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5"/>
    <p:sldMasterId id="2147483886" r:id="rId6"/>
    <p:sldMasterId id="2147483903" r:id="rId7"/>
  </p:sldMasterIdLst>
  <p:notesMasterIdLst>
    <p:notesMasterId r:id="rId137"/>
  </p:notesMasterIdLst>
  <p:handoutMasterIdLst>
    <p:handoutMasterId r:id="rId138"/>
  </p:handoutMasterIdLst>
  <p:sldIdLst>
    <p:sldId id="558" r:id="rId8"/>
    <p:sldId id="2147375023" r:id="rId9"/>
    <p:sldId id="2147374751" r:id="rId10"/>
    <p:sldId id="2147374753" r:id="rId11"/>
    <p:sldId id="2147374760" r:id="rId12"/>
    <p:sldId id="2147374771" r:id="rId13"/>
    <p:sldId id="2147374953" r:id="rId14"/>
    <p:sldId id="2147374952" r:id="rId15"/>
    <p:sldId id="2147374948" r:id="rId16"/>
    <p:sldId id="2147374947" r:id="rId17"/>
    <p:sldId id="2147374856" r:id="rId18"/>
    <p:sldId id="2147374747" r:id="rId19"/>
    <p:sldId id="286" r:id="rId20"/>
    <p:sldId id="2147374892" r:id="rId21"/>
    <p:sldId id="2147374857" r:id="rId22"/>
    <p:sldId id="2147374870" r:id="rId23"/>
    <p:sldId id="2147374871" r:id="rId24"/>
    <p:sldId id="2147375155" r:id="rId25"/>
    <p:sldId id="2147374935" r:id="rId26"/>
    <p:sldId id="2147375090" r:id="rId27"/>
    <p:sldId id="2147375091" r:id="rId28"/>
    <p:sldId id="2147375092" r:id="rId29"/>
    <p:sldId id="2147375093" r:id="rId30"/>
    <p:sldId id="2147375094" r:id="rId31"/>
    <p:sldId id="2147375095" r:id="rId32"/>
    <p:sldId id="2147375096" r:id="rId33"/>
    <p:sldId id="2147374872" r:id="rId34"/>
    <p:sldId id="2134805697" r:id="rId35"/>
    <p:sldId id="2147374873" r:id="rId36"/>
    <p:sldId id="2147374919" r:id="rId37"/>
    <p:sldId id="321" r:id="rId38"/>
    <p:sldId id="325" r:id="rId39"/>
    <p:sldId id="2147374874" r:id="rId40"/>
    <p:sldId id="2147374955" r:id="rId41"/>
    <p:sldId id="2147375078" r:id="rId42"/>
    <p:sldId id="2147375088" r:id="rId43"/>
    <p:sldId id="2147374840" r:id="rId44"/>
    <p:sldId id="2147375172" r:id="rId45"/>
    <p:sldId id="2147375068" r:id="rId46"/>
    <p:sldId id="2147375069" r:id="rId47"/>
    <p:sldId id="2147375070" r:id="rId48"/>
    <p:sldId id="2147375071" r:id="rId49"/>
    <p:sldId id="2147375072" r:id="rId50"/>
    <p:sldId id="2147375073" r:id="rId51"/>
    <p:sldId id="2147374893" r:id="rId52"/>
    <p:sldId id="2147375160" r:id="rId53"/>
    <p:sldId id="2147374912" r:id="rId54"/>
    <p:sldId id="2147375173" r:id="rId55"/>
    <p:sldId id="2147374944" r:id="rId56"/>
    <p:sldId id="2147374796" r:id="rId57"/>
    <p:sldId id="2147374797" r:id="rId58"/>
    <p:sldId id="2147374798" r:id="rId59"/>
    <p:sldId id="2147375025" r:id="rId60"/>
    <p:sldId id="2147375026" r:id="rId61"/>
    <p:sldId id="2147375170" r:id="rId62"/>
    <p:sldId id="2147375028" r:id="rId63"/>
    <p:sldId id="2147375083" r:id="rId64"/>
    <p:sldId id="2147375031" r:id="rId65"/>
    <p:sldId id="2147375033" r:id="rId66"/>
    <p:sldId id="2147374942" r:id="rId67"/>
    <p:sldId id="2147375039" r:id="rId68"/>
    <p:sldId id="2147375040" r:id="rId69"/>
    <p:sldId id="2147375087" r:id="rId70"/>
    <p:sldId id="2147375084" r:id="rId71"/>
    <p:sldId id="2147375162" r:id="rId72"/>
    <p:sldId id="2147375163" r:id="rId73"/>
    <p:sldId id="2147375164" r:id="rId74"/>
    <p:sldId id="2147375165" r:id="rId75"/>
    <p:sldId id="2147375166" r:id="rId76"/>
    <p:sldId id="2147375167" r:id="rId77"/>
    <p:sldId id="2147375168" r:id="rId78"/>
    <p:sldId id="2147375169" r:id="rId79"/>
    <p:sldId id="2147374971" r:id="rId80"/>
    <p:sldId id="2147374972" r:id="rId81"/>
    <p:sldId id="2147375147" r:id="rId82"/>
    <p:sldId id="2147375100" r:id="rId83"/>
    <p:sldId id="2147375101" r:id="rId84"/>
    <p:sldId id="2147375102" r:id="rId85"/>
    <p:sldId id="2147375103" r:id="rId86"/>
    <p:sldId id="2147375086" r:id="rId87"/>
    <p:sldId id="2147375104" r:id="rId88"/>
    <p:sldId id="2147375105" r:id="rId89"/>
    <p:sldId id="2147375106" r:id="rId90"/>
    <p:sldId id="2147375107" r:id="rId91"/>
    <p:sldId id="2147375108" r:id="rId92"/>
    <p:sldId id="2147375109" r:id="rId93"/>
    <p:sldId id="2147375110" r:id="rId94"/>
    <p:sldId id="2147375111" r:id="rId95"/>
    <p:sldId id="2147375112" r:id="rId96"/>
    <p:sldId id="2147375113" r:id="rId97"/>
    <p:sldId id="2147375114" r:id="rId98"/>
    <p:sldId id="2147375115" r:id="rId99"/>
    <p:sldId id="2147375116" r:id="rId100"/>
    <p:sldId id="2147375117" r:id="rId101"/>
    <p:sldId id="2147375118" r:id="rId102"/>
    <p:sldId id="2147375119" r:id="rId103"/>
    <p:sldId id="2147375120" r:id="rId104"/>
    <p:sldId id="2147375121" r:id="rId105"/>
    <p:sldId id="2147375041" r:id="rId106"/>
    <p:sldId id="2147375043" r:id="rId107"/>
    <p:sldId id="2147375044" r:id="rId108"/>
    <p:sldId id="2147375045" r:id="rId109"/>
    <p:sldId id="2147375019" r:id="rId110"/>
    <p:sldId id="2147375046" r:id="rId111"/>
    <p:sldId id="2147375047" r:id="rId112"/>
    <p:sldId id="2147375048" r:id="rId113"/>
    <p:sldId id="2147375049" r:id="rId114"/>
    <p:sldId id="2147375050" r:id="rId115"/>
    <p:sldId id="2147374746" r:id="rId116"/>
    <p:sldId id="2147374956" r:id="rId117"/>
    <p:sldId id="2147375074" r:id="rId118"/>
    <p:sldId id="2147375075" r:id="rId119"/>
    <p:sldId id="2147375098" r:id="rId120"/>
    <p:sldId id="2147375099" r:id="rId121"/>
    <p:sldId id="2147374891" r:id="rId122"/>
    <p:sldId id="2147375097" r:id="rId123"/>
    <p:sldId id="2147375076" r:id="rId124"/>
    <p:sldId id="2147375145" r:id="rId125"/>
    <p:sldId id="2147374931" r:id="rId126"/>
    <p:sldId id="2147374908" r:id="rId127"/>
    <p:sldId id="2147374898" r:id="rId128"/>
    <p:sldId id="2147374897" r:id="rId129"/>
    <p:sldId id="2147374896" r:id="rId130"/>
    <p:sldId id="2147374895" r:id="rId131"/>
    <p:sldId id="2147374894" r:id="rId132"/>
    <p:sldId id="2147374932" r:id="rId133"/>
    <p:sldId id="2147374933" r:id="rId134"/>
    <p:sldId id="2147374934" r:id="rId135"/>
    <p:sldId id="256" r:id="rId136"/>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D16E20-35F1-CB2C-F069-E9761F36D922}" name="LE DOUAREC CELINE" initials="LC" userId="S::celine.ledouarec@bpce.fr::9ae0ee48-5c8b-47cf-8c2a-5943cbae17a4" providerId="AD"/>
  <p188:author id="{3FEDD132-E9C9-38D1-18F4-695F5B9BA62C}" name="LAFOSSE SOPHIE" initials="LS" userId="S::sophie.lafosse@bpce.fr::77fb9beb-f517-43f7-8290-fd32ad252e62" providerId="AD"/>
  <p188:author id="{4F299335-3659-67BA-5872-D4BE1011C761}" name="DUCO Esther" initials="DE" userId="S::esther.duco@ecureuilvie.fr::fa01ea93-3154-4fb9-a8ea-a168d6f20fda" providerId="AD"/>
  <p188:author id="{A251794A-685F-E97A-9AAD-2508FA98F112}" name="GUILLOIS SYLVIE" initials="GS" userId="S::Sylvie.GUILLOIS@bpce.fr::de2220e7-9fd4-4f5d-ac71-a02045d5acf2" providerId="AD"/>
  <p188:author id="{AE718E86-5F14-F6BD-223E-96F14598F220}" name="Derrien Karine (EUROTITRES)" initials="DK(" userId="Derrien Karine (EUROTITRES)" providerId="None"/>
  <p188:author id="{B199BF8E-21F3-8231-2581-CCD2A2522106}" name="PINOT PATRICIA" initials="PP" userId="S::patricia.pinot@bpce.fr::31fb12bc-89cd-4e3b-8d4a-b9c06b12d85f" providerId="AD"/>
  <p188:author id="{185B4098-B6E2-4936-FA1F-88715164CD02}" name="GUILLOIS SYLVIE" initials="GS" userId="S::sylvie.guillois@bpce.fr::de2220e7-9fd4-4f5d-ac71-a02045d5acf2" providerId="AD"/>
  <p188:author id="{9197EA9C-F9F8-BBA4-355B-BD1CFAFE65C3}" name="DUCO Esther" initials="DE" userId="DUCO Esther" providerId="None"/>
  <p188:author id="{358A28A8-EC15-010F-5A47-325DF3ED0C33}" name="SINIAKOVA Tatiana" initials="ST" userId="SINIAKOVA Tatiana" providerId="None"/>
  <p188:author id="{1D7A20E3-5BB0-F946-173A-2D09FB1286E3}" name="Derrien Karine (EUROTITRES)" initials="D(" userId="S::karine.derrien@natixis.com::81c2b82d-0025-48ec-b157-52a033d1e646" providerId="AD"/>
  <p188:author id="{99F89EED-5B10-8DFC-59BC-910950A4B05B}" name="PINOT PATRICIA" initials="PP" userId="S::patricia.pinot@natixis.com::31fb12bc-89cd-4e3b-8d4a-b9c06b12d8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ARANGER LAURENCE" initials="BL" lastIdx="27" clrIdx="6">
    <p:extLst>
      <p:ext uri="{19B8F6BF-5375-455C-9EA6-DF929625EA0E}">
        <p15:presenceInfo xmlns:p15="http://schemas.microsoft.com/office/powerpoint/2012/main" userId="S::Laurence.BARANGER@bpce.fr::9a99c7ba-7867-4155-b25a-396a1ec85ea9" providerId="AD"/>
      </p:ext>
    </p:extLst>
  </p:cmAuthor>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10" name="BENTZ SYLVIE" initials="BS" lastIdx="108" clrIdx="9">
    <p:extLst>
      <p:ext uri="{19B8F6BF-5375-455C-9EA6-DF929625EA0E}">
        <p15:presenceInfo xmlns:p15="http://schemas.microsoft.com/office/powerpoint/2012/main" userId="S::sylvie.bentz@bpce.fr::72674729-de4a-46f6-bf94-0b8b0d825772"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5" clrIdx="5">
    <p:extLst>
      <p:ext uri="{19B8F6BF-5375-455C-9EA6-DF929625EA0E}">
        <p15:presenceInfo xmlns:p15="http://schemas.microsoft.com/office/powerpoint/2012/main" userId="S::patricia.pinot@natixis.com::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579E"/>
    <a:srgbClr val="CC3399"/>
    <a:srgbClr val="8AB973"/>
    <a:srgbClr val="FF66CC"/>
    <a:srgbClr val="FF33CC"/>
    <a:srgbClr val="D6D2E3"/>
    <a:srgbClr val="000000"/>
    <a:srgbClr val="0051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964"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handoutMaster" Target="handoutMasters/handoutMaster1.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microsoft.com/office/2018/10/relationships/authors" Target="authors.xml"/><Relationship Id="rId5" Type="http://schemas.openxmlformats.org/officeDocument/2006/relationships/slideMaster" Target="slideMasters/slideMaster1.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slide" Target="slides/slide117.xml"/><Relationship Id="rId129" Type="http://schemas.openxmlformats.org/officeDocument/2006/relationships/slide" Target="slides/slide122.xml"/><Relationship Id="rId137"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slide" Target="slides/slide125.xml"/><Relationship Id="rId14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slide" Target="slides/slide128.xml"/><Relationship Id="rId14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0" y="9377317"/>
            <a:ext cx="2945659" cy="495346"/>
          </a:xfrm>
          <a:prstGeom prst="rect">
            <a:avLst/>
          </a:prstGeom>
        </p:spPr>
        <p:txBody>
          <a:bodyPr vert="horz" lIns="91440" tIns="45720" rIns="91440" bIns="45720"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945659" cy="49534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2"/>
            <a:ext cx="2945659" cy="495347"/>
          </a:xfrm>
          <a:prstGeom prst="rect">
            <a:avLst/>
          </a:prstGeom>
        </p:spPr>
        <p:txBody>
          <a:bodyPr vert="horz" lIns="91440" tIns="45720" rIns="91440" bIns="45720" rtlCol="0"/>
          <a:lstStyle>
            <a:lvl1pPr algn="r">
              <a:defRPr sz="1200"/>
            </a:lvl1pPr>
          </a:lstStyle>
          <a:p>
            <a:fld id="{B6B77A52-663C-48FB-9472-994596496562}" type="datetimeFigureOut">
              <a:rPr lang="fr-FR" smtClean="0"/>
              <a:t>30/03/2023</a:t>
            </a:fld>
            <a:endParaRPr lang="fr-FR"/>
          </a:p>
        </p:txBody>
      </p:sp>
      <p:sp>
        <p:nvSpPr>
          <p:cNvPr id="4" name="Espace réservé de l'image des diapositives 3"/>
          <p:cNvSpPr>
            <a:spLocks noGrp="1" noRot="1" noChangeAspect="1"/>
          </p:cNvSpPr>
          <p:nvPr>
            <p:ph type="sldImg" idx="2"/>
          </p:nvPr>
        </p:nvSpPr>
        <p:spPr>
          <a:xfrm>
            <a:off x="436563" y="1233488"/>
            <a:ext cx="5924550"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7"/>
            <a:ext cx="2945659" cy="495346"/>
          </a:xfrm>
          <a:prstGeom prst="rect">
            <a:avLst/>
          </a:prstGeom>
        </p:spPr>
        <p:txBody>
          <a:bodyPr vert="horz" lIns="91440" tIns="45720" rIns="91440" bIns="45720"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3850443" y="9377317"/>
            <a:ext cx="2945659" cy="495346"/>
          </a:xfrm>
          <a:prstGeom prst="rect">
            <a:avLst/>
          </a:prstGeom>
        </p:spPr>
        <p:txBody>
          <a:bodyPr vert="horz" lIns="91440" tIns="45720" rIns="91440" bIns="45720" rtlCol="0" anchor="b"/>
          <a:lstStyle>
            <a:lvl1pPr algn="r">
              <a:defRPr sz="1200"/>
            </a:lvl1pPr>
          </a:lstStyle>
          <a:p>
            <a:fld id="{32A38772-A939-4C9A-A116-B69DE5037715}" type="slidenum">
              <a:rPr lang="fr-FR" smtClean="0"/>
              <a:t>‹N°›</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a:t>
            </a:fld>
            <a:endParaRPr lang="fr-FR"/>
          </a:p>
        </p:txBody>
      </p:sp>
    </p:spTree>
    <p:extLst>
      <p:ext uri="{BB962C8B-B14F-4D97-AF65-F5344CB8AC3E}">
        <p14:creationId xmlns:p14="http://schemas.microsoft.com/office/powerpoint/2010/main" val="662685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4</a:t>
            </a:fld>
            <a:endParaRPr lang="fr-FR"/>
          </a:p>
        </p:txBody>
      </p:sp>
    </p:spTree>
    <p:extLst>
      <p:ext uri="{BB962C8B-B14F-4D97-AF65-F5344CB8AC3E}">
        <p14:creationId xmlns:p14="http://schemas.microsoft.com/office/powerpoint/2010/main" val="139707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99BAC-0573-49EF-BF70-9B3EEF315473}"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830422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CB26B-FC53-4372-A658-825CA0542ABC}"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fr-FR" altLang="fr-FR" sz="1600" b="1" u="sng">
                <a:solidFill>
                  <a:srgbClr val="CC0000"/>
                </a:solidFill>
              </a:rPr>
              <a:t>Important :</a:t>
            </a:r>
          </a:p>
          <a:p>
            <a:r>
              <a:rPr lang="fr-FR" altLang="fr-FR" sz="1600" b="1">
                <a:solidFill>
                  <a:srgbClr val="CC0000"/>
                </a:solidFill>
              </a:rPr>
              <a:t>Au niveau de la </a:t>
            </a:r>
            <a:r>
              <a:rPr lang="fr-FR" altLang="fr-FR" sz="1600" b="1" u="sng">
                <a:solidFill>
                  <a:srgbClr val="CC0000"/>
                </a:solidFill>
              </a:rPr>
              <a:t>sécurité du placement</a:t>
            </a:r>
            <a:r>
              <a:rPr lang="fr-FR" altLang="fr-FR" sz="1600" b="1">
                <a:solidFill>
                  <a:srgbClr val="CC0000"/>
                </a:solidFill>
              </a:rPr>
              <a:t>, </a:t>
            </a:r>
            <a:r>
              <a:rPr lang="fr-FR" altLang="fr-FR" sz="1600" b="1">
                <a:solidFill>
                  <a:srgbClr val="CC0000"/>
                </a:solidFill>
                <a:cs typeface="Arial" charset="0"/>
              </a:rPr>
              <a:t>il est essentiel de recommander au client de conserver ses TSR jusqu’à leur échéance.</a:t>
            </a:r>
          </a:p>
          <a:p>
            <a:r>
              <a:rPr lang="fr-FR" altLang="fr-FR" sz="1600" b="1">
                <a:solidFill>
                  <a:srgbClr val="CC0000"/>
                </a:solidFill>
                <a:cs typeface="Arial" charset="0"/>
              </a:rPr>
              <a:t>Le commercial doit vérifier que cette durée de détention est compatible avec les objectifs exprimés du client.</a:t>
            </a:r>
          </a:p>
          <a:p>
            <a:r>
              <a:rPr lang="fr-FR" altLang="fr-FR" sz="1600" b="1">
                <a:solidFill>
                  <a:srgbClr val="CC0000"/>
                </a:solidFill>
                <a:cs typeface="Arial" charset="0"/>
              </a:rPr>
              <a:t>Au niveau de la </a:t>
            </a:r>
            <a:r>
              <a:rPr lang="fr-FR" altLang="fr-FR" sz="1600" b="1" u="sng">
                <a:solidFill>
                  <a:srgbClr val="CC0000"/>
                </a:solidFill>
                <a:cs typeface="Arial" charset="0"/>
              </a:rPr>
              <a:t>souplesse du placement</a:t>
            </a:r>
            <a:r>
              <a:rPr lang="fr-FR" altLang="fr-FR" sz="1600" b="1">
                <a:solidFill>
                  <a:srgbClr val="CC0000"/>
                </a:solidFill>
                <a:cs typeface="Arial" charset="0"/>
              </a:rPr>
              <a:t>, le commercial doit informer le client que le marché sur ce type d’instrument financier reste modeste et que les prix de cession peuvent s’en ressentir (risque de moins values en cas de revente en Bourse avant l’échéance).</a:t>
            </a:r>
          </a:p>
          <a:p>
            <a:endParaRPr lang="fr-FR" altLang="fr-FR" sz="1600" b="1">
              <a:solidFill>
                <a:srgbClr val="FF0000"/>
              </a:solidFill>
            </a:endParaRPr>
          </a:p>
        </p:txBody>
      </p:sp>
    </p:spTree>
    <p:extLst>
      <p:ext uri="{BB962C8B-B14F-4D97-AF65-F5344CB8AC3E}">
        <p14:creationId xmlns:p14="http://schemas.microsoft.com/office/powerpoint/2010/main" val="4226798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76133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2003241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3048276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331049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679251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900771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854095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2323680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321588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42402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77126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911362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91401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84554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793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31454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84027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70927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9879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17767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99BAC-0573-49EF-BF70-9B3EEF315473}"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699204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F009BBE8-DCA6-4522-BA68-B2CFD00524D5}" type="slidenum">
              <a:rPr lang="fr-FR" altLang="fr-FR">
                <a:solidFill>
                  <a:prstClr val="black"/>
                </a:solidFill>
                <a:latin typeface="Calibri" panose="020F0502020204030204"/>
              </a:rPr>
              <a:pPr defTabSz="910845">
                <a:defRPr/>
              </a:pPr>
              <a:t>59</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3307014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F009BBE8-DCA6-4522-BA68-B2CFD00524D5}" type="slidenum">
              <a:rPr lang="fr-FR" altLang="fr-FR">
                <a:solidFill>
                  <a:prstClr val="black"/>
                </a:solidFill>
                <a:latin typeface="Calibri" panose="020F0502020204030204"/>
              </a:rPr>
              <a:pPr defTabSz="910845">
                <a:defRPr/>
              </a:pPr>
              <a:t>60</a:t>
            </a:fld>
            <a:endParaRPr lang="fr-FR" altLang="fr-FR">
              <a:solidFill>
                <a:prstClr val="black"/>
              </a:solidFill>
              <a:latin typeface="Calibri" panose="020F0502020204030204"/>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2977647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11DCB26B-FC53-4372-A658-825CA0542ABC}" type="slidenum">
              <a:rPr lang="fr-FR" altLang="fr-FR">
                <a:solidFill>
                  <a:prstClr val="black"/>
                </a:solidFill>
                <a:latin typeface="Calibri" panose="020F0502020204030204"/>
              </a:rPr>
              <a:pPr defTabSz="910845">
                <a:defRPr/>
              </a:pPr>
              <a:t>61</a:t>
            </a:fld>
            <a:endParaRPr lang="fr-FR" altLang="fr-FR">
              <a:solidFill>
                <a:prstClr val="black"/>
              </a:solidFill>
              <a:latin typeface="Calibri" panose="020F0502020204030204"/>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fr-FR" altLang="fr-FR" sz="1600" b="1" u="sng">
                <a:solidFill>
                  <a:srgbClr val="CC0000"/>
                </a:solidFill>
              </a:rPr>
              <a:t>Important :</a:t>
            </a:r>
          </a:p>
          <a:p>
            <a:r>
              <a:rPr lang="fr-FR" altLang="fr-FR" sz="1600" b="1">
                <a:solidFill>
                  <a:srgbClr val="CC0000"/>
                </a:solidFill>
              </a:rPr>
              <a:t>Au niveau de la </a:t>
            </a:r>
            <a:r>
              <a:rPr lang="fr-FR" altLang="fr-FR" sz="1600" b="1" u="sng">
                <a:solidFill>
                  <a:srgbClr val="CC0000"/>
                </a:solidFill>
              </a:rPr>
              <a:t>sécurité du placement</a:t>
            </a:r>
            <a:r>
              <a:rPr lang="fr-FR" altLang="fr-FR" sz="1600" b="1">
                <a:solidFill>
                  <a:srgbClr val="CC0000"/>
                </a:solidFill>
              </a:rPr>
              <a:t>, </a:t>
            </a:r>
            <a:r>
              <a:rPr lang="fr-FR" altLang="fr-FR" sz="1600" b="1">
                <a:solidFill>
                  <a:srgbClr val="CC0000"/>
                </a:solidFill>
                <a:cs typeface="Arial" charset="0"/>
              </a:rPr>
              <a:t>il est essentiel de recommander au client de conserver ses TSR jusqu’à leur échéance.</a:t>
            </a:r>
          </a:p>
          <a:p>
            <a:r>
              <a:rPr lang="fr-FR" altLang="fr-FR" sz="1600" b="1">
                <a:solidFill>
                  <a:srgbClr val="CC0000"/>
                </a:solidFill>
                <a:cs typeface="Arial" charset="0"/>
              </a:rPr>
              <a:t>Le commercial doit vérifier que cette durée de détention est compatible avec les objectifs exprimés du client.</a:t>
            </a:r>
          </a:p>
          <a:p>
            <a:r>
              <a:rPr lang="fr-FR" altLang="fr-FR" sz="1600" b="1">
                <a:solidFill>
                  <a:srgbClr val="CC0000"/>
                </a:solidFill>
                <a:cs typeface="Arial" charset="0"/>
              </a:rPr>
              <a:t>Au niveau de la </a:t>
            </a:r>
            <a:r>
              <a:rPr lang="fr-FR" altLang="fr-FR" sz="1600" b="1" u="sng">
                <a:solidFill>
                  <a:srgbClr val="CC0000"/>
                </a:solidFill>
                <a:cs typeface="Arial" charset="0"/>
              </a:rPr>
              <a:t>souplesse du placement</a:t>
            </a:r>
            <a:r>
              <a:rPr lang="fr-FR" altLang="fr-FR" sz="1600" b="1">
                <a:solidFill>
                  <a:srgbClr val="CC0000"/>
                </a:solidFill>
                <a:cs typeface="Arial" charset="0"/>
              </a:rPr>
              <a:t>, le commercial doit informer le client que le marché sur ce type d’instrument financier reste modeste et que les prix de cession peuvent s’en ressentir (risque de moins values en cas de revente en Bourse avant l’échéance).</a:t>
            </a:r>
          </a:p>
          <a:p>
            <a:endParaRPr lang="fr-FR" altLang="fr-FR" sz="1600" b="1">
              <a:solidFill>
                <a:srgbClr val="FF0000"/>
              </a:solidFill>
            </a:endParaRPr>
          </a:p>
        </p:txBody>
      </p:sp>
    </p:spTree>
    <p:extLst>
      <p:ext uri="{BB962C8B-B14F-4D97-AF65-F5344CB8AC3E}">
        <p14:creationId xmlns:p14="http://schemas.microsoft.com/office/powerpoint/2010/main" val="4226798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64</a:t>
            </a:fld>
            <a:endParaRPr lang="fr-FR"/>
          </a:p>
        </p:txBody>
      </p:sp>
    </p:spTree>
    <p:extLst>
      <p:ext uri="{BB962C8B-B14F-4D97-AF65-F5344CB8AC3E}">
        <p14:creationId xmlns:p14="http://schemas.microsoft.com/office/powerpoint/2010/main" val="1397071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0845">
              <a:defRPr/>
            </a:pPr>
            <a:fld id="{47E86E8B-841E-4624-8962-0C2736C6145A}" type="slidenum">
              <a:rPr lang="fr-FR" altLang="fr-FR">
                <a:solidFill>
                  <a:prstClr val="black"/>
                </a:solidFill>
                <a:latin typeface="Calibri" panose="020F0502020204030204"/>
              </a:rPr>
              <a:pPr defTabSz="910845">
                <a:defRPr/>
              </a:pPr>
              <a:t>74</a:t>
            </a:fld>
            <a:endParaRPr lang="fr-FR" altLang="fr-FR">
              <a:solidFill>
                <a:prstClr val="black"/>
              </a:solidFill>
              <a:latin typeface="Calibri" panose="020F0502020204030204"/>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761338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333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4234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796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2252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9984395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427510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17751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84554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793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55256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70927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9879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177671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549992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83335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0926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994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952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4104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9.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7681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6971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6135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D0B7D2-6EE6-4082-85F5-9D8111D82388}" type="slidenum">
              <a:rPr kumimoji="0" lang="fr-FR"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13"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261517" y="1793357"/>
            <a:ext cx="2538412" cy="1146220"/>
          </a:xfrm>
        </p:spPr>
        <p:txBody>
          <a:bodyPr/>
          <a:lstStyle>
            <a:lvl1pPr marL="0" indent="0">
              <a:buNone/>
              <a:defRPr b="1" baseline="0">
                <a:solidFill>
                  <a:srgbClr val="922A51"/>
                </a:solidFill>
              </a:defRPr>
            </a:lvl1pPr>
          </a:lstStyle>
          <a:p>
            <a:pPr lvl="0"/>
            <a:r>
              <a:rPr lang="fr-FR"/>
              <a:t>Cliquez pour ajouter un sous-titre</a:t>
            </a:r>
          </a:p>
        </p:txBody>
      </p:sp>
      <p:sp>
        <p:nvSpPr>
          <p:cNvPr id="7" name="Espace réservé du texte 17"/>
          <p:cNvSpPr>
            <a:spLocks noGrp="1"/>
          </p:cNvSpPr>
          <p:nvPr>
            <p:ph type="body" sz="quarter" idx="15" hasCustomPrompt="1"/>
          </p:nvPr>
        </p:nvSpPr>
        <p:spPr>
          <a:xfrm>
            <a:off x="242888" y="3161211"/>
            <a:ext cx="2538412" cy="3195139"/>
          </a:xfrm>
        </p:spPr>
        <p:txBody>
          <a:bodyPr>
            <a:normAutofit/>
          </a:bodyPr>
          <a:lstStyle>
            <a:lvl1pPr marL="0" indent="0">
              <a:buNone/>
              <a:defRPr sz="1500" b="0" baseline="0"/>
            </a:lvl1pPr>
          </a:lstStyle>
          <a:p>
            <a:pPr lvl="0"/>
            <a:r>
              <a:rPr lang="fr-FR"/>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a:t>Titre de la slide</a:t>
            </a:r>
            <a:endParaRPr lang="en-US"/>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p:spPr>
        <p:txBody>
          <a:bodyPr>
            <a:normAutofit/>
          </a:bodyPr>
          <a:lstStyle>
            <a:lvl1pPr marL="0" indent="0">
              <a:buNone/>
              <a:defRPr sz="1500" b="0" baseline="0"/>
            </a:lvl1pPr>
          </a:lstStyle>
          <a:p>
            <a:pPr lvl="0"/>
            <a:r>
              <a:rPr lang="fr-FR"/>
              <a:t>Cliquez pour ajouter du texte</a:t>
            </a:r>
          </a:p>
        </p:txBody>
      </p:sp>
    </p:spTree>
    <p:extLst>
      <p:ext uri="{BB962C8B-B14F-4D97-AF65-F5344CB8AC3E}">
        <p14:creationId xmlns:p14="http://schemas.microsoft.com/office/powerpoint/2010/main" val="1752555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64059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1224738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6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avril 2022</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31357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121973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809639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840334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1427845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203892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1870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59361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832346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984296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544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9456" y="1508787"/>
            <a:ext cx="10273141" cy="485407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315430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89915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a:prstGeom prst="rect">
            <a:avLst/>
          </a:prstGeo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‹N°›</a:t>
            </a:fld>
            <a:endParaRPr lang="fr-FR" altLang="fr-FR"/>
          </a:p>
        </p:txBody>
      </p:sp>
    </p:spTree>
    <p:extLst>
      <p:ext uri="{BB962C8B-B14F-4D97-AF65-F5344CB8AC3E}">
        <p14:creationId xmlns:p14="http://schemas.microsoft.com/office/powerpoint/2010/main" val="3574110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D0B7D2-6EE6-4082-85F5-9D8111D82388}" type="slidenum">
              <a:rPr kumimoji="0" lang="fr-FR"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a:t>
            </a:fld>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13"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261517" y="1793357"/>
            <a:ext cx="2538412" cy="1146220"/>
          </a:xfrm>
          <a:prstGeom prst="rect">
            <a:avLst/>
          </a:prstGeom>
        </p:spPr>
        <p:txBody>
          <a:bodyPr/>
          <a:lstStyle>
            <a:lvl1pPr marL="0" indent="0">
              <a:buNone/>
              <a:defRPr b="1" baseline="0">
                <a:solidFill>
                  <a:srgbClr val="922A51"/>
                </a:solidFill>
              </a:defRPr>
            </a:lvl1pPr>
          </a:lstStyle>
          <a:p>
            <a:pPr lvl="0"/>
            <a:r>
              <a:rPr lang="fr-FR"/>
              <a:t>Cliquez pour ajouter un sous-titre</a:t>
            </a:r>
          </a:p>
        </p:txBody>
      </p:sp>
      <p:sp>
        <p:nvSpPr>
          <p:cNvPr id="7" name="Espace réservé du texte 17"/>
          <p:cNvSpPr>
            <a:spLocks noGrp="1"/>
          </p:cNvSpPr>
          <p:nvPr>
            <p:ph type="body" sz="quarter" idx="15" hasCustomPrompt="1"/>
          </p:nvPr>
        </p:nvSpPr>
        <p:spPr>
          <a:xfrm>
            <a:off x="242888" y="3161211"/>
            <a:ext cx="2538412" cy="3195139"/>
          </a:xfrm>
          <a:prstGeom prst="rect">
            <a:avLst/>
          </a:prstGeom>
        </p:spPr>
        <p:txBody>
          <a:bodyPr>
            <a:normAutofit/>
          </a:bodyPr>
          <a:lstStyle>
            <a:lvl1pPr marL="0" indent="0">
              <a:buNone/>
              <a:defRPr sz="1500" b="0" baseline="0"/>
            </a:lvl1pPr>
          </a:lstStyle>
          <a:p>
            <a:pPr lvl="0"/>
            <a:r>
              <a:rPr lang="fr-FR"/>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a:t>Titre de la slide</a:t>
            </a:r>
            <a:endParaRPr lang="en-US"/>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a:prstGeom prst="rect">
            <a:avLst/>
          </a:prstGeom>
        </p:spPr>
        <p:txBody>
          <a:bodyPr>
            <a:normAutofit/>
          </a:bodyPr>
          <a:lstStyle>
            <a:lvl1pPr marL="0" indent="0" algn="r">
              <a:buNone/>
              <a:defRPr sz="1500" baseline="0">
                <a:solidFill>
                  <a:srgbClr val="D83541"/>
                </a:solidFill>
              </a:defRPr>
            </a:lvl1pPr>
          </a:lstStyle>
          <a:p>
            <a:pPr lvl="0"/>
            <a:r>
              <a:rPr lang="fr-FR"/>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a:prstGeom prst="rect">
            <a:avLst/>
          </a:prstGeom>
        </p:spPr>
        <p:txBody>
          <a:bodyPr>
            <a:normAutofit/>
          </a:bodyPr>
          <a:lstStyle>
            <a:lvl1pPr marL="0" indent="0">
              <a:buNone/>
              <a:defRPr sz="1500" b="0" baseline="0"/>
            </a:lvl1pPr>
          </a:lstStyle>
          <a:p>
            <a:pPr lvl="0"/>
            <a:r>
              <a:rPr lang="fr-FR"/>
              <a:t>Cliquez pour ajouter du texte</a:t>
            </a:r>
          </a:p>
        </p:txBody>
      </p:sp>
    </p:spTree>
    <p:extLst>
      <p:ext uri="{BB962C8B-B14F-4D97-AF65-F5344CB8AC3E}">
        <p14:creationId xmlns:p14="http://schemas.microsoft.com/office/powerpoint/2010/main" val="464130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240763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3300894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895734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5" name="ZoneTexte 4">
            <a:extLst>
              <a:ext uri="{FF2B5EF4-FFF2-40B4-BE49-F238E27FC236}">
                <a16:creationId xmlns:a16="http://schemas.microsoft.com/office/drawing/2014/main" id="{4A525937-89D7-4937-B148-2DECD0571D33}"/>
              </a:ext>
            </a:extLst>
          </p:cNvPr>
          <p:cNvSpPr txBox="1"/>
          <p:nvPr userDrawn="1"/>
        </p:nvSpPr>
        <p:spPr>
          <a:xfrm>
            <a:off x="5855855" y="6604084"/>
            <a:ext cx="6483927" cy="253916"/>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50" b="1" i="1" u="none" strike="noStrike" kern="1200" cap="none" spc="0" normalizeH="0" baseline="0" noProof="0">
                <a:ln>
                  <a:noFill/>
                </a:ln>
                <a:solidFill>
                  <a:srgbClr val="000000"/>
                </a:solidFill>
                <a:effectLst/>
                <a:uLnTx/>
                <a:uFillTx/>
                <a:latin typeface="Arial"/>
                <a:ea typeface="+mn-ea"/>
                <a:cs typeface="Arial"/>
                <a:sym typeface="Arial"/>
              </a:rPr>
              <a:t>Parcours LEA # DOCUMENT STRICTEMENT INTERNE, DESTINE AUX CONSEILLERS DU RESEAU </a:t>
            </a:r>
            <a:endParaRPr kumimoji="0" lang="fr" sz="105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8071637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8413707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71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vmlDrawing" Target="../drawings/vmlDrawing1.v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vmlDrawing" Target="../drawings/vmlDrawing2.vml"/><Relationship Id="rId3" Type="http://schemas.openxmlformats.org/officeDocument/2006/relationships/slideLayout" Target="../slideLayouts/slideLayout17.xml"/><Relationship Id="rId21" Type="http://schemas.openxmlformats.org/officeDocument/2006/relationships/oleObject" Target="../embeddings/oleObject2.bin"/><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ags" Target="../tags/tag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ags" Target="../tags/tag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3.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7"/>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 name="Diapositive think-cell" r:id="rId19" imgW="526" imgH="526" progId="TCLayout.ActiveDocument.1">
                  <p:embed/>
                </p:oleObj>
              </mc:Choice>
              <mc:Fallback>
                <p:oleObj name="Diapositive think-cell" r:id="rId19"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170091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2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avril 2028</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745" r:id="rId4"/>
    <p:sldLayoutId id="2147483666" r:id="rId5"/>
    <p:sldLayoutId id="2147483667" r:id="rId6"/>
    <p:sldLayoutId id="2147483669" r:id="rId7"/>
    <p:sldLayoutId id="2147483670" r:id="rId8"/>
    <p:sldLayoutId id="2147483747" r:id="rId9"/>
    <p:sldLayoutId id="2147483751" r:id="rId10"/>
    <p:sldLayoutId id="2147483752" r:id="rId11"/>
    <p:sldLayoutId id="2147483806" r:id="rId12"/>
    <p:sldLayoutId id="2147483861" r:id="rId13"/>
    <p:sldLayoutId id="2147483885" r:id="rId1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9"/>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Diapositive think-cell" r:id="rId21" imgW="526" imgH="526" progId="TCLayout.ActiveDocument.1">
                  <p:embed/>
                </p:oleObj>
              </mc:Choice>
              <mc:Fallback>
                <p:oleObj name="Diapositive think-cell" r:id="rId21"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1700915"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2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avril 2028</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79084174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8" name="Oval 13"/>
          <p:cNvSpPr txBox="1">
            <a:spLocks noChangeAspect="1" noChangeArrowheads="1"/>
          </p:cNvSpPr>
          <p:nvPr userDrawn="1"/>
        </p:nvSpPr>
        <p:spPr bwMode="auto">
          <a:xfrm>
            <a:off x="93768" y="6649119"/>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userDrawn="1"/>
        </p:nvSpPr>
        <p:spPr>
          <a:xfrm>
            <a:off x="427568" y="6693445"/>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userDrawn="1"/>
        </p:nvGrpSpPr>
        <p:grpSpPr>
          <a:xfrm>
            <a:off x="10320470" y="6506617"/>
            <a:ext cx="1678317" cy="174112"/>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userDrawn="1"/>
        </p:nvGrpSpPr>
        <p:grpSpPr>
          <a:xfrm>
            <a:off x="189679" y="260649"/>
            <a:ext cx="822181" cy="585564"/>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10135799" y="6415869"/>
            <a:ext cx="1971388" cy="31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474458279"/>
      </p:ext>
    </p:extLst>
  </p:cSld>
  <p:clrMap bg1="lt1" tx1="dk1" bg2="dk2" tx2="lt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15.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9.xml"/><Relationship Id="rId5" Type="http://schemas.openxmlformats.org/officeDocument/2006/relationships/image" Target="../media/image15.sv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2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6.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4.xml"/><Relationship Id="rId5" Type="http://schemas.openxmlformats.org/officeDocument/2006/relationships/image" Target="../media/image10.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3.xml"/><Relationship Id="rId6" Type="http://schemas.openxmlformats.org/officeDocument/2006/relationships/image" Target="../media/image10.png"/><Relationship Id="rId5" Type="http://schemas.openxmlformats.org/officeDocument/2006/relationships/image" Target="../media/image2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3.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33.xml"/><Relationship Id="rId6" Type="http://schemas.openxmlformats.org/officeDocument/2006/relationships/image" Target="../media/image18.png"/><Relationship Id="rId5" Type="http://schemas.openxmlformats.org/officeDocument/2006/relationships/image" Target="../media/image10.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3.xml"/><Relationship Id="rId5" Type="http://schemas.openxmlformats.org/officeDocument/2006/relationships/image" Target="../media/image10.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6.sv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48.wmf"/><Relationship Id="rId5" Type="http://schemas.openxmlformats.org/officeDocument/2006/relationships/oleObject" Target="../embeddings/oleObject3.bin"/><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49.wmf"/><Relationship Id="rId2" Type="http://schemas.openxmlformats.org/officeDocument/2006/relationships/slideLayout" Target="../slideLayouts/slideLayout9.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44.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notesSlide" Target="../notesSlides/notesSlide14.xml"/><Relationship Id="rId7" Type="http://schemas.openxmlformats.org/officeDocument/2006/relationships/oleObject" Target="../embeddings/oleObject5.bin"/><Relationship Id="rId2" Type="http://schemas.openxmlformats.org/officeDocument/2006/relationships/slideLayout" Target="../slideLayouts/slideLayout9.xml"/><Relationship Id="rId1" Type="http://schemas.openxmlformats.org/officeDocument/2006/relationships/vmlDrawing" Target="../drawings/vmlDrawing5.vml"/><Relationship Id="rId6" Type="http://schemas.openxmlformats.org/officeDocument/2006/relationships/image" Target="../media/image44.png"/><Relationship Id="rId5" Type="http://schemas.openxmlformats.org/officeDocument/2006/relationships/image" Target="../media/image53.sv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www.espacedefi.fr/contenu/root/root-enveloppes-produits/root-root-enveloppes-produits-cto-pea/root-root-enveloppes-produits-root-root-enveloppes-produits-cto-et-pea-cto/root-root-enveloppes-produits-root-root-enveloppes-produits-cto-pea-root-root-enveloppes-produits-root-root-enveloppes-produits-cto-et-pea-cto-1-fiche-client-cto" TargetMode="External"/><Relationship Id="rId7" Type="http://schemas.openxmlformats.org/officeDocument/2006/relationships/image" Target="../media/image55.sv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15.svg"/><Relationship Id="rId10" Type="http://schemas.openxmlformats.org/officeDocument/2006/relationships/image" Target="../media/image58.png"/><Relationship Id="rId4" Type="http://schemas.openxmlformats.org/officeDocument/2006/relationships/image" Target="../media/image14.png"/><Relationship Id="rId9" Type="http://schemas.openxmlformats.org/officeDocument/2006/relationships/image" Target="../media/image57.svg"/></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2.sv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0.png"/><Relationship Id="rId7" Type="http://schemas.openxmlformats.org/officeDocument/2006/relationships/image" Target="../media/image62.sv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66.svg"/></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2.sv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68.sv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71.png"/><Relationship Id="rId7"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 Id="rId9" Type="http://schemas.openxmlformats.org/officeDocument/2006/relationships/image" Target="../media/image75.emf"/></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image" Target="../media/image15.svg"/><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8.sv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10.png"/><Relationship Id="rId4" Type="http://schemas.openxmlformats.org/officeDocument/2006/relationships/image" Target="../media/image15.svg"/></Relationships>
</file>

<file path=ppt/slides/_rels/slide6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priips-bpce-vie.com/" TargetMode="External"/><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hyperlink" Target="https://dic.cnp.fr/wkd-web/home" TargetMode="External"/><Relationship Id="rId9" Type="http://schemas.openxmlformats.org/officeDocument/2006/relationships/image" Target="../media/image12.sv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7.svg"/><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slideLayout" Target="../slideLayouts/slideLayout10.xml"/><Relationship Id="rId1" Type="http://schemas.openxmlformats.org/officeDocument/2006/relationships/vmlDrawing" Target="../drawings/vmlDrawing6.vml"/><Relationship Id="rId5" Type="http://schemas.openxmlformats.org/officeDocument/2006/relationships/image" Target="../media/image10.png"/><Relationship Id="rId4" Type="http://schemas.openxmlformats.org/officeDocument/2006/relationships/image" Target="../media/image79.emf"/></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84.png"/></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0.png"/><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4.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10.png"/></Relationships>
</file>

<file path=ppt/slides/_rels/slide7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00.png"/></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04.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05.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7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8.png"/></Relationships>
</file>

<file path=ppt/slides/_rels/slide8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8.png"/><Relationship Id="rId4" Type="http://schemas.openxmlformats.org/officeDocument/2006/relationships/image" Target="../media/image10.png"/></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1.png"/><Relationship Id="rId1" Type="http://schemas.openxmlformats.org/officeDocument/2006/relationships/slideLayout" Target="../slideLayouts/slideLayout6.xml"/><Relationship Id="rId5" Type="http://schemas.openxmlformats.org/officeDocument/2006/relationships/image" Target="../media/image110.png"/><Relationship Id="rId4" Type="http://schemas.openxmlformats.org/officeDocument/2006/relationships/image" Target="../media/image10.png"/></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04.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8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2.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13.png"/></Relationships>
</file>

<file path=ppt/slides/_rels/slide8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15.png"/></Relationships>
</file>

<file path=ppt/slides/_rels/slide86.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1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18.png"/><Relationship Id="rId4" Type="http://schemas.openxmlformats.org/officeDocument/2006/relationships/image" Target="../media/image117.png"/></Relationships>
</file>

<file path=ppt/slides/_rels/slide8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8.png"/><Relationship Id="rId4" Type="http://schemas.openxmlformats.org/officeDocument/2006/relationships/image" Target="../media/image10.png"/></Relationships>
</file>

<file path=ppt/slides/_rels/slide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1.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0.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3.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14.png"/></Relationships>
</file>

<file path=ppt/slides/_rels/slide91.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16.png"/><Relationship Id="rId7" Type="http://schemas.openxmlformats.org/officeDocument/2006/relationships/image" Target="../media/image122.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18.png"/><Relationship Id="rId4" Type="http://schemas.openxmlformats.org/officeDocument/2006/relationships/image" Target="../media/image117.png"/></Relationships>
</file>

<file path=ppt/slides/_rels/slide9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8.png"/><Relationship Id="rId4" Type="http://schemas.openxmlformats.org/officeDocument/2006/relationships/image" Target="../media/image10.png"/></Relationships>
</file>

<file path=ppt/slides/_rels/slide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25.png"/></Relationships>
</file>

<file path=ppt/slides/_rels/slide95.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0.png"/><Relationship Id="rId2" Type="http://schemas.openxmlformats.org/officeDocument/2006/relationships/image" Target="../media/image126.png"/><Relationship Id="rId1" Type="http://schemas.openxmlformats.org/officeDocument/2006/relationships/slideLayout" Target="../slideLayouts/slideLayout6.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9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138.png"/><Relationship Id="rId5" Type="http://schemas.openxmlformats.org/officeDocument/2006/relationships/image" Target="../media/image18.png"/><Relationship Id="rId4" Type="http://schemas.openxmlformats.org/officeDocument/2006/relationships/image" Target="../media/image137.png"/></Relationships>
</file>

<file path=ppt/slides/_rels/slide98.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8.png"/><Relationship Id="rId7" Type="http://schemas.openxmlformats.org/officeDocument/2006/relationships/image" Target="../media/image142.png"/><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141.png"/><Relationship Id="rId11" Type="http://schemas.openxmlformats.org/officeDocument/2006/relationships/image" Target="../media/image10.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s>
</file>

<file path=ppt/slides/_rels/slide9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indispensable-myeav.ecuvie.caisse-epargne.fr/?initState=nowelcomepage#page=191" TargetMode="Externa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47.sv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15.svg"/><Relationship Id="rId4" Type="http://schemas.openxmlformats.org/officeDocument/2006/relationships/image" Target="../media/image14.png"/></Relationships>
</file>

<file path=ppt/slides/_rels/slide1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7.svg"/><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image" Target="../media/image146.png"/><Relationship Id="rId5" Type="http://schemas.openxmlformats.org/officeDocument/2006/relationships/image" Target="../media/image148.emf"/><Relationship Id="rId4" Type="http://schemas.openxmlformats.org/officeDocument/2006/relationships/oleObject" Target="../embeddings/oleObject6.bin"/></Relationships>
</file>

<file path=ppt/slides/_rels/slide1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51.png"/></Relationships>
</file>

<file path=ppt/slides/_rels/slide12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4.xml"/><Relationship Id="rId6" Type="http://schemas.openxmlformats.org/officeDocument/2006/relationships/image" Target="../media/image155.svg"/><Relationship Id="rId5" Type="http://schemas.openxmlformats.org/officeDocument/2006/relationships/image" Target="../media/image154.png"/><Relationship Id="rId4" Type="http://schemas.openxmlformats.org/officeDocument/2006/relationships/image" Target="../media/image10.png"/></Relationships>
</file>

<file path=ppt/slides/_rels/slide1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6.pn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7.png"/><Relationship Id="rId1" Type="http://schemas.openxmlformats.org/officeDocument/2006/relationships/slideLayout" Target="../slideLayouts/slideLayout4.xml"/><Relationship Id="rId5" Type="http://schemas.openxmlformats.org/officeDocument/2006/relationships/image" Target="../media/image159.svg"/><Relationship Id="rId4" Type="http://schemas.openxmlformats.org/officeDocument/2006/relationships/image" Target="../media/image158.png"/></Relationships>
</file>

<file path=ppt/slides/_rels/slide12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62.png"/></Relationships>
</file>

<file path=ppt/slides/_rels/slide1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3.pn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67.png"/><Relationship Id="rId5" Type="http://schemas.openxmlformats.org/officeDocument/2006/relationships/image" Target="../media/image166.svg"/><Relationship Id="rId4" Type="http://schemas.openxmlformats.org/officeDocument/2006/relationships/image" Target="../media/image165.png"/></Relationships>
</file>

<file path=ppt/slides/_rels/slide12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437745" y="2890323"/>
            <a:ext cx="11342633" cy="1395121"/>
          </a:xfrm>
        </p:spPr>
        <p:txBody>
          <a:bodyPr/>
          <a:lstStyle/>
          <a:p>
            <a:br>
              <a:rPr lang="fr-FR" sz="3600"/>
            </a:br>
            <a:r>
              <a:rPr lang="fr-FR" sz="2800" b="1">
                <a:latin typeface="Montserrat ExtraBold"/>
              </a:rPr>
              <a:t>EMPRUNTS BPCE AVRIL 2028 </a:t>
            </a:r>
            <a:br>
              <a:rPr lang="fr-FR" sz="3600" b="1">
                <a:highlight>
                  <a:srgbClr val="00FFFF"/>
                </a:highlight>
              </a:rPr>
            </a:br>
            <a:br>
              <a:rPr lang="fr-FR" sz="2000" b="0" i="0" u="none" strike="noStrike" kern="1200" cap="none" spc="0" normalizeH="0" baseline="0" noProof="0">
                <a:ln>
                  <a:noFill/>
                </a:ln>
                <a:effectLst/>
                <a:uLnTx/>
                <a:uFillTx/>
                <a:latin typeface="Verdana" panose="020B0604030504040204" pitchFamily="34" charset="0"/>
                <a:ea typeface="Verdana" panose="020B0604030504040204" pitchFamily="34" charset="0"/>
                <a:cs typeface="Verdana" panose="020B0604030504040204" pitchFamily="34" charset="0"/>
              </a:rPr>
            </a:br>
            <a:br>
              <a:rPr lang="fr-FR" sz="2000" b="0" i="0" u="none" strike="noStrike" kern="1200" cap="none" spc="0" normalizeH="0" baseline="0" noProof="0">
                <a:ln>
                  <a:noFill/>
                </a:ln>
                <a:effectLst/>
                <a:uLnTx/>
                <a:uFillTx/>
                <a:latin typeface="Verdana" panose="020B0604030504040204" pitchFamily="34" charset="0"/>
                <a:ea typeface="Verdana" panose="020B0604030504040204" pitchFamily="34" charset="0"/>
                <a:cs typeface="Verdana" panose="020B0604030504040204" pitchFamily="34" charset="0"/>
              </a:rPr>
            </a:br>
            <a:r>
              <a:rPr lang="fr-FR" sz="1800" i="1">
                <a:latin typeface="Verdana"/>
                <a:ea typeface="Verdana"/>
                <a:cs typeface="Verdana" panose="020B0604030504040204" pitchFamily="34" charset="0"/>
              </a:rPr>
              <a:t>Éligibles aux Comptes Titres Ordinaires (CTO) et aux contrats d’Assurance Vie (ASV)</a:t>
            </a:r>
            <a:br>
              <a:rPr lang="fr-FR" sz="8000" b="1"/>
            </a:br>
            <a:endParaRPr lang="fr-FR" sz="1800">
              <a:solidFill>
                <a:srgbClr val="FF0000"/>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837639" y="6481346"/>
            <a:ext cx="10203371" cy="307777"/>
          </a:xfrm>
          <a:prstGeom prst="rect">
            <a:avLst/>
          </a:prstGeom>
        </p:spPr>
        <p:txBody>
          <a:bodyPr wrap="none">
            <a:spAutoFit/>
          </a:bodyPr>
          <a:lstStyle/>
          <a:p>
            <a:r>
              <a:rPr lang="fr-FR" sz="1400">
                <a:effectLst/>
                <a:latin typeface="Calibri" panose="020F0502020204030204" pitchFamily="34" charset="0"/>
                <a:ea typeface="Times New Roman" panose="02020603050405020304" pitchFamily="18" charset="0"/>
              </a:rPr>
              <a:t>Document à usage strictement interne soumis aux règles de confidentialité, de secret professionnel et celles encadrant les délits d’initiés</a:t>
            </a:r>
            <a:endParaRPr lang="fr" sz="1400" b="1" i="1">
              <a:latin typeface="Arial" panose="020B0604020202020204" pitchFamily="34" charset="0"/>
              <a:cs typeface="Arial" panose="020B0604020202020204" pitchFamily="34" charset="0"/>
            </a:endParaRPr>
          </a:p>
        </p:txBody>
      </p:sp>
      <p:sp>
        <p:nvSpPr>
          <p:cNvPr id="9" name="Espace réservé du texte 5">
            <a:extLst>
              <a:ext uri="{FF2B5EF4-FFF2-40B4-BE49-F238E27FC236}">
                <a16:creationId xmlns:a16="http://schemas.microsoft.com/office/drawing/2014/main" id="{40D53418-55B5-4405-91D8-84196EF41CD9}"/>
              </a:ext>
            </a:extLst>
          </p:cNvPr>
          <p:cNvSpPr txBox="1">
            <a:spLocks/>
          </p:cNvSpPr>
          <p:nvPr/>
        </p:nvSpPr>
        <p:spPr>
          <a:xfrm>
            <a:off x="338061" y="5237351"/>
            <a:ext cx="1655456" cy="276038"/>
          </a:xfrm>
          <a:prstGeom prst="rect">
            <a:avLst/>
          </a:prstGeom>
        </p:spPr>
        <p:txBody>
          <a:bodyPr vert="horz" wrap="none" lIns="0" tIns="0" rIns="0" bIns="0" rtlCol="0" anchor="ctr" anchorCtr="0">
            <a:no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1467" b="0" kern="1200" baseline="0">
                <a:solidFill>
                  <a:schemeClr val="tx1">
                    <a:lumMod val="50000"/>
                    <a:lumOff val="50000"/>
                  </a:schemeClr>
                </a:solidFill>
                <a:latin typeface="Arial" panose="020B060402020202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450" dirty="0">
                <a:latin typeface="Arial"/>
                <a:cs typeface="Arial"/>
              </a:rPr>
              <a:t>30 mars 2023</a:t>
            </a:r>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456469" y="1901684"/>
            <a:ext cx="8462087" cy="721177"/>
          </a:xfrm>
        </p:spPr>
        <p:txBody>
          <a:bodyPr/>
          <a:lstStyle/>
          <a:p>
            <a:r>
              <a:rPr lang="fr-FR"/>
              <a:t>Contexte</a:t>
            </a:r>
          </a:p>
        </p:txBody>
      </p:sp>
      <p:sp>
        <p:nvSpPr>
          <p:cNvPr id="4" name="Espace réservé du texte 3"/>
          <p:cNvSpPr>
            <a:spLocks noGrp="1"/>
          </p:cNvSpPr>
          <p:nvPr>
            <p:ph type="body" sz="quarter" idx="15"/>
          </p:nvPr>
        </p:nvSpPr>
        <p:spPr>
          <a:xfrm>
            <a:off x="2402092" y="4311982"/>
            <a:ext cx="8462087" cy="721177"/>
          </a:xfrm>
        </p:spPr>
        <p:txBody>
          <a:bodyPr/>
          <a:lstStyle/>
          <a:p>
            <a:r>
              <a:rPr lang="fr-FR" sz="2650">
                <a:latin typeface="Arial Narrow"/>
              </a:rPr>
              <a:t>Spécificités de l’emprunt éligible en assurance vie</a:t>
            </a:r>
          </a:p>
        </p:txBody>
      </p:sp>
      <p:sp>
        <p:nvSpPr>
          <p:cNvPr id="5" name="Espace réservé du texte 4"/>
          <p:cNvSpPr>
            <a:spLocks noGrp="1"/>
          </p:cNvSpPr>
          <p:nvPr>
            <p:ph type="body" sz="quarter" idx="17"/>
          </p:nvPr>
        </p:nvSpPr>
        <p:spPr>
          <a:xfrm>
            <a:off x="2422969" y="3518812"/>
            <a:ext cx="8239100" cy="721177"/>
          </a:xfrm>
        </p:spPr>
        <p:txBody>
          <a:bodyPr>
            <a:normAutofit/>
          </a:bodyPr>
          <a:lstStyle/>
          <a:p>
            <a:r>
              <a:rPr lang="fr-FR" sz="2650">
                <a:latin typeface="Arial Narrow"/>
              </a:rPr>
              <a:t>Spécificités de l’emprunt éligible en compte titres ordinaire</a:t>
            </a:r>
          </a:p>
        </p:txBody>
      </p:sp>
      <p:sp>
        <p:nvSpPr>
          <p:cNvPr id="9" name="Espace réservé du texte 8"/>
          <p:cNvSpPr>
            <a:spLocks noGrp="1"/>
          </p:cNvSpPr>
          <p:nvPr>
            <p:ph type="body" sz="quarter" idx="12"/>
          </p:nvPr>
        </p:nvSpPr>
        <p:spPr>
          <a:xfrm>
            <a:off x="1480093" y="1876563"/>
            <a:ext cx="678829" cy="678829"/>
          </a:xfrm>
        </p:spPr>
        <p:txBody>
          <a:bodyPr/>
          <a:lstStyle/>
          <a:p>
            <a:r>
              <a:rPr lang="fr-FR"/>
              <a:t>01</a:t>
            </a:r>
          </a:p>
        </p:txBody>
      </p:sp>
      <p:sp>
        <p:nvSpPr>
          <p:cNvPr id="10" name="Espace réservé du texte 9"/>
          <p:cNvSpPr>
            <a:spLocks noGrp="1"/>
          </p:cNvSpPr>
          <p:nvPr>
            <p:ph type="body" sz="quarter" idx="14"/>
          </p:nvPr>
        </p:nvSpPr>
        <p:spPr>
          <a:xfrm>
            <a:off x="1529931" y="2632968"/>
            <a:ext cx="678829" cy="678829"/>
          </a:xfrm>
        </p:spPr>
        <p:txBody>
          <a:bodyPr/>
          <a:lstStyle/>
          <a:p>
            <a:r>
              <a:rPr lang="fr-FR"/>
              <a:t>02</a:t>
            </a:r>
          </a:p>
        </p:txBody>
      </p:sp>
      <p:sp>
        <p:nvSpPr>
          <p:cNvPr id="11" name="Espace réservé du texte 10"/>
          <p:cNvSpPr>
            <a:spLocks noGrp="1"/>
          </p:cNvSpPr>
          <p:nvPr>
            <p:ph type="body" sz="quarter" idx="16"/>
          </p:nvPr>
        </p:nvSpPr>
        <p:spPr>
          <a:xfrm>
            <a:off x="1529931" y="3416716"/>
            <a:ext cx="678829" cy="678829"/>
          </a:xfrm>
        </p:spPr>
        <p:txBody>
          <a:bodyPr/>
          <a:lstStyle/>
          <a:p>
            <a:r>
              <a:rPr lang="fr-FR">
                <a:solidFill>
                  <a:schemeClr val="accent1"/>
                </a:solidFill>
              </a:rPr>
              <a:t>03</a:t>
            </a:r>
          </a:p>
        </p:txBody>
      </p:sp>
      <p:sp>
        <p:nvSpPr>
          <p:cNvPr id="14" name="Espace réservé du texte 10">
            <a:extLst>
              <a:ext uri="{FF2B5EF4-FFF2-40B4-BE49-F238E27FC236}">
                <a16:creationId xmlns:a16="http://schemas.microsoft.com/office/drawing/2014/main" id="{A5D94A18-B85B-4CCE-8FA5-6E2F9F28F26C}"/>
              </a:ext>
            </a:extLst>
          </p:cNvPr>
          <p:cNvSpPr txBox="1">
            <a:spLocks/>
          </p:cNvSpPr>
          <p:nvPr/>
        </p:nvSpPr>
        <p:spPr>
          <a:xfrm>
            <a:off x="1555957" y="4263832"/>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solidFill>
                  <a:schemeClr val="accent4">
                    <a:lumMod val="60000"/>
                    <a:lumOff val="40000"/>
                  </a:schemeClr>
                </a:solidFill>
              </a:rPr>
              <a:t>04</a:t>
            </a:r>
          </a:p>
        </p:txBody>
      </p:sp>
      <p:sp>
        <p:nvSpPr>
          <p:cNvPr id="16" name="Espace réservé du texte 10">
            <a:extLst>
              <a:ext uri="{FF2B5EF4-FFF2-40B4-BE49-F238E27FC236}">
                <a16:creationId xmlns:a16="http://schemas.microsoft.com/office/drawing/2014/main" id="{0937F304-6DCC-43C3-AC75-91CC43B1A9CA}"/>
              </a:ext>
            </a:extLst>
          </p:cNvPr>
          <p:cNvSpPr txBox="1">
            <a:spLocks/>
          </p:cNvSpPr>
          <p:nvPr/>
        </p:nvSpPr>
        <p:spPr>
          <a:xfrm>
            <a:off x="1540219" y="4888294"/>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70C0"/>
                </a:solidFill>
                <a:latin typeface="Montserrat SemiBold"/>
                <a:cs typeface="Arial"/>
              </a:rPr>
              <a:t>05</a:t>
            </a:r>
          </a:p>
        </p:txBody>
      </p:sp>
      <p:sp>
        <p:nvSpPr>
          <p:cNvPr id="7" name="Espace réservé du texte 7">
            <a:extLst>
              <a:ext uri="{FF2B5EF4-FFF2-40B4-BE49-F238E27FC236}">
                <a16:creationId xmlns:a16="http://schemas.microsoft.com/office/drawing/2014/main" id="{25A47D19-F498-FB13-39B5-8E90EA205643}"/>
              </a:ext>
            </a:extLst>
          </p:cNvPr>
          <p:cNvSpPr txBox="1">
            <a:spLocks/>
          </p:cNvSpPr>
          <p:nvPr/>
        </p:nvSpPr>
        <p:spPr>
          <a:xfrm>
            <a:off x="2422970" y="4948721"/>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Pour en savoir +</a:t>
            </a:r>
            <a:endParaRPr lang="fr-FR"/>
          </a:p>
        </p:txBody>
      </p:sp>
      <p:sp>
        <p:nvSpPr>
          <p:cNvPr id="22" name="Rectangle 21">
            <a:extLst>
              <a:ext uri="{FF2B5EF4-FFF2-40B4-BE49-F238E27FC236}">
                <a16:creationId xmlns:a16="http://schemas.microsoft.com/office/drawing/2014/main" id="{6A8EA712-CDF8-4C16-B11B-9220C4BAAC65}"/>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7" name="Espace réservé du texte 2">
            <a:extLst>
              <a:ext uri="{FF2B5EF4-FFF2-40B4-BE49-F238E27FC236}">
                <a16:creationId xmlns:a16="http://schemas.microsoft.com/office/drawing/2014/main" id="{9C114583-689E-4D32-8490-C71975EF8130}"/>
              </a:ext>
            </a:extLst>
          </p:cNvPr>
          <p:cNvSpPr txBox="1">
            <a:spLocks/>
          </p:cNvSpPr>
          <p:nvPr/>
        </p:nvSpPr>
        <p:spPr>
          <a:xfrm>
            <a:off x="2456469" y="2706511"/>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t>Calendrier</a:t>
            </a:r>
          </a:p>
        </p:txBody>
      </p:sp>
      <p:sp>
        <p:nvSpPr>
          <p:cNvPr id="2" name="Espace réservé du texte 10">
            <a:extLst>
              <a:ext uri="{FF2B5EF4-FFF2-40B4-BE49-F238E27FC236}">
                <a16:creationId xmlns:a16="http://schemas.microsoft.com/office/drawing/2014/main" id="{61A1D30C-ED58-DD54-8AFF-08FEE249029D}"/>
              </a:ext>
            </a:extLst>
          </p:cNvPr>
          <p:cNvSpPr txBox="1">
            <a:spLocks/>
          </p:cNvSpPr>
          <p:nvPr/>
        </p:nvSpPr>
        <p:spPr>
          <a:xfrm>
            <a:off x="1540218" y="5577225"/>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chemeClr val="accent3">
                    <a:lumMod val="75000"/>
                  </a:schemeClr>
                </a:solidFill>
                <a:latin typeface="Montserrat SemiBold"/>
                <a:cs typeface="Arial"/>
              </a:rPr>
              <a:t>06</a:t>
            </a:r>
          </a:p>
        </p:txBody>
      </p:sp>
      <p:sp>
        <p:nvSpPr>
          <p:cNvPr id="6" name="Espace réservé du texte 7">
            <a:extLst>
              <a:ext uri="{FF2B5EF4-FFF2-40B4-BE49-F238E27FC236}">
                <a16:creationId xmlns:a16="http://schemas.microsoft.com/office/drawing/2014/main" id="{D8D14931-0A55-B996-4F5A-1E7578C8D60F}"/>
              </a:ext>
            </a:extLst>
          </p:cNvPr>
          <p:cNvSpPr txBox="1">
            <a:spLocks/>
          </p:cNvSpPr>
          <p:nvPr/>
        </p:nvSpPr>
        <p:spPr>
          <a:xfrm>
            <a:off x="2402093" y="5585460"/>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Annexes</a:t>
            </a:r>
            <a:endParaRPr lang="fr-FR"/>
          </a:p>
        </p:txBody>
      </p:sp>
    </p:spTree>
    <p:extLst>
      <p:ext uri="{BB962C8B-B14F-4D97-AF65-F5344CB8AC3E}">
        <p14:creationId xmlns:p14="http://schemas.microsoft.com/office/powerpoint/2010/main" val="378505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tx2"/>
                </a:solidFill>
              </a:rPr>
              <a:t>01</a:t>
            </a:r>
          </a:p>
        </p:txBody>
      </p:sp>
      <p:sp>
        <p:nvSpPr>
          <p:cNvPr id="3" name="Espace réservé du texte 2"/>
          <p:cNvSpPr>
            <a:spLocks noGrp="1"/>
          </p:cNvSpPr>
          <p:nvPr>
            <p:ph type="body" sz="quarter" idx="13"/>
          </p:nvPr>
        </p:nvSpPr>
        <p:spPr>
          <a:xfrm>
            <a:off x="3119670" y="3685592"/>
            <a:ext cx="8064896" cy="1134335"/>
          </a:xfrm>
        </p:spPr>
        <p:txBody>
          <a:bodyPr/>
          <a:lstStyle/>
          <a:p>
            <a:r>
              <a:rPr lang="fr-FR" sz="3600">
                <a:latin typeface="Montserrat SemiBold"/>
                <a:cs typeface="Arial"/>
              </a:rPr>
              <a:t>CONTEXTE</a:t>
            </a:r>
            <a:r>
              <a:rPr lang="fr-FR" sz="3600">
                <a:highlight>
                  <a:srgbClr val="00FFFF"/>
                </a:highlight>
                <a:latin typeface="Montserrat SemiBold"/>
                <a:cs typeface="Arial"/>
              </a:rPr>
              <a:t> </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094041" cy="276999"/>
          </a:xfrm>
          <a:prstGeom prst="rect">
            <a:avLst/>
          </a:prstGeom>
        </p:spPr>
        <p:txBody>
          <a:bodyPr wrap="none">
            <a:spAutoFit/>
          </a:bodyPr>
          <a:lstStyle/>
          <a:p>
            <a:pPr defTabSz="1219170">
              <a:defRPr/>
            </a:pPr>
            <a:r>
              <a:rPr lang="fr" sz="12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86823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199456" y="290248"/>
            <a:ext cx="10273141" cy="449816"/>
          </a:xfrm>
        </p:spPr>
        <p:txBody>
          <a:bodyPr/>
          <a:lstStyle/>
          <a:p>
            <a:r>
              <a:rPr lang="fr-FR">
                <a:latin typeface="Montserrat ExtraBold"/>
                <a:cs typeface="Arial"/>
              </a:rPr>
              <a:t>CONTEXTE </a:t>
            </a:r>
            <a:endParaRPr lang="fr-FR"/>
          </a:p>
        </p:txBody>
      </p:sp>
      <p:sp>
        <p:nvSpPr>
          <p:cNvPr id="6" name="ZoneTexte 5">
            <a:extLst>
              <a:ext uri="{FF2B5EF4-FFF2-40B4-BE49-F238E27FC236}">
                <a16:creationId xmlns:a16="http://schemas.microsoft.com/office/drawing/2014/main" id="{44DA5C7A-7AFC-40E5-AB7C-4D3844B1FE78}"/>
              </a:ext>
            </a:extLst>
          </p:cNvPr>
          <p:cNvSpPr txBox="1"/>
          <p:nvPr/>
        </p:nvSpPr>
        <p:spPr>
          <a:xfrm>
            <a:off x="821646" y="875670"/>
            <a:ext cx="10741860" cy="506343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fr-FR" sz="1600" dirty="0">
                <a:solidFill>
                  <a:srgbClr val="000000"/>
                </a:solidFill>
                <a:latin typeface="Arial"/>
              </a:rPr>
              <a:t>A fin décembre 2022, </a:t>
            </a:r>
            <a:r>
              <a:rPr lang="fr-FR" sz="1600" b="1" dirty="0">
                <a:solidFill>
                  <a:srgbClr val="CC3399"/>
                </a:solidFill>
                <a:latin typeface="Arial"/>
              </a:rPr>
              <a:t>une inflation de 5,9 %* </a:t>
            </a:r>
            <a:r>
              <a:rPr lang="fr-FR" sz="1600" dirty="0">
                <a:latin typeface="Arial"/>
              </a:rPr>
              <a:t>sur un an</a:t>
            </a:r>
            <a:r>
              <a:rPr lang="fr-FR" sz="1600" b="1" dirty="0">
                <a:solidFill>
                  <a:srgbClr val="000000"/>
                </a:solidFill>
                <a:latin typeface="Arial"/>
              </a:rPr>
              <a:t>, </a:t>
            </a:r>
            <a:r>
              <a:rPr lang="fr-FR" sz="1600" dirty="0">
                <a:solidFill>
                  <a:srgbClr val="000000"/>
                </a:solidFill>
                <a:latin typeface="Arial"/>
              </a:rPr>
              <a:t>en France</a:t>
            </a:r>
            <a:r>
              <a:rPr lang="fr-FR" sz="1600" b="1" dirty="0">
                <a:solidFill>
                  <a:srgbClr val="000000"/>
                </a:solidFill>
                <a:latin typeface="Arial"/>
              </a:rPr>
              <a:t> </a:t>
            </a:r>
            <a:r>
              <a:rPr lang="fr-FR" sz="1600" dirty="0">
                <a:solidFill>
                  <a:srgbClr val="000000"/>
                </a:solidFill>
                <a:latin typeface="Arial"/>
              </a:rPr>
              <a:t>;</a:t>
            </a:r>
          </a:p>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endParaRPr lang="fr-FR" sz="800" b="0"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600" b="1" dirty="0">
                <a:solidFill>
                  <a:srgbClr val="CC3399"/>
                </a:solidFill>
                <a:latin typeface="Arial"/>
              </a:rPr>
              <a:t>La</a:t>
            </a:r>
            <a:r>
              <a:rPr kumimoji="0" lang="fr-FR" sz="1600" b="1" i="0" u="none" strike="noStrike" kern="1200" cap="none" spc="0" normalizeH="0" baseline="0" noProof="0" dirty="0">
                <a:ln>
                  <a:noFill/>
                </a:ln>
                <a:solidFill>
                  <a:srgbClr val="CC3399"/>
                </a:solidFill>
                <a:effectLst/>
                <a:uLnTx/>
                <a:uFillTx/>
                <a:latin typeface="Arial"/>
                <a:ea typeface="+mn-ea"/>
                <a:cs typeface="+mn-cs"/>
              </a:rPr>
              <a:t> Banque Centrale </a:t>
            </a:r>
            <a:r>
              <a:rPr lang="fr-FR" sz="1600" b="1" dirty="0">
                <a:solidFill>
                  <a:srgbClr val="CC3399"/>
                </a:solidFill>
                <a:latin typeface="Arial"/>
              </a:rPr>
              <a:t>E</a:t>
            </a:r>
            <a:r>
              <a:rPr kumimoji="0" lang="fr-FR" sz="1600" b="1" i="0" u="none" strike="noStrike" kern="1200" cap="none" spc="0" normalizeH="0" baseline="0" noProof="0" dirty="0" err="1">
                <a:ln>
                  <a:noFill/>
                </a:ln>
                <a:solidFill>
                  <a:srgbClr val="CC3399"/>
                </a:solidFill>
                <a:effectLst/>
                <a:uLnTx/>
                <a:uFillTx/>
                <a:latin typeface="Arial"/>
                <a:ea typeface="+mn-ea"/>
                <a:cs typeface="+mn-cs"/>
              </a:rPr>
              <a:t>uropéenne</a:t>
            </a:r>
            <a:r>
              <a:rPr kumimoji="0" lang="fr-FR" sz="1600" b="1" i="0" u="none" strike="noStrike" kern="1200" cap="none" spc="0" normalizeH="0" baseline="0" noProof="0" dirty="0">
                <a:ln>
                  <a:noFill/>
                </a:ln>
                <a:solidFill>
                  <a:srgbClr val="CC3399"/>
                </a:solidFill>
                <a:effectLst/>
                <a:uLnTx/>
                <a:uFillTx/>
                <a:latin typeface="Arial"/>
                <a:ea typeface="+mn-ea"/>
                <a:cs typeface="+mn-cs"/>
              </a:rPr>
              <a:t> (BCE) continue son mouvement de hausse progressive des taux d’intérêts </a:t>
            </a:r>
            <a:r>
              <a:rPr kumimoji="0" lang="fr-FR" sz="1600" b="0" i="0" u="none" strike="noStrike" kern="1200" cap="none" spc="0" normalizeH="0" baseline="0" noProof="0" dirty="0">
                <a:ln>
                  <a:noFill/>
                </a:ln>
                <a:solidFill>
                  <a:srgbClr val="000000"/>
                </a:solidFill>
                <a:effectLst/>
                <a:uLnTx/>
                <a:uFillTx/>
                <a:latin typeface="Arial"/>
                <a:ea typeface="+mn-ea"/>
                <a:cs typeface="+mn-cs"/>
              </a:rPr>
              <a:t>pour essayer de maîtriser l’inflation. On constate une hausse des taux longs (OAT 10 ans) qui s’établie autour de </a:t>
            </a:r>
            <a:r>
              <a:rPr lang="fr-FR" sz="1600" dirty="0">
                <a:solidFill>
                  <a:srgbClr val="000000"/>
                </a:solidFill>
                <a:latin typeface="Arial"/>
              </a:rPr>
              <a:t>2,80</a:t>
            </a:r>
            <a:r>
              <a:rPr kumimoji="0" lang="fr-FR" sz="1600" b="0" i="0" u="none" strike="noStrike" kern="1200" cap="none" spc="0" normalizeH="0" baseline="0" noProof="0" dirty="0">
                <a:ln>
                  <a:noFill/>
                </a:ln>
                <a:solidFill>
                  <a:srgbClr val="000000"/>
                </a:solidFill>
                <a:effectLst/>
                <a:uLnTx/>
                <a:uFillTx/>
                <a:latin typeface="Arial"/>
                <a:ea typeface="+mn-ea"/>
                <a:cs typeface="+mn-cs"/>
              </a:rPr>
              <a:t>% actuellement alors qu’ils étaient encore négatifs il y a encore un an ;</a:t>
            </a:r>
            <a:endParaRPr lang="fr-FR" sz="1600" dirty="0">
              <a:solidFill>
                <a:srgbClr val="000000"/>
              </a:solidFill>
              <a:latin typeface="Arial"/>
              <a:cs typeface="Arial"/>
            </a:endParaRPr>
          </a:p>
          <a:p>
            <a:pPr>
              <a:lnSpc>
                <a:spcPct val="150000"/>
              </a:lnSpc>
              <a:spcBef>
                <a:spcPts val="600"/>
              </a:spcBef>
              <a:defRPr/>
            </a:pPr>
            <a:endParaRPr kumimoji="0" lang="fr-FR" sz="800" b="0" i="0" u="none" strike="noStrike" kern="1200" cap="none" spc="0" normalizeH="0" baseline="0" noProof="0" dirty="0">
              <a:ln>
                <a:noFill/>
              </a:ln>
              <a:solidFill>
                <a:srgbClr val="000000"/>
              </a:solidFill>
              <a:effectLst/>
              <a:uLnTx/>
              <a:uFillTx/>
              <a:latin typeface="Arial"/>
              <a:ea typeface="+mn-ea"/>
              <a:cs typeface="+mn-cs"/>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A compter du 1</a:t>
            </a:r>
            <a:r>
              <a:rPr lang="fr-FR" sz="1600" baseline="30000" dirty="0">
                <a:solidFill>
                  <a:srgbClr val="000000"/>
                </a:solidFill>
                <a:latin typeface="Arial"/>
              </a:rPr>
              <a:t>er</a:t>
            </a:r>
            <a:r>
              <a:rPr lang="fr-FR" sz="1600" dirty="0">
                <a:solidFill>
                  <a:srgbClr val="000000"/>
                </a:solidFill>
                <a:latin typeface="Arial"/>
              </a:rPr>
              <a:t> février 2023, l</a:t>
            </a:r>
            <a:r>
              <a:rPr kumimoji="0" lang="fr-FR" sz="1600" b="0" i="0" u="none" strike="noStrike" kern="1200" cap="none" spc="0" normalizeH="0" baseline="0" noProof="0" dirty="0">
                <a:ln>
                  <a:noFill/>
                </a:ln>
                <a:solidFill>
                  <a:srgbClr val="000000"/>
                </a:solidFill>
                <a:effectLst/>
                <a:uLnTx/>
                <a:uFillTx/>
                <a:latin typeface="Arial"/>
                <a:ea typeface="+mn-ea"/>
                <a:cs typeface="+mn-cs"/>
              </a:rPr>
              <a:t>e taux de rémunération </a:t>
            </a:r>
            <a:r>
              <a:rPr kumimoji="0" lang="fr-FR" sz="1600" b="0" i="0" u="none" strike="noStrike" kern="1200" cap="none" spc="0" normalizeH="0" baseline="0" noProof="0" dirty="0">
                <a:ln>
                  <a:noFill/>
                </a:ln>
                <a:solidFill>
                  <a:srgbClr val="CC3399"/>
                </a:solidFill>
                <a:effectLst/>
                <a:uLnTx/>
                <a:uFillTx/>
                <a:latin typeface="Arial"/>
                <a:ea typeface="+mn-ea"/>
                <a:cs typeface="+mn-cs"/>
              </a:rPr>
              <a:t>du </a:t>
            </a:r>
            <a:r>
              <a:rPr kumimoji="0" lang="fr-FR" sz="1600" b="1" i="0" u="none" strike="noStrike" kern="1200" cap="none" spc="0" normalizeH="0" baseline="0" noProof="0" dirty="0">
                <a:ln>
                  <a:noFill/>
                </a:ln>
                <a:solidFill>
                  <a:srgbClr val="CC3399"/>
                </a:solidFill>
                <a:effectLst/>
                <a:uLnTx/>
                <a:uFillTx/>
                <a:latin typeface="Arial"/>
                <a:ea typeface="+mn-ea"/>
                <a:cs typeface="+mn-cs"/>
              </a:rPr>
              <a:t>Livret A et du LDDS est porté à 3</a:t>
            </a:r>
            <a:r>
              <a:rPr lang="fr-FR" sz="1600" b="1" dirty="0">
                <a:solidFill>
                  <a:srgbClr val="CC3399"/>
                </a:solidFill>
                <a:latin typeface="Arial"/>
              </a:rPr>
              <a:t>% </a:t>
            </a:r>
            <a:r>
              <a:rPr lang="fr-FR" sz="1600" dirty="0">
                <a:solidFill>
                  <a:srgbClr val="CC3399"/>
                </a:solidFill>
                <a:latin typeface="Arial"/>
              </a:rPr>
              <a:t>et à </a:t>
            </a:r>
            <a:r>
              <a:rPr lang="fr-FR" sz="1600" b="1" dirty="0">
                <a:solidFill>
                  <a:srgbClr val="CC3399"/>
                </a:solidFill>
                <a:latin typeface="Arial"/>
              </a:rPr>
              <a:t>6,10% pour le </a:t>
            </a:r>
            <a:r>
              <a:rPr kumimoji="0" lang="fr-FR" sz="1600" b="1" i="0" u="none" strike="noStrike" kern="1200" cap="none" spc="0" normalizeH="0" baseline="0" noProof="0" dirty="0">
                <a:ln>
                  <a:noFill/>
                </a:ln>
                <a:solidFill>
                  <a:srgbClr val="CC3399"/>
                </a:solidFill>
                <a:effectLst/>
                <a:uLnTx/>
                <a:uFillTx/>
                <a:latin typeface="Arial"/>
                <a:ea typeface="+mn-ea"/>
                <a:cs typeface="+mn-cs"/>
              </a:rPr>
              <a:t>LEP</a:t>
            </a:r>
            <a:r>
              <a:rPr lang="fr-FR" sz="1600" dirty="0">
                <a:solidFill>
                  <a:srgbClr val="000000"/>
                </a:solidFill>
                <a:latin typeface="Arial"/>
              </a:rPr>
              <a:t> ;</a:t>
            </a:r>
            <a:endParaRPr lang="fr-FR" sz="1600" dirty="0">
              <a:solidFill>
                <a:srgbClr val="000000"/>
              </a:solidFill>
              <a:latin typeface="Arial"/>
              <a:cs typeface="Arial"/>
            </a:endParaRPr>
          </a:p>
          <a:p>
            <a:pPr marL="285750" indent="-285750">
              <a:lnSpc>
                <a:spcPct val="150000"/>
              </a:lnSpc>
              <a:spcBef>
                <a:spcPts val="600"/>
              </a:spcBef>
              <a:buFont typeface="Arial" panose="020B0604020202020204" pitchFamily="34" charset="0"/>
              <a:buChar char="•"/>
              <a:defRPr/>
            </a:pPr>
            <a:endParaRPr lang="fr-FR" sz="800" dirty="0">
              <a:solidFill>
                <a:srgbClr val="000000"/>
              </a:solidFill>
              <a:latin typeface="Arial"/>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L’emprunt permet de répondre aux besoins des établissements de proposer des offres d’épargne </a:t>
            </a:r>
            <a:r>
              <a:rPr lang="fr-FR" sz="1600" dirty="0" err="1">
                <a:solidFill>
                  <a:srgbClr val="000000"/>
                </a:solidFill>
                <a:latin typeface="Arial"/>
              </a:rPr>
              <a:t>bilantiarisables</a:t>
            </a:r>
            <a:r>
              <a:rPr lang="fr-FR" sz="1600" dirty="0">
                <a:solidFill>
                  <a:srgbClr val="000000"/>
                </a:solidFill>
                <a:latin typeface="Arial"/>
              </a:rPr>
              <a:t> ;</a:t>
            </a:r>
            <a:endParaRPr lang="fr-FR" sz="1600" dirty="0">
              <a:solidFill>
                <a:srgbClr val="000000"/>
              </a:solidFill>
              <a:latin typeface="Arial"/>
              <a:cs typeface="Arial"/>
            </a:endParaRPr>
          </a:p>
          <a:p>
            <a:pPr marL="285750" indent="-285750">
              <a:lnSpc>
                <a:spcPct val="150000"/>
              </a:lnSpc>
              <a:spcBef>
                <a:spcPts val="600"/>
              </a:spcBef>
              <a:buFont typeface="Arial" panose="020B0604020202020204" pitchFamily="34" charset="0"/>
              <a:buChar char="•"/>
              <a:defRPr/>
            </a:pPr>
            <a:endParaRPr lang="fr-FR" sz="800" dirty="0">
              <a:solidFill>
                <a:srgbClr val="000000"/>
              </a:solidFill>
              <a:latin typeface="Arial"/>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Le succès de la collecte 2022 (+ de 2 milliards collectés) valide l’intérêt des clients pour ce produit ;</a:t>
            </a:r>
            <a:endParaRPr lang="fr-FR" sz="1600" dirty="0">
              <a:solidFill>
                <a:srgbClr val="000000"/>
              </a:solidFill>
              <a:latin typeface="Arial"/>
              <a:cs typeface="Arial"/>
            </a:endParaRPr>
          </a:p>
          <a:p>
            <a:pPr marL="285750" indent="-285750">
              <a:lnSpc>
                <a:spcPct val="150000"/>
              </a:lnSpc>
              <a:spcBef>
                <a:spcPts val="600"/>
              </a:spcBef>
              <a:buFont typeface="Arial" panose="020B0604020202020204" pitchFamily="34" charset="0"/>
              <a:buChar char="•"/>
              <a:defRPr/>
            </a:pPr>
            <a:endParaRPr lang="fr-FR" sz="800" dirty="0">
              <a:solidFill>
                <a:srgbClr val="000000"/>
              </a:solidFill>
              <a:latin typeface="Arial"/>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La nécessité de conserver un produit concurrentiel</a:t>
            </a:r>
            <a:endParaRPr lang="fr-FR" sz="1600" dirty="0">
              <a:solidFill>
                <a:srgbClr val="000000"/>
              </a:solidFill>
              <a:latin typeface="Arial"/>
              <a:cs typeface="Arial"/>
            </a:endParaRP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8" name="ZoneTexte 7">
            <a:extLst>
              <a:ext uri="{FF2B5EF4-FFF2-40B4-BE49-F238E27FC236}">
                <a16:creationId xmlns:a16="http://schemas.microsoft.com/office/drawing/2014/main" id="{3700853B-9129-469A-98C0-75987CEF9177}"/>
              </a:ext>
            </a:extLst>
          </p:cNvPr>
          <p:cNvSpPr txBox="1"/>
          <p:nvPr/>
        </p:nvSpPr>
        <p:spPr>
          <a:xfrm>
            <a:off x="10177427" y="6074713"/>
            <a:ext cx="2367000" cy="261610"/>
          </a:xfrm>
          <a:prstGeom prst="rect">
            <a:avLst/>
          </a:prstGeom>
          <a:noFill/>
        </p:spPr>
        <p:txBody>
          <a:bodyPr wrap="square" rtlCol="0">
            <a:spAutoFit/>
          </a:bodyPr>
          <a:lstStyle/>
          <a:p>
            <a:r>
              <a:rPr lang="fr-FR" sz="1100" i="1"/>
              <a:t>* Source : INSEE 13/01/23</a:t>
            </a:r>
          </a:p>
        </p:txBody>
      </p:sp>
      <p:sp>
        <p:nvSpPr>
          <p:cNvPr id="9" name="Rectangle 8">
            <a:extLst>
              <a:ext uri="{FF2B5EF4-FFF2-40B4-BE49-F238E27FC236}">
                <a16:creationId xmlns:a16="http://schemas.microsoft.com/office/drawing/2014/main" id="{D85BB419-0AD1-4019-BDBD-85F19BAC96C5}"/>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717242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t>Pourquoi un emprunt BPCE ?</a:t>
            </a:r>
          </a:p>
        </p:txBody>
      </p:sp>
      <p:sp>
        <p:nvSpPr>
          <p:cNvPr id="9" name="Rectangle : coins arrondis 8">
            <a:extLst>
              <a:ext uri="{FF2B5EF4-FFF2-40B4-BE49-F238E27FC236}">
                <a16:creationId xmlns:a16="http://schemas.microsoft.com/office/drawing/2014/main" id="{50057F40-840A-4A61-B9E7-CFA67DC35B17}"/>
              </a:ext>
            </a:extLst>
          </p:cNvPr>
          <p:cNvSpPr/>
          <p:nvPr/>
        </p:nvSpPr>
        <p:spPr>
          <a:xfrm>
            <a:off x="329950" y="1310183"/>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client</a:t>
            </a:r>
          </a:p>
        </p:txBody>
      </p:sp>
      <p:sp>
        <p:nvSpPr>
          <p:cNvPr id="10" name="Rectangle : coins arrondis 9">
            <a:extLst>
              <a:ext uri="{FF2B5EF4-FFF2-40B4-BE49-F238E27FC236}">
                <a16:creationId xmlns:a16="http://schemas.microsoft.com/office/drawing/2014/main" id="{3B3ED8B4-F287-46E9-B343-F50BDB0AD8FD}"/>
              </a:ext>
            </a:extLst>
          </p:cNvPr>
          <p:cNvSpPr/>
          <p:nvPr/>
        </p:nvSpPr>
        <p:spPr>
          <a:xfrm>
            <a:off x="6695658" y="1306001"/>
            <a:ext cx="5442443"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Groupe</a:t>
            </a:r>
          </a:p>
        </p:txBody>
      </p:sp>
      <p:cxnSp>
        <p:nvCxnSpPr>
          <p:cNvPr id="16" name="Connecteur droit 15">
            <a:extLst>
              <a:ext uri="{FF2B5EF4-FFF2-40B4-BE49-F238E27FC236}">
                <a16:creationId xmlns:a16="http://schemas.microsoft.com/office/drawing/2014/main" id="{3A8AB240-7B50-46D7-BEA3-9E5D2061675E}"/>
              </a:ext>
            </a:extLst>
          </p:cNvPr>
          <p:cNvCxnSpPr>
            <a:cxnSpLocks/>
          </p:cNvCxnSpPr>
          <p:nvPr/>
        </p:nvCxnSpPr>
        <p:spPr>
          <a:xfrm>
            <a:off x="6127331" y="1306001"/>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3" name="Rectangle : coins arrondis 12">
            <a:extLst>
              <a:ext uri="{FF2B5EF4-FFF2-40B4-BE49-F238E27FC236}">
                <a16:creationId xmlns:a16="http://schemas.microsoft.com/office/drawing/2014/main" id="{B8C7A730-50DE-4BB2-902C-0867132C6508}"/>
              </a:ext>
            </a:extLst>
          </p:cNvPr>
          <p:cNvSpPr/>
          <p:nvPr/>
        </p:nvSpPr>
        <p:spPr>
          <a:xfrm>
            <a:off x="7179255" y="1000144"/>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Rectangle : coins arrondis 16">
            <a:extLst>
              <a:ext uri="{FF2B5EF4-FFF2-40B4-BE49-F238E27FC236}">
                <a16:creationId xmlns:a16="http://schemas.microsoft.com/office/drawing/2014/main" id="{CED5028A-151E-4AB8-9FAF-E43E05C566AF}"/>
              </a:ext>
            </a:extLst>
          </p:cNvPr>
          <p:cNvSpPr/>
          <p:nvPr/>
        </p:nvSpPr>
        <p:spPr>
          <a:xfrm>
            <a:off x="972888" y="956611"/>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8" name="Rectangle : coins arrondis 17">
            <a:extLst>
              <a:ext uri="{FF2B5EF4-FFF2-40B4-BE49-F238E27FC236}">
                <a16:creationId xmlns:a16="http://schemas.microsoft.com/office/drawing/2014/main" id="{A35D387D-D75C-4396-9834-E9A4E9E661B9}"/>
              </a:ext>
            </a:extLst>
          </p:cNvPr>
          <p:cNvSpPr/>
          <p:nvPr/>
        </p:nvSpPr>
        <p:spPr>
          <a:xfrm>
            <a:off x="309638" y="1068635"/>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client</a:t>
            </a:r>
          </a:p>
        </p:txBody>
      </p:sp>
      <p:sp>
        <p:nvSpPr>
          <p:cNvPr id="19" name="ZoneTexte 18">
            <a:extLst>
              <a:ext uri="{FF2B5EF4-FFF2-40B4-BE49-F238E27FC236}">
                <a16:creationId xmlns:a16="http://schemas.microsoft.com/office/drawing/2014/main" id="{E60C4217-E213-41CE-ADD0-35D452AB5A33}"/>
              </a:ext>
            </a:extLst>
          </p:cNvPr>
          <p:cNvSpPr txBox="1"/>
          <p:nvPr/>
        </p:nvSpPr>
        <p:spPr>
          <a:xfrm>
            <a:off x="618314" y="1458642"/>
            <a:ext cx="5354515" cy="4798301"/>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La diversification</a:t>
            </a:r>
          </a:p>
          <a:p>
            <a:pPr>
              <a:lnSpc>
                <a:spcPct val="150000"/>
              </a:lnSpc>
              <a:spcBef>
                <a:spcPts val="600"/>
              </a:spcBef>
            </a:pPr>
            <a:r>
              <a:rPr lang="fr-FR" sz="1050">
                <a:latin typeface="+mj-lt"/>
              </a:rPr>
              <a:t>Un produit de diversification en complément de l’épargne de précaution pour des clients souhaitant répartir leur épargne en investissant sur les marchés financiers.</a:t>
            </a:r>
            <a:endParaRPr lang="fr-FR" sz="1050" b="1">
              <a:solidFill>
                <a:schemeClr val="tx2"/>
              </a:solidFill>
              <a:latin typeface="+mj-lt"/>
            </a:endParaRPr>
          </a:p>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La rémunération </a:t>
            </a:r>
            <a:endParaRPr lang="fr-FR" sz="1050" b="1">
              <a:solidFill>
                <a:schemeClr val="tx2"/>
              </a:solidFill>
              <a:latin typeface="+mj-lt"/>
              <a:cs typeface="Arial"/>
            </a:endParaRPr>
          </a:p>
          <a:p>
            <a:pPr>
              <a:lnSpc>
                <a:spcPct val="150000"/>
              </a:lnSpc>
              <a:spcBef>
                <a:spcPts val="600"/>
              </a:spcBef>
            </a:pPr>
            <a:r>
              <a:rPr lang="fr-FR" sz="1050">
                <a:latin typeface="+mj-lt"/>
              </a:rPr>
              <a:t>L'émission BPCE offrira un rendement minimum actuariel de 3,50 %  sur une durée de 5 ans. </a:t>
            </a:r>
            <a:endParaRPr lang="fr-FR" sz="1050">
              <a:latin typeface="+mj-lt"/>
              <a:cs typeface="Arial"/>
            </a:endParaRPr>
          </a:p>
          <a:p>
            <a:pPr>
              <a:lnSpc>
                <a:spcPct val="150000"/>
              </a:lnSpc>
              <a:spcBef>
                <a:spcPts val="600"/>
              </a:spcBef>
            </a:pPr>
            <a:r>
              <a:rPr lang="fr-FR" sz="1050">
                <a:latin typeface="+mj-lt"/>
              </a:rPr>
              <a:t>Les obligations sont des actifs de rendement de moyen terme ; elles ont vocation à offrir des rendements supérieurs aux taux d’intérêts versés sur des placements liquides de court terme comme la plupart des livrets.</a:t>
            </a:r>
            <a:endParaRPr lang="fr-FR" sz="1050" b="1">
              <a:solidFill>
                <a:schemeClr val="tx2"/>
              </a:solidFill>
              <a:latin typeface="+mj-lt"/>
            </a:endParaRPr>
          </a:p>
          <a:p>
            <a:pPr>
              <a:lnSpc>
                <a:spcPct val="150000"/>
              </a:lnSpc>
              <a:spcBef>
                <a:spcPts val="600"/>
              </a:spcBef>
            </a:pPr>
            <a:r>
              <a:rPr lang="fr-FR" sz="1050" b="1">
                <a:latin typeface="+mj-lt"/>
              </a:rPr>
              <a:t>ASV</a:t>
            </a:r>
            <a:r>
              <a:rPr lang="fr-FR" sz="1050">
                <a:latin typeface="+mj-lt"/>
              </a:rPr>
              <a:t> : Le client bénéfice à l’échéance d’un montant appelé remboursement qui intégrera la valeur de l’investissement augmentée des intérêts capitalisés sur 5 années,</a:t>
            </a:r>
          </a:p>
          <a:p>
            <a:pPr>
              <a:lnSpc>
                <a:spcPct val="150000"/>
              </a:lnSpc>
              <a:spcBef>
                <a:spcPts val="600"/>
              </a:spcBef>
            </a:pPr>
            <a:r>
              <a:rPr lang="fr-FR" sz="1050" b="1">
                <a:latin typeface="+mj-lt"/>
              </a:rPr>
              <a:t>CTO</a:t>
            </a:r>
            <a:r>
              <a:rPr lang="fr-FR" sz="1050">
                <a:latin typeface="+mj-lt"/>
              </a:rPr>
              <a:t> : Il bénéficie du versement d'un revenu trimestriel qui est connu et garanti dès la souscription. </a:t>
            </a:r>
          </a:p>
          <a:p>
            <a:pPr marL="171450" indent="-171450">
              <a:lnSpc>
                <a:spcPct val="150000"/>
              </a:lnSpc>
              <a:spcBef>
                <a:spcPts val="600"/>
              </a:spcBef>
              <a:buFont typeface="Wingdings" panose="05000000000000000000" pitchFamily="2" charset="2"/>
              <a:buChar char="ü"/>
            </a:pPr>
            <a:r>
              <a:rPr lang="fr-FR" sz="1050" b="1" i="0">
                <a:solidFill>
                  <a:schemeClr val="tx2"/>
                </a:solidFill>
                <a:effectLst/>
                <a:latin typeface="+mj-lt"/>
              </a:rPr>
              <a:t>Garantie de capital à l’échéance </a:t>
            </a:r>
            <a:r>
              <a:rPr lang="fr-FR" sz="1050" b="1">
                <a:solidFill>
                  <a:schemeClr val="tx2"/>
                </a:solidFill>
                <a:latin typeface="+mj-lt"/>
              </a:rPr>
              <a:t>  </a:t>
            </a:r>
            <a:endParaRPr lang="fr-FR" sz="1050" b="1" i="0">
              <a:solidFill>
                <a:schemeClr val="tx2"/>
              </a:solidFill>
              <a:effectLst/>
              <a:latin typeface="+mj-lt"/>
              <a:cs typeface="Arial"/>
            </a:endParaRPr>
          </a:p>
          <a:p>
            <a:pPr>
              <a:lnSpc>
                <a:spcPct val="150000"/>
              </a:lnSpc>
              <a:spcBef>
                <a:spcPts val="600"/>
              </a:spcBef>
            </a:pPr>
            <a:r>
              <a:rPr lang="fr-FR" sz="1050">
                <a:latin typeface="+mj-lt"/>
              </a:rPr>
              <a:t>U</a:t>
            </a:r>
            <a:r>
              <a:rPr lang="fr-FR" sz="1050" b="0" i="0">
                <a:solidFill>
                  <a:srgbClr val="1A1A1A"/>
                </a:solidFill>
                <a:effectLst/>
                <a:latin typeface="+mj-lt"/>
              </a:rPr>
              <a:t>ne obligation</a:t>
            </a:r>
            <a:r>
              <a:rPr lang="fr-FR" sz="1050">
                <a:solidFill>
                  <a:srgbClr val="1A1A1A"/>
                </a:solidFill>
                <a:latin typeface="+mj-lt"/>
              </a:rPr>
              <a:t> sera</a:t>
            </a:r>
            <a:r>
              <a:rPr lang="fr-FR" sz="1050" b="0" i="0">
                <a:solidFill>
                  <a:srgbClr val="1A1A1A"/>
                </a:solidFill>
                <a:effectLst/>
                <a:latin typeface="+mj-lt"/>
              </a:rPr>
              <a:t> toujours </a:t>
            </a:r>
            <a:r>
              <a:rPr lang="fr-FR" sz="1050" i="0">
                <a:effectLst/>
                <a:latin typeface="+mj-lt"/>
              </a:rPr>
              <a:t>remboursée à l’échéance (capital et intérêts) </a:t>
            </a:r>
            <a:r>
              <a:rPr lang="fr-FR" sz="1050">
                <a:latin typeface="+mj-lt"/>
              </a:rPr>
              <a:t>sauf défaut de l'émetteur. </a:t>
            </a:r>
            <a:endParaRPr lang="fr-FR" sz="1050" b="1">
              <a:latin typeface="+mj-lt"/>
              <a:cs typeface="Arial"/>
            </a:endParaRPr>
          </a:p>
        </p:txBody>
      </p:sp>
      <p:sp>
        <p:nvSpPr>
          <p:cNvPr id="20" name="ZoneTexte 19">
            <a:extLst>
              <a:ext uri="{FF2B5EF4-FFF2-40B4-BE49-F238E27FC236}">
                <a16:creationId xmlns:a16="http://schemas.microsoft.com/office/drawing/2014/main" id="{F21D48DF-1224-43FF-835F-629CB11524A8}"/>
              </a:ext>
            </a:extLst>
          </p:cNvPr>
          <p:cNvSpPr txBox="1"/>
          <p:nvPr/>
        </p:nvSpPr>
        <p:spPr>
          <a:xfrm>
            <a:off x="6625591" y="2130981"/>
            <a:ext cx="5442442" cy="3020058"/>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Enjeu</a:t>
            </a:r>
            <a:r>
              <a:rPr lang="fr-FR" sz="1050" b="1">
                <a:solidFill>
                  <a:schemeClr val="tx2"/>
                </a:solidFill>
                <a:effectLst/>
                <a:latin typeface="+mj-lt"/>
              </a:rPr>
              <a:t> </a:t>
            </a:r>
            <a:r>
              <a:rPr lang="fr-FR" sz="1050" b="1">
                <a:solidFill>
                  <a:schemeClr val="tx2"/>
                </a:solidFill>
                <a:latin typeface="+mj-lt"/>
              </a:rPr>
              <a:t>financier</a:t>
            </a:r>
            <a:endParaRPr lang="fr-FR" sz="1050" b="1">
              <a:solidFill>
                <a:schemeClr val="tx2"/>
              </a:solidFill>
              <a:effectLst/>
              <a:latin typeface="+mj-lt"/>
              <a:cs typeface="Arial"/>
            </a:endParaRPr>
          </a:p>
          <a:p>
            <a:pPr>
              <a:lnSpc>
                <a:spcPct val="150000"/>
              </a:lnSpc>
              <a:spcBef>
                <a:spcPts val="600"/>
              </a:spcBef>
            </a:pPr>
            <a:r>
              <a:rPr lang="fr-FR" altLang="fr-FR" sz="1050">
                <a:latin typeface="+mj-lt"/>
              </a:rPr>
              <a:t>Renforcer et diversifier les ressources bilantielles à moyen terme du Groupe pour lui permettre de répondre aux besoins de financement de ses clients.</a:t>
            </a:r>
            <a:endParaRPr lang="fr-FR" altLang="fr-FR" sz="1050">
              <a:latin typeface="+mj-lt"/>
              <a:cs typeface="Arial"/>
            </a:endParaRPr>
          </a:p>
          <a:p>
            <a:pPr marL="285750" indent="-285750">
              <a:lnSpc>
                <a:spcPct val="150000"/>
              </a:lnSpc>
              <a:spcBef>
                <a:spcPts val="600"/>
              </a:spcBef>
              <a:buFont typeface="Arial" panose="020B0604020202020204" pitchFamily="34" charset="0"/>
              <a:buChar char="•"/>
            </a:pPr>
            <a:endParaRPr lang="fr-FR" sz="1050">
              <a:highlight>
                <a:srgbClr val="FFFF00"/>
              </a:highlight>
              <a:latin typeface="+mj-lt"/>
              <a:cs typeface="Arial"/>
            </a:endParaRPr>
          </a:p>
          <a:p>
            <a:pPr marL="171450" indent="-171450">
              <a:lnSpc>
                <a:spcPct val="150000"/>
              </a:lnSpc>
              <a:spcBef>
                <a:spcPts val="600"/>
              </a:spcBef>
              <a:buFont typeface="Wingdings" panose="05000000000000000000" pitchFamily="2" charset="2"/>
              <a:buChar char="ü"/>
            </a:pPr>
            <a:r>
              <a:rPr lang="fr-FR" sz="1050" b="1">
                <a:solidFill>
                  <a:schemeClr val="tx2"/>
                </a:solidFill>
                <a:latin typeface="+mj-lt"/>
              </a:rPr>
              <a:t>Enjeux commerciaux</a:t>
            </a:r>
            <a:endParaRPr lang="fr-FR" sz="1050" b="1">
              <a:solidFill>
                <a:schemeClr val="tx2"/>
              </a:solidFill>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Dynamiser la collecte en épargne financière bilanciarisable,</a:t>
            </a:r>
            <a:endParaRPr lang="fr-FR" sz="1050">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Capter ou réactiver une clientèle appétente à ce type d’émission,</a:t>
            </a:r>
            <a:endParaRPr lang="fr-FR" sz="1050">
              <a:latin typeface="+mj-lt"/>
              <a:cs typeface="Arial"/>
            </a:endParaRPr>
          </a:p>
          <a:p>
            <a:pPr marL="171450" indent="-171450">
              <a:lnSpc>
                <a:spcPct val="150000"/>
              </a:lnSpc>
              <a:spcBef>
                <a:spcPts val="600"/>
              </a:spcBef>
              <a:buFont typeface="Arial" panose="020B0604020202020204" pitchFamily="34" charset="0"/>
              <a:buChar char="•"/>
            </a:pPr>
            <a:r>
              <a:rPr lang="fr-FR" sz="1050">
                <a:latin typeface="+mj-lt"/>
              </a:rPr>
              <a:t>Dynamiser la collecte en assurance-vie / contrat de capitalisation / CTO</a:t>
            </a:r>
            <a:r>
              <a:rPr lang="fr-FR" sz="1200">
                <a:latin typeface="+mj-lt"/>
              </a:rPr>
              <a:t>.</a:t>
            </a:r>
            <a:br>
              <a:rPr lang="fr-FR" sz="1200">
                <a:latin typeface="+mj-lt"/>
              </a:rPr>
            </a:br>
            <a:endParaRPr lang="fr-FR" sz="1200">
              <a:latin typeface="+mj-lt"/>
            </a:endParaRPr>
          </a:p>
          <a:p>
            <a:endParaRPr lang="fr-FR" sz="1400">
              <a:latin typeface="+mj-lt"/>
            </a:endParaRPr>
          </a:p>
        </p:txBody>
      </p:sp>
      <p:cxnSp>
        <p:nvCxnSpPr>
          <p:cNvPr id="21" name="Connecteur droit 20">
            <a:extLst>
              <a:ext uri="{FF2B5EF4-FFF2-40B4-BE49-F238E27FC236}">
                <a16:creationId xmlns:a16="http://schemas.microsoft.com/office/drawing/2014/main" id="{254A5AAE-993A-4F8D-B4BC-6D292E4C386C}"/>
              </a:ext>
            </a:extLst>
          </p:cNvPr>
          <p:cNvCxnSpPr>
            <a:cxnSpLocks/>
          </p:cNvCxnSpPr>
          <p:nvPr/>
        </p:nvCxnSpPr>
        <p:spPr>
          <a:xfrm>
            <a:off x="6127331" y="1619997"/>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22" name="Graphique 21" descr="Index pointant vers la droite vu du côté du dos de la main contour">
            <a:extLst>
              <a:ext uri="{FF2B5EF4-FFF2-40B4-BE49-F238E27FC236}">
                <a16:creationId xmlns:a16="http://schemas.microsoft.com/office/drawing/2014/main" id="{3532AB87-22CB-495A-8EB5-05CFF233529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2819" y="949401"/>
            <a:ext cx="457200" cy="457200"/>
          </a:xfrm>
          <a:prstGeom prst="rect">
            <a:avLst/>
          </a:prstGeom>
        </p:spPr>
      </p:pic>
      <p:pic>
        <p:nvPicPr>
          <p:cNvPr id="23" name="Graphique 22" descr="Index pointant vers la droite vu du côté du dos de la main contour">
            <a:extLst>
              <a:ext uri="{FF2B5EF4-FFF2-40B4-BE49-F238E27FC236}">
                <a16:creationId xmlns:a16="http://schemas.microsoft.com/office/drawing/2014/main" id="{055C9616-94B4-4177-A34C-205B87502A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94299" y="977355"/>
            <a:ext cx="457200" cy="457200"/>
          </a:xfrm>
          <a:prstGeom prst="rect">
            <a:avLst/>
          </a:prstGeom>
        </p:spPr>
      </p:pic>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59788"/>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Groupe</a:t>
            </a:r>
          </a:p>
        </p:txBody>
      </p:sp>
      <p:sp>
        <p:nvSpPr>
          <p:cNvPr id="28" name="Rectangle 27">
            <a:extLst>
              <a:ext uri="{FF2B5EF4-FFF2-40B4-BE49-F238E27FC236}">
                <a16:creationId xmlns:a16="http://schemas.microsoft.com/office/drawing/2014/main" id="{26A0FCFC-87A9-44E5-BE4F-00DBACC2D73E}"/>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4"/>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202354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Facteurs de risques</a:t>
            </a:r>
          </a:p>
        </p:txBody>
      </p:sp>
      <p:sp>
        <p:nvSpPr>
          <p:cNvPr id="6" name="Rectangle 3"/>
          <p:cNvSpPr txBox="1">
            <a:spLocks noChangeArrowheads="1"/>
          </p:cNvSpPr>
          <p:nvPr/>
        </p:nvSpPr>
        <p:spPr bwMode="auto">
          <a:xfrm>
            <a:off x="163666" y="1075147"/>
            <a:ext cx="11864668" cy="4897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265113" marR="0" lvl="0" indent="0" algn="l" defTabSz="914400" rtl="0" eaLnBrk="0" fontAlgn="base" latinLnBrk="0" hangingPunct="0">
              <a:lnSpc>
                <a:spcPct val="150000"/>
              </a:lnSpc>
              <a:spcBef>
                <a:spcPts val="600"/>
              </a:spcBef>
              <a:spcAft>
                <a:spcPts val="0"/>
              </a:spcAft>
              <a:buClr>
                <a:schemeClr val="tx2"/>
              </a:buClr>
              <a:buSzPct val="80000"/>
              <a:buNone/>
              <a:tabLst/>
              <a:defRPr/>
            </a:pPr>
            <a:r>
              <a:rPr kumimoji="0" lang="fr-FR" altLang="fr-FR" sz="18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Les risques liés </a:t>
            </a:r>
            <a:r>
              <a:rPr kumimoji="0" lang="fr-FR" altLang="fr-FR" sz="1800" b="1" i="0" u="none" strike="noStrike" kern="0" cap="none" spc="0" normalizeH="0" baseline="0" noProof="0">
                <a:ln>
                  <a:noFill/>
                </a:ln>
                <a:solidFill>
                  <a:schemeClr val="tx2"/>
                </a:solidFill>
                <a:effectLst/>
                <a:uLnTx/>
                <a:uFillTx/>
                <a:latin typeface="Arial" panose="020B0604020202020204" pitchFamily="34" charset="0"/>
                <a:cs typeface="Arial" panose="020B0604020202020204" pitchFamily="34" charset="0"/>
              </a:rPr>
              <a:t>à l’emprunt </a:t>
            </a:r>
            <a:r>
              <a:rPr kumimoji="0" lang="fr-FR" altLang="fr-FR" sz="1800" b="1" i="0" u="none" strike="noStrike" kern="0" cap="none" spc="0" normalizeH="0" baseline="0" noProof="0">
                <a:ln>
                  <a:noFill/>
                </a:ln>
                <a:effectLst/>
                <a:uLnTx/>
                <a:uFillTx/>
                <a:latin typeface="Arial" panose="020B0604020202020204" pitchFamily="34" charset="0"/>
                <a:cs typeface="Arial" panose="020B0604020202020204" pitchFamily="34" charset="0"/>
              </a:rPr>
              <a:t>incluent notamment</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sz="1600" b="1" kern="0">
                <a:solidFill>
                  <a:srgbClr val="000000"/>
                </a:solidFill>
                <a:latin typeface="Arial" panose="020B0604020202020204" pitchFamily="34" charset="0"/>
                <a:cs typeface="Arial" panose="020B0604020202020204" pitchFamily="34" charset="0"/>
              </a:rPr>
              <a:t>Conflits d’intérêts </a:t>
            </a:r>
            <a:r>
              <a:rPr lang="fr-FR" altLang="fr-FR" sz="1600" kern="0">
                <a:solidFill>
                  <a:srgbClr val="000000"/>
                </a:solidFill>
                <a:latin typeface="Arial" panose="020B0604020202020204" pitchFamily="34" charset="0"/>
                <a:cs typeface="Arial" panose="020B0604020202020204" pitchFamily="34" charset="0"/>
              </a:rPr>
              <a:t>potentiels ;</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sz="1600" kern="0">
                <a:solidFill>
                  <a:srgbClr val="000000"/>
                </a:solidFill>
                <a:latin typeface="Arial" panose="020B0604020202020204" pitchFamily="34" charset="0"/>
                <a:cs typeface="Arial" panose="020B0604020202020204" pitchFamily="34" charset="0"/>
              </a:rPr>
              <a:t>Risque de </a:t>
            </a:r>
            <a:r>
              <a:rPr lang="fr-FR" altLang="fr-FR" sz="1600" b="1" kern="0">
                <a:solidFill>
                  <a:srgbClr val="000000"/>
                </a:solidFill>
                <a:latin typeface="Arial" panose="020B0604020202020204" pitchFamily="34" charset="0"/>
                <a:cs typeface="Arial" panose="020B0604020202020204" pitchFamily="34" charset="0"/>
              </a:rPr>
              <a:t>marché des Obligations </a:t>
            </a:r>
            <a:r>
              <a:rPr lang="fr-FR" altLang="fr-FR" sz="1600" kern="0">
                <a:latin typeface="Arial" panose="020B0604020202020204" pitchFamily="34" charset="0"/>
                <a:cs typeface="Arial" panose="020B0604020202020204" pitchFamily="34" charset="0"/>
              </a:rPr>
              <a:t>et risque lié </a:t>
            </a:r>
            <a:r>
              <a:rPr lang="fr-FR" altLang="fr-FR" sz="1600" b="1" kern="0">
                <a:latin typeface="Arial" panose="020B0604020202020204" pitchFamily="34" charset="0"/>
                <a:cs typeface="Arial" panose="020B0604020202020204" pitchFamily="34" charset="0"/>
              </a:rPr>
              <a:t>au taux d’intérêt des Obligations </a:t>
            </a:r>
            <a:r>
              <a:rPr lang="fr-FR" altLang="fr-FR" sz="1600" kern="0">
                <a:latin typeface="Arial" panose="020B0604020202020204" pitchFamily="34" charset="0"/>
                <a:cs typeface="Arial" panose="020B0604020202020204" pitchFamily="34" charset="0"/>
              </a:rPr>
              <a:t>en cas de vente avant l’échéance ;</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sz="1600" kern="0">
                <a:latin typeface="Arial" panose="020B0604020202020204" pitchFamily="34" charset="0"/>
                <a:cs typeface="Arial" panose="020B0604020202020204" pitchFamily="34" charset="0"/>
              </a:rPr>
              <a:t>Risque de </a:t>
            </a:r>
            <a:r>
              <a:rPr lang="fr-FR" altLang="fr-FR" sz="1600" b="1" kern="0">
                <a:latin typeface="Arial" panose="020B0604020202020204" pitchFamily="34" charset="0"/>
                <a:cs typeface="Arial" panose="020B0604020202020204" pitchFamily="34" charset="0"/>
              </a:rPr>
              <a:t>liquidité</a:t>
            </a:r>
            <a:r>
              <a:rPr lang="fr-FR" altLang="fr-FR" sz="1600" kern="0">
                <a:latin typeface="Arial" panose="020B0604020202020204" pitchFamily="34" charset="0"/>
                <a:cs typeface="Arial" panose="020B0604020202020204" pitchFamily="34" charset="0"/>
              </a:rPr>
              <a:t> sur le marché secondaire des Obligations en cas de vente avant l’échéance </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sz="1600" kern="0">
                <a:latin typeface="Arial" panose="020B0604020202020204" pitchFamily="34" charset="0"/>
                <a:cs typeface="Arial" panose="020B0604020202020204" pitchFamily="34" charset="0"/>
              </a:rPr>
              <a:t>Risque de </a:t>
            </a:r>
            <a:r>
              <a:rPr lang="fr-FR" altLang="fr-FR" sz="1600" b="1" kern="0">
                <a:latin typeface="Arial" panose="020B0604020202020204" pitchFamily="34" charset="0"/>
                <a:cs typeface="Arial" panose="020B0604020202020204" pitchFamily="34" charset="0"/>
              </a:rPr>
              <a:t>non remboursement du capital investi </a:t>
            </a:r>
            <a:r>
              <a:rPr lang="fr-FR" altLang="fr-FR" sz="1600" kern="0">
                <a:latin typeface="Arial" panose="020B0604020202020204" pitchFamily="34" charset="0"/>
                <a:cs typeface="Arial" panose="020B0604020202020204" pitchFamily="34" charset="0"/>
              </a:rPr>
              <a:t>et/ou de </a:t>
            </a:r>
            <a:r>
              <a:rPr lang="fr-FR" altLang="fr-FR" sz="1600" b="1" kern="0">
                <a:latin typeface="Arial" panose="020B0604020202020204" pitchFamily="34" charset="0"/>
                <a:cs typeface="Arial" panose="020B0604020202020204" pitchFamily="34" charset="0"/>
              </a:rPr>
              <a:t>non paiement des intérêts </a:t>
            </a:r>
            <a:r>
              <a:rPr lang="fr-FR" altLang="fr-FR" sz="1600" kern="0">
                <a:latin typeface="Arial" panose="020B0604020202020204" pitchFamily="34" charset="0"/>
                <a:cs typeface="Arial" panose="020B0604020202020204" pitchFamily="34" charset="0"/>
              </a:rPr>
              <a:t>en cas de défaut de l’Emetteur BPCE</a:t>
            </a:r>
            <a:endParaRPr lang="fr-FR" sz="1600">
              <a:effectLst/>
            </a:endParaRPr>
          </a:p>
          <a:p>
            <a:pPr marL="893445" lvl="1" indent="-269875" fontAlgn="ctr">
              <a:lnSpc>
                <a:spcPts val="2700"/>
              </a:lnSpc>
              <a:spcBef>
                <a:spcPts val="0"/>
              </a:spcBef>
              <a:spcAft>
                <a:spcPts val="0"/>
              </a:spcAft>
              <a:buClr>
                <a:schemeClr val="tx2"/>
              </a:buClr>
              <a:buSzPts val="1000"/>
              <a:buFont typeface="Symbol" panose="05050102010706020507" pitchFamily="18" charset="2"/>
              <a:buChar char=""/>
              <a:tabLst>
                <a:tab pos="890588" algn="l"/>
              </a:tabLst>
            </a:pPr>
            <a:r>
              <a:rPr lang="fr-FR" sz="1600">
                <a:solidFill>
                  <a:srgbClr val="000000"/>
                </a:solidFill>
                <a:effectLst/>
                <a:latin typeface="+mj-lt"/>
                <a:ea typeface="Times New Roman" panose="02020603050405020304" pitchFamily="18" charset="0"/>
              </a:rPr>
              <a:t>Dans certains cas limités et définis dans le Prospectus, il existe un </a:t>
            </a:r>
            <a:r>
              <a:rPr lang="fr-FR" sz="1600" b="1">
                <a:solidFill>
                  <a:srgbClr val="000000"/>
                </a:solidFill>
                <a:effectLst/>
                <a:latin typeface="+mj-lt"/>
                <a:ea typeface="Times New Roman" panose="02020603050405020304" pitchFamily="18" charset="0"/>
              </a:rPr>
              <a:t>risque </a:t>
            </a:r>
            <a:r>
              <a:rPr lang="fr-FR" sz="1600" b="1">
                <a:solidFill>
                  <a:srgbClr val="000000"/>
                </a:solidFill>
                <a:latin typeface="+mj-lt"/>
                <a:ea typeface="Times New Roman" panose="02020603050405020304" pitchFamily="18" charset="0"/>
              </a:rPr>
              <a:t>limité que</a:t>
            </a:r>
            <a:r>
              <a:rPr lang="fr-FR" sz="1600" b="1">
                <a:solidFill>
                  <a:srgbClr val="000000"/>
                </a:solidFill>
                <a:effectLst/>
                <a:latin typeface="+mj-lt"/>
                <a:ea typeface="Times New Roman" panose="02020603050405020304" pitchFamily="18" charset="0"/>
              </a:rPr>
              <a:t> les obligations soient remboursées par anticipation</a:t>
            </a:r>
            <a:r>
              <a:rPr lang="fr-FR" sz="1600" b="1">
                <a:solidFill>
                  <a:srgbClr val="000000"/>
                </a:solidFill>
                <a:latin typeface="+mj-lt"/>
                <a:ea typeface="Times New Roman" panose="02020603050405020304" pitchFamily="18" charset="0"/>
              </a:rPr>
              <a:t> (évènements fiscaux …). </a:t>
            </a:r>
            <a:r>
              <a:rPr lang="fr-FR" sz="1600">
                <a:solidFill>
                  <a:srgbClr val="000000"/>
                </a:solidFill>
                <a:latin typeface="+mj-lt"/>
                <a:ea typeface="Times New Roman" panose="02020603050405020304" pitchFamily="18" charset="0"/>
              </a:rPr>
              <a:t>Le montant du remboursement correspondra au capital augmenté d'une prime de remboursement anticipé *.</a:t>
            </a:r>
          </a:p>
          <a:p>
            <a:pPr marL="623570" lvl="1" indent="0" fontAlgn="ctr">
              <a:lnSpc>
                <a:spcPts val="2700"/>
              </a:lnSpc>
              <a:spcBef>
                <a:spcPts val="0"/>
              </a:spcBef>
              <a:spcAft>
                <a:spcPts val="0"/>
              </a:spcAft>
              <a:buClr>
                <a:schemeClr val="tx2"/>
              </a:buClr>
              <a:buSzPts val="1000"/>
              <a:buNone/>
              <a:tabLst>
                <a:tab pos="890588" algn="l"/>
              </a:tabLst>
            </a:pPr>
            <a:endParaRPr lang="fr-FR" sz="160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fr-FR" altLang="fr-FR" sz="1000" i="1" kern="0">
              <a:solidFill>
                <a:srgbClr val="000000"/>
              </a:solidFill>
              <a:latin typeface="Arial Nova"/>
              <a:cs typeface="Arial"/>
            </a:endParaRPr>
          </a:p>
          <a:p>
            <a:pPr marL="0" indent="0">
              <a:buNone/>
            </a:pPr>
            <a:r>
              <a:rPr lang="fr-FR" altLang="fr-FR" sz="1000" i="1" kern="0">
                <a:solidFill>
                  <a:srgbClr val="000000"/>
                </a:solidFill>
                <a:latin typeface="Arial Nova"/>
                <a:cs typeface="Arial"/>
              </a:rPr>
              <a:t>* </a:t>
            </a:r>
            <a:r>
              <a:rPr lang="fr-FR" sz="1000" b="1" kern="0">
                <a:solidFill>
                  <a:srgbClr val="000000"/>
                </a:solidFill>
                <a:latin typeface="Arial Nova"/>
                <a:ea typeface="+mn-lt"/>
                <a:cs typeface="+mn-lt"/>
              </a:rPr>
              <a:t>Prime de Remboursement Anticipé</a:t>
            </a:r>
            <a:r>
              <a:rPr lang="fr-FR" sz="1000" kern="0">
                <a:solidFill>
                  <a:srgbClr val="000000"/>
                </a:solidFill>
                <a:latin typeface="Arial Nova"/>
                <a:ea typeface="+mn-lt"/>
                <a:cs typeface="+mn-lt"/>
              </a:rPr>
              <a:t> désigne la prime versée par Obligation en cas de remboursement anticipé conformément aux paragraphes 2.6.2.1 (Remboursement Optionnel en cas de survenance d'un Evènement de Retenue à la Source), 2.6.2.2 (Remboursement des Obligations suite à la survenance d’un Evènement de </a:t>
            </a:r>
            <a:r>
              <a:rPr lang="fr-FR" sz="1000" kern="0" err="1">
                <a:solidFill>
                  <a:srgbClr val="000000"/>
                </a:solidFill>
                <a:latin typeface="Arial Nova"/>
                <a:ea typeface="+mn-lt"/>
                <a:cs typeface="+mn-lt"/>
              </a:rPr>
              <a:t>Brutage</a:t>
            </a:r>
            <a:r>
              <a:rPr lang="fr-FR" sz="1000" kern="0">
                <a:solidFill>
                  <a:srgbClr val="000000"/>
                </a:solidFill>
                <a:latin typeface="Arial Nova"/>
                <a:ea typeface="+mn-lt"/>
                <a:cs typeface="+mn-lt"/>
              </a:rPr>
              <a:t>) ou 2.6.2.3 (Remboursement des Obligations suite à la survenance d’un Evènement de Déqualification MREL/TLAC) et </a:t>
            </a:r>
            <a:r>
              <a:rPr lang="fr-FR" sz="1000" b="1" kern="0">
                <a:solidFill>
                  <a:srgbClr val="000000"/>
                </a:solidFill>
                <a:latin typeface="Arial Nova"/>
                <a:ea typeface="+mn-lt"/>
                <a:cs typeface="+mn-lt"/>
              </a:rPr>
              <a:t>correspondant à la Prime de Remboursement Final diminuée d’un taux annuel correspondant au Rendement Amorti capitalisé annuellement sur la période comprise entre la date de remboursement (incluse) et la Date d’Echéance (exclue) multiplié par la Valeur Nominale</a:t>
            </a:r>
            <a:r>
              <a:rPr lang="fr-FR" sz="1000" kern="0">
                <a:solidFill>
                  <a:srgbClr val="000000"/>
                </a:solidFill>
                <a:latin typeface="Arial Nova"/>
                <a:ea typeface="+mn-lt"/>
                <a:cs typeface="+mn-lt"/>
              </a:rPr>
              <a:t>. </a:t>
            </a:r>
            <a:endParaRPr lang="fr-FR" sz="1000">
              <a:solidFill>
                <a:srgbClr val="000000"/>
              </a:solidFill>
              <a:cs typeface="Arial"/>
            </a:endParaRPr>
          </a:p>
          <a:p>
            <a:pPr marL="0" indent="0">
              <a:buNone/>
              <a:defRPr/>
            </a:pPr>
            <a:r>
              <a:rPr lang="fr-FR" sz="1000" kern="0">
                <a:solidFill>
                  <a:srgbClr val="000000"/>
                </a:solidFill>
                <a:ea typeface="+mn-lt"/>
                <a:cs typeface="+mn-lt"/>
              </a:rPr>
              <a:t>L</a:t>
            </a:r>
            <a:r>
              <a:rPr lang="fr-FR" sz="1000" kern="0">
                <a:solidFill>
                  <a:srgbClr val="000000"/>
                </a:solidFill>
                <a:latin typeface="Arial Nova"/>
                <a:ea typeface="+mn-lt"/>
                <a:cs typeface="+mn-lt"/>
              </a:rPr>
              <a:t>es conditions précises pour déclencher le RA sont indiquées aux paragraphes 2.6.2.1 (Remboursement Optionnel en cas de survenance d'un Evènement de Retenue à la Source), 2.6.2.2 (Remboursement des Obligations suite à la survenance d’un Evènement de </a:t>
            </a:r>
            <a:r>
              <a:rPr lang="fr-FR" sz="1000" kern="0" err="1">
                <a:solidFill>
                  <a:srgbClr val="000000"/>
                </a:solidFill>
                <a:latin typeface="Arial Nova"/>
                <a:ea typeface="+mn-lt"/>
                <a:cs typeface="+mn-lt"/>
              </a:rPr>
              <a:t>Brutage</a:t>
            </a:r>
            <a:r>
              <a:rPr lang="fr-FR" sz="1000" kern="0">
                <a:solidFill>
                  <a:srgbClr val="000000"/>
                </a:solidFill>
                <a:latin typeface="Arial Nova"/>
                <a:ea typeface="+mn-lt"/>
                <a:cs typeface="+mn-lt"/>
              </a:rPr>
              <a:t>) ou 2.6.2.3 (Remboursement des Obligations suite à la survenance d’un Evènement de Déqualification MREL/TLAC). </a:t>
            </a:r>
            <a:endParaRPr lang="fr-FR" sz="1000">
              <a:solidFill>
                <a:srgbClr val="000000"/>
              </a:solidFill>
              <a:latin typeface="Arial Nova"/>
              <a:cs typeface="Arial"/>
            </a:endParaRPr>
          </a:p>
          <a:p>
            <a:pPr marL="622300" lvl="1" indent="-434975" fontAlgn="ctr">
              <a:lnSpc>
                <a:spcPts val="2700"/>
              </a:lnSpc>
              <a:spcBef>
                <a:spcPts val="0"/>
              </a:spcBef>
              <a:spcAft>
                <a:spcPts val="0"/>
              </a:spcAft>
              <a:buClr>
                <a:schemeClr val="tx2"/>
              </a:buClr>
              <a:buSzPts val="1000"/>
              <a:buNone/>
              <a:tabLst>
                <a:tab pos="890588" algn="l"/>
              </a:tabLst>
            </a:pPr>
            <a:endParaRPr lang="fr-FR" altLang="fr-FR" kern="0">
              <a:latin typeface="Arial" panose="020B0604020202020204" pitchFamily="34" charset="0"/>
              <a:cs typeface="Arial" panose="020B0604020202020204" pitchFamily="34" charset="0"/>
            </a:endParaRPr>
          </a:p>
          <a:p>
            <a:pPr marL="614250" marR="0" lvl="1" indent="0" algn="l" defTabSz="914400" rtl="0" eaLnBrk="0" fontAlgn="base" latinLnBrk="0" hangingPunct="0">
              <a:lnSpc>
                <a:spcPct val="100000"/>
              </a:lnSpc>
              <a:spcBef>
                <a:spcPts val="300"/>
              </a:spcBef>
              <a:spcAft>
                <a:spcPts val="0"/>
              </a:spcAft>
              <a:buClr>
                <a:srgbClr val="FF0000"/>
              </a:buClr>
              <a:buSzPct val="80000"/>
              <a:buNone/>
              <a:tabLst/>
              <a:defRPr/>
            </a:pPr>
            <a:endParaRPr kumimoji="0" lang="fr-FR" altLang="fr-FR" sz="12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indent="0">
              <a:spcBef>
                <a:spcPts val="600"/>
              </a:spcBef>
              <a:spcAft>
                <a:spcPts val="600"/>
              </a:spcAft>
              <a:buClr>
                <a:srgbClr val="FF0000"/>
              </a:buClr>
              <a:buNone/>
            </a:pPr>
            <a:r>
              <a:rPr kumimoji="0" lang="fr-FR" altLang="fr-FR" sz="10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rPr>
              <a:t>	</a:t>
            </a:r>
            <a:endParaRPr kumimoji="0" lang="fr-FR" altLang="fr-FR" sz="10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p:txBody>
      </p:sp>
      <p:pic>
        <p:nvPicPr>
          <p:cNvPr id="8" name="Image 7">
            <a:extLst>
              <a:ext uri="{FF2B5EF4-FFF2-40B4-BE49-F238E27FC236}">
                <a16:creationId xmlns:a16="http://schemas.microsoft.com/office/drawing/2014/main" id="{FE29FBC9-19FE-4DC2-BD7F-7D89558F8B32}"/>
              </a:ext>
            </a:extLst>
          </p:cNvPr>
          <p:cNvPicPr>
            <a:picLocks noChangeAspect="1"/>
          </p:cNvPicPr>
          <p:nvPr/>
        </p:nvPicPr>
        <p:blipFill>
          <a:blip r:embed="rId3"/>
          <a:stretch>
            <a:fillRect/>
          </a:stretch>
        </p:blipFill>
        <p:spPr>
          <a:xfrm>
            <a:off x="11006588" y="218624"/>
            <a:ext cx="721028" cy="721028"/>
          </a:xfrm>
          <a:prstGeom prst="rect">
            <a:avLst/>
          </a:prstGeom>
        </p:spPr>
      </p:pic>
      <p:sp>
        <p:nvSpPr>
          <p:cNvPr id="10" name="Rectangle 9">
            <a:extLst>
              <a:ext uri="{FF2B5EF4-FFF2-40B4-BE49-F238E27FC236}">
                <a16:creationId xmlns:a16="http://schemas.microsoft.com/office/drawing/2014/main" id="{30FC9BA4-4B50-41D9-AE89-4E57C14D82F4}"/>
              </a:ext>
            </a:extLst>
          </p:cNvPr>
          <p:cNvSpPr/>
          <p:nvPr/>
        </p:nvSpPr>
        <p:spPr>
          <a:xfrm>
            <a:off x="3526226" y="6590670"/>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644146370"/>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accent2"/>
                </a:solidFill>
              </a:rPr>
              <a:t>02</a:t>
            </a:r>
          </a:p>
        </p:txBody>
      </p:sp>
      <p:sp>
        <p:nvSpPr>
          <p:cNvPr id="3" name="Espace réservé du texte 2"/>
          <p:cNvSpPr>
            <a:spLocks noGrp="1"/>
          </p:cNvSpPr>
          <p:nvPr>
            <p:ph type="body" sz="quarter" idx="13"/>
          </p:nvPr>
        </p:nvSpPr>
        <p:spPr>
          <a:xfrm>
            <a:off x="3247369" y="3604149"/>
            <a:ext cx="8627757" cy="1442781"/>
          </a:xfrm>
        </p:spPr>
        <p:txBody>
          <a:bodyPr/>
          <a:lstStyle/>
          <a:p>
            <a:r>
              <a:rPr lang="fr-FR" sz="3600" dirty="0">
                <a:latin typeface="Montserrat SemiBold"/>
                <a:cs typeface="Arial"/>
              </a:rPr>
              <a:t>CALENDRIER</a:t>
            </a:r>
          </a:p>
          <a:p>
            <a:pPr marL="342900" lvl="0" indent="-342900" algn="l">
              <a:buFont typeface="Symbol" panose="05050102010706020507" pitchFamily="18" charset="2"/>
              <a:buChar char=""/>
            </a:pPr>
            <a:r>
              <a:rPr lang="fr-FR" sz="1400" dirty="0">
                <a:solidFill>
                  <a:srgbClr val="000000"/>
                </a:solidFill>
                <a:effectLst/>
                <a:latin typeface="Arial" panose="020B0604020202020204" pitchFamily="34" charset="0"/>
                <a:ea typeface="Verdana" panose="020B0604030504040204" pitchFamily="34" charset="0"/>
                <a:cs typeface="Arial" panose="020B0604020202020204" pitchFamily="34" charset="0"/>
              </a:rPr>
              <a:t>Connaissance des conditions financières (taux) : 30 mars 2023</a:t>
            </a:r>
            <a:endParaRPr lang="fr-FR" sz="1400" dirty="0">
              <a:effectLst/>
              <a:latin typeface="Arial" panose="020B0604020202020204" pitchFamily="34" charset="0"/>
              <a:ea typeface="Verdana" panose="020B0604030504040204" pitchFamily="34" charset="0"/>
              <a:cs typeface="Times New Roman" panose="02020603050405020304" pitchFamily="18" charset="0"/>
            </a:endParaRPr>
          </a:p>
          <a:p>
            <a:pPr marL="342900" lvl="0" indent="-342900" algn="l">
              <a:buFont typeface="Symbol" panose="05050102010706020507" pitchFamily="18" charset="2"/>
              <a:buChar char=""/>
            </a:pPr>
            <a:r>
              <a:rPr lang="fr-FR" sz="1400" b="1" dirty="0">
                <a:solidFill>
                  <a:srgbClr val="000000"/>
                </a:solidFill>
                <a:effectLst/>
                <a:latin typeface="Arial" panose="020B0604020202020204" pitchFamily="34" charset="0"/>
                <a:ea typeface="Verdana" panose="020B0604030504040204" pitchFamily="34" charset="0"/>
                <a:cs typeface="Arial" panose="020B0604020202020204" pitchFamily="34" charset="0"/>
              </a:rPr>
              <a:t>Début de commercialisation : 31 mars 2023</a:t>
            </a:r>
            <a:endParaRPr lang="fr-FR" sz="1400" dirty="0">
              <a:effectLst/>
              <a:latin typeface="Arial" panose="020B0604020202020204" pitchFamily="34" charset="0"/>
              <a:ea typeface="Verdana" panose="020B0604030504040204" pitchFamily="34" charset="0"/>
              <a:cs typeface="Times New Roman" panose="02020603050405020304" pitchFamily="18" charset="0"/>
            </a:endParaRPr>
          </a:p>
          <a:p>
            <a:pPr marL="342900" lvl="0" indent="-342900" algn="l">
              <a:buFont typeface="Symbol" panose="05050102010706020507" pitchFamily="18" charset="2"/>
              <a:buChar char=""/>
            </a:pPr>
            <a:r>
              <a:rPr lang="fr-FR" sz="1400" b="1" dirty="0">
                <a:solidFill>
                  <a:srgbClr val="000000"/>
                </a:solidFill>
                <a:effectLst/>
                <a:latin typeface="Arial" panose="020B0604020202020204" pitchFamily="34" charset="0"/>
                <a:ea typeface="Verdana" panose="020B0604030504040204" pitchFamily="34" charset="0"/>
                <a:cs typeface="Arial" panose="020B0604020202020204" pitchFamily="34" charset="0"/>
              </a:rPr>
              <a:t>Fin de commercialisation : 6 avril 2023 (5 avril 2023 pour les Personnes Morales du Réseau BP)</a:t>
            </a:r>
            <a:endParaRPr lang="fr-FR" sz="1400" dirty="0">
              <a:effectLst/>
              <a:latin typeface="Arial" panose="020B0604020202020204" pitchFamily="34" charset="0"/>
              <a:ea typeface="Verdana" panose="020B0604030504040204" pitchFamily="34" charset="0"/>
              <a:cs typeface="Times New Roman" panose="02020603050405020304" pitchFamily="18" charset="0"/>
            </a:endParaRPr>
          </a:p>
          <a:p>
            <a:pPr marL="342900" lvl="0" indent="-342900" algn="l">
              <a:buFont typeface="Symbol" panose="05050102010706020507" pitchFamily="18" charset="2"/>
              <a:buChar char=""/>
            </a:pPr>
            <a:r>
              <a:rPr lang="fr-FR" sz="1400" dirty="0">
                <a:solidFill>
                  <a:srgbClr val="000000"/>
                </a:solidFill>
                <a:effectLst/>
                <a:latin typeface="Arial" panose="020B0604020202020204" pitchFamily="34" charset="0"/>
                <a:ea typeface="Verdana" panose="020B0604030504040204" pitchFamily="34" charset="0"/>
                <a:cs typeface="Arial" panose="020B0604020202020204" pitchFamily="34" charset="0"/>
              </a:rPr>
              <a:t>Fixation des montants définitifs de collecte : 11 avril 2023 (10 avril férié)</a:t>
            </a:r>
            <a:endParaRPr lang="fr-FR" sz="1400" dirty="0">
              <a:effectLst/>
              <a:latin typeface="Arial" panose="020B0604020202020204" pitchFamily="34" charset="0"/>
              <a:ea typeface="Verdana" panose="020B0604030504040204" pitchFamily="34" charset="0"/>
              <a:cs typeface="Times New Roman" panose="02020603050405020304" pitchFamily="18" charset="0"/>
            </a:endParaRPr>
          </a:p>
          <a:p>
            <a:pPr marL="342900" lvl="0" indent="-342900" algn="l">
              <a:buFont typeface="Symbol" panose="05050102010706020507" pitchFamily="18" charset="2"/>
              <a:buChar char=""/>
            </a:pPr>
            <a:r>
              <a:rPr lang="fr-FR" sz="1400" dirty="0">
                <a:solidFill>
                  <a:srgbClr val="000000"/>
                </a:solidFill>
                <a:effectLst/>
                <a:latin typeface="Arial" panose="020B0604020202020204" pitchFamily="34" charset="0"/>
                <a:ea typeface="Verdana" panose="020B0604030504040204" pitchFamily="34" charset="0"/>
                <a:cs typeface="Arial" panose="020B0604020202020204" pitchFamily="34" charset="0"/>
              </a:rPr>
              <a:t>Règlement livraison : 14 avril 2023</a:t>
            </a:r>
            <a:endParaRPr lang="fr-FR" sz="1400" dirty="0">
              <a:effectLst/>
              <a:latin typeface="Arial" panose="020B0604020202020204" pitchFamily="34" charset="0"/>
              <a:ea typeface="Verdana" panose="020B0604030504040204" pitchFamily="34" charset="0"/>
              <a:cs typeface="Times New Roman" panose="02020603050405020304" pitchFamily="18" charset="0"/>
            </a:endParaRPr>
          </a:p>
          <a:p>
            <a:endParaRPr lang="fr-FR" sz="3600" dirty="0">
              <a:highlight>
                <a:srgbClr val="00FFFF"/>
              </a:highlight>
              <a:latin typeface="Montserrat SemiBold"/>
              <a:cs typeface="Arial"/>
            </a:endParaRP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a:t>
            </a:r>
          </a:p>
        </p:txBody>
      </p:sp>
    </p:spTree>
    <p:extLst>
      <p:ext uri="{BB962C8B-B14F-4D97-AF65-F5344CB8AC3E}">
        <p14:creationId xmlns:p14="http://schemas.microsoft.com/office/powerpoint/2010/main" val="101569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ADD0364-1A45-40CE-B70C-747609E088CF}"/>
              </a:ext>
            </a:extLst>
          </p:cNvPr>
          <p:cNvSpPr/>
          <p:nvPr/>
        </p:nvSpPr>
        <p:spPr>
          <a:xfrm>
            <a:off x="1920129" y="2141985"/>
            <a:ext cx="9762366" cy="228876"/>
          </a:xfrm>
          <a:prstGeom prst="rect">
            <a:avLst/>
          </a:pr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 coins arrondis 1">
            <a:extLst>
              <a:ext uri="{FF2B5EF4-FFF2-40B4-BE49-F238E27FC236}">
                <a16:creationId xmlns:a16="http://schemas.microsoft.com/office/drawing/2014/main" id="{3D5009D0-7BFC-4F7C-9EEA-60FA41531A63}"/>
              </a:ext>
            </a:extLst>
          </p:cNvPr>
          <p:cNvSpPr/>
          <p:nvPr/>
        </p:nvSpPr>
        <p:spPr>
          <a:xfrm>
            <a:off x="4872057" y="2207069"/>
            <a:ext cx="5920495" cy="101794"/>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15" name="Rectangle 214">
            <a:extLst>
              <a:ext uri="{FF2B5EF4-FFF2-40B4-BE49-F238E27FC236}">
                <a16:creationId xmlns:a16="http://schemas.microsoft.com/office/drawing/2014/main" id="{1C3A0E78-985E-4E63-9D39-8F4DF4643142}"/>
              </a:ext>
            </a:extLst>
          </p:cNvPr>
          <p:cNvSpPr/>
          <p:nvPr/>
        </p:nvSpPr>
        <p:spPr>
          <a:xfrm>
            <a:off x="1839092" y="4531286"/>
            <a:ext cx="6912572" cy="329194"/>
          </a:xfrm>
          <a:prstGeom prst="rect">
            <a:avLst/>
          </a:pr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20" name="object 22">
            <a:extLst>
              <a:ext uri="{FF2B5EF4-FFF2-40B4-BE49-F238E27FC236}">
                <a16:creationId xmlns:a16="http://schemas.microsoft.com/office/drawing/2014/main" id="{1526430D-D6C3-4B00-85DF-702A9FC2BC29}"/>
              </a:ext>
            </a:extLst>
          </p:cNvPr>
          <p:cNvSpPr/>
          <p:nvPr/>
        </p:nvSpPr>
        <p:spPr>
          <a:xfrm>
            <a:off x="1932320" y="1280955"/>
            <a:ext cx="9750175" cy="240211"/>
          </a:xfrm>
          <a:custGeom>
            <a:avLst/>
            <a:gdLst/>
            <a:ahLst/>
            <a:cxnLst/>
            <a:rect l="l" t="t" r="r" b="b"/>
            <a:pathLst>
              <a:path w="7010400" h="314325">
                <a:moveTo>
                  <a:pt x="4673587" y="0"/>
                </a:moveTo>
                <a:lnTo>
                  <a:pt x="2336800" y="0"/>
                </a:lnTo>
                <a:lnTo>
                  <a:pt x="0" y="0"/>
                </a:lnTo>
                <a:lnTo>
                  <a:pt x="0" y="314147"/>
                </a:lnTo>
                <a:lnTo>
                  <a:pt x="2336800" y="314147"/>
                </a:lnTo>
                <a:lnTo>
                  <a:pt x="4673587" y="314147"/>
                </a:lnTo>
                <a:lnTo>
                  <a:pt x="4673587" y="0"/>
                </a:lnTo>
                <a:close/>
              </a:path>
              <a:path w="7010400" h="314325">
                <a:moveTo>
                  <a:pt x="7010400" y="0"/>
                </a:moveTo>
                <a:lnTo>
                  <a:pt x="4673600" y="0"/>
                </a:lnTo>
                <a:lnTo>
                  <a:pt x="4673600" y="314147"/>
                </a:lnTo>
                <a:lnTo>
                  <a:pt x="7010400" y="314147"/>
                </a:lnTo>
                <a:lnTo>
                  <a:pt x="7010400" y="0"/>
                </a:lnTo>
                <a:close/>
              </a:path>
            </a:pathLst>
          </a:custGeom>
          <a:solidFill>
            <a:srgbClr val="F0DB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Espace réservé du texte 2">
            <a:extLst>
              <a:ext uri="{FF2B5EF4-FFF2-40B4-BE49-F238E27FC236}">
                <a16:creationId xmlns:a16="http://schemas.microsoft.com/office/drawing/2014/main" id="{C3FD3911-6138-4B7E-B9D5-DB654C3738A7}"/>
              </a:ext>
            </a:extLst>
          </p:cNvPr>
          <p:cNvSpPr>
            <a:spLocks noGrp="1"/>
          </p:cNvSpPr>
          <p:nvPr>
            <p:ph type="body" sz="quarter" idx="12"/>
          </p:nvPr>
        </p:nvSpPr>
        <p:spPr/>
        <p:txBody>
          <a:bodyPr/>
          <a:lstStyle/>
          <a:p>
            <a:r>
              <a:rPr lang="fr-FR"/>
              <a:t>   </a:t>
            </a:r>
          </a:p>
        </p:txBody>
      </p:sp>
      <p:sp>
        <p:nvSpPr>
          <p:cNvPr id="4" name="Titre 1"/>
          <p:cNvSpPr>
            <a:spLocks noGrp="1"/>
          </p:cNvSpPr>
          <p:nvPr>
            <p:ph type="title"/>
          </p:nvPr>
        </p:nvSpPr>
        <p:spPr>
          <a:xfrm>
            <a:off x="1233026" y="312907"/>
            <a:ext cx="10272131" cy="576000"/>
          </a:xfrm>
        </p:spPr>
        <p:txBody>
          <a:bodyPr/>
          <a:lstStyle/>
          <a:p>
            <a:r>
              <a:rPr lang="fr-FR"/>
              <a:t>Grands jalons du calendrier retenu</a:t>
            </a:r>
            <a:br>
              <a:rPr lang="fr-FR"/>
            </a:br>
            <a:br>
              <a:rPr lang="fr-FR"/>
            </a:br>
            <a:endParaRPr lang="fr-FR"/>
          </a:p>
        </p:txBody>
      </p:sp>
      <p:sp>
        <p:nvSpPr>
          <p:cNvPr id="308" name="object 150">
            <a:extLst>
              <a:ext uri="{FF2B5EF4-FFF2-40B4-BE49-F238E27FC236}">
                <a16:creationId xmlns:a16="http://schemas.microsoft.com/office/drawing/2014/main" id="{A6C523FD-B0A9-443D-B6F4-2A0707293117}"/>
              </a:ext>
            </a:extLst>
          </p:cNvPr>
          <p:cNvSpPr txBox="1"/>
          <p:nvPr/>
        </p:nvSpPr>
        <p:spPr>
          <a:xfrm>
            <a:off x="3939149" y="1307519"/>
            <a:ext cx="3965870" cy="166685"/>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tab pos="2352675" algn="l"/>
              </a:tabLst>
              <a:defRPr/>
            </a:pPr>
            <a:r>
              <a:rPr kumimoji="0" lang="fr-FR" sz="1000" b="0" i="0" u="none" strike="noStrike" kern="1200" cap="none" spc="0" normalizeH="0" baseline="0" noProof="0">
                <a:ln>
                  <a:noFill/>
                </a:ln>
                <a:solidFill>
                  <a:srgbClr val="B34A8C"/>
                </a:solidFill>
                <a:effectLst/>
                <a:uLnTx/>
                <a:uFillTx/>
                <a:latin typeface="Arial Black"/>
                <a:ea typeface="+mn-ea"/>
                <a:cs typeface="Arial Black"/>
              </a:rPr>
              <a:t>                             Février</a:t>
            </a:r>
            <a:r>
              <a:rPr kumimoji="0" lang="pt-BR" sz="800" b="0" i="0" u="none" strike="noStrike" kern="1200" cap="none" spc="0" normalizeH="0" baseline="0" noProof="0">
                <a:ln>
                  <a:noFill/>
                </a:ln>
                <a:solidFill>
                  <a:srgbClr val="7F7F7F"/>
                </a:solidFill>
                <a:effectLst/>
                <a:uLnTx/>
                <a:uFillTx/>
                <a:latin typeface="Arial Black"/>
                <a:ea typeface="+mn-ea"/>
                <a:cs typeface="Arial Black"/>
              </a:rPr>
              <a:t>	</a:t>
            </a:r>
            <a:endParaRPr kumimoji="0" lang="pt-BR" sz="800" b="0" i="0" u="none" strike="noStrike" kern="1200" cap="none" spc="0" normalizeH="0" baseline="0" noProof="0">
              <a:ln>
                <a:noFill/>
              </a:ln>
              <a:solidFill>
                <a:srgbClr val="000000"/>
              </a:solidFill>
              <a:effectLst/>
              <a:uLnTx/>
              <a:uFillTx/>
              <a:latin typeface="Arial Black"/>
              <a:ea typeface="+mn-ea"/>
              <a:cs typeface="Arial Black"/>
            </a:endParaRPr>
          </a:p>
        </p:txBody>
      </p:sp>
      <p:sp>
        <p:nvSpPr>
          <p:cNvPr id="322" name="object 5">
            <a:extLst>
              <a:ext uri="{FF2B5EF4-FFF2-40B4-BE49-F238E27FC236}">
                <a16:creationId xmlns:a16="http://schemas.microsoft.com/office/drawing/2014/main" id="{A6F43D4B-38CF-45AE-B983-B78E6B93A9B4}"/>
              </a:ext>
            </a:extLst>
          </p:cNvPr>
          <p:cNvSpPr/>
          <p:nvPr/>
        </p:nvSpPr>
        <p:spPr>
          <a:xfrm>
            <a:off x="-21675" y="1560006"/>
            <a:ext cx="1696618" cy="2000640"/>
          </a:xfrm>
          <a:custGeom>
            <a:avLst/>
            <a:gdLst/>
            <a:ahLst/>
            <a:cxnLst/>
            <a:rect l="l" t="t" r="r" b="b"/>
            <a:pathLst>
              <a:path w="1866264" h="2344420">
                <a:moveTo>
                  <a:pt x="0" y="2344039"/>
                </a:moveTo>
                <a:lnTo>
                  <a:pt x="1866201" y="2344039"/>
                </a:lnTo>
                <a:lnTo>
                  <a:pt x="1866201" y="0"/>
                </a:lnTo>
                <a:lnTo>
                  <a:pt x="0" y="0"/>
                </a:lnTo>
                <a:lnTo>
                  <a:pt x="0" y="2344039"/>
                </a:lnTo>
                <a:close/>
              </a:path>
            </a:pathLst>
          </a:custGeom>
          <a:solidFill>
            <a:srgbClr val="CDBB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323" name="object 11">
            <a:extLst>
              <a:ext uri="{FF2B5EF4-FFF2-40B4-BE49-F238E27FC236}">
                <a16:creationId xmlns:a16="http://schemas.microsoft.com/office/drawing/2014/main" id="{2F4FCA53-2E29-416E-BC0C-3571F5193E84}"/>
              </a:ext>
            </a:extLst>
          </p:cNvPr>
          <p:cNvSpPr txBox="1"/>
          <p:nvPr/>
        </p:nvSpPr>
        <p:spPr>
          <a:xfrm>
            <a:off x="229725" y="2072207"/>
            <a:ext cx="1451405" cy="751488"/>
          </a:xfrm>
          <a:prstGeom prst="rect">
            <a:avLst/>
          </a:prstGeom>
        </p:spPr>
        <p:txBody>
          <a:bodyPr vert="horz" wrap="square" lIns="0" tIns="12700" rIns="0" bIns="0" rtlCol="0">
            <a:spAutoFit/>
          </a:bodyPr>
          <a:lstStyle/>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55" normalizeH="0" baseline="0" noProof="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40" normalizeH="0" baseline="0" noProof="0">
                <a:ln>
                  <a:noFill/>
                </a:ln>
                <a:solidFill>
                  <a:srgbClr val="B34A8C"/>
                </a:solidFill>
                <a:effectLst/>
                <a:uLnTx/>
                <a:uFillTx/>
                <a:latin typeface="Arial"/>
                <a:ea typeface="+mn-ea"/>
                <a:cs typeface="Arial"/>
              </a:rPr>
              <a:t>Avant la commercialisation</a:t>
            </a:r>
          </a:p>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endParaRPr>
          </a:p>
        </p:txBody>
      </p:sp>
      <p:sp>
        <p:nvSpPr>
          <p:cNvPr id="327" name="Rectangle à coins arrondis 74">
            <a:extLst>
              <a:ext uri="{FF2B5EF4-FFF2-40B4-BE49-F238E27FC236}">
                <a16:creationId xmlns:a16="http://schemas.microsoft.com/office/drawing/2014/main" id="{BC87866D-D699-41B5-9D9A-EC836F66C834}"/>
              </a:ext>
            </a:extLst>
          </p:cNvPr>
          <p:cNvSpPr>
            <a:spLocks/>
          </p:cNvSpPr>
          <p:nvPr/>
        </p:nvSpPr>
        <p:spPr>
          <a:xfrm rot="16200000">
            <a:off x="10132818" y="-1141992"/>
            <a:ext cx="584775" cy="3347084"/>
          </a:xfrm>
          <a:prstGeom prst="roundRect">
            <a:avLst>
              <a:gd name="adj" fmla="val 0"/>
            </a:avLst>
          </a:prstGeom>
          <a:noFill/>
          <a:ln>
            <a:solidFill>
              <a:srgbClr val="7030A0"/>
            </a:solidFill>
          </a:ln>
          <a:effectLst/>
          <a:scene3d>
            <a:camera prst="obliqueTopRight"/>
            <a:lightRig rig="threePt" dir="t"/>
          </a:scene3d>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endParaRPr kumimoji="0" lang="fr-FR" sz="900" b="1" i="0" u="none" strike="noStrike" kern="1200" cap="none" spc="0" normalizeH="0" baseline="0" noProof="0">
              <a:ln>
                <a:noFill/>
              </a:ln>
              <a:solidFill>
                <a:srgbClr val="B34A8C"/>
              </a:solidFill>
              <a:effectLst/>
              <a:uLnTx/>
              <a:uFillTx/>
              <a:latin typeface="Arial" panose="020B0604020202020204"/>
              <a:ea typeface="+mn-ea"/>
              <a:cs typeface="+mn-cs"/>
            </a:endParaRPr>
          </a:p>
        </p:txBody>
      </p:sp>
      <p:sp>
        <p:nvSpPr>
          <p:cNvPr id="328" name="object 153">
            <a:extLst>
              <a:ext uri="{FF2B5EF4-FFF2-40B4-BE49-F238E27FC236}">
                <a16:creationId xmlns:a16="http://schemas.microsoft.com/office/drawing/2014/main" id="{917DD9A7-DB8B-4631-BFCD-4613CB2443C9}"/>
              </a:ext>
            </a:extLst>
          </p:cNvPr>
          <p:cNvSpPr txBox="1"/>
          <p:nvPr/>
        </p:nvSpPr>
        <p:spPr>
          <a:xfrm>
            <a:off x="9595271" y="1317028"/>
            <a:ext cx="1204595" cy="289823"/>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fr-FR" sz="1000" b="0" i="0" u="none" strike="noStrike" kern="1200" cap="none" spc="0" normalizeH="0" baseline="0" noProof="0">
                <a:ln>
                  <a:noFill/>
                </a:ln>
                <a:solidFill>
                  <a:srgbClr val="B34A8C"/>
                </a:solidFill>
                <a:effectLst/>
                <a:uLnTx/>
                <a:uFillTx/>
                <a:latin typeface="Arial Black"/>
                <a:ea typeface="+mn-ea"/>
                <a:cs typeface="Arial Black"/>
              </a:rPr>
              <a:t>Mars</a:t>
            </a:r>
            <a:endParaRPr kumimoji="0" sz="900" b="0" i="0" u="none" strike="noStrike" kern="1200" cap="none" spc="0" normalizeH="0" baseline="0" noProof="0">
              <a:ln>
                <a:noFill/>
              </a:ln>
              <a:solidFill>
                <a:srgbClr val="000000"/>
              </a:solidFill>
              <a:effectLst/>
              <a:uLnTx/>
              <a:uFillTx/>
              <a:latin typeface="Arial Black"/>
              <a:ea typeface="+mn-ea"/>
              <a:cs typeface="Arial Black"/>
            </a:endParaRPr>
          </a:p>
          <a:p>
            <a:pPr marL="0" marR="0" lvl="0" indent="0" algn="ctr" defTabSz="914400" rtl="0" eaLnBrk="1" fontAlgn="auto" latinLnBrk="0" hangingPunct="1">
              <a:lnSpc>
                <a:spcPct val="100000"/>
              </a:lnSpc>
              <a:spcBef>
                <a:spcPts val="0"/>
              </a:spcBef>
              <a:spcAft>
                <a:spcPts val="0"/>
              </a:spcAft>
              <a:buClrTx/>
              <a:buSzTx/>
              <a:buFontTx/>
              <a:buNone/>
              <a:tabLst>
                <a:tab pos="581660" algn="l"/>
              </a:tabLst>
              <a:defRPr/>
            </a:pPr>
            <a:endParaRPr kumimoji="0" sz="800" b="0" i="0" u="none" strike="noStrike" kern="1200" cap="none" spc="0" normalizeH="0" baseline="0" noProof="0">
              <a:ln>
                <a:noFill/>
              </a:ln>
              <a:solidFill>
                <a:srgbClr val="000000"/>
              </a:solidFill>
              <a:effectLst/>
              <a:uLnTx/>
              <a:uFillTx/>
              <a:latin typeface="Arial Black"/>
              <a:ea typeface="+mn-ea"/>
              <a:cs typeface="Arial Black"/>
            </a:endParaRPr>
          </a:p>
        </p:txBody>
      </p:sp>
      <p:sp>
        <p:nvSpPr>
          <p:cNvPr id="352" name="Oval 9">
            <a:extLst>
              <a:ext uri="{FF2B5EF4-FFF2-40B4-BE49-F238E27FC236}">
                <a16:creationId xmlns:a16="http://schemas.microsoft.com/office/drawing/2014/main" id="{C2776FFC-F466-4B79-977A-F2CA71D10917}"/>
              </a:ext>
            </a:extLst>
          </p:cNvPr>
          <p:cNvSpPr/>
          <p:nvPr/>
        </p:nvSpPr>
        <p:spPr>
          <a:xfrm>
            <a:off x="8877886" y="435452"/>
            <a:ext cx="100306" cy="102774"/>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7" name="Oval 9">
            <a:extLst>
              <a:ext uri="{FF2B5EF4-FFF2-40B4-BE49-F238E27FC236}">
                <a16:creationId xmlns:a16="http://schemas.microsoft.com/office/drawing/2014/main" id="{FAD00BD1-4FC4-404C-A3D3-5BAEC7135BE0}"/>
              </a:ext>
            </a:extLst>
          </p:cNvPr>
          <p:cNvSpPr/>
          <p:nvPr/>
        </p:nvSpPr>
        <p:spPr>
          <a:xfrm>
            <a:off x="10129375" y="457645"/>
            <a:ext cx="100306" cy="102774"/>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9" name="Oval 9">
            <a:extLst>
              <a:ext uri="{FF2B5EF4-FFF2-40B4-BE49-F238E27FC236}">
                <a16:creationId xmlns:a16="http://schemas.microsoft.com/office/drawing/2014/main" id="{2C6D2155-F824-4CB6-B4A6-B5C29E1435F4}"/>
              </a:ext>
            </a:extLst>
          </p:cNvPr>
          <p:cNvSpPr/>
          <p:nvPr/>
        </p:nvSpPr>
        <p:spPr>
          <a:xfrm>
            <a:off x="3413349" y="4603077"/>
            <a:ext cx="150458" cy="162506"/>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70" name="Oval 9">
            <a:extLst>
              <a:ext uri="{FF2B5EF4-FFF2-40B4-BE49-F238E27FC236}">
                <a16:creationId xmlns:a16="http://schemas.microsoft.com/office/drawing/2014/main" id="{1E65D27E-DB0D-406E-B56C-083E3F1A05B2}"/>
              </a:ext>
            </a:extLst>
          </p:cNvPr>
          <p:cNvSpPr/>
          <p:nvPr/>
        </p:nvSpPr>
        <p:spPr>
          <a:xfrm>
            <a:off x="3495928" y="2146357"/>
            <a:ext cx="150458" cy="162506"/>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72" name="object 264">
            <a:extLst>
              <a:ext uri="{FF2B5EF4-FFF2-40B4-BE49-F238E27FC236}">
                <a16:creationId xmlns:a16="http://schemas.microsoft.com/office/drawing/2014/main" id="{8E9B5425-1830-43F6-A53D-7BD48172B4D7}"/>
              </a:ext>
            </a:extLst>
          </p:cNvPr>
          <p:cNvSpPr txBox="1"/>
          <p:nvPr/>
        </p:nvSpPr>
        <p:spPr>
          <a:xfrm>
            <a:off x="3234289" y="2480845"/>
            <a:ext cx="659319" cy="497572"/>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kern="0" spc="-10">
                <a:solidFill>
                  <a:schemeClr val="tx2"/>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0" cap="none" spc="-10" normalizeH="0" baseline="0" noProof="0">
                <a:ln>
                  <a:noFill/>
                </a:ln>
                <a:solidFill>
                  <a:srgbClr val="7030A0"/>
                </a:solidFill>
                <a:effectLst/>
                <a:uLnTx/>
                <a:uFillTx/>
                <a:latin typeface="Arial"/>
                <a:ea typeface="+mn-ea"/>
                <a:cs typeface="Arial"/>
                <a:sym typeface="Arial"/>
              </a:rPr>
              <a:t>« Kick Off » Experts </a:t>
            </a:r>
          </a:p>
        </p:txBody>
      </p:sp>
      <p:sp>
        <p:nvSpPr>
          <p:cNvPr id="376" name="object 264">
            <a:extLst>
              <a:ext uri="{FF2B5EF4-FFF2-40B4-BE49-F238E27FC236}">
                <a16:creationId xmlns:a16="http://schemas.microsoft.com/office/drawing/2014/main" id="{360AE0FE-52E5-4422-840F-6D4DDFF4998B}"/>
              </a:ext>
            </a:extLst>
          </p:cNvPr>
          <p:cNvSpPr txBox="1"/>
          <p:nvPr/>
        </p:nvSpPr>
        <p:spPr>
          <a:xfrm>
            <a:off x="6840215" y="2453093"/>
            <a:ext cx="1064804" cy="174407"/>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kern="0" spc="-10">
                <a:solidFill>
                  <a:schemeClr val="tx2"/>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0" cap="none" spc="-10" normalizeH="0" baseline="0" noProof="0">
                <a:ln>
                  <a:noFill/>
                </a:ln>
                <a:solidFill>
                  <a:srgbClr val="B34A8C"/>
                </a:solidFill>
                <a:effectLst/>
                <a:uLnTx/>
                <a:uFillTx/>
                <a:latin typeface="Arial"/>
                <a:ea typeface="+mn-ea"/>
                <a:cs typeface="Arial"/>
              </a:rPr>
              <a:t>COVAMM</a:t>
            </a:r>
          </a:p>
        </p:txBody>
      </p:sp>
      <p:sp>
        <p:nvSpPr>
          <p:cNvPr id="377" name="object 235">
            <a:extLst>
              <a:ext uri="{FF2B5EF4-FFF2-40B4-BE49-F238E27FC236}">
                <a16:creationId xmlns:a16="http://schemas.microsoft.com/office/drawing/2014/main" id="{9992D3C6-AD37-48C7-96D0-C6BB339A1D62}"/>
              </a:ext>
            </a:extLst>
          </p:cNvPr>
          <p:cNvSpPr txBox="1"/>
          <p:nvPr/>
        </p:nvSpPr>
        <p:spPr>
          <a:xfrm>
            <a:off x="7132602" y="1873722"/>
            <a:ext cx="592094" cy="16671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lang="fr-FR" sz="1000" b="1" spc="-10">
                <a:solidFill>
                  <a:srgbClr val="B34A8C"/>
                </a:solidFill>
                <a:latin typeface="Arial"/>
                <a:cs typeface="Arial"/>
              </a:rPr>
              <a:t>13</a:t>
            </a:r>
            <a:r>
              <a:rPr kumimoji="0" lang="fr-FR" sz="1000" b="1" i="0" u="none" strike="noStrike" kern="1200" cap="none" spc="-10" normalizeH="0" baseline="0" noProof="0">
                <a:ln>
                  <a:noFill/>
                </a:ln>
                <a:solidFill>
                  <a:srgbClr val="B34A8C"/>
                </a:solidFill>
                <a:effectLst/>
                <a:uLnTx/>
                <a:uFillTx/>
                <a:latin typeface="Arial"/>
                <a:ea typeface="+mn-ea"/>
                <a:cs typeface="Arial"/>
              </a:rPr>
              <a:t>/02</a:t>
            </a:r>
            <a:endParaRPr kumimoji="0" sz="1000" b="0" i="0" u="none" strike="noStrike" kern="1200" cap="none" spc="0" normalizeH="0" baseline="0" noProof="0">
              <a:ln>
                <a:noFill/>
              </a:ln>
              <a:solidFill>
                <a:srgbClr val="000000"/>
              </a:solidFill>
              <a:effectLst/>
              <a:uLnTx/>
              <a:uFillTx/>
              <a:latin typeface="Arial"/>
              <a:ea typeface="+mn-ea"/>
              <a:cs typeface="Arial"/>
            </a:endParaRPr>
          </a:p>
        </p:txBody>
      </p:sp>
      <p:sp>
        <p:nvSpPr>
          <p:cNvPr id="378" name="Oval 9">
            <a:extLst>
              <a:ext uri="{FF2B5EF4-FFF2-40B4-BE49-F238E27FC236}">
                <a16:creationId xmlns:a16="http://schemas.microsoft.com/office/drawing/2014/main" id="{0A9C717E-B74A-4596-B873-9431C39D7C75}"/>
              </a:ext>
            </a:extLst>
          </p:cNvPr>
          <p:cNvSpPr/>
          <p:nvPr/>
        </p:nvSpPr>
        <p:spPr>
          <a:xfrm>
            <a:off x="4721599" y="2171219"/>
            <a:ext cx="150458" cy="162506"/>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80" name="object 235">
            <a:extLst>
              <a:ext uri="{FF2B5EF4-FFF2-40B4-BE49-F238E27FC236}">
                <a16:creationId xmlns:a16="http://schemas.microsoft.com/office/drawing/2014/main" id="{6F74B28C-E8C7-4C86-B045-757AE7A7E7E7}"/>
              </a:ext>
            </a:extLst>
          </p:cNvPr>
          <p:cNvSpPr txBox="1"/>
          <p:nvPr/>
        </p:nvSpPr>
        <p:spPr>
          <a:xfrm>
            <a:off x="4669077" y="1888833"/>
            <a:ext cx="828233"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FF0000"/>
                </a:solidFill>
                <a:effectLst/>
                <a:uLnTx/>
                <a:uFillTx/>
                <a:latin typeface="Arial"/>
                <a:ea typeface="+mn-ea"/>
                <a:cs typeface="Arial"/>
              </a:rPr>
              <a:t>25/01</a:t>
            </a:r>
            <a:endParaRPr kumimoji="0" sz="1000" b="1" i="0" u="none" strike="noStrike" kern="1200" cap="none" spc="-10" normalizeH="0" baseline="0" noProof="0">
              <a:ln>
                <a:noFill/>
              </a:ln>
              <a:solidFill>
                <a:srgbClr val="FF0000"/>
              </a:solidFill>
              <a:effectLst/>
              <a:uLnTx/>
              <a:uFillTx/>
              <a:latin typeface="Arial"/>
              <a:ea typeface="+mn-ea"/>
              <a:cs typeface="Arial"/>
            </a:endParaRPr>
          </a:p>
        </p:txBody>
      </p:sp>
      <p:sp>
        <p:nvSpPr>
          <p:cNvPr id="382" name="Oval 9">
            <a:extLst>
              <a:ext uri="{FF2B5EF4-FFF2-40B4-BE49-F238E27FC236}">
                <a16:creationId xmlns:a16="http://schemas.microsoft.com/office/drawing/2014/main" id="{D5B0E171-6634-4926-A858-08B180325317}"/>
              </a:ext>
            </a:extLst>
          </p:cNvPr>
          <p:cNvSpPr/>
          <p:nvPr/>
        </p:nvSpPr>
        <p:spPr>
          <a:xfrm>
            <a:off x="10642094" y="2171373"/>
            <a:ext cx="150458" cy="162506"/>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object 235">
            <a:extLst>
              <a:ext uri="{FF2B5EF4-FFF2-40B4-BE49-F238E27FC236}">
                <a16:creationId xmlns:a16="http://schemas.microsoft.com/office/drawing/2014/main" id="{B58E9F7D-6350-476F-A99C-40D94300466C}"/>
              </a:ext>
            </a:extLst>
          </p:cNvPr>
          <p:cNvSpPr txBox="1"/>
          <p:nvPr/>
        </p:nvSpPr>
        <p:spPr>
          <a:xfrm>
            <a:off x="3415489" y="1860879"/>
            <a:ext cx="592094"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1000" b="1" spc="-10">
                <a:solidFill>
                  <a:srgbClr val="B34A8C"/>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B34A8C"/>
                </a:solidFill>
                <a:effectLst/>
                <a:uLnTx/>
                <a:uFillTx/>
                <a:latin typeface="Arial"/>
                <a:ea typeface="+mn-ea"/>
                <a:cs typeface="Arial"/>
              </a:rPr>
              <a:t>19/01</a:t>
            </a:r>
            <a:endParaRPr kumimoji="0" sz="1000" b="1" i="0" u="none" strike="noStrike" kern="1200" cap="none" spc="-10" normalizeH="0" baseline="0" noProof="0">
              <a:ln>
                <a:noFill/>
              </a:ln>
              <a:solidFill>
                <a:srgbClr val="B34A8C"/>
              </a:solidFill>
              <a:effectLst/>
              <a:uLnTx/>
              <a:uFillTx/>
              <a:latin typeface="Arial"/>
              <a:ea typeface="+mn-ea"/>
              <a:cs typeface="Arial"/>
            </a:endParaRPr>
          </a:p>
        </p:txBody>
      </p:sp>
      <p:sp>
        <p:nvSpPr>
          <p:cNvPr id="56" name="Oval 9">
            <a:extLst>
              <a:ext uri="{FF2B5EF4-FFF2-40B4-BE49-F238E27FC236}">
                <a16:creationId xmlns:a16="http://schemas.microsoft.com/office/drawing/2014/main" id="{98FFAD65-665B-441B-A155-F74488567A0F}"/>
              </a:ext>
            </a:extLst>
          </p:cNvPr>
          <p:cNvSpPr/>
          <p:nvPr/>
        </p:nvSpPr>
        <p:spPr>
          <a:xfrm>
            <a:off x="7294874" y="2161839"/>
            <a:ext cx="150458" cy="162506"/>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4" name="object 264">
            <a:extLst>
              <a:ext uri="{FF2B5EF4-FFF2-40B4-BE49-F238E27FC236}">
                <a16:creationId xmlns:a16="http://schemas.microsoft.com/office/drawing/2014/main" id="{C1E6F1B9-B53D-4E06-AB17-C480E8F78934}"/>
              </a:ext>
            </a:extLst>
          </p:cNvPr>
          <p:cNvSpPr txBox="1"/>
          <p:nvPr/>
        </p:nvSpPr>
        <p:spPr>
          <a:xfrm>
            <a:off x="10420023" y="2418718"/>
            <a:ext cx="602251" cy="335989"/>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rgbClr val="FF0000"/>
                </a:solidFill>
                <a:effectLst/>
                <a:uLnTx/>
                <a:uFillTx/>
                <a:latin typeface="Arial"/>
                <a:ea typeface="+mn-ea"/>
                <a:cs typeface="Arial"/>
              </a:rPr>
              <a:t>Fin  Blackout</a:t>
            </a:r>
          </a:p>
        </p:txBody>
      </p:sp>
      <p:sp>
        <p:nvSpPr>
          <p:cNvPr id="72" name="object 5">
            <a:extLst>
              <a:ext uri="{FF2B5EF4-FFF2-40B4-BE49-F238E27FC236}">
                <a16:creationId xmlns:a16="http://schemas.microsoft.com/office/drawing/2014/main" id="{51E98A98-5E1F-410B-9DB4-4B21F6ECAAD0}"/>
              </a:ext>
            </a:extLst>
          </p:cNvPr>
          <p:cNvSpPr/>
          <p:nvPr/>
        </p:nvSpPr>
        <p:spPr>
          <a:xfrm>
            <a:off x="10983" y="3911323"/>
            <a:ext cx="1663960" cy="2000640"/>
          </a:xfrm>
          <a:custGeom>
            <a:avLst/>
            <a:gdLst/>
            <a:ahLst/>
            <a:cxnLst/>
            <a:rect l="l" t="t" r="r" b="b"/>
            <a:pathLst>
              <a:path w="1866264" h="2344420">
                <a:moveTo>
                  <a:pt x="0" y="2344039"/>
                </a:moveTo>
                <a:lnTo>
                  <a:pt x="1866201" y="2344039"/>
                </a:lnTo>
                <a:lnTo>
                  <a:pt x="1866201" y="0"/>
                </a:lnTo>
                <a:lnTo>
                  <a:pt x="0" y="0"/>
                </a:lnTo>
                <a:lnTo>
                  <a:pt x="0" y="2344039"/>
                </a:lnTo>
                <a:close/>
              </a:path>
            </a:pathLst>
          </a:custGeom>
          <a:solidFill>
            <a:schemeClr val="accent1">
              <a:lumMod val="75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73" name="object 11">
            <a:extLst>
              <a:ext uri="{FF2B5EF4-FFF2-40B4-BE49-F238E27FC236}">
                <a16:creationId xmlns:a16="http://schemas.microsoft.com/office/drawing/2014/main" id="{C1D51A88-109E-442A-97BD-3C126AAE4F20}"/>
              </a:ext>
            </a:extLst>
          </p:cNvPr>
          <p:cNvSpPr txBox="1"/>
          <p:nvPr/>
        </p:nvSpPr>
        <p:spPr>
          <a:xfrm>
            <a:off x="215661" y="4573605"/>
            <a:ext cx="1451405" cy="751488"/>
          </a:xfrm>
          <a:prstGeom prst="rect">
            <a:avLst/>
          </a:prstGeom>
        </p:spPr>
        <p:txBody>
          <a:bodyPr vert="horz" wrap="square" lIns="0" tIns="12700" rIns="0" bIns="0" rtlCol="0">
            <a:spAutoFit/>
          </a:bodyPr>
          <a:lstStyle/>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55" normalizeH="0" baseline="0" noProof="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40" normalizeH="0" baseline="0" noProof="0">
                <a:ln>
                  <a:noFill/>
                </a:ln>
                <a:solidFill>
                  <a:srgbClr val="FFFFFF"/>
                </a:solidFill>
                <a:effectLst/>
                <a:uLnTx/>
                <a:uFillTx/>
                <a:latin typeface="Arial"/>
                <a:ea typeface="+mn-ea"/>
                <a:cs typeface="Arial"/>
              </a:rPr>
              <a:t>Commercialisation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40" normalizeH="0" baseline="0" noProof="0">
                <a:ln>
                  <a:noFill/>
                </a:ln>
                <a:solidFill>
                  <a:srgbClr val="FFFFFF"/>
                </a:solidFill>
                <a:effectLst/>
                <a:uLnTx/>
                <a:uFillTx/>
                <a:latin typeface="Arial"/>
                <a:ea typeface="+mn-ea"/>
                <a:cs typeface="Arial"/>
              </a:rPr>
              <a:t> </a:t>
            </a:r>
          </a:p>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endParaRPr>
          </a:p>
        </p:txBody>
      </p:sp>
      <p:cxnSp>
        <p:nvCxnSpPr>
          <p:cNvPr id="6" name="Connecteur droit 5">
            <a:extLst>
              <a:ext uri="{FF2B5EF4-FFF2-40B4-BE49-F238E27FC236}">
                <a16:creationId xmlns:a16="http://schemas.microsoft.com/office/drawing/2014/main" id="{13FAFBFC-D2F0-4E2F-85CF-160578486E1F}"/>
              </a:ext>
            </a:extLst>
          </p:cNvPr>
          <p:cNvCxnSpPr/>
          <p:nvPr/>
        </p:nvCxnSpPr>
        <p:spPr>
          <a:xfrm>
            <a:off x="1822179" y="3594320"/>
            <a:ext cx="102132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6" name="Connecteur droit 115">
            <a:extLst>
              <a:ext uri="{FF2B5EF4-FFF2-40B4-BE49-F238E27FC236}">
                <a16:creationId xmlns:a16="http://schemas.microsoft.com/office/drawing/2014/main" id="{E4E68277-B3F5-410B-AD7D-B3DE8E0662AF}"/>
              </a:ext>
            </a:extLst>
          </p:cNvPr>
          <p:cNvCxnSpPr/>
          <p:nvPr/>
        </p:nvCxnSpPr>
        <p:spPr>
          <a:xfrm>
            <a:off x="1844589" y="5887294"/>
            <a:ext cx="1021328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9" name="object 22">
            <a:extLst>
              <a:ext uri="{FF2B5EF4-FFF2-40B4-BE49-F238E27FC236}">
                <a16:creationId xmlns:a16="http://schemas.microsoft.com/office/drawing/2014/main" id="{4354FC69-0040-4E0E-9453-8A238DA80CF1}"/>
              </a:ext>
            </a:extLst>
          </p:cNvPr>
          <p:cNvSpPr/>
          <p:nvPr/>
        </p:nvSpPr>
        <p:spPr>
          <a:xfrm>
            <a:off x="1891683" y="3727243"/>
            <a:ext cx="9831373" cy="216796"/>
          </a:xfrm>
          <a:custGeom>
            <a:avLst/>
            <a:gdLst/>
            <a:ahLst/>
            <a:cxnLst/>
            <a:rect l="l" t="t" r="r" b="b"/>
            <a:pathLst>
              <a:path w="7010400" h="314325">
                <a:moveTo>
                  <a:pt x="4673587" y="0"/>
                </a:moveTo>
                <a:lnTo>
                  <a:pt x="2336800" y="0"/>
                </a:lnTo>
                <a:lnTo>
                  <a:pt x="0" y="0"/>
                </a:lnTo>
                <a:lnTo>
                  <a:pt x="0" y="314147"/>
                </a:lnTo>
                <a:lnTo>
                  <a:pt x="2336800" y="314147"/>
                </a:lnTo>
                <a:lnTo>
                  <a:pt x="4673587" y="314147"/>
                </a:lnTo>
                <a:lnTo>
                  <a:pt x="4673587" y="0"/>
                </a:lnTo>
                <a:close/>
              </a:path>
              <a:path w="7010400" h="314325">
                <a:moveTo>
                  <a:pt x="7010400" y="0"/>
                </a:moveTo>
                <a:lnTo>
                  <a:pt x="4673600" y="0"/>
                </a:lnTo>
                <a:lnTo>
                  <a:pt x="4673600" y="314147"/>
                </a:lnTo>
                <a:lnTo>
                  <a:pt x="7010400" y="314147"/>
                </a:lnTo>
                <a:lnTo>
                  <a:pt x="7010400" y="0"/>
                </a:lnTo>
                <a:close/>
              </a:path>
            </a:pathLst>
          </a:custGeom>
          <a:solidFill>
            <a:srgbClr val="F0DBE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26" name="object 153">
            <a:extLst>
              <a:ext uri="{FF2B5EF4-FFF2-40B4-BE49-F238E27FC236}">
                <a16:creationId xmlns:a16="http://schemas.microsoft.com/office/drawing/2014/main" id="{E00F503A-9DE2-45EA-A175-206A92FB2FC1}"/>
              </a:ext>
            </a:extLst>
          </p:cNvPr>
          <p:cNvSpPr txBox="1"/>
          <p:nvPr/>
        </p:nvSpPr>
        <p:spPr>
          <a:xfrm>
            <a:off x="4577670" y="3723021"/>
            <a:ext cx="1204595" cy="289823"/>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fr-FR" sz="1000" b="0" i="0" u="none" strike="noStrike" kern="1200" cap="none" spc="0" normalizeH="0" baseline="0" noProof="0">
                <a:ln>
                  <a:noFill/>
                </a:ln>
                <a:solidFill>
                  <a:srgbClr val="B34A8C"/>
                </a:solidFill>
                <a:effectLst/>
                <a:uLnTx/>
                <a:uFillTx/>
                <a:latin typeface="Arial Black"/>
                <a:ea typeface="+mn-ea"/>
                <a:cs typeface="Arial Black"/>
              </a:rPr>
              <a:t>Avril</a:t>
            </a:r>
            <a:endParaRPr kumimoji="0" sz="900" b="0" i="0" u="none" strike="noStrike" kern="1200" cap="none" spc="0" normalizeH="0" baseline="0" noProof="0">
              <a:ln>
                <a:noFill/>
              </a:ln>
              <a:solidFill>
                <a:srgbClr val="000000"/>
              </a:solidFill>
              <a:effectLst/>
              <a:uLnTx/>
              <a:uFillTx/>
              <a:latin typeface="Arial Black"/>
              <a:ea typeface="+mn-ea"/>
              <a:cs typeface="Arial Black"/>
            </a:endParaRPr>
          </a:p>
          <a:p>
            <a:pPr marL="0" marR="0" lvl="0" indent="0" algn="ctr" defTabSz="914400" rtl="0" eaLnBrk="1" fontAlgn="auto" latinLnBrk="0" hangingPunct="1">
              <a:lnSpc>
                <a:spcPct val="100000"/>
              </a:lnSpc>
              <a:spcBef>
                <a:spcPts val="0"/>
              </a:spcBef>
              <a:spcAft>
                <a:spcPts val="0"/>
              </a:spcAft>
              <a:buClrTx/>
              <a:buSzTx/>
              <a:buFontTx/>
              <a:buNone/>
              <a:tabLst>
                <a:tab pos="581660" algn="l"/>
              </a:tabLst>
              <a:defRPr/>
            </a:pPr>
            <a:endParaRPr kumimoji="0" sz="800" b="0" i="0" u="none" strike="noStrike" kern="1200" cap="none" spc="0" normalizeH="0" baseline="0" noProof="0">
              <a:ln>
                <a:noFill/>
              </a:ln>
              <a:solidFill>
                <a:srgbClr val="000000"/>
              </a:solidFill>
              <a:effectLst/>
              <a:uLnTx/>
              <a:uFillTx/>
              <a:latin typeface="Arial Black"/>
              <a:ea typeface="+mn-ea"/>
              <a:cs typeface="Arial Black"/>
            </a:endParaRPr>
          </a:p>
        </p:txBody>
      </p:sp>
      <p:sp>
        <p:nvSpPr>
          <p:cNvPr id="129" name="object 264">
            <a:extLst>
              <a:ext uri="{FF2B5EF4-FFF2-40B4-BE49-F238E27FC236}">
                <a16:creationId xmlns:a16="http://schemas.microsoft.com/office/drawing/2014/main" id="{03917150-4349-4A6B-BFD7-912F20F66646}"/>
              </a:ext>
            </a:extLst>
          </p:cNvPr>
          <p:cNvSpPr txBox="1"/>
          <p:nvPr/>
        </p:nvSpPr>
        <p:spPr>
          <a:xfrm>
            <a:off x="5119776" y="4994571"/>
            <a:ext cx="952787" cy="364202"/>
          </a:xfrm>
          <a:prstGeom prst="rect">
            <a:avLst/>
          </a:prstGeom>
        </p:spPr>
        <p:txBody>
          <a:bodyPr vert="horz" wrap="square" lIns="0" tIns="12700" rIns="0" bIns="0" rtlCol="0">
            <a:spAutoFit/>
          </a:bodyPr>
          <a:lstStyle>
            <a:defPPr>
              <a:defRPr lang="fr-FR"/>
            </a:defPPr>
            <a:lvl1pPr marL="12700">
              <a:lnSpc>
                <a:spcPct val="100000"/>
              </a:lnSpc>
              <a:spcBef>
                <a:spcPts val="100"/>
              </a:spcBef>
              <a:defRPr sz="1100" b="1" spc="-10">
                <a:solidFill>
                  <a:srgbClr val="7F7F7F"/>
                </a:solidFill>
                <a:latin typeface="Arial"/>
                <a:cs typeface="Arial"/>
              </a:defRPr>
            </a:lvl1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0" cap="none" spc="-10" normalizeH="0" baseline="0" noProof="0">
                <a:ln>
                  <a:noFill/>
                </a:ln>
                <a:solidFill>
                  <a:srgbClr val="B34A8C"/>
                </a:solidFill>
                <a:effectLst/>
                <a:uLnTx/>
                <a:uFillTx/>
                <a:latin typeface="Arial"/>
                <a:ea typeface="+mn-ea"/>
                <a:cs typeface="Arial"/>
                <a:sym typeface="Arial"/>
              </a:rPr>
              <a:t>Règlement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0" cap="none" spc="0" normalizeH="0" baseline="0" noProof="0">
                <a:ln>
                  <a:noFill/>
                </a:ln>
                <a:solidFill>
                  <a:srgbClr val="B34A8C"/>
                </a:solidFill>
                <a:effectLst/>
                <a:uLnTx/>
                <a:uFillTx/>
                <a:latin typeface="Arial"/>
                <a:ea typeface="+mn-ea"/>
                <a:cs typeface="Arial"/>
                <a:sym typeface="Arial"/>
              </a:rPr>
              <a:t>Livraison</a:t>
            </a:r>
          </a:p>
        </p:txBody>
      </p:sp>
      <p:sp>
        <p:nvSpPr>
          <p:cNvPr id="130" name="object 264">
            <a:extLst>
              <a:ext uri="{FF2B5EF4-FFF2-40B4-BE49-F238E27FC236}">
                <a16:creationId xmlns:a16="http://schemas.microsoft.com/office/drawing/2014/main" id="{A3965918-3859-4DF2-975F-7107CA298AC8}"/>
              </a:ext>
            </a:extLst>
          </p:cNvPr>
          <p:cNvSpPr txBox="1"/>
          <p:nvPr/>
        </p:nvSpPr>
        <p:spPr>
          <a:xfrm>
            <a:off x="4410487" y="2481365"/>
            <a:ext cx="741690" cy="335989"/>
          </a:xfrm>
          <a:prstGeom prst="rect">
            <a:avLst/>
          </a:prstGeom>
        </p:spPr>
        <p:txBody>
          <a:bodyPr vert="horz" wrap="square" lIns="0" tIns="12700" rIns="0" bIns="0" rtlCol="0">
            <a:spAutoFit/>
          </a:bodyPr>
          <a:lstStyle>
            <a:defPPr>
              <a:defRPr lang="fr-FR"/>
            </a:defPPr>
            <a:lvl1pPr marL="12700">
              <a:lnSpc>
                <a:spcPct val="100000"/>
              </a:lnSpc>
              <a:spcBef>
                <a:spcPts val="100"/>
              </a:spcBef>
              <a:defRPr sz="1100" b="1" spc="-10">
                <a:solidFill>
                  <a:srgbClr val="7F7F7F"/>
                </a:solidFill>
                <a:latin typeface="Arial"/>
                <a:cs typeface="Arial"/>
              </a:defRPr>
            </a:lvl1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rgbClr val="FF0000"/>
                </a:solidFill>
                <a:effectLst/>
                <a:uLnTx/>
                <a:uFillTx/>
                <a:latin typeface="Arial"/>
                <a:ea typeface="+mn-ea"/>
                <a:cs typeface="Arial"/>
              </a:rPr>
              <a:t>Début Blackout</a:t>
            </a:r>
          </a:p>
        </p:txBody>
      </p:sp>
      <p:sp>
        <p:nvSpPr>
          <p:cNvPr id="161" name="object 235">
            <a:extLst>
              <a:ext uri="{FF2B5EF4-FFF2-40B4-BE49-F238E27FC236}">
                <a16:creationId xmlns:a16="http://schemas.microsoft.com/office/drawing/2014/main" id="{C8B39931-D133-4041-8919-ED844A18C8B4}"/>
              </a:ext>
            </a:extLst>
          </p:cNvPr>
          <p:cNvSpPr txBox="1"/>
          <p:nvPr/>
        </p:nvSpPr>
        <p:spPr>
          <a:xfrm>
            <a:off x="5377307" y="4320026"/>
            <a:ext cx="592094"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1000" b="1" spc="-10">
                <a:solidFill>
                  <a:srgbClr val="B34A8C"/>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B34A8C"/>
                </a:solidFill>
                <a:effectLst/>
                <a:uLnTx/>
                <a:uFillTx/>
                <a:latin typeface="Arial"/>
                <a:ea typeface="+mn-ea"/>
                <a:cs typeface="Arial"/>
              </a:rPr>
              <a:t>14/04</a:t>
            </a:r>
            <a:endParaRPr kumimoji="0" sz="1000" b="1" i="0" u="none" strike="noStrike" kern="1200" cap="none" spc="-10" normalizeH="0" baseline="0" noProof="0">
              <a:ln>
                <a:noFill/>
              </a:ln>
              <a:solidFill>
                <a:srgbClr val="B34A8C"/>
              </a:solidFill>
              <a:effectLst/>
              <a:uLnTx/>
              <a:uFillTx/>
              <a:latin typeface="Arial"/>
              <a:ea typeface="+mn-ea"/>
              <a:cs typeface="Arial"/>
            </a:endParaRPr>
          </a:p>
        </p:txBody>
      </p:sp>
      <p:sp>
        <p:nvSpPr>
          <p:cNvPr id="207" name="object 44">
            <a:extLst>
              <a:ext uri="{FF2B5EF4-FFF2-40B4-BE49-F238E27FC236}">
                <a16:creationId xmlns:a16="http://schemas.microsoft.com/office/drawing/2014/main" id="{2DCE6E67-0032-4E6E-A0FD-B64054296FD4}"/>
              </a:ext>
            </a:extLst>
          </p:cNvPr>
          <p:cNvSpPr/>
          <p:nvPr/>
        </p:nvSpPr>
        <p:spPr>
          <a:xfrm>
            <a:off x="8610636" y="1521166"/>
            <a:ext cx="45719" cy="2104049"/>
          </a:xfrm>
          <a:custGeom>
            <a:avLst/>
            <a:gdLst/>
            <a:ahLst/>
            <a:cxnLst/>
            <a:rect l="l" t="t" r="r" b="b"/>
            <a:pathLst>
              <a:path h="1524000">
                <a:moveTo>
                  <a:pt x="0" y="1524000"/>
                </a:moveTo>
                <a:lnTo>
                  <a:pt x="0" y="0"/>
                </a:lnTo>
              </a:path>
            </a:pathLst>
          </a:custGeom>
          <a:ln w="6350">
            <a:solidFill>
              <a:srgbClr val="D8D8D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09" name="object 44">
            <a:extLst>
              <a:ext uri="{FF2B5EF4-FFF2-40B4-BE49-F238E27FC236}">
                <a16:creationId xmlns:a16="http://schemas.microsoft.com/office/drawing/2014/main" id="{AC23B133-595A-4E84-B02B-5337884AC55E}"/>
              </a:ext>
            </a:extLst>
          </p:cNvPr>
          <p:cNvSpPr/>
          <p:nvPr/>
        </p:nvSpPr>
        <p:spPr>
          <a:xfrm>
            <a:off x="9885383" y="3831523"/>
            <a:ext cx="45719" cy="2104049"/>
          </a:xfrm>
          <a:custGeom>
            <a:avLst/>
            <a:gdLst/>
            <a:ahLst/>
            <a:cxnLst/>
            <a:rect l="l" t="t" r="r" b="b"/>
            <a:pathLst>
              <a:path h="1524000">
                <a:moveTo>
                  <a:pt x="0" y="1524000"/>
                </a:moveTo>
                <a:lnTo>
                  <a:pt x="0" y="0"/>
                </a:lnTo>
              </a:path>
            </a:pathLst>
          </a:custGeom>
          <a:ln w="6350">
            <a:solidFill>
              <a:srgbClr val="D8D8D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10" name="object 44">
            <a:extLst>
              <a:ext uri="{FF2B5EF4-FFF2-40B4-BE49-F238E27FC236}">
                <a16:creationId xmlns:a16="http://schemas.microsoft.com/office/drawing/2014/main" id="{DDEE7FFF-30B6-4103-9F74-9DC8AFE8FA4E}"/>
              </a:ext>
            </a:extLst>
          </p:cNvPr>
          <p:cNvSpPr/>
          <p:nvPr/>
        </p:nvSpPr>
        <p:spPr>
          <a:xfrm>
            <a:off x="6741142" y="3887482"/>
            <a:ext cx="45719" cy="2059329"/>
          </a:xfrm>
          <a:custGeom>
            <a:avLst/>
            <a:gdLst/>
            <a:ahLst/>
            <a:cxnLst/>
            <a:rect l="l" t="t" r="r" b="b"/>
            <a:pathLst>
              <a:path h="1524000">
                <a:moveTo>
                  <a:pt x="0" y="1524000"/>
                </a:moveTo>
                <a:lnTo>
                  <a:pt x="0" y="0"/>
                </a:lnTo>
              </a:path>
            </a:pathLst>
          </a:custGeom>
          <a:ln w="6350">
            <a:solidFill>
              <a:srgbClr val="D8D8D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13" name="object 44">
            <a:extLst>
              <a:ext uri="{FF2B5EF4-FFF2-40B4-BE49-F238E27FC236}">
                <a16:creationId xmlns:a16="http://schemas.microsoft.com/office/drawing/2014/main" id="{28CC6390-4943-4202-B761-28CB687D7F23}"/>
              </a:ext>
            </a:extLst>
          </p:cNvPr>
          <p:cNvSpPr/>
          <p:nvPr/>
        </p:nvSpPr>
        <p:spPr>
          <a:xfrm>
            <a:off x="10916457" y="3855783"/>
            <a:ext cx="83520" cy="2055531"/>
          </a:xfrm>
          <a:custGeom>
            <a:avLst/>
            <a:gdLst/>
            <a:ahLst/>
            <a:cxnLst/>
            <a:rect l="l" t="t" r="r" b="b"/>
            <a:pathLst>
              <a:path h="1524000">
                <a:moveTo>
                  <a:pt x="0" y="1524000"/>
                </a:moveTo>
                <a:lnTo>
                  <a:pt x="0" y="0"/>
                </a:lnTo>
              </a:path>
            </a:pathLst>
          </a:custGeom>
          <a:ln w="6350">
            <a:solidFill>
              <a:srgbClr val="D8D8D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16" name="Flèche : droite 215">
            <a:extLst>
              <a:ext uri="{FF2B5EF4-FFF2-40B4-BE49-F238E27FC236}">
                <a16:creationId xmlns:a16="http://schemas.microsoft.com/office/drawing/2014/main" id="{82DB929B-ACA0-41DD-8AB3-DD737B13D608}"/>
              </a:ext>
            </a:extLst>
          </p:cNvPr>
          <p:cNvSpPr/>
          <p:nvPr/>
        </p:nvSpPr>
        <p:spPr>
          <a:xfrm>
            <a:off x="8610636" y="4512718"/>
            <a:ext cx="3008720" cy="387221"/>
          </a:xfrm>
          <a:prstGeom prst="rightArrow">
            <a:avLst/>
          </a:prstGeom>
          <a:pattFill prst="dkHorz">
            <a:fgClr>
              <a:srgbClr val="E5E5E5"/>
            </a:fgClr>
            <a:bgClr>
              <a:schemeClr val="bg1"/>
            </a:bgClr>
          </a:patt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23" name="object 235">
            <a:extLst>
              <a:ext uri="{FF2B5EF4-FFF2-40B4-BE49-F238E27FC236}">
                <a16:creationId xmlns:a16="http://schemas.microsoft.com/office/drawing/2014/main" id="{9A10EF6F-82AF-4538-94EE-3DBC64B46FC3}"/>
              </a:ext>
            </a:extLst>
          </p:cNvPr>
          <p:cNvSpPr txBox="1"/>
          <p:nvPr/>
        </p:nvSpPr>
        <p:spPr>
          <a:xfrm>
            <a:off x="1974750" y="4639387"/>
            <a:ext cx="1537037" cy="135935"/>
          </a:xfrm>
          <a:prstGeom prst="rect">
            <a:avLst/>
          </a:prstGeom>
          <a:solidFill>
            <a:schemeClr val="accent6">
              <a:lumMod val="75000"/>
            </a:schemeClr>
          </a:solidFill>
        </p:spPr>
        <p:txBody>
          <a:bodyPr vert="horz" wrap="square" lIns="0" tIns="12700" rIns="0" bIns="0" rtlCol="0">
            <a:spAutoFit/>
          </a:bodyPr>
          <a:lstStyle>
            <a:defPPr>
              <a:defRPr lang="fr-FR"/>
            </a:defPPr>
            <a:lvl1pPr marL="12700">
              <a:lnSpc>
                <a:spcPct val="100000"/>
              </a:lnSpc>
              <a:spcBef>
                <a:spcPts val="100"/>
              </a:spcBef>
              <a:defRPr sz="1000" b="1" spc="-10">
                <a:solidFill>
                  <a:srgbClr val="FFC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800" b="1" i="0" u="none" strike="noStrike" kern="1200" cap="none" spc="-10" normalizeH="0" baseline="0" noProof="0">
                <a:ln>
                  <a:noFill/>
                </a:ln>
                <a:solidFill>
                  <a:srgbClr val="FFC000"/>
                </a:solidFill>
                <a:effectLst/>
                <a:uLnTx/>
                <a:uFillTx/>
                <a:latin typeface="Arial"/>
                <a:ea typeface="+mn-ea"/>
                <a:cs typeface="Arial"/>
              </a:rPr>
              <a:t>- </a:t>
            </a:r>
            <a:endParaRPr kumimoji="0" sz="800" b="1" i="0" u="none" strike="noStrike" kern="1200" cap="none" spc="-10" normalizeH="0" baseline="0" noProof="0">
              <a:ln>
                <a:noFill/>
              </a:ln>
              <a:solidFill>
                <a:srgbClr val="FFC000"/>
              </a:solidFill>
              <a:effectLst/>
              <a:uLnTx/>
              <a:uFillTx/>
              <a:latin typeface="Arial"/>
              <a:ea typeface="+mn-ea"/>
              <a:cs typeface="Arial"/>
            </a:endParaRPr>
          </a:p>
        </p:txBody>
      </p:sp>
      <p:sp>
        <p:nvSpPr>
          <p:cNvPr id="224" name="object 264">
            <a:extLst>
              <a:ext uri="{FF2B5EF4-FFF2-40B4-BE49-F238E27FC236}">
                <a16:creationId xmlns:a16="http://schemas.microsoft.com/office/drawing/2014/main" id="{AFFA49F4-56AC-4E0B-98B5-4B4641FE5D21}"/>
              </a:ext>
            </a:extLst>
          </p:cNvPr>
          <p:cNvSpPr txBox="1"/>
          <p:nvPr/>
        </p:nvSpPr>
        <p:spPr>
          <a:xfrm>
            <a:off x="2882773" y="4917177"/>
            <a:ext cx="920185" cy="151323"/>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kern="0" spc="-10">
                <a:solidFill>
                  <a:schemeClr val="tx2"/>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0" cap="none" spc="-10" normalizeH="0" baseline="0" noProof="0">
                <a:ln>
                  <a:noFill/>
                </a:ln>
                <a:solidFill>
                  <a:srgbClr val="EAB818">
                    <a:lumMod val="75000"/>
                  </a:srgbClr>
                </a:solidFill>
                <a:effectLst/>
                <a:uLnTx/>
                <a:uFillTx/>
                <a:latin typeface="Arial"/>
                <a:ea typeface="+mn-ea"/>
                <a:cs typeface="Arial"/>
              </a:rPr>
              <a:t>Fin</a:t>
            </a:r>
            <a:endParaRPr kumimoji="0" sz="900" b="1" i="0" u="none" strike="noStrike" kern="0" cap="none" spc="-10" normalizeH="0" baseline="0" noProof="0">
              <a:ln>
                <a:noFill/>
              </a:ln>
              <a:solidFill>
                <a:srgbClr val="EAB818">
                  <a:lumMod val="75000"/>
                </a:srgbClr>
              </a:solidFill>
              <a:effectLst/>
              <a:uLnTx/>
              <a:uFillTx/>
              <a:latin typeface="Arial"/>
              <a:ea typeface="+mn-ea"/>
              <a:cs typeface="Arial"/>
            </a:endParaRPr>
          </a:p>
        </p:txBody>
      </p:sp>
      <p:sp>
        <p:nvSpPr>
          <p:cNvPr id="96" name="Oval 9">
            <a:extLst>
              <a:ext uri="{FF2B5EF4-FFF2-40B4-BE49-F238E27FC236}">
                <a16:creationId xmlns:a16="http://schemas.microsoft.com/office/drawing/2014/main" id="{4FB238FF-07A0-4841-9AE0-9EA5922223A7}"/>
              </a:ext>
            </a:extLst>
          </p:cNvPr>
          <p:cNvSpPr/>
          <p:nvPr/>
        </p:nvSpPr>
        <p:spPr>
          <a:xfrm>
            <a:off x="4193261" y="4640203"/>
            <a:ext cx="150458" cy="162506"/>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0" name="object 44">
            <a:extLst>
              <a:ext uri="{FF2B5EF4-FFF2-40B4-BE49-F238E27FC236}">
                <a16:creationId xmlns:a16="http://schemas.microsoft.com/office/drawing/2014/main" id="{AC9C6C61-4E7A-488E-8DA1-A757B9D05EDC}"/>
              </a:ext>
            </a:extLst>
          </p:cNvPr>
          <p:cNvSpPr/>
          <p:nvPr/>
        </p:nvSpPr>
        <p:spPr>
          <a:xfrm>
            <a:off x="5124056" y="1500725"/>
            <a:ext cx="45719" cy="2104049"/>
          </a:xfrm>
          <a:custGeom>
            <a:avLst/>
            <a:gdLst/>
            <a:ahLst/>
            <a:cxnLst/>
            <a:rect l="l" t="t" r="r" b="b"/>
            <a:pathLst>
              <a:path h="1524000">
                <a:moveTo>
                  <a:pt x="0" y="1524000"/>
                </a:moveTo>
                <a:lnTo>
                  <a:pt x="0" y="0"/>
                </a:lnTo>
              </a:path>
            </a:pathLst>
          </a:custGeom>
          <a:ln w="6350">
            <a:solidFill>
              <a:srgbClr val="D8D8D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01" name="object 150">
            <a:extLst>
              <a:ext uri="{FF2B5EF4-FFF2-40B4-BE49-F238E27FC236}">
                <a16:creationId xmlns:a16="http://schemas.microsoft.com/office/drawing/2014/main" id="{E43BD82A-BE81-4AE0-81FF-E58002514121}"/>
              </a:ext>
            </a:extLst>
          </p:cNvPr>
          <p:cNvSpPr txBox="1"/>
          <p:nvPr/>
        </p:nvSpPr>
        <p:spPr>
          <a:xfrm>
            <a:off x="1411437" y="1316978"/>
            <a:ext cx="3965870" cy="166685"/>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tab pos="2352675" algn="l"/>
              </a:tabLst>
              <a:defRPr/>
            </a:pPr>
            <a:r>
              <a:rPr kumimoji="0" lang="fr-FR" sz="1000" b="0" i="0" u="none" strike="noStrike" kern="1200" cap="none" spc="0" normalizeH="0" baseline="0" noProof="0">
                <a:ln>
                  <a:noFill/>
                </a:ln>
                <a:solidFill>
                  <a:srgbClr val="B34A8C"/>
                </a:solidFill>
                <a:effectLst/>
                <a:uLnTx/>
                <a:uFillTx/>
                <a:latin typeface="Arial Black"/>
                <a:ea typeface="+mn-ea"/>
                <a:cs typeface="Arial Black"/>
              </a:rPr>
              <a:t>                             Janvier</a:t>
            </a:r>
            <a:r>
              <a:rPr kumimoji="0" lang="pt-BR" sz="800" b="0" i="0" u="none" strike="noStrike" kern="1200" cap="none" spc="0" normalizeH="0" baseline="0" noProof="0">
                <a:ln>
                  <a:noFill/>
                </a:ln>
                <a:solidFill>
                  <a:srgbClr val="7F7F7F"/>
                </a:solidFill>
                <a:effectLst/>
                <a:uLnTx/>
                <a:uFillTx/>
                <a:latin typeface="Arial Black"/>
                <a:ea typeface="+mn-ea"/>
                <a:cs typeface="Arial Black"/>
              </a:rPr>
              <a:t>	</a:t>
            </a:r>
            <a:endParaRPr kumimoji="0" lang="pt-BR" sz="800" b="0" i="0" u="none" strike="noStrike" kern="1200" cap="none" spc="0" normalizeH="0" baseline="0" noProof="0">
              <a:ln>
                <a:noFill/>
              </a:ln>
              <a:solidFill>
                <a:srgbClr val="000000"/>
              </a:solidFill>
              <a:effectLst/>
              <a:uLnTx/>
              <a:uFillTx/>
              <a:latin typeface="Arial Black"/>
              <a:ea typeface="+mn-ea"/>
              <a:cs typeface="Arial Black"/>
            </a:endParaRPr>
          </a:p>
        </p:txBody>
      </p:sp>
      <p:sp>
        <p:nvSpPr>
          <p:cNvPr id="105" name="object 235">
            <a:extLst>
              <a:ext uri="{FF2B5EF4-FFF2-40B4-BE49-F238E27FC236}">
                <a16:creationId xmlns:a16="http://schemas.microsoft.com/office/drawing/2014/main" id="{2406293C-CCE3-44C6-BD70-CF210FD20E57}"/>
              </a:ext>
            </a:extLst>
          </p:cNvPr>
          <p:cNvSpPr txBox="1"/>
          <p:nvPr/>
        </p:nvSpPr>
        <p:spPr>
          <a:xfrm>
            <a:off x="10480298" y="1890067"/>
            <a:ext cx="828233"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FF0000"/>
                </a:solidFill>
                <a:effectLst/>
                <a:uLnTx/>
                <a:uFillTx/>
                <a:latin typeface="Arial"/>
                <a:ea typeface="+mn-ea"/>
                <a:cs typeface="Arial"/>
              </a:rPr>
              <a:t>27/03</a:t>
            </a:r>
            <a:endParaRPr kumimoji="0" sz="1000" b="1" i="0" u="none" strike="noStrike" kern="1200" cap="none" spc="-10" normalizeH="0" baseline="0" noProof="0">
              <a:ln>
                <a:noFill/>
              </a:ln>
              <a:solidFill>
                <a:srgbClr val="FF0000"/>
              </a:solidFill>
              <a:effectLst/>
              <a:uLnTx/>
              <a:uFillTx/>
              <a:latin typeface="Arial"/>
              <a:ea typeface="+mn-ea"/>
              <a:cs typeface="Arial"/>
            </a:endParaRPr>
          </a:p>
        </p:txBody>
      </p:sp>
      <p:sp>
        <p:nvSpPr>
          <p:cNvPr id="106" name="Oval 9">
            <a:extLst>
              <a:ext uri="{FF2B5EF4-FFF2-40B4-BE49-F238E27FC236}">
                <a16:creationId xmlns:a16="http://schemas.microsoft.com/office/drawing/2014/main" id="{13B61403-2AD9-4355-B723-E20A6621C6E9}"/>
              </a:ext>
            </a:extLst>
          </p:cNvPr>
          <p:cNvSpPr/>
          <p:nvPr/>
        </p:nvSpPr>
        <p:spPr>
          <a:xfrm>
            <a:off x="11429928" y="2166863"/>
            <a:ext cx="150458" cy="16250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7" name="object 235">
            <a:extLst>
              <a:ext uri="{FF2B5EF4-FFF2-40B4-BE49-F238E27FC236}">
                <a16:creationId xmlns:a16="http://schemas.microsoft.com/office/drawing/2014/main" id="{89AEB7D1-FC84-42D9-81DA-54D831675EE6}"/>
              </a:ext>
            </a:extLst>
          </p:cNvPr>
          <p:cNvSpPr txBox="1"/>
          <p:nvPr/>
        </p:nvSpPr>
        <p:spPr>
          <a:xfrm>
            <a:off x="11224083" y="1884824"/>
            <a:ext cx="828233"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00B050"/>
                </a:solidFill>
                <a:effectLst/>
                <a:uLnTx/>
                <a:uFillTx/>
                <a:latin typeface="Arial"/>
                <a:ea typeface="+mn-ea"/>
                <a:cs typeface="Arial"/>
              </a:rPr>
              <a:t>30/03</a:t>
            </a:r>
            <a:endParaRPr kumimoji="0" sz="1000" b="1" i="0" u="none" strike="noStrike" kern="1200" cap="none" spc="-10" normalizeH="0" baseline="0" noProof="0">
              <a:ln>
                <a:noFill/>
              </a:ln>
              <a:solidFill>
                <a:srgbClr val="00B050"/>
              </a:solidFill>
              <a:effectLst/>
              <a:uLnTx/>
              <a:uFillTx/>
              <a:latin typeface="Arial"/>
              <a:ea typeface="+mn-ea"/>
              <a:cs typeface="Arial"/>
            </a:endParaRPr>
          </a:p>
        </p:txBody>
      </p:sp>
      <p:sp>
        <p:nvSpPr>
          <p:cNvPr id="108" name="object 235">
            <a:extLst>
              <a:ext uri="{FF2B5EF4-FFF2-40B4-BE49-F238E27FC236}">
                <a16:creationId xmlns:a16="http://schemas.microsoft.com/office/drawing/2014/main" id="{C962D8D1-814F-404E-823C-024183A8766B}"/>
              </a:ext>
            </a:extLst>
          </p:cNvPr>
          <p:cNvSpPr txBox="1"/>
          <p:nvPr/>
        </p:nvSpPr>
        <p:spPr>
          <a:xfrm>
            <a:off x="1930067" y="4144272"/>
            <a:ext cx="828233" cy="333425"/>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FF0000"/>
                </a:solidFill>
                <a:effectLst/>
                <a:uLnTx/>
                <a:uFillTx/>
                <a:latin typeface="Arial"/>
                <a:ea typeface="+mn-ea"/>
                <a:cs typeface="Arial"/>
              </a:rPr>
              <a:t> </a:t>
            </a:r>
            <a:r>
              <a:rPr kumimoji="0" lang="fr-FR" sz="1000" b="1" i="0" u="none" strike="noStrike" kern="1200" cap="none" spc="-10" normalizeH="0" baseline="0" noProof="0">
                <a:ln>
                  <a:noFill/>
                </a:ln>
                <a:solidFill>
                  <a:srgbClr val="EAB818">
                    <a:lumMod val="75000"/>
                  </a:srgbClr>
                </a:solidFill>
                <a:effectLst/>
                <a:uLnTx/>
                <a:uFillTx/>
                <a:latin typeface="Arial"/>
                <a:ea typeface="+mn-ea"/>
                <a:cs typeface="Arial"/>
              </a:rPr>
              <a:t>31/03 à</a:t>
            </a:r>
          </a:p>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EAB818">
                    <a:lumMod val="75000"/>
                  </a:srgbClr>
                </a:solidFill>
                <a:effectLst/>
                <a:uLnTx/>
                <a:uFillTx/>
                <a:latin typeface="Arial"/>
                <a:ea typeface="+mn-ea"/>
                <a:cs typeface="Arial"/>
              </a:rPr>
              <a:t> 9 heures</a:t>
            </a:r>
            <a:endParaRPr kumimoji="0" sz="1000" b="1" i="0" u="none" strike="noStrike" kern="1200" cap="none" spc="-10" normalizeH="0" baseline="0" noProof="0">
              <a:ln>
                <a:noFill/>
              </a:ln>
              <a:solidFill>
                <a:srgbClr val="EAB818">
                  <a:lumMod val="75000"/>
                </a:srgbClr>
              </a:solidFill>
              <a:effectLst/>
              <a:uLnTx/>
              <a:uFillTx/>
              <a:latin typeface="Arial"/>
              <a:ea typeface="+mn-ea"/>
              <a:cs typeface="Arial"/>
            </a:endParaRPr>
          </a:p>
        </p:txBody>
      </p:sp>
      <p:sp>
        <p:nvSpPr>
          <p:cNvPr id="109" name="object 264">
            <a:extLst>
              <a:ext uri="{FF2B5EF4-FFF2-40B4-BE49-F238E27FC236}">
                <a16:creationId xmlns:a16="http://schemas.microsoft.com/office/drawing/2014/main" id="{46EA4A24-C9B8-409E-B636-B035400CB50A}"/>
              </a:ext>
            </a:extLst>
          </p:cNvPr>
          <p:cNvSpPr txBox="1"/>
          <p:nvPr/>
        </p:nvSpPr>
        <p:spPr>
          <a:xfrm>
            <a:off x="10946392" y="2456395"/>
            <a:ext cx="967072" cy="684803"/>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rgbClr val="00B050"/>
                </a:solidFill>
                <a:effectLst/>
                <a:uLnTx/>
                <a:uFillTx/>
                <a:latin typeface="Arial"/>
                <a:ea typeface="+mn-ea"/>
                <a:cs typeface="Arial"/>
              </a:rPr>
              <a:t>Cotation définitive</a:t>
            </a:r>
          </a:p>
          <a:p>
            <a:pPr marL="12700" marR="0" lvl="0" indent="0" algn="ctr" defTabSz="1219170" rtl="0" eaLnBrk="1" fontAlgn="auto" latinLnBrk="0" hangingPunct="1">
              <a:lnSpc>
                <a:spcPct val="100000"/>
              </a:lnSpc>
              <a:spcBef>
                <a:spcPts val="100"/>
              </a:spcBef>
              <a:spcAft>
                <a:spcPts val="0"/>
              </a:spcAft>
              <a:buClrTx/>
              <a:buSzTx/>
              <a:buFontTx/>
              <a:buNone/>
              <a:tabLst/>
              <a:defRPr/>
            </a:pPr>
            <a:endParaRPr lang="fr-FR">
              <a:solidFill>
                <a:srgbClr val="00B050"/>
              </a:solidFill>
            </a:endParaRPr>
          </a:p>
          <a:p>
            <a:pPr marL="12700" marR="0" lvl="0" indent="0" algn="ctr" defTabSz="1219170" rtl="0" eaLnBrk="1" fontAlgn="auto" latinLnBrk="0" hangingPunct="1">
              <a:lnSpc>
                <a:spcPct val="100000"/>
              </a:lnSpc>
              <a:spcBef>
                <a:spcPts val="100"/>
              </a:spcBef>
              <a:spcAft>
                <a:spcPts val="0"/>
              </a:spcAft>
              <a:buClrTx/>
              <a:buSzTx/>
              <a:buFontTx/>
              <a:buNone/>
              <a:tabLst/>
              <a:defRPr/>
            </a:pPr>
            <a:r>
              <a:rPr lang="fr-FR">
                <a:solidFill>
                  <a:srgbClr val="00B050"/>
                </a:solidFill>
              </a:rPr>
              <a:t>Go/No go AMF</a:t>
            </a:r>
            <a:endParaRPr kumimoji="0" lang="fr-FR" sz="1050" b="1" i="0" u="none" strike="noStrike" kern="1200" cap="none" spc="-10" normalizeH="0" baseline="0" noProof="0">
              <a:ln>
                <a:noFill/>
              </a:ln>
              <a:solidFill>
                <a:srgbClr val="00B050"/>
              </a:solidFill>
              <a:effectLst/>
              <a:uLnTx/>
              <a:uFillTx/>
              <a:latin typeface="Arial"/>
              <a:ea typeface="+mn-ea"/>
              <a:cs typeface="Arial"/>
            </a:endParaRPr>
          </a:p>
        </p:txBody>
      </p:sp>
      <p:sp>
        <p:nvSpPr>
          <p:cNvPr id="110" name="Oval 9">
            <a:extLst>
              <a:ext uri="{FF2B5EF4-FFF2-40B4-BE49-F238E27FC236}">
                <a16:creationId xmlns:a16="http://schemas.microsoft.com/office/drawing/2014/main" id="{3D111A66-C9E0-455C-9453-D364A9D612FC}"/>
              </a:ext>
            </a:extLst>
          </p:cNvPr>
          <p:cNvSpPr/>
          <p:nvPr/>
        </p:nvSpPr>
        <p:spPr>
          <a:xfrm>
            <a:off x="1861036" y="4625075"/>
            <a:ext cx="150458" cy="162506"/>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2" name="object 235">
            <a:extLst>
              <a:ext uri="{FF2B5EF4-FFF2-40B4-BE49-F238E27FC236}">
                <a16:creationId xmlns:a16="http://schemas.microsoft.com/office/drawing/2014/main" id="{A16CDE1D-1350-4648-AB4E-B9F0276CA67C}"/>
              </a:ext>
            </a:extLst>
          </p:cNvPr>
          <p:cNvSpPr txBox="1"/>
          <p:nvPr/>
        </p:nvSpPr>
        <p:spPr>
          <a:xfrm>
            <a:off x="3253058" y="4125839"/>
            <a:ext cx="921832" cy="333425"/>
          </a:xfrm>
          <a:prstGeom prst="rect">
            <a:avLst/>
          </a:prstGeom>
        </p:spPr>
        <p:txBody>
          <a:bodyPr vert="horz" wrap="square" lIns="0" tIns="12700" rIns="0" bIns="0" rtlCol="0" anchor="t">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EAB818"/>
                </a:solidFill>
                <a:effectLst/>
                <a:uLnTx/>
                <a:uFillTx/>
                <a:latin typeface="Arial"/>
                <a:ea typeface="+mn-ea"/>
                <a:cs typeface="Arial"/>
              </a:rPr>
              <a:t>06/04</a:t>
            </a:r>
          </a:p>
          <a:p>
            <a:pPr>
              <a:defRPr/>
            </a:pPr>
            <a:r>
              <a:rPr lang="fr-FR" sz="1000">
                <a:solidFill>
                  <a:srgbClr val="EAB818"/>
                </a:solidFill>
              </a:rPr>
              <a:t>18 heures 30</a:t>
            </a:r>
            <a:endParaRPr kumimoji="0" sz="1000" b="1" i="0" u="none" strike="noStrike" kern="1200" cap="none" spc="-10" normalizeH="0" baseline="0" noProof="0">
              <a:ln>
                <a:noFill/>
              </a:ln>
              <a:solidFill>
                <a:srgbClr val="EAB818">
                  <a:lumMod val="75000"/>
                </a:srgbClr>
              </a:solidFill>
              <a:effectLst/>
              <a:uLnTx/>
              <a:uFillTx/>
              <a:latin typeface="Arial"/>
              <a:ea typeface="+mn-ea"/>
              <a:cs typeface="Arial"/>
            </a:endParaRPr>
          </a:p>
        </p:txBody>
      </p:sp>
      <p:sp>
        <p:nvSpPr>
          <p:cNvPr id="113" name="object 235">
            <a:extLst>
              <a:ext uri="{FF2B5EF4-FFF2-40B4-BE49-F238E27FC236}">
                <a16:creationId xmlns:a16="http://schemas.microsoft.com/office/drawing/2014/main" id="{B81BEBBB-5B87-488C-A5BC-3402366181F8}"/>
              </a:ext>
            </a:extLst>
          </p:cNvPr>
          <p:cNvSpPr txBox="1"/>
          <p:nvPr/>
        </p:nvSpPr>
        <p:spPr>
          <a:xfrm>
            <a:off x="4087196" y="4307117"/>
            <a:ext cx="742597"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7030A0"/>
                </a:solidFill>
                <a:effectLst/>
                <a:uLnTx/>
                <a:uFillTx/>
                <a:latin typeface="Arial"/>
                <a:ea typeface="+mn-ea"/>
                <a:cs typeface="Arial"/>
              </a:rPr>
              <a:t>11/04</a:t>
            </a:r>
            <a:endParaRPr kumimoji="0" sz="1000" b="1" i="0" u="none" strike="noStrike" kern="1200" cap="none" spc="-10" normalizeH="0" baseline="0" noProof="0">
              <a:ln>
                <a:noFill/>
              </a:ln>
              <a:solidFill>
                <a:srgbClr val="7030A0"/>
              </a:solidFill>
              <a:effectLst/>
              <a:uLnTx/>
              <a:uFillTx/>
              <a:latin typeface="Arial"/>
              <a:ea typeface="+mn-ea"/>
              <a:cs typeface="Arial"/>
            </a:endParaRPr>
          </a:p>
        </p:txBody>
      </p:sp>
      <p:sp>
        <p:nvSpPr>
          <p:cNvPr id="114" name="object 264">
            <a:extLst>
              <a:ext uri="{FF2B5EF4-FFF2-40B4-BE49-F238E27FC236}">
                <a16:creationId xmlns:a16="http://schemas.microsoft.com/office/drawing/2014/main" id="{DAC6E772-3F85-411E-88A5-54AC28B82CD7}"/>
              </a:ext>
            </a:extLst>
          </p:cNvPr>
          <p:cNvSpPr txBox="1"/>
          <p:nvPr/>
        </p:nvSpPr>
        <p:spPr>
          <a:xfrm>
            <a:off x="3915380" y="4944282"/>
            <a:ext cx="741690" cy="859210"/>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kern="0" spc="-10">
                <a:solidFill>
                  <a:srgbClr val="7030A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0" cap="none" spc="-10" normalizeH="0" baseline="0" noProof="0">
                <a:ln>
                  <a:noFill/>
                </a:ln>
                <a:solidFill>
                  <a:srgbClr val="7030A0"/>
                </a:solidFill>
                <a:effectLst/>
                <a:uLnTx/>
                <a:uFillTx/>
                <a:latin typeface="Arial"/>
                <a:ea typeface="+mn-ea"/>
                <a:cs typeface="Arial"/>
                <a:sym typeface="Arial"/>
              </a:rPr>
              <a:t>Validation</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0" cap="none" spc="-10" normalizeH="0" baseline="0" noProof="0">
                <a:ln>
                  <a:noFill/>
                </a:ln>
                <a:solidFill>
                  <a:srgbClr val="7030A0"/>
                </a:solidFill>
                <a:effectLst/>
                <a:uLnTx/>
                <a:uFillTx/>
                <a:latin typeface="Arial"/>
                <a:ea typeface="+mn-ea"/>
                <a:cs typeface="Arial"/>
                <a:sym typeface="Arial"/>
              </a:rPr>
              <a:t>Montant final de la</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0" cap="none" spc="-10" normalizeH="0" baseline="0" noProof="0">
                <a:ln>
                  <a:noFill/>
                </a:ln>
                <a:solidFill>
                  <a:srgbClr val="7030A0"/>
                </a:solidFill>
                <a:effectLst/>
                <a:uLnTx/>
                <a:uFillTx/>
                <a:latin typeface="Arial"/>
                <a:ea typeface="+mn-ea"/>
                <a:cs typeface="Arial"/>
                <a:sym typeface="Arial"/>
              </a:rPr>
              <a:t>collecte</a:t>
            </a:r>
          </a:p>
          <a:p>
            <a:pPr marL="12700" marR="0" lvl="0" indent="0" algn="ctr" defTabSz="1219170" rtl="0" eaLnBrk="1" fontAlgn="auto" latinLnBrk="0" hangingPunct="1">
              <a:lnSpc>
                <a:spcPct val="100000"/>
              </a:lnSpc>
              <a:spcBef>
                <a:spcPts val="100"/>
              </a:spcBef>
              <a:spcAft>
                <a:spcPts val="0"/>
              </a:spcAft>
              <a:buClrTx/>
              <a:buSzTx/>
              <a:buFontTx/>
              <a:buNone/>
              <a:tabLst/>
              <a:defRPr/>
            </a:pPr>
            <a:endParaRPr kumimoji="0" lang="fr-FR" sz="1050" b="1" i="0" u="none" strike="noStrike" kern="0" cap="none" spc="-10" normalizeH="0" baseline="0" noProof="0">
              <a:ln>
                <a:noFill/>
              </a:ln>
              <a:solidFill>
                <a:srgbClr val="7030A0"/>
              </a:solidFill>
              <a:effectLst/>
              <a:uLnTx/>
              <a:uFillTx/>
              <a:latin typeface="Arial"/>
              <a:ea typeface="+mn-ea"/>
              <a:cs typeface="Arial"/>
            </a:endParaRPr>
          </a:p>
        </p:txBody>
      </p:sp>
      <p:sp>
        <p:nvSpPr>
          <p:cNvPr id="115" name="Oval 9">
            <a:extLst>
              <a:ext uri="{FF2B5EF4-FFF2-40B4-BE49-F238E27FC236}">
                <a16:creationId xmlns:a16="http://schemas.microsoft.com/office/drawing/2014/main" id="{D909D5A5-8BC9-4F2B-ADAA-7A5D4929D8E3}"/>
              </a:ext>
            </a:extLst>
          </p:cNvPr>
          <p:cNvSpPr/>
          <p:nvPr/>
        </p:nvSpPr>
        <p:spPr>
          <a:xfrm>
            <a:off x="5465515" y="4632793"/>
            <a:ext cx="150458" cy="162506"/>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7" name="Rectangle : coins arrondis 116">
            <a:extLst>
              <a:ext uri="{FF2B5EF4-FFF2-40B4-BE49-F238E27FC236}">
                <a16:creationId xmlns:a16="http://schemas.microsoft.com/office/drawing/2014/main" id="{C9998E3A-3F4B-4506-A760-F94FC3D2B5CD}"/>
              </a:ext>
            </a:extLst>
          </p:cNvPr>
          <p:cNvSpPr/>
          <p:nvPr/>
        </p:nvSpPr>
        <p:spPr>
          <a:xfrm>
            <a:off x="6410369" y="4645811"/>
            <a:ext cx="1633485" cy="114863"/>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18" name="object 264">
            <a:extLst>
              <a:ext uri="{FF2B5EF4-FFF2-40B4-BE49-F238E27FC236}">
                <a16:creationId xmlns:a16="http://schemas.microsoft.com/office/drawing/2014/main" id="{8F7D8F00-889E-43EA-8C5F-A54A89A625C8}"/>
              </a:ext>
            </a:extLst>
          </p:cNvPr>
          <p:cNvSpPr txBox="1"/>
          <p:nvPr/>
        </p:nvSpPr>
        <p:spPr>
          <a:xfrm>
            <a:off x="6096000" y="4982404"/>
            <a:ext cx="741690" cy="335989"/>
          </a:xfrm>
          <a:prstGeom prst="rect">
            <a:avLst/>
          </a:prstGeom>
        </p:spPr>
        <p:txBody>
          <a:bodyPr vert="horz" wrap="square" lIns="0" tIns="12700" rIns="0" bIns="0" rtlCol="0">
            <a:spAutoFit/>
          </a:bodyPr>
          <a:lstStyle>
            <a:defPPr>
              <a:defRPr lang="fr-FR"/>
            </a:defPPr>
            <a:lvl1pPr marL="12700">
              <a:lnSpc>
                <a:spcPct val="100000"/>
              </a:lnSpc>
              <a:spcBef>
                <a:spcPts val="100"/>
              </a:spcBef>
              <a:defRPr sz="1100" b="1" spc="-10">
                <a:solidFill>
                  <a:srgbClr val="7F7F7F"/>
                </a:solidFill>
                <a:latin typeface="Arial"/>
                <a:cs typeface="Arial"/>
              </a:defRPr>
            </a:lvl1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rgbClr val="FF0000"/>
                </a:solidFill>
                <a:effectLst/>
                <a:uLnTx/>
                <a:uFillTx/>
                <a:latin typeface="Arial"/>
                <a:ea typeface="+mn-ea"/>
                <a:cs typeface="Arial"/>
              </a:rPr>
              <a:t>Début Blackout</a:t>
            </a:r>
          </a:p>
        </p:txBody>
      </p:sp>
      <p:sp>
        <p:nvSpPr>
          <p:cNvPr id="120" name="object 235">
            <a:extLst>
              <a:ext uri="{FF2B5EF4-FFF2-40B4-BE49-F238E27FC236}">
                <a16:creationId xmlns:a16="http://schemas.microsoft.com/office/drawing/2014/main" id="{8B77A0E5-D3B3-438C-AE0D-081EE1AB36F4}"/>
              </a:ext>
            </a:extLst>
          </p:cNvPr>
          <p:cNvSpPr txBox="1"/>
          <p:nvPr/>
        </p:nvSpPr>
        <p:spPr>
          <a:xfrm>
            <a:off x="6175368" y="4345189"/>
            <a:ext cx="828233"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rgbClr val="FF0000"/>
                </a:solidFill>
                <a:effectLst/>
                <a:uLnTx/>
                <a:uFillTx/>
                <a:latin typeface="Arial"/>
                <a:ea typeface="+mn-ea"/>
                <a:cs typeface="Arial"/>
              </a:rPr>
              <a:t>19/04</a:t>
            </a:r>
            <a:endParaRPr kumimoji="0" sz="1000" b="1" i="0" u="none" strike="noStrike" kern="1200" cap="none" spc="-10" normalizeH="0" baseline="0" noProof="0">
              <a:ln>
                <a:noFill/>
              </a:ln>
              <a:solidFill>
                <a:srgbClr val="FF0000"/>
              </a:solidFill>
              <a:effectLst/>
              <a:uLnTx/>
              <a:uFillTx/>
              <a:latin typeface="Arial"/>
              <a:ea typeface="+mn-ea"/>
              <a:cs typeface="Arial"/>
            </a:endParaRPr>
          </a:p>
        </p:txBody>
      </p:sp>
      <p:sp>
        <p:nvSpPr>
          <p:cNvPr id="127" name="Oval 9">
            <a:extLst>
              <a:ext uri="{FF2B5EF4-FFF2-40B4-BE49-F238E27FC236}">
                <a16:creationId xmlns:a16="http://schemas.microsoft.com/office/drawing/2014/main" id="{3F3A79A8-149E-41A0-8D4E-116883EE06A7}"/>
              </a:ext>
            </a:extLst>
          </p:cNvPr>
          <p:cNvSpPr/>
          <p:nvPr/>
        </p:nvSpPr>
        <p:spPr>
          <a:xfrm>
            <a:off x="6282003" y="4632793"/>
            <a:ext cx="150458" cy="162506"/>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8" name="Oval 9">
            <a:extLst>
              <a:ext uri="{FF2B5EF4-FFF2-40B4-BE49-F238E27FC236}">
                <a16:creationId xmlns:a16="http://schemas.microsoft.com/office/drawing/2014/main" id="{2FC481FC-8C50-446C-8660-D9B9EB50A787}"/>
              </a:ext>
            </a:extLst>
          </p:cNvPr>
          <p:cNvSpPr/>
          <p:nvPr/>
        </p:nvSpPr>
        <p:spPr>
          <a:xfrm>
            <a:off x="7991257" y="4616479"/>
            <a:ext cx="150458" cy="162506"/>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1" name="object 264">
            <a:extLst>
              <a:ext uri="{FF2B5EF4-FFF2-40B4-BE49-F238E27FC236}">
                <a16:creationId xmlns:a16="http://schemas.microsoft.com/office/drawing/2014/main" id="{C09250C4-4A74-4359-836B-A56762BA9331}"/>
              </a:ext>
            </a:extLst>
          </p:cNvPr>
          <p:cNvSpPr txBox="1"/>
          <p:nvPr/>
        </p:nvSpPr>
        <p:spPr>
          <a:xfrm>
            <a:off x="7424043" y="4936988"/>
            <a:ext cx="602251" cy="335989"/>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rgbClr val="FF0000"/>
                </a:solidFill>
                <a:effectLst/>
                <a:uLnTx/>
                <a:uFillTx/>
                <a:latin typeface="Arial"/>
                <a:ea typeface="+mn-ea"/>
                <a:cs typeface="Arial"/>
              </a:rPr>
              <a:t>Fin  Blackout</a:t>
            </a:r>
          </a:p>
        </p:txBody>
      </p:sp>
      <p:sp>
        <p:nvSpPr>
          <p:cNvPr id="133" name="object 153">
            <a:extLst>
              <a:ext uri="{FF2B5EF4-FFF2-40B4-BE49-F238E27FC236}">
                <a16:creationId xmlns:a16="http://schemas.microsoft.com/office/drawing/2014/main" id="{03F692AF-5A1A-4BA3-BAAF-EBC58B1B4143}"/>
              </a:ext>
            </a:extLst>
          </p:cNvPr>
          <p:cNvSpPr txBox="1"/>
          <p:nvPr/>
        </p:nvSpPr>
        <p:spPr>
          <a:xfrm>
            <a:off x="8076972" y="3793592"/>
            <a:ext cx="1204595" cy="289823"/>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fr-FR" sz="1000" b="0" i="0" u="none" strike="noStrike" kern="1200" cap="none" spc="0" normalizeH="0" baseline="0" noProof="0">
                <a:ln>
                  <a:noFill/>
                </a:ln>
                <a:solidFill>
                  <a:srgbClr val="B34A8C"/>
                </a:solidFill>
                <a:effectLst/>
                <a:uLnTx/>
                <a:uFillTx/>
                <a:latin typeface="Arial Black"/>
                <a:ea typeface="+mn-ea"/>
                <a:cs typeface="Arial Black"/>
              </a:rPr>
              <a:t>Mai</a:t>
            </a:r>
            <a:endParaRPr kumimoji="0" sz="900" b="0" i="0" u="none" strike="noStrike" kern="1200" cap="none" spc="0" normalizeH="0" baseline="0" noProof="0">
              <a:ln>
                <a:noFill/>
              </a:ln>
              <a:solidFill>
                <a:srgbClr val="000000"/>
              </a:solidFill>
              <a:effectLst/>
              <a:uLnTx/>
              <a:uFillTx/>
              <a:latin typeface="Arial Black"/>
              <a:ea typeface="+mn-ea"/>
              <a:cs typeface="Arial Black"/>
            </a:endParaRPr>
          </a:p>
          <a:p>
            <a:pPr marL="0" marR="0" lvl="0" indent="0" algn="ctr" defTabSz="914400" rtl="0" eaLnBrk="1" fontAlgn="auto" latinLnBrk="0" hangingPunct="1">
              <a:lnSpc>
                <a:spcPct val="100000"/>
              </a:lnSpc>
              <a:spcBef>
                <a:spcPts val="0"/>
              </a:spcBef>
              <a:spcAft>
                <a:spcPts val="0"/>
              </a:spcAft>
              <a:buClrTx/>
              <a:buSzTx/>
              <a:buFontTx/>
              <a:buNone/>
              <a:tabLst>
                <a:tab pos="581660" algn="l"/>
              </a:tabLst>
              <a:defRPr/>
            </a:pPr>
            <a:endParaRPr kumimoji="0" sz="800" b="0" i="0" u="none" strike="noStrike" kern="1200" cap="none" spc="0" normalizeH="0" baseline="0" noProof="0">
              <a:ln>
                <a:noFill/>
              </a:ln>
              <a:solidFill>
                <a:srgbClr val="000000"/>
              </a:solidFill>
              <a:effectLst/>
              <a:uLnTx/>
              <a:uFillTx/>
              <a:latin typeface="Arial Black"/>
              <a:ea typeface="+mn-ea"/>
              <a:cs typeface="Arial Black"/>
            </a:endParaRPr>
          </a:p>
        </p:txBody>
      </p:sp>
      <p:sp>
        <p:nvSpPr>
          <p:cNvPr id="85" name="object 264">
            <a:extLst>
              <a:ext uri="{FF2B5EF4-FFF2-40B4-BE49-F238E27FC236}">
                <a16:creationId xmlns:a16="http://schemas.microsoft.com/office/drawing/2014/main" id="{4B3415F4-84D9-40AC-A3A0-3167326653C7}"/>
              </a:ext>
            </a:extLst>
          </p:cNvPr>
          <p:cNvSpPr txBox="1"/>
          <p:nvPr/>
        </p:nvSpPr>
        <p:spPr>
          <a:xfrm>
            <a:off x="1899289" y="4880092"/>
            <a:ext cx="663436" cy="151323"/>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Début</a:t>
            </a:r>
          </a:p>
        </p:txBody>
      </p:sp>
      <p:sp>
        <p:nvSpPr>
          <p:cNvPr id="86" name="object 264">
            <a:extLst>
              <a:ext uri="{FF2B5EF4-FFF2-40B4-BE49-F238E27FC236}">
                <a16:creationId xmlns:a16="http://schemas.microsoft.com/office/drawing/2014/main" id="{7254ECDD-DD36-4A06-A3CF-6936B31FCEC0}"/>
              </a:ext>
            </a:extLst>
          </p:cNvPr>
          <p:cNvSpPr txBox="1"/>
          <p:nvPr/>
        </p:nvSpPr>
        <p:spPr>
          <a:xfrm>
            <a:off x="2802573" y="5189050"/>
            <a:ext cx="1023944" cy="302647"/>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de </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commercialisation</a:t>
            </a:r>
          </a:p>
        </p:txBody>
      </p:sp>
      <p:sp>
        <p:nvSpPr>
          <p:cNvPr id="84" name="object 235">
            <a:extLst>
              <a:ext uri="{FF2B5EF4-FFF2-40B4-BE49-F238E27FC236}">
                <a16:creationId xmlns:a16="http://schemas.microsoft.com/office/drawing/2014/main" id="{CFB2DD57-97E4-4693-A1BA-95EA2BA32705}"/>
              </a:ext>
            </a:extLst>
          </p:cNvPr>
          <p:cNvSpPr txBox="1"/>
          <p:nvPr/>
        </p:nvSpPr>
        <p:spPr>
          <a:xfrm>
            <a:off x="11146235" y="4313305"/>
            <a:ext cx="828233" cy="166712"/>
          </a:xfrm>
          <a:prstGeom prst="rect">
            <a:avLst/>
          </a:prstGeom>
        </p:spPr>
        <p:txBody>
          <a:bodyPr vert="horz" wrap="square" lIns="0" tIns="12700" rIns="0" bIns="0" rtlCol="0">
            <a:spAutoFit/>
          </a:bodyPr>
          <a:lstStyle>
            <a:defPPr>
              <a:defRPr lang="fr-FR"/>
            </a:defPPr>
            <a:lvl1pPr marL="12700">
              <a:lnSpc>
                <a:spcPct val="100000"/>
              </a:lnSpc>
              <a:spcBef>
                <a:spcPts val="100"/>
              </a:spcBef>
              <a:defRPr sz="900" b="1" spc="-10">
                <a:solidFill>
                  <a:srgbClr val="FF0000"/>
                </a:solidFill>
                <a:latin typeface="Arial"/>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fr-FR" sz="1000" b="1" i="0" u="none" strike="noStrike" kern="1200" cap="none" spc="-10" normalizeH="0" baseline="0" noProof="0">
                <a:ln>
                  <a:noFill/>
                </a:ln>
                <a:solidFill>
                  <a:schemeClr val="tx2"/>
                </a:solidFill>
                <a:effectLst/>
                <a:uLnTx/>
                <a:uFillTx/>
                <a:latin typeface="Arial"/>
                <a:ea typeface="+mn-ea"/>
                <a:cs typeface="Arial"/>
              </a:rPr>
              <a:t>19/04/2028</a:t>
            </a:r>
            <a:endParaRPr kumimoji="0" sz="1000" b="1" i="0" u="none" strike="noStrike" kern="1200" cap="none" spc="-10" normalizeH="0" baseline="0" noProof="0">
              <a:ln>
                <a:noFill/>
              </a:ln>
              <a:solidFill>
                <a:schemeClr val="tx2"/>
              </a:solidFill>
              <a:effectLst/>
              <a:uLnTx/>
              <a:uFillTx/>
              <a:latin typeface="Arial"/>
              <a:ea typeface="+mn-ea"/>
              <a:cs typeface="Arial"/>
            </a:endParaRPr>
          </a:p>
        </p:txBody>
      </p:sp>
      <p:sp>
        <p:nvSpPr>
          <p:cNvPr id="87" name="object 264">
            <a:extLst>
              <a:ext uri="{FF2B5EF4-FFF2-40B4-BE49-F238E27FC236}">
                <a16:creationId xmlns:a16="http://schemas.microsoft.com/office/drawing/2014/main" id="{FFF58DE0-72C7-4157-8DE6-338A2BCEE283}"/>
              </a:ext>
            </a:extLst>
          </p:cNvPr>
          <p:cNvSpPr txBox="1"/>
          <p:nvPr/>
        </p:nvSpPr>
        <p:spPr>
          <a:xfrm>
            <a:off x="10894415" y="4871952"/>
            <a:ext cx="1262290" cy="510396"/>
          </a:xfrm>
          <a:prstGeom prst="rect">
            <a:avLst/>
          </a:prstGeom>
        </p:spPr>
        <p:txBody>
          <a:bodyPr vert="horz" wrap="square" lIns="0" tIns="12700" rIns="0" bIns="0" rtlCol="0">
            <a:spAutoFit/>
          </a:bodyPr>
          <a:lstStyle>
            <a:defPPr>
              <a:defRPr lang="fr-FR"/>
            </a:defPPr>
            <a:lvl1pPr marL="12700">
              <a:lnSpc>
                <a:spcPct val="100000"/>
              </a:lnSpc>
              <a:spcBef>
                <a:spcPts val="100"/>
              </a:spcBef>
              <a:defRPr sz="1100" b="1" spc="-10">
                <a:solidFill>
                  <a:srgbClr val="7F7F7F"/>
                </a:solidFill>
                <a:latin typeface="Arial"/>
                <a:cs typeface="Arial"/>
              </a:defRPr>
            </a:lvl1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fr-FR" sz="1050" b="1" i="0" u="none" strike="noStrike" kern="1200" cap="none" spc="-10" normalizeH="0" baseline="0" noProof="0">
                <a:ln>
                  <a:noFill/>
                </a:ln>
                <a:solidFill>
                  <a:schemeClr val="tx2"/>
                </a:solidFill>
                <a:effectLst/>
                <a:uLnTx/>
                <a:uFillTx/>
                <a:latin typeface="Arial"/>
                <a:ea typeface="+mn-ea"/>
                <a:cs typeface="Arial"/>
              </a:rPr>
              <a:t>Remboursement et échéance</a:t>
            </a:r>
          </a:p>
          <a:p>
            <a:pPr marL="12700" marR="0" lvl="0" indent="0" algn="ctr" defTabSz="914400" rtl="0" eaLnBrk="1" fontAlgn="auto" latinLnBrk="0" hangingPunct="1">
              <a:lnSpc>
                <a:spcPct val="100000"/>
              </a:lnSpc>
              <a:spcBef>
                <a:spcPts val="100"/>
              </a:spcBef>
              <a:spcAft>
                <a:spcPts val="0"/>
              </a:spcAft>
              <a:buClrTx/>
              <a:buSzTx/>
              <a:buFontTx/>
              <a:buNone/>
              <a:tabLst/>
              <a:defRPr/>
            </a:pPr>
            <a:r>
              <a:rPr lang="fr-FR" sz="1050">
                <a:solidFill>
                  <a:schemeClr val="tx2"/>
                </a:solidFill>
              </a:rPr>
              <a:t>emprunt</a:t>
            </a:r>
            <a:endParaRPr kumimoji="0" lang="fr-FR" sz="1050" b="1" i="0" u="none" strike="noStrike" kern="1200" cap="none" spc="-10" normalizeH="0" baseline="0" noProof="0">
              <a:ln>
                <a:noFill/>
              </a:ln>
              <a:solidFill>
                <a:schemeClr val="tx2"/>
              </a:solidFill>
              <a:effectLst/>
              <a:uLnTx/>
              <a:uFillTx/>
              <a:latin typeface="Arial"/>
              <a:ea typeface="+mn-ea"/>
              <a:cs typeface="Arial"/>
            </a:endParaRPr>
          </a:p>
        </p:txBody>
      </p:sp>
      <p:sp>
        <p:nvSpPr>
          <p:cNvPr id="75" name="object 264">
            <a:extLst>
              <a:ext uri="{FF2B5EF4-FFF2-40B4-BE49-F238E27FC236}">
                <a16:creationId xmlns:a16="http://schemas.microsoft.com/office/drawing/2014/main" id="{274E40C7-414A-4FC1-A43B-1D6E30A074E1}"/>
              </a:ext>
            </a:extLst>
          </p:cNvPr>
          <p:cNvSpPr txBox="1"/>
          <p:nvPr/>
        </p:nvSpPr>
        <p:spPr>
          <a:xfrm>
            <a:off x="1676647" y="5183178"/>
            <a:ext cx="1023944" cy="302647"/>
          </a:xfrm>
          <a:prstGeom prst="rect">
            <a:avLst/>
          </a:prstGeom>
        </p:spPr>
        <p:txBody>
          <a:bodyPr vert="horz" wrap="square" lIns="0" tIns="12700" rIns="0" bIns="0" rtlCol="0">
            <a:spAutoFit/>
          </a:bodyPr>
          <a:lstStyle>
            <a:defPPr>
              <a:defRPr lang="fr-FR"/>
            </a:defPPr>
            <a:lvl1pPr marL="12700" algn="ctr" defTabSz="1219170">
              <a:lnSpc>
                <a:spcPct val="100000"/>
              </a:lnSpc>
              <a:spcBef>
                <a:spcPts val="100"/>
              </a:spcBef>
              <a:defRPr sz="1050" b="1" spc="-10">
                <a:solidFill>
                  <a:srgbClr val="FF0000"/>
                </a:solidFill>
                <a:latin typeface="Arial"/>
                <a:cs typeface="Arial"/>
              </a:defRPr>
            </a:lvl1pPr>
          </a:lstStyle>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de </a:t>
            </a:r>
          </a:p>
          <a:p>
            <a:pPr marL="12700" marR="0" lvl="0" indent="0" algn="ctr" defTabSz="1219170" rtl="0" eaLnBrk="1" fontAlgn="auto" latinLnBrk="0" hangingPunct="1">
              <a:lnSpc>
                <a:spcPct val="100000"/>
              </a:lnSpc>
              <a:spcBef>
                <a:spcPts val="100"/>
              </a:spcBef>
              <a:spcAft>
                <a:spcPts val="0"/>
              </a:spcAft>
              <a:buClrTx/>
              <a:buSzTx/>
              <a:buFontTx/>
              <a:buNone/>
              <a:tabLst/>
              <a:defRPr/>
            </a:pPr>
            <a:r>
              <a:rPr kumimoji="0" lang="fr-FR" sz="900" b="1" i="0" u="none" strike="noStrike" kern="1200" cap="none" spc="-10" normalizeH="0" baseline="0" noProof="0">
                <a:ln>
                  <a:noFill/>
                </a:ln>
                <a:solidFill>
                  <a:srgbClr val="EAB818">
                    <a:lumMod val="75000"/>
                  </a:srgbClr>
                </a:solidFill>
                <a:effectLst/>
                <a:uLnTx/>
                <a:uFillTx/>
                <a:latin typeface="Arial"/>
                <a:ea typeface="+mn-ea"/>
                <a:cs typeface="Arial"/>
              </a:rPr>
              <a:t>commercialisation</a:t>
            </a:r>
          </a:p>
        </p:txBody>
      </p:sp>
      <p:sp>
        <p:nvSpPr>
          <p:cNvPr id="10" name="Rectangle 9">
            <a:extLst>
              <a:ext uri="{FF2B5EF4-FFF2-40B4-BE49-F238E27FC236}">
                <a16:creationId xmlns:a16="http://schemas.microsoft.com/office/drawing/2014/main" id="{82B282FF-466B-4691-83F5-461738D2C953}"/>
              </a:ext>
            </a:extLst>
          </p:cNvPr>
          <p:cNvSpPr/>
          <p:nvPr/>
        </p:nvSpPr>
        <p:spPr>
          <a:xfrm>
            <a:off x="911457" y="6501612"/>
            <a:ext cx="3281804" cy="1843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2F230787-A35E-4333-BD7A-0B3429FF91E9}"/>
              </a:ext>
            </a:extLst>
          </p:cNvPr>
          <p:cNvPicPr>
            <a:picLocks noChangeAspect="1"/>
          </p:cNvPicPr>
          <p:nvPr/>
        </p:nvPicPr>
        <p:blipFill>
          <a:blip r:embed="rId2"/>
          <a:stretch>
            <a:fillRect/>
          </a:stretch>
        </p:blipFill>
        <p:spPr>
          <a:xfrm>
            <a:off x="5467317" y="3324219"/>
            <a:ext cx="1257365" cy="209561"/>
          </a:xfrm>
          <a:prstGeom prst="rect">
            <a:avLst/>
          </a:prstGeom>
        </p:spPr>
      </p:pic>
      <p:pic>
        <p:nvPicPr>
          <p:cNvPr id="14" name="Image 13">
            <a:extLst>
              <a:ext uri="{FF2B5EF4-FFF2-40B4-BE49-F238E27FC236}">
                <a16:creationId xmlns:a16="http://schemas.microsoft.com/office/drawing/2014/main" id="{84C8B2F8-EF0A-4783-AB71-6347519F0858}"/>
              </a:ext>
            </a:extLst>
          </p:cNvPr>
          <p:cNvPicPr>
            <a:picLocks noChangeAspect="1"/>
          </p:cNvPicPr>
          <p:nvPr/>
        </p:nvPicPr>
        <p:blipFill>
          <a:blip r:embed="rId2"/>
          <a:stretch>
            <a:fillRect/>
          </a:stretch>
        </p:blipFill>
        <p:spPr>
          <a:xfrm>
            <a:off x="990008" y="6480864"/>
            <a:ext cx="1660895" cy="276816"/>
          </a:xfrm>
          <a:prstGeom prst="rect">
            <a:avLst/>
          </a:prstGeom>
        </p:spPr>
      </p:pic>
      <p:sp>
        <p:nvSpPr>
          <p:cNvPr id="74" name="Rectangle 73">
            <a:extLst>
              <a:ext uri="{FF2B5EF4-FFF2-40B4-BE49-F238E27FC236}">
                <a16:creationId xmlns:a16="http://schemas.microsoft.com/office/drawing/2014/main" id="{2346E834-AC3A-4971-8D8F-9818F4DBE0F6}"/>
              </a:ext>
            </a:extLst>
          </p:cNvPr>
          <p:cNvSpPr/>
          <p:nvPr/>
        </p:nvSpPr>
        <p:spPr>
          <a:xfrm>
            <a:off x="2459615" y="6530169"/>
            <a:ext cx="6094041" cy="276999"/>
          </a:xfrm>
          <a:prstGeom prst="rect">
            <a:avLst/>
          </a:prstGeom>
        </p:spPr>
        <p:txBody>
          <a:bodyPr wrap="none">
            <a:spAutoFit/>
          </a:bodyPr>
          <a:lstStyle/>
          <a:p>
            <a:pPr defTabSz="1219170">
              <a:defRPr/>
            </a:pPr>
            <a:r>
              <a:rPr lang="fr" sz="12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76" name="Rectangle à coins arrondis 40">
            <a:extLst>
              <a:ext uri="{FF2B5EF4-FFF2-40B4-BE49-F238E27FC236}">
                <a16:creationId xmlns:a16="http://schemas.microsoft.com/office/drawing/2014/main" id="{528C3045-7E74-4BCE-8134-66B8F500FC4E}"/>
              </a:ext>
            </a:extLst>
          </p:cNvPr>
          <p:cNvSpPr/>
          <p:nvPr/>
        </p:nvSpPr>
        <p:spPr>
          <a:xfrm>
            <a:off x="8751663" y="380063"/>
            <a:ext cx="1344237" cy="270471"/>
          </a:xfrm>
          <a:prstGeom prst="roundRect">
            <a:avLst>
              <a:gd name="adj" fmla="val 0"/>
            </a:avLst>
          </a:prstGeom>
          <a:noFill/>
          <a:ln w="3175">
            <a:noFill/>
          </a:ln>
          <a:effectLst/>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Arial" panose="020B0604020202020204"/>
                <a:ea typeface="+mn-ea"/>
                <a:cs typeface="+mn-cs"/>
              </a:rPr>
              <a:t>Période de commercialisation </a:t>
            </a:r>
          </a:p>
        </p:txBody>
      </p:sp>
      <p:sp>
        <p:nvSpPr>
          <p:cNvPr id="77" name="Rectangle à coins arrondis 40">
            <a:extLst>
              <a:ext uri="{FF2B5EF4-FFF2-40B4-BE49-F238E27FC236}">
                <a16:creationId xmlns:a16="http://schemas.microsoft.com/office/drawing/2014/main" id="{328FF2D7-9E0C-4BC1-A45A-1EC793D6F414}"/>
              </a:ext>
            </a:extLst>
          </p:cNvPr>
          <p:cNvSpPr/>
          <p:nvPr/>
        </p:nvSpPr>
        <p:spPr>
          <a:xfrm>
            <a:off x="10054974" y="380064"/>
            <a:ext cx="1034080" cy="225756"/>
          </a:xfrm>
          <a:prstGeom prst="roundRect">
            <a:avLst>
              <a:gd name="adj" fmla="val 0"/>
            </a:avLst>
          </a:prstGeom>
          <a:noFill/>
          <a:ln w="3175">
            <a:noFill/>
          </a:ln>
          <a:effectLst/>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Arial" panose="020B0604020202020204"/>
                <a:ea typeface="+mn-ea"/>
                <a:cs typeface="+mn-cs"/>
              </a:rPr>
              <a:t>Jalons clés</a:t>
            </a:r>
          </a:p>
        </p:txBody>
      </p:sp>
      <p:sp>
        <p:nvSpPr>
          <p:cNvPr id="78" name="Oval 9">
            <a:extLst>
              <a:ext uri="{FF2B5EF4-FFF2-40B4-BE49-F238E27FC236}">
                <a16:creationId xmlns:a16="http://schemas.microsoft.com/office/drawing/2014/main" id="{22176A74-7DC8-413C-A181-421B249FF655}"/>
              </a:ext>
            </a:extLst>
          </p:cNvPr>
          <p:cNvSpPr/>
          <p:nvPr/>
        </p:nvSpPr>
        <p:spPr>
          <a:xfrm>
            <a:off x="11261826" y="444885"/>
            <a:ext cx="108000" cy="108000"/>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9" name="Rectangle à coins arrondis 40">
            <a:extLst>
              <a:ext uri="{FF2B5EF4-FFF2-40B4-BE49-F238E27FC236}">
                <a16:creationId xmlns:a16="http://schemas.microsoft.com/office/drawing/2014/main" id="{E6C07AAE-1D92-48B1-B6AF-1805F05B6415}"/>
              </a:ext>
            </a:extLst>
          </p:cNvPr>
          <p:cNvSpPr/>
          <p:nvPr/>
        </p:nvSpPr>
        <p:spPr>
          <a:xfrm>
            <a:off x="11172682" y="380064"/>
            <a:ext cx="1034080" cy="225756"/>
          </a:xfrm>
          <a:prstGeom prst="roundRect">
            <a:avLst>
              <a:gd name="adj" fmla="val 0"/>
            </a:avLst>
          </a:prstGeom>
          <a:noFill/>
          <a:ln w="3175">
            <a:noFill/>
          </a:ln>
          <a:effectLst/>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727254"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Arial" panose="020B0604020202020204"/>
                <a:ea typeface="+mn-ea"/>
                <a:cs typeface="+mn-cs"/>
              </a:rPr>
              <a:t>Blackout</a:t>
            </a:r>
          </a:p>
        </p:txBody>
      </p:sp>
    </p:spTree>
    <p:extLst>
      <p:ext uri="{BB962C8B-B14F-4D97-AF65-F5344CB8AC3E}">
        <p14:creationId xmlns:p14="http://schemas.microsoft.com/office/powerpoint/2010/main" val="392732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007435" y="3064882"/>
            <a:ext cx="1868451" cy="1113709"/>
          </a:xfrm>
        </p:spPr>
        <p:txBody>
          <a:bodyPr/>
          <a:lstStyle/>
          <a:p>
            <a:r>
              <a:rPr lang="fr-FR"/>
              <a:t>03</a:t>
            </a:r>
          </a:p>
        </p:txBody>
      </p:sp>
      <p:sp>
        <p:nvSpPr>
          <p:cNvPr id="3" name="Espace réservé du texte 2"/>
          <p:cNvSpPr>
            <a:spLocks noGrp="1"/>
          </p:cNvSpPr>
          <p:nvPr>
            <p:ph type="body" sz="quarter" idx="13"/>
          </p:nvPr>
        </p:nvSpPr>
        <p:spPr>
          <a:xfrm>
            <a:off x="3277324" y="3162536"/>
            <a:ext cx="8909664" cy="1442781"/>
          </a:xfrm>
        </p:spPr>
        <p:txBody>
          <a:bodyPr/>
          <a:lstStyle/>
          <a:p>
            <a:r>
              <a:rPr lang="fr-FR" sz="3200">
                <a:latin typeface="Montserrat SemiBold"/>
                <a:cs typeface="Arial"/>
              </a:rPr>
              <a:t>SPECIFICITES DE L’EMPRUNT ELIGIBLE</a:t>
            </a:r>
          </a:p>
          <a:p>
            <a:r>
              <a:rPr lang="fr-FR" sz="3200">
                <a:latin typeface="Montserrat SemiBold"/>
                <a:cs typeface="Arial"/>
              </a:rPr>
              <a:t>EN COMPTE-TITRES ORDINAIRE (CTO)</a:t>
            </a:r>
          </a:p>
          <a:p>
            <a:endParaRPr lang="fr-FR" sz="3200">
              <a:latin typeface="Montserrat SemiBold"/>
              <a:cs typeface="Arial"/>
            </a:endParaRPr>
          </a:p>
        </p:txBody>
      </p:sp>
      <p:sp>
        <p:nvSpPr>
          <p:cNvPr id="4" name="Rectangle 3">
            <a:extLst>
              <a:ext uri="{FF2B5EF4-FFF2-40B4-BE49-F238E27FC236}">
                <a16:creationId xmlns:a16="http://schemas.microsoft.com/office/drawing/2014/main" id="{D32BE5D7-C1E6-42BB-B9B5-00BE75A8EDC8}"/>
              </a:ext>
            </a:extLst>
          </p:cNvPr>
          <p:cNvSpPr/>
          <p:nvPr/>
        </p:nvSpPr>
        <p:spPr>
          <a:xfrm>
            <a:off x="3277324" y="6487448"/>
            <a:ext cx="6094041" cy="2769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61589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3509" y="123040"/>
            <a:ext cx="8774587" cy="871132"/>
          </a:xfrm>
        </p:spPr>
        <p:txBody>
          <a:bodyPr/>
          <a:lstStyle/>
          <a:p>
            <a:r>
              <a:rPr lang="fr-FR" sz="2800" b="1">
                <a:latin typeface="Montserrat"/>
                <a:cs typeface="Arial"/>
              </a:rPr>
              <a:t>Caractéristiques</a:t>
            </a:r>
            <a:r>
              <a:rPr lang="fr-FR" b="1">
                <a:latin typeface="Montserrat"/>
                <a:cs typeface="Arial"/>
              </a:rPr>
              <a:t> </a:t>
            </a:r>
            <a:endParaRPr lang="fr-FR" altLang="fr-FR" b="1">
              <a:latin typeface="Montserrat" panose="00000500000000000000" pitchFamily="2" charset="0"/>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extLst>
              <p:ext uri="{D42A27DB-BD31-4B8C-83A1-F6EECF244321}">
                <p14:modId xmlns:p14="http://schemas.microsoft.com/office/powerpoint/2010/main" val="793269630"/>
              </p:ext>
            </p:extLst>
          </p:nvPr>
        </p:nvGraphicFramePr>
        <p:xfrm>
          <a:off x="1073509" y="588691"/>
          <a:ext cx="10652288" cy="5935486"/>
        </p:xfrm>
        <a:graphic>
          <a:graphicData uri="http://schemas.openxmlformats.org/drawingml/2006/table">
            <a:tbl>
              <a:tblPr/>
              <a:tblGrid>
                <a:gridCol w="2754648">
                  <a:extLst>
                    <a:ext uri="{9D8B030D-6E8A-4147-A177-3AD203B41FA5}">
                      <a16:colId xmlns:a16="http://schemas.microsoft.com/office/drawing/2014/main" val="3160436982"/>
                    </a:ext>
                  </a:extLst>
                </a:gridCol>
                <a:gridCol w="7897640">
                  <a:extLst>
                    <a:ext uri="{9D8B030D-6E8A-4147-A177-3AD203B41FA5}">
                      <a16:colId xmlns:a16="http://schemas.microsoft.com/office/drawing/2014/main" val="344075696"/>
                    </a:ext>
                  </a:extLst>
                </a:gridCol>
              </a:tblGrid>
              <a:tr h="391438">
                <a:tc>
                  <a:txBody>
                    <a:bodyPr/>
                    <a:lstStyle/>
                    <a:p>
                      <a:pPr algn="l" rtl="0" fontAlgn="ctr"/>
                      <a:r>
                        <a:rPr lang="fr-FR" sz="1200" b="1" i="0" u="none" strike="noStrike">
                          <a:solidFill>
                            <a:schemeClr val="tx1"/>
                          </a:solidFill>
                          <a:effectLst/>
                          <a:latin typeface="Arial"/>
                        </a:rPr>
                        <a:t>Code ISIN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altLang="fr-FR" sz="1200" b="0" i="0" u="none" strike="noStrike" cap="none" normalizeH="0" baseline="0">
                          <a:ln>
                            <a:noFill/>
                          </a:ln>
                          <a:solidFill>
                            <a:schemeClr val="tx1"/>
                          </a:solidFill>
                          <a:effectLst/>
                          <a:latin typeface="Arial"/>
                        </a:rPr>
                        <a:t>FR001400FOM4</a:t>
                      </a:r>
                      <a:endParaRPr lang="fr-FR" sz="1200" b="0" i="0" u="none" strike="noStrike">
                        <a:solidFill>
                          <a:schemeClr val="tx1"/>
                        </a:solidFill>
                        <a:effectLst/>
                        <a:latin typeface="Arial"/>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016377667"/>
                  </a:ext>
                </a:extLst>
              </a:tr>
              <a:tr h="282102">
                <a:tc>
                  <a:txBody>
                    <a:bodyPr/>
                    <a:lstStyle/>
                    <a:p>
                      <a:pPr algn="l" rtl="0" fontAlgn="ctr"/>
                      <a:r>
                        <a:rPr lang="fr-FR" sz="1200" b="1" i="0" u="none" strike="noStrike">
                          <a:solidFill>
                            <a:schemeClr val="tx1"/>
                          </a:solidFill>
                          <a:effectLst/>
                          <a:latin typeface="Arial"/>
                        </a:rPr>
                        <a:t>Montant de l’émission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200" b="0" i="0" u="none" strike="noStrike" cap="none" normalizeH="0" baseline="0">
                          <a:ln>
                            <a:noFill/>
                          </a:ln>
                          <a:solidFill>
                            <a:schemeClr val="tx1"/>
                          </a:solidFill>
                          <a:effectLst/>
                          <a:latin typeface="Arial"/>
                        </a:rPr>
                        <a:t>50 000 000 €, pouvant atteindre 500 000 000 €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298378586"/>
                  </a:ext>
                </a:extLst>
              </a:tr>
              <a:tr h="330740">
                <a:tc>
                  <a:txBody>
                    <a:bodyPr/>
                    <a:lstStyle/>
                    <a:p>
                      <a:pPr algn="l" rtl="0" fontAlgn="ctr"/>
                      <a:r>
                        <a:rPr lang="fr-FR" sz="1200" b="1" i="0" u="none" strike="noStrike">
                          <a:solidFill>
                            <a:schemeClr val="tx1"/>
                          </a:solidFill>
                          <a:effectLst/>
                          <a:latin typeface="Arial"/>
                        </a:rPr>
                        <a:t>Titres d’instruments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1200" b="0" i="0" u="none" strike="noStrike" kern="1200">
                          <a:solidFill>
                            <a:schemeClr val="tx1"/>
                          </a:solidFill>
                          <a:effectLst/>
                          <a:latin typeface="Arial"/>
                          <a:ea typeface="+mn-ea"/>
                          <a:cs typeface="+mn-cs"/>
                        </a:rPr>
                        <a:t>Obligation « senior préférée » conformément à l’article L.613-3-I-3° du Code monétaire et financier (les « Obligations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447645914"/>
                  </a:ext>
                </a:extLst>
              </a:tr>
              <a:tr h="403721">
                <a:tc>
                  <a:txBody>
                    <a:bodyPr/>
                    <a:lstStyle/>
                    <a:p>
                      <a:pPr algn="l" rtl="0" fontAlgn="ctr"/>
                      <a:r>
                        <a:rPr lang="fr-FR" sz="1200" b="1" i="0" u="none" strike="noStrike">
                          <a:solidFill>
                            <a:schemeClr val="tx1"/>
                          </a:solidFill>
                          <a:effectLst/>
                          <a:latin typeface="Arial"/>
                        </a:rPr>
                        <a:t>Durée d’investissement conseillée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5 ans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791283231"/>
                  </a:ext>
                </a:extLst>
              </a:tr>
              <a:tr h="385590">
                <a:tc>
                  <a:txBody>
                    <a:bodyPr/>
                    <a:lstStyle/>
                    <a:p>
                      <a:pPr algn="l" rtl="0" fontAlgn="ctr"/>
                      <a:r>
                        <a:rPr lang="fr-FR" sz="1200" b="1" i="0" u="none" strike="noStrike">
                          <a:solidFill>
                            <a:schemeClr val="tx1"/>
                          </a:solidFill>
                          <a:effectLst/>
                          <a:latin typeface="Arial"/>
                        </a:rPr>
                        <a:t>Valeur nominale du titre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1 euro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12807956"/>
                  </a:ext>
                </a:extLst>
              </a:tr>
              <a:tr h="357187">
                <a:tc>
                  <a:txBody>
                    <a:bodyPr/>
                    <a:lstStyle/>
                    <a:p>
                      <a:pPr algn="l" rtl="0" fontAlgn="ctr"/>
                      <a:r>
                        <a:rPr lang="fr-FR" sz="1200" b="1" i="0" u="none" strike="noStrike">
                          <a:solidFill>
                            <a:schemeClr val="tx1"/>
                          </a:solidFill>
                          <a:effectLst/>
                          <a:latin typeface="Arial"/>
                        </a:rPr>
                        <a:t>Période de souscription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lang="fr-FR" altLang="fr-FR" sz="1200" b="0" i="0" u="none" strike="noStrike" cap="none" normalizeH="0" baseline="0">
                          <a:ln>
                            <a:noFill/>
                          </a:ln>
                          <a:solidFill>
                            <a:schemeClr val="tx1"/>
                          </a:solidFill>
                          <a:effectLst/>
                          <a:latin typeface="Arial"/>
                        </a:rPr>
                        <a:t>6 jours (dont le samedi) : du</a:t>
                      </a:r>
                      <a:r>
                        <a:rPr kumimoji="0" lang="fr-FR" altLang="fr-FR" sz="1200" b="0" i="0" u="none" strike="noStrike" cap="none" normalizeH="0" baseline="0">
                          <a:ln>
                            <a:noFill/>
                          </a:ln>
                          <a:solidFill>
                            <a:schemeClr val="tx1"/>
                          </a:solidFill>
                          <a:effectLst/>
                          <a:latin typeface="Arial"/>
                        </a:rPr>
                        <a:t> </a:t>
                      </a:r>
                      <a:r>
                        <a:rPr lang="fr-FR" altLang="fr-FR" sz="1200" b="0" i="0" u="none" strike="noStrike" cap="none" normalizeH="0" baseline="0">
                          <a:ln>
                            <a:noFill/>
                          </a:ln>
                          <a:solidFill>
                            <a:schemeClr val="tx1"/>
                          </a:solidFill>
                          <a:effectLst/>
                          <a:latin typeface="Arial"/>
                        </a:rPr>
                        <a:t>31 mars 2023 </a:t>
                      </a:r>
                      <a:r>
                        <a:rPr kumimoji="0" lang="fr-FR" altLang="fr-FR" sz="1200" b="0" i="0" u="none" strike="noStrike" cap="none" normalizeH="0" baseline="0">
                          <a:ln>
                            <a:noFill/>
                          </a:ln>
                          <a:solidFill>
                            <a:schemeClr val="tx1"/>
                          </a:solidFill>
                          <a:effectLst/>
                          <a:latin typeface="Arial"/>
                        </a:rPr>
                        <a:t>(9 heures) au 6 avril 2023 (</a:t>
                      </a:r>
                      <a:r>
                        <a:rPr lang="fr-FR" altLang="fr-FR" sz="1200" b="0" i="0" u="none" strike="noStrike" cap="none" normalizeH="0" baseline="0">
                          <a:ln>
                            <a:noFill/>
                          </a:ln>
                          <a:solidFill>
                            <a:schemeClr val="tx1"/>
                          </a:solidFill>
                          <a:effectLst/>
                          <a:latin typeface="Arial"/>
                        </a:rPr>
                        <a:t>18h30</a:t>
                      </a:r>
                      <a:r>
                        <a:rPr kumimoji="0" lang="fr-FR" altLang="fr-FR" sz="1200" b="0" i="0" u="none" strike="noStrike" cap="none" normalizeH="0" baseline="0">
                          <a:ln>
                            <a:noFill/>
                          </a:ln>
                          <a:solidFill>
                            <a:schemeClr val="tx1"/>
                          </a:solidFill>
                          <a:effectLst/>
                          <a:latin typeface="Arial"/>
                        </a:rPr>
                        <a:t> heures)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846453345"/>
                  </a:ext>
                </a:extLst>
              </a:tr>
              <a:tr h="256820">
                <a:tc>
                  <a:txBody>
                    <a:bodyPr/>
                    <a:lstStyle/>
                    <a:p>
                      <a:pPr algn="l" rtl="0" fontAlgn="ctr"/>
                      <a:r>
                        <a:rPr lang="fr-FR" sz="1200" b="1" i="0" u="none" strike="noStrike">
                          <a:solidFill>
                            <a:schemeClr val="tx1"/>
                          </a:solidFill>
                          <a:effectLst/>
                          <a:latin typeface="Arial"/>
                        </a:rPr>
                        <a:t>Eligibilité</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Compte Titre Ordinaire (CTO)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00285005"/>
                  </a:ext>
                </a:extLst>
              </a:tr>
              <a:tr h="301558">
                <a:tc>
                  <a:txBody>
                    <a:bodyPr/>
                    <a:lstStyle/>
                    <a:p>
                      <a:pPr algn="l" rtl="0" fontAlgn="ctr"/>
                      <a:r>
                        <a:rPr lang="fr-FR" sz="1200" b="1" i="0" u="none" strike="noStrike">
                          <a:solidFill>
                            <a:schemeClr val="tx1"/>
                          </a:solidFill>
                          <a:effectLst/>
                          <a:latin typeface="Arial"/>
                        </a:rPr>
                        <a:t>Frais </a:t>
                      </a:r>
                      <a:endParaRPr lang="fr-FR" sz="1200" b="1" i="0" u="none" strike="noStrike">
                        <a:solidFill>
                          <a:schemeClr val="tx1"/>
                        </a:solidFill>
                        <a:effectLst/>
                        <a:latin typeface="Arial" panose="020B0604020202020204" pitchFamily="34" charset="0"/>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Pas de frais lié à la souscription de l'emprunt</a:t>
                      </a:r>
                      <a:endParaRPr lang="fr-FR" sz="1200" b="0" i="0" u="none" strike="noStrike">
                        <a:solidFill>
                          <a:schemeClr val="tx1"/>
                        </a:solidFill>
                        <a:effectLst/>
                        <a:latin typeface="Arial" panose="020B0604020202020204" pitchFamily="34" charset="0"/>
                      </a:endParaRPr>
                    </a:p>
                    <a:p>
                      <a:pPr lvl="0" algn="l">
                        <a:buNone/>
                      </a:pPr>
                      <a:r>
                        <a:rPr lang="fr-FR" sz="1200" b="0" i="0" u="none" strike="noStrike">
                          <a:solidFill>
                            <a:schemeClr val="tx1"/>
                          </a:solidFill>
                          <a:effectLst/>
                          <a:latin typeface="Arial"/>
                        </a:rPr>
                        <a:t>Pour les droits de garde et commissions liées à une transaction sur le marché avant l'échéance, se référer à la brochure tarifaire de l'établissement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2645504370"/>
                  </a:ext>
                </a:extLst>
              </a:tr>
              <a:tr h="330740">
                <a:tc>
                  <a:txBody>
                    <a:bodyPr/>
                    <a:lstStyle/>
                    <a:p>
                      <a:pPr algn="l" rtl="0" fontAlgn="ctr"/>
                      <a:r>
                        <a:rPr lang="fr-FR" sz="1200" b="1" i="0" u="none" strike="noStrike">
                          <a:solidFill>
                            <a:schemeClr val="tx1"/>
                          </a:solidFill>
                          <a:effectLst/>
                          <a:latin typeface="Arial"/>
                        </a:rPr>
                        <a:t>SRI</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1</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691694195"/>
                  </a:ext>
                </a:extLst>
              </a:tr>
              <a:tr h="330740">
                <a:tc>
                  <a:txBody>
                    <a:bodyPr/>
                    <a:lstStyle/>
                    <a:p>
                      <a:pPr algn="l" rtl="0" fontAlgn="ctr"/>
                      <a:r>
                        <a:rPr lang="fr-FR" sz="1200" b="1" i="0" u="none" strike="noStrike">
                          <a:solidFill>
                            <a:schemeClr val="tx1"/>
                          </a:solidFill>
                          <a:effectLst/>
                          <a:latin typeface="Arial"/>
                        </a:rPr>
                        <a:t>Jouissance et date de règlement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14 avril 2023</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769468438"/>
                  </a:ext>
                </a:extLst>
              </a:tr>
              <a:tr h="330741">
                <a:tc>
                  <a:txBody>
                    <a:bodyPr/>
                    <a:lstStyle/>
                    <a:p>
                      <a:pPr algn="l" rtl="0" fontAlgn="ctr"/>
                      <a:r>
                        <a:rPr lang="fr-FR" sz="1200" b="1" i="0" u="none" strike="noStrike">
                          <a:solidFill>
                            <a:schemeClr val="tx1"/>
                          </a:solidFill>
                          <a:effectLst/>
                          <a:latin typeface="Arial"/>
                        </a:rPr>
                        <a:t>Prix d’émission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200">
                          <a:solidFill>
                            <a:schemeClr val="tx1"/>
                          </a:solidFill>
                          <a:effectLst/>
                          <a:latin typeface="Arial"/>
                          <a:ea typeface="+mn-ea"/>
                          <a:cs typeface="+mn-cs"/>
                        </a:rPr>
                        <a:t>1 € par obligation</a:t>
                      </a:r>
                      <a:endParaRPr kumimoji="0" lang="fr-FR" altLang="fr-FR" sz="1200" b="0" i="0" u="none" strike="noStrike" cap="none" normalizeH="0" baseline="0">
                        <a:ln>
                          <a:noFill/>
                        </a:ln>
                        <a:solidFill>
                          <a:schemeClr val="tx1"/>
                        </a:solidFill>
                        <a:effectLst/>
                        <a:latin typeface="Arial" charset="0"/>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4181398738"/>
                  </a:ext>
                </a:extLst>
              </a:tr>
              <a:tr h="304322">
                <a:tc>
                  <a:txBody>
                    <a:bodyPr/>
                    <a:lstStyle/>
                    <a:p>
                      <a:pPr algn="l" rtl="0" fontAlgn="ctr"/>
                      <a:r>
                        <a:rPr lang="fr-FR" sz="1200" b="1" i="0" u="none" strike="noStrike">
                          <a:solidFill>
                            <a:schemeClr val="tx1"/>
                          </a:solidFill>
                          <a:effectLst/>
                          <a:latin typeface="Arial"/>
                        </a:rPr>
                        <a:t>Périodicité et montant de l’intérêt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r>
                        <a:rPr kumimoji="0" lang="fr-FR" altLang="fr-FR" sz="1200" b="0" i="0" u="none" strike="noStrike" cap="none" normalizeH="0" baseline="0" dirty="0">
                          <a:ln>
                            <a:noFill/>
                          </a:ln>
                          <a:solidFill>
                            <a:schemeClr val="tx1"/>
                          </a:solidFill>
                          <a:effectLst/>
                          <a:latin typeface="Arial"/>
                        </a:rPr>
                        <a:t>Intérêt annuel de 4,00</a:t>
                      </a:r>
                      <a:r>
                        <a:rPr lang="fr-FR" altLang="fr-FR" sz="1200" b="0" i="0" u="none" strike="noStrike" cap="none" normalizeH="0" baseline="0" dirty="0">
                          <a:ln>
                            <a:noFill/>
                          </a:ln>
                          <a:solidFill>
                            <a:schemeClr val="tx1"/>
                          </a:solidFill>
                          <a:effectLst/>
                          <a:latin typeface="Arial"/>
                        </a:rPr>
                        <a:t>% payable</a:t>
                      </a:r>
                      <a:r>
                        <a:rPr kumimoji="0" lang="fr-FR" altLang="fr-FR" sz="1200" b="0" i="0" u="none" strike="noStrike" cap="none" normalizeH="0" baseline="0" dirty="0">
                          <a:ln>
                            <a:noFill/>
                          </a:ln>
                          <a:solidFill>
                            <a:schemeClr val="tx1"/>
                          </a:solidFill>
                          <a:effectLst/>
                          <a:latin typeface="Arial"/>
                        </a:rPr>
                        <a:t> trimestriellement les 14/01, 14</a:t>
                      </a:r>
                      <a:r>
                        <a:rPr kumimoji="0" lang="fr-FR" altLang="fr-FR" sz="1200" b="0" i="0" u="none" strike="noStrike" cap="none" normalizeH="0" baseline="0" dirty="0">
                          <a:ln>
                            <a:noFill/>
                          </a:ln>
                          <a:solidFill>
                            <a:schemeClr val="tx1"/>
                          </a:solidFill>
                          <a:effectLst/>
                          <a:latin typeface="+mn-lt"/>
                        </a:rPr>
                        <a:t>/04</a:t>
                      </a:r>
                      <a:r>
                        <a:rPr kumimoji="0" lang="fr-FR" altLang="fr-FR" sz="1200" b="0" i="0" u="none" strike="noStrike" cap="none" normalizeH="0" baseline="0" dirty="0">
                          <a:ln>
                            <a:noFill/>
                          </a:ln>
                          <a:solidFill>
                            <a:schemeClr val="tx1"/>
                          </a:solidFill>
                          <a:effectLst/>
                          <a:latin typeface="Arial"/>
                        </a:rPr>
                        <a:t>, 14</a:t>
                      </a:r>
                      <a:r>
                        <a:rPr kumimoji="0" lang="fr-FR" altLang="fr-FR" sz="1200" b="0" i="0" u="none" strike="noStrike" cap="none" normalizeH="0" baseline="0" dirty="0">
                          <a:ln>
                            <a:noFill/>
                          </a:ln>
                          <a:solidFill>
                            <a:schemeClr val="tx1"/>
                          </a:solidFill>
                          <a:effectLst/>
                          <a:latin typeface="+mn-lt"/>
                        </a:rPr>
                        <a:t>/07 </a:t>
                      </a:r>
                      <a:r>
                        <a:rPr kumimoji="0" lang="fr-FR" altLang="fr-FR" sz="1200" b="0" i="0" u="none" strike="noStrike" cap="none" normalizeH="0" baseline="0" dirty="0">
                          <a:ln>
                            <a:noFill/>
                          </a:ln>
                          <a:solidFill>
                            <a:schemeClr val="tx1"/>
                          </a:solidFill>
                          <a:effectLst/>
                          <a:latin typeface="Arial"/>
                        </a:rPr>
                        <a:t>et 14</a:t>
                      </a:r>
                      <a:r>
                        <a:rPr kumimoji="0" lang="fr-FR" altLang="fr-FR" sz="1200" b="0" i="0" u="none" strike="noStrike" cap="none" normalizeH="0" baseline="0" dirty="0">
                          <a:ln>
                            <a:noFill/>
                          </a:ln>
                          <a:solidFill>
                            <a:schemeClr val="tx1"/>
                          </a:solidFill>
                          <a:effectLst/>
                          <a:latin typeface="+mn-lt"/>
                        </a:rPr>
                        <a:t>/10</a:t>
                      </a:r>
                      <a:r>
                        <a:rPr kumimoji="0" lang="fr-FR" altLang="fr-FR" sz="1200" b="0" i="0" u="none" strike="noStrike" cap="none" normalizeH="0" baseline="0" dirty="0">
                          <a:ln>
                            <a:noFill/>
                          </a:ln>
                          <a:solidFill>
                            <a:schemeClr val="tx1"/>
                          </a:solidFill>
                          <a:effectLst/>
                          <a:latin typeface="Arial"/>
                        </a:rPr>
                        <a:t> de chaque année</a:t>
                      </a:r>
                      <a:r>
                        <a:rPr lang="fr-FR" altLang="fr-FR" sz="1200" b="0" i="0" u="none" strike="noStrike" cap="none" normalizeH="0" baseline="0" dirty="0">
                          <a:ln>
                            <a:noFill/>
                          </a:ln>
                          <a:solidFill>
                            <a:schemeClr val="tx1"/>
                          </a:solidFill>
                          <a:effectLst/>
                          <a:latin typeface="Arial"/>
                        </a:rPr>
                        <a:t>,</a:t>
                      </a:r>
                      <a:r>
                        <a:rPr kumimoji="0" lang="fr-FR" altLang="fr-FR" sz="1200" b="0" i="0" u="none" strike="noStrike" cap="none" normalizeH="0" baseline="0" dirty="0">
                          <a:ln>
                            <a:noFill/>
                          </a:ln>
                          <a:solidFill>
                            <a:schemeClr val="tx1"/>
                          </a:solidFill>
                          <a:effectLst/>
                          <a:latin typeface="Arial"/>
                        </a:rPr>
                        <a:t> </a:t>
                      </a:r>
                      <a:r>
                        <a:rPr lang="fr-FR" sz="1200" b="0" kern="1200" dirty="0">
                          <a:solidFill>
                            <a:schemeClr val="tx1"/>
                          </a:solidFill>
                          <a:effectLst/>
                          <a:latin typeface="Arial"/>
                          <a:ea typeface="+mn-ea"/>
                          <a:cs typeface="+mn-cs"/>
                        </a:rPr>
                        <a:t>soit </a:t>
                      </a:r>
                      <a:r>
                        <a:rPr lang="fr-FR" sz="1200" b="0" i="0" u="none" strike="noStrike" kern="1200" cap="none" normalizeH="0" baseline="0" dirty="0">
                          <a:ln>
                            <a:noFill/>
                          </a:ln>
                          <a:solidFill>
                            <a:schemeClr val="tx1"/>
                          </a:solidFill>
                          <a:effectLst/>
                          <a:latin typeface="Arial"/>
                          <a:ea typeface="+mn-ea"/>
                          <a:cs typeface="+mn-cs"/>
                        </a:rPr>
                        <a:t>1,00</a:t>
                      </a:r>
                      <a:r>
                        <a:rPr kumimoji="0" lang="fr-FR" altLang="fr-FR" sz="1200" b="0" i="0" u="none" strike="noStrike" cap="none" normalizeH="0" baseline="0" dirty="0">
                          <a:ln>
                            <a:noFill/>
                          </a:ln>
                          <a:solidFill>
                            <a:schemeClr val="tx1"/>
                          </a:solidFill>
                          <a:effectLst/>
                          <a:latin typeface="Arial"/>
                        </a:rPr>
                        <a:t> % par trimestre, représentant un coupon trimestriel de 0,01 </a:t>
                      </a:r>
                      <a:r>
                        <a:rPr lang="fr-FR" sz="1200" b="0" kern="1200" dirty="0">
                          <a:solidFill>
                            <a:schemeClr val="tx1"/>
                          </a:solidFill>
                          <a:effectLst/>
                          <a:latin typeface="Arial"/>
                          <a:ea typeface="+mn-ea"/>
                          <a:cs typeface="+mn-cs"/>
                        </a:rPr>
                        <a:t>euro par obligation.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905650097"/>
                  </a:ext>
                </a:extLst>
              </a:tr>
              <a:tr h="365931">
                <a:tc>
                  <a:txBody>
                    <a:bodyPr/>
                    <a:lstStyle/>
                    <a:p>
                      <a:pPr algn="l" rtl="0" fontAlgn="ctr"/>
                      <a:r>
                        <a:rPr lang="fr-FR" sz="1200" b="1" i="0" u="none" strike="noStrike">
                          <a:solidFill>
                            <a:schemeClr val="tx1"/>
                          </a:solidFill>
                          <a:effectLst/>
                          <a:latin typeface="Arial"/>
                        </a:rPr>
                        <a:t>Amortissement normal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Amortissement en totalité le 14 avril 2028 à la valeur nominale de 1 euro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49784039"/>
                  </a:ext>
                </a:extLst>
              </a:tr>
              <a:tr h="395768">
                <a:tc>
                  <a:txBody>
                    <a:bodyPr/>
                    <a:lstStyle/>
                    <a:p>
                      <a:pPr algn="l" rtl="0" fontAlgn="ctr"/>
                      <a:r>
                        <a:rPr lang="fr-FR" sz="1200" b="1" i="0" u="none" strike="noStrike">
                          <a:solidFill>
                            <a:schemeClr val="tx1"/>
                          </a:solidFill>
                          <a:effectLst/>
                          <a:latin typeface="Arial"/>
                        </a:rPr>
                        <a:t>Taux de rendement actuariel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dirty="0">
                          <a:solidFill>
                            <a:schemeClr val="tx1"/>
                          </a:solidFill>
                          <a:effectLst/>
                          <a:latin typeface="Arial"/>
                        </a:rPr>
                        <a:t>4,06%</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489393544"/>
                  </a:ext>
                </a:extLst>
              </a:tr>
              <a:tr h="446507">
                <a:tc>
                  <a:txBody>
                    <a:bodyPr/>
                    <a:lstStyle/>
                    <a:p>
                      <a:pPr algn="l" rtl="0" fontAlgn="ctr"/>
                      <a:r>
                        <a:rPr lang="fr-FR" sz="1200" b="1" i="0" u="none" strike="noStrike">
                          <a:solidFill>
                            <a:schemeClr val="tx1"/>
                          </a:solidFill>
                          <a:effectLst/>
                          <a:latin typeface="Arial"/>
                        </a:rPr>
                        <a:t>Date d’échéance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algn="l" rtl="0" fontAlgn="ctr"/>
                      <a:r>
                        <a:rPr lang="fr-FR" sz="1200" b="0" i="0" u="none" strike="noStrike">
                          <a:solidFill>
                            <a:schemeClr val="tx1"/>
                          </a:solidFill>
                          <a:effectLst/>
                          <a:latin typeface="Arial"/>
                        </a:rPr>
                        <a:t>14 avril 2028, le remboursement sera réalisé à l’échéance sur le compte espèces du client rattaché au CTO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486247114"/>
                  </a:ext>
                </a:extLst>
              </a:tr>
              <a:tr h="355181">
                <a:tc>
                  <a:txBody>
                    <a:bodyPr/>
                    <a:lstStyle/>
                    <a:p>
                      <a:pPr algn="l" rtl="0" fontAlgn="ctr"/>
                      <a:r>
                        <a:rPr lang="fr-FR" sz="1200" b="1" i="0" u="none" strike="noStrike">
                          <a:solidFill>
                            <a:schemeClr val="tx1"/>
                          </a:solidFill>
                          <a:effectLst/>
                          <a:latin typeface="Arial"/>
                        </a:rPr>
                        <a:t>Documentation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200" b="0" i="0" u="none" strike="noStrike" cap="none" normalizeH="0" baseline="0" dirty="0">
                          <a:ln>
                            <a:noFill/>
                          </a:ln>
                          <a:solidFill>
                            <a:schemeClr val="tx1"/>
                          </a:solidFill>
                          <a:effectLst/>
                          <a:latin typeface="+mn-lt"/>
                        </a:rPr>
                        <a:t>Prospectus d’offre au public approuvé par l’Autorité des marchés financiers sous le n° 23-089 en date du 30/03/2023</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826790151"/>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1382878" y="109634"/>
            <a:ext cx="479057" cy="479057"/>
          </a:xfrm>
          <a:prstGeom prst="rect">
            <a:avLst/>
          </a:prstGeom>
        </p:spPr>
      </p:pic>
      <p:sp>
        <p:nvSpPr>
          <p:cNvPr id="8" name="Rectangle 7">
            <a:extLst>
              <a:ext uri="{FF2B5EF4-FFF2-40B4-BE49-F238E27FC236}">
                <a16:creationId xmlns:a16="http://schemas.microsoft.com/office/drawing/2014/main" id="{3F4B7B09-C71D-449F-A486-607776C0A5B7}"/>
              </a:ext>
            </a:extLst>
          </p:cNvPr>
          <p:cNvSpPr/>
          <p:nvPr/>
        </p:nvSpPr>
        <p:spPr>
          <a:xfrm>
            <a:off x="3165325" y="6530591"/>
            <a:ext cx="6094041" cy="2769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97299790"/>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576000"/>
          </a:xfrm>
        </p:spPr>
        <p:txBody>
          <a:bodyPr/>
          <a:lstStyle/>
          <a:p>
            <a:r>
              <a:rPr lang="fr-FR"/>
              <a:t>Cible de clientèle </a:t>
            </a:r>
            <a:r>
              <a:rPr lang="fr-FR" u="sng"/>
              <a:t>personnes physiques</a:t>
            </a:r>
          </a:p>
        </p:txBody>
      </p:sp>
      <p:sp>
        <p:nvSpPr>
          <p:cNvPr id="11" name="Rectangle 10">
            <a:extLst>
              <a:ext uri="{FF2B5EF4-FFF2-40B4-BE49-F238E27FC236}">
                <a16:creationId xmlns:a16="http://schemas.microsoft.com/office/drawing/2014/main" id="{B8AEC45C-94B5-4411-8783-F7F8FDF5A132}"/>
              </a:ext>
            </a:extLst>
          </p:cNvPr>
          <p:cNvSpPr/>
          <p:nvPr/>
        </p:nvSpPr>
        <p:spPr>
          <a:xfrm>
            <a:off x="3119669" y="6426138"/>
            <a:ext cx="6094041"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endParaRPr lang="fr" sz="1200" b="1" i="1" u="none" strike="noStrike" kern="1200" cap="none" spc="0" normalizeH="0" baseline="0" noProof="0">
              <a:ln>
                <a:noFill/>
              </a:ln>
              <a:solidFill>
                <a:srgbClr val="000000"/>
              </a:solidFill>
              <a:effectLst/>
              <a:highlight>
                <a:srgbClr val="FFFF00"/>
              </a:highlight>
              <a:uLnTx/>
              <a:uFillTx/>
              <a:latin typeface="Arial"/>
              <a:cs typeface="Arial"/>
            </a:endParaRPr>
          </a:p>
        </p:txBody>
      </p:sp>
      <p:graphicFrame>
        <p:nvGraphicFramePr>
          <p:cNvPr id="2" name="Tableau 2">
            <a:extLst>
              <a:ext uri="{FF2B5EF4-FFF2-40B4-BE49-F238E27FC236}">
                <a16:creationId xmlns:a16="http://schemas.microsoft.com/office/drawing/2014/main" id="{A696934F-90F7-4201-B69A-4D933C61A62E}"/>
              </a:ext>
            </a:extLst>
          </p:cNvPr>
          <p:cNvGraphicFramePr>
            <a:graphicFrameLocks noGrp="1"/>
          </p:cNvGraphicFramePr>
          <p:nvPr>
            <p:extLst>
              <p:ext uri="{D42A27DB-BD31-4B8C-83A1-F6EECF244321}">
                <p14:modId xmlns:p14="http://schemas.microsoft.com/office/powerpoint/2010/main" val="557372458"/>
              </p:ext>
            </p:extLst>
          </p:nvPr>
        </p:nvGraphicFramePr>
        <p:xfrm>
          <a:off x="875737" y="910363"/>
          <a:ext cx="10440525" cy="5278915"/>
        </p:xfrm>
        <a:graphic>
          <a:graphicData uri="http://schemas.openxmlformats.org/drawingml/2006/table">
            <a:tbl>
              <a:tblPr firstRow="1" bandRow="1"/>
              <a:tblGrid>
                <a:gridCol w="3367143">
                  <a:extLst>
                    <a:ext uri="{9D8B030D-6E8A-4147-A177-3AD203B41FA5}">
                      <a16:colId xmlns:a16="http://schemas.microsoft.com/office/drawing/2014/main" val="2123190846"/>
                    </a:ext>
                  </a:extLst>
                </a:gridCol>
                <a:gridCol w="1753497">
                  <a:extLst>
                    <a:ext uri="{9D8B030D-6E8A-4147-A177-3AD203B41FA5}">
                      <a16:colId xmlns:a16="http://schemas.microsoft.com/office/drawing/2014/main" val="2557378200"/>
                    </a:ext>
                  </a:extLst>
                </a:gridCol>
                <a:gridCol w="1667435">
                  <a:extLst>
                    <a:ext uri="{9D8B030D-6E8A-4147-A177-3AD203B41FA5}">
                      <a16:colId xmlns:a16="http://schemas.microsoft.com/office/drawing/2014/main" val="975504748"/>
                    </a:ext>
                  </a:extLst>
                </a:gridCol>
                <a:gridCol w="1807285">
                  <a:extLst>
                    <a:ext uri="{9D8B030D-6E8A-4147-A177-3AD203B41FA5}">
                      <a16:colId xmlns:a16="http://schemas.microsoft.com/office/drawing/2014/main" val="1171837911"/>
                    </a:ext>
                  </a:extLst>
                </a:gridCol>
                <a:gridCol w="1845165">
                  <a:extLst>
                    <a:ext uri="{9D8B030D-6E8A-4147-A177-3AD203B41FA5}">
                      <a16:colId xmlns:a16="http://schemas.microsoft.com/office/drawing/2014/main" val="1529366017"/>
                    </a:ext>
                  </a:extLst>
                </a:gridCol>
              </a:tblGrid>
              <a:tr h="731520">
                <a:tc>
                  <a:txBody>
                    <a:bodyPr/>
                    <a:lstStyle/>
                    <a:p>
                      <a:r>
                        <a:rPr lang="fr-FR" sz="1200" b="1"/>
                        <a:t>CLIENTELE CIBLE </a:t>
                      </a:r>
                      <a:r>
                        <a:rPr lang="fr-FR" sz="1200" b="0"/>
                        <a:t>(personnes physiques)</a:t>
                      </a:r>
                      <a:endParaRPr lang="fr-FR" sz="1200" b="0">
                        <a:highlight>
                          <a:srgbClr val="FFFF00"/>
                        </a:highlight>
                      </a:endParaRP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GRAND PUBLIC</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 HAUT DE GAMME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GESTION </a:t>
                      </a:r>
                    </a:p>
                    <a:p>
                      <a:pPr algn="ctr"/>
                      <a:r>
                        <a:rPr lang="fr-FR" sz="1200" b="1">
                          <a:solidFill>
                            <a:schemeClr val="tx1"/>
                          </a:solidFill>
                        </a:rPr>
                        <a:t>PRIVEE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BANQUE PRIVEE</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95095">
                <a:tc>
                  <a:txBody>
                    <a:bodyPr/>
                    <a:lstStyle/>
                    <a:p>
                      <a:r>
                        <a:rPr lang="fr-FR" sz="1200" b="1"/>
                        <a:t>CONNAISSANCE &amp; EXPERIENCE DU CLIENT (QCF)</a:t>
                      </a:r>
                    </a:p>
                  </a:txBody>
                  <a:tcPr marL="121920" marR="121920" marT="60960" marB="60960" anchor="ctr">
                    <a:solidFill>
                      <a:schemeClr val="bg1">
                        <a:lumMod val="95000"/>
                      </a:schemeClr>
                    </a:solidFill>
                  </a:tcPr>
                </a:tc>
                <a:tc gridSpan="4">
                  <a:txBody>
                    <a:bodyPr/>
                    <a:lstStyle/>
                    <a:p>
                      <a:pPr algn="ctr"/>
                      <a:endParaRPr lang="fr-FR" sz="1200"/>
                    </a:p>
                    <a:p>
                      <a:pPr algn="ctr"/>
                      <a:r>
                        <a:rPr lang="fr-FR" sz="1200"/>
                        <a:t>À partir de C1</a:t>
                      </a:r>
                    </a:p>
                    <a:p>
                      <a:pPr algn="ctr"/>
                      <a:r>
                        <a:rPr lang="fr-FR" sz="1200" b="1">
                          <a:solidFill>
                            <a:schemeClr val="tx2"/>
                          </a:solidFill>
                        </a:rPr>
                        <a:t>débutant</a:t>
                      </a:r>
                    </a:p>
                  </a:txBody>
                  <a:tcPr marL="121920" marR="121920" marT="60960" marB="60960" anchor="ctr"/>
                </a:tc>
                <a:tc hMerge="1">
                  <a:txBody>
                    <a:bodyPr/>
                    <a:lstStyle/>
                    <a:p>
                      <a:pPr algn="ctr"/>
                      <a:r>
                        <a:rPr lang="fr-FR" sz="1300"/>
                        <a:t>C2</a:t>
                      </a:r>
                    </a:p>
                    <a:p>
                      <a:pPr algn="ctr"/>
                      <a:r>
                        <a:rPr lang="fr-FR" sz="1300"/>
                        <a:t>Initié</a:t>
                      </a:r>
                    </a:p>
                  </a:txBody>
                  <a:tcPr marL="121920" marR="121920" marT="60960" marB="60960" anchor="ctr"/>
                </a:tc>
                <a:tc hMerge="1">
                  <a:txBody>
                    <a:bodyPr/>
                    <a:lstStyle/>
                    <a:p>
                      <a:pPr algn="ctr"/>
                      <a:r>
                        <a:rPr lang="fr-FR" sz="1300"/>
                        <a:t>C3 </a:t>
                      </a:r>
                    </a:p>
                    <a:p>
                      <a:pPr algn="ctr"/>
                      <a:r>
                        <a:rPr lang="fr-FR" sz="1300"/>
                        <a:t>Confirmé</a:t>
                      </a:r>
                    </a:p>
                  </a:txBody>
                  <a:tcPr marL="121920" marR="121920" marT="60960" marB="60960" anchor="ctr"/>
                </a:tc>
                <a:tc hMerge="1">
                  <a:txBody>
                    <a:bodyPr/>
                    <a:lstStyle/>
                    <a:p>
                      <a:pPr algn="ctr"/>
                      <a:r>
                        <a:rPr lang="fr-FR" sz="1300"/>
                        <a:t>C4</a:t>
                      </a:r>
                    </a:p>
                    <a:p>
                      <a:pPr algn="ctr"/>
                      <a:r>
                        <a:rPr lang="fr-FR" sz="1300"/>
                        <a:t>Expert</a:t>
                      </a:r>
                    </a:p>
                  </a:txBody>
                  <a:tcPr marL="121920" marR="121920" marT="60960" marB="60960" anchor="ctr"/>
                </a:tc>
                <a:extLst>
                  <a:ext uri="{0D108BD9-81ED-4DB2-BD59-A6C34878D82A}">
                    <a16:rowId xmlns:a16="http://schemas.microsoft.com/office/drawing/2014/main" val="849941826"/>
                  </a:ext>
                </a:extLst>
              </a:tr>
              <a:tr h="637161">
                <a:tc>
                  <a:txBody>
                    <a:bodyPr/>
                    <a:lstStyle/>
                    <a:p>
                      <a:r>
                        <a:rPr lang="fr-FR" sz="1200" b="1"/>
                        <a:t>PROFIL DE RISQUE DU CLIENT (QR)</a:t>
                      </a:r>
                    </a:p>
                  </a:txBody>
                  <a:tcPr marL="121920" marR="121920" marT="60960" marB="60960" anchor="ctr">
                    <a:solidFill>
                      <a:schemeClr val="bg1">
                        <a:lumMod val="95000"/>
                      </a:schemeClr>
                    </a:solidFill>
                  </a:tcPr>
                </a:tc>
                <a:tc gridSpan="4">
                  <a:txBody>
                    <a:bodyPr/>
                    <a:lstStyle/>
                    <a:p>
                      <a:pPr algn="ctr"/>
                      <a:r>
                        <a:rPr lang="fr-FR" sz="1200"/>
                        <a:t>A partir de R1</a:t>
                      </a:r>
                    </a:p>
                    <a:p>
                      <a:pPr algn="ctr"/>
                      <a:r>
                        <a:rPr lang="fr-FR" sz="1200" b="1">
                          <a:solidFill>
                            <a:schemeClr val="tx2"/>
                          </a:solidFill>
                        </a:rPr>
                        <a:t>prudent</a:t>
                      </a:r>
                    </a:p>
                    <a:p>
                      <a:pPr algn="ctr"/>
                      <a:endParaRPr lang="fr-FR" sz="1200"/>
                    </a:p>
                  </a:txBody>
                  <a:tcPr marL="121920" marR="121920" marT="60960" marB="60960" anchor="ctr"/>
                </a:tc>
                <a:tc hMerge="1">
                  <a:txBody>
                    <a:bodyPr/>
                    <a:lstStyle/>
                    <a:p>
                      <a:pPr algn="ctr"/>
                      <a:r>
                        <a:rPr lang="fr-FR" sz="1300"/>
                        <a:t>R2</a:t>
                      </a:r>
                    </a:p>
                  </a:txBody>
                  <a:tcPr marL="121920" marR="121920" marT="60960" marB="60960" anchor="ctr"/>
                </a:tc>
                <a:tc hMerge="1">
                  <a:txBody>
                    <a:bodyPr/>
                    <a:lstStyle/>
                    <a:p>
                      <a:pPr algn="ctr"/>
                      <a:r>
                        <a:rPr lang="fr-FR" sz="1300"/>
                        <a:t>R3</a:t>
                      </a:r>
                    </a:p>
                  </a:txBody>
                  <a:tcPr marL="121920" marR="121920" marT="60960" marB="60960" anchor="ctr"/>
                </a:tc>
                <a:tc hMerge="1">
                  <a:txBody>
                    <a:bodyPr/>
                    <a:lstStyle/>
                    <a:p>
                      <a:pPr algn="ctr"/>
                      <a:r>
                        <a:rPr lang="fr-FR" sz="1300"/>
                        <a:t>R4</a:t>
                      </a:r>
                    </a:p>
                  </a:txBody>
                  <a:tcPr marL="121920" marR="121920" marT="60960" marB="60960" anchor="ctr"/>
                </a:tc>
                <a:extLst>
                  <a:ext uri="{0D108BD9-81ED-4DB2-BD59-A6C34878D82A}">
                    <a16:rowId xmlns:a16="http://schemas.microsoft.com/office/drawing/2014/main" val="720072121"/>
                  </a:ext>
                </a:extLst>
              </a:tr>
              <a:tr h="78153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t>MARCHE CIBLE (MIFID II)</a:t>
                      </a:r>
                    </a:p>
                    <a:p>
                      <a:endParaRPr lang="fr-FR" sz="1200" b="1"/>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mn-lt"/>
                          <a:ea typeface="+mn-ea"/>
                          <a:cs typeface="+mn-cs"/>
                        </a:rPr>
                        <a:t>Non professionnel - professionnel</a:t>
                      </a:r>
                    </a:p>
                    <a:p>
                      <a:pPr algn="ctr"/>
                      <a:endParaRPr lang="fr-FR" sz="1200" strike="noStrike" baseline="0"/>
                    </a:p>
                  </a:txBody>
                  <a:tcPr marL="121920" marR="121920" marT="60960" marB="6096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41415652"/>
                  </a:ext>
                </a:extLst>
              </a:tr>
              <a:tr h="731520">
                <a:tc>
                  <a:txBody>
                    <a:bodyPr/>
                    <a:lstStyle/>
                    <a:p>
                      <a:r>
                        <a:rPr lang="fr-FR" sz="1200" b="1"/>
                        <a:t>OBJECTIF D’INVESTISSEMENT DU CLIENT</a:t>
                      </a:r>
                    </a:p>
                  </a:txBody>
                  <a:tcPr marL="121920" marR="121920" marT="60960" marB="60960" anchor="ctr">
                    <a:solidFill>
                      <a:schemeClr val="bg1">
                        <a:lumMod val="95000"/>
                      </a:schemeClr>
                    </a:solidFill>
                  </a:tcPr>
                </a:tc>
                <a:tc gridSpan="4">
                  <a:txBody>
                    <a:bodyPr/>
                    <a:lstStyle/>
                    <a:p>
                      <a:pPr algn="ctr"/>
                      <a:r>
                        <a:rPr lang="fr-FR" sz="1200" strike="noStrike" baseline="0"/>
                        <a:t>Percevoir des revenus complémentaires – Epargne pour mes proches – constituer une épargne - </a:t>
                      </a:r>
                    </a:p>
                    <a:p>
                      <a:pPr algn="ctr"/>
                      <a:r>
                        <a:rPr lang="fr-FR" sz="1200" strike="noStrike" baseline="0"/>
                        <a:t>transmettre mon patrimoine – préparer ma retraite </a:t>
                      </a:r>
                    </a:p>
                    <a:p>
                      <a:pPr algn="ctr"/>
                      <a:r>
                        <a:rPr lang="fr-FR" sz="1200" strike="noStrike" baseline="0"/>
                        <a:t>Valoriser mon épargne – valoriser mon capital – préparer un projet immobilier</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637161">
                <a:tc>
                  <a:txBody>
                    <a:bodyPr/>
                    <a:lstStyle/>
                    <a:p>
                      <a:r>
                        <a:rPr lang="fr-FR" sz="1200" b="1"/>
                        <a:t>DUREE D’INVESTISSEMENT </a:t>
                      </a:r>
                    </a:p>
                  </a:txBody>
                  <a:tcPr marL="121920" marR="121920" marT="60960" marB="60960" anchor="ctr">
                    <a:solidFill>
                      <a:schemeClr val="bg1">
                        <a:lumMod val="95000"/>
                      </a:schemeClr>
                    </a:solidFill>
                  </a:tcPr>
                </a:tc>
                <a:tc gridSpan="4">
                  <a:txBody>
                    <a:bodyPr/>
                    <a:lstStyle/>
                    <a:p>
                      <a:pPr algn="ctr"/>
                      <a:r>
                        <a:rPr lang="fr-FR" sz="1200"/>
                        <a:t>5 ans avec une date de règlement le 14 avril 2023</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tc hMerge="1">
                  <a:txBody>
                    <a:bodyPr/>
                    <a:lstStyle/>
                    <a:p>
                      <a:pPr algn="ctr"/>
                      <a:endParaRPr lang="fr-FR" sz="1000"/>
                    </a:p>
                  </a:txBody>
                  <a:tcPr anchor="ctr"/>
                </a:tc>
                <a:extLst>
                  <a:ext uri="{0D108BD9-81ED-4DB2-BD59-A6C34878D82A}">
                    <a16:rowId xmlns:a16="http://schemas.microsoft.com/office/drawing/2014/main" val="2604197224"/>
                  </a:ext>
                </a:extLst>
              </a:tr>
              <a:tr h="731520">
                <a:tc>
                  <a:txBody>
                    <a:bodyPr/>
                    <a:lstStyle/>
                    <a:p>
                      <a:r>
                        <a:rPr lang="fr-FR" sz="1200" b="1"/>
                        <a:t>CANAL DE DISTRIBUTION DU PRODUIT</a:t>
                      </a:r>
                    </a:p>
                  </a:txBody>
                  <a:tcPr marL="121920" marR="121920" marT="60960" marB="60960" anchor="ctr">
                    <a:solidFill>
                      <a:schemeClr val="bg1">
                        <a:lumMod val="95000"/>
                      </a:schemeClr>
                    </a:solidFill>
                  </a:tcPr>
                </a:tc>
                <a:tc gridSpan="4">
                  <a:txBody>
                    <a:bodyPr/>
                    <a:lstStyle/>
                    <a:p>
                      <a:pPr marL="0" marR="0" lvl="0" indent="0" algn="ctr" rtl="0" eaLnBrk="1" fontAlgn="auto" latinLnBrk="0" hangingPunct="1">
                        <a:lnSpc>
                          <a:spcPct val="100000"/>
                        </a:lnSpc>
                        <a:spcBef>
                          <a:spcPts val="0"/>
                        </a:spcBef>
                        <a:spcAft>
                          <a:spcPts val="0"/>
                        </a:spcAft>
                        <a:buClrTx/>
                        <a:buSzTx/>
                        <a:buFontTx/>
                        <a:buNone/>
                      </a:pPr>
                      <a:r>
                        <a:rPr lang="fr-FR" sz="1200"/>
                        <a:t>Vente en face à face </a:t>
                      </a:r>
                      <a:r>
                        <a:rPr lang="fr-FR" sz="1200" kern="1200">
                          <a:solidFill>
                            <a:schemeClr val="tx1"/>
                          </a:solidFill>
                          <a:latin typeface="+mn-lt"/>
                          <a:ea typeface="+mn-ea"/>
                          <a:cs typeface="+mn-cs"/>
                        </a:rPr>
                        <a:t>à l'issue d'un parcours épargne personnalisé (LEA ou O2S ou en cas de besoin (</a:t>
                      </a:r>
                      <a:r>
                        <a:rPr lang="fr-FR" sz="1200" kern="1200" err="1">
                          <a:solidFill>
                            <a:schemeClr val="tx1"/>
                          </a:solidFill>
                          <a:latin typeface="+mn-lt"/>
                          <a:ea typeface="+mn-ea"/>
                          <a:cs typeface="+mn-cs"/>
                        </a:rPr>
                        <a:t>co</a:t>
                      </a:r>
                      <a:r>
                        <a:rPr lang="fr-FR" sz="1200" kern="1200">
                          <a:solidFill>
                            <a:schemeClr val="tx1"/>
                          </a:solidFill>
                          <a:latin typeface="+mn-lt"/>
                          <a:ea typeface="+mn-ea"/>
                          <a:cs typeface="+mn-cs"/>
                        </a:rPr>
                        <a:t>-adhésion, contrats nantis …) le parcours tactique 199PP)</a:t>
                      </a:r>
                    </a:p>
                    <a:p>
                      <a:pPr algn="ctr"/>
                      <a:endParaRPr lang="fr-FR" sz="120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pic>
        <p:nvPicPr>
          <p:cNvPr id="6" name="Image 5">
            <a:extLst>
              <a:ext uri="{FF2B5EF4-FFF2-40B4-BE49-F238E27FC236}">
                <a16:creationId xmlns:a16="http://schemas.microsoft.com/office/drawing/2014/main" id="{1A78D00D-B86E-453F-9567-0DEDE91A7FB9}"/>
              </a:ext>
            </a:extLst>
          </p:cNvPr>
          <p:cNvPicPr>
            <a:picLocks noChangeAspect="1"/>
          </p:cNvPicPr>
          <p:nvPr/>
        </p:nvPicPr>
        <p:blipFill>
          <a:blip r:embed="rId2"/>
          <a:stretch>
            <a:fillRect/>
          </a:stretch>
        </p:blipFill>
        <p:spPr>
          <a:xfrm>
            <a:off x="11472644" y="260648"/>
            <a:ext cx="576000" cy="576000"/>
          </a:xfrm>
          <a:prstGeom prst="rect">
            <a:avLst/>
          </a:prstGeom>
        </p:spPr>
      </p:pic>
    </p:spTree>
    <p:extLst>
      <p:ext uri="{BB962C8B-B14F-4D97-AF65-F5344CB8AC3E}">
        <p14:creationId xmlns:p14="http://schemas.microsoft.com/office/powerpoint/2010/main" val="2369854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876789"/>
          </a:xfrm>
        </p:spPr>
        <p:txBody>
          <a:bodyPr/>
          <a:lstStyle/>
          <a:p>
            <a:r>
              <a:rPr lang="fr-FR">
                <a:latin typeface="Montserrat ExtraBold"/>
                <a:cs typeface="Arial"/>
              </a:rPr>
              <a:t>Cible de clientèle </a:t>
            </a:r>
            <a:r>
              <a:rPr lang="fr-FR" u="sng">
                <a:latin typeface="Montserrat ExtraBold"/>
                <a:cs typeface="Arial"/>
              </a:rPr>
              <a:t>personnes morales </a:t>
            </a:r>
            <a:br>
              <a:rPr lang="fr-FR" u="sng">
                <a:latin typeface="Montserrat ExtraBold"/>
                <a:cs typeface="Arial"/>
              </a:rPr>
            </a:br>
            <a:r>
              <a:rPr lang="fr-FR" sz="1200">
                <a:latin typeface="Montserrat ExtraBold"/>
                <a:cs typeface="Arial"/>
              </a:rPr>
              <a:t>(</a:t>
            </a:r>
            <a:r>
              <a:rPr lang="fr-FR" sz="1600">
                <a:latin typeface="Montserrat ExtraBold"/>
                <a:cs typeface="Arial"/>
              </a:rPr>
              <a:t>sous réserve que leurs statuts le permettent) </a:t>
            </a:r>
            <a:r>
              <a:rPr lang="fr-FR" sz="1600">
                <a:solidFill>
                  <a:srgbClr val="000000"/>
                </a:solidFill>
                <a:latin typeface="Montserrat ExtraBold"/>
                <a:cs typeface="Arial"/>
              </a:rPr>
              <a:t> </a:t>
            </a:r>
            <a:br>
              <a:rPr lang="fr-FR" sz="1600"/>
            </a:br>
            <a:endParaRPr lang="fr-FR" sz="1200"/>
          </a:p>
        </p:txBody>
      </p:sp>
      <p:sp>
        <p:nvSpPr>
          <p:cNvPr id="11" name="Rectangle 10">
            <a:extLst>
              <a:ext uri="{FF2B5EF4-FFF2-40B4-BE49-F238E27FC236}">
                <a16:creationId xmlns:a16="http://schemas.microsoft.com/office/drawing/2014/main" id="{B8AEC45C-94B5-4411-8783-F7F8FDF5A132}"/>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graphicFrame>
        <p:nvGraphicFramePr>
          <p:cNvPr id="2" name="Tableau 2">
            <a:extLst>
              <a:ext uri="{FF2B5EF4-FFF2-40B4-BE49-F238E27FC236}">
                <a16:creationId xmlns:a16="http://schemas.microsoft.com/office/drawing/2014/main" id="{A696934F-90F7-4201-B69A-4D933C61A62E}"/>
              </a:ext>
            </a:extLst>
          </p:cNvPr>
          <p:cNvGraphicFramePr>
            <a:graphicFrameLocks noGrp="1"/>
          </p:cNvGraphicFramePr>
          <p:nvPr>
            <p:extLst>
              <p:ext uri="{D42A27DB-BD31-4B8C-83A1-F6EECF244321}">
                <p14:modId xmlns:p14="http://schemas.microsoft.com/office/powerpoint/2010/main" val="1847387674"/>
              </p:ext>
            </p:extLst>
          </p:nvPr>
        </p:nvGraphicFramePr>
        <p:xfrm>
          <a:off x="1592450" y="1048550"/>
          <a:ext cx="9681075" cy="5381660"/>
        </p:xfrm>
        <a:graphic>
          <a:graphicData uri="http://schemas.openxmlformats.org/drawingml/2006/table">
            <a:tbl>
              <a:tblPr firstRow="1" bandRow="1"/>
              <a:tblGrid>
                <a:gridCol w="1936215">
                  <a:extLst>
                    <a:ext uri="{9D8B030D-6E8A-4147-A177-3AD203B41FA5}">
                      <a16:colId xmlns:a16="http://schemas.microsoft.com/office/drawing/2014/main" val="2123190846"/>
                    </a:ext>
                  </a:extLst>
                </a:gridCol>
                <a:gridCol w="2514058">
                  <a:extLst>
                    <a:ext uri="{9D8B030D-6E8A-4147-A177-3AD203B41FA5}">
                      <a16:colId xmlns:a16="http://schemas.microsoft.com/office/drawing/2014/main" val="2557378200"/>
                    </a:ext>
                  </a:extLst>
                </a:gridCol>
                <a:gridCol w="2537716">
                  <a:extLst>
                    <a:ext uri="{9D8B030D-6E8A-4147-A177-3AD203B41FA5}">
                      <a16:colId xmlns:a16="http://schemas.microsoft.com/office/drawing/2014/main" val="975504748"/>
                    </a:ext>
                  </a:extLst>
                </a:gridCol>
                <a:gridCol w="2693086">
                  <a:extLst>
                    <a:ext uri="{9D8B030D-6E8A-4147-A177-3AD203B41FA5}">
                      <a16:colId xmlns:a16="http://schemas.microsoft.com/office/drawing/2014/main" val="1171837911"/>
                    </a:ext>
                  </a:extLst>
                </a:gridCol>
              </a:tblGrid>
              <a:tr h="954887">
                <a:tc>
                  <a:txBody>
                    <a:bodyPr/>
                    <a:lstStyle/>
                    <a:p>
                      <a:r>
                        <a:rPr lang="fr-FR" sz="1300" b="1"/>
                        <a:t>CLIENTELE CIBLE </a:t>
                      </a:r>
                      <a:r>
                        <a:rPr lang="fr-FR" sz="1300" b="0"/>
                        <a:t>(personnes morales)</a:t>
                      </a:r>
                      <a:endParaRPr lang="fr-FR" sz="1300" b="0">
                        <a:highlight>
                          <a:srgbClr val="FFFF00"/>
                        </a:highlight>
                      </a:endParaRPr>
                    </a:p>
                  </a:txBody>
                  <a:tcPr marL="121920" marR="121920" marT="60960" marB="60960" anchor="ctr">
                    <a:solidFill>
                      <a:schemeClr val="tx2">
                        <a:lumMod val="40000"/>
                        <a:lumOff val="60000"/>
                      </a:schemeClr>
                    </a:solidFill>
                  </a:tcPr>
                </a:tc>
                <a:tc>
                  <a:txBody>
                    <a:bodyPr/>
                    <a:lstStyle/>
                    <a:p>
                      <a:pPr algn="ctr"/>
                      <a:r>
                        <a:rPr lang="fr-FR" sz="1300"/>
                        <a:t>Professionnels</a:t>
                      </a:r>
                    </a:p>
                  </a:txBody>
                  <a:tcPr marL="121920" marR="121920" marT="60960" marB="60960" anchor="ctr">
                    <a:solidFill>
                      <a:schemeClr val="tx2">
                        <a:lumMod val="40000"/>
                        <a:lumOff val="60000"/>
                      </a:schemeClr>
                    </a:solidFill>
                  </a:tcPr>
                </a:tc>
                <a:tc>
                  <a:txBody>
                    <a:bodyPr/>
                    <a:lstStyle/>
                    <a:p>
                      <a:pPr algn="ctr"/>
                      <a:r>
                        <a:rPr lang="fr-FR" sz="1300"/>
                        <a:t>Entreprises/ ESI/Institutionnels</a:t>
                      </a:r>
                    </a:p>
                  </a:txBody>
                  <a:tcPr marL="121920" marR="121920" marT="60960" marB="60960" anchor="ctr">
                    <a:solidFill>
                      <a:schemeClr val="tx2">
                        <a:lumMod val="40000"/>
                        <a:lumOff val="60000"/>
                      </a:schemeClr>
                    </a:solidFill>
                  </a:tcPr>
                </a:tc>
                <a:tc>
                  <a:txBody>
                    <a:bodyPr/>
                    <a:lstStyle/>
                    <a:p>
                      <a:pPr algn="ctr"/>
                      <a:r>
                        <a:rPr lang="fr-FR" sz="1300"/>
                        <a:t>Sociétés holdings patrimoniales</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42651">
                <a:tc>
                  <a:txBody>
                    <a:bodyPr/>
                    <a:lstStyle/>
                    <a:p>
                      <a:r>
                        <a:rPr lang="fr-FR" sz="1300" b="1"/>
                        <a:t>CONNAISSANCE &amp; EXPERIENCE DU CLIENT (QCF)</a:t>
                      </a:r>
                    </a:p>
                  </a:txBody>
                  <a:tcPr marL="121920" marR="121920" marT="60960" marB="60960" anchor="ctr"/>
                </a:tc>
                <a:tc gridSpan="3">
                  <a:txBody>
                    <a:bodyPr/>
                    <a:lstStyle/>
                    <a:p>
                      <a:pPr algn="ctr"/>
                      <a:r>
                        <a:rPr lang="fr-FR" sz="1300">
                          <a:solidFill>
                            <a:schemeClr val="tx1"/>
                          </a:solidFill>
                        </a:rPr>
                        <a:t>A partir de C1</a:t>
                      </a:r>
                    </a:p>
                    <a:p>
                      <a:pPr algn="ctr"/>
                      <a:r>
                        <a:rPr lang="fr-FR" sz="1300" b="1">
                          <a:solidFill>
                            <a:schemeClr val="tx2"/>
                          </a:solidFill>
                        </a:rPr>
                        <a:t>débutant</a:t>
                      </a:r>
                    </a:p>
                  </a:txBody>
                  <a:tcPr marL="121920" marR="121920" marT="60960" marB="60960" anchor="ctr"/>
                </a:tc>
                <a:tc hMerge="1">
                  <a:txBody>
                    <a:bodyPr/>
                    <a:lstStyle/>
                    <a:p>
                      <a:pPr algn="ctr"/>
                      <a:r>
                        <a:rPr lang="fr-FR" sz="1300"/>
                        <a:t> </a:t>
                      </a:r>
                    </a:p>
                  </a:txBody>
                  <a:tcPr marL="121920" marR="121920" marT="60960" marB="60960" anchor="ctr"/>
                </a:tc>
                <a:tc hMerge="1">
                  <a:txBody>
                    <a:bodyPr/>
                    <a:lstStyle/>
                    <a:p>
                      <a:pPr algn="ctr"/>
                      <a:r>
                        <a:rPr lang="fr-FR" sz="1300"/>
                        <a:t> </a:t>
                      </a:r>
                    </a:p>
                  </a:txBody>
                  <a:tcPr marL="121920" marR="121920" marT="60960" marB="60960" anchor="ctr"/>
                </a:tc>
                <a:extLst>
                  <a:ext uri="{0D108BD9-81ED-4DB2-BD59-A6C34878D82A}">
                    <a16:rowId xmlns:a16="http://schemas.microsoft.com/office/drawing/2014/main" val="849941826"/>
                  </a:ext>
                </a:extLst>
              </a:tr>
              <a:tr h="637161">
                <a:tc>
                  <a:txBody>
                    <a:bodyPr/>
                    <a:lstStyle/>
                    <a:p>
                      <a:r>
                        <a:rPr lang="fr-FR" sz="1300" b="1"/>
                        <a:t>PROFIL DE RISQUE DU CLIENT (QR)</a:t>
                      </a:r>
                    </a:p>
                  </a:txBody>
                  <a:tcPr marL="121920" marR="121920" marT="60960" marB="60960" anchor="ctr"/>
                </a:tc>
                <a:tc gridSpan="3">
                  <a:txBody>
                    <a:bodyPr/>
                    <a:lstStyle/>
                    <a:p>
                      <a:pPr algn="ctr"/>
                      <a:r>
                        <a:rPr lang="fr-FR" sz="1300"/>
                        <a:t>A partir  de R1  </a:t>
                      </a:r>
                      <a:r>
                        <a:rPr lang="fr-FR" sz="1300" b="1">
                          <a:solidFill>
                            <a:schemeClr val="tx2"/>
                          </a:solidFill>
                        </a:rPr>
                        <a:t>prudent</a:t>
                      </a:r>
                    </a:p>
                  </a:txBody>
                  <a:tcPr marL="121920" marR="121920" marT="60960" marB="60960" anchor="ctr"/>
                </a:tc>
                <a:tc hMerge="1">
                  <a:txBody>
                    <a:bodyPr/>
                    <a:lstStyle/>
                    <a:p>
                      <a:pPr algn="ctr"/>
                      <a:r>
                        <a:rPr lang="fr-FR" sz="1300"/>
                        <a:t>PONDERE</a:t>
                      </a:r>
                    </a:p>
                  </a:txBody>
                  <a:tcPr marL="121920" marR="121920" marT="60960" marB="60960" anchor="ctr"/>
                </a:tc>
                <a:tc hMerge="1">
                  <a:txBody>
                    <a:bodyPr/>
                    <a:lstStyle/>
                    <a:p>
                      <a:pPr algn="ctr"/>
                      <a:r>
                        <a:rPr lang="fr-FR" sz="1300"/>
                        <a:t>OFFENSIF</a:t>
                      </a:r>
                    </a:p>
                  </a:txBody>
                  <a:tcPr marL="121920" marR="121920" marT="60960" marB="60960" anchor="ctr"/>
                </a:tc>
                <a:extLst>
                  <a:ext uri="{0D108BD9-81ED-4DB2-BD59-A6C34878D82A}">
                    <a16:rowId xmlns:a16="http://schemas.microsoft.com/office/drawing/2014/main" val="720072121"/>
                  </a:ext>
                </a:extLst>
              </a:tr>
              <a:tr h="731520">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b="1"/>
                        <a:t>MARCHE CIBLE (MIFID II)</a:t>
                      </a:r>
                    </a:p>
                    <a:p>
                      <a:endParaRPr lang="fr-FR" sz="1300" b="1"/>
                    </a:p>
                  </a:txBody>
                  <a:tcPr marL="121920" marR="121920" marT="60960" marB="60960" anchor="ctr"/>
                </a:tc>
                <a:tc gridSpan="3">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mn-lt"/>
                          <a:ea typeface="+mn-ea"/>
                          <a:cs typeface="+mn-cs"/>
                        </a:rPr>
                        <a:t>Non professionnel - professionnel</a:t>
                      </a:r>
                    </a:p>
                  </a:txBody>
                  <a:tcPr marL="121920" marR="121920" marT="60960" marB="6096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38990834"/>
                  </a:ext>
                </a:extLst>
              </a:tr>
              <a:tr h="731520">
                <a:tc>
                  <a:txBody>
                    <a:bodyPr/>
                    <a:lstStyle/>
                    <a:p>
                      <a:r>
                        <a:rPr lang="fr-FR" sz="1300" b="1"/>
                        <a:t>OBJECTIF D’INVESTISSEMENT DU CLIENT</a:t>
                      </a:r>
                    </a:p>
                  </a:txBody>
                  <a:tcPr marL="121920" marR="121920" marT="60960" marB="60960" anchor="ctr"/>
                </a:tc>
                <a:tc gridSpan="3">
                  <a:txBody>
                    <a:bodyPr/>
                    <a:lstStyle/>
                    <a:p>
                      <a:pPr algn="ctr"/>
                      <a:r>
                        <a:rPr lang="fr-FR" sz="1300"/>
                        <a:t>Gérer ma trésorerie affectée à un projet moyen terme</a:t>
                      </a:r>
                    </a:p>
                    <a:p>
                      <a:pPr algn="ctr"/>
                      <a:r>
                        <a:rPr lang="fr-FR" sz="1300"/>
                        <a:t>Placer mes réserves stables à long terme</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637161">
                <a:tc>
                  <a:txBody>
                    <a:bodyPr/>
                    <a:lstStyle/>
                    <a:p>
                      <a:r>
                        <a:rPr lang="fr-FR" sz="1300" b="1"/>
                        <a:t>DUREE D’INVESTISSEMENT </a:t>
                      </a:r>
                    </a:p>
                  </a:txBody>
                  <a:tcPr marL="121920" marR="121920" marT="60960" marB="60960" anchor="ctr"/>
                </a:tc>
                <a:tc gridSpan="3">
                  <a:txBody>
                    <a:bodyPr/>
                    <a:lstStyle/>
                    <a:p>
                      <a:pPr algn="ctr"/>
                      <a:r>
                        <a:rPr lang="fr-FR" sz="1300"/>
                        <a:t>5 ans avec une date de règlement le 14 avril 2023</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extLst>
                  <a:ext uri="{0D108BD9-81ED-4DB2-BD59-A6C34878D82A}">
                    <a16:rowId xmlns:a16="http://schemas.microsoft.com/office/drawing/2014/main" val="2604197224"/>
                  </a:ext>
                </a:extLst>
              </a:tr>
              <a:tr h="731520">
                <a:tc>
                  <a:txBody>
                    <a:bodyPr/>
                    <a:lstStyle/>
                    <a:p>
                      <a:r>
                        <a:rPr lang="fr-FR" sz="1300" b="1"/>
                        <a:t>CANAL DE DISTRIBUTION DU PRODUIT</a:t>
                      </a:r>
                    </a:p>
                  </a:txBody>
                  <a:tcPr marL="121920" marR="121920" marT="60960" marB="60960" anchor="ctr"/>
                </a:tc>
                <a:tc gridSpan="3">
                  <a:txBody>
                    <a:bodyPr/>
                    <a:lstStyle/>
                    <a:p>
                      <a:pPr algn="ctr"/>
                      <a:r>
                        <a:rPr lang="fr-FR" sz="1300"/>
                        <a:t>Vente conseillée en face à face à partir des parcours O2S (pour les clients en banque privée), ECPM pour les clients BP  ou 0199PM pour les clients CE</a:t>
                      </a:r>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pic>
        <p:nvPicPr>
          <p:cNvPr id="6" name="Image 5">
            <a:extLst>
              <a:ext uri="{FF2B5EF4-FFF2-40B4-BE49-F238E27FC236}">
                <a16:creationId xmlns:a16="http://schemas.microsoft.com/office/drawing/2014/main" id="{F9941263-8AFD-4DC4-BEDC-0794650D1B03}"/>
              </a:ext>
            </a:extLst>
          </p:cNvPr>
          <p:cNvPicPr>
            <a:picLocks noChangeAspect="1"/>
          </p:cNvPicPr>
          <p:nvPr/>
        </p:nvPicPr>
        <p:blipFill>
          <a:blip r:embed="rId2"/>
          <a:stretch>
            <a:fillRect/>
          </a:stretch>
        </p:blipFill>
        <p:spPr>
          <a:xfrm>
            <a:off x="11273525" y="260648"/>
            <a:ext cx="525331" cy="525331"/>
          </a:xfrm>
          <a:prstGeom prst="rect">
            <a:avLst/>
          </a:prstGeom>
        </p:spPr>
      </p:pic>
    </p:spTree>
    <p:extLst>
      <p:ext uri="{BB962C8B-B14F-4D97-AF65-F5344CB8AC3E}">
        <p14:creationId xmlns:p14="http://schemas.microsoft.com/office/powerpoint/2010/main" val="530883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0" y="3091311"/>
            <a:ext cx="2971725" cy="1113709"/>
          </a:xfrm>
        </p:spPr>
        <p:txBody>
          <a:bodyPr/>
          <a:lstStyle/>
          <a:p>
            <a:r>
              <a:rPr lang="fr-FR"/>
              <a:t>03.1</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conseil  </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lang="fr" sz="1200" i="1">
                <a:solidFill>
                  <a:srgbClr val="000000"/>
                </a:solidFill>
                <a:latin typeface="Arial"/>
                <a:cs typeface="Arial"/>
                <a:sym typeface="Arial"/>
              </a:rPr>
              <a:t>DOCUMENT STRICTEMENT INTERNE, DESTINE AUX CONSEILLERS DU RESEAU </a:t>
            </a:r>
            <a:endParaRPr lang="fr" sz="1200" i="1">
              <a:solidFill>
                <a:srgbClr val="000000"/>
              </a:solidFill>
              <a:highlight>
                <a:srgbClr val="00FF00"/>
              </a:highlight>
              <a:latin typeface="Arial"/>
              <a:cs typeface="Arial"/>
              <a:sym typeface="Arial"/>
            </a:endParaRPr>
          </a:p>
        </p:txBody>
      </p:sp>
      <p:sp>
        <p:nvSpPr>
          <p:cNvPr id="6" name="ZoneTexte 5">
            <a:extLst>
              <a:ext uri="{FF2B5EF4-FFF2-40B4-BE49-F238E27FC236}">
                <a16:creationId xmlns:a16="http://schemas.microsoft.com/office/drawing/2014/main" id="{901BE6F3-3D66-4FAC-AB22-E6E11E1BF591}"/>
              </a:ext>
            </a:extLst>
          </p:cNvPr>
          <p:cNvSpPr txBox="1"/>
          <p:nvPr/>
        </p:nvSpPr>
        <p:spPr>
          <a:xfrm>
            <a:off x="1007435" y="4727654"/>
            <a:ext cx="10148103" cy="1323439"/>
          </a:xfrm>
          <a:prstGeom prst="rect">
            <a:avLst/>
          </a:prstGeom>
          <a:noFill/>
        </p:spPr>
        <p:txBody>
          <a:bodyPr wrap="square">
            <a:spAutoFit/>
          </a:bodyPr>
          <a:lstStyle/>
          <a:p>
            <a:pPr algn="ctr"/>
            <a:r>
              <a:rPr lang="fr-FR" sz="1600" b="1">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a:latin typeface="Arial" panose="020B0604020202020204" pitchFamily="34" charset="0"/>
                <a:ea typeface="Calibri" panose="020F0502020204030204" pitchFamily="34" charset="0"/>
                <a:cs typeface="Arial" panose="020B0604020202020204" pitchFamily="34" charset="0"/>
              </a:rPr>
              <a:t>L</a:t>
            </a:r>
            <a:r>
              <a:rPr lang="fr-FR" sz="1600" b="1">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Tree>
    <p:extLst>
      <p:ext uri="{BB962C8B-B14F-4D97-AF65-F5344CB8AC3E}">
        <p14:creationId xmlns:p14="http://schemas.microsoft.com/office/powerpoint/2010/main" val="3895918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4819" name="Rectangle 3"/>
          <p:cNvSpPr>
            <a:spLocks noGrp="1" noChangeArrowheads="1"/>
          </p:cNvSpPr>
          <p:nvPr>
            <p:ph type="body" idx="1"/>
          </p:nvPr>
        </p:nvSpPr>
        <p:spPr>
          <a:xfrm>
            <a:off x="-496816" y="905749"/>
            <a:ext cx="12688816" cy="5393339"/>
          </a:xfrm>
          <a:noFill/>
          <a:ln/>
        </p:spPr>
        <p:txBody>
          <a:bodyPr vert="horz" lIns="91440" tIns="45720" rIns="91440" bIns="45720" numCol="2" rtlCol="0" anchor="t">
            <a:noAutofit/>
          </a:bodyPr>
          <a:lstStyle/>
          <a:p>
            <a:pPr marL="931545" indent="-285750">
              <a:lnSpc>
                <a:spcPct val="150000"/>
              </a:lnSpc>
              <a:spcBef>
                <a:spcPts val="600"/>
              </a:spcBef>
              <a:spcAft>
                <a:spcPts val="600"/>
              </a:spcAft>
              <a:buFont typeface="Wingdings" panose="05000000000000000000" pitchFamily="2" charset="2"/>
              <a:buChar char="§"/>
            </a:pPr>
            <a:r>
              <a:rPr lang="fr-FR" sz="1400" b="1">
                <a:solidFill>
                  <a:srgbClr val="CC3399"/>
                </a:solidFill>
                <a:effectLst/>
                <a:latin typeface="+mn-lt"/>
                <a:ea typeface="Calibri" panose="020F050202020403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endParaRPr lang="fr-FR" altLang="fr-FR" sz="1400" b="1">
              <a:solidFill>
                <a:srgbClr val="CC3399"/>
              </a:solidFill>
              <a:latin typeface="+mj-lt"/>
              <a:cs typeface="Arial"/>
            </a:endParaRPr>
          </a:p>
          <a:p>
            <a:pPr marL="931545" indent="-285750">
              <a:lnSpc>
                <a:spcPct val="150000"/>
              </a:lnSpc>
              <a:spcBef>
                <a:spcPts val="600"/>
              </a:spcBef>
              <a:spcAft>
                <a:spcPts val="600"/>
              </a:spcAft>
              <a:buFont typeface="Wingdings" panose="05000000000000000000" pitchFamily="2" charset="2"/>
              <a:buChar char="§"/>
            </a:pPr>
            <a:r>
              <a:rPr lang="fr-FR" altLang="fr-FR" sz="1400">
                <a:solidFill>
                  <a:srgbClr val="000000"/>
                </a:solidFill>
                <a:latin typeface="+mj-lt"/>
                <a:cs typeface="Arial"/>
              </a:rPr>
              <a:t>Le conseil et la vente de l’emprunt BPCE s’effectuent </a:t>
            </a:r>
            <a:r>
              <a:rPr lang="fr-FR" altLang="fr-FR" sz="1400" b="1">
                <a:solidFill>
                  <a:schemeClr val="tx2"/>
                </a:solidFill>
                <a:latin typeface="+mj-lt"/>
                <a:cs typeface="Arial"/>
              </a:rPr>
              <a:t>uniquement dans le cadre d’un parcours conseil.</a:t>
            </a:r>
            <a:endParaRPr lang="fr-FR" altLang="fr-FR" sz="1400">
              <a:solidFill>
                <a:schemeClr val="tx2"/>
              </a:solidFill>
              <a:latin typeface="+mj-lt"/>
              <a:cs typeface="Arial"/>
            </a:endParaRPr>
          </a:p>
          <a:p>
            <a:pPr marL="931545" indent="-285750">
              <a:lnSpc>
                <a:spcPct val="150000"/>
              </a:lnSpc>
              <a:spcBef>
                <a:spcPts val="600"/>
              </a:spcBef>
              <a:spcAft>
                <a:spcPts val="600"/>
              </a:spcAft>
              <a:buFont typeface="Wingdings" panose="05000000000000000000" pitchFamily="2" charset="2"/>
              <a:buChar char="§"/>
            </a:pPr>
            <a:r>
              <a:rPr lang="fr-FR" altLang="fr-FR" sz="1400">
                <a:solidFill>
                  <a:srgbClr val="000000"/>
                </a:solidFill>
                <a:latin typeface="+mj-lt"/>
                <a:cs typeface="Arial"/>
              </a:rPr>
              <a:t>Comme tout placement financier, la</a:t>
            </a:r>
            <a:r>
              <a:rPr lang="fr-FR" sz="1400">
                <a:solidFill>
                  <a:srgbClr val="000000"/>
                </a:solidFill>
                <a:latin typeface="+mj-lt"/>
                <a:cs typeface="Arial"/>
              </a:rPr>
              <a:t> souscription d’obligations ne peut être réalisée à crédit.</a:t>
            </a:r>
          </a:p>
          <a:p>
            <a:pPr marL="931545" indent="-285750">
              <a:lnSpc>
                <a:spcPct val="150000"/>
              </a:lnSpc>
              <a:spcBef>
                <a:spcPts val="600"/>
              </a:spcBef>
              <a:spcAft>
                <a:spcPts val="600"/>
              </a:spcAft>
              <a:buFont typeface="Wingdings" panose="05000000000000000000" pitchFamily="2" charset="2"/>
              <a:buChar char="§"/>
            </a:pPr>
            <a:r>
              <a:rPr lang="fr-FR" altLang="fr-FR" sz="1400">
                <a:latin typeface="+mj-lt"/>
                <a:cs typeface="Arial"/>
              </a:rPr>
              <a:t>Les titres peuvent être souscrits par les personnes physiques et par les personnes morales sous réserve, pour ces dernières, que leurs statuts l’autorisent.</a:t>
            </a:r>
          </a:p>
          <a:p>
            <a:pPr marL="931545" lvl="1" indent="-285750">
              <a:lnSpc>
                <a:spcPct val="150000"/>
              </a:lnSpc>
              <a:spcBef>
                <a:spcPts val="600"/>
              </a:spcBef>
              <a:buClr>
                <a:schemeClr val="tx2"/>
              </a:buClr>
              <a:buFont typeface="Wingdings" panose="05000000000000000000" pitchFamily="2" charset="2"/>
              <a:buChar char="§"/>
            </a:pPr>
            <a:r>
              <a:rPr lang="fr-FR" sz="1400">
                <a:latin typeface="+mj-lt"/>
                <a:cs typeface="Arial"/>
              </a:rPr>
              <a:t>A l’échéance, le titre est </a:t>
            </a:r>
            <a:r>
              <a:rPr lang="fr-FR" sz="1400" b="1">
                <a:solidFill>
                  <a:schemeClr val="tx2"/>
                </a:solidFill>
                <a:latin typeface="+mj-lt"/>
                <a:cs typeface="Arial"/>
              </a:rPr>
              <a:t>remboursé au nominal ou au pair.</a:t>
            </a:r>
            <a:endParaRPr lang="fr-FR" sz="1400" b="1">
              <a:solidFill>
                <a:schemeClr val="tx2"/>
              </a:solidFill>
              <a:latin typeface="+mj-lt"/>
            </a:endParaRPr>
          </a:p>
          <a:p>
            <a:pPr marL="931545" lvl="1" indent="-285750">
              <a:lnSpc>
                <a:spcPct val="150000"/>
              </a:lnSpc>
              <a:spcBef>
                <a:spcPts val="600"/>
              </a:spcBef>
              <a:buClr>
                <a:schemeClr val="tx2"/>
              </a:buClr>
              <a:buFont typeface="Wingdings" panose="05000000000000000000" pitchFamily="2" charset="2"/>
              <a:buChar char="§"/>
            </a:pPr>
            <a:r>
              <a:rPr lang="fr" sz="1400">
                <a:latin typeface="+mj-lt"/>
                <a:cs typeface="Arial"/>
              </a:rPr>
              <a:t>L’âge limite de souscription, pour les personnes physiques, préconisé pour cette émission est de 80 ans. En cas de demande de souscription par un client ayant dépassé cet âge, une mise en garde spécifique devra être formalisée par le conseiller et signée par le client (« déclaration liée à la souscription 80 ans et plus »).</a:t>
            </a:r>
          </a:p>
          <a:p>
            <a:pPr marL="931545" lvl="1" indent="-285750">
              <a:lnSpc>
                <a:spcPct val="150000"/>
              </a:lnSpc>
              <a:spcBef>
                <a:spcPts val="600"/>
              </a:spcBef>
              <a:buClr>
                <a:schemeClr val="tx2"/>
              </a:buClr>
              <a:buFont typeface="Wingdings" panose="05000000000000000000" pitchFamily="2" charset="2"/>
              <a:buChar char="§"/>
            </a:pPr>
            <a:r>
              <a:rPr lang="fr" sz="1400">
                <a:latin typeface="+mj-lt"/>
                <a:cs typeface="Arial"/>
              </a:rPr>
              <a:t>En cas de </a:t>
            </a:r>
            <a:r>
              <a:rPr lang="fr-FR" sz="1400">
                <a:latin typeface="+mj-lt"/>
                <a:cs typeface="Arial"/>
              </a:rPr>
              <a:t>revente avant l’échéance, le client ne bénéficie pas de la garantie en capital, les obligations seront revendues aux conditions du marché.</a:t>
            </a:r>
          </a:p>
          <a:p>
            <a:pPr marL="645795" lvl="1" indent="0">
              <a:lnSpc>
                <a:spcPct val="150000"/>
              </a:lnSpc>
              <a:spcBef>
                <a:spcPts val="600"/>
              </a:spcBef>
              <a:buClr>
                <a:schemeClr val="tx2"/>
              </a:buClr>
              <a:buNone/>
            </a:pPr>
            <a:endParaRPr lang="fr" sz="1400">
              <a:latin typeface="+mj-lt"/>
              <a:cs typeface="Arial"/>
            </a:endParaRPr>
          </a:p>
          <a:p>
            <a:pPr marL="1166495" lvl="1" indent="0">
              <a:lnSpc>
                <a:spcPct val="150000"/>
              </a:lnSpc>
              <a:spcBef>
                <a:spcPts val="600"/>
              </a:spcBef>
              <a:buClr>
                <a:schemeClr val="tx2"/>
              </a:buClr>
              <a:buNone/>
              <a:tabLst>
                <a:tab pos="1166813" algn="l"/>
              </a:tabLst>
            </a:pPr>
            <a:endParaRPr lang="fr-FR" sz="1200">
              <a:latin typeface="+mj-lt"/>
              <a:cs typeface="Arial"/>
              <a:hlinkClick r:id="rId3"/>
            </a:endParaRPr>
          </a:p>
          <a:p>
            <a:pPr marL="1166495" lvl="1" indent="0">
              <a:lnSpc>
                <a:spcPct val="150000"/>
              </a:lnSpc>
              <a:spcBef>
                <a:spcPts val="600"/>
              </a:spcBef>
              <a:buClr>
                <a:schemeClr val="tx2"/>
              </a:buClr>
              <a:buNone/>
              <a:tabLst>
                <a:tab pos="1166813" algn="l"/>
              </a:tabLst>
            </a:pPr>
            <a:endParaRPr lang="fr-FR" sz="1200">
              <a:latin typeface="+mj-lt"/>
              <a:cs typeface="Arial"/>
              <a:hlinkClick r:id="rId3"/>
            </a:endParaRPr>
          </a:p>
          <a:p>
            <a:pPr marL="1166495" lvl="1" indent="0">
              <a:lnSpc>
                <a:spcPct val="150000"/>
              </a:lnSpc>
              <a:spcBef>
                <a:spcPts val="600"/>
              </a:spcBef>
              <a:buClr>
                <a:schemeClr val="tx2"/>
              </a:buClr>
              <a:buNone/>
              <a:tabLst>
                <a:tab pos="1166813" algn="l"/>
              </a:tabLst>
            </a:pPr>
            <a:endParaRPr lang="fr-FR" sz="1200">
              <a:latin typeface="+mj-lt"/>
              <a:cs typeface="Arial"/>
              <a:hlinkClick r:id="rId3"/>
            </a:endParaRPr>
          </a:p>
          <a:p>
            <a:pPr marL="1076325" lvl="1" indent="0">
              <a:lnSpc>
                <a:spcPct val="150000"/>
              </a:lnSpc>
              <a:spcBef>
                <a:spcPts val="600"/>
              </a:spcBef>
              <a:buClr>
                <a:schemeClr val="tx2"/>
              </a:buClr>
              <a:buNone/>
              <a:tabLst>
                <a:tab pos="890588" algn="l"/>
              </a:tabLst>
            </a:pPr>
            <a:endParaRPr lang="fr-FR" sz="1400">
              <a:latin typeface="+mj-lt"/>
              <a:cs typeface="Arial"/>
              <a:hlinkClick r:id="rId3"/>
            </a:endParaRPr>
          </a:p>
          <a:p>
            <a:pPr marL="1076325" lvl="1" indent="0">
              <a:lnSpc>
                <a:spcPct val="150000"/>
              </a:lnSpc>
              <a:spcBef>
                <a:spcPts val="600"/>
              </a:spcBef>
              <a:buClr>
                <a:schemeClr val="tx2"/>
              </a:buClr>
              <a:buNone/>
              <a:tabLst>
                <a:tab pos="890588" algn="l"/>
              </a:tabLst>
            </a:pPr>
            <a:endParaRPr lang="fr-FR" sz="1400">
              <a:latin typeface="+mj-lt"/>
              <a:cs typeface="Arial"/>
              <a:hlinkClick r:id="rId3"/>
            </a:endParaRPr>
          </a:p>
          <a:p>
            <a:pPr marL="1076325" lvl="1" indent="0">
              <a:lnSpc>
                <a:spcPct val="150000"/>
              </a:lnSpc>
              <a:spcBef>
                <a:spcPts val="600"/>
              </a:spcBef>
              <a:buClr>
                <a:schemeClr val="tx2"/>
              </a:buClr>
              <a:buNone/>
              <a:tabLst>
                <a:tab pos="890588" algn="l"/>
              </a:tabLst>
            </a:pPr>
            <a:endParaRPr lang="fr-FR" sz="1400">
              <a:latin typeface="+mj-lt"/>
              <a:cs typeface="Arial"/>
              <a:hlinkClick r:id="rId3"/>
            </a:endParaRPr>
          </a:p>
          <a:p>
            <a:pPr marL="1076325" lvl="1" indent="0">
              <a:lnSpc>
                <a:spcPct val="150000"/>
              </a:lnSpc>
              <a:spcBef>
                <a:spcPts val="600"/>
              </a:spcBef>
              <a:buClr>
                <a:schemeClr val="tx2"/>
              </a:buClr>
              <a:buNone/>
              <a:tabLst>
                <a:tab pos="890588" algn="l"/>
              </a:tabLst>
            </a:pPr>
            <a:r>
              <a:rPr lang="fr-FR" sz="1400">
                <a:latin typeface="+mj-lt"/>
                <a:cs typeface="Arial"/>
                <a:hlinkClick r:id="rId3"/>
              </a:rPr>
              <a:t>Pour aller plus loin: impact de l’évolution des taux d’intérêt d’une obligation </a:t>
            </a:r>
            <a:endParaRPr lang="fr-FR" sz="1400">
              <a:latin typeface="+mj-lt"/>
            </a:endParaRPr>
          </a:p>
        </p:txBody>
      </p:sp>
      <p:sp>
        <p:nvSpPr>
          <p:cNvPr id="5" name="Rectangle 2">
            <a:extLst>
              <a:ext uri="{FF2B5EF4-FFF2-40B4-BE49-F238E27FC236}">
                <a16:creationId xmlns:a16="http://schemas.microsoft.com/office/drawing/2014/main" id="{83EDF18E-B3ED-47D4-A040-C9FED8BCF61C}"/>
              </a:ext>
            </a:extLst>
          </p:cNvPr>
          <p:cNvSpPr txBox="1">
            <a:spLocks noChangeArrowheads="1"/>
          </p:cNvSpPr>
          <p:nvPr/>
        </p:nvSpPr>
        <p:spPr>
          <a:xfrm>
            <a:off x="1179872" y="286690"/>
            <a:ext cx="11012128" cy="551865"/>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altLang="fr-FR" sz="2800" b="0" i="0" u="none" strike="noStrike" kern="1200" cap="none" spc="0" normalizeH="0" baseline="0" noProof="0">
                <a:ln>
                  <a:noFill/>
                </a:ln>
                <a:solidFill>
                  <a:srgbClr val="000000"/>
                </a:solidFill>
                <a:effectLst/>
                <a:uLnTx/>
                <a:uFillTx/>
                <a:latin typeface="Montserrat ExtraBold" panose="00000900000000000000" pitchFamily="50" charset="0"/>
                <a:ea typeface="+mj-ea"/>
                <a:cs typeface="Arial" panose="020B0604020202020204" pitchFamily="34" charset="0"/>
              </a:rPr>
              <a:t>A noter</a:t>
            </a:r>
          </a:p>
        </p:txBody>
      </p:sp>
      <p:pic>
        <p:nvPicPr>
          <p:cNvPr id="11" name="Graphique 10" descr="Curseur avec un remplissage uni">
            <a:extLst>
              <a:ext uri="{FF2B5EF4-FFF2-40B4-BE49-F238E27FC236}">
                <a16:creationId xmlns:a16="http://schemas.microsoft.com/office/drawing/2014/main" id="{432C5ABF-BE0E-42E7-9410-211FE8D38B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31405" y="6071293"/>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B927B698-90E6-C3C4-6AF6-965FCBB4D9C4}"/>
              </a:ext>
            </a:extLst>
          </p:cNvPr>
          <p:cNvPicPr>
            <a:picLocks noChangeAspect="1"/>
          </p:cNvPicPr>
          <p:nvPr/>
        </p:nvPicPr>
        <p:blipFill>
          <a:blip r:embed="rId6"/>
          <a:stretch>
            <a:fillRect/>
          </a:stretch>
        </p:blipFill>
        <p:spPr>
          <a:xfrm>
            <a:off x="11305742" y="219496"/>
            <a:ext cx="536016" cy="536016"/>
          </a:xfrm>
          <a:prstGeom prst="rect">
            <a:avLst/>
          </a:prstGeom>
        </p:spPr>
      </p:pic>
      <p:sp>
        <p:nvSpPr>
          <p:cNvPr id="4" name="Rectangle 3">
            <a:extLst>
              <a:ext uri="{FF2B5EF4-FFF2-40B4-BE49-F238E27FC236}">
                <a16:creationId xmlns:a16="http://schemas.microsoft.com/office/drawing/2014/main" id="{699F209B-7E5C-C713-AB08-93AB2EB31FE0}"/>
              </a:ext>
            </a:extLst>
          </p:cNvPr>
          <p:cNvSpPr/>
          <p:nvPr/>
        </p:nvSpPr>
        <p:spPr>
          <a:xfrm>
            <a:off x="3165325" y="6510513"/>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6" name="Arrondir un rectangle avec un coin diagonal 12">
            <a:extLst>
              <a:ext uri="{FF2B5EF4-FFF2-40B4-BE49-F238E27FC236}">
                <a16:creationId xmlns:a16="http://schemas.microsoft.com/office/drawing/2014/main" id="{7045AF22-76ED-4E8C-ABD0-2920DE90AD23}"/>
              </a:ext>
            </a:extLst>
          </p:cNvPr>
          <p:cNvSpPr>
            <a:spLocks noChangeArrowheads="1"/>
          </p:cNvSpPr>
          <p:nvPr/>
        </p:nvSpPr>
        <p:spPr bwMode="auto">
          <a:xfrm>
            <a:off x="6491301" y="3160372"/>
            <a:ext cx="5485399" cy="2174801"/>
          </a:xfrm>
          <a:custGeom>
            <a:avLst/>
            <a:gdLst>
              <a:gd name="T0" fmla="*/ 2147483647 w 2514600"/>
              <a:gd name="T1" fmla="*/ 2147483647 h 380902"/>
              <a:gd name="T2" fmla="*/ 2147483647 w 2514600"/>
              <a:gd name="T3" fmla="*/ 2147483647 h 380902"/>
              <a:gd name="T4" fmla="*/ 0 w 2514600"/>
              <a:gd name="T5" fmla="*/ 2147483647 h 380902"/>
              <a:gd name="T6" fmla="*/ 2147483647 w 2514600"/>
              <a:gd name="T7" fmla="*/ 0 h 380902"/>
              <a:gd name="T8" fmla="*/ 0 60000 65536"/>
              <a:gd name="T9" fmla="*/ 0 60000 65536"/>
              <a:gd name="T10" fmla="*/ 0 60000 65536"/>
              <a:gd name="T11" fmla="*/ 0 60000 65536"/>
              <a:gd name="T12" fmla="*/ 18594 w 2514600"/>
              <a:gd name="T13" fmla="*/ 18594 h 380902"/>
              <a:gd name="T14" fmla="*/ 2496006 w 2514600"/>
              <a:gd name="T15" fmla="*/ 362308 h 380902"/>
            </a:gdLst>
            <a:ahLst/>
            <a:cxnLst>
              <a:cxn ang="T8">
                <a:pos x="T0" y="T1"/>
              </a:cxn>
              <a:cxn ang="T9">
                <a:pos x="T2" y="T3"/>
              </a:cxn>
              <a:cxn ang="T10">
                <a:pos x="T4" y="T5"/>
              </a:cxn>
              <a:cxn ang="T11">
                <a:pos x="T6" y="T7"/>
              </a:cxn>
            </a:cxnLst>
            <a:rect l="T12" t="T13" r="T14" b="T15"/>
            <a:pathLst>
              <a:path w="2514600" h="380902">
                <a:moveTo>
                  <a:pt x="63485" y="0"/>
                </a:moveTo>
                <a:lnTo>
                  <a:pt x="2514600" y="0"/>
                </a:lnTo>
                <a:lnTo>
                  <a:pt x="2514600" y="317417"/>
                </a:lnTo>
                <a:cubicBezTo>
                  <a:pt x="2514600" y="352478"/>
                  <a:pt x="2486176" y="380901"/>
                  <a:pt x="2451115" y="380902"/>
                </a:cubicBezTo>
                <a:lnTo>
                  <a:pt x="0" y="380902"/>
                </a:lnTo>
                <a:lnTo>
                  <a:pt x="0" y="63485"/>
                </a:lnTo>
                <a:cubicBezTo>
                  <a:pt x="0" y="28423"/>
                  <a:pt x="28423" y="0"/>
                  <a:pt x="63484" y="0"/>
                </a:cubicBezTo>
                <a:lnTo>
                  <a:pt x="63485" y="0"/>
                </a:lnTo>
                <a:close/>
              </a:path>
            </a:pathLst>
          </a:custGeom>
          <a:solidFill>
            <a:schemeClr val="bg1">
              <a:lumMod val="95000"/>
            </a:schemeClr>
          </a:solidFill>
          <a:ln w="28575">
            <a:solidFill>
              <a:srgbClr val="1D1B1B"/>
            </a:solidFill>
            <a:miter lim="800000"/>
            <a:headEnd/>
            <a:tailEnd/>
          </a:ln>
          <a:effectLst>
            <a:outerShdw dist="23000" dir="5400000" rotWithShape="0">
              <a:srgbClr val="808080">
                <a:alpha val="34998"/>
              </a:srgb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200" b="1" i="0" u="none" strike="noStrike" kern="0" cap="none" spc="0" normalizeH="0" baseline="0" noProof="0">
                <a:ln>
                  <a:noFill/>
                </a:ln>
                <a:solidFill>
                  <a:srgbClr val="B34A8C"/>
                </a:solidFill>
                <a:effectLst/>
                <a:uLnTx/>
                <a:uFillTx/>
                <a:latin typeface="Arial"/>
                <a:ea typeface="Verdana" panose="020B0604030504040204" pitchFamily="34" charset="0"/>
                <a:cs typeface="Verdana" panose="020B0604030504040204" pitchFamily="34" charset="0"/>
              </a:rPr>
              <a:t>BONNE PRATIQUE EN AMONT DES PARCOURS PP &amp; PM</a:t>
            </a:r>
          </a:p>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endParaRPr kumimoji="0" lang="fr-FR" sz="900" b="1" i="0" u="none" strike="noStrike" kern="0" cap="none" spc="0" normalizeH="0" baseline="0" noProof="0">
              <a:ln>
                <a:noFill/>
              </a:ln>
              <a:solidFill>
                <a:srgbClr val="44546A"/>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9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Il convient de tenir compte </a:t>
            </a:r>
            <a:r>
              <a:rPr kumimoji="0" lang="fr-FR" sz="9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de sa connaissance, de son expérience en matière financière, de ses objectifs, de ses exigences et de ses besoins, de son appétence aux risques et de son horizon de placement.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9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Veillez à compléter ou mettre à jour, avec le client, le </a:t>
            </a:r>
            <a:r>
              <a:rPr kumimoji="0" lang="fr-FR" sz="9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QCF-QR en amont du parcours (également disponible en </a:t>
            </a:r>
            <a:r>
              <a:rPr kumimoji="0" lang="fr-FR" sz="900" b="1" i="0" u="none" strike="noStrike" kern="0" cap="none" spc="0" normalizeH="0" baseline="0" noProof="0" err="1">
                <a:ln>
                  <a:noFill/>
                </a:ln>
                <a:solidFill>
                  <a:srgbClr val="000000"/>
                </a:solidFill>
                <a:effectLst/>
                <a:uLnTx/>
                <a:uFillTx/>
                <a:latin typeface="Arial"/>
                <a:ea typeface="Verdana" panose="020B0604030504040204" pitchFamily="34" charset="0"/>
                <a:cs typeface="Verdana" panose="020B0604030504040204" pitchFamily="34" charset="0"/>
              </a:rPr>
              <a:t>selfcare</a:t>
            </a:r>
            <a:r>
              <a:rPr kumimoji="0" lang="fr-FR" sz="9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a:t>
            </a:r>
            <a:r>
              <a:rPr kumimoji="0" lang="fr-FR" sz="9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 </a:t>
            </a: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fr-FR" sz="900" kern="0">
              <a:solidFill>
                <a:srgbClr val="000000"/>
              </a:solidFill>
              <a:latin typeface="Arial"/>
              <a:ea typeface="Verdana" panose="020B0604030504040204" pitchFamily="34" charset="0"/>
              <a:cs typeface="Verdana" panose="020B0604030504040204" pitchFamily="34" charset="0"/>
            </a:endParaRPr>
          </a:p>
          <a:p>
            <a:pPr marL="171450" indent="-171450" algn="just">
              <a:buFont typeface="Arial" pitchFamily="34" charset="0"/>
              <a:buChar char="•"/>
              <a:defRPr/>
            </a:pPr>
            <a:r>
              <a:rPr lang="fr-FR" altLang="fr-FR" sz="900" b="1" kern="0">
                <a:solidFill>
                  <a:srgbClr val="000000"/>
                </a:solidFill>
                <a:latin typeface="Arial"/>
                <a:ea typeface="Verdana" panose="020B0604030504040204" pitchFamily="34" charset="0"/>
              </a:rPr>
              <a:t>La procédure de devoir de conseil doit être scrupuleusement respectée</a:t>
            </a:r>
            <a:r>
              <a:rPr lang="fr-FR" altLang="fr-FR" sz="900" kern="0">
                <a:solidFill>
                  <a:srgbClr val="000000"/>
                </a:solidFill>
                <a:latin typeface="Arial"/>
                <a:ea typeface="Verdana" panose="020B0604030504040204" pitchFamily="34" charset="0"/>
              </a:rPr>
              <a:t>, d’autant plus que s’agissant d’une émission BPCE, il y a conflit d’intérêt dans la mesure où l’établissement a intérêt à placer un emprunt de sa maison mère émettrice (BPCE). L’établissement doit donc pouvoir apporter la preuve que l’intérêt du client a été pris en compte</a:t>
            </a:r>
          </a:p>
        </p:txBody>
      </p:sp>
    </p:spTree>
    <p:extLst>
      <p:ext uri="{BB962C8B-B14F-4D97-AF65-F5344CB8AC3E}">
        <p14:creationId xmlns:p14="http://schemas.microsoft.com/office/powerpoint/2010/main" val="662622831"/>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A6F97E06-5ED4-4E1B-BABA-50BB4E911BBB}"/>
              </a:ext>
            </a:extLst>
          </p:cNvPr>
          <p:cNvSpPr/>
          <p:nvPr/>
        </p:nvSpPr>
        <p:spPr>
          <a:xfrm>
            <a:off x="6949466" y="1230170"/>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p:txBody>
          <a:bodyPr/>
          <a:lstStyle/>
          <a:p>
            <a:r>
              <a:rPr lang="fr-FR"/>
              <a:t>Supports de communication</a:t>
            </a:r>
          </a:p>
        </p:txBody>
      </p:sp>
      <p:sp>
        <p:nvSpPr>
          <p:cNvPr id="6" name="ZoneTexte 5">
            <a:extLst>
              <a:ext uri="{FF2B5EF4-FFF2-40B4-BE49-F238E27FC236}">
                <a16:creationId xmlns:a16="http://schemas.microsoft.com/office/drawing/2014/main" id="{6D641B67-00D0-4C98-8CB0-11E3DF047B24}"/>
              </a:ext>
            </a:extLst>
          </p:cNvPr>
          <p:cNvSpPr txBox="1"/>
          <p:nvPr/>
        </p:nvSpPr>
        <p:spPr>
          <a:xfrm>
            <a:off x="6184178" y="1599139"/>
            <a:ext cx="5865689" cy="40380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synthèse épargne (LEA) ou proposition d’investissement (O2S) ou la synthèse placement PM </a:t>
            </a:r>
            <a:r>
              <a:rPr kumimoji="0" lang="fr-FR" sz="1400" b="1" i="0" u="none" strike="noStrike" kern="1200" cap="none" spc="0" normalizeH="0" baseline="0" noProof="0" dirty="0">
                <a:ln>
                  <a:noFill/>
                </a:ln>
                <a:solidFill>
                  <a:srgbClr val="000000"/>
                </a:solidFill>
                <a:effectLst/>
                <a:uLnTx/>
                <a:uFillTx/>
                <a:latin typeface="Arial"/>
                <a:ea typeface="+mn-ea"/>
                <a:cs typeface="+mn-cs"/>
              </a:rPr>
              <a:t>signée du client,</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bulletin de souscription papier </a:t>
            </a:r>
            <a:r>
              <a:rPr kumimoji="0" lang="fr-FR" sz="1400" b="1" i="0" u="none" strike="noStrike" kern="1200" cap="none" spc="0" normalizeH="0" baseline="0" noProof="0" dirty="0">
                <a:ln>
                  <a:noFill/>
                </a:ln>
                <a:solidFill>
                  <a:srgbClr val="000000"/>
                </a:solidFill>
                <a:effectLst/>
                <a:uLnTx/>
                <a:uFillTx/>
                <a:latin typeface="Arial"/>
                <a:ea typeface="+mn-ea"/>
                <a:cs typeface="+mn-cs"/>
              </a:rPr>
              <a:t>signé du client,</a:t>
            </a:r>
          </a:p>
          <a:p>
            <a:pPr marL="171450" indent="-171450">
              <a:lnSpc>
                <a:spcPct val="150000"/>
              </a:lnSpc>
              <a:spcBef>
                <a:spcPts val="600"/>
              </a:spcBef>
              <a:buClr>
                <a:srgbClr val="B34A8C"/>
              </a:buClr>
              <a:buFont typeface="Wingdings 3" panose="05040102010807070707" pitchFamily="18" charset="2"/>
              <a:buChar char="º"/>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L’attestation plus de 80 ans</a:t>
            </a:r>
            <a:r>
              <a:rPr lang="fr-FR" sz="1400" dirty="0">
                <a:solidFill>
                  <a:srgbClr val="000000"/>
                </a:solidFill>
              </a:rPr>
              <a:t>, le cas échéant, </a:t>
            </a:r>
            <a:r>
              <a:rPr kumimoji="0" lang="fr-FR" sz="1400" b="1" i="0" u="none" strike="noStrike" kern="1200" cap="none" spc="0" normalizeH="0" baseline="0" noProof="0" dirty="0">
                <a:ln>
                  <a:noFill/>
                </a:ln>
                <a:solidFill>
                  <a:srgbClr val="000000"/>
                </a:solidFill>
                <a:effectLst/>
                <a:uLnTx/>
                <a:uFillTx/>
                <a:latin typeface="Arial"/>
                <a:ea typeface="+mn-ea"/>
                <a:cs typeface="+mn-cs"/>
              </a:rPr>
              <a:t>signée du client,</a:t>
            </a: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note d’information (ou affichette) validée par l’ AMF,</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prospectus de l’émission remis sur demande.</a:t>
            </a:r>
          </a:p>
          <a:p>
            <a:pPr marL="914400" marR="0" lvl="2" indent="0" algn="l" defTabSz="914400" rtl="0" eaLnBrk="1" fontAlgn="auto" latinLnBrk="0" hangingPunct="1">
              <a:lnSpc>
                <a:spcPct val="150000"/>
              </a:lnSpc>
              <a:spcBef>
                <a:spcPts val="60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Post souscription : l’avis opéré issu de Platine </a:t>
            </a:r>
            <a:r>
              <a:rPr lang="fr-FR" sz="1400" dirty="0">
                <a:solidFill>
                  <a:srgbClr val="000000"/>
                </a:solidFill>
                <a:latin typeface="Arial"/>
              </a:rPr>
              <a:t>émis le jour du règlement/livraison (14 avril 2023)</a:t>
            </a:r>
            <a:r>
              <a:rPr kumimoji="0" lang="fr-FR" sz="1400" b="0" i="0" u="none" strike="noStrike" kern="1200" cap="none" spc="0" normalizeH="0" baseline="0" noProof="0" dirty="0">
                <a:ln>
                  <a:noFill/>
                </a:ln>
                <a:solidFill>
                  <a:srgbClr val="000000"/>
                </a:solidFill>
                <a:effectLst/>
                <a:uLnTx/>
                <a:uFillTx/>
                <a:latin typeface="Arial"/>
                <a:ea typeface="+mn-ea"/>
                <a:cs typeface="+mn-cs"/>
              </a:rPr>
              <a:t>. Il est déposé dans le portail bancaire du client ou envoyé par la poste selon le choix du client.</a:t>
            </a:r>
          </a:p>
        </p:txBody>
      </p:sp>
      <p:sp>
        <p:nvSpPr>
          <p:cNvPr id="9" name="ZoneTexte 8">
            <a:extLst>
              <a:ext uri="{FF2B5EF4-FFF2-40B4-BE49-F238E27FC236}">
                <a16:creationId xmlns:a16="http://schemas.microsoft.com/office/drawing/2014/main" id="{4D9A50E9-8FB5-42BE-B82A-A08DBBF1EC1F}"/>
              </a:ext>
            </a:extLst>
          </p:cNvPr>
          <p:cNvSpPr txBox="1"/>
          <p:nvPr/>
        </p:nvSpPr>
        <p:spPr>
          <a:xfrm>
            <a:off x="823505" y="1649685"/>
            <a:ext cx="5285267" cy="397653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a:ln>
                  <a:noFill/>
                </a:ln>
                <a:solidFill>
                  <a:srgbClr val="000000"/>
                </a:solidFill>
                <a:effectLst/>
                <a:uLnTx/>
                <a:uFillTx/>
                <a:latin typeface="Arial"/>
                <a:ea typeface="+mn-ea"/>
                <a:cs typeface="+mn-cs"/>
              </a:rPr>
              <a:t>Disponible sous </a:t>
            </a:r>
            <a:r>
              <a:rPr kumimoji="0" lang="fr-FR" sz="1400" b="0" i="1" u="none" strike="noStrike" kern="1200" cap="none" spc="0" normalizeH="0" baseline="0" noProof="0">
                <a:ln>
                  <a:noFill/>
                </a:ln>
                <a:solidFill>
                  <a:srgbClr val="B34A8C"/>
                </a:solidFill>
                <a:effectLst/>
                <a:uLnTx/>
                <a:uFillTx/>
                <a:latin typeface="Arial"/>
                <a:ea typeface="+mn-ea"/>
                <a:cs typeface="+mn-cs"/>
              </a:rPr>
              <a:t>DEFI</a:t>
            </a: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lang="fr-FR" sz="1400">
                <a:solidFill>
                  <a:srgbClr val="B34A8C"/>
                </a:solidFill>
                <a:latin typeface="Arial"/>
              </a:rPr>
              <a:t>Cliquez ici</a:t>
            </a:r>
            <a:endParaRPr kumimoji="0" lang="fr-FR" sz="1400" b="0" u="none"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 kit conseiller</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 La fiche CTO (fiche à remettre au client / fiche conseiller)</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note d’information (ou affichette)</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 prospectus de l’émission</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fiche attestation 80 ans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 bulletin de souscription papier</a:t>
            </a:r>
          </a:p>
        </p:txBody>
      </p:sp>
      <p:pic>
        <p:nvPicPr>
          <p:cNvPr id="2" name="Image 1">
            <a:extLst>
              <a:ext uri="{FF2B5EF4-FFF2-40B4-BE49-F238E27FC236}">
                <a16:creationId xmlns:a16="http://schemas.microsoft.com/office/drawing/2014/main" id="{C082B581-C1B2-4F5B-9693-5EE3D65A68A7}"/>
              </a:ext>
            </a:extLst>
          </p:cNvPr>
          <p:cNvPicPr>
            <a:picLocks noChangeAspect="1"/>
          </p:cNvPicPr>
          <p:nvPr/>
        </p:nvPicPr>
        <p:blipFill>
          <a:blip r:embed="rId2"/>
          <a:stretch>
            <a:fillRect/>
          </a:stretch>
        </p:blipFill>
        <p:spPr>
          <a:xfrm>
            <a:off x="6053328" y="1072263"/>
            <a:ext cx="0" cy="0"/>
          </a:xfrm>
          <a:prstGeom prst="rect">
            <a:avLst/>
          </a:prstGeom>
        </p:spPr>
      </p:pic>
      <p:sp>
        <p:nvSpPr>
          <p:cNvPr id="7" name="Rectangle : coins arrondis 6">
            <a:extLst>
              <a:ext uri="{FF2B5EF4-FFF2-40B4-BE49-F238E27FC236}">
                <a16:creationId xmlns:a16="http://schemas.microsoft.com/office/drawing/2014/main" id="{2B454F66-E391-4B5C-815F-FA3AD0D8F4C2}"/>
              </a:ext>
            </a:extLst>
          </p:cNvPr>
          <p:cNvSpPr/>
          <p:nvPr/>
        </p:nvSpPr>
        <p:spPr>
          <a:xfrm>
            <a:off x="1083777" y="1240816"/>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4" name="ZoneTexte 3">
            <a:extLst>
              <a:ext uri="{FF2B5EF4-FFF2-40B4-BE49-F238E27FC236}">
                <a16:creationId xmlns:a16="http://schemas.microsoft.com/office/drawing/2014/main" id="{49E00D29-CD4F-4429-937D-9D197D03BE30}"/>
              </a:ext>
            </a:extLst>
          </p:cNvPr>
          <p:cNvSpPr txBox="1"/>
          <p:nvPr/>
        </p:nvSpPr>
        <p:spPr>
          <a:xfrm>
            <a:off x="7692496" y="1325683"/>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DES CLIENTS</a:t>
            </a:r>
          </a:p>
        </p:txBody>
      </p:sp>
      <p:sp>
        <p:nvSpPr>
          <p:cNvPr id="10" name="ZoneTexte 9">
            <a:extLst>
              <a:ext uri="{FF2B5EF4-FFF2-40B4-BE49-F238E27FC236}">
                <a16:creationId xmlns:a16="http://schemas.microsoft.com/office/drawing/2014/main" id="{DEFCD86A-6B30-45DC-AFF9-E1048617BD60}"/>
              </a:ext>
            </a:extLst>
          </p:cNvPr>
          <p:cNvSpPr txBox="1"/>
          <p:nvPr/>
        </p:nvSpPr>
        <p:spPr>
          <a:xfrm>
            <a:off x="1714150" y="1291362"/>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DU RESEAU</a:t>
            </a:r>
          </a:p>
        </p:txBody>
      </p:sp>
      <p:pic>
        <p:nvPicPr>
          <p:cNvPr id="13" name="Image 12">
            <a:extLst>
              <a:ext uri="{FF2B5EF4-FFF2-40B4-BE49-F238E27FC236}">
                <a16:creationId xmlns:a16="http://schemas.microsoft.com/office/drawing/2014/main" id="{13D29E5E-4789-49F0-B242-FD1B36B149F8}"/>
              </a:ext>
            </a:extLst>
          </p:cNvPr>
          <p:cNvPicPr>
            <a:picLocks noChangeAspect="1"/>
          </p:cNvPicPr>
          <p:nvPr/>
        </p:nvPicPr>
        <p:blipFill>
          <a:blip r:embed="rId3"/>
          <a:stretch>
            <a:fillRect/>
          </a:stretch>
        </p:blipFill>
        <p:spPr>
          <a:xfrm>
            <a:off x="11376616" y="214123"/>
            <a:ext cx="528537" cy="528537"/>
          </a:xfrm>
          <a:prstGeom prst="rect">
            <a:avLst/>
          </a:prstGeom>
        </p:spPr>
      </p:pic>
      <p:pic>
        <p:nvPicPr>
          <p:cNvPr id="14" name="Graphique 13" descr="Curseur avec un remplissage uni">
            <a:extLst>
              <a:ext uri="{FF2B5EF4-FFF2-40B4-BE49-F238E27FC236}">
                <a16:creationId xmlns:a16="http://schemas.microsoft.com/office/drawing/2014/main" id="{604181BB-0772-40D5-B15A-2EB7234471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14150" y="2605831"/>
            <a:ext cx="500017" cy="500017"/>
          </a:xfrm>
          <a:prstGeom prst="rect">
            <a:avLst/>
          </a:prstGeom>
        </p:spPr>
      </p:pic>
      <p:sp>
        <p:nvSpPr>
          <p:cNvPr id="12" name="Rectangle 11">
            <a:extLst>
              <a:ext uri="{FF2B5EF4-FFF2-40B4-BE49-F238E27FC236}">
                <a16:creationId xmlns:a16="http://schemas.microsoft.com/office/drawing/2014/main" id="{7DFA279B-6E19-98C5-4912-706EBC6C9BD0}"/>
              </a:ext>
            </a:extLst>
          </p:cNvPr>
          <p:cNvSpPr/>
          <p:nvPr/>
        </p:nvSpPr>
        <p:spPr>
          <a:xfrm>
            <a:off x="3165325" y="6445937"/>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819968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1" y="2644181"/>
            <a:ext cx="10849205" cy="449816"/>
          </a:xfrm>
        </p:spPr>
        <p:txBody>
          <a:bodyPr/>
          <a:lstStyle/>
          <a:p>
            <a:r>
              <a:rPr lang="fr-FR"/>
              <a:t>Parcours LEA (personnes physiques)</a:t>
            </a:r>
            <a:br>
              <a:rPr lang="fr-FR"/>
            </a:br>
            <a:r>
              <a:rPr lang="fr-FR" sz="2000"/>
              <a:t>(en cas de besoin, contacter : bal-assistance-lea@natixis.com)</a:t>
            </a:r>
            <a:br>
              <a:rPr lang="fr-FR">
                <a:highlight>
                  <a:srgbClr val="00FFFF"/>
                </a:highlight>
              </a:rPr>
            </a:br>
            <a:endParaRPr lang="fr-FR">
              <a:highlight>
                <a:srgbClr val="00FFFF"/>
              </a:highlight>
            </a:endParaRP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5912745" y="4385314"/>
            <a:ext cx="504833" cy="497620"/>
          </a:xfrm>
          <a:prstGeom prst="rect">
            <a:avLst/>
          </a:prstGeom>
        </p:spPr>
      </p:pic>
      <p:sp>
        <p:nvSpPr>
          <p:cNvPr id="8" name="Rectangle 7">
            <a:extLst>
              <a:ext uri="{FF2B5EF4-FFF2-40B4-BE49-F238E27FC236}">
                <a16:creationId xmlns:a16="http://schemas.microsoft.com/office/drawing/2014/main" id="{053B2240-4138-6B20-663A-F37FF4FD8E30}"/>
              </a:ext>
            </a:extLst>
          </p:cNvPr>
          <p:cNvSpPr/>
          <p:nvPr/>
        </p:nvSpPr>
        <p:spPr>
          <a:xfrm>
            <a:off x="3191156" y="6445937"/>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979795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Parcours LEA </a:t>
            </a:r>
          </a:p>
        </p:txBody>
      </p:sp>
      <p:sp>
        <p:nvSpPr>
          <p:cNvPr id="6" name="Rectangle 3"/>
          <p:cNvSpPr txBox="1">
            <a:spLocks noChangeArrowheads="1"/>
          </p:cNvSpPr>
          <p:nvPr/>
        </p:nvSpPr>
        <p:spPr bwMode="auto">
          <a:xfrm>
            <a:off x="367995" y="1309818"/>
            <a:ext cx="11136395" cy="5942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altLang="fr-FR" sz="1600" i="0" u="none" strike="noStrike" kern="0" cap="none" spc="0" normalizeH="0" baseline="0" noProof="0" dirty="0">
              <a:ln>
                <a:noFill/>
              </a:ln>
              <a:solidFill>
                <a:srgbClr val="000000"/>
              </a:solidFill>
              <a:effectLst/>
              <a:uLnTx/>
              <a:uFillTx/>
              <a:latin typeface="Aria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rgbClr val="CC3399"/>
                </a:solidFill>
                <a:effectLst/>
                <a:uLnTx/>
                <a:uFillTx/>
                <a:cs typeface="Arial"/>
              </a:rPr>
              <a:t>Tous les clients sont éligibles à l’Emprunt BPCE (Grand Public à Gestion Privée : C1 /R1).</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i="0" u="none" strike="noStrike" kern="0" cap="none" spc="0" normalizeH="0" baseline="0" noProof="0" dirty="0">
                <a:ln>
                  <a:noFill/>
                </a:ln>
                <a:solidFill>
                  <a:srgbClr val="000000"/>
                </a:solidFill>
                <a:effectLst/>
                <a:uLnTx/>
                <a:uFillTx/>
                <a:cs typeface="Arial"/>
              </a:rPr>
              <a:t>Le parcours LEA est retenu comme le « </a:t>
            </a:r>
            <a:r>
              <a:rPr kumimoji="0" lang="fr-FR" altLang="fr-FR" sz="1600" b="1" i="0" u="none" strike="noStrike" kern="0" cap="none" spc="0" normalizeH="0" baseline="0" noProof="0" dirty="0">
                <a:ln>
                  <a:noFill/>
                </a:ln>
                <a:solidFill>
                  <a:schemeClr val="tx2"/>
                </a:solidFill>
                <a:effectLst/>
                <a:uLnTx/>
                <a:uFillTx/>
                <a:cs typeface="Arial"/>
              </a:rPr>
              <a:t>parcours standard de souscription ou d’abondement </a:t>
            </a:r>
            <a:r>
              <a:rPr kumimoji="0" lang="fr-FR" altLang="fr-FR" sz="1600" i="0" u="none" strike="noStrike" kern="0" cap="none" spc="0" normalizeH="0" baseline="0" noProof="0" dirty="0">
                <a:ln>
                  <a:noFill/>
                </a:ln>
                <a:solidFill>
                  <a:srgbClr val="000000"/>
                </a:solidFill>
                <a:effectLst/>
                <a:uLnTx/>
                <a:uFillTx/>
                <a:cs typeface="Arial"/>
              </a:rPr>
              <a:t>» sur le </a:t>
            </a:r>
            <a:r>
              <a:rPr lang="fr-FR" altLang="fr-FR" sz="1600" kern="0" dirty="0">
                <a:solidFill>
                  <a:srgbClr val="000000"/>
                </a:solidFill>
                <a:cs typeface="Arial"/>
              </a:rPr>
              <a:t>CTO</a:t>
            </a:r>
            <a:r>
              <a:rPr kumimoji="0" lang="fr-FR" altLang="fr-FR" sz="1600" i="0" u="none" strike="noStrike" kern="0" cap="none" spc="0" normalizeH="0" baseline="0" noProof="0" dirty="0">
                <a:ln>
                  <a:noFill/>
                </a:ln>
                <a:solidFill>
                  <a:srgbClr val="000000"/>
                </a:solidFill>
                <a:effectLst/>
                <a:uLnTx/>
                <a:uFillTx/>
                <a:cs typeface="Arial"/>
              </a:rPr>
              <a:t> </a:t>
            </a:r>
            <a:r>
              <a:rPr lang="fr-FR" altLang="fr-FR" sz="1600" kern="0" dirty="0">
                <a:solidFill>
                  <a:srgbClr val="000000"/>
                </a:solidFill>
                <a:cs typeface="Arial"/>
              </a:rPr>
              <a:t>mono-titulaire et sur le CTO joint ;</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chemeClr val="tx2"/>
                </a:solidFill>
                <a:effectLst/>
                <a:uLnTx/>
                <a:uFillTx/>
                <a:cs typeface="Arial"/>
              </a:rPr>
              <a:t>L’emprunt BPCE ne sera pas intégré dans les portefeuilles modèles. </a:t>
            </a:r>
            <a:r>
              <a:rPr lang="fr-FR" altLang="fr-FR" sz="1600" kern="0" dirty="0">
                <a:cs typeface="Arial"/>
              </a:rPr>
              <a:t>L’algorithme </a:t>
            </a:r>
            <a:r>
              <a:rPr kumimoji="0" lang="fr-FR" altLang="fr-FR" sz="1600" i="0" u="none" strike="noStrike" kern="0" cap="none" spc="0" normalizeH="0" baseline="0" noProof="0" dirty="0">
                <a:ln>
                  <a:noFill/>
                </a:ln>
                <a:effectLst/>
                <a:uLnTx/>
                <a:uFillTx/>
                <a:cs typeface="Arial"/>
              </a:rPr>
              <a:t>LEA alloue en première intention une allocation issue du portefeuille modèle de NIM qui ne comportera pas l’emprunt</a:t>
            </a:r>
            <a:r>
              <a:rPr lang="fr-FR" altLang="fr-FR" sz="1600" kern="0" dirty="0">
                <a:cs typeface="Arial"/>
              </a:rPr>
              <a:t> </a:t>
            </a: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0" i="0" u="none" strike="noStrike" kern="0" cap="none" spc="0" normalizeH="0" baseline="0" noProof="0" dirty="0">
                <a:ln>
                  <a:noFill/>
                </a:ln>
                <a:solidFill>
                  <a:srgbClr val="000000"/>
                </a:solidFill>
                <a:effectLst/>
                <a:uLnTx/>
                <a:uFillTx/>
                <a:ea typeface="+mn-ea"/>
                <a:cs typeface="Arial"/>
              </a:rPr>
              <a:t>La souscription de l’emprunt se fera par </a:t>
            </a:r>
            <a:r>
              <a:rPr kumimoji="0" lang="fr-FR" altLang="fr-FR" sz="1600" b="1" i="0" u="none" strike="noStrike" kern="0" cap="none" spc="0" normalizeH="0" baseline="0" noProof="0" dirty="0">
                <a:ln>
                  <a:noFill/>
                </a:ln>
                <a:solidFill>
                  <a:srgbClr val="B34A8C"/>
                </a:solidFill>
                <a:effectLst/>
                <a:uLnTx/>
                <a:uFillTx/>
                <a:ea typeface="+mn-ea"/>
                <a:cs typeface="Arial"/>
              </a:rPr>
              <a:t>substitution </a:t>
            </a:r>
            <a:r>
              <a:rPr kumimoji="0" lang="fr-FR" altLang="fr-FR" sz="1600" b="0" i="0" u="none" strike="noStrike" kern="0" cap="none" spc="0" normalizeH="0" baseline="0" noProof="0" dirty="0">
                <a:ln>
                  <a:noFill/>
                </a:ln>
                <a:solidFill>
                  <a:srgbClr val="000000"/>
                </a:solidFill>
                <a:effectLst/>
                <a:uLnTx/>
                <a:uFillTx/>
                <a:ea typeface="+mn-ea"/>
                <a:cs typeface="Arial"/>
              </a:rPr>
              <a:t>du conseiller </a:t>
            </a:r>
            <a:r>
              <a:rPr kumimoji="0" lang="fr-FR" altLang="fr-FR" sz="1600" b="1" i="0" u="none" strike="noStrike" kern="0" cap="none" spc="0" normalizeH="0" baseline="0" noProof="0" dirty="0">
                <a:ln>
                  <a:noFill/>
                </a:ln>
                <a:solidFill>
                  <a:srgbClr val="B34A8C"/>
                </a:solidFill>
                <a:effectLst/>
                <a:uLnTx/>
                <a:uFillTx/>
                <a:ea typeface="+mn-ea"/>
                <a:cs typeface="Arial"/>
              </a:rPr>
              <a:t>(switch de niveau 2),</a:t>
            </a:r>
            <a:r>
              <a:rPr kumimoji="0" lang="fr-FR" altLang="fr-FR" sz="1600" b="0" i="0" u="none" strike="noStrike" kern="0" cap="none" spc="0" normalizeH="0" baseline="0" noProof="0" dirty="0">
                <a:ln>
                  <a:noFill/>
                </a:ln>
                <a:solidFill>
                  <a:srgbClr val="000000"/>
                </a:solidFill>
                <a:effectLst/>
                <a:uLnTx/>
                <a:uFillTx/>
                <a:ea typeface="+mn-ea"/>
                <a:cs typeface="Arial"/>
              </a:rPr>
              <a:t> suite </a:t>
            </a:r>
            <a:r>
              <a:rPr kumimoji="0" lang="fr-FR" sz="1600" b="0" i="0" u="none" strike="noStrike" kern="1200" cap="none" spc="0" normalizeH="0" baseline="0" noProof="0" dirty="0">
                <a:ln>
                  <a:noFill/>
                </a:ln>
                <a:solidFill>
                  <a:srgbClr val="242424"/>
                </a:solidFill>
                <a:effectLst/>
                <a:uLnTx/>
                <a:uFillTx/>
                <a:ea typeface="Calibri" panose="020F0502020204030204" pitchFamily="34" charset="0"/>
                <a:cs typeface="+mn-cs"/>
              </a:rPr>
              <a:t>à l'entretien conseil avec le client identifiant l’</a:t>
            </a:r>
            <a:r>
              <a:rPr lang="fr-FR" sz="1600" dirty="0" err="1">
                <a:solidFill>
                  <a:srgbClr val="242424"/>
                </a:solidFill>
                <a:ea typeface="Calibri" panose="020F0502020204030204" pitchFamily="34" charset="0"/>
              </a:rPr>
              <a:t>em</a:t>
            </a:r>
            <a:r>
              <a:rPr kumimoji="0" lang="fr-FR" sz="1600" b="0" i="0" u="none" strike="noStrike" kern="1200" cap="none" spc="0" normalizeH="0" baseline="0" noProof="0" dirty="0" err="1">
                <a:ln>
                  <a:noFill/>
                </a:ln>
                <a:solidFill>
                  <a:srgbClr val="242424"/>
                </a:solidFill>
                <a:effectLst/>
                <a:uLnTx/>
                <a:uFillTx/>
                <a:ea typeface="Calibri" panose="020F0502020204030204" pitchFamily="34" charset="0"/>
                <a:cs typeface="+mn-cs"/>
              </a:rPr>
              <a:t>prunt</a:t>
            </a:r>
            <a:r>
              <a:rPr kumimoji="0" lang="fr-FR" sz="1600" b="0" i="0" u="none" strike="noStrike" kern="1200" cap="none" spc="0" normalizeH="0" baseline="0" noProof="0" dirty="0">
                <a:ln>
                  <a:noFill/>
                </a:ln>
                <a:solidFill>
                  <a:srgbClr val="242424"/>
                </a:solidFill>
                <a:effectLst/>
                <a:uLnTx/>
                <a:uFillTx/>
                <a:ea typeface="Calibri" panose="020F0502020204030204" pitchFamily="34" charset="0"/>
                <a:cs typeface="+mn-cs"/>
              </a:rPr>
              <a:t> comme une solution adaptée à son profil investisseur, son projet et ses objectifs d'investissement</a:t>
            </a:r>
            <a:endParaRPr kumimoji="0" lang="fr-FR" altLang="fr-FR" sz="1600" i="0" u="none" strike="noStrike" kern="0" cap="none" spc="0" normalizeH="0" baseline="0" noProof="0" dirty="0">
              <a:ln>
                <a:noFill/>
              </a:ln>
              <a:effectLst/>
              <a:uLnTx/>
              <a:uFillTx/>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lang="fr-FR" altLang="fr-FR" sz="1600" b="1" u="sng" kern="0" dirty="0">
                <a:solidFill>
                  <a:schemeClr val="tx2"/>
                </a:solidFill>
                <a:cs typeface="Arial"/>
              </a:rPr>
              <a:t>L’horizon de placement renseigné dans LEA doit être au minimum de 6 ans pour que l’emprunt BPCE remonte dans la liste des produits disponibles</a:t>
            </a:r>
          </a:p>
          <a:p>
            <a:pPr marL="1536383" lvl="2" indent="-285750">
              <a:lnSpc>
                <a:spcPct val="150000"/>
              </a:lnSpc>
              <a:spcBef>
                <a:spcPts val="600"/>
              </a:spcBef>
              <a:spcAft>
                <a:spcPts val="0"/>
              </a:spcAft>
              <a:buClr>
                <a:srgbClr val="B34A8C"/>
              </a:buClr>
              <a:buSzPct val="80000"/>
              <a:buFont typeface="Wingdings" panose="05000000000000000000" pitchFamily="2" charset="2"/>
              <a:buChar char="§"/>
              <a:defRPr/>
            </a:pPr>
            <a:endParaRPr lang="fr-FR" altLang="fr-FR" sz="1400" b="1" kern="0" dirty="0">
              <a:solidFill>
                <a:schemeClr val="tx2"/>
              </a:solidFill>
              <a:highlight>
                <a:srgbClr val="FFFF00"/>
              </a:highlight>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altLang="fr-FR" sz="1600" b="1" i="0" u="none" strike="noStrike" kern="0" cap="none" spc="0" normalizeH="0" baseline="0" noProof="0" dirty="0">
              <a:ln>
                <a:noFill/>
              </a:ln>
              <a:solidFill>
                <a:schemeClr val="tx2"/>
              </a:solidFill>
              <a:effectLst/>
              <a:highlight>
                <a:srgbClr val="FFFF00"/>
              </a:highlight>
              <a:uLnTx/>
              <a:uFillTx/>
              <a:cs typeface="Arial"/>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4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altLang="fr-FR" sz="1600" kern="0" dirty="0">
              <a:solidFill>
                <a:srgbClr val="000000"/>
              </a:solidFill>
              <a:latin typeface="Arial" panose="020B0604020202020204" pitchFamily="34" charset="0"/>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r>
              <a:rPr lang="fr-FR" altLang="fr-FR" sz="1600" kern="0" dirty="0">
                <a:solidFill>
                  <a:srgbClr val="000000"/>
                </a:solidFill>
                <a:latin typeface="Arial"/>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r>
              <a:rPr lang="fr-FR" altLang="fr-FR" sz="1600" b="1" kern="0" dirty="0">
                <a:solidFill>
                  <a:srgbClr val="000000"/>
                </a:solidFill>
                <a:latin typeface="Arial"/>
                <a:cs typeface="Arial"/>
              </a:rPr>
              <a:t>		</a:t>
            </a:r>
            <a:endParaRPr lang="fr-FR" sz="1400" b="1" dirty="0">
              <a:effectLst/>
              <a:latin typeface="Arial"/>
              <a:ea typeface="Calibri" panose="020F0502020204030204" pitchFamily="34" charset="0"/>
              <a:cs typeface="Arial"/>
            </a:endParaRPr>
          </a:p>
          <a:p>
            <a:pPr marL="1270" indent="0">
              <a:buNone/>
            </a:pPr>
            <a:r>
              <a:rPr lang="fr-FR" sz="1400" b="1" dirty="0">
                <a:effectLst/>
                <a:latin typeface="Arial"/>
                <a:ea typeface="Calibri" panose="020F0502020204030204" pitchFamily="34" charset="0"/>
                <a:cs typeface="Arial"/>
              </a:rPr>
              <a:t>	</a:t>
            </a:r>
            <a:endParaRPr lang="fr-FR" sz="1400" dirty="0">
              <a:effectLst/>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lang="fr-FR" altLang="fr-FR" sz="1200" b="0" i="0" u="none" strike="noStrike" kern="0" cap="none" spc="0" normalizeH="0" baseline="0" noProof="0" dirty="0">
              <a:ln>
                <a:noFill/>
              </a:ln>
              <a:solidFill>
                <a:srgbClr val="000000"/>
              </a:solidFill>
              <a:effectLst/>
              <a:uLnTx/>
              <a:uFillTx/>
              <a:latin typeface="Arial Narrow" panose="020B0606020202030204" pitchFamily="34" charset="0"/>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496956" y="166641"/>
            <a:ext cx="533553" cy="533553"/>
          </a:xfrm>
          <a:prstGeom prst="rect">
            <a:avLst/>
          </a:prstGeom>
        </p:spPr>
      </p:pic>
      <p:sp>
        <p:nvSpPr>
          <p:cNvPr id="5" name="Rectangle 4">
            <a:extLst>
              <a:ext uri="{FF2B5EF4-FFF2-40B4-BE49-F238E27FC236}">
                <a16:creationId xmlns:a16="http://schemas.microsoft.com/office/drawing/2014/main" id="{7EB7BE74-B06B-0949-D89A-4C02D65C0544}"/>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dirty="0">
                <a:solidFill>
                  <a:srgbClr val="000000"/>
                </a:solidFill>
                <a:latin typeface="Arial"/>
                <a:cs typeface="Arial"/>
                <a:sym typeface="Arial"/>
              </a:rPr>
              <a:t>DOCUMENT STRICTEMENT INTERNE, DESTINE AUX CONSEILLERS DU RESEAU </a:t>
            </a:r>
            <a:endParaRPr lang="fr" sz="1200" b="1" i="1" dirty="0">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245361890"/>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D2EA48D3-4B26-445D-A9C6-21B2F02FAA8B}"/>
              </a:ext>
            </a:extLst>
          </p:cNvPr>
          <p:cNvSpPr/>
          <p:nvPr/>
        </p:nvSpPr>
        <p:spPr>
          <a:xfrm>
            <a:off x="314960" y="1981200"/>
            <a:ext cx="11419840" cy="1351280"/>
          </a:xfrm>
          <a:prstGeom prst="rect">
            <a:avLst/>
          </a:prstGeom>
          <a:solidFill>
            <a:srgbClr val="00A193">
              <a:alpha val="8000"/>
            </a:srgbClr>
          </a:solid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BD4594B5-CAE2-44B0-9D23-486CC86622BE}"/>
              </a:ext>
            </a:extLst>
          </p:cNvPr>
          <p:cNvSpPr/>
          <p:nvPr/>
        </p:nvSpPr>
        <p:spPr>
          <a:xfrm>
            <a:off x="314960" y="3383280"/>
            <a:ext cx="11419840" cy="660400"/>
          </a:xfrm>
          <a:prstGeom prst="rect">
            <a:avLst/>
          </a:prstGeom>
          <a:solidFill>
            <a:srgbClr val="EAB818">
              <a:alpha val="8000"/>
            </a:srgbClr>
          </a:solidFill>
          <a:ln>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1" name="Rectangle : coins arrondis 80">
            <a:extLst>
              <a:ext uri="{FF2B5EF4-FFF2-40B4-BE49-F238E27FC236}">
                <a16:creationId xmlns:a16="http://schemas.microsoft.com/office/drawing/2014/main" id="{F329596B-31EE-4DE4-A47A-56C96B13158F}"/>
              </a:ext>
            </a:extLst>
          </p:cNvPr>
          <p:cNvSpPr/>
          <p:nvPr/>
        </p:nvSpPr>
        <p:spPr>
          <a:xfrm>
            <a:off x="7508240" y="1483360"/>
            <a:ext cx="4287520" cy="4947920"/>
          </a:xfrm>
          <a:prstGeom prst="roundRect">
            <a:avLst>
              <a:gd name="adj" fmla="val 18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7D54ED86-8AE1-4365-81EB-9A00E024ECF8}"/>
              </a:ext>
            </a:extLst>
          </p:cNvPr>
          <p:cNvSpPr/>
          <p:nvPr/>
        </p:nvSpPr>
        <p:spPr>
          <a:xfrm>
            <a:off x="325120" y="4094480"/>
            <a:ext cx="11419840" cy="1351280"/>
          </a:xfrm>
          <a:prstGeom prst="rect">
            <a:avLst/>
          </a:prstGeom>
          <a:solidFill>
            <a:srgbClr val="DB4B4B">
              <a:alpha val="8000"/>
            </a:srgbClr>
          </a:solidFill>
          <a:ln>
            <a:solidFill>
              <a:srgbClr val="D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79" name="Rectangle : coins arrondis 78">
            <a:extLst>
              <a:ext uri="{FF2B5EF4-FFF2-40B4-BE49-F238E27FC236}">
                <a16:creationId xmlns:a16="http://schemas.microsoft.com/office/drawing/2014/main" id="{5E6108D3-0175-465F-A987-4900281D3F20}"/>
              </a:ext>
            </a:extLst>
          </p:cNvPr>
          <p:cNvSpPr/>
          <p:nvPr/>
        </p:nvSpPr>
        <p:spPr>
          <a:xfrm>
            <a:off x="3108960" y="1493520"/>
            <a:ext cx="4287520" cy="4937760"/>
          </a:xfrm>
          <a:prstGeom prst="roundRect">
            <a:avLst>
              <a:gd name="adj" fmla="val 43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2113BAA9-020B-4866-9E98-FEA4FF2EB42C}"/>
              </a:ext>
            </a:extLst>
          </p:cNvPr>
          <p:cNvSpPr/>
          <p:nvPr/>
        </p:nvSpPr>
        <p:spPr>
          <a:xfrm>
            <a:off x="304800" y="5527040"/>
            <a:ext cx="11440160" cy="721360"/>
          </a:xfrm>
          <a:prstGeom prst="rect">
            <a:avLst/>
          </a:prstGeom>
          <a:solidFill>
            <a:srgbClr val="55579E">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4" name="Titre 3">
            <a:extLst>
              <a:ext uri="{FF2B5EF4-FFF2-40B4-BE49-F238E27FC236}">
                <a16:creationId xmlns:a16="http://schemas.microsoft.com/office/drawing/2014/main" id="{B070E255-A519-42F3-AFAF-544593C21C44}"/>
              </a:ext>
            </a:extLst>
          </p:cNvPr>
          <p:cNvSpPr>
            <a:spLocks noGrp="1"/>
          </p:cNvSpPr>
          <p:nvPr>
            <p:ph type="title"/>
          </p:nvPr>
        </p:nvSpPr>
        <p:spPr>
          <a:xfrm>
            <a:off x="1168976" y="401440"/>
            <a:ext cx="10273141" cy="449816"/>
          </a:xfrm>
        </p:spPr>
        <p:txBody>
          <a:bodyPr lIns="0" tIns="0" rIns="0" bIns="0">
            <a:normAutofit/>
          </a:bodyPr>
          <a:lstStyle/>
          <a:p>
            <a:pPr>
              <a:spcBef>
                <a:spcPts val="1333"/>
              </a:spcBef>
              <a:buClr>
                <a:schemeClr val="tx2"/>
              </a:buClr>
              <a:buFont typeface="Cambria Math" panose="02040503050406030204" pitchFamily="18" charset="0"/>
            </a:pPr>
            <a:r>
              <a:rPr lang="fr-FR" sz="2133" b="1" dirty="0">
                <a:solidFill>
                  <a:srgbClr val="B24388"/>
                </a:solidFill>
                <a:latin typeface="Arial" panose="020B0604020202020204" pitchFamily="34" charset="0"/>
                <a:ea typeface="+mn-ea"/>
              </a:rPr>
              <a:t>#Parcours LEA : Comparaison comportement ASV / CTO</a:t>
            </a:r>
          </a:p>
        </p:txBody>
      </p:sp>
      <p:grpSp>
        <p:nvGrpSpPr>
          <p:cNvPr id="8" name="Groupe 7">
            <a:extLst>
              <a:ext uri="{FF2B5EF4-FFF2-40B4-BE49-F238E27FC236}">
                <a16:creationId xmlns:a16="http://schemas.microsoft.com/office/drawing/2014/main" id="{56B800C5-0210-4BA4-A87E-6DA83B19F3A1}"/>
              </a:ext>
            </a:extLst>
          </p:cNvPr>
          <p:cNvGrpSpPr/>
          <p:nvPr/>
        </p:nvGrpSpPr>
        <p:grpSpPr>
          <a:xfrm>
            <a:off x="-81781" y="1358203"/>
            <a:ext cx="2204417" cy="322977"/>
            <a:chOff x="1642210" y="864000"/>
            <a:chExt cx="1653313" cy="242233"/>
          </a:xfrm>
        </p:grpSpPr>
        <p:sp>
          <p:nvSpPr>
            <p:cNvPr id="9" name="Rectangle 8">
              <a:extLst>
                <a:ext uri="{FF2B5EF4-FFF2-40B4-BE49-F238E27FC236}">
                  <a16:creationId xmlns:a16="http://schemas.microsoft.com/office/drawing/2014/main" id="{74267E12-D8A5-456F-BE74-FE4A5654326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0" name="Groupe 9">
              <a:extLst>
                <a:ext uri="{FF2B5EF4-FFF2-40B4-BE49-F238E27FC236}">
                  <a16:creationId xmlns:a16="http://schemas.microsoft.com/office/drawing/2014/main" id="{FC3DEBEE-0F1E-474C-87B8-2D51D0863059}"/>
                </a:ext>
              </a:extLst>
            </p:cNvPr>
            <p:cNvGrpSpPr/>
            <p:nvPr/>
          </p:nvGrpSpPr>
          <p:grpSpPr>
            <a:xfrm>
              <a:off x="1976780" y="895093"/>
              <a:ext cx="984172" cy="175628"/>
              <a:chOff x="2027352" y="895093"/>
              <a:chExt cx="984172" cy="175628"/>
            </a:xfrm>
          </p:grpSpPr>
          <p:cxnSp>
            <p:nvCxnSpPr>
              <p:cNvPr id="12" name="Connecteur droit 11">
                <a:extLst>
                  <a:ext uri="{FF2B5EF4-FFF2-40B4-BE49-F238E27FC236}">
                    <a16:creationId xmlns:a16="http://schemas.microsoft.com/office/drawing/2014/main" id="{FA582659-CC08-4EB1-A4EF-2A9DB5995568}"/>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D4C2C24-A284-44D7-AC51-2B8F96F73C8D}"/>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2" descr="Key Icon 4409723">
              <a:extLst>
                <a:ext uri="{FF2B5EF4-FFF2-40B4-BE49-F238E27FC236}">
                  <a16:creationId xmlns:a16="http://schemas.microsoft.com/office/drawing/2014/main" id="{BC91BEAB-F532-4539-8D77-18FB97859B37}"/>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Rounded Corners 18">
            <a:extLst>
              <a:ext uri="{FF2B5EF4-FFF2-40B4-BE49-F238E27FC236}">
                <a16:creationId xmlns:a16="http://schemas.microsoft.com/office/drawing/2014/main" id="{9FBB005F-FF3F-47C9-9956-368AD5D4636D}"/>
              </a:ext>
            </a:extLst>
          </p:cNvPr>
          <p:cNvSpPr/>
          <p:nvPr/>
        </p:nvSpPr>
        <p:spPr bwMode="auto">
          <a:xfrm rot="16200000">
            <a:off x="1493520" y="2296160"/>
            <a:ext cx="457200" cy="279400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EAB818"/>
                </a:solidFill>
                <a:effectLst/>
                <a:uLnTx/>
                <a:uFillTx/>
                <a:latin typeface="Montserrat SemiBold" panose="00000700000000000000" pitchFamily="2" charset="0"/>
                <a:ea typeface="+mn-ea"/>
                <a:cs typeface="Arial"/>
                <a:sym typeface="Arial"/>
              </a:rPr>
              <a:t>Choix des Projets</a:t>
            </a:r>
            <a:endParaRPr kumimoji="0" lang="en-US" sz="1100" b="1" i="0" u="none" strike="noStrike" kern="0" cap="none" spc="0" normalizeH="0" baseline="0" noProof="0">
              <a:ln>
                <a:noFill/>
              </a:ln>
              <a:solidFill>
                <a:srgbClr val="EAB818"/>
              </a:solidFill>
              <a:effectLst/>
              <a:uLnTx/>
              <a:uFillTx/>
              <a:latin typeface="Montserrat SemiBold" panose="00000700000000000000" pitchFamily="2" charset="0"/>
              <a:ea typeface="+mn-ea"/>
              <a:cs typeface="Arial"/>
              <a:sym typeface="Arial"/>
            </a:endParaRPr>
          </a:p>
        </p:txBody>
      </p:sp>
      <p:sp>
        <p:nvSpPr>
          <p:cNvPr id="16" name="Rectangle: Rounded Corners 19">
            <a:extLst>
              <a:ext uri="{FF2B5EF4-FFF2-40B4-BE49-F238E27FC236}">
                <a16:creationId xmlns:a16="http://schemas.microsoft.com/office/drawing/2014/main" id="{EA1C0C29-F61B-4256-B74A-CB9743B0721A}"/>
              </a:ext>
            </a:extLst>
          </p:cNvPr>
          <p:cNvSpPr/>
          <p:nvPr/>
        </p:nvSpPr>
        <p:spPr bwMode="auto">
          <a:xfrm rot="16200000">
            <a:off x="1071360" y="3353404"/>
            <a:ext cx="1332000" cy="276352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DB4B4B"/>
                </a:solidFill>
                <a:effectLst/>
                <a:uLnTx/>
                <a:uFillTx/>
                <a:latin typeface="Montserrat SemiBold" panose="00000700000000000000" pitchFamily="2" charset="0"/>
                <a:ea typeface="+mn-ea"/>
                <a:cs typeface="Arial"/>
                <a:sym typeface="Arial"/>
              </a:rPr>
              <a:t>Switch / split de niveau 2</a:t>
            </a:r>
          </a:p>
        </p:txBody>
      </p:sp>
      <p:sp>
        <p:nvSpPr>
          <p:cNvPr id="17" name="Rectangle: Rounded Corners 17">
            <a:extLst>
              <a:ext uri="{FF2B5EF4-FFF2-40B4-BE49-F238E27FC236}">
                <a16:creationId xmlns:a16="http://schemas.microsoft.com/office/drawing/2014/main" id="{407CFF77-B948-4985-BFFD-F37EA34B94F7}"/>
              </a:ext>
            </a:extLst>
          </p:cNvPr>
          <p:cNvSpPr/>
          <p:nvPr/>
        </p:nvSpPr>
        <p:spPr bwMode="auto">
          <a:xfrm rot="16200000">
            <a:off x="1467248" y="1194672"/>
            <a:ext cx="489424"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rPr>
              <a:t>Apports de liquidités</a:t>
            </a:r>
            <a:endParaRPr kumimoji="0" lang="en-US"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endParaRPr>
          </a:p>
        </p:txBody>
      </p:sp>
      <p:sp>
        <p:nvSpPr>
          <p:cNvPr id="18" name="ZoneTexte 95">
            <a:extLst>
              <a:ext uri="{FF2B5EF4-FFF2-40B4-BE49-F238E27FC236}">
                <a16:creationId xmlns:a16="http://schemas.microsoft.com/office/drawing/2014/main" id="{49E5F4BB-909D-49A8-8DDA-265071F0E610}"/>
              </a:ext>
            </a:extLst>
          </p:cNvPr>
          <p:cNvSpPr txBox="1"/>
          <p:nvPr/>
        </p:nvSpPr>
        <p:spPr>
          <a:xfrm>
            <a:off x="3297853" y="2050801"/>
            <a:ext cx="3960000" cy="1291839"/>
          </a:xfrm>
          <a:prstGeom prst="roundRect">
            <a:avLst>
              <a:gd name="adj" fmla="val 8705"/>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grpSp>
        <p:nvGrpSpPr>
          <p:cNvPr id="56" name="Groupe 55">
            <a:extLst>
              <a:ext uri="{FF2B5EF4-FFF2-40B4-BE49-F238E27FC236}">
                <a16:creationId xmlns:a16="http://schemas.microsoft.com/office/drawing/2014/main" id="{BC461A1E-D28D-4F87-BA53-4D8C3B8AEBC9}"/>
              </a:ext>
            </a:extLst>
          </p:cNvPr>
          <p:cNvGrpSpPr/>
          <p:nvPr/>
        </p:nvGrpSpPr>
        <p:grpSpPr>
          <a:xfrm>
            <a:off x="2580640" y="2403547"/>
            <a:ext cx="538480" cy="522533"/>
            <a:chOff x="107876" y="1824426"/>
            <a:chExt cx="891760" cy="864653"/>
          </a:xfrm>
        </p:grpSpPr>
        <p:sp>
          <p:nvSpPr>
            <p:cNvPr id="26" name="Shape">
              <a:extLst>
                <a:ext uri="{FF2B5EF4-FFF2-40B4-BE49-F238E27FC236}">
                  <a16:creationId xmlns:a16="http://schemas.microsoft.com/office/drawing/2014/main" id="{F4F52C19-EE4A-4F89-822F-4C0A346CC6D6}"/>
                </a:ext>
              </a:extLst>
            </p:cNvPr>
            <p:cNvSpPr/>
            <p:nvPr/>
          </p:nvSpPr>
          <p:spPr>
            <a:xfrm>
              <a:off x="107876" y="182442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00A193"/>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28" name="Oval 38">
              <a:extLst>
                <a:ext uri="{FF2B5EF4-FFF2-40B4-BE49-F238E27FC236}">
                  <a16:creationId xmlns:a16="http://schemas.microsoft.com/office/drawing/2014/main" id="{414B027A-9DF1-4254-8C7D-82C1373E5BBE}"/>
                </a:ext>
              </a:extLst>
            </p:cNvPr>
            <p:cNvSpPr/>
            <p:nvPr/>
          </p:nvSpPr>
          <p:spPr>
            <a:xfrm>
              <a:off x="378255" y="2081252"/>
              <a:ext cx="351000" cy="351000"/>
            </a:xfrm>
            <a:prstGeom prst="ellipse">
              <a:avLst/>
            </a:prstGeom>
            <a:solidFill>
              <a:srgbClr val="FFFFFF"/>
            </a:solidFill>
            <a:ln w="12700" cap="flat" cmpd="sng" algn="ctr">
              <a:solidFill>
                <a:srgbClr val="00A193"/>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29" name="Image 28">
              <a:extLst>
                <a:ext uri="{FF2B5EF4-FFF2-40B4-BE49-F238E27FC236}">
                  <a16:creationId xmlns:a16="http://schemas.microsoft.com/office/drawing/2014/main" id="{9C235E27-1077-464A-B9BD-DF7098D9CDAC}"/>
                </a:ext>
              </a:extLst>
            </p:cNvPr>
            <p:cNvPicPr>
              <a:picLocks noChangeAspect="1"/>
            </p:cNvPicPr>
            <p:nvPr/>
          </p:nvPicPr>
          <p:blipFill rotWithShape="1">
            <a:blip r:embed="rId3">
              <a:duotone>
                <a:srgbClr val="00A193">
                  <a:shade val="45000"/>
                  <a:satMod val="135000"/>
                </a:srgbClr>
                <a:prstClr val="white"/>
              </a:duotone>
            </a:blip>
            <a:srcRect l="26238" t="16231" r="25486" b="36029"/>
            <a:stretch/>
          </p:blipFill>
          <p:spPr>
            <a:xfrm>
              <a:off x="425518" y="2130752"/>
              <a:ext cx="254820" cy="252000"/>
            </a:xfrm>
            <a:prstGeom prst="rect">
              <a:avLst/>
            </a:prstGeom>
          </p:spPr>
        </p:pic>
      </p:grpSp>
      <p:grpSp>
        <p:nvGrpSpPr>
          <p:cNvPr id="55" name="Groupe 54">
            <a:extLst>
              <a:ext uri="{FF2B5EF4-FFF2-40B4-BE49-F238E27FC236}">
                <a16:creationId xmlns:a16="http://schemas.microsoft.com/office/drawing/2014/main" id="{F0B4BD4E-647C-45AD-AE04-618084502912}"/>
              </a:ext>
            </a:extLst>
          </p:cNvPr>
          <p:cNvGrpSpPr/>
          <p:nvPr/>
        </p:nvGrpSpPr>
        <p:grpSpPr>
          <a:xfrm>
            <a:off x="2550160" y="3541467"/>
            <a:ext cx="518160" cy="471733"/>
            <a:chOff x="98209" y="2708346"/>
            <a:chExt cx="891760" cy="864653"/>
          </a:xfrm>
        </p:grpSpPr>
        <p:sp>
          <p:nvSpPr>
            <p:cNvPr id="30" name="Shape">
              <a:extLst>
                <a:ext uri="{FF2B5EF4-FFF2-40B4-BE49-F238E27FC236}">
                  <a16:creationId xmlns:a16="http://schemas.microsoft.com/office/drawing/2014/main" id="{308C9E26-AD8A-4A76-9146-CB1380A8F085}"/>
                </a:ext>
              </a:extLst>
            </p:cNvPr>
            <p:cNvSpPr/>
            <p:nvPr/>
          </p:nvSpPr>
          <p:spPr>
            <a:xfrm>
              <a:off x="98209" y="270834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EAB818"/>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2" name="Oval 38">
              <a:extLst>
                <a:ext uri="{FF2B5EF4-FFF2-40B4-BE49-F238E27FC236}">
                  <a16:creationId xmlns:a16="http://schemas.microsoft.com/office/drawing/2014/main" id="{7D005618-6924-4598-801B-C767FB27B5B8}"/>
                </a:ext>
              </a:extLst>
            </p:cNvPr>
            <p:cNvSpPr/>
            <p:nvPr/>
          </p:nvSpPr>
          <p:spPr>
            <a:xfrm>
              <a:off x="403344" y="2965172"/>
              <a:ext cx="351000" cy="351000"/>
            </a:xfrm>
            <a:prstGeom prst="ellipse">
              <a:avLst/>
            </a:prstGeom>
            <a:solidFill>
              <a:srgbClr val="FFFFFF"/>
            </a:solidFill>
            <a:ln w="12700" cap="flat" cmpd="sng" algn="ctr">
              <a:solidFill>
                <a:srgbClr val="EAB818">
                  <a:lumMod val="75000"/>
                </a:srgbClr>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3" name="Picture 4" descr="Project Icon 3883397">
              <a:extLst>
                <a:ext uri="{FF2B5EF4-FFF2-40B4-BE49-F238E27FC236}">
                  <a16:creationId xmlns:a16="http://schemas.microsoft.com/office/drawing/2014/main" id="{98C4BBB0-D9D0-4133-AD64-B57046600056}"/>
                </a:ext>
              </a:extLst>
            </p:cNvPr>
            <p:cNvPicPr>
              <a:picLocks noChangeAspect="1" noChangeArrowheads="1"/>
            </p:cNvPicPr>
            <p:nvPr/>
          </p:nvPicPr>
          <p:blipFill>
            <a:blip r:embed="rId4">
              <a:duotone>
                <a:srgbClr val="EAB818">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60395" y="3039117"/>
              <a:ext cx="236897" cy="2368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e 53">
            <a:extLst>
              <a:ext uri="{FF2B5EF4-FFF2-40B4-BE49-F238E27FC236}">
                <a16:creationId xmlns:a16="http://schemas.microsoft.com/office/drawing/2014/main" id="{408C40AB-738A-42E4-A96D-4F6CE063B2A7}"/>
              </a:ext>
            </a:extLst>
          </p:cNvPr>
          <p:cNvGrpSpPr/>
          <p:nvPr/>
        </p:nvGrpSpPr>
        <p:grpSpPr>
          <a:xfrm>
            <a:off x="2560320" y="4486347"/>
            <a:ext cx="497840" cy="492053"/>
            <a:chOff x="81280" y="3612586"/>
            <a:chExt cx="891760" cy="864653"/>
          </a:xfrm>
        </p:grpSpPr>
        <p:sp>
          <p:nvSpPr>
            <p:cNvPr id="34" name="Shape">
              <a:extLst>
                <a:ext uri="{FF2B5EF4-FFF2-40B4-BE49-F238E27FC236}">
                  <a16:creationId xmlns:a16="http://schemas.microsoft.com/office/drawing/2014/main" id="{82E6E6C1-10ED-4B21-844B-66B3D66AF1E9}"/>
                </a:ext>
              </a:extLst>
            </p:cNvPr>
            <p:cNvSpPr/>
            <p:nvPr/>
          </p:nvSpPr>
          <p:spPr>
            <a:xfrm>
              <a:off x="81280" y="361258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DB4B4B"/>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6" name="Oval 38">
              <a:extLst>
                <a:ext uri="{FF2B5EF4-FFF2-40B4-BE49-F238E27FC236}">
                  <a16:creationId xmlns:a16="http://schemas.microsoft.com/office/drawing/2014/main" id="{97A87E09-FD89-4CD3-BBC1-276856F003E8}"/>
                </a:ext>
              </a:extLst>
            </p:cNvPr>
            <p:cNvSpPr/>
            <p:nvPr/>
          </p:nvSpPr>
          <p:spPr>
            <a:xfrm>
              <a:off x="386415" y="3869412"/>
              <a:ext cx="351000" cy="351000"/>
            </a:xfrm>
            <a:prstGeom prst="ellipse">
              <a:avLst/>
            </a:prstGeom>
            <a:solidFill>
              <a:srgbClr val="FFFFFF"/>
            </a:solidFill>
            <a:ln w="12700" cap="flat" cmpd="sng" algn="ctr">
              <a:solidFill>
                <a:srgbClr val="DB4B4B"/>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7" name="Image 36">
              <a:extLst>
                <a:ext uri="{FF2B5EF4-FFF2-40B4-BE49-F238E27FC236}">
                  <a16:creationId xmlns:a16="http://schemas.microsoft.com/office/drawing/2014/main" id="{1DA13E8A-B6A2-47AD-936F-ECC6A654BE76}"/>
                </a:ext>
              </a:extLst>
            </p:cNvPr>
            <p:cNvPicPr>
              <a:picLocks noChangeAspect="1"/>
            </p:cNvPicPr>
            <p:nvPr/>
          </p:nvPicPr>
          <p:blipFill>
            <a:blip r:embed="rId5" cstate="print">
              <a:duotone>
                <a:srgbClr val="DB4B4B">
                  <a:shade val="45000"/>
                  <a:satMod val="135000"/>
                </a:srgbClr>
                <a:prstClr val="white"/>
              </a:duotone>
              <a:extLst>
                <a:ext uri="{28A0092B-C50C-407E-A947-70E740481C1C}">
                  <a14:useLocalDpi xmlns:a14="http://schemas.microsoft.com/office/drawing/2010/main" val="0"/>
                </a:ext>
              </a:extLst>
            </a:blip>
            <a:stretch>
              <a:fillRect/>
            </a:stretch>
          </p:blipFill>
          <p:spPr>
            <a:xfrm>
              <a:off x="460359" y="3943356"/>
              <a:ext cx="203111" cy="203111"/>
            </a:xfrm>
            <a:prstGeom prst="rect">
              <a:avLst/>
            </a:prstGeom>
            <a:solidFill>
              <a:srgbClr val="FFFFFF"/>
            </a:solidFill>
          </p:spPr>
        </p:pic>
      </p:grpSp>
      <p:grpSp>
        <p:nvGrpSpPr>
          <p:cNvPr id="53" name="Groupe 52">
            <a:extLst>
              <a:ext uri="{FF2B5EF4-FFF2-40B4-BE49-F238E27FC236}">
                <a16:creationId xmlns:a16="http://schemas.microsoft.com/office/drawing/2014/main" id="{C43263BF-38D0-4269-8EA0-855FCC33C879}"/>
              </a:ext>
            </a:extLst>
          </p:cNvPr>
          <p:cNvGrpSpPr/>
          <p:nvPr/>
        </p:nvGrpSpPr>
        <p:grpSpPr>
          <a:xfrm>
            <a:off x="2631440" y="5624267"/>
            <a:ext cx="477520" cy="461574"/>
            <a:chOff x="120008" y="4963866"/>
            <a:chExt cx="891760" cy="864653"/>
          </a:xfrm>
        </p:grpSpPr>
        <p:sp>
          <p:nvSpPr>
            <p:cNvPr id="42" name="Shape">
              <a:extLst>
                <a:ext uri="{FF2B5EF4-FFF2-40B4-BE49-F238E27FC236}">
                  <a16:creationId xmlns:a16="http://schemas.microsoft.com/office/drawing/2014/main" id="{5E5C5435-5843-4753-9D02-DD733F8D13FE}"/>
                </a:ext>
              </a:extLst>
            </p:cNvPr>
            <p:cNvSpPr/>
            <p:nvPr/>
          </p:nvSpPr>
          <p:spPr>
            <a:xfrm>
              <a:off x="120008" y="496386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55579E"/>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44" name="Oval 38">
              <a:extLst>
                <a:ext uri="{FF2B5EF4-FFF2-40B4-BE49-F238E27FC236}">
                  <a16:creationId xmlns:a16="http://schemas.microsoft.com/office/drawing/2014/main" id="{4010D2CD-CB30-4356-9FF4-52752B061D53}"/>
                </a:ext>
              </a:extLst>
            </p:cNvPr>
            <p:cNvSpPr/>
            <p:nvPr/>
          </p:nvSpPr>
          <p:spPr>
            <a:xfrm>
              <a:off x="421713" y="5220692"/>
              <a:ext cx="351000" cy="351000"/>
            </a:xfrm>
            <a:prstGeom prst="ellipse">
              <a:avLst/>
            </a:prstGeom>
            <a:solidFill>
              <a:srgbClr val="FFFFFF"/>
            </a:solidFill>
            <a:ln w="12700" cap="flat" cmpd="sng" algn="ctr">
              <a:solidFill>
                <a:srgbClr val="55579E"/>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45" name="Image 44">
              <a:extLst>
                <a:ext uri="{FF2B5EF4-FFF2-40B4-BE49-F238E27FC236}">
                  <a16:creationId xmlns:a16="http://schemas.microsoft.com/office/drawing/2014/main" id="{21EC6740-D8F2-4431-9303-558B102A67F2}"/>
                </a:ext>
              </a:extLst>
            </p:cNvPr>
            <p:cNvPicPr>
              <a:picLocks noChangeAspect="1"/>
            </p:cNvPicPr>
            <p:nvPr/>
          </p:nvPicPr>
          <p:blipFill>
            <a:blip r:embed="rId6" cstate="print">
              <a:duotone>
                <a:srgbClr val="55579E">
                  <a:shade val="45000"/>
                  <a:satMod val="135000"/>
                </a:srgbClr>
                <a:prstClr val="white"/>
              </a:duotone>
              <a:extLst>
                <a:ext uri="{28A0092B-C50C-407E-A947-70E740481C1C}">
                  <a14:useLocalDpi xmlns:a14="http://schemas.microsoft.com/office/drawing/2010/main" val="0"/>
                </a:ext>
              </a:extLst>
            </a:blip>
            <a:stretch>
              <a:fillRect/>
            </a:stretch>
          </p:blipFill>
          <p:spPr>
            <a:xfrm>
              <a:off x="498912" y="5294636"/>
              <a:ext cx="203111" cy="203111"/>
            </a:xfrm>
            <a:prstGeom prst="rect">
              <a:avLst/>
            </a:prstGeom>
            <a:solidFill>
              <a:srgbClr val="FFFFFF"/>
            </a:solidFill>
          </p:spPr>
        </p:pic>
      </p:grpSp>
      <p:sp>
        <p:nvSpPr>
          <p:cNvPr id="59" name="ZoneTexte 95">
            <a:extLst>
              <a:ext uri="{FF2B5EF4-FFF2-40B4-BE49-F238E27FC236}">
                <a16:creationId xmlns:a16="http://schemas.microsoft.com/office/drawing/2014/main" id="{13637073-1C54-4221-9416-B7E771EBE7A1}"/>
              </a:ext>
            </a:extLst>
          </p:cNvPr>
          <p:cNvSpPr txBox="1"/>
          <p:nvPr/>
        </p:nvSpPr>
        <p:spPr>
          <a:xfrm>
            <a:off x="3328332" y="3391921"/>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Tous les projets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Horizon de temps minimum du projet 6 ans</a:t>
            </a:r>
          </a:p>
        </p:txBody>
      </p:sp>
      <p:sp>
        <p:nvSpPr>
          <p:cNvPr id="63" name="ZoneTexte 95">
            <a:extLst>
              <a:ext uri="{FF2B5EF4-FFF2-40B4-BE49-F238E27FC236}">
                <a16:creationId xmlns:a16="http://schemas.microsoft.com/office/drawing/2014/main" id="{29C47DA4-BE24-43BF-87B1-B6A7002ADAE9}"/>
              </a:ext>
            </a:extLst>
          </p:cNvPr>
          <p:cNvSpPr txBox="1"/>
          <p:nvPr/>
        </p:nvSpPr>
        <p:spPr>
          <a:xfrm>
            <a:off x="3162588" y="1557623"/>
            <a:ext cx="4193252" cy="352457"/>
          </a:xfrm>
          <a:prstGeom prst="roundRect">
            <a:avLst/>
          </a:prstGeom>
          <a:ln w="127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DB4B4B"/>
                </a:solidFill>
                <a:effectLst/>
                <a:uLnTx/>
                <a:uFillTx/>
                <a:latin typeface="Montserrat SemiBold" panose="020B0604020202020204" charset="0"/>
                <a:ea typeface="+mn-ea"/>
                <a:cs typeface="+mn-cs"/>
                <a:sym typeface="Arial"/>
              </a:rPr>
              <a:t>ASV</a:t>
            </a:r>
          </a:p>
        </p:txBody>
      </p:sp>
      <p:sp>
        <p:nvSpPr>
          <p:cNvPr id="65" name="ZoneTexte 97">
            <a:extLst>
              <a:ext uri="{FF2B5EF4-FFF2-40B4-BE49-F238E27FC236}">
                <a16:creationId xmlns:a16="http://schemas.microsoft.com/office/drawing/2014/main" id="{0B834458-2CF1-4B0E-9E2F-FB3BE636D9AE}"/>
              </a:ext>
            </a:extLst>
          </p:cNvPr>
          <p:cNvSpPr txBox="1"/>
          <p:nvPr/>
        </p:nvSpPr>
        <p:spPr>
          <a:xfrm>
            <a:off x="7546880" y="1556456"/>
            <a:ext cx="4187920" cy="352457"/>
          </a:xfrm>
          <a:prstGeom prst="roundRect">
            <a:avLst/>
          </a:prstGeom>
          <a:ln w="12700">
            <a:solidFill>
              <a:schemeClr val="accent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55579E"/>
                </a:solidFill>
                <a:effectLst/>
                <a:uLnTx/>
                <a:uFillTx/>
                <a:latin typeface="Montserrat SemiBold" panose="020B0604020202020204" charset="0"/>
                <a:ea typeface="+mn-ea"/>
                <a:cs typeface="+mn-cs"/>
                <a:sym typeface="Arial"/>
              </a:rPr>
              <a:t>CTO</a:t>
            </a:r>
          </a:p>
        </p:txBody>
      </p:sp>
      <p:sp>
        <p:nvSpPr>
          <p:cNvPr id="67" name="Rectangle: Rounded Corners 19">
            <a:extLst>
              <a:ext uri="{FF2B5EF4-FFF2-40B4-BE49-F238E27FC236}">
                <a16:creationId xmlns:a16="http://schemas.microsoft.com/office/drawing/2014/main" id="{C4FC38B3-5A57-4150-85E0-46DB02E7F0E9}"/>
              </a:ext>
            </a:extLst>
          </p:cNvPr>
          <p:cNvSpPr/>
          <p:nvPr/>
        </p:nvSpPr>
        <p:spPr bwMode="auto">
          <a:xfrm rot="16200000">
            <a:off x="1351960" y="4481240"/>
            <a:ext cx="720000"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55579E"/>
                </a:solidFill>
                <a:effectLst/>
                <a:uLnTx/>
                <a:uFillTx/>
                <a:latin typeface="Montserrat SemiBold" panose="00000700000000000000" pitchFamily="2" charset="0"/>
                <a:ea typeface="+mn-ea"/>
                <a:cs typeface="Arial"/>
                <a:sym typeface="Arial"/>
              </a:rPr>
              <a:t>Switch / split de niveau 3</a:t>
            </a:r>
          </a:p>
        </p:txBody>
      </p:sp>
      <p:sp>
        <p:nvSpPr>
          <p:cNvPr id="69" name="ZoneTexte 95">
            <a:extLst>
              <a:ext uri="{FF2B5EF4-FFF2-40B4-BE49-F238E27FC236}">
                <a16:creationId xmlns:a16="http://schemas.microsoft.com/office/drawing/2014/main" id="{340723C3-BB5E-4C6A-9E17-544CCAAC947A}"/>
              </a:ext>
            </a:extLst>
          </p:cNvPr>
          <p:cNvSpPr txBox="1"/>
          <p:nvPr/>
        </p:nvSpPr>
        <p:spPr>
          <a:xfrm>
            <a:off x="3308013" y="5514465"/>
            <a:ext cx="3960000" cy="720000"/>
          </a:xfrm>
          <a:prstGeom prst="roundRect">
            <a:avLst>
              <a:gd name="adj" fmla="val 16667"/>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Possibilité de faire un switch / split du Fonds €  L’opération apparaît comme </a:t>
            </a:r>
            <a:r>
              <a:rPr kumimoji="0" lang="fr-FR" sz="1100" b="1"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non conseillée</a:t>
            </a:r>
          </a:p>
        </p:txBody>
      </p:sp>
      <p:sp>
        <p:nvSpPr>
          <p:cNvPr id="70" name="ZoneTexte 95">
            <a:extLst>
              <a:ext uri="{FF2B5EF4-FFF2-40B4-BE49-F238E27FC236}">
                <a16:creationId xmlns:a16="http://schemas.microsoft.com/office/drawing/2014/main" id="{1AD55667-83C9-4D99-8D9A-D6EC2BF05E55}"/>
              </a:ext>
            </a:extLst>
          </p:cNvPr>
          <p:cNvSpPr txBox="1"/>
          <p:nvPr/>
        </p:nvSpPr>
        <p:spPr>
          <a:xfrm>
            <a:off x="7802879" y="5524625"/>
            <a:ext cx="3952241" cy="7200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067" b="1" i="0" u="none" strike="noStrike" kern="0" cap="none" spc="0" normalizeH="0" baseline="0" noProof="0">
                <a:ln>
                  <a:noFill/>
                </a:ln>
                <a:solidFill>
                  <a:srgbClr val="C00000"/>
                </a:solidFill>
                <a:effectLst/>
                <a:uLnTx/>
                <a:uFillTx/>
                <a:latin typeface="Arial Nova" panose="020B0504020202020204" pitchFamily="34" charset="0"/>
                <a:ea typeface="+mn-ea"/>
                <a:cs typeface="+mn-cs"/>
                <a:sym typeface="Arial"/>
              </a:rPr>
              <a:t>Impossibilité de faire un switch / split en cas de surexposition</a:t>
            </a:r>
          </a:p>
        </p:txBody>
      </p:sp>
      <p:sp>
        <p:nvSpPr>
          <p:cNvPr id="74" name="ZoneTexte 95">
            <a:extLst>
              <a:ext uri="{FF2B5EF4-FFF2-40B4-BE49-F238E27FC236}">
                <a16:creationId xmlns:a16="http://schemas.microsoft.com/office/drawing/2014/main" id="{69679561-9DBD-421C-9068-8AD35354B8AB}"/>
              </a:ext>
            </a:extLst>
          </p:cNvPr>
          <p:cNvSpPr txBox="1"/>
          <p:nvPr/>
        </p:nvSpPr>
        <p:spPr>
          <a:xfrm>
            <a:off x="3318173" y="3688080"/>
            <a:ext cx="3960000" cy="2241404"/>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1800" marR="0" lvl="2" indent="0" algn="l" defTabSz="1219170" rtl="0" eaLnBrk="1" fontAlgn="auto" latinLnBrk="0" hangingPunct="1">
              <a:lnSpc>
                <a:spcPct val="100000"/>
              </a:lnSpc>
              <a:spcBef>
                <a:spcPts val="0"/>
              </a:spcBef>
              <a:spcAft>
                <a:spcPts val="80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AR à hauteur du profil de risque </a:t>
            </a:r>
          </a:p>
          <a:p>
            <a:pPr marL="1800" marR="0" lvl="2" indent="0" algn="ctr" defTabSz="1219170" rtl="0" eaLnBrk="1" fontAlgn="auto" latinLnBrk="0" hangingPunct="1">
              <a:lnSpc>
                <a:spcPct val="100000"/>
              </a:lnSpc>
              <a:spcBef>
                <a:spcPts val="0"/>
              </a:spcBef>
              <a:spcAft>
                <a:spcPts val="800"/>
              </a:spcAft>
              <a:buClrTx/>
              <a:buSzTx/>
              <a:buFontTx/>
              <a:buNone/>
              <a:tabLst/>
              <a:defRPr/>
            </a:pPr>
            <a:r>
              <a:rPr kumimoji="0" lang="fr-FR" sz="10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(cette dernière sera inférieure si cas de surexposition en risque ou volatilité)</a:t>
            </a:r>
          </a:p>
        </p:txBody>
      </p:sp>
      <p:sp>
        <p:nvSpPr>
          <p:cNvPr id="76" name="ZoneTexte 95">
            <a:extLst>
              <a:ext uri="{FF2B5EF4-FFF2-40B4-BE49-F238E27FC236}">
                <a16:creationId xmlns:a16="http://schemas.microsoft.com/office/drawing/2014/main" id="{D8CBEC0E-1940-4D5F-93E3-05CFF6BEB770}"/>
              </a:ext>
            </a:extLst>
          </p:cNvPr>
          <p:cNvSpPr txBox="1"/>
          <p:nvPr/>
        </p:nvSpPr>
        <p:spPr>
          <a:xfrm>
            <a:off x="7683790" y="4175760"/>
            <a:ext cx="3960000" cy="8636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endPar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100 % d’AR UC</a:t>
            </a:r>
          </a:p>
        </p:txBody>
      </p:sp>
      <p:sp>
        <p:nvSpPr>
          <p:cNvPr id="78" name="ZoneTexte 77">
            <a:extLst>
              <a:ext uri="{FF2B5EF4-FFF2-40B4-BE49-F238E27FC236}">
                <a16:creationId xmlns:a16="http://schemas.microsoft.com/office/drawing/2014/main" id="{C72F1DE9-7ACB-4043-B1F8-B0EB8C1C0BDF}"/>
              </a:ext>
            </a:extLst>
          </p:cNvPr>
          <p:cNvSpPr txBox="1"/>
          <p:nvPr/>
        </p:nvSpPr>
        <p:spPr>
          <a:xfrm>
            <a:off x="3017520" y="6549330"/>
            <a:ext cx="275595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AR : Avoirs risqués       -     UC : Unité de compte</a:t>
            </a:r>
            <a:endParaRPr kumimoji="0" lang="fr-FR" sz="900" b="0" i="1" u="none" strike="noStrike" kern="1200" cap="none" spc="0" normalizeH="0" baseline="0" noProof="0" dirty="0">
              <a:ln>
                <a:noFill/>
              </a:ln>
              <a:solidFill>
                <a:srgbClr val="000000"/>
              </a:solidFill>
              <a:effectLst/>
              <a:uLnTx/>
              <a:uFillTx/>
              <a:latin typeface="Arial Nova" panose="020B0504020202020204" pitchFamily="34" charset="0"/>
              <a:ea typeface="+mn-ea"/>
              <a:cs typeface="+mn-cs"/>
            </a:endParaRPr>
          </a:p>
        </p:txBody>
      </p:sp>
      <p:sp>
        <p:nvSpPr>
          <p:cNvPr id="82" name="ZoneTexte 95">
            <a:extLst>
              <a:ext uri="{FF2B5EF4-FFF2-40B4-BE49-F238E27FC236}">
                <a16:creationId xmlns:a16="http://schemas.microsoft.com/office/drawing/2014/main" id="{0E48C8A7-E60E-46A2-88AF-2AC4B1D1ED7C}"/>
              </a:ext>
            </a:extLst>
          </p:cNvPr>
          <p:cNvSpPr txBox="1"/>
          <p:nvPr/>
        </p:nvSpPr>
        <p:spPr>
          <a:xfrm>
            <a:off x="7646333" y="2050801"/>
            <a:ext cx="3960000" cy="1403600"/>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sp>
        <p:nvSpPr>
          <p:cNvPr id="83" name="ZoneTexte 95">
            <a:extLst>
              <a:ext uri="{FF2B5EF4-FFF2-40B4-BE49-F238E27FC236}">
                <a16:creationId xmlns:a16="http://schemas.microsoft.com/office/drawing/2014/main" id="{A326C76B-0DCB-41FB-9FA6-D256657921BE}"/>
              </a:ext>
            </a:extLst>
          </p:cNvPr>
          <p:cNvSpPr txBox="1"/>
          <p:nvPr/>
        </p:nvSpPr>
        <p:spPr>
          <a:xfrm>
            <a:off x="7717452" y="3381761"/>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Tous les projets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Horizon de temps minimum du projet 6 ans</a:t>
            </a:r>
          </a:p>
        </p:txBody>
      </p:sp>
      <p:pic>
        <p:nvPicPr>
          <p:cNvPr id="3" name="Image 2">
            <a:extLst>
              <a:ext uri="{FF2B5EF4-FFF2-40B4-BE49-F238E27FC236}">
                <a16:creationId xmlns:a16="http://schemas.microsoft.com/office/drawing/2014/main" id="{A20E9F51-3243-4767-6A4D-BA88D7450CFA}"/>
              </a:ext>
            </a:extLst>
          </p:cNvPr>
          <p:cNvPicPr>
            <a:picLocks noChangeAspect="1"/>
          </p:cNvPicPr>
          <p:nvPr/>
        </p:nvPicPr>
        <p:blipFill>
          <a:blip r:embed="rId7"/>
          <a:stretch>
            <a:fillRect/>
          </a:stretch>
        </p:blipFill>
        <p:spPr>
          <a:xfrm>
            <a:off x="11458920" y="166641"/>
            <a:ext cx="571590" cy="571590"/>
          </a:xfrm>
          <a:prstGeom prst="rect">
            <a:avLst/>
          </a:prstGeom>
        </p:spPr>
      </p:pic>
      <p:sp>
        <p:nvSpPr>
          <p:cNvPr id="5" name="Rectangle 4">
            <a:extLst>
              <a:ext uri="{FF2B5EF4-FFF2-40B4-BE49-F238E27FC236}">
                <a16:creationId xmlns:a16="http://schemas.microsoft.com/office/drawing/2014/main" id="{582328E3-373D-B694-A6AD-EA2F038DABA8}"/>
              </a:ext>
            </a:extLst>
          </p:cNvPr>
          <p:cNvSpPr/>
          <p:nvPr/>
        </p:nvSpPr>
        <p:spPr>
          <a:xfrm>
            <a:off x="5692116" y="6576068"/>
            <a:ext cx="4679486" cy="230832"/>
          </a:xfrm>
          <a:prstGeom prst="rect">
            <a:avLst/>
          </a:prstGeom>
        </p:spPr>
        <p:txBody>
          <a:bodyPr wrap="none" lIns="91440" tIns="45720" rIns="91440" bIns="45720" anchor="t">
            <a:spAutoFit/>
          </a:bodyPr>
          <a:lstStyle/>
          <a:p>
            <a:pPr defTabSz="1219170">
              <a:defRPr/>
            </a:pPr>
            <a:r>
              <a:rPr lang="fr" sz="900" b="1" i="1" dirty="0">
                <a:solidFill>
                  <a:srgbClr val="000000"/>
                </a:solidFill>
                <a:latin typeface="Arial"/>
                <a:cs typeface="Arial"/>
                <a:sym typeface="Arial"/>
              </a:rPr>
              <a:t>DOCUMENT STRICTEMENT INTERNE, DESTINE AUX CONSEILLERS DU RESEAU </a:t>
            </a:r>
            <a:endParaRPr lang="fr" sz="900" b="1" i="1" dirty="0">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895383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Parcours LEA – cas particuliers</a:t>
            </a:r>
          </a:p>
        </p:txBody>
      </p:sp>
      <p:sp>
        <p:nvSpPr>
          <p:cNvPr id="6" name="Rectangle 3"/>
          <p:cNvSpPr txBox="1">
            <a:spLocks noChangeArrowheads="1"/>
          </p:cNvSpPr>
          <p:nvPr/>
        </p:nvSpPr>
        <p:spPr bwMode="auto">
          <a:xfrm>
            <a:off x="0" y="1044310"/>
            <a:ext cx="11876183" cy="566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lang="fr-FR" altLang="fr-FR" sz="1600" kern="0">
              <a:solidFill>
                <a:srgbClr val="000000"/>
              </a:solidFill>
              <a:highlight>
                <a:srgbClr val="FFFF00"/>
              </a:highlight>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Wingdings" panose="05000000000000000000" pitchFamily="2" charset="2"/>
              <a:buChar char="§"/>
              <a:tabLst/>
              <a:defRPr/>
            </a:pPr>
            <a:r>
              <a:rPr kumimoji="0" lang="fr-FR" altLang="fr-FR" sz="1600" b="1" i="0" u="sng" strike="noStrike" kern="0" cap="none" spc="0" normalizeH="0" baseline="0" noProof="0">
                <a:ln>
                  <a:noFill/>
                </a:ln>
                <a:solidFill>
                  <a:srgbClr val="000000"/>
                </a:solidFill>
                <a:effectLst/>
                <a:uLnTx/>
                <a:uFillTx/>
                <a:ea typeface="+mn-ea"/>
                <a:cs typeface="Arial"/>
              </a:rPr>
              <a:t>Clients en Gestion Sous Mandat</a:t>
            </a:r>
            <a:endParaRPr lang="fr-FR" altLang="fr-FR" sz="1600" b="1" i="0" u="sng" strike="noStrike" kern="0" cap="none" spc="0" normalizeH="0" baseline="0" noProof="0">
              <a:ln>
                <a:noFill/>
              </a:ln>
              <a:solidFill>
                <a:schemeClr val="tx2"/>
              </a:solidFill>
              <a:effectLst/>
              <a:uLnTx/>
              <a:uFillTx/>
              <a:cs typeface="Arial"/>
            </a:endParaRPr>
          </a:p>
          <a:p>
            <a:pPr marL="1379220" lvl="2" indent="-285750">
              <a:buFont typeface="Courier New" panose="02070309020205020404" pitchFamily="49" charset="0"/>
              <a:buChar char="o"/>
            </a:pPr>
            <a:r>
              <a:rPr lang="fr-FR">
                <a:solidFill>
                  <a:srgbClr val="000000"/>
                </a:solidFill>
                <a:effectLst/>
                <a:ea typeface="Times New Roman" panose="02020603050405020304" pitchFamily="18" charset="0"/>
              </a:rPr>
              <a:t>Pour les clients qui sont en GSM chez Vega (cas de toutes les CE, de BPACA , BPALC et de Banque de Savoie), la souscription de l’emprunt par le client nécessite l’ouverture d’un second CTO en gestion libre car la cohabitation de l’ emprunt n’est pas autorisée.</a:t>
            </a:r>
            <a:endParaRPr lang="fr-FR">
              <a:solidFill>
                <a:srgbClr val="000000"/>
              </a:solidFill>
              <a:effectLst/>
              <a:ea typeface="Times New Roman" panose="02020603050405020304" pitchFamily="18" charset="0"/>
              <a:cs typeface="Arial"/>
            </a:endParaRPr>
          </a:p>
          <a:p>
            <a:pPr marL="1379220" lvl="2" indent="-285750">
              <a:buFont typeface="Courier New" panose="02070309020205020404" pitchFamily="49" charset="0"/>
              <a:buChar char="o"/>
            </a:pPr>
            <a:r>
              <a:rPr lang="fr-FR">
                <a:solidFill>
                  <a:srgbClr val="000000"/>
                </a:solidFill>
                <a:ea typeface="Calibri" panose="020F0502020204030204" pitchFamily="34" charset="0"/>
              </a:rPr>
              <a:t>Pour les clients qui sont en GSM BP (hors BPACA, BPALC et Banque de Savoie) et qui veulent souscrire en gestion libre, nous recommandons l’ouverture d’un second CTO en gestion libre. </a:t>
            </a:r>
            <a:endParaRPr lang="fr-FR">
              <a:effectLst/>
              <a:ea typeface="Calibri" panose="020F0502020204030204" pitchFamily="34" charset="0"/>
              <a:cs typeface="Arial"/>
            </a:endParaRPr>
          </a:p>
          <a:p>
            <a:pPr marL="95250" indent="0">
              <a:buNone/>
            </a:pPr>
            <a:endParaRPr lang="fr-FR" altLang="fr-FR" sz="1600" kern="0">
              <a:solidFill>
                <a:srgbClr val="000000"/>
              </a:solidFill>
              <a:cs typeface="Arial"/>
            </a:endParaRPr>
          </a:p>
          <a:p>
            <a:pPr marL="899795" lvl="1" indent="-285750">
              <a:lnSpc>
                <a:spcPct val="150000"/>
              </a:lnSpc>
              <a:spcBef>
                <a:spcPts val="600"/>
              </a:spcBef>
              <a:spcAft>
                <a:spcPts val="0"/>
              </a:spcAft>
              <a:buClr>
                <a:srgbClr val="B34A8C"/>
              </a:buClr>
              <a:buFont typeface="Wingdings" panose="05000000000000000000" pitchFamily="2" charset="2"/>
              <a:buChar char="§"/>
              <a:defRPr/>
            </a:pPr>
            <a:r>
              <a:rPr kumimoji="0" lang="fr-FR" altLang="fr-FR" sz="1600" b="1" i="0" u="sng" strike="noStrike" kern="0" cap="none" spc="0" normalizeH="0" baseline="0" noProof="0">
                <a:ln>
                  <a:noFill/>
                </a:ln>
                <a:solidFill>
                  <a:srgbClr val="000000"/>
                </a:solidFill>
                <a:effectLst/>
                <a:uLnTx/>
                <a:uFillTx/>
                <a:ea typeface="+mn-ea"/>
                <a:cs typeface="Arial"/>
              </a:rPr>
              <a:t>Clients surexposés</a:t>
            </a:r>
            <a:r>
              <a:rPr lang="fr-FR" altLang="fr-FR" sz="1600" b="1" u="sng" kern="0">
                <a:solidFill>
                  <a:srgbClr val="000000"/>
                </a:solidFill>
                <a:cs typeface="Arial"/>
              </a:rPr>
              <a:t> </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Wingdings" panose="05000000000000000000" pitchFamily="2" charset="2"/>
              <a:buChar char="§"/>
              <a:tabLst/>
              <a:defRPr/>
            </a:pPr>
            <a:r>
              <a:rPr lang="fr-FR" altLang="fr-FR">
                <a:solidFill>
                  <a:srgbClr val="000000"/>
                </a:solidFill>
              </a:rPr>
              <a:t>Dans l’enveloppe CTO, le fonctionnement de LEA ne permet pas que le client soit surexposé par rapport à son profil de risque ; </a:t>
            </a:r>
            <a:r>
              <a:rPr lang="fr-FR" altLang="fr-FR" b="1">
                <a:solidFill>
                  <a:srgbClr val="000000"/>
                </a:solidFill>
              </a:rPr>
              <a:t>le </a:t>
            </a:r>
            <a:r>
              <a:rPr lang="fr-FR" b="1">
                <a:solidFill>
                  <a:srgbClr val="000000"/>
                </a:solidFill>
              </a:rPr>
              <a:t>switch 3 (hors conseil) ne permet pas d’acheter « plus de risque ». </a:t>
            </a:r>
            <a:endParaRPr lang="fr-FR" b="1">
              <a:solidFill>
                <a:srgbClr val="000000"/>
              </a:solidFill>
              <a:cs typeface="Arial"/>
            </a:endParaRPr>
          </a:p>
          <a:p>
            <a:pPr marL="1379220" lvl="2" indent="-285750">
              <a:lnSpc>
                <a:spcPct val="150000"/>
              </a:lnSpc>
              <a:buFont typeface="Courier New" panose="02070309020205020404" pitchFamily="49" charset="0"/>
              <a:buChar char="o"/>
              <a:defRPr/>
            </a:pPr>
            <a:r>
              <a:rPr lang="fr-FR">
                <a:solidFill>
                  <a:srgbClr val="000000"/>
                </a:solidFill>
              </a:rPr>
              <a:t>En effet, l’enveloppe CTO ne comportant pas d’instrument non risqué (contrairement au fonds euros dans une ASV),  s’il n’a pas été possible d’investir le montant souhaité en phase « projet », alors cela ne sera pas possible non plus en phase de synthèse (switch 3).</a:t>
            </a:r>
            <a:endParaRPr lang="fr-FR">
              <a:solidFill>
                <a:srgbClr val="000000"/>
              </a:solidFil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sz="1600" b="1" kern="0">
              <a:solidFill>
                <a:srgbClr val="B34A8C"/>
              </a:solidFill>
              <a:highlight>
                <a:srgbClr val="FFFF00"/>
              </a:highlight>
              <a:cs typeface="Arial"/>
              <a:sym typeface="Wingdings" panose="05000000000000000000" pitchFamily="2" charset="2"/>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sz="1600" b="1" i="0" u="none" strike="noStrike" kern="0" cap="none" spc="0" normalizeH="0" baseline="0" noProof="0">
              <a:ln>
                <a:noFill/>
              </a:ln>
              <a:solidFill>
                <a:srgbClr val="B34A8C"/>
              </a:solidFill>
              <a:effectLst/>
              <a:highlight>
                <a:srgbClr val="FFFF00"/>
              </a:highligh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1" i="0" u="none" strike="noStrike" kern="0" cap="none" spc="0" normalizeH="0" baseline="0" noProof="0">
              <a:ln>
                <a:noFill/>
              </a:ln>
              <a:solidFill>
                <a:srgbClr val="B34A8C"/>
              </a:solidFill>
              <a:effectLs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		</a:t>
            </a:r>
            <a:endParaRPr lang="fr-FR" altLang="fr-FR" sz="1600" b="0" i="0" u="none" strike="noStrike" kern="0" cap="none" spc="0" normalizeH="0" baseline="0" noProof="0">
              <a:ln>
                <a:noFill/>
              </a:ln>
              <a:solidFill>
                <a:srgbClr val="000000"/>
              </a:solidFill>
              <a:effectLst/>
              <a:uLnTx/>
              <a:uFillTx/>
              <a:latin typeface="Arial"/>
              <a:cs typeface="Arial"/>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a:ln>
                  <a:noFill/>
                </a:ln>
                <a:solidFill>
                  <a:srgbClr val="000000"/>
                </a:solidFill>
                <a:effectLst/>
                <a:uLnTx/>
                <a:uFillTx/>
                <a:latin typeface="Arial"/>
                <a:ea typeface="+mn-ea"/>
                <a:cs typeface="Arial"/>
              </a:rPr>
              <a:t>		</a:t>
            </a:r>
            <a:endPar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467750" y="166641"/>
            <a:ext cx="562760" cy="562760"/>
          </a:xfrm>
          <a:prstGeom prst="rect">
            <a:avLst/>
          </a:prstGeom>
        </p:spPr>
      </p:pic>
      <p:sp>
        <p:nvSpPr>
          <p:cNvPr id="9" name="Rectangle 8">
            <a:extLst>
              <a:ext uri="{FF2B5EF4-FFF2-40B4-BE49-F238E27FC236}">
                <a16:creationId xmlns:a16="http://schemas.microsoft.com/office/drawing/2014/main" id="{9A9C2E47-DC32-C4D7-5AAB-C7D7E290FD05}"/>
              </a:ext>
            </a:extLst>
          </p:cNvPr>
          <p:cNvSpPr/>
          <p:nvPr/>
        </p:nvSpPr>
        <p:spPr>
          <a:xfrm>
            <a:off x="3165325" y="6476270"/>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518636456"/>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 coins arrondis 151">
            <a:extLst>
              <a:ext uri="{FF2B5EF4-FFF2-40B4-BE49-F238E27FC236}">
                <a16:creationId xmlns:a16="http://schemas.microsoft.com/office/drawing/2014/main" id="{A369486F-5EDC-499B-A2D1-63546EFF0B26}"/>
              </a:ext>
            </a:extLst>
          </p:cNvPr>
          <p:cNvSpPr/>
          <p:nvPr/>
        </p:nvSpPr>
        <p:spPr>
          <a:xfrm>
            <a:off x="6178160" y="1727649"/>
            <a:ext cx="4459360" cy="1080000"/>
          </a:xfrm>
          <a:prstGeom prst="roundRect">
            <a:avLst>
              <a:gd name="adj" fmla="val 14892"/>
            </a:avLst>
          </a:prstGeom>
          <a:solidFill>
            <a:schemeClr val="bg1"/>
          </a:solidFill>
          <a:ln w="25400" cap="flat" cmpd="sng" algn="ctr">
            <a:solidFill>
              <a:srgbClr val="EAB818"/>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EAB818"/>
                </a:solidFill>
                <a:effectLst/>
                <a:uLnTx/>
                <a:uFillTx/>
                <a:latin typeface="Montserrat" panose="00000500000000000000" pitchFamily="2" charset="0"/>
                <a:ea typeface="+mn-ea"/>
                <a:cs typeface="Arial"/>
                <a:sym typeface="Arial"/>
              </a:rPr>
              <a:t>Déclaration du projet</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Choix du projets et indication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montant</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du projet,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Des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mensualités</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apportées,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 l’</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horizon</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souhaité en adéquation avec le projet</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contrat à associer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au projet </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Choix du Comptes Titres Ordinaires</a:t>
            </a:r>
          </a:p>
        </p:txBody>
      </p:sp>
      <p:sp>
        <p:nvSpPr>
          <p:cNvPr id="44" name="Rectangle : coins arrondis 154">
            <a:extLst>
              <a:ext uri="{FF2B5EF4-FFF2-40B4-BE49-F238E27FC236}">
                <a16:creationId xmlns:a16="http://schemas.microsoft.com/office/drawing/2014/main" id="{EC7AAE4A-0F68-4BDB-AE2A-4D80442D129F}"/>
              </a:ext>
            </a:extLst>
          </p:cNvPr>
          <p:cNvSpPr/>
          <p:nvPr/>
        </p:nvSpPr>
        <p:spPr>
          <a:xfrm>
            <a:off x="7846234" y="4703263"/>
            <a:ext cx="2279932" cy="698020"/>
          </a:xfrm>
          <a:prstGeom prst="roundRect">
            <a:avLst>
              <a:gd name="adj" fmla="val 10789"/>
            </a:avLst>
          </a:prstGeom>
          <a:solidFill>
            <a:srgbClr val="FFFFFF"/>
          </a:solidFill>
          <a:ln w="25400" cap="flat" cmpd="sng" algn="ctr">
            <a:solidFill>
              <a:srgbClr val="55579E"/>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Synthèse de l’entretien</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Récapitulatif</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endParaRPr>
          </a:p>
        </p:txBody>
      </p:sp>
      <p:sp>
        <p:nvSpPr>
          <p:cNvPr id="32" name="Rectangle : coins arrondis 19">
            <a:extLst>
              <a:ext uri="{FF2B5EF4-FFF2-40B4-BE49-F238E27FC236}">
                <a16:creationId xmlns:a16="http://schemas.microsoft.com/office/drawing/2014/main" id="{E94D4C90-6E3A-4C13-902A-775F39CFE776}"/>
              </a:ext>
            </a:extLst>
          </p:cNvPr>
          <p:cNvSpPr/>
          <p:nvPr/>
        </p:nvSpPr>
        <p:spPr>
          <a:xfrm>
            <a:off x="271433" y="1078119"/>
            <a:ext cx="2135866" cy="956472"/>
          </a:xfrm>
          <a:prstGeom prst="roundRect">
            <a:avLst>
              <a:gd name="adj" fmla="val 12042"/>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Entretien en amont de LEA</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rPr>
              <a:t>Création/révision de la signalétique (dossier connaissance client)</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rPr>
              <a:t>Renseignement du </a:t>
            </a:r>
            <a:r>
              <a:rPr kumimoji="0" lang="fr-FR" sz="800" b="1" i="0" u="none" strike="noStrike" kern="0" cap="none" spc="0" normalizeH="0" baseline="0" noProof="0" dirty="0">
                <a:ln>
                  <a:noFill/>
                </a:ln>
                <a:solidFill>
                  <a:srgbClr val="B34A8C"/>
                </a:solidFill>
                <a:effectLst/>
                <a:uLnTx/>
                <a:uFillTx/>
                <a:latin typeface="Montserrat" panose="00000500000000000000" pitchFamily="2" charset="0"/>
                <a:ea typeface="+mn-ea"/>
                <a:cs typeface="Arial"/>
                <a:sym typeface="Arial"/>
              </a:rPr>
              <a:t>QCF-QR </a:t>
            </a:r>
            <a:r>
              <a:rPr lang="fr-FR" sz="800" kern="0" dirty="0">
                <a:solidFill>
                  <a:srgbClr val="000000"/>
                </a:solidFill>
                <a:latin typeface="Montserrat" panose="00000500000000000000" pitchFamily="2" charset="0"/>
                <a:cs typeface="Arial"/>
                <a:sym typeface="Arial"/>
              </a:rPr>
              <a:t>et </a:t>
            </a:r>
          </a:p>
          <a:p>
            <a:pPr marL="92075" defTabSz="914378">
              <a:buClr>
                <a:srgbClr val="B34A8C"/>
              </a:buClr>
              <a:buSzPct val="100000"/>
              <a:defRPr/>
            </a:pPr>
            <a:r>
              <a:rPr lang="fr-FR" sz="800" kern="0" dirty="0">
                <a:solidFill>
                  <a:srgbClr val="000000"/>
                </a:solidFill>
                <a:latin typeface="Montserrat" panose="00000500000000000000" pitchFamily="2" charset="0"/>
                <a:cs typeface="Arial"/>
                <a:sym typeface="Arial"/>
              </a:rPr>
              <a:t>  QFD pour les agences pilotes</a:t>
            </a:r>
          </a:p>
          <a:p>
            <a:pPr marL="171450" marR="0" lvl="0" indent="-171450" algn="l" defTabSz="914400" rtl="0" eaLnBrk="1" fontAlgn="auto" latinLnBrk="0" hangingPunct="1">
              <a:lnSpc>
                <a:spcPct val="100000"/>
              </a:lnSpc>
              <a:spcBef>
                <a:spcPts val="0"/>
              </a:spcBef>
              <a:spcAft>
                <a:spcPts val="0"/>
              </a:spcAft>
              <a:buClrTx/>
              <a:buSzTx/>
              <a:buFontTx/>
              <a:buAutoNum type="arabicPeriod"/>
              <a:tabLst/>
              <a:defRPr/>
            </a:pPr>
            <a:endParaRPr kumimoji="0" lang="fr-FR" sz="800" b="0" i="0" u="none" strike="noStrike" kern="0" cap="none" spc="0" normalizeH="0" baseline="0" noProof="0" dirty="0">
              <a:ln>
                <a:noFill/>
              </a:ln>
              <a:solidFill>
                <a:srgbClr val="FFFFFF"/>
              </a:solidFill>
              <a:effectLst/>
              <a:uLnTx/>
              <a:uFillTx/>
              <a:latin typeface="Montserrat" panose="00000500000000000000" pitchFamily="2" charset="0"/>
              <a:ea typeface="+mn-ea"/>
              <a:cs typeface="+mn-cs"/>
              <a:sym typeface="Arial"/>
            </a:endParaRPr>
          </a:p>
        </p:txBody>
      </p:sp>
      <p:sp>
        <p:nvSpPr>
          <p:cNvPr id="33" name="Rectangle : coins arrondis 150">
            <a:extLst>
              <a:ext uri="{FF2B5EF4-FFF2-40B4-BE49-F238E27FC236}">
                <a16:creationId xmlns:a16="http://schemas.microsoft.com/office/drawing/2014/main" id="{9F23A695-9F55-4B53-86C7-D5323503F5CC}"/>
              </a:ext>
            </a:extLst>
          </p:cNvPr>
          <p:cNvSpPr/>
          <p:nvPr/>
        </p:nvSpPr>
        <p:spPr>
          <a:xfrm>
            <a:off x="2537926" y="1405228"/>
            <a:ext cx="3497113" cy="1080000"/>
          </a:xfrm>
          <a:prstGeom prst="roundRect">
            <a:avLst>
              <a:gd name="adj" fmla="val 11493"/>
            </a:avLst>
          </a:prstGeom>
          <a:solidFill>
            <a:srgbClr val="FFFFFF"/>
          </a:solidFill>
          <a:ln w="25400" cap="flat" cmpd="sng" algn="ctr">
            <a:solidFill>
              <a:srgbClr val="00A193"/>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Renseignement de </a:t>
            </a: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l’épargne : mobiliser les avoirs du client pour ses projets</a:t>
            </a:r>
          </a:p>
          <a:p>
            <a:pPr marL="144000" marR="0" lvl="0"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Affectation des liquidités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de l’épargne de précaution dans l’établissement / d’avoirs externes à l’établissement</a:t>
            </a:r>
          </a:p>
          <a:p>
            <a:pPr marL="144000" marR="0" lvl="6"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Programmation des versements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à affecter au(x) projet(s)</a:t>
            </a:r>
            <a:endParaRPr kumimoji="0" lang="en-US" sz="8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endParaRPr>
          </a:p>
        </p:txBody>
      </p:sp>
      <p:sp>
        <p:nvSpPr>
          <p:cNvPr id="35" name="Rectangle : coins arrondis 152">
            <a:extLst>
              <a:ext uri="{FF2B5EF4-FFF2-40B4-BE49-F238E27FC236}">
                <a16:creationId xmlns:a16="http://schemas.microsoft.com/office/drawing/2014/main" id="{2E389E21-9D9E-4805-B518-CF022B84E559}"/>
              </a:ext>
            </a:extLst>
          </p:cNvPr>
          <p:cNvSpPr/>
          <p:nvPr/>
        </p:nvSpPr>
        <p:spPr>
          <a:xfrm>
            <a:off x="395912" y="3051917"/>
            <a:ext cx="2398088" cy="1144164"/>
          </a:xfrm>
          <a:prstGeom prst="roundRect">
            <a:avLst>
              <a:gd name="adj" fmla="val 12365"/>
            </a:avLst>
          </a:prstGeom>
          <a:solidFill>
            <a:srgbClr val="FFFFFF"/>
          </a:solidFill>
          <a:ln w="25400" cap="flat" cmpd="sng" algn="ctr">
            <a:solidFill>
              <a:srgbClr val="DB4B4B"/>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DB4B4B"/>
                </a:solidFill>
                <a:effectLst/>
                <a:uLnTx/>
                <a:uFillTx/>
                <a:latin typeface="Montserrat" panose="00000500000000000000" pitchFamily="2" charset="0"/>
                <a:ea typeface="+mn-ea"/>
                <a:cs typeface="Arial"/>
                <a:sym typeface="Arial"/>
              </a:rPr>
              <a:t>Proposition et personnalisation de l’allocation</a:t>
            </a:r>
            <a:endParaRPr kumimoji="0" lang="fr-FR" sz="10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endParaRPr>
          </a:p>
          <a:p>
            <a:pPr marL="144000" marR="0" lvl="6" indent="-144000" algn="l" defTabSz="914378" rtl="0" eaLnBrk="1" fontAlgn="auto" latinLnBrk="0" hangingPunct="1">
              <a:lnSpc>
                <a:spcPct val="100000"/>
              </a:lnSpc>
              <a:spcBef>
                <a:spcPts val="0"/>
              </a:spcBef>
              <a:spcAft>
                <a:spcPts val="0"/>
              </a:spcAft>
              <a:buClr>
                <a:srgbClr val="DB4B4B"/>
              </a:buClr>
              <a:buSzPct val="100000"/>
              <a:buFont typeface="Wingdings 2" panose="05020102010507070707" pitchFamily="18" charset="2"/>
              <a:buChar char=""/>
              <a:tabLst/>
              <a:defRPr/>
            </a:pPr>
            <a:r>
              <a:rPr kumimoji="0" lang="fr-FR" sz="9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rPr>
              <a:t>Switchs/ Splits niveau 2 </a:t>
            </a:r>
          </a:p>
          <a:p>
            <a:pPr marL="0" marR="0" lvl="6" indent="0" algn="l" defTabSz="914378" rtl="0" eaLnBrk="1" fontAlgn="auto" latinLnBrk="0" hangingPunct="1">
              <a:lnSpc>
                <a:spcPct val="100000"/>
              </a:lnSpc>
              <a:spcBef>
                <a:spcPts val="0"/>
              </a:spcBef>
              <a:spcAft>
                <a:spcPts val="0"/>
              </a:spcAft>
              <a:buClr>
                <a:srgbClr val="DB4B4B"/>
              </a:buClr>
              <a:buSzPct val="100000"/>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 remplacement d’un des fonds se fera en cliquant sur autres supports et en saisissant emprunt dans la barre de recherche</a:t>
            </a:r>
          </a:p>
        </p:txBody>
      </p:sp>
      <p:sp>
        <p:nvSpPr>
          <p:cNvPr id="36" name="Rectangle : coins arrondis 153">
            <a:extLst>
              <a:ext uri="{FF2B5EF4-FFF2-40B4-BE49-F238E27FC236}">
                <a16:creationId xmlns:a16="http://schemas.microsoft.com/office/drawing/2014/main" id="{72A86C4E-2A6D-4F4F-85D2-00A196904FAF}"/>
              </a:ext>
            </a:extLst>
          </p:cNvPr>
          <p:cNvSpPr/>
          <p:nvPr/>
        </p:nvSpPr>
        <p:spPr>
          <a:xfrm>
            <a:off x="5506720" y="3704672"/>
            <a:ext cx="2702560" cy="816528"/>
          </a:xfrm>
          <a:prstGeom prst="roundRect">
            <a:avLst>
              <a:gd name="adj" fmla="val 20286"/>
            </a:avLst>
          </a:prstGeom>
          <a:solidFill>
            <a:srgbClr val="FFFFFF"/>
          </a:solidFill>
          <a:ln w="25400" cap="flat" cmpd="sng" algn="ctr">
            <a:solidFill>
              <a:srgbClr val="9176B4"/>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9176B4"/>
                </a:solidFill>
                <a:effectLst/>
                <a:uLnTx/>
                <a:uFillTx/>
                <a:latin typeface="Montserrat" panose="00000500000000000000" pitchFamily="2" charset="0"/>
                <a:ea typeface="+mn-ea"/>
                <a:cs typeface="Arial"/>
                <a:sym typeface="Arial"/>
              </a:rPr>
              <a:t>Traitement de la valorisation   de l’ensemble de l’épargne</a:t>
            </a:r>
          </a:p>
          <a:p>
            <a:pPr marL="144000" marR="0" lvl="0" indent="-144000" algn="l" defTabSz="914378" rtl="0" eaLnBrk="1" fontAlgn="auto" latinLnBrk="0" hangingPunct="1">
              <a:lnSpc>
                <a:spcPct val="100000"/>
              </a:lnSpc>
              <a:spcBef>
                <a:spcPts val="0"/>
              </a:spcBef>
              <a:spcAft>
                <a:spcPts val="0"/>
              </a:spcAft>
              <a:buClr>
                <a:srgbClr val="9176B4"/>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en-US" sz="900" b="1"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Valoriser l’épargne restante</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ou non</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p:txBody>
      </p:sp>
      <p:sp>
        <p:nvSpPr>
          <p:cNvPr id="37" name="Rectangle : coins arrondis 155">
            <a:extLst>
              <a:ext uri="{FF2B5EF4-FFF2-40B4-BE49-F238E27FC236}">
                <a16:creationId xmlns:a16="http://schemas.microsoft.com/office/drawing/2014/main" id="{C012BA0C-88CC-47D6-A698-EB5AC9BDDDD2}"/>
              </a:ext>
            </a:extLst>
          </p:cNvPr>
          <p:cNvSpPr/>
          <p:nvPr/>
        </p:nvSpPr>
        <p:spPr>
          <a:xfrm>
            <a:off x="9862129" y="5417711"/>
            <a:ext cx="2105371" cy="792000"/>
          </a:xfrm>
          <a:prstGeom prst="roundRect">
            <a:avLst>
              <a:gd name="adj" fmla="val 20611"/>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Validation définitive de la proposition</a:t>
            </a:r>
          </a:p>
          <a:p>
            <a:pPr marL="144000" marR="0" lvl="0" indent="-144000" algn="l" defTabSz="914378" rtl="0" eaLnBrk="1" fontAlgn="auto" latinLnBrk="0" hangingPunct="1">
              <a:lnSpc>
                <a:spcPct val="100000"/>
              </a:lnSpc>
              <a:spcBef>
                <a:spcPts val="0"/>
              </a:spcBef>
              <a:spcAft>
                <a:spcPts val="0"/>
              </a:spcAft>
              <a:buClrTx/>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Signature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de la propostion</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p:txBody>
      </p:sp>
      <p:sp>
        <p:nvSpPr>
          <p:cNvPr id="38" name="Oval 2">
            <a:extLst>
              <a:ext uri="{FF2B5EF4-FFF2-40B4-BE49-F238E27FC236}">
                <a16:creationId xmlns:a16="http://schemas.microsoft.com/office/drawing/2014/main" id="{72713093-D103-4C3F-9175-569C328F5E14}"/>
              </a:ext>
            </a:extLst>
          </p:cNvPr>
          <p:cNvSpPr>
            <a:spLocks noChangeAspect="1"/>
          </p:cNvSpPr>
          <p:nvPr/>
        </p:nvSpPr>
        <p:spPr>
          <a:xfrm>
            <a:off x="183559" y="963203"/>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1</a:t>
            </a:r>
          </a:p>
        </p:txBody>
      </p:sp>
      <p:sp>
        <p:nvSpPr>
          <p:cNvPr id="39" name="Oval 51">
            <a:extLst>
              <a:ext uri="{FF2B5EF4-FFF2-40B4-BE49-F238E27FC236}">
                <a16:creationId xmlns:a16="http://schemas.microsoft.com/office/drawing/2014/main" id="{F4818451-D178-4126-92E6-9A8BC3D9352A}"/>
              </a:ext>
            </a:extLst>
          </p:cNvPr>
          <p:cNvSpPr>
            <a:spLocks noChangeAspect="1"/>
          </p:cNvSpPr>
          <p:nvPr/>
        </p:nvSpPr>
        <p:spPr>
          <a:xfrm>
            <a:off x="6096553" y="1632924"/>
            <a:ext cx="215401" cy="216000"/>
          </a:xfrm>
          <a:prstGeom prst="ellipse">
            <a:avLst/>
          </a:prstGeom>
          <a:solidFill>
            <a:srgbClr val="FFFFFF"/>
          </a:solidFill>
          <a:ln w="25400" cap="flat" cmpd="sng" algn="ctr">
            <a:solidFill>
              <a:srgbClr val="EAB818"/>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AB818"/>
                </a:solidFill>
                <a:effectLst/>
                <a:uLnTx/>
                <a:uFillTx/>
                <a:latin typeface="Arial" panose="020B0604020202020204"/>
                <a:ea typeface="+mn-ea"/>
                <a:cs typeface="+mn-cs"/>
                <a:sym typeface="Arial"/>
              </a:rPr>
              <a:t>3</a:t>
            </a:r>
          </a:p>
        </p:txBody>
      </p:sp>
      <p:sp>
        <p:nvSpPr>
          <p:cNvPr id="40" name="Oval 52">
            <a:extLst>
              <a:ext uri="{FF2B5EF4-FFF2-40B4-BE49-F238E27FC236}">
                <a16:creationId xmlns:a16="http://schemas.microsoft.com/office/drawing/2014/main" id="{A8E43E15-6E24-47E7-A3AB-1933DD059190}"/>
              </a:ext>
            </a:extLst>
          </p:cNvPr>
          <p:cNvSpPr>
            <a:spLocks noChangeAspect="1"/>
          </p:cNvSpPr>
          <p:nvPr/>
        </p:nvSpPr>
        <p:spPr>
          <a:xfrm>
            <a:off x="5434491" y="3640234"/>
            <a:ext cx="215401" cy="216000"/>
          </a:xfrm>
          <a:prstGeom prst="ellipse">
            <a:avLst/>
          </a:prstGeom>
          <a:solidFill>
            <a:srgbClr val="FFFFFF"/>
          </a:solidFill>
          <a:ln w="25400" cap="flat" cmpd="sng" algn="ctr">
            <a:solidFill>
              <a:srgbClr val="9176B4"/>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9176B4"/>
                </a:solidFill>
                <a:effectLst/>
                <a:uLnTx/>
                <a:uFillTx/>
                <a:latin typeface="Arial" panose="020B0604020202020204"/>
                <a:ea typeface="+mn-ea"/>
                <a:cs typeface="+mn-cs"/>
                <a:sym typeface="Arial"/>
              </a:rPr>
              <a:t>5</a:t>
            </a:r>
          </a:p>
        </p:txBody>
      </p:sp>
      <p:sp>
        <p:nvSpPr>
          <p:cNvPr id="41" name="Oval 53">
            <a:extLst>
              <a:ext uri="{FF2B5EF4-FFF2-40B4-BE49-F238E27FC236}">
                <a16:creationId xmlns:a16="http://schemas.microsoft.com/office/drawing/2014/main" id="{B2AC0BB0-0AE5-41F7-9E08-166ED5285E75}"/>
              </a:ext>
            </a:extLst>
          </p:cNvPr>
          <p:cNvSpPr>
            <a:spLocks noChangeAspect="1"/>
          </p:cNvSpPr>
          <p:nvPr/>
        </p:nvSpPr>
        <p:spPr>
          <a:xfrm>
            <a:off x="9736994" y="5394851"/>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B34A8C"/>
                </a:solidFill>
                <a:effectLst/>
                <a:uLnTx/>
                <a:uFillTx/>
                <a:latin typeface="Arial" panose="020B0604020202020204"/>
                <a:ea typeface="+mn-ea"/>
                <a:cs typeface="+mn-cs"/>
                <a:sym typeface="Arial"/>
              </a:rPr>
              <a:t>7</a:t>
            </a:r>
          </a:p>
        </p:txBody>
      </p:sp>
      <p:sp>
        <p:nvSpPr>
          <p:cNvPr id="42" name="Oval 54">
            <a:extLst>
              <a:ext uri="{FF2B5EF4-FFF2-40B4-BE49-F238E27FC236}">
                <a16:creationId xmlns:a16="http://schemas.microsoft.com/office/drawing/2014/main" id="{66303E3C-99DD-4A93-A751-4BB938424ED2}"/>
              </a:ext>
            </a:extLst>
          </p:cNvPr>
          <p:cNvSpPr>
            <a:spLocks noChangeAspect="1"/>
          </p:cNvSpPr>
          <p:nvPr/>
        </p:nvSpPr>
        <p:spPr>
          <a:xfrm>
            <a:off x="2469094" y="1348390"/>
            <a:ext cx="215401" cy="216000"/>
          </a:xfrm>
          <a:prstGeom prst="ellipse">
            <a:avLst/>
          </a:prstGeom>
          <a:solidFill>
            <a:srgbClr val="FFFFFF"/>
          </a:solidFill>
          <a:ln w="25400" cap="flat" cmpd="sng" algn="ctr">
            <a:solidFill>
              <a:srgbClr val="00A193"/>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193"/>
                </a:solidFill>
                <a:effectLst/>
                <a:uLnTx/>
                <a:uFillTx/>
                <a:latin typeface="Arial" panose="020B0604020202020204"/>
                <a:ea typeface="+mn-ea"/>
                <a:cs typeface="+mn-cs"/>
                <a:sym typeface="Arial"/>
              </a:rPr>
              <a:t>2</a:t>
            </a:r>
          </a:p>
        </p:txBody>
      </p:sp>
      <p:sp>
        <p:nvSpPr>
          <p:cNvPr id="43" name="Oval 55">
            <a:extLst>
              <a:ext uri="{FF2B5EF4-FFF2-40B4-BE49-F238E27FC236}">
                <a16:creationId xmlns:a16="http://schemas.microsoft.com/office/drawing/2014/main" id="{BF89382D-887B-4AF4-A9E9-C2224B26210B}"/>
              </a:ext>
            </a:extLst>
          </p:cNvPr>
          <p:cNvSpPr>
            <a:spLocks noChangeAspect="1"/>
          </p:cNvSpPr>
          <p:nvPr/>
        </p:nvSpPr>
        <p:spPr>
          <a:xfrm>
            <a:off x="307245" y="2995234"/>
            <a:ext cx="189459" cy="189986"/>
          </a:xfrm>
          <a:prstGeom prst="ellipse">
            <a:avLst/>
          </a:prstGeom>
          <a:solidFill>
            <a:srgbClr val="FFFFFF"/>
          </a:solidFill>
          <a:ln w="25400" cap="flat" cmpd="sng" algn="ctr">
            <a:solidFill>
              <a:srgbClr val="DB4B4B"/>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DB4B4B"/>
                </a:solidFill>
                <a:effectLst/>
                <a:uLnTx/>
                <a:uFillTx/>
                <a:latin typeface="Arial" panose="020B0604020202020204"/>
                <a:ea typeface="+mn-ea"/>
                <a:cs typeface="+mn-cs"/>
                <a:sym typeface="Arial"/>
              </a:rPr>
              <a:t>4</a:t>
            </a:r>
          </a:p>
        </p:txBody>
      </p:sp>
      <p:sp>
        <p:nvSpPr>
          <p:cNvPr id="45" name="Oval 56">
            <a:extLst>
              <a:ext uri="{FF2B5EF4-FFF2-40B4-BE49-F238E27FC236}">
                <a16:creationId xmlns:a16="http://schemas.microsoft.com/office/drawing/2014/main" id="{D4F82409-2EAB-48A0-B0EF-54A81EF8D991}"/>
              </a:ext>
            </a:extLst>
          </p:cNvPr>
          <p:cNvSpPr>
            <a:spLocks noChangeAspect="1"/>
          </p:cNvSpPr>
          <p:nvPr/>
        </p:nvSpPr>
        <p:spPr>
          <a:xfrm>
            <a:off x="7767864" y="4632933"/>
            <a:ext cx="215401" cy="216000"/>
          </a:xfrm>
          <a:prstGeom prst="ellipse">
            <a:avLst/>
          </a:prstGeom>
          <a:solidFill>
            <a:srgbClr val="FFFFFF"/>
          </a:solidFill>
          <a:ln w="25400" cap="flat" cmpd="sng" algn="ctr">
            <a:solidFill>
              <a:srgbClr val="55579E"/>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5579E"/>
                </a:solidFill>
                <a:effectLst/>
                <a:uLnTx/>
                <a:uFillTx/>
                <a:latin typeface="Arial" panose="020B0604020202020204"/>
                <a:ea typeface="+mn-ea"/>
                <a:cs typeface="+mn-cs"/>
                <a:sym typeface="Arial"/>
              </a:rPr>
              <a:t>6</a:t>
            </a:r>
          </a:p>
        </p:txBody>
      </p:sp>
      <p:sp>
        <p:nvSpPr>
          <p:cNvPr id="70" name="Flèche : bas 69">
            <a:extLst>
              <a:ext uri="{FF2B5EF4-FFF2-40B4-BE49-F238E27FC236}">
                <a16:creationId xmlns:a16="http://schemas.microsoft.com/office/drawing/2014/main" id="{EB4873D6-1B13-410F-B110-FD8019144622}"/>
              </a:ext>
            </a:extLst>
          </p:cNvPr>
          <p:cNvSpPr/>
          <p:nvPr/>
        </p:nvSpPr>
        <p:spPr>
          <a:xfrm>
            <a:off x="4436944" y="3434367"/>
            <a:ext cx="304800" cy="22614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76" name="Image 75">
            <a:extLst>
              <a:ext uri="{FF2B5EF4-FFF2-40B4-BE49-F238E27FC236}">
                <a16:creationId xmlns:a16="http://schemas.microsoft.com/office/drawing/2014/main" id="{CBB0C14A-1C8F-4AC6-955C-8F1FFEE4A0C9}"/>
              </a:ext>
            </a:extLst>
          </p:cNvPr>
          <p:cNvPicPr>
            <a:picLocks noChangeAspect="1"/>
          </p:cNvPicPr>
          <p:nvPr/>
        </p:nvPicPr>
        <p:blipFill>
          <a:blip r:embed="rId2"/>
          <a:stretch>
            <a:fillRect/>
          </a:stretch>
        </p:blipFill>
        <p:spPr>
          <a:xfrm>
            <a:off x="5119994" y="279395"/>
            <a:ext cx="6216601" cy="666898"/>
          </a:xfrm>
          <a:prstGeom prst="rect">
            <a:avLst/>
          </a:prstGeom>
        </p:spPr>
      </p:pic>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xfrm>
            <a:off x="1121855" y="408132"/>
            <a:ext cx="10272131" cy="576000"/>
          </a:xfrm>
        </p:spPr>
        <p:txBody>
          <a:bodyPr/>
          <a:lstStyle/>
          <a:p>
            <a:r>
              <a:rPr lang="fr-FR" sz="2000"/>
              <a:t>Les étapes clés du parcours</a:t>
            </a:r>
          </a:p>
        </p:txBody>
      </p:sp>
      <p:grpSp>
        <p:nvGrpSpPr>
          <p:cNvPr id="2" name="Groupe 1">
            <a:extLst>
              <a:ext uri="{FF2B5EF4-FFF2-40B4-BE49-F238E27FC236}">
                <a16:creationId xmlns:a16="http://schemas.microsoft.com/office/drawing/2014/main" id="{AB0C89B0-6322-44E5-B91E-A23129E43255}"/>
              </a:ext>
            </a:extLst>
          </p:cNvPr>
          <p:cNvGrpSpPr/>
          <p:nvPr/>
        </p:nvGrpSpPr>
        <p:grpSpPr>
          <a:xfrm>
            <a:off x="2855830" y="2987040"/>
            <a:ext cx="2335930" cy="1332791"/>
            <a:chOff x="2693270" y="2773680"/>
            <a:chExt cx="2335930" cy="1332791"/>
          </a:xfrm>
        </p:grpSpPr>
        <p:sp>
          <p:nvSpPr>
            <p:cNvPr id="26" name="Rectangle : coins arrondis 25">
              <a:extLst>
                <a:ext uri="{FF2B5EF4-FFF2-40B4-BE49-F238E27FC236}">
                  <a16:creationId xmlns:a16="http://schemas.microsoft.com/office/drawing/2014/main" id="{734846A3-252B-4E22-94FE-496856543EB2}"/>
                </a:ext>
              </a:extLst>
            </p:cNvPr>
            <p:cNvSpPr/>
            <p:nvPr/>
          </p:nvSpPr>
          <p:spPr>
            <a:xfrm>
              <a:off x="2693270" y="2773680"/>
              <a:ext cx="2335930" cy="1332791"/>
            </a:xfrm>
            <a:prstGeom prst="roundRect">
              <a:avLst>
                <a:gd name="adj" fmla="val 13003"/>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3"/>
            <a:srcRect l="36225" t="44063" r="52851" b="48196"/>
            <a:stretch/>
          </p:blipFill>
          <p:spPr>
            <a:xfrm>
              <a:off x="2794000" y="320575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4262928" y="288405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25" name="Image 24">
            <a:extLst>
              <a:ext uri="{FF2B5EF4-FFF2-40B4-BE49-F238E27FC236}">
                <a16:creationId xmlns:a16="http://schemas.microsoft.com/office/drawing/2014/main" id="{AAD321DB-6818-4B22-A03E-7F40F57C0D8D}"/>
              </a:ext>
            </a:extLst>
          </p:cNvPr>
          <p:cNvPicPr>
            <a:picLocks noChangeAspect="1"/>
          </p:cNvPicPr>
          <p:nvPr/>
        </p:nvPicPr>
        <p:blipFill>
          <a:blip r:embed="rId4"/>
          <a:stretch>
            <a:fillRect/>
          </a:stretch>
        </p:blipFill>
        <p:spPr>
          <a:xfrm>
            <a:off x="11540881" y="120132"/>
            <a:ext cx="576000" cy="576000"/>
          </a:xfrm>
          <a:prstGeom prst="rect">
            <a:avLst/>
          </a:prstGeom>
        </p:spPr>
      </p:pic>
      <p:sp>
        <p:nvSpPr>
          <p:cNvPr id="46" name="Rectangle : coins arrondis 45">
            <a:extLst>
              <a:ext uri="{FF2B5EF4-FFF2-40B4-BE49-F238E27FC236}">
                <a16:creationId xmlns:a16="http://schemas.microsoft.com/office/drawing/2014/main" id="{2754C98A-3694-4674-A620-7FB9F16F90B9}"/>
              </a:ext>
            </a:extLst>
          </p:cNvPr>
          <p:cNvSpPr/>
          <p:nvPr/>
        </p:nvSpPr>
        <p:spPr>
          <a:xfrm>
            <a:off x="9500470" y="1112869"/>
            <a:ext cx="2691530" cy="1256242"/>
          </a:xfrm>
          <a:prstGeom prst="roundRect">
            <a:avLst>
              <a:gd name="adj" fmla="val 13003"/>
            </a:avLst>
          </a:prstGeom>
          <a:solidFill>
            <a:schemeClr val="bg1"/>
          </a:solidFill>
          <a:ln w="28575">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L’Emprunt BPCE sera paramétré</a:t>
            </a:r>
            <a:r>
              <a:rPr kumimoji="0" lang="fr-FR" sz="900" b="0"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1"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sur tous les projets, sauf ‘optimiser mon imposition’  et sur toutes les catégories</a:t>
            </a:r>
            <a:r>
              <a:rPr kumimoji="0" lang="fr-FR" sz="900" b="0"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C00000"/>
                </a:solidFill>
                <a:effectLst/>
                <a:uLnTx/>
                <a:uFillTx/>
                <a:latin typeface="Arial"/>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C00000"/>
                </a:solidFill>
                <a:effectLst/>
                <a:uLnTx/>
                <a:uFillTx/>
                <a:latin typeface="Arial"/>
                <a:ea typeface="+mn-ea"/>
                <a:cs typeface="+mn-cs"/>
              </a:rPr>
              <a:t>minimum : 6 ans</a:t>
            </a:r>
            <a:endParaRPr kumimoji="0" lang="fr-FR" sz="1050" b="1" i="0" u="none" strike="noStrike" kern="0" cap="none" spc="0" normalizeH="0" baseline="0" noProof="0" dirty="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sp>
        <p:nvSpPr>
          <p:cNvPr id="79" name="Étoile : 5 branches 78">
            <a:extLst>
              <a:ext uri="{FF2B5EF4-FFF2-40B4-BE49-F238E27FC236}">
                <a16:creationId xmlns:a16="http://schemas.microsoft.com/office/drawing/2014/main" id="{5D471BA6-3AA6-406A-829C-BA3A65DAFD82}"/>
              </a:ext>
            </a:extLst>
          </p:cNvPr>
          <p:cNvSpPr/>
          <p:nvPr/>
        </p:nvSpPr>
        <p:spPr>
          <a:xfrm>
            <a:off x="9828567" y="2034591"/>
            <a:ext cx="290794" cy="261570"/>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 name="Connecteur : en angle 3">
            <a:extLst>
              <a:ext uri="{FF2B5EF4-FFF2-40B4-BE49-F238E27FC236}">
                <a16:creationId xmlns:a16="http://schemas.microsoft.com/office/drawing/2014/main" id="{2F07E4E8-F5E4-4020-AC5C-330D6CAE4A85}"/>
              </a:ext>
            </a:extLst>
          </p:cNvPr>
          <p:cNvCxnSpPr>
            <a:cxnSpLocks/>
            <a:endCxn id="7" idx="4"/>
          </p:cNvCxnSpPr>
          <p:nvPr/>
        </p:nvCxnSpPr>
        <p:spPr>
          <a:xfrm>
            <a:off x="1574800" y="4338320"/>
            <a:ext cx="2463800" cy="81280"/>
          </a:xfrm>
          <a:prstGeom prst="bentConnector4">
            <a:avLst>
              <a:gd name="adj1" fmla="val -1031"/>
              <a:gd name="adj2" fmla="val 38125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6FAD4A8B-4F77-456D-91E0-A92672D72024}"/>
              </a:ext>
            </a:extLst>
          </p:cNvPr>
          <p:cNvSpPr/>
          <p:nvPr/>
        </p:nvSpPr>
        <p:spPr>
          <a:xfrm>
            <a:off x="3901440" y="42773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7" name="Connecteur : en angle 46">
            <a:extLst>
              <a:ext uri="{FF2B5EF4-FFF2-40B4-BE49-F238E27FC236}">
                <a16:creationId xmlns:a16="http://schemas.microsoft.com/office/drawing/2014/main" id="{71BB109A-1231-4F37-A7ED-405CFC952AB7}"/>
              </a:ext>
            </a:extLst>
          </p:cNvPr>
          <p:cNvCxnSpPr>
            <a:cxnSpLocks/>
            <a:stCxn id="34" idx="2"/>
            <a:endCxn id="46" idx="2"/>
          </p:cNvCxnSpPr>
          <p:nvPr/>
        </p:nvCxnSpPr>
        <p:spPr>
          <a:xfrm rot="5400000" flipH="1" flipV="1">
            <a:off x="9407768" y="1369182"/>
            <a:ext cx="438538" cy="2438395"/>
          </a:xfrm>
          <a:prstGeom prst="bentConnector3">
            <a:avLst>
              <a:gd name="adj1" fmla="val -52128"/>
            </a:avLst>
          </a:prstGeom>
          <a:ln>
            <a:solidFill>
              <a:srgbClr val="EAB818"/>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765EAA6-2332-D3AF-B02F-F27EC4F4030D}"/>
              </a:ext>
            </a:extLst>
          </p:cNvPr>
          <p:cNvSpPr/>
          <p:nvPr/>
        </p:nvSpPr>
        <p:spPr>
          <a:xfrm>
            <a:off x="3157964" y="6449868"/>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967669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0583547-F1EA-483D-9D28-DA6DBFE0AA32}"/>
              </a:ext>
            </a:extLst>
          </p:cNvPr>
          <p:cNvPicPr>
            <a:picLocks noChangeAspect="1"/>
          </p:cNvPicPr>
          <p:nvPr/>
        </p:nvPicPr>
        <p:blipFill>
          <a:blip r:embed="rId2"/>
          <a:stretch>
            <a:fillRect/>
          </a:stretch>
        </p:blipFill>
        <p:spPr>
          <a:xfrm>
            <a:off x="3208067" y="3392050"/>
            <a:ext cx="6216601" cy="666898"/>
          </a:xfrm>
          <a:prstGeom prst="rect">
            <a:avLst/>
          </a:prstGeom>
        </p:spPr>
      </p:pic>
      <p:sp>
        <p:nvSpPr>
          <p:cNvPr id="5" name="Étoile : 5 branches 4">
            <a:extLst>
              <a:ext uri="{FF2B5EF4-FFF2-40B4-BE49-F238E27FC236}">
                <a16:creationId xmlns:a16="http://schemas.microsoft.com/office/drawing/2014/main" id="{F9EB097B-622B-425F-B23F-38D6D3B0FD42}"/>
              </a:ext>
            </a:extLst>
          </p:cNvPr>
          <p:cNvSpPr/>
          <p:nvPr/>
        </p:nvSpPr>
        <p:spPr>
          <a:xfrm>
            <a:off x="5379411" y="444656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Étoile : 5 branches 5">
            <a:extLst>
              <a:ext uri="{FF2B5EF4-FFF2-40B4-BE49-F238E27FC236}">
                <a16:creationId xmlns:a16="http://schemas.microsoft.com/office/drawing/2014/main" id="{17DA7751-2EE9-4F83-87F7-05BC3C6BB838}"/>
              </a:ext>
            </a:extLst>
          </p:cNvPr>
          <p:cNvSpPr/>
          <p:nvPr/>
        </p:nvSpPr>
        <p:spPr>
          <a:xfrm>
            <a:off x="6265315" y="449346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ZoneTexte 6">
            <a:extLst>
              <a:ext uri="{FF2B5EF4-FFF2-40B4-BE49-F238E27FC236}">
                <a16:creationId xmlns:a16="http://schemas.microsoft.com/office/drawing/2014/main" id="{894890C1-26C1-4EA8-9C35-DCD8A43FC02D}"/>
              </a:ext>
            </a:extLst>
          </p:cNvPr>
          <p:cNvSpPr txBox="1"/>
          <p:nvPr/>
        </p:nvSpPr>
        <p:spPr>
          <a:xfrm>
            <a:off x="4812148" y="4114860"/>
            <a:ext cx="1228436" cy="369332"/>
          </a:xfrm>
          <a:prstGeom prst="rect">
            <a:avLst/>
          </a:prstGeom>
          <a:noFill/>
        </p:spPr>
        <p:txBody>
          <a:bodyPr wrap="square">
            <a:spAutoFit/>
          </a:bodyPr>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Horizon du projet : mini 6 ans</a:t>
            </a:r>
          </a:p>
        </p:txBody>
      </p:sp>
      <p:sp>
        <p:nvSpPr>
          <p:cNvPr id="8" name="ZoneTexte 7">
            <a:extLst>
              <a:ext uri="{FF2B5EF4-FFF2-40B4-BE49-F238E27FC236}">
                <a16:creationId xmlns:a16="http://schemas.microsoft.com/office/drawing/2014/main" id="{93870CE7-3C8D-4A3C-A377-663C136E4FBE}"/>
              </a:ext>
            </a:extLst>
          </p:cNvPr>
          <p:cNvSpPr txBox="1"/>
          <p:nvPr/>
        </p:nvSpPr>
        <p:spPr>
          <a:xfrm>
            <a:off x="6023666" y="4153862"/>
            <a:ext cx="2007297" cy="230832"/>
          </a:xfrm>
          <a:prstGeom prst="rect">
            <a:avLst/>
          </a:prstGeom>
          <a:noFill/>
        </p:spPr>
        <p:txBody>
          <a:bodyPr wrap="square">
            <a:spAutoFit/>
          </a:bodyPr>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Remplacement de niveau 2</a:t>
            </a:r>
          </a:p>
        </p:txBody>
      </p:sp>
      <p:sp>
        <p:nvSpPr>
          <p:cNvPr id="9" name="ZoneTexte 8">
            <a:extLst>
              <a:ext uri="{FF2B5EF4-FFF2-40B4-BE49-F238E27FC236}">
                <a16:creationId xmlns:a16="http://schemas.microsoft.com/office/drawing/2014/main" id="{28A3CEDE-898A-46F2-BD20-F728A8975635}"/>
              </a:ext>
            </a:extLst>
          </p:cNvPr>
          <p:cNvSpPr txBox="1"/>
          <p:nvPr/>
        </p:nvSpPr>
        <p:spPr>
          <a:xfrm>
            <a:off x="2050472" y="3126571"/>
            <a:ext cx="8543637"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Les étapes du parcours LEA : A quelle étape doit-on effectuer une modification </a:t>
            </a:r>
            <a:endParaRPr kumimoji="0" lang="fr-FR" sz="11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10" name="Étoile : 5 branches 9">
            <a:extLst>
              <a:ext uri="{FF2B5EF4-FFF2-40B4-BE49-F238E27FC236}">
                <a16:creationId xmlns:a16="http://schemas.microsoft.com/office/drawing/2014/main" id="{3B0B2477-F5C2-401C-9CF1-197092427697}"/>
              </a:ext>
            </a:extLst>
          </p:cNvPr>
          <p:cNvSpPr/>
          <p:nvPr/>
        </p:nvSpPr>
        <p:spPr>
          <a:xfrm>
            <a:off x="7027315" y="447960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Titre 1">
            <a:extLst>
              <a:ext uri="{FF2B5EF4-FFF2-40B4-BE49-F238E27FC236}">
                <a16:creationId xmlns:a16="http://schemas.microsoft.com/office/drawing/2014/main" id="{F7B358D1-9631-43A8-B6E4-C2A6CC7D407E}"/>
              </a:ext>
            </a:extLst>
          </p:cNvPr>
          <p:cNvSpPr txBox="1">
            <a:spLocks/>
          </p:cNvSpPr>
          <p:nvPr/>
        </p:nvSpPr>
        <p:spPr>
          <a:xfrm>
            <a:off x="2145398" y="2264114"/>
            <a:ext cx="848565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 CTO avec de l’Emprunt BPCE </a:t>
            </a:r>
          </a:p>
        </p:txBody>
      </p:sp>
      <p:sp>
        <p:nvSpPr>
          <p:cNvPr id="12" name="Titre 1">
            <a:extLst>
              <a:ext uri="{FF2B5EF4-FFF2-40B4-BE49-F238E27FC236}">
                <a16:creationId xmlns:a16="http://schemas.microsoft.com/office/drawing/2014/main" id="{8CC0C675-B2C8-484C-8A41-8919DC9EA35C}"/>
              </a:ext>
            </a:extLst>
          </p:cNvPr>
          <p:cNvSpPr txBox="1">
            <a:spLocks/>
          </p:cNvSpPr>
          <p:nvPr/>
        </p:nvSpPr>
        <p:spPr>
          <a:xfrm>
            <a:off x="5294537" y="1817767"/>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pic>
        <p:nvPicPr>
          <p:cNvPr id="13" name="Image 12">
            <a:extLst>
              <a:ext uri="{FF2B5EF4-FFF2-40B4-BE49-F238E27FC236}">
                <a16:creationId xmlns:a16="http://schemas.microsoft.com/office/drawing/2014/main" id="{4F184EF6-E4EB-4DDF-9A29-63A710FF0FA7}"/>
              </a:ext>
            </a:extLst>
          </p:cNvPr>
          <p:cNvPicPr>
            <a:picLocks noChangeAspect="1"/>
          </p:cNvPicPr>
          <p:nvPr/>
        </p:nvPicPr>
        <p:blipFill>
          <a:blip r:embed="rId3"/>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7EFA6A66-5383-D202-F4AF-BD442B6E6733}"/>
              </a:ext>
            </a:extLst>
          </p:cNvPr>
          <p:cNvSpPr/>
          <p:nvPr/>
        </p:nvSpPr>
        <p:spPr>
          <a:xfrm>
            <a:off x="3165325" y="6467561"/>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1193171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A8FAF567-B628-44FE-8BC0-10525CEFA0A1}"/>
              </a:ext>
            </a:extLst>
          </p:cNvPr>
          <p:cNvPicPr>
            <a:picLocks noChangeAspect="1"/>
          </p:cNvPicPr>
          <p:nvPr/>
        </p:nvPicPr>
        <p:blipFill>
          <a:blip r:embed="rId2"/>
          <a:stretch>
            <a:fillRect/>
          </a:stretch>
        </p:blipFill>
        <p:spPr>
          <a:xfrm>
            <a:off x="6331571" y="3634470"/>
            <a:ext cx="4174698" cy="2327792"/>
          </a:xfrm>
          <a:prstGeom prst="rect">
            <a:avLst/>
          </a:prstGeom>
        </p:spPr>
      </p:pic>
      <p:pic>
        <p:nvPicPr>
          <p:cNvPr id="33" name="Image 32">
            <a:extLst>
              <a:ext uri="{FF2B5EF4-FFF2-40B4-BE49-F238E27FC236}">
                <a16:creationId xmlns:a16="http://schemas.microsoft.com/office/drawing/2014/main" id="{05866938-B466-40E6-A560-00270E35C9E2}"/>
              </a:ext>
            </a:extLst>
          </p:cNvPr>
          <p:cNvPicPr>
            <a:picLocks noChangeAspect="1"/>
          </p:cNvPicPr>
          <p:nvPr/>
        </p:nvPicPr>
        <p:blipFill>
          <a:blip r:embed="rId3"/>
          <a:stretch>
            <a:fillRect/>
          </a:stretch>
        </p:blipFill>
        <p:spPr>
          <a:xfrm>
            <a:off x="6195527" y="1413784"/>
            <a:ext cx="4320073" cy="2116897"/>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557158" y="2118049"/>
            <a:ext cx="4425389" cy="2817845"/>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460224" y="1606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7436338" y="399665"/>
            <a:ext cx="765652" cy="144000"/>
            <a:chOff x="2290064" y="1157718"/>
            <a:chExt cx="765652"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A3C9AE8C-F01E-4104-82AB-947097BC9C88}"/>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6" name="Ellipse 25">
            <a:extLst>
              <a:ext uri="{FF2B5EF4-FFF2-40B4-BE49-F238E27FC236}">
                <a16:creationId xmlns:a16="http://schemas.microsoft.com/office/drawing/2014/main" id="{D4D3786D-EF7D-4F3B-9AA7-3B440F02A28A}"/>
              </a:ext>
            </a:extLst>
          </p:cNvPr>
          <p:cNvSpPr/>
          <p:nvPr/>
        </p:nvSpPr>
        <p:spPr>
          <a:xfrm>
            <a:off x="5633099" y="2872440"/>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27" name="Rectangle : coins arrondis 26">
            <a:extLst>
              <a:ext uri="{FF2B5EF4-FFF2-40B4-BE49-F238E27FC236}">
                <a16:creationId xmlns:a16="http://schemas.microsoft.com/office/drawing/2014/main" id="{12410670-F5AB-445E-B7AC-C85A201448AD}"/>
              </a:ext>
            </a:extLst>
          </p:cNvPr>
          <p:cNvSpPr/>
          <p:nvPr/>
        </p:nvSpPr>
        <p:spPr>
          <a:xfrm>
            <a:off x="6167535" y="2836507"/>
            <a:ext cx="4348065" cy="42920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70EE417E-F972-4733-AFB8-5AD933850D18}"/>
              </a:ext>
            </a:extLst>
          </p:cNvPr>
          <p:cNvSpPr/>
          <p:nvPr/>
        </p:nvSpPr>
        <p:spPr>
          <a:xfrm>
            <a:off x="6167535" y="4394718"/>
            <a:ext cx="4284806" cy="164218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Ellipse 30">
            <a:extLst>
              <a:ext uri="{FF2B5EF4-FFF2-40B4-BE49-F238E27FC236}">
                <a16:creationId xmlns:a16="http://schemas.microsoft.com/office/drawing/2014/main" id="{E3644232-0F7E-401B-B6B0-DE90BE55E2A3}"/>
              </a:ext>
            </a:extLst>
          </p:cNvPr>
          <p:cNvSpPr/>
          <p:nvPr/>
        </p:nvSpPr>
        <p:spPr>
          <a:xfrm>
            <a:off x="5679427" y="516777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36" name="Flèche : bas 35">
            <a:extLst>
              <a:ext uri="{FF2B5EF4-FFF2-40B4-BE49-F238E27FC236}">
                <a16:creationId xmlns:a16="http://schemas.microsoft.com/office/drawing/2014/main" id="{EA6FACB8-14A5-4BBF-A7AB-FA3717124427}"/>
              </a:ext>
            </a:extLst>
          </p:cNvPr>
          <p:cNvSpPr/>
          <p:nvPr/>
        </p:nvSpPr>
        <p:spPr>
          <a:xfrm>
            <a:off x="10106488" y="5165289"/>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itre 1">
            <a:extLst>
              <a:ext uri="{FF2B5EF4-FFF2-40B4-BE49-F238E27FC236}">
                <a16:creationId xmlns:a16="http://schemas.microsoft.com/office/drawing/2014/main" id="{060608E4-1EF6-4011-8F18-C422ED20E202}"/>
              </a:ext>
            </a:extLst>
          </p:cNvPr>
          <p:cNvSpPr>
            <a:spLocks noGrp="1"/>
          </p:cNvSpPr>
          <p:nvPr>
            <p:ph type="title"/>
          </p:nvPr>
        </p:nvSpPr>
        <p:spPr/>
        <p:txBody>
          <a:bodyPr/>
          <a:lstStyle/>
          <a:p>
            <a:r>
              <a:rPr lang="fr-FR" sz="2000">
                <a:latin typeface="Montserrat ExtraBold"/>
              </a:rPr>
              <a:t> Souscription de l'Emprunt BPCE dans un CTO</a:t>
            </a:r>
          </a:p>
        </p:txBody>
      </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3731802" y="3479875"/>
            <a:ext cx="2901821" cy="140843"/>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5"/>
          <a:stretch>
            <a:fillRect/>
          </a:stretch>
        </p:blipFill>
        <p:spPr>
          <a:xfrm>
            <a:off x="11907662" y="0"/>
            <a:ext cx="284338" cy="284338"/>
          </a:xfrm>
          <a:prstGeom prst="rect">
            <a:avLst/>
          </a:prstGeom>
        </p:spPr>
      </p:pic>
      <p:sp>
        <p:nvSpPr>
          <p:cNvPr id="3" name="Rectangle 2">
            <a:extLst>
              <a:ext uri="{FF2B5EF4-FFF2-40B4-BE49-F238E27FC236}">
                <a16:creationId xmlns:a16="http://schemas.microsoft.com/office/drawing/2014/main" id="{9A94565D-FD41-6548-4DE6-0650AD6840B5}"/>
              </a:ext>
            </a:extLst>
          </p:cNvPr>
          <p:cNvSpPr/>
          <p:nvPr/>
        </p:nvSpPr>
        <p:spPr>
          <a:xfrm>
            <a:off x="3160318" y="6534147"/>
            <a:ext cx="5694188" cy="261610"/>
          </a:xfrm>
          <a:prstGeom prst="rect">
            <a:avLst/>
          </a:prstGeom>
        </p:spPr>
        <p:txBody>
          <a:bodyPr wrap="none" lIns="91440" tIns="45720" rIns="91440" bIns="45720" anchor="t">
            <a:spAutoFit/>
          </a:bodyPr>
          <a:lstStyle/>
          <a:p>
            <a:pPr defTabSz="1219170">
              <a:defRPr/>
            </a:pPr>
            <a:r>
              <a:rPr lang="fr" sz="1100" b="1" i="1">
                <a:solidFill>
                  <a:srgbClr val="000000"/>
                </a:solidFill>
                <a:latin typeface="Arial"/>
                <a:cs typeface="Arial"/>
                <a:sym typeface="Arial"/>
              </a:rPr>
              <a:t>DOCUMENT STRICTEMENT INTERNE, DESTINE AUX CONSEILLERS DU RESEAU </a:t>
            </a:r>
            <a:endParaRPr lang="fr" sz="11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465962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E17E03B3-4763-4F97-943E-BE677FD154D8}"/>
              </a:ext>
            </a:extLst>
          </p:cNvPr>
          <p:cNvGrpSpPr/>
          <p:nvPr/>
        </p:nvGrpSpPr>
        <p:grpSpPr>
          <a:xfrm>
            <a:off x="6025720" y="1100167"/>
            <a:ext cx="5677729" cy="4230229"/>
            <a:chOff x="6333639" y="1100167"/>
            <a:chExt cx="5677729" cy="4230229"/>
          </a:xfrm>
        </p:grpSpPr>
        <p:pic>
          <p:nvPicPr>
            <p:cNvPr id="22" name="Image 21">
              <a:extLst>
                <a:ext uri="{FF2B5EF4-FFF2-40B4-BE49-F238E27FC236}">
                  <a16:creationId xmlns:a16="http://schemas.microsoft.com/office/drawing/2014/main" id="{061A2DDA-555E-4DBE-A8FA-AE735EEB14BE}"/>
                </a:ext>
              </a:extLst>
            </p:cNvPr>
            <p:cNvPicPr>
              <a:picLocks noChangeAspect="1"/>
            </p:cNvPicPr>
            <p:nvPr/>
          </p:nvPicPr>
          <p:blipFill>
            <a:blip r:embed="rId2"/>
            <a:stretch>
              <a:fillRect/>
            </a:stretch>
          </p:blipFill>
          <p:spPr>
            <a:xfrm>
              <a:off x="6333639" y="1100167"/>
              <a:ext cx="5642011" cy="2366234"/>
            </a:xfrm>
            <a:prstGeom prst="rect">
              <a:avLst/>
            </a:prstGeom>
          </p:spPr>
        </p:pic>
        <p:pic>
          <p:nvPicPr>
            <p:cNvPr id="25" name="Image 24">
              <a:extLst>
                <a:ext uri="{FF2B5EF4-FFF2-40B4-BE49-F238E27FC236}">
                  <a16:creationId xmlns:a16="http://schemas.microsoft.com/office/drawing/2014/main" id="{C5406891-A3E8-4BA4-801C-44428D938F20}"/>
                </a:ext>
              </a:extLst>
            </p:cNvPr>
            <p:cNvPicPr>
              <a:picLocks noChangeAspect="1"/>
            </p:cNvPicPr>
            <p:nvPr/>
          </p:nvPicPr>
          <p:blipFill rotWithShape="1">
            <a:blip r:embed="rId3"/>
            <a:srcRect t="59715"/>
            <a:stretch/>
          </p:blipFill>
          <p:spPr>
            <a:xfrm>
              <a:off x="6413284" y="4100053"/>
              <a:ext cx="5598084" cy="1230343"/>
            </a:xfrm>
            <a:prstGeom prst="rect">
              <a:avLst/>
            </a:prstGeom>
          </p:spPr>
        </p:pic>
        <p:sp>
          <p:nvSpPr>
            <p:cNvPr id="24" name="Rectangle 23">
              <a:extLst>
                <a:ext uri="{FF2B5EF4-FFF2-40B4-BE49-F238E27FC236}">
                  <a16:creationId xmlns:a16="http://schemas.microsoft.com/office/drawing/2014/main" id="{02402910-E65D-4B94-9CCF-D642ABA36035}"/>
                </a:ext>
              </a:extLst>
            </p:cNvPr>
            <p:cNvSpPr/>
            <p:nvPr/>
          </p:nvSpPr>
          <p:spPr>
            <a:xfrm>
              <a:off x="10186219" y="1689598"/>
              <a:ext cx="1580012" cy="155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 name="Groupe 1">
            <a:extLst>
              <a:ext uri="{FF2B5EF4-FFF2-40B4-BE49-F238E27FC236}">
                <a16:creationId xmlns:a16="http://schemas.microsoft.com/office/drawing/2014/main" id="{F7ADCD6A-682A-46A3-92B5-B5F3231D65AF}"/>
              </a:ext>
            </a:extLst>
          </p:cNvPr>
          <p:cNvGrpSpPr/>
          <p:nvPr/>
        </p:nvGrpSpPr>
        <p:grpSpPr>
          <a:xfrm>
            <a:off x="7414335" y="431576"/>
            <a:ext cx="765652" cy="144000"/>
            <a:chOff x="2290064" y="1157718"/>
            <a:chExt cx="765652" cy="144000"/>
          </a:xfrm>
        </p:grpSpPr>
        <p:sp>
          <p:nvSpPr>
            <p:cNvPr id="6" name="Ellipse 5">
              <a:extLst>
                <a:ext uri="{FF2B5EF4-FFF2-40B4-BE49-F238E27FC236}">
                  <a16:creationId xmlns:a16="http://schemas.microsoft.com/office/drawing/2014/main" id="{BEFFE21E-CE5D-4F8D-9462-6C8FE52DF7D0}"/>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 name="Ellipse 6">
              <a:extLst>
                <a:ext uri="{FF2B5EF4-FFF2-40B4-BE49-F238E27FC236}">
                  <a16:creationId xmlns:a16="http://schemas.microsoft.com/office/drawing/2014/main" id="{6A1CB554-B8CC-4B48-9AED-F878F4D70AEB}"/>
                </a:ext>
              </a:extLst>
            </p:cNvPr>
            <p:cNvSpPr/>
            <p:nvPr/>
          </p:nvSpPr>
          <p:spPr>
            <a:xfrm>
              <a:off x="2455436"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Ellipse 7">
              <a:extLst>
                <a:ext uri="{FF2B5EF4-FFF2-40B4-BE49-F238E27FC236}">
                  <a16:creationId xmlns:a16="http://schemas.microsoft.com/office/drawing/2014/main" id="{7F5435CD-03AD-43B8-B51D-F6AE0AAEDF4D}"/>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Ellipse 8">
              <a:extLst>
                <a:ext uri="{FF2B5EF4-FFF2-40B4-BE49-F238E27FC236}">
                  <a16:creationId xmlns:a16="http://schemas.microsoft.com/office/drawing/2014/main" id="{370A8539-BADC-4032-8841-29B78661FCF4}"/>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Ellipse 9">
              <a:extLst>
                <a:ext uri="{FF2B5EF4-FFF2-40B4-BE49-F238E27FC236}">
                  <a16:creationId xmlns:a16="http://schemas.microsoft.com/office/drawing/2014/main" id="{82563C27-CD8A-4E20-8709-D4F429726D7E}"/>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5" name="Rectangle : coins arrondis 14">
            <a:extLst>
              <a:ext uri="{FF2B5EF4-FFF2-40B4-BE49-F238E27FC236}">
                <a16:creationId xmlns:a16="http://schemas.microsoft.com/office/drawing/2014/main" id="{4F4BFF1A-77D6-43C2-8591-1B76BDBC80A5}"/>
              </a:ext>
            </a:extLst>
          </p:cNvPr>
          <p:cNvSpPr/>
          <p:nvPr/>
        </p:nvSpPr>
        <p:spPr>
          <a:xfrm>
            <a:off x="336438" y="2070426"/>
            <a:ext cx="4562134" cy="1893000"/>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Accéder à la rubrique « Lister mes projets » et choisir le projet souhaité par le client. Sélectionner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Versement initial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et indiquer le montant apporté, les mensualités apportées le cas échéant  l’horizon de placement par défaut de 10 ans ne devra pas être modifié.</a:t>
            </a:r>
            <a:endParaRPr kumimoji="0" lang="fr-FR" sz="1067" b="0" i="0" u="none" strike="noStrike" kern="0" cap="none" spc="0" normalizeH="0" baseline="0" noProof="0">
              <a:ln>
                <a:noFill/>
              </a:ln>
              <a:solidFill>
                <a:srgbClr val="000000"/>
              </a:solidFill>
              <a:effectLst/>
              <a:highlight>
                <a:srgbClr val="FFFF00"/>
              </a:highligh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Sélectionner le contrat « Comptes Titres Ordinaires » puis cliquer sur Ajouter ce projet.</a:t>
            </a:r>
          </a:p>
        </p:txBody>
      </p:sp>
      <p:grpSp>
        <p:nvGrpSpPr>
          <p:cNvPr id="16" name="Groupe 15">
            <a:extLst>
              <a:ext uri="{FF2B5EF4-FFF2-40B4-BE49-F238E27FC236}">
                <a16:creationId xmlns:a16="http://schemas.microsoft.com/office/drawing/2014/main" id="{5E2E25AB-B3E9-46AE-813C-D45A538002FB}"/>
              </a:ext>
            </a:extLst>
          </p:cNvPr>
          <p:cNvGrpSpPr/>
          <p:nvPr/>
        </p:nvGrpSpPr>
        <p:grpSpPr>
          <a:xfrm>
            <a:off x="1816495" y="2173085"/>
            <a:ext cx="2204417" cy="322977"/>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Image 26">
            <a:extLst>
              <a:ext uri="{FF2B5EF4-FFF2-40B4-BE49-F238E27FC236}">
                <a16:creationId xmlns:a16="http://schemas.microsoft.com/office/drawing/2014/main" id="{F091A460-8448-42B0-BC6D-588EC8F4166B}"/>
              </a:ext>
            </a:extLst>
          </p:cNvPr>
          <p:cNvPicPr>
            <a:picLocks noChangeAspect="1"/>
          </p:cNvPicPr>
          <p:nvPr/>
        </p:nvPicPr>
        <p:blipFill rotWithShape="1">
          <a:blip r:embed="rId5"/>
          <a:srcRect t="1" b="16278"/>
          <a:stretch/>
        </p:blipFill>
        <p:spPr>
          <a:xfrm>
            <a:off x="10216970" y="5330397"/>
            <a:ext cx="1486479" cy="416638"/>
          </a:xfrm>
          <a:prstGeom prst="rect">
            <a:avLst/>
          </a:prstGeom>
        </p:spPr>
      </p:pic>
      <p:sp>
        <p:nvSpPr>
          <p:cNvPr id="28" name="Rectangle : coins arrondis 27">
            <a:extLst>
              <a:ext uri="{FF2B5EF4-FFF2-40B4-BE49-F238E27FC236}">
                <a16:creationId xmlns:a16="http://schemas.microsoft.com/office/drawing/2014/main" id="{55CF8BF0-2299-47B6-8DB4-04A323F06E70}"/>
              </a:ext>
            </a:extLst>
          </p:cNvPr>
          <p:cNvSpPr/>
          <p:nvPr/>
        </p:nvSpPr>
        <p:spPr>
          <a:xfrm>
            <a:off x="6105365" y="2939845"/>
            <a:ext cx="5598084"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Ellipse 28">
            <a:extLst>
              <a:ext uri="{FF2B5EF4-FFF2-40B4-BE49-F238E27FC236}">
                <a16:creationId xmlns:a16="http://schemas.microsoft.com/office/drawing/2014/main" id="{498D7251-9B44-4D0A-AA23-FA66F59FB4B1}"/>
              </a:ext>
            </a:extLst>
          </p:cNvPr>
          <p:cNvSpPr/>
          <p:nvPr/>
        </p:nvSpPr>
        <p:spPr>
          <a:xfrm>
            <a:off x="5660615" y="3040422"/>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11164725" y="4277032"/>
            <a:ext cx="538724" cy="36276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Flèche : bas 30">
            <a:extLst>
              <a:ext uri="{FF2B5EF4-FFF2-40B4-BE49-F238E27FC236}">
                <a16:creationId xmlns:a16="http://schemas.microsoft.com/office/drawing/2014/main" id="{9690A3B1-A865-493D-8F44-2ADE366118C0}"/>
              </a:ext>
            </a:extLst>
          </p:cNvPr>
          <p:cNvSpPr/>
          <p:nvPr/>
        </p:nvSpPr>
        <p:spPr>
          <a:xfrm>
            <a:off x="11311183" y="4049486"/>
            <a:ext cx="286767" cy="22754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6427051" y="2864498"/>
            <a:ext cx="216345" cy="15932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7D79FD3D-5146-4578-8C93-3728C05B22E4}"/>
              </a:ext>
            </a:extLst>
          </p:cNvPr>
          <p:cNvSpPr/>
          <p:nvPr/>
        </p:nvSpPr>
        <p:spPr>
          <a:xfrm>
            <a:off x="10313945" y="2524053"/>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 coins arrondis 37">
            <a:extLst>
              <a:ext uri="{FF2B5EF4-FFF2-40B4-BE49-F238E27FC236}">
                <a16:creationId xmlns:a16="http://schemas.microsoft.com/office/drawing/2014/main" id="{8BE33779-2C7F-44FC-B876-E6479C75A41E}"/>
              </a:ext>
            </a:extLst>
          </p:cNvPr>
          <p:cNvSpPr/>
          <p:nvPr/>
        </p:nvSpPr>
        <p:spPr>
          <a:xfrm>
            <a:off x="336438" y="4102337"/>
            <a:ext cx="4560682" cy="1082222"/>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L’Emprunt BPCE sera paramétré </a:t>
            </a:r>
            <a:r>
              <a:rPr kumimoji="0" lang="fr-FR" sz="1100" b="1"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sur tous les projets, </a:t>
            </a:r>
            <a:r>
              <a:rPr lang="fr-FR" sz="1067" kern="0" dirty="0">
                <a:solidFill>
                  <a:srgbClr val="000000"/>
                </a:solidFill>
                <a:latin typeface="Montserrat" panose="00000500000000000000" pitchFamily="2" charset="0"/>
                <a:sym typeface="Wingdings" panose="05000000000000000000" pitchFamily="2" charset="2"/>
              </a:rPr>
              <a:t>sauf ‘optimiser mon imposition’</a:t>
            </a:r>
            <a:r>
              <a:rPr kumimoji="0" lang="fr-FR" sz="1100" b="1"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et sur toutes les catégories</a:t>
            </a:r>
            <a:r>
              <a:rPr kumimoji="0" lang="fr-FR" sz="1067" b="0"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7271121" y="215473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ZoneTexte 11">
            <a:extLst>
              <a:ext uri="{FF2B5EF4-FFF2-40B4-BE49-F238E27FC236}">
                <a16:creationId xmlns:a16="http://schemas.microsoft.com/office/drawing/2014/main" id="{3B3BB6D8-0688-4F7E-AA41-21144F2B3C63}"/>
              </a:ext>
            </a:extLst>
          </p:cNvPr>
          <p:cNvSpPr txBox="1"/>
          <p:nvPr/>
        </p:nvSpPr>
        <p:spPr>
          <a:xfrm>
            <a:off x="986055" y="1272965"/>
            <a:ext cx="2145138" cy="584775"/>
          </a:xfrm>
          <a:prstGeom prst="rect">
            <a:avLst/>
          </a:prstGeom>
          <a:solidFill>
            <a:srgbClr val="C00000"/>
          </a:solidFill>
          <a:ln>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FFFFFF"/>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FFFFFF"/>
                </a:solidFill>
                <a:effectLst/>
                <a:uLnTx/>
                <a:uFillTx/>
                <a:latin typeface="Arial" panose="020B0604020202020204"/>
                <a:ea typeface="+mn-ea"/>
                <a:cs typeface="+mn-cs"/>
              </a:rPr>
              <a:t>minimum : </a:t>
            </a:r>
            <a:r>
              <a:rPr kumimoji="0" lang="fr-FR" sz="1600" b="1" i="0" u="none" strike="noStrike" kern="1200" cap="none" spc="0" normalizeH="0" baseline="0" noProof="0">
                <a:ln>
                  <a:noFill/>
                </a:ln>
                <a:solidFill>
                  <a:srgbClr val="FFFFFF"/>
                </a:solidFill>
                <a:effectLst/>
                <a:uLnTx/>
                <a:uFillTx/>
                <a:latin typeface="Arial" panose="020B0604020202020204"/>
                <a:ea typeface="+mn-ea"/>
                <a:cs typeface="+mn-cs"/>
              </a:rPr>
              <a:t>6 ans</a:t>
            </a:r>
          </a:p>
        </p:txBody>
      </p:sp>
      <p:sp>
        <p:nvSpPr>
          <p:cNvPr id="23" name="Titre 1">
            <a:extLst>
              <a:ext uri="{FF2B5EF4-FFF2-40B4-BE49-F238E27FC236}">
                <a16:creationId xmlns:a16="http://schemas.microsoft.com/office/drawing/2014/main" id="{A9CCD1CB-135C-3175-5237-6D3878FAD838}"/>
              </a:ext>
            </a:extLst>
          </p:cNvPr>
          <p:cNvSpPr>
            <a:spLocks noGrp="1"/>
          </p:cNvSpPr>
          <p:nvPr>
            <p:ph type="title"/>
          </p:nvPr>
        </p:nvSpPr>
        <p:spPr>
          <a:xfrm>
            <a:off x="1075136" y="298307"/>
            <a:ext cx="7813225" cy="384043"/>
          </a:xfrm>
        </p:spPr>
        <p:txBody>
          <a:bodyPr/>
          <a:lstStyle/>
          <a:p>
            <a:r>
              <a:rPr lang="fr-FR" sz="2000">
                <a:latin typeface="Montserrat ExtraBold"/>
              </a:rPr>
              <a:t> Souscription de l'Emprunt BPCE dans un CTO</a:t>
            </a:r>
          </a:p>
        </p:txBody>
      </p:sp>
      <p:sp>
        <p:nvSpPr>
          <p:cNvPr id="35" name="Ellipse 34">
            <a:extLst>
              <a:ext uri="{FF2B5EF4-FFF2-40B4-BE49-F238E27FC236}">
                <a16:creationId xmlns:a16="http://schemas.microsoft.com/office/drawing/2014/main" id="{68029BAC-E7E0-4888-B8F3-8D5854917C5D}"/>
              </a:ext>
            </a:extLst>
          </p:cNvPr>
          <p:cNvSpPr/>
          <p:nvPr/>
        </p:nvSpPr>
        <p:spPr>
          <a:xfrm>
            <a:off x="263673" y="1236801"/>
            <a:ext cx="612000" cy="612000"/>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ZoneTexte 3">
            <a:extLst>
              <a:ext uri="{FF2B5EF4-FFF2-40B4-BE49-F238E27FC236}">
                <a16:creationId xmlns:a16="http://schemas.microsoft.com/office/drawing/2014/main" id="{1AA9D7B0-9810-4D6B-8BB3-5B914AFDAA77}"/>
              </a:ext>
            </a:extLst>
          </p:cNvPr>
          <p:cNvSpPr txBox="1"/>
          <p:nvPr/>
        </p:nvSpPr>
        <p:spPr>
          <a:xfrm>
            <a:off x="419877" y="1296956"/>
            <a:ext cx="3545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FFFFFF"/>
                </a:solidFill>
                <a:effectLst/>
                <a:uLnTx/>
                <a:uFillTx/>
                <a:latin typeface="Arial" panose="020B0604020202020204"/>
                <a:ea typeface="+mn-ea"/>
                <a:cs typeface="+mn-cs"/>
              </a:rPr>
              <a:t>!</a:t>
            </a:r>
          </a:p>
        </p:txBody>
      </p:sp>
      <p:pic>
        <p:nvPicPr>
          <p:cNvPr id="40" name="Image 39">
            <a:extLst>
              <a:ext uri="{FF2B5EF4-FFF2-40B4-BE49-F238E27FC236}">
                <a16:creationId xmlns:a16="http://schemas.microsoft.com/office/drawing/2014/main" id="{568BA6D4-CA0B-460D-AEE2-8B680AB5A5A0}"/>
              </a:ext>
            </a:extLst>
          </p:cNvPr>
          <p:cNvPicPr>
            <a:picLocks noChangeAspect="1"/>
          </p:cNvPicPr>
          <p:nvPr/>
        </p:nvPicPr>
        <p:blipFill>
          <a:blip r:embed="rId6"/>
          <a:stretch>
            <a:fillRect/>
          </a:stretch>
        </p:blipFill>
        <p:spPr>
          <a:xfrm>
            <a:off x="11907662" y="0"/>
            <a:ext cx="284338" cy="284338"/>
          </a:xfrm>
          <a:prstGeom prst="rect">
            <a:avLst/>
          </a:prstGeom>
        </p:spPr>
      </p:pic>
      <p:sp>
        <p:nvSpPr>
          <p:cNvPr id="41" name="Forme libre 90">
            <a:extLst>
              <a:ext uri="{FF2B5EF4-FFF2-40B4-BE49-F238E27FC236}">
                <a16:creationId xmlns:a16="http://schemas.microsoft.com/office/drawing/2014/main" id="{7B9D7367-A895-4C9C-B6B6-61AA18D6AA97}"/>
              </a:ext>
            </a:extLst>
          </p:cNvPr>
          <p:cNvSpPr/>
          <p:nvPr/>
        </p:nvSpPr>
        <p:spPr bwMode="auto">
          <a:xfrm rot="16200000">
            <a:off x="3596509" y="3615169"/>
            <a:ext cx="3116425" cy="8485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3263410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F04F178-0FD5-4B7C-ACE8-8B9F571B64D1}"/>
              </a:ext>
            </a:extLst>
          </p:cNvPr>
          <p:cNvPicPr>
            <a:picLocks noChangeAspect="1"/>
          </p:cNvPicPr>
          <p:nvPr/>
        </p:nvPicPr>
        <p:blipFill>
          <a:blip r:embed="rId2"/>
          <a:stretch>
            <a:fillRect/>
          </a:stretch>
        </p:blipFill>
        <p:spPr>
          <a:xfrm>
            <a:off x="292345" y="2709356"/>
            <a:ext cx="5840362" cy="2806296"/>
          </a:xfrm>
          <a:prstGeom prst="rect">
            <a:avLst/>
          </a:prstGeom>
        </p:spPr>
      </p:pic>
      <p:pic>
        <p:nvPicPr>
          <p:cNvPr id="15" name="Image 14">
            <a:extLst>
              <a:ext uri="{FF2B5EF4-FFF2-40B4-BE49-F238E27FC236}">
                <a16:creationId xmlns:a16="http://schemas.microsoft.com/office/drawing/2014/main" id="{F0C8E5B1-C5D9-4AC5-AF80-3D13EDA7F083}"/>
              </a:ext>
            </a:extLst>
          </p:cNvPr>
          <p:cNvPicPr>
            <a:picLocks noChangeAspect="1"/>
          </p:cNvPicPr>
          <p:nvPr/>
        </p:nvPicPr>
        <p:blipFill>
          <a:blip r:embed="rId3"/>
          <a:stretch>
            <a:fillRect/>
          </a:stretch>
        </p:blipFill>
        <p:spPr>
          <a:xfrm>
            <a:off x="6895881" y="2584495"/>
            <a:ext cx="4576763" cy="3233738"/>
          </a:xfrm>
          <a:prstGeom prst="rect">
            <a:avLst/>
          </a:prstGeom>
        </p:spPr>
      </p:pic>
      <p:pic>
        <p:nvPicPr>
          <p:cNvPr id="17" name="Image 16">
            <a:extLst>
              <a:ext uri="{FF2B5EF4-FFF2-40B4-BE49-F238E27FC236}">
                <a16:creationId xmlns:a16="http://schemas.microsoft.com/office/drawing/2014/main" id="{F8EF0004-4CC0-4F36-8079-6BF101EA83B8}"/>
              </a:ext>
            </a:extLst>
          </p:cNvPr>
          <p:cNvPicPr>
            <a:picLocks noChangeAspect="1"/>
          </p:cNvPicPr>
          <p:nvPr/>
        </p:nvPicPr>
        <p:blipFill>
          <a:blip r:embed="rId4"/>
          <a:stretch>
            <a:fillRect/>
          </a:stretch>
        </p:blipFill>
        <p:spPr>
          <a:xfrm>
            <a:off x="9824819" y="5951052"/>
            <a:ext cx="1647825" cy="457200"/>
          </a:xfrm>
          <a:prstGeom prst="rect">
            <a:avLst/>
          </a:prstGeom>
        </p:spPr>
      </p:pic>
      <p:sp>
        <p:nvSpPr>
          <p:cNvPr id="19" name="Flèche : bas 18">
            <a:extLst>
              <a:ext uri="{FF2B5EF4-FFF2-40B4-BE49-F238E27FC236}">
                <a16:creationId xmlns:a16="http://schemas.microsoft.com/office/drawing/2014/main" id="{CBC05A7A-E1B7-4ADE-AC8D-2ADF837A2C99}"/>
              </a:ext>
            </a:extLst>
          </p:cNvPr>
          <p:cNvSpPr/>
          <p:nvPr/>
        </p:nvSpPr>
        <p:spPr>
          <a:xfrm>
            <a:off x="5280152" y="339761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Flèche : bas 19">
            <a:extLst>
              <a:ext uri="{FF2B5EF4-FFF2-40B4-BE49-F238E27FC236}">
                <a16:creationId xmlns:a16="http://schemas.microsoft.com/office/drawing/2014/main" id="{68480354-34A6-4E3E-AB37-BE5BADB11B64}"/>
              </a:ext>
            </a:extLst>
          </p:cNvPr>
          <p:cNvSpPr/>
          <p:nvPr/>
        </p:nvSpPr>
        <p:spPr>
          <a:xfrm>
            <a:off x="11101461" y="5641625"/>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D2358329-1CC1-4B8E-9A68-7D591B070CDF}"/>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grpSp>
        <p:nvGrpSpPr>
          <p:cNvPr id="22" name="Groupe 21">
            <a:extLst>
              <a:ext uri="{FF2B5EF4-FFF2-40B4-BE49-F238E27FC236}">
                <a16:creationId xmlns:a16="http://schemas.microsoft.com/office/drawing/2014/main" id="{F704B689-1651-4DCC-A7FB-1659E1467296}"/>
              </a:ext>
            </a:extLst>
          </p:cNvPr>
          <p:cNvGrpSpPr/>
          <p:nvPr/>
        </p:nvGrpSpPr>
        <p:grpSpPr>
          <a:xfrm>
            <a:off x="5197782" y="1060407"/>
            <a:ext cx="2204417" cy="322977"/>
            <a:chOff x="1642210" y="864000"/>
            <a:chExt cx="1653313" cy="242233"/>
          </a:xfrm>
        </p:grpSpPr>
        <p:sp>
          <p:nvSpPr>
            <p:cNvPr id="23" name="Rectangle 22">
              <a:extLst>
                <a:ext uri="{FF2B5EF4-FFF2-40B4-BE49-F238E27FC236}">
                  <a16:creationId xmlns:a16="http://schemas.microsoft.com/office/drawing/2014/main" id="{6EB7637A-3F45-4AD0-ADD5-F600B149C54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4" name="Groupe 23">
              <a:extLst>
                <a:ext uri="{FF2B5EF4-FFF2-40B4-BE49-F238E27FC236}">
                  <a16:creationId xmlns:a16="http://schemas.microsoft.com/office/drawing/2014/main" id="{010BE2EF-3A95-40AB-B318-D1BDFD45C6BF}"/>
                </a:ext>
              </a:extLst>
            </p:cNvPr>
            <p:cNvGrpSpPr/>
            <p:nvPr/>
          </p:nvGrpSpPr>
          <p:grpSpPr>
            <a:xfrm>
              <a:off x="1976780" y="895093"/>
              <a:ext cx="984172" cy="175628"/>
              <a:chOff x="2027352" y="895093"/>
              <a:chExt cx="984172" cy="175628"/>
            </a:xfrm>
          </p:grpSpPr>
          <p:cxnSp>
            <p:nvCxnSpPr>
              <p:cNvPr id="26" name="Connecteur droit 25">
                <a:extLst>
                  <a:ext uri="{FF2B5EF4-FFF2-40B4-BE49-F238E27FC236}">
                    <a16:creationId xmlns:a16="http://schemas.microsoft.com/office/drawing/2014/main" id="{F0308D4A-01E5-46C4-B484-6BE258A8B595}"/>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B8DEE30E-7410-45F6-8503-65DA60F23E0B}"/>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5" name="Picture 2" descr="Key Icon 4409723">
              <a:extLst>
                <a:ext uri="{FF2B5EF4-FFF2-40B4-BE49-F238E27FC236}">
                  <a16:creationId xmlns:a16="http://schemas.microsoft.com/office/drawing/2014/main" id="{97508FD5-EA7F-42B9-92D7-05416242F8EF}"/>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e 28">
            <a:extLst>
              <a:ext uri="{FF2B5EF4-FFF2-40B4-BE49-F238E27FC236}">
                <a16:creationId xmlns:a16="http://schemas.microsoft.com/office/drawing/2014/main" id="{226ABDB7-F262-4107-962C-6FA99103EF73}"/>
              </a:ext>
            </a:extLst>
          </p:cNvPr>
          <p:cNvGrpSpPr/>
          <p:nvPr/>
        </p:nvGrpSpPr>
        <p:grpSpPr>
          <a:xfrm>
            <a:off x="7480067" y="454363"/>
            <a:ext cx="765652" cy="144000"/>
            <a:chOff x="2290064" y="1390339"/>
            <a:chExt cx="765652" cy="144000"/>
          </a:xfrm>
        </p:grpSpPr>
        <p:sp>
          <p:nvSpPr>
            <p:cNvPr id="30" name="Ellipse 29">
              <a:extLst>
                <a:ext uri="{FF2B5EF4-FFF2-40B4-BE49-F238E27FC236}">
                  <a16:creationId xmlns:a16="http://schemas.microsoft.com/office/drawing/2014/main" id="{D157C0BE-7D10-4DFC-869B-52E7B54DC432}"/>
                </a:ext>
              </a:extLst>
            </p:cNvPr>
            <p:cNvSpPr/>
            <p:nvPr/>
          </p:nvSpPr>
          <p:spPr>
            <a:xfrm>
              <a:off x="2290064"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1" name="Ellipse 30">
              <a:extLst>
                <a:ext uri="{FF2B5EF4-FFF2-40B4-BE49-F238E27FC236}">
                  <a16:creationId xmlns:a16="http://schemas.microsoft.com/office/drawing/2014/main" id="{87932B1B-3BE6-4B14-884C-A76ABF2CF00A}"/>
                </a:ext>
              </a:extLst>
            </p:cNvPr>
            <p:cNvSpPr/>
            <p:nvPr/>
          </p:nvSpPr>
          <p:spPr>
            <a:xfrm>
              <a:off x="24554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5976E63D-AE75-4370-A0D8-9CC1DA3CB875}"/>
                </a:ext>
              </a:extLst>
            </p:cNvPr>
            <p:cNvSpPr/>
            <p:nvPr/>
          </p:nvSpPr>
          <p:spPr>
            <a:xfrm>
              <a:off x="2760492"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976B0E4B-C251-417B-BBFC-C2F27193A9EC}"/>
                </a:ext>
              </a:extLst>
            </p:cNvPr>
            <p:cNvSpPr/>
            <p:nvPr/>
          </p:nvSpPr>
          <p:spPr>
            <a:xfrm>
              <a:off x="2917301"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5" name="Ellipse 34">
              <a:extLst>
                <a:ext uri="{FF2B5EF4-FFF2-40B4-BE49-F238E27FC236}">
                  <a16:creationId xmlns:a16="http://schemas.microsoft.com/office/drawing/2014/main" id="{ACA5D6FC-0892-4F5D-ACF1-95B5F41DBAC2}"/>
                </a:ext>
              </a:extLst>
            </p:cNvPr>
            <p:cNvSpPr/>
            <p:nvPr/>
          </p:nvSpPr>
          <p:spPr>
            <a:xfrm>
              <a:off x="26078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9" name="Titre 1">
            <a:extLst>
              <a:ext uri="{FF2B5EF4-FFF2-40B4-BE49-F238E27FC236}">
                <a16:creationId xmlns:a16="http://schemas.microsoft.com/office/drawing/2014/main" id="{D1E590BF-077F-65BC-B29E-16B208755704}"/>
              </a:ext>
            </a:extLst>
          </p:cNvPr>
          <p:cNvSpPr txBox="1">
            <a:spLocks/>
          </p:cNvSpPr>
          <p:nvPr/>
        </p:nvSpPr>
        <p:spPr>
          <a:xfrm>
            <a:off x="1075136" y="329622"/>
            <a:ext cx="7813225" cy="384043"/>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a:cs typeface="Arial"/>
                <a:sym typeface="Arial"/>
              </a:rPr>
              <a:t> Souscription de l'Emprunt BPCE dans un CTO</a:t>
            </a:r>
          </a:p>
        </p:txBody>
      </p:sp>
      <p:pic>
        <p:nvPicPr>
          <p:cNvPr id="28" name="Image 27">
            <a:extLst>
              <a:ext uri="{FF2B5EF4-FFF2-40B4-BE49-F238E27FC236}">
                <a16:creationId xmlns:a16="http://schemas.microsoft.com/office/drawing/2014/main" id="{806D90FE-107F-4854-A56E-8F3F8BC00D45}"/>
              </a:ext>
            </a:extLst>
          </p:cNvPr>
          <p:cNvPicPr>
            <a:picLocks noChangeAspect="1"/>
          </p:cNvPicPr>
          <p:nvPr/>
        </p:nvPicPr>
        <p:blipFill>
          <a:blip r:embed="rId6"/>
          <a:stretch>
            <a:fillRect/>
          </a:stretch>
        </p:blipFill>
        <p:spPr>
          <a:xfrm>
            <a:off x="11907662" y="0"/>
            <a:ext cx="284338" cy="284338"/>
          </a:xfrm>
          <a:prstGeom prst="rect">
            <a:avLst/>
          </a:prstGeom>
        </p:spPr>
      </p:pic>
    </p:spTree>
    <p:extLst>
      <p:ext uri="{BB962C8B-B14F-4D97-AF65-F5344CB8AC3E}">
        <p14:creationId xmlns:p14="http://schemas.microsoft.com/office/powerpoint/2010/main" val="2019572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age 62">
            <a:extLst>
              <a:ext uri="{FF2B5EF4-FFF2-40B4-BE49-F238E27FC236}">
                <a16:creationId xmlns:a16="http://schemas.microsoft.com/office/drawing/2014/main" id="{E2EF8C5D-81D5-4587-827C-82C2117C4C02}"/>
              </a:ext>
            </a:extLst>
          </p:cNvPr>
          <p:cNvPicPr>
            <a:picLocks noChangeAspect="1"/>
          </p:cNvPicPr>
          <p:nvPr/>
        </p:nvPicPr>
        <p:blipFill>
          <a:blip r:embed="rId2"/>
          <a:stretch>
            <a:fillRect/>
          </a:stretch>
        </p:blipFill>
        <p:spPr>
          <a:xfrm>
            <a:off x="8716574" y="2738311"/>
            <a:ext cx="3336882" cy="2424199"/>
          </a:xfrm>
          <a:prstGeom prst="rect">
            <a:avLst/>
          </a:prstGeom>
        </p:spPr>
      </p:pic>
      <p:grpSp>
        <p:nvGrpSpPr>
          <p:cNvPr id="11" name="Groupe 10">
            <a:extLst>
              <a:ext uri="{FF2B5EF4-FFF2-40B4-BE49-F238E27FC236}">
                <a16:creationId xmlns:a16="http://schemas.microsoft.com/office/drawing/2014/main" id="{24BF443B-CCEA-4B0D-8401-0A752D4965BC}"/>
              </a:ext>
            </a:extLst>
          </p:cNvPr>
          <p:cNvGrpSpPr/>
          <p:nvPr/>
        </p:nvGrpSpPr>
        <p:grpSpPr>
          <a:xfrm>
            <a:off x="5468148" y="2851906"/>
            <a:ext cx="2531985" cy="2194613"/>
            <a:chOff x="987218" y="2757415"/>
            <a:chExt cx="4411177" cy="3784538"/>
          </a:xfrm>
        </p:grpSpPr>
        <p:pic>
          <p:nvPicPr>
            <p:cNvPr id="3" name="Image 2">
              <a:extLst>
                <a:ext uri="{FF2B5EF4-FFF2-40B4-BE49-F238E27FC236}">
                  <a16:creationId xmlns:a16="http://schemas.microsoft.com/office/drawing/2014/main" id="{E7D7BEE4-75B4-4329-AE4D-8E439F014D9F}"/>
                </a:ext>
              </a:extLst>
            </p:cNvPr>
            <p:cNvPicPr>
              <a:picLocks noChangeAspect="1"/>
            </p:cNvPicPr>
            <p:nvPr/>
          </p:nvPicPr>
          <p:blipFill>
            <a:blip r:embed="rId3"/>
            <a:stretch>
              <a:fillRect/>
            </a:stretch>
          </p:blipFill>
          <p:spPr>
            <a:xfrm>
              <a:off x="987218" y="3762250"/>
              <a:ext cx="4362905" cy="2779703"/>
            </a:xfrm>
            <a:prstGeom prst="rect">
              <a:avLst/>
            </a:prstGeom>
          </p:spPr>
        </p:pic>
        <p:pic>
          <p:nvPicPr>
            <p:cNvPr id="5" name="Image 4">
              <a:extLst>
                <a:ext uri="{FF2B5EF4-FFF2-40B4-BE49-F238E27FC236}">
                  <a16:creationId xmlns:a16="http://schemas.microsoft.com/office/drawing/2014/main" id="{6345AEC7-AC92-4683-BE78-588AF950801A}"/>
                </a:ext>
              </a:extLst>
            </p:cNvPr>
            <p:cNvPicPr>
              <a:picLocks noChangeAspect="1"/>
            </p:cNvPicPr>
            <p:nvPr/>
          </p:nvPicPr>
          <p:blipFill>
            <a:blip r:embed="rId4"/>
            <a:stretch>
              <a:fillRect/>
            </a:stretch>
          </p:blipFill>
          <p:spPr>
            <a:xfrm>
              <a:off x="1035490" y="2757415"/>
              <a:ext cx="4362905" cy="991372"/>
            </a:xfrm>
            <a:prstGeom prst="rect">
              <a:avLst/>
            </a:prstGeom>
          </p:spPr>
        </p:pic>
      </p:grpSp>
      <p:sp>
        <p:nvSpPr>
          <p:cNvPr id="7" name="Rectangle : coins arrondis 6">
            <a:extLst>
              <a:ext uri="{FF2B5EF4-FFF2-40B4-BE49-F238E27FC236}">
                <a16:creationId xmlns:a16="http://schemas.microsoft.com/office/drawing/2014/main" id="{FE31A0AC-C134-44FE-B85D-69B3EE8EAC35}"/>
              </a:ext>
            </a:extLst>
          </p:cNvPr>
          <p:cNvSpPr/>
          <p:nvPr/>
        </p:nvSpPr>
        <p:spPr>
          <a:xfrm>
            <a:off x="127853" y="3610948"/>
            <a:ext cx="4703497" cy="1500523"/>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(remplacement )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5" name="Ellipse 24">
            <a:extLst>
              <a:ext uri="{FF2B5EF4-FFF2-40B4-BE49-F238E27FC236}">
                <a16:creationId xmlns:a16="http://schemas.microsoft.com/office/drawing/2014/main" id="{E4382C0D-2F47-49FA-AFBB-0180887269E3}"/>
              </a:ext>
            </a:extLst>
          </p:cNvPr>
          <p:cNvSpPr/>
          <p:nvPr/>
        </p:nvSpPr>
        <p:spPr>
          <a:xfrm>
            <a:off x="7593275" y="4809872"/>
            <a:ext cx="294968" cy="3048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Connecteur droit avec flèche 26">
            <a:extLst>
              <a:ext uri="{FF2B5EF4-FFF2-40B4-BE49-F238E27FC236}">
                <a16:creationId xmlns:a16="http://schemas.microsoft.com/office/drawing/2014/main" id="{3A997D00-4E90-40A5-A746-AF7C1ABB5FDD}"/>
              </a:ext>
            </a:extLst>
          </p:cNvPr>
          <p:cNvCxnSpPr>
            <a:cxnSpLocks/>
            <a:stCxn id="25" idx="6"/>
          </p:cNvCxnSpPr>
          <p:nvPr/>
        </p:nvCxnSpPr>
        <p:spPr>
          <a:xfrm>
            <a:off x="7888243" y="4962272"/>
            <a:ext cx="867830"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 coins arrondis 27">
            <a:extLst>
              <a:ext uri="{FF2B5EF4-FFF2-40B4-BE49-F238E27FC236}">
                <a16:creationId xmlns:a16="http://schemas.microsoft.com/office/drawing/2014/main" id="{E4A8D756-4A13-42D8-BE81-8762C56BF40B}"/>
              </a:ext>
            </a:extLst>
          </p:cNvPr>
          <p:cNvSpPr/>
          <p:nvPr/>
        </p:nvSpPr>
        <p:spPr>
          <a:xfrm>
            <a:off x="8728364" y="4772816"/>
            <a:ext cx="3311981" cy="29794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9725331" y="3980873"/>
            <a:ext cx="185287" cy="23120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oupe 9">
            <a:extLst>
              <a:ext uri="{FF2B5EF4-FFF2-40B4-BE49-F238E27FC236}">
                <a16:creationId xmlns:a16="http://schemas.microsoft.com/office/drawing/2014/main" id="{C6FB529D-852F-4993-A995-96E06505B9F7}"/>
              </a:ext>
            </a:extLst>
          </p:cNvPr>
          <p:cNvGrpSpPr/>
          <p:nvPr/>
        </p:nvGrpSpPr>
        <p:grpSpPr>
          <a:xfrm>
            <a:off x="7433187" y="408496"/>
            <a:ext cx="765652" cy="144000"/>
            <a:chOff x="8888361" y="418328"/>
            <a:chExt cx="765652" cy="144000"/>
          </a:xfrm>
        </p:grpSpPr>
        <p:sp>
          <p:nvSpPr>
            <p:cNvPr id="36" name="Ellipse 35">
              <a:extLst>
                <a:ext uri="{FF2B5EF4-FFF2-40B4-BE49-F238E27FC236}">
                  <a16:creationId xmlns:a16="http://schemas.microsoft.com/office/drawing/2014/main" id="{F1E3F9F3-12D0-4B6E-ADD2-386CCC35FDBB}"/>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A774639B-8FF3-4544-AD84-FC6F74BC7AB2}"/>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F4C0ECD6-08E4-44EF-86D6-DE9A65B9FA16}"/>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F17C8CFB-C8F2-402B-B83C-7FA52616DA01}"/>
                </a:ext>
              </a:extLst>
            </p:cNvPr>
            <p:cNvSpPr/>
            <p:nvPr/>
          </p:nvSpPr>
          <p:spPr>
            <a:xfrm>
              <a:off x="9515598" y="41832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A8329BB-9A11-4D01-A68B-1036E93F7936}"/>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2" name="Rectangle : coins arrondis 41">
            <a:extLst>
              <a:ext uri="{FF2B5EF4-FFF2-40B4-BE49-F238E27FC236}">
                <a16:creationId xmlns:a16="http://schemas.microsoft.com/office/drawing/2014/main" id="{37757FE6-6CAE-4542-84C1-8C1A32469E73}"/>
              </a:ext>
            </a:extLst>
          </p:cNvPr>
          <p:cNvSpPr/>
          <p:nvPr/>
        </p:nvSpPr>
        <p:spPr>
          <a:xfrm>
            <a:off x="224035" y="2126174"/>
            <a:ext cx="4515916" cy="1148870"/>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qui ne comportera pas l’emprunt.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éligibles et proposés en 1</a:t>
            </a:r>
            <a:r>
              <a:rPr kumimoji="0" lang="fr-FR" sz="1050" b="0" i="1" u="none" strike="noStrike" kern="0" cap="none" spc="0" normalizeH="0" baseline="3000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ère</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intention LEA peuvent être remplacés (switch) ou ventilés (split) au profit de l’emprunt BPCE.</a:t>
            </a:r>
          </a:p>
        </p:txBody>
      </p:sp>
      <p:sp>
        <p:nvSpPr>
          <p:cNvPr id="46" name="ZoneTexte 45">
            <a:extLst>
              <a:ext uri="{FF2B5EF4-FFF2-40B4-BE49-F238E27FC236}">
                <a16:creationId xmlns:a16="http://schemas.microsoft.com/office/drawing/2014/main" id="{D6261303-EBA1-4583-87D7-A6168A2D5CF2}"/>
              </a:ext>
            </a:extLst>
          </p:cNvPr>
          <p:cNvSpPr txBox="1"/>
          <p:nvPr/>
        </p:nvSpPr>
        <p:spPr>
          <a:xfrm>
            <a:off x="5818908" y="2225104"/>
            <a:ext cx="5541818" cy="333370"/>
          </a:xfrm>
          <a:prstGeom prst="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sont éligibles au switch</a:t>
            </a:r>
            <a:endPar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17" name="ZoneTexte 16">
            <a:extLst>
              <a:ext uri="{FF2B5EF4-FFF2-40B4-BE49-F238E27FC236}">
                <a16:creationId xmlns:a16="http://schemas.microsoft.com/office/drawing/2014/main" id="{4193CB5F-24D0-4EB5-A822-B721ACE2DDCE}"/>
              </a:ext>
            </a:extLst>
          </p:cNvPr>
          <p:cNvSpPr txBox="1"/>
          <p:nvPr/>
        </p:nvSpPr>
        <p:spPr>
          <a:xfrm>
            <a:off x="2805422" y="5747185"/>
            <a:ext cx="2031097" cy="20005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noFill/>
                </a:ln>
                <a:solidFill>
                  <a:srgbClr val="000000">
                    <a:lumMod val="50000"/>
                    <a:lumOff val="50000"/>
                  </a:srgbClr>
                </a:solidFill>
                <a:effectLst/>
                <a:uLnTx/>
                <a:uFillTx/>
                <a:latin typeface="-apple-system"/>
                <a:ea typeface="+mn-ea"/>
                <a:cs typeface="+mn-cs"/>
              </a:rPr>
              <a:t>FR001400COI9</a:t>
            </a:r>
            <a:endParaRPr kumimoji="0" lang="fr-FR" sz="700" b="0" i="0" u="none" strike="noStrike" kern="1200" cap="none" spc="0" normalizeH="0" baseline="0" noProof="0">
              <a:ln>
                <a:noFill/>
              </a:ln>
              <a:solidFill>
                <a:srgbClr val="000000">
                  <a:lumMod val="50000"/>
                  <a:lumOff val="50000"/>
                </a:srgbClr>
              </a:solidFill>
              <a:effectLst/>
              <a:uLnTx/>
              <a:uFillTx/>
              <a:latin typeface="Arial" panose="020B0604020202020204"/>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7201487" y="4787456"/>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sp>
        <p:nvSpPr>
          <p:cNvPr id="23" name="Titre 1">
            <a:extLst>
              <a:ext uri="{FF2B5EF4-FFF2-40B4-BE49-F238E27FC236}">
                <a16:creationId xmlns:a16="http://schemas.microsoft.com/office/drawing/2014/main" id="{E85F9CC6-60E2-F150-35A4-0DC616AA9290}"/>
              </a:ext>
            </a:extLst>
          </p:cNvPr>
          <p:cNvSpPr txBox="1">
            <a:spLocks/>
          </p:cNvSpPr>
          <p:nvPr/>
        </p:nvSpPr>
        <p:spPr>
          <a:xfrm>
            <a:off x="1075136" y="298307"/>
            <a:ext cx="7813225" cy="384043"/>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a:cs typeface="Arial"/>
                <a:sym typeface="Arial"/>
              </a:rPr>
              <a:t> Souscription de l'Emprunt BPCE dans un CTO</a:t>
            </a:r>
          </a:p>
        </p:txBody>
      </p:sp>
      <p:pic>
        <p:nvPicPr>
          <p:cNvPr id="47" name="Image 46">
            <a:extLst>
              <a:ext uri="{FF2B5EF4-FFF2-40B4-BE49-F238E27FC236}">
                <a16:creationId xmlns:a16="http://schemas.microsoft.com/office/drawing/2014/main" id="{8F6C47D9-79DE-4BE2-AA3A-4B8E20802DB3}"/>
              </a:ext>
            </a:extLst>
          </p:cNvPr>
          <p:cNvPicPr>
            <a:picLocks noChangeAspect="1"/>
          </p:cNvPicPr>
          <p:nvPr/>
        </p:nvPicPr>
        <p:blipFill>
          <a:blip r:embed="rId5"/>
          <a:stretch>
            <a:fillRect/>
          </a:stretch>
        </p:blipFill>
        <p:spPr>
          <a:xfrm>
            <a:off x="11907662" y="27708"/>
            <a:ext cx="284338" cy="284338"/>
          </a:xfrm>
          <a:prstGeom prst="rect">
            <a:avLst/>
          </a:prstGeom>
        </p:spPr>
      </p:pic>
      <p:sp>
        <p:nvSpPr>
          <p:cNvPr id="48" name="Forme libre 90">
            <a:extLst>
              <a:ext uri="{FF2B5EF4-FFF2-40B4-BE49-F238E27FC236}">
                <a16:creationId xmlns:a16="http://schemas.microsoft.com/office/drawing/2014/main" id="{B30D6406-E1BC-414D-B1E3-4F083853C351}"/>
              </a:ext>
            </a:extLst>
          </p:cNvPr>
          <p:cNvSpPr/>
          <p:nvPr/>
        </p:nvSpPr>
        <p:spPr bwMode="auto">
          <a:xfrm rot="16200000">
            <a:off x="3596509" y="3615169"/>
            <a:ext cx="3116425" cy="8485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49" name="Groupe 48">
            <a:extLst>
              <a:ext uri="{FF2B5EF4-FFF2-40B4-BE49-F238E27FC236}">
                <a16:creationId xmlns:a16="http://schemas.microsoft.com/office/drawing/2014/main" id="{56C3D6C4-8083-4326-A66B-63B919F7AA9C}"/>
              </a:ext>
            </a:extLst>
          </p:cNvPr>
          <p:cNvGrpSpPr/>
          <p:nvPr/>
        </p:nvGrpSpPr>
        <p:grpSpPr>
          <a:xfrm>
            <a:off x="0" y="1508277"/>
            <a:ext cx="2204417" cy="322977"/>
            <a:chOff x="1642210" y="864000"/>
            <a:chExt cx="1653313" cy="242233"/>
          </a:xfrm>
        </p:grpSpPr>
        <p:sp>
          <p:nvSpPr>
            <p:cNvPr id="50" name="Rectangle 49">
              <a:extLst>
                <a:ext uri="{FF2B5EF4-FFF2-40B4-BE49-F238E27FC236}">
                  <a16:creationId xmlns:a16="http://schemas.microsoft.com/office/drawing/2014/main" id="{ECF3F063-551E-4A4F-833C-F1C41CE8C7C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5353A2AF-96CA-4B58-8CEF-1F30B5A0D581}"/>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1E340A81-9F9F-4FC7-AE19-871292DE30C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828AF21C-87BD-47C6-AACB-8ABEE6BAB68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B16C944A-5283-4BF2-8A73-D3F3C8CCEEEE}"/>
                </a:ext>
              </a:extLst>
            </p:cNvPr>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a:extLst>
              <a:ext uri="{FF2B5EF4-FFF2-40B4-BE49-F238E27FC236}">
                <a16:creationId xmlns:a16="http://schemas.microsoft.com/office/drawing/2014/main" id="{A0094D4D-052A-4865-B829-FF0D1217A8B7}"/>
              </a:ext>
            </a:extLst>
          </p:cNvPr>
          <p:cNvSpPr/>
          <p:nvPr/>
        </p:nvSpPr>
        <p:spPr>
          <a:xfrm>
            <a:off x="2046514" y="1539379"/>
            <a:ext cx="2204417"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a:t>
            </a:r>
          </a:p>
        </p:txBody>
      </p:sp>
      <p:cxnSp>
        <p:nvCxnSpPr>
          <p:cNvPr id="59" name="Connecteur droit 58">
            <a:extLst>
              <a:ext uri="{FF2B5EF4-FFF2-40B4-BE49-F238E27FC236}">
                <a16:creationId xmlns:a16="http://schemas.microsoft.com/office/drawing/2014/main" id="{37F37A33-1487-4976-BFAD-095A81BC6EB2}"/>
              </a:ext>
            </a:extLst>
          </p:cNvPr>
          <p:cNvCxnSpPr>
            <a:cxnSpLocks/>
          </p:cNvCxnSpPr>
          <p:nvPr/>
        </p:nvCxnSpPr>
        <p:spPr>
          <a:xfrm>
            <a:off x="2220686" y="158083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C498CE04-58B8-4D4D-B7BF-52EB8842E45A}"/>
              </a:ext>
            </a:extLst>
          </p:cNvPr>
          <p:cNvCxnSpPr>
            <a:cxnSpLocks/>
          </p:cNvCxnSpPr>
          <p:nvPr/>
        </p:nvCxnSpPr>
        <p:spPr>
          <a:xfrm>
            <a:off x="2230016" y="181500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Espace réservé du texte 14">
            <a:extLst>
              <a:ext uri="{FF2B5EF4-FFF2-40B4-BE49-F238E27FC236}">
                <a16:creationId xmlns:a16="http://schemas.microsoft.com/office/drawing/2014/main" id="{77912EBB-0194-47F5-A44A-67458843FB40}"/>
              </a:ext>
            </a:extLst>
          </p:cNvPr>
          <p:cNvSpPr txBox="1">
            <a:spLocks/>
          </p:cNvSpPr>
          <p:nvPr/>
        </p:nvSpPr>
        <p:spPr>
          <a:xfrm rot="20713029">
            <a:off x="4142791" y="1642315"/>
            <a:ext cx="802434" cy="261131"/>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 simple</a:t>
            </a:r>
          </a:p>
        </p:txBody>
      </p:sp>
      <p:sp>
        <p:nvSpPr>
          <p:cNvPr id="61" name="ZoneTexte 60">
            <a:extLst>
              <a:ext uri="{FF2B5EF4-FFF2-40B4-BE49-F238E27FC236}">
                <a16:creationId xmlns:a16="http://schemas.microsoft.com/office/drawing/2014/main" id="{44FB83DF-E5BA-429B-B350-718C66FAE55F}"/>
              </a:ext>
            </a:extLst>
          </p:cNvPr>
          <p:cNvSpPr txBox="1"/>
          <p:nvPr/>
        </p:nvSpPr>
        <p:spPr>
          <a:xfrm>
            <a:off x="5428384" y="985027"/>
            <a:ext cx="6477000" cy="685889"/>
          </a:xfrm>
          <a:prstGeom prst="rect">
            <a:avLst/>
          </a:prstGeom>
          <a:solidFill>
            <a:srgbClr val="C00000">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050"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Rappel :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rPr>
              <a:t>l’emprunt ne doit pas représenter une part trop significative </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dans le portefeuille des clients et le produit doit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rPr>
              <a:t>constituer un élément de diversification</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 L’appréciation de la part à investir n’est pas définie a priori et est à évaluer par le conseiller lors de l’entretien conseil. </a:t>
            </a:r>
          </a:p>
        </p:txBody>
      </p:sp>
      <p:pic>
        <p:nvPicPr>
          <p:cNvPr id="4" name="Image 3">
            <a:extLst>
              <a:ext uri="{FF2B5EF4-FFF2-40B4-BE49-F238E27FC236}">
                <a16:creationId xmlns:a16="http://schemas.microsoft.com/office/drawing/2014/main" id="{771A5508-EF0F-4333-84FB-E66F7A57C856}"/>
              </a:ext>
            </a:extLst>
          </p:cNvPr>
          <p:cNvPicPr>
            <a:picLocks noChangeAspect="1"/>
          </p:cNvPicPr>
          <p:nvPr/>
        </p:nvPicPr>
        <p:blipFill rotWithShape="1">
          <a:blip r:embed="rId7"/>
          <a:srcRect l="12932" t="29026" r="19303" b="27949"/>
          <a:stretch/>
        </p:blipFill>
        <p:spPr>
          <a:xfrm>
            <a:off x="9143999" y="4898834"/>
            <a:ext cx="429659" cy="73446"/>
          </a:xfrm>
          <a:prstGeom prst="rect">
            <a:avLst/>
          </a:prstGeom>
        </p:spPr>
      </p:pic>
    </p:spTree>
    <p:extLst>
      <p:ext uri="{BB962C8B-B14F-4D97-AF65-F5344CB8AC3E}">
        <p14:creationId xmlns:p14="http://schemas.microsoft.com/office/powerpoint/2010/main" val="1482290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E31A0AC-C134-44FE-B85D-69B3EE8EAC35}"/>
              </a:ext>
            </a:extLst>
          </p:cNvPr>
          <p:cNvSpPr/>
          <p:nvPr/>
        </p:nvSpPr>
        <p:spPr>
          <a:xfrm>
            <a:off x="157018" y="3135134"/>
            <a:ext cx="4627418"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à réaliser</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1" name="Titre 1">
            <a:extLst>
              <a:ext uri="{FF2B5EF4-FFF2-40B4-BE49-F238E27FC236}">
                <a16:creationId xmlns:a16="http://schemas.microsoft.com/office/drawing/2014/main" id="{F20CB912-D28C-42E1-A1E7-845530AF2CE8}"/>
              </a:ext>
            </a:extLst>
          </p:cNvPr>
          <p:cNvSpPr>
            <a:spLocks noGrp="1"/>
          </p:cNvSpPr>
          <p:nvPr>
            <p:ph type="title"/>
          </p:nvPr>
        </p:nvSpPr>
        <p:spPr>
          <a:xfrm>
            <a:off x="1185972" y="390670"/>
            <a:ext cx="10272131" cy="384043"/>
          </a:xfrm>
        </p:spPr>
        <p:txBody>
          <a:bodyPr/>
          <a:lstStyle/>
          <a:p>
            <a:r>
              <a:rPr lang="fr-FR" sz="2000">
                <a:latin typeface="Montserrat ExtraBold"/>
              </a:rPr>
              <a:t>Souscription de l'Emprunt BPCE dans un CTO</a:t>
            </a:r>
            <a:endParaRPr lang="fr-FR"/>
          </a:p>
        </p:txBody>
      </p:sp>
      <p:sp>
        <p:nvSpPr>
          <p:cNvPr id="28" name="Rectangle : coins arrondis 27">
            <a:extLst>
              <a:ext uri="{FF2B5EF4-FFF2-40B4-BE49-F238E27FC236}">
                <a16:creationId xmlns:a16="http://schemas.microsoft.com/office/drawing/2014/main" id="{E4A8D756-4A13-42D8-BE81-8762C56BF40B}"/>
              </a:ext>
            </a:extLst>
          </p:cNvPr>
          <p:cNvSpPr/>
          <p:nvPr/>
        </p:nvSpPr>
        <p:spPr>
          <a:xfrm>
            <a:off x="6096000" y="3189133"/>
            <a:ext cx="5614219" cy="50259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11224364" y="2508470"/>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5379787" y="2191605"/>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5</a:t>
            </a:r>
          </a:p>
        </p:txBody>
      </p:sp>
      <p:pic>
        <p:nvPicPr>
          <p:cNvPr id="26" name="Image 25">
            <a:extLst>
              <a:ext uri="{FF2B5EF4-FFF2-40B4-BE49-F238E27FC236}">
                <a16:creationId xmlns:a16="http://schemas.microsoft.com/office/drawing/2014/main" id="{1A26FE38-9190-41EC-BEF5-557D950FCB7B}"/>
              </a:ext>
            </a:extLst>
          </p:cNvPr>
          <p:cNvPicPr>
            <a:picLocks noChangeAspect="1"/>
          </p:cNvPicPr>
          <p:nvPr/>
        </p:nvPicPr>
        <p:blipFill rotWithShape="1">
          <a:blip r:embed="rId2"/>
          <a:srcRect l="87706" t="31040" r="6184" b="65208"/>
          <a:stretch/>
        </p:blipFill>
        <p:spPr>
          <a:xfrm>
            <a:off x="9025201" y="3279143"/>
            <a:ext cx="415135" cy="299713"/>
          </a:xfrm>
          <a:prstGeom prst="rect">
            <a:avLst/>
          </a:prstGeom>
        </p:spPr>
      </p:pic>
      <p:grpSp>
        <p:nvGrpSpPr>
          <p:cNvPr id="12" name="Groupe 11">
            <a:extLst>
              <a:ext uri="{FF2B5EF4-FFF2-40B4-BE49-F238E27FC236}">
                <a16:creationId xmlns:a16="http://schemas.microsoft.com/office/drawing/2014/main" id="{EAB3FA3E-4BDE-4540-B06E-E5765C88BB0D}"/>
              </a:ext>
            </a:extLst>
          </p:cNvPr>
          <p:cNvGrpSpPr/>
          <p:nvPr/>
        </p:nvGrpSpPr>
        <p:grpSpPr>
          <a:xfrm>
            <a:off x="7641452" y="501456"/>
            <a:ext cx="765652" cy="144000"/>
            <a:chOff x="8888361" y="418328"/>
            <a:chExt cx="765652" cy="144000"/>
          </a:xfrm>
        </p:grpSpPr>
        <p:sp>
          <p:nvSpPr>
            <p:cNvPr id="31" name="Ellipse 30">
              <a:extLst>
                <a:ext uri="{FF2B5EF4-FFF2-40B4-BE49-F238E27FC236}">
                  <a16:creationId xmlns:a16="http://schemas.microsoft.com/office/drawing/2014/main" id="{93929F2C-DF5E-427A-87BA-AC7BC156B897}"/>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630DD758-FBBF-46A0-874A-A1AD837D88DF}"/>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BE7D6F00-8687-4546-86F1-5ED163F3F431}"/>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Ellipse 33">
              <a:extLst>
                <a:ext uri="{FF2B5EF4-FFF2-40B4-BE49-F238E27FC236}">
                  <a16:creationId xmlns:a16="http://schemas.microsoft.com/office/drawing/2014/main" id="{833B9F9F-827E-40E0-8946-AD81B1991624}"/>
                </a:ext>
              </a:extLst>
            </p:cNvPr>
            <p:cNvSpPr/>
            <p:nvPr/>
          </p:nvSpPr>
          <p:spPr>
            <a:xfrm>
              <a:off x="9515598"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5A29924F-EC9F-4C4C-B6E6-E9ADC7A6C2DC}"/>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grpSp>
        <p:nvGrpSpPr>
          <p:cNvPr id="5" name="Groupe 4">
            <a:extLst>
              <a:ext uri="{FF2B5EF4-FFF2-40B4-BE49-F238E27FC236}">
                <a16:creationId xmlns:a16="http://schemas.microsoft.com/office/drawing/2014/main" id="{5C33803C-11A1-432C-8C16-0BC979E65317}"/>
              </a:ext>
            </a:extLst>
          </p:cNvPr>
          <p:cNvGrpSpPr/>
          <p:nvPr/>
        </p:nvGrpSpPr>
        <p:grpSpPr>
          <a:xfrm>
            <a:off x="5869858" y="1612336"/>
            <a:ext cx="5922786" cy="4606612"/>
            <a:chOff x="5869858" y="1612336"/>
            <a:chExt cx="5922786" cy="4606612"/>
          </a:xfrm>
        </p:grpSpPr>
        <p:pic>
          <p:nvPicPr>
            <p:cNvPr id="3" name="Image 2">
              <a:extLst>
                <a:ext uri="{FF2B5EF4-FFF2-40B4-BE49-F238E27FC236}">
                  <a16:creationId xmlns:a16="http://schemas.microsoft.com/office/drawing/2014/main" id="{1BC02118-0F3B-4A88-B9F6-4AD3A3D93251}"/>
                </a:ext>
              </a:extLst>
            </p:cNvPr>
            <p:cNvPicPr>
              <a:picLocks noChangeAspect="1"/>
            </p:cNvPicPr>
            <p:nvPr/>
          </p:nvPicPr>
          <p:blipFill>
            <a:blip r:embed="rId3"/>
            <a:stretch>
              <a:fillRect/>
            </a:stretch>
          </p:blipFill>
          <p:spPr>
            <a:xfrm>
              <a:off x="5869858" y="1612336"/>
              <a:ext cx="5922786" cy="4606612"/>
            </a:xfrm>
            <a:prstGeom prst="rect">
              <a:avLst/>
            </a:prstGeom>
          </p:spPr>
        </p:pic>
        <p:pic>
          <p:nvPicPr>
            <p:cNvPr id="25" name="Image 24">
              <a:extLst>
                <a:ext uri="{FF2B5EF4-FFF2-40B4-BE49-F238E27FC236}">
                  <a16:creationId xmlns:a16="http://schemas.microsoft.com/office/drawing/2014/main" id="{624D159B-8CA9-4BDC-B932-7877EBD3744B}"/>
                </a:ext>
              </a:extLst>
            </p:cNvPr>
            <p:cNvPicPr>
              <a:picLocks noChangeAspect="1"/>
            </p:cNvPicPr>
            <p:nvPr/>
          </p:nvPicPr>
          <p:blipFill rotWithShape="1">
            <a:blip r:embed="rId2"/>
            <a:srcRect l="53644" t="29430" r="15967" b="63999"/>
            <a:stretch/>
          </p:blipFill>
          <p:spPr>
            <a:xfrm>
              <a:off x="6275343" y="3213586"/>
              <a:ext cx="1999976" cy="478145"/>
            </a:xfrm>
            <a:prstGeom prst="rect">
              <a:avLst/>
            </a:prstGeom>
          </p:spPr>
        </p:pic>
      </p:grpSp>
      <p:sp>
        <p:nvSpPr>
          <p:cNvPr id="30" name="ZoneTexte 29">
            <a:extLst>
              <a:ext uri="{FF2B5EF4-FFF2-40B4-BE49-F238E27FC236}">
                <a16:creationId xmlns:a16="http://schemas.microsoft.com/office/drawing/2014/main" id="{2055EFC2-9DA8-4DF8-9B75-1A13553EAAF5}"/>
              </a:ext>
            </a:extLst>
          </p:cNvPr>
          <p:cNvSpPr txBox="1"/>
          <p:nvPr/>
        </p:nvSpPr>
        <p:spPr>
          <a:xfrm>
            <a:off x="7295615" y="3241921"/>
            <a:ext cx="148699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000000"/>
                </a:solidFill>
                <a:effectLst/>
                <a:uLnTx/>
                <a:uFillTx/>
                <a:latin typeface="Arial Nova" panose="020B0504020202020204" pitchFamily="34" charset="0"/>
                <a:ea typeface="+mn-ea"/>
                <a:cs typeface="+mn-cs"/>
              </a:rPr>
              <a:t>Avril 2028</a:t>
            </a:r>
          </a:p>
        </p:txBody>
      </p:sp>
      <p:grpSp>
        <p:nvGrpSpPr>
          <p:cNvPr id="39" name="Groupe 38">
            <a:extLst>
              <a:ext uri="{FF2B5EF4-FFF2-40B4-BE49-F238E27FC236}">
                <a16:creationId xmlns:a16="http://schemas.microsoft.com/office/drawing/2014/main" id="{A82E31EA-BD3D-42AA-8B4A-AAFF20133D26}"/>
              </a:ext>
            </a:extLst>
          </p:cNvPr>
          <p:cNvGrpSpPr/>
          <p:nvPr/>
        </p:nvGrpSpPr>
        <p:grpSpPr>
          <a:xfrm>
            <a:off x="0" y="1508277"/>
            <a:ext cx="2204417" cy="322977"/>
            <a:chOff x="1642210" y="864000"/>
            <a:chExt cx="1653313" cy="242233"/>
          </a:xfrm>
        </p:grpSpPr>
        <p:sp>
          <p:nvSpPr>
            <p:cNvPr id="40" name="Rectangle 39">
              <a:extLst>
                <a:ext uri="{FF2B5EF4-FFF2-40B4-BE49-F238E27FC236}">
                  <a16:creationId xmlns:a16="http://schemas.microsoft.com/office/drawing/2014/main" id="{2802EB88-CF16-45FE-81D0-D2CBC70F616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1" name="Groupe 40">
              <a:extLst>
                <a:ext uri="{FF2B5EF4-FFF2-40B4-BE49-F238E27FC236}">
                  <a16:creationId xmlns:a16="http://schemas.microsoft.com/office/drawing/2014/main" id="{82461603-608A-4258-864A-B94FB5CE709A}"/>
                </a:ext>
              </a:extLst>
            </p:cNvPr>
            <p:cNvGrpSpPr/>
            <p:nvPr/>
          </p:nvGrpSpPr>
          <p:grpSpPr>
            <a:xfrm>
              <a:off x="1976780" y="895093"/>
              <a:ext cx="984172" cy="175628"/>
              <a:chOff x="2027352" y="895093"/>
              <a:chExt cx="984172" cy="175628"/>
            </a:xfrm>
          </p:grpSpPr>
          <p:cxnSp>
            <p:nvCxnSpPr>
              <p:cNvPr id="43" name="Connecteur droit 42">
                <a:extLst>
                  <a:ext uri="{FF2B5EF4-FFF2-40B4-BE49-F238E27FC236}">
                    <a16:creationId xmlns:a16="http://schemas.microsoft.com/office/drawing/2014/main" id="{D4C10CED-8F4B-4C54-A6D4-6AFA9E97C98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32B1D214-263D-445D-9AF5-2B0D3D7EA08A}"/>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2" name="Picture 2" descr="Key Icon 4409723">
              <a:extLst>
                <a:ext uri="{FF2B5EF4-FFF2-40B4-BE49-F238E27FC236}">
                  <a16:creationId xmlns:a16="http://schemas.microsoft.com/office/drawing/2014/main" id="{07B2112B-36AE-4B71-A77E-2FEDB97E7878}"/>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F8F92A17-D31A-4C90-BCD2-7EB532B71900}"/>
              </a:ext>
            </a:extLst>
          </p:cNvPr>
          <p:cNvSpPr/>
          <p:nvPr/>
        </p:nvSpPr>
        <p:spPr>
          <a:xfrm>
            <a:off x="2046514" y="1539379"/>
            <a:ext cx="2377704"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46" name="Connecteur droit 45">
            <a:extLst>
              <a:ext uri="{FF2B5EF4-FFF2-40B4-BE49-F238E27FC236}">
                <a16:creationId xmlns:a16="http://schemas.microsoft.com/office/drawing/2014/main" id="{98D45EE5-47EB-482E-B2E0-D6F8F40EBE6D}"/>
              </a:ext>
            </a:extLst>
          </p:cNvPr>
          <p:cNvCxnSpPr>
            <a:cxnSpLocks/>
          </p:cNvCxnSpPr>
          <p:nvPr/>
        </p:nvCxnSpPr>
        <p:spPr>
          <a:xfrm>
            <a:off x="2220686" y="1580836"/>
            <a:ext cx="201880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DBF6FFB7-E327-49BA-B0A1-74DD66159D3C}"/>
              </a:ext>
            </a:extLst>
          </p:cNvPr>
          <p:cNvCxnSpPr>
            <a:cxnSpLocks/>
          </p:cNvCxnSpPr>
          <p:nvPr/>
        </p:nvCxnSpPr>
        <p:spPr>
          <a:xfrm>
            <a:off x="2188359" y="1816363"/>
            <a:ext cx="209731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Forme libre 90">
            <a:extLst>
              <a:ext uri="{FF2B5EF4-FFF2-40B4-BE49-F238E27FC236}">
                <a16:creationId xmlns:a16="http://schemas.microsoft.com/office/drawing/2014/main" id="{46A94374-030F-4AC2-B308-1A947617805F}"/>
              </a:ext>
            </a:extLst>
          </p:cNvPr>
          <p:cNvSpPr/>
          <p:nvPr/>
        </p:nvSpPr>
        <p:spPr bwMode="auto">
          <a:xfrm rot="16200000">
            <a:off x="4293952" y="3386050"/>
            <a:ext cx="1521265" cy="8778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0" name="Image 49">
            <a:extLst>
              <a:ext uri="{FF2B5EF4-FFF2-40B4-BE49-F238E27FC236}">
                <a16:creationId xmlns:a16="http://schemas.microsoft.com/office/drawing/2014/main" id="{45978725-B04B-4F0E-98E4-0C5EF6E283C5}"/>
              </a:ext>
            </a:extLst>
          </p:cNvPr>
          <p:cNvPicPr>
            <a:picLocks noChangeAspect="1"/>
          </p:cNvPicPr>
          <p:nvPr/>
        </p:nvPicPr>
        <p:blipFill>
          <a:blip r:embed="rId5"/>
          <a:stretch>
            <a:fillRect/>
          </a:stretch>
        </p:blipFill>
        <p:spPr>
          <a:xfrm>
            <a:off x="11907662" y="27708"/>
            <a:ext cx="284338" cy="284338"/>
          </a:xfrm>
          <a:prstGeom prst="rect">
            <a:avLst/>
          </a:prstGeom>
        </p:spPr>
      </p:pic>
      <p:sp>
        <p:nvSpPr>
          <p:cNvPr id="2" name="Rectangle 1">
            <a:extLst>
              <a:ext uri="{FF2B5EF4-FFF2-40B4-BE49-F238E27FC236}">
                <a16:creationId xmlns:a16="http://schemas.microsoft.com/office/drawing/2014/main" id="{99AFF43A-3C93-47D4-8D83-B8EE0339BFBB}"/>
              </a:ext>
            </a:extLst>
          </p:cNvPr>
          <p:cNvSpPr/>
          <p:nvPr/>
        </p:nvSpPr>
        <p:spPr>
          <a:xfrm>
            <a:off x="6662889" y="3605182"/>
            <a:ext cx="605717" cy="52418"/>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8" name="Groupe 37">
            <a:extLst>
              <a:ext uri="{FF2B5EF4-FFF2-40B4-BE49-F238E27FC236}">
                <a16:creationId xmlns:a16="http://schemas.microsoft.com/office/drawing/2014/main" id="{1EA93D61-932B-4CFA-A166-F5DE06538A47}"/>
              </a:ext>
            </a:extLst>
          </p:cNvPr>
          <p:cNvGrpSpPr/>
          <p:nvPr/>
        </p:nvGrpSpPr>
        <p:grpSpPr>
          <a:xfrm>
            <a:off x="-71535" y="4655804"/>
            <a:ext cx="2204417" cy="322977"/>
            <a:chOff x="1642210" y="864000"/>
            <a:chExt cx="1653313" cy="242233"/>
          </a:xfrm>
        </p:grpSpPr>
        <p:sp>
          <p:nvSpPr>
            <p:cNvPr id="49" name="Rectangle 48">
              <a:extLst>
                <a:ext uri="{FF2B5EF4-FFF2-40B4-BE49-F238E27FC236}">
                  <a16:creationId xmlns:a16="http://schemas.microsoft.com/office/drawing/2014/main" id="{7C62E209-C698-4334-8509-C4A0368A525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70EB8987-BBC4-44C8-B854-CDDA0A00D4CF}"/>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64DD9242-308F-4418-99F0-2B823AAF3EE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DBB1E80E-F974-4468-8DBF-CF1EE7E77C55}"/>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02025F2B-4F95-44DF-BD0D-AE7A7C6DBFE7}"/>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5" name="Rectangle 54">
            <a:extLst>
              <a:ext uri="{FF2B5EF4-FFF2-40B4-BE49-F238E27FC236}">
                <a16:creationId xmlns:a16="http://schemas.microsoft.com/office/drawing/2014/main" id="{5B2DE3AF-FF11-4AB3-A66A-9BDF81843120}"/>
              </a:ext>
            </a:extLst>
          </p:cNvPr>
          <p:cNvSpPr/>
          <p:nvPr/>
        </p:nvSpPr>
        <p:spPr>
          <a:xfrm>
            <a:off x="1974979" y="4686906"/>
            <a:ext cx="2377704"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SIGNATURE</a:t>
            </a:r>
          </a:p>
        </p:txBody>
      </p:sp>
      <p:cxnSp>
        <p:nvCxnSpPr>
          <p:cNvPr id="56" name="Connecteur droit 55">
            <a:extLst>
              <a:ext uri="{FF2B5EF4-FFF2-40B4-BE49-F238E27FC236}">
                <a16:creationId xmlns:a16="http://schemas.microsoft.com/office/drawing/2014/main" id="{8605A2BF-F82D-44A5-97D7-C3AB6D36623B}"/>
              </a:ext>
            </a:extLst>
          </p:cNvPr>
          <p:cNvCxnSpPr>
            <a:cxnSpLocks/>
          </p:cNvCxnSpPr>
          <p:nvPr/>
        </p:nvCxnSpPr>
        <p:spPr>
          <a:xfrm>
            <a:off x="2149151" y="4728363"/>
            <a:ext cx="201880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685A6618-E5FD-412F-A12F-7A1DA7FF3822}"/>
              </a:ext>
            </a:extLst>
          </p:cNvPr>
          <p:cNvCxnSpPr>
            <a:cxnSpLocks/>
          </p:cNvCxnSpPr>
          <p:nvPr/>
        </p:nvCxnSpPr>
        <p:spPr>
          <a:xfrm>
            <a:off x="2116824" y="4963890"/>
            <a:ext cx="209731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8" name="Rectangle : coins arrondis 57">
            <a:extLst>
              <a:ext uri="{FF2B5EF4-FFF2-40B4-BE49-F238E27FC236}">
                <a16:creationId xmlns:a16="http://schemas.microsoft.com/office/drawing/2014/main" id="{D1185360-155C-40C1-A657-E72DE4854473}"/>
              </a:ext>
            </a:extLst>
          </p:cNvPr>
          <p:cNvSpPr/>
          <p:nvPr/>
        </p:nvSpPr>
        <p:spPr>
          <a:xfrm>
            <a:off x="253434" y="5265623"/>
            <a:ext cx="4627418"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Les étapes suivantes seront la signature et le passage des opérations sur les outils producteurs</a:t>
            </a: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Tree>
    <p:extLst>
      <p:ext uri="{BB962C8B-B14F-4D97-AF65-F5344CB8AC3E}">
        <p14:creationId xmlns:p14="http://schemas.microsoft.com/office/powerpoint/2010/main" val="1643283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1" y="2644181"/>
            <a:ext cx="10849205" cy="449816"/>
          </a:xfrm>
        </p:spPr>
        <p:txBody>
          <a:bodyPr/>
          <a:lstStyle/>
          <a:p>
            <a:r>
              <a:rPr lang="fr-FR"/>
              <a:t>Parcours O2S (personnes physiques et morales)</a:t>
            </a:r>
            <a:br>
              <a:rPr lang="fr-FR"/>
            </a:br>
            <a:endParaRPr lang="fr-F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6096000" y="3429000"/>
            <a:ext cx="603549" cy="594926"/>
          </a:xfrm>
          <a:prstGeom prst="rect">
            <a:avLst/>
          </a:prstGeom>
        </p:spPr>
      </p:pic>
      <p:sp>
        <p:nvSpPr>
          <p:cNvPr id="8" name="Rectangle 7">
            <a:extLst>
              <a:ext uri="{FF2B5EF4-FFF2-40B4-BE49-F238E27FC236}">
                <a16:creationId xmlns:a16="http://schemas.microsoft.com/office/drawing/2014/main" id="{CD3C768C-D039-0B57-7513-4697D170FA19}"/>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535788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365B66-F70F-4493-9582-2C30E52129F7}"/>
              </a:ext>
            </a:extLst>
          </p:cNvPr>
          <p:cNvSpPr>
            <a:spLocks noGrp="1"/>
          </p:cNvSpPr>
          <p:nvPr>
            <p:ph type="title"/>
          </p:nvPr>
        </p:nvSpPr>
        <p:spPr>
          <a:xfrm>
            <a:off x="1199457" y="259200"/>
            <a:ext cx="8798548" cy="423706"/>
          </a:xfrm>
        </p:spPr>
        <p:txBody>
          <a:bodyPr/>
          <a:lstStyle/>
          <a:p>
            <a:r>
              <a:rPr lang="fr-FR"/>
              <a:t>Parcours de l’émission dans O2S</a:t>
            </a:r>
          </a:p>
        </p:txBody>
      </p:sp>
      <p:sp>
        <p:nvSpPr>
          <p:cNvPr id="4" name="Espace réservé du contenu 3">
            <a:extLst>
              <a:ext uri="{FF2B5EF4-FFF2-40B4-BE49-F238E27FC236}">
                <a16:creationId xmlns:a16="http://schemas.microsoft.com/office/drawing/2014/main" id="{8D9E7971-5D29-4425-8463-82A1DFB42ED3}"/>
              </a:ext>
            </a:extLst>
          </p:cNvPr>
          <p:cNvSpPr>
            <a:spLocks noGrp="1"/>
          </p:cNvSpPr>
          <p:nvPr>
            <p:ph sz="quarter" idx="13"/>
          </p:nvPr>
        </p:nvSpPr>
        <p:spPr>
          <a:xfrm>
            <a:off x="1072457" y="2223902"/>
            <a:ext cx="10273141" cy="2067306"/>
          </a:xfrm>
        </p:spPr>
        <p:txBody>
          <a:bodyPr/>
          <a:lstStyle/>
          <a:p>
            <a:pPr lvl="1">
              <a:buFont typeface="Wingdings" panose="05000000000000000000" pitchFamily="2" charset="2"/>
              <a:buChar char="§"/>
            </a:pPr>
            <a:r>
              <a:rPr lang="fr-FR" dirty="0"/>
              <a:t>La commercialisation de l’émission BPCE ne modifie en rien le parcours classique dans O2S.</a:t>
            </a:r>
          </a:p>
          <a:p>
            <a:pPr marL="609585" lvl="1" indent="0">
              <a:buNone/>
            </a:pPr>
            <a:endParaRPr lang="fr-FR" dirty="0"/>
          </a:p>
          <a:p>
            <a:pPr lvl="1">
              <a:buFont typeface="Wingdings" panose="05000000000000000000" pitchFamily="2" charset="2"/>
              <a:buChar char="§"/>
            </a:pPr>
            <a:r>
              <a:rPr lang="fr-FR" sz="2400" dirty="0"/>
              <a:t>L’émission sera disponible auprès des deux réseaux </a:t>
            </a:r>
            <a:r>
              <a:rPr lang="fr-FR" dirty="0"/>
              <a:t>le 31 mars 2023 à 9 heures.</a:t>
            </a:r>
          </a:p>
          <a:p>
            <a:pPr lvl="1"/>
            <a:endParaRPr lang="fr-FR" sz="933" dirty="0"/>
          </a:p>
          <a:p>
            <a:pPr>
              <a:buFont typeface="Symbol" panose="05050102010706020507" pitchFamily="18" charset="2"/>
              <a:buChar char="Þ"/>
            </a:pPr>
            <a:endParaRPr lang="fr-FR" dirty="0"/>
          </a:p>
        </p:txBody>
      </p:sp>
      <p:pic>
        <p:nvPicPr>
          <p:cNvPr id="8" name="Image 7">
            <a:extLst>
              <a:ext uri="{FF2B5EF4-FFF2-40B4-BE49-F238E27FC236}">
                <a16:creationId xmlns:a16="http://schemas.microsoft.com/office/drawing/2014/main" id="{BD420E6C-D1C0-48B7-8B99-E54DE406B476}"/>
              </a:ext>
            </a:extLst>
          </p:cNvPr>
          <p:cNvPicPr>
            <a:picLocks noChangeAspect="1"/>
          </p:cNvPicPr>
          <p:nvPr/>
        </p:nvPicPr>
        <p:blipFill>
          <a:blip r:embed="rId2"/>
          <a:stretch>
            <a:fillRect/>
          </a:stretch>
        </p:blipFill>
        <p:spPr>
          <a:xfrm>
            <a:off x="11377526" y="167961"/>
            <a:ext cx="522409" cy="514945"/>
          </a:xfrm>
          <a:prstGeom prst="rect">
            <a:avLst/>
          </a:prstGeom>
        </p:spPr>
      </p:pic>
      <p:sp>
        <p:nvSpPr>
          <p:cNvPr id="5" name="Rectangle 4">
            <a:extLst>
              <a:ext uri="{FF2B5EF4-FFF2-40B4-BE49-F238E27FC236}">
                <a16:creationId xmlns:a16="http://schemas.microsoft.com/office/drawing/2014/main" id="{577E9561-3F29-C0FE-5CAE-940B65A5B364}"/>
              </a:ext>
            </a:extLst>
          </p:cNvPr>
          <p:cNvSpPr/>
          <p:nvPr/>
        </p:nvSpPr>
        <p:spPr>
          <a:xfrm>
            <a:off x="3514037" y="6523428"/>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1472980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2528202" y="2524439"/>
            <a:ext cx="8156320" cy="449816"/>
          </a:xfrm>
        </p:spPr>
        <p:txBody>
          <a:bodyPr/>
          <a:lstStyle/>
          <a:p>
            <a:pPr algn="ctr"/>
            <a:r>
              <a:rPr lang="fr-FR"/>
              <a:t>Parcours personnes morales</a:t>
            </a:r>
            <a:br>
              <a:rPr lang="fr-FR"/>
            </a:br>
            <a:r>
              <a:rPr lang="fr-FR"/>
              <a:t>« 0199PM »</a:t>
            </a: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11338757" y="261353"/>
            <a:ext cx="497422" cy="490315"/>
          </a:xfrm>
          <a:prstGeom prst="rect">
            <a:avLst/>
          </a:prstGeom>
        </p:spPr>
      </p:pic>
      <p:sp>
        <p:nvSpPr>
          <p:cNvPr id="3" name="Rectangle 2">
            <a:extLst>
              <a:ext uri="{FF2B5EF4-FFF2-40B4-BE49-F238E27FC236}">
                <a16:creationId xmlns:a16="http://schemas.microsoft.com/office/drawing/2014/main" id="{63E32940-7EDF-793D-051D-B7052D1EBBAD}"/>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469139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872797"/>
          </a:xfrm>
        </p:spPr>
        <p:txBody>
          <a:bodyPr/>
          <a:lstStyle/>
          <a:p>
            <a:r>
              <a:rPr lang="fr-FR" altLang="fr-FR" b="1">
                <a:latin typeface="Montserrat" panose="00000500000000000000" pitchFamily="2" charset="0"/>
              </a:rPr>
              <a:t>Parcours PM : principes généraux</a:t>
            </a:r>
          </a:p>
        </p:txBody>
      </p:sp>
      <p:sp>
        <p:nvSpPr>
          <p:cNvPr id="6" name="Rectangle 3"/>
          <p:cNvSpPr txBox="1">
            <a:spLocks noChangeArrowheads="1"/>
          </p:cNvSpPr>
          <p:nvPr/>
        </p:nvSpPr>
        <p:spPr bwMode="auto">
          <a:xfrm>
            <a:off x="378656" y="1581040"/>
            <a:ext cx="11647439" cy="2373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a:ln>
                  <a:noFill/>
                </a:ln>
                <a:solidFill>
                  <a:schemeClr val="tx2"/>
                </a:solidFill>
                <a:effectLst/>
                <a:uLnTx/>
                <a:uFillTx/>
                <a:latin typeface="Arial"/>
                <a:ea typeface="+mn-ea"/>
                <a:cs typeface="Arial"/>
              </a:rPr>
              <a:t>Tous les clients (sous réserve que les statuts les y autorisent) sont éligibles à l’Emprunt BPCE (C1 /R1),</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Utilisation du Parcours existant sans modification sur le CTO </a:t>
            </a:r>
            <a:r>
              <a:rPr kumimoji="0" lang="fr-FR" altLang="fr-FR" sz="1600" b="0" i="0" u="none" strike="noStrike" kern="0" cap="none" spc="0" normalizeH="0" baseline="0" noProof="0">
                <a:ln>
                  <a:noFill/>
                </a:ln>
                <a:solidFill>
                  <a:srgbClr val="000000"/>
                </a:solidFill>
                <a:effectLst/>
                <a:uLnTx/>
                <a:uFillTx/>
                <a:latin typeface="Arial"/>
                <a:ea typeface="+mn-ea"/>
                <a:cs typeface="Arial"/>
                <a:sym typeface="Wingdings" panose="05000000000000000000" pitchFamily="2" charset="2"/>
              </a:rPr>
              <a:t></a:t>
            </a:r>
            <a:r>
              <a:rPr kumimoji="0" lang="fr-FR" altLang="fr-FR" sz="1600" b="0" i="0" u="none" strike="noStrike" kern="0" cap="none" spc="0" normalizeH="0" baseline="0" noProof="0">
                <a:ln>
                  <a:noFill/>
                </a:ln>
                <a:solidFill>
                  <a:srgbClr val="000000"/>
                </a:solidFill>
                <a:effectLst/>
                <a:uLnTx/>
                <a:uFillTx/>
                <a:latin typeface="Arial"/>
                <a:ea typeface="+mn-ea"/>
                <a:cs typeface="Arial"/>
              </a:rPr>
              <a:t> tous les projets sont éligibles à l’Emprunt BPCE,</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a:ln>
                  <a:noFill/>
                </a:ln>
                <a:solidFill>
                  <a:srgbClr val="B34A8C"/>
                </a:solidFill>
                <a:effectLst/>
                <a:uLnTx/>
                <a:uFillTx/>
                <a:latin typeface="Arial"/>
                <a:ea typeface="+mn-ea"/>
                <a:cs typeface="Arial"/>
              </a:rPr>
              <a:t>L’emprunt BPCE ne sera pas intégré dans les portefeuilles modèles, </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Sans modification par rapport au mode de fonctionnement existant, </a:t>
            </a:r>
            <a:r>
              <a:rPr kumimoji="0" lang="fr-FR" altLang="fr-FR" sz="1600" b="1" i="0" u="none" strike="noStrike" kern="0" cap="none" spc="0" normalizeH="0" baseline="0" noProof="0">
                <a:ln>
                  <a:noFill/>
                </a:ln>
                <a:solidFill>
                  <a:srgbClr val="B34A8C"/>
                </a:solidFill>
                <a:effectLst/>
                <a:uLnTx/>
                <a:uFillTx/>
                <a:latin typeface="Arial"/>
                <a:ea typeface="+mn-ea"/>
                <a:cs typeface="Arial"/>
              </a:rPr>
              <a:t>le client </a:t>
            </a:r>
            <a:r>
              <a:rPr kumimoji="0" lang="fr-FR" altLang="fr-FR" sz="1600" b="0" i="0" u="none" strike="noStrike" kern="0" cap="none" spc="0" normalizeH="0" baseline="0" noProof="0">
                <a:ln>
                  <a:noFill/>
                </a:ln>
                <a:solidFill>
                  <a:srgbClr val="000000"/>
                </a:solidFill>
                <a:effectLst/>
                <a:uLnTx/>
                <a:uFillTx/>
                <a:latin typeface="Arial"/>
                <a:ea typeface="+mn-ea"/>
                <a:cs typeface="Arial"/>
              </a:rPr>
              <a:t>peut toujours, sur sa demande, expresse, </a:t>
            </a:r>
            <a:r>
              <a:rPr kumimoji="0" lang="fr-FR" altLang="fr-FR" sz="1600" b="1" i="0" u="none" strike="noStrike" kern="0" cap="none" spc="0" normalizeH="0" baseline="0" noProof="0">
                <a:ln>
                  <a:noFill/>
                </a:ln>
                <a:solidFill>
                  <a:srgbClr val="B34A8C"/>
                </a:solidFill>
                <a:effectLst/>
                <a:uLnTx/>
                <a:uFillTx/>
                <a:latin typeface="Arial"/>
                <a:ea typeface="+mn-ea"/>
                <a:cs typeface="Arial"/>
              </a:rPr>
              <a:t>déroger au conseil donné par l'établissement </a:t>
            </a:r>
          </a:p>
          <a:p>
            <a:pPr marL="0" marR="0" lvl="0" indent="0" algn="just" defTabSz="1219170" rtl="0" eaLnBrk="1" fontAlgn="auto" latinLnBrk="0" hangingPunct="1">
              <a:lnSpc>
                <a:spcPct val="100000"/>
              </a:lnSpc>
              <a:spcBef>
                <a:spcPts val="0"/>
              </a:spcBef>
              <a:spcAft>
                <a:spcPts val="0"/>
              </a:spcAft>
              <a:buClrTx/>
              <a:buSzTx/>
              <a:buFont typeface="Wingdings" pitchFamily="2" charset="2"/>
              <a:buNone/>
              <a:tabLst/>
              <a:defRPr/>
            </a:pPr>
            <a:endParaRPr kumimoji="0" lang="fr-FR" sz="16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a:ln>
                  <a:noFill/>
                </a:ln>
                <a:solidFill>
                  <a:srgbClr val="000000"/>
                </a:solidFill>
                <a:effectLst/>
                <a:uLnTx/>
                <a:uFillTx/>
                <a:latin typeface="Arial"/>
                <a:ea typeface="+mn-ea"/>
                <a:cs typeface="Arial"/>
              </a:rPr>
              <a:t>		</a:t>
            </a:r>
            <a:endPar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473535" y="241259"/>
            <a:ext cx="492037" cy="492037"/>
          </a:xfrm>
          <a:prstGeom prst="rect">
            <a:avLst/>
          </a:prstGeom>
        </p:spPr>
      </p:pic>
      <p:sp>
        <p:nvSpPr>
          <p:cNvPr id="9" name="Rectangle 3">
            <a:extLst>
              <a:ext uri="{FF2B5EF4-FFF2-40B4-BE49-F238E27FC236}">
                <a16:creationId xmlns:a16="http://schemas.microsoft.com/office/drawing/2014/main" id="{E780E90D-EFDA-4699-B378-7C2F25C85C7C}"/>
              </a:ext>
            </a:extLst>
          </p:cNvPr>
          <p:cNvSpPr txBox="1">
            <a:spLocks noChangeArrowheads="1"/>
          </p:cNvSpPr>
          <p:nvPr/>
        </p:nvSpPr>
        <p:spPr bwMode="auto">
          <a:xfrm>
            <a:off x="1194398" y="5047854"/>
            <a:ext cx="9803204" cy="504082"/>
          </a:xfrm>
          <a:prstGeom prst="rect">
            <a:avLst/>
          </a:prstGeom>
          <a:solidFill>
            <a:schemeClr val="bg2"/>
          </a:solidFill>
          <a:ln>
            <a:noFill/>
          </a:ln>
          <a:effec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a:ln>
                  <a:noFill/>
                </a:ln>
                <a:solidFill>
                  <a:srgbClr val="000000"/>
                </a:solidFill>
                <a:effectLst/>
                <a:uLnTx/>
                <a:uFillTx/>
                <a:latin typeface="Arial"/>
                <a:ea typeface="+mn-ea"/>
                <a:cs typeface="Arial"/>
              </a:rPr>
              <a:t>Slides suivants zoom sur les pages écran « LA PROPOSITION » dans le parcours PM</a:t>
            </a:r>
            <a:endParaRPr kumimoji="0" lang="fr-FR" altLang="fr-FR" sz="1600" b="1" i="0" u="none" strike="noStrike" kern="0" cap="none" spc="0" normalizeH="0" baseline="0" noProof="0">
              <a:ln>
                <a:noFill/>
              </a:ln>
              <a:solidFill>
                <a:srgbClr val="B34A8C"/>
              </a:solidFill>
              <a:effectLst/>
              <a:uLnTx/>
              <a:uFillTx/>
              <a:latin typeface="Arial"/>
              <a:ea typeface="+mn-ea"/>
              <a:cs typeface="Arial"/>
            </a:endParaRPr>
          </a:p>
          <a:p>
            <a:pPr marL="0" marR="0" lvl="0" indent="0" algn="just" defTabSz="1219170" rtl="0" eaLnBrk="1" fontAlgn="auto" latinLnBrk="0" hangingPunct="1">
              <a:lnSpc>
                <a:spcPct val="100000"/>
              </a:lnSpc>
              <a:spcBef>
                <a:spcPts val="0"/>
              </a:spcBef>
              <a:spcAft>
                <a:spcPts val="0"/>
              </a:spcAft>
              <a:buClrTx/>
              <a:buSzTx/>
              <a:buFont typeface="Wingdings" pitchFamily="2" charset="2"/>
              <a:buNone/>
              <a:tabLst/>
              <a:defRPr/>
            </a:pPr>
            <a:endParaRPr kumimoji="0" lang="fr-FR" sz="16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a:ln>
                  <a:noFill/>
                </a:ln>
                <a:solidFill>
                  <a:srgbClr val="000000"/>
                </a:solidFill>
                <a:effectLst/>
                <a:uLnTx/>
                <a:uFillTx/>
                <a:latin typeface="Arial"/>
                <a:ea typeface="+mn-ea"/>
                <a:cs typeface="Arial"/>
              </a:rPr>
              <a:t>		</a:t>
            </a:r>
            <a:endPar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p:txBody>
      </p:sp>
      <p:sp>
        <p:nvSpPr>
          <p:cNvPr id="2" name="Flèche : bas 1">
            <a:extLst>
              <a:ext uri="{FF2B5EF4-FFF2-40B4-BE49-F238E27FC236}">
                <a16:creationId xmlns:a16="http://schemas.microsoft.com/office/drawing/2014/main" id="{DD40324D-02E7-48A4-BF46-D566C6A96C04}"/>
              </a:ext>
            </a:extLst>
          </p:cNvPr>
          <p:cNvSpPr/>
          <p:nvPr/>
        </p:nvSpPr>
        <p:spPr>
          <a:xfrm>
            <a:off x="5853684" y="399476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74BDA093-7F91-23D3-37F0-816DEBD5E167}"/>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879909028"/>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Espace réservé du texte 6"/>
          <p:cNvSpPr>
            <a:spLocks noGrp="1"/>
          </p:cNvSpPr>
          <p:nvPr>
            <p:ph type="body" sz="quarter" idx="17"/>
          </p:nvPr>
        </p:nvSpPr>
        <p:spPr>
          <a:xfrm>
            <a:off x="3186610" y="504825"/>
            <a:ext cx="3165400" cy="5560309"/>
          </a:xfrm>
        </p:spPr>
        <p:txBody>
          <a:bodyPr>
            <a:normAutofit fontScale="92500" lnSpcReduction="10000"/>
          </a:bodyPr>
          <a:lstStyle/>
          <a:p>
            <a:pPr marL="285750" indent="-285750">
              <a:buFont typeface="Wingdings" panose="05000000000000000000" pitchFamily="2" charset="2"/>
              <a:buChar char="§"/>
            </a:pPr>
            <a:r>
              <a:rPr lang="fr-FR"/>
              <a:t>Proposition de </a:t>
            </a:r>
            <a:r>
              <a:rPr lang="fr-FR" b="1">
                <a:solidFill>
                  <a:schemeClr val="accent2"/>
                </a:solidFill>
              </a:rPr>
              <a:t>Portefeuilles modèles</a:t>
            </a:r>
            <a:r>
              <a:rPr lang="fr-FR"/>
              <a:t> </a:t>
            </a: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r>
              <a:rPr lang="fr-FR" sz="2200" b="1">
                <a:solidFill>
                  <a:srgbClr val="FF0000"/>
                </a:solidFill>
              </a:rPr>
              <a:t>OU </a:t>
            </a: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endParaRPr lang="fr-FR"/>
          </a:p>
          <a:p>
            <a:pPr marL="285750" indent="-285750">
              <a:buFont typeface="Wingdings" panose="05000000000000000000" pitchFamily="2" charset="2"/>
              <a:buChar char="§"/>
            </a:pPr>
            <a:r>
              <a:rPr lang="fr-FR" sz="1600"/>
              <a:t>L’</a:t>
            </a:r>
            <a:r>
              <a:rPr lang="fr-FR" sz="1600" b="1">
                <a:solidFill>
                  <a:schemeClr val="accent2"/>
                </a:solidFill>
              </a:rPr>
              <a:t>Allocation personnalisée </a:t>
            </a:r>
            <a:r>
              <a:rPr lang="fr-FR" sz="1600"/>
              <a:t>:</a:t>
            </a:r>
          </a:p>
          <a:p>
            <a:r>
              <a:rPr lang="fr-FR" sz="1500"/>
              <a:t>Est proposée systématiquement</a:t>
            </a:r>
          </a:p>
          <a:p>
            <a:r>
              <a:rPr lang="fr-FR" sz="1500"/>
              <a:t>Est présentée après les portefeuilles modèles s’il y en a</a:t>
            </a:r>
          </a:p>
        </p:txBody>
      </p:sp>
      <p:grpSp>
        <p:nvGrpSpPr>
          <p:cNvPr id="10" name="Groupe 9"/>
          <p:cNvGrpSpPr>
            <a:grpSpLocks noChangeAspect="1"/>
          </p:cNvGrpSpPr>
          <p:nvPr/>
        </p:nvGrpSpPr>
        <p:grpSpPr>
          <a:xfrm>
            <a:off x="6370934" y="125142"/>
            <a:ext cx="5400000" cy="4233067"/>
            <a:chOff x="6430327" y="672593"/>
            <a:chExt cx="5553710" cy="4353560"/>
          </a:xfrm>
        </p:grpSpPr>
        <p:pic>
          <p:nvPicPr>
            <p:cNvPr id="17" name="Image 16"/>
            <p:cNvPicPr/>
            <p:nvPr/>
          </p:nvPicPr>
          <p:blipFill>
            <a:blip r:embed="rId2"/>
            <a:stretch>
              <a:fillRect/>
            </a:stretch>
          </p:blipFill>
          <p:spPr>
            <a:xfrm>
              <a:off x="6431597" y="672593"/>
              <a:ext cx="5552440" cy="3052445"/>
            </a:xfrm>
            <a:prstGeom prst="rect">
              <a:avLst/>
            </a:prstGeom>
          </p:spPr>
        </p:pic>
        <p:pic>
          <p:nvPicPr>
            <p:cNvPr id="18" name="Image 17"/>
            <p:cNvPicPr/>
            <p:nvPr/>
          </p:nvPicPr>
          <p:blipFill>
            <a:blip r:embed="rId3"/>
            <a:stretch>
              <a:fillRect/>
            </a:stretch>
          </p:blipFill>
          <p:spPr>
            <a:xfrm>
              <a:off x="6430327" y="3706623"/>
              <a:ext cx="5552440" cy="1319530"/>
            </a:xfrm>
            <a:prstGeom prst="rect">
              <a:avLst/>
            </a:prstGeom>
          </p:spPr>
        </p:pic>
      </p:grpSp>
      <p:grpSp>
        <p:nvGrpSpPr>
          <p:cNvPr id="21" name="Groupe 20"/>
          <p:cNvGrpSpPr>
            <a:grpSpLocks noChangeAspect="1"/>
          </p:cNvGrpSpPr>
          <p:nvPr/>
        </p:nvGrpSpPr>
        <p:grpSpPr>
          <a:xfrm>
            <a:off x="6369699" y="4551844"/>
            <a:ext cx="5400000" cy="2089709"/>
            <a:chOff x="-1223963" y="885826"/>
            <a:chExt cx="6480000" cy="2507651"/>
          </a:xfrm>
        </p:grpSpPr>
        <p:pic>
          <p:nvPicPr>
            <p:cNvPr id="19" name="Image 18"/>
            <p:cNvPicPr>
              <a:picLocks noChangeAspect="1"/>
            </p:cNvPicPr>
            <p:nvPr/>
          </p:nvPicPr>
          <p:blipFill>
            <a:blip r:embed="rId4"/>
            <a:stretch>
              <a:fillRect/>
            </a:stretch>
          </p:blipFill>
          <p:spPr>
            <a:xfrm>
              <a:off x="-1223963" y="885826"/>
              <a:ext cx="6480000" cy="2251347"/>
            </a:xfrm>
            <a:prstGeom prst="rect">
              <a:avLst/>
            </a:prstGeom>
          </p:spPr>
        </p:pic>
        <p:pic>
          <p:nvPicPr>
            <p:cNvPr id="20" name="Image 19"/>
            <p:cNvPicPr>
              <a:picLocks noChangeAspect="1"/>
            </p:cNvPicPr>
            <p:nvPr/>
          </p:nvPicPr>
          <p:blipFill>
            <a:blip r:embed="rId5"/>
            <a:stretch>
              <a:fillRect/>
            </a:stretch>
          </p:blipFill>
          <p:spPr>
            <a:xfrm>
              <a:off x="-1223963" y="3119437"/>
              <a:ext cx="6480000" cy="274040"/>
            </a:xfrm>
            <a:prstGeom prst="rect">
              <a:avLst/>
            </a:prstGeom>
          </p:spPr>
        </p:pic>
      </p:grpSp>
      <p:pic>
        <p:nvPicPr>
          <p:cNvPr id="14" name="Image 13">
            <a:extLst>
              <a:ext uri="{FF2B5EF4-FFF2-40B4-BE49-F238E27FC236}">
                <a16:creationId xmlns:a16="http://schemas.microsoft.com/office/drawing/2014/main" id="{DA49C2B5-21C4-4A95-8BE2-6268C5BCF7F0}"/>
              </a:ext>
            </a:extLst>
          </p:cNvPr>
          <p:cNvPicPr>
            <a:picLocks noChangeAspect="1"/>
          </p:cNvPicPr>
          <p:nvPr/>
        </p:nvPicPr>
        <p:blipFill>
          <a:blip r:embed="rId6"/>
          <a:stretch>
            <a:fillRect/>
          </a:stretch>
        </p:blipFill>
        <p:spPr>
          <a:xfrm>
            <a:off x="11856604" y="90603"/>
            <a:ext cx="273607" cy="273607"/>
          </a:xfrm>
          <a:prstGeom prst="rect">
            <a:avLst/>
          </a:prstGeom>
        </p:spPr>
      </p:pic>
      <p:sp>
        <p:nvSpPr>
          <p:cNvPr id="11" name="Rectangle 10">
            <a:extLst>
              <a:ext uri="{FF2B5EF4-FFF2-40B4-BE49-F238E27FC236}">
                <a16:creationId xmlns:a16="http://schemas.microsoft.com/office/drawing/2014/main" id="{CEFC28C2-8A30-4016-ACB9-3AAEC17974FD}"/>
              </a:ext>
            </a:extLst>
          </p:cNvPr>
          <p:cNvSpPr/>
          <p:nvPr/>
        </p:nvSpPr>
        <p:spPr>
          <a:xfrm>
            <a:off x="3166452" y="4428230"/>
            <a:ext cx="3139010" cy="192494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Espace réservé du texte 12">
            <a:extLst>
              <a:ext uri="{FF2B5EF4-FFF2-40B4-BE49-F238E27FC236}">
                <a16:creationId xmlns:a16="http://schemas.microsoft.com/office/drawing/2014/main" id="{476E7914-48D1-4693-90F1-4F3DAA432CA3}"/>
              </a:ext>
            </a:extLst>
          </p:cNvPr>
          <p:cNvSpPr>
            <a:spLocks noGrp="1"/>
          </p:cNvSpPr>
          <p:nvPr>
            <p:ph type="body" sz="quarter" idx="15"/>
          </p:nvPr>
        </p:nvSpPr>
        <p:spPr>
          <a:xfrm>
            <a:off x="227955" y="5390702"/>
            <a:ext cx="2538412" cy="721028"/>
          </a:xfrm>
        </p:spPr>
        <p:txBody>
          <a:bodyPr/>
          <a:lstStyle/>
          <a:p>
            <a:r>
              <a:rPr lang="fr-FR" b="1"/>
              <a:t>Cliquer sur l’</a:t>
            </a:r>
            <a:r>
              <a:rPr lang="fr-FR" b="1">
                <a:solidFill>
                  <a:srgbClr val="FF0000"/>
                </a:solidFill>
              </a:rPr>
              <a:t>allocation personnalisée</a:t>
            </a:r>
          </a:p>
        </p:txBody>
      </p:sp>
      <p:sp>
        <p:nvSpPr>
          <p:cNvPr id="24" name="Espace réservé du texte 2">
            <a:extLst>
              <a:ext uri="{FF2B5EF4-FFF2-40B4-BE49-F238E27FC236}">
                <a16:creationId xmlns:a16="http://schemas.microsoft.com/office/drawing/2014/main" id="{835FC0FF-6598-49BA-891F-090922D99C69}"/>
              </a:ext>
            </a:extLst>
          </p:cNvPr>
          <p:cNvSpPr>
            <a:spLocks noGrp="1"/>
          </p:cNvSpPr>
          <p:nvPr>
            <p:ph type="body" sz="quarter" idx="14"/>
          </p:nvPr>
        </p:nvSpPr>
        <p:spPr>
          <a:xfrm>
            <a:off x="287930" y="2407534"/>
            <a:ext cx="2538412" cy="1146220"/>
          </a:xfrm>
        </p:spPr>
        <p:txBody>
          <a:bodyPr>
            <a:normAutofit/>
          </a:bodyPr>
          <a:lstStyle/>
          <a:p>
            <a:r>
              <a:rPr lang="fr-FR"/>
              <a:t>PHASE</a:t>
            </a:r>
          </a:p>
          <a:p>
            <a:r>
              <a:rPr lang="fr-FR"/>
              <a:t>Proposition</a:t>
            </a:r>
          </a:p>
        </p:txBody>
      </p:sp>
      <p:sp>
        <p:nvSpPr>
          <p:cNvPr id="25" name="Titre 1">
            <a:extLst>
              <a:ext uri="{FF2B5EF4-FFF2-40B4-BE49-F238E27FC236}">
                <a16:creationId xmlns:a16="http://schemas.microsoft.com/office/drawing/2014/main" id="{7731EDC2-A1E8-4702-9B4A-61D7E70B6D94}"/>
              </a:ext>
            </a:extLst>
          </p:cNvPr>
          <p:cNvSpPr>
            <a:spLocks noGrp="1"/>
          </p:cNvSpPr>
          <p:nvPr>
            <p:ph type="title"/>
          </p:nvPr>
        </p:nvSpPr>
        <p:spPr>
          <a:xfrm>
            <a:off x="227955" y="504825"/>
            <a:ext cx="2538413" cy="1600218"/>
          </a:xfrm>
        </p:spPr>
        <p:txBody>
          <a:bodyPr>
            <a:normAutofit/>
          </a:bodyPr>
          <a:lstStyle/>
          <a:p>
            <a:r>
              <a:rPr lang="fr-FR" sz="2000"/>
              <a:t>Parcours PM </a:t>
            </a:r>
            <a:br>
              <a:rPr lang="fr-FR" sz="2000"/>
            </a:br>
            <a:r>
              <a:rPr lang="fr-FR" sz="2000"/>
              <a:t>Caisse d’Epargne</a:t>
            </a:r>
          </a:p>
        </p:txBody>
      </p:sp>
      <p:sp>
        <p:nvSpPr>
          <p:cNvPr id="26" name="Rectangle 25">
            <a:extLst>
              <a:ext uri="{FF2B5EF4-FFF2-40B4-BE49-F238E27FC236}">
                <a16:creationId xmlns:a16="http://schemas.microsoft.com/office/drawing/2014/main" id="{2BEA8092-DE92-45B6-B58D-3C36D0E656C2}"/>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Rectangle 2">
            <a:extLst>
              <a:ext uri="{FF2B5EF4-FFF2-40B4-BE49-F238E27FC236}">
                <a16:creationId xmlns:a16="http://schemas.microsoft.com/office/drawing/2014/main" id="{A2246793-3DCC-427E-938F-2EA6E824046D}"/>
              </a:ext>
            </a:extLst>
          </p:cNvPr>
          <p:cNvSpPr/>
          <p:nvPr/>
        </p:nvSpPr>
        <p:spPr>
          <a:xfrm>
            <a:off x="6502400" y="3075199"/>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5F38D853-01CC-44EB-815B-4783305193B6}"/>
              </a:ext>
            </a:extLst>
          </p:cNvPr>
          <p:cNvSpPr/>
          <p:nvPr/>
        </p:nvSpPr>
        <p:spPr>
          <a:xfrm>
            <a:off x="6502399" y="5436555"/>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F6A4B2F3-C2A4-EAD6-0BC2-3B4414248258}"/>
              </a:ext>
            </a:extLst>
          </p:cNvPr>
          <p:cNvSpPr/>
          <p:nvPr/>
        </p:nvSpPr>
        <p:spPr>
          <a:xfrm>
            <a:off x="3165325" y="6575089"/>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381110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6"/>
          <p:cNvSpPr txBox="1">
            <a:spLocks/>
          </p:cNvSpPr>
          <p:nvPr/>
        </p:nvSpPr>
        <p:spPr>
          <a:xfrm>
            <a:off x="3239961" y="707428"/>
            <a:ext cx="8142297" cy="170010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a:ln>
                  <a:noFill/>
                </a:ln>
                <a:solidFill>
                  <a:srgbClr val="00A193"/>
                </a:solidFill>
                <a:effectLst/>
                <a:uLnTx/>
                <a:uFillTx/>
                <a:latin typeface="Arial"/>
                <a:ea typeface="+mn-ea"/>
                <a:cs typeface="+mn-cs"/>
              </a:rPr>
              <a:t>de Campagne</a:t>
            </a:r>
            <a:r>
              <a:rPr kumimoji="0" lang="fr-FR" sz="1800" b="1" i="0" u="none" strike="noStrike" kern="1200" cap="none" spc="0" normalizeH="0" baseline="0" noProof="0">
                <a:ln>
                  <a:noFill/>
                </a:ln>
                <a:solidFill>
                  <a:srgbClr val="000000"/>
                </a:solidFill>
                <a:effectLst/>
                <a:uLnTx/>
                <a:uFillTx/>
                <a:latin typeface="Arial"/>
                <a:ea typeface="+mn-ea"/>
                <a:cs typeface="+mn-cs"/>
              </a:rPr>
              <a:t> »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L’emprunt BPCE sera disponible dans la partie « </a:t>
            </a:r>
            <a:r>
              <a:rPr kumimoji="0" lang="fr-FR" sz="1600" b="1" i="0" u="none" strike="noStrike" kern="1200" cap="none" spc="0" normalizeH="0" baseline="0" noProof="0">
                <a:ln>
                  <a:noFill/>
                </a:ln>
                <a:solidFill>
                  <a:srgbClr val="000000"/>
                </a:solidFill>
                <a:effectLst/>
                <a:uLnTx/>
                <a:uFillTx/>
                <a:latin typeface="Arial"/>
                <a:ea typeface="+mn-ea"/>
                <a:cs typeface="+mn-cs"/>
              </a:rPr>
              <a:t>Offre temporaire recommandée</a:t>
            </a:r>
            <a:r>
              <a:rPr kumimoji="0" lang="fr-FR" sz="1600" b="0" i="0" u="none" strike="noStrike" kern="1200" cap="none" spc="0" normalizeH="0" baseline="0" noProof="0">
                <a:ln>
                  <a:noFill/>
                </a:ln>
                <a:solidFill>
                  <a:srgbClr val="000000"/>
                </a:solidFill>
                <a:effectLst/>
                <a:uLnTx/>
                <a:uFillTx/>
                <a:latin typeface="Arial"/>
                <a:ea typeface="+mn-ea"/>
                <a:cs typeface="+mn-cs"/>
              </a:rPr>
              <a:t> » placée en tête du Catalogue produit. On pourra également le retrouver dans la partie </a:t>
            </a:r>
            <a:r>
              <a:rPr kumimoji="0" lang="fr-FR" sz="1600" b="1" i="0" u="none" strike="noStrike" kern="1200" cap="none" spc="0" normalizeH="0" baseline="0" noProof="0">
                <a:ln>
                  <a:noFill/>
                </a:ln>
                <a:solidFill>
                  <a:srgbClr val="000000"/>
                </a:solidFill>
                <a:effectLst/>
                <a:uLnTx/>
                <a:uFillTx/>
                <a:latin typeface="Arial"/>
                <a:ea typeface="+mn-ea"/>
                <a:cs typeface="+mn-cs"/>
              </a:rPr>
              <a:t>« </a:t>
            </a:r>
            <a:r>
              <a:rPr lang="fr-FR" sz="1600">
                <a:solidFill>
                  <a:srgbClr val="000000"/>
                </a:solidFill>
                <a:latin typeface="Arial"/>
              </a:rPr>
              <a:t>S</a:t>
            </a:r>
            <a:r>
              <a:rPr kumimoji="0" lang="fr-FR" sz="1600" i="0" u="none" strike="noStrike" kern="1200" cap="none" spc="0" normalizeH="0" baseline="0" noProof="0" err="1">
                <a:ln>
                  <a:noFill/>
                </a:ln>
                <a:solidFill>
                  <a:srgbClr val="000000"/>
                </a:solidFill>
                <a:effectLst/>
                <a:uLnTx/>
                <a:uFillTx/>
                <a:latin typeface="Arial"/>
                <a:ea typeface="+mn-ea"/>
                <a:cs typeface="+mn-cs"/>
              </a:rPr>
              <a:t>tructuré</a:t>
            </a:r>
            <a:r>
              <a:rPr kumimoji="0" lang="fr-FR" sz="1600" i="0" u="none" strike="noStrike" kern="1200" cap="none" spc="0" normalizeH="0" baseline="0" noProof="0">
                <a:ln>
                  <a:noFill/>
                </a:ln>
                <a:solidFill>
                  <a:srgbClr val="000000"/>
                </a:solidFill>
                <a:effectLst/>
                <a:uLnTx/>
                <a:uFillTx/>
                <a:latin typeface="Arial"/>
                <a:ea typeface="+mn-ea"/>
                <a:cs typeface="+mn-cs"/>
              </a:rPr>
              <a:t> (FAF, Obligation à capital garanti à hauteur de 90% minimum)</a:t>
            </a:r>
            <a:r>
              <a:rPr kumimoji="0" lang="fr-FR" sz="1600" b="1" i="0" u="none" strike="noStrike" kern="1200" cap="none" spc="0" normalizeH="0" baseline="0" noProof="0">
                <a:ln>
                  <a:noFill/>
                </a:ln>
                <a:solidFill>
                  <a:srgbClr val="000000"/>
                </a:solidFill>
                <a:effectLst/>
                <a:uLnTx/>
                <a:uFillTx/>
                <a:latin typeface="Arial"/>
                <a:ea typeface="+mn-ea"/>
                <a:cs typeface="+mn-cs"/>
              </a:rPr>
              <a:t> »</a:t>
            </a:r>
          </a:p>
        </p:txBody>
      </p:sp>
      <p:pic>
        <p:nvPicPr>
          <p:cNvPr id="7" name="Image 6"/>
          <p:cNvPicPr>
            <a:picLocks noChangeAspect="1"/>
          </p:cNvPicPr>
          <p:nvPr/>
        </p:nvPicPr>
        <p:blipFill>
          <a:blip r:embed="rId2"/>
          <a:stretch>
            <a:fillRect/>
          </a:stretch>
        </p:blipFill>
        <p:spPr>
          <a:xfrm>
            <a:off x="4572331" y="2407534"/>
            <a:ext cx="6134100" cy="4030592"/>
          </a:xfrm>
          <a:prstGeom prst="rect">
            <a:avLst/>
          </a:prstGeom>
        </p:spPr>
      </p:pic>
      <p:sp>
        <p:nvSpPr>
          <p:cNvPr id="13" name="Espace réservé du texte 2">
            <a:extLst>
              <a:ext uri="{FF2B5EF4-FFF2-40B4-BE49-F238E27FC236}">
                <a16:creationId xmlns:a16="http://schemas.microsoft.com/office/drawing/2014/main" id="{1E4084FD-1F57-428A-BAD7-89C5E91C11ED}"/>
              </a:ext>
            </a:extLst>
          </p:cNvPr>
          <p:cNvSpPr>
            <a:spLocks noGrp="1"/>
          </p:cNvSpPr>
          <p:nvPr>
            <p:ph type="body" sz="quarter" idx="14"/>
          </p:nvPr>
        </p:nvSpPr>
        <p:spPr>
          <a:xfrm>
            <a:off x="287930" y="2407534"/>
            <a:ext cx="2538412" cy="1146220"/>
          </a:xfrm>
        </p:spPr>
        <p:txBody>
          <a:bodyPr>
            <a:normAutofit/>
          </a:bodyPr>
          <a:lstStyle/>
          <a:p>
            <a:r>
              <a:rPr lang="fr-FR"/>
              <a:t>PHASE</a:t>
            </a:r>
          </a:p>
          <a:p>
            <a:r>
              <a:rPr lang="fr-FR"/>
              <a:t>Proposition</a:t>
            </a:r>
          </a:p>
        </p:txBody>
      </p:sp>
      <p:sp>
        <p:nvSpPr>
          <p:cNvPr id="17" name="ZoneTexte 16">
            <a:extLst>
              <a:ext uri="{FF2B5EF4-FFF2-40B4-BE49-F238E27FC236}">
                <a16:creationId xmlns:a16="http://schemas.microsoft.com/office/drawing/2014/main" id="{C5AEA193-7703-49AD-8AB4-45B3F744BE21}"/>
              </a:ext>
            </a:extLst>
          </p:cNvPr>
          <p:cNvSpPr txBox="1"/>
          <p:nvPr/>
        </p:nvSpPr>
        <p:spPr>
          <a:xfrm>
            <a:off x="550139" y="3956020"/>
            <a:ext cx="2013995"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a:ln>
                  <a:noFill/>
                </a:ln>
                <a:solidFill>
                  <a:srgbClr val="00A193"/>
                </a:solidFill>
                <a:effectLst/>
                <a:uLnTx/>
                <a:uFillTx/>
                <a:latin typeface="Arial"/>
                <a:ea typeface="+mn-ea"/>
                <a:cs typeface="+mn-cs"/>
              </a:rPr>
              <a:t>de Campagne</a:t>
            </a:r>
            <a:r>
              <a:rPr kumimoji="0" lang="fr-FR" sz="1800" b="0" i="0" u="none" strike="noStrike" kern="1200" cap="none" spc="0" normalizeH="0" baseline="0" noProof="0">
                <a:ln>
                  <a:noFill/>
                </a:ln>
                <a:solidFill>
                  <a:srgbClr val="000000"/>
                </a:solidFill>
                <a:effectLst/>
                <a:uLnTx/>
                <a:uFillTx/>
                <a:latin typeface="Arial"/>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mn-ea"/>
                <a:cs typeface="+mn-cs"/>
              </a:rPr>
              <a:t>dont l’Emprunt BPCE </a:t>
            </a:r>
          </a:p>
        </p:txBody>
      </p:sp>
      <p:sp>
        <p:nvSpPr>
          <p:cNvPr id="18" name="Titre 1">
            <a:extLst>
              <a:ext uri="{FF2B5EF4-FFF2-40B4-BE49-F238E27FC236}">
                <a16:creationId xmlns:a16="http://schemas.microsoft.com/office/drawing/2014/main" id="{5B81CF91-5AEB-4154-B79E-00C2B8357F68}"/>
              </a:ext>
            </a:extLst>
          </p:cNvPr>
          <p:cNvSpPr>
            <a:spLocks noGrp="1"/>
          </p:cNvSpPr>
          <p:nvPr>
            <p:ph type="title"/>
          </p:nvPr>
        </p:nvSpPr>
        <p:spPr>
          <a:xfrm>
            <a:off x="287929" y="807316"/>
            <a:ext cx="2538413" cy="1600218"/>
          </a:xfrm>
        </p:spPr>
        <p:txBody>
          <a:bodyPr>
            <a:normAutofit/>
          </a:bodyPr>
          <a:lstStyle/>
          <a:p>
            <a:r>
              <a:rPr lang="fr-FR" sz="2000"/>
              <a:t>Parcours PM Caisse d’Epargne</a:t>
            </a:r>
          </a:p>
        </p:txBody>
      </p:sp>
      <p:sp>
        <p:nvSpPr>
          <p:cNvPr id="21" name="Rectangle 20">
            <a:extLst>
              <a:ext uri="{FF2B5EF4-FFF2-40B4-BE49-F238E27FC236}">
                <a16:creationId xmlns:a16="http://schemas.microsoft.com/office/drawing/2014/main" id="{CA8444CE-4B07-4C3A-885A-C8F579BFEA10}"/>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Image 21">
            <a:extLst>
              <a:ext uri="{FF2B5EF4-FFF2-40B4-BE49-F238E27FC236}">
                <a16:creationId xmlns:a16="http://schemas.microsoft.com/office/drawing/2014/main" id="{5AF9A0B4-0ED7-4C18-B4B0-9204450BCFCA}"/>
              </a:ext>
            </a:extLst>
          </p:cNvPr>
          <p:cNvPicPr>
            <a:picLocks noChangeAspect="1"/>
          </p:cNvPicPr>
          <p:nvPr/>
        </p:nvPicPr>
        <p:blipFill>
          <a:blip r:embed="rId3"/>
          <a:stretch>
            <a:fillRect/>
          </a:stretch>
        </p:blipFill>
        <p:spPr>
          <a:xfrm>
            <a:off x="11515241" y="246494"/>
            <a:ext cx="391256" cy="391256"/>
          </a:xfrm>
          <a:prstGeom prst="rect">
            <a:avLst/>
          </a:prstGeom>
        </p:spPr>
      </p:pic>
      <p:sp>
        <p:nvSpPr>
          <p:cNvPr id="3" name="Rectangle 2">
            <a:extLst>
              <a:ext uri="{FF2B5EF4-FFF2-40B4-BE49-F238E27FC236}">
                <a16:creationId xmlns:a16="http://schemas.microsoft.com/office/drawing/2014/main" id="{7354BBC0-B5C8-2B0B-0C55-B4DA8FF5F062}"/>
              </a:ext>
            </a:extLst>
          </p:cNvPr>
          <p:cNvSpPr/>
          <p:nvPr/>
        </p:nvSpPr>
        <p:spPr>
          <a:xfrm>
            <a:off x="3281562" y="6575089"/>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56575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378656" y="3091311"/>
            <a:ext cx="2703431" cy="1113709"/>
          </a:xfrm>
        </p:spPr>
        <p:txBody>
          <a:bodyPr/>
          <a:lstStyle/>
          <a:p>
            <a:r>
              <a:rPr lang="fr-FR"/>
              <a:t>03.2</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de souscription</a:t>
            </a:r>
          </a:p>
          <a:p>
            <a:r>
              <a:rPr lang="fr-FR"/>
              <a:t>(outil Platine) </a:t>
            </a: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lang="fr" sz="1200" b="1" i="1" u="none" strike="noStrike" kern="1200" cap="none" spc="0" normalizeH="0" baseline="0" noProof="0">
              <a:ln>
                <a:noFill/>
              </a:ln>
              <a:solidFill>
                <a:srgbClr val="000000"/>
              </a:solidFill>
              <a:effectLst/>
              <a:highlight>
                <a:srgbClr val="00FF00"/>
              </a:highlight>
              <a:uLnTx/>
              <a:uFillTx/>
              <a:latin typeface="Arial"/>
              <a:cs typeface="Arial"/>
            </a:endParaRPr>
          </a:p>
        </p:txBody>
      </p:sp>
    </p:spTree>
    <p:extLst>
      <p:ext uri="{BB962C8B-B14F-4D97-AF65-F5344CB8AC3E}">
        <p14:creationId xmlns:p14="http://schemas.microsoft.com/office/powerpoint/2010/main" val="1496995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37419" y="44281"/>
            <a:ext cx="10273141" cy="1034310"/>
          </a:xfrm>
        </p:spPr>
        <p:txBody>
          <a:bodyPr/>
          <a:lstStyle/>
          <a:p>
            <a:r>
              <a:rPr lang="fr-FR" altLang="fr-FR" sz="2400"/>
              <a:t>RAPPEL DES REGLES RELATIVES AU DEMARCHAGE </a:t>
            </a:r>
            <a:br>
              <a:rPr lang="fr-FR" altLang="fr-FR" sz="2400"/>
            </a:br>
            <a:r>
              <a:rPr lang="fr-FR" altLang="fr-FR" sz="2400"/>
              <a:t>Personnes physiques &amp; personnes morales éligibles</a:t>
            </a:r>
          </a:p>
        </p:txBody>
      </p:sp>
      <p:sp>
        <p:nvSpPr>
          <p:cNvPr id="21" name="Espace réservé du contenu 20">
            <a:extLst>
              <a:ext uri="{FF2B5EF4-FFF2-40B4-BE49-F238E27FC236}">
                <a16:creationId xmlns:a16="http://schemas.microsoft.com/office/drawing/2014/main" id="{BBAFC73C-09B8-41E8-992F-C2AF4DBEF24E}"/>
              </a:ext>
            </a:extLst>
          </p:cNvPr>
          <p:cNvSpPr>
            <a:spLocks noGrp="1"/>
          </p:cNvSpPr>
          <p:nvPr>
            <p:ph sz="quarter" idx="13"/>
          </p:nvPr>
        </p:nvSpPr>
        <p:spPr>
          <a:xfrm>
            <a:off x="550376" y="2401797"/>
            <a:ext cx="11441447" cy="5629878"/>
          </a:xfrm>
        </p:spPr>
        <p:txBody>
          <a:bodyPr vert="horz" lIns="91440" tIns="45720" rIns="91440" bIns="45720" rtlCol="0" anchor="t">
            <a:normAutofit/>
          </a:bodyPr>
          <a:lstStyle/>
          <a:p>
            <a:pPr marL="354965" indent="-354965"/>
            <a:r>
              <a:rPr lang="fr-FR" sz="1500" u="sng" dirty="0">
                <a:latin typeface="+mn-lt"/>
                <a:cs typeface="Arial"/>
              </a:rPr>
              <a:t>Principales références réglementaires </a:t>
            </a:r>
            <a:r>
              <a:rPr lang="fr-FR" sz="1500" dirty="0">
                <a:latin typeface="+mn-lt"/>
                <a:cs typeface="Arial"/>
              </a:rPr>
              <a:t>:</a:t>
            </a:r>
          </a:p>
          <a:p>
            <a:pPr marL="913765" lvl="1" indent="-304165"/>
            <a:r>
              <a:rPr lang="fr-FR" sz="1400" dirty="0">
                <a:latin typeface="+mn-lt"/>
                <a:cs typeface="Arial"/>
              </a:rPr>
              <a:t>Article L 341-1 du </a:t>
            </a:r>
            <a:r>
              <a:rPr lang="fr-FR" sz="1400" dirty="0" err="1">
                <a:latin typeface="+mn-lt"/>
                <a:cs typeface="Arial"/>
              </a:rPr>
              <a:t>Comofi</a:t>
            </a:r>
            <a:r>
              <a:rPr lang="fr-FR" sz="1400" dirty="0">
                <a:latin typeface="+mn-lt"/>
                <a:cs typeface="Arial"/>
              </a:rPr>
              <a:t> sur la définition du démarchage</a:t>
            </a:r>
          </a:p>
          <a:p>
            <a:pPr marL="913765" lvl="1" indent="-304165"/>
            <a:r>
              <a:rPr lang="fr-FR" sz="1400" dirty="0">
                <a:latin typeface="+mn-lt"/>
                <a:cs typeface="Arial"/>
              </a:rPr>
              <a:t>Article L 341-2 du </a:t>
            </a:r>
            <a:r>
              <a:rPr lang="fr-FR" sz="1400" dirty="0" err="1">
                <a:latin typeface="+mn-lt"/>
                <a:cs typeface="Arial"/>
              </a:rPr>
              <a:t>Comofi</a:t>
            </a:r>
            <a:r>
              <a:rPr lang="fr-FR" sz="1400" dirty="0">
                <a:latin typeface="+mn-lt"/>
                <a:cs typeface="Arial"/>
              </a:rPr>
              <a:t> sur le champ d’application</a:t>
            </a:r>
          </a:p>
          <a:p>
            <a:pPr marL="609600" lvl="1" indent="0">
              <a:buNone/>
            </a:pPr>
            <a:r>
              <a:rPr lang="fr-FR" sz="1400" b="1" dirty="0">
                <a:latin typeface="+mn-lt"/>
                <a:cs typeface="Arial"/>
              </a:rPr>
              <a:t>Ayant pour conséquences </a:t>
            </a:r>
            <a:r>
              <a:rPr lang="fr-FR" sz="1400" dirty="0">
                <a:latin typeface="+mn-lt"/>
                <a:cs typeface="Arial"/>
              </a:rPr>
              <a:t>: </a:t>
            </a:r>
          </a:p>
          <a:p>
            <a:pPr marL="1504935" lvl="2" indent="-285750"/>
            <a:r>
              <a:rPr lang="fr-FR" sz="1400" dirty="0">
                <a:latin typeface="+mn-lt"/>
                <a:cs typeface="Arial"/>
              </a:rPr>
              <a:t>le délai de réflexion est de </a:t>
            </a:r>
            <a:r>
              <a:rPr lang="fr-FR" sz="1400" dirty="0">
                <a:effectLst/>
                <a:latin typeface="+mn-lt"/>
                <a:ea typeface="Times New Roman" panose="02020603050405020304" pitchFamily="18" charset="0"/>
              </a:rPr>
              <a:t>48h à partir du lendemain de la date de signature du bulletin de démarchage</a:t>
            </a:r>
          </a:p>
          <a:p>
            <a:pPr marL="1504935" lvl="2" indent="-285750"/>
            <a:r>
              <a:rPr lang="fr-FR" sz="1400" dirty="0">
                <a:latin typeface="+mn-lt"/>
                <a:ea typeface="Calibri" panose="020F0502020204030204" pitchFamily="34" charset="0"/>
              </a:rPr>
              <a:t>Si la fin du délai tombe un jour non ouvré comme le dimanche et jours fériés, le délai est décalé à la fin du jour suivant ouvré (samedi compris)</a:t>
            </a:r>
            <a:endParaRPr lang="fr-FR" sz="1400" dirty="0">
              <a:latin typeface="+mn-lt"/>
              <a:cs typeface="Arial"/>
            </a:endParaRPr>
          </a:p>
          <a:p>
            <a:pPr marL="354965" indent="-354965"/>
            <a:r>
              <a:rPr lang="fr-FR" sz="1500" u="sng" dirty="0">
                <a:latin typeface="+mn-lt"/>
                <a:cs typeface="Arial"/>
              </a:rPr>
              <a:t>Champ d’application </a:t>
            </a:r>
            <a:r>
              <a:rPr lang="fr-FR" sz="1500" dirty="0">
                <a:latin typeface="+mn-lt"/>
                <a:cs typeface="Arial"/>
              </a:rPr>
              <a:t>:</a:t>
            </a:r>
          </a:p>
          <a:p>
            <a:pPr marL="913765" lvl="1" indent="-304165"/>
            <a:r>
              <a:rPr lang="fr-FR" sz="1400" dirty="0">
                <a:latin typeface="+mn-lt"/>
                <a:cs typeface="Arial"/>
              </a:rPr>
              <a:t>Toutes </a:t>
            </a:r>
            <a:r>
              <a:rPr lang="fr-FR" sz="1400" b="1" dirty="0">
                <a:latin typeface="+mn-lt"/>
                <a:cs typeface="Arial"/>
              </a:rPr>
              <a:t>les personnes physiques</a:t>
            </a:r>
          </a:p>
          <a:p>
            <a:pPr marL="913765" lvl="1" indent="-304165"/>
            <a:r>
              <a:rPr lang="fr-FR" sz="1400" b="1" dirty="0">
                <a:latin typeface="+mn-lt"/>
                <a:cs typeface="Arial"/>
              </a:rPr>
              <a:t>Les personnes morales répondant </a:t>
            </a:r>
            <a:r>
              <a:rPr lang="fr-FR" sz="1400" dirty="0">
                <a:latin typeface="+mn-lt"/>
                <a:cs typeface="Arial"/>
              </a:rPr>
              <a:t>aux critères suivants :</a:t>
            </a:r>
          </a:p>
          <a:p>
            <a:pPr marL="901065" lvl="1" indent="-342900">
              <a:buFont typeface="Arial" panose="020B0604020202020204" pitchFamily="34" charset="0"/>
              <a:buChar char="-"/>
            </a:pPr>
            <a:r>
              <a:rPr lang="fr-FR" sz="1400" dirty="0">
                <a:solidFill>
                  <a:srgbClr val="000000"/>
                </a:solidFill>
                <a:effectLst/>
                <a:latin typeface="+mn-lt"/>
                <a:ea typeface="Times New Roman" panose="02020603050405020304" pitchFamily="18" charset="0"/>
                <a:cs typeface="Arial"/>
              </a:rPr>
              <a:t>Avoir moins de 5 millions d'euros pour le total de bilan,</a:t>
            </a:r>
            <a:endParaRPr lang="fr-FR" sz="1400" dirty="0">
              <a:solidFill>
                <a:srgbClr val="000000"/>
              </a:solidFill>
              <a:effectLst/>
              <a:latin typeface="+mn-lt"/>
              <a:ea typeface="Calibri" panose="020F0502020204030204" pitchFamily="34" charset="0"/>
              <a:cs typeface="Arial"/>
            </a:endParaRPr>
          </a:p>
          <a:p>
            <a:pPr marL="901065" lvl="1" indent="-342900">
              <a:buFont typeface="Arial" panose="020B0604020202020204" pitchFamily="34" charset="0"/>
              <a:buChar char="-"/>
            </a:pPr>
            <a:r>
              <a:rPr lang="fr-FR" sz="1400" dirty="0">
                <a:solidFill>
                  <a:srgbClr val="000000"/>
                </a:solidFill>
                <a:latin typeface="+mn-lt"/>
                <a:ea typeface="Times New Roman" panose="02020603050405020304" pitchFamily="18" charset="0"/>
                <a:cs typeface="Arial"/>
              </a:rPr>
              <a:t>ou avoir</a:t>
            </a:r>
            <a:r>
              <a:rPr lang="fr-FR" sz="1400" dirty="0">
                <a:solidFill>
                  <a:srgbClr val="000000"/>
                </a:solidFill>
                <a:effectLst/>
                <a:latin typeface="+mn-lt"/>
                <a:ea typeface="Times New Roman" panose="02020603050405020304" pitchFamily="18" charset="0"/>
                <a:cs typeface="Arial"/>
              </a:rPr>
              <a:t> un CA inférieur à 5 millions d'euros ou à défaut pour le montant des recettes,</a:t>
            </a:r>
            <a:endParaRPr lang="fr-FR" sz="1400" dirty="0">
              <a:solidFill>
                <a:srgbClr val="000000"/>
              </a:solidFill>
              <a:effectLst/>
              <a:latin typeface="+mn-lt"/>
              <a:ea typeface="Calibri" panose="020F0502020204030204" pitchFamily="34" charset="0"/>
              <a:cs typeface="Arial"/>
            </a:endParaRPr>
          </a:p>
          <a:p>
            <a:pPr marL="901065" lvl="1" indent="-342900">
              <a:buFont typeface="Arial" panose="020B0604020202020204" pitchFamily="34" charset="0"/>
              <a:buChar char="-"/>
            </a:pPr>
            <a:r>
              <a:rPr lang="fr-FR" sz="1400" dirty="0">
                <a:solidFill>
                  <a:srgbClr val="000000"/>
                </a:solidFill>
                <a:latin typeface="+mn-lt"/>
                <a:ea typeface="Times New Roman" panose="02020603050405020304" pitchFamily="18" charset="0"/>
                <a:cs typeface="Arial"/>
              </a:rPr>
              <a:t>ou avoir </a:t>
            </a:r>
            <a:r>
              <a:rPr lang="fr-FR" sz="1400" dirty="0">
                <a:solidFill>
                  <a:srgbClr val="000000"/>
                </a:solidFill>
                <a:effectLst/>
                <a:latin typeface="+mn-lt"/>
                <a:ea typeface="Times New Roman" panose="02020603050405020304" pitchFamily="18" charset="0"/>
                <a:cs typeface="Arial"/>
              </a:rPr>
              <a:t>moins de 5 millions d'euros pour le montant des actifs gérés,</a:t>
            </a:r>
            <a:r>
              <a:rPr lang="fr-FR" sz="1400" dirty="0">
                <a:solidFill>
                  <a:srgbClr val="000000"/>
                </a:solidFill>
                <a:latin typeface="+mn-lt"/>
                <a:ea typeface="Times New Roman" panose="02020603050405020304" pitchFamily="18" charset="0"/>
                <a:cs typeface="Arial"/>
              </a:rPr>
              <a:t> </a:t>
            </a:r>
            <a:endParaRPr lang="fr-FR" sz="1400" dirty="0">
              <a:solidFill>
                <a:srgbClr val="000000"/>
              </a:solidFill>
              <a:effectLst/>
              <a:latin typeface="+mn-lt"/>
              <a:ea typeface="Calibri" panose="020F0502020204030204" pitchFamily="34" charset="0"/>
            </a:endParaRPr>
          </a:p>
          <a:p>
            <a:pPr marL="901065" lvl="1" indent="-342900">
              <a:buFont typeface="Arial" panose="020B0604020202020204" pitchFamily="34" charset="0"/>
              <a:buChar char="-"/>
            </a:pPr>
            <a:r>
              <a:rPr lang="fr-FR" sz="1400" dirty="0">
                <a:solidFill>
                  <a:srgbClr val="000000"/>
                </a:solidFill>
                <a:effectLst/>
                <a:latin typeface="+mn-lt"/>
                <a:ea typeface="Times New Roman" panose="02020603050405020304" pitchFamily="18" charset="0"/>
                <a:cs typeface="Arial"/>
              </a:rPr>
              <a:t>et moins de 50 personnes pour les effectifs annuels moyen.</a:t>
            </a:r>
            <a:endParaRPr lang="fr-FR" sz="1400" dirty="0">
              <a:latin typeface="+mn-lt"/>
              <a:cs typeface="Arial"/>
            </a:endParaRPr>
          </a:p>
          <a:p>
            <a:pPr marL="608965" lvl="1" indent="0">
              <a:buNone/>
            </a:pPr>
            <a:endParaRPr lang="fr-FR" sz="1600" dirty="0">
              <a:latin typeface="+mn-lt"/>
            </a:endParaRPr>
          </a:p>
          <a:p>
            <a:pPr marL="608965" lvl="1" indent="0">
              <a:buNone/>
            </a:pPr>
            <a:endParaRPr lang="fr-FR" dirty="0"/>
          </a:p>
          <a:p>
            <a:pPr marL="608965" lvl="1" indent="0">
              <a:buNone/>
            </a:pPr>
            <a:endParaRPr lang="fr-FR" dirty="0"/>
          </a:p>
          <a:p>
            <a:pPr marL="913765" lvl="1" indent="-304165"/>
            <a:endParaRPr lang="fr-FR"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425000" y="134872"/>
            <a:ext cx="500559" cy="500559"/>
          </a:xfrm>
          <a:prstGeom prst="rect">
            <a:avLst/>
          </a:prstGeom>
        </p:spPr>
      </p:pic>
      <p:sp>
        <p:nvSpPr>
          <p:cNvPr id="5" name="Rectangle 4">
            <a:extLst>
              <a:ext uri="{FF2B5EF4-FFF2-40B4-BE49-F238E27FC236}">
                <a16:creationId xmlns:a16="http://schemas.microsoft.com/office/drawing/2014/main" id="{01E0FE7B-0F87-B24B-8303-5C7BF86444E0}"/>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pic>
        <p:nvPicPr>
          <p:cNvPr id="6" name="Graphique 5" descr="Cône de signalisation avec un remplissage uni">
            <a:extLst>
              <a:ext uri="{FF2B5EF4-FFF2-40B4-BE49-F238E27FC236}">
                <a16:creationId xmlns:a16="http://schemas.microsoft.com/office/drawing/2014/main" id="{CBB7CF6B-AA0D-49E9-B433-8F8753DC6AD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087" y="1083556"/>
            <a:ext cx="636527" cy="811387"/>
          </a:xfrm>
          <a:prstGeom prst="rect">
            <a:avLst/>
          </a:prstGeom>
        </p:spPr>
      </p:pic>
      <p:sp>
        <p:nvSpPr>
          <p:cNvPr id="8" name="Rectangle 7">
            <a:extLst>
              <a:ext uri="{FF2B5EF4-FFF2-40B4-BE49-F238E27FC236}">
                <a16:creationId xmlns:a16="http://schemas.microsoft.com/office/drawing/2014/main" id="{685965D5-EEA9-4939-A976-D62EE562E4BB}"/>
              </a:ext>
            </a:extLst>
          </p:cNvPr>
          <p:cNvSpPr/>
          <p:nvPr/>
        </p:nvSpPr>
        <p:spPr>
          <a:xfrm>
            <a:off x="581440" y="1065977"/>
            <a:ext cx="11334040" cy="1224735"/>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C9FA9421-F77E-62EF-E097-C2ABE51E6A23}"/>
              </a:ext>
            </a:extLst>
          </p:cNvPr>
          <p:cNvSpPr txBox="1"/>
          <p:nvPr/>
        </p:nvSpPr>
        <p:spPr>
          <a:xfrm>
            <a:off x="550376" y="1078591"/>
            <a:ext cx="11396167" cy="1200842"/>
          </a:xfrm>
          <a:prstGeom prst="rect">
            <a:avLst/>
          </a:prstGeom>
          <a:noFill/>
        </p:spPr>
        <p:txBody>
          <a:bodyPr wrap="square">
            <a:spAutoFit/>
          </a:body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500" b="1" i="0" u="sng" strike="noStrike" kern="1200" cap="none" spc="0" normalizeH="0" baseline="0" noProof="0" dirty="0">
                <a:ln>
                  <a:noFill/>
                </a:ln>
                <a:solidFill>
                  <a:srgbClr val="B34A8C"/>
                </a:solidFill>
                <a:effectLst/>
                <a:uLnTx/>
                <a:uFillTx/>
                <a:latin typeface="Arial"/>
                <a:ea typeface="+mn-ea"/>
                <a:cs typeface="Arial"/>
              </a:rPr>
              <a:t>POUR RAPPEL</a:t>
            </a:r>
            <a:r>
              <a:rPr kumimoji="0" lang="fr-FR" sz="1500" b="1" i="0" u="none" strike="noStrike" kern="1200" cap="none" spc="0" normalizeH="0" baseline="0" noProof="0" dirty="0">
                <a:ln>
                  <a:noFill/>
                </a:ln>
                <a:solidFill>
                  <a:srgbClr val="B34A8C"/>
                </a:solidFill>
                <a:effectLst/>
                <a:uLnTx/>
                <a:uFillTx/>
                <a:latin typeface="Arial"/>
                <a:ea typeface="+mn-ea"/>
                <a:cs typeface="Arial"/>
              </a:rPr>
              <a:t> : </a:t>
            </a:r>
            <a:r>
              <a:rPr kumimoji="0" lang="fr-FR" sz="1700" b="1"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a:rPr>
              <a:t>la règle ne s’applique qu’aux clients qui n’ont jamais souscrit à un emprunt ou assimilé (titre de créance) </a:t>
            </a:r>
            <a:endParaRPr kumimoji="0" lang="fr-FR" sz="1700" b="1"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panose="02020603050405020304" pitchFamily="18" charset="0"/>
            </a:endParaRPr>
          </a:p>
          <a:p>
            <a:pPr marL="354965" marR="0" lvl="0" indent="-354965" algn="l" defTabSz="1219170" rtl="0" eaLnBrk="1" fontAlgn="auto" latinLnBrk="0" hangingPunct="1">
              <a:lnSpc>
                <a:spcPct val="90000"/>
              </a:lnSpc>
              <a:spcBef>
                <a:spcPts val="1333"/>
              </a:spcBef>
              <a:spcAft>
                <a:spcPts val="0"/>
              </a:spcAft>
              <a:buClr>
                <a:srgbClr val="B34A8C"/>
              </a:buClr>
              <a:buSzTx/>
              <a:buFont typeface="Symbol" panose="05050102010706020507" pitchFamily="18" charset="2"/>
              <a:buChar char="Þ"/>
              <a:tabLst/>
              <a:defRPr/>
            </a:pPr>
            <a:r>
              <a:rPr kumimoji="0" lang="fr-FR" sz="1700" b="0" i="0" u="none" strike="noStrike" kern="1200" cap="none" spc="0" normalizeH="0" baseline="0" noProof="0" dirty="0">
                <a:ln>
                  <a:noFill/>
                </a:ln>
                <a:solidFill>
                  <a:srgbClr val="B34A8C"/>
                </a:solidFill>
                <a:effectLst/>
                <a:uLnTx/>
                <a:uFillTx/>
                <a:latin typeface="Arial"/>
                <a:ea typeface="Times New Roman" panose="02020603050405020304" pitchFamily="18" charset="0"/>
                <a:cs typeface="Times New Roman"/>
              </a:rPr>
              <a:t>le Conseiller doit impérativement vérifier si le client a souscrit à l’emprunt précédent ou s’il détient en portefeuille un titre de créance avant de cocher la case « démarchage » du BS. </a:t>
            </a:r>
            <a:endParaRPr kumimoji="0" lang="fr-FR" sz="1500" b="0" i="0" u="sng"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403098221"/>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200007" y="201034"/>
            <a:ext cx="10273141" cy="1034310"/>
          </a:xfrm>
        </p:spPr>
        <p:txBody>
          <a:bodyPr/>
          <a:lstStyle/>
          <a:p>
            <a:r>
              <a:rPr lang="fr-FR" altLang="fr-FR" sz="2400"/>
              <a:t>RAPPEL DES REGLES RELATIVES AU DEMARCHAGE </a:t>
            </a:r>
            <a:br>
              <a:rPr lang="fr-FR" altLang="fr-FR" sz="2400"/>
            </a:br>
            <a:r>
              <a:rPr lang="fr-FR" altLang="fr-FR" sz="2400"/>
              <a:t>Déclinaison opérationnelle et exemples </a:t>
            </a:r>
          </a:p>
        </p:txBody>
      </p:sp>
      <p:sp>
        <p:nvSpPr>
          <p:cNvPr id="21" name="Espace réservé du contenu 20">
            <a:extLst>
              <a:ext uri="{FF2B5EF4-FFF2-40B4-BE49-F238E27FC236}">
                <a16:creationId xmlns:a16="http://schemas.microsoft.com/office/drawing/2014/main" id="{BBAFC73C-09B8-41E8-992F-C2AF4DBEF24E}"/>
              </a:ext>
            </a:extLst>
          </p:cNvPr>
          <p:cNvSpPr>
            <a:spLocks noGrp="1"/>
          </p:cNvSpPr>
          <p:nvPr>
            <p:ph sz="quarter" idx="13"/>
          </p:nvPr>
        </p:nvSpPr>
        <p:spPr>
          <a:xfrm>
            <a:off x="266797" y="1034674"/>
            <a:ext cx="11703458" cy="4950084"/>
          </a:xfrm>
        </p:spPr>
        <p:txBody>
          <a:bodyPr>
            <a:normAutofit/>
          </a:bodyPr>
          <a:lstStyle/>
          <a:p>
            <a:pPr marL="609585" lvl="1" indent="0">
              <a:buNone/>
            </a:pPr>
            <a:endParaRPr lang="fr-FR" sz="1600" dirty="0">
              <a:latin typeface="+mn-lt"/>
            </a:endParaRPr>
          </a:p>
          <a:p>
            <a:pPr marL="609585" lvl="1" indent="0">
              <a:buNone/>
            </a:pPr>
            <a:endParaRPr lang="fr-FR" dirty="0"/>
          </a:p>
          <a:p>
            <a:pPr marL="609585" lvl="1" indent="0">
              <a:buNone/>
            </a:pPr>
            <a:endParaRPr lang="fr-FR" dirty="0"/>
          </a:p>
          <a:p>
            <a:pPr marL="609585" lvl="1" indent="0">
              <a:buNone/>
            </a:pPr>
            <a:endParaRPr lang="fr-FR"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430111" y="157823"/>
            <a:ext cx="540143" cy="540143"/>
          </a:xfrm>
          <a:prstGeom prst="rect">
            <a:avLst/>
          </a:prstGeom>
        </p:spPr>
      </p:pic>
      <p:sp>
        <p:nvSpPr>
          <p:cNvPr id="5" name="Rectangle 4">
            <a:extLst>
              <a:ext uri="{FF2B5EF4-FFF2-40B4-BE49-F238E27FC236}">
                <a16:creationId xmlns:a16="http://schemas.microsoft.com/office/drawing/2014/main" id="{01E0FE7B-0F87-B24B-8303-5C7BF86444E0}"/>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4" name="ZoneTexte 3">
            <a:extLst>
              <a:ext uri="{FF2B5EF4-FFF2-40B4-BE49-F238E27FC236}">
                <a16:creationId xmlns:a16="http://schemas.microsoft.com/office/drawing/2014/main" id="{B8459B84-7001-4BA6-80E5-B24469B2D47F}"/>
              </a:ext>
            </a:extLst>
          </p:cNvPr>
          <p:cNvSpPr txBox="1"/>
          <p:nvPr/>
        </p:nvSpPr>
        <p:spPr>
          <a:xfrm>
            <a:off x="403056" y="1077884"/>
            <a:ext cx="11585479" cy="1477328"/>
          </a:xfrm>
          <a:prstGeom prst="rect">
            <a:avLst/>
          </a:prstGeom>
          <a:noFill/>
        </p:spPr>
        <p:txBody>
          <a:bodyPr wrap="none" rtlCol="0">
            <a:spAutoFit/>
          </a:bodyPr>
          <a:lstStyle/>
          <a:p>
            <a:pPr lvl="0"/>
            <a:r>
              <a:rPr lang="fr-FR" sz="1800" dirty="0">
                <a:effectLst/>
                <a:latin typeface="Calibri" panose="020F0502020204030204" pitchFamily="34" charset="0"/>
                <a:ea typeface="Times New Roman" panose="02020603050405020304" pitchFamily="18" charset="0"/>
                <a:cs typeface="Calibri" panose="020F0502020204030204" pitchFamily="34" charset="0"/>
              </a:rPr>
              <a:t>Cette règle relative au démarchage a été traduite opérationnellement sur le bulletin (BS intégrant la partie démarchage) : </a:t>
            </a:r>
          </a:p>
          <a:p>
            <a:pPr lvl="0"/>
            <a:r>
              <a:rPr lang="fr-FR" b="1" dirty="0">
                <a:latin typeface="Calibri" panose="020F0502020204030204" pitchFamily="34" charset="0"/>
                <a:ea typeface="Times New Roman" panose="02020603050405020304" pitchFamily="18" charset="0"/>
                <a:cs typeface="Calibri" panose="020F0502020204030204" pitchFamily="34" charset="0"/>
              </a:rPr>
              <a:t>       </a:t>
            </a:r>
            <a:r>
              <a:rPr lang="fr-FR" sz="1800" b="1" dirty="0">
                <a:effectLst/>
                <a:latin typeface="Calibri" panose="020F0502020204030204" pitchFamily="34" charset="0"/>
                <a:ea typeface="Times New Roman" panose="02020603050405020304" pitchFamily="18" charset="0"/>
                <a:cs typeface="Calibri" panose="020F0502020204030204" pitchFamily="34" charset="0"/>
              </a:rPr>
              <a:t>trois jour ouvrés</a:t>
            </a:r>
            <a:r>
              <a:rPr lang="fr-FR" sz="1800" dirty="0">
                <a:effectLst/>
                <a:latin typeface="Calibri" panose="020F0502020204030204" pitchFamily="34" charset="0"/>
                <a:ea typeface="Times New Roman" panose="02020603050405020304" pitchFamily="18" charset="0"/>
                <a:cs typeface="Calibri" panose="020F0502020204030204" pitchFamily="34" charset="0"/>
              </a:rPr>
              <a:t> (compris les samedis) à partir de la </a:t>
            </a:r>
            <a:r>
              <a:rPr lang="fr-FR" sz="1800" b="1" dirty="0">
                <a:effectLst/>
                <a:latin typeface="Calibri" panose="020F0502020204030204" pitchFamily="34" charset="0"/>
                <a:ea typeface="Times New Roman" panose="02020603050405020304" pitchFamily="18" charset="0"/>
                <a:cs typeface="Calibri" panose="020F0502020204030204" pitchFamily="34" charset="0"/>
              </a:rPr>
              <a:t>date de signature du bulletin de démarchage (j) :</a:t>
            </a:r>
            <a:endParaRPr lang="fr-FR" sz="1800" dirty="0">
              <a:effectLst/>
              <a:latin typeface="Calibri" panose="020F0502020204030204" pitchFamily="34" charset="0"/>
              <a:ea typeface="Calibri" panose="020F0502020204030204" pitchFamily="34" charset="0"/>
              <a:cs typeface="Calibri" panose="020F0502020204030204" pitchFamily="34" charset="0"/>
            </a:endParaRPr>
          </a:p>
          <a:p>
            <a:r>
              <a:rPr lang="fr-FR" sz="1800" dirty="0">
                <a:effectLst/>
                <a:latin typeface="Calibri" panose="020F0502020204030204" pitchFamily="34" charset="0"/>
                <a:ea typeface="Calibri" panose="020F0502020204030204" pitchFamily="34" charset="0"/>
              </a:rPr>
              <a:t> </a:t>
            </a:r>
          </a:p>
          <a:p>
            <a:r>
              <a:rPr lang="fr-FR" b="1" dirty="0">
                <a:latin typeface="Calibri" panose="020F0502020204030204" pitchFamily="34" charset="0"/>
                <a:ea typeface="Calibri" panose="020F0502020204030204" pitchFamily="34" charset="0"/>
              </a:rPr>
              <a:t>       </a:t>
            </a:r>
            <a:r>
              <a:rPr lang="fr-FR" sz="1800" b="1" dirty="0">
                <a:effectLst/>
                <a:latin typeface="Calibri" panose="020F0502020204030204" pitchFamily="34" charset="0"/>
                <a:ea typeface="Calibri" panose="020F0502020204030204" pitchFamily="34" charset="0"/>
              </a:rPr>
              <a:t>Opérationnellement : </a:t>
            </a:r>
            <a:r>
              <a:rPr lang="fr-FR" sz="1800" dirty="0">
                <a:effectLst/>
                <a:latin typeface="Calibri" panose="020F0502020204030204" pitchFamily="34" charset="0"/>
                <a:ea typeface="Calibri" panose="020F0502020204030204" pitchFamily="34" charset="0"/>
              </a:rPr>
              <a:t>le top départ du délai de réflexion est la date de signature du bulletin de démarchage (J) </a:t>
            </a:r>
          </a:p>
          <a:p>
            <a:r>
              <a:rPr lang="fr-FR" sz="1800" dirty="0">
                <a:effectLst/>
                <a:latin typeface="Calibri" panose="020F0502020204030204" pitchFamily="34" charset="0"/>
                <a:ea typeface="Calibri" panose="020F0502020204030204" pitchFamily="34" charset="0"/>
              </a:rPr>
              <a:t>		A J+3 jours ouvrés = date de signature de BS = date de saisie</a:t>
            </a:r>
            <a:endParaRPr lang="fr-FR" dirty="0"/>
          </a:p>
        </p:txBody>
      </p:sp>
      <p:pic>
        <p:nvPicPr>
          <p:cNvPr id="8" name="Image 7">
            <a:extLst>
              <a:ext uri="{FF2B5EF4-FFF2-40B4-BE49-F238E27FC236}">
                <a16:creationId xmlns:a16="http://schemas.microsoft.com/office/drawing/2014/main" id="{3F08F98E-BBEA-BC3F-EC27-44AD0045BE1A}"/>
              </a:ext>
            </a:extLst>
          </p:cNvPr>
          <p:cNvPicPr>
            <a:picLocks noChangeAspect="1"/>
          </p:cNvPicPr>
          <p:nvPr/>
        </p:nvPicPr>
        <p:blipFill>
          <a:blip r:embed="rId4"/>
          <a:stretch>
            <a:fillRect/>
          </a:stretch>
        </p:blipFill>
        <p:spPr>
          <a:xfrm>
            <a:off x="1569462" y="2891920"/>
            <a:ext cx="8830385" cy="2415370"/>
          </a:xfrm>
          <a:prstGeom prst="rect">
            <a:avLst/>
          </a:prstGeom>
        </p:spPr>
      </p:pic>
    </p:spTree>
    <p:extLst>
      <p:ext uri="{BB962C8B-B14F-4D97-AF65-F5344CB8AC3E}">
        <p14:creationId xmlns:p14="http://schemas.microsoft.com/office/powerpoint/2010/main" val="2348504119"/>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200007" y="356087"/>
            <a:ext cx="10273141" cy="1034310"/>
          </a:xfrm>
        </p:spPr>
        <p:txBody>
          <a:bodyPr/>
          <a:lstStyle/>
          <a:p>
            <a:r>
              <a:rPr lang="fr-FR" altLang="fr-FR" sz="2400" dirty="0"/>
              <a:t>Modèle de Bulletin de souscription rempli</a:t>
            </a:r>
          </a:p>
        </p:txBody>
      </p:sp>
      <p:sp>
        <p:nvSpPr>
          <p:cNvPr id="21" name="Espace réservé du contenu 20">
            <a:extLst>
              <a:ext uri="{FF2B5EF4-FFF2-40B4-BE49-F238E27FC236}">
                <a16:creationId xmlns:a16="http://schemas.microsoft.com/office/drawing/2014/main" id="{BBAFC73C-09B8-41E8-992F-C2AF4DBEF24E}"/>
              </a:ext>
            </a:extLst>
          </p:cNvPr>
          <p:cNvSpPr>
            <a:spLocks noGrp="1"/>
          </p:cNvSpPr>
          <p:nvPr>
            <p:ph sz="quarter" idx="13"/>
          </p:nvPr>
        </p:nvSpPr>
        <p:spPr>
          <a:xfrm>
            <a:off x="266797" y="1034674"/>
            <a:ext cx="11703458" cy="4950084"/>
          </a:xfrm>
        </p:spPr>
        <p:txBody>
          <a:bodyPr>
            <a:normAutofit/>
          </a:bodyPr>
          <a:lstStyle/>
          <a:p>
            <a:pPr marL="609585" lvl="1" indent="0">
              <a:buNone/>
            </a:pPr>
            <a:endParaRPr lang="fr-FR" sz="1600" dirty="0">
              <a:latin typeface="+mn-lt"/>
            </a:endParaRPr>
          </a:p>
          <a:p>
            <a:pPr marL="609585" lvl="1" indent="0">
              <a:buNone/>
            </a:pPr>
            <a:endParaRPr lang="fr-FR" dirty="0"/>
          </a:p>
          <a:p>
            <a:pPr marL="609585" lvl="1" indent="0">
              <a:buNone/>
            </a:pPr>
            <a:endParaRPr lang="fr-FR" dirty="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4"/>
          <a:stretch>
            <a:fillRect/>
          </a:stretch>
        </p:blipFill>
        <p:spPr>
          <a:xfrm>
            <a:off x="11473147" y="157823"/>
            <a:ext cx="497107" cy="497107"/>
          </a:xfrm>
          <a:prstGeom prst="rect">
            <a:avLst/>
          </a:prstGeom>
        </p:spPr>
      </p:pic>
      <p:sp>
        <p:nvSpPr>
          <p:cNvPr id="5" name="Rectangle 4">
            <a:extLst>
              <a:ext uri="{FF2B5EF4-FFF2-40B4-BE49-F238E27FC236}">
                <a16:creationId xmlns:a16="http://schemas.microsoft.com/office/drawing/2014/main" id="{01E0FE7B-0F87-B24B-8303-5C7BF86444E0}"/>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graphicFrame>
        <p:nvGraphicFramePr>
          <p:cNvPr id="2" name="Objet 1">
            <a:extLst>
              <a:ext uri="{FF2B5EF4-FFF2-40B4-BE49-F238E27FC236}">
                <a16:creationId xmlns:a16="http://schemas.microsoft.com/office/drawing/2014/main" id="{1F539FFA-7E27-EDFE-4D2E-FECBA2340AC3}"/>
              </a:ext>
            </a:extLst>
          </p:cNvPr>
          <p:cNvGraphicFramePr>
            <a:graphicFrameLocks noChangeAspect="1"/>
          </p:cNvGraphicFramePr>
          <p:nvPr>
            <p:extLst>
              <p:ext uri="{D42A27DB-BD31-4B8C-83A1-F6EECF244321}">
                <p14:modId xmlns:p14="http://schemas.microsoft.com/office/powerpoint/2010/main" val="2136719889"/>
              </p:ext>
            </p:extLst>
          </p:nvPr>
        </p:nvGraphicFramePr>
        <p:xfrm>
          <a:off x="5638800" y="3024188"/>
          <a:ext cx="914400" cy="806450"/>
        </p:xfrm>
        <a:graphic>
          <a:graphicData uri="http://schemas.openxmlformats.org/presentationml/2006/ole">
            <mc:AlternateContent xmlns:mc="http://schemas.openxmlformats.org/markup-compatibility/2006">
              <mc:Choice xmlns:v="urn:schemas-microsoft-com:vml" Requires="v">
                <p:oleObj spid="_x0000_s3075" name="Acrobat Document" showAsIcon="1" r:id="rId5" imgW="914400" imgH="806400" progId="AcroExch.Document.DC">
                  <p:embed/>
                </p:oleObj>
              </mc:Choice>
              <mc:Fallback>
                <p:oleObj name="Acrobat Document" showAsIcon="1" r:id="rId5" imgW="914400" imgH="806400" progId="AcroExch.Document.DC">
                  <p:embed/>
                  <p:pic>
                    <p:nvPicPr>
                      <p:cNvPr id="2" name="Objet 1">
                        <a:extLst>
                          <a:ext uri="{FF2B5EF4-FFF2-40B4-BE49-F238E27FC236}">
                            <a16:creationId xmlns:a16="http://schemas.microsoft.com/office/drawing/2014/main" id="{1F539FFA-7E27-EDFE-4D2E-FECBA2340AC3}"/>
                          </a:ext>
                        </a:extLst>
                      </p:cNvPr>
                      <p:cNvPicPr/>
                      <p:nvPr/>
                    </p:nvPicPr>
                    <p:blipFill>
                      <a:blip r:embed="rId6"/>
                      <a:stretch>
                        <a:fillRect/>
                      </a:stretch>
                    </p:blipFill>
                    <p:spPr>
                      <a:xfrm>
                        <a:off x="5638800" y="3024188"/>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1575558328"/>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5673" y="171669"/>
            <a:ext cx="11012128" cy="957923"/>
          </a:xfrm>
        </p:spPr>
        <p:txBody>
          <a:bodyPr/>
          <a:lstStyle/>
          <a:p>
            <a:r>
              <a:rPr lang="fr-FR" altLang="fr-FR" sz="2400">
                <a:latin typeface="Montserrat ExtraBold"/>
                <a:cs typeface="Arial"/>
              </a:rPr>
              <a:t>CAS 1 : parcours de souscription Personnes Physiques pour</a:t>
            </a:r>
            <a:br>
              <a:rPr lang="fr-FR" altLang="fr-FR" sz="2400"/>
            </a:br>
            <a:r>
              <a:rPr lang="fr-FR" altLang="fr-FR" sz="2400">
                <a:latin typeface="Montserrat ExtraBold"/>
                <a:cs typeface="Arial"/>
              </a:rPr>
              <a:t>les établissements en prestation Topaze Conseiller « saisie/contrôles » </a:t>
            </a:r>
            <a:endParaRPr lang="fr-FR" altLang="fr-FR" sz="2400"/>
          </a:p>
        </p:txBody>
      </p:sp>
      <p:sp>
        <p:nvSpPr>
          <p:cNvPr id="31750" name="Text Box 6"/>
          <p:cNvSpPr txBox="1">
            <a:spLocks noChangeArrowheads="1"/>
          </p:cNvSpPr>
          <p:nvPr/>
        </p:nvSpPr>
        <p:spPr bwMode="auto">
          <a:xfrm>
            <a:off x="408958" y="1266317"/>
            <a:ext cx="11244829" cy="61743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marL="285750" indent="-285750">
              <a:lnSpc>
                <a:spcPct val="150000"/>
              </a:lnSpc>
              <a:spcBef>
                <a:spcPts val="600"/>
              </a:spcBef>
              <a:buFont typeface="Wingdings" panose="05000000000000000000" pitchFamily="2" charset="2"/>
              <a:buChar char="§"/>
              <a:defRPr/>
            </a:pPr>
            <a:r>
              <a:rPr lang="fr-FR" sz="1200" dirty="0">
                <a:solidFill>
                  <a:srgbClr val="000000"/>
                </a:solidFill>
                <a:latin typeface="Arial"/>
                <a:cs typeface="Arial"/>
              </a:rPr>
              <a:t>Après finalisation et signature de la synthèse épargne,</a:t>
            </a:r>
            <a:r>
              <a:rPr lang="fr-FR" sz="1200" b="1" dirty="0">
                <a:solidFill>
                  <a:srgbClr val="000000"/>
                </a:solidFill>
                <a:latin typeface="Arial"/>
                <a:cs typeface="Arial"/>
              </a:rPr>
              <a:t> le conseiller fait signer le bulletin de souscription papier au client.</a:t>
            </a:r>
            <a:endParaRPr lang="fr-FR" dirty="0"/>
          </a:p>
          <a:p>
            <a:pPr marL="285750" indent="-285750">
              <a:lnSpc>
                <a:spcPct val="150000"/>
              </a:lnSpc>
              <a:spcBef>
                <a:spcPts val="600"/>
              </a:spcBef>
              <a:buFont typeface="Wingdings" panose="05000000000000000000" pitchFamily="2" charset="2"/>
              <a:buChar char="§"/>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Etablissement TOPAZE</a:t>
            </a:r>
            <a:r>
              <a:rPr lang="fr-FR" sz="1200" b="1" dirty="0">
                <a:solidFill>
                  <a:srgbClr val="000000"/>
                </a:solidFill>
                <a:latin typeface="Arial"/>
              </a:rPr>
              <a:t> </a:t>
            </a:r>
            <a:r>
              <a:rPr kumimoji="0" lang="fr-FR" sz="1200" b="1" i="0" u="none" strike="noStrike" kern="1200" cap="none" spc="0" normalizeH="0" baseline="0" noProof="0" dirty="0">
                <a:ln>
                  <a:noFill/>
                </a:ln>
                <a:solidFill>
                  <a:srgbClr val="000000"/>
                </a:solidFill>
                <a:effectLst/>
                <a:uLnTx/>
                <a:uFillTx/>
                <a:latin typeface="Arial"/>
                <a:ea typeface="+mn-ea"/>
                <a:cs typeface="+mn-cs"/>
              </a:rPr>
              <a:t> Conseiller « prestation saisie &amp; contrôles » </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r>
              <a:rPr lang="fr-FR" sz="1200" dirty="0">
                <a:solidFill>
                  <a:srgbClr val="000000"/>
                </a:solidFill>
                <a:latin typeface="Arial"/>
              </a:rPr>
              <a:t> </a:t>
            </a:r>
            <a:endParaRPr lang="fr-FR" sz="1200" dirty="0">
              <a:ea typeface="+mn-ea"/>
              <a:cs typeface="+mn-cs"/>
            </a:endParaRPr>
          </a:p>
          <a:p>
            <a:pPr marL="742950" lvl="1" indent="-285750">
              <a:lnSpc>
                <a:spcPct val="150000"/>
              </a:lnSpc>
              <a:spcBef>
                <a:spcPts val="600"/>
              </a:spcBef>
              <a:buFont typeface="Wingdings" panose="05000000000000000000" pitchFamily="2" charset="2"/>
              <a:buChar char="ü"/>
            </a:pPr>
            <a:r>
              <a:rPr kumimoji="0" lang="fr-FR" sz="1200" b="0" i="0" u="none" strike="noStrike" kern="1200" cap="none" spc="0" normalizeH="0" baseline="0" noProof="0" dirty="0">
                <a:ln>
                  <a:noFill/>
                </a:ln>
                <a:solidFill>
                  <a:srgbClr val="000000"/>
                </a:solidFill>
                <a:effectLst/>
                <a:uLnTx/>
                <a:uFillTx/>
                <a:latin typeface="Arial"/>
                <a:ea typeface="+mn-ea"/>
                <a:cs typeface="+mn-cs"/>
              </a:rPr>
              <a:t>La communication de l’ordre de souscription papier à BPCE </a:t>
            </a:r>
            <a:r>
              <a:rPr kumimoji="0" lang="fr-FR" sz="1200" b="0" i="0" u="none" strike="noStrike" kern="1200" cap="none" spc="0" normalizeH="0" baseline="0" noProof="0" dirty="0" err="1">
                <a:ln>
                  <a:noFill/>
                </a:ln>
                <a:solidFill>
                  <a:srgbClr val="000000"/>
                </a:solidFill>
                <a:effectLst/>
                <a:uLnTx/>
                <a:uFillTx/>
                <a:latin typeface="Arial"/>
                <a:ea typeface="+mn-ea"/>
                <a:cs typeface="+mn-cs"/>
              </a:rPr>
              <a:t>EuroTitres</a:t>
            </a:r>
            <a:r>
              <a:rPr kumimoji="0" lang="fr-FR" sz="1200" b="0" i="0" u="none" strike="noStrike" kern="1200" cap="none" spc="0" normalizeH="0" baseline="0" noProof="0" dirty="0">
                <a:ln>
                  <a:noFill/>
                </a:ln>
                <a:solidFill>
                  <a:srgbClr val="000000"/>
                </a:solidFill>
                <a:effectLst/>
                <a:uLnTx/>
                <a:uFillTx/>
                <a:latin typeface="Arial"/>
                <a:ea typeface="+mn-ea"/>
                <a:cs typeface="+mn-cs"/>
              </a:rPr>
              <a:t> se fait </a:t>
            </a:r>
            <a:r>
              <a:rPr lang="fr-FR" sz="1200" dirty="0">
                <a:solidFill>
                  <a:srgbClr val="000000"/>
                </a:solidFill>
                <a:latin typeface="Arial"/>
              </a:rPr>
              <a:t>selon </a:t>
            </a:r>
            <a:r>
              <a:rPr lang="fr-FR" sz="1200" dirty="0">
                <a:solidFill>
                  <a:schemeClr val="tx2"/>
                </a:solidFill>
                <a:latin typeface="Arial"/>
              </a:rPr>
              <a:t>le processus habituel de transmission via le Workflow Platine</a:t>
            </a:r>
            <a:r>
              <a:rPr lang="fr-FR" sz="1200" b="1" dirty="0">
                <a:solidFill>
                  <a:schemeClr val="tx2"/>
                </a:solidFill>
                <a:latin typeface="Arial"/>
              </a:rPr>
              <a:t> (fourniture Bulletin de Souscription Papier et Synthèse Epargne signés). </a:t>
            </a:r>
            <a:r>
              <a:rPr lang="fr-FR" sz="1200" b="1" u="sng" dirty="0">
                <a:solidFill>
                  <a:srgbClr val="C00000"/>
                </a:solidFill>
                <a:latin typeface="Arial"/>
              </a:rPr>
              <a:t>L'acte de gestion doit être communiqué au plus tard le 6 avril 2023 à 17 heures.</a:t>
            </a:r>
            <a:endParaRPr lang="fr-FR" sz="1200" b="1" u="sng" dirty="0">
              <a:solidFill>
                <a:srgbClr val="C00000"/>
              </a:solidFill>
              <a:latin typeface="Arial"/>
              <a:cs typeface="Arial"/>
            </a:endParaRPr>
          </a:p>
          <a:p>
            <a:pPr marL="742950" lvl="1" indent="-285750">
              <a:lnSpc>
                <a:spcPct val="150000"/>
              </a:lnSpc>
              <a:spcBef>
                <a:spcPts val="600"/>
              </a:spcBef>
              <a:buFont typeface="Wingdings" panose="05000000000000000000" pitchFamily="2" charset="2"/>
              <a:buChar char="ü"/>
            </a:pPr>
            <a:r>
              <a:rPr lang="fr-FR" sz="1200" b="1" dirty="0">
                <a:solidFill>
                  <a:schemeClr val="tx2"/>
                </a:solidFill>
                <a:latin typeface="Arial"/>
              </a:rPr>
              <a:t>Pour information : </a:t>
            </a:r>
            <a:r>
              <a:rPr lang="fr-FR" sz="1200" dirty="0">
                <a:solidFill>
                  <a:srgbClr val="000000"/>
                </a:solidFill>
                <a:latin typeface="Arial"/>
                <a:cs typeface="Arial"/>
              </a:rPr>
              <a:t>il y a </a:t>
            </a:r>
            <a:r>
              <a:rPr lang="fr-FR" sz="1200" dirty="0">
                <a:solidFill>
                  <a:srgbClr val="000000"/>
                </a:solidFill>
                <a:effectLst/>
                <a:latin typeface="Arial"/>
                <a:ea typeface="Calibri" panose="020F0502020204030204" pitchFamily="34" charset="0"/>
                <a:cs typeface="Arial"/>
              </a:rPr>
              <a:t>un acte de gestion spécifique dédié à la saisie de l’emprunt BPCE « Emprunt BPCE avril 2028 » qui est placé en haut du menu de chaque établissement ; ce paramétrage sera désactivé à la fin de </a:t>
            </a:r>
            <a:r>
              <a:rPr lang="fr-FR" sz="1200" dirty="0">
                <a:solidFill>
                  <a:srgbClr val="000000"/>
                </a:solidFill>
                <a:latin typeface="Arial"/>
                <a:ea typeface="Calibri" panose="020F0502020204030204" pitchFamily="34" charset="0"/>
                <a:cs typeface="Arial"/>
              </a:rPr>
              <a:t>l’opération.</a:t>
            </a:r>
            <a:endParaRPr lang="fr-FR" sz="1200" dirty="0">
              <a:solidFill>
                <a:srgbClr val="000000"/>
              </a:solidFill>
              <a:effectLst/>
              <a:latin typeface="Arial"/>
              <a:ea typeface="Calibri" panose="020F0502020204030204" pitchFamily="34" charset="0"/>
              <a:cs typeface="Arial"/>
            </a:endParaRPr>
          </a:p>
          <a:p>
            <a:pPr marL="742950" lvl="1" indent="-285750">
              <a:lnSpc>
                <a:spcPct val="150000"/>
              </a:lnSpc>
              <a:spcBef>
                <a:spcPts val="600"/>
              </a:spcBef>
              <a:buFont typeface="Wingdings" panose="05000000000000000000" pitchFamily="2" charset="2"/>
              <a:buChar char="ü"/>
            </a:pPr>
            <a:r>
              <a:rPr kumimoji="0" lang="fr-FR" sz="1200" b="1" i="0" u="none" strike="noStrike" kern="1200" cap="none" spc="0" normalizeH="0" baseline="0" noProof="0" dirty="0">
                <a:ln>
                  <a:noFill/>
                </a:ln>
                <a:solidFill>
                  <a:schemeClr val="tx2"/>
                </a:solidFill>
                <a:uLnTx/>
                <a:uFillTx/>
                <a:latin typeface="Arial"/>
                <a:cs typeface="Arial"/>
              </a:rPr>
              <a:t>Pour rappel </a:t>
            </a:r>
            <a:r>
              <a:rPr kumimoji="0" lang="fr-FR" sz="1200" b="1" i="0" u="none" strike="noStrike" kern="1200" cap="none" spc="0" normalizeH="0" baseline="0" noProof="0" dirty="0">
                <a:ln>
                  <a:noFill/>
                </a:ln>
                <a:solidFill>
                  <a:srgbClr val="000000"/>
                </a:solidFill>
                <a:uLnTx/>
                <a:uFillTx/>
                <a:latin typeface="Arial"/>
                <a:cs typeface="Arial"/>
              </a:rPr>
              <a:t>: </a:t>
            </a:r>
            <a:r>
              <a:rPr kumimoji="0" lang="fr-FR" sz="1200" i="0" u="none" strike="noStrike" kern="1200" cap="none" spc="0" normalizeH="0" baseline="0" noProof="0" dirty="0">
                <a:ln>
                  <a:noFill/>
                </a:ln>
                <a:solidFill>
                  <a:srgbClr val="000000"/>
                </a:solidFill>
                <a:uLnTx/>
                <a:uFillTx/>
                <a:latin typeface="Arial"/>
                <a:cs typeface="Arial"/>
              </a:rPr>
              <a:t>liste des contrôles opérés par </a:t>
            </a:r>
            <a:r>
              <a:rPr lang="fr-FR" sz="1200" b="1" u="sng" dirty="0">
                <a:solidFill>
                  <a:srgbClr val="000000"/>
                </a:solidFill>
                <a:latin typeface="Arial"/>
                <a:cs typeface="Arial"/>
              </a:rPr>
              <a:t>BPCE </a:t>
            </a:r>
            <a:r>
              <a:rPr lang="fr-FR" sz="1200" b="1" u="sng" dirty="0" err="1">
                <a:solidFill>
                  <a:srgbClr val="000000"/>
                </a:solidFill>
                <a:latin typeface="Arial"/>
                <a:cs typeface="Arial"/>
              </a:rPr>
              <a:t>EuroTitres</a:t>
            </a:r>
            <a:r>
              <a:rPr lang="fr-FR" sz="1200" b="1" u="sng" dirty="0">
                <a:solidFill>
                  <a:srgbClr val="000000"/>
                </a:solidFill>
                <a:latin typeface="Arial"/>
                <a:cs typeface="Arial"/>
              </a:rPr>
              <a:t> avant d’accepter de passer la souscription dans Platine</a:t>
            </a:r>
          </a:p>
          <a:p>
            <a:pPr marL="742950" lvl="1" indent="-285750">
              <a:lnSpc>
                <a:spcPct val="150000"/>
              </a:lnSpc>
              <a:spcBef>
                <a:spcPts val="600"/>
              </a:spcBef>
              <a:buFont typeface="Wingdings" panose="05000000000000000000" pitchFamily="2" charset="2"/>
              <a:buChar char="ü"/>
            </a:pPr>
            <a:endParaRPr lang="fr-FR" sz="1200" b="1" u="sng" dirty="0">
              <a:solidFill>
                <a:srgbClr val="000000"/>
              </a:solidFill>
              <a:latin typeface="Arial"/>
              <a:cs typeface="Arial"/>
            </a:endParaRPr>
          </a:p>
          <a:p>
            <a:pPr marL="742950" lvl="1" indent="-285750">
              <a:lnSpc>
                <a:spcPct val="150000"/>
              </a:lnSpc>
              <a:spcBef>
                <a:spcPts val="600"/>
              </a:spcBef>
              <a:buFont typeface="Wingdings" panose="05000000000000000000" pitchFamily="2" charset="2"/>
              <a:buChar char="ü"/>
            </a:pPr>
            <a:endParaRPr lang="fr-FR" sz="1200" b="1" u="sng" dirty="0">
              <a:solidFill>
                <a:srgbClr val="000000"/>
              </a:solidFill>
              <a:latin typeface="Arial"/>
              <a:cs typeface="Arial"/>
            </a:endParaRPr>
          </a:p>
          <a:p>
            <a:pPr lvl="1">
              <a:lnSpc>
                <a:spcPct val="150000"/>
              </a:lnSpc>
              <a:spcBef>
                <a:spcPts val="600"/>
              </a:spcBef>
            </a:pPr>
            <a:endParaRPr lang="fr-FR" sz="1200" b="1" u="sng" dirty="0">
              <a:solidFill>
                <a:srgbClr val="000000"/>
              </a:solidFill>
              <a:latin typeface="Arial"/>
              <a:cs typeface="Arial"/>
            </a:endParaRPr>
          </a:p>
          <a:p>
            <a:pPr lvl="1">
              <a:lnSpc>
                <a:spcPct val="150000"/>
              </a:lnSpc>
              <a:spcBef>
                <a:spcPts val="600"/>
              </a:spcBef>
            </a:pPr>
            <a:endParaRPr kumimoji="0" lang="fr-FR" sz="1500" i="0" u="sng"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lvl="1">
              <a:lnSpc>
                <a:spcPct val="150000"/>
              </a:lnSpc>
              <a:spcBef>
                <a:spcPts val="600"/>
              </a:spcBef>
            </a:pPr>
            <a:endParaRPr kumimoji="0" lang="fr-FR" sz="1500" i="0" u="sng" strike="noStrike" kern="1200" cap="none" spc="0" normalizeH="0" baseline="0" noProof="0" dirty="0">
              <a:ln>
                <a:noFill/>
              </a:ln>
              <a:solidFill>
                <a:schemeClr val="tx2"/>
              </a:solidFill>
              <a:effectLst/>
              <a:uLnTx/>
              <a:uFillTx/>
              <a:latin typeface="Arial"/>
              <a:ea typeface="+mn-ea"/>
              <a:cs typeface="+mn-cs"/>
            </a:endParaRPr>
          </a:p>
          <a:p>
            <a:pPr lvl="1">
              <a:lnSpc>
                <a:spcPct val="150000"/>
              </a:lnSpc>
              <a:spcBef>
                <a:spcPts val="600"/>
              </a:spcBef>
            </a:pPr>
            <a:endParaRPr lang="fr-FR" sz="1500" b="0" i="0" u="none" strike="noStrike" kern="1200" cap="none" spc="0" normalizeH="0" baseline="0" noProof="0" dirty="0">
              <a:ln>
                <a:noFill/>
              </a:ln>
              <a:solidFill>
                <a:srgbClr val="000000"/>
              </a:solidFill>
              <a:effectLst/>
              <a:uLnTx/>
              <a:uFillTx/>
              <a:latin typeface="Arial"/>
              <a:cs typeface="Arial"/>
            </a:endParaRPr>
          </a:p>
          <a:p>
            <a:pPr lvl="1">
              <a:lnSpc>
                <a:spcPct val="150000"/>
              </a:lnSpc>
              <a:spcBef>
                <a:spcPts val="600"/>
              </a:spcBef>
            </a:pPr>
            <a:endParaRPr lang="fr-FR" sz="1500" b="0" i="0" u="none" strike="noStrike" kern="1200" cap="none" spc="0" normalizeH="0" baseline="0" noProof="0" dirty="0">
              <a:ln>
                <a:noFill/>
              </a:ln>
              <a:solidFill>
                <a:srgbClr val="000000"/>
              </a:solidFill>
              <a:effectLst/>
              <a:uLnTx/>
              <a:uFillTx/>
              <a:latin typeface="Arial"/>
              <a:cs typeface="Arial"/>
            </a:endParaRPr>
          </a:p>
          <a:p>
            <a:pPr lvl="1">
              <a:lnSpc>
                <a:spcPct val="150000"/>
              </a:lnSpc>
              <a:spcBef>
                <a:spcPts val="600"/>
              </a:spcBef>
            </a:pPr>
            <a:endParaRPr lang="fr-FR" sz="1500" dirty="0">
              <a:solidFill>
                <a:srgbClr val="000000"/>
              </a:solidFill>
              <a:latin typeface="Arial"/>
              <a:cs typeface="Arial"/>
            </a:endParaRPr>
          </a:p>
          <a:p>
            <a:pPr lvl="1">
              <a:lnSpc>
                <a:spcPct val="150000"/>
              </a:lnSpc>
              <a:spcBef>
                <a:spcPts val="600"/>
              </a:spcBef>
            </a:pPr>
            <a:endParaRPr lang="fr-FR" sz="1500" dirty="0">
              <a:solidFill>
                <a:srgbClr val="000000"/>
              </a:solidFill>
              <a:latin typeface="Arial"/>
              <a:cs typeface="Arial"/>
            </a:endParaRP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lang="fr-FR" sz="2000" b="0" i="0" u="none" strike="noStrike" kern="1200" cap="none" spc="0" normalizeH="0" baseline="0" noProof="0">
              <a:ln>
                <a:noFill/>
              </a:ln>
              <a:solidFill>
                <a:srgbClr val="B24388"/>
              </a:solidFill>
              <a:effectLst/>
              <a:uLnTx/>
              <a:uFillTx/>
              <a:latin typeface="Montserrat SemiBold" panose="00000700000000000000" pitchFamily="50" charset="0"/>
              <a:cs typeface="Arial" panose="020B0604020202020204" pitchFamily="34" charset="0"/>
            </a:endParaRPr>
          </a:p>
        </p:txBody>
      </p:sp>
      <p:pic>
        <p:nvPicPr>
          <p:cNvPr id="2" name="Image 1">
            <a:extLst>
              <a:ext uri="{FF2B5EF4-FFF2-40B4-BE49-F238E27FC236}">
                <a16:creationId xmlns:a16="http://schemas.microsoft.com/office/drawing/2014/main" id="{25ABABF6-EBE2-452F-A164-2966639E7F6A}"/>
              </a:ext>
            </a:extLst>
          </p:cNvPr>
          <p:cNvPicPr>
            <a:picLocks noChangeAspect="1"/>
          </p:cNvPicPr>
          <p:nvPr/>
        </p:nvPicPr>
        <p:blipFill rotWithShape="1">
          <a:blip r:embed="rId4"/>
          <a:srcRect t="1" r="11853" b="6168"/>
          <a:stretch/>
        </p:blipFill>
        <p:spPr>
          <a:xfrm>
            <a:off x="3601092" y="6463286"/>
            <a:ext cx="5438405" cy="268863"/>
          </a:xfrm>
          <a:prstGeom prst="rect">
            <a:avLst/>
          </a:prstGeom>
        </p:spPr>
      </p:pic>
      <p:pic>
        <p:nvPicPr>
          <p:cNvPr id="4" name="Image 3">
            <a:extLst>
              <a:ext uri="{FF2B5EF4-FFF2-40B4-BE49-F238E27FC236}">
                <a16:creationId xmlns:a16="http://schemas.microsoft.com/office/drawing/2014/main" id="{DCBD2F09-4537-4201-9FFC-9B70D724427C}"/>
              </a:ext>
            </a:extLst>
          </p:cNvPr>
          <p:cNvPicPr>
            <a:picLocks noChangeAspect="1"/>
          </p:cNvPicPr>
          <p:nvPr/>
        </p:nvPicPr>
        <p:blipFill>
          <a:blip r:embed="rId5"/>
          <a:stretch>
            <a:fillRect/>
          </a:stretch>
        </p:blipFill>
        <p:spPr>
          <a:xfrm>
            <a:off x="11623798" y="171669"/>
            <a:ext cx="378521" cy="378521"/>
          </a:xfrm>
          <a:prstGeom prst="rect">
            <a:avLst/>
          </a:prstGeom>
        </p:spPr>
      </p:pic>
      <p:graphicFrame>
        <p:nvGraphicFramePr>
          <p:cNvPr id="3" name="Objet 2">
            <a:extLst>
              <a:ext uri="{FF2B5EF4-FFF2-40B4-BE49-F238E27FC236}">
                <a16:creationId xmlns:a16="http://schemas.microsoft.com/office/drawing/2014/main" id="{7FA4FC4F-0AD1-A02E-ECE7-7571D961BF42}"/>
              </a:ext>
            </a:extLst>
          </p:cNvPr>
          <p:cNvGraphicFramePr>
            <a:graphicFrameLocks noChangeAspect="1"/>
          </p:cNvGraphicFramePr>
          <p:nvPr>
            <p:extLst>
              <p:ext uri="{D42A27DB-BD31-4B8C-83A1-F6EECF244321}">
                <p14:modId xmlns:p14="http://schemas.microsoft.com/office/powerpoint/2010/main" val="911918970"/>
              </p:ext>
            </p:extLst>
          </p:nvPr>
        </p:nvGraphicFramePr>
        <p:xfrm>
          <a:off x="5767337" y="4711586"/>
          <a:ext cx="914400" cy="806450"/>
        </p:xfrm>
        <a:graphic>
          <a:graphicData uri="http://schemas.openxmlformats.org/presentationml/2006/ole">
            <mc:AlternateContent xmlns:mc="http://schemas.openxmlformats.org/markup-compatibility/2006">
              <mc:Choice xmlns:v="urn:schemas-microsoft-com:vml" Requires="v">
                <p:oleObj spid="_x0000_s4099" name="Acrobat Document" showAsIcon="1" r:id="rId6" imgW="914400" imgH="806400" progId="AcroExch.Document.DC">
                  <p:embed/>
                </p:oleObj>
              </mc:Choice>
              <mc:Fallback>
                <p:oleObj name="Acrobat Document" showAsIcon="1" r:id="rId6" imgW="914400" imgH="806400" progId="AcroExch.Document.DC">
                  <p:embed/>
                  <p:pic>
                    <p:nvPicPr>
                      <p:cNvPr id="3" name="Objet 2">
                        <a:extLst>
                          <a:ext uri="{FF2B5EF4-FFF2-40B4-BE49-F238E27FC236}">
                            <a16:creationId xmlns:a16="http://schemas.microsoft.com/office/drawing/2014/main" id="{7FA4FC4F-0AD1-A02E-ECE7-7571D961BF42}"/>
                          </a:ext>
                        </a:extLst>
                      </p:cNvPr>
                      <p:cNvPicPr/>
                      <p:nvPr/>
                    </p:nvPicPr>
                    <p:blipFill>
                      <a:blip r:embed="rId7"/>
                      <a:stretch>
                        <a:fillRect/>
                      </a:stretch>
                    </p:blipFill>
                    <p:spPr>
                      <a:xfrm>
                        <a:off x="5767337" y="4711586"/>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179034505"/>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315882" y="376554"/>
            <a:ext cx="11012128" cy="957923"/>
          </a:xfrm>
        </p:spPr>
        <p:txBody>
          <a:bodyPr/>
          <a:lstStyle/>
          <a:p>
            <a:r>
              <a:rPr lang="fr-FR" altLang="fr-FR" sz="2400"/>
              <a:t>CAS 2 : Parcours de souscription pour tous les autres cas</a:t>
            </a:r>
          </a:p>
        </p:txBody>
      </p:sp>
      <p:sp>
        <p:nvSpPr>
          <p:cNvPr id="31750" name="Text Box 6"/>
          <p:cNvSpPr txBox="1">
            <a:spLocks noChangeArrowheads="1"/>
          </p:cNvSpPr>
          <p:nvPr/>
        </p:nvSpPr>
        <p:spPr bwMode="auto">
          <a:xfrm>
            <a:off x="238300" y="1877747"/>
            <a:ext cx="11231937" cy="768672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endParaRPr kumimoji="0" lang="fr-FR" sz="1500" b="1"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0" i="0" u="none" strike="noStrike" kern="1200" cap="none" spc="0" normalizeH="0" baseline="0" noProof="0" dirty="0">
                <a:ln>
                  <a:noFill/>
                </a:ln>
                <a:solidFill>
                  <a:srgbClr val="000000"/>
                </a:solidFill>
                <a:effectLst/>
                <a:uLnTx/>
                <a:uFillTx/>
                <a:latin typeface="Arial"/>
                <a:ea typeface="+mn-ea"/>
                <a:cs typeface="Arial"/>
              </a:rPr>
              <a:t>Après finalisation et signature de la synthèse épargne,</a:t>
            </a:r>
            <a:r>
              <a:rPr kumimoji="0" lang="fr-FR" sz="1500" b="1" i="0" u="none" strike="noStrike" kern="1200" cap="none" spc="0" normalizeH="0" baseline="0" noProof="0" dirty="0">
                <a:ln>
                  <a:noFill/>
                </a:ln>
                <a:solidFill>
                  <a:srgbClr val="000000"/>
                </a:solidFill>
                <a:effectLst/>
                <a:uLnTx/>
                <a:uFillTx/>
                <a:latin typeface="Arial"/>
                <a:ea typeface="+mn-ea"/>
                <a:cs typeface="Arial"/>
              </a:rPr>
              <a:t> le conseiller fait signer le bulletin de souscription papier au client.</a:t>
            </a:r>
          </a:p>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1" i="0" u="none" strike="noStrike" kern="1200" cap="none" spc="0" normalizeH="0" baseline="0" noProof="0" dirty="0">
                <a:ln>
                  <a:noFill/>
                </a:ln>
                <a:solidFill>
                  <a:srgbClr val="000000"/>
                </a:solidFill>
                <a:effectLst/>
                <a:uLnTx/>
                <a:uFillTx/>
                <a:latin typeface="Arial"/>
                <a:ea typeface="+mn-ea"/>
                <a:cs typeface="+mn-cs"/>
              </a:rPr>
              <a:t>Personnes morales / personnes physiques « Etablissements non TOPAZE Conseiller ou TOPAZE Conseiller  « contrôles uniquement » </a:t>
            </a:r>
            <a:r>
              <a:rPr kumimoji="0" lang="fr-FR" sz="1500" b="0" i="0" u="none" strike="noStrike" kern="1200" cap="none" spc="0" normalizeH="0" baseline="0" noProof="0" dirty="0">
                <a:ln>
                  <a:noFill/>
                </a:ln>
                <a:solidFill>
                  <a:srgbClr val="000000"/>
                </a:solidFill>
                <a:effectLst/>
                <a:uLnTx/>
                <a:uFillTx/>
                <a:latin typeface="Arial"/>
                <a:ea typeface="+mn-ea"/>
                <a:cs typeface="+mn-cs"/>
              </a:rPr>
              <a:t>: saisie par le conseiller ou par son middle-office </a:t>
            </a: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1200150" marR="0" lvl="1" indent="-285750" algn="l" defTabSz="914400" rtl="0" eaLnBrk="1" fontAlgn="auto" latinLnBrk="0" hangingPunct="1">
              <a:lnSpc>
                <a:spcPct val="150000"/>
              </a:lnSpc>
              <a:spcBef>
                <a:spcPts val="600"/>
              </a:spcBef>
              <a:spcAft>
                <a:spcPts val="0"/>
              </a:spcAft>
              <a:buClrTx/>
              <a:buSzTx/>
              <a:buFont typeface="Arial" panose="05000000000000000000" pitchFamily="2" charset="2"/>
              <a:buChar char="•"/>
              <a:tabLst/>
              <a:defRPr/>
            </a:pPr>
            <a:r>
              <a:rPr kumimoji="0" lang="fr-FR" sz="1500" b="0" i="0" u="none" strike="noStrike" kern="1200" cap="none" spc="0" normalizeH="0" baseline="0" noProof="0" dirty="0">
                <a:ln>
                  <a:noFill/>
                </a:ln>
                <a:solidFill>
                  <a:srgbClr val="000000"/>
                </a:solidFill>
                <a:effectLst/>
                <a:uLnTx/>
                <a:uFillTx/>
                <a:latin typeface="Arial"/>
                <a:ea typeface="+mn-ea"/>
                <a:cs typeface="+mn-cs"/>
              </a:rPr>
              <a:t>La saisie de l’instruction se fait,  </a:t>
            </a:r>
            <a:r>
              <a:rPr kumimoji="0" lang="fr-FR" sz="1500" b="1" i="0" u="none" strike="noStrike" kern="1200" cap="none" spc="0" normalizeH="0" baseline="0" noProof="0" dirty="0">
                <a:ln>
                  <a:noFill/>
                </a:ln>
                <a:solidFill>
                  <a:srgbClr val="C00000"/>
                </a:solidFill>
                <a:effectLst/>
                <a:uLnTx/>
                <a:uFillTx/>
                <a:latin typeface="Arial"/>
                <a:ea typeface="+mn-ea"/>
                <a:cs typeface="+mn-cs"/>
              </a:rPr>
              <a:t>au plus tard le 6 avril 2023 à 18 heures 30, </a:t>
            </a:r>
            <a:r>
              <a:rPr kumimoji="0" lang="fr-FR" sz="1500" b="0" i="0" u="none" strike="noStrike" kern="1200" cap="none" spc="0" normalizeH="0" baseline="0" noProof="0" dirty="0">
                <a:ln>
                  <a:noFill/>
                </a:ln>
                <a:solidFill>
                  <a:srgbClr val="000000"/>
                </a:solidFill>
                <a:effectLst/>
                <a:uLnTx/>
                <a:uFillTx/>
                <a:latin typeface="Arial"/>
                <a:ea typeface="+mn-ea"/>
                <a:cs typeface="+mn-cs"/>
              </a:rPr>
              <a:t>dans </a:t>
            </a:r>
            <a:r>
              <a:rPr kumimoji="0" lang="fr-FR" sz="1500" b="1" i="0" u="none" strike="noStrike" kern="1200" cap="none" spc="0" normalizeH="0" baseline="0" noProof="0" dirty="0">
                <a:ln>
                  <a:noFill/>
                </a:ln>
                <a:solidFill>
                  <a:srgbClr val="B34A8C"/>
                </a:solidFill>
                <a:effectLst/>
                <a:uLnTx/>
                <a:uFillTx/>
                <a:latin typeface="Arial"/>
                <a:ea typeface="+mn-ea"/>
                <a:cs typeface="+mn-cs"/>
              </a:rPr>
              <a:t>Platine dans le menu « EMISSIONS » </a:t>
            </a:r>
            <a:r>
              <a:rPr kumimoji="0" lang="fr-FR" sz="1500" b="0" i="0" u="none" strike="noStrike" kern="1200" cap="none" spc="0" normalizeH="0" baseline="0" noProof="0" dirty="0">
                <a:ln>
                  <a:noFill/>
                </a:ln>
                <a:solidFill>
                  <a:srgbClr val="000000"/>
                </a:solidFill>
                <a:effectLst/>
                <a:uLnTx/>
                <a:uFillTx/>
                <a:latin typeface="Arial"/>
                <a:ea typeface="+mn-ea"/>
                <a:cs typeface="+mn-cs"/>
              </a:rPr>
              <a:t>à partir du bulletin de souscription signé  </a:t>
            </a:r>
          </a:p>
          <a:p>
            <a:pPr marL="0" marR="0" lvl="1" indent="263525" algn="l" defTabSz="914400" rtl="0" eaLnBrk="1" fontAlgn="auto" latinLnBrk="0" hangingPunct="1">
              <a:lnSpc>
                <a:spcPct val="150000"/>
              </a:lnSpc>
              <a:spcBef>
                <a:spcPts val="600"/>
              </a:spcBef>
              <a:spcAft>
                <a:spcPts val="0"/>
              </a:spcAft>
              <a:buClrTx/>
              <a:buSzTx/>
              <a:buFontTx/>
              <a:buNone/>
              <a:tabLst/>
              <a:defRPr/>
            </a:pPr>
            <a:r>
              <a:rPr kumimoji="0" lang="fr-FR" sz="1500" b="0" i="0" u="sng" strike="noStrike" kern="1200" cap="none" spc="0" normalizeH="0" baseline="0" noProof="0" dirty="0">
                <a:ln>
                  <a:noFill/>
                </a:ln>
                <a:solidFill>
                  <a:srgbClr val="000000"/>
                </a:solidFill>
                <a:effectLst/>
                <a:uLnTx/>
                <a:uFillTx/>
                <a:latin typeface="Arial"/>
                <a:ea typeface="+mn-ea"/>
                <a:cs typeface="Arial"/>
              </a:rPr>
              <a:t>Liste des contrôles post saisies exercés par </a:t>
            </a:r>
            <a:r>
              <a:rPr kumimoji="0" lang="fr-FR" sz="1500" b="0" i="0" u="sng" strike="noStrike" kern="1200" cap="none" spc="0" normalizeH="0" baseline="0" noProof="0" dirty="0" err="1">
                <a:ln>
                  <a:noFill/>
                </a:ln>
                <a:solidFill>
                  <a:srgbClr val="000000"/>
                </a:solidFill>
                <a:effectLst/>
                <a:uLnTx/>
                <a:uFillTx/>
                <a:latin typeface="Arial"/>
                <a:ea typeface="+mn-ea"/>
                <a:cs typeface="Arial"/>
              </a:rPr>
              <a:t>EuroTitres</a:t>
            </a:r>
            <a:r>
              <a:rPr kumimoji="0" lang="fr-FR" sz="1500" b="0" i="0" u="sng" strike="noStrike" kern="1200" cap="none" spc="0" normalizeH="0" baseline="0" noProof="0" dirty="0">
                <a:ln>
                  <a:noFill/>
                </a:ln>
                <a:solidFill>
                  <a:srgbClr val="000000"/>
                </a:solidFill>
                <a:effectLst/>
                <a:uLnTx/>
                <a:uFillTx/>
                <a:latin typeface="Arial"/>
                <a:ea typeface="+mn-ea"/>
                <a:cs typeface="Arial"/>
              </a:rPr>
              <a:t> lorsque l’établissement opte pour cette prestation </a:t>
            </a:r>
            <a:r>
              <a:rPr kumimoji="0" lang="fr-FR" sz="1500" b="0" i="0" u="none" strike="noStrike" kern="1200" cap="none" spc="0" normalizeH="0" baseline="0" noProof="0" dirty="0">
                <a:ln>
                  <a:noFill/>
                </a:ln>
                <a:solidFill>
                  <a:srgbClr val="000000"/>
                </a:solidFill>
                <a:effectLst/>
                <a:uLnTx/>
                <a:uFillTx/>
                <a:latin typeface="Arial"/>
                <a:ea typeface="+mn-ea"/>
                <a:cs typeface="Arial"/>
              </a:rPr>
              <a:t>:</a:t>
            </a:r>
          </a:p>
          <a:p>
            <a:pPr marL="0" marR="0" lvl="1" indent="263525"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0" marR="0" lvl="1" indent="263525"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0" marR="0" lvl="1" indent="263525"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0" marR="0" lvl="1" indent="263525"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0" marR="0" lvl="1" indent="263525"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C00000"/>
              </a:solidFill>
              <a:effectLst/>
              <a:uLnTx/>
              <a:uFillTx/>
              <a:latin typeface="Arial"/>
              <a:ea typeface="+mn-ea"/>
              <a:cs typeface="Arial"/>
            </a:endParaRPr>
          </a:p>
          <a:p>
            <a:pPr marL="457200" marR="0" lvl="1" indent="0"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457200" marR="0" lvl="1" indent="0"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742950" marR="0" lvl="1"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ü"/>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457200" marR="0" lvl="1" indent="0" algn="l" defTabSz="914400" rtl="0" eaLnBrk="1" fontAlgn="auto" latinLnBrk="0" hangingPunct="1">
              <a:lnSpc>
                <a:spcPct val="150000"/>
              </a:lnSpc>
              <a:spcBef>
                <a:spcPts val="600"/>
              </a:spcBef>
              <a:spcAft>
                <a:spcPts val="0"/>
              </a:spcAft>
              <a:buClrTx/>
              <a:buSzTx/>
              <a:buFontTx/>
              <a:buNone/>
              <a:tabLst/>
              <a:defRPr/>
            </a:pPr>
            <a:r>
              <a:rPr kumimoji="0" lang="fr-FR" altLang="fr-FR" sz="1400" b="1" i="0" u="none" strike="noStrike" kern="0" cap="none" spc="0" normalizeH="0" baseline="0" noProof="0" dirty="0">
                <a:ln>
                  <a:noFill/>
                </a:ln>
                <a:solidFill>
                  <a:srgbClr val="B34A8C"/>
                </a:solidFill>
                <a:effectLst/>
                <a:uLnTx/>
                <a:uFillTx/>
                <a:latin typeface="Arial"/>
                <a:ea typeface="+mn-ea"/>
                <a:cs typeface="Arial"/>
              </a:rPr>
              <a:t>	</a:t>
            </a:r>
            <a:endParaRPr kumimoji="0" lang="fr-FR" sz="1500" b="1" i="0" u="none" strike="noStrike" kern="1200" cap="none" spc="-67" normalizeH="0" baseline="0" noProof="0" dirty="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 sz="1400" b="0" i="0" u="none" strike="noStrike" kern="1200" cap="none" spc="-67"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 sz="1400" b="0" i="0" u="none" strike="noStrike" kern="1200" cap="none" spc="-67" normalizeH="0" baseline="0" noProof="0" dirty="0">
                <a:ln>
                  <a:noFill/>
                </a:ln>
                <a:solidFill>
                  <a:srgbClr val="000000"/>
                </a:solidFill>
                <a:effectLst/>
                <a:uLnTx/>
                <a:uFillTx/>
                <a:latin typeface="Arial"/>
                <a:ea typeface="+mn-ea"/>
                <a:cs typeface="+mn-cs"/>
              </a:rPr>
            </a:br>
            <a:endParaRPr kumimoji="0" lang="fr-FR" alt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3" name="Graphique 3" descr="Ampoule avec un remplissage uni">
            <a:extLst>
              <a:ext uri="{FF2B5EF4-FFF2-40B4-BE49-F238E27FC236}">
                <a16:creationId xmlns:a16="http://schemas.microsoft.com/office/drawing/2014/main" id="{77790BEF-BC28-E1B3-9FFC-238B034172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05462" y="5694903"/>
            <a:ext cx="512466" cy="512466"/>
          </a:xfrm>
          <a:prstGeom prst="rect">
            <a:avLst/>
          </a:prstGeom>
        </p:spPr>
      </p:pic>
      <p:sp>
        <p:nvSpPr>
          <p:cNvPr id="4" name="ZoneTexte 3">
            <a:extLst>
              <a:ext uri="{FF2B5EF4-FFF2-40B4-BE49-F238E27FC236}">
                <a16:creationId xmlns:a16="http://schemas.microsoft.com/office/drawing/2014/main" id="{CB1EFD5E-0FCB-2CC3-DB84-283376513B3F}"/>
              </a:ext>
            </a:extLst>
          </p:cNvPr>
          <p:cNvSpPr txBox="1"/>
          <p:nvPr/>
        </p:nvSpPr>
        <p:spPr>
          <a:xfrm>
            <a:off x="3157664" y="5781859"/>
            <a:ext cx="80688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70C0"/>
                </a:solidFill>
                <a:effectLst/>
                <a:uLnTx/>
                <a:uFillTx/>
                <a:latin typeface="Arial"/>
                <a:ea typeface="+mn-ea"/>
                <a:cs typeface="+mn-cs"/>
              </a:rPr>
              <a:t>Description du parcours de souscription dans </a:t>
            </a:r>
            <a:r>
              <a:rPr kumimoji="0" lang="fr-FR" sz="1600" b="0" i="0" u="none" strike="noStrike" kern="1200" cap="none" spc="0" normalizeH="0" baseline="0" noProof="0" dirty="0">
                <a:ln>
                  <a:noFill/>
                </a:ln>
                <a:solidFill>
                  <a:srgbClr val="000000"/>
                </a:solidFill>
                <a:effectLst/>
                <a:uLnTx/>
                <a:uFillTx/>
                <a:latin typeface="Arial"/>
                <a:ea typeface="+mn-ea"/>
                <a:cs typeface="+mn-cs"/>
              </a:rPr>
              <a:t>" </a:t>
            </a:r>
            <a:r>
              <a:rPr kumimoji="0" lang="fr-FR" sz="1600" b="1" i="0" u="none" strike="noStrike" kern="1200" cap="none" spc="0" normalizeH="0" baseline="0" noProof="0" dirty="0">
                <a:ln>
                  <a:noFill/>
                </a:ln>
                <a:solidFill>
                  <a:srgbClr val="B34A8C"/>
                </a:solidFill>
                <a:effectLst/>
                <a:uLnTx/>
                <a:uFillTx/>
                <a:latin typeface="Arial"/>
                <a:ea typeface="+mn-ea"/>
                <a:cs typeface="+mn-cs"/>
              </a:rPr>
              <a:t>Pour en savoir +</a:t>
            </a:r>
            <a:r>
              <a:rPr kumimoji="0" lang="fr-FR" sz="1600" b="0" i="0" u="none" strike="noStrike" kern="1200" cap="none" spc="0" normalizeH="0" baseline="0" noProof="0" dirty="0">
                <a:ln>
                  <a:noFill/>
                </a:ln>
                <a:solidFill>
                  <a:srgbClr val="000000"/>
                </a:solidFill>
                <a:effectLst/>
                <a:uLnTx/>
                <a:uFillTx/>
                <a:latin typeface="Arial"/>
                <a:ea typeface="+mn-ea"/>
                <a:cs typeface="+mn-cs"/>
              </a:rPr>
              <a:t> "</a:t>
            </a:r>
            <a:endParaRPr kumimoji="0" lang="fr-FR" sz="1600" b="0" i="0" u="none" strike="noStrike" kern="1200" cap="none" spc="0" normalizeH="0" baseline="0" noProof="0" dirty="0">
              <a:ln>
                <a:noFill/>
              </a:ln>
              <a:solidFill>
                <a:srgbClr val="000000"/>
              </a:solidFill>
              <a:effectLst/>
              <a:uLnTx/>
              <a:uFillTx/>
              <a:latin typeface="Arial"/>
              <a:ea typeface="+mn-ea"/>
              <a:cs typeface="Arial"/>
            </a:endParaRPr>
          </a:p>
        </p:txBody>
      </p:sp>
      <p:sp>
        <p:nvSpPr>
          <p:cNvPr id="8" name="Rectangle 7">
            <a:extLst>
              <a:ext uri="{FF2B5EF4-FFF2-40B4-BE49-F238E27FC236}">
                <a16:creationId xmlns:a16="http://schemas.microsoft.com/office/drawing/2014/main" id="{28B50B88-82D4-ABE2-333F-6A7FE0471BBF}"/>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 name="ZoneTexte 1">
            <a:extLst>
              <a:ext uri="{FF2B5EF4-FFF2-40B4-BE49-F238E27FC236}">
                <a16:creationId xmlns:a16="http://schemas.microsoft.com/office/drawing/2014/main" id="{E948CD89-3E44-1DDE-9C22-A109201C77A1}"/>
              </a:ext>
            </a:extLst>
          </p:cNvPr>
          <p:cNvSpPr txBox="1"/>
          <p:nvPr/>
        </p:nvSpPr>
        <p:spPr>
          <a:xfrm>
            <a:off x="236985" y="1341560"/>
            <a:ext cx="112204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Arial"/>
              </a:rPr>
              <a:t>C</a:t>
            </a:r>
            <a:r>
              <a:rPr kumimoji="0" lang="fr-FR" sz="1600" b="0" i="0" u="none" strike="noStrike" kern="1200" cap="none" spc="0" normalizeH="0" baseline="0" noProof="0">
                <a:ln>
                  <a:noFill/>
                </a:ln>
                <a:solidFill>
                  <a:srgbClr val="000000"/>
                </a:solidFill>
                <a:effectLst/>
                <a:uLnTx/>
                <a:uFillTx/>
                <a:latin typeface="Arial"/>
                <a:ea typeface="+mn-ea"/>
                <a:cs typeface="Arial"/>
              </a:rPr>
              <a:t>e </a:t>
            </a:r>
            <a:r>
              <a:rPr kumimoji="0" lang="fr-FR" sz="1500" b="0" i="0" u="none" strike="noStrike" kern="1200" cap="none" spc="0" normalizeH="0" baseline="0" noProof="0">
                <a:ln>
                  <a:noFill/>
                </a:ln>
                <a:solidFill>
                  <a:srgbClr val="000000"/>
                </a:solidFill>
                <a:effectLst/>
                <a:uLnTx/>
                <a:uFillTx/>
                <a:latin typeface="Arial"/>
                <a:ea typeface="+mn-ea"/>
                <a:cs typeface="Arial"/>
              </a:rPr>
              <a:t>slide concerne :</a:t>
            </a: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fr-FR" sz="1500" b="0" i="0" u="none" strike="noStrike" kern="1200" cap="none" spc="0" normalizeH="0" baseline="0" noProof="0">
                <a:ln>
                  <a:noFill/>
                </a:ln>
                <a:solidFill>
                  <a:srgbClr val="000000"/>
                </a:solidFill>
                <a:effectLst/>
                <a:uLnTx/>
                <a:uFillTx/>
                <a:latin typeface="Arial"/>
                <a:ea typeface="+mn-ea"/>
                <a:cs typeface="Arial"/>
              </a:rPr>
              <a:t>les établissements qui n'ont pas opté pour une décentralisation de la saisie des ordres vers BPCE </a:t>
            </a:r>
            <a:r>
              <a:rPr kumimoji="0" lang="fr-FR" sz="1500" b="0" i="0" u="none" strike="noStrike" kern="1200" cap="none" spc="0" normalizeH="0" baseline="0" noProof="0" err="1">
                <a:ln>
                  <a:noFill/>
                </a:ln>
                <a:solidFill>
                  <a:srgbClr val="000000"/>
                </a:solidFill>
                <a:effectLst/>
                <a:uLnTx/>
                <a:uFillTx/>
                <a:latin typeface="Arial"/>
                <a:ea typeface="+mn-ea"/>
                <a:cs typeface="Arial"/>
              </a:rPr>
              <a:t>EuroTitres</a:t>
            </a:r>
            <a:endParaRPr kumimoji="0" lang="fr-FR" sz="15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fr-FR" sz="1500" b="0" i="0" u="none" strike="noStrike" kern="1200" cap="none" spc="0" normalizeH="0" baseline="0" noProof="0">
                <a:ln>
                  <a:noFill/>
                </a:ln>
                <a:solidFill>
                  <a:srgbClr val="000000"/>
                </a:solidFill>
                <a:effectLst/>
                <a:uLnTx/>
                <a:uFillTx/>
                <a:latin typeface="Arial"/>
                <a:ea typeface="+mn-ea"/>
                <a:cs typeface="Arial"/>
              </a:rPr>
              <a:t>Les souscriptions faites par les personnes morales</a:t>
            </a: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endParaRPr kumimoji="0" lang="fr-FR" sz="18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endParaRPr kumimoji="0" lang="fr-FR" sz="1800" b="0" i="0" u="none" strike="noStrike" kern="1200" cap="none" spc="0" normalizeH="0" baseline="0" noProof="0">
              <a:ln>
                <a:noFill/>
              </a:ln>
              <a:solidFill>
                <a:srgbClr val="000000"/>
              </a:solidFill>
              <a:effectLst/>
              <a:uLnTx/>
              <a:uFillTx/>
              <a:latin typeface="Arial"/>
              <a:ea typeface="+mn-ea"/>
              <a:cs typeface="Arial"/>
            </a:endParaRPr>
          </a:p>
        </p:txBody>
      </p:sp>
      <p:pic>
        <p:nvPicPr>
          <p:cNvPr id="6" name="Image 5">
            <a:extLst>
              <a:ext uri="{FF2B5EF4-FFF2-40B4-BE49-F238E27FC236}">
                <a16:creationId xmlns:a16="http://schemas.microsoft.com/office/drawing/2014/main" id="{D8D86E52-D400-4F0F-8CFA-4F7A00C15556}"/>
              </a:ext>
            </a:extLst>
          </p:cNvPr>
          <p:cNvPicPr>
            <a:picLocks noChangeAspect="1"/>
          </p:cNvPicPr>
          <p:nvPr/>
        </p:nvPicPr>
        <p:blipFill>
          <a:blip r:embed="rId6"/>
          <a:stretch>
            <a:fillRect/>
          </a:stretch>
        </p:blipFill>
        <p:spPr>
          <a:xfrm>
            <a:off x="11396671" y="328628"/>
            <a:ext cx="488528" cy="488528"/>
          </a:xfrm>
          <a:prstGeom prst="rect">
            <a:avLst/>
          </a:prstGeom>
        </p:spPr>
      </p:pic>
      <p:graphicFrame>
        <p:nvGraphicFramePr>
          <p:cNvPr id="10" name="Objet 9">
            <a:extLst>
              <a:ext uri="{FF2B5EF4-FFF2-40B4-BE49-F238E27FC236}">
                <a16:creationId xmlns:a16="http://schemas.microsoft.com/office/drawing/2014/main" id="{F8ABA43D-1DDB-F9B8-31F5-9019C321ED90}"/>
              </a:ext>
            </a:extLst>
          </p:cNvPr>
          <p:cNvGraphicFramePr>
            <a:graphicFrameLocks noChangeAspect="1"/>
          </p:cNvGraphicFramePr>
          <p:nvPr>
            <p:extLst>
              <p:ext uri="{D42A27DB-BD31-4B8C-83A1-F6EECF244321}">
                <p14:modId xmlns:p14="http://schemas.microsoft.com/office/powerpoint/2010/main" val="1638774388"/>
              </p:ext>
            </p:extLst>
          </p:nvPr>
        </p:nvGraphicFramePr>
        <p:xfrm>
          <a:off x="5497398" y="4813758"/>
          <a:ext cx="914400" cy="806450"/>
        </p:xfrm>
        <a:graphic>
          <a:graphicData uri="http://schemas.openxmlformats.org/presentationml/2006/ole">
            <mc:AlternateContent xmlns:mc="http://schemas.openxmlformats.org/markup-compatibility/2006">
              <mc:Choice xmlns:v="urn:schemas-microsoft-com:vml" Requires="v">
                <p:oleObj spid="_x0000_s5123" name="Acrobat Document" showAsIcon="1" r:id="rId7" imgW="914400" imgH="806400" progId="AcroExch.Document.DC">
                  <p:embed/>
                </p:oleObj>
              </mc:Choice>
              <mc:Fallback>
                <p:oleObj name="Acrobat Document" showAsIcon="1" r:id="rId7" imgW="914400" imgH="806400" progId="AcroExch.Document.DC">
                  <p:embed/>
                  <p:pic>
                    <p:nvPicPr>
                      <p:cNvPr id="10" name="Objet 9">
                        <a:extLst>
                          <a:ext uri="{FF2B5EF4-FFF2-40B4-BE49-F238E27FC236}">
                            <a16:creationId xmlns:a16="http://schemas.microsoft.com/office/drawing/2014/main" id="{F8ABA43D-1DDB-F9B8-31F5-9019C321ED90}"/>
                          </a:ext>
                        </a:extLst>
                      </p:cNvPr>
                      <p:cNvPicPr/>
                      <p:nvPr/>
                    </p:nvPicPr>
                    <p:blipFill>
                      <a:blip r:embed="rId8"/>
                      <a:stretch>
                        <a:fillRect/>
                      </a:stretch>
                    </p:blipFill>
                    <p:spPr>
                      <a:xfrm>
                        <a:off x="5497398" y="4813758"/>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08535228"/>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46340" y="3361261"/>
            <a:ext cx="2973329" cy="1113709"/>
          </a:xfrm>
        </p:spPr>
        <p:txBody>
          <a:bodyPr/>
          <a:lstStyle/>
          <a:p>
            <a:r>
              <a:rPr lang="fr-FR"/>
              <a:t>03.3</a:t>
            </a:r>
          </a:p>
        </p:txBody>
      </p:sp>
      <p:sp>
        <p:nvSpPr>
          <p:cNvPr id="3" name="Espace réservé du texte 2"/>
          <p:cNvSpPr>
            <a:spLocks noGrp="1"/>
          </p:cNvSpPr>
          <p:nvPr>
            <p:ph type="body" sz="quarter" idx="13"/>
          </p:nvPr>
        </p:nvSpPr>
        <p:spPr>
          <a:xfrm>
            <a:off x="3119669" y="3380311"/>
            <a:ext cx="8627757" cy="808222"/>
          </a:xfrm>
        </p:spPr>
        <p:txBody>
          <a:bodyPr/>
          <a:lstStyle/>
          <a:p>
            <a:r>
              <a:rPr lang="fr-FR" sz="4250">
                <a:latin typeface="Montserrat SemiBold"/>
                <a:cs typeface="Arial"/>
              </a:rPr>
              <a:t>Fiscalité du Compte-Titres Ordinaire</a:t>
            </a:r>
            <a:endParaRPr lang="fr-FR"/>
          </a:p>
        </p:txBody>
      </p:sp>
      <p:sp>
        <p:nvSpPr>
          <p:cNvPr id="4" name="Rectangle 3">
            <a:extLst>
              <a:ext uri="{FF2B5EF4-FFF2-40B4-BE49-F238E27FC236}">
                <a16:creationId xmlns:a16="http://schemas.microsoft.com/office/drawing/2014/main" id="{D32BE5D7-C1E6-42BB-B9B5-00BE75A8EDC8}"/>
              </a:ext>
            </a:extLst>
          </p:cNvPr>
          <p:cNvSpPr/>
          <p:nvPr/>
        </p:nvSpPr>
        <p:spPr>
          <a:xfrm>
            <a:off x="3119669" y="6426138"/>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kumimoji="0" lang="fr" sz="1200" b="0" i="1" u="none" strike="noStrike" kern="120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955842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Le Compte-Titres Ordinaire (CTO)</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398505" y="1002751"/>
            <a:ext cx="11394989" cy="423068"/>
          </a:xfrm>
        </p:spPr>
        <p:txBody>
          <a:bodyPr>
            <a:normAutofit fontScale="92500"/>
          </a:bodyPr>
          <a:lstStyle/>
          <a:p>
            <a:r>
              <a:rPr lang="fr-FR"/>
              <a:t>Une solution pour diversifier votre patrimoine et gérer votre épargne en toute liberté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398505" y="1230109"/>
            <a:ext cx="11532238" cy="1646605"/>
          </a:xfrm>
          <a:prstGeom prst="rect">
            <a:avLst/>
          </a:prstGeom>
          <a:noFill/>
        </p:spPr>
        <p:txBody>
          <a:bodyPr wrap="square" rtlCol="0">
            <a:spAutoFit/>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Avec le CTO vous prenez part à l’économie et à la vie des entreprises.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Ce compte accueille tous les types d’instruments financiers : obligations, certificats, actions, OPC (Sicav, FCP), warrants, parts sociales. ,. en France, en Europe et à l’international. Vous choisissez en fonction de vos objectifs et de vos convictions (ex : investissement écoresponsable). Le marché mondial vous est accessible !</a:t>
            </a: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578680" y="2927713"/>
            <a:ext cx="3142034" cy="300173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Accessible à tous </a:t>
            </a:r>
            <a:r>
              <a:rPr kumimoji="0" lang="fr-FR" sz="1400" b="0" i="0" u="none" strike="noStrike" kern="1200" cap="none" spc="0" normalizeH="0" baseline="0" noProof="0">
                <a:ln>
                  <a:noFill/>
                </a:ln>
                <a:solidFill>
                  <a:srgbClr val="000000"/>
                </a:solidFill>
                <a:effectLst/>
                <a:uLnTx/>
                <a:uFillTx/>
                <a:latin typeface="Arial"/>
                <a:ea typeface="+mn-ea"/>
                <a:cs typeface="+mn-cs"/>
              </a:rPr>
              <a:t>les titulaires d’un compte de dépôts ouvert dans les livres de l’établissement. Les mineurs peuvent en avoir un, ouvert et géré par leur représentant légal. Accessible aux personnes morales.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 saviez-vous? Le CTO est ouvert en mode simple, joint (entre époux, …), ou en démembrement de propriété (succession, …)</a:t>
            </a:r>
          </a:p>
        </p:txBody>
      </p:sp>
      <p:sp>
        <p:nvSpPr>
          <p:cNvPr id="4" name="ZoneTexte 3">
            <a:extLst>
              <a:ext uri="{FF2B5EF4-FFF2-40B4-BE49-F238E27FC236}">
                <a16:creationId xmlns:a16="http://schemas.microsoft.com/office/drawing/2014/main" id="{0928DC02-AB3F-4B66-A3DB-99899F71CCAC}"/>
              </a:ext>
            </a:extLst>
          </p:cNvPr>
          <p:cNvSpPr txBox="1"/>
          <p:nvPr/>
        </p:nvSpPr>
        <p:spPr>
          <a:xfrm>
            <a:off x="1123598" y="2742809"/>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Pour qui ?</a:t>
            </a: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4612696" y="2927712"/>
            <a:ext cx="3142034" cy="300173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Votre épargne reste </a:t>
            </a:r>
            <a:r>
              <a:rPr kumimoji="0" lang="fr-FR" sz="1400" b="1" i="0" u="none" strike="noStrike" kern="1200" cap="none" spc="0" normalizeH="0" baseline="0" noProof="0">
                <a:ln>
                  <a:noFill/>
                </a:ln>
                <a:solidFill>
                  <a:srgbClr val="B34A8C"/>
                </a:solidFill>
                <a:effectLst/>
                <a:uLnTx/>
                <a:uFillTx/>
                <a:latin typeface="Arial"/>
                <a:ea typeface="+mn-ea"/>
                <a:cs typeface="+mn-cs"/>
              </a:rPr>
              <a:t>entièrement disponible</a:t>
            </a:r>
            <a:r>
              <a:rPr kumimoji="0" lang="fr-FR" sz="1400" b="0" i="0" u="none" strike="noStrike" kern="1200" cap="none" spc="0" normalizeH="0" baseline="0" noProof="0">
                <a:ln>
                  <a:noFill/>
                </a:ln>
                <a:solidFill>
                  <a:srgbClr val="000000"/>
                </a:solidFill>
                <a:effectLst/>
                <a:uLnTx/>
                <a:uFillTx/>
                <a:latin typeface="Arial"/>
                <a:ea typeface="+mn-ea"/>
                <a:cs typeface="+mn-cs"/>
              </a:rPr>
              <a:t>. Vos titres peuvent être vendus quand vous le souhaitez. Aucune durée de détention imposée ni de restriction de résidence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Dans le cadre de l’emprunt BPCE, le client bénéficie de la garantie en capital uniquement à l’échéance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B0533C84-C838-469E-B8D6-27815EDF31B4}"/>
              </a:ext>
            </a:extLst>
          </p:cNvPr>
          <p:cNvSpPr txBox="1"/>
          <p:nvPr/>
        </p:nvSpPr>
        <p:spPr>
          <a:xfrm>
            <a:off x="5074644" y="2742808"/>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Disponibilités ?</a:t>
            </a: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8561019" y="2896695"/>
            <a:ext cx="3142034" cy="303274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Des investissements à votre rythme et </a:t>
            </a:r>
            <a:r>
              <a:rPr kumimoji="0" lang="fr-FR" sz="1400" b="1" i="0" u="none" strike="noStrike" kern="1200" cap="none" spc="0" normalizeH="0" baseline="0" noProof="0">
                <a:ln>
                  <a:noFill/>
                </a:ln>
                <a:solidFill>
                  <a:srgbClr val="B34A8C"/>
                </a:solidFill>
                <a:effectLst/>
                <a:uLnTx/>
                <a:uFillTx/>
                <a:latin typeface="Arial"/>
                <a:ea typeface="+mn-ea"/>
                <a:cs typeface="+mn-cs"/>
              </a:rPr>
              <a:t>sans plafond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9108660" y="2773823"/>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Quel plafond ?</a:t>
            </a:r>
          </a:p>
        </p:txBody>
      </p:sp>
      <p:sp>
        <p:nvSpPr>
          <p:cNvPr id="18" name="ZoneTexte 17">
            <a:extLst>
              <a:ext uri="{FF2B5EF4-FFF2-40B4-BE49-F238E27FC236}">
                <a16:creationId xmlns:a16="http://schemas.microsoft.com/office/drawing/2014/main" id="{04008275-B42E-40B9-B309-6623295071F2}"/>
              </a:ext>
            </a:extLst>
          </p:cNvPr>
          <p:cNvSpPr txBox="1"/>
          <p:nvPr/>
        </p:nvSpPr>
        <p:spPr>
          <a:xfrm>
            <a:off x="4232424" y="6224613"/>
            <a:ext cx="39025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hlinkClick r:id="rId3"/>
              </a:rPr>
              <a:t>Retrouvez l’essentiel du CTO pour vos clients</a:t>
            </a:r>
            <a:endParaRPr kumimoji="0" lang="fr-FR" sz="1400" b="0" i="0" u="none" strike="noStrike" kern="1200" cap="none" spc="0" normalizeH="0" baseline="0" noProof="0">
              <a:ln>
                <a:noFill/>
              </a:ln>
              <a:solidFill>
                <a:srgbClr val="000000"/>
              </a:solidFill>
              <a:effectLst/>
              <a:uLnTx/>
              <a:uFillTx/>
              <a:latin typeface="Arial"/>
              <a:ea typeface="+mn-ea"/>
              <a:cs typeface="+mn-cs"/>
            </a:endParaRPr>
          </a:p>
        </p:txBody>
      </p:sp>
      <p:pic>
        <p:nvPicPr>
          <p:cNvPr id="20" name="Graphique 19" descr="Curseur avec un remplissage uni">
            <a:extLst>
              <a:ext uri="{FF2B5EF4-FFF2-40B4-BE49-F238E27FC236}">
                <a16:creationId xmlns:a16="http://schemas.microsoft.com/office/drawing/2014/main" id="{C2367FBC-1A37-4CAD-8A72-3B67B4A50E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4993" y="6213571"/>
            <a:ext cx="500017" cy="500017"/>
          </a:xfrm>
          <a:prstGeom prst="rect">
            <a:avLst/>
          </a:prstGeom>
        </p:spPr>
      </p:pic>
      <p:pic>
        <p:nvPicPr>
          <p:cNvPr id="21" name="Graphique 20" descr="Mégaphone1 avec un remplissage uni">
            <a:extLst>
              <a:ext uri="{FF2B5EF4-FFF2-40B4-BE49-F238E27FC236}">
                <a16:creationId xmlns:a16="http://schemas.microsoft.com/office/drawing/2014/main" id="{B1B76713-4AE4-45BE-B230-B5CFC3BD50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5617" y="4942219"/>
            <a:ext cx="606126" cy="606126"/>
          </a:xfrm>
          <a:prstGeom prst="rect">
            <a:avLst/>
          </a:prstGeom>
        </p:spPr>
      </p:pic>
      <p:pic>
        <p:nvPicPr>
          <p:cNvPr id="22" name="Graphique 21" descr="Avertissement avec un remplissage uni">
            <a:extLst>
              <a:ext uri="{FF2B5EF4-FFF2-40B4-BE49-F238E27FC236}">
                <a16:creationId xmlns:a16="http://schemas.microsoft.com/office/drawing/2014/main" id="{6EDF9F74-AB94-45A5-9579-1BB2F041C7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79577" y="4942219"/>
            <a:ext cx="466238" cy="466238"/>
          </a:xfrm>
          <a:prstGeom prst="rect">
            <a:avLst/>
          </a:prstGeom>
        </p:spPr>
      </p:pic>
      <p:sp>
        <p:nvSpPr>
          <p:cNvPr id="6" name="Rectangle 5">
            <a:extLst>
              <a:ext uri="{FF2B5EF4-FFF2-40B4-BE49-F238E27FC236}">
                <a16:creationId xmlns:a16="http://schemas.microsoft.com/office/drawing/2014/main" id="{643701BF-22AC-1D24-707B-FFD5E360C597}"/>
              </a:ext>
            </a:extLst>
          </p:cNvPr>
          <p:cNvSpPr/>
          <p:nvPr/>
        </p:nvSpPr>
        <p:spPr>
          <a:xfrm>
            <a:off x="3139495" y="6575089"/>
            <a:ext cx="6342506" cy="276999"/>
          </a:xfrm>
          <a:prstGeom prst="rect">
            <a:avLst/>
          </a:prstGeom>
        </p:spPr>
        <p:txBody>
          <a:bodyPr wrap="none" lIns="91440" tIns="45720" rIns="91440" bIns="45720" anchor="t">
            <a:spAutoFit/>
          </a:bodyPr>
          <a:lstStyle/>
          <a:p>
            <a:pPr defTabSz="1219170">
              <a:defRPr/>
            </a:pPr>
            <a:r>
              <a:rPr lang="fr" sz="1200" b="1" i="1" dirty="0">
                <a:solidFill>
                  <a:srgbClr val="000000"/>
                </a:solidFill>
                <a:latin typeface="Arial"/>
                <a:cs typeface="Arial"/>
                <a:sym typeface="Arial"/>
              </a:rPr>
              <a:t>DOCUMENT STRICTEMENT INTERNE, DESTINE AUX CONSEILLERS DU RESEAU </a:t>
            </a:r>
            <a:endParaRPr lang="fr" sz="1200" b="1" i="1" dirty="0">
              <a:solidFill>
                <a:srgbClr val="000000"/>
              </a:solidFill>
              <a:highlight>
                <a:srgbClr val="00FF00"/>
              </a:highlight>
              <a:latin typeface="Arial"/>
              <a:cs typeface="Arial"/>
            </a:endParaRPr>
          </a:p>
        </p:txBody>
      </p:sp>
      <p:pic>
        <p:nvPicPr>
          <p:cNvPr id="5" name="Image 4">
            <a:extLst>
              <a:ext uri="{FF2B5EF4-FFF2-40B4-BE49-F238E27FC236}">
                <a16:creationId xmlns:a16="http://schemas.microsoft.com/office/drawing/2014/main" id="{8CE8BB82-F257-A906-5AE6-B4673E235053}"/>
              </a:ext>
            </a:extLst>
          </p:cNvPr>
          <p:cNvPicPr>
            <a:picLocks noChangeAspect="1"/>
          </p:cNvPicPr>
          <p:nvPr/>
        </p:nvPicPr>
        <p:blipFill>
          <a:blip r:embed="rId10"/>
          <a:stretch>
            <a:fillRect/>
          </a:stretch>
        </p:blipFill>
        <p:spPr>
          <a:xfrm>
            <a:off x="11471435" y="157489"/>
            <a:ext cx="487722" cy="487722"/>
          </a:xfrm>
          <a:prstGeom prst="rect">
            <a:avLst/>
          </a:prstGeom>
        </p:spPr>
      </p:pic>
    </p:spTree>
    <p:extLst>
      <p:ext uri="{BB962C8B-B14F-4D97-AF65-F5344CB8AC3E}">
        <p14:creationId xmlns:p14="http://schemas.microsoft.com/office/powerpoint/2010/main" val="3004241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B9F4FF0-65D1-45B4-B519-FD09E56A7EF9}"/>
              </a:ext>
            </a:extLst>
          </p:cNvPr>
          <p:cNvSpPr txBox="1"/>
          <p:nvPr/>
        </p:nvSpPr>
        <p:spPr>
          <a:xfrm>
            <a:off x="327368" y="1091565"/>
            <a:ext cx="5925787" cy="5721246"/>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personnes physiques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revenus d’obligations (coupons) perçus et , le cas échéant la prime de remboursement sont imposés au </a:t>
            </a:r>
            <a:r>
              <a:rPr kumimoji="0" lang="fr-FR" sz="1400" b="1" i="0" u="none" strike="noStrike" kern="1200" cap="none" spc="0" normalizeH="0" baseline="0" noProof="0">
                <a:ln>
                  <a:noFill/>
                </a:ln>
                <a:solidFill>
                  <a:srgbClr val="000000"/>
                </a:solidFill>
                <a:effectLst/>
                <a:uLnTx/>
                <a:uFillTx/>
                <a:latin typeface="Arial"/>
                <a:ea typeface="+mn-ea"/>
                <a:cs typeface="+mn-cs"/>
              </a:rPr>
              <a:t>prélèvement forfaire unique (PFU) de 30%</a:t>
            </a:r>
            <a:r>
              <a:rPr kumimoji="0" lang="fr-FR" sz="1400" b="0" i="0" u="none" strike="noStrike" kern="1200" cap="none" spc="0" normalizeH="0" baseline="0" noProof="0">
                <a:ln>
                  <a:noFill/>
                </a:ln>
                <a:solidFill>
                  <a:srgbClr val="000000"/>
                </a:solidFill>
                <a:effectLst/>
                <a:uLnTx/>
                <a:uFillTx/>
                <a:latin typeface="Arial"/>
                <a:ea typeface="+mn-ea"/>
                <a:cs typeface="+mn-cs"/>
              </a:rPr>
              <a:t> (17,2 % de prélèvements sociaux + 12,8 % d’impôt sur le revenu).</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Possibilité pour le contribuable d’opter pour l’imposition au barème progressif de l’impôt sur le revenu. Les revenus sont également soumis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Cette option est globale ; elle concerne l’ensemble des revenus perçus et gains réalisés par tous les membres du foyer fiscal entrant dans le champ d’application du PFU, au titre d’une même année.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Elle permet notamment au contribuable de bénéficier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0" name="ZoneTexte 9">
            <a:extLst>
              <a:ext uri="{FF2B5EF4-FFF2-40B4-BE49-F238E27FC236}">
                <a16:creationId xmlns:a16="http://schemas.microsoft.com/office/drawing/2014/main" id="{00570624-07B0-46E1-9DE3-5B7B6F8D3D38}"/>
              </a:ext>
            </a:extLst>
          </p:cNvPr>
          <p:cNvSpPr txBox="1"/>
          <p:nvPr/>
        </p:nvSpPr>
        <p:spPr>
          <a:xfrm>
            <a:off x="6618050" y="1138474"/>
            <a:ext cx="5573950" cy="4951805"/>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dirty="0">
                <a:ln>
                  <a:noFill/>
                </a:ln>
                <a:solidFill>
                  <a:srgbClr val="B34A8C"/>
                </a:solidFill>
                <a:effectLst/>
                <a:uLnTx/>
                <a:uFillTx/>
                <a:latin typeface="Arial"/>
                <a:ea typeface="+mn-ea"/>
                <a:cs typeface="Arial" charset="0"/>
              </a:rPr>
              <a:t>Pour les entreprises individuelles (BIC)</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400" b="0" i="0" u="none" strike="noStrike" kern="1200" cap="none" spc="0" normalizeH="0" baseline="0" noProof="0" dirty="0">
                <a:ln>
                  <a:noFill/>
                </a:ln>
                <a:solidFill>
                  <a:srgbClr val="000000"/>
                </a:solidFill>
                <a:effectLst/>
                <a:uLnTx/>
                <a:uFillTx/>
                <a:latin typeface="Arial"/>
                <a:ea typeface="+mn-ea"/>
                <a:cs typeface="+mn-cs"/>
              </a:rPr>
              <a:t>Les coupons et, le cas échéant la prime de remboursement, sont déduits des résultats imposables de l’entreprise pour être pris en compte dans les revenus de capitaux mobiliers de l’exploitant (Régime des personnes physiques).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400" b="0" i="0" u="none" strike="noStrike" kern="1200" cap="none" spc="0" normalizeH="0" baseline="0" noProof="0" dirty="0">
                <a:ln>
                  <a:noFill/>
                </a:ln>
                <a:solidFill>
                  <a:srgbClr val="000000"/>
                </a:solidFill>
                <a:effectLst/>
                <a:uLnTx/>
                <a:uFillTx/>
                <a:latin typeface="Arial"/>
                <a:ea typeface="+mn-ea"/>
                <a:cs typeface="+mn-cs"/>
              </a:rPr>
              <a:t>Option possible pour le maintien des coupons dans les produits pris en compte pour la détermination du résultat imposable de l’entreprise si le montant des revenus de capitaux mobiliers est considéré comme marginal (moins de 5% des produits de l’exercice) – à apprécier globalement</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 6">
            <a:extLst>
              <a:ext uri="{FF2B5EF4-FFF2-40B4-BE49-F238E27FC236}">
                <a16:creationId xmlns:a16="http://schemas.microsoft.com/office/drawing/2014/main" id="{4473B2A5-38EF-4212-85B6-089401E24031}"/>
              </a:ext>
            </a:extLst>
          </p:cNvPr>
          <p:cNvPicPr>
            <a:picLocks noChangeAspect="1"/>
          </p:cNvPicPr>
          <p:nvPr/>
        </p:nvPicPr>
        <p:blipFill>
          <a:blip r:embed="rId3"/>
          <a:stretch>
            <a:fillRect/>
          </a:stretch>
        </p:blipFill>
        <p:spPr>
          <a:xfrm>
            <a:off x="11639227" y="65927"/>
            <a:ext cx="492652" cy="492652"/>
          </a:xfrm>
          <a:prstGeom prst="rect">
            <a:avLst/>
          </a:prstGeom>
        </p:spPr>
      </p:pic>
      <p:sp>
        <p:nvSpPr>
          <p:cNvPr id="11" name="ZoneTexte 10">
            <a:extLst>
              <a:ext uri="{FF2B5EF4-FFF2-40B4-BE49-F238E27FC236}">
                <a16:creationId xmlns:a16="http://schemas.microsoft.com/office/drawing/2014/main" id="{588A17BA-E664-4A1C-956B-8BB3F4589E3D}"/>
              </a:ext>
            </a:extLst>
          </p:cNvPr>
          <p:cNvSpPr txBox="1"/>
          <p:nvPr/>
        </p:nvSpPr>
        <p:spPr>
          <a:xfrm>
            <a:off x="1106603" y="112836"/>
            <a:ext cx="9347021"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4" name="Graphique 3" descr="Homme et femme contour">
            <a:extLst>
              <a:ext uri="{FF2B5EF4-FFF2-40B4-BE49-F238E27FC236}">
                <a16:creationId xmlns:a16="http://schemas.microsoft.com/office/drawing/2014/main" id="{C57E7C75-C3E3-460E-85D3-718C4D8FD7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68927" y="1004300"/>
            <a:ext cx="647487" cy="647487"/>
          </a:xfrm>
          <a:prstGeom prst="rect">
            <a:avLst/>
          </a:prstGeom>
        </p:spPr>
      </p:pic>
      <p:pic>
        <p:nvPicPr>
          <p:cNvPr id="13" name="Graphique 12" descr="Ville contour">
            <a:extLst>
              <a:ext uri="{FF2B5EF4-FFF2-40B4-BE49-F238E27FC236}">
                <a16:creationId xmlns:a16="http://schemas.microsoft.com/office/drawing/2014/main" id="{E6326145-7897-49DE-8664-47DFA080EC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55177" y="895628"/>
            <a:ext cx="798974" cy="798974"/>
          </a:xfrm>
          <a:prstGeom prst="rect">
            <a:avLst/>
          </a:prstGeom>
        </p:spPr>
      </p:pic>
      <p:sp>
        <p:nvSpPr>
          <p:cNvPr id="5" name="Rectangle 4">
            <a:extLst>
              <a:ext uri="{FF2B5EF4-FFF2-40B4-BE49-F238E27FC236}">
                <a16:creationId xmlns:a16="http://schemas.microsoft.com/office/drawing/2014/main" id="{9DC26DE1-4EDA-0507-555F-5B02D0FB804E}"/>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657539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8" name="ZoneTexte 7">
            <a:extLst>
              <a:ext uri="{FF2B5EF4-FFF2-40B4-BE49-F238E27FC236}">
                <a16:creationId xmlns:a16="http://schemas.microsoft.com/office/drawing/2014/main" id="{14C7198D-F665-4BE4-8883-48A52F662598}"/>
              </a:ext>
            </a:extLst>
          </p:cNvPr>
          <p:cNvSpPr txBox="1"/>
          <p:nvPr/>
        </p:nvSpPr>
        <p:spPr>
          <a:xfrm>
            <a:off x="359392" y="1507095"/>
            <a:ext cx="5573950" cy="4782528"/>
          </a:xfrm>
          <a:prstGeom prst="rect">
            <a:avLst/>
          </a:prstGeom>
          <a:noFill/>
        </p:spPr>
        <p:txBody>
          <a:bodyPr wrap="square" lIns="91440" tIns="45720" rIns="91440" bIns="45720" anchor="t">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a:rPr>
              <a:t>Pour les personnes morales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coupons perçus sont rattachés aux résultats de l’exercice au cours duquel ils sont courus.</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prime de remboursement fait l’objet d’une imposition étalée lorsque qu’au titre de l’exercice au cours de laquelle elle est versée :</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 Elle est supérieure à 10% du prix d’acquisition</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 E</a:t>
            </a:r>
            <a:r>
              <a:rPr kumimoji="0" lang="fr-FR" sz="1400" b="0" i="0" u="none" strike="noStrike" kern="1200" cap="none" spc="0" normalizeH="0" baseline="0" noProof="0" err="1">
                <a:ln>
                  <a:noFill/>
                </a:ln>
                <a:solidFill>
                  <a:srgbClr val="000000"/>
                </a:solidFill>
                <a:effectLst/>
                <a:uLnTx/>
                <a:uFillTx/>
                <a:latin typeface="Arial"/>
                <a:ea typeface="+mn-ea"/>
                <a:cs typeface="+mn-cs"/>
              </a:rPr>
              <a:t>lle</a:t>
            </a:r>
            <a:r>
              <a:rPr kumimoji="0" lang="fr-FR" sz="1400" b="0" i="0" u="none" strike="noStrike" kern="1200" cap="none" spc="0" normalizeH="0" baseline="0" noProof="0">
                <a:ln>
                  <a:noFill/>
                </a:ln>
                <a:solidFill>
                  <a:srgbClr val="000000"/>
                </a:solidFill>
                <a:effectLst/>
                <a:uLnTx/>
                <a:uFillTx/>
                <a:latin typeface="Arial"/>
                <a:ea typeface="+mn-ea"/>
                <a:cs typeface="+mn-cs"/>
              </a:rPr>
              <a:t> est attachée à un titre dont le prix moyen à l’émission n’excède pas 90% de la valeur de remboursement.</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Si ces conditions ne sont pas remplies, elle est prise en compte dans les résultats de l’exercice au cours duquel elle est perçue.</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32E9FA7D-7DF1-4A80-9AC8-8C0B50912D91}"/>
              </a:ext>
            </a:extLst>
          </p:cNvPr>
          <p:cNvSpPr txBox="1"/>
          <p:nvPr/>
        </p:nvSpPr>
        <p:spPr>
          <a:xfrm>
            <a:off x="6371226" y="1507095"/>
            <a:ext cx="5573950" cy="2135649"/>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personnes morales NON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coupons perçus et, le cas échéant la prime de remboursement sont imposables au niveau de l’associé, selon le régime fiscal qui lui est applicable (IR ou 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3" name="ZoneTexte 12">
            <a:extLst>
              <a:ext uri="{FF2B5EF4-FFF2-40B4-BE49-F238E27FC236}">
                <a16:creationId xmlns:a16="http://schemas.microsoft.com/office/drawing/2014/main" id="{9F9EA067-D65B-4FF4-BAB1-049164EF34F0}"/>
              </a:ext>
            </a:extLst>
          </p:cNvPr>
          <p:cNvSpPr txBox="1"/>
          <p:nvPr/>
        </p:nvSpPr>
        <p:spPr>
          <a:xfrm>
            <a:off x="6402859" y="3753864"/>
            <a:ext cx="5573950" cy="2858924"/>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OSBL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coupons et, le cas échéant la prime de remboursement sont soumis à l’impôt sur les sociétés au taux réduit de 10%.</a:t>
            </a:r>
          </a:p>
          <a:p>
            <a:pPr marL="628650" marR="0" lvl="1"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fondations reconnues d’utilité publique et les fonds de dotation ne supportent en revanche aucune imposition sur leur revenus patrimoniaux.</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pic>
        <p:nvPicPr>
          <p:cNvPr id="9" name="Image 8">
            <a:extLst>
              <a:ext uri="{FF2B5EF4-FFF2-40B4-BE49-F238E27FC236}">
                <a16:creationId xmlns:a16="http://schemas.microsoft.com/office/drawing/2014/main" id="{5D6550E6-283C-4D61-9E56-53DCCB7CCB2A}"/>
              </a:ext>
            </a:extLst>
          </p:cNvPr>
          <p:cNvPicPr>
            <a:picLocks noChangeAspect="1"/>
          </p:cNvPicPr>
          <p:nvPr/>
        </p:nvPicPr>
        <p:blipFill>
          <a:blip r:embed="rId3"/>
          <a:stretch>
            <a:fillRect/>
          </a:stretch>
        </p:blipFill>
        <p:spPr>
          <a:xfrm>
            <a:off x="11705438" y="104443"/>
            <a:ext cx="422499" cy="422499"/>
          </a:xfrm>
          <a:prstGeom prst="rect">
            <a:avLst/>
          </a:prstGeom>
        </p:spPr>
      </p:pic>
      <p:pic>
        <p:nvPicPr>
          <p:cNvPr id="5" name="Graphique 4" descr="Ville avec un remplissage uni">
            <a:extLst>
              <a:ext uri="{FF2B5EF4-FFF2-40B4-BE49-F238E27FC236}">
                <a16:creationId xmlns:a16="http://schemas.microsoft.com/office/drawing/2014/main" id="{2C3E8175-741A-416B-96FF-8207636DD2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87747" y="1169553"/>
            <a:ext cx="893180" cy="893180"/>
          </a:xfrm>
          <a:prstGeom prst="rect">
            <a:avLst/>
          </a:prstGeom>
        </p:spPr>
      </p:pic>
      <p:pic>
        <p:nvPicPr>
          <p:cNvPr id="10" name="Graphique 9" descr="Ville contour">
            <a:extLst>
              <a:ext uri="{FF2B5EF4-FFF2-40B4-BE49-F238E27FC236}">
                <a16:creationId xmlns:a16="http://schemas.microsoft.com/office/drawing/2014/main" id="{8C6B6E20-257A-4002-893C-EF4F2AC78B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49543" y="1118068"/>
            <a:ext cx="914400" cy="914400"/>
          </a:xfrm>
          <a:prstGeom prst="rect">
            <a:avLst/>
          </a:prstGeom>
        </p:spPr>
      </p:pic>
      <p:pic>
        <p:nvPicPr>
          <p:cNvPr id="14" name="Graphique 13" descr="Bâtiment contour">
            <a:extLst>
              <a:ext uri="{FF2B5EF4-FFF2-40B4-BE49-F238E27FC236}">
                <a16:creationId xmlns:a16="http://schemas.microsoft.com/office/drawing/2014/main" id="{A831A3CC-5751-4D0C-914E-9F0C7AABCA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138802" y="3334728"/>
            <a:ext cx="764058" cy="764058"/>
          </a:xfrm>
          <a:prstGeom prst="rect">
            <a:avLst/>
          </a:prstGeom>
        </p:spPr>
      </p:pic>
      <p:sp>
        <p:nvSpPr>
          <p:cNvPr id="4" name="Rectangle 3">
            <a:extLst>
              <a:ext uri="{FF2B5EF4-FFF2-40B4-BE49-F238E27FC236}">
                <a16:creationId xmlns:a16="http://schemas.microsoft.com/office/drawing/2014/main" id="{E830ACCA-8F1D-1F79-D8B4-D397B2678569}"/>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021075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9" name="ZoneTexte 8">
            <a:extLst>
              <a:ext uri="{FF2B5EF4-FFF2-40B4-BE49-F238E27FC236}">
                <a16:creationId xmlns:a16="http://schemas.microsoft.com/office/drawing/2014/main" id="{4B9F4FF0-65D1-45B4-B519-FD09E56A7EF9}"/>
              </a:ext>
            </a:extLst>
          </p:cNvPr>
          <p:cNvSpPr txBox="1"/>
          <p:nvPr/>
        </p:nvSpPr>
        <p:spPr>
          <a:xfrm>
            <a:off x="233173" y="1799647"/>
            <a:ext cx="6169686" cy="4597862"/>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personnes physiques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plus-values nettes réalisées par les particuliers (après imputation des moins-values de même nature réalisées au cours de la même année ou des 10 années suivantes) sont soumises de plein droit à un prélèvement forfaitaire unique (PFU) au taux global de 30% (12,8% au titre de l’impôt sur le revenu et de 17,2% au titre des prélèvements sociaux).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Possibilité pour le contribuable d’opter pour l’imposition au barème progressif de l’impôt sur le revenu (option globale et annuelle). Les plus-values sont également soumis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Elle permet notamment au contribuable de bénéficier de certains abattement et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10" name="ZoneTexte 9">
            <a:extLst>
              <a:ext uri="{FF2B5EF4-FFF2-40B4-BE49-F238E27FC236}">
                <a16:creationId xmlns:a16="http://schemas.microsoft.com/office/drawing/2014/main" id="{00570624-07B0-46E1-9DE3-5B7B6F8D3D38}"/>
              </a:ext>
            </a:extLst>
          </p:cNvPr>
          <p:cNvSpPr txBox="1"/>
          <p:nvPr/>
        </p:nvSpPr>
        <p:spPr>
          <a:xfrm>
            <a:off x="7194427" y="1837747"/>
            <a:ext cx="4628845" cy="2068323"/>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entreprises individuelles (BIC)</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cession de titres figurant à l'actif de l'entreprise mais non affectés aux besoins de l’activité professionnelle(ce qui est le cas des obligations BPCE) entraîne la constatation d'une plus ou moins-value relevant du régime des plus-values privées. </a:t>
            </a:r>
          </a:p>
        </p:txBody>
      </p:sp>
      <p:pic>
        <p:nvPicPr>
          <p:cNvPr id="8" name="Image 7" descr="Une image contenant texte, clipart&#10;&#10;Description générée automatiquement">
            <a:extLst>
              <a:ext uri="{FF2B5EF4-FFF2-40B4-BE49-F238E27FC236}">
                <a16:creationId xmlns:a16="http://schemas.microsoft.com/office/drawing/2014/main" id="{BABDA061-BFB9-3A96-1B48-85D03F11CFB0}"/>
              </a:ext>
            </a:extLst>
          </p:cNvPr>
          <p:cNvPicPr>
            <a:picLocks noChangeAspect="1"/>
          </p:cNvPicPr>
          <p:nvPr/>
        </p:nvPicPr>
        <p:blipFill>
          <a:blip r:embed="rId3"/>
          <a:stretch>
            <a:fillRect/>
          </a:stretch>
        </p:blipFill>
        <p:spPr>
          <a:xfrm>
            <a:off x="11633290" y="154642"/>
            <a:ext cx="411046" cy="411046"/>
          </a:xfrm>
          <a:prstGeom prst="rect">
            <a:avLst/>
          </a:prstGeom>
        </p:spPr>
      </p:pic>
      <p:pic>
        <p:nvPicPr>
          <p:cNvPr id="11" name="Graphique 10" descr="Homme et femme contour">
            <a:extLst>
              <a:ext uri="{FF2B5EF4-FFF2-40B4-BE49-F238E27FC236}">
                <a16:creationId xmlns:a16="http://schemas.microsoft.com/office/drawing/2014/main" id="{94984E15-87F8-4B28-A20A-8541B9EDDE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18016" y="1671582"/>
            <a:ext cx="647487" cy="647487"/>
          </a:xfrm>
          <a:prstGeom prst="rect">
            <a:avLst/>
          </a:prstGeom>
        </p:spPr>
      </p:pic>
      <p:pic>
        <p:nvPicPr>
          <p:cNvPr id="12" name="Graphique 11" descr="Ville contour">
            <a:extLst>
              <a:ext uri="{FF2B5EF4-FFF2-40B4-BE49-F238E27FC236}">
                <a16:creationId xmlns:a16="http://schemas.microsoft.com/office/drawing/2014/main" id="{43D13DE3-B81E-4A82-A4BC-203E79CAC5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88573" y="1592903"/>
            <a:ext cx="798974" cy="798974"/>
          </a:xfrm>
          <a:prstGeom prst="rect">
            <a:avLst/>
          </a:prstGeom>
        </p:spPr>
      </p:pic>
      <p:sp>
        <p:nvSpPr>
          <p:cNvPr id="3" name="Rectangle 2">
            <a:extLst>
              <a:ext uri="{FF2B5EF4-FFF2-40B4-BE49-F238E27FC236}">
                <a16:creationId xmlns:a16="http://schemas.microsoft.com/office/drawing/2014/main" id="{6300520A-9490-1935-BD65-880F9378F06C}"/>
              </a:ext>
            </a:extLst>
          </p:cNvPr>
          <p:cNvSpPr/>
          <p:nvPr/>
        </p:nvSpPr>
        <p:spPr>
          <a:xfrm>
            <a:off x="3536860" y="6483621"/>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446561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compte-titres ordinaire</a:t>
            </a:r>
            <a:endParaRPr kumimoji="0" lang="fr-FR" sz="3200" b="1" i="0" u="none" strike="noStrike" kern="0" cap="all"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9" name="ZoneTexte 8">
            <a:extLst>
              <a:ext uri="{FF2B5EF4-FFF2-40B4-BE49-F238E27FC236}">
                <a16:creationId xmlns:a16="http://schemas.microsoft.com/office/drawing/2014/main" id="{4B9F4FF0-65D1-45B4-B519-FD09E56A7EF9}"/>
              </a:ext>
            </a:extLst>
          </p:cNvPr>
          <p:cNvSpPr txBox="1"/>
          <p:nvPr/>
        </p:nvSpPr>
        <p:spPr>
          <a:xfrm>
            <a:off x="179698" y="1906362"/>
            <a:ext cx="6169686" cy="2468433"/>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a:rPr>
              <a:t>Pour les personnes morales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plus-values sont comprises dans le résultat ordinaire de l'exercice en cours lors de leurs réalisations, qui est soumis au taux de droit commun ou, dans les PME, au taux réduit d'imposition de 15 % dans une limite de bénéfice de 38 120 €.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moins-values s'imputent sur le bénéfice d'exploitation ou contribuent à la formation d'un déficit reportable dans les conditions de droit commun.</a:t>
            </a:r>
          </a:p>
        </p:txBody>
      </p:sp>
      <p:sp>
        <p:nvSpPr>
          <p:cNvPr id="10" name="ZoneTexte 9">
            <a:extLst>
              <a:ext uri="{FF2B5EF4-FFF2-40B4-BE49-F238E27FC236}">
                <a16:creationId xmlns:a16="http://schemas.microsoft.com/office/drawing/2014/main" id="{00570624-07B0-46E1-9DE3-5B7B6F8D3D38}"/>
              </a:ext>
            </a:extLst>
          </p:cNvPr>
          <p:cNvSpPr txBox="1"/>
          <p:nvPr/>
        </p:nvSpPr>
        <p:spPr>
          <a:xfrm>
            <a:off x="6958292" y="1838489"/>
            <a:ext cx="4664503" cy="1458541"/>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charset="0"/>
              </a:rPr>
              <a:t>Pour les OSBL</a:t>
            </a: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plus-values de cession de titres réalisées par des OSBL ne supportent aucune imposition.</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sp>
        <p:nvSpPr>
          <p:cNvPr id="8" name="ZoneTexte 7">
            <a:extLst>
              <a:ext uri="{FF2B5EF4-FFF2-40B4-BE49-F238E27FC236}">
                <a16:creationId xmlns:a16="http://schemas.microsoft.com/office/drawing/2014/main" id="{B0ADCB6F-1CAA-4F99-AD06-CB81D464DAEC}"/>
              </a:ext>
            </a:extLst>
          </p:cNvPr>
          <p:cNvSpPr txBox="1"/>
          <p:nvPr/>
        </p:nvSpPr>
        <p:spPr>
          <a:xfrm>
            <a:off x="91416" y="4446290"/>
            <a:ext cx="11832604" cy="2581925"/>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400" b="1" i="0" u="none" strike="noStrike" kern="1200" cap="none" spc="0" normalizeH="0" baseline="0" noProof="0">
                <a:ln>
                  <a:noFill/>
                </a:ln>
                <a:solidFill>
                  <a:srgbClr val="B34A8C"/>
                </a:solidFill>
                <a:effectLst/>
                <a:uLnTx/>
                <a:uFillTx/>
                <a:latin typeface="Arial"/>
                <a:ea typeface="+mn-ea"/>
                <a:cs typeface="Arial"/>
              </a:rPr>
              <a:t>Pour les personnes morales non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 cession de titres figurant à l'actif de l'entreprise mais non affectés aux besoins de l’activité professionnelle (Ce qui est le cas des obligations BPCE) entraîne la constatation d'une plus ou moins-value relevant du régime de l’associé. La plus-value est comprise dans la quote-part de l’associé ; au titre des plus-values privées pour les personnes physique et comprises dans le résultat ordinaire de l’exercice pour les personnes morales soumises à l’IS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a:ln>
                <a:noFill/>
              </a:ln>
              <a:solidFill>
                <a:srgbClr val="000000"/>
              </a:solidFill>
              <a:effectLst/>
              <a:uLnTx/>
              <a:uFillTx/>
              <a:latin typeface="Arial"/>
              <a:ea typeface="+mn-ea"/>
              <a:cs typeface="+mn-cs"/>
            </a:endParaRPr>
          </a:p>
        </p:txBody>
      </p:sp>
      <p:pic>
        <p:nvPicPr>
          <p:cNvPr id="11" name="Image 10" descr="Une image contenant texte, clipart&#10;&#10;Description générée automatiquement">
            <a:extLst>
              <a:ext uri="{FF2B5EF4-FFF2-40B4-BE49-F238E27FC236}">
                <a16:creationId xmlns:a16="http://schemas.microsoft.com/office/drawing/2014/main" id="{8786BB1F-26F2-9A14-E367-DA42497E7A1A}"/>
              </a:ext>
            </a:extLst>
          </p:cNvPr>
          <p:cNvPicPr>
            <a:picLocks noChangeAspect="1"/>
          </p:cNvPicPr>
          <p:nvPr/>
        </p:nvPicPr>
        <p:blipFill>
          <a:blip r:embed="rId3"/>
          <a:stretch>
            <a:fillRect/>
          </a:stretch>
        </p:blipFill>
        <p:spPr>
          <a:xfrm>
            <a:off x="11467074" y="154642"/>
            <a:ext cx="456945" cy="456945"/>
          </a:xfrm>
          <a:prstGeom prst="rect">
            <a:avLst/>
          </a:prstGeom>
        </p:spPr>
      </p:pic>
      <p:sp>
        <p:nvSpPr>
          <p:cNvPr id="5" name="Forme libre : forme 4">
            <a:extLst>
              <a:ext uri="{FF2B5EF4-FFF2-40B4-BE49-F238E27FC236}">
                <a16:creationId xmlns:a16="http://schemas.microsoft.com/office/drawing/2014/main" id="{517B1FD5-CD15-4C6B-BC28-17A291993CBD}"/>
              </a:ext>
            </a:extLst>
          </p:cNvPr>
          <p:cNvSpPr/>
          <p:nvPr/>
        </p:nvSpPr>
        <p:spPr>
          <a:xfrm>
            <a:off x="4449694" y="1917127"/>
            <a:ext cx="223295" cy="334942"/>
          </a:xfrm>
          <a:custGeom>
            <a:avLst/>
            <a:gdLst>
              <a:gd name="connsiteX0" fmla="*/ 55824 w 223295"/>
              <a:gd name="connsiteY0" fmla="*/ 204687 h 334942"/>
              <a:gd name="connsiteX1" fmla="*/ 93040 w 223295"/>
              <a:gd name="connsiteY1" fmla="*/ 204687 h 334942"/>
              <a:gd name="connsiteX2" fmla="*/ 93040 w 223295"/>
              <a:gd name="connsiteY2" fmla="*/ 241903 h 334942"/>
              <a:gd name="connsiteX3" fmla="*/ 55824 w 223295"/>
              <a:gd name="connsiteY3" fmla="*/ 241903 h 334942"/>
              <a:gd name="connsiteX4" fmla="*/ 55824 w 223295"/>
              <a:gd name="connsiteY4" fmla="*/ 204687 h 334942"/>
              <a:gd name="connsiteX5" fmla="*/ 55824 w 223295"/>
              <a:gd name="connsiteY5" fmla="*/ 130255 h 334942"/>
              <a:gd name="connsiteX6" fmla="*/ 93040 w 223295"/>
              <a:gd name="connsiteY6" fmla="*/ 130255 h 334942"/>
              <a:gd name="connsiteX7" fmla="*/ 93040 w 223295"/>
              <a:gd name="connsiteY7" fmla="*/ 167471 h 334942"/>
              <a:gd name="connsiteX8" fmla="*/ 55824 w 223295"/>
              <a:gd name="connsiteY8" fmla="*/ 167471 h 334942"/>
              <a:gd name="connsiteX9" fmla="*/ 55824 w 223295"/>
              <a:gd name="connsiteY9" fmla="*/ 130255 h 334942"/>
              <a:gd name="connsiteX10" fmla="*/ 55824 w 223295"/>
              <a:gd name="connsiteY10" fmla="*/ 55824 h 334942"/>
              <a:gd name="connsiteX11" fmla="*/ 93040 w 223295"/>
              <a:gd name="connsiteY11" fmla="*/ 55824 h 334942"/>
              <a:gd name="connsiteX12" fmla="*/ 93040 w 223295"/>
              <a:gd name="connsiteY12" fmla="*/ 93040 h 334942"/>
              <a:gd name="connsiteX13" fmla="*/ 55824 w 223295"/>
              <a:gd name="connsiteY13" fmla="*/ 93040 h 334942"/>
              <a:gd name="connsiteX14" fmla="*/ 55824 w 223295"/>
              <a:gd name="connsiteY14" fmla="*/ 55824 h 334942"/>
              <a:gd name="connsiteX15" fmla="*/ 130255 w 223295"/>
              <a:gd name="connsiteY15" fmla="*/ 204687 h 334942"/>
              <a:gd name="connsiteX16" fmla="*/ 167471 w 223295"/>
              <a:gd name="connsiteY16" fmla="*/ 204687 h 334942"/>
              <a:gd name="connsiteX17" fmla="*/ 167471 w 223295"/>
              <a:gd name="connsiteY17" fmla="*/ 241903 h 334942"/>
              <a:gd name="connsiteX18" fmla="*/ 130255 w 223295"/>
              <a:gd name="connsiteY18" fmla="*/ 241903 h 334942"/>
              <a:gd name="connsiteX19" fmla="*/ 130255 w 223295"/>
              <a:gd name="connsiteY19" fmla="*/ 204687 h 334942"/>
              <a:gd name="connsiteX20" fmla="*/ 130255 w 223295"/>
              <a:gd name="connsiteY20" fmla="*/ 130255 h 334942"/>
              <a:gd name="connsiteX21" fmla="*/ 167471 w 223295"/>
              <a:gd name="connsiteY21" fmla="*/ 130255 h 334942"/>
              <a:gd name="connsiteX22" fmla="*/ 167471 w 223295"/>
              <a:gd name="connsiteY22" fmla="*/ 167471 h 334942"/>
              <a:gd name="connsiteX23" fmla="*/ 130255 w 223295"/>
              <a:gd name="connsiteY23" fmla="*/ 167471 h 334942"/>
              <a:gd name="connsiteX24" fmla="*/ 130255 w 223295"/>
              <a:gd name="connsiteY24" fmla="*/ 130255 h 334942"/>
              <a:gd name="connsiteX25" fmla="*/ 130255 w 223295"/>
              <a:gd name="connsiteY25" fmla="*/ 55824 h 334942"/>
              <a:gd name="connsiteX26" fmla="*/ 167471 w 223295"/>
              <a:gd name="connsiteY26" fmla="*/ 55824 h 334942"/>
              <a:gd name="connsiteX27" fmla="*/ 167471 w 223295"/>
              <a:gd name="connsiteY27" fmla="*/ 93040 h 334942"/>
              <a:gd name="connsiteX28" fmla="*/ 130255 w 223295"/>
              <a:gd name="connsiteY28" fmla="*/ 93040 h 334942"/>
              <a:gd name="connsiteX29" fmla="*/ 130255 w 223295"/>
              <a:gd name="connsiteY29" fmla="*/ 55824 h 334942"/>
              <a:gd name="connsiteX30" fmla="*/ 0 w 223295"/>
              <a:gd name="connsiteY30" fmla="*/ 334943 h 334942"/>
              <a:gd name="connsiteX31" fmla="*/ 93040 w 223295"/>
              <a:gd name="connsiteY31" fmla="*/ 334943 h 334942"/>
              <a:gd name="connsiteX32" fmla="*/ 93040 w 223295"/>
              <a:gd name="connsiteY32" fmla="*/ 279119 h 334942"/>
              <a:gd name="connsiteX33" fmla="*/ 130255 w 223295"/>
              <a:gd name="connsiteY33" fmla="*/ 279119 h 334942"/>
              <a:gd name="connsiteX34" fmla="*/ 130255 w 223295"/>
              <a:gd name="connsiteY34" fmla="*/ 334943 h 334942"/>
              <a:gd name="connsiteX35" fmla="*/ 223295 w 223295"/>
              <a:gd name="connsiteY35" fmla="*/ 334943 h 334942"/>
              <a:gd name="connsiteX36" fmla="*/ 223295 w 223295"/>
              <a:gd name="connsiteY36" fmla="*/ 0 h 334942"/>
              <a:gd name="connsiteX37" fmla="*/ 0 w 223295"/>
              <a:gd name="connsiteY37" fmla="*/ 0 h 334942"/>
              <a:gd name="connsiteX38" fmla="*/ 0 w 223295"/>
              <a:gd name="connsiteY38" fmla="*/ 334943 h 33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3295" h="334942">
                <a:moveTo>
                  <a:pt x="55824" y="204687"/>
                </a:moveTo>
                <a:lnTo>
                  <a:pt x="93040" y="204687"/>
                </a:lnTo>
                <a:lnTo>
                  <a:pt x="93040" y="241903"/>
                </a:lnTo>
                <a:lnTo>
                  <a:pt x="55824" y="241903"/>
                </a:lnTo>
                <a:lnTo>
                  <a:pt x="55824" y="204687"/>
                </a:lnTo>
                <a:close/>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204687"/>
                </a:moveTo>
                <a:lnTo>
                  <a:pt x="167471" y="204687"/>
                </a:lnTo>
                <a:lnTo>
                  <a:pt x="167471" y="241903"/>
                </a:lnTo>
                <a:lnTo>
                  <a:pt x="130255" y="241903"/>
                </a:lnTo>
                <a:lnTo>
                  <a:pt x="130255" y="204687"/>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334943"/>
                </a:moveTo>
                <a:lnTo>
                  <a:pt x="93040" y="334943"/>
                </a:lnTo>
                <a:lnTo>
                  <a:pt x="93040" y="279119"/>
                </a:lnTo>
                <a:lnTo>
                  <a:pt x="130255" y="279119"/>
                </a:lnTo>
                <a:lnTo>
                  <a:pt x="130255" y="334943"/>
                </a:lnTo>
                <a:lnTo>
                  <a:pt x="223295" y="334943"/>
                </a:lnTo>
                <a:lnTo>
                  <a:pt x="223295" y="0"/>
                </a:lnTo>
                <a:lnTo>
                  <a:pt x="0" y="0"/>
                </a:lnTo>
                <a:lnTo>
                  <a:pt x="0" y="334943"/>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Forme libre : forme 5">
            <a:extLst>
              <a:ext uri="{FF2B5EF4-FFF2-40B4-BE49-F238E27FC236}">
                <a16:creationId xmlns:a16="http://schemas.microsoft.com/office/drawing/2014/main" id="{22719999-D8BC-45DD-B647-7B213363A70C}"/>
              </a:ext>
            </a:extLst>
          </p:cNvPr>
          <p:cNvSpPr/>
          <p:nvPr/>
        </p:nvSpPr>
        <p:spPr>
          <a:xfrm>
            <a:off x="4710205" y="1991558"/>
            <a:ext cx="223295" cy="260510"/>
          </a:xfrm>
          <a:custGeom>
            <a:avLst/>
            <a:gdLst>
              <a:gd name="connsiteX0" fmla="*/ 55824 w 223295"/>
              <a:gd name="connsiteY0" fmla="*/ 130255 h 260510"/>
              <a:gd name="connsiteX1" fmla="*/ 93040 w 223295"/>
              <a:gd name="connsiteY1" fmla="*/ 130255 h 260510"/>
              <a:gd name="connsiteX2" fmla="*/ 93040 w 223295"/>
              <a:gd name="connsiteY2" fmla="*/ 167471 h 260510"/>
              <a:gd name="connsiteX3" fmla="*/ 55824 w 223295"/>
              <a:gd name="connsiteY3" fmla="*/ 167471 h 260510"/>
              <a:gd name="connsiteX4" fmla="*/ 55824 w 223295"/>
              <a:gd name="connsiteY4" fmla="*/ 130255 h 260510"/>
              <a:gd name="connsiteX5" fmla="*/ 55824 w 223295"/>
              <a:gd name="connsiteY5" fmla="*/ 55824 h 260510"/>
              <a:gd name="connsiteX6" fmla="*/ 93040 w 223295"/>
              <a:gd name="connsiteY6" fmla="*/ 55824 h 260510"/>
              <a:gd name="connsiteX7" fmla="*/ 93040 w 223295"/>
              <a:gd name="connsiteY7" fmla="*/ 93040 h 260510"/>
              <a:gd name="connsiteX8" fmla="*/ 55824 w 223295"/>
              <a:gd name="connsiteY8" fmla="*/ 93040 h 260510"/>
              <a:gd name="connsiteX9" fmla="*/ 55824 w 223295"/>
              <a:gd name="connsiteY9" fmla="*/ 55824 h 260510"/>
              <a:gd name="connsiteX10" fmla="*/ 130255 w 223295"/>
              <a:gd name="connsiteY10" fmla="*/ 130255 h 260510"/>
              <a:gd name="connsiteX11" fmla="*/ 167471 w 223295"/>
              <a:gd name="connsiteY11" fmla="*/ 130255 h 260510"/>
              <a:gd name="connsiteX12" fmla="*/ 167471 w 223295"/>
              <a:gd name="connsiteY12" fmla="*/ 167471 h 260510"/>
              <a:gd name="connsiteX13" fmla="*/ 130255 w 223295"/>
              <a:gd name="connsiteY13" fmla="*/ 167471 h 260510"/>
              <a:gd name="connsiteX14" fmla="*/ 130255 w 223295"/>
              <a:gd name="connsiteY14" fmla="*/ 130255 h 260510"/>
              <a:gd name="connsiteX15" fmla="*/ 130255 w 223295"/>
              <a:gd name="connsiteY15" fmla="*/ 55824 h 260510"/>
              <a:gd name="connsiteX16" fmla="*/ 167471 w 223295"/>
              <a:gd name="connsiteY16" fmla="*/ 55824 h 260510"/>
              <a:gd name="connsiteX17" fmla="*/ 167471 w 223295"/>
              <a:gd name="connsiteY17" fmla="*/ 93040 h 260510"/>
              <a:gd name="connsiteX18" fmla="*/ 130255 w 223295"/>
              <a:gd name="connsiteY18" fmla="*/ 93040 h 260510"/>
              <a:gd name="connsiteX19" fmla="*/ 130255 w 223295"/>
              <a:gd name="connsiteY19" fmla="*/ 55824 h 260510"/>
              <a:gd name="connsiteX20" fmla="*/ 0 w 223295"/>
              <a:gd name="connsiteY20" fmla="*/ 260511 h 260510"/>
              <a:gd name="connsiteX21" fmla="*/ 93040 w 223295"/>
              <a:gd name="connsiteY21" fmla="*/ 260511 h 260510"/>
              <a:gd name="connsiteX22" fmla="*/ 93040 w 223295"/>
              <a:gd name="connsiteY22" fmla="*/ 204687 h 260510"/>
              <a:gd name="connsiteX23" fmla="*/ 130255 w 223295"/>
              <a:gd name="connsiteY23" fmla="*/ 204687 h 260510"/>
              <a:gd name="connsiteX24" fmla="*/ 130255 w 223295"/>
              <a:gd name="connsiteY24" fmla="*/ 260511 h 260510"/>
              <a:gd name="connsiteX25" fmla="*/ 223295 w 223295"/>
              <a:gd name="connsiteY25" fmla="*/ 260511 h 260510"/>
              <a:gd name="connsiteX26" fmla="*/ 223295 w 223295"/>
              <a:gd name="connsiteY26" fmla="*/ 0 h 260510"/>
              <a:gd name="connsiteX27" fmla="*/ 0 w 223295"/>
              <a:gd name="connsiteY27" fmla="*/ 0 h 260510"/>
              <a:gd name="connsiteX28" fmla="*/ 0 w 223295"/>
              <a:gd name="connsiteY28" fmla="*/ 260511 h 26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3295" h="260510">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260511"/>
                </a:moveTo>
                <a:lnTo>
                  <a:pt x="93040" y="260511"/>
                </a:lnTo>
                <a:lnTo>
                  <a:pt x="93040" y="204687"/>
                </a:lnTo>
                <a:lnTo>
                  <a:pt x="130255" y="204687"/>
                </a:lnTo>
                <a:lnTo>
                  <a:pt x="130255" y="260511"/>
                </a:lnTo>
                <a:lnTo>
                  <a:pt x="223295" y="260511"/>
                </a:lnTo>
                <a:lnTo>
                  <a:pt x="223295" y="0"/>
                </a:lnTo>
                <a:lnTo>
                  <a:pt x="0" y="0"/>
                </a:lnTo>
                <a:lnTo>
                  <a:pt x="0" y="260511"/>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Forme libre : forme 6">
            <a:extLst>
              <a:ext uri="{FF2B5EF4-FFF2-40B4-BE49-F238E27FC236}">
                <a16:creationId xmlns:a16="http://schemas.microsoft.com/office/drawing/2014/main" id="{D74F92D7-E0AF-4256-8330-FFBA8EE44B87}"/>
              </a:ext>
            </a:extLst>
          </p:cNvPr>
          <p:cNvSpPr/>
          <p:nvPr/>
        </p:nvSpPr>
        <p:spPr>
          <a:xfrm>
            <a:off x="4970716" y="1693832"/>
            <a:ext cx="223295" cy="558237"/>
          </a:xfrm>
          <a:custGeom>
            <a:avLst/>
            <a:gdLst>
              <a:gd name="connsiteX0" fmla="*/ 167471 w 223295"/>
              <a:gd name="connsiteY0" fmla="*/ 102344 h 558237"/>
              <a:gd name="connsiteX1" fmla="*/ 130255 w 223295"/>
              <a:gd name="connsiteY1" fmla="*/ 102344 h 558237"/>
              <a:gd name="connsiteX2" fmla="*/ 130255 w 223295"/>
              <a:gd name="connsiteY2" fmla="*/ 65128 h 558237"/>
              <a:gd name="connsiteX3" fmla="*/ 167471 w 223295"/>
              <a:gd name="connsiteY3" fmla="*/ 65128 h 558237"/>
              <a:gd name="connsiteX4" fmla="*/ 167471 w 223295"/>
              <a:gd name="connsiteY4" fmla="*/ 102344 h 558237"/>
              <a:gd name="connsiteX5" fmla="*/ 167471 w 223295"/>
              <a:gd name="connsiteY5" fmla="*/ 167471 h 558237"/>
              <a:gd name="connsiteX6" fmla="*/ 130255 w 223295"/>
              <a:gd name="connsiteY6" fmla="*/ 167471 h 558237"/>
              <a:gd name="connsiteX7" fmla="*/ 130255 w 223295"/>
              <a:gd name="connsiteY7" fmla="*/ 130255 h 558237"/>
              <a:gd name="connsiteX8" fmla="*/ 167471 w 223295"/>
              <a:gd name="connsiteY8" fmla="*/ 130255 h 558237"/>
              <a:gd name="connsiteX9" fmla="*/ 167471 w 223295"/>
              <a:gd name="connsiteY9" fmla="*/ 167471 h 558237"/>
              <a:gd name="connsiteX10" fmla="*/ 167471 w 223295"/>
              <a:gd name="connsiteY10" fmla="*/ 241903 h 558237"/>
              <a:gd name="connsiteX11" fmla="*/ 130255 w 223295"/>
              <a:gd name="connsiteY11" fmla="*/ 241903 h 558237"/>
              <a:gd name="connsiteX12" fmla="*/ 130255 w 223295"/>
              <a:gd name="connsiteY12" fmla="*/ 204687 h 558237"/>
              <a:gd name="connsiteX13" fmla="*/ 167471 w 223295"/>
              <a:gd name="connsiteY13" fmla="*/ 204687 h 558237"/>
              <a:gd name="connsiteX14" fmla="*/ 167471 w 223295"/>
              <a:gd name="connsiteY14" fmla="*/ 241903 h 558237"/>
              <a:gd name="connsiteX15" fmla="*/ 167471 w 223295"/>
              <a:gd name="connsiteY15" fmla="*/ 316335 h 558237"/>
              <a:gd name="connsiteX16" fmla="*/ 130255 w 223295"/>
              <a:gd name="connsiteY16" fmla="*/ 316335 h 558237"/>
              <a:gd name="connsiteX17" fmla="*/ 130255 w 223295"/>
              <a:gd name="connsiteY17" fmla="*/ 279119 h 558237"/>
              <a:gd name="connsiteX18" fmla="*/ 167471 w 223295"/>
              <a:gd name="connsiteY18" fmla="*/ 279119 h 558237"/>
              <a:gd name="connsiteX19" fmla="*/ 167471 w 223295"/>
              <a:gd name="connsiteY19" fmla="*/ 316335 h 558237"/>
              <a:gd name="connsiteX20" fmla="*/ 167471 w 223295"/>
              <a:gd name="connsiteY20" fmla="*/ 390766 h 558237"/>
              <a:gd name="connsiteX21" fmla="*/ 130255 w 223295"/>
              <a:gd name="connsiteY21" fmla="*/ 390766 h 558237"/>
              <a:gd name="connsiteX22" fmla="*/ 130255 w 223295"/>
              <a:gd name="connsiteY22" fmla="*/ 353550 h 558237"/>
              <a:gd name="connsiteX23" fmla="*/ 167471 w 223295"/>
              <a:gd name="connsiteY23" fmla="*/ 353550 h 558237"/>
              <a:gd name="connsiteX24" fmla="*/ 167471 w 223295"/>
              <a:gd name="connsiteY24" fmla="*/ 390766 h 558237"/>
              <a:gd name="connsiteX25" fmla="*/ 167471 w 223295"/>
              <a:gd name="connsiteY25" fmla="*/ 465198 h 558237"/>
              <a:gd name="connsiteX26" fmla="*/ 130255 w 223295"/>
              <a:gd name="connsiteY26" fmla="*/ 465198 h 558237"/>
              <a:gd name="connsiteX27" fmla="*/ 130255 w 223295"/>
              <a:gd name="connsiteY27" fmla="*/ 427982 h 558237"/>
              <a:gd name="connsiteX28" fmla="*/ 167471 w 223295"/>
              <a:gd name="connsiteY28" fmla="*/ 427982 h 558237"/>
              <a:gd name="connsiteX29" fmla="*/ 167471 w 223295"/>
              <a:gd name="connsiteY29" fmla="*/ 465198 h 558237"/>
              <a:gd name="connsiteX30" fmla="*/ 93040 w 223295"/>
              <a:gd name="connsiteY30" fmla="*/ 102344 h 558237"/>
              <a:gd name="connsiteX31" fmla="*/ 55824 w 223295"/>
              <a:gd name="connsiteY31" fmla="*/ 102344 h 558237"/>
              <a:gd name="connsiteX32" fmla="*/ 55824 w 223295"/>
              <a:gd name="connsiteY32" fmla="*/ 65128 h 558237"/>
              <a:gd name="connsiteX33" fmla="*/ 93040 w 223295"/>
              <a:gd name="connsiteY33" fmla="*/ 65128 h 558237"/>
              <a:gd name="connsiteX34" fmla="*/ 93040 w 223295"/>
              <a:gd name="connsiteY34" fmla="*/ 102344 h 558237"/>
              <a:gd name="connsiteX35" fmla="*/ 93040 w 223295"/>
              <a:gd name="connsiteY35" fmla="*/ 167471 h 558237"/>
              <a:gd name="connsiteX36" fmla="*/ 55824 w 223295"/>
              <a:gd name="connsiteY36" fmla="*/ 167471 h 558237"/>
              <a:gd name="connsiteX37" fmla="*/ 55824 w 223295"/>
              <a:gd name="connsiteY37" fmla="*/ 130255 h 558237"/>
              <a:gd name="connsiteX38" fmla="*/ 93040 w 223295"/>
              <a:gd name="connsiteY38" fmla="*/ 130255 h 558237"/>
              <a:gd name="connsiteX39" fmla="*/ 93040 w 223295"/>
              <a:gd name="connsiteY39" fmla="*/ 167471 h 558237"/>
              <a:gd name="connsiteX40" fmla="*/ 93040 w 223295"/>
              <a:gd name="connsiteY40" fmla="*/ 241903 h 558237"/>
              <a:gd name="connsiteX41" fmla="*/ 55824 w 223295"/>
              <a:gd name="connsiteY41" fmla="*/ 241903 h 558237"/>
              <a:gd name="connsiteX42" fmla="*/ 55824 w 223295"/>
              <a:gd name="connsiteY42" fmla="*/ 204687 h 558237"/>
              <a:gd name="connsiteX43" fmla="*/ 93040 w 223295"/>
              <a:gd name="connsiteY43" fmla="*/ 204687 h 558237"/>
              <a:gd name="connsiteX44" fmla="*/ 93040 w 223295"/>
              <a:gd name="connsiteY44" fmla="*/ 241903 h 558237"/>
              <a:gd name="connsiteX45" fmla="*/ 93040 w 223295"/>
              <a:gd name="connsiteY45" fmla="*/ 316335 h 558237"/>
              <a:gd name="connsiteX46" fmla="*/ 55824 w 223295"/>
              <a:gd name="connsiteY46" fmla="*/ 316335 h 558237"/>
              <a:gd name="connsiteX47" fmla="*/ 55824 w 223295"/>
              <a:gd name="connsiteY47" fmla="*/ 279119 h 558237"/>
              <a:gd name="connsiteX48" fmla="*/ 93040 w 223295"/>
              <a:gd name="connsiteY48" fmla="*/ 279119 h 558237"/>
              <a:gd name="connsiteX49" fmla="*/ 93040 w 223295"/>
              <a:gd name="connsiteY49" fmla="*/ 316335 h 558237"/>
              <a:gd name="connsiteX50" fmla="*/ 93040 w 223295"/>
              <a:gd name="connsiteY50" fmla="*/ 390766 h 558237"/>
              <a:gd name="connsiteX51" fmla="*/ 55824 w 223295"/>
              <a:gd name="connsiteY51" fmla="*/ 390766 h 558237"/>
              <a:gd name="connsiteX52" fmla="*/ 55824 w 223295"/>
              <a:gd name="connsiteY52" fmla="*/ 353550 h 558237"/>
              <a:gd name="connsiteX53" fmla="*/ 93040 w 223295"/>
              <a:gd name="connsiteY53" fmla="*/ 353550 h 558237"/>
              <a:gd name="connsiteX54" fmla="*/ 93040 w 223295"/>
              <a:gd name="connsiteY54" fmla="*/ 390766 h 558237"/>
              <a:gd name="connsiteX55" fmla="*/ 93040 w 223295"/>
              <a:gd name="connsiteY55" fmla="*/ 465198 h 558237"/>
              <a:gd name="connsiteX56" fmla="*/ 55824 w 223295"/>
              <a:gd name="connsiteY56" fmla="*/ 465198 h 558237"/>
              <a:gd name="connsiteX57" fmla="*/ 55824 w 223295"/>
              <a:gd name="connsiteY57" fmla="*/ 427982 h 558237"/>
              <a:gd name="connsiteX58" fmla="*/ 93040 w 223295"/>
              <a:gd name="connsiteY58" fmla="*/ 427982 h 558237"/>
              <a:gd name="connsiteX59" fmla="*/ 93040 w 223295"/>
              <a:gd name="connsiteY59" fmla="*/ 465198 h 558237"/>
              <a:gd name="connsiteX60" fmla="*/ 0 w 223295"/>
              <a:gd name="connsiteY60" fmla="*/ 0 h 558237"/>
              <a:gd name="connsiteX61" fmla="*/ 0 w 223295"/>
              <a:gd name="connsiteY61" fmla="*/ 558238 h 558237"/>
              <a:gd name="connsiteX62" fmla="*/ 93040 w 223295"/>
              <a:gd name="connsiteY62" fmla="*/ 558238 h 558237"/>
              <a:gd name="connsiteX63" fmla="*/ 93040 w 223295"/>
              <a:gd name="connsiteY63" fmla="*/ 502414 h 558237"/>
              <a:gd name="connsiteX64" fmla="*/ 130255 w 223295"/>
              <a:gd name="connsiteY64" fmla="*/ 502414 h 558237"/>
              <a:gd name="connsiteX65" fmla="*/ 130255 w 223295"/>
              <a:gd name="connsiteY65" fmla="*/ 558238 h 558237"/>
              <a:gd name="connsiteX66" fmla="*/ 223295 w 223295"/>
              <a:gd name="connsiteY66" fmla="*/ 558238 h 558237"/>
              <a:gd name="connsiteX67" fmla="*/ 223295 w 223295"/>
              <a:gd name="connsiteY67" fmla="*/ 27912 h 558237"/>
              <a:gd name="connsiteX68" fmla="*/ 0 w 223295"/>
              <a:gd name="connsiteY68" fmla="*/ 0 h 55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3295" h="558237">
                <a:moveTo>
                  <a:pt x="167471" y="102344"/>
                </a:moveTo>
                <a:lnTo>
                  <a:pt x="130255" y="102344"/>
                </a:lnTo>
                <a:lnTo>
                  <a:pt x="130255" y="65128"/>
                </a:lnTo>
                <a:lnTo>
                  <a:pt x="167471" y="65128"/>
                </a:lnTo>
                <a:lnTo>
                  <a:pt x="167471" y="102344"/>
                </a:lnTo>
                <a:close/>
                <a:moveTo>
                  <a:pt x="167471" y="167471"/>
                </a:moveTo>
                <a:lnTo>
                  <a:pt x="130255" y="167471"/>
                </a:lnTo>
                <a:lnTo>
                  <a:pt x="130255" y="130255"/>
                </a:lnTo>
                <a:lnTo>
                  <a:pt x="167471" y="130255"/>
                </a:lnTo>
                <a:lnTo>
                  <a:pt x="167471" y="167471"/>
                </a:lnTo>
                <a:close/>
                <a:moveTo>
                  <a:pt x="167471" y="241903"/>
                </a:moveTo>
                <a:lnTo>
                  <a:pt x="130255" y="241903"/>
                </a:lnTo>
                <a:lnTo>
                  <a:pt x="130255" y="204687"/>
                </a:lnTo>
                <a:lnTo>
                  <a:pt x="167471" y="204687"/>
                </a:lnTo>
                <a:lnTo>
                  <a:pt x="167471" y="241903"/>
                </a:lnTo>
                <a:close/>
                <a:moveTo>
                  <a:pt x="167471" y="316335"/>
                </a:moveTo>
                <a:lnTo>
                  <a:pt x="130255" y="316335"/>
                </a:lnTo>
                <a:lnTo>
                  <a:pt x="130255" y="279119"/>
                </a:lnTo>
                <a:lnTo>
                  <a:pt x="167471" y="279119"/>
                </a:lnTo>
                <a:lnTo>
                  <a:pt x="167471" y="316335"/>
                </a:lnTo>
                <a:close/>
                <a:moveTo>
                  <a:pt x="167471" y="390766"/>
                </a:moveTo>
                <a:lnTo>
                  <a:pt x="130255" y="390766"/>
                </a:lnTo>
                <a:lnTo>
                  <a:pt x="130255" y="353550"/>
                </a:lnTo>
                <a:lnTo>
                  <a:pt x="167471" y="353550"/>
                </a:lnTo>
                <a:lnTo>
                  <a:pt x="167471" y="390766"/>
                </a:lnTo>
                <a:close/>
                <a:moveTo>
                  <a:pt x="167471" y="465198"/>
                </a:moveTo>
                <a:lnTo>
                  <a:pt x="130255" y="465198"/>
                </a:lnTo>
                <a:lnTo>
                  <a:pt x="130255" y="427982"/>
                </a:lnTo>
                <a:lnTo>
                  <a:pt x="167471" y="427982"/>
                </a:lnTo>
                <a:lnTo>
                  <a:pt x="167471" y="465198"/>
                </a:lnTo>
                <a:close/>
                <a:moveTo>
                  <a:pt x="93040" y="102344"/>
                </a:moveTo>
                <a:lnTo>
                  <a:pt x="55824" y="102344"/>
                </a:lnTo>
                <a:lnTo>
                  <a:pt x="55824" y="65128"/>
                </a:lnTo>
                <a:lnTo>
                  <a:pt x="93040" y="65128"/>
                </a:lnTo>
                <a:lnTo>
                  <a:pt x="93040" y="102344"/>
                </a:lnTo>
                <a:close/>
                <a:moveTo>
                  <a:pt x="93040" y="167471"/>
                </a:moveTo>
                <a:lnTo>
                  <a:pt x="55824" y="167471"/>
                </a:lnTo>
                <a:lnTo>
                  <a:pt x="55824" y="130255"/>
                </a:lnTo>
                <a:lnTo>
                  <a:pt x="93040" y="130255"/>
                </a:lnTo>
                <a:lnTo>
                  <a:pt x="93040" y="167471"/>
                </a:lnTo>
                <a:close/>
                <a:moveTo>
                  <a:pt x="93040" y="241903"/>
                </a:moveTo>
                <a:lnTo>
                  <a:pt x="55824" y="241903"/>
                </a:lnTo>
                <a:lnTo>
                  <a:pt x="55824" y="204687"/>
                </a:lnTo>
                <a:lnTo>
                  <a:pt x="93040" y="204687"/>
                </a:lnTo>
                <a:lnTo>
                  <a:pt x="93040" y="241903"/>
                </a:lnTo>
                <a:close/>
                <a:moveTo>
                  <a:pt x="93040" y="316335"/>
                </a:moveTo>
                <a:lnTo>
                  <a:pt x="55824" y="316335"/>
                </a:lnTo>
                <a:lnTo>
                  <a:pt x="55824" y="279119"/>
                </a:lnTo>
                <a:lnTo>
                  <a:pt x="93040" y="279119"/>
                </a:lnTo>
                <a:lnTo>
                  <a:pt x="93040" y="316335"/>
                </a:lnTo>
                <a:close/>
                <a:moveTo>
                  <a:pt x="93040" y="390766"/>
                </a:moveTo>
                <a:lnTo>
                  <a:pt x="55824" y="390766"/>
                </a:lnTo>
                <a:lnTo>
                  <a:pt x="55824" y="353550"/>
                </a:lnTo>
                <a:lnTo>
                  <a:pt x="93040" y="353550"/>
                </a:lnTo>
                <a:lnTo>
                  <a:pt x="93040" y="390766"/>
                </a:lnTo>
                <a:close/>
                <a:moveTo>
                  <a:pt x="93040" y="465198"/>
                </a:moveTo>
                <a:lnTo>
                  <a:pt x="55824" y="465198"/>
                </a:lnTo>
                <a:lnTo>
                  <a:pt x="55824" y="427982"/>
                </a:lnTo>
                <a:lnTo>
                  <a:pt x="93040" y="427982"/>
                </a:lnTo>
                <a:lnTo>
                  <a:pt x="93040" y="465198"/>
                </a:lnTo>
                <a:close/>
                <a:moveTo>
                  <a:pt x="0" y="0"/>
                </a:moveTo>
                <a:lnTo>
                  <a:pt x="0" y="558238"/>
                </a:lnTo>
                <a:lnTo>
                  <a:pt x="93040" y="558238"/>
                </a:lnTo>
                <a:lnTo>
                  <a:pt x="93040" y="502414"/>
                </a:lnTo>
                <a:lnTo>
                  <a:pt x="130255" y="502414"/>
                </a:lnTo>
                <a:lnTo>
                  <a:pt x="130255" y="558238"/>
                </a:lnTo>
                <a:lnTo>
                  <a:pt x="223295" y="558238"/>
                </a:lnTo>
                <a:lnTo>
                  <a:pt x="223295" y="27912"/>
                </a:lnTo>
                <a:lnTo>
                  <a:pt x="0" y="0"/>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Forme libre : forme 14">
            <a:extLst>
              <a:ext uri="{FF2B5EF4-FFF2-40B4-BE49-F238E27FC236}">
                <a16:creationId xmlns:a16="http://schemas.microsoft.com/office/drawing/2014/main" id="{03E78EF1-592E-427C-98B1-A39D930EA6D2}"/>
              </a:ext>
            </a:extLst>
          </p:cNvPr>
          <p:cNvSpPr/>
          <p:nvPr/>
        </p:nvSpPr>
        <p:spPr>
          <a:xfrm>
            <a:off x="4579950" y="1675224"/>
            <a:ext cx="223295" cy="279118"/>
          </a:xfrm>
          <a:custGeom>
            <a:avLst/>
            <a:gdLst>
              <a:gd name="connsiteX0" fmla="*/ 130255 w 223295"/>
              <a:gd name="connsiteY0" fmla="*/ 130255 h 279118"/>
              <a:gd name="connsiteX1" fmla="*/ 167471 w 223295"/>
              <a:gd name="connsiteY1" fmla="*/ 130255 h 279118"/>
              <a:gd name="connsiteX2" fmla="*/ 167471 w 223295"/>
              <a:gd name="connsiteY2" fmla="*/ 167471 h 279118"/>
              <a:gd name="connsiteX3" fmla="*/ 130255 w 223295"/>
              <a:gd name="connsiteY3" fmla="*/ 167471 h 279118"/>
              <a:gd name="connsiteX4" fmla="*/ 130255 w 223295"/>
              <a:gd name="connsiteY4" fmla="*/ 130255 h 279118"/>
              <a:gd name="connsiteX5" fmla="*/ 130255 w 223295"/>
              <a:gd name="connsiteY5" fmla="*/ 55824 h 279118"/>
              <a:gd name="connsiteX6" fmla="*/ 167471 w 223295"/>
              <a:gd name="connsiteY6" fmla="*/ 55824 h 279118"/>
              <a:gd name="connsiteX7" fmla="*/ 167471 w 223295"/>
              <a:gd name="connsiteY7" fmla="*/ 93040 h 279118"/>
              <a:gd name="connsiteX8" fmla="*/ 130255 w 223295"/>
              <a:gd name="connsiteY8" fmla="*/ 93040 h 279118"/>
              <a:gd name="connsiteX9" fmla="*/ 130255 w 223295"/>
              <a:gd name="connsiteY9" fmla="*/ 55824 h 279118"/>
              <a:gd name="connsiteX10" fmla="*/ 93040 w 223295"/>
              <a:gd name="connsiteY10" fmla="*/ 93040 h 279118"/>
              <a:gd name="connsiteX11" fmla="*/ 55824 w 223295"/>
              <a:gd name="connsiteY11" fmla="*/ 93040 h 279118"/>
              <a:gd name="connsiteX12" fmla="*/ 55824 w 223295"/>
              <a:gd name="connsiteY12" fmla="*/ 55824 h 279118"/>
              <a:gd name="connsiteX13" fmla="*/ 93040 w 223295"/>
              <a:gd name="connsiteY13" fmla="*/ 55824 h 279118"/>
              <a:gd name="connsiteX14" fmla="*/ 93040 w 223295"/>
              <a:gd name="connsiteY14" fmla="*/ 93040 h 279118"/>
              <a:gd name="connsiteX15" fmla="*/ 93040 w 223295"/>
              <a:gd name="connsiteY15" fmla="*/ 167471 h 279118"/>
              <a:gd name="connsiteX16" fmla="*/ 55824 w 223295"/>
              <a:gd name="connsiteY16" fmla="*/ 167471 h 279118"/>
              <a:gd name="connsiteX17" fmla="*/ 55824 w 223295"/>
              <a:gd name="connsiteY17" fmla="*/ 130255 h 279118"/>
              <a:gd name="connsiteX18" fmla="*/ 93040 w 223295"/>
              <a:gd name="connsiteY18" fmla="*/ 130255 h 279118"/>
              <a:gd name="connsiteX19" fmla="*/ 93040 w 223295"/>
              <a:gd name="connsiteY19" fmla="*/ 167471 h 279118"/>
              <a:gd name="connsiteX20" fmla="*/ 130255 w 223295"/>
              <a:gd name="connsiteY20" fmla="*/ 279119 h 279118"/>
              <a:gd name="connsiteX21" fmla="*/ 223295 w 223295"/>
              <a:gd name="connsiteY21" fmla="*/ 279119 h 279118"/>
              <a:gd name="connsiteX22" fmla="*/ 223295 w 223295"/>
              <a:gd name="connsiteY22" fmla="*/ 0 h 279118"/>
              <a:gd name="connsiteX23" fmla="*/ 0 w 223295"/>
              <a:gd name="connsiteY23" fmla="*/ 0 h 279118"/>
              <a:gd name="connsiteX24" fmla="*/ 0 w 223295"/>
              <a:gd name="connsiteY24" fmla="*/ 204687 h 279118"/>
              <a:gd name="connsiteX25" fmla="*/ 130255 w 223295"/>
              <a:gd name="connsiteY25" fmla="*/ 204687 h 279118"/>
              <a:gd name="connsiteX26" fmla="*/ 130255 w 223295"/>
              <a:gd name="connsiteY26" fmla="*/ 279119 h 27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295" h="279118">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93040" y="93040"/>
                </a:moveTo>
                <a:lnTo>
                  <a:pt x="55824" y="93040"/>
                </a:lnTo>
                <a:lnTo>
                  <a:pt x="55824" y="55824"/>
                </a:lnTo>
                <a:lnTo>
                  <a:pt x="93040" y="55824"/>
                </a:lnTo>
                <a:lnTo>
                  <a:pt x="93040" y="93040"/>
                </a:lnTo>
                <a:close/>
                <a:moveTo>
                  <a:pt x="93040" y="167471"/>
                </a:moveTo>
                <a:lnTo>
                  <a:pt x="55824" y="167471"/>
                </a:lnTo>
                <a:lnTo>
                  <a:pt x="55824" y="130255"/>
                </a:lnTo>
                <a:lnTo>
                  <a:pt x="93040" y="130255"/>
                </a:lnTo>
                <a:lnTo>
                  <a:pt x="93040" y="167471"/>
                </a:lnTo>
                <a:close/>
                <a:moveTo>
                  <a:pt x="130255" y="279119"/>
                </a:moveTo>
                <a:lnTo>
                  <a:pt x="223295" y="279119"/>
                </a:lnTo>
                <a:lnTo>
                  <a:pt x="223295" y="0"/>
                </a:lnTo>
                <a:lnTo>
                  <a:pt x="0" y="0"/>
                </a:lnTo>
                <a:lnTo>
                  <a:pt x="0" y="204687"/>
                </a:lnTo>
                <a:lnTo>
                  <a:pt x="130255" y="204687"/>
                </a:lnTo>
                <a:lnTo>
                  <a:pt x="130255" y="279119"/>
                </a:lnTo>
                <a:close/>
              </a:path>
            </a:pathLst>
          </a:custGeom>
          <a:solidFill>
            <a:srgbClr val="000000"/>
          </a:solidFill>
          <a:ln w="92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16" name="Graphique 12" descr="Ville contour">
            <a:extLst>
              <a:ext uri="{FF2B5EF4-FFF2-40B4-BE49-F238E27FC236}">
                <a16:creationId xmlns:a16="http://schemas.microsoft.com/office/drawing/2014/main" id="{F8F78C66-83F4-4634-9744-0E73EA96FF02}"/>
              </a:ext>
            </a:extLst>
          </p:cNvPr>
          <p:cNvGrpSpPr/>
          <p:nvPr/>
        </p:nvGrpSpPr>
        <p:grpSpPr>
          <a:xfrm>
            <a:off x="10841834" y="1627497"/>
            <a:ext cx="704850" cy="590550"/>
            <a:chOff x="10841834" y="1627497"/>
            <a:chExt cx="704850" cy="590550"/>
          </a:xfrm>
          <a:solidFill>
            <a:srgbClr val="000000"/>
          </a:solidFill>
        </p:grpSpPr>
        <p:sp>
          <p:nvSpPr>
            <p:cNvPr id="17" name="Forme libre : forme 16">
              <a:extLst>
                <a:ext uri="{FF2B5EF4-FFF2-40B4-BE49-F238E27FC236}">
                  <a16:creationId xmlns:a16="http://schemas.microsoft.com/office/drawing/2014/main" id="{C63C4FB2-E9AA-4BCA-9CC3-90A15FDBD813}"/>
                </a:ext>
              </a:extLst>
            </p:cNvPr>
            <p:cNvSpPr/>
            <p:nvPr/>
          </p:nvSpPr>
          <p:spPr>
            <a:xfrm>
              <a:off x="10841834" y="1627497"/>
              <a:ext cx="704850" cy="590550"/>
            </a:xfrm>
            <a:custGeom>
              <a:avLst/>
              <a:gdLst>
                <a:gd name="connsiteX0" fmla="*/ 457200 w 704850"/>
                <a:gd name="connsiteY0" fmla="*/ 46358 h 590550"/>
                <a:gd name="connsiteX1" fmla="*/ 457200 w 704850"/>
                <a:gd name="connsiteY1" fmla="*/ 295275 h 590550"/>
                <a:gd name="connsiteX2" fmla="*/ 352425 w 704850"/>
                <a:gd name="connsiteY2" fmla="*/ 295275 h 590550"/>
                <a:gd name="connsiteX3" fmla="*/ 352425 w 704850"/>
                <a:gd name="connsiteY3" fmla="*/ 0 h 590550"/>
                <a:gd name="connsiteX4" fmla="*/ 104775 w 704850"/>
                <a:gd name="connsiteY4" fmla="*/ 0 h 590550"/>
                <a:gd name="connsiteX5" fmla="*/ 104775 w 704850"/>
                <a:gd name="connsiteY5" fmla="*/ 219075 h 590550"/>
                <a:gd name="connsiteX6" fmla="*/ 0 w 704850"/>
                <a:gd name="connsiteY6" fmla="*/ 219075 h 590550"/>
                <a:gd name="connsiteX7" fmla="*/ 0 w 704850"/>
                <a:gd name="connsiteY7" fmla="*/ 590550 h 590550"/>
                <a:gd name="connsiteX8" fmla="*/ 704850 w 704850"/>
                <a:gd name="connsiteY8" fmla="*/ 590550 h 590550"/>
                <a:gd name="connsiteX9" fmla="*/ 704850 w 704850"/>
                <a:gd name="connsiteY9" fmla="*/ 77314 h 590550"/>
                <a:gd name="connsiteX10" fmla="*/ 123825 w 704850"/>
                <a:gd name="connsiteY10" fmla="*/ 19050 h 590550"/>
                <a:gd name="connsiteX11" fmla="*/ 333375 w 704850"/>
                <a:gd name="connsiteY11" fmla="*/ 19050 h 590550"/>
                <a:gd name="connsiteX12" fmla="*/ 333375 w 704850"/>
                <a:gd name="connsiteY12" fmla="*/ 295275 h 590550"/>
                <a:gd name="connsiteX13" fmla="*/ 247650 w 704850"/>
                <a:gd name="connsiteY13" fmla="*/ 295275 h 590550"/>
                <a:gd name="connsiteX14" fmla="*/ 247650 w 704850"/>
                <a:gd name="connsiteY14" fmla="*/ 219075 h 590550"/>
                <a:gd name="connsiteX15" fmla="*/ 123825 w 704850"/>
                <a:gd name="connsiteY15" fmla="*/ 219075 h 590550"/>
                <a:gd name="connsiteX16" fmla="*/ 228600 w 704850"/>
                <a:gd name="connsiteY16" fmla="*/ 571500 h 590550"/>
                <a:gd name="connsiteX17" fmla="*/ 142875 w 704850"/>
                <a:gd name="connsiteY17" fmla="*/ 571500 h 590550"/>
                <a:gd name="connsiteX18" fmla="*/ 142875 w 704850"/>
                <a:gd name="connsiteY18" fmla="*/ 514350 h 590550"/>
                <a:gd name="connsiteX19" fmla="*/ 104775 w 704850"/>
                <a:gd name="connsiteY19" fmla="*/ 514350 h 590550"/>
                <a:gd name="connsiteX20" fmla="*/ 104775 w 704850"/>
                <a:gd name="connsiteY20" fmla="*/ 571500 h 590550"/>
                <a:gd name="connsiteX21" fmla="*/ 19050 w 704850"/>
                <a:gd name="connsiteY21" fmla="*/ 571500 h 590550"/>
                <a:gd name="connsiteX22" fmla="*/ 19050 w 704850"/>
                <a:gd name="connsiteY22" fmla="*/ 238125 h 590550"/>
                <a:gd name="connsiteX23" fmla="*/ 228600 w 704850"/>
                <a:gd name="connsiteY23" fmla="*/ 238125 h 590550"/>
                <a:gd name="connsiteX24" fmla="*/ 228600 w 704850"/>
                <a:gd name="connsiteY24" fmla="*/ 571500 h 590550"/>
                <a:gd name="connsiteX25" fmla="*/ 457200 w 704850"/>
                <a:gd name="connsiteY25" fmla="*/ 571500 h 590550"/>
                <a:gd name="connsiteX26" fmla="*/ 371475 w 704850"/>
                <a:gd name="connsiteY26" fmla="*/ 571500 h 590550"/>
                <a:gd name="connsiteX27" fmla="*/ 371475 w 704850"/>
                <a:gd name="connsiteY27" fmla="*/ 514350 h 590550"/>
                <a:gd name="connsiteX28" fmla="*/ 333375 w 704850"/>
                <a:gd name="connsiteY28" fmla="*/ 514350 h 590550"/>
                <a:gd name="connsiteX29" fmla="*/ 333375 w 704850"/>
                <a:gd name="connsiteY29" fmla="*/ 571500 h 590550"/>
                <a:gd name="connsiteX30" fmla="*/ 247650 w 704850"/>
                <a:gd name="connsiteY30" fmla="*/ 571500 h 590550"/>
                <a:gd name="connsiteX31" fmla="*/ 247650 w 704850"/>
                <a:gd name="connsiteY31" fmla="*/ 314325 h 590550"/>
                <a:gd name="connsiteX32" fmla="*/ 457200 w 704850"/>
                <a:gd name="connsiteY32" fmla="*/ 314325 h 590550"/>
                <a:gd name="connsiteX33" fmla="*/ 685800 w 704850"/>
                <a:gd name="connsiteY33" fmla="*/ 571500 h 590550"/>
                <a:gd name="connsiteX34" fmla="*/ 600075 w 704850"/>
                <a:gd name="connsiteY34" fmla="*/ 571500 h 590550"/>
                <a:gd name="connsiteX35" fmla="*/ 600075 w 704850"/>
                <a:gd name="connsiteY35" fmla="*/ 514350 h 590550"/>
                <a:gd name="connsiteX36" fmla="*/ 561975 w 704850"/>
                <a:gd name="connsiteY36" fmla="*/ 514350 h 590550"/>
                <a:gd name="connsiteX37" fmla="*/ 561975 w 704850"/>
                <a:gd name="connsiteY37" fmla="*/ 571500 h 590550"/>
                <a:gd name="connsiteX38" fmla="*/ 476250 w 704850"/>
                <a:gd name="connsiteY38" fmla="*/ 571500 h 590550"/>
                <a:gd name="connsiteX39" fmla="*/ 476250 w 704850"/>
                <a:gd name="connsiteY39" fmla="*/ 67942 h 590550"/>
                <a:gd name="connsiteX40" fmla="*/ 685800 w 704850"/>
                <a:gd name="connsiteY40" fmla="*/ 9413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4850" h="590550">
                  <a:moveTo>
                    <a:pt x="457200" y="46358"/>
                  </a:moveTo>
                  <a:lnTo>
                    <a:pt x="457200" y="295275"/>
                  </a:lnTo>
                  <a:lnTo>
                    <a:pt x="352425" y="295275"/>
                  </a:lnTo>
                  <a:lnTo>
                    <a:pt x="352425" y="0"/>
                  </a:lnTo>
                  <a:lnTo>
                    <a:pt x="104775" y="0"/>
                  </a:lnTo>
                  <a:lnTo>
                    <a:pt x="104775" y="219075"/>
                  </a:lnTo>
                  <a:lnTo>
                    <a:pt x="0" y="219075"/>
                  </a:lnTo>
                  <a:lnTo>
                    <a:pt x="0" y="590550"/>
                  </a:lnTo>
                  <a:lnTo>
                    <a:pt x="704850" y="590550"/>
                  </a:lnTo>
                  <a:lnTo>
                    <a:pt x="704850" y="77314"/>
                  </a:lnTo>
                  <a:close/>
                  <a:moveTo>
                    <a:pt x="123825" y="19050"/>
                  </a:moveTo>
                  <a:lnTo>
                    <a:pt x="333375" y="19050"/>
                  </a:lnTo>
                  <a:lnTo>
                    <a:pt x="333375" y="295275"/>
                  </a:lnTo>
                  <a:lnTo>
                    <a:pt x="247650" y="295275"/>
                  </a:lnTo>
                  <a:lnTo>
                    <a:pt x="247650" y="219075"/>
                  </a:lnTo>
                  <a:lnTo>
                    <a:pt x="123825" y="219075"/>
                  </a:lnTo>
                  <a:close/>
                  <a:moveTo>
                    <a:pt x="228600" y="571500"/>
                  </a:moveTo>
                  <a:lnTo>
                    <a:pt x="142875" y="571500"/>
                  </a:lnTo>
                  <a:lnTo>
                    <a:pt x="142875" y="514350"/>
                  </a:lnTo>
                  <a:lnTo>
                    <a:pt x="104775" y="514350"/>
                  </a:lnTo>
                  <a:lnTo>
                    <a:pt x="104775" y="571500"/>
                  </a:lnTo>
                  <a:lnTo>
                    <a:pt x="19050" y="571500"/>
                  </a:lnTo>
                  <a:lnTo>
                    <a:pt x="19050" y="238125"/>
                  </a:lnTo>
                  <a:lnTo>
                    <a:pt x="228600" y="238125"/>
                  </a:lnTo>
                  <a:lnTo>
                    <a:pt x="228600" y="571500"/>
                  </a:lnTo>
                  <a:close/>
                  <a:moveTo>
                    <a:pt x="457200" y="571500"/>
                  </a:moveTo>
                  <a:lnTo>
                    <a:pt x="371475" y="571500"/>
                  </a:lnTo>
                  <a:lnTo>
                    <a:pt x="371475" y="514350"/>
                  </a:lnTo>
                  <a:lnTo>
                    <a:pt x="333375" y="514350"/>
                  </a:lnTo>
                  <a:lnTo>
                    <a:pt x="333375" y="571500"/>
                  </a:lnTo>
                  <a:lnTo>
                    <a:pt x="247650" y="571500"/>
                  </a:lnTo>
                  <a:lnTo>
                    <a:pt x="247650" y="314325"/>
                  </a:lnTo>
                  <a:lnTo>
                    <a:pt x="457200" y="314325"/>
                  </a:lnTo>
                  <a:close/>
                  <a:moveTo>
                    <a:pt x="685800" y="571500"/>
                  </a:moveTo>
                  <a:lnTo>
                    <a:pt x="600075" y="571500"/>
                  </a:lnTo>
                  <a:lnTo>
                    <a:pt x="600075" y="514350"/>
                  </a:lnTo>
                  <a:lnTo>
                    <a:pt x="561975" y="514350"/>
                  </a:lnTo>
                  <a:lnTo>
                    <a:pt x="561975" y="571500"/>
                  </a:lnTo>
                  <a:lnTo>
                    <a:pt x="476250" y="571500"/>
                  </a:lnTo>
                  <a:lnTo>
                    <a:pt x="476250" y="67942"/>
                  </a:lnTo>
                  <a:lnTo>
                    <a:pt x="685800" y="94136"/>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Forme libre : forme 17">
              <a:extLst>
                <a:ext uri="{FF2B5EF4-FFF2-40B4-BE49-F238E27FC236}">
                  <a16:creationId xmlns:a16="http://schemas.microsoft.com/office/drawing/2014/main" id="{327568AD-2E03-43BA-8B02-62C7729176A8}"/>
                </a:ext>
              </a:extLst>
            </p:cNvPr>
            <p:cNvSpPr/>
            <p:nvPr/>
          </p:nvSpPr>
          <p:spPr>
            <a:xfrm>
              <a:off x="111371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Forme libre : forme 18">
              <a:extLst>
                <a:ext uri="{FF2B5EF4-FFF2-40B4-BE49-F238E27FC236}">
                  <a16:creationId xmlns:a16="http://schemas.microsoft.com/office/drawing/2014/main" id="{0E9899B9-81F6-475E-B418-64BD30C429E5}"/>
                </a:ext>
              </a:extLst>
            </p:cNvPr>
            <p:cNvSpPr/>
            <p:nvPr/>
          </p:nvSpPr>
          <p:spPr>
            <a:xfrm>
              <a:off x="112133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Forme libre : forme 19">
              <a:extLst>
                <a:ext uri="{FF2B5EF4-FFF2-40B4-BE49-F238E27FC236}">
                  <a16:creationId xmlns:a16="http://schemas.microsoft.com/office/drawing/2014/main" id="{A42D820C-9131-4BE9-AE2D-644EC5261612}"/>
                </a:ext>
              </a:extLst>
            </p:cNvPr>
            <p:cNvSpPr/>
            <p:nvPr/>
          </p:nvSpPr>
          <p:spPr>
            <a:xfrm>
              <a:off x="111371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Forme libre : forme 20">
              <a:extLst>
                <a:ext uri="{FF2B5EF4-FFF2-40B4-BE49-F238E27FC236}">
                  <a16:creationId xmlns:a16="http://schemas.microsoft.com/office/drawing/2014/main" id="{0685C398-59E0-482F-BBB4-03502C7C63FF}"/>
                </a:ext>
              </a:extLst>
            </p:cNvPr>
            <p:cNvSpPr/>
            <p:nvPr/>
          </p:nvSpPr>
          <p:spPr>
            <a:xfrm>
              <a:off x="112133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Forme libre : forme 21">
              <a:extLst>
                <a:ext uri="{FF2B5EF4-FFF2-40B4-BE49-F238E27FC236}">
                  <a16:creationId xmlns:a16="http://schemas.microsoft.com/office/drawing/2014/main" id="{375A9A29-915C-439D-8C54-DE9E3B5D2B94}"/>
                </a:ext>
              </a:extLst>
            </p:cNvPr>
            <p:cNvSpPr/>
            <p:nvPr/>
          </p:nvSpPr>
          <p:spPr>
            <a:xfrm>
              <a:off x="110132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Forme libre : forme 22">
              <a:extLst>
                <a:ext uri="{FF2B5EF4-FFF2-40B4-BE49-F238E27FC236}">
                  <a16:creationId xmlns:a16="http://schemas.microsoft.com/office/drawing/2014/main" id="{BFEEECB7-520F-47A8-B003-CCBF7546D5E3}"/>
                </a:ext>
              </a:extLst>
            </p:cNvPr>
            <p:cNvSpPr/>
            <p:nvPr/>
          </p:nvSpPr>
          <p:spPr>
            <a:xfrm>
              <a:off x="110894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Forme libre : forme 23">
              <a:extLst>
                <a:ext uri="{FF2B5EF4-FFF2-40B4-BE49-F238E27FC236}">
                  <a16:creationId xmlns:a16="http://schemas.microsoft.com/office/drawing/2014/main" id="{5341363B-AC83-4913-9016-76584D9B3683}"/>
                </a:ext>
              </a:extLst>
            </p:cNvPr>
            <p:cNvSpPr/>
            <p:nvPr/>
          </p:nvSpPr>
          <p:spPr>
            <a:xfrm>
              <a:off x="110132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5" name="Forme libre : forme 24">
              <a:extLst>
                <a:ext uri="{FF2B5EF4-FFF2-40B4-BE49-F238E27FC236}">
                  <a16:creationId xmlns:a16="http://schemas.microsoft.com/office/drawing/2014/main" id="{1EA604A4-DC60-41A4-92EE-F6714A1B58F5}"/>
                </a:ext>
              </a:extLst>
            </p:cNvPr>
            <p:cNvSpPr/>
            <p:nvPr/>
          </p:nvSpPr>
          <p:spPr>
            <a:xfrm>
              <a:off x="110894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6" name="Forme libre : forme 25">
              <a:extLst>
                <a:ext uri="{FF2B5EF4-FFF2-40B4-BE49-F238E27FC236}">
                  <a16:creationId xmlns:a16="http://schemas.microsoft.com/office/drawing/2014/main" id="{BC9D6EDE-39D3-4AF9-850F-440326D25B02}"/>
                </a:ext>
              </a:extLst>
            </p:cNvPr>
            <p:cNvSpPr/>
            <p:nvPr/>
          </p:nvSpPr>
          <p:spPr>
            <a:xfrm>
              <a:off x="109085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Forme libre : forme 26">
              <a:extLst>
                <a:ext uri="{FF2B5EF4-FFF2-40B4-BE49-F238E27FC236}">
                  <a16:creationId xmlns:a16="http://schemas.microsoft.com/office/drawing/2014/main" id="{C4D61F52-5042-432B-AE14-B8F730DBFBDD}"/>
                </a:ext>
              </a:extLst>
            </p:cNvPr>
            <p:cNvSpPr/>
            <p:nvPr/>
          </p:nvSpPr>
          <p:spPr>
            <a:xfrm>
              <a:off x="109847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Forme libre : forme 27">
              <a:extLst>
                <a:ext uri="{FF2B5EF4-FFF2-40B4-BE49-F238E27FC236}">
                  <a16:creationId xmlns:a16="http://schemas.microsoft.com/office/drawing/2014/main" id="{122CF19F-C01C-4934-82FD-80211DBB4591}"/>
                </a:ext>
              </a:extLst>
            </p:cNvPr>
            <p:cNvSpPr/>
            <p:nvPr/>
          </p:nvSpPr>
          <p:spPr>
            <a:xfrm>
              <a:off x="109085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Forme libre : forme 28">
              <a:extLst>
                <a:ext uri="{FF2B5EF4-FFF2-40B4-BE49-F238E27FC236}">
                  <a16:creationId xmlns:a16="http://schemas.microsoft.com/office/drawing/2014/main" id="{6A157B6B-066F-426C-8C2D-A244769318DC}"/>
                </a:ext>
              </a:extLst>
            </p:cNvPr>
            <p:cNvSpPr/>
            <p:nvPr/>
          </p:nvSpPr>
          <p:spPr>
            <a:xfrm>
              <a:off x="109847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Forme libre : forme 29">
              <a:extLst>
                <a:ext uri="{FF2B5EF4-FFF2-40B4-BE49-F238E27FC236}">
                  <a16:creationId xmlns:a16="http://schemas.microsoft.com/office/drawing/2014/main" id="{1A1FD836-AEE4-4495-BEEF-8119CFDE73E1}"/>
                </a:ext>
              </a:extLst>
            </p:cNvPr>
            <p:cNvSpPr/>
            <p:nvPr/>
          </p:nvSpPr>
          <p:spPr>
            <a:xfrm>
              <a:off x="109085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Forme libre : forme 30">
              <a:extLst>
                <a:ext uri="{FF2B5EF4-FFF2-40B4-BE49-F238E27FC236}">
                  <a16:creationId xmlns:a16="http://schemas.microsoft.com/office/drawing/2014/main" id="{28CECEF9-227E-4CEA-9438-D15DBF610CA8}"/>
                </a:ext>
              </a:extLst>
            </p:cNvPr>
            <p:cNvSpPr/>
            <p:nvPr/>
          </p:nvSpPr>
          <p:spPr>
            <a:xfrm>
              <a:off x="109847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Forme libre : forme 63">
              <a:extLst>
                <a:ext uri="{FF2B5EF4-FFF2-40B4-BE49-F238E27FC236}">
                  <a16:creationId xmlns:a16="http://schemas.microsoft.com/office/drawing/2014/main" id="{1128CA34-222F-4CF0-8AB2-285B811624D5}"/>
                </a:ext>
              </a:extLst>
            </p:cNvPr>
            <p:cNvSpPr/>
            <p:nvPr/>
          </p:nvSpPr>
          <p:spPr>
            <a:xfrm>
              <a:off x="113657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5" name="Forme libre : forme 64">
              <a:extLst>
                <a:ext uri="{FF2B5EF4-FFF2-40B4-BE49-F238E27FC236}">
                  <a16:creationId xmlns:a16="http://schemas.microsoft.com/office/drawing/2014/main" id="{897308AF-5316-44AF-9BCA-F734D27924AD}"/>
                </a:ext>
              </a:extLst>
            </p:cNvPr>
            <p:cNvSpPr/>
            <p:nvPr/>
          </p:nvSpPr>
          <p:spPr>
            <a:xfrm>
              <a:off x="114419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6" name="Forme libre : forme 65">
              <a:extLst>
                <a:ext uri="{FF2B5EF4-FFF2-40B4-BE49-F238E27FC236}">
                  <a16:creationId xmlns:a16="http://schemas.microsoft.com/office/drawing/2014/main" id="{A418C174-AA94-4A19-ACCC-B366B6E67C97}"/>
                </a:ext>
              </a:extLst>
            </p:cNvPr>
            <p:cNvSpPr/>
            <p:nvPr/>
          </p:nvSpPr>
          <p:spPr>
            <a:xfrm>
              <a:off x="113657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7" name="Forme libre : forme 66">
              <a:extLst>
                <a:ext uri="{FF2B5EF4-FFF2-40B4-BE49-F238E27FC236}">
                  <a16:creationId xmlns:a16="http://schemas.microsoft.com/office/drawing/2014/main" id="{DF29DD94-36BA-4CF4-BCC8-F03750E25D56}"/>
                </a:ext>
              </a:extLst>
            </p:cNvPr>
            <p:cNvSpPr/>
            <p:nvPr/>
          </p:nvSpPr>
          <p:spPr>
            <a:xfrm>
              <a:off x="114419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8" name="Forme libre : forme 67">
              <a:extLst>
                <a:ext uri="{FF2B5EF4-FFF2-40B4-BE49-F238E27FC236}">
                  <a16:creationId xmlns:a16="http://schemas.microsoft.com/office/drawing/2014/main" id="{DD1DFE7F-A976-4237-8D78-9F9E53CD9675}"/>
                </a:ext>
              </a:extLst>
            </p:cNvPr>
            <p:cNvSpPr/>
            <p:nvPr/>
          </p:nvSpPr>
          <p:spPr>
            <a:xfrm>
              <a:off x="113657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69" name="Forme libre : forme 68">
              <a:extLst>
                <a:ext uri="{FF2B5EF4-FFF2-40B4-BE49-F238E27FC236}">
                  <a16:creationId xmlns:a16="http://schemas.microsoft.com/office/drawing/2014/main" id="{FCEC1E44-5366-49EF-9A63-A17734EDBB26}"/>
                </a:ext>
              </a:extLst>
            </p:cNvPr>
            <p:cNvSpPr/>
            <p:nvPr/>
          </p:nvSpPr>
          <p:spPr>
            <a:xfrm>
              <a:off x="114419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0" name="Forme libre : forme 69">
              <a:extLst>
                <a:ext uri="{FF2B5EF4-FFF2-40B4-BE49-F238E27FC236}">
                  <a16:creationId xmlns:a16="http://schemas.microsoft.com/office/drawing/2014/main" id="{CB90AF27-9702-4698-8F22-F42F4E5B648A}"/>
                </a:ext>
              </a:extLst>
            </p:cNvPr>
            <p:cNvSpPr/>
            <p:nvPr/>
          </p:nvSpPr>
          <p:spPr>
            <a:xfrm>
              <a:off x="113657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1" name="Forme libre : forme 70">
              <a:extLst>
                <a:ext uri="{FF2B5EF4-FFF2-40B4-BE49-F238E27FC236}">
                  <a16:creationId xmlns:a16="http://schemas.microsoft.com/office/drawing/2014/main" id="{A447B8E4-EB20-46C9-BCEE-EF8BDBA08316}"/>
                </a:ext>
              </a:extLst>
            </p:cNvPr>
            <p:cNvSpPr/>
            <p:nvPr/>
          </p:nvSpPr>
          <p:spPr>
            <a:xfrm>
              <a:off x="114419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2" name="Forme libre : forme 71">
              <a:extLst>
                <a:ext uri="{FF2B5EF4-FFF2-40B4-BE49-F238E27FC236}">
                  <a16:creationId xmlns:a16="http://schemas.microsoft.com/office/drawing/2014/main" id="{A39934DD-DA45-476C-97EE-4F4BF40B5606}"/>
                </a:ext>
              </a:extLst>
            </p:cNvPr>
            <p:cNvSpPr/>
            <p:nvPr/>
          </p:nvSpPr>
          <p:spPr>
            <a:xfrm>
              <a:off x="113657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3" name="Forme libre : forme 72">
              <a:extLst>
                <a:ext uri="{FF2B5EF4-FFF2-40B4-BE49-F238E27FC236}">
                  <a16:creationId xmlns:a16="http://schemas.microsoft.com/office/drawing/2014/main" id="{DAC4E757-332F-47ED-A507-6B9BE2F281B9}"/>
                </a:ext>
              </a:extLst>
            </p:cNvPr>
            <p:cNvSpPr/>
            <p:nvPr/>
          </p:nvSpPr>
          <p:spPr>
            <a:xfrm>
              <a:off x="114419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74" name="Graphique 13" descr="Bâtiment contour">
            <a:extLst>
              <a:ext uri="{FF2B5EF4-FFF2-40B4-BE49-F238E27FC236}">
                <a16:creationId xmlns:a16="http://schemas.microsoft.com/office/drawing/2014/main" id="{690749D3-EC24-41D7-837F-7164389830EA}"/>
              </a:ext>
            </a:extLst>
          </p:cNvPr>
          <p:cNvGrpSpPr/>
          <p:nvPr/>
        </p:nvGrpSpPr>
        <p:grpSpPr>
          <a:xfrm>
            <a:off x="4714956" y="4326813"/>
            <a:ext cx="367407" cy="558237"/>
            <a:chOff x="7985496" y="3761821"/>
            <a:chExt cx="445700" cy="620614"/>
          </a:xfrm>
          <a:solidFill>
            <a:srgbClr val="000000"/>
          </a:solidFill>
        </p:grpSpPr>
        <p:sp>
          <p:nvSpPr>
            <p:cNvPr id="75" name="Forme libre : forme 74">
              <a:extLst>
                <a:ext uri="{FF2B5EF4-FFF2-40B4-BE49-F238E27FC236}">
                  <a16:creationId xmlns:a16="http://schemas.microsoft.com/office/drawing/2014/main" id="{E2A99BD5-DEF6-48F3-8010-1DFC17EB9857}"/>
                </a:ext>
              </a:extLst>
            </p:cNvPr>
            <p:cNvSpPr/>
            <p:nvPr/>
          </p:nvSpPr>
          <p:spPr>
            <a:xfrm>
              <a:off x="7985496" y="3761821"/>
              <a:ext cx="445700" cy="620614"/>
            </a:xfrm>
            <a:custGeom>
              <a:avLst/>
              <a:gdLst>
                <a:gd name="connsiteX0" fmla="*/ 389988 w 445700"/>
                <a:gd name="connsiteY0" fmla="*/ 604696 h 620614"/>
                <a:gd name="connsiteX1" fmla="*/ 389988 w 445700"/>
                <a:gd name="connsiteY1" fmla="*/ 47754 h 620614"/>
                <a:gd name="connsiteX2" fmla="*/ 350193 w 445700"/>
                <a:gd name="connsiteY2" fmla="*/ 47754 h 620614"/>
                <a:gd name="connsiteX3" fmla="*/ 350193 w 445700"/>
                <a:gd name="connsiteY3" fmla="*/ 0 h 620614"/>
                <a:gd name="connsiteX4" fmla="*/ 95507 w 445700"/>
                <a:gd name="connsiteY4" fmla="*/ 0 h 620614"/>
                <a:gd name="connsiteX5" fmla="*/ 95507 w 445700"/>
                <a:gd name="connsiteY5" fmla="*/ 47754 h 620614"/>
                <a:gd name="connsiteX6" fmla="*/ 55713 w 445700"/>
                <a:gd name="connsiteY6" fmla="*/ 47754 h 620614"/>
                <a:gd name="connsiteX7" fmla="*/ 55713 w 445700"/>
                <a:gd name="connsiteY7" fmla="*/ 604696 h 620614"/>
                <a:gd name="connsiteX8" fmla="*/ 0 w 445700"/>
                <a:gd name="connsiteY8" fmla="*/ 604696 h 620614"/>
                <a:gd name="connsiteX9" fmla="*/ 0 w 445700"/>
                <a:gd name="connsiteY9" fmla="*/ 620614 h 620614"/>
                <a:gd name="connsiteX10" fmla="*/ 445701 w 445700"/>
                <a:gd name="connsiteY10" fmla="*/ 620614 h 620614"/>
                <a:gd name="connsiteX11" fmla="*/ 445701 w 445700"/>
                <a:gd name="connsiteY11" fmla="*/ 604696 h 620614"/>
                <a:gd name="connsiteX12" fmla="*/ 111425 w 445700"/>
                <a:gd name="connsiteY12" fmla="*/ 15918 h 620614"/>
                <a:gd name="connsiteX13" fmla="*/ 334275 w 445700"/>
                <a:gd name="connsiteY13" fmla="*/ 15918 h 620614"/>
                <a:gd name="connsiteX14" fmla="*/ 334275 w 445700"/>
                <a:gd name="connsiteY14" fmla="*/ 47754 h 620614"/>
                <a:gd name="connsiteX15" fmla="*/ 111425 w 445700"/>
                <a:gd name="connsiteY15" fmla="*/ 47754 h 620614"/>
                <a:gd name="connsiteX16" fmla="*/ 71630 w 445700"/>
                <a:gd name="connsiteY16" fmla="*/ 63672 h 620614"/>
                <a:gd name="connsiteX17" fmla="*/ 374070 w 445700"/>
                <a:gd name="connsiteY17" fmla="*/ 63672 h 620614"/>
                <a:gd name="connsiteX18" fmla="*/ 374070 w 445700"/>
                <a:gd name="connsiteY18" fmla="*/ 604696 h 620614"/>
                <a:gd name="connsiteX19" fmla="*/ 238768 w 445700"/>
                <a:gd name="connsiteY19" fmla="*/ 604696 h 620614"/>
                <a:gd name="connsiteX20" fmla="*/ 238768 w 445700"/>
                <a:gd name="connsiteY20" fmla="*/ 517331 h 620614"/>
                <a:gd name="connsiteX21" fmla="*/ 206932 w 445700"/>
                <a:gd name="connsiteY21" fmla="*/ 517331 h 620614"/>
                <a:gd name="connsiteX22" fmla="*/ 206932 w 445700"/>
                <a:gd name="connsiteY22" fmla="*/ 604696 h 620614"/>
                <a:gd name="connsiteX23" fmla="*/ 71630 w 445700"/>
                <a:gd name="connsiteY23" fmla="*/ 604696 h 62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5700" h="620614">
                  <a:moveTo>
                    <a:pt x="389988" y="604696"/>
                  </a:moveTo>
                  <a:lnTo>
                    <a:pt x="389988" y="47754"/>
                  </a:lnTo>
                  <a:lnTo>
                    <a:pt x="350193" y="47754"/>
                  </a:lnTo>
                  <a:lnTo>
                    <a:pt x="350193" y="0"/>
                  </a:lnTo>
                  <a:lnTo>
                    <a:pt x="95507" y="0"/>
                  </a:lnTo>
                  <a:lnTo>
                    <a:pt x="95507" y="47754"/>
                  </a:lnTo>
                  <a:lnTo>
                    <a:pt x="55713" y="47754"/>
                  </a:lnTo>
                  <a:lnTo>
                    <a:pt x="55713" y="604696"/>
                  </a:lnTo>
                  <a:lnTo>
                    <a:pt x="0" y="604696"/>
                  </a:lnTo>
                  <a:lnTo>
                    <a:pt x="0" y="620614"/>
                  </a:lnTo>
                  <a:lnTo>
                    <a:pt x="445701" y="620614"/>
                  </a:lnTo>
                  <a:lnTo>
                    <a:pt x="445701" y="604696"/>
                  </a:lnTo>
                  <a:close/>
                  <a:moveTo>
                    <a:pt x="111425" y="15918"/>
                  </a:moveTo>
                  <a:lnTo>
                    <a:pt x="334275" y="15918"/>
                  </a:lnTo>
                  <a:lnTo>
                    <a:pt x="334275" y="47754"/>
                  </a:lnTo>
                  <a:lnTo>
                    <a:pt x="111425" y="47754"/>
                  </a:lnTo>
                  <a:close/>
                  <a:moveTo>
                    <a:pt x="71630" y="63672"/>
                  </a:moveTo>
                  <a:lnTo>
                    <a:pt x="374070" y="63672"/>
                  </a:lnTo>
                  <a:lnTo>
                    <a:pt x="374070" y="604696"/>
                  </a:lnTo>
                  <a:lnTo>
                    <a:pt x="238768" y="604696"/>
                  </a:lnTo>
                  <a:lnTo>
                    <a:pt x="238768" y="517331"/>
                  </a:lnTo>
                  <a:lnTo>
                    <a:pt x="206932" y="517331"/>
                  </a:lnTo>
                  <a:lnTo>
                    <a:pt x="206932" y="604696"/>
                  </a:lnTo>
                  <a:lnTo>
                    <a:pt x="71630" y="604696"/>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6" name="Forme libre : forme 75">
              <a:extLst>
                <a:ext uri="{FF2B5EF4-FFF2-40B4-BE49-F238E27FC236}">
                  <a16:creationId xmlns:a16="http://schemas.microsoft.com/office/drawing/2014/main" id="{A9533293-2CB7-4BC1-B838-6E136C726172}"/>
                </a:ext>
              </a:extLst>
            </p:cNvPr>
            <p:cNvSpPr/>
            <p:nvPr/>
          </p:nvSpPr>
          <p:spPr>
            <a:xfrm>
              <a:off x="811283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7" name="Forme libre : forme 76">
              <a:extLst>
                <a:ext uri="{FF2B5EF4-FFF2-40B4-BE49-F238E27FC236}">
                  <a16:creationId xmlns:a16="http://schemas.microsoft.com/office/drawing/2014/main" id="{DAFB5733-5490-43D7-8BFB-EAE0F1F0E66B}"/>
                </a:ext>
              </a:extLst>
            </p:cNvPr>
            <p:cNvSpPr/>
            <p:nvPr/>
          </p:nvSpPr>
          <p:spPr>
            <a:xfrm>
              <a:off x="811283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8" name="Forme libre : forme 77">
              <a:extLst>
                <a:ext uri="{FF2B5EF4-FFF2-40B4-BE49-F238E27FC236}">
                  <a16:creationId xmlns:a16="http://schemas.microsoft.com/office/drawing/2014/main" id="{E31E4726-520E-418F-8C2E-195AABB19FEE}"/>
                </a:ext>
              </a:extLst>
            </p:cNvPr>
            <p:cNvSpPr/>
            <p:nvPr/>
          </p:nvSpPr>
          <p:spPr>
            <a:xfrm>
              <a:off x="811283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79" name="Forme libre : forme 78">
              <a:extLst>
                <a:ext uri="{FF2B5EF4-FFF2-40B4-BE49-F238E27FC236}">
                  <a16:creationId xmlns:a16="http://schemas.microsoft.com/office/drawing/2014/main" id="{3CC3CEE5-FE57-4315-B55D-61DA467F0B65}"/>
                </a:ext>
              </a:extLst>
            </p:cNvPr>
            <p:cNvSpPr/>
            <p:nvPr/>
          </p:nvSpPr>
          <p:spPr>
            <a:xfrm>
              <a:off x="811283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0" name="Forme libre : forme 79">
              <a:extLst>
                <a:ext uri="{FF2B5EF4-FFF2-40B4-BE49-F238E27FC236}">
                  <a16:creationId xmlns:a16="http://schemas.microsoft.com/office/drawing/2014/main" id="{3DDE1AEF-CBF4-49FA-947C-2A51CD7B6501}"/>
                </a:ext>
              </a:extLst>
            </p:cNvPr>
            <p:cNvSpPr/>
            <p:nvPr/>
          </p:nvSpPr>
          <p:spPr>
            <a:xfrm>
              <a:off x="819242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1" name="Forme libre : forme 80">
              <a:extLst>
                <a:ext uri="{FF2B5EF4-FFF2-40B4-BE49-F238E27FC236}">
                  <a16:creationId xmlns:a16="http://schemas.microsoft.com/office/drawing/2014/main" id="{AD28C96A-FB60-44AC-AC11-71BFDF3D3E8D}"/>
                </a:ext>
              </a:extLst>
            </p:cNvPr>
            <p:cNvSpPr/>
            <p:nvPr/>
          </p:nvSpPr>
          <p:spPr>
            <a:xfrm>
              <a:off x="819242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2" name="Forme libre : forme 81">
              <a:extLst>
                <a:ext uri="{FF2B5EF4-FFF2-40B4-BE49-F238E27FC236}">
                  <a16:creationId xmlns:a16="http://schemas.microsoft.com/office/drawing/2014/main" id="{E66B885F-48D3-4876-97ED-DF1C1B354985}"/>
                </a:ext>
              </a:extLst>
            </p:cNvPr>
            <p:cNvSpPr/>
            <p:nvPr/>
          </p:nvSpPr>
          <p:spPr>
            <a:xfrm>
              <a:off x="8272018"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3" name="Forme libre : forme 82">
              <a:extLst>
                <a:ext uri="{FF2B5EF4-FFF2-40B4-BE49-F238E27FC236}">
                  <a16:creationId xmlns:a16="http://schemas.microsoft.com/office/drawing/2014/main" id="{D11E17EB-80D9-492F-A20D-6893E1EA4E96}"/>
                </a:ext>
              </a:extLst>
            </p:cNvPr>
            <p:cNvSpPr/>
            <p:nvPr/>
          </p:nvSpPr>
          <p:spPr>
            <a:xfrm>
              <a:off x="8272018"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4" name="Forme libre : forme 83">
              <a:extLst>
                <a:ext uri="{FF2B5EF4-FFF2-40B4-BE49-F238E27FC236}">
                  <a16:creationId xmlns:a16="http://schemas.microsoft.com/office/drawing/2014/main" id="{62D438D8-E946-42A4-AC52-9028720D528E}"/>
                </a:ext>
              </a:extLst>
            </p:cNvPr>
            <p:cNvSpPr/>
            <p:nvPr/>
          </p:nvSpPr>
          <p:spPr>
            <a:xfrm>
              <a:off x="819242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5" name="Forme libre : forme 84">
              <a:extLst>
                <a:ext uri="{FF2B5EF4-FFF2-40B4-BE49-F238E27FC236}">
                  <a16:creationId xmlns:a16="http://schemas.microsoft.com/office/drawing/2014/main" id="{CF08505D-EA30-4464-85B6-F6A7F621E2BD}"/>
                </a:ext>
              </a:extLst>
            </p:cNvPr>
            <p:cNvSpPr/>
            <p:nvPr/>
          </p:nvSpPr>
          <p:spPr>
            <a:xfrm>
              <a:off x="819242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6" name="Forme libre : forme 85">
              <a:extLst>
                <a:ext uri="{FF2B5EF4-FFF2-40B4-BE49-F238E27FC236}">
                  <a16:creationId xmlns:a16="http://schemas.microsoft.com/office/drawing/2014/main" id="{B9620142-0E95-4A5F-BA5E-C9254BDAFECD}"/>
                </a:ext>
              </a:extLst>
            </p:cNvPr>
            <p:cNvSpPr/>
            <p:nvPr/>
          </p:nvSpPr>
          <p:spPr>
            <a:xfrm>
              <a:off x="819242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8" name="Forme libre : forme 87">
              <a:extLst>
                <a:ext uri="{FF2B5EF4-FFF2-40B4-BE49-F238E27FC236}">
                  <a16:creationId xmlns:a16="http://schemas.microsoft.com/office/drawing/2014/main" id="{1D64F63F-6094-405E-A9C4-5D963F09B195}"/>
                </a:ext>
              </a:extLst>
            </p:cNvPr>
            <p:cNvSpPr/>
            <p:nvPr/>
          </p:nvSpPr>
          <p:spPr>
            <a:xfrm>
              <a:off x="811283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89" name="Forme libre : forme 88">
              <a:extLst>
                <a:ext uri="{FF2B5EF4-FFF2-40B4-BE49-F238E27FC236}">
                  <a16:creationId xmlns:a16="http://schemas.microsoft.com/office/drawing/2014/main" id="{6E891ABD-ECCF-4D2A-890C-AD8D8A7070C2}"/>
                </a:ext>
              </a:extLst>
            </p:cNvPr>
            <p:cNvSpPr/>
            <p:nvPr/>
          </p:nvSpPr>
          <p:spPr>
            <a:xfrm>
              <a:off x="8112839"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0" name="Forme libre : forme 89">
              <a:extLst>
                <a:ext uri="{FF2B5EF4-FFF2-40B4-BE49-F238E27FC236}">
                  <a16:creationId xmlns:a16="http://schemas.microsoft.com/office/drawing/2014/main" id="{25EFE7FE-10CB-4450-883C-5E4539746786}"/>
                </a:ext>
              </a:extLst>
            </p:cNvPr>
            <p:cNvSpPr/>
            <p:nvPr/>
          </p:nvSpPr>
          <p:spPr>
            <a:xfrm>
              <a:off x="8272018"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1" name="Forme libre : forme 90">
              <a:extLst>
                <a:ext uri="{FF2B5EF4-FFF2-40B4-BE49-F238E27FC236}">
                  <a16:creationId xmlns:a16="http://schemas.microsoft.com/office/drawing/2014/main" id="{2CB04AFF-E568-4E5F-B6D8-61BDCC2571F4}"/>
                </a:ext>
              </a:extLst>
            </p:cNvPr>
            <p:cNvSpPr/>
            <p:nvPr/>
          </p:nvSpPr>
          <p:spPr>
            <a:xfrm>
              <a:off x="8272018"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2" name="Forme libre : forme 91">
              <a:extLst>
                <a:ext uri="{FF2B5EF4-FFF2-40B4-BE49-F238E27FC236}">
                  <a16:creationId xmlns:a16="http://schemas.microsoft.com/office/drawing/2014/main" id="{9E5C4D4B-6309-4D92-9795-6FADB6052096}"/>
                </a:ext>
              </a:extLst>
            </p:cNvPr>
            <p:cNvSpPr/>
            <p:nvPr/>
          </p:nvSpPr>
          <p:spPr>
            <a:xfrm>
              <a:off x="8272018"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93" name="Forme libre : forme 92">
              <a:extLst>
                <a:ext uri="{FF2B5EF4-FFF2-40B4-BE49-F238E27FC236}">
                  <a16:creationId xmlns:a16="http://schemas.microsoft.com/office/drawing/2014/main" id="{2D070475-F299-4339-8B73-9B88F3DB5C43}"/>
                </a:ext>
              </a:extLst>
            </p:cNvPr>
            <p:cNvSpPr/>
            <p:nvPr/>
          </p:nvSpPr>
          <p:spPr>
            <a:xfrm>
              <a:off x="8272018"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2" name="Rectangle 11">
            <a:extLst>
              <a:ext uri="{FF2B5EF4-FFF2-40B4-BE49-F238E27FC236}">
                <a16:creationId xmlns:a16="http://schemas.microsoft.com/office/drawing/2014/main" id="{720BC8A7-D8C2-2610-0826-E306C1B55FB7}"/>
              </a:ext>
            </a:extLst>
          </p:cNvPr>
          <p:cNvSpPr/>
          <p:nvPr/>
        </p:nvSpPr>
        <p:spPr>
          <a:xfrm>
            <a:off x="3474229" y="6462745"/>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17452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73296" y="3388356"/>
            <a:ext cx="3145972" cy="1113709"/>
          </a:xfrm>
        </p:spPr>
        <p:txBody>
          <a:bodyPr/>
          <a:lstStyle/>
          <a:p>
            <a:r>
              <a:rPr lang="fr-FR"/>
              <a:t>03.4</a:t>
            </a:r>
          </a:p>
        </p:txBody>
      </p:sp>
      <p:sp>
        <p:nvSpPr>
          <p:cNvPr id="3" name="Espace réservé du texte 2"/>
          <p:cNvSpPr>
            <a:spLocks noGrp="1"/>
          </p:cNvSpPr>
          <p:nvPr>
            <p:ph type="body" sz="quarter" idx="13"/>
          </p:nvPr>
        </p:nvSpPr>
        <p:spPr>
          <a:xfrm>
            <a:off x="3137323" y="3429000"/>
            <a:ext cx="8627757" cy="808222"/>
          </a:xfrm>
        </p:spPr>
        <p:txBody>
          <a:bodyPr/>
          <a:lstStyle/>
          <a:p>
            <a:r>
              <a:rPr lang="fr-FR"/>
              <a:t>Argumentaires pour les conseillers</a:t>
            </a:r>
          </a:p>
        </p:txBody>
      </p:sp>
      <p:sp>
        <p:nvSpPr>
          <p:cNvPr id="4" name="Rectangle 3">
            <a:extLst>
              <a:ext uri="{FF2B5EF4-FFF2-40B4-BE49-F238E27FC236}">
                <a16:creationId xmlns:a16="http://schemas.microsoft.com/office/drawing/2014/main" id="{D32BE5D7-C1E6-42BB-B9B5-00BE75A8EDC8}"/>
              </a:ext>
            </a:extLst>
          </p:cNvPr>
          <p:cNvSpPr/>
          <p:nvPr/>
        </p:nvSpPr>
        <p:spPr>
          <a:xfrm>
            <a:off x="2124246" y="6501479"/>
            <a:ext cx="6342506" cy="276999"/>
          </a:xfrm>
          <a:prstGeom prst="rect">
            <a:avLst/>
          </a:prstGeom>
        </p:spPr>
        <p:txBody>
          <a:bodyPr wrap="none" lIns="91440" tIns="45720" rIns="91440" bIns="45720" anchor="t">
            <a:spAutoFit/>
          </a:bodyPr>
          <a:lstStyle/>
          <a:p>
            <a:pPr defTabSz="1219170">
              <a:defRPr/>
            </a:pPr>
            <a:r>
              <a:rPr kumimoji="0" lang="fr" sz="12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a:t>
            </a:r>
            <a:r>
              <a:rPr lang="fr" sz="1200" b="1" i="1">
                <a:solidFill>
                  <a:srgbClr val="000000"/>
                </a:solidFill>
                <a:latin typeface="Arial"/>
                <a:cs typeface="Arial"/>
                <a:sym typeface="Arial"/>
              </a:rPr>
              <a:t> </a:t>
            </a:r>
            <a:endParaRPr kumimoji="0" lang="fr" sz="1200" b="0" i="1" u="none" strike="noStrike" kern="120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99306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Obtenez un rendez-vous!</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069832" y="1442779"/>
            <a:ext cx="5026167" cy="4126331"/>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 </a:t>
            </a:r>
            <a:r>
              <a:rPr kumimoji="0" lang="fr-FR" altLang="fr-FR" sz="1400" b="1" i="1" u="none" strike="noStrike" kern="1200" cap="none" spc="0" normalizeH="0" baseline="0" noProof="0" dirty="0">
                <a:ln>
                  <a:noFill/>
                </a:ln>
                <a:solidFill>
                  <a:srgbClr val="000000"/>
                </a:solidFill>
                <a:effectLst/>
                <a:uLnTx/>
                <a:uFillTx/>
                <a:latin typeface="Arial"/>
                <a:ea typeface="Verdana"/>
                <a:cs typeface="Arial"/>
              </a:rPr>
              <a:t>Je vous contacte car vous </a:t>
            </a:r>
            <a:r>
              <a:rPr lang="fr-FR" altLang="fr-FR" sz="1400" b="1" i="1" dirty="0">
                <a:solidFill>
                  <a:srgbClr val="000000"/>
                </a:solidFill>
                <a:latin typeface="Arial"/>
                <a:ea typeface="Verdana"/>
                <a:cs typeface="Arial"/>
              </a:rPr>
              <a:t>détenez des</a:t>
            </a:r>
            <a:r>
              <a:rPr kumimoji="0" lang="fr-FR" altLang="fr-FR" sz="1400" b="1" i="1" u="none" strike="noStrike" kern="1200" cap="none" spc="0" normalizeH="0" baseline="0" noProof="0" dirty="0">
                <a:ln>
                  <a:noFill/>
                </a:ln>
                <a:solidFill>
                  <a:srgbClr val="000000"/>
                </a:solidFill>
                <a:effectLst/>
                <a:uLnTx/>
                <a:uFillTx/>
                <a:latin typeface="Arial"/>
                <a:ea typeface="Verdana"/>
                <a:cs typeface="Arial"/>
              </a:rPr>
              <a:t> obligations</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a:t>
            </a:r>
            <a:r>
              <a:rPr lang="fr-FR" altLang="fr-FR" sz="1400" i="1" dirty="0">
                <a:solidFill>
                  <a:srgbClr val="000000"/>
                </a:solidFill>
                <a:latin typeface="Arial"/>
                <a:ea typeface="Verdana"/>
                <a:cs typeface="Arial"/>
              </a:rPr>
              <a:t> </a:t>
            </a:r>
            <a:endParaRPr kumimoji="0" lang="fr-FR" altLang="fr-FR" sz="14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endParaRPr>
          </a:p>
          <a:p>
            <a:pPr defTabSz="910828" fontAlgn="base">
              <a:spcAft>
                <a:spcPct val="0"/>
              </a:spcAft>
              <a:defRPr/>
            </a:pP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Comme le groupe BPCE, deuxième groupe coopératif bancaire en France, qui regroupe entre </a:t>
            </a:r>
            <a:r>
              <a:rPr lang="fr-FR" altLang="fr-FR" sz="1400" i="1" dirty="0">
                <a:solidFill>
                  <a:srgbClr val="000000"/>
                </a:solidFill>
                <a:latin typeface="Arial"/>
                <a:ea typeface="Verdana"/>
                <a:cs typeface="Arial"/>
              </a:rPr>
              <a:t>autres</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 les réseaux Caisse d’Epargne et Banque Populaire, émet un emprunt obligataire</a:t>
            </a:r>
            <a:r>
              <a:rPr lang="fr-FR" altLang="fr-FR" sz="1400" i="1" dirty="0">
                <a:solidFill>
                  <a:srgbClr val="000000"/>
                </a:solidFill>
                <a:latin typeface="Arial"/>
                <a:ea typeface="Verdana"/>
                <a:cs typeface="Arial"/>
              </a:rPr>
              <a:t>, je</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 souhaite vous rencontrer pour vous en parler. »</a:t>
            </a:r>
          </a:p>
          <a:p>
            <a:pPr defTabSz="910828" fontAlgn="base">
              <a:spcAft>
                <a:spcPct val="0"/>
              </a:spcAft>
              <a:defRPr/>
            </a:pPr>
            <a:endParaRPr lang="fr-FR" altLang="fr-FR" sz="1400" i="1" dirty="0">
              <a:solidFill>
                <a:srgbClr val="000000"/>
              </a:solidFill>
              <a:latin typeface="Arial"/>
              <a:ea typeface="Verdana"/>
              <a:cs typeface="Arial"/>
            </a:endParaRPr>
          </a:p>
          <a:p>
            <a:pPr defTabSz="910828" fontAlgn="base">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a:cs typeface="Arial"/>
            </a:endParaRPr>
          </a:p>
          <a:p>
            <a:pPr defTabSz="910828" fontAlgn="base">
              <a:spcAft>
                <a:spcPct val="0"/>
              </a:spcAft>
              <a:defRPr/>
            </a:pPr>
            <a:endParaRPr lang="fr-FR" altLang="fr-FR" sz="1400" i="1" dirty="0">
              <a:solidFill>
                <a:srgbClr val="000000"/>
              </a:solidFill>
              <a:latin typeface="Arial"/>
              <a:ea typeface="Verdana"/>
              <a:cs typeface="Arial"/>
            </a:endParaRPr>
          </a:p>
          <a:p>
            <a:pPr defTabSz="910828" fontAlgn="base">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a:cs typeface="Arial"/>
            </a:endParaRPr>
          </a:p>
          <a:p>
            <a:pPr defTabSz="910828" fontAlgn="base">
              <a:spcAft>
                <a:spcPct val="0"/>
              </a:spcAft>
              <a:defRPr/>
            </a:pPr>
            <a:endParaRPr lang="fr-FR" altLang="fr-FR" sz="1400" i="1" dirty="0">
              <a:solidFill>
                <a:srgbClr val="000000"/>
              </a:solidFill>
              <a:latin typeface="Arial"/>
              <a:ea typeface="Verdana"/>
              <a:cs typeface="Arial"/>
            </a:endParaRPr>
          </a:p>
          <a:p>
            <a:pPr defTabSz="910828" fontAlgn="base">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a:cs typeface="Arial"/>
            </a:endParaRPr>
          </a:p>
          <a:p>
            <a:pPr defTabSz="910828" fontAlgn="base">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1833512" y="1288890"/>
            <a:ext cx="3348088" cy="307777"/>
          </a:xfrm>
          <a:prstGeom prst="rect">
            <a:avLst/>
          </a:prstGeom>
          <a:solidFill>
            <a:schemeClr val="bg1"/>
          </a:solidFill>
        </p:spPr>
        <p:txBody>
          <a:bodyPr wrap="square" lIns="91440" tIns="45720" rIns="91440" bIns="45720" rtlCol="0" anchor="t">
            <a:spAutoFit/>
          </a:bodyPr>
          <a:lstStyle/>
          <a:p>
            <a:pPr algn="ctr">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Votre client détient </a:t>
            </a:r>
            <a:r>
              <a:rPr lang="fr-FR" sz="1400" b="1" dirty="0">
                <a:solidFill>
                  <a:srgbClr val="B34A8C"/>
                </a:solidFill>
                <a:latin typeface="Arial"/>
              </a:rPr>
              <a:t>des obligations</a:t>
            </a: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6436893" y="1396673"/>
            <a:ext cx="5026166" cy="417243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0828" rtl="0" eaLnBrk="1" fontAlgn="base" latinLnBrk="0" hangingPunct="1">
              <a:lnSpc>
                <a:spcPct val="100000"/>
              </a:lnSpc>
              <a:spcBef>
                <a:spcPts val="0"/>
              </a:spcBef>
              <a:spcAft>
                <a:spcPct val="0"/>
              </a:spcAft>
              <a:buClrTx/>
              <a:buSzTx/>
              <a:buFontTx/>
              <a:buNone/>
              <a:tabLst/>
              <a:defRPr/>
            </a:pPr>
            <a:r>
              <a:rPr kumimoji="0" lang="fr-FR" altLang="fr-FR" sz="14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a:t>
            </a:r>
            <a:r>
              <a:rPr kumimoji="0" lang="fr-FR" altLang="fr-FR" sz="1400" b="1"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Je vous contacte car je vois que vous êtes détenteur d’un PEL </a:t>
            </a:r>
            <a:r>
              <a:rPr kumimoji="0" lang="fr-FR" altLang="fr-FR" sz="1400" b="1" i="1" u="none" strike="noStrike" kern="1200" cap="none" spc="0" normalizeH="0" baseline="0" noProof="0" dirty="0" err="1">
                <a:ln>
                  <a:noFill/>
                </a:ln>
                <a:solidFill>
                  <a:srgbClr val="000000"/>
                </a:solidFill>
                <a:effectLst/>
                <a:uLnTx/>
                <a:uFillTx/>
                <a:latin typeface="Arial"/>
                <a:ea typeface="Verdana"/>
                <a:cs typeface="Arial" panose="020B0604020202020204" pitchFamily="34" charset="0"/>
              </a:rPr>
              <a:t>Quadreto</a:t>
            </a:r>
            <a:r>
              <a:rPr kumimoji="0" lang="fr-FR" altLang="fr-FR" sz="1400" b="1"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ou Solution Libre Revenus</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qui est un placement qui vous permet de percevoir des revenus trimestriels. Je souhaite vous rencontrer pour vous parler d’un placement « l’Emprunt BPCE avril 2028 »  sur 5 ans qui vous permettra de percevoir aussi des revenus trimestriels sur la base d’un taux nominal annuel de </a:t>
            </a:r>
            <a:r>
              <a:rPr lang="fr-FR" altLang="fr-FR" sz="1400" i="1" dirty="0">
                <a:solidFill>
                  <a:srgbClr val="000000"/>
                </a:solidFill>
                <a:latin typeface="Arial"/>
                <a:ea typeface="Verdana"/>
                <a:cs typeface="Arial" panose="020B0604020202020204" pitchFamily="34" charset="0"/>
              </a:rPr>
              <a:t>4</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a:t>
            </a: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40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40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40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40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lang="fr-FR" altLang="fr-FR" sz="1400" i="1" dirty="0">
              <a:solidFill>
                <a:srgbClr val="000000"/>
              </a:solidFill>
              <a:highlight>
                <a:srgbClr val="FFFF00"/>
              </a:highlight>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endParaRPr kumimoji="0" lang="fr-FR" altLang="fr-FR" sz="1400" b="0" i="1" u="none" strike="noStrike" kern="1200" cap="none" spc="0" normalizeH="0" baseline="0" noProof="0" dirty="0">
              <a:ln>
                <a:noFill/>
              </a:ln>
              <a:solidFill>
                <a:srgbClr val="000000"/>
              </a:solidFill>
              <a:effectLst/>
              <a:highlight>
                <a:srgbClr val="FFFF00"/>
              </a:highlight>
              <a:uLnTx/>
              <a:uFillTx/>
              <a:latin typeface="Arial"/>
              <a:ea typeface="Verdana"/>
              <a:cs typeface="Arial" panose="020B0604020202020204" pitchFamily="34" charset="0"/>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7010402" y="1251773"/>
            <a:ext cx="3800179" cy="73866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Votre client est détenteur d’un produit qui distribue des revenus réguliers (PEL </a:t>
            </a:r>
            <a:r>
              <a:rPr kumimoji="0" lang="fr-FR" sz="1400" b="1" i="0" u="none" strike="noStrike" kern="1200" cap="none" spc="0" normalizeH="0" baseline="0" noProof="0" dirty="0" err="1">
                <a:ln>
                  <a:noFill/>
                </a:ln>
                <a:solidFill>
                  <a:srgbClr val="B34A8C"/>
                </a:solidFill>
                <a:effectLst/>
                <a:uLnTx/>
                <a:uFillTx/>
                <a:latin typeface="Arial"/>
                <a:ea typeface="+mn-ea"/>
                <a:cs typeface="+mn-cs"/>
              </a:rPr>
              <a:t>Quadreto</a:t>
            </a:r>
            <a:r>
              <a:rPr kumimoji="0" lang="fr-FR" sz="1400" b="1" i="0" u="none" strike="noStrike" kern="1200" cap="none" spc="0" normalizeH="0" baseline="0" noProof="0" dirty="0">
                <a:ln>
                  <a:noFill/>
                </a:ln>
                <a:solidFill>
                  <a:srgbClr val="B34A8C"/>
                </a:solidFill>
                <a:effectLst/>
                <a:uLnTx/>
                <a:uFillTx/>
                <a:latin typeface="Arial"/>
                <a:ea typeface="+mn-ea"/>
                <a:cs typeface="+mn-cs"/>
              </a:rPr>
              <a:t> / SLR )</a:t>
            </a:r>
          </a:p>
        </p:txBody>
      </p:sp>
      <p:sp>
        <p:nvSpPr>
          <p:cNvPr id="22" name="ZoneTexte 21">
            <a:extLst>
              <a:ext uri="{FF2B5EF4-FFF2-40B4-BE49-F238E27FC236}">
                <a16:creationId xmlns:a16="http://schemas.microsoft.com/office/drawing/2014/main" id="{3CF3EB6E-3B95-4972-B746-5E548BEE182A}"/>
              </a:ext>
            </a:extLst>
          </p:cNvPr>
          <p:cNvSpPr txBox="1"/>
          <p:nvPr/>
        </p:nvSpPr>
        <p:spPr>
          <a:xfrm>
            <a:off x="3581761" y="6418838"/>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a:ln>
                  <a:noFill/>
                </a:ln>
                <a:solidFill>
                  <a:srgbClr val="000000"/>
                </a:solidFill>
                <a:effectLst/>
                <a:uLnTx/>
                <a:uFillTx/>
                <a:latin typeface="Arial"/>
                <a:ea typeface="+mn-ea"/>
                <a:cs typeface="Arial"/>
              </a:rPr>
              <a:t>*Taux hors fiscalité et prélèvements sociaux</a:t>
            </a:r>
            <a:endParaRPr kumimoji="0" lang="fr-FR" sz="1050" b="0" i="1" u="none" strike="noStrike" kern="1200" cap="none" spc="0" normalizeH="0" baseline="0" noProof="0">
              <a:ln>
                <a:noFill/>
              </a:ln>
              <a:solidFill>
                <a:srgbClr val="000000"/>
              </a:solidFill>
              <a:effectLst/>
              <a:uLnTx/>
              <a:uFillTx/>
              <a:latin typeface="Arial"/>
              <a:ea typeface="+mn-ea"/>
              <a:cs typeface="+mn-cs"/>
            </a:endParaRPr>
          </a:p>
        </p:txBody>
      </p:sp>
      <p:pic>
        <p:nvPicPr>
          <p:cNvPr id="18" name="Image 17">
            <a:extLst>
              <a:ext uri="{FF2B5EF4-FFF2-40B4-BE49-F238E27FC236}">
                <a16:creationId xmlns:a16="http://schemas.microsoft.com/office/drawing/2014/main" id="{6735D6B1-FF63-4C29-9B1C-AEDD1CA5C2D8}"/>
              </a:ext>
            </a:extLst>
          </p:cNvPr>
          <p:cNvPicPr>
            <a:picLocks noChangeAspect="1"/>
          </p:cNvPicPr>
          <p:nvPr/>
        </p:nvPicPr>
        <p:blipFill>
          <a:blip r:embed="rId3"/>
          <a:stretch>
            <a:fillRect/>
          </a:stretch>
        </p:blipFill>
        <p:spPr>
          <a:xfrm>
            <a:off x="11397105" y="260990"/>
            <a:ext cx="447983" cy="441582"/>
          </a:xfrm>
          <a:prstGeom prst="rect">
            <a:avLst/>
          </a:prstGeom>
        </p:spPr>
      </p:pic>
      <p:sp>
        <p:nvSpPr>
          <p:cNvPr id="19" name="ZoneTexte 18">
            <a:extLst>
              <a:ext uri="{FF2B5EF4-FFF2-40B4-BE49-F238E27FC236}">
                <a16:creationId xmlns:a16="http://schemas.microsoft.com/office/drawing/2014/main" id="{406E8B88-F029-4271-8F3E-3CC42A63A25C}"/>
              </a:ext>
            </a:extLst>
          </p:cNvPr>
          <p:cNvSpPr txBox="1"/>
          <p:nvPr/>
        </p:nvSpPr>
        <p:spPr>
          <a:xfrm>
            <a:off x="7508112" y="4134905"/>
            <a:ext cx="388985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C00000"/>
                </a:solidFill>
                <a:effectLst/>
                <a:uLnTx/>
                <a:uFillTx/>
                <a:latin typeface="Arial"/>
                <a:ea typeface="+mn-ea"/>
                <a:cs typeface="+mn-cs"/>
              </a:rPr>
              <a:t>Le client ne possédant pas de titres financiers similaires à l’emprunt, il faudra renseigner dans le bulletin de souscription le fait que l’on est dans du </a:t>
            </a:r>
            <a:r>
              <a:rPr kumimoji="0" lang="fr-FR" sz="1400" b="1" i="0" u="none" strike="noStrike" kern="1200" cap="none" spc="0" normalizeH="0" baseline="0" noProof="0" dirty="0">
                <a:ln>
                  <a:noFill/>
                </a:ln>
                <a:solidFill>
                  <a:srgbClr val="C00000"/>
                </a:solidFill>
                <a:effectLst/>
                <a:uLnTx/>
                <a:uFillTx/>
                <a:latin typeface="Arial"/>
                <a:ea typeface="+mn-ea"/>
                <a:cs typeface="+mn-cs"/>
              </a:rPr>
              <a:t>DEMARCHAGE</a:t>
            </a:r>
            <a:r>
              <a:rPr kumimoji="0" lang="fr-FR" sz="1400" b="0" i="0" u="none" strike="noStrike" kern="1200" cap="none" spc="0" normalizeH="0" baseline="0" noProof="0" dirty="0">
                <a:ln>
                  <a:noFill/>
                </a:ln>
                <a:solidFill>
                  <a:srgbClr val="C00000"/>
                </a:solidFill>
                <a:effectLst/>
                <a:uLnTx/>
                <a:uFillTx/>
                <a:latin typeface="Arial"/>
                <a:ea typeface="+mn-ea"/>
                <a:cs typeface="+mn-cs"/>
              </a:rPr>
              <a:t>.</a:t>
            </a:r>
          </a:p>
        </p:txBody>
      </p:sp>
      <p:pic>
        <p:nvPicPr>
          <p:cNvPr id="20" name="Graphique 19" descr="Avertissement avec un remplissage uni">
            <a:extLst>
              <a:ext uri="{FF2B5EF4-FFF2-40B4-BE49-F238E27FC236}">
                <a16:creationId xmlns:a16="http://schemas.microsoft.com/office/drawing/2014/main" id="{1342F154-FA1E-4FC7-84E2-B610E5AED0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61232" y="4134905"/>
            <a:ext cx="781789" cy="781789"/>
          </a:xfrm>
          <a:prstGeom prst="rect">
            <a:avLst/>
          </a:prstGeom>
        </p:spPr>
      </p:pic>
      <p:sp>
        <p:nvSpPr>
          <p:cNvPr id="21" name="ZoneTexte 20">
            <a:extLst>
              <a:ext uri="{FF2B5EF4-FFF2-40B4-BE49-F238E27FC236}">
                <a16:creationId xmlns:a16="http://schemas.microsoft.com/office/drawing/2014/main" id="{8934ED08-8F32-45F4-89A7-0DA3936C502F}"/>
              </a:ext>
            </a:extLst>
          </p:cNvPr>
          <p:cNvSpPr txBox="1"/>
          <p:nvPr/>
        </p:nvSpPr>
        <p:spPr>
          <a:xfrm>
            <a:off x="1368785" y="4370989"/>
            <a:ext cx="4189864" cy="73866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Le contact client n’est pas assimilé à du démarchage </a:t>
            </a:r>
            <a:r>
              <a:rPr kumimoji="0" lang="fr-FR" sz="1400" b="0" i="0" u="none" strike="noStrike" kern="1200" cap="none" spc="0" normalizeH="0" baseline="0" noProof="0" dirty="0">
                <a:ln>
                  <a:noFill/>
                </a:ln>
                <a:solidFill>
                  <a:srgbClr val="C00000"/>
                </a:solidFill>
                <a:effectLst/>
                <a:uLnTx/>
                <a:uFillTx/>
                <a:latin typeface="Arial"/>
                <a:ea typeface="+mn-ea"/>
                <a:cs typeface="+mn-cs"/>
              </a:rPr>
              <a:t>car le client possède des titres financiers similaires à l’emprunt</a:t>
            </a:r>
          </a:p>
        </p:txBody>
      </p:sp>
      <p:sp>
        <p:nvSpPr>
          <p:cNvPr id="5" name="Rectangle 4">
            <a:extLst>
              <a:ext uri="{FF2B5EF4-FFF2-40B4-BE49-F238E27FC236}">
                <a16:creationId xmlns:a16="http://schemas.microsoft.com/office/drawing/2014/main" id="{80397094-BF43-1916-6AE2-629F5A6C9388}"/>
              </a:ext>
            </a:extLst>
          </p:cNvPr>
          <p:cNvSpPr/>
          <p:nvPr/>
        </p:nvSpPr>
        <p:spPr>
          <a:xfrm>
            <a:off x="3073943" y="6630114"/>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198496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75095" y="1442779"/>
            <a:ext cx="11867747"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a:t>
            </a:r>
            <a:r>
              <a:rPr kumimoji="0" lang="fr-FR" sz="1400" b="1" i="1" u="none" strike="noStrike" kern="1200" cap="none" spc="0" normalizeH="0" baseline="0" noProof="0" dirty="0">
                <a:ln>
                  <a:noFill/>
                </a:ln>
                <a:solidFill>
                  <a:srgbClr val="000000"/>
                </a:solidFill>
                <a:effectLst/>
                <a:uLnTx/>
                <a:uFillTx/>
                <a:latin typeface="Arial" panose="020B0604020202020204"/>
                <a:ea typeface="+mn-ea"/>
                <a:cs typeface="Arial"/>
              </a:rPr>
              <a:t>Vous êtes intéressé par des revenus complémentaires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Je vous propose de souscrire à l’emprunt obligataire BPCE.</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Les emprunts obligataires sont émis par des entreprises ou des banques (comme ici BPCE). Ils leur permettent de se financer sur les marchés financiers. L’emprunteur émet des titres, appelés « obligations » qui sont proposés à des particuliers, à des entreprises ou à des institutionnels qui souhaitent placer leurs capitaux.</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Aujourd’hui, je vous propose de souscrire à un emprunt obligataire émis par BPCE, 2</a:t>
            </a:r>
            <a:r>
              <a:rPr kumimoji="0" lang="fr-FR" sz="1400" b="0" i="1" u="none" strike="noStrike" kern="1200" cap="none" spc="0" normalizeH="0" baseline="30000" noProof="0" dirty="0">
                <a:ln>
                  <a:noFill/>
                </a:ln>
                <a:solidFill>
                  <a:srgbClr val="000000"/>
                </a:solidFill>
                <a:effectLst/>
                <a:uLnTx/>
                <a:uFillTx/>
                <a:latin typeface="Arial" panose="020B0604020202020204"/>
                <a:ea typeface="+mn-ea"/>
                <a:cs typeface="Arial"/>
              </a:rPr>
              <a:t>ième</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Groupe bancaire français, reconnu pour sa solidité financière (notation A1 Moody’s).</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rPr>
              <a:t>Pourquoi souscrire à cet emprunt ?</a:t>
            </a:r>
            <a:endParaRPr lang="fr-FR" sz="1400" b="1" i="1" u="none" strike="noStrike" kern="1200" cap="none" spc="0" normalizeH="0" baseline="0" noProof="0" dirty="0">
              <a:ln>
                <a:noFill/>
              </a:ln>
              <a:solidFill>
                <a:srgbClr val="B34A8C"/>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placer votre épargne, en toute sécurité, sur une durée de 5 ans,</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percevoir des revenus complémentaires garantis pendant toute la durée du placement, au taux nominal annuel de 4%*,</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bénéficier d’un capital garanti à l’échéance (le 14 avril 2028), vous serez automatiquement remboursé sur votre compte chèque, sans frais ni fiscalité.</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Ce placement sera réalisé dans le cadre d’un Compte-Titres Ordinaire, sans frais de souscription</a:t>
            </a:r>
            <a:r>
              <a:rPr lang="fr-FR" sz="1400" i="1" dirty="0">
                <a:solidFill>
                  <a:srgbClr val="000000"/>
                </a:solidFill>
                <a:latin typeface="Arial" panose="020B0604020202020204"/>
                <a:cs typeface="Arial"/>
              </a:rPr>
              <a:t>.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a:t>
            </a: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38775" y="1288890"/>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Argumentaire</a:t>
            </a:r>
          </a:p>
        </p:txBody>
      </p:sp>
      <p:pic>
        <p:nvPicPr>
          <p:cNvPr id="12" name="Image 11">
            <a:extLst>
              <a:ext uri="{FF2B5EF4-FFF2-40B4-BE49-F238E27FC236}">
                <a16:creationId xmlns:a16="http://schemas.microsoft.com/office/drawing/2014/main" id="{4D36D24B-D349-4FB5-8A6C-F39665E61B58}"/>
              </a:ext>
            </a:extLst>
          </p:cNvPr>
          <p:cNvPicPr>
            <a:picLocks noChangeAspect="1"/>
          </p:cNvPicPr>
          <p:nvPr/>
        </p:nvPicPr>
        <p:blipFill>
          <a:blip r:embed="rId3"/>
          <a:stretch>
            <a:fillRect/>
          </a:stretch>
        </p:blipFill>
        <p:spPr>
          <a:xfrm>
            <a:off x="8695831" y="3742039"/>
            <a:ext cx="2653105" cy="627976"/>
          </a:xfrm>
          <a:prstGeom prst="rect">
            <a:avLst/>
          </a:prstGeom>
        </p:spPr>
      </p:pic>
      <p:sp>
        <p:nvSpPr>
          <p:cNvPr id="18" name="ZoneTexte 17">
            <a:extLst>
              <a:ext uri="{FF2B5EF4-FFF2-40B4-BE49-F238E27FC236}">
                <a16:creationId xmlns:a16="http://schemas.microsoft.com/office/drawing/2014/main" id="{29434BD7-5B24-4518-B295-0371F80FBC34}"/>
              </a:ext>
            </a:extLst>
          </p:cNvPr>
          <p:cNvSpPr txBox="1"/>
          <p:nvPr/>
        </p:nvSpPr>
        <p:spPr>
          <a:xfrm>
            <a:off x="4693772" y="6334089"/>
            <a:ext cx="2804456"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hors fiscalité et prélèvements sociaux</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4"/>
          <a:stretch>
            <a:fillRect/>
          </a:stretch>
        </p:blipFill>
        <p:spPr>
          <a:xfrm>
            <a:off x="11438620" y="244879"/>
            <a:ext cx="535531" cy="535531"/>
          </a:xfrm>
          <a:prstGeom prst="rect">
            <a:avLst/>
          </a:prstGeom>
        </p:spPr>
      </p:pic>
      <p:sp>
        <p:nvSpPr>
          <p:cNvPr id="6" name="Rectangle 5">
            <a:extLst>
              <a:ext uri="{FF2B5EF4-FFF2-40B4-BE49-F238E27FC236}">
                <a16:creationId xmlns:a16="http://schemas.microsoft.com/office/drawing/2014/main" id="{EF9E5571-8AB0-6B2B-1997-21586E431EC5}"/>
              </a:ext>
            </a:extLst>
          </p:cNvPr>
          <p:cNvSpPr/>
          <p:nvPr/>
        </p:nvSpPr>
        <p:spPr>
          <a:xfrm>
            <a:off x="3578613" y="6588005"/>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972529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45632" y="110543"/>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145633" y="735150"/>
            <a:ext cx="9231846" cy="662866"/>
          </a:xfrm>
        </p:spPr>
        <p:txBody>
          <a:bodyPr>
            <a:noAutofit/>
          </a:bodyPr>
          <a:lstStyle/>
          <a:p>
            <a:r>
              <a:rPr lang="fr-FR" sz="1600"/>
              <a:t>Madame Dupont, célibataire, vient de prendre sa retraite et a envie d’en profiter </a:t>
            </a:r>
          </a:p>
          <a:p>
            <a:r>
              <a:rPr lang="fr-FR" sz="1600"/>
              <a:t>pleinement !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936769" y="1298463"/>
            <a:ext cx="11255231" cy="290848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d’un capital de 50 000€ actuellement placé sur un compte sur livret classique dont elle ne profite pas.</a:t>
            </a:r>
          </a:p>
          <a:p>
            <a:pPr marL="171450" marR="0" lvl="0" indent="-171450" algn="ctr"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est intéressée par des revenus complémentaires.</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souscrivant </a:t>
            </a:r>
            <a:r>
              <a:rPr kumimoji="0" lang="fr-FR" sz="1200" b="1" i="0" u="none" strike="noStrike" kern="1200" cap="none" spc="0" normalizeH="0" baseline="0" noProof="0" dirty="0">
                <a:ln>
                  <a:noFill/>
                </a:ln>
                <a:solidFill>
                  <a:srgbClr val="B34A8C"/>
                </a:solidFill>
                <a:effectLst/>
                <a:uLnTx/>
                <a:uFillTx/>
                <a:latin typeface="Arial"/>
                <a:ea typeface="+mn-ea"/>
                <a:cs typeface="+mn-cs"/>
              </a:rPr>
              <a:t>50 000€ </a:t>
            </a:r>
            <a:r>
              <a:rPr kumimoji="0" lang="fr-FR" sz="1200" b="0" i="0" u="none" strike="noStrike" kern="1200" cap="none" spc="0" normalizeH="0" baseline="0" noProof="0" dirty="0">
                <a:ln>
                  <a:noFill/>
                </a:ln>
                <a:solidFill>
                  <a:srgbClr val="000000"/>
                </a:solidFill>
                <a:effectLst/>
                <a:uLnTx/>
                <a:uFillTx/>
                <a:latin typeface="Arial"/>
                <a:ea typeface="+mn-ea"/>
                <a:cs typeface="+mn-cs"/>
              </a:rPr>
              <a:t>sur l’emprunt BPCE avril 2028 (hypothèse d’un taux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nominal annuel de 4%*, </a:t>
            </a:r>
            <a:r>
              <a:rPr kumimoji="0" lang="fr-FR" sz="1200" b="0" i="0" u="none" strike="noStrike" kern="1200" cap="none" spc="0" normalizeH="0" baseline="0" noProof="0" dirty="0">
                <a:ln>
                  <a:noFill/>
                </a:ln>
                <a:solidFill>
                  <a:srgbClr val="000000"/>
                </a:solidFill>
                <a:effectLst/>
                <a:uLnTx/>
                <a:uFillTx/>
                <a:latin typeface="Arial"/>
                <a:ea typeface="+mn-ea"/>
                <a:cs typeface="+mn-cs"/>
              </a:rPr>
              <a:t>elle percevra </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rPr>
              <a:t>2 000€ de revenus complémentaires annuels </a:t>
            </a:r>
            <a:r>
              <a:rPr kumimoji="0" lang="fr-FR" sz="1200" b="0" i="0" u="none" strike="noStrike" kern="1200" cap="none" spc="0" normalizeH="0" baseline="0" noProof="0" dirty="0">
                <a:ln>
                  <a:noFill/>
                </a:ln>
                <a:solidFill>
                  <a:srgbClr val="000000"/>
                </a:solidFill>
                <a:effectLst/>
                <a:uLnTx/>
                <a:uFillTx/>
                <a:latin typeface="Arial"/>
                <a:ea typeface="+mn-ea"/>
                <a:cs typeface="+mn-cs"/>
              </a:rPr>
              <a:t>(</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50 000 * 0,04 = 2 000€), </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des </a:t>
            </a: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coupons trimestriels de 500 € </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(2 000€ / 4)</a:t>
            </a:r>
            <a:endParaRPr kumimoji="0" lang="fr-FR" sz="12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Quel revenu supplémentaire percevra exactement chaque trimestre Mme Dupont?</a:t>
            </a:r>
            <a:endParaRPr kumimoji="0" lang="fr-FR" sz="12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
                <a:srgbClr val="B34A8C"/>
              </a:buClr>
              <a:buSzTx/>
              <a:buFont typeface="Wingdings 3" panose="05040102010807070707" pitchFamily="18" charset="2"/>
              <a:buChar char="º"/>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ZoneTexte 2">
            <a:extLst>
              <a:ext uri="{FF2B5EF4-FFF2-40B4-BE49-F238E27FC236}">
                <a16:creationId xmlns:a16="http://schemas.microsoft.com/office/drawing/2014/main" id="{D42808F2-A9FA-4A2A-9AB4-1257258379F3}"/>
              </a:ext>
            </a:extLst>
          </p:cNvPr>
          <p:cNvSpPr txBox="1"/>
          <p:nvPr/>
        </p:nvSpPr>
        <p:spPr>
          <a:xfrm>
            <a:off x="485342" y="3617802"/>
            <a:ext cx="5557738" cy="230492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dirty="0">
                <a:ln>
                  <a:noFill/>
                </a:ln>
                <a:solidFill>
                  <a:srgbClr val="B34A8C"/>
                </a:solidFill>
                <a:effectLst/>
                <a:uLnTx/>
                <a:uFillTx/>
                <a:latin typeface="Arial"/>
                <a:ea typeface="+mn-ea"/>
                <a:cs typeface="+mn-cs"/>
              </a:rPr>
              <a:t>Application du Prélèvement forfaitaire obligatoire (PFO)</a:t>
            </a:r>
            <a:endParaRPr kumimoji="0" lang="fr-FR" sz="12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12,8% de PFO+17,2% de prélèvements sociaux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supérieur à 25 000 euros et elle ne peut pas bénéficier d’une dispense de PFO</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Au moment du versement, la banque prélèvera = </a:t>
            </a: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500 * 30% = 150 €, </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trimestriel de 500 – 150 = </a:t>
            </a:r>
            <a:r>
              <a:rPr kumimoji="0" lang="fr-FR" sz="12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350 €</a:t>
            </a:r>
            <a:endParaRPr kumimoji="0" lang="fr-FR" sz="1200" b="0" i="1" u="none" strike="noStrike" kern="1200" cap="none" spc="0" normalizeH="0" baseline="0" noProof="0" dirty="0">
              <a:ln>
                <a:noFill/>
              </a:ln>
              <a:solidFill>
                <a:srgbClr val="B34A8C"/>
              </a:solidFill>
              <a:effectLst/>
              <a:uLnTx/>
              <a:uFillTx/>
              <a:latin typeface="Arial"/>
              <a:ea typeface="+mn-ea"/>
              <a:cs typeface="+mn-cs"/>
            </a:endParaRPr>
          </a:p>
        </p:txBody>
      </p:sp>
      <p:sp>
        <p:nvSpPr>
          <p:cNvPr id="10" name="ZoneTexte 9">
            <a:extLst>
              <a:ext uri="{FF2B5EF4-FFF2-40B4-BE49-F238E27FC236}">
                <a16:creationId xmlns:a16="http://schemas.microsoft.com/office/drawing/2014/main" id="{E13A3AA9-956E-4266-B1A1-CD5A7F6F64BE}"/>
              </a:ext>
            </a:extLst>
          </p:cNvPr>
          <p:cNvSpPr txBox="1"/>
          <p:nvPr/>
        </p:nvSpPr>
        <p:spPr>
          <a:xfrm>
            <a:off x="6617966" y="3617802"/>
            <a:ext cx="5672168" cy="293586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dirty="0">
                <a:ln>
                  <a:noFill/>
                </a:ln>
                <a:solidFill>
                  <a:srgbClr val="B34A8C"/>
                </a:solidFill>
                <a:effectLst/>
                <a:uLnTx/>
                <a:uFillTx/>
                <a:latin typeface="Arial"/>
                <a:ea typeface="+mn-ea"/>
                <a:cs typeface="+mn-cs"/>
              </a:rPr>
              <a:t>Dispense de prélèvement forfaitaire unique (PFO)</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inférieur à 25 000 euros. Elle bénéficie d’une dispense de PFO après avoir remis à sa banque une attestation sur l’honneur au plus tard le 30 novembre de chaque année précédent celle du versement des intérêts</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Seuls les prélèvements sociaux seront opérés lors du versement :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500 € * 0,172 = 86 €</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2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de 500 – 86 = </a:t>
            </a:r>
            <a:r>
              <a:rPr kumimoji="0" lang="fr-FR" sz="12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414 €</a:t>
            </a: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200" b="0" i="1" u="none" strike="noStrike" kern="1200" cap="none" spc="0" normalizeH="0" baseline="0" noProof="0" dirty="0">
              <a:ln>
                <a:noFill/>
              </a:ln>
              <a:solidFill>
                <a:srgbClr val="B34A8C"/>
              </a:solidFill>
              <a:effectLst/>
              <a:uLnTx/>
              <a:uFillTx/>
              <a:latin typeface="Arial"/>
              <a:ea typeface="+mn-ea"/>
              <a:cs typeface="+mn-cs"/>
            </a:endParaRPr>
          </a:p>
        </p:txBody>
      </p:sp>
      <p:sp>
        <p:nvSpPr>
          <p:cNvPr id="11" name="ZoneTexte 10">
            <a:extLst>
              <a:ext uri="{FF2B5EF4-FFF2-40B4-BE49-F238E27FC236}">
                <a16:creationId xmlns:a16="http://schemas.microsoft.com/office/drawing/2014/main" id="{FE1B8679-E6FB-4551-A820-D2021A3AB85F}"/>
              </a:ext>
            </a:extLst>
          </p:cNvPr>
          <p:cNvSpPr txBox="1"/>
          <p:nvPr/>
        </p:nvSpPr>
        <p:spPr>
          <a:xfrm>
            <a:off x="5475898" y="3355279"/>
            <a:ext cx="1240201" cy="3351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a:ln>
                  <a:noFill/>
                </a:ln>
                <a:solidFill>
                  <a:srgbClr val="B34A8C"/>
                </a:solidFill>
                <a:effectLst/>
                <a:uLnTx/>
                <a:uFillTx/>
                <a:latin typeface="Arial"/>
                <a:ea typeface="+mn-ea"/>
                <a:cs typeface="+mn-cs"/>
              </a:rPr>
              <a:t>OU</a:t>
            </a:r>
            <a:endParaRPr kumimoji="0" lang="fr-FR" sz="1200" b="0" i="1" u="none" strike="noStrike" kern="1200" cap="none" spc="0" normalizeH="0" baseline="0" noProof="0">
              <a:ln>
                <a:noFill/>
              </a:ln>
              <a:solidFill>
                <a:srgbClr val="B34A8C"/>
              </a:solidFill>
              <a:effectLst/>
              <a:uLnTx/>
              <a:uFillTx/>
              <a:latin typeface="Arial"/>
              <a:ea typeface="+mn-ea"/>
              <a:cs typeface="+mn-cs"/>
            </a:endParaRPr>
          </a:p>
        </p:txBody>
      </p:sp>
      <p:cxnSp>
        <p:nvCxnSpPr>
          <p:cNvPr id="5" name="Connecteur droit 4">
            <a:extLst>
              <a:ext uri="{FF2B5EF4-FFF2-40B4-BE49-F238E27FC236}">
                <a16:creationId xmlns:a16="http://schemas.microsoft.com/office/drawing/2014/main" id="{90D70180-76CA-409D-97EB-E8A91589B125}"/>
              </a:ext>
            </a:extLst>
          </p:cNvPr>
          <p:cNvCxnSpPr>
            <a:cxnSpLocks/>
          </p:cNvCxnSpPr>
          <p:nvPr/>
        </p:nvCxnSpPr>
        <p:spPr>
          <a:xfrm>
            <a:off x="6095998" y="3690435"/>
            <a:ext cx="0" cy="231153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590F0BF-4717-4BB3-A792-FF976E1C8B30}"/>
              </a:ext>
            </a:extLst>
          </p:cNvPr>
          <p:cNvSpPr txBox="1"/>
          <p:nvPr/>
        </p:nvSpPr>
        <p:spPr>
          <a:xfrm>
            <a:off x="4507982" y="6261425"/>
            <a:ext cx="7295983"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a:ln>
                  <a:noFill/>
                </a:ln>
                <a:solidFill>
                  <a:srgbClr val="000000"/>
                </a:solidFill>
                <a:effectLst/>
                <a:uLnTx/>
                <a:uFillTx/>
                <a:latin typeface="Arial"/>
                <a:ea typeface="+mn-ea"/>
                <a:cs typeface="+mn-cs"/>
              </a:rPr>
              <a:t>* Uniquement pour l’imposition au barème progressif.</a:t>
            </a:r>
          </a:p>
        </p:txBody>
      </p:sp>
      <p:sp>
        <p:nvSpPr>
          <p:cNvPr id="6" name="Rectangle 5">
            <a:extLst>
              <a:ext uri="{FF2B5EF4-FFF2-40B4-BE49-F238E27FC236}">
                <a16:creationId xmlns:a16="http://schemas.microsoft.com/office/drawing/2014/main" id="{E6AFB6F5-0CC7-77D1-747C-CBB8C009DDDD}"/>
              </a:ext>
            </a:extLst>
          </p:cNvPr>
          <p:cNvSpPr/>
          <p:nvPr/>
        </p:nvSpPr>
        <p:spPr>
          <a:xfrm>
            <a:off x="3394969" y="6584112"/>
            <a:ext cx="6342506" cy="276999"/>
          </a:xfrm>
          <a:prstGeom prst="rect">
            <a:avLst/>
          </a:prstGeom>
          <a:solidFill>
            <a:schemeClr val="bg1"/>
          </a:solid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4" name="Image 6">
            <a:extLst>
              <a:ext uri="{FF2B5EF4-FFF2-40B4-BE49-F238E27FC236}">
                <a16:creationId xmlns:a16="http://schemas.microsoft.com/office/drawing/2014/main" id="{F505EFE2-D3D8-50A1-26EF-D92B523DE977}"/>
              </a:ext>
            </a:extLst>
          </p:cNvPr>
          <p:cNvPicPr>
            <a:picLocks noChangeAspect="1"/>
          </p:cNvPicPr>
          <p:nvPr/>
        </p:nvPicPr>
        <p:blipFill>
          <a:blip r:embed="rId3"/>
          <a:stretch>
            <a:fillRect/>
          </a:stretch>
        </p:blipFill>
        <p:spPr>
          <a:xfrm>
            <a:off x="860316" y="6382468"/>
            <a:ext cx="2235505" cy="439584"/>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63F5E22B-0C5E-1B9D-0ADF-B9F1D2D2D667}"/>
              </a:ext>
            </a:extLst>
          </p:cNvPr>
          <p:cNvPicPr>
            <a:picLocks noChangeAspect="1"/>
          </p:cNvPicPr>
          <p:nvPr/>
        </p:nvPicPr>
        <p:blipFill>
          <a:blip r:embed="rId4"/>
          <a:stretch>
            <a:fillRect/>
          </a:stretch>
        </p:blipFill>
        <p:spPr>
          <a:xfrm>
            <a:off x="11483880" y="244879"/>
            <a:ext cx="490271" cy="490271"/>
          </a:xfrm>
          <a:prstGeom prst="rect">
            <a:avLst/>
          </a:prstGeom>
        </p:spPr>
      </p:pic>
    </p:spTree>
    <p:extLst>
      <p:ext uri="{BB962C8B-B14F-4D97-AF65-F5344CB8AC3E}">
        <p14:creationId xmlns:p14="http://schemas.microsoft.com/office/powerpoint/2010/main" val="2609974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Quelques exemples chiffrés</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6" name="Espace réservé du texte 2">
            <a:extLst>
              <a:ext uri="{FF2B5EF4-FFF2-40B4-BE49-F238E27FC236}">
                <a16:creationId xmlns:a16="http://schemas.microsoft.com/office/drawing/2014/main" id="{C3A08D16-BEC1-4FC6-A227-E14FC5D757DD}"/>
              </a:ext>
            </a:extLst>
          </p:cNvPr>
          <p:cNvSpPr>
            <a:spLocks noGrp="1"/>
          </p:cNvSpPr>
          <p:nvPr>
            <p:ph type="body" sz="quarter" idx="12"/>
          </p:nvPr>
        </p:nvSpPr>
        <p:spPr>
          <a:xfrm>
            <a:off x="797011" y="813652"/>
            <a:ext cx="11394989" cy="423068"/>
          </a:xfrm>
        </p:spPr>
        <p:txBody>
          <a:bodyPr vert="horz" lIns="0" tIns="0" rIns="0" bIns="0" rtlCol="0" anchor="t">
            <a:normAutofit/>
          </a:bodyPr>
          <a:lstStyle/>
          <a:p>
            <a:r>
              <a:rPr lang="fr-FR" sz="2000" dirty="0">
                <a:solidFill>
                  <a:schemeClr val="tx2"/>
                </a:solidFill>
                <a:latin typeface="Arial"/>
                <a:cs typeface="Arial"/>
              </a:rPr>
              <a:t>Calcul sur la base du taux minimum hors fiscalité et prélèvements sociaux : </a:t>
            </a:r>
            <a:r>
              <a:rPr lang="fr-FR" sz="2000" b="1" dirty="0">
                <a:solidFill>
                  <a:schemeClr val="tx2"/>
                </a:solidFill>
                <a:latin typeface="Arial"/>
                <a:cs typeface="Arial"/>
              </a:rPr>
              <a:t>4%</a:t>
            </a:r>
            <a:endParaRPr lang="fr-FR" sz="1600" b="1" dirty="0">
              <a:solidFill>
                <a:schemeClr val="tx2"/>
              </a:solidFill>
            </a:endParaRPr>
          </a:p>
        </p:txBody>
      </p:sp>
      <p:sp>
        <p:nvSpPr>
          <p:cNvPr id="7" name="ZoneTexte 6">
            <a:extLst>
              <a:ext uri="{FF2B5EF4-FFF2-40B4-BE49-F238E27FC236}">
                <a16:creationId xmlns:a16="http://schemas.microsoft.com/office/drawing/2014/main" id="{7AE92180-BEEB-411A-B05C-C3D5BB32EF57}"/>
              </a:ext>
            </a:extLst>
          </p:cNvPr>
          <p:cNvSpPr txBox="1"/>
          <p:nvPr/>
        </p:nvSpPr>
        <p:spPr>
          <a:xfrm>
            <a:off x="6850471" y="2349755"/>
            <a:ext cx="4763167" cy="39235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1" i="1" u="none" strike="noStrike" kern="1200" cap="none" spc="0" normalizeH="0" baseline="0" noProof="0">
                <a:ln>
                  <a:noFill/>
                </a:ln>
                <a:solidFill>
                  <a:srgbClr val="B34A8C"/>
                </a:solidFill>
                <a:effectLst/>
                <a:uLnTx/>
                <a:uFillTx/>
                <a:latin typeface="Arial"/>
                <a:ea typeface="+mn-ea"/>
                <a:cs typeface="+mn-cs"/>
              </a:rPr>
              <a:t>Le saviez-vous?</a:t>
            </a:r>
            <a:endParaRPr kumimoji="0" lang="fr-FR" sz="1100" b="1" i="0" u="none"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Arial"/>
                <a:ea typeface="+mn-ea"/>
                <a:cs typeface="+mn-cs"/>
              </a:rPr>
              <a:t>Le PFU, sauf présence de revenus ou gains susceptibles de bénéficier d’abattements spécifiques en cas d’option pour le barème progressif, parait être l’option la plus favorable</a:t>
            </a:r>
            <a:r>
              <a:rPr kumimoji="0" lang="fr-FR" sz="1100" b="1" i="0" u="none" strike="noStrike" kern="1200" cap="none" spc="0" normalizeH="0" baseline="0" noProof="0">
                <a:ln>
                  <a:noFill/>
                </a:ln>
                <a:solidFill>
                  <a:srgbClr val="000000"/>
                </a:solidFill>
                <a:effectLst/>
                <a:uLnTx/>
                <a:uFillTx/>
                <a:latin typeface="Arial"/>
                <a:ea typeface="+mn-ea"/>
                <a:cs typeface="+mn-cs"/>
              </a:rPr>
              <a:t> sauf pour les contribuables non imposables ou faiblement imposés (TMI à 11%)</a:t>
            </a:r>
            <a:r>
              <a:rPr kumimoji="0" lang="fr-FR" sz="1100" b="0" i="0" u="none" strike="noStrike" kern="1200" cap="none" spc="0" normalizeH="0" baseline="0" noProof="0">
                <a:ln>
                  <a:noFill/>
                </a:ln>
                <a:solidFill>
                  <a:srgbClr val="000000"/>
                </a:solidFill>
                <a:effectLst/>
                <a:uLnTx/>
                <a:uFillTx/>
                <a:latin typeface="Arial"/>
                <a:ea typeface="+mn-ea"/>
                <a:cs typeface="+mn-cs"/>
              </a:rPr>
              <a:t>. </a:t>
            </a:r>
            <a:endParaRPr kumimoji="0" lang="fr-FR" sz="11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Arial"/>
                <a:ea typeface="+mn-ea"/>
                <a:cs typeface="+mn-cs"/>
              </a:rPr>
              <a:t>Pour choisir entre le PFU et le barème progressif, il est nécessaire d’estimer l’impôt dû chaque année.</a:t>
            </a:r>
            <a:endParaRPr kumimoji="0" lang="fr-FR" sz="11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Arial"/>
                <a:ea typeface="+mn-ea"/>
                <a:cs typeface="+mn-cs"/>
              </a:rPr>
              <a:t>L’option Barème progressif de l’impôt sur le revenu est en effet globale. Elle concerne l’ensemble des revenus perçus et gains réalisés par tous les membres du foyer fiscal entrant dans le champ d’application du PFU, au titre d’une même année. Elle ouvre droit pour certains revenus à l’application d’abattements spécifiques (ex: abattement de 40% sur les dividendes) et à la déduction d’une fraction de la CSG au taux de 6,8%</a:t>
            </a: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100" b="0" i="0" u="none" strike="noStrike" kern="1200" cap="none" spc="0" normalizeH="0" baseline="0" noProof="0">
              <a:ln>
                <a:noFill/>
              </a:ln>
              <a:solidFill>
                <a:srgbClr val="242424"/>
              </a:solidFill>
              <a:effectLst/>
              <a:uLnTx/>
              <a:uFillTx/>
              <a:latin typeface="Arial"/>
              <a:ea typeface="+mn-ea"/>
              <a:cs typeface="+mn-cs"/>
            </a:endParaRPr>
          </a:p>
        </p:txBody>
      </p:sp>
      <p:pic>
        <p:nvPicPr>
          <p:cNvPr id="9" name="Graphique 3" descr="Ampoule avec un remplissage uni">
            <a:extLst>
              <a:ext uri="{FF2B5EF4-FFF2-40B4-BE49-F238E27FC236}">
                <a16:creationId xmlns:a16="http://schemas.microsoft.com/office/drawing/2014/main" id="{B07B59D2-E9B5-43B4-9AF9-454DA8E3CF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56461" y="2200849"/>
            <a:ext cx="512466" cy="512466"/>
          </a:xfrm>
          <a:prstGeom prst="rect">
            <a:avLst/>
          </a:prstGeom>
        </p:spPr>
      </p:pic>
      <p:sp>
        <p:nvSpPr>
          <p:cNvPr id="11" name="ZoneTexte 10">
            <a:extLst>
              <a:ext uri="{FF2B5EF4-FFF2-40B4-BE49-F238E27FC236}">
                <a16:creationId xmlns:a16="http://schemas.microsoft.com/office/drawing/2014/main" id="{460D862E-2720-4284-99BF-BBC7675B6BA3}"/>
              </a:ext>
            </a:extLst>
          </p:cNvPr>
          <p:cNvSpPr txBox="1"/>
          <p:nvPr/>
        </p:nvSpPr>
        <p:spPr>
          <a:xfrm>
            <a:off x="4586495" y="6233498"/>
            <a:ext cx="330315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DB4B4B"/>
                </a:solidFill>
                <a:effectLst/>
                <a:uLnTx/>
                <a:uFillTx/>
                <a:latin typeface="Arial"/>
                <a:ea typeface="+mn-ea"/>
                <a:cs typeface="+mn-cs"/>
              </a:rPr>
              <a:t>*TMI à 11% et prélèvements sociaux inclus</a:t>
            </a:r>
          </a:p>
        </p:txBody>
      </p:sp>
      <p:sp>
        <p:nvSpPr>
          <p:cNvPr id="5" name="ZoneTexte 4">
            <a:extLst>
              <a:ext uri="{FF2B5EF4-FFF2-40B4-BE49-F238E27FC236}">
                <a16:creationId xmlns:a16="http://schemas.microsoft.com/office/drawing/2014/main" id="{9CD3EF8F-9752-44E6-BE37-71FCB753A15C}"/>
              </a:ext>
            </a:extLst>
          </p:cNvPr>
          <p:cNvSpPr txBox="1"/>
          <p:nvPr/>
        </p:nvSpPr>
        <p:spPr>
          <a:xfrm>
            <a:off x="7062676" y="1088649"/>
            <a:ext cx="4870862"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FF0000"/>
                </a:solidFill>
                <a:effectLst/>
                <a:uLnTx/>
                <a:uFillTx/>
                <a:latin typeface="Arial"/>
                <a:ea typeface="+mn-ea"/>
                <a:cs typeface="+mn-cs"/>
              </a:rPr>
              <a:t>Ce tableau présente la situation d’un client qui ne perçoit pas d’autres revenus de capitaux mobiliers et ne réalise pas de plus-values de cession de valeurs mobilières pour lesquels l’option pour le barème progressif  pourraient être défavorable.</a:t>
            </a:r>
            <a:endParaRPr kumimoji="0" lang="fr-FR" sz="1100" b="1" i="0" u="none" strike="noStrike" kern="1200" cap="none" spc="0" normalizeH="0" baseline="0" noProof="0">
              <a:ln>
                <a:noFill/>
              </a:ln>
              <a:solidFill>
                <a:srgbClr val="FF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000000"/>
              </a:solidFill>
              <a:effectLst/>
              <a:uLnTx/>
              <a:uFillTx/>
              <a:latin typeface="Arial"/>
              <a:ea typeface="+mn-ea"/>
              <a:cs typeface="+mn-cs"/>
            </a:endParaRPr>
          </a:p>
        </p:txBody>
      </p:sp>
      <p:pic>
        <p:nvPicPr>
          <p:cNvPr id="12" name="Graphique 11" descr="Avertissement avec un remplissage uni">
            <a:extLst>
              <a:ext uri="{FF2B5EF4-FFF2-40B4-BE49-F238E27FC236}">
                <a16:creationId xmlns:a16="http://schemas.microsoft.com/office/drawing/2014/main" id="{675C788E-C516-4A39-84CF-3351DBD261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50976" y="1185700"/>
            <a:ext cx="457200" cy="457200"/>
          </a:xfrm>
          <a:prstGeom prst="rect">
            <a:avLst/>
          </a:prstGeom>
        </p:spPr>
      </p:pic>
      <p:pic>
        <p:nvPicPr>
          <p:cNvPr id="8" name="Image 6" descr="Une image contenant texte, clipart&#10;&#10;Description générée automatiquement">
            <a:extLst>
              <a:ext uri="{FF2B5EF4-FFF2-40B4-BE49-F238E27FC236}">
                <a16:creationId xmlns:a16="http://schemas.microsoft.com/office/drawing/2014/main" id="{E1826F80-27EA-1499-599B-4DDDDBBBF230}"/>
              </a:ext>
            </a:extLst>
          </p:cNvPr>
          <p:cNvPicPr>
            <a:picLocks noChangeAspect="1"/>
          </p:cNvPicPr>
          <p:nvPr/>
        </p:nvPicPr>
        <p:blipFill>
          <a:blip r:embed="rId7"/>
          <a:stretch>
            <a:fillRect/>
          </a:stretch>
        </p:blipFill>
        <p:spPr>
          <a:xfrm>
            <a:off x="11452768" y="244879"/>
            <a:ext cx="521383" cy="521383"/>
          </a:xfrm>
          <a:prstGeom prst="rect">
            <a:avLst/>
          </a:prstGeom>
        </p:spPr>
      </p:pic>
      <p:sp>
        <p:nvSpPr>
          <p:cNvPr id="13" name="Rectangle 12">
            <a:extLst>
              <a:ext uri="{FF2B5EF4-FFF2-40B4-BE49-F238E27FC236}">
                <a16:creationId xmlns:a16="http://schemas.microsoft.com/office/drawing/2014/main" id="{D74C5FC6-9F93-4614-BD56-9ED030391F39}"/>
              </a:ext>
            </a:extLst>
          </p:cNvPr>
          <p:cNvSpPr/>
          <p:nvPr/>
        </p:nvSpPr>
        <p:spPr>
          <a:xfrm>
            <a:off x="3577730" y="6612871"/>
            <a:ext cx="5320687"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p>
        </p:txBody>
      </p:sp>
      <p:pic>
        <p:nvPicPr>
          <p:cNvPr id="3" name="Image 3">
            <a:extLst>
              <a:ext uri="{FF2B5EF4-FFF2-40B4-BE49-F238E27FC236}">
                <a16:creationId xmlns:a16="http://schemas.microsoft.com/office/drawing/2014/main" id="{E52A0B86-3038-00CC-D243-5AB69AEB88C6}"/>
              </a:ext>
            </a:extLst>
          </p:cNvPr>
          <p:cNvPicPr>
            <a:picLocks noChangeAspect="1"/>
          </p:cNvPicPr>
          <p:nvPr/>
        </p:nvPicPr>
        <p:blipFill>
          <a:blip r:embed="rId8"/>
          <a:stretch>
            <a:fillRect/>
          </a:stretch>
        </p:blipFill>
        <p:spPr>
          <a:xfrm>
            <a:off x="870754" y="6413783"/>
            <a:ext cx="2444271" cy="439584"/>
          </a:xfrm>
          <a:prstGeom prst="rect">
            <a:avLst/>
          </a:prstGeom>
        </p:spPr>
      </p:pic>
      <p:pic>
        <p:nvPicPr>
          <p:cNvPr id="4" name="Image 3">
            <a:extLst>
              <a:ext uri="{FF2B5EF4-FFF2-40B4-BE49-F238E27FC236}">
                <a16:creationId xmlns:a16="http://schemas.microsoft.com/office/drawing/2014/main" id="{4A1A0100-E905-AB72-4AF7-C7BF04BFABC5}"/>
              </a:ext>
            </a:extLst>
          </p:cNvPr>
          <p:cNvPicPr>
            <a:picLocks noChangeAspect="1"/>
          </p:cNvPicPr>
          <p:nvPr/>
        </p:nvPicPr>
        <p:blipFill>
          <a:blip r:embed="rId9"/>
          <a:stretch>
            <a:fillRect/>
          </a:stretch>
        </p:blipFill>
        <p:spPr>
          <a:xfrm>
            <a:off x="288281" y="1370954"/>
            <a:ext cx="6121400" cy="4667250"/>
          </a:xfrm>
          <a:prstGeom prst="rect">
            <a:avLst/>
          </a:prstGeom>
        </p:spPr>
      </p:pic>
    </p:spTree>
    <p:extLst>
      <p:ext uri="{BB962C8B-B14F-4D97-AF65-F5344CB8AC3E}">
        <p14:creationId xmlns:p14="http://schemas.microsoft.com/office/powerpoint/2010/main" val="35711621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337782"/>
            <a:ext cx="11867747" cy="258093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Dans le cadre d’un emprunt obligataire, dès lors que vous conservez vos titres jusqu’à l’échéance, ils seront remboursés au pair, c’est-à-dire à 100% de leur nominal.</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Les intérêts (coupons) sont quant à eux versés trimestriellement tout au long de la durée de vie de l'obligation.</a:t>
            </a:r>
          </a:p>
        </p:txBody>
      </p:sp>
      <p:sp>
        <p:nvSpPr>
          <p:cNvPr id="4" name="ZoneTexte 3">
            <a:extLst>
              <a:ext uri="{FF2B5EF4-FFF2-40B4-BE49-F238E27FC236}">
                <a16:creationId xmlns:a16="http://schemas.microsoft.com/office/drawing/2014/main" id="{0928DC02-AB3F-4B66-A3DB-99899F71CCAC}"/>
              </a:ext>
            </a:extLst>
          </p:cNvPr>
          <p:cNvSpPr txBox="1"/>
          <p:nvPr/>
        </p:nvSpPr>
        <p:spPr>
          <a:xfrm>
            <a:off x="999026" y="2183893"/>
            <a:ext cx="9653026"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Un placement sur les marchés financiers c’est risqué. Je ne veux pas perdre mon argent ! »</a:t>
            </a:r>
          </a:p>
        </p:txBody>
      </p:sp>
      <p:sp>
        <p:nvSpPr>
          <p:cNvPr id="6" name="Rectangle 5">
            <a:extLst>
              <a:ext uri="{FF2B5EF4-FFF2-40B4-BE49-F238E27FC236}">
                <a16:creationId xmlns:a16="http://schemas.microsoft.com/office/drawing/2014/main" id="{A9323918-56E8-7759-1493-37AFE0F33B24}"/>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pic>
        <p:nvPicPr>
          <p:cNvPr id="5" name="Image 6" descr="Une image contenant texte, clipart&#10;&#10;Description générée automatiquement">
            <a:extLst>
              <a:ext uri="{FF2B5EF4-FFF2-40B4-BE49-F238E27FC236}">
                <a16:creationId xmlns:a16="http://schemas.microsoft.com/office/drawing/2014/main" id="{4D6414E8-CDBA-165E-E638-E4958233E49A}"/>
              </a:ext>
            </a:extLst>
          </p:cNvPr>
          <p:cNvPicPr>
            <a:picLocks noChangeAspect="1"/>
          </p:cNvPicPr>
          <p:nvPr/>
        </p:nvPicPr>
        <p:blipFill>
          <a:blip r:embed="rId3"/>
          <a:stretch>
            <a:fillRect/>
          </a:stretch>
        </p:blipFill>
        <p:spPr>
          <a:xfrm>
            <a:off x="11527278" y="244879"/>
            <a:ext cx="446874" cy="446874"/>
          </a:xfrm>
          <a:prstGeom prst="rect">
            <a:avLst/>
          </a:prstGeom>
        </p:spPr>
      </p:pic>
    </p:spTree>
    <p:extLst>
      <p:ext uri="{BB962C8B-B14F-4D97-AF65-F5344CB8AC3E}">
        <p14:creationId xmlns:p14="http://schemas.microsoft.com/office/powerpoint/2010/main" val="106482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722282"/>
            <a:ext cx="11867747" cy="464345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a:ln>
                  <a:noFill/>
                </a:ln>
                <a:solidFill>
                  <a:srgbClr val="000000"/>
                </a:solidFill>
                <a:effectLst/>
                <a:uLnTx/>
                <a:uFillTx/>
                <a:latin typeface="Arial"/>
                <a:cs typeface="Arial"/>
              </a:rPr>
              <a:t>Il est préférable de conserver vos titres jusqu’à l’échéance. Mais en cas de besoin, vous pouvez vendre vos obligations, quand vous le souhaitez, avant leur date d’échéance.</a:t>
            </a:r>
            <a:r>
              <a:rPr lang="fr-FR" sz="1400" i="1">
                <a:solidFill>
                  <a:srgbClr val="000000"/>
                </a:solidFill>
                <a:latin typeface="Arial"/>
                <a:cs typeface="Arial"/>
              </a:rPr>
              <a:t> </a:t>
            </a: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J’attire votre attention sur le fait que la valeur d’une obligation est </a:t>
            </a:r>
            <a:r>
              <a:rPr lang="fr-FR" sz="1400" i="1">
                <a:solidFill>
                  <a:srgbClr val="000000"/>
                </a:solidFill>
                <a:latin typeface="Arial"/>
                <a:cs typeface="Arial"/>
              </a:rPr>
              <a:t>déterminée</a:t>
            </a:r>
            <a:r>
              <a:rPr kumimoji="0" lang="fr-FR" sz="1400" b="0" i="1" u="none" strike="noStrike" kern="1200" cap="none" spc="0" normalizeH="0" baseline="0" noProof="0">
                <a:ln>
                  <a:noFill/>
                </a:ln>
                <a:solidFill>
                  <a:srgbClr val="000000"/>
                </a:solidFill>
                <a:effectLst/>
                <a:uLnTx/>
                <a:uFillTx/>
                <a:latin typeface="Arial"/>
                <a:cs typeface="Arial"/>
              </a:rPr>
              <a:t> par la loi de l’offre et de la demande, </a:t>
            </a:r>
            <a:r>
              <a:rPr lang="fr-FR" sz="1400" i="1">
                <a:solidFill>
                  <a:srgbClr val="000000"/>
                </a:solidFill>
                <a:latin typeface="Arial"/>
                <a:cs typeface="Arial"/>
              </a:rPr>
              <a:t>elle</a:t>
            </a:r>
            <a:r>
              <a:rPr kumimoji="0" lang="fr-FR" sz="1400" b="0" i="1" u="none" strike="noStrike" kern="1200" cap="none" spc="0" normalizeH="0" baseline="0" noProof="0">
                <a:ln>
                  <a:noFill/>
                </a:ln>
                <a:solidFill>
                  <a:srgbClr val="000000"/>
                </a:solidFill>
                <a:effectLst/>
                <a:uLnTx/>
                <a:uFillTx/>
                <a:latin typeface="Arial"/>
                <a:cs typeface="Arial"/>
              </a:rPr>
              <a:t> peut donc varier à la hausse ou à la baisse tout au long de sa vie.</a:t>
            </a:r>
            <a:endParaRPr lang="fr-FR" sz="1400" b="0" i="1" u="none" strike="noStrike" kern="1200" cap="none" spc="0" normalizeH="0" baseline="0" noProof="0">
              <a:ln>
                <a:noFill/>
              </a:ln>
              <a:solidFill>
                <a:srgbClr val="000000"/>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Le cours des obligations à taux fixe évolue en sens inverse des taux d’intérêt du marché obligataire :</a:t>
            </a:r>
            <a:endParaRPr lang="fr-FR" sz="1400" b="0" i="1" u="none" strike="noStrike" kern="1200" cap="none" spc="0" normalizeH="0" baseline="0" noProof="0">
              <a:ln>
                <a:noFill/>
              </a:ln>
              <a:solidFill>
                <a:srgbClr val="000000"/>
              </a:solidFill>
              <a:effectLst/>
              <a:uLnTx/>
              <a:uFillTx/>
              <a:latin typeface="Arial"/>
              <a:cs typeface="Arial"/>
            </a:endParaRPr>
          </a:p>
          <a:p>
            <a:pPr marL="192405" indent="-192405" defTabSz="910828" fontAlgn="base">
              <a:spcBef>
                <a:spcPct val="0"/>
              </a:spcBef>
              <a:spcAft>
                <a:spcPct val="0"/>
              </a:spcAft>
              <a:buFont typeface="Wingdings" panose="05000000000000000000" pitchFamily="2" charset="2"/>
              <a:buChar char="§"/>
              <a:defRPr/>
            </a:pPr>
            <a:r>
              <a:rPr kumimoji="0" lang="fr-FR" sz="1400" b="0" i="1" u="none" strike="noStrike" kern="1200" cap="none" spc="0" normalizeH="0" baseline="0" noProof="0">
                <a:ln>
                  <a:noFill/>
                </a:ln>
                <a:solidFill>
                  <a:srgbClr val="000000"/>
                </a:solidFill>
                <a:effectLst/>
                <a:uLnTx/>
                <a:uFillTx/>
                <a:latin typeface="Arial"/>
                <a:cs typeface="Arial"/>
              </a:rPr>
              <a:t>Si les taux proposés par les nouvelles obligations </a:t>
            </a:r>
          </a:p>
          <a:p>
            <a:pPr defTabSz="910828" fontAlgn="base">
              <a:spcBef>
                <a:spcPct val="0"/>
              </a:spcBef>
              <a:spcAft>
                <a:spcPct val="0"/>
              </a:spcAf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émises sont plus élevés, la demande pour les nouvelles </a:t>
            </a:r>
          </a:p>
          <a:p>
            <a:pPr defTabSz="910828" fontAlgn="base">
              <a:spcBef>
                <a:spcPct val="0"/>
              </a:spcBef>
              <a:spcAft>
                <a:spcPct val="0"/>
              </a:spcAf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obligations</a:t>
            </a: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diminue et donc son cours diminue. En effet, le </a:t>
            </a:r>
          </a:p>
          <a:p>
            <a:pPr defTabSz="893763" fontAlgn="base">
              <a:spcBef>
                <a:spcPct val="0"/>
              </a:spcBef>
              <a:spcAft>
                <a:spcPct val="0"/>
              </a:spcAf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cours d’une obligation va baisser jusqu’à ce que </a:t>
            </a:r>
          </a:p>
          <a:p>
            <a:pPr defTabSz="893763" fontAlgn="base">
              <a:spcBef>
                <a:spcPct val="0"/>
              </a:spcBef>
              <a:spcAft>
                <a:spcPct val="0"/>
              </a:spcAf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le rendement soit aussi élevé que celui des nouveaux</a:t>
            </a:r>
          </a:p>
          <a:p>
            <a:pPr defTabSz="893763" fontAlgn="base">
              <a:spcBef>
                <a:spcPct val="0"/>
              </a:spcBef>
              <a:spcAft>
                <a:spcPct val="0"/>
              </a:spcAf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 emprunts équivalents.</a:t>
            </a:r>
            <a:r>
              <a:rPr lang="fr-FR" sz="1400" i="1">
                <a:solidFill>
                  <a:srgbClr val="000000"/>
                </a:solidFill>
                <a:latin typeface="Arial"/>
                <a:cs typeface="Arial"/>
              </a:rPr>
              <a:t> </a:t>
            </a:r>
            <a:endParaRPr lang="fr-FR" sz="14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fr-FR" sz="1400" b="0" i="1" u="none" strike="noStrike" kern="1200" cap="none" spc="0" normalizeH="0" baseline="0" noProof="0">
                <a:ln>
                  <a:noFill/>
                </a:ln>
                <a:solidFill>
                  <a:srgbClr val="000000"/>
                </a:solidFill>
                <a:effectLst/>
                <a:uLnTx/>
                <a:uFillTx/>
                <a:latin typeface="Arial"/>
                <a:cs typeface="Arial"/>
              </a:rPr>
              <a:t>A l’inverse, le cours monte si les taux proposés </a:t>
            </a:r>
          </a:p>
          <a:p>
            <a:pPr marR="0" lvl="0" algn="l" defTabSz="180975" rtl="0" eaLnBrk="1" fontAlgn="base" latinLnBrk="0" hangingPunct="1">
              <a:lnSpc>
                <a:spcPct val="100000"/>
              </a:lnSpc>
              <a:spcBef>
                <a:spcPct val="0"/>
              </a:spcBef>
              <a:spcAft>
                <a:spcPct val="0"/>
              </a:spcAft>
              <a:buClrTx/>
              <a:buSzTx/>
              <a:tabLst/>
              <a:defRPr/>
            </a:pPr>
            <a:r>
              <a:rPr lang="fr-FR" sz="1400" i="1">
                <a:solidFill>
                  <a:srgbClr val="000000"/>
                </a:solidFill>
                <a:latin typeface="Arial"/>
                <a:cs typeface="Arial"/>
              </a:rPr>
              <a:t>	</a:t>
            </a:r>
            <a:r>
              <a:rPr kumimoji="0" lang="fr-FR" sz="1400" b="0" i="1" u="none" strike="noStrike" kern="1200" cap="none" spc="0" normalizeH="0" baseline="0" noProof="0">
                <a:ln>
                  <a:noFill/>
                </a:ln>
                <a:solidFill>
                  <a:srgbClr val="000000"/>
                </a:solidFill>
                <a:effectLst/>
                <a:uLnTx/>
                <a:uFillTx/>
                <a:latin typeface="Arial"/>
                <a:cs typeface="Arial"/>
              </a:rPr>
              <a:t>par les nouvelles obligations sont plus bas.</a:t>
            </a:r>
            <a:endParaRPr lang="fr-FR" sz="1400" b="0" i="1" u="none" strike="noStrike" kern="1200" cap="none" spc="0" normalizeH="0" baseline="0" noProof="0">
              <a:ln>
                <a:noFill/>
              </a:ln>
              <a:solidFill>
                <a:srgbClr val="000000"/>
              </a:solidFill>
              <a:effectLst/>
              <a:highlight>
                <a:srgbClr val="FFFF00"/>
              </a:highlight>
              <a:uLnTx/>
              <a:uFillTx/>
              <a:latin typeface="Arial"/>
              <a:cs typeface="Arial"/>
            </a:endParaRPr>
          </a:p>
          <a:p>
            <a:pPr defTabSz="910828" fontAlgn="base">
              <a:spcBef>
                <a:spcPct val="0"/>
              </a:spcBef>
              <a:spcAft>
                <a:spcPct val="0"/>
              </a:spcAft>
              <a:defRPr/>
            </a:pPr>
            <a:endPar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endParaRPr>
          </a:p>
          <a:p>
            <a:pPr defTabSz="910828" fontAlgn="base">
              <a:spcBef>
                <a:spcPct val="0"/>
              </a:spcBef>
              <a:spcAft>
                <a:spcPct val="0"/>
              </a:spcAft>
              <a:defRPr/>
            </a:pPr>
            <a:r>
              <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Pour aller plus loin: impact de l’évolution des taux d’intérêt </a:t>
            </a:r>
          </a:p>
          <a:p>
            <a:pPr defTabSz="910828" fontAlgn="base">
              <a:spcBef>
                <a:spcPct val="0"/>
              </a:spcBef>
              <a:spcAft>
                <a:spcPct val="0"/>
              </a:spcAft>
              <a:defRPr/>
            </a:pPr>
            <a:r>
              <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d’une obligation</a:t>
            </a:r>
            <a:r>
              <a:rPr lang="fr-FR" sz="1400" i="1">
                <a:solidFill>
                  <a:srgbClr val="B34A8C"/>
                </a:solidFill>
                <a:latin typeface="Arial"/>
                <a:hlinkClick r:id="rId3">
                  <a:extLst>
                    <a:ext uri="{A12FA001-AC4F-418D-AE19-62706E023703}">
                      <ahyp:hlinkClr xmlns:ahyp="http://schemas.microsoft.com/office/drawing/2018/hyperlinkcolor" val="tx"/>
                    </a:ext>
                  </a:extLst>
                </a:hlinkClick>
              </a:rPr>
              <a:t> </a:t>
            </a:r>
            <a:endParaRPr kumimoji="0" lang="fr-FR" sz="1400" b="0" i="1" u="none" strike="noStrike" kern="1200" cap="none" spc="0" normalizeH="0" baseline="0" noProof="0">
              <a:ln>
                <a:noFill/>
              </a:ln>
              <a:solidFill>
                <a:srgbClr val="B34A8C"/>
              </a:solidFill>
              <a:effectLst/>
              <a:uLnTx/>
              <a:uFillTx/>
              <a:latin typeface="Arial"/>
              <a:ea typeface="+mn-ea"/>
              <a:cs typeface="+mn-cs"/>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658140" y="1568393"/>
            <a:ext cx="6549655"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Et si j’ai besoin de mon argent avant l’échéance ? »</a:t>
            </a:r>
          </a:p>
        </p:txBody>
      </p:sp>
      <p:pic>
        <p:nvPicPr>
          <p:cNvPr id="8" name="Graphique 7" descr="Curseur avec un remplissage uni">
            <a:extLst>
              <a:ext uri="{FF2B5EF4-FFF2-40B4-BE49-F238E27FC236}">
                <a16:creationId xmlns:a16="http://schemas.microsoft.com/office/drawing/2014/main" id="{00B88E6F-CDCD-482E-8B08-1E58F97B35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8123" y="5800781"/>
            <a:ext cx="500017" cy="500017"/>
          </a:xfrm>
          <a:prstGeom prst="rect">
            <a:avLst/>
          </a:prstGeom>
        </p:spPr>
      </p:pic>
      <p:pic>
        <p:nvPicPr>
          <p:cNvPr id="6" name="Image 5">
            <a:extLst>
              <a:ext uri="{FF2B5EF4-FFF2-40B4-BE49-F238E27FC236}">
                <a16:creationId xmlns:a16="http://schemas.microsoft.com/office/drawing/2014/main" id="{DC0E73CE-82F0-4DC4-BD53-B899B810AFD6}"/>
              </a:ext>
            </a:extLst>
          </p:cNvPr>
          <p:cNvPicPr>
            <a:picLocks noChangeAspect="1"/>
          </p:cNvPicPr>
          <p:nvPr/>
        </p:nvPicPr>
        <p:blipFill>
          <a:blip r:embed="rId6"/>
          <a:stretch>
            <a:fillRect/>
          </a:stretch>
        </p:blipFill>
        <p:spPr>
          <a:xfrm>
            <a:off x="5581243" y="3571216"/>
            <a:ext cx="6463917" cy="2425643"/>
          </a:xfrm>
          <a:prstGeom prst="rect">
            <a:avLst/>
          </a:prstGeom>
        </p:spPr>
      </p:pic>
      <p:sp>
        <p:nvSpPr>
          <p:cNvPr id="7" name="Rectangle 6">
            <a:extLst>
              <a:ext uri="{FF2B5EF4-FFF2-40B4-BE49-F238E27FC236}">
                <a16:creationId xmlns:a16="http://schemas.microsoft.com/office/drawing/2014/main" id="{C02452F2-AD59-7EF2-B5CA-842E6D7DCD5E}"/>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pic>
        <p:nvPicPr>
          <p:cNvPr id="5" name="Image 6" descr="Une image contenant texte, clipart&#10;&#10;Description générée automatiquement">
            <a:extLst>
              <a:ext uri="{FF2B5EF4-FFF2-40B4-BE49-F238E27FC236}">
                <a16:creationId xmlns:a16="http://schemas.microsoft.com/office/drawing/2014/main" id="{F6384300-6B55-7388-CDF6-5285B14F3320}"/>
              </a:ext>
            </a:extLst>
          </p:cNvPr>
          <p:cNvPicPr>
            <a:picLocks noChangeAspect="1"/>
          </p:cNvPicPr>
          <p:nvPr/>
        </p:nvPicPr>
        <p:blipFill>
          <a:blip r:embed="rId7"/>
          <a:stretch>
            <a:fillRect/>
          </a:stretch>
        </p:blipFill>
        <p:spPr>
          <a:xfrm>
            <a:off x="11527278" y="244879"/>
            <a:ext cx="446874" cy="446874"/>
          </a:xfrm>
          <a:prstGeom prst="rect">
            <a:avLst/>
          </a:prstGeom>
        </p:spPr>
      </p:pic>
    </p:spTree>
    <p:extLst>
      <p:ext uri="{BB962C8B-B14F-4D97-AF65-F5344CB8AC3E}">
        <p14:creationId xmlns:p14="http://schemas.microsoft.com/office/powerpoint/2010/main" val="2444374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419460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 Il s’agit ici d’un Emprunt du Groupe BPCE et pour nos clients nous n’appliquerons aucun frais :</a:t>
            </a:r>
          </a:p>
          <a:p>
            <a:pPr marL="321310" marR="0" lvl="0" indent="-321310"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a:ln>
                  <a:noFill/>
                </a:ln>
                <a:solidFill>
                  <a:srgbClr val="000000"/>
                </a:solidFill>
                <a:effectLst/>
                <a:uLnTx/>
                <a:uFillTx/>
                <a:latin typeface="Arial"/>
                <a:cs typeface="Arial"/>
              </a:rPr>
              <a:t>Pas de frais d’ouverture de compte-titres ordinaires (le cas échéant),</a:t>
            </a:r>
            <a:endParaRPr lang="fr-FR" sz="1400" b="0" i="1" u="none" strike="noStrike" kern="1200" cap="none" spc="0" normalizeH="0" baseline="0" noProof="0">
              <a:ln>
                <a:noFill/>
              </a:ln>
              <a:solidFill>
                <a:srgbClr val="000000"/>
              </a:solidFill>
              <a:effectLst/>
              <a:uLnTx/>
              <a:uFillTx/>
              <a:latin typeface="Arial"/>
              <a:cs typeface="Arial"/>
            </a:endParaRPr>
          </a:p>
          <a:p>
            <a:pPr marL="321310" marR="0" lvl="0" indent="-321310"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a:ln>
                  <a:noFill/>
                </a:ln>
                <a:solidFill>
                  <a:srgbClr val="000000"/>
                </a:solidFill>
                <a:effectLst/>
                <a:uLnTx/>
                <a:uFillTx/>
                <a:latin typeface="Arial"/>
                <a:cs typeface="Arial"/>
              </a:rPr>
              <a:t>Pas de frais de souscription de l’emprunt,</a:t>
            </a:r>
            <a:endParaRPr lang="fr-FR" sz="1400" b="0" i="1" u="none" strike="noStrike" kern="1200" cap="none" spc="0" normalizeH="0" baseline="0" noProof="0">
              <a:ln>
                <a:noFill/>
              </a:ln>
              <a:solidFill>
                <a:srgbClr val="000000"/>
              </a:solidFill>
              <a:effectLst/>
              <a:uLnTx/>
              <a:uFillTx/>
              <a:latin typeface="Arial"/>
              <a:cs typeface="Arial"/>
            </a:endParaRPr>
          </a:p>
          <a:p>
            <a:pPr marL="321310" indent="-321310" defTabSz="910828" fontAlgn="base">
              <a:spcBef>
                <a:spcPct val="0"/>
              </a:spcBef>
              <a:spcAft>
                <a:spcPct val="0"/>
              </a:spcAft>
              <a:buFontTx/>
              <a:buChar char="-"/>
              <a:defRPr/>
            </a:pPr>
            <a:r>
              <a:rPr lang="fr-FR" sz="1400" i="1">
                <a:solidFill>
                  <a:srgbClr val="000000"/>
                </a:solidFill>
                <a:latin typeface="Arial"/>
                <a:cs typeface="Arial"/>
              </a:rPr>
              <a:t>Pas de frais de remboursement à l’échéance." </a:t>
            </a:r>
          </a:p>
          <a:p>
            <a:pPr defTabSz="910828">
              <a:spcBef>
                <a:spcPct val="0"/>
              </a:spcBef>
              <a:spcAft>
                <a:spcPct val="0"/>
              </a:spcAft>
              <a:defRPr/>
            </a:pPr>
            <a:endParaRPr lang="fr-FR" sz="1400" i="1">
              <a:solidFill>
                <a:srgbClr val="000000"/>
              </a:solidFill>
              <a:cs typeface="Arial"/>
            </a:endParaRPr>
          </a:p>
          <a:p>
            <a:pPr marL="321310" marR="0" lvl="0" indent="-321310" algn="l" defTabSz="910828" rtl="0" eaLnBrk="1" fontAlgn="base" latinLnBrk="0" hangingPunct="1">
              <a:lnSpc>
                <a:spcPct val="100000"/>
              </a:lnSpc>
              <a:spcBef>
                <a:spcPct val="0"/>
              </a:spcBef>
              <a:spcAft>
                <a:spcPct val="0"/>
              </a:spcAft>
              <a:buClrTx/>
              <a:buSzTx/>
              <a:buFontTx/>
              <a:buChar char="-"/>
              <a:tabLst/>
              <a:defRPr/>
            </a:pPr>
            <a:endParaRPr lang="fr-FR" sz="14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a:spcBef>
                <a:spcPct val="0"/>
              </a:spcBef>
              <a:spcAft>
                <a:spcPct val="0"/>
              </a:spcAft>
            </a:pPr>
            <a:r>
              <a:rPr lang="fr-FR" sz="1400" b="0" i="0" u="sng" strike="noStrike">
                <a:solidFill>
                  <a:schemeClr val="tx1"/>
                </a:solidFill>
                <a:effectLst/>
                <a:latin typeface="Arial"/>
              </a:rPr>
              <a:t>Cas particuliers</a:t>
            </a:r>
            <a:r>
              <a:rPr lang="fr-FR" sz="1400" b="0" i="0" u="none" strike="noStrike">
                <a:solidFill>
                  <a:schemeClr val="tx1"/>
                </a:solidFill>
                <a:effectLst/>
                <a:latin typeface="Arial"/>
              </a:rPr>
              <a:t> </a:t>
            </a:r>
            <a:r>
              <a:rPr lang="fr-FR" sz="1400">
                <a:solidFill>
                  <a:schemeClr val="tx1"/>
                </a:solidFill>
                <a:latin typeface="Arial"/>
              </a:rPr>
              <a:t>: pour les droits de garde et commissions liées à une transaction sur le marché avant l'échéance, se référer à la brochure tarifaire de l'établissement</a:t>
            </a:r>
            <a:endParaRPr lang="fr-FR" sz="1400">
              <a:solidFill>
                <a:schemeClr val="tx1"/>
              </a:solidFill>
              <a:ea typeface="+mn-lt"/>
              <a:cs typeface="+mn-lt"/>
            </a:endParaRPr>
          </a:p>
          <a:p>
            <a:endParaRPr lang="fr-FR" sz="1400">
              <a:solidFill>
                <a:schemeClr val="tx1"/>
              </a:solidFill>
              <a:latin typeface="Arial"/>
              <a:cs typeface="Arial"/>
            </a:endParaRPr>
          </a:p>
          <a:p>
            <a:endParaRPr lang="fr-FR" sz="1400">
              <a:solidFill>
                <a:schemeClr val="tx1"/>
              </a:solidFill>
              <a:ea typeface="+mn-lt"/>
              <a:cs typeface="+mn-lt"/>
            </a:endParaRPr>
          </a:p>
          <a:p>
            <a:pPr defTabSz="910828">
              <a:defRPr/>
            </a:pPr>
            <a:endParaRPr lang="fr-FR"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227333" y="1950013"/>
            <a:ext cx="6455114"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Quels sont les frais applicables à cet emprunt ? »</a:t>
            </a:r>
          </a:p>
        </p:txBody>
      </p:sp>
      <p:sp>
        <p:nvSpPr>
          <p:cNvPr id="6" name="Rectangle 5">
            <a:extLst>
              <a:ext uri="{FF2B5EF4-FFF2-40B4-BE49-F238E27FC236}">
                <a16:creationId xmlns:a16="http://schemas.microsoft.com/office/drawing/2014/main" id="{61A116A8-A46A-5171-435A-A0D23DD143AA}"/>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pic>
        <p:nvPicPr>
          <p:cNvPr id="5" name="Image 6" descr="Une image contenant texte, clipart&#10;&#10;Description générée automatiquement">
            <a:extLst>
              <a:ext uri="{FF2B5EF4-FFF2-40B4-BE49-F238E27FC236}">
                <a16:creationId xmlns:a16="http://schemas.microsoft.com/office/drawing/2014/main" id="{9E4196BD-42BC-5129-8190-898CF4CE0850}"/>
              </a:ext>
            </a:extLst>
          </p:cNvPr>
          <p:cNvPicPr>
            <a:picLocks noChangeAspect="1"/>
          </p:cNvPicPr>
          <p:nvPr/>
        </p:nvPicPr>
        <p:blipFill>
          <a:blip r:embed="rId3"/>
          <a:stretch>
            <a:fillRect/>
          </a:stretch>
        </p:blipFill>
        <p:spPr>
          <a:xfrm>
            <a:off x="11438620" y="244879"/>
            <a:ext cx="535531" cy="535531"/>
          </a:xfrm>
          <a:prstGeom prst="rect">
            <a:avLst/>
          </a:prstGeom>
        </p:spPr>
      </p:pic>
    </p:spTree>
    <p:extLst>
      <p:ext uri="{BB962C8B-B14F-4D97-AF65-F5344CB8AC3E}">
        <p14:creationId xmlns:p14="http://schemas.microsoft.com/office/powerpoint/2010/main" val="2929989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007435" y="3064882"/>
            <a:ext cx="1868451" cy="1113709"/>
          </a:xfrm>
        </p:spPr>
        <p:txBody>
          <a:bodyPr/>
          <a:lstStyle/>
          <a:p>
            <a:r>
              <a:rPr lang="fr-FR">
                <a:solidFill>
                  <a:schemeClr val="accent4">
                    <a:lumMod val="60000"/>
                    <a:lumOff val="40000"/>
                  </a:schemeClr>
                </a:solidFill>
              </a:rPr>
              <a:t>04</a:t>
            </a:r>
          </a:p>
        </p:txBody>
      </p:sp>
      <p:sp>
        <p:nvSpPr>
          <p:cNvPr id="3" name="Espace réservé du texte 2"/>
          <p:cNvSpPr>
            <a:spLocks noGrp="1"/>
          </p:cNvSpPr>
          <p:nvPr>
            <p:ph type="body" sz="quarter" idx="13"/>
          </p:nvPr>
        </p:nvSpPr>
        <p:spPr>
          <a:xfrm>
            <a:off x="3277805" y="3214670"/>
            <a:ext cx="8909664" cy="963921"/>
          </a:xfrm>
        </p:spPr>
        <p:txBody>
          <a:bodyPr/>
          <a:lstStyle/>
          <a:p>
            <a:r>
              <a:rPr lang="fr-FR" sz="3200">
                <a:latin typeface="Montserrat SemiBold"/>
                <a:cs typeface="Arial"/>
              </a:rPr>
              <a:t>Emprunt éligible en assurance vie</a:t>
            </a:r>
          </a:p>
        </p:txBody>
      </p:sp>
      <p:sp>
        <p:nvSpPr>
          <p:cNvPr id="5" name="Rectangle 4">
            <a:extLst>
              <a:ext uri="{FF2B5EF4-FFF2-40B4-BE49-F238E27FC236}">
                <a16:creationId xmlns:a16="http://schemas.microsoft.com/office/drawing/2014/main" id="{8A9993A8-2033-4807-A6AC-57407544E75B}"/>
              </a:ext>
            </a:extLst>
          </p:cNvPr>
          <p:cNvSpPr/>
          <p:nvPr/>
        </p:nvSpPr>
        <p:spPr>
          <a:xfrm>
            <a:off x="3526069" y="6457888"/>
            <a:ext cx="5320687"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a:t>
            </a:r>
          </a:p>
        </p:txBody>
      </p:sp>
      <p:sp>
        <p:nvSpPr>
          <p:cNvPr id="6" name="Espace réservé du texte 3">
            <a:extLst>
              <a:ext uri="{FF2B5EF4-FFF2-40B4-BE49-F238E27FC236}">
                <a16:creationId xmlns:a16="http://schemas.microsoft.com/office/drawing/2014/main" id="{A7EA8DD7-45CC-4D7E-A3B0-BCD5BC8C48C0}"/>
              </a:ext>
            </a:extLst>
          </p:cNvPr>
          <p:cNvSpPr txBox="1">
            <a:spLocks/>
          </p:cNvSpPr>
          <p:nvPr/>
        </p:nvSpPr>
        <p:spPr>
          <a:xfrm>
            <a:off x="3780909" y="4048304"/>
            <a:ext cx="8462087" cy="721177"/>
          </a:xfrm>
          <a:prstGeom prst="rect">
            <a:avLst/>
          </a:prstGeom>
        </p:spPr>
        <p:txBody>
          <a:bodyPr>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fr-FR" sz="2000" dirty="0">
                <a:latin typeface="Arial Narrow"/>
              </a:rPr>
              <a:t>Caractéristiques, risques et cible de clientèle</a:t>
            </a:r>
          </a:p>
        </p:txBody>
      </p:sp>
      <p:sp>
        <p:nvSpPr>
          <p:cNvPr id="7" name="Espace réservé du texte 4">
            <a:extLst>
              <a:ext uri="{FF2B5EF4-FFF2-40B4-BE49-F238E27FC236}">
                <a16:creationId xmlns:a16="http://schemas.microsoft.com/office/drawing/2014/main" id="{38062988-6D63-4677-9D81-C43F65560217}"/>
              </a:ext>
            </a:extLst>
          </p:cNvPr>
          <p:cNvSpPr txBox="1">
            <a:spLocks/>
          </p:cNvSpPr>
          <p:nvPr/>
        </p:nvSpPr>
        <p:spPr>
          <a:xfrm>
            <a:off x="3780909" y="4544219"/>
            <a:ext cx="8462087" cy="721177"/>
          </a:xfrm>
          <a:prstGeom prst="rect">
            <a:avLst/>
          </a:prstGeom>
        </p:spPr>
        <p:txBody>
          <a:bodyPr>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fr-FR" sz="2000">
                <a:latin typeface="Arial Narrow"/>
              </a:rPr>
              <a:t>Parcours conseil</a:t>
            </a:r>
          </a:p>
        </p:txBody>
      </p:sp>
      <p:sp>
        <p:nvSpPr>
          <p:cNvPr id="8" name="Espace réservé du texte 8">
            <a:extLst>
              <a:ext uri="{FF2B5EF4-FFF2-40B4-BE49-F238E27FC236}">
                <a16:creationId xmlns:a16="http://schemas.microsoft.com/office/drawing/2014/main" id="{9FE53426-2791-4734-BF73-DB95AA930943}"/>
              </a:ext>
            </a:extLst>
          </p:cNvPr>
          <p:cNvSpPr txBox="1">
            <a:spLocks/>
          </p:cNvSpPr>
          <p:nvPr/>
        </p:nvSpPr>
        <p:spPr>
          <a:xfrm>
            <a:off x="2937418" y="3960365"/>
            <a:ext cx="678829" cy="678829"/>
          </a:xfrm>
          <a:prstGeom prst="rect">
            <a:avLst/>
          </a:prstGeom>
        </p:spPr>
        <p:txBody>
          <a:bodyPr vert="horz" lIns="0" tIns="0" rIns="0" bIns="0" rtlCol="0" anchor="ctr" anchorCtr="0">
            <a:noAutofit/>
          </a:bodyPr>
          <a:lstStyle>
            <a:lvl1pPr marL="0" indent="0" algn="r" defTabSz="1219170" rtl="0" eaLnBrk="1" latinLnBrk="0" hangingPunct="1">
              <a:lnSpc>
                <a:spcPct val="90000"/>
              </a:lnSpc>
              <a:spcBef>
                <a:spcPts val="1333"/>
              </a:spcBef>
              <a:buClr>
                <a:schemeClr val="tx2"/>
              </a:buClr>
              <a:buFont typeface="Cambria Math" panose="02040503050406030204" pitchFamily="18" charset="0"/>
              <a:buNone/>
              <a:defRPr lang="fr-FR" sz="9600" b="1" i="0" u="none" strike="noStrike" kern="1200"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000">
                <a:solidFill>
                  <a:schemeClr val="accent4">
                    <a:lumMod val="60000"/>
                    <a:lumOff val="40000"/>
                  </a:schemeClr>
                </a:solidFill>
              </a:rPr>
              <a:t>04.1</a:t>
            </a:r>
          </a:p>
        </p:txBody>
      </p:sp>
      <p:sp>
        <p:nvSpPr>
          <p:cNvPr id="9" name="Espace réservé du texte 9">
            <a:extLst>
              <a:ext uri="{FF2B5EF4-FFF2-40B4-BE49-F238E27FC236}">
                <a16:creationId xmlns:a16="http://schemas.microsoft.com/office/drawing/2014/main" id="{5FD290F2-022B-45A7-AF43-A0162889A7B7}"/>
              </a:ext>
            </a:extLst>
          </p:cNvPr>
          <p:cNvSpPr txBox="1">
            <a:spLocks/>
          </p:cNvSpPr>
          <p:nvPr/>
        </p:nvSpPr>
        <p:spPr>
          <a:xfrm>
            <a:off x="2937418" y="4583905"/>
            <a:ext cx="795883" cy="408419"/>
          </a:xfrm>
          <a:prstGeom prst="rect">
            <a:avLst/>
          </a:prstGeom>
        </p:spPr>
        <p:txBody>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r">
              <a:buNone/>
            </a:pPr>
            <a:r>
              <a:rPr lang="fr-FR" sz="2000" b="1">
                <a:solidFill>
                  <a:schemeClr val="accent4">
                    <a:lumMod val="60000"/>
                    <a:lumOff val="40000"/>
                  </a:schemeClr>
                </a:solidFill>
                <a:latin typeface="Montserrat SemiBold" panose="00000700000000000000" pitchFamily="50" charset="0"/>
              </a:rPr>
              <a:t>04.2</a:t>
            </a:r>
          </a:p>
        </p:txBody>
      </p:sp>
      <p:sp>
        <p:nvSpPr>
          <p:cNvPr id="10" name="Espace réservé du texte 10">
            <a:extLst>
              <a:ext uri="{FF2B5EF4-FFF2-40B4-BE49-F238E27FC236}">
                <a16:creationId xmlns:a16="http://schemas.microsoft.com/office/drawing/2014/main" id="{B9BD389A-6F91-4C90-8CE9-1EF728EB9107}"/>
              </a:ext>
            </a:extLst>
          </p:cNvPr>
          <p:cNvSpPr txBox="1">
            <a:spLocks/>
          </p:cNvSpPr>
          <p:nvPr/>
        </p:nvSpPr>
        <p:spPr>
          <a:xfrm>
            <a:off x="2937418" y="5093692"/>
            <a:ext cx="818232" cy="678829"/>
          </a:xfrm>
          <a:prstGeom prst="rect">
            <a:avLst/>
          </a:prstGeom>
        </p:spPr>
        <p:txBody>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r">
              <a:buNone/>
            </a:pPr>
            <a:r>
              <a:rPr lang="fr-FR" sz="2000" b="1">
                <a:solidFill>
                  <a:schemeClr val="accent4">
                    <a:lumMod val="60000"/>
                    <a:lumOff val="40000"/>
                  </a:schemeClr>
                </a:solidFill>
                <a:latin typeface="Montserrat SemiBold" panose="00000700000000000000" pitchFamily="50" charset="0"/>
                <a:sym typeface="Arial"/>
              </a:rPr>
              <a:t>04.3</a:t>
            </a:r>
          </a:p>
        </p:txBody>
      </p:sp>
      <p:sp>
        <p:nvSpPr>
          <p:cNvPr id="11" name="Espace réservé du texte 7">
            <a:extLst>
              <a:ext uri="{FF2B5EF4-FFF2-40B4-BE49-F238E27FC236}">
                <a16:creationId xmlns:a16="http://schemas.microsoft.com/office/drawing/2014/main" id="{AE971596-12B9-494E-9D76-3B95208C393B}"/>
              </a:ext>
            </a:extLst>
          </p:cNvPr>
          <p:cNvSpPr txBox="1">
            <a:spLocks/>
          </p:cNvSpPr>
          <p:nvPr/>
        </p:nvSpPr>
        <p:spPr>
          <a:xfrm>
            <a:off x="3780909" y="5051344"/>
            <a:ext cx="8462087" cy="721177"/>
          </a:xfrm>
          <a:prstGeom prst="rect">
            <a:avLst/>
          </a:prstGeom>
        </p:spPr>
        <p:txBody>
          <a:bodyPr>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fr-FR" sz="2000">
                <a:latin typeface="Arial Narrow"/>
              </a:rPr>
              <a:t>Assurance-vie et fiscalité</a:t>
            </a:r>
          </a:p>
        </p:txBody>
      </p:sp>
      <p:sp>
        <p:nvSpPr>
          <p:cNvPr id="13" name="Espace réservé du texte 10">
            <a:extLst>
              <a:ext uri="{FF2B5EF4-FFF2-40B4-BE49-F238E27FC236}">
                <a16:creationId xmlns:a16="http://schemas.microsoft.com/office/drawing/2014/main" id="{5B227198-F8CA-41C4-94DD-3F28E3FBCDF0}"/>
              </a:ext>
            </a:extLst>
          </p:cNvPr>
          <p:cNvSpPr txBox="1">
            <a:spLocks/>
          </p:cNvSpPr>
          <p:nvPr/>
        </p:nvSpPr>
        <p:spPr>
          <a:xfrm>
            <a:off x="2977524" y="5582974"/>
            <a:ext cx="818232" cy="678829"/>
          </a:xfrm>
          <a:prstGeom prst="rect">
            <a:avLst/>
          </a:prstGeom>
        </p:spPr>
        <p:txBody>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r">
              <a:buNone/>
            </a:pPr>
            <a:r>
              <a:rPr lang="fr-FR" sz="2000" b="1">
                <a:solidFill>
                  <a:schemeClr val="accent4">
                    <a:lumMod val="60000"/>
                    <a:lumOff val="40000"/>
                  </a:schemeClr>
                </a:solidFill>
                <a:latin typeface="Montserrat SemiBold" panose="00000700000000000000" pitchFamily="50" charset="0"/>
                <a:sym typeface="Arial"/>
              </a:rPr>
              <a:t>04.4</a:t>
            </a:r>
          </a:p>
        </p:txBody>
      </p:sp>
      <p:sp>
        <p:nvSpPr>
          <p:cNvPr id="14" name="Espace réservé du texte 7">
            <a:extLst>
              <a:ext uri="{FF2B5EF4-FFF2-40B4-BE49-F238E27FC236}">
                <a16:creationId xmlns:a16="http://schemas.microsoft.com/office/drawing/2014/main" id="{60506190-3069-48DF-8D13-A256C15D18C0}"/>
              </a:ext>
            </a:extLst>
          </p:cNvPr>
          <p:cNvSpPr txBox="1">
            <a:spLocks/>
          </p:cNvSpPr>
          <p:nvPr/>
        </p:nvSpPr>
        <p:spPr>
          <a:xfrm>
            <a:off x="3835862" y="5531249"/>
            <a:ext cx="8462087" cy="721177"/>
          </a:xfrm>
          <a:prstGeom prst="rect">
            <a:avLst/>
          </a:prstGeom>
        </p:spPr>
        <p:txBody>
          <a:bodyPr>
            <a:norm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fr-FR" sz="2000">
                <a:latin typeface="Arial Narrow"/>
              </a:rPr>
              <a:t>Argumentaires pour le conseiller</a:t>
            </a:r>
          </a:p>
        </p:txBody>
      </p:sp>
    </p:spTree>
    <p:extLst>
      <p:ext uri="{BB962C8B-B14F-4D97-AF65-F5344CB8AC3E}">
        <p14:creationId xmlns:p14="http://schemas.microsoft.com/office/powerpoint/2010/main" val="1974163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835985" y="3064882"/>
            <a:ext cx="1868451" cy="1113709"/>
          </a:xfrm>
        </p:spPr>
        <p:txBody>
          <a:bodyPr/>
          <a:lstStyle/>
          <a:p>
            <a:r>
              <a:rPr lang="fr-FR" sz="4400">
                <a:solidFill>
                  <a:schemeClr val="accent4">
                    <a:lumMod val="60000"/>
                    <a:lumOff val="40000"/>
                  </a:schemeClr>
                </a:solidFill>
              </a:rPr>
              <a:t>04.1</a:t>
            </a:r>
          </a:p>
        </p:txBody>
      </p:sp>
      <p:sp>
        <p:nvSpPr>
          <p:cNvPr id="3" name="Espace réservé du texte 2"/>
          <p:cNvSpPr>
            <a:spLocks noGrp="1"/>
          </p:cNvSpPr>
          <p:nvPr>
            <p:ph type="body" sz="quarter" idx="13"/>
          </p:nvPr>
        </p:nvSpPr>
        <p:spPr>
          <a:xfrm>
            <a:off x="2849180" y="3429000"/>
            <a:ext cx="9380920" cy="671530"/>
          </a:xfrm>
        </p:spPr>
        <p:txBody>
          <a:bodyPr/>
          <a:lstStyle/>
          <a:p>
            <a:r>
              <a:rPr lang="fr-FR" sz="2000" dirty="0">
                <a:latin typeface="Montserrat SemiBold"/>
                <a:cs typeface="Arial"/>
              </a:rPr>
              <a:t>CARACTERISTIQUES, RISQUES ET CIBLE DE CLIENTELE</a:t>
            </a:r>
          </a:p>
        </p:txBody>
      </p:sp>
      <p:sp>
        <p:nvSpPr>
          <p:cNvPr id="5" name="Rectangle 4">
            <a:extLst>
              <a:ext uri="{FF2B5EF4-FFF2-40B4-BE49-F238E27FC236}">
                <a16:creationId xmlns:a16="http://schemas.microsoft.com/office/drawing/2014/main" id="{8A9993A8-2033-4807-A6AC-57407544E75B}"/>
              </a:ext>
            </a:extLst>
          </p:cNvPr>
          <p:cNvSpPr/>
          <p:nvPr/>
        </p:nvSpPr>
        <p:spPr>
          <a:xfrm>
            <a:off x="3526069" y="6457888"/>
            <a:ext cx="5320687"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a:t>
            </a:r>
          </a:p>
        </p:txBody>
      </p:sp>
    </p:spTree>
    <p:extLst>
      <p:ext uri="{BB962C8B-B14F-4D97-AF65-F5344CB8AC3E}">
        <p14:creationId xmlns:p14="http://schemas.microsoft.com/office/powerpoint/2010/main" val="39774758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4947" y="65841"/>
            <a:ext cx="9964676" cy="871132"/>
          </a:xfrm>
        </p:spPr>
        <p:txBody>
          <a:bodyPr/>
          <a:lstStyle/>
          <a:p>
            <a:r>
              <a:rPr lang="fr-FR" sz="2400" b="1">
                <a:latin typeface="Montserrat"/>
                <a:cs typeface="Arial"/>
              </a:rPr>
              <a:t>Caractéristiques emprunt commercialisé par BPCE Vie, CNP Assurances</a:t>
            </a:r>
            <a:endParaRPr lang="fr-FR" b="1">
              <a:latin typeface="Montserrat" panose="00000500000000000000" pitchFamily="2" charset="0"/>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nvGraphicFramePr>
        <p:xfrm>
          <a:off x="263384" y="831453"/>
          <a:ext cx="11665230" cy="5515026"/>
        </p:xfrm>
        <a:graphic>
          <a:graphicData uri="http://schemas.openxmlformats.org/drawingml/2006/table">
            <a:tbl>
              <a:tblPr/>
              <a:tblGrid>
                <a:gridCol w="2229212">
                  <a:extLst>
                    <a:ext uri="{9D8B030D-6E8A-4147-A177-3AD203B41FA5}">
                      <a16:colId xmlns:a16="http://schemas.microsoft.com/office/drawing/2014/main" val="3160436982"/>
                    </a:ext>
                  </a:extLst>
                </a:gridCol>
                <a:gridCol w="4071490">
                  <a:extLst>
                    <a:ext uri="{9D8B030D-6E8A-4147-A177-3AD203B41FA5}">
                      <a16:colId xmlns:a16="http://schemas.microsoft.com/office/drawing/2014/main" val="344075696"/>
                    </a:ext>
                  </a:extLst>
                </a:gridCol>
                <a:gridCol w="5364528">
                  <a:extLst>
                    <a:ext uri="{9D8B030D-6E8A-4147-A177-3AD203B41FA5}">
                      <a16:colId xmlns:a16="http://schemas.microsoft.com/office/drawing/2014/main" val="3186421559"/>
                    </a:ext>
                  </a:extLst>
                </a:gridCol>
              </a:tblGrid>
              <a:tr h="288685">
                <a:tc>
                  <a:txBody>
                    <a:bodyPr/>
                    <a:lstStyle/>
                    <a:p>
                      <a:pPr lvl="0">
                        <a:buNone/>
                      </a:pPr>
                      <a:endParaRPr lang="fr-FR" sz="14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tc>
                  <a:txBody>
                    <a:bodyPr/>
                    <a:lstStyle/>
                    <a:p>
                      <a:pPr lvl="0" algn="ctr">
                        <a:buNone/>
                      </a:pPr>
                      <a:endParaRPr lang="fr-FR" sz="12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tc>
                  <a:txBody>
                    <a:bodyPr/>
                    <a:lstStyle/>
                    <a:p>
                      <a:pPr lvl="0" algn="ctr">
                        <a:buNone/>
                      </a:pPr>
                      <a:endParaRPr lang="fr-FR" sz="1200" b="1">
                        <a:solidFill>
                          <a:schemeClr val="bg1"/>
                        </a:solidFill>
                      </a:endParaRPr>
                    </a:p>
                  </a:txBody>
                  <a:tcPr marL="36000" marR="36000" marT="7620" marB="0" anchor="ctr">
                    <a:lnL w="6350">
                      <a:solidFill>
                        <a:srgbClr val="581D74"/>
                      </a:solidFill>
                    </a:lnL>
                    <a:lnR w="6350">
                      <a:solidFill>
                        <a:srgbClr val="581D74"/>
                      </a:solidFill>
                    </a:lnR>
                    <a:lnT w="6350">
                      <a:solidFill>
                        <a:srgbClr val="581D74"/>
                      </a:solidFill>
                    </a:lnT>
                    <a:lnB w="6350">
                      <a:solidFill>
                        <a:srgbClr val="581D74"/>
                      </a:solidFill>
                    </a:lnB>
                    <a:solidFill>
                      <a:schemeClr val="accent1"/>
                    </a:solidFill>
                  </a:tcPr>
                </a:tc>
                <a:extLst>
                  <a:ext uri="{0D108BD9-81ED-4DB2-BD59-A6C34878D82A}">
                    <a16:rowId xmlns:a16="http://schemas.microsoft.com/office/drawing/2014/main" val="859803564"/>
                  </a:ext>
                </a:extLst>
              </a:tr>
              <a:tr h="348554">
                <a:tc>
                  <a:txBody>
                    <a:bodyPr/>
                    <a:lstStyle/>
                    <a:p>
                      <a:pPr algn="l" rtl="0" fontAlgn="ctr"/>
                      <a:r>
                        <a:rPr lang="fr-FR" sz="1100" b="0" i="0" u="none" strike="noStrike">
                          <a:solidFill>
                            <a:schemeClr val="bg1"/>
                          </a:solidFill>
                          <a:effectLst/>
                          <a:latin typeface="Arial"/>
                        </a:rPr>
                        <a:t>Code ISIN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a:lnSpc>
                          <a:spcPct val="100000"/>
                        </a:lnSpc>
                        <a:spcBef>
                          <a:spcPts val="0"/>
                        </a:spcBef>
                        <a:spcAft>
                          <a:spcPts val="0"/>
                        </a:spcAft>
                        <a:buNone/>
                      </a:pPr>
                      <a:r>
                        <a:rPr lang="fr-FR" sz="1100" b="1" i="0" u="none" strike="noStrike" cap="none" normalizeH="0" baseline="0" noProof="0">
                          <a:ln>
                            <a:noFill/>
                          </a:ln>
                          <a:solidFill>
                            <a:srgbClr val="000000"/>
                          </a:solidFill>
                          <a:effectLst/>
                          <a:latin typeface="Arial"/>
                        </a:rPr>
                        <a:t>FR001400FOO0</a:t>
                      </a:r>
                      <a:r>
                        <a:rPr lang="fr-FR" altLang="fr-FR" sz="1100" b="1" i="0" u="none" strike="noStrike" cap="none" normalizeH="0" baseline="0">
                          <a:ln>
                            <a:noFill/>
                          </a:ln>
                          <a:solidFill>
                            <a:schemeClr val="tx1"/>
                          </a:solidFill>
                          <a:effectLst/>
                          <a:latin typeface="+mj-lt"/>
                        </a:rPr>
                        <a:t> (BPCE Vie)</a:t>
                      </a:r>
                      <a:endParaRPr lang="fr-FR" sz="1100" b="1" i="0" u="none" strike="noStrike">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a:txBody>
                    <a:bodyPr/>
                    <a:lstStyle/>
                    <a:p>
                      <a:pPr marL="0" marR="0" lvl="0" indent="0" algn="l" defTabSz="1219170">
                        <a:lnSpc>
                          <a:spcPct val="100000"/>
                        </a:lnSpc>
                        <a:spcBef>
                          <a:spcPts val="0"/>
                        </a:spcBef>
                        <a:spcAft>
                          <a:spcPts val="0"/>
                        </a:spcAft>
                        <a:buNone/>
                        <a:tabLst/>
                        <a:defRPr/>
                      </a:pPr>
                      <a:r>
                        <a:rPr lang="fr-FR" sz="1100" b="1" i="0" u="none" strike="noStrike" cap="none" normalizeH="0" baseline="0" noProof="0">
                          <a:ln>
                            <a:noFill/>
                          </a:ln>
                          <a:solidFill>
                            <a:srgbClr val="000000"/>
                          </a:solidFill>
                          <a:effectLst/>
                          <a:latin typeface="Arial"/>
                        </a:rPr>
                        <a:t>FR001400FON2</a:t>
                      </a:r>
                      <a:r>
                        <a:rPr lang="fr-FR" altLang="fr-FR" sz="1100" b="1" i="0" u="none" strike="noStrike" cap="none" normalizeH="0" baseline="0">
                          <a:ln>
                            <a:noFill/>
                          </a:ln>
                          <a:solidFill>
                            <a:schemeClr val="tx1"/>
                          </a:solidFill>
                          <a:effectLst/>
                          <a:latin typeface="+mn-lt"/>
                        </a:rPr>
                        <a:t> (CNP Assurances)</a:t>
                      </a:r>
                      <a:endParaRPr lang="fr-FR" altLang="fr-FR" sz="1100" b="1" i="0" u="none" strike="noStrike" cap="none" normalizeH="0" baseline="0">
                        <a:ln>
                          <a:noFill/>
                        </a:ln>
                        <a:solidFill>
                          <a:schemeClr val="tx1"/>
                        </a:solidFill>
                        <a:effectLst/>
                        <a:latin typeface="Arial"/>
                      </a:endParaRPr>
                    </a:p>
                  </a:txBody>
                  <a:tcPr marL="36000" marR="36000" marT="7620" marB="0" anchor="ctr">
                    <a:lnL w="6350">
                      <a:solidFill>
                        <a:srgbClr val="581D74"/>
                      </a:solidFill>
                    </a:lnL>
                    <a:lnR w="6350">
                      <a:solidFill>
                        <a:srgbClr val="581D74"/>
                      </a:solidFill>
                    </a:lnR>
                    <a:lnT w="6350" cap="flat" cmpd="sng" algn="ctr">
                      <a:solidFill>
                        <a:srgbClr val="581D74"/>
                      </a:solidFill>
                      <a:prstDash val="solid"/>
                      <a:round/>
                      <a:headEnd type="none" w="med" len="med"/>
                      <a:tailEnd type="none" w="med" len="med"/>
                    </a:lnT>
                    <a:lnB w="6350">
                      <a:solidFill>
                        <a:srgbClr val="581D74"/>
                      </a:solidFill>
                    </a:lnB>
                  </a:tcPr>
                </a:tc>
                <a:extLst>
                  <a:ext uri="{0D108BD9-81ED-4DB2-BD59-A6C34878D82A}">
                    <a16:rowId xmlns:a16="http://schemas.microsoft.com/office/drawing/2014/main" val="3016377667"/>
                  </a:ext>
                </a:extLst>
              </a:tr>
              <a:tr h="193933">
                <a:tc>
                  <a:txBody>
                    <a:bodyPr/>
                    <a:lstStyle/>
                    <a:p>
                      <a:pPr algn="l" rtl="0" fontAlgn="ctr"/>
                      <a:r>
                        <a:rPr lang="fr-FR" sz="1100" b="0" i="0" u="none" strike="noStrike">
                          <a:solidFill>
                            <a:schemeClr val="bg1"/>
                          </a:solidFill>
                          <a:effectLst/>
                          <a:latin typeface="Arial"/>
                        </a:rPr>
                        <a:t>Montant de l’émission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kumimoji="0" lang="fr-FR" altLang="fr-FR" sz="1100" b="0" i="0" u="none" strike="noStrike" cap="none" normalizeH="0" baseline="0" dirty="0">
                          <a:ln>
                            <a:noFill/>
                          </a:ln>
                          <a:solidFill>
                            <a:schemeClr val="tx1"/>
                          </a:solidFill>
                          <a:effectLst/>
                          <a:latin typeface="+mj-lt"/>
                        </a:rPr>
                        <a:t>100 000 000 € minimum (tous réseaux confondus) et pas de maximum imposé</a:t>
                      </a:r>
                      <a:r>
                        <a:rPr lang="fr-FR" altLang="fr-FR" sz="1100" b="0" i="0" u="none" strike="noStrike" cap="none" normalizeH="0" baseline="0" dirty="0">
                          <a:ln>
                            <a:noFill/>
                          </a:ln>
                          <a:solidFill>
                            <a:schemeClr val="tx1"/>
                          </a:solidFill>
                          <a:effectLst/>
                          <a:latin typeface="+mj-lt"/>
                        </a:rPr>
                        <a:t>  </a:t>
                      </a:r>
                      <a:endParaRPr kumimoji="0" lang="fr-FR" altLang="fr-FR" sz="1100" b="0" i="0" u="none" strike="noStrike" cap="none" normalizeH="0" baseline="0" dirty="0">
                        <a:ln>
                          <a:noFill/>
                        </a:ln>
                        <a:solidFill>
                          <a:srgbClr val="92D050"/>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298378586"/>
                  </a:ext>
                </a:extLst>
              </a:tr>
              <a:tr h="193933">
                <a:tc>
                  <a:txBody>
                    <a:bodyPr/>
                    <a:lstStyle/>
                    <a:p>
                      <a:pPr algn="l" rtl="0" fontAlgn="ctr"/>
                      <a:r>
                        <a:rPr lang="fr-FR" sz="1100" b="0" i="0" u="none" strike="noStrike">
                          <a:solidFill>
                            <a:schemeClr val="bg1"/>
                          </a:solidFill>
                          <a:effectLst/>
                          <a:latin typeface="Arial"/>
                        </a:rPr>
                        <a:t>Titres d’instruments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1100" b="0" i="0" u="none" strike="noStrike" kern="1200">
                          <a:solidFill>
                            <a:schemeClr val="tx1"/>
                          </a:solidFill>
                          <a:effectLst/>
                          <a:latin typeface="+mj-lt"/>
                          <a:ea typeface="+mn-ea"/>
                          <a:cs typeface="+mn-cs"/>
                        </a:rPr>
                        <a:t>Obligation « senior préférée » conformément à l’article L.613-3-I-3° du Code monétaire et financier (les « Obligations »)</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endParaRPr lang="fr-FR" altLang="fr-FR" sz="1100" b="0" i="0" u="none" strike="noStrike" kern="1200">
                        <a:solidFill>
                          <a:schemeClr val="tx1"/>
                        </a:solidFill>
                        <a:effectLst/>
                        <a:latin typeface="Arial"/>
                        <a:ea typeface="+mn-ea"/>
                        <a:cs typeface="+mn-cs"/>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3447645914"/>
                  </a:ext>
                </a:extLst>
              </a:tr>
              <a:tr h="193933">
                <a:tc>
                  <a:txBody>
                    <a:bodyPr/>
                    <a:lstStyle/>
                    <a:p>
                      <a:pPr algn="l" rtl="0" fontAlgn="ctr"/>
                      <a:r>
                        <a:rPr lang="fr-FR" sz="1100" b="0" i="0" u="none" strike="noStrike">
                          <a:solidFill>
                            <a:schemeClr val="bg1"/>
                          </a:solidFill>
                          <a:effectLst/>
                          <a:latin typeface="Arial"/>
                        </a:rPr>
                        <a:t>Durée d’investissement conseillée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a:solidFill>
                            <a:schemeClr val="tx1"/>
                          </a:solidFill>
                          <a:effectLst/>
                          <a:latin typeface="+mj-lt"/>
                        </a:rPr>
                        <a:t>5 ans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3791283231"/>
                  </a:ext>
                </a:extLst>
              </a:tr>
              <a:tr h="193933">
                <a:tc>
                  <a:txBody>
                    <a:bodyPr/>
                    <a:lstStyle/>
                    <a:p>
                      <a:pPr algn="l" rtl="0" fontAlgn="ctr"/>
                      <a:r>
                        <a:rPr lang="fr-FR" sz="1100" b="0" i="0" u="none" strike="noStrike">
                          <a:solidFill>
                            <a:schemeClr val="bg1"/>
                          </a:solidFill>
                          <a:effectLst/>
                          <a:latin typeface="Arial"/>
                        </a:rPr>
                        <a:t>Valeur nominale du titre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a:solidFill>
                            <a:schemeClr val="tx1"/>
                          </a:solidFill>
                          <a:effectLst/>
                          <a:latin typeface="+mj-lt"/>
                        </a:rPr>
                        <a:t>100 €</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612807956"/>
                  </a:ext>
                </a:extLst>
              </a:tr>
              <a:tr h="193933">
                <a:tc>
                  <a:txBody>
                    <a:bodyPr/>
                    <a:lstStyle/>
                    <a:p>
                      <a:pPr algn="l" rtl="0" fontAlgn="ctr"/>
                      <a:r>
                        <a:rPr lang="fr-FR" sz="1100" b="0" i="0" u="none" strike="noStrike">
                          <a:solidFill>
                            <a:schemeClr val="bg1"/>
                          </a:solidFill>
                          <a:effectLst/>
                          <a:latin typeface="Arial"/>
                        </a:rPr>
                        <a:t>Période de souscription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lang="fr-FR" sz="1100">
                          <a:solidFill>
                            <a:srgbClr val="000000"/>
                          </a:solidFill>
                          <a:effectLst/>
                          <a:latin typeface="+mj-lt"/>
                          <a:ea typeface="Calibri" panose="020F0502020204030204" pitchFamily="34" charset="0"/>
                        </a:rPr>
                        <a:t>31 mars  2023 à 9 heures au 06 avril 2023 à 18h30 heures</a:t>
                      </a:r>
                      <a:endParaRPr kumimoji="0" lang="fr-FR" altLang="fr-FR" sz="1100" b="0" i="0" u="none" strike="sngStrike" cap="none" normalizeH="0" baseline="0">
                        <a:ln>
                          <a:noFill/>
                        </a:ln>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846453345"/>
                  </a:ext>
                </a:extLst>
              </a:tr>
              <a:tr h="379437">
                <a:tc>
                  <a:txBody>
                    <a:bodyPr/>
                    <a:lstStyle/>
                    <a:p>
                      <a:pPr algn="l" rtl="0" fontAlgn="ctr"/>
                      <a:r>
                        <a:rPr lang="fr-FR" sz="1100" b="0" i="0" u="none" strike="noStrike">
                          <a:solidFill>
                            <a:schemeClr val="bg1"/>
                          </a:solidFill>
                          <a:effectLst/>
                          <a:latin typeface="Arial"/>
                        </a:rPr>
                        <a:t>Éligibilité</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a:solidFill>
                            <a:schemeClr val="tx1"/>
                          </a:solidFill>
                          <a:effectLst/>
                          <a:latin typeface="+mj-lt"/>
                        </a:rPr>
                        <a:t>Contrats d’assurance-vie ou de capitalisation </a:t>
                      </a:r>
                      <a:r>
                        <a:rPr lang="fr-FR" sz="1100" b="0" i="0" u="none" strike="noStrike" kern="1200">
                          <a:solidFill>
                            <a:schemeClr val="tx1"/>
                          </a:solidFill>
                          <a:effectLst/>
                          <a:latin typeface="+mj-lt"/>
                          <a:ea typeface="+mn-ea"/>
                          <a:cs typeface="+mn-cs"/>
                        </a:rPr>
                        <a:t>multi-supports libellés en euros et en unités de comptes </a:t>
                      </a:r>
                      <a:r>
                        <a:rPr lang="fr-FR" sz="1100" b="0" i="0" u="none" strike="noStrike">
                          <a:solidFill>
                            <a:schemeClr val="tx1"/>
                          </a:solidFill>
                          <a:effectLst/>
                          <a:latin typeface="+mj-lt"/>
                        </a:rPr>
                        <a:t>(BPCE Vie et CNP Assurances)</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00FF00"/>
                        </a:highlight>
                        <a:latin typeface="+mn-lt"/>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00285005"/>
                  </a:ext>
                </a:extLst>
              </a:tr>
              <a:tr h="1030171">
                <a:tc>
                  <a:txBody>
                    <a:bodyPr/>
                    <a:lstStyle/>
                    <a:p>
                      <a:pPr algn="l" rtl="0" fontAlgn="ctr"/>
                      <a:r>
                        <a:rPr lang="fr-FR" sz="1100" b="0" i="0" u="none" strike="noStrike">
                          <a:solidFill>
                            <a:schemeClr val="bg1"/>
                          </a:solidFill>
                          <a:effectLst/>
                          <a:latin typeface="Arial"/>
                        </a:rPr>
                        <a:t>Frais </a:t>
                      </a:r>
                      <a:endParaRPr lang="fr-FR" sz="1100" b="0" i="0" u="none" strike="noStrike">
                        <a:solidFill>
                          <a:schemeClr val="bg1"/>
                        </a:solidFill>
                        <a:effectLst/>
                        <a:latin typeface="Arial" panose="020B0604020202020204" pitchFamily="34" charset="0"/>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dirty="0">
                          <a:solidFill>
                            <a:schemeClr val="tx1"/>
                          </a:solidFill>
                          <a:effectLst/>
                          <a:latin typeface="+mj-lt"/>
                        </a:rPr>
                        <a:t>Pas de frais lié à la souscription de l'emprunt.</a:t>
                      </a:r>
                    </a:p>
                    <a:p>
                      <a:pPr marL="0" marR="0" lvl="0" indent="0" algn="l" rtl="0" eaLnBrk="1" fontAlgn="auto" latinLnBrk="0" hangingPunct="1">
                        <a:lnSpc>
                          <a:spcPct val="100000"/>
                        </a:lnSpc>
                        <a:spcBef>
                          <a:spcPts val="0"/>
                        </a:spcBef>
                        <a:spcAft>
                          <a:spcPts val="0"/>
                        </a:spcAft>
                        <a:buClrTx/>
                        <a:buSzTx/>
                        <a:buFontTx/>
                        <a:buNone/>
                      </a:pPr>
                      <a:r>
                        <a:rPr lang="fr-FR" sz="1100" b="0" i="0" u="none" strike="noStrike" dirty="0">
                          <a:solidFill>
                            <a:schemeClr val="tx1"/>
                          </a:solidFill>
                          <a:effectLst/>
                          <a:latin typeface="+mj-lt"/>
                        </a:rPr>
                        <a:t>Frais </a:t>
                      </a:r>
                      <a:r>
                        <a:rPr lang="fr-FR" sz="1100" b="0" i="0" u="none" strike="noStrike" kern="1200" dirty="0">
                          <a:solidFill>
                            <a:schemeClr val="tx1"/>
                          </a:solidFill>
                          <a:effectLst/>
                          <a:latin typeface="+mj-lt"/>
                          <a:ea typeface="+mn-ea"/>
                          <a:cs typeface="+mn-cs"/>
                        </a:rPr>
                        <a:t>sur versements et frais de gestion dans le cadre d’un contrat d’assurance-vie ou de capitalisation (selon conditions tarifaires ou grille dérogatoire en vigueur) </a:t>
                      </a:r>
                      <a:r>
                        <a:rPr lang="fr-FR" sz="1100" b="0" i="1" u="none" strike="noStrike" kern="1200" dirty="0">
                          <a:solidFill>
                            <a:schemeClr val="tx1"/>
                          </a:solidFill>
                          <a:effectLst/>
                          <a:latin typeface="+mj-lt"/>
                          <a:ea typeface="+mn-ea"/>
                          <a:cs typeface="+mn-cs"/>
                        </a:rPr>
                        <a:t>=&gt; </a:t>
                      </a:r>
                      <a:r>
                        <a:rPr lang="fr-FR" sz="1100" b="0" i="0" u="none" strike="noStrike" kern="1200" dirty="0">
                          <a:solidFill>
                            <a:schemeClr val="tx1"/>
                          </a:solidFill>
                          <a:effectLst/>
                          <a:latin typeface="+mj-lt"/>
                          <a:ea typeface="+mn-ea"/>
                          <a:cs typeface="+mn-cs"/>
                        </a:rPr>
                        <a:t>détails slides 75 et 76.</a:t>
                      </a:r>
                    </a:p>
                    <a:p>
                      <a:pPr marL="0" marR="0" lvl="0" indent="0" algn="l" rtl="0" eaLnBrk="1" fontAlgn="auto" latinLnBrk="0" hangingPunct="1">
                        <a:lnSpc>
                          <a:spcPct val="100000"/>
                        </a:lnSpc>
                        <a:spcBef>
                          <a:spcPts val="0"/>
                        </a:spcBef>
                        <a:spcAft>
                          <a:spcPts val="0"/>
                        </a:spcAft>
                        <a:buClrTx/>
                        <a:buSzTx/>
                        <a:buFontTx/>
                        <a:buNone/>
                      </a:pPr>
                      <a:r>
                        <a:rPr lang="fr-FR" sz="1100" b="0" i="0" u="none" strike="noStrike" kern="1200" dirty="0">
                          <a:solidFill>
                            <a:schemeClr val="tx1"/>
                          </a:solidFill>
                          <a:effectLst/>
                          <a:latin typeface="+mj-lt"/>
                          <a:ea typeface="+mn-ea"/>
                          <a:cs typeface="+mn-cs"/>
                        </a:rPr>
                        <a:t>En cas de rachat avant l’échéance de l’émission, des frais de courtage ou d’arbitrage peuvent s’appliquer dans le cadre du contrat d’assurance vie ou de capitalisation. </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100" b="0" i="0" u="none" strike="noStrike" kern="1200" dirty="0">
                          <a:solidFill>
                            <a:schemeClr val="tx1"/>
                          </a:solidFill>
                          <a:effectLst/>
                          <a:latin typeface="+mj-lt"/>
                          <a:ea typeface="+mn-ea"/>
                          <a:cs typeface="+mn-cs"/>
                        </a:rPr>
                        <a:t>La revente de l’obligation est soumise aux risques de taux et de liquidité, en dehors des frais de courtage ou d’arbitrage.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100" b="0" i="0" u="none" strike="noStrike" kern="1200">
                        <a:solidFill>
                          <a:schemeClr val="tx1"/>
                        </a:solidFill>
                        <a:effectLst/>
                        <a:highlight>
                          <a:srgbClr val="00FF00"/>
                        </a:highlight>
                        <a:latin typeface="+mn-lt"/>
                        <a:ea typeface="+mn-ea"/>
                        <a:cs typeface="+mn-cs"/>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2645504370"/>
                  </a:ext>
                </a:extLst>
              </a:tr>
              <a:tr h="193933">
                <a:tc>
                  <a:txBody>
                    <a:bodyPr/>
                    <a:lstStyle/>
                    <a:p>
                      <a:pPr algn="l" rtl="0" fontAlgn="ctr"/>
                      <a:r>
                        <a:rPr lang="fr-FR" sz="1100" b="0" i="0" u="none" strike="noStrike">
                          <a:solidFill>
                            <a:schemeClr val="bg1"/>
                          </a:solidFill>
                          <a:effectLst/>
                          <a:latin typeface="Arial"/>
                        </a:rPr>
                        <a:t>SRI</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dirty="0">
                          <a:solidFill>
                            <a:schemeClr val="tx1"/>
                          </a:solidFill>
                          <a:effectLst/>
                          <a:latin typeface="+mj-lt"/>
                        </a:rPr>
                        <a:t>1</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849136497"/>
                  </a:ext>
                </a:extLst>
              </a:tr>
              <a:tr h="193933">
                <a:tc>
                  <a:txBody>
                    <a:bodyPr/>
                    <a:lstStyle/>
                    <a:p>
                      <a:pPr algn="l" rtl="0" fontAlgn="ctr"/>
                      <a:r>
                        <a:rPr lang="fr-FR" sz="1100" b="0" i="0" u="none" strike="noStrike">
                          <a:solidFill>
                            <a:schemeClr val="bg1"/>
                          </a:solidFill>
                          <a:effectLst/>
                          <a:latin typeface="Arial"/>
                        </a:rPr>
                        <a:t>Jouissance et date de règlement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a:solidFill>
                            <a:schemeClr val="tx1"/>
                          </a:solidFill>
                          <a:effectLst/>
                          <a:latin typeface="+mj-lt"/>
                        </a:rPr>
                        <a:t>14/04/2023</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769468438"/>
                  </a:ext>
                </a:extLst>
              </a:tr>
              <a:tr h="193933">
                <a:tc>
                  <a:txBody>
                    <a:bodyPr/>
                    <a:lstStyle/>
                    <a:p>
                      <a:pPr algn="l" rtl="0" fontAlgn="ctr"/>
                      <a:r>
                        <a:rPr lang="fr-FR" sz="1100" b="0" i="0" u="none" strike="noStrike">
                          <a:solidFill>
                            <a:schemeClr val="bg1"/>
                          </a:solidFill>
                          <a:effectLst/>
                          <a:latin typeface="Arial"/>
                        </a:rPr>
                        <a:t>Prix d’émission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kern="1200">
                          <a:solidFill>
                            <a:schemeClr val="tx1"/>
                          </a:solidFill>
                          <a:effectLst/>
                          <a:latin typeface="+mj-lt"/>
                          <a:ea typeface="+mn-ea"/>
                          <a:cs typeface="+mn-cs"/>
                        </a:rPr>
                        <a:t>100% de la valeur nominale</a:t>
                      </a:r>
                      <a:endParaRPr kumimoji="0" lang="fr-FR" altLang="fr-FR" sz="1100" b="0" i="0" u="none" strike="noStrike" cap="none" normalizeH="0" baseline="0">
                        <a:ln>
                          <a:noFill/>
                        </a:ln>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100" b="0" i="0" u="none" strike="noStrike" cap="none" normalizeH="0" baseline="0">
                        <a:ln>
                          <a:noFill/>
                        </a:ln>
                        <a:solidFill>
                          <a:schemeClr val="tx1"/>
                        </a:solidFill>
                        <a:effectLst/>
                        <a:latin typeface="Arial" charset="0"/>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4181398738"/>
                  </a:ext>
                </a:extLst>
              </a:tr>
              <a:tr h="689363">
                <a:tc>
                  <a:txBody>
                    <a:bodyPr/>
                    <a:lstStyle/>
                    <a:p>
                      <a:pPr algn="l" rtl="0" fontAlgn="ctr"/>
                      <a:r>
                        <a:rPr lang="fr-FR" sz="1100" b="0" i="0" u="none" strike="noStrike">
                          <a:solidFill>
                            <a:schemeClr val="bg1"/>
                          </a:solidFill>
                          <a:effectLst/>
                          <a:latin typeface="Arial"/>
                        </a:rPr>
                        <a:t>Périodicité et montant de l’intérêt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rtl="0" eaLnBrk="1" fontAlgn="auto" latinLnBrk="0" hangingPunct="1">
                        <a:lnSpc>
                          <a:spcPct val="100000"/>
                        </a:lnSpc>
                        <a:spcBef>
                          <a:spcPts val="0"/>
                        </a:spcBef>
                        <a:spcAft>
                          <a:spcPts val="0"/>
                        </a:spcAft>
                        <a:buClrTx/>
                        <a:buSzTx/>
                        <a:buFontTx/>
                        <a:buNone/>
                      </a:pPr>
                      <a:r>
                        <a:rPr lang="fr-FR" sz="1100" dirty="0">
                          <a:solidFill>
                            <a:srgbClr val="000000"/>
                          </a:solidFill>
                          <a:effectLst/>
                          <a:latin typeface="+mj-lt"/>
                          <a:ea typeface="Calibri" panose="020F0502020204030204" pitchFamily="34" charset="0"/>
                        </a:rPr>
                        <a:t>Taux de rendement actuariel de </a:t>
                      </a:r>
                      <a:r>
                        <a:rPr lang="fr-FR" sz="1100" kern="1200" dirty="0">
                          <a:solidFill>
                            <a:srgbClr val="000000"/>
                          </a:solidFill>
                          <a:effectLst/>
                          <a:latin typeface="+mj-lt"/>
                          <a:ea typeface="Calibri" panose="020F0502020204030204" pitchFamily="34" charset="0"/>
                          <a:cs typeface="+mn-cs"/>
                        </a:rPr>
                        <a:t>4,0%</a:t>
                      </a:r>
                      <a:r>
                        <a:rPr lang="fr-FR" sz="1100" dirty="0">
                          <a:solidFill>
                            <a:srgbClr val="000000"/>
                          </a:solidFill>
                          <a:effectLst/>
                          <a:latin typeface="+mj-lt"/>
                          <a:ea typeface="Calibri" panose="020F0502020204030204" pitchFamily="34" charset="0"/>
                        </a:rPr>
                        <a:t>, les intérêts sont capitalisés et versés à l’échéance de l’emprunt, soit le 14/04/2028, sous la forme d’une prime de remboursement de 21,6653%. </a:t>
                      </a:r>
                    </a:p>
                    <a:p>
                      <a:pPr marL="0" marR="0" lvl="0" indent="0" algn="l" defTabSz="1219170" rtl="0" eaLnBrk="1" fontAlgn="auto" latinLnBrk="0" hangingPunct="1">
                        <a:lnSpc>
                          <a:spcPct val="100000"/>
                        </a:lnSpc>
                        <a:spcBef>
                          <a:spcPts val="0"/>
                        </a:spcBef>
                        <a:spcAft>
                          <a:spcPts val="0"/>
                        </a:spcAft>
                        <a:buClrTx/>
                        <a:buSzTx/>
                        <a:buFontTx/>
                        <a:buNone/>
                        <a:tabLst/>
                        <a:defRPr/>
                      </a:pPr>
                      <a:r>
                        <a:rPr lang="fr-FR" sz="1100" dirty="0">
                          <a:latin typeface="+mj-lt"/>
                        </a:rPr>
                        <a:t>NB : La rémunération des sommes investies avant la livraison des titres</a:t>
                      </a:r>
                      <a:r>
                        <a:rPr lang="fr-FR" sz="1100" kern="1200" dirty="0">
                          <a:solidFill>
                            <a:schemeClr val="tx1"/>
                          </a:solidFill>
                          <a:latin typeface="+mn-lt"/>
                          <a:ea typeface="+mn-ea"/>
                          <a:cs typeface="+mn-cs"/>
                        </a:rPr>
                        <a:t> </a:t>
                      </a:r>
                      <a:r>
                        <a:rPr lang="fr-FR" sz="1100" dirty="0">
                          <a:latin typeface="+mj-lt"/>
                        </a:rPr>
                        <a:t>est précisée dans la Fiche d'Information Assurance vie Spécifique (FIS), le cas échéant.</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100">
                        <a:highlight>
                          <a:srgbClr val="FFFF00"/>
                        </a:highlight>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3905650097"/>
                  </a:ext>
                </a:extLst>
              </a:tr>
              <a:tr h="315601">
                <a:tc>
                  <a:txBody>
                    <a:bodyPr/>
                    <a:lstStyle/>
                    <a:p>
                      <a:pPr algn="l" rtl="0" fontAlgn="ctr"/>
                      <a:r>
                        <a:rPr lang="fr-FR" sz="1100" b="0" i="0" u="none" strike="noStrike">
                          <a:solidFill>
                            <a:schemeClr val="bg1"/>
                          </a:solidFill>
                          <a:effectLst/>
                          <a:latin typeface="Arial"/>
                        </a:rPr>
                        <a:t>Amortissement normal</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dirty="0">
                          <a:solidFill>
                            <a:srgbClr val="000000"/>
                          </a:solidFill>
                          <a:effectLst/>
                          <a:latin typeface="+mj-lt"/>
                          <a:ea typeface="Calibri" panose="020F0502020204030204" pitchFamily="34" charset="0"/>
                        </a:rPr>
                        <a:t>Amortissement en totalité le 20 avril 2028 à la valeur nominale augmentée d’une prime de remboursement de 21,6653% , soit 121,6653% au total.</a:t>
                      </a:r>
                      <a:endParaRPr lang="fr-FR" sz="1100" b="0" i="0" u="none" strike="noStrike" dirty="0">
                        <a:solidFill>
                          <a:schemeClr val="tx1"/>
                        </a:solidFill>
                        <a:effectLst/>
                        <a:latin typeface="+mj-lt"/>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649784039"/>
                  </a:ext>
                </a:extLst>
              </a:tr>
              <a:tr h="198860">
                <a:tc>
                  <a:txBody>
                    <a:bodyPr/>
                    <a:lstStyle/>
                    <a:p>
                      <a:pPr algn="l" rtl="0" fontAlgn="ctr"/>
                      <a:r>
                        <a:rPr lang="fr-FR" sz="1100" b="0" i="0" u="none" strike="noStrike">
                          <a:solidFill>
                            <a:schemeClr val="bg1"/>
                          </a:solidFill>
                          <a:effectLst/>
                          <a:latin typeface="Arial"/>
                        </a:rPr>
                        <a:t>Taux de rendement actuariel</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dirty="0">
                          <a:solidFill>
                            <a:schemeClr val="tx1"/>
                          </a:solidFill>
                          <a:effectLst/>
                          <a:latin typeface="+mj-lt"/>
                        </a:rPr>
                        <a:t>4,0%</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489393544"/>
                  </a:ext>
                </a:extLst>
              </a:tr>
              <a:tr h="518958">
                <a:tc>
                  <a:txBody>
                    <a:bodyPr/>
                    <a:lstStyle/>
                    <a:p>
                      <a:pPr algn="l" rtl="0" fontAlgn="ctr"/>
                      <a:r>
                        <a:rPr lang="fr-FR" sz="1100" b="0" i="0" u="none" strike="noStrike">
                          <a:solidFill>
                            <a:schemeClr val="bg1"/>
                          </a:solidFill>
                          <a:effectLst/>
                          <a:latin typeface="Arial"/>
                        </a:rPr>
                        <a:t>Date d’échéance</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algn="l" rtl="0" fontAlgn="ctr"/>
                      <a:r>
                        <a:rPr lang="fr-FR" sz="1100" b="0" i="0" u="none" strike="noStrike" dirty="0">
                          <a:solidFill>
                            <a:schemeClr val="tx1"/>
                          </a:solidFill>
                          <a:effectLst/>
                          <a:latin typeface="+mj-lt"/>
                        </a:rPr>
                        <a:t>14 avril 2028 - </a:t>
                      </a:r>
                      <a:r>
                        <a:rPr lang="fr-FR" sz="1100" kern="1200" dirty="0">
                          <a:solidFill>
                            <a:srgbClr val="000000"/>
                          </a:solidFill>
                          <a:effectLst/>
                          <a:latin typeface="+mn-lt"/>
                          <a:ea typeface="Calibri" panose="020F0502020204030204" pitchFamily="34" charset="0"/>
                          <a:cs typeface="+mn-cs"/>
                        </a:rPr>
                        <a:t>A l’échéance, </a:t>
                      </a:r>
                      <a:r>
                        <a:rPr lang="fr-FR" sz="1100" b="0" i="0" u="none" strike="noStrike" kern="1200" noProof="0" dirty="0">
                          <a:effectLst/>
                        </a:rPr>
                        <a:t>la valeur de rachat du support financier sera arbitrée automatiquement (sans frais d’arbitrage) par l’assureur vers un autre support financier en unités de compte éligible au contrat.</a:t>
                      </a:r>
                      <a:endParaRPr lang="fr-FR" dirty="0"/>
                    </a:p>
                    <a:p>
                      <a:pPr lvl="0" algn="l">
                        <a:buNone/>
                      </a:pPr>
                      <a:r>
                        <a:rPr lang="fr-FR" sz="1100" b="0" i="0" u="none" strike="noStrike" kern="1200" dirty="0">
                          <a:solidFill>
                            <a:schemeClr val="tx1"/>
                          </a:solidFill>
                          <a:effectLst/>
                          <a:latin typeface="+mn-lt"/>
                          <a:cs typeface="+mn-cs"/>
                        </a:rPr>
                        <a:t>Au moment du remboursement, le client sera informé par l'assureur.</a:t>
                      </a:r>
                      <a:endParaRPr lang="fr-FR" dirty="0">
                        <a:solidFill>
                          <a:schemeClr val="tx1"/>
                        </a:solidFill>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algn="l" rtl="0" fontAlgn="ctr"/>
                      <a:endParaRPr lang="fr-FR" sz="1100" b="0" i="0" u="none" strike="noStrike">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1486247114"/>
                  </a:ext>
                </a:extLst>
              </a:tr>
              <a:tr h="193933">
                <a:tc>
                  <a:txBody>
                    <a:bodyPr/>
                    <a:lstStyle/>
                    <a:p>
                      <a:pPr algn="l" rtl="0" fontAlgn="ctr"/>
                      <a:r>
                        <a:rPr lang="fr-FR" sz="1100" b="0" i="0" u="none" strike="noStrike">
                          <a:solidFill>
                            <a:schemeClr val="bg1"/>
                          </a:solidFill>
                          <a:effectLst/>
                          <a:latin typeface="Arial"/>
                        </a:rPr>
                        <a:t>Documentation</a:t>
                      </a: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100" b="0" i="0" u="none" strike="noStrike" kern="1200" cap="none" normalizeH="0" baseline="0" dirty="0">
                          <a:ln>
                            <a:noFill/>
                          </a:ln>
                          <a:solidFill>
                            <a:schemeClr val="tx1"/>
                          </a:solidFill>
                          <a:effectLst/>
                          <a:latin typeface="+mn-lt"/>
                          <a:ea typeface="+mn-ea"/>
                          <a:cs typeface="+mn-cs"/>
                        </a:rPr>
                        <a:t>A l’issue de la période de commercialisation et avant la date de règlement-livraison, prospectus incluant le montant final de l’émission et le visa AMF.</a:t>
                      </a:r>
                      <a:endParaRPr kumimoji="0" lang="fr-FR" altLang="fr-FR" sz="1100" b="0" i="0" u="none" strike="noStrike" kern="1200" cap="none" normalizeH="0" baseline="0" dirty="0">
                        <a:ln>
                          <a:noFill/>
                        </a:ln>
                        <a:solidFill>
                          <a:schemeClr val="tx1"/>
                        </a:solidFill>
                        <a:effectLst/>
                        <a:highlight>
                          <a:srgbClr val="00FF00"/>
                        </a:highlight>
                        <a:latin typeface="+mn-lt"/>
                        <a:ea typeface="+mn-ea"/>
                        <a:cs typeface="+mn-cs"/>
                      </a:endParaRPr>
                    </a:p>
                  </a:txBody>
                  <a:tcPr marL="36000" marR="3600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endParaRPr kumimoji="0" lang="fr-FR" altLang="fr-FR" sz="1100" b="0" i="0" u="none" strike="noStrike" cap="none" normalizeH="0" baseline="0">
                        <a:ln>
                          <a:noFill/>
                        </a:ln>
                        <a:solidFill>
                          <a:schemeClr val="tx1"/>
                        </a:solidFill>
                        <a:effectLst/>
                        <a:highlight>
                          <a:srgbClr val="FFFF00"/>
                        </a:highlight>
                        <a:latin typeface="Arial"/>
                      </a:endParaRPr>
                    </a:p>
                  </a:txBody>
                  <a:tcPr marL="7620" marR="7620" marT="7620" marB="0">
                    <a:lnL w="6350">
                      <a:solidFill>
                        <a:srgbClr val="581D74"/>
                      </a:solidFill>
                    </a:lnL>
                    <a:lnR w="6350">
                      <a:solidFill>
                        <a:srgbClr val="581D74"/>
                      </a:solidFill>
                    </a:lnR>
                    <a:lnT w="6350">
                      <a:solidFill>
                        <a:srgbClr val="581D74"/>
                      </a:solidFill>
                    </a:lnT>
                    <a:lnB w="6350">
                      <a:solidFill>
                        <a:srgbClr val="581D74"/>
                      </a:solidFill>
                    </a:lnB>
                  </a:tcPr>
                </a:tc>
                <a:extLst>
                  <a:ext uri="{0D108BD9-81ED-4DB2-BD59-A6C34878D82A}">
                    <a16:rowId xmlns:a16="http://schemas.microsoft.com/office/drawing/2014/main" val="826790151"/>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1384629" y="64768"/>
            <a:ext cx="528328" cy="528328"/>
          </a:xfrm>
          <a:prstGeom prst="rect">
            <a:avLst/>
          </a:prstGeom>
        </p:spPr>
      </p:pic>
      <p:sp>
        <p:nvSpPr>
          <p:cNvPr id="8" name="Rectangle 7">
            <a:extLst>
              <a:ext uri="{FF2B5EF4-FFF2-40B4-BE49-F238E27FC236}">
                <a16:creationId xmlns:a16="http://schemas.microsoft.com/office/drawing/2014/main" id="{640867B1-349C-495D-BFD8-F86A0C3FC590}"/>
              </a:ext>
            </a:extLst>
          </p:cNvPr>
          <p:cNvSpPr/>
          <p:nvPr/>
        </p:nvSpPr>
        <p:spPr>
          <a:xfrm>
            <a:off x="3870573" y="6584836"/>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4015626111"/>
      </p:ext>
    </p:extLst>
  </p:cSld>
  <p:clrMapOvr>
    <a:masterClrMapping/>
  </p:clrMapOvr>
  <p:transition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3B85620-8B1D-F220-2EED-5CCAC4204D98}"/>
              </a:ext>
            </a:extLst>
          </p:cNvPr>
          <p:cNvSpPr>
            <a:spLocks noGrp="1"/>
          </p:cNvSpPr>
          <p:nvPr>
            <p:ph type="title"/>
          </p:nvPr>
        </p:nvSpPr>
        <p:spPr/>
        <p:txBody>
          <a:bodyPr/>
          <a:lstStyle/>
          <a:p>
            <a:r>
              <a:rPr lang="fr-FR">
                <a:latin typeface="Montserrat ExtraBold"/>
                <a:cs typeface="Arial"/>
              </a:rPr>
              <a:t>Focus sur les frais dans les contrats d’assurance vie ou capitalisation</a:t>
            </a:r>
          </a:p>
        </p:txBody>
      </p:sp>
      <p:pic>
        <p:nvPicPr>
          <p:cNvPr id="5" name="Image 4" descr="Une image contenant texte, clipart&#10;&#10;Description générée automatiquement">
            <a:extLst>
              <a:ext uri="{FF2B5EF4-FFF2-40B4-BE49-F238E27FC236}">
                <a16:creationId xmlns:a16="http://schemas.microsoft.com/office/drawing/2014/main" id="{69BCD9B8-3907-8F9A-F397-A87D1E16DA91}"/>
              </a:ext>
            </a:extLst>
          </p:cNvPr>
          <p:cNvPicPr>
            <a:picLocks noChangeAspect="1"/>
          </p:cNvPicPr>
          <p:nvPr/>
        </p:nvPicPr>
        <p:blipFill>
          <a:blip r:embed="rId2"/>
          <a:stretch>
            <a:fillRect/>
          </a:stretch>
        </p:blipFill>
        <p:spPr>
          <a:xfrm>
            <a:off x="11442622" y="146747"/>
            <a:ext cx="576000" cy="576000"/>
          </a:xfrm>
          <a:prstGeom prst="rect">
            <a:avLst/>
          </a:prstGeom>
        </p:spPr>
      </p:pic>
      <p:graphicFrame>
        <p:nvGraphicFramePr>
          <p:cNvPr id="7" name="Tableau 6">
            <a:extLst>
              <a:ext uri="{FF2B5EF4-FFF2-40B4-BE49-F238E27FC236}">
                <a16:creationId xmlns:a16="http://schemas.microsoft.com/office/drawing/2014/main" id="{E351DE90-B8F5-0DFA-2EE6-03732C7B9866}"/>
              </a:ext>
            </a:extLst>
          </p:cNvPr>
          <p:cNvGraphicFramePr>
            <a:graphicFrameLocks noGrp="1"/>
          </p:cNvGraphicFramePr>
          <p:nvPr/>
        </p:nvGraphicFramePr>
        <p:xfrm>
          <a:off x="454891" y="1273639"/>
          <a:ext cx="11145982" cy="4162482"/>
        </p:xfrm>
        <a:graphic>
          <a:graphicData uri="http://schemas.openxmlformats.org/drawingml/2006/table">
            <a:tbl>
              <a:tblPr firstRow="1" firstCol="1" bandRow="1">
                <a:tableStyleId>{5C22544A-7EE6-4342-B048-85BDC9FD1C3A}</a:tableStyleId>
              </a:tblPr>
              <a:tblGrid>
                <a:gridCol w="1863766">
                  <a:extLst>
                    <a:ext uri="{9D8B030D-6E8A-4147-A177-3AD203B41FA5}">
                      <a16:colId xmlns:a16="http://schemas.microsoft.com/office/drawing/2014/main" val="1974576964"/>
                    </a:ext>
                  </a:extLst>
                </a:gridCol>
                <a:gridCol w="2801983">
                  <a:extLst>
                    <a:ext uri="{9D8B030D-6E8A-4147-A177-3AD203B41FA5}">
                      <a16:colId xmlns:a16="http://schemas.microsoft.com/office/drawing/2014/main" val="1802851561"/>
                    </a:ext>
                  </a:extLst>
                </a:gridCol>
                <a:gridCol w="3141617">
                  <a:extLst>
                    <a:ext uri="{9D8B030D-6E8A-4147-A177-3AD203B41FA5}">
                      <a16:colId xmlns:a16="http://schemas.microsoft.com/office/drawing/2014/main" val="1308333129"/>
                    </a:ext>
                  </a:extLst>
                </a:gridCol>
                <a:gridCol w="3338616">
                  <a:extLst>
                    <a:ext uri="{9D8B030D-6E8A-4147-A177-3AD203B41FA5}">
                      <a16:colId xmlns:a16="http://schemas.microsoft.com/office/drawing/2014/main" val="3201804602"/>
                    </a:ext>
                  </a:extLst>
                </a:gridCol>
              </a:tblGrid>
              <a:tr h="826684">
                <a:tc gridSpan="2">
                  <a:txBody>
                    <a:bodyPr/>
                    <a:lstStyle/>
                    <a:p>
                      <a:pPr marL="73025" algn="ctr" rtl="0" eaLnBrk="1" latinLnBrk="0" hangingPunct="1">
                        <a:spcBef>
                          <a:spcPts val="0"/>
                        </a:spcBef>
                        <a:spcAft>
                          <a:spcPts val="0"/>
                        </a:spcAft>
                      </a:pPr>
                      <a:endParaRPr lang="fr-FR" sz="1550" kern="1200">
                        <a:effectLst/>
                      </a:endParaRPr>
                    </a:p>
                  </a:txBody>
                  <a:tcPr marL="0" marR="0" marT="0" marB="0" anchor="ctr"/>
                </a:tc>
                <a:tc hMerge="1">
                  <a:txBody>
                    <a:bodyPr/>
                    <a:lstStyle/>
                    <a:p>
                      <a:endParaRPr lang="fr-FR"/>
                    </a:p>
                  </a:txBody>
                  <a:tcPr/>
                </a:tc>
                <a:tc>
                  <a:txBody>
                    <a:bodyPr/>
                    <a:lstStyle/>
                    <a:p>
                      <a:pPr marL="36195" algn="ctr" rtl="0" eaLnBrk="1" latinLnBrk="0" hangingPunct="1">
                        <a:spcBef>
                          <a:spcPts val="0"/>
                        </a:spcBef>
                        <a:spcAft>
                          <a:spcPts val="0"/>
                        </a:spcAft>
                      </a:pPr>
                      <a:r>
                        <a:rPr lang="fr-FR" sz="1550" kern="1200">
                          <a:effectLst/>
                        </a:rPr>
                        <a:t>BPCE Vie </a:t>
                      </a:r>
                      <a:endParaRPr lang="fr-FR">
                        <a:effectLst/>
                      </a:endParaRPr>
                    </a:p>
                  </a:txBody>
                  <a:tcPr marL="0" marR="0" marT="0" marB="0" anchor="ctr"/>
                </a:tc>
                <a:tc>
                  <a:txBody>
                    <a:bodyPr/>
                    <a:lstStyle/>
                    <a:p>
                      <a:pPr marL="36195" algn="ctr" rtl="0" eaLnBrk="1" latinLnBrk="0" hangingPunct="1">
                        <a:spcBef>
                          <a:spcPts val="0"/>
                        </a:spcBef>
                        <a:spcAft>
                          <a:spcPts val="0"/>
                        </a:spcAft>
                      </a:pPr>
                      <a:r>
                        <a:rPr lang="fr-FR" sz="1550" kern="1200">
                          <a:effectLst/>
                        </a:rPr>
                        <a:t>CNP Assurances </a:t>
                      </a:r>
                      <a:endParaRPr lang="fr-FR">
                        <a:effectLst/>
                      </a:endParaRPr>
                    </a:p>
                  </a:txBody>
                  <a:tcPr marL="0" marR="0" marT="0" marB="0" anchor="ctr"/>
                </a:tc>
                <a:extLst>
                  <a:ext uri="{0D108BD9-81ED-4DB2-BD59-A6C34878D82A}">
                    <a16:rowId xmlns:a16="http://schemas.microsoft.com/office/drawing/2014/main" val="402436401"/>
                  </a:ext>
                </a:extLst>
              </a:tr>
              <a:tr h="565679">
                <a:tc rowSpan="2">
                  <a:txBody>
                    <a:bodyPr/>
                    <a:lstStyle/>
                    <a:p>
                      <a:pPr marL="73025" algn="l" rtl="0" eaLnBrk="1" latinLnBrk="0" hangingPunct="1">
                        <a:spcBef>
                          <a:spcPts val="0"/>
                        </a:spcBef>
                        <a:spcAft>
                          <a:spcPts val="0"/>
                        </a:spcAft>
                      </a:pPr>
                      <a:r>
                        <a:rPr lang="fr-FR" sz="1550" kern="1200">
                          <a:effectLst/>
                        </a:rPr>
                        <a:t>Frais liés à l’émission Emprunt Obligataire</a:t>
                      </a:r>
                      <a:endParaRPr lang="fr-FR" sz="1550">
                        <a:effectLst/>
                      </a:endParaRPr>
                    </a:p>
                  </a:txBody>
                  <a:tcPr marL="0" marR="0" marT="0" marB="0" anchor="ctr"/>
                </a:tc>
                <a:tc>
                  <a:txBody>
                    <a:bodyPr/>
                    <a:lstStyle/>
                    <a:p>
                      <a:pPr marL="73025" algn="ctr" rtl="0" eaLnBrk="1" latinLnBrk="0" hangingPunct="1">
                        <a:spcBef>
                          <a:spcPts val="0"/>
                        </a:spcBef>
                        <a:spcAft>
                          <a:spcPts val="0"/>
                        </a:spcAft>
                      </a:pPr>
                      <a:r>
                        <a:rPr lang="fr-FR" sz="1550" kern="1200">
                          <a:effectLst/>
                        </a:rPr>
                        <a:t>Commission de souscription</a:t>
                      </a:r>
                      <a:endParaRPr lang="fr-FR" sz="1550">
                        <a:effectLst/>
                      </a:endParaRPr>
                    </a:p>
                  </a:txBody>
                  <a:tcPr marL="0" marR="0" marT="0" marB="0" anchor="ctr"/>
                </a:tc>
                <a:tc gridSpan="2">
                  <a:txBody>
                    <a:bodyPr/>
                    <a:lstStyle/>
                    <a:p>
                      <a:pPr marL="73025" lvl="0" algn="ctr">
                        <a:spcBef>
                          <a:spcPts val="0"/>
                        </a:spcBef>
                        <a:spcAft>
                          <a:spcPts val="0"/>
                        </a:spcAft>
                        <a:buNone/>
                      </a:pPr>
                      <a:r>
                        <a:rPr lang="fr-FR" sz="1800" b="1" kern="1200">
                          <a:effectLst/>
                        </a:rPr>
                        <a:t>Néant</a:t>
                      </a:r>
                      <a:endParaRPr lang="fr-FR" b="1"/>
                    </a:p>
                  </a:txBody>
                  <a:tcPr marL="0" marR="0" marT="0" marB="0" anchor="ctr"/>
                </a:tc>
                <a:tc hMerge="1">
                  <a:txBody>
                    <a:bodyPr/>
                    <a:lstStyle/>
                    <a:p>
                      <a:endParaRPr lang="fr-FR"/>
                    </a:p>
                  </a:txBody>
                  <a:tcPr/>
                </a:tc>
                <a:extLst>
                  <a:ext uri="{0D108BD9-81ED-4DB2-BD59-A6C34878D82A}">
                    <a16:rowId xmlns:a16="http://schemas.microsoft.com/office/drawing/2014/main" val="3802680367"/>
                  </a:ext>
                </a:extLst>
              </a:tr>
              <a:tr h="420594">
                <a:tc vMerge="1">
                  <a:txBody>
                    <a:bodyPr/>
                    <a:lstStyle/>
                    <a:p>
                      <a:pPr marL="73152" algn="l" rtl="0" eaLnBrk="1" latinLnBrk="0" hangingPunct="1">
                        <a:spcBef>
                          <a:spcPts val="0"/>
                        </a:spcBef>
                        <a:spcAft>
                          <a:spcPts val="0"/>
                        </a:spcAft>
                      </a:pPr>
                      <a:endParaRPr lang="fr-FR">
                        <a:effectLst/>
                      </a:endParaRPr>
                    </a:p>
                  </a:txBody>
                  <a:tcPr marL="0" marR="0" marT="0" marB="0"/>
                </a:tc>
                <a:tc>
                  <a:txBody>
                    <a:bodyPr/>
                    <a:lstStyle/>
                    <a:p>
                      <a:pPr marL="73025" lvl="0" algn="ctr">
                        <a:spcBef>
                          <a:spcPts val="0"/>
                        </a:spcBef>
                        <a:spcAft>
                          <a:spcPts val="0"/>
                        </a:spcAft>
                        <a:buNone/>
                      </a:pPr>
                      <a:r>
                        <a:rPr lang="fr-FR" sz="1550" kern="1200">
                          <a:effectLst/>
                        </a:rPr>
                        <a:t>Frais de Rachat</a:t>
                      </a:r>
                    </a:p>
                  </a:txBody>
                  <a:tcPr marL="0" marR="0" marT="0" marB="0" anchor="ctr"/>
                </a:tc>
                <a:tc gridSpan="2">
                  <a:txBody>
                    <a:bodyPr/>
                    <a:lstStyle/>
                    <a:p>
                      <a:pPr marL="73025" lvl="0" algn="ctr">
                        <a:spcBef>
                          <a:spcPts val="0"/>
                        </a:spcBef>
                        <a:spcAft>
                          <a:spcPts val="0"/>
                        </a:spcAft>
                        <a:buNone/>
                      </a:pPr>
                      <a:r>
                        <a:rPr lang="fr-FR" sz="1800" b="1" kern="1200">
                          <a:effectLst/>
                        </a:rPr>
                        <a:t>Néant</a:t>
                      </a:r>
                    </a:p>
                  </a:txBody>
                  <a:tcPr marL="0" marR="0" marT="0" marB="0" anchor="ctr"/>
                </a:tc>
                <a:tc hMerge="1">
                  <a:txBody>
                    <a:bodyPr/>
                    <a:lstStyle/>
                    <a:p>
                      <a:endParaRPr lang="fr-FR"/>
                    </a:p>
                  </a:txBody>
                  <a:tcPr/>
                </a:tc>
                <a:extLst>
                  <a:ext uri="{0D108BD9-81ED-4DB2-BD59-A6C34878D82A}">
                    <a16:rowId xmlns:a16="http://schemas.microsoft.com/office/drawing/2014/main" val="3862130709"/>
                  </a:ext>
                </a:extLst>
              </a:tr>
              <a:tr h="1044233">
                <a:tc rowSpan="3">
                  <a:txBody>
                    <a:bodyPr/>
                    <a:lstStyle/>
                    <a:p>
                      <a:pPr marL="73025" algn="l" rtl="0" eaLnBrk="1" latinLnBrk="0" hangingPunct="1">
                        <a:spcBef>
                          <a:spcPts val="0"/>
                        </a:spcBef>
                        <a:spcAft>
                          <a:spcPts val="0"/>
                        </a:spcAft>
                      </a:pPr>
                      <a:r>
                        <a:rPr lang="fr-FR" sz="1550" kern="1200">
                          <a:effectLst/>
                        </a:rPr>
                        <a:t>Frais contrats d’assurance vie ou capitalisation</a:t>
                      </a:r>
                      <a:endParaRPr lang="fr-FR" sz="1550">
                        <a:effectLst/>
                      </a:endParaRPr>
                    </a:p>
                  </a:txBody>
                  <a:tcPr marL="0" marR="0" marT="0" marB="0" anchor="ctr"/>
                </a:tc>
                <a:tc>
                  <a:txBody>
                    <a:bodyPr/>
                    <a:lstStyle/>
                    <a:p>
                      <a:pPr marL="73025" algn="ctr" rtl="0" eaLnBrk="1" latinLnBrk="0" hangingPunct="1">
                        <a:spcBef>
                          <a:spcPts val="0"/>
                        </a:spcBef>
                        <a:spcAft>
                          <a:spcPts val="0"/>
                        </a:spcAft>
                      </a:pPr>
                      <a:r>
                        <a:rPr lang="fr-FR" sz="1550" kern="1200">
                          <a:effectLst/>
                        </a:rPr>
                        <a:t>Frais sur versement</a:t>
                      </a:r>
                      <a:endParaRPr lang="fr-FR" sz="1550">
                        <a:effectLst/>
                      </a:endParaRPr>
                    </a:p>
                  </a:txBody>
                  <a:tcPr marL="0" marR="0" marT="0" marB="0" anchor="ctr"/>
                </a:tc>
                <a:tc gridSpan="2">
                  <a:txBody>
                    <a:bodyPr/>
                    <a:lstStyle/>
                    <a:p>
                      <a:pPr marL="73025" lvl="0" algn="ctr">
                        <a:spcBef>
                          <a:spcPts val="0"/>
                        </a:spcBef>
                        <a:spcAft>
                          <a:spcPts val="0"/>
                        </a:spcAft>
                        <a:buNone/>
                      </a:pPr>
                      <a:r>
                        <a:rPr lang="fr-FR" sz="1550" b="1" i="0" u="none" strike="noStrike" kern="1200" noProof="0">
                          <a:effectLst/>
                          <a:latin typeface="Arial"/>
                        </a:rPr>
                        <a:t>Frais du contrat</a:t>
                      </a:r>
                    </a:p>
                    <a:p>
                      <a:pPr marL="73025" lvl="0" algn="ctr">
                        <a:spcBef>
                          <a:spcPts val="0"/>
                        </a:spcBef>
                        <a:spcAft>
                          <a:spcPts val="0"/>
                        </a:spcAft>
                        <a:buNone/>
                      </a:pPr>
                      <a:r>
                        <a:rPr lang="fr-FR" sz="1050" b="0" i="0" u="none" strike="noStrike" kern="1200" noProof="0">
                          <a:effectLst/>
                          <a:latin typeface="Arial"/>
                        </a:rPr>
                        <a:t>conformément aux conditions valant note/notice d’information ou à la notice du contrat de l’adhérent / souscripteur</a:t>
                      </a:r>
                    </a:p>
                    <a:p>
                      <a:pPr marL="73025" lvl="0" algn="ctr">
                        <a:spcBef>
                          <a:spcPts val="0"/>
                        </a:spcBef>
                        <a:spcAft>
                          <a:spcPts val="0"/>
                        </a:spcAft>
                        <a:buNone/>
                      </a:pPr>
                      <a:r>
                        <a:rPr lang="fr-FR" sz="1550" b="0" i="0" u="none" strike="noStrike" kern="1200" noProof="0">
                          <a:effectLst/>
                          <a:latin typeface="Arial"/>
                        </a:rPr>
                        <a:t>==&gt; Se reporter à la grille dérogatoire de l’établissement</a:t>
                      </a:r>
                    </a:p>
                  </a:txBody>
                  <a:tcPr marL="0" marR="0" marT="0" marB="0" anchor="ctr"/>
                </a:tc>
                <a:tc hMerge="1">
                  <a:txBody>
                    <a:bodyPr/>
                    <a:lstStyle/>
                    <a:p>
                      <a:endParaRPr lang="fr-FR"/>
                    </a:p>
                  </a:txBody>
                  <a:tcPr marL="0" marR="0" marT="0" marB="0" anchor="ctr"/>
                </a:tc>
                <a:extLst>
                  <a:ext uri="{0D108BD9-81ED-4DB2-BD59-A6C34878D82A}">
                    <a16:rowId xmlns:a16="http://schemas.microsoft.com/office/drawing/2014/main" val="62909559"/>
                  </a:ext>
                </a:extLst>
              </a:tr>
              <a:tr h="681652">
                <a:tc vMerge="1">
                  <a:txBody>
                    <a:bodyPr/>
                    <a:lstStyle/>
                    <a:p>
                      <a:endParaRPr lang="fr-FR"/>
                    </a:p>
                  </a:txBody>
                  <a:tcPr/>
                </a:tc>
                <a:tc>
                  <a:txBody>
                    <a:bodyPr/>
                    <a:lstStyle/>
                    <a:p>
                      <a:pPr marL="73025" algn="ctr" rtl="0" eaLnBrk="1" latinLnBrk="0" hangingPunct="1">
                        <a:spcBef>
                          <a:spcPts val="0"/>
                        </a:spcBef>
                        <a:spcAft>
                          <a:spcPts val="0"/>
                        </a:spcAft>
                      </a:pPr>
                      <a:r>
                        <a:rPr lang="fr-FR" sz="1550" kern="1200">
                          <a:effectLst/>
                        </a:rPr>
                        <a:t>Frais de gestion UC</a:t>
                      </a:r>
                      <a:endParaRPr lang="fr-FR" sz="1550">
                        <a:effectLst/>
                      </a:endParaRPr>
                    </a:p>
                  </a:txBody>
                  <a:tcPr marL="0" marR="0" marT="0" marB="0" anchor="ctr"/>
                </a:tc>
                <a:tc gridSpan="2">
                  <a:txBody>
                    <a:bodyPr/>
                    <a:lstStyle/>
                    <a:p>
                      <a:pPr marL="73025" algn="ctr" rtl="0" eaLnBrk="1" latinLnBrk="0" hangingPunct="1">
                        <a:spcBef>
                          <a:spcPts val="0"/>
                        </a:spcBef>
                        <a:spcAft>
                          <a:spcPts val="0"/>
                        </a:spcAft>
                      </a:pPr>
                      <a:r>
                        <a:rPr lang="fr-FR" sz="1550" b="1" kern="1200">
                          <a:effectLst/>
                        </a:rPr>
                        <a:t>Frais UC du contrat</a:t>
                      </a:r>
                      <a:endParaRPr lang="fr-FR" sz="1550" b="1">
                        <a:effectLst/>
                      </a:endParaRPr>
                    </a:p>
                    <a:p>
                      <a:pPr marL="73025" algn="ctr" rtl="0" eaLnBrk="1" latinLnBrk="0" hangingPunct="1">
                        <a:spcBef>
                          <a:spcPts val="0"/>
                        </a:spcBef>
                        <a:spcAft>
                          <a:spcPts val="0"/>
                        </a:spcAft>
                      </a:pPr>
                      <a:r>
                        <a:rPr lang="fr-FR" sz="1050" kern="1200">
                          <a:effectLst/>
                        </a:rPr>
                        <a:t>conformément aux conditions valant note/notice d’information ou à la notice du contrat de l’adhérent / souscripteur</a:t>
                      </a:r>
                    </a:p>
                  </a:txBody>
                  <a:tcPr marL="0" marR="0" marT="0" marB="0" anchor="ctr"/>
                </a:tc>
                <a:tc hMerge="1">
                  <a:txBody>
                    <a:bodyPr/>
                    <a:lstStyle/>
                    <a:p>
                      <a:endParaRPr lang="fr-FR"/>
                    </a:p>
                  </a:txBody>
                  <a:tcPr marL="0" marR="0" marT="0" marB="0" anchor="ctr"/>
                </a:tc>
                <a:extLst>
                  <a:ext uri="{0D108BD9-81ED-4DB2-BD59-A6C34878D82A}">
                    <a16:rowId xmlns:a16="http://schemas.microsoft.com/office/drawing/2014/main" val="3947146167"/>
                  </a:ext>
                </a:extLst>
              </a:tr>
              <a:tr h="623640">
                <a:tc vMerge="1">
                  <a:txBody>
                    <a:bodyPr/>
                    <a:lstStyle/>
                    <a:p>
                      <a:endParaRPr lang="fr-FR"/>
                    </a:p>
                  </a:txBody>
                  <a:tcPr/>
                </a:tc>
                <a:tc>
                  <a:txBody>
                    <a:bodyPr/>
                    <a:lstStyle/>
                    <a:p>
                      <a:pPr marL="73025" algn="ctr" rtl="0" eaLnBrk="1" latinLnBrk="0" hangingPunct="1">
                        <a:spcBef>
                          <a:spcPts val="0"/>
                        </a:spcBef>
                        <a:spcAft>
                          <a:spcPts val="0"/>
                        </a:spcAft>
                      </a:pPr>
                      <a:r>
                        <a:rPr lang="fr-FR" sz="1550" kern="1200">
                          <a:effectLst/>
                        </a:rPr>
                        <a:t>Frais sur arbitrage</a:t>
                      </a:r>
                    </a:p>
                  </a:txBody>
                  <a:tcPr marL="0" marR="0" marT="0" marB="0" anchor="ctr"/>
                </a:tc>
                <a:tc gridSpan="2">
                  <a:txBody>
                    <a:bodyPr/>
                    <a:lstStyle/>
                    <a:p>
                      <a:pPr marL="73025" lvl="0" indent="0" algn="ctr">
                        <a:spcBef>
                          <a:spcPts val="0"/>
                        </a:spcBef>
                        <a:spcAft>
                          <a:spcPts val="0"/>
                        </a:spcAft>
                        <a:buFont typeface="Arial" panose="020B0604020202020204" pitchFamily="34" charset="0"/>
                        <a:buNone/>
                      </a:pPr>
                      <a:r>
                        <a:rPr lang="fr-FR" sz="1550" b="1" kern="1200">
                          <a:effectLst/>
                        </a:rPr>
                        <a:t>Frais d’arbitrage Euros vers UC / UC vers UC du contrat</a:t>
                      </a:r>
                    </a:p>
                    <a:p>
                      <a:pPr marL="73025" marR="0" lvl="0" indent="0" algn="ctr"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a:ln>
                            <a:noFill/>
                          </a:ln>
                          <a:solidFill>
                            <a:srgbClr val="000000"/>
                          </a:solidFill>
                          <a:effectLst/>
                          <a:uLnTx/>
                          <a:uFillTx/>
                          <a:latin typeface="+mn-lt"/>
                          <a:ea typeface="+mn-ea"/>
                          <a:cs typeface="+mn-cs"/>
                        </a:rPr>
                        <a:t>conformément aux conditions valant note/notice d’information ou à la notice du contrat de l’adhérent / souscripteur</a:t>
                      </a:r>
                    </a:p>
                  </a:txBody>
                  <a:tcPr marL="0" marR="0" marT="0" marB="0" anchor="ctr"/>
                </a:tc>
                <a:tc hMerge="1">
                  <a:txBody>
                    <a:bodyPr/>
                    <a:lstStyle/>
                    <a:p>
                      <a:endParaRPr lang="fr-FR"/>
                    </a:p>
                  </a:txBody>
                  <a:tcPr marL="0" marR="0" marT="0" marB="0" anchor="ctr"/>
                </a:tc>
                <a:extLst>
                  <a:ext uri="{0D108BD9-81ED-4DB2-BD59-A6C34878D82A}">
                    <a16:rowId xmlns:a16="http://schemas.microsoft.com/office/drawing/2014/main" val="2661950936"/>
                  </a:ext>
                </a:extLst>
              </a:tr>
            </a:tbl>
          </a:graphicData>
        </a:graphic>
      </p:graphicFrame>
      <p:sp>
        <p:nvSpPr>
          <p:cNvPr id="6" name="Rectangle 5">
            <a:extLst>
              <a:ext uri="{FF2B5EF4-FFF2-40B4-BE49-F238E27FC236}">
                <a16:creationId xmlns:a16="http://schemas.microsoft.com/office/drawing/2014/main" id="{F27B212B-BE64-4EC1-BF03-33A6F3D8F303}"/>
              </a:ext>
            </a:extLst>
          </p:cNvPr>
          <p:cNvSpPr/>
          <p:nvPr/>
        </p:nvSpPr>
        <p:spPr>
          <a:xfrm>
            <a:off x="3526069" y="6457888"/>
            <a:ext cx="5388013"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latin typeface="Arial" panose="020B0604020202020204" pitchFamily="34" charset="0"/>
              <a:cs typeface="Arial" panose="020B0604020202020204" pitchFamily="34" charset="0"/>
              <a:sym typeface="Arial"/>
            </a:endParaRPr>
          </a:p>
        </p:txBody>
      </p:sp>
      <p:sp>
        <p:nvSpPr>
          <p:cNvPr id="2" name="ZoneTexte 1">
            <a:extLst>
              <a:ext uri="{FF2B5EF4-FFF2-40B4-BE49-F238E27FC236}">
                <a16:creationId xmlns:a16="http://schemas.microsoft.com/office/drawing/2014/main" id="{B9F567EB-BB6E-40FE-B503-F67243F38E24}"/>
              </a:ext>
            </a:extLst>
          </p:cNvPr>
          <p:cNvSpPr txBox="1"/>
          <p:nvPr/>
        </p:nvSpPr>
        <p:spPr>
          <a:xfrm>
            <a:off x="1300231" y="5654617"/>
            <a:ext cx="9839687" cy="584775"/>
          </a:xfrm>
          <a:prstGeom prst="rect">
            <a:avLst/>
          </a:prstGeom>
          <a:noFill/>
        </p:spPr>
        <p:txBody>
          <a:bodyPr wrap="square" lIns="91440" tIns="45720" rIns="91440" bIns="45720" rtlCol="0" anchor="t">
            <a:spAutoFit/>
          </a:bodyPr>
          <a:lstStyle/>
          <a:p>
            <a:r>
              <a:rPr lang="fr-FR" sz="1600">
                <a:sym typeface="Webdings" panose="05030102010509060703" pitchFamily="18" charset="2"/>
              </a:rPr>
              <a:t> </a:t>
            </a:r>
            <a:r>
              <a:rPr lang="fr-FR" sz="1600"/>
              <a:t>Une partie de ces frais est rétrocédée aux distributeurs des contrats ;</a:t>
            </a:r>
            <a:r>
              <a:rPr lang="fr-FR" sz="1600">
                <a:sym typeface="Webdings" panose="05030102010509060703" pitchFamily="18" charset="2"/>
              </a:rPr>
              <a:t> en</a:t>
            </a:r>
            <a:r>
              <a:rPr lang="fr-FR" sz="1600" b="0" i="0" u="none" kern="1200">
                <a:effectLst/>
                <a:latin typeface="+mn-lt"/>
                <a:ea typeface="+mn-ea"/>
                <a:cs typeface="+mn-cs"/>
                <a:sym typeface="Webdings" panose="05030102010509060703" pitchFamily="18" charset="2"/>
              </a:rPr>
              <a:t> revanche, l’établissement</a:t>
            </a:r>
            <a:r>
              <a:rPr lang="fr-FR" sz="1600" b="0" i="0" u="none" kern="1200">
                <a:effectLst/>
                <a:latin typeface="+mn-lt"/>
                <a:ea typeface="+mn-ea"/>
                <a:cs typeface="+mn-cs"/>
              </a:rPr>
              <a:t> ne perçoit aucune rémunération de BPCE au titre du placement de l’emprunt.</a:t>
            </a:r>
            <a:endParaRPr lang="fr-FR"/>
          </a:p>
        </p:txBody>
      </p:sp>
    </p:spTree>
    <p:extLst>
      <p:ext uri="{BB962C8B-B14F-4D97-AF65-F5344CB8AC3E}">
        <p14:creationId xmlns:p14="http://schemas.microsoft.com/office/powerpoint/2010/main" val="2893523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064138A-0E5F-4CA4-916C-2CFFA8802045}"/>
              </a:ext>
            </a:extLst>
          </p:cNvPr>
          <p:cNvSpPr>
            <a:spLocks noGrp="1"/>
          </p:cNvSpPr>
          <p:nvPr>
            <p:ph type="title"/>
          </p:nvPr>
        </p:nvSpPr>
        <p:spPr>
          <a:xfrm>
            <a:off x="1079280" y="276189"/>
            <a:ext cx="10154777" cy="576000"/>
          </a:xfrm>
        </p:spPr>
        <p:txBody>
          <a:bodyPr/>
          <a:lstStyle/>
          <a:p>
            <a:r>
              <a:rPr lang="fr-FR"/>
              <a:t>Frais assurance vie/ contrat de capitalisation </a:t>
            </a:r>
          </a:p>
        </p:txBody>
      </p:sp>
      <p:sp>
        <p:nvSpPr>
          <p:cNvPr id="26" name="ZoneTexte 25">
            <a:extLst>
              <a:ext uri="{FF2B5EF4-FFF2-40B4-BE49-F238E27FC236}">
                <a16:creationId xmlns:a16="http://schemas.microsoft.com/office/drawing/2014/main" id="{48008DE7-B7E2-46DF-8FFB-9057FBCA9E66}"/>
              </a:ext>
            </a:extLst>
          </p:cNvPr>
          <p:cNvSpPr txBox="1"/>
          <p:nvPr/>
        </p:nvSpPr>
        <p:spPr>
          <a:xfrm>
            <a:off x="1323249" y="832360"/>
            <a:ext cx="4266554" cy="369332"/>
          </a:xfrm>
          <a:prstGeom prst="rect">
            <a:avLst/>
          </a:prstGeom>
          <a:noFill/>
        </p:spPr>
        <p:txBody>
          <a:bodyPr wrap="square">
            <a:spAutoFit/>
          </a:bodyPr>
          <a:lstStyle/>
          <a:p>
            <a:pPr algn="just" eaLnBrk="1" hangingPunct="1"/>
            <a:r>
              <a:rPr lang="fr-FR" b="1">
                <a:solidFill>
                  <a:srgbClr val="B24388"/>
                </a:solidFill>
              </a:rPr>
              <a:t>Frais sur versements maximum</a:t>
            </a:r>
          </a:p>
        </p:txBody>
      </p:sp>
      <p:pic>
        <p:nvPicPr>
          <p:cNvPr id="15" name="Image 14">
            <a:extLst>
              <a:ext uri="{FF2B5EF4-FFF2-40B4-BE49-F238E27FC236}">
                <a16:creationId xmlns:a16="http://schemas.microsoft.com/office/drawing/2014/main" id="{6A462073-85DA-48F7-837D-D89373352A49}"/>
              </a:ext>
            </a:extLst>
          </p:cNvPr>
          <p:cNvPicPr>
            <a:picLocks noChangeAspect="1"/>
          </p:cNvPicPr>
          <p:nvPr/>
        </p:nvPicPr>
        <p:blipFill>
          <a:blip r:embed="rId2"/>
          <a:stretch>
            <a:fillRect/>
          </a:stretch>
        </p:blipFill>
        <p:spPr>
          <a:xfrm>
            <a:off x="11502535" y="126648"/>
            <a:ext cx="557683" cy="557683"/>
          </a:xfrm>
          <a:prstGeom prst="rect">
            <a:avLst/>
          </a:prstGeom>
        </p:spPr>
      </p:pic>
      <p:graphicFrame>
        <p:nvGraphicFramePr>
          <p:cNvPr id="18" name="Tableau 17">
            <a:extLst>
              <a:ext uri="{FF2B5EF4-FFF2-40B4-BE49-F238E27FC236}">
                <a16:creationId xmlns:a16="http://schemas.microsoft.com/office/drawing/2014/main" id="{40E0EFA8-A07E-4C09-A9F4-0A2C6D49C702}"/>
              </a:ext>
            </a:extLst>
          </p:cNvPr>
          <p:cNvGraphicFramePr>
            <a:graphicFrameLocks noGrp="1"/>
          </p:cNvGraphicFramePr>
          <p:nvPr>
            <p:extLst>
              <p:ext uri="{D42A27DB-BD31-4B8C-83A1-F6EECF244321}">
                <p14:modId xmlns:p14="http://schemas.microsoft.com/office/powerpoint/2010/main" val="3394488904"/>
              </p:ext>
            </p:extLst>
          </p:nvPr>
        </p:nvGraphicFramePr>
        <p:xfrm>
          <a:off x="906943" y="1202169"/>
          <a:ext cx="5037518" cy="3245864"/>
        </p:xfrm>
        <a:graphic>
          <a:graphicData uri="http://schemas.openxmlformats.org/drawingml/2006/table">
            <a:tbl>
              <a:tblPr firstRow="1" bandRow="1">
                <a:tableStyleId>{3B4B98B0-60AC-42C2-AFA5-B58CD77FA1E5}</a:tableStyleId>
              </a:tblPr>
              <a:tblGrid>
                <a:gridCol w="1598284">
                  <a:extLst>
                    <a:ext uri="{9D8B030D-6E8A-4147-A177-3AD203B41FA5}">
                      <a16:colId xmlns:a16="http://schemas.microsoft.com/office/drawing/2014/main" val="20000"/>
                    </a:ext>
                  </a:extLst>
                </a:gridCol>
                <a:gridCol w="1572901">
                  <a:extLst>
                    <a:ext uri="{9D8B030D-6E8A-4147-A177-3AD203B41FA5}">
                      <a16:colId xmlns:a16="http://schemas.microsoft.com/office/drawing/2014/main" val="20001"/>
                    </a:ext>
                  </a:extLst>
                </a:gridCol>
                <a:gridCol w="1866333">
                  <a:extLst>
                    <a:ext uri="{9D8B030D-6E8A-4147-A177-3AD203B41FA5}">
                      <a16:colId xmlns:a16="http://schemas.microsoft.com/office/drawing/2014/main" val="20002"/>
                    </a:ext>
                  </a:extLst>
                </a:gridCol>
              </a:tblGrid>
              <a:tr h="183976">
                <a:tc rowSpan="3">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Contrats CNP Assurances</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b="0">
                          <a:solidFill>
                            <a:schemeClr val="tx1"/>
                          </a:solidFill>
                          <a:latin typeface="Roboto"/>
                          <a:ea typeface="Roboto"/>
                          <a:cs typeface="Roboto"/>
                        </a:rPr>
                        <a:t>Nuances 3 D</a:t>
                      </a:r>
                    </a:p>
                    <a:p>
                      <a:endParaRPr lang="fr-FR" sz="1100" b="0">
                        <a:solidFill>
                          <a:schemeClr val="tx1"/>
                        </a:solidFill>
                        <a:latin typeface="Roboto"/>
                        <a:ea typeface="Roboto"/>
                        <a:cs typeface="Roboto"/>
                      </a:endParaRPr>
                    </a:p>
                    <a:p>
                      <a:r>
                        <a:rPr lang="fr-FR" sz="1100" b="0">
                          <a:solidFill>
                            <a:schemeClr val="tx1"/>
                          </a:solidFill>
                          <a:latin typeface="Roboto"/>
                          <a:ea typeface="Roboto"/>
                          <a:cs typeface="Roboto"/>
                        </a:rPr>
                        <a:t>Nuances Plus</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100" b="0">
                          <a:solidFill>
                            <a:schemeClr val="tx1"/>
                          </a:solidFill>
                          <a:latin typeface="Roboto"/>
                          <a:ea typeface="Roboto"/>
                          <a:cs typeface="Roboto"/>
                        </a:rPr>
                        <a:t>3,5% max</a:t>
                      </a:r>
                      <a:endParaRPr lang="en-US" sz="1100" b="0">
                        <a:solidFill>
                          <a:schemeClr val="tx1"/>
                        </a:solidFill>
                        <a:latin typeface="Roboto"/>
                        <a:ea typeface="Roboto"/>
                        <a:cs typeface="Roboto"/>
                      </a:endParaRPr>
                    </a:p>
                    <a:p>
                      <a:pPr algn="r"/>
                      <a:endParaRPr lang="fr-FR" sz="1100" b="0">
                        <a:solidFill>
                          <a:schemeClr val="tx1"/>
                        </a:solidFill>
                        <a:latin typeface="Roboto"/>
                        <a:ea typeface="Roboto"/>
                        <a:cs typeface="Roboto"/>
                      </a:endParaRPr>
                    </a:p>
                    <a:p>
                      <a:pPr algn="r"/>
                      <a:r>
                        <a:rPr lang="fr-FR" sz="1100" b="0">
                          <a:solidFill>
                            <a:schemeClr val="tx1"/>
                          </a:solidFill>
                          <a:latin typeface="Roboto"/>
                          <a:ea typeface="Roboto"/>
                          <a:cs typeface="Roboto"/>
                        </a:rPr>
                        <a:t>3% max</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183976">
                <a:tc vMerge="1">
                  <a:txBody>
                    <a:bodyPr/>
                    <a:lstStyle/>
                    <a:p>
                      <a:endParaRPr lang="en-US"/>
                    </a:p>
                  </a:txBody>
                  <a:tcPr>
                    <a:lnT w="3175" cap="flat" cmpd="sng" algn="ctr">
                      <a:solidFill>
                        <a:schemeClr val="bg1">
                          <a:lumMod val="75000"/>
                        </a:schemeClr>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Privilège</a:t>
                      </a:r>
                      <a:endParaRPr lang="en-US" sz="1100">
                        <a:solidFill>
                          <a:schemeClr val="tx1"/>
                        </a:solidFill>
                        <a:latin typeface="Roboto"/>
                        <a:ea typeface="Roboto"/>
                        <a:cs typeface="Roboto"/>
                      </a:endParaRPr>
                    </a:p>
                  </a:txBody>
                  <a:tcPr marT="45704" marB="45704">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2%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183976">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US" sz="1100">
                          <a:solidFill>
                            <a:schemeClr val="tx1"/>
                          </a:solidFill>
                          <a:latin typeface="Roboto"/>
                          <a:ea typeface="Roboto"/>
                          <a:cs typeface="Roboto"/>
                        </a:rPr>
                        <a:t>Nuances Grenadine</a:t>
                      </a: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en-US" sz="1100">
                          <a:solidFill>
                            <a:schemeClr val="tx1"/>
                          </a:solidFill>
                          <a:latin typeface="Roboto"/>
                          <a:ea typeface="Roboto"/>
                          <a:cs typeface="Roboto"/>
                        </a:rPr>
                        <a:t>3% max</a:t>
                      </a: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303034">
                <a:tc rowSpan="5">
                  <a:txBody>
                    <a:bodyPr/>
                    <a:lstStyle/>
                    <a:p>
                      <a:r>
                        <a:rPr lang="fr-FR" sz="1100" b="1">
                          <a:solidFill>
                            <a:schemeClr val="tx1"/>
                          </a:solidFill>
                          <a:latin typeface="Roboto"/>
                          <a:ea typeface="Roboto"/>
                          <a:cs typeface="Roboto"/>
                        </a:rPr>
                        <a:t>Contrats BPCE Vie</a:t>
                      </a:r>
                      <a:endParaRPr lang="en-US" sz="1100" b="1">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Initiale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Initiale 2</a:t>
                      </a:r>
                      <a:endParaRPr lang="en-US" sz="1100">
                        <a:solidFill>
                          <a:schemeClr val="tx1"/>
                        </a:solidFill>
                        <a:latin typeface="Roboto"/>
                        <a:ea typeface="Roboto"/>
                        <a:cs typeface="Roboto"/>
                      </a:endParaRPr>
                    </a:p>
                  </a:txBody>
                  <a:tcPr marT="45704" marB="45704">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3,5% max</a:t>
                      </a: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 max</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08232261"/>
                  </a:ext>
                </a:extLst>
              </a:tr>
              <a:tr h="303034">
                <a:tc vMerge="1">
                  <a:txBody>
                    <a:body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noFill/>
                  </a:tcPr>
                </a:tc>
                <a:tc>
                  <a:txBody>
                    <a:body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Essentielle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Essentielle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3,5% max</a:t>
                      </a: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Roboto"/>
                          <a:ea typeface="Roboto"/>
                          <a:cs typeface="Roboto"/>
                        </a:rPr>
                        <a:t>3% max</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921086970"/>
                  </a:ext>
                </a:extLst>
              </a:tr>
              <a:tr h="303034">
                <a:tc vMerge="1">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Premium</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Premium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3%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6"/>
                  </a:ext>
                </a:extLst>
              </a:tr>
              <a:tr h="303034">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Capi</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Capi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3%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7"/>
                  </a:ext>
                </a:extLst>
              </a:tr>
              <a:tr h="303034">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Infinie</a:t>
                      </a:r>
                    </a:p>
                    <a:p>
                      <a:r>
                        <a:rPr lang="fr-FR" sz="1100" err="1">
                          <a:solidFill>
                            <a:schemeClr val="tx1"/>
                          </a:solidFill>
                          <a:latin typeface="Roboto"/>
                          <a:ea typeface="Roboto"/>
                          <a:cs typeface="Roboto"/>
                        </a:rPr>
                        <a:t>Millevie</a:t>
                      </a:r>
                      <a:r>
                        <a:rPr lang="fr-FR" sz="1100">
                          <a:solidFill>
                            <a:schemeClr val="tx1"/>
                          </a:solidFill>
                          <a:latin typeface="Roboto"/>
                          <a:ea typeface="Roboto"/>
                          <a:cs typeface="Roboto"/>
                        </a:rPr>
                        <a:t> Infinie 2</a:t>
                      </a: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2% max</a:t>
                      </a:r>
                    </a:p>
                    <a:p>
                      <a:pPr algn="r"/>
                      <a:r>
                        <a:rPr lang="fr-FR" sz="1100">
                          <a:solidFill>
                            <a:schemeClr val="tx1"/>
                          </a:solidFill>
                          <a:latin typeface="Roboto"/>
                          <a:ea typeface="Roboto"/>
                          <a:cs typeface="Roboto"/>
                        </a:rPr>
                        <a:t>3% max</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25" name="ZoneTexte 24">
            <a:extLst>
              <a:ext uri="{FF2B5EF4-FFF2-40B4-BE49-F238E27FC236}">
                <a16:creationId xmlns:a16="http://schemas.microsoft.com/office/drawing/2014/main" id="{A5E581C5-5E49-4B8E-89B7-FE2FD4BFC75D}"/>
              </a:ext>
            </a:extLst>
          </p:cNvPr>
          <p:cNvSpPr txBox="1"/>
          <p:nvPr/>
        </p:nvSpPr>
        <p:spPr>
          <a:xfrm>
            <a:off x="6665896" y="831933"/>
            <a:ext cx="4772751" cy="369332"/>
          </a:xfrm>
          <a:prstGeom prst="rect">
            <a:avLst/>
          </a:prstGeom>
          <a:noFill/>
        </p:spPr>
        <p:txBody>
          <a:bodyPr wrap="square">
            <a:spAutoFit/>
          </a:bodyPr>
          <a:lstStyle/>
          <a:p>
            <a:pPr algn="just" eaLnBrk="1" hangingPunct="1"/>
            <a:r>
              <a:rPr lang="fr-FR" b="1">
                <a:solidFill>
                  <a:srgbClr val="B24388"/>
                </a:solidFill>
              </a:rPr>
              <a:t>Frais d’arbitrage € ou UC vers Emprunt</a:t>
            </a:r>
          </a:p>
        </p:txBody>
      </p:sp>
      <p:sp>
        <p:nvSpPr>
          <p:cNvPr id="28" name="ZoneTexte 27">
            <a:extLst>
              <a:ext uri="{FF2B5EF4-FFF2-40B4-BE49-F238E27FC236}">
                <a16:creationId xmlns:a16="http://schemas.microsoft.com/office/drawing/2014/main" id="{81EB9C1A-5525-4EBA-B82C-3EEC36AAAB10}"/>
              </a:ext>
            </a:extLst>
          </p:cNvPr>
          <p:cNvSpPr txBox="1"/>
          <p:nvPr/>
        </p:nvSpPr>
        <p:spPr>
          <a:xfrm>
            <a:off x="1118469" y="4939847"/>
            <a:ext cx="4266554" cy="369332"/>
          </a:xfrm>
          <a:prstGeom prst="rect">
            <a:avLst/>
          </a:prstGeom>
          <a:noFill/>
        </p:spPr>
        <p:txBody>
          <a:bodyPr wrap="square">
            <a:spAutoFit/>
          </a:bodyPr>
          <a:lstStyle/>
          <a:p>
            <a:pPr algn="just" eaLnBrk="1" hangingPunct="1"/>
            <a:r>
              <a:rPr lang="fr-FR" b="1">
                <a:solidFill>
                  <a:srgbClr val="B24388"/>
                </a:solidFill>
              </a:rPr>
              <a:t>Frais de gestion</a:t>
            </a:r>
          </a:p>
        </p:txBody>
      </p:sp>
      <p:graphicFrame>
        <p:nvGraphicFramePr>
          <p:cNvPr id="29" name="Tableau 28">
            <a:extLst>
              <a:ext uri="{FF2B5EF4-FFF2-40B4-BE49-F238E27FC236}">
                <a16:creationId xmlns:a16="http://schemas.microsoft.com/office/drawing/2014/main" id="{69F84D26-9C74-47E2-8C97-D2A3E406AA5C}"/>
              </a:ext>
            </a:extLst>
          </p:cNvPr>
          <p:cNvGraphicFramePr>
            <a:graphicFrameLocks noGrp="1"/>
          </p:cNvGraphicFramePr>
          <p:nvPr/>
        </p:nvGraphicFramePr>
        <p:xfrm>
          <a:off x="267492" y="5345988"/>
          <a:ext cx="5322311" cy="620640"/>
        </p:xfrm>
        <a:graphic>
          <a:graphicData uri="http://schemas.openxmlformats.org/drawingml/2006/table">
            <a:tbl>
              <a:tblPr firstRow="1" firstCol="1" bandRow="1"/>
              <a:tblGrid>
                <a:gridCol w="5322311">
                  <a:extLst>
                    <a:ext uri="{9D8B030D-6E8A-4147-A177-3AD203B41FA5}">
                      <a16:colId xmlns:a16="http://schemas.microsoft.com/office/drawing/2014/main" val="20000"/>
                    </a:ext>
                  </a:extLst>
                </a:gridCol>
              </a:tblGrid>
              <a:tr h="166845">
                <a:tc>
                  <a:txBody>
                    <a:bodyPr/>
                    <a:lstStyle/>
                    <a:p>
                      <a:pPr marL="0" indent="0" algn="just" eaLnBrk="1" hangingPunct="1">
                        <a:buFont typeface="Arial" panose="020B0604020202020204" pitchFamily="34" charset="0"/>
                        <a:buNone/>
                      </a:pPr>
                      <a:r>
                        <a:rPr lang="fr-FR" sz="1200" b="0" kern="0" baseline="0">
                          <a:latin typeface="Roboto" panose="02000000000000000000" pitchFamily="2" charset="0"/>
                          <a:ea typeface="Roboto" panose="02000000000000000000" pitchFamily="2" charset="0"/>
                          <a:cs typeface="Roboto" panose="02000000000000000000" pitchFamily="2" charset="0"/>
                          <a:sym typeface="Arial"/>
                          <a:rtl val="0"/>
                        </a:rPr>
                        <a:t>Les frais de gestion sur encours du support financier en UC sont ceux détaillés aux conditions générales valant note / notice d’information du contrat détenu par l’adhérent / souscripteur. </a:t>
                      </a:r>
                      <a:endParaRPr lang="fr-FR" sz="1200" b="0" strike="sngStrike" kern="0" baseline="0">
                        <a:highlight>
                          <a:srgbClr val="00FFFF"/>
                        </a:highlight>
                        <a:latin typeface="Roboto" panose="02000000000000000000" pitchFamily="2" charset="0"/>
                        <a:ea typeface="Roboto" panose="02000000000000000000" pitchFamily="2" charset="0"/>
                        <a:cs typeface="Roboto" panose="02000000000000000000" pitchFamily="2" charset="0"/>
                        <a:sym typeface="Arial"/>
                        <a:rtl val="0"/>
                      </a:endParaRPr>
                    </a:p>
                  </a:txBody>
                  <a:tcPr marL="72000" marR="72000" marT="36000" marB="36000" anchor="ctr">
                    <a:lnL w="1270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12700" cap="flat" cmpd="sng" algn="ctr">
                      <a:solidFill>
                        <a:schemeClr val="accent1"/>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30" name="Tableau 29">
            <a:extLst>
              <a:ext uri="{FF2B5EF4-FFF2-40B4-BE49-F238E27FC236}">
                <a16:creationId xmlns:a16="http://schemas.microsoft.com/office/drawing/2014/main" id="{7D574239-906D-45E2-BC24-759C5B94D854}"/>
              </a:ext>
            </a:extLst>
          </p:cNvPr>
          <p:cNvGraphicFramePr>
            <a:graphicFrameLocks noGrp="1"/>
          </p:cNvGraphicFramePr>
          <p:nvPr/>
        </p:nvGraphicFramePr>
        <p:xfrm>
          <a:off x="6210364" y="1245168"/>
          <a:ext cx="5844602" cy="3194353"/>
        </p:xfrm>
        <a:graphic>
          <a:graphicData uri="http://schemas.openxmlformats.org/drawingml/2006/table">
            <a:tbl>
              <a:tblPr firstRow="1" bandRow="1">
                <a:tableStyleId>{3B4B98B0-60AC-42C2-AFA5-B58CD77FA1E5}</a:tableStyleId>
              </a:tblPr>
              <a:tblGrid>
                <a:gridCol w="1854352">
                  <a:extLst>
                    <a:ext uri="{9D8B030D-6E8A-4147-A177-3AD203B41FA5}">
                      <a16:colId xmlns:a16="http://schemas.microsoft.com/office/drawing/2014/main" val="20000"/>
                    </a:ext>
                  </a:extLst>
                </a:gridCol>
                <a:gridCol w="1602012">
                  <a:extLst>
                    <a:ext uri="{9D8B030D-6E8A-4147-A177-3AD203B41FA5}">
                      <a16:colId xmlns:a16="http://schemas.microsoft.com/office/drawing/2014/main" val="20001"/>
                    </a:ext>
                  </a:extLst>
                </a:gridCol>
                <a:gridCol w="1194119">
                  <a:extLst>
                    <a:ext uri="{9D8B030D-6E8A-4147-A177-3AD203B41FA5}">
                      <a16:colId xmlns:a16="http://schemas.microsoft.com/office/drawing/2014/main" val="20002"/>
                    </a:ext>
                  </a:extLst>
                </a:gridCol>
                <a:gridCol w="1194119">
                  <a:extLst>
                    <a:ext uri="{9D8B030D-6E8A-4147-A177-3AD203B41FA5}">
                      <a16:colId xmlns:a16="http://schemas.microsoft.com/office/drawing/2014/main" val="3524192015"/>
                    </a:ext>
                  </a:extLst>
                </a:gridCol>
              </a:tblGrid>
              <a:tr h="271275">
                <a:tc rowSpan="3">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Contrats CNP Assurances</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b="0">
                          <a:solidFill>
                            <a:schemeClr val="tx1"/>
                          </a:solidFill>
                          <a:latin typeface="Roboto"/>
                          <a:ea typeface="Roboto"/>
                          <a:cs typeface="Roboto"/>
                        </a:rPr>
                        <a:t>Nuances 3D</a:t>
                      </a:r>
                    </a:p>
                    <a:p>
                      <a:endParaRPr lang="fr-FR" sz="1100" b="0">
                        <a:solidFill>
                          <a:schemeClr val="tx1"/>
                        </a:solidFill>
                        <a:latin typeface="Roboto"/>
                        <a:ea typeface="Roboto"/>
                        <a:cs typeface="Roboto"/>
                      </a:endParaRPr>
                    </a:p>
                    <a:p>
                      <a:r>
                        <a:rPr lang="fr-FR" sz="1100" b="0">
                          <a:solidFill>
                            <a:schemeClr val="tx1"/>
                          </a:solidFill>
                          <a:latin typeface="Roboto"/>
                          <a:ea typeface="Roboto"/>
                          <a:cs typeface="Roboto"/>
                        </a:rPr>
                        <a:t>Nuances Plus</a:t>
                      </a:r>
                      <a:endParaRPr lang="en-US" sz="1100" b="0">
                        <a:solidFill>
                          <a:schemeClr val="tx1"/>
                        </a:solidFill>
                        <a:latin typeface="Roboto"/>
                        <a:ea typeface="Roboto"/>
                        <a:cs typeface="Roboto"/>
                      </a:endParaRPr>
                    </a:p>
                  </a:txBody>
                  <a:tcPr marT="45704" marB="45704">
                    <a:lnT w="12700" cap="flat" cmpd="sng" algn="ctr">
                      <a:solidFill>
                        <a:schemeClr val="accent1"/>
                      </a:solid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r" rtl="0" eaLnBrk="1" fontAlgn="auto" latinLnBrk="0" hangingPunct="1">
                        <a:lnSpc>
                          <a:spcPct val="100000"/>
                        </a:lnSpc>
                        <a:spcBef>
                          <a:spcPts val="0"/>
                        </a:spcBef>
                        <a:spcAft>
                          <a:spcPts val="0"/>
                        </a:spcAft>
                        <a:buClrTx/>
                        <a:buSzTx/>
                        <a:buFontTx/>
                        <a:buNone/>
                      </a:pPr>
                      <a:r>
                        <a:rPr lang="fr-FR" sz="1000" b="0">
                          <a:solidFill>
                            <a:schemeClr val="tx1"/>
                          </a:solidFill>
                          <a:latin typeface="Roboto"/>
                          <a:ea typeface="Roboto"/>
                          <a:cs typeface="Roboto"/>
                        </a:rPr>
                        <a:t>0,80% max</a:t>
                      </a:r>
                      <a:endParaRPr lang="en-US" sz="1000" b="0">
                        <a:solidFill>
                          <a:schemeClr val="tx1"/>
                        </a:solidFill>
                        <a:latin typeface="Roboto"/>
                        <a:ea typeface="Roboto"/>
                        <a:cs typeface="Roboto"/>
                      </a:endParaRPr>
                    </a:p>
                  </a:txBody>
                  <a:tcPr marT="45704" marB="45704" anchor="ctr">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0">
                          <a:solidFill>
                            <a:schemeClr val="tx1"/>
                          </a:solidFill>
                          <a:latin typeface="Roboto"/>
                          <a:ea typeface="Roboto"/>
                          <a:cs typeface="Roboto"/>
                        </a:rPr>
                        <a:t>possibilité de minorer jusqu’à 0% si réinvestissement à 100% vers des UC</a:t>
                      </a:r>
                      <a:endParaRPr lang="en-US" sz="1000" b="0">
                        <a:solidFill>
                          <a:schemeClr val="tx1"/>
                        </a:solidFill>
                        <a:latin typeface="Roboto"/>
                        <a:ea typeface="Roboto"/>
                        <a:cs typeface="Roboto"/>
                      </a:endParaRPr>
                    </a:p>
                  </a:txBody>
                  <a:tcPr marT="45704" marB="45704" anchor="ctr">
                    <a:lnT w="12700" cap="flat" cmpd="sng" algn="ctr">
                      <a:solidFill>
                        <a:schemeClr val="accent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1275">
                <a:tc vMerge="1">
                  <a:txBody>
                    <a:bodyPr/>
                    <a:lstStyle/>
                    <a:p>
                      <a:endParaRPr lang="en-US"/>
                    </a:p>
                  </a:txBody>
                  <a:tcPr>
                    <a:lnT w="3175" cap="flat" cmpd="sng" algn="ctr">
                      <a:solidFill>
                        <a:schemeClr val="bg1">
                          <a:lumMod val="75000"/>
                        </a:schemeClr>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fr-FR" sz="1100">
                          <a:solidFill>
                            <a:schemeClr val="tx1"/>
                          </a:solidFill>
                          <a:latin typeface="Roboto"/>
                          <a:ea typeface="Roboto"/>
                          <a:cs typeface="Roboto"/>
                        </a:rPr>
                        <a:t>Nuances Privilège</a:t>
                      </a:r>
                      <a:endParaRPr lang="en-US" sz="1100">
                        <a:solidFill>
                          <a:schemeClr val="tx1"/>
                        </a:solidFill>
                        <a:latin typeface="Roboto"/>
                        <a:ea typeface="Roboto"/>
                        <a:cs typeface="Roboto"/>
                      </a:endParaRPr>
                    </a:p>
                  </a:txBody>
                  <a:tcPr marT="45704" marB="45704">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fr-FR" sz="1100">
                          <a:solidFill>
                            <a:schemeClr val="tx1"/>
                          </a:solidFill>
                          <a:latin typeface="Roboto"/>
                          <a:ea typeface="Roboto"/>
                          <a:cs typeface="Roboto"/>
                        </a:rPr>
                        <a:t>0,60% </a:t>
                      </a:r>
                      <a:r>
                        <a:rPr lang="fr-FR" sz="1100" b="0" i="0" u="none" strike="noStrike" noProof="0">
                          <a:solidFill>
                            <a:schemeClr val="tx1"/>
                          </a:solidFill>
                          <a:latin typeface="Roboto"/>
                        </a:rPr>
                        <a:t>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r"/>
                      <a:endParaRPr lang="en-US" sz="1100">
                        <a:solidFill>
                          <a:schemeClr val="tx1"/>
                        </a:solidFill>
                        <a:highlight>
                          <a:srgbClr val="FFFF00"/>
                        </a:highlight>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81780">
                <a:tc vMerge="1">
                  <a:txBody>
                    <a:bodyPr/>
                    <a:lstStyle/>
                    <a:p>
                      <a:endParaRPr lang="en-US"/>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US" sz="1100">
                          <a:solidFill>
                            <a:schemeClr val="tx1"/>
                          </a:solidFill>
                          <a:latin typeface="Roboto"/>
                          <a:ea typeface="Roboto"/>
                          <a:cs typeface="Roboto"/>
                        </a:rPr>
                        <a:t>Nuances Grenadine</a:t>
                      </a:r>
                    </a:p>
                  </a:txBody>
                  <a:tcPr marT="45704" marB="45704">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r"/>
                      <a:r>
                        <a:rPr lang="en-US" sz="1100">
                          <a:solidFill>
                            <a:schemeClr val="tx1"/>
                          </a:solidFill>
                          <a:latin typeface="Roboto"/>
                          <a:ea typeface="Roboto"/>
                          <a:cs typeface="Roboto"/>
                        </a:rPr>
                        <a:t>0,80%</a:t>
                      </a:r>
                      <a:r>
                        <a:rPr lang="fr-FR" sz="1100" b="0" i="0" u="none" strike="noStrike" noProof="0">
                          <a:solidFill>
                            <a:schemeClr val="tx1"/>
                          </a:solidFill>
                          <a:latin typeface="Roboto"/>
                        </a:rPr>
                        <a:t> max</a:t>
                      </a:r>
                      <a:endParaRPr lang="en-US" sz="1100">
                        <a:solidFill>
                          <a:schemeClr val="tx1"/>
                        </a:solidFill>
                        <a:latin typeface="Roboto"/>
                        <a:ea typeface="Roboto"/>
                        <a:cs typeface="Roboto"/>
                      </a:endParaRPr>
                    </a:p>
                  </a:txBody>
                  <a:tcPr marT="45704" marB="45704">
                    <a:lnL>
                      <a:noFill/>
                    </a:lnL>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r"/>
                      <a:endParaRPr lang="en-US" sz="1100">
                        <a:solidFill>
                          <a:schemeClr val="tx1"/>
                        </a:solidFill>
                        <a:highlight>
                          <a:srgbClr val="FFFF00"/>
                        </a:highlight>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973485">
                <a:tc rowSpan="2">
                  <a:txBody>
                    <a:bodyPr/>
                    <a:lstStyle/>
                    <a:p>
                      <a:r>
                        <a:rPr lang="fr-FR" sz="1100" b="1">
                          <a:solidFill>
                            <a:schemeClr val="tx1"/>
                          </a:solidFill>
                          <a:latin typeface="Roboto"/>
                          <a:ea typeface="Roboto"/>
                          <a:cs typeface="Roboto"/>
                        </a:rPr>
                        <a:t>Contrats BPCE Vie</a:t>
                      </a:r>
                      <a:endParaRPr lang="en-US" sz="1100" b="1">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Premium</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Infinie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Essentielle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Initiale</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Capi</a:t>
                      </a:r>
                      <a:endParaRPr lang="en-US" sz="1100">
                        <a:solidFill>
                          <a:schemeClr val="tx1"/>
                        </a:solidFill>
                        <a:latin typeface="Roboto"/>
                        <a:ea typeface="Roboto"/>
                        <a:cs typeface="Roboto"/>
                      </a:endParaRPr>
                    </a:p>
                  </a:txBody>
                  <a:tcPr marT="45704" marB="45704">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fr-FR" sz="1100" b="1" kern="0" baseline="0">
                          <a:latin typeface="Roboto"/>
                          <a:ea typeface="Roboto"/>
                          <a:cs typeface="Roboto"/>
                          <a:sym typeface="Arial"/>
                        </a:rPr>
                        <a:t>1 </a:t>
                      </a:r>
                      <a:r>
                        <a:rPr lang="fr-FR" sz="1100" b="0" kern="0" baseline="0">
                          <a:latin typeface="Roboto"/>
                          <a:ea typeface="Roboto"/>
                          <a:cs typeface="Roboto"/>
                          <a:sym typeface="Arial"/>
                        </a:rPr>
                        <a:t>arbitrage gratuit par année glissante puis </a:t>
                      </a:r>
                      <a:r>
                        <a:rPr lang="fr-FR" sz="1100" b="1" kern="0" baseline="0">
                          <a:latin typeface="Roboto"/>
                          <a:ea typeface="Roboto"/>
                          <a:cs typeface="Roboto"/>
                          <a:sym typeface="Arial"/>
                        </a:rPr>
                        <a:t>0,5%</a:t>
                      </a:r>
                      <a:r>
                        <a:rPr lang="fr-FR" sz="1100" b="0" kern="0" baseline="0">
                          <a:latin typeface="Roboto"/>
                          <a:ea typeface="Roboto"/>
                          <a:cs typeface="Roboto"/>
                          <a:sym typeface="Arial"/>
                        </a:rPr>
                        <a:t> du montant arbitré</a:t>
                      </a:r>
                      <a:endParaRPr kumimoji="0" lang="en-US" sz="1100" b="0" i="0" u="none" strike="noStrike" kern="1200" cap="none" spc="0" normalizeH="0" baseline="0" noProof="0">
                        <a:ln>
                          <a:noFill/>
                        </a:ln>
                        <a:solidFill>
                          <a:srgbClr val="000000"/>
                        </a:solidFill>
                        <a:effectLst/>
                        <a:uLnTx/>
                        <a:uFillTx/>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2408232261"/>
                  </a:ext>
                </a:extLst>
              </a:tr>
              <a:tr h="973485">
                <a:tc vMerge="1">
                  <a:txBody>
                    <a:bodyPr/>
                    <a:lstStyle/>
                    <a:p>
                      <a:r>
                        <a:rPr lang="fr-FR" sz="1100">
                          <a:solidFill>
                            <a:schemeClr val="tx1"/>
                          </a:solidFill>
                          <a:latin typeface="Roboto" panose="02000000000000000000" pitchFamily="2" charset="0"/>
                          <a:ea typeface="Roboto" panose="02000000000000000000" pitchFamily="2" charset="0"/>
                          <a:cs typeface="Roboto" panose="02000000000000000000" pitchFamily="2" charset="0"/>
                        </a:rPr>
                        <a:t>Contrats BPCE Vie</a:t>
                      </a:r>
                      <a:endParaRPr lang="en-US" sz="1100">
                        <a:solidFill>
                          <a:schemeClr val="tx1"/>
                        </a:solidFill>
                        <a:latin typeface="Roboto" panose="02000000000000000000" pitchFamily="2" charset="0"/>
                        <a:ea typeface="Roboto" panose="02000000000000000000" pitchFamily="2" charset="0"/>
                        <a:cs typeface="Roboto" panose="02000000000000000000" pitchFamily="2" charset="0"/>
                      </a:endParaRPr>
                    </a:p>
                  </a:txBody>
                  <a:tcPr marT="45704" marB="45704">
                    <a:lnT w="3175" cap="flat" cmpd="sng" algn="ctr">
                      <a:solidFill>
                        <a:schemeClr val="bg1">
                          <a:lumMod val="75000"/>
                        </a:schemeClr>
                      </a:solidFill>
                      <a:prstDash val="solid"/>
                      <a:round/>
                      <a:headEnd type="none" w="med" len="med"/>
                      <a:tailEnd type="none" w="med" len="med"/>
                    </a:lnT>
                    <a:noFill/>
                  </a:tcPr>
                </a:tc>
                <a:tc>
                  <a:txBody>
                    <a:bodyPr/>
                    <a:lstStyle/>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Premium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Infinie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Essentielle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Initiale 2</a:t>
                      </a:r>
                    </a:p>
                    <a:p>
                      <a:r>
                        <a:rPr lang="fr-FR" sz="1100" b="0" kern="0" baseline="0" err="1">
                          <a:latin typeface="Roboto"/>
                          <a:ea typeface="Roboto"/>
                          <a:cs typeface="Roboto"/>
                          <a:sym typeface="Arial"/>
                        </a:rPr>
                        <a:t>Millevie</a:t>
                      </a:r>
                      <a:r>
                        <a:rPr lang="fr-FR" sz="1100" b="0" kern="0" baseline="0">
                          <a:latin typeface="Roboto"/>
                          <a:ea typeface="Roboto"/>
                          <a:cs typeface="Roboto"/>
                          <a:sym typeface="Arial"/>
                        </a:rPr>
                        <a:t> Capi 2</a:t>
                      </a:r>
                      <a:endParaRPr lang="en-US" sz="1100">
                        <a:solidFill>
                          <a:schemeClr val="tx1"/>
                        </a:solidFill>
                        <a:latin typeface="Roboto"/>
                        <a:ea typeface="Roboto"/>
                        <a:cs typeface="Roboto"/>
                      </a:endParaRPr>
                    </a:p>
                  </a:txBody>
                  <a:tcPr marT="45704" marB="45704">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fr-FR" sz="1100" b="0" kern="0" baseline="0">
                          <a:latin typeface="Roboto"/>
                          <a:ea typeface="Roboto"/>
                          <a:cs typeface="Roboto"/>
                          <a:sym typeface="Arial"/>
                        </a:rPr>
                        <a:t>arbitrage du fonds en euros ou support en UC vers support en UC : </a:t>
                      </a:r>
                      <a:r>
                        <a:rPr kumimoji="0" lang="en-US" sz="1100" b="1" i="0" u="none" strike="noStrike" kern="1200" cap="none" spc="0" normalizeH="0" baseline="0" noProof="0">
                          <a:ln>
                            <a:noFill/>
                          </a:ln>
                          <a:solidFill>
                            <a:srgbClr val="000000"/>
                          </a:solidFill>
                          <a:effectLst/>
                          <a:uLnTx/>
                          <a:uFillTx/>
                          <a:latin typeface="Roboto"/>
                          <a:ea typeface="Roboto"/>
                          <a:cs typeface="Roboto"/>
                        </a:rPr>
                        <a:t>0%</a:t>
                      </a:r>
                    </a:p>
                  </a:txBody>
                  <a:tcPr marT="45704" marB="45704" anchor="ct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fr-FR"/>
                    </a:p>
                  </a:txBody>
                  <a:tcPr/>
                </a:tc>
                <a:extLst>
                  <a:ext uri="{0D108BD9-81ED-4DB2-BD59-A6C34878D82A}">
                    <a16:rowId xmlns:a16="http://schemas.microsoft.com/office/drawing/2014/main" val="921086970"/>
                  </a:ext>
                </a:extLst>
              </a:tr>
            </a:tbl>
          </a:graphicData>
        </a:graphic>
      </p:graphicFrame>
      <p:sp>
        <p:nvSpPr>
          <p:cNvPr id="16" name="Rectangle 15">
            <a:extLst>
              <a:ext uri="{FF2B5EF4-FFF2-40B4-BE49-F238E27FC236}">
                <a16:creationId xmlns:a16="http://schemas.microsoft.com/office/drawing/2014/main" id="{0C80DE92-C5DF-4D84-8E20-5B92058A0691}"/>
              </a:ext>
            </a:extLst>
          </p:cNvPr>
          <p:cNvSpPr/>
          <p:nvPr/>
        </p:nvSpPr>
        <p:spPr>
          <a:xfrm>
            <a:off x="137034" y="2974362"/>
            <a:ext cx="1783646" cy="1446550"/>
          </a:xfrm>
          <a:prstGeom prst="rect">
            <a:avLst/>
          </a:prstGeom>
          <a:solidFill>
            <a:schemeClr val="accent6">
              <a:lumMod val="20000"/>
              <a:lumOff val="80000"/>
            </a:schemeClr>
          </a:solidFill>
          <a:ln>
            <a:solidFill>
              <a:schemeClr val="tx1"/>
            </a:solidFill>
          </a:ln>
        </p:spPr>
        <p:txBody>
          <a:bodyPr wrap="square" anchor="ctr">
            <a:spAutoFit/>
          </a:bodyPr>
          <a:lstStyle/>
          <a:p>
            <a:pPr>
              <a:spcBef>
                <a:spcPts val="0"/>
              </a:spcBef>
              <a:spcAft>
                <a:spcPts val="0"/>
              </a:spcAft>
              <a:tabLst>
                <a:tab pos="209550" algn="l"/>
              </a:tabLst>
            </a:pPr>
            <a:r>
              <a:rPr lang="fr-FR" sz="1100" b="1" i="1">
                <a:latin typeface="+mj-lt"/>
                <a:ea typeface="Roboto" panose="02000000000000000000" pitchFamily="2" charset="0"/>
                <a:cs typeface="Roboto" panose="02000000000000000000" pitchFamily="2" charset="0"/>
              </a:rPr>
              <a:t>Important : veuillez-vous reporter aux éventuelles dispositions relatives à la tarification des frais sur versements, en vigueur au moment de l’investissement.</a:t>
            </a:r>
            <a:endParaRPr lang="fr-FR" sz="1100" b="1">
              <a:effectLst/>
              <a:latin typeface="+mj-lt"/>
              <a:ea typeface="Roboto" panose="02000000000000000000" pitchFamily="2" charset="0"/>
              <a:cs typeface="Roboto" panose="02000000000000000000" pitchFamily="2" charset="0"/>
            </a:endParaRPr>
          </a:p>
        </p:txBody>
      </p:sp>
      <p:sp>
        <p:nvSpPr>
          <p:cNvPr id="12" name="Rectangle 11">
            <a:extLst>
              <a:ext uri="{FF2B5EF4-FFF2-40B4-BE49-F238E27FC236}">
                <a16:creationId xmlns:a16="http://schemas.microsoft.com/office/drawing/2014/main" id="{D32BE5D7-C1E6-42BB-B9B5-00BE75A8EDC8}"/>
              </a:ext>
            </a:extLst>
          </p:cNvPr>
          <p:cNvSpPr/>
          <p:nvPr/>
        </p:nvSpPr>
        <p:spPr>
          <a:xfrm>
            <a:off x="2952535" y="6478529"/>
            <a:ext cx="5352747" cy="246221"/>
          </a:xfrm>
          <a:prstGeom prst="rect">
            <a:avLst/>
          </a:prstGeom>
        </p:spPr>
        <p:txBody>
          <a:bodyPr wrap="non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a:cs typeface="Arial"/>
                <a:sym typeface="Arial"/>
              </a:rPr>
              <a:t>DOCUMENT STRICTEMENT INTERNE, DESTINE AUX CONSEILLERS DU RESEAU </a:t>
            </a:r>
          </a:p>
        </p:txBody>
      </p:sp>
      <p:sp>
        <p:nvSpPr>
          <p:cNvPr id="14" name="Rectangle : coins arrondis 13">
            <a:extLst>
              <a:ext uri="{FF2B5EF4-FFF2-40B4-BE49-F238E27FC236}">
                <a16:creationId xmlns:a16="http://schemas.microsoft.com/office/drawing/2014/main" id="{0AE38674-CE9C-4360-968B-DA4AA96739CC}"/>
              </a:ext>
            </a:extLst>
          </p:cNvPr>
          <p:cNvSpPr/>
          <p:nvPr/>
        </p:nvSpPr>
        <p:spPr>
          <a:xfrm>
            <a:off x="6096000" y="4820202"/>
            <a:ext cx="6035040" cy="1353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fr-FR" sz="1200" b="1" u="sng"/>
              <a:t>A noter :</a:t>
            </a:r>
          </a:p>
          <a:p>
            <a:pPr marL="171450" indent="-171450" algn="just">
              <a:spcAft>
                <a:spcPts val="600"/>
              </a:spcAft>
              <a:buFont typeface="Arial" panose="020B0604020202020204" pitchFamily="34" charset="0"/>
              <a:buChar char="•"/>
            </a:pPr>
            <a:r>
              <a:rPr lang="fr-FR" sz="1200"/>
              <a:t>Les frais qui s’appliquent à l’Emprunt sont ceux qui s’appliquent aux </a:t>
            </a:r>
            <a:r>
              <a:rPr lang="fr-FR" sz="1200" b="1" u="sng"/>
              <a:t>supports en Unités de Compte</a:t>
            </a:r>
            <a:r>
              <a:rPr lang="fr-FR" sz="1200" b="1"/>
              <a:t> </a:t>
            </a:r>
            <a:r>
              <a:rPr lang="fr-FR" sz="1200"/>
              <a:t>conformément aux conditions contractuelles habituelles.</a:t>
            </a:r>
            <a:endParaRPr lang="fr-FR" sz="1200">
              <a:cs typeface="Arial"/>
            </a:endParaRPr>
          </a:p>
          <a:p>
            <a:pPr marL="171450" indent="-171450" algn="just">
              <a:spcAft>
                <a:spcPts val="600"/>
              </a:spcAft>
              <a:buFont typeface="Arial" panose="020B0604020202020204" pitchFamily="34" charset="0"/>
              <a:buChar char="•"/>
            </a:pPr>
            <a:r>
              <a:rPr lang="fr-FR" sz="1200">
                <a:cs typeface="Arial"/>
              </a:rPr>
              <a:t>Les commissions versées par l’assureur aux distributeurs au titre de l’Emprunt s’appliquent selon les conditions habituelles, comme pour tous supports en Unités de Compte.</a:t>
            </a:r>
          </a:p>
        </p:txBody>
      </p:sp>
    </p:spTree>
    <p:extLst>
      <p:ext uri="{BB962C8B-B14F-4D97-AF65-F5344CB8AC3E}">
        <p14:creationId xmlns:p14="http://schemas.microsoft.com/office/powerpoint/2010/main" val="2196318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576000"/>
          </a:xfrm>
        </p:spPr>
        <p:txBody>
          <a:bodyPr/>
          <a:lstStyle/>
          <a:p>
            <a:r>
              <a:rPr lang="fr-FR"/>
              <a:t>Cible de clientèle </a:t>
            </a:r>
            <a:r>
              <a:rPr lang="fr-FR" u="sng"/>
              <a:t>personnes physiques</a:t>
            </a:r>
          </a:p>
        </p:txBody>
      </p:sp>
      <p:pic>
        <p:nvPicPr>
          <p:cNvPr id="6" name="Image 5">
            <a:extLst>
              <a:ext uri="{FF2B5EF4-FFF2-40B4-BE49-F238E27FC236}">
                <a16:creationId xmlns:a16="http://schemas.microsoft.com/office/drawing/2014/main" id="{1A78D00D-B86E-453F-9567-0DEDE91A7FB9}"/>
              </a:ext>
            </a:extLst>
          </p:cNvPr>
          <p:cNvPicPr>
            <a:picLocks noChangeAspect="1"/>
          </p:cNvPicPr>
          <p:nvPr/>
        </p:nvPicPr>
        <p:blipFill>
          <a:blip r:embed="rId2"/>
          <a:stretch>
            <a:fillRect/>
          </a:stretch>
        </p:blipFill>
        <p:spPr>
          <a:xfrm>
            <a:off x="11540021" y="77768"/>
            <a:ext cx="576000" cy="576000"/>
          </a:xfrm>
          <a:prstGeom prst="rect">
            <a:avLst/>
          </a:prstGeom>
        </p:spPr>
      </p:pic>
      <p:graphicFrame>
        <p:nvGraphicFramePr>
          <p:cNvPr id="7" name="Tableau 2">
            <a:extLst>
              <a:ext uri="{FF2B5EF4-FFF2-40B4-BE49-F238E27FC236}">
                <a16:creationId xmlns:a16="http://schemas.microsoft.com/office/drawing/2014/main" id="{597E0792-FE27-47B7-91C6-0E53995D914D}"/>
              </a:ext>
            </a:extLst>
          </p:cNvPr>
          <p:cNvGraphicFramePr>
            <a:graphicFrameLocks noGrp="1"/>
          </p:cNvGraphicFramePr>
          <p:nvPr>
            <p:extLst>
              <p:ext uri="{D42A27DB-BD31-4B8C-83A1-F6EECF244321}">
                <p14:modId xmlns:p14="http://schemas.microsoft.com/office/powerpoint/2010/main" val="2012459999"/>
              </p:ext>
            </p:extLst>
          </p:nvPr>
        </p:nvGraphicFramePr>
        <p:xfrm>
          <a:off x="875737" y="910363"/>
          <a:ext cx="10440525" cy="4794246"/>
        </p:xfrm>
        <a:graphic>
          <a:graphicData uri="http://schemas.openxmlformats.org/drawingml/2006/table">
            <a:tbl>
              <a:tblPr firstRow="1" bandRow="1"/>
              <a:tblGrid>
                <a:gridCol w="3367143">
                  <a:extLst>
                    <a:ext uri="{9D8B030D-6E8A-4147-A177-3AD203B41FA5}">
                      <a16:colId xmlns:a16="http://schemas.microsoft.com/office/drawing/2014/main" val="2123190846"/>
                    </a:ext>
                  </a:extLst>
                </a:gridCol>
                <a:gridCol w="1753497">
                  <a:extLst>
                    <a:ext uri="{9D8B030D-6E8A-4147-A177-3AD203B41FA5}">
                      <a16:colId xmlns:a16="http://schemas.microsoft.com/office/drawing/2014/main" val="2557378200"/>
                    </a:ext>
                  </a:extLst>
                </a:gridCol>
                <a:gridCol w="1667435">
                  <a:extLst>
                    <a:ext uri="{9D8B030D-6E8A-4147-A177-3AD203B41FA5}">
                      <a16:colId xmlns:a16="http://schemas.microsoft.com/office/drawing/2014/main" val="975504748"/>
                    </a:ext>
                  </a:extLst>
                </a:gridCol>
                <a:gridCol w="1807285">
                  <a:extLst>
                    <a:ext uri="{9D8B030D-6E8A-4147-A177-3AD203B41FA5}">
                      <a16:colId xmlns:a16="http://schemas.microsoft.com/office/drawing/2014/main" val="1171837911"/>
                    </a:ext>
                  </a:extLst>
                </a:gridCol>
                <a:gridCol w="1845165">
                  <a:extLst>
                    <a:ext uri="{9D8B030D-6E8A-4147-A177-3AD203B41FA5}">
                      <a16:colId xmlns:a16="http://schemas.microsoft.com/office/drawing/2014/main" val="1529366017"/>
                    </a:ext>
                  </a:extLst>
                </a:gridCol>
              </a:tblGrid>
              <a:tr h="682620">
                <a:tc>
                  <a:txBody>
                    <a:bodyPr/>
                    <a:lstStyle/>
                    <a:p>
                      <a:r>
                        <a:rPr lang="fr-FR" sz="1200" b="1"/>
                        <a:t>CLIENTELE CIBLE </a:t>
                      </a:r>
                      <a:r>
                        <a:rPr lang="fr-FR" sz="1200" b="0"/>
                        <a:t>(personnes physiques)</a:t>
                      </a:r>
                      <a:endParaRPr lang="fr-FR" sz="1200" b="0">
                        <a:highlight>
                          <a:srgbClr val="FFFF00"/>
                        </a:highlight>
                      </a:endParaRP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GRAND PUBLIC</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 HAUT DE GAMME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GESTION </a:t>
                      </a:r>
                    </a:p>
                    <a:p>
                      <a:pPr algn="ctr"/>
                      <a:r>
                        <a:rPr lang="fr-FR" sz="1200" b="1">
                          <a:solidFill>
                            <a:schemeClr val="tx1"/>
                          </a:solidFill>
                        </a:rPr>
                        <a:t>PRIVEE</a:t>
                      </a:r>
                    </a:p>
                  </a:txBody>
                  <a:tcPr marL="121920" marR="121920" marT="60960" marB="60960" anchor="ctr">
                    <a:solidFill>
                      <a:schemeClr val="tx2">
                        <a:lumMod val="40000"/>
                        <a:lumOff val="60000"/>
                      </a:schemeClr>
                    </a:solidFill>
                  </a:tcPr>
                </a:tc>
                <a:tc>
                  <a:txBody>
                    <a:bodyPr/>
                    <a:lstStyle/>
                    <a:p>
                      <a:pPr algn="ctr"/>
                      <a:r>
                        <a:rPr lang="fr-FR" sz="1200" b="1">
                          <a:solidFill>
                            <a:schemeClr val="tx1"/>
                          </a:solidFill>
                        </a:rPr>
                        <a:t>PREMIUM BANQUE PRIVEE</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38601">
                <a:tc>
                  <a:txBody>
                    <a:bodyPr/>
                    <a:lstStyle/>
                    <a:p>
                      <a:r>
                        <a:rPr lang="fr-FR" sz="1200" b="1"/>
                        <a:t>CONNAISSANCE &amp; EXPERIENCE DU CLIENT (QCF)</a:t>
                      </a:r>
                    </a:p>
                  </a:txBody>
                  <a:tcPr marL="121920" marR="121920" marT="60960" marB="60960" anchor="ctr">
                    <a:solidFill>
                      <a:schemeClr val="bg1">
                        <a:lumMod val="95000"/>
                      </a:schemeClr>
                    </a:solidFill>
                  </a:tcPr>
                </a:tc>
                <a:tc gridSpan="4">
                  <a:txBody>
                    <a:bodyPr/>
                    <a:lstStyle/>
                    <a:p>
                      <a:pPr algn="ctr"/>
                      <a:endParaRPr lang="fr-FR" sz="1200"/>
                    </a:p>
                    <a:p>
                      <a:pPr algn="ctr"/>
                      <a:r>
                        <a:rPr lang="fr-FR" sz="1000" kern="1200">
                          <a:solidFill>
                            <a:schemeClr val="tx1"/>
                          </a:solidFill>
                          <a:latin typeface="+mn-lt"/>
                          <a:ea typeface="+mn-ea"/>
                          <a:cs typeface="+mn-cs"/>
                        </a:rPr>
                        <a:t>À partir de C1</a:t>
                      </a:r>
                    </a:p>
                    <a:p>
                      <a:pPr algn="ctr"/>
                      <a:r>
                        <a:rPr lang="fr-FR" sz="1200" b="1">
                          <a:solidFill>
                            <a:schemeClr val="tx2"/>
                          </a:solidFill>
                        </a:rPr>
                        <a:t>Débutant</a:t>
                      </a:r>
                      <a:endParaRPr lang="fr-FR" sz="1200"/>
                    </a:p>
                  </a:txBody>
                  <a:tcPr marL="121920" marR="121920" marT="60960" marB="60960" anchor="ctr"/>
                </a:tc>
                <a:tc hMerge="1">
                  <a:txBody>
                    <a:bodyPr/>
                    <a:lstStyle/>
                    <a:p>
                      <a:pPr algn="ctr"/>
                      <a:r>
                        <a:rPr lang="fr-FR" sz="1300"/>
                        <a:t>C2</a:t>
                      </a:r>
                    </a:p>
                    <a:p>
                      <a:pPr algn="ctr"/>
                      <a:r>
                        <a:rPr lang="fr-FR" sz="1300"/>
                        <a:t>Initié</a:t>
                      </a:r>
                    </a:p>
                  </a:txBody>
                  <a:tcPr marL="121920" marR="121920" marT="60960" marB="60960" anchor="ctr"/>
                </a:tc>
                <a:tc hMerge="1">
                  <a:txBody>
                    <a:bodyPr/>
                    <a:lstStyle/>
                    <a:p>
                      <a:pPr algn="ctr"/>
                      <a:r>
                        <a:rPr lang="fr-FR" sz="1300"/>
                        <a:t>C3 </a:t>
                      </a:r>
                    </a:p>
                    <a:p>
                      <a:pPr algn="ctr"/>
                      <a:r>
                        <a:rPr lang="fr-FR" sz="1300"/>
                        <a:t>Confirmé</a:t>
                      </a:r>
                    </a:p>
                  </a:txBody>
                  <a:tcPr marL="121920" marR="121920" marT="60960" marB="60960" anchor="ctr"/>
                </a:tc>
                <a:tc hMerge="1">
                  <a:txBody>
                    <a:bodyPr/>
                    <a:lstStyle/>
                    <a:p>
                      <a:pPr algn="ctr"/>
                      <a:r>
                        <a:rPr lang="fr-FR" sz="1300"/>
                        <a:t>C4</a:t>
                      </a:r>
                    </a:p>
                    <a:p>
                      <a:pPr algn="ctr"/>
                      <a:r>
                        <a:rPr lang="fr-FR" sz="1300"/>
                        <a:t>Expert</a:t>
                      </a:r>
                    </a:p>
                  </a:txBody>
                  <a:tcPr marL="121920" marR="121920" marT="60960" marB="60960" anchor="ctr"/>
                </a:tc>
                <a:extLst>
                  <a:ext uri="{0D108BD9-81ED-4DB2-BD59-A6C34878D82A}">
                    <a16:rowId xmlns:a16="http://schemas.microsoft.com/office/drawing/2014/main" val="849941826"/>
                  </a:ext>
                </a:extLst>
              </a:tr>
              <a:tr h="682620">
                <a:tc>
                  <a:txBody>
                    <a:bodyPr/>
                    <a:lstStyle/>
                    <a:p>
                      <a:r>
                        <a:rPr lang="fr-FR" sz="1200" b="1"/>
                        <a:t>PROFIL DE RISQUE DU CLIENT (QR)</a:t>
                      </a:r>
                    </a:p>
                  </a:txBody>
                  <a:tcPr marL="121920" marR="121920" marT="60960" marB="60960" anchor="ctr">
                    <a:solidFill>
                      <a:schemeClr val="bg1">
                        <a:lumMod val="95000"/>
                      </a:schemeClr>
                    </a:solidFill>
                  </a:tcPr>
                </a:tc>
                <a:tc gridSpan="4">
                  <a:txBody>
                    <a:bodyPr/>
                    <a:lstStyle/>
                    <a:p>
                      <a:pPr lvl="0" algn="ctr">
                        <a:lnSpc>
                          <a:spcPct val="100000"/>
                        </a:lnSpc>
                        <a:spcBef>
                          <a:spcPts val="0"/>
                        </a:spcBef>
                        <a:spcAft>
                          <a:spcPts val="0"/>
                        </a:spcAft>
                        <a:buNone/>
                      </a:pPr>
                      <a:r>
                        <a:rPr lang="fr-FR" sz="1000" b="0" i="0" u="none" strike="noStrike" noProof="0">
                          <a:solidFill>
                            <a:schemeClr val="tx1"/>
                          </a:solidFill>
                          <a:latin typeface="Arial"/>
                        </a:rPr>
                        <a:t>A partir du profil client  R1</a:t>
                      </a:r>
                      <a:endParaRPr lang="fr-FR" sz="1200" b="1" kern="1200">
                        <a:solidFill>
                          <a:schemeClr val="tx2"/>
                        </a:solidFill>
                        <a:latin typeface="+mn-lt"/>
                        <a:ea typeface="+mn-ea"/>
                        <a:cs typeface="+mn-cs"/>
                      </a:endParaRPr>
                    </a:p>
                    <a:p>
                      <a:pPr lvl="0" algn="ctr">
                        <a:lnSpc>
                          <a:spcPct val="100000"/>
                        </a:lnSpc>
                        <a:spcBef>
                          <a:spcPts val="0"/>
                        </a:spcBef>
                        <a:spcAft>
                          <a:spcPts val="0"/>
                        </a:spcAft>
                        <a:buNone/>
                      </a:pPr>
                      <a:r>
                        <a:rPr lang="fr-FR" sz="1000" b="0" i="0" u="none" strike="noStrike" noProof="0">
                          <a:solidFill>
                            <a:schemeClr val="tx1"/>
                          </a:solidFill>
                          <a:latin typeface="Arial"/>
                        </a:rPr>
                        <a:t> </a:t>
                      </a:r>
                      <a:r>
                        <a:rPr lang="fr-FR" sz="1200" b="1" kern="1200" noProof="0">
                          <a:solidFill>
                            <a:schemeClr val="tx2"/>
                          </a:solidFill>
                          <a:latin typeface="+mn-lt"/>
                          <a:ea typeface="+mn-ea"/>
                          <a:cs typeface="+mn-cs"/>
                        </a:rPr>
                        <a:t>Prudent</a:t>
                      </a:r>
                      <a:endParaRPr lang="fr-FR" sz="1200" b="1" kern="1200">
                        <a:solidFill>
                          <a:schemeClr val="tx2"/>
                        </a:solidFill>
                        <a:latin typeface="+mn-lt"/>
                        <a:ea typeface="+mn-ea"/>
                        <a:cs typeface="+mn-cs"/>
                      </a:endParaRPr>
                    </a:p>
                  </a:txBody>
                  <a:tcPr marL="121920" marR="121920" marT="60960" marB="60960" anchor="ctr"/>
                </a:tc>
                <a:tc hMerge="1">
                  <a:txBody>
                    <a:bodyPr/>
                    <a:lstStyle/>
                    <a:p>
                      <a:pPr algn="ctr"/>
                      <a:r>
                        <a:rPr lang="fr-FR" sz="1300"/>
                        <a:t>R2</a:t>
                      </a:r>
                    </a:p>
                  </a:txBody>
                  <a:tcPr marL="121920" marR="121920" marT="60960" marB="60960" anchor="ctr"/>
                </a:tc>
                <a:tc hMerge="1">
                  <a:txBody>
                    <a:bodyPr/>
                    <a:lstStyle/>
                    <a:p>
                      <a:pPr algn="ctr"/>
                      <a:r>
                        <a:rPr lang="fr-FR" sz="1300"/>
                        <a:t>R3</a:t>
                      </a:r>
                    </a:p>
                  </a:txBody>
                  <a:tcPr marL="121920" marR="121920" marT="60960" marB="60960" anchor="ctr"/>
                </a:tc>
                <a:tc hMerge="1">
                  <a:txBody>
                    <a:bodyPr/>
                    <a:lstStyle/>
                    <a:p>
                      <a:pPr algn="ctr"/>
                      <a:r>
                        <a:rPr lang="fr-FR" sz="1300"/>
                        <a:t>R4</a:t>
                      </a:r>
                    </a:p>
                  </a:txBody>
                  <a:tcPr marL="121920" marR="121920" marT="60960" marB="60960" anchor="ctr"/>
                </a:tc>
                <a:extLst>
                  <a:ext uri="{0D108BD9-81ED-4DB2-BD59-A6C34878D82A}">
                    <a16:rowId xmlns:a16="http://schemas.microsoft.com/office/drawing/2014/main" val="720072121"/>
                  </a:ext>
                </a:extLst>
              </a:tr>
              <a:tr h="68262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a:t>MARCHE CIBLE (MIFID II)</a:t>
                      </a:r>
                    </a:p>
                    <a:p>
                      <a:endParaRPr lang="fr-FR" sz="1200" b="1"/>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000" kern="1200" noProof="0">
                          <a:solidFill>
                            <a:schemeClr val="tx1"/>
                          </a:solidFill>
                          <a:latin typeface="+mn-lt"/>
                          <a:ea typeface="+mn-ea"/>
                          <a:cs typeface="+mn-cs"/>
                        </a:rPr>
                        <a:t>Non professionnel - professionnel</a:t>
                      </a:r>
                    </a:p>
                  </a:txBody>
                  <a:tcPr marL="121920" marR="121920" marT="60960" marB="6096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41415652"/>
                  </a:ext>
                </a:extLst>
              </a:tr>
              <a:tr h="938601">
                <a:tc>
                  <a:txBody>
                    <a:bodyPr/>
                    <a:lstStyle/>
                    <a:p>
                      <a:r>
                        <a:rPr lang="fr-FR" sz="1200" b="1"/>
                        <a:t>OBJECTIF D’INVESTISSEMENT DU CLIENT</a:t>
                      </a:r>
                    </a:p>
                  </a:txBody>
                  <a:tcPr marL="121920" marR="121920" marT="60960" marB="60960" anchor="ctr">
                    <a:solidFill>
                      <a:schemeClr val="bg1">
                        <a:lumMod val="95000"/>
                      </a:schemeClr>
                    </a:solidFill>
                  </a:tcPr>
                </a:tc>
                <a:tc gridSpan="4">
                  <a:txBody>
                    <a:bodyPr/>
                    <a:lstStyle/>
                    <a:p>
                      <a:pPr algn="ctr"/>
                      <a:r>
                        <a:rPr lang="fr-FR" sz="1000" kern="1200">
                          <a:solidFill>
                            <a:schemeClr val="tx1"/>
                          </a:solidFill>
                          <a:latin typeface="+mn-lt"/>
                          <a:ea typeface="+mn-ea"/>
                          <a:cs typeface="+mn-cs"/>
                        </a:rPr>
                        <a:t>Percevoir des revenus complémentaires – Epargne pour mes proches – constituer une épargne - </a:t>
                      </a:r>
                    </a:p>
                    <a:p>
                      <a:pPr algn="ctr"/>
                      <a:r>
                        <a:rPr lang="fr-FR" sz="1000" kern="1200">
                          <a:solidFill>
                            <a:schemeClr val="tx1"/>
                          </a:solidFill>
                          <a:latin typeface="+mn-lt"/>
                          <a:ea typeface="+mn-ea"/>
                          <a:cs typeface="+mn-cs"/>
                        </a:rPr>
                        <a:t>transmettre mon patrimoine – préparer ma retraite </a:t>
                      </a:r>
                    </a:p>
                    <a:p>
                      <a:pPr algn="ctr"/>
                      <a:r>
                        <a:rPr lang="fr-FR" sz="1000" kern="1200">
                          <a:solidFill>
                            <a:schemeClr val="tx1"/>
                          </a:solidFill>
                          <a:latin typeface="+mn-lt"/>
                          <a:ea typeface="+mn-ea"/>
                          <a:cs typeface="+mn-cs"/>
                        </a:rPr>
                        <a:t>Valoriser mon épargne – valoriser mon capital – préparer un projet immobilier</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426637">
                <a:tc>
                  <a:txBody>
                    <a:bodyPr/>
                    <a:lstStyle/>
                    <a:p>
                      <a:r>
                        <a:rPr lang="fr-FR" sz="1200" b="1"/>
                        <a:t>DUREE D’INVESTISSEMENT </a:t>
                      </a:r>
                    </a:p>
                  </a:txBody>
                  <a:tcPr marL="121920" marR="121920" marT="60960" marB="60960" anchor="ctr">
                    <a:solidFill>
                      <a:schemeClr val="bg1">
                        <a:lumMod val="95000"/>
                      </a:schemeClr>
                    </a:solidFill>
                  </a:tcPr>
                </a:tc>
                <a:tc gridSpan="4">
                  <a:txBody>
                    <a:bodyPr/>
                    <a:lstStyle/>
                    <a:p>
                      <a:pPr algn="ctr"/>
                      <a:r>
                        <a:rPr lang="fr-FR" sz="1000" kern="1200" dirty="0">
                          <a:solidFill>
                            <a:schemeClr val="tx1"/>
                          </a:solidFill>
                          <a:latin typeface="+mn-lt"/>
                          <a:ea typeface="+mn-ea"/>
                          <a:cs typeface="+mn-cs"/>
                        </a:rPr>
                        <a:t>5 ans avec une date d’échéance le 14/04/2028. Dans LEA, l’horizon de placement minimum de l’emprunt est de 6 ans</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tc hMerge="1">
                  <a:txBody>
                    <a:bodyPr/>
                    <a:lstStyle/>
                    <a:p>
                      <a:pPr algn="ctr"/>
                      <a:endParaRPr lang="fr-FR" sz="1000"/>
                    </a:p>
                  </a:txBody>
                  <a:tcPr anchor="ctr"/>
                </a:tc>
                <a:extLst>
                  <a:ext uri="{0D108BD9-81ED-4DB2-BD59-A6C34878D82A}">
                    <a16:rowId xmlns:a16="http://schemas.microsoft.com/office/drawing/2014/main" val="2604197224"/>
                  </a:ext>
                </a:extLst>
              </a:tr>
              <a:tr h="442547">
                <a:tc>
                  <a:txBody>
                    <a:bodyPr/>
                    <a:lstStyle/>
                    <a:p>
                      <a:r>
                        <a:rPr lang="fr-FR" sz="1200" b="1"/>
                        <a:t>CANAL DE DISTRIBUTION DU PRODUIT</a:t>
                      </a:r>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pPr>
                      <a:r>
                        <a:rPr lang="fr-FR" sz="1000" kern="1200" dirty="0">
                          <a:solidFill>
                            <a:schemeClr val="tx1"/>
                          </a:solidFill>
                          <a:latin typeface="+mn-lt"/>
                          <a:ea typeface="+mn-ea"/>
                          <a:cs typeface="+mn-cs"/>
                        </a:rPr>
                        <a:t>Vente dans le cadre d'un parcours épargne personnalisé (LEA ou O2S)</a:t>
                      </a:r>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sp>
        <p:nvSpPr>
          <p:cNvPr id="8" name="Rectangle 7">
            <a:extLst>
              <a:ext uri="{FF2B5EF4-FFF2-40B4-BE49-F238E27FC236}">
                <a16:creationId xmlns:a16="http://schemas.microsoft.com/office/drawing/2014/main" id="{129465E2-6DC0-4F10-A1B1-9A194AC509F9}"/>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9" name="ZoneTexte 8">
            <a:extLst>
              <a:ext uri="{FF2B5EF4-FFF2-40B4-BE49-F238E27FC236}">
                <a16:creationId xmlns:a16="http://schemas.microsoft.com/office/drawing/2014/main" id="{59FA7A10-DE93-446F-9E73-67AC409480EB}"/>
              </a:ext>
            </a:extLst>
          </p:cNvPr>
          <p:cNvSpPr txBox="1"/>
          <p:nvPr/>
        </p:nvSpPr>
        <p:spPr>
          <a:xfrm>
            <a:off x="875737" y="5778001"/>
            <a:ext cx="10440525" cy="400110"/>
          </a:xfrm>
          <a:prstGeom prst="rect">
            <a:avLst/>
          </a:prstGeom>
          <a:noFill/>
          <a:ln>
            <a:noFill/>
          </a:ln>
        </p:spPr>
        <p:txBody>
          <a:bodyPr wrap="square" lIns="91440" tIns="45720" rIns="91440" bIns="45720" anchor="t">
            <a:spAutoFit/>
          </a:bodyPr>
          <a:lstStyle/>
          <a:p>
            <a:pPr algn="ctr" defTabSz="1219170"/>
            <a:r>
              <a:rPr lang="fr-FR" sz="1000"/>
              <a:t>Ce produit financier doit être proposé à des clients dont l'âge est compatible avec la date d'échéance prévue. Il n’est pas recommandé de commercialiser ce produit à des clients âgés de 80 ans et plus. En cas de souscription dans le cadre d’un contrat d’assurance-vie à la demande d’un client âgé de 80 ans et plus, faire remplir et signer la fiche dédiée. </a:t>
            </a:r>
          </a:p>
        </p:txBody>
      </p:sp>
    </p:spTree>
    <p:extLst>
      <p:ext uri="{BB962C8B-B14F-4D97-AF65-F5344CB8AC3E}">
        <p14:creationId xmlns:p14="http://schemas.microsoft.com/office/powerpoint/2010/main" val="7750758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03218"/>
            <a:ext cx="11012128" cy="616330"/>
          </a:xfrm>
        </p:spPr>
        <p:txBody>
          <a:bodyPr/>
          <a:lstStyle/>
          <a:p>
            <a:r>
              <a:rPr lang="fr-FR" altLang="fr-FR" sz="3600"/>
              <a:t>Contrats éligibles</a:t>
            </a: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3"/>
          <a:stretch>
            <a:fillRect/>
          </a:stretch>
        </p:blipFill>
        <p:spPr>
          <a:xfrm>
            <a:off x="11447219" y="146747"/>
            <a:ext cx="503884" cy="503884"/>
          </a:xfrm>
          <a:prstGeom prst="rect">
            <a:avLst/>
          </a:prstGeom>
        </p:spPr>
      </p:pic>
      <p:sp>
        <p:nvSpPr>
          <p:cNvPr id="6" name="ZoneTexte 5">
            <a:extLst>
              <a:ext uri="{FF2B5EF4-FFF2-40B4-BE49-F238E27FC236}">
                <a16:creationId xmlns:a16="http://schemas.microsoft.com/office/drawing/2014/main" id="{F87E02B4-96EF-4A20-8FA8-3BE97D65E5D1}"/>
              </a:ext>
            </a:extLst>
          </p:cNvPr>
          <p:cNvSpPr txBox="1"/>
          <p:nvPr/>
        </p:nvSpPr>
        <p:spPr>
          <a:xfrm>
            <a:off x="546847" y="3612776"/>
            <a:ext cx="10088763" cy="923330"/>
          </a:xfrm>
          <a:prstGeom prst="rect">
            <a:avLst/>
          </a:prstGeom>
          <a:noFill/>
        </p:spPr>
        <p:txBody>
          <a:bodyPr wrap="square" rtlCol="0">
            <a:spAutoFit/>
          </a:bodyPr>
          <a:lstStyle/>
          <a:p>
            <a:endParaRPr lang="fr-FR"/>
          </a:p>
          <a:p>
            <a:endParaRPr lang="fr-FR"/>
          </a:p>
          <a:p>
            <a:endParaRPr lang="fr-FR"/>
          </a:p>
        </p:txBody>
      </p:sp>
      <p:graphicFrame>
        <p:nvGraphicFramePr>
          <p:cNvPr id="8" name="Tableau 8">
            <a:extLst>
              <a:ext uri="{FF2B5EF4-FFF2-40B4-BE49-F238E27FC236}">
                <a16:creationId xmlns:a16="http://schemas.microsoft.com/office/drawing/2014/main" id="{DE84B2EC-C724-408E-B1A3-158A641F84EF}"/>
              </a:ext>
            </a:extLst>
          </p:cNvPr>
          <p:cNvGraphicFramePr>
            <a:graphicFrameLocks noGrp="1"/>
          </p:cNvGraphicFramePr>
          <p:nvPr>
            <p:extLst>
              <p:ext uri="{D42A27DB-BD31-4B8C-83A1-F6EECF244321}">
                <p14:modId xmlns:p14="http://schemas.microsoft.com/office/powerpoint/2010/main" val="3455750626"/>
              </p:ext>
            </p:extLst>
          </p:nvPr>
        </p:nvGraphicFramePr>
        <p:xfrm>
          <a:off x="521034" y="1000974"/>
          <a:ext cx="11012127" cy="5396958"/>
        </p:xfrm>
        <a:graphic>
          <a:graphicData uri="http://schemas.openxmlformats.org/drawingml/2006/table">
            <a:tbl>
              <a:tblPr firstRow="1" bandRow="1">
                <a:tableStyleId>{5C22544A-7EE6-4342-B048-85BDC9FD1C3A}</a:tableStyleId>
              </a:tblPr>
              <a:tblGrid>
                <a:gridCol w="2596193">
                  <a:extLst>
                    <a:ext uri="{9D8B030D-6E8A-4147-A177-3AD203B41FA5}">
                      <a16:colId xmlns:a16="http://schemas.microsoft.com/office/drawing/2014/main" val="2521400151"/>
                    </a:ext>
                  </a:extLst>
                </a:gridCol>
                <a:gridCol w="4292277">
                  <a:extLst>
                    <a:ext uri="{9D8B030D-6E8A-4147-A177-3AD203B41FA5}">
                      <a16:colId xmlns:a16="http://schemas.microsoft.com/office/drawing/2014/main" val="1635092249"/>
                    </a:ext>
                  </a:extLst>
                </a:gridCol>
                <a:gridCol w="4123657">
                  <a:extLst>
                    <a:ext uri="{9D8B030D-6E8A-4147-A177-3AD203B41FA5}">
                      <a16:colId xmlns:a16="http://schemas.microsoft.com/office/drawing/2014/main" val="4183750535"/>
                    </a:ext>
                  </a:extLst>
                </a:gridCol>
              </a:tblGrid>
              <a:tr h="384905">
                <a:tc>
                  <a:txBody>
                    <a:bodyPr/>
                    <a:lstStyle/>
                    <a:p>
                      <a:pPr>
                        <a:lnSpc>
                          <a:spcPts val="1400"/>
                        </a:lnSpc>
                      </a:pPr>
                      <a:endParaRPr lang="fr-FR" sz="1200"/>
                    </a:p>
                  </a:txBody>
                  <a:tcPr/>
                </a:tc>
                <a:tc>
                  <a:txBody>
                    <a:bodyPr/>
                    <a:lstStyle/>
                    <a:p>
                      <a:pPr algn="ctr">
                        <a:lnSpc>
                          <a:spcPts val="1400"/>
                        </a:lnSpc>
                      </a:pPr>
                      <a:r>
                        <a:rPr lang="fr-FR" sz="1100"/>
                        <a:t>BPCE Vie</a:t>
                      </a:r>
                    </a:p>
                  </a:txBody>
                  <a:tcPr/>
                </a:tc>
                <a:tc>
                  <a:txBody>
                    <a:bodyPr/>
                    <a:lstStyle/>
                    <a:p>
                      <a:pPr algn="ctr">
                        <a:lnSpc>
                          <a:spcPts val="1400"/>
                        </a:lnSpc>
                      </a:pPr>
                      <a:r>
                        <a:rPr lang="fr-FR" sz="1100"/>
                        <a:t>CNP Assurances </a:t>
                      </a:r>
                    </a:p>
                  </a:txBody>
                  <a:tcPr/>
                </a:tc>
                <a:extLst>
                  <a:ext uri="{0D108BD9-81ED-4DB2-BD59-A6C34878D82A}">
                    <a16:rowId xmlns:a16="http://schemas.microsoft.com/office/drawing/2014/main" val="50505218"/>
                  </a:ext>
                </a:extLst>
              </a:tr>
              <a:tr h="310392">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Dates de souscription</a:t>
                      </a:r>
                    </a:p>
                  </a:txBody>
                  <a:tcPr/>
                </a:tc>
                <a:tc gridSpan="2">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mn-lt"/>
                          <a:ea typeface="+mn-ea"/>
                          <a:cs typeface="+mn-cs"/>
                        </a:rPr>
                        <a:t>Du 31 mars au 06 avril 2023 à 18h30 heures inclus </a:t>
                      </a:r>
                    </a:p>
                  </a:txBody>
                  <a:tcPr/>
                </a:tc>
                <a:tc hMerge="1">
                  <a:txBody>
                    <a:bodyPr/>
                    <a:lstStyle/>
                    <a:p>
                      <a:endParaRPr lang="fr-FR"/>
                    </a:p>
                  </a:txBody>
                  <a:tcPr/>
                </a:tc>
                <a:extLst>
                  <a:ext uri="{0D108BD9-81ED-4DB2-BD59-A6C34878D82A}">
                    <a16:rowId xmlns:a16="http://schemas.microsoft.com/office/drawing/2014/main" val="3760031512"/>
                  </a:ext>
                </a:extLst>
              </a:tr>
              <a:tr h="1051082">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dirty="0"/>
                        <a:t>Modalités de souscription</a:t>
                      </a:r>
                    </a:p>
                  </a:txBody>
                  <a:tcPr/>
                </a:tc>
                <a:tc>
                  <a:txBody>
                    <a:bodyPr/>
                    <a:lstStyle/>
                    <a:p>
                      <a:pPr>
                        <a:lnSpc>
                          <a:spcPts val="1400"/>
                        </a:lnSpc>
                      </a:pPr>
                      <a:r>
                        <a:rPr lang="fr-FR" sz="1000" b="1" kern="1200">
                          <a:solidFill>
                            <a:schemeClr val="tx1"/>
                          </a:solidFill>
                          <a:latin typeface="+mn-lt"/>
                          <a:ea typeface="+mn-ea"/>
                          <a:cs typeface="+mn-cs"/>
                        </a:rPr>
                        <a:t>Dates limites :</a:t>
                      </a:r>
                    </a:p>
                    <a:p>
                      <a:pPr marL="93345" indent="-93345">
                        <a:lnSpc>
                          <a:spcPts val="1400"/>
                        </a:lnSpc>
                        <a:buFontTx/>
                        <a:buChar char="-"/>
                      </a:pPr>
                      <a:r>
                        <a:rPr lang="fr-FR" sz="1000" kern="1200">
                          <a:solidFill>
                            <a:schemeClr val="tx1"/>
                          </a:solidFill>
                          <a:latin typeface="+mn-lt"/>
                          <a:ea typeface="+mn-ea"/>
                          <a:cs typeface="+mn-cs"/>
                        </a:rPr>
                        <a:t>sur </a:t>
                      </a:r>
                      <a:r>
                        <a:rPr lang="fr-FR" sz="1000" u="sng" kern="1200" err="1">
                          <a:solidFill>
                            <a:schemeClr val="tx1"/>
                          </a:solidFill>
                          <a:latin typeface="+mn-lt"/>
                          <a:ea typeface="+mn-ea"/>
                          <a:cs typeface="+mn-cs"/>
                        </a:rPr>
                        <a:t>Extrassur</a:t>
                      </a:r>
                      <a:r>
                        <a:rPr lang="fr-FR" sz="1000" kern="1200">
                          <a:solidFill>
                            <a:schemeClr val="tx1"/>
                          </a:solidFill>
                          <a:latin typeface="+mn-lt"/>
                          <a:ea typeface="+mn-ea"/>
                          <a:cs typeface="+mn-cs"/>
                        </a:rPr>
                        <a:t> : le 06/04/2023 </a:t>
                      </a:r>
                    </a:p>
                    <a:p>
                      <a:pPr marL="93345" indent="-93345">
                        <a:lnSpc>
                          <a:spcPts val="1400"/>
                        </a:lnSpc>
                        <a:buFontTx/>
                        <a:buChar char="-"/>
                      </a:pPr>
                      <a:r>
                        <a:rPr lang="fr-FR" sz="1000" kern="1200">
                          <a:solidFill>
                            <a:schemeClr val="tx1"/>
                          </a:solidFill>
                          <a:latin typeface="+mn-lt"/>
                          <a:ea typeface="+mn-ea"/>
                          <a:cs typeface="+mn-cs"/>
                        </a:rPr>
                        <a:t>Sur </a:t>
                      </a:r>
                      <a:r>
                        <a:rPr lang="fr-FR" sz="1000" u="sng" kern="1200" err="1">
                          <a:solidFill>
                            <a:schemeClr val="tx1"/>
                          </a:solidFill>
                          <a:latin typeface="+mn-lt"/>
                          <a:ea typeface="+mn-ea"/>
                          <a:cs typeface="+mn-cs"/>
                        </a:rPr>
                        <a:t>WebAssur</a:t>
                      </a:r>
                      <a:r>
                        <a:rPr lang="fr-FR" sz="1000" kern="1200">
                          <a:solidFill>
                            <a:schemeClr val="tx1"/>
                          </a:solidFill>
                          <a:latin typeface="+mn-lt"/>
                          <a:ea typeface="+mn-ea"/>
                          <a:cs typeface="+mn-cs"/>
                        </a:rPr>
                        <a:t> : le 06/04/2023</a:t>
                      </a:r>
                      <a:r>
                        <a:rPr lang="fr-FR" sz="1000" strike="sngStrike" kern="1200">
                          <a:solidFill>
                            <a:schemeClr val="tx1"/>
                          </a:solidFill>
                          <a:latin typeface="+mn-lt"/>
                          <a:ea typeface="+mn-ea"/>
                          <a:cs typeface="+mn-cs"/>
                        </a:rPr>
                        <a:t> </a:t>
                      </a:r>
                      <a:r>
                        <a:rPr lang="fr-FR" sz="1000" kern="1200">
                          <a:solidFill>
                            <a:schemeClr val="tx1"/>
                          </a:solidFill>
                          <a:latin typeface="+mn-lt"/>
                          <a:ea typeface="+mn-ea"/>
                          <a:cs typeface="+mn-cs"/>
                          <a:sym typeface="Wingdings" panose="05000000000000000000" pitchFamily="2" charset="2"/>
                        </a:rPr>
                        <a:t> </a:t>
                      </a:r>
                      <a:r>
                        <a:rPr lang="fr-FR" sz="1000" kern="1200">
                          <a:solidFill>
                            <a:schemeClr val="tx1"/>
                          </a:solidFill>
                          <a:latin typeface="+mn-lt"/>
                          <a:ea typeface="+mn-ea"/>
                          <a:cs typeface="+mn-cs"/>
                        </a:rPr>
                        <a:t>date limite de réception papier au service clientèle le 11/04/2023</a:t>
                      </a:r>
                    </a:p>
                  </a:txBody>
                  <a:tcPr/>
                </a:tc>
                <a:tc>
                  <a:txBody>
                    <a:bodyPr/>
                    <a:lstStyle/>
                    <a:p>
                      <a:pPr>
                        <a:lnSpc>
                          <a:spcPts val="1400"/>
                        </a:lnSpc>
                      </a:pPr>
                      <a:r>
                        <a:rPr lang="fr-FR" sz="1000" b="1" kern="1200">
                          <a:solidFill>
                            <a:schemeClr val="tx1"/>
                          </a:solidFill>
                          <a:latin typeface="+mn-lt"/>
                          <a:ea typeface="+mn-ea"/>
                          <a:cs typeface="+mn-cs"/>
                        </a:rPr>
                        <a:t>Dates limites :</a:t>
                      </a:r>
                    </a:p>
                    <a:p>
                      <a:pPr marL="93345" indent="-93345">
                        <a:lnSpc>
                          <a:spcPts val="1400"/>
                        </a:lnSpc>
                        <a:buFontTx/>
                        <a:buChar char="-"/>
                      </a:pPr>
                      <a:r>
                        <a:rPr lang="fr-FR" sz="1000" kern="1200">
                          <a:solidFill>
                            <a:schemeClr val="tx1"/>
                          </a:solidFill>
                          <a:latin typeface="+mn-lt"/>
                          <a:ea typeface="+mn-ea"/>
                          <a:cs typeface="+mn-cs"/>
                        </a:rPr>
                        <a:t>sur Puma : le 06/04/2023</a:t>
                      </a:r>
                    </a:p>
                    <a:p>
                      <a:pPr marL="93345" indent="-93345">
                        <a:lnSpc>
                          <a:spcPts val="1400"/>
                        </a:lnSpc>
                        <a:buFontTx/>
                        <a:buChar char="-"/>
                      </a:pPr>
                      <a:r>
                        <a:rPr lang="fr-FR" sz="1000" kern="1200">
                          <a:solidFill>
                            <a:schemeClr val="tx1"/>
                          </a:solidFill>
                          <a:latin typeface="+mn-lt"/>
                          <a:ea typeface="+mn-ea"/>
                          <a:cs typeface="+mn-cs"/>
                        </a:rPr>
                        <a:t>sur ISI : le 04/04/2023, dernière saisie sur </a:t>
                      </a:r>
                      <a:r>
                        <a:rPr lang="fr-FR" sz="1000" kern="1200" err="1">
                          <a:solidFill>
                            <a:schemeClr val="tx1"/>
                          </a:solidFill>
                          <a:latin typeface="+mn-lt"/>
                          <a:ea typeface="+mn-ea"/>
                          <a:cs typeface="+mn-cs"/>
                        </a:rPr>
                        <a:t>Ecustat</a:t>
                      </a:r>
                      <a:r>
                        <a:rPr lang="fr-FR" sz="1000" kern="1200">
                          <a:solidFill>
                            <a:schemeClr val="tx1"/>
                          </a:solidFill>
                          <a:latin typeface="+mn-lt"/>
                          <a:ea typeface="+mn-ea"/>
                          <a:cs typeface="+mn-cs"/>
                        </a:rPr>
                        <a:t> le 06/04/2023</a:t>
                      </a:r>
                    </a:p>
                  </a:txBody>
                  <a:tcPr/>
                </a:tc>
                <a:extLst>
                  <a:ext uri="{0D108BD9-81ED-4DB2-BD59-A6C34878D82A}">
                    <a16:rowId xmlns:a16="http://schemas.microsoft.com/office/drawing/2014/main" val="1938235355"/>
                  </a:ext>
                </a:extLst>
              </a:tr>
              <a:tr h="961441">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Contrats éligibles</a:t>
                      </a:r>
                    </a:p>
                    <a:p>
                      <a:pPr marL="0" marR="0" lvl="0" indent="0" algn="l" defTabSz="1219170" rtl="0" eaLnBrk="1" fontAlgn="auto" latinLnBrk="0" hangingPunct="1">
                        <a:lnSpc>
                          <a:spcPts val="1400"/>
                        </a:lnSpc>
                        <a:spcBef>
                          <a:spcPts val="0"/>
                        </a:spcBef>
                        <a:spcAft>
                          <a:spcPts val="0"/>
                        </a:spcAft>
                        <a:buClrTx/>
                        <a:buSzTx/>
                        <a:buFontTx/>
                        <a:buNone/>
                        <a:tabLst/>
                        <a:defRPr/>
                      </a:pPr>
                      <a:endParaRPr lang="fr-FR" sz="1050"/>
                    </a:p>
                  </a:txBody>
                  <a:tcPr/>
                </a:tc>
                <a:tc>
                  <a:txBody>
                    <a:bodyPr/>
                    <a:lstStyle/>
                    <a:p>
                      <a:pPr marL="285750" indent="-285750">
                        <a:lnSpc>
                          <a:spcPts val="1400"/>
                        </a:lnSpc>
                        <a:buFont typeface="Arial" panose="020B0604020202020204" pitchFamily="34" charset="0"/>
                        <a:buChar char="•"/>
                      </a:pPr>
                      <a:r>
                        <a:rPr lang="fr-FR" sz="1000" b="0" i="0" u="none" strike="noStrike" noProof="0" err="1">
                          <a:latin typeface="Arial"/>
                        </a:rPr>
                        <a:t>Millevie</a:t>
                      </a:r>
                      <a:r>
                        <a:rPr lang="fr-FR" sz="1000" b="0" i="0" u="none" strike="noStrike" noProof="0">
                          <a:latin typeface="Arial"/>
                        </a:rPr>
                        <a:t> Initiale 1 et 2 </a:t>
                      </a:r>
                      <a:endParaRPr lang="fr-FR" sz="1000"/>
                    </a:p>
                    <a:p>
                      <a:pPr marL="285750" lvl="0" indent="-285750">
                        <a:lnSpc>
                          <a:spcPts val="1400"/>
                        </a:lnSpc>
                        <a:buFont typeface="Arial" panose="020B0604020202020204" pitchFamily="34" charset="0"/>
                        <a:buChar char="•"/>
                      </a:pPr>
                      <a:r>
                        <a:rPr lang="fr-FR" sz="1000" err="1"/>
                        <a:t>Millevie</a:t>
                      </a:r>
                      <a:r>
                        <a:rPr lang="fr-FR" sz="1000"/>
                        <a:t> Essentielle 1 et 2 </a:t>
                      </a:r>
                    </a:p>
                    <a:p>
                      <a:pPr marL="285750" lvl="0" indent="-285750">
                        <a:lnSpc>
                          <a:spcPts val="1400"/>
                        </a:lnSpc>
                        <a:buFont typeface="Arial" panose="020B0604020202020204" pitchFamily="34" charset="0"/>
                        <a:buChar char="•"/>
                      </a:pPr>
                      <a:r>
                        <a:rPr lang="fr-FR" sz="1000" err="1"/>
                        <a:t>Millevie</a:t>
                      </a:r>
                      <a:r>
                        <a:rPr lang="fr-FR" sz="1000"/>
                        <a:t> Premium 1 et 2</a:t>
                      </a:r>
                      <a:endParaRPr lang="fr-FR" sz="1000" strike="sngStrike">
                        <a:highlight>
                          <a:srgbClr val="FFFF00"/>
                        </a:highlight>
                      </a:endParaRPr>
                    </a:p>
                    <a:p>
                      <a:pPr marL="285750" marR="0" lvl="0" indent="-2857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err="1"/>
                        <a:t>Millevie</a:t>
                      </a:r>
                      <a:r>
                        <a:rPr lang="fr-FR" sz="1000"/>
                        <a:t> Infinie 1 et 2</a:t>
                      </a:r>
                      <a:endParaRPr lang="fr-FR" sz="1000" strike="sngStrike">
                        <a:highlight>
                          <a:srgbClr val="FFFF00"/>
                        </a:highlight>
                      </a:endParaRPr>
                    </a:p>
                    <a:p>
                      <a:pPr marL="285750" marR="0" lvl="0" indent="-285750" algn="l" rtl="0" eaLnBrk="1" fontAlgn="auto" latinLnBrk="0" hangingPunct="1">
                        <a:lnSpc>
                          <a:spcPts val="1400"/>
                        </a:lnSpc>
                        <a:spcBef>
                          <a:spcPts val="0"/>
                        </a:spcBef>
                        <a:spcAft>
                          <a:spcPts val="0"/>
                        </a:spcAft>
                        <a:buClrTx/>
                        <a:buSzTx/>
                        <a:buFont typeface="Arial" panose="020B0604020202020204" pitchFamily="34" charset="0"/>
                        <a:buChar char="•"/>
                      </a:pPr>
                      <a:r>
                        <a:rPr lang="fr-FR" sz="1000" err="1"/>
                        <a:t>Millevie</a:t>
                      </a:r>
                      <a:r>
                        <a:rPr lang="fr-FR" sz="1000"/>
                        <a:t> Capi 1 et 2</a:t>
                      </a:r>
                      <a:endParaRPr lang="fr-FR" sz="1000" strike="noStrike"/>
                    </a:p>
                  </a:txBody>
                  <a:tcPr/>
                </a:tc>
                <a:tc>
                  <a:txBody>
                    <a:bodyPr/>
                    <a:lstStyle/>
                    <a:p>
                      <a:pPr marL="285750" indent="-285750">
                        <a:lnSpc>
                          <a:spcPts val="1400"/>
                        </a:lnSpc>
                        <a:buFont typeface="Arial" panose="020B0604020202020204" pitchFamily="34" charset="0"/>
                        <a:buChar char="•"/>
                      </a:pPr>
                      <a:r>
                        <a:rPr lang="fr-FR" sz="1000"/>
                        <a:t>Nuances Grenadine </a:t>
                      </a:r>
                    </a:p>
                    <a:p>
                      <a:pPr marL="285750" indent="-285750">
                        <a:lnSpc>
                          <a:spcPts val="1400"/>
                        </a:lnSpc>
                        <a:buFont typeface="Arial" panose="020B0604020202020204" pitchFamily="34" charset="0"/>
                        <a:buChar char="•"/>
                      </a:pPr>
                      <a:r>
                        <a:rPr lang="fr-FR" sz="1000"/>
                        <a:t>Nuances 3D </a:t>
                      </a:r>
                    </a:p>
                    <a:p>
                      <a:pPr marL="285750" indent="-285750">
                        <a:lnSpc>
                          <a:spcPts val="1400"/>
                        </a:lnSpc>
                        <a:buFont typeface="Arial" panose="020B0604020202020204" pitchFamily="34" charset="0"/>
                        <a:buChar char="•"/>
                      </a:pPr>
                      <a:r>
                        <a:rPr lang="fr-FR" sz="1000"/>
                        <a:t>Nuances Plus </a:t>
                      </a:r>
                    </a:p>
                    <a:p>
                      <a:pPr marL="285750" indent="-285750">
                        <a:lnSpc>
                          <a:spcPts val="1400"/>
                        </a:lnSpc>
                        <a:buFont typeface="Arial" panose="020B0604020202020204" pitchFamily="34" charset="0"/>
                        <a:buChar char="•"/>
                      </a:pPr>
                      <a:r>
                        <a:rPr lang="fr-FR" sz="1000"/>
                        <a:t>Nuances Privilège </a:t>
                      </a:r>
                    </a:p>
                  </a:txBody>
                  <a:tcPr/>
                </a:tc>
                <a:extLst>
                  <a:ext uri="{0D108BD9-81ED-4DB2-BD59-A6C34878D82A}">
                    <a16:rowId xmlns:a16="http://schemas.microsoft.com/office/drawing/2014/main" val="2573584221"/>
                  </a:ext>
                </a:extLst>
              </a:tr>
              <a:tr h="803115">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Opérations éligibles</a:t>
                      </a:r>
                    </a:p>
                  </a:txBody>
                  <a:tcPr/>
                </a:tc>
                <a:tc gridSpan="2">
                  <a:txBody>
                    <a:bodyPr/>
                    <a:lstStyle/>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0000"/>
                          </a:solidFill>
                          <a:effectLst/>
                          <a:uLnTx/>
                          <a:uFillTx/>
                          <a:latin typeface="+mn-lt"/>
                          <a:ea typeface="+mn-ea"/>
                          <a:cs typeface="+mn-cs"/>
                        </a:rPr>
                        <a:t>Versement initial</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0000"/>
                          </a:solidFill>
                          <a:effectLst/>
                          <a:uLnTx/>
                          <a:uFillTx/>
                          <a:latin typeface="+mn-lt"/>
                          <a:ea typeface="+mn-ea"/>
                          <a:cs typeface="+mn-cs"/>
                        </a:rPr>
                        <a:t>Versement(s) libre(s) complémentaire(s)</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0" i="0" u="none" strike="noStrike" kern="1200" cap="none" spc="0" normalizeH="0" baseline="0" noProof="0">
                          <a:ln>
                            <a:noFill/>
                          </a:ln>
                          <a:solidFill>
                            <a:srgbClr val="000000"/>
                          </a:solidFill>
                          <a:effectLst/>
                          <a:uLnTx/>
                          <a:uFillTx/>
                          <a:latin typeface="+mn-lt"/>
                          <a:ea typeface="+mn-ea"/>
                          <a:cs typeface="+mn-cs"/>
                        </a:rPr>
                        <a:t>Arbitrage(s)</a:t>
                      </a:r>
                    </a:p>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000" b="0" i="1" u="none" strike="noStrike" kern="1200" cap="none" spc="0" normalizeH="0" baseline="0" noProof="0">
                          <a:ln>
                            <a:noFill/>
                          </a:ln>
                          <a:solidFill>
                            <a:srgbClr val="000000"/>
                          </a:solidFill>
                          <a:effectLst/>
                          <a:uLnTx/>
                          <a:uFillTx/>
                          <a:latin typeface="+mn-lt"/>
                          <a:ea typeface="+mn-ea"/>
                          <a:cs typeface="+mn-cs"/>
                        </a:rPr>
                        <a:t>L’emprunt n’est pas éligible aux versements programmés, options d’arbitrages automatiques et rachats partiels programmés</a:t>
                      </a:r>
                    </a:p>
                  </a:txBody>
                  <a:tcPr/>
                </a:tc>
                <a:tc hMerge="1">
                  <a:txBody>
                    <a:bodyPr/>
                    <a:lstStyle/>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000" b="0" i="1" u="none" strike="noStrike" kern="1200" cap="none" spc="0" normalizeH="0" baseline="0" noProof="0">
                        <a:ln>
                          <a:noFill/>
                        </a:ln>
                        <a:solidFill>
                          <a:srgbClr val="000000"/>
                        </a:solidFill>
                        <a:effectLst/>
                        <a:uLnTx/>
                        <a:uFillTx/>
                        <a:latin typeface="+mn-lt"/>
                        <a:ea typeface="+mn-ea"/>
                        <a:cs typeface="+mn-cs"/>
                      </a:endParaRPr>
                    </a:p>
                  </a:txBody>
                  <a:tcPr/>
                </a:tc>
                <a:extLst>
                  <a:ext uri="{0D108BD9-81ED-4DB2-BD59-A6C34878D82A}">
                    <a16:rowId xmlns:a16="http://schemas.microsoft.com/office/drawing/2014/main" val="2563381218"/>
                  </a:ext>
                </a:extLst>
              </a:tr>
              <a:tr h="407412">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Garantie plancher en cas de décès</a:t>
                      </a:r>
                    </a:p>
                  </a:txBody>
                  <a:tcPr/>
                </a:tc>
                <a:tc>
                  <a:txBody>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0" kern="1200">
                          <a:solidFill>
                            <a:schemeClr val="dk1"/>
                          </a:solidFill>
                          <a:latin typeface="+mn-lt"/>
                          <a:ea typeface="+mn-ea"/>
                          <a:cs typeface="+mn-cs"/>
                        </a:rPr>
                        <a:t>OUI</a:t>
                      </a:r>
                    </a:p>
                  </a:txBody>
                  <a:tcPr/>
                </a:tc>
                <a:tc>
                  <a:txBody>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000" i="0" kern="1200">
                          <a:solidFill>
                            <a:schemeClr val="dk1"/>
                          </a:solidFill>
                          <a:latin typeface="+mn-lt"/>
                          <a:ea typeface="+mn-ea"/>
                          <a:cs typeface="+mn-cs"/>
                        </a:rPr>
                        <a:t>NON</a:t>
                      </a:r>
                    </a:p>
                  </a:txBody>
                  <a:tcPr/>
                </a:tc>
                <a:extLst>
                  <a:ext uri="{0D108BD9-81ED-4DB2-BD59-A6C34878D82A}">
                    <a16:rowId xmlns:a16="http://schemas.microsoft.com/office/drawing/2014/main" val="781198861"/>
                  </a:ext>
                </a:extLst>
              </a:tr>
              <a:tr h="254233">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Gestion déléguée</a:t>
                      </a:r>
                    </a:p>
                  </a:txBody>
                  <a:tcPr/>
                </a:tc>
                <a:tc gridSpan="2">
                  <a:txBody>
                    <a:bodyPr/>
                    <a:lstStyle/>
                    <a:p>
                      <a:pPr marL="0" indent="0" algn="ctr">
                        <a:lnSpc>
                          <a:spcPts val="1400"/>
                        </a:lnSpc>
                        <a:buFont typeface="Arial" panose="020B0604020202020204" pitchFamily="34" charset="0"/>
                        <a:buNone/>
                      </a:pPr>
                      <a:r>
                        <a:rPr lang="fr-FR" sz="1000" err="1"/>
                        <a:t>Co-habitation</a:t>
                      </a:r>
                      <a:r>
                        <a:rPr lang="fr-FR" sz="1000"/>
                        <a:t> possible entre la GEDEL/ OG et l’emprunt</a:t>
                      </a:r>
                    </a:p>
                  </a:txBody>
                  <a:tcPr/>
                </a:tc>
                <a:tc hMerge="1">
                  <a:txBody>
                    <a:bodyPr/>
                    <a:lstStyle/>
                    <a:p>
                      <a:pPr marL="0" indent="0">
                        <a:lnSpc>
                          <a:spcPts val="1400"/>
                        </a:lnSpc>
                        <a:buFont typeface="Arial" panose="020B0604020202020204" pitchFamily="34" charset="0"/>
                        <a:buNone/>
                      </a:pPr>
                      <a:endParaRPr lang="fr-FR" sz="1000"/>
                    </a:p>
                  </a:txBody>
                  <a:tcPr/>
                </a:tc>
                <a:extLst>
                  <a:ext uri="{0D108BD9-81ED-4DB2-BD59-A6C34878D82A}">
                    <a16:rowId xmlns:a16="http://schemas.microsoft.com/office/drawing/2014/main" val="789715640"/>
                  </a:ext>
                </a:extLst>
              </a:tr>
              <a:tr h="784275">
                <a:tc>
                  <a:txBody>
                    <a:bodyPr/>
                    <a:lstStyle/>
                    <a:p>
                      <a:pPr marL="0" marR="0" lvl="0" indent="0" algn="l" rtl="0" eaLnBrk="1" fontAlgn="auto" latinLnBrk="0" hangingPunct="1">
                        <a:lnSpc>
                          <a:spcPts val="1400"/>
                        </a:lnSpc>
                        <a:spcBef>
                          <a:spcPts val="0"/>
                        </a:spcBef>
                        <a:spcAft>
                          <a:spcPts val="0"/>
                        </a:spcAft>
                        <a:buClrTx/>
                        <a:buSzTx/>
                        <a:buFontTx/>
                        <a:buNone/>
                      </a:pPr>
                      <a:r>
                        <a:rPr lang="fr-FR" sz="1050"/>
                        <a:t>Documents à remettre aux clients en cas d’investissement sur l’Emprunt</a:t>
                      </a:r>
                    </a:p>
                  </a:txBody>
                  <a:tcPr/>
                </a:tc>
                <a:tc>
                  <a:txBody>
                    <a:bodyPr/>
                    <a:lstStyle/>
                    <a:p>
                      <a:pPr marL="285750" indent="-285750">
                        <a:lnSpc>
                          <a:spcPts val="1400"/>
                        </a:lnSpc>
                        <a:buFont typeface="Arial" panose="020B0604020202020204" pitchFamily="34" charset="0"/>
                        <a:buChar char="•"/>
                      </a:pPr>
                      <a:r>
                        <a:rPr lang="fr-FR" sz="1000"/>
                        <a:t>Double </a:t>
                      </a:r>
                      <a:r>
                        <a:rPr lang="fr-FR" sz="1000" strike="noStrike"/>
                        <a:t>de la synthèse épargne LEA</a:t>
                      </a:r>
                    </a:p>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Fiche d’information assurance vie (FIS) BPCE Vie + Annexe à la FIS (« Caractéristiques principales des Obligations »)</a:t>
                      </a:r>
                      <a:endParaRPr lang="fr-FR" sz="1000" strike="sngStrike">
                        <a:highlight>
                          <a:srgbClr val="00FF00"/>
                        </a:highlight>
                      </a:endParaRP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Double </a:t>
                      </a:r>
                      <a:r>
                        <a:rPr lang="fr-FR" sz="1000" strike="noStrike"/>
                        <a:t>de la synthèse épargne LEA</a:t>
                      </a:r>
                      <a:endParaRPr lang="fr-FR" sz="1000" strike="sngStrike">
                        <a:highlight>
                          <a:srgbClr val="00FF00"/>
                        </a:highlight>
                      </a:endParaRPr>
                    </a:p>
                    <a:p>
                      <a:pPr marL="285750" indent="-285750">
                        <a:lnSpc>
                          <a:spcPts val="1400"/>
                        </a:lnSpc>
                        <a:buFont typeface="Arial" panose="020B0604020202020204" pitchFamily="34" charset="0"/>
                        <a:buChar char="•"/>
                      </a:pPr>
                      <a:r>
                        <a:rPr lang="fr-FR" sz="1000"/>
                        <a:t>Fiche d’information assurance vie (FIS) CNP Assurances + Annexe à la FIS (« Caractéristiques principales des Obligations »)</a:t>
                      </a:r>
                      <a:endParaRPr lang="fr-FR" sz="1000" b="0" i="0" u="none" strike="noStrike" noProof="0">
                        <a:latin typeface="Arial"/>
                      </a:endParaRPr>
                    </a:p>
                  </a:txBody>
                  <a:tcPr/>
                </a:tc>
                <a:extLst>
                  <a:ext uri="{0D108BD9-81ED-4DB2-BD59-A6C34878D82A}">
                    <a16:rowId xmlns:a16="http://schemas.microsoft.com/office/drawing/2014/main" val="1220193175"/>
                  </a:ext>
                </a:extLst>
              </a:tr>
              <a:tr h="431398">
                <a:tc>
                  <a:txBody>
                    <a:bodyPr/>
                    <a:lstStyle/>
                    <a:p>
                      <a:pPr marL="0" marR="0" lvl="0" indent="0" algn="l" defTabSz="1219170" rtl="0" eaLnBrk="1" fontAlgn="auto" latinLnBrk="0" hangingPunct="1">
                        <a:lnSpc>
                          <a:spcPts val="1400"/>
                        </a:lnSpc>
                        <a:spcBef>
                          <a:spcPts val="0"/>
                        </a:spcBef>
                        <a:spcAft>
                          <a:spcPts val="0"/>
                        </a:spcAft>
                        <a:buClrTx/>
                        <a:buSzTx/>
                        <a:buFontTx/>
                        <a:buNone/>
                        <a:tabLst/>
                        <a:defRPr/>
                      </a:pPr>
                      <a:r>
                        <a:rPr lang="fr-FR" sz="1050"/>
                        <a:t>Document disponible sur le site </a:t>
                      </a:r>
                      <a:r>
                        <a:rPr lang="fr-FR" sz="1050" err="1"/>
                        <a:t>Priips</a:t>
                      </a:r>
                      <a:r>
                        <a:rPr lang="fr-FR" sz="1050"/>
                        <a:t> de l’assureur</a:t>
                      </a: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a:t>DIS « Emprunt BPCE ASV Avril 2028 »</a:t>
                      </a:r>
                    </a:p>
                  </a:txBody>
                  <a:tcPr/>
                </a:tc>
                <a:tc>
                  <a:txBody>
                    <a:bodyPr/>
                    <a:lstStyle/>
                    <a:p>
                      <a:pPr marL="285750" marR="0" lvl="0" indent="-285750" algn="l" defTabSz="1219170" rtl="0" eaLnBrk="1" fontAlgn="auto" latinLnBrk="0" hangingPunct="1">
                        <a:lnSpc>
                          <a:spcPts val="1400"/>
                        </a:lnSpc>
                        <a:spcBef>
                          <a:spcPts val="0"/>
                        </a:spcBef>
                        <a:spcAft>
                          <a:spcPts val="0"/>
                        </a:spcAft>
                        <a:buClrTx/>
                        <a:buSzTx/>
                        <a:buFont typeface="Arial" panose="020B0604020202020204" pitchFamily="34" charset="0"/>
                        <a:buChar char="•"/>
                        <a:tabLst/>
                        <a:defRPr/>
                      </a:pPr>
                      <a:r>
                        <a:rPr lang="fr-FR" sz="1000" dirty="0"/>
                        <a:t>DIS « Emprunt BPCE ASV Avril 2028 »</a:t>
                      </a:r>
                    </a:p>
                  </a:txBody>
                  <a:tcPr/>
                </a:tc>
                <a:extLst>
                  <a:ext uri="{0D108BD9-81ED-4DB2-BD59-A6C34878D82A}">
                    <a16:rowId xmlns:a16="http://schemas.microsoft.com/office/drawing/2014/main" val="3655025030"/>
                  </a:ext>
                </a:extLst>
              </a:tr>
            </a:tbl>
          </a:graphicData>
        </a:graphic>
      </p:graphicFrame>
      <p:sp>
        <p:nvSpPr>
          <p:cNvPr id="9" name="ZoneTexte 8">
            <a:extLst>
              <a:ext uri="{FF2B5EF4-FFF2-40B4-BE49-F238E27FC236}">
                <a16:creationId xmlns:a16="http://schemas.microsoft.com/office/drawing/2014/main" id="{86E85D26-EF4A-40F8-B8EE-39FE4832B745}"/>
              </a:ext>
            </a:extLst>
          </p:cNvPr>
          <p:cNvSpPr txBox="1"/>
          <p:nvPr/>
        </p:nvSpPr>
        <p:spPr>
          <a:xfrm>
            <a:off x="1042374" y="712731"/>
            <a:ext cx="9790315" cy="259110"/>
          </a:xfrm>
          <a:prstGeom prst="rect">
            <a:avLst/>
          </a:prstGeom>
          <a:noFill/>
        </p:spPr>
        <p:txBody>
          <a:bodyPr wrap="square" lIns="91440" tIns="45720" rIns="91440" bIns="45720" anchor="t">
            <a:spAutoFit/>
          </a:bodyPr>
          <a:lstStyle/>
          <a:p>
            <a:pPr marL="0" marR="0" lvl="0" indent="0" algn="l" defTabSz="1219170" rtl="0" eaLnBrk="1" fontAlgn="auto" latinLnBrk="0" hangingPunct="1">
              <a:lnSpc>
                <a:spcPts val="1400"/>
              </a:lnSpc>
              <a:spcBef>
                <a:spcPts val="0"/>
              </a:spcBef>
              <a:spcAft>
                <a:spcPts val="0"/>
              </a:spcAft>
              <a:buClrTx/>
              <a:buSzTx/>
              <a:buFont typeface="Arial" panose="020B0604020202020204" pitchFamily="34" charset="0"/>
              <a:buNone/>
              <a:tabLst/>
              <a:defRPr/>
            </a:pPr>
            <a:r>
              <a:rPr lang="fr-FR" sz="1100" i="1" dirty="0"/>
              <a:t>A compter du 30 mars 2023, le prospectus définitif du support financier pourra être consulté sur le site de l’émetteur </a:t>
            </a:r>
            <a:r>
              <a:rPr lang="fr-FR" sz="1100" b="1" i="1" dirty="0">
                <a:solidFill>
                  <a:srgbClr val="0070C0"/>
                </a:solidFill>
              </a:rPr>
              <a:t>www.groupebpce.com</a:t>
            </a:r>
            <a:endParaRPr lang="fr-FR" sz="1100" b="1" i="1" dirty="0">
              <a:solidFill>
                <a:srgbClr val="0070C0"/>
              </a:solidFill>
              <a:highlight>
                <a:srgbClr val="00FF00"/>
              </a:highlight>
              <a:cs typeface="Arial"/>
            </a:endParaRPr>
          </a:p>
        </p:txBody>
      </p:sp>
      <p:sp>
        <p:nvSpPr>
          <p:cNvPr id="2" name="Rectangle 1">
            <a:extLst>
              <a:ext uri="{FF2B5EF4-FFF2-40B4-BE49-F238E27FC236}">
                <a16:creationId xmlns:a16="http://schemas.microsoft.com/office/drawing/2014/main" id="{9804FF86-CA08-4D40-B1AE-5690196B1407}"/>
              </a:ext>
            </a:extLst>
          </p:cNvPr>
          <p:cNvSpPr/>
          <p:nvPr/>
        </p:nvSpPr>
        <p:spPr>
          <a:xfrm>
            <a:off x="9452008" y="6574055"/>
            <a:ext cx="250257" cy="259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525AD417-7325-4814-B01A-A6F2811B2D55}"/>
              </a:ext>
            </a:extLst>
          </p:cNvPr>
          <p:cNvSpPr/>
          <p:nvPr/>
        </p:nvSpPr>
        <p:spPr>
          <a:xfrm>
            <a:off x="3526069" y="6473930"/>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865514924"/>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a:t>Conflits d’intérêts potentiels</a:t>
            </a: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2" name="Image 1">
            <a:extLst>
              <a:ext uri="{FF2B5EF4-FFF2-40B4-BE49-F238E27FC236}">
                <a16:creationId xmlns:a16="http://schemas.microsoft.com/office/drawing/2014/main" id="{25ABABF6-EBE2-452F-A164-2966639E7F6A}"/>
              </a:ext>
            </a:extLst>
          </p:cNvPr>
          <p:cNvPicPr>
            <a:picLocks noChangeAspect="1"/>
          </p:cNvPicPr>
          <p:nvPr/>
        </p:nvPicPr>
        <p:blipFill>
          <a:blip r:embed="rId3"/>
          <a:stretch>
            <a:fillRect/>
          </a:stretch>
        </p:blipFill>
        <p:spPr>
          <a:xfrm>
            <a:off x="3601092" y="6463286"/>
            <a:ext cx="6169687" cy="286537"/>
          </a:xfrm>
          <a:prstGeom prst="rect">
            <a:avLst/>
          </a:prstGeom>
        </p:spPr>
      </p:pic>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4"/>
          <a:stretch>
            <a:fillRect/>
          </a:stretch>
        </p:blipFill>
        <p:spPr>
          <a:xfrm>
            <a:off x="11514738" y="146747"/>
            <a:ext cx="503884" cy="503884"/>
          </a:xfrm>
          <a:prstGeom prst="rect">
            <a:avLst/>
          </a:prstGeom>
        </p:spPr>
      </p:pic>
      <p:sp>
        <p:nvSpPr>
          <p:cNvPr id="11" name="ZoneTexte 10">
            <a:extLst>
              <a:ext uri="{FF2B5EF4-FFF2-40B4-BE49-F238E27FC236}">
                <a16:creationId xmlns:a16="http://schemas.microsoft.com/office/drawing/2014/main" id="{4A1E1892-A12B-47EA-8F5F-736E2A787062}"/>
              </a:ext>
            </a:extLst>
          </p:cNvPr>
          <p:cNvSpPr txBox="1"/>
          <p:nvPr/>
        </p:nvSpPr>
        <p:spPr>
          <a:xfrm>
            <a:off x="713934" y="1348010"/>
            <a:ext cx="11128072" cy="4965462"/>
          </a:xfrm>
          <a:prstGeom prst="rect">
            <a:avLst/>
          </a:prstGeom>
          <a:noFill/>
        </p:spPr>
        <p:txBody>
          <a:bodyPr wrap="square" lIns="91440" tIns="45720" rIns="91440" bIns="45720" anchor="t">
            <a:spAutoFit/>
          </a:bodyPr>
          <a:lstStyle/>
          <a:p>
            <a:pPr>
              <a:lnSpc>
                <a:spcPts val="1900"/>
              </a:lnSpc>
            </a:pPr>
            <a:r>
              <a:rPr lang="fr-FR" sz="1600">
                <a:solidFill>
                  <a:srgbClr val="131513"/>
                </a:solidFill>
                <a:latin typeface="Arial"/>
                <a:ea typeface="Calibri" panose="020F0502020204030204" pitchFamily="34" charset="0"/>
                <a:cs typeface="Arial"/>
              </a:rPr>
              <a:t>Vous devez </a:t>
            </a:r>
            <a:r>
              <a:rPr lang="fr-FR" sz="1600">
                <a:solidFill>
                  <a:srgbClr val="131513"/>
                </a:solidFill>
                <a:effectLst/>
                <a:latin typeface="Arial"/>
                <a:ea typeface="Calibri" panose="020F0502020204030204" pitchFamily="34" charset="0"/>
                <a:cs typeface="Arial"/>
              </a:rPr>
              <a:t>attirer l’attention des investisseurs sur les liens capitalistiques existants entre les entités composant le Groupe BPCE et </a:t>
            </a:r>
            <a:r>
              <a:rPr lang="fr-FR" sz="1600">
                <a:solidFill>
                  <a:srgbClr val="131513"/>
                </a:solidFill>
                <a:latin typeface="Arial"/>
                <a:ea typeface="Calibri" panose="020F0502020204030204" pitchFamily="34" charset="0"/>
                <a:cs typeface="Arial"/>
              </a:rPr>
              <a:t>l’émetteur </a:t>
            </a:r>
            <a:r>
              <a:rPr lang="fr-FR" sz="1600">
                <a:effectLst/>
                <a:latin typeface="Arial"/>
                <a:ea typeface="Calibri" panose="020F0502020204030204" pitchFamily="34" charset="0"/>
                <a:cs typeface="Arial"/>
              </a:rPr>
              <a:t>qui pourraient faire émerger de potentiels conflits d’intérêts</a:t>
            </a:r>
            <a:r>
              <a:rPr lang="fr-FR" sz="1600">
                <a:solidFill>
                  <a:srgbClr val="131513"/>
                </a:solidFill>
                <a:effectLst/>
                <a:latin typeface="Arial"/>
                <a:ea typeface="Calibri" panose="020F0502020204030204" pitchFamily="34" charset="0"/>
                <a:cs typeface="Arial"/>
              </a:rPr>
              <a:t>.</a:t>
            </a:r>
            <a:r>
              <a:rPr lang="fr-FR" sz="1600">
                <a:solidFill>
                  <a:srgbClr val="131513"/>
                </a:solidFill>
                <a:latin typeface="Arial"/>
                <a:ea typeface="Calibri" panose="020F0502020204030204" pitchFamily="34" charset="0"/>
                <a:cs typeface="Arial"/>
              </a:rPr>
              <a:t> </a:t>
            </a:r>
            <a:endParaRPr lang="fr-FR" sz="1600">
              <a:effectLst/>
              <a:latin typeface="Calibri"/>
              <a:ea typeface="Calibri" panose="020F0502020204030204" pitchFamily="34" charset="0"/>
            </a:endParaRPr>
          </a:p>
          <a:p>
            <a:pPr>
              <a:lnSpc>
                <a:spcPts val="1900"/>
              </a:lnSpc>
            </a:pPr>
            <a:endParaRPr lang="fr-FR" sz="1600">
              <a:effectLst/>
              <a:latin typeface="Calibri" panose="020F0502020204030204" pitchFamily="34" charset="0"/>
              <a:ea typeface="Calibri" panose="020F0502020204030204" pitchFamily="34" charset="0"/>
            </a:endParaRPr>
          </a:p>
          <a:p>
            <a:pPr>
              <a:lnSpc>
                <a:spcPts val="1900"/>
              </a:lnSpc>
            </a:pPr>
            <a:r>
              <a:rPr lang="fr-FR" sz="1600">
                <a:solidFill>
                  <a:srgbClr val="131513"/>
                </a:solidFill>
                <a:effectLst/>
                <a:latin typeface="Arial"/>
                <a:ea typeface="Calibri" panose="020F0502020204030204" pitchFamily="34" charset="0"/>
                <a:cs typeface="Arial"/>
              </a:rPr>
              <a:t>Les Banques Populaires / Caisses d’Epargne, distributeurs de ce support, sont actionnaires de l’émetteur. Les autres établissements distributeurs sont des établissements de crédit affiliés à BPCE.</a:t>
            </a:r>
            <a:endParaRPr lang="fr-FR" sz="1600">
              <a:effectLst/>
              <a:latin typeface="Arial"/>
              <a:ea typeface="Calibri" panose="020F0502020204030204" pitchFamily="34" charset="0"/>
              <a:cs typeface="Arial"/>
            </a:endParaRPr>
          </a:p>
          <a:p>
            <a:pPr>
              <a:lnSpc>
                <a:spcPts val="1900"/>
              </a:lnSpc>
            </a:pPr>
            <a:endParaRPr lang="fr-FR" sz="1600">
              <a:effectLst/>
              <a:latin typeface="Calibri" panose="020F0502020204030204" pitchFamily="34" charset="0"/>
              <a:ea typeface="Calibri" panose="020F0502020204030204" pitchFamily="34" charset="0"/>
            </a:endParaRPr>
          </a:p>
          <a:p>
            <a:pPr algn="just">
              <a:lnSpc>
                <a:spcPts val="1900"/>
              </a:lnSpc>
            </a:pPr>
            <a:r>
              <a:rPr lang="fr-FR" sz="1600">
                <a:effectLst/>
                <a:latin typeface="Arial"/>
                <a:ea typeface="Calibri" panose="020F0502020204030204" pitchFamily="34" charset="0"/>
                <a:cs typeface="Arial"/>
              </a:rPr>
              <a:t>Vous devez également attirer l’attention des investisseurs sur les liens capitalistiques et financiers existant entre </a:t>
            </a:r>
            <a:r>
              <a:rPr lang="fr-FR" sz="1600">
                <a:latin typeface="Arial"/>
                <a:ea typeface="Calibri" panose="020F0502020204030204" pitchFamily="34" charset="0"/>
                <a:cs typeface="Arial"/>
              </a:rPr>
              <a:t>l’émetteur</a:t>
            </a:r>
            <a:r>
              <a:rPr lang="fr-FR" sz="1600">
                <a:effectLst/>
                <a:latin typeface="Arial"/>
                <a:ea typeface="Calibri" panose="020F0502020204030204" pitchFamily="34" charset="0"/>
                <a:cs typeface="Arial"/>
              </a:rPr>
              <a:t> BPCE </a:t>
            </a:r>
            <a:r>
              <a:rPr lang="fr-FR" sz="1600">
                <a:ea typeface="Calibri" panose="020F0502020204030204" pitchFamily="34" charset="0"/>
                <a:cs typeface="Arial"/>
              </a:rPr>
              <a:t>et BPCE </a:t>
            </a:r>
            <a:r>
              <a:rPr lang="fr-FR" sz="1600">
                <a:effectLst/>
                <a:latin typeface="Arial"/>
                <a:ea typeface="Calibri" panose="020F0502020204030204" pitchFamily="34" charset="0"/>
                <a:cs typeface="Arial"/>
              </a:rPr>
              <a:t>Vie</a:t>
            </a:r>
            <a:r>
              <a:rPr lang="fr-FR" sz="1600">
                <a:latin typeface="Arial"/>
                <a:ea typeface="Calibri" panose="020F0502020204030204" pitchFamily="34" charset="0"/>
                <a:cs typeface="Arial"/>
              </a:rPr>
              <a:t>.</a:t>
            </a:r>
            <a:r>
              <a:rPr lang="fr-FR" sz="1600">
                <a:effectLst/>
                <a:latin typeface="Arial"/>
                <a:ea typeface="Calibri" panose="020F0502020204030204" pitchFamily="34" charset="0"/>
                <a:cs typeface="Arial"/>
              </a:rPr>
              <a:t> Cette filiale d’assurances détenue à 100% par le Groupe BPCE, référence ce support comme support d’unités de compte de contrats d’assurance-vie et capitalisation.</a:t>
            </a:r>
          </a:p>
          <a:p>
            <a:pPr>
              <a:lnSpc>
                <a:spcPts val="1900"/>
              </a:lnSpc>
            </a:pPr>
            <a:endParaRPr lang="fr-FR" sz="1600">
              <a:effectLst/>
              <a:latin typeface="Calibri" panose="020F0502020204030204" pitchFamily="34" charset="0"/>
              <a:ea typeface="Calibri" panose="020F0502020204030204" pitchFamily="34" charset="0"/>
            </a:endParaRPr>
          </a:p>
          <a:p>
            <a:pPr>
              <a:lnSpc>
                <a:spcPts val="1900"/>
              </a:lnSpc>
            </a:pPr>
            <a:r>
              <a:rPr lang="fr-FR" sz="1600">
                <a:effectLst/>
                <a:latin typeface="Arial"/>
                <a:ea typeface="Calibri" panose="020F0502020204030204" pitchFamily="34" charset="0"/>
                <a:cs typeface="Arial"/>
              </a:rPr>
              <a:t>Vous devez également attirer l’attention des investisseurs sur le conflit d’intérêt potentiel lié à la détermination de la valeur du produit en cas de demande de rachat, d’arbitrage ou de dénouement du contrat avant l’échéance du support, BPCE, BPCE Vie</a:t>
            </a:r>
            <a:r>
              <a:rPr lang="fr-FR" sz="1600">
                <a:latin typeface="Arial"/>
                <a:ea typeface="Calibri" panose="020F0502020204030204" pitchFamily="34" charset="0"/>
                <a:cs typeface="Arial"/>
              </a:rPr>
              <a:t> </a:t>
            </a:r>
            <a:r>
              <a:rPr lang="fr-FR" sz="1600">
                <a:effectLst/>
                <a:latin typeface="Arial"/>
                <a:ea typeface="Calibri" panose="020F0502020204030204" pitchFamily="34" charset="0"/>
                <a:cs typeface="Arial"/>
              </a:rPr>
              <a:t>pouvant décider d’acquérir ce support financier.</a:t>
            </a:r>
          </a:p>
          <a:p>
            <a:pPr>
              <a:lnSpc>
                <a:spcPts val="1900"/>
              </a:lnSpc>
            </a:pPr>
            <a:endParaRPr lang="fr-FR" sz="1600">
              <a:effectLst/>
              <a:latin typeface="Calibri" panose="020F0502020204030204" pitchFamily="34" charset="0"/>
              <a:ea typeface="Calibri" panose="020F0502020204030204" pitchFamily="34" charset="0"/>
            </a:endParaRPr>
          </a:p>
          <a:p>
            <a:pPr algn="just">
              <a:lnSpc>
                <a:spcPts val="1900"/>
              </a:lnSpc>
            </a:pPr>
            <a:r>
              <a:rPr lang="fr-FR" sz="1600">
                <a:effectLst/>
                <a:latin typeface="Arial"/>
                <a:ea typeface="Calibri" panose="020F0502020204030204" pitchFamily="34" charset="0"/>
                <a:cs typeface="Arial"/>
              </a:rPr>
              <a:t>Les différentes activités exercées par les entités du Groupe BPCE relatives à la distribution des instruments financiers peuvent être génératrices de conflits d’intérêts de diverses natures. </a:t>
            </a:r>
            <a:r>
              <a:rPr lang="fr-FR" sz="1600">
                <a:latin typeface="Arial"/>
                <a:ea typeface="Calibri" panose="020F0502020204030204" pitchFamily="34" charset="0"/>
                <a:cs typeface="Arial"/>
              </a:rPr>
              <a:t>L’émetteur</a:t>
            </a:r>
            <a:r>
              <a:rPr lang="fr-FR" sz="1600">
                <a:effectLst/>
                <a:latin typeface="Arial"/>
                <a:ea typeface="Calibri" panose="020F0502020204030204" pitchFamily="34" charset="0"/>
                <a:cs typeface="Arial"/>
              </a:rPr>
              <a:t> dispose d'un corpus normatif en matière de prévention, détection et gestion des conflits d'intérêts qui veille à assurer la protection et la primauté des intérêts du client dans la fourniture des services d’investissement conformément à la réglementation. De tels conflits d’intérêts pourraient avoir un effet défavorable sur la liquidité ou la valeur des Obligations ainsi que sur les intérêts des investisseurs.</a:t>
            </a:r>
          </a:p>
        </p:txBody>
      </p:sp>
      <p:sp>
        <p:nvSpPr>
          <p:cNvPr id="3" name="Rectangle 2">
            <a:extLst>
              <a:ext uri="{FF2B5EF4-FFF2-40B4-BE49-F238E27FC236}">
                <a16:creationId xmlns:a16="http://schemas.microsoft.com/office/drawing/2014/main" id="{60D5A1EC-AB75-43EC-A8A9-BA931B66C28A}"/>
              </a:ext>
            </a:extLst>
          </p:cNvPr>
          <p:cNvSpPr/>
          <p:nvPr/>
        </p:nvSpPr>
        <p:spPr>
          <a:xfrm>
            <a:off x="9066998" y="6487427"/>
            <a:ext cx="616017"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8873360"/>
      </p:ext>
    </p:extLst>
  </p:cSld>
  <p:clrMapOvr>
    <a:masterClrMapping/>
  </p:clrMapOvr>
  <p:transition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5" name="Rectangle 2">
            <a:extLst>
              <a:ext uri="{FF2B5EF4-FFF2-40B4-BE49-F238E27FC236}">
                <a16:creationId xmlns:a16="http://schemas.microsoft.com/office/drawing/2014/main" id="{83EDF18E-B3ED-47D4-A040-C9FED8BCF61C}"/>
              </a:ext>
            </a:extLst>
          </p:cNvPr>
          <p:cNvSpPr txBox="1">
            <a:spLocks noChangeArrowheads="1"/>
          </p:cNvSpPr>
          <p:nvPr/>
        </p:nvSpPr>
        <p:spPr>
          <a:xfrm>
            <a:off x="1179872" y="209508"/>
            <a:ext cx="11012128" cy="551865"/>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altLang="fr-FR" b="0" i="0" u="none" strike="noStrike" kern="1200" cap="none" spc="0" normalizeH="0" baseline="0" noProof="0">
                <a:ln>
                  <a:noFill/>
                </a:ln>
                <a:solidFill>
                  <a:srgbClr val="000000"/>
                </a:solidFill>
                <a:effectLst/>
                <a:uLnTx/>
                <a:uFillTx/>
                <a:latin typeface="Montserrat ExtraBold" panose="00000900000000000000" pitchFamily="50" charset="0"/>
                <a:ea typeface="+mj-ea"/>
                <a:cs typeface="Arial" panose="020B0604020202020204" pitchFamily="34" charset="0"/>
              </a:rPr>
              <a:t>A noter</a:t>
            </a:r>
          </a:p>
        </p:txBody>
      </p:sp>
      <p:pic>
        <p:nvPicPr>
          <p:cNvPr id="11" name="Graphique 10" descr="Curseur avec un remplissage uni">
            <a:extLst>
              <a:ext uri="{FF2B5EF4-FFF2-40B4-BE49-F238E27FC236}">
                <a16:creationId xmlns:a16="http://schemas.microsoft.com/office/drawing/2014/main" id="{432C5ABF-BE0E-42E7-9410-211FE8D3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40450" y="5582343"/>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B927B698-90E6-C3C4-6AF6-965FCBB4D9C4}"/>
              </a:ext>
            </a:extLst>
          </p:cNvPr>
          <p:cNvPicPr>
            <a:picLocks noChangeAspect="1"/>
          </p:cNvPicPr>
          <p:nvPr/>
        </p:nvPicPr>
        <p:blipFill>
          <a:blip r:embed="rId5"/>
          <a:stretch>
            <a:fillRect/>
          </a:stretch>
        </p:blipFill>
        <p:spPr>
          <a:xfrm>
            <a:off x="11288601" y="117527"/>
            <a:ext cx="551865" cy="551865"/>
          </a:xfrm>
          <a:prstGeom prst="rect">
            <a:avLst/>
          </a:prstGeom>
        </p:spPr>
      </p:pic>
      <p:sp>
        <p:nvSpPr>
          <p:cNvPr id="12" name="Rectangle 3">
            <a:extLst>
              <a:ext uri="{FF2B5EF4-FFF2-40B4-BE49-F238E27FC236}">
                <a16:creationId xmlns:a16="http://schemas.microsoft.com/office/drawing/2014/main" id="{4E8103E0-013C-490D-AE02-CF1B04292B02}"/>
              </a:ext>
            </a:extLst>
          </p:cNvPr>
          <p:cNvSpPr txBox="1">
            <a:spLocks noChangeArrowheads="1"/>
          </p:cNvSpPr>
          <p:nvPr/>
        </p:nvSpPr>
        <p:spPr>
          <a:xfrm>
            <a:off x="166351" y="1059362"/>
            <a:ext cx="12129463" cy="5681111"/>
          </a:xfrm>
          <a:prstGeom prst="rect">
            <a:avLst/>
          </a:prstGeom>
          <a:noFill/>
          <a:ln/>
        </p:spPr>
        <p:txBody>
          <a:bodyPr vert="horz" lIns="91440" tIns="45720" rIns="91440" bIns="45720" numCol="2" rtlCol="0" anchor="t">
            <a:no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63220" indent="-269875">
              <a:lnSpc>
                <a:spcPct val="150000"/>
              </a:lnSpc>
              <a:spcBef>
                <a:spcPts val="600"/>
              </a:spcBef>
              <a:spcAft>
                <a:spcPts val="600"/>
              </a:spcAft>
              <a:buFont typeface="Wingdings" panose="05000000000000000000" pitchFamily="2" charset="2"/>
              <a:buChar char="§"/>
            </a:pPr>
            <a:r>
              <a:rPr lang="fr-FR" sz="1200" b="1">
                <a:solidFill>
                  <a:schemeClr val="tx2"/>
                </a:solidFill>
                <a:latin typeface="+mn-lt"/>
                <a:ea typeface="Calibri" panose="020F0502020204030204" pitchFamily="34" charset="0"/>
                <a:cs typeface="Arial"/>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endParaRPr lang="fr-FR" altLang="fr-FR" sz="1200" b="1">
              <a:solidFill>
                <a:schemeClr val="tx2"/>
              </a:solidFill>
              <a:latin typeface="+mj-lt"/>
              <a:cs typeface="Arial"/>
            </a:endParaRPr>
          </a:p>
          <a:p>
            <a:pPr marL="363220" indent="-269875">
              <a:lnSpc>
                <a:spcPct val="150000"/>
              </a:lnSpc>
              <a:spcBef>
                <a:spcPts val="600"/>
              </a:spcBef>
              <a:spcAft>
                <a:spcPts val="600"/>
              </a:spcAft>
              <a:buFont typeface="Wingdings" panose="05000000000000000000" pitchFamily="2" charset="2"/>
              <a:buChar char="§"/>
            </a:pPr>
            <a:r>
              <a:rPr lang="fr-FR" altLang="fr-FR" sz="1200">
                <a:solidFill>
                  <a:srgbClr val="000000"/>
                </a:solidFill>
                <a:latin typeface="+mj-lt"/>
                <a:cs typeface="Arial"/>
              </a:rPr>
              <a:t>Le conseil et la vente de l’emprunt BPCE s’effectuent </a:t>
            </a:r>
            <a:r>
              <a:rPr lang="fr-FR" altLang="fr-FR" sz="1200" b="1">
                <a:solidFill>
                  <a:schemeClr val="tx2"/>
                </a:solidFill>
                <a:latin typeface="+mj-lt"/>
                <a:cs typeface="Arial"/>
              </a:rPr>
              <a:t>uniquement dans le cadre d’un parcours conseil.</a:t>
            </a:r>
            <a:endParaRPr lang="fr-FR" altLang="fr-FR" sz="1200">
              <a:solidFill>
                <a:schemeClr val="tx2"/>
              </a:solidFill>
              <a:latin typeface="+mj-lt"/>
              <a:cs typeface="Arial"/>
            </a:endParaRPr>
          </a:p>
          <a:p>
            <a:pPr marL="363220" indent="-269875">
              <a:lnSpc>
                <a:spcPct val="150000"/>
              </a:lnSpc>
              <a:spcBef>
                <a:spcPts val="600"/>
              </a:spcBef>
              <a:spcAft>
                <a:spcPts val="600"/>
              </a:spcAft>
              <a:buFont typeface="Wingdings" panose="05000000000000000000" pitchFamily="2" charset="2"/>
              <a:buChar char="§"/>
            </a:pPr>
            <a:r>
              <a:rPr lang="fr-FR" sz="1200">
                <a:solidFill>
                  <a:srgbClr val="000000"/>
                </a:solidFill>
                <a:latin typeface="+mj-lt"/>
                <a:cs typeface="Arial"/>
              </a:rPr>
              <a:t>Comme pour tout produit d’épargne, la souscription d’obligations ne peut être réalisée à crédit, a fortiori dans le cadre de l’auto-placement.</a:t>
            </a:r>
          </a:p>
          <a:p>
            <a:pPr marL="363220" indent="-269875">
              <a:lnSpc>
                <a:spcPct val="150000"/>
              </a:lnSpc>
              <a:spcBef>
                <a:spcPts val="600"/>
              </a:spcBef>
              <a:spcAft>
                <a:spcPts val="600"/>
              </a:spcAft>
              <a:buFont typeface="Wingdings" panose="05000000000000000000" pitchFamily="2" charset="2"/>
              <a:buChar char="§"/>
            </a:pPr>
            <a:r>
              <a:rPr lang="fr-FR" altLang="fr-FR" sz="1200">
                <a:latin typeface="+mj-lt"/>
                <a:cs typeface="Arial"/>
              </a:rPr>
              <a:t>Les titres peuvent être souscrits par les </a:t>
            </a:r>
            <a:r>
              <a:rPr lang="fr-FR" altLang="fr-FR" sz="1200" b="1">
                <a:solidFill>
                  <a:schemeClr val="tx2"/>
                </a:solidFill>
                <a:latin typeface="+mj-lt"/>
                <a:cs typeface="Arial"/>
              </a:rPr>
              <a:t>personnes physiques uniquement</a:t>
            </a:r>
            <a:r>
              <a:rPr lang="fr-FR" altLang="fr-FR" sz="1200">
                <a:latin typeface="+mj-lt"/>
                <a:cs typeface="Arial"/>
              </a:rPr>
              <a:t>.</a:t>
            </a:r>
          </a:p>
          <a:p>
            <a:pPr marL="363220" indent="-269875">
              <a:lnSpc>
                <a:spcPct val="150000"/>
              </a:lnSpc>
              <a:spcBef>
                <a:spcPts val="600"/>
              </a:spcBef>
              <a:spcAft>
                <a:spcPts val="600"/>
              </a:spcAft>
              <a:buFont typeface="Wingdings" panose="05000000000000000000" pitchFamily="2" charset="2"/>
              <a:buChar char="§"/>
            </a:pPr>
            <a:r>
              <a:rPr lang="fr-FR" sz="1200">
                <a:latin typeface="+mj-lt"/>
                <a:cs typeface="Arial"/>
              </a:rPr>
              <a:t>A l’échéance, l’investisseur reçoit le capital et les intérêts capitalisés.</a:t>
            </a:r>
          </a:p>
          <a:p>
            <a:pPr marL="363220" indent="-269875">
              <a:lnSpc>
                <a:spcPct val="150000"/>
              </a:lnSpc>
              <a:spcBef>
                <a:spcPts val="600"/>
              </a:spcBef>
              <a:spcAft>
                <a:spcPts val="600"/>
              </a:spcAft>
              <a:buFont typeface="Wingdings" panose="05000000000000000000" pitchFamily="2" charset="2"/>
              <a:buChar char="§"/>
            </a:pPr>
            <a:r>
              <a:rPr lang="fr" sz="1200">
                <a:latin typeface="+mj-lt"/>
                <a:cs typeface="Arial"/>
              </a:rPr>
              <a:t>L’âge limite de souscription préconisé pour cette émission est de 80 ans. En cas de demande de souscription par un client ayant dépassé cet âge, une mise en garde spécifique devra être formalisée par le conseiller et signée par le client (« déclaration liée à la souscription 80 ans et plus »).</a:t>
            </a:r>
          </a:p>
          <a:p>
            <a:pPr marL="363220" lvl="1" indent="-269875">
              <a:lnSpc>
                <a:spcPct val="150000"/>
              </a:lnSpc>
              <a:spcBef>
                <a:spcPts val="600"/>
              </a:spcBef>
              <a:buClr>
                <a:schemeClr val="tx2"/>
              </a:buClr>
              <a:buFont typeface="Wingdings" panose="05000000000000000000" pitchFamily="2" charset="2"/>
              <a:buChar char="§"/>
            </a:pPr>
            <a:r>
              <a:rPr lang="fr" sz="1200">
                <a:latin typeface="+mj-lt"/>
                <a:cs typeface="Arial"/>
              </a:rPr>
              <a:t>En cas de </a:t>
            </a:r>
            <a:r>
              <a:rPr lang="fr-FR" sz="1200">
                <a:latin typeface="+mj-lt"/>
                <a:cs typeface="Arial"/>
              </a:rPr>
              <a:t>revente avant l’échéance, le client ne bénéficie pas de la garantie en capital car les obligations seront revendues aux conditions du marché. </a:t>
            </a: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1166813"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endParaRPr lang="fr-FR" sz="1200">
              <a:latin typeface="+mj-lt"/>
              <a:cs typeface="Arial"/>
            </a:endParaRPr>
          </a:p>
          <a:p>
            <a:pPr marL="363220" lvl="1" indent="-269875">
              <a:lnSpc>
                <a:spcPct val="150000"/>
              </a:lnSpc>
              <a:spcBef>
                <a:spcPts val="600"/>
              </a:spcBef>
              <a:buClr>
                <a:schemeClr val="tx2"/>
              </a:buClr>
              <a:buFont typeface="Symbol" panose="05050102010706020507" pitchFamily="18" charset="2"/>
              <a:buNone/>
              <a:tabLst>
                <a:tab pos="890588" algn="l"/>
              </a:tabLst>
            </a:pPr>
            <a:r>
              <a:rPr lang="fr-FR" sz="1200">
                <a:latin typeface="+mj-lt"/>
                <a:cs typeface="Arial"/>
                <a:hlinkClick r:id="" action="ppaction://noaction"/>
              </a:rPr>
              <a:t>Pour aller plus loin: impact de l’évolution des taux d’intérêt d’une obligation </a:t>
            </a:r>
            <a:endParaRPr lang="fr-FR" sz="1200">
              <a:latin typeface="+mj-lt"/>
            </a:endParaRPr>
          </a:p>
        </p:txBody>
      </p:sp>
      <p:sp>
        <p:nvSpPr>
          <p:cNvPr id="13" name="Arrondir un rectangle avec un coin diagonal 12">
            <a:extLst>
              <a:ext uri="{FF2B5EF4-FFF2-40B4-BE49-F238E27FC236}">
                <a16:creationId xmlns:a16="http://schemas.microsoft.com/office/drawing/2014/main" id="{9834A928-016E-4A83-9A30-C06B30BCD8AE}"/>
              </a:ext>
            </a:extLst>
          </p:cNvPr>
          <p:cNvSpPr>
            <a:spLocks noChangeArrowheads="1"/>
          </p:cNvSpPr>
          <p:nvPr/>
        </p:nvSpPr>
        <p:spPr bwMode="auto">
          <a:xfrm>
            <a:off x="6561651" y="1183795"/>
            <a:ext cx="5453366" cy="3689101"/>
          </a:xfrm>
          <a:custGeom>
            <a:avLst/>
            <a:gdLst>
              <a:gd name="T0" fmla="*/ 2147483647 w 2514600"/>
              <a:gd name="T1" fmla="*/ 2147483647 h 380902"/>
              <a:gd name="T2" fmla="*/ 2147483647 w 2514600"/>
              <a:gd name="T3" fmla="*/ 2147483647 h 380902"/>
              <a:gd name="T4" fmla="*/ 0 w 2514600"/>
              <a:gd name="T5" fmla="*/ 2147483647 h 380902"/>
              <a:gd name="T6" fmla="*/ 2147483647 w 2514600"/>
              <a:gd name="T7" fmla="*/ 0 h 380902"/>
              <a:gd name="T8" fmla="*/ 0 60000 65536"/>
              <a:gd name="T9" fmla="*/ 0 60000 65536"/>
              <a:gd name="T10" fmla="*/ 0 60000 65536"/>
              <a:gd name="T11" fmla="*/ 0 60000 65536"/>
              <a:gd name="T12" fmla="*/ 18594 w 2514600"/>
              <a:gd name="T13" fmla="*/ 18594 h 380902"/>
              <a:gd name="T14" fmla="*/ 2496006 w 2514600"/>
              <a:gd name="T15" fmla="*/ 362308 h 380902"/>
            </a:gdLst>
            <a:ahLst/>
            <a:cxnLst>
              <a:cxn ang="T8">
                <a:pos x="T0" y="T1"/>
              </a:cxn>
              <a:cxn ang="T9">
                <a:pos x="T2" y="T3"/>
              </a:cxn>
              <a:cxn ang="T10">
                <a:pos x="T4" y="T5"/>
              </a:cxn>
              <a:cxn ang="T11">
                <a:pos x="T6" y="T7"/>
              </a:cxn>
            </a:cxnLst>
            <a:rect l="T12" t="T13" r="T14" b="T15"/>
            <a:pathLst>
              <a:path w="2514600" h="380902">
                <a:moveTo>
                  <a:pt x="63485" y="0"/>
                </a:moveTo>
                <a:lnTo>
                  <a:pt x="2514600" y="0"/>
                </a:lnTo>
                <a:lnTo>
                  <a:pt x="2514600" y="317417"/>
                </a:lnTo>
                <a:cubicBezTo>
                  <a:pt x="2514600" y="352478"/>
                  <a:pt x="2486176" y="380901"/>
                  <a:pt x="2451115" y="380902"/>
                </a:cubicBezTo>
                <a:lnTo>
                  <a:pt x="0" y="380902"/>
                </a:lnTo>
                <a:lnTo>
                  <a:pt x="0" y="63485"/>
                </a:lnTo>
                <a:cubicBezTo>
                  <a:pt x="0" y="28423"/>
                  <a:pt x="28423" y="0"/>
                  <a:pt x="63484" y="0"/>
                </a:cubicBezTo>
                <a:lnTo>
                  <a:pt x="63485" y="0"/>
                </a:lnTo>
                <a:close/>
              </a:path>
            </a:pathLst>
          </a:custGeom>
          <a:solidFill>
            <a:schemeClr val="bg1">
              <a:lumMod val="95000"/>
            </a:schemeClr>
          </a:solidFill>
          <a:ln w="28575">
            <a:solidFill>
              <a:srgbClr val="1D1B1B"/>
            </a:solidFill>
            <a:miter lim="800000"/>
            <a:headEnd/>
            <a:tailEnd/>
          </a:ln>
          <a:effectLst>
            <a:outerShdw dist="23000" dir="5400000" rotWithShape="0">
              <a:srgbClr val="808080">
                <a:alpha val="34998"/>
              </a:srgb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600" b="1" i="0" u="none" strike="noStrike" kern="0" cap="none" spc="0" normalizeH="0" baseline="0" noProof="0">
                <a:ln>
                  <a:noFill/>
                </a:ln>
                <a:solidFill>
                  <a:srgbClr val="B34A8C"/>
                </a:solidFill>
                <a:effectLst/>
                <a:uLnTx/>
                <a:uFillTx/>
                <a:latin typeface="Arial"/>
                <a:ea typeface="Verdana" panose="020B0604030504040204" pitchFamily="34" charset="0"/>
                <a:cs typeface="Verdana" panose="020B0604030504040204" pitchFamily="34" charset="0"/>
              </a:rPr>
              <a:t>BONNE PRATIQUE EN AMONT DES PARCOURS </a:t>
            </a:r>
          </a:p>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endParaRPr kumimoji="0" lang="fr-FR" sz="1200" b="1" i="0" u="none" strike="noStrike" kern="0" cap="none" spc="0" normalizeH="0" baseline="0" noProof="0">
              <a:ln>
                <a:noFill/>
              </a:ln>
              <a:solidFill>
                <a:srgbClr val="44546A"/>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Il convient de tenir compte </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de sa connaissance, de son expérience en matière financière, de ses objectifs, de ses exigences et de ses besoins, de son appétence aux risques et de son horizon de placement.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Veillez à compléter ou mettre à jour, avec le client, le </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QCF-QR en amont du parcours (également disponible en </a:t>
            </a:r>
            <a:r>
              <a:rPr kumimoji="0" lang="fr-FR" sz="1200" b="1" i="0" u="none" strike="noStrike" kern="0" cap="none" spc="0" normalizeH="0" baseline="0" noProof="0" err="1">
                <a:ln>
                  <a:noFill/>
                </a:ln>
                <a:solidFill>
                  <a:srgbClr val="000000"/>
                </a:solidFill>
                <a:effectLst/>
                <a:uLnTx/>
                <a:uFillTx/>
                <a:latin typeface="Arial"/>
                <a:ea typeface="Verdana" panose="020B0604030504040204" pitchFamily="34" charset="0"/>
                <a:cs typeface="Verdana" panose="020B0604030504040204" pitchFamily="34" charset="0"/>
              </a:rPr>
              <a:t>selfcare</a:t>
            </a:r>
            <a:r>
              <a:rPr kumimoji="0" lang="fr-FR" sz="1200" b="1"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a:t>
            </a:r>
            <a:r>
              <a:rPr kumimoji="0" lang="fr-FR" sz="1200" b="0" i="0" u="none" strike="noStrike" kern="0" cap="none" spc="0" normalizeH="0" baseline="0" noProof="0">
                <a:ln>
                  <a:noFill/>
                </a:ln>
                <a:solidFill>
                  <a:srgbClr val="000000"/>
                </a:solidFill>
                <a:effectLst/>
                <a:uLnTx/>
                <a:uFillTx/>
                <a:latin typeface="Arial"/>
                <a:ea typeface="Verdana" panose="020B0604030504040204" pitchFamily="34" charset="0"/>
                <a:cs typeface="Verdana" panose="020B0604030504040204" pitchFamily="34" charset="0"/>
              </a:rPr>
              <a:t>. </a:t>
            </a: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fr-FR" sz="1200" kern="0">
              <a:solidFill>
                <a:srgbClr val="000000"/>
              </a:solidFill>
              <a:latin typeface="Arial"/>
              <a:ea typeface="Verdana" panose="020B0604030504040204" pitchFamily="34" charset="0"/>
              <a:cs typeface="Verdana" panose="020B0604030504040204" pitchFamily="34" charset="0"/>
            </a:endParaRPr>
          </a:p>
          <a:p>
            <a:pPr marL="171450" indent="-171450" algn="just">
              <a:buFont typeface="Arial" pitchFamily="34" charset="0"/>
              <a:buChar char="•"/>
              <a:defRPr/>
            </a:pPr>
            <a:r>
              <a:rPr lang="fr-FR" altLang="fr-FR" sz="1200" b="1" kern="0">
                <a:solidFill>
                  <a:srgbClr val="000000"/>
                </a:solidFill>
                <a:latin typeface="Arial"/>
                <a:ea typeface="Verdana" panose="020B0604030504040204" pitchFamily="34" charset="0"/>
              </a:rPr>
              <a:t>         La procédure de devoir de conseil doit être scrupuleusement respectée</a:t>
            </a:r>
            <a:r>
              <a:rPr lang="fr-FR" altLang="fr-FR" sz="1200" kern="0">
                <a:solidFill>
                  <a:srgbClr val="000000"/>
                </a:solidFill>
                <a:latin typeface="Arial"/>
                <a:ea typeface="Verdana" panose="020B0604030504040204" pitchFamily="34" charset="0"/>
              </a:rPr>
              <a:t>, d’autant plus que s’agissant d’une émission BPCE, il y a conflit d’intérêt dans la mesure où l’établissement a intérêt à placer un emprunt de sa maison mère émettrice (BPCE). L’établissement doit donc pouvoir apporter la preuve que l’intérêt du client a été pris en compte</a:t>
            </a:r>
          </a:p>
        </p:txBody>
      </p:sp>
      <p:pic>
        <p:nvPicPr>
          <p:cNvPr id="14" name="Graphique 13" descr="Avertissement contour">
            <a:extLst>
              <a:ext uri="{FF2B5EF4-FFF2-40B4-BE49-F238E27FC236}">
                <a16:creationId xmlns:a16="http://schemas.microsoft.com/office/drawing/2014/main" id="{2FF87333-040C-440E-B984-FD14D0D5B4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73184" y="4964336"/>
            <a:ext cx="248801" cy="248801"/>
          </a:xfrm>
          <a:prstGeom prst="rect">
            <a:avLst/>
          </a:prstGeom>
        </p:spPr>
      </p:pic>
      <p:sp>
        <p:nvSpPr>
          <p:cNvPr id="15" name="Rectangle 14">
            <a:extLst>
              <a:ext uri="{FF2B5EF4-FFF2-40B4-BE49-F238E27FC236}">
                <a16:creationId xmlns:a16="http://schemas.microsoft.com/office/drawing/2014/main" id="{D32BE5D7-C1E6-42BB-B9B5-00BE75A8EDC8}"/>
              </a:ext>
            </a:extLst>
          </p:cNvPr>
          <p:cNvSpPr/>
          <p:nvPr/>
        </p:nvSpPr>
        <p:spPr>
          <a:xfrm>
            <a:off x="3661309" y="6448198"/>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607609483"/>
      </p:ext>
    </p:extLst>
  </p:cSld>
  <p:clrMapOvr>
    <a:masterClrMapping/>
  </p:clrMapOvr>
  <p:transition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p:txBody>
          <a:bodyPr/>
          <a:lstStyle/>
          <a:p>
            <a:r>
              <a:rPr lang="fr-FR"/>
              <a:t>Supports de communication</a:t>
            </a:r>
          </a:p>
        </p:txBody>
      </p:sp>
      <p:pic>
        <p:nvPicPr>
          <p:cNvPr id="13" name="Image 12">
            <a:extLst>
              <a:ext uri="{FF2B5EF4-FFF2-40B4-BE49-F238E27FC236}">
                <a16:creationId xmlns:a16="http://schemas.microsoft.com/office/drawing/2014/main" id="{13D29E5E-4789-49F0-B242-FD1B36B149F8}"/>
              </a:ext>
            </a:extLst>
          </p:cNvPr>
          <p:cNvPicPr>
            <a:picLocks noChangeAspect="1"/>
          </p:cNvPicPr>
          <p:nvPr/>
        </p:nvPicPr>
        <p:blipFill>
          <a:blip r:embed="rId2"/>
          <a:stretch>
            <a:fillRect/>
          </a:stretch>
        </p:blipFill>
        <p:spPr>
          <a:xfrm>
            <a:off x="11387798" y="168907"/>
            <a:ext cx="451025" cy="451025"/>
          </a:xfrm>
          <a:prstGeom prst="rect">
            <a:avLst/>
          </a:prstGeom>
        </p:spPr>
      </p:pic>
      <p:sp>
        <p:nvSpPr>
          <p:cNvPr id="16" name="Rectangle : coins arrondis 15">
            <a:extLst>
              <a:ext uri="{FF2B5EF4-FFF2-40B4-BE49-F238E27FC236}">
                <a16:creationId xmlns:a16="http://schemas.microsoft.com/office/drawing/2014/main" id="{1BB7F281-99C3-42C4-BB79-7D8A493D7D9E}"/>
              </a:ext>
            </a:extLst>
          </p:cNvPr>
          <p:cNvSpPr/>
          <p:nvPr/>
        </p:nvSpPr>
        <p:spPr>
          <a:xfrm>
            <a:off x="6733566" y="1043132"/>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ZoneTexte 16">
            <a:extLst>
              <a:ext uri="{FF2B5EF4-FFF2-40B4-BE49-F238E27FC236}">
                <a16:creationId xmlns:a16="http://schemas.microsoft.com/office/drawing/2014/main" id="{06CDD1A3-7377-49BF-BD4C-3F7CC775E29E}"/>
              </a:ext>
            </a:extLst>
          </p:cNvPr>
          <p:cNvSpPr txBox="1"/>
          <p:nvPr/>
        </p:nvSpPr>
        <p:spPr>
          <a:xfrm>
            <a:off x="6368895" y="1679725"/>
            <a:ext cx="5587870" cy="42986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
                <a:srgbClr val="B34A8C"/>
              </a:buClr>
              <a:buSzTx/>
              <a:buFontTx/>
              <a:buNone/>
              <a:tabLst/>
              <a:defRPr/>
            </a:pPr>
            <a:r>
              <a:rPr lang="fr-FR" sz="1200" b="1">
                <a:solidFill>
                  <a:srgbClr val="000000"/>
                </a:solidFill>
                <a:latin typeface="Arial"/>
              </a:rPr>
              <a:t>Documents à remettre obligatoirement :</a:t>
            </a:r>
            <a:endParaRPr lang="fr-FR" sz="1200" b="1" i="0" u="none" strike="noStrike" kern="1200" cap="none" spc="0" normalizeH="0" baseline="0" noProof="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a:ln>
                  <a:noFill/>
                </a:ln>
                <a:solidFill>
                  <a:srgbClr val="000000"/>
                </a:solidFill>
                <a:effectLst/>
                <a:uLnTx/>
                <a:uFillTx/>
                <a:latin typeface="Arial"/>
                <a:ea typeface="+mn-ea"/>
                <a:cs typeface="+mn-cs"/>
              </a:rPr>
              <a:t>La synthèse épargne (LEA) ou proposition d’investissement (O2S)</a:t>
            </a:r>
            <a:r>
              <a:rPr lang="fr-FR" sz="1200">
                <a:solidFill>
                  <a:srgbClr val="000000"/>
                </a:solidFill>
                <a:latin typeface="Arial"/>
              </a:rPr>
              <a:t> -</a:t>
            </a:r>
            <a:r>
              <a:rPr kumimoji="0" lang="fr-FR" sz="1200" b="1" i="0" u="none" strike="noStrike" kern="1200" cap="none" spc="0" normalizeH="0" baseline="0" noProof="0">
                <a:ln>
                  <a:noFill/>
                </a:ln>
                <a:solidFill>
                  <a:srgbClr val="000000"/>
                </a:solidFill>
                <a:effectLst/>
                <a:uLnTx/>
                <a:uFillTx/>
                <a:latin typeface="Arial"/>
                <a:ea typeface="+mn-ea"/>
                <a:cs typeface="+mn-cs"/>
              </a:rPr>
              <a:t>signée du client,</a:t>
            </a:r>
            <a:endParaRPr lang="fr-FR" sz="1200" b="1" i="0" u="none" strike="noStrike" kern="1200" cap="none" spc="0" normalizeH="0" baseline="0" noProof="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a:ln>
                  <a:noFill/>
                </a:ln>
                <a:solidFill>
                  <a:srgbClr val="000000"/>
                </a:solidFill>
                <a:effectLst/>
                <a:uLnTx/>
                <a:uFillTx/>
                <a:latin typeface="Arial"/>
                <a:ea typeface="+mn-ea"/>
                <a:cs typeface="+mn-cs"/>
              </a:rPr>
              <a:t>L’attestation plus de 80 ans dédiée à l’assurance vie</a:t>
            </a:r>
            <a:r>
              <a:rPr lang="fr-FR" sz="1200">
                <a:solidFill>
                  <a:srgbClr val="000000"/>
                </a:solidFill>
              </a:rPr>
              <a:t>, le cas échéant, </a:t>
            </a:r>
            <a:r>
              <a:rPr kumimoji="0" lang="fr-FR" sz="1200" b="1" i="0" u="none" strike="noStrike" kern="1200" cap="none" spc="0" normalizeH="0" baseline="0" noProof="0">
                <a:ln>
                  <a:noFill/>
                </a:ln>
                <a:solidFill>
                  <a:srgbClr val="000000"/>
                </a:solidFill>
                <a:effectLst/>
                <a:uLnTx/>
                <a:uFillTx/>
                <a:latin typeface="Arial"/>
                <a:ea typeface="+mn-ea"/>
                <a:cs typeface="+mn-cs"/>
              </a:rPr>
              <a:t>signé du client,</a:t>
            </a:r>
            <a:endParaRPr lang="fr-FR" sz="1200" b="0" i="0" u="none" strike="noStrike" kern="1200" cap="none" spc="0" normalizeH="0" baseline="0" noProof="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a:ln>
                  <a:noFill/>
                </a:ln>
                <a:solidFill>
                  <a:srgbClr val="000000"/>
                </a:solidFill>
                <a:effectLst/>
                <a:uLnTx/>
                <a:uFillTx/>
                <a:latin typeface="Arial"/>
                <a:ea typeface="+mn-ea"/>
                <a:cs typeface="+mn-cs"/>
              </a:rPr>
              <a:t>La fiche assurance vie</a:t>
            </a:r>
            <a:r>
              <a:rPr lang="fr-FR" sz="1200">
                <a:solidFill>
                  <a:srgbClr val="000000"/>
                </a:solidFill>
                <a:latin typeface="Arial"/>
              </a:rPr>
              <a:t> </a:t>
            </a:r>
            <a:r>
              <a:rPr lang="fr-FR" sz="1200">
                <a:latin typeface="Arial"/>
              </a:rPr>
              <a:t>CNP Assurances ou  </a:t>
            </a:r>
            <a:r>
              <a:rPr kumimoji="0" lang="fr-FR" sz="1200" b="0" i="0" u="none" strike="noStrike" kern="1200" cap="none" spc="0" normalizeH="0" baseline="0" noProof="0">
                <a:ln>
                  <a:noFill/>
                </a:ln>
                <a:solidFill>
                  <a:srgbClr val="000000"/>
                </a:solidFill>
                <a:effectLst/>
                <a:uLnTx/>
                <a:uFillTx/>
                <a:latin typeface="Arial"/>
                <a:ea typeface="+mn-ea"/>
                <a:cs typeface="+mn-cs"/>
              </a:rPr>
              <a:t>FIS BPCE Vie, </a:t>
            </a:r>
            <a:r>
              <a:rPr kumimoji="0" lang="fr-FR" sz="1200" b="1" i="0" u="none" strike="noStrike" kern="1200" cap="none" spc="0" normalizeH="0" baseline="0" noProof="0">
                <a:ln>
                  <a:noFill/>
                </a:ln>
                <a:solidFill>
                  <a:srgbClr val="000000"/>
                </a:solidFill>
                <a:effectLst/>
                <a:uLnTx/>
                <a:uFillTx/>
                <a:latin typeface="Arial"/>
                <a:ea typeface="+mn-ea"/>
                <a:cs typeface="+mn-cs"/>
              </a:rPr>
              <a:t>signé du client,</a:t>
            </a:r>
            <a:endParaRPr lang="fr-FR" sz="1200" b="0" i="0" u="none" strike="noStrike" kern="1200" cap="none" spc="0" normalizeH="0" baseline="0" noProof="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lang="fr-FR" sz="1200"/>
              <a:t>L’annexe « Caractéristiques principales des obligations »</a:t>
            </a:r>
            <a:r>
              <a:rPr lang="fr-FR" sz="1200">
                <a:solidFill>
                  <a:srgbClr val="000000"/>
                </a:solidFill>
                <a:latin typeface="Arial"/>
              </a:rPr>
              <a:t> remise avec la FIS</a:t>
            </a:r>
            <a:endParaRPr lang="fr-FR" sz="1200">
              <a:solidFill>
                <a:srgbClr val="000000"/>
              </a:solidFill>
              <a:latin typeface="Arial"/>
              <a:cs typeface="Arial"/>
            </a:endParaRPr>
          </a:p>
          <a:p>
            <a:pPr>
              <a:lnSpc>
                <a:spcPts val="1800"/>
              </a:lnSpc>
              <a:spcBef>
                <a:spcPts val="600"/>
              </a:spcBef>
              <a:buClr>
                <a:srgbClr val="B34A8C"/>
              </a:buClr>
              <a:defRPr/>
            </a:pPr>
            <a:r>
              <a:rPr kumimoji="0" lang="fr-FR" sz="1200" b="1" i="0" u="none" kern="1200" cap="none" spc="0" normalizeH="0" baseline="0" noProof="0">
                <a:ln>
                  <a:noFill/>
                </a:ln>
                <a:solidFill>
                  <a:srgbClr val="000000"/>
                </a:solidFill>
                <a:effectLst/>
                <a:uLnTx/>
                <a:uFillTx/>
                <a:latin typeface="Arial"/>
                <a:ea typeface="+mn-ea"/>
                <a:cs typeface="+mn-cs"/>
              </a:rPr>
              <a:t>Autres documents :</a:t>
            </a:r>
            <a:endParaRPr lang="fr-FR" sz="1200" b="1" i="0" u="none" kern="1200" cap="none" spc="0" normalizeH="0" baseline="0" noProof="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kern="1200" cap="none" spc="0" normalizeH="0" baseline="0" noProof="0">
                <a:ln>
                  <a:noFill/>
                </a:ln>
                <a:solidFill>
                  <a:srgbClr val="000000"/>
                </a:solidFill>
                <a:effectLst/>
                <a:uLnTx/>
                <a:uFillTx/>
                <a:latin typeface="Arial"/>
                <a:ea typeface="+mn-ea"/>
                <a:cs typeface="+mn-cs"/>
              </a:rPr>
              <a:t>Le prospectus de </a:t>
            </a:r>
            <a:r>
              <a:rPr kumimoji="0" lang="fr-FR" sz="1200" b="0" i="0" u="none" kern="1200" cap="none" spc="0" normalizeH="0" baseline="0" noProof="0">
                <a:ln>
                  <a:noFill/>
                </a:ln>
                <a:effectLst/>
                <a:uLnTx/>
                <a:uFillTx/>
                <a:latin typeface="Arial"/>
                <a:ea typeface="+mn-ea"/>
                <a:cs typeface="+mn-cs"/>
              </a:rPr>
              <a:t>l’émission disponible sur le site de l’AMF à partir du </a:t>
            </a:r>
            <a:r>
              <a:rPr lang="fr-FR" sz="1200">
                <a:latin typeface="Arial"/>
              </a:rPr>
              <a:t>14/04/23</a:t>
            </a:r>
            <a:r>
              <a:rPr kumimoji="0" lang="fr-FR" sz="1200" b="0" i="0" u="none" kern="1200" cap="none" spc="0" normalizeH="0" baseline="0" noProof="0">
                <a:ln>
                  <a:noFill/>
                </a:ln>
                <a:effectLst/>
                <a:uLnTx/>
                <a:uFillTx/>
                <a:latin typeface="Arial"/>
                <a:ea typeface="+mn-ea"/>
                <a:cs typeface="+mn-cs"/>
              </a:rPr>
              <a:t> (à remettre sur demande)</a:t>
            </a:r>
            <a:endParaRPr lang="fr-FR" sz="1200" b="0" i="0" u="none" kern="1200" cap="none" spc="0" normalizeH="0" baseline="0" noProof="0">
              <a:ln>
                <a:noFill/>
              </a:ln>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a:ln>
                  <a:noFill/>
                </a:ln>
                <a:solidFill>
                  <a:srgbClr val="000000"/>
                </a:solidFill>
                <a:effectLst/>
                <a:uLnTx/>
                <a:uFillTx/>
                <a:latin typeface="Arial"/>
                <a:ea typeface="+mn-ea"/>
                <a:cs typeface="+mn-cs"/>
              </a:rPr>
              <a:t>Le Document d'Informations Spécifiques (DIS) mis à disposition sur </a:t>
            </a:r>
            <a:r>
              <a:rPr lang="fr-FR" sz="1200">
                <a:solidFill>
                  <a:srgbClr val="000000"/>
                </a:solidFill>
                <a:latin typeface="Arial"/>
              </a:rPr>
              <a:t>les</a:t>
            </a:r>
            <a:r>
              <a:rPr kumimoji="0" lang="fr-FR" sz="1200" b="0" i="0" u="none" strike="noStrike" kern="1200" cap="none" spc="0" normalizeH="0" baseline="0" noProof="0">
                <a:ln>
                  <a:noFill/>
                </a:ln>
                <a:solidFill>
                  <a:srgbClr val="000000"/>
                </a:solidFill>
                <a:effectLst/>
                <a:uLnTx/>
                <a:uFillTx/>
                <a:latin typeface="Arial"/>
                <a:ea typeface="+mn-ea"/>
                <a:cs typeface="+mn-cs"/>
              </a:rPr>
              <a:t> sites </a:t>
            </a:r>
            <a:r>
              <a:rPr lang="fr-FR" sz="1200">
                <a:solidFill>
                  <a:srgbClr val="000000"/>
                </a:solidFill>
                <a:latin typeface="Arial"/>
              </a:rPr>
              <a:t>"</a:t>
            </a:r>
            <a:r>
              <a:rPr kumimoji="0" lang="fr-FR" sz="1200" b="0" i="0" u="none" strike="noStrike" kern="1200" cap="none" spc="0" normalizeH="0" baseline="0" noProof="0" err="1">
                <a:ln>
                  <a:noFill/>
                </a:ln>
                <a:solidFill>
                  <a:srgbClr val="000000"/>
                </a:solidFill>
                <a:effectLst/>
                <a:uLnTx/>
                <a:uFillTx/>
                <a:latin typeface="Arial"/>
                <a:ea typeface="+mn-ea"/>
                <a:cs typeface="+mn-cs"/>
              </a:rPr>
              <a:t>priips</a:t>
            </a:r>
            <a:r>
              <a:rPr lang="fr-FR" sz="1200">
                <a:solidFill>
                  <a:srgbClr val="000000"/>
                </a:solidFill>
                <a:latin typeface="Arial"/>
              </a:rPr>
              <a:t>"</a:t>
            </a:r>
            <a:r>
              <a:rPr kumimoji="0" lang="fr-FR" sz="1200" b="0" i="0" u="none" strike="noStrike" kern="1200" cap="none" spc="0" normalizeH="0" baseline="0" noProof="0">
                <a:ln>
                  <a:noFill/>
                </a:ln>
                <a:solidFill>
                  <a:srgbClr val="000000"/>
                </a:solidFill>
                <a:effectLst/>
                <a:uLnTx/>
                <a:uFillTx/>
                <a:latin typeface="Arial"/>
                <a:ea typeface="+mn-ea"/>
                <a:cs typeface="+mn-cs"/>
              </a:rPr>
              <a:t> selon l’assureur concerné :</a:t>
            </a:r>
            <a:endParaRPr lang="fr-FR" sz="1200" b="0" i="0" u="none" strike="noStrike" kern="1200" cap="none" spc="0" normalizeH="0" baseline="0" noProof="0">
              <a:ln>
                <a:noFill/>
              </a:ln>
              <a:solidFill>
                <a:srgbClr val="000000"/>
              </a:solidFill>
              <a:effectLst/>
              <a:uLnTx/>
              <a:uFillTx/>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kumimoji="0" lang="fr-FR" sz="1100" b="0" i="0" u="none" strike="noStrike" kern="1200" cap="none" spc="0" normalizeH="0" baseline="0" noProof="0">
                <a:ln>
                  <a:noFill/>
                </a:ln>
                <a:solidFill>
                  <a:srgbClr val="000000"/>
                </a:solidFill>
                <a:effectLst/>
                <a:uLnTx/>
                <a:uFillTx/>
                <a:latin typeface="Arial"/>
                <a:ea typeface="+mn-ea"/>
                <a:cs typeface="+mn-cs"/>
                <a:hlinkClick r:id="rId3">
                  <a:extLst>
                    <a:ext uri="{A12FA001-AC4F-418D-AE19-62706E023703}">
                      <ahyp:hlinkClr xmlns:ahyp="http://schemas.microsoft.com/office/drawing/2018/hyperlinkcolor" val="tx"/>
                    </a:ext>
                  </a:extLst>
                </a:hlinkClick>
              </a:rPr>
              <a:t>http://www.priips-bpce-vie.com/</a:t>
            </a:r>
            <a:endParaRPr lang="fr-FR" sz="1100" b="0" i="0" u="none" strike="noStrike" kern="1200" cap="none" spc="0" normalizeH="0" baseline="0" noProof="0">
              <a:ln>
                <a:noFill/>
              </a:ln>
              <a:solidFill>
                <a:srgbClr val="000000"/>
              </a:solidFill>
              <a:effectLst/>
              <a:uLnTx/>
              <a:uFillTx/>
              <a:latin typeface="Arial"/>
              <a:cs typeface="Arial"/>
            </a:endParaRPr>
          </a:p>
          <a:p>
            <a:pPr marL="742950" lvl="1" indent="-285750">
              <a:lnSpc>
                <a:spcPts val="1800"/>
              </a:lnSpc>
              <a:spcBef>
                <a:spcPts val="600"/>
              </a:spcBef>
              <a:buClr>
                <a:srgbClr val="B34A8C"/>
              </a:buClr>
              <a:buFont typeface="Courier New" panose="02070309020205020404" pitchFamily="49" charset="0"/>
              <a:buChar char="o"/>
              <a:defRPr/>
            </a:pPr>
            <a:r>
              <a:rPr kumimoji="0" lang="fr-FR" sz="1100" b="0" i="0" u="none" strike="noStrike" kern="1200" cap="none" spc="0" normalizeH="0" baseline="0" noProof="0">
                <a:ln>
                  <a:noFill/>
                </a:ln>
                <a:solidFill>
                  <a:srgbClr val="000000"/>
                </a:solidFill>
                <a:effectLst/>
                <a:uLnTx/>
                <a:uFillTx/>
                <a:latin typeface="Arial"/>
                <a:ea typeface="+mn-ea"/>
                <a:cs typeface="+mn-cs"/>
                <a:hlinkClick r:id="rId4">
                  <a:extLst>
                    <a:ext uri="{A12FA001-AC4F-418D-AE19-62706E023703}">
                      <ahyp:hlinkClr xmlns:ahyp="http://schemas.microsoft.com/office/drawing/2018/hyperlinkcolor" val="tx"/>
                    </a:ext>
                  </a:extLst>
                </a:hlinkClick>
              </a:rPr>
              <a:t>https://dic.cnp.fr/wkd-web/home</a:t>
            </a:r>
            <a:endParaRPr lang="fr-FR" sz="1100" b="0" i="0" u="none" strike="noStrike" kern="1200" cap="none" spc="0" normalizeH="0" baseline="0" noProof="0">
              <a:ln>
                <a:noFill/>
              </a:ln>
              <a:solidFill>
                <a:srgbClr val="000000"/>
              </a:solidFill>
              <a:effectLst/>
              <a:uLnTx/>
              <a:uFillTx/>
              <a:latin typeface="Arial"/>
              <a:cs typeface="Arial"/>
              <a:hlinkClick r:id="rId4">
                <a:extLst>
                  <a:ext uri="{A12FA001-AC4F-418D-AE19-62706E023703}">
                    <ahyp:hlinkClr xmlns:ahyp="http://schemas.microsoft.com/office/drawing/2018/hyperlinkcolor" val="tx"/>
                  </a:ext>
                </a:extLst>
              </a:hlinkClick>
            </a:endParaRPr>
          </a:p>
          <a:p>
            <a:pPr marL="742950" lvl="1" indent="-285750">
              <a:lnSpc>
                <a:spcPts val="1800"/>
              </a:lnSpc>
              <a:spcBef>
                <a:spcPts val="600"/>
              </a:spcBef>
              <a:buClr>
                <a:srgbClr val="B34A8C"/>
              </a:buClr>
              <a:buFont typeface="Courier New" panose="02070309020205020404" pitchFamily="49" charset="0"/>
              <a:buChar char="o"/>
              <a:defRPr/>
            </a:pPr>
            <a:endParaRPr lang="fr-FR" sz="1100">
              <a:solidFill>
                <a:srgbClr val="0070C0"/>
              </a:solidFill>
              <a:latin typeface="Arial"/>
              <a:cs typeface="Arial"/>
            </a:endParaRPr>
          </a:p>
        </p:txBody>
      </p:sp>
      <p:sp>
        <p:nvSpPr>
          <p:cNvPr id="18" name="ZoneTexte 17">
            <a:extLst>
              <a:ext uri="{FF2B5EF4-FFF2-40B4-BE49-F238E27FC236}">
                <a16:creationId xmlns:a16="http://schemas.microsoft.com/office/drawing/2014/main" id="{28D2D9AB-247B-44C1-8D10-F989497CB724}"/>
              </a:ext>
            </a:extLst>
          </p:cNvPr>
          <p:cNvSpPr txBox="1"/>
          <p:nvPr/>
        </p:nvSpPr>
        <p:spPr>
          <a:xfrm>
            <a:off x="641853" y="1412014"/>
            <a:ext cx="5430817" cy="383996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600"/>
              </a:spcBef>
              <a:spcAft>
                <a:spcPts val="0"/>
              </a:spcAft>
              <a:buClr>
                <a:srgbClr val="B34A8C"/>
              </a:buClr>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Disponible sous </a:t>
            </a:r>
            <a:r>
              <a:rPr kumimoji="0" lang="fr-FR" sz="1200" b="0" i="1" u="none" strike="noStrike" kern="1200" cap="none" spc="0" normalizeH="0" baseline="0" noProof="0">
                <a:ln>
                  <a:noFill/>
                </a:ln>
                <a:solidFill>
                  <a:srgbClr val="B34A8C"/>
                </a:solidFill>
                <a:effectLst/>
                <a:uLnTx/>
                <a:uFillTx/>
                <a:latin typeface="Arial"/>
                <a:ea typeface="+mn-ea"/>
                <a:cs typeface="+mn-cs"/>
              </a:rPr>
              <a:t>DEFI</a:t>
            </a:r>
            <a:endParaRPr lang="fr-FR" sz="1200" b="0" i="1" u="none" strike="noStrike" kern="1200" cap="none" spc="0" normalizeH="0" baseline="0" noProof="0">
              <a:ln>
                <a:noFill/>
              </a:ln>
              <a:solidFill>
                <a:srgbClr val="B34A8C"/>
              </a:solidFill>
              <a:effectLst/>
              <a:highlight>
                <a:srgbClr val="FFFF00"/>
              </a:highlight>
              <a:uLnTx/>
              <a:uFillTx/>
              <a:latin typeface="Arial"/>
              <a:cs typeface="Arial"/>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r>
              <a:rPr lang="fr-FR" sz="1200">
                <a:solidFill>
                  <a:srgbClr val="B34A8C"/>
                </a:solidFill>
                <a:latin typeface="Arial"/>
              </a:rPr>
              <a:t>Cliquez ici</a:t>
            </a:r>
            <a:endParaRPr lang="fr-FR" sz="1200">
              <a:solidFill>
                <a:srgbClr val="B34A8C"/>
              </a:solidFill>
              <a:latin typeface="Arial"/>
              <a:cs typeface="Arial"/>
            </a:endParaRPr>
          </a:p>
          <a:p>
            <a:pPr marL="0" marR="0" lvl="0" indent="0" algn="l" defTabSz="914400" rtl="0" eaLnBrk="1" fontAlgn="auto" latinLnBrk="0" hangingPunct="1">
              <a:lnSpc>
                <a:spcPts val="1800"/>
              </a:lnSpc>
              <a:spcBef>
                <a:spcPts val="600"/>
              </a:spcBef>
              <a:spcAft>
                <a:spcPts val="0"/>
              </a:spcAft>
              <a:buClr>
                <a:srgbClr val="B34A8C"/>
              </a:buClr>
              <a:buSzTx/>
              <a:buFontTx/>
              <a:buNone/>
              <a:tabLst/>
              <a:defRPr/>
            </a:pPr>
            <a:endParaRPr lang="fr-FR" sz="1200" b="0" u="none" strike="noStrike" kern="1200" cap="none" spc="0" normalizeH="0" baseline="0" noProof="0">
              <a:ln>
                <a:noFill/>
              </a:ln>
              <a:solidFill>
                <a:srgbClr val="B34A8C"/>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Le kit conseiller</a:t>
            </a:r>
            <a:endParaRPr lang="fr-FR" sz="1200" b="0" i="0" u="none" strike="noStrike" kern="1200" cap="none" spc="0" normalizeH="0" baseline="0" noProof="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kern="1200" cap="none" spc="0" normalizeH="0" baseline="0" noProof="0">
                <a:ln>
                  <a:noFill/>
                </a:ln>
                <a:solidFill>
                  <a:srgbClr val="000000"/>
                </a:solidFill>
                <a:effectLst/>
                <a:uLnTx/>
                <a:uFillTx/>
                <a:latin typeface="Arial"/>
                <a:ea typeface="+mn-ea"/>
                <a:cs typeface="+mn-cs"/>
              </a:rPr>
              <a:t>Le prospectus de </a:t>
            </a:r>
            <a:r>
              <a:rPr kumimoji="0" lang="fr-FR" sz="1200" b="0" i="0" u="none" kern="1200" cap="none" spc="0" normalizeH="0" baseline="0" noProof="0">
                <a:ln>
                  <a:noFill/>
                </a:ln>
                <a:effectLst/>
                <a:uLnTx/>
                <a:uFillTx/>
                <a:latin typeface="Arial"/>
                <a:ea typeface="+mn-ea"/>
                <a:cs typeface="+mn-cs"/>
              </a:rPr>
              <a:t>l’émission disponible sur le site de l’AMF à partir du </a:t>
            </a:r>
            <a:r>
              <a:rPr lang="fr-FR" sz="1200">
                <a:latin typeface="Arial"/>
              </a:rPr>
              <a:t>14/04/23</a:t>
            </a:r>
            <a:endParaRPr lang="fr-FR" sz="1200" b="0" i="0" u="none" kern="1200" cap="none" spc="0" normalizeH="0" baseline="0" noProof="0">
              <a:ln>
                <a:noFill/>
              </a:ln>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La fiche attestation 80 ans dédiée à l’assurance vie</a:t>
            </a:r>
            <a:endParaRPr lang="fr-FR" sz="1200" b="0" i="0" u="none" strike="noStrike" kern="1200" cap="none" spc="0" normalizeH="0" baseline="0" noProof="0">
              <a:ln>
                <a:noFill/>
              </a:ln>
              <a:solidFill>
                <a:srgbClr val="000000"/>
              </a:solidFill>
              <a:effectLst/>
              <a:uLnTx/>
              <a:uFillTx/>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kumimoji="0" lang="fr-FR" sz="1200" b="0" i="0" u="none" strike="noStrike" kern="1200" cap="none" spc="0" normalizeH="0" baseline="0" noProof="0">
                <a:ln>
                  <a:noFill/>
                </a:ln>
                <a:solidFill>
                  <a:srgbClr val="000000"/>
                </a:solidFill>
                <a:effectLst/>
                <a:uLnTx/>
                <a:uFillTx/>
                <a:latin typeface="Arial"/>
                <a:ea typeface="+mn-ea"/>
                <a:cs typeface="+mn-cs"/>
              </a:rPr>
              <a:t>La fiche assurance vie </a:t>
            </a:r>
            <a:r>
              <a:rPr lang="fr-FR" sz="1200">
                <a:ea typeface="+mn-lt"/>
                <a:cs typeface="+mn-lt"/>
              </a:rPr>
              <a:t>CNP Assurances</a:t>
            </a:r>
            <a:r>
              <a:rPr lang="fr-FR" sz="1200">
                <a:latin typeface="Arial"/>
              </a:rPr>
              <a:t> ou  </a:t>
            </a:r>
            <a:r>
              <a:rPr kumimoji="0" lang="fr-FR" sz="1200" b="0" i="0" u="none" strike="noStrike" kern="1200" cap="none" spc="0" normalizeH="0" baseline="0" noProof="0">
                <a:ln>
                  <a:noFill/>
                </a:ln>
                <a:solidFill>
                  <a:srgbClr val="000000"/>
                </a:solidFill>
                <a:effectLst/>
                <a:uLnTx/>
                <a:uFillTx/>
                <a:latin typeface="Arial"/>
                <a:ea typeface="+mn-ea"/>
                <a:cs typeface="+mn-cs"/>
              </a:rPr>
              <a:t>FIS BPCE Vie</a:t>
            </a:r>
            <a:r>
              <a:rPr lang="fr-FR" sz="1200">
                <a:solidFill>
                  <a:srgbClr val="000000"/>
                </a:solidFill>
                <a:latin typeface="Arial"/>
              </a:rPr>
              <a:t> </a:t>
            </a:r>
            <a:endParaRPr lang="fr-FR" sz="1200" b="0" i="0" u="none" strike="noStrike" kern="1200" cap="none" spc="0" normalizeH="0" baseline="0" noProof="0">
              <a:ln>
                <a:noFill/>
              </a:ln>
              <a:solidFill>
                <a:srgbClr val="000000"/>
              </a:solidFill>
              <a:effectLst/>
              <a:uLnTx/>
              <a:uFillTx/>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lang="fr-FR" sz="1200"/>
              <a:t>L’annexe « Caractéristiques principales des obligations » </a:t>
            </a:r>
            <a:r>
              <a:rPr lang="fr-FR" sz="1200">
                <a:solidFill>
                  <a:srgbClr val="000000"/>
                </a:solidFill>
                <a:latin typeface="Arial"/>
              </a:rPr>
              <a:t>remise avec la FIS</a:t>
            </a:r>
            <a:endParaRPr lang="fr-FR" sz="1200">
              <a:solidFill>
                <a:srgbClr val="000000"/>
              </a:solidFill>
              <a:latin typeface="Arial"/>
              <a:cs typeface="Arial"/>
            </a:endParaRPr>
          </a:p>
          <a:p>
            <a:pPr marL="171450" marR="0" lvl="0" indent="-171450" algn="l" defTabSz="914400" rtl="0" eaLnBrk="1" fontAlgn="auto" latinLnBrk="0" hangingPunct="1">
              <a:lnSpc>
                <a:spcPts val="1800"/>
              </a:lnSpc>
              <a:spcBef>
                <a:spcPts val="600"/>
              </a:spcBef>
              <a:spcAft>
                <a:spcPts val="0"/>
              </a:spcAft>
              <a:buClr>
                <a:srgbClr val="B34A8C"/>
              </a:buClr>
              <a:buSzTx/>
              <a:buFont typeface="Wingdings 3" panose="05040102010807070707" pitchFamily="18" charset="2"/>
              <a:buChar char="º"/>
              <a:tabLst/>
              <a:defRPr/>
            </a:pPr>
            <a:r>
              <a:rPr lang="fr-FR" sz="1200">
                <a:solidFill>
                  <a:srgbClr val="000000"/>
                </a:solidFill>
                <a:latin typeface="Arial"/>
              </a:rPr>
              <a:t>Le Flash Info Ecureuil Vie</a:t>
            </a:r>
            <a:endParaRPr lang="fr-FR" sz="1200">
              <a:solidFill>
                <a:srgbClr val="000000"/>
              </a:solidFill>
              <a:latin typeface="Arial"/>
              <a:cs typeface="Arial"/>
            </a:endParaRPr>
          </a:p>
          <a:p>
            <a:pPr marL="171450" indent="-171450">
              <a:lnSpc>
                <a:spcPts val="1800"/>
              </a:lnSpc>
              <a:spcBef>
                <a:spcPts val="600"/>
              </a:spcBef>
              <a:buClr>
                <a:srgbClr val="B34A8C"/>
              </a:buClr>
              <a:buFont typeface="Wingdings 3" panose="05040102010807070707" pitchFamily="18" charset="2"/>
              <a:buChar char="º"/>
              <a:defRPr/>
            </a:pPr>
            <a:r>
              <a:rPr lang="fr-FR" sz="1200">
                <a:solidFill>
                  <a:srgbClr val="000000"/>
                </a:solidFill>
                <a:latin typeface="Arial"/>
                <a:cs typeface="Arial"/>
              </a:rPr>
              <a:t>Le DIS pour BPCE Vie et CNP Assurances</a:t>
            </a:r>
          </a:p>
        </p:txBody>
      </p:sp>
      <p:pic>
        <p:nvPicPr>
          <p:cNvPr id="19" name="Image 18">
            <a:extLst>
              <a:ext uri="{FF2B5EF4-FFF2-40B4-BE49-F238E27FC236}">
                <a16:creationId xmlns:a16="http://schemas.microsoft.com/office/drawing/2014/main" id="{E3DC730D-FAE1-4B7B-AF4E-CD5C5F943E93}"/>
              </a:ext>
            </a:extLst>
          </p:cNvPr>
          <p:cNvPicPr>
            <a:picLocks noChangeAspect="1"/>
          </p:cNvPicPr>
          <p:nvPr/>
        </p:nvPicPr>
        <p:blipFill>
          <a:blip r:embed="rId5"/>
          <a:stretch>
            <a:fillRect/>
          </a:stretch>
        </p:blipFill>
        <p:spPr>
          <a:xfrm>
            <a:off x="5837428" y="885225"/>
            <a:ext cx="0" cy="0"/>
          </a:xfrm>
          <a:prstGeom prst="rect">
            <a:avLst/>
          </a:prstGeom>
        </p:spPr>
      </p:pic>
      <p:sp>
        <p:nvSpPr>
          <p:cNvPr id="20" name="Rectangle : coins arrondis 19">
            <a:extLst>
              <a:ext uri="{FF2B5EF4-FFF2-40B4-BE49-F238E27FC236}">
                <a16:creationId xmlns:a16="http://schemas.microsoft.com/office/drawing/2014/main" id="{338B53DB-D459-47DB-ADC0-C406769B7285}"/>
              </a:ext>
            </a:extLst>
          </p:cNvPr>
          <p:cNvSpPr/>
          <p:nvPr/>
        </p:nvSpPr>
        <p:spPr>
          <a:xfrm>
            <a:off x="867877" y="1053778"/>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21" name="ZoneTexte 20">
            <a:extLst>
              <a:ext uri="{FF2B5EF4-FFF2-40B4-BE49-F238E27FC236}">
                <a16:creationId xmlns:a16="http://schemas.microsoft.com/office/drawing/2014/main" id="{7AC5D50B-3938-4CA2-AD71-DD4C4801020B}"/>
              </a:ext>
            </a:extLst>
          </p:cNvPr>
          <p:cNvSpPr txBox="1"/>
          <p:nvPr/>
        </p:nvSpPr>
        <p:spPr>
          <a:xfrm>
            <a:off x="7476596" y="1138645"/>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DES CLIENTS</a:t>
            </a:r>
          </a:p>
        </p:txBody>
      </p:sp>
      <p:sp>
        <p:nvSpPr>
          <p:cNvPr id="22" name="ZoneTexte 21">
            <a:extLst>
              <a:ext uri="{FF2B5EF4-FFF2-40B4-BE49-F238E27FC236}">
                <a16:creationId xmlns:a16="http://schemas.microsoft.com/office/drawing/2014/main" id="{A0F0F7BB-685A-44B9-A6AA-502FAB936BC0}"/>
              </a:ext>
            </a:extLst>
          </p:cNvPr>
          <p:cNvSpPr txBox="1"/>
          <p:nvPr/>
        </p:nvSpPr>
        <p:spPr>
          <a:xfrm>
            <a:off x="1498250" y="1104324"/>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DU RESEAU</a:t>
            </a:r>
          </a:p>
        </p:txBody>
      </p:sp>
      <p:pic>
        <p:nvPicPr>
          <p:cNvPr id="23" name="Graphique 22" descr="Curseur avec un remplissage uni">
            <a:extLst>
              <a:ext uri="{FF2B5EF4-FFF2-40B4-BE49-F238E27FC236}">
                <a16:creationId xmlns:a16="http://schemas.microsoft.com/office/drawing/2014/main" id="{65D52BFC-85E4-4DC8-918E-C7140586BE5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91964" y="1968219"/>
            <a:ext cx="500017" cy="500017"/>
          </a:xfrm>
          <a:prstGeom prst="rect">
            <a:avLst/>
          </a:prstGeom>
        </p:spPr>
      </p:pic>
      <p:pic>
        <p:nvPicPr>
          <p:cNvPr id="24" name="Graphique 23" descr="Index pointant vers la droite vu du côté du dos de la main contour">
            <a:extLst>
              <a:ext uri="{FF2B5EF4-FFF2-40B4-BE49-F238E27FC236}">
                <a16:creationId xmlns:a16="http://schemas.microsoft.com/office/drawing/2014/main" id="{6259B85B-E7B8-40BB-AF2F-A77CC3C8400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4091" y="1035747"/>
            <a:ext cx="457200" cy="457200"/>
          </a:xfrm>
          <a:prstGeom prst="rect">
            <a:avLst/>
          </a:prstGeom>
        </p:spPr>
      </p:pic>
      <p:pic>
        <p:nvPicPr>
          <p:cNvPr id="25" name="Graphique 24" descr="Index pointant vers la droite vu du côté du dos de la main contour">
            <a:extLst>
              <a:ext uri="{FF2B5EF4-FFF2-40B4-BE49-F238E27FC236}">
                <a16:creationId xmlns:a16="http://schemas.microsoft.com/office/drawing/2014/main" id="{78A0E73E-B61F-4B59-82A7-810AF5C4178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00959" y="1076818"/>
            <a:ext cx="457200" cy="457200"/>
          </a:xfrm>
          <a:prstGeom prst="rect">
            <a:avLst/>
          </a:prstGeom>
        </p:spPr>
      </p:pic>
      <p:sp>
        <p:nvSpPr>
          <p:cNvPr id="27" name="Rectangle 26">
            <a:extLst>
              <a:ext uri="{FF2B5EF4-FFF2-40B4-BE49-F238E27FC236}">
                <a16:creationId xmlns:a16="http://schemas.microsoft.com/office/drawing/2014/main" id="{D32BE5D7-C1E6-42BB-B9B5-00BE75A8EDC8}"/>
              </a:ext>
            </a:extLst>
          </p:cNvPr>
          <p:cNvSpPr/>
          <p:nvPr/>
        </p:nvSpPr>
        <p:spPr>
          <a:xfrm>
            <a:off x="2999865" y="6474241"/>
            <a:ext cx="5139548" cy="246221"/>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9742263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945748" y="3282317"/>
            <a:ext cx="1868451" cy="1000926"/>
          </a:xfrm>
        </p:spPr>
        <p:txBody>
          <a:bodyPr/>
          <a:lstStyle/>
          <a:p>
            <a:r>
              <a:rPr lang="fr-FR" sz="4400">
                <a:solidFill>
                  <a:schemeClr val="accent4">
                    <a:lumMod val="60000"/>
                    <a:lumOff val="40000"/>
                  </a:schemeClr>
                </a:solidFill>
              </a:rPr>
              <a:t>04.2</a:t>
            </a:r>
          </a:p>
        </p:txBody>
      </p:sp>
      <p:sp>
        <p:nvSpPr>
          <p:cNvPr id="3" name="Espace réservé du texte 2"/>
          <p:cNvSpPr>
            <a:spLocks noGrp="1"/>
          </p:cNvSpPr>
          <p:nvPr>
            <p:ph type="body" sz="quarter" idx="13"/>
          </p:nvPr>
        </p:nvSpPr>
        <p:spPr>
          <a:xfrm>
            <a:off x="3077376" y="3572295"/>
            <a:ext cx="8627757" cy="571500"/>
          </a:xfrm>
        </p:spPr>
        <p:txBody>
          <a:bodyPr/>
          <a:lstStyle/>
          <a:p>
            <a:r>
              <a:rPr lang="fr-FR" sz="3400"/>
              <a:t>PARCOURS CONSEIL  </a:t>
            </a:r>
          </a:p>
        </p:txBody>
      </p:sp>
      <p:sp>
        <p:nvSpPr>
          <p:cNvPr id="6" name="ZoneTexte 5">
            <a:extLst>
              <a:ext uri="{FF2B5EF4-FFF2-40B4-BE49-F238E27FC236}">
                <a16:creationId xmlns:a16="http://schemas.microsoft.com/office/drawing/2014/main" id="{901BE6F3-3D66-4FAC-AB22-E6E11E1BF591}"/>
              </a:ext>
            </a:extLst>
          </p:cNvPr>
          <p:cNvSpPr txBox="1"/>
          <p:nvPr/>
        </p:nvSpPr>
        <p:spPr>
          <a:xfrm>
            <a:off x="945748" y="4396025"/>
            <a:ext cx="10148103" cy="1323439"/>
          </a:xfrm>
          <a:prstGeom prst="rect">
            <a:avLst/>
          </a:prstGeom>
          <a:noFill/>
        </p:spPr>
        <p:txBody>
          <a:bodyPr wrap="square">
            <a:spAutoFit/>
          </a:bodyPr>
          <a:lstStyle/>
          <a:p>
            <a:pPr algn="ctr"/>
            <a:r>
              <a:rPr lang="fr-FR" sz="1600" b="1">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a:latin typeface="Arial" panose="020B0604020202020204" pitchFamily="34" charset="0"/>
                <a:ea typeface="Calibri" panose="020F0502020204030204" pitchFamily="34" charset="0"/>
                <a:cs typeface="Arial" panose="020B0604020202020204" pitchFamily="34" charset="0"/>
              </a:rPr>
              <a:t>L</a:t>
            </a:r>
            <a:r>
              <a:rPr lang="fr-FR" sz="1600" b="1">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
        <p:nvSpPr>
          <p:cNvPr id="7" name="Rectangle 6">
            <a:extLst>
              <a:ext uri="{FF2B5EF4-FFF2-40B4-BE49-F238E27FC236}">
                <a16:creationId xmlns:a16="http://schemas.microsoft.com/office/drawing/2014/main" id="{F741A41E-BEE8-4DD5-B520-B55714794FC1}"/>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9083580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199456" y="290248"/>
            <a:ext cx="10273141" cy="449816"/>
          </a:xfrm>
        </p:spPr>
        <p:txBody>
          <a:bodyPr/>
          <a:lstStyle/>
          <a:p>
            <a:r>
              <a:rPr lang="fr-FR" dirty="0">
                <a:latin typeface="Montserrat ExtraBold"/>
                <a:cs typeface="Arial"/>
              </a:rPr>
              <a:t>Vente à distance</a:t>
            </a:r>
            <a:endParaRPr lang="fr-FR" dirty="0"/>
          </a:p>
        </p:txBody>
      </p:sp>
      <p:sp>
        <p:nvSpPr>
          <p:cNvPr id="6" name="ZoneTexte 5">
            <a:extLst>
              <a:ext uri="{FF2B5EF4-FFF2-40B4-BE49-F238E27FC236}">
                <a16:creationId xmlns:a16="http://schemas.microsoft.com/office/drawing/2014/main" id="{44DA5C7A-7AFC-40E5-AB7C-4D3844B1FE78}"/>
              </a:ext>
            </a:extLst>
          </p:cNvPr>
          <p:cNvSpPr txBox="1"/>
          <p:nvPr/>
        </p:nvSpPr>
        <p:spPr>
          <a:xfrm>
            <a:off x="788075" y="944146"/>
            <a:ext cx="10684521" cy="530965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fr-FR" sz="1600" dirty="0">
                <a:solidFill>
                  <a:srgbClr val="000000"/>
                </a:solidFill>
                <a:latin typeface="Arial"/>
              </a:rPr>
              <a:t>Dans le cadre de la commercialisation de cet emprunt, la VAD sera possible, pour les contrats </a:t>
            </a:r>
            <a:r>
              <a:rPr lang="fr-FR" sz="1600" dirty="0">
                <a:latin typeface="Arial"/>
              </a:rPr>
              <a:t>Assurance Vie (BPCE Vie et CNP Assurances) et Capi (BPCE Vie)</a:t>
            </a:r>
            <a:r>
              <a:rPr lang="fr-FR" sz="1600" dirty="0">
                <a:solidFill>
                  <a:srgbClr val="000000"/>
                </a:solidFill>
                <a:latin typeface="Arial"/>
              </a:rPr>
              <a:t>.</a:t>
            </a:r>
            <a:endParaRPr lang="fr-FR" sz="1600" dirty="0">
              <a:solidFill>
                <a:srgbClr val="000000"/>
              </a:solidFill>
              <a:latin typeface="Arial"/>
              <a:cs typeface="Arial"/>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La période de commercialisation de cet emprunt étant très courte, 6 jours, et afin de garantir l’investissement au client :</a:t>
            </a:r>
          </a:p>
          <a:p>
            <a:pPr>
              <a:lnSpc>
                <a:spcPct val="150000"/>
              </a:lnSpc>
              <a:spcBef>
                <a:spcPts val="600"/>
              </a:spcBef>
              <a:defRPr/>
            </a:pPr>
            <a:r>
              <a:rPr lang="fr-FR" sz="1600" dirty="0">
                <a:solidFill>
                  <a:srgbClr val="000000"/>
                </a:solidFill>
                <a:latin typeface="Arial"/>
              </a:rPr>
              <a:t>	</a:t>
            </a:r>
            <a:r>
              <a:rPr lang="fr-FR" sz="1600" b="1" u="sng" dirty="0">
                <a:solidFill>
                  <a:srgbClr val="000000"/>
                </a:solidFill>
                <a:latin typeface="Arial"/>
              </a:rPr>
              <a:t>Il est fortement recommandé de faire signer le client le jour même</a:t>
            </a:r>
            <a:r>
              <a:rPr lang="fr-FR" sz="1600" dirty="0">
                <a:solidFill>
                  <a:srgbClr val="000000"/>
                </a:solidFill>
                <a:latin typeface="Arial"/>
              </a:rPr>
              <a:t>, soit bien avant le délai habituel de 	30 jours dans le cadre de la signature électronique (pour les contrats CNP, un message dans PUMA sera 	affiché pour rappeler cette recommandation)</a:t>
            </a:r>
          </a:p>
          <a:p>
            <a:pPr>
              <a:lnSpc>
                <a:spcPct val="150000"/>
              </a:lnSpc>
              <a:spcBef>
                <a:spcPts val="600"/>
              </a:spcBef>
              <a:defRPr/>
            </a:pPr>
            <a:r>
              <a:rPr lang="fr-FR" sz="1600" b="1" dirty="0">
                <a:solidFill>
                  <a:srgbClr val="000000"/>
                </a:solidFill>
                <a:latin typeface="Arial"/>
              </a:rPr>
              <a:t>	</a:t>
            </a:r>
            <a:r>
              <a:rPr lang="fr-FR" sz="1600" b="1" u="sng" dirty="0">
                <a:solidFill>
                  <a:srgbClr val="000000"/>
                </a:solidFill>
                <a:latin typeface="Arial"/>
              </a:rPr>
              <a:t>Il est fortement recommandé de ne pas utiliser la signature manuscrite</a:t>
            </a:r>
            <a:r>
              <a:rPr lang="fr-FR" sz="1600" dirty="0">
                <a:solidFill>
                  <a:srgbClr val="000000"/>
                </a:solidFill>
                <a:latin typeface="Arial"/>
              </a:rPr>
              <a:t> sur les documents prévus 	pour une signature électronique </a:t>
            </a:r>
          </a:p>
          <a:p>
            <a:pPr marR="0" lvl="0" algn="l" defTabSz="914400" rtl="0" eaLnBrk="1" fontAlgn="auto" latinLnBrk="0" hangingPunct="1">
              <a:lnSpc>
                <a:spcPct val="150000"/>
              </a:lnSpc>
              <a:spcBef>
                <a:spcPts val="600"/>
              </a:spcBef>
              <a:spcAft>
                <a:spcPts val="0"/>
              </a:spcAft>
              <a:buClrTx/>
              <a:buSzTx/>
              <a:tabLst/>
              <a:defRPr/>
            </a:pPr>
            <a:r>
              <a:rPr lang="fr-FR" sz="1600" b="0" i="0" u="sng" strike="noStrike" kern="1200" cap="none" spc="0" normalizeH="0" baseline="0" noProof="0" dirty="0">
                <a:ln>
                  <a:noFill/>
                </a:ln>
                <a:solidFill>
                  <a:srgbClr val="000000"/>
                </a:solidFill>
                <a:effectLst/>
                <a:uLnTx/>
                <a:uFillTx/>
                <a:latin typeface="Arial"/>
                <a:cs typeface="Arial"/>
              </a:rPr>
              <a:t>A noter</a:t>
            </a:r>
            <a:r>
              <a:rPr lang="fr-FR" sz="1600" b="0" i="0" u="none" strike="noStrike" kern="1200" cap="none" spc="0" normalizeH="0" baseline="0" noProof="0" dirty="0">
                <a:ln>
                  <a:noFill/>
                </a:ln>
                <a:solidFill>
                  <a:srgbClr val="000000"/>
                </a:solidFill>
                <a:effectLst/>
                <a:uLnTx/>
                <a:uFillTx/>
                <a:latin typeface="Arial"/>
                <a:cs typeface="Arial"/>
              </a:rPr>
              <a:t>: </a:t>
            </a:r>
          </a:p>
          <a:p>
            <a:pPr>
              <a:lnSpc>
                <a:spcPct val="150000"/>
              </a:lnSpc>
              <a:spcBef>
                <a:spcPts val="300"/>
              </a:spcBef>
              <a:defRPr/>
            </a:pPr>
            <a:r>
              <a:rPr lang="fr-FR" sz="1600" b="0" i="0" u="none" strike="noStrike" kern="1200" cap="none" spc="0" normalizeH="0" baseline="0" noProof="0" dirty="0">
                <a:ln>
                  <a:noFill/>
                </a:ln>
                <a:solidFill>
                  <a:srgbClr val="000000"/>
                </a:solidFill>
                <a:effectLst/>
                <a:uLnTx/>
                <a:uFillTx/>
                <a:latin typeface="Arial"/>
                <a:cs typeface="Arial"/>
              </a:rPr>
              <a:t>Qu’il s’agisse de signature électronique</a:t>
            </a:r>
            <a:r>
              <a:rPr lang="fr-FR" sz="1600" dirty="0">
                <a:solidFill>
                  <a:srgbClr val="000000"/>
                </a:solidFill>
                <a:latin typeface="Arial"/>
                <a:cs typeface="Arial"/>
              </a:rPr>
              <a:t> ou d’une version papier (en manuel), la date de demande d’investissement correspond à la date de signature du client. </a:t>
            </a:r>
            <a:r>
              <a:rPr lang="fr-FR" sz="1600" b="1" dirty="0">
                <a:solidFill>
                  <a:srgbClr val="000000"/>
                </a:solidFill>
                <a:latin typeface="Arial"/>
                <a:cs typeface="Arial"/>
              </a:rPr>
              <a:t>La signature doit donc avoir lieu durant la période de commercialisation </a:t>
            </a:r>
            <a:r>
              <a:rPr lang="fr-FR" sz="1600" dirty="0">
                <a:solidFill>
                  <a:srgbClr val="000000"/>
                </a:solidFill>
                <a:latin typeface="Arial"/>
                <a:cs typeface="Arial"/>
              </a:rPr>
              <a:t>pour que l’investissement soit pris en compte. </a:t>
            </a:r>
            <a:endParaRPr lang="fr-FR" sz="800" i="0" u="none" strike="noStrike" kern="1200" cap="none" spc="0" normalizeH="0" baseline="0" noProof="0" dirty="0">
              <a:ln>
                <a:noFill/>
              </a:ln>
              <a:solidFill>
                <a:srgbClr val="000000"/>
              </a:solidFill>
              <a:effectLst/>
              <a:uLnTx/>
              <a:uFillTx/>
              <a:latin typeface="Arial"/>
              <a:cs typeface="Arial"/>
            </a:endParaRP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338599" y="154641"/>
            <a:ext cx="585421" cy="585421"/>
          </a:xfrm>
          <a:prstGeom prst="rect">
            <a:avLst/>
          </a:prstGeom>
        </p:spPr>
      </p:pic>
      <p:sp>
        <p:nvSpPr>
          <p:cNvPr id="9" name="Rectangle 8">
            <a:extLst>
              <a:ext uri="{FF2B5EF4-FFF2-40B4-BE49-F238E27FC236}">
                <a16:creationId xmlns:a16="http://schemas.microsoft.com/office/drawing/2014/main" id="{D85BB419-0AD1-4019-BDBD-85F19BAC96C5}"/>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11" name="Graphique 10" descr="Avertissement avec un remplissage uni">
            <a:extLst>
              <a:ext uri="{FF2B5EF4-FFF2-40B4-BE49-F238E27FC236}">
                <a16:creationId xmlns:a16="http://schemas.microsoft.com/office/drawing/2014/main" id="{97D34C6A-44EB-44BD-8204-BBABD23C90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8283" y="2588556"/>
            <a:ext cx="424542" cy="424542"/>
          </a:xfrm>
          <a:prstGeom prst="rect">
            <a:avLst/>
          </a:prstGeom>
        </p:spPr>
      </p:pic>
      <p:pic>
        <p:nvPicPr>
          <p:cNvPr id="12" name="Graphique 11" descr="Avertissement avec un remplissage uni">
            <a:extLst>
              <a:ext uri="{FF2B5EF4-FFF2-40B4-BE49-F238E27FC236}">
                <a16:creationId xmlns:a16="http://schemas.microsoft.com/office/drawing/2014/main" id="{A61F266F-2E08-429C-9D24-B51B4F8B58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99456" y="3742442"/>
            <a:ext cx="424542" cy="424542"/>
          </a:xfrm>
          <a:prstGeom prst="rect">
            <a:avLst/>
          </a:prstGeom>
        </p:spPr>
      </p:pic>
    </p:spTree>
    <p:extLst>
      <p:ext uri="{BB962C8B-B14F-4D97-AF65-F5344CB8AC3E}">
        <p14:creationId xmlns:p14="http://schemas.microsoft.com/office/powerpoint/2010/main" val="15276726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88E4B1C-7C9D-4550-B182-F824D07FBF79}"/>
              </a:ext>
            </a:extLst>
          </p:cNvPr>
          <p:cNvSpPr>
            <a:spLocks noGrp="1"/>
          </p:cNvSpPr>
          <p:nvPr>
            <p:ph sz="quarter" idx="14"/>
          </p:nvPr>
        </p:nvSpPr>
        <p:spPr>
          <a:xfrm>
            <a:off x="817035" y="1717875"/>
            <a:ext cx="5183716" cy="4740077"/>
          </a:xfrm>
          <a:ln>
            <a:solidFill>
              <a:schemeClr val="accent1"/>
            </a:solidFill>
          </a:ln>
        </p:spPr>
        <p:txBody>
          <a:bodyPr>
            <a:normAutofit/>
          </a:bodyPr>
          <a:lstStyle/>
          <a:p>
            <a:r>
              <a:rPr lang="fr-FR" sz="1300" b="1" dirty="0">
                <a:solidFill>
                  <a:schemeClr val="accent1"/>
                </a:solidFill>
              </a:rPr>
              <a:t>Période de commercialisation très courte </a:t>
            </a:r>
            <a:r>
              <a:rPr lang="fr-FR" sz="1300" b="1" dirty="0"/>
              <a:t>: </a:t>
            </a:r>
            <a:r>
              <a:rPr lang="fr-FR" sz="1300" dirty="0"/>
              <a:t>du 31/03 au 06/04</a:t>
            </a:r>
          </a:p>
          <a:p>
            <a:r>
              <a:rPr lang="fr-FR" sz="1300" b="1" dirty="0">
                <a:solidFill>
                  <a:schemeClr val="accent1"/>
                </a:solidFill>
              </a:rPr>
              <a:t>Volonté affirmée de BPCE et établissements de garder l’utilisation de </a:t>
            </a:r>
            <a:r>
              <a:rPr lang="fr-FR" sz="1300" b="1" dirty="0" err="1">
                <a:solidFill>
                  <a:schemeClr val="accent1"/>
                </a:solidFill>
              </a:rPr>
              <a:t>WebAssur</a:t>
            </a:r>
            <a:r>
              <a:rPr lang="fr-FR" sz="1300" b="1" dirty="0">
                <a:solidFill>
                  <a:schemeClr val="accent1"/>
                </a:solidFill>
              </a:rPr>
              <a:t> </a:t>
            </a:r>
            <a:r>
              <a:rPr lang="fr-FR" sz="1300" dirty="0"/>
              <a:t>pour la commercialisation de l’Emprunt malgré le délai et les contraintes identifiées</a:t>
            </a:r>
          </a:p>
          <a:p>
            <a:pPr lvl="1"/>
            <a:r>
              <a:rPr lang="fr-FR" sz="1300" dirty="0"/>
              <a:t>Délai moyen de traitement des actes </a:t>
            </a:r>
            <a:r>
              <a:rPr lang="fr-FR" sz="1300" dirty="0" err="1"/>
              <a:t>WebAssur</a:t>
            </a:r>
            <a:r>
              <a:rPr lang="fr-FR" sz="1300" dirty="0"/>
              <a:t> : 10 jours</a:t>
            </a:r>
          </a:p>
          <a:p>
            <a:pPr lvl="1"/>
            <a:r>
              <a:rPr lang="fr-FR" sz="1300" dirty="0"/>
              <a:t>Part moyenne des actes </a:t>
            </a:r>
            <a:r>
              <a:rPr lang="fr-FR" sz="1300" dirty="0" err="1"/>
              <a:t>WebAssur</a:t>
            </a:r>
            <a:r>
              <a:rPr lang="fr-FR" sz="1300" dirty="0"/>
              <a:t> pour le réseau CE : 7%</a:t>
            </a:r>
          </a:p>
          <a:p>
            <a:pPr lvl="1">
              <a:spcBef>
                <a:spcPts val="0"/>
              </a:spcBef>
            </a:pPr>
            <a:r>
              <a:rPr lang="fr-FR" sz="1300" dirty="0"/>
              <a:t>Comme habituellement, certaines opérations en ASV nécessitent le recours à l’outil </a:t>
            </a:r>
            <a:r>
              <a:rPr lang="fr-FR" sz="1300" dirty="0" err="1"/>
              <a:t>WebAssur</a:t>
            </a:r>
            <a:r>
              <a:rPr lang="fr-FR" sz="1300" dirty="0"/>
              <a:t> (</a:t>
            </a:r>
            <a:r>
              <a:rPr lang="fr-FR" sz="1300" dirty="0" err="1"/>
              <a:t>cf</a:t>
            </a:r>
            <a:r>
              <a:rPr lang="fr-FR" sz="1300" dirty="0"/>
              <a:t> document ci-dessous)</a:t>
            </a:r>
          </a:p>
          <a:p>
            <a:pPr lvl="1">
              <a:spcBef>
                <a:spcPts val="0"/>
              </a:spcBef>
            </a:pPr>
            <a:endParaRPr lang="fr-FR" sz="1300" dirty="0"/>
          </a:p>
          <a:p>
            <a:pPr marL="1219170" lvl="2" indent="0">
              <a:buNone/>
            </a:pPr>
            <a:endParaRPr lang="fr-FR" sz="1300" dirty="0"/>
          </a:p>
          <a:p>
            <a:pPr marL="1219170" lvl="2" indent="0">
              <a:buNone/>
            </a:pPr>
            <a:endParaRPr lang="fr-FR" sz="1300" dirty="0"/>
          </a:p>
          <a:p>
            <a:pPr marL="896938" lvl="1" indent="0">
              <a:buNone/>
            </a:pPr>
            <a:r>
              <a:rPr lang="fr-FR" sz="1300" dirty="0"/>
              <a:t>Parmi ces opérations, les souscriptions de l’Emprunt en VAD par arbitrage ou par versement complémentaire en début de chaque mois (période d’appel de primes), sur les contrats avec les actes automatiques en cours (les versements initiaux, les versements complémentaires et les arbitrages en parcours face à face ne sont pas concernés par cette redirection)</a:t>
            </a:r>
          </a:p>
          <a:p>
            <a:pPr marL="896938" lvl="1" indent="0">
              <a:buNone/>
            </a:pPr>
            <a:endParaRPr lang="fr-FR" sz="1300" dirty="0"/>
          </a:p>
        </p:txBody>
      </p:sp>
      <p:sp>
        <p:nvSpPr>
          <p:cNvPr id="3" name="Espace réservé du contenu 2">
            <a:extLst>
              <a:ext uri="{FF2B5EF4-FFF2-40B4-BE49-F238E27FC236}">
                <a16:creationId xmlns:a16="http://schemas.microsoft.com/office/drawing/2014/main" id="{3D8533B3-037A-46FA-ACFB-C4B27F5222DE}"/>
              </a:ext>
            </a:extLst>
          </p:cNvPr>
          <p:cNvSpPr>
            <a:spLocks noGrp="1"/>
          </p:cNvSpPr>
          <p:nvPr>
            <p:ph sz="quarter" idx="15"/>
          </p:nvPr>
        </p:nvSpPr>
        <p:spPr>
          <a:xfrm>
            <a:off x="6288618" y="1717875"/>
            <a:ext cx="5183716" cy="4740077"/>
          </a:xfrm>
          <a:ln>
            <a:solidFill>
              <a:schemeClr val="tx2"/>
            </a:solidFill>
          </a:ln>
        </p:spPr>
        <p:txBody>
          <a:bodyPr>
            <a:normAutofit fontScale="85000" lnSpcReduction="20000"/>
          </a:bodyPr>
          <a:lstStyle/>
          <a:p>
            <a:pPr marL="0" indent="0">
              <a:buNone/>
            </a:pPr>
            <a:r>
              <a:rPr lang="fr-FR" sz="1500" b="1" i="1" dirty="0"/>
              <a:t>Etudes menées depuis janvier chez BPCE Vie :</a:t>
            </a:r>
          </a:p>
          <a:p>
            <a:r>
              <a:rPr lang="fr-FR" sz="1500" b="1" dirty="0" err="1">
                <a:solidFill>
                  <a:schemeClr val="tx2"/>
                </a:solidFill>
              </a:rPr>
              <a:t>WebAssur</a:t>
            </a:r>
            <a:r>
              <a:rPr lang="fr-FR" sz="1500" b="1" dirty="0">
                <a:solidFill>
                  <a:schemeClr val="tx2"/>
                </a:solidFill>
              </a:rPr>
              <a:t> sera accessible entre le 31/03 et le 06/04 inclus </a:t>
            </a:r>
            <a:r>
              <a:rPr lang="fr-FR" sz="1500" dirty="0"/>
              <a:t>pour les souscriptions d’Emprunt</a:t>
            </a:r>
          </a:p>
          <a:p>
            <a:r>
              <a:rPr lang="fr-FR" sz="1500" b="1" dirty="0">
                <a:solidFill>
                  <a:schemeClr val="tx2"/>
                </a:solidFill>
              </a:rPr>
              <a:t>Pas de décalage des actes automatiques </a:t>
            </a:r>
            <a:r>
              <a:rPr lang="fr-FR" sz="1500" dirty="0"/>
              <a:t>chez BPCE Vie </a:t>
            </a:r>
            <a:r>
              <a:rPr lang="fr-FR" sz="1500" dirty="0">
                <a:sym typeface="Wingdings" panose="05000000000000000000" pitchFamily="2" charset="2"/>
              </a:rPr>
              <a:t></a:t>
            </a:r>
            <a:r>
              <a:rPr lang="fr-FR" sz="1500" dirty="0"/>
              <a:t> risque opérationnel trop important</a:t>
            </a:r>
          </a:p>
          <a:p>
            <a:r>
              <a:rPr lang="fr-FR" sz="1500" dirty="0"/>
              <a:t>A notre demande, Vega IM de </a:t>
            </a:r>
            <a:r>
              <a:rPr lang="fr-FR" sz="1500" b="1" dirty="0">
                <a:solidFill>
                  <a:srgbClr val="B24388"/>
                </a:solidFill>
              </a:rPr>
              <a:t>ne  réalisera pas d'arbitrage collectifs pour les OG et la GEDEL </a:t>
            </a:r>
            <a:r>
              <a:rPr lang="fr-FR" sz="1500" dirty="0"/>
              <a:t>: du 27/03 au 6/04 inclus  </a:t>
            </a:r>
          </a:p>
          <a:p>
            <a:r>
              <a:rPr lang="fr-FR" sz="1500" dirty="0"/>
              <a:t>Sensibilisation de toutes les équipes IT et CERC permettant de </a:t>
            </a:r>
            <a:r>
              <a:rPr lang="fr-FR" sz="1500" b="1" dirty="0">
                <a:solidFill>
                  <a:schemeClr val="tx2"/>
                </a:solidFill>
              </a:rPr>
              <a:t>sécuriser l’Emprunt</a:t>
            </a:r>
          </a:p>
          <a:p>
            <a:r>
              <a:rPr lang="fr-FR" sz="1500" dirty="0"/>
              <a:t>Développements informatiques permettant la diffusion d’un </a:t>
            </a:r>
            <a:r>
              <a:rPr lang="fr-FR" sz="1500" b="1" dirty="0" err="1">
                <a:solidFill>
                  <a:schemeClr val="tx2"/>
                </a:solidFill>
              </a:rPr>
              <a:t>reporting</a:t>
            </a:r>
            <a:r>
              <a:rPr lang="fr-FR" sz="1500" b="1" dirty="0">
                <a:solidFill>
                  <a:schemeClr val="tx2"/>
                </a:solidFill>
              </a:rPr>
              <a:t> à J+1 </a:t>
            </a:r>
            <a:r>
              <a:rPr lang="fr-FR" sz="1500" dirty="0"/>
              <a:t>(en fin de matinée) avec toutes les saisies </a:t>
            </a:r>
            <a:r>
              <a:rPr lang="fr-FR" sz="1500" dirty="0" err="1"/>
              <a:t>WebAssur</a:t>
            </a:r>
            <a:r>
              <a:rPr lang="fr-FR" sz="1500" dirty="0"/>
              <a:t> en temps réel (avant saisie CERC)</a:t>
            </a:r>
          </a:p>
          <a:p>
            <a:r>
              <a:rPr lang="fr-FR" sz="1500" b="1" dirty="0">
                <a:solidFill>
                  <a:schemeClr val="tx2"/>
                </a:solidFill>
              </a:rPr>
              <a:t>Toutes souscriptions signées pendant la période de commercialisation seront acceptées </a:t>
            </a:r>
            <a:r>
              <a:rPr lang="fr-FR" sz="1500" dirty="0"/>
              <a:t>et saisies par le CERC, même après le 6/04</a:t>
            </a:r>
          </a:p>
          <a:p>
            <a:r>
              <a:rPr lang="fr-FR" sz="1500" b="1" dirty="0">
                <a:solidFill>
                  <a:srgbClr val="B24388"/>
                </a:solidFill>
              </a:rPr>
              <a:t>Préconisations </a:t>
            </a:r>
            <a:r>
              <a:rPr lang="fr-FR" sz="1500" dirty="0"/>
              <a:t>pour les établissements : </a:t>
            </a:r>
          </a:p>
          <a:p>
            <a:pPr lvl="1"/>
            <a:r>
              <a:rPr lang="fr-FR" sz="1400" dirty="0"/>
              <a:t>Éviter la VAD pour les souscriptions d’Emprunt par arbitrage</a:t>
            </a:r>
          </a:p>
          <a:p>
            <a:pPr lvl="1"/>
            <a:r>
              <a:rPr lang="fr-FR" sz="1400" dirty="0"/>
              <a:t>Faire signer le client le jour même afin d’éviter l’application du délai de signature électronique de 30 jours</a:t>
            </a:r>
          </a:p>
          <a:p>
            <a:pPr lvl="1"/>
            <a:r>
              <a:rPr lang="fr-FR" sz="1400" dirty="0"/>
              <a:t>Eviter la signature manuscrite sur les documents prévus pour une signature électronique</a:t>
            </a:r>
          </a:p>
        </p:txBody>
      </p:sp>
      <p:sp>
        <p:nvSpPr>
          <p:cNvPr id="4" name="Titre 3">
            <a:extLst>
              <a:ext uri="{FF2B5EF4-FFF2-40B4-BE49-F238E27FC236}">
                <a16:creationId xmlns:a16="http://schemas.microsoft.com/office/drawing/2014/main" id="{A2362956-5682-4817-94B5-DAD59592413D}"/>
              </a:ext>
            </a:extLst>
          </p:cNvPr>
          <p:cNvSpPr>
            <a:spLocks noGrp="1"/>
          </p:cNvSpPr>
          <p:nvPr>
            <p:ph type="title"/>
          </p:nvPr>
        </p:nvSpPr>
        <p:spPr/>
        <p:txBody>
          <a:bodyPr/>
          <a:lstStyle/>
          <a:p>
            <a:r>
              <a:rPr lang="fr-FR" dirty="0"/>
              <a:t>Contexte et dispositif retenu pour BPCE Vie</a:t>
            </a:r>
          </a:p>
        </p:txBody>
      </p:sp>
      <p:sp>
        <p:nvSpPr>
          <p:cNvPr id="5" name="Espace réservé du texte 4">
            <a:extLst>
              <a:ext uri="{FF2B5EF4-FFF2-40B4-BE49-F238E27FC236}">
                <a16:creationId xmlns:a16="http://schemas.microsoft.com/office/drawing/2014/main" id="{262E1252-F014-4826-B40B-37416AAFDD7C}"/>
              </a:ext>
            </a:extLst>
          </p:cNvPr>
          <p:cNvSpPr>
            <a:spLocks noGrp="1"/>
          </p:cNvSpPr>
          <p:nvPr>
            <p:ph type="body" sz="quarter" idx="12"/>
          </p:nvPr>
        </p:nvSpPr>
        <p:spPr/>
        <p:txBody>
          <a:bodyPr>
            <a:normAutofit/>
          </a:bodyPr>
          <a:lstStyle/>
          <a:p>
            <a:r>
              <a:rPr lang="fr-FR" sz="2000" dirty="0"/>
              <a:t>Spécificités liées à l’utilisation du </a:t>
            </a:r>
            <a:r>
              <a:rPr lang="fr-FR" sz="2000" dirty="0" err="1"/>
              <a:t>WebAssur</a:t>
            </a:r>
            <a:r>
              <a:rPr lang="fr-FR" sz="2000" dirty="0"/>
              <a:t> pour une émission de courte durée</a:t>
            </a:r>
          </a:p>
        </p:txBody>
      </p:sp>
      <p:sp>
        <p:nvSpPr>
          <p:cNvPr id="6" name="Rectangle 5">
            <a:extLst>
              <a:ext uri="{FF2B5EF4-FFF2-40B4-BE49-F238E27FC236}">
                <a16:creationId xmlns:a16="http://schemas.microsoft.com/office/drawing/2014/main" id="{BEE78398-3122-434F-9603-01698671F1FD}"/>
              </a:ext>
            </a:extLst>
          </p:cNvPr>
          <p:cNvSpPr/>
          <p:nvPr/>
        </p:nvSpPr>
        <p:spPr>
          <a:xfrm>
            <a:off x="816340" y="1363741"/>
            <a:ext cx="5183716"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Contexte</a:t>
            </a:r>
          </a:p>
        </p:txBody>
      </p:sp>
      <p:sp>
        <p:nvSpPr>
          <p:cNvPr id="7" name="Rectangle 6">
            <a:extLst>
              <a:ext uri="{FF2B5EF4-FFF2-40B4-BE49-F238E27FC236}">
                <a16:creationId xmlns:a16="http://schemas.microsoft.com/office/drawing/2014/main" id="{6F68E696-76D5-4522-990C-68B8343A7035}"/>
              </a:ext>
            </a:extLst>
          </p:cNvPr>
          <p:cNvSpPr/>
          <p:nvPr/>
        </p:nvSpPr>
        <p:spPr>
          <a:xfrm>
            <a:off x="6287923" y="1363741"/>
            <a:ext cx="5183716" cy="33528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Dispositif retenu</a:t>
            </a:r>
          </a:p>
        </p:txBody>
      </p:sp>
      <p:graphicFrame>
        <p:nvGraphicFramePr>
          <p:cNvPr id="9" name="Objet 8">
            <a:hlinkClick r:id="" action="ppaction://ole?verb=0"/>
            <a:extLst>
              <a:ext uri="{FF2B5EF4-FFF2-40B4-BE49-F238E27FC236}">
                <a16:creationId xmlns:a16="http://schemas.microsoft.com/office/drawing/2014/main" id="{65A02B96-9490-456B-922A-E98787F3926E}"/>
              </a:ext>
            </a:extLst>
          </p:cNvPr>
          <p:cNvGraphicFramePr>
            <a:graphicFrameLocks noChangeAspect="1"/>
          </p:cNvGraphicFramePr>
          <p:nvPr/>
        </p:nvGraphicFramePr>
        <p:xfrm>
          <a:off x="3348681" y="4218675"/>
          <a:ext cx="830286" cy="732266"/>
        </p:xfrm>
        <a:graphic>
          <a:graphicData uri="http://schemas.openxmlformats.org/presentationml/2006/ole">
            <mc:AlternateContent xmlns:mc="http://schemas.openxmlformats.org/markup-compatibility/2006">
              <mc:Choice xmlns:v="urn:schemas-microsoft-com:vml" Requires="v">
                <p:oleObj spid="_x0000_s6147" name="Presentation" showAsIcon="1" r:id="rId3" imgW="914400" imgH="806335" progId="PowerPoint.Show.12">
                  <p:embed/>
                </p:oleObj>
              </mc:Choice>
              <mc:Fallback>
                <p:oleObj name="Presentation" showAsIcon="1" r:id="rId3" imgW="914400" imgH="806335" progId="PowerPoint.Show.12">
                  <p:embed/>
                  <p:pic>
                    <p:nvPicPr>
                      <p:cNvPr id="9" name="Objet 8">
                        <a:hlinkClick r:id="" action="ppaction://ole?verb=0"/>
                        <a:extLst>
                          <a:ext uri="{FF2B5EF4-FFF2-40B4-BE49-F238E27FC236}">
                            <a16:creationId xmlns:a16="http://schemas.microsoft.com/office/drawing/2014/main" id="{65A02B96-9490-456B-922A-E98787F3926E}"/>
                          </a:ext>
                        </a:extLst>
                      </p:cNvPr>
                      <p:cNvPicPr/>
                      <p:nvPr/>
                    </p:nvPicPr>
                    <p:blipFill>
                      <a:blip r:embed="rId4"/>
                      <a:stretch>
                        <a:fillRect/>
                      </a:stretch>
                    </p:blipFill>
                    <p:spPr>
                      <a:xfrm>
                        <a:off x="3348681" y="4218675"/>
                        <a:ext cx="830286" cy="732266"/>
                      </a:xfrm>
                      <a:prstGeom prst="rect">
                        <a:avLst/>
                      </a:prstGeom>
                    </p:spPr>
                  </p:pic>
                </p:oleObj>
              </mc:Fallback>
            </mc:AlternateContent>
          </a:graphicData>
        </a:graphic>
      </p:graphicFrame>
      <p:pic>
        <p:nvPicPr>
          <p:cNvPr id="8" name="Image 7">
            <a:extLst>
              <a:ext uri="{FF2B5EF4-FFF2-40B4-BE49-F238E27FC236}">
                <a16:creationId xmlns:a16="http://schemas.microsoft.com/office/drawing/2014/main" id="{FD6384AE-FDAB-AD28-747A-72D16B3AA9BE}"/>
              </a:ext>
            </a:extLst>
          </p:cNvPr>
          <p:cNvPicPr>
            <a:picLocks noChangeAspect="1"/>
          </p:cNvPicPr>
          <p:nvPr/>
        </p:nvPicPr>
        <p:blipFill>
          <a:blip r:embed="rId5"/>
          <a:stretch>
            <a:fillRect/>
          </a:stretch>
        </p:blipFill>
        <p:spPr>
          <a:xfrm>
            <a:off x="11369646" y="154642"/>
            <a:ext cx="554374" cy="554374"/>
          </a:xfrm>
          <a:prstGeom prst="rect">
            <a:avLst/>
          </a:prstGeom>
        </p:spPr>
      </p:pic>
      <p:sp>
        <p:nvSpPr>
          <p:cNvPr id="10" name="Rectangle 9">
            <a:extLst>
              <a:ext uri="{FF2B5EF4-FFF2-40B4-BE49-F238E27FC236}">
                <a16:creationId xmlns:a16="http://schemas.microsoft.com/office/drawing/2014/main" id="{2ACA93B4-92BA-AC89-B89C-EB38F3DAD634}"/>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595365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DDDB7D-21A7-4529-8668-FE75EFCEF969}"/>
              </a:ext>
            </a:extLst>
          </p:cNvPr>
          <p:cNvSpPr>
            <a:spLocks noGrp="1"/>
          </p:cNvSpPr>
          <p:nvPr>
            <p:ph type="title"/>
          </p:nvPr>
        </p:nvSpPr>
        <p:spPr/>
        <p:txBody>
          <a:bodyPr/>
          <a:lstStyle/>
          <a:p>
            <a:r>
              <a:rPr lang="fr-FR" dirty="0"/>
              <a:t>Souscription de l’Emprunt BPCE en ASV</a:t>
            </a:r>
          </a:p>
        </p:txBody>
      </p:sp>
      <p:sp>
        <p:nvSpPr>
          <p:cNvPr id="3" name="Espace réservé du texte 2">
            <a:extLst>
              <a:ext uri="{FF2B5EF4-FFF2-40B4-BE49-F238E27FC236}">
                <a16:creationId xmlns:a16="http://schemas.microsoft.com/office/drawing/2014/main" id="{EA948684-144D-4E2E-B75B-24FF6432816B}"/>
              </a:ext>
            </a:extLst>
          </p:cNvPr>
          <p:cNvSpPr>
            <a:spLocks noGrp="1"/>
          </p:cNvSpPr>
          <p:nvPr>
            <p:ph type="body" sz="quarter" idx="12"/>
          </p:nvPr>
        </p:nvSpPr>
        <p:spPr/>
        <p:txBody>
          <a:bodyPr>
            <a:normAutofit/>
          </a:bodyPr>
          <a:lstStyle/>
          <a:p>
            <a:r>
              <a:rPr lang="fr-FR" sz="2400" dirty="0"/>
              <a:t>Process </a:t>
            </a:r>
            <a:r>
              <a:rPr lang="fr-FR" sz="2400" dirty="0" err="1"/>
              <a:t>WebAssur</a:t>
            </a:r>
            <a:endParaRPr lang="fr-FR" sz="2400" dirty="0"/>
          </a:p>
        </p:txBody>
      </p:sp>
      <p:sp>
        <p:nvSpPr>
          <p:cNvPr id="4" name="Espace réservé du contenu 3">
            <a:extLst>
              <a:ext uri="{FF2B5EF4-FFF2-40B4-BE49-F238E27FC236}">
                <a16:creationId xmlns:a16="http://schemas.microsoft.com/office/drawing/2014/main" id="{8C0878CE-78CD-412E-987B-90BC7AA0D207}"/>
              </a:ext>
            </a:extLst>
          </p:cNvPr>
          <p:cNvSpPr>
            <a:spLocks noGrp="1"/>
          </p:cNvSpPr>
          <p:nvPr>
            <p:ph sz="quarter" idx="13"/>
          </p:nvPr>
        </p:nvSpPr>
        <p:spPr>
          <a:xfrm>
            <a:off x="1199456" y="1600226"/>
            <a:ext cx="10273141" cy="3042894"/>
          </a:xfrm>
        </p:spPr>
        <p:txBody>
          <a:bodyPr>
            <a:normAutofit/>
          </a:bodyPr>
          <a:lstStyle/>
          <a:p>
            <a:r>
              <a:rPr lang="fr-FR" sz="2000" dirty="0"/>
              <a:t>Pour effectuer la demande via le formulaire </a:t>
            </a:r>
            <a:r>
              <a:rPr lang="fr-FR" sz="2000" dirty="0" err="1"/>
              <a:t>WebAssur</a:t>
            </a:r>
            <a:r>
              <a:rPr lang="fr-FR" sz="2000" dirty="0"/>
              <a:t>, l’utilisateur doit accéder directement à l’application depuis le portail documentaire Assurance : </a:t>
            </a:r>
            <a:r>
              <a:rPr lang="fr-FR" sz="2000" b="1" dirty="0" err="1">
                <a:solidFill>
                  <a:schemeClr val="tx2"/>
                </a:solidFill>
              </a:rPr>
              <a:t>MyEAV</a:t>
            </a:r>
            <a:endParaRPr lang="fr-FR" sz="2000" b="1" dirty="0">
              <a:solidFill>
                <a:schemeClr val="tx2"/>
              </a:solidFill>
            </a:endParaRPr>
          </a:p>
          <a:p>
            <a:r>
              <a:rPr lang="fr-FR" sz="2000" dirty="0"/>
              <a:t>Pour certains actes, les saisies sont initiées dans </a:t>
            </a:r>
            <a:r>
              <a:rPr lang="fr-FR" sz="2000" dirty="0" err="1"/>
              <a:t>MyAssur</a:t>
            </a:r>
            <a:r>
              <a:rPr lang="fr-FR" sz="2000" dirty="0"/>
              <a:t>, puis le conseiller est redirigé automatiquement vers l’outil </a:t>
            </a:r>
            <a:r>
              <a:rPr lang="fr-FR" sz="2000" dirty="0" err="1"/>
              <a:t>WebAssur</a:t>
            </a:r>
            <a:r>
              <a:rPr lang="fr-FR" sz="2000" dirty="0"/>
              <a:t> (</a:t>
            </a:r>
            <a:r>
              <a:rPr lang="fr-FR" sz="2000" dirty="0" err="1"/>
              <a:t>cf</a:t>
            </a:r>
            <a:r>
              <a:rPr lang="fr-FR" sz="2000" dirty="0"/>
              <a:t> détail dans le document en slide précédent « Utilisation </a:t>
            </a:r>
            <a:r>
              <a:rPr lang="fr-FR" sz="2000" dirty="0" err="1"/>
              <a:t>WebAssur</a:t>
            </a:r>
            <a:r>
              <a:rPr lang="fr-FR" sz="2000" dirty="0"/>
              <a:t> »)</a:t>
            </a:r>
          </a:p>
          <a:p>
            <a:r>
              <a:rPr lang="fr-FR" sz="2000" dirty="0"/>
              <a:t>Attention, avant toute saisie du formulaire via </a:t>
            </a:r>
            <a:r>
              <a:rPr lang="fr-FR" sz="2000" dirty="0" err="1"/>
              <a:t>WebAssur</a:t>
            </a:r>
            <a:r>
              <a:rPr lang="fr-FR" sz="2000" dirty="0"/>
              <a:t>, le devoir de conseil aura été effectué au préalable dans LEA (Synthèse Epargne LEA)</a:t>
            </a:r>
            <a:r>
              <a:rPr lang="fr-FR" sz="1800" b="1" i="0" u="none" strike="noStrike" baseline="0" dirty="0">
                <a:solidFill>
                  <a:srgbClr val="000000"/>
                </a:solidFill>
                <a:latin typeface="Arial" panose="020B0604020202020204" pitchFamily="34" charset="0"/>
              </a:rPr>
              <a:t> </a:t>
            </a:r>
            <a:endParaRPr lang="fr-FR" sz="2000" dirty="0"/>
          </a:p>
        </p:txBody>
      </p:sp>
      <p:pic>
        <p:nvPicPr>
          <p:cNvPr id="5" name="Image 4">
            <a:extLst>
              <a:ext uri="{FF2B5EF4-FFF2-40B4-BE49-F238E27FC236}">
                <a16:creationId xmlns:a16="http://schemas.microsoft.com/office/drawing/2014/main" id="{EC4A1DD7-3756-3F14-E2AE-0DE36B71A622}"/>
              </a:ext>
            </a:extLst>
          </p:cNvPr>
          <p:cNvPicPr>
            <a:picLocks noChangeAspect="1"/>
          </p:cNvPicPr>
          <p:nvPr/>
        </p:nvPicPr>
        <p:blipFill>
          <a:blip r:embed="rId2"/>
          <a:stretch>
            <a:fillRect/>
          </a:stretch>
        </p:blipFill>
        <p:spPr>
          <a:xfrm>
            <a:off x="11369646" y="154642"/>
            <a:ext cx="554374" cy="554374"/>
          </a:xfrm>
          <a:prstGeom prst="rect">
            <a:avLst/>
          </a:prstGeom>
        </p:spPr>
      </p:pic>
      <p:sp>
        <p:nvSpPr>
          <p:cNvPr id="6" name="Rectangle 5">
            <a:extLst>
              <a:ext uri="{FF2B5EF4-FFF2-40B4-BE49-F238E27FC236}">
                <a16:creationId xmlns:a16="http://schemas.microsoft.com/office/drawing/2014/main" id="{9524E515-8213-E597-D867-66DA89D272CB}"/>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912163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F51F8098-CA85-DDE9-203E-58D86E2654BF}"/>
              </a:ext>
            </a:extLst>
          </p:cNvPr>
          <p:cNvPicPr>
            <a:picLocks noChangeAspect="1"/>
          </p:cNvPicPr>
          <p:nvPr/>
        </p:nvPicPr>
        <p:blipFill>
          <a:blip r:embed="rId2"/>
          <a:stretch>
            <a:fillRect/>
          </a:stretch>
        </p:blipFill>
        <p:spPr>
          <a:xfrm>
            <a:off x="5986383" y="1026878"/>
            <a:ext cx="5574915" cy="5226482"/>
          </a:xfrm>
          <a:prstGeom prst="rect">
            <a:avLst/>
          </a:prstGeom>
          <a:ln>
            <a:solidFill>
              <a:schemeClr val="accent1"/>
            </a:solidFill>
          </a:ln>
        </p:spPr>
      </p:pic>
      <p:pic>
        <p:nvPicPr>
          <p:cNvPr id="5" name="Image 4">
            <a:extLst>
              <a:ext uri="{FF2B5EF4-FFF2-40B4-BE49-F238E27FC236}">
                <a16:creationId xmlns:a16="http://schemas.microsoft.com/office/drawing/2014/main" id="{3A9C3000-A28F-E3ED-424B-55046526D8F7}"/>
              </a:ext>
            </a:extLst>
          </p:cNvPr>
          <p:cNvPicPr>
            <a:picLocks noChangeAspect="1"/>
          </p:cNvPicPr>
          <p:nvPr/>
        </p:nvPicPr>
        <p:blipFill>
          <a:blip r:embed="rId3"/>
          <a:stretch>
            <a:fillRect/>
          </a:stretch>
        </p:blipFill>
        <p:spPr>
          <a:xfrm>
            <a:off x="838747" y="2909582"/>
            <a:ext cx="4569119" cy="3115886"/>
          </a:xfrm>
          <a:prstGeom prst="rect">
            <a:avLst/>
          </a:prstGeom>
          <a:ln>
            <a:solidFill>
              <a:schemeClr val="accent1"/>
            </a:solidFill>
          </a:ln>
        </p:spPr>
      </p:pic>
      <p:sp>
        <p:nvSpPr>
          <p:cNvPr id="2" name="Titre 1">
            <a:extLst>
              <a:ext uri="{FF2B5EF4-FFF2-40B4-BE49-F238E27FC236}">
                <a16:creationId xmlns:a16="http://schemas.microsoft.com/office/drawing/2014/main" id="{779C7C17-428A-4981-B86A-A2E17A9EBDAB}"/>
              </a:ext>
            </a:extLst>
          </p:cNvPr>
          <p:cNvSpPr>
            <a:spLocks noGrp="1"/>
          </p:cNvSpPr>
          <p:nvPr>
            <p:ph type="title"/>
          </p:nvPr>
        </p:nvSpPr>
        <p:spPr/>
        <p:txBody>
          <a:bodyPr/>
          <a:lstStyle/>
          <a:p>
            <a:r>
              <a:rPr lang="fr-FR" dirty="0"/>
              <a:t>Souscription de l’Emprunt BPCE en ASV</a:t>
            </a:r>
          </a:p>
        </p:txBody>
      </p:sp>
      <p:sp>
        <p:nvSpPr>
          <p:cNvPr id="3" name="Espace réservé du texte 2">
            <a:extLst>
              <a:ext uri="{FF2B5EF4-FFF2-40B4-BE49-F238E27FC236}">
                <a16:creationId xmlns:a16="http://schemas.microsoft.com/office/drawing/2014/main" id="{A691AA0A-30A5-4DAA-9289-0940167494FC}"/>
              </a:ext>
            </a:extLst>
          </p:cNvPr>
          <p:cNvSpPr>
            <a:spLocks noGrp="1"/>
          </p:cNvSpPr>
          <p:nvPr>
            <p:ph type="body" sz="quarter" idx="12"/>
          </p:nvPr>
        </p:nvSpPr>
        <p:spPr>
          <a:xfrm>
            <a:off x="1200466" y="773378"/>
            <a:ext cx="10272131" cy="384043"/>
          </a:xfrm>
        </p:spPr>
        <p:txBody>
          <a:bodyPr>
            <a:normAutofit/>
          </a:bodyPr>
          <a:lstStyle/>
          <a:p>
            <a:r>
              <a:rPr lang="fr-FR" sz="2400" b="1" dirty="0"/>
              <a:t>Exemple pour un arbitrage</a:t>
            </a:r>
          </a:p>
        </p:txBody>
      </p:sp>
      <p:sp>
        <p:nvSpPr>
          <p:cNvPr id="19" name="Rectangle 18">
            <a:extLst>
              <a:ext uri="{FF2B5EF4-FFF2-40B4-BE49-F238E27FC236}">
                <a16:creationId xmlns:a16="http://schemas.microsoft.com/office/drawing/2014/main" id="{0E851614-A1EC-4F0B-AB1F-CE4BC34D3DBB}"/>
              </a:ext>
            </a:extLst>
          </p:cNvPr>
          <p:cNvSpPr/>
          <p:nvPr/>
        </p:nvSpPr>
        <p:spPr>
          <a:xfrm>
            <a:off x="7075862" y="4404373"/>
            <a:ext cx="1462184" cy="226023"/>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dirty="0">
                <a:solidFill>
                  <a:schemeClr val="tx1"/>
                </a:solidFill>
              </a:rPr>
              <a:t>Emprunt BPCE avril 2028</a:t>
            </a:r>
          </a:p>
        </p:txBody>
      </p:sp>
      <p:sp>
        <p:nvSpPr>
          <p:cNvPr id="20" name="Rectangle 19">
            <a:extLst>
              <a:ext uri="{FF2B5EF4-FFF2-40B4-BE49-F238E27FC236}">
                <a16:creationId xmlns:a16="http://schemas.microsoft.com/office/drawing/2014/main" id="{9FABE9FF-1FEC-4F57-8E30-11D66C00BC5D}"/>
              </a:ext>
            </a:extLst>
          </p:cNvPr>
          <p:cNvSpPr/>
          <p:nvPr/>
        </p:nvSpPr>
        <p:spPr>
          <a:xfrm>
            <a:off x="6254328" y="4404373"/>
            <a:ext cx="735752" cy="226023"/>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600" b="1" dirty="0">
                <a:solidFill>
                  <a:schemeClr val="tx1"/>
                </a:solidFill>
              </a:rPr>
              <a:t>FR001400FOO0</a:t>
            </a:r>
          </a:p>
        </p:txBody>
      </p:sp>
      <p:sp>
        <p:nvSpPr>
          <p:cNvPr id="24" name="Rectangle : coins arrondis 23">
            <a:extLst>
              <a:ext uri="{FF2B5EF4-FFF2-40B4-BE49-F238E27FC236}">
                <a16:creationId xmlns:a16="http://schemas.microsoft.com/office/drawing/2014/main" id="{416C4D99-89E0-4966-A1C1-94CC6FF2C7EE}"/>
              </a:ext>
            </a:extLst>
          </p:cNvPr>
          <p:cNvSpPr/>
          <p:nvPr/>
        </p:nvSpPr>
        <p:spPr>
          <a:xfrm>
            <a:off x="445410" y="1951696"/>
            <a:ext cx="4079031" cy="8084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Saisie de la demande d’arbitrage dans l’outil </a:t>
            </a:r>
            <a:r>
              <a:rPr lang="fr-FR" dirty="0" err="1"/>
              <a:t>WebAssur</a:t>
            </a:r>
            <a:endParaRPr lang="fr-FR" dirty="0"/>
          </a:p>
        </p:txBody>
      </p:sp>
      <p:sp>
        <p:nvSpPr>
          <p:cNvPr id="25" name="Rectangle : coins arrondis 24">
            <a:extLst>
              <a:ext uri="{FF2B5EF4-FFF2-40B4-BE49-F238E27FC236}">
                <a16:creationId xmlns:a16="http://schemas.microsoft.com/office/drawing/2014/main" id="{24273930-6148-46E3-9B42-0063B7B0E1FB}"/>
              </a:ext>
            </a:extLst>
          </p:cNvPr>
          <p:cNvSpPr/>
          <p:nvPr/>
        </p:nvSpPr>
        <p:spPr>
          <a:xfrm>
            <a:off x="7023677" y="1439396"/>
            <a:ext cx="5116138" cy="1919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400" dirty="0"/>
              <a:t>Indication des supports à désinvestir et des supports à investir (dans l’exemple « Emprunt BPCE avril 2028 »)</a:t>
            </a:r>
          </a:p>
          <a:p>
            <a:pPr marL="285750" indent="-285750">
              <a:buFont typeface="Arial" panose="020B0604020202020204" pitchFamily="34" charset="0"/>
              <a:buChar char="•"/>
            </a:pPr>
            <a:endParaRPr lang="fr-FR" sz="1400" dirty="0"/>
          </a:p>
          <a:p>
            <a:pPr marL="285750" indent="-285750">
              <a:buFont typeface="Arial" panose="020B0604020202020204" pitchFamily="34" charset="0"/>
              <a:buChar char="•"/>
            </a:pPr>
            <a:r>
              <a:rPr lang="fr-FR" sz="1400" dirty="0"/>
              <a:t>Indication des supports temporaires nécessitant la remise d’une Fiche d’Information Assurance vie spécifique au support (FIS) (dans l’exemple « Emprunt BPCE avril 2028 ») </a:t>
            </a:r>
          </a:p>
        </p:txBody>
      </p:sp>
      <p:sp>
        <p:nvSpPr>
          <p:cNvPr id="26" name="Flèche : droite 25">
            <a:extLst>
              <a:ext uri="{FF2B5EF4-FFF2-40B4-BE49-F238E27FC236}">
                <a16:creationId xmlns:a16="http://schemas.microsoft.com/office/drawing/2014/main" id="{2D7C1289-D026-4B2F-94EB-7C45D5751FD3}"/>
              </a:ext>
            </a:extLst>
          </p:cNvPr>
          <p:cNvSpPr/>
          <p:nvPr/>
        </p:nvSpPr>
        <p:spPr>
          <a:xfrm>
            <a:off x="5004074" y="4073175"/>
            <a:ext cx="925906" cy="5572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 coins arrondis 30">
            <a:extLst>
              <a:ext uri="{FF2B5EF4-FFF2-40B4-BE49-F238E27FC236}">
                <a16:creationId xmlns:a16="http://schemas.microsoft.com/office/drawing/2014/main" id="{2ED16D18-8702-447A-82E4-F947ACD86283}"/>
              </a:ext>
            </a:extLst>
          </p:cNvPr>
          <p:cNvSpPr/>
          <p:nvPr/>
        </p:nvSpPr>
        <p:spPr>
          <a:xfrm>
            <a:off x="5907229" y="4284957"/>
            <a:ext cx="5697448" cy="45976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B4240989-997E-E19C-BD92-2E7015FFD7BA}"/>
              </a:ext>
            </a:extLst>
          </p:cNvPr>
          <p:cNvSpPr txBox="1"/>
          <p:nvPr/>
        </p:nvSpPr>
        <p:spPr>
          <a:xfrm>
            <a:off x="10810240" y="4351785"/>
            <a:ext cx="243840" cy="261610"/>
          </a:xfrm>
          <a:prstGeom prst="rect">
            <a:avLst/>
          </a:prstGeom>
          <a:noFill/>
        </p:spPr>
        <p:txBody>
          <a:bodyPr wrap="square" rtlCol="0">
            <a:spAutoFit/>
          </a:bodyPr>
          <a:lstStyle/>
          <a:p>
            <a:r>
              <a:rPr lang="fr-FR" sz="1050" b="1" dirty="0"/>
              <a:t>x</a:t>
            </a:r>
          </a:p>
        </p:txBody>
      </p:sp>
      <p:pic>
        <p:nvPicPr>
          <p:cNvPr id="4" name="Image 3">
            <a:extLst>
              <a:ext uri="{FF2B5EF4-FFF2-40B4-BE49-F238E27FC236}">
                <a16:creationId xmlns:a16="http://schemas.microsoft.com/office/drawing/2014/main" id="{D00FAC07-E26B-106F-7A60-667AEEAABEB3}"/>
              </a:ext>
            </a:extLst>
          </p:cNvPr>
          <p:cNvPicPr>
            <a:picLocks noChangeAspect="1"/>
          </p:cNvPicPr>
          <p:nvPr/>
        </p:nvPicPr>
        <p:blipFill>
          <a:blip r:embed="rId4"/>
          <a:stretch>
            <a:fillRect/>
          </a:stretch>
        </p:blipFill>
        <p:spPr>
          <a:xfrm>
            <a:off x="11369646" y="154642"/>
            <a:ext cx="554374" cy="554374"/>
          </a:xfrm>
          <a:prstGeom prst="rect">
            <a:avLst/>
          </a:prstGeom>
        </p:spPr>
      </p:pic>
      <p:sp>
        <p:nvSpPr>
          <p:cNvPr id="6" name="Rectangle 5">
            <a:extLst>
              <a:ext uri="{FF2B5EF4-FFF2-40B4-BE49-F238E27FC236}">
                <a16:creationId xmlns:a16="http://schemas.microsoft.com/office/drawing/2014/main" id="{90933E77-CF50-BF24-635A-435788A93016}"/>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732590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D6507EA-7639-7D28-AAA5-B8CEABCFAB47}"/>
              </a:ext>
            </a:extLst>
          </p:cNvPr>
          <p:cNvPicPr>
            <a:picLocks noChangeAspect="1"/>
          </p:cNvPicPr>
          <p:nvPr/>
        </p:nvPicPr>
        <p:blipFill>
          <a:blip r:embed="rId2"/>
          <a:stretch>
            <a:fillRect/>
          </a:stretch>
        </p:blipFill>
        <p:spPr>
          <a:xfrm>
            <a:off x="6220242" y="681854"/>
            <a:ext cx="4006040" cy="4794463"/>
          </a:xfrm>
          <a:prstGeom prst="rect">
            <a:avLst/>
          </a:prstGeom>
          <a:ln>
            <a:solidFill>
              <a:schemeClr val="accent1"/>
            </a:solidFill>
          </a:ln>
        </p:spPr>
      </p:pic>
      <p:pic>
        <p:nvPicPr>
          <p:cNvPr id="5" name="Image 4">
            <a:extLst>
              <a:ext uri="{FF2B5EF4-FFF2-40B4-BE49-F238E27FC236}">
                <a16:creationId xmlns:a16="http://schemas.microsoft.com/office/drawing/2014/main" id="{931B0155-D1E8-797A-E047-B621ED266D28}"/>
              </a:ext>
            </a:extLst>
          </p:cNvPr>
          <p:cNvPicPr>
            <a:picLocks noChangeAspect="1"/>
          </p:cNvPicPr>
          <p:nvPr/>
        </p:nvPicPr>
        <p:blipFill>
          <a:blip r:embed="rId3"/>
          <a:stretch>
            <a:fillRect/>
          </a:stretch>
        </p:blipFill>
        <p:spPr>
          <a:xfrm>
            <a:off x="6494562" y="3048000"/>
            <a:ext cx="5545165" cy="3264553"/>
          </a:xfrm>
          <a:prstGeom prst="rect">
            <a:avLst/>
          </a:prstGeom>
        </p:spPr>
      </p:pic>
      <p:sp>
        <p:nvSpPr>
          <p:cNvPr id="23" name="Rectangle 22">
            <a:extLst>
              <a:ext uri="{FF2B5EF4-FFF2-40B4-BE49-F238E27FC236}">
                <a16:creationId xmlns:a16="http://schemas.microsoft.com/office/drawing/2014/main" id="{85BFA52F-1D77-42BD-876B-999B5785F925}"/>
              </a:ext>
            </a:extLst>
          </p:cNvPr>
          <p:cNvSpPr/>
          <p:nvPr/>
        </p:nvSpPr>
        <p:spPr>
          <a:xfrm>
            <a:off x="6555522" y="5162336"/>
            <a:ext cx="1528259" cy="139287"/>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Emprunt BPCE Avril 2028</a:t>
            </a:r>
          </a:p>
        </p:txBody>
      </p:sp>
      <p:sp>
        <p:nvSpPr>
          <p:cNvPr id="24" name="Rectangle 23">
            <a:extLst>
              <a:ext uri="{FF2B5EF4-FFF2-40B4-BE49-F238E27FC236}">
                <a16:creationId xmlns:a16="http://schemas.microsoft.com/office/drawing/2014/main" id="{E4A1ADD5-CC73-497E-A83E-C50877331E45}"/>
              </a:ext>
            </a:extLst>
          </p:cNvPr>
          <p:cNvSpPr/>
          <p:nvPr/>
        </p:nvSpPr>
        <p:spPr>
          <a:xfrm>
            <a:off x="8531685" y="5164136"/>
            <a:ext cx="780222" cy="137487"/>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700" b="1" dirty="0">
                <a:solidFill>
                  <a:schemeClr val="tx1"/>
                </a:solidFill>
              </a:rPr>
              <a:t>FR001400FOO0</a:t>
            </a:r>
          </a:p>
        </p:txBody>
      </p:sp>
      <p:pic>
        <p:nvPicPr>
          <p:cNvPr id="3" name="Image 2">
            <a:extLst>
              <a:ext uri="{FF2B5EF4-FFF2-40B4-BE49-F238E27FC236}">
                <a16:creationId xmlns:a16="http://schemas.microsoft.com/office/drawing/2014/main" id="{F02C9B9E-AF14-01A8-1505-E70D8CF2632F}"/>
              </a:ext>
            </a:extLst>
          </p:cNvPr>
          <p:cNvPicPr>
            <a:picLocks noChangeAspect="1"/>
          </p:cNvPicPr>
          <p:nvPr/>
        </p:nvPicPr>
        <p:blipFill>
          <a:blip r:embed="rId4"/>
          <a:stretch>
            <a:fillRect/>
          </a:stretch>
        </p:blipFill>
        <p:spPr>
          <a:xfrm>
            <a:off x="527077" y="1220324"/>
            <a:ext cx="5067564" cy="4621675"/>
          </a:xfrm>
          <a:prstGeom prst="rect">
            <a:avLst/>
          </a:prstGeom>
        </p:spPr>
      </p:pic>
      <p:sp>
        <p:nvSpPr>
          <p:cNvPr id="16" name="Titre 1">
            <a:extLst>
              <a:ext uri="{FF2B5EF4-FFF2-40B4-BE49-F238E27FC236}">
                <a16:creationId xmlns:a16="http://schemas.microsoft.com/office/drawing/2014/main" id="{00AB6842-646D-48C5-8587-1F5BD000C2A2}"/>
              </a:ext>
            </a:extLst>
          </p:cNvPr>
          <p:cNvSpPr txBox="1">
            <a:spLocks/>
          </p:cNvSpPr>
          <p:nvPr/>
        </p:nvSpPr>
        <p:spPr>
          <a:xfrm>
            <a:off x="1219334" y="122873"/>
            <a:ext cx="10273141" cy="449816"/>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r>
              <a:rPr lang="fr-FR" dirty="0"/>
              <a:t>Souscription de l’Emprunt BPCE en ASV</a:t>
            </a:r>
          </a:p>
        </p:txBody>
      </p:sp>
      <p:sp>
        <p:nvSpPr>
          <p:cNvPr id="17" name="Espace réservé du texte 2">
            <a:extLst>
              <a:ext uri="{FF2B5EF4-FFF2-40B4-BE49-F238E27FC236}">
                <a16:creationId xmlns:a16="http://schemas.microsoft.com/office/drawing/2014/main" id="{4753F5C6-603D-4869-A93A-634FCA73E9CA}"/>
              </a:ext>
            </a:extLst>
          </p:cNvPr>
          <p:cNvSpPr txBox="1">
            <a:spLocks/>
          </p:cNvSpPr>
          <p:nvPr/>
        </p:nvSpPr>
        <p:spPr>
          <a:xfrm>
            <a:off x="1219334" y="666766"/>
            <a:ext cx="6006075" cy="384043"/>
          </a:xfrm>
          <a:prstGeom prst="rect">
            <a:avLst/>
          </a:prstGeom>
        </p:spPr>
        <p:txBody>
          <a:bodyPr vert="horz" lIns="0" tIns="0" rIns="0" bIns="0" rtlCol="0">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400" b="1" dirty="0"/>
              <a:t>Exemple pour un arbitrage</a:t>
            </a:r>
          </a:p>
        </p:txBody>
      </p:sp>
      <p:sp>
        <p:nvSpPr>
          <p:cNvPr id="18" name="Rectangle : coins arrondis 17">
            <a:extLst>
              <a:ext uri="{FF2B5EF4-FFF2-40B4-BE49-F238E27FC236}">
                <a16:creationId xmlns:a16="http://schemas.microsoft.com/office/drawing/2014/main" id="{8B225C8F-3C53-456A-B7A2-B94B4FF72D11}"/>
              </a:ext>
            </a:extLst>
          </p:cNvPr>
          <p:cNvSpPr/>
          <p:nvPr/>
        </p:nvSpPr>
        <p:spPr>
          <a:xfrm>
            <a:off x="2133841" y="1220325"/>
            <a:ext cx="3597968" cy="962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600" dirty="0"/>
              <a:t>Rappel de l’ensemble des pièces justificatives à fournir le cas échéant</a:t>
            </a:r>
          </a:p>
        </p:txBody>
      </p:sp>
      <p:sp>
        <p:nvSpPr>
          <p:cNvPr id="22" name="Rectangle : coins arrondis 21">
            <a:extLst>
              <a:ext uri="{FF2B5EF4-FFF2-40B4-BE49-F238E27FC236}">
                <a16:creationId xmlns:a16="http://schemas.microsoft.com/office/drawing/2014/main" id="{A95EF821-2CCC-4641-8529-3ECF10EB70AB}"/>
              </a:ext>
            </a:extLst>
          </p:cNvPr>
          <p:cNvSpPr/>
          <p:nvPr/>
        </p:nvSpPr>
        <p:spPr>
          <a:xfrm>
            <a:off x="8167439" y="1163275"/>
            <a:ext cx="3597968" cy="1239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t>Edition de la demande d’arbitrage (un exemplaire à remettre au client)</a:t>
            </a:r>
          </a:p>
        </p:txBody>
      </p:sp>
      <p:pic>
        <p:nvPicPr>
          <p:cNvPr id="2" name="Image 1">
            <a:extLst>
              <a:ext uri="{FF2B5EF4-FFF2-40B4-BE49-F238E27FC236}">
                <a16:creationId xmlns:a16="http://schemas.microsoft.com/office/drawing/2014/main" id="{DFA16290-7670-0E91-EAE2-8306DB4E2C97}"/>
              </a:ext>
            </a:extLst>
          </p:cNvPr>
          <p:cNvPicPr>
            <a:picLocks noChangeAspect="1"/>
          </p:cNvPicPr>
          <p:nvPr/>
        </p:nvPicPr>
        <p:blipFill>
          <a:blip r:embed="rId5"/>
          <a:stretch>
            <a:fillRect/>
          </a:stretch>
        </p:blipFill>
        <p:spPr>
          <a:xfrm>
            <a:off x="11411896" y="154642"/>
            <a:ext cx="512124" cy="512124"/>
          </a:xfrm>
          <a:prstGeom prst="rect">
            <a:avLst/>
          </a:prstGeom>
        </p:spPr>
      </p:pic>
      <p:sp>
        <p:nvSpPr>
          <p:cNvPr id="4" name="Rectangle 3">
            <a:extLst>
              <a:ext uri="{FF2B5EF4-FFF2-40B4-BE49-F238E27FC236}">
                <a16:creationId xmlns:a16="http://schemas.microsoft.com/office/drawing/2014/main" id="{5EF8A153-37A1-0055-3707-1AB1839B38FB}"/>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0803869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80D03B0F-FAC6-47AE-9890-0F0811958632}"/>
              </a:ext>
            </a:extLst>
          </p:cNvPr>
          <p:cNvSpPr>
            <a:spLocks noGrp="1"/>
          </p:cNvSpPr>
          <p:nvPr>
            <p:ph type="title"/>
          </p:nvPr>
        </p:nvSpPr>
        <p:spPr>
          <a:xfrm>
            <a:off x="1199456" y="259200"/>
            <a:ext cx="10273141" cy="449816"/>
          </a:xfrm>
        </p:spPr>
        <p:txBody>
          <a:bodyPr/>
          <a:lstStyle/>
          <a:p>
            <a:r>
              <a:rPr lang="fr-FR" dirty="0"/>
              <a:t>Souscription de l’Emprunt BPCE en ASV</a:t>
            </a:r>
          </a:p>
        </p:txBody>
      </p:sp>
      <p:sp>
        <p:nvSpPr>
          <p:cNvPr id="6" name="Espace réservé du texte 2">
            <a:extLst>
              <a:ext uri="{FF2B5EF4-FFF2-40B4-BE49-F238E27FC236}">
                <a16:creationId xmlns:a16="http://schemas.microsoft.com/office/drawing/2014/main" id="{BC237FA0-DBE1-4B29-B591-90E32FD55AA3}"/>
              </a:ext>
            </a:extLst>
          </p:cNvPr>
          <p:cNvSpPr>
            <a:spLocks noGrp="1"/>
          </p:cNvSpPr>
          <p:nvPr>
            <p:ph type="body" sz="quarter" idx="12"/>
          </p:nvPr>
        </p:nvSpPr>
        <p:spPr>
          <a:xfrm>
            <a:off x="1199456" y="772739"/>
            <a:ext cx="6264493" cy="384043"/>
          </a:xfrm>
        </p:spPr>
        <p:txBody>
          <a:bodyPr>
            <a:normAutofit/>
          </a:bodyPr>
          <a:lstStyle/>
          <a:p>
            <a:r>
              <a:rPr lang="fr-FR" sz="2400" b="1" dirty="0"/>
              <a:t>Exemple pour un arbitrage</a:t>
            </a:r>
          </a:p>
        </p:txBody>
      </p:sp>
      <p:sp>
        <p:nvSpPr>
          <p:cNvPr id="13" name="Rectangle : coins arrondis 12">
            <a:extLst>
              <a:ext uri="{FF2B5EF4-FFF2-40B4-BE49-F238E27FC236}">
                <a16:creationId xmlns:a16="http://schemas.microsoft.com/office/drawing/2014/main" id="{D553CADF-216D-4464-9B8E-6801A5E8CCDD}"/>
              </a:ext>
            </a:extLst>
          </p:cNvPr>
          <p:cNvSpPr/>
          <p:nvPr/>
        </p:nvSpPr>
        <p:spPr>
          <a:xfrm>
            <a:off x="5900088" y="1464744"/>
            <a:ext cx="5880786" cy="22268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1800"/>
              </a:spcAft>
              <a:buFont typeface="Arial" panose="020B0604020202020204" pitchFamily="34" charset="0"/>
              <a:buChar char="•"/>
            </a:pPr>
            <a:r>
              <a:rPr lang="fr-FR" dirty="0"/>
              <a:t>Déclarations de l’assuré sur la remise des Documents </a:t>
            </a:r>
            <a:r>
              <a:rPr lang="fr-FR" dirty="0" err="1"/>
              <a:t>Pré-contractuels</a:t>
            </a:r>
            <a:endParaRPr lang="fr-FR" dirty="0"/>
          </a:p>
          <a:p>
            <a:pPr marL="285750" indent="-285750">
              <a:spcAft>
                <a:spcPts val="1800"/>
              </a:spcAft>
              <a:buFont typeface="Arial" panose="020B0604020202020204" pitchFamily="34" charset="0"/>
              <a:buChar char="•"/>
            </a:pPr>
            <a:r>
              <a:rPr lang="fr-FR" dirty="0"/>
              <a:t>Signature de la demande d’arbitrage par le client</a:t>
            </a:r>
          </a:p>
        </p:txBody>
      </p:sp>
      <p:pic>
        <p:nvPicPr>
          <p:cNvPr id="3" name="Image 2">
            <a:extLst>
              <a:ext uri="{FF2B5EF4-FFF2-40B4-BE49-F238E27FC236}">
                <a16:creationId xmlns:a16="http://schemas.microsoft.com/office/drawing/2014/main" id="{3391AA45-D61A-A37A-79DF-AF8F45A672A2}"/>
              </a:ext>
            </a:extLst>
          </p:cNvPr>
          <p:cNvPicPr>
            <a:picLocks noChangeAspect="1"/>
          </p:cNvPicPr>
          <p:nvPr/>
        </p:nvPicPr>
        <p:blipFill>
          <a:blip r:embed="rId2"/>
          <a:stretch>
            <a:fillRect/>
          </a:stretch>
        </p:blipFill>
        <p:spPr>
          <a:xfrm>
            <a:off x="1030531" y="1156782"/>
            <a:ext cx="4296842" cy="5207833"/>
          </a:xfrm>
          <a:prstGeom prst="rect">
            <a:avLst/>
          </a:prstGeom>
          <a:ln>
            <a:solidFill>
              <a:schemeClr val="accent1"/>
            </a:solidFill>
          </a:ln>
        </p:spPr>
      </p:pic>
      <p:pic>
        <p:nvPicPr>
          <p:cNvPr id="12" name="Image 11">
            <a:extLst>
              <a:ext uri="{FF2B5EF4-FFF2-40B4-BE49-F238E27FC236}">
                <a16:creationId xmlns:a16="http://schemas.microsoft.com/office/drawing/2014/main" id="{9818D297-70AA-9C99-52C7-F7F1681AF2D7}"/>
              </a:ext>
            </a:extLst>
          </p:cNvPr>
          <p:cNvPicPr>
            <a:picLocks noChangeAspect="1"/>
          </p:cNvPicPr>
          <p:nvPr/>
        </p:nvPicPr>
        <p:blipFill>
          <a:blip r:embed="rId3"/>
          <a:stretch>
            <a:fillRect/>
          </a:stretch>
        </p:blipFill>
        <p:spPr>
          <a:xfrm>
            <a:off x="6102625" y="3798552"/>
            <a:ext cx="5415821" cy="2378273"/>
          </a:xfrm>
          <a:prstGeom prst="rect">
            <a:avLst/>
          </a:prstGeom>
          <a:ln>
            <a:solidFill>
              <a:schemeClr val="accent1"/>
            </a:solidFill>
          </a:ln>
        </p:spPr>
      </p:pic>
      <p:pic>
        <p:nvPicPr>
          <p:cNvPr id="2" name="Image 1">
            <a:extLst>
              <a:ext uri="{FF2B5EF4-FFF2-40B4-BE49-F238E27FC236}">
                <a16:creationId xmlns:a16="http://schemas.microsoft.com/office/drawing/2014/main" id="{7C1C4947-B95E-E4BC-A2D2-77B8FDD2E585}"/>
              </a:ext>
            </a:extLst>
          </p:cNvPr>
          <p:cNvPicPr>
            <a:picLocks noChangeAspect="1"/>
          </p:cNvPicPr>
          <p:nvPr/>
        </p:nvPicPr>
        <p:blipFill>
          <a:blip r:embed="rId4"/>
          <a:stretch>
            <a:fillRect/>
          </a:stretch>
        </p:blipFill>
        <p:spPr>
          <a:xfrm>
            <a:off x="11397486" y="154642"/>
            <a:ext cx="526533" cy="526533"/>
          </a:xfrm>
          <a:prstGeom prst="rect">
            <a:avLst/>
          </a:prstGeom>
        </p:spPr>
      </p:pic>
      <p:sp>
        <p:nvSpPr>
          <p:cNvPr id="4" name="Rectangle 3">
            <a:extLst>
              <a:ext uri="{FF2B5EF4-FFF2-40B4-BE49-F238E27FC236}">
                <a16:creationId xmlns:a16="http://schemas.microsoft.com/office/drawing/2014/main" id="{58EB17CF-D18D-AEF6-2FAA-52F24FAE22E0}"/>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6020369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E5A7B6E-51C4-4B25-883B-6662FBA100C7}"/>
              </a:ext>
            </a:extLst>
          </p:cNvPr>
          <p:cNvPicPr>
            <a:picLocks noChangeAspect="1"/>
          </p:cNvPicPr>
          <p:nvPr/>
        </p:nvPicPr>
        <p:blipFill>
          <a:blip r:embed="rId2"/>
          <a:stretch>
            <a:fillRect/>
          </a:stretch>
        </p:blipFill>
        <p:spPr>
          <a:xfrm>
            <a:off x="1115457" y="1267194"/>
            <a:ext cx="3578911" cy="5053012"/>
          </a:xfrm>
          <a:prstGeom prst="rect">
            <a:avLst/>
          </a:prstGeom>
          <a:ln>
            <a:solidFill>
              <a:schemeClr val="tx1"/>
            </a:solidFill>
          </a:ln>
        </p:spPr>
      </p:pic>
      <p:sp>
        <p:nvSpPr>
          <p:cNvPr id="10" name="Titre 1">
            <a:extLst>
              <a:ext uri="{FF2B5EF4-FFF2-40B4-BE49-F238E27FC236}">
                <a16:creationId xmlns:a16="http://schemas.microsoft.com/office/drawing/2014/main" id="{7D83A6D8-62B5-400E-801B-EBE393EAD6B0}"/>
              </a:ext>
            </a:extLst>
          </p:cNvPr>
          <p:cNvSpPr>
            <a:spLocks noGrp="1"/>
          </p:cNvSpPr>
          <p:nvPr>
            <p:ph type="title"/>
          </p:nvPr>
        </p:nvSpPr>
        <p:spPr>
          <a:xfrm>
            <a:off x="1199456" y="259200"/>
            <a:ext cx="10273141" cy="449816"/>
          </a:xfrm>
        </p:spPr>
        <p:txBody>
          <a:bodyPr/>
          <a:lstStyle/>
          <a:p>
            <a:r>
              <a:rPr lang="fr-FR" dirty="0"/>
              <a:t>Souscription de l’Emprunt BPCE en ASV</a:t>
            </a:r>
          </a:p>
        </p:txBody>
      </p:sp>
      <p:sp>
        <p:nvSpPr>
          <p:cNvPr id="11" name="Espace réservé du texte 2">
            <a:extLst>
              <a:ext uri="{FF2B5EF4-FFF2-40B4-BE49-F238E27FC236}">
                <a16:creationId xmlns:a16="http://schemas.microsoft.com/office/drawing/2014/main" id="{D1545C4B-57A5-4539-8801-482560BEFF46}"/>
              </a:ext>
            </a:extLst>
          </p:cNvPr>
          <p:cNvSpPr>
            <a:spLocks noGrp="1"/>
          </p:cNvSpPr>
          <p:nvPr>
            <p:ph type="body" sz="quarter" idx="12"/>
          </p:nvPr>
        </p:nvSpPr>
        <p:spPr>
          <a:xfrm>
            <a:off x="1199456" y="757165"/>
            <a:ext cx="6045832" cy="384043"/>
          </a:xfrm>
        </p:spPr>
        <p:txBody>
          <a:bodyPr>
            <a:normAutofit/>
          </a:bodyPr>
          <a:lstStyle/>
          <a:p>
            <a:r>
              <a:rPr lang="fr-FR" sz="2400" b="1" dirty="0"/>
              <a:t>Exemple pour un arbitrage</a:t>
            </a:r>
          </a:p>
        </p:txBody>
      </p:sp>
      <p:pic>
        <p:nvPicPr>
          <p:cNvPr id="8" name="Image 7">
            <a:extLst>
              <a:ext uri="{FF2B5EF4-FFF2-40B4-BE49-F238E27FC236}">
                <a16:creationId xmlns:a16="http://schemas.microsoft.com/office/drawing/2014/main" id="{B2783E62-DFB9-4B16-BE48-112C7DF20B8C}"/>
              </a:ext>
            </a:extLst>
          </p:cNvPr>
          <p:cNvPicPr>
            <a:picLocks noChangeAspect="1"/>
          </p:cNvPicPr>
          <p:nvPr/>
        </p:nvPicPr>
        <p:blipFill>
          <a:blip r:embed="rId3"/>
          <a:stretch>
            <a:fillRect/>
          </a:stretch>
        </p:blipFill>
        <p:spPr>
          <a:xfrm>
            <a:off x="3700385" y="1871369"/>
            <a:ext cx="3703266" cy="4576745"/>
          </a:xfrm>
          <a:prstGeom prst="rect">
            <a:avLst/>
          </a:prstGeom>
          <a:ln>
            <a:solidFill>
              <a:schemeClr val="accent1"/>
            </a:solidFill>
          </a:ln>
        </p:spPr>
      </p:pic>
      <p:pic>
        <p:nvPicPr>
          <p:cNvPr id="13" name="Image 12">
            <a:extLst>
              <a:ext uri="{FF2B5EF4-FFF2-40B4-BE49-F238E27FC236}">
                <a16:creationId xmlns:a16="http://schemas.microsoft.com/office/drawing/2014/main" id="{92B06701-9609-4420-96C3-8358090D1E44}"/>
              </a:ext>
            </a:extLst>
          </p:cNvPr>
          <p:cNvPicPr>
            <a:picLocks noChangeAspect="1"/>
          </p:cNvPicPr>
          <p:nvPr/>
        </p:nvPicPr>
        <p:blipFill>
          <a:blip r:embed="rId4"/>
          <a:stretch>
            <a:fillRect/>
          </a:stretch>
        </p:blipFill>
        <p:spPr>
          <a:xfrm>
            <a:off x="6003445" y="1377930"/>
            <a:ext cx="3698910" cy="4576745"/>
          </a:xfrm>
          <a:prstGeom prst="rect">
            <a:avLst/>
          </a:prstGeom>
          <a:ln>
            <a:solidFill>
              <a:schemeClr val="accent1"/>
            </a:solidFill>
          </a:ln>
        </p:spPr>
      </p:pic>
      <p:sp>
        <p:nvSpPr>
          <p:cNvPr id="12" name="Rectangle : coins arrondis 11">
            <a:extLst>
              <a:ext uri="{FF2B5EF4-FFF2-40B4-BE49-F238E27FC236}">
                <a16:creationId xmlns:a16="http://schemas.microsoft.com/office/drawing/2014/main" id="{0142DAAE-A1FA-431B-9B47-E8813C96F61F}"/>
              </a:ext>
            </a:extLst>
          </p:cNvPr>
          <p:cNvSpPr/>
          <p:nvPr/>
        </p:nvSpPr>
        <p:spPr>
          <a:xfrm>
            <a:off x="6651905" y="993887"/>
            <a:ext cx="5349155" cy="1138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dirty="0"/>
              <a:t>Edition avec la demande d’arbitrage de la FIS spécifique à l’Emprunt à remettre au client</a:t>
            </a:r>
          </a:p>
        </p:txBody>
      </p:sp>
      <p:pic>
        <p:nvPicPr>
          <p:cNvPr id="18" name="Image 17">
            <a:extLst>
              <a:ext uri="{FF2B5EF4-FFF2-40B4-BE49-F238E27FC236}">
                <a16:creationId xmlns:a16="http://schemas.microsoft.com/office/drawing/2014/main" id="{A3F922BA-618D-4CAE-91AC-2281B347236F}"/>
              </a:ext>
            </a:extLst>
          </p:cNvPr>
          <p:cNvPicPr>
            <a:picLocks noChangeAspect="1"/>
          </p:cNvPicPr>
          <p:nvPr/>
        </p:nvPicPr>
        <p:blipFill>
          <a:blip r:embed="rId5"/>
          <a:stretch>
            <a:fillRect/>
          </a:stretch>
        </p:blipFill>
        <p:spPr>
          <a:xfrm>
            <a:off x="8299004" y="2217526"/>
            <a:ext cx="3672720" cy="4070169"/>
          </a:xfrm>
          <a:prstGeom prst="rect">
            <a:avLst/>
          </a:prstGeom>
          <a:ln>
            <a:solidFill>
              <a:schemeClr val="accent1">
                <a:shade val="50000"/>
              </a:schemeClr>
            </a:solidFill>
          </a:ln>
        </p:spPr>
      </p:pic>
      <p:pic>
        <p:nvPicPr>
          <p:cNvPr id="2" name="Image 1">
            <a:extLst>
              <a:ext uri="{FF2B5EF4-FFF2-40B4-BE49-F238E27FC236}">
                <a16:creationId xmlns:a16="http://schemas.microsoft.com/office/drawing/2014/main" id="{90CDFEAD-9248-87DE-F822-77220448E4E3}"/>
              </a:ext>
            </a:extLst>
          </p:cNvPr>
          <p:cNvPicPr>
            <a:picLocks noChangeAspect="1"/>
          </p:cNvPicPr>
          <p:nvPr/>
        </p:nvPicPr>
        <p:blipFill>
          <a:blip r:embed="rId6"/>
          <a:stretch>
            <a:fillRect/>
          </a:stretch>
        </p:blipFill>
        <p:spPr>
          <a:xfrm>
            <a:off x="11369646" y="154642"/>
            <a:ext cx="554374" cy="554374"/>
          </a:xfrm>
          <a:prstGeom prst="rect">
            <a:avLst/>
          </a:prstGeom>
        </p:spPr>
      </p:pic>
      <p:sp>
        <p:nvSpPr>
          <p:cNvPr id="3" name="Rectangle 2">
            <a:extLst>
              <a:ext uri="{FF2B5EF4-FFF2-40B4-BE49-F238E27FC236}">
                <a16:creationId xmlns:a16="http://schemas.microsoft.com/office/drawing/2014/main" id="{AB13FC09-043A-9426-CAE0-A4E652AB2323}"/>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6265148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32B250AD-DB78-4F12-950B-B73C944840EA}"/>
              </a:ext>
            </a:extLst>
          </p:cNvPr>
          <p:cNvSpPr>
            <a:spLocks noGrp="1"/>
          </p:cNvSpPr>
          <p:nvPr>
            <p:ph type="title"/>
          </p:nvPr>
        </p:nvSpPr>
        <p:spPr>
          <a:xfrm>
            <a:off x="1199456" y="259200"/>
            <a:ext cx="10273141" cy="449816"/>
          </a:xfrm>
        </p:spPr>
        <p:txBody>
          <a:bodyPr/>
          <a:lstStyle/>
          <a:p>
            <a:r>
              <a:rPr lang="fr-FR" dirty="0"/>
              <a:t>Souscription de l’Emprunt BPCE en ASV</a:t>
            </a:r>
          </a:p>
        </p:txBody>
      </p:sp>
      <p:sp>
        <p:nvSpPr>
          <p:cNvPr id="17" name="Espace réservé du texte 2">
            <a:extLst>
              <a:ext uri="{FF2B5EF4-FFF2-40B4-BE49-F238E27FC236}">
                <a16:creationId xmlns:a16="http://schemas.microsoft.com/office/drawing/2014/main" id="{43EE3C38-815C-4F1C-98EB-09306C64A85E}"/>
              </a:ext>
            </a:extLst>
          </p:cNvPr>
          <p:cNvSpPr>
            <a:spLocks noGrp="1"/>
          </p:cNvSpPr>
          <p:nvPr>
            <p:ph type="body" sz="quarter" idx="12"/>
          </p:nvPr>
        </p:nvSpPr>
        <p:spPr>
          <a:xfrm>
            <a:off x="1200466" y="813693"/>
            <a:ext cx="10272131" cy="384043"/>
          </a:xfrm>
        </p:spPr>
        <p:txBody>
          <a:bodyPr>
            <a:normAutofit/>
          </a:bodyPr>
          <a:lstStyle/>
          <a:p>
            <a:r>
              <a:rPr lang="fr-FR" sz="2400" b="1" dirty="0"/>
              <a:t>Exemple pour un arbitrage</a:t>
            </a:r>
          </a:p>
        </p:txBody>
      </p:sp>
      <p:pic>
        <p:nvPicPr>
          <p:cNvPr id="3" name="Image 2">
            <a:extLst>
              <a:ext uri="{FF2B5EF4-FFF2-40B4-BE49-F238E27FC236}">
                <a16:creationId xmlns:a16="http://schemas.microsoft.com/office/drawing/2014/main" id="{16C7E561-8D14-402B-AC7C-B532031C0121}"/>
              </a:ext>
            </a:extLst>
          </p:cNvPr>
          <p:cNvPicPr>
            <a:picLocks noChangeAspect="1"/>
          </p:cNvPicPr>
          <p:nvPr/>
        </p:nvPicPr>
        <p:blipFill>
          <a:blip r:embed="rId2"/>
          <a:stretch>
            <a:fillRect/>
          </a:stretch>
        </p:blipFill>
        <p:spPr>
          <a:xfrm>
            <a:off x="665214" y="1535855"/>
            <a:ext cx="3065701" cy="4098029"/>
          </a:xfrm>
          <a:prstGeom prst="rect">
            <a:avLst/>
          </a:prstGeom>
          <a:ln>
            <a:solidFill>
              <a:schemeClr val="accent1"/>
            </a:solidFill>
          </a:ln>
        </p:spPr>
      </p:pic>
      <p:pic>
        <p:nvPicPr>
          <p:cNvPr id="6" name="Image 5">
            <a:extLst>
              <a:ext uri="{FF2B5EF4-FFF2-40B4-BE49-F238E27FC236}">
                <a16:creationId xmlns:a16="http://schemas.microsoft.com/office/drawing/2014/main" id="{43468748-D64B-454C-A49A-AC6BB580AD73}"/>
              </a:ext>
            </a:extLst>
          </p:cNvPr>
          <p:cNvPicPr>
            <a:picLocks noChangeAspect="1"/>
          </p:cNvPicPr>
          <p:nvPr/>
        </p:nvPicPr>
        <p:blipFill>
          <a:blip r:embed="rId3"/>
          <a:stretch>
            <a:fillRect/>
          </a:stretch>
        </p:blipFill>
        <p:spPr>
          <a:xfrm>
            <a:off x="1717835" y="2086356"/>
            <a:ext cx="2972832" cy="4089212"/>
          </a:xfrm>
          <a:prstGeom prst="rect">
            <a:avLst/>
          </a:prstGeom>
          <a:ln>
            <a:solidFill>
              <a:schemeClr val="accent1"/>
            </a:solidFill>
          </a:ln>
        </p:spPr>
      </p:pic>
      <p:pic>
        <p:nvPicPr>
          <p:cNvPr id="10" name="Image 9">
            <a:extLst>
              <a:ext uri="{FF2B5EF4-FFF2-40B4-BE49-F238E27FC236}">
                <a16:creationId xmlns:a16="http://schemas.microsoft.com/office/drawing/2014/main" id="{D79B3780-E5C7-48D2-B1DF-A4F2CE7C8378}"/>
              </a:ext>
            </a:extLst>
          </p:cNvPr>
          <p:cNvPicPr>
            <a:picLocks noChangeAspect="1"/>
          </p:cNvPicPr>
          <p:nvPr/>
        </p:nvPicPr>
        <p:blipFill>
          <a:blip r:embed="rId4"/>
          <a:stretch>
            <a:fillRect/>
          </a:stretch>
        </p:blipFill>
        <p:spPr>
          <a:xfrm>
            <a:off x="3445449" y="1749248"/>
            <a:ext cx="2890577" cy="3997607"/>
          </a:xfrm>
          <a:prstGeom prst="rect">
            <a:avLst/>
          </a:prstGeom>
          <a:ln>
            <a:solidFill>
              <a:schemeClr val="accent1"/>
            </a:solidFill>
          </a:ln>
        </p:spPr>
      </p:pic>
      <p:pic>
        <p:nvPicPr>
          <p:cNvPr id="14" name="Image 13">
            <a:extLst>
              <a:ext uri="{FF2B5EF4-FFF2-40B4-BE49-F238E27FC236}">
                <a16:creationId xmlns:a16="http://schemas.microsoft.com/office/drawing/2014/main" id="{76B51B89-72AE-42C3-88D1-5052CA559D13}"/>
              </a:ext>
            </a:extLst>
          </p:cNvPr>
          <p:cNvPicPr>
            <a:picLocks noChangeAspect="1"/>
          </p:cNvPicPr>
          <p:nvPr/>
        </p:nvPicPr>
        <p:blipFill>
          <a:blip r:embed="rId5"/>
          <a:stretch>
            <a:fillRect/>
          </a:stretch>
        </p:blipFill>
        <p:spPr>
          <a:xfrm>
            <a:off x="4897170" y="2456109"/>
            <a:ext cx="3076359" cy="3842258"/>
          </a:xfrm>
          <a:prstGeom prst="rect">
            <a:avLst/>
          </a:prstGeom>
          <a:ln>
            <a:solidFill>
              <a:schemeClr val="accent1"/>
            </a:solidFill>
          </a:ln>
        </p:spPr>
      </p:pic>
      <p:pic>
        <p:nvPicPr>
          <p:cNvPr id="20" name="Image 19">
            <a:extLst>
              <a:ext uri="{FF2B5EF4-FFF2-40B4-BE49-F238E27FC236}">
                <a16:creationId xmlns:a16="http://schemas.microsoft.com/office/drawing/2014/main" id="{CDF33561-369A-4D41-B6DA-FA1A7EC587B0}"/>
              </a:ext>
            </a:extLst>
          </p:cNvPr>
          <p:cNvPicPr>
            <a:picLocks noChangeAspect="1"/>
          </p:cNvPicPr>
          <p:nvPr/>
        </p:nvPicPr>
        <p:blipFill>
          <a:blip r:embed="rId6"/>
          <a:stretch>
            <a:fillRect/>
          </a:stretch>
        </p:blipFill>
        <p:spPr>
          <a:xfrm>
            <a:off x="6652831" y="1824951"/>
            <a:ext cx="3024163" cy="3997607"/>
          </a:xfrm>
          <a:prstGeom prst="rect">
            <a:avLst/>
          </a:prstGeom>
          <a:ln>
            <a:solidFill>
              <a:schemeClr val="accent1"/>
            </a:solidFill>
          </a:ln>
        </p:spPr>
      </p:pic>
      <p:pic>
        <p:nvPicPr>
          <p:cNvPr id="22" name="Image 21">
            <a:extLst>
              <a:ext uri="{FF2B5EF4-FFF2-40B4-BE49-F238E27FC236}">
                <a16:creationId xmlns:a16="http://schemas.microsoft.com/office/drawing/2014/main" id="{B3A7FED9-20B9-498F-8FE7-50209164688F}"/>
              </a:ext>
            </a:extLst>
          </p:cNvPr>
          <p:cNvPicPr>
            <a:picLocks noChangeAspect="1"/>
          </p:cNvPicPr>
          <p:nvPr/>
        </p:nvPicPr>
        <p:blipFill>
          <a:blip r:embed="rId7"/>
          <a:stretch>
            <a:fillRect/>
          </a:stretch>
        </p:blipFill>
        <p:spPr>
          <a:xfrm>
            <a:off x="8298498" y="2381592"/>
            <a:ext cx="2890577" cy="3990586"/>
          </a:xfrm>
          <a:prstGeom prst="rect">
            <a:avLst/>
          </a:prstGeom>
          <a:ln>
            <a:solidFill>
              <a:schemeClr val="accent1"/>
            </a:solidFill>
          </a:ln>
        </p:spPr>
      </p:pic>
      <p:sp>
        <p:nvSpPr>
          <p:cNvPr id="18" name="Rectangle : coins arrondis 17">
            <a:extLst>
              <a:ext uri="{FF2B5EF4-FFF2-40B4-BE49-F238E27FC236}">
                <a16:creationId xmlns:a16="http://schemas.microsoft.com/office/drawing/2014/main" id="{ED1A2A62-12A8-4209-8DF7-0E1A107B4D33}"/>
              </a:ext>
            </a:extLst>
          </p:cNvPr>
          <p:cNvSpPr/>
          <p:nvPr/>
        </p:nvSpPr>
        <p:spPr>
          <a:xfrm>
            <a:off x="6336026" y="1229226"/>
            <a:ext cx="5349155" cy="9754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dirty="0"/>
              <a:t>Edition à la suite de la FIS, du résumé du prospectus de l’Emprunt à remettre au client</a:t>
            </a:r>
          </a:p>
        </p:txBody>
      </p:sp>
      <p:pic>
        <p:nvPicPr>
          <p:cNvPr id="24" name="Image 23">
            <a:extLst>
              <a:ext uri="{FF2B5EF4-FFF2-40B4-BE49-F238E27FC236}">
                <a16:creationId xmlns:a16="http://schemas.microsoft.com/office/drawing/2014/main" id="{082AD775-F25F-4D35-BB73-7E6F6C8DDFBF}"/>
              </a:ext>
            </a:extLst>
          </p:cNvPr>
          <p:cNvPicPr>
            <a:picLocks noChangeAspect="1"/>
          </p:cNvPicPr>
          <p:nvPr/>
        </p:nvPicPr>
        <p:blipFill>
          <a:blip r:embed="rId8"/>
          <a:stretch>
            <a:fillRect/>
          </a:stretch>
        </p:blipFill>
        <p:spPr>
          <a:xfrm>
            <a:off x="9114655" y="4049941"/>
            <a:ext cx="2838284" cy="1578833"/>
          </a:xfrm>
          <a:prstGeom prst="rect">
            <a:avLst/>
          </a:prstGeom>
          <a:ln>
            <a:solidFill>
              <a:schemeClr val="accent1">
                <a:shade val="50000"/>
              </a:schemeClr>
            </a:solidFill>
          </a:ln>
        </p:spPr>
      </p:pic>
      <p:pic>
        <p:nvPicPr>
          <p:cNvPr id="2" name="Image 1">
            <a:extLst>
              <a:ext uri="{FF2B5EF4-FFF2-40B4-BE49-F238E27FC236}">
                <a16:creationId xmlns:a16="http://schemas.microsoft.com/office/drawing/2014/main" id="{8B01C4E5-1C66-A405-CDC9-DB0BCE8BAC48}"/>
              </a:ext>
            </a:extLst>
          </p:cNvPr>
          <p:cNvPicPr>
            <a:picLocks noChangeAspect="1"/>
          </p:cNvPicPr>
          <p:nvPr/>
        </p:nvPicPr>
        <p:blipFill>
          <a:blip r:embed="rId9"/>
          <a:stretch>
            <a:fillRect/>
          </a:stretch>
        </p:blipFill>
        <p:spPr>
          <a:xfrm>
            <a:off x="11369646" y="154642"/>
            <a:ext cx="554374" cy="554374"/>
          </a:xfrm>
          <a:prstGeom prst="rect">
            <a:avLst/>
          </a:prstGeom>
        </p:spPr>
      </p:pic>
      <p:sp>
        <p:nvSpPr>
          <p:cNvPr id="4" name="Rectangle 3">
            <a:extLst>
              <a:ext uri="{FF2B5EF4-FFF2-40B4-BE49-F238E27FC236}">
                <a16:creationId xmlns:a16="http://schemas.microsoft.com/office/drawing/2014/main" id="{6E3365E1-1294-F717-92C4-5F19B83CAD38}"/>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4852631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FCDC30D4-4E59-4F44-9670-49BB644AE77C}"/>
              </a:ext>
            </a:extLst>
          </p:cNvPr>
          <p:cNvSpPr>
            <a:spLocks noGrp="1"/>
          </p:cNvSpPr>
          <p:nvPr>
            <p:ph type="title"/>
          </p:nvPr>
        </p:nvSpPr>
        <p:spPr>
          <a:xfrm>
            <a:off x="1199456" y="259200"/>
            <a:ext cx="10273141" cy="449816"/>
          </a:xfrm>
        </p:spPr>
        <p:txBody>
          <a:bodyPr/>
          <a:lstStyle/>
          <a:p>
            <a:r>
              <a:rPr lang="fr-FR" dirty="0"/>
              <a:t>Souscription de l’Emprunt BPCE en ASV</a:t>
            </a:r>
          </a:p>
        </p:txBody>
      </p:sp>
      <p:sp>
        <p:nvSpPr>
          <p:cNvPr id="9" name="Espace réservé du texte 2">
            <a:extLst>
              <a:ext uri="{FF2B5EF4-FFF2-40B4-BE49-F238E27FC236}">
                <a16:creationId xmlns:a16="http://schemas.microsoft.com/office/drawing/2014/main" id="{7BFEB466-C499-4B0D-B7BB-E776F74EE1AF}"/>
              </a:ext>
            </a:extLst>
          </p:cNvPr>
          <p:cNvSpPr>
            <a:spLocks noGrp="1"/>
          </p:cNvSpPr>
          <p:nvPr>
            <p:ph type="body" sz="quarter" idx="12"/>
          </p:nvPr>
        </p:nvSpPr>
        <p:spPr>
          <a:xfrm>
            <a:off x="1199456" y="805160"/>
            <a:ext cx="6045832" cy="384043"/>
          </a:xfrm>
        </p:spPr>
        <p:txBody>
          <a:bodyPr>
            <a:normAutofit/>
          </a:bodyPr>
          <a:lstStyle/>
          <a:p>
            <a:r>
              <a:rPr lang="fr-FR" sz="2400" b="1" dirty="0"/>
              <a:t>Exemple pour un arbitrage</a:t>
            </a:r>
          </a:p>
        </p:txBody>
      </p:sp>
      <p:pic>
        <p:nvPicPr>
          <p:cNvPr id="3" name="Image 2">
            <a:extLst>
              <a:ext uri="{FF2B5EF4-FFF2-40B4-BE49-F238E27FC236}">
                <a16:creationId xmlns:a16="http://schemas.microsoft.com/office/drawing/2014/main" id="{0A1CEAFD-211A-4F82-8A72-1E01A890C99B}"/>
              </a:ext>
            </a:extLst>
          </p:cNvPr>
          <p:cNvPicPr>
            <a:picLocks noChangeAspect="1"/>
          </p:cNvPicPr>
          <p:nvPr/>
        </p:nvPicPr>
        <p:blipFill>
          <a:blip r:embed="rId2"/>
          <a:stretch>
            <a:fillRect/>
          </a:stretch>
        </p:blipFill>
        <p:spPr>
          <a:xfrm>
            <a:off x="1472071" y="1447340"/>
            <a:ext cx="3298625" cy="4383450"/>
          </a:xfrm>
          <a:prstGeom prst="rect">
            <a:avLst/>
          </a:prstGeom>
          <a:ln>
            <a:solidFill>
              <a:schemeClr val="accent1"/>
            </a:solidFill>
          </a:ln>
        </p:spPr>
      </p:pic>
      <p:pic>
        <p:nvPicPr>
          <p:cNvPr id="5" name="Image 4">
            <a:extLst>
              <a:ext uri="{FF2B5EF4-FFF2-40B4-BE49-F238E27FC236}">
                <a16:creationId xmlns:a16="http://schemas.microsoft.com/office/drawing/2014/main" id="{C7D617C3-1E13-4F32-ACE3-D72EDC6DACCB}"/>
              </a:ext>
            </a:extLst>
          </p:cNvPr>
          <p:cNvPicPr>
            <a:picLocks noChangeAspect="1"/>
          </p:cNvPicPr>
          <p:nvPr/>
        </p:nvPicPr>
        <p:blipFill>
          <a:blip r:embed="rId3"/>
          <a:stretch>
            <a:fillRect/>
          </a:stretch>
        </p:blipFill>
        <p:spPr>
          <a:xfrm>
            <a:off x="4332185" y="1976094"/>
            <a:ext cx="3089121" cy="4428652"/>
          </a:xfrm>
          <a:prstGeom prst="rect">
            <a:avLst/>
          </a:prstGeom>
        </p:spPr>
      </p:pic>
      <p:pic>
        <p:nvPicPr>
          <p:cNvPr id="7" name="Image 6">
            <a:extLst>
              <a:ext uri="{FF2B5EF4-FFF2-40B4-BE49-F238E27FC236}">
                <a16:creationId xmlns:a16="http://schemas.microsoft.com/office/drawing/2014/main" id="{C788DDF8-E2C3-47D2-92DA-EE831262E997}"/>
              </a:ext>
            </a:extLst>
          </p:cNvPr>
          <p:cNvPicPr>
            <a:picLocks noChangeAspect="1"/>
          </p:cNvPicPr>
          <p:nvPr/>
        </p:nvPicPr>
        <p:blipFill>
          <a:blip r:embed="rId4"/>
          <a:stretch>
            <a:fillRect/>
          </a:stretch>
        </p:blipFill>
        <p:spPr>
          <a:xfrm>
            <a:off x="7072225" y="1447339"/>
            <a:ext cx="3209195" cy="4601731"/>
          </a:xfrm>
          <a:prstGeom prst="rect">
            <a:avLst/>
          </a:prstGeom>
        </p:spPr>
      </p:pic>
      <p:sp>
        <p:nvSpPr>
          <p:cNvPr id="16" name="Rectangle : coins arrondis 15">
            <a:extLst>
              <a:ext uri="{FF2B5EF4-FFF2-40B4-BE49-F238E27FC236}">
                <a16:creationId xmlns:a16="http://schemas.microsoft.com/office/drawing/2014/main" id="{798A7356-2C13-4845-9610-0623CEDD25F2}"/>
              </a:ext>
            </a:extLst>
          </p:cNvPr>
          <p:cNvSpPr/>
          <p:nvPr/>
        </p:nvSpPr>
        <p:spPr>
          <a:xfrm>
            <a:off x="6931744" y="1237769"/>
            <a:ext cx="4858275" cy="9754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dirty="0"/>
              <a:t>DIS du support Emprunt disponible sur le site PRIIPS de BPCE Vie</a:t>
            </a:r>
          </a:p>
        </p:txBody>
      </p:sp>
      <p:pic>
        <p:nvPicPr>
          <p:cNvPr id="2" name="Image 1">
            <a:extLst>
              <a:ext uri="{FF2B5EF4-FFF2-40B4-BE49-F238E27FC236}">
                <a16:creationId xmlns:a16="http://schemas.microsoft.com/office/drawing/2014/main" id="{150BB190-26A3-79C7-1727-019B213DB891}"/>
              </a:ext>
            </a:extLst>
          </p:cNvPr>
          <p:cNvPicPr>
            <a:picLocks noChangeAspect="1"/>
          </p:cNvPicPr>
          <p:nvPr/>
        </p:nvPicPr>
        <p:blipFill>
          <a:blip r:embed="rId5"/>
          <a:stretch>
            <a:fillRect/>
          </a:stretch>
        </p:blipFill>
        <p:spPr>
          <a:xfrm>
            <a:off x="11369646" y="154642"/>
            <a:ext cx="554374" cy="554374"/>
          </a:xfrm>
          <a:prstGeom prst="rect">
            <a:avLst/>
          </a:prstGeom>
        </p:spPr>
      </p:pic>
      <p:sp>
        <p:nvSpPr>
          <p:cNvPr id="4" name="Rectangle 3">
            <a:extLst>
              <a:ext uri="{FF2B5EF4-FFF2-40B4-BE49-F238E27FC236}">
                <a16:creationId xmlns:a16="http://schemas.microsoft.com/office/drawing/2014/main" id="{537C70D5-E9C4-7791-A6A9-22684F4F60A0}"/>
              </a:ext>
            </a:extLst>
          </p:cNvPr>
          <p:cNvSpPr/>
          <p:nvPr/>
        </p:nvSpPr>
        <p:spPr>
          <a:xfrm>
            <a:off x="3526069" y="6457888"/>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4421457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2" y="2644181"/>
            <a:ext cx="9831726" cy="449816"/>
          </a:xfrm>
        </p:spPr>
        <p:txBody>
          <a:bodyPr/>
          <a:lstStyle/>
          <a:p>
            <a:r>
              <a:rPr lang="fr-FR"/>
              <a:t>Parcours LEA (personnes physiques)</a:t>
            </a:r>
            <a:br>
              <a:rPr lang="fr-FR"/>
            </a:br>
            <a:endParaRPr lang="fr-F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11181223" y="247770"/>
            <a:ext cx="574094" cy="565892"/>
          </a:xfrm>
          <a:prstGeom prst="rect">
            <a:avLst/>
          </a:prstGeom>
        </p:spPr>
      </p:pic>
      <p:sp>
        <p:nvSpPr>
          <p:cNvPr id="7" name="Rectangle 6">
            <a:extLst>
              <a:ext uri="{FF2B5EF4-FFF2-40B4-BE49-F238E27FC236}">
                <a16:creationId xmlns:a16="http://schemas.microsoft.com/office/drawing/2014/main" id="{29E6B93A-0102-4C88-9842-ABBE252B02C4}"/>
              </a:ext>
            </a:extLst>
          </p:cNvPr>
          <p:cNvSpPr/>
          <p:nvPr/>
        </p:nvSpPr>
        <p:spPr>
          <a:xfrm>
            <a:off x="3526069" y="6457888"/>
            <a:ext cx="5320687" cy="246221"/>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a:cs typeface="Arial"/>
                <a:sym typeface="Arial"/>
              </a:rPr>
              <a:t>DOCUMENT STRICTEMENT INTERNE, DESTINE AUX CONSEILLERS DU RESEAU </a:t>
            </a:r>
            <a:endPar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7862778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Parcours LEA</a:t>
            </a: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1460996" y="209400"/>
            <a:ext cx="490794" cy="490794"/>
          </a:xfrm>
          <a:prstGeom prst="rect">
            <a:avLst/>
          </a:prstGeom>
        </p:spPr>
      </p:pic>
      <p:sp>
        <p:nvSpPr>
          <p:cNvPr id="7" name="Rectangle 6">
            <a:extLst>
              <a:ext uri="{FF2B5EF4-FFF2-40B4-BE49-F238E27FC236}">
                <a16:creationId xmlns:a16="http://schemas.microsoft.com/office/drawing/2014/main" id="{5DBC8402-1861-4F95-873C-32A4CD6461B7}"/>
              </a:ext>
            </a:extLst>
          </p:cNvPr>
          <p:cNvSpPr/>
          <p:nvPr/>
        </p:nvSpPr>
        <p:spPr>
          <a:xfrm>
            <a:off x="3526069" y="6457888"/>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 CE</a:t>
            </a:r>
          </a:p>
        </p:txBody>
      </p:sp>
      <p:sp>
        <p:nvSpPr>
          <p:cNvPr id="9" name="Rectangle 3">
            <a:extLst>
              <a:ext uri="{FF2B5EF4-FFF2-40B4-BE49-F238E27FC236}">
                <a16:creationId xmlns:a16="http://schemas.microsoft.com/office/drawing/2014/main" id="{7DBA1528-0BEE-4D60-A045-BFCF91CFCB4A}"/>
              </a:ext>
            </a:extLst>
          </p:cNvPr>
          <p:cNvSpPr txBox="1">
            <a:spLocks noChangeArrowheads="1"/>
          </p:cNvSpPr>
          <p:nvPr/>
        </p:nvSpPr>
        <p:spPr bwMode="auto">
          <a:xfrm>
            <a:off x="0" y="1085701"/>
            <a:ext cx="11188191" cy="5154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1" i="0" u="none" strike="noStrike" kern="0" cap="none" spc="0" normalizeH="0" baseline="0" noProof="0">
                <a:ln>
                  <a:noFill/>
                </a:ln>
                <a:solidFill>
                  <a:srgbClr val="B34A8C"/>
                </a:solidFill>
                <a:effectLst/>
                <a:uLnTx/>
                <a:uFillTx/>
                <a:latin typeface="Arial"/>
                <a:ea typeface="+mn-ea"/>
                <a:cs typeface="Arial"/>
              </a:rPr>
              <a:t>Tous les clients sont éligibles à l’Emprunt BPCE </a:t>
            </a:r>
            <a:r>
              <a:rPr lang="fr-FR" altLang="fr-FR" sz="1600" b="1" kern="0">
                <a:solidFill>
                  <a:srgbClr val="B34A8C"/>
                </a:solidFill>
                <a:latin typeface="Arial"/>
                <a:cs typeface="Arial"/>
              </a:rPr>
              <a:t>ASV Avril 2028 </a:t>
            </a:r>
            <a:r>
              <a:rPr kumimoji="0" lang="fr-FR" altLang="fr-FR" sz="1600" b="1" i="0" u="none" strike="noStrike" kern="0" cap="none" spc="0" normalizeH="0" baseline="0" noProof="0">
                <a:ln>
                  <a:noFill/>
                </a:ln>
                <a:solidFill>
                  <a:srgbClr val="B34A8C"/>
                </a:solidFill>
                <a:effectLst/>
                <a:uLnTx/>
                <a:uFillTx/>
                <a:latin typeface="Arial"/>
                <a:ea typeface="+mn-ea"/>
                <a:cs typeface="Arial"/>
              </a:rPr>
              <a:t>(Grand Public à Gestion Privée : C1 /R1)</a:t>
            </a:r>
            <a:endParaRPr lang="fr-FR" altLang="fr-FR" sz="1600" b="1" i="0" u="none" strike="noStrike" kern="0" cap="none" spc="0" normalizeH="0" baseline="0" noProof="0">
              <a:ln>
                <a:noFill/>
              </a:ln>
              <a:solidFill>
                <a:srgbClr val="B34A8C"/>
              </a:solidFill>
              <a:effectLst/>
              <a:uLnTx/>
              <a:uFillTx/>
              <a:latin typeface="Arial"/>
              <a:cs typeface="Arial"/>
            </a:endParaRP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400" b="1" i="0" u="none" strike="noStrike" kern="0" cap="none" spc="0" normalizeH="0" baseline="0" noProof="0">
                <a:ln>
                  <a:noFill/>
                </a:ln>
                <a:solidFill>
                  <a:srgbClr val="B34A8C"/>
                </a:solidFill>
                <a:effectLst/>
                <a:uLnTx/>
                <a:uFillTx/>
                <a:latin typeface="Arial"/>
                <a:ea typeface="+mn-ea"/>
                <a:cs typeface="Arial"/>
              </a:rPr>
              <a:t>Le Profil du produit</a:t>
            </a:r>
            <a:r>
              <a:rPr lang="fr-FR" altLang="fr-FR" sz="1400" b="1" kern="0">
                <a:solidFill>
                  <a:srgbClr val="B34A8C"/>
                </a:solidFill>
                <a:latin typeface="Arial"/>
                <a:cs typeface="Arial"/>
              </a:rPr>
              <a:t> </a:t>
            </a:r>
            <a:r>
              <a:rPr kumimoji="0" lang="fr-FR" altLang="fr-FR" sz="1400" b="1" i="0" u="none" strike="noStrike" kern="0" cap="none" spc="0" normalizeH="0" baseline="0" noProof="0">
                <a:ln>
                  <a:noFill/>
                </a:ln>
                <a:solidFill>
                  <a:srgbClr val="B34A8C"/>
                </a:solidFill>
                <a:effectLst/>
                <a:uLnTx/>
                <a:uFillTx/>
                <a:latin typeface="Arial"/>
                <a:ea typeface="+mn-ea"/>
                <a:cs typeface="Arial"/>
              </a:rPr>
              <a:t> est </a:t>
            </a:r>
            <a:r>
              <a:rPr lang="fr-FR" altLang="fr-FR" sz="1400" b="1" kern="0">
                <a:solidFill>
                  <a:srgbClr val="B34A8C"/>
                </a:solidFill>
                <a:latin typeface="Arial"/>
                <a:cs typeface="Arial"/>
              </a:rPr>
              <a:t>R1</a:t>
            </a:r>
            <a:r>
              <a:rPr kumimoji="0" lang="fr-FR" altLang="fr-FR" sz="1400" b="1" i="0" u="none" strike="noStrike" kern="0" cap="none" spc="0" normalizeH="0" baseline="0" noProof="0">
                <a:ln>
                  <a:noFill/>
                </a:ln>
                <a:solidFill>
                  <a:srgbClr val="B34A8C"/>
                </a:solidFill>
                <a:effectLst/>
                <a:uLnTx/>
                <a:uFillTx/>
                <a:latin typeface="Arial"/>
                <a:ea typeface="+mn-ea"/>
                <a:cs typeface="Arial"/>
              </a:rPr>
              <a:t> – </a:t>
            </a:r>
            <a:r>
              <a:rPr lang="fr-FR" altLang="fr-FR" sz="1400" b="1" kern="0">
                <a:solidFill>
                  <a:srgbClr val="B34A8C"/>
                </a:solidFill>
                <a:latin typeface="Arial"/>
                <a:cs typeface="Arial"/>
              </a:rPr>
              <a:t>Prudent</a:t>
            </a:r>
            <a:r>
              <a:rPr kumimoji="0" lang="fr-FR" altLang="fr-FR" sz="1400" b="1" i="0" u="none" strike="noStrike" kern="0" cap="none" spc="0" normalizeH="0" baseline="0" noProof="0">
                <a:ln>
                  <a:noFill/>
                </a:ln>
                <a:solidFill>
                  <a:srgbClr val="B34A8C"/>
                </a:solidFill>
                <a:effectLst/>
                <a:uLnTx/>
                <a:uFillTx/>
                <a:latin typeface="Arial"/>
                <a:ea typeface="+mn-ea"/>
                <a:cs typeface="Arial"/>
              </a:rPr>
              <a:t>,</a:t>
            </a:r>
            <a:r>
              <a:rPr lang="fr-FR" altLang="fr-FR" sz="1400" b="1" kern="0">
                <a:solidFill>
                  <a:srgbClr val="B34A8C"/>
                </a:solidFill>
                <a:latin typeface="Arial"/>
                <a:cs typeface="Arial"/>
              </a:rPr>
              <a:t> </a:t>
            </a: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Le parcours LEA est retenu comme le « </a:t>
            </a:r>
            <a:r>
              <a:rPr kumimoji="0" lang="fr-FR" altLang="fr-FR" sz="1600" b="1" i="0" u="none" strike="noStrike" kern="0" cap="none" spc="0" normalizeH="0" baseline="0" noProof="0">
                <a:ln>
                  <a:noFill/>
                </a:ln>
                <a:solidFill>
                  <a:srgbClr val="B34A8C"/>
                </a:solidFill>
                <a:effectLst/>
                <a:uLnTx/>
                <a:uFillTx/>
                <a:latin typeface="Arial"/>
                <a:ea typeface="+mn-ea"/>
                <a:cs typeface="Arial"/>
              </a:rPr>
              <a:t>parcours standard de souscription ou d’abondement </a:t>
            </a:r>
            <a:r>
              <a:rPr kumimoji="0" lang="fr-FR" altLang="fr-FR" sz="1600" b="0" i="0" u="none" strike="noStrike" kern="0" cap="none" spc="0" normalizeH="0" baseline="0" noProof="0">
                <a:ln>
                  <a:noFill/>
                </a:ln>
                <a:solidFill>
                  <a:srgbClr val="000000"/>
                </a:solidFill>
                <a:effectLst/>
                <a:uLnTx/>
                <a:uFillTx/>
                <a:latin typeface="Arial"/>
                <a:ea typeface="+mn-ea"/>
                <a:cs typeface="Arial"/>
              </a:rPr>
              <a:t>» pour les contrats en adhésion simple.</a:t>
            </a:r>
            <a:endParaRPr lang="fr-F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1" i="0" u="none" strike="noStrike" kern="0" cap="none" spc="0" normalizeH="0" baseline="0" noProof="0">
                <a:ln>
                  <a:noFill/>
                </a:ln>
                <a:solidFill>
                  <a:srgbClr val="B34A8C"/>
                </a:solidFill>
                <a:effectLst/>
                <a:uLnTx/>
                <a:uFillTx/>
                <a:latin typeface="Arial"/>
                <a:ea typeface="+mn-ea"/>
                <a:cs typeface="Arial"/>
              </a:rPr>
              <a:t>L’emprunt BPCE ne sera pas intégré dans les portefeuilles modèles. </a:t>
            </a:r>
            <a:r>
              <a:rPr kumimoji="0" lang="fr-FR" altLang="fr-FR" sz="1600" b="0" i="0" u="none" strike="noStrike" kern="0" cap="none" spc="0" normalizeH="0" baseline="0" noProof="0">
                <a:ln>
                  <a:noFill/>
                </a:ln>
                <a:solidFill>
                  <a:srgbClr val="000000"/>
                </a:solidFill>
                <a:effectLst/>
                <a:uLnTx/>
                <a:uFillTx/>
                <a:latin typeface="Arial"/>
                <a:ea typeface="+mn-ea"/>
                <a:cs typeface="Arial"/>
              </a:rPr>
              <a:t>L’algorithme LEA alloue en première intention une allocation issue du portefeuille modèle de NIM qui ne comportera pas l’emprunt</a:t>
            </a:r>
            <a:r>
              <a:rPr lang="fr-FR" altLang="fr-FR" sz="1600" kern="0">
                <a:solidFill>
                  <a:srgbClr val="000000"/>
                </a:solidFill>
                <a:latin typeface="Arial"/>
                <a:cs typeface="Arial"/>
              </a:rPr>
              <a:t> </a:t>
            </a:r>
            <a:endParaRPr lang="fr-FR" altLang="fr-FR" sz="1600" b="0" i="0" u="none" strike="noStrike" kern="0" cap="none" spc="0" normalizeH="0" baseline="0" noProof="0">
              <a:ln>
                <a:noFill/>
              </a:ln>
              <a:solidFill>
                <a:srgbClr val="000000"/>
              </a:solidFill>
              <a:effectLst/>
              <a:uLnTx/>
              <a:uFillTx/>
              <a:latin typeface="Arial"/>
              <a:cs typeface="Arial"/>
            </a:endParaRP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La souscription de l’emprunt se fera par </a:t>
            </a:r>
            <a:r>
              <a:rPr kumimoji="0" lang="fr-FR" altLang="fr-FR" sz="1600" b="1" i="0" u="none" strike="noStrike" kern="0" cap="none" spc="0" normalizeH="0" baseline="0" noProof="0">
                <a:ln>
                  <a:noFill/>
                </a:ln>
                <a:solidFill>
                  <a:srgbClr val="B34A8C"/>
                </a:solidFill>
                <a:effectLst/>
                <a:uLnTx/>
                <a:uFillTx/>
                <a:latin typeface="Arial"/>
                <a:ea typeface="+mn-ea"/>
                <a:cs typeface="Arial"/>
              </a:rPr>
              <a:t>substitution </a:t>
            </a:r>
            <a:r>
              <a:rPr kumimoji="0" lang="fr-FR" altLang="fr-FR" sz="1600" b="0" i="0" u="none" strike="noStrike" kern="0" cap="none" spc="0" normalizeH="0" baseline="0" noProof="0">
                <a:ln>
                  <a:noFill/>
                </a:ln>
                <a:solidFill>
                  <a:srgbClr val="000000"/>
                </a:solidFill>
                <a:effectLst/>
                <a:uLnTx/>
                <a:uFillTx/>
                <a:latin typeface="Arial"/>
                <a:ea typeface="+mn-ea"/>
                <a:cs typeface="Arial"/>
              </a:rPr>
              <a:t>du conseiller </a:t>
            </a:r>
            <a:r>
              <a:rPr kumimoji="0" lang="fr-FR" altLang="fr-FR" sz="1600" b="1" i="0" u="none" strike="noStrike" kern="0" cap="none" spc="0" normalizeH="0" baseline="0" noProof="0">
                <a:ln>
                  <a:noFill/>
                </a:ln>
                <a:solidFill>
                  <a:srgbClr val="B34A8C"/>
                </a:solidFill>
                <a:effectLst/>
                <a:uLnTx/>
                <a:uFillTx/>
                <a:latin typeface="Arial"/>
                <a:ea typeface="+mn-ea"/>
                <a:cs typeface="Arial"/>
              </a:rPr>
              <a:t>switch de niveau 2,</a:t>
            </a:r>
            <a:r>
              <a:rPr kumimoji="0" lang="fr-FR" altLang="fr-FR" sz="1600" b="0" i="0" u="none" strike="noStrike" kern="0" cap="none" spc="0" normalizeH="0" baseline="0" noProof="0">
                <a:ln>
                  <a:noFill/>
                </a:ln>
                <a:solidFill>
                  <a:srgbClr val="000000"/>
                </a:solidFill>
                <a:effectLst/>
                <a:uLnTx/>
                <a:uFillTx/>
                <a:latin typeface="Arial"/>
                <a:ea typeface="+mn-ea"/>
                <a:cs typeface="Arial"/>
              </a:rPr>
              <a:t> suite </a:t>
            </a:r>
            <a:r>
              <a:rPr kumimoji="0" lang="fr-FR" sz="1600" b="0" i="0" u="none" strike="noStrike" kern="1200" cap="none" spc="0" normalizeH="0" baseline="0" noProof="0">
                <a:ln>
                  <a:noFill/>
                </a:ln>
                <a:solidFill>
                  <a:srgbClr val="242424"/>
                </a:solidFill>
                <a:effectLst/>
                <a:uLnTx/>
                <a:uFillTx/>
                <a:latin typeface="Arial"/>
                <a:ea typeface="Calibri" panose="020F0502020204030204" pitchFamily="34" charset="0"/>
                <a:cs typeface="+mn-cs"/>
              </a:rPr>
              <a:t>à l'entretien conseil avec le client identifiant l’emprunt comme une solution adaptée à son profil investisseur, son projet et ses objectifs d'investissement</a:t>
            </a:r>
            <a:r>
              <a:rPr lang="fr-FR" sz="1600">
                <a:solidFill>
                  <a:srgbClr val="242424"/>
                </a:solidFill>
                <a:latin typeface="Arial"/>
                <a:ea typeface="Calibri" panose="020F0502020204030204" pitchFamily="34" charset="0"/>
              </a:rPr>
              <a:t> ou </a:t>
            </a:r>
            <a:r>
              <a:rPr lang="fr-FR" sz="1600" b="1">
                <a:solidFill>
                  <a:srgbClr val="B24388"/>
                </a:solidFill>
                <a:latin typeface="Arial"/>
                <a:ea typeface="Calibri" panose="020F0502020204030204" pitchFamily="34" charset="0"/>
              </a:rPr>
              <a:t>de switch de niveau 3</a:t>
            </a:r>
            <a:r>
              <a:rPr lang="fr-FR" sz="1600">
                <a:solidFill>
                  <a:srgbClr val="242424"/>
                </a:solidFill>
                <a:latin typeface="Arial"/>
                <a:ea typeface="Calibri" panose="020F0502020204030204" pitchFamily="34" charset="0"/>
              </a:rPr>
              <a:t> si le client souhaite déroger au conseil.</a:t>
            </a:r>
            <a:endParaRPr lang="fr-FR" altLang="fr-FR" sz="1600" b="0" i="0" u="none" strike="noStrike" kern="0" cap="none" spc="0" normalizeH="0" baseline="0" noProof="0">
              <a:ln>
                <a:noFill/>
              </a:ln>
              <a:solidFill>
                <a:srgbClr val="000000"/>
              </a:solidFill>
              <a:effectLst/>
              <a:uLnTx/>
              <a:uFillTx/>
              <a:latin typeface="Aria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sng" strike="noStrike" kern="0" cap="none" spc="0" normalizeH="0" baseline="0" noProof="0">
                <a:ln>
                  <a:noFill/>
                </a:ln>
                <a:solidFill>
                  <a:srgbClr val="B34A8C"/>
                </a:solidFill>
                <a:effectLst/>
                <a:uLnTx/>
                <a:uFillTx/>
                <a:latin typeface="Arial"/>
                <a:ea typeface="+mn-ea"/>
                <a:cs typeface="Arial"/>
              </a:rPr>
              <a:t>L’horizon de placement renseigné dans LEA doit être au minimum de 6 ans pour que l’emprunt BPCE remonte dans la liste des produits disponibles à la vente</a:t>
            </a:r>
            <a:endParaRPr kumimoji="0" lang="fr-FR" altLang="fr-FR" sz="1600" b="1" i="0" u="none" strike="noStrike" kern="0" cap="none" spc="0" normalizeH="0" baseline="0" noProof="0">
              <a:ln>
                <a:noFill/>
              </a:ln>
              <a:solidFill>
                <a:srgbClr val="B34A8C"/>
              </a:solidFill>
              <a:effectLst/>
              <a:uLnTx/>
              <a:uFillTx/>
              <a:latin typeface="Arial"/>
              <a:ea typeface="+mn-ea"/>
              <a:cs typeface="Arial"/>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4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altLang="fr-FR"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a:ln>
                  <a:noFill/>
                </a:ln>
                <a:solidFill>
                  <a:srgbClr val="000000"/>
                </a:solidFill>
                <a:effectLst/>
                <a:uLnTx/>
                <a:uFillTx/>
                <a:latin typeface="Arial"/>
                <a:ea typeface="+mn-ea"/>
                <a:cs typeface="Arial"/>
              </a:rPr>
              <a:t>		</a:t>
            </a:r>
            <a:endParaRPr lang="fr-FR" altLang="fr-FR" sz="1600" b="0" i="0" u="none" strike="noStrike" kern="0" cap="none" spc="0" normalizeH="0" baseline="0" noProof="0">
              <a:ln>
                <a:noFill/>
              </a:ln>
              <a:solidFill>
                <a:srgbClr val="000000"/>
              </a:solidFill>
              <a:effectLst/>
              <a:uLnTx/>
              <a:uFillTx/>
              <a:latin typeface="Arial"/>
              <a:cs typeface="Arial"/>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a:ln>
                  <a:noFill/>
                </a:ln>
                <a:solidFill>
                  <a:srgbClr val="000000"/>
                </a:solidFill>
                <a:effectLst/>
                <a:uLnTx/>
                <a:uFillTx/>
                <a:latin typeface="Arial"/>
                <a:ea typeface="+mn-ea"/>
                <a:cs typeface="Arial"/>
              </a:rPr>
              <a:t>		</a:t>
            </a:r>
            <a:endPar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a:ln>
                <a:noFill/>
              </a:ln>
              <a:solidFill>
                <a:srgbClr val="000000"/>
              </a:solidFill>
              <a:effectLst/>
              <a:uLnTx/>
              <a:uFillTx/>
              <a:latin typeface="Arial Narrow" panose="020B0606020202030204" pitchFamily="34" charset="0"/>
              <a:ea typeface="+mn-ea"/>
              <a:cs typeface="Arial" charset="0"/>
            </a:endParaRPr>
          </a:p>
        </p:txBody>
      </p:sp>
      <p:sp>
        <p:nvSpPr>
          <p:cNvPr id="11" name="Rectangle 10">
            <a:extLst>
              <a:ext uri="{FF2B5EF4-FFF2-40B4-BE49-F238E27FC236}">
                <a16:creationId xmlns:a16="http://schemas.microsoft.com/office/drawing/2014/main" id="{D32BE5D7-C1E6-42BB-B9B5-00BE75A8EDC8}"/>
              </a:ext>
            </a:extLst>
          </p:cNvPr>
          <p:cNvSpPr/>
          <p:nvPr/>
        </p:nvSpPr>
        <p:spPr>
          <a:xfrm>
            <a:off x="3581751" y="6409762"/>
            <a:ext cx="5549087" cy="246221"/>
          </a:xfrm>
          <a:prstGeom prst="rect">
            <a:avLst/>
          </a:prstGeom>
          <a:solidFill>
            <a:schemeClr val="bg1"/>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948551652"/>
      </p:ext>
    </p:extLst>
  </p:cSld>
  <p:clrMapOvr>
    <a:masterClrMapping/>
  </p:clrMapOvr>
  <p:transition advClick="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 coins arrondis 151">
            <a:extLst>
              <a:ext uri="{FF2B5EF4-FFF2-40B4-BE49-F238E27FC236}">
                <a16:creationId xmlns:a16="http://schemas.microsoft.com/office/drawing/2014/main" id="{A369486F-5EDC-499B-A2D1-63546EFF0B26}"/>
              </a:ext>
            </a:extLst>
          </p:cNvPr>
          <p:cNvSpPr/>
          <p:nvPr/>
        </p:nvSpPr>
        <p:spPr>
          <a:xfrm>
            <a:off x="6178160" y="1727649"/>
            <a:ext cx="4459360" cy="1080000"/>
          </a:xfrm>
          <a:prstGeom prst="roundRect">
            <a:avLst>
              <a:gd name="adj" fmla="val 14892"/>
            </a:avLst>
          </a:prstGeom>
          <a:solidFill>
            <a:schemeClr val="bg1"/>
          </a:solidFill>
          <a:ln w="25400" cap="flat" cmpd="sng" algn="ctr">
            <a:solidFill>
              <a:srgbClr val="EAB818"/>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EAB818"/>
                </a:solidFill>
                <a:effectLst/>
                <a:uLnTx/>
                <a:uFillTx/>
                <a:latin typeface="Montserrat" panose="00000500000000000000" pitchFamily="2" charset="0"/>
                <a:ea typeface="+mn-ea"/>
                <a:cs typeface="Arial"/>
                <a:sym typeface="Arial"/>
              </a:rPr>
              <a:t>Déclaration du projet</a:t>
            </a:r>
          </a:p>
          <a:p>
            <a:pPr marL="0" marR="0" lvl="6" indent="0" algn="l" defTabSz="914378" rtl="0" eaLnBrk="1" fontAlgn="auto" latinLnBrk="0" hangingPunct="1">
              <a:lnSpc>
                <a:spcPct val="100000"/>
              </a:lnSpc>
              <a:spcBef>
                <a:spcPts val="0"/>
              </a:spcBef>
              <a:spcAft>
                <a:spcPts val="0"/>
              </a:spcAft>
              <a:buClr>
                <a:srgbClr val="EAB818"/>
              </a:buClr>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Choix du projets et indication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montant</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du projet,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Des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mensualités</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apportées, </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De l’</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horizon</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souhaité en adéquation avec le projet</a:t>
            </a:r>
          </a:p>
          <a:p>
            <a:pPr marL="144000" marR="0" lvl="6" indent="-144000" algn="l" defTabSz="914378" rtl="0" eaLnBrk="1" fontAlgn="auto" latinLnBrk="0" hangingPunct="1">
              <a:lnSpc>
                <a:spcPct val="100000"/>
              </a:lnSpc>
              <a:spcBef>
                <a:spcPts val="0"/>
              </a:spcBef>
              <a:spcAft>
                <a:spcPts val="0"/>
              </a:spcAft>
              <a:buClr>
                <a:srgbClr val="EAB818"/>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Du </a:t>
            </a:r>
            <a:r>
              <a:rPr kumimoji="0" lang="fr-FR" sz="900" b="1" i="0" u="none" strike="noStrike" kern="0" cap="none" spc="0" normalizeH="0" baseline="0" noProof="0">
                <a:ln>
                  <a:noFill/>
                </a:ln>
                <a:solidFill>
                  <a:srgbClr val="EAB818"/>
                </a:solidFill>
                <a:effectLst/>
                <a:uLnTx/>
                <a:uFillTx/>
                <a:latin typeface="Montserrat" panose="00000500000000000000" pitchFamily="2" charset="0"/>
                <a:ea typeface="+mn-ea"/>
                <a:cs typeface="Arial"/>
                <a:sym typeface="Arial"/>
              </a:rPr>
              <a:t>contrat à associer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au projet </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Choix du Comptes Titres Ordinaires</a:t>
            </a:r>
          </a:p>
        </p:txBody>
      </p:sp>
      <p:sp>
        <p:nvSpPr>
          <p:cNvPr id="44" name="Rectangle : coins arrondis 154">
            <a:extLst>
              <a:ext uri="{FF2B5EF4-FFF2-40B4-BE49-F238E27FC236}">
                <a16:creationId xmlns:a16="http://schemas.microsoft.com/office/drawing/2014/main" id="{EC7AAE4A-0F68-4BDB-AE2A-4D80442D129F}"/>
              </a:ext>
            </a:extLst>
          </p:cNvPr>
          <p:cNvSpPr/>
          <p:nvPr/>
        </p:nvSpPr>
        <p:spPr>
          <a:xfrm>
            <a:off x="7846234" y="4703263"/>
            <a:ext cx="3522806" cy="1080000"/>
          </a:xfrm>
          <a:prstGeom prst="roundRect">
            <a:avLst>
              <a:gd name="adj" fmla="val 10789"/>
            </a:avLst>
          </a:prstGeom>
          <a:solidFill>
            <a:srgbClr val="FFFFFF"/>
          </a:solidFill>
          <a:ln w="25400" cap="flat" cmpd="sng" algn="ctr">
            <a:solidFill>
              <a:srgbClr val="55579E"/>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Synthèse de l’entretien</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Récapitulatif</a:t>
            </a:r>
          </a:p>
          <a:p>
            <a:pPr marL="171450" marR="0" lvl="0" indent="-171450" algn="l" defTabSz="914378" rtl="0" eaLnBrk="1" fontAlgn="auto" latinLnBrk="0" hangingPunct="1">
              <a:lnSpc>
                <a:spcPct val="100000"/>
              </a:lnSpc>
              <a:spcBef>
                <a:spcPts val="0"/>
              </a:spcBef>
              <a:spcAft>
                <a:spcPts val="0"/>
              </a:spcAft>
              <a:buClr>
                <a:srgbClr val="55579E"/>
              </a:buClr>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rPr>
              <a:t>Switchs/splits niveau 3 à l’initiative du client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(non conseillés) : </a:t>
            </a:r>
            <a:r>
              <a:rPr kumimoji="0" lang="fr-FR"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Le client doit être averti et pleinement conscient de la responsabilité qu’il prend en s’exposant au-delà des bornes de risque de son profil **</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55579E"/>
              </a:solidFill>
              <a:effectLst/>
              <a:uLnTx/>
              <a:uFillTx/>
              <a:latin typeface="Montserrat" panose="00000500000000000000" pitchFamily="2" charset="0"/>
              <a:ea typeface="+mn-ea"/>
              <a:cs typeface="Arial"/>
              <a:sym typeface="Arial"/>
            </a:endParaRPr>
          </a:p>
        </p:txBody>
      </p:sp>
      <p:sp>
        <p:nvSpPr>
          <p:cNvPr id="32" name="Rectangle : coins arrondis 19">
            <a:extLst>
              <a:ext uri="{FF2B5EF4-FFF2-40B4-BE49-F238E27FC236}">
                <a16:creationId xmlns:a16="http://schemas.microsoft.com/office/drawing/2014/main" id="{E94D4C90-6E3A-4C13-902A-775F39CFE776}"/>
              </a:ext>
            </a:extLst>
          </p:cNvPr>
          <p:cNvSpPr/>
          <p:nvPr/>
        </p:nvSpPr>
        <p:spPr>
          <a:xfrm>
            <a:off x="271433" y="1078119"/>
            <a:ext cx="2135866" cy="1144164"/>
          </a:xfrm>
          <a:prstGeom prst="roundRect">
            <a:avLst>
              <a:gd name="adj" fmla="val 12042"/>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Entretien en amont de LEA</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rPr>
              <a:t>Création/révision de la signalétique (dossier connaissance client)</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kumimoji="0" lang="fr-FR" sz="800" b="0" i="0" u="none" strike="noStrike" kern="0" cap="none" spc="0" normalizeH="0" baseline="0" noProof="0" dirty="0">
                <a:ln>
                  <a:noFill/>
                </a:ln>
                <a:solidFill>
                  <a:srgbClr val="000000"/>
                </a:solidFill>
                <a:effectLst/>
                <a:uLnTx/>
                <a:uFillTx/>
                <a:latin typeface="Montserrat" panose="00000500000000000000" pitchFamily="2" charset="0"/>
                <a:ea typeface="+mn-ea"/>
                <a:cs typeface="Arial"/>
                <a:sym typeface="Arial"/>
              </a:rPr>
              <a:t>Renseignement du </a:t>
            </a:r>
            <a:r>
              <a:rPr kumimoji="0" lang="fr-FR" sz="800" b="1" i="0" u="none" strike="noStrike" kern="0" cap="none" spc="0" normalizeH="0" baseline="0" noProof="0" dirty="0">
                <a:ln>
                  <a:noFill/>
                </a:ln>
                <a:solidFill>
                  <a:srgbClr val="B34A8C"/>
                </a:solidFill>
                <a:effectLst/>
                <a:uLnTx/>
                <a:uFillTx/>
                <a:latin typeface="Montserrat" panose="00000500000000000000" pitchFamily="2" charset="0"/>
                <a:ea typeface="+mn-ea"/>
                <a:cs typeface="Arial"/>
                <a:sym typeface="Arial"/>
              </a:rPr>
              <a:t>QCF-QR</a:t>
            </a:r>
          </a:p>
          <a:p>
            <a:pPr marL="144000" marR="0" lvl="0" indent="-144000" algn="l" defTabSz="914378" rtl="0" eaLnBrk="1" fontAlgn="auto" latinLnBrk="0" hangingPunct="1">
              <a:lnSpc>
                <a:spcPct val="100000"/>
              </a:lnSpc>
              <a:spcBef>
                <a:spcPts val="0"/>
              </a:spcBef>
              <a:spcAft>
                <a:spcPts val="0"/>
              </a:spcAft>
              <a:buClr>
                <a:srgbClr val="B34A8C"/>
              </a:buClr>
              <a:buSzPct val="100000"/>
              <a:buFont typeface="Wingdings 2" panose="05020102010507070707" pitchFamily="18" charset="2"/>
              <a:buChar char=""/>
              <a:tabLst/>
              <a:defRPr/>
            </a:pPr>
            <a:r>
              <a:rPr lang="fr-FR" sz="800" kern="0" dirty="0">
                <a:solidFill>
                  <a:srgbClr val="000000"/>
                </a:solidFill>
                <a:latin typeface="Montserrat" panose="00000500000000000000" pitchFamily="2" charset="0"/>
                <a:cs typeface="Arial"/>
                <a:sym typeface="Arial"/>
              </a:rPr>
              <a:t>Renseignement du </a:t>
            </a:r>
            <a:r>
              <a:rPr lang="fr-FR" sz="800" b="1" kern="0" dirty="0">
                <a:solidFill>
                  <a:srgbClr val="B34A8C"/>
                </a:solidFill>
                <a:latin typeface="Montserrat" panose="00000500000000000000" pitchFamily="2" charset="0"/>
                <a:cs typeface="Arial"/>
                <a:sym typeface="Arial"/>
              </a:rPr>
              <a:t>QFD pour les établissements pilotes</a:t>
            </a:r>
            <a:endParaRPr kumimoji="0" lang="fr-FR" sz="800" b="1" i="0" u="none" strike="noStrike" kern="0" cap="none" spc="0" normalizeH="0" baseline="0" noProof="0" dirty="0">
              <a:ln>
                <a:noFill/>
              </a:ln>
              <a:solidFill>
                <a:srgbClr val="B34A8C"/>
              </a:solidFill>
              <a:effectLst/>
              <a:uLnTx/>
              <a:uFillTx/>
              <a:latin typeface="Montserrat" panose="00000500000000000000" pitchFamily="2" charset="0"/>
              <a:ea typeface="+mn-ea"/>
              <a:cs typeface="Arial"/>
              <a:sym typeface="Arial"/>
            </a:endParaRPr>
          </a:p>
          <a:p>
            <a:pPr marL="171450" marR="0" lvl="0" indent="-171450" algn="l" defTabSz="914400" rtl="0" eaLnBrk="1" fontAlgn="auto" latinLnBrk="0" hangingPunct="1">
              <a:lnSpc>
                <a:spcPct val="100000"/>
              </a:lnSpc>
              <a:spcBef>
                <a:spcPts val="0"/>
              </a:spcBef>
              <a:spcAft>
                <a:spcPts val="0"/>
              </a:spcAft>
              <a:buClrTx/>
              <a:buSzTx/>
              <a:buFontTx/>
              <a:buAutoNum type="arabicPeriod"/>
              <a:tabLst/>
              <a:defRPr/>
            </a:pPr>
            <a:endParaRPr kumimoji="0" lang="fr-FR" sz="800" b="0" i="0" u="none" strike="noStrike" kern="0" cap="none" spc="0" normalizeH="0" baseline="0" noProof="0" dirty="0">
              <a:ln>
                <a:noFill/>
              </a:ln>
              <a:solidFill>
                <a:srgbClr val="FFFFFF"/>
              </a:solidFill>
              <a:effectLst/>
              <a:uLnTx/>
              <a:uFillTx/>
              <a:latin typeface="Montserrat" panose="00000500000000000000" pitchFamily="2" charset="0"/>
              <a:ea typeface="+mn-ea"/>
              <a:cs typeface="+mn-cs"/>
              <a:sym typeface="Arial"/>
            </a:endParaRPr>
          </a:p>
        </p:txBody>
      </p:sp>
      <p:sp>
        <p:nvSpPr>
          <p:cNvPr id="33" name="Rectangle : coins arrondis 150">
            <a:extLst>
              <a:ext uri="{FF2B5EF4-FFF2-40B4-BE49-F238E27FC236}">
                <a16:creationId xmlns:a16="http://schemas.microsoft.com/office/drawing/2014/main" id="{9F23A695-9F55-4B53-86C7-D5323503F5CC}"/>
              </a:ext>
            </a:extLst>
          </p:cNvPr>
          <p:cNvSpPr/>
          <p:nvPr/>
        </p:nvSpPr>
        <p:spPr>
          <a:xfrm>
            <a:off x="2537926" y="1405228"/>
            <a:ext cx="3497113" cy="1080000"/>
          </a:xfrm>
          <a:prstGeom prst="roundRect">
            <a:avLst>
              <a:gd name="adj" fmla="val 11493"/>
            </a:avLst>
          </a:prstGeom>
          <a:solidFill>
            <a:srgbClr val="FFFFFF"/>
          </a:solidFill>
          <a:ln w="25400" cap="flat" cmpd="sng" algn="ctr">
            <a:solidFill>
              <a:srgbClr val="00A193"/>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Renseignement de </a:t>
            </a:r>
          </a:p>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rPr>
              <a:t>l’épargne : mobiliser les avoirs du client pour ses projets</a:t>
            </a:r>
          </a:p>
          <a:p>
            <a:pPr marL="144000" marR="0" lvl="0"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Affectation des liquidités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de l’épargne de précaution dans l’établissement / d’avoirs externes à l’établissement</a:t>
            </a:r>
          </a:p>
          <a:p>
            <a:pPr marL="144000" marR="0" lvl="6" indent="-144000" algn="l" defTabSz="914378" rtl="0" eaLnBrk="1" fontAlgn="auto" latinLnBrk="0" hangingPunct="1">
              <a:lnSpc>
                <a:spcPct val="100000"/>
              </a:lnSpc>
              <a:spcBef>
                <a:spcPts val="0"/>
              </a:spcBef>
              <a:spcAft>
                <a:spcPts val="0"/>
              </a:spcAft>
              <a:buClr>
                <a:srgbClr val="00A193"/>
              </a:buClr>
              <a:buSzPct val="100000"/>
              <a:buFont typeface="Wingdings 2" panose="05020102010507070707" pitchFamily="18" charset="2"/>
              <a:buChar char=""/>
              <a:tabLst/>
              <a:defRPr/>
            </a:pPr>
            <a:r>
              <a:rPr kumimoji="0" lang="fr-FR" sz="800" b="1" i="0" u="none" strike="noStrike" kern="0" cap="none" spc="0" normalizeH="0" baseline="0" noProof="0">
                <a:ln>
                  <a:noFill/>
                </a:ln>
                <a:solidFill>
                  <a:srgbClr val="00A193"/>
                </a:solidFill>
                <a:effectLst/>
                <a:uLnTx/>
                <a:uFillTx/>
                <a:latin typeface="Montserrat" panose="00000500000000000000" pitchFamily="2" charset="0"/>
                <a:ea typeface="+mn-ea"/>
                <a:cs typeface="Arial"/>
                <a:sym typeface="Arial"/>
              </a:rPr>
              <a:t>Programmation des versements </a:t>
            </a:r>
            <a:r>
              <a:rPr kumimoji="0" lang="fr-FR" sz="8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à affecter au(x) projet(s)</a:t>
            </a:r>
            <a:endParaRPr kumimoji="0" lang="en-US" sz="800" b="1" i="0" u="none" strike="noStrike" kern="0" cap="none" spc="0" normalizeH="0" baseline="0" noProof="1">
              <a:ln>
                <a:noFill/>
              </a:ln>
              <a:solidFill>
                <a:srgbClr val="00A193"/>
              </a:solidFill>
              <a:effectLst/>
              <a:uLnTx/>
              <a:uFillTx/>
              <a:latin typeface="Montserrat" panose="00000500000000000000" pitchFamily="2" charset="0"/>
              <a:ea typeface="+mn-ea"/>
              <a:cs typeface="Arial"/>
              <a:sym typeface="Arial"/>
            </a:endParaRPr>
          </a:p>
        </p:txBody>
      </p:sp>
      <p:sp>
        <p:nvSpPr>
          <p:cNvPr id="35" name="Rectangle : coins arrondis 152">
            <a:extLst>
              <a:ext uri="{FF2B5EF4-FFF2-40B4-BE49-F238E27FC236}">
                <a16:creationId xmlns:a16="http://schemas.microsoft.com/office/drawing/2014/main" id="{2E389E21-9D9E-4805-B518-CF022B84E559}"/>
              </a:ext>
            </a:extLst>
          </p:cNvPr>
          <p:cNvSpPr/>
          <p:nvPr/>
        </p:nvSpPr>
        <p:spPr>
          <a:xfrm>
            <a:off x="395912" y="3051917"/>
            <a:ext cx="2398088" cy="1144164"/>
          </a:xfrm>
          <a:prstGeom prst="roundRect">
            <a:avLst>
              <a:gd name="adj" fmla="val 12365"/>
            </a:avLst>
          </a:prstGeom>
          <a:solidFill>
            <a:srgbClr val="FFFFFF"/>
          </a:solidFill>
          <a:ln w="25400" cap="flat" cmpd="sng" algn="ctr">
            <a:solidFill>
              <a:srgbClr val="DB4B4B"/>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1">
                <a:ln>
                  <a:noFill/>
                </a:ln>
                <a:solidFill>
                  <a:srgbClr val="DB4B4B"/>
                </a:solidFill>
                <a:effectLst/>
                <a:uLnTx/>
                <a:uFillTx/>
                <a:latin typeface="Montserrat" panose="00000500000000000000" pitchFamily="2" charset="0"/>
                <a:ea typeface="+mn-ea"/>
                <a:cs typeface="Arial"/>
                <a:sym typeface="Arial"/>
              </a:rPr>
              <a:t>Proposition et personnalisation de l’allocation</a:t>
            </a:r>
            <a:endParaRPr kumimoji="0" lang="fr-FR" sz="10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endParaRPr>
          </a:p>
          <a:p>
            <a:pPr marL="144000" marR="0" lvl="6" indent="-144000" algn="l" defTabSz="914378" rtl="0" eaLnBrk="1" fontAlgn="auto" latinLnBrk="0" hangingPunct="1">
              <a:lnSpc>
                <a:spcPct val="100000"/>
              </a:lnSpc>
              <a:spcBef>
                <a:spcPts val="0"/>
              </a:spcBef>
              <a:spcAft>
                <a:spcPts val="0"/>
              </a:spcAft>
              <a:buClr>
                <a:srgbClr val="DB4B4B"/>
              </a:buClr>
              <a:buSzPct val="100000"/>
              <a:buFont typeface="Wingdings 2" panose="05020102010507070707" pitchFamily="18" charset="2"/>
              <a:buChar char=""/>
              <a:tabLst/>
              <a:defRPr/>
            </a:pPr>
            <a:r>
              <a:rPr kumimoji="0" lang="fr-FR" sz="900" b="1" i="0" u="none" strike="noStrike" kern="0" cap="none" spc="0" normalizeH="0" baseline="0" noProof="0">
                <a:ln>
                  <a:noFill/>
                </a:ln>
                <a:solidFill>
                  <a:srgbClr val="DB4B4B"/>
                </a:solidFill>
                <a:effectLst/>
                <a:uLnTx/>
                <a:uFillTx/>
                <a:latin typeface="Montserrat" panose="00000500000000000000" pitchFamily="2" charset="0"/>
                <a:ea typeface="+mn-ea"/>
                <a:cs typeface="Arial"/>
                <a:sym typeface="Arial"/>
              </a:rPr>
              <a:t>Switchs/ Splits niveau 2 </a:t>
            </a:r>
          </a:p>
          <a:p>
            <a:pPr marL="0" marR="0" lvl="6" indent="0" algn="l" defTabSz="914378" rtl="0" eaLnBrk="1" fontAlgn="auto" latinLnBrk="0" hangingPunct="1">
              <a:lnSpc>
                <a:spcPct val="100000"/>
              </a:lnSpc>
              <a:spcBef>
                <a:spcPts val="0"/>
              </a:spcBef>
              <a:spcAft>
                <a:spcPts val="0"/>
              </a:spcAft>
              <a:buClr>
                <a:srgbClr val="DB4B4B"/>
              </a:buClr>
              <a:buSzPct val="100000"/>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Le remplacement d’un des fonds se fera en cliquant sur autres supports et en saisissant emprunt dans la barre de recherche</a:t>
            </a:r>
          </a:p>
        </p:txBody>
      </p:sp>
      <p:sp>
        <p:nvSpPr>
          <p:cNvPr id="36" name="Rectangle : coins arrondis 153">
            <a:extLst>
              <a:ext uri="{FF2B5EF4-FFF2-40B4-BE49-F238E27FC236}">
                <a16:creationId xmlns:a16="http://schemas.microsoft.com/office/drawing/2014/main" id="{72A86C4E-2A6D-4F4F-85D2-00A196904FAF}"/>
              </a:ext>
            </a:extLst>
          </p:cNvPr>
          <p:cNvSpPr/>
          <p:nvPr/>
        </p:nvSpPr>
        <p:spPr>
          <a:xfrm>
            <a:off x="5506720" y="3704672"/>
            <a:ext cx="2702560" cy="816528"/>
          </a:xfrm>
          <a:prstGeom prst="roundRect">
            <a:avLst>
              <a:gd name="adj" fmla="val 20286"/>
            </a:avLst>
          </a:prstGeom>
          <a:solidFill>
            <a:srgbClr val="FFFFFF"/>
          </a:solidFill>
          <a:ln w="25400" cap="flat" cmpd="sng" algn="ctr">
            <a:solidFill>
              <a:srgbClr val="9176B4"/>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9176B4"/>
                </a:solidFill>
                <a:effectLst/>
                <a:uLnTx/>
                <a:uFillTx/>
                <a:latin typeface="Montserrat" panose="00000500000000000000" pitchFamily="2" charset="0"/>
                <a:ea typeface="+mn-ea"/>
                <a:cs typeface="Arial"/>
                <a:sym typeface="Arial"/>
              </a:rPr>
              <a:t>Traitement de la valorisation   de l’ensemble de l’épargne</a:t>
            </a:r>
          </a:p>
          <a:p>
            <a:pPr marL="144000" marR="0" lvl="0" indent="-144000" algn="l" defTabSz="914378" rtl="0" eaLnBrk="1" fontAlgn="auto" latinLnBrk="0" hangingPunct="1">
              <a:lnSpc>
                <a:spcPct val="100000"/>
              </a:lnSpc>
              <a:spcBef>
                <a:spcPts val="0"/>
              </a:spcBef>
              <a:spcAft>
                <a:spcPts val="0"/>
              </a:spcAft>
              <a:buClr>
                <a:srgbClr val="9176B4"/>
              </a:buClr>
              <a:buSzPct val="100000"/>
              <a:buFont typeface="Wingdings 2" panose="05020102010507070707" pitchFamily="18" charset="2"/>
              <a:buChar char=""/>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en-US" sz="900" b="1"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Valoriser l’épargne restante</a:t>
            </a:r>
            <a:r>
              <a:rPr kumimoji="0" lang="fr-FR" sz="900" b="1"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a:t>
            </a:r>
            <a:r>
              <a:rPr kumimoji="0" lang="fr-FR" sz="900" b="0" i="0" u="none" strike="noStrike" kern="0" cap="none" spc="0" normalizeH="0" baseline="0" noProof="0">
                <a:ln>
                  <a:noFill/>
                </a:ln>
                <a:solidFill>
                  <a:srgbClr val="000000"/>
                </a:solidFill>
                <a:effectLst/>
                <a:uLnTx/>
                <a:uFillTx/>
                <a:latin typeface="Montserrat" panose="00000500000000000000" pitchFamily="2" charset="0"/>
                <a:ea typeface="+mn-ea"/>
                <a:cs typeface="Arial"/>
                <a:sym typeface="Arial"/>
              </a:rPr>
              <a:t>» ou non</a:t>
            </a:r>
            <a:endPar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endParaRPr>
          </a:p>
        </p:txBody>
      </p:sp>
      <p:sp>
        <p:nvSpPr>
          <p:cNvPr id="37" name="Rectangle : coins arrondis 155">
            <a:extLst>
              <a:ext uri="{FF2B5EF4-FFF2-40B4-BE49-F238E27FC236}">
                <a16:creationId xmlns:a16="http://schemas.microsoft.com/office/drawing/2014/main" id="{C012BA0C-88CC-47D6-A698-EB5AC9BDDDD2}"/>
              </a:ext>
            </a:extLst>
          </p:cNvPr>
          <p:cNvSpPr/>
          <p:nvPr/>
        </p:nvSpPr>
        <p:spPr>
          <a:xfrm>
            <a:off x="9985029" y="5974080"/>
            <a:ext cx="2105371" cy="792000"/>
          </a:xfrm>
          <a:prstGeom prst="roundRect">
            <a:avLst>
              <a:gd name="adj" fmla="val 20611"/>
            </a:avLst>
          </a:prstGeom>
          <a:solidFill>
            <a:srgbClr val="FFFFFF"/>
          </a:solidFill>
          <a:ln w="25400" cap="flat" cmpd="sng" algn="ctr">
            <a:solidFill>
              <a:srgbClr val="B34A8C"/>
            </a:solidFill>
            <a:prstDash val="solid"/>
          </a:ln>
          <a:effectLst/>
        </p:spPr>
        <p:txBody>
          <a:bodyPr lIns="72000" tIns="27000" rIns="36000" bIns="27000" rtlCol="0" anchor="t"/>
          <a:lstStyle/>
          <a:p>
            <a:pPr marL="0" marR="0" lvl="0" indent="0" algn="ctr" defTabSz="914378" rtl="0" eaLnBrk="1" fontAlgn="auto" latinLnBrk="0" hangingPunct="1">
              <a:lnSpc>
                <a:spcPct val="100000"/>
              </a:lnSpc>
              <a:spcBef>
                <a:spcPts val="0"/>
              </a:spcBef>
              <a:spcAft>
                <a:spcPts val="900"/>
              </a:spcAft>
              <a:buClrTx/>
              <a:buSzTx/>
              <a:buFontTx/>
              <a:buNone/>
              <a:tabLst/>
              <a:defRPr/>
            </a:pPr>
            <a:r>
              <a:rPr kumimoji="0" lang="en-US" sz="10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Validation définitive de la proposition</a:t>
            </a:r>
          </a:p>
          <a:p>
            <a:pPr marL="144000" marR="0" lvl="0" indent="-144000" algn="l" defTabSz="914378" rtl="0" eaLnBrk="1" fontAlgn="auto" latinLnBrk="0" hangingPunct="1">
              <a:lnSpc>
                <a:spcPct val="100000"/>
              </a:lnSpc>
              <a:spcBef>
                <a:spcPts val="0"/>
              </a:spcBef>
              <a:spcAft>
                <a:spcPts val="0"/>
              </a:spcAft>
              <a:buClrTx/>
              <a:buSzPct val="100000"/>
              <a:buFont typeface="Wingdings 2" panose="05020102010507070707" pitchFamily="18" charset="2"/>
              <a:buChar char=""/>
              <a:tabLst/>
              <a:defRPr/>
            </a:pPr>
            <a:r>
              <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rPr>
              <a:t>Signature </a:t>
            </a:r>
            <a:r>
              <a:rPr kumimoji="0" lang="en-US" sz="900" b="0" i="0" u="none" strike="noStrike" kern="0" cap="none" spc="0" normalizeH="0" baseline="0" noProof="1">
                <a:ln>
                  <a:noFill/>
                </a:ln>
                <a:solidFill>
                  <a:srgbClr val="000000"/>
                </a:solidFill>
                <a:effectLst/>
                <a:uLnTx/>
                <a:uFillTx/>
                <a:latin typeface="Montserrat" panose="00000500000000000000" pitchFamily="2" charset="0"/>
                <a:ea typeface="+mn-ea"/>
                <a:cs typeface="Arial"/>
                <a:sym typeface="Arial"/>
              </a:rPr>
              <a:t>de la propostion</a:t>
            </a: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1">
              <a:ln>
                <a:noFill/>
              </a:ln>
              <a:solidFill>
                <a:srgbClr val="B34A8C"/>
              </a:solidFill>
              <a:effectLst/>
              <a:uLnTx/>
              <a:uFillTx/>
              <a:latin typeface="Montserrat" panose="00000500000000000000" pitchFamily="2" charset="0"/>
              <a:ea typeface="+mn-ea"/>
              <a:cs typeface="Arial"/>
              <a:sym typeface="Arial"/>
            </a:endParaRPr>
          </a:p>
        </p:txBody>
      </p:sp>
      <p:sp>
        <p:nvSpPr>
          <p:cNvPr id="38" name="Oval 2">
            <a:extLst>
              <a:ext uri="{FF2B5EF4-FFF2-40B4-BE49-F238E27FC236}">
                <a16:creationId xmlns:a16="http://schemas.microsoft.com/office/drawing/2014/main" id="{72713093-D103-4C3F-9175-569C328F5E14}"/>
              </a:ext>
            </a:extLst>
          </p:cNvPr>
          <p:cNvSpPr>
            <a:spLocks noChangeAspect="1"/>
          </p:cNvSpPr>
          <p:nvPr/>
        </p:nvSpPr>
        <p:spPr>
          <a:xfrm>
            <a:off x="183559" y="963203"/>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1</a:t>
            </a:r>
          </a:p>
        </p:txBody>
      </p:sp>
      <p:sp>
        <p:nvSpPr>
          <p:cNvPr id="39" name="Oval 51">
            <a:extLst>
              <a:ext uri="{FF2B5EF4-FFF2-40B4-BE49-F238E27FC236}">
                <a16:creationId xmlns:a16="http://schemas.microsoft.com/office/drawing/2014/main" id="{F4818451-D178-4126-92E6-9A8BC3D9352A}"/>
              </a:ext>
            </a:extLst>
          </p:cNvPr>
          <p:cNvSpPr>
            <a:spLocks noChangeAspect="1"/>
          </p:cNvSpPr>
          <p:nvPr/>
        </p:nvSpPr>
        <p:spPr>
          <a:xfrm>
            <a:off x="6096553" y="1632924"/>
            <a:ext cx="215401" cy="216000"/>
          </a:xfrm>
          <a:prstGeom prst="ellipse">
            <a:avLst/>
          </a:prstGeom>
          <a:solidFill>
            <a:srgbClr val="FFFFFF"/>
          </a:solidFill>
          <a:ln w="25400" cap="flat" cmpd="sng" algn="ctr">
            <a:solidFill>
              <a:srgbClr val="EAB818"/>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AB818"/>
                </a:solidFill>
                <a:effectLst/>
                <a:uLnTx/>
                <a:uFillTx/>
                <a:latin typeface="Arial" panose="020B0604020202020204"/>
                <a:ea typeface="+mn-ea"/>
                <a:cs typeface="+mn-cs"/>
                <a:sym typeface="Arial"/>
              </a:rPr>
              <a:t>3</a:t>
            </a:r>
          </a:p>
        </p:txBody>
      </p:sp>
      <p:sp>
        <p:nvSpPr>
          <p:cNvPr id="40" name="Oval 52">
            <a:extLst>
              <a:ext uri="{FF2B5EF4-FFF2-40B4-BE49-F238E27FC236}">
                <a16:creationId xmlns:a16="http://schemas.microsoft.com/office/drawing/2014/main" id="{A8E43E15-6E24-47E7-A3AB-1933DD059190}"/>
              </a:ext>
            </a:extLst>
          </p:cNvPr>
          <p:cNvSpPr>
            <a:spLocks noChangeAspect="1"/>
          </p:cNvSpPr>
          <p:nvPr/>
        </p:nvSpPr>
        <p:spPr>
          <a:xfrm>
            <a:off x="5434491" y="3640234"/>
            <a:ext cx="215401" cy="216000"/>
          </a:xfrm>
          <a:prstGeom prst="ellipse">
            <a:avLst/>
          </a:prstGeom>
          <a:solidFill>
            <a:srgbClr val="FFFFFF"/>
          </a:solidFill>
          <a:ln w="25400" cap="flat" cmpd="sng" algn="ctr">
            <a:solidFill>
              <a:srgbClr val="9176B4"/>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9176B4"/>
                </a:solidFill>
                <a:effectLst/>
                <a:uLnTx/>
                <a:uFillTx/>
                <a:latin typeface="Arial" panose="020B0604020202020204"/>
                <a:ea typeface="+mn-ea"/>
                <a:cs typeface="+mn-cs"/>
                <a:sym typeface="Arial"/>
              </a:rPr>
              <a:t>5</a:t>
            </a:r>
          </a:p>
        </p:txBody>
      </p:sp>
      <p:sp>
        <p:nvSpPr>
          <p:cNvPr id="41" name="Oval 53">
            <a:extLst>
              <a:ext uri="{FF2B5EF4-FFF2-40B4-BE49-F238E27FC236}">
                <a16:creationId xmlns:a16="http://schemas.microsoft.com/office/drawing/2014/main" id="{B2AC0BB0-0AE5-41F7-9E08-166ED5285E75}"/>
              </a:ext>
            </a:extLst>
          </p:cNvPr>
          <p:cNvSpPr>
            <a:spLocks noChangeAspect="1"/>
          </p:cNvSpPr>
          <p:nvPr/>
        </p:nvSpPr>
        <p:spPr>
          <a:xfrm>
            <a:off x="9910765" y="5888088"/>
            <a:ext cx="215401" cy="216000"/>
          </a:xfrm>
          <a:prstGeom prst="ellipse">
            <a:avLst/>
          </a:prstGeom>
          <a:solidFill>
            <a:srgbClr val="FFFFFF"/>
          </a:solidFill>
          <a:ln w="25400" cap="flat" cmpd="sng" algn="ctr">
            <a:solidFill>
              <a:srgbClr val="B34A8C"/>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B34A8C"/>
                </a:solidFill>
                <a:effectLst/>
                <a:uLnTx/>
                <a:uFillTx/>
                <a:latin typeface="Arial" panose="020B0604020202020204"/>
                <a:ea typeface="+mn-ea"/>
                <a:cs typeface="+mn-cs"/>
                <a:sym typeface="Arial"/>
              </a:rPr>
              <a:t>7</a:t>
            </a:r>
          </a:p>
        </p:txBody>
      </p:sp>
      <p:sp>
        <p:nvSpPr>
          <p:cNvPr id="42" name="Oval 54">
            <a:extLst>
              <a:ext uri="{FF2B5EF4-FFF2-40B4-BE49-F238E27FC236}">
                <a16:creationId xmlns:a16="http://schemas.microsoft.com/office/drawing/2014/main" id="{66303E3C-99DD-4A93-A751-4BB938424ED2}"/>
              </a:ext>
            </a:extLst>
          </p:cNvPr>
          <p:cNvSpPr>
            <a:spLocks noChangeAspect="1"/>
          </p:cNvSpPr>
          <p:nvPr/>
        </p:nvSpPr>
        <p:spPr>
          <a:xfrm>
            <a:off x="2469094" y="1348390"/>
            <a:ext cx="215401" cy="216000"/>
          </a:xfrm>
          <a:prstGeom prst="ellipse">
            <a:avLst/>
          </a:prstGeom>
          <a:solidFill>
            <a:srgbClr val="FFFFFF"/>
          </a:solidFill>
          <a:ln w="25400" cap="flat" cmpd="sng" algn="ctr">
            <a:solidFill>
              <a:srgbClr val="00A193"/>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00A193"/>
                </a:solidFill>
                <a:effectLst/>
                <a:uLnTx/>
                <a:uFillTx/>
                <a:latin typeface="Arial" panose="020B0604020202020204"/>
                <a:ea typeface="+mn-ea"/>
                <a:cs typeface="+mn-cs"/>
                <a:sym typeface="Arial"/>
              </a:rPr>
              <a:t>2</a:t>
            </a:r>
          </a:p>
        </p:txBody>
      </p:sp>
      <p:sp>
        <p:nvSpPr>
          <p:cNvPr id="43" name="Oval 55">
            <a:extLst>
              <a:ext uri="{FF2B5EF4-FFF2-40B4-BE49-F238E27FC236}">
                <a16:creationId xmlns:a16="http://schemas.microsoft.com/office/drawing/2014/main" id="{BF89382D-887B-4AF4-A9E9-C2224B26210B}"/>
              </a:ext>
            </a:extLst>
          </p:cNvPr>
          <p:cNvSpPr>
            <a:spLocks noChangeAspect="1"/>
          </p:cNvSpPr>
          <p:nvPr/>
        </p:nvSpPr>
        <p:spPr>
          <a:xfrm>
            <a:off x="307245" y="2995234"/>
            <a:ext cx="189459" cy="189986"/>
          </a:xfrm>
          <a:prstGeom prst="ellipse">
            <a:avLst/>
          </a:prstGeom>
          <a:solidFill>
            <a:srgbClr val="FFFFFF"/>
          </a:solidFill>
          <a:ln w="25400" cap="flat" cmpd="sng" algn="ctr">
            <a:solidFill>
              <a:srgbClr val="DB4B4B"/>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DB4B4B"/>
                </a:solidFill>
                <a:effectLst/>
                <a:uLnTx/>
                <a:uFillTx/>
                <a:latin typeface="Arial" panose="020B0604020202020204"/>
                <a:ea typeface="+mn-ea"/>
                <a:cs typeface="+mn-cs"/>
                <a:sym typeface="Arial"/>
              </a:rPr>
              <a:t>4</a:t>
            </a:r>
          </a:p>
        </p:txBody>
      </p:sp>
      <p:sp>
        <p:nvSpPr>
          <p:cNvPr id="45" name="Oval 56">
            <a:extLst>
              <a:ext uri="{FF2B5EF4-FFF2-40B4-BE49-F238E27FC236}">
                <a16:creationId xmlns:a16="http://schemas.microsoft.com/office/drawing/2014/main" id="{D4F82409-2EAB-48A0-B0EF-54A81EF8D991}"/>
              </a:ext>
            </a:extLst>
          </p:cNvPr>
          <p:cNvSpPr>
            <a:spLocks noChangeAspect="1"/>
          </p:cNvSpPr>
          <p:nvPr/>
        </p:nvSpPr>
        <p:spPr>
          <a:xfrm>
            <a:off x="7767864" y="4632933"/>
            <a:ext cx="215401" cy="216000"/>
          </a:xfrm>
          <a:prstGeom prst="ellipse">
            <a:avLst/>
          </a:prstGeom>
          <a:solidFill>
            <a:srgbClr val="FFFFFF"/>
          </a:solidFill>
          <a:ln w="25400" cap="flat" cmpd="sng" algn="ctr">
            <a:solidFill>
              <a:srgbClr val="55579E"/>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55579E"/>
                </a:solidFill>
                <a:effectLst/>
                <a:uLnTx/>
                <a:uFillTx/>
                <a:latin typeface="Arial" panose="020B0604020202020204"/>
                <a:ea typeface="+mn-ea"/>
                <a:cs typeface="+mn-cs"/>
                <a:sym typeface="Arial"/>
              </a:rPr>
              <a:t>6</a:t>
            </a:r>
          </a:p>
        </p:txBody>
      </p:sp>
      <p:sp>
        <p:nvSpPr>
          <p:cNvPr id="70" name="Flèche : bas 69">
            <a:extLst>
              <a:ext uri="{FF2B5EF4-FFF2-40B4-BE49-F238E27FC236}">
                <a16:creationId xmlns:a16="http://schemas.microsoft.com/office/drawing/2014/main" id="{EB4873D6-1B13-410F-B110-FD8019144622}"/>
              </a:ext>
            </a:extLst>
          </p:cNvPr>
          <p:cNvSpPr/>
          <p:nvPr/>
        </p:nvSpPr>
        <p:spPr>
          <a:xfrm>
            <a:off x="4436944" y="3434367"/>
            <a:ext cx="304800" cy="22614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76" name="Image 75">
            <a:extLst>
              <a:ext uri="{FF2B5EF4-FFF2-40B4-BE49-F238E27FC236}">
                <a16:creationId xmlns:a16="http://schemas.microsoft.com/office/drawing/2014/main" id="{CBB0C14A-1C8F-4AC6-955C-8F1FFEE4A0C9}"/>
              </a:ext>
            </a:extLst>
          </p:cNvPr>
          <p:cNvPicPr>
            <a:picLocks noChangeAspect="1"/>
          </p:cNvPicPr>
          <p:nvPr/>
        </p:nvPicPr>
        <p:blipFill>
          <a:blip r:embed="rId2"/>
          <a:stretch>
            <a:fillRect/>
          </a:stretch>
        </p:blipFill>
        <p:spPr>
          <a:xfrm>
            <a:off x="5119994" y="279395"/>
            <a:ext cx="6216601" cy="666898"/>
          </a:xfrm>
          <a:prstGeom prst="rect">
            <a:avLst/>
          </a:prstGeom>
        </p:spPr>
      </p:pic>
      <p:sp>
        <p:nvSpPr>
          <p:cNvPr id="77" name="Titre 2">
            <a:extLst>
              <a:ext uri="{FF2B5EF4-FFF2-40B4-BE49-F238E27FC236}">
                <a16:creationId xmlns:a16="http://schemas.microsoft.com/office/drawing/2014/main" id="{47CEC9D6-9207-4625-8C9C-F79E9BB413F9}"/>
              </a:ext>
            </a:extLst>
          </p:cNvPr>
          <p:cNvSpPr>
            <a:spLocks noGrp="1"/>
          </p:cNvSpPr>
          <p:nvPr>
            <p:ph type="title"/>
          </p:nvPr>
        </p:nvSpPr>
        <p:spPr>
          <a:xfrm>
            <a:off x="1121855" y="408132"/>
            <a:ext cx="10272131" cy="576000"/>
          </a:xfrm>
        </p:spPr>
        <p:txBody>
          <a:bodyPr/>
          <a:lstStyle/>
          <a:p>
            <a:r>
              <a:rPr lang="fr-FR" sz="2000"/>
              <a:t>Les étapes clés du parcours</a:t>
            </a:r>
          </a:p>
        </p:txBody>
      </p:sp>
      <p:grpSp>
        <p:nvGrpSpPr>
          <p:cNvPr id="2" name="Groupe 1">
            <a:extLst>
              <a:ext uri="{FF2B5EF4-FFF2-40B4-BE49-F238E27FC236}">
                <a16:creationId xmlns:a16="http://schemas.microsoft.com/office/drawing/2014/main" id="{AB0C89B0-6322-44E5-B91E-A23129E43255}"/>
              </a:ext>
            </a:extLst>
          </p:cNvPr>
          <p:cNvGrpSpPr/>
          <p:nvPr/>
        </p:nvGrpSpPr>
        <p:grpSpPr>
          <a:xfrm>
            <a:off x="2855830" y="2987040"/>
            <a:ext cx="2335930" cy="1332791"/>
            <a:chOff x="2693270" y="2773680"/>
            <a:chExt cx="2335930" cy="1332791"/>
          </a:xfrm>
        </p:grpSpPr>
        <p:sp>
          <p:nvSpPr>
            <p:cNvPr id="26" name="Rectangle : coins arrondis 25">
              <a:extLst>
                <a:ext uri="{FF2B5EF4-FFF2-40B4-BE49-F238E27FC236}">
                  <a16:creationId xmlns:a16="http://schemas.microsoft.com/office/drawing/2014/main" id="{734846A3-252B-4E22-94FE-496856543EB2}"/>
                </a:ext>
              </a:extLst>
            </p:cNvPr>
            <p:cNvSpPr/>
            <p:nvPr/>
          </p:nvSpPr>
          <p:spPr>
            <a:xfrm>
              <a:off x="2693270" y="2773680"/>
              <a:ext cx="2335930" cy="1332791"/>
            </a:xfrm>
            <a:prstGeom prst="roundRect">
              <a:avLst>
                <a:gd name="adj" fmla="val 13003"/>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pic>
          <p:nvPicPr>
            <p:cNvPr id="68" name="Image 67">
              <a:extLst>
                <a:ext uri="{FF2B5EF4-FFF2-40B4-BE49-F238E27FC236}">
                  <a16:creationId xmlns:a16="http://schemas.microsoft.com/office/drawing/2014/main" id="{EBC721BF-65D7-4A31-A9A0-2E72A60C8A72}"/>
                </a:ext>
              </a:extLst>
            </p:cNvPr>
            <p:cNvPicPr>
              <a:picLocks noChangeAspect="1"/>
            </p:cNvPicPr>
            <p:nvPr/>
          </p:nvPicPr>
          <p:blipFill rotWithShape="1">
            <a:blip r:embed="rId3"/>
            <a:srcRect l="36225" t="44063" r="52851" b="48196"/>
            <a:stretch/>
          </p:blipFill>
          <p:spPr>
            <a:xfrm>
              <a:off x="2794000" y="3205759"/>
              <a:ext cx="2184400" cy="746756"/>
            </a:xfrm>
            <a:prstGeom prst="rect">
              <a:avLst/>
            </a:prstGeom>
          </p:spPr>
        </p:pic>
        <p:sp>
          <p:nvSpPr>
            <p:cNvPr id="80" name="Étoile : 5 branches 79">
              <a:extLst>
                <a:ext uri="{FF2B5EF4-FFF2-40B4-BE49-F238E27FC236}">
                  <a16:creationId xmlns:a16="http://schemas.microsoft.com/office/drawing/2014/main" id="{9633F0F0-3F87-4D17-A3F6-16B5E47AD7C2}"/>
                </a:ext>
              </a:extLst>
            </p:cNvPr>
            <p:cNvSpPr/>
            <p:nvPr/>
          </p:nvSpPr>
          <p:spPr>
            <a:xfrm>
              <a:off x="4262928" y="288405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25" name="Image 24">
            <a:extLst>
              <a:ext uri="{FF2B5EF4-FFF2-40B4-BE49-F238E27FC236}">
                <a16:creationId xmlns:a16="http://schemas.microsoft.com/office/drawing/2014/main" id="{AAD321DB-6818-4B22-A03E-7F40F57C0D8D}"/>
              </a:ext>
            </a:extLst>
          </p:cNvPr>
          <p:cNvPicPr>
            <a:picLocks noChangeAspect="1"/>
          </p:cNvPicPr>
          <p:nvPr/>
        </p:nvPicPr>
        <p:blipFill>
          <a:blip r:embed="rId4"/>
          <a:stretch>
            <a:fillRect/>
          </a:stretch>
        </p:blipFill>
        <p:spPr>
          <a:xfrm>
            <a:off x="11907662" y="0"/>
            <a:ext cx="284338" cy="284338"/>
          </a:xfrm>
          <a:prstGeom prst="rect">
            <a:avLst/>
          </a:prstGeom>
        </p:spPr>
      </p:pic>
      <p:sp>
        <p:nvSpPr>
          <p:cNvPr id="46" name="Rectangle : coins arrondis 45">
            <a:extLst>
              <a:ext uri="{FF2B5EF4-FFF2-40B4-BE49-F238E27FC236}">
                <a16:creationId xmlns:a16="http://schemas.microsoft.com/office/drawing/2014/main" id="{2754C98A-3694-4674-A620-7FB9F16F90B9}"/>
              </a:ext>
            </a:extLst>
          </p:cNvPr>
          <p:cNvSpPr/>
          <p:nvPr/>
        </p:nvSpPr>
        <p:spPr>
          <a:xfrm>
            <a:off x="9500470" y="1027855"/>
            <a:ext cx="2691530" cy="1341256"/>
          </a:xfrm>
          <a:prstGeom prst="roundRect">
            <a:avLst>
              <a:gd name="adj" fmla="val 13003"/>
            </a:avLst>
          </a:prstGeom>
          <a:solidFill>
            <a:schemeClr val="bg1"/>
          </a:solidFill>
          <a:ln w="28575">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L’Emprunt BPCE sera paramétré</a:t>
            </a:r>
            <a:r>
              <a:rPr kumimoji="0" lang="fr-FR" sz="900" b="0"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1"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sur tous les projets, sauf ‘optimiser mon imposition’  et sur toutes les catégories</a:t>
            </a:r>
            <a:r>
              <a:rPr kumimoji="0" lang="fr-FR" sz="900" b="0" i="0" u="none" strike="noStrike" kern="0" cap="none" spc="0" normalizeH="0" baseline="0" noProof="0" dirty="0">
                <a:ln>
                  <a:noFill/>
                </a:ln>
                <a:solidFill>
                  <a:srgbClr val="EAB818">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9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C00000"/>
                </a:solidFill>
                <a:effectLst/>
                <a:uLnTx/>
                <a:uFillTx/>
                <a:latin typeface="Arial"/>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1200" cap="none" spc="0" normalizeH="0" baseline="0" noProof="0" dirty="0">
                <a:ln>
                  <a:noFill/>
                </a:ln>
                <a:solidFill>
                  <a:srgbClr val="C00000"/>
                </a:solidFill>
                <a:effectLst/>
                <a:uLnTx/>
                <a:uFillTx/>
                <a:latin typeface="Arial"/>
                <a:ea typeface="+mn-ea"/>
                <a:cs typeface="+mn-cs"/>
              </a:rPr>
              <a:t>minimum : 6 ans</a:t>
            </a:r>
            <a:endParaRPr kumimoji="0" lang="fr-FR" sz="1050" b="1" i="0" u="none" strike="noStrike" kern="0" cap="none" spc="0" normalizeH="0" baseline="0" noProof="0" dirty="0">
              <a:ln>
                <a:noFill/>
              </a:ln>
              <a:solidFill>
                <a:srgbClr val="C00000"/>
              </a:solidFill>
              <a:effectLst/>
              <a:uLnTx/>
              <a:uFillTx/>
              <a:latin typeface="Montserrat" panose="00000500000000000000" pitchFamily="2" charset="0"/>
              <a:ea typeface="+mn-ea"/>
              <a:cs typeface="+mn-cs"/>
              <a:sym typeface="Wingdings" panose="05000000000000000000" pitchFamily="2" charset="2"/>
            </a:endParaRPr>
          </a:p>
        </p:txBody>
      </p:sp>
      <p:sp>
        <p:nvSpPr>
          <p:cNvPr id="79" name="Étoile : 5 branches 78">
            <a:extLst>
              <a:ext uri="{FF2B5EF4-FFF2-40B4-BE49-F238E27FC236}">
                <a16:creationId xmlns:a16="http://schemas.microsoft.com/office/drawing/2014/main" id="{5D471BA6-3AA6-406A-829C-BA3A65DAFD82}"/>
              </a:ext>
            </a:extLst>
          </p:cNvPr>
          <p:cNvSpPr/>
          <p:nvPr/>
        </p:nvSpPr>
        <p:spPr>
          <a:xfrm>
            <a:off x="9828567" y="2034591"/>
            <a:ext cx="290794" cy="261570"/>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 name="Connecteur : en angle 3">
            <a:extLst>
              <a:ext uri="{FF2B5EF4-FFF2-40B4-BE49-F238E27FC236}">
                <a16:creationId xmlns:a16="http://schemas.microsoft.com/office/drawing/2014/main" id="{2F07E4E8-F5E4-4020-AC5C-330D6CAE4A85}"/>
              </a:ext>
            </a:extLst>
          </p:cNvPr>
          <p:cNvCxnSpPr>
            <a:cxnSpLocks/>
            <a:endCxn id="7" idx="4"/>
          </p:cNvCxnSpPr>
          <p:nvPr/>
        </p:nvCxnSpPr>
        <p:spPr>
          <a:xfrm>
            <a:off x="1574800" y="4338320"/>
            <a:ext cx="2463800" cy="81280"/>
          </a:xfrm>
          <a:prstGeom prst="bentConnector4">
            <a:avLst>
              <a:gd name="adj1" fmla="val -1031"/>
              <a:gd name="adj2" fmla="val 381250"/>
            </a:avLst>
          </a:prstGeom>
          <a:ln>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6FAD4A8B-4F77-456D-91E0-A92672D72024}"/>
              </a:ext>
            </a:extLst>
          </p:cNvPr>
          <p:cNvSpPr/>
          <p:nvPr/>
        </p:nvSpPr>
        <p:spPr>
          <a:xfrm>
            <a:off x="3901440" y="4277360"/>
            <a:ext cx="274320" cy="1422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47" name="Connecteur : en angle 46">
            <a:extLst>
              <a:ext uri="{FF2B5EF4-FFF2-40B4-BE49-F238E27FC236}">
                <a16:creationId xmlns:a16="http://schemas.microsoft.com/office/drawing/2014/main" id="{71BB109A-1231-4F37-A7ED-405CFC952AB7}"/>
              </a:ext>
            </a:extLst>
          </p:cNvPr>
          <p:cNvCxnSpPr>
            <a:cxnSpLocks/>
            <a:stCxn id="34" idx="2"/>
            <a:endCxn id="46" idx="2"/>
          </p:cNvCxnSpPr>
          <p:nvPr/>
        </p:nvCxnSpPr>
        <p:spPr>
          <a:xfrm rot="5400000" flipH="1" flipV="1">
            <a:off x="9407768" y="1369182"/>
            <a:ext cx="438538" cy="2438395"/>
          </a:xfrm>
          <a:prstGeom prst="bentConnector3">
            <a:avLst>
              <a:gd name="adj1" fmla="val -52128"/>
            </a:avLst>
          </a:prstGeom>
          <a:ln>
            <a:solidFill>
              <a:srgbClr val="EAB818"/>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765EAA6-2332-D3AF-B02F-F27EC4F4030D}"/>
              </a:ext>
            </a:extLst>
          </p:cNvPr>
          <p:cNvSpPr/>
          <p:nvPr/>
        </p:nvSpPr>
        <p:spPr>
          <a:xfrm>
            <a:off x="3157964" y="6449868"/>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8" name="ZoneTexte 7">
            <a:extLst>
              <a:ext uri="{FF2B5EF4-FFF2-40B4-BE49-F238E27FC236}">
                <a16:creationId xmlns:a16="http://schemas.microsoft.com/office/drawing/2014/main" id="{E42B2BFC-9FFD-50A6-2566-EBC24FCDB738}"/>
              </a:ext>
            </a:extLst>
          </p:cNvPr>
          <p:cNvSpPr txBox="1"/>
          <p:nvPr/>
        </p:nvSpPr>
        <p:spPr>
          <a:xfrm>
            <a:off x="11368237" y="5413931"/>
            <a:ext cx="855405" cy="369332"/>
          </a:xfrm>
          <a:prstGeom prst="rect">
            <a:avLst/>
          </a:prstGeom>
          <a:noFill/>
        </p:spPr>
        <p:txBody>
          <a:bodyPr wrap="square" rtlCol="0">
            <a:spAutoFit/>
          </a:bodyPr>
          <a:lstStyle/>
          <a:p>
            <a:r>
              <a:rPr lang="fr-FR" sz="900" kern="0" dirty="0">
                <a:solidFill>
                  <a:srgbClr val="000000"/>
                </a:solidFill>
                <a:latin typeface="Montserrat" panose="00000500000000000000" pitchFamily="2" charset="0"/>
                <a:cs typeface="Arial"/>
              </a:rPr>
              <a:t>** </a:t>
            </a:r>
          </a:p>
          <a:p>
            <a:r>
              <a:rPr lang="fr-FR" sz="900" kern="0" dirty="0" err="1">
                <a:solidFill>
                  <a:srgbClr val="000000"/>
                </a:solidFill>
                <a:latin typeface="Montserrat" panose="00000500000000000000" pitchFamily="2" charset="0"/>
                <a:cs typeface="Arial"/>
              </a:rPr>
              <a:t>cf</a:t>
            </a:r>
            <a:r>
              <a:rPr lang="fr-FR" sz="900" kern="0" dirty="0">
                <a:solidFill>
                  <a:srgbClr val="000000"/>
                </a:solidFill>
                <a:latin typeface="Montserrat" panose="00000500000000000000" pitchFamily="2" charset="0"/>
                <a:cs typeface="Arial"/>
              </a:rPr>
              <a:t> slide 23</a:t>
            </a:r>
          </a:p>
        </p:txBody>
      </p:sp>
    </p:spTree>
    <p:extLst>
      <p:ext uri="{BB962C8B-B14F-4D97-AF65-F5344CB8AC3E}">
        <p14:creationId xmlns:p14="http://schemas.microsoft.com/office/powerpoint/2010/main" val="2754372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8485657" cy="853159"/>
          </a:xfrm>
          <a:prstGeom prst="rect">
            <a:avLst/>
          </a:prstGeom>
          <a:solidFill>
            <a:schemeClr val="tx2">
              <a:lumMod val="20000"/>
              <a:lumOff val="80000"/>
            </a:schemeClr>
          </a:solidFill>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d’un contrat d’assurance vie Millevie Essentielle 2 avec de l’Emprunt BPCE </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192937" y="1827927"/>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Rectangle 5">
            <a:extLst>
              <a:ext uri="{FF2B5EF4-FFF2-40B4-BE49-F238E27FC236}">
                <a16:creationId xmlns:a16="http://schemas.microsoft.com/office/drawing/2014/main" id="{343B3D92-3FB7-82F6-BB24-6679913F4A2C}"/>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7B78444B-1B81-4EA7-8DC0-EE754A111CAE}"/>
              </a:ext>
            </a:extLst>
          </p:cNvPr>
          <p:cNvPicPr>
            <a:picLocks noChangeAspect="1"/>
          </p:cNvPicPr>
          <p:nvPr/>
        </p:nvPicPr>
        <p:blipFill>
          <a:blip r:embed="rId2"/>
          <a:stretch>
            <a:fillRect/>
          </a:stretch>
        </p:blipFill>
        <p:spPr>
          <a:xfrm>
            <a:off x="3208067" y="3392050"/>
            <a:ext cx="6216601" cy="666898"/>
          </a:xfrm>
          <a:prstGeom prst="rect">
            <a:avLst/>
          </a:prstGeom>
        </p:spPr>
      </p:pic>
      <p:sp>
        <p:nvSpPr>
          <p:cNvPr id="9" name="Étoile : 5 branches 8">
            <a:extLst>
              <a:ext uri="{FF2B5EF4-FFF2-40B4-BE49-F238E27FC236}">
                <a16:creationId xmlns:a16="http://schemas.microsoft.com/office/drawing/2014/main" id="{5E52F0C2-2AD3-4B17-B2B4-223FBF2558DD}"/>
              </a:ext>
            </a:extLst>
          </p:cNvPr>
          <p:cNvSpPr/>
          <p:nvPr/>
        </p:nvSpPr>
        <p:spPr>
          <a:xfrm>
            <a:off x="5379411" y="444656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DE985329-899B-4A82-82FF-DEBC10EA79BA}"/>
              </a:ext>
            </a:extLst>
          </p:cNvPr>
          <p:cNvSpPr/>
          <p:nvPr/>
        </p:nvSpPr>
        <p:spPr>
          <a:xfrm>
            <a:off x="6265315" y="449346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4C4471E8-2F0D-466F-A041-CD5979738ED3}"/>
              </a:ext>
            </a:extLst>
          </p:cNvPr>
          <p:cNvSpPr txBox="1"/>
          <p:nvPr/>
        </p:nvSpPr>
        <p:spPr>
          <a:xfrm>
            <a:off x="4812148" y="411486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6 ans</a:t>
            </a:r>
          </a:p>
        </p:txBody>
      </p:sp>
      <p:sp>
        <p:nvSpPr>
          <p:cNvPr id="12" name="ZoneTexte 11">
            <a:extLst>
              <a:ext uri="{FF2B5EF4-FFF2-40B4-BE49-F238E27FC236}">
                <a16:creationId xmlns:a16="http://schemas.microsoft.com/office/drawing/2014/main" id="{E00E9F7B-FA06-4CF1-AA8A-1B605C759DB8}"/>
              </a:ext>
            </a:extLst>
          </p:cNvPr>
          <p:cNvSpPr txBox="1"/>
          <p:nvPr/>
        </p:nvSpPr>
        <p:spPr>
          <a:xfrm>
            <a:off x="5999019" y="4110243"/>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4" name="ZoneTexte 13">
            <a:extLst>
              <a:ext uri="{FF2B5EF4-FFF2-40B4-BE49-F238E27FC236}">
                <a16:creationId xmlns:a16="http://schemas.microsoft.com/office/drawing/2014/main" id="{F51C9CE3-D117-4A0C-9F3C-A1B7D164334D}"/>
              </a:ext>
            </a:extLst>
          </p:cNvPr>
          <p:cNvSpPr txBox="1"/>
          <p:nvPr/>
        </p:nvSpPr>
        <p:spPr>
          <a:xfrm>
            <a:off x="2050472" y="3126571"/>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5" name="Étoile : 5 branches 14">
            <a:extLst>
              <a:ext uri="{FF2B5EF4-FFF2-40B4-BE49-F238E27FC236}">
                <a16:creationId xmlns:a16="http://schemas.microsoft.com/office/drawing/2014/main" id="{D52B29C3-8D5E-44C5-9FB0-8645FE313A7B}"/>
              </a:ext>
            </a:extLst>
          </p:cNvPr>
          <p:cNvSpPr/>
          <p:nvPr/>
        </p:nvSpPr>
        <p:spPr>
          <a:xfrm>
            <a:off x="7027315" y="447960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90235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6"/>
            <a:ext cx="4425389" cy="2333879"/>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247788" y="1098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10613647" y="492029"/>
            <a:ext cx="765652" cy="144000"/>
            <a:chOff x="2290064" y="1157718"/>
            <a:chExt cx="765652"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rgbClr val="B34A8C"/>
            </a:solidFill>
            <a:ln w="25400" cap="flat" cmpd="sng" algn="ctr">
              <a:noFill/>
              <a:prstDash val="solid"/>
            </a:ln>
            <a:effectLst/>
          </p:spPr>
          <p:txBody>
            <a:bodyPr rtlCol="0" anchor="ctr"/>
            <a:lstStyle/>
            <a:p>
              <a:pPr algn="ctr" defTabSz="1219170"/>
              <a:endParaRPr lang="fr-FR" sz="1867" kern="0">
                <a:solidFill>
                  <a:srgbClr val="FFFFFF"/>
                </a:solidFill>
                <a:latin typeface="Arial" panose="020B0604020202020204"/>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tx2">
                <a:lumMod val="20000"/>
                <a:lumOff val="80000"/>
              </a:schemeClr>
            </a:solidFill>
            <a:ln w="25400" cap="flat" cmpd="sng" algn="ctr">
              <a:noFill/>
              <a:prstDash val="solid"/>
            </a:ln>
            <a:effectLst/>
          </p:spPr>
          <p:txBody>
            <a:bodyPr rtlCol="0" anchor="ctr"/>
            <a:lstStyle/>
            <a:p>
              <a:pPr algn="ctr" defTabSz="1219170"/>
              <a:endParaRPr lang="fr-FR" sz="1867" kern="0">
                <a:solidFill>
                  <a:srgbClr val="FFFFFF"/>
                </a:solidFill>
                <a:latin typeface="Arial" panose="020B0604020202020204"/>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tx2">
                <a:lumMod val="20000"/>
                <a:lumOff val="80000"/>
              </a:schemeClr>
            </a:solidFill>
            <a:ln w="25400" cap="flat" cmpd="sng" algn="ctr">
              <a:noFill/>
              <a:prstDash val="solid"/>
            </a:ln>
            <a:effectLst/>
          </p:spPr>
          <p:txBody>
            <a:bodyPr rtlCol="0" anchor="ctr"/>
            <a:lstStyle/>
            <a:p>
              <a:pPr algn="ctr" defTabSz="1219170"/>
              <a:endParaRPr lang="fr-FR" sz="1867" kern="0">
                <a:solidFill>
                  <a:srgbClr val="FFFFFF"/>
                </a:solidFill>
                <a:latin typeface="Arial" panose="020B0604020202020204"/>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tx2">
                <a:lumMod val="20000"/>
                <a:lumOff val="80000"/>
              </a:schemeClr>
            </a:solidFill>
            <a:ln w="25400" cap="flat" cmpd="sng" algn="ctr">
              <a:noFill/>
              <a:prstDash val="solid"/>
            </a:ln>
            <a:effectLst/>
          </p:spPr>
          <p:txBody>
            <a:bodyPr rtlCol="0" anchor="ctr"/>
            <a:lstStyle/>
            <a:p>
              <a:pPr algn="ctr" defTabSz="1219170"/>
              <a:endParaRPr lang="fr-FR" sz="1867" kern="0">
                <a:solidFill>
                  <a:srgbClr val="FFFFFF"/>
                </a:solidFill>
                <a:latin typeface="Arial" panose="020B0604020202020204"/>
                <a:sym typeface="Arial"/>
              </a:endParaRPr>
            </a:p>
          </p:txBody>
        </p:sp>
        <p:sp>
          <p:nvSpPr>
            <p:cNvPr id="22" name="Ellipse 21">
              <a:extLst>
                <a:ext uri="{FF2B5EF4-FFF2-40B4-BE49-F238E27FC236}">
                  <a16:creationId xmlns:a16="http://schemas.microsoft.com/office/drawing/2014/main" id="{A3C9AE8C-F01E-4104-82AB-947097BC9C88}"/>
                </a:ext>
              </a:extLst>
            </p:cNvPr>
            <p:cNvSpPr/>
            <p:nvPr/>
          </p:nvSpPr>
          <p:spPr>
            <a:xfrm>
              <a:off x="2917301" y="1157718"/>
              <a:ext cx="138415" cy="144000"/>
            </a:xfrm>
            <a:prstGeom prst="ellipse">
              <a:avLst/>
            </a:prstGeom>
            <a:solidFill>
              <a:schemeClr val="tx2">
                <a:lumMod val="20000"/>
                <a:lumOff val="80000"/>
              </a:schemeClr>
            </a:solidFill>
            <a:ln w="25400" cap="flat" cmpd="sng" algn="ctr">
              <a:noFill/>
              <a:prstDash val="solid"/>
            </a:ln>
            <a:effectLst/>
          </p:spPr>
          <p:txBody>
            <a:bodyPr rtlCol="0" anchor="ctr"/>
            <a:lstStyle/>
            <a:p>
              <a:pPr algn="ctr" defTabSz="1219170"/>
              <a:endParaRPr lang="fr-FR" sz="1867" kern="0">
                <a:solidFill>
                  <a:srgbClr val="FFFFFF"/>
                </a:solidFill>
                <a:latin typeface="Arial" panose="020B0604020202020204"/>
                <a:sym typeface="Arial"/>
              </a:endParaRPr>
            </a:p>
          </p:txBody>
        </p:sp>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3"/>
          <a:stretch>
            <a:fillRect/>
          </a:stretch>
        </p:blipFill>
        <p:spPr>
          <a:xfrm>
            <a:off x="11907662" y="0"/>
            <a:ext cx="284338" cy="284338"/>
          </a:xfrm>
          <a:prstGeom prst="rect">
            <a:avLst/>
          </a:prstGeom>
        </p:spPr>
      </p:pic>
      <p:sp>
        <p:nvSpPr>
          <p:cNvPr id="29" name="Rectangle : coins arrondis 28">
            <a:extLst>
              <a:ext uri="{FF2B5EF4-FFF2-40B4-BE49-F238E27FC236}">
                <a16:creationId xmlns:a16="http://schemas.microsoft.com/office/drawing/2014/main" id="{525C0E28-A2CF-4EEC-AA08-32B893549D57}"/>
              </a:ext>
            </a:extLst>
          </p:cNvPr>
          <p:cNvSpPr/>
          <p:nvPr/>
        </p:nvSpPr>
        <p:spPr>
          <a:xfrm>
            <a:off x="532898" y="4200748"/>
            <a:ext cx="4380847" cy="1627397"/>
          </a:xfrm>
          <a:prstGeom prst="roundRect">
            <a:avLst>
              <a:gd name="adj" fmla="val 13547"/>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Mettre en place des versements programmés : Pour mettre en place/</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augmenter</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des versements programmés, indiquer le montant additionnel à investir mensuellement en renseignant la ligne « Epargne restant programmée à affecter aux projets » à la page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r>
              <a:rPr kumimoji="0" lang="fr-FR" sz="1067" b="1" i="0" u="none" strike="noStrike" kern="0" cap="none" spc="0" normalizeH="0" baseline="0" noProof="0">
                <a:ln>
                  <a:noFill/>
                </a:ln>
                <a:solidFill>
                  <a:schemeClr val="bg2"/>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lang="fr-FR" sz="1067" kern="0">
              <a:solidFill>
                <a:srgbClr val="55579E"/>
              </a:solidFill>
              <a:latin typeface="Montserrat" panose="00000500000000000000" pitchFamily="2" charset="0"/>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pic>
        <p:nvPicPr>
          <p:cNvPr id="34" name="Image 33">
            <a:extLst>
              <a:ext uri="{FF2B5EF4-FFF2-40B4-BE49-F238E27FC236}">
                <a16:creationId xmlns:a16="http://schemas.microsoft.com/office/drawing/2014/main" id="{1272BC1A-0335-47DF-B0DD-07D310C0C099}"/>
              </a:ext>
            </a:extLst>
          </p:cNvPr>
          <p:cNvPicPr>
            <a:picLocks noChangeAspect="1"/>
          </p:cNvPicPr>
          <p:nvPr/>
        </p:nvPicPr>
        <p:blipFill>
          <a:blip r:embed="rId4"/>
          <a:stretch>
            <a:fillRect/>
          </a:stretch>
        </p:blipFill>
        <p:spPr>
          <a:xfrm flipH="1">
            <a:off x="333088" y="3963614"/>
            <a:ext cx="450335" cy="386933"/>
          </a:xfrm>
          <a:prstGeom prst="rect">
            <a:avLst/>
          </a:prstGeom>
        </p:spPr>
      </p:pic>
      <p:sp>
        <p:nvSpPr>
          <p:cNvPr id="43" name="Titre 1">
            <a:extLst>
              <a:ext uri="{FF2B5EF4-FFF2-40B4-BE49-F238E27FC236}">
                <a16:creationId xmlns:a16="http://schemas.microsoft.com/office/drawing/2014/main" id="{0EEC09A1-E6B7-48C0-95E9-82BF46081F1C}"/>
              </a:ext>
            </a:extLst>
          </p:cNvPr>
          <p:cNvSpPr txBox="1">
            <a:spLocks/>
          </p:cNvSpPr>
          <p:nvPr/>
        </p:nvSpPr>
        <p:spPr>
          <a:xfrm>
            <a:off x="1102844" y="423770"/>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600" b="0" i="0" u="none" strike="noStrike" kern="0" cap="none" spc="0" normalizeH="0" baseline="0" noProof="0">
                <a:ln>
                  <a:noFill/>
                </a:ln>
                <a:solidFill>
                  <a:srgbClr val="000000"/>
                </a:solidFill>
                <a:effectLst/>
                <a:uLnTx/>
                <a:uFillTx/>
                <a:latin typeface="Montserrat ExtraBold"/>
                <a:cs typeface="Arial"/>
                <a:sym typeface="Arial"/>
              </a:rPr>
              <a:t> Cas : Souscription d’une assurance vie Millevie Essentielle 2 avec de l’Emprunt BPCE </a:t>
            </a:r>
          </a:p>
        </p:txBody>
      </p:sp>
      <p:pic>
        <p:nvPicPr>
          <p:cNvPr id="44" name="Image 43">
            <a:extLst>
              <a:ext uri="{FF2B5EF4-FFF2-40B4-BE49-F238E27FC236}">
                <a16:creationId xmlns:a16="http://schemas.microsoft.com/office/drawing/2014/main" id="{B20A6D33-A606-42FB-9028-DCE3773A0668}"/>
              </a:ext>
            </a:extLst>
          </p:cNvPr>
          <p:cNvPicPr>
            <a:picLocks noChangeAspect="1"/>
          </p:cNvPicPr>
          <p:nvPr/>
        </p:nvPicPr>
        <p:blipFill>
          <a:blip r:embed="rId5"/>
          <a:stretch>
            <a:fillRect/>
          </a:stretch>
        </p:blipFill>
        <p:spPr>
          <a:xfrm>
            <a:off x="7839238" y="4422071"/>
            <a:ext cx="2938262" cy="1605759"/>
          </a:xfrm>
          <a:prstGeom prst="rect">
            <a:avLst/>
          </a:prstGeom>
        </p:spPr>
      </p:pic>
      <p:pic>
        <p:nvPicPr>
          <p:cNvPr id="45" name="Image 44">
            <a:extLst>
              <a:ext uri="{FF2B5EF4-FFF2-40B4-BE49-F238E27FC236}">
                <a16:creationId xmlns:a16="http://schemas.microsoft.com/office/drawing/2014/main" id="{19180D29-7767-42CB-8B1F-EF762FD9F3F5}"/>
              </a:ext>
            </a:extLst>
          </p:cNvPr>
          <p:cNvPicPr>
            <a:picLocks noChangeAspect="1"/>
          </p:cNvPicPr>
          <p:nvPr/>
        </p:nvPicPr>
        <p:blipFill>
          <a:blip r:embed="rId6"/>
          <a:stretch>
            <a:fillRect/>
          </a:stretch>
        </p:blipFill>
        <p:spPr>
          <a:xfrm>
            <a:off x="9306447" y="1639470"/>
            <a:ext cx="2578980" cy="1891007"/>
          </a:xfrm>
          <a:prstGeom prst="rect">
            <a:avLst/>
          </a:prstGeom>
        </p:spPr>
      </p:pic>
      <p:pic>
        <p:nvPicPr>
          <p:cNvPr id="46" name="Image 45">
            <a:extLst>
              <a:ext uri="{FF2B5EF4-FFF2-40B4-BE49-F238E27FC236}">
                <a16:creationId xmlns:a16="http://schemas.microsoft.com/office/drawing/2014/main" id="{12DBC8EC-49E3-49D2-8BE0-18F4B15F5F03}"/>
              </a:ext>
            </a:extLst>
          </p:cNvPr>
          <p:cNvPicPr>
            <a:picLocks noChangeAspect="1"/>
          </p:cNvPicPr>
          <p:nvPr/>
        </p:nvPicPr>
        <p:blipFill rotWithShape="1">
          <a:blip r:embed="rId7"/>
          <a:srcRect t="21356"/>
          <a:stretch/>
        </p:blipFill>
        <p:spPr>
          <a:xfrm>
            <a:off x="5282580" y="1050013"/>
            <a:ext cx="3890912" cy="2205174"/>
          </a:xfrm>
          <a:prstGeom prst="rect">
            <a:avLst/>
          </a:prstGeom>
        </p:spPr>
      </p:pic>
      <p:sp>
        <p:nvSpPr>
          <p:cNvPr id="47" name="Rectangle : coins arrondis 46">
            <a:extLst>
              <a:ext uri="{FF2B5EF4-FFF2-40B4-BE49-F238E27FC236}">
                <a16:creationId xmlns:a16="http://schemas.microsoft.com/office/drawing/2014/main" id="{7B2C81C0-F334-4448-83CE-2E6E90EFA017}"/>
              </a:ext>
            </a:extLst>
          </p:cNvPr>
          <p:cNvSpPr/>
          <p:nvPr/>
        </p:nvSpPr>
        <p:spPr>
          <a:xfrm>
            <a:off x="5359176" y="1897698"/>
            <a:ext cx="3737720" cy="420152"/>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Flèche : bas 47">
            <a:extLst>
              <a:ext uri="{FF2B5EF4-FFF2-40B4-BE49-F238E27FC236}">
                <a16:creationId xmlns:a16="http://schemas.microsoft.com/office/drawing/2014/main" id="{563A9E83-3DD9-4386-B231-E019B06027FE}"/>
              </a:ext>
            </a:extLst>
          </p:cNvPr>
          <p:cNvSpPr/>
          <p:nvPr/>
        </p:nvSpPr>
        <p:spPr>
          <a:xfrm>
            <a:off x="11197380" y="303457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8553573" y="181674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a:off x="9523183" y="522670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B69E58C-318B-6FEF-3A5D-1D9898C85B97}"/>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265873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FB57E33-CC50-45EE-A0FB-C073C21E2179}"/>
              </a:ext>
            </a:extLst>
          </p:cNvPr>
          <p:cNvPicPr>
            <a:picLocks noChangeAspect="1"/>
          </p:cNvPicPr>
          <p:nvPr/>
        </p:nvPicPr>
        <p:blipFill>
          <a:blip r:embed="rId2"/>
          <a:stretch>
            <a:fillRect/>
          </a:stretch>
        </p:blipFill>
        <p:spPr>
          <a:xfrm>
            <a:off x="5928899" y="1371838"/>
            <a:ext cx="5598084" cy="4936334"/>
          </a:xfrm>
          <a:prstGeom prst="rect">
            <a:avLst/>
          </a:prstGeom>
        </p:spPr>
      </p:pic>
      <p:sp>
        <p:nvSpPr>
          <p:cNvPr id="37" name="Rectangle : coins arrondis 36">
            <a:extLst>
              <a:ext uri="{FF2B5EF4-FFF2-40B4-BE49-F238E27FC236}">
                <a16:creationId xmlns:a16="http://schemas.microsoft.com/office/drawing/2014/main" id="{3E8914A3-680A-444A-B6E6-8CF6341C833A}"/>
              </a:ext>
            </a:extLst>
          </p:cNvPr>
          <p:cNvSpPr/>
          <p:nvPr/>
        </p:nvSpPr>
        <p:spPr>
          <a:xfrm>
            <a:off x="205877" y="2274201"/>
            <a:ext cx="4550851" cy="2565654"/>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Accéder à la rubrique « Lister mes projets »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&gt; choisir le projet souhaité par le client.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&gt; Sélectionner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&gt;  Indiquer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	&gt; 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1"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Pour rappel l’horizon de placement minimum de l’emprunt est de 6 ans</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p:txBody>
      </p:sp>
      <p:sp>
        <p:nvSpPr>
          <p:cNvPr id="68" name="Rectangle : coins arrondis 67">
            <a:extLst>
              <a:ext uri="{FF2B5EF4-FFF2-40B4-BE49-F238E27FC236}">
                <a16:creationId xmlns:a16="http://schemas.microsoft.com/office/drawing/2014/main" id="{B8B4430D-E376-4AB8-99DB-FA9FE532585C}"/>
              </a:ext>
            </a:extLst>
          </p:cNvPr>
          <p:cNvSpPr/>
          <p:nvPr/>
        </p:nvSpPr>
        <p:spPr>
          <a:xfrm>
            <a:off x="6243781" y="2879808"/>
            <a:ext cx="4738255"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Rectangle : coins arrondis 68">
            <a:extLst>
              <a:ext uri="{FF2B5EF4-FFF2-40B4-BE49-F238E27FC236}">
                <a16:creationId xmlns:a16="http://schemas.microsoft.com/office/drawing/2014/main" id="{733D0EBD-78B9-4890-B6EF-DF3B9C8DDD6F}"/>
              </a:ext>
            </a:extLst>
          </p:cNvPr>
          <p:cNvSpPr/>
          <p:nvPr/>
        </p:nvSpPr>
        <p:spPr>
          <a:xfrm>
            <a:off x="10437861" y="5522612"/>
            <a:ext cx="538724" cy="186814"/>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Flèche : bas 69">
            <a:extLst>
              <a:ext uri="{FF2B5EF4-FFF2-40B4-BE49-F238E27FC236}">
                <a16:creationId xmlns:a16="http://schemas.microsoft.com/office/drawing/2014/main" id="{87D9286D-6A41-4B07-8247-5E75A2577906}"/>
              </a:ext>
            </a:extLst>
          </p:cNvPr>
          <p:cNvSpPr/>
          <p:nvPr/>
        </p:nvSpPr>
        <p:spPr>
          <a:xfrm>
            <a:off x="7687939" y="281932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Flèche : bas 72">
            <a:extLst>
              <a:ext uri="{FF2B5EF4-FFF2-40B4-BE49-F238E27FC236}">
                <a16:creationId xmlns:a16="http://schemas.microsoft.com/office/drawing/2014/main" id="{C2D0E3B3-1570-436B-BC9C-AC2830FFC973}"/>
              </a:ext>
            </a:extLst>
          </p:cNvPr>
          <p:cNvSpPr/>
          <p:nvPr/>
        </p:nvSpPr>
        <p:spPr>
          <a:xfrm>
            <a:off x="9816557" y="2763910"/>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Flèche : bas 74">
            <a:extLst>
              <a:ext uri="{FF2B5EF4-FFF2-40B4-BE49-F238E27FC236}">
                <a16:creationId xmlns:a16="http://schemas.microsoft.com/office/drawing/2014/main" id="{9E7B1DF7-DD15-4827-A3CD-B6E1697DA53E}"/>
              </a:ext>
            </a:extLst>
          </p:cNvPr>
          <p:cNvSpPr/>
          <p:nvPr/>
        </p:nvSpPr>
        <p:spPr>
          <a:xfrm>
            <a:off x="10686400" y="535062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F3674444-4175-5318-DB6C-79D2D013C8BC}"/>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grpSp>
        <p:nvGrpSpPr>
          <p:cNvPr id="36" name="Groupe 35">
            <a:extLst>
              <a:ext uri="{FF2B5EF4-FFF2-40B4-BE49-F238E27FC236}">
                <a16:creationId xmlns:a16="http://schemas.microsoft.com/office/drawing/2014/main" id="{65856ADB-6C82-4A8F-8237-36A80055F7E2}"/>
              </a:ext>
            </a:extLst>
          </p:cNvPr>
          <p:cNvGrpSpPr/>
          <p:nvPr/>
        </p:nvGrpSpPr>
        <p:grpSpPr>
          <a:xfrm>
            <a:off x="10613647" y="492029"/>
            <a:ext cx="765652" cy="144000"/>
            <a:chOff x="2290064" y="1157718"/>
            <a:chExt cx="765652" cy="144000"/>
          </a:xfrm>
        </p:grpSpPr>
        <p:sp>
          <p:nvSpPr>
            <p:cNvPr id="40" name="Ellipse 39">
              <a:extLst>
                <a:ext uri="{FF2B5EF4-FFF2-40B4-BE49-F238E27FC236}">
                  <a16:creationId xmlns:a16="http://schemas.microsoft.com/office/drawing/2014/main" id="{5F726DF6-DA8B-42DF-BE2C-7BC78C9832DF}"/>
                </a:ext>
              </a:extLst>
            </p:cNvPr>
            <p:cNvSpPr/>
            <p:nvPr/>
          </p:nvSpPr>
          <p:spPr>
            <a:xfrm>
              <a:off x="2290064" y="115771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C39861A4-A09E-40BA-A4DF-B37FF674E8EC}"/>
                </a:ext>
              </a:extLst>
            </p:cNvPr>
            <p:cNvSpPr/>
            <p:nvPr/>
          </p:nvSpPr>
          <p:spPr>
            <a:xfrm>
              <a:off x="2446873" y="1157718"/>
              <a:ext cx="138415" cy="144000"/>
            </a:xfrm>
            <a:prstGeom prst="ellipse">
              <a:avLst/>
            </a:prstGeom>
            <a:solidFill>
              <a:schemeClr val="tx2"/>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Ellipse 41">
              <a:extLst>
                <a:ext uri="{FF2B5EF4-FFF2-40B4-BE49-F238E27FC236}">
                  <a16:creationId xmlns:a16="http://schemas.microsoft.com/office/drawing/2014/main" id="{B2B94FF6-E0FD-4858-A385-D9F87BC3402C}"/>
                </a:ext>
              </a:extLst>
            </p:cNvPr>
            <p:cNvSpPr/>
            <p:nvPr/>
          </p:nvSpPr>
          <p:spPr>
            <a:xfrm>
              <a:off x="2603683" y="1157718"/>
              <a:ext cx="138415" cy="144000"/>
            </a:xfrm>
            <a:prstGeom prst="ellipse">
              <a:avLst/>
            </a:prstGeom>
            <a:solidFill>
              <a:srgbClr val="B34A8C">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3" name="Ellipse 42">
              <a:extLst>
                <a:ext uri="{FF2B5EF4-FFF2-40B4-BE49-F238E27FC236}">
                  <a16:creationId xmlns:a16="http://schemas.microsoft.com/office/drawing/2014/main" id="{F096EB50-DF7C-48C7-9036-4987FAAC83B2}"/>
                </a:ext>
              </a:extLst>
            </p:cNvPr>
            <p:cNvSpPr/>
            <p:nvPr/>
          </p:nvSpPr>
          <p:spPr>
            <a:xfrm>
              <a:off x="2760492" y="1157718"/>
              <a:ext cx="138415" cy="144000"/>
            </a:xfrm>
            <a:prstGeom prst="ellipse">
              <a:avLst/>
            </a:prstGeom>
            <a:solidFill>
              <a:srgbClr val="B34A8C">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4" name="Ellipse 43">
              <a:extLst>
                <a:ext uri="{FF2B5EF4-FFF2-40B4-BE49-F238E27FC236}">
                  <a16:creationId xmlns:a16="http://schemas.microsoft.com/office/drawing/2014/main" id="{D656CD5C-7E22-4628-A16B-44E53C09FE3C}"/>
                </a:ext>
              </a:extLst>
            </p:cNvPr>
            <p:cNvSpPr/>
            <p:nvPr/>
          </p:nvSpPr>
          <p:spPr>
            <a:xfrm>
              <a:off x="2917301" y="1157718"/>
              <a:ext cx="138415" cy="144000"/>
            </a:xfrm>
            <a:prstGeom prst="ellipse">
              <a:avLst/>
            </a:prstGeom>
            <a:solidFill>
              <a:srgbClr val="B34A8C">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46" name="Image 45">
            <a:extLst>
              <a:ext uri="{FF2B5EF4-FFF2-40B4-BE49-F238E27FC236}">
                <a16:creationId xmlns:a16="http://schemas.microsoft.com/office/drawing/2014/main" id="{B47F78B7-9402-4C3E-B613-7A07225777D8}"/>
              </a:ext>
            </a:extLst>
          </p:cNvPr>
          <p:cNvPicPr>
            <a:picLocks noChangeAspect="1"/>
          </p:cNvPicPr>
          <p:nvPr/>
        </p:nvPicPr>
        <p:blipFill>
          <a:blip r:embed="rId3"/>
          <a:stretch>
            <a:fillRect/>
          </a:stretch>
        </p:blipFill>
        <p:spPr>
          <a:xfrm>
            <a:off x="11907662" y="0"/>
            <a:ext cx="284338" cy="284338"/>
          </a:xfrm>
          <a:prstGeom prst="rect">
            <a:avLst/>
          </a:prstGeom>
        </p:spPr>
      </p:pic>
      <p:sp>
        <p:nvSpPr>
          <p:cNvPr id="47" name="Titre 1">
            <a:extLst>
              <a:ext uri="{FF2B5EF4-FFF2-40B4-BE49-F238E27FC236}">
                <a16:creationId xmlns:a16="http://schemas.microsoft.com/office/drawing/2014/main" id="{8663B1EC-6C6B-4869-A7D7-1423D8935640}"/>
              </a:ext>
            </a:extLst>
          </p:cNvPr>
          <p:cNvSpPr txBox="1">
            <a:spLocks/>
          </p:cNvSpPr>
          <p:nvPr/>
        </p:nvSpPr>
        <p:spPr>
          <a:xfrm>
            <a:off x="1102844" y="423770"/>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Cas : Souscription d’une assurance vie Millevie Essentielle 2 avec de l’Emprunt BPCE </a:t>
            </a:r>
          </a:p>
        </p:txBody>
      </p:sp>
      <p:grpSp>
        <p:nvGrpSpPr>
          <p:cNvPr id="53" name="Groupe 52">
            <a:extLst>
              <a:ext uri="{FF2B5EF4-FFF2-40B4-BE49-F238E27FC236}">
                <a16:creationId xmlns:a16="http://schemas.microsoft.com/office/drawing/2014/main" id="{00D1B392-8D20-40B3-B17F-4AA603B8B4BE}"/>
              </a:ext>
            </a:extLst>
          </p:cNvPr>
          <p:cNvGrpSpPr/>
          <p:nvPr/>
        </p:nvGrpSpPr>
        <p:grpSpPr>
          <a:xfrm>
            <a:off x="-67723" y="1886758"/>
            <a:ext cx="2204417" cy="322977"/>
            <a:chOff x="1642210" y="864000"/>
            <a:chExt cx="1653313" cy="242233"/>
          </a:xfrm>
        </p:grpSpPr>
        <p:sp>
          <p:nvSpPr>
            <p:cNvPr id="54" name="Rectangle 53">
              <a:extLst>
                <a:ext uri="{FF2B5EF4-FFF2-40B4-BE49-F238E27FC236}">
                  <a16:creationId xmlns:a16="http://schemas.microsoft.com/office/drawing/2014/main" id="{F35231D4-C536-43F0-A81F-E236F249BA06}"/>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5" name="Groupe 54">
              <a:extLst>
                <a:ext uri="{FF2B5EF4-FFF2-40B4-BE49-F238E27FC236}">
                  <a16:creationId xmlns:a16="http://schemas.microsoft.com/office/drawing/2014/main" id="{49C4DA0D-DBAC-4C48-9808-4550DDAD2F22}"/>
                </a:ext>
              </a:extLst>
            </p:cNvPr>
            <p:cNvGrpSpPr/>
            <p:nvPr/>
          </p:nvGrpSpPr>
          <p:grpSpPr>
            <a:xfrm>
              <a:off x="1976780" y="895093"/>
              <a:ext cx="984172" cy="175628"/>
              <a:chOff x="2027352" y="895093"/>
              <a:chExt cx="984172" cy="175628"/>
            </a:xfrm>
          </p:grpSpPr>
          <p:cxnSp>
            <p:nvCxnSpPr>
              <p:cNvPr id="57" name="Connecteur droit 56">
                <a:extLst>
                  <a:ext uri="{FF2B5EF4-FFF2-40B4-BE49-F238E27FC236}">
                    <a16:creationId xmlns:a16="http://schemas.microsoft.com/office/drawing/2014/main" id="{D0A52591-39D5-40D0-86F9-CE95913A4DC7}"/>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042B2008-CEB0-4566-A3C4-3A8BC5192ED0}"/>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6" name="Picture 2" descr="Key Icon 4409723">
              <a:extLst>
                <a:ext uri="{FF2B5EF4-FFF2-40B4-BE49-F238E27FC236}">
                  <a16:creationId xmlns:a16="http://schemas.microsoft.com/office/drawing/2014/main" id="{9E96EF43-A12A-48E6-A84D-7B3B68CDA1F7}"/>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Ellipse 60">
            <a:extLst>
              <a:ext uri="{FF2B5EF4-FFF2-40B4-BE49-F238E27FC236}">
                <a16:creationId xmlns:a16="http://schemas.microsoft.com/office/drawing/2014/main" id="{B329CF48-408F-4A8B-9D15-1DAF387A417E}"/>
              </a:ext>
            </a:extLst>
          </p:cNvPr>
          <p:cNvSpPr/>
          <p:nvPr/>
        </p:nvSpPr>
        <p:spPr>
          <a:xfrm>
            <a:off x="5660615" y="3040422"/>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76" name="Flèche : bas 75">
            <a:extLst>
              <a:ext uri="{FF2B5EF4-FFF2-40B4-BE49-F238E27FC236}">
                <a16:creationId xmlns:a16="http://schemas.microsoft.com/office/drawing/2014/main" id="{1CCF4D8A-9B38-4E75-91F5-6661D6A33027}"/>
              </a:ext>
            </a:extLst>
          </p:cNvPr>
          <p:cNvSpPr/>
          <p:nvPr/>
        </p:nvSpPr>
        <p:spPr>
          <a:xfrm>
            <a:off x="6427051" y="2864498"/>
            <a:ext cx="216345" cy="15932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8" name="Rectangle : coins arrondis 77">
            <a:extLst>
              <a:ext uri="{FF2B5EF4-FFF2-40B4-BE49-F238E27FC236}">
                <a16:creationId xmlns:a16="http://schemas.microsoft.com/office/drawing/2014/main" id="{2C36D278-847C-4956-A14C-D9A70C08875A}"/>
              </a:ext>
            </a:extLst>
          </p:cNvPr>
          <p:cNvSpPr/>
          <p:nvPr/>
        </p:nvSpPr>
        <p:spPr>
          <a:xfrm>
            <a:off x="221672" y="4887427"/>
            <a:ext cx="4483597" cy="1082222"/>
          </a:xfrm>
          <a:prstGeom prst="roundRect">
            <a:avLst>
              <a:gd name="adj" fmla="val 21452"/>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L’Emprunt BPCE sera paramétré </a:t>
            </a:r>
            <a:r>
              <a:rPr kumimoji="0" lang="fr-FR" sz="1100" b="1"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sur tous les projets et sur toutes les catégories</a:t>
            </a:r>
            <a:r>
              <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de clientèle  et sur toutes les catégories de risques et de compétences Financières (C1/R1)</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endParaRPr>
          </a:p>
        </p:txBody>
      </p:sp>
      <p:sp>
        <p:nvSpPr>
          <p:cNvPr id="80" name="ZoneTexte 79">
            <a:extLst>
              <a:ext uri="{FF2B5EF4-FFF2-40B4-BE49-F238E27FC236}">
                <a16:creationId xmlns:a16="http://schemas.microsoft.com/office/drawing/2014/main" id="{2F545594-BB62-4F8A-8DDB-BE6030ACBB8B}"/>
              </a:ext>
            </a:extLst>
          </p:cNvPr>
          <p:cNvSpPr txBox="1"/>
          <p:nvPr/>
        </p:nvSpPr>
        <p:spPr>
          <a:xfrm>
            <a:off x="986055" y="1032820"/>
            <a:ext cx="2145138" cy="584775"/>
          </a:xfrm>
          <a:prstGeom prst="rect">
            <a:avLst/>
          </a:prstGeom>
          <a:solidFill>
            <a:srgbClr val="C00000"/>
          </a:solidFill>
          <a:ln>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chemeClr val="bg1"/>
                </a:solidFill>
                <a:effectLst/>
                <a:uLnTx/>
                <a:uFillTx/>
                <a:latin typeface="Arial" panose="020B0604020202020204"/>
                <a:ea typeface="+mn-ea"/>
                <a:cs typeface="+mn-cs"/>
              </a:rPr>
              <a:t>horizon de placement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chemeClr val="bg1"/>
                </a:solidFill>
                <a:effectLst/>
                <a:uLnTx/>
                <a:uFillTx/>
                <a:latin typeface="Arial" panose="020B0604020202020204"/>
                <a:ea typeface="+mn-ea"/>
                <a:cs typeface="+mn-cs"/>
              </a:rPr>
              <a:t>minimum : </a:t>
            </a:r>
            <a:r>
              <a:rPr kumimoji="0" lang="fr-FR" sz="1600" b="1" i="0" u="none" strike="noStrike" kern="1200" cap="none" spc="0" normalizeH="0" baseline="0" noProof="0">
                <a:ln>
                  <a:noFill/>
                </a:ln>
                <a:solidFill>
                  <a:schemeClr val="bg1"/>
                </a:solidFill>
                <a:effectLst/>
                <a:uLnTx/>
                <a:uFillTx/>
                <a:latin typeface="Arial" panose="020B0604020202020204"/>
                <a:ea typeface="+mn-ea"/>
                <a:cs typeface="+mn-cs"/>
              </a:rPr>
              <a:t>6 ans</a:t>
            </a:r>
          </a:p>
        </p:txBody>
      </p:sp>
      <p:sp>
        <p:nvSpPr>
          <p:cNvPr id="81" name="Ellipse 80">
            <a:extLst>
              <a:ext uri="{FF2B5EF4-FFF2-40B4-BE49-F238E27FC236}">
                <a16:creationId xmlns:a16="http://schemas.microsoft.com/office/drawing/2014/main" id="{FC8E864D-904E-4E68-9140-F0EB11F89BEF}"/>
              </a:ext>
            </a:extLst>
          </p:cNvPr>
          <p:cNvSpPr/>
          <p:nvPr/>
        </p:nvSpPr>
        <p:spPr>
          <a:xfrm>
            <a:off x="263673" y="996654"/>
            <a:ext cx="612000" cy="612000"/>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ZoneTexte 81">
            <a:extLst>
              <a:ext uri="{FF2B5EF4-FFF2-40B4-BE49-F238E27FC236}">
                <a16:creationId xmlns:a16="http://schemas.microsoft.com/office/drawing/2014/main" id="{52CB3922-FC9D-4FF0-8A1D-B5014D600AC1}"/>
              </a:ext>
            </a:extLst>
          </p:cNvPr>
          <p:cNvSpPr txBox="1"/>
          <p:nvPr/>
        </p:nvSpPr>
        <p:spPr>
          <a:xfrm>
            <a:off x="419877" y="1056809"/>
            <a:ext cx="354563" cy="523220"/>
          </a:xfrm>
          <a:prstGeom prst="rect">
            <a:avLst/>
          </a:prstGeom>
          <a:noFill/>
        </p:spPr>
        <p:txBody>
          <a:bodyPr wrap="square" rtlCol="0">
            <a:spAutoFit/>
          </a:bodyPr>
          <a:lstStyle/>
          <a:p>
            <a:r>
              <a:rPr lang="fr-FR" sz="2800" b="1">
                <a:solidFill>
                  <a:schemeClr val="bg1"/>
                </a:solidFill>
              </a:rPr>
              <a:t>!</a:t>
            </a:r>
          </a:p>
        </p:txBody>
      </p:sp>
      <p:sp>
        <p:nvSpPr>
          <p:cNvPr id="83" name="Forme libre 90">
            <a:extLst>
              <a:ext uri="{FF2B5EF4-FFF2-40B4-BE49-F238E27FC236}">
                <a16:creationId xmlns:a16="http://schemas.microsoft.com/office/drawing/2014/main" id="{05C3BCA0-CB1E-4680-BF53-7DD234378B1A}"/>
              </a:ext>
            </a:extLst>
          </p:cNvPr>
          <p:cNvSpPr/>
          <p:nvPr/>
        </p:nvSpPr>
        <p:spPr bwMode="auto">
          <a:xfrm rot="16200000">
            <a:off x="3363401" y="3954526"/>
            <a:ext cx="3876541" cy="147783"/>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GB">
              <a:latin typeface="Montserrat" panose="00000500000000000000" pitchFamily="2" charset="0"/>
            </a:endParaRPr>
          </a:p>
        </p:txBody>
      </p:sp>
    </p:spTree>
    <p:extLst>
      <p:ext uri="{BB962C8B-B14F-4D97-AF65-F5344CB8AC3E}">
        <p14:creationId xmlns:p14="http://schemas.microsoft.com/office/powerpoint/2010/main" val="15189411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9D752D6-BF04-4283-97BE-696CF6B27F9D}"/>
              </a:ext>
            </a:extLst>
          </p:cNvPr>
          <p:cNvPicPr>
            <a:picLocks noChangeAspect="1"/>
          </p:cNvPicPr>
          <p:nvPr/>
        </p:nvPicPr>
        <p:blipFill rotWithShape="1">
          <a:blip r:embed="rId2"/>
          <a:srcRect b="1515"/>
          <a:stretch/>
        </p:blipFill>
        <p:spPr>
          <a:xfrm>
            <a:off x="6368302" y="2138042"/>
            <a:ext cx="5422730" cy="4069481"/>
          </a:xfrm>
          <a:prstGeom prst="rect">
            <a:avLst/>
          </a:prstGeom>
        </p:spPr>
      </p:pic>
      <p:pic>
        <p:nvPicPr>
          <p:cNvPr id="3" name="Image 2">
            <a:extLst>
              <a:ext uri="{FF2B5EF4-FFF2-40B4-BE49-F238E27FC236}">
                <a16:creationId xmlns:a16="http://schemas.microsoft.com/office/drawing/2014/main" id="{27A01845-FEEB-4961-AFAC-776FA441502E}"/>
              </a:ext>
            </a:extLst>
          </p:cNvPr>
          <p:cNvPicPr>
            <a:picLocks noChangeAspect="1"/>
          </p:cNvPicPr>
          <p:nvPr/>
        </p:nvPicPr>
        <p:blipFill>
          <a:blip r:embed="rId3"/>
          <a:stretch>
            <a:fillRect/>
          </a:stretch>
        </p:blipFill>
        <p:spPr>
          <a:xfrm>
            <a:off x="272382" y="2138042"/>
            <a:ext cx="5117030" cy="3637058"/>
          </a:xfrm>
          <a:prstGeom prst="rect">
            <a:avLst/>
          </a:prstGeom>
          <a:ln>
            <a:solidFill>
              <a:schemeClr val="bg1"/>
            </a:solidFill>
          </a:ln>
        </p:spPr>
      </p:pic>
      <p:sp>
        <p:nvSpPr>
          <p:cNvPr id="31" name="Flèche : bas 30">
            <a:extLst>
              <a:ext uri="{FF2B5EF4-FFF2-40B4-BE49-F238E27FC236}">
                <a16:creationId xmlns:a16="http://schemas.microsoft.com/office/drawing/2014/main" id="{C04F47F9-159A-40A4-A340-05D827DBC704}"/>
              </a:ext>
            </a:extLst>
          </p:cNvPr>
          <p:cNvSpPr/>
          <p:nvPr/>
        </p:nvSpPr>
        <p:spPr>
          <a:xfrm>
            <a:off x="4993200" y="368200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36E481C7-E7E3-470F-ABEA-B76E7D261AD6}"/>
              </a:ext>
            </a:extLst>
          </p:cNvPr>
          <p:cNvSpPr/>
          <p:nvPr/>
        </p:nvSpPr>
        <p:spPr>
          <a:xfrm>
            <a:off x="11348183" y="5578822"/>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B93A062-8B7F-4392-B014-5D567BABB862}"/>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40" name="Groupe 39">
            <a:extLst>
              <a:ext uri="{FF2B5EF4-FFF2-40B4-BE49-F238E27FC236}">
                <a16:creationId xmlns:a16="http://schemas.microsoft.com/office/drawing/2014/main" id="{A095027F-5EE2-4BD0-ADDB-1BAEF1864C78}"/>
              </a:ext>
            </a:extLst>
          </p:cNvPr>
          <p:cNvGrpSpPr/>
          <p:nvPr/>
        </p:nvGrpSpPr>
        <p:grpSpPr>
          <a:xfrm>
            <a:off x="0" y="1246904"/>
            <a:ext cx="2204417" cy="322977"/>
            <a:chOff x="1642210" y="864000"/>
            <a:chExt cx="1653313" cy="242233"/>
          </a:xfrm>
        </p:grpSpPr>
        <p:sp>
          <p:nvSpPr>
            <p:cNvPr id="41" name="Rectangle 40">
              <a:extLst>
                <a:ext uri="{FF2B5EF4-FFF2-40B4-BE49-F238E27FC236}">
                  <a16:creationId xmlns:a16="http://schemas.microsoft.com/office/drawing/2014/main" id="{FBDFB417-C1DC-47B7-A4BF-9BDAC1536176}"/>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2" name="Groupe 41">
              <a:extLst>
                <a:ext uri="{FF2B5EF4-FFF2-40B4-BE49-F238E27FC236}">
                  <a16:creationId xmlns:a16="http://schemas.microsoft.com/office/drawing/2014/main" id="{4FD8AB97-4EED-43A6-8D99-BED625AC53BC}"/>
                </a:ext>
              </a:extLst>
            </p:cNvPr>
            <p:cNvGrpSpPr/>
            <p:nvPr/>
          </p:nvGrpSpPr>
          <p:grpSpPr>
            <a:xfrm>
              <a:off x="1976780" y="895093"/>
              <a:ext cx="984172" cy="175628"/>
              <a:chOff x="2027352" y="895093"/>
              <a:chExt cx="984172" cy="175628"/>
            </a:xfrm>
          </p:grpSpPr>
          <p:cxnSp>
            <p:nvCxnSpPr>
              <p:cNvPr id="44" name="Connecteur droit 43">
                <a:extLst>
                  <a:ext uri="{FF2B5EF4-FFF2-40B4-BE49-F238E27FC236}">
                    <a16:creationId xmlns:a16="http://schemas.microsoft.com/office/drawing/2014/main" id="{BE6DFB98-B87D-4519-98CB-693EF1A3FE6B}"/>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2E8CF3AE-A5DE-47BF-8C58-7A25DEA0E397}"/>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2" descr="Key Icon 4409723">
              <a:extLst>
                <a:ext uri="{FF2B5EF4-FFF2-40B4-BE49-F238E27FC236}">
                  <a16:creationId xmlns:a16="http://schemas.microsoft.com/office/drawing/2014/main" id="{F950C2CD-5E21-496E-85DF-3DE68FE7A5D5}"/>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597400AE-76EF-A9EC-77EA-0D220B01D8ED}"/>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grpSp>
        <p:nvGrpSpPr>
          <p:cNvPr id="16" name="Groupe 15">
            <a:extLst>
              <a:ext uri="{FF2B5EF4-FFF2-40B4-BE49-F238E27FC236}">
                <a16:creationId xmlns:a16="http://schemas.microsoft.com/office/drawing/2014/main" id="{71743AC5-D506-4810-9641-C6D805F4BB8D}"/>
              </a:ext>
            </a:extLst>
          </p:cNvPr>
          <p:cNvGrpSpPr/>
          <p:nvPr/>
        </p:nvGrpSpPr>
        <p:grpSpPr>
          <a:xfrm>
            <a:off x="10613647" y="492029"/>
            <a:ext cx="765652" cy="144000"/>
            <a:chOff x="2290064" y="1157718"/>
            <a:chExt cx="765652" cy="144000"/>
          </a:xfrm>
        </p:grpSpPr>
        <p:sp>
          <p:nvSpPr>
            <p:cNvPr id="17" name="Ellipse 16">
              <a:extLst>
                <a:ext uri="{FF2B5EF4-FFF2-40B4-BE49-F238E27FC236}">
                  <a16:creationId xmlns:a16="http://schemas.microsoft.com/office/drawing/2014/main" id="{FDC31205-FB17-4C84-9990-9AE3375E94D5}"/>
                </a:ext>
              </a:extLst>
            </p:cNvPr>
            <p:cNvSpPr/>
            <p:nvPr/>
          </p:nvSpPr>
          <p:spPr>
            <a:xfrm>
              <a:off x="2290064" y="115771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Ellipse 17">
              <a:extLst>
                <a:ext uri="{FF2B5EF4-FFF2-40B4-BE49-F238E27FC236}">
                  <a16:creationId xmlns:a16="http://schemas.microsoft.com/office/drawing/2014/main" id="{F4B9F850-90ED-4D02-96AD-DED230AE8D61}"/>
                </a:ext>
              </a:extLst>
            </p:cNvPr>
            <p:cNvSpPr/>
            <p:nvPr/>
          </p:nvSpPr>
          <p:spPr>
            <a:xfrm>
              <a:off x="2446873" y="1157718"/>
              <a:ext cx="138415" cy="144000"/>
            </a:xfrm>
            <a:prstGeom prst="ellipse">
              <a:avLst/>
            </a:prstGeom>
            <a:solidFill>
              <a:schemeClr val="tx2"/>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F7673C67-74B2-4E44-AE03-1BAEBA7475FA}"/>
                </a:ext>
              </a:extLst>
            </p:cNvPr>
            <p:cNvSpPr/>
            <p:nvPr/>
          </p:nvSpPr>
          <p:spPr>
            <a:xfrm>
              <a:off x="2603683" y="1157718"/>
              <a:ext cx="138415" cy="144000"/>
            </a:xfrm>
            <a:prstGeom prst="ellipse">
              <a:avLst/>
            </a:prstGeom>
            <a:solidFill>
              <a:schemeClr val="tx2"/>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66C6BEB0-0475-467C-B96B-41AFE162DF58}"/>
                </a:ext>
              </a:extLst>
            </p:cNvPr>
            <p:cNvSpPr/>
            <p:nvPr/>
          </p:nvSpPr>
          <p:spPr>
            <a:xfrm>
              <a:off x="2760492" y="1157718"/>
              <a:ext cx="138415" cy="144000"/>
            </a:xfrm>
            <a:prstGeom prst="ellipse">
              <a:avLst/>
            </a:prstGeom>
            <a:solidFill>
              <a:srgbClr val="B34A8C">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D645B199-2C04-42A4-99A0-0BF4BFC86696}"/>
                </a:ext>
              </a:extLst>
            </p:cNvPr>
            <p:cNvSpPr/>
            <p:nvPr/>
          </p:nvSpPr>
          <p:spPr>
            <a:xfrm>
              <a:off x="2917301" y="1157718"/>
              <a:ext cx="138415" cy="144000"/>
            </a:xfrm>
            <a:prstGeom prst="ellipse">
              <a:avLst/>
            </a:prstGeom>
            <a:solidFill>
              <a:srgbClr val="B34A8C">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24" name="Image 23">
            <a:extLst>
              <a:ext uri="{FF2B5EF4-FFF2-40B4-BE49-F238E27FC236}">
                <a16:creationId xmlns:a16="http://schemas.microsoft.com/office/drawing/2014/main" id="{A38DEEED-1084-4115-B0F7-F49FEE98873C}"/>
              </a:ext>
            </a:extLst>
          </p:cNvPr>
          <p:cNvPicPr>
            <a:picLocks noChangeAspect="1"/>
          </p:cNvPicPr>
          <p:nvPr/>
        </p:nvPicPr>
        <p:blipFill>
          <a:blip r:embed="rId5"/>
          <a:stretch>
            <a:fillRect/>
          </a:stretch>
        </p:blipFill>
        <p:spPr>
          <a:xfrm>
            <a:off x="11907662" y="0"/>
            <a:ext cx="284338" cy="284338"/>
          </a:xfrm>
          <a:prstGeom prst="rect">
            <a:avLst/>
          </a:prstGeom>
        </p:spPr>
      </p:pic>
      <p:sp>
        <p:nvSpPr>
          <p:cNvPr id="25" name="Titre 1">
            <a:extLst>
              <a:ext uri="{FF2B5EF4-FFF2-40B4-BE49-F238E27FC236}">
                <a16:creationId xmlns:a16="http://schemas.microsoft.com/office/drawing/2014/main" id="{094EA48C-E63F-4CD0-B48B-3A9F10D04307}"/>
              </a:ext>
            </a:extLst>
          </p:cNvPr>
          <p:cNvSpPr txBox="1">
            <a:spLocks/>
          </p:cNvSpPr>
          <p:nvPr/>
        </p:nvSpPr>
        <p:spPr>
          <a:xfrm>
            <a:off x="1130553" y="377588"/>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Cas : souscription d’une assurance vie Millevie Essentielle 2 avec de l’Emprunt BPCE </a:t>
            </a:r>
          </a:p>
        </p:txBody>
      </p:sp>
    </p:spTree>
    <p:extLst>
      <p:ext uri="{BB962C8B-B14F-4D97-AF65-F5344CB8AC3E}">
        <p14:creationId xmlns:p14="http://schemas.microsoft.com/office/powerpoint/2010/main" val="21139219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401A43F-64CF-4CAE-8918-1C2A08941002}"/>
              </a:ext>
            </a:extLst>
          </p:cNvPr>
          <p:cNvPicPr>
            <a:picLocks noChangeAspect="1"/>
          </p:cNvPicPr>
          <p:nvPr/>
        </p:nvPicPr>
        <p:blipFill>
          <a:blip r:embed="rId2"/>
          <a:stretch>
            <a:fillRect/>
          </a:stretch>
        </p:blipFill>
        <p:spPr>
          <a:xfrm>
            <a:off x="8755561" y="3485085"/>
            <a:ext cx="3157656" cy="2509316"/>
          </a:xfrm>
          <a:prstGeom prst="rect">
            <a:avLst/>
          </a:prstGeom>
        </p:spPr>
      </p:pic>
      <p:pic>
        <p:nvPicPr>
          <p:cNvPr id="44" name="Image 43">
            <a:extLst>
              <a:ext uri="{FF2B5EF4-FFF2-40B4-BE49-F238E27FC236}">
                <a16:creationId xmlns:a16="http://schemas.microsoft.com/office/drawing/2014/main" id="{0E35155D-F086-4FDA-AF35-23713AAEE183}"/>
              </a:ext>
            </a:extLst>
          </p:cNvPr>
          <p:cNvPicPr>
            <a:picLocks noChangeAspect="1"/>
          </p:cNvPicPr>
          <p:nvPr/>
        </p:nvPicPr>
        <p:blipFill>
          <a:blip r:embed="rId3"/>
          <a:stretch>
            <a:fillRect/>
          </a:stretch>
        </p:blipFill>
        <p:spPr>
          <a:xfrm>
            <a:off x="5317554" y="2674546"/>
            <a:ext cx="3115246" cy="2334589"/>
          </a:xfrm>
          <a:prstGeom prst="rect">
            <a:avLst/>
          </a:prstGeom>
        </p:spPr>
      </p:pic>
      <p:sp>
        <p:nvSpPr>
          <p:cNvPr id="43" name="Titre 1">
            <a:extLst>
              <a:ext uri="{FF2B5EF4-FFF2-40B4-BE49-F238E27FC236}">
                <a16:creationId xmlns:a16="http://schemas.microsoft.com/office/drawing/2014/main" id="{C46DEC5D-2251-466A-B997-DC972E87281E}"/>
              </a:ext>
            </a:extLst>
          </p:cNvPr>
          <p:cNvSpPr txBox="1">
            <a:spLocks/>
          </p:cNvSpPr>
          <p:nvPr/>
        </p:nvSpPr>
        <p:spPr>
          <a:xfrm>
            <a:off x="1130553" y="377588"/>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Cas : souscription d’une assurance vie Millevie Essentielle 2 avec de l’Emprunt BPCE </a:t>
            </a:r>
          </a:p>
        </p:txBody>
      </p:sp>
      <p:sp>
        <p:nvSpPr>
          <p:cNvPr id="7" name="Rectangle : coins arrondis 6">
            <a:extLst>
              <a:ext uri="{FF2B5EF4-FFF2-40B4-BE49-F238E27FC236}">
                <a16:creationId xmlns:a16="http://schemas.microsoft.com/office/drawing/2014/main" id="{FE31A0AC-C134-44FE-B85D-69B3EE8EAC35}"/>
              </a:ext>
            </a:extLst>
          </p:cNvPr>
          <p:cNvSpPr/>
          <p:nvPr/>
        </p:nvSpPr>
        <p:spPr>
          <a:xfrm>
            <a:off x="127853" y="3610948"/>
            <a:ext cx="4703497" cy="1500523"/>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(remplacement )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5" name="Ellipse 24">
            <a:extLst>
              <a:ext uri="{FF2B5EF4-FFF2-40B4-BE49-F238E27FC236}">
                <a16:creationId xmlns:a16="http://schemas.microsoft.com/office/drawing/2014/main" id="{E4382C0D-2F47-49FA-AFBB-0180887269E3}"/>
              </a:ext>
            </a:extLst>
          </p:cNvPr>
          <p:cNvSpPr/>
          <p:nvPr/>
        </p:nvSpPr>
        <p:spPr>
          <a:xfrm>
            <a:off x="8128984" y="4126381"/>
            <a:ext cx="294968" cy="3048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Connecteur droit avec flèche 26">
            <a:extLst>
              <a:ext uri="{FF2B5EF4-FFF2-40B4-BE49-F238E27FC236}">
                <a16:creationId xmlns:a16="http://schemas.microsoft.com/office/drawing/2014/main" id="{3A997D00-4E90-40A5-A746-AF7C1ABB5FDD}"/>
              </a:ext>
            </a:extLst>
          </p:cNvPr>
          <p:cNvCxnSpPr>
            <a:cxnSpLocks/>
            <a:stCxn id="25" idx="6"/>
          </p:cNvCxnSpPr>
          <p:nvPr/>
        </p:nvCxnSpPr>
        <p:spPr>
          <a:xfrm>
            <a:off x="8423952" y="4278781"/>
            <a:ext cx="479903"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C6FB529D-852F-4993-A995-96E06505B9F7}"/>
              </a:ext>
            </a:extLst>
          </p:cNvPr>
          <p:cNvGrpSpPr/>
          <p:nvPr/>
        </p:nvGrpSpPr>
        <p:grpSpPr>
          <a:xfrm>
            <a:off x="10555078" y="445442"/>
            <a:ext cx="765652" cy="144000"/>
            <a:chOff x="8888361" y="418328"/>
            <a:chExt cx="765652" cy="144000"/>
          </a:xfrm>
        </p:grpSpPr>
        <p:sp>
          <p:nvSpPr>
            <p:cNvPr id="36" name="Ellipse 35">
              <a:extLst>
                <a:ext uri="{FF2B5EF4-FFF2-40B4-BE49-F238E27FC236}">
                  <a16:creationId xmlns:a16="http://schemas.microsoft.com/office/drawing/2014/main" id="{F1E3F9F3-12D0-4B6E-ADD2-386CCC35FDBB}"/>
                </a:ext>
              </a:extLst>
            </p:cNvPr>
            <p:cNvSpPr/>
            <p:nvPr/>
          </p:nvSpPr>
          <p:spPr>
            <a:xfrm>
              <a:off x="8888361" y="41832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A774639B-8FF3-4544-AD84-FC6F74BC7AB2}"/>
                </a:ext>
              </a:extLst>
            </p:cNvPr>
            <p:cNvSpPr/>
            <p:nvPr/>
          </p:nvSpPr>
          <p:spPr>
            <a:xfrm>
              <a:off x="9053733" y="41832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F4C0ECD6-08E4-44EF-86D6-DE9A65B9FA16}"/>
                </a:ext>
              </a:extLst>
            </p:cNvPr>
            <p:cNvSpPr/>
            <p:nvPr/>
          </p:nvSpPr>
          <p:spPr>
            <a:xfrm>
              <a:off x="9358789" y="41832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F17C8CFB-C8F2-402B-B83C-7FA52616DA01}"/>
                </a:ext>
              </a:extLst>
            </p:cNvPr>
            <p:cNvSpPr/>
            <p:nvPr/>
          </p:nvSpPr>
          <p:spPr>
            <a:xfrm>
              <a:off x="9515598" y="418328"/>
              <a:ext cx="138415" cy="144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A8329BB-9A11-4D01-A68B-1036E93F7936}"/>
                </a:ext>
              </a:extLst>
            </p:cNvPr>
            <p:cNvSpPr/>
            <p:nvPr/>
          </p:nvSpPr>
          <p:spPr>
            <a:xfrm>
              <a:off x="9206133" y="41832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2" name="Rectangle : coins arrondis 41">
            <a:extLst>
              <a:ext uri="{FF2B5EF4-FFF2-40B4-BE49-F238E27FC236}">
                <a16:creationId xmlns:a16="http://schemas.microsoft.com/office/drawing/2014/main" id="{37757FE6-6CAE-4542-84C1-8C1A32469E73}"/>
              </a:ext>
            </a:extLst>
          </p:cNvPr>
          <p:cNvSpPr/>
          <p:nvPr/>
        </p:nvSpPr>
        <p:spPr>
          <a:xfrm>
            <a:off x="224035" y="2126174"/>
            <a:ext cx="4515916" cy="1148870"/>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qui ne comportera pas l’emprunt.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éligibles et proposés en 1</a:t>
            </a:r>
            <a:r>
              <a:rPr kumimoji="0" lang="fr-FR" sz="1050" b="0" i="1" u="none" strike="noStrike" kern="0" cap="none" spc="0" normalizeH="0" baseline="3000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ère</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 intention LEA peuvent être remplacés (switch) ou ventilés (split) au profit de l’emprunt BPCE.</a:t>
            </a:r>
          </a:p>
        </p:txBody>
      </p:sp>
      <p:sp>
        <p:nvSpPr>
          <p:cNvPr id="46" name="ZoneTexte 45">
            <a:extLst>
              <a:ext uri="{FF2B5EF4-FFF2-40B4-BE49-F238E27FC236}">
                <a16:creationId xmlns:a16="http://schemas.microsoft.com/office/drawing/2014/main" id="{D6261303-EBA1-4583-87D7-A6168A2D5CF2}"/>
              </a:ext>
            </a:extLst>
          </p:cNvPr>
          <p:cNvSpPr txBox="1"/>
          <p:nvPr/>
        </p:nvSpPr>
        <p:spPr>
          <a:xfrm>
            <a:off x="5818908" y="2225104"/>
            <a:ext cx="5541818" cy="333370"/>
          </a:xfrm>
          <a:prstGeom prst="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sont éligibles au switch</a:t>
            </a:r>
            <a:endParaRPr kumimoji="0" lang="fr-FR" sz="1333" b="0" i="1"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6564178" y="40577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pic>
        <p:nvPicPr>
          <p:cNvPr id="47" name="Image 46">
            <a:extLst>
              <a:ext uri="{FF2B5EF4-FFF2-40B4-BE49-F238E27FC236}">
                <a16:creationId xmlns:a16="http://schemas.microsoft.com/office/drawing/2014/main" id="{8F6C47D9-79DE-4BE2-AA3A-4B8E20802DB3}"/>
              </a:ext>
            </a:extLst>
          </p:cNvPr>
          <p:cNvPicPr>
            <a:picLocks noChangeAspect="1"/>
          </p:cNvPicPr>
          <p:nvPr/>
        </p:nvPicPr>
        <p:blipFill>
          <a:blip r:embed="rId4"/>
          <a:stretch>
            <a:fillRect/>
          </a:stretch>
        </p:blipFill>
        <p:spPr>
          <a:xfrm>
            <a:off x="11907662" y="27708"/>
            <a:ext cx="284338" cy="284338"/>
          </a:xfrm>
          <a:prstGeom prst="rect">
            <a:avLst/>
          </a:prstGeom>
        </p:spPr>
      </p:pic>
      <p:sp>
        <p:nvSpPr>
          <p:cNvPr id="48" name="Forme libre 90">
            <a:extLst>
              <a:ext uri="{FF2B5EF4-FFF2-40B4-BE49-F238E27FC236}">
                <a16:creationId xmlns:a16="http://schemas.microsoft.com/office/drawing/2014/main" id="{B30D6406-E1BC-414D-B1E3-4F083853C351}"/>
              </a:ext>
            </a:extLst>
          </p:cNvPr>
          <p:cNvSpPr/>
          <p:nvPr/>
        </p:nvSpPr>
        <p:spPr bwMode="auto">
          <a:xfrm rot="16200000">
            <a:off x="3596509" y="3615169"/>
            <a:ext cx="3116425" cy="8485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49" name="Groupe 48">
            <a:extLst>
              <a:ext uri="{FF2B5EF4-FFF2-40B4-BE49-F238E27FC236}">
                <a16:creationId xmlns:a16="http://schemas.microsoft.com/office/drawing/2014/main" id="{56C3D6C4-8083-4326-A66B-63B919F7AA9C}"/>
              </a:ext>
            </a:extLst>
          </p:cNvPr>
          <p:cNvGrpSpPr/>
          <p:nvPr/>
        </p:nvGrpSpPr>
        <p:grpSpPr>
          <a:xfrm>
            <a:off x="0" y="1508277"/>
            <a:ext cx="2204417" cy="322977"/>
            <a:chOff x="1642210" y="864000"/>
            <a:chExt cx="1653313" cy="242233"/>
          </a:xfrm>
        </p:grpSpPr>
        <p:sp>
          <p:nvSpPr>
            <p:cNvPr id="50" name="Rectangle 49">
              <a:extLst>
                <a:ext uri="{FF2B5EF4-FFF2-40B4-BE49-F238E27FC236}">
                  <a16:creationId xmlns:a16="http://schemas.microsoft.com/office/drawing/2014/main" id="{ECF3F063-551E-4A4F-833C-F1C41CE8C7C0}"/>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51" name="Groupe 50">
              <a:extLst>
                <a:ext uri="{FF2B5EF4-FFF2-40B4-BE49-F238E27FC236}">
                  <a16:creationId xmlns:a16="http://schemas.microsoft.com/office/drawing/2014/main" id="{5353A2AF-96CA-4B58-8CEF-1F30B5A0D581}"/>
                </a:ext>
              </a:extLst>
            </p:cNvPr>
            <p:cNvGrpSpPr/>
            <p:nvPr/>
          </p:nvGrpSpPr>
          <p:grpSpPr>
            <a:xfrm>
              <a:off x="1976780" y="895093"/>
              <a:ext cx="984172" cy="175628"/>
              <a:chOff x="2027352" y="895093"/>
              <a:chExt cx="984172" cy="175628"/>
            </a:xfrm>
          </p:grpSpPr>
          <p:cxnSp>
            <p:nvCxnSpPr>
              <p:cNvPr id="53" name="Connecteur droit 52">
                <a:extLst>
                  <a:ext uri="{FF2B5EF4-FFF2-40B4-BE49-F238E27FC236}">
                    <a16:creationId xmlns:a16="http://schemas.microsoft.com/office/drawing/2014/main" id="{1E340A81-9F9F-4FC7-AE19-871292DE30C9}"/>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828AF21C-87BD-47C6-AACB-8ABEE6BAB68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52" name="Picture 2" descr="Key Icon 4409723">
              <a:extLst>
                <a:ext uri="{FF2B5EF4-FFF2-40B4-BE49-F238E27FC236}">
                  <a16:creationId xmlns:a16="http://schemas.microsoft.com/office/drawing/2014/main" id="{B16C944A-5283-4BF2-8A73-D3F3C8CCEEEE}"/>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6" name="Rectangle 55">
            <a:extLst>
              <a:ext uri="{FF2B5EF4-FFF2-40B4-BE49-F238E27FC236}">
                <a16:creationId xmlns:a16="http://schemas.microsoft.com/office/drawing/2014/main" id="{A0094D4D-052A-4865-B829-FF0D1217A8B7}"/>
              </a:ext>
            </a:extLst>
          </p:cNvPr>
          <p:cNvSpPr/>
          <p:nvPr/>
        </p:nvSpPr>
        <p:spPr>
          <a:xfrm>
            <a:off x="2046514" y="1539379"/>
            <a:ext cx="2204417"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a:t>
            </a:r>
          </a:p>
        </p:txBody>
      </p:sp>
      <p:cxnSp>
        <p:nvCxnSpPr>
          <p:cNvPr id="59" name="Connecteur droit 58">
            <a:extLst>
              <a:ext uri="{FF2B5EF4-FFF2-40B4-BE49-F238E27FC236}">
                <a16:creationId xmlns:a16="http://schemas.microsoft.com/office/drawing/2014/main" id="{37F37A33-1487-4976-BFAD-095A81BC6EB2}"/>
              </a:ext>
            </a:extLst>
          </p:cNvPr>
          <p:cNvCxnSpPr>
            <a:cxnSpLocks/>
          </p:cNvCxnSpPr>
          <p:nvPr/>
        </p:nvCxnSpPr>
        <p:spPr>
          <a:xfrm>
            <a:off x="2220686" y="158083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C498CE04-58B8-4D4D-B7BF-52EB8842E45A}"/>
              </a:ext>
            </a:extLst>
          </p:cNvPr>
          <p:cNvCxnSpPr>
            <a:cxnSpLocks/>
          </p:cNvCxnSpPr>
          <p:nvPr/>
        </p:nvCxnSpPr>
        <p:spPr>
          <a:xfrm>
            <a:off x="2230016" y="1815006"/>
            <a:ext cx="187545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Espace réservé du texte 14">
            <a:extLst>
              <a:ext uri="{FF2B5EF4-FFF2-40B4-BE49-F238E27FC236}">
                <a16:creationId xmlns:a16="http://schemas.microsoft.com/office/drawing/2014/main" id="{77912EBB-0194-47F5-A44A-67458843FB40}"/>
              </a:ext>
            </a:extLst>
          </p:cNvPr>
          <p:cNvSpPr txBox="1">
            <a:spLocks/>
          </p:cNvSpPr>
          <p:nvPr/>
        </p:nvSpPr>
        <p:spPr>
          <a:xfrm rot="20713029">
            <a:off x="4142791" y="1642315"/>
            <a:ext cx="802434" cy="261131"/>
          </a:xfrm>
          <a:prstGeom prst="rect">
            <a:avLst/>
          </a:prstGeom>
          <a:solidFill>
            <a:schemeClr val="tx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 simple</a:t>
            </a:r>
          </a:p>
        </p:txBody>
      </p:sp>
      <p:sp>
        <p:nvSpPr>
          <p:cNvPr id="61" name="ZoneTexte 60">
            <a:extLst>
              <a:ext uri="{FF2B5EF4-FFF2-40B4-BE49-F238E27FC236}">
                <a16:creationId xmlns:a16="http://schemas.microsoft.com/office/drawing/2014/main" id="{44FB83DF-E5BA-429B-B350-718C66FAE55F}"/>
              </a:ext>
            </a:extLst>
          </p:cNvPr>
          <p:cNvSpPr txBox="1"/>
          <p:nvPr/>
        </p:nvSpPr>
        <p:spPr>
          <a:xfrm>
            <a:off x="5428384" y="985027"/>
            <a:ext cx="6477000" cy="685889"/>
          </a:xfrm>
          <a:prstGeom prst="rect">
            <a:avLst/>
          </a:prstGeom>
          <a:solidFill>
            <a:srgbClr val="C00000">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050"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Rappel :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rPr>
              <a:t>l’emprunt ne doit pas représenter une part trop significative </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dans le portefeuille des clients et le produit doit </a:t>
            </a:r>
            <a:r>
              <a:rPr kumimoji="0" lang="fr-FR" sz="1050" b="1" i="1" u="none" strike="noStrike" kern="0" cap="none" spc="0" normalizeH="0" baseline="0" noProof="0">
                <a:ln>
                  <a:noFill/>
                </a:ln>
                <a:solidFill>
                  <a:srgbClr val="000000"/>
                </a:solidFill>
                <a:effectLst/>
                <a:uLnTx/>
                <a:uFillTx/>
                <a:latin typeface="Montserrat" panose="00000500000000000000" pitchFamily="2" charset="0"/>
                <a:ea typeface="+mn-ea"/>
                <a:cs typeface="+mn-cs"/>
              </a:rPr>
              <a:t>constituer un élément de diversification</a:t>
            </a:r>
            <a:r>
              <a:rPr kumimoji="0" lang="fr-FR" sz="1050" b="0" i="1" u="none" strike="noStrike" kern="0" cap="none" spc="0" normalizeH="0" baseline="0" noProof="0">
                <a:ln>
                  <a:noFill/>
                </a:ln>
                <a:solidFill>
                  <a:srgbClr val="000000"/>
                </a:solidFill>
                <a:effectLst/>
                <a:uLnTx/>
                <a:uFillTx/>
                <a:latin typeface="Montserrat" panose="00000500000000000000" pitchFamily="2" charset="0"/>
                <a:ea typeface="+mn-ea"/>
                <a:cs typeface="+mn-cs"/>
              </a:rPr>
              <a:t>. L’appréciation de la part à investir n’est pas définie a priori et est à évaluer par le conseiller lors de l’entretien conseil. </a:t>
            </a:r>
          </a:p>
        </p:txBody>
      </p:sp>
      <p:sp>
        <p:nvSpPr>
          <p:cNvPr id="45" name="ZoneTexte 44">
            <a:extLst>
              <a:ext uri="{FF2B5EF4-FFF2-40B4-BE49-F238E27FC236}">
                <a16:creationId xmlns:a16="http://schemas.microsoft.com/office/drawing/2014/main" id="{81A88E4C-7F15-4A88-AE89-62013227B227}"/>
              </a:ext>
            </a:extLst>
          </p:cNvPr>
          <p:cNvSpPr txBox="1"/>
          <p:nvPr/>
        </p:nvSpPr>
        <p:spPr>
          <a:xfrm>
            <a:off x="9988156" y="5230423"/>
            <a:ext cx="613699" cy="280773"/>
          </a:xfrm>
          <a:prstGeom prst="rect">
            <a:avLst/>
          </a:prstGeom>
          <a:solidFill>
            <a:srgbClr val="C00000">
              <a:alpha val="62000"/>
            </a:srgbClr>
          </a:solidFill>
          <a:scene3d>
            <a:camera prst="orthographicFront"/>
            <a:lightRig rig="threePt" dir="t"/>
          </a:scene3d>
          <a:sp3d>
            <a:bevelT/>
          </a:sp3d>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600" b="0" i="1" u="none" strike="noStrike" kern="0" cap="none" spc="0" normalizeH="0" baseline="0">
                <a:ln>
                  <a:noFill/>
                </a:ln>
                <a:solidFill>
                  <a:srgbClr val="55579E"/>
                </a:solidFill>
                <a:effectLst/>
                <a:uLnTx/>
                <a:uFillTx/>
                <a:latin typeface="Montserrat" panose="00000500000000000000" pitchFamily="2" charset="0"/>
              </a:defRPr>
            </a:lvl1pPr>
          </a:lstStyle>
          <a:p>
            <a:r>
              <a:rPr lang="fr-FR" b="1">
                <a:solidFill>
                  <a:schemeClr val="tx1"/>
                </a:solidFill>
                <a:sym typeface="Arial"/>
              </a:rPr>
              <a:t>Switch de Niveau 2 </a:t>
            </a:r>
            <a:endParaRPr lang="fr-FR" b="1">
              <a:solidFill>
                <a:schemeClr val="tx1"/>
              </a:solidFill>
            </a:endParaRPr>
          </a:p>
        </p:txBody>
      </p:sp>
      <p:sp>
        <p:nvSpPr>
          <p:cNvPr id="55" name="ZoneTexte 54">
            <a:extLst>
              <a:ext uri="{FF2B5EF4-FFF2-40B4-BE49-F238E27FC236}">
                <a16:creationId xmlns:a16="http://schemas.microsoft.com/office/drawing/2014/main" id="{0EAB3711-F47C-42C5-9793-ED0FC38B9DA3}"/>
              </a:ext>
            </a:extLst>
          </p:cNvPr>
          <p:cNvSpPr txBox="1"/>
          <p:nvPr/>
        </p:nvSpPr>
        <p:spPr>
          <a:xfrm>
            <a:off x="8256793" y="5231441"/>
            <a:ext cx="613699" cy="280773"/>
          </a:xfrm>
          <a:prstGeom prst="rect">
            <a:avLst/>
          </a:prstGeom>
          <a:solidFill>
            <a:srgbClr val="C00000">
              <a:alpha val="62000"/>
            </a:srgbClr>
          </a:solidFill>
          <a:scene3d>
            <a:camera prst="orthographicFront"/>
            <a:lightRig rig="threePt" dir="t"/>
          </a:scene3d>
          <a:sp3d>
            <a:bevelT/>
          </a:sp3d>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600" b="1" i="1" u="none" strike="noStrike" kern="0" cap="none" spc="0" normalizeH="0" baseline="0">
                <a:ln>
                  <a:noFill/>
                </a:ln>
                <a:effectLst/>
                <a:uLnTx/>
                <a:uFillTx/>
                <a:latin typeface="Montserrat" panose="00000500000000000000" pitchFamily="2" charset="0"/>
              </a:defRPr>
            </a:lvl1pPr>
          </a:lstStyle>
          <a:p>
            <a:r>
              <a:rPr lang="fr-FR">
                <a:sym typeface="Arial"/>
              </a:rPr>
              <a:t>Switch de Niveau 1 </a:t>
            </a:r>
            <a:endParaRPr lang="fr-FR"/>
          </a:p>
        </p:txBody>
      </p:sp>
      <p:sp>
        <p:nvSpPr>
          <p:cNvPr id="57" name="Flèche : bas 56">
            <a:extLst>
              <a:ext uri="{FF2B5EF4-FFF2-40B4-BE49-F238E27FC236}">
                <a16:creationId xmlns:a16="http://schemas.microsoft.com/office/drawing/2014/main" id="{EF269203-A397-4D3E-9B75-0571B4672C02}"/>
              </a:ext>
            </a:extLst>
          </p:cNvPr>
          <p:cNvSpPr/>
          <p:nvPr/>
        </p:nvSpPr>
        <p:spPr>
          <a:xfrm>
            <a:off x="9276957" y="4338736"/>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Flèche : bas 57">
            <a:extLst>
              <a:ext uri="{FF2B5EF4-FFF2-40B4-BE49-F238E27FC236}">
                <a16:creationId xmlns:a16="http://schemas.microsoft.com/office/drawing/2014/main" id="{68703DEB-C254-4001-94C0-5E9238F47438}"/>
              </a:ext>
            </a:extLst>
          </p:cNvPr>
          <p:cNvSpPr/>
          <p:nvPr/>
        </p:nvSpPr>
        <p:spPr>
          <a:xfrm>
            <a:off x="9692593" y="4892918"/>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2" name="Flèche : bas 61">
            <a:extLst>
              <a:ext uri="{FF2B5EF4-FFF2-40B4-BE49-F238E27FC236}">
                <a16:creationId xmlns:a16="http://schemas.microsoft.com/office/drawing/2014/main" id="{DDF2D093-81D9-4976-A759-440CB62AA44A}"/>
              </a:ext>
            </a:extLst>
          </p:cNvPr>
          <p:cNvSpPr/>
          <p:nvPr/>
        </p:nvSpPr>
        <p:spPr>
          <a:xfrm>
            <a:off x="11701502" y="5433245"/>
            <a:ext cx="150914" cy="153623"/>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 name="Image 10">
            <a:extLst>
              <a:ext uri="{FF2B5EF4-FFF2-40B4-BE49-F238E27FC236}">
                <a16:creationId xmlns:a16="http://schemas.microsoft.com/office/drawing/2014/main" id="{5763810F-2ACE-4369-88C8-E320CF732D62}"/>
              </a:ext>
            </a:extLst>
          </p:cNvPr>
          <p:cNvPicPr>
            <a:picLocks noChangeAspect="1"/>
          </p:cNvPicPr>
          <p:nvPr/>
        </p:nvPicPr>
        <p:blipFill rotWithShape="1">
          <a:blip r:embed="rId6"/>
          <a:srcRect l="3463" t="26175" r="78720" b="24530"/>
          <a:stretch/>
        </p:blipFill>
        <p:spPr>
          <a:xfrm>
            <a:off x="9413271" y="5615426"/>
            <a:ext cx="409516" cy="84148"/>
          </a:xfrm>
          <a:prstGeom prst="rect">
            <a:avLst/>
          </a:prstGeom>
        </p:spPr>
      </p:pic>
      <p:cxnSp>
        <p:nvCxnSpPr>
          <p:cNvPr id="14" name="Connecteur : en angle 13">
            <a:extLst>
              <a:ext uri="{FF2B5EF4-FFF2-40B4-BE49-F238E27FC236}">
                <a16:creationId xmlns:a16="http://schemas.microsoft.com/office/drawing/2014/main" id="{99213CF3-1A32-4C57-AB77-78AE74FFBA19}"/>
              </a:ext>
            </a:extLst>
          </p:cNvPr>
          <p:cNvCxnSpPr>
            <a:cxnSpLocks/>
            <a:endCxn id="55" idx="0"/>
          </p:cNvCxnSpPr>
          <p:nvPr/>
        </p:nvCxnSpPr>
        <p:spPr>
          <a:xfrm rot="10800000" flipV="1">
            <a:off x="8563643" y="5082493"/>
            <a:ext cx="434504" cy="14894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 en angle 62">
            <a:extLst>
              <a:ext uri="{FF2B5EF4-FFF2-40B4-BE49-F238E27FC236}">
                <a16:creationId xmlns:a16="http://schemas.microsoft.com/office/drawing/2014/main" id="{EE36D608-D312-4036-AF44-B257E2BBD05D}"/>
              </a:ext>
            </a:extLst>
          </p:cNvPr>
          <p:cNvCxnSpPr>
            <a:cxnSpLocks/>
            <a:endCxn id="45" idx="0"/>
          </p:cNvCxnSpPr>
          <p:nvPr/>
        </p:nvCxnSpPr>
        <p:spPr>
          <a:xfrm>
            <a:off x="9958360" y="5100257"/>
            <a:ext cx="336646" cy="13016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A0622A9-1F41-4470-ABFA-D023584EAAF3}"/>
              </a:ext>
            </a:extLst>
          </p:cNvPr>
          <p:cNvSpPr/>
          <p:nvPr/>
        </p:nvSpPr>
        <p:spPr>
          <a:xfrm>
            <a:off x="9099121" y="5682744"/>
            <a:ext cx="297321" cy="61708"/>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EB0D551D-33BD-250A-4BB2-D5F198655D39}"/>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2894304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7B99111-38FC-4968-A4BD-DDD8703C00F9}"/>
              </a:ext>
            </a:extLst>
          </p:cNvPr>
          <p:cNvPicPr>
            <a:picLocks noChangeAspect="1"/>
          </p:cNvPicPr>
          <p:nvPr/>
        </p:nvPicPr>
        <p:blipFill rotWithShape="1">
          <a:blip r:embed="rId2"/>
          <a:srcRect t="26803"/>
          <a:stretch/>
        </p:blipFill>
        <p:spPr>
          <a:xfrm>
            <a:off x="5306932" y="1147665"/>
            <a:ext cx="6295193" cy="5019870"/>
          </a:xfrm>
          <a:prstGeom prst="rect">
            <a:avLst/>
          </a:prstGeom>
        </p:spPr>
      </p:pic>
      <p:sp>
        <p:nvSpPr>
          <p:cNvPr id="14" name="Rectangle : coins arrondis 13">
            <a:extLst>
              <a:ext uri="{FF2B5EF4-FFF2-40B4-BE49-F238E27FC236}">
                <a16:creationId xmlns:a16="http://schemas.microsoft.com/office/drawing/2014/main" id="{3C68A1B6-FAFC-4C97-B4D7-8474888C09A8}"/>
              </a:ext>
            </a:extLst>
          </p:cNvPr>
          <p:cNvSpPr/>
          <p:nvPr/>
        </p:nvSpPr>
        <p:spPr>
          <a:xfrm>
            <a:off x="338794" y="3058686"/>
            <a:ext cx="4344043" cy="67280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à réaliser</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16" name="Rectangle : coins arrondis 15">
            <a:extLst>
              <a:ext uri="{FF2B5EF4-FFF2-40B4-BE49-F238E27FC236}">
                <a16:creationId xmlns:a16="http://schemas.microsoft.com/office/drawing/2014/main" id="{C7CFE345-D90A-4D35-AF26-3B103E9149A4}"/>
              </a:ext>
            </a:extLst>
          </p:cNvPr>
          <p:cNvSpPr/>
          <p:nvPr/>
        </p:nvSpPr>
        <p:spPr>
          <a:xfrm>
            <a:off x="8421268" y="3971368"/>
            <a:ext cx="3064716" cy="636981"/>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lèche : bas 16">
            <a:extLst>
              <a:ext uri="{FF2B5EF4-FFF2-40B4-BE49-F238E27FC236}">
                <a16:creationId xmlns:a16="http://schemas.microsoft.com/office/drawing/2014/main" id="{4D1346F9-9C3D-4582-A211-91E99D5A6D95}"/>
              </a:ext>
            </a:extLst>
          </p:cNvPr>
          <p:cNvSpPr/>
          <p:nvPr/>
        </p:nvSpPr>
        <p:spPr>
          <a:xfrm>
            <a:off x="10997760" y="3971368"/>
            <a:ext cx="97581" cy="161226"/>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312F8F2A-F3B9-C026-0655-570652C4E77D}"/>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grpSp>
        <p:nvGrpSpPr>
          <p:cNvPr id="39" name="Groupe 38">
            <a:extLst>
              <a:ext uri="{FF2B5EF4-FFF2-40B4-BE49-F238E27FC236}">
                <a16:creationId xmlns:a16="http://schemas.microsoft.com/office/drawing/2014/main" id="{25B5E178-3C61-4CC1-97CF-34EB8577E5DE}"/>
              </a:ext>
            </a:extLst>
          </p:cNvPr>
          <p:cNvGrpSpPr/>
          <p:nvPr/>
        </p:nvGrpSpPr>
        <p:grpSpPr>
          <a:xfrm>
            <a:off x="0" y="1508277"/>
            <a:ext cx="2204417" cy="322977"/>
            <a:chOff x="1642210" y="864000"/>
            <a:chExt cx="1653313" cy="242233"/>
          </a:xfrm>
        </p:grpSpPr>
        <p:sp>
          <p:nvSpPr>
            <p:cNvPr id="40" name="Rectangle 39">
              <a:extLst>
                <a:ext uri="{FF2B5EF4-FFF2-40B4-BE49-F238E27FC236}">
                  <a16:creationId xmlns:a16="http://schemas.microsoft.com/office/drawing/2014/main" id="{5583B685-F7E6-4A69-ACC0-DD9C2C4ECD07}"/>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41" name="Groupe 40">
              <a:extLst>
                <a:ext uri="{FF2B5EF4-FFF2-40B4-BE49-F238E27FC236}">
                  <a16:creationId xmlns:a16="http://schemas.microsoft.com/office/drawing/2014/main" id="{0C0A7EFA-3A92-442F-8BBE-BFDF7A0C554D}"/>
                </a:ext>
              </a:extLst>
            </p:cNvPr>
            <p:cNvGrpSpPr/>
            <p:nvPr/>
          </p:nvGrpSpPr>
          <p:grpSpPr>
            <a:xfrm>
              <a:off x="1976780" y="895093"/>
              <a:ext cx="984172" cy="175628"/>
              <a:chOff x="2027352" y="895093"/>
              <a:chExt cx="984172" cy="175628"/>
            </a:xfrm>
          </p:grpSpPr>
          <p:cxnSp>
            <p:nvCxnSpPr>
              <p:cNvPr id="43" name="Connecteur droit 42">
                <a:extLst>
                  <a:ext uri="{FF2B5EF4-FFF2-40B4-BE49-F238E27FC236}">
                    <a16:creationId xmlns:a16="http://schemas.microsoft.com/office/drawing/2014/main" id="{0983B3AC-75E7-4805-B22D-4EE2E08030EF}"/>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44" name="Connecteur droit 43">
                <a:extLst>
                  <a:ext uri="{FF2B5EF4-FFF2-40B4-BE49-F238E27FC236}">
                    <a16:creationId xmlns:a16="http://schemas.microsoft.com/office/drawing/2014/main" id="{BA34D4EF-B8B8-4858-83C5-C6E9F526494F}"/>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42" name="Picture 2" descr="Key Icon 4409723">
              <a:extLst>
                <a:ext uri="{FF2B5EF4-FFF2-40B4-BE49-F238E27FC236}">
                  <a16:creationId xmlns:a16="http://schemas.microsoft.com/office/drawing/2014/main" id="{9ADC926D-11A7-4C26-8DA9-55F6F3E6BA94}"/>
                </a:ext>
              </a:extLst>
            </p:cNvPr>
            <p:cNvPicPr>
              <a:picLocks noChangeAspect="1" noChangeArrowheads="1"/>
            </p:cNvPicPr>
            <p:nvPr/>
          </p:nvPicPr>
          <p:blipFill>
            <a:blip r:embed="rId3">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EBA7C40D-EA3E-4A13-A608-77F7F22CC3BA}"/>
              </a:ext>
            </a:extLst>
          </p:cNvPr>
          <p:cNvSpPr/>
          <p:nvPr/>
        </p:nvSpPr>
        <p:spPr>
          <a:xfrm>
            <a:off x="2046514" y="1539379"/>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46" name="Connecteur droit 45">
            <a:extLst>
              <a:ext uri="{FF2B5EF4-FFF2-40B4-BE49-F238E27FC236}">
                <a16:creationId xmlns:a16="http://schemas.microsoft.com/office/drawing/2014/main" id="{036E9A81-32D0-4AED-B133-4BDEFFA4B571}"/>
              </a:ext>
            </a:extLst>
          </p:cNvPr>
          <p:cNvCxnSpPr>
            <a:cxnSpLocks/>
          </p:cNvCxnSpPr>
          <p:nvPr/>
        </p:nvCxnSpPr>
        <p:spPr>
          <a:xfrm>
            <a:off x="2220686" y="1580836"/>
            <a:ext cx="2018805" cy="0"/>
          </a:xfrm>
          <a:prstGeom prst="line">
            <a:avLst/>
          </a:prstGeom>
          <a:noFill/>
          <a:ln w="19050" cap="flat" cmpd="sng" algn="ctr">
            <a:solidFill>
              <a:srgbClr val="B34A8C"/>
            </a:solidFill>
            <a:prstDash val="solid"/>
          </a:ln>
          <a:effectLst/>
        </p:spPr>
      </p:cxnSp>
      <p:cxnSp>
        <p:nvCxnSpPr>
          <p:cNvPr id="47" name="Connecteur droit 46">
            <a:extLst>
              <a:ext uri="{FF2B5EF4-FFF2-40B4-BE49-F238E27FC236}">
                <a16:creationId xmlns:a16="http://schemas.microsoft.com/office/drawing/2014/main" id="{9DB67300-DC4D-48DA-9139-04373FDC9993}"/>
              </a:ext>
            </a:extLst>
          </p:cNvPr>
          <p:cNvCxnSpPr>
            <a:cxnSpLocks/>
          </p:cNvCxnSpPr>
          <p:nvPr/>
        </p:nvCxnSpPr>
        <p:spPr>
          <a:xfrm>
            <a:off x="2188359" y="1816363"/>
            <a:ext cx="2097314" cy="0"/>
          </a:xfrm>
          <a:prstGeom prst="line">
            <a:avLst/>
          </a:prstGeom>
          <a:noFill/>
          <a:ln w="19050" cap="flat" cmpd="sng" algn="ctr">
            <a:solidFill>
              <a:srgbClr val="B34A8C"/>
            </a:solidFill>
            <a:prstDash val="solid"/>
          </a:ln>
          <a:effectLst/>
        </p:spPr>
      </p:cxnSp>
      <p:sp>
        <p:nvSpPr>
          <p:cNvPr id="48" name="Forme libre 90">
            <a:extLst>
              <a:ext uri="{FF2B5EF4-FFF2-40B4-BE49-F238E27FC236}">
                <a16:creationId xmlns:a16="http://schemas.microsoft.com/office/drawing/2014/main" id="{AE7980F8-D810-4B5A-AAB8-33236F73EF20}"/>
              </a:ext>
            </a:extLst>
          </p:cNvPr>
          <p:cNvSpPr/>
          <p:nvPr/>
        </p:nvSpPr>
        <p:spPr bwMode="auto">
          <a:xfrm rot="16200000">
            <a:off x="4293952" y="3386050"/>
            <a:ext cx="1521265" cy="8778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noFill/>
          <a:ln w="19050" cap="flat" cmpd="sng" algn="ctr">
            <a:solidFill>
              <a:srgbClr val="C00000"/>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58" name="Titre 1">
            <a:extLst>
              <a:ext uri="{FF2B5EF4-FFF2-40B4-BE49-F238E27FC236}">
                <a16:creationId xmlns:a16="http://schemas.microsoft.com/office/drawing/2014/main" id="{D50DE3C5-8A2B-4AB8-9F90-6652F3CDDECF}"/>
              </a:ext>
            </a:extLst>
          </p:cNvPr>
          <p:cNvSpPr txBox="1">
            <a:spLocks/>
          </p:cNvSpPr>
          <p:nvPr/>
        </p:nvSpPr>
        <p:spPr>
          <a:xfrm>
            <a:off x="1130553" y="377588"/>
            <a:ext cx="10586335"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a:defRPr/>
            </a:pPr>
            <a:r>
              <a:rPr lang="fr-FR" sz="1600" kern="0">
                <a:solidFill>
                  <a:srgbClr val="000000"/>
                </a:solidFill>
                <a:latin typeface="Montserrat ExtraBold"/>
              </a:rPr>
              <a:t> Cas : souscription d’une assurance vie Millevie Essentielle 2 avec de l’Emprunt BPCE </a:t>
            </a:r>
          </a:p>
        </p:txBody>
      </p:sp>
      <p:grpSp>
        <p:nvGrpSpPr>
          <p:cNvPr id="59" name="Groupe 58">
            <a:extLst>
              <a:ext uri="{FF2B5EF4-FFF2-40B4-BE49-F238E27FC236}">
                <a16:creationId xmlns:a16="http://schemas.microsoft.com/office/drawing/2014/main" id="{1CAEA629-9692-412D-AB71-06E9899BA670}"/>
              </a:ext>
            </a:extLst>
          </p:cNvPr>
          <p:cNvGrpSpPr/>
          <p:nvPr/>
        </p:nvGrpSpPr>
        <p:grpSpPr>
          <a:xfrm>
            <a:off x="10555078" y="445442"/>
            <a:ext cx="765652" cy="144000"/>
            <a:chOff x="8888361" y="418328"/>
            <a:chExt cx="765652" cy="144000"/>
          </a:xfrm>
        </p:grpSpPr>
        <p:sp>
          <p:nvSpPr>
            <p:cNvPr id="60" name="Ellipse 59">
              <a:extLst>
                <a:ext uri="{FF2B5EF4-FFF2-40B4-BE49-F238E27FC236}">
                  <a16:creationId xmlns:a16="http://schemas.microsoft.com/office/drawing/2014/main" id="{1E22754A-23FA-4220-AF85-45A403920F71}"/>
                </a:ext>
              </a:extLst>
            </p:cNvPr>
            <p:cNvSpPr/>
            <p:nvPr/>
          </p:nvSpPr>
          <p:spPr>
            <a:xfrm>
              <a:off x="8888361" y="41832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1" name="Ellipse 60">
              <a:extLst>
                <a:ext uri="{FF2B5EF4-FFF2-40B4-BE49-F238E27FC236}">
                  <a16:creationId xmlns:a16="http://schemas.microsoft.com/office/drawing/2014/main" id="{1A543E59-870D-4AEB-90AF-5593EE2798DF}"/>
                </a:ext>
              </a:extLst>
            </p:cNvPr>
            <p:cNvSpPr/>
            <p:nvPr/>
          </p:nvSpPr>
          <p:spPr>
            <a:xfrm>
              <a:off x="9053733" y="41832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2" name="Ellipse 61">
              <a:extLst>
                <a:ext uri="{FF2B5EF4-FFF2-40B4-BE49-F238E27FC236}">
                  <a16:creationId xmlns:a16="http://schemas.microsoft.com/office/drawing/2014/main" id="{1FC75F0C-7F9D-443C-BCF2-30EDD6CE932C}"/>
                </a:ext>
              </a:extLst>
            </p:cNvPr>
            <p:cNvSpPr/>
            <p:nvPr/>
          </p:nvSpPr>
          <p:spPr>
            <a:xfrm>
              <a:off x="9358789" y="41832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3" name="Ellipse 62">
              <a:extLst>
                <a:ext uri="{FF2B5EF4-FFF2-40B4-BE49-F238E27FC236}">
                  <a16:creationId xmlns:a16="http://schemas.microsoft.com/office/drawing/2014/main" id="{5B28B3BB-1B7D-4CAF-A0C5-A790AC96F61E}"/>
                </a:ext>
              </a:extLst>
            </p:cNvPr>
            <p:cNvSpPr/>
            <p:nvPr/>
          </p:nvSpPr>
          <p:spPr>
            <a:xfrm>
              <a:off x="9515598" y="41832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5" name="Ellipse 64">
              <a:extLst>
                <a:ext uri="{FF2B5EF4-FFF2-40B4-BE49-F238E27FC236}">
                  <a16:creationId xmlns:a16="http://schemas.microsoft.com/office/drawing/2014/main" id="{30A1D508-4374-473C-9A26-C1AB041724CD}"/>
                </a:ext>
              </a:extLst>
            </p:cNvPr>
            <p:cNvSpPr/>
            <p:nvPr/>
          </p:nvSpPr>
          <p:spPr>
            <a:xfrm>
              <a:off x="9206133" y="418328"/>
              <a:ext cx="138415" cy="144000"/>
            </a:xfrm>
            <a:prstGeom prst="ellipse">
              <a:avLst/>
            </a:prstGeom>
            <a:solidFill>
              <a:srgbClr val="B34A8C"/>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66" name="Image 65">
            <a:extLst>
              <a:ext uri="{FF2B5EF4-FFF2-40B4-BE49-F238E27FC236}">
                <a16:creationId xmlns:a16="http://schemas.microsoft.com/office/drawing/2014/main" id="{3F37D92C-1AC3-4CD8-AD84-12671E5B9B3D}"/>
              </a:ext>
            </a:extLst>
          </p:cNvPr>
          <p:cNvPicPr>
            <a:picLocks noChangeAspect="1"/>
          </p:cNvPicPr>
          <p:nvPr/>
        </p:nvPicPr>
        <p:blipFill>
          <a:blip r:embed="rId4"/>
          <a:stretch>
            <a:fillRect/>
          </a:stretch>
        </p:blipFill>
        <p:spPr>
          <a:xfrm>
            <a:off x="11907662" y="27708"/>
            <a:ext cx="284338" cy="284338"/>
          </a:xfrm>
          <a:prstGeom prst="rect">
            <a:avLst/>
          </a:prstGeom>
        </p:spPr>
      </p:pic>
      <p:sp>
        <p:nvSpPr>
          <p:cNvPr id="2" name="Rectangle 1">
            <a:extLst>
              <a:ext uri="{FF2B5EF4-FFF2-40B4-BE49-F238E27FC236}">
                <a16:creationId xmlns:a16="http://schemas.microsoft.com/office/drawing/2014/main" id="{4FC3DA67-CF26-4B62-BA6D-FA947599A4FC}"/>
              </a:ext>
            </a:extLst>
          </p:cNvPr>
          <p:cNvSpPr/>
          <p:nvPr/>
        </p:nvSpPr>
        <p:spPr>
          <a:xfrm>
            <a:off x="9439564" y="4137891"/>
            <a:ext cx="628072" cy="554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48A354B-B784-48DC-8E2E-822E0FB1153A}"/>
              </a:ext>
            </a:extLst>
          </p:cNvPr>
          <p:cNvSpPr/>
          <p:nvPr/>
        </p:nvSpPr>
        <p:spPr>
          <a:xfrm>
            <a:off x="8783782" y="4304145"/>
            <a:ext cx="563418" cy="13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Image 26">
            <a:extLst>
              <a:ext uri="{FF2B5EF4-FFF2-40B4-BE49-F238E27FC236}">
                <a16:creationId xmlns:a16="http://schemas.microsoft.com/office/drawing/2014/main" id="{29F364EA-E40A-46C6-A4EA-D9F356CB1CCB}"/>
              </a:ext>
            </a:extLst>
          </p:cNvPr>
          <p:cNvPicPr>
            <a:picLocks noChangeAspect="1"/>
          </p:cNvPicPr>
          <p:nvPr/>
        </p:nvPicPr>
        <p:blipFill rotWithShape="1">
          <a:blip r:embed="rId5"/>
          <a:srcRect l="3463" t="26175" r="78720" b="24530"/>
          <a:stretch/>
        </p:blipFill>
        <p:spPr>
          <a:xfrm>
            <a:off x="9474979" y="4117605"/>
            <a:ext cx="409516" cy="84148"/>
          </a:xfrm>
          <a:prstGeom prst="rect">
            <a:avLst/>
          </a:prstGeom>
        </p:spPr>
      </p:pic>
      <p:sp>
        <p:nvSpPr>
          <p:cNvPr id="6" name="Rectangle 5">
            <a:extLst>
              <a:ext uri="{FF2B5EF4-FFF2-40B4-BE49-F238E27FC236}">
                <a16:creationId xmlns:a16="http://schemas.microsoft.com/office/drawing/2014/main" id="{8857939A-0649-5D4C-EA49-9C58F41DAEF0}"/>
              </a:ext>
            </a:extLst>
          </p:cNvPr>
          <p:cNvSpPr/>
          <p:nvPr/>
        </p:nvSpPr>
        <p:spPr>
          <a:xfrm>
            <a:off x="9037902" y="3736437"/>
            <a:ext cx="148627" cy="692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3</a:t>
            </a:r>
          </a:p>
        </p:txBody>
      </p:sp>
    </p:spTree>
    <p:extLst>
      <p:ext uri="{BB962C8B-B14F-4D97-AF65-F5344CB8AC3E}">
        <p14:creationId xmlns:p14="http://schemas.microsoft.com/office/powerpoint/2010/main" val="4191060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4" name="Titre 1">
            <a:extLst>
              <a:ext uri="{FF2B5EF4-FFF2-40B4-BE49-F238E27FC236}">
                <a16:creationId xmlns:a16="http://schemas.microsoft.com/office/drawing/2014/main" id="{5EF2E155-2AFE-483F-9DD9-8B74D7F6984F}"/>
              </a:ext>
            </a:extLst>
          </p:cNvPr>
          <p:cNvSpPr txBox="1">
            <a:spLocks/>
          </p:cNvSpPr>
          <p:nvPr/>
        </p:nvSpPr>
        <p:spPr>
          <a:xfrm>
            <a:off x="2145398" y="2264114"/>
            <a:ext cx="7913001" cy="853159"/>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Versement complémentaire sur un contrat d’assurance vie Millevie Essentielle 2 existant avec de l’Emprunt BPCE </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969417" y="18196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Rectangle 5">
            <a:extLst>
              <a:ext uri="{FF2B5EF4-FFF2-40B4-BE49-F238E27FC236}">
                <a16:creationId xmlns:a16="http://schemas.microsoft.com/office/drawing/2014/main" id="{0955A4A3-2654-32D4-BC9C-CDC49CD41699}"/>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2B4F322A-C515-4068-9C2D-2E49FA0554F3}"/>
              </a:ext>
            </a:extLst>
          </p:cNvPr>
          <p:cNvPicPr>
            <a:picLocks noChangeAspect="1"/>
          </p:cNvPicPr>
          <p:nvPr/>
        </p:nvPicPr>
        <p:blipFill>
          <a:blip r:embed="rId2"/>
          <a:stretch>
            <a:fillRect/>
          </a:stretch>
        </p:blipFill>
        <p:spPr>
          <a:xfrm>
            <a:off x="2980210" y="3457835"/>
            <a:ext cx="6216601" cy="666898"/>
          </a:xfrm>
          <a:prstGeom prst="rect">
            <a:avLst/>
          </a:prstGeom>
        </p:spPr>
      </p:pic>
      <p:sp>
        <p:nvSpPr>
          <p:cNvPr id="8" name="Étoile : 5 branches 7">
            <a:extLst>
              <a:ext uri="{FF2B5EF4-FFF2-40B4-BE49-F238E27FC236}">
                <a16:creationId xmlns:a16="http://schemas.microsoft.com/office/drawing/2014/main" id="{2E171302-7D52-47D5-A544-F423A3DF3A13}"/>
              </a:ext>
            </a:extLst>
          </p:cNvPr>
          <p:cNvSpPr/>
          <p:nvPr/>
        </p:nvSpPr>
        <p:spPr>
          <a:xfrm>
            <a:off x="5151554" y="4512345"/>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Étoile : 5 branches 8">
            <a:extLst>
              <a:ext uri="{FF2B5EF4-FFF2-40B4-BE49-F238E27FC236}">
                <a16:creationId xmlns:a16="http://schemas.microsoft.com/office/drawing/2014/main" id="{034F4348-51B4-4A82-8B4E-09E1589F4975}"/>
              </a:ext>
            </a:extLst>
          </p:cNvPr>
          <p:cNvSpPr/>
          <p:nvPr/>
        </p:nvSpPr>
        <p:spPr>
          <a:xfrm>
            <a:off x="6037458" y="455924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F4B49AB1-A3B9-4156-97D1-668A09CA7546}"/>
              </a:ext>
            </a:extLst>
          </p:cNvPr>
          <p:cNvSpPr txBox="1"/>
          <p:nvPr/>
        </p:nvSpPr>
        <p:spPr>
          <a:xfrm>
            <a:off x="4584291" y="4180645"/>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6 ans</a:t>
            </a:r>
          </a:p>
        </p:txBody>
      </p:sp>
      <p:sp>
        <p:nvSpPr>
          <p:cNvPr id="11" name="ZoneTexte 10">
            <a:extLst>
              <a:ext uri="{FF2B5EF4-FFF2-40B4-BE49-F238E27FC236}">
                <a16:creationId xmlns:a16="http://schemas.microsoft.com/office/drawing/2014/main" id="{D4365B1D-0120-418B-A958-683024DB2D81}"/>
              </a:ext>
            </a:extLst>
          </p:cNvPr>
          <p:cNvSpPr txBox="1"/>
          <p:nvPr/>
        </p:nvSpPr>
        <p:spPr>
          <a:xfrm>
            <a:off x="5771162" y="4176028"/>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2" name="ZoneTexte 11">
            <a:extLst>
              <a:ext uri="{FF2B5EF4-FFF2-40B4-BE49-F238E27FC236}">
                <a16:creationId xmlns:a16="http://schemas.microsoft.com/office/drawing/2014/main" id="{63132CE6-52E5-47D8-AFA5-C467D300AE73}"/>
              </a:ext>
            </a:extLst>
          </p:cNvPr>
          <p:cNvSpPr txBox="1"/>
          <p:nvPr/>
        </p:nvSpPr>
        <p:spPr>
          <a:xfrm>
            <a:off x="1822615" y="3192356"/>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3" name="Étoile : 5 branches 12">
            <a:extLst>
              <a:ext uri="{FF2B5EF4-FFF2-40B4-BE49-F238E27FC236}">
                <a16:creationId xmlns:a16="http://schemas.microsoft.com/office/drawing/2014/main" id="{40C479D8-3B7B-4D9C-B150-861A4B96000D}"/>
              </a:ext>
            </a:extLst>
          </p:cNvPr>
          <p:cNvSpPr/>
          <p:nvPr/>
        </p:nvSpPr>
        <p:spPr>
          <a:xfrm>
            <a:off x="6799458" y="454539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77100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1">
            <a:extLst>
              <a:ext uri="{FF2B5EF4-FFF2-40B4-BE49-F238E27FC236}">
                <a16:creationId xmlns:a16="http://schemas.microsoft.com/office/drawing/2014/main" id="{40A788F1-94FD-4533-8CC1-1822C701E291}"/>
              </a:ext>
            </a:extLst>
          </p:cNvPr>
          <p:cNvSpPr txBox="1">
            <a:spLocks/>
          </p:cNvSpPr>
          <p:nvPr/>
        </p:nvSpPr>
        <p:spPr>
          <a:xfrm>
            <a:off x="1093609" y="38163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Cas 2 : Versement complémentaire sur un contrat d’assurance vie Millevie Essentielle 2 existant avec de l’Emprunt BPCE </a:t>
            </a:r>
          </a:p>
          <a:p>
            <a:endParaRPr lang="fr-FR">
              <a:sym typeface="Arial"/>
            </a:endParaRPr>
          </a:p>
        </p:txBody>
      </p:sp>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6"/>
            <a:ext cx="4425389" cy="2333879"/>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247788" y="1098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3889574" y="685993"/>
            <a:ext cx="765652" cy="144000"/>
            <a:chOff x="2290064" y="1157718"/>
            <a:chExt cx="765652"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A3C9AE8C-F01E-4104-82AB-947097BC9C88}"/>
                </a:ext>
              </a:extLst>
            </p:cNvPr>
            <p:cNvSpPr/>
            <p:nvPr/>
          </p:nvSpPr>
          <p:spPr>
            <a:xfrm>
              <a:off x="2917301"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3"/>
          <a:stretch>
            <a:fillRect/>
          </a:stretch>
        </p:blipFill>
        <p:spPr>
          <a:xfrm>
            <a:off x="11872826" y="87090"/>
            <a:ext cx="284338" cy="284338"/>
          </a:xfrm>
          <a:prstGeom prst="rect">
            <a:avLst/>
          </a:prstGeom>
        </p:spPr>
      </p:pic>
      <p:sp>
        <p:nvSpPr>
          <p:cNvPr id="29" name="Rectangle : coins arrondis 28">
            <a:extLst>
              <a:ext uri="{FF2B5EF4-FFF2-40B4-BE49-F238E27FC236}">
                <a16:creationId xmlns:a16="http://schemas.microsoft.com/office/drawing/2014/main" id="{525C0E28-A2CF-4EEC-AA08-32B893549D57}"/>
              </a:ext>
            </a:extLst>
          </p:cNvPr>
          <p:cNvSpPr/>
          <p:nvPr/>
        </p:nvSpPr>
        <p:spPr>
          <a:xfrm>
            <a:off x="532898" y="4200748"/>
            <a:ext cx="4380847" cy="1627397"/>
          </a:xfrm>
          <a:prstGeom prst="roundRect">
            <a:avLst>
              <a:gd name="adj" fmla="val 13547"/>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Mettre en place des versements programmés : Pour mettre en place/</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augmenter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des versements programmés, indiquer le montant additionnel à investir mensuellement en renseignant la ligne « Epargne restant programmée à affecter aux projets » à la page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Votre capacité d’épargne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pic>
        <p:nvPicPr>
          <p:cNvPr id="34" name="Image 33">
            <a:extLst>
              <a:ext uri="{FF2B5EF4-FFF2-40B4-BE49-F238E27FC236}">
                <a16:creationId xmlns:a16="http://schemas.microsoft.com/office/drawing/2014/main" id="{1272BC1A-0335-47DF-B0DD-07D310C0C099}"/>
              </a:ext>
            </a:extLst>
          </p:cNvPr>
          <p:cNvPicPr>
            <a:picLocks noChangeAspect="1"/>
          </p:cNvPicPr>
          <p:nvPr/>
        </p:nvPicPr>
        <p:blipFill>
          <a:blip r:embed="rId4"/>
          <a:stretch>
            <a:fillRect/>
          </a:stretch>
        </p:blipFill>
        <p:spPr>
          <a:xfrm flipH="1">
            <a:off x="333088" y="3963614"/>
            <a:ext cx="450335" cy="386933"/>
          </a:xfrm>
          <a:prstGeom prst="rect">
            <a:avLst/>
          </a:prstGeom>
        </p:spPr>
      </p:pic>
      <p:pic>
        <p:nvPicPr>
          <p:cNvPr id="44" name="Image 43">
            <a:extLst>
              <a:ext uri="{FF2B5EF4-FFF2-40B4-BE49-F238E27FC236}">
                <a16:creationId xmlns:a16="http://schemas.microsoft.com/office/drawing/2014/main" id="{B20A6D33-A606-42FB-9028-DCE3773A0668}"/>
              </a:ext>
            </a:extLst>
          </p:cNvPr>
          <p:cNvPicPr>
            <a:picLocks noChangeAspect="1"/>
          </p:cNvPicPr>
          <p:nvPr/>
        </p:nvPicPr>
        <p:blipFill>
          <a:blip r:embed="rId5"/>
          <a:stretch>
            <a:fillRect/>
          </a:stretch>
        </p:blipFill>
        <p:spPr>
          <a:xfrm>
            <a:off x="7839238" y="4422071"/>
            <a:ext cx="2938262" cy="1605759"/>
          </a:xfrm>
          <a:prstGeom prst="rect">
            <a:avLst/>
          </a:prstGeom>
        </p:spPr>
      </p:pic>
      <p:pic>
        <p:nvPicPr>
          <p:cNvPr id="45" name="Image 44">
            <a:extLst>
              <a:ext uri="{FF2B5EF4-FFF2-40B4-BE49-F238E27FC236}">
                <a16:creationId xmlns:a16="http://schemas.microsoft.com/office/drawing/2014/main" id="{19180D29-7767-42CB-8B1F-EF762FD9F3F5}"/>
              </a:ext>
            </a:extLst>
          </p:cNvPr>
          <p:cNvPicPr>
            <a:picLocks noChangeAspect="1"/>
          </p:cNvPicPr>
          <p:nvPr/>
        </p:nvPicPr>
        <p:blipFill>
          <a:blip r:embed="rId6"/>
          <a:stretch>
            <a:fillRect/>
          </a:stretch>
        </p:blipFill>
        <p:spPr>
          <a:xfrm>
            <a:off x="9306447" y="1639470"/>
            <a:ext cx="2578980" cy="1891007"/>
          </a:xfrm>
          <a:prstGeom prst="rect">
            <a:avLst/>
          </a:prstGeom>
        </p:spPr>
      </p:pic>
      <p:pic>
        <p:nvPicPr>
          <p:cNvPr id="46" name="Image 45">
            <a:extLst>
              <a:ext uri="{FF2B5EF4-FFF2-40B4-BE49-F238E27FC236}">
                <a16:creationId xmlns:a16="http://schemas.microsoft.com/office/drawing/2014/main" id="{12DBC8EC-49E3-49D2-8BE0-18F4B15F5F03}"/>
              </a:ext>
            </a:extLst>
          </p:cNvPr>
          <p:cNvPicPr>
            <a:picLocks noChangeAspect="1"/>
          </p:cNvPicPr>
          <p:nvPr/>
        </p:nvPicPr>
        <p:blipFill rotWithShape="1">
          <a:blip r:embed="rId7"/>
          <a:srcRect t="21356"/>
          <a:stretch/>
        </p:blipFill>
        <p:spPr>
          <a:xfrm>
            <a:off x="5282580" y="1050013"/>
            <a:ext cx="3890912" cy="2205174"/>
          </a:xfrm>
          <a:prstGeom prst="rect">
            <a:avLst/>
          </a:prstGeom>
        </p:spPr>
      </p:pic>
      <p:sp>
        <p:nvSpPr>
          <p:cNvPr id="47" name="Rectangle : coins arrondis 46">
            <a:extLst>
              <a:ext uri="{FF2B5EF4-FFF2-40B4-BE49-F238E27FC236}">
                <a16:creationId xmlns:a16="http://schemas.microsoft.com/office/drawing/2014/main" id="{7B2C81C0-F334-4448-83CE-2E6E90EFA017}"/>
              </a:ext>
            </a:extLst>
          </p:cNvPr>
          <p:cNvSpPr/>
          <p:nvPr/>
        </p:nvSpPr>
        <p:spPr>
          <a:xfrm>
            <a:off x="5359176" y="1897698"/>
            <a:ext cx="3737720" cy="420152"/>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Flèche : bas 47">
            <a:extLst>
              <a:ext uri="{FF2B5EF4-FFF2-40B4-BE49-F238E27FC236}">
                <a16:creationId xmlns:a16="http://schemas.microsoft.com/office/drawing/2014/main" id="{563A9E83-3DD9-4386-B231-E019B06027FE}"/>
              </a:ext>
            </a:extLst>
          </p:cNvPr>
          <p:cNvSpPr/>
          <p:nvPr/>
        </p:nvSpPr>
        <p:spPr>
          <a:xfrm>
            <a:off x="11197380" y="303457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8553573" y="181674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a:off x="9523183" y="522670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67D18DC1-009A-E6B8-0863-3019ADCA4793}"/>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507245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43EBDA8-6859-4537-AEBE-3204767C1278}"/>
              </a:ext>
            </a:extLst>
          </p:cNvPr>
          <p:cNvPicPr>
            <a:picLocks noChangeAspect="1"/>
          </p:cNvPicPr>
          <p:nvPr/>
        </p:nvPicPr>
        <p:blipFill rotWithShape="1">
          <a:blip r:embed="rId2"/>
          <a:srcRect t="-220"/>
          <a:stretch/>
        </p:blipFill>
        <p:spPr>
          <a:xfrm>
            <a:off x="6460080" y="1670185"/>
            <a:ext cx="5604270" cy="4947734"/>
          </a:xfrm>
          <a:prstGeom prst="rect">
            <a:avLst/>
          </a:prstGeom>
        </p:spPr>
      </p:pic>
      <p:grpSp>
        <p:nvGrpSpPr>
          <p:cNvPr id="16" name="Groupe 15">
            <a:extLst>
              <a:ext uri="{FF2B5EF4-FFF2-40B4-BE49-F238E27FC236}">
                <a16:creationId xmlns:a16="http://schemas.microsoft.com/office/drawing/2014/main" id="{5E2E25AB-B3E9-46AE-813C-D45A538002FB}"/>
              </a:ext>
            </a:extLst>
          </p:cNvPr>
          <p:cNvGrpSpPr/>
          <p:nvPr/>
        </p:nvGrpSpPr>
        <p:grpSpPr>
          <a:xfrm>
            <a:off x="2021136" y="1409492"/>
            <a:ext cx="2204417" cy="381904"/>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55CF8BF0-2299-47B6-8DB4-04A323F06E70}"/>
              </a:ext>
            </a:extLst>
          </p:cNvPr>
          <p:cNvSpPr/>
          <p:nvPr/>
        </p:nvSpPr>
        <p:spPr>
          <a:xfrm>
            <a:off x="6549204" y="3083946"/>
            <a:ext cx="5016721"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11013261" y="4716733"/>
            <a:ext cx="538724" cy="186814"/>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7402376" y="308394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8542602" y="2523006"/>
            <a:ext cx="245806" cy="2307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Flèche : bas 39">
            <a:extLst>
              <a:ext uri="{FF2B5EF4-FFF2-40B4-BE49-F238E27FC236}">
                <a16:creationId xmlns:a16="http://schemas.microsoft.com/office/drawing/2014/main" id="{48D16484-F51F-41C0-B3CD-015407A44785}"/>
              </a:ext>
            </a:extLst>
          </p:cNvPr>
          <p:cNvSpPr/>
          <p:nvPr/>
        </p:nvSpPr>
        <p:spPr>
          <a:xfrm>
            <a:off x="11551985" y="617132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Flèche : bas 50">
            <a:extLst>
              <a:ext uri="{FF2B5EF4-FFF2-40B4-BE49-F238E27FC236}">
                <a16:creationId xmlns:a16="http://schemas.microsoft.com/office/drawing/2014/main" id="{D88C7FB2-3F46-47F7-A99B-3CD36E580BEA}"/>
              </a:ext>
            </a:extLst>
          </p:cNvPr>
          <p:cNvSpPr/>
          <p:nvPr/>
        </p:nvSpPr>
        <p:spPr>
          <a:xfrm>
            <a:off x="11341150" y="4504943"/>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Flèche : bas 51">
            <a:extLst>
              <a:ext uri="{FF2B5EF4-FFF2-40B4-BE49-F238E27FC236}">
                <a16:creationId xmlns:a16="http://schemas.microsoft.com/office/drawing/2014/main" id="{0898F092-CF83-43D7-A3C4-19F8584DABCB}"/>
              </a:ext>
            </a:extLst>
          </p:cNvPr>
          <p:cNvSpPr/>
          <p:nvPr/>
        </p:nvSpPr>
        <p:spPr>
          <a:xfrm>
            <a:off x="7531446" y="5321738"/>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 coins arrondis 32">
            <a:extLst>
              <a:ext uri="{FF2B5EF4-FFF2-40B4-BE49-F238E27FC236}">
                <a16:creationId xmlns:a16="http://schemas.microsoft.com/office/drawing/2014/main" id="{609D49C8-E964-4A33-9EBE-EBF37BCDDDBB}"/>
              </a:ext>
            </a:extLst>
          </p:cNvPr>
          <p:cNvSpPr/>
          <p:nvPr/>
        </p:nvSpPr>
        <p:spPr>
          <a:xfrm>
            <a:off x="543542" y="1863544"/>
            <a:ext cx="5380800" cy="2276999"/>
          </a:xfrm>
          <a:prstGeom prst="roundRect">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48000" rIns="48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Dans « Lister mes projets », sélectionner</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et indiquer le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montant</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apporté, les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mensualités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apportées le cas échéant</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de placement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à abonder</a:t>
            </a: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67" b="0" i="1"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Pour rappel l’horizon de temps minimum de l’emprunt est de 6 ans</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Le client peut choisir de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Valoriser l’ensemble de mon contrat »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ou de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Valoriser uniquement mes versements </a:t>
            </a:r>
            <a:r>
              <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a:t>
            </a:r>
          </a:p>
          <a:p>
            <a:pPr marL="2933" marR="0" lvl="1"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puis cliquer sur Ajouter ce projet.</a:t>
            </a:r>
            <a:endParaRPr kumimoji="0" lang="fr-FR" sz="1067"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239994" marR="0" lvl="0" indent="-237061"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36" name="Rectangle : coins arrondis 35">
            <a:extLst>
              <a:ext uri="{FF2B5EF4-FFF2-40B4-BE49-F238E27FC236}">
                <a16:creationId xmlns:a16="http://schemas.microsoft.com/office/drawing/2014/main" id="{DFAB1DF0-2784-4BC1-A560-50CBD025E389}"/>
              </a:ext>
            </a:extLst>
          </p:cNvPr>
          <p:cNvSpPr/>
          <p:nvPr/>
        </p:nvSpPr>
        <p:spPr>
          <a:xfrm>
            <a:off x="506553" y="4878795"/>
            <a:ext cx="5380800" cy="1374435"/>
          </a:xfrm>
          <a:prstGeom prst="round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7061" marR="0" lvl="0" indent="0" algn="l" defTabSz="1219170" rtl="0" eaLnBrk="1" fontAlgn="auto" latinLnBrk="0" hangingPunct="1">
              <a:lnSpc>
                <a:spcPct val="100000"/>
              </a:lnSpc>
              <a:spcBef>
                <a:spcPts val="0"/>
              </a:spcBef>
              <a:spcAft>
                <a:spcPts val="0"/>
              </a:spcAft>
              <a:buClrTx/>
              <a:buSzTx/>
              <a:buFontTx/>
              <a:buNone/>
              <a:tabLst>
                <a:tab pos="476239" algn="l"/>
              </a:tabLst>
              <a:defRPr/>
            </a:pPr>
            <a:endParaRPr kumimoji="0" lang="fr-FR" sz="1333"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Choisir la valorisation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existe 2 types de valorisation :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l’ensemble de mon 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(stock + versements) ou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Valoriser uniquement mes versements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tab pos="476239" algn="l"/>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Le choix de « Valoriser l’ensemble de mon contrat » permet d’arbitrer le stock du contrat existant</a:t>
            </a:r>
          </a:p>
          <a:p>
            <a:pPr marL="239994" marR="0" lvl="0" indent="0" algn="just" defTabSz="1219170" rtl="0" eaLnBrk="1" fontAlgn="auto" latinLnBrk="0" hangingPunct="1">
              <a:lnSpc>
                <a:spcPct val="100000"/>
              </a:lnSpc>
              <a:spcBef>
                <a:spcPts val="0"/>
              </a:spcBef>
              <a:spcAft>
                <a:spcPts val="0"/>
              </a:spcAft>
              <a:buClrTx/>
              <a:buSzTx/>
              <a:buFontTx/>
              <a:buNone/>
              <a:tabLst>
                <a:tab pos="476239" algn="l"/>
              </a:tabLst>
              <a:defRPr/>
            </a:pPr>
            <a:endParaRPr kumimoji="0" lang="fr-FR" sz="1067"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pic>
        <p:nvPicPr>
          <p:cNvPr id="37" name="Picture 2" descr="Light bulb free icon">
            <a:extLst>
              <a:ext uri="{FF2B5EF4-FFF2-40B4-BE49-F238E27FC236}">
                <a16:creationId xmlns:a16="http://schemas.microsoft.com/office/drawing/2014/main" id="{0001A3D0-86F3-4FEC-BF52-930C27492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371" y="4668747"/>
            <a:ext cx="373120" cy="373120"/>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e 37">
            <a:extLst>
              <a:ext uri="{FF2B5EF4-FFF2-40B4-BE49-F238E27FC236}">
                <a16:creationId xmlns:a16="http://schemas.microsoft.com/office/drawing/2014/main" id="{8B5FE5B7-8E42-4C5D-AC22-935A6C6BF375}"/>
              </a:ext>
            </a:extLst>
          </p:cNvPr>
          <p:cNvGrpSpPr/>
          <p:nvPr/>
        </p:nvGrpSpPr>
        <p:grpSpPr>
          <a:xfrm rot="20936250">
            <a:off x="72789" y="4717306"/>
            <a:ext cx="1310315" cy="322977"/>
            <a:chOff x="6091404" y="864000"/>
            <a:chExt cx="1491362" cy="242233"/>
          </a:xfrm>
        </p:grpSpPr>
        <p:sp>
          <p:nvSpPr>
            <p:cNvPr id="41" name="Rectangle 40">
              <a:extLst>
                <a:ext uri="{FF2B5EF4-FFF2-40B4-BE49-F238E27FC236}">
                  <a16:creationId xmlns:a16="http://schemas.microsoft.com/office/drawing/2014/main" id="{6CB49085-46D4-499C-8108-13346AEB986C}"/>
                </a:ext>
              </a:extLst>
            </p:cNvPr>
            <p:cNvSpPr/>
            <p:nvPr/>
          </p:nvSpPr>
          <p:spPr>
            <a:xfrm>
              <a:off x="6091404" y="864000"/>
              <a:ext cx="1491362"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00A193"/>
                  </a:solidFill>
                  <a:effectLst/>
                  <a:uLnTx/>
                  <a:uFillTx/>
                  <a:latin typeface="Montserrat" panose="00000500000000000000" pitchFamily="2" charset="0"/>
                  <a:ea typeface="+mn-ea"/>
                  <a:cs typeface="+mn-cs"/>
                  <a:sym typeface="Arial"/>
                </a:rPr>
                <a:t>A retenir</a:t>
              </a:r>
            </a:p>
          </p:txBody>
        </p:sp>
        <p:cxnSp>
          <p:nvCxnSpPr>
            <p:cNvPr id="42" name="Connecteur droit 41">
              <a:extLst>
                <a:ext uri="{FF2B5EF4-FFF2-40B4-BE49-F238E27FC236}">
                  <a16:creationId xmlns:a16="http://schemas.microsoft.com/office/drawing/2014/main" id="{69E18651-97AE-428A-A4B5-3D44752B0023}"/>
                </a:ext>
              </a:extLst>
            </p:cNvPr>
            <p:cNvCxnSpPr>
              <a:cxnSpLocks/>
            </p:cNvCxnSpPr>
            <p:nvPr/>
          </p:nvCxnSpPr>
          <p:spPr>
            <a:xfrm>
              <a:off x="6344999" y="895093"/>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D69944B0-9619-45C4-804C-9A0CAFC70773}"/>
                </a:ext>
              </a:extLst>
            </p:cNvPr>
            <p:cNvCxnSpPr>
              <a:cxnSpLocks/>
            </p:cNvCxnSpPr>
            <p:nvPr/>
          </p:nvCxnSpPr>
          <p:spPr>
            <a:xfrm>
              <a:off x="6344999" y="1070721"/>
              <a:ext cx="9841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Flèche : bas 30">
            <a:extLst>
              <a:ext uri="{FF2B5EF4-FFF2-40B4-BE49-F238E27FC236}">
                <a16:creationId xmlns:a16="http://schemas.microsoft.com/office/drawing/2014/main" id="{AE8A6C32-1A01-4361-83A6-49DEFC1C9687}"/>
              </a:ext>
            </a:extLst>
          </p:cNvPr>
          <p:cNvSpPr/>
          <p:nvPr/>
        </p:nvSpPr>
        <p:spPr>
          <a:xfrm>
            <a:off x="10463413" y="2920142"/>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F64FCDDE-4A1F-0608-C0C8-BEDC5E57753B}"/>
              </a:ext>
            </a:extLst>
          </p:cNvPr>
          <p:cNvSpPr/>
          <p:nvPr/>
        </p:nvSpPr>
        <p:spPr>
          <a:xfrm>
            <a:off x="3224272" y="6571546"/>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4" name="Titre 1">
            <a:extLst>
              <a:ext uri="{FF2B5EF4-FFF2-40B4-BE49-F238E27FC236}">
                <a16:creationId xmlns:a16="http://schemas.microsoft.com/office/drawing/2014/main" id="{08E89501-AE70-4F3C-B292-937290AC889D}"/>
              </a:ext>
            </a:extLst>
          </p:cNvPr>
          <p:cNvSpPr txBox="1">
            <a:spLocks/>
          </p:cNvSpPr>
          <p:nvPr/>
        </p:nvSpPr>
        <p:spPr>
          <a:xfrm>
            <a:off x="1106299" y="340119"/>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Cas 2 : Versement complémentaire sur un contrat d’assurance vie Millevie Essentielle 2 existant avec de l’Emprunt BPCE </a:t>
            </a:r>
          </a:p>
          <a:p>
            <a:endParaRPr lang="fr-FR">
              <a:sym typeface="Arial"/>
            </a:endParaRPr>
          </a:p>
        </p:txBody>
      </p:sp>
      <p:grpSp>
        <p:nvGrpSpPr>
          <p:cNvPr id="35" name="Groupe 34">
            <a:extLst>
              <a:ext uri="{FF2B5EF4-FFF2-40B4-BE49-F238E27FC236}">
                <a16:creationId xmlns:a16="http://schemas.microsoft.com/office/drawing/2014/main" id="{08BF7A4E-9A37-4718-B773-E587476CCC95}"/>
              </a:ext>
            </a:extLst>
          </p:cNvPr>
          <p:cNvGrpSpPr/>
          <p:nvPr/>
        </p:nvGrpSpPr>
        <p:grpSpPr>
          <a:xfrm>
            <a:off x="4225553" y="671240"/>
            <a:ext cx="765652" cy="144000"/>
            <a:chOff x="2290064" y="1157718"/>
            <a:chExt cx="765652" cy="144000"/>
          </a:xfrm>
        </p:grpSpPr>
        <p:sp>
          <p:nvSpPr>
            <p:cNvPr id="44" name="Ellipse 43">
              <a:extLst>
                <a:ext uri="{FF2B5EF4-FFF2-40B4-BE49-F238E27FC236}">
                  <a16:creationId xmlns:a16="http://schemas.microsoft.com/office/drawing/2014/main" id="{42C3FA5A-5CF9-42C3-ACB0-51DC02EB0830}"/>
                </a:ext>
              </a:extLst>
            </p:cNvPr>
            <p:cNvSpPr/>
            <p:nvPr/>
          </p:nvSpPr>
          <p:spPr>
            <a:xfrm>
              <a:off x="2290064" y="115771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Ellipse 44">
              <a:extLst>
                <a:ext uri="{FF2B5EF4-FFF2-40B4-BE49-F238E27FC236}">
                  <a16:creationId xmlns:a16="http://schemas.microsoft.com/office/drawing/2014/main" id="{E96C82D4-F520-40D0-9411-AA3B58E3A620}"/>
                </a:ext>
              </a:extLst>
            </p:cNvPr>
            <p:cNvSpPr/>
            <p:nvPr/>
          </p:nvSpPr>
          <p:spPr>
            <a:xfrm>
              <a:off x="2446873" y="1157718"/>
              <a:ext cx="138415"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6" name="Ellipse 45">
              <a:extLst>
                <a:ext uri="{FF2B5EF4-FFF2-40B4-BE49-F238E27FC236}">
                  <a16:creationId xmlns:a16="http://schemas.microsoft.com/office/drawing/2014/main" id="{0AEDA275-B70A-4061-AEAF-93BBBD3B1470}"/>
                </a:ext>
              </a:extLst>
            </p:cNvPr>
            <p:cNvSpPr/>
            <p:nvPr/>
          </p:nvSpPr>
          <p:spPr>
            <a:xfrm>
              <a:off x="2603683"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7" name="Ellipse 46">
              <a:extLst>
                <a:ext uri="{FF2B5EF4-FFF2-40B4-BE49-F238E27FC236}">
                  <a16:creationId xmlns:a16="http://schemas.microsoft.com/office/drawing/2014/main" id="{79223CD2-EC08-464D-ABDA-46E2EA86BEAB}"/>
                </a:ext>
              </a:extLst>
            </p:cNvPr>
            <p:cNvSpPr/>
            <p:nvPr/>
          </p:nvSpPr>
          <p:spPr>
            <a:xfrm>
              <a:off x="2760492"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8" name="Ellipse 47">
              <a:extLst>
                <a:ext uri="{FF2B5EF4-FFF2-40B4-BE49-F238E27FC236}">
                  <a16:creationId xmlns:a16="http://schemas.microsoft.com/office/drawing/2014/main" id="{08759B17-E2C4-4E12-AFF3-D684A4D485F1}"/>
                </a:ext>
              </a:extLst>
            </p:cNvPr>
            <p:cNvSpPr/>
            <p:nvPr/>
          </p:nvSpPr>
          <p:spPr>
            <a:xfrm>
              <a:off x="2917301"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50" name="Image 49">
            <a:extLst>
              <a:ext uri="{FF2B5EF4-FFF2-40B4-BE49-F238E27FC236}">
                <a16:creationId xmlns:a16="http://schemas.microsoft.com/office/drawing/2014/main" id="{BFBFF8E9-F0E1-4CBB-9588-98054A6E0CE0}"/>
              </a:ext>
            </a:extLst>
          </p:cNvPr>
          <p:cNvPicPr>
            <a:picLocks noChangeAspect="1"/>
          </p:cNvPicPr>
          <p:nvPr/>
        </p:nvPicPr>
        <p:blipFill>
          <a:blip r:embed="rId5"/>
          <a:stretch>
            <a:fillRect/>
          </a:stretch>
        </p:blipFill>
        <p:spPr>
          <a:xfrm>
            <a:off x="11907662" y="0"/>
            <a:ext cx="284338" cy="284338"/>
          </a:xfrm>
          <a:prstGeom prst="rect">
            <a:avLst/>
          </a:prstGeom>
        </p:spPr>
      </p:pic>
      <p:sp>
        <p:nvSpPr>
          <p:cNvPr id="53" name="Forme libre 90">
            <a:extLst>
              <a:ext uri="{FF2B5EF4-FFF2-40B4-BE49-F238E27FC236}">
                <a16:creationId xmlns:a16="http://schemas.microsoft.com/office/drawing/2014/main" id="{D7CAC503-1BCF-4872-8DDB-8DE775FAD313}"/>
              </a:ext>
            </a:extLst>
          </p:cNvPr>
          <p:cNvSpPr/>
          <p:nvPr/>
        </p:nvSpPr>
        <p:spPr bwMode="auto">
          <a:xfrm rot="16200000">
            <a:off x="3929806" y="3713250"/>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38593721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3007111-C690-47A9-829B-F312180CE1AE}"/>
              </a:ext>
            </a:extLst>
          </p:cNvPr>
          <p:cNvPicPr>
            <a:picLocks noChangeAspect="1"/>
          </p:cNvPicPr>
          <p:nvPr/>
        </p:nvPicPr>
        <p:blipFill rotWithShape="1">
          <a:blip r:embed="rId3"/>
          <a:srcRect l="31148" t="15889" r="30587" b="31156"/>
          <a:stretch/>
        </p:blipFill>
        <p:spPr>
          <a:xfrm>
            <a:off x="7740416" y="3100292"/>
            <a:ext cx="4237666" cy="3631655"/>
          </a:xfrm>
          <a:prstGeom prst="rect">
            <a:avLst/>
          </a:prstGeom>
        </p:spPr>
      </p:pic>
      <p:pic>
        <p:nvPicPr>
          <p:cNvPr id="5" name="Image 4">
            <a:extLst>
              <a:ext uri="{FF2B5EF4-FFF2-40B4-BE49-F238E27FC236}">
                <a16:creationId xmlns:a16="http://schemas.microsoft.com/office/drawing/2014/main" id="{FB257D4F-D296-4F21-90FD-EEE572DC67EF}"/>
              </a:ext>
            </a:extLst>
          </p:cNvPr>
          <p:cNvPicPr>
            <a:picLocks noChangeAspect="1"/>
          </p:cNvPicPr>
          <p:nvPr/>
        </p:nvPicPr>
        <p:blipFill rotWithShape="1">
          <a:blip r:embed="rId4"/>
          <a:srcRect l="31148" t="35661" r="31964" b="30323"/>
          <a:stretch/>
        </p:blipFill>
        <p:spPr>
          <a:xfrm>
            <a:off x="7740416" y="659120"/>
            <a:ext cx="4135050" cy="2102724"/>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38349" y="3682375"/>
            <a:ext cx="6540841" cy="2522220"/>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Switchs / Splits </a:t>
            </a:r>
            <a:r>
              <a:rPr kumimoji="0" lang="fr-FR" sz="100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ventilation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7" name="Ellipse 86">
            <a:extLst>
              <a:ext uri="{FF2B5EF4-FFF2-40B4-BE49-F238E27FC236}">
                <a16:creationId xmlns:a16="http://schemas.microsoft.com/office/drawing/2014/main" id="{8C56F0E3-6796-4DE0-A7D0-0F2C9C3965A3}"/>
              </a:ext>
            </a:extLst>
          </p:cNvPr>
          <p:cNvSpPr/>
          <p:nvPr/>
        </p:nvSpPr>
        <p:spPr>
          <a:xfrm>
            <a:off x="11603508" y="3849519"/>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88" name="Ellipse 87">
            <a:extLst>
              <a:ext uri="{FF2B5EF4-FFF2-40B4-BE49-F238E27FC236}">
                <a16:creationId xmlns:a16="http://schemas.microsoft.com/office/drawing/2014/main" id="{C31CDE21-6499-4FCA-8816-04719084DCEC}"/>
              </a:ext>
            </a:extLst>
          </p:cNvPr>
          <p:cNvSpPr/>
          <p:nvPr/>
        </p:nvSpPr>
        <p:spPr>
          <a:xfrm>
            <a:off x="10796856" y="3870438"/>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95" name="Rectangle 94">
            <a:extLst>
              <a:ext uri="{FF2B5EF4-FFF2-40B4-BE49-F238E27FC236}">
                <a16:creationId xmlns:a16="http://schemas.microsoft.com/office/drawing/2014/main" id="{5925D983-9004-46EA-9201-B4E5D75E0FF8}"/>
              </a:ext>
            </a:extLst>
          </p:cNvPr>
          <p:cNvSpPr/>
          <p:nvPr/>
        </p:nvSpPr>
        <p:spPr>
          <a:xfrm>
            <a:off x="10926580" y="5974673"/>
            <a:ext cx="958065" cy="179061"/>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452416" y="514365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90" name="Rectangle 89">
            <a:extLst>
              <a:ext uri="{FF2B5EF4-FFF2-40B4-BE49-F238E27FC236}">
                <a16:creationId xmlns:a16="http://schemas.microsoft.com/office/drawing/2014/main" id="{F6586E6B-1756-4F5A-9695-7816E321ADFC}"/>
              </a:ext>
            </a:extLst>
          </p:cNvPr>
          <p:cNvSpPr/>
          <p:nvPr/>
        </p:nvSpPr>
        <p:spPr>
          <a:xfrm>
            <a:off x="11651035" y="2194506"/>
            <a:ext cx="153041" cy="129473"/>
          </a:xfrm>
          <a:prstGeom prst="rect">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4" name="Rectangle 93">
            <a:extLst>
              <a:ext uri="{FF2B5EF4-FFF2-40B4-BE49-F238E27FC236}">
                <a16:creationId xmlns:a16="http://schemas.microsoft.com/office/drawing/2014/main" id="{EA538992-5099-47B3-94A0-DEDAA0679597}"/>
              </a:ext>
            </a:extLst>
          </p:cNvPr>
          <p:cNvSpPr/>
          <p:nvPr/>
        </p:nvSpPr>
        <p:spPr>
          <a:xfrm>
            <a:off x="11615109" y="1045151"/>
            <a:ext cx="190439" cy="1294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11854250" y="99463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60" name="ZoneTexte 59">
            <a:extLst>
              <a:ext uri="{FF2B5EF4-FFF2-40B4-BE49-F238E27FC236}">
                <a16:creationId xmlns:a16="http://schemas.microsoft.com/office/drawing/2014/main" id="{8FC7FB02-4028-4DF0-B986-018A1E6CEE94}"/>
              </a:ext>
            </a:extLst>
          </p:cNvPr>
          <p:cNvSpPr txBox="1"/>
          <p:nvPr/>
        </p:nvSpPr>
        <p:spPr>
          <a:xfrm>
            <a:off x="11804076" y="2107292"/>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grpSp>
        <p:nvGrpSpPr>
          <p:cNvPr id="20" name="Groupe 19">
            <a:extLst>
              <a:ext uri="{FF2B5EF4-FFF2-40B4-BE49-F238E27FC236}">
                <a16:creationId xmlns:a16="http://schemas.microsoft.com/office/drawing/2014/main" id="{8C254046-2465-4255-B89C-B931888AEC02}"/>
              </a:ext>
            </a:extLst>
          </p:cNvPr>
          <p:cNvGrpSpPr/>
          <p:nvPr/>
        </p:nvGrpSpPr>
        <p:grpSpPr>
          <a:xfrm>
            <a:off x="-220004" y="1318615"/>
            <a:ext cx="2204417" cy="322977"/>
            <a:chOff x="1642210" y="864000"/>
            <a:chExt cx="1653313" cy="242233"/>
          </a:xfrm>
        </p:grpSpPr>
        <p:sp>
          <p:nvSpPr>
            <p:cNvPr id="21" name="Rectangle 20">
              <a:extLst>
                <a:ext uri="{FF2B5EF4-FFF2-40B4-BE49-F238E27FC236}">
                  <a16:creationId xmlns:a16="http://schemas.microsoft.com/office/drawing/2014/main" id="{E56F76FE-77EA-4DB8-A217-277DA73AC0EC}"/>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2" name="Groupe 21">
              <a:extLst>
                <a:ext uri="{FF2B5EF4-FFF2-40B4-BE49-F238E27FC236}">
                  <a16:creationId xmlns:a16="http://schemas.microsoft.com/office/drawing/2014/main" id="{A16B2618-4BF3-4BDC-9EFA-D6CC996039C7}"/>
                </a:ext>
              </a:extLst>
            </p:cNvPr>
            <p:cNvGrpSpPr/>
            <p:nvPr/>
          </p:nvGrpSpPr>
          <p:grpSpPr>
            <a:xfrm>
              <a:off x="1976780" y="895093"/>
              <a:ext cx="984172" cy="175628"/>
              <a:chOff x="2027352" y="895093"/>
              <a:chExt cx="984172" cy="175628"/>
            </a:xfrm>
          </p:grpSpPr>
          <p:cxnSp>
            <p:nvCxnSpPr>
              <p:cNvPr id="24" name="Connecteur droit 23">
                <a:extLst>
                  <a:ext uri="{FF2B5EF4-FFF2-40B4-BE49-F238E27FC236}">
                    <a16:creationId xmlns:a16="http://schemas.microsoft.com/office/drawing/2014/main" id="{30CDE2FD-2972-4FA8-81AB-1E25C33535B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DEF86298-3B0A-4EC5-8357-0E32A15F1F2C}"/>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 descr="Key Icon 4409723">
              <a:extLst>
                <a:ext uri="{FF2B5EF4-FFF2-40B4-BE49-F238E27FC236}">
                  <a16:creationId xmlns:a16="http://schemas.microsoft.com/office/drawing/2014/main" id="{0727B772-7944-4B87-8B73-43D296049502}"/>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995CA606-6B0A-49AF-8B28-BC95196F1C9B}"/>
              </a:ext>
            </a:extLst>
          </p:cNvPr>
          <p:cNvSpPr/>
          <p:nvPr/>
        </p:nvSpPr>
        <p:spPr>
          <a:xfrm>
            <a:off x="138350" y="2313456"/>
            <a:ext cx="6540842" cy="94643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5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 name="Rectangle : coins arrondis 1">
            <a:extLst>
              <a:ext uri="{FF2B5EF4-FFF2-40B4-BE49-F238E27FC236}">
                <a16:creationId xmlns:a16="http://schemas.microsoft.com/office/drawing/2014/main" id="{EDA28977-1129-4D85-9BA6-DCB7C4590A6C}"/>
              </a:ext>
            </a:extLst>
          </p:cNvPr>
          <p:cNvSpPr/>
          <p:nvPr/>
        </p:nvSpPr>
        <p:spPr>
          <a:xfrm>
            <a:off x="285084" y="2142836"/>
            <a:ext cx="1834770" cy="234095"/>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simple *</a:t>
            </a:r>
          </a:p>
        </p:txBody>
      </p:sp>
      <p:sp>
        <p:nvSpPr>
          <p:cNvPr id="31" name="Rectangle : coins arrondis 30">
            <a:extLst>
              <a:ext uri="{FF2B5EF4-FFF2-40B4-BE49-F238E27FC236}">
                <a16:creationId xmlns:a16="http://schemas.microsoft.com/office/drawing/2014/main" id="{47911914-5EF4-403B-8F0F-DE9CC2BA08F0}"/>
              </a:ext>
            </a:extLst>
          </p:cNvPr>
          <p:cNvSpPr/>
          <p:nvPr/>
        </p:nvSpPr>
        <p:spPr>
          <a:xfrm>
            <a:off x="240965" y="3519055"/>
            <a:ext cx="1834770" cy="31352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(1/2)</a:t>
            </a:r>
          </a:p>
        </p:txBody>
      </p:sp>
      <p:sp>
        <p:nvSpPr>
          <p:cNvPr id="37" name="ZoneTexte 36">
            <a:extLst>
              <a:ext uri="{FF2B5EF4-FFF2-40B4-BE49-F238E27FC236}">
                <a16:creationId xmlns:a16="http://schemas.microsoft.com/office/drawing/2014/main" id="{5358CFB6-FA16-4299-B5FE-4F015C594B4F}"/>
              </a:ext>
            </a:extLst>
          </p:cNvPr>
          <p:cNvSpPr txBox="1"/>
          <p:nvPr/>
        </p:nvSpPr>
        <p:spPr>
          <a:xfrm>
            <a:off x="1644431" y="2130700"/>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sp>
        <p:nvSpPr>
          <p:cNvPr id="40" name="Rectangle 39">
            <a:extLst>
              <a:ext uri="{FF2B5EF4-FFF2-40B4-BE49-F238E27FC236}">
                <a16:creationId xmlns:a16="http://schemas.microsoft.com/office/drawing/2014/main" id="{80632DFE-12C5-4C47-871B-DBEC66C867D3}"/>
              </a:ext>
            </a:extLst>
          </p:cNvPr>
          <p:cNvSpPr/>
          <p:nvPr/>
        </p:nvSpPr>
        <p:spPr>
          <a:xfrm>
            <a:off x="10776263" y="4540537"/>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Flèche : bas 41">
            <a:extLst>
              <a:ext uri="{FF2B5EF4-FFF2-40B4-BE49-F238E27FC236}">
                <a16:creationId xmlns:a16="http://schemas.microsoft.com/office/drawing/2014/main" id="{06AB33E8-E7AD-43B9-9864-72DF50691B40}"/>
              </a:ext>
            </a:extLst>
          </p:cNvPr>
          <p:cNvSpPr/>
          <p:nvPr/>
        </p:nvSpPr>
        <p:spPr>
          <a:xfrm>
            <a:off x="10796856" y="409374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F7868A12-E928-4D54-BA27-255A7A17FE65}"/>
              </a:ext>
            </a:extLst>
          </p:cNvPr>
          <p:cNvSpPr/>
          <p:nvPr/>
        </p:nvSpPr>
        <p:spPr>
          <a:xfrm>
            <a:off x="11663508" y="5774212"/>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BEA93626-D3D6-4578-8DE9-38214FCAAED1}"/>
              </a:ext>
            </a:extLst>
          </p:cNvPr>
          <p:cNvSpPr/>
          <p:nvPr/>
        </p:nvSpPr>
        <p:spPr>
          <a:xfrm>
            <a:off x="10776263" y="4272809"/>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Flèche : droite 2">
            <a:extLst>
              <a:ext uri="{FF2B5EF4-FFF2-40B4-BE49-F238E27FC236}">
                <a16:creationId xmlns:a16="http://schemas.microsoft.com/office/drawing/2014/main" id="{88B5EB67-0846-4CCB-8CCC-7B7588638782}"/>
              </a:ext>
            </a:extLst>
          </p:cNvPr>
          <p:cNvSpPr/>
          <p:nvPr/>
        </p:nvSpPr>
        <p:spPr>
          <a:xfrm>
            <a:off x="1524633" y="1311483"/>
            <a:ext cx="436465" cy="32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1574218B-2293-122F-875E-DE01AED67C65}"/>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34" name="Titre 1">
            <a:extLst>
              <a:ext uri="{FF2B5EF4-FFF2-40B4-BE49-F238E27FC236}">
                <a16:creationId xmlns:a16="http://schemas.microsoft.com/office/drawing/2014/main" id="{D450C36D-BD2A-4211-9D59-456D4ABD6F9B}"/>
              </a:ext>
            </a:extLst>
          </p:cNvPr>
          <p:cNvSpPr txBox="1">
            <a:spLocks/>
          </p:cNvSpPr>
          <p:nvPr/>
        </p:nvSpPr>
        <p:spPr>
          <a:xfrm>
            <a:off x="1093609" y="38163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Cas 2 : Versement complémentaire sur un contrat d’assurance vie Millevie Essentielle 2 existant avec de l’Emprunt BPCE </a:t>
            </a:r>
          </a:p>
          <a:p>
            <a:endParaRPr lang="fr-FR">
              <a:sym typeface="Arial"/>
            </a:endParaRPr>
          </a:p>
        </p:txBody>
      </p:sp>
      <p:grpSp>
        <p:nvGrpSpPr>
          <p:cNvPr id="35" name="Groupe 34">
            <a:extLst>
              <a:ext uri="{FF2B5EF4-FFF2-40B4-BE49-F238E27FC236}">
                <a16:creationId xmlns:a16="http://schemas.microsoft.com/office/drawing/2014/main" id="{65EC8EC1-14E7-41D7-90DE-1A3B1B7236EF}"/>
              </a:ext>
            </a:extLst>
          </p:cNvPr>
          <p:cNvGrpSpPr/>
          <p:nvPr/>
        </p:nvGrpSpPr>
        <p:grpSpPr>
          <a:xfrm>
            <a:off x="3889574" y="685993"/>
            <a:ext cx="765652" cy="144000"/>
            <a:chOff x="2290064" y="1157718"/>
            <a:chExt cx="765652" cy="144000"/>
          </a:xfrm>
        </p:grpSpPr>
        <p:sp>
          <p:nvSpPr>
            <p:cNvPr id="36" name="Ellipse 35">
              <a:extLst>
                <a:ext uri="{FF2B5EF4-FFF2-40B4-BE49-F238E27FC236}">
                  <a16:creationId xmlns:a16="http://schemas.microsoft.com/office/drawing/2014/main" id="{E9819D4C-DCD7-4B9D-9CD2-26305240D592}"/>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102EF0F-7D97-4564-AC6D-2BB5594D3C28}"/>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4" name="Ellipse 43">
              <a:extLst>
                <a:ext uri="{FF2B5EF4-FFF2-40B4-BE49-F238E27FC236}">
                  <a16:creationId xmlns:a16="http://schemas.microsoft.com/office/drawing/2014/main" id="{3BAE14A4-4BC3-4BD8-8EB6-E43B86B4E684}"/>
                </a:ext>
              </a:extLst>
            </p:cNvPr>
            <p:cNvSpPr/>
            <p:nvPr/>
          </p:nvSpPr>
          <p:spPr>
            <a:xfrm>
              <a:off x="260368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Ellipse 44">
              <a:extLst>
                <a:ext uri="{FF2B5EF4-FFF2-40B4-BE49-F238E27FC236}">
                  <a16:creationId xmlns:a16="http://schemas.microsoft.com/office/drawing/2014/main" id="{E9FF93A2-2ED5-4440-80C6-FFE5CC93A0CE}"/>
                </a:ext>
              </a:extLst>
            </p:cNvPr>
            <p:cNvSpPr/>
            <p:nvPr/>
          </p:nvSpPr>
          <p:spPr>
            <a:xfrm>
              <a:off x="2760492" y="1157718"/>
              <a:ext cx="138415" cy="1440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6" name="Ellipse 45">
              <a:extLst>
                <a:ext uri="{FF2B5EF4-FFF2-40B4-BE49-F238E27FC236}">
                  <a16:creationId xmlns:a16="http://schemas.microsoft.com/office/drawing/2014/main" id="{982D3443-ACED-4AC5-AEC8-88F2F0684038}"/>
                </a:ext>
              </a:extLst>
            </p:cNvPr>
            <p:cNvSpPr/>
            <p:nvPr/>
          </p:nvSpPr>
          <p:spPr>
            <a:xfrm>
              <a:off x="2917301" y="1157718"/>
              <a:ext cx="138415" cy="1440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8" name="Rectangle 47">
            <a:extLst>
              <a:ext uri="{FF2B5EF4-FFF2-40B4-BE49-F238E27FC236}">
                <a16:creationId xmlns:a16="http://schemas.microsoft.com/office/drawing/2014/main" id="{5B898056-CF92-4B36-9562-9092EEF50656}"/>
              </a:ext>
            </a:extLst>
          </p:cNvPr>
          <p:cNvSpPr/>
          <p:nvPr/>
        </p:nvSpPr>
        <p:spPr>
          <a:xfrm>
            <a:off x="2018804" y="1299233"/>
            <a:ext cx="3172032"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 ou MULTIPLE</a:t>
            </a:r>
          </a:p>
        </p:txBody>
      </p:sp>
      <p:cxnSp>
        <p:nvCxnSpPr>
          <p:cNvPr id="49" name="Connecteur droit 48">
            <a:extLst>
              <a:ext uri="{FF2B5EF4-FFF2-40B4-BE49-F238E27FC236}">
                <a16:creationId xmlns:a16="http://schemas.microsoft.com/office/drawing/2014/main" id="{6543A449-76CC-4864-A7BD-994F93873746}"/>
              </a:ext>
            </a:extLst>
          </p:cNvPr>
          <p:cNvCxnSpPr>
            <a:cxnSpLocks/>
          </p:cNvCxnSpPr>
          <p:nvPr/>
        </p:nvCxnSpPr>
        <p:spPr>
          <a:xfrm>
            <a:off x="2192976" y="1340690"/>
            <a:ext cx="280389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2584932D-A9F0-4359-B6DB-88F1412B414D}"/>
              </a:ext>
            </a:extLst>
          </p:cNvPr>
          <p:cNvCxnSpPr>
            <a:cxnSpLocks/>
          </p:cNvCxnSpPr>
          <p:nvPr/>
        </p:nvCxnSpPr>
        <p:spPr>
          <a:xfrm>
            <a:off x="2202306" y="1574860"/>
            <a:ext cx="282227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Espace réservé du texte 14">
            <a:extLst>
              <a:ext uri="{FF2B5EF4-FFF2-40B4-BE49-F238E27FC236}">
                <a16:creationId xmlns:a16="http://schemas.microsoft.com/office/drawing/2014/main" id="{7D3FF19B-4341-4017-9417-5E12C5834B84}"/>
              </a:ext>
            </a:extLst>
          </p:cNvPr>
          <p:cNvSpPr txBox="1">
            <a:spLocks/>
          </p:cNvSpPr>
          <p:nvPr/>
        </p:nvSpPr>
        <p:spPr>
          <a:xfrm rot="20713029">
            <a:off x="5067432" y="1371036"/>
            <a:ext cx="471817" cy="226138"/>
          </a:xfrm>
          <a:prstGeom prst="rect">
            <a:avLst/>
          </a:prstGeom>
          <a:solidFill>
            <a:schemeClr val="tx2">
              <a:lumMod val="75000"/>
            </a:schemeClr>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a:t>
            </a:r>
          </a:p>
        </p:txBody>
      </p:sp>
      <p:sp>
        <p:nvSpPr>
          <p:cNvPr id="52" name="Forme libre 90">
            <a:extLst>
              <a:ext uri="{FF2B5EF4-FFF2-40B4-BE49-F238E27FC236}">
                <a16:creationId xmlns:a16="http://schemas.microsoft.com/office/drawing/2014/main" id="{664D8EB3-C814-4461-978C-F458F6C2979F}"/>
              </a:ext>
            </a:extLst>
          </p:cNvPr>
          <p:cNvSpPr/>
          <p:nvPr/>
        </p:nvSpPr>
        <p:spPr bwMode="auto">
          <a:xfrm rot="16200000">
            <a:off x="4677951" y="3907214"/>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3" name="Image 52">
            <a:extLst>
              <a:ext uri="{FF2B5EF4-FFF2-40B4-BE49-F238E27FC236}">
                <a16:creationId xmlns:a16="http://schemas.microsoft.com/office/drawing/2014/main" id="{C17520C0-99F8-40FA-9449-C50B617AEEEB}"/>
              </a:ext>
            </a:extLst>
          </p:cNvPr>
          <p:cNvPicPr>
            <a:picLocks noChangeAspect="1"/>
          </p:cNvPicPr>
          <p:nvPr/>
        </p:nvPicPr>
        <p:blipFill>
          <a:blip r:embed="rId6"/>
          <a:stretch>
            <a:fillRect/>
          </a:stretch>
        </p:blipFill>
        <p:spPr>
          <a:xfrm>
            <a:off x="11907662" y="0"/>
            <a:ext cx="284338" cy="284338"/>
          </a:xfrm>
          <a:prstGeom prst="rect">
            <a:avLst/>
          </a:prstGeom>
        </p:spPr>
      </p:pic>
    </p:spTree>
    <p:extLst>
      <p:ext uri="{BB962C8B-B14F-4D97-AF65-F5344CB8AC3E}">
        <p14:creationId xmlns:p14="http://schemas.microsoft.com/office/powerpoint/2010/main" val="4074533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B3F30B8E-61A7-4E55-B56A-5B2662B3F014}"/>
              </a:ext>
            </a:extLst>
          </p:cNvPr>
          <p:cNvPicPr>
            <a:picLocks noChangeAspect="1"/>
          </p:cNvPicPr>
          <p:nvPr/>
        </p:nvPicPr>
        <p:blipFill>
          <a:blip r:embed="rId3"/>
          <a:stretch>
            <a:fillRect/>
          </a:stretch>
        </p:blipFill>
        <p:spPr>
          <a:xfrm>
            <a:off x="7503797" y="3488617"/>
            <a:ext cx="4553562" cy="2180460"/>
          </a:xfrm>
          <a:prstGeom prst="rect">
            <a:avLst/>
          </a:prstGeom>
        </p:spPr>
      </p:pic>
      <p:pic>
        <p:nvPicPr>
          <p:cNvPr id="12" name="Image 11">
            <a:extLst>
              <a:ext uri="{FF2B5EF4-FFF2-40B4-BE49-F238E27FC236}">
                <a16:creationId xmlns:a16="http://schemas.microsoft.com/office/drawing/2014/main" id="{E608DF79-A88A-44C7-BDCA-EC03B955AB3A}"/>
              </a:ext>
            </a:extLst>
          </p:cNvPr>
          <p:cNvPicPr>
            <a:picLocks noChangeAspect="1"/>
          </p:cNvPicPr>
          <p:nvPr/>
        </p:nvPicPr>
        <p:blipFill rotWithShape="1">
          <a:blip r:embed="rId4"/>
          <a:srcRect t="55864"/>
          <a:stretch/>
        </p:blipFill>
        <p:spPr>
          <a:xfrm>
            <a:off x="7244796" y="957534"/>
            <a:ext cx="4643766" cy="1795692"/>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99188" y="2391562"/>
            <a:ext cx="6540841" cy="2281628"/>
          </a:xfrm>
          <a:prstGeom prst="roundRect">
            <a:avLst>
              <a:gd name="adj" fmla="val 7412"/>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a:t>
            </a:r>
            <a:r>
              <a:rPr kumimoji="0" lang="fr-FR" sz="1100" b="1" i="0" u="none" strike="noStrike" kern="0" cap="none" spc="0" normalizeH="0" baseline="0" noProof="0">
                <a:ln>
                  <a:noFill/>
                </a:ln>
                <a:solidFill>
                  <a:srgbClr val="FF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Vous pouvez vous assurer que les supports choisis ne surexposent pas le client en risque ou en volatilité (contrôle a posteriori), cliquer sur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Vérifier la faisabilité</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92" name="Rectangle 91">
            <a:extLst>
              <a:ext uri="{FF2B5EF4-FFF2-40B4-BE49-F238E27FC236}">
                <a16:creationId xmlns:a16="http://schemas.microsoft.com/office/drawing/2014/main" id="{3463F910-0233-46AD-998C-CC7BDF32BA9C}"/>
              </a:ext>
            </a:extLst>
          </p:cNvPr>
          <p:cNvSpPr/>
          <p:nvPr/>
        </p:nvSpPr>
        <p:spPr>
          <a:xfrm>
            <a:off x="7475598" y="4639789"/>
            <a:ext cx="4643766"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125593" y="469156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21" name="Rectangle : coins arrondis 20">
            <a:extLst>
              <a:ext uri="{FF2B5EF4-FFF2-40B4-BE49-F238E27FC236}">
                <a16:creationId xmlns:a16="http://schemas.microsoft.com/office/drawing/2014/main" id="{C822D22F-8037-4DA8-BE87-27464D35A5FA}"/>
              </a:ext>
            </a:extLst>
          </p:cNvPr>
          <p:cNvSpPr/>
          <p:nvPr/>
        </p:nvSpPr>
        <p:spPr>
          <a:xfrm>
            <a:off x="364866" y="2304678"/>
            <a:ext cx="1834770" cy="278546"/>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(2/2)</a:t>
            </a:r>
          </a:p>
        </p:txBody>
      </p:sp>
      <p:sp>
        <p:nvSpPr>
          <p:cNvPr id="62" name="Rectangle 61">
            <a:extLst>
              <a:ext uri="{FF2B5EF4-FFF2-40B4-BE49-F238E27FC236}">
                <a16:creationId xmlns:a16="http://schemas.microsoft.com/office/drawing/2014/main" id="{9F392C95-967E-44F6-9EF3-5CC7D6E74AD9}"/>
              </a:ext>
            </a:extLst>
          </p:cNvPr>
          <p:cNvSpPr/>
          <p:nvPr/>
        </p:nvSpPr>
        <p:spPr>
          <a:xfrm>
            <a:off x="11648229" y="2350242"/>
            <a:ext cx="178627" cy="2593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7215797" y="1339035"/>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7" name="Rectangle 6">
            <a:extLst>
              <a:ext uri="{FF2B5EF4-FFF2-40B4-BE49-F238E27FC236}">
                <a16:creationId xmlns:a16="http://schemas.microsoft.com/office/drawing/2014/main" id="{DD4451A8-65C0-4B14-B7C2-D2FAD4E58200}"/>
              </a:ext>
            </a:extLst>
          </p:cNvPr>
          <p:cNvSpPr/>
          <p:nvPr/>
        </p:nvSpPr>
        <p:spPr>
          <a:xfrm>
            <a:off x="7532796" y="1310479"/>
            <a:ext cx="1950664" cy="26496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1818B0F3-9584-4437-9BA6-A1368087BE8B}"/>
              </a:ext>
            </a:extLst>
          </p:cNvPr>
          <p:cNvSpPr/>
          <p:nvPr/>
        </p:nvSpPr>
        <p:spPr>
          <a:xfrm>
            <a:off x="8149843" y="108630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Flèche : bas 43">
            <a:extLst>
              <a:ext uri="{FF2B5EF4-FFF2-40B4-BE49-F238E27FC236}">
                <a16:creationId xmlns:a16="http://schemas.microsoft.com/office/drawing/2014/main" id="{49CDD451-7A02-4008-9C69-1C9B962AABA5}"/>
              </a:ext>
            </a:extLst>
          </p:cNvPr>
          <p:cNvSpPr/>
          <p:nvPr/>
        </p:nvSpPr>
        <p:spPr>
          <a:xfrm>
            <a:off x="11692529" y="21517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Flèche : bas 46">
            <a:extLst>
              <a:ext uri="{FF2B5EF4-FFF2-40B4-BE49-F238E27FC236}">
                <a16:creationId xmlns:a16="http://schemas.microsoft.com/office/drawing/2014/main" id="{64C4EF5A-22A1-43D7-BE14-1967D0D03592}"/>
              </a:ext>
            </a:extLst>
          </p:cNvPr>
          <p:cNvSpPr/>
          <p:nvPr/>
        </p:nvSpPr>
        <p:spPr>
          <a:xfrm>
            <a:off x="11773097" y="448931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Image 19">
            <a:extLst>
              <a:ext uri="{FF2B5EF4-FFF2-40B4-BE49-F238E27FC236}">
                <a16:creationId xmlns:a16="http://schemas.microsoft.com/office/drawing/2014/main" id="{35918083-1235-4418-B25D-A96DC04ACCE2}"/>
              </a:ext>
            </a:extLst>
          </p:cNvPr>
          <p:cNvPicPr>
            <a:picLocks noChangeAspect="1"/>
          </p:cNvPicPr>
          <p:nvPr/>
        </p:nvPicPr>
        <p:blipFill>
          <a:blip r:embed="rId5"/>
          <a:stretch>
            <a:fillRect/>
          </a:stretch>
        </p:blipFill>
        <p:spPr>
          <a:xfrm>
            <a:off x="9483460" y="6063514"/>
            <a:ext cx="2609850" cy="390525"/>
          </a:xfrm>
          <a:prstGeom prst="rect">
            <a:avLst/>
          </a:prstGeom>
        </p:spPr>
      </p:pic>
      <p:sp>
        <p:nvSpPr>
          <p:cNvPr id="45" name="Rectangle 44">
            <a:extLst>
              <a:ext uri="{FF2B5EF4-FFF2-40B4-BE49-F238E27FC236}">
                <a16:creationId xmlns:a16="http://schemas.microsoft.com/office/drawing/2014/main" id="{398734CA-2FE6-49EE-8DF6-E4DD0426E6D3}"/>
              </a:ext>
            </a:extLst>
          </p:cNvPr>
          <p:cNvSpPr/>
          <p:nvPr/>
        </p:nvSpPr>
        <p:spPr>
          <a:xfrm>
            <a:off x="9361714" y="5338354"/>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Rectangle 2">
            <a:extLst>
              <a:ext uri="{FF2B5EF4-FFF2-40B4-BE49-F238E27FC236}">
                <a16:creationId xmlns:a16="http://schemas.microsoft.com/office/drawing/2014/main" id="{8DC7D469-BF3C-0B11-3238-ED9446EFD55F}"/>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2" name="Forme libre 90">
            <a:extLst>
              <a:ext uri="{FF2B5EF4-FFF2-40B4-BE49-F238E27FC236}">
                <a16:creationId xmlns:a16="http://schemas.microsoft.com/office/drawing/2014/main" id="{71FF7B5C-62E6-478B-8A0E-64B5B7ADF521}"/>
              </a:ext>
            </a:extLst>
          </p:cNvPr>
          <p:cNvSpPr/>
          <p:nvPr/>
        </p:nvSpPr>
        <p:spPr bwMode="auto">
          <a:xfrm rot="16200000">
            <a:off x="4770315" y="3796378"/>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23" name="Titre 1">
            <a:extLst>
              <a:ext uri="{FF2B5EF4-FFF2-40B4-BE49-F238E27FC236}">
                <a16:creationId xmlns:a16="http://schemas.microsoft.com/office/drawing/2014/main" id="{FC6B22C4-6DC8-4E4E-8505-AB6DE8BAC8D2}"/>
              </a:ext>
            </a:extLst>
          </p:cNvPr>
          <p:cNvSpPr txBox="1">
            <a:spLocks/>
          </p:cNvSpPr>
          <p:nvPr/>
        </p:nvSpPr>
        <p:spPr>
          <a:xfrm>
            <a:off x="1093609" y="38163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Cas 2 : Versement complémentaire sur un contrat d’assurance vie Millevie Essentielle 2 existant avec de l’Emprunt BPCE </a:t>
            </a:r>
          </a:p>
          <a:p>
            <a:endParaRPr lang="fr-FR">
              <a:sym typeface="Arial"/>
            </a:endParaRPr>
          </a:p>
        </p:txBody>
      </p:sp>
      <p:grpSp>
        <p:nvGrpSpPr>
          <p:cNvPr id="24" name="Groupe 23">
            <a:extLst>
              <a:ext uri="{FF2B5EF4-FFF2-40B4-BE49-F238E27FC236}">
                <a16:creationId xmlns:a16="http://schemas.microsoft.com/office/drawing/2014/main" id="{5237F5CF-5C60-4D52-9ED1-4C2E91295BCD}"/>
              </a:ext>
            </a:extLst>
          </p:cNvPr>
          <p:cNvGrpSpPr/>
          <p:nvPr/>
        </p:nvGrpSpPr>
        <p:grpSpPr>
          <a:xfrm>
            <a:off x="3889574" y="685993"/>
            <a:ext cx="765652" cy="144000"/>
            <a:chOff x="2290064" y="1157718"/>
            <a:chExt cx="765652" cy="144000"/>
          </a:xfrm>
        </p:grpSpPr>
        <p:sp>
          <p:nvSpPr>
            <p:cNvPr id="25" name="Ellipse 24">
              <a:extLst>
                <a:ext uri="{FF2B5EF4-FFF2-40B4-BE49-F238E27FC236}">
                  <a16:creationId xmlns:a16="http://schemas.microsoft.com/office/drawing/2014/main" id="{C873CFD1-90DE-486D-B880-4C6061AC4D77}"/>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6" name="Ellipse 25">
              <a:extLst>
                <a:ext uri="{FF2B5EF4-FFF2-40B4-BE49-F238E27FC236}">
                  <a16:creationId xmlns:a16="http://schemas.microsoft.com/office/drawing/2014/main" id="{EA31E058-F67A-49A5-9C90-AFDC25D75D13}"/>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Ellipse 26">
              <a:extLst>
                <a:ext uri="{FF2B5EF4-FFF2-40B4-BE49-F238E27FC236}">
                  <a16:creationId xmlns:a16="http://schemas.microsoft.com/office/drawing/2014/main" id="{BB8093B6-41C0-4FB5-A4CC-F2AAAB857EF8}"/>
                </a:ext>
              </a:extLst>
            </p:cNvPr>
            <p:cNvSpPr/>
            <p:nvPr/>
          </p:nvSpPr>
          <p:spPr>
            <a:xfrm>
              <a:off x="260368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9" name="Ellipse 28">
              <a:extLst>
                <a:ext uri="{FF2B5EF4-FFF2-40B4-BE49-F238E27FC236}">
                  <a16:creationId xmlns:a16="http://schemas.microsoft.com/office/drawing/2014/main" id="{DF281C88-3614-4D7B-B9EC-6917AB2828D3}"/>
                </a:ext>
              </a:extLst>
            </p:cNvPr>
            <p:cNvSpPr/>
            <p:nvPr/>
          </p:nvSpPr>
          <p:spPr>
            <a:xfrm>
              <a:off x="2760492"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Ellipse 29">
              <a:extLst>
                <a:ext uri="{FF2B5EF4-FFF2-40B4-BE49-F238E27FC236}">
                  <a16:creationId xmlns:a16="http://schemas.microsoft.com/office/drawing/2014/main" id="{76023671-38D4-4A7C-B3D0-E83A077F8A19}"/>
                </a:ext>
              </a:extLst>
            </p:cNvPr>
            <p:cNvSpPr/>
            <p:nvPr/>
          </p:nvSpPr>
          <p:spPr>
            <a:xfrm>
              <a:off x="2917301" y="1157718"/>
              <a:ext cx="138415" cy="1440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32" name="Image 31">
            <a:extLst>
              <a:ext uri="{FF2B5EF4-FFF2-40B4-BE49-F238E27FC236}">
                <a16:creationId xmlns:a16="http://schemas.microsoft.com/office/drawing/2014/main" id="{54BCD7C3-042A-4C75-BEB7-FF3D44DC7583}"/>
              </a:ext>
            </a:extLst>
          </p:cNvPr>
          <p:cNvPicPr>
            <a:picLocks noChangeAspect="1"/>
          </p:cNvPicPr>
          <p:nvPr/>
        </p:nvPicPr>
        <p:blipFill>
          <a:blip r:embed="rId6"/>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57D43F74-4A6C-4EA6-A34F-151499331AD3}"/>
              </a:ext>
            </a:extLst>
          </p:cNvPr>
          <p:cNvSpPr/>
          <p:nvPr/>
        </p:nvSpPr>
        <p:spPr>
          <a:xfrm>
            <a:off x="7948702" y="24251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F76A2C3-4CAC-4129-BDE0-FE88C144A795}"/>
              </a:ext>
            </a:extLst>
          </p:cNvPr>
          <p:cNvSpPr/>
          <p:nvPr/>
        </p:nvSpPr>
        <p:spPr>
          <a:xfrm>
            <a:off x="7601527" y="2512285"/>
            <a:ext cx="517237" cy="97330"/>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E29CEB8D-5CA6-443A-B990-19A93E368D02}"/>
              </a:ext>
            </a:extLst>
          </p:cNvPr>
          <p:cNvSpPr/>
          <p:nvPr/>
        </p:nvSpPr>
        <p:spPr>
          <a:xfrm>
            <a:off x="8221697" y="4724400"/>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9D1D62F-EBAB-402C-A405-2FBF5253E279}"/>
              </a:ext>
            </a:extLst>
          </p:cNvPr>
          <p:cNvSpPr/>
          <p:nvPr/>
        </p:nvSpPr>
        <p:spPr>
          <a:xfrm>
            <a:off x="7837055" y="4853709"/>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446412AB-CE50-456A-B9A8-6C82DBCC13D5}"/>
              </a:ext>
            </a:extLst>
          </p:cNvPr>
          <p:cNvPicPr>
            <a:picLocks noChangeAspect="1"/>
          </p:cNvPicPr>
          <p:nvPr/>
        </p:nvPicPr>
        <p:blipFill rotWithShape="1">
          <a:blip r:embed="rId7"/>
          <a:srcRect l="3463" t="26175" r="78720" b="24530"/>
          <a:stretch/>
        </p:blipFill>
        <p:spPr>
          <a:xfrm>
            <a:off x="8223989" y="4689806"/>
            <a:ext cx="682523" cy="140246"/>
          </a:xfrm>
          <a:prstGeom prst="rect">
            <a:avLst/>
          </a:prstGeom>
        </p:spPr>
      </p:pic>
      <p:sp>
        <p:nvSpPr>
          <p:cNvPr id="46" name="Flèche : bas 45">
            <a:extLst>
              <a:ext uri="{FF2B5EF4-FFF2-40B4-BE49-F238E27FC236}">
                <a16:creationId xmlns:a16="http://schemas.microsoft.com/office/drawing/2014/main" id="{C8901D7C-6232-4F25-9604-B97727D1A3F8}"/>
              </a:ext>
            </a:extLst>
          </p:cNvPr>
          <p:cNvSpPr/>
          <p:nvPr/>
        </p:nvSpPr>
        <p:spPr>
          <a:xfrm>
            <a:off x="11487092" y="5959381"/>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342350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60877A41-4364-43BD-B462-14C5E96CF010}"/>
              </a:ext>
            </a:extLst>
          </p:cNvPr>
          <p:cNvSpPr/>
          <p:nvPr/>
        </p:nvSpPr>
        <p:spPr>
          <a:xfrm>
            <a:off x="311084" y="3172456"/>
            <a:ext cx="3543036"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après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7" name="Rectangle 6">
            <a:extLst>
              <a:ext uri="{FF2B5EF4-FFF2-40B4-BE49-F238E27FC236}">
                <a16:creationId xmlns:a16="http://schemas.microsoft.com/office/drawing/2014/main" id="{EB597E20-3B48-4188-8062-73C4DB21AC76}"/>
              </a:ext>
            </a:extLst>
          </p:cNvPr>
          <p:cNvSpPr/>
          <p:nvPr/>
        </p:nvSpPr>
        <p:spPr>
          <a:xfrm>
            <a:off x="8584163" y="2706748"/>
            <a:ext cx="569168" cy="924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 name="Groupe 5">
            <a:extLst>
              <a:ext uri="{FF2B5EF4-FFF2-40B4-BE49-F238E27FC236}">
                <a16:creationId xmlns:a16="http://schemas.microsoft.com/office/drawing/2014/main" id="{DD5FD19D-6995-49C4-9B18-088CD88E381F}"/>
              </a:ext>
            </a:extLst>
          </p:cNvPr>
          <p:cNvGrpSpPr/>
          <p:nvPr/>
        </p:nvGrpSpPr>
        <p:grpSpPr>
          <a:xfrm>
            <a:off x="4933704" y="1058546"/>
            <a:ext cx="6468417" cy="5791702"/>
            <a:chOff x="4979840" y="1005361"/>
            <a:chExt cx="6468417" cy="5791702"/>
          </a:xfrm>
        </p:grpSpPr>
        <p:pic>
          <p:nvPicPr>
            <p:cNvPr id="17" name="Image 16">
              <a:extLst>
                <a:ext uri="{FF2B5EF4-FFF2-40B4-BE49-F238E27FC236}">
                  <a16:creationId xmlns:a16="http://schemas.microsoft.com/office/drawing/2014/main" id="{E0723ED0-9FF7-4D91-A301-B0B757A16626}"/>
                </a:ext>
              </a:extLst>
            </p:cNvPr>
            <p:cNvPicPr>
              <a:picLocks noChangeAspect="1"/>
            </p:cNvPicPr>
            <p:nvPr/>
          </p:nvPicPr>
          <p:blipFill>
            <a:blip r:embed="rId2"/>
            <a:stretch>
              <a:fillRect/>
            </a:stretch>
          </p:blipFill>
          <p:spPr>
            <a:xfrm>
              <a:off x="4979840" y="1005361"/>
              <a:ext cx="6468417" cy="5791702"/>
            </a:xfrm>
            <a:prstGeom prst="rect">
              <a:avLst/>
            </a:prstGeom>
          </p:spPr>
        </p:pic>
        <p:pic>
          <p:nvPicPr>
            <p:cNvPr id="5" name="Image 4">
              <a:extLst>
                <a:ext uri="{FF2B5EF4-FFF2-40B4-BE49-F238E27FC236}">
                  <a16:creationId xmlns:a16="http://schemas.microsoft.com/office/drawing/2014/main" id="{E87BE392-DEB4-4B65-8298-858B211BD65A}"/>
                </a:ext>
              </a:extLst>
            </p:cNvPr>
            <p:cNvPicPr>
              <a:picLocks noChangeAspect="1"/>
            </p:cNvPicPr>
            <p:nvPr/>
          </p:nvPicPr>
          <p:blipFill>
            <a:blip r:embed="rId3"/>
            <a:stretch>
              <a:fillRect/>
            </a:stretch>
          </p:blipFill>
          <p:spPr>
            <a:xfrm>
              <a:off x="8239686" y="2365936"/>
              <a:ext cx="2978331" cy="511625"/>
            </a:xfrm>
            <a:prstGeom prst="rect">
              <a:avLst/>
            </a:prstGeom>
          </p:spPr>
        </p:pic>
      </p:grpSp>
      <p:sp>
        <p:nvSpPr>
          <p:cNvPr id="3" name="Rectangle 2">
            <a:extLst>
              <a:ext uri="{FF2B5EF4-FFF2-40B4-BE49-F238E27FC236}">
                <a16:creationId xmlns:a16="http://schemas.microsoft.com/office/drawing/2014/main" id="{19D5D0B5-E4B4-AE73-631F-5D6C3798FC35}"/>
              </a:ext>
            </a:extLst>
          </p:cNvPr>
          <p:cNvSpPr/>
          <p:nvPr/>
        </p:nvSpPr>
        <p:spPr>
          <a:xfrm>
            <a:off x="795681" y="6642556"/>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2" name="Rectangle 11">
            <a:extLst>
              <a:ext uri="{FF2B5EF4-FFF2-40B4-BE49-F238E27FC236}">
                <a16:creationId xmlns:a16="http://schemas.microsoft.com/office/drawing/2014/main" id="{B3838241-521D-42D9-B23D-916CB0A34E02}"/>
              </a:ext>
            </a:extLst>
          </p:cNvPr>
          <p:cNvSpPr/>
          <p:nvPr/>
        </p:nvSpPr>
        <p:spPr>
          <a:xfrm>
            <a:off x="9328728" y="24938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163C585-C037-45CB-B36A-D30BB213BF16}"/>
              </a:ext>
            </a:extLst>
          </p:cNvPr>
          <p:cNvSpPr/>
          <p:nvPr/>
        </p:nvSpPr>
        <p:spPr>
          <a:xfrm>
            <a:off x="8506282" y="2798513"/>
            <a:ext cx="618836" cy="92363"/>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90">
            <a:extLst>
              <a:ext uri="{FF2B5EF4-FFF2-40B4-BE49-F238E27FC236}">
                <a16:creationId xmlns:a16="http://schemas.microsoft.com/office/drawing/2014/main" id="{305E788B-1F46-4723-BC3A-E678561E2139}"/>
              </a:ext>
            </a:extLst>
          </p:cNvPr>
          <p:cNvSpPr/>
          <p:nvPr/>
        </p:nvSpPr>
        <p:spPr bwMode="auto">
          <a:xfrm rot="16200000">
            <a:off x="3474935" y="3156776"/>
            <a:ext cx="2198254" cy="188847"/>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sp>
        <p:nvSpPr>
          <p:cNvPr id="18" name="Titre 1">
            <a:extLst>
              <a:ext uri="{FF2B5EF4-FFF2-40B4-BE49-F238E27FC236}">
                <a16:creationId xmlns:a16="http://schemas.microsoft.com/office/drawing/2014/main" id="{BE2482BA-32C0-41A0-BAFA-F0C0D4FF8E4C}"/>
              </a:ext>
            </a:extLst>
          </p:cNvPr>
          <p:cNvSpPr txBox="1">
            <a:spLocks/>
          </p:cNvSpPr>
          <p:nvPr/>
        </p:nvSpPr>
        <p:spPr>
          <a:xfrm>
            <a:off x="1093609" y="381630"/>
            <a:ext cx="10707561"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RPr lang="fr-FR"/>
            </a:defPPr>
            <a:lvl1pPr marR="0" lvl="0" indent="0" fontAlgn="auto">
              <a:lnSpc>
                <a:spcPct val="90000"/>
              </a:lnSpc>
              <a:spcBef>
                <a:spcPts val="0"/>
              </a:spcBef>
              <a:spcAft>
                <a:spcPts val="0"/>
              </a:spcAft>
              <a:buClrTx/>
              <a:buSzTx/>
              <a:buFontTx/>
              <a:buNone/>
              <a:tabLst/>
              <a:defRPr kumimoji="0" sz="160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r>
              <a:rPr lang="fr-FR">
                <a:sym typeface="Arial"/>
              </a:rPr>
              <a:t> Cas 2 : Versement complémentaire sur un contrat d’assurance vie Millevie Essentielle 2 existant avec de l’Emprunt BPCE </a:t>
            </a:r>
          </a:p>
          <a:p>
            <a:endParaRPr lang="fr-FR">
              <a:sym typeface="Arial"/>
            </a:endParaRPr>
          </a:p>
        </p:txBody>
      </p:sp>
      <p:grpSp>
        <p:nvGrpSpPr>
          <p:cNvPr id="19" name="Groupe 18">
            <a:extLst>
              <a:ext uri="{FF2B5EF4-FFF2-40B4-BE49-F238E27FC236}">
                <a16:creationId xmlns:a16="http://schemas.microsoft.com/office/drawing/2014/main" id="{C0CAA935-2A5B-4CFE-84EB-39F27CFD3923}"/>
              </a:ext>
            </a:extLst>
          </p:cNvPr>
          <p:cNvGrpSpPr/>
          <p:nvPr/>
        </p:nvGrpSpPr>
        <p:grpSpPr>
          <a:xfrm>
            <a:off x="3889574" y="685993"/>
            <a:ext cx="765652" cy="144000"/>
            <a:chOff x="2290064" y="1157718"/>
            <a:chExt cx="765652" cy="144000"/>
          </a:xfrm>
        </p:grpSpPr>
        <p:sp>
          <p:nvSpPr>
            <p:cNvPr id="20" name="Ellipse 19">
              <a:extLst>
                <a:ext uri="{FF2B5EF4-FFF2-40B4-BE49-F238E27FC236}">
                  <a16:creationId xmlns:a16="http://schemas.microsoft.com/office/drawing/2014/main" id="{269B8A98-DDC4-4536-B600-DA98AEC79140}"/>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908C4A1A-238E-4469-9A76-9A8F63A89C7B}"/>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11E34BE2-EDF8-4FDB-9909-0BE09BD310E3}"/>
                </a:ext>
              </a:extLst>
            </p:cNvPr>
            <p:cNvSpPr/>
            <p:nvPr/>
          </p:nvSpPr>
          <p:spPr>
            <a:xfrm>
              <a:off x="260368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Ellipse 22">
              <a:extLst>
                <a:ext uri="{FF2B5EF4-FFF2-40B4-BE49-F238E27FC236}">
                  <a16:creationId xmlns:a16="http://schemas.microsoft.com/office/drawing/2014/main" id="{9A0F9DBB-2C4B-49CE-B8E6-8C231D0DBDA6}"/>
                </a:ext>
              </a:extLst>
            </p:cNvPr>
            <p:cNvSpPr/>
            <p:nvPr/>
          </p:nvSpPr>
          <p:spPr>
            <a:xfrm>
              <a:off x="2760492"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Ellipse 23">
              <a:extLst>
                <a:ext uri="{FF2B5EF4-FFF2-40B4-BE49-F238E27FC236}">
                  <a16:creationId xmlns:a16="http://schemas.microsoft.com/office/drawing/2014/main" id="{113FE02D-2700-4592-B20D-A9167AEC17A5}"/>
                </a:ext>
              </a:extLst>
            </p:cNvPr>
            <p:cNvSpPr/>
            <p:nvPr/>
          </p:nvSpPr>
          <p:spPr>
            <a:xfrm>
              <a:off x="2917301"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26" name="Image 25">
            <a:extLst>
              <a:ext uri="{FF2B5EF4-FFF2-40B4-BE49-F238E27FC236}">
                <a16:creationId xmlns:a16="http://schemas.microsoft.com/office/drawing/2014/main" id="{C1F7818C-9144-4647-A5F8-CF1F3F7641DC}"/>
              </a:ext>
            </a:extLst>
          </p:cNvPr>
          <p:cNvPicPr>
            <a:picLocks noChangeAspect="1"/>
          </p:cNvPicPr>
          <p:nvPr/>
        </p:nvPicPr>
        <p:blipFill>
          <a:blip r:embed="rId4"/>
          <a:stretch>
            <a:fillRect/>
          </a:stretch>
        </p:blipFill>
        <p:spPr>
          <a:xfrm>
            <a:off x="11907662" y="0"/>
            <a:ext cx="284338" cy="284338"/>
          </a:xfrm>
          <a:prstGeom prst="rect">
            <a:avLst/>
          </a:prstGeom>
        </p:spPr>
      </p:pic>
      <p:grpSp>
        <p:nvGrpSpPr>
          <p:cNvPr id="27" name="Groupe 26">
            <a:extLst>
              <a:ext uri="{FF2B5EF4-FFF2-40B4-BE49-F238E27FC236}">
                <a16:creationId xmlns:a16="http://schemas.microsoft.com/office/drawing/2014/main" id="{A774B654-0951-493B-8FE9-94B81F769009}"/>
              </a:ext>
            </a:extLst>
          </p:cNvPr>
          <p:cNvGrpSpPr/>
          <p:nvPr/>
        </p:nvGrpSpPr>
        <p:grpSpPr>
          <a:xfrm>
            <a:off x="0" y="1508277"/>
            <a:ext cx="2204417" cy="322977"/>
            <a:chOff x="1642210" y="864000"/>
            <a:chExt cx="1653313" cy="242233"/>
          </a:xfrm>
        </p:grpSpPr>
        <p:sp>
          <p:nvSpPr>
            <p:cNvPr id="28" name="Rectangle 27">
              <a:extLst>
                <a:ext uri="{FF2B5EF4-FFF2-40B4-BE49-F238E27FC236}">
                  <a16:creationId xmlns:a16="http://schemas.microsoft.com/office/drawing/2014/main" id="{C343077B-F927-4B34-A4FB-C9FEB61E9003}"/>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9" name="Groupe 28">
              <a:extLst>
                <a:ext uri="{FF2B5EF4-FFF2-40B4-BE49-F238E27FC236}">
                  <a16:creationId xmlns:a16="http://schemas.microsoft.com/office/drawing/2014/main" id="{BB8DC6C9-E57C-4C84-B557-8E522D0E58BC}"/>
                </a:ext>
              </a:extLst>
            </p:cNvPr>
            <p:cNvGrpSpPr/>
            <p:nvPr/>
          </p:nvGrpSpPr>
          <p:grpSpPr>
            <a:xfrm>
              <a:off x="1976780" y="895093"/>
              <a:ext cx="984172" cy="175628"/>
              <a:chOff x="2027352" y="895093"/>
              <a:chExt cx="984172" cy="175628"/>
            </a:xfrm>
          </p:grpSpPr>
          <p:cxnSp>
            <p:nvCxnSpPr>
              <p:cNvPr id="31" name="Connecteur droit 30">
                <a:extLst>
                  <a:ext uri="{FF2B5EF4-FFF2-40B4-BE49-F238E27FC236}">
                    <a16:creationId xmlns:a16="http://schemas.microsoft.com/office/drawing/2014/main" id="{92CAD2F4-660A-4215-98B9-2728A61A2E5D}"/>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32" name="Connecteur droit 31">
                <a:extLst>
                  <a:ext uri="{FF2B5EF4-FFF2-40B4-BE49-F238E27FC236}">
                    <a16:creationId xmlns:a16="http://schemas.microsoft.com/office/drawing/2014/main" id="{CD991952-DCDC-465D-8D35-FE8FB8F207FA}"/>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30" name="Picture 2" descr="Key Icon 4409723">
              <a:extLst>
                <a:ext uri="{FF2B5EF4-FFF2-40B4-BE49-F238E27FC236}">
                  <a16:creationId xmlns:a16="http://schemas.microsoft.com/office/drawing/2014/main" id="{1EE81CDE-3AF9-4627-85D5-5FF279E96A63}"/>
                </a:ext>
              </a:extLst>
            </p:cNvPr>
            <p:cNvPicPr>
              <a:picLocks noChangeAspect="1" noChangeArrowheads="1"/>
            </p:cNvPicPr>
            <p:nvPr/>
          </p:nvPicPr>
          <p:blipFill>
            <a:blip r:embed="rId5">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a:extLst>
              <a:ext uri="{FF2B5EF4-FFF2-40B4-BE49-F238E27FC236}">
                <a16:creationId xmlns:a16="http://schemas.microsoft.com/office/drawing/2014/main" id="{E23552B4-2496-4DF8-B64C-C31D39D93AE7}"/>
              </a:ext>
            </a:extLst>
          </p:cNvPr>
          <p:cNvSpPr/>
          <p:nvPr/>
        </p:nvSpPr>
        <p:spPr>
          <a:xfrm>
            <a:off x="2046514" y="1539379"/>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34" name="Connecteur droit 33">
            <a:extLst>
              <a:ext uri="{FF2B5EF4-FFF2-40B4-BE49-F238E27FC236}">
                <a16:creationId xmlns:a16="http://schemas.microsoft.com/office/drawing/2014/main" id="{A1642AD9-C70A-4594-8B59-BF4E209DA7F2}"/>
              </a:ext>
            </a:extLst>
          </p:cNvPr>
          <p:cNvCxnSpPr>
            <a:cxnSpLocks/>
          </p:cNvCxnSpPr>
          <p:nvPr/>
        </p:nvCxnSpPr>
        <p:spPr>
          <a:xfrm>
            <a:off x="2220686" y="1580836"/>
            <a:ext cx="2018805" cy="0"/>
          </a:xfrm>
          <a:prstGeom prst="line">
            <a:avLst/>
          </a:prstGeom>
          <a:noFill/>
          <a:ln w="19050" cap="flat" cmpd="sng" algn="ctr">
            <a:solidFill>
              <a:srgbClr val="B34A8C"/>
            </a:solidFill>
            <a:prstDash val="solid"/>
          </a:ln>
          <a:effectLst/>
        </p:spPr>
      </p:cxnSp>
      <p:cxnSp>
        <p:nvCxnSpPr>
          <p:cNvPr id="35" name="Connecteur droit 34">
            <a:extLst>
              <a:ext uri="{FF2B5EF4-FFF2-40B4-BE49-F238E27FC236}">
                <a16:creationId xmlns:a16="http://schemas.microsoft.com/office/drawing/2014/main" id="{0BDA07EE-31D6-4EFB-B3CD-5F52F17AA5C6}"/>
              </a:ext>
            </a:extLst>
          </p:cNvPr>
          <p:cNvCxnSpPr>
            <a:cxnSpLocks/>
          </p:cNvCxnSpPr>
          <p:nvPr/>
        </p:nvCxnSpPr>
        <p:spPr>
          <a:xfrm>
            <a:off x="2188359" y="1816363"/>
            <a:ext cx="2097314" cy="0"/>
          </a:xfrm>
          <a:prstGeom prst="line">
            <a:avLst/>
          </a:prstGeom>
          <a:noFill/>
          <a:ln w="19050" cap="flat" cmpd="sng" algn="ctr">
            <a:solidFill>
              <a:srgbClr val="B34A8C"/>
            </a:solidFill>
            <a:prstDash val="solid"/>
          </a:ln>
          <a:effectLst/>
        </p:spPr>
      </p:cxnSp>
      <p:sp>
        <p:nvSpPr>
          <p:cNvPr id="2" name="Rectangle 1">
            <a:extLst>
              <a:ext uri="{FF2B5EF4-FFF2-40B4-BE49-F238E27FC236}">
                <a16:creationId xmlns:a16="http://schemas.microsoft.com/office/drawing/2014/main" id="{C68F48AA-39F8-4449-8823-091690A1D764}"/>
              </a:ext>
            </a:extLst>
          </p:cNvPr>
          <p:cNvSpPr/>
          <p:nvPr/>
        </p:nvSpPr>
        <p:spPr>
          <a:xfrm>
            <a:off x="8704750" y="2728197"/>
            <a:ext cx="626679" cy="140632"/>
          </a:xfrm>
          <a:prstGeom prst="rect">
            <a:avLst/>
          </a:prstGeom>
          <a:solidFill>
            <a:srgbClr val="F9F9FB"/>
          </a:solidFill>
          <a:ln>
            <a:solidFill>
              <a:srgbClr val="F9F9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a:extLst>
              <a:ext uri="{FF2B5EF4-FFF2-40B4-BE49-F238E27FC236}">
                <a16:creationId xmlns:a16="http://schemas.microsoft.com/office/drawing/2014/main" id="{5292B386-1B6B-40AE-8B96-04A03E28F71A}"/>
              </a:ext>
            </a:extLst>
          </p:cNvPr>
          <p:cNvPicPr>
            <a:picLocks noChangeAspect="1"/>
          </p:cNvPicPr>
          <p:nvPr/>
        </p:nvPicPr>
        <p:blipFill rotWithShape="1">
          <a:blip r:embed="rId6"/>
          <a:srcRect l="3463" t="26175" r="78720" b="24530"/>
          <a:stretch/>
        </p:blipFill>
        <p:spPr>
          <a:xfrm>
            <a:off x="9235644" y="2474700"/>
            <a:ext cx="626679" cy="244366"/>
          </a:xfrm>
          <a:prstGeom prst="rect">
            <a:avLst/>
          </a:prstGeom>
        </p:spPr>
      </p:pic>
    </p:spTree>
    <p:extLst>
      <p:ext uri="{BB962C8B-B14F-4D97-AF65-F5344CB8AC3E}">
        <p14:creationId xmlns:p14="http://schemas.microsoft.com/office/powerpoint/2010/main" val="12303946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040537" y="208377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2531834" y="2529748"/>
            <a:ext cx="7294156"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rPr>
              <a:t>Arbitrage sur un contrat Nuances 3 D (CNP assurances)</a:t>
            </a:r>
          </a:p>
        </p:txBody>
      </p:sp>
      <p:sp>
        <p:nvSpPr>
          <p:cNvPr id="4" name="Rectangle 3">
            <a:extLst>
              <a:ext uri="{FF2B5EF4-FFF2-40B4-BE49-F238E27FC236}">
                <a16:creationId xmlns:a16="http://schemas.microsoft.com/office/drawing/2014/main" id="{AF7F7A57-3F70-DD84-4281-358B9FDD5B26}"/>
              </a:ext>
            </a:extLst>
          </p:cNvPr>
          <p:cNvSpPr/>
          <p:nvPr/>
        </p:nvSpPr>
        <p:spPr>
          <a:xfrm>
            <a:off x="3165325" y="6445937"/>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5CE677CF-0BF1-482E-951F-8BC8FB479D23}"/>
              </a:ext>
            </a:extLst>
          </p:cNvPr>
          <p:cNvPicPr>
            <a:picLocks noChangeAspect="1"/>
          </p:cNvPicPr>
          <p:nvPr/>
        </p:nvPicPr>
        <p:blipFill>
          <a:blip r:embed="rId2"/>
          <a:stretch>
            <a:fillRect/>
          </a:stretch>
        </p:blipFill>
        <p:spPr>
          <a:xfrm>
            <a:off x="11907662" y="0"/>
            <a:ext cx="284338" cy="284338"/>
          </a:xfrm>
          <a:prstGeom prst="rect">
            <a:avLst/>
          </a:prstGeom>
        </p:spPr>
      </p:pic>
      <p:pic>
        <p:nvPicPr>
          <p:cNvPr id="8" name="Image 7">
            <a:extLst>
              <a:ext uri="{FF2B5EF4-FFF2-40B4-BE49-F238E27FC236}">
                <a16:creationId xmlns:a16="http://schemas.microsoft.com/office/drawing/2014/main" id="{9BC722DA-E024-40FB-986E-99DC81669C5A}"/>
              </a:ext>
            </a:extLst>
          </p:cNvPr>
          <p:cNvPicPr>
            <a:picLocks noChangeAspect="1"/>
          </p:cNvPicPr>
          <p:nvPr/>
        </p:nvPicPr>
        <p:blipFill>
          <a:blip r:embed="rId3"/>
          <a:stretch>
            <a:fillRect/>
          </a:stretch>
        </p:blipFill>
        <p:spPr>
          <a:xfrm>
            <a:off x="3208067" y="3392050"/>
            <a:ext cx="6216601" cy="666898"/>
          </a:xfrm>
          <a:prstGeom prst="rect">
            <a:avLst/>
          </a:prstGeom>
        </p:spPr>
      </p:pic>
      <p:sp>
        <p:nvSpPr>
          <p:cNvPr id="9" name="Étoile : 5 branches 8">
            <a:extLst>
              <a:ext uri="{FF2B5EF4-FFF2-40B4-BE49-F238E27FC236}">
                <a16:creationId xmlns:a16="http://schemas.microsoft.com/office/drawing/2014/main" id="{239A0CBC-B655-4D2B-9CD0-4658399A7287}"/>
              </a:ext>
            </a:extLst>
          </p:cNvPr>
          <p:cNvSpPr/>
          <p:nvPr/>
        </p:nvSpPr>
        <p:spPr>
          <a:xfrm>
            <a:off x="5379411" y="444656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9DDF3CB6-01A9-406B-B082-218DF93FCBFC}"/>
              </a:ext>
            </a:extLst>
          </p:cNvPr>
          <p:cNvSpPr/>
          <p:nvPr/>
        </p:nvSpPr>
        <p:spPr>
          <a:xfrm>
            <a:off x="6265315" y="449346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AF9A1519-226E-48B4-A178-7C6613C83D0D}"/>
              </a:ext>
            </a:extLst>
          </p:cNvPr>
          <p:cNvSpPr txBox="1"/>
          <p:nvPr/>
        </p:nvSpPr>
        <p:spPr>
          <a:xfrm>
            <a:off x="4812148" y="411486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6 ans</a:t>
            </a:r>
          </a:p>
        </p:txBody>
      </p:sp>
      <p:sp>
        <p:nvSpPr>
          <p:cNvPr id="12" name="ZoneTexte 11">
            <a:extLst>
              <a:ext uri="{FF2B5EF4-FFF2-40B4-BE49-F238E27FC236}">
                <a16:creationId xmlns:a16="http://schemas.microsoft.com/office/drawing/2014/main" id="{A5E6902B-9862-4A6F-855A-8CB95726E0A4}"/>
              </a:ext>
            </a:extLst>
          </p:cNvPr>
          <p:cNvSpPr txBox="1"/>
          <p:nvPr/>
        </p:nvSpPr>
        <p:spPr>
          <a:xfrm>
            <a:off x="5999019" y="4110243"/>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EBE7DEE7-21D6-420B-997D-7D0FFC8F52B3}"/>
              </a:ext>
            </a:extLst>
          </p:cNvPr>
          <p:cNvSpPr txBox="1"/>
          <p:nvPr/>
        </p:nvSpPr>
        <p:spPr>
          <a:xfrm>
            <a:off x="2050472" y="3126571"/>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56720F15-3981-48E9-B2D5-3CFC8077ACA6}"/>
              </a:ext>
            </a:extLst>
          </p:cNvPr>
          <p:cNvSpPr/>
          <p:nvPr/>
        </p:nvSpPr>
        <p:spPr>
          <a:xfrm>
            <a:off x="7027315" y="447960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172643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re 1">
            <a:extLst>
              <a:ext uri="{FF2B5EF4-FFF2-40B4-BE49-F238E27FC236}">
                <a16:creationId xmlns:a16="http://schemas.microsoft.com/office/drawing/2014/main" id="{3A012FE0-F6A8-4B5D-A5BE-3762F052F24F}"/>
              </a:ext>
            </a:extLst>
          </p:cNvPr>
          <p:cNvSpPr txBox="1">
            <a:spLocks/>
          </p:cNvSpPr>
          <p:nvPr/>
        </p:nvSpPr>
        <p:spPr>
          <a:xfrm>
            <a:off x="1163241" y="442620"/>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a:t>Cas : Arbitrage sur un contrat Nuances 3 D (CNP assurances) avec de l’Emprunt BPCE </a:t>
            </a:r>
          </a:p>
          <a:p>
            <a:endParaRPr lang="fr-FR"/>
          </a:p>
        </p:txBody>
      </p:sp>
      <p:pic>
        <p:nvPicPr>
          <p:cNvPr id="3" name="Image 2">
            <a:extLst>
              <a:ext uri="{FF2B5EF4-FFF2-40B4-BE49-F238E27FC236}">
                <a16:creationId xmlns:a16="http://schemas.microsoft.com/office/drawing/2014/main" id="{5F10F579-1DBC-42D9-A26D-C3BC45816244}"/>
              </a:ext>
            </a:extLst>
          </p:cNvPr>
          <p:cNvPicPr>
            <a:picLocks noChangeAspect="1"/>
          </p:cNvPicPr>
          <p:nvPr/>
        </p:nvPicPr>
        <p:blipFill>
          <a:blip r:embed="rId2"/>
          <a:stretch>
            <a:fillRect/>
          </a:stretch>
        </p:blipFill>
        <p:spPr>
          <a:xfrm>
            <a:off x="5943600" y="1430976"/>
            <a:ext cx="4961572" cy="4396736"/>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510977" y="1489977"/>
            <a:ext cx="4425389" cy="1629144"/>
          </a:xfrm>
          <a:prstGeom prst="roundRect">
            <a:avLst>
              <a:gd name="adj" fmla="val 13003"/>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LEA et accéder en premier à la rubrique « Renseigner mon Epargne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Dans le cadre d’un </a:t>
            </a:r>
            <a:r>
              <a:rPr kumimoji="0" lang="fr-FR" sz="1067" b="1"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arbitrage d’un contrat existant </a:t>
            </a: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(sans versement), il n’est </a:t>
            </a:r>
            <a:r>
              <a:rPr kumimoji="0" lang="fr-FR" sz="1067" b="1"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pas nécessaire d’investir des liquidités</a:t>
            </a:r>
            <a:r>
              <a:rPr kumimoji="0" lang="fr-FR" sz="1067" b="0" i="0" u="none" strike="noStrike" kern="0" cap="none" spc="0" normalizeH="0" baseline="0" noProof="0">
                <a:ln>
                  <a:noFill/>
                </a:ln>
                <a:solidFill>
                  <a:srgbClr val="DB4B4B"/>
                </a:solidFill>
                <a:effectLst/>
                <a:uLnTx/>
                <a:uFillTx/>
                <a:latin typeface="Montserrat" panose="00000500000000000000" pitchFamily="2" charset="0"/>
                <a:ea typeface="+mn-ea"/>
                <a:cs typeface="+mn-cs"/>
                <a:sym typeface="Arial"/>
              </a:rPr>
              <a:t>. Cliquer donc sur « Suivant » pour passer les différentes pages de la rubrique « Renseigner mon épargne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247788" y="1098605"/>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10513894" y="492953"/>
            <a:ext cx="608843" cy="144000"/>
            <a:chOff x="2290064" y="1157718"/>
            <a:chExt cx="608843"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66" name="Forme libre 90">
            <a:extLst>
              <a:ext uri="{FF2B5EF4-FFF2-40B4-BE49-F238E27FC236}">
                <a16:creationId xmlns:a16="http://schemas.microsoft.com/office/drawing/2014/main" id="{49CD16FC-792D-44B1-9358-94F02756DB78}"/>
              </a:ext>
            </a:extLst>
          </p:cNvPr>
          <p:cNvSpPr/>
          <p:nvPr/>
        </p:nvSpPr>
        <p:spPr bwMode="auto">
          <a:xfrm rot="16200000">
            <a:off x="2941515" y="3639359"/>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67" name="Image 66">
            <a:extLst>
              <a:ext uri="{FF2B5EF4-FFF2-40B4-BE49-F238E27FC236}">
                <a16:creationId xmlns:a16="http://schemas.microsoft.com/office/drawing/2014/main" id="{BA6694DD-1BE4-4992-9063-97D4EA2C9041}"/>
              </a:ext>
            </a:extLst>
          </p:cNvPr>
          <p:cNvPicPr>
            <a:picLocks noChangeAspect="1"/>
          </p:cNvPicPr>
          <p:nvPr/>
        </p:nvPicPr>
        <p:blipFill>
          <a:blip r:embed="rId4"/>
          <a:stretch>
            <a:fillRect/>
          </a:stretch>
        </p:blipFill>
        <p:spPr>
          <a:xfrm>
            <a:off x="11907662" y="0"/>
            <a:ext cx="284338" cy="284338"/>
          </a:xfrm>
          <a:prstGeom prst="rect">
            <a:avLst/>
          </a:prstGeom>
        </p:spPr>
      </p:pic>
      <p:sp>
        <p:nvSpPr>
          <p:cNvPr id="47" name="Rectangle : coins arrondis 46">
            <a:extLst>
              <a:ext uri="{FF2B5EF4-FFF2-40B4-BE49-F238E27FC236}">
                <a16:creationId xmlns:a16="http://schemas.microsoft.com/office/drawing/2014/main" id="{7B2C81C0-F334-4448-83CE-2E6E90EFA017}"/>
              </a:ext>
            </a:extLst>
          </p:cNvPr>
          <p:cNvSpPr/>
          <p:nvPr/>
        </p:nvSpPr>
        <p:spPr>
          <a:xfrm>
            <a:off x="5968776" y="4886960"/>
            <a:ext cx="1539464" cy="233680"/>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Flèche : bas 47">
            <a:extLst>
              <a:ext uri="{FF2B5EF4-FFF2-40B4-BE49-F238E27FC236}">
                <a16:creationId xmlns:a16="http://schemas.microsoft.com/office/drawing/2014/main" id="{563A9E83-3DD9-4386-B231-E019B06027FE}"/>
              </a:ext>
            </a:extLst>
          </p:cNvPr>
          <p:cNvSpPr/>
          <p:nvPr/>
        </p:nvSpPr>
        <p:spPr>
          <a:xfrm>
            <a:off x="10638580" y="3735613"/>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Flèche : bas 48">
            <a:extLst>
              <a:ext uri="{FF2B5EF4-FFF2-40B4-BE49-F238E27FC236}">
                <a16:creationId xmlns:a16="http://schemas.microsoft.com/office/drawing/2014/main" id="{2959AF99-A455-4EA4-B6F1-7C1F8367922E}"/>
              </a:ext>
            </a:extLst>
          </p:cNvPr>
          <p:cNvSpPr/>
          <p:nvPr/>
        </p:nvSpPr>
        <p:spPr>
          <a:xfrm>
            <a:off x="8553573" y="181674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Flèche : bas 49">
            <a:extLst>
              <a:ext uri="{FF2B5EF4-FFF2-40B4-BE49-F238E27FC236}">
                <a16:creationId xmlns:a16="http://schemas.microsoft.com/office/drawing/2014/main" id="{5E7D2A15-79B6-44FF-BE75-6709380569DB}"/>
              </a:ext>
            </a:extLst>
          </p:cNvPr>
          <p:cNvSpPr/>
          <p:nvPr/>
        </p:nvSpPr>
        <p:spPr>
          <a:xfrm>
            <a:off x="7562303" y="4901585"/>
            <a:ext cx="148758" cy="206109"/>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Rectangle : coins arrondis 31">
            <a:extLst>
              <a:ext uri="{FF2B5EF4-FFF2-40B4-BE49-F238E27FC236}">
                <a16:creationId xmlns:a16="http://schemas.microsoft.com/office/drawing/2014/main" id="{A39EACE7-97B6-4CBD-BF23-ADF347094EDC}"/>
              </a:ext>
            </a:extLst>
          </p:cNvPr>
          <p:cNvSpPr/>
          <p:nvPr/>
        </p:nvSpPr>
        <p:spPr>
          <a:xfrm>
            <a:off x="487680" y="3247784"/>
            <a:ext cx="4419600" cy="1253096"/>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Arbitrage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 (6 ans mini ) et le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contrat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arbitrer</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36" name="ZoneTexte 43">
            <a:extLst>
              <a:ext uri="{FF2B5EF4-FFF2-40B4-BE49-F238E27FC236}">
                <a16:creationId xmlns:a16="http://schemas.microsoft.com/office/drawing/2014/main" id="{67C7320D-C959-49B7-9159-61B3E1542BCA}"/>
              </a:ext>
            </a:extLst>
          </p:cNvPr>
          <p:cNvSpPr txBox="1"/>
          <p:nvPr/>
        </p:nvSpPr>
        <p:spPr>
          <a:xfrm>
            <a:off x="616409" y="4841266"/>
            <a:ext cx="4148631" cy="1334587"/>
          </a:xfrm>
          <a:prstGeom prst="rect">
            <a:avLst/>
          </a:prstGeom>
          <a:noFill/>
        </p:spPr>
        <p:txBody>
          <a:bodyPr wrap="square" lIns="36000" tIns="36000" rIns="0" bIns="36000">
            <a:spAutoFit/>
          </a:bodyPr>
          <a:lstStyle/>
          <a:p>
            <a:pPr>
              <a:spcAft>
                <a:spcPts val="600"/>
              </a:spcAft>
            </a:pPr>
            <a:r>
              <a:rPr lang="fr-FR" sz="900">
                <a:solidFill>
                  <a:schemeClr val="tx1"/>
                </a:solidFill>
                <a:latin typeface="Montserrat" panose="00000500000000000000" pitchFamily="2" charset="0"/>
              </a:rPr>
              <a:t>Pour un </a:t>
            </a:r>
            <a:r>
              <a:rPr lang="fr-FR" sz="900" b="1">
                <a:solidFill>
                  <a:schemeClr val="bg2"/>
                </a:solidFill>
                <a:latin typeface="Montserrat" panose="00000500000000000000" pitchFamily="2" charset="0"/>
              </a:rPr>
              <a:t>acte de gestion d’arbitrage, il est possible de conserver l’allocation existante</a:t>
            </a:r>
            <a:r>
              <a:rPr lang="fr-FR" sz="900" b="1">
                <a:solidFill>
                  <a:schemeClr val="tx1"/>
                </a:solidFill>
                <a:latin typeface="Montserrat" panose="00000500000000000000" pitchFamily="2" charset="0"/>
              </a:rPr>
              <a:t> </a:t>
            </a:r>
            <a:r>
              <a:rPr lang="fr-FR" sz="900">
                <a:solidFill>
                  <a:schemeClr val="tx1"/>
                </a:solidFill>
                <a:latin typeface="Montserrat" panose="00000500000000000000" pitchFamily="2" charset="0"/>
              </a:rPr>
              <a:t>en cliquant sur la coche : « </a:t>
            </a:r>
            <a:r>
              <a:rPr lang="fr-FR" sz="900" b="1">
                <a:solidFill>
                  <a:schemeClr val="tx1"/>
                </a:solidFill>
                <a:latin typeface="Montserrat" panose="00000500000000000000" pitchFamily="2" charset="0"/>
              </a:rPr>
              <a:t>Conserver mon allocation sans aucune modification </a:t>
            </a:r>
            <a:r>
              <a:rPr lang="fr-FR" sz="900">
                <a:solidFill>
                  <a:schemeClr val="tx1"/>
                </a:solidFill>
                <a:latin typeface="Montserrat" panose="00000500000000000000" pitchFamily="2" charset="0"/>
              </a:rPr>
              <a:t>».</a:t>
            </a:r>
          </a:p>
          <a:p>
            <a:pPr>
              <a:spcAft>
                <a:spcPts val="600"/>
              </a:spcAft>
            </a:pPr>
            <a:r>
              <a:rPr lang="fr-FR" sz="900">
                <a:solidFill>
                  <a:schemeClr val="tx1"/>
                </a:solidFill>
                <a:latin typeface="Montserrat" panose="00000500000000000000" pitchFamily="2" charset="0"/>
              </a:rPr>
              <a:t>Cette nouvelle fonctionnalité permet de </a:t>
            </a:r>
            <a:r>
              <a:rPr lang="fr-FR" sz="900" b="1">
                <a:solidFill>
                  <a:schemeClr val="bg2"/>
                </a:solidFill>
                <a:latin typeface="Montserrat" panose="00000500000000000000" pitchFamily="2" charset="0"/>
              </a:rPr>
              <a:t>réaliser librement un arbitrage « manuel » sur l'allocation existante</a:t>
            </a:r>
            <a:r>
              <a:rPr lang="fr-FR" sz="900">
                <a:solidFill>
                  <a:schemeClr val="tx1"/>
                </a:solidFill>
                <a:latin typeface="Montserrat" panose="00000500000000000000" pitchFamily="2" charset="0"/>
              </a:rPr>
              <a:t>.</a:t>
            </a:r>
          </a:p>
          <a:p>
            <a:pPr>
              <a:spcAft>
                <a:spcPts val="600"/>
              </a:spcAft>
            </a:pPr>
            <a:r>
              <a:rPr lang="fr-FR" sz="900">
                <a:solidFill>
                  <a:schemeClr val="tx1"/>
                </a:solidFill>
                <a:latin typeface="Montserrat" panose="00000500000000000000" pitchFamily="2" charset="0"/>
              </a:rPr>
              <a:t>A défaut, l’algorithme proposera une nouvelle allocation, basée sur le dernier portefeuille modèle, dans les limites de risque et de volatilité du client.</a:t>
            </a:r>
          </a:p>
        </p:txBody>
      </p:sp>
      <p:sp>
        <p:nvSpPr>
          <p:cNvPr id="37" name="Rectangle : coins arrondis 42">
            <a:extLst>
              <a:ext uri="{FF2B5EF4-FFF2-40B4-BE49-F238E27FC236}">
                <a16:creationId xmlns:a16="http://schemas.microsoft.com/office/drawing/2014/main" id="{8F4F5807-AD00-4146-9E8F-CFA61DE719DF}"/>
              </a:ext>
            </a:extLst>
          </p:cNvPr>
          <p:cNvSpPr/>
          <p:nvPr/>
        </p:nvSpPr>
        <p:spPr>
          <a:xfrm>
            <a:off x="513043" y="4715266"/>
            <a:ext cx="4414557" cy="1482334"/>
          </a:xfrm>
          <a:prstGeom prst="roundRect">
            <a:avLst>
              <a:gd name="adj" fmla="val 8094"/>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algn="just" defTabSz="1219170"/>
            <a:endParaRPr lang="fr-FR" sz="1333" kern="0">
              <a:solidFill>
                <a:srgbClr val="000000"/>
              </a:solidFill>
              <a:latin typeface="Montserrat" panose="00000500000000000000" pitchFamily="2" charset="0"/>
            </a:endParaRPr>
          </a:p>
        </p:txBody>
      </p:sp>
      <p:sp>
        <p:nvSpPr>
          <p:cNvPr id="2" name="Rectangle 1">
            <a:extLst>
              <a:ext uri="{FF2B5EF4-FFF2-40B4-BE49-F238E27FC236}">
                <a16:creationId xmlns:a16="http://schemas.microsoft.com/office/drawing/2014/main" id="{3D098362-8E00-3BA5-F543-32D42D5314EA}"/>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5390005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0031157-5622-4DA4-A992-98DFB4FFF973}"/>
              </a:ext>
            </a:extLst>
          </p:cNvPr>
          <p:cNvPicPr>
            <a:picLocks noChangeAspect="1"/>
          </p:cNvPicPr>
          <p:nvPr/>
        </p:nvPicPr>
        <p:blipFill rotWithShape="1">
          <a:blip r:embed="rId3"/>
          <a:srcRect l="25250" t="12592" r="25917" b="5185"/>
          <a:stretch/>
        </p:blipFill>
        <p:spPr>
          <a:xfrm>
            <a:off x="7004762" y="833120"/>
            <a:ext cx="2819958" cy="2314746"/>
          </a:xfrm>
          <a:prstGeom prst="rect">
            <a:avLst/>
          </a:prstGeom>
        </p:spPr>
      </p:pic>
      <p:sp>
        <p:nvSpPr>
          <p:cNvPr id="55" name="Titre 1">
            <a:extLst>
              <a:ext uri="{FF2B5EF4-FFF2-40B4-BE49-F238E27FC236}">
                <a16:creationId xmlns:a16="http://schemas.microsoft.com/office/drawing/2014/main" id="{4A7F4A11-41F3-429B-8964-D18E31E2EE52}"/>
              </a:ext>
            </a:extLst>
          </p:cNvPr>
          <p:cNvSpPr txBox="1">
            <a:spLocks/>
          </p:cNvSpPr>
          <p:nvPr/>
        </p:nvSpPr>
        <p:spPr>
          <a:xfrm>
            <a:off x="1163241" y="442620"/>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a:t>Cas : Arbitrage sur un contrat Nuances 3 D (CNP assurances) avec de l’Emprunt BPCE </a:t>
            </a:r>
          </a:p>
          <a:p>
            <a:endParaRPr lang="fr-FR"/>
          </a:p>
        </p:txBody>
      </p:sp>
      <p:pic>
        <p:nvPicPr>
          <p:cNvPr id="8" name="Image 7">
            <a:extLst>
              <a:ext uri="{FF2B5EF4-FFF2-40B4-BE49-F238E27FC236}">
                <a16:creationId xmlns:a16="http://schemas.microsoft.com/office/drawing/2014/main" id="{13007111-C690-47A9-829B-F312180CE1AE}"/>
              </a:ext>
            </a:extLst>
          </p:cNvPr>
          <p:cNvPicPr>
            <a:picLocks noChangeAspect="1"/>
          </p:cNvPicPr>
          <p:nvPr/>
        </p:nvPicPr>
        <p:blipFill rotWithShape="1">
          <a:blip r:embed="rId4"/>
          <a:srcRect l="31148" t="15889" r="30587" b="31156"/>
          <a:stretch/>
        </p:blipFill>
        <p:spPr>
          <a:xfrm>
            <a:off x="8300720" y="3587681"/>
            <a:ext cx="3769360" cy="2890266"/>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38349" y="3682375"/>
            <a:ext cx="6540841" cy="2522220"/>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pour accéder aux écrans de Switchs / Splits </a:t>
            </a:r>
            <a:r>
              <a:rPr kumimoji="0" lang="fr-FR" sz="1000" b="0" i="1"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ventilation</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(via l’icône double flèche) </a:t>
            </a:r>
          </a:p>
          <a:p>
            <a:pPr marL="612590" marR="0" lvl="0" indent="-228600" algn="just" defTabSz="1219170" rtl="0" eaLnBrk="1" fontAlgn="auto" latinLnBrk="0" hangingPunct="1">
              <a:lnSpc>
                <a:spcPct val="100000"/>
              </a:lnSpc>
              <a:spcBef>
                <a:spcPts val="0"/>
              </a:spcBef>
              <a:spcAft>
                <a:spcPts val="0"/>
              </a:spcAft>
              <a:buClr>
                <a:srgbClr val="00A193">
                  <a:lumMod val="75000"/>
                </a:srgbClr>
              </a:buClr>
              <a:buSzTx/>
              <a:buFont typeface="+mj-lt"/>
              <a:buAutoNum type="alphaLcParenR"/>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87" name="Ellipse 86">
            <a:extLst>
              <a:ext uri="{FF2B5EF4-FFF2-40B4-BE49-F238E27FC236}">
                <a16:creationId xmlns:a16="http://schemas.microsoft.com/office/drawing/2014/main" id="{8C56F0E3-6796-4DE0-A7D0-0F2C9C3965A3}"/>
              </a:ext>
            </a:extLst>
          </p:cNvPr>
          <p:cNvSpPr/>
          <p:nvPr/>
        </p:nvSpPr>
        <p:spPr>
          <a:xfrm>
            <a:off x="11603508" y="4093359"/>
            <a:ext cx="120000" cy="120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b</a:t>
            </a:r>
          </a:p>
        </p:txBody>
      </p:sp>
      <p:sp>
        <p:nvSpPr>
          <p:cNvPr id="88" name="Ellipse 87">
            <a:extLst>
              <a:ext uri="{FF2B5EF4-FFF2-40B4-BE49-F238E27FC236}">
                <a16:creationId xmlns:a16="http://schemas.microsoft.com/office/drawing/2014/main" id="{C31CDE21-6499-4FCA-8816-04719084DCEC}"/>
              </a:ext>
            </a:extLst>
          </p:cNvPr>
          <p:cNvSpPr/>
          <p:nvPr/>
        </p:nvSpPr>
        <p:spPr>
          <a:xfrm>
            <a:off x="11254056" y="4074160"/>
            <a:ext cx="206424" cy="16256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667" b="1" i="0" u="none" strike="noStrike" kern="0" cap="none" spc="0" normalizeH="0" baseline="0" noProof="0">
                <a:ln>
                  <a:noFill/>
                </a:ln>
                <a:solidFill>
                  <a:srgbClr val="FFFFFF"/>
                </a:solidFill>
                <a:effectLst/>
                <a:uLnTx/>
                <a:uFillTx/>
                <a:latin typeface="Arial" panose="020B0604020202020204"/>
                <a:ea typeface="+mn-ea"/>
                <a:cs typeface="+mn-cs"/>
                <a:sym typeface="Arial"/>
              </a:rPr>
              <a:t>a</a:t>
            </a:r>
          </a:p>
        </p:txBody>
      </p:sp>
      <p:sp>
        <p:nvSpPr>
          <p:cNvPr id="95" name="Rectangle 94">
            <a:extLst>
              <a:ext uri="{FF2B5EF4-FFF2-40B4-BE49-F238E27FC236}">
                <a16:creationId xmlns:a16="http://schemas.microsoft.com/office/drawing/2014/main" id="{5925D983-9004-46EA-9201-B4E5D75E0FF8}"/>
              </a:ext>
            </a:extLst>
          </p:cNvPr>
          <p:cNvSpPr/>
          <p:nvPr/>
        </p:nvSpPr>
        <p:spPr>
          <a:xfrm>
            <a:off x="10849759" y="5867266"/>
            <a:ext cx="1113268" cy="179061"/>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10297216" y="421909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94" name="Rectangle 93">
            <a:extLst>
              <a:ext uri="{FF2B5EF4-FFF2-40B4-BE49-F238E27FC236}">
                <a16:creationId xmlns:a16="http://schemas.microsoft.com/office/drawing/2014/main" id="{EA538992-5099-47B3-94A0-DEDAA0679597}"/>
              </a:ext>
            </a:extLst>
          </p:cNvPr>
          <p:cNvSpPr/>
          <p:nvPr/>
        </p:nvSpPr>
        <p:spPr>
          <a:xfrm>
            <a:off x="9700591" y="1886431"/>
            <a:ext cx="63143" cy="1294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9720650" y="151279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grpSp>
        <p:nvGrpSpPr>
          <p:cNvPr id="20" name="Groupe 19">
            <a:extLst>
              <a:ext uri="{FF2B5EF4-FFF2-40B4-BE49-F238E27FC236}">
                <a16:creationId xmlns:a16="http://schemas.microsoft.com/office/drawing/2014/main" id="{8C254046-2465-4255-B89C-B931888AEC02}"/>
              </a:ext>
            </a:extLst>
          </p:cNvPr>
          <p:cNvGrpSpPr/>
          <p:nvPr/>
        </p:nvGrpSpPr>
        <p:grpSpPr>
          <a:xfrm>
            <a:off x="-220004" y="1318615"/>
            <a:ext cx="2204417" cy="322977"/>
            <a:chOff x="1642210" y="864000"/>
            <a:chExt cx="1653313" cy="242233"/>
          </a:xfrm>
        </p:grpSpPr>
        <p:sp>
          <p:nvSpPr>
            <p:cNvPr id="21" name="Rectangle 20">
              <a:extLst>
                <a:ext uri="{FF2B5EF4-FFF2-40B4-BE49-F238E27FC236}">
                  <a16:creationId xmlns:a16="http://schemas.microsoft.com/office/drawing/2014/main" id="{E56F76FE-77EA-4DB8-A217-277DA73AC0EC}"/>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2" name="Groupe 21">
              <a:extLst>
                <a:ext uri="{FF2B5EF4-FFF2-40B4-BE49-F238E27FC236}">
                  <a16:creationId xmlns:a16="http://schemas.microsoft.com/office/drawing/2014/main" id="{A16B2618-4BF3-4BDC-9EFA-D6CC996039C7}"/>
                </a:ext>
              </a:extLst>
            </p:cNvPr>
            <p:cNvGrpSpPr/>
            <p:nvPr/>
          </p:nvGrpSpPr>
          <p:grpSpPr>
            <a:xfrm>
              <a:off x="1976780" y="895093"/>
              <a:ext cx="984172" cy="175628"/>
              <a:chOff x="2027352" y="895093"/>
              <a:chExt cx="984172" cy="175628"/>
            </a:xfrm>
          </p:grpSpPr>
          <p:cxnSp>
            <p:nvCxnSpPr>
              <p:cNvPr id="24" name="Connecteur droit 23">
                <a:extLst>
                  <a:ext uri="{FF2B5EF4-FFF2-40B4-BE49-F238E27FC236}">
                    <a16:creationId xmlns:a16="http://schemas.microsoft.com/office/drawing/2014/main" id="{30CDE2FD-2972-4FA8-81AB-1E25C33535B4}"/>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DEF86298-3B0A-4EC5-8357-0E32A15F1F2C}"/>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 descr="Key Icon 4409723">
              <a:extLst>
                <a:ext uri="{FF2B5EF4-FFF2-40B4-BE49-F238E27FC236}">
                  <a16:creationId xmlns:a16="http://schemas.microsoft.com/office/drawing/2014/main" id="{0727B772-7944-4B87-8B73-43D296049502}"/>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 coins arrondis 27">
            <a:extLst>
              <a:ext uri="{FF2B5EF4-FFF2-40B4-BE49-F238E27FC236}">
                <a16:creationId xmlns:a16="http://schemas.microsoft.com/office/drawing/2014/main" id="{995CA606-6B0A-49AF-8B28-BC95196F1C9B}"/>
              </a:ext>
            </a:extLst>
          </p:cNvPr>
          <p:cNvSpPr/>
          <p:nvPr/>
        </p:nvSpPr>
        <p:spPr>
          <a:xfrm>
            <a:off x="138350" y="2313456"/>
            <a:ext cx="6540842" cy="946435"/>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 name="Rectangle : coins arrondis 1">
            <a:extLst>
              <a:ext uri="{FF2B5EF4-FFF2-40B4-BE49-F238E27FC236}">
                <a16:creationId xmlns:a16="http://schemas.microsoft.com/office/drawing/2014/main" id="{EDA28977-1129-4D85-9BA6-DCB7C4590A6C}"/>
              </a:ext>
            </a:extLst>
          </p:cNvPr>
          <p:cNvSpPr/>
          <p:nvPr/>
        </p:nvSpPr>
        <p:spPr>
          <a:xfrm>
            <a:off x="285084" y="2142836"/>
            <a:ext cx="1834770" cy="234095"/>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simple *</a:t>
            </a:r>
          </a:p>
        </p:txBody>
      </p:sp>
      <p:sp>
        <p:nvSpPr>
          <p:cNvPr id="31" name="Rectangle : coins arrondis 30">
            <a:extLst>
              <a:ext uri="{FF2B5EF4-FFF2-40B4-BE49-F238E27FC236}">
                <a16:creationId xmlns:a16="http://schemas.microsoft.com/office/drawing/2014/main" id="{47911914-5EF4-403B-8F0F-DE9CC2BA08F0}"/>
              </a:ext>
            </a:extLst>
          </p:cNvPr>
          <p:cNvSpPr/>
          <p:nvPr/>
        </p:nvSpPr>
        <p:spPr>
          <a:xfrm>
            <a:off x="240965" y="3519055"/>
            <a:ext cx="1834770" cy="31352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(1/2)</a:t>
            </a:r>
          </a:p>
        </p:txBody>
      </p:sp>
      <p:sp>
        <p:nvSpPr>
          <p:cNvPr id="37" name="ZoneTexte 36">
            <a:extLst>
              <a:ext uri="{FF2B5EF4-FFF2-40B4-BE49-F238E27FC236}">
                <a16:creationId xmlns:a16="http://schemas.microsoft.com/office/drawing/2014/main" id="{5358CFB6-FA16-4299-B5FE-4F015C594B4F}"/>
              </a:ext>
            </a:extLst>
          </p:cNvPr>
          <p:cNvSpPr txBox="1"/>
          <p:nvPr/>
        </p:nvSpPr>
        <p:spPr>
          <a:xfrm>
            <a:off x="1644431" y="2130700"/>
            <a:ext cx="280964" cy="3796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867" b="0" i="0" u="none" strike="noStrike" kern="0" cap="none" spc="0" normalizeH="0" baseline="0" noProof="0">
                <a:ln>
                  <a:noFill/>
                </a:ln>
                <a:solidFill>
                  <a:srgbClr val="B34A8C">
                    <a:lumMod val="75000"/>
                  </a:srgbClr>
                </a:solidFill>
                <a:effectLst/>
                <a:uLnTx/>
                <a:uFillTx/>
                <a:latin typeface="Arial"/>
                <a:ea typeface="+mn-ea"/>
                <a:cs typeface="Arial"/>
                <a:sym typeface="Arial"/>
              </a:rPr>
              <a:t>*</a:t>
            </a:r>
          </a:p>
        </p:txBody>
      </p:sp>
      <p:sp>
        <p:nvSpPr>
          <p:cNvPr id="40" name="Rectangle 39">
            <a:extLst>
              <a:ext uri="{FF2B5EF4-FFF2-40B4-BE49-F238E27FC236}">
                <a16:creationId xmlns:a16="http://schemas.microsoft.com/office/drawing/2014/main" id="{80632DFE-12C5-4C47-871B-DBEC66C867D3}"/>
              </a:ext>
            </a:extLst>
          </p:cNvPr>
          <p:cNvSpPr/>
          <p:nvPr/>
        </p:nvSpPr>
        <p:spPr>
          <a:xfrm>
            <a:off x="10776263" y="4540537"/>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2" name="Flèche : bas 41">
            <a:extLst>
              <a:ext uri="{FF2B5EF4-FFF2-40B4-BE49-F238E27FC236}">
                <a16:creationId xmlns:a16="http://schemas.microsoft.com/office/drawing/2014/main" id="{06AB33E8-E7AD-43B9-9864-72DF50691B40}"/>
              </a:ext>
            </a:extLst>
          </p:cNvPr>
          <p:cNvSpPr/>
          <p:nvPr/>
        </p:nvSpPr>
        <p:spPr>
          <a:xfrm>
            <a:off x="11000056" y="4073428"/>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F7868A12-E928-4D54-BA27-255A7A17FE65}"/>
              </a:ext>
            </a:extLst>
          </p:cNvPr>
          <p:cNvSpPr/>
          <p:nvPr/>
        </p:nvSpPr>
        <p:spPr>
          <a:xfrm>
            <a:off x="11663508" y="5703092"/>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BEA93626-D3D6-4578-8DE9-38214FCAAED1}"/>
              </a:ext>
            </a:extLst>
          </p:cNvPr>
          <p:cNvSpPr/>
          <p:nvPr/>
        </p:nvSpPr>
        <p:spPr>
          <a:xfrm>
            <a:off x="10776263" y="4272809"/>
            <a:ext cx="1077987" cy="22297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Flèche : droite 2">
            <a:extLst>
              <a:ext uri="{FF2B5EF4-FFF2-40B4-BE49-F238E27FC236}">
                <a16:creationId xmlns:a16="http://schemas.microsoft.com/office/drawing/2014/main" id="{88B5EB67-0846-4CCB-8CCC-7B7588638782}"/>
              </a:ext>
            </a:extLst>
          </p:cNvPr>
          <p:cNvSpPr/>
          <p:nvPr/>
        </p:nvSpPr>
        <p:spPr>
          <a:xfrm>
            <a:off x="1524633" y="1311483"/>
            <a:ext cx="436465" cy="32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5" name="Groupe 34">
            <a:extLst>
              <a:ext uri="{FF2B5EF4-FFF2-40B4-BE49-F238E27FC236}">
                <a16:creationId xmlns:a16="http://schemas.microsoft.com/office/drawing/2014/main" id="{65EC8EC1-14E7-41D7-90DE-1A3B1B7236EF}"/>
              </a:ext>
            </a:extLst>
          </p:cNvPr>
          <p:cNvGrpSpPr/>
          <p:nvPr/>
        </p:nvGrpSpPr>
        <p:grpSpPr>
          <a:xfrm>
            <a:off x="10554534" y="492953"/>
            <a:ext cx="635017" cy="144000"/>
            <a:chOff x="2290064" y="1157718"/>
            <a:chExt cx="635017" cy="144000"/>
          </a:xfrm>
        </p:grpSpPr>
        <p:sp>
          <p:nvSpPr>
            <p:cNvPr id="36" name="Ellipse 35">
              <a:extLst>
                <a:ext uri="{FF2B5EF4-FFF2-40B4-BE49-F238E27FC236}">
                  <a16:creationId xmlns:a16="http://schemas.microsoft.com/office/drawing/2014/main" id="{E9819D4C-DCD7-4B9D-9CD2-26305240D592}"/>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102EF0F-7D97-4564-AC6D-2BB5594D3C28}"/>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5" name="Ellipse 44">
              <a:extLst>
                <a:ext uri="{FF2B5EF4-FFF2-40B4-BE49-F238E27FC236}">
                  <a16:creationId xmlns:a16="http://schemas.microsoft.com/office/drawing/2014/main" id="{E9FF93A2-2ED5-4440-80C6-FFE5CC93A0CE}"/>
                </a:ext>
              </a:extLst>
            </p:cNvPr>
            <p:cNvSpPr/>
            <p:nvPr/>
          </p:nvSpPr>
          <p:spPr>
            <a:xfrm>
              <a:off x="2629857"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6" name="Ellipse 45">
              <a:extLst>
                <a:ext uri="{FF2B5EF4-FFF2-40B4-BE49-F238E27FC236}">
                  <a16:creationId xmlns:a16="http://schemas.microsoft.com/office/drawing/2014/main" id="{982D3443-ACED-4AC5-AEC8-88F2F0684038}"/>
                </a:ext>
              </a:extLst>
            </p:cNvPr>
            <p:cNvSpPr/>
            <p:nvPr/>
          </p:nvSpPr>
          <p:spPr>
            <a:xfrm>
              <a:off x="2786666" y="1157718"/>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8" name="Rectangle 47">
            <a:extLst>
              <a:ext uri="{FF2B5EF4-FFF2-40B4-BE49-F238E27FC236}">
                <a16:creationId xmlns:a16="http://schemas.microsoft.com/office/drawing/2014/main" id="{5B898056-CF92-4B36-9562-9092EEF50656}"/>
              </a:ext>
            </a:extLst>
          </p:cNvPr>
          <p:cNvSpPr/>
          <p:nvPr/>
        </p:nvSpPr>
        <p:spPr>
          <a:xfrm>
            <a:off x="2018804" y="1299233"/>
            <a:ext cx="3172032" cy="32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REMPLACEMENT  SIMPLE ou MULTIPLE</a:t>
            </a:r>
          </a:p>
        </p:txBody>
      </p:sp>
      <p:cxnSp>
        <p:nvCxnSpPr>
          <p:cNvPr id="49" name="Connecteur droit 48">
            <a:extLst>
              <a:ext uri="{FF2B5EF4-FFF2-40B4-BE49-F238E27FC236}">
                <a16:creationId xmlns:a16="http://schemas.microsoft.com/office/drawing/2014/main" id="{6543A449-76CC-4864-A7BD-994F93873746}"/>
              </a:ext>
            </a:extLst>
          </p:cNvPr>
          <p:cNvCxnSpPr>
            <a:cxnSpLocks/>
          </p:cNvCxnSpPr>
          <p:nvPr/>
        </p:nvCxnSpPr>
        <p:spPr>
          <a:xfrm>
            <a:off x="2192976" y="1340690"/>
            <a:ext cx="280389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2584932D-A9F0-4359-B6DB-88F1412B414D}"/>
              </a:ext>
            </a:extLst>
          </p:cNvPr>
          <p:cNvCxnSpPr>
            <a:cxnSpLocks/>
          </p:cNvCxnSpPr>
          <p:nvPr/>
        </p:nvCxnSpPr>
        <p:spPr>
          <a:xfrm>
            <a:off x="2202306" y="1574860"/>
            <a:ext cx="282227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Espace réservé du texte 14">
            <a:extLst>
              <a:ext uri="{FF2B5EF4-FFF2-40B4-BE49-F238E27FC236}">
                <a16:creationId xmlns:a16="http://schemas.microsoft.com/office/drawing/2014/main" id="{7D3FF19B-4341-4017-9417-5E12C5834B84}"/>
              </a:ext>
            </a:extLst>
          </p:cNvPr>
          <p:cNvSpPr txBox="1">
            <a:spLocks/>
          </p:cNvSpPr>
          <p:nvPr/>
        </p:nvSpPr>
        <p:spPr>
          <a:xfrm rot="20713029">
            <a:off x="5067432" y="1371036"/>
            <a:ext cx="471817" cy="226138"/>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15875" marR="0" lvl="0" indent="-15875"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7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Switch</a:t>
            </a:r>
          </a:p>
        </p:txBody>
      </p:sp>
      <p:sp>
        <p:nvSpPr>
          <p:cNvPr id="52" name="Forme libre 90">
            <a:extLst>
              <a:ext uri="{FF2B5EF4-FFF2-40B4-BE49-F238E27FC236}">
                <a16:creationId xmlns:a16="http://schemas.microsoft.com/office/drawing/2014/main" id="{664D8EB3-C814-4461-978C-F458F6C2979F}"/>
              </a:ext>
            </a:extLst>
          </p:cNvPr>
          <p:cNvSpPr/>
          <p:nvPr/>
        </p:nvSpPr>
        <p:spPr bwMode="auto">
          <a:xfrm rot="16200000">
            <a:off x="6106160" y="2651759"/>
            <a:ext cx="1493519" cy="111760"/>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3" name="Image 52">
            <a:extLst>
              <a:ext uri="{FF2B5EF4-FFF2-40B4-BE49-F238E27FC236}">
                <a16:creationId xmlns:a16="http://schemas.microsoft.com/office/drawing/2014/main" id="{C17520C0-99F8-40FA-9449-C50B617AEEEB}"/>
              </a:ext>
            </a:extLst>
          </p:cNvPr>
          <p:cNvPicPr>
            <a:picLocks noChangeAspect="1"/>
          </p:cNvPicPr>
          <p:nvPr/>
        </p:nvPicPr>
        <p:blipFill>
          <a:blip r:embed="rId6"/>
          <a:stretch>
            <a:fillRect/>
          </a:stretch>
        </p:blipFill>
        <p:spPr>
          <a:xfrm>
            <a:off x="11907662" y="0"/>
            <a:ext cx="284338" cy="284338"/>
          </a:xfrm>
          <a:prstGeom prst="rect">
            <a:avLst/>
          </a:prstGeom>
        </p:spPr>
      </p:pic>
      <p:pic>
        <p:nvPicPr>
          <p:cNvPr id="10" name="Image 9">
            <a:extLst>
              <a:ext uri="{FF2B5EF4-FFF2-40B4-BE49-F238E27FC236}">
                <a16:creationId xmlns:a16="http://schemas.microsoft.com/office/drawing/2014/main" id="{8CA41DCB-47F1-4415-B53C-5B8B0C8589B9}"/>
              </a:ext>
            </a:extLst>
          </p:cNvPr>
          <p:cNvPicPr>
            <a:picLocks noChangeAspect="1"/>
          </p:cNvPicPr>
          <p:nvPr/>
        </p:nvPicPr>
        <p:blipFill>
          <a:blip r:embed="rId7"/>
          <a:stretch>
            <a:fillRect/>
          </a:stretch>
        </p:blipFill>
        <p:spPr>
          <a:xfrm>
            <a:off x="9892030" y="1802765"/>
            <a:ext cx="1893570" cy="864456"/>
          </a:xfrm>
          <a:prstGeom prst="rect">
            <a:avLst/>
          </a:prstGeom>
        </p:spPr>
      </p:pic>
      <p:sp>
        <p:nvSpPr>
          <p:cNvPr id="11" name="Flèche : bas 10">
            <a:extLst>
              <a:ext uri="{FF2B5EF4-FFF2-40B4-BE49-F238E27FC236}">
                <a16:creationId xmlns:a16="http://schemas.microsoft.com/office/drawing/2014/main" id="{4E4AF592-EB7D-437B-8273-F69BED59ABA5}"/>
              </a:ext>
            </a:extLst>
          </p:cNvPr>
          <p:cNvSpPr/>
          <p:nvPr/>
        </p:nvSpPr>
        <p:spPr>
          <a:xfrm>
            <a:off x="11216640" y="2021840"/>
            <a:ext cx="203200" cy="27432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5FF0AFCC-A70E-4723-978D-ACEA0C9AEA38}"/>
              </a:ext>
            </a:extLst>
          </p:cNvPr>
          <p:cNvSpPr/>
          <p:nvPr/>
        </p:nvSpPr>
        <p:spPr>
          <a:xfrm>
            <a:off x="11191296" y="172989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2</a:t>
            </a:r>
          </a:p>
        </p:txBody>
      </p:sp>
      <p:sp>
        <p:nvSpPr>
          <p:cNvPr id="57" name="Forme libre 90">
            <a:extLst>
              <a:ext uri="{FF2B5EF4-FFF2-40B4-BE49-F238E27FC236}">
                <a16:creationId xmlns:a16="http://schemas.microsoft.com/office/drawing/2014/main" id="{04DE8CC9-99E2-4CB5-A1F1-9B0D5EC58243}"/>
              </a:ext>
            </a:extLst>
          </p:cNvPr>
          <p:cNvSpPr/>
          <p:nvPr/>
        </p:nvSpPr>
        <p:spPr bwMode="auto">
          <a:xfrm rot="16200000">
            <a:off x="5567683" y="4836158"/>
            <a:ext cx="2550160" cy="91441"/>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pic>
        <p:nvPicPr>
          <p:cNvPr id="58" name="Image 57">
            <a:extLst>
              <a:ext uri="{FF2B5EF4-FFF2-40B4-BE49-F238E27FC236}">
                <a16:creationId xmlns:a16="http://schemas.microsoft.com/office/drawing/2014/main" id="{730B7526-78A5-4D49-A0B8-09FC0F4B6911}"/>
              </a:ext>
            </a:extLst>
          </p:cNvPr>
          <p:cNvPicPr>
            <a:picLocks noChangeAspect="1"/>
          </p:cNvPicPr>
          <p:nvPr/>
        </p:nvPicPr>
        <p:blipFill rotWithShape="1">
          <a:blip r:embed="rId3"/>
          <a:srcRect l="25250" t="-10503" r="25917" b="44912"/>
          <a:stretch/>
        </p:blipFill>
        <p:spPr>
          <a:xfrm>
            <a:off x="7458604" y="3328683"/>
            <a:ext cx="1709136" cy="1119141"/>
          </a:xfrm>
          <a:prstGeom prst="rect">
            <a:avLst/>
          </a:prstGeom>
          <a:ln>
            <a:solidFill>
              <a:schemeClr val="tx1">
                <a:lumMod val="50000"/>
                <a:lumOff val="50000"/>
              </a:schemeClr>
            </a:solidFill>
          </a:ln>
        </p:spPr>
      </p:pic>
      <p:sp>
        <p:nvSpPr>
          <p:cNvPr id="59" name="Rectangle 58">
            <a:extLst>
              <a:ext uri="{FF2B5EF4-FFF2-40B4-BE49-F238E27FC236}">
                <a16:creationId xmlns:a16="http://schemas.microsoft.com/office/drawing/2014/main" id="{7F4A148E-3F3D-470B-93E2-E111B7E5C796}"/>
              </a:ext>
            </a:extLst>
          </p:cNvPr>
          <p:cNvSpPr/>
          <p:nvPr/>
        </p:nvSpPr>
        <p:spPr>
          <a:xfrm>
            <a:off x="9052794" y="4145926"/>
            <a:ext cx="100560" cy="82297"/>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1" name="Ellipse 60">
            <a:extLst>
              <a:ext uri="{FF2B5EF4-FFF2-40B4-BE49-F238E27FC236}">
                <a16:creationId xmlns:a16="http://schemas.microsoft.com/office/drawing/2014/main" id="{7E673108-44E0-4142-8C7F-2C238C947A3F}"/>
              </a:ext>
            </a:extLst>
          </p:cNvPr>
          <p:cNvSpPr/>
          <p:nvPr/>
        </p:nvSpPr>
        <p:spPr>
          <a:xfrm>
            <a:off x="9179086" y="3951198"/>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1</a:t>
            </a:r>
          </a:p>
        </p:txBody>
      </p:sp>
      <p:sp>
        <p:nvSpPr>
          <p:cNvPr id="4" name="Rectangle 3">
            <a:extLst>
              <a:ext uri="{FF2B5EF4-FFF2-40B4-BE49-F238E27FC236}">
                <a16:creationId xmlns:a16="http://schemas.microsoft.com/office/drawing/2014/main" id="{9B5CE464-D6F5-AF56-F873-4DCA86843393}"/>
              </a:ext>
            </a:extLst>
          </p:cNvPr>
          <p:cNvSpPr/>
          <p:nvPr/>
        </p:nvSpPr>
        <p:spPr>
          <a:xfrm>
            <a:off x="3594924" y="6471721"/>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Tree>
    <p:extLst>
      <p:ext uri="{BB962C8B-B14F-4D97-AF65-F5344CB8AC3E}">
        <p14:creationId xmlns:p14="http://schemas.microsoft.com/office/powerpoint/2010/main" val="17697992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B3F30B8E-61A7-4E55-B56A-5B2662B3F014}"/>
              </a:ext>
            </a:extLst>
          </p:cNvPr>
          <p:cNvPicPr>
            <a:picLocks noChangeAspect="1"/>
          </p:cNvPicPr>
          <p:nvPr/>
        </p:nvPicPr>
        <p:blipFill>
          <a:blip r:embed="rId3"/>
          <a:stretch>
            <a:fillRect/>
          </a:stretch>
        </p:blipFill>
        <p:spPr>
          <a:xfrm>
            <a:off x="7503797" y="3488617"/>
            <a:ext cx="4553562" cy="2180460"/>
          </a:xfrm>
          <a:prstGeom prst="rect">
            <a:avLst/>
          </a:prstGeom>
        </p:spPr>
      </p:pic>
      <p:pic>
        <p:nvPicPr>
          <p:cNvPr id="12" name="Image 11">
            <a:extLst>
              <a:ext uri="{FF2B5EF4-FFF2-40B4-BE49-F238E27FC236}">
                <a16:creationId xmlns:a16="http://schemas.microsoft.com/office/drawing/2014/main" id="{E608DF79-A88A-44C7-BDCA-EC03B955AB3A}"/>
              </a:ext>
            </a:extLst>
          </p:cNvPr>
          <p:cNvPicPr>
            <a:picLocks noChangeAspect="1"/>
          </p:cNvPicPr>
          <p:nvPr/>
        </p:nvPicPr>
        <p:blipFill rotWithShape="1">
          <a:blip r:embed="rId4"/>
          <a:srcRect t="55864"/>
          <a:stretch/>
        </p:blipFill>
        <p:spPr>
          <a:xfrm>
            <a:off x="7244796" y="957534"/>
            <a:ext cx="4643766" cy="1795692"/>
          </a:xfrm>
          <a:prstGeom prst="rect">
            <a:avLst/>
          </a:prstGeom>
        </p:spPr>
      </p:pic>
      <p:sp>
        <p:nvSpPr>
          <p:cNvPr id="54" name="Rectangle : coins arrondis 53">
            <a:extLst>
              <a:ext uri="{FF2B5EF4-FFF2-40B4-BE49-F238E27FC236}">
                <a16:creationId xmlns:a16="http://schemas.microsoft.com/office/drawing/2014/main" id="{EC7E9A01-E644-44F7-8F4B-591C78C294F9}"/>
              </a:ext>
            </a:extLst>
          </p:cNvPr>
          <p:cNvSpPr/>
          <p:nvPr/>
        </p:nvSpPr>
        <p:spPr>
          <a:xfrm>
            <a:off x="199188" y="2391562"/>
            <a:ext cx="6540841" cy="2281628"/>
          </a:xfrm>
          <a:prstGeom prst="roundRect">
            <a:avLst>
              <a:gd name="adj" fmla="val 7412"/>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Cliquer alors sur le « </a:t>
            </a:r>
            <a:r>
              <a:rPr kumimoji="0" lang="fr-FR" sz="1100" b="1" i="0" u="none" strike="noStrike" kern="0" cap="none" spc="0" normalizeH="0" baseline="0" noProof="0">
                <a:ln>
                  <a:noFill/>
                </a:ln>
                <a:solidFill>
                  <a:srgbClr val="FF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Vous pouvez vous assurer que les supports choisis ne surexposent pas le client en risque ou en volatilité (contrôle a posteriori), cliquer sur « </a:t>
            </a:r>
            <a:r>
              <a:rPr kumimoji="0" lang="fr-FR" sz="1067" b="1"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Vérifier la faisabilité</a:t>
            </a: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 ». </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sp>
        <p:nvSpPr>
          <p:cNvPr id="92" name="Rectangle 91">
            <a:extLst>
              <a:ext uri="{FF2B5EF4-FFF2-40B4-BE49-F238E27FC236}">
                <a16:creationId xmlns:a16="http://schemas.microsoft.com/office/drawing/2014/main" id="{3463F910-0233-46AD-998C-CC7BDF32BA9C}"/>
              </a:ext>
            </a:extLst>
          </p:cNvPr>
          <p:cNvSpPr/>
          <p:nvPr/>
        </p:nvSpPr>
        <p:spPr>
          <a:xfrm>
            <a:off x="7475598" y="4639789"/>
            <a:ext cx="4643766" cy="3915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489CC47B-FC1A-4DAB-A170-B276CC5D5FAB}"/>
              </a:ext>
            </a:extLst>
          </p:cNvPr>
          <p:cNvSpPr/>
          <p:nvPr/>
        </p:nvSpPr>
        <p:spPr>
          <a:xfrm>
            <a:off x="7125593" y="4691561"/>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4</a:t>
            </a:r>
          </a:p>
        </p:txBody>
      </p:sp>
      <p:sp>
        <p:nvSpPr>
          <p:cNvPr id="21" name="Rectangle : coins arrondis 20">
            <a:extLst>
              <a:ext uri="{FF2B5EF4-FFF2-40B4-BE49-F238E27FC236}">
                <a16:creationId xmlns:a16="http://schemas.microsoft.com/office/drawing/2014/main" id="{C822D22F-8037-4DA8-BE87-27464D35A5FA}"/>
              </a:ext>
            </a:extLst>
          </p:cNvPr>
          <p:cNvSpPr/>
          <p:nvPr/>
        </p:nvSpPr>
        <p:spPr>
          <a:xfrm>
            <a:off x="364866" y="2304678"/>
            <a:ext cx="1834770" cy="278546"/>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(2/2)</a:t>
            </a:r>
          </a:p>
        </p:txBody>
      </p:sp>
      <p:sp>
        <p:nvSpPr>
          <p:cNvPr id="62" name="Rectangle 61">
            <a:extLst>
              <a:ext uri="{FF2B5EF4-FFF2-40B4-BE49-F238E27FC236}">
                <a16:creationId xmlns:a16="http://schemas.microsoft.com/office/drawing/2014/main" id="{9F392C95-967E-44F6-9EF3-5CC7D6E74AD9}"/>
              </a:ext>
            </a:extLst>
          </p:cNvPr>
          <p:cNvSpPr/>
          <p:nvPr/>
        </p:nvSpPr>
        <p:spPr>
          <a:xfrm>
            <a:off x="11648229" y="2350242"/>
            <a:ext cx="178627" cy="259373"/>
          </a:xfrm>
          <a:prstGeom prst="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39919D17-9C4A-4CCB-9537-D8ACE888B344}"/>
              </a:ext>
            </a:extLst>
          </p:cNvPr>
          <p:cNvSpPr/>
          <p:nvPr/>
        </p:nvSpPr>
        <p:spPr>
          <a:xfrm>
            <a:off x="7215797" y="1339035"/>
            <a:ext cx="288000" cy="2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933" b="0" i="0" u="none" strike="noStrike" kern="0" cap="none" spc="0" normalizeH="0" baseline="0" noProof="0">
                <a:ln>
                  <a:noFill/>
                </a:ln>
                <a:solidFill>
                  <a:srgbClr val="FFFFFF"/>
                </a:solidFill>
                <a:effectLst/>
                <a:uLnTx/>
                <a:uFillTx/>
                <a:latin typeface="Montserrat SemiBold" panose="020B0604020202020204" charset="0"/>
                <a:ea typeface="+mn-ea"/>
                <a:cs typeface="+mn-cs"/>
                <a:sym typeface="Arial"/>
              </a:rPr>
              <a:t>3</a:t>
            </a:r>
          </a:p>
        </p:txBody>
      </p:sp>
      <p:sp>
        <p:nvSpPr>
          <p:cNvPr id="7" name="Rectangle 6">
            <a:extLst>
              <a:ext uri="{FF2B5EF4-FFF2-40B4-BE49-F238E27FC236}">
                <a16:creationId xmlns:a16="http://schemas.microsoft.com/office/drawing/2014/main" id="{DD4451A8-65C0-4B14-B7C2-D2FAD4E58200}"/>
              </a:ext>
            </a:extLst>
          </p:cNvPr>
          <p:cNvSpPr/>
          <p:nvPr/>
        </p:nvSpPr>
        <p:spPr>
          <a:xfrm>
            <a:off x="7532796" y="1310479"/>
            <a:ext cx="1950664" cy="264966"/>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Flèche : bas 42">
            <a:extLst>
              <a:ext uri="{FF2B5EF4-FFF2-40B4-BE49-F238E27FC236}">
                <a16:creationId xmlns:a16="http://schemas.microsoft.com/office/drawing/2014/main" id="{1818B0F3-9584-4437-9BA6-A1368087BE8B}"/>
              </a:ext>
            </a:extLst>
          </p:cNvPr>
          <p:cNvSpPr/>
          <p:nvPr/>
        </p:nvSpPr>
        <p:spPr>
          <a:xfrm>
            <a:off x="8149843" y="1086309"/>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Flèche : bas 43">
            <a:extLst>
              <a:ext uri="{FF2B5EF4-FFF2-40B4-BE49-F238E27FC236}">
                <a16:creationId xmlns:a16="http://schemas.microsoft.com/office/drawing/2014/main" id="{49CDD451-7A02-4008-9C69-1C9B962AABA5}"/>
              </a:ext>
            </a:extLst>
          </p:cNvPr>
          <p:cNvSpPr/>
          <p:nvPr/>
        </p:nvSpPr>
        <p:spPr>
          <a:xfrm>
            <a:off x="11692529" y="21517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Flèche : bas 45">
            <a:extLst>
              <a:ext uri="{FF2B5EF4-FFF2-40B4-BE49-F238E27FC236}">
                <a16:creationId xmlns:a16="http://schemas.microsoft.com/office/drawing/2014/main" id="{C8901D7C-6232-4F25-9604-B97727D1A3F8}"/>
              </a:ext>
            </a:extLst>
          </p:cNvPr>
          <p:cNvSpPr/>
          <p:nvPr/>
        </p:nvSpPr>
        <p:spPr>
          <a:xfrm>
            <a:off x="11504251" y="6209160"/>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Flèche : bas 46">
            <a:extLst>
              <a:ext uri="{FF2B5EF4-FFF2-40B4-BE49-F238E27FC236}">
                <a16:creationId xmlns:a16="http://schemas.microsoft.com/office/drawing/2014/main" id="{64C4EF5A-22A1-43D7-BE14-1967D0D03592}"/>
              </a:ext>
            </a:extLst>
          </p:cNvPr>
          <p:cNvSpPr/>
          <p:nvPr/>
        </p:nvSpPr>
        <p:spPr>
          <a:xfrm>
            <a:off x="11773097" y="448931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Image 19">
            <a:extLst>
              <a:ext uri="{FF2B5EF4-FFF2-40B4-BE49-F238E27FC236}">
                <a16:creationId xmlns:a16="http://schemas.microsoft.com/office/drawing/2014/main" id="{35918083-1235-4418-B25D-A96DC04ACCE2}"/>
              </a:ext>
            </a:extLst>
          </p:cNvPr>
          <p:cNvPicPr>
            <a:picLocks noChangeAspect="1"/>
          </p:cNvPicPr>
          <p:nvPr/>
        </p:nvPicPr>
        <p:blipFill>
          <a:blip r:embed="rId5"/>
          <a:stretch>
            <a:fillRect/>
          </a:stretch>
        </p:blipFill>
        <p:spPr>
          <a:xfrm>
            <a:off x="9474456" y="6404468"/>
            <a:ext cx="2609850" cy="390525"/>
          </a:xfrm>
          <a:prstGeom prst="rect">
            <a:avLst/>
          </a:prstGeom>
        </p:spPr>
      </p:pic>
      <p:sp>
        <p:nvSpPr>
          <p:cNvPr id="45" name="Rectangle 44">
            <a:extLst>
              <a:ext uri="{FF2B5EF4-FFF2-40B4-BE49-F238E27FC236}">
                <a16:creationId xmlns:a16="http://schemas.microsoft.com/office/drawing/2014/main" id="{398734CA-2FE6-49EE-8DF6-E4DD0426E6D3}"/>
              </a:ext>
            </a:extLst>
          </p:cNvPr>
          <p:cNvSpPr/>
          <p:nvPr/>
        </p:nvSpPr>
        <p:spPr>
          <a:xfrm>
            <a:off x="9361714" y="5338354"/>
            <a:ext cx="923110" cy="30733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Rectangle 2">
            <a:extLst>
              <a:ext uri="{FF2B5EF4-FFF2-40B4-BE49-F238E27FC236}">
                <a16:creationId xmlns:a16="http://schemas.microsoft.com/office/drawing/2014/main" id="{8DC7D469-BF3C-0B11-3238-ED9446EFD55F}"/>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22" name="Forme libre 90">
            <a:extLst>
              <a:ext uri="{FF2B5EF4-FFF2-40B4-BE49-F238E27FC236}">
                <a16:creationId xmlns:a16="http://schemas.microsoft.com/office/drawing/2014/main" id="{71FF7B5C-62E6-478B-8A0E-64B5B7ADF521}"/>
              </a:ext>
            </a:extLst>
          </p:cNvPr>
          <p:cNvSpPr/>
          <p:nvPr/>
        </p:nvSpPr>
        <p:spPr bwMode="auto">
          <a:xfrm rot="16200000">
            <a:off x="4770315" y="3796378"/>
            <a:ext cx="4387273" cy="45719"/>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24" name="Groupe 23">
            <a:extLst>
              <a:ext uri="{FF2B5EF4-FFF2-40B4-BE49-F238E27FC236}">
                <a16:creationId xmlns:a16="http://schemas.microsoft.com/office/drawing/2014/main" id="{5237F5CF-5C60-4D52-9ED1-4C2E91295BCD}"/>
              </a:ext>
            </a:extLst>
          </p:cNvPr>
          <p:cNvGrpSpPr/>
          <p:nvPr/>
        </p:nvGrpSpPr>
        <p:grpSpPr>
          <a:xfrm>
            <a:off x="10616945" y="513998"/>
            <a:ext cx="635017" cy="152709"/>
            <a:chOff x="2290064" y="1149009"/>
            <a:chExt cx="635017" cy="152709"/>
          </a:xfrm>
        </p:grpSpPr>
        <p:sp>
          <p:nvSpPr>
            <p:cNvPr id="25" name="Ellipse 24">
              <a:extLst>
                <a:ext uri="{FF2B5EF4-FFF2-40B4-BE49-F238E27FC236}">
                  <a16:creationId xmlns:a16="http://schemas.microsoft.com/office/drawing/2014/main" id="{C873CFD1-90DE-486D-B880-4C6061AC4D77}"/>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6" name="Ellipse 25">
              <a:extLst>
                <a:ext uri="{FF2B5EF4-FFF2-40B4-BE49-F238E27FC236}">
                  <a16:creationId xmlns:a16="http://schemas.microsoft.com/office/drawing/2014/main" id="{EA31E058-F67A-49A5-9C90-AFDC25D75D13}"/>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Ellipse 26">
              <a:extLst>
                <a:ext uri="{FF2B5EF4-FFF2-40B4-BE49-F238E27FC236}">
                  <a16:creationId xmlns:a16="http://schemas.microsoft.com/office/drawing/2014/main" id="{BB8093B6-41C0-4FB5-A4CC-F2AAAB857EF8}"/>
                </a:ext>
              </a:extLst>
            </p:cNvPr>
            <p:cNvSpPr/>
            <p:nvPr/>
          </p:nvSpPr>
          <p:spPr>
            <a:xfrm>
              <a:off x="260368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Ellipse 29">
              <a:extLst>
                <a:ext uri="{FF2B5EF4-FFF2-40B4-BE49-F238E27FC236}">
                  <a16:creationId xmlns:a16="http://schemas.microsoft.com/office/drawing/2014/main" id="{76023671-38D4-4A7C-B3D0-E83A077F8A19}"/>
                </a:ext>
              </a:extLst>
            </p:cNvPr>
            <p:cNvSpPr/>
            <p:nvPr/>
          </p:nvSpPr>
          <p:spPr>
            <a:xfrm>
              <a:off x="2786666" y="1149009"/>
              <a:ext cx="138415" cy="144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32" name="Image 31">
            <a:extLst>
              <a:ext uri="{FF2B5EF4-FFF2-40B4-BE49-F238E27FC236}">
                <a16:creationId xmlns:a16="http://schemas.microsoft.com/office/drawing/2014/main" id="{54BCD7C3-042A-4C75-BEB7-FF3D44DC7583}"/>
              </a:ext>
            </a:extLst>
          </p:cNvPr>
          <p:cNvPicPr>
            <a:picLocks noChangeAspect="1"/>
          </p:cNvPicPr>
          <p:nvPr/>
        </p:nvPicPr>
        <p:blipFill>
          <a:blip r:embed="rId6"/>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57D43F74-4A6C-4EA6-A34F-151499331AD3}"/>
              </a:ext>
            </a:extLst>
          </p:cNvPr>
          <p:cNvSpPr/>
          <p:nvPr/>
        </p:nvSpPr>
        <p:spPr>
          <a:xfrm>
            <a:off x="7970982" y="2429164"/>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6F76A2C3-4CAC-4129-BDE0-FE88C144A795}"/>
              </a:ext>
            </a:extLst>
          </p:cNvPr>
          <p:cNvSpPr/>
          <p:nvPr/>
        </p:nvSpPr>
        <p:spPr>
          <a:xfrm>
            <a:off x="7601527" y="2530764"/>
            <a:ext cx="517237" cy="64654"/>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E29CEB8D-5CA6-443A-B990-19A93E368D02}"/>
              </a:ext>
            </a:extLst>
          </p:cNvPr>
          <p:cNvSpPr/>
          <p:nvPr/>
        </p:nvSpPr>
        <p:spPr>
          <a:xfrm>
            <a:off x="8227307" y="4724400"/>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E9D1D62F-EBAB-402C-A405-2FBF5253E279}"/>
              </a:ext>
            </a:extLst>
          </p:cNvPr>
          <p:cNvSpPr/>
          <p:nvPr/>
        </p:nvSpPr>
        <p:spPr>
          <a:xfrm>
            <a:off x="7837055" y="4853709"/>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5" name="Image 34">
            <a:extLst>
              <a:ext uri="{FF2B5EF4-FFF2-40B4-BE49-F238E27FC236}">
                <a16:creationId xmlns:a16="http://schemas.microsoft.com/office/drawing/2014/main" id="{DCBB1636-D305-451E-991F-3438773E2347}"/>
              </a:ext>
            </a:extLst>
          </p:cNvPr>
          <p:cNvPicPr>
            <a:picLocks noChangeAspect="1"/>
          </p:cNvPicPr>
          <p:nvPr/>
        </p:nvPicPr>
        <p:blipFill rotWithShape="1">
          <a:blip r:embed="rId7"/>
          <a:srcRect l="49788" t="38243" r="39388" b="57974"/>
          <a:stretch/>
        </p:blipFill>
        <p:spPr>
          <a:xfrm>
            <a:off x="7380514" y="4196442"/>
            <a:ext cx="1293868" cy="220437"/>
          </a:xfrm>
          <a:prstGeom prst="rect">
            <a:avLst/>
          </a:prstGeom>
        </p:spPr>
      </p:pic>
      <p:sp>
        <p:nvSpPr>
          <p:cNvPr id="36" name="Titre 1">
            <a:extLst>
              <a:ext uri="{FF2B5EF4-FFF2-40B4-BE49-F238E27FC236}">
                <a16:creationId xmlns:a16="http://schemas.microsoft.com/office/drawing/2014/main" id="{60EFE99D-5D97-456D-A861-E32302104E62}"/>
              </a:ext>
            </a:extLst>
          </p:cNvPr>
          <p:cNvSpPr txBox="1">
            <a:spLocks/>
          </p:cNvSpPr>
          <p:nvPr/>
        </p:nvSpPr>
        <p:spPr>
          <a:xfrm>
            <a:off x="1163241" y="442620"/>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a:t>Cas : Arbitrage sur un contrat Nuances 3 D (CNP assurances) avec de l’Emprunt BPCE </a:t>
            </a:r>
          </a:p>
          <a:p>
            <a:endParaRPr lang="fr-FR"/>
          </a:p>
        </p:txBody>
      </p:sp>
      <p:pic>
        <p:nvPicPr>
          <p:cNvPr id="37" name="Image 36">
            <a:extLst>
              <a:ext uri="{FF2B5EF4-FFF2-40B4-BE49-F238E27FC236}">
                <a16:creationId xmlns:a16="http://schemas.microsoft.com/office/drawing/2014/main" id="{B978D93F-B49F-4DAD-990B-72C84B391168}"/>
              </a:ext>
            </a:extLst>
          </p:cNvPr>
          <p:cNvPicPr>
            <a:picLocks noChangeAspect="1"/>
          </p:cNvPicPr>
          <p:nvPr/>
        </p:nvPicPr>
        <p:blipFill rotWithShape="1">
          <a:blip r:embed="rId8"/>
          <a:srcRect l="3463" t="26175" r="78720" b="24530"/>
          <a:stretch/>
        </p:blipFill>
        <p:spPr>
          <a:xfrm>
            <a:off x="8240820" y="4717856"/>
            <a:ext cx="409516" cy="84148"/>
          </a:xfrm>
          <a:prstGeom prst="rect">
            <a:avLst/>
          </a:prstGeom>
        </p:spPr>
      </p:pic>
    </p:spTree>
    <p:extLst>
      <p:ext uri="{BB962C8B-B14F-4D97-AF65-F5344CB8AC3E}">
        <p14:creationId xmlns:p14="http://schemas.microsoft.com/office/powerpoint/2010/main" val="28724060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60877A41-4364-43BD-B462-14C5E96CF010}"/>
              </a:ext>
            </a:extLst>
          </p:cNvPr>
          <p:cNvSpPr/>
          <p:nvPr/>
        </p:nvSpPr>
        <p:spPr>
          <a:xfrm>
            <a:off x="311084" y="3172456"/>
            <a:ext cx="3543036"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après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7" name="Rectangle 6">
            <a:extLst>
              <a:ext uri="{FF2B5EF4-FFF2-40B4-BE49-F238E27FC236}">
                <a16:creationId xmlns:a16="http://schemas.microsoft.com/office/drawing/2014/main" id="{EB597E20-3B48-4188-8062-73C4DB21AC76}"/>
              </a:ext>
            </a:extLst>
          </p:cNvPr>
          <p:cNvSpPr/>
          <p:nvPr/>
        </p:nvSpPr>
        <p:spPr>
          <a:xfrm>
            <a:off x="8584163" y="2706748"/>
            <a:ext cx="569168" cy="924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 name="Groupe 5">
            <a:extLst>
              <a:ext uri="{FF2B5EF4-FFF2-40B4-BE49-F238E27FC236}">
                <a16:creationId xmlns:a16="http://schemas.microsoft.com/office/drawing/2014/main" id="{DD5FD19D-6995-49C4-9B18-088CD88E381F}"/>
              </a:ext>
            </a:extLst>
          </p:cNvPr>
          <p:cNvGrpSpPr/>
          <p:nvPr/>
        </p:nvGrpSpPr>
        <p:grpSpPr>
          <a:xfrm>
            <a:off x="4979840" y="1005361"/>
            <a:ext cx="6468417" cy="5791702"/>
            <a:chOff x="4979840" y="1005361"/>
            <a:chExt cx="6468417" cy="5791702"/>
          </a:xfrm>
        </p:grpSpPr>
        <p:pic>
          <p:nvPicPr>
            <p:cNvPr id="17" name="Image 16">
              <a:extLst>
                <a:ext uri="{FF2B5EF4-FFF2-40B4-BE49-F238E27FC236}">
                  <a16:creationId xmlns:a16="http://schemas.microsoft.com/office/drawing/2014/main" id="{E0723ED0-9FF7-4D91-A301-B0B757A16626}"/>
                </a:ext>
              </a:extLst>
            </p:cNvPr>
            <p:cNvPicPr>
              <a:picLocks noChangeAspect="1"/>
            </p:cNvPicPr>
            <p:nvPr/>
          </p:nvPicPr>
          <p:blipFill>
            <a:blip r:embed="rId2"/>
            <a:stretch>
              <a:fillRect/>
            </a:stretch>
          </p:blipFill>
          <p:spPr>
            <a:xfrm>
              <a:off x="4979840" y="1005361"/>
              <a:ext cx="6468417" cy="5791702"/>
            </a:xfrm>
            <a:prstGeom prst="rect">
              <a:avLst/>
            </a:prstGeom>
          </p:spPr>
        </p:pic>
        <p:pic>
          <p:nvPicPr>
            <p:cNvPr id="5" name="Image 4">
              <a:extLst>
                <a:ext uri="{FF2B5EF4-FFF2-40B4-BE49-F238E27FC236}">
                  <a16:creationId xmlns:a16="http://schemas.microsoft.com/office/drawing/2014/main" id="{E87BE392-DEB4-4B65-8298-858B211BD65A}"/>
                </a:ext>
              </a:extLst>
            </p:cNvPr>
            <p:cNvPicPr>
              <a:picLocks noChangeAspect="1"/>
            </p:cNvPicPr>
            <p:nvPr/>
          </p:nvPicPr>
          <p:blipFill>
            <a:blip r:embed="rId3"/>
            <a:stretch>
              <a:fillRect/>
            </a:stretch>
          </p:blipFill>
          <p:spPr>
            <a:xfrm>
              <a:off x="8239686" y="2365936"/>
              <a:ext cx="2978331" cy="511625"/>
            </a:xfrm>
            <a:prstGeom prst="rect">
              <a:avLst/>
            </a:prstGeom>
          </p:spPr>
        </p:pic>
      </p:grpSp>
      <p:sp>
        <p:nvSpPr>
          <p:cNvPr id="3" name="Rectangle 2">
            <a:extLst>
              <a:ext uri="{FF2B5EF4-FFF2-40B4-BE49-F238E27FC236}">
                <a16:creationId xmlns:a16="http://schemas.microsoft.com/office/drawing/2014/main" id="{19D5D0B5-E4B4-AE73-631F-5D6C3798FC35}"/>
              </a:ext>
            </a:extLst>
          </p:cNvPr>
          <p:cNvSpPr/>
          <p:nvPr/>
        </p:nvSpPr>
        <p:spPr>
          <a:xfrm>
            <a:off x="795681" y="6199936"/>
            <a:ext cx="4184159" cy="215444"/>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8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8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sp>
        <p:nvSpPr>
          <p:cNvPr id="12" name="Rectangle 11">
            <a:extLst>
              <a:ext uri="{FF2B5EF4-FFF2-40B4-BE49-F238E27FC236}">
                <a16:creationId xmlns:a16="http://schemas.microsoft.com/office/drawing/2014/main" id="{B3838241-521D-42D9-B23D-916CB0A34E02}"/>
              </a:ext>
            </a:extLst>
          </p:cNvPr>
          <p:cNvSpPr/>
          <p:nvPr/>
        </p:nvSpPr>
        <p:spPr>
          <a:xfrm>
            <a:off x="9328728" y="2493818"/>
            <a:ext cx="563418" cy="73891"/>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6163C585-C037-45CB-B36A-D30BB213BF16}"/>
              </a:ext>
            </a:extLst>
          </p:cNvPr>
          <p:cNvSpPr/>
          <p:nvPr/>
        </p:nvSpPr>
        <p:spPr>
          <a:xfrm>
            <a:off x="8530583" y="2764174"/>
            <a:ext cx="618836" cy="92363"/>
          </a:xfrm>
          <a:prstGeom prst="rect">
            <a:avLst/>
          </a:pr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orme libre 90">
            <a:extLst>
              <a:ext uri="{FF2B5EF4-FFF2-40B4-BE49-F238E27FC236}">
                <a16:creationId xmlns:a16="http://schemas.microsoft.com/office/drawing/2014/main" id="{305E788B-1F46-4723-BC3A-E678561E2139}"/>
              </a:ext>
            </a:extLst>
          </p:cNvPr>
          <p:cNvSpPr/>
          <p:nvPr/>
        </p:nvSpPr>
        <p:spPr bwMode="auto">
          <a:xfrm rot="16200000">
            <a:off x="3474935" y="3156776"/>
            <a:ext cx="2198254" cy="188847"/>
          </a:xfrm>
          <a:custGeom>
            <a:avLst/>
            <a:gdLst>
              <a:gd name="connsiteX0" fmla="*/ 0 w 2223911"/>
              <a:gd name="connsiteY0" fmla="*/ 22578 h 270934"/>
              <a:gd name="connsiteX1" fmla="*/ 1399822 w 2223911"/>
              <a:gd name="connsiteY1" fmla="*/ 22578 h 270934"/>
              <a:gd name="connsiteX2" fmla="*/ 1467556 w 2223911"/>
              <a:gd name="connsiteY2" fmla="*/ 270934 h 270934"/>
              <a:gd name="connsiteX3" fmla="*/ 1546578 w 2223911"/>
              <a:gd name="connsiteY3" fmla="*/ 11289 h 270934"/>
              <a:gd name="connsiteX4" fmla="*/ 2223911 w 2223911"/>
              <a:gd name="connsiteY4" fmla="*/ 0 h 270934"/>
              <a:gd name="connsiteX0" fmla="*/ 0 w 2223911"/>
              <a:gd name="connsiteY0" fmla="*/ 22578 h 270934"/>
              <a:gd name="connsiteX1" fmla="*/ 1399822 w 2223911"/>
              <a:gd name="connsiteY1" fmla="*/ 22578 h 270934"/>
              <a:gd name="connsiteX2" fmla="*/ 1467556 w 2223911"/>
              <a:gd name="connsiteY2" fmla="*/ 270934 h 270934"/>
              <a:gd name="connsiteX3" fmla="*/ 1594845 w 2223911"/>
              <a:gd name="connsiteY3" fmla="*/ 32784 h 270934"/>
              <a:gd name="connsiteX4" fmla="*/ 2223911 w 2223911"/>
              <a:gd name="connsiteY4" fmla="*/ 0 h 270934"/>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94845 w 2262523"/>
              <a:gd name="connsiteY3" fmla="*/ 10206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46578 w 2262523"/>
              <a:gd name="connsiteY3" fmla="*/ 4833 h 248356"/>
              <a:gd name="connsiteX4" fmla="*/ 2262523 w 2262523"/>
              <a:gd name="connsiteY4" fmla="*/ 9665 h 248356"/>
              <a:gd name="connsiteX0" fmla="*/ 0 w 2262523"/>
              <a:gd name="connsiteY0" fmla="*/ 0 h 248356"/>
              <a:gd name="connsiteX1" fmla="*/ 1399822 w 2262523"/>
              <a:gd name="connsiteY1" fmla="*/ 0 h 248356"/>
              <a:gd name="connsiteX2" fmla="*/ 1467556 w 2262523"/>
              <a:gd name="connsiteY2" fmla="*/ 248356 h 248356"/>
              <a:gd name="connsiteX3" fmla="*/ 1555636 w 2262523"/>
              <a:gd name="connsiteY3" fmla="*/ 1472 h 248356"/>
              <a:gd name="connsiteX4" fmla="*/ 2262523 w 2262523"/>
              <a:gd name="connsiteY4" fmla="*/ 9665 h 248356"/>
              <a:gd name="connsiteX0" fmla="*/ 0 w 2576493"/>
              <a:gd name="connsiteY0" fmla="*/ 419 h 248775"/>
              <a:gd name="connsiteX1" fmla="*/ 1399822 w 2576493"/>
              <a:gd name="connsiteY1" fmla="*/ 419 h 248775"/>
              <a:gd name="connsiteX2" fmla="*/ 1467556 w 2576493"/>
              <a:gd name="connsiteY2" fmla="*/ 248775 h 248775"/>
              <a:gd name="connsiteX3" fmla="*/ 1555636 w 2576493"/>
              <a:gd name="connsiteY3" fmla="*/ 1891 h 248775"/>
              <a:gd name="connsiteX4" fmla="*/ 2576493 w 2576493"/>
              <a:gd name="connsiteY4" fmla="*/ 0 h 248775"/>
              <a:gd name="connsiteX0" fmla="*/ 0 w 2576493"/>
              <a:gd name="connsiteY0" fmla="*/ 419 h 99200"/>
              <a:gd name="connsiteX1" fmla="*/ 1399822 w 2576493"/>
              <a:gd name="connsiteY1" fmla="*/ 419 h 99200"/>
              <a:gd name="connsiteX2" fmla="*/ 1479631 w 2576493"/>
              <a:gd name="connsiteY2" fmla="*/ 99200 h 99200"/>
              <a:gd name="connsiteX3" fmla="*/ 1555636 w 2576493"/>
              <a:gd name="connsiteY3" fmla="*/ 1891 h 99200"/>
              <a:gd name="connsiteX4" fmla="*/ 2576493 w 2576493"/>
              <a:gd name="connsiteY4" fmla="*/ 0 h 99200"/>
              <a:gd name="connsiteX0" fmla="*/ 0 w 2313845"/>
              <a:gd name="connsiteY0" fmla="*/ 419 h 99200"/>
              <a:gd name="connsiteX1" fmla="*/ 11371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216983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92988 w 2313845"/>
              <a:gd name="connsiteY3" fmla="*/ 1891 h 99200"/>
              <a:gd name="connsiteX4" fmla="*/ 2313845 w 2313845"/>
              <a:gd name="connsiteY4" fmla="*/ 0 h 99200"/>
              <a:gd name="connsiteX0" fmla="*/ 0 w 2313845"/>
              <a:gd name="connsiteY0" fmla="*/ 419 h 99200"/>
              <a:gd name="connsiteX1" fmla="*/ 1049474 w 2313845"/>
              <a:gd name="connsiteY1" fmla="*/ 419 h 99200"/>
              <a:gd name="connsiteX2" fmla="*/ 1163231 w 2313845"/>
              <a:gd name="connsiteY2" fmla="*/ 99200 h 99200"/>
              <a:gd name="connsiteX3" fmla="*/ 1270356 w 2313845"/>
              <a:gd name="connsiteY3" fmla="*/ 1891 h 99200"/>
              <a:gd name="connsiteX4" fmla="*/ 2313845 w 2313845"/>
              <a:gd name="connsiteY4" fmla="*/ 0 h 9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845" h="99200">
                <a:moveTo>
                  <a:pt x="0" y="419"/>
                </a:moveTo>
                <a:lnTo>
                  <a:pt x="1049474" y="419"/>
                </a:lnTo>
                <a:lnTo>
                  <a:pt x="1163231" y="99200"/>
                </a:lnTo>
                <a:lnTo>
                  <a:pt x="1270356" y="1891"/>
                </a:lnTo>
                <a:lnTo>
                  <a:pt x="2313845" y="0"/>
                </a:lnTo>
              </a:path>
            </a:pathLst>
          </a:custGeom>
          <a:ln w="19050">
            <a:solidFill>
              <a:srgbClr val="C00000"/>
            </a:solidFill>
            <a:headEnd type="non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19" name="Groupe 18">
            <a:extLst>
              <a:ext uri="{FF2B5EF4-FFF2-40B4-BE49-F238E27FC236}">
                <a16:creationId xmlns:a16="http://schemas.microsoft.com/office/drawing/2014/main" id="{C0CAA935-2A5B-4CFE-84EB-39F27CFD3923}"/>
              </a:ext>
            </a:extLst>
          </p:cNvPr>
          <p:cNvGrpSpPr/>
          <p:nvPr/>
        </p:nvGrpSpPr>
        <p:grpSpPr>
          <a:xfrm>
            <a:off x="10551632" y="490051"/>
            <a:ext cx="608843" cy="144000"/>
            <a:chOff x="2290064" y="1157718"/>
            <a:chExt cx="608843" cy="144000"/>
          </a:xfrm>
        </p:grpSpPr>
        <p:sp>
          <p:nvSpPr>
            <p:cNvPr id="20" name="Ellipse 19">
              <a:extLst>
                <a:ext uri="{FF2B5EF4-FFF2-40B4-BE49-F238E27FC236}">
                  <a16:creationId xmlns:a16="http://schemas.microsoft.com/office/drawing/2014/main" id="{269B8A98-DDC4-4536-B600-DA98AEC79140}"/>
                </a:ext>
              </a:extLst>
            </p:cNvPr>
            <p:cNvSpPr/>
            <p:nvPr/>
          </p:nvSpPr>
          <p:spPr>
            <a:xfrm>
              <a:off x="2290064"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908C4A1A-238E-4469-9A76-9A8F63A89C7B}"/>
                </a:ext>
              </a:extLst>
            </p:cNvPr>
            <p:cNvSpPr/>
            <p:nvPr/>
          </p:nvSpPr>
          <p:spPr>
            <a:xfrm>
              <a:off x="244687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11E34BE2-EDF8-4FDB-9909-0BE09BD310E3}"/>
                </a:ext>
              </a:extLst>
            </p:cNvPr>
            <p:cNvSpPr/>
            <p:nvPr/>
          </p:nvSpPr>
          <p:spPr>
            <a:xfrm>
              <a:off x="2603683"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Ellipse 22">
              <a:extLst>
                <a:ext uri="{FF2B5EF4-FFF2-40B4-BE49-F238E27FC236}">
                  <a16:creationId xmlns:a16="http://schemas.microsoft.com/office/drawing/2014/main" id="{9A0F9DBB-2C4B-49CE-B8E6-8C231D0DBDA6}"/>
                </a:ext>
              </a:extLst>
            </p:cNvPr>
            <p:cNvSpPr/>
            <p:nvPr/>
          </p:nvSpPr>
          <p:spPr>
            <a:xfrm>
              <a:off x="2760492" y="1157718"/>
              <a:ext cx="138415" cy="144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26" name="Image 25">
            <a:extLst>
              <a:ext uri="{FF2B5EF4-FFF2-40B4-BE49-F238E27FC236}">
                <a16:creationId xmlns:a16="http://schemas.microsoft.com/office/drawing/2014/main" id="{C1F7818C-9144-4647-A5F8-CF1F3F7641DC}"/>
              </a:ext>
            </a:extLst>
          </p:cNvPr>
          <p:cNvPicPr>
            <a:picLocks noChangeAspect="1"/>
          </p:cNvPicPr>
          <p:nvPr/>
        </p:nvPicPr>
        <p:blipFill>
          <a:blip r:embed="rId4"/>
          <a:stretch>
            <a:fillRect/>
          </a:stretch>
        </p:blipFill>
        <p:spPr>
          <a:xfrm>
            <a:off x="11907662" y="0"/>
            <a:ext cx="284338" cy="284338"/>
          </a:xfrm>
          <a:prstGeom prst="rect">
            <a:avLst/>
          </a:prstGeom>
        </p:spPr>
      </p:pic>
      <p:grpSp>
        <p:nvGrpSpPr>
          <p:cNvPr id="27" name="Groupe 26">
            <a:extLst>
              <a:ext uri="{FF2B5EF4-FFF2-40B4-BE49-F238E27FC236}">
                <a16:creationId xmlns:a16="http://schemas.microsoft.com/office/drawing/2014/main" id="{A774B654-0951-493B-8FE9-94B81F769009}"/>
              </a:ext>
            </a:extLst>
          </p:cNvPr>
          <p:cNvGrpSpPr/>
          <p:nvPr/>
        </p:nvGrpSpPr>
        <p:grpSpPr>
          <a:xfrm>
            <a:off x="0" y="1508277"/>
            <a:ext cx="2204417" cy="322977"/>
            <a:chOff x="1642210" y="864000"/>
            <a:chExt cx="1653313" cy="242233"/>
          </a:xfrm>
        </p:grpSpPr>
        <p:sp>
          <p:nvSpPr>
            <p:cNvPr id="28" name="Rectangle 27">
              <a:extLst>
                <a:ext uri="{FF2B5EF4-FFF2-40B4-BE49-F238E27FC236}">
                  <a16:creationId xmlns:a16="http://schemas.microsoft.com/office/drawing/2014/main" id="{C343077B-F927-4B34-A4FB-C9FEB61E9003}"/>
                </a:ext>
              </a:extLst>
            </p:cNvPr>
            <p:cNvSpPr/>
            <p:nvPr/>
          </p:nvSpPr>
          <p:spPr>
            <a:xfrm>
              <a:off x="1642210" y="864000"/>
              <a:ext cx="1653313" cy="242233"/>
            </a:xfrm>
            <a:prstGeom prst="rect">
              <a:avLst/>
            </a:prstGeom>
            <a:no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9" name="Groupe 28">
              <a:extLst>
                <a:ext uri="{FF2B5EF4-FFF2-40B4-BE49-F238E27FC236}">
                  <a16:creationId xmlns:a16="http://schemas.microsoft.com/office/drawing/2014/main" id="{BB8DC6C9-E57C-4C84-B557-8E522D0E58BC}"/>
                </a:ext>
              </a:extLst>
            </p:cNvPr>
            <p:cNvGrpSpPr/>
            <p:nvPr/>
          </p:nvGrpSpPr>
          <p:grpSpPr>
            <a:xfrm>
              <a:off x="1976780" y="895093"/>
              <a:ext cx="984172" cy="175628"/>
              <a:chOff x="2027352" y="895093"/>
              <a:chExt cx="984172" cy="175628"/>
            </a:xfrm>
          </p:grpSpPr>
          <p:cxnSp>
            <p:nvCxnSpPr>
              <p:cNvPr id="31" name="Connecteur droit 30">
                <a:extLst>
                  <a:ext uri="{FF2B5EF4-FFF2-40B4-BE49-F238E27FC236}">
                    <a16:creationId xmlns:a16="http://schemas.microsoft.com/office/drawing/2014/main" id="{92CAD2F4-660A-4215-98B9-2728A61A2E5D}"/>
                  </a:ext>
                </a:extLst>
              </p:cNvPr>
              <p:cNvCxnSpPr>
                <a:cxnSpLocks/>
              </p:cNvCxnSpPr>
              <p:nvPr/>
            </p:nvCxnSpPr>
            <p:spPr>
              <a:xfrm>
                <a:off x="2027352" y="895093"/>
                <a:ext cx="984172" cy="0"/>
              </a:xfrm>
              <a:prstGeom prst="line">
                <a:avLst/>
              </a:prstGeom>
              <a:noFill/>
              <a:ln w="19050" cap="flat" cmpd="sng" algn="ctr">
                <a:solidFill>
                  <a:srgbClr val="9176B4">
                    <a:lumMod val="75000"/>
                  </a:srgbClr>
                </a:solidFill>
                <a:prstDash val="solid"/>
              </a:ln>
              <a:effectLst/>
            </p:spPr>
          </p:cxnSp>
          <p:cxnSp>
            <p:nvCxnSpPr>
              <p:cNvPr id="32" name="Connecteur droit 31">
                <a:extLst>
                  <a:ext uri="{FF2B5EF4-FFF2-40B4-BE49-F238E27FC236}">
                    <a16:creationId xmlns:a16="http://schemas.microsoft.com/office/drawing/2014/main" id="{CD991952-DCDC-465D-8D35-FE8FB8F207FA}"/>
                  </a:ext>
                </a:extLst>
              </p:cNvPr>
              <p:cNvCxnSpPr>
                <a:cxnSpLocks/>
              </p:cNvCxnSpPr>
              <p:nvPr/>
            </p:nvCxnSpPr>
            <p:spPr>
              <a:xfrm>
                <a:off x="2027352" y="1070721"/>
                <a:ext cx="984172" cy="0"/>
              </a:xfrm>
              <a:prstGeom prst="line">
                <a:avLst/>
              </a:prstGeom>
              <a:noFill/>
              <a:ln w="19050" cap="flat" cmpd="sng" algn="ctr">
                <a:solidFill>
                  <a:srgbClr val="9176B4">
                    <a:lumMod val="75000"/>
                  </a:srgbClr>
                </a:solidFill>
                <a:prstDash val="solid"/>
              </a:ln>
              <a:effectLst/>
            </p:spPr>
          </p:cxnSp>
        </p:grpSp>
        <p:pic>
          <p:nvPicPr>
            <p:cNvPr id="30" name="Picture 2" descr="Key Icon 4409723">
              <a:extLst>
                <a:ext uri="{FF2B5EF4-FFF2-40B4-BE49-F238E27FC236}">
                  <a16:creationId xmlns:a16="http://schemas.microsoft.com/office/drawing/2014/main" id="{1EE81CDE-3AF9-4627-85D5-5FF279E96A63}"/>
                </a:ext>
              </a:extLst>
            </p:cNvPr>
            <p:cNvPicPr>
              <a:picLocks noChangeAspect="1" noChangeArrowheads="1"/>
            </p:cNvPicPr>
            <p:nvPr/>
          </p:nvPicPr>
          <p:blipFill>
            <a:blip r:embed="rId5">
              <a:duotone>
                <a:srgbClr val="9176B4">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a:extLst>
              <a:ext uri="{FF2B5EF4-FFF2-40B4-BE49-F238E27FC236}">
                <a16:creationId xmlns:a16="http://schemas.microsoft.com/office/drawing/2014/main" id="{E23552B4-2496-4DF8-B64C-C31D39D93AE7}"/>
              </a:ext>
            </a:extLst>
          </p:cNvPr>
          <p:cNvSpPr/>
          <p:nvPr/>
        </p:nvSpPr>
        <p:spPr>
          <a:xfrm>
            <a:off x="2046514" y="1539379"/>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SYNTHESE DES OPERATIONS</a:t>
            </a:r>
          </a:p>
        </p:txBody>
      </p:sp>
      <p:cxnSp>
        <p:nvCxnSpPr>
          <p:cNvPr id="34" name="Connecteur droit 33">
            <a:extLst>
              <a:ext uri="{FF2B5EF4-FFF2-40B4-BE49-F238E27FC236}">
                <a16:creationId xmlns:a16="http://schemas.microsoft.com/office/drawing/2014/main" id="{A1642AD9-C70A-4594-8B59-BF4E209DA7F2}"/>
              </a:ext>
            </a:extLst>
          </p:cNvPr>
          <p:cNvCxnSpPr>
            <a:cxnSpLocks/>
          </p:cNvCxnSpPr>
          <p:nvPr/>
        </p:nvCxnSpPr>
        <p:spPr>
          <a:xfrm>
            <a:off x="2220686" y="1580836"/>
            <a:ext cx="2018805" cy="0"/>
          </a:xfrm>
          <a:prstGeom prst="line">
            <a:avLst/>
          </a:prstGeom>
          <a:noFill/>
          <a:ln w="19050" cap="flat" cmpd="sng" algn="ctr">
            <a:solidFill>
              <a:srgbClr val="B34A8C"/>
            </a:solidFill>
            <a:prstDash val="solid"/>
          </a:ln>
          <a:effectLst/>
        </p:spPr>
      </p:cxnSp>
      <p:cxnSp>
        <p:nvCxnSpPr>
          <p:cNvPr id="35" name="Connecteur droit 34">
            <a:extLst>
              <a:ext uri="{FF2B5EF4-FFF2-40B4-BE49-F238E27FC236}">
                <a16:creationId xmlns:a16="http://schemas.microsoft.com/office/drawing/2014/main" id="{0BDA07EE-31D6-4EFB-B3CD-5F52F17AA5C6}"/>
              </a:ext>
            </a:extLst>
          </p:cNvPr>
          <p:cNvCxnSpPr>
            <a:cxnSpLocks/>
          </p:cNvCxnSpPr>
          <p:nvPr/>
        </p:nvCxnSpPr>
        <p:spPr>
          <a:xfrm>
            <a:off x="2188359" y="1816363"/>
            <a:ext cx="2097314" cy="0"/>
          </a:xfrm>
          <a:prstGeom prst="line">
            <a:avLst/>
          </a:prstGeom>
          <a:noFill/>
          <a:ln w="19050" cap="flat" cmpd="sng" algn="ctr">
            <a:solidFill>
              <a:srgbClr val="B34A8C"/>
            </a:solidFill>
            <a:prstDash val="solid"/>
          </a:ln>
          <a:effectLst/>
        </p:spPr>
      </p:cxnSp>
      <p:sp>
        <p:nvSpPr>
          <p:cNvPr id="37" name="Titre 1">
            <a:extLst>
              <a:ext uri="{FF2B5EF4-FFF2-40B4-BE49-F238E27FC236}">
                <a16:creationId xmlns:a16="http://schemas.microsoft.com/office/drawing/2014/main" id="{C588D374-EC0C-4A73-AA05-632D97EF121E}"/>
              </a:ext>
            </a:extLst>
          </p:cNvPr>
          <p:cNvSpPr txBox="1">
            <a:spLocks/>
          </p:cNvSpPr>
          <p:nvPr/>
        </p:nvSpPr>
        <p:spPr>
          <a:xfrm>
            <a:off x="1163241" y="442620"/>
            <a:ext cx="10816140" cy="36894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nSpc>
                <a:spcPct val="90000"/>
              </a:lnSpc>
              <a:spcBef>
                <a:spcPts val="0"/>
              </a:spcBef>
              <a:spcAft>
                <a:spcPts val="0"/>
              </a:spcAft>
              <a:buNone/>
              <a:defRPr sz="1600" b="0" i="0" u="none" strike="noStrike" cap="none" baseline="0">
                <a:solidFill>
                  <a:srgbClr val="000000"/>
                </a:solidFill>
                <a:latin typeface="Montserrat ExtraBold"/>
                <a:ea typeface="Montserrat ExtraBold" panose="00000900000000000000" pitchFamily="50" charset="0"/>
                <a:cs typeface="Arial"/>
                <a:sym typeface="Arial"/>
              </a:defRPr>
            </a:lvl1pPr>
          </a:lstStyle>
          <a:p>
            <a:r>
              <a:rPr lang="fr-FR"/>
              <a:t>Cas : Arbitrage sur un contrat Nuances 3 D (CNP assurances) avec de l’Emprunt BPCE </a:t>
            </a:r>
          </a:p>
          <a:p>
            <a:endParaRPr lang="fr-FR"/>
          </a:p>
        </p:txBody>
      </p:sp>
      <p:sp>
        <p:nvSpPr>
          <p:cNvPr id="2" name="Rectangle 1">
            <a:extLst>
              <a:ext uri="{FF2B5EF4-FFF2-40B4-BE49-F238E27FC236}">
                <a16:creationId xmlns:a16="http://schemas.microsoft.com/office/drawing/2014/main" id="{0F01A04E-171B-4976-9BBE-D215B1EAF052}"/>
              </a:ext>
            </a:extLst>
          </p:cNvPr>
          <p:cNvSpPr/>
          <p:nvPr/>
        </p:nvSpPr>
        <p:spPr>
          <a:xfrm>
            <a:off x="8760823" y="2649394"/>
            <a:ext cx="669015" cy="149789"/>
          </a:xfrm>
          <a:prstGeom prst="rect">
            <a:avLst/>
          </a:prstGeom>
          <a:solidFill>
            <a:srgbClr val="F9F9FB"/>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a:extLst>
              <a:ext uri="{FF2B5EF4-FFF2-40B4-BE49-F238E27FC236}">
                <a16:creationId xmlns:a16="http://schemas.microsoft.com/office/drawing/2014/main" id="{6D43D6BA-07F4-4F51-9B91-A3F66E0A8885}"/>
              </a:ext>
            </a:extLst>
          </p:cNvPr>
          <p:cNvPicPr>
            <a:picLocks noChangeAspect="1"/>
          </p:cNvPicPr>
          <p:nvPr/>
        </p:nvPicPr>
        <p:blipFill rotWithShape="1">
          <a:blip r:embed="rId6"/>
          <a:srcRect l="3463" t="26175" r="78720" b="24530"/>
          <a:stretch/>
        </p:blipFill>
        <p:spPr>
          <a:xfrm>
            <a:off x="9320281" y="2485728"/>
            <a:ext cx="409516" cy="84148"/>
          </a:xfrm>
          <a:prstGeom prst="rect">
            <a:avLst/>
          </a:prstGeom>
        </p:spPr>
      </p:pic>
    </p:spTree>
    <p:extLst>
      <p:ext uri="{BB962C8B-B14F-4D97-AF65-F5344CB8AC3E}">
        <p14:creationId xmlns:p14="http://schemas.microsoft.com/office/powerpoint/2010/main" val="7953191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5978160" y="235936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6" name="Titre 1">
            <a:extLst>
              <a:ext uri="{FF2B5EF4-FFF2-40B4-BE49-F238E27FC236}">
                <a16:creationId xmlns:a16="http://schemas.microsoft.com/office/drawing/2014/main" id="{38BFB51C-C51B-4585-AC11-E2623E9899BE}"/>
              </a:ext>
            </a:extLst>
          </p:cNvPr>
          <p:cNvSpPr txBox="1">
            <a:spLocks/>
          </p:cNvSpPr>
          <p:nvPr/>
        </p:nvSpPr>
        <p:spPr>
          <a:xfrm>
            <a:off x="3202393" y="2783748"/>
            <a:ext cx="7779932" cy="457200"/>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rPr>
              <a:t>Versement sur un contrat Nuances 3 D (CNP assurances)</a:t>
            </a:r>
          </a:p>
        </p:txBody>
      </p:sp>
      <p:sp>
        <p:nvSpPr>
          <p:cNvPr id="4" name="Rectangle 3">
            <a:extLst>
              <a:ext uri="{FF2B5EF4-FFF2-40B4-BE49-F238E27FC236}">
                <a16:creationId xmlns:a16="http://schemas.microsoft.com/office/drawing/2014/main" id="{9C44761C-3716-437A-48FA-95A0EF16C460}"/>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7" name="Image 6">
            <a:extLst>
              <a:ext uri="{FF2B5EF4-FFF2-40B4-BE49-F238E27FC236}">
                <a16:creationId xmlns:a16="http://schemas.microsoft.com/office/drawing/2014/main" id="{A5F2018A-3141-4334-B692-360963BF24FF}"/>
              </a:ext>
            </a:extLst>
          </p:cNvPr>
          <p:cNvPicPr>
            <a:picLocks noChangeAspect="1"/>
          </p:cNvPicPr>
          <p:nvPr/>
        </p:nvPicPr>
        <p:blipFill>
          <a:blip r:embed="rId2"/>
          <a:stretch>
            <a:fillRect/>
          </a:stretch>
        </p:blipFill>
        <p:spPr>
          <a:xfrm>
            <a:off x="11907662" y="0"/>
            <a:ext cx="284338" cy="284338"/>
          </a:xfrm>
          <a:prstGeom prst="rect">
            <a:avLst/>
          </a:prstGeom>
        </p:spPr>
      </p:pic>
      <p:pic>
        <p:nvPicPr>
          <p:cNvPr id="8" name="Image 7">
            <a:extLst>
              <a:ext uri="{FF2B5EF4-FFF2-40B4-BE49-F238E27FC236}">
                <a16:creationId xmlns:a16="http://schemas.microsoft.com/office/drawing/2014/main" id="{DAD43713-BB5F-4571-BA21-BBE2946D805C}"/>
              </a:ext>
            </a:extLst>
          </p:cNvPr>
          <p:cNvPicPr>
            <a:picLocks noChangeAspect="1"/>
          </p:cNvPicPr>
          <p:nvPr/>
        </p:nvPicPr>
        <p:blipFill>
          <a:blip r:embed="rId3"/>
          <a:stretch>
            <a:fillRect/>
          </a:stretch>
        </p:blipFill>
        <p:spPr>
          <a:xfrm>
            <a:off x="3719512" y="3477290"/>
            <a:ext cx="6216601" cy="666898"/>
          </a:xfrm>
          <a:prstGeom prst="rect">
            <a:avLst/>
          </a:prstGeom>
        </p:spPr>
      </p:pic>
      <p:sp>
        <p:nvSpPr>
          <p:cNvPr id="9" name="Étoile : 5 branches 8">
            <a:extLst>
              <a:ext uri="{FF2B5EF4-FFF2-40B4-BE49-F238E27FC236}">
                <a16:creationId xmlns:a16="http://schemas.microsoft.com/office/drawing/2014/main" id="{1800B88D-C208-4635-B0D1-40207DA8DB08}"/>
              </a:ext>
            </a:extLst>
          </p:cNvPr>
          <p:cNvSpPr/>
          <p:nvPr/>
        </p:nvSpPr>
        <p:spPr>
          <a:xfrm>
            <a:off x="5890856" y="4531800"/>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402CE79D-5BC1-4321-8B5B-7E1E3D738482}"/>
              </a:ext>
            </a:extLst>
          </p:cNvPr>
          <p:cNvSpPr/>
          <p:nvPr/>
        </p:nvSpPr>
        <p:spPr>
          <a:xfrm>
            <a:off x="6776760" y="457870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74E25A9B-4922-427E-AB4A-F9367F98E7EA}"/>
              </a:ext>
            </a:extLst>
          </p:cNvPr>
          <p:cNvSpPr txBox="1"/>
          <p:nvPr/>
        </p:nvSpPr>
        <p:spPr>
          <a:xfrm>
            <a:off x="5323593" y="4200100"/>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6 ans</a:t>
            </a:r>
          </a:p>
        </p:txBody>
      </p:sp>
      <p:sp>
        <p:nvSpPr>
          <p:cNvPr id="12" name="ZoneTexte 11">
            <a:extLst>
              <a:ext uri="{FF2B5EF4-FFF2-40B4-BE49-F238E27FC236}">
                <a16:creationId xmlns:a16="http://schemas.microsoft.com/office/drawing/2014/main" id="{4CED1A33-AB17-4493-B06F-8DF1EDB5FF57}"/>
              </a:ext>
            </a:extLst>
          </p:cNvPr>
          <p:cNvSpPr txBox="1"/>
          <p:nvPr/>
        </p:nvSpPr>
        <p:spPr>
          <a:xfrm>
            <a:off x="6510464" y="4195483"/>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32FC5E1A-068B-4D47-AB3A-EC0A2C942740}"/>
              </a:ext>
            </a:extLst>
          </p:cNvPr>
          <p:cNvSpPr txBox="1"/>
          <p:nvPr/>
        </p:nvSpPr>
        <p:spPr>
          <a:xfrm>
            <a:off x="2561917" y="3211811"/>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579D5B7E-BB51-48A7-BE33-2B0B24E43431}"/>
              </a:ext>
            </a:extLst>
          </p:cNvPr>
          <p:cNvSpPr/>
          <p:nvPr/>
        </p:nvSpPr>
        <p:spPr>
          <a:xfrm>
            <a:off x="7538760" y="4564848"/>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66039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3560CAD0-5720-44D3-A687-BE9376B314BB}"/>
              </a:ext>
            </a:extLst>
          </p:cNvPr>
          <p:cNvPicPr>
            <a:picLocks noChangeAspect="1"/>
          </p:cNvPicPr>
          <p:nvPr/>
        </p:nvPicPr>
        <p:blipFill>
          <a:blip r:embed="rId3"/>
          <a:stretch>
            <a:fillRect/>
          </a:stretch>
        </p:blipFill>
        <p:spPr>
          <a:xfrm>
            <a:off x="1282832" y="2991285"/>
            <a:ext cx="4467225" cy="3133725"/>
          </a:xfrm>
          <a:prstGeom prst="rect">
            <a:avLst/>
          </a:prstGeom>
        </p:spPr>
      </p:pic>
      <p:pic>
        <p:nvPicPr>
          <p:cNvPr id="38" name="Image 37">
            <a:extLst>
              <a:ext uri="{FF2B5EF4-FFF2-40B4-BE49-F238E27FC236}">
                <a16:creationId xmlns:a16="http://schemas.microsoft.com/office/drawing/2014/main" id="{250853E4-63F5-4CF5-A02A-1C3E1A9C64D4}"/>
              </a:ext>
            </a:extLst>
          </p:cNvPr>
          <p:cNvPicPr>
            <a:picLocks noChangeAspect="1"/>
          </p:cNvPicPr>
          <p:nvPr/>
        </p:nvPicPr>
        <p:blipFill rotWithShape="1">
          <a:blip r:embed="rId4"/>
          <a:srcRect l="28750" t="12529" r="30521" b="10000"/>
          <a:stretch/>
        </p:blipFill>
        <p:spPr>
          <a:xfrm>
            <a:off x="7885348" y="2889635"/>
            <a:ext cx="3486540" cy="3730335"/>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508977" y="1134504"/>
            <a:ext cx="11417551" cy="1431712"/>
          </a:xfrm>
          <a:prstGeom prst="roundRect">
            <a:avLst>
              <a:gd name="adj" fmla="val 13917"/>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120000" rIns="120000" rtlCol="0" anchor="t"/>
          <a:lstStyle/>
          <a:p>
            <a:pPr marL="239994"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Libérer des montants à allouer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sur « Parcours Epargne Financière » dans Entretien Conseil puis ouvrir une nouvelle session dans LEA et accéder</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la rubrique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épargne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Cliquer donc sur « Suivant » pour passer les différentes pages de la rubrique « Renseigner mon épargne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Accéder à la rubrique « Lister mes projets » et choisir le projet souhaité par le client. Dans la rubrique « Votre objectif »,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Versement Complémentaire</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et indiquer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l’horizon</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de placement</a:t>
            </a:r>
          </a:p>
        </p:txBody>
      </p:sp>
      <p:sp>
        <p:nvSpPr>
          <p:cNvPr id="2" name="Titre 1">
            <a:extLst>
              <a:ext uri="{FF2B5EF4-FFF2-40B4-BE49-F238E27FC236}">
                <a16:creationId xmlns:a16="http://schemas.microsoft.com/office/drawing/2014/main" id="{0518E33F-A338-4998-BEAE-43248FEFDFA8}"/>
              </a:ext>
            </a:extLst>
          </p:cNvPr>
          <p:cNvSpPr>
            <a:spLocks noGrp="1"/>
          </p:cNvSpPr>
          <p:nvPr>
            <p:ph type="title"/>
          </p:nvPr>
        </p:nvSpPr>
        <p:spPr/>
        <p:txBody>
          <a:bodyPr vert="horz" lIns="0" tIns="45720" rIns="0" bIns="45720" rtlCol="0" anchor="t" anchorCtr="0">
            <a:noAutofit/>
          </a:bodyPr>
          <a:lstStyle/>
          <a:p>
            <a:r>
              <a:rPr lang="fr-FR" sz="1800">
                <a:solidFill>
                  <a:srgbClr val="000000"/>
                </a:solidFill>
              </a:rPr>
              <a:t>Cas : Versement complémentaire sur un contrat Nuances 3 D  (CNP assurances)</a:t>
            </a: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265472" y="945700"/>
            <a:ext cx="2204417" cy="322977"/>
            <a:chOff x="1642210" y="864000"/>
            <a:chExt cx="1653313" cy="242233"/>
          </a:xfrm>
          <a:solidFill>
            <a:schemeClr val="bg1"/>
          </a:solidFill>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a:grpFill/>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grpFill/>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grpFill/>
          </p:spPr>
        </p:pic>
      </p:grpSp>
      <p:sp>
        <p:nvSpPr>
          <p:cNvPr id="78" name="Rectangle 77">
            <a:extLst>
              <a:ext uri="{FF2B5EF4-FFF2-40B4-BE49-F238E27FC236}">
                <a16:creationId xmlns:a16="http://schemas.microsoft.com/office/drawing/2014/main" id="{634D4D97-CEB1-417E-9206-3080706A8DDA}"/>
              </a:ext>
            </a:extLst>
          </p:cNvPr>
          <p:cNvSpPr/>
          <p:nvPr/>
        </p:nvSpPr>
        <p:spPr>
          <a:xfrm>
            <a:off x="7951553" y="5528976"/>
            <a:ext cx="3486540" cy="225083"/>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5" name="Flèche : bas 44">
            <a:extLst>
              <a:ext uri="{FF2B5EF4-FFF2-40B4-BE49-F238E27FC236}">
                <a16:creationId xmlns:a16="http://schemas.microsoft.com/office/drawing/2014/main" id="{053896D6-3295-4898-844E-A9AEC63B7EC6}"/>
              </a:ext>
            </a:extLst>
          </p:cNvPr>
          <p:cNvSpPr/>
          <p:nvPr/>
        </p:nvSpPr>
        <p:spPr>
          <a:xfrm>
            <a:off x="4165850" y="5353813"/>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5E412DB0-759A-45FD-BDA7-745CCB437286}"/>
              </a:ext>
            </a:extLst>
          </p:cNvPr>
          <p:cNvSpPr/>
          <p:nvPr/>
        </p:nvSpPr>
        <p:spPr>
          <a:xfrm>
            <a:off x="8031691" y="4520993"/>
            <a:ext cx="522018" cy="191648"/>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1" name="Rectangle 30">
            <a:extLst>
              <a:ext uri="{FF2B5EF4-FFF2-40B4-BE49-F238E27FC236}">
                <a16:creationId xmlns:a16="http://schemas.microsoft.com/office/drawing/2014/main" id="{3A90AA5E-9C52-4C7E-B52E-156149FB9FCC}"/>
              </a:ext>
            </a:extLst>
          </p:cNvPr>
          <p:cNvSpPr/>
          <p:nvPr/>
        </p:nvSpPr>
        <p:spPr>
          <a:xfrm>
            <a:off x="9687483" y="6077478"/>
            <a:ext cx="1343035" cy="173051"/>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35" name="Flèche : bas 34">
            <a:extLst>
              <a:ext uri="{FF2B5EF4-FFF2-40B4-BE49-F238E27FC236}">
                <a16:creationId xmlns:a16="http://schemas.microsoft.com/office/drawing/2014/main" id="{F5607F13-FB74-4EC9-9403-3CD6A93ABD32}"/>
              </a:ext>
            </a:extLst>
          </p:cNvPr>
          <p:cNvSpPr/>
          <p:nvPr/>
        </p:nvSpPr>
        <p:spPr>
          <a:xfrm>
            <a:off x="9241401" y="399607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lèche : bas 35">
            <a:extLst>
              <a:ext uri="{FF2B5EF4-FFF2-40B4-BE49-F238E27FC236}">
                <a16:creationId xmlns:a16="http://schemas.microsoft.com/office/drawing/2014/main" id="{D45FC17C-0096-491F-8F67-AB86ACE19ADE}"/>
              </a:ext>
            </a:extLst>
          </p:cNvPr>
          <p:cNvSpPr/>
          <p:nvPr/>
        </p:nvSpPr>
        <p:spPr>
          <a:xfrm>
            <a:off x="11163285" y="5277736"/>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81AB9D88-E288-4A4C-BC32-7CB802D2FC6D}"/>
              </a:ext>
            </a:extLst>
          </p:cNvPr>
          <p:cNvSpPr/>
          <p:nvPr/>
        </p:nvSpPr>
        <p:spPr>
          <a:xfrm>
            <a:off x="10267950" y="5898417"/>
            <a:ext cx="161137" cy="179061"/>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54E4A420-3FC6-53DC-74B7-96CA70BA9C92}"/>
              </a:ext>
            </a:extLst>
          </p:cNvPr>
          <p:cNvSpPr/>
          <p:nvPr/>
        </p:nvSpPr>
        <p:spPr>
          <a:xfrm>
            <a:off x="1808928" y="6619970"/>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23" name="Image 22">
            <a:extLst>
              <a:ext uri="{FF2B5EF4-FFF2-40B4-BE49-F238E27FC236}">
                <a16:creationId xmlns:a16="http://schemas.microsoft.com/office/drawing/2014/main" id="{8D85F1A8-9928-4575-8FDC-D364D6922C7B}"/>
              </a:ext>
            </a:extLst>
          </p:cNvPr>
          <p:cNvPicPr>
            <a:picLocks noChangeAspect="1"/>
          </p:cNvPicPr>
          <p:nvPr/>
        </p:nvPicPr>
        <p:blipFill>
          <a:blip r:embed="rId6"/>
          <a:stretch>
            <a:fillRect/>
          </a:stretch>
        </p:blipFill>
        <p:spPr>
          <a:xfrm>
            <a:off x="11907662" y="0"/>
            <a:ext cx="284338" cy="284338"/>
          </a:xfrm>
          <a:prstGeom prst="rect">
            <a:avLst/>
          </a:prstGeom>
        </p:spPr>
      </p:pic>
    </p:spTree>
    <p:extLst>
      <p:ext uri="{BB962C8B-B14F-4D97-AF65-F5344CB8AC3E}">
        <p14:creationId xmlns:p14="http://schemas.microsoft.com/office/powerpoint/2010/main" val="31639487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988F30F9-5D4C-414F-A123-E6FEF9F799B3}"/>
              </a:ext>
            </a:extLst>
          </p:cNvPr>
          <p:cNvSpPr/>
          <p:nvPr/>
        </p:nvSpPr>
        <p:spPr>
          <a:xfrm>
            <a:off x="152065" y="1075164"/>
            <a:ext cx="4343735" cy="5397054"/>
          </a:xfrm>
          <a:prstGeom prst="roundRect">
            <a:avLst>
              <a:gd name="adj" fmla="val 5876"/>
            </a:avLst>
          </a:prstGeom>
          <a:no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A l’étape 2 de « Proposition et personnalisation », cliquer sur le petit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crayon à droite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de l’</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intitulé du contrat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pour accéder aux écrans de </a:t>
            </a:r>
            <a:r>
              <a:rPr kumimoji="0" lang="fr-FR" sz="1067" b="0" i="0" u="none" strike="noStrike" kern="0" cap="none" spc="0" normalizeH="0" baseline="0" noProof="0" dirty="0" err="1">
                <a:ln>
                  <a:noFill/>
                </a:ln>
                <a:solidFill>
                  <a:srgbClr val="000000"/>
                </a:solidFill>
                <a:effectLst/>
                <a:uLnTx/>
                <a:uFillTx/>
                <a:latin typeface="Montserrat" panose="00000500000000000000" pitchFamily="2" charset="0"/>
                <a:ea typeface="+mn-ea"/>
                <a:cs typeface="+mn-cs"/>
                <a:sym typeface="Arial"/>
              </a:rPr>
              <a:t>Switchs</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a:t>
            </a:r>
            <a:r>
              <a:rPr kumimoji="0" lang="fr-FR" sz="1067" b="0" i="0" u="none" strike="noStrike" kern="0" cap="none" spc="0" normalizeH="0" baseline="0" noProof="0" dirty="0" err="1">
                <a:ln>
                  <a:noFill/>
                </a:ln>
                <a:solidFill>
                  <a:srgbClr val="000000"/>
                </a:solidFill>
                <a:effectLst/>
                <a:uLnTx/>
                <a:uFillTx/>
                <a:latin typeface="Montserrat" panose="00000500000000000000" pitchFamily="2" charset="0"/>
                <a:ea typeface="+mn-ea"/>
                <a:cs typeface="+mn-cs"/>
                <a:sym typeface="Arial"/>
              </a:rPr>
              <a:t>Splits</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 multiples</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Un premier écran permet de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désinvestir</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 :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totalement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 (via l’icône double flèche) </a:t>
            </a:r>
          </a:p>
          <a:p>
            <a:pPr marL="383990" marR="0" lvl="0" indent="0" algn="just" defTabSz="1219170" rtl="0" eaLnBrk="1" fontAlgn="auto" latinLnBrk="0" hangingPunct="1">
              <a:lnSpc>
                <a:spcPct val="100000"/>
              </a:lnSpc>
              <a:spcBef>
                <a:spcPts val="0"/>
              </a:spcBef>
              <a:spcAft>
                <a:spcPts val="0"/>
              </a:spcAft>
              <a:buClr>
                <a:srgbClr val="00A193">
                  <a:lumMod val="75000"/>
                </a:srgbClr>
              </a:buClr>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Soit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partiellement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 en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montant ou pourcentage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(via les colonnes « Montant à désinvestir » et « Pourcentage à désinvestir »)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…les instruments financiers que le client souhaite arbitrer sur son contrat. </a:t>
            </a:r>
          </a:p>
          <a:p>
            <a:pPr marL="38399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Une fois les montants saisis, la somme des montants désinvestis s’affiche alors en bas de l’écran. Cliquer sur « suivant » en bas à droite de l’écran pour poursuivre</a:t>
            </a:r>
          </a:p>
          <a:p>
            <a:pPr marL="47999"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Un second écran permettra de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sélectionner l’emprunt à ajouter sur le contrat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afin de réallouer la somme des montants désinvestis, il faudra indiquer «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Emprunt</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 » dans la barre de recherche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puis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Cliquer alors sur le « + »  à droite.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Indiquer le montant </a:t>
            </a:r>
            <a:r>
              <a:rPr kumimoji="0" lang="fr-FR" sz="1067" b="1"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en € ou en % du montant à investir en Emprunt.</a:t>
            </a: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Enfin, cliquer sur « valider » en bas à droite de l’écran</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143996"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Arial"/>
              </a:rPr>
              <a:t>Finaliser le parcours </a:t>
            </a:r>
            <a:r>
              <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rPr>
              <a:t>jusqu’à la signature de la synthèse</a:t>
            </a:r>
          </a:p>
          <a:p>
            <a:pPr marL="143996"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38399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a:p>
            <a:pPr marL="243411"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Arial"/>
            </a:endParaRPr>
          </a:p>
        </p:txBody>
      </p:sp>
      <p:sp>
        <p:nvSpPr>
          <p:cNvPr id="25" name="Rectangle : coins arrondis 24">
            <a:extLst>
              <a:ext uri="{FF2B5EF4-FFF2-40B4-BE49-F238E27FC236}">
                <a16:creationId xmlns:a16="http://schemas.microsoft.com/office/drawing/2014/main" id="{CBB01E28-435C-4CA2-B19D-F6F6B217FEC6}"/>
              </a:ext>
            </a:extLst>
          </p:cNvPr>
          <p:cNvSpPr/>
          <p:nvPr/>
        </p:nvSpPr>
        <p:spPr>
          <a:xfrm>
            <a:off x="152065" y="962751"/>
            <a:ext cx="1834770" cy="235191"/>
          </a:xfrm>
          <a:prstGeom prst="roundRect">
            <a:avLst/>
          </a:prstGeom>
          <a:solidFill>
            <a:schemeClr val="bg1"/>
          </a:solidFill>
          <a:ln w="127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B34A8C">
                    <a:lumMod val="75000"/>
                  </a:srgbClr>
                </a:solidFill>
                <a:effectLst/>
                <a:uLnTx/>
                <a:uFillTx/>
                <a:latin typeface="Arial" panose="020B0604020202020204"/>
                <a:ea typeface="+mn-ea"/>
                <a:cs typeface="+mn-cs"/>
              </a:rPr>
              <a:t>Le switch multiple </a:t>
            </a:r>
          </a:p>
        </p:txBody>
      </p:sp>
      <p:pic>
        <p:nvPicPr>
          <p:cNvPr id="27" name="Image 26">
            <a:extLst>
              <a:ext uri="{FF2B5EF4-FFF2-40B4-BE49-F238E27FC236}">
                <a16:creationId xmlns:a16="http://schemas.microsoft.com/office/drawing/2014/main" id="{BD97800D-3A9C-403C-B422-1BBDF865EC29}"/>
              </a:ext>
            </a:extLst>
          </p:cNvPr>
          <p:cNvPicPr>
            <a:picLocks noChangeAspect="1"/>
          </p:cNvPicPr>
          <p:nvPr/>
        </p:nvPicPr>
        <p:blipFill rotWithShape="1">
          <a:blip r:embed="rId2"/>
          <a:srcRect b="50000"/>
          <a:stretch/>
        </p:blipFill>
        <p:spPr>
          <a:xfrm>
            <a:off x="5377655" y="922201"/>
            <a:ext cx="5364163" cy="882674"/>
          </a:xfrm>
          <a:prstGeom prst="rect">
            <a:avLst/>
          </a:prstGeom>
        </p:spPr>
      </p:pic>
      <p:sp>
        <p:nvSpPr>
          <p:cNvPr id="29" name="ZoneTexte 28">
            <a:extLst>
              <a:ext uri="{FF2B5EF4-FFF2-40B4-BE49-F238E27FC236}">
                <a16:creationId xmlns:a16="http://schemas.microsoft.com/office/drawing/2014/main" id="{E66CE146-67DB-4858-A30B-C9CC613441AC}"/>
              </a:ext>
            </a:extLst>
          </p:cNvPr>
          <p:cNvSpPr txBox="1"/>
          <p:nvPr/>
        </p:nvSpPr>
        <p:spPr>
          <a:xfrm>
            <a:off x="10653095" y="1435543"/>
            <a:ext cx="5334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1" name="Image 30">
            <a:extLst>
              <a:ext uri="{FF2B5EF4-FFF2-40B4-BE49-F238E27FC236}">
                <a16:creationId xmlns:a16="http://schemas.microsoft.com/office/drawing/2014/main" id="{E4CE77AD-9B59-4667-A5A3-4213E58F51E2}"/>
              </a:ext>
            </a:extLst>
          </p:cNvPr>
          <p:cNvPicPr>
            <a:picLocks noChangeAspect="1"/>
          </p:cNvPicPr>
          <p:nvPr/>
        </p:nvPicPr>
        <p:blipFill>
          <a:blip r:embed="rId3"/>
          <a:stretch>
            <a:fillRect/>
          </a:stretch>
        </p:blipFill>
        <p:spPr>
          <a:xfrm>
            <a:off x="4727574" y="1988223"/>
            <a:ext cx="2214563" cy="1795430"/>
          </a:xfrm>
          <a:prstGeom prst="rect">
            <a:avLst/>
          </a:prstGeom>
        </p:spPr>
      </p:pic>
      <p:sp>
        <p:nvSpPr>
          <p:cNvPr id="38" name="Rectangle 37">
            <a:extLst>
              <a:ext uri="{FF2B5EF4-FFF2-40B4-BE49-F238E27FC236}">
                <a16:creationId xmlns:a16="http://schemas.microsoft.com/office/drawing/2014/main" id="{28DEC33E-79A1-477E-92A3-07A2CA0B9A15}"/>
              </a:ext>
            </a:extLst>
          </p:cNvPr>
          <p:cNvSpPr/>
          <p:nvPr/>
        </p:nvSpPr>
        <p:spPr>
          <a:xfrm>
            <a:off x="6187440" y="2049845"/>
            <a:ext cx="754697" cy="173380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42" name="ZoneTexte 41">
            <a:extLst>
              <a:ext uri="{FF2B5EF4-FFF2-40B4-BE49-F238E27FC236}">
                <a16:creationId xmlns:a16="http://schemas.microsoft.com/office/drawing/2014/main" id="{0AF702AD-492F-44D4-8612-1C700E9BC0AB}"/>
              </a:ext>
            </a:extLst>
          </p:cNvPr>
          <p:cNvSpPr txBox="1"/>
          <p:nvPr/>
        </p:nvSpPr>
        <p:spPr>
          <a:xfrm>
            <a:off x="6919127" y="2740598"/>
            <a:ext cx="436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Montserrat" panose="00000500000000000000" pitchFamily="2" charset="0"/>
                <a:ea typeface="+mn-ea"/>
                <a:cs typeface="+mn-cs"/>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5" name="ZoneTexte 44">
            <a:extLst>
              <a:ext uri="{FF2B5EF4-FFF2-40B4-BE49-F238E27FC236}">
                <a16:creationId xmlns:a16="http://schemas.microsoft.com/office/drawing/2014/main" id="{2FC7217C-D412-4413-9B2C-E153B31DB619}"/>
              </a:ext>
            </a:extLst>
          </p:cNvPr>
          <p:cNvSpPr txBox="1"/>
          <p:nvPr/>
        </p:nvSpPr>
        <p:spPr>
          <a:xfrm>
            <a:off x="8388865" y="2629081"/>
            <a:ext cx="7419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 name="ZoneTexte 60">
            <a:extLst>
              <a:ext uri="{FF2B5EF4-FFF2-40B4-BE49-F238E27FC236}">
                <a16:creationId xmlns:a16="http://schemas.microsoft.com/office/drawing/2014/main" id="{37A7D221-561F-4CA7-A0AD-37CE582D0349}"/>
              </a:ext>
            </a:extLst>
          </p:cNvPr>
          <p:cNvSpPr txBox="1"/>
          <p:nvPr/>
        </p:nvSpPr>
        <p:spPr>
          <a:xfrm>
            <a:off x="11238548" y="5434433"/>
            <a:ext cx="80138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6" name="Groupe 5">
            <a:extLst>
              <a:ext uri="{FF2B5EF4-FFF2-40B4-BE49-F238E27FC236}">
                <a16:creationId xmlns:a16="http://schemas.microsoft.com/office/drawing/2014/main" id="{CCF7D51D-C35D-408C-981A-3276745D6610}"/>
              </a:ext>
            </a:extLst>
          </p:cNvPr>
          <p:cNvGrpSpPr/>
          <p:nvPr/>
        </p:nvGrpSpPr>
        <p:grpSpPr>
          <a:xfrm>
            <a:off x="8059737" y="1822474"/>
            <a:ext cx="3065463" cy="1882892"/>
            <a:chOff x="8059737" y="1822474"/>
            <a:chExt cx="3065463" cy="1882892"/>
          </a:xfrm>
        </p:grpSpPr>
        <p:grpSp>
          <p:nvGrpSpPr>
            <p:cNvPr id="49" name="Groupe 48">
              <a:extLst>
                <a:ext uri="{FF2B5EF4-FFF2-40B4-BE49-F238E27FC236}">
                  <a16:creationId xmlns:a16="http://schemas.microsoft.com/office/drawing/2014/main" id="{1DBC417E-8602-46E9-93D3-CFA97DFE9BF8}"/>
                </a:ext>
              </a:extLst>
            </p:cNvPr>
            <p:cNvGrpSpPr/>
            <p:nvPr/>
          </p:nvGrpSpPr>
          <p:grpSpPr>
            <a:xfrm>
              <a:off x="8059737" y="1822474"/>
              <a:ext cx="3065463" cy="1865293"/>
              <a:chOff x="8059737" y="1822474"/>
              <a:chExt cx="3065463" cy="1865293"/>
            </a:xfrm>
          </p:grpSpPr>
          <p:grpSp>
            <p:nvGrpSpPr>
              <p:cNvPr id="43" name="Groupe 42">
                <a:extLst>
                  <a:ext uri="{FF2B5EF4-FFF2-40B4-BE49-F238E27FC236}">
                    <a16:creationId xmlns:a16="http://schemas.microsoft.com/office/drawing/2014/main" id="{75292049-161B-4AF7-BE02-FC655E9383FC}"/>
                  </a:ext>
                </a:extLst>
              </p:cNvPr>
              <p:cNvGrpSpPr/>
              <p:nvPr/>
            </p:nvGrpSpPr>
            <p:grpSpPr>
              <a:xfrm>
                <a:off x="8059737" y="1822474"/>
                <a:ext cx="3065463" cy="1865293"/>
                <a:chOff x="8059737" y="1822474"/>
                <a:chExt cx="3065463" cy="1865293"/>
              </a:xfrm>
            </p:grpSpPr>
            <p:pic>
              <p:nvPicPr>
                <p:cNvPr id="35" name="Image 34">
                  <a:extLst>
                    <a:ext uri="{FF2B5EF4-FFF2-40B4-BE49-F238E27FC236}">
                      <a16:creationId xmlns:a16="http://schemas.microsoft.com/office/drawing/2014/main" id="{D96CB944-C939-4099-B44D-CE85B23F48FE}"/>
                    </a:ext>
                  </a:extLst>
                </p:cNvPr>
                <p:cNvPicPr>
                  <a:picLocks noChangeAspect="1"/>
                </p:cNvPicPr>
                <p:nvPr/>
              </p:nvPicPr>
              <p:blipFill rotWithShape="1">
                <a:blip r:embed="rId4"/>
                <a:srcRect l="31667" t="16173" r="30729" b="43148"/>
                <a:stretch/>
              </p:blipFill>
              <p:spPr>
                <a:xfrm>
                  <a:off x="8059737" y="1822474"/>
                  <a:ext cx="3065463" cy="1865293"/>
                </a:xfrm>
                <a:prstGeom prst="rect">
                  <a:avLst/>
                </a:prstGeom>
              </p:spPr>
            </p:pic>
            <p:pic>
              <p:nvPicPr>
                <p:cNvPr id="33" name="Image 32">
                  <a:extLst>
                    <a:ext uri="{FF2B5EF4-FFF2-40B4-BE49-F238E27FC236}">
                      <a16:creationId xmlns:a16="http://schemas.microsoft.com/office/drawing/2014/main" id="{A268B03B-C101-446D-B963-53F4A17B201E}"/>
                    </a:ext>
                  </a:extLst>
                </p:cNvPr>
                <p:cNvPicPr>
                  <a:picLocks noChangeAspect="1"/>
                </p:cNvPicPr>
                <p:nvPr/>
              </p:nvPicPr>
              <p:blipFill rotWithShape="1">
                <a:blip r:embed="rId5"/>
                <a:srcRect r="51889" b="21478"/>
                <a:stretch/>
              </p:blipFill>
              <p:spPr>
                <a:xfrm>
                  <a:off x="8064817" y="2831346"/>
                  <a:ext cx="1390094" cy="242054"/>
                </a:xfrm>
                <a:prstGeom prst="rect">
                  <a:avLst/>
                </a:prstGeom>
              </p:spPr>
            </p:pic>
          </p:grpSp>
          <p:sp>
            <p:nvSpPr>
              <p:cNvPr id="47" name="ZoneTexte 46">
                <a:extLst>
                  <a:ext uri="{FF2B5EF4-FFF2-40B4-BE49-F238E27FC236}">
                    <a16:creationId xmlns:a16="http://schemas.microsoft.com/office/drawing/2014/main" id="{59D2C2AE-4A25-4922-9457-AD90E7D229CA}"/>
                  </a:ext>
                </a:extLst>
              </p:cNvPr>
              <p:cNvSpPr txBox="1"/>
              <p:nvPr/>
            </p:nvSpPr>
            <p:spPr>
              <a:xfrm>
                <a:off x="9837575" y="3497214"/>
                <a:ext cx="1082220" cy="138499"/>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rPr>
                  <a:t>Obligations</a:t>
                </a:r>
                <a:endParaRPr kumimoji="0" lang="fr-FR" sz="200" b="1" i="0" u="none" strike="noStrike" kern="1200" cap="none" spc="0" normalizeH="0" baseline="0" noProof="0">
                  <a:ln>
                    <a:noFill/>
                  </a:ln>
                  <a:solidFill>
                    <a:srgbClr val="000000">
                      <a:lumMod val="65000"/>
                      <a:lumOff val="35000"/>
                    </a:srgbClr>
                  </a:solidFill>
                  <a:effectLst/>
                  <a:uLnTx/>
                  <a:uFillTx/>
                  <a:latin typeface="Ubuntu" panose="020B0504030602030204" pitchFamily="34" charset="0"/>
                  <a:ea typeface="+mn-ea"/>
                  <a:cs typeface="+mn-cs"/>
                </a:endParaRPr>
              </a:p>
            </p:txBody>
          </p:sp>
          <p:pic>
            <p:nvPicPr>
              <p:cNvPr id="48" name="Image 47">
                <a:extLst>
                  <a:ext uri="{FF2B5EF4-FFF2-40B4-BE49-F238E27FC236}">
                    <a16:creationId xmlns:a16="http://schemas.microsoft.com/office/drawing/2014/main" id="{FA52484D-BA6F-4B96-938E-2D5B5EBF4809}"/>
                  </a:ext>
                </a:extLst>
              </p:cNvPr>
              <p:cNvPicPr>
                <a:picLocks noChangeAspect="1"/>
              </p:cNvPicPr>
              <p:nvPr/>
            </p:nvPicPr>
            <p:blipFill>
              <a:blip r:embed="rId6"/>
              <a:stretch>
                <a:fillRect/>
              </a:stretch>
            </p:blipFill>
            <p:spPr>
              <a:xfrm>
                <a:off x="8109462" y="3497214"/>
                <a:ext cx="851658" cy="133121"/>
              </a:xfrm>
              <a:prstGeom prst="rect">
                <a:avLst/>
              </a:prstGeom>
            </p:spPr>
          </p:pic>
        </p:grpSp>
        <p:pic>
          <p:nvPicPr>
            <p:cNvPr id="5" name="Image 4">
              <a:extLst>
                <a:ext uri="{FF2B5EF4-FFF2-40B4-BE49-F238E27FC236}">
                  <a16:creationId xmlns:a16="http://schemas.microsoft.com/office/drawing/2014/main" id="{F621BAFB-C559-45AF-87C5-A3FD3AB92DF6}"/>
                </a:ext>
              </a:extLst>
            </p:cNvPr>
            <p:cNvPicPr>
              <a:picLocks noChangeAspect="1"/>
            </p:cNvPicPr>
            <p:nvPr/>
          </p:nvPicPr>
          <p:blipFill>
            <a:blip r:embed="rId7"/>
            <a:stretch>
              <a:fillRect/>
            </a:stretch>
          </p:blipFill>
          <p:spPr>
            <a:xfrm>
              <a:off x="8109462" y="3354747"/>
              <a:ext cx="2990061" cy="350619"/>
            </a:xfrm>
            <a:prstGeom prst="rect">
              <a:avLst/>
            </a:prstGeom>
          </p:spPr>
        </p:pic>
      </p:grpSp>
      <p:pic>
        <p:nvPicPr>
          <p:cNvPr id="8" name="Image 7">
            <a:extLst>
              <a:ext uri="{FF2B5EF4-FFF2-40B4-BE49-F238E27FC236}">
                <a16:creationId xmlns:a16="http://schemas.microsoft.com/office/drawing/2014/main" id="{C195FF09-EB10-4A71-9CA1-585944639B7F}"/>
              </a:ext>
            </a:extLst>
          </p:cNvPr>
          <p:cNvPicPr>
            <a:picLocks noChangeAspect="1"/>
          </p:cNvPicPr>
          <p:nvPr/>
        </p:nvPicPr>
        <p:blipFill rotWithShape="1">
          <a:blip r:embed="rId8"/>
          <a:srcRect t="5120" r="75734"/>
          <a:stretch/>
        </p:blipFill>
        <p:spPr>
          <a:xfrm>
            <a:off x="8081491" y="3488525"/>
            <a:ext cx="836731" cy="151000"/>
          </a:xfrm>
          <a:prstGeom prst="rect">
            <a:avLst/>
          </a:prstGeom>
        </p:spPr>
      </p:pic>
      <p:grpSp>
        <p:nvGrpSpPr>
          <p:cNvPr id="14" name="Groupe 13">
            <a:extLst>
              <a:ext uri="{FF2B5EF4-FFF2-40B4-BE49-F238E27FC236}">
                <a16:creationId xmlns:a16="http://schemas.microsoft.com/office/drawing/2014/main" id="{B42F2C2C-D4B8-4591-A58D-46F07F595D8B}"/>
              </a:ext>
            </a:extLst>
          </p:cNvPr>
          <p:cNvGrpSpPr/>
          <p:nvPr/>
        </p:nvGrpSpPr>
        <p:grpSpPr>
          <a:xfrm>
            <a:off x="8195393" y="4210481"/>
            <a:ext cx="3066554" cy="1885478"/>
            <a:chOff x="8195393" y="4210481"/>
            <a:chExt cx="3066554" cy="1885478"/>
          </a:xfrm>
        </p:grpSpPr>
        <p:grpSp>
          <p:nvGrpSpPr>
            <p:cNvPr id="11" name="Groupe 10">
              <a:extLst>
                <a:ext uri="{FF2B5EF4-FFF2-40B4-BE49-F238E27FC236}">
                  <a16:creationId xmlns:a16="http://schemas.microsoft.com/office/drawing/2014/main" id="{C3C190D7-1618-42BD-BB1E-2FB57CE8E491}"/>
                </a:ext>
              </a:extLst>
            </p:cNvPr>
            <p:cNvGrpSpPr/>
            <p:nvPr/>
          </p:nvGrpSpPr>
          <p:grpSpPr>
            <a:xfrm>
              <a:off x="8195393" y="4210481"/>
              <a:ext cx="3066554" cy="1885478"/>
              <a:chOff x="8195393" y="4210481"/>
              <a:chExt cx="3066554" cy="1885478"/>
            </a:xfrm>
          </p:grpSpPr>
          <p:pic>
            <p:nvPicPr>
              <p:cNvPr id="10" name="Image 9">
                <a:extLst>
                  <a:ext uri="{FF2B5EF4-FFF2-40B4-BE49-F238E27FC236}">
                    <a16:creationId xmlns:a16="http://schemas.microsoft.com/office/drawing/2014/main" id="{3CA0CB82-9350-4695-88A2-2502BC8E8B05}"/>
                  </a:ext>
                </a:extLst>
              </p:cNvPr>
              <p:cNvPicPr>
                <a:picLocks noChangeAspect="1"/>
              </p:cNvPicPr>
              <p:nvPr/>
            </p:nvPicPr>
            <p:blipFill>
              <a:blip r:embed="rId9"/>
              <a:stretch>
                <a:fillRect/>
              </a:stretch>
            </p:blipFill>
            <p:spPr>
              <a:xfrm>
                <a:off x="8305101" y="5885125"/>
                <a:ext cx="2881394" cy="210834"/>
              </a:xfrm>
              <a:prstGeom prst="rect">
                <a:avLst/>
              </a:prstGeom>
            </p:spPr>
          </p:pic>
          <p:grpSp>
            <p:nvGrpSpPr>
              <p:cNvPr id="9" name="Groupe 8">
                <a:extLst>
                  <a:ext uri="{FF2B5EF4-FFF2-40B4-BE49-F238E27FC236}">
                    <a16:creationId xmlns:a16="http://schemas.microsoft.com/office/drawing/2014/main" id="{3810CE56-692B-4F74-AF5F-F868D20A63B2}"/>
                  </a:ext>
                </a:extLst>
              </p:cNvPr>
              <p:cNvGrpSpPr/>
              <p:nvPr/>
            </p:nvGrpSpPr>
            <p:grpSpPr>
              <a:xfrm>
                <a:off x="8195393" y="4210481"/>
                <a:ext cx="3066554" cy="1468866"/>
                <a:chOff x="8195393" y="4210481"/>
                <a:chExt cx="3066554" cy="1468866"/>
              </a:xfrm>
            </p:grpSpPr>
            <p:pic>
              <p:nvPicPr>
                <p:cNvPr id="59" name="Image 58">
                  <a:extLst>
                    <a:ext uri="{FF2B5EF4-FFF2-40B4-BE49-F238E27FC236}">
                      <a16:creationId xmlns:a16="http://schemas.microsoft.com/office/drawing/2014/main" id="{40178E11-39AD-4CEF-8E29-CE0985BE220A}"/>
                    </a:ext>
                  </a:extLst>
                </p:cNvPr>
                <p:cNvPicPr>
                  <a:picLocks noChangeAspect="1"/>
                </p:cNvPicPr>
                <p:nvPr/>
              </p:nvPicPr>
              <p:blipFill rotWithShape="1">
                <a:blip r:embed="rId10"/>
                <a:srcRect b="14864"/>
                <a:stretch/>
              </p:blipFill>
              <p:spPr>
                <a:xfrm>
                  <a:off x="8195393" y="4210481"/>
                  <a:ext cx="3066554" cy="1468866"/>
                </a:xfrm>
                <a:prstGeom prst="rect">
                  <a:avLst/>
                </a:prstGeom>
              </p:spPr>
            </p:pic>
            <p:pic>
              <p:nvPicPr>
                <p:cNvPr id="30" name="Image 29">
                  <a:extLst>
                    <a:ext uri="{FF2B5EF4-FFF2-40B4-BE49-F238E27FC236}">
                      <a16:creationId xmlns:a16="http://schemas.microsoft.com/office/drawing/2014/main" id="{D0E6C55D-65F9-401E-9011-2B8ABE0AF0A9}"/>
                    </a:ext>
                  </a:extLst>
                </p:cNvPr>
                <p:cNvPicPr>
                  <a:picLocks noChangeAspect="1"/>
                </p:cNvPicPr>
                <p:nvPr/>
              </p:nvPicPr>
              <p:blipFill rotWithShape="1">
                <a:blip r:embed="rId8"/>
                <a:srcRect t="5120" r="75734"/>
                <a:stretch/>
              </p:blipFill>
              <p:spPr>
                <a:xfrm>
                  <a:off x="8417336" y="4642814"/>
                  <a:ext cx="836731" cy="151000"/>
                </a:xfrm>
                <a:prstGeom prst="rect">
                  <a:avLst/>
                </a:prstGeom>
              </p:spPr>
            </p:pic>
          </p:grpSp>
          <p:pic>
            <p:nvPicPr>
              <p:cNvPr id="32" name="Image 31">
                <a:extLst>
                  <a:ext uri="{FF2B5EF4-FFF2-40B4-BE49-F238E27FC236}">
                    <a16:creationId xmlns:a16="http://schemas.microsoft.com/office/drawing/2014/main" id="{A179551C-0595-4567-AF8A-A68DF9902713}"/>
                  </a:ext>
                </a:extLst>
              </p:cNvPr>
              <p:cNvPicPr>
                <a:picLocks noChangeAspect="1"/>
              </p:cNvPicPr>
              <p:nvPr/>
            </p:nvPicPr>
            <p:blipFill rotWithShape="1">
              <a:blip r:embed="rId8"/>
              <a:srcRect t="5120" r="75734"/>
              <a:stretch/>
            </p:blipFill>
            <p:spPr>
              <a:xfrm>
                <a:off x="8342149" y="5935799"/>
                <a:ext cx="663561" cy="119748"/>
              </a:xfrm>
              <a:prstGeom prst="rect">
                <a:avLst/>
              </a:prstGeom>
            </p:spPr>
          </p:pic>
        </p:grpSp>
        <p:pic>
          <p:nvPicPr>
            <p:cNvPr id="13" name="Image 12">
              <a:extLst>
                <a:ext uri="{FF2B5EF4-FFF2-40B4-BE49-F238E27FC236}">
                  <a16:creationId xmlns:a16="http://schemas.microsoft.com/office/drawing/2014/main" id="{CCC3FD77-0798-4D6F-8BE8-876391A0F04B}"/>
                </a:ext>
              </a:extLst>
            </p:cNvPr>
            <p:cNvPicPr>
              <a:picLocks noChangeAspect="1"/>
            </p:cNvPicPr>
            <p:nvPr/>
          </p:nvPicPr>
          <p:blipFill>
            <a:blip r:embed="rId11"/>
            <a:stretch>
              <a:fillRect/>
            </a:stretch>
          </p:blipFill>
          <p:spPr>
            <a:xfrm>
              <a:off x="9302885" y="4944914"/>
              <a:ext cx="885825" cy="133350"/>
            </a:xfrm>
            <a:prstGeom prst="rect">
              <a:avLst/>
            </a:prstGeom>
          </p:spPr>
        </p:pic>
      </p:grpSp>
      <p:sp>
        <p:nvSpPr>
          <p:cNvPr id="3" name="Rectangle 2">
            <a:extLst>
              <a:ext uri="{FF2B5EF4-FFF2-40B4-BE49-F238E27FC236}">
                <a16:creationId xmlns:a16="http://schemas.microsoft.com/office/drawing/2014/main" id="{348B44DE-FCFB-E588-EAC3-BD1915082764}"/>
              </a:ext>
            </a:extLst>
          </p:cNvPr>
          <p:cNvSpPr/>
          <p:nvPr/>
        </p:nvSpPr>
        <p:spPr>
          <a:xfrm>
            <a:off x="4184754" y="6472217"/>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34" name="Image 33">
            <a:extLst>
              <a:ext uri="{FF2B5EF4-FFF2-40B4-BE49-F238E27FC236}">
                <a16:creationId xmlns:a16="http://schemas.microsoft.com/office/drawing/2014/main" id="{BFFF5389-852C-4DC1-AFD5-3BAB863A557E}"/>
              </a:ext>
            </a:extLst>
          </p:cNvPr>
          <p:cNvPicPr>
            <a:picLocks noChangeAspect="1"/>
          </p:cNvPicPr>
          <p:nvPr/>
        </p:nvPicPr>
        <p:blipFill>
          <a:blip r:embed="rId12"/>
          <a:stretch>
            <a:fillRect/>
          </a:stretch>
        </p:blipFill>
        <p:spPr>
          <a:xfrm>
            <a:off x="11907662" y="0"/>
            <a:ext cx="284338" cy="284338"/>
          </a:xfrm>
          <a:prstGeom prst="rect">
            <a:avLst/>
          </a:prstGeom>
        </p:spPr>
      </p:pic>
      <p:sp>
        <p:nvSpPr>
          <p:cNvPr id="2" name="Rectangle 1">
            <a:extLst>
              <a:ext uri="{FF2B5EF4-FFF2-40B4-BE49-F238E27FC236}">
                <a16:creationId xmlns:a16="http://schemas.microsoft.com/office/drawing/2014/main" id="{BD954C93-E142-4174-8BD0-CF8028E4729E}"/>
              </a:ext>
            </a:extLst>
          </p:cNvPr>
          <p:cNvSpPr/>
          <p:nvPr/>
        </p:nvSpPr>
        <p:spPr>
          <a:xfrm>
            <a:off x="8251115" y="3564367"/>
            <a:ext cx="22591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a:extLst>
              <a:ext uri="{FF2B5EF4-FFF2-40B4-BE49-F238E27FC236}">
                <a16:creationId xmlns:a16="http://schemas.microsoft.com/office/drawing/2014/main" id="{03E3D850-EC3D-4875-A9A4-8AB951DA396A}"/>
              </a:ext>
            </a:extLst>
          </p:cNvPr>
          <p:cNvPicPr>
            <a:picLocks noChangeAspect="1"/>
          </p:cNvPicPr>
          <p:nvPr/>
        </p:nvPicPr>
        <p:blipFill rotWithShape="1">
          <a:blip r:embed="rId2"/>
          <a:srcRect b="50000"/>
          <a:stretch/>
        </p:blipFill>
        <p:spPr>
          <a:xfrm>
            <a:off x="5348472" y="970839"/>
            <a:ext cx="5364163" cy="882674"/>
          </a:xfrm>
          <a:prstGeom prst="rect">
            <a:avLst/>
          </a:prstGeom>
        </p:spPr>
      </p:pic>
      <p:sp>
        <p:nvSpPr>
          <p:cNvPr id="37" name="Titre 1">
            <a:extLst>
              <a:ext uri="{FF2B5EF4-FFF2-40B4-BE49-F238E27FC236}">
                <a16:creationId xmlns:a16="http://schemas.microsoft.com/office/drawing/2014/main" id="{A1C98659-7F47-4148-8CD6-1B81B68BCFA5}"/>
              </a:ext>
            </a:extLst>
          </p:cNvPr>
          <p:cNvSpPr txBox="1">
            <a:spLocks/>
          </p:cNvSpPr>
          <p:nvPr/>
        </p:nvSpPr>
        <p:spPr>
          <a:xfrm>
            <a:off x="1165381" y="402076"/>
            <a:ext cx="10272712" cy="457200"/>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r>
              <a:rPr lang="fr-FR" sz="1800" kern="0">
                <a:solidFill>
                  <a:srgbClr val="000000"/>
                </a:solidFill>
              </a:rPr>
              <a:t>Cas : Versement complémentaire sur un contrat Nuances 3 D  (CNP assurances)</a:t>
            </a:r>
          </a:p>
        </p:txBody>
      </p:sp>
      <p:sp>
        <p:nvSpPr>
          <p:cNvPr id="7" name="ZoneTexte 6">
            <a:extLst>
              <a:ext uri="{FF2B5EF4-FFF2-40B4-BE49-F238E27FC236}">
                <a16:creationId xmlns:a16="http://schemas.microsoft.com/office/drawing/2014/main" id="{D64EE568-FB08-D4BE-78BD-E852343B1257}"/>
              </a:ext>
            </a:extLst>
          </p:cNvPr>
          <p:cNvSpPr txBox="1"/>
          <p:nvPr/>
        </p:nvSpPr>
        <p:spPr>
          <a:xfrm>
            <a:off x="10787162" y="2570454"/>
            <a:ext cx="333375" cy="369332"/>
          </a:xfrm>
          <a:prstGeom prst="rect">
            <a:avLst/>
          </a:prstGeom>
          <a:noFill/>
        </p:spPr>
        <p:txBody>
          <a:bodyPr wrap="square">
            <a:spAutoFit/>
          </a:bodyPr>
          <a:lstStyle/>
          <a:p>
            <a:r>
              <a:rPr kumimoji="0" lang="fr-FR" sz="1800" b="0" i="0" u="none" strike="noStrike" kern="0" cap="none" spc="0" normalizeH="0" baseline="0" noProof="0" dirty="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endParaRPr lang="fr-FR" dirty="0"/>
          </a:p>
        </p:txBody>
      </p:sp>
    </p:spTree>
    <p:extLst>
      <p:ext uri="{BB962C8B-B14F-4D97-AF65-F5344CB8AC3E}">
        <p14:creationId xmlns:p14="http://schemas.microsoft.com/office/powerpoint/2010/main" val="30680805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6E6EDFE-1196-4BF4-8756-CB42C7CD3394}"/>
              </a:ext>
            </a:extLst>
          </p:cNvPr>
          <p:cNvSpPr>
            <a:spLocks noGrp="1"/>
          </p:cNvSpPr>
          <p:nvPr>
            <p:ph type="title"/>
          </p:nvPr>
        </p:nvSpPr>
        <p:spPr/>
        <p:txBody>
          <a:bodyPr/>
          <a:lstStyle/>
          <a:p>
            <a:r>
              <a:rPr lang="fr-FR"/>
              <a:t>Parcours LEA</a:t>
            </a:r>
          </a:p>
        </p:txBody>
      </p:sp>
      <p:sp>
        <p:nvSpPr>
          <p:cNvPr id="5" name="Titre 1">
            <a:extLst>
              <a:ext uri="{FF2B5EF4-FFF2-40B4-BE49-F238E27FC236}">
                <a16:creationId xmlns:a16="http://schemas.microsoft.com/office/drawing/2014/main" id="{40E7ABDD-5009-4012-9FAA-4AB1321D9507}"/>
              </a:ext>
            </a:extLst>
          </p:cNvPr>
          <p:cNvSpPr txBox="1">
            <a:spLocks/>
          </p:cNvSpPr>
          <p:nvPr/>
        </p:nvSpPr>
        <p:spPr>
          <a:xfrm>
            <a:off x="4867817" y="1616414"/>
            <a:ext cx="1813538" cy="430595"/>
          </a:xfrm>
          <a:prstGeom prst="rect">
            <a:avLst/>
          </a:prstGeom>
          <a:solidFill>
            <a:schemeClr val="tx2">
              <a:lumMod val="75000"/>
            </a:schemeClr>
          </a:solidFill>
        </p:spPr>
        <p:txBody>
          <a:bodyPr vert="horz" lIns="0" tIns="45720" rIns="0" bIns="45720" rtlCol="0"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FFFFFF"/>
                </a:solidFill>
                <a:effectLst/>
                <a:uLnTx/>
                <a:uFillTx/>
                <a:latin typeface="Montserrat ExtraBold"/>
                <a:cs typeface="Arial"/>
                <a:sym typeface="Arial"/>
              </a:rPr>
              <a:t>CAS</a:t>
            </a:r>
          </a:p>
        </p:txBody>
      </p:sp>
      <p:sp>
        <p:nvSpPr>
          <p:cNvPr id="7" name="Titre 1">
            <a:extLst>
              <a:ext uri="{FF2B5EF4-FFF2-40B4-BE49-F238E27FC236}">
                <a16:creationId xmlns:a16="http://schemas.microsoft.com/office/drawing/2014/main" id="{0C77EE08-1AE0-45E6-90FB-3FF332159E4B}"/>
              </a:ext>
            </a:extLst>
          </p:cNvPr>
          <p:cNvSpPr txBox="1">
            <a:spLocks/>
          </p:cNvSpPr>
          <p:nvPr/>
        </p:nvSpPr>
        <p:spPr>
          <a:xfrm>
            <a:off x="1687321" y="2575420"/>
            <a:ext cx="8496914" cy="1035946"/>
          </a:xfrm>
          <a:prstGeom prst="rect">
            <a:avLst/>
          </a:prstGeom>
          <a:solidFill>
            <a:schemeClr val="tx2">
              <a:lumMod val="20000"/>
              <a:lumOff val="80000"/>
            </a:schemeClr>
          </a:solidFill>
        </p:spPr>
        <p:txBody>
          <a:bodyPr vert="horz" lIns="0" tIns="45720" rIns="0" bIns="45720" rtlCol="0" anchor="ctr" anchorCtr="0">
            <a:noAutofit/>
          </a:bodyPr>
          <a:lstStyle>
            <a:defPPr marR="0" lvl="0" algn="l" rtl="0">
              <a:lnSpc>
                <a:spcPct val="100000"/>
              </a:lnSpc>
              <a:spcBef>
                <a:spcPts val="0"/>
              </a:spcBef>
              <a:spcAft>
                <a:spcPts val="0"/>
              </a:spcAft>
              <a:defRPr lang="fr-FR"/>
            </a:defPPr>
            <a:lvl1pPr marL="285750" marR="0" lvl="0" indent="-285750" algn="ctr" fontAlgn="auto">
              <a:lnSpc>
                <a:spcPct val="90000"/>
              </a:lnSpc>
              <a:spcBef>
                <a:spcPts val="0"/>
              </a:spcBef>
              <a:spcAft>
                <a:spcPts val="0"/>
              </a:spcAft>
              <a:buClrTx/>
              <a:buSzTx/>
              <a:buFont typeface="Wingdings" panose="05000000000000000000" pitchFamily="2" charset="2"/>
              <a:buChar char="Ø"/>
              <a:tabLst/>
              <a:defRPr kumimoji="0" b="0" i="0" u="none" strike="noStrike" kern="0" cap="none" spc="0" normalizeH="0" baseline="0">
                <a:ln>
                  <a:noFill/>
                </a:ln>
                <a:solidFill>
                  <a:srgbClr val="000000"/>
                </a:solidFill>
                <a:effectLst/>
                <a:uLnTx/>
                <a:uFillTx/>
                <a:latin typeface="Montserrat ExtraBold"/>
                <a:ea typeface="Montserrat ExtraBold" panose="00000900000000000000" pitchFamily="50" charset="0"/>
                <a:cs typeface="Arial"/>
              </a:defRPr>
            </a:lvl1pPr>
          </a:lstStyle>
          <a:p>
            <a:pPr marL="285750" marR="0" lvl="0" indent="-285750" algn="ctr" defTabSz="9144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Souscription </a:t>
            </a:r>
            <a:r>
              <a:rPr kumimoji="0" lang="fr-FR" sz="1800" b="0" i="0" u="none" strike="noStrike" kern="0" cap="none" spc="0" normalizeH="0" baseline="0" noProof="0">
                <a:ln>
                  <a:noFill/>
                </a:ln>
                <a:solidFill>
                  <a:srgbClr val="000000"/>
                </a:solidFill>
                <a:effectLst/>
                <a:uLnTx/>
                <a:uFillTx/>
                <a:latin typeface="Montserrat ExtraBold"/>
                <a:cs typeface="Arial"/>
              </a:rPr>
              <a:t>d’un contrat d’</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assurance vie Millevie Premium 2 avec une Orientation de Gestion et </a:t>
            </a:r>
            <a:r>
              <a:rPr kumimoji="0" lang="fr-FR" sz="1800" b="0" i="0" u="none" strike="noStrike" kern="0" cap="none" spc="0" normalizeH="0" baseline="0" noProof="0">
                <a:ln>
                  <a:noFill/>
                </a:ln>
                <a:solidFill>
                  <a:srgbClr val="000000"/>
                </a:solidFill>
                <a:effectLst/>
                <a:uLnTx/>
                <a:uFillTx/>
                <a:latin typeface="Montserrat ExtraBold"/>
                <a:cs typeface="Arial"/>
              </a:rPr>
              <a:t>une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cohabitation </a:t>
            </a:r>
          </a:p>
          <a:p>
            <a:pPr marL="0" marR="0" lvl="0" indent="0" algn="ctr"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sur l’Emprunt BPCE ASV Avril 2028</a:t>
            </a:r>
            <a:r>
              <a:rPr kumimoji="0" lang="fr-FR" sz="1800" b="0" i="0" u="none" strike="noStrike" kern="0" cap="none" spc="0" normalizeH="0" baseline="0" noProof="0">
                <a:ln>
                  <a:noFill/>
                </a:ln>
                <a:solidFill>
                  <a:srgbClr val="000000"/>
                </a:solidFill>
                <a:effectLst/>
                <a:uLnTx/>
                <a:uFillTx/>
                <a:latin typeface="Montserrat ExtraBold"/>
                <a:cs typeface="Arial"/>
              </a:rPr>
              <a:t> </a:t>
            </a:r>
            <a:endParaRPr kumimoji="0" lang="fr-FR" sz="1800" b="0" i="0" u="none" strike="noStrike" kern="0" cap="none" spc="0" normalizeH="0" baseline="0" noProof="0">
              <a:ln>
                <a:noFill/>
              </a:ln>
              <a:solidFill>
                <a:srgbClr val="000000"/>
              </a:solidFill>
              <a:effectLst/>
              <a:uLnTx/>
              <a:uFillTx/>
              <a:latin typeface="Montserrat ExtraBold"/>
              <a:cs typeface="Arial"/>
              <a:sym typeface="Arial"/>
            </a:endParaRPr>
          </a:p>
        </p:txBody>
      </p:sp>
      <p:sp>
        <p:nvSpPr>
          <p:cNvPr id="4" name="Rectangle 3">
            <a:extLst>
              <a:ext uri="{FF2B5EF4-FFF2-40B4-BE49-F238E27FC236}">
                <a16:creationId xmlns:a16="http://schemas.microsoft.com/office/drawing/2014/main" id="{5519B809-24EA-A09F-CD72-07FF1FCC5714}"/>
              </a:ext>
            </a:extLst>
          </p:cNvPr>
          <p:cNvSpPr/>
          <p:nvPr/>
        </p:nvSpPr>
        <p:spPr>
          <a:xfrm>
            <a:off x="3165325" y="645885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8" name="Image 7">
            <a:extLst>
              <a:ext uri="{FF2B5EF4-FFF2-40B4-BE49-F238E27FC236}">
                <a16:creationId xmlns:a16="http://schemas.microsoft.com/office/drawing/2014/main" id="{8B1CE758-3D5A-4088-84EE-E1E00E0425AA}"/>
              </a:ext>
            </a:extLst>
          </p:cNvPr>
          <p:cNvPicPr>
            <a:picLocks noChangeAspect="1"/>
          </p:cNvPicPr>
          <p:nvPr/>
        </p:nvPicPr>
        <p:blipFill>
          <a:blip r:embed="rId2"/>
          <a:stretch>
            <a:fillRect/>
          </a:stretch>
        </p:blipFill>
        <p:spPr>
          <a:xfrm>
            <a:off x="2814840" y="4090133"/>
            <a:ext cx="6216601" cy="666898"/>
          </a:xfrm>
          <a:prstGeom prst="rect">
            <a:avLst/>
          </a:prstGeom>
        </p:spPr>
      </p:pic>
      <p:sp>
        <p:nvSpPr>
          <p:cNvPr id="9" name="Étoile : 5 branches 8">
            <a:extLst>
              <a:ext uri="{FF2B5EF4-FFF2-40B4-BE49-F238E27FC236}">
                <a16:creationId xmlns:a16="http://schemas.microsoft.com/office/drawing/2014/main" id="{0ED2F027-005D-456C-B4D9-F1E8C314E05A}"/>
              </a:ext>
            </a:extLst>
          </p:cNvPr>
          <p:cNvSpPr/>
          <p:nvPr/>
        </p:nvSpPr>
        <p:spPr>
          <a:xfrm>
            <a:off x="4986184" y="5144643"/>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Étoile : 5 branches 9">
            <a:extLst>
              <a:ext uri="{FF2B5EF4-FFF2-40B4-BE49-F238E27FC236}">
                <a16:creationId xmlns:a16="http://schemas.microsoft.com/office/drawing/2014/main" id="{AE0507D6-145B-4D1B-8A83-DF739C4408F2}"/>
              </a:ext>
            </a:extLst>
          </p:cNvPr>
          <p:cNvSpPr/>
          <p:nvPr/>
        </p:nvSpPr>
        <p:spPr>
          <a:xfrm>
            <a:off x="5872088" y="5191546"/>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BAC66C4A-1107-4881-875B-103B52AAC8CD}"/>
              </a:ext>
            </a:extLst>
          </p:cNvPr>
          <p:cNvSpPr txBox="1"/>
          <p:nvPr/>
        </p:nvSpPr>
        <p:spPr>
          <a:xfrm>
            <a:off x="4418921" y="4812943"/>
            <a:ext cx="1228436"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Horizon du projet : mini 6 ans</a:t>
            </a:r>
          </a:p>
        </p:txBody>
      </p:sp>
      <p:sp>
        <p:nvSpPr>
          <p:cNvPr id="12" name="ZoneTexte 11">
            <a:extLst>
              <a:ext uri="{FF2B5EF4-FFF2-40B4-BE49-F238E27FC236}">
                <a16:creationId xmlns:a16="http://schemas.microsoft.com/office/drawing/2014/main" id="{0338ED25-77EF-475C-89BF-81C3C0BD2D4F}"/>
              </a:ext>
            </a:extLst>
          </p:cNvPr>
          <p:cNvSpPr txBox="1"/>
          <p:nvPr/>
        </p:nvSpPr>
        <p:spPr>
          <a:xfrm>
            <a:off x="5605792" y="4808326"/>
            <a:ext cx="1667162" cy="369332"/>
          </a:xfrm>
          <a:prstGeom prst="rect">
            <a:avLst/>
          </a:prstGeom>
          <a:noFill/>
        </p:spPr>
        <p:txBody>
          <a:bodyPr wrap="square">
            <a:spAutoFit/>
          </a:bodyPr>
          <a:lstStyle/>
          <a:p>
            <a:pPr marL="0" marR="0" lvl="0" indent="0" algn="ctr" defTabSz="914378" eaLnBrk="1" fontAlgn="auto" latinLnBrk="0" hangingPunct="1">
              <a:lnSpc>
                <a:spcPct val="100000"/>
              </a:lnSpc>
              <a:spcBef>
                <a:spcPts val="0"/>
              </a:spcBef>
              <a:spcAft>
                <a:spcPts val="900"/>
              </a:spcAft>
              <a:buClrTx/>
              <a:buSzTx/>
              <a:buFontTx/>
              <a:buNone/>
              <a:tabLst/>
              <a:defRPr/>
            </a:pPr>
            <a:r>
              <a:rPr kumimoji="0" lang="en-US" sz="900" i="0" u="none" strike="noStrike" kern="0" cap="none" spc="0" normalizeH="0" baseline="0" noProof="1">
                <a:ln>
                  <a:noFill/>
                </a:ln>
                <a:effectLst/>
                <a:uLnTx/>
                <a:uFillTx/>
                <a:latin typeface="Montserrat" panose="00000500000000000000" pitchFamily="2" charset="0"/>
                <a:ea typeface="+mn-ea"/>
                <a:cs typeface="Arial"/>
                <a:sym typeface="Arial"/>
              </a:rPr>
              <a:t>Remplacement de niveau 2 ou de niveau 3</a:t>
            </a:r>
          </a:p>
        </p:txBody>
      </p:sp>
      <p:sp>
        <p:nvSpPr>
          <p:cNvPr id="13" name="ZoneTexte 12">
            <a:extLst>
              <a:ext uri="{FF2B5EF4-FFF2-40B4-BE49-F238E27FC236}">
                <a16:creationId xmlns:a16="http://schemas.microsoft.com/office/drawing/2014/main" id="{25F81AE6-F371-4074-A9C7-BFFCE58BB686}"/>
              </a:ext>
            </a:extLst>
          </p:cNvPr>
          <p:cNvSpPr txBox="1"/>
          <p:nvPr/>
        </p:nvSpPr>
        <p:spPr>
          <a:xfrm>
            <a:off x="1657245" y="3824654"/>
            <a:ext cx="8543637" cy="261610"/>
          </a:xfrm>
          <a:prstGeom prst="rect">
            <a:avLst/>
          </a:prstGeom>
          <a:noFill/>
        </p:spPr>
        <p:txBody>
          <a:bodyPr wrap="square">
            <a:spAutoFit/>
          </a:bodyPr>
          <a:lstStyle/>
          <a:p>
            <a:pPr algn="ct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Les étapes du parcours LEA : a quelle étape doit on faire une modification </a:t>
            </a:r>
            <a:endParaRPr lang="fr-FR" sz="1100">
              <a:latin typeface="Montserrat" panose="00000500000000000000" pitchFamily="2" charset="0"/>
            </a:endParaRPr>
          </a:p>
        </p:txBody>
      </p:sp>
      <p:sp>
        <p:nvSpPr>
          <p:cNvPr id="14" name="Étoile : 5 branches 13">
            <a:extLst>
              <a:ext uri="{FF2B5EF4-FFF2-40B4-BE49-F238E27FC236}">
                <a16:creationId xmlns:a16="http://schemas.microsoft.com/office/drawing/2014/main" id="{2DB28BCE-2DB9-41BB-8F09-5C91F602435D}"/>
              </a:ext>
            </a:extLst>
          </p:cNvPr>
          <p:cNvSpPr/>
          <p:nvPr/>
        </p:nvSpPr>
        <p:spPr>
          <a:xfrm>
            <a:off x="6634088" y="5177691"/>
            <a:ext cx="378541" cy="319549"/>
          </a:xfrm>
          <a:prstGeom prst="star5">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742531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8EECE8AE-5377-4894-8BE9-801BC02B4591}"/>
              </a:ext>
            </a:extLst>
          </p:cNvPr>
          <p:cNvPicPr>
            <a:picLocks noChangeAspect="1"/>
          </p:cNvPicPr>
          <p:nvPr/>
        </p:nvPicPr>
        <p:blipFill>
          <a:blip r:embed="rId3"/>
          <a:stretch>
            <a:fillRect/>
          </a:stretch>
        </p:blipFill>
        <p:spPr>
          <a:xfrm>
            <a:off x="5249656" y="3633003"/>
            <a:ext cx="3400515" cy="2757948"/>
          </a:xfrm>
          <a:prstGeom prst="rect">
            <a:avLst/>
          </a:prstGeom>
        </p:spPr>
      </p:pic>
      <p:pic>
        <p:nvPicPr>
          <p:cNvPr id="27" name="Image 26">
            <a:extLst>
              <a:ext uri="{FF2B5EF4-FFF2-40B4-BE49-F238E27FC236}">
                <a16:creationId xmlns:a16="http://schemas.microsoft.com/office/drawing/2014/main" id="{C4AF3E11-35EA-400B-9160-E88118712CDC}"/>
              </a:ext>
            </a:extLst>
          </p:cNvPr>
          <p:cNvPicPr>
            <a:picLocks noChangeAspect="1"/>
          </p:cNvPicPr>
          <p:nvPr/>
        </p:nvPicPr>
        <p:blipFill>
          <a:blip r:embed="rId4"/>
          <a:stretch>
            <a:fillRect/>
          </a:stretch>
        </p:blipFill>
        <p:spPr>
          <a:xfrm>
            <a:off x="8852766" y="3585794"/>
            <a:ext cx="3339234" cy="2757949"/>
          </a:xfrm>
          <a:prstGeom prst="rect">
            <a:avLst/>
          </a:prstGeom>
        </p:spPr>
      </p:pic>
      <p:sp>
        <p:nvSpPr>
          <p:cNvPr id="57" name="Rectangle : coins arrondis 56">
            <a:extLst>
              <a:ext uri="{FF2B5EF4-FFF2-40B4-BE49-F238E27FC236}">
                <a16:creationId xmlns:a16="http://schemas.microsoft.com/office/drawing/2014/main" id="{DCF33027-24F3-464A-9614-3EFF8D8E4B71}"/>
              </a:ext>
            </a:extLst>
          </p:cNvPr>
          <p:cNvSpPr/>
          <p:nvPr/>
        </p:nvSpPr>
        <p:spPr>
          <a:xfrm>
            <a:off x="208710" y="1542473"/>
            <a:ext cx="4791730" cy="4488537"/>
          </a:xfrm>
          <a:prstGeom prst="roundRect">
            <a:avLst>
              <a:gd name="adj" fmla="val 595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9994" marR="0" lvl="0" indent="0" algn="l" defTabSz="121917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5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LEA et accéder en premier à la rubrique «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Renseigner mon Epargne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à partir d’un compte à vue depuis la page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épargne de précaution</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354013" marR="0" lvl="0" indent="-171450"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Déclarer</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des avoirs externes et indiquer la part à investir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dans le projet à la page «</a:t>
            </a: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Souhaitez-vous déclarer des avoirs dans d’autres établissements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rPr>
              <a:t>Mettre en place des versements programmés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Indiquer le montant additionnel à investir mensuellement en renseignant la ligne «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Epargne restant programmée à affecter aux projets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 à la page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Votre capacité d’épargne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Accéder à la rubrique « </a:t>
            </a: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Lister mes projets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choisir le projet souhaité par le client.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Sélectionner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Versement initial</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et indiquer le montant apporté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Indiquer </a:t>
            </a:r>
            <a:r>
              <a:rPr kumimoji="0" lang="fr-FR" sz="1000"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les mensualités apportées </a:t>
            </a: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le cas échéant  </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&gt; l’horizon de placement par défaut de 10 ans ne devra pas être modifié si une cohabitation des Fonds Temporaires est envisagée.</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Pour rappel l’horizon de placement minimum de l’emprunt est de 6 ans</a:t>
            </a:r>
          </a:p>
          <a:p>
            <a:pPr marL="0" marR="0" lvl="0" indent="0" algn="just" defTabSz="354013"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Sélectionner le contrat d’assurance Vie puis cliquer sur Ajouter ce projet.</a:t>
            </a: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la composition de la proposition</a:t>
            </a: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Arial"/>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354013"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237061" algn="l"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050"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335992"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a:p>
            <a:pPr marL="239178" marR="0" lvl="0" indent="0" algn="l" defTabSz="121917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Montserrat" panose="00000500000000000000" pitchFamily="2" charset="0"/>
              <a:ea typeface="+mn-ea"/>
              <a:cs typeface="+mn-cs"/>
              <a:sym typeface="Arial"/>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0" y="1182689"/>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Ellipse 63">
            <a:extLst>
              <a:ext uri="{FF2B5EF4-FFF2-40B4-BE49-F238E27FC236}">
                <a16:creationId xmlns:a16="http://schemas.microsoft.com/office/drawing/2014/main" id="{8E2DF82C-BB1C-493C-94F8-C859469D3D97}"/>
              </a:ext>
            </a:extLst>
          </p:cNvPr>
          <p:cNvSpPr/>
          <p:nvPr/>
        </p:nvSpPr>
        <p:spPr>
          <a:xfrm>
            <a:off x="6395378" y="2561525"/>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1" name="Titre 1">
            <a:extLst>
              <a:ext uri="{FF2B5EF4-FFF2-40B4-BE49-F238E27FC236}">
                <a16:creationId xmlns:a16="http://schemas.microsoft.com/office/drawing/2014/main" id="{45CA80FA-534D-4261-A208-D2F32BF33B53}"/>
              </a:ext>
            </a:extLst>
          </p:cNvPr>
          <p:cNvSpPr txBox="1">
            <a:spLocks/>
          </p:cNvSpPr>
          <p:nvPr/>
        </p:nvSpPr>
        <p:spPr>
          <a:xfrm>
            <a:off x="1075136" y="217894"/>
            <a:ext cx="10309252"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 souscription d’une assurance vie Millevie Premium 2 avec une Orientation de Gestion et une cohabitation sur de l’Emprunt BPCE </a:t>
            </a:r>
          </a:p>
        </p:txBody>
      </p:sp>
      <p:pic>
        <p:nvPicPr>
          <p:cNvPr id="53" name="Image 52">
            <a:extLst>
              <a:ext uri="{FF2B5EF4-FFF2-40B4-BE49-F238E27FC236}">
                <a16:creationId xmlns:a16="http://schemas.microsoft.com/office/drawing/2014/main" id="{6AB55A45-7D1F-4909-8251-562CA28DAD04}"/>
              </a:ext>
            </a:extLst>
          </p:cNvPr>
          <p:cNvPicPr>
            <a:picLocks noChangeAspect="1"/>
          </p:cNvPicPr>
          <p:nvPr/>
        </p:nvPicPr>
        <p:blipFill rotWithShape="1">
          <a:blip r:embed="rId6"/>
          <a:srcRect l="26290" t="27097" r="28710" b="42652"/>
          <a:stretch/>
        </p:blipFill>
        <p:spPr>
          <a:xfrm>
            <a:off x="7000006" y="1522807"/>
            <a:ext cx="3690936" cy="1368200"/>
          </a:xfrm>
          <a:prstGeom prst="rect">
            <a:avLst/>
          </a:prstGeom>
        </p:spPr>
      </p:pic>
      <p:sp>
        <p:nvSpPr>
          <p:cNvPr id="54" name="Ellipse 53">
            <a:extLst>
              <a:ext uri="{FF2B5EF4-FFF2-40B4-BE49-F238E27FC236}">
                <a16:creationId xmlns:a16="http://schemas.microsoft.com/office/drawing/2014/main" id="{12509188-549B-4E60-BD75-D6EC37B087B0}"/>
              </a:ext>
            </a:extLst>
          </p:cNvPr>
          <p:cNvSpPr/>
          <p:nvPr/>
        </p:nvSpPr>
        <p:spPr>
          <a:xfrm>
            <a:off x="8379626" y="3854581"/>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55" name="Rectangle 54">
            <a:extLst>
              <a:ext uri="{FF2B5EF4-FFF2-40B4-BE49-F238E27FC236}">
                <a16:creationId xmlns:a16="http://schemas.microsoft.com/office/drawing/2014/main" id="{7397C947-C7CE-4DC2-8E27-5302F5358569}"/>
              </a:ext>
            </a:extLst>
          </p:cNvPr>
          <p:cNvSpPr/>
          <p:nvPr/>
        </p:nvSpPr>
        <p:spPr>
          <a:xfrm>
            <a:off x="6700776" y="2591381"/>
            <a:ext cx="4254712" cy="23043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Montserrat" panose="00000500000000000000" pitchFamily="2" charset="0"/>
              <a:ea typeface="+mn-ea"/>
              <a:cs typeface="+mn-cs"/>
              <a:sym typeface="Arial"/>
            </a:endParaRPr>
          </a:p>
        </p:txBody>
      </p:sp>
      <p:sp>
        <p:nvSpPr>
          <p:cNvPr id="58" name="Ellipse 57">
            <a:extLst>
              <a:ext uri="{FF2B5EF4-FFF2-40B4-BE49-F238E27FC236}">
                <a16:creationId xmlns:a16="http://schemas.microsoft.com/office/drawing/2014/main" id="{3534130A-B3FB-4BC5-AF69-23B9109FDF67}"/>
              </a:ext>
            </a:extLst>
          </p:cNvPr>
          <p:cNvSpPr/>
          <p:nvPr/>
        </p:nvSpPr>
        <p:spPr>
          <a:xfrm>
            <a:off x="46212" y="3933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9" name="Ellipse 58">
            <a:extLst>
              <a:ext uri="{FF2B5EF4-FFF2-40B4-BE49-F238E27FC236}">
                <a16:creationId xmlns:a16="http://schemas.microsoft.com/office/drawing/2014/main" id="{B1115D5F-02CD-4501-9A6D-C5C5FF2D61DB}"/>
              </a:ext>
            </a:extLst>
          </p:cNvPr>
          <p:cNvSpPr/>
          <p:nvPr/>
        </p:nvSpPr>
        <p:spPr>
          <a:xfrm>
            <a:off x="60695" y="507104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67" name="Ellipse 66">
            <a:extLst>
              <a:ext uri="{FF2B5EF4-FFF2-40B4-BE49-F238E27FC236}">
                <a16:creationId xmlns:a16="http://schemas.microsoft.com/office/drawing/2014/main" id="{A9946A2D-EDC4-4C8C-BE4E-15753DCC626D}"/>
              </a:ext>
            </a:extLst>
          </p:cNvPr>
          <p:cNvSpPr/>
          <p:nvPr/>
        </p:nvSpPr>
        <p:spPr>
          <a:xfrm>
            <a:off x="60695" y="5407029"/>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71" name="Ellipse 70">
            <a:extLst>
              <a:ext uri="{FF2B5EF4-FFF2-40B4-BE49-F238E27FC236}">
                <a16:creationId xmlns:a16="http://schemas.microsoft.com/office/drawing/2014/main" id="{53D2E9E7-8E81-4D5B-996F-9B873EC5B8DB}"/>
              </a:ext>
            </a:extLst>
          </p:cNvPr>
          <p:cNvSpPr/>
          <p:nvPr/>
        </p:nvSpPr>
        <p:spPr>
          <a:xfrm>
            <a:off x="11694397" y="5850084"/>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3" name="Rectangle 2">
            <a:extLst>
              <a:ext uri="{FF2B5EF4-FFF2-40B4-BE49-F238E27FC236}">
                <a16:creationId xmlns:a16="http://schemas.microsoft.com/office/drawing/2014/main" id="{7BFCA4EE-E607-B2B3-6962-1259A0417BB3}"/>
              </a:ext>
            </a:extLst>
          </p:cNvPr>
          <p:cNvSpPr/>
          <p:nvPr/>
        </p:nvSpPr>
        <p:spPr>
          <a:xfrm>
            <a:off x="2727535" y="6460032"/>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22" name="Image 21">
            <a:extLst>
              <a:ext uri="{FF2B5EF4-FFF2-40B4-BE49-F238E27FC236}">
                <a16:creationId xmlns:a16="http://schemas.microsoft.com/office/drawing/2014/main" id="{E648AC38-F5B6-4F7C-B3AC-6276FD5DA136}"/>
              </a:ext>
            </a:extLst>
          </p:cNvPr>
          <p:cNvPicPr>
            <a:picLocks noChangeAspect="1"/>
          </p:cNvPicPr>
          <p:nvPr/>
        </p:nvPicPr>
        <p:blipFill>
          <a:blip r:embed="rId7"/>
          <a:stretch>
            <a:fillRect/>
          </a:stretch>
        </p:blipFill>
        <p:spPr>
          <a:xfrm>
            <a:off x="11907662" y="0"/>
            <a:ext cx="284338" cy="284338"/>
          </a:xfrm>
          <a:prstGeom prst="rect">
            <a:avLst/>
          </a:prstGeom>
        </p:spPr>
      </p:pic>
    </p:spTree>
    <p:extLst>
      <p:ext uri="{BB962C8B-B14F-4D97-AF65-F5344CB8AC3E}">
        <p14:creationId xmlns:p14="http://schemas.microsoft.com/office/powerpoint/2010/main" val="33450854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D10209F6-D32A-4AED-8842-C2BAE52140AE}"/>
              </a:ext>
            </a:extLst>
          </p:cNvPr>
          <p:cNvSpPr/>
          <p:nvPr/>
        </p:nvSpPr>
        <p:spPr>
          <a:xfrm>
            <a:off x="4945817" y="1384065"/>
            <a:ext cx="7072011" cy="2153991"/>
          </a:xfrm>
          <a:prstGeom prst="roundRect">
            <a:avLst>
              <a:gd name="adj" fmla="val 4921"/>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r>
              <a:rPr kumimoji="0" lang="fr-FR" sz="105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Sélectionner le cas échéant les instruments à conserver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en cohabitation</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Les supports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cohabitables</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a:t>
            </a:r>
            <a:r>
              <a:rPr kumimoji="0" lang="fr-FR" sz="900" b="0" i="0" u="none" strike="noStrike" kern="0" cap="none" spc="0" normalizeH="0" baseline="0" noProof="0">
                <a:ln>
                  <a:noFill/>
                </a:ln>
                <a:solidFill>
                  <a:schemeClr val="tx1"/>
                </a:solidFill>
                <a:effectLst/>
                <a:uLnTx/>
                <a:uFillTx/>
                <a:latin typeface="Montserrat"/>
                <a:ea typeface="+mn-ea"/>
                <a:cs typeface="+mn-cs"/>
                <a:sym typeface="Arial"/>
              </a:rPr>
              <a:t>produits structurés, emprunt et supports immobiliers</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proposés dans l’allocation s’afficheront systématiquement dans la rubrique «Vos choix d’allocations» et seront par défaut placés en cohabitation dans leur intégralité.</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fr-FR" sz="1050" b="1" i="0" u="none" strike="noStrike" kern="0" cap="none" spc="0" normalizeH="0" baseline="0" noProof="0">
                <a:ln>
                  <a:noFill/>
                </a:ln>
                <a:solidFill>
                  <a:srgbClr val="B34A8C"/>
                </a:solidFill>
                <a:effectLst/>
                <a:uLnTx/>
                <a:uFillTx/>
                <a:latin typeface="Montserrat"/>
                <a:ea typeface="+mn-ea"/>
                <a:cs typeface="+mn-cs"/>
                <a:sym typeface="Arial"/>
              </a:rPr>
              <a:t>Choisir le profil de gestion :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Cliquer ensuite sur «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Rechercher les profils éligibles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 A cette étape, </a:t>
            </a:r>
            <a:r>
              <a:rPr kumimoji="0" lang="fr-FR" sz="1050" b="1" i="0" u="none" strike="noStrike" kern="0" cap="none" spc="0" normalizeH="0" baseline="0" noProof="0">
                <a:ln>
                  <a:noFill/>
                </a:ln>
                <a:solidFill>
                  <a:schemeClr val="tx1"/>
                </a:solidFill>
                <a:effectLst/>
                <a:uLnTx/>
                <a:uFillTx/>
                <a:latin typeface="Montserrat"/>
                <a:ea typeface="+mn-ea"/>
                <a:cs typeface="+mn-cs"/>
                <a:sym typeface="Arial"/>
              </a:rPr>
              <a:t>l’outil vérifie que l’allocation respecte le risque global ainsi que la volatilité globale </a:t>
            </a: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du client et permet la mise en place d’une gestion déléguée sur son contrat.  Si tel est bien le cas alors les profils de gestion déléguée auxquels le client est éligible sur ce projet s’affichent.  </a:t>
            </a:r>
            <a:endParaRPr kumimoji="0" lang="fr-FR" sz="1050" b="0" i="0" u="none" strike="noStrike" kern="0" cap="none" spc="0" normalizeH="0" baseline="0" noProof="0">
              <a:ln>
                <a:noFill/>
              </a:ln>
              <a:solidFill>
                <a:schemeClr val="tx1"/>
              </a:solidFill>
              <a:effectLst/>
              <a:uLnTx/>
              <a:uFillTx/>
              <a:latin typeface="Montserrat" panose="00000500000000000000" pitchFamily="2" charset="0"/>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a:ln>
                  <a:noFill/>
                </a:ln>
                <a:solidFill>
                  <a:schemeClr val="tx1"/>
                </a:solidFill>
                <a:effectLst/>
                <a:uLnTx/>
                <a:uFillTx/>
                <a:latin typeface="Montserrat"/>
                <a:ea typeface="+mn-ea"/>
                <a:cs typeface="+mn-cs"/>
                <a:sym typeface="Arial"/>
              </a:rPr>
              <a:t>Choisir le profil de gestion souhaité par le client puis finaliser le parcours jusqu’à la signature de la synthèse</a:t>
            </a:r>
            <a:endParaRPr kumimoji="0" lang="fr-FR" sz="1050" b="0" i="0" u="none" strike="noStrike" kern="0" cap="none" spc="0" normalizeH="0" baseline="0" noProof="0">
              <a:ln>
                <a:noFill/>
              </a:ln>
              <a:solidFill>
                <a:schemeClr val="tx1"/>
              </a:solidFill>
              <a:effectLst/>
              <a:uLnTx/>
              <a:uFillTx/>
              <a:latin typeface="Montserrat"/>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B34A8C"/>
                </a:solidFill>
                <a:effectLst/>
                <a:uLnTx/>
                <a:uFillTx/>
                <a:latin typeface="Montserrat"/>
                <a:ea typeface="+mn-ea"/>
                <a:cs typeface="+mn-cs"/>
                <a:sym typeface="Arial"/>
              </a:rPr>
              <a:t>Valider le projet</a:t>
            </a:r>
            <a:endParaRPr kumimoji="0" lang="fr-FR" sz="1050" b="1" i="0" u="none" strike="noStrike" kern="0" cap="none" spc="0" normalizeH="0" baseline="0" noProof="0">
              <a:ln>
                <a:noFill/>
              </a:ln>
              <a:solidFill>
                <a:srgbClr val="B34A8C"/>
              </a:solidFill>
              <a:effectLst/>
              <a:uLnTx/>
              <a:uFillTx/>
              <a:latin typeface="Montserrat"/>
              <a:ea typeface="+mn-ea"/>
              <a:cs typeface="+mn-cs"/>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8760" marR="0" lvl="0" indent="0" algn="l"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000000"/>
              </a:solidFill>
              <a:effectLst/>
              <a:uLnTx/>
              <a:uFillTx/>
              <a:latin typeface="Montserrat" panose="00000500000000000000" pitchFamily="2" charset="0"/>
              <a:ea typeface="+mn-ea"/>
              <a:cs typeface="+mn-cs"/>
            </a:endParaRPr>
          </a:p>
        </p:txBody>
      </p:sp>
      <p:grpSp>
        <p:nvGrpSpPr>
          <p:cNvPr id="114" name="Groupe 113">
            <a:extLst>
              <a:ext uri="{FF2B5EF4-FFF2-40B4-BE49-F238E27FC236}">
                <a16:creationId xmlns:a16="http://schemas.microsoft.com/office/drawing/2014/main" id="{6BC1ABA7-21E7-4EA2-B2EF-ECCDF772D963}"/>
              </a:ext>
            </a:extLst>
          </p:cNvPr>
          <p:cNvGrpSpPr/>
          <p:nvPr/>
        </p:nvGrpSpPr>
        <p:grpSpPr>
          <a:xfrm>
            <a:off x="-270651" y="966857"/>
            <a:ext cx="2204417" cy="322977"/>
            <a:chOff x="1642210" y="864000"/>
            <a:chExt cx="1653313" cy="242233"/>
          </a:xfrm>
        </p:grpSpPr>
        <p:sp>
          <p:nvSpPr>
            <p:cNvPr id="115" name="Rectangle 114">
              <a:extLst>
                <a:ext uri="{FF2B5EF4-FFF2-40B4-BE49-F238E27FC236}">
                  <a16:creationId xmlns:a16="http://schemas.microsoft.com/office/drawing/2014/main" id="{8C28C311-8708-4C5F-A11C-ED8F2500BCC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6" name="Groupe 115">
              <a:extLst>
                <a:ext uri="{FF2B5EF4-FFF2-40B4-BE49-F238E27FC236}">
                  <a16:creationId xmlns:a16="http://schemas.microsoft.com/office/drawing/2014/main" id="{12D248D3-FB8D-48B2-B32A-EA037AF3245F}"/>
                </a:ext>
              </a:extLst>
            </p:cNvPr>
            <p:cNvGrpSpPr/>
            <p:nvPr/>
          </p:nvGrpSpPr>
          <p:grpSpPr>
            <a:xfrm>
              <a:off x="1976780" y="895093"/>
              <a:ext cx="984172" cy="175628"/>
              <a:chOff x="2027352" y="895093"/>
              <a:chExt cx="984172" cy="175628"/>
            </a:xfrm>
          </p:grpSpPr>
          <p:cxnSp>
            <p:nvCxnSpPr>
              <p:cNvPr id="118" name="Connecteur droit 117">
                <a:extLst>
                  <a:ext uri="{FF2B5EF4-FFF2-40B4-BE49-F238E27FC236}">
                    <a16:creationId xmlns:a16="http://schemas.microsoft.com/office/drawing/2014/main" id="{B11EA747-2436-4E0F-8433-1D6E6466695F}"/>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44641A62-4A95-47B9-881C-4485D6661751}"/>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2" descr="Key Icon 4409723">
              <a:extLst>
                <a:ext uri="{FF2B5EF4-FFF2-40B4-BE49-F238E27FC236}">
                  <a16:creationId xmlns:a16="http://schemas.microsoft.com/office/drawing/2014/main" id="{DC7FE11D-5A33-48B1-B9CB-DF2E9FA75E00}"/>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Ellipse 53">
            <a:extLst>
              <a:ext uri="{FF2B5EF4-FFF2-40B4-BE49-F238E27FC236}">
                <a16:creationId xmlns:a16="http://schemas.microsoft.com/office/drawing/2014/main" id="{12509188-549B-4E60-BD75-D6EC37B087B0}"/>
              </a:ext>
            </a:extLst>
          </p:cNvPr>
          <p:cNvSpPr/>
          <p:nvPr/>
        </p:nvSpPr>
        <p:spPr>
          <a:xfrm>
            <a:off x="7472838" y="4221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58" name="Ellipse 57">
            <a:extLst>
              <a:ext uri="{FF2B5EF4-FFF2-40B4-BE49-F238E27FC236}">
                <a16:creationId xmlns:a16="http://schemas.microsoft.com/office/drawing/2014/main" id="{3534130A-B3FB-4BC5-AF69-23B9109FDF67}"/>
              </a:ext>
            </a:extLst>
          </p:cNvPr>
          <p:cNvSpPr/>
          <p:nvPr/>
        </p:nvSpPr>
        <p:spPr>
          <a:xfrm>
            <a:off x="5616078" y="436528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59" name="Ellipse 58">
            <a:extLst>
              <a:ext uri="{FF2B5EF4-FFF2-40B4-BE49-F238E27FC236}">
                <a16:creationId xmlns:a16="http://schemas.microsoft.com/office/drawing/2014/main" id="{B1115D5F-02CD-4501-9A6D-C5C5FF2D61DB}"/>
              </a:ext>
            </a:extLst>
          </p:cNvPr>
          <p:cNvSpPr/>
          <p:nvPr/>
        </p:nvSpPr>
        <p:spPr>
          <a:xfrm>
            <a:off x="60695"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4</a:t>
            </a:r>
          </a:p>
        </p:txBody>
      </p:sp>
      <p:sp>
        <p:nvSpPr>
          <p:cNvPr id="67" name="Ellipse 66">
            <a:extLst>
              <a:ext uri="{FF2B5EF4-FFF2-40B4-BE49-F238E27FC236}">
                <a16:creationId xmlns:a16="http://schemas.microsoft.com/office/drawing/2014/main" id="{A9946A2D-EDC4-4C8C-BE4E-15753DCC626D}"/>
              </a:ext>
            </a:extLst>
          </p:cNvPr>
          <p:cNvSpPr/>
          <p:nvPr/>
        </p:nvSpPr>
        <p:spPr>
          <a:xfrm>
            <a:off x="811886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6</a:t>
            </a:r>
          </a:p>
        </p:txBody>
      </p:sp>
      <p:sp>
        <p:nvSpPr>
          <p:cNvPr id="20" name="Rectangle : coins arrondis 19">
            <a:extLst>
              <a:ext uri="{FF2B5EF4-FFF2-40B4-BE49-F238E27FC236}">
                <a16:creationId xmlns:a16="http://schemas.microsoft.com/office/drawing/2014/main" id="{62DDB6DC-7431-4BF7-AE0F-1C24CE17C3F0}"/>
              </a:ext>
            </a:extLst>
          </p:cNvPr>
          <p:cNvSpPr/>
          <p:nvPr/>
        </p:nvSpPr>
        <p:spPr>
          <a:xfrm>
            <a:off x="85350" y="1384065"/>
            <a:ext cx="4657322" cy="2153991"/>
          </a:xfrm>
          <a:prstGeom prst="roundRect">
            <a:avLst>
              <a:gd name="adj" fmla="val 5829"/>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 </a:t>
            </a:r>
            <a:r>
              <a:rPr kumimoji="0" lang="fr-FR" sz="2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kumimoji="0" lang="fr-FR" sz="1000" b="0" i="0" u="none" strike="noStrike" kern="0" cap="none" spc="0" normalizeH="0" baseline="0" noProof="0">
                <a:ln>
                  <a:noFill/>
                </a:ln>
                <a:solidFill>
                  <a:srgbClr val="00A193">
                    <a:lumMod val="75000"/>
                  </a:srgbClr>
                </a:solidFill>
                <a:effectLst/>
                <a:uLnTx/>
                <a:uFillTx/>
                <a:latin typeface="Arial" panose="020B0604020202020204" pitchFamily="34" charset="0"/>
                <a:ea typeface="+mn-ea"/>
                <a:cs typeface="Arial" panose="020B0604020202020204" pitchFamily="34" charset="0"/>
                <a:sym typeface="Wingdings 2" panose="05020102010507070707" pitchFamily="18" charset="2"/>
              </a:rPr>
              <a:t> </a:t>
            </a:r>
            <a:r>
              <a:rPr kumimoji="0" lang="fr-FR" sz="1000"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Wingdings" panose="05000000000000000000" pitchFamily="2" charset="2"/>
              </a:rPr>
              <a:t>Le portefeuille modèle poussera une allocation issue du portefeuille modèle de NIM qui ne comportera pas l’emprunt. </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Il sera possible de modifier la proposition réalisée par LEA à l’étape 2 «</a:t>
            </a:r>
            <a:r>
              <a:rPr kumimoji="0" lang="fr-FR" sz="1000" b="1"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Proposition et personnalisation</a:t>
            </a: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chemeClr val="tx1"/>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p:txBody>
      </p:sp>
      <p:sp>
        <p:nvSpPr>
          <p:cNvPr id="26" name="Flèche : bas 25">
            <a:extLst>
              <a:ext uri="{FF2B5EF4-FFF2-40B4-BE49-F238E27FC236}">
                <a16:creationId xmlns:a16="http://schemas.microsoft.com/office/drawing/2014/main" id="{309D6E00-5346-4E46-B5E9-F6E86004B1A0}"/>
              </a:ext>
            </a:extLst>
          </p:cNvPr>
          <p:cNvSpPr/>
          <p:nvPr/>
        </p:nvSpPr>
        <p:spPr>
          <a:xfrm>
            <a:off x="925385" y="4876786"/>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Ellipse 63">
            <a:extLst>
              <a:ext uri="{FF2B5EF4-FFF2-40B4-BE49-F238E27FC236}">
                <a16:creationId xmlns:a16="http://schemas.microsoft.com/office/drawing/2014/main" id="{8E2DF82C-BB1C-493C-94F8-C859469D3D97}"/>
              </a:ext>
            </a:extLst>
          </p:cNvPr>
          <p:cNvSpPr/>
          <p:nvPr/>
        </p:nvSpPr>
        <p:spPr>
          <a:xfrm>
            <a:off x="4332087" y="509386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5</a:t>
            </a:r>
          </a:p>
        </p:txBody>
      </p:sp>
      <p:sp>
        <p:nvSpPr>
          <p:cNvPr id="36" name="Flèche : bas 35">
            <a:extLst>
              <a:ext uri="{FF2B5EF4-FFF2-40B4-BE49-F238E27FC236}">
                <a16:creationId xmlns:a16="http://schemas.microsoft.com/office/drawing/2014/main" id="{F10EE7B8-E897-49FB-B5AD-D99C96EA89C5}"/>
              </a:ext>
            </a:extLst>
          </p:cNvPr>
          <p:cNvSpPr/>
          <p:nvPr/>
        </p:nvSpPr>
        <p:spPr>
          <a:xfrm>
            <a:off x="6875684" y="5881550"/>
            <a:ext cx="122903" cy="163804"/>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Titre 1">
            <a:extLst>
              <a:ext uri="{FF2B5EF4-FFF2-40B4-BE49-F238E27FC236}">
                <a16:creationId xmlns:a16="http://schemas.microsoft.com/office/drawing/2014/main" id="{98447699-34DB-4F50-894F-C06845475E05}"/>
              </a:ext>
            </a:extLst>
          </p:cNvPr>
          <p:cNvSpPr txBox="1">
            <a:spLocks/>
          </p:cNvSpPr>
          <p:nvPr/>
        </p:nvSpPr>
        <p:spPr>
          <a:xfrm>
            <a:off x="1176736" y="162476"/>
            <a:ext cx="10309252" cy="503314"/>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1800" b="0" i="0" u="none" strike="noStrike" kern="0" cap="none" spc="0" normalizeH="0" baseline="0" noProof="0">
                <a:ln>
                  <a:noFill/>
                </a:ln>
                <a:solidFill>
                  <a:srgbClr val="000000"/>
                </a:solidFill>
                <a:effectLst/>
                <a:uLnTx/>
                <a:uFillTx/>
                <a:latin typeface="Montserrat ExtraBold"/>
                <a:cs typeface="Arial"/>
                <a:sym typeface="Arial"/>
              </a:rPr>
              <a:t> Cas : souscription d’une assurance vie Millevie Premium 2 </a:t>
            </a:r>
            <a:r>
              <a:rPr lang="fr-FR" sz="1800" kern="0">
                <a:solidFill>
                  <a:srgbClr val="000000"/>
                </a:solidFill>
                <a:latin typeface="Montserrat ExtraBold"/>
              </a:rPr>
              <a:t>mise en place d’une Gestion déléguée</a:t>
            </a:r>
            <a:r>
              <a:rPr kumimoji="0" lang="fr-FR" sz="1800" b="0" i="0" u="none" strike="noStrike" kern="0" cap="none" spc="0" normalizeH="0" baseline="0" noProof="0">
                <a:ln>
                  <a:noFill/>
                </a:ln>
                <a:solidFill>
                  <a:srgbClr val="000000"/>
                </a:solidFill>
                <a:effectLst/>
                <a:uLnTx/>
                <a:uFillTx/>
                <a:latin typeface="Montserrat ExtraBold"/>
                <a:cs typeface="Arial"/>
                <a:sym typeface="Arial"/>
              </a:rPr>
              <a:t> et une cohabitation avec de l’Emprunt BPCE </a:t>
            </a:r>
          </a:p>
        </p:txBody>
      </p:sp>
      <p:grpSp>
        <p:nvGrpSpPr>
          <p:cNvPr id="9" name="Groupe 8">
            <a:extLst>
              <a:ext uri="{FF2B5EF4-FFF2-40B4-BE49-F238E27FC236}">
                <a16:creationId xmlns:a16="http://schemas.microsoft.com/office/drawing/2014/main" id="{968192BC-551B-4823-81A6-6E8867A5AC10}"/>
              </a:ext>
            </a:extLst>
          </p:cNvPr>
          <p:cNvGrpSpPr/>
          <p:nvPr/>
        </p:nvGrpSpPr>
        <p:grpSpPr>
          <a:xfrm>
            <a:off x="444137" y="3668123"/>
            <a:ext cx="3626825" cy="2035295"/>
            <a:chOff x="444137" y="3668123"/>
            <a:chExt cx="3626825" cy="2035295"/>
          </a:xfrm>
        </p:grpSpPr>
        <p:pic>
          <p:nvPicPr>
            <p:cNvPr id="24" name="Image 23">
              <a:extLst>
                <a:ext uri="{FF2B5EF4-FFF2-40B4-BE49-F238E27FC236}">
                  <a16:creationId xmlns:a16="http://schemas.microsoft.com/office/drawing/2014/main" id="{B9EA5A62-A384-4C02-83C2-835BF0C4119F}"/>
                </a:ext>
              </a:extLst>
            </p:cNvPr>
            <p:cNvPicPr>
              <a:picLocks noChangeAspect="1"/>
            </p:cNvPicPr>
            <p:nvPr/>
          </p:nvPicPr>
          <p:blipFill>
            <a:blip r:embed="rId4"/>
            <a:stretch>
              <a:fillRect/>
            </a:stretch>
          </p:blipFill>
          <p:spPr>
            <a:xfrm>
              <a:off x="444137" y="3668123"/>
              <a:ext cx="3626825" cy="2026906"/>
            </a:xfrm>
            <a:prstGeom prst="rect">
              <a:avLst/>
            </a:prstGeom>
          </p:spPr>
        </p:pic>
        <p:pic>
          <p:nvPicPr>
            <p:cNvPr id="5" name="Image 4">
              <a:extLst>
                <a:ext uri="{FF2B5EF4-FFF2-40B4-BE49-F238E27FC236}">
                  <a16:creationId xmlns:a16="http://schemas.microsoft.com/office/drawing/2014/main" id="{C64FFA31-0D46-4CE3-9F51-172E8ED82B14}"/>
                </a:ext>
              </a:extLst>
            </p:cNvPr>
            <p:cNvPicPr>
              <a:picLocks noChangeAspect="1"/>
            </p:cNvPicPr>
            <p:nvPr/>
          </p:nvPicPr>
          <p:blipFill>
            <a:blip r:embed="rId5"/>
            <a:stretch>
              <a:fillRect/>
            </a:stretch>
          </p:blipFill>
          <p:spPr>
            <a:xfrm>
              <a:off x="578361" y="5463114"/>
              <a:ext cx="1201520" cy="240304"/>
            </a:xfrm>
            <a:prstGeom prst="rect">
              <a:avLst/>
            </a:prstGeom>
          </p:spPr>
        </p:pic>
      </p:grpSp>
      <p:grpSp>
        <p:nvGrpSpPr>
          <p:cNvPr id="15" name="Groupe 14">
            <a:extLst>
              <a:ext uri="{FF2B5EF4-FFF2-40B4-BE49-F238E27FC236}">
                <a16:creationId xmlns:a16="http://schemas.microsoft.com/office/drawing/2014/main" id="{71E1AFDD-0C55-4B71-9AA6-116B8A752C9C}"/>
              </a:ext>
            </a:extLst>
          </p:cNvPr>
          <p:cNvGrpSpPr/>
          <p:nvPr/>
        </p:nvGrpSpPr>
        <p:grpSpPr>
          <a:xfrm>
            <a:off x="4620087" y="3646392"/>
            <a:ext cx="3276469" cy="2987650"/>
            <a:chOff x="4620087" y="3646392"/>
            <a:chExt cx="3276469" cy="2987650"/>
          </a:xfrm>
        </p:grpSpPr>
        <p:grpSp>
          <p:nvGrpSpPr>
            <p:cNvPr id="8" name="Groupe 7">
              <a:extLst>
                <a:ext uri="{FF2B5EF4-FFF2-40B4-BE49-F238E27FC236}">
                  <a16:creationId xmlns:a16="http://schemas.microsoft.com/office/drawing/2014/main" id="{EC8D9BA5-0726-4C21-9F88-E911566A2C50}"/>
                </a:ext>
              </a:extLst>
            </p:cNvPr>
            <p:cNvGrpSpPr/>
            <p:nvPr/>
          </p:nvGrpSpPr>
          <p:grpSpPr>
            <a:xfrm>
              <a:off x="4620087" y="3646392"/>
              <a:ext cx="3276469" cy="2987650"/>
              <a:chOff x="4620087" y="3646392"/>
              <a:chExt cx="3276469" cy="2987650"/>
            </a:xfrm>
          </p:grpSpPr>
          <p:pic>
            <p:nvPicPr>
              <p:cNvPr id="4" name="Image 3">
                <a:extLst>
                  <a:ext uri="{FF2B5EF4-FFF2-40B4-BE49-F238E27FC236}">
                    <a16:creationId xmlns:a16="http://schemas.microsoft.com/office/drawing/2014/main" id="{5815E8AE-0629-4330-8A7E-407EE9EC5839}"/>
                  </a:ext>
                </a:extLst>
              </p:cNvPr>
              <p:cNvPicPr>
                <a:picLocks noChangeAspect="1"/>
              </p:cNvPicPr>
              <p:nvPr/>
            </p:nvPicPr>
            <p:blipFill>
              <a:blip r:embed="rId6"/>
              <a:stretch>
                <a:fillRect/>
              </a:stretch>
            </p:blipFill>
            <p:spPr>
              <a:xfrm>
                <a:off x="4620087" y="3646392"/>
                <a:ext cx="3276469" cy="2987650"/>
              </a:xfrm>
              <a:prstGeom prst="rect">
                <a:avLst/>
              </a:prstGeom>
            </p:spPr>
          </p:pic>
          <p:pic>
            <p:nvPicPr>
              <p:cNvPr id="7" name="Image 6">
                <a:extLst>
                  <a:ext uri="{FF2B5EF4-FFF2-40B4-BE49-F238E27FC236}">
                    <a16:creationId xmlns:a16="http://schemas.microsoft.com/office/drawing/2014/main" id="{F209CC7F-E582-4DAE-94C9-D57EDED168C4}"/>
                  </a:ext>
                </a:extLst>
              </p:cNvPr>
              <p:cNvPicPr>
                <a:picLocks noChangeAspect="1"/>
              </p:cNvPicPr>
              <p:nvPr/>
            </p:nvPicPr>
            <p:blipFill>
              <a:blip r:embed="rId7"/>
              <a:stretch>
                <a:fillRect/>
              </a:stretch>
            </p:blipFill>
            <p:spPr>
              <a:xfrm>
                <a:off x="4734651" y="5201017"/>
                <a:ext cx="1115634" cy="180845"/>
              </a:xfrm>
              <a:prstGeom prst="rect">
                <a:avLst/>
              </a:prstGeom>
            </p:spPr>
          </p:pic>
        </p:grpSp>
        <p:pic>
          <p:nvPicPr>
            <p:cNvPr id="14" name="Image 13">
              <a:extLst>
                <a:ext uri="{FF2B5EF4-FFF2-40B4-BE49-F238E27FC236}">
                  <a16:creationId xmlns:a16="http://schemas.microsoft.com/office/drawing/2014/main" id="{CE5B0CCD-A243-40C7-8945-4EC3E453CA6D}"/>
                </a:ext>
              </a:extLst>
            </p:cNvPr>
            <p:cNvPicPr>
              <a:picLocks noChangeAspect="1"/>
            </p:cNvPicPr>
            <p:nvPr/>
          </p:nvPicPr>
          <p:blipFill>
            <a:blip r:embed="rId8"/>
            <a:stretch>
              <a:fillRect/>
            </a:stretch>
          </p:blipFill>
          <p:spPr>
            <a:xfrm>
              <a:off x="4734650" y="5201017"/>
              <a:ext cx="881427" cy="218594"/>
            </a:xfrm>
            <a:prstGeom prst="rect">
              <a:avLst/>
            </a:prstGeom>
          </p:spPr>
        </p:pic>
      </p:grpSp>
      <p:grpSp>
        <p:nvGrpSpPr>
          <p:cNvPr id="18" name="Groupe 17">
            <a:extLst>
              <a:ext uri="{FF2B5EF4-FFF2-40B4-BE49-F238E27FC236}">
                <a16:creationId xmlns:a16="http://schemas.microsoft.com/office/drawing/2014/main" id="{099F8117-FBF4-4FDB-8D3E-FA82F6BA902F}"/>
              </a:ext>
            </a:extLst>
          </p:cNvPr>
          <p:cNvGrpSpPr/>
          <p:nvPr/>
        </p:nvGrpSpPr>
        <p:grpSpPr>
          <a:xfrm>
            <a:off x="8406867" y="3678006"/>
            <a:ext cx="3319525" cy="2924421"/>
            <a:chOff x="8406867" y="3678006"/>
            <a:chExt cx="3319525" cy="2924421"/>
          </a:xfrm>
        </p:grpSpPr>
        <p:pic>
          <p:nvPicPr>
            <p:cNvPr id="6" name="Image 5">
              <a:extLst>
                <a:ext uri="{FF2B5EF4-FFF2-40B4-BE49-F238E27FC236}">
                  <a16:creationId xmlns:a16="http://schemas.microsoft.com/office/drawing/2014/main" id="{483746D0-C84F-41A5-B0EA-45A54C078147}"/>
                </a:ext>
              </a:extLst>
            </p:cNvPr>
            <p:cNvPicPr>
              <a:picLocks noChangeAspect="1"/>
            </p:cNvPicPr>
            <p:nvPr/>
          </p:nvPicPr>
          <p:blipFill>
            <a:blip r:embed="rId9"/>
            <a:stretch>
              <a:fillRect/>
            </a:stretch>
          </p:blipFill>
          <p:spPr>
            <a:xfrm>
              <a:off x="8406867" y="3678006"/>
              <a:ext cx="3319525" cy="2924421"/>
            </a:xfrm>
            <a:prstGeom prst="rect">
              <a:avLst/>
            </a:prstGeom>
          </p:spPr>
        </p:pic>
        <p:pic>
          <p:nvPicPr>
            <p:cNvPr id="17" name="Image 16">
              <a:extLst>
                <a:ext uri="{FF2B5EF4-FFF2-40B4-BE49-F238E27FC236}">
                  <a16:creationId xmlns:a16="http://schemas.microsoft.com/office/drawing/2014/main" id="{78E1C5BE-7001-4709-9C24-30C2B9162246}"/>
                </a:ext>
              </a:extLst>
            </p:cNvPr>
            <p:cNvPicPr>
              <a:picLocks noChangeAspect="1"/>
            </p:cNvPicPr>
            <p:nvPr/>
          </p:nvPicPr>
          <p:blipFill>
            <a:blip r:embed="rId10"/>
            <a:stretch>
              <a:fillRect/>
            </a:stretch>
          </p:blipFill>
          <p:spPr>
            <a:xfrm>
              <a:off x="10152153" y="5736167"/>
              <a:ext cx="709448" cy="201128"/>
            </a:xfrm>
            <a:prstGeom prst="rect">
              <a:avLst/>
            </a:prstGeom>
          </p:spPr>
        </p:pic>
      </p:grpSp>
      <p:sp>
        <p:nvSpPr>
          <p:cNvPr id="3" name="Rectangle 2">
            <a:extLst>
              <a:ext uri="{FF2B5EF4-FFF2-40B4-BE49-F238E27FC236}">
                <a16:creationId xmlns:a16="http://schemas.microsoft.com/office/drawing/2014/main" id="{33A4A6EE-283D-F18F-07A9-E3A9484E2866}"/>
              </a:ext>
            </a:extLst>
          </p:cNvPr>
          <p:cNvSpPr/>
          <p:nvPr/>
        </p:nvSpPr>
        <p:spPr>
          <a:xfrm>
            <a:off x="3237134" y="6618909"/>
            <a:ext cx="6342506" cy="276999"/>
          </a:xfrm>
          <a:prstGeom prst="rect">
            <a:avLst/>
          </a:prstGeom>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200" b="1" i="1" u="none" strike="noStrike" kern="1200" cap="none" spc="0" normalizeH="0" baseline="0" noProof="0">
                <a:ln>
                  <a:noFill/>
                </a:ln>
                <a:solidFill>
                  <a:srgbClr val="000000"/>
                </a:solidFill>
                <a:effectLst/>
                <a:uLnTx/>
                <a:uFillTx/>
                <a:latin typeface="Arial"/>
                <a:ea typeface="+mn-ea"/>
                <a:cs typeface="Arial"/>
                <a:sym typeface="Arial"/>
              </a:rPr>
              <a:t>DOCUMENT STRICTEMENT INTERNE, DESTINE AUX CONSEILLERS DU RESEAU </a:t>
            </a:r>
            <a:endParaRPr kumimoji="0" lang="fr" sz="1200" b="1" i="1" u="none" strike="noStrike" kern="1200" cap="none" spc="0" normalizeH="0" baseline="0" noProof="0">
              <a:ln>
                <a:noFill/>
              </a:ln>
              <a:solidFill>
                <a:srgbClr val="000000"/>
              </a:solidFill>
              <a:effectLst/>
              <a:highlight>
                <a:srgbClr val="00FF00"/>
              </a:highlight>
              <a:uLnTx/>
              <a:uFillTx/>
              <a:latin typeface="Arial"/>
              <a:ea typeface="+mn-ea"/>
              <a:cs typeface="Arial"/>
            </a:endParaRPr>
          </a:p>
        </p:txBody>
      </p:sp>
      <p:pic>
        <p:nvPicPr>
          <p:cNvPr id="33" name="Image 32">
            <a:extLst>
              <a:ext uri="{FF2B5EF4-FFF2-40B4-BE49-F238E27FC236}">
                <a16:creationId xmlns:a16="http://schemas.microsoft.com/office/drawing/2014/main" id="{A22D0D75-678B-4141-98DD-99C3D311461A}"/>
              </a:ext>
            </a:extLst>
          </p:cNvPr>
          <p:cNvPicPr>
            <a:picLocks noChangeAspect="1"/>
          </p:cNvPicPr>
          <p:nvPr/>
        </p:nvPicPr>
        <p:blipFill>
          <a:blip r:embed="rId11"/>
          <a:stretch>
            <a:fillRect/>
          </a:stretch>
        </p:blipFill>
        <p:spPr>
          <a:xfrm>
            <a:off x="11907662" y="0"/>
            <a:ext cx="284338" cy="284338"/>
          </a:xfrm>
          <a:prstGeom prst="rect">
            <a:avLst/>
          </a:prstGeom>
        </p:spPr>
      </p:pic>
      <p:sp>
        <p:nvSpPr>
          <p:cNvPr id="34" name="Rectangle 33">
            <a:extLst>
              <a:ext uri="{FF2B5EF4-FFF2-40B4-BE49-F238E27FC236}">
                <a16:creationId xmlns:a16="http://schemas.microsoft.com/office/drawing/2014/main" id="{007F48B1-32FA-44AD-90A4-BF5F375B2395}"/>
              </a:ext>
            </a:extLst>
          </p:cNvPr>
          <p:cNvSpPr/>
          <p:nvPr/>
        </p:nvSpPr>
        <p:spPr>
          <a:xfrm>
            <a:off x="2406732" y="939016"/>
            <a:ext cx="2377704"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SWITCH SIMPLE</a:t>
            </a:r>
          </a:p>
        </p:txBody>
      </p:sp>
      <p:cxnSp>
        <p:nvCxnSpPr>
          <p:cNvPr id="35" name="Connecteur droit 34">
            <a:extLst>
              <a:ext uri="{FF2B5EF4-FFF2-40B4-BE49-F238E27FC236}">
                <a16:creationId xmlns:a16="http://schemas.microsoft.com/office/drawing/2014/main" id="{690BDEB9-2A8E-4E20-82E3-919574FF5B3B}"/>
              </a:ext>
            </a:extLst>
          </p:cNvPr>
          <p:cNvCxnSpPr>
            <a:cxnSpLocks/>
          </p:cNvCxnSpPr>
          <p:nvPr/>
        </p:nvCxnSpPr>
        <p:spPr>
          <a:xfrm>
            <a:off x="2580904" y="980473"/>
            <a:ext cx="2018805" cy="0"/>
          </a:xfrm>
          <a:prstGeom prst="line">
            <a:avLst/>
          </a:prstGeom>
          <a:noFill/>
          <a:ln w="19050" cap="flat" cmpd="sng" algn="ctr">
            <a:solidFill>
              <a:srgbClr val="B34A8C"/>
            </a:solidFill>
            <a:prstDash val="solid"/>
          </a:ln>
          <a:effectLst/>
        </p:spPr>
      </p:cxnSp>
      <p:cxnSp>
        <p:nvCxnSpPr>
          <p:cNvPr id="37" name="Connecteur droit 36">
            <a:extLst>
              <a:ext uri="{FF2B5EF4-FFF2-40B4-BE49-F238E27FC236}">
                <a16:creationId xmlns:a16="http://schemas.microsoft.com/office/drawing/2014/main" id="{98BB24A6-77D6-425B-B509-902CF2618FB8}"/>
              </a:ext>
            </a:extLst>
          </p:cNvPr>
          <p:cNvCxnSpPr>
            <a:cxnSpLocks/>
          </p:cNvCxnSpPr>
          <p:nvPr/>
        </p:nvCxnSpPr>
        <p:spPr>
          <a:xfrm>
            <a:off x="2548577" y="1216000"/>
            <a:ext cx="2097314" cy="0"/>
          </a:xfrm>
          <a:prstGeom prst="line">
            <a:avLst/>
          </a:prstGeom>
          <a:noFill/>
          <a:ln w="19050" cap="flat" cmpd="sng" algn="ctr">
            <a:solidFill>
              <a:srgbClr val="B34A8C"/>
            </a:solidFill>
            <a:prstDash val="solid"/>
          </a:ln>
          <a:effectLst/>
        </p:spPr>
      </p:cxnSp>
      <p:sp>
        <p:nvSpPr>
          <p:cNvPr id="38" name="Rectangle 37">
            <a:extLst>
              <a:ext uri="{FF2B5EF4-FFF2-40B4-BE49-F238E27FC236}">
                <a16:creationId xmlns:a16="http://schemas.microsoft.com/office/drawing/2014/main" id="{793AD932-52D5-41A9-A4AD-C37BC7F61DAB}"/>
              </a:ext>
            </a:extLst>
          </p:cNvPr>
          <p:cNvSpPr/>
          <p:nvPr/>
        </p:nvSpPr>
        <p:spPr>
          <a:xfrm>
            <a:off x="8543636" y="1022143"/>
            <a:ext cx="3454400" cy="322977"/>
          </a:xfrm>
          <a:prstGeom prst="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lumMod val="75000"/>
                  </a:srgbClr>
                </a:solidFill>
                <a:effectLst/>
                <a:uLnTx/>
                <a:uFillTx/>
                <a:latin typeface="Montserrat" panose="00000500000000000000" pitchFamily="2" charset="0"/>
                <a:ea typeface="+mn-ea"/>
                <a:cs typeface="+mn-cs"/>
                <a:sym typeface="Arial"/>
              </a:rPr>
              <a:t>MISE EN PLACE D’UNE GESTION DELEGUEE</a:t>
            </a:r>
          </a:p>
        </p:txBody>
      </p:sp>
      <p:cxnSp>
        <p:nvCxnSpPr>
          <p:cNvPr id="39" name="Connecteur droit 38">
            <a:extLst>
              <a:ext uri="{FF2B5EF4-FFF2-40B4-BE49-F238E27FC236}">
                <a16:creationId xmlns:a16="http://schemas.microsoft.com/office/drawing/2014/main" id="{B6E7C5F0-2A99-4A01-B2FF-DCF9D2FF4A04}"/>
              </a:ext>
            </a:extLst>
          </p:cNvPr>
          <p:cNvCxnSpPr>
            <a:cxnSpLocks/>
          </p:cNvCxnSpPr>
          <p:nvPr/>
        </p:nvCxnSpPr>
        <p:spPr>
          <a:xfrm>
            <a:off x="8682182" y="1063600"/>
            <a:ext cx="3131127" cy="0"/>
          </a:xfrm>
          <a:prstGeom prst="line">
            <a:avLst/>
          </a:prstGeom>
          <a:noFill/>
          <a:ln w="19050" cap="flat" cmpd="sng" algn="ctr">
            <a:solidFill>
              <a:srgbClr val="B34A8C"/>
            </a:solidFill>
            <a:prstDash val="solid"/>
          </a:ln>
          <a:effectLst/>
        </p:spPr>
      </p:cxnSp>
      <p:cxnSp>
        <p:nvCxnSpPr>
          <p:cNvPr id="40" name="Connecteur droit 39">
            <a:extLst>
              <a:ext uri="{FF2B5EF4-FFF2-40B4-BE49-F238E27FC236}">
                <a16:creationId xmlns:a16="http://schemas.microsoft.com/office/drawing/2014/main" id="{4FC0C342-11C5-4D7B-9335-30C7B54DDED9}"/>
              </a:ext>
            </a:extLst>
          </p:cNvPr>
          <p:cNvCxnSpPr>
            <a:cxnSpLocks/>
          </p:cNvCxnSpPr>
          <p:nvPr/>
        </p:nvCxnSpPr>
        <p:spPr>
          <a:xfrm>
            <a:off x="8719127" y="1299127"/>
            <a:ext cx="3140364" cy="0"/>
          </a:xfrm>
          <a:prstGeom prst="line">
            <a:avLst/>
          </a:prstGeom>
          <a:noFill/>
          <a:ln w="19050" cap="flat" cmpd="sng" algn="ctr">
            <a:solidFill>
              <a:srgbClr val="B34A8C"/>
            </a:solidFill>
            <a:prstDash val="solid"/>
          </a:ln>
          <a:effectLst/>
        </p:spPr>
      </p:cxnSp>
    </p:spTree>
    <p:extLst>
      <p:ext uri="{BB962C8B-B14F-4D97-AF65-F5344CB8AC3E}">
        <p14:creationId xmlns:p14="http://schemas.microsoft.com/office/powerpoint/2010/main" val="1028183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sz="4400">
                <a:solidFill>
                  <a:schemeClr val="accent4">
                    <a:lumMod val="60000"/>
                    <a:lumOff val="40000"/>
                  </a:schemeClr>
                </a:solidFill>
              </a:rPr>
              <a:t>04.3</a:t>
            </a:r>
          </a:p>
        </p:txBody>
      </p:sp>
      <p:sp>
        <p:nvSpPr>
          <p:cNvPr id="3" name="Espace réservé du texte 2"/>
          <p:cNvSpPr>
            <a:spLocks noGrp="1"/>
          </p:cNvSpPr>
          <p:nvPr>
            <p:ph type="body" sz="quarter" idx="13"/>
          </p:nvPr>
        </p:nvSpPr>
        <p:spPr>
          <a:xfrm>
            <a:off x="3113137" y="3556660"/>
            <a:ext cx="8627757" cy="1530520"/>
          </a:xfrm>
        </p:spPr>
        <p:txBody>
          <a:bodyPr/>
          <a:lstStyle/>
          <a:p>
            <a:r>
              <a:rPr lang="fr-FR" sz="3000">
                <a:latin typeface="Montserrat SemiBold"/>
                <a:cs typeface="Arial"/>
              </a:rPr>
              <a:t>ASSURANCE VIE ET FISCALITÉ</a:t>
            </a:r>
            <a:endParaRPr lang="fr-FR" sz="3000"/>
          </a:p>
          <a:p>
            <a:r>
              <a:rPr lang="fr-FR" sz="1400">
                <a:latin typeface="Montserrat SemiBold"/>
                <a:cs typeface="Arial"/>
                <a:hlinkClick r:id="rId2"/>
              </a:rPr>
              <a:t>L'assurance vie permet de bénéficier d'une enveloppe fiscale avantageuse</a:t>
            </a:r>
            <a:endParaRPr lang="fr-FR" sz="1400">
              <a:latin typeface="Montserrat SemiBold"/>
              <a:cs typeface="Arial"/>
            </a:endParaRPr>
          </a:p>
          <a:p>
            <a:endParaRPr lang="fr-FR" sz="1400"/>
          </a:p>
        </p:txBody>
      </p:sp>
      <p:sp>
        <p:nvSpPr>
          <p:cNvPr id="5" name="Rectangle 4">
            <a:extLst>
              <a:ext uri="{FF2B5EF4-FFF2-40B4-BE49-F238E27FC236}">
                <a16:creationId xmlns:a16="http://schemas.microsoft.com/office/drawing/2014/main" id="{FC479E9E-66BE-4A06-AB6D-9ECC51AC4B66}"/>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 </a:t>
            </a:r>
          </a:p>
        </p:txBody>
      </p:sp>
      <p:pic>
        <p:nvPicPr>
          <p:cNvPr id="6" name="Graphique 5" descr="Curseur avec un remplissage uni">
            <a:extLst>
              <a:ext uri="{FF2B5EF4-FFF2-40B4-BE49-F238E27FC236}">
                <a16:creationId xmlns:a16="http://schemas.microsoft.com/office/drawing/2014/main" id="{E56E3BCA-6C2F-4868-AAA0-F42AEAD03A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9338" y="4120583"/>
            <a:ext cx="914400" cy="914400"/>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E34FFF52-4E49-9ED6-0345-054D3F89258D}"/>
              </a:ext>
            </a:extLst>
          </p:cNvPr>
          <p:cNvPicPr>
            <a:picLocks noChangeAspect="1"/>
          </p:cNvPicPr>
          <p:nvPr/>
        </p:nvPicPr>
        <p:blipFill>
          <a:blip r:embed="rId5"/>
          <a:stretch>
            <a:fillRect/>
          </a:stretch>
        </p:blipFill>
        <p:spPr>
          <a:xfrm>
            <a:off x="11332398" y="260989"/>
            <a:ext cx="512690" cy="505365"/>
          </a:xfrm>
          <a:prstGeom prst="rect">
            <a:avLst/>
          </a:prstGeom>
        </p:spPr>
      </p:pic>
    </p:spTree>
    <p:extLst>
      <p:ext uri="{BB962C8B-B14F-4D97-AF65-F5344CB8AC3E}">
        <p14:creationId xmlns:p14="http://schemas.microsoft.com/office/powerpoint/2010/main" val="11181772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137323" y="3429000"/>
            <a:ext cx="8627757" cy="808222"/>
          </a:xfrm>
        </p:spPr>
        <p:txBody>
          <a:bodyPr/>
          <a:lstStyle/>
          <a:p>
            <a:r>
              <a:rPr lang="fr-FR" sz="3200"/>
              <a:t>ARGUMENTAIRES POUR LES CONSEILLERS</a:t>
            </a:r>
          </a:p>
        </p:txBody>
      </p:sp>
      <p:sp>
        <p:nvSpPr>
          <p:cNvPr id="5" name="Rectangle 4">
            <a:extLst>
              <a:ext uri="{FF2B5EF4-FFF2-40B4-BE49-F238E27FC236}">
                <a16:creationId xmlns:a16="http://schemas.microsoft.com/office/drawing/2014/main" id="{17DD3E98-0B3A-4803-A451-4D5F84D26B47}"/>
              </a:ext>
            </a:extLst>
          </p:cNvPr>
          <p:cNvSpPr/>
          <p:nvPr/>
        </p:nvSpPr>
        <p:spPr>
          <a:xfrm>
            <a:off x="3526069" y="6457888"/>
            <a:ext cx="5320687"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FR"/>
          </a:p>
        </p:txBody>
      </p:sp>
      <p:sp>
        <p:nvSpPr>
          <p:cNvPr id="7" name="Espace réservé du texte 1">
            <a:extLst>
              <a:ext uri="{FF2B5EF4-FFF2-40B4-BE49-F238E27FC236}">
                <a16:creationId xmlns:a16="http://schemas.microsoft.com/office/drawing/2014/main" id="{AC62DF57-1FE1-4207-963B-F2EA50B312CB}"/>
              </a:ext>
            </a:extLst>
          </p:cNvPr>
          <p:cNvSpPr txBox="1">
            <a:spLocks/>
          </p:cNvSpPr>
          <p:nvPr/>
        </p:nvSpPr>
        <p:spPr>
          <a:xfrm>
            <a:off x="1031498" y="3276256"/>
            <a:ext cx="1868451" cy="1113709"/>
          </a:xfrm>
          <a:prstGeom prst="rect">
            <a:avLst/>
          </a:prstGeom>
        </p:spPr>
        <p:txBody>
          <a:bodyPr vert="horz" lIns="0" tIns="0" rIns="0" bIns="0" rtlCol="0" anchor="ctr" anchorCtr="0">
            <a:noAutofit/>
          </a:bodyPr>
          <a:lstStyle>
            <a:lvl1pPr marL="0" indent="0" algn="r" defTabSz="1219170" rtl="0" eaLnBrk="1" latinLnBrk="0" hangingPunct="1">
              <a:lnSpc>
                <a:spcPct val="90000"/>
              </a:lnSpc>
              <a:spcBef>
                <a:spcPts val="1333"/>
              </a:spcBef>
              <a:buClr>
                <a:schemeClr val="tx2"/>
              </a:buClr>
              <a:buFont typeface="Cambria Math" panose="02040503050406030204" pitchFamily="18" charset="0"/>
              <a:buNone/>
              <a:defRPr lang="fr-FR" sz="9600" b="1" i="0" u="none" strike="noStrike" kern="1200"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4400">
                <a:solidFill>
                  <a:schemeClr val="accent4">
                    <a:lumMod val="60000"/>
                    <a:lumOff val="40000"/>
                  </a:schemeClr>
                </a:solidFill>
                <a:latin typeface="Montserrat SemiBold"/>
                <a:cs typeface="Arial"/>
              </a:rPr>
              <a:t>04.4</a:t>
            </a:r>
            <a:endParaRPr lang="fr-FR" sz="4400">
              <a:solidFill>
                <a:schemeClr val="accent4">
                  <a:lumMod val="60000"/>
                  <a:lumOff val="40000"/>
                </a:schemeClr>
              </a:solidFill>
            </a:endParaRPr>
          </a:p>
        </p:txBody>
      </p:sp>
    </p:spTree>
    <p:extLst>
      <p:ext uri="{BB962C8B-B14F-4D97-AF65-F5344CB8AC3E}">
        <p14:creationId xmlns:p14="http://schemas.microsoft.com/office/powerpoint/2010/main" val="1224661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83493" y="205294"/>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Obtenez un rendez-vous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6232840" y="329746"/>
            <a:ext cx="4006313"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8411244" y="1431889"/>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a:defRPr/>
            </a:pPr>
            <a:r>
              <a:rPr kumimoji="0" lang="fr-FR" sz="1200" b="0" i="1" u="none" strike="noStrike" kern="1200" cap="none" spc="0" normalizeH="0" baseline="0" noProof="0" dirty="0">
                <a:ln>
                  <a:noFill/>
                </a:ln>
                <a:solidFill>
                  <a:srgbClr val="000000"/>
                </a:solidFill>
                <a:effectLst/>
                <a:uLnTx/>
                <a:uFillTx/>
                <a:latin typeface="Arial"/>
                <a:ea typeface="Verdana"/>
                <a:cs typeface="Arial"/>
              </a:rPr>
              <a:t>« </a:t>
            </a:r>
            <a:r>
              <a:rPr kumimoji="0" lang="fr-FR" sz="1100" b="1" i="1" u="none" strike="noStrike" kern="1200" cap="none" spc="0" normalizeH="0" baseline="0" noProof="0" dirty="0">
                <a:ln>
                  <a:noFill/>
                </a:ln>
                <a:solidFill>
                  <a:srgbClr val="000000"/>
                </a:solidFill>
                <a:effectLst/>
                <a:uLnTx/>
                <a:uFillTx/>
                <a:latin typeface="Arial"/>
                <a:ea typeface="Verdana"/>
                <a:cs typeface="Arial"/>
              </a:rPr>
              <a:t>Je </a:t>
            </a:r>
            <a:r>
              <a:rPr lang="fr-FR" sz="1100" b="1" i="1" dirty="0">
                <a:solidFill>
                  <a:srgbClr val="000000"/>
                </a:solidFill>
                <a:latin typeface="Arial"/>
                <a:ea typeface="Verdana"/>
                <a:cs typeface="Arial"/>
              </a:rPr>
              <a:t>vois que </a:t>
            </a:r>
            <a:r>
              <a:rPr kumimoji="0" lang="fr-FR" sz="1100" b="1" i="1" u="none" strike="noStrike" kern="1200" cap="none" spc="0" normalizeH="0" baseline="0" noProof="0" dirty="0">
                <a:ln>
                  <a:noFill/>
                </a:ln>
                <a:solidFill>
                  <a:srgbClr val="000000"/>
                </a:solidFill>
                <a:effectLst/>
                <a:uLnTx/>
                <a:uFillTx/>
                <a:latin typeface="Arial"/>
                <a:ea typeface="Verdana"/>
                <a:cs typeface="Arial"/>
              </a:rPr>
              <a:t>vous </a:t>
            </a:r>
            <a:r>
              <a:rPr lang="fr-FR" sz="1100" b="1" i="1" dirty="0">
                <a:solidFill>
                  <a:srgbClr val="000000"/>
                </a:solidFill>
                <a:latin typeface="Arial"/>
                <a:ea typeface="Verdana"/>
                <a:cs typeface="Arial"/>
              </a:rPr>
              <a:t>êtes détenteur d’un contrat d'assurance vie et que votre bénéficiaire est votre conjoint mais qu'il n'est pas encore équipé.</a:t>
            </a:r>
            <a:endParaRPr lang="fr-FR" sz="1100" dirty="0">
              <a:solidFill>
                <a:srgbClr val="FFFFFF"/>
              </a:solidFill>
              <a:latin typeface="Arial"/>
              <a:ea typeface="Verdana"/>
              <a:cs typeface="Arial"/>
            </a:endParaRPr>
          </a:p>
          <a:p>
            <a:pPr defTabSz="910828">
              <a:defRPr/>
            </a:pPr>
            <a:r>
              <a:rPr lang="fr-FR" sz="1100" i="1" dirty="0">
                <a:solidFill>
                  <a:srgbClr val="000000"/>
                </a:solidFill>
                <a:latin typeface="Arial"/>
                <a:ea typeface="Verdana"/>
                <a:cs typeface="Arial"/>
              </a:rPr>
              <a:t>Aussi  je vous</a:t>
            </a:r>
            <a:r>
              <a:rPr kumimoji="0" lang="fr-FR" sz="1100" i="1" u="none" strike="noStrike" kern="1200" cap="none" spc="0" normalizeH="0" baseline="0" noProof="0" dirty="0">
                <a:ln>
                  <a:noFill/>
                </a:ln>
                <a:solidFill>
                  <a:srgbClr val="000000"/>
                </a:solidFill>
                <a:effectLst/>
                <a:uLnTx/>
                <a:uFillTx/>
                <a:latin typeface="Arial"/>
                <a:ea typeface="Verdana"/>
                <a:cs typeface="Arial"/>
              </a:rPr>
              <a:t> </a:t>
            </a:r>
            <a:r>
              <a:rPr lang="fr-FR" sz="1100" i="1" dirty="0">
                <a:solidFill>
                  <a:srgbClr val="000000"/>
                </a:solidFill>
                <a:latin typeface="Arial"/>
                <a:ea typeface="Verdana"/>
                <a:cs typeface="Arial"/>
              </a:rPr>
              <a:t>propose d'ouvrir un contrat d’assurance vie à votre conjoint et de faire un versement sur chaque contrat pour poursuivre la diversification de votre épargne</a:t>
            </a:r>
            <a:r>
              <a:rPr kumimoji="0" lang="fr-FR" sz="1100" b="0" i="1" u="none" strike="noStrike" kern="1200" cap="none" spc="0" normalizeH="0" baseline="0" noProof="0" dirty="0">
                <a:ln>
                  <a:noFill/>
                </a:ln>
                <a:solidFill>
                  <a:srgbClr val="000000"/>
                </a:solidFill>
                <a:effectLst/>
                <a:uLnTx/>
                <a:uFillTx/>
                <a:latin typeface="Arial"/>
                <a:ea typeface="Verdana"/>
                <a:cs typeface="Arial"/>
              </a:rPr>
              <a:t>.</a:t>
            </a:r>
            <a:r>
              <a:rPr lang="fr-FR" sz="1100" i="1" dirty="0">
                <a:solidFill>
                  <a:srgbClr val="000000"/>
                </a:solidFill>
                <a:latin typeface="Arial"/>
                <a:ea typeface="Verdana"/>
                <a:cs typeface="Arial"/>
              </a:rPr>
              <a:t> « L'Emprunt</a:t>
            </a:r>
            <a:r>
              <a:rPr kumimoji="0" lang="fr-FR" sz="1100" b="0" i="1" u="none" strike="noStrike" kern="1200" cap="none" spc="0" normalizeH="0" baseline="0" noProof="0" dirty="0">
                <a:ln>
                  <a:noFill/>
                </a:ln>
                <a:solidFill>
                  <a:srgbClr val="000000"/>
                </a:solidFill>
                <a:effectLst/>
                <a:uLnTx/>
                <a:uFillTx/>
                <a:latin typeface="Arial"/>
                <a:ea typeface="Verdana"/>
                <a:cs typeface="Arial"/>
              </a:rPr>
              <a:t> BPCE</a:t>
            </a:r>
            <a:r>
              <a:rPr lang="fr-FR" sz="1100" i="1" dirty="0">
                <a:solidFill>
                  <a:srgbClr val="000000"/>
                </a:solidFill>
                <a:latin typeface="Arial"/>
                <a:ea typeface="Verdana"/>
                <a:cs typeface="Arial"/>
              </a:rPr>
              <a:t> ASV Avril 2028»  sur 5 ans vous garantit </a:t>
            </a:r>
            <a:r>
              <a:rPr kumimoji="0" lang="fr-FR" sz="1100" b="0" i="1" u="none" strike="noStrike" kern="1200" cap="none" spc="0" normalizeH="0" baseline="0" noProof="0" dirty="0">
                <a:ln>
                  <a:noFill/>
                </a:ln>
                <a:solidFill>
                  <a:srgbClr val="000000"/>
                </a:solidFill>
                <a:effectLst/>
                <a:uLnTx/>
                <a:uFillTx/>
                <a:latin typeface="Arial"/>
                <a:ea typeface="Verdana"/>
                <a:cs typeface="Arial"/>
              </a:rPr>
              <a:t>un </a:t>
            </a:r>
            <a:r>
              <a:rPr lang="fr-FR" sz="1100" i="1" dirty="0">
                <a:solidFill>
                  <a:srgbClr val="000000"/>
                </a:solidFill>
                <a:latin typeface="Arial"/>
                <a:ea typeface="Verdana"/>
                <a:cs typeface="Arial"/>
              </a:rPr>
              <a:t>taux de rendement actuariel de 4,0% sur  5 ans. </a:t>
            </a:r>
          </a:p>
          <a:p>
            <a:pPr defTabSz="910828">
              <a:defRPr/>
            </a:pPr>
            <a:endParaRPr lang="fr-FR" sz="1100" i="1" dirty="0">
              <a:solidFill>
                <a:srgbClr val="000000"/>
              </a:solidFill>
              <a:latin typeface="Arial"/>
              <a:ea typeface="Verdana"/>
              <a:cs typeface="Arial"/>
            </a:endParaRPr>
          </a:p>
          <a:p>
            <a:pPr defTabSz="910828">
              <a:defRPr/>
            </a:pPr>
            <a:endParaRPr lang="fr-FR" sz="1100" dirty="0">
              <a:ea typeface="+mn-lt"/>
              <a:cs typeface="+mn-lt"/>
            </a:endParaRPr>
          </a:p>
          <a:p>
            <a:pPr marL="0" marR="0" lvl="0" indent="0" algn="l" defTabSz="910828">
              <a:lnSpc>
                <a:spcPct val="100000"/>
              </a:lnSpc>
              <a:spcBef>
                <a:spcPts val="0"/>
              </a:spcBef>
              <a:spcAft>
                <a:spcPct val="0"/>
              </a:spcAft>
              <a:buClrTx/>
              <a:buSzTx/>
              <a:buFontTx/>
              <a:buNone/>
              <a:tabLst/>
              <a:defRPr/>
            </a:pPr>
            <a:endParaRPr lang="fr-FR" altLang="fr-FR" sz="12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166556" y="1020221"/>
            <a:ext cx="2145194" cy="954107"/>
          </a:xfrm>
          <a:prstGeom prst="rect">
            <a:avLst/>
          </a:prstGeom>
          <a:solidFill>
            <a:schemeClr val="bg1"/>
          </a:solidFill>
        </p:spPr>
        <p:txBody>
          <a:bodyPr wrap="square" lIns="91440" tIns="45720" rIns="91440" bIns="45720" rtlCol="0" anchor="t">
            <a:spAutoFit/>
          </a:bodyPr>
          <a:lstStyle/>
          <a:p>
            <a:pPr algn="ctr">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Votre client</a:t>
            </a:r>
            <a:r>
              <a:rPr lang="fr-FR" sz="1400" b="1" dirty="0">
                <a:solidFill>
                  <a:srgbClr val="B34A8C"/>
                </a:solidFill>
                <a:latin typeface="Arial"/>
              </a:rPr>
              <a:t> détient un contrat d'assurance vie mais son conjoint n'est pas équipé.</a:t>
            </a:r>
            <a:endParaRPr lang="fr-FR" sz="1400" b="1" i="0" u="none" strike="noStrike" kern="1200" cap="none" spc="0" normalizeH="0" baseline="0" noProof="0" dirty="0">
              <a:ln>
                <a:noFill/>
              </a:ln>
              <a:solidFill>
                <a:srgbClr val="B34A8C"/>
              </a:solidFill>
              <a:effectLst/>
              <a:uLnTx/>
              <a:uFillTx/>
              <a:latin typeface="Arial"/>
              <a:cs typeface="Arial"/>
            </a:endParaRP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93204" y="1389553"/>
            <a:ext cx="4395282"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pPr defTabSz="910828" fontAlgn="base">
              <a:defRPr/>
            </a:pPr>
            <a:endParaRPr lang="fr-FR" altLang="fr-FR" sz="1200" b="1" i="1">
              <a:solidFill>
                <a:srgbClr val="000000"/>
              </a:solidFill>
              <a:latin typeface="Arial"/>
              <a:ea typeface="Verdana"/>
              <a:cs typeface="Arial"/>
            </a:endParaRPr>
          </a:p>
          <a:p>
            <a:pPr defTabSz="910828">
              <a:defRPr/>
            </a:pPr>
            <a:endParaRPr lang="fr-FR" altLang="fr-FR" sz="1200" b="1" i="1">
              <a:solidFill>
                <a:srgbClr val="000000"/>
              </a:solidFill>
              <a:latin typeface="Arial"/>
              <a:ea typeface="Verdana"/>
              <a:cs typeface="Arial"/>
            </a:endParaRPr>
          </a:p>
          <a:p>
            <a:pPr defTabSz="910828">
              <a:defRPr/>
            </a:pPr>
            <a:endParaRPr lang="fr-FR" altLang="fr-FR" sz="1200" b="1" i="1">
              <a:solidFill>
                <a:srgbClr val="000000"/>
              </a:solidFill>
              <a:latin typeface="Arial"/>
              <a:ea typeface="Verdana"/>
              <a:cs typeface="Arial"/>
            </a:endParaRPr>
          </a:p>
          <a:p>
            <a:pPr defTabSz="910828">
              <a:lnSpc>
                <a:spcPts val="1300"/>
              </a:lnSpc>
              <a:defRPr/>
            </a:pPr>
            <a:r>
              <a:rPr lang="fr-FR" altLang="fr-FR" sz="1200" b="1" i="1">
                <a:solidFill>
                  <a:schemeClr val="tx2"/>
                </a:solidFill>
                <a:latin typeface="Arial"/>
                <a:ea typeface="Verdana"/>
                <a:cs typeface="Arial"/>
              </a:rPr>
              <a:t>&gt; Rebond sur contact entrant ou sortant :</a:t>
            </a:r>
            <a:endParaRPr lang="fr-FR" sz="1200" b="1" i="1">
              <a:solidFill>
                <a:schemeClr val="tx2"/>
              </a:solidFill>
              <a:latin typeface="Arial"/>
              <a:ea typeface="Verdana"/>
              <a:cs typeface="Arial"/>
            </a:endParaRPr>
          </a:p>
          <a:p>
            <a:pPr defTabSz="910828">
              <a:lnSpc>
                <a:spcPts val="1300"/>
              </a:lnSpc>
              <a:defRPr/>
            </a:pPr>
            <a:r>
              <a:rPr kumimoji="0" lang="fr-FR" altLang="fr-FR" sz="1200" b="0" i="1" u="none" strike="noStrike" kern="1200" cap="none" spc="0" normalizeH="0" baseline="0" noProof="0">
                <a:ln>
                  <a:noFill/>
                </a:ln>
                <a:solidFill>
                  <a:srgbClr val="000000"/>
                </a:solidFill>
                <a:effectLst/>
                <a:uLnTx/>
                <a:uFillTx/>
                <a:latin typeface="Arial"/>
                <a:ea typeface="Verdana"/>
                <a:cs typeface="Arial"/>
              </a:rPr>
              <a:t>«</a:t>
            </a:r>
            <a:r>
              <a:rPr kumimoji="0" lang="fr-FR" altLang="fr-FR" sz="1100" b="0" i="1" u="none" strike="noStrike" kern="1200" cap="none" spc="0" normalizeH="0" baseline="0" noProof="0">
                <a:ln>
                  <a:noFill/>
                </a:ln>
                <a:solidFill>
                  <a:srgbClr val="000000"/>
                </a:solidFill>
                <a:effectLst/>
                <a:uLnTx/>
                <a:uFillTx/>
                <a:latin typeface="Arial"/>
                <a:ea typeface="Verdana"/>
                <a:cs typeface="Arial"/>
              </a:rPr>
              <a:t> </a:t>
            </a:r>
            <a:r>
              <a:rPr lang="fr-FR" altLang="fr-FR" sz="1100" i="1">
                <a:solidFill>
                  <a:srgbClr val="000000"/>
                </a:solidFill>
                <a:latin typeface="Arial"/>
                <a:ea typeface="Verdana"/>
                <a:cs typeface="Arial"/>
              </a:rPr>
              <a:t>Monsieur Dupuis, nous nous voyons aujourd’hui pour … (banque au quotidien, crédit, assurance, prévoyance,…) et je vais bien sûr vous accompagner sur votre demande.</a:t>
            </a:r>
            <a:endParaRPr lang="fr-FR" sz="1100">
              <a:solidFill>
                <a:srgbClr val="FFFFFF"/>
              </a:solidFill>
              <a:latin typeface="Arial"/>
              <a:ea typeface="Verdana"/>
              <a:cs typeface="Arial"/>
            </a:endParaRPr>
          </a:p>
          <a:p>
            <a:pPr defTabSz="910828">
              <a:lnSpc>
                <a:spcPts val="1300"/>
              </a:lnSpc>
              <a:defRPr/>
            </a:pPr>
            <a:r>
              <a:rPr kumimoji="0" lang="fr-FR" altLang="fr-FR" sz="1100" b="0" i="1" u="none" strike="noStrike" kern="1200" cap="none" spc="0" normalizeH="0" baseline="0" noProof="0">
                <a:ln>
                  <a:noFill/>
                </a:ln>
                <a:solidFill>
                  <a:srgbClr val="000000"/>
                </a:solidFill>
                <a:effectLst/>
                <a:uLnTx/>
                <a:uFillTx/>
                <a:latin typeface="Arial"/>
                <a:ea typeface="Verdana"/>
                <a:cs typeface="Arial"/>
              </a:rPr>
              <a:t> </a:t>
            </a:r>
            <a:r>
              <a:rPr lang="fr-FR" altLang="fr-FR" sz="1100" b="1" i="1">
                <a:solidFill>
                  <a:srgbClr val="000000"/>
                </a:solidFill>
                <a:latin typeface="Arial"/>
                <a:ea typeface="Verdana"/>
                <a:cs typeface="Arial"/>
              </a:rPr>
              <a:t>En préparant notre entretien</a:t>
            </a:r>
            <a:r>
              <a:rPr lang="fr-FR" altLang="fr-FR" sz="1100" i="1">
                <a:solidFill>
                  <a:srgbClr val="000000"/>
                </a:solidFill>
                <a:latin typeface="Arial"/>
                <a:ea typeface="Verdana"/>
                <a:cs typeface="Arial"/>
              </a:rPr>
              <a:t> et à la vue de votre épargne actuelle, je pense qu'il est important que nous abordions ensemble les évolutions récentes des taux d’épargne sur la deuxième partie de notre rdv. Qu’en pensez-vous ? »</a:t>
            </a:r>
          </a:p>
          <a:p>
            <a:pPr defTabSz="910828">
              <a:lnSpc>
                <a:spcPts val="1300"/>
              </a:lnSpc>
              <a:defRPr/>
            </a:pPr>
            <a:endParaRPr lang="fr-FR" altLang="fr-FR" sz="1100" b="1" i="1">
              <a:solidFill>
                <a:schemeClr val="tx2"/>
              </a:solidFill>
              <a:latin typeface="Arial"/>
              <a:ea typeface="Verdana"/>
              <a:cs typeface="Arial"/>
            </a:endParaRPr>
          </a:p>
          <a:p>
            <a:pPr defTabSz="910828">
              <a:lnSpc>
                <a:spcPts val="1300"/>
              </a:lnSpc>
              <a:defRPr/>
            </a:pPr>
            <a:r>
              <a:rPr lang="fr-FR" altLang="fr-FR" sz="1200" b="1" i="1">
                <a:solidFill>
                  <a:schemeClr val="tx2"/>
                </a:solidFill>
                <a:latin typeface="Arial"/>
                <a:ea typeface="Verdana"/>
                <a:cs typeface="Arial"/>
              </a:rPr>
              <a:t>&gt; Entretien autre qu'épargne:</a:t>
            </a:r>
          </a:p>
          <a:p>
            <a:pPr defTabSz="910828">
              <a:lnSpc>
                <a:spcPts val="1300"/>
              </a:lnSpc>
              <a:defRPr/>
            </a:pPr>
            <a:r>
              <a:rPr lang="fr-FR" altLang="fr-FR" sz="1100" i="1">
                <a:solidFill>
                  <a:schemeClr val="tx1"/>
                </a:solidFill>
                <a:ea typeface="Verdana"/>
                <a:cs typeface="+mn-lt"/>
              </a:rPr>
              <a:t>Monsieur ou Madame, maintenant que nous avons traité votre besoin… (banque au quotidien, crédit, assurance, prévoyance,…) je profite de notre échange pour évoquer l’évolution récente des taux d’épargne. Je vous propose :</a:t>
            </a:r>
            <a:endParaRPr lang="fr-FR" sz="1100" i="1">
              <a:solidFill>
                <a:schemeClr val="tx1"/>
              </a:solidFill>
              <a:ea typeface="+mn-lt"/>
              <a:cs typeface="+mn-lt"/>
            </a:endParaRPr>
          </a:p>
          <a:p>
            <a:pPr defTabSz="910828">
              <a:lnSpc>
                <a:spcPts val="1300"/>
              </a:lnSpc>
              <a:defRPr/>
            </a:pPr>
            <a:r>
              <a:rPr lang="fr-FR" sz="1100" i="1">
                <a:solidFill>
                  <a:schemeClr val="tx1"/>
                </a:solidFill>
                <a:ea typeface="+mn-lt"/>
                <a:cs typeface="+mn-lt"/>
              </a:rPr>
              <a:t>• de prendre le temps de faire le point sur vos envies, projets ou besoins</a:t>
            </a:r>
            <a:endParaRPr lang="fr-FR" sz="1100" i="1">
              <a:solidFill>
                <a:schemeClr val="tx1"/>
              </a:solidFill>
            </a:endParaRPr>
          </a:p>
          <a:p>
            <a:pPr defTabSz="910828">
              <a:lnSpc>
                <a:spcPts val="1300"/>
              </a:lnSpc>
              <a:defRPr/>
            </a:pPr>
            <a:r>
              <a:rPr lang="fr-FR" sz="1100" i="1">
                <a:solidFill>
                  <a:schemeClr val="tx1"/>
                </a:solidFill>
                <a:ea typeface="+mn-lt"/>
                <a:cs typeface="+mn-lt"/>
              </a:rPr>
              <a:t>• de déterminer l'impact éventuel sur vos placements, vos projets, vos besoins. </a:t>
            </a:r>
            <a:endParaRPr lang="fr-FR" sz="1100" i="1">
              <a:solidFill>
                <a:schemeClr val="tx1"/>
              </a:solidFill>
            </a:endParaRPr>
          </a:p>
          <a:p>
            <a:pPr defTabSz="910828">
              <a:lnSpc>
                <a:spcPts val="1300"/>
              </a:lnSpc>
              <a:defRPr/>
            </a:pPr>
            <a:r>
              <a:rPr lang="fr-FR" sz="1100" i="1">
                <a:solidFill>
                  <a:schemeClr val="tx1"/>
                </a:solidFill>
                <a:ea typeface="+mn-lt"/>
                <a:cs typeface="+mn-lt"/>
              </a:rPr>
              <a:t>Quand êtes-vous disponible ? Mardi / jeudi ? Début fin de journée? Visio /agence /téléphone ?</a:t>
            </a:r>
            <a:endParaRPr lang="fr-FR" sz="1100" i="1">
              <a:solidFill>
                <a:schemeClr val="tx1"/>
              </a:solidFill>
            </a:endParaRPr>
          </a:p>
          <a:p>
            <a:pPr defTabSz="910828">
              <a:lnSpc>
                <a:spcPts val="1300"/>
              </a:lnSpc>
              <a:defRPr/>
            </a:pPr>
            <a:r>
              <a:rPr lang="fr-FR" sz="1100" i="1">
                <a:solidFill>
                  <a:schemeClr val="tx1"/>
                </a:solidFill>
                <a:ea typeface="+mn-lt"/>
                <a:cs typeface="+mn-lt"/>
              </a:rPr>
              <a:t>En préparant notre entretien et à la vue de votre épargne actuelle, je pense qu'il est important que nous abordions ensemble les évolutions récentes des taux d’épargne et de crédit sur la deuxième partie de notre rdv. </a:t>
            </a:r>
          </a:p>
          <a:p>
            <a:pPr defTabSz="910828">
              <a:lnSpc>
                <a:spcPts val="1300"/>
              </a:lnSpc>
              <a:defRPr/>
            </a:pPr>
            <a:r>
              <a:rPr lang="fr-FR" sz="1100" i="1">
                <a:solidFill>
                  <a:schemeClr val="tx1"/>
                </a:solidFill>
                <a:ea typeface="+mn-lt"/>
                <a:cs typeface="+mn-lt"/>
              </a:rPr>
              <a:t>Qu’en pensez-vous ? </a:t>
            </a:r>
            <a:endParaRPr lang="fr-FR" sz="1100" i="1">
              <a:solidFill>
                <a:schemeClr val="tx1"/>
              </a:solidFill>
              <a:cs typeface="Arial"/>
            </a:endParaRPr>
          </a:p>
          <a:p>
            <a:pPr defTabSz="910828">
              <a:spcAft>
                <a:spcPct val="0"/>
              </a:spcAft>
              <a:defRPr/>
            </a:pPr>
            <a:endParaRPr lang="fr-FR" altLang="fr-FR" sz="1200" b="0" i="1" u="none" strike="noStrike" kern="1200" cap="none" spc="0" normalizeH="0" baseline="0" noProof="0">
              <a:ln>
                <a:noFill/>
              </a:ln>
              <a:solidFill>
                <a:srgbClr val="000000"/>
              </a:solidFill>
              <a:effectLst/>
              <a:uLnTx/>
              <a:uFillTx/>
              <a:latin typeface="Arial"/>
              <a:ea typeface="Verdana"/>
              <a:cs typeface="Arial"/>
            </a:endParaRPr>
          </a:p>
        </p:txBody>
      </p:sp>
      <p:sp>
        <p:nvSpPr>
          <p:cNvPr id="14" name="ZoneTexte 13">
            <a:extLst>
              <a:ext uri="{FF2B5EF4-FFF2-40B4-BE49-F238E27FC236}">
                <a16:creationId xmlns:a16="http://schemas.microsoft.com/office/drawing/2014/main" id="{B0533C84-C838-469E-B8D6-27815EDF31B4}"/>
              </a:ext>
            </a:extLst>
          </p:cNvPr>
          <p:cNvSpPr txBox="1"/>
          <p:nvPr/>
        </p:nvSpPr>
        <p:spPr>
          <a:xfrm>
            <a:off x="793798" y="1020221"/>
            <a:ext cx="2556273" cy="738664"/>
          </a:xfrm>
          <a:prstGeom prst="rect">
            <a:avLst/>
          </a:prstGeom>
          <a:solidFill>
            <a:schemeClr val="bg1"/>
          </a:solidFill>
        </p:spPr>
        <p:txBody>
          <a:bodyPr wrap="square" lIns="91440" tIns="45720" rIns="91440" bIns="45720" rtlCol="0" anchor="t">
            <a:spAutoFit/>
          </a:bodyPr>
          <a:lstStyle/>
          <a:p>
            <a:pPr algn="ctr">
              <a:defRPr/>
            </a:pPr>
            <a:r>
              <a:rPr lang="fr-FR" sz="1400" b="1">
                <a:solidFill>
                  <a:srgbClr val="B34A8C"/>
                </a:solidFill>
                <a:latin typeface="Arial"/>
              </a:rPr>
              <a:t>A chaque contact client, je propose un rendez-vous épargne</a:t>
            </a:r>
            <a:endParaRPr lang="fr-FR">
              <a:ea typeface="+mn-ea"/>
              <a:cs typeface="+mn-cs"/>
            </a:endParaRP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4545902" y="1413215"/>
            <a:ext cx="3807926"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Aft>
                <a:spcPct val="0"/>
              </a:spcAft>
              <a:defRPr/>
            </a:pPr>
            <a:r>
              <a:rPr lang="fr-FR" altLang="fr-FR" sz="1200" b="1" i="1" dirty="0">
                <a:solidFill>
                  <a:schemeClr val="tx2"/>
                </a:solidFill>
                <a:latin typeface="Arial"/>
                <a:ea typeface="Verdana"/>
                <a:cs typeface="Arial"/>
              </a:rPr>
              <a:t> &gt; Client détenteur d’assurance vie:</a:t>
            </a:r>
            <a:endParaRPr lang="fr-FR" sz="1200" b="1" i="1" dirty="0">
              <a:solidFill>
                <a:schemeClr val="tx2"/>
              </a:solidFill>
              <a:latin typeface="Arial"/>
              <a:ea typeface="Verdana"/>
              <a:cs typeface="Arial"/>
            </a:endParaRPr>
          </a:p>
          <a:p>
            <a:pPr defTabSz="910828">
              <a:spcAft>
                <a:spcPct val="0"/>
              </a:spcAft>
              <a:defRPr/>
            </a:pPr>
            <a:r>
              <a:rPr lang="fr-FR" altLang="fr-FR" sz="1100" b="1" i="1" dirty="0">
                <a:solidFill>
                  <a:srgbClr val="000000"/>
                </a:solidFill>
                <a:latin typeface="Arial"/>
                <a:ea typeface="Verdana"/>
                <a:cs typeface="Arial"/>
              </a:rPr>
              <a:t>Je</a:t>
            </a:r>
            <a:r>
              <a:rPr kumimoji="0" lang="fr-FR" altLang="fr-FR" sz="1100" b="1" i="1" u="none" strike="noStrike" kern="1200" cap="none" spc="0" normalizeH="0" baseline="0" noProof="0" dirty="0">
                <a:ln>
                  <a:noFill/>
                </a:ln>
                <a:solidFill>
                  <a:srgbClr val="000000"/>
                </a:solidFill>
                <a:effectLst/>
                <a:uLnTx/>
                <a:uFillTx/>
                <a:latin typeface="Arial"/>
                <a:ea typeface="Verdana"/>
                <a:cs typeface="Arial"/>
              </a:rPr>
              <a:t> vois que vous êtes détenteur d’un </a:t>
            </a:r>
            <a:r>
              <a:rPr lang="fr-FR" altLang="fr-FR" sz="1100" b="1" i="1" dirty="0">
                <a:solidFill>
                  <a:srgbClr val="000000"/>
                </a:solidFill>
                <a:latin typeface="Arial"/>
                <a:ea typeface="Verdana"/>
                <a:cs typeface="Arial"/>
              </a:rPr>
              <a:t>contrat d'assurance vie </a:t>
            </a:r>
            <a:r>
              <a:rPr lang="fr-FR" altLang="fr-FR" sz="1100" i="1" dirty="0">
                <a:solidFill>
                  <a:srgbClr val="000000"/>
                </a:solidFill>
                <a:latin typeface="Arial"/>
                <a:ea typeface="Verdana"/>
                <a:cs typeface="Arial"/>
              </a:rPr>
              <a:t>et vous propose de faire un nouveau versement et de poursuivre la diversification de votre épargne.</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 </a:t>
            </a:r>
            <a:r>
              <a:rPr lang="fr-FR" altLang="fr-FR" sz="1100" i="1" dirty="0">
                <a:solidFill>
                  <a:srgbClr val="000000"/>
                </a:solidFill>
                <a:latin typeface="Arial"/>
                <a:ea typeface="Verdana"/>
                <a:cs typeface="Arial"/>
              </a:rPr>
              <a:t>L'</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Emprunt BPCE </a:t>
            </a:r>
            <a:r>
              <a:rPr lang="fr-FR" altLang="fr-FR" sz="1100" i="1" dirty="0">
                <a:solidFill>
                  <a:srgbClr val="000000"/>
                </a:solidFill>
                <a:latin typeface="Arial"/>
                <a:ea typeface="Verdana"/>
                <a:cs typeface="Arial"/>
              </a:rPr>
              <a:t>ASV Avril 2028</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a:t>
            </a:r>
            <a:r>
              <a:rPr lang="fr-FR" altLang="fr-FR" sz="1100" i="1" dirty="0">
                <a:solidFill>
                  <a:srgbClr val="000000"/>
                </a:solidFill>
                <a:latin typeface="Arial"/>
                <a:ea typeface="Verdana"/>
                <a:cs typeface="Arial"/>
              </a:rPr>
              <a:t>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 sur </a:t>
            </a:r>
            <a:r>
              <a:rPr lang="fr-FR" altLang="fr-FR" sz="1100" i="1" dirty="0">
                <a:solidFill>
                  <a:srgbClr val="000000"/>
                </a:solidFill>
                <a:latin typeface="Arial"/>
                <a:ea typeface="Verdana"/>
                <a:cs typeface="Arial"/>
              </a:rPr>
              <a:t>5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ans</a:t>
            </a:r>
            <a:r>
              <a:rPr lang="fr-FR" altLang="fr-FR" sz="1100" i="1" dirty="0">
                <a:solidFill>
                  <a:srgbClr val="000000"/>
                </a:solidFill>
                <a:latin typeface="Arial"/>
                <a:ea typeface="Verdana"/>
                <a:cs typeface="Arial"/>
              </a:rPr>
              <a:t> </a:t>
            </a:r>
            <a:r>
              <a:rPr kumimoji="0" lang="fr-FR" altLang="fr-FR" sz="1100" b="0" i="1" u="none" strike="noStrike" kern="1200" cap="none" spc="0" normalizeH="0" baseline="0" noProof="0" dirty="0">
                <a:ln>
                  <a:noFill/>
                </a:ln>
                <a:solidFill>
                  <a:srgbClr val="000000"/>
                </a:solidFill>
                <a:effectLst/>
                <a:uLnTx/>
                <a:uFillTx/>
                <a:latin typeface="Arial"/>
                <a:ea typeface="Verdana"/>
                <a:cs typeface="Arial"/>
              </a:rPr>
              <a:t>vous </a:t>
            </a:r>
            <a:r>
              <a:rPr lang="fr-FR" altLang="fr-FR" sz="1100" i="1" dirty="0">
                <a:solidFill>
                  <a:srgbClr val="000000"/>
                </a:solidFill>
                <a:latin typeface="Arial"/>
                <a:ea typeface="Verdana"/>
                <a:cs typeface="Arial"/>
              </a:rPr>
              <a:t>garantit un taux de rendement actuariel de 4,0% sur 5 ans. </a:t>
            </a:r>
          </a:p>
          <a:p>
            <a:pPr defTabSz="910828">
              <a:spcAft>
                <a:spcPct val="0"/>
              </a:spcAft>
              <a:defRPr/>
            </a:pPr>
            <a:endParaRPr lang="fr-FR" altLang="fr-FR" sz="1200" i="1" dirty="0">
              <a:solidFill>
                <a:srgbClr val="000000"/>
              </a:solidFill>
              <a:latin typeface="Arial"/>
              <a:ea typeface="Verdana"/>
              <a:cs typeface="Arial"/>
            </a:endParaRPr>
          </a:p>
          <a:p>
            <a:pPr defTabSz="910828">
              <a:defRPr/>
            </a:pPr>
            <a:r>
              <a:rPr lang="fr-FR" sz="1200" b="1" i="1" dirty="0">
                <a:solidFill>
                  <a:schemeClr val="tx2"/>
                </a:solidFill>
                <a:latin typeface="Arial"/>
                <a:ea typeface="Verdana"/>
                <a:cs typeface="Arial"/>
              </a:rPr>
              <a:t>&gt; Client non-détenteur d’assurance vie:</a:t>
            </a:r>
          </a:p>
          <a:p>
            <a:pPr defTabSz="910828">
              <a:defRPr/>
            </a:pPr>
            <a:r>
              <a:rPr lang="fr-FR" sz="1100" b="1" i="1" dirty="0">
                <a:solidFill>
                  <a:srgbClr val="000000"/>
                </a:solidFill>
                <a:latin typeface="Arial"/>
                <a:ea typeface="Verdana"/>
                <a:cs typeface="Arial"/>
              </a:rPr>
              <a:t>Je vois que vous n'êtes pas encore détenteur d’un contrat d'assurance vie </a:t>
            </a:r>
            <a:r>
              <a:rPr lang="fr-FR" sz="1100" i="1" dirty="0">
                <a:solidFill>
                  <a:srgbClr val="000000"/>
                </a:solidFill>
                <a:latin typeface="Arial"/>
                <a:ea typeface="Verdana"/>
                <a:cs typeface="Arial"/>
              </a:rPr>
              <a:t>et vous propose d'envisager ensemble ce projet . </a:t>
            </a:r>
          </a:p>
          <a:p>
            <a:pPr defTabSz="910828">
              <a:defRPr/>
            </a:pPr>
            <a:r>
              <a:rPr lang="fr-FR" sz="1100" i="1" dirty="0">
                <a:solidFill>
                  <a:srgbClr val="000000"/>
                </a:solidFill>
                <a:latin typeface="Arial"/>
                <a:ea typeface="Verdana"/>
                <a:cs typeface="Arial"/>
              </a:rPr>
              <a:t>« L'Emprunt BPCE ASV Avril 2028 »  sur 5 ans vous garantit un taux de rendement actuariel de 4,0% sur  5 ans. </a:t>
            </a:r>
            <a:endParaRPr lang="fr-FR" altLang="fr-FR" sz="1200" i="1" dirty="0">
              <a:solidFill>
                <a:srgbClr val="000000"/>
              </a:solidFill>
              <a:latin typeface="Arial"/>
              <a:ea typeface="Verdana"/>
              <a:cs typeface="Arial"/>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5248811" y="903260"/>
            <a:ext cx="2135168" cy="738664"/>
          </a:xfrm>
          <a:prstGeom prst="rect">
            <a:avLst/>
          </a:prstGeom>
          <a:solidFill>
            <a:schemeClr val="bg1"/>
          </a:solidFill>
        </p:spPr>
        <p:txBody>
          <a:bodyPr wrap="square" lIns="91440" tIns="45720" rIns="91440" bIns="45720" rtlCol="0" anchor="t">
            <a:spAutoFit/>
          </a:bodyPr>
          <a:lstStyle/>
          <a:p>
            <a:pPr algn="ctr">
              <a:defRPr/>
            </a:pPr>
            <a:r>
              <a:rPr lang="fr-FR" sz="1400" b="1" dirty="0">
                <a:solidFill>
                  <a:srgbClr val="B34A8C"/>
                </a:solidFill>
                <a:latin typeface="Arial"/>
              </a:rPr>
              <a:t>A chaque rendez-vous é</a:t>
            </a:r>
            <a:r>
              <a:rPr lang="fr-FR" sz="1400" b="1" dirty="0">
                <a:solidFill>
                  <a:schemeClr val="tx2"/>
                </a:solidFill>
                <a:latin typeface="Arial"/>
                <a:ea typeface="Verdana"/>
                <a:cs typeface="Arial"/>
              </a:rPr>
              <a:t>pargne</a:t>
            </a:r>
            <a:r>
              <a:rPr lang="fr-FR" sz="1400" b="1" dirty="0">
                <a:solidFill>
                  <a:srgbClr val="B34A8C"/>
                </a:solidFill>
                <a:latin typeface="Arial"/>
              </a:rPr>
              <a:t> j'oriente vers l'assurance vie</a:t>
            </a:r>
            <a:endParaRPr lang="fr-FR" dirty="0">
              <a:ea typeface="+mn-ea"/>
              <a:cs typeface="+mn-cs"/>
            </a:endParaRPr>
          </a:p>
        </p:txBody>
      </p:sp>
      <p:pic>
        <p:nvPicPr>
          <p:cNvPr id="18" name="Image 17">
            <a:extLst>
              <a:ext uri="{FF2B5EF4-FFF2-40B4-BE49-F238E27FC236}">
                <a16:creationId xmlns:a16="http://schemas.microsoft.com/office/drawing/2014/main" id="{6735D6B1-FF63-4C29-9B1C-AEDD1CA5C2D8}"/>
              </a:ext>
            </a:extLst>
          </p:cNvPr>
          <p:cNvPicPr>
            <a:picLocks noChangeAspect="1"/>
          </p:cNvPicPr>
          <p:nvPr/>
        </p:nvPicPr>
        <p:blipFill>
          <a:blip r:embed="rId3"/>
          <a:stretch>
            <a:fillRect/>
          </a:stretch>
        </p:blipFill>
        <p:spPr>
          <a:xfrm>
            <a:off x="11422251" y="260990"/>
            <a:ext cx="422837" cy="416796"/>
          </a:xfrm>
          <a:prstGeom prst="rect">
            <a:avLst/>
          </a:prstGeom>
        </p:spPr>
      </p:pic>
      <p:sp>
        <p:nvSpPr>
          <p:cNvPr id="24" name="Rectangle 23">
            <a:extLst>
              <a:ext uri="{FF2B5EF4-FFF2-40B4-BE49-F238E27FC236}">
                <a16:creationId xmlns:a16="http://schemas.microsoft.com/office/drawing/2014/main" id="{B95687BC-8BAA-49AD-8E24-9FB830A0AE74}"/>
              </a:ext>
            </a:extLst>
          </p:cNvPr>
          <p:cNvSpPr/>
          <p:nvPr/>
        </p:nvSpPr>
        <p:spPr>
          <a:xfrm>
            <a:off x="3154557" y="6583500"/>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5" name="Rectangle 4">
            <a:extLst>
              <a:ext uri="{FF2B5EF4-FFF2-40B4-BE49-F238E27FC236}">
                <a16:creationId xmlns:a16="http://schemas.microsoft.com/office/drawing/2014/main" id="{658219D3-20BE-877F-0EE2-FE67E5EE12A8}"/>
              </a:ext>
            </a:extLst>
          </p:cNvPr>
          <p:cNvSpPr/>
          <p:nvPr/>
        </p:nvSpPr>
        <p:spPr>
          <a:xfrm>
            <a:off x="-893868" y="6293414"/>
            <a:ext cx="184731" cy="246221"/>
          </a:xfrm>
          <a:prstGeom prst="rect">
            <a:avLst/>
          </a:prstGeom>
        </p:spPr>
        <p:txBody>
          <a:bodyPr wrap="none" lIns="91440" tIns="45720" rIns="91440" bIns="45720" anchor="t">
            <a:spAutoFit/>
          </a:bodyPr>
          <a:lstStyle/>
          <a:p>
            <a:pPr defTabSz="1219170">
              <a:defRPr/>
            </a:pPr>
            <a:endParaRPr lang="fr" sz="1000" b="1" i="1">
              <a:solidFill>
                <a:srgbClr val="000000"/>
              </a:solidFill>
              <a:latin typeface="Arial"/>
              <a:cs typeface="Arial"/>
            </a:endParaRPr>
          </a:p>
        </p:txBody>
      </p:sp>
    </p:spTree>
    <p:extLst>
      <p:ext uri="{BB962C8B-B14F-4D97-AF65-F5344CB8AC3E}">
        <p14:creationId xmlns:p14="http://schemas.microsoft.com/office/powerpoint/2010/main" val="42898240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84274"/>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5228537" y="461952"/>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5" y="1062698"/>
            <a:ext cx="11867747"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rPr>
              <a:t>Pourquoi souscrire à cet emprunt dans votre contrat d’assurance vie?</a:t>
            </a:r>
            <a:endParaRPr lang="fr-FR" sz="1400" b="1" i="1" u="none" strike="noStrike" kern="1200" cap="none" spc="0" normalizeH="0" baseline="0" noProof="0" dirty="0">
              <a:ln>
                <a:noFill/>
              </a:ln>
              <a:solidFill>
                <a:srgbClr val="B34A8C"/>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endParaRPr>
          </a:p>
          <a:p>
            <a:pPr marL="192405" indent="-192405" defTabSz="910828" fontAlgn="base">
              <a:spcBef>
                <a:spcPct val="0"/>
              </a:spcBef>
              <a:spcAft>
                <a:spcPct val="0"/>
              </a:spcAft>
              <a:buFontTx/>
              <a:buChar char="-"/>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diversifier votre </a:t>
            </a:r>
            <a:r>
              <a:rPr lang="fr-FR" sz="1400" i="1" dirty="0">
                <a:solidFill>
                  <a:srgbClr val="000000"/>
                </a:solidFill>
                <a:latin typeface="Arial" panose="020B0604020202020204"/>
                <a:cs typeface="Arial"/>
              </a:rPr>
              <a:t>épargne</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en </a:t>
            </a:r>
            <a:r>
              <a:rPr lang="fr-FR" sz="1400" i="1" dirty="0">
                <a:solidFill>
                  <a:srgbClr val="000000"/>
                </a:solidFill>
                <a:latin typeface="Arial" panose="020B0604020202020204"/>
                <a:cs typeface="Arial"/>
              </a:rPr>
              <a:t>investissant sur les marchés financiers, en complément de l’épargne de précaution.</a:t>
            </a:r>
          </a:p>
          <a:p>
            <a:pPr defTabSz="910828" fontAlgn="base">
              <a:spcBef>
                <a:spcPct val="0"/>
              </a:spcBef>
              <a:spcAft>
                <a:spcPct val="0"/>
              </a:spcAft>
              <a:defRPr/>
            </a:pPr>
            <a:endParaRPr lang="fr-FR" sz="1400" i="1" dirty="0">
              <a:solidFill>
                <a:srgbClr val="000000"/>
              </a:solidFill>
              <a:latin typeface="Arial" panose="020B0604020202020204"/>
              <a:cs typeface="Arial"/>
            </a:endParaRPr>
          </a:p>
          <a:p>
            <a:pPr marL="192405" indent="-192405" defTabSz="910828" fontAlgn="base">
              <a:spcBef>
                <a:spcPct val="0"/>
              </a:spcBef>
              <a:spcAft>
                <a:spcPct val="0"/>
              </a:spcAft>
              <a:buFontTx/>
              <a:buChar char="-"/>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a:t>
            </a:r>
            <a:r>
              <a:rPr kumimoji="0" lang="fr-FR" sz="1400" b="0" i="1" u="none" strike="noStrike" kern="1200" cap="none" spc="0" normalizeH="0" baseline="0" noProof="0" dirty="0">
                <a:ln>
                  <a:noFill/>
                </a:ln>
                <a:solidFill>
                  <a:srgbClr val="000000"/>
                </a:solidFill>
                <a:effectLst/>
                <a:uLnTx/>
                <a:uFillTx/>
                <a:latin typeface="Arial"/>
                <a:ea typeface="Verdana"/>
                <a:cs typeface="Arial"/>
              </a:rPr>
              <a:t>bénéficier du capital et du rendement </a:t>
            </a:r>
            <a:r>
              <a:rPr lang="fr-FR" sz="1400" i="1" dirty="0">
                <a:solidFill>
                  <a:srgbClr val="000000"/>
                </a:solidFill>
                <a:latin typeface="Arial"/>
                <a:ea typeface="Verdana"/>
                <a:cs typeface="Arial"/>
              </a:rPr>
              <a:t>actuariel de</a:t>
            </a:r>
            <a:r>
              <a:rPr kumimoji="0" lang="fr-FR" sz="1400" b="0" i="1" u="none" strike="noStrike" kern="1200" cap="none" spc="0" normalizeH="0" baseline="0" noProof="0" dirty="0">
                <a:ln>
                  <a:noFill/>
                </a:ln>
                <a:solidFill>
                  <a:srgbClr val="000000"/>
                </a:solidFill>
                <a:effectLst/>
                <a:uLnTx/>
                <a:uFillTx/>
                <a:latin typeface="Arial"/>
                <a:ea typeface="Verdana"/>
                <a:cs typeface="Arial"/>
              </a:rPr>
              <a:t> 4,0% </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sur </a:t>
            </a:r>
            <a:r>
              <a:rPr lang="fr-FR" altLang="fr-FR" sz="1400" i="1" dirty="0">
                <a:solidFill>
                  <a:srgbClr val="000000"/>
                </a:solidFill>
                <a:latin typeface="Arial"/>
                <a:ea typeface="Verdana"/>
                <a:cs typeface="Arial"/>
              </a:rPr>
              <a:t>5 </a:t>
            </a: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ans</a:t>
            </a:r>
            <a:r>
              <a:rPr lang="fr-FR" altLang="fr-FR" sz="1400" i="1" dirty="0">
                <a:solidFill>
                  <a:srgbClr val="000000"/>
                </a:solidFill>
                <a:latin typeface="Arial"/>
                <a:ea typeface="Verdana"/>
                <a:cs typeface="Arial"/>
              </a:rPr>
              <a:t> garantis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pendant toute la durée du placement</a:t>
            </a:r>
            <a:r>
              <a:rPr lang="fr-FR" sz="1400" i="1" dirty="0">
                <a:solidFill>
                  <a:srgbClr val="000000"/>
                </a:solidFill>
                <a:latin typeface="Arial" panose="020B0604020202020204"/>
                <a:cs typeface="Arial"/>
              </a:rPr>
              <a:t>.</a:t>
            </a:r>
          </a:p>
          <a:p>
            <a:pPr marL="175895" lvl="1" defTabSz="910828" fontAlgn="base">
              <a:spcBef>
                <a:spcPct val="0"/>
              </a:spcBef>
              <a:spcAft>
                <a:spcPct val="0"/>
              </a:spcAft>
              <a:defRPr/>
            </a:pPr>
            <a:endParaRPr lang="fr-FR" sz="1400" i="1" dirty="0">
              <a:solidFill>
                <a:srgbClr val="000000"/>
              </a:solidFill>
              <a:latin typeface="Arial" panose="020B0604020202020204"/>
              <a:cs typeface="Arial"/>
            </a:endParaRPr>
          </a:p>
          <a:p>
            <a:pPr marL="175895" indent="-175895" defTabSz="910828" fontAlgn="base">
              <a:spcBef>
                <a:spcPct val="0"/>
              </a:spcBef>
              <a:spcAft>
                <a:spcPct val="0"/>
              </a:spcAft>
              <a:buFont typeface="Arial" panose="020B0604020202020204" pitchFamily="34" charset="0"/>
              <a:buChar char="-"/>
              <a:defRPr/>
            </a:pPr>
            <a:r>
              <a:rPr lang="fr-FR" sz="1400" i="1" dirty="0">
                <a:solidFill>
                  <a:srgbClr val="000000"/>
                </a:solidFill>
                <a:latin typeface="Arial" panose="020B0604020202020204"/>
                <a:cs typeface="Arial"/>
              </a:rPr>
              <a:t>Pour bénéficier de la garantie de capital à l’échéance,</a:t>
            </a:r>
          </a:p>
          <a:p>
            <a:pPr marL="175895" lvl="1" defTabSz="910828" fontAlgn="base">
              <a:spcBef>
                <a:spcPct val="0"/>
              </a:spcBef>
              <a:spcAft>
                <a:spcPct val="0"/>
              </a:spcAft>
              <a:defRPr/>
            </a:pPr>
            <a:endParaRPr lang="fr-FR" sz="1400" i="1" dirty="0">
              <a:solidFill>
                <a:srgbClr val="000000"/>
              </a:solidFill>
              <a:latin typeface="Arial" panose="020B0604020202020204"/>
              <a:cs typeface="Arial"/>
            </a:endParaRPr>
          </a:p>
          <a:p>
            <a:pPr marL="175895" lvl="1" defTabSz="910828" fontAlgn="base">
              <a:spcBef>
                <a:spcPct val="0"/>
              </a:spcBef>
              <a:spcAft>
                <a:spcPct val="0"/>
              </a:spcAft>
              <a:defRPr/>
            </a:pPr>
            <a:r>
              <a:rPr lang="fr-FR" sz="1400" i="1" dirty="0">
                <a:solidFill>
                  <a:srgbClr val="000000"/>
                </a:solidFill>
                <a:latin typeface="Arial" panose="020B0604020202020204"/>
                <a:cs typeface="Arial"/>
              </a:rPr>
              <a:t>A noter : il existe un risque de perte en capital notamment en cas de sortie anticipée avant la date </a:t>
            </a:r>
            <a:r>
              <a:rPr lang="fr-FR" sz="1400" i="1" dirty="0">
                <a:solidFill>
                  <a:schemeClr val="tx1"/>
                </a:solidFill>
                <a:latin typeface="Arial" panose="020B0604020202020204"/>
                <a:cs typeface="Arial"/>
              </a:rPr>
              <a:t>du 14 avril </a:t>
            </a:r>
            <a:r>
              <a:rPr lang="fr-FR" sz="1400" i="1" dirty="0">
                <a:solidFill>
                  <a:srgbClr val="000000"/>
                </a:solidFill>
                <a:latin typeface="Arial" panose="020B0604020202020204"/>
                <a:cs typeface="Arial"/>
              </a:rPr>
              <a:t>2028 (rachat, arbitrage, décès),</a:t>
            </a:r>
            <a:endParaRPr lang="fr-FR" sz="1400" i="1" dirty="0">
              <a:solidFill>
                <a:srgbClr val="FF0000"/>
              </a:solidFill>
              <a:latin typeface="Arial" panose="020B0604020202020204"/>
              <a:cs typeface="Arial"/>
            </a:endParaRPr>
          </a:p>
          <a:p>
            <a:pPr marR="0" lvl="0" algn="l" defTabSz="910828" rtl="0" eaLnBrk="1" fontAlgn="base" latinLnBrk="0" hangingPunct="1">
              <a:lnSpc>
                <a:spcPct val="100000"/>
              </a:lnSpc>
              <a:spcBef>
                <a:spcPct val="0"/>
              </a:spcBef>
              <a:spcAft>
                <a:spcPct val="0"/>
              </a:spcAft>
              <a:buClrTx/>
              <a:buSzTx/>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Ce placement sera réalisé dans le cadre </a:t>
            </a:r>
            <a:r>
              <a:rPr kumimoji="0" lang="fr-FR" sz="1400" b="0" i="1" u="none" kern="1200" cap="none" spc="0" normalizeH="0" noProof="0" dirty="0">
                <a:ln>
                  <a:noFill/>
                </a:ln>
                <a:solidFill>
                  <a:srgbClr val="000000"/>
                </a:solidFill>
                <a:effectLst/>
                <a:uLnTx/>
                <a:uFillTx/>
                <a:latin typeface="Arial" panose="020B0604020202020204"/>
                <a:ea typeface="+mn-ea"/>
                <a:cs typeface="Arial"/>
              </a:rPr>
              <a:t>d’un contrat d’assurance-</a:t>
            </a:r>
            <a:r>
              <a:rPr lang="fr-FR" sz="1400" i="1" dirty="0">
                <a:solidFill>
                  <a:srgbClr val="000000"/>
                </a:solidFill>
                <a:latin typeface="Arial" panose="020B0604020202020204"/>
                <a:cs typeface="Arial"/>
              </a:rPr>
              <a:t>v</a:t>
            </a:r>
            <a:r>
              <a:rPr kumimoji="0" lang="fr-FR" sz="1400" b="0" i="1" u="none" kern="1200" cap="none" spc="0" normalizeH="0" noProof="0" dirty="0" err="1">
                <a:ln>
                  <a:noFill/>
                </a:ln>
                <a:solidFill>
                  <a:srgbClr val="000000"/>
                </a:solidFill>
                <a:effectLst/>
                <a:uLnTx/>
                <a:uFillTx/>
                <a:latin typeface="Arial" panose="020B0604020202020204"/>
                <a:ea typeface="+mn-ea"/>
                <a:cs typeface="Arial"/>
              </a:rPr>
              <a:t>ie</a:t>
            </a:r>
            <a:r>
              <a:rPr kumimoji="0" lang="fr-FR" sz="1400" b="0" i="1" u="none" kern="1200" cap="none" spc="0" normalizeH="0" noProof="0" dirty="0">
                <a:ln>
                  <a:noFill/>
                </a:ln>
                <a:solidFill>
                  <a:srgbClr val="000000"/>
                </a:solidFill>
                <a:effectLst/>
                <a:uLnTx/>
                <a:uFillTx/>
                <a:latin typeface="Arial" panose="020B0604020202020204"/>
                <a:ea typeface="+mn-ea"/>
                <a:cs typeface="Arial"/>
              </a:rPr>
              <a:t> /capitalisation</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sans frais de souscription sur le support. Les frais liés au contrat d’assurance-vie/capitalisation s’appliquent</a:t>
            </a:r>
            <a:r>
              <a:rPr lang="fr-FR" sz="1400" i="1" dirty="0">
                <a:solidFill>
                  <a:srgbClr val="000000"/>
                </a:solidFill>
                <a:latin typeface="Arial" panose="020B0604020202020204"/>
                <a:cs typeface="Arial"/>
              </a:rPr>
              <a:t>.</a:t>
            </a: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cs typeface="Arial"/>
            </a:endParaRP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a:p>
            <a:pPr defTabSz="910828" fontAlgn="base">
              <a:spcBef>
                <a:spcPct val="0"/>
              </a:spcBef>
              <a:spcAft>
                <a:spcPct val="0"/>
              </a:spcAft>
              <a:defRPr/>
            </a:pPr>
            <a:r>
              <a:rPr kumimoji="0" lang="fr-FR" altLang="fr-FR" sz="1400" b="0" i="1" u="none" strike="noStrike" kern="1200" cap="none" spc="0" normalizeH="0" baseline="0" noProof="0" dirty="0">
                <a:ln>
                  <a:noFill/>
                </a:ln>
                <a:solidFill>
                  <a:srgbClr val="000000"/>
                </a:solidFill>
                <a:effectLst/>
                <a:uLnTx/>
                <a:uFillTx/>
                <a:latin typeface="Arial"/>
                <a:ea typeface="Verdana"/>
                <a:cs typeface="Arial"/>
              </a:rPr>
              <a:t>Nb. tenir compte des éléments issus de la connaissance client : sa connaissance, sa situation, de son expérience en matière financière, de ses exigences, objectifs et besoins, de son appétence aux risques, de son horizon de placement et de sa capacité à subir des pertes.</a:t>
            </a:r>
            <a:endParaRPr lang="fr-FR" altLang="fr-FR" sz="1400" b="0" i="1" u="none" strike="noStrike" kern="1200" cap="none" spc="0" normalizeH="0" baseline="0" noProof="0" dirty="0">
              <a:ln>
                <a:noFill/>
              </a:ln>
              <a:solidFill>
                <a:srgbClr val="000000"/>
              </a:solidFill>
              <a:effectLst/>
              <a:uLnTx/>
              <a:uFillTx/>
              <a:latin typeface="Arial"/>
              <a:ea typeface="Verdana"/>
              <a:cs typeface="Arial"/>
            </a:endParaRPr>
          </a:p>
          <a:p>
            <a:pPr defTabSz="910828" fontAlgn="base">
              <a:spcBef>
                <a:spcPct val="0"/>
              </a:spcBef>
              <a:spcAft>
                <a:spcPct val="0"/>
              </a:spcAft>
              <a:defRPr/>
            </a:pP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668286" y="927218"/>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Argumentaire</a:t>
            </a: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3"/>
          <a:stretch>
            <a:fillRect/>
          </a:stretch>
        </p:blipFill>
        <p:spPr>
          <a:xfrm>
            <a:off x="11530738" y="244879"/>
            <a:ext cx="443413" cy="443413"/>
          </a:xfrm>
          <a:prstGeom prst="rect">
            <a:avLst/>
          </a:prstGeom>
        </p:spPr>
      </p:pic>
      <p:sp>
        <p:nvSpPr>
          <p:cNvPr id="9" name="Rectangle 8">
            <a:extLst>
              <a:ext uri="{FF2B5EF4-FFF2-40B4-BE49-F238E27FC236}">
                <a16:creationId xmlns:a16="http://schemas.microsoft.com/office/drawing/2014/main" id="{933A960D-B206-4D89-86BF-E38F4BD6FAD0}"/>
              </a:ext>
            </a:extLst>
          </p:cNvPr>
          <p:cNvSpPr/>
          <p:nvPr/>
        </p:nvSpPr>
        <p:spPr>
          <a:xfrm>
            <a:off x="3526069" y="655362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6654338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60607"/>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687616" y="1285784"/>
            <a:ext cx="10472657" cy="423068"/>
          </a:xfrm>
        </p:spPr>
        <p:txBody>
          <a:bodyPr>
            <a:normAutofit/>
          </a:bodyPr>
          <a:lstStyle/>
          <a:p>
            <a:r>
              <a:rPr lang="fr-FR" sz="1400"/>
              <a:t>Madame Dupont, célibataire, souscrit à l’emprunt BPCE ASV Avril 2028 sur son contrat Millevie Essentielle 2</a:t>
            </a:r>
          </a:p>
        </p:txBody>
      </p:sp>
      <p:sp>
        <p:nvSpPr>
          <p:cNvPr id="9" name="ZoneTexte 8">
            <a:extLst>
              <a:ext uri="{FF2B5EF4-FFF2-40B4-BE49-F238E27FC236}">
                <a16:creationId xmlns:a16="http://schemas.microsoft.com/office/drawing/2014/main" id="{E115AB67-DC88-4F0B-8CA2-EE2E20A53808}"/>
              </a:ext>
            </a:extLst>
          </p:cNvPr>
          <p:cNvSpPr txBox="1"/>
          <p:nvPr/>
        </p:nvSpPr>
        <p:spPr>
          <a:xfrm>
            <a:off x="483625" y="2063563"/>
            <a:ext cx="6694416" cy="3508653"/>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dispose d’un capital de 10 000 € actuellement placé sur son compte chèque dans un établissement concurrent.</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souhaite diversifier, dynamiser une partie de ses investissements.</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En investissant </a:t>
            </a:r>
            <a:r>
              <a:rPr kumimoji="0" lang="fr-FR" sz="1200" b="1" i="0" u="none" strike="noStrike" kern="1200" cap="none" spc="0" normalizeH="0" baseline="0" noProof="0" dirty="0">
                <a:ln>
                  <a:noFill/>
                </a:ln>
                <a:solidFill>
                  <a:srgbClr val="B34A8C"/>
                </a:solidFill>
                <a:effectLst/>
                <a:uLnTx/>
                <a:uFillTx/>
                <a:latin typeface="Arial"/>
                <a:ea typeface="+mn-ea"/>
                <a:cs typeface="+mn-cs"/>
              </a:rPr>
              <a:t>10 000 € </a:t>
            </a:r>
            <a:r>
              <a:rPr kumimoji="0" lang="fr-FR" sz="1200" b="0" i="0" u="none" strike="noStrike" kern="1200" cap="none" spc="0" normalizeH="0" baseline="0" noProof="0" dirty="0">
                <a:ln>
                  <a:noFill/>
                </a:ln>
                <a:solidFill>
                  <a:srgbClr val="000000"/>
                </a:solidFill>
                <a:effectLst/>
                <a:uLnTx/>
                <a:uFillTx/>
                <a:latin typeface="Arial"/>
                <a:ea typeface="+mn-ea"/>
                <a:cs typeface="+mn-cs"/>
              </a:rPr>
              <a:t>(nets de frais d’entrée) le 01/04/2023 sur l’emprunt BPCE ASV Avril 2028 (hypothèse d’un taux minimum de 4,</a:t>
            </a:r>
            <a:r>
              <a:rPr lang="fr-FR" sz="1200" dirty="0">
                <a:solidFill>
                  <a:srgbClr val="000000"/>
                </a:solidFill>
                <a:latin typeface="Arial"/>
              </a:rPr>
              <a:t>0</a:t>
            </a:r>
            <a:r>
              <a:rPr kumimoji="0" lang="fr-FR" sz="1200" b="0" i="0" u="none" strike="noStrike" kern="1200" cap="none" spc="0" normalizeH="0" baseline="0" noProof="0" dirty="0">
                <a:ln>
                  <a:noFill/>
                </a:ln>
                <a:solidFill>
                  <a:srgbClr val="000000"/>
                </a:solidFill>
                <a:effectLst/>
                <a:uLnTx/>
                <a:uFillTx/>
                <a:latin typeface="Arial"/>
                <a:ea typeface="+mn-ea"/>
                <a:cs typeface="+mn-cs"/>
              </a:rPr>
              <a:t>%), </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lang="fr-FR" sz="1200" dirty="0">
                <a:solidFill>
                  <a:srgbClr val="000000"/>
                </a:solidFill>
                <a:latin typeface="Arial"/>
              </a:rPr>
              <a:t>L</a:t>
            </a:r>
            <a:r>
              <a:rPr kumimoji="0" lang="fr-FR" sz="1200" b="0" i="0" u="none" strike="noStrike" kern="1200" cap="none" spc="0" normalizeH="0" baseline="0" noProof="0" dirty="0">
                <a:ln>
                  <a:noFill/>
                </a:ln>
                <a:solidFill>
                  <a:srgbClr val="000000"/>
                </a:solidFill>
                <a:effectLst/>
                <a:uLnTx/>
                <a:uFillTx/>
                <a:latin typeface="Arial"/>
                <a:ea typeface="+mn-ea"/>
                <a:cs typeface="+mn-cs"/>
              </a:rPr>
              <a:t>a valeur de rachat de l’emprunt au 14/04/2028 sera de : </a:t>
            </a:r>
            <a:r>
              <a:rPr kumimoji="0" lang="fr-FR" sz="1200" b="1" i="0" u="none" strike="noStrike" kern="1200" cap="none" spc="0" normalizeH="0" baseline="0" noProof="0" dirty="0">
                <a:ln>
                  <a:noFill/>
                </a:ln>
                <a:solidFill>
                  <a:srgbClr val="B34A8C"/>
                </a:solidFill>
                <a:effectLst/>
                <a:uLnTx/>
                <a:uFillTx/>
                <a:latin typeface="Arial"/>
                <a:ea typeface="+mn-ea"/>
                <a:cs typeface="+mn-cs"/>
              </a:rPr>
              <a:t>11 688 € à l’échéance, </a:t>
            </a:r>
            <a:endParaRPr kumimoji="0" lang="fr-FR" sz="1200" b="1" i="0" u="none" strike="noStrike" kern="1200" cap="none" spc="0" normalizeH="0" baseline="0" noProof="0" dirty="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a:t>
            </a: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un gain de 1 688 €</a:t>
            </a:r>
            <a:r>
              <a:rPr kumimoji="0" lang="fr-FR" sz="12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net de frais de gestion.</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highlight>
                <a:srgbClr val="FFFF00"/>
              </a:highlight>
              <a:uLnTx/>
              <a:uFillTx/>
              <a:latin typeface="Arial"/>
              <a:ea typeface="+mn-ea"/>
              <a:cs typeface="+mn-cs"/>
              <a:sym typeface="Wingdings" panose="05000000000000000000" pitchFamily="2" charset="2"/>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Madame Dupont, ayant investi dans l’emprunt au travers d’une Unité de Compte du contrat d’assurance vie, bénéficiera du cadre fiscal spécifique à l’Assurance-Vie.</a:t>
            </a:r>
            <a:endParaRPr kumimoji="0" lang="fr-FR" sz="1200" b="0"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Image 6" descr="Une image contenant texte, clipart&#10;&#10;Description générée automatiquement">
            <a:extLst>
              <a:ext uri="{FF2B5EF4-FFF2-40B4-BE49-F238E27FC236}">
                <a16:creationId xmlns:a16="http://schemas.microsoft.com/office/drawing/2014/main" id="{1A417AD2-B964-5FA8-69B1-E7F5CEF7DA2D}"/>
              </a:ext>
            </a:extLst>
          </p:cNvPr>
          <p:cNvPicPr>
            <a:picLocks noChangeAspect="1"/>
          </p:cNvPicPr>
          <p:nvPr/>
        </p:nvPicPr>
        <p:blipFill>
          <a:blip r:embed="rId3"/>
          <a:stretch>
            <a:fillRect/>
          </a:stretch>
        </p:blipFill>
        <p:spPr>
          <a:xfrm>
            <a:off x="11538488" y="244879"/>
            <a:ext cx="435664" cy="435664"/>
          </a:xfrm>
          <a:prstGeom prst="rect">
            <a:avLst/>
          </a:prstGeom>
        </p:spPr>
      </p:pic>
      <p:sp>
        <p:nvSpPr>
          <p:cNvPr id="13" name="Rectangle 12">
            <a:extLst>
              <a:ext uri="{FF2B5EF4-FFF2-40B4-BE49-F238E27FC236}">
                <a16:creationId xmlns:a16="http://schemas.microsoft.com/office/drawing/2014/main" id="{FF39CE9B-37EB-4732-B1F7-570A04284409}"/>
              </a:ext>
            </a:extLst>
          </p:cNvPr>
          <p:cNvSpPr/>
          <p:nvPr/>
        </p:nvSpPr>
        <p:spPr>
          <a:xfrm>
            <a:off x="3526069" y="6457888"/>
            <a:ext cx="5320687"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2" name="Rectangle : avec coins arrondis en diagonale 1">
            <a:extLst>
              <a:ext uri="{FF2B5EF4-FFF2-40B4-BE49-F238E27FC236}">
                <a16:creationId xmlns:a16="http://schemas.microsoft.com/office/drawing/2014/main" id="{FE5776FE-5CBF-45A1-8600-2314AC503554}"/>
              </a:ext>
            </a:extLst>
          </p:cNvPr>
          <p:cNvSpPr/>
          <p:nvPr/>
        </p:nvSpPr>
        <p:spPr>
          <a:xfrm>
            <a:off x="8004633" y="2915800"/>
            <a:ext cx="3854211" cy="966651"/>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sng" strike="noStrike" kern="1200" cap="none" spc="0" normalizeH="0" baseline="0" noProof="0">
                <a:ln>
                  <a:noFill/>
                </a:ln>
                <a:solidFill>
                  <a:srgbClr val="000000"/>
                </a:solidFill>
                <a:effectLst/>
                <a:uLnTx/>
                <a:uFillTx/>
                <a:latin typeface="Arial"/>
                <a:ea typeface="+mn-ea"/>
                <a:cs typeface="+mn-cs"/>
              </a:rPr>
              <a:t>Hypothèses utilisées pour le calcul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Frais de gestion sur encours UC : 0,80%</a:t>
            </a:r>
            <a:endParaRPr kumimoji="0" lang="fr-FR" sz="1200" b="0" i="1" u="none" strike="noStrike" kern="1200" cap="none" spc="0" normalizeH="0" baseline="0" noProof="0">
              <a:ln>
                <a:noFill/>
              </a:ln>
              <a:solidFill>
                <a:srgbClr val="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Performance brute annuelle hors coupon : 0%</a:t>
            </a:r>
            <a:endParaRPr kumimoji="0" lang="fr-FR" sz="1200" b="0" i="1" u="none" strike="noStrike" kern="1200" cap="none" spc="0" normalizeH="0" baseline="0" noProof="0">
              <a:ln>
                <a:noFill/>
              </a:ln>
              <a:solidFill>
                <a:srgbClr val="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1" u="none" strike="noStrike" kern="1200" cap="none" spc="0" normalizeH="0" baseline="0" noProof="0">
                <a:ln>
                  <a:noFill/>
                </a:ln>
                <a:solidFill>
                  <a:srgbClr val="000000"/>
                </a:solidFill>
                <a:effectLst/>
                <a:uLnTx/>
                <a:uFillTx/>
                <a:latin typeface="Arial"/>
                <a:ea typeface="+mn-ea"/>
                <a:cs typeface="+mn-cs"/>
              </a:rPr>
              <a:t>Valeur Liquidative (VL) emprunt à l’origine : 100 €</a:t>
            </a:r>
            <a:endParaRPr kumimoji="0" lang="fr-FR" sz="1800" b="0" i="1"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1501661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46095" y="965907"/>
            <a:ext cx="10117096" cy="423068"/>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337782"/>
            <a:ext cx="11867747" cy="224460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a:ln>
                  <a:noFill/>
                </a:ln>
                <a:solidFill>
                  <a:srgbClr val="000000"/>
                </a:solidFill>
                <a:effectLst/>
                <a:uLnTx/>
                <a:uFillTx/>
                <a:latin typeface="Arial"/>
                <a:cs typeface="Arial"/>
              </a:rPr>
              <a:t>Si vous conservez votre investissement jusqu’à la date d’échéance, le capital correspondra au montant net que vous avez investi et augmenté d’une performance correspondant aux intérêts de l’emprunt capitalisés sur 5 années.</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r>
              <a:rPr lang="fr-FR" sz="1400" i="1">
                <a:solidFill>
                  <a:schemeClr val="tx1"/>
                </a:solidFill>
                <a:latin typeface="Arial"/>
                <a:cs typeface="Arial"/>
              </a:rPr>
              <a:t>En cas de sortie avant l’échéance </a:t>
            </a:r>
            <a:r>
              <a:rPr kumimoji="0" lang="fr-FR" sz="1400" b="0" i="1" u="none" strike="noStrike" kern="1200" cap="none" spc="0" normalizeH="0" baseline="0" noProof="0">
                <a:ln>
                  <a:noFill/>
                </a:ln>
                <a:solidFill>
                  <a:schemeClr val="tx1"/>
                </a:solidFill>
                <a:effectLst/>
                <a:uLnTx/>
                <a:uFillTx/>
                <a:latin typeface="Arial"/>
                <a:cs typeface="Arial"/>
              </a:rPr>
              <a:t>(rachat, arbitrage </a:t>
            </a:r>
            <a:r>
              <a:rPr lang="fr-FR" sz="1400" i="1">
                <a:solidFill>
                  <a:schemeClr val="tx1"/>
                </a:solidFill>
                <a:latin typeface="Arial"/>
                <a:cs typeface="Arial"/>
              </a:rPr>
              <a:t>en sortie du support,…)</a:t>
            </a:r>
            <a:r>
              <a:rPr kumimoji="0" lang="fr-FR" sz="1400" b="0" i="1" u="none" strike="noStrike" kern="1200" cap="none" spc="0" normalizeH="0" baseline="0" noProof="0">
                <a:ln>
                  <a:noFill/>
                </a:ln>
                <a:solidFill>
                  <a:schemeClr val="tx1"/>
                </a:solidFill>
                <a:effectLst/>
                <a:uLnTx/>
                <a:uFillTx/>
                <a:latin typeface="Arial"/>
                <a:cs typeface="Arial"/>
              </a:rPr>
              <a:t>, </a:t>
            </a:r>
            <a:r>
              <a:rPr lang="fr-FR" sz="1400" i="1">
                <a:solidFill>
                  <a:schemeClr val="tx1"/>
                </a:solidFill>
                <a:latin typeface="Arial"/>
                <a:cs typeface="Arial"/>
              </a:rPr>
              <a:t>la valeur de rachat du support financier est composée :</a:t>
            </a:r>
            <a:endParaRPr lang="fr-FR" sz="1400" b="0" i="1"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pPr defTabSz="910828">
              <a:spcBef>
                <a:spcPct val="0"/>
              </a:spcBef>
              <a:spcAft>
                <a:spcPct val="0"/>
              </a:spcAft>
              <a:defRPr/>
            </a:pPr>
            <a:r>
              <a:rPr lang="fr-FR" sz="1400" i="1">
                <a:solidFill>
                  <a:schemeClr val="tx1"/>
                </a:solidFill>
                <a:latin typeface="Arial"/>
                <a:cs typeface="Arial"/>
              </a:rPr>
              <a:t>-  du nominal qui évolue à la hausse comme à la baisse en fonction des conditions de marché </a:t>
            </a:r>
            <a:endParaRPr lang="fr-FR" sz="1400" i="1">
              <a:solidFill>
                <a:schemeClr val="tx1"/>
              </a:solidFill>
              <a:latin typeface="Arial" panose="020B0604020202020204" pitchFamily="34" charset="0"/>
              <a:cs typeface="Arial" panose="020B0604020202020204" pitchFamily="34" charset="0"/>
            </a:endParaRPr>
          </a:p>
          <a:p>
            <a:pPr defTabSz="910828">
              <a:spcBef>
                <a:spcPct val="0"/>
              </a:spcBef>
              <a:spcAft>
                <a:spcPct val="0"/>
              </a:spcAft>
              <a:defRPr/>
            </a:pPr>
            <a:r>
              <a:rPr lang="fr-FR" sz="1400" i="1">
                <a:solidFill>
                  <a:schemeClr val="tx1"/>
                </a:solidFill>
                <a:latin typeface="Arial"/>
                <a:cs typeface="Arial"/>
              </a:rPr>
              <a:t>- de la part des intérêts capitalisés au prorata </a:t>
            </a:r>
            <a:r>
              <a:rPr lang="fr-FR" sz="1400" i="1" err="1">
                <a:solidFill>
                  <a:schemeClr val="tx1"/>
                </a:solidFill>
                <a:latin typeface="Arial"/>
                <a:cs typeface="Arial"/>
              </a:rPr>
              <a:t>temporis</a:t>
            </a:r>
            <a:r>
              <a:rPr lang="fr-FR" sz="1400" i="1">
                <a:solidFill>
                  <a:schemeClr val="tx1"/>
                </a:solidFill>
                <a:latin typeface="Arial"/>
                <a:cs typeface="Arial"/>
              </a:rPr>
              <a:t> de la durée de détention.</a:t>
            </a:r>
            <a:endParaRPr lang="fr-FR" sz="1400" i="1">
              <a:solidFill>
                <a:schemeClr val="tx1"/>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1891143" y="2183893"/>
            <a:ext cx="8168622"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Un placement sur les marchés financiers c’est risqué. Je ne veux pas perdre mon argent ! »</a:t>
            </a:r>
          </a:p>
        </p:txBody>
      </p:sp>
      <p:pic>
        <p:nvPicPr>
          <p:cNvPr id="6" name="Image 6" descr="Une image contenant texte, clipart&#10;&#10;Description générée automatiquement">
            <a:extLst>
              <a:ext uri="{FF2B5EF4-FFF2-40B4-BE49-F238E27FC236}">
                <a16:creationId xmlns:a16="http://schemas.microsoft.com/office/drawing/2014/main" id="{6BDEEB9F-CB07-C8BA-56B3-922A40EEBA6C}"/>
              </a:ext>
            </a:extLst>
          </p:cNvPr>
          <p:cNvPicPr>
            <a:picLocks noChangeAspect="1"/>
          </p:cNvPicPr>
          <p:nvPr/>
        </p:nvPicPr>
        <p:blipFill>
          <a:blip r:embed="rId3"/>
          <a:stretch>
            <a:fillRect/>
          </a:stretch>
        </p:blipFill>
        <p:spPr>
          <a:xfrm>
            <a:off x="11515240" y="244879"/>
            <a:ext cx="458911" cy="458911"/>
          </a:xfrm>
          <a:prstGeom prst="rect">
            <a:avLst/>
          </a:prstGeom>
        </p:spPr>
      </p:pic>
      <p:sp>
        <p:nvSpPr>
          <p:cNvPr id="7" name="Rectangle 6">
            <a:extLst>
              <a:ext uri="{FF2B5EF4-FFF2-40B4-BE49-F238E27FC236}">
                <a16:creationId xmlns:a16="http://schemas.microsoft.com/office/drawing/2014/main" id="{9F053D73-9793-4603-AB29-15837221B14E}"/>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4761823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722282"/>
            <a:ext cx="11867747" cy="464345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a:ln>
                  <a:noFill/>
                </a:ln>
                <a:solidFill>
                  <a:srgbClr val="000000"/>
                </a:solidFill>
                <a:effectLst/>
                <a:uLnTx/>
                <a:uFillTx/>
                <a:latin typeface="Arial"/>
                <a:cs typeface="Arial"/>
              </a:rPr>
              <a:t>Il est préférable de conserver votre support financier jusqu’à son échéance. Mais en cas de besoin, vous pouvez désinvestir votre support financier quand vous le souhaitez, avant </a:t>
            </a:r>
            <a:r>
              <a:rPr lang="fr-FR" sz="1400" i="1">
                <a:solidFill>
                  <a:srgbClr val="000000"/>
                </a:solidFill>
                <a:latin typeface="Arial"/>
                <a:cs typeface="Arial"/>
              </a:rPr>
              <a:t>sa</a:t>
            </a:r>
            <a:r>
              <a:rPr kumimoji="0" lang="fr-FR" sz="1400" b="0" i="1" u="none" strike="noStrike" kern="1200" cap="none" spc="0" normalizeH="0" baseline="0" noProof="0">
                <a:ln>
                  <a:noFill/>
                </a:ln>
                <a:solidFill>
                  <a:srgbClr val="000000"/>
                </a:solidFill>
                <a:effectLst/>
                <a:uLnTx/>
                <a:uFillTx/>
                <a:latin typeface="Arial"/>
                <a:cs typeface="Arial"/>
              </a:rPr>
              <a:t> date d’échéance.</a:t>
            </a:r>
            <a:r>
              <a:rPr lang="fr-FR" sz="1400" i="1">
                <a:solidFill>
                  <a:srgbClr val="000000"/>
                </a:solidFill>
                <a:latin typeface="Arial"/>
                <a:cs typeface="Arial"/>
              </a:rPr>
              <a:t> </a:t>
            </a: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J’attire votre attention sur le fait que la valeur de rachat de votre support financier qui dépendra de la valeur de l’emprunt obligataire, est </a:t>
            </a:r>
            <a:r>
              <a:rPr lang="fr-FR" sz="1400" i="1">
                <a:solidFill>
                  <a:srgbClr val="000000"/>
                </a:solidFill>
                <a:latin typeface="Arial"/>
                <a:cs typeface="Arial"/>
              </a:rPr>
              <a:t>déterminée</a:t>
            </a:r>
            <a:r>
              <a:rPr kumimoji="0" lang="fr-FR" sz="1400" b="0" i="1" u="none" strike="noStrike" kern="1200" cap="none" spc="0" normalizeH="0" baseline="0" noProof="0">
                <a:ln>
                  <a:noFill/>
                </a:ln>
                <a:solidFill>
                  <a:srgbClr val="000000"/>
                </a:solidFill>
                <a:effectLst/>
                <a:uLnTx/>
                <a:uFillTx/>
                <a:latin typeface="Arial"/>
                <a:cs typeface="Arial"/>
              </a:rPr>
              <a:t> par la loi de l’offre et de la demande, </a:t>
            </a:r>
            <a:r>
              <a:rPr lang="fr-FR" sz="1400" i="1">
                <a:solidFill>
                  <a:srgbClr val="000000"/>
                </a:solidFill>
                <a:latin typeface="Arial"/>
                <a:cs typeface="Arial"/>
              </a:rPr>
              <a:t>elle</a:t>
            </a:r>
            <a:r>
              <a:rPr kumimoji="0" lang="fr-FR" sz="1400" b="0" i="1" u="none" strike="noStrike" kern="1200" cap="none" spc="0" normalizeH="0" baseline="0" noProof="0">
                <a:ln>
                  <a:noFill/>
                </a:ln>
                <a:solidFill>
                  <a:srgbClr val="000000"/>
                </a:solidFill>
                <a:effectLst/>
                <a:uLnTx/>
                <a:uFillTx/>
                <a:latin typeface="Arial"/>
                <a:cs typeface="Arial"/>
              </a:rPr>
              <a:t> peut donc varier à la hausse ou à la baisse tout au long de sa vie.</a:t>
            </a:r>
            <a:endParaRPr lang="fr-FR" sz="1400" b="0" i="1" u="none" strike="noStrike" kern="1200" cap="none" spc="0" normalizeH="0" baseline="0" noProof="0">
              <a:ln>
                <a:noFill/>
              </a:ln>
              <a:solidFill>
                <a:srgbClr val="000000"/>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Le cours des obligations à taux fixe évolue notamment en sens inverse des taux d’intérêt du marché obligataire :</a:t>
            </a:r>
            <a:endParaRPr lang="fr-FR" sz="1400" b="0" i="1" u="none" strike="noStrike" kern="1200" cap="none" spc="0" normalizeH="0" baseline="0" noProof="0">
              <a:ln>
                <a:noFill/>
              </a:ln>
              <a:solidFill>
                <a:srgbClr val="000000"/>
              </a:solidFill>
              <a:effectLst/>
              <a:uLnTx/>
              <a:uFillTx/>
              <a:latin typeface="Arial"/>
              <a:cs typeface="Arial"/>
            </a:endParaRPr>
          </a:p>
          <a:p>
            <a:pPr marL="192405" indent="-192405" defTabSz="910828" fontAlgn="base">
              <a:spcBef>
                <a:spcPct val="0"/>
              </a:spcBef>
              <a:spcAft>
                <a:spcPct val="0"/>
              </a:spcAft>
              <a:buFont typeface="Wingdings" panose="05000000000000000000" pitchFamily="2" charset="2"/>
              <a:buChar char="§"/>
              <a:defRPr/>
            </a:pPr>
            <a:r>
              <a:rPr kumimoji="0" lang="fr-FR" sz="1400" b="0" i="1" u="none" strike="noStrike" kern="1200" cap="none" spc="0" normalizeH="0" baseline="0" noProof="0">
                <a:ln>
                  <a:noFill/>
                </a:ln>
                <a:solidFill>
                  <a:srgbClr val="000000"/>
                </a:solidFill>
                <a:effectLst/>
                <a:uLnTx/>
                <a:uFillTx/>
                <a:latin typeface="Arial"/>
                <a:cs typeface="Arial"/>
              </a:rPr>
              <a:t>Si les taux obligataires proposés au moment</a:t>
            </a:r>
            <a:r>
              <a:rPr lang="fr-FR" sz="1400" i="1">
                <a:solidFill>
                  <a:srgbClr val="000000"/>
                </a:solidFill>
                <a:latin typeface="Arial"/>
                <a:cs typeface="Arial"/>
              </a:rPr>
              <a:t> du désinvestissement </a:t>
            </a:r>
            <a:r>
              <a:rPr kumimoji="0" lang="fr-FR" sz="1400" b="0" i="1" u="none" strike="noStrike" kern="1200" cap="none" spc="0" normalizeH="0" baseline="0" noProof="0">
                <a:ln>
                  <a:noFill/>
                </a:ln>
                <a:solidFill>
                  <a:srgbClr val="000000"/>
                </a:solidFill>
                <a:effectLst/>
                <a:uLnTx/>
                <a:uFillTx/>
                <a:latin typeface="Arial"/>
                <a:cs typeface="Arial"/>
              </a:rPr>
              <a:t>sont plus élevés, le client pourrait subit une moins-value sur la valeur de rachat,</a:t>
            </a:r>
            <a:endParaRPr lang="fr-FR" sz="1400" b="0" i="1" u="none" strike="sng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fr-FR" sz="1400" b="0" i="1" u="none" strike="noStrike" kern="1200" cap="none" spc="0" normalizeH="0" baseline="0" noProof="0">
                <a:ln>
                  <a:noFill/>
                </a:ln>
                <a:solidFill>
                  <a:srgbClr val="000000"/>
                </a:solidFill>
                <a:effectLst/>
                <a:uLnTx/>
                <a:uFillTx/>
                <a:latin typeface="Arial"/>
                <a:cs typeface="Arial"/>
              </a:rPr>
              <a:t>A l’inverse, si les taux proposés par les nouvelles obligations sont plus bas, il pourrait bénéficier d’une plus-value sur sa valeur de rachat.</a:t>
            </a:r>
            <a:endParaRPr lang="fr-FR" sz="1400" b="0" i="1" u="none" strike="noStrike" kern="1200" cap="none" spc="0" normalizeH="0" baseline="0" noProof="0">
              <a:ln>
                <a:noFill/>
              </a:ln>
              <a:solidFill>
                <a:srgbClr val="000000"/>
              </a:solidFill>
              <a:effectLst/>
              <a:uLnTx/>
              <a:uFillTx/>
              <a:latin typeface="Arial"/>
              <a:cs typeface="Arial"/>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fr-FR" sz="1400" i="1">
              <a:solidFill>
                <a:srgbClr val="000000"/>
              </a:solidFill>
              <a:latin typeface="Arial"/>
              <a:cs typeface="Arial"/>
            </a:endParaRPr>
          </a:p>
          <a:p>
            <a:pPr marR="0" lvl="0" algn="l" defTabSz="910828" rtl="0" eaLnBrk="1" fontAlgn="base" latinLnBrk="0" hangingPunct="1">
              <a:lnSpc>
                <a:spcPct val="100000"/>
              </a:lnSpc>
              <a:spcBef>
                <a:spcPct val="0"/>
              </a:spcBef>
              <a:spcAft>
                <a:spcPct val="0"/>
              </a:spcAft>
              <a:buClrTx/>
              <a:buSzTx/>
              <a:tabLst/>
              <a:defRPr/>
            </a:pPr>
            <a:r>
              <a:rPr lang="fr-FR" sz="1400" b="0" i="1" u="none" strike="noStrike" kern="1200" cap="none" spc="0" normalizeH="0" baseline="0" noProof="0">
                <a:ln>
                  <a:noFill/>
                </a:ln>
                <a:solidFill>
                  <a:srgbClr val="000000"/>
                </a:solidFill>
                <a:effectLst/>
                <a:uLnTx/>
                <a:uFillTx/>
                <a:latin typeface="Arial"/>
                <a:cs typeface="Arial"/>
              </a:rPr>
              <a:t>NB : Toute revente des obligations avant l'échéance peut entraîner un gain ou </a:t>
            </a:r>
            <a:r>
              <a:rPr lang="fr-FR" sz="1400" i="1">
                <a:solidFill>
                  <a:srgbClr val="000000"/>
                </a:solidFill>
                <a:latin typeface="Arial"/>
                <a:cs typeface="Arial"/>
              </a:rPr>
              <a:t>une</a:t>
            </a:r>
            <a:r>
              <a:rPr lang="fr-FR" sz="1400" b="0" i="1" u="none" strike="noStrike" kern="1200" cap="none" spc="0" normalizeH="0" baseline="0" noProof="0">
                <a:ln>
                  <a:noFill/>
                </a:ln>
                <a:solidFill>
                  <a:srgbClr val="000000"/>
                </a:solidFill>
                <a:effectLst/>
                <a:uLnTx/>
                <a:uFillTx/>
                <a:latin typeface="Arial"/>
                <a:cs typeface="Arial"/>
              </a:rPr>
              <a:t> perte en capital en fonction du cours du marché au moment du désinvestissement.</a:t>
            </a:r>
          </a:p>
          <a:p>
            <a:pPr defTabSz="910828" fontAlgn="base">
              <a:spcBef>
                <a:spcPct val="0"/>
              </a:spcBef>
              <a:spcAft>
                <a:spcPct val="0"/>
              </a:spcAft>
              <a:defRPr/>
            </a:pPr>
            <a:endPar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endParaRPr>
          </a:p>
          <a:p>
            <a:pPr defTabSz="910828" fontAlgn="base">
              <a:spcBef>
                <a:spcPct val="0"/>
              </a:spcBef>
              <a:spcAft>
                <a:spcPct val="0"/>
              </a:spcAft>
              <a:defRPr/>
            </a:pPr>
            <a:r>
              <a:rPr kumimoji="0" lang="fr-FR" sz="1400" b="0" i="1" u="none" strike="noStrike" kern="1200" cap="none" spc="0" normalizeH="0" baseline="0" noProof="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Pour aller plus loin : impact de l’évolution des taux d’intérêt d’une obligation</a:t>
            </a:r>
            <a:r>
              <a:rPr lang="fr-FR" sz="1400" i="1">
                <a:solidFill>
                  <a:srgbClr val="B34A8C"/>
                </a:solidFill>
                <a:latin typeface="Arial"/>
                <a:hlinkClick r:id="rId3">
                  <a:extLst>
                    <a:ext uri="{A12FA001-AC4F-418D-AE19-62706E023703}">
                      <ahyp:hlinkClr xmlns:ahyp="http://schemas.microsoft.com/office/drawing/2018/hyperlinkcolor" val="tx"/>
                    </a:ext>
                  </a:extLst>
                </a:hlinkClick>
              </a:rPr>
              <a:t> </a:t>
            </a:r>
            <a:endParaRPr kumimoji="0" lang="fr-FR" sz="1400" b="0" i="1" u="none" strike="noStrike" kern="1200" cap="none" spc="0" normalizeH="0" baseline="0" noProof="0">
              <a:ln>
                <a:noFill/>
              </a:ln>
              <a:solidFill>
                <a:srgbClr val="B34A8C"/>
              </a:solidFill>
              <a:effectLst/>
              <a:uLnTx/>
              <a:uFillTx/>
              <a:latin typeface="Arial"/>
              <a:ea typeface="+mn-ea"/>
              <a:cs typeface="+mn-cs"/>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3501735" y="1568393"/>
            <a:ext cx="4857749"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Et si j’ai besoin de mon argent avant l’échéance ? »</a:t>
            </a:r>
          </a:p>
        </p:txBody>
      </p:sp>
      <p:pic>
        <p:nvPicPr>
          <p:cNvPr id="8" name="Graphique 7" descr="Curseur avec un remplissage uni">
            <a:extLst>
              <a:ext uri="{FF2B5EF4-FFF2-40B4-BE49-F238E27FC236}">
                <a16:creationId xmlns:a16="http://schemas.microsoft.com/office/drawing/2014/main" id="{00B88E6F-CDCD-482E-8B08-1E58F97B35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14446" y="5656047"/>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3899D5D4-4FD7-0775-B8F7-922EDF59F2A5}"/>
              </a:ext>
            </a:extLst>
          </p:cNvPr>
          <p:cNvPicPr>
            <a:picLocks noChangeAspect="1"/>
          </p:cNvPicPr>
          <p:nvPr/>
        </p:nvPicPr>
        <p:blipFill>
          <a:blip r:embed="rId6"/>
          <a:stretch>
            <a:fillRect/>
          </a:stretch>
        </p:blipFill>
        <p:spPr>
          <a:xfrm>
            <a:off x="11450044" y="244879"/>
            <a:ext cx="524108" cy="524108"/>
          </a:xfrm>
          <a:prstGeom prst="rect">
            <a:avLst/>
          </a:prstGeom>
        </p:spPr>
      </p:pic>
      <p:sp>
        <p:nvSpPr>
          <p:cNvPr id="9" name="Rectangle 8">
            <a:extLst>
              <a:ext uri="{FF2B5EF4-FFF2-40B4-BE49-F238E27FC236}">
                <a16:creationId xmlns:a16="http://schemas.microsoft.com/office/drawing/2014/main" id="{236D1B2D-BA7B-4924-BDC8-FB341AF445D6}"/>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9020629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40849" y="942069"/>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419460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 Il s’agit ici d’un emprunt du Groupe BPCE et, pour nos clients, nous n’appliquerons aucun frais de souscription pour l’emprunt en tant que tel</a:t>
            </a:r>
            <a:r>
              <a:rPr lang="fr-FR" sz="1400" i="1">
                <a:solidFill>
                  <a:srgbClr val="000000"/>
                </a:solidFill>
                <a:latin typeface="Arial"/>
                <a:cs typeface="Arial"/>
              </a:rPr>
              <a:t>.</a:t>
            </a: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a:ln>
                  <a:noFill/>
                </a:ln>
                <a:solidFill>
                  <a:srgbClr val="000000"/>
                </a:solidFill>
                <a:effectLst/>
                <a:uLnTx/>
                <a:uFillTx/>
                <a:latin typeface="Arial"/>
                <a:cs typeface="Arial"/>
              </a:rPr>
              <a:t>Les frais applicables au contrat d’assurance sont les frais d’entrée (pour un versement initial ou complémentaire) ou les frais d’arbitrage (le cas échéant).</a:t>
            </a:r>
          </a:p>
          <a:p>
            <a:pPr marL="0" marR="0" lvl="0" indent="0" algn="l" defTabSz="910828" rtl="0" eaLnBrk="1" fontAlgn="base" latinLnBrk="0" hangingPunct="1">
              <a:lnSpc>
                <a:spcPct val="100000"/>
              </a:lnSpc>
              <a:spcBef>
                <a:spcPct val="0"/>
              </a:spcBef>
              <a:spcAft>
                <a:spcPct val="0"/>
              </a:spcAft>
              <a:buClrTx/>
              <a:buSzTx/>
              <a:buFontTx/>
              <a:buNone/>
              <a:tabLst/>
              <a:defRPr/>
            </a:pPr>
            <a:r>
              <a:rPr lang="fr-FR" sz="1400" i="1">
                <a:solidFill>
                  <a:srgbClr val="000000"/>
                </a:solidFill>
                <a:latin typeface="Arial"/>
                <a:cs typeface="Arial"/>
              </a:rPr>
              <a:t>	</a:t>
            </a:r>
          </a:p>
          <a:p>
            <a:pPr defTabSz="910828">
              <a:spcBef>
                <a:spcPct val="0"/>
              </a:spcBef>
              <a:spcAft>
                <a:spcPct val="0"/>
              </a:spcAft>
              <a:defRPr/>
            </a:pPr>
            <a:r>
              <a:rPr lang="fr-FR" sz="1400" i="1">
                <a:solidFill>
                  <a:srgbClr val="000000"/>
                </a:solidFill>
                <a:cs typeface="Arial"/>
              </a:rPr>
              <a:t>En cours de vie de l’emprunt, les frais de gestion au titre des Unités de Compte s’appliquent tels que prévus aux conditions générales du contrat. »</a:t>
            </a:r>
          </a:p>
          <a:p>
            <a:pPr defTabSz="910828">
              <a:spcBef>
                <a:spcPct val="0"/>
              </a:spcBef>
              <a:spcAft>
                <a:spcPct val="0"/>
              </a:spcAft>
              <a:defRPr/>
            </a:pPr>
            <a:endParaRPr lang="fr-FR" sz="1400" i="1">
              <a:solidFill>
                <a:srgbClr val="000000"/>
              </a:solidFill>
              <a:cs typeface="Arial"/>
            </a:endParaRPr>
          </a:p>
          <a:p>
            <a:pPr defTabSz="910828" fontAlgn="base">
              <a:spcBef>
                <a:spcPct val="0"/>
              </a:spcBef>
              <a:spcAft>
                <a:spcPct val="0"/>
              </a:spcAft>
              <a:defRPr/>
            </a:pPr>
            <a:r>
              <a:rPr lang="fr-FR" sz="1400" b="1">
                <a:solidFill>
                  <a:srgbClr val="000000"/>
                </a:solidFill>
                <a:latin typeface="Arial"/>
                <a:cs typeface="Arial"/>
                <a:sym typeface="Webdings" panose="05030102010509060703" pitchFamily="18" charset="2"/>
              </a:rPr>
              <a:t> Voir conditions générales du contrat et grille tarifaire en vigueur.</a:t>
            </a:r>
            <a:endParaRPr kumimoji="0" lang="fr-FR" sz="1400" b="1" u="none" strike="noStrike" kern="1200" cap="none" spc="0" normalizeH="0" baseline="0" noProof="0">
              <a:ln>
                <a:noFill/>
              </a:ln>
              <a:solidFill>
                <a:srgbClr val="000000"/>
              </a:solidFill>
              <a:effectLst/>
              <a:uLnTx/>
              <a:uFillTx/>
              <a:latin typeface="Arial"/>
              <a:cs typeface="Arial"/>
            </a:endParaRPr>
          </a:p>
          <a:p>
            <a:pPr marR="0" lvl="0" algn="l" defTabSz="910828" rtl="0" eaLnBrk="1" fontAlgn="base" latinLnBrk="0" hangingPunct="1">
              <a:lnSpc>
                <a:spcPct val="100000"/>
              </a:lnSpc>
              <a:spcBef>
                <a:spcPct val="0"/>
              </a:spcBef>
              <a:spcAft>
                <a:spcPct val="0"/>
              </a:spcAft>
              <a:buClrTx/>
              <a:buSzTx/>
              <a:tabLst/>
              <a:defRPr/>
            </a:pPr>
            <a:endParaRPr lang="fr-FR" sz="14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endParaRPr lang="fr-FR" sz="1400">
              <a:solidFill>
                <a:schemeClr val="tx1"/>
              </a:solidFill>
              <a:latin typeface="Arial"/>
              <a:cs typeface="Arial"/>
            </a:endParaRPr>
          </a:p>
          <a:p>
            <a:endParaRPr lang="fr-FR" sz="1400">
              <a:solidFill>
                <a:schemeClr val="tx1"/>
              </a:solidFill>
              <a:ea typeface="+mn-lt"/>
              <a:cs typeface="+mn-lt"/>
            </a:endParaRPr>
          </a:p>
          <a:p>
            <a:pPr defTabSz="910828">
              <a:defRPr/>
            </a:pPr>
            <a:endParaRPr lang="fr-FR"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3730334" y="1960858"/>
            <a:ext cx="4531687"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Quels sont les frais applicables à cet emprunt ?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506108" y="244879"/>
            <a:ext cx="468043" cy="468043"/>
          </a:xfrm>
          <a:prstGeom prst="rect">
            <a:avLst/>
          </a:prstGeom>
        </p:spPr>
      </p:pic>
      <p:sp>
        <p:nvSpPr>
          <p:cNvPr id="8" name="Rectangle 7">
            <a:extLst>
              <a:ext uri="{FF2B5EF4-FFF2-40B4-BE49-F238E27FC236}">
                <a16:creationId xmlns:a16="http://schemas.microsoft.com/office/drawing/2014/main" id="{5B7283FF-8E78-44F6-9BEF-BA2EA082B3B7}"/>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4733064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32382" y="932288"/>
            <a:ext cx="10117096" cy="1096003"/>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49616" y="1935901"/>
            <a:ext cx="11887539" cy="4036270"/>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fr-FR" sz="1400" i="1" dirty="0">
              <a:solidFill>
                <a:srgbClr val="131513"/>
              </a:solidFill>
              <a:latin typeface="Arial"/>
              <a:cs typeface="Arial"/>
            </a:endParaRPr>
          </a:p>
          <a:p>
            <a:endParaRPr lang="fr-FR" sz="1400" i="1" dirty="0">
              <a:solidFill>
                <a:srgbClr val="131513"/>
              </a:solidFill>
              <a:latin typeface="Arial"/>
              <a:cs typeface="Arial"/>
            </a:endParaRPr>
          </a:p>
          <a:p>
            <a:endParaRPr lang="fr-FR" sz="1400" i="1" dirty="0">
              <a:solidFill>
                <a:srgbClr val="131513"/>
              </a:solidFill>
              <a:latin typeface="Arial"/>
              <a:cs typeface="Arial"/>
            </a:endParaRPr>
          </a:p>
          <a:p>
            <a:endParaRPr lang="fr-FR" sz="1400" i="1" dirty="0">
              <a:solidFill>
                <a:srgbClr val="131513"/>
              </a:solidFill>
              <a:latin typeface="Arial"/>
              <a:cs typeface="Arial"/>
            </a:endParaRPr>
          </a:p>
          <a:p>
            <a:r>
              <a:rPr lang="fr-FR" sz="1400" b="0" i="1" u="none" strike="noStrike" baseline="0" dirty="0">
                <a:solidFill>
                  <a:srgbClr val="131513"/>
                </a:solidFill>
                <a:latin typeface="Arial"/>
                <a:cs typeface="Arial"/>
              </a:rPr>
              <a:t>Le</a:t>
            </a:r>
            <a:r>
              <a:rPr lang="fr-FR" sz="1400" i="1" dirty="0">
                <a:solidFill>
                  <a:srgbClr val="131513"/>
                </a:solidFill>
                <a:latin typeface="Arial"/>
                <a:cs typeface="Arial"/>
              </a:rPr>
              <a:t> décès avant l’échéance entraîne le désinvestissement du support et le dénouement du contrat d’assurance vie. </a:t>
            </a:r>
          </a:p>
          <a:p>
            <a:endParaRPr lang="fr-FR" sz="1400" i="1" dirty="0">
              <a:solidFill>
                <a:srgbClr val="131513"/>
              </a:solidFill>
              <a:latin typeface="Arial"/>
              <a:cs typeface="Arial"/>
            </a:endParaRPr>
          </a:p>
          <a:p>
            <a:r>
              <a:rPr lang="fr-FR" sz="1400" i="1" dirty="0">
                <a:solidFill>
                  <a:srgbClr val="131513"/>
                </a:solidFill>
                <a:latin typeface="Arial"/>
                <a:cs typeface="Arial"/>
              </a:rPr>
              <a:t>Le désinvestissement du support financier s’effectuera à un prix qui dépendra des conditions de marché ce jour-là ne permettant plus à l’adhérent/souscripteur de bénéficier de la garantie du remboursement du capital augmenté de la performance prévue à l’échéance (taux d’intérêt de l’emprunt net de frais applicable au contrat d’assurance-vie). </a:t>
            </a:r>
          </a:p>
          <a:p>
            <a:endParaRPr lang="fr-FR" sz="1400" i="1" dirty="0">
              <a:solidFill>
                <a:srgbClr val="131513"/>
              </a:solidFill>
              <a:latin typeface="Arial"/>
              <a:cs typeface="Arial"/>
            </a:endParaRPr>
          </a:p>
          <a:p>
            <a:r>
              <a:rPr lang="fr-FR" sz="1400" i="1" dirty="0">
                <a:solidFill>
                  <a:srgbClr val="131513"/>
                </a:solidFill>
                <a:latin typeface="Arial"/>
                <a:cs typeface="Arial"/>
              </a:rPr>
              <a:t>Il n’y a pas de règle spécifique à l’emprunt pour la valorisation de l’épargne du client, c’est la VL de référence à la date du décès qui sera utilisée pour cette valorisation. </a:t>
            </a:r>
            <a:endParaRPr lang="en-US" sz="1400" i="1" dirty="0">
              <a:solidFill>
                <a:srgbClr val="131513"/>
              </a:solidFill>
              <a:latin typeface="Arial"/>
              <a:cs typeface="Arial"/>
            </a:endParaRPr>
          </a:p>
          <a:p>
            <a:r>
              <a:rPr lang="fr-FR" sz="1400" i="1" dirty="0">
                <a:solidFill>
                  <a:srgbClr val="131513"/>
                </a:solidFill>
                <a:latin typeface="Arial"/>
                <a:cs typeface="Arial"/>
              </a:rPr>
              <a:t>A noter dans l'ASV, le coupon n'est pas distribué, il est capitalisé dans l'UC et ne subira pas de fiscalité ni en cas de décès avant l'échéance, ni à l’échéance</a:t>
            </a:r>
          </a:p>
          <a:p>
            <a:endParaRPr lang="en-US" sz="1400" i="1" dirty="0">
              <a:solidFill>
                <a:srgbClr val="131513"/>
              </a:solidFill>
              <a:latin typeface="Arial"/>
              <a:cs typeface="Arial"/>
            </a:endParaRPr>
          </a:p>
          <a:p>
            <a:pPr fontAlgn="base">
              <a:spcBef>
                <a:spcPct val="0"/>
              </a:spcBef>
              <a:spcAft>
                <a:spcPct val="0"/>
              </a:spcAft>
            </a:pPr>
            <a:endParaRPr lang="fr-FR" sz="1400" i="1" dirty="0">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481948" y="1676888"/>
            <a:ext cx="6281304" cy="523220"/>
          </a:xfrm>
          <a:prstGeom prst="rect">
            <a:avLst/>
          </a:prstGeom>
          <a:solidFill>
            <a:schemeClr val="bg1"/>
          </a:solidFill>
        </p:spPr>
        <p:txBody>
          <a:bodyPr wrap="square" lIns="91440" tIns="45720" rIns="91440" bIns="45720" rtlCol="0" anchor="t">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a:cs typeface="Verdana" panose="020B0604030504040204" pitchFamily="34" charset="0"/>
              </a:rPr>
              <a:t>« Que se passe-t-il si je décède avant l’éch</a:t>
            </a:r>
            <a:r>
              <a:rPr lang="fr-FR" altLang="fr-FR" sz="1400" b="1">
                <a:solidFill>
                  <a:srgbClr val="000000"/>
                </a:solidFill>
                <a:latin typeface="Arial" panose="020B0604020202020204"/>
                <a:ea typeface="Verdana"/>
                <a:cs typeface="Verdana" panose="020B0604030504040204" pitchFamily="34" charset="0"/>
              </a:rPr>
              <a:t>éance des obligations lorsqu’elles sont souscrites dans un contrat d’assurance-vie</a:t>
            </a: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a:cs typeface="Verdana" panose="020B0604030504040204" pitchFamily="34" charset="0"/>
              </a:rPr>
              <a:t>?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438620" y="244879"/>
            <a:ext cx="535531" cy="535531"/>
          </a:xfrm>
          <a:prstGeom prst="rect">
            <a:avLst/>
          </a:prstGeom>
        </p:spPr>
      </p:pic>
      <p:sp>
        <p:nvSpPr>
          <p:cNvPr id="9" name="Rectangle 8">
            <a:extLst>
              <a:ext uri="{FF2B5EF4-FFF2-40B4-BE49-F238E27FC236}">
                <a16:creationId xmlns:a16="http://schemas.microsoft.com/office/drawing/2014/main" id="{4C49A5D1-7237-4AD3-83FF-892B8B3146BD}"/>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1704033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questions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215449" y="861141"/>
            <a:ext cx="10117096" cy="423068"/>
          </a:xfrm>
        </p:spPr>
        <p:txBody>
          <a:bodyPr>
            <a:normAutofit/>
          </a:bodyPr>
          <a:lstStyle/>
          <a:p>
            <a:r>
              <a:rPr lang="fr-FR"/>
              <a:t>Saisissez toute opportunité !</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2799115"/>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a:defRPr/>
            </a:pPr>
            <a:endParaRPr lang="fr-FR" sz="1400" b="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latinLnBrk="0" hangingPunct="1">
              <a:lnSpc>
                <a:spcPct val="100000"/>
              </a:lnSpc>
              <a:buClrTx/>
              <a:buSzTx/>
              <a:buFontTx/>
              <a:buNone/>
              <a:tabLst/>
              <a:defRPr/>
            </a:pPr>
            <a:endParaRPr lang="fr-FR" sz="1400" b="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defTabSz="910828" fontAlgn="base">
              <a:spcBef>
                <a:spcPct val="0"/>
              </a:spcBef>
              <a:spcAft>
                <a:spcPct val="0"/>
              </a:spcAft>
              <a:defRPr/>
            </a:pPr>
            <a:r>
              <a:rPr kumimoji="0" lang="fr-FR" sz="1400" b="0" i="1" u="none" strike="noStrike" kern="1200" cap="none" spc="0" normalizeH="0" baseline="0" noProof="0">
                <a:ln>
                  <a:noFill/>
                </a:ln>
                <a:solidFill>
                  <a:schemeClr val="tx1"/>
                </a:solidFill>
                <a:effectLst/>
                <a:uLnTx/>
                <a:uFillTx/>
                <a:latin typeface="Arial"/>
                <a:cs typeface="Arial"/>
              </a:rPr>
              <a:t>« À l’échéance, la valeur de rachat de l’emprunt sera arbitrée automatiquement (sans frais d’arbitrage) par l’assureur (</a:t>
            </a:r>
            <a:r>
              <a:rPr lang="fr-FR" sz="1400" i="1">
                <a:solidFill>
                  <a:schemeClr val="tx1"/>
                </a:solidFill>
                <a:latin typeface="Arial"/>
                <a:cs typeface="Arial"/>
              </a:rPr>
              <a:t>BPCE Vie et CNP assurances) </a:t>
            </a:r>
            <a:r>
              <a:rPr kumimoji="0" lang="fr-FR" sz="1400" b="0" i="1" u="none" strike="noStrike" kern="1200" cap="none" spc="0" normalizeH="0" baseline="0" noProof="0">
                <a:ln>
                  <a:noFill/>
                </a:ln>
                <a:solidFill>
                  <a:schemeClr val="tx1"/>
                </a:solidFill>
                <a:effectLst/>
                <a:uLnTx/>
                <a:uFillTx/>
                <a:latin typeface="Arial"/>
                <a:cs typeface="Arial"/>
              </a:rPr>
              <a:t>vers un autre support financier en unités de compte éligible au contrat. Le client sera informé </a:t>
            </a:r>
            <a:r>
              <a:rPr lang="fr-FR" sz="1400" i="1">
                <a:solidFill>
                  <a:schemeClr val="tx1"/>
                </a:solidFill>
                <a:latin typeface="Arial"/>
                <a:cs typeface="Arial"/>
              </a:rPr>
              <a:t>en amont par</a:t>
            </a:r>
            <a:r>
              <a:rPr kumimoji="0" lang="fr-FR" sz="1400" b="0" i="1" u="none" strike="noStrike" kern="1200" cap="none" spc="0" normalizeH="0" baseline="0" noProof="0">
                <a:ln>
                  <a:noFill/>
                </a:ln>
                <a:solidFill>
                  <a:schemeClr val="tx1"/>
                </a:solidFill>
                <a:effectLst/>
                <a:uLnTx/>
                <a:uFillTx/>
                <a:latin typeface="Arial"/>
                <a:cs typeface="Arial"/>
              </a:rPr>
              <a:t> l’assureur. »</a:t>
            </a:r>
            <a:endParaRPr lang="fr-FR" sz="1400" b="0" i="1" u="none" strike="noStrike" kern="1200" cap="none" spc="0" normalizeH="0" baseline="0" noProof="0">
              <a:ln>
                <a:noFill/>
              </a:ln>
              <a:solidFill>
                <a:schemeClr val="tx1"/>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a:ln>
                <a:noFill/>
              </a:ln>
              <a:solidFill>
                <a:srgbClr val="000000"/>
              </a:solidFill>
              <a:effectLst/>
              <a:uLnTx/>
              <a:uFillTx/>
              <a:latin typeface="Arial"/>
              <a:cs typeface="Arial"/>
            </a:endParaRPr>
          </a:p>
          <a:p>
            <a:pPr defTabSz="910828">
              <a:spcBef>
                <a:spcPct val="0"/>
              </a:spcBef>
              <a:spcAft>
                <a:spcPct val="0"/>
              </a:spcAft>
              <a:defRPr/>
            </a:pPr>
            <a:endParaRPr lang="fr-FR" sz="1400" i="1">
              <a:solidFill>
                <a:srgbClr val="000000"/>
              </a:solidFill>
              <a:latin typeface="Arial"/>
              <a:cs typeface="Arial"/>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a:p>
            <a:pPr defTabSz="910828" fontAlgn="base">
              <a:spcBef>
                <a:spcPct val="0"/>
              </a:spcBef>
              <a:spcAft>
                <a:spcPct val="0"/>
              </a:spcAft>
              <a:defRPr/>
            </a:pPr>
            <a:endParaRPr lang="fr-FR" sz="1400" i="1">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4384962" y="2003460"/>
            <a:ext cx="3170479"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 se passe-t-il à l’échéance?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357890" y="244879"/>
            <a:ext cx="616262" cy="616262"/>
          </a:xfrm>
          <a:prstGeom prst="rect">
            <a:avLst/>
          </a:prstGeom>
        </p:spPr>
      </p:pic>
      <p:sp>
        <p:nvSpPr>
          <p:cNvPr id="5" name="Rectangle 4">
            <a:extLst>
              <a:ext uri="{FF2B5EF4-FFF2-40B4-BE49-F238E27FC236}">
                <a16:creationId xmlns:a16="http://schemas.microsoft.com/office/drawing/2014/main" id="{17D68F24-70FC-4987-D28F-290482A36AA0}"/>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29858169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131998" y="3621022"/>
            <a:ext cx="8627757" cy="1113709"/>
          </a:xfrm>
        </p:spPr>
        <p:txBody>
          <a:bodyPr/>
          <a:lstStyle/>
          <a:p>
            <a:r>
              <a:rPr lang="fr-FR"/>
              <a:t>Pour en savoir plus</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275208" y="3302309"/>
            <a:ext cx="3271086" cy="1113709"/>
          </a:xfrm>
        </p:spPr>
        <p:txBody>
          <a:bodyPr/>
          <a:lstStyle/>
          <a:p>
            <a:r>
              <a:rPr lang="fr-FR" sz="7200">
                <a:solidFill>
                  <a:srgbClr val="0070C0"/>
                </a:solidFill>
                <a:latin typeface="Montserrat SemiBold"/>
                <a:cs typeface="Arial"/>
              </a:rPr>
              <a:t>05</a:t>
            </a:r>
            <a:endParaRPr lang="fr-FR" sz="7200">
              <a:solidFill>
                <a:srgbClr val="0070C0"/>
              </a:solidFill>
            </a:endParaRPr>
          </a:p>
        </p:txBody>
      </p:sp>
      <p:sp>
        <p:nvSpPr>
          <p:cNvPr id="6" name="Rectangle 5">
            <a:extLst>
              <a:ext uri="{FF2B5EF4-FFF2-40B4-BE49-F238E27FC236}">
                <a16:creationId xmlns:a16="http://schemas.microsoft.com/office/drawing/2014/main" id="{257C5861-0CCE-C935-2AF4-6FBCB74662DA}"/>
              </a:ext>
            </a:extLst>
          </p:cNvPr>
          <p:cNvSpPr/>
          <p:nvPr/>
        </p:nvSpPr>
        <p:spPr>
          <a:xfrm>
            <a:off x="3165325" y="6445937"/>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17220919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466" y="259200"/>
            <a:ext cx="10272131" cy="449816"/>
          </a:xfrm>
        </p:spPr>
        <p:txBody>
          <a:bodyPr/>
          <a:lstStyle/>
          <a:p>
            <a:r>
              <a:rPr lang="fr-FR"/>
              <a:t>Glossaire</a:t>
            </a:r>
          </a:p>
        </p:txBody>
      </p:sp>
      <p:pic>
        <p:nvPicPr>
          <p:cNvPr id="6" name="Image 5">
            <a:extLst>
              <a:ext uri="{FF2B5EF4-FFF2-40B4-BE49-F238E27FC236}">
                <a16:creationId xmlns:a16="http://schemas.microsoft.com/office/drawing/2014/main" id="{05535328-6F24-4B9F-9A1D-102F5CB8DC94}"/>
              </a:ext>
            </a:extLst>
          </p:cNvPr>
          <p:cNvPicPr>
            <a:picLocks noChangeAspect="1"/>
          </p:cNvPicPr>
          <p:nvPr/>
        </p:nvPicPr>
        <p:blipFill>
          <a:blip r:embed="rId3"/>
          <a:stretch>
            <a:fillRect/>
          </a:stretch>
        </p:blipFill>
        <p:spPr>
          <a:xfrm>
            <a:off x="11425095" y="243825"/>
            <a:ext cx="465191" cy="465191"/>
          </a:xfrm>
          <a:prstGeom prst="rect">
            <a:avLst/>
          </a:prstGeom>
        </p:spPr>
      </p:pic>
      <p:sp>
        <p:nvSpPr>
          <p:cNvPr id="7" name="Rectangle 6">
            <a:extLst>
              <a:ext uri="{FF2B5EF4-FFF2-40B4-BE49-F238E27FC236}">
                <a16:creationId xmlns:a16="http://schemas.microsoft.com/office/drawing/2014/main" id="{E0726E91-6C2A-4D19-BA9C-0E405D8B3CCA}"/>
              </a:ext>
            </a:extLst>
          </p:cNvPr>
          <p:cNvSpPr/>
          <p:nvPr/>
        </p:nvSpPr>
        <p:spPr>
          <a:xfrm>
            <a:off x="3526069" y="6457888"/>
            <a:ext cx="5320687"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8" name="ZoneTexte 7">
            <a:extLst>
              <a:ext uri="{FF2B5EF4-FFF2-40B4-BE49-F238E27FC236}">
                <a16:creationId xmlns:a16="http://schemas.microsoft.com/office/drawing/2014/main" id="{96B1E598-14EC-4670-9259-4E26A282F1D9}"/>
              </a:ext>
            </a:extLst>
          </p:cNvPr>
          <p:cNvSpPr txBox="1"/>
          <p:nvPr/>
        </p:nvSpPr>
        <p:spPr>
          <a:xfrm>
            <a:off x="544750" y="1196080"/>
            <a:ext cx="10927847" cy="555536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700" i="0" u="none" strike="noStrike" kern="0" cap="none" spc="0" normalizeH="0" baseline="0" noProof="0" dirty="0">
                <a:ln>
                  <a:noFill/>
                </a:ln>
                <a:solidFill>
                  <a:schemeClr val="tx2"/>
                </a:solidFill>
                <a:effectLst/>
                <a:uLnTx/>
                <a:uFillTx/>
                <a:latin typeface="+mj-lt"/>
              </a:rPr>
              <a:t>&gt;</a:t>
            </a:r>
            <a:r>
              <a:rPr kumimoji="0" lang="fr-FR" sz="1700" b="1" i="0" u="none" strike="noStrike" kern="0" cap="none" spc="0" normalizeH="0" baseline="0" noProof="0" dirty="0">
                <a:ln>
                  <a:noFill/>
                </a:ln>
                <a:effectLst/>
                <a:uLnTx/>
                <a:uFillTx/>
                <a:latin typeface="+mj-lt"/>
              </a:rPr>
              <a:t> </a:t>
            </a:r>
            <a:r>
              <a:rPr lang="fr-FR" sz="1400" b="1" kern="0" dirty="0">
                <a:solidFill>
                  <a:schemeClr val="tx2"/>
                </a:solidFill>
                <a:cs typeface="Arial"/>
              </a:rPr>
              <a:t>Le prix d’émission</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prix de l’obligation au moment de son émission.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a:t>
            </a:r>
            <a:r>
              <a:rPr kumimoji="0" lang="fr-FR" sz="1400" b="0" i="0" u="none" strike="noStrike" kern="0" cap="none" spc="0" normalizeH="0" baseline="0" noProof="0" dirty="0">
                <a:ln>
                  <a:noFill/>
                </a:ln>
                <a:effectLst/>
                <a:uLnTx/>
                <a:uFillTx/>
                <a:latin typeface="+mj-lt"/>
              </a:rPr>
              <a:t> Le capital de départ est appelé « </a:t>
            </a:r>
            <a:r>
              <a:rPr lang="fr-FR" sz="1400" b="1" kern="0" dirty="0">
                <a:solidFill>
                  <a:schemeClr val="tx2"/>
                </a:solidFill>
                <a:cs typeface="Arial"/>
              </a:rPr>
              <a:t>valeur nominale</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cours de l’obligation </a:t>
            </a:r>
            <a:r>
              <a:rPr kumimoji="0" lang="fr-FR" sz="1400" b="0" i="0" u="none" strike="noStrike" kern="0" cap="none" spc="0" normalizeH="0" baseline="0" noProof="0" dirty="0">
                <a:ln>
                  <a:noFill/>
                </a:ln>
                <a:effectLst/>
                <a:uLnTx/>
                <a:uFillTx/>
                <a:latin typeface="+mj-lt"/>
              </a:rPr>
              <a:t>correspond au prix auquel s’échange l’obligation</a:t>
            </a:r>
            <a:r>
              <a:rPr lang="fr-FR" sz="1400" kern="0" dirty="0">
                <a:latin typeface="+mj-lt"/>
              </a:rPr>
              <a:t> sur le marché</a:t>
            </a:r>
            <a:r>
              <a:rPr kumimoji="0" lang="fr-FR" sz="1400" b="0" i="0" u="none" strike="noStrike" kern="0" cap="none" spc="0" normalizeH="0" baseline="0" noProof="0" dirty="0">
                <a:ln>
                  <a:noFill/>
                </a:ln>
                <a:effectLst/>
                <a:uLnTx/>
                <a:uFillTx/>
                <a:latin typeface="+mj-lt"/>
              </a:rPr>
              <a:t>.</a:t>
            </a:r>
            <a:endParaRPr lang="fr-FR" sz="1400" b="0"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La durée de la vie d'une obligation correspond à </a:t>
            </a:r>
            <a:r>
              <a:rPr lang="fr-FR" sz="1400" b="1" kern="0" dirty="0">
                <a:solidFill>
                  <a:schemeClr val="tx2"/>
                </a:solidFill>
                <a:cs typeface="Arial"/>
              </a:rPr>
              <a:t>sa maturité</a:t>
            </a:r>
            <a:r>
              <a:rPr kumimoji="0" lang="fr-FR" sz="1400" b="1" i="0" u="none" strike="noStrike" kern="0" cap="none" spc="0" normalizeH="0" baseline="0" noProof="0" dirty="0">
                <a:ln>
                  <a:noFill/>
                </a:ln>
                <a:effectLst/>
                <a:uLnTx/>
                <a:uFillTx/>
                <a:latin typeface="+mj-lt"/>
              </a:rPr>
              <a:t>.</a:t>
            </a:r>
            <a:endParaRPr lang="fr-FR" sz="1400" b="1" i="0" u="none" strike="noStrike" kern="0" cap="none" spc="0" normalizeH="0" baseline="0" noProof="0" dirty="0">
              <a:ln>
                <a:noFill/>
              </a:ln>
              <a:effectLst/>
              <a:uLnTx/>
              <a:uFillTx/>
              <a:latin typeface="+mj-lt"/>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a:defRPr/>
            </a:pPr>
            <a:r>
              <a:rPr kumimoji="0" lang="fr-FR" sz="1400" b="0" i="0" u="none" strike="noStrike" kern="0" cap="none" spc="0" normalizeH="0" baseline="0" noProof="0" dirty="0">
                <a:ln>
                  <a:noFill/>
                </a:ln>
                <a:solidFill>
                  <a:schemeClr val="tx2"/>
                </a:solidFill>
                <a:effectLst/>
                <a:uLnTx/>
                <a:uFillTx/>
                <a:latin typeface="+mj-lt"/>
              </a:rPr>
              <a:t>&gt; </a:t>
            </a:r>
            <a:r>
              <a:rPr kumimoji="0" lang="fr-FR" sz="1400" b="0" i="0" u="none" strike="noStrike" kern="0" cap="none" spc="0" normalizeH="0" baseline="0" noProof="0" dirty="0">
                <a:ln>
                  <a:noFill/>
                </a:ln>
                <a:effectLst/>
                <a:uLnTx/>
                <a:uFillTx/>
                <a:latin typeface="+mj-lt"/>
              </a:rPr>
              <a:t>Le taux d’intérêt qui vous rémunère est appelé </a:t>
            </a:r>
            <a:r>
              <a:rPr lang="fr-FR" sz="1400" b="1" kern="0" dirty="0">
                <a:solidFill>
                  <a:schemeClr val="tx2"/>
                </a:solidFill>
                <a:cs typeface="Arial"/>
              </a:rPr>
              <a:t>un coupon lorsqu'il est versé périodiquement </a:t>
            </a:r>
          </a:p>
          <a:p>
            <a:pPr>
              <a:defRPr/>
            </a:pPr>
            <a:r>
              <a:rPr lang="fr-FR" sz="1400" b="1" kern="0" dirty="0">
                <a:solidFill>
                  <a:schemeClr val="tx2"/>
                </a:solidFill>
                <a:cs typeface="Arial"/>
              </a:rPr>
              <a:t>   aux clients.</a:t>
            </a:r>
            <a:endParaRPr lang="fr-FR" dirty="0">
              <a:solidFill>
                <a:schemeClr val="tx2"/>
              </a:solidFil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i="0" u="none" strike="noStrike" kern="0" cap="none" spc="0" normalizeH="0" baseline="0" noProof="0" dirty="0">
              <a:ln>
                <a:noFill/>
              </a:ln>
              <a:solidFill>
                <a:schemeClr val="tx2"/>
              </a:solidFill>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kumimoji="0" lang="fr-FR" sz="1400" i="0" u="none" strike="noStrike" kern="0" cap="none" spc="0" normalizeH="0" baseline="0" noProof="0" dirty="0">
                <a:ln>
                  <a:noFill/>
                </a:ln>
                <a:solidFill>
                  <a:schemeClr val="tx2"/>
                </a:solidFill>
                <a:effectLst/>
                <a:uLnTx/>
                <a:uFillTx/>
                <a:latin typeface="+mj-lt"/>
              </a:rPr>
              <a:t>&gt; </a:t>
            </a:r>
            <a:r>
              <a:rPr lang="fr-FR" sz="1400" b="1" kern="0" dirty="0">
                <a:solidFill>
                  <a:schemeClr val="tx2"/>
                </a:solidFill>
                <a:cs typeface="Arial"/>
              </a:rPr>
              <a:t>Le remboursement au pair</a:t>
            </a:r>
            <a:r>
              <a:rPr kumimoji="0" lang="fr-FR" sz="1400" b="1" i="0" u="none" strike="noStrike" kern="0" cap="none" spc="0" normalizeH="0" baseline="0" noProof="0" dirty="0">
                <a:ln>
                  <a:noFill/>
                </a:ln>
                <a:effectLst/>
                <a:uLnTx/>
                <a:uFillTx/>
                <a:latin typeface="+mj-lt"/>
              </a:rPr>
              <a:t> </a:t>
            </a:r>
            <a:r>
              <a:rPr kumimoji="0" lang="fr-FR" sz="1400" b="0" i="0" u="none" strike="noStrike" kern="0" cap="none" spc="0" normalizeH="0" baseline="0" noProof="0" dirty="0">
                <a:ln>
                  <a:noFill/>
                </a:ln>
                <a:effectLst/>
                <a:uLnTx/>
                <a:uFillTx/>
                <a:latin typeface="+mj-lt"/>
              </a:rPr>
              <a:t>correspond au remboursement à 100 % du nominal.</a:t>
            </a:r>
            <a:endParaRPr lang="fr-FR" sz="1400" b="0" i="0" u="none" strike="noStrike" kern="0" cap="none" spc="0" normalizeH="0" baseline="0" noProof="0" dirty="0">
              <a:ln>
                <a:noFill/>
              </a:ln>
              <a:effectLst/>
              <a:uLnTx/>
              <a:uFillTx/>
              <a:latin typeface="+mj-lt"/>
              <a:cs typeface="Arial"/>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effectLst/>
              <a:uLnTx/>
              <a:uFillTx/>
              <a:latin typeface="+mj-lt"/>
            </a:endParaRPr>
          </a:p>
          <a:p>
            <a:pPr marR="0" lvl="0" defTabSz="914400" eaLnBrk="1" fontAlgn="auto" latinLnBrk="0" hangingPunct="1">
              <a:lnSpc>
                <a:spcPct val="100000"/>
              </a:lnSpc>
              <a:spcBef>
                <a:spcPts val="0"/>
              </a:spcBef>
              <a:spcAft>
                <a:spcPts val="0"/>
              </a:spcAft>
              <a:buClrTx/>
              <a:buSzTx/>
              <a:tabLst/>
              <a:defRPr/>
            </a:pPr>
            <a:r>
              <a:rPr lang="fr-FR" sz="1400" kern="0" dirty="0">
                <a:solidFill>
                  <a:schemeClr val="tx2"/>
                </a:solidFill>
                <a:latin typeface="+mj-lt"/>
              </a:rPr>
              <a:t>&gt; </a:t>
            </a:r>
            <a:r>
              <a:rPr lang="fr-FR" sz="1400" kern="0" dirty="0">
                <a:latin typeface="+mj-lt"/>
              </a:rPr>
              <a:t>Le prix de remboursement correspond au remboursement de l’obligation à son échéance</a:t>
            </a:r>
            <a:r>
              <a:rPr lang="fr-FR" kern="0" dirty="0">
                <a:latin typeface="+mj-lt"/>
              </a:rPr>
              <a:t>.</a:t>
            </a:r>
            <a:endParaRPr lang="fr-FR"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a:p>
            <a:pPr>
              <a:defRPr/>
            </a:pPr>
            <a:r>
              <a:rPr lang="fr-FR" sz="1400" kern="0" dirty="0">
                <a:solidFill>
                  <a:schemeClr val="tx2"/>
                </a:solidFill>
                <a:latin typeface="+mj-lt"/>
              </a:rPr>
              <a:t>&gt;</a:t>
            </a:r>
            <a:r>
              <a:rPr lang="fr-FR" sz="1800" dirty="0">
                <a:cs typeface="Arial"/>
              </a:rPr>
              <a:t> </a:t>
            </a:r>
            <a:r>
              <a:rPr lang="fr-FR" sz="1400" b="1" kern="0" dirty="0">
                <a:solidFill>
                  <a:schemeClr val="tx2"/>
                </a:solidFill>
                <a:cs typeface="Arial"/>
              </a:rPr>
              <a:t>SFDR</a:t>
            </a:r>
            <a:r>
              <a:rPr lang="fr-FR" sz="1400" kern="0" dirty="0">
                <a:latin typeface="+mj-lt"/>
              </a:rPr>
              <a:t>: Règlement du Parlement européen et du Conseil du 27 novembre 2019 concernant les informations à fournir en matière de développement durable dans le secteur des services financiers </a:t>
            </a:r>
            <a:endParaRPr lang="fr-FR" sz="1400" kern="0" dirty="0">
              <a:latin typeface="+mj-lt"/>
              <a:cs typeface="Arial"/>
            </a:endParaRPr>
          </a:p>
          <a:p>
            <a:pPr marR="0" lvl="0" defTabSz="914400" eaLnBrk="1" fontAlgn="auto" latinLnBrk="0" hangingPunct="1">
              <a:lnSpc>
                <a:spcPct val="100000"/>
              </a:lnSpc>
              <a:spcBef>
                <a:spcPts val="0"/>
              </a:spcBef>
              <a:spcAft>
                <a:spcPts val="0"/>
              </a:spcAft>
              <a:buClrTx/>
              <a:buSzTx/>
              <a:tabLst/>
              <a:defRPr/>
            </a:pPr>
            <a:endParaRPr lang="fr-FR" b="0" i="0" u="none" strike="noStrike" kern="0" cap="none" spc="0" normalizeH="0" baseline="0" noProof="0" dirty="0">
              <a:ln>
                <a:noFill/>
              </a:ln>
              <a:effectLst/>
              <a:uLnTx/>
              <a:uFillTx/>
              <a:latin typeface="+mj-lt"/>
              <a:cs typeface="Arial"/>
            </a:endParaRPr>
          </a:p>
        </p:txBody>
      </p:sp>
      <p:graphicFrame>
        <p:nvGraphicFramePr>
          <p:cNvPr id="3" name="Objet 2">
            <a:extLst>
              <a:ext uri="{FF2B5EF4-FFF2-40B4-BE49-F238E27FC236}">
                <a16:creationId xmlns:a16="http://schemas.microsoft.com/office/drawing/2014/main" id="{3EE81DA0-DC94-4783-B2D3-471A75A7F597}"/>
              </a:ext>
            </a:extLst>
          </p:cNvPr>
          <p:cNvGraphicFramePr>
            <a:graphicFrameLocks noChangeAspect="1"/>
          </p:cNvGraphicFramePr>
          <p:nvPr/>
        </p:nvGraphicFramePr>
        <p:xfrm>
          <a:off x="8521700" y="3397250"/>
          <a:ext cx="1743075" cy="1533525"/>
        </p:xfrm>
        <a:graphic>
          <a:graphicData uri="http://schemas.openxmlformats.org/presentationml/2006/ole">
            <mc:AlternateContent xmlns:mc="http://schemas.openxmlformats.org/markup-compatibility/2006">
              <mc:Choice xmlns:v="urn:schemas-microsoft-com:vml" Requires="v">
                <p:oleObj spid="_x0000_s7171" name="Acrobat Document" showAsIcon="1" r:id="rId4" imgW="793800" imgH="698400" progId="AcroExch.Document.DC">
                  <p:embed/>
                </p:oleObj>
              </mc:Choice>
              <mc:Fallback>
                <p:oleObj name="Acrobat Document" showAsIcon="1" r:id="rId4" imgW="793800" imgH="698400" progId="AcroExch.Document.DC">
                  <p:embed/>
                  <p:pic>
                    <p:nvPicPr>
                      <p:cNvPr id="3" name="Objet 2">
                        <a:extLst>
                          <a:ext uri="{FF2B5EF4-FFF2-40B4-BE49-F238E27FC236}">
                            <a16:creationId xmlns:a16="http://schemas.microsoft.com/office/drawing/2014/main" id="{3EE81DA0-DC94-4783-B2D3-471A75A7F597}"/>
                          </a:ext>
                        </a:extLst>
                      </p:cNvPr>
                      <p:cNvPicPr/>
                      <p:nvPr/>
                    </p:nvPicPr>
                    <p:blipFill>
                      <a:blip r:embed="rId5"/>
                      <a:stretch>
                        <a:fillRect/>
                      </a:stretch>
                    </p:blipFill>
                    <p:spPr>
                      <a:xfrm>
                        <a:off x="8521700" y="3397250"/>
                        <a:ext cx="1743075" cy="1533525"/>
                      </a:xfrm>
                      <a:prstGeom prst="rect">
                        <a:avLst/>
                      </a:prstGeom>
                    </p:spPr>
                  </p:pic>
                </p:oleObj>
              </mc:Fallback>
            </mc:AlternateContent>
          </a:graphicData>
        </a:graphic>
      </p:graphicFrame>
      <p:pic>
        <p:nvPicPr>
          <p:cNvPr id="9" name="Graphique 8" descr="Curseur avec un remplissage uni">
            <a:extLst>
              <a:ext uri="{FF2B5EF4-FFF2-40B4-BE49-F238E27FC236}">
                <a16:creationId xmlns:a16="http://schemas.microsoft.com/office/drawing/2014/main" id="{C6B74467-CF81-42A4-BA91-529125F6E8C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20780" y="3874678"/>
            <a:ext cx="914400" cy="914400"/>
          </a:xfrm>
          <a:prstGeom prst="rect">
            <a:avLst/>
          </a:prstGeom>
        </p:spPr>
      </p:pic>
      <p:sp>
        <p:nvSpPr>
          <p:cNvPr id="5" name="ZoneTexte 4">
            <a:extLst>
              <a:ext uri="{FF2B5EF4-FFF2-40B4-BE49-F238E27FC236}">
                <a16:creationId xmlns:a16="http://schemas.microsoft.com/office/drawing/2014/main" id="{D2E4D750-BF7A-4802-956A-97BBBB9848BB}"/>
              </a:ext>
            </a:extLst>
          </p:cNvPr>
          <p:cNvSpPr txBox="1"/>
          <p:nvPr/>
        </p:nvSpPr>
        <p:spPr>
          <a:xfrm>
            <a:off x="8486123" y="2896581"/>
            <a:ext cx="2715096" cy="307777"/>
          </a:xfrm>
          <a:prstGeom prst="rect">
            <a:avLst/>
          </a:prstGeom>
          <a:noFill/>
        </p:spPr>
        <p:txBody>
          <a:bodyPr wrap="square" rtlCol="0">
            <a:spAutoFit/>
          </a:bodyPr>
          <a:lstStyle/>
          <a:p>
            <a:r>
              <a:rPr lang="fr-FR" sz="1400" b="1" kern="0">
                <a:solidFill>
                  <a:schemeClr val="tx2"/>
                </a:solidFill>
                <a:cs typeface="Arial"/>
              </a:rPr>
              <a:t>Pour aller plus loin:</a:t>
            </a:r>
          </a:p>
        </p:txBody>
      </p:sp>
    </p:spTree>
    <p:extLst>
      <p:ext uri="{BB962C8B-B14F-4D97-AF65-F5344CB8AC3E}">
        <p14:creationId xmlns:p14="http://schemas.microsoft.com/office/powerpoint/2010/main" val="39838699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1783" y="153891"/>
            <a:ext cx="11469188" cy="449816"/>
          </a:xfrm>
        </p:spPr>
        <p:txBody>
          <a:bodyPr/>
          <a:lstStyle/>
          <a:p>
            <a:r>
              <a:rPr lang="fr-FR" dirty="0">
                <a:latin typeface="Montserrat ExtraBold"/>
                <a:cs typeface="Arial"/>
              </a:rPr>
              <a:t>Définition </a:t>
            </a:r>
            <a:r>
              <a:rPr lang="fr-FR" u="sng" dirty="0">
                <a:latin typeface="Montserrat ExtraBold"/>
                <a:cs typeface="Arial"/>
              </a:rPr>
              <a:t>générale</a:t>
            </a:r>
            <a:r>
              <a:rPr lang="fr-FR" dirty="0">
                <a:latin typeface="Montserrat ExtraBold"/>
                <a:cs typeface="Arial"/>
              </a:rPr>
              <a:t> d'un Emprunt Obligataire</a:t>
            </a:r>
            <a:endParaRPr lang="fr-FR" dirty="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395234" y="143932"/>
            <a:ext cx="459775" cy="459775"/>
          </a:xfrm>
          <a:prstGeom prst="rect">
            <a:avLst/>
          </a:prstGeom>
        </p:spPr>
      </p:pic>
      <p:sp>
        <p:nvSpPr>
          <p:cNvPr id="4" name="ZoneTexte 3">
            <a:extLst>
              <a:ext uri="{FF2B5EF4-FFF2-40B4-BE49-F238E27FC236}">
                <a16:creationId xmlns:a16="http://schemas.microsoft.com/office/drawing/2014/main" id="{9EDCCA51-36A7-AED4-2E7A-847F6B9C9D71}"/>
              </a:ext>
            </a:extLst>
          </p:cNvPr>
          <p:cNvSpPr txBox="1"/>
          <p:nvPr/>
        </p:nvSpPr>
        <p:spPr>
          <a:xfrm>
            <a:off x="1340137" y="1763299"/>
            <a:ext cx="10132460"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B34A8C"/>
                </a:solidFill>
                <a:effectLst/>
                <a:uLnTx/>
                <a:uFillTx/>
                <a:latin typeface="Arial"/>
                <a:ea typeface="+mn-ea"/>
                <a:cs typeface="Arial"/>
              </a:rPr>
              <a:t>&gt; </a:t>
            </a:r>
            <a:r>
              <a:rPr kumimoji="0" lang="fr-FR" sz="1400" b="0" i="0" u="none" strike="noStrike" kern="1200" cap="none" spc="0" normalizeH="0" baseline="0" noProof="0">
                <a:ln>
                  <a:noFill/>
                </a:ln>
                <a:solidFill>
                  <a:srgbClr val="000000"/>
                </a:solidFill>
                <a:effectLst/>
                <a:uLnTx/>
                <a:uFillTx/>
                <a:latin typeface="Arial"/>
                <a:ea typeface="+mn-ea"/>
                <a:cs typeface="Arial"/>
              </a:rPr>
              <a:t>Un emprunt obligataire est constitué d'obligations qui sont des </a:t>
            </a:r>
            <a:r>
              <a:rPr kumimoji="0" lang="fr-FR" sz="1400" b="1" i="0" u="none" strike="noStrike" kern="1200" cap="none" spc="0" normalizeH="0" baseline="0" noProof="0">
                <a:ln>
                  <a:noFill/>
                </a:ln>
                <a:solidFill>
                  <a:srgbClr val="B34A8C"/>
                </a:solidFill>
                <a:effectLst/>
                <a:uLnTx/>
                <a:uFillTx/>
                <a:latin typeface="Arial"/>
                <a:ea typeface="+mn-ea"/>
                <a:cs typeface="Arial"/>
              </a:rPr>
              <a:t>titres de créances émis </a:t>
            </a:r>
            <a:r>
              <a:rPr kumimoji="0" lang="fr-FR" sz="1400" b="0" i="0" u="none" strike="noStrike" kern="1200" cap="none" spc="0" normalizeH="0" baseline="0" noProof="0">
                <a:ln>
                  <a:noFill/>
                </a:ln>
                <a:solidFill>
                  <a:srgbClr val="000000"/>
                </a:solidFill>
                <a:effectLst/>
                <a:uLnTx/>
                <a:uFillTx/>
                <a:latin typeface="Arial"/>
                <a:ea typeface="+mn-ea"/>
                <a:cs typeface="Arial"/>
              </a:rPr>
              <a:t>par un Etat, une collectivité locale ou </a:t>
            </a:r>
            <a:r>
              <a:rPr kumimoji="0" lang="fr-FR" sz="1400" b="1" i="0" u="none" strike="noStrike" kern="1200" cap="none" spc="0" normalizeH="0" baseline="0" noProof="0">
                <a:ln>
                  <a:noFill/>
                </a:ln>
                <a:solidFill>
                  <a:srgbClr val="B34A8C"/>
                </a:solidFill>
                <a:effectLst/>
                <a:uLnTx/>
                <a:uFillTx/>
                <a:latin typeface="Arial"/>
                <a:ea typeface="+mn-ea"/>
                <a:cs typeface="Arial"/>
              </a:rPr>
              <a:t>une entreprise</a:t>
            </a:r>
            <a:r>
              <a:rPr kumimoji="0" lang="fr-FR" sz="1400" b="0" i="0" u="none" strike="noStrike" kern="1200" cap="none" spc="0" normalizeH="0" baseline="0" noProof="0">
                <a:ln>
                  <a:noFill/>
                </a:ln>
                <a:solidFill>
                  <a:srgbClr val="000000"/>
                </a:solidFill>
                <a:effectLst/>
                <a:uLnTx/>
                <a:uFillTx/>
                <a:latin typeface="Arial"/>
                <a:ea typeface="+mn-ea"/>
                <a:cs typeface="Arial"/>
              </a:rPr>
              <a:t>, sur les marchés financiers pour une durée déterminée à l'avance par l'émetteur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B34A8C"/>
                </a:solidFill>
                <a:effectLst/>
                <a:uLnTx/>
                <a:uFillTx/>
                <a:latin typeface="Arial"/>
                <a:ea typeface="+mn-ea"/>
                <a:cs typeface="Arial"/>
              </a:rPr>
              <a:t>&gt;</a:t>
            </a:r>
            <a:r>
              <a:rPr kumimoji="0" lang="fr-FR" sz="1400" b="0" i="0" u="none" strike="noStrike" kern="1200" cap="none" spc="0" normalizeH="0" baseline="0" noProof="0">
                <a:ln>
                  <a:noFill/>
                </a:ln>
                <a:solidFill>
                  <a:srgbClr val="000000"/>
                </a:solidFill>
                <a:effectLst/>
                <a:uLnTx/>
                <a:uFillTx/>
                <a:latin typeface="Arial"/>
                <a:ea typeface="+mn-ea"/>
                <a:cs typeface="Arial"/>
              </a:rPr>
              <a:t> Un Emprunt obligataire n’est pas soumis à la réglementation SFDR en conséquence, aucune information n’est à fournir au client en matière de développement durable ;</a:t>
            </a:r>
            <a:endParaRPr lang="fr-FR" sz="14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Arial"/>
              </a:rPr>
              <a:t> ​</a:t>
            </a: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B34A8C"/>
                </a:solidFill>
                <a:effectLst/>
                <a:uLnTx/>
                <a:uFillTx/>
                <a:latin typeface="Arial"/>
                <a:ea typeface="+mn-ea"/>
                <a:cs typeface="Arial"/>
              </a:rPr>
              <a:t>&gt; </a:t>
            </a:r>
            <a:r>
              <a:rPr kumimoji="0" lang="fr-FR" sz="1400" b="0" i="0" u="none" strike="noStrike" kern="1200" cap="none" spc="0" normalizeH="0" baseline="0" noProof="0">
                <a:ln>
                  <a:noFill/>
                </a:ln>
                <a:solidFill>
                  <a:srgbClr val="000000"/>
                </a:solidFill>
                <a:effectLst/>
                <a:uLnTx/>
                <a:uFillTx/>
                <a:latin typeface="Arial"/>
                <a:ea typeface="+mn-ea"/>
                <a:cs typeface="Arial"/>
              </a:rPr>
              <a:t>La souscription à l'emprunt donne aux clients </a:t>
            </a:r>
            <a:r>
              <a:rPr kumimoji="0" lang="fr-FR" sz="1400" b="1" i="0" u="none" strike="noStrike" kern="1200" cap="none" spc="0" normalizeH="0" baseline="0" noProof="0">
                <a:ln>
                  <a:noFill/>
                </a:ln>
                <a:solidFill>
                  <a:srgbClr val="B34A8C"/>
                </a:solidFill>
                <a:effectLst/>
                <a:uLnTx/>
                <a:uFillTx/>
                <a:latin typeface="Arial"/>
                <a:ea typeface="+mn-ea"/>
                <a:cs typeface="Arial"/>
              </a:rPr>
              <a:t>le droit à perception d'intérêts (coupon) payable par l'émetteur périodiquement ou à l'échéance ;</a:t>
            </a:r>
            <a:endParaRPr kumimoji="0" lang="fr-FR" sz="1400" b="0" i="0" u="none" strike="noStrike" kern="1200" cap="none" spc="0" normalizeH="0" baseline="0" noProof="0">
              <a:ln>
                <a:noFill/>
              </a:ln>
              <a:solidFill>
                <a:srgbClr val="B34A8C"/>
              </a:solidFill>
              <a:effectLst/>
              <a:highlight>
                <a:srgbClr val="00FF00"/>
              </a:highligh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a:buChar char="•"/>
              <a:tabLst/>
              <a:defRPr/>
            </a:pPr>
            <a:endParaRPr kumimoji="0" lang="fr-FR" sz="1400" b="0" i="0" u="none" strike="noStrike" kern="1200" cap="none" spc="0" normalizeH="0" baseline="0" noProof="0">
              <a:ln>
                <a:noFill/>
              </a:ln>
              <a:solidFill>
                <a:srgbClr val="000000"/>
              </a:solidFill>
              <a:effectLst/>
              <a:highlight>
                <a:srgbClr val="00FF00"/>
              </a:highligh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Arial"/>
              </a:rPr>
              <a:t>​</a:t>
            </a:r>
            <a:endParaRPr lang="fr-FR" sz="14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B34A8C"/>
                </a:solidFill>
                <a:effectLst/>
                <a:uLnTx/>
                <a:uFillTx/>
                <a:latin typeface="Arial"/>
                <a:ea typeface="+mn-ea"/>
                <a:cs typeface="Arial"/>
              </a:rPr>
              <a:t>&gt; </a:t>
            </a:r>
            <a:r>
              <a:rPr kumimoji="0" lang="fr-FR" sz="1400" b="1" i="0" u="none" strike="noStrike" kern="1200" cap="none" spc="0" normalizeH="0" baseline="0" noProof="0">
                <a:ln>
                  <a:noFill/>
                </a:ln>
                <a:solidFill>
                  <a:srgbClr val="B34A8C"/>
                </a:solidFill>
                <a:effectLst/>
                <a:uLnTx/>
                <a:uFillTx/>
                <a:latin typeface="Arial"/>
                <a:ea typeface="+mn-ea"/>
                <a:cs typeface="Arial"/>
              </a:rPr>
              <a:t>Le taux d'intérêt peut être fixe ou variable</a:t>
            </a:r>
            <a:r>
              <a:rPr kumimoji="0" lang="fr-FR" sz="1400" b="1" i="0" u="none" strike="noStrike" kern="1200" cap="none" spc="0" normalizeH="0" baseline="0" noProof="0">
                <a:ln>
                  <a:noFill/>
                </a:ln>
                <a:solidFill>
                  <a:srgbClr val="000000"/>
                </a:solidFill>
                <a:effectLst/>
                <a:uLnTx/>
                <a:uFillTx/>
                <a:latin typeface="Arial"/>
                <a:ea typeface="+mn-ea"/>
                <a:cs typeface="Arial"/>
              </a:rPr>
              <a:t> </a:t>
            </a:r>
            <a:r>
              <a:rPr kumimoji="0" lang="fr-FR" sz="1400" b="0" i="0" u="none" strike="noStrike" kern="1200" cap="none" spc="0" normalizeH="0" baseline="0" noProof="0">
                <a:ln>
                  <a:noFill/>
                </a:ln>
                <a:solidFill>
                  <a:srgbClr val="000000"/>
                </a:solidFill>
                <a:effectLst/>
                <a:uLnTx/>
                <a:uFillTx/>
                <a:latin typeface="Arial"/>
                <a:ea typeface="+mn-ea"/>
                <a:cs typeface="Arial"/>
              </a:rPr>
              <a:t>; ​</a:t>
            </a:r>
            <a:endParaRPr lang="fr-FR" sz="14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B34A8C"/>
                </a:solidFill>
                <a:effectLst/>
                <a:uLnTx/>
                <a:uFillTx/>
                <a:latin typeface="Arial"/>
                <a:ea typeface="+mn-ea"/>
                <a:cs typeface="Arial"/>
              </a:rPr>
              <a:t>&gt; </a:t>
            </a:r>
            <a:r>
              <a:rPr kumimoji="0" lang="fr-FR" sz="1400" b="1" i="0" u="none" strike="noStrike" kern="1200" cap="none" spc="0" normalizeH="0" baseline="0" noProof="0">
                <a:ln>
                  <a:noFill/>
                </a:ln>
                <a:solidFill>
                  <a:srgbClr val="B34A8C"/>
                </a:solidFill>
                <a:effectLst/>
                <a:uLnTx/>
                <a:uFillTx/>
                <a:latin typeface="Arial"/>
                <a:ea typeface="+mn-ea"/>
                <a:cs typeface="Arial"/>
              </a:rPr>
              <a:t>L'obligation est remboursée à l'échéance</a:t>
            </a:r>
            <a:r>
              <a:rPr kumimoji="0" lang="fr-FR" sz="1400" b="0" i="0" u="none" strike="noStrike" kern="1200" cap="none" spc="0" normalizeH="0" baseline="0" noProof="0">
                <a:ln>
                  <a:noFill/>
                </a:ln>
                <a:solidFill>
                  <a:srgbClr val="000000"/>
                </a:solidFill>
                <a:effectLst/>
                <a:uLnTx/>
                <a:uFillTx/>
                <a:latin typeface="Arial"/>
                <a:ea typeface="+mn-ea"/>
                <a:cs typeface="Arial"/>
              </a:rPr>
              <a:t>, soit au capital de départ (nominal), soit à un prix défini par l’émetteur (par exemple nominal de l'obligation majoré d’une prime de remboursement).​</a:t>
            </a:r>
            <a:endParaRPr lang="fr-FR" sz="14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fr-FR" sz="1400" b="0" i="0" u="none" strike="noStrike" kern="1200" cap="none" spc="0" normalizeH="0" baseline="0" noProof="0">
              <a:ln>
                <a:noFill/>
              </a:ln>
              <a:solidFill>
                <a:srgbClr val="000000"/>
              </a:solidFill>
              <a:effectLst/>
              <a:uLnTx/>
              <a:uFillTx/>
              <a:latin typeface="Arial"/>
              <a:ea typeface="+mn-ea"/>
              <a:cs typeface="Arial"/>
            </a:endParaRPr>
          </a:p>
        </p:txBody>
      </p:sp>
      <p:sp>
        <p:nvSpPr>
          <p:cNvPr id="9" name="Rectangle 8">
            <a:extLst>
              <a:ext uri="{FF2B5EF4-FFF2-40B4-BE49-F238E27FC236}">
                <a16:creationId xmlns:a16="http://schemas.microsoft.com/office/drawing/2014/main" id="{E4F8933E-8E23-4412-AD0A-DC3795B4BFCE}"/>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9340332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latin typeface="Montserrat ExtraBold"/>
                <a:cs typeface="Arial"/>
              </a:rPr>
              <a:t>Zoom sur une émission obligataire dite </a:t>
            </a:r>
            <a:br>
              <a:rPr lang="fr-FR">
                <a:latin typeface="Montserrat ExtraBold"/>
                <a:cs typeface="Arial"/>
              </a:rPr>
            </a:br>
            <a:r>
              <a:rPr lang="fr-FR">
                <a:latin typeface="Montserrat ExtraBold"/>
                <a:cs typeface="Arial"/>
              </a:rPr>
              <a:t>« zéro coupon »</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369646" y="154642"/>
            <a:ext cx="554374" cy="554374"/>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693213" y="1667611"/>
            <a:ext cx="11117301" cy="4038093"/>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Une obligation « zéro coupon » </a:t>
            </a:r>
            <a:r>
              <a:rPr kumimoji="0" lang="fr-FR" sz="1400" b="0" i="0" u="none" strike="noStrike" kern="1200" cap="none" spc="0" normalizeH="0" baseline="0" noProof="0">
                <a:ln>
                  <a:noFill/>
                </a:ln>
                <a:solidFill>
                  <a:srgbClr val="000000"/>
                </a:solidFill>
                <a:effectLst/>
                <a:uLnTx/>
                <a:uFillTx/>
                <a:latin typeface="Arial"/>
                <a:ea typeface="+mn-ea"/>
                <a:cs typeface="+mn-cs"/>
              </a:rPr>
              <a:t>est un emprunt obligataire qui ne paie pas d’intérêts durant toute sa durée de vie. En contrepartie, la valeur de remboursement au terme est plus élevée. La rémunération est donc la différence entre le prix d’émission et le prix de remboursement à l’échéance. </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L’avantage réside dans la connaissance, dès la souscription, du taux de réinvestissement des coupons (les coupons non versés génèrent des intérêts). </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400" b="1" i="0" u="none" strike="noStrike" kern="1200" cap="none" spc="0" normalizeH="0" baseline="0" noProof="0">
                <a:ln>
                  <a:noFill/>
                </a:ln>
                <a:solidFill>
                  <a:srgbClr val="000000"/>
                </a:solidFill>
                <a:effectLst/>
                <a:uLnTx/>
                <a:uFillTx/>
                <a:latin typeface="Arial"/>
                <a:ea typeface="+mn-ea"/>
                <a:cs typeface="+mn-cs"/>
              </a:rPr>
              <a:t>En cas de défaillance de l’émetteur, l’investisseur perd à la fois le principal (capital de départ) et les intérêts.</a:t>
            </a:r>
            <a:endParaRPr kumimoji="0" lang="fr-FR" sz="14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base" latinLnBrk="0" hangingPunct="1">
              <a:lnSpc>
                <a:spcPct val="150000"/>
              </a:lnSpc>
              <a:spcBef>
                <a:spcPts val="0"/>
              </a:spcBef>
              <a:spcAft>
                <a:spcPts val="0"/>
              </a:spcAft>
              <a:buClrTx/>
              <a:buSzTx/>
              <a:buFont typeface="Webdings" panose="05030102010509060703" pitchFamily="18" charset="2"/>
              <a:buChar char="i"/>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Les obligations "zéro coupon" ne distribuent pas de coupon mais cela ne signifie pas que les intérêts soient nuls. Le versement des intérêts a lieu uniquement lors du remboursement final versé au client. </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base" latinLnBrk="0" hangingPunct="1">
              <a:lnSpc>
                <a:spcPct val="15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L’emprunt BPCE ASV avril 2028 est commercialisé au sein des contrats d’assurance-vie et de capitalisation en tant qu’unités de compte classique.</a:t>
            </a:r>
            <a:endParaRPr kumimoji="0" lang="fr-FR"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Pour bénéficier du versement de </a:t>
            </a:r>
            <a:r>
              <a:rPr kumimoji="0" lang="fr-FR" sz="1400" b="1" i="0" u="none" strike="noStrike" kern="1200" cap="none" spc="0" normalizeH="0" baseline="0" noProof="0">
                <a:ln>
                  <a:noFill/>
                </a:ln>
                <a:solidFill>
                  <a:srgbClr val="000000"/>
                </a:solidFill>
                <a:effectLst/>
                <a:uLnTx/>
                <a:uFillTx/>
                <a:latin typeface="Arial"/>
                <a:ea typeface="+mn-ea"/>
                <a:cs typeface="+mn-cs"/>
              </a:rPr>
              <a:t>ces intérêts en totalité</a:t>
            </a:r>
            <a:r>
              <a:rPr kumimoji="0" lang="fr-FR" sz="1400" b="0" i="0" u="none" strike="noStrike" kern="1200" cap="none" spc="0" normalizeH="0" baseline="0" noProof="0">
                <a:ln>
                  <a:noFill/>
                </a:ln>
                <a:solidFill>
                  <a:srgbClr val="000000"/>
                </a:solidFill>
                <a:effectLst/>
                <a:uLnTx/>
                <a:uFillTx/>
                <a:latin typeface="Arial"/>
                <a:ea typeface="+mn-ea"/>
                <a:cs typeface="+mn-cs"/>
              </a:rPr>
              <a:t>, le souscripteur doit conserver ses obligations jusqu’à l’échéance.</a:t>
            </a:r>
            <a:endParaRPr kumimoji="0" lang="fr-FR" sz="1400" b="0" i="0" u="none" strike="noStrike" kern="1200" cap="none" spc="0" normalizeH="0" baseline="0" noProof="0">
              <a:ln>
                <a:noFill/>
              </a:ln>
              <a:solidFill>
                <a:srgbClr val="000000"/>
              </a:solidFill>
              <a:effectLst/>
              <a:uLnTx/>
              <a:uFillTx/>
              <a:latin typeface="Arial"/>
              <a:ea typeface="+mn-ea"/>
              <a:cs typeface="Arial"/>
            </a:endParaRP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27719319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latin typeface="Montserrat ExtraBold"/>
                <a:cs typeface="Arial"/>
              </a:rPr>
              <a:t>Risques identifiés sur émission BPCE</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369646" y="154642"/>
            <a:ext cx="554374" cy="554374"/>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461034" y="1761725"/>
            <a:ext cx="11380445" cy="4904869"/>
          </a:xfrm>
          <a:prstGeom prst="rect">
            <a:avLst/>
          </a:prstGeom>
          <a:noFill/>
        </p:spPr>
        <p:txBody>
          <a:bodyPr wrap="square" lIns="91440" tIns="45720" rIns="91440" bIns="45720" numCol="2" anchor="t">
            <a:spAutoFit/>
          </a:bodyPr>
          <a:lstStyle/>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stratégiques, d’activité et d’écosystème</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être vulnérable aux environnements politiques,        macroéconomiques et financiers ou aux situations particulières des pays où il conduit ses activités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risque de pandémie (exemple de coronavirus – Covid-19) et ses conséquences économiques pourraient continuer à affecter négativement les activités, les résultats et la situation financière du Groupe ;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ne pas atteindre les objectifs de son plan stratégique BPCE 2024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risques climatiques dans leur composante physique et de transition et leurs conséquences sur les acteurs économiques pourraient affecter négativement les    activités, les résultats et la situation financière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pourrait rencontrer des difficultés pour adapter, mettre en œuvre et intégrer sa politique dans le cadre d’acquisitions ou de joint-ventures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La concurrence intense, tant en France, son principal marché, qu’à l’international, est susceptible de peser sur les revenus nets et la rentabilité du Groupe BPCE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La capacité du Groupe BPCE à attirer et retenir des salariés qualifiés est cruciale pour le succès de son activité et tout échec à ce titre pourrait affecter sa performance.</a:t>
            </a:r>
          </a:p>
          <a:p>
            <a:pPr algn="just">
              <a:lnSpc>
                <a:spcPct val="120000"/>
              </a:lnSpc>
              <a:spcAft>
                <a:spcPts val="700"/>
              </a:spcAft>
            </a:pPr>
            <a:endParaRPr lang="fr-FR" sz="1100" kern="1000" dirty="0">
              <a:latin typeface="Arial" panose="020B0604020202020204" pitchFamily="34" charset="0"/>
              <a:ea typeface="Times New Roman" panose="02020603050405020304" pitchFamily="18" charset="0"/>
            </a:endParaRPr>
          </a:p>
          <a:p>
            <a:pPr algn="just">
              <a:lnSpc>
                <a:spcPct val="120000"/>
              </a:lnSpc>
              <a:spcAft>
                <a:spcPts val="700"/>
              </a:spcAft>
            </a:pPr>
            <a:endParaRPr lang="fr-FR" sz="1100" kern="1000" dirty="0">
              <a:latin typeface="Arial" panose="020B0604020202020204" pitchFamily="34" charset="0"/>
              <a:ea typeface="Times New Roman" panose="02020603050405020304" pitchFamily="18" charset="0"/>
            </a:endParaRP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financiers</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D’importantes variations de taux d’intérêt pourraient avoir un effet défavorable significatif sur le produit net bancaire et nuire à la rentabilité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dépendant de son accès au financement et à d’autres sources de liquidité, lesquels peuvent être limités pour des raisons indépendantes de sa volonté, ce qui pourrait avoir un effet défavorable significatif sur ses résultats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variations de la juste valeur des portefeuilles de titres et de produits dérivés du Groupe BPCE et de sa dette propre sont susceptibles d’avoir une incidence négative sur la valeur nette comptable de ces actifs et passifs et par conséquent sur le résultat net et sur les capitaux propres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revenus tirés par le Groupe BPCE du courtage et autres activités liées à des commissions pourraient diminuer en cas de repli des marchés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	L’évolution à la baisse des notations de crédit pourrait avoir un impact négatif sur le coût de refinancement, la rentabilité et la poursuite des activités de BPCE.  </a:t>
            </a: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4482F44A-CF07-DF14-0DBE-B5B614101BF9}"/>
              </a:ext>
            </a:extLst>
          </p:cNvPr>
          <p:cNvSpPr txBox="1"/>
          <p:nvPr/>
        </p:nvSpPr>
        <p:spPr>
          <a:xfrm>
            <a:off x="836057" y="1020959"/>
            <a:ext cx="10273141" cy="707886"/>
          </a:xfrm>
          <a:prstGeom prst="rect">
            <a:avLst/>
          </a:prstGeom>
          <a:noFill/>
        </p:spPr>
        <p:txBody>
          <a:bodyPr wrap="square" rtlCol="0">
            <a:spAutoFit/>
          </a:bodyPr>
          <a:lstStyle/>
          <a:p>
            <a:r>
              <a:rPr lang="fr-FR" sz="1100" dirty="0"/>
              <a:t>Les risques présentés ci-dessous, issus du document public de référence (URD BPCE 2022), sont ceux identifiés au jour de publication comme pouvant avoir une incidence défavorable sur les activités du groupe BPCE SA et de BPCE SA. </a:t>
            </a:r>
          </a:p>
          <a:p>
            <a:r>
              <a:rPr lang="fr-FR" sz="1100" dirty="0"/>
              <a:t>Le document public de l’URD BPCE 2022 permet d’avoir une liste plus détaillée de ces facteurs de risques</a:t>
            </a:r>
            <a:r>
              <a:rPr lang="fr-FR" dirty="0"/>
              <a:t>.</a:t>
            </a:r>
          </a:p>
        </p:txBody>
      </p:sp>
    </p:spTree>
    <p:extLst>
      <p:ext uri="{BB962C8B-B14F-4D97-AF65-F5344CB8AC3E}">
        <p14:creationId xmlns:p14="http://schemas.microsoft.com/office/powerpoint/2010/main" val="40231034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sz="2800">
                <a:latin typeface="Montserrat ExtraBold"/>
                <a:cs typeface="Arial"/>
              </a:rPr>
              <a:t>Risques identifiés sur émission BPCE (suite)</a:t>
            </a:r>
            <a:endParaRPr lang="fr-FR" sz="2800"/>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472596" y="154642"/>
            <a:ext cx="451423" cy="451423"/>
          </a:xfrm>
          <a:prstGeom prst="rect">
            <a:avLst/>
          </a:prstGeom>
        </p:spPr>
      </p:pic>
      <p:sp>
        <p:nvSpPr>
          <p:cNvPr id="8" name="ZoneTexte 7">
            <a:extLst>
              <a:ext uri="{FF2B5EF4-FFF2-40B4-BE49-F238E27FC236}">
                <a16:creationId xmlns:a16="http://schemas.microsoft.com/office/drawing/2014/main" id="{DCBD958C-C7C1-43A8-A814-CD7CBD1B6F65}"/>
              </a:ext>
            </a:extLst>
          </p:cNvPr>
          <p:cNvSpPr txBox="1"/>
          <p:nvPr/>
        </p:nvSpPr>
        <p:spPr>
          <a:xfrm>
            <a:off x="127221" y="968216"/>
            <a:ext cx="12064779" cy="6863097"/>
          </a:xfrm>
          <a:prstGeom prst="rect">
            <a:avLst/>
          </a:prstGeom>
          <a:noFill/>
        </p:spPr>
        <p:txBody>
          <a:bodyPr wrap="square" lIns="91440" tIns="45720" rIns="91440" bIns="45720" numCol="2" anchor="t">
            <a:spAutoFit/>
          </a:bodyPr>
          <a:lstStyle/>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de crédit et de contrepartie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exposé à des risques de crédit et de contrepartie susceptibles d’avoir un effet défavorable significatif sur l’activité du Groupe, sa situation financière et ses résultats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augmentation substantielle des dépréciations ou des provisions pour pertes de crédit attendues comptabilisées au titre du portefeuille de prêts et de créances du Groupe BPCE pourrait avoir un effet défavorable significatif sur ses résultats et sa situation financière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dégradation de la solidité financière et de la performance d’autres institutions financières et acteurs du marché pourrait avoir un effet défavorable sur le Groupe BPCE.</a:t>
            </a: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non financiers</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En cas de non-conformité avec les lois et règlements applicables, le Groupe BPCE pourrait être exposé à des amendes significatives et d’autres sanctions administratives et pénales susceptibles d’avoir un impact significatif défavorable sur sa situation financière, ses activités et sa réputation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Toute interruption ou défaillance des systèmes informatiques du Groupe BPCE ou de tiers pourrait entraîner des pertes, notamment commerciales et pourrait avoir un effet défavorable significatif sur les résultats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Les risques de réputation et juridique pourraient avoir un effet défavorable sur la rentabilité et les perspectives d’activité du Groupe BPCE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Des événements imprévus pourraient provoquer une interruption des activités du Groupe BPCE et entraîner des pertes ainsi que des coûts supplémentaires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L’échec ou l’inadéquation des politiques, procédures et stratégies de gestion et</a:t>
            </a: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effectLst/>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effectLst/>
              <a:latin typeface="Arial" panose="020B0604020202020204" pitchFamily="34" charset="0"/>
              <a:ea typeface="Times New Roman" panose="02020603050405020304" pitchFamily="18" charset="0"/>
            </a:endParaRPr>
          </a:p>
          <a:p>
            <a:pPr marL="180340" indent="-180340" algn="just">
              <a:lnSpc>
                <a:spcPct val="120000"/>
              </a:lnSpc>
              <a:spcAft>
                <a:spcPts val="700"/>
              </a:spcAft>
              <a:buFontTx/>
              <a:buChar char="-"/>
            </a:pPr>
            <a:endParaRPr lang="fr-FR" sz="1100" kern="1000" dirty="0">
              <a:latin typeface="Arial" panose="020B0604020202020204" pitchFamily="34" charset="0"/>
              <a:ea typeface="Times New Roman" panose="02020603050405020304" pitchFamily="18" charset="0"/>
            </a:endParaRPr>
          </a:p>
          <a:p>
            <a:pPr marL="87313" lvl="1"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de couverture des risques du Groupe BPCE est susceptible d’exposer ce dernier à des risques non identifiés ou non anticipés et d’entraîner des pertes imprévues ;</a:t>
            </a:r>
          </a:p>
          <a:p>
            <a:pPr marL="180340" indent="-180340" algn="just">
              <a:lnSpc>
                <a:spcPct val="120000"/>
              </a:lnSpc>
              <a:spcAft>
                <a:spcPts val="700"/>
              </a:spcAft>
              <a:buFontTx/>
              <a:buChar char="-"/>
            </a:pPr>
            <a:r>
              <a:rPr lang="fr-FR" sz="1100" kern="1000" dirty="0">
                <a:effectLst/>
                <a:latin typeface="Arial" panose="020B0604020202020204" pitchFamily="34" charset="0"/>
                <a:ea typeface="Times New Roman" panose="02020603050405020304" pitchFamily="18" charset="0"/>
              </a:rPr>
              <a:t>Les valeurs finalement constatées pourraient être différentes des estimations comptables retenues pour établir les états financiers du Groupe BPCE, ce qui pourrait l’exposer à des pertes non anticipées.</a:t>
            </a:r>
          </a:p>
          <a:p>
            <a:pPr marL="269875"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Risques assurance</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détérioration de la situation de marché, et notamment une fluctuation trop importante, à la hausse comme à la baisse, des taux d’intérêt, pourraient avoir un impact défavorable significatif sur l’activité d’Assurances de personnes du groupe et son résultat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Une inadéquation entre la sinistralité anticipée par l’assureur et les sommes réellement versées par le groupe aux assurés pourrait avoir un impact significatif défavorable sur son activité d’assurance dommages et sur la partie prévoyance de son activité d’Assurances de personnes, ses résultats et sa situation financière.</a:t>
            </a:r>
          </a:p>
          <a:p>
            <a:pPr marL="180340" indent="-180340" algn="just">
              <a:lnSpc>
                <a:spcPct val="120000"/>
              </a:lnSpc>
              <a:spcAft>
                <a:spcPts val="700"/>
              </a:spcAft>
            </a:pPr>
            <a:r>
              <a:rPr lang="fr-FR" sz="1100" b="1" kern="1000" dirty="0">
                <a:effectLst/>
                <a:latin typeface="Arial" panose="020B0604020202020204" pitchFamily="34" charset="0"/>
                <a:ea typeface="Times New Roman" panose="02020603050405020304" pitchFamily="18" charset="0"/>
              </a:rPr>
              <a:t>       Risques liés à la réglementation</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Le Groupe BPCE est soumis à une importante réglementation en France et dans plusieurs autres pays où il opère ; les mesures réglementaires et leur évolution sont susceptibles d’avoir un effet défavorable significatif sur l’activité et sur les résultats du Groupe BPCE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BPCE est susceptible de devoir aider les entités qui font partie du mécanisme de solidarité financière si elles rencontrent des difficultés financières, y compris celles dans lesquelles BPCE ne détient aucun intérêt économique ;</a:t>
            </a:r>
          </a:p>
          <a:p>
            <a:pPr marL="180340" indent="-180340" algn="just">
              <a:lnSpc>
                <a:spcPct val="120000"/>
              </a:lnSpc>
              <a:spcAft>
                <a:spcPts val="700"/>
              </a:spcAft>
            </a:pPr>
            <a:r>
              <a:rPr lang="fr-FR" sz="1100" kern="1000" dirty="0">
                <a:effectLst/>
                <a:latin typeface="Arial" panose="020B0604020202020204" pitchFamily="34" charset="0"/>
                <a:ea typeface="Times New Roman" panose="02020603050405020304" pitchFamily="18" charset="0"/>
              </a:rPr>
              <a:t>-	La législation fiscale et son application en France et dans les pays où le Groupe BPCE poursuit ses activités sont susceptibles d’avoir un impact défavorable sur les résultats du Groupe BPCE.</a:t>
            </a:r>
          </a:p>
          <a:p>
            <a:pPr marL="269875" marR="0" lvl="0" indent="0" algn="just" defTabSz="914400" rtl="0" eaLnBrk="1" fontAlgn="auto" latinLnBrk="0" hangingPunct="1">
              <a:lnSpc>
                <a:spcPct val="120000"/>
              </a:lnSpc>
              <a:spcBef>
                <a:spcPts val="0"/>
              </a:spcBef>
              <a:spcAft>
                <a:spcPts val="700"/>
              </a:spcAft>
              <a:buClrTx/>
              <a:buSzTx/>
              <a:buFontTx/>
              <a:buNone/>
              <a:tabLst/>
              <a:defRPr/>
            </a:pPr>
            <a:endParaRPr kumimoji="0" lang="fr-FR" sz="1200" b="0" i="0" u="none" strike="noStrike" kern="10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269875" marR="0" lvl="0" indent="0" algn="just" defTabSz="914400" rtl="0" eaLnBrk="1" fontAlgn="auto" latinLnBrk="0" hangingPunct="1">
              <a:lnSpc>
                <a:spcPct val="120000"/>
              </a:lnSpc>
              <a:spcBef>
                <a:spcPts val="0"/>
              </a:spcBef>
              <a:spcAft>
                <a:spcPts val="700"/>
              </a:spcAft>
              <a:buClrTx/>
              <a:buSzTx/>
              <a:buFontTx/>
              <a:buNone/>
              <a:tabLst/>
              <a:defRPr/>
            </a:pPr>
            <a:endParaRPr lang="fr-FR" sz="1200" kern="1000" dirty="0">
              <a:solidFill>
                <a:srgbClr val="000000"/>
              </a:solidFill>
              <a:latin typeface="Arial" panose="020B0604020202020204" pitchFamily="34" charset="0"/>
              <a:ea typeface="Times New Roman" panose="02020603050405020304" pitchFamily="18" charset="0"/>
            </a:endParaRPr>
          </a:p>
          <a:p>
            <a:pPr marL="269875" marR="0" lvl="0" indent="0" algn="just" defTabSz="914400" rtl="0" eaLnBrk="1" fontAlgn="auto" latinLnBrk="0" hangingPunct="1">
              <a:lnSpc>
                <a:spcPct val="120000"/>
              </a:lnSpc>
              <a:spcBef>
                <a:spcPts val="0"/>
              </a:spcBef>
              <a:spcAft>
                <a:spcPts val="700"/>
              </a:spcAft>
              <a:buClrTx/>
              <a:buSzTx/>
              <a:buFontTx/>
              <a:buNone/>
              <a:tabLst/>
              <a:defRPr/>
            </a:pPr>
            <a:endParaRPr kumimoji="0" lang="fr-FR" sz="1200" b="0" i="0" u="none" strike="noStrike" kern="10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p:txBody>
      </p:sp>
      <p:sp>
        <p:nvSpPr>
          <p:cNvPr id="10" name="Rectangle 9">
            <a:extLst>
              <a:ext uri="{FF2B5EF4-FFF2-40B4-BE49-F238E27FC236}">
                <a16:creationId xmlns:a16="http://schemas.microsoft.com/office/drawing/2014/main" id="{B8546274-7169-4D35-B7FF-6A40A1D7E8D5}"/>
              </a:ext>
            </a:extLst>
          </p:cNvPr>
          <p:cNvSpPr/>
          <p:nvPr/>
        </p:nvSpPr>
        <p:spPr>
          <a:xfrm>
            <a:off x="3526069" y="6457888"/>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17583287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a:latin typeface="Montserrat ExtraBold"/>
                <a:cs typeface="Arial"/>
              </a:rPr>
              <a:t>Calendrier des émissions</a:t>
            </a:r>
          </a:p>
        </p:txBody>
      </p:sp>
      <p:cxnSp>
        <p:nvCxnSpPr>
          <p:cNvPr id="6" name="Straight Connector 3">
            <a:extLst>
              <a:ext uri="{FF2B5EF4-FFF2-40B4-BE49-F238E27FC236}">
                <a16:creationId xmlns:a16="http://schemas.microsoft.com/office/drawing/2014/main" id="{75881B8D-0A55-4937-B14B-2DE41BA54FEE}"/>
              </a:ext>
            </a:extLst>
          </p:cNvPr>
          <p:cNvCxnSpPr>
            <a:cxnSpLocks/>
          </p:cNvCxnSpPr>
          <p:nvPr/>
        </p:nvCxnSpPr>
        <p:spPr>
          <a:xfrm>
            <a:off x="134869" y="3407428"/>
            <a:ext cx="11913792" cy="1009"/>
          </a:xfrm>
          <a:prstGeom prst="line">
            <a:avLst/>
          </a:prstGeom>
          <a:ln w="15875">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110D3C0-83D4-4CB9-8C49-62960CE2A4D3}"/>
              </a:ext>
            </a:extLst>
          </p:cNvPr>
          <p:cNvSpPr/>
          <p:nvPr/>
        </p:nvSpPr>
        <p:spPr>
          <a:xfrm>
            <a:off x="1801551" y="3251203"/>
            <a:ext cx="288000" cy="288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8" name="Oval 9">
            <a:extLst>
              <a:ext uri="{FF2B5EF4-FFF2-40B4-BE49-F238E27FC236}">
                <a16:creationId xmlns:a16="http://schemas.microsoft.com/office/drawing/2014/main" id="{1BF24A14-3577-44BD-9E80-1FC2A181582A}"/>
              </a:ext>
            </a:extLst>
          </p:cNvPr>
          <p:cNvSpPr/>
          <p:nvPr/>
        </p:nvSpPr>
        <p:spPr>
          <a:xfrm>
            <a:off x="5445411" y="3232842"/>
            <a:ext cx="288000" cy="28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11" name="Oval 18">
            <a:extLst>
              <a:ext uri="{FF2B5EF4-FFF2-40B4-BE49-F238E27FC236}">
                <a16:creationId xmlns:a16="http://schemas.microsoft.com/office/drawing/2014/main" id="{97F1E1A0-062D-4DAB-9101-BA4E5185D6AF}"/>
              </a:ext>
            </a:extLst>
          </p:cNvPr>
          <p:cNvSpPr/>
          <p:nvPr/>
        </p:nvSpPr>
        <p:spPr>
          <a:xfrm>
            <a:off x="556365" y="3212826"/>
            <a:ext cx="288000" cy="288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14" name="Oval 27">
            <a:extLst>
              <a:ext uri="{FF2B5EF4-FFF2-40B4-BE49-F238E27FC236}">
                <a16:creationId xmlns:a16="http://schemas.microsoft.com/office/drawing/2014/main" id="{CCA1335B-1C98-4299-B5E1-FC8B39D81DB9}"/>
              </a:ext>
            </a:extLst>
          </p:cNvPr>
          <p:cNvSpPr/>
          <p:nvPr/>
        </p:nvSpPr>
        <p:spPr>
          <a:xfrm>
            <a:off x="11248679" y="3225109"/>
            <a:ext cx="288000" cy="28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16" name="ZoneTexte 15"/>
          <p:cNvSpPr txBox="1"/>
          <p:nvPr/>
        </p:nvSpPr>
        <p:spPr>
          <a:xfrm>
            <a:off x="4902183" y="3618340"/>
            <a:ext cx="1801036" cy="2913555"/>
          </a:xfrm>
          <a:prstGeom prst="rect">
            <a:avLst/>
          </a:prstGeom>
          <a:noFill/>
        </p:spPr>
        <p:txBody>
          <a:bodyPr wrap="square" lIns="91440" tIns="45720" rIns="91440" bIns="45720" rtlCol="0" anchor="t">
            <a:spAutoFit/>
          </a:bodyPr>
          <a:lstStyle/>
          <a:p>
            <a:pPr algn="ctr" defTabSz="1219170">
              <a:defRPr/>
            </a:pPr>
            <a:r>
              <a:rPr lang="fr-FR" sz="1400" b="1"/>
              <a:t>06/04/2023 *</a:t>
            </a:r>
            <a:endParaRPr lang="fr-FR" sz="1400" b="1" kern="0">
              <a:cs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00"/>
              <a:t>Date de</a:t>
            </a:r>
            <a:endParaRPr lang="fr-FR" sz="1300">
              <a:cs typeface="Arial"/>
            </a:endParaRPr>
          </a:p>
          <a:p>
            <a:pPr algn="ctr" defTabSz="1219170">
              <a:defRPr/>
            </a:pPr>
            <a:r>
              <a:rPr lang="fr-FR" sz="1300"/>
              <a:t> fin de</a:t>
            </a:r>
            <a:endParaRPr lang="fr-FR" sz="1300">
              <a:cs typeface="Arial"/>
            </a:endParaRPr>
          </a:p>
          <a:p>
            <a:pPr algn="ctr" defTabSz="1219170">
              <a:defRPr/>
            </a:pPr>
            <a:r>
              <a:rPr lang="fr-FR" sz="1300" kern="0">
                <a:solidFill>
                  <a:srgbClr val="000000"/>
                </a:solidFill>
                <a:cs typeface="Arial"/>
                <a:sym typeface="Arial"/>
              </a:rPr>
              <a:t>Commercialisation (CTO et ASV)</a:t>
            </a:r>
            <a:endParaRPr lang="fr-FR" sz="1300" kern="0">
              <a:solidFill>
                <a:srgbClr val="000000"/>
              </a:solidFill>
              <a:cs typeface="Arial"/>
            </a:endParaRPr>
          </a:p>
          <a:p>
            <a:pPr algn="ctr" defTabSz="1219170">
              <a:defRPr/>
            </a:pPr>
            <a:r>
              <a:rPr lang="fr-FR" sz="1300" b="1" kern="0">
                <a:solidFill>
                  <a:srgbClr val="000000"/>
                </a:solidFill>
                <a:cs typeface="Arial"/>
                <a:sym typeface="Arial"/>
              </a:rPr>
              <a:t>pour les personnes physiques des réseaux BP et CE </a:t>
            </a:r>
            <a:r>
              <a:rPr lang="fr-FR" sz="1300" b="1" kern="0">
                <a:cs typeface="Arial"/>
                <a:sym typeface="Arial"/>
              </a:rPr>
              <a:t>(18h30)</a:t>
            </a:r>
            <a:endParaRPr lang="fr-FR" sz="1300" kern="0">
              <a:ea typeface="+mn-lt"/>
              <a:cs typeface="+mn-lt"/>
              <a:sym typeface="Arial"/>
            </a:endParaRPr>
          </a:p>
          <a:p>
            <a:pPr algn="ctr" defTabSz="1219170">
              <a:defRPr/>
            </a:pPr>
            <a:r>
              <a:rPr lang="fr-FR" sz="1300" b="1" kern="0">
                <a:solidFill>
                  <a:srgbClr val="000000"/>
                </a:solidFill>
                <a:cs typeface="Arial"/>
                <a:sym typeface="Arial"/>
              </a:rPr>
              <a:t>et personnes morales du </a:t>
            </a:r>
            <a:r>
              <a:rPr lang="fr-FR" sz="1300" b="1" kern="0">
                <a:solidFill>
                  <a:srgbClr val="C00000"/>
                </a:solidFill>
                <a:cs typeface="Arial"/>
                <a:sym typeface="Arial"/>
              </a:rPr>
              <a:t>réseau CE </a:t>
            </a:r>
            <a:r>
              <a:rPr lang="fr-FR" sz="1300" b="1" kern="0">
                <a:cs typeface="Arial"/>
                <a:sym typeface="Arial"/>
              </a:rPr>
              <a:t>(18h30)</a:t>
            </a:r>
            <a:endParaRPr lang="fr-FR" sz="1300" kern="0">
              <a:ea typeface="+mn-lt"/>
              <a:cs typeface="+mn-lt"/>
              <a:sym typeface="Arial"/>
            </a:endParaRPr>
          </a:p>
          <a:p>
            <a:pPr algn="ctr" defTabSz="1219170">
              <a:defRPr/>
            </a:pPr>
            <a:endParaRPr lang="fr-FR" sz="1300" b="1" kern="0">
              <a:solidFill>
                <a:srgbClr val="C00000"/>
              </a:solidFill>
              <a:cs typeface="Arial"/>
            </a:endParaRPr>
          </a:p>
        </p:txBody>
      </p:sp>
      <p:sp>
        <p:nvSpPr>
          <p:cNvPr id="22" name="ZoneTexte 21"/>
          <p:cNvSpPr txBox="1"/>
          <p:nvPr/>
        </p:nvSpPr>
        <p:spPr>
          <a:xfrm>
            <a:off x="10499665" y="3620567"/>
            <a:ext cx="1945957" cy="1128258"/>
          </a:xfrm>
          <a:prstGeom prst="rect">
            <a:avLst/>
          </a:prstGeom>
          <a:noFill/>
        </p:spPr>
        <p:txBody>
          <a:bodyPr wrap="square" rtlCol="0">
            <a:spAutoFit/>
          </a:bodyPr>
          <a:lstStyle/>
          <a:p>
            <a:pPr algn="ctr" defTabSz="1219170">
              <a:defRPr/>
            </a:pPr>
            <a:r>
              <a:rPr lang="fr-FR" sz="1400" b="1" kern="0">
                <a:latin typeface="Arial"/>
                <a:cs typeface="Arial"/>
                <a:sym typeface="Arial"/>
              </a:rPr>
              <a:t>14/04/2028</a:t>
            </a:r>
          </a:p>
          <a:p>
            <a:pPr algn="ctr" defTabSz="1219170">
              <a:defRPr/>
            </a:pPr>
            <a:endParaRPr lang="fr-FR" sz="1333" kern="0">
              <a:solidFill>
                <a:srgbClr val="000000"/>
              </a:solidFill>
              <a:latin typeface="Arial"/>
              <a:cs typeface="Arial"/>
              <a:sym typeface="Arial"/>
            </a:endParaRPr>
          </a:p>
          <a:p>
            <a:pPr lvl="0" algn="ctr">
              <a:defRPr/>
            </a:pPr>
            <a:r>
              <a:rPr lang="fr-FR" sz="1333"/>
              <a:t>Remboursement</a:t>
            </a:r>
          </a:p>
          <a:p>
            <a:pPr lvl="0" algn="ctr">
              <a:defRPr/>
            </a:pPr>
            <a:r>
              <a:rPr lang="fr-FR" sz="1333"/>
              <a:t>au</a:t>
            </a:r>
          </a:p>
          <a:p>
            <a:pPr lvl="0" algn="ctr">
              <a:defRPr/>
            </a:pPr>
            <a:r>
              <a:rPr lang="fr-FR" sz="1333"/>
              <a:t>pair</a:t>
            </a:r>
          </a:p>
        </p:txBody>
      </p:sp>
      <p:sp>
        <p:nvSpPr>
          <p:cNvPr id="23" name="Rectangle 22">
            <a:extLst>
              <a:ext uri="{FF2B5EF4-FFF2-40B4-BE49-F238E27FC236}">
                <a16:creationId xmlns:a16="http://schemas.microsoft.com/office/drawing/2014/main" id="{3DC151F4-6A10-4D8A-B431-A60AFB0EE661}"/>
              </a:ext>
            </a:extLst>
          </p:cNvPr>
          <p:cNvSpPr/>
          <p:nvPr/>
        </p:nvSpPr>
        <p:spPr>
          <a:xfrm>
            <a:off x="3150492" y="6366239"/>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i="1">
              <a:solidFill>
                <a:srgbClr val="000000"/>
              </a:solidFill>
              <a:latin typeface="Arial"/>
              <a:cs typeface="Arial"/>
              <a:sym typeface="Arial"/>
            </a:endParaRPr>
          </a:p>
        </p:txBody>
      </p:sp>
      <p:sp>
        <p:nvSpPr>
          <p:cNvPr id="24" name="ZoneTexte 23">
            <a:extLst>
              <a:ext uri="{FF2B5EF4-FFF2-40B4-BE49-F238E27FC236}">
                <a16:creationId xmlns:a16="http://schemas.microsoft.com/office/drawing/2014/main" id="{9585D205-3E17-4E3F-9653-4F71E84C590B}"/>
              </a:ext>
            </a:extLst>
          </p:cNvPr>
          <p:cNvSpPr txBox="1"/>
          <p:nvPr/>
        </p:nvSpPr>
        <p:spPr>
          <a:xfrm>
            <a:off x="1153763" y="3622467"/>
            <a:ext cx="1583577" cy="1548822"/>
          </a:xfrm>
          <a:prstGeom prst="rect">
            <a:avLst/>
          </a:prstGeom>
          <a:noFill/>
        </p:spPr>
        <p:txBody>
          <a:bodyPr wrap="square" rtlCol="0">
            <a:spAutoFit/>
          </a:bodyPr>
          <a:lstStyle/>
          <a:p>
            <a:pPr algn="ctr" defTabSz="1219170">
              <a:defRPr/>
            </a:pPr>
            <a:r>
              <a:rPr lang="fr-FR" sz="1400" b="1"/>
              <a:t>31/03/2023</a:t>
            </a:r>
          </a:p>
          <a:p>
            <a:pPr algn="ctr" defTabSz="1219170">
              <a:defRPr/>
            </a:pPr>
            <a:r>
              <a:rPr lang="fr-FR" sz="1400" b="1" kern="0">
                <a:cs typeface="Arial"/>
                <a:sym typeface="Arial"/>
              </a:rPr>
              <a:t>9 heures</a:t>
            </a:r>
          </a:p>
          <a:p>
            <a:pPr algn="ctr" defTabSz="1219170">
              <a:defRPr/>
            </a:pPr>
            <a:endParaRPr lang="fr-FR" sz="1333" kern="0">
              <a:solidFill>
                <a:srgbClr val="000000"/>
              </a:solidFill>
              <a:latin typeface="Arial"/>
              <a:cs typeface="Arial"/>
              <a:sym typeface="Arial"/>
            </a:endParaRPr>
          </a:p>
          <a:p>
            <a:pPr algn="ctr" defTabSz="1219170">
              <a:defRPr/>
            </a:pPr>
            <a:r>
              <a:rPr lang="fr-FR" sz="1333"/>
              <a:t>Date de </a:t>
            </a:r>
          </a:p>
          <a:p>
            <a:pPr algn="ctr" defTabSz="1219170">
              <a:defRPr/>
            </a:pPr>
            <a:r>
              <a:rPr lang="fr-FR" sz="1333"/>
              <a:t>début</a:t>
            </a:r>
          </a:p>
          <a:p>
            <a:pPr algn="ctr" defTabSz="1219170">
              <a:defRPr/>
            </a:pPr>
            <a:r>
              <a:rPr lang="fr-FR" sz="1333"/>
              <a:t>d</a:t>
            </a:r>
            <a:r>
              <a:rPr lang="fr-FR" sz="1333" kern="0">
                <a:solidFill>
                  <a:srgbClr val="000000"/>
                </a:solidFill>
                <a:cs typeface="Arial"/>
                <a:sym typeface="Arial"/>
              </a:rPr>
              <a:t>e commercialisation</a:t>
            </a:r>
          </a:p>
        </p:txBody>
      </p:sp>
      <p:sp>
        <p:nvSpPr>
          <p:cNvPr id="25" name="Flèche : droite rayée 24">
            <a:extLst>
              <a:ext uri="{FF2B5EF4-FFF2-40B4-BE49-F238E27FC236}">
                <a16:creationId xmlns:a16="http://schemas.microsoft.com/office/drawing/2014/main" id="{2C19DABE-5B1C-4FEF-9DCB-C188AA9C3EB6}"/>
              </a:ext>
            </a:extLst>
          </p:cNvPr>
          <p:cNvSpPr/>
          <p:nvPr/>
        </p:nvSpPr>
        <p:spPr>
          <a:xfrm>
            <a:off x="1888226" y="2160744"/>
            <a:ext cx="1867120" cy="1083416"/>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tx1"/>
                </a:solidFill>
              </a:rPr>
              <a:t>Commercialisation si</a:t>
            </a:r>
            <a:r>
              <a:rPr lang="fr-FR" sz="1050">
                <a:solidFill>
                  <a:schemeClr val="tx1"/>
                </a:solidFill>
                <a:cs typeface="Arial"/>
              </a:rPr>
              <a:t>  démarchage</a:t>
            </a:r>
          </a:p>
        </p:txBody>
      </p:sp>
      <p:sp>
        <p:nvSpPr>
          <p:cNvPr id="29" name="Flèche : droite rayée 28">
            <a:extLst>
              <a:ext uri="{FF2B5EF4-FFF2-40B4-BE49-F238E27FC236}">
                <a16:creationId xmlns:a16="http://schemas.microsoft.com/office/drawing/2014/main" id="{0EB0CDCA-B295-4EA9-B22D-1550DC3CA795}"/>
              </a:ext>
            </a:extLst>
          </p:cNvPr>
          <p:cNvSpPr/>
          <p:nvPr/>
        </p:nvSpPr>
        <p:spPr>
          <a:xfrm>
            <a:off x="8518358" y="2376237"/>
            <a:ext cx="2954285" cy="719848"/>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tx1"/>
                </a:solidFill>
              </a:rPr>
              <a:t>Paiement de coupons trimestriels (CTO)</a:t>
            </a:r>
            <a:endParaRPr lang="fr-FR" sz="1067">
              <a:solidFill>
                <a:schemeClr val="tx1"/>
              </a:solidFill>
            </a:endParaRPr>
          </a:p>
        </p:txBody>
      </p:sp>
      <p:sp>
        <p:nvSpPr>
          <p:cNvPr id="3" name="Espace réservé du texte 2">
            <a:extLst>
              <a:ext uri="{FF2B5EF4-FFF2-40B4-BE49-F238E27FC236}">
                <a16:creationId xmlns:a16="http://schemas.microsoft.com/office/drawing/2014/main" id="{C3FD3911-6138-4B7E-B9D5-DB654C3738A7}"/>
              </a:ext>
            </a:extLst>
          </p:cNvPr>
          <p:cNvSpPr>
            <a:spLocks noGrp="1"/>
          </p:cNvSpPr>
          <p:nvPr>
            <p:ph type="body" sz="quarter" idx="12"/>
          </p:nvPr>
        </p:nvSpPr>
        <p:spPr/>
        <p:txBody>
          <a:bodyPr/>
          <a:lstStyle/>
          <a:p>
            <a:r>
              <a:rPr lang="fr-FR"/>
              <a:t>   </a:t>
            </a:r>
          </a:p>
        </p:txBody>
      </p:sp>
      <p:sp>
        <p:nvSpPr>
          <p:cNvPr id="28" name="Flèche : droite rayée 27">
            <a:extLst>
              <a:ext uri="{FF2B5EF4-FFF2-40B4-BE49-F238E27FC236}">
                <a16:creationId xmlns:a16="http://schemas.microsoft.com/office/drawing/2014/main" id="{65621116-8C22-4B98-8BDB-591A2F9F6FCF}"/>
              </a:ext>
            </a:extLst>
          </p:cNvPr>
          <p:cNvSpPr/>
          <p:nvPr/>
        </p:nvSpPr>
        <p:spPr>
          <a:xfrm>
            <a:off x="24920" y="2450179"/>
            <a:ext cx="1025364" cy="571964"/>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AMF</a:t>
            </a:r>
          </a:p>
        </p:txBody>
      </p:sp>
      <p:sp>
        <p:nvSpPr>
          <p:cNvPr id="30" name="ZoneTexte 29">
            <a:extLst>
              <a:ext uri="{FF2B5EF4-FFF2-40B4-BE49-F238E27FC236}">
                <a16:creationId xmlns:a16="http://schemas.microsoft.com/office/drawing/2014/main" id="{CCE40794-A5AE-4B81-9D61-B992A333AFFA}"/>
              </a:ext>
            </a:extLst>
          </p:cNvPr>
          <p:cNvSpPr txBox="1"/>
          <p:nvPr/>
        </p:nvSpPr>
        <p:spPr>
          <a:xfrm>
            <a:off x="137494" y="3631226"/>
            <a:ext cx="1162373" cy="1743619"/>
          </a:xfrm>
          <a:prstGeom prst="rect">
            <a:avLst/>
          </a:prstGeom>
          <a:noFill/>
        </p:spPr>
        <p:txBody>
          <a:bodyPr wrap="square" rtlCol="0">
            <a:spAutoFit/>
          </a:bodyPr>
          <a:lstStyle/>
          <a:p>
            <a:pPr algn="ctr" defTabSz="1219170">
              <a:defRPr/>
            </a:pPr>
            <a:r>
              <a:rPr lang="fr-FR" sz="1400" b="1"/>
              <a:t>30/03/2023</a:t>
            </a:r>
            <a:endParaRPr lang="fr-FR" sz="1400" b="1" kern="0">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kern="0">
                <a:solidFill>
                  <a:srgbClr val="000000"/>
                </a:solidFill>
                <a:cs typeface="Arial"/>
                <a:sym typeface="Arial"/>
              </a:rPr>
              <a:t>Fixation des conditions de marché (taux) </a:t>
            </a:r>
          </a:p>
          <a:p>
            <a:pPr algn="ctr" defTabSz="1219170">
              <a:defRPr/>
            </a:pPr>
            <a:r>
              <a:rPr lang="fr-FR" sz="1333" kern="0">
                <a:solidFill>
                  <a:srgbClr val="000000"/>
                </a:solidFill>
                <a:cs typeface="Arial"/>
                <a:sym typeface="Arial"/>
              </a:rPr>
              <a:t>GO/NO GO</a:t>
            </a:r>
          </a:p>
          <a:p>
            <a:pPr algn="ctr" defTabSz="1219170">
              <a:defRPr/>
            </a:pPr>
            <a:r>
              <a:rPr lang="fr-FR" sz="1333" kern="0">
                <a:solidFill>
                  <a:srgbClr val="000000"/>
                </a:solidFill>
                <a:cs typeface="Arial"/>
                <a:sym typeface="Arial"/>
              </a:rPr>
              <a:t>AMF</a:t>
            </a:r>
          </a:p>
        </p:txBody>
      </p:sp>
      <p:pic>
        <p:nvPicPr>
          <p:cNvPr id="19" name="Image 18">
            <a:extLst>
              <a:ext uri="{FF2B5EF4-FFF2-40B4-BE49-F238E27FC236}">
                <a16:creationId xmlns:a16="http://schemas.microsoft.com/office/drawing/2014/main" id="{A39CFD11-98FD-4671-AB0A-A72FF394F420}"/>
              </a:ext>
            </a:extLst>
          </p:cNvPr>
          <p:cNvPicPr>
            <a:picLocks noChangeAspect="1"/>
          </p:cNvPicPr>
          <p:nvPr/>
        </p:nvPicPr>
        <p:blipFill>
          <a:blip r:embed="rId2"/>
          <a:stretch>
            <a:fillRect/>
          </a:stretch>
        </p:blipFill>
        <p:spPr>
          <a:xfrm>
            <a:off x="11536679" y="203137"/>
            <a:ext cx="427746" cy="427746"/>
          </a:xfrm>
          <a:prstGeom prst="rect">
            <a:avLst/>
          </a:prstGeom>
        </p:spPr>
      </p:pic>
      <p:sp>
        <p:nvSpPr>
          <p:cNvPr id="20" name="Oval 9">
            <a:extLst>
              <a:ext uri="{FF2B5EF4-FFF2-40B4-BE49-F238E27FC236}">
                <a16:creationId xmlns:a16="http://schemas.microsoft.com/office/drawing/2014/main" id="{94376BC4-1684-4040-9972-F89B7951759B}"/>
              </a:ext>
            </a:extLst>
          </p:cNvPr>
          <p:cNvSpPr/>
          <p:nvPr/>
        </p:nvSpPr>
        <p:spPr>
          <a:xfrm>
            <a:off x="8481782" y="3212826"/>
            <a:ext cx="288000" cy="2880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21" name="ZoneTexte 20">
            <a:extLst>
              <a:ext uri="{FF2B5EF4-FFF2-40B4-BE49-F238E27FC236}">
                <a16:creationId xmlns:a16="http://schemas.microsoft.com/office/drawing/2014/main" id="{4D395AFD-B6C6-421B-95DC-D05FB63E97C0}"/>
              </a:ext>
            </a:extLst>
          </p:cNvPr>
          <p:cNvSpPr txBox="1"/>
          <p:nvPr/>
        </p:nvSpPr>
        <p:spPr>
          <a:xfrm>
            <a:off x="8017843" y="3684825"/>
            <a:ext cx="1446127" cy="1128258"/>
          </a:xfrm>
          <a:prstGeom prst="rect">
            <a:avLst/>
          </a:prstGeom>
          <a:noFill/>
        </p:spPr>
        <p:txBody>
          <a:bodyPr wrap="square" rtlCol="0">
            <a:spAutoFit/>
          </a:bodyPr>
          <a:lstStyle/>
          <a:p>
            <a:pPr algn="ctr" defTabSz="1219170">
              <a:defRPr/>
            </a:pPr>
            <a:r>
              <a:rPr lang="fr-FR" sz="1400" b="1"/>
              <a:t>14/04/2023</a:t>
            </a:r>
            <a:endParaRPr lang="fr-FR" sz="1400" b="1" kern="0">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33"/>
              <a:t>Date de</a:t>
            </a:r>
          </a:p>
          <a:p>
            <a:pPr algn="ctr" defTabSz="1219170">
              <a:defRPr/>
            </a:pPr>
            <a:r>
              <a:rPr lang="fr-FR" sz="1333"/>
              <a:t> règlement</a:t>
            </a:r>
          </a:p>
          <a:p>
            <a:pPr algn="ctr" defTabSz="1219170">
              <a:defRPr/>
            </a:pPr>
            <a:r>
              <a:rPr lang="fr-FR" sz="1333"/>
              <a:t>/livraison</a:t>
            </a:r>
            <a:endParaRPr lang="fr-FR" sz="1333" kern="0">
              <a:solidFill>
                <a:srgbClr val="000000"/>
              </a:solidFill>
              <a:cs typeface="Arial"/>
              <a:sym typeface="Arial"/>
            </a:endParaRPr>
          </a:p>
        </p:txBody>
      </p:sp>
      <p:sp>
        <p:nvSpPr>
          <p:cNvPr id="26" name="ZoneTexte 25">
            <a:extLst>
              <a:ext uri="{FF2B5EF4-FFF2-40B4-BE49-F238E27FC236}">
                <a16:creationId xmlns:a16="http://schemas.microsoft.com/office/drawing/2014/main" id="{A69EC737-8B7E-4B31-B585-9F10B004FA7B}"/>
              </a:ext>
            </a:extLst>
          </p:cNvPr>
          <p:cNvSpPr txBox="1"/>
          <p:nvPr/>
        </p:nvSpPr>
        <p:spPr>
          <a:xfrm>
            <a:off x="3580977" y="3625480"/>
            <a:ext cx="1602365" cy="2313390"/>
          </a:xfrm>
          <a:prstGeom prst="rect">
            <a:avLst/>
          </a:prstGeom>
          <a:noFill/>
        </p:spPr>
        <p:txBody>
          <a:bodyPr wrap="square" lIns="91440" tIns="45720" rIns="91440" bIns="45720" rtlCol="0" anchor="t">
            <a:spAutoFit/>
          </a:bodyPr>
          <a:lstStyle/>
          <a:p>
            <a:pPr algn="ctr" defTabSz="1219170">
              <a:defRPr/>
            </a:pPr>
            <a:r>
              <a:rPr lang="fr-FR" sz="1400" b="1" kern="0">
                <a:cs typeface="Arial"/>
                <a:sym typeface="Arial"/>
              </a:rPr>
              <a:t>05/04/2023</a:t>
            </a:r>
          </a:p>
          <a:p>
            <a:pPr algn="ctr" defTabSz="1219170">
              <a:defRPr/>
            </a:pPr>
            <a:endParaRPr lang="fr-FR" sz="1333" kern="0">
              <a:solidFill>
                <a:srgbClr val="000000"/>
              </a:solidFill>
              <a:latin typeface="Arial"/>
              <a:cs typeface="Arial"/>
              <a:sym typeface="Arial"/>
            </a:endParaRPr>
          </a:p>
          <a:p>
            <a:pPr algn="ctr" defTabSz="1219170">
              <a:defRPr/>
            </a:pPr>
            <a:r>
              <a:rPr lang="fr-FR" sz="1300"/>
              <a:t>Date de</a:t>
            </a:r>
            <a:endParaRPr lang="fr-FR" sz="1300">
              <a:cs typeface="Arial"/>
            </a:endParaRPr>
          </a:p>
          <a:p>
            <a:pPr algn="ctr" defTabSz="1219170">
              <a:defRPr/>
            </a:pPr>
            <a:r>
              <a:rPr lang="fr-FR" sz="1300"/>
              <a:t> fin de</a:t>
            </a:r>
            <a:endParaRPr lang="fr-FR" sz="1300">
              <a:cs typeface="Arial"/>
            </a:endParaRPr>
          </a:p>
          <a:p>
            <a:pPr algn="ctr" defTabSz="1219170">
              <a:defRPr/>
            </a:pPr>
            <a:r>
              <a:rPr lang="fr-FR" sz="1300" kern="0">
                <a:solidFill>
                  <a:srgbClr val="000000"/>
                </a:solidFill>
                <a:cs typeface="Arial"/>
                <a:sym typeface="Arial"/>
              </a:rPr>
              <a:t>Commercialisation (CTO)</a:t>
            </a:r>
            <a:endParaRPr lang="fr-FR" sz="1300" kern="0">
              <a:solidFill>
                <a:srgbClr val="000000"/>
              </a:solidFill>
              <a:cs typeface="Arial"/>
            </a:endParaRPr>
          </a:p>
          <a:p>
            <a:pPr algn="ctr" defTabSz="1219170">
              <a:defRPr/>
            </a:pPr>
            <a:r>
              <a:rPr lang="fr-FR" sz="1300" b="1" kern="0">
                <a:solidFill>
                  <a:srgbClr val="000000"/>
                </a:solidFill>
                <a:cs typeface="Arial"/>
                <a:sym typeface="Arial"/>
              </a:rPr>
              <a:t>pour les personnes morales du </a:t>
            </a:r>
            <a:r>
              <a:rPr lang="fr-FR" sz="1300" b="1" kern="0">
                <a:solidFill>
                  <a:srgbClr val="0070C0"/>
                </a:solidFill>
                <a:cs typeface="Arial"/>
                <a:sym typeface="Arial"/>
              </a:rPr>
              <a:t>réseau BP</a:t>
            </a:r>
            <a:r>
              <a:rPr lang="fr-FR" sz="1300" b="1" kern="0">
                <a:cs typeface="Arial"/>
                <a:sym typeface="Arial"/>
              </a:rPr>
              <a:t> (18h30)</a:t>
            </a:r>
            <a:endParaRPr lang="fr-FR" sz="1300" b="1" kern="0">
              <a:cs typeface="Arial"/>
            </a:endParaRPr>
          </a:p>
        </p:txBody>
      </p:sp>
      <p:sp>
        <p:nvSpPr>
          <p:cNvPr id="27" name="Oval 6">
            <a:extLst>
              <a:ext uri="{FF2B5EF4-FFF2-40B4-BE49-F238E27FC236}">
                <a16:creationId xmlns:a16="http://schemas.microsoft.com/office/drawing/2014/main" id="{F738CB57-7FC1-4A68-93EF-EBE639AE318A}"/>
              </a:ext>
            </a:extLst>
          </p:cNvPr>
          <p:cNvSpPr/>
          <p:nvPr/>
        </p:nvSpPr>
        <p:spPr>
          <a:xfrm>
            <a:off x="4137780" y="3208707"/>
            <a:ext cx="288000" cy="288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1" name="Oval 9">
            <a:extLst>
              <a:ext uri="{FF2B5EF4-FFF2-40B4-BE49-F238E27FC236}">
                <a16:creationId xmlns:a16="http://schemas.microsoft.com/office/drawing/2014/main" id="{908A8A19-D083-4893-BA75-4B7C6DD20C58}"/>
              </a:ext>
            </a:extLst>
          </p:cNvPr>
          <p:cNvSpPr/>
          <p:nvPr/>
        </p:nvSpPr>
        <p:spPr>
          <a:xfrm>
            <a:off x="7144823" y="3212826"/>
            <a:ext cx="288000" cy="288000"/>
          </a:xfrm>
          <a:prstGeom prst="ellipse">
            <a:avLst/>
          </a:prstGeom>
          <a:solidFill>
            <a:srgbClr val="CC33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2" name="ZoneTexte 31">
            <a:extLst>
              <a:ext uri="{FF2B5EF4-FFF2-40B4-BE49-F238E27FC236}">
                <a16:creationId xmlns:a16="http://schemas.microsoft.com/office/drawing/2014/main" id="{A7AC3AAD-335B-426F-BCE6-5C4E7517CAD1}"/>
              </a:ext>
            </a:extLst>
          </p:cNvPr>
          <p:cNvSpPr txBox="1"/>
          <p:nvPr/>
        </p:nvSpPr>
        <p:spPr>
          <a:xfrm>
            <a:off x="6398343" y="3674899"/>
            <a:ext cx="1780960" cy="1343701"/>
          </a:xfrm>
          <a:prstGeom prst="rect">
            <a:avLst/>
          </a:prstGeom>
          <a:noFill/>
        </p:spPr>
        <p:txBody>
          <a:bodyPr wrap="square" rtlCol="0">
            <a:spAutoFit/>
          </a:bodyPr>
          <a:lstStyle/>
          <a:p>
            <a:pPr algn="ctr" defTabSz="1219170">
              <a:defRPr/>
            </a:pPr>
            <a:r>
              <a:rPr lang="fr-FR" sz="1400" b="1" kern="0">
                <a:cs typeface="Arial"/>
                <a:sym typeface="Arial"/>
              </a:rPr>
              <a:t>11/04/2023</a:t>
            </a:r>
          </a:p>
          <a:p>
            <a:pPr algn="ctr" defTabSz="1219170">
              <a:defRPr/>
            </a:pPr>
            <a:r>
              <a:rPr lang="fr-FR" sz="1400" b="1" kern="0">
                <a:cs typeface="Arial"/>
                <a:sym typeface="Arial"/>
              </a:rPr>
              <a:t>10 heures</a:t>
            </a:r>
          </a:p>
          <a:p>
            <a:pPr algn="ctr" defTabSz="1219170">
              <a:defRPr/>
            </a:pPr>
            <a:endParaRPr lang="fr-FR" sz="1333" kern="0">
              <a:solidFill>
                <a:srgbClr val="000000"/>
              </a:solidFill>
              <a:latin typeface="Arial"/>
              <a:cs typeface="Arial"/>
              <a:sym typeface="Arial"/>
            </a:endParaRPr>
          </a:p>
          <a:p>
            <a:pPr algn="ctr" defTabSz="1219170">
              <a:defRPr/>
            </a:pPr>
            <a:r>
              <a:rPr lang="fr-FR" sz="1333"/>
              <a:t>Déclaration de la</a:t>
            </a:r>
          </a:p>
          <a:p>
            <a:pPr algn="ctr" defTabSz="1219170">
              <a:defRPr/>
            </a:pPr>
            <a:r>
              <a:rPr lang="fr-FR" sz="1333" kern="0">
                <a:cs typeface="Arial"/>
                <a:sym typeface="Arial"/>
              </a:rPr>
              <a:t>collecte à l’AMF</a:t>
            </a:r>
          </a:p>
          <a:p>
            <a:pPr algn="ctr" defTabSz="1219170">
              <a:defRPr/>
            </a:pPr>
            <a:r>
              <a:rPr lang="fr-FR" sz="1333" kern="0">
                <a:cs typeface="Arial"/>
                <a:sym typeface="Arial"/>
              </a:rPr>
              <a:t>et au marché</a:t>
            </a:r>
          </a:p>
        </p:txBody>
      </p:sp>
      <p:sp>
        <p:nvSpPr>
          <p:cNvPr id="5" name="Flèche : droite rayée 4">
            <a:extLst>
              <a:ext uri="{FF2B5EF4-FFF2-40B4-BE49-F238E27FC236}">
                <a16:creationId xmlns:a16="http://schemas.microsoft.com/office/drawing/2014/main" id="{9F3EBBD6-E7A4-6C3A-9DC6-B54CCDB392AC}"/>
              </a:ext>
            </a:extLst>
          </p:cNvPr>
          <p:cNvSpPr/>
          <p:nvPr/>
        </p:nvSpPr>
        <p:spPr>
          <a:xfrm>
            <a:off x="1888226" y="1196338"/>
            <a:ext cx="3795934" cy="1095322"/>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050">
                <a:solidFill>
                  <a:schemeClr val="tx1"/>
                </a:solidFill>
              </a:rPr>
              <a:t>Période de commercialisation</a:t>
            </a:r>
          </a:p>
          <a:p>
            <a:pPr algn="ctr"/>
            <a:r>
              <a:rPr lang="fr-FR" sz="1050">
                <a:solidFill>
                  <a:schemeClr val="tx1"/>
                </a:solidFill>
                <a:cs typeface="Arial"/>
              </a:rPr>
              <a:t>Si pas démarchage</a:t>
            </a:r>
          </a:p>
        </p:txBody>
      </p:sp>
      <p:sp>
        <p:nvSpPr>
          <p:cNvPr id="9" name="Oval 6">
            <a:extLst>
              <a:ext uri="{FF2B5EF4-FFF2-40B4-BE49-F238E27FC236}">
                <a16:creationId xmlns:a16="http://schemas.microsoft.com/office/drawing/2014/main" id="{4B55D306-393A-82CC-DF2C-398C7FFB3E57}"/>
              </a:ext>
            </a:extLst>
          </p:cNvPr>
          <p:cNvSpPr/>
          <p:nvPr/>
        </p:nvSpPr>
        <p:spPr>
          <a:xfrm>
            <a:off x="3435311" y="3196800"/>
            <a:ext cx="288000" cy="288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10" name="ZoneTexte 9">
            <a:extLst>
              <a:ext uri="{FF2B5EF4-FFF2-40B4-BE49-F238E27FC236}">
                <a16:creationId xmlns:a16="http://schemas.microsoft.com/office/drawing/2014/main" id="{F58A3C67-EDD1-FCDB-0DC6-775010C59A8F}"/>
              </a:ext>
            </a:extLst>
          </p:cNvPr>
          <p:cNvSpPr txBox="1"/>
          <p:nvPr/>
        </p:nvSpPr>
        <p:spPr>
          <a:xfrm>
            <a:off x="2624312" y="3625293"/>
            <a:ext cx="1112753" cy="1713226"/>
          </a:xfrm>
          <a:prstGeom prst="rect">
            <a:avLst/>
          </a:prstGeom>
          <a:noFill/>
        </p:spPr>
        <p:txBody>
          <a:bodyPr wrap="square" lIns="91440" tIns="45720" rIns="91440" bIns="45720" rtlCol="0" anchor="t">
            <a:spAutoFit/>
          </a:bodyPr>
          <a:lstStyle/>
          <a:p>
            <a:pPr algn="ctr" defTabSz="1219170">
              <a:defRPr/>
            </a:pPr>
            <a:r>
              <a:rPr lang="fr-FR" sz="1400" b="1"/>
              <a:t>04/04/2023</a:t>
            </a:r>
            <a:endParaRPr lang="fr-FR" sz="1400" b="1" kern="0">
              <a:cs typeface="Arial"/>
              <a:sym typeface="Arial"/>
            </a:endParaRPr>
          </a:p>
          <a:p>
            <a:pPr algn="ctr" defTabSz="1219170">
              <a:defRPr/>
            </a:pPr>
            <a:endParaRPr lang="fr-FR" sz="1333" kern="0">
              <a:solidFill>
                <a:srgbClr val="000000"/>
              </a:solidFill>
              <a:latin typeface="Arial"/>
              <a:cs typeface="Arial"/>
              <a:sym typeface="Arial"/>
            </a:endParaRPr>
          </a:p>
          <a:p>
            <a:pPr algn="ctr" defTabSz="1219170">
              <a:defRPr/>
            </a:pPr>
            <a:r>
              <a:rPr lang="fr-FR" sz="1300"/>
              <a:t>Fin de commercialisation si démarchage BP/CE pour</a:t>
            </a:r>
          </a:p>
          <a:p>
            <a:pPr algn="ctr" defTabSz="1219170">
              <a:defRPr/>
            </a:pPr>
            <a:r>
              <a:rPr lang="fr-FR" sz="1300"/>
              <a:t>PP/PM</a:t>
            </a:r>
            <a:endParaRPr lang="fr-FR"/>
          </a:p>
        </p:txBody>
      </p:sp>
      <p:sp>
        <p:nvSpPr>
          <p:cNvPr id="12" name="ZoneTexte 11">
            <a:extLst>
              <a:ext uri="{FF2B5EF4-FFF2-40B4-BE49-F238E27FC236}">
                <a16:creationId xmlns:a16="http://schemas.microsoft.com/office/drawing/2014/main" id="{4A6A8651-8E2C-5A0A-FFE7-5B78A8D48134}"/>
              </a:ext>
            </a:extLst>
          </p:cNvPr>
          <p:cNvSpPr txBox="1"/>
          <p:nvPr/>
        </p:nvSpPr>
        <p:spPr>
          <a:xfrm>
            <a:off x="8182707" y="5591907"/>
            <a:ext cx="38803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cs typeface="Arial"/>
              </a:rPr>
              <a:t>* si </a:t>
            </a:r>
            <a:r>
              <a:rPr lang="fr-FR" sz="1200" err="1">
                <a:cs typeface="Arial"/>
              </a:rPr>
              <a:t>EuroTitres</a:t>
            </a:r>
            <a:r>
              <a:rPr lang="fr-FR" sz="1200">
                <a:cs typeface="Arial"/>
              </a:rPr>
              <a:t> saisit les ordres pour le compte des établissements, l'envoi des instructions doit être fait avant </a:t>
            </a:r>
            <a:r>
              <a:rPr lang="fr-FR" sz="1200" b="1">
                <a:solidFill>
                  <a:srgbClr val="C00000"/>
                </a:solidFill>
                <a:cs typeface="Arial"/>
              </a:rPr>
              <a:t>17 heures dans le </a:t>
            </a:r>
            <a:r>
              <a:rPr lang="fr-FR" sz="1200" b="1" err="1">
                <a:solidFill>
                  <a:srgbClr val="C00000"/>
                </a:solidFill>
                <a:cs typeface="Arial"/>
              </a:rPr>
              <a:t>WorkFlow</a:t>
            </a:r>
            <a:r>
              <a:rPr lang="fr-FR" sz="1200" b="1">
                <a:solidFill>
                  <a:srgbClr val="C00000"/>
                </a:solidFill>
                <a:cs typeface="Arial"/>
              </a:rPr>
              <a:t> Platine</a:t>
            </a:r>
          </a:p>
        </p:txBody>
      </p:sp>
    </p:spTree>
    <p:extLst>
      <p:ext uri="{BB962C8B-B14F-4D97-AF65-F5344CB8AC3E}">
        <p14:creationId xmlns:p14="http://schemas.microsoft.com/office/powerpoint/2010/main" val="33073028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D2EA48D3-4B26-445D-A9C6-21B2F02FAA8B}"/>
              </a:ext>
            </a:extLst>
          </p:cNvPr>
          <p:cNvSpPr/>
          <p:nvPr/>
        </p:nvSpPr>
        <p:spPr>
          <a:xfrm>
            <a:off x="314960" y="1981200"/>
            <a:ext cx="11419840" cy="1351280"/>
          </a:xfrm>
          <a:prstGeom prst="rect">
            <a:avLst/>
          </a:prstGeom>
          <a:solidFill>
            <a:srgbClr val="00A193">
              <a:alpha val="8000"/>
            </a:srgbClr>
          </a:solidFill>
          <a:ln>
            <a:solidFill>
              <a:srgbClr val="00A1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BD4594B5-CAE2-44B0-9D23-486CC86622BE}"/>
              </a:ext>
            </a:extLst>
          </p:cNvPr>
          <p:cNvSpPr/>
          <p:nvPr/>
        </p:nvSpPr>
        <p:spPr>
          <a:xfrm>
            <a:off x="314960" y="3383280"/>
            <a:ext cx="11419840" cy="660400"/>
          </a:xfrm>
          <a:prstGeom prst="rect">
            <a:avLst/>
          </a:prstGeom>
          <a:solidFill>
            <a:srgbClr val="EAB818">
              <a:alpha val="8000"/>
            </a:srgbClr>
          </a:solidFill>
          <a:ln>
            <a:solidFill>
              <a:srgbClr val="EAB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81" name="Rectangle : coins arrondis 80">
            <a:extLst>
              <a:ext uri="{FF2B5EF4-FFF2-40B4-BE49-F238E27FC236}">
                <a16:creationId xmlns:a16="http://schemas.microsoft.com/office/drawing/2014/main" id="{F329596B-31EE-4DE4-A47A-56C96B13158F}"/>
              </a:ext>
            </a:extLst>
          </p:cNvPr>
          <p:cNvSpPr/>
          <p:nvPr/>
        </p:nvSpPr>
        <p:spPr>
          <a:xfrm>
            <a:off x="7508240" y="1483360"/>
            <a:ext cx="4287520" cy="4947920"/>
          </a:xfrm>
          <a:prstGeom prst="roundRect">
            <a:avLst>
              <a:gd name="adj" fmla="val 18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7D54ED86-8AE1-4365-81EB-9A00E024ECF8}"/>
              </a:ext>
            </a:extLst>
          </p:cNvPr>
          <p:cNvSpPr/>
          <p:nvPr/>
        </p:nvSpPr>
        <p:spPr>
          <a:xfrm>
            <a:off x="325120" y="4094480"/>
            <a:ext cx="11419840" cy="1351280"/>
          </a:xfrm>
          <a:prstGeom prst="rect">
            <a:avLst/>
          </a:prstGeom>
          <a:solidFill>
            <a:srgbClr val="DB4B4B">
              <a:alpha val="8000"/>
            </a:srgbClr>
          </a:solidFill>
          <a:ln>
            <a:solidFill>
              <a:srgbClr val="DB4B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79" name="Rectangle : coins arrondis 78">
            <a:extLst>
              <a:ext uri="{FF2B5EF4-FFF2-40B4-BE49-F238E27FC236}">
                <a16:creationId xmlns:a16="http://schemas.microsoft.com/office/drawing/2014/main" id="{5E6108D3-0175-465F-A987-4900281D3F20}"/>
              </a:ext>
            </a:extLst>
          </p:cNvPr>
          <p:cNvSpPr/>
          <p:nvPr/>
        </p:nvSpPr>
        <p:spPr>
          <a:xfrm>
            <a:off x="3108960" y="1493520"/>
            <a:ext cx="4287520" cy="4937760"/>
          </a:xfrm>
          <a:prstGeom prst="roundRect">
            <a:avLst>
              <a:gd name="adj" fmla="val 43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2113BAA9-020B-4866-9E98-FEA4FF2EB42C}"/>
              </a:ext>
            </a:extLst>
          </p:cNvPr>
          <p:cNvSpPr/>
          <p:nvPr/>
        </p:nvSpPr>
        <p:spPr>
          <a:xfrm>
            <a:off x="304800" y="5527040"/>
            <a:ext cx="11440160" cy="721360"/>
          </a:xfrm>
          <a:prstGeom prst="rect">
            <a:avLst/>
          </a:prstGeom>
          <a:solidFill>
            <a:srgbClr val="55579E">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5579E"/>
              </a:solidFill>
              <a:effectLst/>
              <a:uLnTx/>
              <a:uFillTx/>
              <a:latin typeface="Arial"/>
              <a:ea typeface="+mn-ea"/>
              <a:cs typeface="+mn-cs"/>
            </a:endParaRPr>
          </a:p>
        </p:txBody>
      </p:sp>
      <p:sp>
        <p:nvSpPr>
          <p:cNvPr id="4" name="Titre 3">
            <a:extLst>
              <a:ext uri="{FF2B5EF4-FFF2-40B4-BE49-F238E27FC236}">
                <a16:creationId xmlns:a16="http://schemas.microsoft.com/office/drawing/2014/main" id="{B070E255-A519-42F3-AFAF-544593C21C44}"/>
              </a:ext>
            </a:extLst>
          </p:cNvPr>
          <p:cNvSpPr>
            <a:spLocks noGrp="1"/>
          </p:cNvSpPr>
          <p:nvPr>
            <p:ph type="title"/>
          </p:nvPr>
        </p:nvSpPr>
        <p:spPr>
          <a:xfrm>
            <a:off x="1168976" y="401440"/>
            <a:ext cx="10273141" cy="449816"/>
          </a:xfrm>
        </p:spPr>
        <p:txBody>
          <a:bodyPr lIns="0" tIns="0" rIns="0" bIns="0">
            <a:normAutofit/>
          </a:bodyPr>
          <a:lstStyle/>
          <a:p>
            <a:pPr>
              <a:spcBef>
                <a:spcPts val="1333"/>
              </a:spcBef>
              <a:buClr>
                <a:schemeClr val="tx2"/>
              </a:buClr>
              <a:buFont typeface="Cambria Math" panose="02040503050406030204" pitchFamily="18" charset="0"/>
            </a:pPr>
            <a:r>
              <a:rPr lang="fr-FR" sz="2133" b="1">
                <a:solidFill>
                  <a:srgbClr val="B24388"/>
                </a:solidFill>
                <a:latin typeface="Arial" panose="020B0604020202020204" pitchFamily="34" charset="0"/>
                <a:ea typeface="+mn-ea"/>
              </a:rPr>
              <a:t>#Parcours LEA : Comparaison comportement ASV / CTO</a:t>
            </a:r>
          </a:p>
        </p:txBody>
      </p:sp>
      <p:grpSp>
        <p:nvGrpSpPr>
          <p:cNvPr id="8" name="Groupe 7">
            <a:extLst>
              <a:ext uri="{FF2B5EF4-FFF2-40B4-BE49-F238E27FC236}">
                <a16:creationId xmlns:a16="http://schemas.microsoft.com/office/drawing/2014/main" id="{56B800C5-0210-4BA4-A87E-6DA83B19F3A1}"/>
              </a:ext>
            </a:extLst>
          </p:cNvPr>
          <p:cNvGrpSpPr/>
          <p:nvPr/>
        </p:nvGrpSpPr>
        <p:grpSpPr>
          <a:xfrm>
            <a:off x="-81781" y="1358203"/>
            <a:ext cx="2204417" cy="322977"/>
            <a:chOff x="1642210" y="864000"/>
            <a:chExt cx="1653313" cy="242233"/>
          </a:xfrm>
        </p:grpSpPr>
        <p:sp>
          <p:nvSpPr>
            <p:cNvPr id="9" name="Rectangle 8">
              <a:extLst>
                <a:ext uri="{FF2B5EF4-FFF2-40B4-BE49-F238E27FC236}">
                  <a16:creationId xmlns:a16="http://schemas.microsoft.com/office/drawing/2014/main" id="{74267E12-D8A5-456F-BE74-FE4A5654326D}"/>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0" name="Groupe 9">
              <a:extLst>
                <a:ext uri="{FF2B5EF4-FFF2-40B4-BE49-F238E27FC236}">
                  <a16:creationId xmlns:a16="http://schemas.microsoft.com/office/drawing/2014/main" id="{FC3DEBEE-0F1E-474C-87B8-2D51D0863059}"/>
                </a:ext>
              </a:extLst>
            </p:cNvPr>
            <p:cNvGrpSpPr/>
            <p:nvPr/>
          </p:nvGrpSpPr>
          <p:grpSpPr>
            <a:xfrm>
              <a:off x="1976780" y="895093"/>
              <a:ext cx="984172" cy="175628"/>
              <a:chOff x="2027352" y="895093"/>
              <a:chExt cx="984172" cy="175628"/>
            </a:xfrm>
          </p:grpSpPr>
          <p:cxnSp>
            <p:nvCxnSpPr>
              <p:cNvPr id="12" name="Connecteur droit 11">
                <a:extLst>
                  <a:ext uri="{FF2B5EF4-FFF2-40B4-BE49-F238E27FC236}">
                    <a16:creationId xmlns:a16="http://schemas.microsoft.com/office/drawing/2014/main" id="{FA582659-CC08-4EB1-A4EF-2A9DB5995568}"/>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D4C2C24-A284-44D7-AC51-2B8F96F73C8D}"/>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2" descr="Key Icon 4409723">
              <a:extLst>
                <a:ext uri="{FF2B5EF4-FFF2-40B4-BE49-F238E27FC236}">
                  <a16:creationId xmlns:a16="http://schemas.microsoft.com/office/drawing/2014/main" id="{BC91BEAB-F532-4539-8D77-18FB97859B37}"/>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Rounded Corners 18">
            <a:extLst>
              <a:ext uri="{FF2B5EF4-FFF2-40B4-BE49-F238E27FC236}">
                <a16:creationId xmlns:a16="http://schemas.microsoft.com/office/drawing/2014/main" id="{9FBB005F-FF3F-47C9-9956-368AD5D4636D}"/>
              </a:ext>
            </a:extLst>
          </p:cNvPr>
          <p:cNvSpPr/>
          <p:nvPr/>
        </p:nvSpPr>
        <p:spPr bwMode="auto">
          <a:xfrm rot="16200000">
            <a:off x="1493520" y="2296160"/>
            <a:ext cx="457200" cy="279400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EAB818"/>
                </a:solidFill>
                <a:effectLst/>
                <a:uLnTx/>
                <a:uFillTx/>
                <a:latin typeface="Montserrat SemiBold" panose="00000700000000000000" pitchFamily="2" charset="0"/>
                <a:ea typeface="+mn-ea"/>
                <a:cs typeface="Arial"/>
                <a:sym typeface="Arial"/>
              </a:rPr>
              <a:t>Choix des Projets</a:t>
            </a:r>
            <a:endParaRPr kumimoji="0" lang="en-US" sz="1100" b="1" i="0" u="none" strike="noStrike" kern="0" cap="none" spc="0" normalizeH="0" baseline="0" noProof="0">
              <a:ln>
                <a:noFill/>
              </a:ln>
              <a:solidFill>
                <a:srgbClr val="EAB818"/>
              </a:solidFill>
              <a:effectLst/>
              <a:uLnTx/>
              <a:uFillTx/>
              <a:latin typeface="Montserrat SemiBold" panose="00000700000000000000" pitchFamily="2" charset="0"/>
              <a:ea typeface="+mn-ea"/>
              <a:cs typeface="Arial"/>
              <a:sym typeface="Arial"/>
            </a:endParaRPr>
          </a:p>
        </p:txBody>
      </p:sp>
      <p:sp>
        <p:nvSpPr>
          <p:cNvPr id="16" name="Rectangle: Rounded Corners 19">
            <a:extLst>
              <a:ext uri="{FF2B5EF4-FFF2-40B4-BE49-F238E27FC236}">
                <a16:creationId xmlns:a16="http://schemas.microsoft.com/office/drawing/2014/main" id="{EA1C0C29-F61B-4256-B74A-CB9743B0721A}"/>
              </a:ext>
            </a:extLst>
          </p:cNvPr>
          <p:cNvSpPr/>
          <p:nvPr/>
        </p:nvSpPr>
        <p:spPr bwMode="auto">
          <a:xfrm rot="16200000">
            <a:off x="1071360" y="3353404"/>
            <a:ext cx="1332000" cy="276352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DB4B4B"/>
                </a:solidFill>
                <a:effectLst/>
                <a:uLnTx/>
                <a:uFillTx/>
                <a:latin typeface="Montserrat SemiBold" panose="00000700000000000000" pitchFamily="2" charset="0"/>
                <a:ea typeface="+mn-ea"/>
                <a:cs typeface="Arial"/>
                <a:sym typeface="Arial"/>
              </a:rPr>
              <a:t>Switch / split de niveau 2</a:t>
            </a:r>
          </a:p>
        </p:txBody>
      </p:sp>
      <p:sp>
        <p:nvSpPr>
          <p:cNvPr id="17" name="Rectangle: Rounded Corners 17">
            <a:extLst>
              <a:ext uri="{FF2B5EF4-FFF2-40B4-BE49-F238E27FC236}">
                <a16:creationId xmlns:a16="http://schemas.microsoft.com/office/drawing/2014/main" id="{407CFF77-B948-4985-BFFD-F37EA34B94F7}"/>
              </a:ext>
            </a:extLst>
          </p:cNvPr>
          <p:cNvSpPr/>
          <p:nvPr/>
        </p:nvSpPr>
        <p:spPr bwMode="auto">
          <a:xfrm rot="16200000">
            <a:off x="1467248" y="1194672"/>
            <a:ext cx="489424"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rPr>
              <a:t>Apports de liquidités</a:t>
            </a:r>
            <a:endParaRPr kumimoji="0" lang="en-US" sz="1100" b="1" i="0" u="none" strike="noStrike" kern="0" cap="none" spc="0" normalizeH="0" baseline="0" noProof="0">
              <a:ln>
                <a:noFill/>
              </a:ln>
              <a:solidFill>
                <a:srgbClr val="00A193"/>
              </a:solidFill>
              <a:effectLst/>
              <a:uLnTx/>
              <a:uFillTx/>
              <a:latin typeface="Montserrat SemiBold" panose="00000700000000000000" pitchFamily="2" charset="0"/>
              <a:ea typeface="+mn-ea"/>
              <a:cs typeface="Arial"/>
              <a:sym typeface="Arial"/>
            </a:endParaRPr>
          </a:p>
        </p:txBody>
      </p:sp>
      <p:sp>
        <p:nvSpPr>
          <p:cNvPr id="18" name="ZoneTexte 95">
            <a:extLst>
              <a:ext uri="{FF2B5EF4-FFF2-40B4-BE49-F238E27FC236}">
                <a16:creationId xmlns:a16="http://schemas.microsoft.com/office/drawing/2014/main" id="{49E5F4BB-909D-49A8-8DDA-265071F0E610}"/>
              </a:ext>
            </a:extLst>
          </p:cNvPr>
          <p:cNvSpPr txBox="1"/>
          <p:nvPr/>
        </p:nvSpPr>
        <p:spPr>
          <a:xfrm>
            <a:off x="3297853" y="2050801"/>
            <a:ext cx="3960000" cy="1291839"/>
          </a:xfrm>
          <a:prstGeom prst="roundRect">
            <a:avLst>
              <a:gd name="adj" fmla="val 8705"/>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grpSp>
        <p:nvGrpSpPr>
          <p:cNvPr id="56" name="Groupe 55">
            <a:extLst>
              <a:ext uri="{FF2B5EF4-FFF2-40B4-BE49-F238E27FC236}">
                <a16:creationId xmlns:a16="http://schemas.microsoft.com/office/drawing/2014/main" id="{BC461A1E-D28D-4F87-BA53-4D8C3B8AEBC9}"/>
              </a:ext>
            </a:extLst>
          </p:cNvPr>
          <p:cNvGrpSpPr/>
          <p:nvPr/>
        </p:nvGrpSpPr>
        <p:grpSpPr>
          <a:xfrm>
            <a:off x="2580640" y="2403547"/>
            <a:ext cx="538480" cy="522533"/>
            <a:chOff x="107876" y="1824426"/>
            <a:chExt cx="891760" cy="864653"/>
          </a:xfrm>
        </p:grpSpPr>
        <p:sp>
          <p:nvSpPr>
            <p:cNvPr id="26" name="Shape">
              <a:extLst>
                <a:ext uri="{FF2B5EF4-FFF2-40B4-BE49-F238E27FC236}">
                  <a16:creationId xmlns:a16="http://schemas.microsoft.com/office/drawing/2014/main" id="{F4F52C19-EE4A-4F89-822F-4C0A346CC6D6}"/>
                </a:ext>
              </a:extLst>
            </p:cNvPr>
            <p:cNvSpPr/>
            <p:nvPr/>
          </p:nvSpPr>
          <p:spPr>
            <a:xfrm>
              <a:off x="107876" y="182442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00A193"/>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28" name="Oval 38">
              <a:extLst>
                <a:ext uri="{FF2B5EF4-FFF2-40B4-BE49-F238E27FC236}">
                  <a16:creationId xmlns:a16="http://schemas.microsoft.com/office/drawing/2014/main" id="{414B027A-9DF1-4254-8C7D-82C1373E5BBE}"/>
                </a:ext>
              </a:extLst>
            </p:cNvPr>
            <p:cNvSpPr/>
            <p:nvPr/>
          </p:nvSpPr>
          <p:spPr>
            <a:xfrm>
              <a:off x="378255" y="2081252"/>
              <a:ext cx="351000" cy="351000"/>
            </a:xfrm>
            <a:prstGeom prst="ellipse">
              <a:avLst/>
            </a:prstGeom>
            <a:solidFill>
              <a:srgbClr val="FFFFFF"/>
            </a:solidFill>
            <a:ln w="12700" cap="flat" cmpd="sng" algn="ctr">
              <a:solidFill>
                <a:srgbClr val="00A193"/>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29" name="Image 28">
              <a:extLst>
                <a:ext uri="{FF2B5EF4-FFF2-40B4-BE49-F238E27FC236}">
                  <a16:creationId xmlns:a16="http://schemas.microsoft.com/office/drawing/2014/main" id="{9C235E27-1077-464A-B9BD-DF7098D9CDAC}"/>
                </a:ext>
              </a:extLst>
            </p:cNvPr>
            <p:cNvPicPr>
              <a:picLocks noChangeAspect="1"/>
            </p:cNvPicPr>
            <p:nvPr/>
          </p:nvPicPr>
          <p:blipFill rotWithShape="1">
            <a:blip r:embed="rId3">
              <a:duotone>
                <a:srgbClr val="00A193">
                  <a:shade val="45000"/>
                  <a:satMod val="135000"/>
                </a:srgbClr>
                <a:prstClr val="white"/>
              </a:duotone>
            </a:blip>
            <a:srcRect l="26238" t="16231" r="25486" b="36029"/>
            <a:stretch/>
          </p:blipFill>
          <p:spPr>
            <a:xfrm>
              <a:off x="425518" y="2130752"/>
              <a:ext cx="254820" cy="252000"/>
            </a:xfrm>
            <a:prstGeom prst="rect">
              <a:avLst/>
            </a:prstGeom>
          </p:spPr>
        </p:pic>
      </p:grpSp>
      <p:grpSp>
        <p:nvGrpSpPr>
          <p:cNvPr id="55" name="Groupe 54">
            <a:extLst>
              <a:ext uri="{FF2B5EF4-FFF2-40B4-BE49-F238E27FC236}">
                <a16:creationId xmlns:a16="http://schemas.microsoft.com/office/drawing/2014/main" id="{F0B4BD4E-647C-45AD-AE04-618084502912}"/>
              </a:ext>
            </a:extLst>
          </p:cNvPr>
          <p:cNvGrpSpPr/>
          <p:nvPr/>
        </p:nvGrpSpPr>
        <p:grpSpPr>
          <a:xfrm>
            <a:off x="2550160" y="3541467"/>
            <a:ext cx="518160" cy="471733"/>
            <a:chOff x="98209" y="2708346"/>
            <a:chExt cx="891760" cy="864653"/>
          </a:xfrm>
        </p:grpSpPr>
        <p:sp>
          <p:nvSpPr>
            <p:cNvPr id="30" name="Shape">
              <a:extLst>
                <a:ext uri="{FF2B5EF4-FFF2-40B4-BE49-F238E27FC236}">
                  <a16:creationId xmlns:a16="http://schemas.microsoft.com/office/drawing/2014/main" id="{308C9E26-AD8A-4A76-9146-CB1380A8F085}"/>
                </a:ext>
              </a:extLst>
            </p:cNvPr>
            <p:cNvSpPr/>
            <p:nvPr/>
          </p:nvSpPr>
          <p:spPr>
            <a:xfrm>
              <a:off x="98209" y="270834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EAB818"/>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2" name="Oval 38">
              <a:extLst>
                <a:ext uri="{FF2B5EF4-FFF2-40B4-BE49-F238E27FC236}">
                  <a16:creationId xmlns:a16="http://schemas.microsoft.com/office/drawing/2014/main" id="{7D005618-6924-4598-801B-C767FB27B5B8}"/>
                </a:ext>
              </a:extLst>
            </p:cNvPr>
            <p:cNvSpPr/>
            <p:nvPr/>
          </p:nvSpPr>
          <p:spPr>
            <a:xfrm>
              <a:off x="403344" y="2965172"/>
              <a:ext cx="351000" cy="351000"/>
            </a:xfrm>
            <a:prstGeom prst="ellipse">
              <a:avLst/>
            </a:prstGeom>
            <a:solidFill>
              <a:srgbClr val="FFFFFF"/>
            </a:solidFill>
            <a:ln w="12700" cap="flat" cmpd="sng" algn="ctr">
              <a:solidFill>
                <a:srgbClr val="EAB818">
                  <a:lumMod val="75000"/>
                </a:srgbClr>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3" name="Picture 4" descr="Project Icon 3883397">
              <a:extLst>
                <a:ext uri="{FF2B5EF4-FFF2-40B4-BE49-F238E27FC236}">
                  <a16:creationId xmlns:a16="http://schemas.microsoft.com/office/drawing/2014/main" id="{98C4BBB0-D9D0-4133-AD64-B57046600056}"/>
                </a:ext>
              </a:extLst>
            </p:cNvPr>
            <p:cNvPicPr>
              <a:picLocks noChangeAspect="1" noChangeArrowheads="1"/>
            </p:cNvPicPr>
            <p:nvPr/>
          </p:nvPicPr>
          <p:blipFill>
            <a:blip r:embed="rId4">
              <a:duotone>
                <a:srgbClr val="EAB818">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60395" y="3039117"/>
              <a:ext cx="236897" cy="2368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e 53">
            <a:extLst>
              <a:ext uri="{FF2B5EF4-FFF2-40B4-BE49-F238E27FC236}">
                <a16:creationId xmlns:a16="http://schemas.microsoft.com/office/drawing/2014/main" id="{408C40AB-738A-42E4-A96D-4F6CE063B2A7}"/>
              </a:ext>
            </a:extLst>
          </p:cNvPr>
          <p:cNvGrpSpPr/>
          <p:nvPr/>
        </p:nvGrpSpPr>
        <p:grpSpPr>
          <a:xfrm>
            <a:off x="2560320" y="4486347"/>
            <a:ext cx="497840" cy="492053"/>
            <a:chOff x="81280" y="3612586"/>
            <a:chExt cx="891760" cy="864653"/>
          </a:xfrm>
        </p:grpSpPr>
        <p:sp>
          <p:nvSpPr>
            <p:cNvPr id="34" name="Shape">
              <a:extLst>
                <a:ext uri="{FF2B5EF4-FFF2-40B4-BE49-F238E27FC236}">
                  <a16:creationId xmlns:a16="http://schemas.microsoft.com/office/drawing/2014/main" id="{82E6E6C1-10ED-4B21-844B-66B3D66AF1E9}"/>
                </a:ext>
              </a:extLst>
            </p:cNvPr>
            <p:cNvSpPr/>
            <p:nvPr/>
          </p:nvSpPr>
          <p:spPr>
            <a:xfrm>
              <a:off x="81280" y="361258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DB4B4B"/>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36" name="Oval 38">
              <a:extLst>
                <a:ext uri="{FF2B5EF4-FFF2-40B4-BE49-F238E27FC236}">
                  <a16:creationId xmlns:a16="http://schemas.microsoft.com/office/drawing/2014/main" id="{97A87E09-FD89-4CD3-BBC1-276856F003E8}"/>
                </a:ext>
              </a:extLst>
            </p:cNvPr>
            <p:cNvSpPr/>
            <p:nvPr/>
          </p:nvSpPr>
          <p:spPr>
            <a:xfrm>
              <a:off x="386415" y="3869412"/>
              <a:ext cx="351000" cy="351000"/>
            </a:xfrm>
            <a:prstGeom prst="ellipse">
              <a:avLst/>
            </a:prstGeom>
            <a:solidFill>
              <a:srgbClr val="FFFFFF"/>
            </a:solidFill>
            <a:ln w="12700" cap="flat" cmpd="sng" algn="ctr">
              <a:solidFill>
                <a:srgbClr val="DB4B4B"/>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37" name="Image 36">
              <a:extLst>
                <a:ext uri="{FF2B5EF4-FFF2-40B4-BE49-F238E27FC236}">
                  <a16:creationId xmlns:a16="http://schemas.microsoft.com/office/drawing/2014/main" id="{1DA13E8A-B6A2-47AD-936F-ECC6A654BE76}"/>
                </a:ext>
              </a:extLst>
            </p:cNvPr>
            <p:cNvPicPr>
              <a:picLocks noChangeAspect="1"/>
            </p:cNvPicPr>
            <p:nvPr/>
          </p:nvPicPr>
          <p:blipFill>
            <a:blip r:embed="rId5" cstate="print">
              <a:duotone>
                <a:srgbClr val="DB4B4B">
                  <a:shade val="45000"/>
                  <a:satMod val="135000"/>
                </a:srgbClr>
                <a:prstClr val="white"/>
              </a:duotone>
              <a:extLst>
                <a:ext uri="{28A0092B-C50C-407E-A947-70E740481C1C}">
                  <a14:useLocalDpi xmlns:a14="http://schemas.microsoft.com/office/drawing/2010/main" val="0"/>
                </a:ext>
              </a:extLst>
            </a:blip>
            <a:stretch>
              <a:fillRect/>
            </a:stretch>
          </p:blipFill>
          <p:spPr>
            <a:xfrm>
              <a:off x="460359" y="3943356"/>
              <a:ext cx="203111" cy="203111"/>
            </a:xfrm>
            <a:prstGeom prst="rect">
              <a:avLst/>
            </a:prstGeom>
            <a:solidFill>
              <a:srgbClr val="FFFFFF"/>
            </a:solidFill>
          </p:spPr>
        </p:pic>
      </p:grpSp>
      <p:grpSp>
        <p:nvGrpSpPr>
          <p:cNvPr id="53" name="Groupe 52">
            <a:extLst>
              <a:ext uri="{FF2B5EF4-FFF2-40B4-BE49-F238E27FC236}">
                <a16:creationId xmlns:a16="http://schemas.microsoft.com/office/drawing/2014/main" id="{C43263BF-38D0-4269-8EA0-855FCC33C879}"/>
              </a:ext>
            </a:extLst>
          </p:cNvPr>
          <p:cNvGrpSpPr/>
          <p:nvPr/>
        </p:nvGrpSpPr>
        <p:grpSpPr>
          <a:xfrm>
            <a:off x="2631440" y="5624267"/>
            <a:ext cx="477520" cy="461574"/>
            <a:chOff x="120008" y="4963866"/>
            <a:chExt cx="891760" cy="864653"/>
          </a:xfrm>
        </p:grpSpPr>
        <p:sp>
          <p:nvSpPr>
            <p:cNvPr id="42" name="Shape">
              <a:extLst>
                <a:ext uri="{FF2B5EF4-FFF2-40B4-BE49-F238E27FC236}">
                  <a16:creationId xmlns:a16="http://schemas.microsoft.com/office/drawing/2014/main" id="{5E5C5435-5843-4753-9D02-DD733F8D13FE}"/>
                </a:ext>
              </a:extLst>
            </p:cNvPr>
            <p:cNvSpPr/>
            <p:nvPr/>
          </p:nvSpPr>
          <p:spPr>
            <a:xfrm>
              <a:off x="120008" y="4963866"/>
              <a:ext cx="891760" cy="864653"/>
            </a:xfrm>
            <a:custGeom>
              <a:avLst/>
              <a:gdLst/>
              <a:ahLst/>
              <a:cxnLst>
                <a:cxn ang="0">
                  <a:pos x="wd2" y="hd2"/>
                </a:cxn>
                <a:cxn ang="5400000">
                  <a:pos x="wd2" y="hd2"/>
                </a:cxn>
                <a:cxn ang="10800000">
                  <a:pos x="wd2" y="hd2"/>
                </a:cxn>
                <a:cxn ang="16200000">
                  <a:pos x="wd2" y="hd2"/>
                </a:cxn>
              </a:cxnLst>
              <a:rect l="0" t="0" r="r" b="b"/>
              <a:pathLst>
                <a:path w="21266" h="20211" extrusionOk="0">
                  <a:moveTo>
                    <a:pt x="20264" y="8520"/>
                  </a:moveTo>
                  <a:cubicBezTo>
                    <a:pt x="15616" y="6103"/>
                    <a:pt x="11815" y="3057"/>
                    <a:pt x="9143" y="514"/>
                  </a:cubicBezTo>
                  <a:cubicBezTo>
                    <a:pt x="7859" y="-694"/>
                    <a:pt x="5753" y="389"/>
                    <a:pt x="6036" y="2100"/>
                  </a:cubicBezTo>
                  <a:cubicBezTo>
                    <a:pt x="6241" y="3384"/>
                    <a:pt x="6370" y="4542"/>
                    <a:pt x="6472" y="5575"/>
                  </a:cubicBezTo>
                  <a:cubicBezTo>
                    <a:pt x="6549" y="6556"/>
                    <a:pt x="5753" y="7412"/>
                    <a:pt x="4751" y="7412"/>
                  </a:cubicBezTo>
                  <a:lnTo>
                    <a:pt x="0" y="7412"/>
                  </a:lnTo>
                  <a:cubicBezTo>
                    <a:pt x="771" y="8067"/>
                    <a:pt x="1258" y="9023"/>
                    <a:pt x="1258" y="10106"/>
                  </a:cubicBezTo>
                  <a:cubicBezTo>
                    <a:pt x="1258" y="11189"/>
                    <a:pt x="771" y="12145"/>
                    <a:pt x="0" y="12800"/>
                  </a:cubicBezTo>
                  <a:lnTo>
                    <a:pt x="4726" y="12800"/>
                  </a:lnTo>
                  <a:cubicBezTo>
                    <a:pt x="5753" y="12800"/>
                    <a:pt x="6549" y="13656"/>
                    <a:pt x="6447" y="14637"/>
                  </a:cubicBezTo>
                  <a:cubicBezTo>
                    <a:pt x="6344" y="15670"/>
                    <a:pt x="6215" y="16853"/>
                    <a:pt x="6036" y="18112"/>
                  </a:cubicBezTo>
                  <a:cubicBezTo>
                    <a:pt x="5779" y="19823"/>
                    <a:pt x="7859" y="20906"/>
                    <a:pt x="9143" y="19698"/>
                  </a:cubicBezTo>
                  <a:cubicBezTo>
                    <a:pt x="11840" y="17155"/>
                    <a:pt x="15616" y="14109"/>
                    <a:pt x="20264" y="11692"/>
                  </a:cubicBezTo>
                  <a:cubicBezTo>
                    <a:pt x="21600" y="11063"/>
                    <a:pt x="21600" y="9225"/>
                    <a:pt x="20264" y="8520"/>
                  </a:cubicBezTo>
                  <a:close/>
                </a:path>
              </a:pathLst>
            </a:custGeom>
            <a:solidFill>
              <a:srgbClr val="55579E"/>
            </a:solidFill>
            <a:ln w="12700">
              <a:miter lim="400000"/>
            </a:ln>
          </p:spPr>
          <p:txBody>
            <a:bodyPr lIns="21431" tIns="21431" rIns="21431" bIns="21431"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68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ontserrat" panose="00000500000000000000" pitchFamily="2" charset="0"/>
                <a:ea typeface="+mn-ea"/>
                <a:cs typeface="+mn-cs"/>
                <a:sym typeface="Arial"/>
              </a:endParaRPr>
            </a:p>
          </p:txBody>
        </p:sp>
        <p:sp>
          <p:nvSpPr>
            <p:cNvPr id="44" name="Oval 38">
              <a:extLst>
                <a:ext uri="{FF2B5EF4-FFF2-40B4-BE49-F238E27FC236}">
                  <a16:creationId xmlns:a16="http://schemas.microsoft.com/office/drawing/2014/main" id="{4010D2CD-CB30-4356-9FF4-52752B061D53}"/>
                </a:ext>
              </a:extLst>
            </p:cNvPr>
            <p:cNvSpPr/>
            <p:nvPr/>
          </p:nvSpPr>
          <p:spPr>
            <a:xfrm>
              <a:off x="421713" y="5220692"/>
              <a:ext cx="351000" cy="351000"/>
            </a:xfrm>
            <a:prstGeom prst="ellipse">
              <a:avLst/>
            </a:prstGeom>
            <a:solidFill>
              <a:srgbClr val="FFFFFF"/>
            </a:solidFill>
            <a:ln w="12700" cap="flat" cmpd="sng" algn="ctr">
              <a:solidFill>
                <a:srgbClr val="55579E"/>
              </a:solidFill>
              <a:prstDash val="solid"/>
            </a:ln>
            <a:effectLst/>
          </p:spPr>
          <p:txBody>
            <a:bodyPr lIns="0" tIns="0" rIns="0" bIns="0"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Montserrat "/>
                <a:ea typeface="+mn-ea"/>
                <a:cs typeface="+mn-cs"/>
                <a:sym typeface="Arial"/>
              </a:endParaRPr>
            </a:p>
          </p:txBody>
        </p:sp>
        <p:pic>
          <p:nvPicPr>
            <p:cNvPr id="45" name="Image 44">
              <a:extLst>
                <a:ext uri="{FF2B5EF4-FFF2-40B4-BE49-F238E27FC236}">
                  <a16:creationId xmlns:a16="http://schemas.microsoft.com/office/drawing/2014/main" id="{21EC6740-D8F2-4431-9303-558B102A67F2}"/>
                </a:ext>
              </a:extLst>
            </p:cNvPr>
            <p:cNvPicPr>
              <a:picLocks noChangeAspect="1"/>
            </p:cNvPicPr>
            <p:nvPr/>
          </p:nvPicPr>
          <p:blipFill>
            <a:blip r:embed="rId6" cstate="print">
              <a:duotone>
                <a:srgbClr val="55579E">
                  <a:shade val="45000"/>
                  <a:satMod val="135000"/>
                </a:srgbClr>
                <a:prstClr val="white"/>
              </a:duotone>
              <a:extLst>
                <a:ext uri="{28A0092B-C50C-407E-A947-70E740481C1C}">
                  <a14:useLocalDpi xmlns:a14="http://schemas.microsoft.com/office/drawing/2010/main" val="0"/>
                </a:ext>
              </a:extLst>
            </a:blip>
            <a:stretch>
              <a:fillRect/>
            </a:stretch>
          </p:blipFill>
          <p:spPr>
            <a:xfrm>
              <a:off x="498912" y="5294636"/>
              <a:ext cx="203111" cy="203111"/>
            </a:xfrm>
            <a:prstGeom prst="rect">
              <a:avLst/>
            </a:prstGeom>
            <a:solidFill>
              <a:srgbClr val="FFFFFF"/>
            </a:solidFill>
          </p:spPr>
        </p:pic>
      </p:grpSp>
      <p:sp>
        <p:nvSpPr>
          <p:cNvPr id="59" name="ZoneTexte 95">
            <a:extLst>
              <a:ext uri="{FF2B5EF4-FFF2-40B4-BE49-F238E27FC236}">
                <a16:creationId xmlns:a16="http://schemas.microsoft.com/office/drawing/2014/main" id="{13637073-1C54-4221-9416-B7E771EBE7A1}"/>
              </a:ext>
            </a:extLst>
          </p:cNvPr>
          <p:cNvSpPr txBox="1"/>
          <p:nvPr/>
        </p:nvSpPr>
        <p:spPr>
          <a:xfrm>
            <a:off x="3328332" y="3391921"/>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Tous les projets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Horizon de temps minimum du projet 6 ans</a:t>
            </a:r>
          </a:p>
        </p:txBody>
      </p:sp>
      <p:sp>
        <p:nvSpPr>
          <p:cNvPr id="63" name="ZoneTexte 95">
            <a:extLst>
              <a:ext uri="{FF2B5EF4-FFF2-40B4-BE49-F238E27FC236}">
                <a16:creationId xmlns:a16="http://schemas.microsoft.com/office/drawing/2014/main" id="{29C47DA4-BE24-43BF-87B1-B6A7002ADAE9}"/>
              </a:ext>
            </a:extLst>
          </p:cNvPr>
          <p:cNvSpPr txBox="1"/>
          <p:nvPr/>
        </p:nvSpPr>
        <p:spPr>
          <a:xfrm>
            <a:off x="3162588" y="1557623"/>
            <a:ext cx="4193252" cy="352457"/>
          </a:xfrm>
          <a:prstGeom prst="roundRect">
            <a:avLst/>
          </a:prstGeom>
          <a:ln w="127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DB4B4B"/>
                </a:solidFill>
                <a:effectLst/>
                <a:uLnTx/>
                <a:uFillTx/>
                <a:latin typeface="Montserrat SemiBold" panose="020B0604020202020204" charset="0"/>
                <a:ea typeface="+mn-ea"/>
                <a:cs typeface="+mn-cs"/>
                <a:sym typeface="Arial"/>
              </a:rPr>
              <a:t>ASV</a:t>
            </a:r>
          </a:p>
        </p:txBody>
      </p:sp>
      <p:sp>
        <p:nvSpPr>
          <p:cNvPr id="65" name="ZoneTexte 97">
            <a:extLst>
              <a:ext uri="{FF2B5EF4-FFF2-40B4-BE49-F238E27FC236}">
                <a16:creationId xmlns:a16="http://schemas.microsoft.com/office/drawing/2014/main" id="{0B834458-2CF1-4B0E-9E2F-FB3BE636D9AE}"/>
              </a:ext>
            </a:extLst>
          </p:cNvPr>
          <p:cNvSpPr txBox="1"/>
          <p:nvPr/>
        </p:nvSpPr>
        <p:spPr>
          <a:xfrm>
            <a:off x="7546880" y="1556456"/>
            <a:ext cx="4187920" cy="352457"/>
          </a:xfrm>
          <a:prstGeom prst="roundRect">
            <a:avLst/>
          </a:prstGeom>
          <a:ln w="12700">
            <a:solidFill>
              <a:schemeClr val="accent5"/>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600" b="1" i="0" u="none" strike="noStrike" kern="0" cap="all" spc="0" normalizeH="0" baseline="0" noProof="0">
                <a:ln>
                  <a:noFill/>
                </a:ln>
                <a:solidFill>
                  <a:srgbClr val="55579E"/>
                </a:solidFill>
                <a:effectLst/>
                <a:uLnTx/>
                <a:uFillTx/>
                <a:latin typeface="Montserrat SemiBold" panose="020B0604020202020204" charset="0"/>
                <a:ea typeface="+mn-ea"/>
                <a:cs typeface="+mn-cs"/>
                <a:sym typeface="Arial"/>
              </a:rPr>
              <a:t>CTO</a:t>
            </a:r>
          </a:p>
        </p:txBody>
      </p:sp>
      <p:sp>
        <p:nvSpPr>
          <p:cNvPr id="67" name="Rectangle: Rounded Corners 19">
            <a:extLst>
              <a:ext uri="{FF2B5EF4-FFF2-40B4-BE49-F238E27FC236}">
                <a16:creationId xmlns:a16="http://schemas.microsoft.com/office/drawing/2014/main" id="{C4FC38B3-5A57-4150-85E0-46DB02E7F0E9}"/>
              </a:ext>
            </a:extLst>
          </p:cNvPr>
          <p:cNvSpPr/>
          <p:nvPr/>
        </p:nvSpPr>
        <p:spPr bwMode="auto">
          <a:xfrm rot="16200000">
            <a:off x="1351960" y="4481240"/>
            <a:ext cx="720000" cy="2773680"/>
          </a:xfrm>
          <a:prstGeom prst="roundRect">
            <a:avLst/>
          </a:prstGeom>
          <a:noFill/>
          <a:ln w="12700" cap="flat" cmpd="sng" algn="ctr">
            <a:noFill/>
            <a:prstDash val="solid"/>
            <a:round/>
            <a:headEnd type="none" w="med" len="med"/>
            <a:tailEnd type="none" w="med" len="med"/>
          </a:ln>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fr-FR" sz="1100" b="1" i="0" u="none" strike="noStrike" kern="0" cap="none" spc="0" normalizeH="0" baseline="0" noProof="0">
                <a:ln>
                  <a:noFill/>
                </a:ln>
                <a:solidFill>
                  <a:srgbClr val="55579E"/>
                </a:solidFill>
                <a:effectLst/>
                <a:uLnTx/>
                <a:uFillTx/>
                <a:latin typeface="Montserrat SemiBold" panose="00000700000000000000" pitchFamily="2" charset="0"/>
                <a:ea typeface="+mn-ea"/>
                <a:cs typeface="Arial"/>
                <a:sym typeface="Arial"/>
              </a:rPr>
              <a:t>Switch / split de niveau 3</a:t>
            </a:r>
          </a:p>
        </p:txBody>
      </p:sp>
      <p:sp>
        <p:nvSpPr>
          <p:cNvPr id="69" name="ZoneTexte 95">
            <a:extLst>
              <a:ext uri="{FF2B5EF4-FFF2-40B4-BE49-F238E27FC236}">
                <a16:creationId xmlns:a16="http://schemas.microsoft.com/office/drawing/2014/main" id="{340723C3-BB5E-4C6A-9E17-544CCAAC947A}"/>
              </a:ext>
            </a:extLst>
          </p:cNvPr>
          <p:cNvSpPr txBox="1"/>
          <p:nvPr/>
        </p:nvSpPr>
        <p:spPr>
          <a:xfrm>
            <a:off x="3308013" y="5514465"/>
            <a:ext cx="3960000" cy="720000"/>
          </a:xfrm>
          <a:prstGeom prst="roundRect">
            <a:avLst>
              <a:gd name="adj" fmla="val 16667"/>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Possibilité de faire un switch / split du Fonds €  L’opération apparaît comme </a:t>
            </a:r>
            <a:r>
              <a:rPr kumimoji="0" lang="fr-FR" sz="1100" b="1"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non conseillée</a:t>
            </a:r>
          </a:p>
        </p:txBody>
      </p:sp>
      <p:sp>
        <p:nvSpPr>
          <p:cNvPr id="70" name="ZoneTexte 95">
            <a:extLst>
              <a:ext uri="{FF2B5EF4-FFF2-40B4-BE49-F238E27FC236}">
                <a16:creationId xmlns:a16="http://schemas.microsoft.com/office/drawing/2014/main" id="{1AD55667-83C9-4D99-8D9A-D6EC2BF05E55}"/>
              </a:ext>
            </a:extLst>
          </p:cNvPr>
          <p:cNvSpPr txBox="1"/>
          <p:nvPr/>
        </p:nvSpPr>
        <p:spPr>
          <a:xfrm>
            <a:off x="7802879" y="5524625"/>
            <a:ext cx="3952241" cy="7200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067" b="1" i="0" u="none" strike="noStrike" kern="0" cap="none" spc="0" normalizeH="0" baseline="0" noProof="0">
                <a:ln>
                  <a:noFill/>
                </a:ln>
                <a:solidFill>
                  <a:srgbClr val="C00000"/>
                </a:solidFill>
                <a:effectLst/>
                <a:uLnTx/>
                <a:uFillTx/>
                <a:latin typeface="Arial Nova" panose="020B0504020202020204" pitchFamily="34" charset="0"/>
                <a:ea typeface="+mn-ea"/>
                <a:cs typeface="+mn-cs"/>
                <a:sym typeface="Arial"/>
              </a:rPr>
              <a:t>Impossibilité de faire un switch / split en cas de surexposition</a:t>
            </a:r>
          </a:p>
        </p:txBody>
      </p:sp>
      <p:sp>
        <p:nvSpPr>
          <p:cNvPr id="74" name="ZoneTexte 95">
            <a:extLst>
              <a:ext uri="{FF2B5EF4-FFF2-40B4-BE49-F238E27FC236}">
                <a16:creationId xmlns:a16="http://schemas.microsoft.com/office/drawing/2014/main" id="{69679561-9DBD-421C-9068-8AD35354B8AB}"/>
              </a:ext>
            </a:extLst>
          </p:cNvPr>
          <p:cNvSpPr txBox="1"/>
          <p:nvPr/>
        </p:nvSpPr>
        <p:spPr>
          <a:xfrm>
            <a:off x="3318173" y="3688080"/>
            <a:ext cx="3960000" cy="2241404"/>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1800" marR="0" lvl="2" indent="0" algn="l" defTabSz="1219170" rtl="0" eaLnBrk="1" fontAlgn="auto" latinLnBrk="0" hangingPunct="1">
              <a:lnSpc>
                <a:spcPct val="100000"/>
              </a:lnSpc>
              <a:spcBef>
                <a:spcPts val="0"/>
              </a:spcBef>
              <a:spcAft>
                <a:spcPts val="800"/>
              </a:spcAft>
              <a:buClrTx/>
              <a:buSzTx/>
              <a:buFontTx/>
              <a:buNone/>
              <a:tabLst/>
              <a:defRPr/>
            </a:pPr>
            <a:endPar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AR à hauteur du profil de risque </a:t>
            </a:r>
          </a:p>
          <a:p>
            <a:pPr marL="1800" marR="0" lvl="2" indent="0" algn="ctr" defTabSz="1219170" rtl="0" eaLnBrk="1" fontAlgn="auto" latinLnBrk="0" hangingPunct="1">
              <a:lnSpc>
                <a:spcPct val="100000"/>
              </a:lnSpc>
              <a:spcBef>
                <a:spcPts val="0"/>
              </a:spcBef>
              <a:spcAft>
                <a:spcPts val="800"/>
              </a:spcAft>
              <a:buClrTx/>
              <a:buSzTx/>
              <a:buFontTx/>
              <a:buNone/>
              <a:tabLst/>
              <a:defRPr/>
            </a:pPr>
            <a:r>
              <a:rPr kumimoji="0" lang="fr-FR" sz="10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(cette dernière sera inférieure si cas de surexposition en risque ou volatilité)</a:t>
            </a:r>
          </a:p>
        </p:txBody>
      </p:sp>
      <p:sp>
        <p:nvSpPr>
          <p:cNvPr id="76" name="ZoneTexte 95">
            <a:extLst>
              <a:ext uri="{FF2B5EF4-FFF2-40B4-BE49-F238E27FC236}">
                <a16:creationId xmlns:a16="http://schemas.microsoft.com/office/drawing/2014/main" id="{D8CBEC0E-1940-4D5F-93E3-05CFF6BEB770}"/>
              </a:ext>
            </a:extLst>
          </p:cNvPr>
          <p:cNvSpPr txBox="1"/>
          <p:nvPr/>
        </p:nvSpPr>
        <p:spPr>
          <a:xfrm>
            <a:off x="7683790" y="4175760"/>
            <a:ext cx="3960000" cy="863600"/>
          </a:xfrm>
          <a:prstGeom prst="roundRect">
            <a:avLst/>
          </a:prstGeom>
          <a:noFill/>
          <a:ln w="12700">
            <a:noFill/>
          </a:ln>
        </p:spPr>
        <p:style>
          <a:lnRef idx="2">
            <a:schemeClr val="accent1"/>
          </a:lnRef>
          <a:fillRef idx="1">
            <a:schemeClr val="lt1"/>
          </a:fillRef>
          <a:effectRef idx="0">
            <a:schemeClr val="accent1"/>
          </a:effectRef>
          <a:fontRef idx="minor">
            <a:schemeClr val="dk1"/>
          </a:fontRef>
        </p:style>
        <p:txBody>
          <a:bodyPr wrap="square" lIns="48000" tIns="0" rIns="0" bIns="0" rtlCol="0" anchor="ctr">
            <a:noAutofit/>
          </a:bodyPr>
          <a:lstStyle/>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Remplacement / Ventilation de niveau 2</a:t>
            </a: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endPar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endParaRPr>
          </a:p>
          <a:p>
            <a:pPr marL="230394" marR="0" lvl="2" indent="-228594" algn="l" defTabSz="1219170" rtl="0" eaLnBrk="1" fontAlgn="auto" latinLnBrk="0" hangingPunct="1">
              <a:lnSpc>
                <a:spcPct val="100000"/>
              </a:lnSpc>
              <a:spcBef>
                <a:spcPts val="0"/>
              </a:spcBef>
              <a:spcAft>
                <a:spcPts val="800"/>
              </a:spcAft>
              <a:buClrTx/>
              <a:buSzTx/>
              <a:buFont typeface="Wingdings 2" panose="05020102010507070707" pitchFamily="18" charset="2"/>
              <a:buChar char=""/>
              <a:tabLst/>
              <a:defRPr/>
            </a:pPr>
            <a:r>
              <a:rPr kumimoji="0" lang="fr-FR" sz="1200" b="1" i="0" u="none" strike="noStrike" kern="0" cap="none" spc="0" normalizeH="0" baseline="0" noProof="0">
                <a:ln>
                  <a:noFill/>
                </a:ln>
                <a:solidFill>
                  <a:srgbClr val="DB4B4B"/>
                </a:solidFill>
                <a:effectLst/>
                <a:uLnTx/>
                <a:uFillTx/>
                <a:latin typeface="Arial Nova" panose="020B0504020202020204" pitchFamily="34" charset="0"/>
                <a:ea typeface="+mn-ea"/>
                <a:cs typeface="+mn-cs"/>
                <a:sym typeface="Arial"/>
              </a:rPr>
              <a:t>Proposition 100 % d’AR UC</a:t>
            </a:r>
          </a:p>
        </p:txBody>
      </p:sp>
      <p:sp>
        <p:nvSpPr>
          <p:cNvPr id="78" name="ZoneTexte 77">
            <a:extLst>
              <a:ext uri="{FF2B5EF4-FFF2-40B4-BE49-F238E27FC236}">
                <a16:creationId xmlns:a16="http://schemas.microsoft.com/office/drawing/2014/main" id="{C72F1DE9-7ACB-4043-B1F8-B0EB8C1C0BDF}"/>
              </a:ext>
            </a:extLst>
          </p:cNvPr>
          <p:cNvSpPr txBox="1"/>
          <p:nvPr/>
        </p:nvSpPr>
        <p:spPr>
          <a:xfrm>
            <a:off x="2870200" y="6539384"/>
            <a:ext cx="265176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AR : Avoirs risqués       -     UC : Unité de compte</a:t>
            </a:r>
            <a:endParaRPr kumimoji="0" lang="fr-FR" sz="900" b="0" i="1" u="none" strike="noStrike" kern="1200" cap="none" spc="0" normalizeH="0" baseline="0" noProof="0">
              <a:ln>
                <a:noFill/>
              </a:ln>
              <a:solidFill>
                <a:srgbClr val="000000"/>
              </a:solidFill>
              <a:effectLst/>
              <a:uLnTx/>
              <a:uFillTx/>
              <a:latin typeface="Arial Nova" panose="020B0504020202020204" pitchFamily="34" charset="0"/>
              <a:ea typeface="+mn-ea"/>
              <a:cs typeface="+mn-cs"/>
            </a:endParaRPr>
          </a:p>
        </p:txBody>
      </p:sp>
      <p:sp>
        <p:nvSpPr>
          <p:cNvPr id="82" name="ZoneTexte 95">
            <a:extLst>
              <a:ext uri="{FF2B5EF4-FFF2-40B4-BE49-F238E27FC236}">
                <a16:creationId xmlns:a16="http://schemas.microsoft.com/office/drawing/2014/main" id="{0E48C8A7-E60E-46A2-88AF-2AC4B1D1ED7C}"/>
              </a:ext>
            </a:extLst>
          </p:cNvPr>
          <p:cNvSpPr txBox="1"/>
          <p:nvPr/>
        </p:nvSpPr>
        <p:spPr>
          <a:xfrm>
            <a:off x="7646333" y="2050801"/>
            <a:ext cx="3960000" cy="1403600"/>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issu de l’épargne de précaution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Apport de l’extérieur</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Réinvestissement</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Déclarer le montant des mensualités (</a:t>
            </a:r>
            <a:r>
              <a:rPr kumimoji="0" lang="fr-FR" sz="1050" b="0" i="1"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écran votre capacité d’épargne</a:t>
            </a:r>
            <a:r>
              <a:rPr kumimoji="0" lang="fr-FR" sz="1100" b="0" i="0" u="none" strike="noStrike" kern="0" cap="none" spc="0" normalizeH="0" baseline="0" noProof="0">
                <a:ln>
                  <a:noFill/>
                </a:ln>
                <a:solidFill>
                  <a:srgbClr val="000000"/>
                </a:solidFill>
                <a:effectLst/>
                <a:uLnTx/>
                <a:uFillTx/>
                <a:latin typeface="Arial Nova" panose="020B0504020202020204" pitchFamily="34" charset="0"/>
                <a:ea typeface="+mn-ea"/>
                <a:cs typeface="+mn-cs"/>
                <a:sym typeface="Arial"/>
              </a:rPr>
              <a:t>) </a:t>
            </a:r>
          </a:p>
        </p:txBody>
      </p:sp>
      <p:sp>
        <p:nvSpPr>
          <p:cNvPr id="83" name="ZoneTexte 95">
            <a:extLst>
              <a:ext uri="{FF2B5EF4-FFF2-40B4-BE49-F238E27FC236}">
                <a16:creationId xmlns:a16="http://schemas.microsoft.com/office/drawing/2014/main" id="{A326C76B-0DCB-41FB-9FA6-D256657921BE}"/>
              </a:ext>
            </a:extLst>
          </p:cNvPr>
          <p:cNvSpPr txBox="1"/>
          <p:nvPr/>
        </p:nvSpPr>
        <p:spPr>
          <a:xfrm>
            <a:off x="7717452" y="3381761"/>
            <a:ext cx="3960000" cy="641599"/>
          </a:xfrm>
          <a:prstGeom prst="roundRect">
            <a:avLst/>
          </a:prstGeom>
          <a:noFill/>
          <a:ln w="12700" cap="flat" cmpd="sng" algn="ctr">
            <a:noFill/>
            <a:prstDash val="solid"/>
          </a:ln>
          <a:effectLst/>
        </p:spPr>
        <p:txBody>
          <a:bodyPr wrap="square" lIns="36000" tIns="0" rIns="0" bIns="0" rtlCol="0" anchor="ctr">
            <a:noAutofit/>
          </a:bodyPr>
          <a:lstStyle/>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Tous les projets sont éligibles à l’emprunt, excepté ‘Optimiser mon imposition’</a:t>
            </a:r>
          </a:p>
          <a:p>
            <a:pPr marL="108000" marR="0" lvl="2" indent="-171450" algn="l" defTabSz="914400" rtl="0" eaLnBrk="1" fontAlgn="auto" latinLnBrk="0" hangingPunct="1">
              <a:lnSpc>
                <a:spcPct val="100000"/>
              </a:lnSpc>
              <a:spcBef>
                <a:spcPts val="0"/>
              </a:spcBef>
              <a:spcAft>
                <a:spcPts val="600"/>
              </a:spcAft>
              <a:buClrTx/>
              <a:buSzTx/>
              <a:buFont typeface="Wingdings 2" panose="05020102010507070707" pitchFamily="18" charset="2"/>
              <a:buChar char=""/>
              <a:tabLst/>
              <a:defRPr/>
            </a:pPr>
            <a:r>
              <a:rPr kumimoji="0" lang="fr-FR" sz="1100" b="0" i="0" u="none" strike="noStrike" kern="0" cap="none" spc="0" normalizeH="0" baseline="0" noProof="0" dirty="0">
                <a:ln>
                  <a:noFill/>
                </a:ln>
                <a:solidFill>
                  <a:srgbClr val="000000"/>
                </a:solidFill>
                <a:effectLst/>
                <a:uLnTx/>
                <a:uFillTx/>
                <a:latin typeface="Arial Nova" panose="020B0504020202020204" pitchFamily="34" charset="0"/>
                <a:ea typeface="+mn-ea"/>
                <a:cs typeface="+mn-cs"/>
                <a:sym typeface="Arial"/>
              </a:rPr>
              <a:t>Horizon de temps minimum du projet 6 ans</a:t>
            </a:r>
          </a:p>
        </p:txBody>
      </p:sp>
      <p:sp>
        <p:nvSpPr>
          <p:cNvPr id="2" name="Rectangle 1">
            <a:extLst>
              <a:ext uri="{FF2B5EF4-FFF2-40B4-BE49-F238E27FC236}">
                <a16:creationId xmlns:a16="http://schemas.microsoft.com/office/drawing/2014/main" id="{5FDFD859-6BE1-893E-06AB-C7D26272404D}"/>
              </a:ext>
            </a:extLst>
          </p:cNvPr>
          <p:cNvSpPr/>
          <p:nvPr/>
        </p:nvSpPr>
        <p:spPr>
          <a:xfrm>
            <a:off x="5669280" y="6535395"/>
            <a:ext cx="4679486" cy="230832"/>
          </a:xfrm>
          <a:prstGeom prst="rect">
            <a:avLst/>
          </a:prstGeom>
        </p:spPr>
        <p:txBody>
          <a:bodyPr wrap="none" lIns="91440" tIns="45720" rIns="91440" bIns="45720" anchor="t">
            <a:spAutoFit/>
          </a:bodyPr>
          <a:lstStyle/>
          <a:p>
            <a:pPr defTabSz="1219170">
              <a:defRPr/>
            </a:pPr>
            <a:r>
              <a:rPr lang="fr" sz="900" b="1" i="1">
                <a:solidFill>
                  <a:srgbClr val="000000"/>
                </a:solidFill>
                <a:latin typeface="Arial"/>
                <a:cs typeface="Arial"/>
                <a:sym typeface="Arial"/>
              </a:rPr>
              <a:t>DOCUMENT STRICTEMENT INTERNE, DESTINE AUX CONSEILLERS DU RESEAU </a:t>
            </a:r>
            <a:endParaRPr lang="fr" sz="9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3890826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259817" y="2922932"/>
            <a:ext cx="8627757" cy="2208245"/>
          </a:xfrm>
        </p:spPr>
        <p:txBody>
          <a:bodyPr/>
          <a:lstStyle/>
          <a:p>
            <a:r>
              <a:rPr lang="fr-FR"/>
              <a:t>Annexe</a:t>
            </a:r>
          </a:p>
          <a:p>
            <a:r>
              <a:rPr lang="fr-FR" sz="3200"/>
              <a:t>- Liste des établissements selon leur choix de la prestation Topaze</a:t>
            </a:r>
          </a:p>
          <a:p>
            <a:r>
              <a:rPr lang="fr-FR" sz="3200"/>
              <a:t>- Parcours de souscription dans l’outil Platine (CTO)</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275208" y="3302309"/>
            <a:ext cx="3271086" cy="1113709"/>
          </a:xfrm>
        </p:spPr>
        <p:txBody>
          <a:bodyPr/>
          <a:lstStyle/>
          <a:p>
            <a:r>
              <a:rPr lang="fr-FR">
                <a:solidFill>
                  <a:srgbClr val="C00000"/>
                </a:solidFill>
                <a:latin typeface="Montserrat SemiBold"/>
                <a:cs typeface="Arial"/>
              </a:rPr>
              <a:t>06</a:t>
            </a:r>
            <a:endParaRPr lang="fr-FR">
              <a:solidFill>
                <a:srgbClr val="C00000"/>
              </a:solidFill>
            </a:endParaRPr>
          </a:p>
        </p:txBody>
      </p:sp>
      <p:sp>
        <p:nvSpPr>
          <p:cNvPr id="6" name="Rectangle 5">
            <a:extLst>
              <a:ext uri="{FF2B5EF4-FFF2-40B4-BE49-F238E27FC236}">
                <a16:creationId xmlns:a16="http://schemas.microsoft.com/office/drawing/2014/main" id="{E4F7A729-1FD9-2289-26A8-CA6516221D27}"/>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1433871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dirty="0"/>
              <a:t>Distributeurs CE TOPAZE CONSEILLER</a:t>
            </a:r>
            <a:endParaRPr lang="fr-FR" dirty="0">
              <a:highlight>
                <a:srgbClr val="00FF00"/>
              </a:highlight>
            </a:endParaRPr>
          </a:p>
        </p:txBody>
      </p:sp>
      <p:pic>
        <p:nvPicPr>
          <p:cNvPr id="23" name="Image 22">
            <a:extLst>
              <a:ext uri="{FF2B5EF4-FFF2-40B4-BE49-F238E27FC236}">
                <a16:creationId xmlns:a16="http://schemas.microsoft.com/office/drawing/2014/main" id="{A445DAD5-CB3B-4502-8B18-F16DC1554681}"/>
              </a:ext>
            </a:extLst>
          </p:cNvPr>
          <p:cNvPicPr>
            <a:picLocks noChangeAspect="1"/>
          </p:cNvPicPr>
          <p:nvPr/>
        </p:nvPicPr>
        <p:blipFill>
          <a:blip r:embed="rId2"/>
          <a:stretch>
            <a:fillRect/>
          </a:stretch>
        </p:blipFill>
        <p:spPr>
          <a:xfrm>
            <a:off x="11230668" y="345772"/>
            <a:ext cx="576000" cy="576000"/>
          </a:xfrm>
          <a:prstGeom prst="rect">
            <a:avLst/>
          </a:prstGeom>
        </p:spPr>
      </p:pic>
      <p:sp>
        <p:nvSpPr>
          <p:cNvPr id="4" name="Rectangle 3">
            <a:extLst>
              <a:ext uri="{FF2B5EF4-FFF2-40B4-BE49-F238E27FC236}">
                <a16:creationId xmlns:a16="http://schemas.microsoft.com/office/drawing/2014/main" id="{94A5304B-D186-6E6E-6893-4FDC48197254}"/>
              </a:ext>
            </a:extLst>
          </p:cNvPr>
          <p:cNvSpPr/>
          <p:nvPr/>
        </p:nvSpPr>
        <p:spPr>
          <a:xfrm>
            <a:off x="2571223" y="6510513"/>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graphicFrame>
        <p:nvGraphicFramePr>
          <p:cNvPr id="6" name="Tableau 5">
            <a:extLst>
              <a:ext uri="{FF2B5EF4-FFF2-40B4-BE49-F238E27FC236}">
                <a16:creationId xmlns:a16="http://schemas.microsoft.com/office/drawing/2014/main" id="{9BF2A212-8F32-7E22-F925-84E48E3E608B}"/>
              </a:ext>
            </a:extLst>
          </p:cNvPr>
          <p:cNvGraphicFramePr>
            <a:graphicFrameLocks noGrp="1"/>
          </p:cNvGraphicFramePr>
          <p:nvPr/>
        </p:nvGraphicFramePr>
        <p:xfrm>
          <a:off x="1494201" y="2255537"/>
          <a:ext cx="7905171" cy="2124075"/>
        </p:xfrm>
        <a:graphic>
          <a:graphicData uri="http://schemas.openxmlformats.org/drawingml/2006/table">
            <a:tbl>
              <a:tblPr/>
              <a:tblGrid>
                <a:gridCol w="3054536">
                  <a:extLst>
                    <a:ext uri="{9D8B030D-6E8A-4147-A177-3AD203B41FA5}">
                      <a16:colId xmlns:a16="http://schemas.microsoft.com/office/drawing/2014/main" val="4154704215"/>
                    </a:ext>
                  </a:extLst>
                </a:gridCol>
                <a:gridCol w="1761034">
                  <a:extLst>
                    <a:ext uri="{9D8B030D-6E8A-4147-A177-3AD203B41FA5}">
                      <a16:colId xmlns:a16="http://schemas.microsoft.com/office/drawing/2014/main" val="98238695"/>
                    </a:ext>
                  </a:extLst>
                </a:gridCol>
                <a:gridCol w="1531164">
                  <a:extLst>
                    <a:ext uri="{9D8B030D-6E8A-4147-A177-3AD203B41FA5}">
                      <a16:colId xmlns:a16="http://schemas.microsoft.com/office/drawing/2014/main" val="3913370457"/>
                    </a:ext>
                  </a:extLst>
                </a:gridCol>
                <a:gridCol w="1558437">
                  <a:extLst>
                    <a:ext uri="{9D8B030D-6E8A-4147-A177-3AD203B41FA5}">
                      <a16:colId xmlns:a16="http://schemas.microsoft.com/office/drawing/2014/main" val="2720615092"/>
                    </a:ext>
                  </a:extLst>
                </a:gridCol>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FR" sz="1100" b="1" i="0" u="none" strike="noStrike">
                          <a:solidFill>
                            <a:srgbClr val="000000"/>
                          </a:solidFill>
                          <a:effectLst/>
                          <a:latin typeface="Calibri" panose="020F0502020204030204" pitchFamily="34" charset="0"/>
                        </a:rPr>
                        <a:t>Presta "</a:t>
                      </a:r>
                      <a:r>
                        <a:rPr lang="fr-FR" sz="1100" b="1" i="0" u="none" strike="noStrike" err="1">
                          <a:solidFill>
                            <a:srgbClr val="000000"/>
                          </a:solidFill>
                          <a:effectLst/>
                          <a:latin typeface="Calibri" panose="020F0502020204030204" pitchFamily="34" charset="0"/>
                        </a:rPr>
                        <a:t>Emp</a:t>
                      </a:r>
                      <a:r>
                        <a:rPr lang="fr-FR" sz="1100" b="1" i="0" u="none" strike="noStrike">
                          <a:solidFill>
                            <a:srgbClr val="000000"/>
                          </a:solidFill>
                          <a:effectLst/>
                          <a:latin typeface="Calibri" panose="020F0502020204030204" pitchFamily="34" charset="0"/>
                        </a:rPr>
                        <a:t> BPCE avril 2028" Topaze Conseiller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95848328"/>
                  </a:ext>
                </a:extLst>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fr-FR" sz="1100" b="1" i="0" u="none" strike="noStrike">
                          <a:solidFill>
                            <a:srgbClr val="000000"/>
                          </a:solidFill>
                          <a:effectLst/>
                          <a:latin typeface="Calibri" panose="020F0502020204030204" pitchFamily="34" charset="0"/>
                        </a:rPr>
                        <a:t>saisies+contrôles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1100" b="1" i="0" u="none" strike="noStrike">
                          <a:solidFill>
                            <a:srgbClr val="000000"/>
                          </a:solidFill>
                          <a:effectLst/>
                          <a:latin typeface="Calibri" panose="020F0502020204030204" pitchFamily="34" charset="0"/>
                        </a:rPr>
                        <a:t>contrôles seuls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1100" b="1" i="0" u="none" strike="noStrike">
                          <a:solidFill>
                            <a:srgbClr val="000000"/>
                          </a:solidFill>
                          <a:effectLst/>
                          <a:latin typeface="Calibri" panose="020F0502020204030204" pitchFamily="34" charset="0"/>
                        </a:rPr>
                        <a:t>sans prestation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159724642"/>
                  </a:ext>
                </a:extLst>
              </a:tr>
              <a:tr h="190500">
                <a:tc>
                  <a:txBody>
                    <a:bodyPr/>
                    <a:lstStyle/>
                    <a:p>
                      <a:pPr algn="l" fontAlgn="b"/>
                      <a:r>
                        <a:rPr lang="fr-FR" sz="1100" b="0" i="0" u="none" strike="noStrike">
                          <a:solidFill>
                            <a:srgbClr val="FF0000"/>
                          </a:solidFill>
                          <a:effectLst/>
                          <a:latin typeface="Calibri" panose="020F0502020204030204" pitchFamily="34" charset="0"/>
                        </a:rPr>
                        <a:t>CEAPC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3622194"/>
                  </a:ext>
                </a:extLst>
              </a:tr>
              <a:tr h="190500">
                <a:tc>
                  <a:txBody>
                    <a:bodyPr/>
                    <a:lstStyle/>
                    <a:p>
                      <a:pPr algn="l" fontAlgn="b"/>
                      <a:r>
                        <a:rPr lang="fr-FR" sz="1100" b="0" i="0" u="none" strike="noStrike">
                          <a:solidFill>
                            <a:srgbClr val="FF0000"/>
                          </a:solidFill>
                          <a:effectLst/>
                          <a:latin typeface="Calibri" panose="020F0502020204030204" pitchFamily="34" charset="0"/>
                        </a:rPr>
                        <a:t>CEGEE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6649978"/>
                  </a:ext>
                </a:extLst>
              </a:tr>
              <a:tr h="190500">
                <a:tc>
                  <a:txBody>
                    <a:bodyPr/>
                    <a:lstStyle/>
                    <a:p>
                      <a:pPr algn="l" fontAlgn="b"/>
                      <a:r>
                        <a:rPr lang="fr-FR" sz="1100" b="0" i="0" u="none" strike="noStrike">
                          <a:solidFill>
                            <a:srgbClr val="FF0000"/>
                          </a:solidFill>
                          <a:effectLst/>
                          <a:latin typeface="Calibri" panose="020F0502020204030204" pitchFamily="34" charset="0"/>
                        </a:rPr>
                        <a:t>CEHDF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963935"/>
                  </a:ext>
                </a:extLst>
              </a:tr>
              <a:tr h="190500">
                <a:tc>
                  <a:txBody>
                    <a:bodyPr/>
                    <a:lstStyle/>
                    <a:p>
                      <a:pPr algn="l" fontAlgn="b"/>
                      <a:r>
                        <a:rPr lang="fr-FR" sz="1100" b="0" i="0" u="none" strike="noStrike">
                          <a:solidFill>
                            <a:srgbClr val="FF0000"/>
                          </a:solidFill>
                          <a:effectLst/>
                          <a:latin typeface="Calibri" panose="020F0502020204030204" pitchFamily="34" charset="0"/>
                        </a:rPr>
                        <a:t>CELC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9416937"/>
                  </a:ext>
                </a:extLst>
              </a:tr>
              <a:tr h="190500">
                <a:tc>
                  <a:txBody>
                    <a:bodyPr/>
                    <a:lstStyle/>
                    <a:p>
                      <a:pPr algn="l" fontAlgn="b"/>
                      <a:r>
                        <a:rPr lang="fr-FR" sz="1100" b="0" i="0" u="none" strike="noStrike">
                          <a:solidFill>
                            <a:srgbClr val="FF0000"/>
                          </a:solidFill>
                          <a:effectLst/>
                          <a:latin typeface="Calibri" panose="020F0502020204030204" pitchFamily="34" charset="0"/>
                        </a:rPr>
                        <a:t>CELDA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9730766"/>
                  </a:ext>
                </a:extLst>
              </a:tr>
              <a:tr h="190500">
                <a:tc>
                  <a:txBody>
                    <a:bodyPr/>
                    <a:lstStyle/>
                    <a:p>
                      <a:pPr algn="l" fontAlgn="b"/>
                      <a:r>
                        <a:rPr lang="fr-FR" sz="1100" b="0" i="0" u="none" strike="noStrike">
                          <a:solidFill>
                            <a:srgbClr val="FF0000"/>
                          </a:solidFill>
                          <a:effectLst/>
                          <a:latin typeface="Calibri" panose="020F0502020204030204" pitchFamily="34" charset="0"/>
                        </a:rPr>
                        <a:t>CEMP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3186297"/>
                  </a:ext>
                </a:extLst>
              </a:tr>
              <a:tr h="190500">
                <a:tc>
                  <a:txBody>
                    <a:bodyPr/>
                    <a:lstStyle/>
                    <a:p>
                      <a:pPr algn="l" fontAlgn="t"/>
                      <a:r>
                        <a:rPr lang="fr-FR" sz="1100" b="0" i="0" u="none" strike="noStrike">
                          <a:solidFill>
                            <a:srgbClr val="FF0000"/>
                          </a:solidFill>
                          <a:effectLst/>
                          <a:latin typeface="Calibri" panose="020F0502020204030204" pitchFamily="34" charset="0"/>
                        </a:rPr>
                        <a:t>CEN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3113698"/>
                  </a:ext>
                </a:extLst>
              </a:tr>
              <a:tr h="190500">
                <a:tc>
                  <a:txBody>
                    <a:bodyPr/>
                    <a:lstStyle/>
                    <a:p>
                      <a:pPr algn="l" fontAlgn="t"/>
                      <a:r>
                        <a:rPr lang="fr-FR" sz="1100" b="0" i="0" u="none" strike="noStrike">
                          <a:solidFill>
                            <a:srgbClr val="FF0000"/>
                          </a:solidFill>
                          <a:effectLst/>
                          <a:latin typeface="Calibri" panose="020F0502020204030204" pitchFamily="34" charset="0"/>
                        </a:rPr>
                        <a:t>CEPAC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fr-FR" sz="1100" b="0" i="0" u="none" strike="noStrike">
                          <a:solidFill>
                            <a:srgbClr val="FF0000"/>
                          </a:solidFill>
                          <a:effectLst/>
                          <a:latin typeface="Calibri" panose="020F0502020204030204" pitchFamily="34" charset="0"/>
                        </a:rPr>
                        <a:t> </a:t>
                      </a: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fr-FR" sz="1100" b="0" i="0" u="none" strike="noStrike">
                          <a:solidFill>
                            <a:srgbClr val="FF0000"/>
                          </a:solidFill>
                          <a:effectLst/>
                          <a:latin typeface="Calibri" panose="020F050202020403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1100" b="0" i="0" u="none" strike="noStrike">
                          <a:solidFill>
                            <a:srgbClr val="FF0000"/>
                          </a:solidFill>
                          <a:effectLst/>
                          <a:latin typeface="Calibri" panose="020F0502020204030204" pitchFamily="34" charset="0"/>
                        </a:rPr>
                        <a:t> </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350405"/>
                  </a:ext>
                </a:extLst>
              </a:tr>
              <a:tr h="200025">
                <a:tc>
                  <a:txBody>
                    <a:bodyPr/>
                    <a:lstStyle/>
                    <a:p>
                      <a:pPr algn="l" fontAlgn="b"/>
                      <a:r>
                        <a:rPr lang="fr-FR" sz="1100" b="0" i="0" u="none" strike="noStrike">
                          <a:solidFill>
                            <a:srgbClr val="FF0000"/>
                          </a:solidFill>
                          <a:effectLst/>
                          <a:latin typeface="Calibri" panose="020F0502020204030204" pitchFamily="34" charset="0"/>
                        </a:rPr>
                        <a:t>CERA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FF0000"/>
                          </a:solidFill>
                          <a:effectLst/>
                          <a:latin typeface="Calibri" panose="020F0502020204030204" pitchFamily="34" charset="0"/>
                        </a:rPr>
                        <a:t>x</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715486"/>
                  </a:ext>
                </a:extLst>
              </a:tr>
            </a:tbl>
          </a:graphicData>
        </a:graphic>
      </p:graphicFrame>
    </p:spTree>
    <p:extLst>
      <p:ext uri="{BB962C8B-B14F-4D97-AF65-F5344CB8AC3E}">
        <p14:creationId xmlns:p14="http://schemas.microsoft.com/office/powerpoint/2010/main" val="32567561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335013" y="2910696"/>
            <a:ext cx="8627757" cy="2208245"/>
          </a:xfrm>
        </p:spPr>
        <p:txBody>
          <a:bodyPr/>
          <a:lstStyle/>
          <a:p>
            <a:r>
              <a:rPr lang="fr-FR"/>
              <a:t>A- Etablissements qui n’ont pas pris la prestation Topaze « saisie / contrôle »</a:t>
            </a:r>
          </a:p>
        </p:txBody>
      </p:sp>
    </p:spTree>
    <p:extLst>
      <p:ext uri="{BB962C8B-B14F-4D97-AF65-F5344CB8AC3E}">
        <p14:creationId xmlns:p14="http://schemas.microsoft.com/office/powerpoint/2010/main" val="35951233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rPr>
              <a:t>2 accès possibles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 liste des émissions  ou</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l’accès directement à la création d’une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F9882A4-9249-4AB8-BC83-FF4731C3E8F8}"/>
              </a:ext>
            </a:extLst>
          </p:cNvPr>
          <p:cNvPicPr>
            <a:picLocks noChangeAspect="1"/>
          </p:cNvPicPr>
          <p:nvPr/>
        </p:nvPicPr>
        <p:blipFill>
          <a:blip r:embed="rId2"/>
          <a:stretch>
            <a:fillRect/>
          </a:stretch>
        </p:blipFill>
        <p:spPr>
          <a:xfrm>
            <a:off x="340120" y="2414005"/>
            <a:ext cx="2997200" cy="901700"/>
          </a:xfrm>
          <a:prstGeom prst="rect">
            <a:avLst/>
          </a:prstGeom>
        </p:spPr>
      </p:pic>
      <p:pic>
        <p:nvPicPr>
          <p:cNvPr id="6" name="Image 5">
            <a:extLst>
              <a:ext uri="{FF2B5EF4-FFF2-40B4-BE49-F238E27FC236}">
                <a16:creationId xmlns:a16="http://schemas.microsoft.com/office/drawing/2014/main" id="{1D78422B-19E2-43C3-806F-9F49E18D623E}"/>
              </a:ext>
            </a:extLst>
          </p:cNvPr>
          <p:cNvPicPr>
            <a:picLocks noChangeAspect="1"/>
          </p:cNvPicPr>
          <p:nvPr/>
        </p:nvPicPr>
        <p:blipFill>
          <a:blip r:embed="rId3"/>
          <a:stretch>
            <a:fillRect/>
          </a:stretch>
        </p:blipFill>
        <p:spPr>
          <a:xfrm>
            <a:off x="5270283" y="2250832"/>
            <a:ext cx="6869735" cy="1064873"/>
          </a:xfrm>
          <a:prstGeom prst="rect">
            <a:avLst/>
          </a:prstGeom>
        </p:spPr>
      </p:pic>
      <p:sp>
        <p:nvSpPr>
          <p:cNvPr id="8" name="ZoneTexte 7">
            <a:extLst>
              <a:ext uri="{FF2B5EF4-FFF2-40B4-BE49-F238E27FC236}">
                <a16:creationId xmlns:a16="http://schemas.microsoft.com/office/drawing/2014/main" id="{E03A15D7-17D3-47AE-B635-686F739C0AED}"/>
              </a:ext>
            </a:extLst>
          </p:cNvPr>
          <p:cNvSpPr txBox="1"/>
          <p:nvPr/>
        </p:nvSpPr>
        <p:spPr>
          <a:xfrm>
            <a:off x="5261803" y="3503722"/>
            <a:ext cx="6357068"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Cliquer sur le code valeur permet d’accéder directement à l’écran de souscription avec le code valeur pré-alimenté</a:t>
            </a:r>
          </a:p>
        </p:txBody>
      </p:sp>
      <p:cxnSp>
        <p:nvCxnSpPr>
          <p:cNvPr id="29" name="Connecteur droit avec flèche 28">
            <a:extLst>
              <a:ext uri="{FF2B5EF4-FFF2-40B4-BE49-F238E27FC236}">
                <a16:creationId xmlns:a16="http://schemas.microsoft.com/office/drawing/2014/main" id="{94669231-E2A0-4615-BAB9-4FD152372380}"/>
              </a:ext>
            </a:extLst>
          </p:cNvPr>
          <p:cNvCxnSpPr/>
          <p:nvPr/>
        </p:nvCxnSpPr>
        <p:spPr bwMode="auto">
          <a:xfrm>
            <a:off x="4516517" y="441269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0" name="Image 9">
            <a:extLst>
              <a:ext uri="{FF2B5EF4-FFF2-40B4-BE49-F238E27FC236}">
                <a16:creationId xmlns:a16="http://schemas.microsoft.com/office/drawing/2014/main" id="{CBDEC3BA-E7D2-4C4E-B8AE-D818A8839528}"/>
              </a:ext>
            </a:extLst>
          </p:cNvPr>
          <p:cNvPicPr>
            <a:picLocks noChangeAspect="1"/>
          </p:cNvPicPr>
          <p:nvPr/>
        </p:nvPicPr>
        <p:blipFill>
          <a:blip r:embed="rId4"/>
          <a:stretch>
            <a:fillRect/>
          </a:stretch>
        </p:blipFill>
        <p:spPr>
          <a:xfrm>
            <a:off x="5270283" y="4063336"/>
            <a:ext cx="6869735" cy="1451048"/>
          </a:xfrm>
          <a:prstGeom prst="rect">
            <a:avLst/>
          </a:prstGeom>
        </p:spPr>
      </p:pic>
      <p:sp>
        <p:nvSpPr>
          <p:cNvPr id="30" name="ZoneTexte 29">
            <a:extLst>
              <a:ext uri="{FF2B5EF4-FFF2-40B4-BE49-F238E27FC236}">
                <a16:creationId xmlns:a16="http://schemas.microsoft.com/office/drawing/2014/main" id="{E1252F1B-BE68-41D5-9081-1A4711A32506}"/>
              </a:ext>
            </a:extLst>
          </p:cNvPr>
          <p:cNvSpPr txBox="1"/>
          <p:nvPr/>
        </p:nvSpPr>
        <p:spPr>
          <a:xfrm>
            <a:off x="5141969" y="5621224"/>
            <a:ext cx="6357068" cy="64633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En accès direct à la souscription le code valeur est pré-alimenté s’il n’y a qu’un émission en cours sinon l’émission est à choisir dans la liste des codes valeurs dont une émission est en cours pour l’établissement</a:t>
            </a:r>
          </a:p>
        </p:txBody>
      </p:sp>
      <p:sp>
        <p:nvSpPr>
          <p:cNvPr id="31" name="ZoneTexte 30">
            <a:extLst>
              <a:ext uri="{FF2B5EF4-FFF2-40B4-BE49-F238E27FC236}">
                <a16:creationId xmlns:a16="http://schemas.microsoft.com/office/drawing/2014/main" id="{A16D2CA3-3A69-43CA-814E-48B533CEF4E2}"/>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C05C4396-8C8B-452A-ABCA-E0F363A7E615}"/>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03839886-A624-4637-8BDE-F4C6DF7E535E}"/>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2A2604-D5B6-41AB-8D7F-74047C59AA5B}"/>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6D926662-5B84-4763-8A1D-40C4D890BA56}"/>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EC839D43-84C6-4AD1-8EB0-EB46709DB925}"/>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FE0550E-390B-4E94-A248-99EC1CB03F5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CA69B7DF-384B-41A8-BCC3-B593540C8BA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6AE0E734-7769-401E-85D8-FA2A4B3A50E7}"/>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9" name="Image 8" descr="Une image contenant texte, clipart&#10;&#10;Description générée automatiquement">
            <a:extLst>
              <a:ext uri="{FF2B5EF4-FFF2-40B4-BE49-F238E27FC236}">
                <a16:creationId xmlns:a16="http://schemas.microsoft.com/office/drawing/2014/main" id="{DB51FC7D-6F16-1173-A340-16B0EB3C38D4}"/>
              </a:ext>
            </a:extLst>
          </p:cNvPr>
          <p:cNvPicPr>
            <a:picLocks noChangeAspect="1"/>
          </p:cNvPicPr>
          <p:nvPr/>
        </p:nvPicPr>
        <p:blipFill>
          <a:blip r:embed="rId5"/>
          <a:stretch>
            <a:fillRect/>
          </a:stretch>
        </p:blipFill>
        <p:spPr>
          <a:xfrm>
            <a:off x="11369646" y="154642"/>
            <a:ext cx="554374" cy="554374"/>
          </a:xfrm>
          <a:prstGeom prst="rect">
            <a:avLst/>
          </a:prstGeom>
        </p:spPr>
      </p:pic>
      <p:sp>
        <p:nvSpPr>
          <p:cNvPr id="7" name="Rectangle 6">
            <a:extLst>
              <a:ext uri="{FF2B5EF4-FFF2-40B4-BE49-F238E27FC236}">
                <a16:creationId xmlns:a16="http://schemas.microsoft.com/office/drawing/2014/main" id="{DAE0EE03-D729-E473-5B24-347E081ABB37}"/>
              </a:ext>
            </a:extLst>
          </p:cNvPr>
          <p:cNvSpPr/>
          <p:nvPr/>
        </p:nvSpPr>
        <p:spPr>
          <a:xfrm>
            <a:off x="4897641" y="6489863"/>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11" name="Légende : flèche courbée 10">
            <a:extLst>
              <a:ext uri="{FF2B5EF4-FFF2-40B4-BE49-F238E27FC236}">
                <a16:creationId xmlns:a16="http://schemas.microsoft.com/office/drawing/2014/main" id="{C860D8AD-88D1-0286-FEB3-E80F59DCA42C}"/>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18767720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2"/>
            <a:ext cx="4474157" cy="4299596"/>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13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La souscription peut être saisie en quantité ou en montant. La saisie du montant est une aide à la saisie , la souscription sera créée en carnet émission systématiquement en quantité entière.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Fonction des paramétrages réalisés pour l’établissement, génération des alertes Ordre inhabituel et demande de saisie du contexte de l’ordre.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cxnSp>
        <p:nvCxnSpPr>
          <p:cNvPr id="29" name="Connecteur droit avec flèche 28">
            <a:extLst>
              <a:ext uri="{FF2B5EF4-FFF2-40B4-BE49-F238E27FC236}">
                <a16:creationId xmlns:a16="http://schemas.microsoft.com/office/drawing/2014/main" id="{94669231-E2A0-4615-BAB9-4FD152372380}"/>
              </a:ext>
            </a:extLst>
          </p:cNvPr>
          <p:cNvCxnSpPr/>
          <p:nvPr/>
        </p:nvCxnSpPr>
        <p:spPr bwMode="auto">
          <a:xfrm>
            <a:off x="4524998" y="5079607"/>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7" name="Image 16">
            <a:extLst>
              <a:ext uri="{FF2B5EF4-FFF2-40B4-BE49-F238E27FC236}">
                <a16:creationId xmlns:a16="http://schemas.microsoft.com/office/drawing/2014/main" id="{4AA295E7-D97C-4237-92B6-6D4F39EB0105}"/>
              </a:ext>
            </a:extLst>
          </p:cNvPr>
          <p:cNvPicPr>
            <a:picLocks noChangeAspect="1"/>
          </p:cNvPicPr>
          <p:nvPr/>
        </p:nvPicPr>
        <p:blipFill>
          <a:blip r:embed="rId2"/>
          <a:stretch>
            <a:fillRect/>
          </a:stretch>
        </p:blipFill>
        <p:spPr>
          <a:xfrm>
            <a:off x="5261268" y="2107706"/>
            <a:ext cx="6800411" cy="1223309"/>
          </a:xfrm>
          <a:prstGeom prst="rect">
            <a:avLst/>
          </a:prstGeom>
          <a:ln>
            <a:solidFill>
              <a:schemeClr val="tx1"/>
            </a:solidFill>
          </a:ln>
        </p:spPr>
      </p:pic>
      <p:pic>
        <p:nvPicPr>
          <p:cNvPr id="31" name="Image 30">
            <a:extLst>
              <a:ext uri="{FF2B5EF4-FFF2-40B4-BE49-F238E27FC236}">
                <a16:creationId xmlns:a16="http://schemas.microsoft.com/office/drawing/2014/main" id="{656AB7E8-3F18-4886-9CBE-3AF49771F6BD}"/>
              </a:ext>
            </a:extLst>
          </p:cNvPr>
          <p:cNvPicPr>
            <a:picLocks noChangeAspect="1"/>
          </p:cNvPicPr>
          <p:nvPr/>
        </p:nvPicPr>
        <p:blipFill>
          <a:blip r:embed="rId3"/>
          <a:stretch>
            <a:fillRect/>
          </a:stretch>
        </p:blipFill>
        <p:spPr>
          <a:xfrm>
            <a:off x="5297309" y="4375161"/>
            <a:ext cx="6800412" cy="1810611"/>
          </a:xfrm>
          <a:prstGeom prst="rect">
            <a:avLst/>
          </a:prstGeom>
          <a:ln>
            <a:solidFill>
              <a:schemeClr val="tx1"/>
            </a:solidFill>
          </a:ln>
        </p:spPr>
      </p:pic>
      <p:sp>
        <p:nvSpPr>
          <p:cNvPr id="37" name="ZoneTexte 36">
            <a:extLst>
              <a:ext uri="{FF2B5EF4-FFF2-40B4-BE49-F238E27FC236}">
                <a16:creationId xmlns:a16="http://schemas.microsoft.com/office/drawing/2014/main" id="{0A72337F-BA96-494F-9349-855728B0F0B4}"/>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8" name="Rectangle 37">
            <a:extLst>
              <a:ext uri="{FF2B5EF4-FFF2-40B4-BE49-F238E27FC236}">
                <a16:creationId xmlns:a16="http://schemas.microsoft.com/office/drawing/2014/main" id="{877A0A6D-9D7A-4601-A466-274768F4CDB3}"/>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9" name="Rectangle 38">
            <a:extLst>
              <a:ext uri="{FF2B5EF4-FFF2-40B4-BE49-F238E27FC236}">
                <a16:creationId xmlns:a16="http://schemas.microsoft.com/office/drawing/2014/main" id="{782AC4F0-2842-4872-9220-FC8DF3627C5D}"/>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40" name="Rectangle 39">
            <a:extLst>
              <a:ext uri="{FF2B5EF4-FFF2-40B4-BE49-F238E27FC236}">
                <a16:creationId xmlns:a16="http://schemas.microsoft.com/office/drawing/2014/main" id="{E1418C17-4F97-424F-BE9D-3E3339AEC64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41" name="Rectangle 40">
            <a:extLst>
              <a:ext uri="{FF2B5EF4-FFF2-40B4-BE49-F238E27FC236}">
                <a16:creationId xmlns:a16="http://schemas.microsoft.com/office/drawing/2014/main" id="{09126C50-B5B5-4FE0-9283-A189F8C646FF}"/>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42" name="Rectangle 41">
            <a:extLst>
              <a:ext uri="{FF2B5EF4-FFF2-40B4-BE49-F238E27FC236}">
                <a16:creationId xmlns:a16="http://schemas.microsoft.com/office/drawing/2014/main" id="{504694F4-66F0-4440-B089-9965556AF36C}"/>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3" name="Rectangle 42">
            <a:extLst>
              <a:ext uri="{FF2B5EF4-FFF2-40B4-BE49-F238E27FC236}">
                <a16:creationId xmlns:a16="http://schemas.microsoft.com/office/drawing/2014/main" id="{D6486A53-8EA9-48D5-AF81-DE583A24BB8E}"/>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4" name="Rectangle 43">
            <a:extLst>
              <a:ext uri="{FF2B5EF4-FFF2-40B4-BE49-F238E27FC236}">
                <a16:creationId xmlns:a16="http://schemas.microsoft.com/office/drawing/2014/main" id="{E54D22AD-2C17-4B62-8148-F69B46D1BD0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5" name="Triangle isocèle 44">
            <a:extLst>
              <a:ext uri="{FF2B5EF4-FFF2-40B4-BE49-F238E27FC236}">
                <a16:creationId xmlns:a16="http://schemas.microsoft.com/office/drawing/2014/main" id="{57E9C7B1-DA56-4D75-A716-23BC992AF602}"/>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6" name="Image 5" descr="Une image contenant texte, clipart&#10;&#10;Description générée automatiquement">
            <a:extLst>
              <a:ext uri="{FF2B5EF4-FFF2-40B4-BE49-F238E27FC236}">
                <a16:creationId xmlns:a16="http://schemas.microsoft.com/office/drawing/2014/main" id="{013AE517-2E1F-A486-6A41-1027D83D2578}"/>
              </a:ext>
            </a:extLst>
          </p:cNvPr>
          <p:cNvPicPr>
            <a:picLocks noChangeAspect="1"/>
          </p:cNvPicPr>
          <p:nvPr/>
        </p:nvPicPr>
        <p:blipFill>
          <a:blip r:embed="rId4"/>
          <a:stretch>
            <a:fillRect/>
          </a:stretch>
        </p:blipFill>
        <p:spPr>
          <a:xfrm>
            <a:off x="11439503" y="154642"/>
            <a:ext cx="594806" cy="594806"/>
          </a:xfrm>
          <a:prstGeom prst="rect">
            <a:avLst/>
          </a:prstGeom>
        </p:spPr>
      </p:pic>
      <p:pic>
        <p:nvPicPr>
          <p:cNvPr id="5" name="Graphique 4" descr="Avertissement contour">
            <a:extLst>
              <a:ext uri="{FF2B5EF4-FFF2-40B4-BE49-F238E27FC236}">
                <a16:creationId xmlns:a16="http://schemas.microsoft.com/office/drawing/2014/main" id="{2AE67ADE-31DF-44F8-8E25-6242B4D082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572" y="5280467"/>
            <a:ext cx="914400" cy="914400"/>
          </a:xfrm>
          <a:prstGeom prst="rect">
            <a:avLst/>
          </a:prstGeom>
        </p:spPr>
      </p:pic>
      <p:sp>
        <p:nvSpPr>
          <p:cNvPr id="7" name="ZoneTexte 6">
            <a:extLst>
              <a:ext uri="{FF2B5EF4-FFF2-40B4-BE49-F238E27FC236}">
                <a16:creationId xmlns:a16="http://schemas.microsoft.com/office/drawing/2014/main" id="{18A3F3AE-53A0-4078-8A92-52A4A63ED0C8}"/>
              </a:ext>
            </a:extLst>
          </p:cNvPr>
          <p:cNvSpPr txBox="1"/>
          <p:nvPr/>
        </p:nvSpPr>
        <p:spPr>
          <a:xfrm>
            <a:off x="1425591" y="5374651"/>
            <a:ext cx="2569934" cy="584775"/>
          </a:xfrm>
          <a:prstGeom prst="rect">
            <a:avLst/>
          </a:prstGeom>
          <a:noFill/>
        </p:spPr>
        <p:txBody>
          <a:bodyPr wrap="none" rtlCol="0">
            <a:spAutoFit/>
          </a:bodyPr>
          <a:lstStyle/>
          <a:p>
            <a:r>
              <a:rPr lang="fr-FR" sz="1600"/>
              <a:t>Les ordres doivent être en</a:t>
            </a:r>
          </a:p>
          <a:p>
            <a:r>
              <a:rPr lang="fr-FR" sz="1600"/>
              <a:t>mode conseillé.</a:t>
            </a:r>
          </a:p>
        </p:txBody>
      </p:sp>
      <p:sp>
        <p:nvSpPr>
          <p:cNvPr id="8" name="Rectangle 7">
            <a:extLst>
              <a:ext uri="{FF2B5EF4-FFF2-40B4-BE49-F238E27FC236}">
                <a16:creationId xmlns:a16="http://schemas.microsoft.com/office/drawing/2014/main" id="{AE14FA42-3374-4AF6-B7B1-9B761DB5EEEF}"/>
              </a:ext>
            </a:extLst>
          </p:cNvPr>
          <p:cNvSpPr/>
          <p:nvPr/>
        </p:nvSpPr>
        <p:spPr>
          <a:xfrm>
            <a:off x="2713291"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9" name="Légende : flèche courbée 8">
            <a:extLst>
              <a:ext uri="{FF2B5EF4-FFF2-40B4-BE49-F238E27FC236}">
                <a16:creationId xmlns:a16="http://schemas.microsoft.com/office/drawing/2014/main" id="{1F48A128-D4B1-6F31-DE75-CA44FA9CD3B3}"/>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42713809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2"/>
            <a:ext cx="4474157" cy="3525605"/>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3323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Création de la souscription après confirmation</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441635" y="2969452"/>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F559B0CF-ACB8-4DE3-AC07-C0AFE43A6995}"/>
              </a:ext>
            </a:extLst>
          </p:cNvPr>
          <p:cNvPicPr>
            <a:picLocks noChangeAspect="1"/>
          </p:cNvPicPr>
          <p:nvPr/>
        </p:nvPicPr>
        <p:blipFill>
          <a:blip r:embed="rId2"/>
          <a:stretch>
            <a:fillRect/>
          </a:stretch>
        </p:blipFill>
        <p:spPr>
          <a:xfrm>
            <a:off x="5270284" y="2306636"/>
            <a:ext cx="6791395" cy="1780515"/>
          </a:xfrm>
          <a:prstGeom prst="rect">
            <a:avLst/>
          </a:prstGeom>
          <a:ln>
            <a:solidFill>
              <a:schemeClr val="tx1"/>
            </a:solidFill>
          </a:ln>
        </p:spPr>
      </p:pic>
      <p:sp>
        <p:nvSpPr>
          <p:cNvPr id="30" name="ZoneTexte 29">
            <a:extLst>
              <a:ext uri="{FF2B5EF4-FFF2-40B4-BE49-F238E27FC236}">
                <a16:creationId xmlns:a16="http://schemas.microsoft.com/office/drawing/2014/main" id="{82AFD71E-D566-4539-AECD-263C14A6768D}"/>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376B1DFD-FD11-4D21-B207-EB45B5B046FA}"/>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33DC32D2-CE67-47BC-A8B7-C4A0838D2FEA}"/>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F7CDB5-6055-45B2-B2DE-9B7EC9DC3F18}"/>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FE49927A-1846-4ED3-8F6D-C74DA6EF3761}"/>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D6B9DF6C-E2EF-4595-BD70-A77407E4D468}"/>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8AF031F-6D62-4689-83EA-1C051AD190A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11CD4B3-F706-4333-946B-A51ED17CA108}"/>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D693FD21-B123-4719-B65B-CACBB97CA39B}"/>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47B3EA0-1839-D65F-1D97-EF0E0545F8AB}"/>
              </a:ext>
            </a:extLst>
          </p:cNvPr>
          <p:cNvPicPr>
            <a:picLocks noChangeAspect="1"/>
          </p:cNvPicPr>
          <p:nvPr/>
        </p:nvPicPr>
        <p:blipFill>
          <a:blip r:embed="rId3"/>
          <a:stretch>
            <a:fillRect/>
          </a:stretch>
        </p:blipFill>
        <p:spPr>
          <a:xfrm>
            <a:off x="11329214" y="154642"/>
            <a:ext cx="594806" cy="594806"/>
          </a:xfrm>
          <a:prstGeom prst="rect">
            <a:avLst/>
          </a:prstGeom>
        </p:spPr>
      </p:pic>
      <p:sp>
        <p:nvSpPr>
          <p:cNvPr id="6" name="Rectangle 5">
            <a:extLst>
              <a:ext uri="{FF2B5EF4-FFF2-40B4-BE49-F238E27FC236}">
                <a16:creationId xmlns:a16="http://schemas.microsoft.com/office/drawing/2014/main" id="{877BC5E3-369C-A8E5-F14A-B4924E8B380A}"/>
              </a:ext>
            </a:extLst>
          </p:cNvPr>
          <p:cNvSpPr/>
          <p:nvPr/>
        </p:nvSpPr>
        <p:spPr>
          <a:xfrm>
            <a:off x="2713291"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8" name="Légende : flèche courbée 7">
            <a:extLst>
              <a:ext uri="{FF2B5EF4-FFF2-40B4-BE49-F238E27FC236}">
                <a16:creationId xmlns:a16="http://schemas.microsoft.com/office/drawing/2014/main" id="{7D409238-46E0-887D-805F-F1442953C5CE}"/>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21489523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Génération d’un bordereau de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650043" y="277146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45E44DB-1B38-4691-9F08-732DEFA3C31C}"/>
              </a:ext>
            </a:extLst>
          </p:cNvPr>
          <p:cNvPicPr>
            <a:picLocks noChangeAspect="1"/>
          </p:cNvPicPr>
          <p:nvPr/>
        </p:nvPicPr>
        <p:blipFill>
          <a:blip r:embed="rId2"/>
          <a:stretch>
            <a:fillRect/>
          </a:stretch>
        </p:blipFill>
        <p:spPr>
          <a:xfrm>
            <a:off x="6200921" y="2076749"/>
            <a:ext cx="4615079" cy="4351803"/>
          </a:xfrm>
          <a:prstGeom prst="rect">
            <a:avLst/>
          </a:prstGeom>
          <a:ln>
            <a:solidFill>
              <a:schemeClr val="tx1"/>
            </a:solidFill>
          </a:ln>
        </p:spPr>
      </p:pic>
      <p:sp>
        <p:nvSpPr>
          <p:cNvPr id="30" name="ZoneTexte 29">
            <a:extLst>
              <a:ext uri="{FF2B5EF4-FFF2-40B4-BE49-F238E27FC236}">
                <a16:creationId xmlns:a16="http://schemas.microsoft.com/office/drawing/2014/main" id="{950FB941-AF02-4DB2-A5F4-6EFC1596120A}"/>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0E003D87-0E3E-4E81-9E20-A4032313AA9F}"/>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6857549E-7200-445C-835D-D84498C7C312}"/>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332F6C4D-3FB0-4CFC-A2F4-41FC0DA40A3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91DBEB3A-2075-4BF1-94A7-8B9B405E67A5}"/>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6AEFF1DB-E580-4566-80CD-305EEF0EE2BB}"/>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AF8ED1F9-B2D4-4E70-B566-B705F0C1F633}"/>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4CCA363-6BF8-45C6-B8FF-C98B021B7245}"/>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FC0A758A-A98C-4259-B0B2-81C91C856455}"/>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10C161A-EB41-BFB8-6300-A3F862B8E316}"/>
              </a:ext>
            </a:extLst>
          </p:cNvPr>
          <p:cNvPicPr>
            <a:picLocks noChangeAspect="1"/>
          </p:cNvPicPr>
          <p:nvPr/>
        </p:nvPicPr>
        <p:blipFill>
          <a:blip r:embed="rId3"/>
          <a:stretch>
            <a:fillRect/>
          </a:stretch>
        </p:blipFill>
        <p:spPr>
          <a:xfrm>
            <a:off x="11369646" y="154642"/>
            <a:ext cx="554374" cy="554374"/>
          </a:xfrm>
          <a:prstGeom prst="rect">
            <a:avLst/>
          </a:prstGeom>
        </p:spPr>
      </p:pic>
      <p:pic>
        <p:nvPicPr>
          <p:cNvPr id="6" name="Graphique 5" descr="Avertissement contour">
            <a:extLst>
              <a:ext uri="{FF2B5EF4-FFF2-40B4-BE49-F238E27FC236}">
                <a16:creationId xmlns:a16="http://schemas.microsoft.com/office/drawing/2014/main" id="{96685EBC-707C-489C-A114-84BCD67DAA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95238" y="4200238"/>
            <a:ext cx="1015173" cy="1015173"/>
          </a:xfrm>
          <a:prstGeom prst="rect">
            <a:avLst/>
          </a:prstGeom>
        </p:spPr>
      </p:pic>
      <p:sp>
        <p:nvSpPr>
          <p:cNvPr id="8" name="ZoneTexte 7">
            <a:extLst>
              <a:ext uri="{FF2B5EF4-FFF2-40B4-BE49-F238E27FC236}">
                <a16:creationId xmlns:a16="http://schemas.microsoft.com/office/drawing/2014/main" id="{CF17423A-4DAD-4B60-B997-8F6007C2D53C}"/>
              </a:ext>
            </a:extLst>
          </p:cNvPr>
          <p:cNvSpPr txBox="1"/>
          <p:nvPr/>
        </p:nvSpPr>
        <p:spPr>
          <a:xfrm>
            <a:off x="537784" y="5253639"/>
            <a:ext cx="4350871" cy="1169551"/>
          </a:xfrm>
          <a:prstGeom prst="rect">
            <a:avLst/>
          </a:prstGeom>
          <a:noFill/>
        </p:spPr>
        <p:txBody>
          <a:bodyPr wrap="none" lIns="91440" tIns="45720" rIns="91440" bIns="45720" rtlCol="0" anchor="t">
            <a:spAutoFit/>
          </a:bodyPr>
          <a:lstStyle/>
          <a:p>
            <a:r>
              <a:rPr lang="fr-FR" sz="1600" b="1">
                <a:solidFill>
                  <a:srgbClr val="C00000"/>
                </a:solidFill>
              </a:rPr>
              <a:t>Le bulletin de souscription issu de Platine </a:t>
            </a:r>
            <a:endParaRPr lang="fr-FR" b="1">
              <a:solidFill>
                <a:srgbClr val="000000"/>
              </a:solidFill>
            </a:endParaRPr>
          </a:p>
          <a:p>
            <a:r>
              <a:rPr lang="fr-FR" sz="1600">
                <a:solidFill>
                  <a:srgbClr val="C00000"/>
                </a:solidFill>
              </a:rPr>
              <a:t>peut ne pas être signé du client</a:t>
            </a:r>
            <a:r>
              <a:rPr lang="fr-FR">
                <a:solidFill>
                  <a:srgbClr val="C00000"/>
                </a:solidFill>
              </a:rPr>
              <a:t>.</a:t>
            </a:r>
          </a:p>
          <a:p>
            <a:r>
              <a:rPr lang="fr-FR" b="1">
                <a:solidFill>
                  <a:srgbClr val="C00000"/>
                </a:solidFill>
                <a:cs typeface="Arial"/>
              </a:rPr>
              <a:t>Le bulletin de souscription papier </a:t>
            </a:r>
            <a:r>
              <a:rPr lang="fr-FR">
                <a:solidFill>
                  <a:srgbClr val="C00000"/>
                </a:solidFill>
                <a:cs typeface="Arial"/>
              </a:rPr>
              <a:t>doit </a:t>
            </a:r>
          </a:p>
          <a:p>
            <a:r>
              <a:rPr lang="fr-FR">
                <a:solidFill>
                  <a:srgbClr val="C00000"/>
                </a:solidFill>
                <a:cs typeface="Arial"/>
              </a:rPr>
              <a:t>être </a:t>
            </a:r>
            <a:r>
              <a:rPr lang="fr-FR" b="1">
                <a:solidFill>
                  <a:srgbClr val="C00000"/>
                </a:solidFill>
                <a:cs typeface="Arial"/>
              </a:rPr>
              <a:t>obligatoirement </a:t>
            </a:r>
            <a:r>
              <a:rPr lang="fr-FR">
                <a:solidFill>
                  <a:srgbClr val="C00000"/>
                </a:solidFill>
                <a:cs typeface="Arial"/>
              </a:rPr>
              <a:t>signé du client.</a:t>
            </a:r>
            <a:endParaRPr lang="fr-FR">
              <a:solidFill>
                <a:srgbClr val="000000"/>
              </a:solidFill>
              <a:cs typeface="Arial"/>
            </a:endParaRPr>
          </a:p>
        </p:txBody>
      </p:sp>
      <p:sp>
        <p:nvSpPr>
          <p:cNvPr id="9" name="Rectangle 8">
            <a:extLst>
              <a:ext uri="{FF2B5EF4-FFF2-40B4-BE49-F238E27FC236}">
                <a16:creationId xmlns:a16="http://schemas.microsoft.com/office/drawing/2014/main" id="{68325C07-C733-F6BA-F11B-9E4D9F59E4C6}"/>
              </a:ext>
            </a:extLst>
          </p:cNvPr>
          <p:cNvSpPr/>
          <p:nvPr/>
        </p:nvSpPr>
        <p:spPr>
          <a:xfrm>
            <a:off x="4945918" y="6581834"/>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10" name="Légende : flèche courbée 9">
            <a:extLst>
              <a:ext uri="{FF2B5EF4-FFF2-40B4-BE49-F238E27FC236}">
                <a16:creationId xmlns:a16="http://schemas.microsoft.com/office/drawing/2014/main" id="{0DBED95E-9B24-B873-8FE5-5643A69A2193}"/>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3596892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Carnet d’ordres émission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637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Consultation du carnet d’ordres émission pour un compte titres donné.</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Il est possible de supprimer une souscription tant que la commercialisation est ouverte.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Consultation du carnet d’ordres émission pour une plage de compte établissement.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L’onglet LISTE présente la liste de toutes les souscriptions pour l’émission sélectionnée.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L’onglet SYNTHESE présente pour la place de comptes interrogée :</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Le nombre de souscriptions saisi</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La quantité totale souscrite</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Le montant total souscrit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a:cxnSpLocks/>
          </p:cNvCxnSpPr>
          <p:nvPr/>
        </p:nvCxnSpPr>
        <p:spPr bwMode="auto">
          <a:xfrm>
            <a:off x="4727063" y="2795285"/>
            <a:ext cx="590042"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5" name="Image 4">
            <a:extLst>
              <a:ext uri="{FF2B5EF4-FFF2-40B4-BE49-F238E27FC236}">
                <a16:creationId xmlns:a16="http://schemas.microsoft.com/office/drawing/2014/main" id="{439CE702-DC07-476D-9B46-DBFED9AE43D4}"/>
              </a:ext>
            </a:extLst>
          </p:cNvPr>
          <p:cNvPicPr>
            <a:picLocks noChangeAspect="1"/>
          </p:cNvPicPr>
          <p:nvPr/>
        </p:nvPicPr>
        <p:blipFill>
          <a:blip r:embed="rId2"/>
          <a:stretch>
            <a:fillRect/>
          </a:stretch>
        </p:blipFill>
        <p:spPr>
          <a:xfrm>
            <a:off x="5340733" y="1988688"/>
            <a:ext cx="6720947" cy="1613195"/>
          </a:xfrm>
          <a:prstGeom prst="rect">
            <a:avLst/>
          </a:prstGeom>
        </p:spPr>
      </p:pic>
      <p:pic>
        <p:nvPicPr>
          <p:cNvPr id="7" name="Image 6">
            <a:extLst>
              <a:ext uri="{FF2B5EF4-FFF2-40B4-BE49-F238E27FC236}">
                <a16:creationId xmlns:a16="http://schemas.microsoft.com/office/drawing/2014/main" id="{4D0CFF55-31B0-4E2D-8EF2-AA10E2AD9D20}"/>
              </a:ext>
            </a:extLst>
          </p:cNvPr>
          <p:cNvPicPr>
            <a:picLocks noChangeAspect="1"/>
          </p:cNvPicPr>
          <p:nvPr/>
        </p:nvPicPr>
        <p:blipFill>
          <a:blip r:embed="rId3"/>
          <a:stretch>
            <a:fillRect/>
          </a:stretch>
        </p:blipFill>
        <p:spPr>
          <a:xfrm>
            <a:off x="5361573" y="3718630"/>
            <a:ext cx="6720947" cy="1828031"/>
          </a:xfrm>
          <a:prstGeom prst="rect">
            <a:avLst/>
          </a:prstGeom>
        </p:spPr>
      </p:pic>
      <p:cxnSp>
        <p:nvCxnSpPr>
          <p:cNvPr id="29" name="Connecteur droit avec flèche 28">
            <a:extLst>
              <a:ext uri="{FF2B5EF4-FFF2-40B4-BE49-F238E27FC236}">
                <a16:creationId xmlns:a16="http://schemas.microsoft.com/office/drawing/2014/main" id="{FB9E5B8E-0539-4251-B25F-F19692ED036E}"/>
              </a:ext>
            </a:extLst>
          </p:cNvPr>
          <p:cNvCxnSpPr/>
          <p:nvPr/>
        </p:nvCxnSpPr>
        <p:spPr bwMode="auto">
          <a:xfrm>
            <a:off x="4595447" y="436208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9" name="Image 8">
            <a:extLst>
              <a:ext uri="{FF2B5EF4-FFF2-40B4-BE49-F238E27FC236}">
                <a16:creationId xmlns:a16="http://schemas.microsoft.com/office/drawing/2014/main" id="{0EF89417-BF95-43B3-BC29-CD6A03E5C30F}"/>
              </a:ext>
            </a:extLst>
          </p:cNvPr>
          <p:cNvPicPr>
            <a:picLocks noChangeAspect="1"/>
          </p:cNvPicPr>
          <p:nvPr/>
        </p:nvPicPr>
        <p:blipFill>
          <a:blip r:embed="rId4"/>
          <a:stretch>
            <a:fillRect/>
          </a:stretch>
        </p:blipFill>
        <p:spPr>
          <a:xfrm>
            <a:off x="5404320" y="5659179"/>
            <a:ext cx="3483859" cy="938173"/>
          </a:xfrm>
          <a:prstGeom prst="rect">
            <a:avLst/>
          </a:prstGeom>
        </p:spPr>
      </p:pic>
      <p:sp>
        <p:nvSpPr>
          <p:cNvPr id="30" name="ZoneTexte 29">
            <a:extLst>
              <a:ext uri="{FF2B5EF4-FFF2-40B4-BE49-F238E27FC236}">
                <a16:creationId xmlns:a16="http://schemas.microsoft.com/office/drawing/2014/main" id="{EDA2CA79-CA79-497D-9C69-526AE6178DA0}"/>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1D6446B8-AE6C-4D45-824F-C82B655E1AB2}"/>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4533CDD9-36CB-4277-B9A7-447EDC457333}"/>
              </a:ext>
            </a:extLst>
          </p:cNvPr>
          <p:cNvSpPr/>
          <p:nvPr/>
        </p:nvSpPr>
        <p:spPr>
          <a:xfrm>
            <a:off x="5033424" y="1330510"/>
            <a:ext cx="1699747"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411C4361-01A7-462A-A082-77098BEA12C7}"/>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47CC98BF-048D-4100-91FE-BFEDAA12DF5E}"/>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222DC8A4-D69E-45CC-A664-73EC74A91EF1}"/>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29917308-7192-4255-A1EB-352772D2B03F}"/>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8AD6FECF-36E5-4000-85A1-FCDC3112C408}"/>
              </a:ext>
            </a:extLst>
          </p:cNvPr>
          <p:cNvSpPr/>
          <p:nvPr/>
        </p:nvSpPr>
        <p:spPr>
          <a:xfrm>
            <a:off x="3407772" y="1330510"/>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28668AF4-BDF9-4748-B3E2-23E79FDBA9B1}"/>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8" name="Image 7" descr="Une image contenant texte, clipart&#10;&#10;Description générée automatiquement">
            <a:extLst>
              <a:ext uri="{FF2B5EF4-FFF2-40B4-BE49-F238E27FC236}">
                <a16:creationId xmlns:a16="http://schemas.microsoft.com/office/drawing/2014/main" id="{3807312D-F827-A86C-6D67-2E4501995474}"/>
              </a:ext>
            </a:extLst>
          </p:cNvPr>
          <p:cNvPicPr>
            <a:picLocks noChangeAspect="1"/>
          </p:cNvPicPr>
          <p:nvPr/>
        </p:nvPicPr>
        <p:blipFill>
          <a:blip r:embed="rId5"/>
          <a:stretch>
            <a:fillRect/>
          </a:stretch>
        </p:blipFill>
        <p:spPr>
          <a:xfrm>
            <a:off x="11369646" y="154642"/>
            <a:ext cx="554374" cy="554374"/>
          </a:xfrm>
          <a:prstGeom prst="rect">
            <a:avLst/>
          </a:prstGeom>
        </p:spPr>
      </p:pic>
      <p:sp>
        <p:nvSpPr>
          <p:cNvPr id="6" name="Rectangle 5">
            <a:extLst>
              <a:ext uri="{FF2B5EF4-FFF2-40B4-BE49-F238E27FC236}">
                <a16:creationId xmlns:a16="http://schemas.microsoft.com/office/drawing/2014/main" id="{183FAD24-E23B-A477-FD3C-D89D6BE615F3}"/>
              </a:ext>
            </a:extLst>
          </p:cNvPr>
          <p:cNvSpPr/>
          <p:nvPr/>
        </p:nvSpPr>
        <p:spPr>
          <a:xfrm>
            <a:off x="4998013" y="6586759"/>
            <a:ext cx="5174815" cy="246221"/>
          </a:xfrm>
          <a:prstGeom prst="rect">
            <a:avLst/>
          </a:prstGeom>
        </p:spPr>
        <p:txBody>
          <a:bodyPr wrap="none" lIns="91440" tIns="45720" rIns="91440" bIns="45720" anchor="t">
            <a:spAutoFit/>
          </a:bodyPr>
          <a:lstStyle/>
          <a:p>
            <a:pPr defTabSz="1219170">
              <a:defRPr/>
            </a:pPr>
            <a:r>
              <a:rPr lang="fr" sz="1000" b="1" i="1">
                <a:solidFill>
                  <a:srgbClr val="000000"/>
                </a:solidFill>
                <a:latin typeface="Arial"/>
                <a:cs typeface="Arial"/>
                <a:sym typeface="Arial"/>
              </a:rPr>
              <a:t>DOCUMENT STRICTEMENT INTERNE, DESTINE AUX CONSEILLERS DU RESEAU </a:t>
            </a:r>
            <a:endParaRPr lang="fr" sz="1000" b="1" i="1">
              <a:solidFill>
                <a:srgbClr val="000000"/>
              </a:solidFill>
              <a:highlight>
                <a:srgbClr val="00FF00"/>
              </a:highlight>
              <a:latin typeface="Arial"/>
              <a:cs typeface="Arial"/>
            </a:endParaRPr>
          </a:p>
        </p:txBody>
      </p:sp>
      <p:sp>
        <p:nvSpPr>
          <p:cNvPr id="10" name="Légende : flèche courbée 9">
            <a:extLst>
              <a:ext uri="{FF2B5EF4-FFF2-40B4-BE49-F238E27FC236}">
                <a16:creationId xmlns:a16="http://schemas.microsoft.com/office/drawing/2014/main" id="{A799FFBD-D6F6-9C5A-99D0-A33C2F4736C3}"/>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67554202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Suivi de la commercialisation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3992960"/>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33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Suivi de la commercialisation : l’établissement peut suivre à tout moment pour chaque émission en cours la quantité souscrite par rapport à l’objectif ferme ou non fixé (= quantité initiale).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95446" y="3154937"/>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929867A6-8224-4968-842D-0832AECA69FF}"/>
              </a:ext>
            </a:extLst>
          </p:cNvPr>
          <p:cNvPicPr>
            <a:picLocks noChangeAspect="1"/>
          </p:cNvPicPr>
          <p:nvPr/>
        </p:nvPicPr>
        <p:blipFill>
          <a:blip r:embed="rId2"/>
          <a:stretch>
            <a:fillRect/>
          </a:stretch>
        </p:blipFill>
        <p:spPr>
          <a:xfrm>
            <a:off x="5340733" y="2193028"/>
            <a:ext cx="6795745" cy="1924609"/>
          </a:xfrm>
          <a:prstGeom prst="rect">
            <a:avLst/>
          </a:prstGeom>
          <a:ln>
            <a:solidFill>
              <a:schemeClr val="tx1"/>
            </a:solidFill>
          </a:ln>
        </p:spPr>
      </p:pic>
      <p:sp>
        <p:nvSpPr>
          <p:cNvPr id="30" name="ZoneTexte 29">
            <a:extLst>
              <a:ext uri="{FF2B5EF4-FFF2-40B4-BE49-F238E27FC236}">
                <a16:creationId xmlns:a16="http://schemas.microsoft.com/office/drawing/2014/main" id="{7F291C9E-DAEE-4A01-9B1C-72DE35E2C8BF}"/>
              </a:ext>
            </a:extLst>
          </p:cNvPr>
          <p:cNvSpPr txBox="1">
            <a:spLocks noChangeArrowheads="1"/>
          </p:cNvSpPr>
          <p:nvPr/>
        </p:nvSpPr>
        <p:spPr bwMode="auto">
          <a:xfrm flipV="1">
            <a:off x="340121" y="1253438"/>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32B6532A-D504-4617-9515-1D9C98ECF8C8}"/>
              </a:ext>
            </a:extLst>
          </p:cNvPr>
          <p:cNvSpPr/>
          <p:nvPr/>
        </p:nvSpPr>
        <p:spPr>
          <a:xfrm>
            <a:off x="340123" y="1317352"/>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2EBF71C9-4316-4B74-935B-88A6E6E1EA97}"/>
              </a:ext>
            </a:extLst>
          </p:cNvPr>
          <p:cNvSpPr/>
          <p:nvPr/>
        </p:nvSpPr>
        <p:spPr>
          <a:xfrm>
            <a:off x="4984936" y="1317352"/>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1DA9235A-3FB0-4947-B30B-96C4A9DBCC71}"/>
              </a:ext>
            </a:extLst>
          </p:cNvPr>
          <p:cNvSpPr/>
          <p:nvPr/>
        </p:nvSpPr>
        <p:spPr>
          <a:xfrm>
            <a:off x="8717765" y="1318384"/>
            <a:ext cx="1637248" cy="575733"/>
          </a:xfrm>
          <a:prstGeom prst="rect">
            <a:avLst/>
          </a:prstGeom>
          <a:solidFill>
            <a:srgbClr val="571E74">
              <a:lumMod val="20000"/>
              <a:lumOff val="80000"/>
            </a:srgb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1465C4C3-7F61-48DA-BC50-04EEA7056370}"/>
              </a:ext>
            </a:extLst>
          </p:cNvPr>
          <p:cNvSpPr/>
          <p:nvPr/>
        </p:nvSpPr>
        <p:spPr>
          <a:xfrm>
            <a:off x="6717018" y="1317352"/>
            <a:ext cx="1968413"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85DA89A3-A971-4F03-8ED9-A938BAA1A1FB}"/>
              </a:ext>
            </a:extLst>
          </p:cNvPr>
          <p:cNvSpPr/>
          <p:nvPr/>
        </p:nvSpPr>
        <p:spPr>
          <a:xfrm>
            <a:off x="10385176" y="1317352"/>
            <a:ext cx="1676504" cy="575733"/>
          </a:xfrm>
          <a:prstGeom prst="rect">
            <a:avLst/>
          </a:prstGeom>
          <a:solidFill>
            <a:srgbClr val="571E74">
              <a:lumMod val="20000"/>
              <a:lumOff val="80000"/>
            </a:srgb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EDCD6DB3-731B-4793-9B2D-E0BF971C7B90}"/>
              </a:ext>
            </a:extLst>
          </p:cNvPr>
          <p:cNvSpPr/>
          <p:nvPr/>
        </p:nvSpPr>
        <p:spPr>
          <a:xfrm>
            <a:off x="1914031" y="1317352"/>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CA282473-7691-4D59-BA42-79EB7FE2A6D9}"/>
              </a:ext>
            </a:extLst>
          </p:cNvPr>
          <p:cNvSpPr/>
          <p:nvPr/>
        </p:nvSpPr>
        <p:spPr>
          <a:xfrm>
            <a:off x="3359284" y="1317352"/>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552B6DDB-D781-4849-8485-CF1CFDB9FBD4}"/>
              </a:ext>
            </a:extLst>
          </p:cNvPr>
          <p:cNvSpPr/>
          <p:nvPr/>
        </p:nvSpPr>
        <p:spPr>
          <a:xfrm flipV="1">
            <a:off x="352268" y="1314398"/>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3"/>
          <a:stretch>
            <a:fillRect/>
          </a:stretch>
        </p:blipFill>
        <p:spPr>
          <a:xfrm>
            <a:off x="11369646" y="154642"/>
            <a:ext cx="554374" cy="554374"/>
          </a:xfrm>
          <a:prstGeom prst="rect">
            <a:avLst/>
          </a:prstGeom>
        </p:spPr>
      </p:pic>
      <p:sp>
        <p:nvSpPr>
          <p:cNvPr id="6" name="Rectangle 5">
            <a:extLst>
              <a:ext uri="{FF2B5EF4-FFF2-40B4-BE49-F238E27FC236}">
                <a16:creationId xmlns:a16="http://schemas.microsoft.com/office/drawing/2014/main" id="{F69D32FA-B92E-6B0F-C5C5-3DD7B456A0B0}"/>
              </a:ext>
            </a:extLst>
          </p:cNvPr>
          <p:cNvSpPr/>
          <p:nvPr/>
        </p:nvSpPr>
        <p:spPr>
          <a:xfrm>
            <a:off x="2783909" y="6455731"/>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8" name="Légende : flèche courbée 7">
            <a:extLst>
              <a:ext uri="{FF2B5EF4-FFF2-40B4-BE49-F238E27FC236}">
                <a16:creationId xmlns:a16="http://schemas.microsoft.com/office/drawing/2014/main" id="{97224A9D-EC42-CB9A-F0FC-7A8A3F845BB8}"/>
              </a:ext>
            </a:extLst>
          </p:cNvPr>
          <p:cNvSpPr/>
          <p:nvPr/>
        </p:nvSpPr>
        <p:spPr>
          <a:xfrm>
            <a:off x="8247185" y="263769"/>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cs typeface="Arial"/>
              </a:rPr>
              <a:t>Souscriptions saisies avant 18 heures 30 le 6/4/2023</a:t>
            </a:r>
          </a:p>
        </p:txBody>
      </p:sp>
    </p:spTree>
    <p:extLst>
      <p:ext uri="{BB962C8B-B14F-4D97-AF65-F5344CB8AC3E}">
        <p14:creationId xmlns:p14="http://schemas.microsoft.com/office/powerpoint/2010/main" val="33265051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28767" y="2972840"/>
            <a:ext cx="8627757" cy="2208245"/>
          </a:xfrm>
        </p:spPr>
        <p:txBody>
          <a:bodyPr/>
          <a:lstStyle/>
          <a:p>
            <a:r>
              <a:rPr lang="fr-FR"/>
              <a:t>B- Etablissements qui ont</a:t>
            </a:r>
          </a:p>
          <a:p>
            <a:r>
              <a:rPr lang="fr-FR"/>
              <a:t>pris la prestation Topaze</a:t>
            </a:r>
          </a:p>
          <a:p>
            <a:r>
              <a:rPr lang="fr-FR"/>
              <a:t>« saisie / contrôle »</a:t>
            </a:r>
          </a:p>
        </p:txBody>
      </p:sp>
      <p:sp>
        <p:nvSpPr>
          <p:cNvPr id="5" name="Rectangle 4">
            <a:extLst>
              <a:ext uri="{FF2B5EF4-FFF2-40B4-BE49-F238E27FC236}">
                <a16:creationId xmlns:a16="http://schemas.microsoft.com/office/drawing/2014/main" id="{BE2111C2-EB5B-A0E2-8EB4-39307EA8046F}"/>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Tree>
    <p:extLst>
      <p:ext uri="{BB962C8B-B14F-4D97-AF65-F5344CB8AC3E}">
        <p14:creationId xmlns:p14="http://schemas.microsoft.com/office/powerpoint/2010/main" val="40829413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Prestation Topaze : nouvel acte de </a:t>
            </a:r>
            <a:br>
              <a:rPr lang="fr-FR"/>
            </a:br>
            <a:r>
              <a:rPr lang="fr-FR"/>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474204" y="154642"/>
            <a:ext cx="449816" cy="449816"/>
          </a:xfrm>
          <a:prstGeom prst="rect">
            <a:avLst/>
          </a:prstGeom>
        </p:spPr>
      </p:pic>
      <p:pic>
        <p:nvPicPr>
          <p:cNvPr id="5122" name="Image 3">
            <a:extLst>
              <a:ext uri="{FF2B5EF4-FFF2-40B4-BE49-F238E27FC236}">
                <a16:creationId xmlns:a16="http://schemas.microsoft.com/office/drawing/2014/main" id="{6471268F-023A-4C93-A105-6ACEAAD68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2" y="1499899"/>
            <a:ext cx="6879740" cy="18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r>
              <a:rPr lang="fr-FR" u="sng"/>
              <a:t>Etape 1</a:t>
            </a:r>
          </a:p>
        </p:txBody>
      </p:sp>
      <p:sp>
        <p:nvSpPr>
          <p:cNvPr id="26" name="ZoneTexte 25">
            <a:extLst>
              <a:ext uri="{FF2B5EF4-FFF2-40B4-BE49-F238E27FC236}">
                <a16:creationId xmlns:a16="http://schemas.microsoft.com/office/drawing/2014/main" id="{D931F46B-53CF-405A-9AD4-BEE28ADD22AD}"/>
              </a:ext>
            </a:extLst>
          </p:cNvPr>
          <p:cNvSpPr txBox="1"/>
          <p:nvPr/>
        </p:nvSpPr>
        <p:spPr>
          <a:xfrm>
            <a:off x="552692" y="3503370"/>
            <a:ext cx="3762568" cy="923330"/>
          </a:xfrm>
          <a:prstGeom prst="rect">
            <a:avLst/>
          </a:prstGeom>
          <a:noFill/>
        </p:spPr>
        <p:txBody>
          <a:bodyPr wrap="none" rtlCol="0">
            <a:spAutoFit/>
          </a:bodyPr>
          <a:lstStyle/>
          <a:p>
            <a:r>
              <a:rPr lang="fr-FR" u="sng"/>
              <a:t>Etape 2</a:t>
            </a:r>
          </a:p>
          <a:p>
            <a:endParaRPr lang="fr-FR" u="sng"/>
          </a:p>
          <a:p>
            <a:r>
              <a:rPr lang="fr-FR"/>
              <a:t>Le conseiller complète l’instruction </a:t>
            </a:r>
          </a:p>
        </p:txBody>
      </p:sp>
      <p:pic>
        <p:nvPicPr>
          <p:cNvPr id="13" name="Graphique 12" descr="Retour contour">
            <a:extLst>
              <a:ext uri="{FF2B5EF4-FFF2-40B4-BE49-F238E27FC236}">
                <a16:creationId xmlns:a16="http://schemas.microsoft.com/office/drawing/2014/main" id="{5BAB0501-2026-4A92-9FC6-34DD8614D0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417921">
            <a:off x="10242000" y="2112510"/>
            <a:ext cx="914400" cy="914400"/>
          </a:xfrm>
          <a:prstGeom prst="rect">
            <a:avLst/>
          </a:prstGeom>
        </p:spPr>
      </p:pic>
      <p:pic>
        <p:nvPicPr>
          <p:cNvPr id="5123" name="Image 1">
            <a:extLst>
              <a:ext uri="{FF2B5EF4-FFF2-40B4-BE49-F238E27FC236}">
                <a16:creationId xmlns:a16="http://schemas.microsoft.com/office/drawing/2014/main" id="{3704F285-B9C9-4D59-B6A8-67D5616B7F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4241" y="3503370"/>
            <a:ext cx="6908409" cy="290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674A9209-6F28-4F6B-B99A-C0A825794E59}"/>
              </a:ext>
            </a:extLst>
          </p:cNvPr>
          <p:cNvSpPr/>
          <p:nvPr/>
        </p:nvSpPr>
        <p:spPr>
          <a:xfrm>
            <a:off x="6336027" y="4730737"/>
            <a:ext cx="1770926" cy="1388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CFC35D24-1E0A-4DC1-9088-2DDBE3704A93}"/>
              </a:ext>
            </a:extLst>
          </p:cNvPr>
          <p:cNvSpPr txBox="1"/>
          <p:nvPr/>
        </p:nvSpPr>
        <p:spPr>
          <a:xfrm>
            <a:off x="552692" y="1819707"/>
            <a:ext cx="4354974" cy="1200329"/>
          </a:xfrm>
          <a:prstGeom prst="rect">
            <a:avLst/>
          </a:prstGeom>
          <a:noFill/>
        </p:spPr>
        <p:txBody>
          <a:bodyPr wrap="square">
            <a:spAutoFit/>
          </a:bodyPr>
          <a:lstStyle/>
          <a:p>
            <a:r>
              <a:rPr lang="fr-FR">
                <a:solidFill>
                  <a:srgbClr val="000000"/>
                </a:solidFill>
                <a:effectLst/>
                <a:latin typeface="Arial" panose="020B0604020202020204" pitchFamily="34" charset="0"/>
                <a:ea typeface="Times New Roman" panose="02020603050405020304" pitchFamily="18" charset="0"/>
              </a:rPr>
              <a:t>A partir du tableau de bord, le conseiller fait une nouvelle </a:t>
            </a:r>
            <a:r>
              <a:rPr lang="fr-FR">
                <a:solidFill>
                  <a:srgbClr val="000000"/>
                </a:solidFill>
                <a:latin typeface="Arial" panose="020B0604020202020204" pitchFamily="34" charset="0"/>
                <a:ea typeface="Times New Roman" panose="02020603050405020304" pitchFamily="18" charset="0"/>
              </a:rPr>
              <a:t>d</a:t>
            </a:r>
            <a:r>
              <a:rPr lang="fr-FR">
                <a:solidFill>
                  <a:srgbClr val="000000"/>
                </a:solidFill>
                <a:effectLst/>
                <a:latin typeface="Arial" panose="020B0604020202020204" pitchFamily="34" charset="0"/>
                <a:ea typeface="Times New Roman" panose="02020603050405020304" pitchFamily="18" charset="0"/>
              </a:rPr>
              <a:t>emande en sélectionnant </a:t>
            </a:r>
            <a:r>
              <a:rPr lang="fr-FR">
                <a:solidFill>
                  <a:srgbClr val="000000"/>
                </a:solidFill>
                <a:latin typeface="Arial" panose="020B0604020202020204" pitchFamily="34" charset="0"/>
                <a:ea typeface="Times New Roman" panose="02020603050405020304" pitchFamily="18" charset="0"/>
              </a:rPr>
              <a:t>« </a:t>
            </a:r>
            <a:r>
              <a:rPr lang="fr-FR">
                <a:solidFill>
                  <a:srgbClr val="000000"/>
                </a:solidFill>
                <a:effectLst/>
                <a:latin typeface="Arial" panose="020B0604020202020204" pitchFamily="34" charset="0"/>
                <a:ea typeface="Times New Roman" panose="02020603050405020304" pitchFamily="18" charset="0"/>
              </a:rPr>
              <a:t>Emprunt BPCE Printemps 2028 »</a:t>
            </a:r>
            <a:endParaRPr lang="fr-FR"/>
          </a:p>
        </p:txBody>
      </p:sp>
      <p:sp>
        <p:nvSpPr>
          <p:cNvPr id="4" name="Rectangle 3">
            <a:extLst>
              <a:ext uri="{FF2B5EF4-FFF2-40B4-BE49-F238E27FC236}">
                <a16:creationId xmlns:a16="http://schemas.microsoft.com/office/drawing/2014/main" id="{453D6E51-75E0-8279-3D9A-4FB9705D5D31}"/>
              </a:ext>
            </a:extLst>
          </p:cNvPr>
          <p:cNvSpPr/>
          <p:nvPr/>
        </p:nvSpPr>
        <p:spPr>
          <a:xfrm>
            <a:off x="2635800"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6" name="Légende : flèche courbée 5">
            <a:extLst>
              <a:ext uri="{FF2B5EF4-FFF2-40B4-BE49-F238E27FC236}">
                <a16:creationId xmlns:a16="http://schemas.microsoft.com/office/drawing/2014/main" id="{27108B5B-6344-CF0C-A624-B3390DAD64D7}"/>
              </a:ext>
            </a:extLst>
          </p:cNvPr>
          <p:cNvSpPr/>
          <p:nvPr/>
        </p:nvSpPr>
        <p:spPr>
          <a:xfrm>
            <a:off x="1658816" y="4953000"/>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a:cs typeface="Arial"/>
              </a:rPr>
              <a:t>Instructions communiquées à BPCE </a:t>
            </a:r>
            <a:r>
              <a:rPr lang="fr-FR" sz="1400" err="1">
                <a:cs typeface="Arial"/>
              </a:rPr>
              <a:t>EuroTitres</a:t>
            </a:r>
            <a:r>
              <a:rPr lang="fr-FR" sz="1400">
                <a:cs typeface="Arial"/>
              </a:rPr>
              <a:t> avant 17 heures</a:t>
            </a:r>
            <a:endParaRPr lang="fr-FR"/>
          </a:p>
        </p:txBody>
      </p:sp>
    </p:spTree>
    <p:extLst>
      <p:ext uri="{BB962C8B-B14F-4D97-AF65-F5344CB8AC3E}">
        <p14:creationId xmlns:p14="http://schemas.microsoft.com/office/powerpoint/2010/main" val="1974026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Prestation Topaze : nouvel acte de </a:t>
            </a:r>
            <a:br>
              <a:rPr lang="fr-FR"/>
            </a:br>
            <a:r>
              <a:rPr lang="fr-FR"/>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472596" y="154642"/>
            <a:ext cx="451423" cy="451423"/>
          </a:xfrm>
          <a:prstGeom prst="rect">
            <a:avLst/>
          </a:prstGeom>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000000"/>
                </a:solidFill>
                <a:effectLst/>
                <a:uLnTx/>
                <a:uFillTx/>
                <a:latin typeface="Arial"/>
                <a:ea typeface="+mn-ea"/>
                <a:cs typeface="+mn-cs"/>
              </a:rPr>
              <a:t>Etape 3</a:t>
            </a:r>
          </a:p>
        </p:txBody>
      </p:sp>
      <p:sp>
        <p:nvSpPr>
          <p:cNvPr id="42" name="ZoneTexte 41">
            <a:extLst>
              <a:ext uri="{FF2B5EF4-FFF2-40B4-BE49-F238E27FC236}">
                <a16:creationId xmlns:a16="http://schemas.microsoft.com/office/drawing/2014/main" id="{CFC35D24-1E0A-4DC1-9088-2DDBE3704A93}"/>
              </a:ext>
            </a:extLst>
          </p:cNvPr>
          <p:cNvSpPr txBox="1"/>
          <p:nvPr/>
        </p:nvSpPr>
        <p:spPr>
          <a:xfrm>
            <a:off x="552692" y="1819707"/>
            <a:ext cx="4354974"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Le conseiller ajoute les pièces nécessaires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solidFill>
                <a:srgbClr val="000000"/>
              </a:solidFill>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Bulletin de souscription papier </a:t>
            </a:r>
            <a:r>
              <a:rPr kumimoji="0" lang="fr-FR"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signé</a:t>
            </a:r>
          </a:p>
          <a:p>
            <a:pPr marR="0" lvl="0" algn="l" defTabSz="914400" rtl="0" eaLnBrk="1" fontAlgn="auto" latinLnBrk="0" hangingPunct="1">
              <a:lnSpc>
                <a:spcPct val="100000"/>
              </a:lnSpc>
              <a:spcBef>
                <a:spcPts val="0"/>
              </a:spcBef>
              <a:spcAft>
                <a:spcPts val="0"/>
              </a:spcAft>
              <a:buClrTx/>
              <a:buSzTx/>
              <a:tabLst/>
              <a:defRPr/>
            </a:pPr>
            <a:r>
              <a:rPr lang="fr-FR">
                <a:solidFill>
                  <a:srgbClr val="000000"/>
                </a:solidFill>
                <a:latin typeface="Arial" panose="020B0604020202020204" pitchFamily="34" charset="0"/>
              </a:rPr>
              <a:t>    du client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Synthèse papier du « conseil » </a:t>
            </a:r>
            <a:r>
              <a:rPr kumimoji="0" lang="fr-FR" sz="1800" b="1" i="0" u="none" strike="noStrike" kern="1200" cap="none" spc="0" normalizeH="0" baseline="0" noProof="0">
                <a:ln>
                  <a:noFill/>
                </a:ln>
                <a:solidFill>
                  <a:srgbClr val="000000"/>
                </a:solidFill>
                <a:effectLst/>
                <a:uLnTx/>
                <a:uFillTx/>
                <a:latin typeface="Arial" panose="020B0604020202020204" pitchFamily="34" charset="0"/>
                <a:ea typeface="+mn-ea"/>
                <a:cs typeface="+mn-cs"/>
              </a:rPr>
              <a:t>signée</a:t>
            </a:r>
            <a:r>
              <a:rPr kumimoji="0" lang="fr-FR"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du client</a:t>
            </a: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pic>
        <p:nvPicPr>
          <p:cNvPr id="6146" name="Image 5">
            <a:extLst>
              <a:ext uri="{FF2B5EF4-FFF2-40B4-BE49-F238E27FC236}">
                <a16:creationId xmlns:a16="http://schemas.microsoft.com/office/drawing/2014/main" id="{17D53811-CABF-4208-8391-A5BB40BFC3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0" y="1534046"/>
            <a:ext cx="6879779" cy="400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FB1D7EE-8E7B-04EB-CD8A-503C81D04A70}"/>
              </a:ext>
            </a:extLst>
          </p:cNvPr>
          <p:cNvSpPr/>
          <p:nvPr/>
        </p:nvSpPr>
        <p:spPr>
          <a:xfrm>
            <a:off x="3165325" y="6458852"/>
            <a:ext cx="6342506" cy="276999"/>
          </a:xfrm>
          <a:prstGeom prst="rect">
            <a:avLst/>
          </a:prstGeom>
        </p:spPr>
        <p:txBody>
          <a:bodyPr wrap="none" lIns="91440" tIns="45720" rIns="91440" bIns="45720" anchor="t">
            <a:spAutoFit/>
          </a:bodyPr>
          <a:lstStyle/>
          <a:p>
            <a:pPr defTabSz="1219170">
              <a:defRPr/>
            </a:pPr>
            <a:r>
              <a:rPr lang="fr" sz="1200" b="1" i="1">
                <a:solidFill>
                  <a:srgbClr val="000000"/>
                </a:solidFill>
                <a:latin typeface="Arial"/>
                <a:cs typeface="Arial"/>
                <a:sym typeface="Arial"/>
              </a:rPr>
              <a:t>DOCUMENT STRICTEMENT INTERNE, DESTINE AUX CONSEILLERS DU RESEAU </a:t>
            </a:r>
            <a:endParaRPr lang="fr" sz="1200" b="1" i="1">
              <a:solidFill>
                <a:srgbClr val="000000"/>
              </a:solidFill>
              <a:highlight>
                <a:srgbClr val="00FF00"/>
              </a:highlight>
              <a:latin typeface="Arial"/>
              <a:cs typeface="Arial"/>
            </a:endParaRPr>
          </a:p>
        </p:txBody>
      </p:sp>
      <p:sp>
        <p:nvSpPr>
          <p:cNvPr id="6" name="Légende : flèche courbée 5">
            <a:extLst>
              <a:ext uri="{FF2B5EF4-FFF2-40B4-BE49-F238E27FC236}">
                <a16:creationId xmlns:a16="http://schemas.microsoft.com/office/drawing/2014/main" id="{1F97C37F-D5A6-2FD4-7D0C-96DB150D3C88}"/>
              </a:ext>
            </a:extLst>
          </p:cNvPr>
          <p:cNvSpPr/>
          <p:nvPr/>
        </p:nvSpPr>
        <p:spPr>
          <a:xfrm>
            <a:off x="9993924" y="1131277"/>
            <a:ext cx="1758460" cy="844060"/>
          </a:xfrm>
          <a:prstGeom prst="borderCallout2">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400">
                <a:cs typeface="Arial"/>
              </a:rPr>
              <a:t>Instructions communiquées à BPCE </a:t>
            </a:r>
            <a:r>
              <a:rPr lang="fr-FR" sz="1400" err="1">
                <a:cs typeface="Arial"/>
              </a:rPr>
              <a:t>EuroTitres</a:t>
            </a:r>
            <a:r>
              <a:rPr lang="fr-FR" sz="1400">
                <a:cs typeface="Arial"/>
              </a:rPr>
              <a:t> avant 17 heures</a:t>
            </a:r>
            <a:endParaRPr lang="fr-FR"/>
          </a:p>
        </p:txBody>
      </p:sp>
    </p:spTree>
    <p:extLst>
      <p:ext uri="{BB962C8B-B14F-4D97-AF65-F5344CB8AC3E}">
        <p14:creationId xmlns:p14="http://schemas.microsoft.com/office/powerpoint/2010/main" val="36810957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3.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6" ma:contentTypeDescription="Crée un document." ma:contentTypeScope="" ma:versionID="596dc595fe783a62c57486510dfa2a8e">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6c8d644a3972fbc77066085a5dfda89d"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7D86EE-2320-4064-B496-4B5D40D26610}">
  <ds:schemaRefs>
    <ds:schemaRef ds:uri="9a7f554b-cbb6-456d-933d-de15d4d7be7c"/>
    <ds:schemaRef ds:uri="a425c614-9041-469b-9b10-44b9423a1a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ed61e74-c06d-4224-bb6c-0fd69f7413c1"/>
    <ds:schemaRef ds:uri="5494620f-8162-49cc-a181-d2d69a6fbaa8"/>
  </ds:schemaRefs>
</ds:datastoreItem>
</file>

<file path=customXml/itemProps2.xml><?xml version="1.0" encoding="utf-8"?>
<ds:datastoreItem xmlns:ds="http://schemas.openxmlformats.org/officeDocument/2006/customXml" ds:itemID="{0BC1D4B9-E6C0-49D2-958F-9613C77FCD0D}">
  <ds:schemaRefs>
    <ds:schemaRef ds:uri="Microsoft.SharePoint.Taxonomy.ContentTypeSync"/>
  </ds:schemaRefs>
</ds:datastoreItem>
</file>

<file path=customXml/itemProps3.xml><?xml version="1.0" encoding="utf-8"?>
<ds:datastoreItem xmlns:ds="http://schemas.openxmlformats.org/officeDocument/2006/customXml" ds:itemID="{1A574E9B-A453-4B5B-AF16-B0BDAA0729FF}">
  <ds:schemaRefs>
    <ds:schemaRef ds:uri="http://schemas.microsoft.com/sharepoint/v3/contenttype/forms"/>
  </ds:schemaRefs>
</ds:datastoreItem>
</file>

<file path=customXml/itemProps4.xml><?xml version="1.0" encoding="utf-8"?>
<ds:datastoreItem xmlns:ds="http://schemas.openxmlformats.org/officeDocument/2006/customXml" ds:itemID="{3F2B790B-6B18-4065-BD16-8123C3EF2F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817</TotalTime>
  <Words>18465</Words>
  <Application>Microsoft Office PowerPoint</Application>
  <PresentationFormat>Grand écran</PresentationFormat>
  <Paragraphs>2081</Paragraphs>
  <Slides>129</Slides>
  <Notes>51</Notes>
  <HiddenSlides>0</HiddenSlides>
  <MMClips>0</MMClips>
  <ScaleCrop>false</ScaleCrop>
  <HeadingPairs>
    <vt:vector size="8" baseType="variant">
      <vt:variant>
        <vt:lpstr>Polices utilisées</vt:lpstr>
      </vt:variant>
      <vt:variant>
        <vt:i4>21</vt:i4>
      </vt:variant>
      <vt:variant>
        <vt:lpstr>Thème</vt:lpstr>
      </vt:variant>
      <vt:variant>
        <vt:i4>3</vt:i4>
      </vt:variant>
      <vt:variant>
        <vt:lpstr>Serveurs OLE incorporés</vt:lpstr>
      </vt:variant>
      <vt:variant>
        <vt:i4>3</vt:i4>
      </vt:variant>
      <vt:variant>
        <vt:lpstr>Titres des diapositives</vt:lpstr>
      </vt:variant>
      <vt:variant>
        <vt:i4>129</vt:i4>
      </vt:variant>
    </vt:vector>
  </HeadingPairs>
  <TitlesOfParts>
    <vt:vector size="156" baseType="lpstr">
      <vt:lpstr>-apple-system</vt:lpstr>
      <vt:lpstr>Arial</vt:lpstr>
      <vt:lpstr>Arial Black</vt:lpstr>
      <vt:lpstr>Arial Narrow</vt:lpstr>
      <vt:lpstr>Arial Nova</vt:lpstr>
      <vt:lpstr>Cabin Condensed</vt:lpstr>
      <vt:lpstr>Calibri</vt:lpstr>
      <vt:lpstr>Cambria Math</vt:lpstr>
      <vt:lpstr>Courier New</vt:lpstr>
      <vt:lpstr>Montserrat</vt:lpstr>
      <vt:lpstr>Montserrat </vt:lpstr>
      <vt:lpstr>Montserrat ExtraBold</vt:lpstr>
      <vt:lpstr>Montserrat SemiBold</vt:lpstr>
      <vt:lpstr>Roboto</vt:lpstr>
      <vt:lpstr>Symbol</vt:lpstr>
      <vt:lpstr>Ubuntu</vt:lpstr>
      <vt:lpstr>Verdana</vt:lpstr>
      <vt:lpstr>Webdings</vt:lpstr>
      <vt:lpstr>Wingdings</vt:lpstr>
      <vt:lpstr>Wingdings 2</vt:lpstr>
      <vt:lpstr>Wingdings 3</vt:lpstr>
      <vt:lpstr>Conception personnalisée</vt:lpstr>
      <vt:lpstr>1_Conception personnalisée</vt:lpstr>
      <vt:lpstr>1_Groupe BPCE</vt:lpstr>
      <vt:lpstr>Diapositive think-cell</vt:lpstr>
      <vt:lpstr>Acrobat Document</vt:lpstr>
      <vt:lpstr>Presentation</vt:lpstr>
      <vt:lpstr> EMPRUNTS BPCE AVRIL 2028    Éligibles aux Comptes Titres Ordinaires (CTO) et aux contrats d’Assurance Vie (ASV) </vt:lpstr>
      <vt:lpstr>Présentation PowerPoint</vt:lpstr>
      <vt:lpstr>Présentation PowerPoint</vt:lpstr>
      <vt:lpstr>CONTEXTE </vt:lpstr>
      <vt:lpstr>Pourquoi un emprunt BPCE ?</vt:lpstr>
      <vt:lpstr>Facteurs de risques</vt:lpstr>
      <vt:lpstr>Présentation PowerPoint</vt:lpstr>
      <vt:lpstr>Grands jalons du calendrier retenu  </vt:lpstr>
      <vt:lpstr>Présentation PowerPoint</vt:lpstr>
      <vt:lpstr>Caractéristiques </vt:lpstr>
      <vt:lpstr>Cible de clientèle personnes physiques</vt:lpstr>
      <vt:lpstr>Cible de clientèle personnes morales  (sous réserve que leurs statuts le permettent)   </vt:lpstr>
      <vt:lpstr>Présentation PowerPoint</vt:lpstr>
      <vt:lpstr>Présentation PowerPoint</vt:lpstr>
      <vt:lpstr>Supports de communication</vt:lpstr>
      <vt:lpstr>Parcours LEA (personnes physiques) (en cas de besoin, contacter : bal-assistance-lea@natixis.com) </vt:lpstr>
      <vt:lpstr>Parcours LEA </vt:lpstr>
      <vt:lpstr>#Parcours LEA : Comparaison comportement ASV / CTO</vt:lpstr>
      <vt:lpstr>Parcours LEA – cas particuliers</vt:lpstr>
      <vt:lpstr>Les étapes clés du parcours</vt:lpstr>
      <vt:lpstr>Présentation PowerPoint</vt:lpstr>
      <vt:lpstr> Souscription de l'Emprunt BPCE dans un CTO</vt:lpstr>
      <vt:lpstr> Souscription de l'Emprunt BPCE dans un CTO</vt:lpstr>
      <vt:lpstr>Présentation PowerPoint</vt:lpstr>
      <vt:lpstr>Présentation PowerPoint</vt:lpstr>
      <vt:lpstr>Souscription de l'Emprunt BPCE dans un CTO</vt:lpstr>
      <vt:lpstr>Parcours O2S (personnes physiques et morales) </vt:lpstr>
      <vt:lpstr>Parcours de l’émission dans O2S</vt:lpstr>
      <vt:lpstr>Parcours personnes morales « 0199PM »</vt:lpstr>
      <vt:lpstr>Parcours PM : principes généraux</vt:lpstr>
      <vt:lpstr>Parcours PM  Caisse d’Epargne</vt:lpstr>
      <vt:lpstr>Parcours PM Caisse d’Epargne</vt:lpstr>
      <vt:lpstr>Présentation PowerPoint</vt:lpstr>
      <vt:lpstr>RAPPEL DES REGLES RELATIVES AU DEMARCHAGE  Personnes physiques &amp; personnes morales éligibles</vt:lpstr>
      <vt:lpstr>RAPPEL DES REGLES RELATIVES AU DEMARCHAGE  Déclinaison opérationnelle et exemples </vt:lpstr>
      <vt:lpstr>Modèle de Bulletin de souscription rempli</vt:lpstr>
      <vt:lpstr>CAS 1 : parcours de souscription Personnes Physiques pour les établissements en prestation Topaze Conseiller « saisie/contrôles » </vt:lpstr>
      <vt:lpstr>CAS 2 : Parcours de souscription pour tous les autres cas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Caractéristiques emprunt commercialisé par BPCE Vie, CNP Assurances</vt:lpstr>
      <vt:lpstr>Focus sur les frais dans les contrats d’assurance vie ou capitalisation</vt:lpstr>
      <vt:lpstr>Frais assurance vie/ contrat de capitalisation </vt:lpstr>
      <vt:lpstr>Cible de clientèle personnes physiques</vt:lpstr>
      <vt:lpstr>Contrats éligibles</vt:lpstr>
      <vt:lpstr>Conflits d’intérêts potentiels</vt:lpstr>
      <vt:lpstr>Présentation PowerPoint</vt:lpstr>
      <vt:lpstr>Supports de communication</vt:lpstr>
      <vt:lpstr>Présentation PowerPoint</vt:lpstr>
      <vt:lpstr>Vente à distance</vt:lpstr>
      <vt:lpstr>Contexte et dispositif retenu pour BPCE Vie</vt:lpstr>
      <vt:lpstr>Souscription de l’Emprunt BPCE en ASV</vt:lpstr>
      <vt:lpstr>Souscription de l’Emprunt BPCE en ASV</vt:lpstr>
      <vt:lpstr>Présentation PowerPoint</vt:lpstr>
      <vt:lpstr>Souscription de l’Emprunt BPCE en ASV</vt:lpstr>
      <vt:lpstr>Souscription de l’Emprunt BPCE en ASV</vt:lpstr>
      <vt:lpstr>Souscription de l’Emprunt BPCE en ASV</vt:lpstr>
      <vt:lpstr>Souscription de l’Emprunt BPCE en ASV</vt:lpstr>
      <vt:lpstr>Parcours LEA (personnes physiques) </vt:lpstr>
      <vt:lpstr>Parcours LEA</vt:lpstr>
      <vt:lpstr>Les étapes clés du parcours</vt:lpstr>
      <vt:lpstr>Parcours LEA</vt:lpstr>
      <vt:lpstr>Présentation PowerPoint</vt:lpstr>
      <vt:lpstr>Présentation PowerPoint</vt:lpstr>
      <vt:lpstr>Présentation PowerPoint</vt:lpstr>
      <vt:lpstr>Présentation PowerPoint</vt:lpstr>
      <vt:lpstr>Présentation PowerPoint</vt:lpstr>
      <vt:lpstr>Parcours LEA</vt:lpstr>
      <vt:lpstr>Présentation PowerPoint</vt:lpstr>
      <vt:lpstr>Présentation PowerPoint</vt:lpstr>
      <vt:lpstr>Présentation PowerPoint</vt:lpstr>
      <vt:lpstr>Présentation PowerPoint</vt:lpstr>
      <vt:lpstr>Présentation PowerPoint</vt:lpstr>
      <vt:lpstr>Parcours LEA</vt:lpstr>
      <vt:lpstr>Présentation PowerPoint</vt:lpstr>
      <vt:lpstr>Présentation PowerPoint</vt:lpstr>
      <vt:lpstr>Présentation PowerPoint</vt:lpstr>
      <vt:lpstr>Présentation PowerPoint</vt:lpstr>
      <vt:lpstr>Parcours LEA</vt:lpstr>
      <vt:lpstr>Cas : Versement complémentaire sur un contrat Nuances 3 D  (CNP assurances)</vt:lpstr>
      <vt:lpstr>Présentation PowerPoint</vt:lpstr>
      <vt:lpstr>Parcours LEA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Glossaire</vt:lpstr>
      <vt:lpstr>Définition générale d'un Emprunt Obligataire</vt:lpstr>
      <vt:lpstr>Zoom sur une émission obligataire dite  « zéro coupon »</vt:lpstr>
      <vt:lpstr>Risques identifiés sur émission BPCE</vt:lpstr>
      <vt:lpstr>Risques identifiés sur émission BPCE (suite)</vt:lpstr>
      <vt:lpstr>Calendrier des émissions</vt:lpstr>
      <vt:lpstr>#Parcours LEA : Comparaison comportement ASV / CTO</vt:lpstr>
      <vt:lpstr>Présentation PowerPoint</vt:lpstr>
      <vt:lpstr>Distributeurs CE TOPAZE CONSEILLER</vt:lpstr>
      <vt:lpstr>Présentation PowerPoint</vt:lpstr>
      <vt:lpstr>Présentation Emission</vt:lpstr>
      <vt:lpstr>Présentation Emission</vt:lpstr>
      <vt:lpstr>Présentation Emission</vt:lpstr>
      <vt:lpstr>Présentation Emission</vt:lpstr>
      <vt:lpstr>Présentation Emission</vt:lpstr>
      <vt:lpstr>Présentation Emission</vt:lpstr>
      <vt:lpstr>Présentation PowerPoint</vt:lpstr>
      <vt:lpstr>Prestation Topaze : nouvel acte de  gestion dans le Workflow Platine</vt:lpstr>
      <vt:lpstr>Prestation Topaze : nouvel acte de  gestion dans le Workflow Platine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 2021 Comité de pilotage</dc:title>
  <dc:creator>AUDREY.ADNOT@bpce.fr</dc:creator>
  <cp:lastModifiedBy>LOSSER Fabien [CEGEE]</cp:lastModifiedBy>
  <cp:revision>31</cp:revision>
  <cp:lastPrinted>2022-05-24T07:52:11Z</cp:lastPrinted>
  <dcterms:created xsi:type="dcterms:W3CDTF">2020-11-17T15:30:59Z</dcterms:created>
  <dcterms:modified xsi:type="dcterms:W3CDTF">2023-03-30T20:01:48Z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2023-01-25T16:32:17Z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ies>
</file>