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62"/>
  </p:notesMasterIdLst>
  <p:handoutMasterIdLst>
    <p:handoutMasterId r:id="rId63"/>
  </p:handoutMasterIdLst>
  <p:sldIdLst>
    <p:sldId id="318" r:id="rId5"/>
    <p:sldId id="420" r:id="rId6"/>
    <p:sldId id="421" r:id="rId7"/>
    <p:sldId id="422" r:id="rId8"/>
    <p:sldId id="423" r:id="rId9"/>
    <p:sldId id="358" r:id="rId10"/>
    <p:sldId id="388" r:id="rId11"/>
    <p:sldId id="387" r:id="rId12"/>
    <p:sldId id="357" r:id="rId13"/>
    <p:sldId id="360" r:id="rId14"/>
    <p:sldId id="424" r:id="rId15"/>
    <p:sldId id="322" r:id="rId16"/>
    <p:sldId id="323" r:id="rId17"/>
    <p:sldId id="324" r:id="rId18"/>
    <p:sldId id="337" r:id="rId19"/>
    <p:sldId id="425" r:id="rId20"/>
    <p:sldId id="395" r:id="rId21"/>
    <p:sldId id="362" r:id="rId22"/>
    <p:sldId id="328" r:id="rId23"/>
    <p:sldId id="426" r:id="rId24"/>
    <p:sldId id="396" r:id="rId25"/>
    <p:sldId id="385" r:id="rId26"/>
    <p:sldId id="399" r:id="rId27"/>
    <p:sldId id="389" r:id="rId28"/>
    <p:sldId id="390" r:id="rId29"/>
    <p:sldId id="398" r:id="rId30"/>
    <p:sldId id="400" r:id="rId31"/>
    <p:sldId id="401" r:id="rId32"/>
    <p:sldId id="402" r:id="rId33"/>
    <p:sldId id="403" r:id="rId34"/>
    <p:sldId id="404" r:id="rId35"/>
    <p:sldId id="408" r:id="rId36"/>
    <p:sldId id="405" r:id="rId37"/>
    <p:sldId id="407" r:id="rId38"/>
    <p:sldId id="367" r:id="rId39"/>
    <p:sldId id="366" r:id="rId40"/>
    <p:sldId id="344" r:id="rId41"/>
    <p:sldId id="369" r:id="rId42"/>
    <p:sldId id="332" r:id="rId43"/>
    <p:sldId id="428" r:id="rId44"/>
    <p:sldId id="370" r:id="rId45"/>
    <p:sldId id="371" r:id="rId46"/>
    <p:sldId id="372" r:id="rId47"/>
    <p:sldId id="419" r:id="rId48"/>
    <p:sldId id="411" r:id="rId49"/>
    <p:sldId id="409" r:id="rId50"/>
    <p:sldId id="412" r:id="rId51"/>
    <p:sldId id="413" r:id="rId52"/>
    <p:sldId id="414" r:id="rId53"/>
    <p:sldId id="415" r:id="rId54"/>
    <p:sldId id="416" r:id="rId55"/>
    <p:sldId id="429" r:id="rId56"/>
    <p:sldId id="418" r:id="rId57"/>
    <p:sldId id="427" r:id="rId58"/>
    <p:sldId id="393" r:id="rId59"/>
    <p:sldId id="374" r:id="rId60"/>
    <p:sldId id="307" r:id="rId61"/>
  </p:sldIdLst>
  <p:sldSz cx="9144000" cy="5143500" type="screen16x9"/>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16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8E8E"/>
    <a:srgbClr val="868686"/>
    <a:srgbClr val="9B9B9B"/>
    <a:srgbClr val="A3A3A3"/>
    <a:srgbClr val="FFCF57"/>
    <a:srgbClr val="FFD671"/>
    <a:srgbClr val="0F527F"/>
    <a:srgbClr val="0D4971"/>
    <a:srgbClr val="F3F2DA"/>
    <a:srgbClr val="E8EB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0" autoAdjust="0"/>
    <p:restoredTop sz="96259" autoAdjust="0"/>
  </p:normalViewPr>
  <p:slideViewPr>
    <p:cSldViewPr snapToGrid="0" snapToObjects="1">
      <p:cViewPr varScale="1">
        <p:scale>
          <a:sx n="134" d="100"/>
          <a:sy n="134" d="100"/>
        </p:scale>
        <p:origin x="1128" y="138"/>
      </p:cViewPr>
      <p:guideLst>
        <p:guide orient="horz" pos="1620"/>
        <p:guide pos="2880"/>
        <p:guide orient="horz" pos="1625"/>
      </p:guideLst>
    </p:cSldViewPr>
  </p:slideViewPr>
  <p:outlineViewPr>
    <p:cViewPr>
      <p:scale>
        <a:sx n="33" d="100"/>
        <a:sy n="33" d="100"/>
      </p:scale>
      <p:origin x="0" y="-216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37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1"/>
            <a:ext cx="2945659" cy="493712"/>
          </a:xfrm>
          <a:prstGeom prst="rect">
            <a:avLst/>
          </a:prstGeom>
        </p:spPr>
        <p:txBody>
          <a:bodyPr vert="horz" lIns="91440" tIns="45720" rIns="91440" bIns="45720" rtlCol="0"/>
          <a:lstStyle>
            <a:lvl1pPr algn="r">
              <a:defRPr sz="1200"/>
            </a:lvl1pPr>
          </a:lstStyle>
          <a:p>
            <a:fld id="{349B129F-2CEA-8240-9DD7-0D5D6EDF3A98}" type="datetimeFigureOut">
              <a:rPr lang="fr-FR" smtClean="0"/>
              <a:t>31/03/2023</a:t>
            </a:fld>
            <a:endParaRPr lang="fr-FR"/>
          </a:p>
        </p:txBody>
      </p:sp>
      <p:sp>
        <p:nvSpPr>
          <p:cNvPr id="4" name="Espace réservé du pied de page 3"/>
          <p:cNvSpPr>
            <a:spLocks noGrp="1"/>
          </p:cNvSpPr>
          <p:nvPr>
            <p:ph type="ftr" sz="quarter" idx="2"/>
          </p:nvPr>
        </p:nvSpPr>
        <p:spPr>
          <a:xfrm>
            <a:off x="0" y="9378825"/>
            <a:ext cx="2945659" cy="49371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8825"/>
            <a:ext cx="2945659" cy="493712"/>
          </a:xfrm>
          <a:prstGeom prst="rect">
            <a:avLst/>
          </a:prstGeom>
        </p:spPr>
        <p:txBody>
          <a:bodyPr vert="horz" lIns="91440" tIns="45720" rIns="91440" bIns="45720" rtlCol="0" anchor="b"/>
          <a:lstStyle>
            <a:lvl1pPr algn="r">
              <a:defRPr sz="1200"/>
            </a:lvl1pPr>
          </a:lstStyle>
          <a:p>
            <a:fld id="{BDFDB3CC-25E9-144F-AB92-18FDF5F73249}" type="slidenum">
              <a:rPr lang="fr-FR" smtClean="0"/>
              <a:t>‹N°›</a:t>
            </a:fld>
            <a:endParaRPr lang="fr-FR"/>
          </a:p>
        </p:txBody>
      </p:sp>
    </p:spTree>
    <p:extLst>
      <p:ext uri="{BB962C8B-B14F-4D97-AF65-F5344CB8AC3E}">
        <p14:creationId xmlns:p14="http://schemas.microsoft.com/office/powerpoint/2010/main" val="1922672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37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1"/>
            <a:ext cx="2945659" cy="493712"/>
          </a:xfrm>
          <a:prstGeom prst="rect">
            <a:avLst/>
          </a:prstGeom>
        </p:spPr>
        <p:txBody>
          <a:bodyPr vert="horz" lIns="91440" tIns="45720" rIns="91440" bIns="45720" rtlCol="0"/>
          <a:lstStyle>
            <a:lvl1pPr algn="r">
              <a:defRPr sz="1200"/>
            </a:lvl1pPr>
          </a:lstStyle>
          <a:p>
            <a:fld id="{62BB58FB-82C4-BD47-B670-BD23EE520997}" type="datetimeFigureOut">
              <a:t>31/03/2023</a:t>
            </a:fld>
            <a:endParaRPr lang="fr-FR"/>
          </a:p>
        </p:txBody>
      </p:sp>
      <p:sp>
        <p:nvSpPr>
          <p:cNvPr id="4" name="Espace réservé de l'image des diapositives 3"/>
          <p:cNvSpPr>
            <a:spLocks noGrp="1" noRot="1" noChangeAspect="1"/>
          </p:cNvSpPr>
          <p:nvPr>
            <p:ph type="sldImg" idx="2"/>
          </p:nvPr>
        </p:nvSpPr>
        <p:spPr>
          <a:xfrm>
            <a:off x="106363" y="739775"/>
            <a:ext cx="6584950"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90270"/>
            <a:ext cx="5438140" cy="4443412"/>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5"/>
            <a:ext cx="2945659" cy="49371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8825"/>
            <a:ext cx="2945659" cy="493712"/>
          </a:xfrm>
          <a:prstGeom prst="rect">
            <a:avLst/>
          </a:prstGeom>
        </p:spPr>
        <p:txBody>
          <a:bodyPr vert="horz" lIns="91440" tIns="45720" rIns="91440" bIns="45720" rtlCol="0" anchor="b"/>
          <a:lstStyle>
            <a:lvl1pPr algn="r">
              <a:defRPr sz="1200"/>
            </a:lvl1pPr>
          </a:lstStyle>
          <a:p>
            <a:fld id="{CCA8795A-DBCB-904B-AD94-43143D540DD2}" type="slidenum">
              <a:t>‹N°›</a:t>
            </a:fld>
            <a:endParaRPr lang="fr-FR"/>
          </a:p>
        </p:txBody>
      </p:sp>
    </p:spTree>
    <p:extLst>
      <p:ext uri="{BB962C8B-B14F-4D97-AF65-F5344CB8AC3E}">
        <p14:creationId xmlns:p14="http://schemas.microsoft.com/office/powerpoint/2010/main" val="19607816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28"/>
            <a:ext cx="9143998" cy="5143242"/>
          </a:xfrm>
          <a:prstGeom prst="rect">
            <a:avLst/>
          </a:prstGeom>
        </p:spPr>
      </p:pic>
      <p:sp>
        <p:nvSpPr>
          <p:cNvPr id="16" name="Espace réservé du texte 15"/>
          <p:cNvSpPr>
            <a:spLocks noGrp="1"/>
          </p:cNvSpPr>
          <p:nvPr>
            <p:ph type="body" sz="quarter" idx="14" hasCustomPrompt="1"/>
          </p:nvPr>
        </p:nvSpPr>
        <p:spPr>
          <a:xfrm>
            <a:off x="167525" y="4663632"/>
            <a:ext cx="3938587" cy="332694"/>
          </a:xfrm>
        </p:spPr>
        <p:txBody>
          <a:bodyPr>
            <a:noAutofit/>
          </a:bodyPr>
          <a:lstStyle>
            <a:lvl1pPr marL="0" indent="0">
              <a:buNone/>
              <a:defRPr sz="16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r-FR" dirty="0"/>
              <a:t>AUTEUR</a:t>
            </a:r>
          </a:p>
        </p:txBody>
      </p:sp>
      <p:sp>
        <p:nvSpPr>
          <p:cNvPr id="14" name="Espace réservé du texte 13"/>
          <p:cNvSpPr>
            <a:spLocks noGrp="1"/>
          </p:cNvSpPr>
          <p:nvPr>
            <p:ph type="body" sz="quarter" idx="13" hasCustomPrompt="1"/>
          </p:nvPr>
        </p:nvSpPr>
        <p:spPr>
          <a:xfrm>
            <a:off x="3843768" y="3927883"/>
            <a:ext cx="1430338" cy="266700"/>
          </a:xfrm>
        </p:spPr>
        <p:txBody>
          <a:bodyPr>
            <a:noAutofit/>
          </a:bodyPr>
          <a:lstStyle>
            <a:lvl1pPr marL="0" indent="0" algn="ctr">
              <a:buNone/>
              <a:defRPr sz="1200">
                <a:solidFill>
                  <a:schemeClr val="bg1"/>
                </a:solidFill>
              </a:defRPr>
            </a:lvl1pPr>
            <a:lvl2pPr>
              <a:defRPr sz="1200"/>
            </a:lvl2pPr>
            <a:lvl3pPr>
              <a:defRPr sz="1200"/>
            </a:lvl3pPr>
            <a:lvl4pPr>
              <a:defRPr sz="1200"/>
            </a:lvl4pPr>
            <a:lvl5pPr>
              <a:defRPr sz="1200"/>
            </a:lvl5pPr>
          </a:lstStyle>
          <a:p>
            <a:pPr lvl="0"/>
            <a:r>
              <a:rPr lang="fr-FR" dirty="0"/>
              <a:t>00/00/0000</a:t>
            </a:r>
          </a:p>
        </p:txBody>
      </p:sp>
      <p:sp>
        <p:nvSpPr>
          <p:cNvPr id="3" name="Subtitle 2"/>
          <p:cNvSpPr>
            <a:spLocks noGrp="1"/>
          </p:cNvSpPr>
          <p:nvPr>
            <p:ph type="subTitle" idx="1" hasCustomPrompt="1"/>
          </p:nvPr>
        </p:nvSpPr>
        <p:spPr>
          <a:xfrm>
            <a:off x="1371600" y="2842809"/>
            <a:ext cx="6400800" cy="533940"/>
          </a:xfrm>
        </p:spPr>
        <p:txBody>
          <a:bodyPr>
            <a:normAutofit/>
          </a:bodyPr>
          <a:lstStyle>
            <a:lvl1pPr marL="0" indent="0" algn="ctr">
              <a:buNone/>
              <a:defRPr sz="28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TITRE DE PRÉSENTATION</a:t>
            </a:r>
          </a:p>
        </p:txBody>
      </p:sp>
      <p:cxnSp>
        <p:nvCxnSpPr>
          <p:cNvPr id="8" name="Connecteur droit 7"/>
          <p:cNvCxnSpPr/>
          <p:nvPr userDrawn="1"/>
        </p:nvCxnSpPr>
        <p:spPr>
          <a:xfrm flipH="1">
            <a:off x="3017281" y="2774028"/>
            <a:ext cx="3130494"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Espace réservé du texte 3"/>
          <p:cNvSpPr>
            <a:spLocks noGrp="1"/>
          </p:cNvSpPr>
          <p:nvPr>
            <p:ph type="body" sz="quarter" idx="15" hasCustomPrompt="1"/>
          </p:nvPr>
        </p:nvSpPr>
        <p:spPr>
          <a:xfrm>
            <a:off x="3180987" y="3496650"/>
            <a:ext cx="2755900" cy="299720"/>
          </a:xfrm>
        </p:spPr>
        <p:txBody>
          <a:bodyPr>
            <a:normAutofit/>
          </a:bodyPr>
          <a:lstStyle>
            <a:lvl1pPr marL="0" indent="0" algn="ctr">
              <a:buNone/>
              <a:defRPr sz="1200">
                <a:solidFill>
                  <a:schemeClr val="bg1"/>
                </a:solidFill>
              </a:defRPr>
            </a:lvl1pPr>
          </a:lstStyle>
          <a:p>
            <a:pPr lvl="0"/>
            <a:r>
              <a:rPr lang="fr-FR" sz="1200" dirty="0"/>
              <a:t>Sous-titre de la présentation</a:t>
            </a:r>
            <a:endParaRPr lang="fr-FR" dirty="0"/>
          </a:p>
        </p:txBody>
      </p:sp>
      <p:sp>
        <p:nvSpPr>
          <p:cNvPr id="10" name="Espace réservé du texte 16"/>
          <p:cNvSpPr txBox="1">
            <a:spLocks/>
          </p:cNvSpPr>
          <p:nvPr userDrawn="1"/>
        </p:nvSpPr>
        <p:spPr>
          <a:xfrm>
            <a:off x="8396134" y="4723887"/>
            <a:ext cx="626473" cy="280579"/>
          </a:xfrm>
          <a:prstGeom prst="rect">
            <a:avLst/>
          </a:prstGeom>
        </p:spPr>
        <p:txBody>
          <a:bodyPr>
            <a:normAutofit/>
          </a:bodyPr>
          <a:lstStyle>
            <a:lvl1pPr marL="0" indent="0" algn="r" defTabSz="457200" rtl="0" eaLnBrk="1" latinLnBrk="0" hangingPunct="1">
              <a:lnSpc>
                <a:spcPct val="95000"/>
              </a:lnSpc>
              <a:spcBef>
                <a:spcPts val="600"/>
              </a:spcBef>
              <a:spcAft>
                <a:spcPts val="600"/>
              </a:spcAft>
              <a:buFont typeface="Arial" panose="020B0604020202020204" pitchFamily="34" charset="0"/>
              <a:buNone/>
              <a:defRPr sz="1200" kern="1200">
                <a:solidFill>
                  <a:schemeClr val="bg1"/>
                </a:solidFill>
                <a:latin typeface="+mn-lt"/>
                <a:ea typeface="+mn-ea"/>
                <a:cs typeface="+mn-cs"/>
              </a:defRPr>
            </a:lvl1pPr>
            <a:lvl2pPr marL="630238" indent="-173038" algn="l" defTabSz="457200" rtl="0" eaLnBrk="1" latinLnBrk="0" hangingPunct="1">
              <a:lnSpc>
                <a:spcPct val="95000"/>
              </a:lnSpc>
              <a:spcBef>
                <a:spcPts val="600"/>
              </a:spcBef>
              <a:spcAft>
                <a:spcPts val="600"/>
              </a:spcAft>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lnSpc>
                <a:spcPct val="95000"/>
              </a:lnSpc>
              <a:spcBef>
                <a:spcPts val="600"/>
              </a:spcBef>
              <a:spcAft>
                <a:spcPts val="600"/>
              </a:spcAft>
              <a:buFont typeface="Arial"/>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fld id="{CE0B23DE-0FDC-4485-9E9F-2AEA5329641A}" type="slidenum">
              <a:rPr lang="fr-FR" smtClean="0">
                <a:solidFill>
                  <a:schemeClr val="bg1"/>
                </a:solidFill>
              </a:rPr>
              <a:t>‹N°›</a:t>
            </a:fld>
            <a:endParaRPr lang="fr-FR" dirty="0">
              <a:solidFill>
                <a:schemeClr val="bg1"/>
              </a:solidFill>
            </a:endParaRPr>
          </a:p>
        </p:txBody>
      </p:sp>
    </p:spTree>
    <p:extLst>
      <p:ext uri="{BB962C8B-B14F-4D97-AF65-F5344CB8AC3E}">
        <p14:creationId xmlns:p14="http://schemas.microsoft.com/office/powerpoint/2010/main" val="266822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29"/>
            <a:ext cx="9144000" cy="5143242"/>
          </a:xfrm>
          <a:prstGeom prst="rect">
            <a:avLst/>
          </a:prstGeom>
        </p:spPr>
      </p:pic>
      <p:sp>
        <p:nvSpPr>
          <p:cNvPr id="15" name="Espace réservé du texte 14"/>
          <p:cNvSpPr>
            <a:spLocks noGrp="1"/>
          </p:cNvSpPr>
          <p:nvPr>
            <p:ph type="body" sz="quarter" idx="11" hasCustomPrompt="1"/>
          </p:nvPr>
        </p:nvSpPr>
        <p:spPr>
          <a:xfrm>
            <a:off x="2206445" y="1947863"/>
            <a:ext cx="4806950" cy="1247775"/>
          </a:xfrm>
        </p:spPr>
        <p:txBody>
          <a:bodyPr anchor="ctr">
            <a:noAutofit/>
          </a:bodyPr>
          <a:lstStyle>
            <a:lvl1pPr marL="0" indent="0">
              <a:buNone/>
              <a:defRPr sz="3000" b="1">
                <a:solidFill>
                  <a:schemeClr val="bg1"/>
                </a:solidFill>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fr-FR" dirty="0"/>
              <a:t>Titre chapitre</a:t>
            </a:r>
          </a:p>
        </p:txBody>
      </p:sp>
      <p:sp>
        <p:nvSpPr>
          <p:cNvPr id="13" name="Espace réservé du texte 12"/>
          <p:cNvSpPr>
            <a:spLocks noGrp="1"/>
          </p:cNvSpPr>
          <p:nvPr>
            <p:ph type="body" sz="quarter" idx="10" hasCustomPrompt="1"/>
          </p:nvPr>
        </p:nvSpPr>
        <p:spPr>
          <a:xfrm>
            <a:off x="694851" y="2310606"/>
            <a:ext cx="881063" cy="522288"/>
          </a:xfrm>
        </p:spPr>
        <p:txBody>
          <a:bodyPr anchor="ctr">
            <a:noAutofit/>
          </a:bodyPr>
          <a:lstStyle>
            <a:lvl1pPr marL="0" indent="0" algn="r">
              <a:buNone/>
              <a:defRPr sz="3000" b="1">
                <a:solidFill>
                  <a:schemeClr val="bg1"/>
                </a:solidFill>
              </a:defRPr>
            </a:lvl1pPr>
            <a:lvl2pPr>
              <a:defRPr sz="3000"/>
            </a:lvl2pPr>
            <a:lvl3pPr>
              <a:defRPr sz="3000"/>
            </a:lvl3pPr>
            <a:lvl4pPr>
              <a:defRPr sz="3000"/>
            </a:lvl4pPr>
            <a:lvl5pPr>
              <a:defRPr sz="3000"/>
            </a:lvl5pPr>
          </a:lstStyle>
          <a:p>
            <a:pPr lvl="0"/>
            <a:r>
              <a:rPr lang="fr-FR" dirty="0"/>
              <a:t>XX</a:t>
            </a:r>
          </a:p>
        </p:txBody>
      </p:sp>
      <p:cxnSp>
        <p:nvCxnSpPr>
          <p:cNvPr id="7" name="Connecteur droit 6"/>
          <p:cNvCxnSpPr/>
          <p:nvPr userDrawn="1"/>
        </p:nvCxnSpPr>
        <p:spPr>
          <a:xfrm>
            <a:off x="1891179" y="1891685"/>
            <a:ext cx="0" cy="1360130"/>
          </a:xfrm>
          <a:prstGeom prst="line">
            <a:avLst/>
          </a:prstGeom>
          <a:ln w="3175"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8" name="Espace réservé du texte 16"/>
          <p:cNvSpPr txBox="1">
            <a:spLocks/>
          </p:cNvSpPr>
          <p:nvPr userDrawn="1"/>
        </p:nvSpPr>
        <p:spPr>
          <a:xfrm>
            <a:off x="8396134" y="4723887"/>
            <a:ext cx="626473" cy="280579"/>
          </a:xfrm>
          <a:prstGeom prst="rect">
            <a:avLst/>
          </a:prstGeom>
        </p:spPr>
        <p:txBody>
          <a:bodyPr>
            <a:normAutofit/>
          </a:bodyPr>
          <a:lstStyle>
            <a:lvl1pPr marL="0" indent="0" algn="r" defTabSz="457200" rtl="0" eaLnBrk="1" latinLnBrk="0" hangingPunct="1">
              <a:lnSpc>
                <a:spcPct val="95000"/>
              </a:lnSpc>
              <a:spcBef>
                <a:spcPts val="600"/>
              </a:spcBef>
              <a:spcAft>
                <a:spcPts val="600"/>
              </a:spcAft>
              <a:buFont typeface="Arial" panose="020B0604020202020204" pitchFamily="34" charset="0"/>
              <a:buNone/>
              <a:defRPr sz="1200" kern="1200">
                <a:solidFill>
                  <a:schemeClr val="bg1"/>
                </a:solidFill>
                <a:latin typeface="+mn-lt"/>
                <a:ea typeface="+mn-ea"/>
                <a:cs typeface="+mn-cs"/>
              </a:defRPr>
            </a:lvl1pPr>
            <a:lvl2pPr marL="630238" indent="-173038" algn="l" defTabSz="457200" rtl="0" eaLnBrk="1" latinLnBrk="0" hangingPunct="1">
              <a:lnSpc>
                <a:spcPct val="95000"/>
              </a:lnSpc>
              <a:spcBef>
                <a:spcPts val="600"/>
              </a:spcBef>
              <a:spcAft>
                <a:spcPts val="600"/>
              </a:spcAft>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lnSpc>
                <a:spcPct val="95000"/>
              </a:lnSpc>
              <a:spcBef>
                <a:spcPts val="600"/>
              </a:spcBef>
              <a:spcAft>
                <a:spcPts val="600"/>
              </a:spcAft>
              <a:buFont typeface="Arial"/>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fld id="{CE0B23DE-0FDC-4485-9E9F-2AEA5329641A}" type="slidenum">
              <a:rPr lang="fr-FR" smtClean="0">
                <a:solidFill>
                  <a:schemeClr val="bg1"/>
                </a:solidFill>
              </a:rPr>
              <a:t>‹N°›</a:t>
            </a:fld>
            <a:endParaRPr lang="fr-FR" dirty="0">
              <a:solidFill>
                <a:schemeClr val="bg1"/>
              </a:solidFill>
            </a:endParaRPr>
          </a:p>
        </p:txBody>
      </p:sp>
    </p:spTree>
    <p:extLst>
      <p:ext uri="{BB962C8B-B14F-4D97-AF65-F5344CB8AC3E}">
        <p14:creationId xmlns:p14="http://schemas.microsoft.com/office/powerpoint/2010/main" val="1249224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1">
    <p:spTree>
      <p:nvGrpSpPr>
        <p:cNvPr id="1" name=""/>
        <p:cNvGrpSpPr/>
        <p:nvPr/>
      </p:nvGrpSpPr>
      <p:grpSpPr>
        <a:xfrm>
          <a:off x="0" y="0"/>
          <a:ext cx="0" cy="0"/>
          <a:chOff x="0" y="0"/>
          <a:chExt cx="0" cy="0"/>
        </a:xfrm>
      </p:grpSpPr>
      <p:sp>
        <p:nvSpPr>
          <p:cNvPr id="6" name="Rectangle 5"/>
          <p:cNvSpPr/>
          <p:nvPr userDrawn="1"/>
        </p:nvSpPr>
        <p:spPr>
          <a:xfrm>
            <a:off x="640786"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6"/>
          </p:nvPr>
        </p:nvSpPr>
        <p:spPr>
          <a:xfrm>
            <a:off x="543141" y="1474788"/>
            <a:ext cx="8070634" cy="3317875"/>
          </a:xfrm>
        </p:spPr>
        <p:txBody>
          <a:bodyPr>
            <a:normAutofit/>
          </a:bodyPr>
          <a:lstStyle>
            <a:lvl1pPr marL="268288" indent="-268288">
              <a:spcAft>
                <a:spcPts val="0"/>
              </a:spcAft>
              <a:buFont typeface="+mj-lt"/>
              <a:buAutoNum type="arabicPeriod"/>
              <a:defRPr sz="1600">
                <a:solidFill>
                  <a:schemeClr val="accent2"/>
                </a:solidFill>
              </a:defRPr>
            </a:lvl1pPr>
            <a:lvl2pPr marL="630238" indent="-173038">
              <a:spcAft>
                <a:spcPts val="0"/>
              </a:spcAft>
              <a:buClr>
                <a:schemeClr val="accent4"/>
              </a:buClr>
              <a:buFont typeface="Wingdings" panose="05000000000000000000" pitchFamily="2" charset="2"/>
              <a:buChar char="§"/>
              <a:defRPr sz="1400">
                <a:solidFill>
                  <a:schemeClr val="tx1"/>
                </a:solidFill>
              </a:defRPr>
            </a:lvl2pPr>
            <a:lvl3pPr marL="1143000" indent="-228600">
              <a:spcAft>
                <a:spcPts val="0"/>
              </a:spcAft>
              <a:buClr>
                <a:schemeClr val="accent5"/>
              </a:buClr>
              <a:buFont typeface="Wingdings" panose="05000000000000000000" pitchFamily="2" charset="2"/>
              <a:buChar char="§"/>
              <a:defRPr sz="1400">
                <a:solidFill>
                  <a:schemeClr val="tx1"/>
                </a:solidFill>
              </a:defRPr>
            </a:lvl3pPr>
            <a:lvl4pPr marL="1600200" indent="-228600">
              <a:spcAft>
                <a:spcPts val="0"/>
              </a:spcAft>
              <a:buClr>
                <a:schemeClr val="accent3"/>
              </a:buClr>
              <a:buFont typeface="Wingdings" panose="05000000000000000000" pitchFamily="2" charset="2"/>
              <a:buChar char="§"/>
              <a:defRPr sz="1400">
                <a:solidFill>
                  <a:schemeClr val="tx1"/>
                </a:solidFill>
              </a:defRPr>
            </a:lvl4pPr>
            <a:lvl5pPr marL="2057400" indent="-228600">
              <a:spcAft>
                <a:spcPts val="0"/>
              </a:spcAft>
              <a:buClr>
                <a:schemeClr val="accent6"/>
              </a:buClr>
              <a:buFont typeface="Wingdings" panose="05000000000000000000" pitchFamily="2" charset="2"/>
              <a:buChar cha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3"/>
          <p:cNvSpPr>
            <a:spLocks noGrp="1"/>
          </p:cNvSpPr>
          <p:nvPr>
            <p:ph type="title"/>
          </p:nvPr>
        </p:nvSpPr>
        <p:spPr>
          <a:xfrm>
            <a:off x="543910" y="491432"/>
            <a:ext cx="8142890" cy="724270"/>
          </a:xfrm>
        </p:spPr>
        <p:txBody>
          <a:bodyPr/>
          <a:lstStyle/>
          <a:p>
            <a:r>
              <a:rPr lang="fr-FR"/>
              <a:t>Modifiez le style du titre</a:t>
            </a:r>
          </a:p>
        </p:txBody>
      </p:sp>
    </p:spTree>
    <p:extLst>
      <p:ext uri="{BB962C8B-B14F-4D97-AF65-F5344CB8AC3E}">
        <p14:creationId xmlns:p14="http://schemas.microsoft.com/office/powerpoint/2010/main" val="4290268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xte">
    <p:spTree>
      <p:nvGrpSpPr>
        <p:cNvPr id="1" name=""/>
        <p:cNvGrpSpPr/>
        <p:nvPr/>
      </p:nvGrpSpPr>
      <p:grpSpPr>
        <a:xfrm>
          <a:off x="0" y="0"/>
          <a:ext cx="0" cy="0"/>
          <a:chOff x="0" y="0"/>
          <a:chExt cx="0" cy="0"/>
        </a:xfrm>
      </p:grpSpPr>
      <p:sp>
        <p:nvSpPr>
          <p:cNvPr id="6" name="Rectangle 5"/>
          <p:cNvSpPr/>
          <p:nvPr userDrawn="1"/>
        </p:nvSpPr>
        <p:spPr>
          <a:xfrm>
            <a:off x="640786"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6"/>
          </p:nvPr>
        </p:nvSpPr>
        <p:spPr>
          <a:xfrm>
            <a:off x="543141" y="1474788"/>
            <a:ext cx="8070634" cy="3317875"/>
          </a:xfrm>
        </p:spPr>
        <p:txBody>
          <a:bodyPr>
            <a:normAutofit/>
          </a:bodyPr>
          <a:lstStyle>
            <a:lvl1pPr marL="180975" indent="-180975">
              <a:spcAft>
                <a:spcPts val="0"/>
              </a:spcAft>
              <a:buClr>
                <a:schemeClr val="accent2"/>
              </a:buClr>
              <a:buFont typeface="Wingdings" panose="05000000000000000000" pitchFamily="2" charset="2"/>
              <a:buChar char="§"/>
              <a:defRPr sz="1600">
                <a:solidFill>
                  <a:schemeClr val="tx1"/>
                </a:solidFill>
              </a:defRPr>
            </a:lvl1pPr>
            <a:lvl2pPr marL="630238" indent="-173038">
              <a:spcAft>
                <a:spcPts val="0"/>
              </a:spcAft>
              <a:buClr>
                <a:schemeClr val="accent4"/>
              </a:buClr>
              <a:buFont typeface="Wingdings" panose="05000000000000000000" pitchFamily="2" charset="2"/>
              <a:buChar char="§"/>
              <a:defRPr sz="1400">
                <a:solidFill>
                  <a:schemeClr val="tx1"/>
                </a:solidFill>
              </a:defRPr>
            </a:lvl2pPr>
            <a:lvl3pPr marL="1143000" indent="-228600">
              <a:spcAft>
                <a:spcPts val="0"/>
              </a:spcAft>
              <a:buClr>
                <a:schemeClr val="accent5"/>
              </a:buClr>
              <a:buFont typeface="Wingdings" panose="05000000000000000000" pitchFamily="2" charset="2"/>
              <a:buChar char="§"/>
              <a:defRPr sz="1400">
                <a:solidFill>
                  <a:schemeClr val="tx1"/>
                </a:solidFill>
              </a:defRPr>
            </a:lvl3pPr>
            <a:lvl4pPr marL="1600200" indent="-228600">
              <a:spcAft>
                <a:spcPts val="0"/>
              </a:spcAft>
              <a:buClr>
                <a:schemeClr val="accent3"/>
              </a:buClr>
              <a:buFont typeface="Wingdings" panose="05000000000000000000" pitchFamily="2" charset="2"/>
              <a:buChar char="§"/>
              <a:defRPr sz="1400">
                <a:solidFill>
                  <a:schemeClr val="tx1"/>
                </a:solidFill>
              </a:defRPr>
            </a:lvl4pPr>
            <a:lvl5pPr marL="2057400" indent="-228600">
              <a:spcAft>
                <a:spcPts val="0"/>
              </a:spcAft>
              <a:buClr>
                <a:schemeClr val="accent6"/>
              </a:buClr>
              <a:buFont typeface="Wingdings" panose="05000000000000000000" pitchFamily="2" charset="2"/>
              <a:buChar cha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3"/>
          <p:cNvSpPr>
            <a:spLocks noGrp="1"/>
          </p:cNvSpPr>
          <p:nvPr>
            <p:ph type="title"/>
          </p:nvPr>
        </p:nvSpPr>
        <p:spPr>
          <a:xfrm>
            <a:off x="543910" y="491432"/>
            <a:ext cx="8142890" cy="724270"/>
          </a:xfrm>
        </p:spPr>
        <p:txBody>
          <a:bodyPr/>
          <a:lstStyle/>
          <a:p>
            <a:r>
              <a:rPr lang="fr-FR"/>
              <a:t>Modifiez le style du titre</a:t>
            </a:r>
          </a:p>
        </p:txBody>
      </p:sp>
    </p:spTree>
    <p:extLst>
      <p:ext uri="{BB962C8B-B14F-4D97-AF65-F5344CB8AC3E}">
        <p14:creationId xmlns:p14="http://schemas.microsoft.com/office/powerpoint/2010/main" val="52849798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6" name="Rectangle 5"/>
          <p:cNvSpPr/>
          <p:nvPr userDrawn="1"/>
        </p:nvSpPr>
        <p:spPr>
          <a:xfrm>
            <a:off x="640786"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Titre 3"/>
          <p:cNvSpPr>
            <a:spLocks noGrp="1"/>
          </p:cNvSpPr>
          <p:nvPr>
            <p:ph type="title"/>
          </p:nvPr>
        </p:nvSpPr>
        <p:spPr>
          <a:xfrm>
            <a:off x="543910" y="491432"/>
            <a:ext cx="8142890" cy="724270"/>
          </a:xfrm>
        </p:spPr>
        <p:txBody>
          <a:bodyPr/>
          <a:lstStyle/>
          <a:p>
            <a:r>
              <a:rPr lang="fr-FR"/>
              <a:t>Modifiez le style du titre</a:t>
            </a:r>
          </a:p>
        </p:txBody>
      </p:sp>
    </p:spTree>
    <p:extLst>
      <p:ext uri="{BB962C8B-B14F-4D97-AF65-F5344CB8AC3E}">
        <p14:creationId xmlns:p14="http://schemas.microsoft.com/office/powerpoint/2010/main" val="3072047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1"/>
          </a:xfrm>
          <a:prstGeom prst="rect">
            <a:avLst/>
          </a:prstGeom>
        </p:spPr>
      </p:pic>
      <p:sp>
        <p:nvSpPr>
          <p:cNvPr id="6" name="Rectangle 5"/>
          <p:cNvSpPr/>
          <p:nvPr userDrawn="1"/>
        </p:nvSpPr>
        <p:spPr>
          <a:xfrm>
            <a:off x="3646512"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6"/>
          </p:nvPr>
        </p:nvSpPr>
        <p:spPr>
          <a:xfrm>
            <a:off x="3515709" y="1474788"/>
            <a:ext cx="5098065" cy="3317875"/>
          </a:xfrm>
        </p:spPr>
        <p:txBody>
          <a:bodyPr/>
          <a:lstStyle>
            <a:lvl1pPr marL="268288" indent="-268288">
              <a:spcAft>
                <a:spcPts val="0"/>
              </a:spcAft>
              <a:buFont typeface="+mj-lt"/>
              <a:buAutoNum type="arabicPeriod"/>
              <a:defRPr>
                <a:solidFill>
                  <a:schemeClr val="accent2"/>
                </a:solidFill>
              </a:defRPr>
            </a:lvl1pPr>
            <a:lvl2pPr marL="630238" indent="-173038">
              <a:spcAft>
                <a:spcPts val="0"/>
              </a:spcAft>
              <a:buClr>
                <a:schemeClr val="accent4"/>
              </a:buClr>
              <a:buFont typeface="Wingdings" panose="05000000000000000000" pitchFamily="2" charset="2"/>
              <a:buChar char="§"/>
              <a:defRPr sz="1400">
                <a:solidFill>
                  <a:schemeClr val="tx1"/>
                </a:solidFill>
              </a:defRPr>
            </a:lvl2pPr>
            <a:lvl3pPr marL="1143000" indent="-228600">
              <a:spcAft>
                <a:spcPts val="0"/>
              </a:spcAft>
              <a:buClr>
                <a:schemeClr val="accent5"/>
              </a:buClr>
              <a:buFont typeface="Wingdings" panose="05000000000000000000" pitchFamily="2" charset="2"/>
              <a:buChar char="§"/>
              <a:defRPr sz="1400">
                <a:solidFill>
                  <a:schemeClr val="tx1"/>
                </a:solidFill>
              </a:defRPr>
            </a:lvl3pPr>
            <a:lvl4pPr marL="1600200" indent="-228600">
              <a:spcAft>
                <a:spcPts val="0"/>
              </a:spcAft>
              <a:buClr>
                <a:schemeClr val="accent3"/>
              </a:buClr>
              <a:buFont typeface="Wingdings" panose="05000000000000000000" pitchFamily="2" charset="2"/>
              <a:buChar char="§"/>
              <a:defRPr sz="1400">
                <a:solidFill>
                  <a:schemeClr val="tx1"/>
                </a:solidFill>
              </a:defRPr>
            </a:lvl4pPr>
            <a:lvl5pPr marL="2057400" indent="-228600">
              <a:spcAft>
                <a:spcPts val="0"/>
              </a:spcAft>
              <a:buClr>
                <a:schemeClr val="accent6"/>
              </a:buClr>
              <a:buFont typeface="Wingdings" panose="05000000000000000000" pitchFamily="2" charset="2"/>
              <a:buChar cha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3"/>
          <p:cNvSpPr>
            <a:spLocks noGrp="1"/>
          </p:cNvSpPr>
          <p:nvPr>
            <p:ph type="title"/>
          </p:nvPr>
        </p:nvSpPr>
        <p:spPr>
          <a:xfrm>
            <a:off x="3543092" y="491432"/>
            <a:ext cx="5143708" cy="724270"/>
          </a:xfrm>
        </p:spPr>
        <p:txBody>
          <a:bodyPr/>
          <a:lstStyle/>
          <a:p>
            <a:r>
              <a:rPr lang="fr-FR" dirty="0"/>
              <a:t>Modifiez le style du titre</a:t>
            </a:r>
          </a:p>
        </p:txBody>
      </p:sp>
    </p:spTree>
    <p:extLst>
      <p:ext uri="{BB962C8B-B14F-4D97-AF65-F5344CB8AC3E}">
        <p14:creationId xmlns:p14="http://schemas.microsoft.com/office/powerpoint/2010/main" val="558904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1"/>
          </a:xfrm>
          <a:prstGeom prst="rect">
            <a:avLst/>
          </a:prstGeom>
        </p:spPr>
      </p:pic>
      <p:sp>
        <p:nvSpPr>
          <p:cNvPr id="6" name="Rectangle 5"/>
          <p:cNvSpPr/>
          <p:nvPr userDrawn="1"/>
        </p:nvSpPr>
        <p:spPr>
          <a:xfrm>
            <a:off x="3646512"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Titre 3"/>
          <p:cNvSpPr>
            <a:spLocks noGrp="1"/>
          </p:cNvSpPr>
          <p:nvPr>
            <p:ph type="title"/>
          </p:nvPr>
        </p:nvSpPr>
        <p:spPr>
          <a:xfrm>
            <a:off x="3543092" y="491432"/>
            <a:ext cx="5143708" cy="724270"/>
          </a:xfrm>
        </p:spPr>
        <p:txBody>
          <a:bodyPr/>
          <a:lstStyle/>
          <a:p>
            <a:r>
              <a:rPr lang="fr-FR" dirty="0"/>
              <a:t>Modifiez le style du titre</a:t>
            </a:r>
          </a:p>
        </p:txBody>
      </p:sp>
    </p:spTree>
    <p:extLst>
      <p:ext uri="{BB962C8B-B14F-4D97-AF65-F5344CB8AC3E}">
        <p14:creationId xmlns:p14="http://schemas.microsoft.com/office/powerpoint/2010/main" val="368937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1"/>
          </a:xfrm>
          <a:prstGeom prst="rect">
            <a:avLst/>
          </a:prstGeom>
        </p:spPr>
      </p:pic>
      <p:sp>
        <p:nvSpPr>
          <p:cNvPr id="6" name="Rectangle 5"/>
          <p:cNvSpPr/>
          <p:nvPr userDrawn="1"/>
        </p:nvSpPr>
        <p:spPr>
          <a:xfrm>
            <a:off x="3646512" y="1107178"/>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Titre 3"/>
          <p:cNvSpPr>
            <a:spLocks noGrp="1"/>
          </p:cNvSpPr>
          <p:nvPr>
            <p:ph type="title"/>
          </p:nvPr>
        </p:nvSpPr>
        <p:spPr>
          <a:xfrm>
            <a:off x="3543092" y="491432"/>
            <a:ext cx="5143708" cy="724270"/>
          </a:xfrm>
        </p:spPr>
        <p:txBody>
          <a:bodyPr/>
          <a:lstStyle/>
          <a:p>
            <a:r>
              <a:rPr lang="fr-FR" dirty="0"/>
              <a:t>Modifiez le style du titre</a:t>
            </a:r>
          </a:p>
        </p:txBody>
      </p:sp>
      <p:sp>
        <p:nvSpPr>
          <p:cNvPr id="5" name="Espace réservé du texte 4"/>
          <p:cNvSpPr>
            <a:spLocks noGrp="1"/>
          </p:cNvSpPr>
          <p:nvPr>
            <p:ph type="body" sz="quarter" idx="11"/>
          </p:nvPr>
        </p:nvSpPr>
        <p:spPr>
          <a:xfrm>
            <a:off x="3543300" y="1426779"/>
            <a:ext cx="5143500" cy="3610359"/>
          </a:xfrm>
        </p:spPr>
        <p:txBody>
          <a:bodyPr/>
          <a:lstStyle>
            <a:lvl1pPr marL="180975" indent="-180975">
              <a:buClr>
                <a:schemeClr val="accent2"/>
              </a:buClr>
              <a:buFont typeface="Wingdings" panose="05000000000000000000" pitchFamily="2" charset="2"/>
              <a:buChar char="§"/>
              <a:defRPr>
                <a:solidFill>
                  <a:schemeClr val="tx1"/>
                </a:solidFill>
              </a:defRPr>
            </a:lvl1pPr>
            <a:lvl2pPr marL="630238" indent="-173038">
              <a:buClr>
                <a:schemeClr val="accent4"/>
              </a:buClr>
              <a:buFont typeface="Wingdings" panose="05000000000000000000" pitchFamily="2" charset="2"/>
              <a:buChar char="§"/>
              <a:defRPr>
                <a:solidFill>
                  <a:schemeClr val="tx1"/>
                </a:solidFill>
              </a:defRPr>
            </a:lvl2pPr>
            <a:lvl3pPr marL="1143000" indent="-228600">
              <a:buClr>
                <a:schemeClr val="accent5"/>
              </a:buClr>
              <a:buFont typeface="Wingdings" panose="05000000000000000000" pitchFamily="2" charset="2"/>
              <a:buChar char="§"/>
              <a:defRPr>
                <a:solidFill>
                  <a:schemeClr val="tx1"/>
                </a:solidFill>
              </a:defRPr>
            </a:lvl3pPr>
            <a:lvl4pPr marL="1600200" indent="-228600">
              <a:buClr>
                <a:schemeClr val="accent3"/>
              </a:buClr>
              <a:buFont typeface="Wingdings" panose="05000000000000000000" pitchFamily="2" charset="2"/>
              <a:buChar char="§"/>
              <a:defRPr>
                <a:solidFill>
                  <a:schemeClr val="tx1"/>
                </a:solidFill>
              </a:defRPr>
            </a:lvl4pPr>
            <a:lvl5pPr marL="2057400" indent="-228600">
              <a:buClr>
                <a:schemeClr val="accent6"/>
              </a:buClr>
              <a:buFont typeface="Wingdings" panose="05000000000000000000" pitchFamily="2" charset="2"/>
              <a:buChar cha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67595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4" name="Imag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1"/>
          </a:xfrm>
          <a:prstGeom prst="rect">
            <a:avLst/>
          </a:prstGeom>
        </p:spPr>
      </p:pic>
      <p:sp>
        <p:nvSpPr>
          <p:cNvPr id="5" name="Rectangle 4"/>
          <p:cNvSpPr/>
          <p:nvPr userDrawn="1"/>
        </p:nvSpPr>
        <p:spPr>
          <a:xfrm>
            <a:off x="3932642" y="1478742"/>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Espace réservé du texte 8"/>
          <p:cNvSpPr>
            <a:spLocks noGrp="1"/>
          </p:cNvSpPr>
          <p:nvPr>
            <p:ph type="body" sz="quarter" idx="14" hasCustomPrompt="1"/>
          </p:nvPr>
        </p:nvSpPr>
        <p:spPr>
          <a:xfrm>
            <a:off x="3827835" y="1756734"/>
            <a:ext cx="4568299" cy="2523309"/>
          </a:xfrm>
        </p:spPr>
        <p:txBody>
          <a:bodyPr>
            <a:normAutofit/>
          </a:bodyPr>
          <a:lstStyle>
            <a:lvl1pPr marL="0" indent="0">
              <a:spcBef>
                <a:spcPts val="0"/>
              </a:spcBef>
              <a:buNone/>
              <a:defRPr sz="1200">
                <a:solidFill>
                  <a:schemeClr val="tx1"/>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
        <p:nvSpPr>
          <p:cNvPr id="11" name="Espace réservé du texte 10"/>
          <p:cNvSpPr>
            <a:spLocks noGrp="1"/>
          </p:cNvSpPr>
          <p:nvPr>
            <p:ph type="body" sz="quarter" idx="15" hasCustomPrompt="1"/>
          </p:nvPr>
        </p:nvSpPr>
        <p:spPr>
          <a:xfrm>
            <a:off x="3824660" y="645094"/>
            <a:ext cx="4571474" cy="922337"/>
          </a:xfrm>
        </p:spPr>
        <p:txBody>
          <a:bodyPr>
            <a:noAutofit/>
          </a:bodyPr>
          <a:lstStyle>
            <a:lvl1pPr marL="0" indent="0">
              <a:spcBef>
                <a:spcPts val="0"/>
              </a:spcBef>
              <a:buNone/>
              <a:defRPr sz="2400" b="1">
                <a:solidFill>
                  <a:schemeClr val="accent2"/>
                </a:solidFill>
              </a:defRPr>
            </a:lvl1pPr>
            <a:lvl2pPr marL="457200" indent="0">
              <a:buNone/>
              <a:defRPr sz="2400">
                <a:solidFill>
                  <a:srgbClr val="C00000"/>
                </a:solidFill>
              </a:defRPr>
            </a:lvl2pPr>
            <a:lvl3pPr marL="914400" indent="0">
              <a:buNone/>
              <a:defRPr sz="2400">
                <a:solidFill>
                  <a:srgbClr val="C00000"/>
                </a:solidFill>
              </a:defRPr>
            </a:lvl3pPr>
            <a:lvl4pPr marL="1371600" indent="0">
              <a:buNone/>
              <a:defRPr sz="2400">
                <a:solidFill>
                  <a:srgbClr val="C00000"/>
                </a:solidFill>
              </a:defRPr>
            </a:lvl4pPr>
            <a:lvl5pPr marL="1828800" indent="0">
              <a:buNone/>
              <a:defRPr sz="2400">
                <a:solidFill>
                  <a:srgbClr val="C00000"/>
                </a:solidFill>
              </a:defRPr>
            </a:lvl5pPr>
          </a:lstStyle>
          <a:p>
            <a:pPr lvl="0"/>
            <a:r>
              <a:rPr lang="fr-FR" dirty="0"/>
              <a:t>LOREM IPSUM</a:t>
            </a:r>
            <a:br>
              <a:rPr lang="fr-FR" dirty="0"/>
            </a:br>
            <a:r>
              <a:rPr lang="fr-FR" dirty="0"/>
              <a:t>DOLOR SIT AMET</a:t>
            </a:r>
          </a:p>
        </p:txBody>
      </p:sp>
    </p:spTree>
    <p:extLst>
      <p:ext uri="{BB962C8B-B14F-4D97-AF65-F5344CB8AC3E}">
        <p14:creationId xmlns:p14="http://schemas.microsoft.com/office/powerpoint/2010/main" val="4108059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9" name="Rectangle 8"/>
          <p:cNvSpPr/>
          <p:nvPr userDrawn="1"/>
        </p:nvSpPr>
        <p:spPr>
          <a:xfrm>
            <a:off x="445999" y="2571750"/>
            <a:ext cx="188149" cy="188149"/>
          </a:xfrm>
          <a:prstGeom prst="rect">
            <a:avLst/>
          </a:prstGeom>
          <a:solidFill>
            <a:srgbClr val="C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texte 10"/>
          <p:cNvSpPr>
            <a:spLocks noGrp="1"/>
          </p:cNvSpPr>
          <p:nvPr>
            <p:ph type="body" sz="quarter" idx="15" hasCustomPrompt="1"/>
          </p:nvPr>
        </p:nvSpPr>
        <p:spPr>
          <a:xfrm>
            <a:off x="348018" y="1740753"/>
            <a:ext cx="3028731" cy="922337"/>
          </a:xfrm>
        </p:spPr>
        <p:txBody>
          <a:bodyPr>
            <a:noAutofit/>
          </a:bodyPr>
          <a:lstStyle>
            <a:lvl1pPr marL="0" indent="0">
              <a:spcBef>
                <a:spcPts val="0"/>
              </a:spcBef>
              <a:buNone/>
              <a:defRPr sz="2400" b="1">
                <a:solidFill>
                  <a:schemeClr val="accent2"/>
                </a:solidFill>
              </a:defRPr>
            </a:lvl1pPr>
            <a:lvl2pPr marL="457200" indent="0">
              <a:buNone/>
              <a:defRPr sz="2400">
                <a:solidFill>
                  <a:srgbClr val="C00000"/>
                </a:solidFill>
              </a:defRPr>
            </a:lvl2pPr>
            <a:lvl3pPr marL="914400" indent="0">
              <a:buNone/>
              <a:defRPr sz="2400">
                <a:solidFill>
                  <a:srgbClr val="C00000"/>
                </a:solidFill>
              </a:defRPr>
            </a:lvl3pPr>
            <a:lvl4pPr marL="1371600" indent="0">
              <a:buNone/>
              <a:defRPr sz="2400">
                <a:solidFill>
                  <a:srgbClr val="C00000"/>
                </a:solidFill>
              </a:defRPr>
            </a:lvl4pPr>
            <a:lvl5pPr marL="1828800" indent="0">
              <a:buNone/>
              <a:defRPr sz="2400">
                <a:solidFill>
                  <a:srgbClr val="C00000"/>
                </a:solidFill>
              </a:defRPr>
            </a:lvl5pPr>
          </a:lstStyle>
          <a:p>
            <a:pPr lvl="0"/>
            <a:r>
              <a:rPr lang="fr-FR" dirty="0"/>
              <a:t>LOREM IPSUM</a:t>
            </a:r>
            <a:br>
              <a:rPr lang="fr-FR" dirty="0"/>
            </a:br>
            <a:r>
              <a:rPr lang="fr-FR" dirty="0"/>
              <a:t>DOLOR SIT AMET</a:t>
            </a:r>
          </a:p>
        </p:txBody>
      </p:sp>
      <p:sp>
        <p:nvSpPr>
          <p:cNvPr id="12" name="Espace réservé du texte 8"/>
          <p:cNvSpPr>
            <a:spLocks noGrp="1"/>
          </p:cNvSpPr>
          <p:nvPr>
            <p:ph type="body" sz="quarter" idx="14" hasCustomPrompt="1"/>
          </p:nvPr>
        </p:nvSpPr>
        <p:spPr>
          <a:xfrm>
            <a:off x="3827835" y="1599986"/>
            <a:ext cx="4568299" cy="2523309"/>
          </a:xfrm>
        </p:spPr>
        <p:txBody>
          <a:bodyPr>
            <a:normAutofit/>
          </a:bodyPr>
          <a:lstStyle>
            <a:lvl1pPr marL="0" indent="0">
              <a:spcBef>
                <a:spcPts val="0"/>
              </a:spcBef>
              <a:buNone/>
              <a:defRPr sz="1200">
                <a:solidFill>
                  <a:schemeClr val="tx1"/>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
        <p:nvSpPr>
          <p:cNvPr id="3" name="Espace réservé du texte 2"/>
          <p:cNvSpPr>
            <a:spLocks noGrp="1"/>
          </p:cNvSpPr>
          <p:nvPr>
            <p:ph type="body" sz="quarter" idx="16" hasCustomPrompt="1"/>
          </p:nvPr>
        </p:nvSpPr>
        <p:spPr>
          <a:xfrm>
            <a:off x="3827835" y="815176"/>
            <a:ext cx="4568299" cy="784809"/>
          </a:xfrm>
        </p:spPr>
        <p:txBody>
          <a:bodyPr>
            <a:noAutofit/>
          </a:bodyPr>
          <a:lstStyle>
            <a:lvl1pPr marL="0" indent="0">
              <a:buNone/>
              <a:defRPr sz="1400">
                <a:solidFill>
                  <a:schemeClr val="accent2"/>
                </a:solidFill>
              </a:defRPr>
            </a:lvl1pPr>
            <a:lvl2pPr marL="457200" indent="0">
              <a:buNone/>
              <a:defRPr sz="1400">
                <a:solidFill>
                  <a:srgbClr val="C00000"/>
                </a:solidFill>
              </a:defRPr>
            </a:lvl2pPr>
            <a:lvl3pPr marL="914400" indent="0">
              <a:buNone/>
              <a:defRPr sz="1400">
                <a:solidFill>
                  <a:srgbClr val="C00000"/>
                </a:solidFill>
              </a:defRPr>
            </a:lvl3pPr>
            <a:lvl4pPr marL="1371600" indent="0">
              <a:buNone/>
              <a:defRPr sz="1400">
                <a:solidFill>
                  <a:srgbClr val="C00000"/>
                </a:solidFill>
              </a:defRPr>
            </a:lvl4pPr>
            <a:lvl5pPr marL="1828800" indent="0">
              <a:buNone/>
              <a:defRPr sz="1400">
                <a:solidFill>
                  <a:srgbClr val="C00000"/>
                </a:solidFill>
              </a:defRPr>
            </a:lvl5pPr>
          </a:lstStyle>
          <a:p>
            <a:pPr>
              <a:lnSpc>
                <a:spcPct val="107000"/>
              </a:lnSpc>
              <a:spcAft>
                <a:spcPts val="800"/>
              </a:spcAft>
            </a:pPr>
            <a:r>
              <a:rPr lang="fr-FR" sz="1400" dirty="0" err="1">
                <a:solidFill>
                  <a:srgbClr val="C00000"/>
                </a:solidFill>
                <a:ea typeface="Calibri" panose="020F0502020204030204" pitchFamily="34" charset="0"/>
                <a:cs typeface="Calibri"/>
              </a:rPr>
              <a:t>Lorem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ipsum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dolor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amet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consectetur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adipiscing</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elit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sed</a:t>
            </a:r>
            <a:r>
              <a:rPr lang="fr-FR" sz="1400" dirty="0">
                <a:solidFill>
                  <a:srgbClr val="C00000"/>
                </a:solidFill>
                <a:ea typeface="Calibri" panose="020F0502020204030204" pitchFamily="34" charset="0"/>
                <a:cs typeface="Calibri"/>
              </a:rPr>
              <a:t> do </a:t>
            </a:r>
            <a:r>
              <a:rPr lang="fr-FR" sz="1400" dirty="0" err="1">
                <a:solidFill>
                  <a:srgbClr val="C00000"/>
                </a:solidFill>
                <a:ea typeface="Calibri" panose="020F0502020204030204" pitchFamily="34" charset="0"/>
                <a:cs typeface="Calibri"/>
              </a:rPr>
              <a:t>eisumod</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tempor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incidiunt</a:t>
            </a:r>
            <a:r>
              <a:rPr lang="fr-FR" sz="1400" dirty="0">
                <a:solidFill>
                  <a:srgbClr val="C00000"/>
                </a:solidFill>
                <a:ea typeface="Calibri" panose="020F0502020204030204" pitchFamily="34" charset="0"/>
                <a:cs typeface="Calibri"/>
              </a:rPr>
              <a:t> ut </a:t>
            </a:r>
            <a:r>
              <a:rPr lang="fr-FR" sz="1400" dirty="0" err="1">
                <a:solidFill>
                  <a:srgbClr val="C00000"/>
                </a:solidFill>
                <a:ea typeface="Calibri" panose="020F0502020204030204" pitchFamily="34" charset="0"/>
                <a:cs typeface="Calibri"/>
              </a:rPr>
              <a:t>labore</a:t>
            </a:r>
            <a:r>
              <a:rPr lang="fr-FR" sz="1400" dirty="0">
                <a:solidFill>
                  <a:srgbClr val="C00000"/>
                </a:solidFill>
                <a:ea typeface="Calibri" panose="020F0502020204030204" pitchFamily="34" charset="0"/>
                <a:cs typeface="Calibri"/>
              </a:rPr>
              <a:t> et </a:t>
            </a:r>
            <a:r>
              <a:rPr lang="fr-FR" sz="1400" dirty="0" err="1">
                <a:solidFill>
                  <a:srgbClr val="C00000"/>
                </a:solidFill>
                <a:ea typeface="Calibri" panose="020F0502020204030204" pitchFamily="34" charset="0"/>
                <a:cs typeface="Calibri"/>
              </a:rPr>
              <a:t>dolore</a:t>
            </a:r>
            <a:r>
              <a:rPr lang="fr-FR" sz="1400" dirty="0">
                <a:solidFill>
                  <a:srgbClr val="C00000"/>
                </a:solidFill>
                <a:ea typeface="Calibri" panose="020F0502020204030204" pitchFamily="34" charset="0"/>
                <a:cs typeface="Calibri"/>
              </a:rPr>
              <a:t> magna </a:t>
            </a:r>
            <a:r>
              <a:rPr lang="fr-FR" sz="1400" dirty="0" err="1">
                <a:solidFill>
                  <a:srgbClr val="C00000"/>
                </a:solidFill>
                <a:ea typeface="Calibri" panose="020F0502020204030204" pitchFamily="34" charset="0"/>
                <a:cs typeface="Calibri"/>
              </a:rPr>
              <a:t>aliqua</a:t>
            </a:r>
            <a:r>
              <a:rPr lang="fr-FR" sz="1400" dirty="0">
                <a:solidFill>
                  <a:srgbClr val="C00000"/>
                </a:solidFill>
                <a:ea typeface="Calibri" panose="020F0502020204030204" pitchFamily="34" charset="0"/>
                <a:cs typeface="Calibri"/>
              </a:rPr>
              <a:t>. </a:t>
            </a:r>
          </a:p>
        </p:txBody>
      </p:sp>
    </p:spTree>
    <p:extLst>
      <p:ext uri="{BB962C8B-B14F-4D97-AF65-F5344CB8AC3E}">
        <p14:creationId xmlns:p14="http://schemas.microsoft.com/office/powerpoint/2010/main" val="366262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7" name="Rectangle 6"/>
          <p:cNvSpPr/>
          <p:nvPr userDrawn="1"/>
        </p:nvSpPr>
        <p:spPr>
          <a:xfrm>
            <a:off x="4676450" y="1478742"/>
            <a:ext cx="188149" cy="188149"/>
          </a:xfrm>
          <a:prstGeom prst="rect">
            <a:avLst/>
          </a:prstGeom>
          <a:solidFill>
            <a:srgbClr val="C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accent2"/>
              </a:solidFill>
            </a:endParaRPr>
          </a:p>
        </p:txBody>
      </p:sp>
      <p:sp>
        <p:nvSpPr>
          <p:cNvPr id="10" name="Rectangle 9"/>
          <p:cNvSpPr/>
          <p:nvPr userDrawn="1"/>
        </p:nvSpPr>
        <p:spPr>
          <a:xfrm>
            <a:off x="443804" y="662705"/>
            <a:ext cx="3651784" cy="3823865"/>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 </a:t>
            </a:r>
          </a:p>
        </p:txBody>
      </p:sp>
      <p:cxnSp>
        <p:nvCxnSpPr>
          <p:cNvPr id="11" name="Connecteur droit 10"/>
          <p:cNvCxnSpPr/>
          <p:nvPr userDrawn="1"/>
        </p:nvCxnSpPr>
        <p:spPr>
          <a:xfrm flipV="1">
            <a:off x="443806" y="662705"/>
            <a:ext cx="3651782" cy="3823865"/>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userDrawn="1"/>
        </p:nvCxnSpPr>
        <p:spPr>
          <a:xfrm flipH="1" flipV="1">
            <a:off x="443806" y="662705"/>
            <a:ext cx="3651782" cy="3823865"/>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1" name="Espace réservé du texte 10"/>
          <p:cNvSpPr>
            <a:spLocks noGrp="1"/>
          </p:cNvSpPr>
          <p:nvPr>
            <p:ph type="body" sz="quarter" idx="15" hasCustomPrompt="1"/>
          </p:nvPr>
        </p:nvSpPr>
        <p:spPr>
          <a:xfrm>
            <a:off x="4578468" y="645094"/>
            <a:ext cx="3817665" cy="922337"/>
          </a:xfrm>
        </p:spPr>
        <p:txBody>
          <a:bodyPr>
            <a:noAutofit/>
          </a:bodyPr>
          <a:lstStyle>
            <a:lvl1pPr marL="0" indent="0">
              <a:spcBef>
                <a:spcPts val="0"/>
              </a:spcBef>
              <a:buNone/>
              <a:defRPr sz="2400" b="1">
                <a:solidFill>
                  <a:schemeClr val="accent2"/>
                </a:solidFill>
              </a:defRPr>
            </a:lvl1pPr>
            <a:lvl2pPr marL="457200" indent="0">
              <a:buNone/>
              <a:defRPr sz="2400">
                <a:solidFill>
                  <a:srgbClr val="C00000"/>
                </a:solidFill>
              </a:defRPr>
            </a:lvl2pPr>
            <a:lvl3pPr marL="914400" indent="0">
              <a:buNone/>
              <a:defRPr sz="2400">
                <a:solidFill>
                  <a:srgbClr val="C00000"/>
                </a:solidFill>
              </a:defRPr>
            </a:lvl3pPr>
            <a:lvl4pPr marL="1371600" indent="0">
              <a:buNone/>
              <a:defRPr sz="2400">
                <a:solidFill>
                  <a:srgbClr val="C00000"/>
                </a:solidFill>
              </a:defRPr>
            </a:lvl4pPr>
            <a:lvl5pPr marL="1828800" indent="0">
              <a:buNone/>
              <a:defRPr sz="2400">
                <a:solidFill>
                  <a:srgbClr val="C00000"/>
                </a:solidFill>
              </a:defRPr>
            </a:lvl5pPr>
          </a:lstStyle>
          <a:p>
            <a:pPr lvl="0"/>
            <a:r>
              <a:rPr lang="fr-FR" dirty="0"/>
              <a:t>LOREM IPSUM</a:t>
            </a:r>
            <a:br>
              <a:rPr lang="fr-FR" dirty="0"/>
            </a:br>
            <a:r>
              <a:rPr lang="fr-FR" dirty="0"/>
              <a:t>DOLOR SIT AMET</a:t>
            </a:r>
          </a:p>
        </p:txBody>
      </p:sp>
      <p:sp>
        <p:nvSpPr>
          <p:cNvPr id="22" name="Espace réservé du texte 8"/>
          <p:cNvSpPr>
            <a:spLocks noGrp="1"/>
          </p:cNvSpPr>
          <p:nvPr>
            <p:ph type="body" sz="quarter" idx="14" hasCustomPrompt="1"/>
          </p:nvPr>
        </p:nvSpPr>
        <p:spPr>
          <a:xfrm>
            <a:off x="4578470" y="1754700"/>
            <a:ext cx="3817664" cy="2830411"/>
          </a:xfrm>
        </p:spPr>
        <p:txBody>
          <a:bodyPr>
            <a:normAutofit/>
          </a:bodyPr>
          <a:lstStyle>
            <a:lvl1pPr marL="0" indent="0">
              <a:spcBef>
                <a:spcPts val="0"/>
              </a:spcBef>
              <a:buNone/>
              <a:defRPr sz="1200">
                <a:solidFill>
                  <a:schemeClr val="tx1"/>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Tree>
    <p:extLst>
      <p:ext uri="{BB962C8B-B14F-4D97-AF65-F5344CB8AC3E}">
        <p14:creationId xmlns:p14="http://schemas.microsoft.com/office/powerpoint/2010/main" val="3299480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accent2"/>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
        <p:nvSpPr>
          <p:cNvPr id="8" name="Rectangle 7"/>
          <p:cNvSpPr/>
          <p:nvPr userDrawn="1"/>
        </p:nvSpPr>
        <p:spPr>
          <a:xfrm>
            <a:off x="540957" y="1478742"/>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accent2"/>
              </a:solidFill>
            </a:endParaRPr>
          </a:p>
        </p:txBody>
      </p:sp>
      <p:sp>
        <p:nvSpPr>
          <p:cNvPr id="10" name="Rectangle 9"/>
          <p:cNvSpPr/>
          <p:nvPr userDrawn="1"/>
        </p:nvSpPr>
        <p:spPr>
          <a:xfrm>
            <a:off x="443804" y="2308381"/>
            <a:ext cx="3651784" cy="2158472"/>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a:t> </a:t>
            </a:r>
          </a:p>
        </p:txBody>
      </p:sp>
      <p:cxnSp>
        <p:nvCxnSpPr>
          <p:cNvPr id="11" name="Connecteur droit 10"/>
          <p:cNvCxnSpPr/>
          <p:nvPr userDrawn="1"/>
        </p:nvCxnSpPr>
        <p:spPr>
          <a:xfrm flipV="1">
            <a:off x="443806" y="2308381"/>
            <a:ext cx="3651782" cy="2158472"/>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userDrawn="1"/>
        </p:nvCxnSpPr>
        <p:spPr>
          <a:xfrm flipH="1" flipV="1">
            <a:off x="443806" y="2308381"/>
            <a:ext cx="3651782" cy="2158472"/>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3" name="Espace réservé du texte 8"/>
          <p:cNvSpPr>
            <a:spLocks noGrp="1"/>
          </p:cNvSpPr>
          <p:nvPr>
            <p:ph type="body" sz="quarter" idx="14" hasCustomPrompt="1"/>
          </p:nvPr>
        </p:nvSpPr>
        <p:spPr>
          <a:xfrm>
            <a:off x="4578470" y="647745"/>
            <a:ext cx="3817664" cy="3937366"/>
          </a:xfrm>
        </p:spPr>
        <p:txBody>
          <a:bodyPr>
            <a:normAutofit/>
          </a:bodyPr>
          <a:lstStyle>
            <a:lvl1pPr marL="0" indent="0">
              <a:spcBef>
                <a:spcPts val="0"/>
              </a:spcBef>
              <a:buNone/>
              <a:defRPr sz="1200">
                <a:solidFill>
                  <a:schemeClr val="tx1">
                    <a:lumMod val="75000"/>
                    <a:lumOff val="25000"/>
                  </a:schemeClr>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
        <p:nvSpPr>
          <p:cNvPr id="2" name="Titre 1"/>
          <p:cNvSpPr>
            <a:spLocks noGrp="1"/>
          </p:cNvSpPr>
          <p:nvPr>
            <p:ph type="title"/>
          </p:nvPr>
        </p:nvSpPr>
        <p:spPr>
          <a:xfrm>
            <a:off x="457200" y="491432"/>
            <a:ext cx="3279228" cy="895934"/>
          </a:xfrm>
        </p:spPr>
        <p:txBody>
          <a:bodyPr/>
          <a:lstStyle/>
          <a:p>
            <a:r>
              <a:rPr lang="fr-FR"/>
              <a:t>Modifiez le style du titre</a:t>
            </a:r>
          </a:p>
        </p:txBody>
      </p:sp>
    </p:spTree>
    <p:extLst>
      <p:ext uri="{BB962C8B-B14F-4D97-AF65-F5344CB8AC3E}">
        <p14:creationId xmlns:p14="http://schemas.microsoft.com/office/powerpoint/2010/main" val="3324842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accent2"/>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
        <p:nvSpPr>
          <p:cNvPr id="7" name="Rectangle 6"/>
          <p:cNvSpPr/>
          <p:nvPr userDrawn="1"/>
        </p:nvSpPr>
        <p:spPr>
          <a:xfrm>
            <a:off x="540957" y="1478742"/>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texte 8"/>
          <p:cNvSpPr>
            <a:spLocks noGrp="1"/>
          </p:cNvSpPr>
          <p:nvPr>
            <p:ph type="body" sz="quarter" idx="14" hasCustomPrompt="1"/>
          </p:nvPr>
        </p:nvSpPr>
        <p:spPr>
          <a:xfrm>
            <a:off x="4578470" y="1754699"/>
            <a:ext cx="3817664" cy="2830411"/>
          </a:xfrm>
        </p:spPr>
        <p:txBody>
          <a:bodyPr>
            <a:normAutofit/>
          </a:bodyPr>
          <a:lstStyle>
            <a:lvl1pPr marL="0" indent="0">
              <a:spcBef>
                <a:spcPts val="0"/>
              </a:spcBef>
              <a:buNone/>
              <a:defRPr sz="1200">
                <a:solidFill>
                  <a:schemeClr val="tx1">
                    <a:lumMod val="75000"/>
                    <a:lumOff val="25000"/>
                  </a:schemeClr>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
        <p:nvSpPr>
          <p:cNvPr id="12" name="Espace réservé du texte 8"/>
          <p:cNvSpPr>
            <a:spLocks noGrp="1"/>
          </p:cNvSpPr>
          <p:nvPr>
            <p:ph type="body" sz="quarter" idx="15" hasCustomPrompt="1"/>
          </p:nvPr>
        </p:nvSpPr>
        <p:spPr>
          <a:xfrm>
            <a:off x="442977" y="1754700"/>
            <a:ext cx="3817664" cy="2830411"/>
          </a:xfrm>
        </p:spPr>
        <p:txBody>
          <a:bodyPr>
            <a:normAutofit/>
          </a:bodyPr>
          <a:lstStyle>
            <a:lvl1pPr marL="0" indent="0">
              <a:spcBef>
                <a:spcPts val="0"/>
              </a:spcBef>
              <a:buNone/>
              <a:defRPr sz="1200">
                <a:solidFill>
                  <a:schemeClr val="tx1">
                    <a:lumMod val="75000"/>
                    <a:lumOff val="25000"/>
                  </a:schemeClr>
                </a:solidFill>
              </a:defRPr>
            </a:lvl1pPr>
            <a:lvl2pPr marL="457200" indent="0">
              <a:buNone/>
              <a:defRPr sz="12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200">
                <a:solidFill>
                  <a:schemeClr val="tx1">
                    <a:lumMod val="75000"/>
                    <a:lumOff val="25000"/>
                  </a:schemeClr>
                </a:solidFill>
              </a:defRPr>
            </a:lvl4pPr>
            <a:lvl5pPr marL="1828800" indent="0">
              <a:buNone/>
              <a:defRPr sz="1200">
                <a:solidFill>
                  <a:schemeClr val="tx1">
                    <a:lumMod val="75000"/>
                    <a:lumOff val="25000"/>
                  </a:schemeClr>
                </a:solidFill>
              </a:defRPr>
            </a:lvl5pPr>
          </a:lstStyle>
          <a:p>
            <a:pPr>
              <a:lnSpc>
                <a:spcPct val="107000"/>
              </a:lnSpc>
              <a:spcAft>
                <a:spcPts val="800"/>
              </a:spcAft>
            </a:pPr>
            <a:r>
              <a:rPr lang="fr-FR" sz="1200" dirty="0">
                <a:solidFill>
                  <a:schemeClr val="tx1">
                    <a:lumMod val="75000"/>
                    <a:lumOff val="25000"/>
                  </a:schemeClr>
                </a:solidFill>
                <a:ea typeface="Calibri" panose="020F0502020204030204" pitchFamily="34" charset="0"/>
                <a:cs typeface="Calibri"/>
              </a:rPr>
              <a:t>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magna </a:t>
            </a:r>
            <a:r>
              <a:rPr lang="fr-FR" sz="1200" dirty="0" err="1">
                <a:solidFill>
                  <a:schemeClr val="tx1">
                    <a:lumMod val="75000"/>
                    <a:lumOff val="25000"/>
                  </a:schemeClr>
                </a:solidFill>
                <a:ea typeface="Calibri" panose="020F0502020204030204" pitchFamily="34" charset="0"/>
                <a:cs typeface="Calibri"/>
              </a:rPr>
              <a:t>aliqua</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sed</a:t>
            </a:r>
            <a:r>
              <a:rPr lang="fr-FR" sz="1200" dirty="0">
                <a:solidFill>
                  <a:schemeClr val="tx1">
                    <a:lumMod val="75000"/>
                    <a:lumOff val="25000"/>
                  </a:schemeClr>
                </a:solidFill>
                <a:ea typeface="Calibri" panose="020F0502020204030204" pitchFamily="34" charset="0"/>
                <a:cs typeface="Calibri"/>
              </a:rPr>
              <a:t> do </a:t>
            </a:r>
            <a:r>
              <a:rPr lang="fr-FR" sz="1200" dirty="0" err="1">
                <a:solidFill>
                  <a:schemeClr val="tx1">
                    <a:lumMod val="75000"/>
                    <a:lumOff val="25000"/>
                  </a:schemeClr>
                </a:solidFill>
                <a:ea typeface="Calibri" panose="020F0502020204030204" pitchFamily="34" charset="0"/>
                <a:cs typeface="Calibri"/>
              </a:rPr>
              <a:t>eisumod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tempor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incidiunt</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labore</a:t>
            </a:r>
            <a:r>
              <a:rPr lang="fr-FR" sz="1200" dirty="0">
                <a:solidFill>
                  <a:schemeClr val="tx1">
                    <a:lumMod val="75000"/>
                    <a:lumOff val="25000"/>
                  </a:schemeClr>
                </a:solidFill>
                <a:ea typeface="Calibri" panose="020F0502020204030204" pitchFamily="34" charset="0"/>
                <a:cs typeface="Calibri"/>
              </a:rPr>
              <a:t> et </a:t>
            </a:r>
            <a:r>
              <a:rPr lang="fr-FR" sz="1200" dirty="0" err="1">
                <a:solidFill>
                  <a:schemeClr val="tx1">
                    <a:lumMod val="75000"/>
                    <a:lumOff val="25000"/>
                  </a:schemeClr>
                </a:solidFill>
                <a:ea typeface="Calibri" panose="020F0502020204030204" pitchFamily="34" charset="0"/>
                <a:cs typeface="Calibri"/>
              </a:rPr>
              <a:t>dolore</a:t>
            </a:r>
            <a:r>
              <a:rPr lang="fr-FR" sz="1200" dirty="0">
                <a:solidFill>
                  <a:schemeClr val="tx1">
                    <a:lumMod val="75000"/>
                    <a:lumOff val="25000"/>
                  </a:schemeClr>
                </a:solidFill>
                <a:ea typeface="Calibri" panose="020F0502020204030204" pitchFamily="34" charset="0"/>
                <a:cs typeface="Calibri"/>
              </a:rPr>
              <a:t> Ut </a:t>
            </a:r>
            <a:r>
              <a:rPr lang="fr-FR" sz="1200" dirty="0" err="1">
                <a:solidFill>
                  <a:schemeClr val="tx1">
                    <a:lumMod val="75000"/>
                    <a:lumOff val="25000"/>
                  </a:schemeClr>
                </a:solidFill>
                <a:ea typeface="Calibri" panose="020F0502020204030204" pitchFamily="34" charset="0"/>
                <a:cs typeface="Calibri"/>
              </a:rPr>
              <a:t>enim</a:t>
            </a:r>
            <a:r>
              <a:rPr lang="fr-FR" sz="1200" dirty="0">
                <a:solidFill>
                  <a:schemeClr val="tx1">
                    <a:lumMod val="75000"/>
                    <a:lumOff val="25000"/>
                  </a:schemeClr>
                </a:solidFill>
                <a:ea typeface="Calibri" panose="020F0502020204030204" pitchFamily="34" charset="0"/>
                <a:cs typeface="Calibri"/>
              </a:rPr>
              <a:t> ad </a:t>
            </a:r>
            <a:r>
              <a:rPr lang="fr-FR" sz="1200" dirty="0" err="1">
                <a:solidFill>
                  <a:schemeClr val="tx1">
                    <a:lumMod val="75000"/>
                    <a:lumOff val="25000"/>
                  </a:schemeClr>
                </a:solidFill>
                <a:ea typeface="Calibri" panose="020F0502020204030204" pitchFamily="34" charset="0"/>
                <a:cs typeface="Calibri"/>
              </a:rPr>
              <a:t>minim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veniam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quis</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nostrud</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exercitation</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Lorem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ipsum</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dolor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sit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amet</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consectetur</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adipiscing</a:t>
            </a:r>
            <a:r>
              <a:rPr lang="fr-FR" sz="1200" dirty="0">
                <a:solidFill>
                  <a:schemeClr val="tx1">
                    <a:lumMod val="75000"/>
                    <a:lumOff val="25000"/>
                  </a:schemeClr>
                </a:solidFill>
                <a:ea typeface="Calibri" panose="020F0502020204030204" pitchFamily="34" charset="0"/>
                <a:cs typeface="Calibri"/>
              </a:rPr>
              <a:t> </a:t>
            </a:r>
            <a:r>
              <a:rPr lang="fr-FR" sz="1200" dirty="0" err="1">
                <a:solidFill>
                  <a:schemeClr val="tx1">
                    <a:lumMod val="75000"/>
                    <a:lumOff val="25000"/>
                  </a:schemeClr>
                </a:solidFill>
                <a:ea typeface="Calibri" panose="020F0502020204030204" pitchFamily="34" charset="0"/>
                <a:cs typeface="Calibri"/>
              </a:rPr>
              <a:t>elit</a:t>
            </a:r>
            <a:endParaRPr lang="fr-FR" sz="1200" dirty="0">
              <a:solidFill>
                <a:schemeClr val="tx1">
                  <a:lumMod val="75000"/>
                  <a:lumOff val="25000"/>
                </a:schemeClr>
              </a:solidFill>
              <a:latin typeface="+mn-lt"/>
              <a:ea typeface="Calibri" panose="020F0502020204030204" pitchFamily="34" charset="0"/>
              <a:cs typeface="Calibri"/>
            </a:endParaRPr>
          </a:p>
        </p:txBody>
      </p:sp>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503115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accent2"/>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
        <p:nvSpPr>
          <p:cNvPr id="8" name="Rectangle 7"/>
          <p:cNvSpPr/>
          <p:nvPr userDrawn="1"/>
        </p:nvSpPr>
        <p:spPr>
          <a:xfrm>
            <a:off x="4676450" y="1478742"/>
            <a:ext cx="188149" cy="1881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572000" y="637153"/>
            <a:ext cx="3917731" cy="724270"/>
          </a:xfrm>
        </p:spPr>
        <p:txBody>
          <a:bodyPr/>
          <a:lstStyle/>
          <a:p>
            <a:r>
              <a:rPr lang="fr-FR" dirty="0"/>
              <a:t>Modifiez le style du titre</a:t>
            </a:r>
          </a:p>
        </p:txBody>
      </p:sp>
      <p:sp>
        <p:nvSpPr>
          <p:cNvPr id="4" name="Espace réservé du texte 3"/>
          <p:cNvSpPr>
            <a:spLocks noGrp="1"/>
          </p:cNvSpPr>
          <p:nvPr>
            <p:ph type="body" sz="quarter" idx="16"/>
          </p:nvPr>
        </p:nvSpPr>
        <p:spPr>
          <a:xfrm>
            <a:off x="4572000" y="1868507"/>
            <a:ext cx="3917950" cy="2888738"/>
          </a:xfrm>
        </p:spPr>
        <p:txBody>
          <a:bodyPr>
            <a:normAutofit/>
          </a:bodyPr>
          <a:lstStyle>
            <a:lvl1pPr marL="0" indent="0">
              <a:spcAft>
                <a:spcPts val="0"/>
              </a:spcAft>
              <a:buFontTx/>
              <a:buNone/>
              <a:defRPr sz="1200"/>
            </a:lvl1pPr>
            <a:lvl2pPr marL="457200" indent="0">
              <a:spcAft>
                <a:spcPts val="0"/>
              </a:spcAft>
              <a:buFontTx/>
              <a:buNone/>
              <a:defRPr sz="1200"/>
            </a:lvl2pPr>
            <a:lvl3pPr marL="914400" indent="0">
              <a:spcAft>
                <a:spcPts val="0"/>
              </a:spcAft>
              <a:buFontTx/>
              <a:buNone/>
              <a:defRPr sz="1200"/>
            </a:lvl3pPr>
            <a:lvl4pPr marL="1371600" indent="0">
              <a:spcAft>
                <a:spcPts val="0"/>
              </a:spcAft>
              <a:buFontTx/>
              <a:buNone/>
              <a:defRPr sz="1200"/>
            </a:lvl4pPr>
            <a:lvl5pPr marL="1828800" indent="0">
              <a:spcAft>
                <a:spcPts val="0"/>
              </a:spcAft>
              <a:buFontTx/>
              <a:buNone/>
              <a:defRPr sz="12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00693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2"/>
          </a:xfrm>
          <a:prstGeom prst="rect">
            <a:avLst/>
          </a:prstGeom>
        </p:spPr>
      </p:pic>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accent2"/>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
        <p:nvSpPr>
          <p:cNvPr id="7" name="Rectangle 6"/>
          <p:cNvSpPr/>
          <p:nvPr userDrawn="1"/>
        </p:nvSpPr>
        <p:spPr>
          <a:xfrm>
            <a:off x="137160" y="2581835"/>
            <a:ext cx="9006838" cy="2431461"/>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tangle 18"/>
          <p:cNvSpPr/>
          <p:nvPr userDrawn="1"/>
        </p:nvSpPr>
        <p:spPr>
          <a:xfrm>
            <a:off x="3390900" y="4961615"/>
            <a:ext cx="5753098" cy="18162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0" name="Rectangle 9"/>
          <p:cNvSpPr/>
          <p:nvPr userDrawn="1"/>
        </p:nvSpPr>
        <p:spPr>
          <a:xfrm>
            <a:off x="436563" y="2754313"/>
            <a:ext cx="2143125" cy="199168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p:cNvSpPr/>
          <p:nvPr userDrawn="1"/>
        </p:nvSpPr>
        <p:spPr>
          <a:xfrm>
            <a:off x="436563" y="429986"/>
            <a:ext cx="2143125" cy="198596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Imag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34166" y="1326998"/>
            <a:ext cx="751417" cy="187854"/>
          </a:xfrm>
          <a:prstGeom prst="rect">
            <a:avLst/>
          </a:prstGeom>
        </p:spPr>
      </p:pic>
      <p:pic>
        <p:nvPicPr>
          <p:cNvPr id="13" name="Imag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34166" y="3637032"/>
            <a:ext cx="751417" cy="187854"/>
          </a:xfrm>
          <a:prstGeom prst="rect">
            <a:avLst/>
          </a:prstGeom>
        </p:spPr>
      </p:pic>
      <p:cxnSp>
        <p:nvCxnSpPr>
          <p:cNvPr id="14" name="Connecteur droit 13"/>
          <p:cNvCxnSpPr/>
          <p:nvPr userDrawn="1"/>
        </p:nvCxnSpPr>
        <p:spPr>
          <a:xfrm flipV="1">
            <a:off x="436564" y="2754313"/>
            <a:ext cx="2143124" cy="1991689"/>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Connecteur droit 14"/>
          <p:cNvCxnSpPr/>
          <p:nvPr userDrawn="1"/>
        </p:nvCxnSpPr>
        <p:spPr>
          <a:xfrm flipH="1" flipV="1">
            <a:off x="436564" y="2754313"/>
            <a:ext cx="2143124" cy="1991689"/>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userDrawn="1"/>
        </p:nvCxnSpPr>
        <p:spPr>
          <a:xfrm flipV="1">
            <a:off x="436563" y="429987"/>
            <a:ext cx="2143125" cy="1985967"/>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flipH="1" flipV="1">
            <a:off x="436564" y="429986"/>
            <a:ext cx="2143124" cy="1985968"/>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Espace réservé du texte 2"/>
          <p:cNvSpPr>
            <a:spLocks noGrp="1"/>
          </p:cNvSpPr>
          <p:nvPr>
            <p:ph type="body" sz="quarter" idx="16" hasCustomPrompt="1"/>
          </p:nvPr>
        </p:nvSpPr>
        <p:spPr>
          <a:xfrm>
            <a:off x="3827835" y="1031617"/>
            <a:ext cx="4568299" cy="784809"/>
          </a:xfrm>
        </p:spPr>
        <p:txBody>
          <a:bodyPr>
            <a:noAutofit/>
          </a:bodyPr>
          <a:lstStyle>
            <a:lvl1pPr marL="0" indent="0">
              <a:buNone/>
              <a:defRPr sz="1400">
                <a:solidFill>
                  <a:schemeClr val="accent2"/>
                </a:solidFill>
              </a:defRPr>
            </a:lvl1pPr>
            <a:lvl2pPr marL="457200" indent="0">
              <a:buNone/>
              <a:defRPr sz="1400">
                <a:solidFill>
                  <a:srgbClr val="C00000"/>
                </a:solidFill>
              </a:defRPr>
            </a:lvl2pPr>
            <a:lvl3pPr marL="914400" indent="0">
              <a:buNone/>
              <a:defRPr sz="1400">
                <a:solidFill>
                  <a:srgbClr val="C00000"/>
                </a:solidFill>
              </a:defRPr>
            </a:lvl3pPr>
            <a:lvl4pPr marL="1371600" indent="0">
              <a:buNone/>
              <a:defRPr sz="1400">
                <a:solidFill>
                  <a:srgbClr val="C00000"/>
                </a:solidFill>
              </a:defRPr>
            </a:lvl4pPr>
            <a:lvl5pPr marL="1828800" indent="0">
              <a:buNone/>
              <a:defRPr sz="1400">
                <a:solidFill>
                  <a:srgbClr val="C00000"/>
                </a:solidFill>
              </a:defRPr>
            </a:lvl5pPr>
          </a:lstStyle>
          <a:p>
            <a:pPr>
              <a:lnSpc>
                <a:spcPct val="107000"/>
              </a:lnSpc>
              <a:spcAft>
                <a:spcPts val="800"/>
              </a:spcAft>
            </a:pPr>
            <a:r>
              <a:rPr lang="fr-FR" sz="1400" dirty="0" err="1">
                <a:solidFill>
                  <a:srgbClr val="C00000"/>
                </a:solidFill>
                <a:ea typeface="Calibri" panose="020F0502020204030204" pitchFamily="34" charset="0"/>
                <a:cs typeface="Calibri"/>
              </a:rPr>
              <a:t>Lorem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ipsum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dolor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amet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consectetur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adipiscing</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elit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sed</a:t>
            </a:r>
            <a:r>
              <a:rPr lang="fr-FR" sz="1400" dirty="0">
                <a:solidFill>
                  <a:srgbClr val="C00000"/>
                </a:solidFill>
                <a:ea typeface="Calibri" panose="020F0502020204030204" pitchFamily="34" charset="0"/>
                <a:cs typeface="Calibri"/>
              </a:rPr>
              <a:t> do </a:t>
            </a:r>
            <a:r>
              <a:rPr lang="fr-FR" sz="1400" dirty="0" err="1">
                <a:solidFill>
                  <a:srgbClr val="C00000"/>
                </a:solidFill>
                <a:ea typeface="Calibri" panose="020F0502020204030204" pitchFamily="34" charset="0"/>
                <a:cs typeface="Calibri"/>
              </a:rPr>
              <a:t>eisumod</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tempor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incidiunt</a:t>
            </a:r>
            <a:r>
              <a:rPr lang="fr-FR" sz="1400" dirty="0">
                <a:solidFill>
                  <a:srgbClr val="C00000"/>
                </a:solidFill>
                <a:ea typeface="Calibri" panose="020F0502020204030204" pitchFamily="34" charset="0"/>
                <a:cs typeface="Calibri"/>
              </a:rPr>
              <a:t> ut </a:t>
            </a:r>
            <a:r>
              <a:rPr lang="fr-FR" sz="1400" dirty="0" err="1">
                <a:solidFill>
                  <a:srgbClr val="C00000"/>
                </a:solidFill>
                <a:ea typeface="Calibri" panose="020F0502020204030204" pitchFamily="34" charset="0"/>
                <a:cs typeface="Calibri"/>
              </a:rPr>
              <a:t>labore</a:t>
            </a:r>
            <a:r>
              <a:rPr lang="fr-FR" sz="1400" dirty="0">
                <a:solidFill>
                  <a:srgbClr val="C00000"/>
                </a:solidFill>
                <a:ea typeface="Calibri" panose="020F0502020204030204" pitchFamily="34" charset="0"/>
                <a:cs typeface="Calibri"/>
              </a:rPr>
              <a:t> et </a:t>
            </a:r>
            <a:r>
              <a:rPr lang="fr-FR" sz="1400" dirty="0" err="1">
                <a:solidFill>
                  <a:srgbClr val="C00000"/>
                </a:solidFill>
                <a:ea typeface="Calibri" panose="020F0502020204030204" pitchFamily="34" charset="0"/>
                <a:cs typeface="Calibri"/>
              </a:rPr>
              <a:t>dolore</a:t>
            </a:r>
            <a:r>
              <a:rPr lang="fr-FR" sz="1400" dirty="0">
                <a:solidFill>
                  <a:srgbClr val="C00000"/>
                </a:solidFill>
                <a:ea typeface="Calibri" panose="020F0502020204030204" pitchFamily="34" charset="0"/>
                <a:cs typeface="Calibri"/>
              </a:rPr>
              <a:t> magna </a:t>
            </a:r>
            <a:r>
              <a:rPr lang="fr-FR" sz="1400" dirty="0" err="1">
                <a:solidFill>
                  <a:srgbClr val="C00000"/>
                </a:solidFill>
                <a:ea typeface="Calibri" panose="020F0502020204030204" pitchFamily="34" charset="0"/>
                <a:cs typeface="Calibri"/>
              </a:rPr>
              <a:t>aliqua</a:t>
            </a:r>
            <a:r>
              <a:rPr lang="fr-FR" sz="1400" dirty="0">
                <a:solidFill>
                  <a:srgbClr val="C00000"/>
                </a:solidFill>
                <a:ea typeface="Calibri" panose="020F0502020204030204" pitchFamily="34" charset="0"/>
                <a:cs typeface="Calibri"/>
              </a:rPr>
              <a:t>. </a:t>
            </a:r>
          </a:p>
        </p:txBody>
      </p:sp>
      <p:sp>
        <p:nvSpPr>
          <p:cNvPr id="21" name="Espace réservé du texte 2"/>
          <p:cNvSpPr>
            <a:spLocks noGrp="1"/>
          </p:cNvSpPr>
          <p:nvPr>
            <p:ph type="body" sz="quarter" idx="17" hasCustomPrompt="1"/>
          </p:nvPr>
        </p:nvSpPr>
        <p:spPr>
          <a:xfrm>
            <a:off x="3827835" y="3338554"/>
            <a:ext cx="4568299" cy="784809"/>
          </a:xfrm>
        </p:spPr>
        <p:txBody>
          <a:bodyPr>
            <a:noAutofit/>
          </a:bodyPr>
          <a:lstStyle>
            <a:lvl1pPr marL="0" indent="0">
              <a:buNone/>
              <a:defRPr sz="1400">
                <a:solidFill>
                  <a:schemeClr val="accent2"/>
                </a:solidFill>
              </a:defRPr>
            </a:lvl1pPr>
            <a:lvl2pPr marL="457200" indent="0">
              <a:buNone/>
              <a:defRPr sz="1400">
                <a:solidFill>
                  <a:srgbClr val="C00000"/>
                </a:solidFill>
              </a:defRPr>
            </a:lvl2pPr>
            <a:lvl3pPr marL="914400" indent="0">
              <a:buNone/>
              <a:defRPr sz="1400">
                <a:solidFill>
                  <a:srgbClr val="C00000"/>
                </a:solidFill>
              </a:defRPr>
            </a:lvl3pPr>
            <a:lvl4pPr marL="1371600" indent="0">
              <a:buNone/>
              <a:defRPr sz="1400">
                <a:solidFill>
                  <a:srgbClr val="C00000"/>
                </a:solidFill>
              </a:defRPr>
            </a:lvl4pPr>
            <a:lvl5pPr marL="1828800" indent="0">
              <a:buNone/>
              <a:defRPr sz="1400">
                <a:solidFill>
                  <a:srgbClr val="C00000"/>
                </a:solidFill>
              </a:defRPr>
            </a:lvl5pPr>
          </a:lstStyle>
          <a:p>
            <a:pPr>
              <a:lnSpc>
                <a:spcPct val="107000"/>
              </a:lnSpc>
              <a:spcAft>
                <a:spcPts val="800"/>
              </a:spcAft>
            </a:pPr>
            <a:r>
              <a:rPr lang="fr-FR" sz="1400" dirty="0" err="1">
                <a:solidFill>
                  <a:srgbClr val="C00000"/>
                </a:solidFill>
                <a:ea typeface="Calibri" panose="020F0502020204030204" pitchFamily="34" charset="0"/>
                <a:cs typeface="Calibri"/>
              </a:rPr>
              <a:t>Lorem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ipsum</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dolor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amet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consectetur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adipiscing</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elit</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sed</a:t>
            </a:r>
            <a:r>
              <a:rPr lang="fr-FR" sz="1400" dirty="0">
                <a:solidFill>
                  <a:srgbClr val="C00000"/>
                </a:solidFill>
                <a:ea typeface="Calibri" panose="020F0502020204030204" pitchFamily="34" charset="0"/>
                <a:cs typeface="Calibri"/>
              </a:rPr>
              <a:t> do </a:t>
            </a:r>
            <a:r>
              <a:rPr lang="fr-FR" sz="1400" dirty="0" err="1">
                <a:solidFill>
                  <a:srgbClr val="C00000"/>
                </a:solidFill>
                <a:ea typeface="Calibri" panose="020F0502020204030204" pitchFamily="34" charset="0"/>
                <a:cs typeface="Calibri"/>
              </a:rPr>
              <a:t>eisumod</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tempor</a:t>
            </a:r>
            <a:r>
              <a:rPr lang="fr-FR" sz="1400" dirty="0">
                <a:solidFill>
                  <a:srgbClr val="C00000"/>
                </a:solidFill>
                <a:ea typeface="Calibri" panose="020F0502020204030204" pitchFamily="34" charset="0"/>
                <a:cs typeface="Calibri"/>
              </a:rPr>
              <a:t> </a:t>
            </a:r>
            <a:r>
              <a:rPr lang="fr-FR" sz="1400" dirty="0" err="1">
                <a:solidFill>
                  <a:srgbClr val="C00000"/>
                </a:solidFill>
                <a:ea typeface="Calibri" panose="020F0502020204030204" pitchFamily="34" charset="0"/>
                <a:cs typeface="Calibri"/>
              </a:rPr>
              <a:t>incidiunt</a:t>
            </a:r>
            <a:r>
              <a:rPr lang="fr-FR" sz="1400" dirty="0">
                <a:solidFill>
                  <a:srgbClr val="C00000"/>
                </a:solidFill>
                <a:ea typeface="Calibri" panose="020F0502020204030204" pitchFamily="34" charset="0"/>
                <a:cs typeface="Calibri"/>
              </a:rPr>
              <a:t> ut </a:t>
            </a:r>
            <a:r>
              <a:rPr lang="fr-FR" sz="1400" dirty="0" err="1">
                <a:solidFill>
                  <a:srgbClr val="C00000"/>
                </a:solidFill>
                <a:ea typeface="Calibri" panose="020F0502020204030204" pitchFamily="34" charset="0"/>
                <a:cs typeface="Calibri"/>
              </a:rPr>
              <a:t>labore</a:t>
            </a:r>
            <a:r>
              <a:rPr lang="fr-FR" sz="1400" dirty="0">
                <a:solidFill>
                  <a:srgbClr val="C00000"/>
                </a:solidFill>
                <a:ea typeface="Calibri" panose="020F0502020204030204" pitchFamily="34" charset="0"/>
                <a:cs typeface="Calibri"/>
              </a:rPr>
              <a:t> et </a:t>
            </a:r>
            <a:r>
              <a:rPr lang="fr-FR" sz="1400" dirty="0" err="1">
                <a:solidFill>
                  <a:srgbClr val="C00000"/>
                </a:solidFill>
                <a:ea typeface="Calibri" panose="020F0502020204030204" pitchFamily="34" charset="0"/>
                <a:cs typeface="Calibri"/>
              </a:rPr>
              <a:t>dolore</a:t>
            </a:r>
            <a:r>
              <a:rPr lang="fr-FR" sz="1400" dirty="0">
                <a:solidFill>
                  <a:srgbClr val="C00000"/>
                </a:solidFill>
                <a:ea typeface="Calibri" panose="020F0502020204030204" pitchFamily="34" charset="0"/>
                <a:cs typeface="Calibri"/>
              </a:rPr>
              <a:t> magna </a:t>
            </a:r>
            <a:r>
              <a:rPr lang="fr-FR" sz="1400" dirty="0" err="1">
                <a:solidFill>
                  <a:srgbClr val="C00000"/>
                </a:solidFill>
                <a:ea typeface="Calibri" panose="020F0502020204030204" pitchFamily="34" charset="0"/>
                <a:cs typeface="Calibri"/>
              </a:rPr>
              <a:t>aliqua</a:t>
            </a:r>
            <a:r>
              <a:rPr lang="fr-FR" sz="1400" dirty="0">
                <a:solidFill>
                  <a:srgbClr val="C00000"/>
                </a:solidFill>
                <a:ea typeface="Calibri" panose="020F0502020204030204" pitchFamily="34" charset="0"/>
                <a:cs typeface="Calibri"/>
              </a:rPr>
              <a:t>. </a:t>
            </a:r>
          </a:p>
        </p:txBody>
      </p:sp>
    </p:spTree>
    <p:extLst>
      <p:ext uri="{BB962C8B-B14F-4D97-AF65-F5344CB8AC3E}">
        <p14:creationId xmlns:p14="http://schemas.microsoft.com/office/powerpoint/2010/main" val="3445682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24" name="Imag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241"/>
          </a:xfrm>
          <a:prstGeom prst="rect">
            <a:avLst/>
          </a:prstGeom>
        </p:spPr>
      </p:pic>
      <p:sp>
        <p:nvSpPr>
          <p:cNvPr id="30"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rgbClr val="C00000"/>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Tree>
    <p:extLst>
      <p:ext uri="{BB962C8B-B14F-4D97-AF65-F5344CB8AC3E}">
        <p14:creationId xmlns:p14="http://schemas.microsoft.com/office/powerpoint/2010/main" val="1715629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7" name="Image 6" descr="Sans titre - 17-04.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243"/>
          </a:xfrm>
          <a:prstGeom prst="rect">
            <a:avLst/>
          </a:prstGeom>
        </p:spPr>
      </p:pic>
      <p:sp>
        <p:nvSpPr>
          <p:cNvPr id="15" name="Espace réservé du texte 16"/>
          <p:cNvSpPr>
            <a:spLocks noGrp="1"/>
          </p:cNvSpPr>
          <p:nvPr>
            <p:ph type="body" sz="quarter" idx="12" hasCustomPrompt="1"/>
          </p:nvPr>
        </p:nvSpPr>
        <p:spPr>
          <a:xfrm>
            <a:off x="8396134" y="4723887"/>
            <a:ext cx="626473" cy="280579"/>
          </a:xfrm>
        </p:spPr>
        <p:txBody>
          <a:bodyPr>
            <a:normAutofit/>
          </a:bodyPr>
          <a:lstStyle>
            <a:lvl1pPr marL="0" indent="0" algn="r">
              <a:buNone/>
              <a:defRPr sz="1200">
                <a:solidFill>
                  <a:schemeClr val="bg1"/>
                </a:solidFill>
              </a:defRPr>
            </a:lvl1pPr>
          </a:lstStyle>
          <a:p>
            <a:pPr lvl="0"/>
            <a:fld id="{16091FF0-F52E-4A32-A344-5AD08BFA5AE9}" type="slidenum">
              <a:rPr lang="fr-FR" smtClean="0"/>
              <a:t>‹N°›</a:t>
            </a:fld>
            <a:endParaRPr lang="fr-FR" dirty="0"/>
          </a:p>
        </p:txBody>
      </p:sp>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bg1"/>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Tree>
    <p:extLst>
      <p:ext uri="{BB962C8B-B14F-4D97-AF65-F5344CB8AC3E}">
        <p14:creationId xmlns:p14="http://schemas.microsoft.com/office/powerpoint/2010/main" val="1504965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pic>
        <p:nvPicPr>
          <p:cNvPr id="7" name="Image 6" descr="Sans titre - 17-04.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243"/>
          </a:xfrm>
          <a:prstGeom prst="rect">
            <a:avLst/>
          </a:prstGeom>
        </p:spPr>
      </p:pic>
      <p:sp>
        <p:nvSpPr>
          <p:cNvPr id="15" name="Espace réservé du texte 16"/>
          <p:cNvSpPr>
            <a:spLocks noGrp="1"/>
          </p:cNvSpPr>
          <p:nvPr>
            <p:ph type="body" sz="quarter" idx="12" hasCustomPrompt="1"/>
          </p:nvPr>
        </p:nvSpPr>
        <p:spPr>
          <a:xfrm>
            <a:off x="8396134" y="4723887"/>
            <a:ext cx="626473" cy="280579"/>
          </a:xfrm>
        </p:spPr>
        <p:txBody>
          <a:bodyPr>
            <a:normAutofit/>
          </a:bodyPr>
          <a:lstStyle>
            <a:lvl1pPr marL="0" indent="0" algn="r">
              <a:buNone/>
              <a:defRPr sz="1200">
                <a:solidFill>
                  <a:schemeClr val="bg1"/>
                </a:solidFill>
              </a:defRPr>
            </a:lvl1pPr>
          </a:lstStyle>
          <a:p>
            <a:pPr lvl="0"/>
            <a:fld id="{DB1DDE2E-06CA-45ED-B4DB-158098E82B6E}" type="slidenum">
              <a:rPr lang="fr-FR" smtClean="0"/>
              <a:t>‹N°›</a:t>
            </a:fld>
            <a:endParaRPr lang="fr-FR" dirty="0"/>
          </a:p>
        </p:txBody>
      </p:sp>
      <p:sp>
        <p:nvSpPr>
          <p:cNvPr id="5" name="Espace réservé du texte 13"/>
          <p:cNvSpPr>
            <a:spLocks noGrp="1"/>
          </p:cNvSpPr>
          <p:nvPr>
            <p:ph type="body" sz="quarter" idx="10" hasCustomPrompt="1"/>
          </p:nvPr>
        </p:nvSpPr>
        <p:spPr>
          <a:xfrm>
            <a:off x="3834661" y="170174"/>
            <a:ext cx="5309337" cy="201613"/>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bg1"/>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cxnSp>
        <p:nvCxnSpPr>
          <p:cNvPr id="13" name="Connecteur droit 12"/>
          <p:cNvCxnSpPr/>
          <p:nvPr userDrawn="1"/>
        </p:nvCxnSpPr>
        <p:spPr>
          <a:xfrm flipV="1">
            <a:off x="4572000" y="699673"/>
            <a:ext cx="0" cy="968963"/>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userDrawn="1"/>
        </p:nvCxnSpPr>
        <p:spPr>
          <a:xfrm flipV="1">
            <a:off x="4573881" y="3557878"/>
            <a:ext cx="0" cy="968963"/>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3" name="Espace réservé du texte 2"/>
          <p:cNvSpPr>
            <a:spLocks noGrp="1"/>
          </p:cNvSpPr>
          <p:nvPr>
            <p:ph type="body" sz="quarter" idx="13" hasCustomPrompt="1"/>
          </p:nvPr>
        </p:nvSpPr>
        <p:spPr>
          <a:xfrm>
            <a:off x="1500126" y="2758280"/>
            <a:ext cx="1631950" cy="849313"/>
          </a:xfrm>
        </p:spPr>
        <p:txBody>
          <a:bodyPr>
            <a:noAutofit/>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fr-FR" dirty="0" err="1"/>
              <a:t>Lorem</a:t>
            </a:r>
            <a:r>
              <a:rPr lang="fr-FR" dirty="0"/>
              <a:t> </a:t>
            </a:r>
            <a:r>
              <a:rPr lang="fr-FR" dirty="0" err="1"/>
              <a:t>ipsum</a:t>
            </a:r>
            <a:endParaRPr lang="fr-FR" dirty="0"/>
          </a:p>
          <a:p>
            <a:pPr lvl="0"/>
            <a:r>
              <a:rPr lang="fr-FR" dirty="0" err="1"/>
              <a:t>Dolor</a:t>
            </a:r>
            <a:r>
              <a:rPr lang="fr-FR" dirty="0"/>
              <a:t> </a:t>
            </a:r>
            <a:r>
              <a:rPr lang="fr-FR" dirty="0" err="1"/>
              <a:t>sit</a:t>
            </a:r>
            <a:r>
              <a:rPr lang="fr-FR" dirty="0"/>
              <a:t> </a:t>
            </a:r>
            <a:r>
              <a:rPr lang="fr-FR" dirty="0" err="1"/>
              <a:t>amet</a:t>
            </a:r>
            <a:endParaRPr lang="fr-FR" dirty="0"/>
          </a:p>
        </p:txBody>
      </p:sp>
      <p:sp>
        <p:nvSpPr>
          <p:cNvPr id="16" name="Espace réservé du texte 2"/>
          <p:cNvSpPr>
            <a:spLocks noGrp="1"/>
          </p:cNvSpPr>
          <p:nvPr>
            <p:ph type="body" sz="quarter" idx="14" hasCustomPrompt="1"/>
          </p:nvPr>
        </p:nvSpPr>
        <p:spPr>
          <a:xfrm>
            <a:off x="3764437" y="2758280"/>
            <a:ext cx="1631950" cy="849313"/>
          </a:xfrm>
        </p:spPr>
        <p:txBody>
          <a:bodyPr>
            <a:noAutofit/>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fr-FR" dirty="0" err="1"/>
              <a:t>Lorem</a:t>
            </a:r>
            <a:r>
              <a:rPr lang="fr-FR" dirty="0"/>
              <a:t> </a:t>
            </a:r>
            <a:r>
              <a:rPr lang="fr-FR" dirty="0" err="1"/>
              <a:t>ipsum</a:t>
            </a:r>
            <a:endParaRPr lang="fr-FR" dirty="0"/>
          </a:p>
          <a:p>
            <a:pPr lvl="0"/>
            <a:r>
              <a:rPr lang="fr-FR" dirty="0" err="1"/>
              <a:t>Dolor</a:t>
            </a:r>
            <a:r>
              <a:rPr lang="fr-FR" dirty="0"/>
              <a:t> </a:t>
            </a:r>
            <a:r>
              <a:rPr lang="fr-FR" dirty="0" err="1"/>
              <a:t>sit</a:t>
            </a:r>
            <a:r>
              <a:rPr lang="fr-FR" dirty="0"/>
              <a:t> </a:t>
            </a:r>
            <a:r>
              <a:rPr lang="fr-FR" dirty="0" err="1"/>
              <a:t>amet</a:t>
            </a:r>
            <a:endParaRPr lang="fr-FR" dirty="0"/>
          </a:p>
        </p:txBody>
      </p:sp>
      <p:sp>
        <p:nvSpPr>
          <p:cNvPr id="17" name="Espace réservé du texte 2"/>
          <p:cNvSpPr>
            <a:spLocks noGrp="1"/>
          </p:cNvSpPr>
          <p:nvPr>
            <p:ph type="body" sz="quarter" idx="15" hasCustomPrompt="1"/>
          </p:nvPr>
        </p:nvSpPr>
        <p:spPr>
          <a:xfrm>
            <a:off x="6049496" y="2755943"/>
            <a:ext cx="1631950" cy="849313"/>
          </a:xfrm>
        </p:spPr>
        <p:txBody>
          <a:bodyPr>
            <a:noAutofit/>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fr-FR" dirty="0" err="1"/>
              <a:t>Lorem</a:t>
            </a:r>
            <a:r>
              <a:rPr lang="fr-FR" dirty="0"/>
              <a:t> </a:t>
            </a:r>
            <a:r>
              <a:rPr lang="fr-FR" dirty="0" err="1"/>
              <a:t>ipsum</a:t>
            </a:r>
            <a:endParaRPr lang="fr-FR" dirty="0"/>
          </a:p>
          <a:p>
            <a:pPr lvl="0"/>
            <a:r>
              <a:rPr lang="fr-FR" dirty="0" err="1"/>
              <a:t>Dolor</a:t>
            </a:r>
            <a:r>
              <a:rPr lang="fr-FR" dirty="0"/>
              <a:t> </a:t>
            </a:r>
            <a:r>
              <a:rPr lang="fr-FR" dirty="0" err="1"/>
              <a:t>sit</a:t>
            </a:r>
            <a:r>
              <a:rPr lang="fr-FR" dirty="0"/>
              <a:t> </a:t>
            </a:r>
            <a:r>
              <a:rPr lang="fr-FR" dirty="0" err="1"/>
              <a:t>amet</a:t>
            </a:r>
            <a:endParaRPr lang="fr-FR" dirty="0"/>
          </a:p>
        </p:txBody>
      </p:sp>
      <p:sp>
        <p:nvSpPr>
          <p:cNvPr id="20" name="Espace réservé du texte 19"/>
          <p:cNvSpPr>
            <a:spLocks noGrp="1"/>
          </p:cNvSpPr>
          <p:nvPr>
            <p:ph type="body" sz="quarter" idx="16" hasCustomPrompt="1"/>
          </p:nvPr>
        </p:nvSpPr>
        <p:spPr>
          <a:xfrm>
            <a:off x="1216734" y="1729067"/>
            <a:ext cx="2196079" cy="1159048"/>
          </a:xfrm>
        </p:spPr>
        <p:txBody>
          <a:bodyPr>
            <a:noAutofit/>
          </a:bodyPr>
          <a:lstStyle>
            <a:lvl1pPr marL="0" indent="0" algn="ctr">
              <a:buNone/>
              <a:defRPr sz="7000" b="1">
                <a:solidFill>
                  <a:schemeClr val="bg1"/>
                </a:solidFill>
              </a:defRPr>
            </a:lvl1pPr>
          </a:lstStyle>
          <a:p>
            <a:pPr lvl="0"/>
            <a:r>
              <a:rPr lang="fr-FR" dirty="0"/>
              <a:t>40</a:t>
            </a:r>
          </a:p>
        </p:txBody>
      </p:sp>
      <p:sp>
        <p:nvSpPr>
          <p:cNvPr id="21" name="Espace réservé du texte 19"/>
          <p:cNvSpPr>
            <a:spLocks noGrp="1"/>
          </p:cNvSpPr>
          <p:nvPr>
            <p:ph type="body" sz="quarter" idx="17" hasCustomPrompt="1"/>
          </p:nvPr>
        </p:nvSpPr>
        <p:spPr>
          <a:xfrm>
            <a:off x="3449635" y="1729067"/>
            <a:ext cx="2196079" cy="1159048"/>
          </a:xfrm>
        </p:spPr>
        <p:txBody>
          <a:bodyPr>
            <a:noAutofit/>
          </a:bodyPr>
          <a:lstStyle>
            <a:lvl1pPr marL="0" indent="0" algn="ctr">
              <a:buNone/>
              <a:defRPr sz="7000" b="1">
                <a:solidFill>
                  <a:schemeClr val="bg1"/>
                </a:solidFill>
              </a:defRPr>
            </a:lvl1pPr>
          </a:lstStyle>
          <a:p>
            <a:pPr lvl="0"/>
            <a:r>
              <a:rPr lang="fr-FR" dirty="0"/>
              <a:t>40</a:t>
            </a:r>
          </a:p>
        </p:txBody>
      </p:sp>
      <p:sp>
        <p:nvSpPr>
          <p:cNvPr id="22" name="Espace réservé du texte 19"/>
          <p:cNvSpPr>
            <a:spLocks noGrp="1"/>
          </p:cNvSpPr>
          <p:nvPr>
            <p:ph type="body" sz="quarter" idx="18" hasCustomPrompt="1"/>
          </p:nvPr>
        </p:nvSpPr>
        <p:spPr>
          <a:xfrm>
            <a:off x="5711189" y="1722951"/>
            <a:ext cx="2196079" cy="1159048"/>
          </a:xfrm>
        </p:spPr>
        <p:txBody>
          <a:bodyPr>
            <a:noAutofit/>
          </a:bodyPr>
          <a:lstStyle>
            <a:lvl1pPr marL="0" indent="0" algn="ctr">
              <a:buNone/>
              <a:defRPr sz="7000" b="1">
                <a:solidFill>
                  <a:schemeClr val="bg1"/>
                </a:solidFill>
              </a:defRPr>
            </a:lvl1pPr>
          </a:lstStyle>
          <a:p>
            <a:pPr lvl="0"/>
            <a:r>
              <a:rPr lang="fr-FR" dirty="0"/>
              <a:t>40</a:t>
            </a:r>
          </a:p>
        </p:txBody>
      </p:sp>
    </p:spTree>
    <p:extLst>
      <p:ext uri="{BB962C8B-B14F-4D97-AF65-F5344CB8AC3E}">
        <p14:creationId xmlns:p14="http://schemas.microsoft.com/office/powerpoint/2010/main" val="1334003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28"/>
            <a:ext cx="9144000" cy="5143242"/>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Cliquez et modifiez le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030317ED-1C0A-470B-9776-A43B85938BFF}" type="datetime1">
              <a:rPr lang="fr-FR" smtClean="0"/>
              <a:t>31/03/2023</a:t>
            </a:fld>
            <a:endParaRPr lang="fr-FR"/>
          </a:p>
        </p:txBody>
      </p:sp>
      <p:sp>
        <p:nvSpPr>
          <p:cNvPr id="6" name="Espace réservé du numéro de diapositive 5"/>
          <p:cNvSpPr>
            <a:spLocks noGrp="1"/>
          </p:cNvSpPr>
          <p:nvPr>
            <p:ph type="sldNum" sz="quarter" idx="12"/>
          </p:nvPr>
        </p:nvSpPr>
        <p:spPr>
          <a:xfrm>
            <a:off x="6553200" y="4767263"/>
            <a:ext cx="2133600" cy="273844"/>
          </a:xfrm>
          <a:prstGeom prst="rect">
            <a:avLst/>
          </a:prstGeom>
        </p:spPr>
        <p:txBody>
          <a:bodyPr/>
          <a:lstStyle/>
          <a:p>
            <a:fld id="{A438B8E9-6B66-C345-AC82-3E0570A43979}" type="slidenum">
              <a:rPr lang="fr-FR" smtClean="0"/>
              <a:t>‹N°›</a:t>
            </a:fld>
            <a:endParaRPr lang="fr-FR"/>
          </a:p>
        </p:txBody>
      </p:sp>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6"/>
            <a:ext cx="9143998" cy="5143404"/>
          </a:xfrm>
          <a:prstGeom prst="rect">
            <a:avLst/>
          </a:prstGeom>
        </p:spPr>
      </p:pic>
    </p:spTree>
    <p:extLst>
      <p:ext uri="{BB962C8B-B14F-4D97-AF65-F5344CB8AC3E}">
        <p14:creationId xmlns:p14="http://schemas.microsoft.com/office/powerpoint/2010/main" val="2908393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0170"/>
            <a:ext cx="8676000" cy="405000"/>
          </a:xfrm>
        </p:spPr>
        <p:txBody>
          <a:bodyPr>
            <a:normAutofit/>
          </a:bodyPr>
          <a:lstStyle>
            <a:lvl1pPr marL="0" algn="l" defTabSz="457200" rtl="0" eaLnBrk="1" latinLnBrk="0" hangingPunct="1">
              <a:defRPr lang="fr-FR" sz="2400" b="1" i="1" kern="1200" cap="small" dirty="0">
                <a:solidFill>
                  <a:schemeClr val="bg1"/>
                </a:solidFill>
                <a:effectLst>
                  <a:outerShdw blurRad="38100" dist="38100" dir="2700000" algn="tl">
                    <a:srgbClr val="000000">
                      <a:alpha val="43137"/>
                    </a:srgbClr>
                  </a:outerShdw>
                </a:effectLst>
                <a:latin typeface="+mn-lt"/>
                <a:ea typeface="+mn-ea"/>
                <a:cs typeface="+mn-cs"/>
              </a:defRPr>
            </a:lvl1pPr>
          </a:lstStyle>
          <a:p>
            <a:r>
              <a:rPr lang="fr-FR" dirty="0"/>
              <a:t>Cliquez et modifiez le titre</a:t>
            </a:r>
          </a:p>
        </p:txBody>
      </p:sp>
      <p:sp>
        <p:nvSpPr>
          <p:cNvPr id="3" name="Espace réservé du contenu 2"/>
          <p:cNvSpPr>
            <a:spLocks noGrp="1"/>
          </p:cNvSpPr>
          <p:nvPr>
            <p:ph idx="1"/>
          </p:nvPr>
        </p:nvSpPr>
        <p:spPr>
          <a:xfrm>
            <a:off x="457200" y="1013482"/>
            <a:ext cx="8229600" cy="3394472"/>
          </a:xfrm>
          <a:prstGeom prst="roundRect">
            <a:avLst>
              <a:gd name="adj" fmla="val 4942"/>
            </a:avLst>
          </a:prstGeom>
          <a:solidFill>
            <a:schemeClr val="bg1">
              <a:lumMod val="95000"/>
            </a:schemeClr>
          </a:solidFill>
        </p:spPr>
        <p:txBody>
          <a:bodyPr>
            <a:normAutofit/>
          </a:bodyPr>
          <a:lstStyle>
            <a:lvl1pPr marL="342900" indent="-342900">
              <a:buFont typeface="Wingdings" panose="05000000000000000000" pitchFamily="2" charset="2"/>
              <a:buChar char="§"/>
              <a:defRPr lang="fr-FR" sz="1600" b="1" kern="1200" dirty="0" smtClean="0">
                <a:solidFill>
                  <a:srgbClr val="7F7F7F"/>
                </a:solidFill>
                <a:latin typeface="+mn-lt"/>
                <a:ea typeface="+mn-ea"/>
                <a:cs typeface="+mn-cs"/>
              </a:defRPr>
            </a:lvl1pPr>
            <a:lvl2pPr>
              <a:defRPr sz="1600">
                <a:solidFill>
                  <a:srgbClr val="7F7F7F"/>
                </a:solidFill>
              </a:defRPr>
            </a:lvl2pPr>
            <a:lvl3pPr marL="1143000" indent="-228600">
              <a:buFont typeface="Calibri" panose="020F0502020204030204" pitchFamily="34" charset="0"/>
              <a:buChar char="▫"/>
              <a:defRPr sz="1600">
                <a:solidFill>
                  <a:srgbClr val="7F7F7F"/>
                </a:solidFill>
              </a:defRPr>
            </a:lvl3pPr>
            <a:lvl4pPr marL="1600200" indent="-228600">
              <a:buFont typeface="Calibri" panose="020F0502020204030204" pitchFamily="34" charset="0"/>
              <a:buChar char="▫"/>
              <a:defRPr sz="1600">
                <a:solidFill>
                  <a:srgbClr val="7F7F7F"/>
                </a:solidFill>
              </a:defRPr>
            </a:lvl4pPr>
            <a:lvl5pPr marL="2057400" indent="-228600">
              <a:buFont typeface="Calibri" panose="020F0502020204030204" pitchFamily="34" charset="0"/>
              <a:buChar char="▫"/>
              <a:defRPr sz="1600">
                <a:solidFill>
                  <a:srgbClr val="7F7F7F"/>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E4B95A86-EE9F-4F2F-8150-AA4519BC732B}" type="datetime1">
              <a:rPr lang="fr-FR" smtClean="0"/>
              <a:t>31/03/2023</a:t>
            </a:fld>
            <a:endParaRPr lang="fr-FR"/>
          </a:p>
        </p:txBody>
      </p:sp>
      <p:sp>
        <p:nvSpPr>
          <p:cNvPr id="6" name="Espace réservé du numéro de diapositive 5"/>
          <p:cNvSpPr>
            <a:spLocks noGrp="1"/>
          </p:cNvSpPr>
          <p:nvPr>
            <p:ph type="sldNum" sz="quarter" idx="12"/>
          </p:nvPr>
        </p:nvSpPr>
        <p:spPr>
          <a:xfrm>
            <a:off x="6553200" y="4767263"/>
            <a:ext cx="2133600" cy="273844"/>
          </a:xfrm>
          <a:prstGeom prst="rect">
            <a:avLst/>
          </a:prstGeom>
        </p:spPr>
        <p:txBody>
          <a:bodyPr/>
          <a:lstStyle/>
          <a:p>
            <a:fld id="{D4AF0D1A-3C3E-4D48-AFD1-BB39A0E8BC0F}" type="slidenum">
              <a:rPr lang="fr-FR" smtClean="0"/>
              <a:t>‹N°›</a:t>
            </a:fld>
            <a:endParaRPr lang="fr-FR" dirty="0"/>
          </a:p>
        </p:txBody>
      </p:sp>
      <p:pic>
        <p:nvPicPr>
          <p:cNvPr id="7" name="Image 6"/>
          <p:cNvPicPr>
            <a:picLocks noChangeAspect="1"/>
          </p:cNvPicPr>
          <p:nvPr userDrawn="1"/>
        </p:nvPicPr>
        <p:blipFill rotWithShape="1">
          <a:blip r:embed="rId2" cstate="screen">
            <a:extLst>
              <a:ext uri="{28A0092B-C50C-407E-A947-70E740481C1C}">
                <a14:useLocalDpi xmlns:a14="http://schemas.microsoft.com/office/drawing/2010/main"/>
              </a:ext>
            </a:extLst>
          </a:blip>
          <a:srcRect b="87833"/>
          <a:stretch/>
        </p:blipFill>
        <p:spPr>
          <a:xfrm>
            <a:off x="0" y="13182"/>
            <a:ext cx="9144000" cy="624209"/>
          </a:xfrm>
          <a:prstGeom prst="rect">
            <a:avLst/>
          </a:prstGeom>
        </p:spPr>
      </p:pic>
    </p:spTree>
    <p:extLst>
      <p:ext uri="{BB962C8B-B14F-4D97-AF65-F5344CB8AC3E}">
        <p14:creationId xmlns:p14="http://schemas.microsoft.com/office/powerpoint/2010/main" val="3832591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 y="0"/>
            <a:ext cx="9143998" cy="5143242"/>
          </a:xfrm>
          <a:prstGeom prst="rect">
            <a:avLst/>
          </a:prstGeom>
        </p:spPr>
      </p:pic>
      <p:sp>
        <p:nvSpPr>
          <p:cNvPr id="2" name="Title Placeholder 1"/>
          <p:cNvSpPr>
            <a:spLocks noGrp="1"/>
          </p:cNvSpPr>
          <p:nvPr>
            <p:ph type="title"/>
          </p:nvPr>
        </p:nvSpPr>
        <p:spPr>
          <a:xfrm>
            <a:off x="457200" y="491432"/>
            <a:ext cx="8229600" cy="72427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02187"/>
            <a:ext cx="8229600" cy="31924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Espace réservé du texte 16"/>
          <p:cNvSpPr txBox="1">
            <a:spLocks/>
          </p:cNvSpPr>
          <p:nvPr userDrawn="1"/>
        </p:nvSpPr>
        <p:spPr>
          <a:xfrm>
            <a:off x="8396134" y="4723887"/>
            <a:ext cx="626473" cy="280579"/>
          </a:xfrm>
          <a:prstGeom prst="rect">
            <a:avLst/>
          </a:prstGeom>
        </p:spPr>
        <p:txBody>
          <a:bodyPr>
            <a:normAutofit/>
          </a:bodyPr>
          <a:lstStyle>
            <a:lvl1pPr marL="0" indent="0" algn="r" defTabSz="457200" rtl="0" eaLnBrk="1" latinLnBrk="0" hangingPunct="1">
              <a:lnSpc>
                <a:spcPct val="95000"/>
              </a:lnSpc>
              <a:spcBef>
                <a:spcPts val="600"/>
              </a:spcBef>
              <a:spcAft>
                <a:spcPts val="600"/>
              </a:spcAft>
              <a:buFont typeface="Arial" panose="020B0604020202020204" pitchFamily="34" charset="0"/>
              <a:buNone/>
              <a:defRPr sz="1200" kern="1200">
                <a:solidFill>
                  <a:schemeClr val="bg1"/>
                </a:solidFill>
                <a:latin typeface="+mn-lt"/>
                <a:ea typeface="+mn-ea"/>
                <a:cs typeface="+mn-cs"/>
              </a:defRPr>
            </a:lvl1pPr>
            <a:lvl2pPr marL="630238" indent="-173038" algn="l" defTabSz="457200" rtl="0" eaLnBrk="1" latinLnBrk="0" hangingPunct="1">
              <a:lnSpc>
                <a:spcPct val="95000"/>
              </a:lnSpc>
              <a:spcBef>
                <a:spcPts val="600"/>
              </a:spcBef>
              <a:spcAft>
                <a:spcPts val="600"/>
              </a:spcAft>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lnSpc>
                <a:spcPct val="95000"/>
              </a:lnSpc>
              <a:spcBef>
                <a:spcPts val="600"/>
              </a:spcBef>
              <a:spcAft>
                <a:spcPts val="600"/>
              </a:spcAft>
              <a:buFont typeface="Arial"/>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lnSpc>
                <a:spcPct val="95000"/>
              </a:lnSpc>
              <a:spcBef>
                <a:spcPts val="600"/>
              </a:spcBef>
              <a:spcAft>
                <a:spcPts val="600"/>
              </a:spcAft>
              <a:buFont typeface="Arial"/>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fld id="{CE0B23DE-0FDC-4485-9E9F-2AEA5329641A}" type="slidenum">
              <a:rPr lang="fr-FR" smtClean="0">
                <a:solidFill>
                  <a:schemeClr val="tx1"/>
                </a:solidFill>
              </a:rPr>
              <a:t>‹N°›</a:t>
            </a:fld>
            <a:endParaRPr lang="fr-FR" dirty="0">
              <a:solidFill>
                <a:schemeClr val="tx1"/>
              </a:solidFill>
            </a:endParaRPr>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7" r:id="rId1"/>
    <p:sldLayoutId id="2147493462" r:id="rId2"/>
    <p:sldLayoutId id="2147493482" r:id="rId3"/>
    <p:sldLayoutId id="2147493488" r:id="rId4"/>
    <p:sldLayoutId id="2147493483" r:id="rId5"/>
    <p:sldLayoutId id="2147493484" r:id="rId6"/>
    <p:sldLayoutId id="2147493486" r:id="rId7"/>
    <p:sldLayoutId id="2147493487" r:id="rId8"/>
    <p:sldLayoutId id="2147493473" r:id="rId9"/>
    <p:sldLayoutId id="2147493472" r:id="rId10"/>
    <p:sldLayoutId id="2147493474" r:id="rId11"/>
    <p:sldLayoutId id="2147493475" r:id="rId12"/>
    <p:sldLayoutId id="2147493476" r:id="rId13"/>
    <p:sldLayoutId id="2147493478" r:id="rId14"/>
    <p:sldLayoutId id="2147493470" r:id="rId15"/>
    <p:sldLayoutId id="2147493471" r:id="rId16"/>
    <p:sldLayoutId id="2147493469" r:id="rId17"/>
    <p:sldLayoutId id="2147493480" r:id="rId18"/>
    <p:sldLayoutId id="2147493456" r:id="rId19"/>
    <p:sldLayoutId id="2147493489" r:id="rId20"/>
    <p:sldLayoutId id="2147493491" r:id="rId21"/>
  </p:sldLayoutIdLst>
  <p:hf sldNum="0" hdr="0" ftr="0" dt="0"/>
  <p:txStyles>
    <p:titleStyle>
      <a:lvl1pPr algn="l" defTabSz="457200" rtl="0" eaLnBrk="1" latinLnBrk="0" hangingPunct="1">
        <a:spcBef>
          <a:spcPct val="0"/>
        </a:spcBef>
        <a:buNone/>
        <a:defRPr sz="2400" b="1" kern="1200">
          <a:solidFill>
            <a:schemeClr val="accent2"/>
          </a:solidFill>
          <a:latin typeface="+mj-lt"/>
          <a:ea typeface="+mj-ea"/>
          <a:cs typeface="+mj-cs"/>
        </a:defRPr>
      </a:lvl1pPr>
    </p:titleStyle>
    <p:bodyStyle>
      <a:lvl1pPr marL="180975" indent="-180975" algn="l" defTabSz="457200" rtl="0" eaLnBrk="1" latinLnBrk="0" hangingPunct="1">
        <a:lnSpc>
          <a:spcPct val="95000"/>
        </a:lnSpc>
        <a:spcBef>
          <a:spcPts val="600"/>
        </a:spcBef>
        <a:spcAft>
          <a:spcPts val="600"/>
        </a:spcAft>
        <a:buFont typeface="Arial" panose="020B0604020202020204" pitchFamily="34" charset="0"/>
        <a:buChar char="•"/>
        <a:defRPr sz="1600" kern="1200">
          <a:solidFill>
            <a:srgbClr val="000000"/>
          </a:solidFill>
          <a:latin typeface="+mn-lt"/>
          <a:ea typeface="+mn-ea"/>
          <a:cs typeface="+mn-cs"/>
        </a:defRPr>
      </a:lvl1pPr>
      <a:lvl2pPr marL="630238" indent="-173038" algn="l" defTabSz="457200" rtl="0" eaLnBrk="1" latinLnBrk="0" hangingPunct="1">
        <a:lnSpc>
          <a:spcPct val="95000"/>
        </a:lnSpc>
        <a:spcBef>
          <a:spcPts val="600"/>
        </a:spcBef>
        <a:spcAft>
          <a:spcPts val="600"/>
        </a:spcAft>
        <a:buFont typeface="Wingdings" panose="05000000000000000000" pitchFamily="2" charset="2"/>
        <a:buChar char="§"/>
        <a:defRPr sz="1600" kern="1200">
          <a:solidFill>
            <a:srgbClr val="000000"/>
          </a:solidFill>
          <a:latin typeface="+mn-lt"/>
          <a:ea typeface="+mn-ea"/>
          <a:cs typeface="+mn-cs"/>
        </a:defRPr>
      </a:lvl2pPr>
      <a:lvl3pPr marL="1143000" indent="-228600" algn="l" defTabSz="457200" rtl="0" eaLnBrk="1" latinLnBrk="0" hangingPunct="1">
        <a:lnSpc>
          <a:spcPct val="95000"/>
        </a:lnSpc>
        <a:spcBef>
          <a:spcPts val="600"/>
        </a:spcBef>
        <a:spcAft>
          <a:spcPts val="600"/>
        </a:spcAft>
        <a:buFont typeface="Arial"/>
        <a:buChar char="•"/>
        <a:defRPr sz="1400" kern="1200">
          <a:solidFill>
            <a:srgbClr val="000000"/>
          </a:solidFill>
          <a:latin typeface="+mn-lt"/>
          <a:ea typeface="+mn-ea"/>
          <a:cs typeface="+mn-cs"/>
        </a:defRPr>
      </a:lvl3pPr>
      <a:lvl4pPr marL="1600200" indent="-228600" algn="l" defTabSz="457200" rtl="0" eaLnBrk="1" latinLnBrk="0" hangingPunct="1">
        <a:lnSpc>
          <a:spcPct val="95000"/>
        </a:lnSpc>
        <a:spcBef>
          <a:spcPts val="600"/>
        </a:spcBef>
        <a:spcAft>
          <a:spcPts val="600"/>
        </a:spcAft>
        <a:buFont typeface="Arial"/>
        <a:buChar char="–"/>
        <a:defRPr sz="1200" kern="1200">
          <a:solidFill>
            <a:srgbClr val="000000"/>
          </a:solidFill>
          <a:latin typeface="+mn-lt"/>
          <a:ea typeface="+mn-ea"/>
          <a:cs typeface="+mn-cs"/>
        </a:defRPr>
      </a:lvl4pPr>
      <a:lvl5pPr marL="2057400" indent="-228600" algn="l" defTabSz="457200" rtl="0" eaLnBrk="1" latinLnBrk="0" hangingPunct="1">
        <a:lnSpc>
          <a:spcPct val="95000"/>
        </a:lnSpc>
        <a:spcBef>
          <a:spcPts val="600"/>
        </a:spcBef>
        <a:spcAft>
          <a:spcPts val="600"/>
        </a:spcAft>
        <a:buFont typeface="Arial"/>
        <a:buChar char="»"/>
        <a:defRPr sz="12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01.png" TargetMode="External"/><Relationship Id="rId2" Type="http://schemas.openxmlformats.org/officeDocument/2006/relationships/image" Target="../media/image9.png"/><Relationship Id="rId1" Type="http://schemas.openxmlformats.org/officeDocument/2006/relationships/slideLayout" Target="../slideLayouts/slideLayout21.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3.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03.png" TargetMode="External"/><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03.png" TargetMode="External"/><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18.png" TargetMode="External"/><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21.png" TargetMode="External"/><Relationship Id="rId7" Type="http://schemas.openxmlformats.org/officeDocument/2006/relationships/image" Target="file:///D:\Donnees\S0070138\S0070138\C%20Villax\ADC\00_Communication%20MIF\&#233;crans_1\010101_024.png" TargetMode="External"/><Relationship Id="rId2" Type="http://schemas.openxmlformats.org/officeDocument/2006/relationships/image" Target="../media/image17.png"/><Relationship Id="rId1" Type="http://schemas.openxmlformats.org/officeDocument/2006/relationships/slideLayout" Target="../slideLayouts/slideLayout21.xml"/><Relationship Id="rId6" Type="http://schemas.openxmlformats.org/officeDocument/2006/relationships/image" Target="../media/image19.png"/><Relationship Id="rId5" Type="http://schemas.openxmlformats.org/officeDocument/2006/relationships/image" Target="file:///D:\Donnees\S0070138\S0070138\C%20Villax\ADC\00_Communication%20MIF\&#233;crans_1\010101_023.png"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03.png" TargetMode="External"/><Relationship Id="rId2" Type="http://schemas.openxmlformats.org/officeDocument/2006/relationships/image" Target="../media/image15.png"/><Relationship Id="rId1" Type="http://schemas.openxmlformats.org/officeDocument/2006/relationships/slideLayout" Target="../slideLayouts/slideLayout21.xml"/><Relationship Id="rId5" Type="http://schemas.openxmlformats.org/officeDocument/2006/relationships/image" Target="file:///D:\Donnees\S0070138\S0070138\C%20Villax\ADC\00_Communication%20MIF\&#233;crans_1\010101_019.png" TargetMode="Externa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31.png" TargetMode="External"/><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22.png"/><Relationship Id="rId1" Type="http://schemas.openxmlformats.org/officeDocument/2006/relationships/slideLayout" Target="../slideLayouts/slideLayout2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1.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3.png" TargetMode="External"/><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4.png" TargetMode="External"/><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5.png" TargetMode="External"/><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27.png" TargetMode="External"/><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31.png" TargetMode="External"/><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32.png" TargetMode="External"/><Relationship Id="rId2" Type="http://schemas.openxmlformats.org/officeDocument/2006/relationships/image" Target="../media/image37.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24.png" TargetMode="External"/><Relationship Id="rId2" Type="http://schemas.openxmlformats.org/officeDocument/2006/relationships/image" Target="../media/image38.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file:///D:\Donnees\S0070138\S0070138\C%20Villax\ADC\00_Communication%20MIF\&#233;crans_1\010101_085.png" TargetMode="External"/><Relationship Id="rId2" Type="http://schemas.openxmlformats.org/officeDocument/2006/relationships/image" Target="../media/image39.png"/><Relationship Id="rId1" Type="http://schemas.openxmlformats.org/officeDocument/2006/relationships/slideLayout" Target="../slideLayouts/slideLayout21.xml"/><Relationship Id="rId5" Type="http://schemas.openxmlformats.org/officeDocument/2006/relationships/image" Target="file:///D:\Donnees\S0070138\S0070138\C%20Villax\ADC\00_Communication%20MIF\&#233;crans_1\010101_081.png" TargetMode="Externa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32.png" TargetMode="External"/><Relationship Id="rId2" Type="http://schemas.openxmlformats.org/officeDocument/2006/relationships/image" Target="../media/image37.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33.png" TargetMode="External"/><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1.xml"/><Relationship Id="rId4" Type="http://schemas.openxmlformats.org/officeDocument/2006/relationships/image" Target="file:///D:\Donnees\S0070138\S0070138\C%20Villax\ADC\00_Communication%20MIF\ECRANS\&#233;crans_3\010101_041.pn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33.png" TargetMode="External"/><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4\010101_005.png" TargetMode="External"/><Relationship Id="rId2" Type="http://schemas.openxmlformats.org/officeDocument/2006/relationships/image" Target="../media/image47.png"/><Relationship Id="rId1" Type="http://schemas.openxmlformats.org/officeDocument/2006/relationships/slideLayout" Target="../slideLayouts/slideLayout21.xml"/><Relationship Id="rId5" Type="http://schemas.openxmlformats.org/officeDocument/2006/relationships/image" Target="file:///D:\Donnees\S0070138\S0070138\C%20Villax\ADC\00_Communication%20MIF\ECRANS\&#233;crans_4\010101_007.png" TargetMode="Externa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4\010101_009.png" TargetMode="External"/><Relationship Id="rId2" Type="http://schemas.openxmlformats.org/officeDocument/2006/relationships/image" Target="../media/image49.png"/><Relationship Id="rId1" Type="http://schemas.openxmlformats.org/officeDocument/2006/relationships/slideLayout" Target="../slideLayouts/slideLayout21.xml"/><Relationship Id="rId5" Type="http://schemas.openxmlformats.org/officeDocument/2006/relationships/image" Target="file:///D:\Donnees\S0070138\S0070138\C%20Villax\ADC\00_Communication%20MIF\ECRANS\&#233;crans_4\010101_012.png" TargetMode="External"/><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4\010101_013.png" TargetMode="External"/><Relationship Id="rId2" Type="http://schemas.openxmlformats.org/officeDocument/2006/relationships/image" Target="../media/image51.pn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4\010101_018.png" TargetMode="External"/><Relationship Id="rId2" Type="http://schemas.openxmlformats.org/officeDocument/2006/relationships/image" Target="../media/image53.png"/><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4"/>
          <p:cNvSpPr txBox="1">
            <a:spLocks noChangeArrowheads="1"/>
          </p:cNvSpPr>
          <p:nvPr/>
        </p:nvSpPr>
        <p:spPr bwMode="auto">
          <a:xfrm>
            <a:off x="1" y="2387003"/>
            <a:ext cx="91439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0"/>
              </a:spcBef>
              <a:spcAft>
                <a:spcPct val="0"/>
              </a:spcAft>
            </a:pPr>
            <a:r>
              <a:rPr lang="fr-FR" sz="2800" b="1" i="1" dirty="0">
                <a:solidFill>
                  <a:srgbClr val="FFFFFF"/>
                </a:solidFill>
                <a:latin typeface="+mn-lt"/>
                <a:cs typeface="Arial" pitchFamily="34" charset="0"/>
              </a:rPr>
              <a:t>MIF2-DDA-PRIIPs</a:t>
            </a:r>
          </a:p>
          <a:p>
            <a:pPr algn="ctr" eaLnBrk="1" fontAlgn="base" hangingPunct="1">
              <a:spcBef>
                <a:spcPct val="0"/>
              </a:spcBef>
              <a:spcAft>
                <a:spcPct val="0"/>
              </a:spcAft>
            </a:pPr>
            <a:r>
              <a:rPr lang="fr-FR" sz="2800" b="1" i="1" dirty="0">
                <a:solidFill>
                  <a:srgbClr val="FFFFFF"/>
                </a:solidFill>
                <a:latin typeface="+mn-lt"/>
                <a:cs typeface="Arial" pitchFamily="34" charset="0"/>
              </a:rPr>
              <a:t>Le nouveau parcours client épargne financière et assurance</a:t>
            </a:r>
          </a:p>
        </p:txBody>
      </p:sp>
      <p:sp>
        <p:nvSpPr>
          <p:cNvPr id="8" name="ZoneTexte 4"/>
          <p:cNvSpPr txBox="1">
            <a:spLocks noChangeArrowheads="1"/>
          </p:cNvSpPr>
          <p:nvPr/>
        </p:nvSpPr>
        <p:spPr bwMode="auto">
          <a:xfrm>
            <a:off x="0" y="3916752"/>
            <a:ext cx="11162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fr-FR" sz="2000" b="1" i="1" dirty="0">
                <a:solidFill>
                  <a:srgbClr val="FFFFFF"/>
                </a:solidFill>
                <a:latin typeface="+mn-lt"/>
                <a:cs typeface="Arial" pitchFamily="34" charset="0"/>
              </a:rPr>
              <a:t> </a:t>
            </a:r>
            <a:r>
              <a:rPr lang="fr-FR" sz="1200" i="1" dirty="0">
                <a:solidFill>
                  <a:srgbClr val="FFFFFF"/>
                </a:solidFill>
                <a:latin typeface="+mn-lt"/>
                <a:cs typeface="Arial" pitchFamily="34" charset="0"/>
              </a:rPr>
              <a:t>18/01/2018</a:t>
            </a:r>
            <a:endParaRPr lang="fr-FR" sz="2000" i="1" dirty="0">
              <a:solidFill>
                <a:srgbClr val="FFFFFF"/>
              </a:solidFill>
              <a:latin typeface="+mn-lt"/>
              <a:cs typeface="Arial" pitchFamily="34" charset="0"/>
            </a:endParaRPr>
          </a:p>
        </p:txBody>
      </p:sp>
      <p:sp>
        <p:nvSpPr>
          <p:cNvPr id="5" name="ZoneTexte 7"/>
          <p:cNvSpPr txBox="1">
            <a:spLocks noChangeArrowheads="1"/>
          </p:cNvSpPr>
          <p:nvPr/>
        </p:nvSpPr>
        <p:spPr bwMode="auto">
          <a:xfrm>
            <a:off x="1475537" y="3998557"/>
            <a:ext cx="70689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fr-FR" sz="1400" dirty="0">
                <a:solidFill>
                  <a:srgbClr val="FFFFFF"/>
                </a:solidFill>
                <a:cs typeface="Arial" pitchFamily="34" charset="0"/>
              </a:rPr>
              <a:t>IT-CE - Division Conduite du Changement – Pôle Client</a:t>
            </a:r>
          </a:p>
          <a:p>
            <a:pPr eaLnBrk="1" fontAlgn="base" hangingPunct="1">
              <a:spcBef>
                <a:spcPct val="0"/>
              </a:spcBef>
              <a:spcAft>
                <a:spcPct val="0"/>
              </a:spcAft>
            </a:pPr>
            <a:r>
              <a:rPr lang="fr-FR" sz="1400" dirty="0">
                <a:solidFill>
                  <a:srgbClr val="FFFFFF"/>
                </a:solidFill>
                <a:cs typeface="Arial" pitchFamily="34" charset="0"/>
              </a:rPr>
              <a:t>BPCE - Direction Développement BDD</a:t>
            </a:r>
          </a:p>
          <a:p>
            <a:pPr eaLnBrk="1" fontAlgn="base" hangingPunct="1">
              <a:spcBef>
                <a:spcPct val="0"/>
              </a:spcBef>
              <a:spcAft>
                <a:spcPct val="0"/>
              </a:spcAft>
            </a:pPr>
            <a:r>
              <a:rPr lang="fr-FR" sz="1400" dirty="0">
                <a:solidFill>
                  <a:srgbClr val="FFFFFF"/>
                </a:solidFill>
                <a:cs typeface="Arial" pitchFamily="34" charset="0"/>
              </a:rPr>
              <a:t>BPCE - Accompagnement du changement MIF2-DDA-PRIIPs</a:t>
            </a:r>
          </a:p>
          <a:p>
            <a:pPr eaLnBrk="1" fontAlgn="base" hangingPunct="1">
              <a:spcBef>
                <a:spcPct val="0"/>
              </a:spcBef>
              <a:spcAft>
                <a:spcPct val="0"/>
              </a:spcAft>
            </a:pPr>
            <a:r>
              <a:rPr lang="fr-FR" sz="1400" dirty="0">
                <a:solidFill>
                  <a:srgbClr val="FFFFFF"/>
                </a:solidFill>
                <a:cs typeface="Arial" pitchFamily="34" charset="0"/>
              </a:rPr>
              <a:t>BPCE - RH Formation</a:t>
            </a:r>
          </a:p>
        </p:txBody>
      </p:sp>
    </p:spTree>
    <p:extLst>
      <p:ext uri="{BB962C8B-B14F-4D97-AF65-F5344CB8AC3E}">
        <p14:creationId xmlns:p14="http://schemas.microsoft.com/office/powerpoint/2010/main" val="204490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Les nouvelles exigences de la réglementation</a:t>
            </a:r>
          </a:p>
        </p:txBody>
      </p:sp>
      <p:cxnSp>
        <p:nvCxnSpPr>
          <p:cNvPr id="5" name="Straight Connector 21">
            <a:extLst>
              <a:ext uri="{FF2B5EF4-FFF2-40B4-BE49-F238E27FC236}">
                <a16:creationId xmlns:a16="http://schemas.microsoft.com/office/drawing/2014/main" id="{9CD2BEDF-D29D-4C7F-A6F1-B38D1B40738D}"/>
              </a:ext>
            </a:extLst>
          </p:cNvPr>
          <p:cNvCxnSpPr>
            <a:cxnSpLocks/>
          </p:cNvCxnSpPr>
          <p:nvPr/>
        </p:nvCxnSpPr>
        <p:spPr bwMode="auto">
          <a:xfrm>
            <a:off x="2748046" y="1933575"/>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7173">
            <a:extLst>
              <a:ext uri="{FF2B5EF4-FFF2-40B4-BE49-F238E27FC236}">
                <a16:creationId xmlns:a16="http://schemas.microsoft.com/office/drawing/2014/main" id="{E0E02A89-A2E3-4FA4-87AF-9EDB2A6D432A}"/>
              </a:ext>
            </a:extLst>
          </p:cNvPr>
          <p:cNvSpPr/>
          <p:nvPr/>
        </p:nvSpPr>
        <p:spPr bwMode="auto">
          <a:xfrm>
            <a:off x="2658046" y="1964900"/>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mn-lt"/>
              </a:rPr>
              <a:t>1</a:t>
            </a:r>
          </a:p>
        </p:txBody>
      </p:sp>
      <p:sp>
        <p:nvSpPr>
          <p:cNvPr id="7" name="Oval 48">
            <a:extLst>
              <a:ext uri="{FF2B5EF4-FFF2-40B4-BE49-F238E27FC236}">
                <a16:creationId xmlns:a16="http://schemas.microsoft.com/office/drawing/2014/main" id="{80C65B65-2942-4C17-BD65-71A2FAD05E41}"/>
              </a:ext>
            </a:extLst>
          </p:cNvPr>
          <p:cNvSpPr/>
          <p:nvPr/>
        </p:nvSpPr>
        <p:spPr bwMode="auto">
          <a:xfrm>
            <a:off x="2658046" y="227798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mn-lt"/>
              </a:rPr>
              <a:t>2</a:t>
            </a:r>
            <a:endParaRPr kumimoji="0" lang="fr-FR" sz="1400" b="1" i="0" u="none" strike="noStrike" cap="none" normalizeH="0" baseline="0" dirty="0">
              <a:ln>
                <a:noFill/>
              </a:ln>
              <a:solidFill>
                <a:schemeClr val="bg1"/>
              </a:solidFill>
              <a:effectLst/>
              <a:latin typeface="+mn-lt"/>
            </a:endParaRPr>
          </a:p>
        </p:txBody>
      </p:sp>
      <p:sp>
        <p:nvSpPr>
          <p:cNvPr id="8" name="Oval 49">
            <a:extLst>
              <a:ext uri="{FF2B5EF4-FFF2-40B4-BE49-F238E27FC236}">
                <a16:creationId xmlns:a16="http://schemas.microsoft.com/office/drawing/2014/main" id="{34B076CF-6517-4D59-9825-67F6ABC316E2}"/>
              </a:ext>
            </a:extLst>
          </p:cNvPr>
          <p:cNvSpPr/>
          <p:nvPr/>
        </p:nvSpPr>
        <p:spPr bwMode="auto">
          <a:xfrm>
            <a:off x="2658046" y="2591074"/>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mn-lt"/>
              </a:rPr>
              <a:t>3</a:t>
            </a:r>
            <a:endParaRPr kumimoji="0" lang="fr-FR" sz="1400" b="1" i="0" u="none" strike="noStrike" cap="none" normalizeH="0" baseline="0" dirty="0">
              <a:ln>
                <a:noFill/>
              </a:ln>
              <a:solidFill>
                <a:schemeClr val="bg1"/>
              </a:solidFill>
              <a:effectLst/>
              <a:latin typeface="+mn-lt"/>
            </a:endParaRPr>
          </a:p>
        </p:txBody>
      </p:sp>
      <p:sp>
        <p:nvSpPr>
          <p:cNvPr id="11" name="Content Placeholder 2">
            <a:extLst>
              <a:ext uri="{FF2B5EF4-FFF2-40B4-BE49-F238E27FC236}">
                <a16:creationId xmlns:a16="http://schemas.microsoft.com/office/drawing/2014/main" id="{4AF09D9E-F076-4D91-9D05-4F4E2B8FED13}"/>
              </a:ext>
            </a:extLst>
          </p:cNvPr>
          <p:cNvSpPr txBox="1">
            <a:spLocks/>
          </p:cNvSpPr>
          <p:nvPr/>
        </p:nvSpPr>
        <p:spPr bwMode="auto">
          <a:xfrm>
            <a:off x="2800208" y="2555081"/>
            <a:ext cx="3029091" cy="25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dirty="0">
                <a:solidFill>
                  <a:schemeClr val="bg1">
                    <a:lumMod val="50000"/>
                  </a:schemeClr>
                </a:solidFill>
              </a:rPr>
              <a:t>L’adéquation du conseil au client</a:t>
            </a:r>
          </a:p>
        </p:txBody>
      </p:sp>
      <p:sp>
        <p:nvSpPr>
          <p:cNvPr id="12" name="Content Placeholder 2">
            <a:extLst>
              <a:ext uri="{FF2B5EF4-FFF2-40B4-BE49-F238E27FC236}">
                <a16:creationId xmlns:a16="http://schemas.microsoft.com/office/drawing/2014/main" id="{0F5F81D9-273B-44C8-AADA-D5892AA9AE08}"/>
              </a:ext>
            </a:extLst>
          </p:cNvPr>
          <p:cNvSpPr txBox="1">
            <a:spLocks/>
          </p:cNvSpPr>
          <p:nvPr/>
        </p:nvSpPr>
        <p:spPr bwMode="auto">
          <a:xfrm>
            <a:off x="2800209" y="2890855"/>
            <a:ext cx="2600466" cy="21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dirty="0">
                <a:solidFill>
                  <a:schemeClr val="bg1">
                    <a:lumMod val="50000"/>
                  </a:schemeClr>
                </a:solidFill>
              </a:rPr>
              <a:t>Un suivi dans la durée</a:t>
            </a:r>
          </a:p>
        </p:txBody>
      </p:sp>
      <p:sp>
        <p:nvSpPr>
          <p:cNvPr id="13" name="Oval 59">
            <a:extLst>
              <a:ext uri="{FF2B5EF4-FFF2-40B4-BE49-F238E27FC236}">
                <a16:creationId xmlns:a16="http://schemas.microsoft.com/office/drawing/2014/main" id="{8506D38E-31D2-4F42-B526-A2745A1CD331}"/>
              </a:ext>
            </a:extLst>
          </p:cNvPr>
          <p:cNvSpPr/>
          <p:nvPr/>
        </p:nvSpPr>
        <p:spPr bwMode="auto">
          <a:xfrm>
            <a:off x="2658046" y="2904160"/>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mn-lt"/>
              </a:rPr>
              <a:t>4</a:t>
            </a:r>
          </a:p>
        </p:txBody>
      </p:sp>
      <p:grpSp>
        <p:nvGrpSpPr>
          <p:cNvPr id="26" name="Groupe 25"/>
          <p:cNvGrpSpPr/>
          <p:nvPr/>
        </p:nvGrpSpPr>
        <p:grpSpPr>
          <a:xfrm>
            <a:off x="1100236" y="1247775"/>
            <a:ext cx="6119714" cy="2743200"/>
            <a:chOff x="1100236" y="1247775"/>
            <a:chExt cx="6119714" cy="274320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463" y="1247775"/>
              <a:ext cx="5297487"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a:extLst>
                <a:ext uri="{FF2B5EF4-FFF2-40B4-BE49-F238E27FC236}">
                  <a16:creationId xmlns:a16="http://schemas.microsoft.com/office/drawing/2014/main" id="{984C4701-7922-4D6B-96C1-924BA067BA1A}"/>
                </a:ext>
              </a:extLst>
            </p:cNvPr>
            <p:cNvSpPr txBox="1">
              <a:spLocks/>
            </p:cNvSpPr>
            <p:nvPr/>
          </p:nvSpPr>
          <p:spPr bwMode="auto">
            <a:xfrm>
              <a:off x="2800209" y="1931464"/>
              <a:ext cx="2600466" cy="21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dirty="0">
                  <a:solidFill>
                    <a:schemeClr val="bg1">
                      <a:lumMod val="50000"/>
                    </a:schemeClr>
                  </a:solidFill>
                </a:rPr>
                <a:t>Une connaissance client accrue</a:t>
              </a:r>
            </a:p>
          </p:txBody>
        </p:sp>
        <p:sp>
          <p:nvSpPr>
            <p:cNvPr id="10" name="Content Placeholder 2">
              <a:extLst>
                <a:ext uri="{FF2B5EF4-FFF2-40B4-BE49-F238E27FC236}">
                  <a16:creationId xmlns:a16="http://schemas.microsoft.com/office/drawing/2014/main" id="{08EF379E-86E2-41F7-8966-5FBC5045658E}"/>
                </a:ext>
              </a:extLst>
            </p:cNvPr>
            <p:cNvSpPr txBox="1">
              <a:spLocks/>
            </p:cNvSpPr>
            <p:nvPr/>
          </p:nvSpPr>
          <p:spPr bwMode="auto">
            <a:xfrm>
              <a:off x="2800208" y="2251261"/>
              <a:ext cx="3276741" cy="21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dirty="0">
                  <a:solidFill>
                    <a:schemeClr val="bg1">
                      <a:lumMod val="50000"/>
                    </a:schemeClr>
                  </a:solidFill>
                </a:rPr>
                <a:t>La transparence de l’information</a:t>
              </a:r>
            </a:p>
          </p:txBody>
        </p:sp>
        <p:grpSp>
          <p:nvGrpSpPr>
            <p:cNvPr id="15" name="Group 3">
              <a:extLst>
                <a:ext uri="{FF2B5EF4-FFF2-40B4-BE49-F238E27FC236}">
                  <a16:creationId xmlns:a16="http://schemas.microsoft.com/office/drawing/2014/main" id="{AE1288AF-8C30-4AF2-B500-F239D1732CFC}"/>
                </a:ext>
              </a:extLst>
            </p:cNvPr>
            <p:cNvGrpSpPr/>
            <p:nvPr/>
          </p:nvGrpSpPr>
          <p:grpSpPr>
            <a:xfrm>
              <a:off x="1100236" y="1931100"/>
              <a:ext cx="1382514" cy="1175023"/>
              <a:chOff x="557311" y="2070800"/>
              <a:chExt cx="1382514" cy="1175023"/>
            </a:xfrm>
          </p:grpSpPr>
          <p:grpSp>
            <p:nvGrpSpPr>
              <p:cNvPr id="16" name="Group 7174">
                <a:extLst>
                  <a:ext uri="{FF2B5EF4-FFF2-40B4-BE49-F238E27FC236}">
                    <a16:creationId xmlns:a16="http://schemas.microsoft.com/office/drawing/2014/main" id="{FCF3DF31-EE94-4860-8907-D511ABAE5800}"/>
                  </a:ext>
                </a:extLst>
              </p:cNvPr>
              <p:cNvGrpSpPr/>
              <p:nvPr/>
            </p:nvGrpSpPr>
            <p:grpSpPr>
              <a:xfrm>
                <a:off x="582410" y="2070800"/>
                <a:ext cx="1319000" cy="1175023"/>
                <a:chOff x="680219" y="3636410"/>
                <a:chExt cx="1319000" cy="1175023"/>
              </a:xfrm>
            </p:grpSpPr>
            <p:sp>
              <p:nvSpPr>
                <p:cNvPr id="21" name="Freeform: Shape 7172">
                  <a:extLst>
                    <a:ext uri="{FF2B5EF4-FFF2-40B4-BE49-F238E27FC236}">
                      <a16:creationId xmlns:a16="http://schemas.microsoft.com/office/drawing/2014/main"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400"/>
                </a:p>
              </p:txBody>
            </p:sp>
            <p:sp>
              <p:nvSpPr>
                <p:cNvPr id="22" name="Oval 6">
                  <a:extLst>
                    <a:ext uri="{FF2B5EF4-FFF2-40B4-BE49-F238E27FC236}">
                      <a16:creationId xmlns:a16="http://schemas.microsoft.com/office/drawing/2014/main" id="{EFDDEE4D-15C0-4671-AB93-86008C1060BA}"/>
                    </a:ext>
                  </a:extLst>
                </p:cNvPr>
                <p:cNvSpPr/>
                <p:nvPr/>
              </p:nvSpPr>
              <p:spPr bwMode="auto">
                <a:xfrm rot="5400000">
                  <a:off x="948045" y="3636328"/>
                  <a:ext cx="783349" cy="783513"/>
                </a:xfrm>
                <a:prstGeom prst="ellipse">
                  <a:avLst/>
                </a:prstGeom>
                <a:solidFill>
                  <a:srgbClr val="E3E4E4">
                    <a:alpha val="70000"/>
                  </a:srgbClr>
                </a:solid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02" rIns="360000" bIns="45702" numCol="1" spcCol="0" rtlCol="0" fromWordArt="0" anchor="ctr" anchorCtr="0" forceAA="0" compatLnSpc="1">
                  <a:prstTxWarp prst="textNoShape">
                    <a:avLst/>
                  </a:prstTxWarp>
                  <a:noAutofit/>
                </a:bodyPr>
                <a:lstStyle/>
                <a:p>
                  <a:endParaRPr lang="en-US" sz="1400" b="1" kern="0" dirty="0">
                    <a:solidFill>
                      <a:srgbClr val="948683"/>
                    </a:solidFill>
                  </a:endParaRPr>
                </a:p>
              </p:txBody>
            </p:sp>
            <p:sp>
              <p:nvSpPr>
                <p:cNvPr id="23" name="Oval 8">
                  <a:extLst>
                    <a:ext uri="{FF2B5EF4-FFF2-40B4-BE49-F238E27FC236}">
                      <a16:creationId xmlns:a16="http://schemas.microsoft.com/office/drawing/2014/main" id="{A64A8056-5C68-4DEB-BEEA-FAA4F0EB7897}"/>
                    </a:ext>
                  </a:extLst>
                </p:cNvPr>
                <p:cNvSpPr/>
                <p:nvPr/>
              </p:nvSpPr>
              <p:spPr bwMode="auto">
                <a:xfrm rot="5400000">
                  <a:off x="680301" y="4028002"/>
                  <a:ext cx="783349" cy="783513"/>
                </a:xfrm>
                <a:prstGeom prst="ellipse">
                  <a:avLst/>
                </a:prstGeom>
                <a:solidFill>
                  <a:srgbClr val="B0006C">
                    <a:alpha val="50000"/>
                  </a:srgbClr>
                </a:solidFill>
                <a:ln>
                  <a:noFill/>
                  <a:prstDash val="sysDot"/>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02" rIns="360000" bIns="45702" numCol="1" spcCol="0" rtlCol="0" fromWordArt="0" anchor="ctr" anchorCtr="0" forceAA="0" compatLnSpc="1">
                  <a:prstTxWarp prst="textNoShape">
                    <a:avLst/>
                  </a:prstTxWarp>
                  <a:noAutofit/>
                </a:bodyPr>
                <a:lstStyle/>
                <a:p>
                  <a:endParaRPr lang="en-US" sz="1400" b="1" kern="0" dirty="0">
                    <a:solidFill>
                      <a:schemeClr val="bg1">
                        <a:lumMod val="95000"/>
                      </a:schemeClr>
                    </a:solidFill>
                  </a:endParaRPr>
                </a:p>
              </p:txBody>
            </p:sp>
            <p:sp>
              <p:nvSpPr>
                <p:cNvPr id="24" name="Oval 6">
                  <a:extLst>
                    <a:ext uri="{FF2B5EF4-FFF2-40B4-BE49-F238E27FC236}">
                      <a16:creationId xmlns:a16="http://schemas.microsoft.com/office/drawing/2014/main" id="{1DA290FA-4D22-4198-AC3A-88DC31110205}"/>
                    </a:ext>
                  </a:extLst>
                </p:cNvPr>
                <p:cNvSpPr/>
                <p:nvPr/>
              </p:nvSpPr>
              <p:spPr bwMode="auto">
                <a:xfrm rot="5400000">
                  <a:off x="1215788" y="4028002"/>
                  <a:ext cx="783349" cy="783513"/>
                </a:xfrm>
                <a:prstGeom prst="ellipse">
                  <a:avLst/>
                </a:prstGeom>
                <a:solidFill>
                  <a:srgbClr val="581D74">
                    <a:alpha val="50000"/>
                  </a:srgbClr>
                </a:solid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02" rIns="360000" bIns="45702" numCol="1" spcCol="0" rtlCol="0" fromWordArt="0" anchor="ctr" anchorCtr="0" forceAA="0" compatLnSpc="1">
                  <a:prstTxWarp prst="textNoShape">
                    <a:avLst/>
                  </a:prstTxWarp>
                  <a:noAutofit/>
                </a:bodyPr>
                <a:lstStyle/>
                <a:p>
                  <a:endParaRPr lang="en-US" sz="1400" b="1" kern="0" dirty="0">
                    <a:solidFill>
                      <a:schemeClr val="bg1"/>
                    </a:solidFill>
                  </a:endParaRPr>
                </a:p>
              </p:txBody>
            </p:sp>
          </p:grpSp>
          <p:sp>
            <p:nvSpPr>
              <p:cNvPr id="17" name="Content Placeholder 2">
                <a:extLst>
                  <a:ext uri="{FF2B5EF4-FFF2-40B4-BE49-F238E27FC236}">
                    <a16:creationId xmlns:a16="http://schemas.microsoft.com/office/drawing/2014/main" id="{312D93D6-A554-4A3F-98C9-DD6CFC72CDF3}"/>
                  </a:ext>
                </a:extLst>
              </p:cNvPr>
              <p:cNvSpPr txBox="1">
                <a:spLocks/>
              </p:cNvSpPr>
              <p:nvPr/>
            </p:nvSpPr>
            <p:spPr bwMode="auto">
              <a:xfrm>
                <a:off x="877880" y="2219265"/>
                <a:ext cx="736085" cy="1752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200" dirty="0" err="1">
                    <a:solidFill>
                      <a:srgbClr val="948683"/>
                    </a:solidFill>
                  </a:rPr>
                  <a:t>PRIIPs</a:t>
                </a:r>
                <a:endParaRPr lang="fr-FR" sz="1200" dirty="0">
                  <a:solidFill>
                    <a:srgbClr val="948683"/>
                  </a:solidFill>
                </a:endParaRPr>
              </a:p>
            </p:txBody>
          </p:sp>
          <p:sp>
            <p:nvSpPr>
              <p:cNvPr id="18" name="Content Placeholder 2">
                <a:extLst>
                  <a:ext uri="{FF2B5EF4-FFF2-40B4-BE49-F238E27FC236}">
                    <a16:creationId xmlns:a16="http://schemas.microsoft.com/office/drawing/2014/main" id="{F23457A5-D745-4EFE-949B-90729CC96D6F}"/>
                  </a:ext>
                </a:extLst>
              </p:cNvPr>
              <p:cNvSpPr txBox="1">
                <a:spLocks/>
              </p:cNvSpPr>
              <p:nvPr/>
            </p:nvSpPr>
            <p:spPr bwMode="auto">
              <a:xfrm>
                <a:off x="1273489" y="2801732"/>
                <a:ext cx="666336" cy="170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200" dirty="0">
                    <a:solidFill>
                      <a:srgbClr val="581D74"/>
                    </a:solidFill>
                  </a:rPr>
                  <a:t>MIF 2</a:t>
                </a:r>
              </a:p>
            </p:txBody>
          </p:sp>
          <p:sp>
            <p:nvSpPr>
              <p:cNvPr id="19" name="Content Placeholder 2">
                <a:extLst>
                  <a:ext uri="{FF2B5EF4-FFF2-40B4-BE49-F238E27FC236}">
                    <a16:creationId xmlns:a16="http://schemas.microsoft.com/office/drawing/2014/main" id="{ACA324E7-F90F-4A4F-AF5B-B39E938DE210}"/>
                  </a:ext>
                </a:extLst>
              </p:cNvPr>
              <p:cNvSpPr txBox="1">
                <a:spLocks/>
              </p:cNvSpPr>
              <p:nvPr/>
            </p:nvSpPr>
            <p:spPr bwMode="auto">
              <a:xfrm>
                <a:off x="557311" y="2801732"/>
                <a:ext cx="666336" cy="170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200" dirty="0">
                    <a:solidFill>
                      <a:srgbClr val="B0006C"/>
                    </a:solidFill>
                  </a:rPr>
                  <a:t>DDA</a:t>
                </a:r>
              </a:p>
            </p:txBody>
          </p:sp>
          <p:sp>
            <p:nvSpPr>
              <p:cNvPr id="20" name="Freeform: Shape 112">
                <a:extLst>
                  <a:ext uri="{FF2B5EF4-FFF2-40B4-BE49-F238E27FC236}">
                    <a16:creationId xmlns:a16="http://schemas.microsoft.com/office/drawing/2014/main" id="{666204C9-E178-4C21-B17A-7773CCE1039C}"/>
                  </a:ext>
                </a:extLst>
              </p:cNvPr>
              <p:cNvSpPr/>
              <p:nvPr/>
            </p:nvSpPr>
            <p:spPr bwMode="auto">
              <a:xfrm>
                <a:off x="1121677" y="2572671"/>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581D74"/>
              </a:solidFill>
              <a:ln w="9525" cap="flat" cmpd="sng" algn="ctr">
                <a:solidFill>
                  <a:srgbClr val="B0006C"/>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400"/>
              </a:p>
            </p:txBody>
          </p:sp>
        </p:grpSp>
      </p:grpSp>
      <p:sp>
        <p:nvSpPr>
          <p:cNvPr id="25" name="Rectangle 24"/>
          <p:cNvSpPr/>
          <p:nvPr/>
        </p:nvSpPr>
        <p:spPr>
          <a:xfrm>
            <a:off x="457199" y="4383152"/>
            <a:ext cx="7991475" cy="215444"/>
          </a:xfrm>
          <a:prstGeom prst="rect">
            <a:avLst/>
          </a:prstGeom>
        </p:spPr>
        <p:txBody>
          <a:bodyPr wrap="square">
            <a:spAutoFit/>
          </a:bodyPr>
          <a:lstStyle/>
          <a:p>
            <a:r>
              <a:rPr lang="fr-FR" sz="800" b="1" kern="0" dirty="0">
                <a:solidFill>
                  <a:schemeClr val="bg1">
                    <a:lumMod val="50000"/>
                  </a:schemeClr>
                </a:solidFill>
              </a:rPr>
              <a:t>*MIF II (Directive sur les marchés des instruments financiers)/ DDA (Directive sur la Distribution d’Assurance)/ </a:t>
            </a:r>
            <a:r>
              <a:rPr lang="fr-FR" sz="800" b="1" kern="0" dirty="0" err="1">
                <a:solidFill>
                  <a:schemeClr val="bg1">
                    <a:lumMod val="50000"/>
                  </a:schemeClr>
                </a:solidFill>
              </a:rPr>
              <a:t>PRIIPs</a:t>
            </a:r>
            <a:r>
              <a:rPr lang="fr-FR" sz="800" b="1" kern="0" dirty="0">
                <a:solidFill>
                  <a:schemeClr val="bg1">
                    <a:lumMod val="50000"/>
                  </a:schemeClr>
                </a:solidFill>
              </a:rPr>
              <a:t> (</a:t>
            </a:r>
            <a:r>
              <a:rPr lang="fr-FR" sz="800" b="1" kern="0" dirty="0" err="1">
                <a:solidFill>
                  <a:schemeClr val="bg1">
                    <a:lumMod val="50000"/>
                  </a:schemeClr>
                </a:solidFill>
              </a:rPr>
              <a:t>Packaged</a:t>
            </a:r>
            <a:r>
              <a:rPr lang="fr-FR" sz="800" b="1" kern="0" dirty="0">
                <a:solidFill>
                  <a:schemeClr val="bg1">
                    <a:lumMod val="50000"/>
                  </a:schemeClr>
                </a:solidFill>
              </a:rPr>
              <a:t> </a:t>
            </a:r>
            <a:r>
              <a:rPr lang="fr-FR" sz="800" b="1" kern="0" dirty="0" err="1">
                <a:solidFill>
                  <a:schemeClr val="bg1">
                    <a:lumMod val="50000"/>
                  </a:schemeClr>
                </a:solidFill>
              </a:rPr>
              <a:t>Retail</a:t>
            </a:r>
            <a:r>
              <a:rPr lang="fr-FR" sz="800" b="1" kern="0" dirty="0">
                <a:solidFill>
                  <a:schemeClr val="bg1">
                    <a:lumMod val="50000"/>
                  </a:schemeClr>
                </a:solidFill>
              </a:rPr>
              <a:t> Investment and </a:t>
            </a:r>
            <a:r>
              <a:rPr lang="fr-FR" sz="800" b="1" kern="0" dirty="0" err="1">
                <a:solidFill>
                  <a:schemeClr val="bg1">
                    <a:lumMod val="50000"/>
                  </a:schemeClr>
                </a:solidFill>
              </a:rPr>
              <a:t>Insurance</a:t>
            </a:r>
            <a:r>
              <a:rPr lang="fr-FR" sz="800" b="1" kern="0" dirty="0">
                <a:solidFill>
                  <a:schemeClr val="bg1">
                    <a:lumMod val="50000"/>
                  </a:schemeClr>
                </a:solidFill>
              </a:rPr>
              <a:t> </a:t>
            </a:r>
            <a:r>
              <a:rPr lang="fr-FR" sz="800" b="1" kern="0" dirty="0" err="1">
                <a:solidFill>
                  <a:schemeClr val="bg1">
                    <a:lumMod val="50000"/>
                  </a:schemeClr>
                </a:solidFill>
              </a:rPr>
              <a:t>Products</a:t>
            </a:r>
            <a:r>
              <a:rPr lang="fr-FR" sz="800" b="1" kern="0" dirty="0">
                <a:solidFill>
                  <a:schemeClr val="bg1">
                    <a:lumMod val="50000"/>
                  </a:schemeClr>
                </a:solidFill>
              </a:rPr>
              <a:t>)</a:t>
            </a:r>
          </a:p>
        </p:txBody>
      </p:sp>
      <p:sp>
        <p:nvSpPr>
          <p:cNvPr id="14" name="Rectangle 13"/>
          <p:cNvSpPr/>
          <p:nvPr/>
        </p:nvSpPr>
        <p:spPr>
          <a:xfrm>
            <a:off x="340241" y="777627"/>
            <a:ext cx="8644270" cy="3539430"/>
          </a:xfrm>
          <a:prstGeom prst="rect">
            <a:avLst/>
          </a:prstGeom>
        </p:spPr>
        <p:txBody>
          <a:bodyPr wrap="square">
            <a:spAutoFit/>
          </a:bodyPr>
          <a:lstStyle/>
          <a:p>
            <a:r>
              <a:rPr lang="fr-FR" sz="1600" dirty="0">
                <a:solidFill>
                  <a:schemeClr val="accent4">
                    <a:lumMod val="75000"/>
                  </a:schemeClr>
                </a:solidFill>
              </a:rPr>
              <a:t>Les réglementations MIF2-DDA-PRIIPs* entrent en vigueur en 2018 et visent à renforcer la protection de l’investisseur sur les marchés financiers, à travers 4 exigences communes</a:t>
            </a: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r>
              <a:rPr lang="fr-FR" sz="1600" dirty="0">
                <a:solidFill>
                  <a:schemeClr val="accent4">
                    <a:lumMod val="75000"/>
                  </a:schemeClr>
                </a:solidFill>
              </a:rPr>
              <a:t>Le parcours client s’en trouve modifié sur le poste de travail, et les étapes de déroulement de l’entretien commercial seront davantage formalisées.</a:t>
            </a:r>
          </a:p>
        </p:txBody>
      </p:sp>
    </p:spTree>
    <p:extLst>
      <p:ext uri="{BB962C8B-B14F-4D97-AF65-F5344CB8AC3E}">
        <p14:creationId xmlns:p14="http://schemas.microsoft.com/office/powerpoint/2010/main" val="83179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Ce qui change…</a:t>
            </a:r>
          </a:p>
        </p:txBody>
      </p:sp>
      <p:sp>
        <p:nvSpPr>
          <p:cNvPr id="4" name="Rectangle 3"/>
          <p:cNvSpPr/>
          <p:nvPr/>
        </p:nvSpPr>
        <p:spPr>
          <a:xfrm>
            <a:off x="340241" y="777627"/>
            <a:ext cx="8644270" cy="3785652"/>
          </a:xfrm>
          <a:prstGeom prst="rect">
            <a:avLst/>
          </a:prstGeom>
        </p:spPr>
        <p:txBody>
          <a:bodyPr wrap="square">
            <a:spAutoFit/>
          </a:bodyPr>
          <a:lstStyle/>
          <a:p>
            <a:r>
              <a:rPr lang="fr-FR" sz="1600" dirty="0">
                <a:solidFill>
                  <a:schemeClr val="accent4">
                    <a:lumMod val="75000"/>
                  </a:schemeClr>
                </a:solidFill>
              </a:rPr>
              <a:t>Jusqu’à présent, </a:t>
            </a:r>
            <a:r>
              <a:rPr lang="fr-FR" sz="1600" b="1" dirty="0">
                <a:solidFill>
                  <a:schemeClr val="accent4">
                    <a:lumMod val="75000"/>
                  </a:schemeClr>
                </a:solidFill>
              </a:rPr>
              <a:t>le devoir de conseil se déroulait pendant l’acte de vente </a:t>
            </a:r>
            <a:r>
              <a:rPr lang="fr-FR" sz="1600" dirty="0">
                <a:solidFill>
                  <a:schemeClr val="accent4">
                    <a:lumMod val="75000"/>
                  </a:schemeClr>
                </a:solidFill>
              </a:rPr>
              <a:t>et différait selon l’enveloppe proposée (titres ou assurance vie) : le conseiller devait donc s’engager sur des solutions de placement avant même d’échanger avec son client, puis s’assurer après coup de leur adaptation aux informations et besoins exprimés.</a:t>
            </a:r>
          </a:p>
          <a:p>
            <a:endParaRPr lang="fr-FR" sz="1600" dirty="0">
              <a:solidFill>
                <a:schemeClr val="accent4">
                  <a:lumMod val="75000"/>
                </a:schemeClr>
              </a:solidFill>
            </a:endParaRPr>
          </a:p>
          <a:p>
            <a:r>
              <a:rPr lang="fr-FR" sz="1600" b="1" dirty="0">
                <a:solidFill>
                  <a:schemeClr val="accent4">
                    <a:lumMod val="75000"/>
                  </a:schemeClr>
                </a:solidFill>
              </a:rPr>
              <a:t>MIF2/DDA/</a:t>
            </a:r>
            <a:r>
              <a:rPr lang="fr-FR" sz="1600" b="1" dirty="0" err="1">
                <a:solidFill>
                  <a:schemeClr val="accent4">
                    <a:lumMod val="75000"/>
                  </a:schemeClr>
                </a:solidFill>
              </a:rPr>
              <a:t>PRIIPs</a:t>
            </a:r>
            <a:r>
              <a:rPr lang="fr-FR" sz="1600" b="1" dirty="0">
                <a:solidFill>
                  <a:schemeClr val="accent4">
                    <a:lumMod val="75000"/>
                  </a:schemeClr>
                </a:solidFill>
              </a:rPr>
              <a:t> </a:t>
            </a:r>
            <a:r>
              <a:rPr lang="fr-FR" sz="1600" dirty="0">
                <a:solidFill>
                  <a:schemeClr val="accent4">
                    <a:lumMod val="75000"/>
                  </a:schemeClr>
                </a:solidFill>
              </a:rPr>
              <a:t>clarifient cette question, et </a:t>
            </a:r>
            <a:r>
              <a:rPr lang="fr-FR" sz="1600" b="1" dirty="0">
                <a:solidFill>
                  <a:schemeClr val="accent4">
                    <a:lumMod val="75000"/>
                  </a:schemeClr>
                </a:solidFill>
              </a:rPr>
              <a:t>imposent à présent un parcours conseil spécifique</a:t>
            </a:r>
          </a:p>
          <a:p>
            <a:pPr marL="627063" indent="-265113">
              <a:buFont typeface="Wingdings" panose="05000000000000000000" pitchFamily="2" charset="2"/>
              <a:buChar char="ü"/>
            </a:pPr>
            <a:r>
              <a:rPr lang="fr-FR" sz="1600" dirty="0">
                <a:solidFill>
                  <a:schemeClr val="accent4">
                    <a:lumMod val="75000"/>
                  </a:schemeClr>
                </a:solidFill>
              </a:rPr>
              <a:t>distinct et préalable à la souscription dans le système d’information,</a:t>
            </a:r>
          </a:p>
          <a:p>
            <a:pPr marL="627063" indent="-265113">
              <a:buFont typeface="Wingdings" panose="05000000000000000000" pitchFamily="2" charset="2"/>
              <a:buChar char="ü"/>
            </a:pPr>
            <a:r>
              <a:rPr lang="fr-FR" sz="1600" dirty="0">
                <a:solidFill>
                  <a:schemeClr val="accent4">
                    <a:lumMod val="75000"/>
                  </a:schemeClr>
                </a:solidFill>
              </a:rPr>
              <a:t>basé sur la prise en compte de la situation globale du client, de ses projets et de son rapport au risque,</a:t>
            </a:r>
          </a:p>
          <a:p>
            <a:pPr marL="627063" indent="-265113">
              <a:buFont typeface="Wingdings" panose="05000000000000000000" pitchFamily="2" charset="2"/>
              <a:buChar char="ü"/>
            </a:pPr>
            <a:r>
              <a:rPr lang="fr-FR" sz="1600" dirty="0">
                <a:solidFill>
                  <a:schemeClr val="accent4">
                    <a:lumMod val="75000"/>
                  </a:schemeClr>
                </a:solidFill>
              </a:rPr>
              <a:t>garantissant l’adéquation de la proposition du conseiller à cette situation.</a:t>
            </a:r>
          </a:p>
          <a:p>
            <a:pPr marL="627063" indent="-265113">
              <a:buFont typeface="Wingdings" panose="05000000000000000000" pitchFamily="2" charset="2"/>
              <a:buChar char="ü"/>
            </a:pPr>
            <a:endParaRPr lang="fr-FR" sz="1600" dirty="0">
              <a:solidFill>
                <a:schemeClr val="accent4">
                  <a:lumMod val="75000"/>
                </a:schemeClr>
              </a:solidFill>
            </a:endParaRPr>
          </a:p>
          <a:p>
            <a:r>
              <a:rPr lang="fr-FR" sz="1600" dirty="0">
                <a:solidFill>
                  <a:schemeClr val="accent4">
                    <a:lumMod val="75000"/>
                  </a:schemeClr>
                </a:solidFill>
              </a:rPr>
              <a:t>Ce parcours se conclut par </a:t>
            </a:r>
            <a:r>
              <a:rPr lang="fr-FR" sz="1600" b="1" dirty="0">
                <a:solidFill>
                  <a:schemeClr val="accent4">
                    <a:lumMod val="75000"/>
                  </a:schemeClr>
                </a:solidFill>
              </a:rPr>
              <a:t>un document de synthèse, signé du client</a:t>
            </a:r>
            <a:r>
              <a:rPr lang="fr-FR" sz="1600" dirty="0">
                <a:solidFill>
                  <a:schemeClr val="accent4">
                    <a:lumMod val="75000"/>
                  </a:schemeClr>
                </a:solidFill>
              </a:rPr>
              <a:t>, qui reprend :</a:t>
            </a:r>
          </a:p>
          <a:p>
            <a:pPr marL="627063" indent="-265113">
              <a:buFont typeface="Wingdings" panose="05000000000000000000" pitchFamily="2" charset="2"/>
              <a:buChar char="ü"/>
            </a:pPr>
            <a:r>
              <a:rPr lang="fr-FR" sz="1600" dirty="0">
                <a:solidFill>
                  <a:schemeClr val="accent4">
                    <a:lumMod val="75000"/>
                  </a:schemeClr>
                </a:solidFill>
              </a:rPr>
              <a:t>l’ensemble des éléments  de sa situation ayant permis d’établir le conseil, </a:t>
            </a:r>
          </a:p>
          <a:p>
            <a:pPr marL="627063" indent="-265113">
              <a:buFont typeface="Wingdings" panose="05000000000000000000" pitchFamily="2" charset="2"/>
              <a:buChar char="ü"/>
            </a:pPr>
            <a:r>
              <a:rPr lang="fr-FR" sz="1600" dirty="0">
                <a:solidFill>
                  <a:schemeClr val="accent4">
                    <a:lumMod val="75000"/>
                  </a:schemeClr>
                </a:solidFill>
              </a:rPr>
              <a:t>la proposition de placement que lui a faite le conseiller, </a:t>
            </a:r>
          </a:p>
          <a:p>
            <a:pPr marL="627063" indent="-265113">
              <a:buFont typeface="Wingdings" panose="05000000000000000000" pitchFamily="2" charset="2"/>
              <a:buChar char="ü"/>
            </a:pPr>
            <a:r>
              <a:rPr lang="fr-FR" sz="1600" dirty="0">
                <a:solidFill>
                  <a:schemeClr val="accent4">
                    <a:lumMod val="75000"/>
                  </a:schemeClr>
                </a:solidFill>
              </a:rPr>
              <a:t>ses choix finaux,  validant cette proposition ou lui apportant des modifications.</a:t>
            </a:r>
          </a:p>
        </p:txBody>
      </p:sp>
    </p:spTree>
    <p:extLst>
      <p:ext uri="{BB962C8B-B14F-4D97-AF65-F5344CB8AC3E}">
        <p14:creationId xmlns:p14="http://schemas.microsoft.com/office/powerpoint/2010/main" val="2347320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 nouveau parcours </a:t>
            </a:r>
            <a:r>
              <a:rPr lang="fr-FR" dirty="0" err="1"/>
              <a:t>epargne</a:t>
            </a:r>
            <a:r>
              <a:rPr lang="fr-FR" dirty="0"/>
              <a:t> financière et assurance</a:t>
            </a:r>
          </a:p>
        </p:txBody>
      </p:sp>
      <p:sp>
        <p:nvSpPr>
          <p:cNvPr id="6" name="Rectangle 5"/>
          <p:cNvSpPr/>
          <p:nvPr/>
        </p:nvSpPr>
        <p:spPr>
          <a:xfrm>
            <a:off x="340241" y="777627"/>
            <a:ext cx="8644270" cy="1323439"/>
          </a:xfrm>
          <a:prstGeom prst="rect">
            <a:avLst/>
          </a:prstGeom>
        </p:spPr>
        <p:txBody>
          <a:bodyPr wrap="square">
            <a:spAutoFit/>
          </a:bodyPr>
          <a:lstStyle/>
          <a:p>
            <a:r>
              <a:rPr lang="fr-FR" sz="1600" dirty="0">
                <a:solidFill>
                  <a:schemeClr val="accent4">
                    <a:lumMod val="75000"/>
                  </a:schemeClr>
                </a:solidFill>
              </a:rPr>
              <a:t>Ainsi, l’enchainement des faits ayant amené le client à prendre ses décisions d’investissement est </a:t>
            </a:r>
            <a:r>
              <a:rPr lang="fr-FR" sz="1600" b="1" dirty="0">
                <a:solidFill>
                  <a:schemeClr val="accent4">
                    <a:lumMod val="75000"/>
                  </a:schemeClr>
                </a:solidFill>
              </a:rPr>
              <a:t>conservé dans le système, pour plus de transparence et de traçabilité. </a:t>
            </a:r>
          </a:p>
          <a:p>
            <a:endParaRPr lang="fr-FR" sz="1600" b="1" dirty="0">
              <a:solidFill>
                <a:schemeClr val="accent4">
                  <a:lumMod val="75000"/>
                </a:schemeClr>
              </a:solidFill>
            </a:endParaRPr>
          </a:p>
          <a:p>
            <a:r>
              <a:rPr lang="fr-FR" sz="1600" dirty="0">
                <a:solidFill>
                  <a:schemeClr val="accent4">
                    <a:lumMod val="75000"/>
                  </a:schemeClr>
                </a:solidFill>
              </a:rPr>
              <a:t>Il s’agit du Nouveau parcours client épargne financière et assurance, qui se déroule en 5 étapes et dont les différents écrans vont être déroulés pas à pas.</a:t>
            </a:r>
          </a:p>
        </p:txBody>
      </p:sp>
      <p:grpSp>
        <p:nvGrpSpPr>
          <p:cNvPr id="20" name="Groupe 19"/>
          <p:cNvGrpSpPr/>
          <p:nvPr/>
        </p:nvGrpSpPr>
        <p:grpSpPr>
          <a:xfrm>
            <a:off x="218700" y="2539399"/>
            <a:ext cx="8706599" cy="799235"/>
            <a:chOff x="218700" y="2273574"/>
            <a:chExt cx="8706599" cy="799235"/>
          </a:xfrm>
        </p:grpSpPr>
        <p:grpSp>
          <p:nvGrpSpPr>
            <p:cNvPr id="7" name="Groupe 6"/>
            <p:cNvGrpSpPr/>
            <p:nvPr/>
          </p:nvGrpSpPr>
          <p:grpSpPr>
            <a:xfrm>
              <a:off x="218700" y="2273574"/>
              <a:ext cx="8706599" cy="432000"/>
              <a:chOff x="159489" y="1401704"/>
              <a:chExt cx="8706599" cy="432000"/>
            </a:xfrm>
          </p:grpSpPr>
          <p:sp>
            <p:nvSpPr>
              <p:cNvPr id="8" name="Chevron 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9" name="Chevron 8"/>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10" name="Chevron 9"/>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11" name="Chevron 10"/>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12" name="Chevron 11"/>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13" name="Chevron 12"/>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14" name="Chevron 13"/>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15" name="Chevron 1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17" name="Rectangle 16"/>
            <p:cNvSpPr/>
            <p:nvPr/>
          </p:nvSpPr>
          <p:spPr>
            <a:xfrm>
              <a:off x="218700" y="2828260"/>
              <a:ext cx="1854649" cy="244549"/>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a:solidFill>
                    <a:schemeClr val="accent5">
                      <a:lumMod val="75000"/>
                    </a:schemeClr>
                  </a:solidFill>
                </a:rPr>
                <a:t>Données </a:t>
              </a:r>
              <a:r>
                <a:rPr lang="fr-FR" sz="1200" dirty="0" err="1">
                  <a:solidFill>
                    <a:schemeClr val="accent5">
                      <a:lumMod val="75000"/>
                    </a:schemeClr>
                  </a:solidFill>
                </a:rPr>
                <a:t>pré-existantes</a:t>
              </a:r>
              <a:endParaRPr lang="fr-FR" sz="1200" dirty="0">
                <a:solidFill>
                  <a:schemeClr val="accent5">
                    <a:lumMod val="75000"/>
                  </a:schemeClr>
                </a:solidFill>
              </a:endParaRPr>
            </a:p>
          </p:txBody>
        </p:sp>
        <p:sp>
          <p:nvSpPr>
            <p:cNvPr id="18" name="Rectangle 17"/>
            <p:cNvSpPr/>
            <p:nvPr/>
          </p:nvSpPr>
          <p:spPr>
            <a:xfrm>
              <a:off x="7593300" y="2828260"/>
              <a:ext cx="1136030" cy="244548"/>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a:solidFill>
                    <a:schemeClr val="accent5">
                      <a:lumMod val="75000"/>
                    </a:schemeClr>
                  </a:solidFill>
                </a:rPr>
                <a:t>Vente</a:t>
              </a:r>
            </a:p>
          </p:txBody>
        </p:sp>
        <p:sp>
          <p:nvSpPr>
            <p:cNvPr id="19" name="Rectangle 18"/>
            <p:cNvSpPr/>
            <p:nvPr/>
          </p:nvSpPr>
          <p:spPr>
            <a:xfrm>
              <a:off x="2156014" y="2828260"/>
              <a:ext cx="5361205" cy="244549"/>
            </a:xfrm>
            <a:prstGeom prst="rect">
              <a:avLst/>
            </a:prstGeom>
            <a:gradFill flip="none" rotWithShape="1">
              <a:gsLst>
                <a:gs pos="0">
                  <a:schemeClr val="accent5">
                    <a:lumMod val="50000"/>
                    <a:alpha val="15000"/>
                  </a:schemeClr>
                </a:gs>
                <a:gs pos="100000">
                  <a:srgbClr val="C00000"/>
                </a:gs>
              </a:gsLst>
              <a:lin ang="18900000" scaled="1"/>
              <a:tileRect/>
            </a:gra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b="1" dirty="0">
                  <a:solidFill>
                    <a:schemeClr val="bg1"/>
                  </a:solidFill>
                </a:rPr>
                <a:t>Nouveau parcours client épargne financière et assurance</a:t>
              </a:r>
            </a:p>
          </p:txBody>
        </p:sp>
      </p:grpSp>
    </p:spTree>
    <p:extLst>
      <p:ext uri="{BB962C8B-B14F-4D97-AF65-F5344CB8AC3E}">
        <p14:creationId xmlns:p14="http://schemas.microsoft.com/office/powerpoint/2010/main" val="933704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2900" y="730177"/>
            <a:ext cx="8550934" cy="2800767"/>
          </a:xfrm>
          <a:prstGeom prst="rect">
            <a:avLst/>
          </a:prstGeom>
        </p:spPr>
        <p:txBody>
          <a:bodyPr wrap="square">
            <a:spAutoFit/>
          </a:bodyPr>
          <a:lstStyle/>
          <a:p>
            <a:r>
              <a:rPr lang="fr-FR" sz="1600" dirty="0">
                <a:solidFill>
                  <a:schemeClr val="accent4">
                    <a:lumMod val="75000"/>
                  </a:schemeClr>
                </a:solidFill>
              </a:rPr>
              <a:t>Précisons quelques notions avant de réaliser le cas client :</a:t>
            </a: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p:txBody>
      </p:sp>
      <p:sp>
        <p:nvSpPr>
          <p:cNvPr id="27" name="Titre 1"/>
          <p:cNvSpPr>
            <a:spLocks noGrp="1"/>
          </p:cNvSpPr>
          <p:nvPr>
            <p:ph type="title"/>
          </p:nvPr>
        </p:nvSpPr>
        <p:spPr>
          <a:xfrm>
            <a:off x="457200" y="10170"/>
            <a:ext cx="8676000" cy="405000"/>
          </a:xfrm>
        </p:spPr>
        <p:txBody>
          <a:bodyPr>
            <a:normAutofit fontScale="90000"/>
          </a:bodyPr>
          <a:lstStyle/>
          <a:p>
            <a:r>
              <a:rPr lang="fr-FR" dirty="0"/>
              <a:t>Les objectifs du document et la façon de l’utiliser</a:t>
            </a:r>
          </a:p>
        </p:txBody>
      </p:sp>
      <p:grpSp>
        <p:nvGrpSpPr>
          <p:cNvPr id="6" name="Groupe 5"/>
          <p:cNvGrpSpPr/>
          <p:nvPr/>
        </p:nvGrpSpPr>
        <p:grpSpPr>
          <a:xfrm>
            <a:off x="265819" y="1735646"/>
            <a:ext cx="8706599" cy="2022864"/>
            <a:chOff x="265819" y="1401704"/>
            <a:chExt cx="8706599" cy="2022864"/>
          </a:xfrm>
        </p:grpSpPr>
        <p:sp>
          <p:nvSpPr>
            <p:cNvPr id="2" name="Rectangle 1"/>
            <p:cNvSpPr/>
            <p:nvPr/>
          </p:nvSpPr>
          <p:spPr>
            <a:xfrm>
              <a:off x="2203132" y="1911709"/>
              <a:ext cx="1013359" cy="1501718"/>
            </a:xfrm>
            <a:prstGeom prst="rect">
              <a:avLst/>
            </a:prstGeom>
            <a:solidFill>
              <a:schemeClr val="bg1">
                <a:lumMod val="95000"/>
              </a:schemeClr>
            </a:solidFill>
            <a:ln w="158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50000"/>
                    </a:schemeClr>
                  </a:solidFill>
                </a:rPr>
                <a:t>Il s’agit de la découverte :</a:t>
              </a:r>
            </a:p>
            <a:p>
              <a:pPr algn="ctr"/>
              <a:r>
                <a:rPr lang="fr-FR" sz="1000" dirty="0">
                  <a:solidFill>
                    <a:schemeClr val="accent5">
                      <a:lumMod val="50000"/>
                    </a:schemeClr>
                  </a:solidFill>
                </a:rPr>
                <a:t>épargne à allouer, objectifs, durée, profil de risque.</a:t>
              </a:r>
            </a:p>
          </p:txBody>
        </p:sp>
        <p:sp>
          <p:nvSpPr>
            <p:cNvPr id="28" name="Rectangle 27"/>
            <p:cNvSpPr/>
            <p:nvPr/>
          </p:nvSpPr>
          <p:spPr>
            <a:xfrm>
              <a:off x="3261791" y="1922850"/>
              <a:ext cx="980647" cy="1501718"/>
            </a:xfrm>
            <a:prstGeom prst="rect">
              <a:avLst/>
            </a:prstGeom>
            <a:solidFill>
              <a:schemeClr val="bg1">
                <a:lumMod val="95000"/>
              </a:schemeClr>
            </a:solidFill>
            <a:ln w="158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50000"/>
                    </a:schemeClr>
                  </a:solidFill>
                </a:rPr>
                <a:t>Répartition recommandée en faisant appel ou non aux Portefeuilles modèles.</a:t>
              </a:r>
            </a:p>
          </p:txBody>
        </p:sp>
        <p:sp>
          <p:nvSpPr>
            <p:cNvPr id="29" name="Rectangle 28"/>
            <p:cNvSpPr/>
            <p:nvPr/>
          </p:nvSpPr>
          <p:spPr>
            <a:xfrm>
              <a:off x="4284448" y="1922850"/>
              <a:ext cx="1376648" cy="1501718"/>
            </a:xfrm>
            <a:prstGeom prst="rect">
              <a:avLst/>
            </a:prstGeom>
            <a:solidFill>
              <a:schemeClr val="bg1">
                <a:lumMod val="95000"/>
              </a:schemeClr>
            </a:solidFill>
            <a:ln w="158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50000"/>
                    </a:schemeClr>
                  </a:solidFill>
                </a:rPr>
                <a:t>Communication au client des caractéristiques des supports proposés et notamment remise des frais ex-ante.</a:t>
              </a:r>
            </a:p>
          </p:txBody>
        </p:sp>
        <p:sp>
          <p:nvSpPr>
            <p:cNvPr id="30" name="Rectangle 29"/>
            <p:cNvSpPr/>
            <p:nvPr/>
          </p:nvSpPr>
          <p:spPr>
            <a:xfrm>
              <a:off x="5703104" y="1922850"/>
              <a:ext cx="870769" cy="1501718"/>
            </a:xfrm>
            <a:prstGeom prst="rect">
              <a:avLst/>
            </a:prstGeom>
            <a:solidFill>
              <a:schemeClr val="bg1">
                <a:lumMod val="95000"/>
              </a:schemeClr>
            </a:solidFill>
            <a:ln w="158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50000"/>
                    </a:schemeClr>
                  </a:solidFill>
                </a:rPr>
                <a:t>Pour chaque projet, le client peut suivre ou non le conseil fourni.</a:t>
              </a:r>
            </a:p>
          </p:txBody>
        </p:sp>
        <p:sp>
          <p:nvSpPr>
            <p:cNvPr id="37" name="Rectangle 36"/>
            <p:cNvSpPr/>
            <p:nvPr/>
          </p:nvSpPr>
          <p:spPr>
            <a:xfrm>
              <a:off x="6653760" y="1922850"/>
              <a:ext cx="986658" cy="1501718"/>
            </a:xfrm>
            <a:prstGeom prst="rect">
              <a:avLst/>
            </a:prstGeom>
            <a:solidFill>
              <a:schemeClr val="bg1">
                <a:lumMod val="95000"/>
              </a:schemeClr>
            </a:solidFill>
            <a:ln w="158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50000"/>
                    </a:schemeClr>
                  </a:solidFill>
                </a:rPr>
                <a:t>Document signé reprenant tous les termes de l’entretien.</a:t>
              </a:r>
            </a:p>
          </p:txBody>
        </p:sp>
        <p:grpSp>
          <p:nvGrpSpPr>
            <p:cNvPr id="3" name="Groupe 2"/>
            <p:cNvGrpSpPr/>
            <p:nvPr/>
          </p:nvGrpSpPr>
          <p:grpSpPr>
            <a:xfrm>
              <a:off x="265819" y="1401704"/>
              <a:ext cx="8706599" cy="432000"/>
              <a:chOff x="159489" y="1401704"/>
              <a:chExt cx="8706599" cy="432000"/>
            </a:xfrm>
          </p:grpSpPr>
          <p:sp>
            <p:nvSpPr>
              <p:cNvPr id="19" name="Chevron 18"/>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1" name="Chevron 30"/>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2" name="Chevron 31"/>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3" name="Chevron 32"/>
              <p:cNvSpPr/>
              <p:nvPr/>
            </p:nvSpPr>
            <p:spPr>
              <a:xfrm>
                <a:off x="2096803" y="1401704"/>
                <a:ext cx="1188000" cy="432000"/>
              </a:xfrm>
              <a:prstGeom prst="chevron">
                <a:avLst/>
              </a:prstGeom>
              <a:gradFill flip="none" rotWithShape="1">
                <a:gsLst>
                  <a:gs pos="4000">
                    <a:schemeClr val="accent2">
                      <a:alpha val="2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6" name="Chevron 35"/>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4" name="Chevron 33"/>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5" name="Chevron 34"/>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1" name="Chevron 4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grpSp>
    </p:spTree>
    <p:extLst>
      <p:ext uri="{BB962C8B-B14F-4D97-AF65-F5344CB8AC3E}">
        <p14:creationId xmlns:p14="http://schemas.microsoft.com/office/powerpoint/2010/main" val="2784762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2900" y="730177"/>
            <a:ext cx="8595238" cy="2492990"/>
          </a:xfrm>
          <a:prstGeom prst="rect">
            <a:avLst/>
          </a:prstGeom>
        </p:spPr>
        <p:txBody>
          <a:bodyPr wrap="square">
            <a:spAutoFit/>
          </a:bodyPr>
          <a:lstStyle/>
          <a:p>
            <a:r>
              <a:rPr lang="fr-FR" sz="1600" dirty="0">
                <a:solidFill>
                  <a:schemeClr val="accent4">
                    <a:lumMod val="75000"/>
                  </a:schemeClr>
                </a:solidFill>
              </a:rPr>
              <a:t>Afin de </a:t>
            </a:r>
            <a:r>
              <a:rPr lang="fr-FR" sz="1600" b="1" dirty="0">
                <a:solidFill>
                  <a:schemeClr val="accent4">
                    <a:lumMod val="75000"/>
                  </a:schemeClr>
                </a:solidFill>
              </a:rPr>
              <a:t>vous familiariser </a:t>
            </a:r>
            <a:r>
              <a:rPr lang="fr-FR" sz="1600" dirty="0">
                <a:solidFill>
                  <a:schemeClr val="accent4">
                    <a:lumMod val="75000"/>
                  </a:schemeClr>
                </a:solidFill>
              </a:rPr>
              <a:t>avec l’enchainement des nouveaux écrans nous allons </a:t>
            </a:r>
            <a:r>
              <a:rPr lang="fr-FR" sz="1600" b="1" dirty="0">
                <a:solidFill>
                  <a:schemeClr val="accent4">
                    <a:lumMod val="75000"/>
                  </a:schemeClr>
                </a:solidFill>
              </a:rPr>
              <a:t>réaliser ensemble un cas client. </a:t>
            </a:r>
            <a:r>
              <a:rPr lang="fr-FR" sz="1600" dirty="0">
                <a:solidFill>
                  <a:schemeClr val="accent4">
                    <a:lumMod val="75000"/>
                  </a:schemeClr>
                </a:solidFill>
              </a:rPr>
              <a:t>Il nous permettra : </a:t>
            </a:r>
          </a:p>
          <a:p>
            <a:pPr marL="361950" indent="-180975">
              <a:buFont typeface="Wingdings" panose="05000000000000000000" pitchFamily="2" charset="2"/>
              <a:buChar char="ü"/>
            </a:pPr>
            <a:r>
              <a:rPr lang="fr-FR" sz="1600" dirty="0">
                <a:solidFill>
                  <a:schemeClr val="accent4">
                    <a:lumMod val="75000"/>
                  </a:schemeClr>
                </a:solidFill>
              </a:rPr>
              <a:t>de visualiser toutes les étapes de l’entretien</a:t>
            </a:r>
          </a:p>
          <a:p>
            <a:pPr marL="361950" indent="-180975">
              <a:buFont typeface="Wingdings" panose="05000000000000000000" pitchFamily="2" charset="2"/>
              <a:buChar char="ü"/>
            </a:pPr>
            <a:r>
              <a:rPr lang="fr-FR" sz="1600" dirty="0">
                <a:solidFill>
                  <a:schemeClr val="accent4">
                    <a:lumMod val="75000"/>
                  </a:schemeClr>
                </a:solidFill>
              </a:rPr>
              <a:t>d’utiliser les portefeuilles modèles et une allocation libre</a:t>
            </a:r>
          </a:p>
          <a:p>
            <a:pPr marL="361950" indent="-180975">
              <a:buFont typeface="Wingdings" panose="05000000000000000000" pitchFamily="2" charset="2"/>
              <a:buChar char="ü"/>
            </a:pPr>
            <a:r>
              <a:rPr lang="fr-FR" sz="1600" dirty="0">
                <a:solidFill>
                  <a:schemeClr val="accent4">
                    <a:lumMod val="75000"/>
                  </a:schemeClr>
                </a:solidFill>
              </a:rPr>
              <a:t>de traiter le cas particulier du client qui pourrait refuser notre conseil.</a:t>
            </a:r>
          </a:p>
          <a:p>
            <a:pPr marL="180975"/>
            <a:endParaRPr lang="fr-FR" sz="1600" dirty="0">
              <a:solidFill>
                <a:schemeClr val="accent4">
                  <a:lumMod val="75000"/>
                </a:schemeClr>
              </a:solidFill>
            </a:endParaRPr>
          </a:p>
          <a:p>
            <a:pPr marL="180975"/>
            <a:endParaRPr lang="fr-FR" sz="1600" dirty="0">
              <a:solidFill>
                <a:schemeClr val="accent4">
                  <a:lumMod val="75000"/>
                </a:schemeClr>
              </a:solidFill>
            </a:endParaRPr>
          </a:p>
          <a:p>
            <a:r>
              <a:rPr lang="fr-FR" sz="1600" dirty="0">
                <a:solidFill>
                  <a:schemeClr val="accent4">
                    <a:lumMod val="75000"/>
                  </a:schemeClr>
                </a:solidFill>
              </a:rPr>
              <a:t>Les 2 premières étapes sont des prérequis au parcours.</a:t>
            </a:r>
          </a:p>
          <a:p>
            <a:endParaRPr lang="fr-FR" sz="1600" dirty="0">
              <a:solidFill>
                <a:schemeClr val="accent4">
                  <a:lumMod val="75000"/>
                </a:schemeClr>
              </a:solidFill>
            </a:endParaRPr>
          </a:p>
          <a:p>
            <a:pPr marL="2959100"/>
            <a:r>
              <a:rPr lang="fr-FR" sz="1200" b="1" dirty="0">
                <a:solidFill>
                  <a:srgbClr val="C00000"/>
                </a:solidFill>
              </a:rPr>
              <a:t>Ces étapes, inchangées et connues, ne seront pas développées dans ce module</a:t>
            </a:r>
          </a:p>
        </p:txBody>
      </p:sp>
      <p:sp>
        <p:nvSpPr>
          <p:cNvPr id="27" name="Titre 1"/>
          <p:cNvSpPr>
            <a:spLocks noGrp="1"/>
          </p:cNvSpPr>
          <p:nvPr>
            <p:ph type="title"/>
          </p:nvPr>
        </p:nvSpPr>
        <p:spPr>
          <a:xfrm>
            <a:off x="457200" y="10170"/>
            <a:ext cx="8676000" cy="405000"/>
          </a:xfrm>
        </p:spPr>
        <p:txBody>
          <a:bodyPr>
            <a:normAutofit fontScale="90000"/>
          </a:bodyPr>
          <a:lstStyle/>
          <a:p>
            <a:r>
              <a:rPr lang="fr-FR" dirty="0"/>
              <a:t>Les objectifs du document et la façon de l’utiliser</a:t>
            </a:r>
          </a:p>
        </p:txBody>
      </p:sp>
      <p:sp>
        <p:nvSpPr>
          <p:cNvPr id="34" name="Chevron 33"/>
          <p:cNvSpPr/>
          <p:nvPr/>
        </p:nvSpPr>
        <p:spPr>
          <a:xfrm>
            <a:off x="1764260" y="2821882"/>
            <a:ext cx="1548297" cy="503018"/>
          </a:xfrm>
          <a:prstGeom prst="chevron">
            <a:avLst/>
          </a:prstGeom>
          <a:gradFill flip="none" rotWithShape="1">
            <a:gsLst>
              <a:gs pos="4000">
                <a:schemeClr val="accent2">
                  <a:alpha val="2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bg1"/>
                </a:solidFill>
              </a:rPr>
              <a:t>Questionnaire Connaissance Financière</a:t>
            </a:r>
          </a:p>
        </p:txBody>
      </p:sp>
      <p:sp>
        <p:nvSpPr>
          <p:cNvPr id="35" name="Chevron 34"/>
          <p:cNvSpPr/>
          <p:nvPr/>
        </p:nvSpPr>
        <p:spPr>
          <a:xfrm>
            <a:off x="432088" y="2821882"/>
            <a:ext cx="1548297" cy="503018"/>
          </a:xfrm>
          <a:prstGeom prst="chevron">
            <a:avLst/>
          </a:prstGeom>
          <a:gradFill flip="none" rotWithShape="1">
            <a:gsLst>
              <a:gs pos="4000">
                <a:schemeClr val="accent2">
                  <a:alpha val="2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bg1"/>
                </a:solidFill>
              </a:rPr>
              <a:t>Connaissance client</a:t>
            </a:r>
          </a:p>
        </p:txBody>
      </p:sp>
      <p:sp>
        <p:nvSpPr>
          <p:cNvPr id="38" name="Rectangle 37"/>
          <p:cNvSpPr/>
          <p:nvPr/>
        </p:nvSpPr>
        <p:spPr>
          <a:xfrm>
            <a:off x="342900" y="3486033"/>
            <a:ext cx="8550934" cy="338554"/>
          </a:xfrm>
          <a:prstGeom prst="rect">
            <a:avLst/>
          </a:prstGeom>
        </p:spPr>
        <p:txBody>
          <a:bodyPr wrap="square">
            <a:spAutoFit/>
          </a:bodyPr>
          <a:lstStyle/>
          <a:p>
            <a:r>
              <a:rPr lang="fr-FR" sz="1600" dirty="0">
                <a:solidFill>
                  <a:schemeClr val="accent4">
                    <a:lumMod val="75000"/>
                  </a:schemeClr>
                </a:solidFill>
              </a:rPr>
              <a:t>Durant le module, l’étape en blanc sur cette frise vous permettra de  de vous repérer.</a:t>
            </a:r>
          </a:p>
        </p:txBody>
      </p:sp>
      <p:grpSp>
        <p:nvGrpSpPr>
          <p:cNvPr id="29" name="Groupe 28"/>
          <p:cNvGrpSpPr/>
          <p:nvPr/>
        </p:nvGrpSpPr>
        <p:grpSpPr>
          <a:xfrm>
            <a:off x="231539" y="3876074"/>
            <a:ext cx="8706599" cy="432000"/>
            <a:chOff x="159489" y="1401704"/>
            <a:chExt cx="8706599" cy="432000"/>
          </a:xfrm>
        </p:grpSpPr>
        <p:sp>
          <p:nvSpPr>
            <p:cNvPr id="30" name="Chevron 29"/>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7" name="Chevron 36"/>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9" name="Chevron 38"/>
            <p:cNvSpPr/>
            <p:nvPr/>
          </p:nvSpPr>
          <p:spPr>
            <a:xfrm>
              <a:off x="3155460" y="1401704"/>
              <a:ext cx="1152000" cy="432000"/>
            </a:xfrm>
            <a:prstGeom prst="chevron">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accent5">
                      <a:lumMod val="75000"/>
                    </a:schemeClr>
                  </a:solidFill>
                </a:rPr>
                <a:t>Propo</a:t>
              </a:r>
              <a:r>
                <a:rPr lang="fr-FR" sz="1000" dirty="0">
                  <a:solidFill>
                    <a:schemeClr val="accent5">
                      <a:lumMod val="75000"/>
                    </a:schemeClr>
                  </a:solidFill>
                </a:rPr>
                <a:t> de la banque</a:t>
              </a:r>
            </a:p>
          </p:txBody>
        </p:sp>
        <p:sp>
          <p:nvSpPr>
            <p:cNvPr id="40" name="Chevron 39"/>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1" name="Chevron 40"/>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2" name="Chevron 41"/>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3" name="Chevron 42"/>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4" name="Chevron 43"/>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45" name="ZoneTexte 44"/>
          <p:cNvSpPr txBox="1"/>
          <p:nvPr/>
        </p:nvSpPr>
        <p:spPr>
          <a:xfrm>
            <a:off x="329355" y="4444934"/>
            <a:ext cx="5774273" cy="307777"/>
          </a:xfrm>
          <a:prstGeom prst="rect">
            <a:avLst/>
          </a:prstGeom>
          <a:noFill/>
        </p:spPr>
        <p:txBody>
          <a:bodyPr wrap="none" rtlCol="0">
            <a:spAutoFit/>
          </a:bodyPr>
          <a:lstStyle/>
          <a:p>
            <a:pPr algn="r"/>
            <a:r>
              <a:rPr lang="fr-FR" sz="1400" b="1" i="1" dirty="0">
                <a:solidFill>
                  <a:schemeClr val="accent4">
                    <a:lumMod val="75000"/>
                  </a:schemeClr>
                </a:solidFill>
              </a:rPr>
              <a:t>Dans l’exemple nous nous situons dans l’étape « Proposition de la banque »</a:t>
            </a:r>
          </a:p>
        </p:txBody>
      </p:sp>
    </p:spTree>
    <p:extLst>
      <p:ext uri="{BB962C8B-B14F-4D97-AF65-F5344CB8AC3E}">
        <p14:creationId xmlns:p14="http://schemas.microsoft.com/office/powerpoint/2010/main" val="506603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Déroulons maintenant notre cas client</a:t>
            </a:r>
          </a:p>
        </p:txBody>
      </p:sp>
    </p:spTree>
    <p:extLst>
      <p:ext uri="{BB962C8B-B14F-4D97-AF65-F5344CB8AC3E}">
        <p14:creationId xmlns:p14="http://schemas.microsoft.com/office/powerpoint/2010/main" val="188267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1"/>
          <p:cNvSpPr txBox="1">
            <a:spLocks/>
          </p:cNvSpPr>
          <p:nvPr/>
        </p:nvSpPr>
        <p:spPr>
          <a:xfrm>
            <a:off x="609600" y="162570"/>
            <a:ext cx="8676000" cy="405000"/>
          </a:xfrm>
          <a:prstGeom prst="rect">
            <a:avLst/>
          </a:prstGeom>
        </p:spPr>
        <p:txBody>
          <a:bodyPr vert="horz" lIns="91440" tIns="45720" rIns="91440" bIns="45720" rtlCol="0" anchor="ctr">
            <a:normAutofit fontScale="90000" lnSpcReduction="10000"/>
          </a:bodyPr>
          <a:lstStyle>
            <a:lvl1pPr marL="0" algn="l" defTabSz="457200" rtl="0" eaLnBrk="1" latinLnBrk="0" hangingPunct="1">
              <a:spcBef>
                <a:spcPct val="0"/>
              </a:spcBef>
              <a:buNone/>
              <a:defRPr lang="fr-FR" sz="2400" b="1" i="1" kern="1200" cap="small" dirty="0">
                <a:solidFill>
                  <a:schemeClr val="bg1"/>
                </a:solidFill>
                <a:effectLst>
                  <a:outerShdw blurRad="38100" dist="38100" dir="2700000" algn="tl">
                    <a:srgbClr val="000000">
                      <a:alpha val="43137"/>
                    </a:srgbClr>
                  </a:outerShdw>
                </a:effectLst>
                <a:latin typeface="+mn-lt"/>
                <a:ea typeface="+mn-ea"/>
                <a:cs typeface="+mn-cs"/>
              </a:defRPr>
            </a:lvl1pPr>
          </a:lstStyle>
          <a:p>
            <a:r>
              <a:rPr lang="fr-FR" dirty="0"/>
              <a:t>Présentation du cas client</a:t>
            </a:r>
          </a:p>
        </p:txBody>
      </p:sp>
      <p:sp>
        <p:nvSpPr>
          <p:cNvPr id="2" name="Rectangle 1"/>
          <p:cNvSpPr/>
          <p:nvPr/>
        </p:nvSpPr>
        <p:spPr>
          <a:xfrm>
            <a:off x="374650" y="751507"/>
            <a:ext cx="8489950" cy="3785652"/>
          </a:xfrm>
          <a:prstGeom prst="rect">
            <a:avLst/>
          </a:prstGeom>
        </p:spPr>
        <p:txBody>
          <a:bodyPr wrap="square">
            <a:spAutoFit/>
          </a:bodyPr>
          <a:lstStyle/>
          <a:p>
            <a:r>
              <a:rPr lang="fr-FR" sz="1600" dirty="0">
                <a:solidFill>
                  <a:schemeClr val="accent4">
                    <a:lumMod val="75000"/>
                  </a:schemeClr>
                </a:solidFill>
              </a:rPr>
              <a:t>La personne que nous recevons est déjà cliente.</a:t>
            </a:r>
          </a:p>
          <a:p>
            <a:r>
              <a:rPr lang="fr-FR" sz="1600" dirty="0">
                <a:solidFill>
                  <a:schemeClr val="accent4">
                    <a:lumMod val="75000"/>
                  </a:schemeClr>
                </a:solidFill>
              </a:rPr>
              <a:t>Elle a 60 ans.</a:t>
            </a:r>
          </a:p>
          <a:p>
            <a:r>
              <a:rPr lang="fr-FR" sz="1600" dirty="0">
                <a:solidFill>
                  <a:schemeClr val="accent4">
                    <a:lumMod val="75000"/>
                  </a:schemeClr>
                </a:solidFill>
              </a:rPr>
              <a:t>Elle est </a:t>
            </a:r>
            <a:r>
              <a:rPr lang="fr-FR" sz="1600" dirty="0" err="1">
                <a:solidFill>
                  <a:schemeClr val="accent4">
                    <a:lumMod val="75000"/>
                  </a:schemeClr>
                </a:solidFill>
              </a:rPr>
              <a:t>BPe</a:t>
            </a:r>
            <a:r>
              <a:rPr lang="fr-FR" sz="1600" dirty="0">
                <a:solidFill>
                  <a:schemeClr val="accent4">
                    <a:lumMod val="75000"/>
                  </a:schemeClr>
                </a:solidFill>
              </a:rPr>
              <a:t> et détient divers produits d’épargne et de trésorerie pour environ 100 K€, dont un Nuances 3D pour 15 K€ et un CDD pour 27 K€.</a:t>
            </a:r>
          </a:p>
          <a:p>
            <a:endParaRPr lang="fr-FR" sz="1600" dirty="0">
              <a:solidFill>
                <a:schemeClr val="accent4">
                  <a:lumMod val="75000"/>
                </a:schemeClr>
              </a:solidFill>
            </a:endParaRPr>
          </a:p>
          <a:p>
            <a:r>
              <a:rPr lang="fr-FR" sz="1600" dirty="0">
                <a:solidFill>
                  <a:schemeClr val="accent4">
                    <a:lumMod val="75000"/>
                  </a:schemeClr>
                </a:solidFill>
              </a:rPr>
              <a:t>Nous la rencontrons car elle vient de percevoir un héritage de 30 K€.</a:t>
            </a:r>
          </a:p>
          <a:p>
            <a:endParaRPr lang="fr-FR" sz="1600" dirty="0">
              <a:solidFill>
                <a:schemeClr val="accent4">
                  <a:lumMod val="75000"/>
                </a:schemeClr>
              </a:solidFill>
            </a:endParaRPr>
          </a:p>
          <a:p>
            <a:r>
              <a:rPr lang="fr-FR" sz="1600" dirty="0">
                <a:solidFill>
                  <a:schemeClr val="accent4">
                    <a:lumMod val="75000"/>
                  </a:schemeClr>
                </a:solidFill>
              </a:rPr>
              <a:t>A l’issue de la découverte nous avons convenu ensemble des orientations suivantes :</a:t>
            </a:r>
          </a:p>
          <a:p>
            <a:endParaRPr lang="fr-FR" sz="1600" dirty="0">
              <a:solidFill>
                <a:schemeClr val="accent4">
                  <a:lumMod val="75000"/>
                </a:schemeClr>
              </a:solidFill>
            </a:endParaRPr>
          </a:p>
          <a:p>
            <a:pPr marL="361950" indent="-180975">
              <a:buFont typeface="Wingdings" panose="05000000000000000000" pitchFamily="2" charset="2"/>
              <a:buChar char="ü"/>
            </a:pPr>
            <a:r>
              <a:rPr lang="fr-FR" sz="1600" dirty="0">
                <a:solidFill>
                  <a:schemeClr val="accent4">
                    <a:lumMod val="75000"/>
                  </a:schemeClr>
                </a:solidFill>
              </a:rPr>
              <a:t>elle fixe à 15 K€ l’épargne de précaution à conserver a minima, et veut allouer 55 K€ à l’investissement d’aujourd’hui ,</a:t>
            </a:r>
          </a:p>
          <a:p>
            <a:pPr marL="361950" indent="-180975">
              <a:buFont typeface="Wingdings" panose="05000000000000000000" pitchFamily="2" charset="2"/>
              <a:buChar char="ü"/>
            </a:pPr>
            <a:r>
              <a:rPr lang="fr-FR" sz="1600" dirty="0">
                <a:solidFill>
                  <a:schemeClr val="accent4">
                    <a:lumMod val="75000"/>
                  </a:schemeClr>
                </a:solidFill>
              </a:rPr>
              <a:t>elle souhaite préparer sa retraite, qu’elle envisage à 67 ans, affecter à ce projet 40 K€ et les verser sur son contrat nuances 3D déjà existant (elle souhaite rester sur un risque modéré),</a:t>
            </a:r>
          </a:p>
          <a:p>
            <a:pPr marL="361950" indent="-180975">
              <a:buFont typeface="Wingdings" panose="05000000000000000000" pitchFamily="2" charset="2"/>
              <a:buChar char="ü"/>
            </a:pPr>
            <a:r>
              <a:rPr lang="fr-FR" sz="1600" dirty="0">
                <a:solidFill>
                  <a:schemeClr val="accent4">
                    <a:lumMod val="75000"/>
                  </a:schemeClr>
                </a:solidFill>
              </a:rPr>
              <a:t>elle veut dynamiser les 15 K€ restants,  en acceptant un risque élevé et en investissant cette somme sur son PEA.</a:t>
            </a:r>
          </a:p>
        </p:txBody>
      </p:sp>
    </p:spTree>
    <p:extLst>
      <p:ext uri="{BB962C8B-B14F-4D97-AF65-F5344CB8AC3E}">
        <p14:creationId xmlns:p14="http://schemas.microsoft.com/office/powerpoint/2010/main" val="126580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44"/>
          <p:cNvPicPr>
            <a:picLocks/>
          </p:cNvPicPr>
          <p:nvPr/>
        </p:nvPicPr>
        <p:blipFill rotWithShape="1">
          <a:blip r:embed="rId2" r:link="rId3">
            <a:extLst>
              <a:ext uri="{28A0092B-C50C-407E-A947-70E740481C1C}">
                <a14:useLocalDpi xmlns:a14="http://schemas.microsoft.com/office/drawing/2010/main" val="0"/>
              </a:ext>
            </a:extLst>
          </a:blip>
          <a:srcRect l="26038" t="21585" r="23698" b="24981"/>
          <a:stretch>
            <a:fillRect/>
          </a:stretch>
        </p:blipFill>
        <p:spPr>
          <a:xfrm>
            <a:off x="623180" y="1530238"/>
            <a:ext cx="3830130" cy="3053752"/>
          </a:xfrm>
          <a:prstGeom prst="rect">
            <a:avLst/>
          </a:prstGeom>
          <a:ln>
            <a:solidFill>
              <a:schemeClr val="accent5">
                <a:lumMod val="75000"/>
              </a:schemeClr>
            </a:solidFill>
          </a:ln>
        </p:spPr>
      </p:pic>
      <p:sp>
        <p:nvSpPr>
          <p:cNvPr id="47" name="Légende encadrée 1 46"/>
          <p:cNvSpPr/>
          <p:nvPr/>
        </p:nvSpPr>
        <p:spPr>
          <a:xfrm>
            <a:off x="231556" y="796235"/>
            <a:ext cx="1301748" cy="525152"/>
          </a:xfrm>
          <a:prstGeom prst="borderCallout1">
            <a:avLst>
              <a:gd name="adj1" fmla="val 113197"/>
              <a:gd name="adj2" fmla="val 65244"/>
              <a:gd name="adj3" fmla="val 174992"/>
              <a:gd name="adj4" fmla="val 74555"/>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Nous allons lancer le parcours par la </a:t>
            </a:r>
            <a:r>
              <a:rPr lang="fr-FR" sz="1000" b="1" dirty="0">
                <a:solidFill>
                  <a:schemeClr val="accent4">
                    <a:lumMod val="75000"/>
                  </a:schemeClr>
                </a:solidFill>
              </a:rPr>
              <a:t>transaction 0199</a:t>
            </a:r>
          </a:p>
        </p:txBody>
      </p:sp>
      <p:sp>
        <p:nvSpPr>
          <p:cNvPr id="3" name="Rectangle 2"/>
          <p:cNvSpPr/>
          <p:nvPr/>
        </p:nvSpPr>
        <p:spPr>
          <a:xfrm>
            <a:off x="1049615" y="1765887"/>
            <a:ext cx="322418" cy="1004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500" dirty="0">
                <a:solidFill>
                  <a:schemeClr val="accent5">
                    <a:lumMod val="50000"/>
                  </a:schemeClr>
                </a:solidFill>
              </a:rPr>
              <a:t>0199</a:t>
            </a:r>
          </a:p>
        </p:txBody>
      </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081" t="1184" b="48201"/>
          <a:stretch/>
        </p:blipFill>
        <p:spPr bwMode="auto">
          <a:xfrm>
            <a:off x="5087548" y="1530238"/>
            <a:ext cx="1525759" cy="2907102"/>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8" name="Légende encadrée 1 47"/>
          <p:cNvSpPr/>
          <p:nvPr/>
        </p:nvSpPr>
        <p:spPr>
          <a:xfrm>
            <a:off x="5087548" y="796235"/>
            <a:ext cx="1301748" cy="525152"/>
          </a:xfrm>
          <a:prstGeom prst="borderCallout1">
            <a:avLst>
              <a:gd name="adj1" fmla="val 111097"/>
              <a:gd name="adj2" fmla="val 9044"/>
              <a:gd name="adj3" fmla="val 263577"/>
              <a:gd name="adj4" fmla="val 2538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Ou en sélectionnant dans le menu :</a:t>
            </a:r>
          </a:p>
          <a:p>
            <a:pPr algn="ctr"/>
            <a:r>
              <a:rPr lang="fr-FR" sz="1000" b="1" dirty="0">
                <a:solidFill>
                  <a:schemeClr val="accent4">
                    <a:lumMod val="75000"/>
                  </a:schemeClr>
                </a:solidFill>
              </a:rPr>
              <a:t>« Vente » puis…</a:t>
            </a:r>
          </a:p>
        </p:txBody>
      </p:sp>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45" r="-1545"/>
          <a:stretch/>
        </p:blipFill>
        <p:spPr bwMode="auto">
          <a:xfrm>
            <a:off x="6919098" y="1530238"/>
            <a:ext cx="1499906" cy="3126788"/>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9" name="Légende encadrée 1 48"/>
          <p:cNvSpPr/>
          <p:nvPr/>
        </p:nvSpPr>
        <p:spPr>
          <a:xfrm>
            <a:off x="7117256" y="788505"/>
            <a:ext cx="1301748" cy="525152"/>
          </a:xfrm>
          <a:prstGeom prst="borderCallout1">
            <a:avLst>
              <a:gd name="adj1" fmla="val 115639"/>
              <a:gd name="adj2" fmla="val 49358"/>
              <a:gd name="adj3" fmla="val 115197"/>
              <a:gd name="adj4" fmla="val 48595"/>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 </a:t>
            </a:r>
            <a:r>
              <a:rPr lang="fr-FR" sz="1000" b="1" dirty="0">
                <a:solidFill>
                  <a:schemeClr val="accent4">
                    <a:lumMod val="75000"/>
                  </a:schemeClr>
                </a:solidFill>
              </a:rPr>
              <a:t>EPARGNE FINANCIERE – Parcours client</a:t>
            </a:r>
          </a:p>
        </p:txBody>
      </p:sp>
      <p:cxnSp>
        <p:nvCxnSpPr>
          <p:cNvPr id="8" name="Connecteur droit 7"/>
          <p:cNvCxnSpPr/>
          <p:nvPr/>
        </p:nvCxnSpPr>
        <p:spPr>
          <a:xfrm>
            <a:off x="6321287" y="2250219"/>
            <a:ext cx="597811" cy="1463040"/>
          </a:xfrm>
          <a:prstGeom prst="line">
            <a:avLst/>
          </a:prstGeom>
          <a:ln w="15875">
            <a:solidFill>
              <a:schemeClr val="accent5">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9" name="Ellipse 8"/>
          <p:cNvSpPr/>
          <p:nvPr/>
        </p:nvSpPr>
        <p:spPr>
          <a:xfrm>
            <a:off x="1713516" y="693973"/>
            <a:ext cx="3287854" cy="357108"/>
          </a:xfrm>
          <a:prstGeom prst="ellipse">
            <a:avLst/>
          </a:prstGeom>
          <a:gradFill flip="none" rotWithShape="1">
            <a:gsLst>
              <a:gs pos="4000">
                <a:schemeClr val="accent2">
                  <a:alpha val="51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a:t>2 options pour lancer le parcours</a:t>
            </a:r>
          </a:p>
        </p:txBody>
      </p:sp>
      <p:grpSp>
        <p:nvGrpSpPr>
          <p:cNvPr id="21" name="Groupe 20"/>
          <p:cNvGrpSpPr/>
          <p:nvPr/>
        </p:nvGrpSpPr>
        <p:grpSpPr>
          <a:xfrm>
            <a:off x="95496" y="93899"/>
            <a:ext cx="8706599" cy="432000"/>
            <a:chOff x="159489" y="1401704"/>
            <a:chExt cx="8706599" cy="432000"/>
          </a:xfrm>
        </p:grpSpPr>
        <p:sp>
          <p:nvSpPr>
            <p:cNvPr id="31" name="Chevron 30"/>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2" name="Chevron 31"/>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5" name="Chevron 34"/>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Connaissance client</a:t>
              </a:r>
            </a:p>
          </p:txBody>
        </p:sp>
        <p:sp>
          <p:nvSpPr>
            <p:cNvPr id="38" name="Chevron 37"/>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428084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99155" y="2085551"/>
            <a:ext cx="3275937" cy="400110"/>
          </a:xfrm>
          <a:prstGeom prst="rect">
            <a:avLst/>
          </a:prstGeom>
        </p:spPr>
        <p:txBody>
          <a:bodyPr wrap="square">
            <a:spAutoFit/>
          </a:bodyPr>
          <a:lstStyle/>
          <a:p>
            <a:pPr algn="ctr"/>
            <a:r>
              <a:rPr lang="fr-FR" sz="1000" b="1" dirty="0">
                <a:solidFill>
                  <a:srgbClr val="C00000"/>
                </a:solidFill>
              </a:rPr>
              <a:t>si les rubriques ne sont pas valides (car délai de validité dépassé, ou incomplètes) alors message bloquant :</a:t>
            </a:r>
          </a:p>
        </p:txBody>
      </p:sp>
      <p:sp>
        <p:nvSpPr>
          <p:cNvPr id="43" name="Légende encadrée 1 42"/>
          <p:cNvSpPr/>
          <p:nvPr/>
        </p:nvSpPr>
        <p:spPr>
          <a:xfrm>
            <a:off x="266700" y="1344680"/>
            <a:ext cx="3208020" cy="525152"/>
          </a:xfrm>
          <a:prstGeom prst="borderCallout1">
            <a:avLst>
              <a:gd name="adj1" fmla="val 113197"/>
              <a:gd name="adj2" fmla="val 65244"/>
              <a:gd name="adj3" fmla="val 114428"/>
              <a:gd name="adj4" fmla="val 64888"/>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Au lancement du parcours </a:t>
            </a:r>
            <a:r>
              <a:rPr lang="fr-FR" sz="1000" b="1" dirty="0">
                <a:solidFill>
                  <a:schemeClr val="accent4">
                    <a:lumMod val="75000"/>
                  </a:schemeClr>
                </a:solidFill>
              </a:rPr>
              <a:t>la validité des rubriques de connaissance client est contrôlée.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2" t="1" r="2256" b="4940"/>
          <a:stretch/>
        </p:blipFill>
        <p:spPr bwMode="auto">
          <a:xfrm>
            <a:off x="1717482" y="2485662"/>
            <a:ext cx="2798859" cy="1322990"/>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4" name="ZoneTexte 43"/>
          <p:cNvSpPr txBox="1"/>
          <p:nvPr/>
        </p:nvSpPr>
        <p:spPr>
          <a:xfrm>
            <a:off x="266699" y="674436"/>
            <a:ext cx="8750079" cy="584775"/>
          </a:xfrm>
          <a:prstGeom prst="rect">
            <a:avLst/>
          </a:prstGeom>
          <a:noFill/>
        </p:spPr>
        <p:txBody>
          <a:bodyPr wrap="square" rtlCol="0">
            <a:spAutoFit/>
          </a:bodyPr>
          <a:lstStyle/>
          <a:p>
            <a:pPr algn="just"/>
            <a:r>
              <a:rPr lang="fr-FR" sz="1600" dirty="0">
                <a:solidFill>
                  <a:schemeClr val="accent4">
                    <a:lumMod val="75000"/>
                  </a:schemeClr>
                </a:solidFill>
              </a:rPr>
              <a:t>Nous l’avons vu, la mise à jour de connaissance client </a:t>
            </a:r>
            <a:r>
              <a:rPr lang="fr-FR" sz="1600" b="1" dirty="0">
                <a:solidFill>
                  <a:srgbClr val="C00000"/>
                </a:solidFill>
              </a:rPr>
              <a:t>est un </a:t>
            </a:r>
            <a:r>
              <a:rPr lang="fr-FR" sz="1600" b="1" dirty="0" err="1">
                <a:solidFill>
                  <a:srgbClr val="C00000"/>
                </a:solidFill>
              </a:rPr>
              <a:t>pré-requis</a:t>
            </a:r>
            <a:r>
              <a:rPr lang="fr-FR" sz="1600" b="1" dirty="0">
                <a:solidFill>
                  <a:srgbClr val="C00000"/>
                </a:solidFill>
              </a:rPr>
              <a:t>. </a:t>
            </a:r>
            <a:r>
              <a:rPr lang="fr-FR" sz="1600" dirty="0">
                <a:solidFill>
                  <a:schemeClr val="accent4">
                    <a:lumMod val="75000"/>
                  </a:schemeClr>
                </a:solidFill>
              </a:rPr>
              <a:t>Toutefois si cela n’a pas été fait, des contrôles sont effectués.</a:t>
            </a:r>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009322" y="2811548"/>
            <a:ext cx="2590115" cy="1586123"/>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5" name="Légende encadrée 1 44"/>
          <p:cNvSpPr/>
          <p:nvPr/>
        </p:nvSpPr>
        <p:spPr>
          <a:xfrm>
            <a:off x="7291346" y="2042514"/>
            <a:ext cx="1725432" cy="525152"/>
          </a:xfrm>
          <a:prstGeom prst="borderCallout1">
            <a:avLst>
              <a:gd name="adj1" fmla="val 113197"/>
              <a:gd name="adj2" fmla="val 65244"/>
              <a:gd name="adj3" fmla="val 388314"/>
              <a:gd name="adj4" fmla="val -4950"/>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Il faudra alors </a:t>
            </a:r>
            <a:r>
              <a:rPr lang="fr-FR" sz="1000" b="1" dirty="0">
                <a:solidFill>
                  <a:schemeClr val="accent4">
                    <a:lumMod val="75000"/>
                  </a:schemeClr>
                </a:solidFill>
              </a:rPr>
              <a:t>revenir sur connaissance client</a:t>
            </a:r>
          </a:p>
        </p:txBody>
      </p:sp>
      <p:grpSp>
        <p:nvGrpSpPr>
          <p:cNvPr id="18" name="Groupe 17"/>
          <p:cNvGrpSpPr/>
          <p:nvPr/>
        </p:nvGrpSpPr>
        <p:grpSpPr>
          <a:xfrm>
            <a:off x="95496" y="93899"/>
            <a:ext cx="8706599" cy="432000"/>
            <a:chOff x="159489" y="1401704"/>
            <a:chExt cx="8706599" cy="432000"/>
          </a:xfrm>
        </p:grpSpPr>
        <p:sp>
          <p:nvSpPr>
            <p:cNvPr id="19" name="Chevron 18"/>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0" name="Chevron 19"/>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21" name="Chevron 20"/>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22" name="Chevron 21"/>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24" name="Chevron 23"/>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26" name="Chevron 2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4" name="Chevron 33"/>
            <p:cNvSpPr/>
            <p:nvPr/>
          </p:nvSpPr>
          <p:spPr>
            <a:xfrm>
              <a:off x="159489" y="1401704"/>
              <a:ext cx="1332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Connaissance client</a:t>
              </a:r>
            </a:p>
          </p:txBody>
        </p:sp>
        <p:sp>
          <p:nvSpPr>
            <p:cNvPr id="35" name="Chevron 3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864988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p:cNvSpPr txBox="1"/>
          <p:nvPr/>
        </p:nvSpPr>
        <p:spPr>
          <a:xfrm>
            <a:off x="540876" y="3461566"/>
            <a:ext cx="1695450" cy="553998"/>
          </a:xfrm>
          <a:prstGeom prst="rect">
            <a:avLst/>
          </a:prstGeom>
          <a:noFill/>
        </p:spPr>
        <p:txBody>
          <a:bodyPr wrap="square" rtlCol="0">
            <a:spAutoFit/>
          </a:bodyPr>
          <a:lstStyle/>
          <a:p>
            <a:pPr algn="ctr"/>
            <a:r>
              <a:rPr lang="fr-FR" sz="1000" b="1" dirty="0">
                <a:solidFill>
                  <a:schemeClr val="bg1">
                    <a:lumMod val="50000"/>
                  </a:schemeClr>
                </a:solidFill>
              </a:rPr>
              <a:t>Le symbole          indique l’absence d’une donnée obligatoire. </a:t>
            </a:r>
          </a:p>
        </p:txBody>
      </p:sp>
      <p:sp>
        <p:nvSpPr>
          <p:cNvPr id="14" name="ZoneTexte 13">
            <a:hlinkClick r:id="rId2" action="ppaction://hlinksldjump"/>
          </p:cNvPr>
          <p:cNvSpPr txBox="1"/>
          <p:nvPr/>
        </p:nvSpPr>
        <p:spPr>
          <a:xfrm>
            <a:off x="6634807" y="4826361"/>
            <a:ext cx="1470074" cy="230832"/>
          </a:xfrm>
          <a:prstGeom prst="rect">
            <a:avLst/>
          </a:prstGeom>
          <a:solidFill>
            <a:schemeClr val="bg1">
              <a:lumMod val="75000"/>
            </a:schemeClr>
          </a:solidFill>
        </p:spPr>
        <p:txBody>
          <a:bodyPr wrap="square" rtlCol="0">
            <a:spAutoFit/>
          </a:bodyPr>
          <a:lstStyle/>
          <a:p>
            <a:pPr algn="ctr"/>
            <a:r>
              <a:rPr lang="fr-FR" sz="900" b="1" dirty="0">
                <a:solidFill>
                  <a:schemeClr val="tx1">
                    <a:lumMod val="65000"/>
                    <a:lumOff val="35000"/>
                  </a:schemeClr>
                </a:solidFill>
              </a:rPr>
              <a:t>RETOUR au  SOMMAIRE</a:t>
            </a:r>
          </a:p>
        </p:txBody>
      </p:sp>
      <p:sp>
        <p:nvSpPr>
          <p:cNvPr id="15" name="Bouton d’action : Suivant 14">
            <a:hlinkClick r:id="" action="ppaction://hlinkshowjump?jump=nextslide" highlightClick="1"/>
          </p:cNvPr>
          <p:cNvSpPr/>
          <p:nvPr/>
        </p:nvSpPr>
        <p:spPr>
          <a:xfrm>
            <a:off x="5906910" y="4888455"/>
            <a:ext cx="576064" cy="148500"/>
          </a:xfrm>
          <a:prstGeom prst="actionButtonForwardNex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Bouton d'action : Précédent 17">
            <a:hlinkClick r:id="" action="ppaction://hlinkshowjump?jump=previousslide" highlightClick="1"/>
          </p:cNvPr>
          <p:cNvSpPr/>
          <p:nvPr/>
        </p:nvSpPr>
        <p:spPr>
          <a:xfrm>
            <a:off x="5266801" y="4888455"/>
            <a:ext cx="597600" cy="148500"/>
          </a:xfrm>
          <a:prstGeom prst="actionButtonBackPrevious">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947" t="21918" r="3745" b="11398"/>
          <a:stretch/>
        </p:blipFill>
        <p:spPr bwMode="auto">
          <a:xfrm>
            <a:off x="2361245" y="1375576"/>
            <a:ext cx="6226164" cy="31011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à coins arrondis 3"/>
          <p:cNvSpPr/>
          <p:nvPr/>
        </p:nvSpPr>
        <p:spPr>
          <a:xfrm>
            <a:off x="540875" y="2296969"/>
            <a:ext cx="1695450" cy="818187"/>
          </a:xfrm>
          <a:prstGeom prst="roundRect">
            <a:avLst/>
          </a:prstGeom>
          <a:solidFill>
            <a:schemeClr val="bg1">
              <a:lumMod val="85000"/>
            </a:schemeClr>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bg1">
                    <a:lumMod val="50000"/>
                  </a:schemeClr>
                </a:solidFill>
              </a:rPr>
              <a:t>Lorsque les données du client ne sont pas à jour.</a:t>
            </a:r>
          </a:p>
          <a:p>
            <a:r>
              <a:rPr lang="fr-FR" sz="1000" b="1" dirty="0">
                <a:solidFill>
                  <a:schemeClr val="bg1">
                    <a:lumMod val="50000"/>
                  </a:schemeClr>
                </a:solidFill>
              </a:rPr>
              <a:t>un indicateur       précise les rubriques  à actualiser.</a:t>
            </a:r>
            <a:r>
              <a:rPr lang="fr-FR" sz="1000" dirty="0"/>
              <a:t>. </a:t>
            </a:r>
          </a:p>
        </p:txBody>
      </p:sp>
      <p:cxnSp>
        <p:nvCxnSpPr>
          <p:cNvPr id="6" name="Connecteur droit avec flèche 5"/>
          <p:cNvCxnSpPr/>
          <p:nvPr/>
        </p:nvCxnSpPr>
        <p:spPr>
          <a:xfrm flipV="1">
            <a:off x="2133600" y="2001215"/>
            <a:ext cx="349429" cy="295754"/>
          </a:xfrm>
          <a:prstGeom prst="straightConnector1">
            <a:avLst/>
          </a:prstGeom>
          <a:ln w="15875">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5" name="Rectangle à coins arrondis 4"/>
          <p:cNvSpPr/>
          <p:nvPr/>
        </p:nvSpPr>
        <p:spPr>
          <a:xfrm rot="20604760">
            <a:off x="495300" y="956570"/>
            <a:ext cx="1447800" cy="723900"/>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Passage obligatoire par Connaissance client si données non valides</a:t>
            </a:r>
          </a:p>
        </p:txBody>
      </p:sp>
      <p:grpSp>
        <p:nvGrpSpPr>
          <p:cNvPr id="17" name="Groupe 16"/>
          <p:cNvGrpSpPr/>
          <p:nvPr/>
        </p:nvGrpSpPr>
        <p:grpSpPr>
          <a:xfrm>
            <a:off x="1407650" y="2738352"/>
            <a:ext cx="149812" cy="95182"/>
            <a:chOff x="765713" y="4000501"/>
            <a:chExt cx="149812" cy="95182"/>
          </a:xfrm>
        </p:grpSpPr>
        <p:sp>
          <p:nvSpPr>
            <p:cNvPr id="19" name="Flèche courbée vers le bas 18"/>
            <p:cNvSpPr/>
            <p:nvPr/>
          </p:nvSpPr>
          <p:spPr>
            <a:xfrm>
              <a:off x="771525" y="4000501"/>
              <a:ext cx="144000" cy="36000"/>
            </a:xfrm>
            <a:prstGeom prst="curvedDownArrow">
              <a:avLst/>
            </a:prstGeom>
            <a:solidFill>
              <a:schemeClr val="tx1"/>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0" name="Flèche courbée vers le bas 19"/>
            <p:cNvSpPr/>
            <p:nvPr/>
          </p:nvSpPr>
          <p:spPr>
            <a:xfrm rot="11202197">
              <a:off x="765713" y="4059683"/>
              <a:ext cx="144000" cy="36000"/>
            </a:xfrm>
            <a:prstGeom prst="curvedDownArrow">
              <a:avLst/>
            </a:prstGeom>
            <a:solidFill>
              <a:schemeClr val="tx1"/>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grpSp>
        <p:nvGrpSpPr>
          <p:cNvPr id="23" name="Groupe 22"/>
          <p:cNvGrpSpPr/>
          <p:nvPr/>
        </p:nvGrpSpPr>
        <p:grpSpPr>
          <a:xfrm>
            <a:off x="1376862" y="3413941"/>
            <a:ext cx="218700" cy="248460"/>
            <a:chOff x="962328" y="3650440"/>
            <a:chExt cx="218700" cy="248460"/>
          </a:xfrm>
        </p:grpSpPr>
        <p:sp>
          <p:nvSpPr>
            <p:cNvPr id="11" name="Triangle isocèle 10"/>
            <p:cNvSpPr/>
            <p:nvPr/>
          </p:nvSpPr>
          <p:spPr>
            <a:xfrm>
              <a:off x="962328" y="3650440"/>
              <a:ext cx="218700" cy="248460"/>
            </a:xfrm>
            <a:prstGeom prst="triangle">
              <a:avLst/>
            </a:prstGeom>
            <a:solidFill>
              <a:schemeClr val="tx1"/>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2" name="ZoneTexte 11"/>
            <p:cNvSpPr txBox="1"/>
            <p:nvPr/>
          </p:nvSpPr>
          <p:spPr>
            <a:xfrm>
              <a:off x="1019406" y="3669490"/>
              <a:ext cx="149105" cy="190905"/>
            </a:xfrm>
            <a:prstGeom prst="rect">
              <a:avLst/>
            </a:prstGeom>
            <a:noFill/>
          </p:spPr>
          <p:txBody>
            <a:bodyPr wrap="none" rtlCol="0">
              <a:spAutoFit/>
            </a:bodyPr>
            <a:lstStyle/>
            <a:p>
              <a:pPr algn="r"/>
              <a:r>
                <a:rPr lang="fr-FR" sz="1200" b="1" dirty="0">
                  <a:solidFill>
                    <a:schemeClr val="bg1"/>
                  </a:solidFill>
                  <a:latin typeface="Calibri"/>
                  <a:cs typeface="Calibri"/>
                </a:rPr>
                <a:t>!</a:t>
              </a:r>
            </a:p>
          </p:txBody>
        </p:sp>
      </p:grpSp>
      <p:sp>
        <p:nvSpPr>
          <p:cNvPr id="7" name="Rectangle 6"/>
          <p:cNvSpPr/>
          <p:nvPr/>
        </p:nvSpPr>
        <p:spPr>
          <a:xfrm>
            <a:off x="4770783" y="2441050"/>
            <a:ext cx="2433099" cy="1987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700" dirty="0">
                <a:solidFill>
                  <a:schemeClr val="tx1">
                    <a:lumMod val="65000"/>
                    <a:lumOff val="35000"/>
                  </a:schemeClr>
                </a:solidFill>
              </a:rPr>
              <a:t>KYNOW</a:t>
            </a:r>
          </a:p>
        </p:txBody>
      </p:sp>
      <p:sp>
        <p:nvSpPr>
          <p:cNvPr id="21" name="Rectangle 20"/>
          <p:cNvSpPr/>
          <p:nvPr/>
        </p:nvSpPr>
        <p:spPr>
          <a:xfrm>
            <a:off x="4770783" y="2706258"/>
            <a:ext cx="1930841" cy="1987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700" dirty="0">
                <a:solidFill>
                  <a:schemeClr val="tx1">
                    <a:lumMod val="65000"/>
                    <a:lumOff val="35000"/>
                  </a:schemeClr>
                </a:solidFill>
              </a:rPr>
              <a:t>KYNOW</a:t>
            </a:r>
          </a:p>
        </p:txBody>
      </p:sp>
      <p:sp>
        <p:nvSpPr>
          <p:cNvPr id="24" name="Rectangle 23"/>
          <p:cNvSpPr/>
          <p:nvPr/>
        </p:nvSpPr>
        <p:spPr>
          <a:xfrm>
            <a:off x="4770782" y="3208532"/>
            <a:ext cx="2433099" cy="1987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700" dirty="0">
                <a:solidFill>
                  <a:schemeClr val="tx1">
                    <a:lumMod val="65000"/>
                    <a:lumOff val="35000"/>
                  </a:schemeClr>
                </a:solidFill>
              </a:rPr>
              <a:t>MME KYNOW TOE</a:t>
            </a:r>
          </a:p>
        </p:txBody>
      </p:sp>
      <p:sp>
        <p:nvSpPr>
          <p:cNvPr id="26" name="Rectangle 25"/>
          <p:cNvSpPr/>
          <p:nvPr/>
        </p:nvSpPr>
        <p:spPr>
          <a:xfrm>
            <a:off x="4770781" y="3691055"/>
            <a:ext cx="1296064" cy="1987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700" dirty="0">
                <a:solidFill>
                  <a:schemeClr val="tx1">
                    <a:lumMod val="65000"/>
                    <a:lumOff val="35000"/>
                  </a:schemeClr>
                </a:solidFill>
              </a:rPr>
              <a:t>01/10/1957</a:t>
            </a:r>
          </a:p>
        </p:txBody>
      </p:sp>
      <p:grpSp>
        <p:nvGrpSpPr>
          <p:cNvPr id="27" name="Groupe 26"/>
          <p:cNvGrpSpPr/>
          <p:nvPr/>
        </p:nvGrpSpPr>
        <p:grpSpPr>
          <a:xfrm>
            <a:off x="95496" y="93899"/>
            <a:ext cx="8706599" cy="432000"/>
            <a:chOff x="159489" y="1401704"/>
            <a:chExt cx="8706599" cy="432000"/>
          </a:xfrm>
        </p:grpSpPr>
        <p:sp>
          <p:nvSpPr>
            <p:cNvPr id="28" name="Chevron 2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9" name="Chevron 28"/>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0" name="Chevron 29"/>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1" name="Chevron 30"/>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2" name="Chevron 31"/>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3" name="Chevron 32"/>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4" name="Chevron 33"/>
            <p:cNvSpPr/>
            <p:nvPr/>
          </p:nvSpPr>
          <p:spPr>
            <a:xfrm>
              <a:off x="159489" y="1401704"/>
              <a:ext cx="1332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Connaissance client</a:t>
              </a:r>
            </a:p>
          </p:txBody>
        </p:sp>
        <p:sp>
          <p:nvSpPr>
            <p:cNvPr id="35" name="Chevron 3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839681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Légende encadrée 1 42"/>
          <p:cNvSpPr/>
          <p:nvPr/>
        </p:nvSpPr>
        <p:spPr>
          <a:xfrm>
            <a:off x="536336" y="2108363"/>
            <a:ext cx="1301748" cy="525152"/>
          </a:xfrm>
          <a:prstGeom prst="borderCallout1">
            <a:avLst>
              <a:gd name="adj1" fmla="val 49134"/>
              <a:gd name="adj2" fmla="val 103017"/>
              <a:gd name="adj3" fmla="val 49237"/>
              <a:gd name="adj4" fmla="val 13032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Cadre A</a:t>
            </a:r>
          </a:p>
          <a:p>
            <a:pPr algn="ctr"/>
            <a:r>
              <a:rPr lang="fr-FR" sz="1000" dirty="0">
                <a:solidFill>
                  <a:schemeClr val="accent4">
                    <a:lumMod val="75000"/>
                  </a:schemeClr>
                </a:solidFill>
              </a:rPr>
              <a:t>Le devoir de conseil</a:t>
            </a:r>
          </a:p>
        </p:txBody>
      </p:sp>
      <p:grpSp>
        <p:nvGrpSpPr>
          <p:cNvPr id="14" name="Groupe 13"/>
          <p:cNvGrpSpPr/>
          <p:nvPr/>
        </p:nvGrpSpPr>
        <p:grpSpPr>
          <a:xfrm>
            <a:off x="2270016" y="894594"/>
            <a:ext cx="152400" cy="1872000"/>
            <a:chOff x="2405183" y="1339850"/>
            <a:chExt cx="152400" cy="1924050"/>
          </a:xfrm>
        </p:grpSpPr>
        <p:cxnSp>
          <p:nvCxnSpPr>
            <p:cNvPr id="10" name="Connecteur droit 9"/>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4" name="Connecteur droit 43"/>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5" name="Connecteur droit 44"/>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grpSp>
        <p:nvGrpSpPr>
          <p:cNvPr id="34" name="Groupe 33"/>
          <p:cNvGrpSpPr/>
          <p:nvPr/>
        </p:nvGrpSpPr>
        <p:grpSpPr>
          <a:xfrm>
            <a:off x="2270017" y="2861945"/>
            <a:ext cx="157282" cy="468000"/>
            <a:chOff x="2405183" y="1339850"/>
            <a:chExt cx="152400" cy="1924050"/>
          </a:xfrm>
        </p:grpSpPr>
        <p:cxnSp>
          <p:nvCxnSpPr>
            <p:cNvPr id="35" name="Connecteur droit 34"/>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36" name="Connecteur droit 35"/>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37" name="Connecteur droit 36"/>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sp>
        <p:nvSpPr>
          <p:cNvPr id="38" name="Légende encadrée 1 37"/>
          <p:cNvSpPr/>
          <p:nvPr/>
        </p:nvSpPr>
        <p:spPr>
          <a:xfrm>
            <a:off x="536336" y="2812236"/>
            <a:ext cx="1301748" cy="525152"/>
          </a:xfrm>
          <a:prstGeom prst="borderCallout1">
            <a:avLst>
              <a:gd name="adj1" fmla="val 49134"/>
              <a:gd name="adj2" fmla="val 103017"/>
              <a:gd name="adj3" fmla="val 49237"/>
              <a:gd name="adj4" fmla="val 13032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Cadre B</a:t>
            </a:r>
          </a:p>
          <a:p>
            <a:pPr algn="ctr"/>
            <a:r>
              <a:rPr lang="fr-FR" sz="1000" dirty="0">
                <a:solidFill>
                  <a:schemeClr val="accent4">
                    <a:lumMod val="75000"/>
                  </a:schemeClr>
                </a:solidFill>
              </a:rPr>
              <a:t>Objectifs d’investissement</a:t>
            </a:r>
          </a:p>
        </p:txBody>
      </p:sp>
      <p:grpSp>
        <p:nvGrpSpPr>
          <p:cNvPr id="39" name="Groupe 38"/>
          <p:cNvGrpSpPr/>
          <p:nvPr/>
        </p:nvGrpSpPr>
        <p:grpSpPr>
          <a:xfrm>
            <a:off x="2270017" y="3444635"/>
            <a:ext cx="157282" cy="648000"/>
            <a:chOff x="2405183" y="1339850"/>
            <a:chExt cx="152400" cy="1924050"/>
          </a:xfrm>
        </p:grpSpPr>
        <p:cxnSp>
          <p:nvCxnSpPr>
            <p:cNvPr id="40" name="Connecteur droit 39"/>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1" name="Connecteur droit 40"/>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2" name="Connecteur droit 41"/>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sp>
        <p:nvSpPr>
          <p:cNvPr id="46" name="Légende encadrée 1 45"/>
          <p:cNvSpPr/>
          <p:nvPr/>
        </p:nvSpPr>
        <p:spPr>
          <a:xfrm>
            <a:off x="536336" y="3530928"/>
            <a:ext cx="1301748" cy="525152"/>
          </a:xfrm>
          <a:prstGeom prst="borderCallout1">
            <a:avLst>
              <a:gd name="adj1" fmla="val 49134"/>
              <a:gd name="adj2" fmla="val 103017"/>
              <a:gd name="adj3" fmla="val 49237"/>
              <a:gd name="adj4" fmla="val 13032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Cadre C</a:t>
            </a:r>
          </a:p>
          <a:p>
            <a:pPr algn="ctr"/>
            <a:r>
              <a:rPr lang="fr-FR" sz="1000" dirty="0">
                <a:solidFill>
                  <a:schemeClr val="accent4">
                    <a:lumMod val="75000"/>
                  </a:schemeClr>
                </a:solidFill>
              </a:rPr>
              <a:t>Les projets</a:t>
            </a:r>
          </a:p>
        </p:txBody>
      </p:sp>
      <p:pic>
        <p:nvPicPr>
          <p:cNvPr id="68" name="Image 67"/>
          <p:cNvPicPr>
            <a:picLocks/>
          </p:cNvPicPr>
          <p:nvPr/>
        </p:nvPicPr>
        <p:blipFill rotWithShape="1">
          <a:blip r:embed="rId2" r:link="rId3">
            <a:extLst>
              <a:ext uri="{28A0092B-C50C-407E-A947-70E740481C1C}">
                <a14:useLocalDpi xmlns:a14="http://schemas.microsoft.com/office/drawing/2010/main" val="0"/>
              </a:ext>
            </a:extLst>
          </a:blip>
          <a:srcRect l="6325" t="13677" r="3159" b="11609"/>
          <a:stretch>
            <a:fillRect/>
          </a:stretch>
        </p:blipFill>
        <p:spPr>
          <a:xfrm>
            <a:off x="2471235" y="894594"/>
            <a:ext cx="6330860" cy="3626690"/>
          </a:xfrm>
          <a:prstGeom prst="rect">
            <a:avLst/>
          </a:prstGeom>
          <a:ln>
            <a:solidFill>
              <a:schemeClr val="accent5">
                <a:lumMod val="75000"/>
              </a:schemeClr>
            </a:solidFill>
          </a:ln>
        </p:spPr>
      </p:pic>
      <p:sp>
        <p:nvSpPr>
          <p:cNvPr id="47" name="Légende encadrée 1 46"/>
          <p:cNvSpPr/>
          <p:nvPr/>
        </p:nvSpPr>
        <p:spPr>
          <a:xfrm>
            <a:off x="189066" y="750520"/>
            <a:ext cx="2003316" cy="525152"/>
          </a:xfrm>
          <a:prstGeom prst="borderCallout1">
            <a:avLst>
              <a:gd name="adj1" fmla="val 113197"/>
              <a:gd name="adj2" fmla="val 65244"/>
              <a:gd name="adj3" fmla="val 114428"/>
              <a:gd name="adj4" fmla="val 64888"/>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Une fois Connaissance client à jour, </a:t>
            </a:r>
            <a:r>
              <a:rPr lang="fr-FR" sz="1000" b="1" dirty="0">
                <a:solidFill>
                  <a:schemeClr val="accent4">
                    <a:lumMod val="75000"/>
                  </a:schemeClr>
                </a:solidFill>
              </a:rPr>
              <a:t>le parcours peut démarrer par la définition des projets</a:t>
            </a:r>
          </a:p>
        </p:txBody>
      </p:sp>
      <p:grpSp>
        <p:nvGrpSpPr>
          <p:cNvPr id="48" name="Groupe 47"/>
          <p:cNvGrpSpPr/>
          <p:nvPr/>
        </p:nvGrpSpPr>
        <p:grpSpPr>
          <a:xfrm>
            <a:off x="95496" y="93899"/>
            <a:ext cx="8706599" cy="432000"/>
            <a:chOff x="159489" y="1401704"/>
            <a:chExt cx="8706599" cy="432000"/>
          </a:xfrm>
        </p:grpSpPr>
        <p:sp>
          <p:nvSpPr>
            <p:cNvPr id="49" name="Chevron 48"/>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50" name="Chevron 49"/>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51" name="Chevron 50"/>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52" name="Chevron 51"/>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53" name="Chevron 52"/>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4" name="Chevron 53"/>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5" name="Chevron 54"/>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6" name="Chevron 55"/>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51282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llipse 18"/>
          <p:cNvSpPr/>
          <p:nvPr/>
        </p:nvSpPr>
        <p:spPr>
          <a:xfrm>
            <a:off x="4732684" y="2981325"/>
            <a:ext cx="666750" cy="390525"/>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261936" y="713360"/>
            <a:ext cx="8609014" cy="338554"/>
          </a:xfrm>
          <a:prstGeom prst="rect">
            <a:avLst/>
          </a:prstGeom>
        </p:spPr>
        <p:txBody>
          <a:bodyPr wrap="square">
            <a:spAutoFit/>
          </a:bodyPr>
          <a:lstStyle/>
          <a:p>
            <a:r>
              <a:rPr lang="fr-FR" sz="1600" dirty="0">
                <a:solidFill>
                  <a:schemeClr val="accent4">
                    <a:lumMod val="75000"/>
                  </a:schemeClr>
                </a:solidFill>
              </a:rPr>
              <a:t>Les données restituées dans le cadre A correspondent à celles qui figurent dans le devoir de conseil. </a:t>
            </a:r>
          </a:p>
        </p:txBody>
      </p:sp>
      <p:pic>
        <p:nvPicPr>
          <p:cNvPr id="48" name="Image 47"/>
          <p:cNvPicPr>
            <a:picLocks/>
          </p:cNvPicPr>
          <p:nvPr/>
        </p:nvPicPr>
        <p:blipFill rotWithShape="1">
          <a:blip r:embed="rId2" r:link="rId3">
            <a:extLst>
              <a:ext uri="{28A0092B-C50C-407E-A947-70E740481C1C}">
                <a14:useLocalDpi xmlns:a14="http://schemas.microsoft.com/office/drawing/2010/main" val="0"/>
              </a:ext>
            </a:extLst>
          </a:blip>
          <a:srcRect l="6325" t="13677" r="3159" b="46631"/>
          <a:stretch>
            <a:fillRect/>
          </a:stretch>
        </p:blipFill>
        <p:spPr>
          <a:xfrm>
            <a:off x="757589" y="1872591"/>
            <a:ext cx="6330860" cy="1926699"/>
          </a:xfrm>
          <a:prstGeom prst="rect">
            <a:avLst/>
          </a:prstGeom>
          <a:ln>
            <a:solidFill>
              <a:schemeClr val="accent5">
                <a:lumMod val="75000"/>
              </a:schemeClr>
            </a:solidFill>
          </a:ln>
        </p:spPr>
      </p:pic>
      <p:sp>
        <p:nvSpPr>
          <p:cNvPr id="40" name="Légende encadrée 1 39"/>
          <p:cNvSpPr/>
          <p:nvPr/>
        </p:nvSpPr>
        <p:spPr>
          <a:xfrm>
            <a:off x="2186805" y="1220749"/>
            <a:ext cx="1301748" cy="433426"/>
          </a:xfrm>
          <a:prstGeom prst="borderCallout1">
            <a:avLst>
              <a:gd name="adj1" fmla="val 110667"/>
              <a:gd name="adj2" fmla="val 80578"/>
              <a:gd name="adj3" fmla="val 418435"/>
              <a:gd name="adj4" fmla="val 15129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Patrimoine financier par famille</a:t>
            </a:r>
          </a:p>
        </p:txBody>
      </p:sp>
      <p:sp>
        <p:nvSpPr>
          <p:cNvPr id="41" name="Légende encadrée 1 40"/>
          <p:cNvSpPr/>
          <p:nvPr/>
        </p:nvSpPr>
        <p:spPr>
          <a:xfrm>
            <a:off x="5635258" y="1220749"/>
            <a:ext cx="1301748" cy="433426"/>
          </a:xfrm>
          <a:prstGeom prst="borderCallout1">
            <a:avLst>
              <a:gd name="adj1" fmla="val 107737"/>
              <a:gd name="adj2" fmla="val 77163"/>
              <a:gd name="adj3" fmla="val 235314"/>
              <a:gd name="adj4" fmla="val 39890"/>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Revenus et charges</a:t>
            </a:r>
          </a:p>
        </p:txBody>
      </p:sp>
      <p:sp>
        <p:nvSpPr>
          <p:cNvPr id="43" name="Légende encadrée 1 42"/>
          <p:cNvSpPr/>
          <p:nvPr/>
        </p:nvSpPr>
        <p:spPr>
          <a:xfrm>
            <a:off x="451708" y="4057573"/>
            <a:ext cx="2224569" cy="433426"/>
          </a:xfrm>
          <a:prstGeom prst="borderCallout1">
            <a:avLst>
              <a:gd name="adj1" fmla="val 35948"/>
              <a:gd name="adj2" fmla="val 101921"/>
              <a:gd name="adj3" fmla="val -50388"/>
              <a:gd name="adj4" fmla="val 116896"/>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Les connaissances  financières : réponses apportées au QCF qui demeure inchangé dans l’immédiat</a:t>
            </a:r>
          </a:p>
        </p:txBody>
      </p:sp>
      <p:sp>
        <p:nvSpPr>
          <p:cNvPr id="44" name="Légende encadrée 1 43"/>
          <p:cNvSpPr/>
          <p:nvPr/>
        </p:nvSpPr>
        <p:spPr>
          <a:xfrm>
            <a:off x="4724166" y="4135490"/>
            <a:ext cx="2355848" cy="433426"/>
          </a:xfrm>
          <a:prstGeom prst="borderCallout1">
            <a:avLst>
              <a:gd name="adj1" fmla="val -9469"/>
              <a:gd name="adj2" fmla="val 56049"/>
              <a:gd name="adj3" fmla="val -69089"/>
              <a:gd name="adj4" fmla="val 7394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Si le QCF est à revoir, l’accès se fait directement par ce bouton</a:t>
            </a:r>
          </a:p>
        </p:txBody>
      </p:sp>
      <p:sp>
        <p:nvSpPr>
          <p:cNvPr id="7" name="Ellipse 6"/>
          <p:cNvSpPr/>
          <p:nvPr/>
        </p:nvSpPr>
        <p:spPr>
          <a:xfrm>
            <a:off x="5817426" y="2099571"/>
            <a:ext cx="666750" cy="493713"/>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Ellipse 27"/>
          <p:cNvSpPr/>
          <p:nvPr/>
        </p:nvSpPr>
        <p:spPr>
          <a:xfrm>
            <a:off x="4132017" y="2981325"/>
            <a:ext cx="925524" cy="322819"/>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Ellipse 32"/>
          <p:cNvSpPr/>
          <p:nvPr/>
        </p:nvSpPr>
        <p:spPr>
          <a:xfrm>
            <a:off x="6326715" y="3584492"/>
            <a:ext cx="666750" cy="279842"/>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9" name="Ellipse 48"/>
          <p:cNvSpPr/>
          <p:nvPr/>
        </p:nvSpPr>
        <p:spPr>
          <a:xfrm>
            <a:off x="2837679" y="3584491"/>
            <a:ext cx="553732" cy="214799"/>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0" name="Légende encadrée 1 49"/>
          <p:cNvSpPr/>
          <p:nvPr/>
        </p:nvSpPr>
        <p:spPr>
          <a:xfrm>
            <a:off x="7324680" y="2067920"/>
            <a:ext cx="1725156" cy="1582807"/>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Nous retrouvons les données de notre cliente :</a:t>
            </a:r>
          </a:p>
          <a:p>
            <a:pPr algn="ctr"/>
            <a:endParaRPr lang="fr-FR" sz="900" b="1" dirty="0">
              <a:solidFill>
                <a:schemeClr val="bg1"/>
              </a:solidFill>
            </a:endParaRPr>
          </a:p>
          <a:p>
            <a:pPr algn="ctr"/>
            <a:r>
              <a:rPr lang="fr-FR" sz="900" dirty="0">
                <a:solidFill>
                  <a:schemeClr val="bg1"/>
                </a:solidFill>
              </a:rPr>
              <a:t>Total épargne environ 100 K€, </a:t>
            </a:r>
          </a:p>
          <a:p>
            <a:pPr algn="ctr"/>
            <a:r>
              <a:rPr lang="fr-FR" sz="900" dirty="0">
                <a:solidFill>
                  <a:schemeClr val="bg1"/>
                </a:solidFill>
              </a:rPr>
              <a:t>un CDD de 27 K€ </a:t>
            </a:r>
          </a:p>
          <a:p>
            <a:pPr algn="ctr"/>
            <a:r>
              <a:rPr lang="fr-FR" sz="900" dirty="0">
                <a:solidFill>
                  <a:schemeClr val="bg1"/>
                </a:solidFill>
              </a:rPr>
              <a:t>et un Nuances 3D de 15 K€</a:t>
            </a:r>
          </a:p>
        </p:txBody>
      </p:sp>
      <p:sp>
        <p:nvSpPr>
          <p:cNvPr id="22" name="Rectangle à coins arrondis 21"/>
          <p:cNvSpPr/>
          <p:nvPr/>
        </p:nvSpPr>
        <p:spPr>
          <a:xfrm rot="20604760">
            <a:off x="356218" y="1482392"/>
            <a:ext cx="1447800" cy="317789"/>
          </a:xfrm>
          <a:prstGeom prst="round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Données restituées</a:t>
            </a:r>
          </a:p>
          <a:p>
            <a:pPr algn="ctr"/>
            <a:r>
              <a:rPr lang="fr-FR" sz="1100" b="1" dirty="0"/>
              <a:t>Pas de saisie</a:t>
            </a:r>
          </a:p>
        </p:txBody>
      </p:sp>
      <p:grpSp>
        <p:nvGrpSpPr>
          <p:cNvPr id="39" name="Groupe 38"/>
          <p:cNvGrpSpPr/>
          <p:nvPr/>
        </p:nvGrpSpPr>
        <p:grpSpPr>
          <a:xfrm>
            <a:off x="95496" y="93899"/>
            <a:ext cx="8706599" cy="432000"/>
            <a:chOff x="159489" y="1401704"/>
            <a:chExt cx="8706599" cy="432000"/>
          </a:xfrm>
        </p:grpSpPr>
        <p:sp>
          <p:nvSpPr>
            <p:cNvPr id="45" name="Chevron 44"/>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6" name="Chevron 45"/>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7" name="Chevron 46"/>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59" name="Chevron 58"/>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60" name="Chevron 59"/>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1" name="Chevron 6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62" name="Chevron 6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63" name="Chevron 6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263949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0350" y="699868"/>
            <a:ext cx="8591550" cy="584775"/>
          </a:xfrm>
          <a:prstGeom prst="rect">
            <a:avLst/>
          </a:prstGeom>
        </p:spPr>
        <p:txBody>
          <a:bodyPr wrap="square">
            <a:spAutoFit/>
          </a:bodyPr>
          <a:lstStyle/>
          <a:p>
            <a:r>
              <a:rPr lang="fr-FR" sz="1600" dirty="0">
                <a:solidFill>
                  <a:schemeClr val="accent4">
                    <a:lumMod val="75000"/>
                  </a:schemeClr>
                </a:solidFill>
              </a:rPr>
              <a:t>Les données restituées dans le cadre B sont de nouvelles données, permettant de qualifier les objectifs d’investissement</a:t>
            </a:r>
          </a:p>
        </p:txBody>
      </p:sp>
      <p:grpSp>
        <p:nvGrpSpPr>
          <p:cNvPr id="45" name="Groupe 44"/>
          <p:cNvGrpSpPr/>
          <p:nvPr/>
        </p:nvGrpSpPr>
        <p:grpSpPr>
          <a:xfrm>
            <a:off x="1737845" y="2055901"/>
            <a:ext cx="157282" cy="769684"/>
            <a:chOff x="2405183" y="1339850"/>
            <a:chExt cx="152400" cy="1924050"/>
          </a:xfrm>
        </p:grpSpPr>
        <p:cxnSp>
          <p:nvCxnSpPr>
            <p:cNvPr id="46" name="Connecteur droit 45"/>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7" name="Connecteur droit 46"/>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48" name="Connecteur droit 47"/>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sp>
        <p:nvSpPr>
          <p:cNvPr id="49" name="Légende encadrée 1 48"/>
          <p:cNvSpPr/>
          <p:nvPr/>
        </p:nvSpPr>
        <p:spPr>
          <a:xfrm>
            <a:off x="1895127" y="3149589"/>
            <a:ext cx="3964989" cy="410244"/>
          </a:xfrm>
          <a:prstGeom prst="borderCallout1">
            <a:avLst>
              <a:gd name="adj1" fmla="val 136696"/>
              <a:gd name="adj2" fmla="val -11195"/>
              <a:gd name="adj3" fmla="val 139925"/>
              <a:gd name="adj4" fmla="val -1115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Apport à venir : </a:t>
            </a:r>
            <a:r>
              <a:rPr lang="fr-FR" sz="1000" dirty="0">
                <a:solidFill>
                  <a:schemeClr val="accent4">
                    <a:lumMod val="75000"/>
                  </a:schemeClr>
                </a:solidFill>
              </a:rPr>
              <a:t>sommes non détenues à ce jour ni dans l’établissement ni hors établissement</a:t>
            </a:r>
          </a:p>
        </p:txBody>
      </p:sp>
      <p:sp>
        <p:nvSpPr>
          <p:cNvPr id="50" name="Légende encadrée 1 49"/>
          <p:cNvSpPr/>
          <p:nvPr/>
        </p:nvSpPr>
        <p:spPr>
          <a:xfrm>
            <a:off x="1895127" y="3695706"/>
            <a:ext cx="3964989" cy="486679"/>
          </a:xfrm>
          <a:prstGeom prst="borderCallout1">
            <a:avLst>
              <a:gd name="adj1" fmla="val 136696"/>
              <a:gd name="adj2" fmla="val -11195"/>
              <a:gd name="adj3" fmla="val 139925"/>
              <a:gd name="adj4" fmla="val -1115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Epargne à allouer : </a:t>
            </a:r>
            <a:r>
              <a:rPr lang="fr-FR" sz="1000" dirty="0">
                <a:solidFill>
                  <a:schemeClr val="accent4">
                    <a:lumMod val="75000"/>
                  </a:schemeClr>
                </a:solidFill>
              </a:rPr>
              <a:t>montant maximum que le client souhaite investir dans ses projets </a:t>
            </a:r>
            <a:r>
              <a:rPr lang="fr-FR" sz="1000" dirty="0">
                <a:solidFill>
                  <a:schemeClr val="accent4">
                    <a:lumMod val="75000"/>
                  </a:schemeClr>
                </a:solidFill>
                <a:sym typeface="Wingdings" panose="05000000000000000000" pitchFamily="2" charset="2"/>
              </a:rPr>
              <a:t> </a:t>
            </a:r>
            <a:r>
              <a:rPr lang="fr-FR" sz="1000" dirty="0">
                <a:solidFill>
                  <a:schemeClr val="accent4">
                    <a:lumMod val="75000"/>
                  </a:schemeClr>
                </a:solidFill>
              </a:rPr>
              <a:t>supérieur à 0 et inférieur ou égal Total épargne + Apport à venir</a:t>
            </a:r>
          </a:p>
        </p:txBody>
      </p:sp>
      <p:sp>
        <p:nvSpPr>
          <p:cNvPr id="51" name="Légende encadrée 1 50"/>
          <p:cNvSpPr/>
          <p:nvPr/>
        </p:nvSpPr>
        <p:spPr>
          <a:xfrm>
            <a:off x="1895126" y="4296946"/>
            <a:ext cx="3964989" cy="419577"/>
          </a:xfrm>
          <a:prstGeom prst="borderCallout1">
            <a:avLst>
              <a:gd name="adj1" fmla="val 136696"/>
              <a:gd name="adj2" fmla="val -11195"/>
              <a:gd name="adj3" fmla="val 139925"/>
              <a:gd name="adj4" fmla="val -1115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Epargne de précaution : </a:t>
            </a:r>
            <a:r>
              <a:rPr lang="fr-FR" sz="1000" dirty="0">
                <a:solidFill>
                  <a:schemeClr val="accent4">
                    <a:lumMod val="75000"/>
                  </a:schemeClr>
                </a:solidFill>
              </a:rPr>
              <a:t>montant qui doit rester disponible </a:t>
            </a:r>
            <a:r>
              <a:rPr lang="fr-FR" sz="1000" dirty="0">
                <a:solidFill>
                  <a:schemeClr val="accent4">
                    <a:lumMod val="75000"/>
                  </a:schemeClr>
                </a:solidFill>
                <a:sym typeface="Wingdings" panose="05000000000000000000" pitchFamily="2" charset="2"/>
              </a:rPr>
              <a:t></a:t>
            </a:r>
            <a:endParaRPr lang="fr-FR" sz="1000" dirty="0">
              <a:solidFill>
                <a:schemeClr val="accent4">
                  <a:lumMod val="75000"/>
                </a:schemeClr>
              </a:solidFill>
            </a:endParaRPr>
          </a:p>
          <a:p>
            <a:pPr algn="ctr"/>
            <a:r>
              <a:rPr lang="fr-FR" sz="1000" dirty="0">
                <a:solidFill>
                  <a:schemeClr val="accent4">
                    <a:lumMod val="75000"/>
                  </a:schemeClr>
                </a:solidFill>
              </a:rPr>
              <a:t>supérieur à 0 et inférieur ou égal Total épargne + Apport à venir</a:t>
            </a:r>
          </a:p>
        </p:txBody>
      </p:sp>
      <p:grpSp>
        <p:nvGrpSpPr>
          <p:cNvPr id="52" name="Groupe 51"/>
          <p:cNvGrpSpPr/>
          <p:nvPr/>
        </p:nvGrpSpPr>
        <p:grpSpPr>
          <a:xfrm>
            <a:off x="1737845" y="3005594"/>
            <a:ext cx="157282" cy="1812896"/>
            <a:chOff x="2405183" y="1339850"/>
            <a:chExt cx="152400" cy="1924050"/>
          </a:xfrm>
        </p:grpSpPr>
        <p:cxnSp>
          <p:nvCxnSpPr>
            <p:cNvPr id="53" name="Connecteur droit 52"/>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54" name="Connecteur droit 53"/>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55" name="Connecteur droit 54"/>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grpSp>
        <p:nvGrpSpPr>
          <p:cNvPr id="57" name="Groupe 56"/>
          <p:cNvGrpSpPr/>
          <p:nvPr/>
        </p:nvGrpSpPr>
        <p:grpSpPr>
          <a:xfrm>
            <a:off x="1270658" y="2456942"/>
            <a:ext cx="467187" cy="1439101"/>
            <a:chOff x="2405183" y="1339850"/>
            <a:chExt cx="152400" cy="1924050"/>
          </a:xfrm>
        </p:grpSpPr>
        <p:cxnSp>
          <p:nvCxnSpPr>
            <p:cNvPr id="58" name="Connecteur droit 57"/>
            <p:cNvCxnSpPr/>
            <p:nvPr/>
          </p:nvCxnSpPr>
          <p:spPr>
            <a:xfrm>
              <a:off x="2405183" y="1339850"/>
              <a:ext cx="0" cy="192405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59" name="Connecteur droit 58"/>
            <p:cNvCxnSpPr/>
            <p:nvPr/>
          </p:nvCxnSpPr>
          <p:spPr>
            <a:xfrm>
              <a:off x="2405183" y="133985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cxnSp>
          <p:nvCxnSpPr>
            <p:cNvPr id="60" name="Connecteur droit 59"/>
            <p:cNvCxnSpPr/>
            <p:nvPr/>
          </p:nvCxnSpPr>
          <p:spPr>
            <a:xfrm>
              <a:off x="2405183" y="3263900"/>
              <a:ext cx="152400" cy="0"/>
            </a:xfrm>
            <a:prstGeom prst="line">
              <a:avLst/>
            </a:prstGeom>
            <a:ln w="12700">
              <a:solidFill>
                <a:schemeClr val="accent5">
                  <a:lumMod val="40000"/>
                  <a:lumOff val="60000"/>
                </a:schemeClr>
              </a:solidFill>
            </a:ln>
          </p:spPr>
          <p:style>
            <a:lnRef idx="2">
              <a:schemeClr val="accent5"/>
            </a:lnRef>
            <a:fillRef idx="0">
              <a:schemeClr val="accent5"/>
            </a:fillRef>
            <a:effectRef idx="1">
              <a:schemeClr val="accent5"/>
            </a:effectRef>
            <a:fontRef idx="minor">
              <a:schemeClr val="tx1"/>
            </a:fontRef>
          </p:style>
        </p:cxnSp>
      </p:grpSp>
      <p:sp>
        <p:nvSpPr>
          <p:cNvPr id="30" name="Rectangle à coins arrondis 29"/>
          <p:cNvSpPr/>
          <p:nvPr/>
        </p:nvSpPr>
        <p:spPr>
          <a:xfrm rot="20604760">
            <a:off x="164007" y="2990695"/>
            <a:ext cx="1447800" cy="317789"/>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Données à saisir</a:t>
            </a:r>
          </a:p>
        </p:txBody>
      </p:sp>
      <p:pic>
        <p:nvPicPr>
          <p:cNvPr id="68" name="Image 67"/>
          <p:cNvPicPr>
            <a:picLocks/>
          </p:cNvPicPr>
          <p:nvPr/>
        </p:nvPicPr>
        <p:blipFill rotWithShape="1">
          <a:blip r:embed="rId2" r:link="rId3">
            <a:extLst>
              <a:ext uri="{28A0092B-C50C-407E-A947-70E740481C1C}">
                <a14:useLocalDpi xmlns:a14="http://schemas.microsoft.com/office/drawing/2010/main" val="0"/>
              </a:ext>
            </a:extLst>
          </a:blip>
          <a:srcRect l="6309" t="53287" r="42086" b="35333"/>
          <a:stretch>
            <a:fillRect/>
          </a:stretch>
        </p:blipFill>
        <p:spPr>
          <a:xfrm>
            <a:off x="1985682" y="1560390"/>
            <a:ext cx="6656612" cy="1270278"/>
          </a:xfrm>
          <a:prstGeom prst="rect">
            <a:avLst/>
          </a:prstGeom>
          <a:ln>
            <a:solidFill>
              <a:schemeClr val="accent5">
                <a:lumMod val="75000"/>
              </a:schemeClr>
            </a:solidFill>
          </a:ln>
        </p:spPr>
      </p:pic>
      <p:sp>
        <p:nvSpPr>
          <p:cNvPr id="14" name="Ellipse 13"/>
          <p:cNvSpPr/>
          <p:nvPr/>
        </p:nvSpPr>
        <p:spPr>
          <a:xfrm>
            <a:off x="3877620" y="1829795"/>
            <a:ext cx="3163818" cy="251179"/>
          </a:xfrm>
          <a:prstGeom prst="ellipse">
            <a:avLst/>
          </a:prstGeom>
          <a:noFill/>
          <a:ln w="15875">
            <a:solidFill>
              <a:srgbClr val="9A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Légende encadrée 1 43"/>
          <p:cNvSpPr/>
          <p:nvPr/>
        </p:nvSpPr>
        <p:spPr>
          <a:xfrm>
            <a:off x="7340910" y="1111837"/>
            <a:ext cx="1301748" cy="433426"/>
          </a:xfrm>
          <a:prstGeom prst="borderCallout1">
            <a:avLst>
              <a:gd name="adj1" fmla="val 110667"/>
              <a:gd name="adj2" fmla="val 80578"/>
              <a:gd name="adj3" fmla="val 183285"/>
              <a:gd name="adj4" fmla="val -4082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Total épargne : restitué du cadre A</a:t>
            </a:r>
          </a:p>
        </p:txBody>
      </p:sp>
      <p:sp>
        <p:nvSpPr>
          <p:cNvPr id="70" name="Légende encadrée 1 69"/>
          <p:cNvSpPr/>
          <p:nvPr/>
        </p:nvSpPr>
        <p:spPr>
          <a:xfrm>
            <a:off x="6001450" y="3149590"/>
            <a:ext cx="2959669" cy="410244"/>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il s’agit de l’héritage de 30 K€ </a:t>
            </a:r>
            <a:endParaRPr lang="fr-FR" sz="900" dirty="0">
              <a:solidFill>
                <a:schemeClr val="bg1"/>
              </a:solidFill>
            </a:endParaRPr>
          </a:p>
        </p:txBody>
      </p:sp>
      <p:cxnSp>
        <p:nvCxnSpPr>
          <p:cNvPr id="7" name="Connecteur droit 6"/>
          <p:cNvCxnSpPr>
            <a:stCxn id="49" idx="0"/>
            <a:endCxn id="70" idx="2"/>
          </p:cNvCxnSpPr>
          <p:nvPr/>
        </p:nvCxnSpPr>
        <p:spPr>
          <a:xfrm>
            <a:off x="5860116" y="3354711"/>
            <a:ext cx="141334" cy="1"/>
          </a:xfrm>
          <a:prstGeom prst="line">
            <a:avLst/>
          </a:prstGeom>
        </p:spPr>
        <p:style>
          <a:lnRef idx="2">
            <a:schemeClr val="accent5"/>
          </a:lnRef>
          <a:fillRef idx="0">
            <a:schemeClr val="accent5"/>
          </a:fillRef>
          <a:effectRef idx="1">
            <a:schemeClr val="accent5"/>
          </a:effectRef>
          <a:fontRef idx="minor">
            <a:schemeClr val="tx1"/>
          </a:fontRef>
        </p:style>
      </p:cxnSp>
      <p:sp>
        <p:nvSpPr>
          <p:cNvPr id="71" name="Légende encadrée 1 70"/>
          <p:cNvSpPr/>
          <p:nvPr/>
        </p:nvSpPr>
        <p:spPr>
          <a:xfrm>
            <a:off x="6001449" y="3695706"/>
            <a:ext cx="2959669" cy="486679"/>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nous avons convenu de 55 K€ </a:t>
            </a:r>
            <a:endParaRPr lang="fr-FR" sz="900" dirty="0">
              <a:solidFill>
                <a:schemeClr val="bg1"/>
              </a:solidFill>
            </a:endParaRPr>
          </a:p>
        </p:txBody>
      </p:sp>
      <p:cxnSp>
        <p:nvCxnSpPr>
          <p:cNvPr id="72" name="Connecteur droit 71"/>
          <p:cNvCxnSpPr>
            <a:stCxn id="50" idx="0"/>
            <a:endCxn id="71" idx="2"/>
          </p:cNvCxnSpPr>
          <p:nvPr/>
        </p:nvCxnSpPr>
        <p:spPr>
          <a:xfrm>
            <a:off x="5860116" y="3939046"/>
            <a:ext cx="141333" cy="0"/>
          </a:xfrm>
          <a:prstGeom prst="line">
            <a:avLst/>
          </a:prstGeom>
        </p:spPr>
        <p:style>
          <a:lnRef idx="2">
            <a:schemeClr val="accent5"/>
          </a:lnRef>
          <a:fillRef idx="0">
            <a:schemeClr val="accent5"/>
          </a:fillRef>
          <a:effectRef idx="1">
            <a:schemeClr val="accent5"/>
          </a:effectRef>
          <a:fontRef idx="minor">
            <a:schemeClr val="tx1"/>
          </a:fontRef>
        </p:style>
      </p:cxnSp>
      <p:sp>
        <p:nvSpPr>
          <p:cNvPr id="73" name="Légende encadrée 1 72"/>
          <p:cNvSpPr/>
          <p:nvPr/>
        </p:nvSpPr>
        <p:spPr>
          <a:xfrm>
            <a:off x="6001448" y="4298270"/>
            <a:ext cx="2959669" cy="418253"/>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elle souhaite conserver 15 K€</a:t>
            </a:r>
            <a:endParaRPr lang="fr-FR" sz="900" dirty="0">
              <a:solidFill>
                <a:schemeClr val="bg1"/>
              </a:solidFill>
            </a:endParaRPr>
          </a:p>
        </p:txBody>
      </p:sp>
      <p:cxnSp>
        <p:nvCxnSpPr>
          <p:cNvPr id="74" name="Connecteur droit 73"/>
          <p:cNvCxnSpPr/>
          <p:nvPr/>
        </p:nvCxnSpPr>
        <p:spPr>
          <a:xfrm>
            <a:off x="5869398" y="4504898"/>
            <a:ext cx="141333" cy="0"/>
          </a:xfrm>
          <a:prstGeom prst="line">
            <a:avLst/>
          </a:prstGeom>
        </p:spPr>
        <p:style>
          <a:lnRef idx="2">
            <a:schemeClr val="accent5"/>
          </a:lnRef>
          <a:fillRef idx="0">
            <a:schemeClr val="accent5"/>
          </a:fillRef>
          <a:effectRef idx="1">
            <a:schemeClr val="accent5"/>
          </a:effectRef>
          <a:fontRef idx="minor">
            <a:schemeClr val="tx1"/>
          </a:fontRef>
        </p:style>
      </p:cxnSp>
      <p:grpSp>
        <p:nvGrpSpPr>
          <p:cNvPr id="61" name="Groupe 60"/>
          <p:cNvGrpSpPr/>
          <p:nvPr/>
        </p:nvGrpSpPr>
        <p:grpSpPr>
          <a:xfrm>
            <a:off x="95496" y="93899"/>
            <a:ext cx="8706599" cy="432000"/>
            <a:chOff x="159489" y="1401704"/>
            <a:chExt cx="8706599" cy="432000"/>
          </a:xfrm>
        </p:grpSpPr>
        <p:sp>
          <p:nvSpPr>
            <p:cNvPr id="62" name="Chevron 61"/>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63" name="Chevron 62"/>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64" name="Chevron 63"/>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65" name="Chevron 64"/>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66" name="Chevron 65"/>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7" name="Chevron 66"/>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82" name="Chevron 8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83" name="Chevron 8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690528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3525" y="771257"/>
            <a:ext cx="8623300" cy="2308324"/>
          </a:xfrm>
          <a:prstGeom prst="rect">
            <a:avLst/>
          </a:prstGeom>
        </p:spPr>
        <p:txBody>
          <a:bodyPr wrap="square">
            <a:spAutoFit/>
          </a:bodyPr>
          <a:lstStyle/>
          <a:p>
            <a:r>
              <a:rPr lang="fr-FR" sz="1600" dirty="0">
                <a:solidFill>
                  <a:schemeClr val="accent4">
                    <a:lumMod val="75000"/>
                  </a:schemeClr>
                </a:solidFill>
              </a:rPr>
              <a:t>Cette partie va permettre de qualifier les projets (4 au maximum).</a:t>
            </a:r>
          </a:p>
          <a:p>
            <a:r>
              <a:rPr lang="fr-FR" sz="1600" dirty="0">
                <a:solidFill>
                  <a:schemeClr val="accent4">
                    <a:lumMod val="75000"/>
                  </a:schemeClr>
                </a:solidFill>
              </a:rPr>
              <a:t>Saisissons donc le premier projet de notre cliente : son projet retraite</a:t>
            </a: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p:txBody>
      </p:sp>
      <p:grpSp>
        <p:nvGrpSpPr>
          <p:cNvPr id="7" name="Groupe 6"/>
          <p:cNvGrpSpPr/>
          <p:nvPr/>
        </p:nvGrpSpPr>
        <p:grpSpPr>
          <a:xfrm>
            <a:off x="371788" y="2397164"/>
            <a:ext cx="8601389" cy="2034159"/>
            <a:chOff x="585565" y="2532331"/>
            <a:chExt cx="6739115" cy="1391097"/>
          </a:xfrm>
        </p:grpSpPr>
        <p:pic>
          <p:nvPicPr>
            <p:cNvPr id="35" name="Image 34"/>
            <p:cNvPicPr>
              <a:picLocks/>
            </p:cNvPicPr>
            <p:nvPr/>
          </p:nvPicPr>
          <p:blipFill rotWithShape="1">
            <a:blip r:embed="rId2" r:link="rId3">
              <a:extLst>
                <a:ext uri="{28A0092B-C50C-407E-A947-70E740481C1C}">
                  <a14:useLocalDpi xmlns:a14="http://schemas.microsoft.com/office/drawing/2010/main" val="0"/>
                </a:ext>
              </a:extLst>
            </a:blip>
            <a:srcRect l="6307" t="64557" r="5251" b="11102"/>
            <a:stretch>
              <a:fillRect/>
            </a:stretch>
          </p:blipFill>
          <p:spPr>
            <a:xfrm>
              <a:off x="585565" y="2532331"/>
              <a:ext cx="6739115" cy="1391097"/>
            </a:xfrm>
            <a:prstGeom prst="rect">
              <a:avLst/>
            </a:prstGeom>
            <a:ln>
              <a:solidFill>
                <a:schemeClr val="accent5">
                  <a:lumMod val="75000"/>
                </a:schemeClr>
              </a:solidFill>
            </a:ln>
          </p:spPr>
        </p:pic>
        <p:pic>
          <p:nvPicPr>
            <p:cNvPr id="40" name="Image 39"/>
            <p:cNvPicPr>
              <a:picLocks/>
            </p:cNvPicPr>
            <p:nvPr/>
          </p:nvPicPr>
          <p:blipFill rotWithShape="1">
            <a:blip r:embed="rId4" r:link="rId5">
              <a:extLst>
                <a:ext uri="{28A0092B-C50C-407E-A947-70E740481C1C}">
                  <a14:useLocalDpi xmlns:a14="http://schemas.microsoft.com/office/drawing/2010/main" val="0"/>
                </a:ext>
              </a:extLst>
            </a:blip>
            <a:srcRect l="33182" t="68731" r="49600" b="24591"/>
            <a:stretch>
              <a:fillRect/>
            </a:stretch>
          </p:blipFill>
          <p:spPr>
            <a:xfrm>
              <a:off x="2643156" y="2767022"/>
              <a:ext cx="1311966" cy="381663"/>
            </a:xfrm>
            <a:prstGeom prst="rect">
              <a:avLst/>
            </a:prstGeom>
          </p:spPr>
        </p:pic>
        <p:pic>
          <p:nvPicPr>
            <p:cNvPr id="41" name="Image 40"/>
            <p:cNvPicPr>
              <a:picLocks/>
            </p:cNvPicPr>
            <p:nvPr/>
          </p:nvPicPr>
          <p:blipFill rotWithShape="1">
            <a:blip r:embed="rId6" r:link="rId7">
              <a:extLst>
                <a:ext uri="{28A0092B-C50C-407E-A947-70E740481C1C}">
                  <a14:useLocalDpi xmlns:a14="http://schemas.microsoft.com/office/drawing/2010/main" val="0"/>
                </a:ext>
              </a:extLst>
            </a:blip>
            <a:srcRect l="50000" t="68217" r="23583" b="23223"/>
            <a:stretch>
              <a:fillRect/>
            </a:stretch>
          </p:blipFill>
          <p:spPr>
            <a:xfrm>
              <a:off x="3923318" y="2738655"/>
              <a:ext cx="2016000" cy="489224"/>
            </a:xfrm>
            <a:prstGeom prst="rect">
              <a:avLst/>
            </a:prstGeom>
          </p:spPr>
        </p:pic>
        <p:sp>
          <p:nvSpPr>
            <p:cNvPr id="6" name="Rectangle 5"/>
            <p:cNvSpPr/>
            <p:nvPr/>
          </p:nvSpPr>
          <p:spPr>
            <a:xfrm>
              <a:off x="6122191" y="2767022"/>
              <a:ext cx="665362" cy="1033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600" dirty="0">
                  <a:solidFill>
                    <a:schemeClr val="tx1"/>
                  </a:solidFill>
                </a:rPr>
                <a:t>40000</a:t>
              </a:r>
            </a:p>
          </p:txBody>
        </p:sp>
      </p:grpSp>
      <p:sp>
        <p:nvSpPr>
          <p:cNvPr id="45" name="Légende encadrée 1 44"/>
          <p:cNvSpPr/>
          <p:nvPr/>
        </p:nvSpPr>
        <p:spPr>
          <a:xfrm>
            <a:off x="6922717" y="1351097"/>
            <a:ext cx="1358541" cy="402383"/>
          </a:xfrm>
          <a:prstGeom prst="borderCallout1">
            <a:avLst>
              <a:gd name="adj1" fmla="val 213085"/>
              <a:gd name="adj2" fmla="val 48972"/>
              <a:gd name="adj3" fmla="val 358909"/>
              <a:gd name="adj4" fmla="val 44319"/>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On Saisit</a:t>
            </a:r>
          </a:p>
          <a:p>
            <a:pPr algn="ctr"/>
            <a:r>
              <a:rPr lang="fr-FR" sz="1000" b="1" dirty="0">
                <a:solidFill>
                  <a:schemeClr val="accent4">
                    <a:lumMod val="75000"/>
                  </a:schemeClr>
                </a:solidFill>
              </a:rPr>
              <a:t>Le montant</a:t>
            </a:r>
          </a:p>
        </p:txBody>
      </p:sp>
      <p:sp>
        <p:nvSpPr>
          <p:cNvPr id="46" name="Légende encadrée 1 45"/>
          <p:cNvSpPr/>
          <p:nvPr/>
        </p:nvSpPr>
        <p:spPr>
          <a:xfrm>
            <a:off x="6922717" y="1800844"/>
            <a:ext cx="1358541" cy="451268"/>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a:t>
            </a:r>
          </a:p>
          <a:p>
            <a:pPr algn="ctr"/>
            <a:r>
              <a:rPr lang="fr-FR" sz="900" b="1" dirty="0">
                <a:solidFill>
                  <a:schemeClr val="bg1"/>
                </a:solidFill>
              </a:rPr>
              <a:t>40 000 €</a:t>
            </a:r>
          </a:p>
        </p:txBody>
      </p:sp>
      <p:sp>
        <p:nvSpPr>
          <p:cNvPr id="39" name="Légende encadrée 1 38"/>
          <p:cNvSpPr/>
          <p:nvPr/>
        </p:nvSpPr>
        <p:spPr>
          <a:xfrm>
            <a:off x="5116446" y="1359756"/>
            <a:ext cx="1358541" cy="402383"/>
          </a:xfrm>
          <a:prstGeom prst="borderCallout1">
            <a:avLst>
              <a:gd name="adj1" fmla="val 225571"/>
              <a:gd name="adj2" fmla="val 46753"/>
              <a:gd name="adj3" fmla="val 422990"/>
              <a:gd name="adj4" fmla="val 1158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On sélectionne </a:t>
            </a:r>
          </a:p>
          <a:p>
            <a:pPr algn="ctr"/>
            <a:r>
              <a:rPr lang="fr-FR" sz="1000" b="1" dirty="0">
                <a:solidFill>
                  <a:schemeClr val="accent4">
                    <a:lumMod val="75000"/>
                  </a:schemeClr>
                </a:solidFill>
              </a:rPr>
              <a:t>Un niveau de risque</a:t>
            </a:r>
          </a:p>
        </p:txBody>
      </p:sp>
      <p:sp>
        <p:nvSpPr>
          <p:cNvPr id="36" name="Légende encadrée 1 35"/>
          <p:cNvSpPr/>
          <p:nvPr/>
        </p:nvSpPr>
        <p:spPr>
          <a:xfrm>
            <a:off x="915507" y="1326889"/>
            <a:ext cx="1358541" cy="402383"/>
          </a:xfrm>
          <a:prstGeom prst="borderCallout1">
            <a:avLst>
              <a:gd name="adj1" fmla="val 195605"/>
              <a:gd name="adj2" fmla="val 50451"/>
              <a:gd name="adj3" fmla="val 463553"/>
              <a:gd name="adj4" fmla="val 7823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On sélectionne </a:t>
            </a:r>
            <a:r>
              <a:rPr lang="fr-FR" sz="1000" b="1" dirty="0">
                <a:solidFill>
                  <a:schemeClr val="accent4">
                    <a:lumMod val="75000"/>
                  </a:schemeClr>
                </a:solidFill>
              </a:rPr>
              <a:t>l’objectif du projet</a:t>
            </a:r>
          </a:p>
        </p:txBody>
      </p:sp>
      <p:sp>
        <p:nvSpPr>
          <p:cNvPr id="37" name="Légende encadrée 1 36"/>
          <p:cNvSpPr/>
          <p:nvPr/>
        </p:nvSpPr>
        <p:spPr>
          <a:xfrm>
            <a:off x="3381737" y="1351097"/>
            <a:ext cx="1358541" cy="402383"/>
          </a:xfrm>
          <a:prstGeom prst="borderCallout1">
            <a:avLst>
              <a:gd name="adj1" fmla="val 218080"/>
              <a:gd name="adj2" fmla="val 50451"/>
              <a:gd name="adj3" fmla="val 450242"/>
              <a:gd name="adj4" fmla="val 4088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On sélectionne </a:t>
            </a:r>
          </a:p>
          <a:p>
            <a:pPr algn="ctr"/>
            <a:r>
              <a:rPr lang="fr-FR" sz="1000" b="1" dirty="0">
                <a:solidFill>
                  <a:schemeClr val="accent4">
                    <a:lumMod val="75000"/>
                  </a:schemeClr>
                </a:solidFill>
              </a:rPr>
              <a:t>Une durée</a:t>
            </a:r>
          </a:p>
        </p:txBody>
      </p:sp>
      <p:sp>
        <p:nvSpPr>
          <p:cNvPr id="42" name="Légende encadrée 1 41"/>
          <p:cNvSpPr/>
          <p:nvPr/>
        </p:nvSpPr>
        <p:spPr>
          <a:xfrm>
            <a:off x="915507" y="1762139"/>
            <a:ext cx="1358541" cy="410244"/>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a:t>
            </a:r>
          </a:p>
          <a:p>
            <a:pPr algn="ctr"/>
            <a:r>
              <a:rPr lang="fr-FR" sz="900" b="1" dirty="0">
                <a:solidFill>
                  <a:schemeClr val="bg1"/>
                </a:solidFill>
              </a:rPr>
              <a:t>Préparer ma retraite</a:t>
            </a:r>
          </a:p>
        </p:txBody>
      </p:sp>
      <p:sp>
        <p:nvSpPr>
          <p:cNvPr id="43" name="Légende encadrée 1 42"/>
          <p:cNvSpPr/>
          <p:nvPr/>
        </p:nvSpPr>
        <p:spPr>
          <a:xfrm>
            <a:off x="3381736" y="1798611"/>
            <a:ext cx="1358541" cy="451268"/>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a:t>
            </a:r>
          </a:p>
          <a:p>
            <a:pPr algn="ctr"/>
            <a:r>
              <a:rPr lang="fr-FR" sz="900" b="1" dirty="0">
                <a:solidFill>
                  <a:schemeClr val="bg1"/>
                </a:solidFill>
              </a:rPr>
              <a:t>7 ans, donc &gt; 5 ans</a:t>
            </a:r>
          </a:p>
        </p:txBody>
      </p:sp>
      <p:sp>
        <p:nvSpPr>
          <p:cNvPr id="44" name="Légende encadrée 1 43"/>
          <p:cNvSpPr/>
          <p:nvPr/>
        </p:nvSpPr>
        <p:spPr>
          <a:xfrm>
            <a:off x="5116446" y="1809503"/>
            <a:ext cx="1358541" cy="451268"/>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a:t>
            </a:r>
          </a:p>
          <a:p>
            <a:pPr algn="ctr"/>
            <a:r>
              <a:rPr lang="fr-FR" sz="900" b="1" dirty="0">
                <a:solidFill>
                  <a:schemeClr val="bg1"/>
                </a:solidFill>
              </a:rPr>
              <a:t>Risque modéré</a:t>
            </a:r>
          </a:p>
        </p:txBody>
      </p:sp>
      <p:grpSp>
        <p:nvGrpSpPr>
          <p:cNvPr id="56" name="Groupe 55"/>
          <p:cNvGrpSpPr/>
          <p:nvPr/>
        </p:nvGrpSpPr>
        <p:grpSpPr>
          <a:xfrm>
            <a:off x="95496" y="93899"/>
            <a:ext cx="8706599" cy="432000"/>
            <a:chOff x="159489" y="1401704"/>
            <a:chExt cx="8706599" cy="432000"/>
          </a:xfrm>
        </p:grpSpPr>
        <p:sp>
          <p:nvSpPr>
            <p:cNvPr id="57" name="Chevron 56"/>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58" name="Chevron 57"/>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59" name="Chevron 58"/>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60" name="Chevron 59"/>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61" name="Chevron 60"/>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2" name="Chevron 61"/>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63" name="Chevron 62"/>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64" name="Chevron 63"/>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026077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Image 55"/>
          <p:cNvPicPr>
            <a:picLocks/>
          </p:cNvPicPr>
          <p:nvPr/>
        </p:nvPicPr>
        <p:blipFill rotWithShape="1">
          <a:blip r:embed="rId2" r:link="rId3">
            <a:extLst>
              <a:ext uri="{28A0092B-C50C-407E-A947-70E740481C1C}">
                <a14:useLocalDpi xmlns:a14="http://schemas.microsoft.com/office/drawing/2010/main" val="0"/>
              </a:ext>
            </a:extLst>
          </a:blip>
          <a:srcRect l="6325" t="13677" r="3159" b="11609"/>
          <a:stretch>
            <a:fillRect/>
          </a:stretch>
        </p:blipFill>
        <p:spPr>
          <a:xfrm>
            <a:off x="371767" y="776128"/>
            <a:ext cx="5225951" cy="2905326"/>
          </a:xfrm>
          <a:prstGeom prst="rect">
            <a:avLst/>
          </a:prstGeom>
          <a:ln>
            <a:solidFill>
              <a:schemeClr val="accent5">
                <a:lumMod val="75000"/>
              </a:schemeClr>
            </a:solidFill>
          </a:ln>
        </p:spPr>
      </p:pic>
      <p:pic>
        <p:nvPicPr>
          <p:cNvPr id="47" name="Image 46"/>
          <p:cNvPicPr>
            <a:picLocks/>
          </p:cNvPicPr>
          <p:nvPr/>
        </p:nvPicPr>
        <p:blipFill rotWithShape="1">
          <a:blip r:embed="rId4" r:link="rId5">
            <a:extLst>
              <a:ext uri="{28A0092B-C50C-407E-A947-70E740481C1C}">
                <a14:useLocalDpi xmlns:a14="http://schemas.microsoft.com/office/drawing/2010/main" val="0"/>
              </a:ext>
            </a:extLst>
          </a:blip>
          <a:srcRect l="29843" t="25879" r="26728" b="33496"/>
          <a:stretch>
            <a:fillRect/>
          </a:stretch>
        </p:blipFill>
        <p:spPr>
          <a:xfrm>
            <a:off x="3475263" y="1647930"/>
            <a:ext cx="5326831" cy="3134562"/>
          </a:xfrm>
          <a:prstGeom prst="rect">
            <a:avLst/>
          </a:prstGeom>
          <a:ln>
            <a:solidFill>
              <a:schemeClr val="accent5">
                <a:lumMod val="75000"/>
              </a:schemeClr>
            </a:solidFill>
          </a:ln>
        </p:spPr>
      </p:pic>
      <p:sp>
        <p:nvSpPr>
          <p:cNvPr id="48" name="Légende encadrée 1 47"/>
          <p:cNvSpPr/>
          <p:nvPr/>
        </p:nvSpPr>
        <p:spPr>
          <a:xfrm>
            <a:off x="761496" y="3998051"/>
            <a:ext cx="2392781" cy="605754"/>
          </a:xfrm>
          <a:prstGeom prst="borderCallout1">
            <a:avLst>
              <a:gd name="adj1" fmla="val -15739"/>
              <a:gd name="adj2" fmla="val 9499"/>
              <a:gd name="adj3" fmla="val -150334"/>
              <a:gd name="adj4" fmla="val -1060"/>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Un bouton </a:t>
            </a:r>
            <a:r>
              <a:rPr lang="fr-FR" sz="1000" b="1" dirty="0">
                <a:solidFill>
                  <a:schemeClr val="accent4">
                    <a:lumMod val="75000"/>
                  </a:schemeClr>
                </a:solidFill>
              </a:rPr>
              <a:t>« Capacité à subir des pertes »  </a:t>
            </a:r>
            <a:r>
              <a:rPr lang="fr-FR" sz="1000" dirty="0">
                <a:solidFill>
                  <a:schemeClr val="accent4">
                    <a:lumMod val="75000"/>
                  </a:schemeClr>
                </a:solidFill>
              </a:rPr>
              <a:t>nous</a:t>
            </a:r>
            <a:r>
              <a:rPr lang="fr-FR" sz="1000" b="1" dirty="0">
                <a:solidFill>
                  <a:schemeClr val="accent4">
                    <a:lumMod val="75000"/>
                  </a:schemeClr>
                </a:solidFill>
              </a:rPr>
              <a:t> </a:t>
            </a:r>
            <a:r>
              <a:rPr lang="fr-FR" sz="1000" dirty="0">
                <a:solidFill>
                  <a:schemeClr val="accent4">
                    <a:lumMod val="75000"/>
                  </a:schemeClr>
                </a:solidFill>
              </a:rPr>
              <a:t>permet d’aider le client à qualifier le niveau de risque qu’il accepte</a:t>
            </a:r>
            <a:endParaRPr lang="fr-FR" sz="1000" b="1" dirty="0">
              <a:solidFill>
                <a:schemeClr val="accent4">
                  <a:lumMod val="75000"/>
                </a:schemeClr>
              </a:solidFill>
            </a:endParaRPr>
          </a:p>
        </p:txBody>
      </p:sp>
      <p:grpSp>
        <p:nvGrpSpPr>
          <p:cNvPr id="57" name="Groupe 56"/>
          <p:cNvGrpSpPr/>
          <p:nvPr/>
        </p:nvGrpSpPr>
        <p:grpSpPr>
          <a:xfrm>
            <a:off x="95496" y="93899"/>
            <a:ext cx="8706599" cy="432000"/>
            <a:chOff x="159489" y="1401704"/>
            <a:chExt cx="8706599" cy="432000"/>
          </a:xfrm>
        </p:grpSpPr>
        <p:sp>
          <p:nvSpPr>
            <p:cNvPr id="58" name="Chevron 5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59" name="Chevron 58"/>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60" name="Chevron 59"/>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61" name="Chevron 60"/>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62" name="Chevron 61"/>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3" name="Chevron 62"/>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64" name="Chevron 63"/>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65" name="Chevron 6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274433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3525" y="771257"/>
            <a:ext cx="8623300" cy="2062103"/>
          </a:xfrm>
          <a:prstGeom prst="rect">
            <a:avLst/>
          </a:prstGeom>
        </p:spPr>
        <p:txBody>
          <a:bodyPr wrap="square">
            <a:spAutoFit/>
          </a:bodyPr>
          <a:lstStyle/>
          <a:p>
            <a:r>
              <a:rPr lang="fr-FR" sz="1600" dirty="0">
                <a:solidFill>
                  <a:schemeClr val="accent4">
                    <a:lumMod val="75000"/>
                  </a:schemeClr>
                </a:solidFill>
              </a:rPr>
              <a:t>Nous avons procédé de même pour le 2</a:t>
            </a:r>
            <a:r>
              <a:rPr lang="fr-FR" sz="1600" baseline="30000" dirty="0">
                <a:solidFill>
                  <a:schemeClr val="accent4">
                    <a:lumMod val="75000"/>
                  </a:schemeClr>
                </a:solidFill>
              </a:rPr>
              <a:t>ème</a:t>
            </a:r>
            <a:r>
              <a:rPr lang="fr-FR" sz="1600" dirty="0">
                <a:solidFill>
                  <a:schemeClr val="accent4">
                    <a:lumMod val="75000"/>
                  </a:schemeClr>
                </a:solidFill>
              </a:rPr>
              <a:t> projet, Valoriser mon capital, et obtenons  l’écran suivant :</a:t>
            </a: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a:p>
            <a:endParaRPr lang="fr-FR" sz="1600" dirty="0">
              <a:solidFill>
                <a:schemeClr val="accent4">
                  <a:lumMod val="75000"/>
                </a:schemeClr>
              </a:solidFill>
            </a:endParaRPr>
          </a:p>
        </p:txBody>
      </p:sp>
      <p:pic>
        <p:nvPicPr>
          <p:cNvPr id="34" name="Image 33"/>
          <p:cNvPicPr>
            <a:picLocks/>
          </p:cNvPicPr>
          <p:nvPr/>
        </p:nvPicPr>
        <p:blipFill rotWithShape="1">
          <a:blip r:embed="rId2" r:link="rId3">
            <a:extLst>
              <a:ext uri="{28A0092B-C50C-407E-A947-70E740481C1C}">
                <a14:useLocalDpi xmlns:a14="http://schemas.microsoft.com/office/drawing/2010/main" val="0"/>
              </a:ext>
            </a:extLst>
          </a:blip>
          <a:srcRect l="6308" t="64417" r="5357" b="11611"/>
          <a:stretch>
            <a:fillRect/>
          </a:stretch>
        </p:blipFill>
        <p:spPr>
          <a:xfrm>
            <a:off x="337547" y="1192696"/>
            <a:ext cx="8549278" cy="2003729"/>
          </a:xfrm>
          <a:prstGeom prst="rect">
            <a:avLst/>
          </a:prstGeom>
          <a:ln>
            <a:solidFill>
              <a:schemeClr val="accent5">
                <a:lumMod val="75000"/>
              </a:schemeClr>
            </a:solidFill>
          </a:ln>
        </p:spPr>
      </p:pic>
      <p:sp>
        <p:nvSpPr>
          <p:cNvPr id="38" name="Légende encadrée 1 37"/>
          <p:cNvSpPr/>
          <p:nvPr/>
        </p:nvSpPr>
        <p:spPr>
          <a:xfrm>
            <a:off x="2274072" y="3288179"/>
            <a:ext cx="2814761" cy="402383"/>
          </a:xfrm>
          <a:prstGeom prst="borderCallout1">
            <a:avLst>
              <a:gd name="adj1" fmla="val 113197"/>
              <a:gd name="adj2" fmla="val 65244"/>
              <a:gd name="adj3" fmla="val 117092"/>
              <a:gd name="adj4" fmla="val 64573"/>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Nous visualisons les 2 projets de notre cliente</a:t>
            </a:r>
            <a:endParaRPr lang="fr-FR" sz="1000" b="1" dirty="0">
              <a:solidFill>
                <a:schemeClr val="accent4">
                  <a:lumMod val="75000"/>
                </a:schemeClr>
              </a:solidFill>
            </a:endParaRPr>
          </a:p>
        </p:txBody>
      </p:sp>
      <p:sp>
        <p:nvSpPr>
          <p:cNvPr id="49" name="Légende encadrée 1 48"/>
          <p:cNvSpPr/>
          <p:nvPr/>
        </p:nvSpPr>
        <p:spPr>
          <a:xfrm>
            <a:off x="2274071" y="3925609"/>
            <a:ext cx="2814761" cy="402383"/>
          </a:xfrm>
          <a:prstGeom prst="borderCallout1">
            <a:avLst>
              <a:gd name="adj1" fmla="val 20322"/>
              <a:gd name="adj2" fmla="val -2270"/>
              <a:gd name="adj3" fmla="val -208957"/>
              <a:gd name="adj4" fmla="val -4644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En cliquant</a:t>
            </a:r>
            <a:r>
              <a:rPr lang="fr-FR" sz="1000" b="1" dirty="0">
                <a:solidFill>
                  <a:schemeClr val="accent4">
                    <a:lumMod val="75000"/>
                  </a:schemeClr>
                </a:solidFill>
              </a:rPr>
              <a:t> sur « Suivant » </a:t>
            </a:r>
            <a:r>
              <a:rPr lang="fr-FR" sz="1000" dirty="0">
                <a:solidFill>
                  <a:schemeClr val="accent4">
                    <a:lumMod val="75000"/>
                  </a:schemeClr>
                </a:solidFill>
              </a:rPr>
              <a:t>nous passons à l’étape de </a:t>
            </a:r>
            <a:r>
              <a:rPr lang="fr-FR" sz="1000" b="1" dirty="0">
                <a:solidFill>
                  <a:schemeClr val="accent4">
                    <a:lumMod val="75000"/>
                  </a:schemeClr>
                </a:solidFill>
              </a:rPr>
              <a:t>proposition de la banque</a:t>
            </a:r>
          </a:p>
        </p:txBody>
      </p:sp>
      <p:grpSp>
        <p:nvGrpSpPr>
          <p:cNvPr id="27" name="Groupe 26"/>
          <p:cNvGrpSpPr/>
          <p:nvPr/>
        </p:nvGrpSpPr>
        <p:grpSpPr>
          <a:xfrm>
            <a:off x="95496" y="93899"/>
            <a:ext cx="8706599" cy="432000"/>
            <a:chOff x="159489" y="1401704"/>
            <a:chExt cx="8706599" cy="432000"/>
          </a:xfrm>
        </p:grpSpPr>
        <p:sp>
          <p:nvSpPr>
            <p:cNvPr id="28" name="Chevron 2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9" name="Chevron 28"/>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0" name="Chevron 29"/>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1" name="Chevron 30"/>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32" name="Chevron 31"/>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3" name="Chevron 32"/>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4" name="Chevron 43"/>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5" name="Chevron 4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407448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La proposition de la banque</a:t>
            </a:r>
          </a:p>
        </p:txBody>
      </p:sp>
      <p:grpSp>
        <p:nvGrpSpPr>
          <p:cNvPr id="21" name="Groupe 20"/>
          <p:cNvGrpSpPr/>
          <p:nvPr/>
        </p:nvGrpSpPr>
        <p:grpSpPr>
          <a:xfrm>
            <a:off x="95496" y="93899"/>
            <a:ext cx="8706599" cy="432000"/>
            <a:chOff x="159489" y="1401704"/>
            <a:chExt cx="8706599" cy="432000"/>
          </a:xfrm>
        </p:grpSpPr>
        <p:sp>
          <p:nvSpPr>
            <p:cNvPr id="22" name="Chevron 21"/>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2" name="Chevron 31"/>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4000">
                  <a:schemeClr val="accent2">
                    <a:alpha val="4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Définition des projets</a:t>
              </a:r>
            </a:p>
          </p:txBody>
        </p:sp>
        <p:sp>
          <p:nvSpPr>
            <p:cNvPr id="35" name="Chevron 34"/>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8" name="Chevron 37"/>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400305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251520" y="725269"/>
            <a:ext cx="8667056" cy="338554"/>
          </a:xfrm>
          <a:prstGeom prst="rect">
            <a:avLst/>
          </a:prstGeom>
        </p:spPr>
        <p:txBody>
          <a:bodyPr wrap="square">
            <a:spAutoFit/>
          </a:bodyPr>
          <a:lstStyle/>
          <a:p>
            <a:r>
              <a:rPr lang="fr-FR" sz="1600" dirty="0">
                <a:solidFill>
                  <a:schemeClr val="accent4">
                    <a:lumMod val="75000"/>
                  </a:schemeClr>
                </a:solidFill>
              </a:rPr>
              <a:t>Nous allons maintenant réaliser notre proposition projet par projet</a:t>
            </a:r>
          </a:p>
        </p:txBody>
      </p:sp>
      <p:pic>
        <p:nvPicPr>
          <p:cNvPr id="19" name="Image 18"/>
          <p:cNvPicPr>
            <a:picLocks/>
          </p:cNvPicPr>
          <p:nvPr/>
        </p:nvPicPr>
        <p:blipFill rotWithShape="1">
          <a:blip r:embed="rId2" r:link="rId3">
            <a:extLst>
              <a:ext uri="{28A0092B-C50C-407E-A947-70E740481C1C}">
                <a14:useLocalDpi xmlns:a14="http://schemas.microsoft.com/office/drawing/2010/main" val="0"/>
              </a:ext>
            </a:extLst>
          </a:blip>
          <a:srcRect l="5876" t="17529" r="2374" b="13667"/>
          <a:stretch>
            <a:fillRect/>
          </a:stretch>
        </p:blipFill>
        <p:spPr>
          <a:xfrm>
            <a:off x="309809" y="1166841"/>
            <a:ext cx="5006407" cy="2228366"/>
          </a:xfrm>
          <a:prstGeom prst="rect">
            <a:avLst/>
          </a:prstGeom>
          <a:ln>
            <a:solidFill>
              <a:schemeClr val="accent5">
                <a:lumMod val="75000"/>
              </a:schemeClr>
            </a:solidFill>
          </a:ln>
        </p:spPr>
      </p:pic>
      <p:pic>
        <p:nvPicPr>
          <p:cNvPr id="33" name="Image 32"/>
          <p:cNvPicPr/>
          <p:nvPr/>
        </p:nvPicPr>
        <p:blipFill>
          <a:blip r:embed="rId4"/>
          <a:stretch>
            <a:fillRect/>
          </a:stretch>
        </p:blipFill>
        <p:spPr>
          <a:xfrm>
            <a:off x="2291760" y="1798476"/>
            <a:ext cx="3997722" cy="1708049"/>
          </a:xfrm>
          <a:prstGeom prst="rect">
            <a:avLst/>
          </a:prstGeom>
        </p:spPr>
      </p:pic>
      <p:sp>
        <p:nvSpPr>
          <p:cNvPr id="35" name="Légende encadrée 1 34"/>
          <p:cNvSpPr/>
          <p:nvPr/>
        </p:nvSpPr>
        <p:spPr>
          <a:xfrm>
            <a:off x="6799726" y="1069774"/>
            <a:ext cx="1908648" cy="757375"/>
          </a:xfrm>
          <a:prstGeom prst="borderCallout1">
            <a:avLst>
              <a:gd name="adj1" fmla="val 57125"/>
              <a:gd name="adj2" fmla="val -4824"/>
              <a:gd name="adj3" fmla="val 108135"/>
              <a:gd name="adj4" fmla="val -5631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u="sng" dirty="0">
                <a:solidFill>
                  <a:schemeClr val="accent4">
                    <a:lumMod val="75000"/>
                  </a:schemeClr>
                </a:solidFill>
              </a:rPr>
              <a:t>Avant de démarrer les allocations, </a:t>
            </a:r>
            <a:r>
              <a:rPr lang="fr-FR" sz="1000" dirty="0">
                <a:solidFill>
                  <a:schemeClr val="accent4">
                    <a:lumMod val="75000"/>
                  </a:schemeClr>
                </a:solidFill>
              </a:rPr>
              <a:t>un pop-up nous alerte sur la construction de la proposition en fonction du niveau de risque du client.</a:t>
            </a:r>
          </a:p>
        </p:txBody>
      </p:sp>
      <p:sp>
        <p:nvSpPr>
          <p:cNvPr id="40" name="Légende encadrée 1 39"/>
          <p:cNvSpPr/>
          <p:nvPr/>
        </p:nvSpPr>
        <p:spPr>
          <a:xfrm>
            <a:off x="309809" y="3562184"/>
            <a:ext cx="8608767" cy="955483"/>
          </a:xfrm>
          <a:prstGeom prst="borderCallout1">
            <a:avLst>
              <a:gd name="adj1" fmla="val 57125"/>
              <a:gd name="adj2" fmla="val -4824"/>
              <a:gd name="adj3" fmla="val 57742"/>
              <a:gd name="adj4" fmla="val -507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100" b="1" dirty="0">
                <a:solidFill>
                  <a:schemeClr val="accent4">
                    <a:lumMod val="75000"/>
                  </a:schemeClr>
                </a:solidFill>
              </a:rPr>
              <a:t>Les portefeuilles modèles </a:t>
            </a:r>
            <a:r>
              <a:rPr lang="fr-FR" sz="1100" dirty="0">
                <a:solidFill>
                  <a:schemeClr val="accent4">
                    <a:lumMod val="75000"/>
                  </a:schemeClr>
                </a:solidFill>
              </a:rPr>
              <a:t>ont pour but d’</a:t>
            </a:r>
            <a:r>
              <a:rPr lang="fr-FR" sz="1100" b="1" dirty="0">
                <a:solidFill>
                  <a:schemeClr val="accent4">
                    <a:lumMod val="75000"/>
                  </a:schemeClr>
                </a:solidFill>
              </a:rPr>
              <a:t>encadrer la proposition commerciale tout en favorisant la diversification des ac</a:t>
            </a:r>
            <a:r>
              <a:rPr lang="fr-FR" sz="1100" dirty="0">
                <a:solidFill>
                  <a:schemeClr val="accent4">
                    <a:lumMod val="75000"/>
                  </a:schemeClr>
                </a:solidFill>
              </a:rPr>
              <a:t>t</a:t>
            </a:r>
            <a:r>
              <a:rPr lang="fr-FR" sz="1100" b="1" dirty="0">
                <a:solidFill>
                  <a:schemeClr val="accent4">
                    <a:lumMod val="75000"/>
                  </a:schemeClr>
                </a:solidFill>
              </a:rPr>
              <a:t>ifs </a:t>
            </a:r>
            <a:r>
              <a:rPr lang="fr-FR" sz="1100" dirty="0">
                <a:solidFill>
                  <a:schemeClr val="accent4">
                    <a:lumMod val="75000"/>
                  </a:schemeClr>
                </a:solidFill>
              </a:rPr>
              <a:t>du client en pondérant actifs risqués et non risqués.</a:t>
            </a:r>
          </a:p>
          <a:p>
            <a:r>
              <a:rPr lang="fr-FR" sz="1100" dirty="0">
                <a:solidFill>
                  <a:schemeClr val="accent4">
                    <a:lumMod val="75000"/>
                  </a:schemeClr>
                </a:solidFill>
              </a:rPr>
              <a:t>Il convient donc </a:t>
            </a:r>
            <a:r>
              <a:rPr lang="fr-FR" sz="1100" b="1" u="sng" dirty="0">
                <a:solidFill>
                  <a:schemeClr val="accent4">
                    <a:lumMod val="75000"/>
                  </a:schemeClr>
                </a:solidFill>
              </a:rPr>
              <a:t>de les privilégier</a:t>
            </a:r>
            <a:r>
              <a:rPr lang="fr-FR" sz="1100" dirty="0">
                <a:solidFill>
                  <a:schemeClr val="accent4">
                    <a:lumMod val="75000"/>
                  </a:schemeClr>
                </a:solidFill>
              </a:rPr>
              <a:t> car ils  permettent d’intégrer des instruments financiers allant au-delà du risque du projet tout en affichant une volatilité globale dans les limites acceptées par le client. </a:t>
            </a:r>
          </a:p>
          <a:p>
            <a:r>
              <a:rPr lang="fr-FR" sz="1100" dirty="0">
                <a:solidFill>
                  <a:schemeClr val="accent4">
                    <a:lumMod val="75000"/>
                  </a:schemeClr>
                </a:solidFill>
              </a:rPr>
              <a:t>Ils seront particulièrement utiles pour les projets caractérisés par un risque faible. </a:t>
            </a:r>
          </a:p>
        </p:txBody>
      </p:sp>
      <p:grpSp>
        <p:nvGrpSpPr>
          <p:cNvPr id="45" name="Groupe 44"/>
          <p:cNvGrpSpPr/>
          <p:nvPr/>
        </p:nvGrpSpPr>
        <p:grpSpPr>
          <a:xfrm>
            <a:off x="95496" y="93899"/>
            <a:ext cx="8706599" cy="432000"/>
            <a:chOff x="159489" y="1401704"/>
            <a:chExt cx="8706599" cy="432000"/>
          </a:xfrm>
        </p:grpSpPr>
        <p:sp>
          <p:nvSpPr>
            <p:cNvPr id="46" name="Chevron 45"/>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7" name="Chevron 46"/>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8" name="Chevron 47"/>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58" name="Chevron 57"/>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9" name="Chevron 58"/>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0" name="Chevron 59"/>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61" name="Chevron 60"/>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62" name="Chevron 61"/>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417942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251520" y="725269"/>
            <a:ext cx="8667056" cy="1169551"/>
          </a:xfrm>
          <a:prstGeom prst="rect">
            <a:avLst/>
          </a:prstGeom>
        </p:spPr>
        <p:txBody>
          <a:bodyPr wrap="square">
            <a:spAutoFit/>
          </a:bodyPr>
          <a:lstStyle/>
          <a:p>
            <a:r>
              <a:rPr lang="fr-FR" sz="1400" dirty="0">
                <a:solidFill>
                  <a:schemeClr val="accent4">
                    <a:lumMod val="75000"/>
                  </a:schemeClr>
                </a:solidFill>
              </a:rPr>
              <a:t>Cet écran restitue la liste des produits éligibles par croisement des critères concernant le client (connaissances financières, objectif, risque, durée) avec le catalogue produits.</a:t>
            </a:r>
          </a:p>
          <a:p>
            <a:r>
              <a:rPr lang="fr-FR" sz="1400" dirty="0">
                <a:solidFill>
                  <a:schemeClr val="accent4">
                    <a:lumMod val="75000"/>
                  </a:schemeClr>
                </a:solidFill>
              </a:rPr>
              <a:t>Le système active ces filtres pour garantir l’adéquation du produit à la situation et aux objectifs du clients.</a:t>
            </a:r>
          </a:p>
          <a:p>
            <a:r>
              <a:rPr lang="fr-FR" sz="1400" dirty="0">
                <a:solidFill>
                  <a:schemeClr val="accent4">
                    <a:lumMod val="75000"/>
                  </a:schemeClr>
                </a:solidFill>
              </a:rPr>
              <a:t>Seul le filtre risque n’est pas activé pour que le conseiller puisse accéder à tous les produits permettant de répliquer les Portefeuilles modèles.</a:t>
            </a:r>
          </a:p>
        </p:txBody>
      </p:sp>
      <p:pic>
        <p:nvPicPr>
          <p:cNvPr id="19" name="Image 18"/>
          <p:cNvPicPr>
            <a:picLocks/>
          </p:cNvPicPr>
          <p:nvPr/>
        </p:nvPicPr>
        <p:blipFill rotWithShape="1">
          <a:blip r:embed="rId2" r:link="rId3">
            <a:extLst>
              <a:ext uri="{28A0092B-C50C-407E-A947-70E740481C1C}">
                <a14:useLocalDpi xmlns:a14="http://schemas.microsoft.com/office/drawing/2010/main" val="0"/>
              </a:ext>
            </a:extLst>
          </a:blip>
          <a:srcRect l="5876" t="17529" r="2374" b="13667"/>
          <a:stretch>
            <a:fillRect/>
          </a:stretch>
        </p:blipFill>
        <p:spPr>
          <a:xfrm>
            <a:off x="1786404" y="2006862"/>
            <a:ext cx="5571191" cy="2752152"/>
          </a:xfrm>
          <a:prstGeom prst="rect">
            <a:avLst/>
          </a:prstGeom>
          <a:ln>
            <a:solidFill>
              <a:schemeClr val="accent5">
                <a:lumMod val="75000"/>
              </a:schemeClr>
            </a:solidFill>
          </a:ln>
        </p:spPr>
      </p:pic>
      <p:grpSp>
        <p:nvGrpSpPr>
          <p:cNvPr id="33" name="Groupe 32"/>
          <p:cNvGrpSpPr/>
          <p:nvPr/>
        </p:nvGrpSpPr>
        <p:grpSpPr>
          <a:xfrm>
            <a:off x="95496" y="93899"/>
            <a:ext cx="8706599" cy="432000"/>
            <a:chOff x="159489" y="1401704"/>
            <a:chExt cx="8706599" cy="432000"/>
          </a:xfrm>
        </p:grpSpPr>
        <p:sp>
          <p:nvSpPr>
            <p:cNvPr id="40" name="Chevron 39"/>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1" name="Chevron 40"/>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2" name="Chevron 41"/>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3" name="Chevron 42"/>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4" name="Chevron 43"/>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5" name="Chevron 44"/>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6" name="Chevron 45"/>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7" name="Chevron 46"/>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888308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251520" y="725269"/>
            <a:ext cx="8667056" cy="1077218"/>
          </a:xfrm>
          <a:prstGeom prst="rect">
            <a:avLst/>
          </a:prstGeom>
        </p:spPr>
        <p:txBody>
          <a:bodyPr wrap="square">
            <a:spAutoFit/>
          </a:bodyPr>
          <a:lstStyle/>
          <a:p>
            <a:r>
              <a:rPr lang="fr-FR" sz="1600" dirty="0">
                <a:solidFill>
                  <a:schemeClr val="accent4">
                    <a:lumMod val="75000"/>
                  </a:schemeClr>
                </a:solidFill>
              </a:rPr>
              <a:t>Saisissons maintenant la proposition pour le premier projet  de préparation à la retraite :</a:t>
            </a:r>
          </a:p>
          <a:p>
            <a:r>
              <a:rPr lang="fr-FR" sz="1600" dirty="0">
                <a:solidFill>
                  <a:schemeClr val="accent4">
                    <a:lumMod val="75000"/>
                  </a:schemeClr>
                </a:solidFill>
              </a:rPr>
              <a:t>versement sur le contrat Nuances 3D</a:t>
            </a:r>
          </a:p>
          <a:p>
            <a:r>
              <a:rPr lang="fr-FR" sz="1600" dirty="0">
                <a:solidFill>
                  <a:schemeClr val="accent4">
                    <a:lumMod val="75000"/>
                  </a:schemeClr>
                </a:solidFill>
              </a:rPr>
              <a:t>d’un montant de 40 000 €, avec un risque modéré,</a:t>
            </a:r>
          </a:p>
          <a:p>
            <a:r>
              <a:rPr lang="fr-FR" sz="1600" dirty="0">
                <a:solidFill>
                  <a:schemeClr val="accent4">
                    <a:lumMod val="75000"/>
                  </a:schemeClr>
                </a:solidFill>
              </a:rPr>
              <a:t>pour une durée supérieure à 5 ans.</a:t>
            </a:r>
          </a:p>
        </p:txBody>
      </p:sp>
      <p:pic>
        <p:nvPicPr>
          <p:cNvPr id="19" name="Image 18"/>
          <p:cNvPicPr>
            <a:picLocks/>
          </p:cNvPicPr>
          <p:nvPr/>
        </p:nvPicPr>
        <p:blipFill rotWithShape="1">
          <a:blip r:embed="rId2" r:link="rId3">
            <a:extLst>
              <a:ext uri="{28A0092B-C50C-407E-A947-70E740481C1C}">
                <a14:useLocalDpi xmlns:a14="http://schemas.microsoft.com/office/drawing/2010/main" val="0"/>
              </a:ext>
            </a:extLst>
          </a:blip>
          <a:srcRect l="5876" t="17529" r="2374" b="13667"/>
          <a:stretch>
            <a:fillRect/>
          </a:stretch>
        </p:blipFill>
        <p:spPr>
          <a:xfrm>
            <a:off x="376385" y="2010679"/>
            <a:ext cx="5571191" cy="2752152"/>
          </a:xfrm>
          <a:prstGeom prst="rect">
            <a:avLst/>
          </a:prstGeom>
          <a:ln>
            <a:solidFill>
              <a:schemeClr val="accent5">
                <a:lumMod val="75000"/>
              </a:schemeClr>
            </a:solidFill>
          </a:ln>
        </p:spPr>
      </p:pic>
      <p:sp>
        <p:nvSpPr>
          <p:cNvPr id="35" name="Légende encadrée 1 34"/>
          <p:cNvSpPr/>
          <p:nvPr/>
        </p:nvSpPr>
        <p:spPr>
          <a:xfrm>
            <a:off x="6618356" y="1385477"/>
            <a:ext cx="1908648" cy="757375"/>
          </a:xfrm>
          <a:prstGeom prst="borderCallout1">
            <a:avLst>
              <a:gd name="adj1" fmla="val 57125"/>
              <a:gd name="adj2" fmla="val -4824"/>
              <a:gd name="adj3" fmla="val 55642"/>
              <a:gd name="adj4" fmla="val -3405"/>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Le risque accepté est modéré, </a:t>
            </a:r>
            <a:r>
              <a:rPr lang="fr-FR" sz="1000" b="1" dirty="0">
                <a:solidFill>
                  <a:schemeClr val="accent4">
                    <a:lumMod val="75000"/>
                  </a:schemeClr>
                </a:solidFill>
              </a:rPr>
              <a:t>privilégions donc le recours au Portefeuilles modèles </a:t>
            </a:r>
          </a:p>
        </p:txBody>
      </p:sp>
      <p:sp>
        <p:nvSpPr>
          <p:cNvPr id="34" name="Légende encadrée 1 33"/>
          <p:cNvSpPr/>
          <p:nvPr/>
        </p:nvSpPr>
        <p:spPr>
          <a:xfrm>
            <a:off x="6618356" y="2408936"/>
            <a:ext cx="2405064" cy="1272518"/>
          </a:xfrm>
          <a:prstGeom prst="borderCallout1">
            <a:avLst>
              <a:gd name="adj1" fmla="val 13031"/>
              <a:gd name="adj2" fmla="val -3096"/>
              <a:gd name="adj3" fmla="val -24099"/>
              <a:gd name="adj4" fmla="val -6770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En sélectionnant </a:t>
            </a:r>
            <a:r>
              <a:rPr lang="fr-FR" sz="1000" b="1" dirty="0">
                <a:solidFill>
                  <a:schemeClr val="accent4">
                    <a:lumMod val="75000"/>
                  </a:schemeClr>
                </a:solidFill>
              </a:rPr>
              <a:t>« ESPACE DEFI » nous allons être dirigés vers une calculette </a:t>
            </a:r>
            <a:r>
              <a:rPr lang="fr-FR" sz="1000" dirty="0">
                <a:solidFill>
                  <a:schemeClr val="accent4">
                    <a:lumMod val="75000"/>
                  </a:schemeClr>
                </a:solidFill>
              </a:rPr>
              <a:t>nous permettant de répartir les 40 000€ sur le contrat d’assurance vie.</a:t>
            </a:r>
          </a:p>
          <a:p>
            <a:r>
              <a:rPr lang="fr-FR" sz="1000" dirty="0">
                <a:solidFill>
                  <a:schemeClr val="accent4">
                    <a:lumMod val="75000"/>
                  </a:schemeClr>
                </a:solidFill>
              </a:rPr>
              <a:t>Nous obtiendrons ainsi </a:t>
            </a:r>
            <a:r>
              <a:rPr lang="fr-FR" sz="1000" b="1" dirty="0">
                <a:solidFill>
                  <a:schemeClr val="accent4">
                    <a:lumMod val="75000"/>
                  </a:schemeClr>
                </a:solidFill>
              </a:rPr>
              <a:t>les montants à saisir individuellement </a:t>
            </a:r>
            <a:r>
              <a:rPr lang="fr-FR" sz="1000" dirty="0">
                <a:solidFill>
                  <a:schemeClr val="accent4">
                    <a:lumMod val="75000"/>
                  </a:schemeClr>
                </a:solidFill>
              </a:rPr>
              <a:t>par support.</a:t>
            </a:r>
          </a:p>
        </p:txBody>
      </p:sp>
      <p:grpSp>
        <p:nvGrpSpPr>
          <p:cNvPr id="36" name="Groupe 35"/>
          <p:cNvGrpSpPr/>
          <p:nvPr/>
        </p:nvGrpSpPr>
        <p:grpSpPr>
          <a:xfrm>
            <a:off x="95496" y="93899"/>
            <a:ext cx="8706599" cy="432000"/>
            <a:chOff x="159489" y="1401704"/>
            <a:chExt cx="8706599" cy="432000"/>
          </a:xfrm>
        </p:grpSpPr>
        <p:sp>
          <p:nvSpPr>
            <p:cNvPr id="37" name="Chevron 36"/>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8" name="Chevron 37"/>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9" name="Chevron 38"/>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8" name="Chevron 47"/>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9" name="Chevron 48"/>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2" name="Chevron 51"/>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4239849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28" name="Picture 3"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51" y="1352311"/>
            <a:ext cx="7098727" cy="30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égende encadrée 1 34"/>
          <p:cNvSpPr/>
          <p:nvPr/>
        </p:nvSpPr>
        <p:spPr>
          <a:xfrm>
            <a:off x="7740352" y="1206362"/>
            <a:ext cx="1327074" cy="676275"/>
          </a:xfrm>
          <a:prstGeom prst="borderCallout1">
            <a:avLst>
              <a:gd name="adj1" fmla="val 23000"/>
              <a:gd name="adj2" fmla="val -4844"/>
              <a:gd name="adj3" fmla="val 129249"/>
              <a:gd name="adj4" fmla="val -8358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La nouvelle calculette apparaît à droite de l’écran</a:t>
            </a:r>
          </a:p>
        </p:txBody>
      </p:sp>
      <p:sp>
        <p:nvSpPr>
          <p:cNvPr id="16" name="Rectangle 15"/>
          <p:cNvSpPr/>
          <p:nvPr/>
        </p:nvSpPr>
        <p:spPr>
          <a:xfrm>
            <a:off x="251520" y="725269"/>
            <a:ext cx="8667056" cy="338554"/>
          </a:xfrm>
          <a:prstGeom prst="rect">
            <a:avLst/>
          </a:prstGeom>
        </p:spPr>
        <p:txBody>
          <a:bodyPr wrap="square">
            <a:spAutoFit/>
          </a:bodyPr>
          <a:lstStyle/>
          <a:p>
            <a:r>
              <a:rPr lang="fr-FR" sz="1600" dirty="0">
                <a:solidFill>
                  <a:schemeClr val="accent4">
                    <a:lumMod val="75000"/>
                  </a:schemeClr>
                </a:solidFill>
              </a:rPr>
              <a:t>Nous nous trouvons maintenant dans l’espace DEFI</a:t>
            </a:r>
          </a:p>
        </p:txBody>
      </p:sp>
      <p:grpSp>
        <p:nvGrpSpPr>
          <p:cNvPr id="33" name="Groupe 32"/>
          <p:cNvGrpSpPr/>
          <p:nvPr/>
        </p:nvGrpSpPr>
        <p:grpSpPr>
          <a:xfrm>
            <a:off x="95496" y="93899"/>
            <a:ext cx="8706599" cy="432000"/>
            <a:chOff x="159489" y="1401704"/>
            <a:chExt cx="8706599" cy="432000"/>
          </a:xfrm>
        </p:grpSpPr>
        <p:sp>
          <p:nvSpPr>
            <p:cNvPr id="44" name="Chevron 43"/>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5" name="Chevron 44"/>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6" name="Chevron 45"/>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7" name="Chevron 4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8" name="Chevron 47"/>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9" name="Chevron 4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0" name="Chevron 4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1" name="Chevron 5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447277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7" name="Légende encadrée 1 36"/>
          <p:cNvSpPr/>
          <p:nvPr/>
        </p:nvSpPr>
        <p:spPr>
          <a:xfrm>
            <a:off x="1513291" y="966841"/>
            <a:ext cx="6240759" cy="350137"/>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reportons ses objectifs</a:t>
            </a:r>
            <a:endParaRPr lang="fr-FR" sz="900" dirty="0">
              <a:solidFill>
                <a:schemeClr val="bg1"/>
              </a:solidFill>
            </a:endParaRPr>
          </a:p>
        </p:txBody>
      </p:sp>
      <p:pic>
        <p:nvPicPr>
          <p:cNvPr id="45" name="Image 44">
            <a:extLst>
              <a:ext uri="{FF2B5EF4-FFF2-40B4-BE49-F238E27FC236}">
                <a16:creationId xmlns:a16="http://schemas.microsoft.com/office/drawing/2014/main" id="{E74C2114-7333-4C62-B4EA-E22BFB4803A5}"/>
              </a:ext>
            </a:extLst>
          </p:cNvPr>
          <p:cNvPicPr>
            <a:picLocks noChangeAspect="1"/>
          </p:cNvPicPr>
          <p:nvPr/>
        </p:nvPicPr>
        <p:blipFill rotWithShape="1">
          <a:blip r:embed="rId2"/>
          <a:srcRect b="51437"/>
          <a:stretch/>
        </p:blipFill>
        <p:spPr>
          <a:xfrm>
            <a:off x="605997" y="1605368"/>
            <a:ext cx="1814588" cy="2566340"/>
          </a:xfrm>
          <a:prstGeom prst="rect">
            <a:avLst/>
          </a:prstGeom>
        </p:spPr>
      </p:pic>
      <p:pic>
        <p:nvPicPr>
          <p:cNvPr id="46" name="Image 45">
            <a:extLst>
              <a:ext uri="{FF2B5EF4-FFF2-40B4-BE49-F238E27FC236}">
                <a16:creationId xmlns:a16="http://schemas.microsoft.com/office/drawing/2014/main" id="{B3B6311D-503C-4EF3-83CD-1B35F3DE5A2C}"/>
              </a:ext>
            </a:extLst>
          </p:cNvPr>
          <p:cNvPicPr>
            <a:picLocks noChangeAspect="1"/>
          </p:cNvPicPr>
          <p:nvPr/>
        </p:nvPicPr>
        <p:blipFill rotWithShape="1">
          <a:blip r:embed="rId3"/>
          <a:srcRect b="51437"/>
          <a:stretch/>
        </p:blipFill>
        <p:spPr>
          <a:xfrm>
            <a:off x="2684301" y="1605368"/>
            <a:ext cx="1784989" cy="2566338"/>
          </a:xfrm>
          <a:prstGeom prst="rect">
            <a:avLst/>
          </a:prstGeom>
        </p:spPr>
      </p:pic>
      <p:pic>
        <p:nvPicPr>
          <p:cNvPr id="47" name="Image 46">
            <a:extLst>
              <a:ext uri="{FF2B5EF4-FFF2-40B4-BE49-F238E27FC236}">
                <a16:creationId xmlns:a16="http://schemas.microsoft.com/office/drawing/2014/main" id="{CB7578F9-683C-43B6-8715-0D01EDF7AC1B}"/>
              </a:ext>
            </a:extLst>
          </p:cNvPr>
          <p:cNvPicPr>
            <a:picLocks noChangeAspect="1"/>
          </p:cNvPicPr>
          <p:nvPr/>
        </p:nvPicPr>
        <p:blipFill rotWithShape="1">
          <a:blip r:embed="rId4"/>
          <a:srcRect b="51437"/>
          <a:stretch/>
        </p:blipFill>
        <p:spPr>
          <a:xfrm>
            <a:off x="4733006" y="1605368"/>
            <a:ext cx="1778591" cy="2566339"/>
          </a:xfrm>
          <a:prstGeom prst="rect">
            <a:avLst/>
          </a:prstGeom>
        </p:spPr>
      </p:pic>
      <p:pic>
        <p:nvPicPr>
          <p:cNvPr id="48" name="Image 47">
            <a:extLst>
              <a:ext uri="{FF2B5EF4-FFF2-40B4-BE49-F238E27FC236}">
                <a16:creationId xmlns:a16="http://schemas.microsoft.com/office/drawing/2014/main" id="{906A8431-7A01-4EE3-8A9E-03BB6A6602A5}"/>
              </a:ext>
            </a:extLst>
          </p:cNvPr>
          <p:cNvPicPr>
            <a:picLocks noChangeAspect="1"/>
          </p:cNvPicPr>
          <p:nvPr/>
        </p:nvPicPr>
        <p:blipFill rotWithShape="1">
          <a:blip r:embed="rId5"/>
          <a:srcRect b="51437"/>
          <a:stretch/>
        </p:blipFill>
        <p:spPr>
          <a:xfrm>
            <a:off x="6775312" y="1605368"/>
            <a:ext cx="1793558" cy="2566339"/>
          </a:xfrm>
          <a:prstGeom prst="rect">
            <a:avLst/>
          </a:prstGeom>
        </p:spPr>
      </p:pic>
      <p:sp>
        <p:nvSpPr>
          <p:cNvPr id="38" name="Légende encadrée 1 37"/>
          <p:cNvSpPr/>
          <p:nvPr/>
        </p:nvSpPr>
        <p:spPr>
          <a:xfrm>
            <a:off x="1298153" y="4242146"/>
            <a:ext cx="3510913" cy="676275"/>
          </a:xfrm>
          <a:prstGeom prst="borderCallout1">
            <a:avLst>
              <a:gd name="adj1" fmla="val 9043"/>
              <a:gd name="adj2" fmla="val 102491"/>
              <a:gd name="adj3" fmla="val -87423"/>
              <a:gd name="adj4" fmla="val 15826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Deux portefeuilles modèles répondent à un risque modéré :</a:t>
            </a:r>
          </a:p>
          <a:p>
            <a:pPr marL="171450" indent="-171450">
              <a:buFont typeface="Wingdings" panose="05000000000000000000" pitchFamily="2" charset="2"/>
              <a:buChar char="ü"/>
            </a:pPr>
            <a:r>
              <a:rPr lang="fr-FR" sz="1000" dirty="0">
                <a:solidFill>
                  <a:schemeClr val="accent4">
                    <a:lumMod val="75000"/>
                  </a:schemeClr>
                </a:solidFill>
              </a:rPr>
              <a:t>Portefeuille Equilibre (R2A)</a:t>
            </a:r>
            <a:r>
              <a:rPr lang="fr-FR" sz="1000" dirty="0">
                <a:solidFill>
                  <a:schemeClr val="accent4">
                    <a:lumMod val="75000"/>
                  </a:schemeClr>
                </a:solidFill>
                <a:sym typeface="Wingdings" panose="05000000000000000000" pitchFamily="2" charset="2"/>
              </a:rPr>
              <a:t> Risque modéré faible</a:t>
            </a:r>
            <a:endParaRPr lang="fr-FR" sz="1000" dirty="0">
              <a:solidFill>
                <a:schemeClr val="accent4">
                  <a:lumMod val="75000"/>
                </a:schemeClr>
              </a:solidFill>
            </a:endParaRPr>
          </a:p>
          <a:p>
            <a:pPr marL="171450" indent="-171450">
              <a:buFont typeface="Wingdings" panose="05000000000000000000" pitchFamily="2" charset="2"/>
              <a:buChar char="ü"/>
            </a:pPr>
            <a:r>
              <a:rPr lang="fr-FR" sz="1000" dirty="0">
                <a:solidFill>
                  <a:schemeClr val="accent4">
                    <a:lumMod val="75000"/>
                  </a:schemeClr>
                </a:solidFill>
              </a:rPr>
              <a:t>Portefeuille Dynamique (R2B) </a:t>
            </a:r>
            <a:r>
              <a:rPr lang="fr-FR" sz="1000" dirty="0">
                <a:solidFill>
                  <a:schemeClr val="accent4">
                    <a:lumMod val="75000"/>
                  </a:schemeClr>
                </a:solidFill>
                <a:sym typeface="Wingdings" panose="05000000000000000000" pitchFamily="2" charset="2"/>
              </a:rPr>
              <a:t> Risque modéré élevé</a:t>
            </a:r>
            <a:endParaRPr lang="fr-FR" sz="1000" dirty="0">
              <a:solidFill>
                <a:schemeClr val="accent4">
                  <a:lumMod val="75000"/>
                </a:schemeClr>
              </a:solidFill>
            </a:endParaRPr>
          </a:p>
        </p:txBody>
      </p:sp>
      <p:sp>
        <p:nvSpPr>
          <p:cNvPr id="39" name="Légende encadrée 1 38"/>
          <p:cNvSpPr/>
          <p:nvPr/>
        </p:nvSpPr>
        <p:spPr>
          <a:xfrm>
            <a:off x="5532781" y="4242147"/>
            <a:ext cx="2959669" cy="662354"/>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Notre cliente ne souhaite pas s’exposer au-delà de 40% en actifs risqués, nous sélectionnons « Risque modéré faible» et non pas « Risque modéré élevé »</a:t>
            </a:r>
            <a:endParaRPr lang="fr-FR" sz="900" dirty="0">
              <a:solidFill>
                <a:schemeClr val="bg1"/>
              </a:solidFill>
            </a:endParaRPr>
          </a:p>
        </p:txBody>
      </p:sp>
      <p:grpSp>
        <p:nvGrpSpPr>
          <p:cNvPr id="40" name="Groupe 39"/>
          <p:cNvGrpSpPr/>
          <p:nvPr/>
        </p:nvGrpSpPr>
        <p:grpSpPr>
          <a:xfrm>
            <a:off x="95496" y="93899"/>
            <a:ext cx="8706599" cy="432000"/>
            <a:chOff x="159489" y="1401704"/>
            <a:chExt cx="8706599" cy="432000"/>
          </a:xfrm>
        </p:grpSpPr>
        <p:sp>
          <p:nvSpPr>
            <p:cNvPr id="41" name="Chevron 40"/>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2" name="Chevron 41"/>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3" name="Chevron 42"/>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4" name="Chevron 4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4" name="Chevron 53"/>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5" name="Chevron 54"/>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6" name="Chevron 55"/>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7" name="Chevron 56"/>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808218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3F9BEF0C-42E9-4251-B9B8-5EC755C41FAF}"/>
              </a:ext>
            </a:extLst>
          </p:cNvPr>
          <p:cNvPicPr>
            <a:picLocks noChangeAspect="1"/>
          </p:cNvPicPr>
          <p:nvPr/>
        </p:nvPicPr>
        <p:blipFill rotWithShape="1">
          <a:blip r:embed="rId2"/>
          <a:srcRect l="80625" t="58050" r="3661" b="-720"/>
          <a:stretch/>
        </p:blipFill>
        <p:spPr>
          <a:xfrm>
            <a:off x="1141710" y="1744745"/>
            <a:ext cx="1915886" cy="2884715"/>
          </a:xfrm>
          <a:prstGeom prst="rect">
            <a:avLst/>
          </a:prstGeom>
        </p:spPr>
      </p:pic>
      <p:sp>
        <p:nvSpPr>
          <p:cNvPr id="37" name="Légende encadrée 1 36"/>
          <p:cNvSpPr/>
          <p:nvPr/>
        </p:nvSpPr>
        <p:spPr>
          <a:xfrm>
            <a:off x="1141711" y="994539"/>
            <a:ext cx="1915886" cy="571510"/>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nous pouvons alors lancer le calcul</a:t>
            </a:r>
            <a:endParaRPr lang="fr-FR" sz="900" dirty="0">
              <a:solidFill>
                <a:schemeClr val="bg1"/>
              </a:solidFill>
            </a:endParaRPr>
          </a:p>
        </p:txBody>
      </p:sp>
      <p:pic>
        <p:nvPicPr>
          <p:cNvPr id="45" name="Image 44">
            <a:extLst>
              <a:ext uri="{FF2B5EF4-FFF2-40B4-BE49-F238E27FC236}">
                <a16:creationId xmlns:a16="http://schemas.microsoft.com/office/drawing/2014/main" id="{DAFD0844-165A-4BA8-9645-3926B90B2B2F}"/>
              </a:ext>
            </a:extLst>
          </p:cNvPr>
          <p:cNvPicPr>
            <a:picLocks noChangeAspect="1"/>
          </p:cNvPicPr>
          <p:nvPr/>
        </p:nvPicPr>
        <p:blipFill rotWithShape="1">
          <a:blip r:embed="rId3"/>
          <a:srcRect t="34286"/>
          <a:stretch/>
        </p:blipFill>
        <p:spPr>
          <a:xfrm>
            <a:off x="3813209" y="766767"/>
            <a:ext cx="1566014" cy="4175185"/>
          </a:xfrm>
          <a:prstGeom prst="rect">
            <a:avLst/>
          </a:prstGeom>
        </p:spPr>
      </p:pic>
      <p:sp>
        <p:nvSpPr>
          <p:cNvPr id="46" name="Légende encadrée 1 45"/>
          <p:cNvSpPr/>
          <p:nvPr/>
        </p:nvSpPr>
        <p:spPr>
          <a:xfrm>
            <a:off x="6437201" y="1136418"/>
            <a:ext cx="1897215" cy="429631"/>
          </a:xfrm>
          <a:prstGeom prst="borderCallout1">
            <a:avLst>
              <a:gd name="adj1" fmla="val 91338"/>
              <a:gd name="adj2" fmla="val -4915"/>
              <a:gd name="adj3" fmla="val 276190"/>
              <a:gd name="adj4" fmla="val -67748"/>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La répartition s’affiche à l’écran</a:t>
            </a:r>
            <a:endParaRPr lang="fr-FR" sz="1000" b="1" dirty="0">
              <a:solidFill>
                <a:schemeClr val="accent4">
                  <a:lumMod val="75000"/>
                </a:schemeClr>
              </a:solidFill>
            </a:endParaRPr>
          </a:p>
        </p:txBody>
      </p:sp>
      <p:sp>
        <p:nvSpPr>
          <p:cNvPr id="47" name="Légende encadrée 1 46"/>
          <p:cNvSpPr/>
          <p:nvPr/>
        </p:nvSpPr>
        <p:spPr>
          <a:xfrm>
            <a:off x="6437201" y="3001992"/>
            <a:ext cx="1897215" cy="1000665"/>
          </a:xfrm>
          <a:prstGeom prst="borderCallout1">
            <a:avLst>
              <a:gd name="adj1" fmla="val 91338"/>
              <a:gd name="adj2" fmla="val -4915"/>
              <a:gd name="adj3" fmla="val 157225"/>
              <a:gd name="adj4" fmla="val -7320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Il est recommandé de </a:t>
            </a:r>
            <a:r>
              <a:rPr lang="fr-FR" sz="1000" b="1" dirty="0">
                <a:solidFill>
                  <a:schemeClr val="accent4">
                    <a:lumMod val="75000"/>
                  </a:schemeClr>
                </a:solidFill>
              </a:rPr>
              <a:t>télécharger le document PDF </a:t>
            </a:r>
            <a:r>
              <a:rPr lang="fr-FR" sz="1000" dirty="0">
                <a:solidFill>
                  <a:schemeClr val="accent4">
                    <a:lumMod val="75000"/>
                  </a:schemeClr>
                </a:solidFill>
              </a:rPr>
              <a:t>récapitulatif, il sera alors plus aisé de reporter les montants dans les écrans de proposition.</a:t>
            </a:r>
            <a:endParaRPr lang="fr-FR" sz="1000" b="1" dirty="0">
              <a:solidFill>
                <a:schemeClr val="accent4">
                  <a:lumMod val="75000"/>
                </a:schemeClr>
              </a:solidFill>
            </a:endParaRPr>
          </a:p>
        </p:txBody>
      </p:sp>
      <p:grpSp>
        <p:nvGrpSpPr>
          <p:cNvPr id="38" name="Groupe 37"/>
          <p:cNvGrpSpPr/>
          <p:nvPr/>
        </p:nvGrpSpPr>
        <p:grpSpPr>
          <a:xfrm>
            <a:off x="95496" y="93899"/>
            <a:ext cx="8706599" cy="432000"/>
            <a:chOff x="159489" y="1401704"/>
            <a:chExt cx="8706599" cy="432000"/>
          </a:xfrm>
        </p:grpSpPr>
        <p:sp>
          <p:nvSpPr>
            <p:cNvPr id="39" name="Chevron 38"/>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0" name="Chevron 39"/>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1" name="Chevron 40"/>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2" name="Chevron 41"/>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3" name="Chevron 42"/>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4" name="Chevron 43"/>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3" name="Chevron 52"/>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4" name="Chevron 53"/>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335701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2" name="Groupe 1"/>
          <p:cNvGrpSpPr/>
          <p:nvPr/>
        </p:nvGrpSpPr>
        <p:grpSpPr>
          <a:xfrm>
            <a:off x="1922942" y="1014391"/>
            <a:ext cx="5561162" cy="3618533"/>
            <a:chOff x="646982" y="1014391"/>
            <a:chExt cx="5561162" cy="3618533"/>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6764"/>
            <a:stretch/>
          </p:blipFill>
          <p:spPr bwMode="auto">
            <a:xfrm>
              <a:off x="646982" y="1014391"/>
              <a:ext cx="5561162" cy="3100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87847" b="-86"/>
            <a:stretch/>
          </p:blipFill>
          <p:spPr bwMode="auto">
            <a:xfrm>
              <a:off x="646982" y="4114801"/>
              <a:ext cx="5561162" cy="518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 name="Légende encadrée 1 33"/>
          <p:cNvSpPr/>
          <p:nvPr/>
        </p:nvSpPr>
        <p:spPr>
          <a:xfrm>
            <a:off x="6462920" y="1007931"/>
            <a:ext cx="2455655" cy="1272518"/>
          </a:xfrm>
          <a:prstGeom prst="borderCallout1">
            <a:avLst>
              <a:gd name="adj1" fmla="val 13031"/>
              <a:gd name="adj2" fmla="val -3096"/>
              <a:gd name="adj3" fmla="val 41232"/>
              <a:gd name="adj4" fmla="val -45648"/>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Pour chaque catégorie d’actifs, il sera proposé </a:t>
            </a:r>
            <a:r>
              <a:rPr lang="fr-FR" sz="1000" b="1" dirty="0">
                <a:solidFill>
                  <a:schemeClr val="accent4">
                    <a:lumMod val="75000"/>
                  </a:schemeClr>
                </a:solidFill>
              </a:rPr>
              <a:t>une proposition prioritaire et une secondaire</a:t>
            </a:r>
            <a:r>
              <a:rPr lang="fr-FR" sz="1000" dirty="0">
                <a:solidFill>
                  <a:schemeClr val="accent4">
                    <a:lumMod val="75000"/>
                  </a:schemeClr>
                </a:solidFill>
              </a:rPr>
              <a:t>. Sans avis contraire du client il convient de </a:t>
            </a:r>
            <a:r>
              <a:rPr lang="fr-FR" sz="1000" b="1" dirty="0">
                <a:solidFill>
                  <a:schemeClr val="accent4">
                    <a:lumMod val="75000"/>
                  </a:schemeClr>
                </a:solidFill>
              </a:rPr>
              <a:t>privilégier la proposition prioritaire.</a:t>
            </a:r>
          </a:p>
        </p:txBody>
      </p:sp>
      <p:sp>
        <p:nvSpPr>
          <p:cNvPr id="36" name="Rectangle 35"/>
          <p:cNvSpPr/>
          <p:nvPr/>
        </p:nvSpPr>
        <p:spPr>
          <a:xfrm>
            <a:off x="251520" y="725269"/>
            <a:ext cx="8667056" cy="338554"/>
          </a:xfrm>
          <a:prstGeom prst="rect">
            <a:avLst/>
          </a:prstGeom>
        </p:spPr>
        <p:txBody>
          <a:bodyPr wrap="square">
            <a:spAutoFit/>
          </a:bodyPr>
          <a:lstStyle/>
          <a:p>
            <a:r>
              <a:rPr lang="fr-FR" sz="1600" dirty="0">
                <a:solidFill>
                  <a:schemeClr val="accent4">
                    <a:lumMod val="75000"/>
                  </a:schemeClr>
                </a:solidFill>
              </a:rPr>
              <a:t>Le document PDF édité nous donne donc la répartition suivante</a:t>
            </a:r>
          </a:p>
        </p:txBody>
      </p:sp>
      <p:sp>
        <p:nvSpPr>
          <p:cNvPr id="35" name="Légende encadrée 1 34"/>
          <p:cNvSpPr/>
          <p:nvPr/>
        </p:nvSpPr>
        <p:spPr>
          <a:xfrm>
            <a:off x="251521" y="2106631"/>
            <a:ext cx="1694258" cy="827955"/>
          </a:xfrm>
          <a:prstGeom prst="borderCallout1">
            <a:avLst>
              <a:gd name="adj1" fmla="val -8693"/>
              <a:gd name="adj2" fmla="val 74297"/>
              <a:gd name="adj3" fmla="val -48754"/>
              <a:gd name="adj4" fmla="val 15373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4">
                    <a:lumMod val="75000"/>
                  </a:schemeClr>
                </a:solidFill>
              </a:rPr>
              <a:t>La famille à laquelle appartient le fonds est précisée afin de faciliter  la saisie dans l’écran </a:t>
            </a:r>
            <a:r>
              <a:rPr lang="fr-FR" sz="1000" dirty="0" err="1">
                <a:solidFill>
                  <a:schemeClr val="accent4">
                    <a:lumMod val="75000"/>
                  </a:schemeClr>
                </a:solidFill>
              </a:rPr>
              <a:t>Mysys</a:t>
            </a:r>
            <a:endParaRPr lang="fr-FR" sz="1000" b="1" dirty="0">
              <a:solidFill>
                <a:schemeClr val="accent4">
                  <a:lumMod val="75000"/>
                </a:schemeClr>
              </a:solidFill>
            </a:endParaRPr>
          </a:p>
        </p:txBody>
      </p:sp>
      <p:sp>
        <p:nvSpPr>
          <p:cNvPr id="46" name="Légende encadrée 1 45"/>
          <p:cNvSpPr/>
          <p:nvPr/>
        </p:nvSpPr>
        <p:spPr>
          <a:xfrm>
            <a:off x="6698204" y="3002320"/>
            <a:ext cx="1828800" cy="830370"/>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nous retenons  l’</a:t>
            </a:r>
            <a:r>
              <a:rPr lang="fr-FR" sz="900" b="1" dirty="0" err="1">
                <a:solidFill>
                  <a:schemeClr val="bg1"/>
                </a:solidFill>
              </a:rPr>
              <a:t>OPCi</a:t>
            </a:r>
            <a:r>
              <a:rPr lang="fr-FR" sz="900" b="1" dirty="0">
                <a:solidFill>
                  <a:schemeClr val="bg1"/>
                </a:solidFill>
              </a:rPr>
              <a:t> </a:t>
            </a:r>
            <a:r>
              <a:rPr lang="fr-FR" sz="900" b="1" dirty="0" err="1">
                <a:solidFill>
                  <a:schemeClr val="bg1"/>
                </a:solidFill>
              </a:rPr>
              <a:t>Immo</a:t>
            </a:r>
            <a:r>
              <a:rPr lang="fr-FR" sz="900" b="1" dirty="0">
                <a:solidFill>
                  <a:schemeClr val="bg1"/>
                </a:solidFill>
              </a:rPr>
              <a:t> Diversification car il s’agit d’un contrat existant CNP</a:t>
            </a:r>
            <a:endParaRPr lang="fr-FR" sz="900" dirty="0">
              <a:solidFill>
                <a:schemeClr val="bg1"/>
              </a:solidFill>
            </a:endParaRPr>
          </a:p>
        </p:txBody>
      </p:sp>
      <p:cxnSp>
        <p:nvCxnSpPr>
          <p:cNvPr id="4" name="Connecteur droit 3"/>
          <p:cNvCxnSpPr/>
          <p:nvPr/>
        </p:nvCxnSpPr>
        <p:spPr>
          <a:xfrm flipH="1" flipV="1">
            <a:off x="6324600" y="2934586"/>
            <a:ext cx="373604" cy="333547"/>
          </a:xfrm>
          <a:prstGeom prst="line">
            <a:avLst/>
          </a:prstGeom>
          <a:ln w="15875">
            <a:solidFill>
              <a:schemeClr val="accent5">
                <a:lumMod val="40000"/>
                <a:lumOff val="60000"/>
              </a:schemeClr>
            </a:solidFill>
          </a:ln>
        </p:spPr>
        <p:style>
          <a:lnRef idx="2">
            <a:schemeClr val="accent1"/>
          </a:lnRef>
          <a:fillRef idx="0">
            <a:schemeClr val="accent1"/>
          </a:fillRef>
          <a:effectRef idx="1">
            <a:schemeClr val="accent1"/>
          </a:effectRef>
          <a:fontRef idx="minor">
            <a:schemeClr val="tx1"/>
          </a:fontRef>
        </p:style>
      </p:cxnSp>
      <p:grpSp>
        <p:nvGrpSpPr>
          <p:cNvPr id="47" name="Groupe 46"/>
          <p:cNvGrpSpPr/>
          <p:nvPr/>
        </p:nvGrpSpPr>
        <p:grpSpPr>
          <a:xfrm>
            <a:off x="95496" y="93899"/>
            <a:ext cx="8706599" cy="432000"/>
            <a:chOff x="159489" y="1401704"/>
            <a:chExt cx="8706599" cy="432000"/>
          </a:xfrm>
        </p:grpSpPr>
        <p:sp>
          <p:nvSpPr>
            <p:cNvPr id="48" name="Chevron 4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9" name="Chevron 48"/>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50" name="Chevron 49"/>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51" name="Chevron 50"/>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2" name="Chevron 51"/>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3" name="Chevron 52"/>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4" name="Chevron 53"/>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5" name="Chevron 54"/>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389622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tangle 18"/>
          <p:cNvSpPr/>
          <p:nvPr/>
        </p:nvSpPr>
        <p:spPr>
          <a:xfrm>
            <a:off x="251520" y="675029"/>
            <a:ext cx="8667056" cy="584775"/>
          </a:xfrm>
          <a:prstGeom prst="rect">
            <a:avLst/>
          </a:prstGeom>
        </p:spPr>
        <p:txBody>
          <a:bodyPr wrap="square">
            <a:spAutoFit/>
          </a:bodyPr>
          <a:lstStyle/>
          <a:p>
            <a:r>
              <a:rPr lang="fr-FR" sz="1600" dirty="0">
                <a:solidFill>
                  <a:schemeClr val="accent4">
                    <a:lumMod val="75000"/>
                  </a:schemeClr>
                </a:solidFill>
              </a:rPr>
              <a:t>En quittant l’Espace DEFI, nous revenons automatiquement à notre écran </a:t>
            </a:r>
            <a:r>
              <a:rPr lang="fr-FR" sz="1600" dirty="0" err="1">
                <a:solidFill>
                  <a:schemeClr val="accent4">
                    <a:lumMod val="75000"/>
                  </a:schemeClr>
                </a:solidFill>
              </a:rPr>
              <a:t>MySys</a:t>
            </a:r>
            <a:r>
              <a:rPr lang="fr-FR" sz="1600" dirty="0">
                <a:solidFill>
                  <a:schemeClr val="accent4">
                    <a:lumMod val="75000"/>
                  </a:schemeClr>
                </a:solidFill>
              </a:rPr>
              <a:t>. </a:t>
            </a:r>
          </a:p>
          <a:p>
            <a:r>
              <a:rPr lang="fr-FR" sz="1600" dirty="0">
                <a:solidFill>
                  <a:schemeClr val="accent4">
                    <a:lumMod val="75000"/>
                  </a:schemeClr>
                </a:solidFill>
              </a:rPr>
              <a:t>Procédons à la saisie et commençons par les 2 000 € en Ecureuil Investissement</a:t>
            </a:r>
          </a:p>
        </p:txBody>
      </p:sp>
      <p:pic>
        <p:nvPicPr>
          <p:cNvPr id="20" name="Image 19"/>
          <p:cNvPicPr>
            <a:picLocks/>
          </p:cNvPicPr>
          <p:nvPr/>
        </p:nvPicPr>
        <p:blipFill rotWithShape="1">
          <a:blip r:embed="rId2" r:link="rId3">
            <a:extLst>
              <a:ext uri="{28A0092B-C50C-407E-A947-70E740481C1C}">
                <a14:useLocalDpi xmlns:a14="http://schemas.microsoft.com/office/drawing/2010/main" val="0"/>
              </a:ext>
            </a:extLst>
          </a:blip>
          <a:srcRect l="6250" t="23167" r="3750" b="18111"/>
          <a:stretch>
            <a:fillRect/>
          </a:stretch>
        </p:blipFill>
        <p:spPr>
          <a:xfrm>
            <a:off x="2285424" y="1275088"/>
            <a:ext cx="6133580" cy="3042537"/>
          </a:xfrm>
          <a:prstGeom prst="rect">
            <a:avLst/>
          </a:prstGeom>
          <a:ln>
            <a:solidFill>
              <a:schemeClr val="accent5">
                <a:lumMod val="75000"/>
              </a:schemeClr>
            </a:solidFill>
          </a:ln>
        </p:spPr>
      </p:pic>
      <p:sp>
        <p:nvSpPr>
          <p:cNvPr id="21" name="Légende encadrée 1 20"/>
          <p:cNvSpPr/>
          <p:nvPr/>
        </p:nvSpPr>
        <p:spPr>
          <a:xfrm>
            <a:off x="404873" y="1236837"/>
            <a:ext cx="1346361" cy="827955"/>
          </a:xfrm>
          <a:prstGeom prst="borderCallout1">
            <a:avLst>
              <a:gd name="adj1" fmla="val 27265"/>
              <a:gd name="adj2" fmla="val 104307"/>
              <a:gd name="adj3" fmla="val 34930"/>
              <a:gd name="adj4" fmla="val 14664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Positionnons nous sur le tableau de saisie  du projet «</a:t>
            </a:r>
            <a:r>
              <a:rPr lang="fr-FR" sz="1000" b="1" dirty="0">
                <a:solidFill>
                  <a:schemeClr val="accent4">
                    <a:lumMod val="75000"/>
                  </a:schemeClr>
                </a:solidFill>
              </a:rPr>
              <a:t> Préparer ma retraite »</a:t>
            </a:r>
          </a:p>
        </p:txBody>
      </p:sp>
      <p:sp>
        <p:nvSpPr>
          <p:cNvPr id="22" name="Légende encadrée 1 21"/>
          <p:cNvSpPr/>
          <p:nvPr/>
        </p:nvSpPr>
        <p:spPr>
          <a:xfrm>
            <a:off x="404872" y="2324210"/>
            <a:ext cx="1346361" cy="827955"/>
          </a:xfrm>
          <a:prstGeom prst="borderCallout1">
            <a:avLst>
              <a:gd name="adj1" fmla="val 10570"/>
              <a:gd name="adj2" fmla="val 106676"/>
              <a:gd name="adj3" fmla="val -65236"/>
              <a:gd name="adj4" fmla="val 14664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Comme indiqué sur le PDF, Ecureuil Investissement est dans la catégorie «</a:t>
            </a:r>
            <a:r>
              <a:rPr lang="fr-FR" sz="1000" b="1" dirty="0">
                <a:solidFill>
                  <a:schemeClr val="accent4">
                    <a:lumMod val="75000"/>
                  </a:schemeClr>
                </a:solidFill>
              </a:rPr>
              <a:t> Fonds Actions »</a:t>
            </a:r>
          </a:p>
        </p:txBody>
      </p:sp>
      <p:sp>
        <p:nvSpPr>
          <p:cNvPr id="23" name="Légende encadrée 1 22"/>
          <p:cNvSpPr/>
          <p:nvPr/>
        </p:nvSpPr>
        <p:spPr>
          <a:xfrm>
            <a:off x="404871" y="3391010"/>
            <a:ext cx="1346361" cy="827955"/>
          </a:xfrm>
          <a:prstGeom prst="borderCallout1">
            <a:avLst>
              <a:gd name="adj1" fmla="val 8002"/>
              <a:gd name="adj2" fmla="val 106676"/>
              <a:gd name="adj3" fmla="val -174392"/>
              <a:gd name="adj4" fmla="val 17112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La souscription va se faire sur le Nuances 3D existant, donc nous sélectionnons le support </a:t>
            </a:r>
            <a:r>
              <a:rPr lang="fr-FR" sz="1000" b="1" dirty="0">
                <a:solidFill>
                  <a:schemeClr val="accent4">
                    <a:lumMod val="75000"/>
                  </a:schemeClr>
                </a:solidFill>
              </a:rPr>
              <a:t>Assurance-vie</a:t>
            </a:r>
          </a:p>
        </p:txBody>
      </p:sp>
      <p:sp>
        <p:nvSpPr>
          <p:cNvPr id="33" name="Légende encadrée 1 32"/>
          <p:cNvSpPr/>
          <p:nvPr/>
        </p:nvSpPr>
        <p:spPr>
          <a:xfrm>
            <a:off x="5211499" y="2715455"/>
            <a:ext cx="1346361" cy="827955"/>
          </a:xfrm>
          <a:prstGeom prst="borderCallout1">
            <a:avLst>
              <a:gd name="adj1" fmla="val -3555"/>
              <a:gd name="adj2" fmla="val 4801"/>
              <a:gd name="adj3" fmla="val -98624"/>
              <a:gd name="adj4" fmla="val -49999"/>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Pour sélectionner Ecureuil Investissement, </a:t>
            </a:r>
            <a:r>
              <a:rPr lang="fr-FR" sz="1000" b="1" dirty="0">
                <a:solidFill>
                  <a:schemeClr val="accent4">
                    <a:lumMod val="75000"/>
                  </a:schemeClr>
                </a:solidFill>
              </a:rPr>
              <a:t>cliquons sur la loupe</a:t>
            </a:r>
          </a:p>
        </p:txBody>
      </p:sp>
      <p:grpSp>
        <p:nvGrpSpPr>
          <p:cNvPr id="43" name="Groupe 42"/>
          <p:cNvGrpSpPr/>
          <p:nvPr/>
        </p:nvGrpSpPr>
        <p:grpSpPr>
          <a:xfrm>
            <a:off x="95496" y="93899"/>
            <a:ext cx="8706599" cy="432000"/>
            <a:chOff x="159489" y="1401704"/>
            <a:chExt cx="8706599" cy="432000"/>
          </a:xfrm>
        </p:grpSpPr>
        <p:sp>
          <p:nvSpPr>
            <p:cNvPr id="44" name="Chevron 43"/>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5" name="Chevron 44"/>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6" name="Chevron 45"/>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7" name="Chevron 4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8" name="Chevron 47"/>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9" name="Chevron 4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0" name="Chevron 4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1" name="Chevron 5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392970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p:cNvPicPr>
            <a:picLocks/>
          </p:cNvPicPr>
          <p:nvPr/>
        </p:nvPicPr>
        <p:blipFill rotWithShape="1">
          <a:blip r:embed="rId2" r:link="rId3">
            <a:extLst>
              <a:ext uri="{28A0092B-C50C-407E-A947-70E740481C1C}">
                <a14:useLocalDpi xmlns:a14="http://schemas.microsoft.com/office/drawing/2010/main" val="0"/>
              </a:ext>
            </a:extLst>
          </a:blip>
          <a:srcRect l="6250" t="24111" r="3999" b="15804"/>
          <a:stretch>
            <a:fillRect/>
          </a:stretch>
        </p:blipFill>
        <p:spPr>
          <a:xfrm>
            <a:off x="1989309" y="1457893"/>
            <a:ext cx="6838949" cy="3433881"/>
          </a:xfrm>
          <a:prstGeom prst="rect">
            <a:avLst/>
          </a:prstGeom>
        </p:spPr>
      </p:pic>
      <p:sp>
        <p:nvSpPr>
          <p:cNvPr id="19" name="Rectangle 18"/>
          <p:cNvSpPr/>
          <p:nvPr/>
        </p:nvSpPr>
        <p:spPr>
          <a:xfrm>
            <a:off x="251520" y="725269"/>
            <a:ext cx="8667056" cy="584775"/>
          </a:xfrm>
          <a:prstGeom prst="rect">
            <a:avLst/>
          </a:prstGeom>
        </p:spPr>
        <p:txBody>
          <a:bodyPr wrap="square">
            <a:spAutoFit/>
          </a:bodyPr>
          <a:lstStyle/>
          <a:p>
            <a:r>
              <a:rPr lang="fr-FR" sz="1600" dirty="0">
                <a:solidFill>
                  <a:schemeClr val="accent4">
                    <a:lumMod val="75000"/>
                  </a:schemeClr>
                </a:solidFill>
              </a:rPr>
              <a:t>Une fenêtre s’ouvre avec la sélection des fonds éligibles au projet, compatibles avec le support, la durée de placement et les connaissances financières de la cliente.</a:t>
            </a:r>
          </a:p>
        </p:txBody>
      </p:sp>
      <p:sp>
        <p:nvSpPr>
          <p:cNvPr id="23" name="Légende encadrée 1 22"/>
          <p:cNvSpPr/>
          <p:nvPr/>
        </p:nvSpPr>
        <p:spPr>
          <a:xfrm>
            <a:off x="251520" y="2977033"/>
            <a:ext cx="1669150" cy="531712"/>
          </a:xfrm>
          <a:prstGeom prst="borderCallout1">
            <a:avLst>
              <a:gd name="adj1" fmla="val 8002"/>
              <a:gd name="adj2" fmla="val 106676"/>
              <a:gd name="adj3" fmla="val -52023"/>
              <a:gd name="adj4" fmla="val 199823"/>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Sélectionnons </a:t>
            </a:r>
            <a:r>
              <a:rPr lang="fr-FR" sz="1000" b="1" dirty="0">
                <a:solidFill>
                  <a:schemeClr val="accent4">
                    <a:lumMod val="75000"/>
                  </a:schemeClr>
                </a:solidFill>
              </a:rPr>
              <a:t>Ecureuil Investissement </a:t>
            </a:r>
            <a:r>
              <a:rPr lang="fr-FR" sz="1000" dirty="0">
                <a:solidFill>
                  <a:schemeClr val="accent4">
                    <a:lumMod val="75000"/>
                  </a:schemeClr>
                </a:solidFill>
              </a:rPr>
              <a:t>et validons</a:t>
            </a:r>
            <a:endParaRPr lang="fr-FR" sz="1000" b="1" dirty="0">
              <a:solidFill>
                <a:schemeClr val="accent4">
                  <a:lumMod val="75000"/>
                </a:schemeClr>
              </a:solidFill>
            </a:endParaRPr>
          </a:p>
        </p:txBody>
      </p:sp>
      <p:grpSp>
        <p:nvGrpSpPr>
          <p:cNvPr id="43" name="Groupe 42"/>
          <p:cNvGrpSpPr/>
          <p:nvPr/>
        </p:nvGrpSpPr>
        <p:grpSpPr>
          <a:xfrm>
            <a:off x="95496" y="93899"/>
            <a:ext cx="8706599" cy="432000"/>
            <a:chOff x="159489" y="1401704"/>
            <a:chExt cx="8706599" cy="432000"/>
          </a:xfrm>
        </p:grpSpPr>
        <p:sp>
          <p:nvSpPr>
            <p:cNvPr id="44" name="Chevron 43"/>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5" name="Chevron 44"/>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6" name="Chevron 45"/>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7" name="Chevron 4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8" name="Chevron 47"/>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9" name="Chevron 4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0" name="Chevron 4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1" name="Chevron 5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181597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p:cNvPicPr>
            <a:picLocks/>
          </p:cNvPicPr>
          <p:nvPr/>
        </p:nvPicPr>
        <p:blipFill rotWithShape="1">
          <a:blip r:embed="rId2" r:link="rId3">
            <a:extLst>
              <a:ext uri="{28A0092B-C50C-407E-A947-70E740481C1C}">
                <a14:useLocalDpi xmlns:a14="http://schemas.microsoft.com/office/drawing/2010/main" val="0"/>
              </a:ext>
            </a:extLst>
          </a:blip>
          <a:srcRect l="6500" t="22223" r="3750" b="15555"/>
          <a:stretch>
            <a:fillRect/>
          </a:stretch>
        </p:blipFill>
        <p:spPr>
          <a:xfrm>
            <a:off x="1297434" y="1283569"/>
            <a:ext cx="6838950" cy="3556000"/>
          </a:xfrm>
          <a:prstGeom prst="rect">
            <a:avLst/>
          </a:prstGeom>
        </p:spPr>
      </p:pic>
      <p:sp>
        <p:nvSpPr>
          <p:cNvPr id="23" name="Légende encadrée 1 22"/>
          <p:cNvSpPr/>
          <p:nvPr/>
        </p:nvSpPr>
        <p:spPr>
          <a:xfrm>
            <a:off x="3413051" y="751857"/>
            <a:ext cx="2333012" cy="343296"/>
          </a:xfrm>
          <a:prstGeom prst="borderCallout1">
            <a:avLst>
              <a:gd name="adj1" fmla="val 135741"/>
              <a:gd name="adj2" fmla="val 91548"/>
              <a:gd name="adj3" fmla="val 336230"/>
              <a:gd name="adj4" fmla="val 152943"/>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Il nous reste à saisir le montant </a:t>
            </a:r>
            <a:r>
              <a:rPr lang="fr-FR" sz="1000" b="1" dirty="0">
                <a:solidFill>
                  <a:schemeClr val="accent4">
                    <a:lumMod val="75000"/>
                  </a:schemeClr>
                </a:solidFill>
              </a:rPr>
              <a:t>2000€</a:t>
            </a:r>
          </a:p>
        </p:txBody>
      </p:sp>
      <p:sp>
        <p:nvSpPr>
          <p:cNvPr id="35" name="Légende encadrée 1 34"/>
          <p:cNvSpPr/>
          <p:nvPr/>
        </p:nvSpPr>
        <p:spPr>
          <a:xfrm>
            <a:off x="6255820" y="751857"/>
            <a:ext cx="1686834" cy="343296"/>
          </a:xfrm>
          <a:prstGeom prst="borderCallout1">
            <a:avLst>
              <a:gd name="adj1" fmla="val 135741"/>
              <a:gd name="adj2" fmla="val 91548"/>
              <a:gd name="adj3" fmla="val 346095"/>
              <a:gd name="adj4" fmla="val 9773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…Et à cliquer sur </a:t>
            </a:r>
            <a:r>
              <a:rPr lang="fr-FR" sz="1000" b="1" dirty="0">
                <a:solidFill>
                  <a:schemeClr val="accent4">
                    <a:lumMod val="75000"/>
                  </a:schemeClr>
                </a:solidFill>
              </a:rPr>
              <a:t>« Ajouter »</a:t>
            </a:r>
          </a:p>
        </p:txBody>
      </p:sp>
      <p:grpSp>
        <p:nvGrpSpPr>
          <p:cNvPr id="42" name="Groupe 41"/>
          <p:cNvGrpSpPr/>
          <p:nvPr/>
        </p:nvGrpSpPr>
        <p:grpSpPr>
          <a:xfrm>
            <a:off x="95496" y="93899"/>
            <a:ext cx="8706599" cy="432000"/>
            <a:chOff x="159489" y="1401704"/>
            <a:chExt cx="8706599" cy="432000"/>
          </a:xfrm>
        </p:grpSpPr>
        <p:sp>
          <p:nvSpPr>
            <p:cNvPr id="43" name="Chevron 42"/>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4" name="Chevron 43"/>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5" name="Chevron 44"/>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6" name="Chevron 45"/>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7" name="Chevron 46"/>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8" name="Chevron 47"/>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9" name="Chevron 4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0" name="Chevron 49"/>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034754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84566" y="590282"/>
            <a:ext cx="8623300" cy="338554"/>
          </a:xfrm>
          <a:prstGeom prst="rect">
            <a:avLst/>
          </a:prstGeom>
        </p:spPr>
        <p:txBody>
          <a:bodyPr wrap="square">
            <a:spAutoFit/>
          </a:bodyPr>
          <a:lstStyle/>
          <a:p>
            <a:r>
              <a:rPr lang="fr-FR" sz="1600" dirty="0">
                <a:solidFill>
                  <a:schemeClr val="accent4">
                    <a:lumMod val="75000"/>
                  </a:schemeClr>
                </a:solidFill>
              </a:rPr>
              <a:t>Nous procédons de même pour les 4 autres fonds du portefeuille modèle et obtenons l’écran suivant :</a:t>
            </a:r>
          </a:p>
        </p:txBody>
      </p:sp>
      <p:pic>
        <p:nvPicPr>
          <p:cNvPr id="22" name="Image 21"/>
          <p:cNvPicPr>
            <a:picLocks/>
          </p:cNvPicPr>
          <p:nvPr/>
        </p:nvPicPr>
        <p:blipFill rotWithShape="1">
          <a:blip r:embed="rId2" r:link="rId3">
            <a:extLst>
              <a:ext uri="{28A0092B-C50C-407E-A947-70E740481C1C}">
                <a14:useLocalDpi xmlns:a14="http://schemas.microsoft.com/office/drawing/2010/main" val="0"/>
              </a:ext>
            </a:extLst>
          </a:blip>
          <a:srcRect l="5750" t="23167" r="2875" b="9384"/>
          <a:stretch>
            <a:fillRect/>
          </a:stretch>
        </p:blipFill>
        <p:spPr>
          <a:xfrm>
            <a:off x="622815" y="1058525"/>
            <a:ext cx="6418623" cy="3213312"/>
          </a:xfrm>
          <a:prstGeom prst="rect">
            <a:avLst/>
          </a:prstGeom>
        </p:spPr>
      </p:pic>
      <p:sp>
        <p:nvSpPr>
          <p:cNvPr id="34" name="Rectangle 33"/>
          <p:cNvSpPr/>
          <p:nvPr/>
        </p:nvSpPr>
        <p:spPr>
          <a:xfrm>
            <a:off x="436102" y="4409807"/>
            <a:ext cx="8623300" cy="338554"/>
          </a:xfrm>
          <a:prstGeom prst="rect">
            <a:avLst/>
          </a:prstGeom>
        </p:spPr>
        <p:txBody>
          <a:bodyPr wrap="square">
            <a:spAutoFit/>
          </a:bodyPr>
          <a:lstStyle/>
          <a:p>
            <a:r>
              <a:rPr lang="fr-FR" sz="1600" dirty="0">
                <a:solidFill>
                  <a:schemeClr val="accent4">
                    <a:lumMod val="75000"/>
                  </a:schemeClr>
                </a:solidFill>
              </a:rPr>
              <a:t>La proposition « Préparer ma retraite » est finalisée.</a:t>
            </a:r>
          </a:p>
        </p:txBody>
      </p:sp>
      <p:sp>
        <p:nvSpPr>
          <p:cNvPr id="42" name="Légende encadrée 1 41"/>
          <p:cNvSpPr/>
          <p:nvPr/>
        </p:nvSpPr>
        <p:spPr>
          <a:xfrm>
            <a:off x="7368627" y="1567464"/>
            <a:ext cx="1690775" cy="625401"/>
          </a:xfrm>
          <a:prstGeom prst="borderCallout1">
            <a:avLst>
              <a:gd name="adj1" fmla="val 6779"/>
              <a:gd name="adj2" fmla="val -26970"/>
              <a:gd name="adj3" fmla="val 44902"/>
              <a:gd name="adj4" fmla="val -3139"/>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La croix permet d’annuler si besoin la saisie de toute la ligne</a:t>
            </a:r>
            <a:endParaRPr lang="fr-FR" sz="1000" b="1" dirty="0">
              <a:solidFill>
                <a:schemeClr val="accent4">
                  <a:lumMod val="75000"/>
                </a:schemeClr>
              </a:solidFill>
            </a:endParaRPr>
          </a:p>
        </p:txBody>
      </p:sp>
      <p:grpSp>
        <p:nvGrpSpPr>
          <p:cNvPr id="43" name="Groupe 42"/>
          <p:cNvGrpSpPr/>
          <p:nvPr/>
        </p:nvGrpSpPr>
        <p:grpSpPr>
          <a:xfrm>
            <a:off x="95496" y="93899"/>
            <a:ext cx="8706599" cy="432000"/>
            <a:chOff x="159489" y="1401704"/>
            <a:chExt cx="8706599" cy="432000"/>
          </a:xfrm>
        </p:grpSpPr>
        <p:sp>
          <p:nvSpPr>
            <p:cNvPr id="44" name="Chevron 43"/>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5" name="Chevron 44"/>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6" name="Chevron 45"/>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7" name="Chevron 4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8" name="Chevron 47"/>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9" name="Chevron 4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0" name="Chevron 4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1" name="Chevron 5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4034495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251520" y="725269"/>
            <a:ext cx="8667056" cy="1077218"/>
          </a:xfrm>
          <a:prstGeom prst="rect">
            <a:avLst/>
          </a:prstGeom>
        </p:spPr>
        <p:txBody>
          <a:bodyPr wrap="square">
            <a:spAutoFit/>
          </a:bodyPr>
          <a:lstStyle/>
          <a:p>
            <a:r>
              <a:rPr lang="fr-FR" sz="1600" dirty="0">
                <a:solidFill>
                  <a:schemeClr val="accent4">
                    <a:lumMod val="75000"/>
                  </a:schemeClr>
                </a:solidFill>
              </a:rPr>
              <a:t>Passons maintenant à la proposition pour le deuxième projet  « Valoriser mon capital » :</a:t>
            </a:r>
          </a:p>
          <a:p>
            <a:r>
              <a:rPr lang="fr-FR" sz="1600" dirty="0">
                <a:solidFill>
                  <a:schemeClr val="accent4">
                    <a:lumMod val="75000"/>
                  </a:schemeClr>
                </a:solidFill>
              </a:rPr>
              <a:t>Versement sur le PEA</a:t>
            </a:r>
          </a:p>
          <a:p>
            <a:r>
              <a:rPr lang="fr-FR" sz="1600" dirty="0">
                <a:solidFill>
                  <a:schemeClr val="accent4">
                    <a:lumMod val="75000"/>
                  </a:schemeClr>
                </a:solidFill>
              </a:rPr>
              <a:t>d’un montant de 15 000 € avec un risque élevé</a:t>
            </a:r>
          </a:p>
          <a:p>
            <a:r>
              <a:rPr lang="fr-FR" sz="1600" dirty="0">
                <a:solidFill>
                  <a:schemeClr val="accent4">
                    <a:lumMod val="75000"/>
                  </a:schemeClr>
                </a:solidFill>
              </a:rPr>
              <a:t>Sur une durée supérieure à 5 ans</a:t>
            </a:r>
          </a:p>
        </p:txBody>
      </p:sp>
      <p:sp>
        <p:nvSpPr>
          <p:cNvPr id="35" name="Légende encadrée 1 34"/>
          <p:cNvSpPr/>
          <p:nvPr/>
        </p:nvSpPr>
        <p:spPr>
          <a:xfrm>
            <a:off x="245113" y="1863633"/>
            <a:ext cx="1908648" cy="1271998"/>
          </a:xfrm>
          <a:prstGeom prst="borderCallout1">
            <a:avLst>
              <a:gd name="adj1" fmla="val 57125"/>
              <a:gd name="adj2" fmla="val -4824"/>
              <a:gd name="adj3" fmla="val 55642"/>
              <a:gd name="adj4" fmla="val -3405"/>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Le risque accepté est « élevé ». Compte tenu du montant nous choisissons de proposer  une </a:t>
            </a:r>
            <a:r>
              <a:rPr lang="fr-FR" sz="1000" b="1" dirty="0">
                <a:solidFill>
                  <a:schemeClr val="accent4">
                    <a:lumMod val="75000"/>
                  </a:schemeClr>
                </a:solidFill>
              </a:rPr>
              <a:t>allocation libre </a:t>
            </a:r>
            <a:r>
              <a:rPr lang="fr-FR" sz="1000" dirty="0">
                <a:solidFill>
                  <a:schemeClr val="accent4">
                    <a:lumMod val="75000"/>
                  </a:schemeClr>
                </a:solidFill>
              </a:rPr>
              <a:t>sans  recours aux portefeuilles modèles.</a:t>
            </a:r>
          </a:p>
          <a:p>
            <a:endParaRPr lang="fr-FR" sz="1000" b="1" dirty="0">
              <a:solidFill>
                <a:schemeClr val="accent4">
                  <a:lumMod val="75000"/>
                </a:schemeClr>
              </a:solidFill>
            </a:endParaRPr>
          </a:p>
          <a:p>
            <a:r>
              <a:rPr lang="fr-FR" sz="1000" b="1" dirty="0">
                <a:solidFill>
                  <a:schemeClr val="accent4">
                    <a:lumMod val="75000"/>
                  </a:schemeClr>
                </a:solidFill>
              </a:rPr>
              <a:t>Nous retenons le fonds Mixte </a:t>
            </a:r>
            <a:r>
              <a:rPr lang="fr-FR" sz="1000" b="1" dirty="0" err="1">
                <a:solidFill>
                  <a:schemeClr val="accent4">
                    <a:lumMod val="75000"/>
                  </a:schemeClr>
                </a:solidFill>
              </a:rPr>
              <a:t>Sélectiz</a:t>
            </a:r>
            <a:r>
              <a:rPr lang="fr-FR" sz="1000" b="1" dirty="0">
                <a:solidFill>
                  <a:schemeClr val="accent4">
                    <a:lumMod val="75000"/>
                  </a:schemeClr>
                </a:solidFill>
              </a:rPr>
              <a:t> PEA </a:t>
            </a:r>
          </a:p>
        </p:txBody>
      </p:sp>
      <p:pic>
        <p:nvPicPr>
          <p:cNvPr id="33" name="Image 32"/>
          <p:cNvPicPr>
            <a:picLocks/>
          </p:cNvPicPr>
          <p:nvPr/>
        </p:nvPicPr>
        <p:blipFill rotWithShape="1">
          <a:blip r:embed="rId2" r:link="rId3">
            <a:extLst>
              <a:ext uri="{28A0092B-C50C-407E-A947-70E740481C1C}">
                <a14:useLocalDpi xmlns:a14="http://schemas.microsoft.com/office/drawing/2010/main" val="0"/>
              </a:ext>
            </a:extLst>
          </a:blip>
          <a:srcRect l="5194" t="28641" r="3105" b="9385"/>
          <a:stretch>
            <a:fillRect/>
          </a:stretch>
        </p:blipFill>
        <p:spPr>
          <a:xfrm>
            <a:off x="2490314" y="1867829"/>
            <a:ext cx="5897539" cy="2679031"/>
          </a:xfrm>
          <a:prstGeom prst="rect">
            <a:avLst/>
          </a:prstGeom>
          <a:ln>
            <a:solidFill>
              <a:schemeClr val="accent5">
                <a:lumMod val="75000"/>
              </a:schemeClr>
            </a:solidFill>
          </a:ln>
        </p:spPr>
      </p:pic>
      <p:sp>
        <p:nvSpPr>
          <p:cNvPr id="40" name="Légende encadrée 1 39"/>
          <p:cNvSpPr/>
          <p:nvPr/>
        </p:nvSpPr>
        <p:spPr>
          <a:xfrm>
            <a:off x="245113" y="3293828"/>
            <a:ext cx="1908648" cy="935272"/>
          </a:xfrm>
          <a:prstGeom prst="borderCallout1">
            <a:avLst>
              <a:gd name="adj1" fmla="val -12128"/>
              <a:gd name="adj2" fmla="val 132413"/>
              <a:gd name="adj3" fmla="val 19997"/>
              <a:gd name="adj4" fmla="val 104389"/>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Comme précédemment</a:t>
            </a:r>
            <a:r>
              <a:rPr lang="fr-FR" sz="1000" dirty="0">
                <a:solidFill>
                  <a:schemeClr val="accent4">
                    <a:lumMod val="75000"/>
                  </a:schemeClr>
                </a:solidFill>
              </a:rPr>
              <a:t>, après avoir sélectionné Fonds Mixte, et sélectionné le support PEA, la loupe permet d’accéder aux fonds éligibles</a:t>
            </a:r>
            <a:endParaRPr lang="fr-FR" sz="1000" b="1" dirty="0">
              <a:solidFill>
                <a:schemeClr val="accent4">
                  <a:lumMod val="75000"/>
                </a:schemeClr>
              </a:solidFill>
            </a:endParaRPr>
          </a:p>
        </p:txBody>
      </p:sp>
      <p:sp>
        <p:nvSpPr>
          <p:cNvPr id="41" name="Légende encadrée 1 40"/>
          <p:cNvSpPr/>
          <p:nvPr/>
        </p:nvSpPr>
        <p:spPr>
          <a:xfrm>
            <a:off x="4572000" y="3761464"/>
            <a:ext cx="1676400" cy="572411"/>
          </a:xfrm>
          <a:prstGeom prst="borderCallout1">
            <a:avLst>
              <a:gd name="adj1" fmla="val -235125"/>
              <a:gd name="adj2" fmla="val -31478"/>
              <a:gd name="adj3" fmla="val -10556"/>
              <a:gd name="adj4" fmla="val 1156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Sélectionnons </a:t>
            </a:r>
            <a:r>
              <a:rPr lang="fr-FR" sz="1000" b="1" dirty="0" err="1">
                <a:solidFill>
                  <a:schemeClr val="accent4">
                    <a:lumMod val="75000"/>
                  </a:schemeClr>
                </a:solidFill>
              </a:rPr>
              <a:t>Sélectiz</a:t>
            </a:r>
            <a:r>
              <a:rPr lang="fr-FR" sz="1000" b="1" dirty="0">
                <a:solidFill>
                  <a:schemeClr val="accent4">
                    <a:lumMod val="75000"/>
                  </a:schemeClr>
                </a:solidFill>
              </a:rPr>
              <a:t> PEA et validons</a:t>
            </a:r>
          </a:p>
        </p:txBody>
      </p:sp>
      <p:grpSp>
        <p:nvGrpSpPr>
          <p:cNvPr id="36" name="Groupe 35"/>
          <p:cNvGrpSpPr/>
          <p:nvPr/>
        </p:nvGrpSpPr>
        <p:grpSpPr>
          <a:xfrm>
            <a:off x="95496" y="93899"/>
            <a:ext cx="8706599" cy="432000"/>
            <a:chOff x="159489" y="1401704"/>
            <a:chExt cx="8706599" cy="432000"/>
          </a:xfrm>
        </p:grpSpPr>
        <p:sp>
          <p:nvSpPr>
            <p:cNvPr id="37" name="Chevron 36"/>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8" name="Chevron 37"/>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9" name="Chevron 38"/>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50" name="Chevron 49"/>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1" name="Chevron 50"/>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2" name="Chevron 51"/>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3" name="Chevron 52"/>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4" name="Chevron 53"/>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023934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4" name="Image 33"/>
          <p:cNvPicPr>
            <a:picLocks/>
          </p:cNvPicPr>
          <p:nvPr/>
        </p:nvPicPr>
        <p:blipFill rotWithShape="1">
          <a:blip r:embed="rId2" r:link="rId3">
            <a:extLst>
              <a:ext uri="{28A0092B-C50C-407E-A947-70E740481C1C}">
                <a14:useLocalDpi xmlns:a14="http://schemas.microsoft.com/office/drawing/2010/main" val="0"/>
              </a:ext>
            </a:extLst>
          </a:blip>
          <a:srcRect l="6268" t="41889" r="2388" b="9384"/>
          <a:stretch>
            <a:fillRect/>
          </a:stretch>
        </p:blipFill>
        <p:spPr>
          <a:xfrm>
            <a:off x="1104900" y="1565275"/>
            <a:ext cx="7229516" cy="3130550"/>
          </a:xfrm>
          <a:prstGeom prst="rect">
            <a:avLst/>
          </a:prstGeom>
          <a:ln>
            <a:solidFill>
              <a:schemeClr val="accent5">
                <a:lumMod val="75000"/>
              </a:schemeClr>
            </a:solidFill>
          </a:ln>
        </p:spPr>
      </p:pic>
      <p:sp>
        <p:nvSpPr>
          <p:cNvPr id="41" name="Légende encadrée 1 40"/>
          <p:cNvSpPr/>
          <p:nvPr/>
        </p:nvSpPr>
        <p:spPr>
          <a:xfrm>
            <a:off x="4299876" y="999215"/>
            <a:ext cx="2032680" cy="372386"/>
          </a:xfrm>
          <a:prstGeom prst="borderCallout1">
            <a:avLst>
              <a:gd name="adj1" fmla="val 443660"/>
              <a:gd name="adj2" fmla="val 138500"/>
              <a:gd name="adj3" fmla="val 114245"/>
              <a:gd name="adj4" fmla="val 8312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La saisie du montant finalise notre proposition.</a:t>
            </a:r>
            <a:endParaRPr lang="fr-FR" sz="1000" b="1" dirty="0">
              <a:solidFill>
                <a:schemeClr val="accent4">
                  <a:lumMod val="75000"/>
                </a:schemeClr>
              </a:solidFill>
            </a:endParaRPr>
          </a:p>
        </p:txBody>
      </p:sp>
      <p:sp>
        <p:nvSpPr>
          <p:cNvPr id="42" name="Légende encadrée 1 41"/>
          <p:cNvSpPr/>
          <p:nvPr/>
        </p:nvSpPr>
        <p:spPr>
          <a:xfrm>
            <a:off x="6595980" y="999215"/>
            <a:ext cx="1432404" cy="372386"/>
          </a:xfrm>
          <a:prstGeom prst="borderCallout1">
            <a:avLst>
              <a:gd name="adj1" fmla="val 428312"/>
              <a:gd name="adj2" fmla="val 85891"/>
              <a:gd name="adj3" fmla="val 114245"/>
              <a:gd name="adj4" fmla="val 83124"/>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Cliquons sur </a:t>
            </a:r>
            <a:r>
              <a:rPr lang="fr-FR" sz="1000" b="1" dirty="0">
                <a:solidFill>
                  <a:schemeClr val="accent4">
                    <a:lumMod val="75000"/>
                  </a:schemeClr>
                </a:solidFill>
              </a:rPr>
              <a:t>« Ajouter »</a:t>
            </a:r>
          </a:p>
        </p:txBody>
      </p:sp>
      <p:grpSp>
        <p:nvGrpSpPr>
          <p:cNvPr id="36" name="Groupe 35"/>
          <p:cNvGrpSpPr/>
          <p:nvPr/>
        </p:nvGrpSpPr>
        <p:grpSpPr>
          <a:xfrm>
            <a:off x="95496" y="93899"/>
            <a:ext cx="8706599" cy="432000"/>
            <a:chOff x="159489" y="1401704"/>
            <a:chExt cx="8706599" cy="432000"/>
          </a:xfrm>
        </p:grpSpPr>
        <p:sp>
          <p:nvSpPr>
            <p:cNvPr id="37" name="Chevron 36"/>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8" name="Chevron 37"/>
            <p:cNvSpPr/>
            <p:nvPr/>
          </p:nvSpPr>
          <p:spPr>
            <a:xfrm>
              <a:off x="4178117" y="1401704"/>
              <a:ext cx="1548000" cy="432000"/>
            </a:xfrm>
            <a:prstGeom prst="chevron">
              <a:avLst/>
            </a:prstGeom>
            <a:gradFill flip="none" rotWithShape="1">
              <a:gsLst>
                <a:gs pos="4000">
                  <a:schemeClr val="accent2">
                    <a:alpha val="6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9" name="Chevron 38"/>
            <p:cNvSpPr/>
            <p:nvPr/>
          </p:nvSpPr>
          <p:spPr>
            <a:xfrm>
              <a:off x="3155460" y="1401704"/>
              <a:ext cx="1152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a:solidFill>
                    <a:schemeClr val="accent5">
                      <a:lumMod val="75000"/>
                    </a:schemeClr>
                  </a:solidFill>
                </a:rPr>
                <a:t>Propo</a:t>
              </a:r>
              <a:r>
                <a:rPr lang="fr-FR" sz="1000" b="1" dirty="0">
                  <a:solidFill>
                    <a:schemeClr val="accent5">
                      <a:lumMod val="75000"/>
                    </a:schemeClr>
                  </a:solidFill>
                </a:rPr>
                <a:t> de la banque</a:t>
              </a:r>
            </a:p>
          </p:txBody>
        </p:sp>
        <p:sp>
          <p:nvSpPr>
            <p:cNvPr id="49" name="Chevron 48"/>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0" name="Chevron 49"/>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1" name="Chevron 5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2" name="Chevron 5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3" name="Chevron 5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002760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Les informations précontractuelles</a:t>
            </a:r>
          </a:p>
        </p:txBody>
      </p:sp>
      <p:grpSp>
        <p:nvGrpSpPr>
          <p:cNvPr id="19" name="Groupe 18"/>
          <p:cNvGrpSpPr/>
          <p:nvPr/>
        </p:nvGrpSpPr>
        <p:grpSpPr>
          <a:xfrm>
            <a:off x="95496" y="93899"/>
            <a:ext cx="8706599" cy="432000"/>
            <a:chOff x="159489" y="1401704"/>
            <a:chExt cx="8706599" cy="432000"/>
          </a:xfrm>
        </p:grpSpPr>
        <p:sp>
          <p:nvSpPr>
            <p:cNvPr id="20" name="Chevron 19"/>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1" name="Chevron 20"/>
            <p:cNvSpPr/>
            <p:nvPr/>
          </p:nvSpPr>
          <p:spPr>
            <a:xfrm>
              <a:off x="4178117" y="1401704"/>
              <a:ext cx="1548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Infos</a:t>
              </a:r>
            </a:p>
            <a:p>
              <a:pPr algn="ctr"/>
              <a:r>
                <a:rPr lang="fr-FR" sz="1000" b="1" dirty="0">
                  <a:solidFill>
                    <a:schemeClr val="accent4">
                      <a:lumMod val="75000"/>
                    </a:schemeClr>
                  </a:solidFill>
                </a:rPr>
                <a:t>précontractuelles</a:t>
              </a:r>
            </a:p>
          </p:txBody>
        </p:sp>
        <p:sp>
          <p:nvSpPr>
            <p:cNvPr id="22" name="Chevron 21"/>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0" name="Chevron 29"/>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1" name="Chevron 30"/>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2" name="Chevron 31"/>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3" name="Chevron 32"/>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4" name="Chevron 33"/>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860645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284566" y="590282"/>
            <a:ext cx="8623300" cy="2123658"/>
          </a:xfrm>
          <a:prstGeom prst="rect">
            <a:avLst/>
          </a:prstGeom>
        </p:spPr>
        <p:txBody>
          <a:bodyPr wrap="square">
            <a:spAutoFit/>
          </a:bodyPr>
          <a:lstStyle/>
          <a:p>
            <a:r>
              <a:rPr lang="fr-FR" sz="1200" dirty="0">
                <a:solidFill>
                  <a:schemeClr val="accent4">
                    <a:lumMod val="75000"/>
                  </a:schemeClr>
                </a:solidFill>
              </a:rPr>
              <a:t>A ce stade nous avertissons notre cliente de l’existence de frais afin de lui permettre d’arrêter son choix. </a:t>
            </a:r>
          </a:p>
          <a:p>
            <a:r>
              <a:rPr lang="fr-FR" sz="1200" dirty="0">
                <a:solidFill>
                  <a:schemeClr val="accent4">
                    <a:lumMod val="75000"/>
                  </a:schemeClr>
                </a:solidFill>
              </a:rPr>
              <a:t>A terme, l’outil calculera et affichera directement ces frais. Dans l’immédiat, nous nous référerons aux documents précontractuels pour communiquer cette information.</a:t>
            </a:r>
          </a:p>
          <a:p>
            <a:r>
              <a:rPr lang="fr-FR" sz="1200" dirty="0">
                <a:solidFill>
                  <a:schemeClr val="accent4">
                    <a:lumMod val="75000"/>
                  </a:schemeClr>
                </a:solidFill>
              </a:rPr>
              <a:t>Il existe 2 types de documents : </a:t>
            </a:r>
          </a:p>
          <a:p>
            <a:pPr marL="541338" indent="-269875">
              <a:buFont typeface="Wingdings" panose="05000000000000000000" pitchFamily="2" charset="2"/>
              <a:buChar char="ü"/>
            </a:pPr>
            <a:r>
              <a:rPr lang="fr-FR" sz="1200" dirty="0">
                <a:solidFill>
                  <a:schemeClr val="accent4">
                    <a:lumMod val="75000"/>
                  </a:schemeClr>
                </a:solidFill>
              </a:rPr>
              <a:t>les DIC - Document d’Informations Clés, qui sont les ex DICI des OPCVM (on les rencontre également sous l’appellation KID-Key Information documents)</a:t>
            </a:r>
          </a:p>
          <a:p>
            <a:pPr marL="541338" indent="-269875">
              <a:buFont typeface="Wingdings" panose="05000000000000000000" pitchFamily="2" charset="2"/>
              <a:buChar char="ü"/>
            </a:pPr>
            <a:r>
              <a:rPr lang="fr-FR" sz="1200" dirty="0">
                <a:solidFill>
                  <a:schemeClr val="accent4">
                    <a:lumMod val="75000"/>
                  </a:schemeClr>
                </a:solidFill>
              </a:rPr>
              <a:t>les DIS – Document d’Informations Spécifiques pour les supports qui n’avaient pas de DICI (Fonds euros, GSM, Orientations de gestion).</a:t>
            </a:r>
          </a:p>
          <a:p>
            <a:r>
              <a:rPr lang="fr-FR" sz="1200" dirty="0">
                <a:solidFill>
                  <a:schemeClr val="accent4">
                    <a:lumMod val="75000"/>
                  </a:schemeClr>
                </a:solidFill>
              </a:rPr>
              <a:t>Sauf exigence du client, il ne sera pas nécessaire d’imprimer tous ces documents. Ils sont accessibles sur le portail internet et un lien d’accès unique est communiqué dans la synthèse remise au client en fin d’entretien. Au sein du parcours, ce lien est accessible directement via le bouton </a:t>
            </a:r>
            <a:r>
              <a:rPr lang="fr-FR" sz="1200" b="1" dirty="0">
                <a:solidFill>
                  <a:schemeClr val="accent4">
                    <a:lumMod val="75000"/>
                  </a:schemeClr>
                </a:solidFill>
              </a:rPr>
              <a:t>« ESPACE OPCVM ».</a:t>
            </a:r>
          </a:p>
        </p:txBody>
      </p:sp>
      <p:pic>
        <p:nvPicPr>
          <p:cNvPr id="35" name="Image 34"/>
          <p:cNvPicPr>
            <a:picLocks/>
          </p:cNvPicPr>
          <p:nvPr/>
        </p:nvPicPr>
        <p:blipFill rotWithShape="1">
          <a:blip r:embed="rId2" r:link="rId3">
            <a:extLst>
              <a:ext uri="{28A0092B-C50C-407E-A947-70E740481C1C}">
                <a14:useLocalDpi xmlns:a14="http://schemas.microsoft.com/office/drawing/2010/main" val="0"/>
              </a:ext>
            </a:extLst>
          </a:blip>
          <a:srcRect l="6269" t="17530" r="1671" b="60000"/>
          <a:stretch>
            <a:fillRect/>
          </a:stretch>
        </p:blipFill>
        <p:spPr>
          <a:xfrm>
            <a:off x="1064525" y="3341846"/>
            <a:ext cx="7014949" cy="1284170"/>
          </a:xfrm>
          <a:prstGeom prst="rect">
            <a:avLst/>
          </a:prstGeom>
          <a:ln>
            <a:solidFill>
              <a:schemeClr val="accent5">
                <a:lumMod val="75000"/>
              </a:schemeClr>
            </a:solidFill>
          </a:ln>
        </p:spPr>
      </p:pic>
      <p:sp>
        <p:nvSpPr>
          <p:cNvPr id="41" name="Légende encadrée 1 40"/>
          <p:cNvSpPr/>
          <p:nvPr/>
        </p:nvSpPr>
        <p:spPr>
          <a:xfrm>
            <a:off x="6274092" y="2515772"/>
            <a:ext cx="2258323" cy="582645"/>
          </a:xfrm>
          <a:prstGeom prst="borderCallout1">
            <a:avLst>
              <a:gd name="adj1" fmla="val 142694"/>
              <a:gd name="adj2" fmla="val 43762"/>
              <a:gd name="adj3" fmla="val 113806"/>
              <a:gd name="adj4" fmla="val 5578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Pour aller chercher le DIC correspondant,  nous  cliquons sur « </a:t>
            </a:r>
            <a:r>
              <a:rPr lang="fr-FR" sz="1000" b="1" dirty="0">
                <a:solidFill>
                  <a:schemeClr val="accent4">
                    <a:lumMod val="75000"/>
                  </a:schemeClr>
                </a:solidFill>
              </a:rPr>
              <a:t>Espace OPCVM »</a:t>
            </a:r>
          </a:p>
        </p:txBody>
      </p:sp>
      <p:sp>
        <p:nvSpPr>
          <p:cNvPr id="54" name="Légende encadrée 1 53"/>
          <p:cNvSpPr/>
          <p:nvPr/>
        </p:nvSpPr>
        <p:spPr>
          <a:xfrm>
            <a:off x="1690990" y="2683233"/>
            <a:ext cx="3593109" cy="415185"/>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Supposons que notre cliente nous demande plus d’informations sur Ecureuil Bénéfices Environnement</a:t>
            </a:r>
            <a:endParaRPr lang="fr-FR" sz="900" dirty="0">
              <a:solidFill>
                <a:schemeClr val="bg1"/>
              </a:solidFill>
            </a:endParaRPr>
          </a:p>
        </p:txBody>
      </p:sp>
      <p:grpSp>
        <p:nvGrpSpPr>
          <p:cNvPr id="55" name="Groupe 54"/>
          <p:cNvGrpSpPr/>
          <p:nvPr/>
        </p:nvGrpSpPr>
        <p:grpSpPr>
          <a:xfrm>
            <a:off x="95496" y="93899"/>
            <a:ext cx="8706599" cy="432000"/>
            <a:chOff x="159489" y="1401704"/>
            <a:chExt cx="8706599" cy="432000"/>
          </a:xfrm>
        </p:grpSpPr>
        <p:sp>
          <p:nvSpPr>
            <p:cNvPr id="56" name="Chevron 55"/>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57" name="Chevron 56"/>
            <p:cNvSpPr/>
            <p:nvPr/>
          </p:nvSpPr>
          <p:spPr>
            <a:xfrm>
              <a:off x="4178117" y="1401704"/>
              <a:ext cx="1548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Infos</a:t>
              </a:r>
            </a:p>
            <a:p>
              <a:pPr algn="ctr"/>
              <a:r>
                <a:rPr lang="fr-FR" sz="1000" b="1" dirty="0">
                  <a:solidFill>
                    <a:schemeClr val="accent4">
                      <a:lumMod val="75000"/>
                    </a:schemeClr>
                  </a:solidFill>
                </a:rPr>
                <a:t>précontractuelles</a:t>
              </a:r>
            </a:p>
          </p:txBody>
        </p:sp>
        <p:sp>
          <p:nvSpPr>
            <p:cNvPr id="58" name="Chevron 57"/>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59" name="Chevron 58"/>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60" name="Chevron 59"/>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61" name="Chevron 6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62" name="Chevron 6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63" name="Chevron 6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380228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0" y="2427514"/>
            <a:ext cx="2142595" cy="14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2" name="Image 41"/>
          <p:cNvPicPr>
            <a:picLocks/>
          </p:cNvPicPr>
          <p:nvPr/>
        </p:nvPicPr>
        <p:blipFill rotWithShape="1">
          <a:blip r:embed="rId2" r:link="rId3">
            <a:extLst>
              <a:ext uri="{28A0092B-C50C-407E-A947-70E740481C1C}">
                <a14:useLocalDpi xmlns:a14="http://schemas.microsoft.com/office/drawing/2010/main" val="0"/>
              </a:ext>
            </a:extLst>
          </a:blip>
          <a:srcRect l="25871" t="12667" r="23948" b="13667"/>
          <a:stretch>
            <a:fillRect/>
          </a:stretch>
        </p:blipFill>
        <p:spPr>
          <a:xfrm>
            <a:off x="4652318" y="766238"/>
            <a:ext cx="3658686" cy="4029549"/>
          </a:xfrm>
          <a:prstGeom prst="rect">
            <a:avLst/>
          </a:prstGeom>
          <a:ln>
            <a:solidFill>
              <a:schemeClr val="accent5">
                <a:lumMod val="75000"/>
              </a:schemeClr>
            </a:solidFill>
          </a:ln>
        </p:spPr>
      </p:pic>
      <p:sp>
        <p:nvSpPr>
          <p:cNvPr id="41" name="Légende encadrée 1 40"/>
          <p:cNvSpPr/>
          <p:nvPr/>
        </p:nvSpPr>
        <p:spPr>
          <a:xfrm>
            <a:off x="2032810" y="3955403"/>
            <a:ext cx="2032680" cy="809374"/>
          </a:xfrm>
          <a:prstGeom prst="borderCallout1">
            <a:avLst>
              <a:gd name="adj1" fmla="val -40412"/>
              <a:gd name="adj2" fmla="val 224733"/>
              <a:gd name="adj3" fmla="val 10808"/>
              <a:gd name="adj4" fmla="val 10530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Les documents peuvent être consultés à l’écran ou téléchargés au format PDF</a:t>
            </a:r>
            <a:endParaRPr lang="fr-FR" sz="1000" b="1" dirty="0">
              <a:solidFill>
                <a:schemeClr val="accent4">
                  <a:lumMod val="75000"/>
                </a:schemeClr>
              </a:solidFill>
            </a:endParaRPr>
          </a:p>
        </p:txBody>
      </p:sp>
      <p:pic>
        <p:nvPicPr>
          <p:cNvPr id="23" name="Image 22"/>
          <p:cNvPicPr>
            <a:picLocks/>
          </p:cNvPicPr>
          <p:nvPr/>
        </p:nvPicPr>
        <p:blipFill rotWithShape="1">
          <a:blip r:embed="rId4" r:link="rId5">
            <a:extLst>
              <a:ext uri="{28A0092B-C50C-407E-A947-70E740481C1C}">
                <a14:useLocalDpi xmlns:a14="http://schemas.microsoft.com/office/drawing/2010/main" val="0"/>
              </a:ext>
            </a:extLst>
          </a:blip>
          <a:srcRect l="25500" t="37444" r="22875" b="11778"/>
          <a:stretch>
            <a:fillRect/>
          </a:stretch>
        </p:blipFill>
        <p:spPr>
          <a:xfrm>
            <a:off x="600416" y="1084388"/>
            <a:ext cx="3708210" cy="2165350"/>
          </a:xfrm>
          <a:prstGeom prst="rect">
            <a:avLst/>
          </a:prstGeom>
        </p:spPr>
      </p:pic>
      <p:sp>
        <p:nvSpPr>
          <p:cNvPr id="36" name="Légende encadrée 1 35"/>
          <p:cNvSpPr/>
          <p:nvPr/>
        </p:nvSpPr>
        <p:spPr>
          <a:xfrm>
            <a:off x="148800" y="688548"/>
            <a:ext cx="2557391" cy="395840"/>
          </a:xfrm>
          <a:prstGeom prst="borderCallout1">
            <a:avLst>
              <a:gd name="adj1" fmla="val 369949"/>
              <a:gd name="adj2" fmla="val 29290"/>
              <a:gd name="adj3" fmla="val 133387"/>
              <a:gd name="adj4" fmla="val 7738"/>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Sélectionnons Fonds et OPC </a:t>
            </a:r>
            <a:r>
              <a:rPr lang="fr-FR" sz="1000" dirty="0">
                <a:solidFill>
                  <a:schemeClr val="accent4">
                    <a:lumMod val="75000"/>
                  </a:schemeClr>
                </a:solidFill>
              </a:rPr>
              <a:t>pour récupérer le DIC de Ecureuil Bénéfices Environnement</a:t>
            </a:r>
          </a:p>
        </p:txBody>
      </p:sp>
      <p:grpSp>
        <p:nvGrpSpPr>
          <p:cNvPr id="37" name="Groupe 36"/>
          <p:cNvGrpSpPr/>
          <p:nvPr/>
        </p:nvGrpSpPr>
        <p:grpSpPr>
          <a:xfrm>
            <a:off x="95496" y="93899"/>
            <a:ext cx="8706599" cy="432000"/>
            <a:chOff x="159489" y="1401704"/>
            <a:chExt cx="8706599" cy="432000"/>
          </a:xfrm>
        </p:grpSpPr>
        <p:sp>
          <p:nvSpPr>
            <p:cNvPr id="38" name="Chevron 37"/>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9" name="Chevron 38"/>
            <p:cNvSpPr/>
            <p:nvPr/>
          </p:nvSpPr>
          <p:spPr>
            <a:xfrm>
              <a:off x="4178117" y="1401704"/>
              <a:ext cx="1548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Infos</a:t>
              </a:r>
            </a:p>
            <a:p>
              <a:pPr algn="ctr"/>
              <a:r>
                <a:rPr lang="fr-FR" sz="1000" b="1" dirty="0">
                  <a:solidFill>
                    <a:schemeClr val="accent4">
                      <a:lumMod val="75000"/>
                    </a:schemeClr>
                  </a:solidFill>
                </a:rPr>
                <a:t>précontractuelles</a:t>
              </a:r>
            </a:p>
          </p:txBody>
        </p:sp>
        <p:sp>
          <p:nvSpPr>
            <p:cNvPr id="48" name="Chevron 47"/>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9" name="Chevron 48"/>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50" name="Chevron 49"/>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1" name="Chevron 5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2" name="Chevron 5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3" name="Chevron 5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032689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51520" y="622909"/>
            <a:ext cx="8667056" cy="338554"/>
          </a:xfrm>
          <a:prstGeom prst="rect">
            <a:avLst/>
          </a:prstGeom>
        </p:spPr>
        <p:txBody>
          <a:bodyPr wrap="square">
            <a:spAutoFit/>
          </a:bodyPr>
          <a:lstStyle/>
          <a:p>
            <a:r>
              <a:rPr lang="fr-FR" sz="1600" dirty="0">
                <a:solidFill>
                  <a:schemeClr val="accent4">
                    <a:lumMod val="75000"/>
                  </a:schemeClr>
                </a:solidFill>
              </a:rPr>
              <a:t>Passons maintenant au choix du client à partir du bouton correspondant </a:t>
            </a:r>
          </a:p>
        </p:txBody>
      </p:sp>
      <p:pic>
        <p:nvPicPr>
          <p:cNvPr id="25" name="Image 24"/>
          <p:cNvPicPr>
            <a:picLocks/>
          </p:cNvPicPr>
          <p:nvPr/>
        </p:nvPicPr>
        <p:blipFill rotWithShape="1">
          <a:blip r:embed="rId2" r:link="rId3">
            <a:extLst>
              <a:ext uri="{28A0092B-C50C-407E-A947-70E740481C1C}">
                <a14:useLocalDpi xmlns:a14="http://schemas.microsoft.com/office/drawing/2010/main" val="0"/>
              </a:ext>
            </a:extLst>
          </a:blip>
          <a:srcRect l="6268" t="41889" r="2388" b="9384"/>
          <a:stretch>
            <a:fillRect/>
          </a:stretch>
        </p:blipFill>
        <p:spPr>
          <a:xfrm>
            <a:off x="982464" y="1194339"/>
            <a:ext cx="7229516" cy="3130550"/>
          </a:xfrm>
          <a:prstGeom prst="rect">
            <a:avLst/>
          </a:prstGeom>
          <a:ln>
            <a:solidFill>
              <a:schemeClr val="accent5">
                <a:lumMod val="75000"/>
              </a:schemeClr>
            </a:solidFill>
          </a:ln>
        </p:spPr>
      </p:pic>
      <p:sp>
        <p:nvSpPr>
          <p:cNvPr id="26" name="Légende encadrée 1 25"/>
          <p:cNvSpPr/>
          <p:nvPr/>
        </p:nvSpPr>
        <p:spPr>
          <a:xfrm>
            <a:off x="3832073" y="4423255"/>
            <a:ext cx="1505950" cy="481246"/>
          </a:xfrm>
          <a:prstGeom prst="borderCallout1">
            <a:avLst>
              <a:gd name="adj1" fmla="val -36595"/>
              <a:gd name="adj2" fmla="val -148561"/>
              <a:gd name="adj3" fmla="val 22226"/>
              <a:gd name="adj4" fmla="val -4621"/>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Bouton </a:t>
            </a:r>
            <a:r>
              <a:rPr lang="fr-FR" sz="1000" b="1" dirty="0">
                <a:solidFill>
                  <a:schemeClr val="accent4">
                    <a:lumMod val="75000"/>
                  </a:schemeClr>
                </a:solidFill>
              </a:rPr>
              <a:t>« Choix Clients »</a:t>
            </a:r>
          </a:p>
        </p:txBody>
      </p:sp>
      <p:grpSp>
        <p:nvGrpSpPr>
          <p:cNvPr id="23" name="Groupe 22"/>
          <p:cNvGrpSpPr/>
          <p:nvPr/>
        </p:nvGrpSpPr>
        <p:grpSpPr>
          <a:xfrm>
            <a:off x="95496" y="93899"/>
            <a:ext cx="8706599" cy="432000"/>
            <a:chOff x="159489" y="1401704"/>
            <a:chExt cx="8706599" cy="432000"/>
          </a:xfrm>
        </p:grpSpPr>
        <p:sp>
          <p:nvSpPr>
            <p:cNvPr id="24" name="Chevron 23"/>
            <p:cNvSpPr/>
            <p:nvPr/>
          </p:nvSpPr>
          <p:spPr>
            <a:xfrm>
              <a:off x="5596774" y="1401704"/>
              <a:ext cx="1080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6" name="Chevron 45"/>
            <p:cNvSpPr/>
            <p:nvPr/>
          </p:nvSpPr>
          <p:spPr>
            <a:xfrm>
              <a:off x="4178117" y="1401704"/>
              <a:ext cx="1548000" cy="432000"/>
            </a:xfrm>
            <a:prstGeom prst="chevron">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4">
                      <a:lumMod val="75000"/>
                    </a:schemeClr>
                  </a:solidFill>
                </a:rPr>
                <a:t>Infos</a:t>
              </a:r>
            </a:p>
            <a:p>
              <a:pPr algn="ctr"/>
              <a:r>
                <a:rPr lang="fr-FR" sz="1000" b="1" dirty="0">
                  <a:solidFill>
                    <a:schemeClr val="accent4">
                      <a:lumMod val="75000"/>
                    </a:schemeClr>
                  </a:solidFill>
                </a:rPr>
                <a:t>précontractuelles</a:t>
              </a:r>
            </a:p>
          </p:txBody>
        </p:sp>
        <p:sp>
          <p:nvSpPr>
            <p:cNvPr id="47" name="Chevron 46"/>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8" name="Chevron 47"/>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9" name="Chevron 48"/>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2" name="Chevron 51"/>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2176857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Le choix du client</a:t>
            </a:r>
          </a:p>
        </p:txBody>
      </p:sp>
      <p:grpSp>
        <p:nvGrpSpPr>
          <p:cNvPr id="23" name="Groupe 22"/>
          <p:cNvGrpSpPr/>
          <p:nvPr/>
        </p:nvGrpSpPr>
        <p:grpSpPr>
          <a:xfrm>
            <a:off x="95496" y="93899"/>
            <a:ext cx="8706599" cy="432000"/>
            <a:chOff x="159489" y="1401704"/>
            <a:chExt cx="8706599" cy="432000"/>
          </a:xfrm>
        </p:grpSpPr>
        <p:sp>
          <p:nvSpPr>
            <p:cNvPr id="24" name="Chevron 23"/>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25" name="Chevron 24"/>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26" name="Chevron 25"/>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27" name="Chevron 2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28" name="Chevron 27"/>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29" name="Chevron 2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0" name="Chevron 2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1" name="Chevron 30"/>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348138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30"/>
          <p:cNvPicPr>
            <a:picLocks/>
          </p:cNvPicPr>
          <p:nvPr/>
        </p:nvPicPr>
        <p:blipFill rotWithShape="1">
          <a:blip r:embed="rId2" r:link="rId3">
            <a:extLst>
              <a:ext uri="{28A0092B-C50C-407E-A947-70E740481C1C}">
                <a14:useLocalDpi xmlns:a14="http://schemas.microsoft.com/office/drawing/2010/main" val="0"/>
              </a:ext>
            </a:extLst>
          </a:blip>
          <a:srcRect l="5951" t="17778" r="2849" b="10784"/>
          <a:stretch>
            <a:fillRect/>
          </a:stretch>
        </p:blipFill>
        <p:spPr>
          <a:xfrm>
            <a:off x="376851" y="1788485"/>
            <a:ext cx="5786890" cy="2956234"/>
          </a:xfrm>
          <a:prstGeom prst="rect">
            <a:avLst/>
          </a:prstGeom>
          <a:ln>
            <a:solidFill>
              <a:schemeClr val="accent5">
                <a:lumMod val="75000"/>
              </a:schemeClr>
            </a:solidFill>
          </a:ln>
        </p:spPr>
      </p:pic>
      <p:sp>
        <p:nvSpPr>
          <p:cNvPr id="37" name="Légende encadrée 1 36"/>
          <p:cNvSpPr/>
          <p:nvPr/>
        </p:nvSpPr>
        <p:spPr>
          <a:xfrm>
            <a:off x="6565133" y="2135632"/>
            <a:ext cx="2350437" cy="776176"/>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Pour notre Cliente :</a:t>
            </a:r>
          </a:p>
          <a:p>
            <a:pPr algn="ctr"/>
            <a:endParaRPr lang="fr-FR" sz="900" b="1" dirty="0">
              <a:solidFill>
                <a:schemeClr val="bg1"/>
              </a:solidFill>
            </a:endParaRPr>
          </a:p>
          <a:p>
            <a:pPr algn="ctr"/>
            <a:r>
              <a:rPr lang="fr-FR" sz="900" dirty="0">
                <a:solidFill>
                  <a:schemeClr val="bg1"/>
                </a:solidFill>
              </a:rPr>
              <a:t>Elle accepte notre conseil</a:t>
            </a:r>
          </a:p>
        </p:txBody>
      </p:sp>
      <p:sp>
        <p:nvSpPr>
          <p:cNvPr id="39" name="Légende encadrée 1 38"/>
          <p:cNvSpPr/>
          <p:nvPr/>
        </p:nvSpPr>
        <p:spPr>
          <a:xfrm>
            <a:off x="6565133" y="3041906"/>
            <a:ext cx="2350437" cy="928974"/>
          </a:xfrm>
          <a:prstGeom prst="borderCallout1">
            <a:avLst>
              <a:gd name="adj1" fmla="val 21277"/>
              <a:gd name="adj2" fmla="val -4263"/>
              <a:gd name="adj3" fmla="val 161664"/>
              <a:gd name="adj4" fmla="val -18829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Précisons  d’abord si les opérations se dérouleront immédiatement ou ultérieurement</a:t>
            </a:r>
          </a:p>
          <a:p>
            <a:endParaRPr lang="fr-FR" sz="1000" dirty="0">
              <a:solidFill>
                <a:schemeClr val="accent4">
                  <a:lumMod val="75000"/>
                </a:schemeClr>
              </a:solidFill>
            </a:endParaRPr>
          </a:p>
          <a:p>
            <a:r>
              <a:rPr lang="fr-FR" sz="1000" dirty="0">
                <a:solidFill>
                  <a:schemeClr val="accent4">
                    <a:lumMod val="75000"/>
                  </a:schemeClr>
                </a:solidFill>
              </a:rPr>
              <a:t>Et cliquons sur </a:t>
            </a:r>
            <a:r>
              <a:rPr lang="fr-FR" sz="1000" b="1" dirty="0">
                <a:solidFill>
                  <a:schemeClr val="accent4">
                    <a:lumMod val="75000"/>
                  </a:schemeClr>
                </a:solidFill>
              </a:rPr>
              <a:t>« Terminer »</a:t>
            </a:r>
          </a:p>
        </p:txBody>
      </p:sp>
      <p:sp>
        <p:nvSpPr>
          <p:cNvPr id="27" name="Rectangle 26"/>
          <p:cNvSpPr/>
          <p:nvPr/>
        </p:nvSpPr>
        <p:spPr>
          <a:xfrm>
            <a:off x="260350" y="661045"/>
            <a:ext cx="8623300" cy="1200329"/>
          </a:xfrm>
          <a:prstGeom prst="rect">
            <a:avLst/>
          </a:prstGeom>
        </p:spPr>
        <p:txBody>
          <a:bodyPr wrap="square">
            <a:spAutoFit/>
          </a:bodyPr>
          <a:lstStyle/>
          <a:p>
            <a:r>
              <a:rPr lang="fr-FR" sz="1200" dirty="0">
                <a:solidFill>
                  <a:schemeClr val="accent4">
                    <a:lumMod val="75000"/>
                  </a:schemeClr>
                </a:solidFill>
              </a:rPr>
              <a:t>La saisie réalisée dans la proposition de de la banque est pré-affichée.</a:t>
            </a:r>
          </a:p>
          <a:p>
            <a:r>
              <a:rPr lang="fr-FR" sz="1200" dirty="0">
                <a:solidFill>
                  <a:schemeClr val="accent4">
                    <a:lumMod val="75000"/>
                  </a:schemeClr>
                </a:solidFill>
              </a:rPr>
              <a:t>Les clients vont pouvoir modifier les éléments de la proposition s’ils le souhaitent (changement des répartitions, choix d’une autre famille éligible, choix d’une famille non éligible, ajout ou suppression de produits).</a:t>
            </a:r>
          </a:p>
          <a:p>
            <a:r>
              <a:rPr lang="fr-FR" sz="1200" dirty="0">
                <a:solidFill>
                  <a:schemeClr val="accent4">
                    <a:lumMod val="75000"/>
                  </a:schemeClr>
                </a:solidFill>
              </a:rPr>
              <a:t>N’importe quel fonds peut être choisi car, contrairement à l’écran de proposition du conseiller, aucun filtre ne vient limiter le périmètre des produits éligibles car cela relève de la seule responsabilité du client.</a:t>
            </a:r>
          </a:p>
          <a:p>
            <a:endParaRPr lang="fr-FR" sz="1200" b="1" dirty="0">
              <a:solidFill>
                <a:schemeClr val="accent4">
                  <a:lumMod val="75000"/>
                </a:schemeClr>
              </a:solidFill>
            </a:endParaRPr>
          </a:p>
        </p:txBody>
      </p:sp>
      <p:grpSp>
        <p:nvGrpSpPr>
          <p:cNvPr id="28" name="Groupe 27"/>
          <p:cNvGrpSpPr/>
          <p:nvPr/>
        </p:nvGrpSpPr>
        <p:grpSpPr>
          <a:xfrm>
            <a:off x="95496" y="93899"/>
            <a:ext cx="8706599" cy="432000"/>
            <a:chOff x="159489" y="1401704"/>
            <a:chExt cx="8706599" cy="432000"/>
          </a:xfrm>
        </p:grpSpPr>
        <p:sp>
          <p:nvSpPr>
            <p:cNvPr id="34" name="Chevron 33"/>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35" name="Chevron 34"/>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6" name="Chevron 35"/>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8" name="Chevron 37"/>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0" name="Chevron 39"/>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51" name="Chevron 5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2" name="Chevron 5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3" name="Chevron 5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15" name="Ellipse 14"/>
          <p:cNvSpPr/>
          <p:nvPr/>
        </p:nvSpPr>
        <p:spPr>
          <a:xfrm>
            <a:off x="552663" y="4630509"/>
            <a:ext cx="353481" cy="134306"/>
          </a:xfrm>
          <a:prstGeom prst="ellipse">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7180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La Synthèse Epargne</a:t>
            </a:r>
          </a:p>
        </p:txBody>
      </p:sp>
      <p:grpSp>
        <p:nvGrpSpPr>
          <p:cNvPr id="21" name="Groupe 20"/>
          <p:cNvGrpSpPr/>
          <p:nvPr/>
        </p:nvGrpSpPr>
        <p:grpSpPr>
          <a:xfrm>
            <a:off x="95496" y="93899"/>
            <a:ext cx="8706599" cy="432000"/>
            <a:chOff x="159489" y="1401704"/>
            <a:chExt cx="8706599" cy="432000"/>
          </a:xfrm>
        </p:grpSpPr>
        <p:sp>
          <p:nvSpPr>
            <p:cNvPr id="22" name="Chevron 21"/>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32" name="Chevron 31"/>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5" name="Chevron 34"/>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8" name="Chevron 37"/>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Tree>
    <p:extLst>
      <p:ext uri="{BB962C8B-B14F-4D97-AF65-F5344CB8AC3E}">
        <p14:creationId xmlns:p14="http://schemas.microsoft.com/office/powerpoint/2010/main" val="1523489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9" name="Rectangle à coins arrondis 18"/>
          <p:cNvSpPr/>
          <p:nvPr/>
        </p:nvSpPr>
        <p:spPr>
          <a:xfrm>
            <a:off x="6055601" y="1239789"/>
            <a:ext cx="2214192" cy="317789"/>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synthèse est en 3 parties</a:t>
            </a:r>
          </a:p>
        </p:txBody>
      </p:sp>
      <p:sp>
        <p:nvSpPr>
          <p:cNvPr id="28" name="Légende encadrée 1 27"/>
          <p:cNvSpPr/>
          <p:nvPr/>
        </p:nvSpPr>
        <p:spPr>
          <a:xfrm>
            <a:off x="6072781" y="1648637"/>
            <a:ext cx="2197012" cy="1170062"/>
          </a:xfrm>
          <a:prstGeom prst="borderCallout1">
            <a:avLst>
              <a:gd name="adj1" fmla="val 45821"/>
              <a:gd name="adj2" fmla="val -3654"/>
              <a:gd name="adj3" fmla="val 45103"/>
              <a:gd name="adj4" fmla="val -3407"/>
            </a:avLst>
          </a:prstGeom>
          <a:solidFill>
            <a:schemeClr val="bg1"/>
          </a:solidFill>
          <a:ln>
            <a:solidFill>
              <a:schemeClr val="accent5">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Une première partie reprend :</a:t>
            </a:r>
          </a:p>
          <a:p>
            <a:pPr marL="171450" indent="-171450">
              <a:buFont typeface="Wingdings" panose="05000000000000000000" pitchFamily="2" charset="2"/>
              <a:buChar char="§"/>
            </a:pPr>
            <a:r>
              <a:rPr lang="fr-FR" sz="1000" dirty="0">
                <a:solidFill>
                  <a:schemeClr val="accent4">
                    <a:lumMod val="75000"/>
                  </a:schemeClr>
                </a:solidFill>
              </a:rPr>
              <a:t>La situation financière</a:t>
            </a:r>
          </a:p>
          <a:p>
            <a:pPr marL="171450" indent="-171450">
              <a:buFont typeface="Wingdings" panose="05000000000000000000" pitchFamily="2" charset="2"/>
              <a:buChar char="§"/>
            </a:pPr>
            <a:r>
              <a:rPr lang="fr-FR" sz="1000" dirty="0">
                <a:solidFill>
                  <a:schemeClr val="accent4">
                    <a:lumMod val="75000"/>
                  </a:schemeClr>
                </a:solidFill>
              </a:rPr>
              <a:t>La situation familiale</a:t>
            </a:r>
          </a:p>
          <a:p>
            <a:pPr marL="171450" indent="-171450">
              <a:buFont typeface="Wingdings" panose="05000000000000000000" pitchFamily="2" charset="2"/>
              <a:buChar char="§"/>
            </a:pPr>
            <a:r>
              <a:rPr lang="fr-FR" sz="1000" dirty="0">
                <a:solidFill>
                  <a:schemeClr val="accent4">
                    <a:lumMod val="75000"/>
                  </a:schemeClr>
                </a:solidFill>
              </a:rPr>
              <a:t>Les objectifs</a:t>
            </a:r>
          </a:p>
        </p:txBody>
      </p:sp>
      <p:grpSp>
        <p:nvGrpSpPr>
          <p:cNvPr id="39" name="Groupe 38"/>
          <p:cNvGrpSpPr/>
          <p:nvPr/>
        </p:nvGrpSpPr>
        <p:grpSpPr>
          <a:xfrm>
            <a:off x="95496" y="93899"/>
            <a:ext cx="8706599" cy="432000"/>
            <a:chOff x="159489" y="1401704"/>
            <a:chExt cx="8706599" cy="432000"/>
          </a:xfrm>
        </p:grpSpPr>
        <p:sp>
          <p:nvSpPr>
            <p:cNvPr id="40" name="Chevron 39"/>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41" name="Chevron 40"/>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2" name="Chevron 41"/>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3" name="Chevron 42"/>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4" name="Chevron 43"/>
            <p:cNvSpPr/>
            <p:nvPr/>
          </p:nvSpPr>
          <p:spPr>
            <a:xfrm>
              <a:off x="6547431" y="1401704"/>
              <a:ext cx="1116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Synthèse Epargne</a:t>
              </a:r>
            </a:p>
          </p:txBody>
        </p:sp>
        <p:sp>
          <p:nvSpPr>
            <p:cNvPr id="45" name="Chevron 44"/>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6" name="Chevron 45"/>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7" name="Chevron 46"/>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5888" y="685800"/>
            <a:ext cx="2792412" cy="4108450"/>
          </a:xfrm>
          <a:prstGeom prst="rect">
            <a:avLst/>
          </a:prstGeom>
          <a:noFill/>
          <a:ln w="9525">
            <a:solidFill>
              <a:schemeClr val="accent5">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à coins arrondis 36"/>
          <p:cNvSpPr/>
          <p:nvPr/>
        </p:nvSpPr>
        <p:spPr>
          <a:xfrm rot="20604760">
            <a:off x="127160" y="654381"/>
            <a:ext cx="1567310" cy="450304"/>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cliente accepte notre conseil</a:t>
            </a:r>
          </a:p>
        </p:txBody>
      </p:sp>
    </p:spTree>
    <p:extLst>
      <p:ext uri="{BB962C8B-B14F-4D97-AF65-F5344CB8AC3E}">
        <p14:creationId xmlns:p14="http://schemas.microsoft.com/office/powerpoint/2010/main" val="2533097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060" y="1183333"/>
            <a:ext cx="4292600" cy="284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30" name="Groupe 29"/>
          <p:cNvGrpSpPr/>
          <p:nvPr/>
        </p:nvGrpSpPr>
        <p:grpSpPr>
          <a:xfrm>
            <a:off x="95496" y="93899"/>
            <a:ext cx="8706599" cy="432000"/>
            <a:chOff x="159489" y="1401704"/>
            <a:chExt cx="8706599" cy="432000"/>
          </a:xfrm>
        </p:grpSpPr>
        <p:sp>
          <p:nvSpPr>
            <p:cNvPr id="31" name="Chevron 30"/>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2" name="Chevron 31"/>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5" name="Chevron 34"/>
            <p:cNvSpPr/>
            <p:nvPr/>
          </p:nvSpPr>
          <p:spPr>
            <a:xfrm>
              <a:off x="6547431" y="1401704"/>
              <a:ext cx="1116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9" name="Chevron 48"/>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18" name="Rectangle à coins arrondis 17"/>
          <p:cNvSpPr/>
          <p:nvPr/>
        </p:nvSpPr>
        <p:spPr>
          <a:xfrm>
            <a:off x="6528817" y="844192"/>
            <a:ext cx="2214192" cy="317789"/>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synthèse est en 3 parties</a:t>
            </a:r>
          </a:p>
        </p:txBody>
      </p:sp>
      <p:sp>
        <p:nvSpPr>
          <p:cNvPr id="19" name="Rectangle à coins arrondis 18"/>
          <p:cNvSpPr/>
          <p:nvPr/>
        </p:nvSpPr>
        <p:spPr>
          <a:xfrm rot="20604760">
            <a:off x="127160" y="654381"/>
            <a:ext cx="1567310" cy="450304"/>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cliente accepte notre conseil</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9359" y="2026831"/>
            <a:ext cx="4548187"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Légende encadrée 1 26"/>
          <p:cNvSpPr/>
          <p:nvPr/>
        </p:nvSpPr>
        <p:spPr>
          <a:xfrm>
            <a:off x="6528817" y="1321441"/>
            <a:ext cx="2214192" cy="1170062"/>
          </a:xfrm>
          <a:prstGeom prst="borderCallout1">
            <a:avLst>
              <a:gd name="adj1" fmla="val 45821"/>
              <a:gd name="adj2" fmla="val -3654"/>
              <a:gd name="adj3" fmla="val 45103"/>
              <a:gd name="adj4" fmla="val -3407"/>
            </a:avLst>
          </a:prstGeom>
          <a:solidFill>
            <a:schemeClr val="bg1"/>
          </a:solidFill>
          <a:ln>
            <a:solidFill>
              <a:schemeClr val="accent5">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Une deuxième partie reprend pour chaque objectif :</a:t>
            </a:r>
          </a:p>
          <a:p>
            <a:pPr marL="171450" indent="-171450">
              <a:buFont typeface="Wingdings" panose="05000000000000000000" pitchFamily="2" charset="2"/>
              <a:buChar char="§"/>
            </a:pPr>
            <a:r>
              <a:rPr lang="fr-FR" sz="1000" dirty="0">
                <a:solidFill>
                  <a:schemeClr val="accent4">
                    <a:lumMod val="75000"/>
                  </a:schemeClr>
                </a:solidFill>
              </a:rPr>
              <a:t>Nos recommandations</a:t>
            </a:r>
          </a:p>
          <a:p>
            <a:pPr marL="171450" indent="-171450">
              <a:buFont typeface="Wingdings" panose="05000000000000000000" pitchFamily="2" charset="2"/>
              <a:buChar char="§"/>
            </a:pPr>
            <a:r>
              <a:rPr lang="fr-FR" sz="1000" dirty="0">
                <a:solidFill>
                  <a:schemeClr val="accent4">
                    <a:lumMod val="75000"/>
                  </a:schemeClr>
                </a:solidFill>
              </a:rPr>
              <a:t>Les choix du client</a:t>
            </a:r>
          </a:p>
        </p:txBody>
      </p:sp>
    </p:spTree>
    <p:extLst>
      <p:ext uri="{BB962C8B-B14F-4D97-AF65-F5344CB8AC3E}">
        <p14:creationId xmlns:p14="http://schemas.microsoft.com/office/powerpoint/2010/main" val="2306029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Légende encadrée 1 39"/>
          <p:cNvSpPr/>
          <p:nvPr/>
        </p:nvSpPr>
        <p:spPr>
          <a:xfrm>
            <a:off x="6612781" y="2654350"/>
            <a:ext cx="2350437" cy="776176"/>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Si notre cliente réalise les opérations le jour même : elle signe la Synthèse épargne, nous l’archivons dans Classeur client et passons à la saisie des opérations</a:t>
            </a:r>
          </a:p>
        </p:txBody>
      </p:sp>
      <p:sp>
        <p:nvSpPr>
          <p:cNvPr id="41" name="Légende encadrée 1 40"/>
          <p:cNvSpPr/>
          <p:nvPr/>
        </p:nvSpPr>
        <p:spPr>
          <a:xfrm>
            <a:off x="6612781" y="3582926"/>
            <a:ext cx="2350437" cy="776176"/>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Si notre cliente  ne réalise  pas les opérations le jour même :  nous archivons la Synthèse épargne dans Classeur client sans signature</a:t>
            </a:r>
          </a:p>
        </p:txBody>
      </p:sp>
      <p:grpSp>
        <p:nvGrpSpPr>
          <p:cNvPr id="31" name="Groupe 30"/>
          <p:cNvGrpSpPr/>
          <p:nvPr/>
        </p:nvGrpSpPr>
        <p:grpSpPr>
          <a:xfrm>
            <a:off x="95496" y="93899"/>
            <a:ext cx="8706599" cy="432000"/>
            <a:chOff x="159489" y="1401704"/>
            <a:chExt cx="8706599" cy="432000"/>
          </a:xfrm>
        </p:grpSpPr>
        <p:sp>
          <p:nvSpPr>
            <p:cNvPr id="32" name="Chevron 31"/>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3" name="Chevron 32"/>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4" name="Chevron 33"/>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5" name="Chevron 34"/>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9" name="Chevron 38"/>
            <p:cNvSpPr/>
            <p:nvPr/>
          </p:nvSpPr>
          <p:spPr>
            <a:xfrm>
              <a:off x="6547431" y="1401704"/>
              <a:ext cx="1116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Synthèse Epargne</a:t>
              </a:r>
            </a:p>
          </p:txBody>
        </p:sp>
        <p:sp>
          <p:nvSpPr>
            <p:cNvPr id="51" name="Chevron 50"/>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52" name="Chevron 51"/>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3" name="Chevron 52"/>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pic>
        <p:nvPicPr>
          <p:cNvPr id="2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67" t="26601" r="28551" b="41380"/>
          <a:stretch/>
        </p:blipFill>
        <p:spPr bwMode="auto">
          <a:xfrm>
            <a:off x="1487810" y="714843"/>
            <a:ext cx="5160381" cy="1464737"/>
          </a:xfrm>
          <a:prstGeom prst="rect">
            <a:avLst/>
          </a:prstGeom>
          <a:noFill/>
          <a:ln w="3175">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21" name="Rectangle à coins arrondis 20"/>
          <p:cNvSpPr/>
          <p:nvPr/>
        </p:nvSpPr>
        <p:spPr>
          <a:xfrm rot="20604760">
            <a:off x="127160" y="654381"/>
            <a:ext cx="1567310" cy="450304"/>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cliente accepte notre conseil</a:t>
            </a:r>
          </a:p>
        </p:txBody>
      </p:sp>
      <p:sp>
        <p:nvSpPr>
          <p:cNvPr id="18" name="Légende encadrée 1 17"/>
          <p:cNvSpPr/>
          <p:nvPr/>
        </p:nvSpPr>
        <p:spPr>
          <a:xfrm>
            <a:off x="6843885" y="1107495"/>
            <a:ext cx="2189314" cy="1170062"/>
          </a:xfrm>
          <a:prstGeom prst="borderCallout1">
            <a:avLst>
              <a:gd name="adj1" fmla="val 45821"/>
              <a:gd name="adj2" fmla="val -3654"/>
              <a:gd name="adj3" fmla="val 45103"/>
              <a:gd name="adj4" fmla="val -3407"/>
            </a:avLst>
          </a:prstGeom>
          <a:solidFill>
            <a:schemeClr val="bg1"/>
          </a:solidFill>
          <a:ln>
            <a:solidFill>
              <a:schemeClr val="accent5">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Une troisième partie reprend  :</a:t>
            </a:r>
          </a:p>
          <a:p>
            <a:pPr marL="171450" indent="-171450">
              <a:buFont typeface="Wingdings" panose="05000000000000000000" pitchFamily="2" charset="2"/>
              <a:buChar char="§"/>
            </a:pPr>
            <a:r>
              <a:rPr lang="fr-FR" sz="1000" dirty="0">
                <a:solidFill>
                  <a:schemeClr val="accent4">
                    <a:lumMod val="75000"/>
                  </a:schemeClr>
                </a:solidFill>
              </a:rPr>
              <a:t>Les informations utiles (comme les frais et  l’accès aux documents précontractuels)</a:t>
            </a:r>
          </a:p>
          <a:p>
            <a:pPr marL="171450" indent="-171450">
              <a:buFont typeface="Wingdings" panose="05000000000000000000" pitchFamily="2" charset="2"/>
              <a:buChar char="§"/>
            </a:pPr>
            <a:r>
              <a:rPr lang="fr-FR" sz="1000" dirty="0">
                <a:solidFill>
                  <a:schemeClr val="accent4">
                    <a:lumMod val="75000"/>
                  </a:schemeClr>
                </a:solidFill>
              </a:rPr>
              <a:t>L’acceptation ou le refus de conseil, avec la signature du client</a:t>
            </a:r>
          </a:p>
        </p:txBody>
      </p:sp>
      <p:sp>
        <p:nvSpPr>
          <p:cNvPr id="19" name="Rectangle à coins arrondis 18"/>
          <p:cNvSpPr/>
          <p:nvPr/>
        </p:nvSpPr>
        <p:spPr>
          <a:xfrm>
            <a:off x="6819007" y="714843"/>
            <a:ext cx="2214192" cy="317789"/>
          </a:xfrm>
          <a:prstGeom prst="roundRect">
            <a:avLst/>
          </a:prstGeom>
          <a:gradFill flip="none" rotWithShape="1">
            <a:gsLst>
              <a:gs pos="4000">
                <a:schemeClr val="accent2"/>
              </a:gs>
              <a:gs pos="100000">
                <a:schemeClr val="accent4"/>
              </a:gs>
            </a:gsLst>
            <a:lin ang="81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t>La synthèse est en 3 parties</a:t>
            </a:r>
          </a:p>
        </p:txBody>
      </p:sp>
      <p:pic>
        <p:nvPicPr>
          <p:cNvPr id="22" name="Image 21"/>
          <p:cNvPicPr>
            <a:picLocks/>
          </p:cNvPicPr>
          <p:nvPr/>
        </p:nvPicPr>
        <p:blipFill rotWithShape="1">
          <a:blip r:embed="rId3" r:link="rId4">
            <a:extLst>
              <a:ext uri="{28A0092B-C50C-407E-A947-70E740481C1C}">
                <a14:useLocalDpi xmlns:a14="http://schemas.microsoft.com/office/drawing/2010/main" val="0"/>
              </a:ext>
            </a:extLst>
          </a:blip>
          <a:srcRect l="29209" t="19903" r="27724" b="46116"/>
          <a:stretch>
            <a:fillRect/>
          </a:stretch>
        </p:blipFill>
        <p:spPr>
          <a:xfrm>
            <a:off x="2023519" y="2231999"/>
            <a:ext cx="4524191" cy="2701741"/>
          </a:xfrm>
          <a:prstGeom prst="rect">
            <a:avLst/>
          </a:prstGeom>
          <a:ln>
            <a:solidFill>
              <a:srgbClr val="FFC000"/>
            </a:solidFill>
          </a:ln>
        </p:spPr>
      </p:pic>
      <p:sp>
        <p:nvSpPr>
          <p:cNvPr id="30" name="Légende encadrée 1 29"/>
          <p:cNvSpPr/>
          <p:nvPr/>
        </p:nvSpPr>
        <p:spPr>
          <a:xfrm>
            <a:off x="354401" y="4061119"/>
            <a:ext cx="1496333" cy="388088"/>
          </a:xfrm>
          <a:prstGeom prst="borderCallout1">
            <a:avLst>
              <a:gd name="adj1" fmla="val -12676"/>
              <a:gd name="adj2" fmla="val 73338"/>
              <a:gd name="adj3" fmla="val -348059"/>
              <a:gd name="adj4" fmla="val 143475"/>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Les cases se renseignent automatiquement</a:t>
            </a:r>
            <a:endParaRPr lang="fr-FR" sz="1000" b="1" dirty="0">
              <a:solidFill>
                <a:schemeClr val="accent4">
                  <a:lumMod val="75000"/>
                </a:schemeClr>
              </a:solidFill>
            </a:endParaRPr>
          </a:p>
        </p:txBody>
      </p:sp>
    </p:spTree>
    <p:extLst>
      <p:ext uri="{BB962C8B-B14F-4D97-AF65-F5344CB8AC3E}">
        <p14:creationId xmlns:p14="http://schemas.microsoft.com/office/powerpoint/2010/main" val="66698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Passage des souscriptions</a:t>
            </a:r>
          </a:p>
        </p:txBody>
      </p:sp>
      <p:grpSp>
        <p:nvGrpSpPr>
          <p:cNvPr id="23" name="Groupe 22"/>
          <p:cNvGrpSpPr/>
          <p:nvPr/>
        </p:nvGrpSpPr>
        <p:grpSpPr>
          <a:xfrm>
            <a:off x="95496" y="93899"/>
            <a:ext cx="8706599" cy="432000"/>
            <a:chOff x="159489" y="1401704"/>
            <a:chExt cx="8706599" cy="432000"/>
          </a:xfrm>
        </p:grpSpPr>
        <p:sp>
          <p:nvSpPr>
            <p:cNvPr id="24" name="Chevron 23"/>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5" name="Chevron 24"/>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26" name="Chevron 25"/>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27" name="Chevron 2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28" name="Chevron 27"/>
            <p:cNvSpPr/>
            <p:nvPr/>
          </p:nvSpPr>
          <p:spPr>
            <a:xfrm>
              <a:off x="6547431" y="1401704"/>
              <a:ext cx="1116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29" name="Chevron 2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0" name="Chevron 29"/>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1" name="Chevron 30"/>
            <p:cNvSpPr/>
            <p:nvPr/>
          </p:nvSpPr>
          <p:spPr>
            <a:xfrm>
              <a:off x="7534088" y="1401704"/>
              <a:ext cx="1332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Souscriptions</a:t>
              </a:r>
            </a:p>
          </p:txBody>
        </p:sp>
      </p:grpSp>
    </p:spTree>
    <p:extLst>
      <p:ext uri="{BB962C8B-B14F-4D97-AF65-F5344CB8AC3E}">
        <p14:creationId xmlns:p14="http://schemas.microsoft.com/office/powerpoint/2010/main" val="121777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4"/>
          <p:cNvSpPr/>
          <p:nvPr/>
        </p:nvSpPr>
        <p:spPr>
          <a:xfrm>
            <a:off x="375313" y="1279089"/>
            <a:ext cx="8468436" cy="2554545"/>
          </a:xfrm>
          <a:prstGeom prst="rect">
            <a:avLst/>
          </a:prstGeom>
        </p:spPr>
        <p:txBody>
          <a:bodyPr wrap="square">
            <a:spAutoFit/>
          </a:bodyPr>
          <a:lstStyle/>
          <a:p>
            <a:r>
              <a:rPr lang="fr-FR" sz="1600" dirty="0">
                <a:solidFill>
                  <a:schemeClr val="accent4">
                    <a:lumMod val="75000"/>
                  </a:schemeClr>
                </a:solidFill>
              </a:rPr>
              <a:t>Nous pouvons alors passer les souscriptions par les transactions habituelles  :</a:t>
            </a:r>
          </a:p>
          <a:p>
            <a:endParaRPr lang="fr-FR" sz="1600" dirty="0">
              <a:solidFill>
                <a:schemeClr val="accent4">
                  <a:lumMod val="75000"/>
                </a:schemeClr>
              </a:solidFill>
            </a:endParaRPr>
          </a:p>
          <a:p>
            <a:pPr marL="285750" indent="-285750">
              <a:buFont typeface="Wingdings" panose="05000000000000000000" pitchFamily="2" charset="2"/>
              <a:buChar char="§"/>
            </a:pPr>
            <a:r>
              <a:rPr lang="fr-FR" sz="1600" dirty="0">
                <a:solidFill>
                  <a:schemeClr val="accent4">
                    <a:lumMod val="75000"/>
                  </a:schemeClr>
                </a:solidFill>
              </a:rPr>
              <a:t>0105 </a:t>
            </a:r>
            <a:r>
              <a:rPr lang="fr-FR" sz="1600" dirty="0">
                <a:solidFill>
                  <a:schemeClr val="accent4">
                    <a:lumMod val="75000"/>
                  </a:schemeClr>
                </a:solidFill>
                <a:sym typeface="Wingdings" panose="05000000000000000000" pitchFamily="2" charset="2"/>
              </a:rPr>
              <a:t></a:t>
            </a:r>
            <a:r>
              <a:rPr lang="fr-FR" sz="1600" dirty="0">
                <a:solidFill>
                  <a:schemeClr val="accent4">
                    <a:lumMod val="75000"/>
                  </a:schemeClr>
                </a:solidFill>
              </a:rPr>
              <a:t> comptes titres</a:t>
            </a:r>
          </a:p>
          <a:p>
            <a:pPr marL="285750" indent="-285750">
              <a:buFont typeface="Wingdings" panose="05000000000000000000" pitchFamily="2" charset="2"/>
              <a:buChar char="§"/>
            </a:pPr>
            <a:r>
              <a:rPr lang="fr-FR" sz="1600" dirty="0">
                <a:solidFill>
                  <a:schemeClr val="accent4">
                    <a:lumMod val="75000"/>
                  </a:schemeClr>
                </a:solidFill>
              </a:rPr>
              <a:t>0505 </a:t>
            </a:r>
            <a:r>
              <a:rPr lang="fr-FR" sz="1600" dirty="0">
                <a:solidFill>
                  <a:schemeClr val="accent4">
                    <a:lumMod val="75000"/>
                  </a:schemeClr>
                </a:solidFill>
                <a:sym typeface="Wingdings" panose="05000000000000000000" pitchFamily="2" charset="2"/>
              </a:rPr>
              <a:t></a:t>
            </a:r>
            <a:r>
              <a:rPr lang="fr-FR" sz="1600" dirty="0">
                <a:solidFill>
                  <a:schemeClr val="accent4">
                    <a:lumMod val="75000"/>
                  </a:schemeClr>
                </a:solidFill>
              </a:rPr>
              <a:t> Assurance Vie</a:t>
            </a:r>
          </a:p>
          <a:p>
            <a:endParaRPr lang="fr-FR" sz="1600" dirty="0">
              <a:solidFill>
                <a:schemeClr val="accent4">
                  <a:lumMod val="75000"/>
                </a:schemeClr>
              </a:solidFill>
            </a:endParaRPr>
          </a:p>
          <a:p>
            <a:r>
              <a:rPr lang="fr-FR" sz="1600" dirty="0">
                <a:solidFill>
                  <a:schemeClr val="accent4">
                    <a:lumMod val="75000"/>
                  </a:schemeClr>
                </a:solidFill>
              </a:rPr>
              <a:t>Le système va alors rechercher si il existe un parcours client réalisé et valide (c’est-à-dire de moins de 31 jours). Si c’est le cas, les souscriptions peuvent alors être passées.</a:t>
            </a:r>
          </a:p>
          <a:p>
            <a:endParaRPr lang="fr-FR" sz="1600" dirty="0">
              <a:solidFill>
                <a:schemeClr val="accent4">
                  <a:lumMod val="75000"/>
                </a:schemeClr>
              </a:solidFill>
            </a:endParaRPr>
          </a:p>
          <a:p>
            <a:r>
              <a:rPr lang="fr-FR" sz="1600" dirty="0">
                <a:solidFill>
                  <a:schemeClr val="accent4">
                    <a:lumMod val="75000"/>
                  </a:schemeClr>
                </a:solidFill>
              </a:rPr>
              <a:t>A noter : l’ancien devoir de conseil n’existe plus, allégeant d’autant la phase de souscription.</a:t>
            </a:r>
          </a:p>
          <a:p>
            <a:endParaRPr lang="fr-FR" sz="1600" dirty="0">
              <a:solidFill>
                <a:schemeClr val="accent4">
                  <a:lumMod val="75000"/>
                </a:schemeClr>
              </a:solidFill>
            </a:endParaRPr>
          </a:p>
        </p:txBody>
      </p:sp>
      <p:grpSp>
        <p:nvGrpSpPr>
          <p:cNvPr id="23" name="Groupe 22"/>
          <p:cNvGrpSpPr/>
          <p:nvPr/>
        </p:nvGrpSpPr>
        <p:grpSpPr>
          <a:xfrm>
            <a:off x="95496" y="93899"/>
            <a:ext cx="8706599" cy="432000"/>
            <a:chOff x="159489" y="1401704"/>
            <a:chExt cx="8706599" cy="432000"/>
          </a:xfrm>
        </p:grpSpPr>
        <p:sp>
          <p:nvSpPr>
            <p:cNvPr id="24" name="Chevron 23"/>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25" name="Chevron 24"/>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26" name="Chevron 25"/>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27" name="Chevron 26"/>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28" name="Chevron 27"/>
            <p:cNvSpPr/>
            <p:nvPr/>
          </p:nvSpPr>
          <p:spPr>
            <a:xfrm>
              <a:off x="6547431" y="1401704"/>
              <a:ext cx="1116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29" name="Chevron 28"/>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9" name="Chevron 3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40" name="Chevron 39"/>
            <p:cNvSpPr/>
            <p:nvPr/>
          </p:nvSpPr>
          <p:spPr>
            <a:xfrm>
              <a:off x="7534088" y="1401704"/>
              <a:ext cx="1332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Souscriptions</a:t>
              </a:r>
            </a:p>
          </p:txBody>
        </p:sp>
      </p:grpSp>
    </p:spTree>
    <p:extLst>
      <p:ext uri="{BB962C8B-B14F-4D97-AF65-F5344CB8AC3E}">
        <p14:creationId xmlns:p14="http://schemas.microsoft.com/office/powerpoint/2010/main" val="3297916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4"/>
          <p:cNvSpPr/>
          <p:nvPr/>
        </p:nvSpPr>
        <p:spPr>
          <a:xfrm>
            <a:off x="337782" y="811256"/>
            <a:ext cx="8468436" cy="1077218"/>
          </a:xfrm>
          <a:prstGeom prst="rect">
            <a:avLst/>
          </a:prstGeom>
        </p:spPr>
        <p:txBody>
          <a:bodyPr wrap="square">
            <a:spAutoFit/>
          </a:bodyPr>
          <a:lstStyle/>
          <a:p>
            <a:r>
              <a:rPr lang="fr-FR" sz="1600" dirty="0">
                <a:solidFill>
                  <a:schemeClr val="accent5">
                    <a:lumMod val="75000"/>
                  </a:schemeClr>
                </a:solidFill>
              </a:rPr>
              <a:t>A l’issue de l’entretien, le compte rendu saisi devra préciser </a:t>
            </a:r>
            <a:r>
              <a:rPr lang="fr-FR" sz="1600" b="1" u="sng" dirty="0">
                <a:solidFill>
                  <a:schemeClr val="accent5">
                    <a:lumMod val="75000"/>
                  </a:schemeClr>
                </a:solidFill>
              </a:rPr>
              <a:t>la proposition qui a été faite</a:t>
            </a:r>
            <a:r>
              <a:rPr lang="fr-FR" sz="1600" dirty="0">
                <a:solidFill>
                  <a:schemeClr val="accent5">
                    <a:lumMod val="75000"/>
                  </a:schemeClr>
                </a:solidFill>
              </a:rPr>
              <a:t> et non le choix définitif du client qui reste, lui, conservé dans le système d’information.</a:t>
            </a:r>
          </a:p>
          <a:p>
            <a:endParaRPr lang="fr-FR" sz="1600" dirty="0">
              <a:solidFill>
                <a:schemeClr val="accent5">
                  <a:lumMod val="75000"/>
                </a:schemeClr>
              </a:solidFill>
            </a:endParaRPr>
          </a:p>
          <a:p>
            <a:r>
              <a:rPr lang="fr-FR" sz="1600" dirty="0">
                <a:solidFill>
                  <a:schemeClr val="accent5">
                    <a:lumMod val="75000"/>
                  </a:schemeClr>
                </a:solidFill>
              </a:rPr>
              <a:t>Nous allons donc saisir le commentaire suivant dans le CRE :</a:t>
            </a:r>
          </a:p>
        </p:txBody>
      </p:sp>
      <p:sp>
        <p:nvSpPr>
          <p:cNvPr id="2" name="Rectangle 1"/>
          <p:cNvSpPr/>
          <p:nvPr/>
        </p:nvSpPr>
        <p:spPr>
          <a:xfrm>
            <a:off x="414670" y="2044570"/>
            <a:ext cx="8284058" cy="164273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dirty="0">
                <a:solidFill>
                  <a:schemeClr val="accent5">
                    <a:lumMod val="75000"/>
                  </a:schemeClr>
                </a:solidFill>
              </a:rPr>
              <a:t>Pour le projet Retraite (Risque modéré) proposition du portefeuille Equilibre R2A pour 40 000 €. Proposition acceptée.</a:t>
            </a:r>
          </a:p>
          <a:p>
            <a:r>
              <a:rPr lang="fr-FR" dirty="0">
                <a:solidFill>
                  <a:schemeClr val="accent5">
                    <a:lumMod val="75000"/>
                  </a:schemeClr>
                </a:solidFill>
              </a:rPr>
              <a:t>Pour le projet Valoriser mon capital (Risque élevé) allocation libre avec un choix de produit de niveau R3 pour 15 000 €. Proposition acceptée.</a:t>
            </a:r>
          </a:p>
        </p:txBody>
      </p:sp>
    </p:spTree>
    <p:extLst>
      <p:ext uri="{BB962C8B-B14F-4D97-AF65-F5344CB8AC3E}">
        <p14:creationId xmlns:p14="http://schemas.microsoft.com/office/powerpoint/2010/main" val="2361564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1225899"/>
            <a:ext cx="9020175" cy="2934119"/>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3600" b="1" dirty="0"/>
              <a:t>LES CAS PARTICULIERS</a:t>
            </a:r>
          </a:p>
          <a:p>
            <a:pPr algn="ctr"/>
            <a:endParaRPr lang="fr-FR" sz="3600" b="1" dirty="0"/>
          </a:p>
          <a:p>
            <a:pPr marL="712787"/>
            <a:r>
              <a:rPr lang="fr-FR" sz="2000" b="1" dirty="0"/>
              <a:t>Nous allons aborder 2 situations particulières :</a:t>
            </a:r>
          </a:p>
          <a:p>
            <a:pPr marL="1073150" indent="-360363">
              <a:buFont typeface="Wingdings" panose="05000000000000000000" pitchFamily="2" charset="2"/>
              <a:buChar char="ü"/>
            </a:pPr>
            <a:r>
              <a:rPr lang="fr-FR" sz="2000" b="1" dirty="0"/>
              <a:t>La cliente modifie notre proposition</a:t>
            </a:r>
          </a:p>
          <a:p>
            <a:pPr marL="1073150" indent="-360363">
              <a:buFont typeface="Wingdings" panose="05000000000000000000" pitchFamily="2" charset="2"/>
              <a:buChar char="ü"/>
            </a:pPr>
            <a:r>
              <a:rPr lang="fr-FR" sz="2000" b="1" dirty="0"/>
              <a:t>La cliente ne souscrit pas immédiatement et revient ultérieurement</a:t>
            </a:r>
          </a:p>
        </p:txBody>
      </p:sp>
    </p:spTree>
    <p:extLst>
      <p:ext uri="{BB962C8B-B14F-4D97-AF65-F5344CB8AC3E}">
        <p14:creationId xmlns:p14="http://schemas.microsoft.com/office/powerpoint/2010/main" val="1536899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Cas particulier : La cliente souhaite modifier en partie notre proposition </a:t>
            </a:r>
          </a:p>
        </p:txBody>
      </p:sp>
    </p:spTree>
    <p:extLst>
      <p:ext uri="{BB962C8B-B14F-4D97-AF65-F5344CB8AC3E}">
        <p14:creationId xmlns:p14="http://schemas.microsoft.com/office/powerpoint/2010/main" val="1198242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74650" y="751507"/>
            <a:ext cx="8489950" cy="3293209"/>
          </a:xfrm>
          <a:prstGeom prst="rect">
            <a:avLst/>
          </a:prstGeom>
        </p:spPr>
        <p:txBody>
          <a:bodyPr wrap="square">
            <a:spAutoFit/>
          </a:bodyPr>
          <a:lstStyle/>
          <a:p>
            <a:r>
              <a:rPr lang="fr-FR" sz="1600" dirty="0">
                <a:solidFill>
                  <a:schemeClr val="accent4">
                    <a:lumMod val="75000"/>
                  </a:schemeClr>
                </a:solidFill>
              </a:rPr>
              <a:t>Supposons qu’à l’étape du choix, notre cliente  souhaite intégrer dans son contrat Nuances 3D des actions européennes au détriment du fonds euros.</a:t>
            </a:r>
          </a:p>
          <a:p>
            <a:endParaRPr lang="fr-FR" sz="1600" dirty="0">
              <a:solidFill>
                <a:schemeClr val="accent4">
                  <a:lumMod val="75000"/>
                </a:schemeClr>
              </a:solidFill>
            </a:endParaRPr>
          </a:p>
          <a:p>
            <a:pPr marL="361950" indent="-180975">
              <a:buFont typeface="Wingdings" panose="05000000000000000000" pitchFamily="2" charset="2"/>
              <a:buChar char="ü"/>
            </a:pPr>
            <a:r>
              <a:rPr lang="fr-FR" sz="1600" dirty="0">
                <a:solidFill>
                  <a:schemeClr val="accent4">
                    <a:lumMod val="75000"/>
                  </a:schemeClr>
                </a:solidFill>
              </a:rPr>
              <a:t>elle souhaite limiter le fonds euros à 15 K€ au lieu de 24 K€</a:t>
            </a:r>
          </a:p>
          <a:p>
            <a:pPr marL="361950" indent="-180975">
              <a:buFont typeface="Wingdings" panose="05000000000000000000" pitchFamily="2" charset="2"/>
              <a:buChar char="ü"/>
            </a:pPr>
            <a:r>
              <a:rPr lang="fr-FR" sz="1600" dirty="0">
                <a:solidFill>
                  <a:schemeClr val="accent4">
                    <a:lumMod val="75000"/>
                  </a:schemeClr>
                </a:solidFill>
              </a:rPr>
              <a:t>et allouer les 9 K€ sur Ecureuil Actions Européennes</a:t>
            </a:r>
          </a:p>
          <a:p>
            <a:pPr marL="361950" indent="-180975">
              <a:buFont typeface="Wingdings" panose="05000000000000000000" pitchFamily="2" charset="2"/>
              <a:buChar char="ü"/>
            </a:pPr>
            <a:endParaRPr lang="fr-FR" sz="1600" dirty="0">
              <a:solidFill>
                <a:schemeClr val="accent4">
                  <a:lumMod val="75000"/>
                </a:schemeClr>
              </a:solidFill>
            </a:endParaRPr>
          </a:p>
          <a:p>
            <a:r>
              <a:rPr lang="fr-FR" sz="1600" dirty="0">
                <a:solidFill>
                  <a:schemeClr val="accent4">
                    <a:lumMod val="75000"/>
                  </a:schemeClr>
                </a:solidFill>
              </a:rPr>
              <a:t>Elle va dépasser le niveau de risque qu’elle s’était fixé pour son projet retraite, ce qu’elle est libre de faire, mais elle se retrouve en contradiction avec les informations communiquées pour l’établissement de notre conseil.</a:t>
            </a:r>
          </a:p>
          <a:p>
            <a:endParaRPr lang="fr-FR" sz="1600" dirty="0">
              <a:solidFill>
                <a:schemeClr val="accent4">
                  <a:lumMod val="75000"/>
                </a:schemeClr>
              </a:solidFill>
            </a:endParaRPr>
          </a:p>
          <a:p>
            <a:r>
              <a:rPr lang="fr-FR" sz="1600" dirty="0">
                <a:solidFill>
                  <a:schemeClr val="accent4">
                    <a:lumMod val="75000"/>
                  </a:schemeClr>
                </a:solidFill>
              </a:rPr>
              <a:t>La souscription sera toujours possible, mais une mise en garde lui sera faite, indiquant qu’elle agit alors sous sa seule responsabilité.</a:t>
            </a:r>
          </a:p>
          <a:p>
            <a:endParaRPr lang="fr-FR" sz="1600" dirty="0">
              <a:solidFill>
                <a:schemeClr val="accent4">
                  <a:lumMod val="75000"/>
                </a:schemeClr>
              </a:solidFill>
            </a:endParaRPr>
          </a:p>
        </p:txBody>
      </p:sp>
    </p:spTree>
    <p:extLst>
      <p:ext uri="{BB962C8B-B14F-4D97-AF65-F5344CB8AC3E}">
        <p14:creationId xmlns:p14="http://schemas.microsoft.com/office/powerpoint/2010/main" val="34163671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30"/>
          <p:cNvPicPr>
            <a:picLocks/>
          </p:cNvPicPr>
          <p:nvPr/>
        </p:nvPicPr>
        <p:blipFill rotWithShape="1">
          <a:blip r:embed="rId2" r:link="rId3">
            <a:extLst>
              <a:ext uri="{28A0092B-C50C-407E-A947-70E740481C1C}">
                <a14:useLocalDpi xmlns:a14="http://schemas.microsoft.com/office/drawing/2010/main" val="0"/>
              </a:ext>
            </a:extLst>
          </a:blip>
          <a:srcRect l="5951" t="17778" r="2849" b="10784"/>
          <a:stretch>
            <a:fillRect/>
          </a:stretch>
        </p:blipFill>
        <p:spPr>
          <a:xfrm>
            <a:off x="190577" y="1407470"/>
            <a:ext cx="6202312" cy="3344322"/>
          </a:xfrm>
          <a:prstGeom prst="rect">
            <a:avLst/>
          </a:prstGeom>
          <a:ln>
            <a:solidFill>
              <a:schemeClr val="accent5">
                <a:lumMod val="75000"/>
              </a:schemeClr>
            </a:solidFill>
          </a:ln>
        </p:spPr>
      </p:pic>
      <p:sp>
        <p:nvSpPr>
          <p:cNvPr id="32" name="Légende encadrée 1 31"/>
          <p:cNvSpPr/>
          <p:nvPr/>
        </p:nvSpPr>
        <p:spPr>
          <a:xfrm>
            <a:off x="5305583" y="749389"/>
            <a:ext cx="3536575" cy="519852"/>
          </a:xfrm>
          <a:prstGeom prst="borderCallout1">
            <a:avLst>
              <a:gd name="adj1" fmla="val 121497"/>
              <a:gd name="adj2" fmla="val 46854"/>
              <a:gd name="adj3" fmla="val 281431"/>
              <a:gd name="adj4" fmla="val 13119"/>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Comme nous l’avons déjà vu , la saisie réalisée dans la proposition de de la banque est pré-affichée</a:t>
            </a:r>
          </a:p>
        </p:txBody>
      </p:sp>
      <p:sp>
        <p:nvSpPr>
          <p:cNvPr id="37" name="Légende encadrée 1 36"/>
          <p:cNvSpPr/>
          <p:nvPr/>
        </p:nvSpPr>
        <p:spPr>
          <a:xfrm>
            <a:off x="6593993" y="1778435"/>
            <a:ext cx="2350437" cy="1145517"/>
          </a:xfrm>
          <a:prstGeom prst="borderCallout1">
            <a:avLst>
              <a:gd name="adj1" fmla="val 107737"/>
              <a:gd name="adj2" fmla="val 77163"/>
              <a:gd name="adj3" fmla="val 108218"/>
              <a:gd name="adj4" fmla="val 75317"/>
            </a:avLst>
          </a:prstGeom>
          <a:gradFill>
            <a:gsLst>
              <a:gs pos="0">
                <a:srgbClr val="C00000">
                  <a:alpha val="50000"/>
                </a:srgbClr>
              </a:gs>
              <a:gs pos="100000">
                <a:schemeClr val="accent5">
                  <a:lumMod val="50000"/>
                </a:schemeClr>
              </a:gs>
            </a:gsLst>
            <a:lin ang="8100000" scaled="1"/>
          </a:gra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a:solidFill>
                  <a:schemeClr val="bg1"/>
                </a:solidFill>
              </a:rPr>
              <a:t>Notre Cliente  veut :</a:t>
            </a:r>
          </a:p>
          <a:p>
            <a:pPr algn="ctr"/>
            <a:r>
              <a:rPr lang="fr-FR" sz="900" b="1" dirty="0">
                <a:solidFill>
                  <a:schemeClr val="bg1"/>
                </a:solidFill>
              </a:rPr>
              <a:t> </a:t>
            </a:r>
          </a:p>
          <a:p>
            <a:pPr algn="ctr"/>
            <a:r>
              <a:rPr lang="fr-FR" sz="900" b="1" dirty="0">
                <a:solidFill>
                  <a:schemeClr val="bg1"/>
                </a:solidFill>
              </a:rPr>
              <a:t>15 000 € en fonds euro </a:t>
            </a:r>
          </a:p>
          <a:p>
            <a:pPr algn="ctr"/>
            <a:r>
              <a:rPr lang="fr-FR" sz="900" b="1" dirty="0">
                <a:solidFill>
                  <a:schemeClr val="bg1"/>
                </a:solidFill>
              </a:rPr>
              <a:t>et 9 000 € en Ecureuil actions Européennes :</a:t>
            </a:r>
          </a:p>
          <a:p>
            <a:pPr algn="ctr"/>
            <a:endParaRPr lang="fr-FR" sz="900" b="1" dirty="0">
              <a:solidFill>
                <a:schemeClr val="bg1"/>
              </a:solidFill>
            </a:endParaRPr>
          </a:p>
        </p:txBody>
      </p:sp>
      <p:grpSp>
        <p:nvGrpSpPr>
          <p:cNvPr id="42" name="Groupe 41"/>
          <p:cNvGrpSpPr/>
          <p:nvPr/>
        </p:nvGrpSpPr>
        <p:grpSpPr>
          <a:xfrm>
            <a:off x="95496" y="93899"/>
            <a:ext cx="8706599" cy="432000"/>
            <a:chOff x="159489" y="1401704"/>
            <a:chExt cx="8706599" cy="432000"/>
          </a:xfrm>
        </p:grpSpPr>
        <p:sp>
          <p:nvSpPr>
            <p:cNvPr id="43" name="Chevron 42"/>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44" name="Chevron 43"/>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5" name="Chevron 44"/>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6" name="Chevron 45"/>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7" name="Chevron 46"/>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8" name="Chevron 47"/>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9" name="Chevron 4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0" name="Chevron 49"/>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27" name="Rectangle 26"/>
          <p:cNvSpPr/>
          <p:nvPr/>
        </p:nvSpPr>
        <p:spPr>
          <a:xfrm>
            <a:off x="190577" y="749389"/>
            <a:ext cx="8489950" cy="338554"/>
          </a:xfrm>
          <a:prstGeom prst="rect">
            <a:avLst/>
          </a:prstGeom>
        </p:spPr>
        <p:txBody>
          <a:bodyPr wrap="square">
            <a:spAutoFit/>
          </a:bodyPr>
          <a:lstStyle/>
          <a:p>
            <a:r>
              <a:rPr lang="fr-FR" sz="1600" dirty="0">
                <a:solidFill>
                  <a:schemeClr val="accent4">
                    <a:lumMod val="75000"/>
                  </a:schemeClr>
                </a:solidFill>
              </a:rPr>
              <a:t>Revenons ainsi à l’écran choix du client</a:t>
            </a:r>
          </a:p>
        </p:txBody>
      </p:sp>
    </p:spTree>
    <p:extLst>
      <p:ext uri="{BB962C8B-B14F-4D97-AF65-F5344CB8AC3E}">
        <p14:creationId xmlns:p14="http://schemas.microsoft.com/office/powerpoint/2010/main" val="18177461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e 41"/>
          <p:cNvGrpSpPr/>
          <p:nvPr/>
        </p:nvGrpSpPr>
        <p:grpSpPr>
          <a:xfrm>
            <a:off x="95496" y="93899"/>
            <a:ext cx="8706599" cy="432000"/>
            <a:chOff x="159489" y="1401704"/>
            <a:chExt cx="8706599" cy="432000"/>
          </a:xfrm>
        </p:grpSpPr>
        <p:sp>
          <p:nvSpPr>
            <p:cNvPr id="43" name="Chevron 42"/>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44" name="Chevron 43"/>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5" name="Chevron 44"/>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6" name="Chevron 45"/>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7" name="Chevron 46"/>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8" name="Chevron 47"/>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9" name="Chevron 4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0" name="Chevron 49"/>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pic>
        <p:nvPicPr>
          <p:cNvPr id="28" name="Image 27"/>
          <p:cNvPicPr>
            <a:picLocks/>
          </p:cNvPicPr>
          <p:nvPr/>
        </p:nvPicPr>
        <p:blipFill rotWithShape="1">
          <a:blip r:embed="rId2" r:link="rId3">
            <a:extLst>
              <a:ext uri="{28A0092B-C50C-407E-A947-70E740481C1C}">
                <a14:useLocalDpi xmlns:a14="http://schemas.microsoft.com/office/drawing/2010/main" val="0"/>
              </a:ext>
            </a:extLst>
          </a:blip>
          <a:srcRect l="6750" t="23167" r="3876" b="31445"/>
          <a:stretch>
            <a:fillRect/>
          </a:stretch>
        </p:blipFill>
        <p:spPr>
          <a:xfrm>
            <a:off x="354862" y="1357128"/>
            <a:ext cx="6810375" cy="2593976"/>
          </a:xfrm>
          <a:prstGeom prst="rect">
            <a:avLst/>
          </a:prstGeom>
          <a:ln>
            <a:solidFill>
              <a:schemeClr val="accent5">
                <a:lumMod val="75000"/>
              </a:schemeClr>
            </a:solidFill>
          </a:ln>
        </p:spPr>
      </p:pic>
      <p:sp>
        <p:nvSpPr>
          <p:cNvPr id="32" name="Légende encadrée 1 31"/>
          <p:cNvSpPr/>
          <p:nvPr/>
        </p:nvSpPr>
        <p:spPr>
          <a:xfrm>
            <a:off x="5305583" y="749389"/>
            <a:ext cx="3536575" cy="519852"/>
          </a:xfrm>
          <a:prstGeom prst="borderCallout1">
            <a:avLst>
              <a:gd name="adj1" fmla="val 121497"/>
              <a:gd name="adj2" fmla="val 46854"/>
              <a:gd name="adj3" fmla="val 494143"/>
              <a:gd name="adj4" fmla="val 2634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Nous nous positionnons sur la ligne du fonds euros dans la case montant et saisissons  15 000  à la place des 24 000</a:t>
            </a:r>
          </a:p>
        </p:txBody>
      </p:sp>
      <p:sp>
        <p:nvSpPr>
          <p:cNvPr id="33" name="Rectangle 32"/>
          <p:cNvSpPr/>
          <p:nvPr/>
        </p:nvSpPr>
        <p:spPr>
          <a:xfrm>
            <a:off x="190577" y="749389"/>
            <a:ext cx="8489950" cy="338554"/>
          </a:xfrm>
          <a:prstGeom prst="rect">
            <a:avLst/>
          </a:prstGeom>
        </p:spPr>
        <p:txBody>
          <a:bodyPr wrap="square">
            <a:spAutoFit/>
          </a:bodyPr>
          <a:lstStyle/>
          <a:p>
            <a:r>
              <a:rPr lang="fr-FR" sz="1600" dirty="0">
                <a:solidFill>
                  <a:schemeClr val="accent4">
                    <a:lumMod val="75000"/>
                  </a:schemeClr>
                </a:solidFill>
              </a:rPr>
              <a:t>Portons d’abord le fonds euros à 15000€</a:t>
            </a:r>
          </a:p>
        </p:txBody>
      </p:sp>
      <p:pic>
        <p:nvPicPr>
          <p:cNvPr id="34" name="Image 33"/>
          <p:cNvPicPr>
            <a:picLocks/>
          </p:cNvPicPr>
          <p:nvPr/>
        </p:nvPicPr>
        <p:blipFill rotWithShape="1">
          <a:blip r:embed="rId4" r:link="rId5">
            <a:extLst>
              <a:ext uri="{28A0092B-C50C-407E-A947-70E740481C1C}">
                <a14:useLocalDpi xmlns:a14="http://schemas.microsoft.com/office/drawing/2010/main" val="0"/>
              </a:ext>
            </a:extLst>
          </a:blip>
          <a:srcRect l="6250" t="57111" r="4250" b="35889"/>
          <a:stretch>
            <a:fillRect/>
          </a:stretch>
        </p:blipFill>
        <p:spPr>
          <a:xfrm>
            <a:off x="1895633" y="4252728"/>
            <a:ext cx="6819900" cy="400050"/>
          </a:xfrm>
          <a:prstGeom prst="rect">
            <a:avLst/>
          </a:prstGeom>
          <a:ln>
            <a:solidFill>
              <a:schemeClr val="accent5"/>
            </a:solidFill>
          </a:ln>
        </p:spPr>
      </p:pic>
      <p:sp>
        <p:nvSpPr>
          <p:cNvPr id="35" name="Rectangle 34"/>
          <p:cNvSpPr/>
          <p:nvPr/>
        </p:nvSpPr>
        <p:spPr>
          <a:xfrm>
            <a:off x="6360694" y="3909966"/>
            <a:ext cx="2354839" cy="338554"/>
          </a:xfrm>
          <a:prstGeom prst="rect">
            <a:avLst/>
          </a:prstGeom>
        </p:spPr>
        <p:txBody>
          <a:bodyPr wrap="square">
            <a:spAutoFit/>
          </a:bodyPr>
          <a:lstStyle/>
          <a:p>
            <a:r>
              <a:rPr lang="fr-FR" sz="1600" dirty="0">
                <a:solidFill>
                  <a:schemeClr val="accent4">
                    <a:lumMod val="75000"/>
                  </a:schemeClr>
                </a:solidFill>
              </a:rPr>
              <a:t>Nouvelle saisie 15000€</a:t>
            </a:r>
          </a:p>
        </p:txBody>
      </p:sp>
    </p:spTree>
    <p:extLst>
      <p:ext uri="{BB962C8B-B14F-4D97-AF65-F5344CB8AC3E}">
        <p14:creationId xmlns:p14="http://schemas.microsoft.com/office/powerpoint/2010/main" val="1195721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e 41"/>
          <p:cNvGrpSpPr/>
          <p:nvPr/>
        </p:nvGrpSpPr>
        <p:grpSpPr>
          <a:xfrm>
            <a:off x="95496" y="93899"/>
            <a:ext cx="8706599" cy="432000"/>
            <a:chOff x="159489" y="1401704"/>
            <a:chExt cx="8706599" cy="432000"/>
          </a:xfrm>
        </p:grpSpPr>
        <p:sp>
          <p:nvSpPr>
            <p:cNvPr id="43" name="Chevron 42"/>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44" name="Chevron 43"/>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5" name="Chevron 44"/>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6" name="Chevron 45"/>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7" name="Chevron 46"/>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8" name="Chevron 47"/>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9" name="Chevron 4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0" name="Chevron 49"/>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33" name="Rectangle 32"/>
          <p:cNvSpPr/>
          <p:nvPr/>
        </p:nvSpPr>
        <p:spPr>
          <a:xfrm>
            <a:off x="190577" y="749389"/>
            <a:ext cx="8489950" cy="338554"/>
          </a:xfrm>
          <a:prstGeom prst="rect">
            <a:avLst/>
          </a:prstGeom>
        </p:spPr>
        <p:txBody>
          <a:bodyPr wrap="square">
            <a:spAutoFit/>
          </a:bodyPr>
          <a:lstStyle/>
          <a:p>
            <a:r>
              <a:rPr lang="fr-FR" sz="1600" dirty="0">
                <a:solidFill>
                  <a:schemeClr val="accent4">
                    <a:lumMod val="75000"/>
                  </a:schemeClr>
                </a:solidFill>
              </a:rPr>
              <a:t>Saisissons maintenant les 9000€ d’Ecureuil Actions Européennes</a:t>
            </a:r>
          </a:p>
        </p:txBody>
      </p:sp>
      <p:pic>
        <p:nvPicPr>
          <p:cNvPr id="27" name="Image 26"/>
          <p:cNvPicPr>
            <a:picLocks/>
          </p:cNvPicPr>
          <p:nvPr/>
        </p:nvPicPr>
        <p:blipFill rotWithShape="1">
          <a:blip r:embed="rId2" r:link="rId3">
            <a:extLst>
              <a:ext uri="{28A0092B-C50C-407E-A947-70E740481C1C}">
                <a14:useLocalDpi xmlns:a14="http://schemas.microsoft.com/office/drawing/2010/main" val="0"/>
              </a:ext>
            </a:extLst>
          </a:blip>
          <a:srcRect l="6625" t="23167" r="3000" b="47000"/>
          <a:stretch>
            <a:fillRect/>
          </a:stretch>
        </p:blipFill>
        <p:spPr>
          <a:xfrm>
            <a:off x="324072" y="2173768"/>
            <a:ext cx="6886576" cy="1704976"/>
          </a:xfrm>
          <a:prstGeom prst="rect">
            <a:avLst/>
          </a:prstGeom>
          <a:ln>
            <a:solidFill>
              <a:schemeClr val="accent5"/>
            </a:solidFill>
          </a:ln>
        </p:spPr>
      </p:pic>
      <p:sp>
        <p:nvSpPr>
          <p:cNvPr id="32" name="Légende encadrée 1 31"/>
          <p:cNvSpPr/>
          <p:nvPr/>
        </p:nvSpPr>
        <p:spPr>
          <a:xfrm>
            <a:off x="6432407" y="749389"/>
            <a:ext cx="2307421" cy="1233856"/>
          </a:xfrm>
          <a:prstGeom prst="borderCallout1">
            <a:avLst>
              <a:gd name="adj1" fmla="val 39632"/>
              <a:gd name="adj2" fmla="val -2451"/>
              <a:gd name="adj3" fmla="val 191240"/>
              <a:gd name="adj4" fmla="val -154943"/>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Comme pour la saisie de la proposition de la banque, </a:t>
            </a:r>
          </a:p>
          <a:p>
            <a:pPr marL="171450" indent="-171450">
              <a:buFont typeface="Wingdings" panose="05000000000000000000" pitchFamily="2" charset="2"/>
              <a:buChar char="ü"/>
            </a:pPr>
            <a:r>
              <a:rPr lang="fr-FR" sz="1000" dirty="0">
                <a:solidFill>
                  <a:schemeClr val="accent4">
                    <a:lumMod val="75000"/>
                  </a:schemeClr>
                </a:solidFill>
              </a:rPr>
              <a:t>dans Fonds actions </a:t>
            </a:r>
          </a:p>
          <a:p>
            <a:pPr marL="171450" indent="-171450">
              <a:buFont typeface="Wingdings" panose="05000000000000000000" pitchFamily="2" charset="2"/>
              <a:buChar char="ü"/>
            </a:pPr>
            <a:r>
              <a:rPr lang="fr-FR" sz="1000" dirty="0">
                <a:solidFill>
                  <a:schemeClr val="accent4">
                    <a:lumMod val="75000"/>
                  </a:schemeClr>
                </a:solidFill>
              </a:rPr>
              <a:t>nous sélectionnons le support, </a:t>
            </a:r>
          </a:p>
          <a:p>
            <a:pPr marL="171450" indent="-171450">
              <a:buFont typeface="Wingdings" panose="05000000000000000000" pitchFamily="2" charset="2"/>
              <a:buChar char="ü"/>
            </a:pPr>
            <a:r>
              <a:rPr lang="fr-FR" sz="1000" dirty="0">
                <a:solidFill>
                  <a:schemeClr val="accent4">
                    <a:lumMod val="75000"/>
                  </a:schemeClr>
                </a:solidFill>
              </a:rPr>
              <a:t>cliquons sur la loupe pour sélectionner le fonds,</a:t>
            </a:r>
          </a:p>
          <a:p>
            <a:pPr marL="171450" indent="-171450">
              <a:buFont typeface="Wingdings" panose="05000000000000000000" pitchFamily="2" charset="2"/>
              <a:buChar char="ü"/>
            </a:pPr>
            <a:r>
              <a:rPr lang="fr-FR" sz="1000" dirty="0">
                <a:solidFill>
                  <a:schemeClr val="accent4">
                    <a:lumMod val="75000"/>
                  </a:schemeClr>
                </a:solidFill>
              </a:rPr>
              <a:t> saisissons le montant </a:t>
            </a:r>
          </a:p>
          <a:p>
            <a:pPr marL="171450" indent="-171450">
              <a:buFont typeface="Wingdings" panose="05000000000000000000" pitchFamily="2" charset="2"/>
              <a:buChar char="ü"/>
            </a:pPr>
            <a:r>
              <a:rPr lang="fr-FR" sz="1000" dirty="0">
                <a:solidFill>
                  <a:schemeClr val="accent4">
                    <a:lumMod val="75000"/>
                  </a:schemeClr>
                </a:solidFill>
              </a:rPr>
              <a:t>et cliquons sur ajouter </a:t>
            </a:r>
          </a:p>
        </p:txBody>
      </p:sp>
      <p:sp>
        <p:nvSpPr>
          <p:cNvPr id="31" name="Rectangle 30"/>
          <p:cNvSpPr/>
          <p:nvPr/>
        </p:nvSpPr>
        <p:spPr>
          <a:xfrm>
            <a:off x="3296094" y="3909966"/>
            <a:ext cx="5419440" cy="338554"/>
          </a:xfrm>
          <a:prstGeom prst="rect">
            <a:avLst/>
          </a:prstGeom>
        </p:spPr>
        <p:txBody>
          <a:bodyPr wrap="square">
            <a:spAutoFit/>
          </a:bodyPr>
          <a:lstStyle/>
          <a:p>
            <a:r>
              <a:rPr lang="fr-FR" sz="1600" dirty="0">
                <a:solidFill>
                  <a:schemeClr val="accent4">
                    <a:lumMod val="75000"/>
                  </a:schemeClr>
                </a:solidFill>
              </a:rPr>
              <a:t>Nouvelle saisie de 9 000€ en Ecureuil Actions Européennes</a:t>
            </a:r>
          </a:p>
        </p:txBody>
      </p:sp>
      <p:pic>
        <p:nvPicPr>
          <p:cNvPr id="36" name="Image 35"/>
          <p:cNvPicPr>
            <a:picLocks/>
          </p:cNvPicPr>
          <p:nvPr/>
        </p:nvPicPr>
        <p:blipFill rotWithShape="1">
          <a:blip r:embed="rId4" r:link="rId5">
            <a:extLst>
              <a:ext uri="{28A0092B-C50C-407E-A947-70E740481C1C}">
                <a14:useLocalDpi xmlns:a14="http://schemas.microsoft.com/office/drawing/2010/main" val="0"/>
              </a:ext>
            </a:extLst>
          </a:blip>
          <a:srcRect l="6500" t="31111" r="3874" b="58111"/>
          <a:stretch>
            <a:fillRect/>
          </a:stretch>
        </p:blipFill>
        <p:spPr>
          <a:xfrm>
            <a:off x="1972670" y="4248520"/>
            <a:ext cx="6829425" cy="615950"/>
          </a:xfrm>
          <a:prstGeom prst="rect">
            <a:avLst/>
          </a:prstGeom>
          <a:ln>
            <a:solidFill>
              <a:schemeClr val="accent5"/>
            </a:solidFill>
          </a:ln>
        </p:spPr>
      </p:pic>
    </p:spTree>
    <p:extLst>
      <p:ext uri="{BB962C8B-B14F-4D97-AF65-F5344CB8AC3E}">
        <p14:creationId xmlns:p14="http://schemas.microsoft.com/office/powerpoint/2010/main" val="505786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e 41"/>
          <p:cNvGrpSpPr/>
          <p:nvPr/>
        </p:nvGrpSpPr>
        <p:grpSpPr>
          <a:xfrm>
            <a:off x="95496" y="93899"/>
            <a:ext cx="8706599" cy="432000"/>
            <a:chOff x="159489" y="1401704"/>
            <a:chExt cx="8706599" cy="432000"/>
          </a:xfrm>
        </p:grpSpPr>
        <p:sp>
          <p:nvSpPr>
            <p:cNvPr id="43" name="Chevron 42"/>
            <p:cNvSpPr/>
            <p:nvPr/>
          </p:nvSpPr>
          <p:spPr>
            <a:xfrm>
              <a:off x="5596774" y="1401704"/>
              <a:ext cx="1080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Choix du client</a:t>
              </a:r>
            </a:p>
          </p:txBody>
        </p:sp>
        <p:sp>
          <p:nvSpPr>
            <p:cNvPr id="44" name="Chevron 43"/>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45" name="Chevron 44"/>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46" name="Chevron 45"/>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47" name="Chevron 46"/>
            <p:cNvSpPr/>
            <p:nvPr/>
          </p:nvSpPr>
          <p:spPr>
            <a:xfrm>
              <a:off x="6547431" y="1401704"/>
              <a:ext cx="1116000" cy="432000"/>
            </a:xfrm>
            <a:prstGeom prst="chevron">
              <a:avLst/>
            </a:prstGeom>
            <a:gradFill flip="none" rotWithShape="1">
              <a:gsLst>
                <a:gs pos="4000">
                  <a:schemeClr val="accent2">
                    <a:alpha val="80000"/>
                  </a:schemeClr>
                </a:gs>
                <a:gs pos="100000">
                  <a:schemeClr val="accent4"/>
                </a:gs>
              </a:gsLst>
              <a:lin ang="81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Synthèse Epargne</a:t>
              </a:r>
            </a:p>
          </p:txBody>
        </p:sp>
        <p:sp>
          <p:nvSpPr>
            <p:cNvPr id="48" name="Chevron 47"/>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49" name="Chevron 48"/>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50" name="Chevron 49"/>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pic>
        <p:nvPicPr>
          <p:cNvPr id="28" name="Image 27"/>
          <p:cNvPicPr>
            <a:picLocks/>
          </p:cNvPicPr>
          <p:nvPr/>
        </p:nvPicPr>
        <p:blipFill rotWithShape="1">
          <a:blip r:embed="rId2" r:link="rId3">
            <a:extLst>
              <a:ext uri="{28A0092B-C50C-407E-A947-70E740481C1C}">
                <a14:useLocalDpi xmlns:a14="http://schemas.microsoft.com/office/drawing/2010/main" val="0"/>
              </a:ext>
            </a:extLst>
          </a:blip>
          <a:srcRect l="6500" t="23167" r="3375" b="9384"/>
          <a:stretch>
            <a:fillRect/>
          </a:stretch>
        </p:blipFill>
        <p:spPr>
          <a:xfrm>
            <a:off x="314547" y="792346"/>
            <a:ext cx="6867525" cy="3854689"/>
          </a:xfrm>
          <a:prstGeom prst="rect">
            <a:avLst/>
          </a:prstGeom>
          <a:ln>
            <a:solidFill>
              <a:schemeClr val="accent5"/>
            </a:solidFill>
          </a:ln>
        </p:spPr>
      </p:pic>
      <p:sp>
        <p:nvSpPr>
          <p:cNvPr id="32" name="Légende encadrée 1 31"/>
          <p:cNvSpPr/>
          <p:nvPr/>
        </p:nvSpPr>
        <p:spPr>
          <a:xfrm>
            <a:off x="7470095" y="1439570"/>
            <a:ext cx="1533228" cy="851453"/>
          </a:xfrm>
          <a:prstGeom prst="borderCallout1">
            <a:avLst>
              <a:gd name="adj1" fmla="val 39632"/>
              <a:gd name="adj2" fmla="val -2451"/>
              <a:gd name="adj3" fmla="val 352202"/>
              <a:gd name="adj4" fmla="val -434440"/>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Le choix du client étant pris en compte, cliquons sur </a:t>
            </a:r>
            <a:r>
              <a:rPr lang="fr-FR" sz="1000" b="1" dirty="0">
                <a:solidFill>
                  <a:schemeClr val="accent4">
                    <a:lumMod val="75000"/>
                  </a:schemeClr>
                </a:solidFill>
              </a:rPr>
              <a:t>« Terminer » </a:t>
            </a:r>
            <a:r>
              <a:rPr lang="fr-FR" sz="1000" dirty="0">
                <a:solidFill>
                  <a:schemeClr val="accent4">
                    <a:lumMod val="75000"/>
                  </a:schemeClr>
                </a:solidFill>
              </a:rPr>
              <a:t>pour accéder à la synthèse</a:t>
            </a:r>
          </a:p>
        </p:txBody>
      </p:sp>
    </p:spTree>
    <p:extLst>
      <p:ext uri="{BB962C8B-B14F-4D97-AF65-F5344CB8AC3E}">
        <p14:creationId xmlns:p14="http://schemas.microsoft.com/office/powerpoint/2010/main" val="3636719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p:cNvGrpSpPr/>
          <p:nvPr/>
        </p:nvGrpSpPr>
        <p:grpSpPr>
          <a:xfrm>
            <a:off x="95496" y="93899"/>
            <a:ext cx="8706599" cy="432000"/>
            <a:chOff x="159489" y="1401704"/>
            <a:chExt cx="8706599" cy="432000"/>
          </a:xfrm>
        </p:grpSpPr>
        <p:sp>
          <p:nvSpPr>
            <p:cNvPr id="27" name="Chevron 26"/>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1" name="Chevron 30"/>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5" name="Chevron 34"/>
            <p:cNvSpPr/>
            <p:nvPr/>
          </p:nvSpPr>
          <p:spPr>
            <a:xfrm>
              <a:off x="6547431" y="1401704"/>
              <a:ext cx="1116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8" name="Chevron 37"/>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40" name="Rectangle 39"/>
          <p:cNvSpPr/>
          <p:nvPr/>
        </p:nvSpPr>
        <p:spPr>
          <a:xfrm>
            <a:off x="461883" y="733558"/>
            <a:ext cx="8489950" cy="338554"/>
          </a:xfrm>
          <a:prstGeom prst="rect">
            <a:avLst/>
          </a:prstGeom>
        </p:spPr>
        <p:txBody>
          <a:bodyPr wrap="square">
            <a:spAutoFit/>
          </a:bodyPr>
          <a:lstStyle/>
          <a:p>
            <a:r>
              <a:rPr lang="fr-FR" sz="1600" dirty="0">
                <a:solidFill>
                  <a:schemeClr val="accent4">
                    <a:lumMod val="75000"/>
                  </a:schemeClr>
                </a:solidFill>
              </a:rPr>
              <a:t>La synthèse fait bien apparaître une différence entre notre proposition et le choix du client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504" y="1168123"/>
            <a:ext cx="4621213" cy="371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0332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p:cNvGrpSpPr/>
          <p:nvPr/>
        </p:nvGrpSpPr>
        <p:grpSpPr>
          <a:xfrm>
            <a:off x="95496" y="93899"/>
            <a:ext cx="8706599" cy="432000"/>
            <a:chOff x="159489" y="1401704"/>
            <a:chExt cx="8706599" cy="432000"/>
          </a:xfrm>
        </p:grpSpPr>
        <p:sp>
          <p:nvSpPr>
            <p:cNvPr id="27" name="Chevron 26"/>
            <p:cNvSpPr/>
            <p:nvPr/>
          </p:nvSpPr>
          <p:spPr>
            <a:xfrm>
              <a:off x="5596774" y="1401704"/>
              <a:ext cx="1080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Choix du client</a:t>
              </a:r>
            </a:p>
          </p:txBody>
        </p:sp>
        <p:sp>
          <p:nvSpPr>
            <p:cNvPr id="31" name="Chevron 30"/>
            <p:cNvSpPr/>
            <p:nvPr/>
          </p:nvSpPr>
          <p:spPr>
            <a:xfrm>
              <a:off x="4178117" y="1401704"/>
              <a:ext cx="154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Infos</a:t>
              </a:r>
            </a:p>
            <a:p>
              <a:pPr algn="ctr"/>
              <a:r>
                <a:rPr lang="fr-FR" sz="1000" dirty="0">
                  <a:solidFill>
                    <a:schemeClr val="bg1"/>
                  </a:solidFill>
                </a:rPr>
                <a:t>précontractuelles</a:t>
              </a:r>
            </a:p>
          </p:txBody>
        </p:sp>
        <p:sp>
          <p:nvSpPr>
            <p:cNvPr id="33" name="Chevron 32"/>
            <p:cNvSpPr/>
            <p:nvPr/>
          </p:nvSpPr>
          <p:spPr>
            <a:xfrm>
              <a:off x="3155460" y="1401704"/>
              <a:ext cx="1152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chemeClr val="bg1"/>
                  </a:solidFill>
                </a:rPr>
                <a:t>Propo</a:t>
              </a:r>
              <a:r>
                <a:rPr lang="fr-FR" sz="1000" dirty="0">
                  <a:solidFill>
                    <a:schemeClr val="bg1"/>
                  </a:solidFill>
                </a:rPr>
                <a:t> de la banque</a:t>
              </a:r>
            </a:p>
          </p:txBody>
        </p:sp>
        <p:sp>
          <p:nvSpPr>
            <p:cNvPr id="34" name="Chevron 33"/>
            <p:cNvSpPr/>
            <p:nvPr/>
          </p:nvSpPr>
          <p:spPr>
            <a:xfrm>
              <a:off x="2096803" y="1401704"/>
              <a:ext cx="1188000" cy="432000"/>
            </a:xfrm>
            <a:prstGeom prst="chevron">
              <a:avLst/>
            </a:prstGeom>
            <a:gradFill flip="none" rotWithShape="1">
              <a:gsLst>
                <a:gs pos="0">
                  <a:schemeClr val="accent5">
                    <a:lumMod val="50000"/>
                  </a:schemeClr>
                </a:gs>
                <a:gs pos="100000">
                  <a:srgbClr val="C00000"/>
                </a:gs>
              </a:gsLst>
              <a:lin ang="18900000" scaled="1"/>
              <a:tileRect/>
            </a:gra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bg1"/>
                  </a:solidFill>
                </a:rPr>
                <a:t>Définition des projets</a:t>
              </a:r>
            </a:p>
          </p:txBody>
        </p:sp>
        <p:sp>
          <p:nvSpPr>
            <p:cNvPr id="35" name="Chevron 34"/>
            <p:cNvSpPr/>
            <p:nvPr/>
          </p:nvSpPr>
          <p:spPr>
            <a:xfrm>
              <a:off x="6547431" y="1401704"/>
              <a:ext cx="1116000" cy="432000"/>
            </a:xfrm>
            <a:prstGeom prst="chevron">
              <a:avLst/>
            </a:prstGeom>
            <a:solidFill>
              <a:schemeClr val="bg1"/>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accent5">
                      <a:lumMod val="75000"/>
                    </a:schemeClr>
                  </a:solidFill>
                </a:rPr>
                <a:t>Synthèse Epargne</a:t>
              </a:r>
            </a:p>
          </p:txBody>
        </p:sp>
        <p:sp>
          <p:nvSpPr>
            <p:cNvPr id="36" name="Chevron 35"/>
            <p:cNvSpPr/>
            <p:nvPr/>
          </p:nvSpPr>
          <p:spPr>
            <a:xfrm>
              <a:off x="1362146" y="1401704"/>
              <a:ext cx="864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a:solidFill>
                    <a:schemeClr val="accent5">
                      <a:lumMod val="75000"/>
                    </a:schemeClr>
                  </a:solidFill>
                </a:rPr>
                <a:t>QCF</a:t>
              </a:r>
            </a:p>
          </p:txBody>
        </p:sp>
        <p:sp>
          <p:nvSpPr>
            <p:cNvPr id="37" name="Chevron 36"/>
            <p:cNvSpPr/>
            <p:nvPr/>
          </p:nvSpPr>
          <p:spPr>
            <a:xfrm>
              <a:off x="159489"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Connaissance client</a:t>
              </a:r>
            </a:p>
          </p:txBody>
        </p:sp>
        <p:sp>
          <p:nvSpPr>
            <p:cNvPr id="38" name="Chevron 37"/>
            <p:cNvSpPr/>
            <p:nvPr/>
          </p:nvSpPr>
          <p:spPr>
            <a:xfrm>
              <a:off x="7534088" y="1401704"/>
              <a:ext cx="1332000" cy="432000"/>
            </a:xfrm>
            <a:prstGeom prst="chevron">
              <a:avLst/>
            </a:prstGeom>
            <a:solidFill>
              <a:schemeClr val="bg1">
                <a:lumMod val="8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accent5">
                      <a:lumMod val="75000"/>
                    </a:schemeClr>
                  </a:solidFill>
                </a:rPr>
                <a:t>Souscriptions</a:t>
              </a:r>
            </a:p>
          </p:txBody>
        </p:sp>
      </p:grpSp>
      <p:sp>
        <p:nvSpPr>
          <p:cNvPr id="40" name="Rectangle 39"/>
          <p:cNvSpPr/>
          <p:nvPr/>
        </p:nvSpPr>
        <p:spPr>
          <a:xfrm>
            <a:off x="190577" y="749389"/>
            <a:ext cx="8489950" cy="338554"/>
          </a:xfrm>
          <a:prstGeom prst="rect">
            <a:avLst/>
          </a:prstGeom>
        </p:spPr>
        <p:txBody>
          <a:bodyPr wrap="square">
            <a:spAutoFit/>
          </a:bodyPr>
          <a:lstStyle/>
          <a:p>
            <a:r>
              <a:rPr lang="fr-FR" sz="1600" dirty="0">
                <a:solidFill>
                  <a:schemeClr val="accent4">
                    <a:lumMod val="75000"/>
                  </a:schemeClr>
                </a:solidFill>
              </a:rPr>
              <a:t>Le client acte qu’il refuse notre conseil en signant la synthèse</a:t>
            </a:r>
          </a:p>
        </p:txBody>
      </p:sp>
      <p:pic>
        <p:nvPicPr>
          <p:cNvPr id="28" name="Image 27"/>
          <p:cNvPicPr>
            <a:picLocks/>
          </p:cNvPicPr>
          <p:nvPr/>
        </p:nvPicPr>
        <p:blipFill rotWithShape="1">
          <a:blip r:embed="rId2" r:link="rId3">
            <a:extLst>
              <a:ext uri="{28A0092B-C50C-407E-A947-70E740481C1C}">
                <a14:useLocalDpi xmlns:a14="http://schemas.microsoft.com/office/drawing/2010/main" val="0"/>
              </a:ext>
            </a:extLst>
          </a:blip>
          <a:srcRect l="28375" t="17778" r="26875" b="42222"/>
          <a:stretch>
            <a:fillRect/>
          </a:stretch>
        </p:blipFill>
        <p:spPr>
          <a:xfrm>
            <a:off x="1298153" y="1087943"/>
            <a:ext cx="5078598" cy="3502837"/>
          </a:xfrm>
          <a:prstGeom prst="rect">
            <a:avLst/>
          </a:prstGeom>
        </p:spPr>
      </p:pic>
      <p:sp>
        <p:nvSpPr>
          <p:cNvPr id="32" name="Légende encadrée 1 31"/>
          <p:cNvSpPr/>
          <p:nvPr/>
        </p:nvSpPr>
        <p:spPr>
          <a:xfrm>
            <a:off x="6612781" y="1612318"/>
            <a:ext cx="2307421" cy="1227043"/>
          </a:xfrm>
          <a:prstGeom prst="borderCallout1">
            <a:avLst>
              <a:gd name="adj1" fmla="val 39632"/>
              <a:gd name="adj2" fmla="val -2451"/>
              <a:gd name="adj3" fmla="val 40314"/>
              <a:gd name="adj4" fmla="val -1762"/>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Comme vu précédemment, la synthèse  doit être signée et archivée dans Classeur Client.</a:t>
            </a:r>
          </a:p>
          <a:p>
            <a:r>
              <a:rPr lang="fr-FR" sz="1000" dirty="0">
                <a:solidFill>
                  <a:schemeClr val="accent4">
                    <a:lumMod val="75000"/>
                  </a:schemeClr>
                </a:solidFill>
              </a:rPr>
              <a:t>Les souscriptions peuvent alors être réalisées</a:t>
            </a:r>
          </a:p>
          <a:p>
            <a:endParaRPr lang="fr-FR" sz="1000" dirty="0">
              <a:solidFill>
                <a:schemeClr val="accent4">
                  <a:lumMod val="75000"/>
                </a:schemeClr>
              </a:solidFill>
            </a:endParaRPr>
          </a:p>
        </p:txBody>
      </p:sp>
      <p:sp>
        <p:nvSpPr>
          <p:cNvPr id="39" name="Légende encadrée 1 38"/>
          <p:cNvSpPr/>
          <p:nvPr/>
        </p:nvSpPr>
        <p:spPr>
          <a:xfrm>
            <a:off x="203714" y="3013256"/>
            <a:ext cx="1094439" cy="1176907"/>
          </a:xfrm>
          <a:prstGeom prst="borderCallout1">
            <a:avLst>
              <a:gd name="adj1" fmla="val -37285"/>
              <a:gd name="adj2" fmla="val 160813"/>
              <a:gd name="adj3" fmla="val -13717"/>
              <a:gd name="adj4" fmla="val 41846"/>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a:solidFill>
                  <a:schemeClr val="accent4">
                    <a:lumMod val="75000"/>
                  </a:schemeClr>
                </a:solidFill>
              </a:rPr>
              <a:t>Remarque </a:t>
            </a:r>
            <a:r>
              <a:rPr lang="fr-FR" sz="1000" dirty="0">
                <a:solidFill>
                  <a:schemeClr val="accent4">
                    <a:lumMod val="75000"/>
                  </a:schemeClr>
                </a:solidFill>
              </a:rPr>
              <a:t>Comme il s’agit d’assurance-vie, le refus de conseil ne peut pas être partiel</a:t>
            </a:r>
            <a:endParaRPr lang="fr-FR" sz="1000" b="1" dirty="0">
              <a:solidFill>
                <a:srgbClr val="C00000"/>
              </a:solidFill>
            </a:endParaRPr>
          </a:p>
        </p:txBody>
      </p:sp>
    </p:spTree>
    <p:extLst>
      <p:ext uri="{BB962C8B-B14F-4D97-AF65-F5344CB8AC3E}">
        <p14:creationId xmlns:p14="http://schemas.microsoft.com/office/powerpoint/2010/main" val="1432700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4"/>
          <p:cNvSpPr/>
          <p:nvPr/>
        </p:nvSpPr>
        <p:spPr>
          <a:xfrm>
            <a:off x="414670" y="1104629"/>
            <a:ext cx="8468436" cy="830997"/>
          </a:xfrm>
          <a:prstGeom prst="rect">
            <a:avLst/>
          </a:prstGeom>
        </p:spPr>
        <p:txBody>
          <a:bodyPr wrap="square">
            <a:spAutoFit/>
          </a:bodyPr>
          <a:lstStyle/>
          <a:p>
            <a:endParaRPr lang="fr-FR" sz="1600" dirty="0">
              <a:solidFill>
                <a:schemeClr val="accent5">
                  <a:lumMod val="75000"/>
                </a:schemeClr>
              </a:solidFill>
            </a:endParaRPr>
          </a:p>
          <a:p>
            <a:r>
              <a:rPr lang="fr-FR" sz="1600" dirty="0">
                <a:solidFill>
                  <a:schemeClr val="accent5">
                    <a:lumMod val="75000"/>
                  </a:schemeClr>
                </a:solidFill>
              </a:rPr>
              <a:t>Le commentaire à porter dans le CRE précise toujours l’esprit de la proposition de départ. </a:t>
            </a:r>
          </a:p>
          <a:p>
            <a:r>
              <a:rPr lang="fr-FR" sz="1600" dirty="0">
                <a:solidFill>
                  <a:schemeClr val="accent5">
                    <a:lumMod val="75000"/>
                  </a:schemeClr>
                </a:solidFill>
              </a:rPr>
              <a:t>Il se trouve légèrement modifié par rapport à l’exemple précédent, où le conseil était accepté.</a:t>
            </a:r>
          </a:p>
        </p:txBody>
      </p:sp>
      <p:sp>
        <p:nvSpPr>
          <p:cNvPr id="2" name="Rectangle 1"/>
          <p:cNvSpPr/>
          <p:nvPr/>
        </p:nvSpPr>
        <p:spPr>
          <a:xfrm>
            <a:off x="414670" y="2044570"/>
            <a:ext cx="8284058" cy="164273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dirty="0">
                <a:solidFill>
                  <a:schemeClr val="accent5">
                    <a:lumMod val="75000"/>
                  </a:schemeClr>
                </a:solidFill>
              </a:rPr>
              <a:t>Pour le projet retraite (Risque modéré) proposition du portefeuille Equilibre R2A pour 40 000 €. </a:t>
            </a:r>
            <a:r>
              <a:rPr lang="fr-FR" b="1" dirty="0">
                <a:solidFill>
                  <a:schemeClr val="accent5">
                    <a:lumMod val="75000"/>
                  </a:schemeClr>
                </a:solidFill>
              </a:rPr>
              <a:t>Proposition refusée.</a:t>
            </a:r>
          </a:p>
          <a:p>
            <a:r>
              <a:rPr lang="fr-FR" dirty="0">
                <a:solidFill>
                  <a:schemeClr val="accent5">
                    <a:lumMod val="75000"/>
                  </a:schemeClr>
                </a:solidFill>
              </a:rPr>
              <a:t>Pour le projet valoriser mon capital (Risque élevé) allocation libre avec un choix de produit de niveau R3 pour 15 000 €. Proposition acceptée.</a:t>
            </a:r>
          </a:p>
        </p:txBody>
      </p:sp>
    </p:spTree>
    <p:extLst>
      <p:ext uri="{BB962C8B-B14F-4D97-AF65-F5344CB8AC3E}">
        <p14:creationId xmlns:p14="http://schemas.microsoft.com/office/powerpoint/2010/main" val="19903385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Passage des souscriptions</a:t>
            </a:r>
          </a:p>
        </p:txBody>
      </p:sp>
      <p:sp>
        <p:nvSpPr>
          <p:cNvPr id="4" name="Rectangle 3"/>
          <p:cNvSpPr/>
          <p:nvPr/>
        </p:nvSpPr>
        <p:spPr>
          <a:xfrm>
            <a:off x="123825" y="2009775"/>
            <a:ext cx="9020175" cy="1171575"/>
          </a:xfrm>
          <a:prstGeom prst="rect">
            <a:avLst/>
          </a:prstGeom>
          <a:gradFill flip="none" rotWithShape="1">
            <a:gsLst>
              <a:gs pos="4000">
                <a:schemeClr val="accent2"/>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Cas particulier : Notre cliente ne signe pas immédiatement, elle revient ultérieurement</a:t>
            </a:r>
          </a:p>
        </p:txBody>
      </p:sp>
    </p:spTree>
    <p:extLst>
      <p:ext uri="{BB962C8B-B14F-4D97-AF65-F5344CB8AC3E}">
        <p14:creationId xmlns:p14="http://schemas.microsoft.com/office/powerpoint/2010/main" val="17957006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La cliente revient ultérieurement</a:t>
            </a:r>
          </a:p>
        </p:txBody>
      </p:sp>
      <p:sp>
        <p:nvSpPr>
          <p:cNvPr id="3" name="Rectangle 4"/>
          <p:cNvSpPr>
            <a:spLocks noChangeArrowheads="1"/>
          </p:cNvSpPr>
          <p:nvPr/>
        </p:nvSpPr>
        <p:spPr bwMode="auto">
          <a:xfrm>
            <a:off x="0" y="-12721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7"/>
          <p:cNvSpPr>
            <a:spLocks noChangeArrowheads="1"/>
          </p:cNvSpPr>
          <p:nvPr/>
        </p:nvSpPr>
        <p:spPr bwMode="auto">
          <a:xfrm>
            <a:off x="0" y="-12721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Tableau 5"/>
          <p:cNvGraphicFramePr>
            <a:graphicFrameLocks noGrp="1"/>
          </p:cNvGraphicFramePr>
          <p:nvPr>
            <p:extLst>
              <p:ext uri="{D42A27DB-BD31-4B8C-83A1-F6EECF244321}">
                <p14:modId xmlns:p14="http://schemas.microsoft.com/office/powerpoint/2010/main" val="46539506"/>
              </p:ext>
            </p:extLst>
          </p:nvPr>
        </p:nvGraphicFramePr>
        <p:xfrm>
          <a:off x="442623" y="1167908"/>
          <a:ext cx="8216347" cy="3582132"/>
        </p:xfrm>
        <a:graphic>
          <a:graphicData uri="http://schemas.openxmlformats.org/drawingml/2006/table">
            <a:tbl>
              <a:tblPr firstRow="1" bandRow="1">
                <a:tableStyleId>{5C22544A-7EE6-4342-B048-85BDC9FD1C3A}</a:tableStyleId>
              </a:tblPr>
              <a:tblGrid>
                <a:gridCol w="2968487">
                  <a:extLst>
                    <a:ext uri="{9D8B030D-6E8A-4147-A177-3AD203B41FA5}">
                      <a16:colId xmlns:a16="http://schemas.microsoft.com/office/drawing/2014/main" val="20000"/>
                    </a:ext>
                  </a:extLst>
                </a:gridCol>
                <a:gridCol w="5247860">
                  <a:extLst>
                    <a:ext uri="{9D8B030D-6E8A-4147-A177-3AD203B41FA5}">
                      <a16:colId xmlns:a16="http://schemas.microsoft.com/office/drawing/2014/main" val="20001"/>
                    </a:ext>
                  </a:extLst>
                </a:gridCol>
              </a:tblGrid>
              <a:tr h="59279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0" dirty="0">
                          <a:solidFill>
                            <a:schemeClr val="accent4">
                              <a:lumMod val="75000"/>
                            </a:schemeClr>
                          </a:solidFill>
                        </a:rPr>
                        <a:t>Elle</a:t>
                      </a:r>
                      <a:r>
                        <a:rPr lang="fr-FR" sz="1600" b="0" baseline="0" dirty="0">
                          <a:solidFill>
                            <a:schemeClr val="accent4">
                              <a:lumMod val="75000"/>
                            </a:schemeClr>
                          </a:solidFill>
                        </a:rPr>
                        <a:t> </a:t>
                      </a:r>
                      <a:r>
                        <a:rPr lang="fr-FR" sz="1600" b="0" dirty="0">
                          <a:solidFill>
                            <a:schemeClr val="accent4">
                              <a:lumMod val="75000"/>
                            </a:schemeClr>
                          </a:solidFill>
                        </a:rPr>
                        <a:t>revient dans les 30 jours et ne</a:t>
                      </a:r>
                      <a:r>
                        <a:rPr lang="fr-FR" sz="1600" b="0" baseline="0" dirty="0">
                          <a:solidFill>
                            <a:schemeClr val="accent4">
                              <a:lumMod val="75000"/>
                            </a:schemeClr>
                          </a:solidFill>
                        </a:rPr>
                        <a:t> réalise pas de modification.</a:t>
                      </a:r>
                      <a:r>
                        <a:rPr lang="fr-FR" sz="1600" b="0" dirty="0">
                          <a:solidFill>
                            <a:schemeClr val="accent4">
                              <a:lumMod val="75000"/>
                            </a:schemeClr>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fr-FR" sz="1600" b="0" kern="1200" dirty="0">
                          <a:solidFill>
                            <a:schemeClr val="accent4">
                              <a:lumMod val="75000"/>
                            </a:schemeClr>
                          </a:solidFill>
                          <a:latin typeface="+mn-lt"/>
                          <a:ea typeface="+mn-ea"/>
                          <a:cs typeface="+mn-cs"/>
                        </a:rPr>
                        <a:t>Transaction 0105 ou 0505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556871">
                <a:tc>
                  <a:txBody>
                    <a:bodyPr/>
                    <a:lstStyle/>
                    <a:p>
                      <a:r>
                        <a:rPr lang="fr-FR" sz="1600" b="0" kern="1200" dirty="0">
                          <a:solidFill>
                            <a:schemeClr val="accent4">
                              <a:lumMod val="75000"/>
                            </a:schemeClr>
                          </a:solidFill>
                          <a:latin typeface="+mn-lt"/>
                          <a:ea typeface="+mn-ea"/>
                          <a:cs typeface="+mn-cs"/>
                        </a:rPr>
                        <a:t>Elle revient dans les 30 jours et souhaite réaliser des modifications.</a:t>
                      </a:r>
                    </a:p>
                    <a:p>
                      <a:endParaRPr lang="fr-FR" sz="1600" b="0" dirty="0">
                        <a:solidFill>
                          <a:schemeClr val="accent4">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43246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0" kern="1200" dirty="0">
                          <a:solidFill>
                            <a:schemeClr val="accent4">
                              <a:lumMod val="75000"/>
                            </a:schemeClr>
                          </a:solidFill>
                          <a:latin typeface="+mn-lt"/>
                          <a:ea typeface="+mn-ea"/>
                          <a:cs typeface="+mn-cs"/>
                        </a:rPr>
                        <a:t>Elle revient après 30 jours.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525" y="1862315"/>
            <a:ext cx="3702674" cy="132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525" y="3340571"/>
            <a:ext cx="3702674" cy="132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5" name="Connecteur droit avec flèche 24"/>
          <p:cNvCxnSpPr/>
          <p:nvPr/>
        </p:nvCxnSpPr>
        <p:spPr>
          <a:xfrm>
            <a:off x="3498597" y="2210467"/>
            <a:ext cx="262393" cy="0"/>
          </a:xfrm>
          <a:prstGeom prst="straightConnector1">
            <a:avLst/>
          </a:prstGeom>
          <a:ln w="15875">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29" name="Connecteur droit avec flèche 28"/>
          <p:cNvCxnSpPr/>
          <p:nvPr/>
        </p:nvCxnSpPr>
        <p:spPr>
          <a:xfrm>
            <a:off x="3480067" y="4350693"/>
            <a:ext cx="262393" cy="0"/>
          </a:xfrm>
          <a:prstGeom prst="straightConnector1">
            <a:avLst/>
          </a:prstGeom>
          <a:ln w="15875">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26617" y="680682"/>
            <a:ext cx="2649443" cy="338554"/>
          </a:xfrm>
          <a:prstGeom prst="rect">
            <a:avLst/>
          </a:prstGeom>
        </p:spPr>
        <p:txBody>
          <a:bodyPr wrap="none">
            <a:spAutoFit/>
          </a:bodyPr>
          <a:lstStyle/>
          <a:p>
            <a:r>
              <a:rPr lang="fr-FR" sz="1600" dirty="0">
                <a:solidFill>
                  <a:schemeClr val="accent4">
                    <a:lumMod val="75000"/>
                  </a:schemeClr>
                </a:solidFill>
              </a:rPr>
              <a:t>Trois situations sont possibles</a:t>
            </a:r>
          </a:p>
        </p:txBody>
      </p:sp>
      <p:sp>
        <p:nvSpPr>
          <p:cNvPr id="31" name="Légende encadrée 1 30"/>
          <p:cNvSpPr/>
          <p:nvPr/>
        </p:nvSpPr>
        <p:spPr>
          <a:xfrm>
            <a:off x="7407772" y="2074460"/>
            <a:ext cx="1179636" cy="696036"/>
          </a:xfrm>
          <a:prstGeom prst="borderCallout1">
            <a:avLst>
              <a:gd name="adj1" fmla="val 35937"/>
              <a:gd name="adj2" fmla="val -3943"/>
              <a:gd name="adj3" fmla="val 36681"/>
              <a:gd name="adj4" fmla="val -3406"/>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Récupération des éléments de la découverte</a:t>
            </a:r>
          </a:p>
        </p:txBody>
      </p:sp>
      <p:sp>
        <p:nvSpPr>
          <p:cNvPr id="32" name="Légende encadrée 1 31"/>
          <p:cNvSpPr/>
          <p:nvPr/>
        </p:nvSpPr>
        <p:spPr>
          <a:xfrm>
            <a:off x="7407772" y="3530221"/>
            <a:ext cx="1179636" cy="696036"/>
          </a:xfrm>
          <a:prstGeom prst="borderCallout1">
            <a:avLst>
              <a:gd name="adj1" fmla="val 35937"/>
              <a:gd name="adj2" fmla="val -3943"/>
              <a:gd name="adj3" fmla="val 36681"/>
              <a:gd name="adj4" fmla="val -3406"/>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a:solidFill>
                  <a:schemeClr val="accent4">
                    <a:lumMod val="75000"/>
                  </a:schemeClr>
                </a:solidFill>
              </a:rPr>
              <a:t>Recommencer un parcours</a:t>
            </a:r>
          </a:p>
        </p:txBody>
      </p:sp>
    </p:spTree>
    <p:extLst>
      <p:ext uri="{BB962C8B-B14F-4D97-AF65-F5344CB8AC3E}">
        <p14:creationId xmlns:p14="http://schemas.microsoft.com/office/powerpoint/2010/main" val="1647946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281862"/>
      </p:ext>
    </p:extLst>
  </p:cSld>
  <p:clrMapOvr>
    <a:masterClrMapping/>
  </p:clrMapOvr>
</p:sld>
</file>

<file path=ppt/theme/theme1.xml><?xml version="1.0" encoding="utf-8"?>
<a:theme xmlns:a="http://schemas.openxmlformats.org/drawingml/2006/main" name="Office Theme">
  <a:themeElements>
    <a:clrScheme name="Personnalisé 26">
      <a:dk1>
        <a:sysClr val="windowText" lastClr="000000"/>
      </a:dk1>
      <a:lt1>
        <a:sysClr val="window" lastClr="FFFFFF"/>
      </a:lt1>
      <a:dk2>
        <a:srgbClr val="2F4895"/>
      </a:dk2>
      <a:lt2>
        <a:srgbClr val="EEECE1"/>
      </a:lt2>
      <a:accent1>
        <a:srgbClr val="A7D6F5"/>
      </a:accent1>
      <a:accent2>
        <a:srgbClr val="FF0000"/>
      </a:accent2>
      <a:accent3>
        <a:srgbClr val="E3045E"/>
      </a:accent3>
      <a:accent4>
        <a:srgbClr val="581D74"/>
      </a:accent4>
      <a:accent5>
        <a:srgbClr val="99449A"/>
      </a:accent5>
      <a:accent6>
        <a:srgbClr val="FFC631"/>
      </a:accent6>
      <a:hlink>
        <a:srgbClr val="E4473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4000">
              <a:schemeClr val="accent2"/>
            </a:gs>
            <a:gs pos="100000">
              <a:schemeClr val="accent4"/>
            </a:gs>
          </a:gsLst>
          <a:lin ang="8100000" scaled="1"/>
          <a:tileRect/>
        </a:gra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r">
          <a:defRPr sz="1400" dirty="0" err="1" smtClean="0">
            <a:latin typeface="Calibri"/>
            <a:cs typeface="Calibri"/>
          </a:defRPr>
        </a:defPPr>
      </a:lstStyle>
    </a:tx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purl.org/dc/elements/1.1/"/>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field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7198</TotalTime>
  <Words>3999</Words>
  <Application>Microsoft Office PowerPoint</Application>
  <PresentationFormat>Affichage à l'écran (16:9)</PresentationFormat>
  <Paragraphs>734</Paragraphs>
  <Slides>57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57</vt:i4>
      </vt:variant>
    </vt:vector>
  </HeadingPairs>
  <TitlesOfParts>
    <vt:vector size="61" baseType="lpstr">
      <vt:lpstr>Arial</vt:lpstr>
      <vt:lpstr>Calibri</vt:lpstr>
      <vt:lpstr>Wingdings</vt:lpstr>
      <vt:lpstr>Office Theme</vt:lpstr>
      <vt:lpstr>Présentation PowerPoint</vt:lpstr>
      <vt:lpstr>Les nouvelles exigences de la réglementation</vt:lpstr>
      <vt:lpstr>Ce qui change…</vt:lpstr>
      <vt:lpstr>Le nouveau parcours epargne financière et assurance</vt:lpstr>
      <vt:lpstr>Les objectifs du document et la façon de l’utiliser</vt:lpstr>
      <vt:lpstr>Les objectifs du document et la façon de l’utiliser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Passage des souscriptions</vt:lpstr>
      <vt:lpstr>La cliente revient ultérieurement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GERBAULET ALAIN</cp:lastModifiedBy>
  <cp:revision>453</cp:revision>
  <cp:lastPrinted>2018-01-18T15:53:52Z</cp:lastPrinted>
  <dcterms:created xsi:type="dcterms:W3CDTF">2010-04-12T23:12:02Z</dcterms:created>
  <dcterms:modified xsi:type="dcterms:W3CDTF">2023-03-31T10:22:27Z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MSIP_Label_48a19f0c-bea1-442e-a475-ed109d9ec508_Enabled">
    <vt:lpwstr>true</vt:lpwstr>
  </property>
  <property fmtid="{D5CDD505-2E9C-101B-9397-08002B2CF9AE}" pid="4" name="MSIP_Label_48a19f0c-bea1-442e-a475-ed109d9ec508_SetDate">
    <vt:lpwstr>2023-03-31T08:20:08Z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ActionId">
    <vt:lpwstr>91bfbda8-3a0c-4dd7-97d5-0563d23578db</vt:lpwstr>
  </property>
  <property fmtid="{D5CDD505-2E9C-101B-9397-08002B2CF9AE}" pid="9" name="MSIP_Label_48a19f0c-bea1-442e-a475-ed109d9ec508_ContentBits">
    <vt:lpwstr>0</vt:lpwstr>
  </property>
</Properties>
</file>