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58" r:id="rId8"/>
  </p:sldIdLst>
  <p:sldSz cx="6858000" cy="9144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KARI Nadia" initials="AN" lastIdx="3" clrIdx="0">
    <p:extLst>
      <p:ext uri="{19B8F6BF-5375-455C-9EA6-DF929625EA0E}">
        <p15:presenceInfo xmlns:p15="http://schemas.microsoft.com/office/powerpoint/2012/main" userId="S::nadia.akkari@bpce.fr::1e096805-7ef9-4f20-bd9a-7af05092bf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1D1A"/>
    <a:srgbClr val="FF0000"/>
    <a:srgbClr val="1B2A70"/>
    <a:srgbClr val="3689C5"/>
    <a:srgbClr val="DB00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23"/>
    <p:restoredTop sz="96786"/>
  </p:normalViewPr>
  <p:slideViewPr>
    <p:cSldViewPr snapToGrid="0">
      <p:cViewPr>
        <p:scale>
          <a:sx n="82" d="100"/>
          <a:sy n="82" d="100"/>
        </p:scale>
        <p:origin x="1240" y="-2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57250" y="1496484"/>
            <a:ext cx="5143500" cy="3183467"/>
          </a:xfrm>
        </p:spPr>
        <p:txBody>
          <a:bodyPr anchor="b"/>
          <a:lstStyle>
            <a:lvl1pPr algn="ctr">
              <a:defRPr sz="8000"/>
            </a:lvl1pPr>
          </a:lstStyle>
          <a:p>
            <a:r>
              <a:rPr lang="fr-FR"/>
              <a:t>Modifiez le style du titre</a:t>
            </a:r>
            <a:endParaRPr lang="de-DE"/>
          </a:p>
        </p:txBody>
      </p:sp>
      <p:sp>
        <p:nvSpPr>
          <p:cNvPr id="3" name="Sous-titre 2"/>
          <p:cNvSpPr>
            <a:spLocks noGrp="1"/>
          </p:cNvSpPr>
          <p:nvPr>
            <p:ph type="subTitle" idx="1"/>
          </p:nvPr>
        </p:nvSpPr>
        <p:spPr>
          <a:xfrm>
            <a:off x="857250" y="4802717"/>
            <a:ext cx="51435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16.11.2022</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16.11.2022</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7916" y="2279653"/>
            <a:ext cx="5915025" cy="3803649"/>
          </a:xfrm>
        </p:spPr>
        <p:txBody>
          <a:bodyPr anchor="b"/>
          <a:lstStyle>
            <a:lvl1pPr>
              <a:defRPr sz="8000"/>
            </a:lvl1pPr>
          </a:lstStyle>
          <a:p>
            <a:r>
              <a:rPr lang="fr-FR"/>
              <a:t>Modifiez le style du titre</a:t>
            </a:r>
            <a:endParaRPr lang="de-DE"/>
          </a:p>
        </p:txBody>
      </p:sp>
      <p:sp>
        <p:nvSpPr>
          <p:cNvPr id="3" name="Espace réservé du texte 2"/>
          <p:cNvSpPr>
            <a:spLocks noGrp="1"/>
          </p:cNvSpPr>
          <p:nvPr>
            <p:ph type="body" idx="1"/>
          </p:nvPr>
        </p:nvSpPr>
        <p:spPr>
          <a:xfrm>
            <a:off x="467916" y="6119286"/>
            <a:ext cx="5915025"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de-DE" smtClean="0"/>
              <a:t>16.11.2022</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sz="half" idx="1"/>
          </p:nvPr>
        </p:nvSpPr>
        <p:spPr>
          <a:xfrm>
            <a:off x="471488" y="2434167"/>
            <a:ext cx="2914650" cy="5801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contenu 3"/>
          <p:cNvSpPr>
            <a:spLocks noGrp="1"/>
          </p:cNvSpPr>
          <p:nvPr>
            <p:ph sz="half" idx="2"/>
          </p:nvPr>
        </p:nvSpPr>
        <p:spPr>
          <a:xfrm>
            <a:off x="3471863" y="2434167"/>
            <a:ext cx="2914650" cy="5801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e la date 4"/>
          <p:cNvSpPr>
            <a:spLocks noGrp="1"/>
          </p:cNvSpPr>
          <p:nvPr>
            <p:ph type="dt" sz="half" idx="10"/>
          </p:nvPr>
        </p:nvSpPr>
        <p:spPr/>
        <p:txBody>
          <a:bodyPr/>
          <a:lstStyle/>
          <a:p>
            <a:fld id="{638941B0-F4D5-4460-BCAD-F7E2B41A8257}" type="datetimeFigureOut">
              <a:rPr lang="de-DE" smtClean="0"/>
              <a:t>16.11.2022</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72381" y="486836"/>
            <a:ext cx="5915025" cy="1767417"/>
          </a:xfrm>
        </p:spPr>
        <p:txBody>
          <a:bodyPr/>
          <a:lstStyle/>
          <a:p>
            <a:r>
              <a:rPr lang="fr-FR"/>
              <a:t>Modifiez le style du titre</a:t>
            </a:r>
            <a:endParaRPr lang="de-DE"/>
          </a:p>
        </p:txBody>
      </p:sp>
      <p:sp>
        <p:nvSpPr>
          <p:cNvPr id="3" name="Espace réservé du texte 2"/>
          <p:cNvSpPr>
            <a:spLocks noGrp="1"/>
          </p:cNvSpPr>
          <p:nvPr>
            <p:ph type="body" idx="1"/>
          </p:nvPr>
        </p:nvSpPr>
        <p:spPr>
          <a:xfrm>
            <a:off x="472381" y="2241551"/>
            <a:ext cx="2901255"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4" name="Espace réservé du contenu 3"/>
          <p:cNvSpPr>
            <a:spLocks noGrp="1"/>
          </p:cNvSpPr>
          <p:nvPr>
            <p:ph sz="half" idx="2"/>
          </p:nvPr>
        </p:nvSpPr>
        <p:spPr>
          <a:xfrm>
            <a:off x="472381" y="3340100"/>
            <a:ext cx="2901255" cy="4912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u texte 4"/>
          <p:cNvSpPr>
            <a:spLocks noGrp="1"/>
          </p:cNvSpPr>
          <p:nvPr>
            <p:ph type="body" sz="quarter" idx="3"/>
          </p:nvPr>
        </p:nvSpPr>
        <p:spPr>
          <a:xfrm>
            <a:off x="3471863" y="2241551"/>
            <a:ext cx="2915543"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6" name="Espace réservé du contenu 5"/>
          <p:cNvSpPr>
            <a:spLocks noGrp="1"/>
          </p:cNvSpPr>
          <p:nvPr>
            <p:ph sz="quarter" idx="4"/>
          </p:nvPr>
        </p:nvSpPr>
        <p:spPr>
          <a:xfrm>
            <a:off x="3471863" y="3340100"/>
            <a:ext cx="2915543" cy="4912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7" name="Espace réservé de la date 6"/>
          <p:cNvSpPr>
            <a:spLocks noGrp="1"/>
          </p:cNvSpPr>
          <p:nvPr>
            <p:ph type="dt" sz="half" idx="10"/>
          </p:nvPr>
        </p:nvSpPr>
        <p:spPr/>
        <p:txBody>
          <a:bodyPr/>
          <a:lstStyle/>
          <a:p>
            <a:fld id="{638941B0-F4D5-4460-BCAD-F7E2B41A8257}" type="datetimeFigureOut">
              <a:rPr lang="de-DE" smtClean="0"/>
              <a:t>16.11.2022</a:t>
            </a:fld>
            <a:endParaRPr lang="de-DE"/>
          </a:p>
        </p:txBody>
      </p:sp>
      <p:sp>
        <p:nvSpPr>
          <p:cNvPr id="8" name="Espace réservé du pied de page 7"/>
          <p:cNvSpPr>
            <a:spLocks noGrp="1"/>
          </p:cNvSpPr>
          <p:nvPr>
            <p:ph type="ftr" sz="quarter" idx="11"/>
          </p:nvPr>
        </p:nvSpPr>
        <p:spPr/>
        <p:txBody>
          <a:bodyPr/>
          <a:lstStyle/>
          <a:p>
            <a:endParaRPr lang="de-DE"/>
          </a:p>
        </p:txBody>
      </p:sp>
      <p:sp>
        <p:nvSpPr>
          <p:cNvPr id="9" name="Espace réservé du numéro de diapositive 8"/>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e la date 2"/>
          <p:cNvSpPr>
            <a:spLocks noGrp="1"/>
          </p:cNvSpPr>
          <p:nvPr>
            <p:ph type="dt" sz="half" idx="10"/>
          </p:nvPr>
        </p:nvSpPr>
        <p:spPr/>
        <p:txBody>
          <a:bodyPr/>
          <a:lstStyle/>
          <a:p>
            <a:fld id="{638941B0-F4D5-4460-BCAD-F7E2B41A8257}" type="datetimeFigureOut">
              <a:rPr lang="de-DE" smtClean="0"/>
              <a:t>16.11.2022</a:t>
            </a:fld>
            <a:endParaRPr lang="de-DE"/>
          </a:p>
        </p:txBody>
      </p:sp>
      <p:sp>
        <p:nvSpPr>
          <p:cNvPr id="4" name="Espace réservé du pied de page 3"/>
          <p:cNvSpPr>
            <a:spLocks noGrp="1"/>
          </p:cNvSpPr>
          <p:nvPr>
            <p:ph type="ftr" sz="quarter" idx="11"/>
          </p:nvPr>
        </p:nvSpPr>
        <p:spPr/>
        <p:txBody>
          <a:bodyPr/>
          <a:lstStyle/>
          <a:p>
            <a:endParaRPr lang="de-DE"/>
          </a:p>
        </p:txBody>
      </p:sp>
      <p:sp>
        <p:nvSpPr>
          <p:cNvPr id="5" name="Espace réservé du numéro de diapositive 4"/>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de-DE" smtClean="0"/>
              <a:t>16.11.2022</a:t>
            </a:fld>
            <a:endParaRPr lang="de-DE"/>
          </a:p>
        </p:txBody>
      </p:sp>
      <p:sp>
        <p:nvSpPr>
          <p:cNvPr id="3" name="Espace réservé du pied de page 2"/>
          <p:cNvSpPr>
            <a:spLocks noGrp="1"/>
          </p:cNvSpPr>
          <p:nvPr>
            <p:ph type="ftr" sz="quarter" idx="11"/>
          </p:nvPr>
        </p:nvSpPr>
        <p:spPr/>
        <p:txBody>
          <a:bodyPr/>
          <a:lstStyle/>
          <a:p>
            <a:endParaRPr lang="de-DE"/>
          </a:p>
        </p:txBody>
      </p:sp>
      <p:sp>
        <p:nvSpPr>
          <p:cNvPr id="4" name="Espace réservé du numéro de diapositive 3"/>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609600"/>
            <a:ext cx="2211884" cy="2133600"/>
          </a:xfrm>
        </p:spPr>
        <p:txBody>
          <a:bodyPr anchor="b"/>
          <a:lstStyle>
            <a:lvl1pPr>
              <a:defRPr sz="4267"/>
            </a:lvl1pPr>
          </a:lstStyle>
          <a:p>
            <a:r>
              <a:rPr lang="fr-FR"/>
              <a:t>Modifiez le style du titre</a:t>
            </a:r>
            <a:endParaRPr lang="de-DE"/>
          </a:p>
        </p:txBody>
      </p:sp>
      <p:sp>
        <p:nvSpPr>
          <p:cNvPr id="3" name="Espace réservé du contenu 2"/>
          <p:cNvSpPr>
            <a:spLocks noGrp="1"/>
          </p:cNvSpPr>
          <p:nvPr>
            <p:ph idx="1"/>
          </p:nvPr>
        </p:nvSpPr>
        <p:spPr>
          <a:xfrm>
            <a:off x="2915543" y="1316569"/>
            <a:ext cx="3471863"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texte 3"/>
          <p:cNvSpPr>
            <a:spLocks noGrp="1"/>
          </p:cNvSpPr>
          <p:nvPr>
            <p:ph type="body" sz="half" idx="2"/>
          </p:nvPr>
        </p:nvSpPr>
        <p:spPr>
          <a:xfrm>
            <a:off x="472381" y="2743200"/>
            <a:ext cx="2211884"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16.11.2022</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609600"/>
            <a:ext cx="2211884" cy="2133600"/>
          </a:xfrm>
        </p:spPr>
        <p:txBody>
          <a:bodyPr anchor="b"/>
          <a:lstStyle>
            <a:lvl1pPr>
              <a:defRPr sz="4267"/>
            </a:lvl1pPr>
          </a:lstStyle>
          <a:p>
            <a:r>
              <a:rPr lang="fr-FR"/>
              <a:t>Modifiez le style du titre</a:t>
            </a:r>
            <a:endParaRPr lang="de-DE"/>
          </a:p>
        </p:txBody>
      </p:sp>
      <p:sp>
        <p:nvSpPr>
          <p:cNvPr id="3" name="Espace réservé pour une image  2"/>
          <p:cNvSpPr>
            <a:spLocks noGrp="1"/>
          </p:cNvSpPr>
          <p:nvPr>
            <p:ph type="pic" idx="1"/>
          </p:nvPr>
        </p:nvSpPr>
        <p:spPr>
          <a:xfrm>
            <a:off x="2915543" y="1316569"/>
            <a:ext cx="3471863" cy="64981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de-DE"/>
          </a:p>
        </p:txBody>
      </p:sp>
      <p:sp>
        <p:nvSpPr>
          <p:cNvPr id="4" name="Espace réservé du texte 3"/>
          <p:cNvSpPr>
            <a:spLocks noGrp="1"/>
          </p:cNvSpPr>
          <p:nvPr>
            <p:ph type="body" sz="half" idx="2"/>
          </p:nvPr>
        </p:nvSpPr>
        <p:spPr>
          <a:xfrm>
            <a:off x="472381" y="2743200"/>
            <a:ext cx="2211884"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16.11.2022</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16.11.2022</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07757" y="486834"/>
            <a:ext cx="1478756" cy="7749117"/>
          </a:xfrm>
        </p:spPr>
        <p:txBody>
          <a:bodyPr vert="eaVert"/>
          <a:lstStyle/>
          <a:p>
            <a:r>
              <a:rPr lang="fr-FR"/>
              <a:t>Modifiez le style du titre</a:t>
            </a:r>
            <a:endParaRPr lang="de-DE"/>
          </a:p>
        </p:txBody>
      </p:sp>
      <p:sp>
        <p:nvSpPr>
          <p:cNvPr id="3" name="Espace réservé du texte vertical 2"/>
          <p:cNvSpPr>
            <a:spLocks noGrp="1"/>
          </p:cNvSpPr>
          <p:nvPr>
            <p:ph type="body" orient="vert" idx="1"/>
          </p:nvPr>
        </p:nvSpPr>
        <p:spPr>
          <a:xfrm>
            <a:off x="471488" y="486834"/>
            <a:ext cx="4350544" cy="774911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16.11.2022</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de-DE"/>
          </a:p>
        </p:txBody>
      </p:sp>
      <p:sp>
        <p:nvSpPr>
          <p:cNvPr id="3" name="Espace réservé du texte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638941B0-F4D5-4460-BCAD-F7E2B41A8257}" type="datetimeFigureOut">
              <a:rPr lang="de-DE" smtClean="0"/>
              <a:t>16.11.2022</a:t>
            </a:fld>
            <a:endParaRPr lang="de-DE"/>
          </a:p>
        </p:txBody>
      </p:sp>
      <p:sp>
        <p:nvSpPr>
          <p:cNvPr id="5" name="Espace réservé du pied de page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de-DE"/>
          </a:p>
        </p:txBody>
      </p:sp>
      <p:sp>
        <p:nvSpPr>
          <p:cNvPr id="6" name="Espace réservé du numéro de diapositive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27C6CCC6-2BE5-4E42-96A4-D1E8E81A3D8E}" type="slidenum">
              <a:rPr lang="de-DE" smtClean="0"/>
              <a:t>‹#›</a:t>
            </a:fld>
            <a:endParaRPr lang="de-DE"/>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youtu.be/UnPreIGKRxg" TargetMode="External"/><Relationship Id="rId3" Type="http://schemas.openxmlformats.org/officeDocument/2006/relationships/image" Target="../media/image2.png"/><Relationship Id="rId7" Type="http://schemas.openxmlformats.org/officeDocument/2006/relationships/hyperlink" Target="https://youtu.be/XerJSx-Amvk"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89c3.com/caisse-epargne-appdemo/" TargetMode="External"/><Relationship Id="rId5" Type="http://schemas.openxmlformats.org/officeDocument/2006/relationships/hyperlink" Target="https://youtu.be/QqfW3wO9e78" TargetMode="External"/><Relationship Id="rId10" Type="http://schemas.openxmlformats.org/officeDocument/2006/relationships/image" Target="../media/image5.svg"/><Relationship Id="rId4" Type="http://schemas.openxmlformats.org/officeDocument/2006/relationships/image" Target="../media/image3.sv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rme en L 3">
            <a:extLst>
              <a:ext uri="{FF2B5EF4-FFF2-40B4-BE49-F238E27FC236}">
                <a16:creationId xmlns:a16="http://schemas.microsoft.com/office/drawing/2014/main" id="{05A56007-550E-4C04-A166-2E23D32B523B}"/>
              </a:ext>
            </a:extLst>
          </p:cNvPr>
          <p:cNvSpPr/>
          <p:nvPr/>
        </p:nvSpPr>
        <p:spPr>
          <a:xfrm rot="5400000">
            <a:off x="2525595" y="-2074596"/>
            <a:ext cx="287307" cy="4950407"/>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orme en L 4">
            <a:extLst>
              <a:ext uri="{FF2B5EF4-FFF2-40B4-BE49-F238E27FC236}">
                <a16:creationId xmlns:a16="http://schemas.microsoft.com/office/drawing/2014/main" id="{EDC95F46-D688-4B62-B47F-64312F723763}"/>
              </a:ext>
            </a:extLst>
          </p:cNvPr>
          <p:cNvSpPr/>
          <p:nvPr/>
        </p:nvSpPr>
        <p:spPr>
          <a:xfrm rot="16200000">
            <a:off x="3295735" y="5584401"/>
            <a:ext cx="385430" cy="65440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1C4CFF7A-E16B-4E74-8BFC-C9D5E5C7CDE0}"/>
              </a:ext>
            </a:extLst>
          </p:cNvPr>
          <p:cNvSpPr txBox="1"/>
          <p:nvPr/>
        </p:nvSpPr>
        <p:spPr>
          <a:xfrm>
            <a:off x="0" y="414309"/>
            <a:ext cx="685799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dirty="0">
                <a:latin typeface="Univers"/>
              </a:rPr>
              <a:t>Fiche pratique</a:t>
            </a:r>
          </a:p>
          <a:p>
            <a:pPr algn="ctr"/>
            <a:r>
              <a:rPr lang="fr-FR" b="1" dirty="0">
                <a:latin typeface="Univers"/>
              </a:rPr>
              <a:t>Cœur de gamme « Visa Premier IZI-DD », </a:t>
            </a:r>
          </a:p>
          <a:p>
            <a:pPr algn="ctr"/>
            <a:r>
              <a:rPr lang="fr-FR" b="1" dirty="0">
                <a:latin typeface="Univers"/>
              </a:rPr>
              <a:t>la carte qui couvre tous les besoins</a:t>
            </a:r>
          </a:p>
        </p:txBody>
      </p:sp>
      <p:sp>
        <p:nvSpPr>
          <p:cNvPr id="2" name="ZoneTexte 1">
            <a:extLst>
              <a:ext uri="{FF2B5EF4-FFF2-40B4-BE49-F238E27FC236}">
                <a16:creationId xmlns:a16="http://schemas.microsoft.com/office/drawing/2014/main" id="{5E6B4E52-181E-4639-9E09-AD9347B59B00}"/>
              </a:ext>
            </a:extLst>
          </p:cNvPr>
          <p:cNvSpPr txBox="1"/>
          <p:nvPr/>
        </p:nvSpPr>
        <p:spPr>
          <a:xfrm rot="16200000">
            <a:off x="-1771121" y="6682038"/>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dirty="0">
                <a:latin typeface="Univers"/>
              </a:rPr>
              <a:t>Document à usage strictement interne – Ne pas diffuser</a:t>
            </a:r>
            <a:endParaRPr lang="fr-FR" sz="800" dirty="0">
              <a:latin typeface="Univers"/>
              <a:cs typeface="Calibri"/>
            </a:endParaRPr>
          </a:p>
        </p:txBody>
      </p:sp>
      <p:sp>
        <p:nvSpPr>
          <p:cNvPr id="10" name="ZoneTexte 9">
            <a:extLst>
              <a:ext uri="{FF2B5EF4-FFF2-40B4-BE49-F238E27FC236}">
                <a16:creationId xmlns:a16="http://schemas.microsoft.com/office/drawing/2014/main" id="{FEB6CC78-499B-4E05-A11D-8E893C98C379}"/>
              </a:ext>
            </a:extLst>
          </p:cNvPr>
          <p:cNvSpPr txBox="1"/>
          <p:nvPr/>
        </p:nvSpPr>
        <p:spPr>
          <a:xfrm>
            <a:off x="2222001" y="8827072"/>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dirty="0">
                <a:solidFill>
                  <a:srgbClr val="FFFFFF"/>
                </a:solidFill>
              </a:rPr>
              <a:t>Comité de rédaction/validation :</a:t>
            </a:r>
            <a:r>
              <a:rPr lang="fr-FR" sz="1000" dirty="0">
                <a:solidFill>
                  <a:srgbClr val="FFFFFF"/>
                </a:solidFill>
                <a:cs typeface="Calibri"/>
              </a:rPr>
              <a:t> BPA Développement Caisse d’Epargne- Mars 2022</a:t>
            </a:r>
            <a:endParaRPr lang="fr-FR" dirty="0">
              <a:solidFill>
                <a:srgbClr val="FFFFFF"/>
              </a:solidFill>
            </a:endParaRPr>
          </a:p>
        </p:txBody>
      </p:sp>
      <p:pic>
        <p:nvPicPr>
          <p:cNvPr id="19" name="Image 18">
            <a:extLst>
              <a:ext uri="{FF2B5EF4-FFF2-40B4-BE49-F238E27FC236}">
                <a16:creationId xmlns:a16="http://schemas.microsoft.com/office/drawing/2014/main" id="{AD344012-179A-4BE3-9CB2-B9DAF500FD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4451" y="165937"/>
            <a:ext cx="1542126" cy="504830"/>
          </a:xfrm>
          <a:prstGeom prst="rect">
            <a:avLst/>
          </a:prstGeom>
        </p:spPr>
      </p:pic>
      <p:sp>
        <p:nvSpPr>
          <p:cNvPr id="28" name="ZoneTexte 27">
            <a:extLst>
              <a:ext uri="{FF2B5EF4-FFF2-40B4-BE49-F238E27FC236}">
                <a16:creationId xmlns:a16="http://schemas.microsoft.com/office/drawing/2014/main" id="{2AC69274-D02B-4AE3-B2E2-4C361F004E95}"/>
              </a:ext>
            </a:extLst>
          </p:cNvPr>
          <p:cNvSpPr txBox="1"/>
          <p:nvPr/>
        </p:nvSpPr>
        <p:spPr>
          <a:xfrm>
            <a:off x="568086" y="1322258"/>
            <a:ext cx="6105561" cy="3185487"/>
          </a:xfrm>
          <a:prstGeom prst="rect">
            <a:avLst/>
          </a:prstGeom>
          <a:solidFill>
            <a:schemeClr val="bg1">
              <a:lumMod val="95000"/>
            </a:schemeClr>
          </a:solid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endParaRPr lang="fr-FR" sz="1400" dirty="0"/>
          </a:p>
          <a:p>
            <a:pPr fontAlgn="base"/>
            <a:endParaRPr lang="fr-FR" sz="600" dirty="0"/>
          </a:p>
          <a:p>
            <a:pPr fontAlgn="base"/>
            <a:r>
              <a:rPr lang="fr-FR" sz="1100" b="1" dirty="0"/>
              <a:t>Plafonds</a:t>
            </a:r>
            <a:r>
              <a:rPr lang="fr-FR" sz="1100" dirty="0"/>
              <a:t> de paiement/retrait supérieurs à ceux de la Visa Classic. </a:t>
            </a:r>
          </a:p>
          <a:p>
            <a:pPr fontAlgn="base"/>
            <a:r>
              <a:rPr lang="fr-FR" sz="1100" b="1" dirty="0">
                <a:solidFill>
                  <a:srgbClr val="E31D1A"/>
                </a:solidFill>
              </a:rPr>
              <a:t>+</a:t>
            </a:r>
            <a:r>
              <a:rPr lang="fr-FR" sz="1100" dirty="0"/>
              <a:t> </a:t>
            </a:r>
            <a:r>
              <a:rPr lang="fr-FR" sz="1100" b="1" dirty="0"/>
              <a:t>Assurances/Assistance </a:t>
            </a:r>
            <a:r>
              <a:rPr lang="fr-FR" sz="1100" dirty="0"/>
              <a:t>plus développées (voyages même en France, loisirs) que pour la Visa Classic. </a:t>
            </a:r>
          </a:p>
          <a:p>
            <a:pPr fontAlgn="base"/>
            <a:r>
              <a:rPr lang="fr-FR" sz="1100" b="1" dirty="0">
                <a:solidFill>
                  <a:srgbClr val="E31D1A"/>
                </a:solidFill>
              </a:rPr>
              <a:t>+</a:t>
            </a:r>
            <a:r>
              <a:rPr lang="fr-FR" sz="1100" dirty="0"/>
              <a:t> </a:t>
            </a:r>
            <a:r>
              <a:rPr lang="fr-FR" sz="1100" b="1" dirty="0"/>
              <a:t>Garantie Achat</a:t>
            </a:r>
            <a:r>
              <a:rPr lang="fr-FR" sz="1100" dirty="0"/>
              <a:t>.</a:t>
            </a:r>
          </a:p>
          <a:p>
            <a:pPr fontAlgn="base"/>
            <a:endParaRPr lang="fr-FR" sz="800" dirty="0"/>
          </a:p>
          <a:p>
            <a:pPr fontAlgn="base"/>
            <a:endParaRPr lang="fr-FR" sz="1100" dirty="0"/>
          </a:p>
          <a:p>
            <a:pPr fontAlgn="base"/>
            <a:r>
              <a:rPr lang="fr-FR" sz="1100" dirty="0"/>
              <a:t>La </a:t>
            </a:r>
            <a:r>
              <a:rPr lang="fr-FR" sz="1100" b="1" dirty="0"/>
              <a:t>souplesse</a:t>
            </a:r>
            <a:r>
              <a:rPr lang="fr-FR" sz="1100" dirty="0"/>
              <a:t> dans la gestion du </a:t>
            </a:r>
            <a:r>
              <a:rPr lang="fr-FR" sz="1100" b="1" dirty="0"/>
              <a:t>budget mensuel</a:t>
            </a:r>
            <a:r>
              <a:rPr lang="fr-FR" sz="1100" dirty="0"/>
              <a:t>. </a:t>
            </a:r>
          </a:p>
          <a:p>
            <a:pPr fontAlgn="base"/>
            <a:r>
              <a:rPr lang="fr-FR" sz="1100" b="1" dirty="0">
                <a:solidFill>
                  <a:srgbClr val="E31D1A"/>
                </a:solidFill>
              </a:rPr>
              <a:t>+</a:t>
            </a:r>
            <a:r>
              <a:rPr lang="fr-FR" sz="1100" dirty="0"/>
              <a:t> Une gestion simplifiée ; tous les paiements par carte bancaire sont </a:t>
            </a:r>
            <a:r>
              <a:rPr lang="fr-FR" sz="1100" b="1" dirty="0"/>
              <a:t>regroupés</a:t>
            </a:r>
            <a:r>
              <a:rPr lang="fr-FR" sz="1100" dirty="0"/>
              <a:t> pour une meilleure </a:t>
            </a:r>
            <a:r>
              <a:rPr lang="fr-FR" sz="1100" b="1" dirty="0"/>
              <a:t>visibilité de son budget mensuel </a:t>
            </a:r>
            <a:r>
              <a:rPr lang="fr-FR" sz="1100" dirty="0"/>
              <a:t>et de ses postes de dépenses.</a:t>
            </a:r>
          </a:p>
          <a:p>
            <a:pPr fontAlgn="base"/>
            <a:r>
              <a:rPr lang="fr-FR" sz="1100" b="1" dirty="0">
                <a:solidFill>
                  <a:srgbClr val="E31D1A"/>
                </a:solidFill>
              </a:rPr>
              <a:t>+</a:t>
            </a:r>
            <a:r>
              <a:rPr lang="fr-FR" sz="1100" dirty="0"/>
              <a:t> Une gestion différente du Débit Immédiat certes mais qui s’explique simplement par </a:t>
            </a:r>
            <a:r>
              <a:rPr lang="fr-FR" sz="1100" b="1" dirty="0"/>
              <a:t>analogie</a:t>
            </a:r>
            <a:r>
              <a:rPr lang="fr-FR" sz="1100" dirty="0"/>
              <a:t> avec les abonnements mensuels (téléphonie mobile par exemple).</a:t>
            </a:r>
          </a:p>
          <a:p>
            <a:pPr fontAlgn="base"/>
            <a:r>
              <a:rPr lang="fr-FR" sz="1100" b="1" dirty="0">
                <a:solidFill>
                  <a:srgbClr val="E31D1A"/>
                </a:solidFill>
              </a:rPr>
              <a:t>+</a:t>
            </a:r>
            <a:r>
              <a:rPr lang="fr-FR" sz="1100" dirty="0"/>
              <a:t> La présence de la mention "CREDIT" sur la carte physique qui permet davantage de possibilités d’utilisation de la carte à l'étranger (loueurs de voiture notamment). </a:t>
            </a:r>
          </a:p>
          <a:p>
            <a:pPr fontAlgn="base"/>
            <a:endParaRPr lang="fr-FR" sz="800" dirty="0"/>
          </a:p>
          <a:p>
            <a:pPr fontAlgn="base"/>
            <a:r>
              <a:rPr lang="fr-FR" sz="1100" dirty="0"/>
              <a:t> </a:t>
            </a:r>
          </a:p>
          <a:p>
            <a:pPr fontAlgn="base"/>
            <a:r>
              <a:rPr lang="fr-FR" sz="1100" dirty="0"/>
              <a:t>Un accès simplifié au Crédit Renouvelable Izicarte pour se </a:t>
            </a:r>
            <a:r>
              <a:rPr lang="fr-FR" sz="1100" b="1" dirty="0"/>
              <a:t>financer à très court terme</a:t>
            </a:r>
            <a:r>
              <a:rPr lang="fr-FR" sz="1100" dirty="0"/>
              <a:t> et au-delà du 4 du mois suivant pour le Débit Différé. </a:t>
            </a:r>
          </a:p>
          <a:p>
            <a:pPr fontAlgn="base"/>
            <a:r>
              <a:rPr lang="fr-FR" sz="1100" b="1" dirty="0">
                <a:solidFill>
                  <a:srgbClr val="E31D1A"/>
                </a:solidFill>
              </a:rPr>
              <a:t>+</a:t>
            </a:r>
            <a:r>
              <a:rPr lang="fr-FR" sz="1100" dirty="0"/>
              <a:t> </a:t>
            </a:r>
            <a:r>
              <a:rPr lang="fr-FR" sz="1100" b="1" dirty="0"/>
              <a:t>Extension Garantie Constructeur </a:t>
            </a:r>
            <a:r>
              <a:rPr lang="fr-FR" sz="1100" dirty="0"/>
              <a:t>(que le Client choisisse de payer comptant ou à crédit). </a:t>
            </a:r>
          </a:p>
        </p:txBody>
      </p:sp>
      <p:sp>
        <p:nvSpPr>
          <p:cNvPr id="29" name="Rectangle : coins arrondis 28">
            <a:extLst>
              <a:ext uri="{FF2B5EF4-FFF2-40B4-BE49-F238E27FC236}">
                <a16:creationId xmlns:a16="http://schemas.microsoft.com/office/drawing/2014/main" id="{7EC3C496-57F2-440E-B803-8926ACECC32A}"/>
              </a:ext>
            </a:extLst>
          </p:cNvPr>
          <p:cNvSpPr/>
          <p:nvPr/>
        </p:nvSpPr>
        <p:spPr>
          <a:xfrm>
            <a:off x="692402" y="1447275"/>
            <a:ext cx="1312885" cy="205265"/>
          </a:xfrm>
          <a:prstGeom prst="roundRect">
            <a:avLst/>
          </a:prstGeom>
          <a:solidFill>
            <a:schemeClr val="bg1">
              <a:lumMod val="6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 coins arrondis 29">
            <a:extLst>
              <a:ext uri="{FF2B5EF4-FFF2-40B4-BE49-F238E27FC236}">
                <a16:creationId xmlns:a16="http://schemas.microsoft.com/office/drawing/2014/main" id="{94F01686-AB38-4228-B4B1-118E6FFEBC54}"/>
              </a:ext>
            </a:extLst>
          </p:cNvPr>
          <p:cNvSpPr/>
          <p:nvPr/>
        </p:nvSpPr>
        <p:spPr>
          <a:xfrm>
            <a:off x="666395" y="2206613"/>
            <a:ext cx="1312885" cy="205265"/>
          </a:xfrm>
          <a:prstGeom prst="roundRect">
            <a:avLst/>
          </a:prstGeom>
          <a:solidFill>
            <a:schemeClr val="bg1">
              <a:lumMod val="6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 coins arrondis 30">
            <a:extLst>
              <a:ext uri="{FF2B5EF4-FFF2-40B4-BE49-F238E27FC236}">
                <a16:creationId xmlns:a16="http://schemas.microsoft.com/office/drawing/2014/main" id="{F9DD4097-CDBA-47FD-9158-D1F8E6C97AAB}"/>
              </a:ext>
            </a:extLst>
          </p:cNvPr>
          <p:cNvSpPr/>
          <p:nvPr/>
        </p:nvSpPr>
        <p:spPr>
          <a:xfrm>
            <a:off x="699595" y="3694927"/>
            <a:ext cx="1312885" cy="205265"/>
          </a:xfrm>
          <a:prstGeom prst="roundRect">
            <a:avLst/>
          </a:prstGeom>
          <a:solidFill>
            <a:schemeClr val="bg1">
              <a:lumMod val="6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C7AC0903-90B3-4DF6-ACE7-A627A562EA52}"/>
              </a:ext>
            </a:extLst>
          </p:cNvPr>
          <p:cNvSpPr txBox="1"/>
          <p:nvPr/>
        </p:nvSpPr>
        <p:spPr>
          <a:xfrm>
            <a:off x="606607" y="1419539"/>
            <a:ext cx="1302932" cy="261610"/>
          </a:xfrm>
          <a:prstGeom prst="rect">
            <a:avLst/>
          </a:prstGeom>
          <a:noFill/>
        </p:spPr>
        <p:txBody>
          <a:bodyPr wrap="square" rtlCol="0">
            <a:spAutoFit/>
          </a:bodyPr>
          <a:lstStyle/>
          <a:p>
            <a:pPr algn="ctr"/>
            <a:r>
              <a:rPr lang="fr-FR" sz="1100" b="1" i="1" dirty="0">
                <a:solidFill>
                  <a:schemeClr val="bg1"/>
                </a:solidFill>
                <a:ea typeface="+mn-lt"/>
                <a:cs typeface="+mn-lt"/>
              </a:rPr>
              <a:t>Visa Premier</a:t>
            </a:r>
          </a:p>
        </p:txBody>
      </p:sp>
      <p:sp>
        <p:nvSpPr>
          <p:cNvPr id="33" name="ZoneTexte 32">
            <a:extLst>
              <a:ext uri="{FF2B5EF4-FFF2-40B4-BE49-F238E27FC236}">
                <a16:creationId xmlns:a16="http://schemas.microsoft.com/office/drawing/2014/main" id="{2BB8D371-D63F-48BD-B786-DD48EDD367DF}"/>
              </a:ext>
            </a:extLst>
          </p:cNvPr>
          <p:cNvSpPr txBox="1"/>
          <p:nvPr/>
        </p:nvSpPr>
        <p:spPr>
          <a:xfrm>
            <a:off x="689642" y="2188555"/>
            <a:ext cx="1302932" cy="261610"/>
          </a:xfrm>
          <a:prstGeom prst="rect">
            <a:avLst/>
          </a:prstGeom>
          <a:noFill/>
        </p:spPr>
        <p:txBody>
          <a:bodyPr wrap="square" rtlCol="0">
            <a:spAutoFit/>
          </a:bodyPr>
          <a:lstStyle/>
          <a:p>
            <a:pPr algn="ctr"/>
            <a:r>
              <a:rPr lang="fr-FR" sz="1100" b="1" i="1" dirty="0">
                <a:solidFill>
                  <a:schemeClr val="bg1"/>
                </a:solidFill>
                <a:ea typeface="+mn-lt"/>
                <a:cs typeface="+mn-lt"/>
              </a:rPr>
              <a:t>Débit différé</a:t>
            </a:r>
          </a:p>
        </p:txBody>
      </p:sp>
      <p:sp>
        <p:nvSpPr>
          <p:cNvPr id="34" name="ZoneTexte 33">
            <a:extLst>
              <a:ext uri="{FF2B5EF4-FFF2-40B4-BE49-F238E27FC236}">
                <a16:creationId xmlns:a16="http://schemas.microsoft.com/office/drawing/2014/main" id="{598D1A5F-4179-455D-8DF4-268C906FFD3B}"/>
              </a:ext>
            </a:extLst>
          </p:cNvPr>
          <p:cNvSpPr txBox="1"/>
          <p:nvPr/>
        </p:nvSpPr>
        <p:spPr>
          <a:xfrm>
            <a:off x="691847" y="3671033"/>
            <a:ext cx="1292978" cy="261610"/>
          </a:xfrm>
          <a:prstGeom prst="rect">
            <a:avLst/>
          </a:prstGeom>
          <a:noFill/>
        </p:spPr>
        <p:txBody>
          <a:bodyPr wrap="square" rtlCol="0">
            <a:spAutoFit/>
          </a:bodyPr>
          <a:lstStyle/>
          <a:p>
            <a:pPr algn="ctr"/>
            <a:r>
              <a:rPr lang="fr-FR" sz="1100" b="1" i="1" dirty="0">
                <a:solidFill>
                  <a:schemeClr val="bg1"/>
                </a:solidFill>
                <a:ea typeface="+mn-lt"/>
                <a:cs typeface="+mn-lt"/>
              </a:rPr>
              <a:t>Izicarte</a:t>
            </a:r>
          </a:p>
        </p:txBody>
      </p:sp>
      <p:sp>
        <p:nvSpPr>
          <p:cNvPr id="39" name="Ellipse 38">
            <a:extLst>
              <a:ext uri="{FF2B5EF4-FFF2-40B4-BE49-F238E27FC236}">
                <a16:creationId xmlns:a16="http://schemas.microsoft.com/office/drawing/2014/main" id="{B470CB9E-63F4-40F4-8BE2-9A2B0149BD9D}"/>
              </a:ext>
            </a:extLst>
          </p:cNvPr>
          <p:cNvSpPr/>
          <p:nvPr/>
        </p:nvSpPr>
        <p:spPr>
          <a:xfrm>
            <a:off x="636441" y="1490842"/>
            <a:ext cx="111921" cy="1026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E31D1A"/>
              </a:highlight>
            </a:endParaRPr>
          </a:p>
        </p:txBody>
      </p:sp>
      <p:sp>
        <p:nvSpPr>
          <p:cNvPr id="40" name="Ellipse 39">
            <a:extLst>
              <a:ext uri="{FF2B5EF4-FFF2-40B4-BE49-F238E27FC236}">
                <a16:creationId xmlns:a16="http://schemas.microsoft.com/office/drawing/2014/main" id="{8F315449-E53C-44BC-B8D2-4229BF48C26E}"/>
              </a:ext>
            </a:extLst>
          </p:cNvPr>
          <p:cNvSpPr/>
          <p:nvPr/>
        </p:nvSpPr>
        <p:spPr>
          <a:xfrm>
            <a:off x="633679" y="3745208"/>
            <a:ext cx="111921" cy="1026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7D9A8826-46AC-4B7F-B1C8-FB2565F8FF58}"/>
              </a:ext>
            </a:extLst>
          </p:cNvPr>
          <p:cNvSpPr/>
          <p:nvPr/>
        </p:nvSpPr>
        <p:spPr>
          <a:xfrm>
            <a:off x="633679" y="2267209"/>
            <a:ext cx="111921" cy="1026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750D07D-AF8C-45E4-AB7D-8F603FC0E548}"/>
              </a:ext>
            </a:extLst>
          </p:cNvPr>
          <p:cNvSpPr txBox="1"/>
          <p:nvPr/>
        </p:nvSpPr>
        <p:spPr>
          <a:xfrm rot="16200000">
            <a:off x="-1208849" y="2730812"/>
            <a:ext cx="3184537" cy="369332"/>
          </a:xfrm>
          <a:prstGeom prst="rect">
            <a:avLst/>
          </a:prstGeom>
          <a:solidFill>
            <a:srgbClr val="E31D1A"/>
          </a:solidFill>
          <a:ln>
            <a:solidFill>
              <a:srgbClr val="E31D1A"/>
            </a:solidFill>
          </a:ln>
        </p:spPr>
        <p:txBody>
          <a:bodyPr wrap="square" rtlCol="0">
            <a:spAutoFit/>
          </a:bodyPr>
          <a:lstStyle/>
          <a:p>
            <a:pPr algn="ctr"/>
            <a:r>
              <a:rPr lang="fr-FR" dirty="0">
                <a:solidFill>
                  <a:schemeClr val="bg1"/>
                </a:solidFill>
              </a:rPr>
              <a:t>Le réflexe PREMIER IZI DD </a:t>
            </a:r>
          </a:p>
        </p:txBody>
      </p:sp>
      <p:pic>
        <p:nvPicPr>
          <p:cNvPr id="13" name="Graphique 12" descr="Mille">
            <a:extLst>
              <a:ext uri="{FF2B5EF4-FFF2-40B4-BE49-F238E27FC236}">
                <a16:creationId xmlns:a16="http://schemas.microsoft.com/office/drawing/2014/main" id="{60ADA025-B2E8-4955-8D81-8A0D20B5EA0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76320" y="1359043"/>
            <a:ext cx="305589" cy="305589"/>
          </a:xfrm>
          <a:prstGeom prst="rect">
            <a:avLst/>
          </a:prstGeom>
        </p:spPr>
      </p:pic>
      <p:sp>
        <p:nvSpPr>
          <p:cNvPr id="14" name="ZoneTexte 13">
            <a:extLst>
              <a:ext uri="{FF2B5EF4-FFF2-40B4-BE49-F238E27FC236}">
                <a16:creationId xmlns:a16="http://schemas.microsoft.com/office/drawing/2014/main" id="{2C287885-CE86-42F3-BD26-FECC9D5A66DD}"/>
              </a:ext>
            </a:extLst>
          </p:cNvPr>
          <p:cNvSpPr txBox="1"/>
          <p:nvPr/>
        </p:nvSpPr>
        <p:spPr>
          <a:xfrm>
            <a:off x="3984669" y="1289003"/>
            <a:ext cx="3976569" cy="600164"/>
          </a:xfrm>
          <a:prstGeom prst="rect">
            <a:avLst/>
          </a:prstGeom>
          <a:noFill/>
        </p:spPr>
        <p:txBody>
          <a:bodyPr wrap="square" rtlCol="0">
            <a:spAutoFit/>
          </a:bodyPr>
          <a:lstStyle/>
          <a:p>
            <a:r>
              <a:rPr lang="fr-FR" sz="1100" b="1" dirty="0">
                <a:solidFill>
                  <a:srgbClr val="E31D1A"/>
                </a:solidFill>
              </a:rPr>
              <a:t>Avec un découvert autorisé bien positionné </a:t>
            </a:r>
            <a:br>
              <a:rPr lang="fr-FR" sz="1100" b="1" dirty="0">
                <a:solidFill>
                  <a:srgbClr val="E31D1A"/>
                </a:solidFill>
              </a:rPr>
            </a:br>
            <a:r>
              <a:rPr lang="fr-FR" sz="1100" b="1" dirty="0">
                <a:solidFill>
                  <a:srgbClr val="E31D1A"/>
                </a:solidFill>
              </a:rPr>
              <a:t>(Reco : 50% des revenus domiciliés)</a:t>
            </a:r>
            <a:endParaRPr lang="fr-FR" sz="1100" i="1" dirty="0">
              <a:solidFill>
                <a:srgbClr val="E31D1A"/>
              </a:solidFill>
            </a:endParaRPr>
          </a:p>
          <a:p>
            <a:endParaRPr lang="fr-FR" sz="1100" dirty="0"/>
          </a:p>
        </p:txBody>
      </p:sp>
      <p:sp>
        <p:nvSpPr>
          <p:cNvPr id="37" name="ZoneTexte 36">
            <a:extLst>
              <a:ext uri="{FF2B5EF4-FFF2-40B4-BE49-F238E27FC236}">
                <a16:creationId xmlns:a16="http://schemas.microsoft.com/office/drawing/2014/main" id="{83226996-C4B1-4B7F-8757-008891A75154}"/>
              </a:ext>
            </a:extLst>
          </p:cNvPr>
          <p:cNvSpPr txBox="1"/>
          <p:nvPr/>
        </p:nvSpPr>
        <p:spPr>
          <a:xfrm>
            <a:off x="203026" y="6946335"/>
            <a:ext cx="6497933" cy="1661993"/>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fontAlgn="base">
              <a:buClr>
                <a:srgbClr val="E31D1A"/>
              </a:buClr>
            </a:pPr>
            <a:r>
              <a:rPr lang="fr-FR" sz="1200" b="1" cap="all" dirty="0">
                <a:solidFill>
                  <a:srgbClr val="E31D1A"/>
                </a:solidFill>
                <a:latin typeface="Univers"/>
              </a:rPr>
              <a:t>Qui mieux que vous pour en parler ?</a:t>
            </a:r>
          </a:p>
          <a:p>
            <a:pPr defTabSz="771571" fontAlgn="base">
              <a:spcBef>
                <a:spcPct val="0"/>
              </a:spcBef>
              <a:spcAft>
                <a:spcPct val="0"/>
              </a:spcAft>
              <a:defRPr/>
            </a:pPr>
            <a:br>
              <a:rPr lang="fr-FR" sz="200" b="1" dirty="0">
                <a:solidFill>
                  <a:srgbClr val="E31D1A"/>
                </a:solidFill>
              </a:rPr>
            </a:br>
            <a:endParaRPr lang="fr-FR" sz="1100" b="1" dirty="0">
              <a:solidFill>
                <a:srgbClr val="E31D1A"/>
              </a:solidFill>
            </a:endParaRPr>
          </a:p>
          <a:p>
            <a:pPr fontAlgn="base">
              <a:buClr>
                <a:srgbClr val="E31D1A"/>
              </a:buClr>
            </a:pPr>
            <a:endParaRPr lang="fr-FR" sz="1100" b="1" dirty="0">
              <a:solidFill>
                <a:srgbClr val="E31D1A"/>
              </a:solidFill>
            </a:endParaRPr>
          </a:p>
          <a:p>
            <a:pPr fontAlgn="base">
              <a:buClr>
                <a:srgbClr val="E31D1A"/>
              </a:buClr>
            </a:pPr>
            <a:r>
              <a:rPr lang="fr-FR" sz="1100" b="1" dirty="0">
                <a:solidFill>
                  <a:srgbClr val="E31D1A"/>
                </a:solidFill>
              </a:rPr>
              <a:t>	</a:t>
            </a:r>
          </a:p>
          <a:p>
            <a:pPr fontAlgn="base">
              <a:buClr>
                <a:srgbClr val="E31D1A"/>
              </a:buClr>
            </a:pPr>
            <a:endParaRPr lang="fr-FR" sz="1100" i="1" dirty="0">
              <a:solidFill>
                <a:schemeClr val="tx1">
                  <a:lumMod val="75000"/>
                  <a:lumOff val="25000"/>
                </a:schemeClr>
              </a:solidFill>
            </a:endParaRPr>
          </a:p>
          <a:p>
            <a:pPr marL="171450" indent="-171450" fontAlgn="base">
              <a:buClr>
                <a:srgbClr val="E31D1A"/>
              </a:buClr>
              <a:buFont typeface="Arial" panose="020B0604020202020204" pitchFamily="34" charset="0"/>
              <a:buChar char="•"/>
            </a:pPr>
            <a:endParaRPr lang="fr-FR" sz="1100" i="1" dirty="0">
              <a:solidFill>
                <a:schemeClr val="tx1">
                  <a:lumMod val="75000"/>
                  <a:lumOff val="25000"/>
                </a:schemeClr>
              </a:solidFill>
            </a:endParaRPr>
          </a:p>
          <a:p>
            <a:pPr algn="just">
              <a:buSzPct val="150000"/>
            </a:pPr>
            <a:r>
              <a:rPr lang="fr-FR" sz="1100" b="1" dirty="0"/>
              <a:t>La visualisation rassure, montrez à votre Client comment il peut consulter à tout moment son encours carte bancaire depuis sa banque à distance et gérer son crédit renouvelable Izicarte</a:t>
            </a:r>
            <a:r>
              <a:rPr lang="fr-FR" sz="1100" dirty="0"/>
              <a:t>. </a:t>
            </a:r>
          </a:p>
          <a:p>
            <a:pPr algn="just">
              <a:buSzPct val="150000"/>
            </a:pPr>
            <a:r>
              <a:rPr lang="fr-FR" sz="1100" dirty="0"/>
              <a:t>	</a:t>
            </a:r>
            <a:r>
              <a:rPr lang="fr-FR" sz="1100" dirty="0">
                <a:solidFill>
                  <a:srgbClr val="E31D1A"/>
                </a:solidFill>
                <a:sym typeface="Wingdings" panose="05000000000000000000" pitchFamily="2" charset="2"/>
              </a:rPr>
              <a:t> </a:t>
            </a:r>
            <a:r>
              <a:rPr lang="fr-FR" sz="1100" dirty="0">
                <a:solidFill>
                  <a:srgbClr val="E31D1A"/>
                </a:solidFill>
                <a:hlinkClick r:id="rId5">
                  <a:extLst>
                    <a:ext uri="{A12FA001-AC4F-418D-AE19-62706E023703}">
                      <ahyp:hlinkClr xmlns:ahyp="http://schemas.microsoft.com/office/drawing/2018/hyperlinkcolor" val="tx"/>
                    </a:ext>
                  </a:extLst>
                </a:hlinkClick>
              </a:rPr>
              <a:t>Partager le film DD</a:t>
            </a:r>
            <a:r>
              <a:rPr lang="fr-FR" sz="1100" dirty="0">
                <a:solidFill>
                  <a:srgbClr val="E31D1A"/>
                </a:solidFill>
              </a:rPr>
              <a:t> 	 </a:t>
            </a:r>
            <a:r>
              <a:rPr lang="fr-FR" sz="1100" dirty="0">
                <a:solidFill>
                  <a:srgbClr val="E31D1A"/>
                </a:solidFill>
                <a:sym typeface="Wingdings" panose="05000000000000000000" pitchFamily="2" charset="2"/>
              </a:rPr>
              <a:t> </a:t>
            </a:r>
            <a:r>
              <a:rPr lang="fr-FR" sz="1100" dirty="0">
                <a:solidFill>
                  <a:srgbClr val="E31D1A"/>
                </a:solidFill>
                <a:sym typeface="Wingdings" panose="05000000000000000000" pitchFamily="2" charset="2"/>
                <a:hlinkClick r:id="rId6">
                  <a:extLst>
                    <a:ext uri="{A12FA001-AC4F-418D-AE19-62706E023703}">
                      <ahyp:hlinkClr xmlns:ahyp="http://schemas.microsoft.com/office/drawing/2018/hyperlinkcolor" val="tx"/>
                    </a:ext>
                  </a:extLst>
                </a:hlinkClick>
              </a:rPr>
              <a:t>Partager la</a:t>
            </a:r>
            <a:r>
              <a:rPr lang="fr-FR" sz="1100" dirty="0">
                <a:solidFill>
                  <a:srgbClr val="E31D1A"/>
                </a:solidFill>
                <a:hlinkClick r:id="rId6">
                  <a:extLst>
                    <a:ext uri="{A12FA001-AC4F-418D-AE19-62706E023703}">
                      <ahyp:hlinkClr xmlns:ahyp="http://schemas.microsoft.com/office/drawing/2018/hyperlinkcolor" val="tx"/>
                    </a:ext>
                  </a:extLst>
                </a:hlinkClick>
              </a:rPr>
              <a:t> démo de l’application</a:t>
            </a:r>
            <a:endParaRPr lang="fr-FR" sz="1100" dirty="0">
              <a:solidFill>
                <a:srgbClr val="E31D1A"/>
              </a:solidFill>
            </a:endParaRPr>
          </a:p>
        </p:txBody>
      </p:sp>
      <p:sp>
        <p:nvSpPr>
          <p:cNvPr id="17" name="ZoneTexte 16">
            <a:extLst>
              <a:ext uri="{FF2B5EF4-FFF2-40B4-BE49-F238E27FC236}">
                <a16:creationId xmlns:a16="http://schemas.microsoft.com/office/drawing/2014/main" id="{839EB8A4-071E-4186-8AF5-52BBDB4137C9}"/>
              </a:ext>
            </a:extLst>
          </p:cNvPr>
          <p:cNvSpPr txBox="1"/>
          <p:nvPr/>
        </p:nvSpPr>
        <p:spPr>
          <a:xfrm>
            <a:off x="517554" y="7243475"/>
            <a:ext cx="2797381" cy="600164"/>
          </a:xfrm>
          <a:prstGeom prst="rect">
            <a:avLst/>
          </a:prstGeom>
          <a:noFill/>
          <a:ln w="3175">
            <a:solidFill>
              <a:srgbClr val="E31D1A"/>
            </a:solidFill>
            <a:prstDash val="lgDashDotDot"/>
          </a:ln>
        </p:spPr>
        <p:txBody>
          <a:bodyPr wrap="square" rtlCol="0">
            <a:spAutoFit/>
          </a:bodyPr>
          <a:lstStyle/>
          <a:p>
            <a:pPr marL="92075"/>
            <a:r>
              <a:rPr lang="fr-FR" sz="1100" b="1" dirty="0"/>
              <a:t>La proposition de valeurs lors de la souscription de la carte</a:t>
            </a:r>
          </a:p>
          <a:p>
            <a:pPr marL="92075"/>
            <a:r>
              <a:rPr lang="fr-FR" sz="1100" dirty="0">
                <a:solidFill>
                  <a:srgbClr val="E31D1A"/>
                </a:solidFill>
                <a:sym typeface="Wingdings" panose="05000000000000000000" pitchFamily="2" charset="2"/>
                <a:hlinkClick r:id="rId7"/>
              </a:rPr>
              <a:t> </a:t>
            </a:r>
            <a:r>
              <a:rPr lang="fr-FR" sz="1100" dirty="0">
                <a:solidFill>
                  <a:srgbClr val="E31D1A"/>
                </a:solidFill>
                <a:hlinkClick r:id="rId7"/>
              </a:rPr>
              <a:t>Voir le témoignage de Raphaèle (CECAZ)</a:t>
            </a:r>
            <a:endParaRPr lang="fr-FR" sz="1100" i="1" dirty="0">
              <a:solidFill>
                <a:schemeClr val="tx1">
                  <a:lumMod val="75000"/>
                  <a:lumOff val="25000"/>
                </a:schemeClr>
              </a:solidFill>
            </a:endParaRPr>
          </a:p>
        </p:txBody>
      </p:sp>
      <p:sp>
        <p:nvSpPr>
          <p:cNvPr id="42" name="ZoneTexte 41">
            <a:extLst>
              <a:ext uri="{FF2B5EF4-FFF2-40B4-BE49-F238E27FC236}">
                <a16:creationId xmlns:a16="http://schemas.microsoft.com/office/drawing/2014/main" id="{D7A4C584-3AAC-4E47-9B6D-EA048FB0DF84}"/>
              </a:ext>
            </a:extLst>
          </p:cNvPr>
          <p:cNvSpPr txBox="1"/>
          <p:nvPr/>
        </p:nvSpPr>
        <p:spPr>
          <a:xfrm>
            <a:off x="3581632" y="7243475"/>
            <a:ext cx="3010304" cy="600164"/>
          </a:xfrm>
          <a:prstGeom prst="rect">
            <a:avLst/>
          </a:prstGeom>
          <a:noFill/>
          <a:ln w="3175">
            <a:solidFill>
              <a:srgbClr val="E31D1A"/>
            </a:solidFill>
            <a:prstDash val="lgDashDotDot"/>
          </a:ln>
        </p:spPr>
        <p:txBody>
          <a:bodyPr wrap="square" rtlCol="0">
            <a:spAutoFit/>
          </a:bodyPr>
          <a:lstStyle/>
          <a:p>
            <a:pPr marL="176213"/>
            <a:r>
              <a:rPr lang="fr-FR" sz="1100" b="1" dirty="0"/>
              <a:t>L’équipement de la carte utile, au moment de l’achat immobilier et l’entrée en relation</a:t>
            </a:r>
          </a:p>
          <a:p>
            <a:pPr marL="176213"/>
            <a:r>
              <a:rPr lang="fr-FR" sz="1100" dirty="0">
                <a:solidFill>
                  <a:srgbClr val="E31D1A"/>
                </a:solidFill>
                <a:sym typeface="Wingdings" panose="05000000000000000000" pitchFamily="2" charset="2"/>
                <a:hlinkClick r:id="rId8"/>
              </a:rPr>
              <a:t> </a:t>
            </a:r>
            <a:r>
              <a:rPr lang="fr-FR" sz="1100" dirty="0">
                <a:solidFill>
                  <a:srgbClr val="E31D1A"/>
                </a:solidFill>
                <a:hlinkClick r:id="rId8"/>
              </a:rPr>
              <a:t>Voir le témoignage de Steven (CEBPL)</a:t>
            </a:r>
            <a:endParaRPr lang="fr-FR" sz="1100" b="1" dirty="0">
              <a:solidFill>
                <a:srgbClr val="E31D1A"/>
              </a:solidFill>
            </a:endParaRPr>
          </a:p>
        </p:txBody>
      </p:sp>
      <p:pic>
        <p:nvPicPr>
          <p:cNvPr id="21" name="Graphique 20" descr="Caméra vidéo">
            <a:extLst>
              <a:ext uri="{FF2B5EF4-FFF2-40B4-BE49-F238E27FC236}">
                <a16:creationId xmlns:a16="http://schemas.microsoft.com/office/drawing/2014/main" id="{39798B55-CE94-4B54-ABB6-28882316583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370820" y="7305713"/>
            <a:ext cx="421624" cy="421624"/>
          </a:xfrm>
          <a:prstGeom prst="rect">
            <a:avLst/>
          </a:prstGeom>
        </p:spPr>
      </p:pic>
      <p:pic>
        <p:nvPicPr>
          <p:cNvPr id="45" name="Graphique 44" descr="Caméra vidéo">
            <a:extLst>
              <a:ext uri="{FF2B5EF4-FFF2-40B4-BE49-F238E27FC236}">
                <a16:creationId xmlns:a16="http://schemas.microsoft.com/office/drawing/2014/main" id="{BF649126-81A0-491A-95F6-D76C9DB1391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6064" y="7305713"/>
            <a:ext cx="421624" cy="421624"/>
          </a:xfrm>
          <a:prstGeom prst="rect">
            <a:avLst/>
          </a:prstGeom>
        </p:spPr>
      </p:pic>
      <p:sp>
        <p:nvSpPr>
          <p:cNvPr id="27" name="ZoneTexte 26">
            <a:extLst>
              <a:ext uri="{FF2B5EF4-FFF2-40B4-BE49-F238E27FC236}">
                <a16:creationId xmlns:a16="http://schemas.microsoft.com/office/drawing/2014/main" id="{6EB00302-952E-416A-BDF8-5ADF03AF2554}"/>
              </a:ext>
            </a:extLst>
          </p:cNvPr>
          <p:cNvSpPr txBox="1"/>
          <p:nvPr/>
        </p:nvSpPr>
        <p:spPr>
          <a:xfrm>
            <a:off x="194045" y="4595334"/>
            <a:ext cx="6497933" cy="2139047"/>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fontAlgn="base">
              <a:buClr>
                <a:srgbClr val="E31D1A"/>
              </a:buClr>
            </a:pPr>
            <a:r>
              <a:rPr lang="fr-FR" sz="1200" b="1" cap="all" dirty="0">
                <a:solidFill>
                  <a:srgbClr val="E31D1A"/>
                </a:solidFill>
                <a:latin typeface="Univers"/>
              </a:rPr>
              <a:t>Les bons services bancaires au bon moment</a:t>
            </a: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p:txBody>
      </p:sp>
      <p:sp>
        <p:nvSpPr>
          <p:cNvPr id="7" name="Rectangle : coins arrondis 6">
            <a:extLst>
              <a:ext uri="{FF2B5EF4-FFF2-40B4-BE49-F238E27FC236}">
                <a16:creationId xmlns:a16="http://schemas.microsoft.com/office/drawing/2014/main" id="{C36B8433-CC80-4C29-8ABE-BB849DEF6A70}"/>
              </a:ext>
            </a:extLst>
          </p:cNvPr>
          <p:cNvSpPr/>
          <p:nvPr/>
        </p:nvSpPr>
        <p:spPr>
          <a:xfrm>
            <a:off x="371335" y="4919697"/>
            <a:ext cx="2688164" cy="756949"/>
          </a:xfrm>
          <a:prstGeom prst="roundRect">
            <a:avLst/>
          </a:prstGeom>
          <a:solidFill>
            <a:schemeClr val="bg1">
              <a:lumMod val="95000"/>
            </a:schemeClr>
          </a:solidFill>
          <a:ln w="6350">
            <a:solidFill>
              <a:srgbClr val="E31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6A63224D-AF7E-4A65-ACE9-1EFA9B76B964}"/>
              </a:ext>
            </a:extLst>
          </p:cNvPr>
          <p:cNvSpPr txBox="1"/>
          <p:nvPr/>
        </p:nvSpPr>
        <p:spPr>
          <a:xfrm>
            <a:off x="383419" y="4890497"/>
            <a:ext cx="2676080" cy="815608"/>
          </a:xfrm>
          <a:prstGeom prst="rect">
            <a:avLst/>
          </a:prstGeom>
          <a:noFill/>
        </p:spPr>
        <p:txBody>
          <a:bodyPr wrap="square" rtlCol="0">
            <a:spAutoFit/>
          </a:bodyPr>
          <a:lstStyle/>
          <a:p>
            <a:pPr marL="0" lvl="1"/>
            <a:r>
              <a:rPr lang="fr-FR" sz="1400" b="1" dirty="0"/>
              <a:t>1. </a:t>
            </a:r>
            <a:r>
              <a:rPr lang="fr-FR" sz="1100" dirty="0"/>
              <a:t>Le </a:t>
            </a:r>
            <a:r>
              <a:rPr lang="fr-FR" sz="1200" b="1" dirty="0">
                <a:solidFill>
                  <a:srgbClr val="E31D1A"/>
                </a:solidFill>
              </a:rPr>
              <a:t>débit différé </a:t>
            </a:r>
            <a:r>
              <a:rPr lang="fr-FR" sz="1100" dirty="0"/>
              <a:t>pour faire face à une dépense imprévue sans être immédiatement à découvert et payer des agios.</a:t>
            </a:r>
          </a:p>
        </p:txBody>
      </p:sp>
      <p:sp>
        <p:nvSpPr>
          <p:cNvPr id="35" name="Rectangle : coins arrondis 34">
            <a:extLst>
              <a:ext uri="{FF2B5EF4-FFF2-40B4-BE49-F238E27FC236}">
                <a16:creationId xmlns:a16="http://schemas.microsoft.com/office/drawing/2014/main" id="{98E00D99-A71D-4612-A430-2798DF46F0CB}"/>
              </a:ext>
            </a:extLst>
          </p:cNvPr>
          <p:cNvSpPr/>
          <p:nvPr/>
        </p:nvSpPr>
        <p:spPr>
          <a:xfrm>
            <a:off x="3429000" y="4923274"/>
            <a:ext cx="3061984" cy="779417"/>
          </a:xfrm>
          <a:prstGeom prst="roundRect">
            <a:avLst/>
          </a:prstGeom>
          <a:solidFill>
            <a:schemeClr val="bg1">
              <a:lumMod val="95000"/>
            </a:schemeClr>
          </a:solidFill>
          <a:ln w="6350">
            <a:solidFill>
              <a:srgbClr val="E31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A10125FB-D56F-4E3C-928F-DC2298B13935}"/>
              </a:ext>
            </a:extLst>
          </p:cNvPr>
          <p:cNvSpPr txBox="1"/>
          <p:nvPr/>
        </p:nvSpPr>
        <p:spPr>
          <a:xfrm>
            <a:off x="3438299" y="4900456"/>
            <a:ext cx="3052686" cy="815608"/>
          </a:xfrm>
          <a:prstGeom prst="rect">
            <a:avLst/>
          </a:prstGeom>
          <a:noFill/>
        </p:spPr>
        <p:txBody>
          <a:bodyPr wrap="square" rtlCol="0">
            <a:spAutoFit/>
          </a:bodyPr>
          <a:lstStyle/>
          <a:p>
            <a:pPr marL="0" lvl="1"/>
            <a:r>
              <a:rPr lang="fr-FR" sz="1400" b="1" dirty="0"/>
              <a:t>2. </a:t>
            </a:r>
            <a:r>
              <a:rPr lang="fr-FR" sz="1100" dirty="0"/>
              <a:t>Le </a:t>
            </a:r>
            <a:r>
              <a:rPr lang="fr-FR" sz="1200" b="1" dirty="0">
                <a:solidFill>
                  <a:srgbClr val="E31D1A"/>
                </a:solidFill>
              </a:rPr>
              <a:t>découvert autorisé </a:t>
            </a:r>
            <a:r>
              <a:rPr lang="fr-FR" sz="1100" dirty="0"/>
              <a:t>pour éviter les désagréments liés à un décalage temporaire de trésorerie (retard dans le virement des salaires ou d'allocation retardé, dépenses non prévues...).</a:t>
            </a:r>
          </a:p>
        </p:txBody>
      </p:sp>
      <p:sp>
        <p:nvSpPr>
          <p:cNvPr id="38" name="Rectangle : coins arrondis 37">
            <a:extLst>
              <a:ext uri="{FF2B5EF4-FFF2-40B4-BE49-F238E27FC236}">
                <a16:creationId xmlns:a16="http://schemas.microsoft.com/office/drawing/2014/main" id="{CFD9D974-D26C-4827-9630-9864D6B3E7CF}"/>
              </a:ext>
            </a:extLst>
          </p:cNvPr>
          <p:cNvSpPr/>
          <p:nvPr/>
        </p:nvSpPr>
        <p:spPr>
          <a:xfrm>
            <a:off x="3428998" y="6015776"/>
            <a:ext cx="3061984" cy="598688"/>
          </a:xfrm>
          <a:prstGeom prst="roundRect">
            <a:avLst/>
          </a:prstGeom>
          <a:solidFill>
            <a:schemeClr val="bg1">
              <a:lumMod val="95000"/>
            </a:schemeClr>
          </a:solidFill>
          <a:ln w="6350">
            <a:solidFill>
              <a:srgbClr val="E31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2385863C-E9E2-4E3C-9174-7577D6647956}"/>
              </a:ext>
            </a:extLst>
          </p:cNvPr>
          <p:cNvSpPr txBox="1"/>
          <p:nvPr/>
        </p:nvSpPr>
        <p:spPr>
          <a:xfrm>
            <a:off x="3478916" y="6007322"/>
            <a:ext cx="3012068" cy="646331"/>
          </a:xfrm>
          <a:prstGeom prst="rect">
            <a:avLst/>
          </a:prstGeom>
          <a:noFill/>
        </p:spPr>
        <p:txBody>
          <a:bodyPr wrap="square" rtlCol="0">
            <a:spAutoFit/>
          </a:bodyPr>
          <a:lstStyle/>
          <a:p>
            <a:pPr marL="0" lvl="1"/>
            <a:r>
              <a:rPr lang="fr-FR" sz="1400" b="1" dirty="0"/>
              <a:t>3. </a:t>
            </a:r>
            <a:r>
              <a:rPr lang="fr-FR" sz="1100" dirty="0"/>
              <a:t>Le </a:t>
            </a:r>
            <a:r>
              <a:rPr lang="fr-FR" sz="1200" b="1" dirty="0">
                <a:solidFill>
                  <a:srgbClr val="E31D1A"/>
                </a:solidFill>
              </a:rPr>
              <a:t>service Alerte Dépassement </a:t>
            </a:r>
            <a:r>
              <a:rPr lang="fr-FR" sz="1100" dirty="0"/>
              <a:t>pour être averti par sa banque à l’approche de la limite de son découvert autorisé.</a:t>
            </a:r>
          </a:p>
        </p:txBody>
      </p:sp>
      <p:sp>
        <p:nvSpPr>
          <p:cNvPr id="44" name="Rectangle : coins arrondis 43">
            <a:extLst>
              <a:ext uri="{FF2B5EF4-FFF2-40B4-BE49-F238E27FC236}">
                <a16:creationId xmlns:a16="http://schemas.microsoft.com/office/drawing/2014/main" id="{6754E479-CD74-45A0-B574-E453466A582C}"/>
              </a:ext>
            </a:extLst>
          </p:cNvPr>
          <p:cNvSpPr/>
          <p:nvPr/>
        </p:nvSpPr>
        <p:spPr>
          <a:xfrm>
            <a:off x="380633" y="5976874"/>
            <a:ext cx="2688164" cy="643258"/>
          </a:xfrm>
          <a:prstGeom prst="roundRect">
            <a:avLst/>
          </a:prstGeom>
          <a:solidFill>
            <a:schemeClr val="bg1">
              <a:lumMod val="95000"/>
            </a:schemeClr>
          </a:solidFill>
          <a:ln w="6350">
            <a:solidFill>
              <a:srgbClr val="E31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a:extLst>
              <a:ext uri="{FF2B5EF4-FFF2-40B4-BE49-F238E27FC236}">
                <a16:creationId xmlns:a16="http://schemas.microsoft.com/office/drawing/2014/main" id="{5E052116-665D-44FD-AC06-AD6552D36B58}"/>
              </a:ext>
            </a:extLst>
          </p:cNvPr>
          <p:cNvSpPr txBox="1"/>
          <p:nvPr/>
        </p:nvSpPr>
        <p:spPr>
          <a:xfrm>
            <a:off x="396172" y="6007322"/>
            <a:ext cx="2645268" cy="646331"/>
          </a:xfrm>
          <a:prstGeom prst="rect">
            <a:avLst/>
          </a:prstGeom>
          <a:noFill/>
        </p:spPr>
        <p:txBody>
          <a:bodyPr wrap="square" rtlCol="0">
            <a:spAutoFit/>
          </a:bodyPr>
          <a:lstStyle/>
          <a:p>
            <a:pPr marL="0" lvl="1"/>
            <a:r>
              <a:rPr lang="fr-FR" sz="1400" b="1" dirty="0"/>
              <a:t>4. </a:t>
            </a:r>
            <a:r>
              <a:rPr lang="fr-FR" sz="1100" dirty="0"/>
              <a:t>Le</a:t>
            </a:r>
            <a:r>
              <a:rPr lang="fr-FR" sz="1200" b="1" dirty="0">
                <a:solidFill>
                  <a:srgbClr val="E31D1A"/>
                </a:solidFill>
              </a:rPr>
              <a:t> crédit renouvelable Izicarte</a:t>
            </a:r>
            <a:r>
              <a:rPr lang="fr-FR" sz="1200" dirty="0"/>
              <a:t> </a:t>
            </a:r>
            <a:r>
              <a:rPr lang="fr-FR" sz="1100" dirty="0"/>
              <a:t>pour détenir une solution qui permet d’étaler ses dépenses sur plusieurs mois.</a:t>
            </a:r>
          </a:p>
        </p:txBody>
      </p:sp>
      <p:sp>
        <p:nvSpPr>
          <p:cNvPr id="16" name="Organigramme : Extraire 15">
            <a:extLst>
              <a:ext uri="{FF2B5EF4-FFF2-40B4-BE49-F238E27FC236}">
                <a16:creationId xmlns:a16="http://schemas.microsoft.com/office/drawing/2014/main" id="{C901CD53-32BF-40E4-84DA-2312D1C6C3EB}"/>
              </a:ext>
            </a:extLst>
          </p:cNvPr>
          <p:cNvSpPr/>
          <p:nvPr/>
        </p:nvSpPr>
        <p:spPr>
          <a:xfrm rot="5400000">
            <a:off x="3133993" y="5226787"/>
            <a:ext cx="205129" cy="156754"/>
          </a:xfrm>
          <a:prstGeom prst="flowChartExtra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Organigramme : Extraire 49">
            <a:extLst>
              <a:ext uri="{FF2B5EF4-FFF2-40B4-BE49-F238E27FC236}">
                <a16:creationId xmlns:a16="http://schemas.microsoft.com/office/drawing/2014/main" id="{145F3548-314E-4E65-B854-3DA31CB74D2B}"/>
              </a:ext>
            </a:extLst>
          </p:cNvPr>
          <p:cNvSpPr/>
          <p:nvPr/>
        </p:nvSpPr>
        <p:spPr>
          <a:xfrm rot="16200000">
            <a:off x="3137904" y="6212920"/>
            <a:ext cx="205129" cy="156754"/>
          </a:xfrm>
          <a:prstGeom prst="flowChartExtra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Organigramme : Extraire 50">
            <a:extLst>
              <a:ext uri="{FF2B5EF4-FFF2-40B4-BE49-F238E27FC236}">
                <a16:creationId xmlns:a16="http://schemas.microsoft.com/office/drawing/2014/main" id="{71D71E86-41F1-443F-8ECD-4CCCC4F30BB9}"/>
              </a:ext>
            </a:extLst>
          </p:cNvPr>
          <p:cNvSpPr/>
          <p:nvPr/>
        </p:nvSpPr>
        <p:spPr>
          <a:xfrm rot="10800000">
            <a:off x="4728737" y="5792715"/>
            <a:ext cx="205129" cy="156754"/>
          </a:xfrm>
          <a:prstGeom prst="flowChartExtra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Organigramme : Extraire 51">
            <a:extLst>
              <a:ext uri="{FF2B5EF4-FFF2-40B4-BE49-F238E27FC236}">
                <a16:creationId xmlns:a16="http://schemas.microsoft.com/office/drawing/2014/main" id="{F2A1884C-5628-4760-A823-E832DD79F6C8}"/>
              </a:ext>
            </a:extLst>
          </p:cNvPr>
          <p:cNvSpPr/>
          <p:nvPr/>
        </p:nvSpPr>
        <p:spPr>
          <a:xfrm>
            <a:off x="1627996" y="5749773"/>
            <a:ext cx="205129" cy="156754"/>
          </a:xfrm>
          <a:prstGeom prst="flowChartExtract">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E6B4E52-181E-4639-9E09-AD9347B59B00}"/>
              </a:ext>
            </a:extLst>
          </p:cNvPr>
          <p:cNvSpPr txBox="1"/>
          <p:nvPr/>
        </p:nvSpPr>
        <p:spPr>
          <a:xfrm>
            <a:off x="2206625" y="8563311"/>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solidFill>
                  <a:schemeClr val="bg1"/>
                </a:solidFill>
                <a:latin typeface="Univers"/>
              </a:rPr>
              <a:t>Document à usage strictement interne – Ne pas diffuser</a:t>
            </a:r>
            <a:endParaRPr lang="fr-FR" sz="800">
              <a:solidFill>
                <a:schemeClr val="bg1"/>
              </a:solidFill>
              <a:latin typeface="Univers"/>
              <a:cs typeface="Calibri"/>
            </a:endParaRPr>
          </a:p>
        </p:txBody>
      </p:sp>
      <p:sp>
        <p:nvSpPr>
          <p:cNvPr id="56" name="Rectangle à coins arrondis 55"/>
          <p:cNvSpPr/>
          <p:nvPr/>
        </p:nvSpPr>
        <p:spPr>
          <a:xfrm>
            <a:off x="1355964" y="8472657"/>
            <a:ext cx="5048592" cy="18604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7" name="Forme en L 76">
            <a:extLst>
              <a:ext uri="{FF2B5EF4-FFF2-40B4-BE49-F238E27FC236}">
                <a16:creationId xmlns:a16="http://schemas.microsoft.com/office/drawing/2014/main" id="{EDC95F46-D688-4B62-B47F-64312F723763}"/>
              </a:ext>
            </a:extLst>
          </p:cNvPr>
          <p:cNvSpPr/>
          <p:nvPr/>
        </p:nvSpPr>
        <p:spPr>
          <a:xfrm rot="16200000">
            <a:off x="3386946" y="5454929"/>
            <a:ext cx="385430" cy="63662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DD607D91-1D42-4ED4-8C42-5D1685B67A9D}"/>
              </a:ext>
            </a:extLst>
          </p:cNvPr>
          <p:cNvSpPr txBox="1"/>
          <p:nvPr/>
        </p:nvSpPr>
        <p:spPr>
          <a:xfrm>
            <a:off x="0" y="414309"/>
            <a:ext cx="6857997" cy="15029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dirty="0">
                <a:latin typeface="Univers"/>
              </a:rPr>
              <a:t>Fiche pratique</a:t>
            </a:r>
          </a:p>
          <a:p>
            <a:pPr algn="ctr"/>
            <a:r>
              <a:rPr lang="fr-FR" b="1" dirty="0">
                <a:latin typeface="Univers"/>
              </a:rPr>
              <a:t>Toujours proposer une carte avec Débit Différé et Izicarte, </a:t>
            </a:r>
          </a:p>
          <a:p>
            <a:pPr algn="ctr"/>
            <a:r>
              <a:rPr lang="fr-FR" b="1" dirty="0">
                <a:latin typeface="Univers"/>
              </a:rPr>
              <a:t>les 2 options sont complémentaires.</a:t>
            </a:r>
          </a:p>
          <a:p>
            <a:pPr algn="ctr">
              <a:spcAft>
                <a:spcPts val="200"/>
              </a:spcAft>
            </a:pPr>
            <a:endParaRPr lang="fr-FR" b="1" dirty="0">
              <a:latin typeface="Univers"/>
            </a:endParaRPr>
          </a:p>
          <a:p>
            <a:pPr algn="ctr"/>
            <a:endParaRPr lang="fr-FR" b="1" dirty="0">
              <a:latin typeface="Univers"/>
            </a:endParaRPr>
          </a:p>
        </p:txBody>
      </p:sp>
      <p:sp>
        <p:nvSpPr>
          <p:cNvPr id="16" name="ZoneTexte 15">
            <a:extLst>
              <a:ext uri="{FF2B5EF4-FFF2-40B4-BE49-F238E27FC236}">
                <a16:creationId xmlns:a16="http://schemas.microsoft.com/office/drawing/2014/main" id="{C6ACE7E2-2FE7-446D-A809-E2B982AB6260}"/>
              </a:ext>
            </a:extLst>
          </p:cNvPr>
          <p:cNvSpPr txBox="1"/>
          <p:nvPr/>
        </p:nvSpPr>
        <p:spPr>
          <a:xfrm>
            <a:off x="2247168" y="8622104"/>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dirty="0">
                <a:solidFill>
                  <a:srgbClr val="FFFFFF"/>
                </a:solidFill>
              </a:rPr>
              <a:t>Comité de rédaction/validation :</a:t>
            </a:r>
            <a:r>
              <a:rPr lang="fr-FR" sz="1000" dirty="0">
                <a:solidFill>
                  <a:srgbClr val="FFFFFF"/>
                </a:solidFill>
                <a:cs typeface="Calibri"/>
              </a:rPr>
              <a:t> BPA Développement Caisse d’Epargne- Mars 2022</a:t>
            </a:r>
            <a:endParaRPr lang="fr-FR" dirty="0">
              <a:solidFill>
                <a:srgbClr val="FFFFFF"/>
              </a:solidFill>
            </a:endParaRPr>
          </a:p>
        </p:txBody>
      </p:sp>
      <p:sp>
        <p:nvSpPr>
          <p:cNvPr id="18" name="ZoneTexte 17">
            <a:extLst>
              <a:ext uri="{FF2B5EF4-FFF2-40B4-BE49-F238E27FC236}">
                <a16:creationId xmlns:a16="http://schemas.microsoft.com/office/drawing/2014/main" id="{713C8B0F-8D56-4F8A-98AC-992EC88C15C4}"/>
              </a:ext>
            </a:extLst>
          </p:cNvPr>
          <p:cNvSpPr txBox="1"/>
          <p:nvPr/>
        </p:nvSpPr>
        <p:spPr>
          <a:xfrm rot="16200000">
            <a:off x="-1759219" y="6524886"/>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dirty="0">
                <a:latin typeface="Univers"/>
              </a:rPr>
              <a:t>Document à usage strictement interne – Ne pas diffuser</a:t>
            </a:r>
            <a:endParaRPr lang="fr-FR" sz="800" dirty="0">
              <a:latin typeface="Univers"/>
              <a:cs typeface="Calibri"/>
            </a:endParaRPr>
          </a:p>
        </p:txBody>
      </p:sp>
      <p:sp>
        <p:nvSpPr>
          <p:cNvPr id="20" name="ZoneTexte 19">
            <a:extLst>
              <a:ext uri="{FF2B5EF4-FFF2-40B4-BE49-F238E27FC236}">
                <a16:creationId xmlns:a16="http://schemas.microsoft.com/office/drawing/2014/main" id="{49821542-B69F-46CC-A575-4F9DBDFC47B2}"/>
              </a:ext>
            </a:extLst>
          </p:cNvPr>
          <p:cNvSpPr txBox="1"/>
          <p:nvPr/>
        </p:nvSpPr>
        <p:spPr>
          <a:xfrm>
            <a:off x="2247168" y="5332982"/>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dirty="0">
                <a:solidFill>
                  <a:srgbClr val="FFFFFF"/>
                </a:solidFill>
              </a:rPr>
              <a:t>Comité de rédaction/validation :</a:t>
            </a:r>
            <a:r>
              <a:rPr lang="fr-FR" sz="1000" dirty="0">
                <a:solidFill>
                  <a:srgbClr val="FFFFFF"/>
                </a:solidFill>
                <a:cs typeface="Calibri"/>
              </a:rPr>
              <a:t> BPA Développement Caisse d’Epargne- Février 2022</a:t>
            </a:r>
            <a:endParaRPr lang="fr-FR" dirty="0">
              <a:solidFill>
                <a:srgbClr val="FFFFFF"/>
              </a:solidFill>
            </a:endParaRPr>
          </a:p>
        </p:txBody>
      </p:sp>
      <p:sp>
        <p:nvSpPr>
          <p:cNvPr id="21" name="ZoneTexte 20">
            <a:extLst>
              <a:ext uri="{FF2B5EF4-FFF2-40B4-BE49-F238E27FC236}">
                <a16:creationId xmlns:a16="http://schemas.microsoft.com/office/drawing/2014/main" id="{1FD17591-0366-435F-8E48-259E866A0DD4}"/>
              </a:ext>
            </a:extLst>
          </p:cNvPr>
          <p:cNvSpPr txBox="1"/>
          <p:nvPr/>
        </p:nvSpPr>
        <p:spPr>
          <a:xfrm>
            <a:off x="283716" y="1314001"/>
            <a:ext cx="6442632" cy="7514878"/>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p:txBody>
      </p:sp>
      <p:graphicFrame>
        <p:nvGraphicFramePr>
          <p:cNvPr id="22" name="Tableau 15">
            <a:extLst>
              <a:ext uri="{FF2B5EF4-FFF2-40B4-BE49-F238E27FC236}">
                <a16:creationId xmlns:a16="http://schemas.microsoft.com/office/drawing/2014/main" id="{FEB8AD14-DE8F-47B5-94E0-1CE63DA6430C}"/>
              </a:ext>
            </a:extLst>
          </p:cNvPr>
          <p:cNvGraphicFramePr>
            <a:graphicFrameLocks noGrp="1"/>
          </p:cNvGraphicFramePr>
          <p:nvPr>
            <p:extLst>
              <p:ext uri="{D42A27DB-BD31-4B8C-83A1-F6EECF244321}">
                <p14:modId xmlns:p14="http://schemas.microsoft.com/office/powerpoint/2010/main" val="3345476148"/>
              </p:ext>
            </p:extLst>
          </p:nvPr>
        </p:nvGraphicFramePr>
        <p:xfrm>
          <a:off x="413333" y="1372612"/>
          <a:ext cx="6176026" cy="7139940"/>
        </p:xfrm>
        <a:graphic>
          <a:graphicData uri="http://schemas.openxmlformats.org/drawingml/2006/table">
            <a:tbl>
              <a:tblPr firstRow="1" bandRow="1">
                <a:tableStyleId>{C083E6E3-FA7D-4D7B-A595-EF9225AFEA82}</a:tableStyleId>
              </a:tblPr>
              <a:tblGrid>
                <a:gridCol w="3088013">
                  <a:extLst>
                    <a:ext uri="{9D8B030D-6E8A-4147-A177-3AD203B41FA5}">
                      <a16:colId xmlns:a16="http://schemas.microsoft.com/office/drawing/2014/main" val="1990309649"/>
                    </a:ext>
                  </a:extLst>
                </a:gridCol>
                <a:gridCol w="3088013">
                  <a:extLst>
                    <a:ext uri="{9D8B030D-6E8A-4147-A177-3AD203B41FA5}">
                      <a16:colId xmlns:a16="http://schemas.microsoft.com/office/drawing/2014/main" val="115914081"/>
                    </a:ext>
                  </a:extLst>
                </a:gridCol>
              </a:tblGrid>
              <a:tr h="0">
                <a:tc>
                  <a:txBody>
                    <a:bodyPr/>
                    <a:lstStyle/>
                    <a:p>
                      <a:pPr algn="l"/>
                      <a:r>
                        <a:rPr lang="fr-FR" sz="1600" dirty="0"/>
                        <a:t>Débit différé</a:t>
                      </a:r>
                    </a:p>
                  </a:txBody>
                  <a:tcPr/>
                </a:tc>
                <a:tc>
                  <a:txBody>
                    <a:bodyPr/>
                    <a:lstStyle/>
                    <a:p>
                      <a:pPr algn="r"/>
                      <a:r>
                        <a:rPr lang="fr-FR" sz="1600" dirty="0"/>
                        <a:t>Izicarte</a:t>
                      </a:r>
                      <a:endParaRPr lang="fr-FR" sz="1400" dirty="0"/>
                    </a:p>
                  </a:txBody>
                  <a:tcPr/>
                </a:tc>
                <a:extLst>
                  <a:ext uri="{0D108BD9-81ED-4DB2-BD59-A6C34878D82A}">
                    <a16:rowId xmlns:a16="http://schemas.microsoft.com/office/drawing/2014/main" val="4270927538"/>
                  </a:ext>
                </a:extLst>
              </a:tr>
              <a:tr h="302435">
                <a:tc>
                  <a:txBody>
                    <a:bodyPr/>
                    <a:lstStyle/>
                    <a:p>
                      <a:r>
                        <a:rPr lang="fr-FR" sz="1050" kern="1200" dirty="0">
                          <a:solidFill>
                            <a:srgbClr val="E31D1A"/>
                          </a:solidFill>
                          <a:effectLst/>
                        </a:rPr>
                        <a:t>#budget mensuel #quotidien </a:t>
                      </a:r>
                    </a:p>
                    <a:p>
                      <a:r>
                        <a:rPr lang="fr-FR" sz="1050" kern="1200" dirty="0">
                          <a:solidFill>
                            <a:srgbClr val="E31D1A"/>
                          </a:solidFill>
                          <a:effectLst/>
                        </a:rPr>
                        <a:t>#regroupement #anticipation </a:t>
                      </a:r>
                      <a:endParaRPr lang="fr-FR" sz="1050" dirty="0">
                        <a:solidFill>
                          <a:srgbClr val="E31D1A"/>
                        </a:solidFill>
                      </a:endParaRPr>
                    </a:p>
                  </a:txBody>
                  <a:tcPr/>
                </a:tc>
                <a:tc>
                  <a:txBody>
                    <a:bodyPr/>
                    <a:lstStyle/>
                    <a:p>
                      <a:pPr algn="r"/>
                      <a:r>
                        <a:rPr lang="fr-FR" sz="1050" kern="1200" dirty="0">
                          <a:solidFill>
                            <a:srgbClr val="E31D1A"/>
                          </a:solidFill>
                          <a:effectLst/>
                        </a:rPr>
                        <a:t>#imprévu #dépannage</a:t>
                      </a:r>
                    </a:p>
                    <a:p>
                      <a:pPr algn="r"/>
                      <a:r>
                        <a:rPr lang="fr-FR" sz="1050" kern="1200" dirty="0">
                          <a:solidFill>
                            <a:srgbClr val="E31D1A"/>
                          </a:solidFill>
                          <a:effectLst/>
                        </a:rPr>
                        <a:t>#occasionnel #étalement </a:t>
                      </a:r>
                      <a:endParaRPr lang="fr-FR" sz="1050" dirty="0">
                        <a:solidFill>
                          <a:srgbClr val="E31D1A"/>
                        </a:solidFill>
                      </a:endParaRPr>
                    </a:p>
                  </a:txBody>
                  <a:tcPr/>
                </a:tc>
                <a:extLst>
                  <a:ext uri="{0D108BD9-81ED-4DB2-BD59-A6C34878D82A}">
                    <a16:rowId xmlns:a16="http://schemas.microsoft.com/office/drawing/2014/main" val="693443193"/>
                  </a:ext>
                </a:extLst>
              </a:tr>
              <a:tr h="0">
                <a:tc gridSpan="2">
                  <a:txBody>
                    <a:bodyPr/>
                    <a:lstStyle/>
                    <a:p>
                      <a:pPr algn="ctr"/>
                      <a:r>
                        <a:rPr lang="fr-FR" sz="1100" b="1" kern="1200" dirty="0">
                          <a:solidFill>
                            <a:srgbClr val="E31D1A"/>
                          </a:solidFill>
                          <a:effectLst/>
                        </a:rPr>
                        <a:t>Critères d'éligibilité identiques </a:t>
                      </a:r>
                      <a:endParaRPr lang="fr-FR" sz="1100" b="1" dirty="0">
                        <a:solidFill>
                          <a:srgbClr val="E31D1A"/>
                        </a:solidFill>
                      </a:endParaRPr>
                    </a:p>
                  </a:txBody>
                  <a:tcPr/>
                </a:tc>
                <a:tc hMerge="1">
                  <a:txBody>
                    <a:bodyPr/>
                    <a:lstStyle/>
                    <a:p>
                      <a:endParaRPr lang="fr-FR" sz="1100" dirty="0"/>
                    </a:p>
                  </a:txBody>
                  <a:tcPr/>
                </a:tc>
                <a:extLst>
                  <a:ext uri="{0D108BD9-81ED-4DB2-BD59-A6C34878D82A}">
                    <a16:rowId xmlns:a16="http://schemas.microsoft.com/office/drawing/2014/main" val="3210942477"/>
                  </a:ext>
                </a:extLst>
              </a:tr>
              <a:tr h="0">
                <a:tc gridSpan="2">
                  <a:txBody>
                    <a:bodyPr/>
                    <a:lstStyle/>
                    <a:p>
                      <a:r>
                        <a:rPr lang="fr-FR" sz="1050" kern="1200" dirty="0">
                          <a:effectLst/>
                        </a:rPr>
                        <a:t>Un Client éligible à la Izicarte est éligible au Débit Différé. Les Clients ayant choisi le débit différé ne montrent pas de risque supplémentaire, ni de dégradation de leur note Bale II.  </a:t>
                      </a:r>
                      <a:endParaRPr lang="fr-FR" sz="1050" dirty="0"/>
                    </a:p>
                  </a:txBody>
                  <a:tcPr/>
                </a:tc>
                <a:tc hMerge="1">
                  <a:txBody>
                    <a:bodyPr/>
                    <a:lstStyle/>
                    <a:p>
                      <a:endParaRPr lang="fr-FR" sz="1100" dirty="0"/>
                    </a:p>
                  </a:txBody>
                  <a:tcPr/>
                </a:tc>
                <a:extLst>
                  <a:ext uri="{0D108BD9-81ED-4DB2-BD59-A6C34878D82A}">
                    <a16:rowId xmlns:a16="http://schemas.microsoft.com/office/drawing/2014/main" val="816595426"/>
                  </a:ext>
                </a:extLst>
              </a:tr>
              <a:tr h="0">
                <a:tc gridSpan="2">
                  <a:txBody>
                    <a:bodyPr/>
                    <a:lstStyle/>
                    <a:p>
                      <a:pPr algn="ctr"/>
                      <a:r>
                        <a:rPr lang="fr-FR" sz="1100" b="1" kern="1200" dirty="0">
                          <a:solidFill>
                            <a:srgbClr val="E31D1A"/>
                          </a:solidFill>
                          <a:effectLst/>
                        </a:rPr>
                        <a:t>Temporalité complémentaire </a:t>
                      </a:r>
                      <a:endParaRPr lang="fr-FR" sz="1100" b="1" dirty="0">
                        <a:solidFill>
                          <a:srgbClr val="E31D1A"/>
                        </a:solidFill>
                      </a:endParaRPr>
                    </a:p>
                  </a:txBody>
                  <a:tcPr/>
                </a:tc>
                <a:tc hMerge="1">
                  <a:txBody>
                    <a:bodyPr/>
                    <a:lstStyle/>
                    <a:p>
                      <a:endParaRPr lang="fr-FR" sz="1100" dirty="0"/>
                    </a:p>
                  </a:txBody>
                  <a:tcPr/>
                </a:tc>
                <a:extLst>
                  <a:ext uri="{0D108BD9-81ED-4DB2-BD59-A6C34878D82A}">
                    <a16:rowId xmlns:a16="http://schemas.microsoft.com/office/drawing/2014/main" val="195884357"/>
                  </a:ext>
                </a:extLst>
              </a:tr>
              <a:tr h="0">
                <a:tc>
                  <a:txBody>
                    <a:bodyPr/>
                    <a:lstStyle/>
                    <a:p>
                      <a:r>
                        <a:rPr lang="fr-FR" sz="1050" kern="1200" dirty="0">
                          <a:effectLst/>
                        </a:rPr>
                        <a:t>Jusqu’au 4 du mois suivant.</a:t>
                      </a:r>
                      <a:endParaRPr lang="fr-FR" sz="1050" kern="1200" dirty="0">
                        <a:solidFill>
                          <a:schemeClr val="dk1"/>
                        </a:solidFill>
                        <a:effectLst/>
                        <a:latin typeface="+mn-lt"/>
                        <a:ea typeface="+mn-ea"/>
                        <a:cs typeface="+mn-cs"/>
                      </a:endParaRPr>
                    </a:p>
                  </a:txBody>
                  <a:tcPr/>
                </a:tc>
                <a:tc>
                  <a:txBody>
                    <a:bodyPr/>
                    <a:lstStyle/>
                    <a:p>
                      <a:r>
                        <a:rPr lang="fr-FR" sz="1050" kern="1200" dirty="0">
                          <a:effectLst/>
                        </a:rPr>
                        <a:t>Au-delà du 4 du mois suivant. </a:t>
                      </a:r>
                      <a:endParaRPr lang="fr-FR" sz="1050" kern="1200" dirty="0">
                        <a:solidFill>
                          <a:schemeClr val="dk1"/>
                        </a:solidFill>
                        <a:effectLst/>
                        <a:latin typeface="+mn-lt"/>
                        <a:ea typeface="+mn-ea"/>
                        <a:cs typeface="+mn-cs"/>
                      </a:endParaRPr>
                    </a:p>
                  </a:txBody>
                  <a:tcPr/>
                </a:tc>
                <a:extLst>
                  <a:ext uri="{0D108BD9-81ED-4DB2-BD59-A6C34878D82A}">
                    <a16:rowId xmlns:a16="http://schemas.microsoft.com/office/drawing/2014/main" val="838801856"/>
                  </a:ext>
                </a:extLst>
              </a:tr>
              <a:tr h="0">
                <a:tc gridSpan="2">
                  <a:txBody>
                    <a:bodyPr/>
                    <a:lstStyle/>
                    <a:p>
                      <a:pPr algn="ctr"/>
                      <a:r>
                        <a:rPr lang="fr-FR" sz="1100" b="1" kern="1200" dirty="0">
                          <a:solidFill>
                            <a:srgbClr val="E31D1A"/>
                          </a:solidFill>
                          <a:effectLst/>
                        </a:rPr>
                        <a:t>Usage complémentaire</a:t>
                      </a:r>
                      <a:endParaRPr lang="fr-FR" sz="1100" b="1" kern="1200" dirty="0">
                        <a:solidFill>
                          <a:srgbClr val="E31D1A"/>
                        </a:solidFill>
                        <a:effectLst/>
                        <a:latin typeface="+mn-lt"/>
                        <a:ea typeface="+mn-ea"/>
                        <a:cs typeface="+mn-cs"/>
                      </a:endParaRPr>
                    </a:p>
                  </a:txBody>
                  <a:tcPr/>
                </a:tc>
                <a:tc hMerge="1">
                  <a:txBody>
                    <a:bodyPr/>
                    <a:lstStyle/>
                    <a:p>
                      <a:endParaRPr lang="fr-FR" sz="1100" kern="1200" dirty="0">
                        <a:solidFill>
                          <a:schemeClr val="dk1"/>
                        </a:solidFill>
                        <a:effectLst/>
                        <a:latin typeface="+mn-lt"/>
                        <a:ea typeface="+mn-ea"/>
                        <a:cs typeface="+mn-cs"/>
                      </a:endParaRPr>
                    </a:p>
                  </a:txBody>
                  <a:tcPr/>
                </a:tc>
                <a:extLst>
                  <a:ext uri="{0D108BD9-81ED-4DB2-BD59-A6C34878D82A}">
                    <a16:rowId xmlns:a16="http://schemas.microsoft.com/office/drawing/2014/main" val="398949843"/>
                  </a:ext>
                </a:extLst>
              </a:tr>
              <a:tr h="356360">
                <a:tc>
                  <a:txBody>
                    <a:bodyPr/>
                    <a:lstStyle/>
                    <a:p>
                      <a:pPr marL="0" indent="0" rtl="0" fontAlgn="base">
                        <a:buClr>
                          <a:srgbClr val="E31D1A"/>
                        </a:buClr>
                        <a:buFont typeface="Arial" panose="020B0604020202020204" pitchFamily="34" charset="0"/>
                        <a:buNone/>
                      </a:pPr>
                      <a:r>
                        <a:rPr lang="fr-FR" sz="1050" b="1" kern="1200" dirty="0">
                          <a:solidFill>
                            <a:srgbClr val="E31D1A"/>
                          </a:solidFill>
                          <a:effectLst/>
                        </a:rPr>
                        <a:t>- </a:t>
                      </a:r>
                      <a:r>
                        <a:rPr lang="fr-FR" sz="1050" kern="1200" dirty="0">
                          <a:effectLst/>
                        </a:rPr>
                        <a:t>Pour les paiements par carte sur les catégories de dépenses prévus dans le budget mensuel habituel du Client (alimentation, cinéma, restaurant entre amis…). </a:t>
                      </a:r>
                    </a:p>
                    <a:p>
                      <a:pPr rtl="0" fontAlgn="base"/>
                      <a:r>
                        <a:rPr lang="fr-FR" sz="1050" b="1" kern="1200" dirty="0">
                          <a:solidFill>
                            <a:srgbClr val="E31D1A"/>
                          </a:solidFill>
                          <a:effectLst/>
                        </a:rPr>
                        <a:t>- </a:t>
                      </a:r>
                      <a:r>
                        <a:rPr lang="fr-FR" sz="1050" kern="1200" dirty="0">
                          <a:effectLst/>
                        </a:rPr>
                        <a:t>Pour un usage au quotidien, sur les dépenses de la vie courante. </a:t>
                      </a:r>
                    </a:p>
                    <a:p>
                      <a:pPr rtl="0" fontAlgn="base"/>
                      <a:r>
                        <a:rPr lang="fr-FR" sz="1050" kern="1200" dirty="0">
                          <a:effectLst/>
                        </a:rPr>
                        <a:t> </a:t>
                      </a:r>
                    </a:p>
                    <a:p>
                      <a:endParaRPr lang="fr-FR" sz="1050" kern="1200" dirty="0">
                        <a:solidFill>
                          <a:schemeClr val="dk1"/>
                        </a:solidFill>
                        <a:effectLst/>
                        <a:latin typeface="+mn-lt"/>
                        <a:ea typeface="+mn-ea"/>
                        <a:cs typeface="+mn-cs"/>
                      </a:endParaRPr>
                    </a:p>
                  </a:txBody>
                  <a:tcPr/>
                </a:tc>
                <a:tc>
                  <a:txBody>
                    <a:bodyPr/>
                    <a:lstStyle/>
                    <a:p>
                      <a:pPr rtl="0" fontAlgn="base"/>
                      <a:r>
                        <a:rPr lang="fr-FR" sz="1050" b="1" kern="1200" dirty="0">
                          <a:solidFill>
                            <a:srgbClr val="E31D1A"/>
                          </a:solidFill>
                          <a:effectLst/>
                        </a:rPr>
                        <a:t>- </a:t>
                      </a:r>
                      <a:r>
                        <a:rPr lang="fr-FR" sz="1050" kern="1200" dirty="0">
                          <a:effectLst/>
                        </a:rPr>
                        <a:t>Pour des dépenses relevant de catégories non prévues dans le budget mensuel habituel du Client. </a:t>
                      </a:r>
                    </a:p>
                    <a:p>
                      <a:pPr rtl="0" fontAlgn="base"/>
                      <a:r>
                        <a:rPr lang="fr-FR" sz="1050" b="1" kern="1200" dirty="0">
                          <a:solidFill>
                            <a:srgbClr val="E31D1A"/>
                          </a:solidFill>
                          <a:effectLst/>
                        </a:rPr>
                        <a:t>- </a:t>
                      </a:r>
                      <a:r>
                        <a:rPr lang="fr-FR" sz="1050" kern="1200" dirty="0">
                          <a:effectLst/>
                        </a:rPr>
                        <a:t>Pour des dépenses qui nécessitent un financement dans une temporalité plus longue que le 4 du mois suivant. </a:t>
                      </a:r>
                    </a:p>
                    <a:p>
                      <a:pPr rtl="0" fontAlgn="base"/>
                      <a:r>
                        <a:rPr lang="fr-FR" sz="1050" b="1" kern="1200" dirty="0">
                          <a:solidFill>
                            <a:srgbClr val="E31D1A"/>
                          </a:solidFill>
                          <a:effectLst/>
                        </a:rPr>
                        <a:t>- </a:t>
                      </a:r>
                      <a:r>
                        <a:rPr lang="fr-FR" sz="1050" kern="1200" dirty="0">
                          <a:effectLst/>
                        </a:rPr>
                        <a:t>Pour un usage occasionnel, un coup de cœur, une opportunité ou un imprévu (panne de voiture, remplacement du lave-vaisselle, réservation de vacances, soins esthétiques non remboursés…). </a:t>
                      </a:r>
                      <a:endParaRPr lang="fr-FR" sz="1050" kern="1200" dirty="0">
                        <a:solidFill>
                          <a:schemeClr val="dk1"/>
                        </a:solidFill>
                        <a:effectLst/>
                        <a:latin typeface="+mn-lt"/>
                        <a:ea typeface="+mn-ea"/>
                        <a:cs typeface="+mn-cs"/>
                      </a:endParaRPr>
                    </a:p>
                  </a:txBody>
                  <a:tcPr/>
                </a:tc>
                <a:extLst>
                  <a:ext uri="{0D108BD9-81ED-4DB2-BD59-A6C34878D82A}">
                    <a16:rowId xmlns:a16="http://schemas.microsoft.com/office/drawing/2014/main" val="2898892259"/>
                  </a:ext>
                </a:extLst>
              </a:tr>
              <a:tr h="0">
                <a:tc gridSpan="2">
                  <a:txBody>
                    <a:bodyPr/>
                    <a:lstStyle/>
                    <a:p>
                      <a:pPr algn="ctr" rtl="0" fontAlgn="base"/>
                      <a:r>
                        <a:rPr lang="fr-FR" sz="1100" b="1" kern="1200" dirty="0">
                          <a:solidFill>
                            <a:srgbClr val="E31D1A"/>
                          </a:solidFill>
                          <a:effectLst/>
                          <a:latin typeface="+mn-lt"/>
                          <a:ea typeface="+mn-ea"/>
                          <a:cs typeface="+mn-cs"/>
                        </a:rPr>
                        <a:t>Avantages complémentaires </a:t>
                      </a:r>
                    </a:p>
                  </a:txBody>
                  <a:tcPr/>
                </a:tc>
                <a:tc hMerge="1">
                  <a:txBody>
                    <a:bodyPr/>
                    <a:lstStyle/>
                    <a:p>
                      <a:pPr rtl="0" fontAlgn="base"/>
                      <a:endParaRPr lang="fr-FR" sz="1100" kern="1200" dirty="0">
                        <a:solidFill>
                          <a:schemeClr val="dk1"/>
                        </a:solidFill>
                        <a:effectLst/>
                        <a:latin typeface="+mn-lt"/>
                        <a:ea typeface="+mn-ea"/>
                        <a:cs typeface="+mn-cs"/>
                      </a:endParaRPr>
                    </a:p>
                  </a:txBody>
                  <a:tcPr/>
                </a:tc>
                <a:extLst>
                  <a:ext uri="{0D108BD9-81ED-4DB2-BD59-A6C34878D82A}">
                    <a16:rowId xmlns:a16="http://schemas.microsoft.com/office/drawing/2014/main" val="3524655814"/>
                  </a:ext>
                </a:extLst>
              </a:tr>
              <a:tr h="370840">
                <a:tc>
                  <a:txBody>
                    <a:bodyPr/>
                    <a:lstStyle/>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Simplification de la gestion du budget mensuel par le regroupement de tous les paiements par carte.</a:t>
                      </a:r>
                    </a:p>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Maitrise du budget par la visualisation des dépenses par catégorie. </a:t>
                      </a:r>
                    </a:p>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Fonctionnement du quotidien à l’image des abonnements (téléphonique, énergie ou impôt) prélevés à date fixe. </a:t>
                      </a:r>
                    </a:p>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La date de prélèvement de l'encours est connue et permet l’approvisionnement du compte par l’arrivée du salaire ou l’appel à l’épargne si nécessaire. </a:t>
                      </a:r>
                    </a:p>
                  </a:txBody>
                  <a:tcPr/>
                </a:tc>
                <a:tc>
                  <a:txBody>
                    <a:bodyPr/>
                    <a:lstStyle/>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Extension de Garantie Constructeur incluse sans coût supplémentaire. </a:t>
                      </a:r>
                    </a:p>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Pas de justification de l'usage. </a:t>
                      </a:r>
                    </a:p>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Pas de frais de dossier de crédit.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050" b="1" kern="1200" dirty="0">
                          <a:solidFill>
                            <a:srgbClr val="E31D1A"/>
                          </a:solidFill>
                          <a:effectLst/>
                        </a:rPr>
                        <a:t>- </a:t>
                      </a:r>
                      <a:r>
                        <a:rPr lang="fr-FR" sz="1050" kern="1200" dirty="0">
                          <a:solidFill>
                            <a:schemeClr val="tx1"/>
                          </a:solidFill>
                          <a:effectLst/>
                          <a:latin typeface="+mn-lt"/>
                          <a:ea typeface="+mn-ea"/>
                          <a:cs typeface="+mn-cs"/>
                        </a:rPr>
                        <a:t>Reconstitution progressive du crédit renouvelable au fil des remboursements.</a:t>
                      </a:r>
                    </a:p>
                    <a:p>
                      <a:pPr rtl="0" fontAlgn="base"/>
                      <a:endParaRPr lang="fr-FR" sz="1050" kern="1200" dirty="0">
                        <a:solidFill>
                          <a:schemeClr val="tx1"/>
                        </a:solidFill>
                        <a:effectLst/>
                        <a:latin typeface="+mn-lt"/>
                        <a:ea typeface="+mn-ea"/>
                        <a:cs typeface="+mn-cs"/>
                      </a:endParaRPr>
                    </a:p>
                    <a:p>
                      <a:pPr rtl="0" fontAlgn="base"/>
                      <a:endParaRPr lang="fr-FR" sz="1050" kern="1200" dirty="0">
                        <a:solidFill>
                          <a:schemeClr val="dk1"/>
                        </a:solidFill>
                        <a:effectLst/>
                        <a:latin typeface="+mn-lt"/>
                        <a:ea typeface="+mn-ea"/>
                        <a:cs typeface="+mn-cs"/>
                      </a:endParaRPr>
                    </a:p>
                  </a:txBody>
                  <a:tcPr/>
                </a:tc>
                <a:extLst>
                  <a:ext uri="{0D108BD9-81ED-4DB2-BD59-A6C34878D82A}">
                    <a16:rowId xmlns:a16="http://schemas.microsoft.com/office/drawing/2014/main" val="3577029922"/>
                  </a:ext>
                </a:extLst>
              </a:tr>
              <a:tr h="0">
                <a:tc gridSpan="2">
                  <a:txBody>
                    <a:bodyPr/>
                    <a:lstStyle/>
                    <a:p>
                      <a:pPr algn="ctr"/>
                      <a:r>
                        <a:rPr lang="fr-FR" sz="1100" b="1" kern="1200" dirty="0">
                          <a:solidFill>
                            <a:srgbClr val="E31D1A"/>
                          </a:solidFill>
                          <a:effectLst/>
                          <a:latin typeface="+mn-lt"/>
                          <a:ea typeface="+mn-ea"/>
                          <a:cs typeface="+mn-cs"/>
                        </a:rPr>
                        <a:t>Contrôle, maitrise</a:t>
                      </a:r>
                    </a:p>
                  </a:txBody>
                  <a:tcPr/>
                </a:tc>
                <a:tc hMerge="1">
                  <a:txBody>
                    <a:bodyPr/>
                    <a:lstStyle/>
                    <a:p>
                      <a:pPr rtl="0" fontAlgn="base"/>
                      <a:endParaRPr lang="fr-FR" sz="1100" kern="1200" dirty="0">
                        <a:solidFill>
                          <a:schemeClr val="dk1"/>
                        </a:solidFill>
                        <a:effectLst/>
                        <a:latin typeface="+mn-lt"/>
                        <a:ea typeface="+mn-ea"/>
                        <a:cs typeface="+mn-cs"/>
                      </a:endParaRPr>
                    </a:p>
                  </a:txBody>
                  <a:tcPr/>
                </a:tc>
                <a:extLst>
                  <a:ext uri="{0D108BD9-81ED-4DB2-BD59-A6C34878D82A}">
                    <a16:rowId xmlns:a16="http://schemas.microsoft.com/office/drawing/2014/main" val="3828055393"/>
                  </a:ext>
                </a:extLst>
              </a:tr>
              <a:tr h="370840">
                <a:tc>
                  <a:txBody>
                    <a:bodyPr/>
                    <a:lstStyle/>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Suivi au quotidien avec la Banque à Distance.  </a:t>
                      </a:r>
                    </a:p>
                    <a:p>
                      <a:pPr rtl="0" fontAlgn="base"/>
                      <a:r>
                        <a:rPr lang="fr-FR" sz="1050" b="1" kern="1200" dirty="0">
                          <a:solidFill>
                            <a:srgbClr val="E31D1A"/>
                          </a:solidFill>
                          <a:effectLst/>
                        </a:rPr>
                        <a:t>- </a:t>
                      </a:r>
                      <a:r>
                        <a:rPr lang="fr-FR" sz="1050" kern="1200" dirty="0">
                          <a:solidFill>
                            <a:schemeClr val="tx1"/>
                          </a:solidFill>
                          <a:effectLst/>
                          <a:latin typeface="+mn-lt"/>
                          <a:ea typeface="+mn-ea"/>
                          <a:cs typeface="+mn-cs"/>
                        </a:rPr>
                        <a:t>Alerte possible, par le paramétrage de l’alerte sur encours carte du service </a:t>
                      </a:r>
                      <a:r>
                        <a:rPr lang="fr-FR" sz="1050" kern="1200" dirty="0" err="1">
                          <a:solidFill>
                            <a:schemeClr val="tx1"/>
                          </a:solidFill>
                          <a:effectLst/>
                          <a:latin typeface="+mn-lt"/>
                          <a:ea typeface="+mn-ea"/>
                          <a:cs typeface="+mn-cs"/>
                        </a:rPr>
                        <a:t>AlertEcureuil</a:t>
                      </a:r>
                      <a:r>
                        <a:rPr lang="fr-FR" sz="1050" kern="1200" dirty="0">
                          <a:solidFill>
                            <a:schemeClr val="tx1"/>
                          </a:solidFill>
                          <a:effectLst/>
                          <a:latin typeface="+mn-lt"/>
                          <a:ea typeface="+mn-ea"/>
                          <a:cs typeface="+mn-cs"/>
                        </a:rPr>
                        <a:t>, inclus dans les Formules.</a:t>
                      </a:r>
                    </a:p>
                    <a:p>
                      <a:endParaRPr lang="fr-FR" sz="1050" kern="1200" dirty="0">
                        <a:solidFill>
                          <a:schemeClr val="dk1"/>
                        </a:solidFill>
                        <a:effectLst/>
                        <a:latin typeface="+mn-lt"/>
                        <a:ea typeface="+mn-ea"/>
                        <a:cs typeface="+mn-cs"/>
                      </a:endParaRPr>
                    </a:p>
                  </a:txBody>
                  <a:tcPr/>
                </a:tc>
                <a:tc>
                  <a:txBody>
                    <a:bodyPr/>
                    <a:lstStyle/>
                    <a:p>
                      <a:pPr marL="0" algn="l" defTabSz="914400" rtl="0" eaLnBrk="1" fontAlgn="base" latinLnBrk="0" hangingPunct="1"/>
                      <a:r>
                        <a:rPr lang="fr-FR" sz="1050" b="1" kern="1200" dirty="0">
                          <a:solidFill>
                            <a:srgbClr val="E31D1A"/>
                          </a:solidFill>
                          <a:effectLst/>
                        </a:rPr>
                        <a:t>- </a:t>
                      </a:r>
                      <a:r>
                        <a:rPr lang="fr-FR" sz="1050" kern="1200" dirty="0">
                          <a:solidFill>
                            <a:schemeClr val="tx1"/>
                          </a:solidFill>
                          <a:effectLst/>
                          <a:latin typeface="+mn-lt"/>
                          <a:ea typeface="+mn-ea"/>
                          <a:cs typeface="+mn-cs"/>
                        </a:rPr>
                        <a:t>Suivi à tout moment avec la Banque à Distance. </a:t>
                      </a:r>
                    </a:p>
                    <a:p>
                      <a:pPr marL="0" algn="l" defTabSz="914400" rtl="0" eaLnBrk="1" fontAlgn="base" latinLnBrk="0" hangingPunct="1"/>
                      <a:r>
                        <a:rPr lang="fr-FR" sz="1050" b="1" kern="1200" dirty="0">
                          <a:solidFill>
                            <a:srgbClr val="E31D1A"/>
                          </a:solidFill>
                          <a:effectLst/>
                        </a:rPr>
                        <a:t>- </a:t>
                      </a:r>
                      <a:r>
                        <a:rPr lang="fr-FR" sz="1050" kern="1200" dirty="0">
                          <a:solidFill>
                            <a:schemeClr val="tx1"/>
                          </a:solidFill>
                          <a:effectLst/>
                          <a:latin typeface="+mn-lt"/>
                          <a:ea typeface="+mn-ea"/>
                          <a:cs typeface="+mn-cs"/>
                        </a:rPr>
                        <a:t>Choix du montant et de la durée, pause possible 2 fois par an, remboursement anticipé possible. </a:t>
                      </a:r>
                    </a:p>
                    <a:p>
                      <a:pPr marL="0" algn="l" defTabSz="914400" rtl="0" eaLnBrk="1" fontAlgn="base" latinLnBrk="0" hangingPunct="1"/>
                      <a:r>
                        <a:rPr lang="fr-FR" sz="1050" b="1" kern="1200" dirty="0">
                          <a:solidFill>
                            <a:srgbClr val="E31D1A"/>
                          </a:solidFill>
                          <a:effectLst/>
                        </a:rPr>
                        <a:t>- </a:t>
                      </a:r>
                      <a:r>
                        <a:rPr lang="fr-FR" sz="1050" kern="1200" dirty="0">
                          <a:solidFill>
                            <a:schemeClr val="tx1"/>
                          </a:solidFill>
                          <a:effectLst/>
                          <a:latin typeface="+mn-lt"/>
                          <a:ea typeface="+mn-ea"/>
                          <a:cs typeface="+mn-cs"/>
                        </a:rPr>
                        <a:t>Connaissance du coût du crédit lors de l’utilisation de la réserve. </a:t>
                      </a:r>
                    </a:p>
                    <a:p>
                      <a:pPr marL="0" algn="l" defTabSz="914400" rtl="0" eaLnBrk="1" fontAlgn="base" latinLnBrk="0" hangingPunct="1"/>
                      <a:r>
                        <a:rPr lang="fr-FR" sz="1050" b="1" kern="1200" dirty="0">
                          <a:solidFill>
                            <a:srgbClr val="E31D1A"/>
                          </a:solidFill>
                          <a:effectLst/>
                        </a:rPr>
                        <a:t>- </a:t>
                      </a:r>
                      <a:r>
                        <a:rPr lang="fr-FR" sz="1050" kern="1200" dirty="0">
                          <a:solidFill>
                            <a:schemeClr val="tx1"/>
                          </a:solidFill>
                          <a:effectLst/>
                          <a:latin typeface="+mn-lt"/>
                          <a:ea typeface="+mn-ea"/>
                          <a:cs typeface="+mn-cs"/>
                        </a:rPr>
                        <a:t>Alerte dépassement par SMS en cas de risque de dépassement du Découvert Autorisé.  </a:t>
                      </a:r>
                    </a:p>
                  </a:txBody>
                  <a:tcPr/>
                </a:tc>
                <a:extLst>
                  <a:ext uri="{0D108BD9-81ED-4DB2-BD59-A6C34878D82A}">
                    <a16:rowId xmlns:a16="http://schemas.microsoft.com/office/drawing/2014/main" val="766539472"/>
                  </a:ext>
                </a:extLst>
              </a:tr>
            </a:tbl>
          </a:graphicData>
        </a:graphic>
      </p:graphicFrame>
      <p:sp>
        <p:nvSpPr>
          <p:cNvPr id="23" name="Rectangle : coins arrondis 22">
            <a:extLst>
              <a:ext uri="{FF2B5EF4-FFF2-40B4-BE49-F238E27FC236}">
                <a16:creationId xmlns:a16="http://schemas.microsoft.com/office/drawing/2014/main" id="{B1A7CAE3-539D-4701-B2AD-B600C78F7896}"/>
              </a:ext>
            </a:extLst>
          </p:cNvPr>
          <p:cNvSpPr/>
          <p:nvPr/>
        </p:nvSpPr>
        <p:spPr>
          <a:xfrm>
            <a:off x="2318327" y="1448561"/>
            <a:ext cx="2595418" cy="499787"/>
          </a:xfrm>
          <a:prstGeom prst="roundRect">
            <a:avLst/>
          </a:prstGeom>
          <a:solidFill>
            <a:schemeClr val="bg1">
              <a:lumMod val="6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B6741776-3276-4A15-84DC-CB92DE4D7D86}"/>
              </a:ext>
            </a:extLst>
          </p:cNvPr>
          <p:cNvSpPr txBox="1"/>
          <p:nvPr/>
        </p:nvSpPr>
        <p:spPr>
          <a:xfrm>
            <a:off x="2336799" y="1455620"/>
            <a:ext cx="2576946" cy="461665"/>
          </a:xfrm>
          <a:prstGeom prst="rect">
            <a:avLst/>
          </a:prstGeom>
          <a:noFill/>
          <a:ln>
            <a:noFill/>
          </a:ln>
        </p:spPr>
        <p:txBody>
          <a:bodyPr wrap="square" rtlCol="0">
            <a:spAutoFit/>
          </a:bodyPr>
          <a:lstStyle/>
          <a:p>
            <a:pPr algn="ctr"/>
            <a:r>
              <a:rPr lang="fr-FR" sz="1200" b="1" i="1" dirty="0">
                <a:solidFill>
                  <a:schemeClr val="bg1"/>
                </a:solidFill>
              </a:rPr>
              <a:t>Gestion des dépenses quotidiennes</a:t>
            </a:r>
            <a:br>
              <a:rPr lang="fr-FR" sz="1200" b="1" i="1" dirty="0">
                <a:solidFill>
                  <a:schemeClr val="bg1"/>
                </a:solidFill>
              </a:rPr>
            </a:br>
            <a:r>
              <a:rPr lang="fr-FR" sz="1200" b="1" i="1" dirty="0">
                <a:solidFill>
                  <a:schemeClr val="bg1"/>
                </a:solidFill>
              </a:rPr>
              <a:t>et des imprévus</a:t>
            </a:r>
            <a:r>
              <a:rPr lang="fr-FR" sz="1200" b="1" dirty="0">
                <a:solidFill>
                  <a:schemeClr val="bg1"/>
                </a:solidFill>
              </a:rPr>
              <a:t> </a:t>
            </a:r>
            <a:endParaRPr lang="fr-FR" sz="1000" b="1" i="1" dirty="0">
              <a:solidFill>
                <a:schemeClr val="bg1"/>
              </a:solidFill>
              <a:latin typeface="Univers"/>
            </a:endParaRPr>
          </a:p>
        </p:txBody>
      </p:sp>
      <p:pic>
        <p:nvPicPr>
          <p:cNvPr id="25" name="Image 24">
            <a:extLst>
              <a:ext uri="{FF2B5EF4-FFF2-40B4-BE49-F238E27FC236}">
                <a16:creationId xmlns:a16="http://schemas.microsoft.com/office/drawing/2014/main" id="{4A73FA7E-ACF6-434B-8E8A-9111812DF9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4451" y="165937"/>
            <a:ext cx="1542126" cy="504830"/>
          </a:xfrm>
          <a:prstGeom prst="rect">
            <a:avLst/>
          </a:prstGeom>
        </p:spPr>
      </p:pic>
      <p:sp>
        <p:nvSpPr>
          <p:cNvPr id="27" name="Forme en L 26">
            <a:extLst>
              <a:ext uri="{FF2B5EF4-FFF2-40B4-BE49-F238E27FC236}">
                <a16:creationId xmlns:a16="http://schemas.microsoft.com/office/drawing/2014/main" id="{C8ACC3CD-34C9-469D-A70D-CFA57BDFBDC4}"/>
              </a:ext>
            </a:extLst>
          </p:cNvPr>
          <p:cNvSpPr/>
          <p:nvPr/>
        </p:nvSpPr>
        <p:spPr>
          <a:xfrm rot="5400000">
            <a:off x="2525595" y="-2074596"/>
            <a:ext cx="287307" cy="4950407"/>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6741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E6B4E52-181E-4639-9E09-AD9347B59B00}"/>
              </a:ext>
            </a:extLst>
          </p:cNvPr>
          <p:cNvSpPr txBox="1"/>
          <p:nvPr/>
        </p:nvSpPr>
        <p:spPr>
          <a:xfrm>
            <a:off x="2206625" y="8563311"/>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solidFill>
                  <a:schemeClr val="bg1"/>
                </a:solidFill>
                <a:latin typeface="Univers"/>
              </a:rPr>
              <a:t>Document à usage strictement interne – Ne pas diffuser</a:t>
            </a:r>
            <a:endParaRPr lang="fr-FR" sz="800">
              <a:solidFill>
                <a:schemeClr val="bg1"/>
              </a:solidFill>
              <a:latin typeface="Univers"/>
              <a:cs typeface="Calibri"/>
            </a:endParaRPr>
          </a:p>
        </p:txBody>
      </p:sp>
      <p:sp>
        <p:nvSpPr>
          <p:cNvPr id="77" name="Forme en L 76">
            <a:extLst>
              <a:ext uri="{FF2B5EF4-FFF2-40B4-BE49-F238E27FC236}">
                <a16:creationId xmlns:a16="http://schemas.microsoft.com/office/drawing/2014/main" id="{EDC95F46-D688-4B62-B47F-64312F723763}"/>
              </a:ext>
            </a:extLst>
          </p:cNvPr>
          <p:cNvSpPr/>
          <p:nvPr/>
        </p:nvSpPr>
        <p:spPr>
          <a:xfrm rot="16200000">
            <a:off x="3386946" y="5454929"/>
            <a:ext cx="385430" cy="6366243"/>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DD607D91-1D42-4ED4-8C42-5D1685B67A9D}"/>
              </a:ext>
            </a:extLst>
          </p:cNvPr>
          <p:cNvSpPr txBox="1"/>
          <p:nvPr/>
        </p:nvSpPr>
        <p:spPr>
          <a:xfrm>
            <a:off x="0" y="414309"/>
            <a:ext cx="6857997" cy="16260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dirty="0">
                <a:latin typeface="Univers"/>
              </a:rPr>
              <a:t>Fiche pratique</a:t>
            </a:r>
          </a:p>
          <a:p>
            <a:pPr algn="ctr"/>
            <a:r>
              <a:rPr lang="fr-FR" b="1" dirty="0">
                <a:latin typeface="Univers"/>
              </a:rPr>
              <a:t>Débit Différé et Izicarte, la démonstration </a:t>
            </a:r>
            <a:br>
              <a:rPr lang="fr-FR" b="1" dirty="0">
                <a:latin typeface="Univers"/>
              </a:rPr>
            </a:br>
            <a:br>
              <a:rPr lang="fr-FR" sz="800" b="1" dirty="0">
                <a:solidFill>
                  <a:srgbClr val="E31D1A"/>
                </a:solidFill>
              </a:rPr>
            </a:br>
            <a:endParaRPr lang="fr-FR" b="1" dirty="0">
              <a:latin typeface="Univers"/>
            </a:endParaRPr>
          </a:p>
          <a:p>
            <a:pPr algn="ctr">
              <a:spcAft>
                <a:spcPts val="200"/>
              </a:spcAft>
            </a:pPr>
            <a:endParaRPr lang="fr-FR" b="1" dirty="0">
              <a:latin typeface="Univers"/>
            </a:endParaRPr>
          </a:p>
          <a:p>
            <a:pPr algn="ctr"/>
            <a:endParaRPr lang="fr-FR" b="1" dirty="0">
              <a:latin typeface="Univers"/>
            </a:endParaRPr>
          </a:p>
        </p:txBody>
      </p:sp>
      <p:sp>
        <p:nvSpPr>
          <p:cNvPr id="16" name="ZoneTexte 15">
            <a:extLst>
              <a:ext uri="{FF2B5EF4-FFF2-40B4-BE49-F238E27FC236}">
                <a16:creationId xmlns:a16="http://schemas.microsoft.com/office/drawing/2014/main" id="{C6ACE7E2-2FE7-446D-A809-E2B982AB6260}"/>
              </a:ext>
            </a:extLst>
          </p:cNvPr>
          <p:cNvSpPr txBox="1"/>
          <p:nvPr/>
        </p:nvSpPr>
        <p:spPr>
          <a:xfrm>
            <a:off x="2247168" y="8622104"/>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dirty="0">
                <a:solidFill>
                  <a:srgbClr val="FFFFFF"/>
                </a:solidFill>
              </a:rPr>
              <a:t>Comité de rédaction/validation :</a:t>
            </a:r>
            <a:r>
              <a:rPr lang="fr-FR" sz="1000" dirty="0">
                <a:solidFill>
                  <a:srgbClr val="FFFFFF"/>
                </a:solidFill>
                <a:cs typeface="Calibri"/>
              </a:rPr>
              <a:t> BPA Développement Caisse d’Epargne- Mars 2022</a:t>
            </a:r>
            <a:endParaRPr lang="fr-FR" dirty="0">
              <a:solidFill>
                <a:srgbClr val="FFFFFF"/>
              </a:solidFill>
            </a:endParaRPr>
          </a:p>
        </p:txBody>
      </p:sp>
      <p:sp>
        <p:nvSpPr>
          <p:cNvPr id="18" name="ZoneTexte 17">
            <a:extLst>
              <a:ext uri="{FF2B5EF4-FFF2-40B4-BE49-F238E27FC236}">
                <a16:creationId xmlns:a16="http://schemas.microsoft.com/office/drawing/2014/main" id="{713C8B0F-8D56-4F8A-98AC-992EC88C15C4}"/>
              </a:ext>
            </a:extLst>
          </p:cNvPr>
          <p:cNvSpPr txBox="1"/>
          <p:nvPr/>
        </p:nvSpPr>
        <p:spPr>
          <a:xfrm rot="16200000">
            <a:off x="-1789991" y="5403820"/>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dirty="0">
                <a:latin typeface="Univers"/>
              </a:rPr>
              <a:t>Document à usage strictement interne – Ne pas diffuser</a:t>
            </a:r>
            <a:endParaRPr lang="fr-FR" sz="800" dirty="0">
              <a:latin typeface="Univers"/>
              <a:cs typeface="Calibri"/>
            </a:endParaRPr>
          </a:p>
        </p:txBody>
      </p:sp>
      <p:sp>
        <p:nvSpPr>
          <p:cNvPr id="20" name="ZoneTexte 19">
            <a:extLst>
              <a:ext uri="{FF2B5EF4-FFF2-40B4-BE49-F238E27FC236}">
                <a16:creationId xmlns:a16="http://schemas.microsoft.com/office/drawing/2014/main" id="{49821542-B69F-46CC-A575-4F9DBDFC47B2}"/>
              </a:ext>
            </a:extLst>
          </p:cNvPr>
          <p:cNvSpPr txBox="1"/>
          <p:nvPr/>
        </p:nvSpPr>
        <p:spPr>
          <a:xfrm>
            <a:off x="2247168" y="5150102"/>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dirty="0">
                <a:solidFill>
                  <a:srgbClr val="FFFFFF"/>
                </a:solidFill>
              </a:rPr>
              <a:t>Comité de rédaction/validation :</a:t>
            </a:r>
            <a:r>
              <a:rPr lang="fr-FR" sz="1000" dirty="0">
                <a:solidFill>
                  <a:srgbClr val="FFFFFF"/>
                </a:solidFill>
                <a:cs typeface="Calibri"/>
              </a:rPr>
              <a:t> BPA Développement Caisse d’Epargne- Février 2022</a:t>
            </a:r>
            <a:endParaRPr lang="fr-FR" dirty="0">
              <a:solidFill>
                <a:srgbClr val="FFFFFF"/>
              </a:solidFill>
            </a:endParaRPr>
          </a:p>
        </p:txBody>
      </p:sp>
      <p:sp>
        <p:nvSpPr>
          <p:cNvPr id="21" name="ZoneTexte 20">
            <a:extLst>
              <a:ext uri="{FF2B5EF4-FFF2-40B4-BE49-F238E27FC236}">
                <a16:creationId xmlns:a16="http://schemas.microsoft.com/office/drawing/2014/main" id="{1FD17591-0366-435F-8E48-259E866A0DD4}"/>
              </a:ext>
            </a:extLst>
          </p:cNvPr>
          <p:cNvSpPr txBox="1"/>
          <p:nvPr/>
        </p:nvSpPr>
        <p:spPr>
          <a:xfrm>
            <a:off x="239373" y="1137921"/>
            <a:ext cx="6447203" cy="6192000"/>
          </a:xfrm>
          <a:prstGeom prst="rect">
            <a:avLst/>
          </a:prstGeom>
          <a:noFill/>
          <a:ln>
            <a:solidFill>
              <a:srgbClr val="E31D1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a:p>
            <a:pPr algn="ctr">
              <a:spcAft>
                <a:spcPts val="200"/>
              </a:spcAft>
            </a:pPr>
            <a:endParaRPr lang="fr-FR" sz="1300" b="1" dirty="0">
              <a:solidFill>
                <a:srgbClr val="E31D1A"/>
              </a:solidFill>
            </a:endParaRPr>
          </a:p>
        </p:txBody>
      </p:sp>
      <p:pic>
        <p:nvPicPr>
          <p:cNvPr id="25" name="Image 24">
            <a:extLst>
              <a:ext uri="{FF2B5EF4-FFF2-40B4-BE49-F238E27FC236}">
                <a16:creationId xmlns:a16="http://schemas.microsoft.com/office/drawing/2014/main" id="{4A73FA7E-ACF6-434B-8E8A-9111812DF9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4451" y="165937"/>
            <a:ext cx="1542126" cy="504830"/>
          </a:xfrm>
          <a:prstGeom prst="rect">
            <a:avLst/>
          </a:prstGeom>
        </p:spPr>
      </p:pic>
      <p:sp>
        <p:nvSpPr>
          <p:cNvPr id="27" name="Forme en L 26">
            <a:extLst>
              <a:ext uri="{FF2B5EF4-FFF2-40B4-BE49-F238E27FC236}">
                <a16:creationId xmlns:a16="http://schemas.microsoft.com/office/drawing/2014/main" id="{C8ACC3CD-34C9-469D-A70D-CFA57BDFBDC4}"/>
              </a:ext>
            </a:extLst>
          </p:cNvPr>
          <p:cNvSpPr/>
          <p:nvPr/>
        </p:nvSpPr>
        <p:spPr>
          <a:xfrm rot="5400000">
            <a:off x="2525595" y="-2074596"/>
            <a:ext cx="287307" cy="4950407"/>
          </a:xfrm>
          <a:prstGeom prst="corner">
            <a:avLst/>
          </a:prstGeom>
          <a:solidFill>
            <a:srgbClr val="E31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ABD99551-D96B-4102-B890-1EB5CF935F49}"/>
              </a:ext>
            </a:extLst>
          </p:cNvPr>
          <p:cNvSpPr/>
          <p:nvPr/>
        </p:nvSpPr>
        <p:spPr>
          <a:xfrm>
            <a:off x="1836489" y="2335348"/>
            <a:ext cx="4917581" cy="430887"/>
          </a:xfrm>
          <a:prstGeom prst="rect">
            <a:avLst/>
          </a:prstGeom>
        </p:spPr>
        <p:txBody>
          <a:bodyPr wrap="square">
            <a:spAutoFit/>
          </a:bodyPr>
          <a:lstStyle/>
          <a:p>
            <a:pPr fontAlgn="base">
              <a:buClr>
                <a:srgbClr val="E31D1A"/>
              </a:buClr>
            </a:pPr>
            <a:endParaRPr lang="fr-FR" sz="1100" i="1" dirty="0">
              <a:solidFill>
                <a:schemeClr val="tx1">
                  <a:lumMod val="75000"/>
                  <a:lumOff val="25000"/>
                </a:schemeClr>
              </a:solidFill>
            </a:endParaRPr>
          </a:p>
          <a:p>
            <a:pPr fontAlgn="base">
              <a:buClr>
                <a:srgbClr val="E31D1A"/>
              </a:buClr>
            </a:pPr>
            <a:endParaRPr lang="fr-FR" sz="1100" i="1" dirty="0">
              <a:solidFill>
                <a:schemeClr val="tx1">
                  <a:lumMod val="75000"/>
                  <a:lumOff val="25000"/>
                </a:schemeClr>
              </a:solidFill>
            </a:endParaRPr>
          </a:p>
        </p:txBody>
      </p:sp>
      <p:sp>
        <p:nvSpPr>
          <p:cNvPr id="26" name="ZoneTexte 25">
            <a:extLst>
              <a:ext uri="{FF2B5EF4-FFF2-40B4-BE49-F238E27FC236}">
                <a16:creationId xmlns:a16="http://schemas.microsoft.com/office/drawing/2014/main" id="{2735CF54-A9D9-42BF-B781-97B0D7307B76}"/>
              </a:ext>
            </a:extLst>
          </p:cNvPr>
          <p:cNvSpPr txBox="1"/>
          <p:nvPr/>
        </p:nvSpPr>
        <p:spPr>
          <a:xfrm>
            <a:off x="276221" y="1177194"/>
            <a:ext cx="6402861" cy="646331"/>
          </a:xfrm>
          <a:prstGeom prst="rect">
            <a:avLst/>
          </a:prstGeom>
          <a:noFill/>
        </p:spPr>
        <p:txBody>
          <a:bodyPr wrap="square" rtlCol="0">
            <a:spAutoFit/>
          </a:bodyPr>
          <a:lstStyle/>
          <a:p>
            <a:pPr algn="ctr"/>
            <a:r>
              <a:rPr lang="fr-FR" sz="1200" b="1" cap="all" dirty="0">
                <a:solidFill>
                  <a:srgbClr val="E31D1A"/>
                </a:solidFill>
                <a:latin typeface="Univers" panose="020B0503020202020204" pitchFamily="34" charset="0"/>
              </a:rPr>
              <a:t>Suivez Céline, cliente de la caisse d’</a:t>
            </a:r>
            <a:r>
              <a:rPr lang="fr-FR" sz="1200" b="1" cap="all" dirty="0" err="1">
                <a:solidFill>
                  <a:srgbClr val="E31D1A"/>
                </a:solidFill>
                <a:latin typeface="Univers" panose="020B0503020202020204" pitchFamily="34" charset="0"/>
              </a:rPr>
              <a:t>epargne</a:t>
            </a:r>
            <a:r>
              <a:rPr lang="fr-FR" sz="1200" b="1" cap="all" dirty="0">
                <a:solidFill>
                  <a:srgbClr val="E31D1A"/>
                </a:solidFill>
                <a:latin typeface="Univers" panose="020B0503020202020204" pitchFamily="34" charset="0"/>
              </a:rPr>
              <a:t> au travers de situations propices à l'utilisation de sa carte bancaire équipée </a:t>
            </a:r>
          </a:p>
          <a:p>
            <a:pPr algn="ctr"/>
            <a:r>
              <a:rPr lang="fr-FR" sz="1200" b="1" cap="all" dirty="0">
                <a:solidFill>
                  <a:srgbClr val="E31D1A"/>
                </a:solidFill>
                <a:latin typeface="Univers" panose="020B0503020202020204" pitchFamily="34" charset="0"/>
              </a:rPr>
              <a:t>du débit différé et de Izicarte</a:t>
            </a:r>
          </a:p>
        </p:txBody>
      </p:sp>
      <p:graphicFrame>
        <p:nvGraphicFramePr>
          <p:cNvPr id="28" name="Tableau 29">
            <a:extLst>
              <a:ext uri="{FF2B5EF4-FFF2-40B4-BE49-F238E27FC236}">
                <a16:creationId xmlns:a16="http://schemas.microsoft.com/office/drawing/2014/main" id="{DAC959E3-BC87-4242-9A69-1498FAF9F1D7}"/>
              </a:ext>
            </a:extLst>
          </p:cNvPr>
          <p:cNvGraphicFramePr>
            <a:graphicFrameLocks noGrp="1"/>
          </p:cNvGraphicFramePr>
          <p:nvPr>
            <p:extLst>
              <p:ext uri="{D42A27DB-BD31-4B8C-83A1-F6EECF244321}">
                <p14:modId xmlns:p14="http://schemas.microsoft.com/office/powerpoint/2010/main" val="1736071610"/>
              </p:ext>
            </p:extLst>
          </p:nvPr>
        </p:nvGraphicFramePr>
        <p:xfrm>
          <a:off x="431314" y="1829885"/>
          <a:ext cx="6247768" cy="5509260"/>
        </p:xfrm>
        <a:graphic>
          <a:graphicData uri="http://schemas.openxmlformats.org/drawingml/2006/table">
            <a:tbl>
              <a:tblPr firstRow="1" bandRow="1">
                <a:tableStyleId>{2D5ABB26-0587-4C30-8999-92F81FD0307C}</a:tableStyleId>
              </a:tblPr>
              <a:tblGrid>
                <a:gridCol w="752909">
                  <a:extLst>
                    <a:ext uri="{9D8B030D-6E8A-4147-A177-3AD203B41FA5}">
                      <a16:colId xmlns:a16="http://schemas.microsoft.com/office/drawing/2014/main" val="3670884051"/>
                    </a:ext>
                  </a:extLst>
                </a:gridCol>
                <a:gridCol w="5494859">
                  <a:extLst>
                    <a:ext uri="{9D8B030D-6E8A-4147-A177-3AD203B41FA5}">
                      <a16:colId xmlns:a16="http://schemas.microsoft.com/office/drawing/2014/main" val="4091992979"/>
                    </a:ext>
                  </a:extLst>
                </a:gridCol>
              </a:tblGrid>
              <a:tr h="370840">
                <a:tc>
                  <a:txBody>
                    <a:bodyPr/>
                    <a:lstStyle/>
                    <a:p>
                      <a:endParaRPr lang="fr-FR" sz="1050" dirty="0"/>
                    </a:p>
                  </a:txBody>
                  <a:tcPr>
                    <a:noFill/>
                  </a:tcPr>
                </a:tc>
                <a:tc>
                  <a:txBody>
                    <a:bodyPr/>
                    <a:lstStyle/>
                    <a:p>
                      <a:pPr lvl="0"/>
                      <a:r>
                        <a:rPr lang="fr-FR" sz="1050" dirty="0"/>
                        <a:t>Céline a rejoint la Caisse d’Epargne en Août dernier pour son crédit Immobilier qui finance l’achat de son appartement, sa nouvelle résidence principale.</a:t>
                      </a:r>
                    </a:p>
                    <a:p>
                      <a:pPr lvl="0"/>
                      <a:r>
                        <a:rPr lang="fr-FR" sz="1050" dirty="0"/>
                        <a:t>Il faut bien parler au futur car pour l’instant l’appartement a besoin de travaux ! Céline devra faire plusieurs achats en matériel, puis elle devra équiper son logement. </a:t>
                      </a:r>
                    </a:p>
                  </a:txBody>
                  <a:tcPr>
                    <a:lnB w="6350" cap="flat" cmpd="sng" algn="ctr">
                      <a:solidFill>
                        <a:srgbClr val="C00000"/>
                      </a:solidFill>
                      <a:prstDash val="dashDot"/>
                      <a:round/>
                      <a:headEnd type="none" w="med" len="med"/>
                      <a:tailEnd type="none" w="med" len="med"/>
                    </a:lnB>
                    <a:noFill/>
                  </a:tcPr>
                </a:tc>
                <a:extLst>
                  <a:ext uri="{0D108BD9-81ED-4DB2-BD59-A6C34878D82A}">
                    <a16:rowId xmlns:a16="http://schemas.microsoft.com/office/drawing/2014/main" val="2470517470"/>
                  </a:ext>
                </a:extLst>
              </a:tr>
              <a:tr h="370840">
                <a:tc>
                  <a:txBody>
                    <a:bodyPr/>
                    <a:lstStyle/>
                    <a:p>
                      <a:endParaRPr lang="fr-FR" sz="1050" dirty="0"/>
                    </a:p>
                  </a:txBody>
                  <a:tcPr>
                    <a:noFill/>
                  </a:tcPr>
                </a:tc>
                <a:tc>
                  <a:txBody>
                    <a:bodyPr/>
                    <a:lstStyle/>
                    <a:p>
                      <a:pPr lvl="0"/>
                      <a:endParaRPr lang="fr-FR" sz="1050" dirty="0"/>
                    </a:p>
                    <a:p>
                      <a:pPr lvl="0"/>
                      <a:r>
                        <a:rPr lang="fr-FR" sz="1050" dirty="0"/>
                        <a:t>Grâce à son Conseiller Caisse d’Epargne, </a:t>
                      </a:r>
                      <a:r>
                        <a:rPr lang="fr-FR" sz="1050" kern="1200" dirty="0">
                          <a:solidFill>
                            <a:schemeClr val="tx1"/>
                          </a:solidFill>
                          <a:latin typeface="+mn-lt"/>
                          <a:ea typeface="+mn-ea"/>
                          <a:cs typeface="+mn-cs"/>
                        </a:rPr>
                        <a:t>Céline souscrit une Visa Premier Izicarte Débit Différé et </a:t>
                      </a:r>
                      <a:r>
                        <a:rPr lang="fr-FR" sz="1050" dirty="0"/>
                        <a:t>met en place un découvert adapté à ses besoins. Céline ne le sait pas encore, mais ce choix va grandement lui faciliter la vie dans les semaines à venir. </a:t>
                      </a:r>
                      <a:endParaRPr lang="fr-FR" sz="1050" i="1" dirty="0">
                        <a:solidFill>
                          <a:schemeClr val="tx1">
                            <a:lumMod val="75000"/>
                            <a:lumOff val="25000"/>
                          </a:schemeClr>
                        </a:solidFill>
                      </a:endParaRPr>
                    </a:p>
                  </a:txBody>
                  <a:tcPr>
                    <a:lnT w="6350" cap="flat" cmpd="sng" algn="ctr">
                      <a:solidFill>
                        <a:srgbClr val="C00000"/>
                      </a:solidFill>
                      <a:prstDash val="dashDot"/>
                      <a:round/>
                      <a:headEnd type="none" w="med" len="med"/>
                      <a:tailEnd type="none" w="med" len="med"/>
                    </a:lnT>
                    <a:lnB w="6350" cap="flat" cmpd="sng" algn="ctr">
                      <a:solidFill>
                        <a:srgbClr val="C00000"/>
                      </a:solidFill>
                      <a:prstDash val="dashDot"/>
                      <a:round/>
                      <a:headEnd type="none" w="med" len="med"/>
                      <a:tailEnd type="none" w="med" len="med"/>
                    </a:lnB>
                    <a:noFill/>
                  </a:tcPr>
                </a:tc>
                <a:extLst>
                  <a:ext uri="{0D108BD9-81ED-4DB2-BD59-A6C34878D82A}">
                    <a16:rowId xmlns:a16="http://schemas.microsoft.com/office/drawing/2014/main" val="3419332710"/>
                  </a:ext>
                </a:extLst>
              </a:tr>
              <a:tr h="370840">
                <a:tc>
                  <a:txBody>
                    <a:bodyPr/>
                    <a:lstStyle/>
                    <a:p>
                      <a:endParaRPr lang="fr-FR" sz="1050" dirty="0"/>
                    </a:p>
                  </a:txBody>
                  <a:tcPr>
                    <a:noFill/>
                  </a:tcPr>
                </a:tc>
                <a:tc>
                  <a:txBody>
                    <a:bodyPr/>
                    <a:lstStyle/>
                    <a:p>
                      <a:pPr lvl="0"/>
                      <a:endParaRPr lang="fr-FR" sz="1050" b="0" dirty="0"/>
                    </a:p>
                    <a:p>
                      <a:pPr lvl="0"/>
                      <a:r>
                        <a:rPr lang="fr-FR" sz="1050" b="0" dirty="0"/>
                        <a:t>A peine la rentrée des classes arrivée que les travaux se lancent. </a:t>
                      </a:r>
                      <a:r>
                        <a:rPr lang="fr-FR" sz="1050" dirty="0"/>
                        <a:t>Céline</a:t>
                      </a:r>
                      <a:r>
                        <a:rPr lang="fr-FR" sz="1050" b="0" dirty="0"/>
                        <a:t> peut suivre ses paiements par carte et son encours directement depuis son téléphone grâce à l’appli mobile Caisse d’Epargne, et ainsi contrôler son budget mensuel.</a:t>
                      </a:r>
                    </a:p>
                  </a:txBody>
                  <a:tcPr>
                    <a:lnT w="6350" cap="flat" cmpd="sng" algn="ctr">
                      <a:solidFill>
                        <a:srgbClr val="C00000"/>
                      </a:solidFill>
                      <a:prstDash val="dashDot"/>
                      <a:round/>
                      <a:headEnd type="none" w="med" len="med"/>
                      <a:tailEnd type="none" w="med" len="med"/>
                    </a:lnT>
                    <a:lnB w="6350" cap="flat" cmpd="sng" algn="ctr">
                      <a:solidFill>
                        <a:srgbClr val="C00000"/>
                      </a:solidFill>
                      <a:prstDash val="dashDot"/>
                      <a:round/>
                      <a:headEnd type="none" w="med" len="med"/>
                      <a:tailEnd type="none" w="med" len="med"/>
                    </a:lnB>
                    <a:noFill/>
                  </a:tcPr>
                </a:tc>
                <a:extLst>
                  <a:ext uri="{0D108BD9-81ED-4DB2-BD59-A6C34878D82A}">
                    <a16:rowId xmlns:a16="http://schemas.microsoft.com/office/drawing/2014/main" val="2003424105"/>
                  </a:ext>
                </a:extLst>
              </a:tr>
              <a:tr h="370840">
                <a:tc>
                  <a:txBody>
                    <a:bodyPr/>
                    <a:lstStyle/>
                    <a:p>
                      <a:endParaRPr lang="fr-FR" sz="1050" dirty="0"/>
                    </a:p>
                  </a:txBody>
                  <a:tcPr>
                    <a:noFill/>
                  </a:tcPr>
                </a:tc>
                <a:tc>
                  <a:txBody>
                    <a:bodyPr/>
                    <a:lstStyle/>
                    <a:p>
                      <a:pPr lvl="0"/>
                      <a:endParaRPr lang="fr-FR" sz="1050" b="0" dirty="0"/>
                    </a:p>
                    <a:p>
                      <a:pPr lvl="0"/>
                      <a:r>
                        <a:rPr lang="fr-FR" sz="1050" b="0" dirty="0"/>
                        <a:t>Début Octobre, </a:t>
                      </a:r>
                      <a:r>
                        <a:rPr lang="fr-FR" sz="1050" dirty="0"/>
                        <a:t>Céline</a:t>
                      </a:r>
                      <a:r>
                        <a:rPr lang="fr-FR" sz="1050" b="0" dirty="0"/>
                        <a:t> visite le chantier avec son chef de chantier. Elle fait malheureusement tomber ses lunettes qui se cassent. Elle n’avait pas prévu cette dépense. Mais grâce au débit différé, elle pourra les remplacer rapidement et même être remboursée avant de réellement payer sa nouvelle paire, puisque tous ces encours seront débités en même temps le 04 Novembre prochain. </a:t>
                      </a:r>
                    </a:p>
                  </a:txBody>
                  <a:tcPr>
                    <a:lnT w="6350" cap="flat" cmpd="sng" algn="ctr">
                      <a:solidFill>
                        <a:srgbClr val="C00000"/>
                      </a:solidFill>
                      <a:prstDash val="dashDot"/>
                      <a:round/>
                      <a:headEnd type="none" w="med" len="med"/>
                      <a:tailEnd type="none" w="med" len="med"/>
                    </a:lnT>
                    <a:lnB w="6350" cap="flat" cmpd="sng" algn="ctr">
                      <a:solidFill>
                        <a:srgbClr val="C00000"/>
                      </a:solidFill>
                      <a:prstDash val="dashDot"/>
                      <a:round/>
                      <a:headEnd type="none" w="med" len="med"/>
                      <a:tailEnd type="none" w="med" len="med"/>
                    </a:lnB>
                    <a:noFill/>
                  </a:tcPr>
                </a:tc>
                <a:extLst>
                  <a:ext uri="{0D108BD9-81ED-4DB2-BD59-A6C34878D82A}">
                    <a16:rowId xmlns:a16="http://schemas.microsoft.com/office/drawing/2014/main" val="466262293"/>
                  </a:ext>
                </a:extLst>
              </a:tr>
              <a:tr h="370840">
                <a:tc>
                  <a:txBody>
                    <a:bodyPr/>
                    <a:lstStyle/>
                    <a:p>
                      <a:endParaRPr lang="fr-FR" sz="1050" dirty="0"/>
                    </a:p>
                  </a:txBody>
                  <a:tcPr>
                    <a:noFill/>
                  </a:tcPr>
                </a:tc>
                <a:tc>
                  <a:txBody>
                    <a:bodyPr/>
                    <a:lstStyle/>
                    <a:p>
                      <a:pPr lvl="0"/>
                      <a:endParaRPr lang="fr-FR" sz="1050" b="0" dirty="0"/>
                    </a:p>
                    <a:p>
                      <a:pPr lvl="0"/>
                      <a:r>
                        <a:rPr lang="fr-FR" sz="1050" b="0" dirty="0"/>
                        <a:t>Mi-Octobre, le chef de chantier se dit prêt à poser le carrelage, mais c’est une dépense importante qui va mettre </a:t>
                      </a:r>
                      <a:r>
                        <a:rPr lang="fr-FR" sz="1050" dirty="0"/>
                        <a:t>Céline</a:t>
                      </a:r>
                      <a:r>
                        <a:rPr lang="fr-FR" sz="1050" b="0" dirty="0"/>
                        <a:t> à découvert le temps qu’elle touche son salaire le 02 Novembre. Heureusement, elle et son Conseiller avait prévu le coup en mettant en place un plafond de découvert autorisé adapté.</a:t>
                      </a:r>
                    </a:p>
                  </a:txBody>
                  <a:tcPr>
                    <a:lnT w="6350" cap="flat" cmpd="sng" algn="ctr">
                      <a:solidFill>
                        <a:srgbClr val="C00000"/>
                      </a:solidFill>
                      <a:prstDash val="dashDot"/>
                      <a:round/>
                      <a:headEnd type="none" w="med" len="med"/>
                      <a:tailEnd type="none" w="med" len="med"/>
                    </a:lnT>
                    <a:lnB w="6350" cap="flat" cmpd="sng" algn="ctr">
                      <a:solidFill>
                        <a:srgbClr val="C00000"/>
                      </a:solidFill>
                      <a:prstDash val="dashDot"/>
                      <a:round/>
                      <a:headEnd type="none" w="med" len="med"/>
                      <a:tailEnd type="none" w="med" len="med"/>
                    </a:lnB>
                    <a:noFill/>
                  </a:tcPr>
                </a:tc>
                <a:extLst>
                  <a:ext uri="{0D108BD9-81ED-4DB2-BD59-A6C34878D82A}">
                    <a16:rowId xmlns:a16="http://schemas.microsoft.com/office/drawing/2014/main" val="466220349"/>
                  </a:ext>
                </a:extLst>
              </a:tr>
              <a:tr h="370840">
                <a:tc>
                  <a:txBody>
                    <a:bodyPr/>
                    <a:lstStyle/>
                    <a:p>
                      <a:endParaRPr lang="fr-FR" sz="105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b="0" dirty="0"/>
                    </a:p>
                    <a:p>
                      <a:pPr lvl="0"/>
                      <a:r>
                        <a:rPr lang="fr-FR" sz="1050" b="0" kern="1200" dirty="0">
                          <a:solidFill>
                            <a:schemeClr val="tx1"/>
                          </a:solidFill>
                          <a:latin typeface="+mn-lt"/>
                          <a:ea typeface="+mn-ea"/>
                          <a:cs typeface="+mn-cs"/>
                        </a:rPr>
                        <a:t>Nous sommes désormais à Mi-Novembre et les soldes de fin d’année approchent. Les soldes commencent chez le cuisiniste de la ville. L’occasion parfaite pour </a:t>
                      </a:r>
                      <a:r>
                        <a:rPr lang="fr-FR" sz="1050" dirty="0"/>
                        <a:t>Céline</a:t>
                      </a:r>
                      <a:r>
                        <a:rPr lang="fr-FR" sz="1050" b="0" kern="1200" dirty="0">
                          <a:solidFill>
                            <a:schemeClr val="tx1"/>
                          </a:solidFill>
                          <a:latin typeface="+mn-lt"/>
                          <a:ea typeface="+mn-ea"/>
                          <a:cs typeface="+mn-cs"/>
                        </a:rPr>
                        <a:t> mais sa prime annuelle, pour laquelle elle a tant travaillé cette année, n’arrivera qu’en Janvier… Elle en parle à son Conseiller qui lui rappelle la présence de son crédit renouvelable Izicarte. Si </a:t>
                      </a:r>
                      <a:r>
                        <a:rPr lang="fr-FR" sz="1050" dirty="0"/>
                        <a:t>Céline</a:t>
                      </a:r>
                      <a:r>
                        <a:rPr lang="fr-FR" sz="1050" b="0" kern="1200" dirty="0">
                          <a:solidFill>
                            <a:schemeClr val="tx1"/>
                          </a:solidFill>
                          <a:latin typeface="+mn-lt"/>
                          <a:ea typeface="+mn-ea"/>
                          <a:cs typeface="+mn-cs"/>
                        </a:rPr>
                        <a:t> est sûre de pouvoir rembourser dès le début d’année, elle a tout intérêt à l’utiliser pour financer sa nouvelle cuisine ! De plus, une partie de son électroménager bénéficiera de 3 ans de garantie supplémentaire grâce à sa Izicarte.</a:t>
                      </a:r>
                    </a:p>
                  </a:txBody>
                  <a:tcPr>
                    <a:lnT w="6350" cap="flat" cmpd="sng" algn="ctr">
                      <a:solidFill>
                        <a:srgbClr val="C00000"/>
                      </a:solidFill>
                      <a:prstDash val="dashDot"/>
                      <a:round/>
                      <a:headEnd type="none" w="med" len="med"/>
                      <a:tailEnd type="none" w="med" len="med"/>
                    </a:lnT>
                    <a:noFill/>
                  </a:tcPr>
                </a:tc>
                <a:extLst>
                  <a:ext uri="{0D108BD9-81ED-4DB2-BD59-A6C34878D82A}">
                    <a16:rowId xmlns:a16="http://schemas.microsoft.com/office/drawing/2014/main" val="2362761775"/>
                  </a:ext>
                </a:extLst>
              </a:tr>
            </a:tbl>
          </a:graphicData>
        </a:graphic>
      </p:graphicFrame>
      <p:pic>
        <p:nvPicPr>
          <p:cNvPr id="33" name="Graphique 32" descr="Scène en banlieue">
            <a:extLst>
              <a:ext uri="{FF2B5EF4-FFF2-40B4-BE49-F238E27FC236}">
                <a16:creationId xmlns:a16="http://schemas.microsoft.com/office/drawing/2014/main" id="{2BFDE5DF-6B81-4FF6-AC4F-832A2B4B06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629" y="1846548"/>
            <a:ext cx="613171" cy="613171"/>
          </a:xfrm>
          <a:prstGeom prst="rect">
            <a:avLst/>
          </a:prstGeom>
        </p:spPr>
      </p:pic>
      <p:pic>
        <p:nvPicPr>
          <p:cNvPr id="34" name="Graphique 33" descr="Carte bancaire">
            <a:extLst>
              <a:ext uri="{FF2B5EF4-FFF2-40B4-BE49-F238E27FC236}">
                <a16:creationId xmlns:a16="http://schemas.microsoft.com/office/drawing/2014/main" id="{2F8C7009-749D-4CD8-8A50-3100EF2DFC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2629" y="2665853"/>
            <a:ext cx="575028" cy="575028"/>
          </a:xfrm>
          <a:prstGeom prst="rect">
            <a:avLst/>
          </a:prstGeom>
        </p:spPr>
      </p:pic>
      <p:pic>
        <p:nvPicPr>
          <p:cNvPr id="35" name="Graphique 34" descr="Smartphone">
            <a:extLst>
              <a:ext uri="{FF2B5EF4-FFF2-40B4-BE49-F238E27FC236}">
                <a16:creationId xmlns:a16="http://schemas.microsoft.com/office/drawing/2014/main" id="{3D16E631-FE41-4D82-AED5-009E6B8F39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0772" y="3516607"/>
            <a:ext cx="502634" cy="502634"/>
          </a:xfrm>
          <a:prstGeom prst="rect">
            <a:avLst/>
          </a:prstGeom>
        </p:spPr>
      </p:pic>
      <p:pic>
        <p:nvPicPr>
          <p:cNvPr id="36" name="Graphique 35" descr="Verres">
            <a:extLst>
              <a:ext uri="{FF2B5EF4-FFF2-40B4-BE49-F238E27FC236}">
                <a16:creationId xmlns:a16="http://schemas.microsoft.com/office/drawing/2014/main" id="{6ACE7350-77E0-428A-94CB-3A4F16EE5C9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6133" y="4237653"/>
            <a:ext cx="730044" cy="730044"/>
          </a:xfrm>
          <a:prstGeom prst="rect">
            <a:avLst/>
          </a:prstGeom>
        </p:spPr>
      </p:pic>
      <p:pic>
        <p:nvPicPr>
          <p:cNvPr id="37" name="Graphique 36" descr="Jauge">
            <a:extLst>
              <a:ext uri="{FF2B5EF4-FFF2-40B4-BE49-F238E27FC236}">
                <a16:creationId xmlns:a16="http://schemas.microsoft.com/office/drawing/2014/main" id="{03EB707A-A0BD-4B8C-AD33-1702BA7D70B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10772" y="5248026"/>
            <a:ext cx="575028" cy="575028"/>
          </a:xfrm>
          <a:prstGeom prst="rect">
            <a:avLst/>
          </a:prstGeom>
        </p:spPr>
      </p:pic>
      <p:pic>
        <p:nvPicPr>
          <p:cNvPr id="38" name="Graphique 37" descr="Chronomètre">
            <a:extLst>
              <a:ext uri="{FF2B5EF4-FFF2-40B4-BE49-F238E27FC236}">
                <a16:creationId xmlns:a16="http://schemas.microsoft.com/office/drawing/2014/main" id="{154C1866-C9E0-4737-853C-550002F7801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3139" y="6353470"/>
            <a:ext cx="627921" cy="627921"/>
          </a:xfrm>
          <a:prstGeom prst="rect">
            <a:avLst/>
          </a:prstGeom>
        </p:spPr>
      </p:pic>
      <p:sp>
        <p:nvSpPr>
          <p:cNvPr id="4" name="ZoneTexte 3">
            <a:extLst>
              <a:ext uri="{FF2B5EF4-FFF2-40B4-BE49-F238E27FC236}">
                <a16:creationId xmlns:a16="http://schemas.microsoft.com/office/drawing/2014/main" id="{E687433A-946D-4DE2-9E43-74A6DA9F716F}"/>
              </a:ext>
            </a:extLst>
          </p:cNvPr>
          <p:cNvSpPr txBox="1"/>
          <p:nvPr/>
        </p:nvSpPr>
        <p:spPr>
          <a:xfrm>
            <a:off x="0" y="7452695"/>
            <a:ext cx="6857997" cy="1692771"/>
          </a:xfrm>
          <a:prstGeom prst="rect">
            <a:avLst/>
          </a:prstGeom>
          <a:solidFill>
            <a:schemeClr val="bg1"/>
          </a:solidFill>
        </p:spPr>
        <p:txBody>
          <a:bodyPr wrap="square" rtlCol="0">
            <a:spAutoFit/>
          </a:bodyPr>
          <a:lstStyle/>
          <a:p>
            <a:pPr algn="just"/>
            <a:r>
              <a:rPr lang="fr-FR" sz="800" b="0" i="1" u="none" strike="noStrike" baseline="0" dirty="0">
                <a:latin typeface="Calibri" panose="020F0502020204030204" pitchFamily="34" charset="0"/>
                <a:cs typeface="Calibri" panose="020F0502020204030204" pitchFamily="34" charset="0"/>
              </a:rPr>
              <a:t>BPCE ASSURANCES, Société Anonyme au capital de 61 996 212 euros, immatriculée au Registre du Commerce et des Sociétés de Paris N° B 350 663 860, entreprise régie par le Code des assurances ayant son siège social au 88 avenue de France – 75641 Paris CEDEX 13.</a:t>
            </a:r>
          </a:p>
          <a:p>
            <a:pPr algn="just"/>
            <a:r>
              <a:rPr lang="fr-FR" sz="800" b="0" i="1" u="none" strike="noStrike" baseline="0" dirty="0">
                <a:latin typeface="Calibri" panose="020F0502020204030204" pitchFamily="34" charset="0"/>
                <a:cs typeface="Calibri" panose="020F0502020204030204" pitchFamily="34" charset="0"/>
              </a:rPr>
              <a:t>La </a:t>
            </a:r>
            <a:r>
              <a:rPr lang="fr-FR" sz="800" i="1" u="none" strike="noStrike" baseline="0" dirty="0">
                <a:latin typeface="Calibri" panose="020F0502020204030204" pitchFamily="34" charset="0"/>
                <a:cs typeface="Calibri" panose="020F0502020204030204" pitchFamily="34" charset="0"/>
              </a:rPr>
              <a:t>Garantie Achat </a:t>
            </a:r>
            <a:r>
              <a:rPr lang="fr-FR" sz="800" b="0" i="1" u="none" strike="noStrike" baseline="0" dirty="0">
                <a:latin typeface="Calibri" panose="020F0502020204030204" pitchFamily="34" charset="0"/>
                <a:cs typeface="Calibri" panose="020F0502020204030204" pitchFamily="34" charset="0"/>
              </a:rPr>
              <a:t>et l’Extension Garantie Constructeur sont des contrats de BPCE Assurances, entreprise régie par le Code des assurances.</a:t>
            </a:r>
          </a:p>
          <a:p>
            <a:pPr algn="just"/>
            <a:r>
              <a:rPr lang="fr-FR" sz="800" b="0" i="1" u="none" strike="noStrike" baseline="0" dirty="0">
                <a:latin typeface="Calibri" panose="020F0502020204030204" pitchFamily="34" charset="0"/>
                <a:cs typeface="Calibri" panose="020F0502020204030204" pitchFamily="34" charset="0"/>
              </a:rPr>
              <a:t>Les Caisses d’Epargne, intermédiaires de crédit distribuent exclusivement pour le compte de BPCE Financement le crédit renouvelable Izicarte, sous réserve d’acceptation par BPCE Financement et après expiration du délai légal de rétractation.</a:t>
            </a:r>
          </a:p>
          <a:p>
            <a:pPr algn="just"/>
            <a:r>
              <a:rPr lang="fr-FR" sz="800" b="0" i="1" u="none" strike="noStrike" baseline="0" dirty="0">
                <a:latin typeface="Calibri" panose="020F0502020204030204" pitchFamily="34" charset="0"/>
                <a:cs typeface="Calibri" panose="020F0502020204030204" pitchFamily="34" charset="0"/>
              </a:rPr>
              <a:t>Les garanties d’Assurance du contrat Carte Visa sont souscrites par Visa Europe Limited, pour le compte des porteurs de cartes Visa de la Caisse d’Epargne, auprès d’AXA France IARD et AXA France VIE, entreprises régies par le Code des assurances. AXA FRANCE VIE, SA au capital de 487 725 073 € immatriculée au RCS de Nanterre sous le n° 310 499 959, AXA FRANCE IARD, SA au capital de 214 799 030 € immatriculée au RCS de Nanterre sous le n° 722 057 460 - Siège social : 313, Terrasses de l’Arche 92727 NANTERRE.</a:t>
            </a:r>
          </a:p>
          <a:p>
            <a:pPr algn="just"/>
            <a:r>
              <a:rPr lang="fr-FR" sz="800" b="0" i="1" u="none" strike="noStrike" baseline="0" dirty="0">
                <a:latin typeface="Calibri" panose="020F0502020204030204" pitchFamily="34" charset="0"/>
                <a:cs typeface="Calibri" panose="020F0502020204030204" pitchFamily="34" charset="0"/>
              </a:rPr>
              <a:t>Les garanties d’Assistance du contrat Carte Visa sont souscrites par Visa Europe Limited pour le compte des porteurs de cartes Visa de la Caisse d’Epargne, auprès de Fragonard Assurances, entreprise régie par le Code des assurances, Fragonard Assurances, SA au capital de 37 207 660 € immatriculée au RCS de Paris sous le n° 479 065 351 - Siège social : 2 rue Fragonard - 75017 Paris.      </a:t>
            </a:r>
          </a:p>
          <a:p>
            <a:pPr algn="just"/>
            <a:r>
              <a:rPr lang="fr-FR" sz="800" b="0" i="1" u="none" strike="noStrike" baseline="0" dirty="0">
                <a:latin typeface="Calibri" panose="020F0502020204030204" pitchFamily="34" charset="0"/>
                <a:cs typeface="Calibri" panose="020F0502020204030204" pitchFamily="34" charset="0"/>
              </a:rPr>
              <a:t>Voir limites, conditions et exclusions prévues aux conditions générales et particulières en vigueur.</a:t>
            </a:r>
            <a:endParaRPr lang="fr-FR" sz="8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670040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5AB5FD7466E742970455AA68F48CCC" ma:contentTypeVersion="13" ma:contentTypeDescription="Crée un document." ma:contentTypeScope="" ma:versionID="d79e2e71dc8f2592ac90d184fb9720e9">
  <xsd:schema xmlns:xsd="http://www.w3.org/2001/XMLSchema" xmlns:xs="http://www.w3.org/2001/XMLSchema" xmlns:p="http://schemas.microsoft.com/office/2006/metadata/properties" xmlns:ns2="6f1c4a15-d80f-4e96-9eae-fdbe37abde6f" xmlns:ns3="1ed61e74-c06d-4224-bb6c-0fd69f7413c1" targetNamespace="http://schemas.microsoft.com/office/2006/metadata/properties" ma:root="true" ma:fieldsID="53abe222fd030703c30ec0377485f98c" ns2:_="" ns3:_="">
    <xsd:import namespace="6f1c4a15-d80f-4e96-9eae-fdbe37abde6f"/>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c4a15-d80f-4e96-9eae-fdbe37abd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element name="TaxCatchAll" ma:index="20"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6f1c4a15-d80f-4e96-9eae-fdbe37abde6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B9BA49C-E835-4100-BE16-CE995D5411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1c4a15-d80f-4e96-9eae-fdbe37abde6f"/>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FC16B4-3C87-42D3-89B4-B7CFBCAE54B3}">
  <ds:schemaRefs>
    <ds:schemaRef ds:uri="http://schemas.microsoft.com/sharepoint/v3/contenttype/forms"/>
  </ds:schemaRefs>
</ds:datastoreItem>
</file>

<file path=customXml/itemProps3.xml><?xml version="1.0" encoding="utf-8"?>
<ds:datastoreItem xmlns:ds="http://schemas.openxmlformats.org/officeDocument/2006/customXml" ds:itemID="{4B9E219A-CE6A-4C2A-BFA2-442FAC49BEC8}">
  <ds:schemaRefs>
    <ds:schemaRef ds:uri="Microsoft.SharePoint.Taxonomy.ContentTypeSync"/>
  </ds:schemaRefs>
</ds:datastoreItem>
</file>

<file path=customXml/itemProps4.xml><?xml version="1.0" encoding="utf-8"?>
<ds:datastoreItem xmlns:ds="http://schemas.openxmlformats.org/officeDocument/2006/customXml" ds:itemID="{A0733C7A-25DC-4A78-B015-6326AE05E904}">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6EFFDDD-1652-4D4C-958B-3F923CE2DB98"/>
    <ds:schemaRef ds:uri="http://www.w3.org/XML/1998/namespace"/>
    <ds:schemaRef ds:uri="http://purl.org/dc/dcmitype/"/>
    <ds:schemaRef ds:uri="http://schemas.microsoft.com/office/infopath/2007/PartnerControls"/>
    <ds:schemaRef ds:uri="1ed61e74-c06d-4224-bb6c-0fd69f7413c1"/>
    <ds:schemaRef ds:uri="6f1c4a15-d80f-4e96-9eae-fdbe37abde6f"/>
  </ds:schemaRefs>
</ds:datastoreItem>
</file>

<file path=docProps/app.xml><?xml version="1.0" encoding="utf-8"?>
<Properties xmlns="http://schemas.openxmlformats.org/officeDocument/2006/extended-properties" xmlns:vt="http://schemas.openxmlformats.org/officeDocument/2006/docPropsVTypes">
  <TotalTime>1985</TotalTime>
  <Words>1653</Words>
  <Application>Microsoft Office PowerPoint</Application>
  <PresentationFormat>On-screen Show (4:3)</PresentationFormat>
  <Paragraphs>178</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Thème Office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AKKARI Nadia</dc:creator>
  <cp:lastModifiedBy>GASCHET JULIE</cp:lastModifiedBy>
  <cp:revision>266</cp:revision>
  <dcterms:created xsi:type="dcterms:W3CDTF">2020-01-07T15:26:46Z</dcterms:created>
  <dcterms:modified xsi:type="dcterms:W3CDTF">2022-11-16T14:50:00Z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0x010100D05AB5FD7466E742970455AA68F48CCC</vt:lpwstr>
  </property>
  <property fmtid="{D5CDD505-2E9C-101B-9397-08002B2CF9AE}" pid="3" name="Sensitivity">
    <vt:lpwstr>C2 - Interne BPCE</vt:lpwstr>
  </property>
  <property fmtid="{D5CDD505-2E9C-101B-9397-08002B2CF9AE}" pid="4" name="MSIP_Label_48a19f0c-bea1-442e-a475-ed109d9ec508_Extended_MSFT_Method">
    <vt:lpwstr>Manual</vt:lpwstr>
  </property>
  <property fmtid="{D5CDD505-2E9C-101B-9397-08002B2CF9AE}" pid="5" name="MSIP_Label_48a19f0c-bea1-442e-a475-ed109d9ec508_Application">
    <vt:lpwstr>Microsoft Azure Information Protection</vt:lpwstr>
  </property>
  <property fmtid="{D5CDD505-2E9C-101B-9397-08002B2CF9AE}" pid="6" name="MSIP_Label_48a19f0c-bea1-442e-a475-ed109d9ec508_Name">
    <vt:lpwstr>C2 - Interne BPCE</vt:lpwstr>
  </property>
  <property fmtid="{D5CDD505-2E9C-101B-9397-08002B2CF9AE}" pid="7" name="MSIP_Label_48a19f0c-bea1-442e-a475-ed109d9ec508_SetDate">
    <vt:lpwstr>2021-04-21T07:35:57.3818458Z</vt:lpwstr>
  </property>
  <property fmtid="{D5CDD505-2E9C-101B-9397-08002B2CF9AE}" pid="8" name="MSIP_Label_48a19f0c-bea1-442e-a475-ed109d9ec508_Owner">
    <vt:lpwstr>Julie.GASCHET@bpce.fr</vt:lpwstr>
  </property>
  <property fmtid="{D5CDD505-2E9C-101B-9397-08002B2CF9AE}" pid="9" name="MSIP_Label_48a19f0c-bea1-442e-a475-ed109d9ec508_SiteId">
    <vt:lpwstr>d5bb6d35-8a82-4329-b49a-5030bd6497ab</vt:lpwstr>
  </property>
  <property fmtid="{D5CDD505-2E9C-101B-9397-08002B2CF9AE}" pid="10" name="MSIP_Label_48a19f0c-bea1-442e-a475-ed109d9ec508_Enabled">
    <vt:lpwstr>True</vt:lpwstr>
  </property>
</Properties>
</file>