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1" r:id="rId5"/>
    <p:sldMasterId id="2147484209" r:id="rId6"/>
    <p:sldMasterId id="2147484429" r:id="rId7"/>
  </p:sldMasterIdLst>
  <p:notesMasterIdLst>
    <p:notesMasterId r:id="rId45"/>
  </p:notesMasterIdLst>
  <p:handoutMasterIdLst>
    <p:handoutMasterId r:id="rId46"/>
  </p:handoutMasterIdLst>
  <p:sldIdLst>
    <p:sldId id="266" r:id="rId8"/>
    <p:sldId id="2147376021" r:id="rId9"/>
    <p:sldId id="2134806267" r:id="rId10"/>
    <p:sldId id="2134806328" r:id="rId11"/>
    <p:sldId id="2147375934" r:id="rId12"/>
    <p:sldId id="2147376020" r:id="rId13"/>
    <p:sldId id="2147376015" r:id="rId14"/>
    <p:sldId id="455" r:id="rId15"/>
    <p:sldId id="2147375364" r:id="rId16"/>
    <p:sldId id="2147375365" r:id="rId17"/>
    <p:sldId id="2147376016" r:id="rId18"/>
    <p:sldId id="2146846812" r:id="rId19"/>
    <p:sldId id="2147375230" r:id="rId20"/>
    <p:sldId id="2147376023" r:id="rId21"/>
    <p:sldId id="2147375312" r:id="rId22"/>
    <p:sldId id="2147375369" r:id="rId23"/>
    <p:sldId id="2147375316" r:id="rId24"/>
    <p:sldId id="2147375317" r:id="rId25"/>
    <p:sldId id="2147375371" r:id="rId26"/>
    <p:sldId id="2147375323" r:id="rId27"/>
    <p:sldId id="2147375953" r:id="rId28"/>
    <p:sldId id="2147375758" r:id="rId29"/>
    <p:sldId id="2147375744" r:id="rId30"/>
    <p:sldId id="2134806268" r:id="rId31"/>
    <p:sldId id="2147375937" r:id="rId32"/>
    <p:sldId id="2147375762" r:id="rId33"/>
    <p:sldId id="2147375981" r:id="rId34"/>
    <p:sldId id="2147375779" r:id="rId35"/>
    <p:sldId id="2147376001" r:id="rId36"/>
    <p:sldId id="2147376002" r:id="rId37"/>
    <p:sldId id="2147376003" r:id="rId38"/>
    <p:sldId id="2147376004" r:id="rId39"/>
    <p:sldId id="2147376005" r:id="rId40"/>
    <p:sldId id="2147376006" r:id="rId41"/>
    <p:sldId id="2147376008" r:id="rId42"/>
    <p:sldId id="2147376018" r:id="rId43"/>
    <p:sldId id="2147375944" r:id="rId44"/>
  </p:sldIdLst>
  <p:sldSz cx="9144000" cy="5143500" type="screen16x9"/>
  <p:notesSz cx="6800850" cy="9807575"/>
  <p:embeddedFontLst>
    <p:embeddedFont>
      <p:font typeface="Arial Black" panose="020B0A04020102020204" pitchFamily="34" charset="0"/>
      <p:bold r:id="rId47"/>
    </p:embeddedFont>
    <p:embeddedFont>
      <p:font typeface="Arial Narrow" panose="020B0606020202030204" pitchFamily="34" charset="0"/>
      <p:regular r:id="rId48"/>
      <p:bold r:id="rId49"/>
      <p:italic r:id="rId50"/>
      <p:boldItalic r:id="rId51"/>
    </p:embeddedFont>
    <p:embeddedFont>
      <p:font typeface="Arial Nova" panose="020B0504020202020204" pitchFamily="34" charset="0"/>
      <p:regular r:id="rId52"/>
      <p:bold r:id="rId53"/>
      <p:italic r:id="rId54"/>
      <p:boldItalic r:id="rId55"/>
    </p:embeddedFont>
    <p:embeddedFont>
      <p:font typeface="Arial Nova Cond" panose="020B0506020202020204" pitchFamily="34" charset="0"/>
      <p:regular r:id="rId56"/>
      <p:bold r:id="rId57"/>
      <p:italic r:id="rId58"/>
      <p:boldItalic r:id="rId59"/>
    </p:embeddedFont>
    <p:embeddedFont>
      <p:font typeface="Cabin Condensed" panose="020B0604020202020204" charset="0"/>
      <p:regular r:id="rId60"/>
      <p:bold r:id="rId61"/>
      <p:italic r:id="rId62"/>
      <p:boldItalic r:id="rId63"/>
    </p:embeddedFont>
    <p:embeddedFont>
      <p:font typeface="Calibri" panose="020F0502020204030204" pitchFamily="34" charset="0"/>
      <p:regular r:id="rId64"/>
      <p:bold r:id="rId65"/>
      <p:italic r:id="rId66"/>
      <p:boldItalic r:id="rId67"/>
    </p:embeddedFont>
    <p:embeddedFont>
      <p:font typeface="Cambria Math" panose="02040503050406030204" pitchFamily="18" charset="0"/>
      <p:regular r:id="rId68"/>
    </p:embeddedFont>
    <p:embeddedFont>
      <p:font typeface="Montserrat" panose="00000500000000000000" pitchFamily="2" charset="0"/>
      <p:regular r:id="rId69"/>
      <p:bold r:id="rId70"/>
      <p:italic r:id="rId71"/>
      <p:boldItalic r:id="rId72"/>
    </p:embeddedFont>
    <p:embeddedFont>
      <p:font typeface="Montserrat ExtraBold" panose="00000900000000000000" pitchFamily="2" charset="0"/>
      <p:bold r:id="rId73"/>
      <p:boldItalic r:id="rId74"/>
    </p:embeddedFont>
    <p:embeddedFont>
      <p:font typeface="Montserrat SemiBold" panose="00000700000000000000" pitchFamily="2" charset="0"/>
      <p:bold r:id="rId75"/>
      <p:boldItalic r:id="rId76"/>
    </p:embeddedFont>
    <p:embeddedFont>
      <p:font typeface="Ubuntu" panose="020B0504030602030204" pitchFamily="34" charset="0"/>
      <p:regular r:id="rId77"/>
      <p:bold r:id="rId78"/>
      <p:italic r:id="rId79"/>
      <p:boldItalic r:id="rId80"/>
    </p:embeddedFont>
    <p:embeddedFont>
      <p:font typeface="Webdings" panose="05030102010509060703" pitchFamily="18" charset="2"/>
      <p:regular r:id="rId81"/>
    </p:embeddedFont>
    <p:embeddedFont>
      <p:font typeface="Wingdings 2" panose="05020102010507070707" pitchFamily="18" charset="2"/>
      <p:regular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088" userDrawn="1">
          <p15:clr>
            <a:srgbClr val="A4A3A4"/>
          </p15:clr>
        </p15:guide>
        <p15:guide id="2" pos="2143"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DCDA18-6B6C-74B4-9003-F55CD10402E1}" name="BARANGER LAURENCE" initials="BL" userId="S::laurence.baranger@bpce.fr::9a99c7ba-7867-4155-b25a-396a1ec85ea9" providerId="AD"/>
  <p188:author id="{C319D47B-CF50-2B08-31AB-E54D0EEE021B}" name="BOSSE ELODIE" initials="BE" userId="S::Elodie.BOSSE@bpce.fr::142e570a-5d6e-45a0-b262-926506aaf755" providerId="AD"/>
  <p188:author id="{B8F61B87-65EF-933E-6882-B3C271501E61}" name="MARTIN TONY" initials="MT" userId="S::Tony.MARTIN@bpce.fr::8ac15915-d877-4f8e-b276-0374efdfbdf2" providerId="AD"/>
  <p188:author id="{C725718A-8E18-6FC1-FCCD-9D494B949A26}" name="SLIMAN YACINE" initials="SY" userId="S::Yacine.SLIMAN@bpce.fr::091de48d-1321-496f-80a4-433500ee9de7" providerId="AD"/>
  <p188:author id="{E1DF1D95-1A9A-EC16-5907-3BF82718577A}" name="THIBAUT Marianne" initials="TM" userId="S::marianne.thibaut@natixis.com::d1c395d4-601e-4dea-9a35-6bb22f76d576" providerId="AD"/>
  <p188:author id="{997897A6-6597-204F-A9CC-6B2AC72D2356}" name="THIBAUT Marianne" initials="TM" userId="THIBAUT Marianne" providerId="None"/>
  <p188:author id="{597FEABA-76AC-F705-3B01-39F114B53CAE}" name="BARANGER LAURENCE" initials="BL" userId="S::Laurence.BARANGER@bpce.fr::9a99c7ba-7867-4155-b25a-396a1ec85ea9" providerId="AD"/>
  <p188:author id="{14F289FE-5BAF-EB18-60D4-447E41B810AB}" name="MONTARU LOIC" initials="ML" userId="S::Loic.MONTARU@bpce.fr::07ce947d-e66c-4a3a-b7ed-99a4d33b66b7"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93"/>
    <a:srgbClr val="9176B4"/>
    <a:srgbClr val="A950D3"/>
    <a:srgbClr val="007E39"/>
    <a:srgbClr val="6694CE"/>
    <a:srgbClr val="8AB973"/>
    <a:srgbClr val="A9C6A4"/>
    <a:srgbClr val="DCE288"/>
    <a:srgbClr val="66327A"/>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598" autoAdjust="0"/>
  </p:normalViewPr>
  <p:slideViewPr>
    <p:cSldViewPr snapToGrid="0">
      <p:cViewPr varScale="1">
        <p:scale>
          <a:sx n="77" d="100"/>
          <a:sy n="77" d="100"/>
        </p:scale>
        <p:origin x="980" y="60"/>
      </p:cViewPr>
      <p:guideLst>
        <p:guide orient="horz" pos="1439"/>
        <p:guide orient="horz" pos="169"/>
        <p:guide pos="1383"/>
        <p:guide pos="4468"/>
      </p:guideLst>
    </p:cSldViewPr>
  </p:slideViewPr>
  <p:outlineViewPr>
    <p:cViewPr>
      <p:scale>
        <a:sx n="33" d="100"/>
        <a:sy n="33" d="100"/>
      </p:scale>
      <p:origin x="0" y="-7200"/>
    </p:cViewPr>
  </p:outlineViewPr>
  <p:notesTextViewPr>
    <p:cViewPr>
      <p:scale>
        <a:sx n="1" d="1"/>
        <a:sy n="1" d="1"/>
      </p:scale>
      <p:origin x="0" y="0"/>
    </p:cViewPr>
  </p:notesTextViewPr>
  <p:notesViewPr>
    <p:cSldViewPr snapToGrid="0">
      <p:cViewPr>
        <p:scale>
          <a:sx n="1" d="2"/>
          <a:sy n="1" d="2"/>
        </p:scale>
        <p:origin x="0" y="0"/>
      </p:cViewPr>
      <p:guideLst>
        <p:guide orient="horz" pos="3088"/>
        <p:guide pos="214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font" Target="fonts/font17.fntdata"/><Relationship Id="rId68" Type="http://schemas.openxmlformats.org/officeDocument/2006/relationships/font" Target="fonts/font22.fntdata"/><Relationship Id="rId76" Type="http://schemas.openxmlformats.org/officeDocument/2006/relationships/font" Target="fonts/font30.fntdata"/><Relationship Id="rId84" Type="http://schemas.openxmlformats.org/officeDocument/2006/relationships/viewProps" Target="viewProps.xml"/><Relationship Id="rId7" Type="http://schemas.openxmlformats.org/officeDocument/2006/relationships/slideMaster" Target="slideMasters/slideMaster3.xml"/><Relationship Id="rId71" Type="http://schemas.openxmlformats.org/officeDocument/2006/relationships/font" Target="fonts/font25.fntdata"/><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74" Type="http://schemas.openxmlformats.org/officeDocument/2006/relationships/font" Target="fonts/font28.fntdata"/><Relationship Id="rId79" Type="http://schemas.openxmlformats.org/officeDocument/2006/relationships/font" Target="fonts/font33.fntdata"/><Relationship Id="rId87" Type="http://schemas.microsoft.com/office/2018/10/relationships/authors" Target="authors.xml"/><Relationship Id="rId5" Type="http://schemas.openxmlformats.org/officeDocument/2006/relationships/slideMaster" Target="slideMasters/slideMaster1.xml"/><Relationship Id="rId61" Type="http://schemas.openxmlformats.org/officeDocument/2006/relationships/font" Target="fonts/font15.fntdata"/><Relationship Id="rId82" Type="http://schemas.openxmlformats.org/officeDocument/2006/relationships/font" Target="fonts/font36.fntdata"/><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77" Type="http://schemas.openxmlformats.org/officeDocument/2006/relationships/font" Target="fonts/font31.fntdata"/><Relationship Id="rId8" Type="http://schemas.openxmlformats.org/officeDocument/2006/relationships/slide" Target="slides/slide1.xml"/><Relationship Id="rId51" Type="http://schemas.openxmlformats.org/officeDocument/2006/relationships/font" Target="fonts/font5.fntdata"/><Relationship Id="rId72" Type="http://schemas.openxmlformats.org/officeDocument/2006/relationships/font" Target="fonts/font26.fntdata"/><Relationship Id="rId80" Type="http://schemas.openxmlformats.org/officeDocument/2006/relationships/font" Target="fonts/font34.fntdata"/><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handoutMaster" Target="handoutMasters/handout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75" Type="http://schemas.openxmlformats.org/officeDocument/2006/relationships/font" Target="fonts/font29.fntdata"/><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font" Target="fonts/font27.fntdata"/><Relationship Id="rId78" Type="http://schemas.openxmlformats.org/officeDocument/2006/relationships/font" Target="fonts/font32.fntdata"/><Relationship Id="rId81" Type="http://schemas.openxmlformats.org/officeDocument/2006/relationships/font" Target="fonts/font35.fntdata"/><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7776" cy="49053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1486" y="2"/>
            <a:ext cx="2947776" cy="490538"/>
          </a:xfrm>
          <a:prstGeom prst="rect">
            <a:avLst/>
          </a:prstGeom>
        </p:spPr>
        <p:txBody>
          <a:bodyPr vert="horz" lIns="91440" tIns="45720" rIns="91440" bIns="45720" rtlCol="0"/>
          <a:lstStyle>
            <a:lvl1pPr algn="r">
              <a:defRPr sz="1200"/>
            </a:lvl1pPr>
          </a:lstStyle>
          <a:p>
            <a:fld id="{3E09BF49-B416-42CB-A995-ACF7698E0F44}" type="datetimeFigureOut">
              <a:rPr lang="fr-FR" smtClean="0"/>
              <a:t>14/03/2023</a:t>
            </a:fld>
            <a:endParaRPr lang="fr-FR"/>
          </a:p>
        </p:txBody>
      </p:sp>
      <p:sp>
        <p:nvSpPr>
          <p:cNvPr id="4" name="Espace réservé du pied de page 3"/>
          <p:cNvSpPr>
            <a:spLocks noGrp="1"/>
          </p:cNvSpPr>
          <p:nvPr>
            <p:ph type="ftr" sz="quarter" idx="2"/>
          </p:nvPr>
        </p:nvSpPr>
        <p:spPr>
          <a:xfrm>
            <a:off x="3" y="9317037"/>
            <a:ext cx="2947776" cy="49053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1486" y="9317037"/>
            <a:ext cx="2947776" cy="490537"/>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23825" y="731838"/>
            <a:ext cx="6553200" cy="36861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0098" y="4658599"/>
            <a:ext cx="5440679" cy="4413408"/>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669839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311338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87599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cs typeface="Calibri" panose="020F0502020204030204" pitchFamily="34" charset="0"/>
            </a:endParaRPr>
          </a:p>
        </p:txBody>
      </p:sp>
      <p:sp>
        <p:nvSpPr>
          <p:cNvPr id="4" name="Espace réservé du numéro de diapositive 3"/>
          <p:cNvSpPr>
            <a:spLocks noGrp="1"/>
          </p:cNvSpPr>
          <p:nvPr>
            <p:ph type="sldNum" sz="quarter" idx="4294967295"/>
          </p:nvPr>
        </p:nvSpPr>
        <p:spPr/>
        <p:txBody>
          <a:bodyPr lIns="98873" tIns="49437" rIns="98873" bIns="49437"/>
          <a:lstStyle/>
          <a:p>
            <a:pPr marL="0" marR="0" lvl="0" indent="0" algn="r" defTabSz="988730" rtl="0" eaLnBrk="1" fontAlgn="auto" latinLnBrk="0" hangingPunct="1">
              <a:lnSpc>
                <a:spcPct val="100000"/>
              </a:lnSpc>
              <a:spcBef>
                <a:spcPts val="0"/>
              </a:spcBef>
              <a:spcAft>
                <a:spcPts val="0"/>
              </a:spcAft>
              <a:buClrTx/>
              <a:buSzTx/>
              <a:buFontTx/>
              <a:buNone/>
              <a:tabLst/>
              <a:defRPr/>
            </a:pPr>
            <a:fld id="{8FE8637C-056A-4F20-9600-3125479DD211}"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8873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40003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cs typeface="Calibri" panose="020F0502020204030204" pitchFamily="34" charset="0"/>
            </a:endParaRPr>
          </a:p>
        </p:txBody>
      </p:sp>
      <p:sp>
        <p:nvSpPr>
          <p:cNvPr id="4" name="Espace réservé du numéro de diapositive 3"/>
          <p:cNvSpPr>
            <a:spLocks noGrp="1"/>
          </p:cNvSpPr>
          <p:nvPr>
            <p:ph type="sldNum" sz="quarter" idx="4294967295"/>
          </p:nvPr>
        </p:nvSpPr>
        <p:spPr/>
        <p:txBody>
          <a:bodyPr lIns="98873" tIns="49437" rIns="98873" bIns="49437"/>
          <a:lstStyle/>
          <a:p>
            <a:pPr marL="0" marR="0" lvl="0" indent="0" algn="r" defTabSz="988730" rtl="0" eaLnBrk="1" fontAlgn="auto" latinLnBrk="0" hangingPunct="1">
              <a:lnSpc>
                <a:spcPct val="100000"/>
              </a:lnSpc>
              <a:spcBef>
                <a:spcPts val="0"/>
              </a:spcBef>
              <a:spcAft>
                <a:spcPts val="0"/>
              </a:spcAft>
              <a:buClrTx/>
              <a:buSzTx/>
              <a:buFontTx/>
              <a:buNone/>
              <a:tabLst/>
              <a:defRPr/>
            </a:pPr>
            <a:fld id="{8FE8637C-056A-4F20-9600-3125479DD211}"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8873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595083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cs typeface="Calibri" panose="020F0502020204030204" pitchFamily="34" charset="0"/>
            </a:endParaRPr>
          </a:p>
        </p:txBody>
      </p:sp>
      <p:sp>
        <p:nvSpPr>
          <p:cNvPr id="4" name="Espace réservé du numéro de diapositive 3"/>
          <p:cNvSpPr>
            <a:spLocks noGrp="1"/>
          </p:cNvSpPr>
          <p:nvPr>
            <p:ph type="sldNum" sz="quarter" idx="4294967295"/>
          </p:nvPr>
        </p:nvSpPr>
        <p:spPr/>
        <p:txBody>
          <a:bodyPr lIns="98873" tIns="49437" rIns="98873" bIns="49437"/>
          <a:lstStyle/>
          <a:p>
            <a:pPr marL="0" marR="0" lvl="0" indent="0" algn="r" defTabSz="988730" rtl="0" eaLnBrk="1" fontAlgn="auto" latinLnBrk="0" hangingPunct="1">
              <a:lnSpc>
                <a:spcPct val="100000"/>
              </a:lnSpc>
              <a:spcBef>
                <a:spcPts val="0"/>
              </a:spcBef>
              <a:spcAft>
                <a:spcPts val="0"/>
              </a:spcAft>
              <a:buClrTx/>
              <a:buSzTx/>
              <a:buFontTx/>
              <a:buNone/>
              <a:tabLst/>
              <a:defRPr/>
            </a:pPr>
            <a:fld id="{8FE8637C-056A-4F20-9600-3125479DD211}"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8873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85518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cs typeface="Calibri" panose="020F0502020204030204" pitchFamily="34" charset="0"/>
            </a:endParaRPr>
          </a:p>
        </p:txBody>
      </p:sp>
      <p:sp>
        <p:nvSpPr>
          <p:cNvPr id="4" name="Espace réservé du numéro de diapositive 3"/>
          <p:cNvSpPr>
            <a:spLocks noGrp="1"/>
          </p:cNvSpPr>
          <p:nvPr>
            <p:ph type="sldNum" sz="quarter" idx="4294967295"/>
          </p:nvPr>
        </p:nvSpPr>
        <p:spPr/>
        <p:txBody>
          <a:bodyPr lIns="98873" tIns="49437" rIns="98873" bIns="49437"/>
          <a:lstStyle/>
          <a:p>
            <a:pPr marL="0" marR="0" lvl="0" indent="0" algn="r" defTabSz="988730" rtl="0" eaLnBrk="1" fontAlgn="auto" latinLnBrk="0" hangingPunct="1">
              <a:lnSpc>
                <a:spcPct val="100000"/>
              </a:lnSpc>
              <a:spcBef>
                <a:spcPts val="0"/>
              </a:spcBef>
              <a:spcAft>
                <a:spcPts val="0"/>
              </a:spcAft>
              <a:buClrTx/>
              <a:buSzTx/>
              <a:buFontTx/>
              <a:buNone/>
              <a:tabLst/>
              <a:defRPr/>
            </a:pPr>
            <a:fld id="{8FE8637C-056A-4F20-9600-3125479DD211}"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8873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81709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cs typeface="Calibri" panose="020F0502020204030204" pitchFamily="34" charset="0"/>
            </a:endParaRPr>
          </a:p>
        </p:txBody>
      </p:sp>
      <p:sp>
        <p:nvSpPr>
          <p:cNvPr id="4" name="Espace réservé du numéro de diapositive 3"/>
          <p:cNvSpPr>
            <a:spLocks noGrp="1"/>
          </p:cNvSpPr>
          <p:nvPr>
            <p:ph type="sldNum" sz="quarter" idx="4294967295"/>
          </p:nvPr>
        </p:nvSpPr>
        <p:spPr/>
        <p:txBody>
          <a:bodyPr lIns="98873" tIns="49437" rIns="98873" bIns="49437"/>
          <a:lstStyle/>
          <a:p>
            <a:pPr marL="0" marR="0" lvl="0" indent="0" algn="r" defTabSz="988730" rtl="0" eaLnBrk="1" fontAlgn="auto" latinLnBrk="0" hangingPunct="1">
              <a:lnSpc>
                <a:spcPct val="100000"/>
              </a:lnSpc>
              <a:spcBef>
                <a:spcPts val="0"/>
              </a:spcBef>
              <a:spcAft>
                <a:spcPts val="0"/>
              </a:spcAft>
              <a:buClrTx/>
              <a:buSzTx/>
              <a:buFontTx/>
              <a:buNone/>
              <a:tabLst/>
              <a:defRPr/>
            </a:pPr>
            <a:fld id="{8FE8637C-056A-4F20-9600-3125479DD211}"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8873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57295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51470"/>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25" name="Groupe 24"/>
          <p:cNvGrpSpPr/>
          <p:nvPr userDrawn="1"/>
        </p:nvGrpSpPr>
        <p:grpSpPr>
          <a:xfrm>
            <a:off x="1" y="1"/>
            <a:ext cx="4484971" cy="1810443"/>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sp>
        <p:nvSpPr>
          <p:cNvPr id="27" name="Espace réservé du texte 2"/>
          <p:cNvSpPr>
            <a:spLocks noGrp="1"/>
          </p:cNvSpPr>
          <p:nvPr>
            <p:ph type="body" sz="quarter" idx="11"/>
          </p:nvPr>
        </p:nvSpPr>
        <p:spPr>
          <a:xfrm>
            <a:off x="1249771" y="61657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249771" y="131708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249771" y="201758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249771" y="2718091"/>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249771" y="3418596"/>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249771" y="4119100"/>
            <a:ext cx="6346565" cy="540883"/>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000"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539553" y="61650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539553" y="131700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539553" y="2017515"/>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539553" y="2718020"/>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539553" y="3418524"/>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539553" y="4119029"/>
            <a:ext cx="509122" cy="509122"/>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2800"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608094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4484971" cy="1810444"/>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1800"/>
              </a:p>
            </p:txBody>
          </p:sp>
        </p:grpSp>
      </p:grpSp>
      <p:sp>
        <p:nvSpPr>
          <p:cNvPr id="12" name="Espace réservé du texte 52"/>
          <p:cNvSpPr>
            <a:spLocks noGrp="1"/>
          </p:cNvSpPr>
          <p:nvPr>
            <p:ph type="body" sz="quarter" idx="12" hasCustomPrompt="1"/>
          </p:nvPr>
        </p:nvSpPr>
        <p:spPr>
          <a:xfrm>
            <a:off x="755577" y="2490048"/>
            <a:ext cx="1401338" cy="835282"/>
          </a:xfrm>
          <a:prstGeom prst="rect">
            <a:avLst/>
          </a:prstGeom>
        </p:spPr>
        <p:txBody>
          <a:bodyPr lIns="0" tIns="0" rIns="0" bIns="0" anchor="ctr" anchorCtr="0">
            <a:noAutofit/>
          </a:bodyPr>
          <a:lstStyle>
            <a:lvl1pPr marL="0" indent="0" algn="r">
              <a:buNone/>
              <a:defRPr lang="fr-FR" sz="72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2349656" y="2571750"/>
            <a:ext cx="6470818" cy="1082086"/>
          </a:xfrm>
          <a:prstGeom prst="rect">
            <a:avLst/>
          </a:prstGeom>
        </p:spPr>
        <p:txBody>
          <a:bodyPr lIns="0" tIns="0" rIns="0" bIns="0" anchor="t" anchorCtr="0">
            <a:noAutofit/>
          </a:bodyPr>
          <a:lstStyle>
            <a:lvl1pPr marL="0" indent="0" algn="l">
              <a:lnSpc>
                <a:spcPct val="80000"/>
              </a:lnSpc>
              <a:buNone/>
              <a:defRPr lang="fr-FR" sz="3200"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221362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90"/>
            <a:ext cx="7704856" cy="37125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673472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900385" y="612001"/>
            <a:ext cx="7704098" cy="288032"/>
          </a:xfrm>
          <a:prstGeom prst="rect">
            <a:avLst/>
          </a:prstGeo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89721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8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4520342" cy="1810442"/>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537" y="4610165"/>
            <a:ext cx="1725231" cy="287769"/>
          </a:xfrm>
          <a:prstGeom prst="rect">
            <a:avLst/>
          </a:prstGeom>
        </p:spPr>
      </p:pic>
      <p:sp>
        <p:nvSpPr>
          <p:cNvPr id="59" name="Espace réservé du texte 52"/>
          <p:cNvSpPr>
            <a:spLocks noGrp="1"/>
          </p:cNvSpPr>
          <p:nvPr>
            <p:ph type="body" sz="quarter" idx="16" hasCustomPrompt="1"/>
          </p:nvPr>
        </p:nvSpPr>
        <p:spPr>
          <a:xfrm>
            <a:off x="940500" y="3720192"/>
            <a:ext cx="1109278" cy="138499"/>
          </a:xfrm>
        </p:spPr>
        <p:txBody>
          <a:bodyPr vert="horz" wrap="none" lIns="0" tIns="0" rIns="0" bIns="0" anchor="ctr" anchorCtr="0">
            <a:noAutofit/>
          </a:bodyPr>
          <a:lstStyle>
            <a:lvl1pPr marL="0" indent="0" algn="l">
              <a:buNone/>
              <a:defRPr sz="1100" b="0" baseline="0">
                <a:solidFill>
                  <a:schemeClr val="tx1">
                    <a:lumMod val="50000"/>
                    <a:lumOff val="50000"/>
                  </a:schemeClr>
                </a:solidFill>
                <a:latin typeface="+mj-lt"/>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940500" y="2053650"/>
            <a:ext cx="7527352" cy="11597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4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6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940500" y="3147814"/>
            <a:ext cx="7527352" cy="332399"/>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6948265" y="512424"/>
            <a:ext cx="2016224" cy="324036"/>
          </a:xfrm>
          <a:prstGeom prst="roundRect">
            <a:avLst>
              <a:gd name="adj" fmla="val 50000"/>
            </a:avLst>
          </a:prstGeom>
          <a:solidFill>
            <a:srgbClr val="F08050"/>
          </a:solidFill>
        </p:spPr>
        <p:txBody>
          <a:bodyPr lIns="0" tIns="0" rIns="0" bIns="0" anchor="ctr" anchorCtr="0"/>
          <a:lstStyle>
            <a:lvl1pPr marL="0" indent="0" algn="ctr">
              <a:buNone/>
              <a:defRPr sz="1200" b="0">
                <a:solidFill>
                  <a:schemeClr val="bg1"/>
                </a:solidFill>
                <a:latin typeface="Arial Narrow" panose="020B060602020203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5760000" y="4320000"/>
            <a:ext cx="3312000" cy="683680"/>
          </a:xfrm>
          <a:prstGeom prst="rect">
            <a:avLst/>
          </a:prstGeom>
        </p:spPr>
      </p:pic>
    </p:spTree>
    <p:extLst>
      <p:ext uri="{BB962C8B-B14F-4D97-AF65-F5344CB8AC3E}">
        <p14:creationId xmlns:p14="http://schemas.microsoft.com/office/powerpoint/2010/main" val="104231707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75631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900385" y="612000"/>
            <a:ext cx="7704098" cy="288032"/>
          </a:xfrm>
        </p:spPr>
        <p:txBody>
          <a:bodyPr lIns="0" tIns="0" rIns="0" bIns="0">
            <a:normAutofit/>
          </a:bodyPr>
          <a:lstStyle>
            <a:lvl1pPr marL="0" indent="0" algn="l">
              <a:buNone/>
              <a:defRPr sz="1600" b="0" i="0" baseline="0">
                <a:solidFill>
                  <a:srgbClr val="B24388"/>
                </a:solidFill>
                <a:latin typeface="Montserrat SemiBold" panose="00000700000000000000" pitchFamily="50"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144327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9_Disposition personnalisée">
    <p:spTree>
      <p:nvGrpSpPr>
        <p:cNvPr id="1" name=""/>
        <p:cNvGrpSpPr/>
        <p:nvPr/>
      </p:nvGrpSpPr>
      <p:grpSpPr>
        <a:xfrm>
          <a:off x="0" y="0"/>
          <a:ext cx="0" cy="0"/>
          <a:chOff x="0" y="0"/>
          <a:chExt cx="0" cy="0"/>
        </a:xfrm>
      </p:grpSpPr>
      <p:sp>
        <p:nvSpPr>
          <p:cNvPr id="6" name="Titre 1"/>
          <p:cNvSpPr>
            <a:spLocks noGrp="1"/>
          </p:cNvSpPr>
          <p:nvPr>
            <p:ph type="title"/>
          </p:nvPr>
        </p:nvSpPr>
        <p:spPr>
          <a:xfrm>
            <a:off x="899592" y="194400"/>
            <a:ext cx="7704856" cy="337362"/>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90038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718742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719572" y="502579"/>
            <a:ext cx="7704098" cy="288032"/>
          </a:xfrm>
          <a:prstGeom prst="rect">
            <a:avLst/>
          </a:prstGeom>
        </p:spPr>
        <p:txBody>
          <a:bodyPr lIns="0" tIns="0" rIns="0" bIns="0">
            <a:normAutofit/>
          </a:bodyPr>
          <a:lstStyle>
            <a:lvl1pPr marL="0" indent="0" algn="l">
              <a:buNone/>
              <a:defRPr sz="1200" b="1" i="0" baseline="0">
                <a:solidFill>
                  <a:srgbClr val="B24388"/>
                </a:solidFill>
                <a:latin typeface="Arial" panose="020B0604020202020204" pitchFamily="34" charset="0"/>
              </a:defRPr>
            </a:lvl1pPr>
            <a:lvl2pPr marL="457189" indent="0">
              <a:buNone/>
              <a:defRPr sz="1200" b="0">
                <a:solidFill>
                  <a:schemeClr val="bg1"/>
                </a:solidFill>
              </a:defRPr>
            </a:lvl2pPr>
            <a:lvl3pPr marL="914378" indent="0">
              <a:buNone/>
              <a:defRPr sz="1200" b="0">
                <a:solidFill>
                  <a:schemeClr val="bg1"/>
                </a:solidFill>
              </a:defRPr>
            </a:lvl3pPr>
            <a:lvl4pPr marL="1371566" indent="0">
              <a:buNone/>
              <a:defRPr sz="1200" b="0">
                <a:solidFill>
                  <a:schemeClr val="bg1"/>
                </a:solidFill>
              </a:defRPr>
            </a:lvl4pPr>
            <a:lvl5pPr marL="1828754"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625980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leine page -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732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0389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368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384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899592" y="1131591"/>
            <a:ext cx="7704856" cy="364055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42260" y="195487"/>
            <a:ext cx="616636" cy="43917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14" name="Oval 13"/>
          <p:cNvSpPr txBox="1">
            <a:spLocks noChangeAspect="1" noChangeArrowheads="1"/>
          </p:cNvSpPr>
          <p:nvPr userDrawn="1"/>
        </p:nvSpPr>
        <p:spPr bwMode="auto">
          <a:xfrm>
            <a:off x="64484" y="4984220"/>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900">
                <a:solidFill>
                  <a:schemeClr val="accent1"/>
                </a:solidFill>
              </a:rPr>
              <a:pPr algn="r">
                <a:defRPr/>
              </a:pPr>
              <a:t>‹N°›</a:t>
            </a:fld>
            <a:endParaRPr lang="fr-FR" sz="900">
              <a:solidFill>
                <a:schemeClr val="accent1"/>
              </a:solidFill>
            </a:endParaRPr>
          </a:p>
        </p:txBody>
      </p:sp>
      <p:sp>
        <p:nvSpPr>
          <p:cNvPr id="15" name="Ellipse 14"/>
          <p:cNvSpPr/>
          <p:nvPr userDrawn="1"/>
        </p:nvSpPr>
        <p:spPr>
          <a:xfrm>
            <a:off x="352518" y="5017465"/>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grpSp>
        <p:nvGrpSpPr>
          <p:cNvPr id="17" name="Groupe 16"/>
          <p:cNvGrpSpPr/>
          <p:nvPr userDrawn="1"/>
        </p:nvGrpSpPr>
        <p:grpSpPr>
          <a:xfrm>
            <a:off x="7740353" y="4879963"/>
            <a:ext cx="1258738" cy="130584"/>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35" name="ZoneTexte 34">
            <a:extLst>
              <a:ext uri="{FF2B5EF4-FFF2-40B4-BE49-F238E27FC236}">
                <a16:creationId xmlns:a16="http://schemas.microsoft.com/office/drawing/2014/main" id="{00A1CBDA-C32F-4C08-938C-9E42688CBECF}"/>
              </a:ext>
            </a:extLst>
          </p:cNvPr>
          <p:cNvSpPr txBox="1"/>
          <p:nvPr userDrawn="1"/>
        </p:nvSpPr>
        <p:spPr>
          <a:xfrm>
            <a:off x="437888" y="4931520"/>
            <a:ext cx="4579434" cy="215444"/>
          </a:xfrm>
          <a:prstGeom prst="rect">
            <a:avLst/>
          </a:prstGeom>
          <a:noFill/>
        </p:spPr>
        <p:txBody>
          <a:bodyPr wrap="square">
            <a:spAutoFit/>
          </a:bodyPr>
          <a:lstStyle/>
          <a:p>
            <a:pPr algn="l">
              <a:defRPr/>
            </a:pPr>
            <a:r>
              <a:rPr lang="fr-FR" sz="8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Finance Durable  : Kit de posture commerciale</a:t>
            </a:r>
            <a:endParaRPr lang="fr-FR" sz="8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36" name="ZoneTexte 35">
            <a:extLst>
              <a:ext uri="{FF2B5EF4-FFF2-40B4-BE49-F238E27FC236}">
                <a16:creationId xmlns:a16="http://schemas.microsoft.com/office/drawing/2014/main" id="{CEB189F8-03C2-4676-A23F-99ECF7433921}"/>
              </a:ext>
            </a:extLst>
          </p:cNvPr>
          <p:cNvSpPr txBox="1"/>
          <p:nvPr userDrawn="1"/>
        </p:nvSpPr>
        <p:spPr>
          <a:xfrm>
            <a:off x="2873941" y="4928056"/>
            <a:ext cx="230073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000000">
                    <a:lumMod val="65000"/>
                    <a:lumOff val="35000"/>
                  </a:srgbClr>
                </a:solidFill>
                <a:effectLst/>
                <a:uLnTx/>
                <a:uFillTx/>
                <a:latin typeface="Arial Nova Cond" panose="020B0506020202020204" pitchFamily="34" charset="0"/>
                <a:cs typeface="Arial"/>
                <a:sym typeface="Arial"/>
              </a:rPr>
              <a:t>- Document interne. A ne pas diffuser aux clients. -</a:t>
            </a:r>
          </a:p>
        </p:txBody>
      </p:sp>
    </p:spTree>
    <p:extLst>
      <p:ext uri="{BB962C8B-B14F-4D97-AF65-F5344CB8AC3E}">
        <p14:creationId xmlns:p14="http://schemas.microsoft.com/office/powerpoint/2010/main" val="130516310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8" r:id="rId4"/>
    <p:sldLayoutId id="2147483847" r:id="rId5"/>
    <p:sldLayoutId id="2147484296" r:id="rId6"/>
    <p:sldLayoutId id="2147484245" r:id="rId7"/>
    <p:sldLayoutId id="2147484297" r:id="rId8"/>
    <p:sldLayoutId id="2147484310" r:id="rId9"/>
    <p:sldLayoutId id="2147484417" r:id="rId10"/>
    <p:sldLayoutId id="2147484418" r:id="rId11"/>
  </p:sldLayoutIdLst>
  <p:txStyles>
    <p:titleStyle>
      <a:lvl1pPr algn="l" defTabSz="914378" rtl="0" eaLnBrk="1" latinLnBrk="0" hangingPunct="1">
        <a:lnSpc>
          <a:spcPct val="90000"/>
        </a:lnSpc>
        <a:spcBef>
          <a:spcPct val="0"/>
        </a:spcBef>
        <a:buNone/>
        <a:defRPr sz="2400" kern="1200">
          <a:solidFill>
            <a:schemeClr val="tx1"/>
          </a:solidFill>
          <a:latin typeface="Montserrat ExtraBold" panose="00000900000000000000" pitchFamily="50" charset="0"/>
          <a:ea typeface="+mj-ea"/>
          <a:cs typeface="Arial" panose="020B0604020202020204" pitchFamily="34" charset="0"/>
        </a:defRPr>
      </a:lvl1pPr>
    </p:titleStyle>
    <p:bodyStyle>
      <a:lvl1pPr marL="266693" indent="-266693" algn="l" defTabSz="914378" rtl="0" eaLnBrk="1" latinLnBrk="0" hangingPunct="1">
        <a:lnSpc>
          <a:spcPct val="9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8" name="Oval 13">
            <a:extLst>
              <a:ext uri="{FF2B5EF4-FFF2-40B4-BE49-F238E27FC236}">
                <a16:creationId xmlns:a16="http://schemas.microsoft.com/office/drawing/2014/main" id="{1EE2E606-2031-4C62-B654-C789ACD0D52A}"/>
              </a:ext>
            </a:extLst>
          </p:cNvPr>
          <p:cNvSpPr txBox="1">
            <a:spLocks noChangeAspect="1" noChangeArrowheads="1"/>
          </p:cNvSpPr>
          <p:nvPr userDrawn="1"/>
        </p:nvSpPr>
        <p:spPr bwMode="auto">
          <a:xfrm>
            <a:off x="55974" y="499285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fld id="{1E08334B-91D7-46DA-837A-2A85F7B647E5}" type="slidenum">
              <a:rPr lang="fr-FR" sz="900">
                <a:solidFill>
                  <a:schemeClr val="accent1"/>
                </a:solidFill>
              </a:rPr>
              <a:pPr algn="ctr">
                <a:defRPr/>
              </a:pPr>
              <a:t>‹N°›</a:t>
            </a:fld>
            <a:endParaRPr lang="fr-FR" sz="900">
              <a:solidFill>
                <a:schemeClr val="accent1"/>
              </a:solidFill>
            </a:endParaRPr>
          </a:p>
        </p:txBody>
      </p:sp>
      <p:sp>
        <p:nvSpPr>
          <p:cNvPr id="39" name="Ellipse 38">
            <a:extLst>
              <a:ext uri="{FF2B5EF4-FFF2-40B4-BE49-F238E27FC236}">
                <a16:creationId xmlns:a16="http://schemas.microsoft.com/office/drawing/2014/main" id="{65A926A5-6941-481A-9270-D81C06434A62}"/>
              </a:ext>
            </a:extLst>
          </p:cNvPr>
          <p:cNvSpPr/>
          <p:nvPr userDrawn="1"/>
        </p:nvSpPr>
        <p:spPr>
          <a:xfrm>
            <a:off x="343406" y="5026097"/>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ZoneTexte 12">
            <a:extLst>
              <a:ext uri="{FF2B5EF4-FFF2-40B4-BE49-F238E27FC236}">
                <a16:creationId xmlns:a16="http://schemas.microsoft.com/office/drawing/2014/main" id="{BA914EB7-58D5-416B-8D9F-96CF254CF46A}"/>
              </a:ext>
            </a:extLst>
          </p:cNvPr>
          <p:cNvSpPr txBox="1"/>
          <p:nvPr userDrawn="1"/>
        </p:nvSpPr>
        <p:spPr>
          <a:xfrm>
            <a:off x="396324" y="4955764"/>
            <a:ext cx="4579434" cy="215444"/>
          </a:xfrm>
          <a:prstGeom prst="rect">
            <a:avLst/>
          </a:prstGeom>
          <a:noFill/>
        </p:spPr>
        <p:txBody>
          <a:bodyPr wrap="square">
            <a:spAutoFit/>
          </a:bodyPr>
          <a:lstStyle/>
          <a:p>
            <a:pPr algn="l">
              <a:defRPr/>
            </a:pPr>
            <a:r>
              <a:rPr lang="fr-FR" sz="8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Finance Durable  : Kit de posture commerciale</a:t>
            </a:r>
            <a:endParaRPr lang="fr-FR" sz="8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7" name="ZoneTexte 16">
            <a:extLst>
              <a:ext uri="{FF2B5EF4-FFF2-40B4-BE49-F238E27FC236}">
                <a16:creationId xmlns:a16="http://schemas.microsoft.com/office/drawing/2014/main" id="{CC7B489A-9345-4984-BE5E-89F4EEBFE7B5}"/>
              </a:ext>
            </a:extLst>
          </p:cNvPr>
          <p:cNvSpPr txBox="1"/>
          <p:nvPr userDrawn="1"/>
        </p:nvSpPr>
        <p:spPr>
          <a:xfrm>
            <a:off x="2769863" y="4928056"/>
            <a:ext cx="230073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000000">
                    <a:lumMod val="65000"/>
                    <a:lumOff val="35000"/>
                  </a:srgbClr>
                </a:solidFill>
                <a:effectLst/>
                <a:uLnTx/>
                <a:uFillTx/>
                <a:latin typeface="Arial Nova Cond" panose="020B0506020202020204" pitchFamily="34" charset="0"/>
                <a:cs typeface="Arial"/>
                <a:sym typeface="Arial"/>
              </a:rPr>
              <a:t>- Document interne. A ne pas diffuser aux clients. -</a:t>
            </a:r>
          </a:p>
        </p:txBody>
      </p:sp>
    </p:spTree>
    <p:extLst>
      <p:ext uri="{BB962C8B-B14F-4D97-AF65-F5344CB8AC3E}">
        <p14:creationId xmlns:p14="http://schemas.microsoft.com/office/powerpoint/2010/main" val="1141530618"/>
      </p:ext>
    </p:extLst>
  </p:cSld>
  <p:clrMap bg1="lt1" tx1="dk1" bg2="lt2" tx2="dk2" accent1="accent1" accent2="accent2" accent3="accent3" accent4="accent4" accent5="accent5" accent6="accent6" hlink="hlink" folHlink="folHlink"/>
  <p:sldLayoutIdLst>
    <p:sldLayoutId id="2147484210" r:id="rId1"/>
  </p:sldLayoutIdLst>
  <p:txStyles>
    <p:titleStyle>
      <a:lvl1pPr algn="l" defTabSz="914378"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693" indent="-266693" algn="l" defTabSz="914378"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900385" y="195486"/>
            <a:ext cx="7704098" cy="432000"/>
          </a:xfrm>
          <a:prstGeom prst="rect">
            <a:avLst/>
          </a:prstGeom>
        </p:spPr>
        <p:txBody>
          <a:bodyPr vert="horz" lIns="0" tIns="45720" rIns="0" bIns="45720" rtlCol="0" anchor="t" anchorCtr="0">
            <a:noAutofit/>
          </a:bodyPr>
          <a:lstStyle/>
          <a:p>
            <a:r>
              <a:rPr lang="fr-FR"/>
              <a:t>Modifiez le style du titre</a:t>
            </a:r>
          </a:p>
        </p:txBody>
      </p:sp>
      <p:sp>
        <p:nvSpPr>
          <p:cNvPr id="38" name="Oval 13">
            <a:extLst>
              <a:ext uri="{FF2B5EF4-FFF2-40B4-BE49-F238E27FC236}">
                <a16:creationId xmlns:a16="http://schemas.microsoft.com/office/drawing/2014/main" id="{1EE2E606-2031-4C62-B654-C789ACD0D52A}"/>
              </a:ext>
            </a:extLst>
          </p:cNvPr>
          <p:cNvSpPr txBox="1">
            <a:spLocks noChangeAspect="1" noChangeArrowheads="1"/>
          </p:cNvSpPr>
          <p:nvPr userDrawn="1"/>
        </p:nvSpPr>
        <p:spPr bwMode="auto">
          <a:xfrm>
            <a:off x="55974" y="4992853"/>
            <a:ext cx="206788" cy="138499"/>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fld id="{1E08334B-91D7-46DA-837A-2A85F7B647E5}" type="slidenum">
              <a:rPr lang="fr-FR" sz="900">
                <a:solidFill>
                  <a:schemeClr val="accent1"/>
                </a:solidFill>
              </a:rPr>
              <a:pPr algn="ctr">
                <a:defRPr/>
              </a:pPr>
              <a:t>‹N°›</a:t>
            </a:fld>
            <a:endParaRPr lang="fr-FR" sz="900">
              <a:solidFill>
                <a:schemeClr val="accent1"/>
              </a:solidFill>
            </a:endParaRPr>
          </a:p>
        </p:txBody>
      </p:sp>
      <p:sp>
        <p:nvSpPr>
          <p:cNvPr id="39" name="Ellipse 38">
            <a:extLst>
              <a:ext uri="{FF2B5EF4-FFF2-40B4-BE49-F238E27FC236}">
                <a16:creationId xmlns:a16="http://schemas.microsoft.com/office/drawing/2014/main" id="{65A926A5-6941-481A-9270-D81C06434A62}"/>
              </a:ext>
            </a:extLst>
          </p:cNvPr>
          <p:cNvSpPr/>
          <p:nvPr userDrawn="1"/>
        </p:nvSpPr>
        <p:spPr>
          <a:xfrm>
            <a:off x="343406" y="5026097"/>
            <a:ext cx="72008" cy="72008"/>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3" name="ZoneTexte 12">
            <a:extLst>
              <a:ext uri="{FF2B5EF4-FFF2-40B4-BE49-F238E27FC236}">
                <a16:creationId xmlns:a16="http://schemas.microsoft.com/office/drawing/2014/main" id="{BA914EB7-58D5-416B-8D9F-96CF254CF46A}"/>
              </a:ext>
            </a:extLst>
          </p:cNvPr>
          <p:cNvSpPr txBox="1"/>
          <p:nvPr userDrawn="1"/>
        </p:nvSpPr>
        <p:spPr>
          <a:xfrm>
            <a:off x="396324" y="4955764"/>
            <a:ext cx="4579434" cy="215444"/>
          </a:xfrm>
          <a:prstGeom prst="rect">
            <a:avLst/>
          </a:prstGeom>
          <a:noFill/>
        </p:spPr>
        <p:txBody>
          <a:bodyPr wrap="square">
            <a:spAutoFit/>
          </a:bodyPr>
          <a:lstStyle/>
          <a:p>
            <a:pPr algn="l">
              <a:defRPr/>
            </a:pPr>
            <a:r>
              <a:rPr lang="fr-FR" sz="8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Finance Durable  : Kit de posture commerciale</a:t>
            </a:r>
            <a:endParaRPr lang="fr-FR" sz="8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98032639"/>
      </p:ext>
    </p:extLst>
  </p:cSld>
  <p:clrMap bg1="lt1" tx1="dk1" bg2="lt2" tx2="dk2" accent1="accent1" accent2="accent2" accent3="accent3" accent4="accent4" accent5="accent5" accent6="accent6" hlink="hlink" folHlink="folHlink"/>
  <p:sldLayoutIdLst>
    <p:sldLayoutId id="2147484430" r:id="rId1"/>
  </p:sldLayoutIdLst>
  <p:txStyles>
    <p:titleStyle>
      <a:lvl1pPr algn="l" defTabSz="914378" rtl="0" eaLnBrk="1" latinLnBrk="0" hangingPunct="1">
        <a:lnSpc>
          <a:spcPct val="90000"/>
        </a:lnSpc>
        <a:spcBef>
          <a:spcPct val="0"/>
        </a:spcBef>
        <a:buNone/>
        <a:defRPr sz="2400" kern="1200">
          <a:solidFill>
            <a:schemeClr val="tx1"/>
          </a:solidFill>
          <a:latin typeface="Arial Black" panose="020B0A04020102020204" pitchFamily="34" charset="0"/>
          <a:ea typeface="+mj-ea"/>
          <a:cs typeface="Arial" panose="020B0604020202020204" pitchFamily="34" charset="0"/>
        </a:defRPr>
      </a:lvl1pPr>
    </p:titleStyle>
    <p:bodyStyle>
      <a:lvl1pPr marL="266693" indent="-266693" algn="l" defTabSz="914378" rtl="0" eaLnBrk="1" latinLnBrk="0" hangingPunct="1">
        <a:lnSpc>
          <a:spcPct val="100000"/>
        </a:lnSpc>
        <a:spcBef>
          <a:spcPts val="1000"/>
        </a:spcBef>
        <a:buClr>
          <a:schemeClr val="tx2"/>
        </a:buClr>
        <a:buFont typeface="Cambria Math" panose="02040503050406030204" pitchFamily="18" charset="0"/>
        <a:buChar char="ʘ"/>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8" rtl="0" eaLnBrk="1" latinLnBrk="0" hangingPunct="1">
        <a:lnSpc>
          <a:spcPct val="10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10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10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4.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1.xml"/><Relationship Id="rId4"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hyperlink" Target="https://www.espacedefi.fr/video/1315"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16.sv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5.png"/><Relationship Id="rId11" Type="http://schemas.openxmlformats.org/officeDocument/2006/relationships/image" Target="../media/image18.pn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14.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5.svg"/><Relationship Id="rId3" Type="http://schemas.openxmlformats.org/officeDocument/2006/relationships/hyperlink" Target="https://www.caisse-epargne.fr/votre-banque/reglementation/principales-incidences-negatives/" TargetMode="External"/><Relationship Id="rId7" Type="http://schemas.openxmlformats.org/officeDocument/2006/relationships/image" Target="../media/image15.png"/><Relationship Id="rId12"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slide" Target="slide26.xml"/><Relationship Id="rId11" Type="http://schemas.openxmlformats.org/officeDocument/2006/relationships/image" Target="../media/image23.png"/><Relationship Id="rId5" Type="http://schemas.openxmlformats.org/officeDocument/2006/relationships/image" Target="../media/image9.png"/><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image" Target="../media/image20.png"/><Relationship Id="rId9" Type="http://schemas.openxmlformats.org/officeDocument/2006/relationships/image" Target="../media/image21.png"/><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9.xml"/><Relationship Id="rId7" Type="http://schemas.openxmlformats.org/officeDocument/2006/relationships/image" Target="../media/image34.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3.png"/><Relationship Id="rId5" Type="http://schemas.openxmlformats.org/officeDocument/2006/relationships/image" Target="../media/image32.e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9.xml"/><Relationship Id="rId7" Type="http://schemas.openxmlformats.org/officeDocument/2006/relationships/image" Target="../media/image37.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36.png"/><Relationship Id="rId5" Type="http://schemas.openxmlformats.org/officeDocument/2006/relationships/image" Target="../media/image32.emf"/><Relationship Id="rId10" Type="http://schemas.openxmlformats.org/officeDocument/2006/relationships/image" Target="../media/image40.png"/><Relationship Id="rId4" Type="http://schemas.openxmlformats.org/officeDocument/2006/relationships/oleObject" Target="../embeddings/oleObject3.bin"/><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9.xml"/><Relationship Id="rId7" Type="http://schemas.openxmlformats.org/officeDocument/2006/relationships/image" Target="../media/image36.png"/><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41.png"/><Relationship Id="rId5" Type="http://schemas.openxmlformats.org/officeDocument/2006/relationships/image" Target="../media/image32.emf"/><Relationship Id="rId10" Type="http://schemas.openxmlformats.org/officeDocument/2006/relationships/image" Target="../media/image43.png"/><Relationship Id="rId4" Type="http://schemas.openxmlformats.org/officeDocument/2006/relationships/oleObject" Target="../embeddings/oleObject4.bin"/><Relationship Id="rId9"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9.xml"/><Relationship Id="rId7" Type="http://schemas.openxmlformats.org/officeDocument/2006/relationships/image" Target="../media/image45.pn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image" Target="../media/image44.png"/><Relationship Id="rId5" Type="http://schemas.openxmlformats.org/officeDocument/2006/relationships/image" Target="../media/image32.emf"/><Relationship Id="rId10" Type="http://schemas.openxmlformats.org/officeDocument/2006/relationships/image" Target="../media/image38.png"/><Relationship Id="rId4" Type="http://schemas.openxmlformats.org/officeDocument/2006/relationships/oleObject" Target="../embeddings/oleObject5.bin"/><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9.xml"/><Relationship Id="rId7" Type="http://schemas.openxmlformats.org/officeDocument/2006/relationships/image" Target="../media/image49.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48.png"/><Relationship Id="rId5" Type="http://schemas.openxmlformats.org/officeDocument/2006/relationships/image" Target="../media/image32.e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9.xml"/><Relationship Id="rId7" Type="http://schemas.openxmlformats.org/officeDocument/2006/relationships/image" Target="../media/image38.png"/><Relationship Id="rId12" Type="http://schemas.openxmlformats.org/officeDocument/2006/relationships/image" Target="../media/image54.png"/><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0.png"/><Relationship Id="rId11" Type="http://schemas.openxmlformats.org/officeDocument/2006/relationships/image" Target="../media/image53.png"/><Relationship Id="rId5" Type="http://schemas.openxmlformats.org/officeDocument/2006/relationships/image" Target="../media/image32.emf"/><Relationship Id="rId10" Type="http://schemas.microsoft.com/office/2007/relationships/hdphoto" Target="../media/hdphoto3.wdp"/><Relationship Id="rId4" Type="http://schemas.openxmlformats.org/officeDocument/2006/relationships/oleObject" Target="../embeddings/oleObject7.bin"/><Relationship Id="rId9" Type="http://schemas.openxmlformats.org/officeDocument/2006/relationships/image" Target="../media/image52.png"/></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slideLayout" Target="../slideLayouts/slideLayout9.xml"/><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32.emf"/><Relationship Id="rId15" Type="http://schemas.openxmlformats.org/officeDocument/2006/relationships/image" Target="../media/image38.png"/><Relationship Id="rId10" Type="http://schemas.openxmlformats.org/officeDocument/2006/relationships/image" Target="../media/image59.png"/><Relationship Id="rId4" Type="http://schemas.openxmlformats.org/officeDocument/2006/relationships/oleObject" Target="../embeddings/oleObject8.bin"/><Relationship Id="rId9" Type="http://schemas.openxmlformats.org/officeDocument/2006/relationships/image" Target="../media/image58.png"/><Relationship Id="rId14" Type="http://schemas.openxmlformats.org/officeDocument/2006/relationships/image" Target="../media/image63.png"/></Relationships>
</file>

<file path=ppt/slides/_rels/slide2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slideLayout" Target="../slideLayouts/slideLayout9.xml"/><Relationship Id="rId7" Type="http://schemas.openxmlformats.org/officeDocument/2006/relationships/image" Target="../media/image65.png"/><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image" Target="../media/image64.png"/><Relationship Id="rId11" Type="http://schemas.openxmlformats.org/officeDocument/2006/relationships/image" Target="../media/image38.png"/><Relationship Id="rId5" Type="http://schemas.openxmlformats.org/officeDocument/2006/relationships/image" Target="../media/image32.emf"/><Relationship Id="rId10" Type="http://schemas.openxmlformats.org/officeDocument/2006/relationships/image" Target="../media/image68.png"/><Relationship Id="rId4" Type="http://schemas.openxmlformats.org/officeDocument/2006/relationships/oleObject" Target="../embeddings/oleObject9.bin"/><Relationship Id="rId9" Type="http://schemas.openxmlformats.org/officeDocument/2006/relationships/image" Target="../media/image67.png"/></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slideLayout" Target="../slideLayouts/slideLayout9.xml"/><Relationship Id="rId7" Type="http://schemas.openxmlformats.org/officeDocument/2006/relationships/image" Target="../media/image70.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image" Target="../media/image69.png"/><Relationship Id="rId5" Type="http://schemas.openxmlformats.org/officeDocument/2006/relationships/image" Target="../media/image32.emf"/><Relationship Id="rId10" Type="http://schemas.openxmlformats.org/officeDocument/2006/relationships/image" Target="../media/image38.png"/><Relationship Id="rId4" Type="http://schemas.openxmlformats.org/officeDocument/2006/relationships/oleObject" Target="../embeddings/oleObject10.bin"/><Relationship Id="rId9" Type="http://schemas.openxmlformats.org/officeDocument/2006/relationships/image" Target="../media/image72.png"/></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42.png"/><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svg"/><Relationship Id="rId2" Type="http://schemas.openxmlformats.org/officeDocument/2006/relationships/image" Target="../media/image76.png"/><Relationship Id="rId1" Type="http://schemas.openxmlformats.org/officeDocument/2006/relationships/slideLayout" Target="../slideLayouts/slideLayout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3.svg"/></Relationships>
</file>

<file path=ppt/slides/_rels/slide27.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6.png"/><Relationship Id="rId2" Type="http://schemas.openxmlformats.org/officeDocument/2006/relationships/image" Target="../media/image93.png"/><Relationship Id="rId1" Type="http://schemas.openxmlformats.org/officeDocument/2006/relationships/slideLayout" Target="../slideLayouts/slideLayout10.xml"/><Relationship Id="rId6" Type="http://schemas.openxmlformats.org/officeDocument/2006/relationships/image" Target="../media/image95.png"/><Relationship Id="rId5" Type="http://schemas.openxmlformats.org/officeDocument/2006/relationships/image" Target="../media/image38.png"/><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12" Type="http://schemas.openxmlformats.org/officeDocument/2006/relationships/image" Target="../media/image38.png"/><Relationship Id="rId2" Type="http://schemas.openxmlformats.org/officeDocument/2006/relationships/image" Target="../media/image97.png"/><Relationship Id="rId1" Type="http://schemas.openxmlformats.org/officeDocument/2006/relationships/slideLayout" Target="../slideLayouts/slideLayout1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s>
</file>

<file path=ppt/slides/_rels/slide3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9.png"/><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113.png"/><Relationship Id="rId4" Type="http://schemas.openxmlformats.org/officeDocument/2006/relationships/image" Target="../media/image112.png"/></Relationships>
</file>

<file path=ppt/slides/_rels/slide33.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11.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 Id="rId9" Type="http://schemas.openxmlformats.org/officeDocument/2006/relationships/image" Target="../media/image38.png"/></Relationships>
</file>

<file path=ppt/slides/_rels/slide34.xml.rels><?xml version="1.0" encoding="UTF-8" standalone="yes"?>
<Relationships xmlns="http://schemas.openxmlformats.org/package/2006/relationships"><Relationship Id="rId8" Type="http://schemas.openxmlformats.org/officeDocument/2006/relationships/hyperlink" Target="https://youtu.be/mG83JyFLT9Q" TargetMode="External"/><Relationship Id="rId3" Type="http://schemas.openxmlformats.org/officeDocument/2006/relationships/image" Target="../media/image121.png"/><Relationship Id="rId7" Type="http://schemas.openxmlformats.org/officeDocument/2006/relationships/image" Target="../media/image124.png"/><Relationship Id="rId12" Type="http://schemas.openxmlformats.org/officeDocument/2006/relationships/image" Target="../media/image38.png"/><Relationship Id="rId2" Type="http://schemas.openxmlformats.org/officeDocument/2006/relationships/image" Target="../media/image120.png"/><Relationship Id="rId1" Type="http://schemas.openxmlformats.org/officeDocument/2006/relationships/slideLayout" Target="../slideLayouts/slideLayout10.xml"/><Relationship Id="rId6" Type="http://schemas.openxmlformats.org/officeDocument/2006/relationships/image" Target="../media/image123.png"/><Relationship Id="rId11" Type="http://schemas.openxmlformats.org/officeDocument/2006/relationships/image" Target="../media/image105.png"/><Relationship Id="rId5" Type="http://schemas.openxmlformats.org/officeDocument/2006/relationships/image" Target="../media/image119.png"/><Relationship Id="rId10" Type="http://schemas.openxmlformats.org/officeDocument/2006/relationships/image" Target="../media/image8.svg"/><Relationship Id="rId4" Type="http://schemas.openxmlformats.org/officeDocument/2006/relationships/image" Target="../media/image122.png"/><Relationship Id="rId9" Type="http://schemas.openxmlformats.org/officeDocument/2006/relationships/image" Target="../media/image7.png"/></Relationships>
</file>

<file path=ppt/slides/_rels/slide35.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12.png"/><Relationship Id="rId7" Type="http://schemas.openxmlformats.org/officeDocument/2006/relationships/image" Target="../media/image129.png"/><Relationship Id="rId2" Type="http://schemas.openxmlformats.org/officeDocument/2006/relationships/image" Target="../media/image125.png"/><Relationship Id="rId1" Type="http://schemas.openxmlformats.org/officeDocument/2006/relationships/slideLayout" Target="../slideLayouts/slideLayout4.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 Id="rId9"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espacedefi.fr/root/root-offres/root-root-offres-finance-durable/root-root-offres-root-root-offres-thematisation-de-lepargne-actualites-et-pedagogie"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30.png"/><Relationship Id="rId5" Type="http://schemas.openxmlformats.org/officeDocument/2006/relationships/hyperlink" Target="https://newsroom.groupebpce.fr/s?query=rse" TargetMode="External"/><Relationship Id="rId4" Type="http://schemas.openxmlformats.org/officeDocument/2006/relationships/hyperlink" Target="https://groupebpce.com/rse/notre-demarche-r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255B918E-54DE-4E61-B0BB-4E9C7CFBF584}"/>
              </a:ext>
            </a:extLst>
          </p:cNvPr>
          <p:cNvGraphicFramePr>
            <a:graphicFrameLocks noChangeAspect="1"/>
          </p:cNvGraphicFramePr>
          <p:nvPr>
            <p:custDataLst>
              <p:tags r:id="rId2"/>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026" name="Diapositive think-cell" r:id="rId6" imgW="526" imgH="526" progId="TCLayout.ActiveDocument.1">
                  <p:embed/>
                </p:oleObj>
              </mc:Choice>
              <mc:Fallback>
                <p:oleObj name="Diapositive think-cell" r:id="rId6" imgW="526" imgH="526" progId="TCLayout.ActiveDocument.1">
                  <p:embed/>
                  <p:pic>
                    <p:nvPicPr>
                      <p:cNvPr id="3" name="Objet 2" hidden="1">
                        <a:extLst>
                          <a:ext uri="{FF2B5EF4-FFF2-40B4-BE49-F238E27FC236}">
                            <a16:creationId xmlns:a16="http://schemas.microsoft.com/office/drawing/2014/main" id="{255B918E-54DE-4E61-B0BB-4E9C7CFBF584}"/>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33E9D3C-138A-47A9-918F-9DA1E097EC9A}"/>
              </a:ext>
            </a:extLst>
          </p:cNvPr>
          <p:cNvSpPr/>
          <p:nvPr>
            <p:custDataLst>
              <p:tags r:id="rId3"/>
            </p:custDataLst>
          </p:nvPr>
        </p:nvSpPr>
        <p:spPr>
          <a:xfrm>
            <a:off x="1" y="1"/>
            <a:ext cx="158750" cy="15875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endParaRPr lang="fr-FR" sz="4400">
              <a:solidFill>
                <a:schemeClr val="tx1"/>
              </a:solidFill>
              <a:latin typeface="Montserrat ExtraBold" panose="020B0604020202020204" charset="0"/>
              <a:sym typeface="Montserrat ExtraBold" panose="020B0604020202020204" charset="0"/>
            </a:endParaRPr>
          </a:p>
        </p:txBody>
      </p:sp>
      <p:sp>
        <p:nvSpPr>
          <p:cNvPr id="14" name="Titre 13"/>
          <p:cNvSpPr>
            <a:spLocks noGrp="1"/>
          </p:cNvSpPr>
          <p:nvPr>
            <p:ph type="ctrTitle"/>
          </p:nvPr>
        </p:nvSpPr>
        <p:spPr>
          <a:xfrm>
            <a:off x="940499" y="2053651"/>
            <a:ext cx="7857813" cy="1159799"/>
          </a:xfrm>
        </p:spPr>
        <p:txBody>
          <a:bodyPr/>
          <a:lstStyle/>
          <a:p>
            <a:r>
              <a:rPr lang="fr-FR" sz="3200" dirty="0"/>
              <a:t>Les Essentiels</a:t>
            </a:r>
            <a:br>
              <a:rPr lang="fr-FR" sz="3200" dirty="0"/>
            </a:br>
            <a:r>
              <a:rPr lang="fr-FR" sz="3200" dirty="0"/>
              <a:t>Finance Durable</a:t>
            </a:r>
            <a:br>
              <a:rPr lang="fr-FR" sz="3200" dirty="0"/>
            </a:br>
            <a:endParaRPr lang="fr-FR" sz="3200" dirty="0"/>
          </a:p>
        </p:txBody>
      </p:sp>
      <p:sp>
        <p:nvSpPr>
          <p:cNvPr id="8" name="Espace réservé du texte 7">
            <a:extLst>
              <a:ext uri="{FF2B5EF4-FFF2-40B4-BE49-F238E27FC236}">
                <a16:creationId xmlns:a16="http://schemas.microsoft.com/office/drawing/2014/main" id="{208BB8A0-492C-4594-8033-55D01D070FF3}"/>
              </a:ext>
            </a:extLst>
          </p:cNvPr>
          <p:cNvSpPr>
            <a:spLocks noGrp="1"/>
          </p:cNvSpPr>
          <p:nvPr>
            <p:ph type="body" sz="quarter" idx="11"/>
          </p:nvPr>
        </p:nvSpPr>
        <p:spPr>
          <a:xfrm>
            <a:off x="940500" y="3494482"/>
            <a:ext cx="7527352" cy="221599"/>
          </a:xfrm>
        </p:spPr>
        <p:txBody>
          <a:bodyPr/>
          <a:lstStyle/>
          <a:p>
            <a:r>
              <a:rPr lang="fr-FR" sz="1600" dirty="0">
                <a:latin typeface="Montserrat SemiBold"/>
              </a:rPr>
              <a:t>02/03/2023</a:t>
            </a:r>
          </a:p>
        </p:txBody>
      </p:sp>
    </p:spTree>
    <p:extLst>
      <p:ext uri="{BB962C8B-B14F-4D97-AF65-F5344CB8AC3E}">
        <p14:creationId xmlns:p14="http://schemas.microsoft.com/office/powerpoint/2010/main" val="1262787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texte 7">
            <a:extLst>
              <a:ext uri="{FF2B5EF4-FFF2-40B4-BE49-F238E27FC236}">
                <a16:creationId xmlns:a16="http://schemas.microsoft.com/office/drawing/2014/main" id="{92E06A54-0FD8-495F-B642-88F6FEC2A390}"/>
              </a:ext>
            </a:extLst>
          </p:cNvPr>
          <p:cNvSpPr txBox="1">
            <a:spLocks/>
          </p:cNvSpPr>
          <p:nvPr/>
        </p:nvSpPr>
        <p:spPr>
          <a:xfrm>
            <a:off x="402148" y="729556"/>
            <a:ext cx="509122" cy="509122"/>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400" b="1" i="0" u="none" strike="noStrike" kern="120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01	</a:t>
            </a:r>
          </a:p>
        </p:txBody>
      </p:sp>
      <p:sp>
        <p:nvSpPr>
          <p:cNvPr id="21" name="Espace réservé du texte 1">
            <a:extLst>
              <a:ext uri="{FF2B5EF4-FFF2-40B4-BE49-F238E27FC236}">
                <a16:creationId xmlns:a16="http://schemas.microsoft.com/office/drawing/2014/main" id="{0888C2D2-5055-4C79-B4B5-CA530BE0A49D}"/>
              </a:ext>
            </a:extLst>
          </p:cNvPr>
          <p:cNvSpPr txBox="1">
            <a:spLocks/>
          </p:cNvSpPr>
          <p:nvPr/>
        </p:nvSpPr>
        <p:spPr>
          <a:xfrm>
            <a:off x="987727" y="2337148"/>
            <a:ext cx="6346565" cy="307777"/>
          </a:xfrm>
          <a:prstGeom prst="rect">
            <a:avLst/>
          </a:prstGeom>
          <a:noFill/>
        </p:spPr>
        <p:txBody>
          <a:bodyPr wrap="square" rtlCol="0">
            <a:spAutoFit/>
          </a:bodyPr>
          <a:lstStyle>
            <a:defPPr marR="0" lvl="0" algn="l" rtl="0">
              <a:lnSpc>
                <a:spcPct val="100000"/>
              </a:lnSpc>
              <a:spcBef>
                <a:spcPts val="0"/>
              </a:spcBef>
              <a:spcAft>
                <a:spcPts val="0"/>
              </a:spcAft>
            </a:defPPr>
            <a:lvl1pPr marL="0" indent="0" defTabSz="914400" eaLnBrk="1" fontAlgn="auto" latinLnBrk="0" hangingPunct="1">
              <a:buClrTx/>
              <a:buSzTx/>
              <a:buFontTx/>
              <a:tabLst/>
              <a:defRPr kumimoji="0" kern="1200" spc="0" normalizeH="0" baseline="0">
                <a:ln>
                  <a:noFill/>
                </a:ln>
                <a:effectLst/>
                <a:uLnTx/>
                <a:uFillTx/>
                <a:latin typeface="Montserrat ExtraBold" panose="00000900000000000000" pitchFamily="2"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Adéquation des portefeuilles modèles au profil finance durable</a:t>
            </a:r>
          </a:p>
        </p:txBody>
      </p:sp>
      <p:sp>
        <p:nvSpPr>
          <p:cNvPr id="22" name="Espace réservé du texte 7">
            <a:extLst>
              <a:ext uri="{FF2B5EF4-FFF2-40B4-BE49-F238E27FC236}">
                <a16:creationId xmlns:a16="http://schemas.microsoft.com/office/drawing/2014/main" id="{53A8EB74-F360-4648-A1FE-A530B98BA2F6}"/>
              </a:ext>
            </a:extLst>
          </p:cNvPr>
          <p:cNvSpPr txBox="1">
            <a:spLocks/>
          </p:cNvSpPr>
          <p:nvPr/>
        </p:nvSpPr>
        <p:spPr>
          <a:xfrm>
            <a:off x="402148" y="1230603"/>
            <a:ext cx="509122" cy="509122"/>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400" b="1" i="0" u="none" strike="noStrike" kern="1200" cap="none" spc="0" normalizeH="0" baseline="0" noProof="0" dirty="0">
                <a:ln>
                  <a:noFill/>
                </a:ln>
                <a:solidFill>
                  <a:srgbClr val="00A193"/>
                </a:solidFill>
                <a:effectLst/>
                <a:uLnTx/>
                <a:uFillTx/>
                <a:latin typeface="Montserrat SemiBold" panose="00000700000000000000" pitchFamily="50" charset="0"/>
                <a:cs typeface="Arial" panose="020B0604020202020204" pitchFamily="34" charset="0"/>
                <a:sym typeface="Arial"/>
              </a:rPr>
              <a:t>02</a:t>
            </a:r>
            <a:r>
              <a:rPr kumimoji="0" lang="fr-FR" sz="2400" b="1" i="0" u="none" strike="noStrike" kern="120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	</a:t>
            </a:r>
          </a:p>
        </p:txBody>
      </p:sp>
      <p:sp>
        <p:nvSpPr>
          <p:cNvPr id="24" name="Espace réservé du texte 7">
            <a:extLst>
              <a:ext uri="{FF2B5EF4-FFF2-40B4-BE49-F238E27FC236}">
                <a16:creationId xmlns:a16="http://schemas.microsoft.com/office/drawing/2014/main" id="{2C95FE58-8E2B-444F-8E13-152F821A333C}"/>
              </a:ext>
            </a:extLst>
          </p:cNvPr>
          <p:cNvSpPr txBox="1">
            <a:spLocks/>
          </p:cNvSpPr>
          <p:nvPr/>
        </p:nvSpPr>
        <p:spPr>
          <a:xfrm>
            <a:off x="402148" y="2232697"/>
            <a:ext cx="455339" cy="526391"/>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400" b="1" i="0" u="none" strike="noStrike" kern="1200" cap="none" spc="0" normalizeH="0" baseline="0" noProof="0" dirty="0">
                <a:ln>
                  <a:noFill/>
                </a:ln>
                <a:solidFill>
                  <a:srgbClr val="55579E"/>
                </a:solidFill>
                <a:effectLst/>
                <a:uLnTx/>
                <a:uFillTx/>
                <a:latin typeface="Montserrat SemiBold" panose="00000700000000000000" pitchFamily="50" charset="0"/>
                <a:cs typeface="Arial" panose="020B0604020202020204" pitchFamily="34" charset="0"/>
                <a:sym typeface="Arial"/>
              </a:rPr>
              <a:t>04</a:t>
            </a:r>
            <a:r>
              <a:rPr kumimoji="0" lang="fr-FR" sz="2400" b="1" i="0" u="none" strike="noStrike" kern="120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	</a:t>
            </a:r>
          </a:p>
        </p:txBody>
      </p:sp>
      <p:sp>
        <p:nvSpPr>
          <p:cNvPr id="26" name="Espace réservé du texte 7">
            <a:extLst>
              <a:ext uri="{FF2B5EF4-FFF2-40B4-BE49-F238E27FC236}">
                <a16:creationId xmlns:a16="http://schemas.microsoft.com/office/drawing/2014/main" id="{0565D9D9-AF0E-4306-8848-078389E1761C}"/>
              </a:ext>
            </a:extLst>
          </p:cNvPr>
          <p:cNvSpPr txBox="1">
            <a:spLocks/>
          </p:cNvSpPr>
          <p:nvPr/>
        </p:nvSpPr>
        <p:spPr>
          <a:xfrm>
            <a:off x="402148" y="1731650"/>
            <a:ext cx="509122" cy="509122"/>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400" b="1" i="0" u="none" strike="noStrike" kern="1200" cap="none" spc="0" normalizeH="0" baseline="0" noProof="0" dirty="0">
                <a:ln>
                  <a:noFill/>
                </a:ln>
                <a:solidFill>
                  <a:srgbClr val="EAB818">
                    <a:lumMod val="75000"/>
                  </a:srgbClr>
                </a:solidFill>
                <a:effectLst/>
                <a:uLnTx/>
                <a:uFillTx/>
                <a:latin typeface="Montserrat SemiBold" panose="00000700000000000000" pitchFamily="50" charset="0"/>
                <a:cs typeface="Arial" panose="020B0604020202020204" pitchFamily="34" charset="0"/>
                <a:sym typeface="Arial"/>
              </a:rPr>
              <a:t>03</a:t>
            </a:r>
            <a:r>
              <a:rPr kumimoji="0" lang="fr-FR" sz="2400" b="1" i="0" u="none" strike="noStrike" kern="120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	</a:t>
            </a:r>
          </a:p>
        </p:txBody>
      </p:sp>
      <p:sp>
        <p:nvSpPr>
          <p:cNvPr id="27" name="Espace réservé du texte 1">
            <a:extLst>
              <a:ext uri="{FF2B5EF4-FFF2-40B4-BE49-F238E27FC236}">
                <a16:creationId xmlns:a16="http://schemas.microsoft.com/office/drawing/2014/main" id="{18CF8B4F-DCAF-473E-8A64-1386294ED643}"/>
              </a:ext>
            </a:extLst>
          </p:cNvPr>
          <p:cNvSpPr txBox="1">
            <a:spLocks/>
          </p:cNvSpPr>
          <p:nvPr/>
        </p:nvSpPr>
        <p:spPr>
          <a:xfrm>
            <a:off x="987727" y="1323715"/>
            <a:ext cx="6346565" cy="307777"/>
          </a:xfrm>
          <a:prstGeom prst="rect">
            <a:avLst/>
          </a:prstGeom>
          <a:noFill/>
        </p:spPr>
        <p:txBody>
          <a:bodyPr wrap="square" rtlCol="0">
            <a:spAutoFit/>
          </a:bodyPr>
          <a:lstStyle>
            <a:defPPr marR="0" lvl="0" algn="l" rtl="0">
              <a:lnSpc>
                <a:spcPct val="100000"/>
              </a:lnSpc>
              <a:spcBef>
                <a:spcPts val="0"/>
              </a:spcBef>
              <a:spcAft>
                <a:spcPts val="0"/>
              </a:spcAft>
            </a:defPPr>
            <a:lvl1pPr marL="0" indent="0" defTabSz="914400" eaLnBrk="1" fontAlgn="auto" latinLnBrk="0" hangingPunct="1">
              <a:buClrTx/>
              <a:buSzTx/>
              <a:buFontTx/>
              <a:tabLst/>
              <a:defRPr kumimoji="0" kern="1200" spc="0" normalizeH="0" baseline="0">
                <a:ln>
                  <a:noFill/>
                </a:ln>
                <a:effectLst/>
                <a:uLnTx/>
                <a:uFillTx/>
                <a:latin typeface="Montserrat ExtraBold" panose="00000900000000000000" pitchFamily="2"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Intégration du questionnaire dans le parcours conseil</a:t>
            </a:r>
          </a:p>
        </p:txBody>
      </p:sp>
      <p:sp>
        <p:nvSpPr>
          <p:cNvPr id="30" name="Espace réservé du texte 7">
            <a:extLst>
              <a:ext uri="{FF2B5EF4-FFF2-40B4-BE49-F238E27FC236}">
                <a16:creationId xmlns:a16="http://schemas.microsoft.com/office/drawing/2014/main" id="{4ED1AFAA-299C-400A-AC34-02082E3C1ABF}"/>
              </a:ext>
            </a:extLst>
          </p:cNvPr>
          <p:cNvSpPr txBox="1">
            <a:spLocks/>
          </p:cNvSpPr>
          <p:nvPr/>
        </p:nvSpPr>
        <p:spPr>
          <a:xfrm>
            <a:off x="402148" y="2751013"/>
            <a:ext cx="509122" cy="509122"/>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2400" b="1" i="0" u="none" strike="noStrike" kern="1200" cap="none" spc="0" normalizeH="0" baseline="0" noProof="0" dirty="0">
                <a:ln>
                  <a:noFill/>
                </a:ln>
                <a:solidFill>
                  <a:srgbClr val="B34A8C"/>
                </a:solidFill>
                <a:effectLst/>
                <a:uLnTx/>
                <a:uFillTx/>
                <a:latin typeface="Montserrat SemiBold" panose="00000700000000000000" pitchFamily="50" charset="0"/>
                <a:cs typeface="Arial" panose="020B0604020202020204" pitchFamily="34" charset="0"/>
                <a:sym typeface="Arial"/>
              </a:rPr>
              <a:t>05	</a:t>
            </a:r>
          </a:p>
        </p:txBody>
      </p:sp>
      <p:sp>
        <p:nvSpPr>
          <p:cNvPr id="35" name="ZoneTexte 34">
            <a:extLst>
              <a:ext uri="{FF2B5EF4-FFF2-40B4-BE49-F238E27FC236}">
                <a16:creationId xmlns:a16="http://schemas.microsoft.com/office/drawing/2014/main" id="{D43B1B66-46BD-47B1-9687-C108CE34F5BE}"/>
              </a:ext>
            </a:extLst>
          </p:cNvPr>
          <p:cNvSpPr txBox="1"/>
          <p:nvPr/>
        </p:nvSpPr>
        <p:spPr>
          <a:xfrm>
            <a:off x="987727" y="1837971"/>
            <a:ext cx="7032567"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dirty="0">
                <a:ln>
                  <a:noFill/>
                </a:ln>
                <a:solidFill>
                  <a:srgbClr val="000000"/>
                </a:solidFill>
                <a:effectLst/>
                <a:uLnTx/>
                <a:uFillTx/>
                <a:latin typeface="Montserrat ExtraBold" panose="00000900000000000000" pitchFamily="2" charset="0"/>
                <a:sym typeface="Arial"/>
              </a:rPr>
              <a:t>Parcours</a:t>
            </a:r>
          </a:p>
        </p:txBody>
      </p:sp>
      <p:sp>
        <p:nvSpPr>
          <p:cNvPr id="18" name="Espace réservé du texte 1">
            <a:extLst>
              <a:ext uri="{FF2B5EF4-FFF2-40B4-BE49-F238E27FC236}">
                <a16:creationId xmlns:a16="http://schemas.microsoft.com/office/drawing/2014/main" id="{FDE72F45-893E-40FD-9D07-E3E18FCAE3E8}"/>
              </a:ext>
            </a:extLst>
          </p:cNvPr>
          <p:cNvSpPr txBox="1">
            <a:spLocks/>
          </p:cNvSpPr>
          <p:nvPr/>
        </p:nvSpPr>
        <p:spPr>
          <a:xfrm>
            <a:off x="987727" y="2843864"/>
            <a:ext cx="6346565" cy="307777"/>
          </a:xfrm>
          <a:prstGeom prst="rect">
            <a:avLst/>
          </a:prstGeom>
          <a:noFill/>
        </p:spPr>
        <p:txBody>
          <a:bodyPr wrap="square" rtlCol="0">
            <a:spAutoFit/>
          </a:bodyPr>
          <a:lstStyle>
            <a:defPPr marR="0" lvl="0" algn="l" rtl="0">
              <a:lnSpc>
                <a:spcPct val="100000"/>
              </a:lnSpc>
              <a:spcBef>
                <a:spcPts val="0"/>
              </a:spcBef>
              <a:spcAft>
                <a:spcPts val="0"/>
              </a:spcAft>
            </a:defPPr>
            <a:lvl1pPr marL="0" indent="0" defTabSz="914400" eaLnBrk="1" fontAlgn="auto" latinLnBrk="0" hangingPunct="1">
              <a:buClrTx/>
              <a:buSzTx/>
              <a:buFontTx/>
              <a:tabLst/>
              <a:defRPr kumimoji="0" kern="1200" spc="0" normalizeH="0" baseline="0">
                <a:ln>
                  <a:noFill/>
                </a:ln>
                <a:effectLst/>
                <a:uLnTx/>
                <a:uFillTx/>
                <a:latin typeface="Montserrat ExtraBold" panose="00000900000000000000" pitchFamily="2"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Liens utiles</a:t>
            </a:r>
          </a:p>
        </p:txBody>
      </p:sp>
      <p:sp>
        <p:nvSpPr>
          <p:cNvPr id="33" name="Espace réservé du texte 1">
            <a:extLst>
              <a:ext uri="{FF2B5EF4-FFF2-40B4-BE49-F238E27FC236}">
                <a16:creationId xmlns:a16="http://schemas.microsoft.com/office/drawing/2014/main" id="{A91F31CB-9AF3-44C8-AA02-B9741923FB19}"/>
              </a:ext>
            </a:extLst>
          </p:cNvPr>
          <p:cNvSpPr txBox="1">
            <a:spLocks/>
          </p:cNvSpPr>
          <p:nvPr/>
        </p:nvSpPr>
        <p:spPr>
          <a:xfrm>
            <a:off x="987727" y="816999"/>
            <a:ext cx="6346565" cy="307777"/>
          </a:xfrm>
          <a:prstGeom prst="rect">
            <a:avLst/>
          </a:prstGeom>
          <a:noFill/>
        </p:spPr>
        <p:txBody>
          <a:bodyPr wrap="square" rtlCol="0">
            <a:spAutoFit/>
          </a:bodyPr>
          <a:lstStyle>
            <a:defPPr marR="0" lvl="0" algn="l" rtl="0">
              <a:lnSpc>
                <a:spcPct val="100000"/>
              </a:lnSpc>
              <a:spcBef>
                <a:spcPts val="0"/>
              </a:spcBef>
              <a:spcAft>
                <a:spcPts val="0"/>
              </a:spcAft>
            </a:defPPr>
            <a:lvl1pPr marL="0" indent="0" defTabSz="914400" eaLnBrk="1" fontAlgn="auto" latinLnBrk="0" hangingPunct="1">
              <a:buClrTx/>
              <a:buSzTx/>
              <a:buFontTx/>
              <a:tabLst/>
              <a:defRPr kumimoji="0" kern="1200" spc="0" normalizeH="0" baseline="0">
                <a:ln>
                  <a:noFill/>
                </a:ln>
                <a:effectLst/>
                <a:uLnTx/>
                <a:uFillTx/>
                <a:latin typeface="Montserrat ExtraBold" panose="00000900000000000000" pitchFamily="2" charset="0"/>
              </a:defRPr>
            </a:lvl1pPr>
            <a:lvl2pPr marL="685783" indent="-228594" algn="l" defTabSz="914378"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Arial" panose="020B0604020202020204" pitchFamily="34" charset="0"/>
                <a:ea typeface="+mn-ea"/>
                <a:cs typeface="Arial" panose="020B0604020202020204" pitchFamily="34" charset="0"/>
              </a:defRPr>
            </a:lvl2pPr>
            <a:lvl3pPr marL="1142972" indent="-228594" algn="l" defTabSz="914378" rtl="0" eaLnBrk="1" latinLnBrk="0" hangingPunct="1">
              <a:lnSpc>
                <a:spcPct val="90000"/>
              </a:lnSpc>
              <a:spcBef>
                <a:spcPts val="500"/>
              </a:spcBef>
              <a:buClr>
                <a:schemeClr val="accent3"/>
              </a:buClr>
              <a:buFont typeface="Courier New" panose="02070309020205020404" pitchFamily="49" charset="0"/>
              <a:buChar char="o"/>
              <a:defRPr sz="1600" kern="1200">
                <a:solidFill>
                  <a:schemeClr val="tx1"/>
                </a:solidFill>
                <a:latin typeface="Arial" panose="020B0604020202020204" pitchFamily="34" charset="0"/>
                <a:ea typeface="+mn-ea"/>
                <a:cs typeface="Arial" panose="020B0604020202020204" pitchFamily="34" charset="0"/>
              </a:defRPr>
            </a:lvl3pPr>
            <a:lvl4pPr marL="1600160" indent="-228594" algn="l" defTabSz="914378" rtl="0" eaLnBrk="1" latinLnBrk="0" hangingPunct="1">
              <a:lnSpc>
                <a:spcPct val="90000"/>
              </a:lnSpc>
              <a:spcBef>
                <a:spcPts val="500"/>
              </a:spcBef>
              <a:buClr>
                <a:schemeClr val="accent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Finance Durable en quelques mots</a:t>
            </a:r>
          </a:p>
        </p:txBody>
      </p:sp>
    </p:spTree>
    <p:extLst>
      <p:ext uri="{BB962C8B-B14F-4D97-AF65-F5344CB8AC3E}">
        <p14:creationId xmlns:p14="http://schemas.microsoft.com/office/powerpoint/2010/main" val="392960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16A57AFF-F0C3-4F5B-BE1D-A9C1114BDB32}"/>
              </a:ext>
            </a:extLst>
          </p:cNvPr>
          <p:cNvSpPr>
            <a:spLocks noGrp="1"/>
          </p:cNvSpPr>
          <p:nvPr>
            <p:ph type="body" sz="quarter" idx="13"/>
          </p:nvPr>
        </p:nvSpPr>
        <p:spPr>
          <a:xfrm>
            <a:off x="2114993" y="2720865"/>
            <a:ext cx="7344818" cy="369332"/>
          </a:xfrm>
          <a:noFill/>
        </p:spPr>
        <p:txBody>
          <a:bodyPr wrap="square" rtlCol="0">
            <a:spAutoFit/>
          </a:bodyPr>
          <a:lstStyle/>
          <a:p>
            <a:pPr defTabSz="914400">
              <a:lnSpc>
                <a:spcPct val="100000"/>
              </a:lnSpc>
              <a:spcBef>
                <a:spcPts val="0"/>
              </a:spcBef>
              <a:buClrTx/>
              <a:buFontTx/>
            </a:pPr>
            <a:r>
              <a:rPr lang="fr-FR" sz="2400" b="0" dirty="0">
                <a:solidFill>
                  <a:srgbClr val="000000"/>
                </a:solidFill>
                <a:latin typeface="Montserrat ExtraBold" panose="00000900000000000000" pitchFamily="2" charset="0"/>
                <a:cs typeface="Arial"/>
              </a:rPr>
              <a:t>La Finance Durable en quelques mots</a:t>
            </a:r>
          </a:p>
        </p:txBody>
      </p:sp>
      <p:sp>
        <p:nvSpPr>
          <p:cNvPr id="6" name="Espace réservé du texte 8">
            <a:extLst>
              <a:ext uri="{FF2B5EF4-FFF2-40B4-BE49-F238E27FC236}">
                <a16:creationId xmlns:a16="http://schemas.microsoft.com/office/drawing/2014/main" id="{264FEBCE-D1F8-4DBA-A545-9C8503F45053}"/>
              </a:ext>
            </a:extLst>
          </p:cNvPr>
          <p:cNvSpPr txBox="1">
            <a:spLocks/>
          </p:cNvSpPr>
          <p:nvPr/>
        </p:nvSpPr>
        <p:spPr>
          <a:xfrm>
            <a:off x="1210958" y="2526999"/>
            <a:ext cx="720080" cy="697923"/>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4000" dirty="0">
                <a:solidFill>
                  <a:schemeClr val="accent1"/>
                </a:solidFill>
              </a:rPr>
              <a:t>01</a:t>
            </a:r>
          </a:p>
        </p:txBody>
      </p:sp>
    </p:spTree>
    <p:extLst>
      <p:ext uri="{BB962C8B-B14F-4D97-AF65-F5344CB8AC3E}">
        <p14:creationId xmlns:p14="http://schemas.microsoft.com/office/powerpoint/2010/main" val="2870614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re 1">
            <a:extLst>
              <a:ext uri="{FF2B5EF4-FFF2-40B4-BE49-F238E27FC236}">
                <a16:creationId xmlns:a16="http://schemas.microsoft.com/office/drawing/2014/main" id="{621F75B9-EC53-46FA-9D6B-7467B4FDEB28}"/>
              </a:ext>
            </a:extLst>
          </p:cNvPr>
          <p:cNvSpPr txBox="1">
            <a:spLocks/>
          </p:cNvSpPr>
          <p:nvPr/>
        </p:nvSpPr>
        <p:spPr>
          <a:xfrm>
            <a:off x="885517" y="262394"/>
            <a:ext cx="8153802" cy="310036"/>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24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lang="fr-FR" sz="2000" dirty="0">
                <a:solidFill>
                  <a:srgbClr val="000000"/>
                </a:solidFill>
                <a:latin typeface="Montserrat ExtraBold"/>
              </a:rPr>
              <a:t>La Finance Durable</a:t>
            </a:r>
            <a:endParaRPr kumimoji="0" lang="fr-FR" sz="2000" b="0" i="0" u="none" strike="noStrike" kern="0" cap="none" spc="0" normalizeH="0" baseline="0" noProof="0" dirty="0">
              <a:ln>
                <a:noFill/>
              </a:ln>
              <a:solidFill>
                <a:srgbClr val="000000"/>
              </a:solidFill>
              <a:effectLst/>
              <a:uLnTx/>
              <a:uFillTx/>
              <a:latin typeface="Montserrat ExtraBold"/>
              <a:cs typeface="Arial"/>
              <a:sym typeface="Arial"/>
            </a:endParaRPr>
          </a:p>
        </p:txBody>
      </p:sp>
      <p:sp>
        <p:nvSpPr>
          <p:cNvPr id="9" name="Rectangle 8">
            <a:extLst>
              <a:ext uri="{FF2B5EF4-FFF2-40B4-BE49-F238E27FC236}">
                <a16:creationId xmlns:a16="http://schemas.microsoft.com/office/drawing/2014/main" id="{EA1BC587-DC48-4E6B-B6F0-90E647089F49}"/>
              </a:ext>
            </a:extLst>
          </p:cNvPr>
          <p:cNvSpPr/>
          <p:nvPr/>
        </p:nvSpPr>
        <p:spPr>
          <a:xfrm>
            <a:off x="360483" y="2844687"/>
            <a:ext cx="1187068" cy="436010"/>
          </a:xfrm>
          <a:prstGeom prst="rect">
            <a:avLst/>
          </a:prstGeom>
          <a:noFill/>
          <a:ln w="9525" cap="flat" cmpd="sng" algn="ctr">
            <a:solidFill>
              <a:srgbClr val="66327A"/>
            </a:solidFill>
            <a:prstDash val="sysDot"/>
          </a:ln>
          <a:effectLst/>
        </p:spPr>
        <p:txBody>
          <a:bodyPr lIns="36000"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581D74"/>
                </a:solidFill>
                <a:effectLst/>
                <a:uLnTx/>
                <a:uFillTx/>
                <a:latin typeface="Arial" panose="020B0604020202020204"/>
                <a:ea typeface="+mn-ea"/>
                <a:cs typeface="+mn-cs"/>
              </a:rPr>
              <a:t>Déc 2020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581D74"/>
                </a:solidFill>
                <a:effectLst/>
                <a:uLnTx/>
                <a:uFillTx/>
                <a:latin typeface="Arial" panose="020B0604020202020204"/>
                <a:ea typeface="+mn-ea"/>
                <a:cs typeface="+mn-cs"/>
              </a:rPr>
              <a:t>Identification des fonds ESG/ISR dans LEA</a:t>
            </a:r>
          </a:p>
        </p:txBody>
      </p:sp>
      <p:sp>
        <p:nvSpPr>
          <p:cNvPr id="10" name="Rectangle 9">
            <a:extLst>
              <a:ext uri="{FF2B5EF4-FFF2-40B4-BE49-F238E27FC236}">
                <a16:creationId xmlns:a16="http://schemas.microsoft.com/office/drawing/2014/main" id="{51F32C27-F0E7-40B7-8A27-2D3B54932012}"/>
              </a:ext>
            </a:extLst>
          </p:cNvPr>
          <p:cNvSpPr/>
          <p:nvPr/>
        </p:nvSpPr>
        <p:spPr>
          <a:xfrm>
            <a:off x="2718350" y="2871073"/>
            <a:ext cx="1296144" cy="792088"/>
          </a:xfrm>
          <a:prstGeom prst="rect">
            <a:avLst/>
          </a:prstGeom>
          <a:noFill/>
          <a:ln w="9525" cap="flat" cmpd="sng" algn="ctr">
            <a:solidFill>
              <a:srgbClr val="66327A"/>
            </a:solidFill>
            <a:prstDash val="sysDot"/>
          </a:ln>
          <a:effectLst/>
        </p:spPr>
        <p:txBody>
          <a:bodyPr lIns="36000"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581D74"/>
                </a:solidFill>
                <a:effectLst/>
                <a:uLnTx/>
                <a:uFillTx/>
                <a:latin typeface="Arial" panose="020B0604020202020204"/>
                <a:ea typeface="+mn-ea"/>
                <a:cs typeface="+mn-cs"/>
              </a:rPr>
              <a:t>Mars 2021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581D74"/>
                </a:solidFill>
                <a:effectLst/>
                <a:uLnTx/>
                <a:uFillTx/>
                <a:latin typeface="Arial" panose="020B0604020202020204"/>
                <a:ea typeface="+mn-ea"/>
                <a:cs typeface="+mn-cs"/>
              </a:rPr>
              <a:t>Mise en marché d’une gamme de fonds « Label Relance » identifiables dans LEA</a:t>
            </a:r>
          </a:p>
        </p:txBody>
      </p:sp>
      <p:sp>
        <p:nvSpPr>
          <p:cNvPr id="11" name="Rectangle 10">
            <a:extLst>
              <a:ext uri="{FF2B5EF4-FFF2-40B4-BE49-F238E27FC236}">
                <a16:creationId xmlns:a16="http://schemas.microsoft.com/office/drawing/2014/main" id="{7383D992-74E7-40C5-A7F8-29F03610D534}"/>
              </a:ext>
            </a:extLst>
          </p:cNvPr>
          <p:cNvSpPr/>
          <p:nvPr/>
        </p:nvSpPr>
        <p:spPr>
          <a:xfrm>
            <a:off x="1278745" y="1923678"/>
            <a:ext cx="1296144" cy="605621"/>
          </a:xfrm>
          <a:prstGeom prst="rect">
            <a:avLst/>
          </a:prstGeom>
          <a:noFill/>
          <a:ln w="9525" cap="flat" cmpd="sng" algn="ctr">
            <a:solidFill>
              <a:srgbClr val="66327A"/>
            </a:solidFill>
            <a:prstDash val="sysDot"/>
          </a:ln>
          <a:effectLst/>
        </p:spPr>
        <p:txBody>
          <a:bodyPr lIns="36000" r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err="1">
                <a:ln>
                  <a:noFill/>
                </a:ln>
                <a:solidFill>
                  <a:srgbClr val="581D74"/>
                </a:solidFill>
                <a:effectLst/>
                <a:uLnTx/>
                <a:uFillTx/>
                <a:latin typeface="Arial" panose="020B0604020202020204"/>
                <a:ea typeface="+mn-ea"/>
                <a:cs typeface="+mn-cs"/>
              </a:rPr>
              <a:t>Fév</a:t>
            </a:r>
            <a:r>
              <a:rPr kumimoji="0" lang="fr-FR" sz="800" b="1" i="0" u="none" strike="noStrike" kern="0" cap="none" spc="0" normalizeH="0" baseline="0" noProof="0">
                <a:ln>
                  <a:noFill/>
                </a:ln>
                <a:solidFill>
                  <a:srgbClr val="581D74"/>
                </a:solidFill>
                <a:effectLst/>
                <a:uLnTx/>
                <a:uFillTx/>
                <a:latin typeface="Arial" panose="020B0604020202020204"/>
                <a:ea typeface="+mn-ea"/>
                <a:cs typeface="+mn-cs"/>
              </a:rPr>
              <a:t> 2021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581D74"/>
                </a:solidFill>
                <a:effectLst/>
                <a:uLnTx/>
                <a:uFillTx/>
                <a:latin typeface="Arial" panose="020B0604020202020204"/>
                <a:ea typeface="+mn-ea"/>
                <a:cs typeface="+mn-cs"/>
              </a:rPr>
              <a:t>Outil d’aide à la vente conseiller « Thématisation de l’épargne »</a:t>
            </a:r>
          </a:p>
        </p:txBody>
      </p:sp>
      <p:sp>
        <p:nvSpPr>
          <p:cNvPr id="13" name="Rectangle 12">
            <a:extLst>
              <a:ext uri="{FF2B5EF4-FFF2-40B4-BE49-F238E27FC236}">
                <a16:creationId xmlns:a16="http://schemas.microsoft.com/office/drawing/2014/main" id="{10C96F47-CE52-4579-B89D-8EC675B64254}"/>
              </a:ext>
            </a:extLst>
          </p:cNvPr>
          <p:cNvSpPr/>
          <p:nvPr/>
        </p:nvSpPr>
        <p:spPr>
          <a:xfrm>
            <a:off x="3941874" y="1983859"/>
            <a:ext cx="1728305" cy="547711"/>
          </a:xfrm>
          <a:prstGeom prst="rect">
            <a:avLst/>
          </a:prstGeom>
          <a:noFill/>
          <a:ln w="9525" cap="flat" cmpd="sng" algn="ctr">
            <a:solidFill>
              <a:srgbClr val="66327A"/>
            </a:solidFill>
            <a:prstDash val="sysDot"/>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err="1">
                <a:ln>
                  <a:noFill/>
                </a:ln>
                <a:solidFill>
                  <a:srgbClr val="581D74"/>
                </a:solidFill>
                <a:effectLst/>
                <a:uLnTx/>
                <a:uFillTx/>
                <a:latin typeface="Arial" panose="020B0604020202020204"/>
                <a:ea typeface="+mn-ea"/>
                <a:cs typeface="+mn-cs"/>
              </a:rPr>
              <a:t>Nov</a:t>
            </a:r>
            <a:r>
              <a:rPr kumimoji="0" lang="fr-FR" sz="800" b="1" i="0" u="none" strike="noStrike" kern="0" cap="none" spc="0" normalizeH="0" baseline="0" noProof="0">
                <a:ln>
                  <a:noFill/>
                </a:ln>
                <a:solidFill>
                  <a:srgbClr val="581D74"/>
                </a:solidFill>
                <a:effectLst/>
                <a:uLnTx/>
                <a:uFillTx/>
                <a:latin typeface="Arial" panose="020B0604020202020204"/>
                <a:ea typeface="+mn-ea"/>
                <a:cs typeface="+mn-cs"/>
              </a:rPr>
              <a:t> 2021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581D74"/>
                </a:solidFill>
                <a:effectLst/>
                <a:uLnTx/>
                <a:uFillTx/>
                <a:latin typeface="Arial" panose="020B0604020202020204"/>
                <a:ea typeface="+mn-ea"/>
                <a:cs typeface="+mn-cs"/>
              </a:rPr>
              <a:t>Nouvelle synthèse épargne plus commerciale et restituant les thèmes affectés à l’épargne du client </a:t>
            </a:r>
          </a:p>
        </p:txBody>
      </p:sp>
      <p:grpSp>
        <p:nvGrpSpPr>
          <p:cNvPr id="14" name="Groupe 13">
            <a:extLst>
              <a:ext uri="{FF2B5EF4-FFF2-40B4-BE49-F238E27FC236}">
                <a16:creationId xmlns:a16="http://schemas.microsoft.com/office/drawing/2014/main" id="{CA80812C-38E6-4813-B1AC-313079BB975F}"/>
              </a:ext>
            </a:extLst>
          </p:cNvPr>
          <p:cNvGrpSpPr/>
          <p:nvPr/>
        </p:nvGrpSpPr>
        <p:grpSpPr>
          <a:xfrm>
            <a:off x="287524" y="2594139"/>
            <a:ext cx="8568952" cy="216000"/>
            <a:chOff x="287524" y="3711335"/>
            <a:chExt cx="8568952" cy="216000"/>
          </a:xfrm>
        </p:grpSpPr>
        <p:cxnSp>
          <p:nvCxnSpPr>
            <p:cNvPr id="15" name="Straight Connector 3">
              <a:extLst>
                <a:ext uri="{FF2B5EF4-FFF2-40B4-BE49-F238E27FC236}">
                  <a16:creationId xmlns:a16="http://schemas.microsoft.com/office/drawing/2014/main" id="{56C39C9A-F22C-466A-A2E8-5905B33D13E8}"/>
                </a:ext>
              </a:extLst>
            </p:cNvPr>
            <p:cNvCxnSpPr>
              <a:cxnSpLocks/>
            </p:cNvCxnSpPr>
            <p:nvPr/>
          </p:nvCxnSpPr>
          <p:spPr>
            <a:xfrm>
              <a:off x="287524" y="3819335"/>
              <a:ext cx="8568952" cy="0"/>
            </a:xfrm>
            <a:prstGeom prst="line">
              <a:avLst/>
            </a:prstGeom>
            <a:noFill/>
            <a:ln w="15875" cap="flat" cmpd="sng" algn="ctr">
              <a:solidFill>
                <a:srgbClr val="000000">
                  <a:lumMod val="50000"/>
                  <a:lumOff val="50000"/>
                </a:srgbClr>
              </a:solidFill>
              <a:prstDash val="solid"/>
              <a:headEnd type="oval"/>
              <a:tailEnd type="oval"/>
            </a:ln>
            <a:effectLst/>
          </p:spPr>
        </p:cxnSp>
        <p:grpSp>
          <p:nvGrpSpPr>
            <p:cNvPr id="16" name="Groupe 15">
              <a:extLst>
                <a:ext uri="{FF2B5EF4-FFF2-40B4-BE49-F238E27FC236}">
                  <a16:creationId xmlns:a16="http://schemas.microsoft.com/office/drawing/2014/main" id="{F2618773-DCA5-4EFD-B166-E46E9884E083}"/>
                </a:ext>
              </a:extLst>
            </p:cNvPr>
            <p:cNvGrpSpPr/>
            <p:nvPr/>
          </p:nvGrpSpPr>
          <p:grpSpPr>
            <a:xfrm>
              <a:off x="864987" y="3711335"/>
              <a:ext cx="5742389" cy="216000"/>
              <a:chOff x="830382" y="3711335"/>
              <a:chExt cx="5742389" cy="216000"/>
            </a:xfrm>
          </p:grpSpPr>
          <p:sp>
            <p:nvSpPr>
              <p:cNvPr id="17" name="Oval 6">
                <a:extLst>
                  <a:ext uri="{FF2B5EF4-FFF2-40B4-BE49-F238E27FC236}">
                    <a16:creationId xmlns:a16="http://schemas.microsoft.com/office/drawing/2014/main" id="{070D5CF0-96F9-493E-95CA-A59B4FED80FC}"/>
                  </a:ext>
                </a:extLst>
              </p:cNvPr>
              <p:cNvSpPr/>
              <p:nvPr/>
            </p:nvSpPr>
            <p:spPr>
              <a:xfrm>
                <a:off x="830382" y="3711335"/>
                <a:ext cx="216000" cy="216000"/>
              </a:xfrm>
              <a:prstGeom prst="ellipse">
                <a:avLst/>
              </a:prstGeom>
              <a:solidFill>
                <a:schemeClr val="tx2"/>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Oval 9">
                <a:extLst>
                  <a:ext uri="{FF2B5EF4-FFF2-40B4-BE49-F238E27FC236}">
                    <a16:creationId xmlns:a16="http://schemas.microsoft.com/office/drawing/2014/main" id="{616980E1-38A9-42A1-A456-6EDD0214D314}"/>
                  </a:ext>
                </a:extLst>
              </p:cNvPr>
              <p:cNvSpPr/>
              <p:nvPr/>
            </p:nvSpPr>
            <p:spPr>
              <a:xfrm>
                <a:off x="1805643" y="3711335"/>
                <a:ext cx="216000" cy="216000"/>
              </a:xfrm>
              <a:prstGeom prst="ellipse">
                <a:avLst/>
              </a:prstGeom>
              <a:solidFill>
                <a:schemeClr val="tx2"/>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Oval 12">
                <a:extLst>
                  <a:ext uri="{FF2B5EF4-FFF2-40B4-BE49-F238E27FC236}">
                    <a16:creationId xmlns:a16="http://schemas.microsoft.com/office/drawing/2014/main" id="{FDB597CA-D924-4776-B0A7-A87B8CB5BB18}"/>
                  </a:ext>
                </a:extLst>
              </p:cNvPr>
              <p:cNvSpPr/>
              <p:nvPr/>
            </p:nvSpPr>
            <p:spPr>
              <a:xfrm>
                <a:off x="3273823" y="3711335"/>
                <a:ext cx="216000" cy="216000"/>
              </a:xfrm>
              <a:prstGeom prst="ellipse">
                <a:avLst/>
              </a:prstGeom>
              <a:solidFill>
                <a:schemeClr val="tx2"/>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Oval 15">
                <a:extLst>
                  <a:ext uri="{FF2B5EF4-FFF2-40B4-BE49-F238E27FC236}">
                    <a16:creationId xmlns:a16="http://schemas.microsoft.com/office/drawing/2014/main" id="{FE1F3DC1-8660-4D95-812B-6C5032C2EC26}"/>
                  </a:ext>
                </a:extLst>
              </p:cNvPr>
              <p:cNvSpPr/>
              <p:nvPr/>
            </p:nvSpPr>
            <p:spPr>
              <a:xfrm>
                <a:off x="4699141" y="3711335"/>
                <a:ext cx="216000" cy="216000"/>
              </a:xfrm>
              <a:prstGeom prst="ellipse">
                <a:avLst/>
              </a:prstGeom>
              <a:solidFill>
                <a:schemeClr val="tx2"/>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 name="Oval 18">
                <a:extLst>
                  <a:ext uri="{FF2B5EF4-FFF2-40B4-BE49-F238E27FC236}">
                    <a16:creationId xmlns:a16="http://schemas.microsoft.com/office/drawing/2014/main" id="{47CD3012-64A6-4929-889B-9E8955A5D2E6}"/>
                  </a:ext>
                </a:extLst>
              </p:cNvPr>
              <p:cNvSpPr/>
              <p:nvPr/>
            </p:nvSpPr>
            <p:spPr>
              <a:xfrm>
                <a:off x="6356771" y="3711335"/>
                <a:ext cx="216000" cy="216000"/>
              </a:xfrm>
              <a:prstGeom prst="ellipse">
                <a:avLst/>
              </a:prstGeom>
              <a:solidFill>
                <a:srgbClr val="C00000"/>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pic>
        <p:nvPicPr>
          <p:cNvPr id="24" name="Picture 8" descr="Icône gui, coche">
            <a:extLst>
              <a:ext uri="{FF2B5EF4-FFF2-40B4-BE49-F238E27FC236}">
                <a16:creationId xmlns:a16="http://schemas.microsoft.com/office/drawing/2014/main" id="{D80198CD-7F11-48AA-B8B4-FDDB05744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3977" y="2581328"/>
            <a:ext cx="210827" cy="21082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Icône gui, coche">
            <a:extLst>
              <a:ext uri="{FF2B5EF4-FFF2-40B4-BE49-F238E27FC236}">
                <a16:creationId xmlns:a16="http://schemas.microsoft.com/office/drawing/2014/main" id="{616E6229-93E4-4768-8C9A-1A8ADA739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581328"/>
            <a:ext cx="210827" cy="21082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Icône gui, coche">
            <a:extLst>
              <a:ext uri="{FF2B5EF4-FFF2-40B4-BE49-F238E27FC236}">
                <a16:creationId xmlns:a16="http://schemas.microsoft.com/office/drawing/2014/main" id="{CFBD702C-18E2-4A61-AB19-17AA45CB7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0415" y="2577002"/>
            <a:ext cx="210827" cy="21082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Icône gui, coche">
            <a:extLst>
              <a:ext uri="{FF2B5EF4-FFF2-40B4-BE49-F238E27FC236}">
                <a16:creationId xmlns:a16="http://schemas.microsoft.com/office/drawing/2014/main" id="{592C51D9-7BDF-42C3-994F-9A2A5363B5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1477" y="2586791"/>
            <a:ext cx="210827" cy="210827"/>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7EA74E87-6868-4381-BADA-32C14A4A6E51}"/>
              </a:ext>
            </a:extLst>
          </p:cNvPr>
          <p:cNvSpPr/>
          <p:nvPr/>
        </p:nvSpPr>
        <p:spPr>
          <a:xfrm>
            <a:off x="5806768" y="1981588"/>
            <a:ext cx="1441063" cy="547711"/>
          </a:xfrm>
          <a:prstGeom prst="rect">
            <a:avLst/>
          </a:prstGeom>
          <a:noFill/>
          <a:ln w="9525" cap="flat" cmpd="sng" algn="ctr">
            <a:solidFill>
              <a:srgbClr val="C00000"/>
            </a:solidFill>
            <a:prstDash val="sysDot"/>
          </a:ln>
          <a:effectLst/>
        </p:spPr>
        <p:txBody>
          <a:bodyPr lIns="36000" tIns="45720" rIns="36000" bIns="45720" rtlCol="0" anchor="ctr"/>
          <a:lstStyle/>
          <a:p>
            <a:pPr algn="ctr">
              <a:defRPr/>
            </a:pPr>
            <a:r>
              <a:rPr lang="fr-FR" sz="800" b="1">
                <a:solidFill>
                  <a:srgbClr val="C00000"/>
                </a:solidFill>
                <a:ea typeface="+mn-ea"/>
                <a:cs typeface="+mn-cs"/>
              </a:rPr>
              <a:t>Avril 2023</a:t>
            </a:r>
            <a:endParaRPr kumimoji="0" lang="fr-FR" sz="800" b="1" i="0" u="none" strike="noStrike" kern="0" cap="none" spc="0" normalizeH="0" baseline="0" noProof="0">
              <a:ln>
                <a:noFill/>
              </a:ln>
              <a:solidFill>
                <a:srgbClr val="C00000"/>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C00000"/>
                </a:solidFill>
                <a:effectLst/>
                <a:uLnTx/>
                <a:uFillTx/>
                <a:latin typeface="Arial" panose="020B0604020202020204"/>
                <a:ea typeface="+mn-ea"/>
                <a:cs typeface="+mn-cs"/>
              </a:rPr>
              <a:t>Déploiement du questionnaire finance durable</a:t>
            </a:r>
          </a:p>
        </p:txBody>
      </p:sp>
      <p:sp>
        <p:nvSpPr>
          <p:cNvPr id="39" name="Rectangle 38">
            <a:extLst>
              <a:ext uri="{FF2B5EF4-FFF2-40B4-BE49-F238E27FC236}">
                <a16:creationId xmlns:a16="http://schemas.microsoft.com/office/drawing/2014/main" id="{BEE74AC7-4E5B-4DA1-A899-BDBAA8BC5B06}"/>
              </a:ext>
            </a:extLst>
          </p:cNvPr>
          <p:cNvSpPr/>
          <p:nvPr/>
        </p:nvSpPr>
        <p:spPr>
          <a:xfrm>
            <a:off x="5771699" y="2873491"/>
            <a:ext cx="1441063" cy="719161"/>
          </a:xfrm>
          <a:prstGeom prst="rect">
            <a:avLst/>
          </a:prstGeom>
          <a:noFill/>
          <a:ln w="9525" cap="flat" cmpd="sng" algn="ctr">
            <a:solidFill>
              <a:srgbClr val="C00000"/>
            </a:solidFill>
            <a:prstDash val="sysDot"/>
          </a:ln>
          <a:effectLst/>
        </p:spPr>
        <p:txBody>
          <a:bodyPr lIns="36000" tIns="45720" rIns="36000" bIns="45720" rtlCol="0" anchor="ctr"/>
          <a:lstStyle/>
          <a:p>
            <a:pPr algn="ctr">
              <a:defRPr/>
            </a:pPr>
            <a:r>
              <a:rPr lang="fr-FR" sz="800" b="1">
                <a:solidFill>
                  <a:srgbClr val="C00000"/>
                </a:solidFill>
                <a:ea typeface="+mn-ea"/>
                <a:cs typeface="+mn-cs"/>
              </a:rPr>
              <a:t>1er trimestre 2023</a:t>
            </a:r>
            <a:endParaRPr lang="fr-FR">
              <a:ea typeface="+mn-ea"/>
              <a:cs typeface="+mn-cs"/>
            </a:endParaRPr>
          </a:p>
          <a:p>
            <a:pPr algn="ctr">
              <a:defRPr/>
            </a:pPr>
            <a:r>
              <a:rPr kumimoji="0" lang="fr-FR" sz="800" b="0" i="0" u="none" strike="noStrike" kern="0" cap="none" spc="0" normalizeH="0" baseline="0" noProof="0">
                <a:ln>
                  <a:noFill/>
                </a:ln>
                <a:solidFill>
                  <a:srgbClr val="C00000"/>
                </a:solidFill>
                <a:effectLst/>
                <a:uLnTx/>
                <a:uFillTx/>
                <a:latin typeface="Arial" panose="020B0604020202020204"/>
                <a:ea typeface="+mn-ea"/>
                <a:cs typeface="+mn-cs"/>
              </a:rPr>
              <a:t>Identification des produits « engagés » dans LEA et dans la synthèse épargne</a:t>
            </a:r>
            <a:r>
              <a:rPr lang="fr-FR" sz="800">
                <a:solidFill>
                  <a:srgbClr val="C00000"/>
                </a:solidFill>
                <a:ea typeface="+mn-ea"/>
                <a:cs typeface="+mn-cs"/>
              </a:rPr>
              <a:t> </a:t>
            </a:r>
          </a:p>
          <a:p>
            <a:pPr algn="ctr">
              <a:defRPr/>
            </a:pPr>
            <a:r>
              <a:rPr lang="fr-FR" sz="800">
                <a:solidFill>
                  <a:srgbClr val="C00000"/>
                </a:solidFill>
                <a:ea typeface="+mn-ea"/>
                <a:cs typeface="+mn-cs"/>
              </a:rPr>
              <a:t>Lot 1</a:t>
            </a:r>
            <a:endParaRPr lang="fr-FR" sz="800" b="0" i="0" u="none" strike="noStrike" kern="0" cap="none" spc="0" normalizeH="0" baseline="0" noProof="0">
              <a:ln>
                <a:noFill/>
              </a:ln>
              <a:solidFill>
                <a:srgbClr val="C00000"/>
              </a:solidFill>
              <a:effectLst/>
              <a:uLnTx/>
              <a:uFillTx/>
              <a:latin typeface="Arial" panose="020B0604020202020204"/>
              <a:ea typeface="+mn-ea"/>
            </a:endParaRPr>
          </a:p>
        </p:txBody>
      </p:sp>
      <p:pic>
        <p:nvPicPr>
          <p:cNvPr id="40" name="Image 3">
            <a:extLst>
              <a:ext uri="{FF2B5EF4-FFF2-40B4-BE49-F238E27FC236}">
                <a16:creationId xmlns:a16="http://schemas.microsoft.com/office/drawing/2014/main" id="{EB28A4DA-BB4E-4455-994E-6DF3D3D3F6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0081" y="2750552"/>
            <a:ext cx="3333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3BC0E52-1487-C612-F4E3-9573C062FF8F}"/>
              </a:ext>
            </a:extLst>
          </p:cNvPr>
          <p:cNvSpPr/>
          <p:nvPr/>
        </p:nvSpPr>
        <p:spPr>
          <a:xfrm>
            <a:off x="7507630" y="2852059"/>
            <a:ext cx="1441063" cy="719161"/>
          </a:xfrm>
          <a:prstGeom prst="rect">
            <a:avLst/>
          </a:prstGeom>
          <a:noFill/>
          <a:ln w="9525" cap="flat" cmpd="sng" algn="ctr">
            <a:solidFill>
              <a:srgbClr val="C00000"/>
            </a:solidFill>
            <a:prstDash val="sysDot"/>
          </a:ln>
          <a:effectLst/>
        </p:spPr>
        <p:txBody>
          <a:bodyPr lIns="36000" tIns="45720" rIns="36000" bIns="45720" rtlCol="0" anchor="ctr"/>
          <a:lstStyle/>
          <a:p>
            <a:pPr algn="ctr">
              <a:defRPr/>
            </a:pPr>
            <a:r>
              <a:rPr lang="fr-FR" sz="800" b="1">
                <a:solidFill>
                  <a:srgbClr val="C00000"/>
                </a:solidFill>
                <a:ea typeface="+mn-ea"/>
                <a:cs typeface="+mn-cs"/>
              </a:rPr>
              <a:t>Fin 2023/ début 2024</a:t>
            </a:r>
            <a:endParaRPr lang="fr-FR">
              <a:ea typeface="+mn-ea"/>
              <a:cs typeface="+mn-cs"/>
            </a:endParaRPr>
          </a:p>
          <a:p>
            <a:pPr algn="ctr">
              <a:defRPr/>
            </a:pPr>
            <a:r>
              <a:rPr lang="fr-FR" sz="800">
                <a:solidFill>
                  <a:srgbClr val="C00000"/>
                </a:solidFill>
                <a:ea typeface="+mn-ea"/>
                <a:cs typeface="+mn-cs"/>
              </a:rPr>
              <a:t>Questionnaire client enrichi et Adéquation automatique des préférences ESG dans l'allocation LEA</a:t>
            </a:r>
            <a:endParaRPr lang="fr-FR" sz="800" b="0" i="0" u="none" strike="noStrike" kern="0" cap="none" spc="0" normalizeH="0" baseline="0" noProof="0">
              <a:ln>
                <a:noFill/>
              </a:ln>
              <a:solidFill>
                <a:srgbClr val="C00000"/>
              </a:solidFill>
              <a:effectLst/>
              <a:uLnTx/>
              <a:uFillTx/>
              <a:latin typeface="Arial" panose="020B0604020202020204"/>
              <a:ea typeface="+mn-ea"/>
            </a:endParaRPr>
          </a:p>
        </p:txBody>
      </p:sp>
      <p:pic>
        <p:nvPicPr>
          <p:cNvPr id="3" name="Image 3">
            <a:extLst>
              <a:ext uri="{FF2B5EF4-FFF2-40B4-BE49-F238E27FC236}">
                <a16:creationId xmlns:a16="http://schemas.microsoft.com/office/drawing/2014/main" id="{CB5A4565-6CFE-028C-6FDB-B5119D9BD1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6011" y="2729120"/>
            <a:ext cx="3333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18">
            <a:extLst>
              <a:ext uri="{FF2B5EF4-FFF2-40B4-BE49-F238E27FC236}">
                <a16:creationId xmlns:a16="http://schemas.microsoft.com/office/drawing/2014/main" id="{2D65444F-2E05-C0E0-723B-4894DC411482}"/>
              </a:ext>
            </a:extLst>
          </p:cNvPr>
          <p:cNvSpPr/>
          <p:nvPr/>
        </p:nvSpPr>
        <p:spPr>
          <a:xfrm>
            <a:off x="8122545" y="2596520"/>
            <a:ext cx="216000" cy="216000"/>
          </a:xfrm>
          <a:prstGeom prst="ellipse">
            <a:avLst/>
          </a:prstGeom>
          <a:solidFill>
            <a:srgbClr val="C00000"/>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6" name="Graphique 5" descr="Présentation avec multimédia avec un remplissage uni">
            <a:hlinkClick r:id="rId5"/>
            <a:extLst>
              <a:ext uri="{FF2B5EF4-FFF2-40B4-BE49-F238E27FC236}">
                <a16:creationId xmlns:a16="http://schemas.microsoft.com/office/drawing/2014/main" id="{43F28B95-6FE8-B081-AF5F-1CC9367E23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69775" y="827163"/>
            <a:ext cx="914400" cy="914400"/>
          </a:xfrm>
          <a:prstGeom prst="rect">
            <a:avLst/>
          </a:prstGeom>
        </p:spPr>
      </p:pic>
      <p:sp>
        <p:nvSpPr>
          <p:cNvPr id="7" name="ZoneTexte 6">
            <a:extLst>
              <a:ext uri="{FF2B5EF4-FFF2-40B4-BE49-F238E27FC236}">
                <a16:creationId xmlns:a16="http://schemas.microsoft.com/office/drawing/2014/main" id="{4AA5263B-9FDE-8F96-6578-46AFB2637B14}"/>
              </a:ext>
            </a:extLst>
          </p:cNvPr>
          <p:cNvSpPr txBox="1"/>
          <p:nvPr/>
        </p:nvSpPr>
        <p:spPr>
          <a:xfrm>
            <a:off x="7151892" y="1682381"/>
            <a:ext cx="1750166" cy="400110"/>
          </a:xfrm>
          <a:prstGeom prst="rect">
            <a:avLst/>
          </a:prstGeom>
          <a:noFill/>
        </p:spPr>
        <p:txBody>
          <a:bodyPr wrap="square" rtlCol="0">
            <a:spAutoFit/>
          </a:bodyPr>
          <a:lstStyle/>
          <a:p>
            <a:pPr algn="ctr" defTabSz="914378"/>
            <a:r>
              <a:rPr lang="fr-FR" sz="1000">
                <a:ea typeface="+mn-ea"/>
              </a:rPr>
              <a:t>Vidéo Sensibilisation Finance Durable</a:t>
            </a:r>
          </a:p>
        </p:txBody>
      </p:sp>
      <p:sp>
        <p:nvSpPr>
          <p:cNvPr id="31" name="ZoneTexte 30">
            <a:extLst>
              <a:ext uri="{FF2B5EF4-FFF2-40B4-BE49-F238E27FC236}">
                <a16:creationId xmlns:a16="http://schemas.microsoft.com/office/drawing/2014/main" id="{A8A15F18-98DE-49F9-A975-04A9D2B1B624}"/>
              </a:ext>
            </a:extLst>
          </p:cNvPr>
          <p:cNvSpPr txBox="1"/>
          <p:nvPr/>
        </p:nvSpPr>
        <p:spPr>
          <a:xfrm>
            <a:off x="899531" y="890682"/>
            <a:ext cx="5690839" cy="307777"/>
          </a:xfrm>
          <a:prstGeom prst="rect">
            <a:avLst/>
          </a:prstGeom>
          <a:noFill/>
        </p:spPr>
        <p:txBody>
          <a:bodyPr wrap="square">
            <a:spAutoFit/>
          </a:bodyPr>
          <a:lstStyle/>
          <a:p>
            <a:r>
              <a:rPr kumimoji="0" lang="fr-FR" sz="1400" b="0" i="0" u="none" strike="noStrike" kern="0" cap="none" spc="0" normalizeH="0" baseline="0" noProof="0" dirty="0">
                <a:ln>
                  <a:noFill/>
                </a:ln>
                <a:solidFill>
                  <a:srgbClr val="B24388"/>
                </a:solidFill>
                <a:effectLst/>
                <a:uLnTx/>
                <a:uFillTx/>
                <a:latin typeface="Montserrat SemiBold" panose="00000700000000000000" pitchFamily="50" charset="0"/>
                <a:cs typeface="Arial"/>
                <a:sym typeface="Arial"/>
              </a:rPr>
              <a:t>Dans la continuité de la Thématisation de l’Epargne… </a:t>
            </a:r>
            <a:endParaRPr lang="fr-FR" dirty="0"/>
          </a:p>
        </p:txBody>
      </p:sp>
    </p:spTree>
    <p:extLst>
      <p:ext uri="{BB962C8B-B14F-4D97-AF65-F5344CB8AC3E}">
        <p14:creationId xmlns:p14="http://schemas.microsoft.com/office/powerpoint/2010/main" val="2903112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4"/>
          <p:cNvSpPr txBox="1">
            <a:spLocks/>
          </p:cNvSpPr>
          <p:nvPr/>
        </p:nvSpPr>
        <p:spPr>
          <a:xfrm>
            <a:off x="862471" y="200626"/>
            <a:ext cx="7704098" cy="432000"/>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a:defPPr>
            <a:lvl1pPr marL="0" indent="0" defTabSz="914400" eaLnBrk="1" fontAlgn="auto" latinLnBrk="0" hangingPunct="1">
              <a:lnSpc>
                <a:spcPct val="90000"/>
              </a:lnSpc>
              <a:buClrTx/>
              <a:buSzTx/>
              <a:buFontTx/>
              <a:tabLst/>
              <a:defRPr sz="2000" baseline="0">
                <a:latin typeface="Montserrat ExtraBold"/>
                <a:ea typeface="Montserrat ExtraBold" panose="00000900000000000000" pitchFamily="50" charset="0"/>
              </a:defRPr>
            </a:lvl1pPr>
          </a:lstStyle>
          <a:p>
            <a:r>
              <a:rPr lang="fr-FR" dirty="0"/>
              <a:t>Un peu de contexte</a:t>
            </a:r>
          </a:p>
        </p:txBody>
      </p:sp>
      <p:sp>
        <p:nvSpPr>
          <p:cNvPr id="51" name="Rectangle à coins arrondis 50"/>
          <p:cNvSpPr/>
          <p:nvPr/>
        </p:nvSpPr>
        <p:spPr>
          <a:xfrm>
            <a:off x="1973335" y="2071055"/>
            <a:ext cx="5197329" cy="858794"/>
          </a:xfrm>
          <a:prstGeom prst="roundRect">
            <a:avLst/>
          </a:prstGeom>
          <a:solidFill>
            <a:schemeClr val="bg2">
              <a:lumMod val="20000"/>
              <a:lumOff val="80000"/>
            </a:schemeClr>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fr-FR" sz="1000">
              <a:solidFill>
                <a:srgbClr val="FFFFFF"/>
              </a:solidFill>
              <a:latin typeface="Arial" panose="020B0604020202020204"/>
            </a:endParaRPr>
          </a:p>
        </p:txBody>
      </p:sp>
      <p:grpSp>
        <p:nvGrpSpPr>
          <p:cNvPr id="50" name="Groupe 49"/>
          <p:cNvGrpSpPr/>
          <p:nvPr/>
        </p:nvGrpSpPr>
        <p:grpSpPr>
          <a:xfrm>
            <a:off x="430497" y="992744"/>
            <a:ext cx="5754872" cy="903703"/>
            <a:chOff x="539552" y="1020502"/>
            <a:chExt cx="4752528" cy="1528347"/>
          </a:xfrm>
        </p:grpSpPr>
        <p:sp>
          <p:nvSpPr>
            <p:cNvPr id="5" name="Rectangle à coins arrondis 5">
              <a:extLst>
                <a:ext uri="{FF2B5EF4-FFF2-40B4-BE49-F238E27FC236}">
                  <a16:creationId xmlns:a16="http://schemas.microsoft.com/office/drawing/2014/main" id="{5C8F08C7-BDBC-4909-A1A3-EF0C9216F8A1}"/>
                </a:ext>
              </a:extLst>
            </p:cNvPr>
            <p:cNvSpPr/>
            <p:nvPr/>
          </p:nvSpPr>
          <p:spPr>
            <a:xfrm>
              <a:off x="539552" y="1020502"/>
              <a:ext cx="4752528" cy="700837"/>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000" dirty="0">
                  <a:solidFill>
                    <a:srgbClr val="581D74"/>
                  </a:solidFill>
                  <a:latin typeface="Arial" panose="020B0604020202020204"/>
                </a:rPr>
                <a:t>L'entretien conseil en épargne repose sur la </a:t>
              </a:r>
              <a:r>
                <a:rPr lang="fr-FR" sz="1000" b="1" dirty="0">
                  <a:solidFill>
                    <a:srgbClr val="581D74"/>
                  </a:solidFill>
                  <a:latin typeface="Arial" panose="020B0604020202020204"/>
                </a:rPr>
                <a:t>connaissance du profil investisseur</a:t>
              </a:r>
              <a:r>
                <a:rPr lang="fr-FR" sz="1000" dirty="0">
                  <a:solidFill>
                    <a:srgbClr val="581D74"/>
                  </a:solidFill>
                  <a:latin typeface="Arial" panose="020B0604020202020204"/>
                </a:rPr>
                <a:t> (cf. QCF-QR) et la découverte de ses besoins et de sa situation personnelle</a:t>
              </a:r>
            </a:p>
          </p:txBody>
        </p:sp>
        <p:sp>
          <p:nvSpPr>
            <p:cNvPr id="7" name="Rectangle à coins arrondis 52">
              <a:extLst>
                <a:ext uri="{FF2B5EF4-FFF2-40B4-BE49-F238E27FC236}">
                  <a16:creationId xmlns:a16="http://schemas.microsoft.com/office/drawing/2014/main" id="{63FF5346-9451-400F-A4D8-0DBF4F53E03C}"/>
                </a:ext>
              </a:extLst>
            </p:cNvPr>
            <p:cNvSpPr/>
            <p:nvPr/>
          </p:nvSpPr>
          <p:spPr>
            <a:xfrm>
              <a:off x="539552" y="1846849"/>
              <a:ext cx="4752528" cy="70200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000" b="1">
                  <a:solidFill>
                    <a:srgbClr val="581D74"/>
                  </a:solidFill>
                  <a:latin typeface="Arial" panose="020B0604020202020204"/>
                </a:rPr>
                <a:t>Le client se raconte à travers des projets</a:t>
              </a:r>
              <a:r>
                <a:rPr lang="fr-FR" sz="1000">
                  <a:solidFill>
                    <a:srgbClr val="581D74"/>
                  </a:solidFill>
                  <a:latin typeface="Arial" panose="020B0604020202020204"/>
                </a:rPr>
                <a:t>, donnant un sens concret à ses opérations d'épargne (son futur logement, sa retraite, l'avenir de ses enfants, etc.)</a:t>
              </a:r>
              <a:endParaRPr lang="fr-FR" sz="1000" b="1">
                <a:solidFill>
                  <a:srgbClr val="581D74"/>
                </a:solidFill>
                <a:latin typeface="Arial" panose="020B0604020202020204"/>
              </a:endParaRPr>
            </a:p>
          </p:txBody>
        </p:sp>
      </p:grpSp>
      <p:grpSp>
        <p:nvGrpSpPr>
          <p:cNvPr id="2" name="Groupe 1"/>
          <p:cNvGrpSpPr/>
          <p:nvPr/>
        </p:nvGrpSpPr>
        <p:grpSpPr>
          <a:xfrm>
            <a:off x="227069" y="836305"/>
            <a:ext cx="7067964" cy="2198840"/>
            <a:chOff x="223171" y="902707"/>
            <a:chExt cx="5184576" cy="1935269"/>
          </a:xfrm>
        </p:grpSpPr>
        <p:cxnSp>
          <p:nvCxnSpPr>
            <p:cNvPr id="8" name="Connecteur droit 7">
              <a:extLst>
                <a:ext uri="{FF2B5EF4-FFF2-40B4-BE49-F238E27FC236}">
                  <a16:creationId xmlns:a16="http://schemas.microsoft.com/office/drawing/2014/main" id="{6EBEF4CA-B48D-42C9-A64B-162EF4A44A02}"/>
                </a:ext>
              </a:extLst>
            </p:cNvPr>
            <p:cNvCxnSpPr/>
            <p:nvPr/>
          </p:nvCxnSpPr>
          <p:spPr>
            <a:xfrm>
              <a:off x="4759675" y="902707"/>
              <a:ext cx="64807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13ABCA5-BDD8-42C8-A2A9-26FEFC0B014C}"/>
                </a:ext>
              </a:extLst>
            </p:cNvPr>
            <p:cNvCxnSpPr/>
            <p:nvPr/>
          </p:nvCxnSpPr>
          <p:spPr>
            <a:xfrm>
              <a:off x="5407747" y="902707"/>
              <a:ext cx="0" cy="6228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6F79C558-1856-447A-9393-BBEB91A4D3C8}"/>
                </a:ext>
              </a:extLst>
            </p:cNvPr>
            <p:cNvCxnSpPr/>
            <p:nvPr/>
          </p:nvCxnSpPr>
          <p:spPr>
            <a:xfrm>
              <a:off x="5407747" y="2215165"/>
              <a:ext cx="0" cy="6228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1D5AF0B7-88A0-4FE5-B9C9-C91C33CC238E}"/>
                </a:ext>
              </a:extLst>
            </p:cNvPr>
            <p:cNvCxnSpPr/>
            <p:nvPr/>
          </p:nvCxnSpPr>
          <p:spPr>
            <a:xfrm>
              <a:off x="4759675" y="2837976"/>
              <a:ext cx="64807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15B61FE6-7FCC-4AB5-BF54-16F7969C8787}"/>
                </a:ext>
              </a:extLst>
            </p:cNvPr>
            <p:cNvCxnSpPr/>
            <p:nvPr/>
          </p:nvCxnSpPr>
          <p:spPr>
            <a:xfrm>
              <a:off x="223171" y="904204"/>
              <a:ext cx="64807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0899CAF-5A4D-48DC-BBEF-4BD3CF663387}"/>
                </a:ext>
              </a:extLst>
            </p:cNvPr>
            <p:cNvCxnSpPr/>
            <p:nvPr/>
          </p:nvCxnSpPr>
          <p:spPr>
            <a:xfrm>
              <a:off x="226452" y="2829029"/>
              <a:ext cx="64807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813ABCA5-BDD8-42C8-A2A9-26FEFC0B014C}"/>
                </a:ext>
              </a:extLst>
            </p:cNvPr>
            <p:cNvCxnSpPr/>
            <p:nvPr/>
          </p:nvCxnSpPr>
          <p:spPr>
            <a:xfrm>
              <a:off x="223171" y="904204"/>
              <a:ext cx="0" cy="6228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6F79C558-1856-447A-9393-BBEB91A4D3C8}"/>
                </a:ext>
              </a:extLst>
            </p:cNvPr>
            <p:cNvCxnSpPr/>
            <p:nvPr/>
          </p:nvCxnSpPr>
          <p:spPr>
            <a:xfrm>
              <a:off x="226452" y="2206218"/>
              <a:ext cx="0" cy="6228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1705680" y="764208"/>
            <a:ext cx="2682145" cy="246221"/>
          </a:xfrm>
          <a:prstGeom prst="rect">
            <a:avLst/>
          </a:prstGeom>
        </p:spPr>
        <p:txBody>
          <a:bodyPr wrap="none">
            <a:spAutoFit/>
          </a:bodyPr>
          <a:lstStyle/>
          <a:p>
            <a:pPr defTabSz="914378">
              <a:defRPr/>
            </a:pPr>
            <a:r>
              <a:rPr lang="fr-FR" sz="1000" b="1">
                <a:solidFill>
                  <a:srgbClr val="581D74"/>
                </a:solidFill>
                <a:ea typeface="+mn-ea"/>
                <a:cs typeface="Aktiv Grotesk XBold"/>
              </a:rPr>
              <a:t>Rappel sur l’entretien conseil en épargne</a:t>
            </a:r>
            <a:endParaRPr lang="fr-FR" sz="1000">
              <a:ea typeface="+mn-ea"/>
            </a:endParaRPr>
          </a:p>
        </p:txBody>
      </p:sp>
      <p:sp>
        <p:nvSpPr>
          <p:cNvPr id="23" name="Rectangle 22"/>
          <p:cNvSpPr/>
          <p:nvPr/>
        </p:nvSpPr>
        <p:spPr>
          <a:xfrm>
            <a:off x="1963907" y="2192010"/>
            <a:ext cx="5057345" cy="553998"/>
          </a:xfrm>
          <a:prstGeom prst="rect">
            <a:avLst/>
          </a:prstGeom>
        </p:spPr>
        <p:txBody>
          <a:bodyPr wrap="square">
            <a:spAutoFit/>
          </a:bodyPr>
          <a:lstStyle/>
          <a:p>
            <a:pPr algn="just" defTabSz="914378">
              <a:defRPr/>
            </a:pPr>
            <a:r>
              <a:rPr lang="fr-FR" sz="1000" b="1">
                <a:solidFill>
                  <a:srgbClr val="B34A8C"/>
                </a:solidFill>
                <a:ea typeface="+mn-ea"/>
              </a:rPr>
              <a:t>La réglementation évolue et vient confirmer une tendance de fonds des épargnants cherchant à concilier recherche de performances et respect de leurs convictions.</a:t>
            </a:r>
            <a:endParaRPr lang="fr-FR" sz="1000" b="1">
              <a:ea typeface="+mn-ea"/>
            </a:endParaRPr>
          </a:p>
        </p:txBody>
      </p:sp>
      <p:grpSp>
        <p:nvGrpSpPr>
          <p:cNvPr id="32" name="Groupe 31">
            <a:extLst>
              <a:ext uri="{FF2B5EF4-FFF2-40B4-BE49-F238E27FC236}">
                <a16:creationId xmlns:a16="http://schemas.microsoft.com/office/drawing/2014/main" id="{23AED6F3-D13C-43A3-8B1A-0A3CCD8288BF}"/>
              </a:ext>
            </a:extLst>
          </p:cNvPr>
          <p:cNvGrpSpPr>
            <a:grpSpLocks noChangeAspect="1"/>
          </p:cNvGrpSpPr>
          <p:nvPr/>
        </p:nvGrpSpPr>
        <p:grpSpPr>
          <a:xfrm>
            <a:off x="1511473" y="2267419"/>
            <a:ext cx="388401" cy="359999"/>
            <a:chOff x="1362076" y="1462088"/>
            <a:chExt cx="327026" cy="307975"/>
          </a:xfrm>
        </p:grpSpPr>
        <p:sp>
          <p:nvSpPr>
            <p:cNvPr id="33" name="Freeform 41">
              <a:extLst>
                <a:ext uri="{FF2B5EF4-FFF2-40B4-BE49-F238E27FC236}">
                  <a16:creationId xmlns:a16="http://schemas.microsoft.com/office/drawing/2014/main" id="{DE6F6142-0492-473D-9A1B-F1C97B59662E}"/>
                </a:ext>
              </a:extLst>
            </p:cNvPr>
            <p:cNvSpPr>
              <a:spLocks/>
            </p:cNvSpPr>
            <p:nvPr/>
          </p:nvSpPr>
          <p:spPr bwMode="auto">
            <a:xfrm>
              <a:off x="1458914" y="1570038"/>
              <a:ext cx="123825" cy="200025"/>
            </a:xfrm>
            <a:custGeom>
              <a:avLst/>
              <a:gdLst>
                <a:gd name="T0" fmla="*/ 71 w 71"/>
                <a:gd name="T1" fmla="*/ 35 h 109"/>
                <a:gd name="T2" fmla="*/ 35 w 71"/>
                <a:gd name="T3" fmla="*/ 0 h 109"/>
                <a:gd name="T4" fmla="*/ 0 w 71"/>
                <a:gd name="T5" fmla="*/ 35 h 109"/>
                <a:gd name="T6" fmla="*/ 10 w 71"/>
                <a:gd name="T7" fmla="*/ 60 h 109"/>
                <a:gd name="T8" fmla="*/ 10 w 71"/>
                <a:gd name="T9" fmla="*/ 60 h 109"/>
                <a:gd name="T10" fmla="*/ 22 w 71"/>
                <a:gd name="T11" fmla="*/ 109 h 109"/>
                <a:gd name="T12" fmla="*/ 50 w 71"/>
                <a:gd name="T13" fmla="*/ 109 h 109"/>
                <a:gd name="T14" fmla="*/ 61 w 71"/>
                <a:gd name="T15" fmla="*/ 61 h 109"/>
                <a:gd name="T16" fmla="*/ 71 w 71"/>
                <a:gd name="T17" fmla="*/ 3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9">
                  <a:moveTo>
                    <a:pt x="71" y="35"/>
                  </a:moveTo>
                  <a:cubicBezTo>
                    <a:pt x="71" y="16"/>
                    <a:pt x="55" y="0"/>
                    <a:pt x="35" y="0"/>
                  </a:cubicBezTo>
                  <a:cubicBezTo>
                    <a:pt x="16" y="0"/>
                    <a:pt x="0" y="16"/>
                    <a:pt x="0" y="35"/>
                  </a:cubicBezTo>
                  <a:cubicBezTo>
                    <a:pt x="0" y="45"/>
                    <a:pt x="4" y="54"/>
                    <a:pt x="10" y="60"/>
                  </a:cubicBezTo>
                  <a:cubicBezTo>
                    <a:pt x="10" y="60"/>
                    <a:pt x="10" y="60"/>
                    <a:pt x="10" y="60"/>
                  </a:cubicBezTo>
                  <a:cubicBezTo>
                    <a:pt x="25" y="76"/>
                    <a:pt x="22" y="109"/>
                    <a:pt x="22" y="109"/>
                  </a:cubicBezTo>
                  <a:cubicBezTo>
                    <a:pt x="50" y="109"/>
                    <a:pt x="50" y="109"/>
                    <a:pt x="50" y="109"/>
                  </a:cubicBezTo>
                  <a:cubicBezTo>
                    <a:pt x="50" y="74"/>
                    <a:pt x="59" y="63"/>
                    <a:pt x="61" y="61"/>
                  </a:cubicBezTo>
                  <a:cubicBezTo>
                    <a:pt x="67" y="54"/>
                    <a:pt x="71" y="45"/>
                    <a:pt x="71" y="35"/>
                  </a:cubicBezTo>
                  <a:close/>
                </a:path>
              </a:pathLst>
            </a:custGeom>
            <a:noFill/>
            <a:ln w="12700"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34" name="Line 42">
              <a:extLst>
                <a:ext uri="{FF2B5EF4-FFF2-40B4-BE49-F238E27FC236}">
                  <a16:creationId xmlns:a16="http://schemas.microsoft.com/office/drawing/2014/main" id="{6FA0F985-5D62-4C8A-9D17-322628910A21}"/>
                </a:ext>
              </a:extLst>
            </p:cNvPr>
            <p:cNvSpPr>
              <a:spLocks noChangeShapeType="1"/>
            </p:cNvSpPr>
            <p:nvPr/>
          </p:nvSpPr>
          <p:spPr bwMode="auto">
            <a:xfrm>
              <a:off x="1497014" y="1733550"/>
              <a:ext cx="49213" cy="0"/>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35" name="Freeform 49">
              <a:extLst>
                <a:ext uri="{FF2B5EF4-FFF2-40B4-BE49-F238E27FC236}">
                  <a16:creationId xmlns:a16="http://schemas.microsoft.com/office/drawing/2014/main" id="{7DDC8884-A75A-490E-88F9-1076ACB929DD}"/>
                </a:ext>
              </a:extLst>
            </p:cNvPr>
            <p:cNvSpPr>
              <a:spLocks/>
            </p:cNvSpPr>
            <p:nvPr/>
          </p:nvSpPr>
          <p:spPr bwMode="auto">
            <a:xfrm>
              <a:off x="1501776" y="1590675"/>
              <a:ext cx="15875" cy="3175"/>
            </a:xfrm>
            <a:custGeom>
              <a:avLst/>
              <a:gdLst>
                <a:gd name="T0" fmla="*/ 0 w 9"/>
                <a:gd name="T1" fmla="*/ 2 h 2"/>
                <a:gd name="T2" fmla="*/ 9 w 9"/>
                <a:gd name="T3" fmla="*/ 0 h 2"/>
              </a:gdLst>
              <a:ahLst/>
              <a:cxnLst>
                <a:cxn ang="0">
                  <a:pos x="T0" y="T1"/>
                </a:cxn>
                <a:cxn ang="0">
                  <a:pos x="T2" y="T3"/>
                </a:cxn>
              </a:cxnLst>
              <a:rect l="0" t="0" r="r" b="b"/>
              <a:pathLst>
                <a:path w="9" h="2">
                  <a:moveTo>
                    <a:pt x="0" y="2"/>
                  </a:moveTo>
                  <a:cubicBezTo>
                    <a:pt x="3" y="0"/>
                    <a:pt x="6" y="0"/>
                    <a:pt x="9" y="0"/>
                  </a:cubicBezTo>
                </a:path>
              </a:pathLst>
            </a:custGeom>
            <a:noFill/>
            <a:ln w="12700"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36" name="Freeform 50">
              <a:extLst>
                <a:ext uri="{FF2B5EF4-FFF2-40B4-BE49-F238E27FC236}">
                  <a16:creationId xmlns:a16="http://schemas.microsoft.com/office/drawing/2014/main" id="{56838E26-6297-47C5-900E-4BEFCBCB6010}"/>
                </a:ext>
              </a:extLst>
            </p:cNvPr>
            <p:cNvSpPr>
              <a:spLocks/>
            </p:cNvSpPr>
            <p:nvPr/>
          </p:nvSpPr>
          <p:spPr bwMode="auto">
            <a:xfrm>
              <a:off x="1476376" y="1603375"/>
              <a:ext cx="11113" cy="38100"/>
            </a:xfrm>
            <a:custGeom>
              <a:avLst/>
              <a:gdLst>
                <a:gd name="T0" fmla="*/ 1 w 7"/>
                <a:gd name="T1" fmla="*/ 21 h 21"/>
                <a:gd name="T2" fmla="*/ 0 w 7"/>
                <a:gd name="T3" fmla="*/ 17 h 21"/>
                <a:gd name="T4" fmla="*/ 7 w 7"/>
                <a:gd name="T5" fmla="*/ 0 h 21"/>
              </a:gdLst>
              <a:ahLst/>
              <a:cxnLst>
                <a:cxn ang="0">
                  <a:pos x="T0" y="T1"/>
                </a:cxn>
                <a:cxn ang="0">
                  <a:pos x="T2" y="T3"/>
                </a:cxn>
                <a:cxn ang="0">
                  <a:pos x="T4" y="T5"/>
                </a:cxn>
              </a:cxnLst>
              <a:rect l="0" t="0" r="r" b="b"/>
              <a:pathLst>
                <a:path w="7" h="21">
                  <a:moveTo>
                    <a:pt x="1" y="21"/>
                  </a:moveTo>
                  <a:cubicBezTo>
                    <a:pt x="1" y="20"/>
                    <a:pt x="0" y="18"/>
                    <a:pt x="0" y="17"/>
                  </a:cubicBezTo>
                  <a:cubicBezTo>
                    <a:pt x="0" y="10"/>
                    <a:pt x="3" y="5"/>
                    <a:pt x="7" y="0"/>
                  </a:cubicBezTo>
                </a:path>
              </a:pathLst>
            </a:custGeom>
            <a:noFill/>
            <a:ln w="12700"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37" name="Line 51">
              <a:extLst>
                <a:ext uri="{FF2B5EF4-FFF2-40B4-BE49-F238E27FC236}">
                  <a16:creationId xmlns:a16="http://schemas.microsoft.com/office/drawing/2014/main" id="{3F6006EC-5981-404F-A010-893C07158365}"/>
                </a:ext>
              </a:extLst>
            </p:cNvPr>
            <p:cNvSpPr>
              <a:spLocks noChangeShapeType="1"/>
            </p:cNvSpPr>
            <p:nvPr/>
          </p:nvSpPr>
          <p:spPr bwMode="auto">
            <a:xfrm>
              <a:off x="1524001" y="1462088"/>
              <a:ext cx="0" cy="46038"/>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38" name="Line 52">
              <a:extLst>
                <a:ext uri="{FF2B5EF4-FFF2-40B4-BE49-F238E27FC236}">
                  <a16:creationId xmlns:a16="http://schemas.microsoft.com/office/drawing/2014/main" id="{20797264-890F-4B3D-8299-4C09C80DE619}"/>
                </a:ext>
              </a:extLst>
            </p:cNvPr>
            <p:cNvSpPr>
              <a:spLocks noChangeShapeType="1"/>
            </p:cNvSpPr>
            <p:nvPr/>
          </p:nvSpPr>
          <p:spPr bwMode="auto">
            <a:xfrm flipH="1">
              <a:off x="1612901" y="1509713"/>
              <a:ext cx="30163" cy="33338"/>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39" name="Line 53">
              <a:extLst>
                <a:ext uri="{FF2B5EF4-FFF2-40B4-BE49-F238E27FC236}">
                  <a16:creationId xmlns:a16="http://schemas.microsoft.com/office/drawing/2014/main" id="{AF777ADE-1E41-413D-A16B-084FF00AD616}"/>
                </a:ext>
              </a:extLst>
            </p:cNvPr>
            <p:cNvSpPr>
              <a:spLocks noChangeShapeType="1"/>
            </p:cNvSpPr>
            <p:nvPr/>
          </p:nvSpPr>
          <p:spPr bwMode="auto">
            <a:xfrm flipH="1">
              <a:off x="1646239" y="1633538"/>
              <a:ext cx="42863" cy="0"/>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40" name="Line 54">
              <a:extLst>
                <a:ext uri="{FF2B5EF4-FFF2-40B4-BE49-F238E27FC236}">
                  <a16:creationId xmlns:a16="http://schemas.microsoft.com/office/drawing/2014/main" id="{6F06E1D9-7B00-49AF-A7A5-2B523625BE3A}"/>
                </a:ext>
              </a:extLst>
            </p:cNvPr>
            <p:cNvSpPr>
              <a:spLocks noChangeShapeType="1"/>
            </p:cNvSpPr>
            <p:nvPr/>
          </p:nvSpPr>
          <p:spPr bwMode="auto">
            <a:xfrm flipH="1" flipV="1">
              <a:off x="1612901" y="1725613"/>
              <a:ext cx="28575" cy="31750"/>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41" name="Line 55">
              <a:extLst>
                <a:ext uri="{FF2B5EF4-FFF2-40B4-BE49-F238E27FC236}">
                  <a16:creationId xmlns:a16="http://schemas.microsoft.com/office/drawing/2014/main" id="{A859EAD2-7E96-4EB6-884D-5A349869BF1B}"/>
                </a:ext>
              </a:extLst>
            </p:cNvPr>
            <p:cNvSpPr>
              <a:spLocks noChangeShapeType="1"/>
            </p:cNvSpPr>
            <p:nvPr/>
          </p:nvSpPr>
          <p:spPr bwMode="auto">
            <a:xfrm>
              <a:off x="1408114" y="1511300"/>
              <a:ext cx="28575" cy="33338"/>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42" name="Line 56">
              <a:extLst>
                <a:ext uri="{FF2B5EF4-FFF2-40B4-BE49-F238E27FC236}">
                  <a16:creationId xmlns:a16="http://schemas.microsoft.com/office/drawing/2014/main" id="{A7F796E7-3BB8-47E6-97AB-453BE746370B}"/>
                </a:ext>
              </a:extLst>
            </p:cNvPr>
            <p:cNvSpPr>
              <a:spLocks noChangeShapeType="1"/>
            </p:cNvSpPr>
            <p:nvPr/>
          </p:nvSpPr>
          <p:spPr bwMode="auto">
            <a:xfrm>
              <a:off x="1362076" y="1635125"/>
              <a:ext cx="42863" cy="0"/>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43" name="Line 57">
              <a:extLst>
                <a:ext uri="{FF2B5EF4-FFF2-40B4-BE49-F238E27FC236}">
                  <a16:creationId xmlns:a16="http://schemas.microsoft.com/office/drawing/2014/main" id="{254FD060-8CA1-4384-8338-CF48CC2BCEBE}"/>
                </a:ext>
              </a:extLst>
            </p:cNvPr>
            <p:cNvSpPr>
              <a:spLocks noChangeShapeType="1"/>
            </p:cNvSpPr>
            <p:nvPr/>
          </p:nvSpPr>
          <p:spPr bwMode="auto">
            <a:xfrm flipV="1">
              <a:off x="1408114" y="1727200"/>
              <a:ext cx="30163" cy="31750"/>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44" name="Line 58">
              <a:extLst>
                <a:ext uri="{FF2B5EF4-FFF2-40B4-BE49-F238E27FC236}">
                  <a16:creationId xmlns:a16="http://schemas.microsoft.com/office/drawing/2014/main" id="{2D181400-2F8E-4E4C-82AF-9A6FAE8ED585}"/>
                </a:ext>
              </a:extLst>
            </p:cNvPr>
            <p:cNvSpPr>
              <a:spLocks noChangeShapeType="1"/>
            </p:cNvSpPr>
            <p:nvPr/>
          </p:nvSpPr>
          <p:spPr bwMode="auto">
            <a:xfrm>
              <a:off x="1498601" y="1746250"/>
              <a:ext cx="17463" cy="0"/>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sp>
          <p:nvSpPr>
            <p:cNvPr id="45" name="Line 59">
              <a:extLst>
                <a:ext uri="{FF2B5EF4-FFF2-40B4-BE49-F238E27FC236}">
                  <a16:creationId xmlns:a16="http://schemas.microsoft.com/office/drawing/2014/main" id="{29C74692-C5F8-4A06-8132-0192E8DA15B5}"/>
                </a:ext>
              </a:extLst>
            </p:cNvPr>
            <p:cNvSpPr>
              <a:spLocks noChangeShapeType="1"/>
            </p:cNvSpPr>
            <p:nvPr/>
          </p:nvSpPr>
          <p:spPr bwMode="auto">
            <a:xfrm>
              <a:off x="1500189" y="1758950"/>
              <a:ext cx="26988" cy="0"/>
            </a:xfrm>
            <a:prstGeom prst="line">
              <a:avLst/>
            </a:prstGeom>
            <a:noFill/>
            <a:ln w="12700"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78">
                <a:defRPr/>
              </a:pPr>
              <a:endParaRPr lang="fr-FR" sz="1000">
                <a:ea typeface="+mn-ea"/>
              </a:endParaRPr>
            </a:p>
          </p:txBody>
        </p:sp>
      </p:grpSp>
      <p:grpSp>
        <p:nvGrpSpPr>
          <p:cNvPr id="52" name="Groupe 51">
            <a:extLst>
              <a:ext uri="{FF2B5EF4-FFF2-40B4-BE49-F238E27FC236}">
                <a16:creationId xmlns:a16="http://schemas.microsoft.com/office/drawing/2014/main" id="{C44D9239-6858-4BAE-8184-9B141F619172}"/>
              </a:ext>
            </a:extLst>
          </p:cNvPr>
          <p:cNvGrpSpPr/>
          <p:nvPr/>
        </p:nvGrpSpPr>
        <p:grpSpPr>
          <a:xfrm>
            <a:off x="2848378" y="3343232"/>
            <a:ext cx="5886314" cy="897556"/>
            <a:chOff x="539552" y="1020502"/>
            <a:chExt cx="4752528" cy="1528347"/>
          </a:xfrm>
          <a:solidFill>
            <a:srgbClr val="DCE288"/>
          </a:solidFill>
        </p:grpSpPr>
        <p:sp>
          <p:nvSpPr>
            <p:cNvPr id="53" name="Rectangle à coins arrondis 5">
              <a:extLst>
                <a:ext uri="{FF2B5EF4-FFF2-40B4-BE49-F238E27FC236}">
                  <a16:creationId xmlns:a16="http://schemas.microsoft.com/office/drawing/2014/main" id="{0272168D-5275-4B0E-AA5C-A39C77941F2D}"/>
                </a:ext>
              </a:extLst>
            </p:cNvPr>
            <p:cNvSpPr/>
            <p:nvPr/>
          </p:nvSpPr>
          <p:spPr>
            <a:xfrm>
              <a:off x="539552" y="1020502"/>
              <a:ext cx="4752528" cy="700837"/>
            </a:xfrm>
            <a:prstGeom prst="roundRect">
              <a:avLst/>
            </a:prstGeom>
            <a:solidFill>
              <a:srgbClr val="A9C6A4"/>
            </a:solidFill>
            <a:ln>
              <a:solidFill>
                <a:srgbClr val="A9C6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000">
                  <a:solidFill>
                    <a:srgbClr val="007E39"/>
                  </a:solidFill>
                  <a:latin typeface="Arial" panose="020B0604020202020204"/>
                </a:rPr>
                <a:t>Au travers d’un nouveau questionnaire, la connaissance du client s’enrichit de ses préférences environnementales, sociales et de gouvernance pour ses choix d’investissement.</a:t>
              </a:r>
            </a:p>
          </p:txBody>
        </p:sp>
        <p:sp>
          <p:nvSpPr>
            <p:cNvPr id="54" name="Rectangle à coins arrondis 52">
              <a:extLst>
                <a:ext uri="{FF2B5EF4-FFF2-40B4-BE49-F238E27FC236}">
                  <a16:creationId xmlns:a16="http://schemas.microsoft.com/office/drawing/2014/main" id="{C7B252C7-20CF-4DFF-B4F3-6EC98BCD97EC}"/>
                </a:ext>
              </a:extLst>
            </p:cNvPr>
            <p:cNvSpPr/>
            <p:nvPr/>
          </p:nvSpPr>
          <p:spPr>
            <a:xfrm>
              <a:off x="539552" y="1846849"/>
              <a:ext cx="4752528" cy="702000"/>
            </a:xfrm>
            <a:prstGeom prst="roundRect">
              <a:avLst/>
            </a:prstGeom>
            <a:solidFill>
              <a:srgbClr val="A9C6A4"/>
            </a:solidFill>
            <a:ln>
              <a:solidFill>
                <a:srgbClr val="A9C6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000">
                  <a:solidFill>
                    <a:srgbClr val="007E39"/>
                  </a:solidFill>
                  <a:latin typeface="Arial" panose="020B0604020202020204"/>
                </a:rPr>
                <a:t>De ses préférences, </a:t>
              </a:r>
              <a:r>
                <a:rPr lang="fr-FR" sz="1000" b="1">
                  <a:solidFill>
                    <a:srgbClr val="007E39"/>
                  </a:solidFill>
                  <a:latin typeface="Arial" panose="020B0604020202020204"/>
                </a:rPr>
                <a:t>une nouvelle opportunité commerciale </a:t>
              </a:r>
              <a:r>
                <a:rPr lang="fr-FR" sz="1000">
                  <a:solidFill>
                    <a:srgbClr val="007E39"/>
                  </a:solidFill>
                  <a:latin typeface="Arial" panose="020B0604020202020204"/>
                </a:rPr>
                <a:t>apparait : </a:t>
              </a:r>
            </a:p>
            <a:p>
              <a:pPr algn="ctr" defTabSz="914378">
                <a:defRPr/>
              </a:pPr>
              <a:r>
                <a:rPr lang="fr-FR" sz="1000">
                  <a:solidFill>
                    <a:srgbClr val="007E39"/>
                  </a:solidFill>
                  <a:latin typeface="Arial" panose="020B0604020202020204"/>
                </a:rPr>
                <a:t>allier recherche de performance tout en intégrant ses convictions.</a:t>
              </a:r>
            </a:p>
          </p:txBody>
        </p:sp>
      </p:grpSp>
      <p:grpSp>
        <p:nvGrpSpPr>
          <p:cNvPr id="55" name="Groupe 54">
            <a:extLst>
              <a:ext uri="{FF2B5EF4-FFF2-40B4-BE49-F238E27FC236}">
                <a16:creationId xmlns:a16="http://schemas.microsoft.com/office/drawing/2014/main" id="{AD43B810-592A-4432-83E3-765D53417A6B}"/>
              </a:ext>
            </a:extLst>
          </p:cNvPr>
          <p:cNvGrpSpPr/>
          <p:nvPr/>
        </p:nvGrpSpPr>
        <p:grpSpPr>
          <a:xfrm>
            <a:off x="2710671" y="3104458"/>
            <a:ext cx="6161728" cy="1698002"/>
            <a:chOff x="223171" y="902707"/>
            <a:chExt cx="5184576" cy="1935269"/>
          </a:xfrm>
        </p:grpSpPr>
        <p:cxnSp>
          <p:nvCxnSpPr>
            <p:cNvPr id="56" name="Connecteur droit 55">
              <a:extLst>
                <a:ext uri="{FF2B5EF4-FFF2-40B4-BE49-F238E27FC236}">
                  <a16:creationId xmlns:a16="http://schemas.microsoft.com/office/drawing/2014/main" id="{696D90C4-0E6E-4543-BEEC-942DFEABAE68}"/>
                </a:ext>
              </a:extLst>
            </p:cNvPr>
            <p:cNvCxnSpPr/>
            <p:nvPr/>
          </p:nvCxnSpPr>
          <p:spPr>
            <a:xfrm>
              <a:off x="4759675" y="902707"/>
              <a:ext cx="648072" cy="0"/>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30265104-8FD6-4A14-BC91-5345590C74CD}"/>
                </a:ext>
              </a:extLst>
            </p:cNvPr>
            <p:cNvCxnSpPr/>
            <p:nvPr/>
          </p:nvCxnSpPr>
          <p:spPr>
            <a:xfrm>
              <a:off x="5407747" y="902707"/>
              <a:ext cx="0" cy="622811"/>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92196885-BCB8-4A43-B0DF-DF2F6997A147}"/>
                </a:ext>
              </a:extLst>
            </p:cNvPr>
            <p:cNvCxnSpPr/>
            <p:nvPr/>
          </p:nvCxnSpPr>
          <p:spPr>
            <a:xfrm>
              <a:off x="5407747" y="2215165"/>
              <a:ext cx="0" cy="622811"/>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cxnSp>
          <p:nvCxnSpPr>
            <p:cNvPr id="59" name="Connecteur droit 58">
              <a:extLst>
                <a:ext uri="{FF2B5EF4-FFF2-40B4-BE49-F238E27FC236}">
                  <a16:creationId xmlns:a16="http://schemas.microsoft.com/office/drawing/2014/main" id="{2646DCD9-EEC7-4774-8737-2937D046F5F1}"/>
                </a:ext>
              </a:extLst>
            </p:cNvPr>
            <p:cNvCxnSpPr/>
            <p:nvPr/>
          </p:nvCxnSpPr>
          <p:spPr>
            <a:xfrm>
              <a:off x="4759675" y="2837976"/>
              <a:ext cx="648072" cy="0"/>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85B655CE-C2DA-4DA9-8766-1EC58D0BC228}"/>
                </a:ext>
              </a:extLst>
            </p:cNvPr>
            <p:cNvCxnSpPr/>
            <p:nvPr/>
          </p:nvCxnSpPr>
          <p:spPr>
            <a:xfrm>
              <a:off x="223171" y="904204"/>
              <a:ext cx="648072" cy="0"/>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cxnSp>
          <p:nvCxnSpPr>
            <p:cNvPr id="61" name="Connecteur droit 60">
              <a:extLst>
                <a:ext uri="{FF2B5EF4-FFF2-40B4-BE49-F238E27FC236}">
                  <a16:creationId xmlns:a16="http://schemas.microsoft.com/office/drawing/2014/main" id="{84FED40B-2B38-4B5F-9DCC-6B59CFE62971}"/>
                </a:ext>
              </a:extLst>
            </p:cNvPr>
            <p:cNvCxnSpPr/>
            <p:nvPr/>
          </p:nvCxnSpPr>
          <p:spPr>
            <a:xfrm>
              <a:off x="226452" y="2829029"/>
              <a:ext cx="648072" cy="0"/>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1C1DB342-E7AD-49A9-B53B-FB5075BDFB1A}"/>
                </a:ext>
              </a:extLst>
            </p:cNvPr>
            <p:cNvCxnSpPr/>
            <p:nvPr/>
          </p:nvCxnSpPr>
          <p:spPr>
            <a:xfrm>
              <a:off x="223171" y="904204"/>
              <a:ext cx="0" cy="622811"/>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AC4E5E6F-9E52-49AB-B9D7-22ED64B278E5}"/>
                </a:ext>
              </a:extLst>
            </p:cNvPr>
            <p:cNvCxnSpPr/>
            <p:nvPr/>
          </p:nvCxnSpPr>
          <p:spPr>
            <a:xfrm>
              <a:off x="226452" y="2206218"/>
              <a:ext cx="0" cy="622811"/>
            </a:xfrm>
            <a:prstGeom prst="line">
              <a:avLst/>
            </a:prstGeom>
            <a:ln w="28575">
              <a:solidFill>
                <a:srgbClr val="A9C6A4"/>
              </a:solidFill>
            </a:ln>
          </p:spPr>
          <p:style>
            <a:lnRef idx="1">
              <a:schemeClr val="accent1"/>
            </a:lnRef>
            <a:fillRef idx="0">
              <a:schemeClr val="accent1"/>
            </a:fillRef>
            <a:effectRef idx="0">
              <a:schemeClr val="accent1"/>
            </a:effectRef>
            <a:fontRef idx="minor">
              <a:schemeClr val="tx1"/>
            </a:fontRef>
          </p:style>
        </p:cxnSp>
      </p:grpSp>
      <p:sp>
        <p:nvSpPr>
          <p:cNvPr id="64" name="Rectangle 63">
            <a:extLst>
              <a:ext uri="{FF2B5EF4-FFF2-40B4-BE49-F238E27FC236}">
                <a16:creationId xmlns:a16="http://schemas.microsoft.com/office/drawing/2014/main" id="{7097BA22-5447-4894-90C6-6775E4DD4FE2}"/>
              </a:ext>
            </a:extLst>
          </p:cNvPr>
          <p:cNvSpPr/>
          <p:nvPr/>
        </p:nvSpPr>
        <p:spPr>
          <a:xfrm>
            <a:off x="3798993" y="2971554"/>
            <a:ext cx="2468946" cy="246221"/>
          </a:xfrm>
          <a:prstGeom prst="rect">
            <a:avLst/>
          </a:prstGeom>
        </p:spPr>
        <p:txBody>
          <a:bodyPr wrap="none">
            <a:spAutoFit/>
          </a:bodyPr>
          <a:lstStyle/>
          <a:p>
            <a:pPr defTabSz="914378">
              <a:defRPr/>
            </a:pPr>
            <a:r>
              <a:rPr lang="fr-FR" sz="1000" b="1">
                <a:solidFill>
                  <a:srgbClr val="007E39"/>
                </a:solidFill>
                <a:ea typeface="+mn-ea"/>
                <a:cs typeface="Aktiv Grotesk XBold"/>
              </a:rPr>
              <a:t>L’entretien conseil en épargne évolue</a:t>
            </a:r>
            <a:endParaRPr lang="fr-FR" sz="1000">
              <a:solidFill>
                <a:srgbClr val="007E39"/>
              </a:solidFill>
              <a:ea typeface="+mn-ea"/>
            </a:endParaRPr>
          </a:p>
        </p:txBody>
      </p:sp>
      <p:pic>
        <p:nvPicPr>
          <p:cNvPr id="65" name="Image 64">
            <a:extLst>
              <a:ext uri="{FF2B5EF4-FFF2-40B4-BE49-F238E27FC236}">
                <a16:creationId xmlns:a16="http://schemas.microsoft.com/office/drawing/2014/main" id="{DA00A962-8B4C-44C3-A2F9-9AA663C9C5DC}"/>
              </a:ext>
            </a:extLst>
          </p:cNvPr>
          <p:cNvPicPr>
            <a:picLocks noChangeAspect="1"/>
          </p:cNvPicPr>
          <p:nvPr/>
        </p:nvPicPr>
        <p:blipFill>
          <a:blip r:embed="rId2"/>
          <a:stretch>
            <a:fillRect/>
          </a:stretch>
        </p:blipFill>
        <p:spPr>
          <a:xfrm>
            <a:off x="7385066" y="2627424"/>
            <a:ext cx="692490" cy="647558"/>
          </a:xfrm>
          <a:prstGeom prst="rect">
            <a:avLst/>
          </a:prstGeom>
        </p:spPr>
      </p:pic>
      <p:sp>
        <p:nvSpPr>
          <p:cNvPr id="4" name="Rectangle à coins arrondis 52">
            <a:extLst>
              <a:ext uri="{FF2B5EF4-FFF2-40B4-BE49-F238E27FC236}">
                <a16:creationId xmlns:a16="http://schemas.microsoft.com/office/drawing/2014/main" id="{9E557537-FFDD-3B46-8192-F13FD531B19F}"/>
              </a:ext>
            </a:extLst>
          </p:cNvPr>
          <p:cNvSpPr/>
          <p:nvPr/>
        </p:nvSpPr>
        <p:spPr>
          <a:xfrm>
            <a:off x="2848378" y="4311597"/>
            <a:ext cx="5886314" cy="412265"/>
          </a:xfrm>
          <a:prstGeom prst="roundRect">
            <a:avLst/>
          </a:prstGeom>
          <a:solidFill>
            <a:srgbClr val="A9C6A4"/>
          </a:solidFill>
          <a:ln>
            <a:solidFill>
              <a:srgbClr val="A9C6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fr-FR" sz="1000">
                <a:solidFill>
                  <a:srgbClr val="007E39"/>
                </a:solidFill>
                <a:latin typeface="Arial" panose="020B0604020202020204"/>
              </a:rPr>
              <a:t>Pour chaque projet client, le taux d’investissement durable que nous pouvons proposer dans nos allocations est indiqué tout au long du parcours conseil en épargne (LEA).</a:t>
            </a:r>
          </a:p>
        </p:txBody>
      </p:sp>
    </p:spTree>
    <p:extLst>
      <p:ext uri="{BB962C8B-B14F-4D97-AF65-F5344CB8AC3E}">
        <p14:creationId xmlns:p14="http://schemas.microsoft.com/office/powerpoint/2010/main" val="3654598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4"/>
          <p:cNvSpPr txBox="1">
            <a:spLocks/>
          </p:cNvSpPr>
          <p:nvPr/>
        </p:nvSpPr>
        <p:spPr>
          <a:xfrm>
            <a:off x="862471" y="200626"/>
            <a:ext cx="7704098" cy="432000"/>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a:defPPr>
            <a:lvl1pPr marL="0" indent="0" defTabSz="914400" eaLnBrk="1" fontAlgn="auto" latinLnBrk="0" hangingPunct="1">
              <a:lnSpc>
                <a:spcPct val="90000"/>
              </a:lnSpc>
              <a:buClrTx/>
              <a:buSzTx/>
              <a:buFontTx/>
              <a:tabLst/>
              <a:defRPr sz="2000" baseline="0">
                <a:latin typeface="Montserrat ExtraBold"/>
                <a:ea typeface="Montserrat ExtraBold" panose="00000900000000000000" pitchFamily="50" charset="0"/>
              </a:defRPr>
            </a:lvl1pPr>
          </a:lstStyle>
          <a:p>
            <a:r>
              <a:rPr lang="fr-FR" dirty="0"/>
              <a:t>Un peu de réglementation</a:t>
            </a:r>
          </a:p>
        </p:txBody>
      </p:sp>
      <p:sp>
        <p:nvSpPr>
          <p:cNvPr id="55" name="Rectangle: Rounded Corners 64">
            <a:extLst>
              <a:ext uri="{FF2B5EF4-FFF2-40B4-BE49-F238E27FC236}">
                <a16:creationId xmlns:a16="http://schemas.microsoft.com/office/drawing/2014/main" id="{B70FD9E0-53C8-4646-A716-E2A9823C38C7}"/>
              </a:ext>
            </a:extLst>
          </p:cNvPr>
          <p:cNvSpPr/>
          <p:nvPr/>
        </p:nvSpPr>
        <p:spPr>
          <a:xfrm>
            <a:off x="1025912" y="679727"/>
            <a:ext cx="2556000" cy="612000"/>
          </a:xfrm>
          <a:prstGeom prst="roundRect">
            <a:avLst/>
          </a:prstGeom>
          <a:solidFill>
            <a:srgbClr val="581D74"/>
          </a:solidFill>
          <a:ln w="3175" cap="flat" cmpd="sng" algn="ctr">
            <a:noFill/>
            <a:prstDash val="solid"/>
            <a:miter lim="800000"/>
          </a:ln>
          <a:effectLst/>
        </p:spPr>
        <p:txBody>
          <a:bodyPr lIns="36000" tIns="0" rIns="36000" bIns="0"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FFFFFF"/>
                </a:solidFill>
                <a:effectLst/>
                <a:uLnTx/>
                <a:uFillTx/>
                <a:latin typeface="Montserrat ExtraBold" panose="00000900000000000000" pitchFamily="2" charset="0"/>
                <a:ea typeface="+mn-ea"/>
                <a:cs typeface="Segoe UI" panose="020B0502040204020203" pitchFamily="34" charset="0"/>
                <a:sym typeface="Arial"/>
              </a:rPr>
              <a:t>Intégration des préférences ESG des clients </a:t>
            </a:r>
            <a:endParaRPr kumimoji="0" lang="fr-FR" sz="1000" b="0" i="0" u="none" strike="noStrike" kern="1200" cap="none" spc="0" normalizeH="0" baseline="30000" noProof="0" dirty="0">
              <a:ln>
                <a:noFill/>
              </a:ln>
              <a:solidFill>
                <a:srgbClr val="FFFFFF"/>
              </a:solidFill>
              <a:effectLst/>
              <a:uLnTx/>
              <a:uFillTx/>
              <a:latin typeface="Montserrat ExtraBold" panose="00000900000000000000" pitchFamily="2" charset="0"/>
              <a:ea typeface="+mn-ea"/>
              <a:cs typeface="Segoe UI" panose="020B0502040204020203" pitchFamily="34" charset="0"/>
              <a:sym typeface="Arial"/>
            </a:endParaRPr>
          </a:p>
        </p:txBody>
      </p:sp>
      <p:sp>
        <p:nvSpPr>
          <p:cNvPr id="56" name="Rectangle: Rounded Corners 70">
            <a:extLst>
              <a:ext uri="{FF2B5EF4-FFF2-40B4-BE49-F238E27FC236}">
                <a16:creationId xmlns:a16="http://schemas.microsoft.com/office/drawing/2014/main" id="{AC30E2A2-CB1B-4F4D-A64D-8A85595586F9}"/>
              </a:ext>
            </a:extLst>
          </p:cNvPr>
          <p:cNvSpPr/>
          <p:nvPr/>
        </p:nvSpPr>
        <p:spPr>
          <a:xfrm>
            <a:off x="3494049" y="1004775"/>
            <a:ext cx="5400000" cy="697934"/>
          </a:xfrm>
          <a:prstGeom prst="roundRect">
            <a:avLst/>
          </a:prstGeom>
          <a:solidFill>
            <a:srgbClr val="581D74">
              <a:lumMod val="20000"/>
              <a:lumOff val="80000"/>
            </a:srgbClr>
          </a:solidFill>
          <a:ln w="3175" cap="flat" cmpd="sng" algn="ctr">
            <a:noFill/>
            <a:prstDash val="solid"/>
            <a:miter lim="800000"/>
          </a:ln>
          <a:effectLst/>
        </p:spPr>
        <p:txBody>
          <a:bodyPr lIns="0" tIns="0" rIns="0" bIns="0" rtlCol="0" anchor="ctr"/>
          <a:lstStyle/>
          <a:p>
            <a:pPr marL="177800" marR="0" lvl="0" algn="l" defTabSz="68578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ea typeface="+mn-ea"/>
                <a:cs typeface="Segoe UI" panose="020B0502040204020203" pitchFamily="34" charset="0"/>
                <a:sym typeface="Arial"/>
              </a:rPr>
              <a:t>MIF II/ DDA: Intégration des préférences en matière de durabilité des clients dans le parcours conseil en épargne financière (CTO, PEA, Assurance vie, ...). </a:t>
            </a:r>
            <a:endParaRPr kumimoji="0" lang="fr-FR" sz="1000" b="0" i="0" u="none" strike="sngStrike" kern="1200" cap="none" spc="0" normalizeH="0" baseline="0" noProof="0" dirty="0">
              <a:ln>
                <a:noFill/>
              </a:ln>
              <a:solidFill>
                <a:srgbClr val="FF0000"/>
              </a:solidFill>
              <a:effectLst/>
              <a:uLnTx/>
              <a:uFillTx/>
              <a:ea typeface="+mn-ea"/>
              <a:cs typeface="Segoe UI" panose="020B0502040204020203" pitchFamily="34" charset="0"/>
              <a:sym typeface="Arial"/>
            </a:endParaRPr>
          </a:p>
        </p:txBody>
      </p:sp>
      <p:sp>
        <p:nvSpPr>
          <p:cNvPr id="57" name="Rectangle: Rounded Corners 71">
            <a:extLst>
              <a:ext uri="{FF2B5EF4-FFF2-40B4-BE49-F238E27FC236}">
                <a16:creationId xmlns:a16="http://schemas.microsoft.com/office/drawing/2014/main" id="{8080FD87-DCB7-4591-899A-99187671A42C}"/>
              </a:ext>
            </a:extLst>
          </p:cNvPr>
          <p:cNvSpPr/>
          <p:nvPr/>
        </p:nvSpPr>
        <p:spPr>
          <a:xfrm>
            <a:off x="1040781" y="1791634"/>
            <a:ext cx="2556000" cy="612000"/>
          </a:xfrm>
          <a:prstGeom prst="roundRect">
            <a:avLst/>
          </a:prstGeom>
          <a:solidFill>
            <a:srgbClr val="B34A8C"/>
          </a:solidFill>
          <a:ln w="3175" cap="flat" cmpd="sng" algn="ctr">
            <a:noFill/>
            <a:prstDash val="solid"/>
            <a:miter lim="800000"/>
          </a:ln>
          <a:effectLst/>
        </p:spPr>
        <p:txBody>
          <a:bodyPr lIns="36000" tIns="0" rIns="36000" bIns="0"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FFFFFF"/>
                </a:solidFill>
                <a:effectLst/>
                <a:uLnTx/>
                <a:uFillTx/>
                <a:latin typeface="Montserrat ExtraBold" panose="00000900000000000000" pitchFamily="2" charset="0"/>
                <a:ea typeface="+mn-ea"/>
                <a:cs typeface="Segoe UI" panose="020B0502040204020203" pitchFamily="34" charset="0"/>
                <a:sym typeface="Arial"/>
              </a:rPr>
              <a:t>Amélioration de la transparence</a:t>
            </a:r>
            <a:endParaRPr kumimoji="0" lang="fr-FR" sz="1000" b="0" i="0" u="none" strike="noStrike" kern="1200" cap="none" spc="0" normalizeH="0" baseline="30000" noProof="0">
              <a:ln>
                <a:noFill/>
              </a:ln>
              <a:solidFill>
                <a:srgbClr val="FFFFFF"/>
              </a:solidFill>
              <a:effectLst/>
              <a:uLnTx/>
              <a:uFillTx/>
              <a:latin typeface="Montserrat ExtraBold" panose="00000900000000000000" pitchFamily="2" charset="0"/>
              <a:ea typeface="+mn-ea"/>
              <a:cs typeface="Segoe UI" panose="020B0502040204020203" pitchFamily="34" charset="0"/>
              <a:sym typeface="Arial"/>
            </a:endParaRPr>
          </a:p>
        </p:txBody>
      </p:sp>
      <p:sp>
        <p:nvSpPr>
          <p:cNvPr id="58" name="Rectangle: Rounded Corners 72">
            <a:extLst>
              <a:ext uri="{FF2B5EF4-FFF2-40B4-BE49-F238E27FC236}">
                <a16:creationId xmlns:a16="http://schemas.microsoft.com/office/drawing/2014/main" id="{24E01F98-E73F-49AA-AEA7-B1549934FC7D}"/>
              </a:ext>
            </a:extLst>
          </p:cNvPr>
          <p:cNvSpPr/>
          <p:nvPr/>
        </p:nvSpPr>
        <p:spPr>
          <a:xfrm>
            <a:off x="3486615" y="2119675"/>
            <a:ext cx="5400000" cy="1121614"/>
          </a:xfrm>
          <a:prstGeom prst="roundRect">
            <a:avLst/>
          </a:prstGeom>
          <a:solidFill>
            <a:srgbClr val="B34A8C">
              <a:lumMod val="20000"/>
              <a:lumOff val="80000"/>
            </a:srgbClr>
          </a:solidFill>
          <a:ln w="3175" cap="flat" cmpd="sng" algn="ctr">
            <a:noFill/>
            <a:prstDash val="solid"/>
            <a:miter lim="800000"/>
          </a:ln>
          <a:effectLst/>
        </p:spPr>
        <p:txBody>
          <a:bodyPr lIns="0" tIns="0" rIns="0" bIns="0" rtlCol="0" anchor="t"/>
          <a:lstStyle/>
          <a:p>
            <a:pPr marL="177800" marR="0" lvl="0" algn="l" defTabSz="68578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Segoe UI" panose="020B0502040204020203" pitchFamily="34" charset="0"/>
                <a:sym typeface="Arial"/>
              </a:rPr>
              <a:t>SFDR : Amélioration de la transparence des acteurs, des distributeurs et des produits financiers, notamment dans l’intégration des facteurs de durabilité. </a:t>
            </a:r>
          </a:p>
          <a:p>
            <a:pPr marL="177800" marR="0" lvl="0" algn="l" defTabSz="68578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Segoe UI" panose="020B0502040204020203" pitchFamily="34" charset="0"/>
                <a:sym typeface="Arial"/>
              </a:rPr>
              <a:t>Définition notamment des notions d’investissement durable et « </a:t>
            </a:r>
            <a:r>
              <a:rPr kumimoji="0" lang="fr-FR" sz="1000" b="0" i="1" u="none" strike="noStrike" kern="1200" cap="none" spc="0" normalizeH="0" baseline="0" noProof="0" dirty="0">
                <a:ln>
                  <a:noFill/>
                </a:ln>
                <a:solidFill>
                  <a:srgbClr val="000000"/>
                </a:solidFill>
                <a:effectLst/>
                <a:uLnTx/>
                <a:uFillTx/>
                <a:latin typeface="Arial"/>
                <a:ea typeface="+mn-ea"/>
                <a:cs typeface="Segoe UI" panose="020B0502040204020203" pitchFamily="34" charset="0"/>
                <a:sym typeface="Arial"/>
              </a:rPr>
              <a:t>Principal Adverse Impacts </a:t>
            </a:r>
            <a:r>
              <a:rPr kumimoji="0" lang="fr-FR" sz="1000" b="0" i="0" u="none" strike="noStrike" kern="1200" cap="none" spc="0" normalizeH="0" baseline="0" noProof="0" dirty="0">
                <a:ln>
                  <a:noFill/>
                </a:ln>
                <a:solidFill>
                  <a:srgbClr val="000000"/>
                </a:solidFill>
                <a:effectLst/>
                <a:uLnTx/>
                <a:uFillTx/>
                <a:latin typeface="Arial"/>
                <a:ea typeface="+mn-ea"/>
                <a:cs typeface="Segoe UI" panose="020B0502040204020203" pitchFamily="34" charset="0"/>
                <a:sym typeface="Arial"/>
              </a:rPr>
              <a:t>» (PAI)</a:t>
            </a:r>
          </a:p>
          <a:p>
            <a:pPr marL="177800" marR="0" lvl="0" algn="l" defTabSz="68578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Segoe UI" panose="020B0502040204020203" pitchFamily="34" charset="0"/>
                <a:sym typeface="Arial"/>
              </a:rPr>
              <a:t>Classification des produits (articles 6, 8, 9)</a:t>
            </a:r>
          </a:p>
        </p:txBody>
      </p:sp>
      <p:sp>
        <p:nvSpPr>
          <p:cNvPr id="10" name="Rectangle: Rounded Corners 71">
            <a:extLst>
              <a:ext uri="{FF2B5EF4-FFF2-40B4-BE49-F238E27FC236}">
                <a16:creationId xmlns:a16="http://schemas.microsoft.com/office/drawing/2014/main" id="{F3ACA12E-55A8-49B2-B219-48B657081F6F}"/>
              </a:ext>
            </a:extLst>
          </p:cNvPr>
          <p:cNvSpPr/>
          <p:nvPr/>
        </p:nvSpPr>
        <p:spPr>
          <a:xfrm>
            <a:off x="1042457" y="3255514"/>
            <a:ext cx="2556000" cy="610238"/>
          </a:xfrm>
          <a:prstGeom prst="roundRect">
            <a:avLst/>
          </a:prstGeom>
          <a:solidFill>
            <a:schemeClr val="accent2"/>
          </a:solidFill>
          <a:ln w="3175" cap="flat" cmpd="sng" algn="ctr">
            <a:noFill/>
            <a:prstDash val="solid"/>
            <a:miter lim="800000"/>
          </a:ln>
          <a:effectLst/>
        </p:spPr>
        <p:txBody>
          <a:bodyPr lIns="36000" tIns="0" rIns="36000" bIns="0"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FFFF"/>
                </a:solidFill>
                <a:effectLst/>
                <a:uLnTx/>
                <a:uFillTx/>
                <a:latin typeface="Montserrat ExtraBold" panose="00000900000000000000" pitchFamily="2" charset="0"/>
                <a:ea typeface="+mn-ea"/>
                <a:cs typeface="Segoe UI" panose="020B0502040204020203" pitchFamily="34" charset="0"/>
                <a:sym typeface="Arial"/>
              </a:rPr>
              <a:t>Orientation des investissements vers des activités durables</a:t>
            </a:r>
            <a:endParaRPr kumimoji="0" lang="fr-FR" sz="1100" b="0" i="0" u="none" strike="noStrike" kern="1200" cap="none" spc="0" normalizeH="0" baseline="30000" noProof="0" dirty="0">
              <a:ln>
                <a:noFill/>
              </a:ln>
              <a:solidFill>
                <a:srgbClr val="FFFFFF"/>
              </a:solidFill>
              <a:effectLst/>
              <a:uLnTx/>
              <a:uFillTx/>
              <a:latin typeface="Montserrat ExtraBold" panose="00000900000000000000" pitchFamily="2" charset="0"/>
              <a:ea typeface="+mn-ea"/>
              <a:cs typeface="Segoe UI" panose="020B0502040204020203" pitchFamily="34" charset="0"/>
              <a:sym typeface="Arial"/>
            </a:endParaRPr>
          </a:p>
        </p:txBody>
      </p:sp>
      <p:sp>
        <p:nvSpPr>
          <p:cNvPr id="60" name="Rectangle: Rounded Corners 74">
            <a:extLst>
              <a:ext uri="{FF2B5EF4-FFF2-40B4-BE49-F238E27FC236}">
                <a16:creationId xmlns:a16="http://schemas.microsoft.com/office/drawing/2014/main" id="{EEE813F3-6213-40B5-A26E-70B0F69DA87B}"/>
              </a:ext>
            </a:extLst>
          </p:cNvPr>
          <p:cNvSpPr/>
          <p:nvPr/>
        </p:nvSpPr>
        <p:spPr>
          <a:xfrm>
            <a:off x="3486615" y="3511922"/>
            <a:ext cx="5400000" cy="1260809"/>
          </a:xfrm>
          <a:prstGeom prst="roundRect">
            <a:avLst/>
          </a:prstGeom>
          <a:solidFill>
            <a:srgbClr val="E1EBE7"/>
          </a:solidFill>
          <a:ln w="3175" cap="flat" cmpd="sng" algn="ctr">
            <a:noFill/>
            <a:prstDash val="solid"/>
            <a:miter lim="800000"/>
          </a:ln>
          <a:effectLst/>
        </p:spPr>
        <p:txBody>
          <a:bodyPr lIns="0" tIns="0" rIns="0" bIns="0" rtlCol="0" anchor="ctr"/>
          <a:lstStyle/>
          <a:p>
            <a:pPr marL="177800" marR="0" lvl="0" algn="l" defTabSz="68578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Segoe UI" panose="020B0502040204020203" pitchFamily="34" charset="0"/>
                <a:sym typeface="Arial"/>
              </a:rPr>
              <a:t>Taxonomie : Définition d’une classification des activités économiques ayant un impact favorable sur l’environnement. </a:t>
            </a:r>
          </a:p>
          <a:p>
            <a:pPr marL="177800" marR="0" lvl="0" algn="l" defTabSz="685783"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a:ea typeface="+mn-ea"/>
                <a:cs typeface="Segoe UI" panose="020B0502040204020203" pitchFamily="34" charset="0"/>
                <a:sym typeface="Arial"/>
              </a:rPr>
              <a:t>Un investissement durable est un investissement dans une activité économique qui contribue à un objectif environnemental ou social, sans causer de préjudice significatif à d'autres objectifs environnementaux ou sociaux, et dans une entreprise qui applique de bonnes pratiques de gouvernance.</a:t>
            </a:r>
          </a:p>
        </p:txBody>
      </p:sp>
      <p:pic>
        <p:nvPicPr>
          <p:cNvPr id="11" name="Image 10">
            <a:extLst>
              <a:ext uri="{FF2B5EF4-FFF2-40B4-BE49-F238E27FC236}">
                <a16:creationId xmlns:a16="http://schemas.microsoft.com/office/drawing/2014/main" id="{98BD0A49-0A4F-4709-9976-0D0F107E1824}"/>
              </a:ext>
            </a:extLst>
          </p:cNvPr>
          <p:cNvPicPr>
            <a:picLocks noChangeAspect="1"/>
          </p:cNvPicPr>
          <p:nvPr/>
        </p:nvPicPr>
        <p:blipFill>
          <a:blip r:embed="rId2"/>
          <a:stretch>
            <a:fillRect/>
          </a:stretch>
        </p:blipFill>
        <p:spPr>
          <a:xfrm>
            <a:off x="6264412" y="2660444"/>
            <a:ext cx="341047" cy="521371"/>
          </a:xfrm>
          <a:prstGeom prst="rect">
            <a:avLst/>
          </a:prstGeom>
        </p:spPr>
      </p:pic>
    </p:spTree>
    <p:extLst>
      <p:ext uri="{BB962C8B-B14F-4D97-AF65-F5344CB8AC3E}">
        <p14:creationId xmlns:p14="http://schemas.microsoft.com/office/powerpoint/2010/main" val="449284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1E21B01-8074-4F54-AEDD-81A9020263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77217" y="1877453"/>
            <a:ext cx="279759" cy="293748"/>
          </a:xfrm>
          <a:prstGeom prst="rect">
            <a:avLst/>
          </a:prstGeom>
        </p:spPr>
      </p:pic>
      <p:sp>
        <p:nvSpPr>
          <p:cNvPr id="50" name="ZoneTexte 49">
            <a:extLst>
              <a:ext uri="{FF2B5EF4-FFF2-40B4-BE49-F238E27FC236}">
                <a16:creationId xmlns:a16="http://schemas.microsoft.com/office/drawing/2014/main" id="{EDF0B068-6E9C-41CD-AB18-A338F6ADBAF3}"/>
              </a:ext>
            </a:extLst>
          </p:cNvPr>
          <p:cNvSpPr txBox="1"/>
          <p:nvPr/>
        </p:nvSpPr>
        <p:spPr>
          <a:xfrm>
            <a:off x="2389676" y="2187934"/>
            <a:ext cx="3487694" cy="1150619"/>
          </a:xfrm>
          <a:prstGeom prst="rect">
            <a:avLst/>
          </a:prstGeom>
          <a:noFill/>
          <a:ln w="1270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marR="0" lvl="0" algn="l" rtl="0">
              <a:lnSpc>
                <a:spcPct val="100000"/>
              </a:lnSpc>
              <a:spcBef>
                <a:spcPts val="0"/>
              </a:spcBef>
              <a:spcAft>
                <a:spcPts val="0"/>
              </a:spcAft>
              <a:defRPr/>
            </a:defPPr>
            <a:lvl1pPr marL="0" indent="0" algn="just" defTabSz="1219170" eaLnBrk="1" fontAlgn="auto" latinLnBrk="0" hangingPunct="1">
              <a:buClrTx/>
              <a:buSzTx/>
              <a:buFontTx/>
              <a:tabLst/>
              <a:defRPr kumimoji="0" sz="900" kern="0" spc="0" normalizeH="0" baseline="0">
                <a:ln>
                  <a:noFill/>
                </a:ln>
                <a:solidFill>
                  <a:srgbClr val="548235"/>
                </a:solidFill>
                <a:effectLst/>
                <a:uLnTx/>
                <a:uFillTx/>
                <a:latin typeface="Arial Nova" panose="020B0504020202020204" pitchFamily="34" charset="0"/>
                <a:ea typeface="+mn-ea"/>
                <a:cs typeface="+mn-cs"/>
              </a:defRPr>
            </a:lvl1pPr>
            <a:lvl2pPr marL="457200" defTabSz="914400" eaLnBrk="1" latinLnBrk="0" hangingPunct="1">
              <a:defRPr sz="1800" kern="1200">
                <a:solidFill>
                  <a:schemeClr val="lt1"/>
                </a:solidFill>
                <a:latin typeface="+mn-lt"/>
                <a:ea typeface="+mn-ea"/>
                <a:cs typeface="+mn-cs"/>
              </a:defRPr>
            </a:lvl2pPr>
            <a:lvl3pPr marL="914400" defTabSz="914400" eaLnBrk="1" latinLnBrk="0" hangingPunct="1">
              <a:defRPr sz="1800" kern="1200">
                <a:solidFill>
                  <a:schemeClr val="lt1"/>
                </a:solidFill>
                <a:latin typeface="+mn-lt"/>
                <a:ea typeface="+mn-ea"/>
                <a:cs typeface="+mn-cs"/>
              </a:defRPr>
            </a:lvl3pPr>
            <a:lvl4pPr marL="1371600" defTabSz="914400" eaLnBrk="1" latinLnBrk="0" hangingPunct="1">
              <a:defRPr sz="1800" kern="1200">
                <a:solidFill>
                  <a:schemeClr val="lt1"/>
                </a:solidFill>
                <a:latin typeface="+mn-lt"/>
                <a:ea typeface="+mn-ea"/>
                <a:cs typeface="+mn-cs"/>
              </a:defRPr>
            </a:lvl4pPr>
            <a:lvl5pPr marL="1828800" defTabSz="914400" eaLnBrk="1" latinLnBrk="0" hangingPunct="1">
              <a:defRPr sz="1800" kern="1200">
                <a:solidFill>
                  <a:schemeClr val="lt1"/>
                </a:solidFill>
                <a:latin typeface="+mn-lt"/>
                <a:ea typeface="+mn-ea"/>
                <a:cs typeface="+mn-cs"/>
              </a:defRPr>
            </a:lvl5pPr>
            <a:lvl6pPr marL="2286000" defTabSz="914400" eaLnBrk="1" latinLnBrk="0" hangingPunct="1">
              <a:defRPr sz="1800" kern="1200">
                <a:solidFill>
                  <a:schemeClr val="lt1"/>
                </a:solidFill>
                <a:latin typeface="+mn-lt"/>
                <a:ea typeface="+mn-ea"/>
                <a:cs typeface="+mn-cs"/>
              </a:defRPr>
            </a:lvl6pPr>
            <a:lvl7pPr marL="2743200" defTabSz="914400" eaLnBrk="1" latinLnBrk="0" hangingPunct="1">
              <a:defRPr sz="1800" kern="1200">
                <a:solidFill>
                  <a:schemeClr val="lt1"/>
                </a:solidFill>
                <a:latin typeface="+mn-lt"/>
                <a:ea typeface="+mn-ea"/>
                <a:cs typeface="+mn-cs"/>
              </a:defRPr>
            </a:lvl7pPr>
            <a:lvl8pPr marL="3200400" defTabSz="914400" eaLnBrk="1" latinLnBrk="0" hangingPunct="1">
              <a:defRPr sz="1800" kern="1200">
                <a:solidFill>
                  <a:schemeClr val="lt1"/>
                </a:solidFill>
                <a:latin typeface="+mn-lt"/>
                <a:ea typeface="+mn-ea"/>
                <a:cs typeface="+mn-cs"/>
              </a:defRPr>
            </a:lvl8pPr>
            <a:lvl9pPr marL="3657600" defTabSz="914400" eaLnBrk="1" latinLnBrk="0" hangingPunct="1">
              <a:defRPr sz="1800" kern="1200">
                <a:solidFill>
                  <a:schemeClr val="lt1"/>
                </a:solidFill>
                <a:latin typeface="+mn-lt"/>
                <a:ea typeface="+mn-ea"/>
                <a:cs typeface="+mn-cs"/>
              </a:defRPr>
            </a:lvl9pPr>
          </a:lstStyle>
          <a:p>
            <a:pPr marL="0" marR="0" lvl="0" indent="0" algn="just" defTabSz="1219139" rtl="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srgbClr val="548235"/>
                </a:solidFill>
                <a:effectLst/>
                <a:uLnTx/>
                <a:uFillTx/>
                <a:latin typeface="Arial Nova Cond" panose="020B0506020202020204" pitchFamily="34" charset="0"/>
                <a:ea typeface="+mn-ea"/>
                <a:cs typeface="+mn-cs"/>
                <a:sym typeface="Arial"/>
              </a:rPr>
              <a:t>Produit pour lequel le niveau minimal d’engagement en matière d’investissement durable est jugé suffisant par notre établissement </a:t>
            </a:r>
          </a:p>
          <a:p>
            <a:pPr marL="0" marR="0" lvl="0" indent="0" algn="just" defTabSz="1219139" rtl="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srgbClr val="548235"/>
                </a:solidFill>
                <a:effectLst/>
                <a:uLnTx/>
                <a:uFillTx/>
                <a:latin typeface="Arial Nova Cond" panose="020B0506020202020204" pitchFamily="34" charset="0"/>
                <a:ea typeface="+mn-ea"/>
                <a:cs typeface="+mn-cs"/>
                <a:sym typeface="Arial"/>
              </a:rPr>
              <a:t>(un engagement </a:t>
            </a:r>
            <a:r>
              <a:rPr kumimoji="0" lang="fr-FR" b="1" i="0" u="none" strike="noStrike" kern="0" cap="none" spc="0" normalizeH="0" baseline="0" noProof="0" dirty="0">
                <a:ln>
                  <a:noFill/>
                </a:ln>
                <a:solidFill>
                  <a:srgbClr val="548235"/>
                </a:solidFill>
                <a:effectLst/>
                <a:uLnTx/>
                <a:uFillTx/>
                <a:latin typeface="Arial Nova Cond" panose="020B0506020202020204" pitchFamily="34" charset="0"/>
                <a:ea typeface="+mn-ea"/>
                <a:cs typeface="+mn-cs"/>
                <a:sym typeface="Arial"/>
              </a:rPr>
              <a:t>avec un minimum de 20% </a:t>
            </a:r>
            <a:r>
              <a:rPr kumimoji="0" lang="fr-FR" b="0" i="0" u="none" strike="noStrike" kern="0" cap="none" spc="0" normalizeH="0" baseline="0" noProof="0" dirty="0">
                <a:ln>
                  <a:noFill/>
                </a:ln>
                <a:solidFill>
                  <a:srgbClr val="548235"/>
                </a:solidFill>
                <a:effectLst/>
                <a:uLnTx/>
                <a:uFillTx/>
                <a:latin typeface="Arial Nova Cond" panose="020B0506020202020204" pitchFamily="34" charset="0"/>
                <a:ea typeface="+mn-ea"/>
                <a:cs typeface="+mn-cs"/>
                <a:sym typeface="Arial"/>
              </a:rPr>
              <a:t>d’investissement durable) pour être mis en avant vis-à-vis de clients faisant part d’un intérêt pour cette caractéristique dans le cadre de l’expression de leurs préférences en matière de durabilité. Ce niveau jugé suffisant par l’établissement est susceptible d’évoluer dans le temps.</a:t>
            </a:r>
          </a:p>
        </p:txBody>
      </p:sp>
      <p:sp>
        <p:nvSpPr>
          <p:cNvPr id="19" name="Rectangle 18">
            <a:extLst>
              <a:ext uri="{FF2B5EF4-FFF2-40B4-BE49-F238E27FC236}">
                <a16:creationId xmlns:a16="http://schemas.microsoft.com/office/drawing/2014/main" id="{383BBB5D-880A-4323-BF39-EE781FE4D5F7}"/>
              </a:ext>
            </a:extLst>
          </p:cNvPr>
          <p:cNvSpPr/>
          <p:nvPr/>
        </p:nvSpPr>
        <p:spPr>
          <a:xfrm>
            <a:off x="2581705" y="1886984"/>
            <a:ext cx="1462471" cy="322977"/>
          </a:xfrm>
          <a:prstGeom prst="rect">
            <a:avLst/>
          </a:prstGeom>
          <a:noFill/>
          <a:ln w="25400" cap="flat" cmpd="sng" algn="ctr">
            <a:noFill/>
            <a:prstDash val="solid"/>
          </a:ln>
          <a:effectLst/>
        </p:spPr>
        <p:txBody>
          <a:bodyPr rtlCol="0" anchor="ct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548235"/>
                </a:solidFill>
                <a:effectLst/>
                <a:uLnTx/>
                <a:uFillTx/>
                <a:latin typeface="Montserrat" panose="00000500000000000000" pitchFamily="2" charset="0"/>
                <a:ea typeface="+mn-ea"/>
                <a:cs typeface="Arial"/>
                <a:sym typeface="Arial"/>
              </a:rPr>
              <a:t>PRODUIT ENGAGÉ : </a:t>
            </a:r>
            <a:endParaRPr kumimoji="0" lang="fr-FR" sz="800" b="1" i="0" u="none" strike="sngStrike" kern="0" cap="none" spc="0" normalizeH="0" baseline="0" noProof="0" dirty="0">
              <a:ln>
                <a:noFill/>
              </a:ln>
              <a:solidFill>
                <a:srgbClr val="FF0000"/>
              </a:solidFill>
              <a:effectLst/>
              <a:highlight>
                <a:srgbClr val="FFFF00"/>
              </a:highlight>
              <a:uLnTx/>
              <a:uFillTx/>
              <a:latin typeface="Montserrat" panose="00000500000000000000" pitchFamily="2" charset="0"/>
              <a:ea typeface="+mn-ea"/>
              <a:cs typeface="Arial"/>
              <a:sym typeface="Arial"/>
            </a:endParaRPr>
          </a:p>
        </p:txBody>
      </p:sp>
      <p:sp>
        <p:nvSpPr>
          <p:cNvPr id="2" name="Titre 1">
            <a:extLst>
              <a:ext uri="{FF2B5EF4-FFF2-40B4-BE49-F238E27FC236}">
                <a16:creationId xmlns:a16="http://schemas.microsoft.com/office/drawing/2014/main" id="{9B7F266E-51C7-478A-ADE0-5F16BD7EF89E}"/>
              </a:ext>
            </a:extLst>
          </p:cNvPr>
          <p:cNvSpPr>
            <a:spLocks noGrp="1"/>
          </p:cNvSpPr>
          <p:nvPr>
            <p:ph type="title"/>
          </p:nvPr>
        </p:nvSpPr>
        <p:spPr>
          <a:xfrm>
            <a:off x="925918" y="588373"/>
            <a:ext cx="5047084" cy="299082"/>
          </a:xfrm>
        </p:spPr>
        <p:txBody>
          <a:bodyPr/>
          <a:lstStyle/>
          <a:p>
            <a:pPr>
              <a:lnSpc>
                <a:spcPct val="100000"/>
              </a:lnSpc>
              <a:spcBef>
                <a:spcPts val="1000"/>
              </a:spcBef>
              <a:buClr>
                <a:schemeClr val="tx2"/>
              </a:buClr>
            </a:pPr>
            <a:r>
              <a:rPr lang="fr-FR" sz="1200" b="1" dirty="0">
                <a:solidFill>
                  <a:srgbClr val="B24388"/>
                </a:solidFill>
                <a:latin typeface="Montserrat ExtraBold" panose="00000900000000000000" pitchFamily="2" charset="0"/>
                <a:ea typeface="+mn-ea"/>
                <a:sym typeface="Arial"/>
              </a:rPr>
              <a:t>Information en matière de durabilité sur les produits</a:t>
            </a:r>
          </a:p>
        </p:txBody>
      </p:sp>
      <p:sp>
        <p:nvSpPr>
          <p:cNvPr id="4" name="ZoneTexte 3">
            <a:extLst>
              <a:ext uri="{FF2B5EF4-FFF2-40B4-BE49-F238E27FC236}">
                <a16:creationId xmlns:a16="http://schemas.microsoft.com/office/drawing/2014/main" id="{CAAD6878-EB89-46DC-942F-EF0ED6456D9C}"/>
              </a:ext>
            </a:extLst>
          </p:cNvPr>
          <p:cNvSpPr txBox="1"/>
          <p:nvPr/>
        </p:nvSpPr>
        <p:spPr>
          <a:xfrm>
            <a:off x="1635513" y="1320499"/>
            <a:ext cx="4943707" cy="51691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marR="0" lvl="0" algn="l" rtl="0">
              <a:lnSpc>
                <a:spcPct val="100000"/>
              </a:lnSpc>
              <a:spcBef>
                <a:spcPts val="0"/>
              </a:spcBef>
              <a:spcAft>
                <a:spcPts val="0"/>
              </a:spcAft>
              <a:defRPr/>
            </a:defPPr>
            <a:lvl1pPr marL="0" indent="0" algn="just" defTabSz="1219170" eaLnBrk="1" fontAlgn="auto" latinLnBrk="0" hangingPunct="1">
              <a:buClrTx/>
              <a:buSzTx/>
              <a:buFontTx/>
              <a:tabLst/>
              <a:defRPr kumimoji="0" sz="900" kern="0" spc="0" normalizeH="0" baseline="0">
                <a:ln>
                  <a:noFill/>
                </a:ln>
                <a:solidFill>
                  <a:schemeClr val="tx1"/>
                </a:solidFill>
                <a:effectLst/>
                <a:uLnTx/>
                <a:uFillTx/>
                <a:latin typeface="Arial Nova" panose="020B0504020202020204" pitchFamily="34" charset="0"/>
              </a:defRPr>
            </a:lvl1pPr>
            <a:lvl2pPr marL="457200" defTabSz="914400" eaLnBrk="1" latinLnBrk="0" hangingPunct="1">
              <a:defRPr sz="1800" kern="1200"/>
            </a:lvl2pPr>
            <a:lvl3pPr marL="914400" defTabSz="914400" eaLnBrk="1" latinLnBrk="0" hangingPunct="1">
              <a:defRPr sz="1800" kern="1200"/>
            </a:lvl3pPr>
            <a:lvl4pPr marL="1371600" defTabSz="914400" eaLnBrk="1" latinLnBrk="0" hangingPunct="1">
              <a:defRPr sz="1800" kern="1200"/>
            </a:lvl4pPr>
            <a:lvl5pPr marL="1828800" defTabSz="914400" eaLnBrk="1" latinLnBrk="0" hangingPunct="1">
              <a:defRPr sz="1800" kern="1200"/>
            </a:lvl5pPr>
            <a:lvl6pPr marL="2286000" defTabSz="914400" eaLnBrk="1" latinLnBrk="0" hangingPunct="1">
              <a:defRPr sz="1800" kern="1200"/>
            </a:lvl6pPr>
            <a:lvl7pPr marL="2743200" defTabSz="914400" eaLnBrk="1" latinLnBrk="0" hangingPunct="1">
              <a:defRPr sz="1800" kern="1200"/>
            </a:lvl7pPr>
            <a:lvl8pPr marL="3200400" defTabSz="914400" eaLnBrk="1" latinLnBrk="0" hangingPunct="1">
              <a:defRPr sz="1800" kern="1200"/>
            </a:lvl8pPr>
            <a:lvl9pPr marL="3657600" defTabSz="914400" eaLnBrk="1" latinLnBrk="0" hangingPunct="1">
              <a:defRPr sz="1800" kern="1200"/>
            </a:lvl9pPr>
          </a:lstStyle>
          <a:p>
            <a:pPr marL="0" marR="0" lvl="0" indent="0" algn="just" defTabSz="1219139"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Possibilité d’identifier chaque produit avec un taux d’engagement minimum  d’investissement  durable et comprendre l’impact de ce produit en terme de durabilité dans le projet  d’investissement du client</a:t>
            </a:r>
          </a:p>
        </p:txBody>
      </p:sp>
      <p:pic>
        <p:nvPicPr>
          <p:cNvPr id="7" name="Image 6">
            <a:extLst>
              <a:ext uri="{FF2B5EF4-FFF2-40B4-BE49-F238E27FC236}">
                <a16:creationId xmlns:a16="http://schemas.microsoft.com/office/drawing/2014/main" id="{CFB085CB-F7D6-4407-92FC-7A6BD4DA083E}"/>
              </a:ext>
            </a:extLst>
          </p:cNvPr>
          <p:cNvPicPr>
            <a:picLocks noChangeAspect="1"/>
          </p:cNvPicPr>
          <p:nvPr/>
        </p:nvPicPr>
        <p:blipFill>
          <a:blip r:embed="rId3" cstate="screen">
            <a:grayscl/>
            <a:extLst>
              <a:ext uri="{28A0092B-C50C-407E-A947-70E740481C1C}">
                <a14:useLocalDpi xmlns:a14="http://schemas.microsoft.com/office/drawing/2010/main"/>
              </a:ext>
            </a:extLst>
          </a:blip>
          <a:stretch>
            <a:fillRect/>
          </a:stretch>
        </p:blipFill>
        <p:spPr>
          <a:xfrm>
            <a:off x="2416327" y="3383523"/>
            <a:ext cx="295249" cy="310012"/>
          </a:xfrm>
          <a:prstGeom prst="rect">
            <a:avLst/>
          </a:prstGeom>
        </p:spPr>
      </p:pic>
      <p:sp>
        <p:nvSpPr>
          <p:cNvPr id="17" name="Forme libre 90">
            <a:extLst>
              <a:ext uri="{FF2B5EF4-FFF2-40B4-BE49-F238E27FC236}">
                <a16:creationId xmlns:a16="http://schemas.microsoft.com/office/drawing/2014/main" id="{33137E73-6F04-4E5F-8BD4-10FE7F90F5FD}"/>
              </a:ext>
            </a:extLst>
          </p:cNvPr>
          <p:cNvSpPr/>
          <p:nvPr/>
        </p:nvSpPr>
        <p:spPr bwMode="auto">
          <a:xfrm>
            <a:off x="2733436" y="2127147"/>
            <a:ext cx="1128880"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548235"/>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21" name="Rectangle 20">
            <a:extLst>
              <a:ext uri="{FF2B5EF4-FFF2-40B4-BE49-F238E27FC236}">
                <a16:creationId xmlns:a16="http://schemas.microsoft.com/office/drawing/2014/main" id="{89F59F14-A399-4942-B044-BB1922E6A599}"/>
              </a:ext>
            </a:extLst>
          </p:cNvPr>
          <p:cNvSpPr/>
          <p:nvPr/>
        </p:nvSpPr>
        <p:spPr>
          <a:xfrm>
            <a:off x="2508883" y="3392873"/>
            <a:ext cx="1884074" cy="322977"/>
          </a:xfrm>
          <a:prstGeom prst="rect">
            <a:avLst/>
          </a:prstGeom>
          <a:noFill/>
          <a:ln w="25400" cap="flat" cmpd="sng" algn="ctr">
            <a:noFill/>
            <a:prstDash val="solid"/>
          </a:ln>
          <a:effectLst/>
        </p:spPr>
        <p:txBody>
          <a:bodyPr rtlCol="0" anchor="ct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000000">
                    <a:lumMod val="50000"/>
                    <a:lumOff val="50000"/>
                  </a:srgbClr>
                </a:solidFill>
                <a:effectLst/>
                <a:uLnTx/>
                <a:uFillTx/>
                <a:latin typeface="Montserrat" panose="00000500000000000000" pitchFamily="2" charset="0"/>
                <a:ea typeface="+mn-ea"/>
                <a:cs typeface="Arial"/>
                <a:sym typeface="Arial"/>
              </a:rPr>
              <a:t>PRODUIT NON ENGAGÉ : </a:t>
            </a:r>
            <a:endParaRPr kumimoji="0" lang="fr-FR" sz="800" b="1" i="0" u="none" strike="sngStrike" kern="0" cap="none" spc="0" normalizeH="0" baseline="0" noProof="0">
              <a:ln>
                <a:noFill/>
              </a:ln>
              <a:solidFill>
                <a:srgbClr val="FF0000"/>
              </a:solidFill>
              <a:effectLst/>
              <a:highlight>
                <a:srgbClr val="FFFF00"/>
              </a:highlight>
              <a:uLnTx/>
              <a:uFillTx/>
              <a:latin typeface="Montserrat" panose="00000500000000000000" pitchFamily="2" charset="0"/>
              <a:ea typeface="+mn-ea"/>
              <a:cs typeface="Arial"/>
              <a:sym typeface="Arial"/>
            </a:endParaRPr>
          </a:p>
        </p:txBody>
      </p:sp>
      <p:sp>
        <p:nvSpPr>
          <p:cNvPr id="24" name="ZoneTexte 23">
            <a:extLst>
              <a:ext uri="{FF2B5EF4-FFF2-40B4-BE49-F238E27FC236}">
                <a16:creationId xmlns:a16="http://schemas.microsoft.com/office/drawing/2014/main" id="{46340A76-4D9C-479C-852B-6D015254C582}"/>
              </a:ext>
            </a:extLst>
          </p:cNvPr>
          <p:cNvSpPr txBox="1"/>
          <p:nvPr/>
        </p:nvSpPr>
        <p:spPr>
          <a:xfrm>
            <a:off x="2420155" y="3700316"/>
            <a:ext cx="3452926" cy="802533"/>
          </a:xfrm>
          <a:prstGeom prst="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marR="0" lvl="0" algn="l" rtl="0">
              <a:lnSpc>
                <a:spcPct val="100000"/>
              </a:lnSpc>
              <a:spcBef>
                <a:spcPts val="0"/>
              </a:spcBef>
              <a:spcAft>
                <a:spcPts val="0"/>
              </a:spcAft>
            </a:defPPr>
            <a:lvl1pPr marL="0" indent="0" algn="just" defTabSz="1219170" eaLnBrk="1" fontAlgn="auto" latinLnBrk="0" hangingPunct="1">
              <a:buClrTx/>
              <a:buSzTx/>
              <a:buFontTx/>
              <a:tabLst/>
              <a:defRPr kumimoji="0" sz="1000" kern="0" spc="0" normalizeH="0" baseline="0">
                <a:ln>
                  <a:noFill/>
                </a:ln>
                <a:solidFill>
                  <a:schemeClr val="tx1"/>
                </a:solidFill>
                <a:effectLst/>
                <a:uLnTx/>
                <a:uFillTx/>
                <a:latin typeface="Montserrat" panose="00000500000000000000" pitchFamily="2" charset="0"/>
                <a:ea typeface="+mn-ea"/>
                <a:cs typeface="+mn-cs"/>
              </a:defRPr>
            </a:lvl1pPr>
            <a:lvl2pPr marL="457200" defTabSz="914400" eaLnBrk="1" latinLnBrk="0" hangingPunct="1">
              <a:defRPr sz="1800" kern="1200">
                <a:solidFill>
                  <a:schemeClr val="lt1"/>
                </a:solidFill>
                <a:latin typeface="+mn-lt"/>
                <a:ea typeface="+mn-ea"/>
                <a:cs typeface="+mn-cs"/>
              </a:defRPr>
            </a:lvl2pPr>
            <a:lvl3pPr marL="914400" defTabSz="914400" eaLnBrk="1" latinLnBrk="0" hangingPunct="1">
              <a:defRPr sz="1800" kern="1200">
                <a:solidFill>
                  <a:schemeClr val="lt1"/>
                </a:solidFill>
                <a:latin typeface="+mn-lt"/>
                <a:ea typeface="+mn-ea"/>
                <a:cs typeface="+mn-cs"/>
              </a:defRPr>
            </a:lvl3pPr>
            <a:lvl4pPr marL="1371600" defTabSz="914400" eaLnBrk="1" latinLnBrk="0" hangingPunct="1">
              <a:defRPr sz="1800" kern="1200">
                <a:solidFill>
                  <a:schemeClr val="lt1"/>
                </a:solidFill>
                <a:latin typeface="+mn-lt"/>
                <a:ea typeface="+mn-ea"/>
                <a:cs typeface="+mn-cs"/>
              </a:defRPr>
            </a:lvl4pPr>
            <a:lvl5pPr marL="1828800" defTabSz="914400" eaLnBrk="1" latinLnBrk="0" hangingPunct="1">
              <a:defRPr sz="1800" kern="1200">
                <a:solidFill>
                  <a:schemeClr val="lt1"/>
                </a:solidFill>
                <a:latin typeface="+mn-lt"/>
                <a:ea typeface="+mn-ea"/>
                <a:cs typeface="+mn-cs"/>
              </a:defRPr>
            </a:lvl5pPr>
            <a:lvl6pPr marL="2286000" defTabSz="914400" eaLnBrk="1" latinLnBrk="0" hangingPunct="1">
              <a:defRPr sz="1800" kern="1200">
                <a:solidFill>
                  <a:schemeClr val="lt1"/>
                </a:solidFill>
                <a:latin typeface="+mn-lt"/>
                <a:ea typeface="+mn-ea"/>
                <a:cs typeface="+mn-cs"/>
              </a:defRPr>
            </a:lvl6pPr>
            <a:lvl7pPr marL="2743200" defTabSz="914400" eaLnBrk="1" latinLnBrk="0" hangingPunct="1">
              <a:defRPr sz="1800" kern="1200">
                <a:solidFill>
                  <a:schemeClr val="lt1"/>
                </a:solidFill>
                <a:latin typeface="+mn-lt"/>
                <a:ea typeface="+mn-ea"/>
                <a:cs typeface="+mn-cs"/>
              </a:defRPr>
            </a:lvl7pPr>
            <a:lvl8pPr marL="3200400" defTabSz="914400" eaLnBrk="1" latinLnBrk="0" hangingPunct="1">
              <a:defRPr sz="1800" kern="1200">
                <a:solidFill>
                  <a:schemeClr val="lt1"/>
                </a:solidFill>
                <a:latin typeface="+mn-lt"/>
                <a:ea typeface="+mn-ea"/>
                <a:cs typeface="+mn-cs"/>
              </a:defRPr>
            </a:lvl8pPr>
            <a:lvl9pPr marL="3657600" defTabSz="914400" eaLnBrk="1" latinLnBrk="0" hangingPunct="1">
              <a:defRPr sz="1800" kern="1200">
                <a:solidFill>
                  <a:schemeClr val="lt1"/>
                </a:solidFill>
                <a:latin typeface="+mn-lt"/>
                <a:ea typeface="+mn-ea"/>
                <a:cs typeface="+mn-cs"/>
              </a:defRPr>
            </a:lvl9pPr>
          </a:lstStyle>
          <a:p>
            <a:pPr marL="0" marR="0" lvl="0" indent="0" algn="just" defTabSz="1219139"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Produit pour lequel le niveau minimal d’engagement en matière d’investissement durable est jugé insuffisant par notre établissement (un engagement avec </a:t>
            </a:r>
            <a:r>
              <a:rPr kumimoji="0" lang="fr-FR" sz="900" b="1"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moins de 20% </a:t>
            </a:r>
            <a:r>
              <a:rPr kumimoji="0" lang="fr-FR" sz="9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d’investissement durable). Ce niveau est susceptible d’évoluer dans le temps</a:t>
            </a:r>
          </a:p>
        </p:txBody>
      </p:sp>
      <p:sp>
        <p:nvSpPr>
          <p:cNvPr id="33" name="Forme libre 90">
            <a:extLst>
              <a:ext uri="{FF2B5EF4-FFF2-40B4-BE49-F238E27FC236}">
                <a16:creationId xmlns:a16="http://schemas.microsoft.com/office/drawing/2014/main" id="{5A512692-34D9-40E3-87EA-95FCC4CD657B}"/>
              </a:ext>
            </a:extLst>
          </p:cNvPr>
          <p:cNvSpPr/>
          <p:nvPr/>
        </p:nvSpPr>
        <p:spPr bwMode="auto">
          <a:xfrm>
            <a:off x="2679235" y="3643353"/>
            <a:ext cx="1562100" cy="45720"/>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chemeClr val="tx1">
                <a:lumMod val="50000"/>
                <a:lumOff val="50000"/>
              </a:schemeClr>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46" name="ZoneTexte 45">
            <a:extLst>
              <a:ext uri="{FF2B5EF4-FFF2-40B4-BE49-F238E27FC236}">
                <a16:creationId xmlns:a16="http://schemas.microsoft.com/office/drawing/2014/main" id="{E96F89E3-4548-448B-A6D4-844760DF747F}"/>
              </a:ext>
            </a:extLst>
          </p:cNvPr>
          <p:cNvSpPr txBox="1"/>
          <p:nvPr/>
        </p:nvSpPr>
        <p:spPr>
          <a:xfrm>
            <a:off x="2559758" y="955929"/>
            <a:ext cx="3205088" cy="2304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marR="0" lvl="0" algn="l" rtl="0">
              <a:lnSpc>
                <a:spcPct val="100000"/>
              </a:lnSpc>
              <a:spcBef>
                <a:spcPts val="0"/>
              </a:spcBef>
              <a:spcAft>
                <a:spcPts val="0"/>
              </a:spcAft>
            </a:defPPr>
            <a:lvl1pPr marL="0" indent="0" algn="just" defTabSz="1219170" eaLnBrk="1" fontAlgn="auto" latinLnBrk="0" hangingPunct="1">
              <a:buClrTx/>
              <a:buSzTx/>
              <a:buFontTx/>
              <a:tabLst/>
              <a:defRPr kumimoji="0" sz="1050" kern="0" spc="0" normalizeH="0" baseline="0">
                <a:ln>
                  <a:noFill/>
                </a:ln>
                <a:solidFill>
                  <a:schemeClr val="tx1"/>
                </a:solidFill>
                <a:effectLst/>
                <a:uLnTx/>
                <a:uFillTx/>
                <a:latin typeface="Arial Nova Cond" panose="020B0506020202020204" pitchFamily="34" charset="0"/>
                <a:ea typeface="+mn-ea"/>
                <a:cs typeface="+mn-cs"/>
              </a:defRPr>
            </a:lvl1pPr>
            <a:lvl2pPr marL="457200" defTabSz="914400" eaLnBrk="1" latinLnBrk="0" hangingPunct="1">
              <a:defRPr sz="1800" kern="1200">
                <a:solidFill>
                  <a:schemeClr val="lt1"/>
                </a:solidFill>
                <a:latin typeface="+mn-lt"/>
                <a:ea typeface="+mn-ea"/>
                <a:cs typeface="+mn-cs"/>
              </a:defRPr>
            </a:lvl2pPr>
            <a:lvl3pPr marL="914400" defTabSz="914400" eaLnBrk="1" latinLnBrk="0" hangingPunct="1">
              <a:defRPr sz="1800" kern="1200">
                <a:solidFill>
                  <a:schemeClr val="lt1"/>
                </a:solidFill>
                <a:latin typeface="+mn-lt"/>
                <a:ea typeface="+mn-ea"/>
                <a:cs typeface="+mn-cs"/>
              </a:defRPr>
            </a:lvl3pPr>
            <a:lvl4pPr marL="1371600" defTabSz="914400" eaLnBrk="1" latinLnBrk="0" hangingPunct="1">
              <a:defRPr sz="1800" kern="1200">
                <a:solidFill>
                  <a:schemeClr val="lt1"/>
                </a:solidFill>
                <a:latin typeface="+mn-lt"/>
                <a:ea typeface="+mn-ea"/>
                <a:cs typeface="+mn-cs"/>
              </a:defRPr>
            </a:lvl4pPr>
            <a:lvl5pPr marL="1828800" defTabSz="914400" eaLnBrk="1" latinLnBrk="0" hangingPunct="1">
              <a:defRPr sz="1800" kern="1200">
                <a:solidFill>
                  <a:schemeClr val="lt1"/>
                </a:solidFill>
                <a:latin typeface="+mn-lt"/>
                <a:ea typeface="+mn-ea"/>
                <a:cs typeface="+mn-cs"/>
              </a:defRPr>
            </a:lvl5pPr>
            <a:lvl6pPr marL="2286000" defTabSz="914400" eaLnBrk="1" latinLnBrk="0" hangingPunct="1">
              <a:defRPr sz="1800" kern="1200">
                <a:solidFill>
                  <a:schemeClr val="lt1"/>
                </a:solidFill>
                <a:latin typeface="+mn-lt"/>
                <a:ea typeface="+mn-ea"/>
                <a:cs typeface="+mn-cs"/>
              </a:defRPr>
            </a:lvl6pPr>
            <a:lvl7pPr marL="2743200" defTabSz="914400" eaLnBrk="1" latinLnBrk="0" hangingPunct="1">
              <a:defRPr sz="1800" kern="1200">
                <a:solidFill>
                  <a:schemeClr val="lt1"/>
                </a:solidFill>
                <a:latin typeface="+mn-lt"/>
                <a:ea typeface="+mn-ea"/>
                <a:cs typeface="+mn-cs"/>
              </a:defRPr>
            </a:lvl7pPr>
            <a:lvl8pPr marL="3200400" defTabSz="914400" eaLnBrk="1" latinLnBrk="0" hangingPunct="1">
              <a:defRPr sz="1800" kern="1200">
                <a:solidFill>
                  <a:schemeClr val="lt1"/>
                </a:solidFill>
                <a:latin typeface="+mn-lt"/>
                <a:ea typeface="+mn-ea"/>
                <a:cs typeface="+mn-cs"/>
              </a:defRPr>
            </a:lvl8pPr>
            <a:lvl9pPr marL="3657600" defTabSz="914400" eaLnBrk="1" latinLnBrk="0" hangingPunct="1">
              <a:defRPr sz="1800" kern="1200">
                <a:solidFill>
                  <a:schemeClr val="lt1"/>
                </a:solidFill>
                <a:latin typeface="+mn-lt"/>
                <a:ea typeface="+mn-ea"/>
                <a:cs typeface="+mn-cs"/>
              </a:defRPr>
            </a:lvl9p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fr-FR" sz="1050" i="0" u="none" strike="noStrike" kern="0" cap="none" spc="0" normalizeH="0" baseline="0" noProof="0" dirty="0">
                <a:ln>
                  <a:noFill/>
                </a:ln>
                <a:solidFill>
                  <a:schemeClr val="tx2"/>
                </a:solidFill>
                <a:effectLst/>
                <a:uLnTx/>
                <a:uFillTx/>
                <a:latin typeface="Montserrat ExtraBold" panose="00000900000000000000" pitchFamily="2" charset="0"/>
                <a:sym typeface="Arial"/>
              </a:rPr>
              <a:t>Le fléchage dans le parcours</a:t>
            </a:r>
          </a:p>
        </p:txBody>
      </p:sp>
      <p:sp>
        <p:nvSpPr>
          <p:cNvPr id="30" name="Titre 1">
            <a:extLst>
              <a:ext uri="{FF2B5EF4-FFF2-40B4-BE49-F238E27FC236}">
                <a16:creationId xmlns:a16="http://schemas.microsoft.com/office/drawing/2014/main" id="{9E483108-034A-40C5-A5D8-CF1ACA322281}"/>
              </a:ext>
            </a:extLst>
          </p:cNvPr>
          <p:cNvSpPr txBox="1">
            <a:spLocks/>
          </p:cNvSpPr>
          <p:nvPr/>
        </p:nvSpPr>
        <p:spPr>
          <a:xfrm>
            <a:off x="873879" y="214784"/>
            <a:ext cx="7595600" cy="284130"/>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a:defPPr>
            <a:lvl1pPr marL="0" indent="0" defTabSz="914400" eaLnBrk="1" fontAlgn="auto" latinLnBrk="0" hangingPunct="1">
              <a:lnSpc>
                <a:spcPct val="90000"/>
              </a:lnSpc>
              <a:buClrTx/>
              <a:buSzTx/>
              <a:buFontTx/>
              <a:tabLst/>
              <a:defRPr sz="2000" baseline="0">
                <a:latin typeface="Montserrat ExtraBold"/>
                <a:ea typeface="Montserrat ExtraBold" panose="00000900000000000000" pitchFamily="50" charset="0"/>
              </a:defRPr>
            </a:lvl1pPr>
          </a:lstStyle>
          <a:p>
            <a:r>
              <a:rPr lang="fr-FR" dirty="0"/>
              <a:t>Les nouveautés Finance Durable dans le parcours LEA</a:t>
            </a:r>
          </a:p>
        </p:txBody>
      </p:sp>
      <p:sp>
        <p:nvSpPr>
          <p:cNvPr id="25" name="Forme libre 90">
            <a:extLst>
              <a:ext uri="{FF2B5EF4-FFF2-40B4-BE49-F238E27FC236}">
                <a16:creationId xmlns:a16="http://schemas.microsoft.com/office/drawing/2014/main" id="{EB0D87AE-2C75-434F-A937-57FA15A042A6}"/>
              </a:ext>
            </a:extLst>
          </p:cNvPr>
          <p:cNvSpPr/>
          <p:nvPr/>
        </p:nvSpPr>
        <p:spPr bwMode="auto">
          <a:xfrm>
            <a:off x="1681504" y="1209030"/>
            <a:ext cx="4845676"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chemeClr val="tx2"/>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Tree>
    <p:extLst>
      <p:ext uri="{BB962C8B-B14F-4D97-AF65-F5344CB8AC3E}">
        <p14:creationId xmlns:p14="http://schemas.microsoft.com/office/powerpoint/2010/main" val="3830370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525123" y="2490048"/>
            <a:ext cx="1401338" cy="835282"/>
          </a:xfrm>
        </p:spPr>
        <p:txBody>
          <a:bodyPr/>
          <a:lstStyle/>
          <a:p>
            <a:r>
              <a:rPr lang="fr-FR" sz="4000" dirty="0">
                <a:solidFill>
                  <a:schemeClr val="accent2"/>
                </a:solidFill>
              </a:rPr>
              <a:t>02</a:t>
            </a:r>
          </a:p>
        </p:txBody>
      </p:sp>
      <p:sp>
        <p:nvSpPr>
          <p:cNvPr id="3" name="Espace réservé du texte 2"/>
          <p:cNvSpPr>
            <a:spLocks noGrp="1"/>
          </p:cNvSpPr>
          <p:nvPr>
            <p:ph type="body" sz="quarter" idx="13"/>
          </p:nvPr>
        </p:nvSpPr>
        <p:spPr>
          <a:xfrm>
            <a:off x="2081561" y="2571750"/>
            <a:ext cx="6738913" cy="738664"/>
          </a:xfrm>
          <a:noFill/>
        </p:spPr>
        <p:txBody>
          <a:bodyPr vert="horz" wrap="square" lIns="0" tIns="0" rIns="0" bIns="0" rtlCol="0" anchor="t" anchorCtr="0">
            <a:spAutoFit/>
          </a:bodyPr>
          <a:lstStyle/>
          <a:p>
            <a:pPr defTabSz="914400">
              <a:lnSpc>
                <a:spcPct val="100000"/>
              </a:lnSpc>
              <a:spcBef>
                <a:spcPts val="0"/>
              </a:spcBef>
              <a:buClrTx/>
              <a:buFontTx/>
            </a:pPr>
            <a:r>
              <a:rPr lang="fr-FR" sz="2400" b="0" dirty="0">
                <a:solidFill>
                  <a:srgbClr val="000000"/>
                </a:solidFill>
                <a:latin typeface="Montserrat ExtraBold" panose="00000900000000000000" pitchFamily="2" charset="0"/>
                <a:cs typeface="Arial"/>
              </a:rPr>
              <a:t>Intégration du questionnaire dans le parcours conseil</a:t>
            </a:r>
          </a:p>
        </p:txBody>
      </p:sp>
    </p:spTree>
    <p:extLst>
      <p:ext uri="{BB962C8B-B14F-4D97-AF65-F5344CB8AC3E}">
        <p14:creationId xmlns:p14="http://schemas.microsoft.com/office/powerpoint/2010/main" val="1081818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 coins arrondis 151">
            <a:extLst>
              <a:ext uri="{FF2B5EF4-FFF2-40B4-BE49-F238E27FC236}">
                <a16:creationId xmlns:a16="http://schemas.microsoft.com/office/drawing/2014/main" id="{D6C0BF74-3CBC-10FC-C049-ECE85C0F49A1}"/>
              </a:ext>
            </a:extLst>
          </p:cNvPr>
          <p:cNvSpPr/>
          <p:nvPr/>
        </p:nvSpPr>
        <p:spPr>
          <a:xfrm>
            <a:off x="5753100" y="917906"/>
            <a:ext cx="3124200" cy="1147114"/>
          </a:xfrm>
          <a:prstGeom prst="roundRect">
            <a:avLst>
              <a:gd name="adj" fmla="val 14892"/>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i="0" u="none" strike="noStrike" kern="0" cap="none" spc="0" normalizeH="0" baseline="0" noProof="1">
                <a:ln>
                  <a:noFill/>
                </a:ln>
                <a:solidFill>
                  <a:schemeClr val="tx2"/>
                </a:solidFill>
                <a:effectLst/>
                <a:uLnTx/>
                <a:uFillTx/>
                <a:latin typeface="Montserrat ExtraBold" panose="00000900000000000000" pitchFamily="2" charset="0"/>
                <a:cs typeface="Arial"/>
                <a:sym typeface="Arial"/>
              </a:rPr>
              <a:t>Questionnaire Finance Durable</a:t>
            </a:r>
          </a:p>
          <a:p>
            <a:pPr marL="0" marR="0" lvl="6" indent="0" algn="l" defTabSz="914378" rtl="0" eaLnBrk="1" fontAlgn="auto" latinLnBrk="0" hangingPunct="1">
              <a:lnSpc>
                <a:spcPct val="100000"/>
              </a:lnSpc>
              <a:spcBef>
                <a:spcPts val="0"/>
              </a:spcBef>
              <a:spcAft>
                <a:spcPts val="0"/>
              </a:spcAft>
              <a:buClr>
                <a:srgbClr val="EAB818"/>
              </a:buClr>
              <a:buSzTx/>
              <a:buFontTx/>
              <a:buNone/>
              <a:tabLst/>
              <a:defRPr/>
            </a:pPr>
            <a:r>
              <a:rPr lang="fr-FR" sz="675" dirty="0">
                <a:solidFill>
                  <a:srgbClr val="000000"/>
                </a:solidFill>
                <a:latin typeface="Montserrat" panose="00000500000000000000" pitchFamily="2" charset="0"/>
                <a:cs typeface="Arial"/>
              </a:rPr>
              <a:t>Introduction pédagogique à la finance durable : présentation du concept finance durable et de l’objectif du questionnaire à l’aide de supports à ma disposition.</a:t>
            </a:r>
          </a:p>
          <a:p>
            <a:pPr marL="0" marR="0" lvl="6" indent="0" algn="l" defTabSz="914378" rtl="0" eaLnBrk="1" fontAlgn="auto" latinLnBrk="0" hangingPunct="1">
              <a:lnSpc>
                <a:spcPct val="100000"/>
              </a:lnSpc>
              <a:spcBef>
                <a:spcPts val="0"/>
              </a:spcBef>
              <a:spcAft>
                <a:spcPts val="0"/>
              </a:spcAft>
              <a:buClr>
                <a:srgbClr val="EAB818"/>
              </a:buClr>
              <a:buSzTx/>
              <a:buFontTx/>
              <a:buNone/>
              <a:tabLst/>
              <a:defRPr/>
            </a:pPr>
            <a:endParaRPr lang="fr-FR" sz="675" dirty="0">
              <a:solidFill>
                <a:srgbClr val="000000"/>
              </a:solidFill>
              <a:latin typeface="Montserrat" panose="00000500000000000000" pitchFamily="2" charset="0"/>
              <a:cs typeface="Arial"/>
            </a:endParaRPr>
          </a:p>
          <a:p>
            <a:pPr marL="0" marR="0" lvl="6" indent="0" algn="l" defTabSz="914378" rtl="0" eaLnBrk="1" fontAlgn="auto" latinLnBrk="0" hangingPunct="1">
              <a:lnSpc>
                <a:spcPct val="100000"/>
              </a:lnSpc>
              <a:spcBef>
                <a:spcPts val="0"/>
              </a:spcBef>
              <a:spcAft>
                <a:spcPts val="0"/>
              </a:spcAft>
              <a:buClr>
                <a:srgbClr val="EAB818"/>
              </a:buClr>
              <a:buSzTx/>
              <a:buFontTx/>
              <a:buNone/>
              <a:tabLst/>
              <a:defRPr/>
            </a:pPr>
            <a:r>
              <a:rPr lang="fr-FR" sz="675" b="1" dirty="0">
                <a:solidFill>
                  <a:srgbClr val="000000"/>
                </a:solidFill>
                <a:latin typeface="Montserrat" panose="00000500000000000000" pitchFamily="2" charset="0"/>
                <a:cs typeface="Arial"/>
              </a:rPr>
              <a:t>Le questionnaire Finance Durable </a:t>
            </a:r>
            <a:r>
              <a:rPr lang="fr-FR" sz="675" dirty="0">
                <a:solidFill>
                  <a:srgbClr val="000000"/>
                </a:solidFill>
                <a:latin typeface="Montserrat" panose="00000500000000000000" pitchFamily="2" charset="0"/>
                <a:cs typeface="Arial"/>
              </a:rPr>
              <a:t>définit les préférences en matière de durabilité de nos clients en quelques questions.</a:t>
            </a:r>
            <a:endParaRPr kumimoji="0" lang="fr-FR" sz="788" b="0" i="0" u="none" strike="noStrike" kern="0" cap="none" spc="0" normalizeH="0" baseline="0" noProof="0" dirty="0">
              <a:ln>
                <a:noFill/>
              </a:ln>
              <a:solidFill>
                <a:srgbClr val="000000"/>
              </a:solidFill>
              <a:effectLst/>
              <a:uLnTx/>
              <a:uFillTx/>
              <a:latin typeface="Montserrat" panose="00000500000000000000" pitchFamily="2" charset="0"/>
              <a:ea typeface="+mn-ea"/>
              <a:cs typeface="Arial"/>
              <a:sym typeface="Arial"/>
            </a:endParaRPr>
          </a:p>
        </p:txBody>
      </p:sp>
      <p:pic>
        <p:nvPicPr>
          <p:cNvPr id="98" name="Image 97">
            <a:extLst>
              <a:ext uri="{FF2B5EF4-FFF2-40B4-BE49-F238E27FC236}">
                <a16:creationId xmlns:a16="http://schemas.microsoft.com/office/drawing/2014/main" id="{101EC393-DE44-40C7-98A2-731F924E6BDB}"/>
              </a:ext>
            </a:extLst>
          </p:cNvPr>
          <p:cNvPicPr>
            <a:picLocks noChangeAspect="1"/>
          </p:cNvPicPr>
          <p:nvPr/>
        </p:nvPicPr>
        <p:blipFill>
          <a:blip r:embed="rId3">
            <a:grayscl/>
          </a:blip>
          <a:stretch>
            <a:fillRect/>
          </a:stretch>
        </p:blipFill>
        <p:spPr>
          <a:xfrm>
            <a:off x="7237134" y="1906387"/>
            <a:ext cx="241617" cy="241617"/>
          </a:xfrm>
          <a:prstGeom prst="rect">
            <a:avLst/>
          </a:prstGeom>
        </p:spPr>
      </p:pic>
      <p:pic>
        <p:nvPicPr>
          <p:cNvPr id="97" name="Image 96">
            <a:extLst>
              <a:ext uri="{FF2B5EF4-FFF2-40B4-BE49-F238E27FC236}">
                <a16:creationId xmlns:a16="http://schemas.microsoft.com/office/drawing/2014/main" id="{E5B6F795-297C-4EF4-8DCA-65BCDD25800F}"/>
              </a:ext>
            </a:extLst>
          </p:cNvPr>
          <p:cNvPicPr>
            <a:picLocks noChangeAspect="1"/>
          </p:cNvPicPr>
          <p:nvPr/>
        </p:nvPicPr>
        <p:blipFill>
          <a:blip r:embed="rId3">
            <a:duotone>
              <a:prstClr val="black"/>
              <a:srgbClr val="0070C0">
                <a:tint val="45000"/>
                <a:satMod val="400000"/>
              </a:srgbClr>
            </a:duotone>
          </a:blip>
          <a:stretch>
            <a:fillRect/>
          </a:stretch>
        </p:blipFill>
        <p:spPr>
          <a:xfrm>
            <a:off x="7173945" y="1917539"/>
            <a:ext cx="208628" cy="208628"/>
          </a:xfrm>
          <a:prstGeom prst="rect">
            <a:avLst/>
          </a:prstGeom>
        </p:spPr>
      </p:pic>
      <p:grpSp>
        <p:nvGrpSpPr>
          <p:cNvPr id="11" name="Groupe 10">
            <a:extLst>
              <a:ext uri="{FF2B5EF4-FFF2-40B4-BE49-F238E27FC236}">
                <a16:creationId xmlns:a16="http://schemas.microsoft.com/office/drawing/2014/main" id="{1FF66CB6-9B1E-4D84-90C6-0D966906BDD7}"/>
              </a:ext>
            </a:extLst>
          </p:cNvPr>
          <p:cNvGrpSpPr/>
          <p:nvPr/>
        </p:nvGrpSpPr>
        <p:grpSpPr>
          <a:xfrm>
            <a:off x="5673555" y="2118915"/>
            <a:ext cx="3345367" cy="1248939"/>
            <a:chOff x="5620215" y="2416095"/>
            <a:chExt cx="3345367" cy="1248939"/>
          </a:xfrm>
        </p:grpSpPr>
        <p:sp>
          <p:nvSpPr>
            <p:cNvPr id="59" name="Rectangle : coins arrondis 58">
              <a:extLst>
                <a:ext uri="{FF2B5EF4-FFF2-40B4-BE49-F238E27FC236}">
                  <a16:creationId xmlns:a16="http://schemas.microsoft.com/office/drawing/2014/main" id="{65641D48-831D-436B-83CA-5329A4F13478}"/>
                </a:ext>
              </a:extLst>
            </p:cNvPr>
            <p:cNvSpPr/>
            <p:nvPr/>
          </p:nvSpPr>
          <p:spPr>
            <a:xfrm>
              <a:off x="5724293" y="2927191"/>
              <a:ext cx="3105351" cy="144000"/>
            </a:xfrm>
            <a:prstGeom prst="roundRect">
              <a:avLst/>
            </a:prstGeom>
            <a:solidFill>
              <a:srgbClr val="B34A8C">
                <a:lumMod val="20000"/>
                <a:lumOff val="80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FFFFFF"/>
                </a:solidFill>
                <a:effectLst/>
                <a:uLnTx/>
                <a:uFillTx/>
                <a:latin typeface="Montserrat "/>
                <a:ea typeface="+mn-ea"/>
                <a:cs typeface="+mn-cs"/>
              </a:endParaRPr>
            </a:p>
          </p:txBody>
        </p:sp>
        <p:sp>
          <p:nvSpPr>
            <p:cNvPr id="60" name="Rectangle : coins arrondis 59">
              <a:extLst>
                <a:ext uri="{FF2B5EF4-FFF2-40B4-BE49-F238E27FC236}">
                  <a16:creationId xmlns:a16="http://schemas.microsoft.com/office/drawing/2014/main" id="{2DC29716-0CDA-4662-B1AB-098C74183FC8}"/>
                </a:ext>
              </a:extLst>
            </p:cNvPr>
            <p:cNvSpPr/>
            <p:nvPr/>
          </p:nvSpPr>
          <p:spPr>
            <a:xfrm>
              <a:off x="5724293" y="3111187"/>
              <a:ext cx="3105351" cy="144000"/>
            </a:xfrm>
            <a:prstGeom prst="roundRect">
              <a:avLst/>
            </a:prstGeom>
            <a:solidFill>
              <a:srgbClr val="B34A8C">
                <a:lumMod val="20000"/>
                <a:lumOff val="80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FFFFFF"/>
                </a:solidFill>
                <a:effectLst/>
                <a:uLnTx/>
                <a:uFillTx/>
                <a:latin typeface="Montserrat "/>
                <a:ea typeface="+mn-ea"/>
                <a:cs typeface="+mn-cs"/>
              </a:endParaRPr>
            </a:p>
          </p:txBody>
        </p:sp>
        <p:sp>
          <p:nvSpPr>
            <p:cNvPr id="61" name="Rectangle : coins arrondis 60">
              <a:extLst>
                <a:ext uri="{FF2B5EF4-FFF2-40B4-BE49-F238E27FC236}">
                  <a16:creationId xmlns:a16="http://schemas.microsoft.com/office/drawing/2014/main" id="{3105A2B8-3D49-4450-928E-B73C59875C9A}"/>
                </a:ext>
              </a:extLst>
            </p:cNvPr>
            <p:cNvSpPr/>
            <p:nvPr/>
          </p:nvSpPr>
          <p:spPr>
            <a:xfrm>
              <a:off x="5724293" y="3295183"/>
              <a:ext cx="3105351" cy="144000"/>
            </a:xfrm>
            <a:prstGeom prst="roundRect">
              <a:avLst/>
            </a:prstGeom>
            <a:solidFill>
              <a:srgbClr val="B34A8C">
                <a:lumMod val="20000"/>
                <a:lumOff val="80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FFFFFF"/>
                </a:solidFill>
                <a:effectLst/>
                <a:uLnTx/>
                <a:uFillTx/>
                <a:latin typeface="Montserrat "/>
                <a:ea typeface="+mn-ea"/>
                <a:cs typeface="+mn-cs"/>
              </a:endParaRPr>
            </a:p>
          </p:txBody>
        </p:sp>
        <p:sp>
          <p:nvSpPr>
            <p:cNvPr id="62" name="Rectangle : coins arrondis 61">
              <a:extLst>
                <a:ext uri="{FF2B5EF4-FFF2-40B4-BE49-F238E27FC236}">
                  <a16:creationId xmlns:a16="http://schemas.microsoft.com/office/drawing/2014/main" id="{F4EE280B-E79E-420A-94F1-41A6252F1E9A}"/>
                </a:ext>
              </a:extLst>
            </p:cNvPr>
            <p:cNvSpPr/>
            <p:nvPr/>
          </p:nvSpPr>
          <p:spPr>
            <a:xfrm>
              <a:off x="5724293" y="2743195"/>
              <a:ext cx="3105351" cy="144000"/>
            </a:xfrm>
            <a:prstGeom prst="roundRect">
              <a:avLst/>
            </a:prstGeom>
            <a:solidFill>
              <a:srgbClr val="B34A8C">
                <a:lumMod val="20000"/>
                <a:lumOff val="80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FFFFFF"/>
                </a:solidFill>
                <a:effectLst/>
                <a:uLnTx/>
                <a:uFillTx/>
                <a:latin typeface="Montserrat "/>
                <a:ea typeface="+mn-ea"/>
                <a:cs typeface="+mn-cs"/>
              </a:endParaRPr>
            </a:p>
          </p:txBody>
        </p:sp>
        <p:sp>
          <p:nvSpPr>
            <p:cNvPr id="63" name="Rectangle : coins arrondis 62">
              <a:extLst>
                <a:ext uri="{FF2B5EF4-FFF2-40B4-BE49-F238E27FC236}">
                  <a16:creationId xmlns:a16="http://schemas.microsoft.com/office/drawing/2014/main" id="{2FB2CB05-B38A-4C5D-A1E8-3BF8197C0801}"/>
                </a:ext>
              </a:extLst>
            </p:cNvPr>
            <p:cNvSpPr/>
            <p:nvPr/>
          </p:nvSpPr>
          <p:spPr>
            <a:xfrm>
              <a:off x="5724293" y="3479178"/>
              <a:ext cx="3105351" cy="144000"/>
            </a:xfrm>
            <a:prstGeom prst="roundRect">
              <a:avLst/>
            </a:prstGeom>
            <a:solidFill>
              <a:srgbClr val="B34A8C">
                <a:lumMod val="20000"/>
                <a:lumOff val="80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FFFFFF"/>
                </a:solidFill>
                <a:effectLst/>
                <a:uLnTx/>
                <a:uFillTx/>
                <a:latin typeface="Montserrat "/>
                <a:ea typeface="+mn-ea"/>
                <a:cs typeface="+mn-cs"/>
              </a:endParaRPr>
            </a:p>
          </p:txBody>
        </p:sp>
        <p:cxnSp>
          <p:nvCxnSpPr>
            <p:cNvPr id="66" name="Connecteur droit 65">
              <a:extLst>
                <a:ext uri="{FF2B5EF4-FFF2-40B4-BE49-F238E27FC236}">
                  <a16:creationId xmlns:a16="http://schemas.microsoft.com/office/drawing/2014/main" id="{6E332156-9103-45D0-9F08-B84AE42F86DF}"/>
                </a:ext>
              </a:extLst>
            </p:cNvPr>
            <p:cNvCxnSpPr>
              <a:cxnSpLocks/>
            </p:cNvCxnSpPr>
            <p:nvPr/>
          </p:nvCxnSpPr>
          <p:spPr>
            <a:xfrm>
              <a:off x="5661899" y="2708814"/>
              <a:ext cx="3251644" cy="0"/>
            </a:xfrm>
            <a:prstGeom prst="line">
              <a:avLst/>
            </a:prstGeom>
            <a:noFill/>
            <a:ln w="9525" cap="flat" cmpd="sng" algn="ctr">
              <a:solidFill>
                <a:srgbClr val="B34A8C"/>
              </a:solidFill>
              <a:prstDash val="dashDot"/>
            </a:ln>
            <a:effectLst/>
          </p:spPr>
        </p:cxnSp>
        <p:sp>
          <p:nvSpPr>
            <p:cNvPr id="64" name="ZoneTexte 63">
              <a:extLst>
                <a:ext uri="{FF2B5EF4-FFF2-40B4-BE49-F238E27FC236}">
                  <a16:creationId xmlns:a16="http://schemas.microsoft.com/office/drawing/2014/main" id="{35785ED0-713B-481E-95E5-23CCF4C9C3F6}"/>
                </a:ext>
              </a:extLst>
            </p:cNvPr>
            <p:cNvSpPr txBox="1"/>
            <p:nvPr/>
          </p:nvSpPr>
          <p:spPr>
            <a:xfrm>
              <a:off x="5664821" y="2660174"/>
              <a:ext cx="3300761" cy="992644"/>
            </a:xfrm>
            <a:prstGeom prst="rect">
              <a:avLst/>
            </a:prstGeom>
            <a:noFill/>
            <a:ln>
              <a:noFill/>
            </a:ln>
          </p:spPr>
          <p:txBody>
            <a:bodyPr wrap="square">
              <a:spAutoFit/>
            </a:bodyPr>
            <a:lstStyle/>
            <a:p>
              <a:pPr marL="171450" indent="-171450">
                <a:lnSpc>
                  <a:spcPct val="150000"/>
                </a:lnSpc>
                <a:buClr>
                  <a:schemeClr val="tx2"/>
                </a:buClr>
                <a:buFont typeface="Wingdings" panose="05000000000000000000" pitchFamily="2" charset="2"/>
                <a:buChar char="þ"/>
              </a:pPr>
              <a:r>
                <a:rPr lang="fr-FR" sz="800" dirty="0">
                  <a:solidFill>
                    <a:schemeClr val="tx1"/>
                  </a:solidFill>
                  <a:latin typeface="Arial Nova Cond" panose="020B0506020202020204" pitchFamily="34" charset="0"/>
                </a:rPr>
                <a:t>Je lance le QFD depuis </a:t>
              </a:r>
              <a:r>
                <a:rPr lang="fr-FR" sz="800" dirty="0" err="1">
                  <a:solidFill>
                    <a:schemeClr val="tx1"/>
                  </a:solidFill>
                  <a:latin typeface="Arial Nova Cond" panose="020B0506020202020204" pitchFamily="34" charset="0"/>
                </a:rPr>
                <a:t>Mysys</a:t>
              </a:r>
              <a:endParaRPr lang="fr-FR" sz="800" dirty="0">
                <a:solidFill>
                  <a:schemeClr val="tx1"/>
                </a:solidFill>
                <a:latin typeface="Arial Nova Cond" panose="020B0506020202020204" pitchFamily="34" charset="0"/>
              </a:endParaRPr>
            </a:p>
            <a:p>
              <a:pPr marL="171450" indent="-171450">
                <a:lnSpc>
                  <a:spcPct val="150000"/>
                </a:lnSpc>
                <a:buClr>
                  <a:schemeClr val="tx2"/>
                </a:buClr>
                <a:buFont typeface="Wingdings" panose="05000000000000000000" pitchFamily="2" charset="2"/>
                <a:buChar char="þ"/>
              </a:pPr>
              <a:r>
                <a:rPr lang="fr-FR" sz="800" dirty="0">
                  <a:solidFill>
                    <a:schemeClr val="tx1"/>
                  </a:solidFill>
                  <a:latin typeface="Arial Nova Cond" panose="020B0506020202020204" pitchFamily="34" charset="0"/>
                </a:rPr>
                <a:t>Je réalise ou mets à jour le QFD de mon client</a:t>
              </a:r>
            </a:p>
            <a:p>
              <a:pPr marL="171450" indent="-171450">
                <a:lnSpc>
                  <a:spcPct val="150000"/>
                </a:lnSpc>
                <a:buClr>
                  <a:schemeClr val="tx2"/>
                </a:buClr>
                <a:buFont typeface="Wingdings" panose="05000000000000000000" pitchFamily="2" charset="2"/>
                <a:buChar char="þ"/>
              </a:pPr>
              <a:r>
                <a:rPr lang="fr-FR" sz="800" dirty="0">
                  <a:solidFill>
                    <a:schemeClr val="tx1"/>
                  </a:solidFill>
                  <a:latin typeface="Arial Nova Cond" panose="020B0506020202020204" pitchFamily="34" charset="0"/>
                </a:rPr>
                <a:t>Je fais signer le QFD à mon client (SAG - signature manuscrite)</a:t>
              </a:r>
            </a:p>
            <a:p>
              <a:pPr marL="171450" indent="-171450">
                <a:lnSpc>
                  <a:spcPct val="150000"/>
                </a:lnSpc>
                <a:buClr>
                  <a:schemeClr val="tx2"/>
                </a:buClr>
                <a:buFont typeface="Wingdings" panose="05000000000000000000" pitchFamily="2" charset="2"/>
                <a:buChar char="þ"/>
              </a:pPr>
              <a:r>
                <a:rPr lang="fr-FR" sz="800" dirty="0">
                  <a:solidFill>
                    <a:schemeClr val="tx1"/>
                  </a:solidFill>
                  <a:latin typeface="Arial Nova Cond" panose="020B0506020202020204" pitchFamily="34" charset="0"/>
                </a:rPr>
                <a:t>J’archive numériquement le QFD dans le classeur client</a:t>
              </a:r>
            </a:p>
            <a:p>
              <a:pPr marL="171450" indent="-171450">
                <a:lnSpc>
                  <a:spcPct val="150000"/>
                </a:lnSpc>
                <a:buClr>
                  <a:schemeClr val="tx2"/>
                </a:buClr>
                <a:buFont typeface="Wingdings" panose="05000000000000000000" pitchFamily="2" charset="2"/>
                <a:buChar char="þ"/>
              </a:pPr>
              <a:r>
                <a:rPr lang="fr-FR" sz="800" dirty="0">
                  <a:solidFill>
                    <a:schemeClr val="tx1"/>
                  </a:solidFill>
                  <a:latin typeface="Arial Nova Cond" panose="020B0506020202020204" pitchFamily="34" charset="0"/>
                </a:rPr>
                <a:t>Je communique au client le QFD</a:t>
              </a:r>
            </a:p>
          </p:txBody>
        </p:sp>
        <p:sp>
          <p:nvSpPr>
            <p:cNvPr id="7" name="Rectangle : coins arrondis 6">
              <a:extLst>
                <a:ext uri="{FF2B5EF4-FFF2-40B4-BE49-F238E27FC236}">
                  <a16:creationId xmlns:a16="http://schemas.microsoft.com/office/drawing/2014/main" id="{4690C75E-136F-4E2F-8981-9F30F203D40C}"/>
                </a:ext>
              </a:extLst>
            </p:cNvPr>
            <p:cNvSpPr/>
            <p:nvPr/>
          </p:nvSpPr>
          <p:spPr>
            <a:xfrm>
              <a:off x="5620215" y="2416095"/>
              <a:ext cx="3278458" cy="1248939"/>
            </a:xfrm>
            <a:prstGeom prst="roundRect">
              <a:avLst>
                <a:gd name="adj" fmla="val 9715"/>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Rectangle : coins arrondis 64">
              <a:extLst>
                <a:ext uri="{FF2B5EF4-FFF2-40B4-BE49-F238E27FC236}">
                  <a16:creationId xmlns:a16="http://schemas.microsoft.com/office/drawing/2014/main" id="{3543764E-E024-424A-9BE4-CBFF013E4017}"/>
                </a:ext>
              </a:extLst>
            </p:cNvPr>
            <p:cNvSpPr/>
            <p:nvPr/>
          </p:nvSpPr>
          <p:spPr>
            <a:xfrm>
              <a:off x="5702434" y="2489284"/>
              <a:ext cx="3114465" cy="187005"/>
            </a:xfrm>
            <a:prstGeom prst="roundRect">
              <a:avLst/>
            </a:prstGeom>
            <a:solidFill>
              <a:srgbClr val="B34A8C"/>
            </a:solidFill>
            <a:ln w="9525" cap="flat" cmpd="sng" algn="ctr">
              <a:noFill/>
              <a:prstDash val="solid"/>
            </a:ln>
            <a:effectLst/>
          </p:spPr>
          <p:txBody>
            <a:bodyPr lIns="72000" r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FFFFFF"/>
                  </a:solidFill>
                  <a:effectLst/>
                  <a:uLnTx/>
                  <a:uFillTx/>
                  <a:latin typeface="Montserrat SemiBold" panose="00000700000000000000" pitchFamily="2" charset="0"/>
                  <a:ea typeface="+mn-ea"/>
                  <a:cs typeface="+mn-cs"/>
                </a:rPr>
                <a:t>Les étapes</a:t>
              </a:r>
              <a:endParaRPr kumimoji="0" lang="fr-FR" sz="900" b="1" i="0" u="sng" strike="noStrike" kern="0" cap="none" spc="0" normalizeH="0" baseline="0" noProof="0" dirty="0">
                <a:ln>
                  <a:noFill/>
                </a:ln>
                <a:solidFill>
                  <a:srgbClr val="FFFFFF"/>
                </a:solidFill>
                <a:effectLst/>
                <a:uLnTx/>
                <a:uFillTx/>
                <a:latin typeface="Montserrat SemiBold" panose="00000700000000000000" pitchFamily="2" charset="0"/>
                <a:ea typeface="+mn-ea"/>
                <a:cs typeface="+mn-cs"/>
              </a:endParaRPr>
            </a:p>
          </p:txBody>
        </p:sp>
        <p:pic>
          <p:nvPicPr>
            <p:cNvPr id="67" name="Image 66">
              <a:extLst>
                <a:ext uri="{FF2B5EF4-FFF2-40B4-BE49-F238E27FC236}">
                  <a16:creationId xmlns:a16="http://schemas.microsoft.com/office/drawing/2014/main" id="{6A9AC32A-8982-49B0-B25B-A4DEBF89ABF6}"/>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contrast="100000"/>
                      </a14:imgEffect>
                    </a14:imgLayer>
                  </a14:imgProps>
                </a:ext>
              </a:extLst>
            </a:blip>
            <a:srcRect l="17049" r="16591" b="21467"/>
            <a:stretch/>
          </p:blipFill>
          <p:spPr>
            <a:xfrm>
              <a:off x="5876412" y="2861750"/>
              <a:ext cx="153797" cy="182012"/>
            </a:xfrm>
            <a:prstGeom prst="rect">
              <a:avLst/>
            </a:prstGeom>
          </p:spPr>
        </p:pic>
      </p:grpSp>
      <p:sp>
        <p:nvSpPr>
          <p:cNvPr id="2" name="Titre 1">
            <a:extLst>
              <a:ext uri="{FF2B5EF4-FFF2-40B4-BE49-F238E27FC236}">
                <a16:creationId xmlns:a16="http://schemas.microsoft.com/office/drawing/2014/main" id="{65C62655-8FF0-4936-B4B8-7F5A7F02FEA4}"/>
              </a:ext>
            </a:extLst>
          </p:cNvPr>
          <p:cNvSpPr>
            <a:spLocks noGrp="1"/>
          </p:cNvSpPr>
          <p:nvPr>
            <p:ph type="title"/>
          </p:nvPr>
        </p:nvSpPr>
        <p:spPr>
          <a:xfrm>
            <a:off x="900385" y="251805"/>
            <a:ext cx="8243615" cy="432000"/>
          </a:xfrm>
        </p:spPr>
        <p:txBody>
          <a:bodyPr vert="horz" lIns="0" tIns="45720" rIns="0" bIns="45720" rtlCol="0" anchor="t" anchorCtr="0">
            <a:noAutofit/>
          </a:bodyPr>
          <a:lstStyle/>
          <a:p>
            <a:pPr defTabSz="914400">
              <a:spcBef>
                <a:spcPts val="0"/>
              </a:spcBef>
            </a:pPr>
            <a:r>
              <a:rPr lang="fr-FR" sz="2000" dirty="0">
                <a:solidFill>
                  <a:srgbClr val="000000"/>
                </a:solidFill>
                <a:latin typeface="Montserrat ExtraBold"/>
                <a:cs typeface="Arial"/>
                <a:sym typeface="Arial"/>
              </a:rPr>
              <a:t>Déroulé d’un entretien épargne conseil</a:t>
            </a:r>
          </a:p>
        </p:txBody>
      </p:sp>
      <p:sp>
        <p:nvSpPr>
          <p:cNvPr id="44" name="Rectangle : coins arrondis 19">
            <a:extLst>
              <a:ext uri="{FF2B5EF4-FFF2-40B4-BE49-F238E27FC236}">
                <a16:creationId xmlns:a16="http://schemas.microsoft.com/office/drawing/2014/main" id="{24ED27C3-2DC5-6394-B848-2534FA23D6CD}"/>
              </a:ext>
            </a:extLst>
          </p:cNvPr>
          <p:cNvSpPr/>
          <p:nvPr/>
        </p:nvSpPr>
        <p:spPr>
          <a:xfrm>
            <a:off x="115929" y="917906"/>
            <a:ext cx="2131971" cy="1712058"/>
          </a:xfrm>
          <a:prstGeom prst="roundRect">
            <a:avLst>
              <a:gd name="adj" fmla="val 12042"/>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lang="fr-FR" sz="1000" noProof="1">
                <a:solidFill>
                  <a:srgbClr val="B34A8C"/>
                </a:solidFill>
                <a:latin typeface="Montserrat ExtraBold" panose="00000900000000000000" pitchFamily="2" charset="0"/>
                <a:cs typeface="Arial"/>
              </a:rPr>
              <a:t>Aide à la Préparation de l’Entretien</a:t>
            </a:r>
            <a:endParaRPr lang="fr-FR" sz="1000" noProof="1">
              <a:solidFill>
                <a:schemeClr val="tx1"/>
              </a:solidFill>
              <a:latin typeface="Montserrat ExtraBold" panose="00000900000000000000" pitchFamily="2" charset="0"/>
              <a:cs typeface="Arial"/>
            </a:endParaRPr>
          </a:p>
          <a:p>
            <a:pPr marL="0" marR="0" lvl="0" indent="0" defTabSz="914378" rtl="0" eaLnBrk="1" fontAlgn="auto" latinLnBrk="0" hangingPunct="1">
              <a:lnSpc>
                <a:spcPct val="100000"/>
              </a:lnSpc>
              <a:spcBef>
                <a:spcPts val="0"/>
              </a:spcBef>
              <a:buClrTx/>
              <a:buSzTx/>
              <a:buFontTx/>
              <a:buNone/>
              <a:tabLst/>
              <a:defRPr/>
            </a:pPr>
            <a:r>
              <a:rPr lang="fr-FR" sz="680" dirty="0">
                <a:solidFill>
                  <a:schemeClr val="tx1"/>
                </a:solidFill>
                <a:effectLst/>
                <a:latin typeface="Montserrat" panose="00000500000000000000" pitchFamily="2" charset="0"/>
              </a:rPr>
              <a:t>Analyser les revenus et charges pour déterminer la capacité d’épargne </a:t>
            </a:r>
            <a:br>
              <a:rPr lang="fr-FR" sz="680" dirty="0">
                <a:solidFill>
                  <a:schemeClr val="tx1"/>
                </a:solidFill>
                <a:effectLst/>
                <a:latin typeface="Montserrat" panose="00000500000000000000" pitchFamily="2" charset="0"/>
              </a:rPr>
            </a:br>
            <a:r>
              <a:rPr lang="fr-FR" sz="680" dirty="0">
                <a:solidFill>
                  <a:schemeClr val="tx1"/>
                </a:solidFill>
                <a:effectLst/>
                <a:latin typeface="Montserrat" panose="00000500000000000000" pitchFamily="2" charset="0"/>
              </a:rPr>
              <a:t>et mettre en place / adapter les versements programmés </a:t>
            </a:r>
          </a:p>
          <a:p>
            <a:pPr marL="0" marR="0" lvl="0" indent="0" defTabSz="914378" rtl="0" eaLnBrk="1" fontAlgn="auto" latinLnBrk="0" hangingPunct="1">
              <a:lnSpc>
                <a:spcPct val="100000"/>
              </a:lnSpc>
              <a:spcBef>
                <a:spcPts val="0"/>
              </a:spcBef>
              <a:spcAft>
                <a:spcPts val="900"/>
              </a:spcAft>
              <a:buClrTx/>
              <a:buSzTx/>
              <a:buFontTx/>
              <a:buNone/>
              <a:tabLst/>
              <a:defRPr/>
            </a:pPr>
            <a:r>
              <a:rPr lang="fr-FR" sz="680" dirty="0">
                <a:solidFill>
                  <a:schemeClr val="tx1"/>
                </a:solidFill>
                <a:effectLst/>
                <a:latin typeface="Montserrat" panose="00000500000000000000" pitchFamily="2" charset="0"/>
              </a:rPr>
              <a:t>Analyser l’épargne et les contrats détenus pour : </a:t>
            </a:r>
            <a:br>
              <a:rPr lang="fr-FR" sz="680" dirty="0">
                <a:solidFill>
                  <a:schemeClr val="tx1"/>
                </a:solidFill>
                <a:effectLst/>
                <a:latin typeface="Montserrat" panose="00000500000000000000" pitchFamily="2" charset="0"/>
              </a:rPr>
            </a:br>
            <a:r>
              <a:rPr lang="fr-FR" sz="680" dirty="0">
                <a:solidFill>
                  <a:schemeClr val="tx1"/>
                </a:solidFill>
                <a:effectLst/>
                <a:latin typeface="Montserrat" panose="00000500000000000000" pitchFamily="2" charset="0"/>
              </a:rPr>
              <a:t>- identifier l’épargne de précaution (3 mois de revenus conseillés)</a:t>
            </a:r>
            <a:br>
              <a:rPr lang="fr-FR" sz="680" dirty="0">
                <a:solidFill>
                  <a:schemeClr val="tx1"/>
                </a:solidFill>
                <a:effectLst/>
                <a:latin typeface="Montserrat" panose="00000500000000000000" pitchFamily="2" charset="0"/>
              </a:rPr>
            </a:br>
            <a:r>
              <a:rPr lang="fr-FR" sz="680" dirty="0">
                <a:solidFill>
                  <a:schemeClr val="tx1"/>
                </a:solidFill>
                <a:effectLst/>
                <a:latin typeface="Montserrat" panose="00000500000000000000" pitchFamily="2" charset="0"/>
              </a:rPr>
              <a:t>- analyser les contrats (date d’ouverture, allocation, performances, clause bénéficiaire …)</a:t>
            </a:r>
          </a:p>
          <a:p>
            <a:pPr rtl="0"/>
            <a:br>
              <a:rPr lang="fr-FR" sz="680" dirty="0">
                <a:solidFill>
                  <a:schemeClr val="tx1"/>
                </a:solidFill>
                <a:latin typeface="Montserrat" panose="00000500000000000000" pitchFamily="2" charset="0"/>
              </a:rPr>
            </a:br>
            <a:endParaRPr lang="fr-FR" sz="680" dirty="0">
              <a:solidFill>
                <a:schemeClr val="tx1"/>
              </a:solidFill>
              <a:latin typeface="Montserrat" panose="000005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Tx/>
              <a:buAutoNum type="arabicPeriod"/>
              <a:tabLst/>
              <a:defRPr/>
            </a:pPr>
            <a:endParaRPr kumimoji="0" lang="fr-FR" sz="788" b="0" i="0" u="none" strike="noStrike" kern="0" cap="none" spc="0" normalizeH="0" baseline="0" noProof="0" dirty="0">
              <a:ln>
                <a:noFill/>
              </a:ln>
              <a:solidFill>
                <a:srgbClr val="FFFFFF"/>
              </a:solidFill>
              <a:effectLst/>
              <a:uLnTx/>
              <a:uFillTx/>
              <a:latin typeface="Montserrat" panose="00000500000000000000" pitchFamily="2" charset="0"/>
              <a:ea typeface="+mn-ea"/>
              <a:cs typeface="+mn-cs"/>
              <a:sym typeface="Arial"/>
            </a:endParaRPr>
          </a:p>
        </p:txBody>
      </p:sp>
      <p:sp>
        <p:nvSpPr>
          <p:cNvPr id="3" name="Oval 2">
            <a:extLst>
              <a:ext uri="{FF2B5EF4-FFF2-40B4-BE49-F238E27FC236}">
                <a16:creationId xmlns:a16="http://schemas.microsoft.com/office/drawing/2014/main" id="{55E76B76-BF79-0AB1-F3DB-A4179A661D21}"/>
              </a:ext>
            </a:extLst>
          </p:cNvPr>
          <p:cNvSpPr>
            <a:spLocks noChangeAspect="1"/>
          </p:cNvSpPr>
          <p:nvPr/>
        </p:nvSpPr>
        <p:spPr>
          <a:xfrm>
            <a:off x="79688" y="893523"/>
            <a:ext cx="215401" cy="21600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1</a:t>
            </a:r>
          </a:p>
        </p:txBody>
      </p:sp>
      <p:sp>
        <p:nvSpPr>
          <p:cNvPr id="36" name="Rectangle : coins arrondis 35">
            <a:extLst>
              <a:ext uri="{FF2B5EF4-FFF2-40B4-BE49-F238E27FC236}">
                <a16:creationId xmlns:a16="http://schemas.microsoft.com/office/drawing/2014/main" id="{697B114E-92F2-4AA1-9121-BA5EA7D2F883}"/>
              </a:ext>
            </a:extLst>
          </p:cNvPr>
          <p:cNvSpPr/>
          <p:nvPr/>
        </p:nvSpPr>
        <p:spPr>
          <a:xfrm>
            <a:off x="6903720" y="3482339"/>
            <a:ext cx="2133600" cy="838201"/>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lang="fr-FR" sz="900" dirty="0">
                <a:solidFill>
                  <a:schemeClr val="tx1"/>
                </a:solidFill>
                <a:latin typeface="Arial Nova Cond" panose="020B0506020202020204" pitchFamily="34" charset="0"/>
              </a:rPr>
              <a:t>Questionnaire obligatoire pour basculer dans LEA</a:t>
            </a:r>
          </a:p>
          <a:p>
            <a:pPr marL="171450" indent="-171450">
              <a:buFont typeface="Wingdings" panose="05000000000000000000" pitchFamily="2" charset="2"/>
              <a:buChar char="Ø"/>
            </a:pPr>
            <a:endParaRPr lang="fr-FR" sz="900" dirty="0">
              <a:solidFill>
                <a:schemeClr val="tx1"/>
              </a:solidFill>
              <a:latin typeface="Arial Nova Cond" panose="020B0506020202020204" pitchFamily="34" charset="0"/>
            </a:endParaRPr>
          </a:p>
          <a:p>
            <a:pPr marL="171450" indent="-171450">
              <a:buFont typeface="Wingdings" panose="05000000000000000000" pitchFamily="2" charset="2"/>
              <a:buChar char="Ø"/>
            </a:pPr>
            <a:r>
              <a:rPr lang="fr-FR" sz="900" dirty="0">
                <a:solidFill>
                  <a:schemeClr val="tx1"/>
                </a:solidFill>
                <a:latin typeface="Arial Nova Cond" panose="020B0506020202020204" pitchFamily="34" charset="0"/>
              </a:rPr>
              <a:t>Durée de validité du QFD : 24 mois</a:t>
            </a:r>
          </a:p>
          <a:p>
            <a:pPr marL="171450" indent="-171450">
              <a:buFont typeface="Wingdings" panose="05000000000000000000" pitchFamily="2" charset="2"/>
              <a:buChar char="Ø"/>
            </a:pPr>
            <a:endParaRPr lang="fr-FR" sz="900" dirty="0">
              <a:solidFill>
                <a:schemeClr val="tx1"/>
              </a:solidFill>
              <a:latin typeface="Arial Nova Cond" panose="020B0506020202020204" pitchFamily="34" charset="0"/>
            </a:endParaRPr>
          </a:p>
          <a:p>
            <a:pPr marL="171450" indent="-171450">
              <a:buFont typeface="Wingdings" panose="05000000000000000000" pitchFamily="2" charset="2"/>
              <a:buChar char="Ø"/>
            </a:pPr>
            <a:r>
              <a:rPr lang="fr-FR" sz="900" dirty="0">
                <a:solidFill>
                  <a:schemeClr val="tx1"/>
                </a:solidFill>
                <a:latin typeface="Arial Nova Cond" panose="020B0506020202020204" pitchFamily="34" charset="0"/>
              </a:rPr>
              <a:t>Pas de QFD en selfcare</a:t>
            </a:r>
          </a:p>
        </p:txBody>
      </p:sp>
      <p:sp>
        <p:nvSpPr>
          <p:cNvPr id="45" name="Rectangle : coins arrondis 150">
            <a:extLst>
              <a:ext uri="{FF2B5EF4-FFF2-40B4-BE49-F238E27FC236}">
                <a16:creationId xmlns:a16="http://schemas.microsoft.com/office/drawing/2014/main" id="{768D400E-58EA-E3B5-4BF4-C74566E32395}"/>
              </a:ext>
            </a:extLst>
          </p:cNvPr>
          <p:cNvSpPr/>
          <p:nvPr/>
        </p:nvSpPr>
        <p:spPr>
          <a:xfrm>
            <a:off x="2466720" y="917906"/>
            <a:ext cx="3095879" cy="1152291"/>
          </a:xfrm>
          <a:prstGeom prst="roundRect">
            <a:avLst>
              <a:gd name="adj" fmla="val 11493"/>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US" sz="1000" noProof="1">
                <a:solidFill>
                  <a:srgbClr val="00A193"/>
                </a:solidFill>
                <a:latin typeface="Montserrat ExtraBold" panose="00000900000000000000" pitchFamily="2" charset="0"/>
                <a:cs typeface="Arial"/>
              </a:rPr>
              <a:t>QCF-QR</a:t>
            </a: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700" i="0" u="none" strike="noStrike" kern="0" cap="none" spc="0" normalizeH="0" baseline="0" noProof="1">
              <a:ln>
                <a:noFill/>
              </a:ln>
              <a:solidFill>
                <a:srgbClr val="00A193"/>
              </a:solidFill>
              <a:effectLst/>
              <a:uLnTx/>
              <a:uFillTx/>
              <a:latin typeface="Montserrat ExtraBold" panose="00000900000000000000" pitchFamily="2" charset="0"/>
              <a:cs typeface="Arial"/>
              <a:sym typeface="Arial"/>
            </a:endParaRPr>
          </a:p>
          <a:p>
            <a:pPr marR="0" lvl="0" algn="l" defTabSz="914378" rtl="0" eaLnBrk="1" fontAlgn="auto" latinLnBrk="0" hangingPunct="1">
              <a:lnSpc>
                <a:spcPct val="100000"/>
              </a:lnSpc>
              <a:spcBef>
                <a:spcPts val="0"/>
              </a:spcBef>
              <a:spcAft>
                <a:spcPts val="0"/>
              </a:spcAft>
              <a:buClr>
                <a:srgbClr val="00A193"/>
              </a:buClr>
              <a:buSzPct val="100000"/>
              <a:tabLst/>
              <a:defRPr/>
            </a:pPr>
            <a:r>
              <a:rPr kumimoji="0" lang="fr-FR" sz="70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rPr>
              <a:t>Le QCF :  le questionnaire de compétences financières détermine le degré d’expertise et d’expérience du client vis-à-vis des produits financiers et de </a:t>
            </a:r>
            <a:r>
              <a:rPr kumimoji="0" lang="fr-FR" sz="60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rPr>
              <a:t>leur</a:t>
            </a:r>
            <a:r>
              <a:rPr kumimoji="0" lang="fr-FR" sz="70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rPr>
              <a:t> fonctionnement.</a:t>
            </a:r>
            <a:endParaRPr lang="fr-FR" sz="700" dirty="0">
              <a:solidFill>
                <a:schemeClr val="tx1"/>
              </a:solidFill>
              <a:latin typeface="Montserrat" panose="00000500000000000000" pitchFamily="2" charset="0"/>
              <a:cs typeface="Arial"/>
            </a:endParaRPr>
          </a:p>
          <a:p>
            <a:pPr marL="144000" marR="0" lvl="0" indent="-14400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endParaRPr kumimoji="0" lang="fr-FR" sz="70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endParaRPr>
          </a:p>
          <a:p>
            <a:pPr marR="0" lvl="0" algn="l" defTabSz="914378" rtl="0" eaLnBrk="1" fontAlgn="auto" latinLnBrk="0" hangingPunct="1">
              <a:lnSpc>
                <a:spcPct val="100000"/>
              </a:lnSpc>
              <a:spcBef>
                <a:spcPts val="0"/>
              </a:spcBef>
              <a:spcAft>
                <a:spcPts val="0"/>
              </a:spcAft>
              <a:buClr>
                <a:srgbClr val="00A193"/>
              </a:buClr>
              <a:buSzPct val="100000"/>
              <a:tabLst/>
              <a:defRPr/>
            </a:pPr>
            <a:r>
              <a:rPr kumimoji="0" lang="fr-FR" sz="70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rPr>
              <a:t>Le QR : questionnaire de risque détermine un profil de risque du client. Il définit sa tolérance au risque.</a:t>
            </a:r>
            <a:endParaRPr kumimoji="0" lang="en-US" sz="700" i="0" u="none" strike="sngStrike" kern="0" cap="none" spc="0" normalizeH="0" baseline="0" noProof="1">
              <a:ln>
                <a:noFill/>
              </a:ln>
              <a:solidFill>
                <a:srgbClr val="FF0000"/>
              </a:solidFill>
              <a:effectLst/>
              <a:highlight>
                <a:srgbClr val="FFFF00"/>
              </a:highlight>
              <a:uLnTx/>
              <a:uFillTx/>
              <a:latin typeface="Montserrat" panose="00000500000000000000" pitchFamily="2" charset="0"/>
              <a:ea typeface="+mn-ea"/>
              <a:cs typeface="Arial"/>
              <a:sym typeface="Arial"/>
            </a:endParaRPr>
          </a:p>
        </p:txBody>
      </p:sp>
      <p:sp>
        <p:nvSpPr>
          <p:cNvPr id="52" name="Oval 51">
            <a:extLst>
              <a:ext uri="{FF2B5EF4-FFF2-40B4-BE49-F238E27FC236}">
                <a16:creationId xmlns:a16="http://schemas.microsoft.com/office/drawing/2014/main" id="{11986ADA-EF55-C3FD-32CF-D884270115E5}"/>
              </a:ext>
            </a:extLst>
          </p:cNvPr>
          <p:cNvSpPr>
            <a:spLocks noChangeAspect="1"/>
          </p:cNvSpPr>
          <p:nvPr/>
        </p:nvSpPr>
        <p:spPr>
          <a:xfrm>
            <a:off x="5708516" y="848217"/>
            <a:ext cx="215401" cy="216000"/>
          </a:xfrm>
          <a:prstGeom prst="ellipse">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2"/>
                </a:solidFill>
                <a:effectLst/>
                <a:uLnTx/>
                <a:uFillTx/>
                <a:latin typeface="Arial" panose="020B0604020202020204"/>
                <a:ea typeface="+mn-ea"/>
                <a:cs typeface="+mn-cs"/>
                <a:sym typeface="Arial"/>
              </a:rPr>
              <a:t>3</a:t>
            </a:r>
          </a:p>
        </p:txBody>
      </p:sp>
      <p:sp>
        <p:nvSpPr>
          <p:cNvPr id="55" name="Oval 54">
            <a:extLst>
              <a:ext uri="{FF2B5EF4-FFF2-40B4-BE49-F238E27FC236}">
                <a16:creationId xmlns:a16="http://schemas.microsoft.com/office/drawing/2014/main" id="{164A8E19-E883-E764-8A7E-1BBF342C0C43}"/>
              </a:ext>
            </a:extLst>
          </p:cNvPr>
          <p:cNvSpPr>
            <a:spLocks noChangeAspect="1"/>
          </p:cNvSpPr>
          <p:nvPr/>
        </p:nvSpPr>
        <p:spPr>
          <a:xfrm>
            <a:off x="2406804" y="825507"/>
            <a:ext cx="215401" cy="21600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A193"/>
                </a:solidFill>
                <a:effectLst/>
                <a:uLnTx/>
                <a:uFillTx/>
                <a:latin typeface="Arial" panose="020B0604020202020204"/>
                <a:ea typeface="+mn-ea"/>
                <a:cs typeface="+mn-cs"/>
                <a:sym typeface="Arial"/>
              </a:rPr>
              <a:t>2</a:t>
            </a:r>
          </a:p>
        </p:txBody>
      </p:sp>
      <p:pic>
        <p:nvPicPr>
          <p:cNvPr id="14" name="Graphique 13" descr="Loupe avec un remplissage uni">
            <a:hlinkClick r:id="" action="ppaction://noaction"/>
            <a:extLst>
              <a:ext uri="{FF2B5EF4-FFF2-40B4-BE49-F238E27FC236}">
                <a16:creationId xmlns:a16="http://schemas.microsoft.com/office/drawing/2014/main" id="{8163714F-849D-4E88-9F0A-B0FD719B32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54913" y="1095962"/>
            <a:ext cx="169168" cy="169168"/>
          </a:xfrm>
          <a:prstGeom prst="rect">
            <a:avLst/>
          </a:prstGeom>
        </p:spPr>
      </p:pic>
      <p:pic>
        <p:nvPicPr>
          <p:cNvPr id="13" name="Image 12">
            <a:extLst>
              <a:ext uri="{FF2B5EF4-FFF2-40B4-BE49-F238E27FC236}">
                <a16:creationId xmlns:a16="http://schemas.microsoft.com/office/drawing/2014/main" id="{D359D636-927E-4482-ACBE-6DD9E54FCF6D}"/>
              </a:ext>
            </a:extLst>
          </p:cNvPr>
          <p:cNvPicPr>
            <a:picLocks noChangeAspect="1"/>
          </p:cNvPicPr>
          <p:nvPr/>
        </p:nvPicPr>
        <p:blipFill>
          <a:blip r:embed="rId8"/>
          <a:stretch>
            <a:fillRect/>
          </a:stretch>
        </p:blipFill>
        <p:spPr>
          <a:xfrm>
            <a:off x="8437001" y="705619"/>
            <a:ext cx="400725" cy="374724"/>
          </a:xfrm>
          <a:prstGeom prst="rect">
            <a:avLst/>
          </a:prstGeom>
        </p:spPr>
      </p:pic>
      <p:grpSp>
        <p:nvGrpSpPr>
          <p:cNvPr id="8" name="Groupe 7">
            <a:extLst>
              <a:ext uri="{FF2B5EF4-FFF2-40B4-BE49-F238E27FC236}">
                <a16:creationId xmlns:a16="http://schemas.microsoft.com/office/drawing/2014/main" id="{F450E25D-055A-4DE1-A61E-BC23478F8A76}"/>
              </a:ext>
            </a:extLst>
          </p:cNvPr>
          <p:cNvGrpSpPr/>
          <p:nvPr/>
        </p:nvGrpSpPr>
        <p:grpSpPr>
          <a:xfrm>
            <a:off x="2463766" y="2140292"/>
            <a:ext cx="3266474" cy="1491205"/>
            <a:chOff x="2052286" y="3130892"/>
            <a:chExt cx="3266474" cy="1491205"/>
          </a:xfrm>
        </p:grpSpPr>
        <p:sp>
          <p:nvSpPr>
            <p:cNvPr id="9" name="Rectangle : coins arrondis 8">
              <a:extLst>
                <a:ext uri="{FF2B5EF4-FFF2-40B4-BE49-F238E27FC236}">
                  <a16:creationId xmlns:a16="http://schemas.microsoft.com/office/drawing/2014/main" id="{214F814A-BC05-4AFA-ADA0-88F6DEEC15F8}"/>
                </a:ext>
              </a:extLst>
            </p:cNvPr>
            <p:cNvSpPr/>
            <p:nvPr/>
          </p:nvSpPr>
          <p:spPr>
            <a:xfrm>
              <a:off x="2052286" y="3319541"/>
              <a:ext cx="3266474" cy="1302556"/>
            </a:xfrm>
            <a:prstGeom prst="roundRect">
              <a:avLst/>
            </a:prstGeom>
            <a:noFill/>
            <a:ln>
              <a:noFill/>
            </a:ln>
          </p:spPr>
          <p:txBody>
            <a:bodyPr wrap="square">
              <a:spAutoFit/>
            </a:bodyPr>
            <a:lstStyle/>
            <a:p>
              <a:pPr marL="171450" indent="-171450">
                <a:lnSpc>
                  <a:spcPct val="150000"/>
                </a:lnSpc>
                <a:buClr>
                  <a:srgbClr val="00A193"/>
                </a:buClr>
                <a:buFont typeface="Wingdings" panose="05000000000000000000" pitchFamily="2" charset="2"/>
                <a:buChar char="þ"/>
              </a:pPr>
              <a:r>
                <a:rPr lang="fr-FR" sz="800" dirty="0">
                  <a:solidFill>
                    <a:schemeClr val="tx1"/>
                  </a:solidFill>
                  <a:latin typeface="Arial Nova Cond" panose="020B0506020202020204" pitchFamily="34" charset="0"/>
                </a:rPr>
                <a:t>Je lance le QCF-QR depuis </a:t>
              </a:r>
              <a:r>
                <a:rPr lang="fr-FR" sz="800" dirty="0" err="1">
                  <a:solidFill>
                    <a:schemeClr val="tx1"/>
                  </a:solidFill>
                  <a:latin typeface="Arial Nova Cond" panose="020B0506020202020204" pitchFamily="34" charset="0"/>
                </a:rPr>
                <a:t>Mysys</a:t>
              </a:r>
              <a:endParaRPr lang="fr-FR" sz="800" dirty="0">
                <a:solidFill>
                  <a:schemeClr val="tx1"/>
                </a:solidFill>
                <a:latin typeface="Arial Nova Cond" panose="020B0506020202020204" pitchFamily="34" charset="0"/>
              </a:endParaRPr>
            </a:p>
            <a:p>
              <a:pPr marL="171450" indent="-171450">
                <a:lnSpc>
                  <a:spcPct val="150000"/>
                </a:lnSpc>
                <a:buClr>
                  <a:srgbClr val="00A193"/>
                </a:buClr>
                <a:buFont typeface="Wingdings" panose="05000000000000000000" pitchFamily="2" charset="2"/>
                <a:buChar char="þ"/>
              </a:pPr>
              <a:r>
                <a:rPr lang="fr-FR" sz="800" dirty="0">
                  <a:solidFill>
                    <a:schemeClr val="tx1"/>
                  </a:solidFill>
                  <a:latin typeface="Arial Nova Cond" panose="020B0506020202020204" pitchFamily="34" charset="0"/>
                </a:rPr>
                <a:t>Je réalise ou mets à jour le QCF-QR de mon client</a:t>
              </a:r>
            </a:p>
            <a:p>
              <a:pPr marL="171450" indent="-171450">
                <a:lnSpc>
                  <a:spcPct val="150000"/>
                </a:lnSpc>
                <a:buClr>
                  <a:srgbClr val="00A193"/>
                </a:buClr>
                <a:buFont typeface="Wingdings" panose="05000000000000000000" pitchFamily="2" charset="2"/>
                <a:buChar char="þ"/>
              </a:pPr>
              <a:r>
                <a:rPr lang="fr-FR" sz="800" dirty="0">
                  <a:solidFill>
                    <a:schemeClr val="tx1"/>
                  </a:solidFill>
                  <a:latin typeface="Arial Nova Cond" panose="020B0506020202020204" pitchFamily="34" charset="0"/>
                </a:rPr>
                <a:t>Je fais signer le QCF-QR à mon client </a:t>
              </a:r>
            </a:p>
            <a:p>
              <a:pPr>
                <a:lnSpc>
                  <a:spcPct val="150000"/>
                </a:lnSpc>
                <a:buClr>
                  <a:srgbClr val="00A193"/>
                </a:buClr>
              </a:pPr>
              <a:r>
                <a:rPr lang="fr-FR" sz="800" i="1" dirty="0">
                  <a:solidFill>
                    <a:schemeClr val="tx1"/>
                  </a:solidFill>
                  <a:latin typeface="Arial Nova Cond" panose="020B0506020202020204" pitchFamily="34" charset="0"/>
                </a:rPr>
                <a:t>( </a:t>
              </a:r>
              <a:r>
                <a:rPr lang="fr-FR" sz="700" i="1" dirty="0">
                  <a:solidFill>
                    <a:schemeClr val="tx1"/>
                  </a:solidFill>
                  <a:latin typeface="Arial Nova Cond" panose="020B0506020202020204" pitchFamily="34" charset="0"/>
                </a:rPr>
                <a:t>SAG - signature manuscrite</a:t>
              </a:r>
              <a:r>
                <a:rPr lang="fr-FR" sz="800" i="1" dirty="0">
                  <a:solidFill>
                    <a:schemeClr val="tx1"/>
                  </a:solidFill>
                  <a:latin typeface="Arial Nova Cond" panose="020B0506020202020204" pitchFamily="34" charset="0"/>
                </a:rPr>
                <a:t>) </a:t>
              </a:r>
              <a:r>
                <a:rPr lang="fr-FR" sz="700" i="1" dirty="0">
                  <a:solidFill>
                    <a:schemeClr val="tx1"/>
                  </a:solidFill>
                  <a:latin typeface="Arial Nova Cond" panose="020B0506020202020204" pitchFamily="34" charset="0"/>
                </a:rPr>
                <a:t>en selfcare pas de signature client déjà authentifié</a:t>
              </a:r>
            </a:p>
            <a:p>
              <a:pPr marL="171450" indent="-171450">
                <a:lnSpc>
                  <a:spcPct val="150000"/>
                </a:lnSpc>
                <a:buClr>
                  <a:srgbClr val="00A193"/>
                </a:buClr>
                <a:buFont typeface="Wingdings" panose="05000000000000000000" pitchFamily="2" charset="2"/>
                <a:buChar char="þ"/>
              </a:pPr>
              <a:r>
                <a:rPr lang="fr-FR" sz="800" dirty="0">
                  <a:solidFill>
                    <a:schemeClr val="tx1"/>
                  </a:solidFill>
                  <a:latin typeface="Arial Nova Cond" panose="020B0506020202020204" pitchFamily="34" charset="0"/>
                </a:rPr>
                <a:t>J’archive numériquement le QCF-QR dans le classeur client</a:t>
              </a:r>
            </a:p>
            <a:p>
              <a:pPr marL="171450" indent="-171450">
                <a:lnSpc>
                  <a:spcPct val="150000"/>
                </a:lnSpc>
                <a:buClr>
                  <a:srgbClr val="00A193"/>
                </a:buClr>
                <a:buFont typeface="Wingdings" panose="05000000000000000000" pitchFamily="2" charset="2"/>
                <a:buChar char="þ"/>
              </a:pPr>
              <a:r>
                <a:rPr lang="fr-FR" sz="800" dirty="0">
                  <a:solidFill>
                    <a:schemeClr val="tx1"/>
                  </a:solidFill>
                  <a:latin typeface="Arial Nova Cond" panose="020B0506020202020204" pitchFamily="34" charset="0"/>
                </a:rPr>
                <a:t>Je communique au client le QCF/QR</a:t>
              </a:r>
            </a:p>
          </p:txBody>
        </p:sp>
        <p:sp>
          <p:nvSpPr>
            <p:cNvPr id="72" name="Rectangle : coins arrondis 71">
              <a:extLst>
                <a:ext uri="{FF2B5EF4-FFF2-40B4-BE49-F238E27FC236}">
                  <a16:creationId xmlns:a16="http://schemas.microsoft.com/office/drawing/2014/main" id="{3AA3D5A8-A171-435B-A99F-A5637D2C5C66}"/>
                </a:ext>
              </a:extLst>
            </p:cNvPr>
            <p:cNvSpPr/>
            <p:nvPr/>
          </p:nvSpPr>
          <p:spPr>
            <a:xfrm>
              <a:off x="2132669" y="3836018"/>
              <a:ext cx="2772000" cy="144000"/>
            </a:xfrm>
            <a:prstGeom prst="roundRect">
              <a:avLst/>
            </a:prstGeom>
            <a:solidFill>
              <a:srgbClr val="00A193">
                <a:alpha val="7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ea typeface="+mn-ea"/>
                <a:cs typeface="+mn-cs"/>
              </a:endParaRPr>
            </a:p>
          </p:txBody>
        </p:sp>
        <p:sp>
          <p:nvSpPr>
            <p:cNvPr id="70" name="Rectangle : coins arrondis 69">
              <a:extLst>
                <a:ext uri="{FF2B5EF4-FFF2-40B4-BE49-F238E27FC236}">
                  <a16:creationId xmlns:a16="http://schemas.microsoft.com/office/drawing/2014/main" id="{90B07970-7A9C-4F84-82F4-F8858A065A4D}"/>
                </a:ext>
              </a:extLst>
            </p:cNvPr>
            <p:cNvSpPr/>
            <p:nvPr/>
          </p:nvSpPr>
          <p:spPr>
            <a:xfrm>
              <a:off x="2062046" y="3130892"/>
              <a:ext cx="3058594" cy="1433488"/>
            </a:xfrm>
            <a:prstGeom prst="roundRect">
              <a:avLst>
                <a:gd name="adj" fmla="val 9715"/>
              </a:avLst>
            </a:prstGeom>
            <a:noFill/>
            <a:ln w="3175">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Rectangle : coins arrondis 70">
              <a:extLst>
                <a:ext uri="{FF2B5EF4-FFF2-40B4-BE49-F238E27FC236}">
                  <a16:creationId xmlns:a16="http://schemas.microsoft.com/office/drawing/2014/main" id="{238C3218-830E-4479-BFA8-573295AE2227}"/>
                </a:ext>
              </a:extLst>
            </p:cNvPr>
            <p:cNvSpPr/>
            <p:nvPr/>
          </p:nvSpPr>
          <p:spPr>
            <a:xfrm>
              <a:off x="2132669" y="3646819"/>
              <a:ext cx="2772000" cy="144000"/>
            </a:xfrm>
            <a:prstGeom prst="roundRect">
              <a:avLst/>
            </a:prstGeom>
            <a:solidFill>
              <a:srgbClr val="00A193">
                <a:alpha val="7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ea typeface="+mn-ea"/>
                <a:cs typeface="+mn-cs"/>
              </a:endParaRPr>
            </a:p>
          </p:txBody>
        </p:sp>
        <p:sp>
          <p:nvSpPr>
            <p:cNvPr id="74" name="Rectangle : coins arrondis 73">
              <a:extLst>
                <a:ext uri="{FF2B5EF4-FFF2-40B4-BE49-F238E27FC236}">
                  <a16:creationId xmlns:a16="http://schemas.microsoft.com/office/drawing/2014/main" id="{A97EBD77-DE4A-4CB7-98AF-C88BC1644EB3}"/>
                </a:ext>
              </a:extLst>
            </p:cNvPr>
            <p:cNvSpPr/>
            <p:nvPr/>
          </p:nvSpPr>
          <p:spPr>
            <a:xfrm>
              <a:off x="2132669" y="3436618"/>
              <a:ext cx="2772000" cy="144000"/>
            </a:xfrm>
            <a:prstGeom prst="roundRect">
              <a:avLst/>
            </a:prstGeom>
            <a:solidFill>
              <a:srgbClr val="00A193">
                <a:alpha val="7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ea typeface="+mn-ea"/>
                <a:cs typeface="+mn-cs"/>
              </a:endParaRPr>
            </a:p>
          </p:txBody>
        </p:sp>
        <p:sp>
          <p:nvSpPr>
            <p:cNvPr id="75" name="Rectangle : coins arrondis 74">
              <a:extLst>
                <a:ext uri="{FF2B5EF4-FFF2-40B4-BE49-F238E27FC236}">
                  <a16:creationId xmlns:a16="http://schemas.microsoft.com/office/drawing/2014/main" id="{50D41A2D-B9AF-4AE8-9274-A51A37C3BC36}"/>
                </a:ext>
              </a:extLst>
            </p:cNvPr>
            <p:cNvSpPr/>
            <p:nvPr/>
          </p:nvSpPr>
          <p:spPr>
            <a:xfrm>
              <a:off x="2132668" y="4171670"/>
              <a:ext cx="2772000" cy="144000"/>
            </a:xfrm>
            <a:prstGeom prst="roundRect">
              <a:avLst/>
            </a:prstGeom>
            <a:solidFill>
              <a:srgbClr val="00A193">
                <a:alpha val="7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ea typeface="+mn-ea"/>
                <a:cs typeface="+mn-cs"/>
              </a:endParaRPr>
            </a:p>
          </p:txBody>
        </p:sp>
        <p:sp>
          <p:nvSpPr>
            <p:cNvPr id="77" name="Rectangle : coins arrondis 76">
              <a:extLst>
                <a:ext uri="{FF2B5EF4-FFF2-40B4-BE49-F238E27FC236}">
                  <a16:creationId xmlns:a16="http://schemas.microsoft.com/office/drawing/2014/main" id="{A8936D7C-6255-43DD-B292-3C9317999EAF}"/>
                </a:ext>
              </a:extLst>
            </p:cNvPr>
            <p:cNvSpPr/>
            <p:nvPr/>
          </p:nvSpPr>
          <p:spPr>
            <a:xfrm>
              <a:off x="2144265" y="3204081"/>
              <a:ext cx="2772000" cy="187005"/>
            </a:xfrm>
            <a:prstGeom prst="roundRect">
              <a:avLst/>
            </a:prstGeom>
            <a:solidFill>
              <a:schemeClr val="accent2">
                <a:lumMod val="75000"/>
              </a:schemeClr>
            </a:solidFill>
            <a:ln w="9525" cap="flat" cmpd="sng" algn="ctr">
              <a:noFill/>
              <a:prstDash val="solid"/>
            </a:ln>
            <a:effectLst/>
          </p:spPr>
          <p:txBody>
            <a:bodyPr lIns="72000" r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FFFFFF"/>
                  </a:solidFill>
                  <a:effectLst/>
                  <a:uLnTx/>
                  <a:uFillTx/>
                  <a:latin typeface="Montserrat SemiBold" panose="00000700000000000000" pitchFamily="2" charset="0"/>
                  <a:ea typeface="+mn-ea"/>
                  <a:cs typeface="+mn-cs"/>
                </a:rPr>
                <a:t>Les étapes</a:t>
              </a:r>
              <a:endParaRPr kumimoji="0" lang="fr-FR" sz="900" b="1" i="0" u="sng" strike="noStrike" kern="0" cap="none" spc="0" normalizeH="0" baseline="0" noProof="0" dirty="0">
                <a:ln>
                  <a:noFill/>
                </a:ln>
                <a:solidFill>
                  <a:srgbClr val="FFFFFF"/>
                </a:solidFill>
                <a:effectLst/>
                <a:uLnTx/>
                <a:uFillTx/>
                <a:latin typeface="Montserrat SemiBold" panose="00000700000000000000" pitchFamily="2" charset="0"/>
                <a:ea typeface="+mn-ea"/>
                <a:cs typeface="+mn-cs"/>
              </a:endParaRPr>
            </a:p>
          </p:txBody>
        </p:sp>
        <p:cxnSp>
          <p:nvCxnSpPr>
            <p:cNvPr id="78" name="Connecteur droit 77">
              <a:extLst>
                <a:ext uri="{FF2B5EF4-FFF2-40B4-BE49-F238E27FC236}">
                  <a16:creationId xmlns:a16="http://schemas.microsoft.com/office/drawing/2014/main" id="{EE0EF098-B652-4DE1-A975-8FFD13592003}"/>
                </a:ext>
              </a:extLst>
            </p:cNvPr>
            <p:cNvCxnSpPr>
              <a:cxnSpLocks/>
            </p:cNvCxnSpPr>
            <p:nvPr/>
          </p:nvCxnSpPr>
          <p:spPr>
            <a:xfrm>
              <a:off x="2071391" y="3430301"/>
              <a:ext cx="3056869" cy="0"/>
            </a:xfrm>
            <a:prstGeom prst="line">
              <a:avLst/>
            </a:prstGeom>
            <a:noFill/>
            <a:ln w="9525" cap="flat" cmpd="sng" algn="ctr">
              <a:solidFill>
                <a:srgbClr val="00A193"/>
              </a:solidFill>
              <a:prstDash val="dashDot"/>
            </a:ln>
            <a:effectLst/>
          </p:spPr>
        </p:cxnSp>
        <p:pic>
          <p:nvPicPr>
            <p:cNvPr id="79" name="Image 78">
              <a:extLst>
                <a:ext uri="{FF2B5EF4-FFF2-40B4-BE49-F238E27FC236}">
                  <a16:creationId xmlns:a16="http://schemas.microsoft.com/office/drawing/2014/main" id="{EE760261-BD1C-4AC2-811F-C046940C13F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contrast="100000"/>
                      </a14:imgEffect>
                    </a14:imgLayer>
                  </a14:imgProps>
                </a:ext>
              </a:extLst>
            </a:blip>
            <a:srcRect l="17049" r="16591" b="21467"/>
            <a:stretch/>
          </p:blipFill>
          <p:spPr>
            <a:xfrm>
              <a:off x="2272523" y="3210787"/>
              <a:ext cx="153797" cy="182012"/>
            </a:xfrm>
            <a:prstGeom prst="rect">
              <a:avLst/>
            </a:prstGeom>
          </p:spPr>
        </p:pic>
        <p:sp>
          <p:nvSpPr>
            <p:cNvPr id="81" name="Rectangle : coins arrondis 80">
              <a:extLst>
                <a:ext uri="{FF2B5EF4-FFF2-40B4-BE49-F238E27FC236}">
                  <a16:creationId xmlns:a16="http://schemas.microsoft.com/office/drawing/2014/main" id="{4627FDFB-E1D5-45B1-ACE0-19530E5F9ED5}"/>
                </a:ext>
              </a:extLst>
            </p:cNvPr>
            <p:cNvSpPr/>
            <p:nvPr/>
          </p:nvSpPr>
          <p:spPr>
            <a:xfrm>
              <a:off x="2132669" y="4353992"/>
              <a:ext cx="2772000" cy="144000"/>
            </a:xfrm>
            <a:prstGeom prst="roundRect">
              <a:avLst/>
            </a:prstGeom>
            <a:solidFill>
              <a:srgbClr val="00A193">
                <a:alpha val="7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700" b="1" i="0" u="none" strike="noStrike" kern="0" cap="none" spc="0" normalizeH="0" baseline="0" noProof="0">
                <a:ln>
                  <a:noFill/>
                </a:ln>
                <a:solidFill>
                  <a:srgbClr val="FFFFFF"/>
                </a:solidFill>
                <a:effectLst/>
                <a:uLnTx/>
                <a:uFillTx/>
                <a:latin typeface="Montserrat "/>
                <a:ea typeface="+mn-ea"/>
                <a:cs typeface="+mn-cs"/>
              </a:endParaRPr>
            </a:p>
          </p:txBody>
        </p:sp>
      </p:grpSp>
      <p:pic>
        <p:nvPicPr>
          <p:cNvPr id="82" name="Image 81">
            <a:extLst>
              <a:ext uri="{FF2B5EF4-FFF2-40B4-BE49-F238E27FC236}">
                <a16:creationId xmlns:a16="http://schemas.microsoft.com/office/drawing/2014/main" id="{646B508A-87C0-4DDC-84C3-A9549FAD86FF}"/>
              </a:ext>
            </a:extLst>
          </p:cNvPr>
          <p:cNvPicPr>
            <a:picLocks/>
          </p:cNvPicPr>
          <p:nvPr/>
        </p:nvPicPr>
        <p:blipFill>
          <a:blip r:embed="rId9">
            <a:extLst>
              <a:ext uri="{BEBA8EAE-BF5A-486C-A8C5-ECC9F3942E4B}">
                <a14:imgProps xmlns:a14="http://schemas.microsoft.com/office/drawing/2010/main">
                  <a14:imgLayer r:embed="rId10">
                    <a14:imgEffect>
                      <a14:brightnessContrast contrast="40000"/>
                    </a14:imgEffect>
                  </a14:imgLayer>
                </a14:imgProps>
              </a:ext>
            </a:extLst>
          </a:blip>
          <a:stretch>
            <a:fillRect/>
          </a:stretch>
        </p:blipFill>
        <p:spPr>
          <a:xfrm>
            <a:off x="6331895" y="3696011"/>
            <a:ext cx="504000" cy="396000"/>
          </a:xfrm>
          <a:prstGeom prst="rect">
            <a:avLst/>
          </a:prstGeom>
        </p:spPr>
      </p:pic>
      <p:pic>
        <p:nvPicPr>
          <p:cNvPr id="83" name="Image 82">
            <a:extLst>
              <a:ext uri="{FF2B5EF4-FFF2-40B4-BE49-F238E27FC236}">
                <a16:creationId xmlns:a16="http://schemas.microsoft.com/office/drawing/2014/main" id="{CE978922-6519-4F31-82B7-D3D9707F0E3A}"/>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0" contrast="100000"/>
                    </a14:imgEffect>
                  </a14:imgLayer>
                </a14:imgProps>
              </a:ext>
            </a:extLst>
          </a:blip>
          <a:srcRect l="17049" r="16591" b="21467"/>
          <a:stretch/>
        </p:blipFill>
        <p:spPr>
          <a:xfrm>
            <a:off x="5869535" y="2186733"/>
            <a:ext cx="153797" cy="182012"/>
          </a:xfrm>
          <a:prstGeom prst="rect">
            <a:avLst/>
          </a:prstGeom>
        </p:spPr>
      </p:pic>
      <p:grpSp>
        <p:nvGrpSpPr>
          <p:cNvPr id="40" name="Groupe 39">
            <a:extLst>
              <a:ext uri="{FF2B5EF4-FFF2-40B4-BE49-F238E27FC236}">
                <a16:creationId xmlns:a16="http://schemas.microsoft.com/office/drawing/2014/main" id="{CB75F659-E615-4588-BEAE-C218E2F17B7D}"/>
              </a:ext>
            </a:extLst>
          </p:cNvPr>
          <p:cNvGrpSpPr/>
          <p:nvPr/>
        </p:nvGrpSpPr>
        <p:grpSpPr>
          <a:xfrm>
            <a:off x="952087" y="2479226"/>
            <a:ext cx="351000" cy="351000"/>
            <a:chOff x="602682" y="4122173"/>
            <a:chExt cx="351000" cy="351000"/>
          </a:xfrm>
        </p:grpSpPr>
        <p:sp>
          <p:nvSpPr>
            <p:cNvPr id="41" name="Oval 38">
              <a:extLst>
                <a:ext uri="{FF2B5EF4-FFF2-40B4-BE49-F238E27FC236}">
                  <a16:creationId xmlns:a16="http://schemas.microsoft.com/office/drawing/2014/main" id="{1214F49A-B63C-4437-AEDD-93E2A042094A}"/>
                </a:ext>
              </a:extLst>
            </p:cNvPr>
            <p:cNvSpPr/>
            <p:nvPr/>
          </p:nvSpPr>
          <p:spPr>
            <a:xfrm>
              <a:off x="602682" y="4122173"/>
              <a:ext cx="351000" cy="351000"/>
            </a:xfrm>
            <a:prstGeom prst="ellipse">
              <a:avLst/>
            </a:prstGeom>
            <a:solidFill>
              <a:srgbClr val="FFFFFF"/>
            </a:solidFill>
            <a:ln w="12700" cap="flat" cmpd="sng" algn="ctr">
              <a:solidFill>
                <a:srgbClr val="B34A8C"/>
              </a:solidFill>
              <a:prstDash val="solid"/>
            </a:ln>
            <a:effectLst/>
          </p:spPr>
          <p:txBody>
            <a:bodyPr lIns="0" tIns="0" rIns="0" bIns="0"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endParaRPr>
            </a:p>
          </p:txBody>
        </p:sp>
        <p:pic>
          <p:nvPicPr>
            <p:cNvPr id="42" name="Image 41">
              <a:extLst>
                <a:ext uri="{FF2B5EF4-FFF2-40B4-BE49-F238E27FC236}">
                  <a16:creationId xmlns:a16="http://schemas.microsoft.com/office/drawing/2014/main" id="{C7BCD0A8-BA1E-4FDA-9B61-5A53E2FF53C7}"/>
                </a:ext>
              </a:extLst>
            </p:cNvPr>
            <p:cNvPicPr>
              <a:picLocks noChangeAspect="1"/>
            </p:cNvPicPr>
            <p:nvPr/>
          </p:nvPicPr>
          <p:blipFill>
            <a:blip r:embed="rId11" cstate="print">
              <a:duotone>
                <a:srgbClr val="B34A8C">
                  <a:shade val="45000"/>
                  <a:satMod val="135000"/>
                </a:srgbClr>
                <a:prstClr val="white"/>
              </a:duotone>
              <a:extLst>
                <a:ext uri="{28A0092B-C50C-407E-A947-70E740481C1C}">
                  <a14:useLocalDpi xmlns:a14="http://schemas.microsoft.com/office/drawing/2010/main" val="0"/>
                </a:ext>
              </a:extLst>
            </a:blip>
            <a:stretch>
              <a:fillRect/>
            </a:stretch>
          </p:blipFill>
          <p:spPr>
            <a:xfrm>
              <a:off x="676628" y="4196118"/>
              <a:ext cx="203111" cy="203111"/>
            </a:xfrm>
            <a:prstGeom prst="rect">
              <a:avLst/>
            </a:prstGeom>
            <a:solidFill>
              <a:srgbClr val="FFFFFF"/>
            </a:solidFill>
          </p:spPr>
        </p:pic>
      </p:grpSp>
      <p:pic>
        <p:nvPicPr>
          <p:cNvPr id="5" name="Image 4">
            <a:extLst>
              <a:ext uri="{FF2B5EF4-FFF2-40B4-BE49-F238E27FC236}">
                <a16:creationId xmlns:a16="http://schemas.microsoft.com/office/drawing/2014/main" id="{686A34FD-CD90-48BF-AD05-769745DA43D2}"/>
              </a:ext>
            </a:extLst>
          </p:cNvPr>
          <p:cNvPicPr>
            <a:picLocks noChangeAspect="1"/>
          </p:cNvPicPr>
          <p:nvPr/>
        </p:nvPicPr>
        <p:blipFill>
          <a:blip r:embed="rId12"/>
          <a:stretch>
            <a:fillRect/>
          </a:stretch>
        </p:blipFill>
        <p:spPr>
          <a:xfrm>
            <a:off x="3830952" y="1869210"/>
            <a:ext cx="292633" cy="304826"/>
          </a:xfrm>
          <a:prstGeom prst="rect">
            <a:avLst/>
          </a:prstGeom>
        </p:spPr>
      </p:pic>
      <p:pic>
        <p:nvPicPr>
          <p:cNvPr id="10" name="Image 9">
            <a:extLst>
              <a:ext uri="{FF2B5EF4-FFF2-40B4-BE49-F238E27FC236}">
                <a16:creationId xmlns:a16="http://schemas.microsoft.com/office/drawing/2014/main" id="{EE875A2E-5CE1-476E-AF42-205C34F12AD3}"/>
              </a:ext>
            </a:extLst>
          </p:cNvPr>
          <p:cNvPicPr>
            <a:picLocks noChangeAspect="1"/>
          </p:cNvPicPr>
          <p:nvPr/>
        </p:nvPicPr>
        <p:blipFill>
          <a:blip r:embed="rId3"/>
          <a:stretch>
            <a:fillRect/>
          </a:stretch>
        </p:blipFill>
        <p:spPr>
          <a:xfrm>
            <a:off x="7058714" y="1913821"/>
            <a:ext cx="227213" cy="227213"/>
          </a:xfrm>
          <a:prstGeom prst="rect">
            <a:avLst/>
          </a:prstGeom>
        </p:spPr>
      </p:pic>
    </p:spTree>
    <p:extLst>
      <p:ext uri="{BB962C8B-B14F-4D97-AF65-F5344CB8AC3E}">
        <p14:creationId xmlns:p14="http://schemas.microsoft.com/office/powerpoint/2010/main" val="822865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 coins arrondis 153">
            <a:extLst>
              <a:ext uri="{FF2B5EF4-FFF2-40B4-BE49-F238E27FC236}">
                <a16:creationId xmlns:a16="http://schemas.microsoft.com/office/drawing/2014/main" id="{18E59652-7498-AF4E-2CB1-70128924ACD0}"/>
              </a:ext>
            </a:extLst>
          </p:cNvPr>
          <p:cNvSpPr/>
          <p:nvPr/>
        </p:nvSpPr>
        <p:spPr>
          <a:xfrm>
            <a:off x="2365658" y="1180908"/>
            <a:ext cx="2160000" cy="2448000"/>
          </a:xfrm>
          <a:prstGeom prst="roundRect">
            <a:avLst>
              <a:gd name="adj" fmla="val 11467"/>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US" sz="1000" noProof="1">
                <a:solidFill>
                  <a:srgbClr val="9176B4"/>
                </a:solidFill>
                <a:latin typeface="Montserrat ExtraBold" panose="00000900000000000000" pitchFamily="2" charset="0"/>
                <a:cs typeface="Arial"/>
              </a:rPr>
              <a:t>Proposition et personnalisation de l’allocation</a:t>
            </a:r>
          </a:p>
          <a:p>
            <a:pPr marR="0" lvl="6" algn="l" defTabSz="914378" rtl="0" eaLnBrk="1" fontAlgn="auto" latinLnBrk="0" hangingPunct="1">
              <a:lnSpc>
                <a:spcPct val="100000"/>
              </a:lnSpc>
              <a:spcBef>
                <a:spcPts val="0"/>
              </a:spcBef>
              <a:spcAft>
                <a:spcPts val="0"/>
              </a:spcAft>
              <a:buClr>
                <a:srgbClr val="DB4B4B"/>
              </a:buClr>
              <a:buSzPct val="100000"/>
              <a:tabLst/>
              <a:defRPr/>
            </a:pPr>
            <a:endParaRPr lang="fr-FR" sz="680" dirty="0">
              <a:solidFill>
                <a:srgbClr val="000000"/>
              </a:solidFill>
              <a:latin typeface="Montserrat" panose="00000500000000000000" pitchFamily="2" charset="0"/>
              <a:cs typeface="Arial"/>
            </a:endParaRPr>
          </a:p>
          <a:p>
            <a:pPr marR="0" lvl="6" algn="l" defTabSz="914378" rtl="0" eaLnBrk="1" fontAlgn="auto" latinLnBrk="0" hangingPunct="1">
              <a:lnSpc>
                <a:spcPct val="100000"/>
              </a:lnSpc>
              <a:spcBef>
                <a:spcPts val="0"/>
              </a:spcBef>
              <a:spcAft>
                <a:spcPts val="0"/>
              </a:spcAft>
              <a:buClr>
                <a:srgbClr val="DB4B4B"/>
              </a:buClr>
              <a:buSzPct val="100000"/>
              <a:tabLst/>
              <a:defRPr/>
            </a:pPr>
            <a:r>
              <a:rPr lang="fr-FR" sz="680" dirty="0">
                <a:solidFill>
                  <a:srgbClr val="000000"/>
                </a:solidFill>
                <a:latin typeface="Montserrat" panose="00000500000000000000" pitchFamily="2" charset="0"/>
                <a:cs typeface="Arial"/>
              </a:rPr>
              <a:t>Je visualise la part d’investissement durable sur chacun des projets du client</a:t>
            </a:r>
            <a:endParaRPr kumimoji="0" lang="fr-FR" sz="680" b="1" i="0" u="none" strike="noStrike" kern="0" cap="none" spc="0" normalizeH="0" baseline="0" noProof="0" dirty="0">
              <a:ln>
                <a:noFill/>
              </a:ln>
              <a:solidFill>
                <a:srgbClr val="DB4B4B"/>
              </a:solidFill>
              <a:effectLst/>
              <a:uLnTx/>
              <a:uFillTx/>
              <a:latin typeface="Montserrat" panose="00000500000000000000" pitchFamily="2" charset="0"/>
              <a:ea typeface="+mn-ea"/>
              <a:cs typeface="Arial"/>
              <a:sym typeface="Arial"/>
            </a:endParaRPr>
          </a:p>
          <a:p>
            <a:pPr marR="0" lvl="6" algn="l" defTabSz="914378" rtl="0" eaLnBrk="1" fontAlgn="auto" latinLnBrk="0" hangingPunct="1">
              <a:lnSpc>
                <a:spcPct val="100000"/>
              </a:lnSpc>
              <a:spcBef>
                <a:spcPts val="0"/>
              </a:spcBef>
              <a:spcAft>
                <a:spcPts val="0"/>
              </a:spcAft>
              <a:buClr>
                <a:srgbClr val="DB4B4B"/>
              </a:buClr>
              <a:buSzPct val="100000"/>
              <a:tabLst/>
              <a:defRPr/>
            </a:pPr>
            <a:endParaRPr kumimoji="0" lang="fr-FR" sz="68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endParaRPr>
          </a:p>
          <a:p>
            <a:pPr marR="0" lvl="6" algn="l" defTabSz="914378" rtl="0" eaLnBrk="1" fontAlgn="auto" latinLnBrk="0" hangingPunct="1">
              <a:lnSpc>
                <a:spcPct val="100000"/>
              </a:lnSpc>
              <a:spcBef>
                <a:spcPts val="0"/>
              </a:spcBef>
              <a:spcAft>
                <a:spcPts val="0"/>
              </a:spcAft>
              <a:buClr>
                <a:srgbClr val="DB4B4B"/>
              </a:buClr>
              <a:buSzPct val="100000"/>
              <a:tabLst/>
              <a:defRPr/>
            </a:pPr>
            <a:r>
              <a:rPr lang="fr-FR" sz="680" dirty="0">
                <a:solidFill>
                  <a:schemeClr val="tx1"/>
                </a:solidFill>
                <a:latin typeface="Montserrat" panose="00000500000000000000" pitchFamily="2" charset="0"/>
                <a:cs typeface="Arial"/>
              </a:rPr>
              <a:t>J</a:t>
            </a:r>
            <a:r>
              <a:rPr kumimoji="0" lang="fr-FR" sz="68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rPr>
              <a:t>’ai la possibilité de modifier l’allocation en fonction des préférences en matière de durabilité  de mon client </a:t>
            </a:r>
          </a:p>
          <a:p>
            <a:pPr marR="0" lvl="6" algn="l" defTabSz="914378" rtl="0" eaLnBrk="1" fontAlgn="auto" latinLnBrk="0" hangingPunct="1">
              <a:lnSpc>
                <a:spcPct val="100000"/>
              </a:lnSpc>
              <a:spcBef>
                <a:spcPts val="0"/>
              </a:spcBef>
              <a:spcAft>
                <a:spcPts val="0"/>
              </a:spcAft>
              <a:buClr>
                <a:srgbClr val="DB4B4B"/>
              </a:buClr>
              <a:buSzPct val="100000"/>
              <a:tabLst/>
              <a:defRPr/>
            </a:pPr>
            <a:r>
              <a:rPr kumimoji="0" lang="fr-FR" sz="680" i="0" u="none" strike="noStrike" kern="0" cap="none" spc="0" normalizeH="0" baseline="0" noProof="0" dirty="0">
                <a:ln>
                  <a:noFill/>
                </a:ln>
                <a:solidFill>
                  <a:schemeClr val="tx1"/>
                </a:solidFill>
                <a:effectLst/>
                <a:uLnTx/>
                <a:uFillTx/>
                <a:latin typeface="Montserrat" panose="00000500000000000000" pitchFamily="2" charset="0"/>
                <a:ea typeface="+mn-ea"/>
                <a:cs typeface="Arial"/>
                <a:sym typeface="Arial"/>
              </a:rPr>
              <a:t>(Switchs/Splits niveau  1 &amp; 2) .</a:t>
            </a:r>
          </a:p>
          <a:p>
            <a:pPr marR="0" lvl="6" algn="l" defTabSz="914378" rtl="0" eaLnBrk="1" fontAlgn="auto" latinLnBrk="0" hangingPunct="1">
              <a:lnSpc>
                <a:spcPct val="100000"/>
              </a:lnSpc>
              <a:spcBef>
                <a:spcPts val="0"/>
              </a:spcBef>
              <a:spcAft>
                <a:spcPts val="0"/>
              </a:spcAft>
              <a:buClr>
                <a:srgbClr val="DB4B4B"/>
              </a:buClr>
              <a:buSzPct val="100000"/>
              <a:tabLst/>
              <a:defRPr/>
            </a:pPr>
            <a:endParaRPr lang="fr-FR" sz="680" dirty="0">
              <a:solidFill>
                <a:schemeClr val="tx1"/>
              </a:solidFill>
              <a:latin typeface="Montserrat" panose="00000500000000000000" pitchFamily="2" charset="0"/>
              <a:cs typeface="Arial"/>
            </a:endParaRPr>
          </a:p>
          <a:p>
            <a:pPr marL="0" marR="0" lvl="0" indent="0" algn="ctr" defTabSz="914378" rtl="0" eaLnBrk="1" fontAlgn="auto" latinLnBrk="0" hangingPunct="1">
              <a:lnSpc>
                <a:spcPct val="100000"/>
              </a:lnSpc>
              <a:spcBef>
                <a:spcPts val="0"/>
              </a:spcBef>
              <a:spcAft>
                <a:spcPts val="900"/>
              </a:spcAft>
              <a:buClrTx/>
              <a:buSzTx/>
              <a:buFontTx/>
              <a:buNone/>
              <a:tabLst/>
              <a:defRPr/>
            </a:pPr>
            <a:endParaRPr kumimoji="0" lang="en-US" sz="788" b="1" i="0" u="none" strike="noStrike" kern="0" cap="none" spc="0" normalizeH="0" baseline="0" noProof="1">
              <a:ln>
                <a:noFill/>
              </a:ln>
              <a:solidFill>
                <a:schemeClr val="accent4"/>
              </a:solidFill>
              <a:effectLst/>
              <a:uLnTx/>
              <a:uFillTx/>
              <a:latin typeface="Montserrat" panose="00000500000000000000" pitchFamily="2" charset="0"/>
              <a:ea typeface="+mn-ea"/>
              <a:cs typeface="Arial"/>
              <a:sym typeface="Arial"/>
            </a:endParaRPr>
          </a:p>
        </p:txBody>
      </p:sp>
      <p:sp>
        <p:nvSpPr>
          <p:cNvPr id="10" name="Rectangle : coins arrondis 9">
            <a:extLst>
              <a:ext uri="{FF2B5EF4-FFF2-40B4-BE49-F238E27FC236}">
                <a16:creationId xmlns:a16="http://schemas.microsoft.com/office/drawing/2014/main" id="{9DEBE054-1D50-4121-9A2F-F3FB9D183454}"/>
              </a:ext>
            </a:extLst>
          </p:cNvPr>
          <p:cNvSpPr/>
          <p:nvPr/>
        </p:nvSpPr>
        <p:spPr>
          <a:xfrm>
            <a:off x="2468880" y="2964180"/>
            <a:ext cx="1965960" cy="510540"/>
          </a:xfrm>
          <a:prstGeom prst="roundRect">
            <a:avLst/>
          </a:prstGeom>
          <a:noFill/>
          <a:ln w="6350">
            <a:solidFill>
              <a:srgbClr val="9176B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 coins arrondis 152">
            <a:extLst>
              <a:ext uri="{FF2B5EF4-FFF2-40B4-BE49-F238E27FC236}">
                <a16:creationId xmlns:a16="http://schemas.microsoft.com/office/drawing/2014/main" id="{A6169EBF-2E4B-BA45-83A2-2BB6EEB510AE}"/>
              </a:ext>
            </a:extLst>
          </p:cNvPr>
          <p:cNvSpPr/>
          <p:nvPr/>
        </p:nvSpPr>
        <p:spPr>
          <a:xfrm>
            <a:off x="83880" y="1180908"/>
            <a:ext cx="2160000" cy="2448000"/>
          </a:xfrm>
          <a:prstGeom prst="roundRect">
            <a:avLst>
              <a:gd name="adj" fmla="val 10954"/>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27000" rIns="36000" bIns="27000" rtlCol="0" anchor="t"/>
          <a:lstStyle/>
          <a:p>
            <a:pPr algn="ctr" defTabSz="914378">
              <a:spcAft>
                <a:spcPts val="900"/>
              </a:spcAft>
              <a:defRPr/>
            </a:pPr>
            <a:r>
              <a:rPr lang="en-US" sz="1000" noProof="1">
                <a:solidFill>
                  <a:srgbClr val="C00000"/>
                </a:solidFill>
                <a:latin typeface="Montserrat ExtraBold" panose="00000900000000000000" pitchFamily="2" charset="0"/>
                <a:cs typeface="Arial"/>
              </a:rPr>
              <a:t>Lancement du parcours conseil LEA</a:t>
            </a:r>
          </a:p>
          <a:p>
            <a:pPr marL="0" marR="0" lvl="0" indent="0" defTabSz="914378" rtl="0" eaLnBrk="1" fontAlgn="auto" latinLnBrk="0" hangingPunct="1">
              <a:lnSpc>
                <a:spcPct val="100000"/>
              </a:lnSpc>
              <a:spcBef>
                <a:spcPts val="0"/>
              </a:spcBef>
              <a:spcAft>
                <a:spcPts val="0"/>
              </a:spcAft>
              <a:buClrTx/>
              <a:buSzTx/>
              <a:buFontTx/>
              <a:buNone/>
              <a:tabLst/>
              <a:defRPr/>
            </a:pPr>
            <a:r>
              <a:rPr lang="fr-FR" sz="675" dirty="0">
                <a:solidFill>
                  <a:srgbClr val="000000"/>
                </a:solidFill>
                <a:latin typeface="Montserrat" panose="00000500000000000000" pitchFamily="2" charset="0"/>
                <a:cs typeface="Arial"/>
              </a:rPr>
              <a:t>J’identifie les avoirs disponibles* et les versements programmés du client à affecter aux projets..</a:t>
            </a:r>
          </a:p>
          <a:p>
            <a:pPr marL="0" marR="0" lvl="0" indent="0" defTabSz="914378" rtl="0" eaLnBrk="1" fontAlgn="auto" latinLnBrk="0" hangingPunct="1">
              <a:lnSpc>
                <a:spcPct val="100000"/>
              </a:lnSpc>
              <a:spcBef>
                <a:spcPts val="0"/>
              </a:spcBef>
              <a:spcAft>
                <a:spcPts val="0"/>
              </a:spcAft>
              <a:buClrTx/>
              <a:buSzTx/>
              <a:buFontTx/>
              <a:buNone/>
              <a:tabLst/>
              <a:defRPr/>
            </a:pPr>
            <a:r>
              <a:rPr kumimoji="0" lang="fr-FR" sz="675" b="0" i="0" u="none" strike="noStrike" kern="0" cap="none" spc="0" normalizeH="0" baseline="0" noProof="0" dirty="0">
                <a:ln>
                  <a:noFill/>
                </a:ln>
                <a:solidFill>
                  <a:srgbClr val="000000"/>
                </a:solidFill>
                <a:effectLst/>
                <a:uLnTx/>
                <a:uFillTx/>
                <a:latin typeface="Montserrat" panose="00000500000000000000" pitchFamily="2" charset="0"/>
                <a:ea typeface="+mn-ea"/>
                <a:cs typeface="Arial"/>
                <a:sym typeface="Arial"/>
              </a:rPr>
              <a:t>J’identifie les projets de mon client.</a:t>
            </a:r>
          </a:p>
        </p:txBody>
      </p:sp>
      <p:sp>
        <p:nvSpPr>
          <p:cNvPr id="27" name="Rectangle : coins arrondis 26">
            <a:extLst>
              <a:ext uri="{FF2B5EF4-FFF2-40B4-BE49-F238E27FC236}">
                <a16:creationId xmlns:a16="http://schemas.microsoft.com/office/drawing/2014/main" id="{8986132E-9256-4FA3-A734-5C6A9861CAB2}"/>
              </a:ext>
            </a:extLst>
          </p:cNvPr>
          <p:cNvSpPr/>
          <p:nvPr/>
        </p:nvSpPr>
        <p:spPr>
          <a:xfrm>
            <a:off x="304985" y="3043166"/>
            <a:ext cx="1729555" cy="423934"/>
          </a:xfrm>
          <a:prstGeom prst="roundRect">
            <a:avLst/>
          </a:prstGeom>
          <a:solidFill>
            <a:srgbClr val="C00000">
              <a:alpha val="6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FFFFFF"/>
              </a:solidFill>
              <a:effectLst/>
              <a:uLnTx/>
              <a:uFillTx/>
              <a:latin typeface="Montserrat "/>
              <a:ea typeface="+mn-ea"/>
              <a:cs typeface="+mn-cs"/>
            </a:endParaRPr>
          </a:p>
        </p:txBody>
      </p:sp>
      <p:sp>
        <p:nvSpPr>
          <p:cNvPr id="26" name="Rectangle : coins arrondis 25">
            <a:extLst>
              <a:ext uri="{FF2B5EF4-FFF2-40B4-BE49-F238E27FC236}">
                <a16:creationId xmlns:a16="http://schemas.microsoft.com/office/drawing/2014/main" id="{F3D31F2D-B178-412F-9AAA-AA38E6C03B39}"/>
              </a:ext>
            </a:extLst>
          </p:cNvPr>
          <p:cNvSpPr/>
          <p:nvPr/>
        </p:nvSpPr>
        <p:spPr>
          <a:xfrm>
            <a:off x="304985" y="2829806"/>
            <a:ext cx="1729555" cy="180093"/>
          </a:xfrm>
          <a:prstGeom prst="roundRect">
            <a:avLst/>
          </a:prstGeom>
          <a:solidFill>
            <a:srgbClr val="C00000">
              <a:alpha val="6000"/>
            </a:srgbClr>
          </a:solidFill>
          <a:ln w="25400" cap="flat" cmpd="sng" algn="ctr">
            <a:noFill/>
            <a:prstDash val="solid"/>
          </a:ln>
          <a:effectLst/>
        </p:spPr>
        <p:txBody>
          <a:bodyPr lIns="36000" tIns="36000" rIns="36000" bIns="3600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FFFFFF"/>
              </a:solidFill>
              <a:effectLst/>
              <a:uLnTx/>
              <a:uFillTx/>
              <a:latin typeface="Montserrat "/>
              <a:ea typeface="+mn-ea"/>
              <a:cs typeface="+mn-cs"/>
            </a:endParaRPr>
          </a:p>
        </p:txBody>
      </p:sp>
      <p:sp>
        <p:nvSpPr>
          <p:cNvPr id="50" name="Rectangle : coins arrondis 155">
            <a:extLst>
              <a:ext uri="{FF2B5EF4-FFF2-40B4-BE49-F238E27FC236}">
                <a16:creationId xmlns:a16="http://schemas.microsoft.com/office/drawing/2014/main" id="{A61153E6-DA42-0E41-8C95-A13922F8A12A}"/>
              </a:ext>
            </a:extLst>
          </p:cNvPr>
          <p:cNvSpPr/>
          <p:nvPr/>
        </p:nvSpPr>
        <p:spPr>
          <a:xfrm>
            <a:off x="6929215" y="1180908"/>
            <a:ext cx="2160000" cy="2448000"/>
          </a:xfrm>
          <a:prstGeom prst="roundRect">
            <a:avLst>
              <a:gd name="adj" fmla="val 10028"/>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27000" rIns="36000" bIns="27000" rtlCol="0" anchor="t"/>
          <a:lstStyle/>
          <a:p>
            <a:pPr algn="ctr" defTabSz="914378">
              <a:spcAft>
                <a:spcPts val="900"/>
              </a:spcAft>
              <a:defRPr/>
            </a:pPr>
            <a:r>
              <a:rPr lang="en-US" sz="1000" noProof="1">
                <a:solidFill>
                  <a:schemeClr val="tx2">
                    <a:lumMod val="75000"/>
                  </a:schemeClr>
                </a:solidFill>
                <a:latin typeface="Montserrat ExtraBold" panose="00000900000000000000" pitchFamily="2" charset="0"/>
                <a:cs typeface="Arial"/>
              </a:rPr>
              <a:t>Signature de la synthèse – validation de la proposition</a:t>
            </a:r>
          </a:p>
          <a:p>
            <a:pPr marR="0" lvl="0" algn="l" defTabSz="914378" rtl="0" eaLnBrk="1" fontAlgn="auto" latinLnBrk="0" hangingPunct="1">
              <a:lnSpc>
                <a:spcPct val="100000"/>
              </a:lnSpc>
              <a:spcBef>
                <a:spcPts val="0"/>
              </a:spcBef>
              <a:spcAft>
                <a:spcPts val="0"/>
              </a:spcAft>
              <a:buClr>
                <a:srgbClr val="55579E"/>
              </a:buClr>
              <a:buSzPct val="100000"/>
              <a:tabLst/>
              <a:defRPr/>
            </a:pPr>
            <a:r>
              <a:rPr kumimoji="0" lang="en-US" sz="675"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Visualisation du Profil Finance Durable ainsi que </a:t>
            </a:r>
            <a:r>
              <a:rPr lang="fr-FR" sz="675" dirty="0">
                <a:solidFill>
                  <a:srgbClr val="000000"/>
                </a:solidFill>
                <a:latin typeface="Montserrat" panose="00000500000000000000" pitchFamily="2" charset="0"/>
                <a:cs typeface="Arial"/>
              </a:rPr>
              <a:t>les PAI (Principales incidences négatives) éventuellement sélectionnés par le client.</a:t>
            </a:r>
          </a:p>
          <a:p>
            <a:pPr marR="0" lvl="0" algn="l" defTabSz="914378" rtl="0" eaLnBrk="1" fontAlgn="auto" latinLnBrk="0" hangingPunct="1">
              <a:lnSpc>
                <a:spcPct val="100000"/>
              </a:lnSpc>
              <a:spcBef>
                <a:spcPts val="0"/>
              </a:spcBef>
              <a:spcAft>
                <a:spcPts val="0"/>
              </a:spcAft>
              <a:buClr>
                <a:srgbClr val="55579E"/>
              </a:buClr>
              <a:buSzPct val="100000"/>
              <a:tabLst/>
              <a:defRPr/>
            </a:pPr>
            <a:endParaRPr lang="fr-FR" sz="675" dirty="0">
              <a:solidFill>
                <a:srgbClr val="000000"/>
              </a:solidFill>
              <a:latin typeface="Montserrat" panose="00000500000000000000" pitchFamily="2" charset="0"/>
              <a:cs typeface="Arial"/>
            </a:endParaRPr>
          </a:p>
          <a:p>
            <a:pPr marR="0" lvl="0" algn="l" defTabSz="914378" rtl="0" eaLnBrk="1" fontAlgn="auto" latinLnBrk="0" hangingPunct="1">
              <a:lnSpc>
                <a:spcPct val="100000"/>
              </a:lnSpc>
              <a:spcBef>
                <a:spcPts val="0"/>
              </a:spcBef>
              <a:spcAft>
                <a:spcPts val="0"/>
              </a:spcAft>
              <a:buClr>
                <a:srgbClr val="55579E"/>
              </a:buClr>
              <a:buSzPct val="100000"/>
              <a:tabLst/>
              <a:defRPr/>
            </a:pPr>
            <a:r>
              <a:rPr lang="fr-FR" sz="675" dirty="0">
                <a:solidFill>
                  <a:srgbClr val="000000"/>
                </a:solidFill>
                <a:latin typeface="Montserrat" panose="00000500000000000000" pitchFamily="2" charset="0"/>
                <a:cs typeface="Arial"/>
              </a:rPr>
              <a:t>Visualisation de la part d’investissement durable au niveau du projet et du patrimoine</a:t>
            </a:r>
            <a:endParaRPr lang="en-US" sz="675" noProof="1">
              <a:solidFill>
                <a:srgbClr val="000000"/>
              </a:solidFill>
              <a:latin typeface="Montserrat" panose="00000500000000000000" pitchFamily="2" charset="0"/>
              <a:cs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788"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r>
              <a:rPr lang="en-US" sz="675" noProof="1">
                <a:solidFill>
                  <a:srgbClr val="000000"/>
                </a:solidFill>
                <a:latin typeface="Montserrat" panose="00000500000000000000" pitchFamily="2" charset="0"/>
                <a:cs typeface="Arial"/>
              </a:rPr>
              <a:t>Le client ayant séléctionné des PAI, pourra suivre les données de durabilité des produits financiers via le lien ci-dessous qui sera aussi disponible dans la synthèse épargne</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788" b="1" i="0" u="none" strike="noStrike" kern="0" cap="none" spc="0" normalizeH="0" baseline="0" noProof="1">
                <a:ln>
                  <a:noFill/>
                </a:ln>
                <a:solidFill>
                  <a:schemeClr val="tx2">
                    <a:lumMod val="75000"/>
                  </a:schemeClr>
                </a:solidFill>
                <a:effectLst/>
                <a:uLnTx/>
                <a:uFillTx/>
                <a:latin typeface="Montserrat" panose="00000500000000000000" pitchFamily="2" charset="0"/>
                <a:ea typeface="+mn-ea"/>
                <a:cs typeface="Arial"/>
                <a:sym typeface="Arial"/>
                <a:hlinkClick r:id="rId3">
                  <a:extLst>
                    <a:ext uri="{A12FA001-AC4F-418D-AE19-62706E023703}">
                      <ahyp:hlinkClr xmlns:ahyp="http://schemas.microsoft.com/office/drawing/2018/hyperlinkcolor" val="tx"/>
                    </a:ext>
                  </a:extLst>
                </a:hlinkClick>
              </a:rPr>
              <a:t>Lien PAI Synthèse Epargne</a:t>
            </a:r>
            <a:endParaRPr kumimoji="0" lang="en-US" sz="788" b="1" i="0" u="none" strike="noStrike" kern="0" cap="none" spc="0" normalizeH="0" baseline="0" noProof="1">
              <a:ln>
                <a:noFill/>
              </a:ln>
              <a:solidFill>
                <a:schemeClr val="tx2">
                  <a:lumMod val="75000"/>
                </a:schemeClr>
              </a:solidFill>
              <a:effectLst/>
              <a:uLnTx/>
              <a:uFillTx/>
              <a:latin typeface="Montserrat" panose="00000500000000000000" pitchFamily="2" charset="0"/>
              <a:ea typeface="+mn-ea"/>
              <a:cs typeface="Arial"/>
              <a:sym typeface="Arial"/>
            </a:endParaRPr>
          </a:p>
        </p:txBody>
      </p:sp>
      <p:sp>
        <p:nvSpPr>
          <p:cNvPr id="53" name="Oval 52">
            <a:extLst>
              <a:ext uri="{FF2B5EF4-FFF2-40B4-BE49-F238E27FC236}">
                <a16:creationId xmlns:a16="http://schemas.microsoft.com/office/drawing/2014/main" id="{C540A0CE-6674-F97C-6FC0-EC48C5C49A6F}"/>
              </a:ext>
            </a:extLst>
          </p:cNvPr>
          <p:cNvSpPr>
            <a:spLocks noChangeAspect="1"/>
          </p:cNvSpPr>
          <p:nvPr/>
        </p:nvSpPr>
        <p:spPr>
          <a:xfrm>
            <a:off x="2356094" y="1157413"/>
            <a:ext cx="215401" cy="21600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9176B4"/>
                </a:solidFill>
                <a:effectLst/>
                <a:uLnTx/>
                <a:uFillTx/>
                <a:latin typeface="Arial" panose="020B0604020202020204"/>
                <a:ea typeface="+mn-ea"/>
                <a:cs typeface="+mn-cs"/>
                <a:sym typeface="Arial"/>
              </a:rPr>
              <a:t>5</a:t>
            </a:r>
          </a:p>
        </p:txBody>
      </p:sp>
      <p:sp>
        <p:nvSpPr>
          <p:cNvPr id="54" name="Oval 53">
            <a:extLst>
              <a:ext uri="{FF2B5EF4-FFF2-40B4-BE49-F238E27FC236}">
                <a16:creationId xmlns:a16="http://schemas.microsoft.com/office/drawing/2014/main" id="{518ACA80-2067-E965-0C02-7BF77425C3E2}"/>
              </a:ext>
            </a:extLst>
          </p:cNvPr>
          <p:cNvSpPr>
            <a:spLocks noChangeAspect="1"/>
          </p:cNvSpPr>
          <p:nvPr/>
        </p:nvSpPr>
        <p:spPr>
          <a:xfrm>
            <a:off x="6920575" y="1195513"/>
            <a:ext cx="215401" cy="216000"/>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7</a:t>
            </a:r>
          </a:p>
        </p:txBody>
      </p:sp>
      <p:sp>
        <p:nvSpPr>
          <p:cNvPr id="49" name="Rectangle : coins arrondis 154">
            <a:extLst>
              <a:ext uri="{FF2B5EF4-FFF2-40B4-BE49-F238E27FC236}">
                <a16:creationId xmlns:a16="http://schemas.microsoft.com/office/drawing/2014/main" id="{2402F280-9EEC-08A6-2FD5-0FAD56F67803}"/>
              </a:ext>
            </a:extLst>
          </p:cNvPr>
          <p:cNvSpPr/>
          <p:nvPr/>
        </p:nvSpPr>
        <p:spPr>
          <a:xfrm>
            <a:off x="4647436" y="1180908"/>
            <a:ext cx="2160000" cy="2448000"/>
          </a:xfrm>
          <a:prstGeom prst="roundRect">
            <a:avLst>
              <a:gd name="adj" fmla="val 11194"/>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i="0" u="none" strike="noStrike" kern="0" cap="none" spc="0" normalizeH="0" baseline="0" noProof="1">
                <a:ln>
                  <a:noFill/>
                </a:ln>
                <a:solidFill>
                  <a:srgbClr val="55579E"/>
                </a:solidFill>
                <a:effectLst/>
                <a:uLnTx/>
                <a:uFillTx/>
                <a:latin typeface="Montserrat ExtraBold" panose="00000900000000000000" pitchFamily="2" charset="0"/>
                <a:cs typeface="Arial"/>
                <a:sym typeface="Arial"/>
              </a:rPr>
              <a:t>Synthèse de l’entretien</a:t>
            </a:r>
          </a:p>
          <a:p>
            <a:pPr marR="0" lvl="0" algn="l" defTabSz="914378" rtl="0" eaLnBrk="1" fontAlgn="auto" latinLnBrk="0" hangingPunct="1">
              <a:lnSpc>
                <a:spcPct val="100000"/>
              </a:lnSpc>
              <a:spcBef>
                <a:spcPts val="0"/>
              </a:spcBef>
              <a:spcAft>
                <a:spcPts val="0"/>
              </a:spcAft>
              <a:buClr>
                <a:srgbClr val="55579E"/>
              </a:buClr>
              <a:buSzPct val="100000"/>
              <a:tabLst/>
              <a:defRPr/>
            </a:pPr>
            <a:endParaRPr kumimoji="0" lang="en-US" sz="675"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endParaRPr>
          </a:p>
          <a:p>
            <a:pPr marR="0" lvl="0" algn="l" defTabSz="914378" rtl="0" eaLnBrk="1" fontAlgn="auto" latinLnBrk="0" hangingPunct="1">
              <a:lnSpc>
                <a:spcPct val="100000"/>
              </a:lnSpc>
              <a:spcBef>
                <a:spcPts val="0"/>
              </a:spcBef>
              <a:spcAft>
                <a:spcPts val="0"/>
              </a:spcAft>
              <a:buClr>
                <a:srgbClr val="55579E"/>
              </a:buClr>
              <a:buSzPct val="100000"/>
              <a:tabLst/>
              <a:defRPr/>
            </a:pPr>
            <a:r>
              <a:rPr kumimoji="0" lang="en-US" sz="675"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rPr>
              <a:t>Récapitulatif</a:t>
            </a:r>
          </a:p>
          <a:p>
            <a:pPr marR="0" lvl="0" algn="l" defTabSz="914378" rtl="0" eaLnBrk="1" fontAlgn="auto" latinLnBrk="0" hangingPunct="1">
              <a:lnSpc>
                <a:spcPct val="100000"/>
              </a:lnSpc>
              <a:spcBef>
                <a:spcPts val="0"/>
              </a:spcBef>
              <a:spcAft>
                <a:spcPts val="0"/>
              </a:spcAft>
              <a:buClr>
                <a:srgbClr val="55579E"/>
              </a:buClr>
              <a:buSzPct val="100000"/>
              <a:tabLst/>
              <a:defRPr/>
            </a:pPr>
            <a:endParaRPr lang="en-US" sz="675" noProof="1">
              <a:solidFill>
                <a:schemeClr val="tx1"/>
              </a:solidFill>
              <a:latin typeface="Montserrat" panose="00000500000000000000" pitchFamily="2" charset="0"/>
              <a:cs typeface="Arial"/>
            </a:endParaRPr>
          </a:p>
          <a:p>
            <a:pPr marR="0" lvl="0" algn="l" defTabSz="914378" rtl="0" eaLnBrk="1" fontAlgn="auto" latinLnBrk="0" hangingPunct="1">
              <a:lnSpc>
                <a:spcPct val="100000"/>
              </a:lnSpc>
              <a:spcBef>
                <a:spcPts val="0"/>
              </a:spcBef>
              <a:spcAft>
                <a:spcPts val="0"/>
              </a:spcAft>
              <a:buClr>
                <a:srgbClr val="55579E"/>
              </a:buClr>
              <a:buSzPct val="100000"/>
              <a:tabLst/>
              <a:defRPr/>
            </a:pPr>
            <a:r>
              <a:rPr kumimoji="0" lang="en-US" sz="675"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rPr>
              <a:t>Je v</a:t>
            </a:r>
            <a:r>
              <a:rPr kumimoji="0" lang="fr-FR" sz="675"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rPr>
              <a:t>isualise la part d’investissement durable sur l’ensemble du patrimoine du client</a:t>
            </a:r>
          </a:p>
          <a:p>
            <a:pPr marR="0" lvl="0" algn="l" defTabSz="914378" rtl="0" eaLnBrk="1" fontAlgn="auto" latinLnBrk="0" hangingPunct="1">
              <a:lnSpc>
                <a:spcPct val="100000"/>
              </a:lnSpc>
              <a:spcBef>
                <a:spcPts val="0"/>
              </a:spcBef>
              <a:spcAft>
                <a:spcPts val="0"/>
              </a:spcAft>
              <a:buClr>
                <a:srgbClr val="55579E"/>
              </a:buClr>
              <a:buSzPct val="100000"/>
              <a:tabLst/>
              <a:defRPr/>
            </a:pPr>
            <a:endParaRPr kumimoji="0" lang="en-US" sz="675"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endParaRPr>
          </a:p>
          <a:p>
            <a:pPr marR="0" lvl="0" algn="l" defTabSz="914378" rtl="0" eaLnBrk="1" fontAlgn="auto" latinLnBrk="0" hangingPunct="1">
              <a:lnSpc>
                <a:spcPct val="100000"/>
              </a:lnSpc>
              <a:spcBef>
                <a:spcPts val="0"/>
              </a:spcBef>
              <a:spcAft>
                <a:spcPts val="0"/>
              </a:spcAft>
              <a:buClr>
                <a:srgbClr val="55579E"/>
              </a:buClr>
              <a:buSzPct val="100000"/>
              <a:tabLst/>
              <a:defRPr/>
            </a:pPr>
            <a:r>
              <a:rPr kumimoji="0" lang="en-US" sz="675"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rPr>
              <a:t>Switchs/splits niveau 3 à l’initiative du client (non conseillés) </a:t>
            </a:r>
            <a:r>
              <a:rPr kumimoji="0" lang="fr-FR" sz="675"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rPr>
              <a:t>: Le client doit être averti et pleinement conscient de la responsabilité qu’il prend en s’exposant au-delà des bornes de risque de son profil.</a:t>
            </a:r>
            <a:endParaRPr kumimoji="0" lang="en-US" sz="788" i="0" u="none" strike="noStrike" kern="0" cap="none" spc="0" normalizeH="0" baseline="0" noProof="1">
              <a:ln>
                <a:noFill/>
              </a:ln>
              <a:solidFill>
                <a:schemeClr val="tx1"/>
              </a:solidFill>
              <a:effectLst/>
              <a:uLnTx/>
              <a:uFillTx/>
              <a:latin typeface="Montserrat" panose="00000500000000000000" pitchFamily="2" charset="0"/>
              <a:ea typeface="+mn-ea"/>
              <a:cs typeface="Arial"/>
              <a:sym typeface="Arial"/>
            </a:endParaRPr>
          </a:p>
        </p:txBody>
      </p:sp>
      <p:sp>
        <p:nvSpPr>
          <p:cNvPr id="57" name="Oval 56">
            <a:extLst>
              <a:ext uri="{FF2B5EF4-FFF2-40B4-BE49-F238E27FC236}">
                <a16:creationId xmlns:a16="http://schemas.microsoft.com/office/drawing/2014/main" id="{B4A1E695-611A-3686-C12A-5A55F440856C}"/>
              </a:ext>
            </a:extLst>
          </p:cNvPr>
          <p:cNvSpPr>
            <a:spLocks noChangeAspect="1"/>
          </p:cNvSpPr>
          <p:nvPr/>
        </p:nvSpPr>
        <p:spPr>
          <a:xfrm>
            <a:off x="4628004" y="1172653"/>
            <a:ext cx="215401" cy="216000"/>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5579E"/>
                </a:solidFill>
                <a:effectLst/>
                <a:uLnTx/>
                <a:uFillTx/>
                <a:latin typeface="Arial" panose="020B0604020202020204"/>
                <a:ea typeface="+mn-ea"/>
                <a:cs typeface="+mn-cs"/>
                <a:sym typeface="Arial"/>
              </a:rPr>
              <a:t>6</a:t>
            </a:r>
          </a:p>
        </p:txBody>
      </p:sp>
      <p:sp>
        <p:nvSpPr>
          <p:cNvPr id="6" name="Content Placeholder 3">
            <a:extLst>
              <a:ext uri="{FF2B5EF4-FFF2-40B4-BE49-F238E27FC236}">
                <a16:creationId xmlns:a16="http://schemas.microsoft.com/office/drawing/2014/main" id="{BE7BCC9B-DBD1-4BA6-1B07-6085B82E80E2}"/>
              </a:ext>
            </a:extLst>
          </p:cNvPr>
          <p:cNvSpPr txBox="1">
            <a:spLocks/>
          </p:cNvSpPr>
          <p:nvPr/>
        </p:nvSpPr>
        <p:spPr>
          <a:xfrm>
            <a:off x="312774" y="4493495"/>
            <a:ext cx="2525243" cy="219344"/>
          </a:xfrm>
          <a:prstGeom prst="roundRect">
            <a:avLst/>
          </a:prstGeom>
          <a:noFill/>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14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2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1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05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1" indent="0" algn="just" defTabSz="914400" rtl="0" eaLnBrk="1" fontAlgn="auto" latinLnBrk="0" hangingPunct="1">
              <a:lnSpc>
                <a:spcPct val="100000"/>
              </a:lnSpc>
              <a:spcBef>
                <a:spcPts val="0"/>
              </a:spcBef>
              <a:spcAft>
                <a:spcPts val="0"/>
              </a:spcAft>
              <a:buClr>
                <a:srgbClr val="581D74"/>
              </a:buClr>
              <a:buSzTx/>
              <a:buFont typeface="Symbol" panose="05050102010706020507" pitchFamily="18" charset="2"/>
              <a:buNone/>
              <a:tabLst/>
              <a:defRPr/>
            </a:pPr>
            <a:r>
              <a:rPr kumimoji="0" lang="fr-FR" sz="600" b="0" i="1" u="none" strike="noStrike" kern="0" cap="none" spc="0" normalizeH="0" baseline="0" noProof="0">
                <a:ln>
                  <a:noFill/>
                </a:ln>
                <a:solidFill>
                  <a:srgbClr val="000000"/>
                </a:solidFill>
                <a:effectLst/>
                <a:uLnTx/>
                <a:uFillTx/>
                <a:latin typeface="Montserrat" panose="00000500000000000000" pitchFamily="2" charset="0"/>
                <a:cs typeface="Arial"/>
                <a:sym typeface="Arial"/>
              </a:rPr>
              <a:t>*Y compris l’épargne éventuelle détenue dans d’autres établissements</a:t>
            </a:r>
          </a:p>
        </p:txBody>
      </p:sp>
      <p:sp>
        <p:nvSpPr>
          <p:cNvPr id="19" name="Rectangle : coins arrondis 18">
            <a:extLst>
              <a:ext uri="{FF2B5EF4-FFF2-40B4-BE49-F238E27FC236}">
                <a16:creationId xmlns:a16="http://schemas.microsoft.com/office/drawing/2014/main" id="{2A097DE2-053D-4E25-B336-102B495237CE}"/>
              </a:ext>
            </a:extLst>
          </p:cNvPr>
          <p:cNvSpPr/>
          <p:nvPr/>
        </p:nvSpPr>
        <p:spPr>
          <a:xfrm>
            <a:off x="2449788" y="2958842"/>
            <a:ext cx="2122211" cy="533267"/>
          </a:xfrm>
          <a:prstGeom prst="roundRect">
            <a:avLst/>
          </a:prstGeom>
          <a:noFill/>
          <a:ln>
            <a:noFill/>
          </a:ln>
        </p:spPr>
        <p:txBody>
          <a:bodyPr wrap="square">
            <a:spAutoFit/>
          </a:bodyPr>
          <a:lstStyle/>
          <a:p>
            <a:pPr algn="ctr">
              <a:lnSpc>
                <a:spcPct val="150000"/>
              </a:lnSpc>
              <a:buClr>
                <a:srgbClr val="C00000"/>
              </a:buClr>
            </a:pPr>
            <a:r>
              <a:rPr lang="fr-FR" sz="900" dirty="0">
                <a:solidFill>
                  <a:schemeClr val="tx1"/>
                </a:solidFill>
                <a:latin typeface="Arial Nova Cond" panose="020B0506020202020204" pitchFamily="34" charset="0"/>
                <a:cs typeface="Arial"/>
              </a:rPr>
              <a:t>Tout au long du parcours j’identifie les produits engagés</a:t>
            </a:r>
          </a:p>
        </p:txBody>
      </p:sp>
      <p:pic>
        <p:nvPicPr>
          <p:cNvPr id="5" name="Image 4">
            <a:extLst>
              <a:ext uri="{FF2B5EF4-FFF2-40B4-BE49-F238E27FC236}">
                <a16:creationId xmlns:a16="http://schemas.microsoft.com/office/drawing/2014/main" id="{019BF0C1-D3EE-479B-94D9-04A487767B72}"/>
              </a:ext>
            </a:extLst>
          </p:cNvPr>
          <p:cNvPicPr>
            <a:picLocks noChangeAspect="1"/>
          </p:cNvPicPr>
          <p:nvPr/>
        </p:nvPicPr>
        <p:blipFill>
          <a:blip r:embed="rId4"/>
          <a:stretch>
            <a:fillRect/>
          </a:stretch>
        </p:blipFill>
        <p:spPr>
          <a:xfrm>
            <a:off x="4001941" y="3213677"/>
            <a:ext cx="227159" cy="216594"/>
          </a:xfrm>
          <a:prstGeom prst="rect">
            <a:avLst/>
          </a:prstGeom>
        </p:spPr>
      </p:pic>
      <p:pic>
        <p:nvPicPr>
          <p:cNvPr id="22" name="Image 21">
            <a:extLst>
              <a:ext uri="{FF2B5EF4-FFF2-40B4-BE49-F238E27FC236}">
                <a16:creationId xmlns:a16="http://schemas.microsoft.com/office/drawing/2014/main" id="{2E86C174-9517-4B87-B6BE-F742F29D25D1}"/>
              </a:ext>
            </a:extLst>
          </p:cNvPr>
          <p:cNvPicPr>
            <a:picLocks noChangeAspect="1"/>
          </p:cNvPicPr>
          <p:nvPr/>
        </p:nvPicPr>
        <p:blipFill>
          <a:blip r:embed="rId5"/>
          <a:stretch>
            <a:fillRect/>
          </a:stretch>
        </p:blipFill>
        <p:spPr>
          <a:xfrm>
            <a:off x="2417089" y="2809643"/>
            <a:ext cx="275696" cy="268838"/>
          </a:xfrm>
          <a:prstGeom prst="rect">
            <a:avLst/>
          </a:prstGeom>
        </p:spPr>
      </p:pic>
      <p:sp>
        <p:nvSpPr>
          <p:cNvPr id="56" name="Oval 55">
            <a:extLst>
              <a:ext uri="{FF2B5EF4-FFF2-40B4-BE49-F238E27FC236}">
                <a16:creationId xmlns:a16="http://schemas.microsoft.com/office/drawing/2014/main" id="{950F7B18-D0AA-0660-1317-902DAD0D8311}"/>
              </a:ext>
            </a:extLst>
          </p:cNvPr>
          <p:cNvSpPr>
            <a:spLocks noChangeAspect="1"/>
          </p:cNvSpPr>
          <p:nvPr/>
        </p:nvSpPr>
        <p:spPr>
          <a:xfrm>
            <a:off x="83131" y="1169715"/>
            <a:ext cx="215401" cy="21600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DB4B4B"/>
                </a:solidFill>
                <a:effectLst/>
                <a:uLnTx/>
                <a:uFillTx/>
                <a:latin typeface="Arial" panose="020B0604020202020204"/>
                <a:ea typeface="+mn-ea"/>
                <a:cs typeface="+mn-cs"/>
                <a:sym typeface="Arial"/>
              </a:rPr>
              <a:t>4</a:t>
            </a:r>
          </a:p>
        </p:txBody>
      </p:sp>
      <p:pic>
        <p:nvPicPr>
          <p:cNvPr id="7" name="Graphique 6" descr="Loupe avec un remplissage uni">
            <a:hlinkClick r:id="rId6" action="ppaction://hlinksldjump"/>
            <a:extLst>
              <a:ext uri="{FF2B5EF4-FFF2-40B4-BE49-F238E27FC236}">
                <a16:creationId xmlns:a16="http://schemas.microsoft.com/office/drawing/2014/main" id="{AB39270D-5D98-4827-ACBF-0D717B7036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82606" y="2877314"/>
            <a:ext cx="169168" cy="169168"/>
          </a:xfrm>
          <a:prstGeom prst="rect">
            <a:avLst/>
          </a:prstGeom>
        </p:spPr>
      </p:pic>
      <p:pic>
        <p:nvPicPr>
          <p:cNvPr id="4" name="Graphique 3" descr="Curseur avec un remplissage uni">
            <a:extLst>
              <a:ext uri="{FF2B5EF4-FFF2-40B4-BE49-F238E27FC236}">
                <a16:creationId xmlns:a16="http://schemas.microsoft.com/office/drawing/2014/main" id="{854F3763-E2FD-46AE-8886-CF4F904413B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32100" y="3246084"/>
            <a:ext cx="275672" cy="275672"/>
          </a:xfrm>
          <a:prstGeom prst="rect">
            <a:avLst/>
          </a:prstGeom>
        </p:spPr>
      </p:pic>
      <p:sp>
        <p:nvSpPr>
          <p:cNvPr id="24" name="Titre 1">
            <a:extLst>
              <a:ext uri="{FF2B5EF4-FFF2-40B4-BE49-F238E27FC236}">
                <a16:creationId xmlns:a16="http://schemas.microsoft.com/office/drawing/2014/main" id="{1E1A051F-56C9-4D81-8CF8-AA8755BF313A}"/>
              </a:ext>
            </a:extLst>
          </p:cNvPr>
          <p:cNvSpPr>
            <a:spLocks noGrp="1"/>
          </p:cNvSpPr>
          <p:nvPr>
            <p:ph type="title"/>
          </p:nvPr>
        </p:nvSpPr>
        <p:spPr>
          <a:xfrm>
            <a:off x="900385" y="251805"/>
            <a:ext cx="8243615" cy="432000"/>
          </a:xfrm>
        </p:spPr>
        <p:txBody>
          <a:bodyPr vert="horz" lIns="0" tIns="45720" rIns="0" bIns="45720" rtlCol="0" anchor="t" anchorCtr="0">
            <a:noAutofit/>
          </a:bodyPr>
          <a:lstStyle/>
          <a:p>
            <a:pPr defTabSz="914400">
              <a:spcBef>
                <a:spcPts val="0"/>
              </a:spcBef>
            </a:pPr>
            <a:r>
              <a:rPr lang="fr-FR" sz="2000" dirty="0">
                <a:solidFill>
                  <a:srgbClr val="000000"/>
                </a:solidFill>
                <a:latin typeface="Montserrat ExtraBold"/>
                <a:cs typeface="Arial"/>
                <a:sym typeface="Arial"/>
              </a:rPr>
              <a:t>Déroulé d’un entretien épargne conseil</a:t>
            </a:r>
          </a:p>
        </p:txBody>
      </p:sp>
      <p:sp>
        <p:nvSpPr>
          <p:cNvPr id="25" name="ZoneTexte 24">
            <a:extLst>
              <a:ext uri="{FF2B5EF4-FFF2-40B4-BE49-F238E27FC236}">
                <a16:creationId xmlns:a16="http://schemas.microsoft.com/office/drawing/2014/main" id="{81715F68-1668-4FB3-B9F0-F792CD710F09}"/>
              </a:ext>
            </a:extLst>
          </p:cNvPr>
          <p:cNvSpPr txBox="1"/>
          <p:nvPr/>
        </p:nvSpPr>
        <p:spPr>
          <a:xfrm>
            <a:off x="260753" y="2782469"/>
            <a:ext cx="1842367" cy="715581"/>
          </a:xfrm>
          <a:prstGeom prst="rect">
            <a:avLst/>
          </a:prstGeom>
          <a:noFill/>
          <a:ln>
            <a:noFill/>
          </a:ln>
        </p:spPr>
        <p:txBody>
          <a:bodyPr wrap="square">
            <a:spAutoFit/>
          </a:bodyPr>
          <a:lstStyle/>
          <a:p>
            <a:pPr marL="171450" indent="-171450">
              <a:lnSpc>
                <a:spcPct val="150000"/>
              </a:lnSpc>
              <a:buClr>
                <a:srgbClr val="C00000"/>
              </a:buClr>
              <a:buFont typeface="Wingdings" panose="05000000000000000000" pitchFamily="2" charset="2"/>
              <a:buChar char="þ"/>
            </a:pPr>
            <a:r>
              <a:rPr lang="fr-FR" sz="900" dirty="0">
                <a:solidFill>
                  <a:schemeClr val="tx1"/>
                </a:solidFill>
                <a:latin typeface="Arial Nova Cond" panose="020B0506020202020204" pitchFamily="34" charset="0"/>
              </a:rPr>
              <a:t>Je lance LEA</a:t>
            </a:r>
          </a:p>
          <a:p>
            <a:pPr marL="171450" indent="-171450">
              <a:buClr>
                <a:srgbClr val="C00000"/>
              </a:buClr>
              <a:buFont typeface="Wingdings" panose="05000000000000000000" pitchFamily="2" charset="2"/>
              <a:buChar char="þ"/>
            </a:pPr>
            <a:r>
              <a:rPr lang="fr-FR" sz="900" dirty="0">
                <a:solidFill>
                  <a:schemeClr val="tx1"/>
                </a:solidFill>
                <a:latin typeface="Arial Nova Cond" panose="020B0506020202020204" pitchFamily="34" charset="0"/>
              </a:rPr>
              <a:t>Je retrouve dans LEA les profils Investisseur et Finance Durable de mon client</a:t>
            </a:r>
          </a:p>
        </p:txBody>
      </p:sp>
      <p:sp>
        <p:nvSpPr>
          <p:cNvPr id="39" name="Rectangle : coins arrondis 38">
            <a:extLst>
              <a:ext uri="{FF2B5EF4-FFF2-40B4-BE49-F238E27FC236}">
                <a16:creationId xmlns:a16="http://schemas.microsoft.com/office/drawing/2014/main" id="{8F4479A6-723E-4DDB-A6F2-A672BBCE4A93}"/>
              </a:ext>
            </a:extLst>
          </p:cNvPr>
          <p:cNvSpPr/>
          <p:nvPr/>
        </p:nvSpPr>
        <p:spPr>
          <a:xfrm>
            <a:off x="236220" y="2743200"/>
            <a:ext cx="1866900" cy="784860"/>
          </a:xfrm>
          <a:prstGeom prst="roundRect">
            <a:avLst>
              <a:gd name="adj" fmla="val 9715"/>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e 7">
            <a:extLst>
              <a:ext uri="{FF2B5EF4-FFF2-40B4-BE49-F238E27FC236}">
                <a16:creationId xmlns:a16="http://schemas.microsoft.com/office/drawing/2014/main" id="{D217F24C-B8D3-4170-9510-8F809972E2F0}"/>
              </a:ext>
            </a:extLst>
          </p:cNvPr>
          <p:cNvGrpSpPr/>
          <p:nvPr/>
        </p:nvGrpSpPr>
        <p:grpSpPr>
          <a:xfrm>
            <a:off x="5442722" y="3461378"/>
            <a:ext cx="351000" cy="351000"/>
            <a:chOff x="5442722" y="2886194"/>
            <a:chExt cx="351000" cy="351000"/>
          </a:xfrm>
        </p:grpSpPr>
        <p:sp>
          <p:nvSpPr>
            <p:cNvPr id="30" name="Oval 38">
              <a:extLst>
                <a:ext uri="{FF2B5EF4-FFF2-40B4-BE49-F238E27FC236}">
                  <a16:creationId xmlns:a16="http://schemas.microsoft.com/office/drawing/2014/main" id="{4534DBEE-83B9-430B-9884-FD00800FC290}"/>
                </a:ext>
              </a:extLst>
            </p:cNvPr>
            <p:cNvSpPr/>
            <p:nvPr/>
          </p:nvSpPr>
          <p:spPr>
            <a:xfrm>
              <a:off x="5442722" y="2886194"/>
              <a:ext cx="351000" cy="351000"/>
            </a:xfrm>
            <a:prstGeom prst="ellipse">
              <a:avLst/>
            </a:prstGeom>
            <a:solidFill>
              <a:schemeClr val="bg1"/>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8"/>
              <a:endParaRPr lang="en-US" sz="1050">
                <a:solidFill>
                  <a:srgbClr val="FFFFFF"/>
                </a:solidFill>
                <a:latin typeface="Montserrat "/>
              </a:endParaRPr>
            </a:p>
          </p:txBody>
        </p:sp>
        <p:pic>
          <p:nvPicPr>
            <p:cNvPr id="31" name="Image 30">
              <a:extLst>
                <a:ext uri="{FF2B5EF4-FFF2-40B4-BE49-F238E27FC236}">
                  <a16:creationId xmlns:a16="http://schemas.microsoft.com/office/drawing/2014/main" id="{B2693436-E951-461C-9AF4-4C7435960447}"/>
                </a:ext>
              </a:extLst>
            </p:cNvPr>
            <p:cNvPicPr>
              <a:picLocks noChangeAspect="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519921" y="2960138"/>
              <a:ext cx="203111" cy="203111"/>
            </a:xfrm>
            <a:prstGeom prst="rect">
              <a:avLst/>
            </a:prstGeom>
            <a:solidFill>
              <a:schemeClr val="bg1"/>
            </a:solidFill>
          </p:spPr>
        </p:pic>
      </p:grpSp>
      <p:grpSp>
        <p:nvGrpSpPr>
          <p:cNvPr id="2" name="Groupe 1">
            <a:extLst>
              <a:ext uri="{FF2B5EF4-FFF2-40B4-BE49-F238E27FC236}">
                <a16:creationId xmlns:a16="http://schemas.microsoft.com/office/drawing/2014/main" id="{F52BCAD0-C173-4389-B8AB-1C79BE5EB66C}"/>
              </a:ext>
            </a:extLst>
          </p:cNvPr>
          <p:cNvGrpSpPr/>
          <p:nvPr/>
        </p:nvGrpSpPr>
        <p:grpSpPr>
          <a:xfrm>
            <a:off x="7785639" y="3461378"/>
            <a:ext cx="351000" cy="351000"/>
            <a:chOff x="8065858" y="2428991"/>
            <a:chExt cx="351000" cy="351000"/>
          </a:xfrm>
        </p:grpSpPr>
        <p:sp>
          <p:nvSpPr>
            <p:cNvPr id="34" name="Oval 38">
              <a:extLst>
                <a:ext uri="{FF2B5EF4-FFF2-40B4-BE49-F238E27FC236}">
                  <a16:creationId xmlns:a16="http://schemas.microsoft.com/office/drawing/2014/main" id="{D85FF4D1-93DA-4C88-9B10-3BF2865EC62D}"/>
                </a:ext>
              </a:extLst>
            </p:cNvPr>
            <p:cNvSpPr/>
            <p:nvPr/>
          </p:nvSpPr>
          <p:spPr>
            <a:xfrm>
              <a:off x="8065858" y="2428991"/>
              <a:ext cx="351000" cy="351000"/>
            </a:xfrm>
            <a:prstGeom prst="ellipse">
              <a:avLst/>
            </a:prstGeom>
            <a:solidFill>
              <a:srgbClr val="FFFFFF"/>
            </a:solidFill>
            <a:ln w="12700" cap="flat" cmpd="sng" algn="ctr">
              <a:solidFill>
                <a:srgbClr val="B34A8C"/>
              </a:solidFill>
              <a:prstDash val="solid"/>
            </a:ln>
            <a:effectLst/>
          </p:spPr>
          <p:txBody>
            <a:bodyPr lIns="0" tIns="0" rIns="0" bIns="0"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endParaRPr>
            </a:p>
          </p:txBody>
        </p:sp>
        <p:pic>
          <p:nvPicPr>
            <p:cNvPr id="35" name="Graphique 34" descr="Signature avec un remplissage uni">
              <a:extLst>
                <a:ext uri="{FF2B5EF4-FFF2-40B4-BE49-F238E27FC236}">
                  <a16:creationId xmlns:a16="http://schemas.microsoft.com/office/drawing/2014/main" id="{E3D3D27C-E144-4692-9EB8-21F6C109CF9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139802" y="2501424"/>
              <a:ext cx="203111" cy="203111"/>
            </a:xfrm>
            <a:prstGeom prst="rect">
              <a:avLst/>
            </a:prstGeom>
          </p:spPr>
        </p:pic>
      </p:grpSp>
      <p:grpSp>
        <p:nvGrpSpPr>
          <p:cNvPr id="9" name="Groupe 8">
            <a:extLst>
              <a:ext uri="{FF2B5EF4-FFF2-40B4-BE49-F238E27FC236}">
                <a16:creationId xmlns:a16="http://schemas.microsoft.com/office/drawing/2014/main" id="{38C5BF7C-537E-4853-9F01-D2389BF992DC}"/>
              </a:ext>
            </a:extLst>
          </p:cNvPr>
          <p:cNvGrpSpPr/>
          <p:nvPr/>
        </p:nvGrpSpPr>
        <p:grpSpPr>
          <a:xfrm>
            <a:off x="3137860" y="3461378"/>
            <a:ext cx="351000" cy="351000"/>
            <a:chOff x="4538957" y="2650212"/>
            <a:chExt cx="351000" cy="351000"/>
          </a:xfrm>
        </p:grpSpPr>
        <p:sp>
          <p:nvSpPr>
            <p:cNvPr id="36" name="Oval 38">
              <a:extLst>
                <a:ext uri="{FF2B5EF4-FFF2-40B4-BE49-F238E27FC236}">
                  <a16:creationId xmlns:a16="http://schemas.microsoft.com/office/drawing/2014/main" id="{AD6CDB64-D967-491F-BE93-15C6408533D0}"/>
                </a:ext>
              </a:extLst>
            </p:cNvPr>
            <p:cNvSpPr/>
            <p:nvPr/>
          </p:nvSpPr>
          <p:spPr>
            <a:xfrm>
              <a:off x="4538957" y="2650212"/>
              <a:ext cx="351000" cy="351000"/>
            </a:xfrm>
            <a:prstGeom prst="ellipse">
              <a:avLst/>
            </a:prstGeom>
            <a:solidFill>
              <a:srgbClr val="FFFFFF"/>
            </a:solidFill>
            <a:ln w="12700" cap="flat" cmpd="sng" algn="ctr">
              <a:solidFill>
                <a:srgbClr val="9176B4"/>
              </a:solidFill>
              <a:prstDash val="solid"/>
            </a:ln>
            <a:effectLst/>
          </p:spPr>
          <p:txBody>
            <a:bodyPr lIns="0" tIns="0" rIns="0" bIns="0"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endParaRPr>
            </a:p>
          </p:txBody>
        </p:sp>
        <p:pic>
          <p:nvPicPr>
            <p:cNvPr id="37" name="Image 36">
              <a:extLst>
                <a:ext uri="{FF2B5EF4-FFF2-40B4-BE49-F238E27FC236}">
                  <a16:creationId xmlns:a16="http://schemas.microsoft.com/office/drawing/2014/main" id="{EC43C7FD-F2FC-4BDD-BBB8-903EE6A68823}"/>
                </a:ext>
              </a:extLst>
            </p:cNvPr>
            <p:cNvPicPr>
              <a:picLocks noChangeAspect="1"/>
            </p:cNvPicPr>
            <p:nvPr/>
          </p:nvPicPr>
          <p:blipFill>
            <a:blip r:embed="rId1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612901" y="2724156"/>
              <a:ext cx="203111" cy="203111"/>
            </a:xfrm>
            <a:prstGeom prst="rect">
              <a:avLst/>
            </a:prstGeom>
            <a:solidFill>
              <a:srgbClr val="FFFFFF"/>
            </a:solidFill>
          </p:spPr>
        </p:pic>
      </p:grpSp>
      <p:pic>
        <p:nvPicPr>
          <p:cNvPr id="45" name="Picture 47" descr="A picture containing icon&#10;&#10;Description automatically generated">
            <a:extLst>
              <a:ext uri="{FF2B5EF4-FFF2-40B4-BE49-F238E27FC236}">
                <a16:creationId xmlns:a16="http://schemas.microsoft.com/office/drawing/2014/main" id="{CB98C802-4D8F-4BD5-A5B7-FB7DF5E34D08}"/>
              </a:ext>
            </a:extLst>
          </p:cNvPr>
          <p:cNvPicPr>
            <a:picLocks noChangeAspect="1"/>
          </p:cNvPicPr>
          <p:nvPr/>
        </p:nvPicPr>
        <p:blipFill rotWithShape="1">
          <a:blip r:embed="rId15"/>
          <a:srcRect r="10417" b="17936"/>
          <a:stretch/>
        </p:blipFill>
        <p:spPr>
          <a:xfrm>
            <a:off x="879693" y="3558604"/>
            <a:ext cx="376713" cy="253774"/>
          </a:xfrm>
          <a:prstGeom prst="rect">
            <a:avLst/>
          </a:prstGeom>
        </p:spPr>
      </p:pic>
    </p:spTree>
    <p:extLst>
      <p:ext uri="{BB962C8B-B14F-4D97-AF65-F5344CB8AC3E}">
        <p14:creationId xmlns:p14="http://schemas.microsoft.com/office/powerpoint/2010/main" val="1757657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16A57AFF-F0C3-4F5B-BE1D-A9C1114BDB32}"/>
              </a:ext>
            </a:extLst>
          </p:cNvPr>
          <p:cNvSpPr>
            <a:spLocks noGrp="1"/>
          </p:cNvSpPr>
          <p:nvPr>
            <p:ph type="body" sz="quarter" idx="12"/>
          </p:nvPr>
        </p:nvSpPr>
        <p:spPr>
          <a:xfrm>
            <a:off x="2092602" y="2743199"/>
            <a:ext cx="7344818" cy="369332"/>
          </a:xfrm>
          <a:noFill/>
        </p:spPr>
        <p:txBody>
          <a:bodyPr vert="horz" wrap="square" lIns="0" tIns="0" rIns="0" bIns="0" rtlCol="0" anchor="t" anchorCtr="0">
            <a:spAutoFit/>
          </a:bodyPr>
          <a:lstStyle/>
          <a:p>
            <a:pPr algn="l" defTabSz="914400">
              <a:lnSpc>
                <a:spcPct val="100000"/>
              </a:lnSpc>
              <a:spcBef>
                <a:spcPts val="0"/>
              </a:spcBef>
              <a:buClrTx/>
              <a:buFontTx/>
            </a:pPr>
            <a:r>
              <a:rPr lang="fr-FR" sz="2400" b="0" dirty="0">
                <a:solidFill>
                  <a:srgbClr val="000000"/>
                </a:solidFill>
                <a:latin typeface="Montserrat ExtraBold" panose="00000900000000000000" pitchFamily="2" charset="0"/>
                <a:cs typeface="Arial"/>
              </a:rPr>
              <a:t>Parcours </a:t>
            </a:r>
          </a:p>
        </p:txBody>
      </p:sp>
      <p:sp>
        <p:nvSpPr>
          <p:cNvPr id="6" name="Espace réservé du texte 8">
            <a:extLst>
              <a:ext uri="{FF2B5EF4-FFF2-40B4-BE49-F238E27FC236}">
                <a16:creationId xmlns:a16="http://schemas.microsoft.com/office/drawing/2014/main" id="{264FEBCE-D1F8-4DBA-A545-9C8503F45053}"/>
              </a:ext>
            </a:extLst>
          </p:cNvPr>
          <p:cNvSpPr txBox="1">
            <a:spLocks/>
          </p:cNvSpPr>
          <p:nvPr/>
        </p:nvSpPr>
        <p:spPr>
          <a:xfrm>
            <a:off x="1248129" y="2571604"/>
            <a:ext cx="720080" cy="697923"/>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4000" b="1" i="0" u="none" strike="noStrike" kern="1200" cap="none" spc="0" normalizeH="0" baseline="0" noProof="0" dirty="0">
                <a:ln>
                  <a:noFill/>
                </a:ln>
                <a:solidFill>
                  <a:srgbClr val="EAB818">
                    <a:lumMod val="75000"/>
                  </a:srgbClr>
                </a:solidFill>
                <a:effectLst/>
                <a:uLnTx/>
                <a:uFillTx/>
                <a:latin typeface="Montserrat SemiBold" panose="00000700000000000000" pitchFamily="50" charset="0"/>
                <a:cs typeface="Arial" panose="020B0604020202020204" pitchFamily="34" charset="0"/>
                <a:sym typeface="Arial"/>
              </a:rPr>
              <a:t>03</a:t>
            </a:r>
          </a:p>
        </p:txBody>
      </p:sp>
    </p:spTree>
    <p:extLst>
      <p:ext uri="{BB962C8B-B14F-4D97-AF65-F5344CB8AC3E}">
        <p14:creationId xmlns:p14="http://schemas.microsoft.com/office/powerpoint/2010/main" val="367033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e 57">
            <a:extLst>
              <a:ext uri="{FF2B5EF4-FFF2-40B4-BE49-F238E27FC236}">
                <a16:creationId xmlns:a16="http://schemas.microsoft.com/office/drawing/2014/main" id="{93DAF004-B01E-4655-9EDA-2507FAF79B63}"/>
              </a:ext>
            </a:extLst>
          </p:cNvPr>
          <p:cNvGrpSpPr/>
          <p:nvPr/>
        </p:nvGrpSpPr>
        <p:grpSpPr>
          <a:xfrm>
            <a:off x="311457" y="1655196"/>
            <a:ext cx="3568658" cy="2214964"/>
            <a:chOff x="668233" y="1177871"/>
            <a:chExt cx="8276825" cy="4609747"/>
          </a:xfrm>
        </p:grpSpPr>
        <p:pic>
          <p:nvPicPr>
            <p:cNvPr id="61" name="Image 60">
              <a:extLst>
                <a:ext uri="{FF2B5EF4-FFF2-40B4-BE49-F238E27FC236}">
                  <a16:creationId xmlns:a16="http://schemas.microsoft.com/office/drawing/2014/main" id="{0622D640-384A-47E8-AF45-455AE04DE764}"/>
                </a:ext>
              </a:extLst>
            </p:cNvPr>
            <p:cNvPicPr>
              <a:picLocks noChangeAspect="1"/>
            </p:cNvPicPr>
            <p:nvPr/>
          </p:nvPicPr>
          <p:blipFill rotWithShape="1">
            <a:blip r:embed="rId2"/>
            <a:srcRect l="17580" t="20932" r="17984" b="15268"/>
            <a:stretch/>
          </p:blipFill>
          <p:spPr>
            <a:xfrm>
              <a:off x="668233" y="1177871"/>
              <a:ext cx="8276825" cy="4609747"/>
            </a:xfrm>
            <a:prstGeom prst="rect">
              <a:avLst/>
            </a:prstGeom>
          </p:spPr>
        </p:pic>
        <p:pic>
          <p:nvPicPr>
            <p:cNvPr id="65" name="Image 64">
              <a:extLst>
                <a:ext uri="{FF2B5EF4-FFF2-40B4-BE49-F238E27FC236}">
                  <a16:creationId xmlns:a16="http://schemas.microsoft.com/office/drawing/2014/main" id="{E780C0CA-2D0E-47F5-A2C6-BF5B22417A75}"/>
                </a:ext>
              </a:extLst>
            </p:cNvPr>
            <p:cNvPicPr>
              <a:picLocks noChangeAspect="1"/>
            </p:cNvPicPr>
            <p:nvPr/>
          </p:nvPicPr>
          <p:blipFill>
            <a:blip r:embed="rId3"/>
            <a:stretch>
              <a:fillRect/>
            </a:stretch>
          </p:blipFill>
          <p:spPr>
            <a:xfrm>
              <a:off x="6939187" y="2586150"/>
              <a:ext cx="244277" cy="175242"/>
            </a:xfrm>
            <a:prstGeom prst="rect">
              <a:avLst/>
            </a:prstGeom>
          </p:spPr>
        </p:pic>
      </p:grpSp>
      <p:sp>
        <p:nvSpPr>
          <p:cNvPr id="62" name="ZoneTexte 61">
            <a:extLst>
              <a:ext uri="{FF2B5EF4-FFF2-40B4-BE49-F238E27FC236}">
                <a16:creationId xmlns:a16="http://schemas.microsoft.com/office/drawing/2014/main" id="{411AFBCA-21AC-4043-AA26-0E3AC4FCBEFF}"/>
              </a:ext>
            </a:extLst>
          </p:cNvPr>
          <p:cNvSpPr txBox="1"/>
          <p:nvPr/>
        </p:nvSpPr>
        <p:spPr>
          <a:xfrm>
            <a:off x="712868" y="1208287"/>
            <a:ext cx="2825882" cy="2856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marR="0" lvl="0" algn="l" rtl="0">
              <a:lnSpc>
                <a:spcPct val="100000"/>
              </a:lnSpc>
              <a:spcBef>
                <a:spcPts val="0"/>
              </a:spcBef>
              <a:spcAft>
                <a:spcPts val="0"/>
              </a:spcAft>
              <a:defRPr/>
            </a:defPPr>
            <a:lvl1pPr marL="0" indent="0" algn="ctr" defTabSz="1219139" eaLnBrk="1" fontAlgn="auto" latinLnBrk="0" hangingPunct="1">
              <a:buClrTx/>
              <a:buSzTx/>
              <a:buFontTx/>
              <a:tabLst/>
              <a:defRPr kumimoji="0" sz="1050" kern="0" spc="0" normalizeH="0" baseline="0">
                <a:ln>
                  <a:noFill/>
                </a:ln>
                <a:solidFill>
                  <a:schemeClr val="tx2"/>
                </a:solidFill>
                <a:effectLst/>
                <a:uLnTx/>
                <a:uFillTx/>
                <a:latin typeface="Montserrat ExtraBold" panose="00000900000000000000" pitchFamily="2" charset="0"/>
                <a:ea typeface="+mn-ea"/>
                <a:cs typeface="+mn-cs"/>
              </a:defRPr>
            </a:lvl1pPr>
            <a:lvl2pPr marL="457200" defTabSz="914400" eaLnBrk="1" latinLnBrk="0" hangingPunct="1">
              <a:defRPr sz="1800" kern="1200">
                <a:solidFill>
                  <a:schemeClr val="lt1"/>
                </a:solidFill>
                <a:latin typeface="+mn-lt"/>
                <a:ea typeface="+mn-ea"/>
                <a:cs typeface="+mn-cs"/>
              </a:defRPr>
            </a:lvl2pPr>
            <a:lvl3pPr marL="914400" defTabSz="914400" eaLnBrk="1" latinLnBrk="0" hangingPunct="1">
              <a:defRPr sz="1800" kern="1200">
                <a:solidFill>
                  <a:schemeClr val="lt1"/>
                </a:solidFill>
                <a:latin typeface="+mn-lt"/>
                <a:ea typeface="+mn-ea"/>
                <a:cs typeface="+mn-cs"/>
              </a:defRPr>
            </a:lvl3pPr>
            <a:lvl4pPr marL="1371600" defTabSz="914400" eaLnBrk="1" latinLnBrk="0" hangingPunct="1">
              <a:defRPr sz="1800" kern="1200">
                <a:solidFill>
                  <a:schemeClr val="lt1"/>
                </a:solidFill>
                <a:latin typeface="+mn-lt"/>
                <a:ea typeface="+mn-ea"/>
                <a:cs typeface="+mn-cs"/>
              </a:defRPr>
            </a:lvl4pPr>
            <a:lvl5pPr marL="1828800" defTabSz="914400" eaLnBrk="1" latinLnBrk="0" hangingPunct="1">
              <a:defRPr sz="1800" kern="1200">
                <a:solidFill>
                  <a:schemeClr val="lt1"/>
                </a:solidFill>
                <a:latin typeface="+mn-lt"/>
                <a:ea typeface="+mn-ea"/>
                <a:cs typeface="+mn-cs"/>
              </a:defRPr>
            </a:lvl5pPr>
            <a:lvl6pPr marL="2286000" defTabSz="914400" eaLnBrk="1" latinLnBrk="0" hangingPunct="1">
              <a:defRPr sz="1800" kern="1200">
                <a:solidFill>
                  <a:schemeClr val="lt1"/>
                </a:solidFill>
                <a:latin typeface="+mn-lt"/>
                <a:ea typeface="+mn-ea"/>
                <a:cs typeface="+mn-cs"/>
              </a:defRPr>
            </a:lvl6pPr>
            <a:lvl7pPr marL="2743200" defTabSz="914400" eaLnBrk="1" latinLnBrk="0" hangingPunct="1">
              <a:defRPr sz="1800" kern="1200">
                <a:solidFill>
                  <a:schemeClr val="lt1"/>
                </a:solidFill>
                <a:latin typeface="+mn-lt"/>
                <a:ea typeface="+mn-ea"/>
                <a:cs typeface="+mn-cs"/>
              </a:defRPr>
            </a:lvl7pPr>
            <a:lvl8pPr marL="3200400" defTabSz="914400" eaLnBrk="1" latinLnBrk="0" hangingPunct="1">
              <a:defRPr sz="1800" kern="1200">
                <a:solidFill>
                  <a:schemeClr val="lt1"/>
                </a:solidFill>
                <a:latin typeface="+mn-lt"/>
                <a:ea typeface="+mn-ea"/>
                <a:cs typeface="+mn-cs"/>
              </a:defRPr>
            </a:lvl8pPr>
            <a:lvl9pPr marL="3657600" defTabSz="914400" eaLnBrk="1" latinLnBrk="0" hangingPunct="1">
              <a:defRPr sz="1800" kern="1200">
                <a:solidFill>
                  <a:schemeClr val="lt1"/>
                </a:solidFill>
                <a:latin typeface="+mn-lt"/>
                <a:ea typeface="+mn-ea"/>
                <a:cs typeface="+mn-cs"/>
              </a:defRPr>
            </a:lvl9pPr>
          </a:lstStyle>
          <a:p>
            <a:r>
              <a:rPr lang="fr-FR" dirty="0"/>
              <a:t>Présentation des Accès MYSYS</a:t>
            </a:r>
          </a:p>
        </p:txBody>
      </p:sp>
      <p:pic>
        <p:nvPicPr>
          <p:cNvPr id="118" name="Image 117">
            <a:extLst>
              <a:ext uri="{FF2B5EF4-FFF2-40B4-BE49-F238E27FC236}">
                <a16:creationId xmlns:a16="http://schemas.microsoft.com/office/drawing/2014/main" id="{0780FD75-FA74-43EB-B1E5-D08F0379B013}"/>
              </a:ext>
            </a:extLst>
          </p:cNvPr>
          <p:cNvPicPr>
            <a:picLocks noChangeAspect="1"/>
          </p:cNvPicPr>
          <p:nvPr/>
        </p:nvPicPr>
        <p:blipFill rotWithShape="1">
          <a:blip r:embed="rId4"/>
          <a:srcRect l="17859" t="20453" r="17881" b="18079"/>
          <a:stretch/>
        </p:blipFill>
        <p:spPr>
          <a:xfrm>
            <a:off x="4811700" y="1690438"/>
            <a:ext cx="3816079" cy="2176604"/>
          </a:xfrm>
          <a:prstGeom prst="rect">
            <a:avLst/>
          </a:prstGeom>
        </p:spPr>
      </p:pic>
      <p:sp>
        <p:nvSpPr>
          <p:cNvPr id="122" name="ZoneTexte 121">
            <a:extLst>
              <a:ext uri="{FF2B5EF4-FFF2-40B4-BE49-F238E27FC236}">
                <a16:creationId xmlns:a16="http://schemas.microsoft.com/office/drawing/2014/main" id="{237A617D-1951-445B-A8E6-B9ACADCBAF70}"/>
              </a:ext>
            </a:extLst>
          </p:cNvPr>
          <p:cNvSpPr txBox="1"/>
          <p:nvPr/>
        </p:nvSpPr>
        <p:spPr>
          <a:xfrm>
            <a:off x="4831080" y="1238767"/>
            <a:ext cx="3747924" cy="25549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marR="0" lvl="0" algn="l" rtl="0">
              <a:lnSpc>
                <a:spcPct val="100000"/>
              </a:lnSpc>
              <a:spcBef>
                <a:spcPts val="0"/>
              </a:spcBef>
              <a:spcAft>
                <a:spcPts val="0"/>
              </a:spcAft>
              <a:defRPr/>
            </a:defPPr>
            <a:lvl1pPr marL="0" indent="0" algn="ctr" defTabSz="1219139" eaLnBrk="1" fontAlgn="auto" latinLnBrk="0" hangingPunct="1">
              <a:buClrTx/>
              <a:buSzTx/>
              <a:buFontTx/>
              <a:tabLst/>
              <a:defRPr kumimoji="0" sz="1050" kern="0" spc="0" normalizeH="0" baseline="0">
                <a:ln>
                  <a:noFill/>
                </a:ln>
                <a:solidFill>
                  <a:schemeClr val="tx2"/>
                </a:solidFill>
                <a:effectLst/>
                <a:uLnTx/>
                <a:uFillTx/>
                <a:latin typeface="Montserrat ExtraBold" panose="00000900000000000000" pitchFamily="2" charset="0"/>
                <a:ea typeface="+mn-ea"/>
                <a:cs typeface="+mn-cs"/>
              </a:defRPr>
            </a:lvl1pPr>
            <a:lvl2pPr marL="457200" defTabSz="914400" eaLnBrk="1" latinLnBrk="0" hangingPunct="1">
              <a:defRPr sz="1800" kern="1200">
                <a:solidFill>
                  <a:schemeClr val="lt1"/>
                </a:solidFill>
                <a:latin typeface="+mn-lt"/>
                <a:ea typeface="+mn-ea"/>
                <a:cs typeface="+mn-cs"/>
              </a:defRPr>
            </a:lvl2pPr>
            <a:lvl3pPr marL="914400" defTabSz="914400" eaLnBrk="1" latinLnBrk="0" hangingPunct="1">
              <a:defRPr sz="1800" kern="1200">
                <a:solidFill>
                  <a:schemeClr val="lt1"/>
                </a:solidFill>
                <a:latin typeface="+mn-lt"/>
                <a:ea typeface="+mn-ea"/>
                <a:cs typeface="+mn-cs"/>
              </a:defRPr>
            </a:lvl3pPr>
            <a:lvl4pPr marL="1371600" defTabSz="914400" eaLnBrk="1" latinLnBrk="0" hangingPunct="1">
              <a:defRPr sz="1800" kern="1200">
                <a:solidFill>
                  <a:schemeClr val="lt1"/>
                </a:solidFill>
                <a:latin typeface="+mn-lt"/>
                <a:ea typeface="+mn-ea"/>
                <a:cs typeface="+mn-cs"/>
              </a:defRPr>
            </a:lvl4pPr>
            <a:lvl5pPr marL="1828800" defTabSz="914400" eaLnBrk="1" latinLnBrk="0" hangingPunct="1">
              <a:defRPr sz="1800" kern="1200">
                <a:solidFill>
                  <a:schemeClr val="lt1"/>
                </a:solidFill>
                <a:latin typeface="+mn-lt"/>
                <a:ea typeface="+mn-ea"/>
                <a:cs typeface="+mn-cs"/>
              </a:defRPr>
            </a:lvl5pPr>
            <a:lvl6pPr marL="2286000" defTabSz="914400" eaLnBrk="1" latinLnBrk="0" hangingPunct="1">
              <a:defRPr sz="1800" kern="1200">
                <a:solidFill>
                  <a:schemeClr val="lt1"/>
                </a:solidFill>
                <a:latin typeface="+mn-lt"/>
                <a:ea typeface="+mn-ea"/>
                <a:cs typeface="+mn-cs"/>
              </a:defRPr>
            </a:lvl6pPr>
            <a:lvl7pPr marL="2743200" defTabSz="914400" eaLnBrk="1" latinLnBrk="0" hangingPunct="1">
              <a:defRPr sz="1800" kern="1200">
                <a:solidFill>
                  <a:schemeClr val="lt1"/>
                </a:solidFill>
                <a:latin typeface="+mn-lt"/>
                <a:ea typeface="+mn-ea"/>
                <a:cs typeface="+mn-cs"/>
              </a:defRPr>
            </a:lvl7pPr>
            <a:lvl8pPr marL="3200400" defTabSz="914400" eaLnBrk="1" latinLnBrk="0" hangingPunct="1">
              <a:defRPr sz="1800" kern="1200">
                <a:solidFill>
                  <a:schemeClr val="lt1"/>
                </a:solidFill>
                <a:latin typeface="+mn-lt"/>
                <a:ea typeface="+mn-ea"/>
                <a:cs typeface="+mn-cs"/>
              </a:defRPr>
            </a:lvl8pPr>
            <a:lvl9pPr marL="3657600" defTabSz="914400" eaLnBrk="1" latinLnBrk="0" hangingPunct="1">
              <a:defRPr sz="1800" kern="1200">
                <a:solidFill>
                  <a:schemeClr val="lt1"/>
                </a:solidFill>
                <a:latin typeface="+mn-lt"/>
                <a:ea typeface="+mn-ea"/>
                <a:cs typeface="+mn-cs"/>
              </a:defRPr>
            </a:lvl9pPr>
          </a:lstStyle>
          <a:p>
            <a:r>
              <a:rPr lang="fr-FR" dirty="0"/>
              <a:t>Présentation des Accès MYWAY</a:t>
            </a:r>
          </a:p>
        </p:txBody>
      </p:sp>
      <p:sp>
        <p:nvSpPr>
          <p:cNvPr id="3" name="Rectangle 2">
            <a:extLst>
              <a:ext uri="{FF2B5EF4-FFF2-40B4-BE49-F238E27FC236}">
                <a16:creationId xmlns:a16="http://schemas.microsoft.com/office/drawing/2014/main" id="{7EB77364-D9B5-4F3C-81C9-A0559DCDF37F}"/>
              </a:ext>
            </a:extLst>
          </p:cNvPr>
          <p:cNvSpPr/>
          <p:nvPr/>
        </p:nvSpPr>
        <p:spPr>
          <a:xfrm>
            <a:off x="7950146" y="3469684"/>
            <a:ext cx="699993" cy="368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23" name="Image 122">
            <a:extLst>
              <a:ext uri="{FF2B5EF4-FFF2-40B4-BE49-F238E27FC236}">
                <a16:creationId xmlns:a16="http://schemas.microsoft.com/office/drawing/2014/main" id="{9452BB25-4356-464E-950D-762BF3D5F0C6}"/>
              </a:ext>
            </a:extLst>
          </p:cNvPr>
          <p:cNvPicPr>
            <a:picLocks noChangeAspect="1"/>
          </p:cNvPicPr>
          <p:nvPr/>
        </p:nvPicPr>
        <p:blipFill>
          <a:blip r:embed="rId5"/>
          <a:stretch>
            <a:fillRect/>
          </a:stretch>
        </p:blipFill>
        <p:spPr>
          <a:xfrm>
            <a:off x="5925386" y="3967511"/>
            <a:ext cx="2024761" cy="1036170"/>
          </a:xfrm>
          <a:prstGeom prst="rect">
            <a:avLst/>
          </a:prstGeom>
        </p:spPr>
      </p:pic>
      <p:cxnSp>
        <p:nvCxnSpPr>
          <p:cNvPr id="6" name="Connecteur droit avec flèche 5">
            <a:extLst>
              <a:ext uri="{FF2B5EF4-FFF2-40B4-BE49-F238E27FC236}">
                <a16:creationId xmlns:a16="http://schemas.microsoft.com/office/drawing/2014/main" id="{7D892483-1421-4EF8-B014-DD40E071CA6C}"/>
              </a:ext>
            </a:extLst>
          </p:cNvPr>
          <p:cNvCxnSpPr>
            <a:cxnSpLocks/>
          </p:cNvCxnSpPr>
          <p:nvPr/>
        </p:nvCxnSpPr>
        <p:spPr>
          <a:xfrm flipH="1">
            <a:off x="3159773" y="2081821"/>
            <a:ext cx="203335" cy="250046"/>
          </a:xfrm>
          <a:prstGeom prst="straightConnector1">
            <a:avLst/>
          </a:prstGeom>
          <a:ln w="57150">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5516C1C5-FF3A-43BD-890F-8148F2673D10}"/>
              </a:ext>
            </a:extLst>
          </p:cNvPr>
          <p:cNvCxnSpPr>
            <a:cxnSpLocks/>
          </p:cNvCxnSpPr>
          <p:nvPr/>
        </p:nvCxnSpPr>
        <p:spPr>
          <a:xfrm flipH="1">
            <a:off x="8016501" y="2422430"/>
            <a:ext cx="203335" cy="25004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 en angle 8">
            <a:extLst>
              <a:ext uri="{FF2B5EF4-FFF2-40B4-BE49-F238E27FC236}">
                <a16:creationId xmlns:a16="http://schemas.microsoft.com/office/drawing/2014/main" id="{6E9541DB-63A0-4EED-98A7-9C2D5A62AD3A}"/>
              </a:ext>
            </a:extLst>
          </p:cNvPr>
          <p:cNvCxnSpPr>
            <a:cxnSpLocks/>
            <a:stCxn id="4" idx="3"/>
            <a:endCxn id="123" idx="3"/>
          </p:cNvCxnSpPr>
          <p:nvPr/>
        </p:nvCxnSpPr>
        <p:spPr>
          <a:xfrm flipH="1">
            <a:off x="7950147" y="2795240"/>
            <a:ext cx="673462" cy="1690356"/>
          </a:xfrm>
          <a:prstGeom prst="bentConnector3">
            <a:avLst>
              <a:gd name="adj1" fmla="val -33944"/>
            </a:avLst>
          </a:prstGeom>
          <a:ln>
            <a:solidFill>
              <a:srgbClr val="C00000"/>
            </a:solidFill>
            <a:tailEnd type="stealth"/>
          </a:ln>
        </p:spPr>
        <p:style>
          <a:lnRef idx="1">
            <a:schemeClr val="accent1"/>
          </a:lnRef>
          <a:fillRef idx="0">
            <a:schemeClr val="accent1"/>
          </a:fillRef>
          <a:effectRef idx="0">
            <a:schemeClr val="accent1"/>
          </a:effectRef>
          <a:fontRef idx="minor">
            <a:schemeClr val="tx1"/>
          </a:fontRef>
        </p:style>
      </p:cxnSp>
      <p:sp>
        <p:nvSpPr>
          <p:cNvPr id="34" name="Titre 1">
            <a:extLst>
              <a:ext uri="{FF2B5EF4-FFF2-40B4-BE49-F238E27FC236}">
                <a16:creationId xmlns:a16="http://schemas.microsoft.com/office/drawing/2014/main" id="{9AF3049F-8C7F-417B-AC1B-435BC24D6240}"/>
              </a:ext>
            </a:extLst>
          </p:cNvPr>
          <p:cNvSpPr txBox="1">
            <a:spLocks/>
          </p:cNvSpPr>
          <p:nvPr/>
        </p:nvSpPr>
        <p:spPr>
          <a:xfrm>
            <a:off x="878262" y="260580"/>
            <a:ext cx="5515006" cy="281354"/>
          </a:xfrm>
          <a:prstGeom prst="rect">
            <a:avLst/>
          </a:prstGeom>
        </p:spPr>
        <p:txBody>
          <a:bodyPr vert="horz" lIns="0" tIns="34290" rIns="0" bIns="34290" rtlCol="0" anchor="t" anchorCtr="0">
            <a:noAutofit/>
          </a:bodyPr>
          <a:lstStyle>
            <a:lvl1pPr defTabSz="1219140">
              <a:lnSpc>
                <a:spcPct val="90000"/>
              </a:lnSpc>
              <a:spcBef>
                <a:spcPct val="0"/>
              </a:spcBef>
              <a:buNone/>
              <a:defRPr sz="16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Les Accès au Questionnaire</a:t>
            </a: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4" name="Rectangle 3">
            <a:extLst>
              <a:ext uri="{FF2B5EF4-FFF2-40B4-BE49-F238E27FC236}">
                <a16:creationId xmlns:a16="http://schemas.microsoft.com/office/drawing/2014/main" id="{1B9AEA93-D7BC-463E-A87F-86B3F2BA65CB}"/>
              </a:ext>
            </a:extLst>
          </p:cNvPr>
          <p:cNvSpPr/>
          <p:nvPr/>
        </p:nvSpPr>
        <p:spPr>
          <a:xfrm>
            <a:off x="6356195" y="2668859"/>
            <a:ext cx="2267414" cy="25276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orme libre 90">
            <a:extLst>
              <a:ext uri="{FF2B5EF4-FFF2-40B4-BE49-F238E27FC236}">
                <a16:creationId xmlns:a16="http://schemas.microsoft.com/office/drawing/2014/main" id="{88D384C7-AB52-41B5-8816-0A539B66D720}"/>
              </a:ext>
            </a:extLst>
          </p:cNvPr>
          <p:cNvSpPr/>
          <p:nvPr/>
        </p:nvSpPr>
        <p:spPr bwMode="auto">
          <a:xfrm>
            <a:off x="350519" y="1495008"/>
            <a:ext cx="3507803" cy="118203"/>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chemeClr val="tx2"/>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24" name="Forme libre 90">
            <a:extLst>
              <a:ext uri="{FF2B5EF4-FFF2-40B4-BE49-F238E27FC236}">
                <a16:creationId xmlns:a16="http://schemas.microsoft.com/office/drawing/2014/main" id="{2012DACA-8937-4ECD-958C-2307D0707046}"/>
              </a:ext>
            </a:extLst>
          </p:cNvPr>
          <p:cNvSpPr/>
          <p:nvPr/>
        </p:nvSpPr>
        <p:spPr bwMode="auto">
          <a:xfrm>
            <a:off x="4807290" y="1598341"/>
            <a:ext cx="3801451" cy="122665"/>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chemeClr val="tx2"/>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Tree>
    <p:extLst>
      <p:ext uri="{BB962C8B-B14F-4D97-AF65-F5344CB8AC3E}">
        <p14:creationId xmlns:p14="http://schemas.microsoft.com/office/powerpoint/2010/main" val="662250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2050"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13" name="Image 12">
            <a:extLst>
              <a:ext uri="{FF2B5EF4-FFF2-40B4-BE49-F238E27FC236}">
                <a16:creationId xmlns:a16="http://schemas.microsoft.com/office/drawing/2014/main" id="{602C15ED-6ADB-4FF0-B1C7-7D2B35DED9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12550" y="565625"/>
            <a:ext cx="4254650" cy="2600171"/>
          </a:xfrm>
          <a:prstGeom prst="rect">
            <a:avLst/>
          </a:prstGeom>
        </p:spPr>
      </p:pic>
      <p:pic>
        <p:nvPicPr>
          <p:cNvPr id="14" name="Image 13">
            <a:extLst>
              <a:ext uri="{FF2B5EF4-FFF2-40B4-BE49-F238E27FC236}">
                <a16:creationId xmlns:a16="http://schemas.microsoft.com/office/drawing/2014/main" id="{0DE2327B-7FFA-44E7-915C-2BE1032F4A8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189249" y="3184501"/>
            <a:ext cx="4253705" cy="1333324"/>
          </a:xfrm>
          <a:prstGeom prst="rect">
            <a:avLst/>
          </a:prstGeom>
        </p:spPr>
      </p:pic>
      <p:pic>
        <p:nvPicPr>
          <p:cNvPr id="15" name="Image 14">
            <a:extLst>
              <a:ext uri="{FF2B5EF4-FFF2-40B4-BE49-F238E27FC236}">
                <a16:creationId xmlns:a16="http://schemas.microsoft.com/office/drawing/2014/main" id="{8563345E-9FEC-4DC3-8448-D1EF7FCC815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12936" b="12361"/>
          <a:stretch/>
        </p:blipFill>
        <p:spPr>
          <a:xfrm>
            <a:off x="3271024" y="4490224"/>
            <a:ext cx="3999571" cy="247096"/>
          </a:xfrm>
          <a:prstGeom prst="rect">
            <a:avLst/>
          </a:prstGeom>
        </p:spPr>
      </p:pic>
      <p:sp>
        <p:nvSpPr>
          <p:cNvPr id="20" name="Titre 1">
            <a:extLst>
              <a:ext uri="{FF2B5EF4-FFF2-40B4-BE49-F238E27FC236}">
                <a16:creationId xmlns:a16="http://schemas.microsoft.com/office/drawing/2014/main" id="{346C2A1B-DBA7-4A96-8554-CB2893E17BD3}"/>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11" name="Rectangle : coins arrondis 10">
            <a:extLst>
              <a:ext uri="{FF2B5EF4-FFF2-40B4-BE49-F238E27FC236}">
                <a16:creationId xmlns:a16="http://schemas.microsoft.com/office/drawing/2014/main" id="{F571EDCE-0AF1-4BD6-A207-F42AF7B36219}"/>
              </a:ext>
            </a:extLst>
          </p:cNvPr>
          <p:cNvSpPr/>
          <p:nvPr/>
        </p:nvSpPr>
        <p:spPr>
          <a:xfrm>
            <a:off x="282500" y="2282282"/>
            <a:ext cx="2059256" cy="40144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PAGE D’INTRODUCTION</a:t>
            </a:r>
          </a:p>
        </p:txBody>
      </p:sp>
      <p:sp>
        <p:nvSpPr>
          <p:cNvPr id="12" name="Arrow: Chevron 69">
            <a:extLst>
              <a:ext uri="{FF2B5EF4-FFF2-40B4-BE49-F238E27FC236}">
                <a16:creationId xmlns:a16="http://schemas.microsoft.com/office/drawing/2014/main" id="{E78FB26E-94CD-416F-B2F4-25D5CB9AA695}"/>
              </a:ext>
            </a:extLst>
          </p:cNvPr>
          <p:cNvSpPr/>
          <p:nvPr/>
        </p:nvSpPr>
        <p:spPr>
          <a:xfrm>
            <a:off x="2542137" y="1631534"/>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spTree>
    <p:extLst>
      <p:ext uri="{BB962C8B-B14F-4D97-AF65-F5344CB8AC3E}">
        <p14:creationId xmlns:p14="http://schemas.microsoft.com/office/powerpoint/2010/main" val="3129662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3074"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19" name="Image 18">
            <a:extLst>
              <a:ext uri="{FF2B5EF4-FFF2-40B4-BE49-F238E27FC236}">
                <a16:creationId xmlns:a16="http://schemas.microsoft.com/office/drawing/2014/main" id="{C58DE727-9FB2-48DA-BA14-8E5B0D67FED3}"/>
              </a:ext>
            </a:extLst>
          </p:cNvPr>
          <p:cNvPicPr>
            <a:picLocks noChangeAspect="1"/>
          </p:cNvPicPr>
          <p:nvPr/>
        </p:nvPicPr>
        <p:blipFill>
          <a:blip r:embed="rId6"/>
          <a:stretch>
            <a:fillRect/>
          </a:stretch>
        </p:blipFill>
        <p:spPr>
          <a:xfrm>
            <a:off x="2286000" y="1474702"/>
            <a:ext cx="5250180" cy="2723918"/>
          </a:xfrm>
          <a:prstGeom prst="rect">
            <a:avLst/>
          </a:prstGeom>
        </p:spPr>
      </p:pic>
      <p:pic>
        <p:nvPicPr>
          <p:cNvPr id="30" name="Image 29">
            <a:extLst>
              <a:ext uri="{FF2B5EF4-FFF2-40B4-BE49-F238E27FC236}">
                <a16:creationId xmlns:a16="http://schemas.microsoft.com/office/drawing/2014/main" id="{8587799D-14CE-4354-90C8-382A9075FA23}"/>
              </a:ext>
            </a:extLst>
          </p:cNvPr>
          <p:cNvPicPr>
            <a:picLocks noChangeAspect="1"/>
          </p:cNvPicPr>
          <p:nvPr/>
        </p:nvPicPr>
        <p:blipFill rotWithShape="1">
          <a:blip r:embed="rId7"/>
          <a:srcRect l="72114" t="32087" r="15773" b="29177"/>
          <a:stretch/>
        </p:blipFill>
        <p:spPr>
          <a:xfrm>
            <a:off x="7457936" y="2475385"/>
            <a:ext cx="695464" cy="1250902"/>
          </a:xfrm>
          <a:prstGeom prst="rect">
            <a:avLst/>
          </a:prstGeom>
        </p:spPr>
      </p:pic>
      <p:sp>
        <p:nvSpPr>
          <p:cNvPr id="12" name="Titre 1">
            <a:extLst>
              <a:ext uri="{FF2B5EF4-FFF2-40B4-BE49-F238E27FC236}">
                <a16:creationId xmlns:a16="http://schemas.microsoft.com/office/drawing/2014/main" id="{EA300860-A29B-489B-BB8D-02A5DA21E2C6}"/>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3" name="Rectangle : coins arrondis 2">
            <a:extLst>
              <a:ext uri="{FF2B5EF4-FFF2-40B4-BE49-F238E27FC236}">
                <a16:creationId xmlns:a16="http://schemas.microsoft.com/office/drawing/2014/main" id="{669C09E9-F0DA-48D1-AB12-2CF05EF1A77F}"/>
              </a:ext>
            </a:extLst>
          </p:cNvPr>
          <p:cNvSpPr/>
          <p:nvPr/>
        </p:nvSpPr>
        <p:spPr>
          <a:xfrm>
            <a:off x="847495" y="587298"/>
            <a:ext cx="1315844" cy="31223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QUESTION </a:t>
            </a:r>
          </a:p>
        </p:txBody>
      </p:sp>
      <p:sp>
        <p:nvSpPr>
          <p:cNvPr id="26" name="Ellipse 25">
            <a:extLst>
              <a:ext uri="{FF2B5EF4-FFF2-40B4-BE49-F238E27FC236}">
                <a16:creationId xmlns:a16="http://schemas.microsoft.com/office/drawing/2014/main" id="{AEA56D37-BA9A-4D2B-A9E0-5ABBDB4EF090}"/>
              </a:ext>
            </a:extLst>
          </p:cNvPr>
          <p:cNvSpPr/>
          <p:nvPr/>
        </p:nvSpPr>
        <p:spPr>
          <a:xfrm>
            <a:off x="1955181" y="550127"/>
            <a:ext cx="349405" cy="356839"/>
          </a:xfrm>
          <a:prstGeom prst="ellipse">
            <a:avLst/>
          </a:prstGeom>
          <a:solidFill>
            <a:srgbClr val="FFFFFF"/>
          </a:solid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chemeClr val="tx2"/>
                </a:solidFill>
                <a:effectLst/>
                <a:uLnTx/>
                <a:uFillTx/>
                <a:latin typeface="Arial" panose="020B0604020202020204"/>
                <a:ea typeface="+mn-ea"/>
                <a:cs typeface="+mn-cs"/>
              </a:rPr>
              <a:t>1</a:t>
            </a:r>
          </a:p>
        </p:txBody>
      </p:sp>
      <p:sp>
        <p:nvSpPr>
          <p:cNvPr id="14" name="ZoneTexte 43">
            <a:extLst>
              <a:ext uri="{FF2B5EF4-FFF2-40B4-BE49-F238E27FC236}">
                <a16:creationId xmlns:a16="http://schemas.microsoft.com/office/drawing/2014/main" id="{5FC89BCC-6B29-428D-8D5F-B5F80F1A7EA5}"/>
              </a:ext>
            </a:extLst>
          </p:cNvPr>
          <p:cNvSpPr txBox="1"/>
          <p:nvPr/>
        </p:nvSpPr>
        <p:spPr>
          <a:xfrm>
            <a:off x="191365" y="2539493"/>
            <a:ext cx="1225091" cy="253500"/>
          </a:xfrm>
          <a:prstGeom prst="rect">
            <a:avLst/>
          </a:prstGeom>
          <a:noFill/>
        </p:spPr>
        <p:txBody>
          <a:bodyPr wrap="square" lIns="36000" tIns="36000" rIns="0" bIns="36000">
            <a:spAutoFit/>
          </a:bodyPr>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fr-FR" sz="900" b="0" i="0" u="none" strike="noStrike" kern="0" cap="none" spc="0" normalizeH="0" baseline="0" noProof="0" dirty="0">
                <a:ln>
                  <a:noFill/>
                </a:ln>
                <a:solidFill>
                  <a:sysClr val="windowText" lastClr="000000"/>
                </a:solidFill>
                <a:effectLst/>
                <a:uLnTx/>
                <a:uFillTx/>
                <a:latin typeface="Montserrat" panose="00000500000000000000" pitchFamily="2" charset="0"/>
              </a:rPr>
              <a:t>Appétence Globale Durabilité</a:t>
            </a:r>
          </a:p>
        </p:txBody>
      </p:sp>
      <p:sp>
        <p:nvSpPr>
          <p:cNvPr id="15" name="Rectangle : coins arrondis 42">
            <a:extLst>
              <a:ext uri="{FF2B5EF4-FFF2-40B4-BE49-F238E27FC236}">
                <a16:creationId xmlns:a16="http://schemas.microsoft.com/office/drawing/2014/main" id="{0F269CE5-3421-43FD-8950-2C99F9709C68}"/>
              </a:ext>
            </a:extLst>
          </p:cNvPr>
          <p:cNvSpPr/>
          <p:nvPr/>
        </p:nvSpPr>
        <p:spPr>
          <a:xfrm>
            <a:off x="152400" y="2375926"/>
            <a:ext cx="1303020" cy="580634"/>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17" name="Picture 2" descr="triangle rounded Icon - Free PNG &amp; SVG 2014525 - Noun Project">
            <a:extLst>
              <a:ext uri="{FF2B5EF4-FFF2-40B4-BE49-F238E27FC236}">
                <a16:creationId xmlns:a16="http://schemas.microsoft.com/office/drawing/2014/main" id="{E070B18E-EB25-4F1C-9E38-D8A22FB8B864}"/>
              </a:ext>
            </a:extLst>
          </p:cNvPr>
          <p:cNvPicPr>
            <a:picLocks noChangeAspect="1" noChangeArrowheads="1"/>
          </p:cNvPicPr>
          <p:nvPr/>
        </p:nvPicPr>
        <p:blipFill>
          <a:blip r:embed="rId8">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275986" y="2343197"/>
            <a:ext cx="1027930" cy="720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21468EA-33AB-41F6-B6AF-0E3DDBE1B576}"/>
              </a:ext>
            </a:extLst>
          </p:cNvPr>
          <p:cNvPicPr>
            <a:picLocks noChangeAspect="1"/>
          </p:cNvPicPr>
          <p:nvPr/>
        </p:nvPicPr>
        <p:blipFill>
          <a:blip r:embed="rId9"/>
          <a:stretch>
            <a:fillRect/>
          </a:stretch>
        </p:blipFill>
        <p:spPr>
          <a:xfrm>
            <a:off x="2085023" y="2503170"/>
            <a:ext cx="2707958" cy="1228685"/>
          </a:xfrm>
          <a:prstGeom prst="rect">
            <a:avLst/>
          </a:prstGeom>
        </p:spPr>
      </p:pic>
      <p:pic>
        <p:nvPicPr>
          <p:cNvPr id="7" name="Image 6">
            <a:extLst>
              <a:ext uri="{FF2B5EF4-FFF2-40B4-BE49-F238E27FC236}">
                <a16:creationId xmlns:a16="http://schemas.microsoft.com/office/drawing/2014/main" id="{DD8239AF-B8CA-489C-8ED4-A400D8F4FB95}"/>
              </a:ext>
            </a:extLst>
          </p:cNvPr>
          <p:cNvPicPr>
            <a:picLocks noChangeAspect="1"/>
          </p:cNvPicPr>
          <p:nvPr/>
        </p:nvPicPr>
        <p:blipFill>
          <a:blip r:embed="rId10"/>
          <a:stretch>
            <a:fillRect/>
          </a:stretch>
        </p:blipFill>
        <p:spPr>
          <a:xfrm>
            <a:off x="2286000" y="2200895"/>
            <a:ext cx="5638800" cy="222438"/>
          </a:xfrm>
          <a:prstGeom prst="rect">
            <a:avLst/>
          </a:prstGeom>
        </p:spPr>
      </p:pic>
      <p:sp>
        <p:nvSpPr>
          <p:cNvPr id="16" name="Arrow: Chevron 69">
            <a:extLst>
              <a:ext uri="{FF2B5EF4-FFF2-40B4-BE49-F238E27FC236}">
                <a16:creationId xmlns:a16="http://schemas.microsoft.com/office/drawing/2014/main" id="{10C812CE-E32A-459C-90DD-622C176C545B}"/>
              </a:ext>
            </a:extLst>
          </p:cNvPr>
          <p:cNvSpPr/>
          <p:nvPr/>
        </p:nvSpPr>
        <p:spPr>
          <a:xfrm>
            <a:off x="1917669" y="1676138"/>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spTree>
    <p:extLst>
      <p:ext uri="{BB962C8B-B14F-4D97-AF65-F5344CB8AC3E}">
        <p14:creationId xmlns:p14="http://schemas.microsoft.com/office/powerpoint/2010/main" val="22953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4098"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20" name="Image 19">
            <a:extLst>
              <a:ext uri="{FF2B5EF4-FFF2-40B4-BE49-F238E27FC236}">
                <a16:creationId xmlns:a16="http://schemas.microsoft.com/office/drawing/2014/main" id="{DE495997-A534-4CFB-9628-41B8FE25FCC7}"/>
              </a:ext>
            </a:extLst>
          </p:cNvPr>
          <p:cNvPicPr>
            <a:picLocks noChangeAspect="1"/>
          </p:cNvPicPr>
          <p:nvPr/>
        </p:nvPicPr>
        <p:blipFill rotWithShape="1">
          <a:blip r:embed="rId6"/>
          <a:srcRect l="6697" r="4277"/>
          <a:stretch/>
        </p:blipFill>
        <p:spPr>
          <a:xfrm>
            <a:off x="2430966" y="2021159"/>
            <a:ext cx="3107473" cy="1870895"/>
          </a:xfrm>
          <a:prstGeom prst="rect">
            <a:avLst/>
          </a:prstGeom>
        </p:spPr>
      </p:pic>
      <p:sp>
        <p:nvSpPr>
          <p:cNvPr id="21" name="ZoneTexte 20">
            <a:extLst>
              <a:ext uri="{FF2B5EF4-FFF2-40B4-BE49-F238E27FC236}">
                <a16:creationId xmlns:a16="http://schemas.microsoft.com/office/drawing/2014/main" id="{05083278-4786-4D8D-8C54-8769AB559FA6}"/>
              </a:ext>
            </a:extLst>
          </p:cNvPr>
          <p:cNvSpPr txBox="1"/>
          <p:nvPr/>
        </p:nvSpPr>
        <p:spPr>
          <a:xfrm>
            <a:off x="1791630" y="4273212"/>
            <a:ext cx="3801373" cy="261610"/>
          </a:xfrm>
          <a:prstGeom prst="rect">
            <a:avLst/>
          </a:prstGeom>
          <a:noFill/>
        </p:spPr>
        <p:txBody>
          <a:bodyPr wrap="square">
            <a:spAutoFit/>
          </a:bodyPr>
          <a:lstStyle/>
          <a:p>
            <a:pPr marL="228594" marR="0" lvl="0" indent="-2285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1"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S’il répond « oui », </a:t>
            </a:r>
            <a:r>
              <a:rPr kumimoji="0" lang="fr-FR" sz="1100" b="0"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le questionnaire se poursuit</a:t>
            </a:r>
          </a:p>
        </p:txBody>
      </p:sp>
      <p:sp>
        <p:nvSpPr>
          <p:cNvPr id="25" name="Espace réservé du texte 4">
            <a:extLst>
              <a:ext uri="{FF2B5EF4-FFF2-40B4-BE49-F238E27FC236}">
                <a16:creationId xmlns:a16="http://schemas.microsoft.com/office/drawing/2014/main" id="{7525B916-CDDA-4427-ADE1-C2A56656E7DA}"/>
              </a:ext>
            </a:extLst>
          </p:cNvPr>
          <p:cNvSpPr txBox="1">
            <a:spLocks/>
          </p:cNvSpPr>
          <p:nvPr/>
        </p:nvSpPr>
        <p:spPr>
          <a:xfrm>
            <a:off x="887887" y="569673"/>
            <a:ext cx="4714075"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1200">
                <a:solidFill>
                  <a:schemeClr val="lt1"/>
                </a:solidFill>
                <a:latin typeface="Montserrat ExtraBold" panose="00000900000000000000" pitchFamily="2" charset="0"/>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a:t>Restitution si pas de réponse ou pas de critère de choix</a:t>
            </a:r>
          </a:p>
        </p:txBody>
      </p:sp>
      <p:pic>
        <p:nvPicPr>
          <p:cNvPr id="27" name="Image 26">
            <a:extLst>
              <a:ext uri="{FF2B5EF4-FFF2-40B4-BE49-F238E27FC236}">
                <a16:creationId xmlns:a16="http://schemas.microsoft.com/office/drawing/2014/main" id="{744E4C82-6E74-4E54-91B8-042142690EB4}"/>
              </a:ext>
            </a:extLst>
          </p:cNvPr>
          <p:cNvPicPr>
            <a:picLocks noChangeAspect="1"/>
          </p:cNvPicPr>
          <p:nvPr/>
        </p:nvPicPr>
        <p:blipFill rotWithShape="1">
          <a:blip r:embed="rId7"/>
          <a:srcRect t="52844" r="73114" b="17653"/>
          <a:stretch/>
        </p:blipFill>
        <p:spPr>
          <a:xfrm>
            <a:off x="0" y="2542478"/>
            <a:ext cx="1910576" cy="698810"/>
          </a:xfrm>
          <a:prstGeom prst="rect">
            <a:avLst/>
          </a:prstGeom>
        </p:spPr>
      </p:pic>
      <p:sp>
        <p:nvSpPr>
          <p:cNvPr id="31" name="Accolade fermante 30">
            <a:extLst>
              <a:ext uri="{FF2B5EF4-FFF2-40B4-BE49-F238E27FC236}">
                <a16:creationId xmlns:a16="http://schemas.microsoft.com/office/drawing/2014/main" id="{3A5EE06F-9D9D-4E9A-AF85-624A2CCE83C0}"/>
              </a:ext>
            </a:extLst>
          </p:cNvPr>
          <p:cNvSpPr/>
          <p:nvPr/>
        </p:nvSpPr>
        <p:spPr>
          <a:xfrm>
            <a:off x="2037178" y="2518523"/>
            <a:ext cx="213852" cy="845095"/>
          </a:xfrm>
          <a:prstGeom prst="rightBrace">
            <a:avLst>
              <a:gd name="adj1" fmla="val 22126"/>
              <a:gd name="adj2" fmla="val 50000"/>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051B71"/>
              </a:solidFill>
              <a:effectLst/>
              <a:uLnTx/>
              <a:uFillTx/>
              <a:latin typeface="Arial Nova Cond" panose="020B0506020202020204" pitchFamily="34" charset="0"/>
              <a:ea typeface="+mn-ea"/>
              <a:cs typeface="+mn-cs"/>
              <a:sym typeface="Arial"/>
            </a:endParaRPr>
          </a:p>
        </p:txBody>
      </p:sp>
      <p:sp>
        <p:nvSpPr>
          <p:cNvPr id="32" name="ZoneTexte 31">
            <a:extLst>
              <a:ext uri="{FF2B5EF4-FFF2-40B4-BE49-F238E27FC236}">
                <a16:creationId xmlns:a16="http://schemas.microsoft.com/office/drawing/2014/main" id="{09D03C33-9A32-4582-8462-3C5E558EE1BE}"/>
              </a:ext>
            </a:extLst>
          </p:cNvPr>
          <p:cNvSpPr txBox="1"/>
          <p:nvPr/>
        </p:nvSpPr>
        <p:spPr>
          <a:xfrm>
            <a:off x="1520812" y="2761428"/>
            <a:ext cx="436689" cy="230832"/>
          </a:xfrm>
          <a:prstGeom prst="rect">
            <a:avLst/>
          </a:prstGeom>
          <a:solidFill>
            <a:schemeClr val="tx2"/>
          </a:solidFill>
          <a:ln>
            <a:solidFill>
              <a:srgbClr val="DB0029"/>
            </a:solid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rgbClr val="FFFFFF"/>
                </a:solidFill>
                <a:effectLst/>
                <a:uLnTx/>
                <a:uFillTx/>
                <a:latin typeface="Arial Nova Cond" panose="020B0506020202020204" pitchFamily="34" charset="0"/>
                <a:ea typeface="+mn-ea"/>
                <a:cs typeface="Arial"/>
                <a:sym typeface="Arial"/>
              </a:rPr>
              <a:t>OU</a:t>
            </a:r>
          </a:p>
        </p:txBody>
      </p:sp>
      <p:pic>
        <p:nvPicPr>
          <p:cNvPr id="33" name="Image 32">
            <a:extLst>
              <a:ext uri="{FF2B5EF4-FFF2-40B4-BE49-F238E27FC236}">
                <a16:creationId xmlns:a16="http://schemas.microsoft.com/office/drawing/2014/main" id="{72002D37-F25E-499F-BC41-7FEE427F9CAA}"/>
              </a:ext>
            </a:extLst>
          </p:cNvPr>
          <p:cNvPicPr>
            <a:picLocks noChangeAspect="1"/>
          </p:cNvPicPr>
          <p:nvPr/>
        </p:nvPicPr>
        <p:blipFill>
          <a:blip r:embed="rId8"/>
          <a:stretch>
            <a:fillRect/>
          </a:stretch>
        </p:blipFill>
        <p:spPr>
          <a:xfrm>
            <a:off x="8352728" y="3087509"/>
            <a:ext cx="397259" cy="292133"/>
          </a:xfrm>
          <a:prstGeom prst="rect">
            <a:avLst/>
          </a:prstGeom>
        </p:spPr>
      </p:pic>
      <p:sp>
        <p:nvSpPr>
          <p:cNvPr id="34" name="ZoneTexte 33">
            <a:extLst>
              <a:ext uri="{FF2B5EF4-FFF2-40B4-BE49-F238E27FC236}">
                <a16:creationId xmlns:a16="http://schemas.microsoft.com/office/drawing/2014/main" id="{313F9518-4792-47A6-AF91-DA273D7FC0F7}"/>
              </a:ext>
            </a:extLst>
          </p:cNvPr>
          <p:cNvSpPr txBox="1"/>
          <p:nvPr/>
        </p:nvSpPr>
        <p:spPr>
          <a:xfrm>
            <a:off x="1805940" y="1316450"/>
            <a:ext cx="4241690" cy="261610"/>
          </a:xfrm>
          <a:prstGeom prst="rect">
            <a:avLst/>
          </a:prstGeom>
          <a:noFill/>
        </p:spPr>
        <p:txBody>
          <a:bodyPr wrap="square">
            <a:spAutoFit/>
          </a:bodyPr>
          <a:lstStyle/>
          <a:p>
            <a:pPr marL="228594" marR="0" lvl="0" indent="-2285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1"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S’il répond</a:t>
            </a:r>
            <a:endParaRPr kumimoji="0" lang="fr-FR" sz="1100" b="0"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endParaRPr>
          </a:p>
        </p:txBody>
      </p:sp>
      <p:sp>
        <p:nvSpPr>
          <p:cNvPr id="35" name="ZoneTexte 34">
            <a:extLst>
              <a:ext uri="{FF2B5EF4-FFF2-40B4-BE49-F238E27FC236}">
                <a16:creationId xmlns:a16="http://schemas.microsoft.com/office/drawing/2014/main" id="{1F7BDCF2-93D3-44EB-8C96-E143B356C25E}"/>
              </a:ext>
            </a:extLst>
          </p:cNvPr>
          <p:cNvSpPr txBox="1"/>
          <p:nvPr/>
        </p:nvSpPr>
        <p:spPr>
          <a:xfrm>
            <a:off x="5943599" y="2496385"/>
            <a:ext cx="1996069" cy="430887"/>
          </a:xfrm>
          <a:prstGeom prst="rect">
            <a:avLst/>
          </a:prstGeom>
          <a:noFill/>
        </p:spPr>
        <p:txBody>
          <a:bodyPr wrap="square">
            <a:spAutoFit/>
          </a:bodyPr>
          <a:lstStyle>
            <a:defPPr marR="0" lvl="0" algn="l" rtl="0">
              <a:lnSpc>
                <a:spcPct val="100000"/>
              </a:lnSpc>
              <a:spcBef>
                <a:spcPts val="0"/>
              </a:spcBef>
              <a:spcAft>
                <a:spcPts val="0"/>
              </a:spcAft>
            </a:defPPr>
            <a:lvl1pPr>
              <a:defRPr kumimoji="0" sz="1100" kern="0" spc="0" normalizeH="0" baseline="0">
                <a:ln>
                  <a:noFill/>
                </a:ln>
                <a:effectLst/>
                <a:uLnTx/>
                <a:uFillTx/>
                <a:latin typeface="Arial Nova Cond" panose="020B0506020202020204" pitchFamily="34" charset="0"/>
                <a:ea typeface="+mn-ea"/>
                <a:cs typeface="Calibri" panose="020F0502020204030204" pitchFamily="34" charset="0"/>
              </a:defRPr>
            </a:lvl1pPr>
          </a:lstStyle>
          <a:p>
            <a:r>
              <a:rPr lang="fr-FR" dirty="0"/>
              <a:t>Editique spécifique Questionnaire Finance Durable</a:t>
            </a:r>
          </a:p>
        </p:txBody>
      </p:sp>
      <p:sp>
        <p:nvSpPr>
          <p:cNvPr id="36" name="ZoneTexte 35">
            <a:extLst>
              <a:ext uri="{FF2B5EF4-FFF2-40B4-BE49-F238E27FC236}">
                <a16:creationId xmlns:a16="http://schemas.microsoft.com/office/drawing/2014/main" id="{99311A86-4ED8-4B6F-9AE3-E90F71DBDEBF}"/>
              </a:ext>
            </a:extLst>
          </p:cNvPr>
          <p:cNvSpPr txBox="1"/>
          <p:nvPr/>
        </p:nvSpPr>
        <p:spPr>
          <a:xfrm>
            <a:off x="7720361" y="2496384"/>
            <a:ext cx="1371600" cy="523220"/>
          </a:xfrm>
          <a:prstGeom prst="rect">
            <a:avLst/>
          </a:prstGeom>
          <a:noFill/>
        </p:spPr>
        <p:txBody>
          <a:bodyPr wrap="square">
            <a:spAutoFit/>
          </a:bodyP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0" i="0" u="none" strike="noStrike" kern="0" cap="none" spc="0" normalizeH="0" baseline="0" noProof="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Accès à LEA possible</a:t>
            </a: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Titre 1">
            <a:extLst>
              <a:ext uri="{FF2B5EF4-FFF2-40B4-BE49-F238E27FC236}">
                <a16:creationId xmlns:a16="http://schemas.microsoft.com/office/drawing/2014/main" id="{EA8518F9-272A-4E8A-85E7-843A19886FF6}"/>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24" name="ZoneTexte 43">
            <a:extLst>
              <a:ext uri="{FF2B5EF4-FFF2-40B4-BE49-F238E27FC236}">
                <a16:creationId xmlns:a16="http://schemas.microsoft.com/office/drawing/2014/main" id="{478545EA-7026-49ED-A175-F74C31A4F497}"/>
              </a:ext>
            </a:extLst>
          </p:cNvPr>
          <p:cNvSpPr txBox="1"/>
          <p:nvPr/>
        </p:nvSpPr>
        <p:spPr>
          <a:xfrm>
            <a:off x="125387" y="1211382"/>
            <a:ext cx="1225091" cy="426646"/>
          </a:xfrm>
          <a:prstGeom prst="rect">
            <a:avLst/>
          </a:prstGeom>
          <a:noFill/>
        </p:spPr>
        <p:txBody>
          <a:bodyPr wrap="square" lIns="36000" tIns="36000" rIns="0" bIns="36000">
            <a:spAutoFit/>
          </a:bodyPr>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fr-FR" sz="900" b="0" i="0" u="none" strike="noStrike" kern="0" cap="none" spc="0" normalizeH="0" baseline="0" noProof="0" dirty="0">
                <a:ln>
                  <a:noFill/>
                </a:ln>
                <a:solidFill>
                  <a:sysClr val="windowText" lastClr="000000"/>
                </a:solidFill>
                <a:effectLst/>
                <a:uLnTx/>
                <a:uFillTx/>
                <a:latin typeface="Montserrat" panose="00000500000000000000" pitchFamily="2" charset="0"/>
              </a:rPr>
              <a:t>Profil </a:t>
            </a:r>
          </a:p>
          <a:p>
            <a:pPr marL="0" marR="0" lvl="0" indent="0" algn="ctr" defTabSz="914400" eaLnBrk="1" fontAlgn="auto" latinLnBrk="0" hangingPunct="1">
              <a:lnSpc>
                <a:spcPct val="100000"/>
              </a:lnSpc>
              <a:spcBef>
                <a:spcPts val="0"/>
              </a:spcBef>
              <a:spcAft>
                <a:spcPts val="600"/>
              </a:spcAft>
              <a:buClrTx/>
              <a:buSzTx/>
              <a:buFontTx/>
              <a:buNone/>
              <a:tabLst/>
              <a:defRPr/>
            </a:pPr>
            <a:r>
              <a:rPr lang="fr-FR" sz="900" dirty="0">
                <a:solidFill>
                  <a:sysClr val="windowText" lastClr="000000"/>
                </a:solidFill>
                <a:latin typeface="Montserrat" panose="00000500000000000000" pitchFamily="2" charset="0"/>
              </a:rPr>
              <a:t>Pas de Préférence</a:t>
            </a:r>
            <a:endParaRPr kumimoji="0" lang="fr-FR" sz="900" b="0" i="0" u="none" strike="noStrike" kern="0" cap="none" spc="0" normalizeH="0" baseline="0" noProof="0" dirty="0">
              <a:ln>
                <a:noFill/>
              </a:ln>
              <a:solidFill>
                <a:sysClr val="windowText" lastClr="000000"/>
              </a:solidFill>
              <a:effectLst/>
              <a:uLnTx/>
              <a:uFillTx/>
              <a:latin typeface="Montserrat" panose="00000500000000000000" pitchFamily="2" charset="0"/>
            </a:endParaRPr>
          </a:p>
        </p:txBody>
      </p:sp>
      <p:sp>
        <p:nvSpPr>
          <p:cNvPr id="26" name="Rectangle : coins arrondis 42">
            <a:extLst>
              <a:ext uri="{FF2B5EF4-FFF2-40B4-BE49-F238E27FC236}">
                <a16:creationId xmlns:a16="http://schemas.microsoft.com/office/drawing/2014/main" id="{1EAF1FE5-048F-4560-A2B3-2FCCDC8E4423}"/>
              </a:ext>
            </a:extLst>
          </p:cNvPr>
          <p:cNvSpPr/>
          <p:nvPr/>
        </p:nvSpPr>
        <p:spPr>
          <a:xfrm>
            <a:off x="86422" y="1122157"/>
            <a:ext cx="1303020" cy="580634"/>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37" name="Picture 2" descr="triangle rounded Icon - Free PNG &amp; SVG 2014525 - Noun Project">
            <a:extLst>
              <a:ext uri="{FF2B5EF4-FFF2-40B4-BE49-F238E27FC236}">
                <a16:creationId xmlns:a16="http://schemas.microsoft.com/office/drawing/2014/main" id="{34726924-373A-4C44-9D25-CDEE95494F38}"/>
              </a:ext>
            </a:extLst>
          </p:cNvPr>
          <p:cNvPicPr>
            <a:picLocks noChangeAspect="1" noChangeArrowheads="1"/>
          </p:cNvPicPr>
          <p:nvPr/>
        </p:nvPicPr>
        <p:blipFill>
          <a:blip r:embed="rId9">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210008" y="1089428"/>
            <a:ext cx="1027930" cy="720000"/>
          </a:xfrm>
          <a:prstGeom prst="rect">
            <a:avLst/>
          </a:prstGeom>
          <a:noFill/>
          <a:extLst>
            <a:ext uri="{909E8E84-426E-40DD-AFC4-6F175D3DCCD1}">
              <a14:hiddenFill xmlns:a14="http://schemas.microsoft.com/office/drawing/2010/main">
                <a:solidFill>
                  <a:srgbClr val="FFFFFF"/>
                </a:solidFill>
              </a14:hiddenFill>
            </a:ext>
          </a:extLst>
        </p:spPr>
      </p:pic>
      <p:sp>
        <p:nvSpPr>
          <p:cNvPr id="39" name="ZoneTexte 38">
            <a:extLst>
              <a:ext uri="{FF2B5EF4-FFF2-40B4-BE49-F238E27FC236}">
                <a16:creationId xmlns:a16="http://schemas.microsoft.com/office/drawing/2014/main" id="{3694BC34-F5B3-43CF-85EB-B245CA810B3D}"/>
              </a:ext>
            </a:extLst>
          </p:cNvPr>
          <p:cNvSpPr txBox="1"/>
          <p:nvPr/>
        </p:nvSpPr>
        <p:spPr>
          <a:xfrm>
            <a:off x="5562600" y="1239530"/>
            <a:ext cx="2407920" cy="430887"/>
          </a:xfrm>
          <a:prstGeom prst="rect">
            <a:avLst/>
          </a:prstGeom>
          <a:noFill/>
        </p:spPr>
        <p:txBody>
          <a:bodyPr wrap="square">
            <a:spAutoFit/>
          </a:bodyPr>
          <a:lstStyle/>
          <a:p>
            <a:r>
              <a:rPr kumimoji="0" lang="fr-FR" sz="1100" b="0"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le questionnaire s’arrête et le conseiller peut accéder au parcours LEA</a:t>
            </a:r>
            <a:endParaRPr lang="fr-FR" sz="1100" dirty="0"/>
          </a:p>
        </p:txBody>
      </p:sp>
      <p:sp>
        <p:nvSpPr>
          <p:cNvPr id="40" name="ZoneTexte 39">
            <a:extLst>
              <a:ext uri="{FF2B5EF4-FFF2-40B4-BE49-F238E27FC236}">
                <a16:creationId xmlns:a16="http://schemas.microsoft.com/office/drawing/2014/main" id="{DEFA399E-CEBA-49AE-BEF0-2712393C42BC}"/>
              </a:ext>
            </a:extLst>
          </p:cNvPr>
          <p:cNvSpPr txBox="1"/>
          <p:nvPr/>
        </p:nvSpPr>
        <p:spPr>
          <a:xfrm>
            <a:off x="3070860" y="1118652"/>
            <a:ext cx="2385060" cy="646331"/>
          </a:xfrm>
          <a:prstGeom prst="rect">
            <a:avLst/>
          </a:prstGeom>
          <a:noFill/>
        </p:spPr>
        <p:txBody>
          <a:bodyPr wrap="square">
            <a:spAutoFit/>
          </a:bodyPr>
          <a:lstStyle/>
          <a:p>
            <a:r>
              <a:rPr kumimoji="0" lang="fr-FR" sz="1200" b="1"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 non » </a:t>
            </a:r>
          </a:p>
          <a:p>
            <a:r>
              <a:rPr kumimoji="0" lang="fr-FR" sz="1050" b="1" i="1"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    ou</a:t>
            </a:r>
            <a:r>
              <a:rPr kumimoji="0" lang="fr-FR" sz="1200" b="1"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 </a:t>
            </a:r>
          </a:p>
          <a:p>
            <a:r>
              <a:rPr kumimoji="0" lang="fr-FR" sz="1200" b="1" i="0" u="none" strike="noStrike" kern="0" cap="none" spc="0" normalizeH="0" baseline="0" noProof="0" dirty="0">
                <a:ln>
                  <a:noFill/>
                </a:ln>
                <a:solidFill>
                  <a:srgbClr val="000000"/>
                </a:solidFill>
                <a:effectLst/>
                <a:uLnTx/>
                <a:uFillTx/>
                <a:latin typeface="Arial Nova Cond" panose="020B0506020202020204" pitchFamily="34" charset="0"/>
                <a:ea typeface="+mn-ea"/>
                <a:cs typeface="Calibri" panose="020F0502020204030204" pitchFamily="34" charset="0"/>
                <a:sym typeface="Arial"/>
              </a:rPr>
              <a:t>« je ne souhaite pas répondre »</a:t>
            </a:r>
            <a:endParaRPr lang="fr-FR" sz="1200" dirty="0"/>
          </a:p>
        </p:txBody>
      </p:sp>
      <p:cxnSp>
        <p:nvCxnSpPr>
          <p:cNvPr id="8" name="Connecteur : en angle 7">
            <a:extLst>
              <a:ext uri="{FF2B5EF4-FFF2-40B4-BE49-F238E27FC236}">
                <a16:creationId xmlns:a16="http://schemas.microsoft.com/office/drawing/2014/main" id="{C42D38B5-718E-4D7B-9E15-0202824FFD3D}"/>
              </a:ext>
            </a:extLst>
          </p:cNvPr>
          <p:cNvCxnSpPr/>
          <p:nvPr/>
        </p:nvCxnSpPr>
        <p:spPr>
          <a:xfrm flipV="1">
            <a:off x="2781300" y="1310640"/>
            <a:ext cx="320040" cy="160020"/>
          </a:xfrm>
          <a:prstGeom prst="bentConnector3">
            <a:avLst/>
          </a:prstGeom>
          <a:ln>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1" name="Connecteur : en angle 40">
            <a:extLst>
              <a:ext uri="{FF2B5EF4-FFF2-40B4-BE49-F238E27FC236}">
                <a16:creationId xmlns:a16="http://schemas.microsoft.com/office/drawing/2014/main" id="{827F2E70-169C-4B37-AA8E-5AEE2654D3C0}"/>
              </a:ext>
            </a:extLst>
          </p:cNvPr>
          <p:cNvCxnSpPr>
            <a:cxnSpLocks/>
          </p:cNvCxnSpPr>
          <p:nvPr/>
        </p:nvCxnSpPr>
        <p:spPr>
          <a:xfrm>
            <a:off x="2796540" y="1463040"/>
            <a:ext cx="274320" cy="198120"/>
          </a:xfrm>
          <a:prstGeom prst="bentConnector3">
            <a:avLst/>
          </a:prstGeom>
          <a:ln>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pic>
        <p:nvPicPr>
          <p:cNvPr id="42" name="Picture 2" descr="triangle rounded Icon - Free PNG &amp; SVG 2014525 - Noun Project">
            <a:extLst>
              <a:ext uri="{FF2B5EF4-FFF2-40B4-BE49-F238E27FC236}">
                <a16:creationId xmlns:a16="http://schemas.microsoft.com/office/drawing/2014/main" id="{99F378A5-113C-4FD3-A933-8006E55F42B2}"/>
              </a:ext>
            </a:extLst>
          </p:cNvPr>
          <p:cNvPicPr>
            <a:picLocks noChangeAspect="1" noChangeArrowheads="1"/>
          </p:cNvPicPr>
          <p:nvPr/>
        </p:nvPicPr>
        <p:blipFill>
          <a:blip r:embed="rId9">
            <a:alphaModFix amt="20000"/>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5152120" y="1269739"/>
            <a:ext cx="603777" cy="422908"/>
          </a:xfrm>
          <a:prstGeom prst="rect">
            <a:avLst/>
          </a:prstGeom>
          <a:noFill/>
          <a:extLst>
            <a:ext uri="{909E8E84-426E-40DD-AFC4-6F175D3DCCD1}">
              <a14:hiddenFill xmlns:a14="http://schemas.microsoft.com/office/drawing/2010/main">
                <a:solidFill>
                  <a:srgbClr val="FFFFFF"/>
                </a:solidFill>
              </a14:hiddenFill>
            </a:ext>
          </a:extLst>
        </p:spPr>
      </p:pic>
      <p:pic>
        <p:nvPicPr>
          <p:cNvPr id="43" name="Image 42">
            <a:extLst>
              <a:ext uri="{FF2B5EF4-FFF2-40B4-BE49-F238E27FC236}">
                <a16:creationId xmlns:a16="http://schemas.microsoft.com/office/drawing/2014/main" id="{5901DDD7-4D2B-4BC5-B9AE-AFC2E31399A3}"/>
              </a:ext>
            </a:extLst>
          </p:cNvPr>
          <p:cNvPicPr>
            <a:picLocks noChangeAspect="1"/>
          </p:cNvPicPr>
          <p:nvPr/>
        </p:nvPicPr>
        <p:blipFill>
          <a:blip r:embed="rId8"/>
          <a:stretch>
            <a:fillRect/>
          </a:stretch>
        </p:blipFill>
        <p:spPr>
          <a:xfrm>
            <a:off x="8009828" y="1319669"/>
            <a:ext cx="397259" cy="292133"/>
          </a:xfrm>
          <a:prstGeom prst="rect">
            <a:avLst/>
          </a:prstGeom>
        </p:spPr>
      </p:pic>
      <p:pic>
        <p:nvPicPr>
          <p:cNvPr id="11" name="Image 10">
            <a:extLst>
              <a:ext uri="{FF2B5EF4-FFF2-40B4-BE49-F238E27FC236}">
                <a16:creationId xmlns:a16="http://schemas.microsoft.com/office/drawing/2014/main" id="{93990126-0E6E-4B10-A4C4-599D61A37A87}"/>
              </a:ext>
            </a:extLst>
          </p:cNvPr>
          <p:cNvPicPr>
            <a:picLocks noChangeAspect="1"/>
          </p:cNvPicPr>
          <p:nvPr/>
        </p:nvPicPr>
        <p:blipFill rotWithShape="1">
          <a:blip r:embed="rId10"/>
          <a:srcRect l="85154" t="-3608"/>
          <a:stretch/>
        </p:blipFill>
        <p:spPr>
          <a:xfrm>
            <a:off x="6750204" y="3003394"/>
            <a:ext cx="401859" cy="372671"/>
          </a:xfrm>
          <a:prstGeom prst="rect">
            <a:avLst/>
          </a:prstGeom>
        </p:spPr>
      </p:pic>
      <p:pic>
        <p:nvPicPr>
          <p:cNvPr id="45" name="Picture 2" descr="triangle rounded Icon - Free PNG &amp; SVG 2014525 - Noun Project">
            <a:extLst>
              <a:ext uri="{FF2B5EF4-FFF2-40B4-BE49-F238E27FC236}">
                <a16:creationId xmlns:a16="http://schemas.microsoft.com/office/drawing/2014/main" id="{FF29117D-4F58-468C-AB00-54F83056D89F}"/>
              </a:ext>
            </a:extLst>
          </p:cNvPr>
          <p:cNvPicPr>
            <a:picLocks noChangeAspect="1" noChangeArrowheads="1"/>
          </p:cNvPicPr>
          <p:nvPr/>
        </p:nvPicPr>
        <p:blipFill>
          <a:blip r:embed="rId9">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210008" y="4059369"/>
            <a:ext cx="102793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598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5122"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21" name="ZoneTexte 20">
            <a:extLst>
              <a:ext uri="{FF2B5EF4-FFF2-40B4-BE49-F238E27FC236}">
                <a16:creationId xmlns:a16="http://schemas.microsoft.com/office/drawing/2014/main" id="{C342986F-918D-474B-8385-C630B066B90B}"/>
              </a:ext>
            </a:extLst>
          </p:cNvPr>
          <p:cNvSpPr txBox="1"/>
          <p:nvPr/>
        </p:nvSpPr>
        <p:spPr>
          <a:xfrm>
            <a:off x="167640" y="2433938"/>
            <a:ext cx="1272540" cy="488201"/>
          </a:xfrm>
          <a:prstGeom prst="rect">
            <a:avLst/>
          </a:prstGeom>
          <a:noFill/>
        </p:spPr>
        <p:txBody>
          <a:bodyPr wrap="square" lIns="36000" tIns="36000" rIns="0" bIns="36000">
            <a:spAutoFit/>
          </a:bodyPr>
          <a:lstStyle>
            <a:defPPr marR="0" lvl="0" algn="l" rtl="0">
              <a:lnSpc>
                <a:spcPct val="100000"/>
              </a:lnSpc>
              <a:spcBef>
                <a:spcPts val="0"/>
              </a:spcBef>
              <a:spcAft>
                <a:spcPts val="0"/>
              </a:spcAft>
            </a:defPPr>
            <a:lvl1pPr marL="0" indent="0" algn="ctr" defTabSz="914400" eaLnBrk="1" fontAlgn="auto" latinLnBrk="0" hangingPunct="1">
              <a:spcAft>
                <a:spcPts val="600"/>
              </a:spcAft>
              <a:buClrTx/>
              <a:buSzTx/>
              <a:buFontTx/>
              <a:tabLst/>
              <a:defRPr kumimoji="0" sz="900" kern="0" spc="0" normalizeH="0" baseline="0">
                <a:ln>
                  <a:noFill/>
                </a:ln>
                <a:solidFill>
                  <a:sysClr val="windowText" lastClr="000000"/>
                </a:solidFill>
                <a:effectLst/>
                <a:uLnTx/>
                <a:uFillTx/>
                <a:latin typeface="Montserrat" panose="00000500000000000000" pitchFamily="2" charset="0"/>
              </a:defRPr>
            </a:lvl1pPr>
          </a:lstStyle>
          <a:p>
            <a:r>
              <a:rPr lang="fr-FR" dirty="0"/>
              <a:t>Proportion investissement durable </a:t>
            </a:r>
          </a:p>
        </p:txBody>
      </p:sp>
      <p:sp>
        <p:nvSpPr>
          <p:cNvPr id="12" name="Titre 1">
            <a:extLst>
              <a:ext uri="{FF2B5EF4-FFF2-40B4-BE49-F238E27FC236}">
                <a16:creationId xmlns:a16="http://schemas.microsoft.com/office/drawing/2014/main" id="{03EB72D6-9B42-46C0-B93D-7939107AFCFE}"/>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13" name="Rectangle : coins arrondis 12">
            <a:extLst>
              <a:ext uri="{FF2B5EF4-FFF2-40B4-BE49-F238E27FC236}">
                <a16:creationId xmlns:a16="http://schemas.microsoft.com/office/drawing/2014/main" id="{3071129B-C706-43AC-814D-8DA75CD724D3}"/>
              </a:ext>
            </a:extLst>
          </p:cNvPr>
          <p:cNvSpPr/>
          <p:nvPr/>
        </p:nvSpPr>
        <p:spPr>
          <a:xfrm>
            <a:off x="847495" y="587298"/>
            <a:ext cx="1315844" cy="31223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QUESTION </a:t>
            </a:r>
          </a:p>
        </p:txBody>
      </p:sp>
      <p:sp>
        <p:nvSpPr>
          <p:cNvPr id="14" name="Ellipse 13">
            <a:extLst>
              <a:ext uri="{FF2B5EF4-FFF2-40B4-BE49-F238E27FC236}">
                <a16:creationId xmlns:a16="http://schemas.microsoft.com/office/drawing/2014/main" id="{13822404-28A9-47E5-B089-BB6B0ABEC986}"/>
              </a:ext>
            </a:extLst>
          </p:cNvPr>
          <p:cNvSpPr/>
          <p:nvPr/>
        </p:nvSpPr>
        <p:spPr>
          <a:xfrm>
            <a:off x="1955181" y="550127"/>
            <a:ext cx="349405" cy="356839"/>
          </a:xfrm>
          <a:prstGeom prst="ellipse">
            <a:avLst/>
          </a:prstGeom>
          <a:solidFill>
            <a:srgbClr val="FFFFFF"/>
          </a:solid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chemeClr val="tx2"/>
                </a:solidFill>
                <a:effectLst/>
                <a:uLnTx/>
                <a:uFillTx/>
                <a:latin typeface="Arial" panose="020B0604020202020204"/>
                <a:ea typeface="+mn-ea"/>
                <a:cs typeface="+mn-cs"/>
              </a:rPr>
              <a:t>2</a:t>
            </a:r>
          </a:p>
        </p:txBody>
      </p:sp>
      <p:grpSp>
        <p:nvGrpSpPr>
          <p:cNvPr id="7" name="Groupe 6">
            <a:extLst>
              <a:ext uri="{FF2B5EF4-FFF2-40B4-BE49-F238E27FC236}">
                <a16:creationId xmlns:a16="http://schemas.microsoft.com/office/drawing/2014/main" id="{AA2983B0-0501-4B2A-A842-CE825BDC6A01}"/>
              </a:ext>
            </a:extLst>
          </p:cNvPr>
          <p:cNvGrpSpPr/>
          <p:nvPr/>
        </p:nvGrpSpPr>
        <p:grpSpPr>
          <a:xfrm>
            <a:off x="2575559" y="1645920"/>
            <a:ext cx="5996941" cy="3069558"/>
            <a:chOff x="2278379" y="1554480"/>
            <a:chExt cx="5996941" cy="3069558"/>
          </a:xfrm>
        </p:grpSpPr>
        <p:pic>
          <p:nvPicPr>
            <p:cNvPr id="16" name="Image 15">
              <a:extLst>
                <a:ext uri="{FF2B5EF4-FFF2-40B4-BE49-F238E27FC236}">
                  <a16:creationId xmlns:a16="http://schemas.microsoft.com/office/drawing/2014/main" id="{F6CCD415-F4D3-4834-83CD-2243CC9B9564}"/>
                </a:ext>
              </a:extLst>
            </p:cNvPr>
            <p:cNvPicPr>
              <a:picLocks noChangeAspect="1"/>
            </p:cNvPicPr>
            <p:nvPr/>
          </p:nvPicPr>
          <p:blipFill rotWithShape="1">
            <a:blip r:embed="rId6"/>
            <a:srcRect t="4845"/>
            <a:stretch/>
          </p:blipFill>
          <p:spPr>
            <a:xfrm>
              <a:off x="2278379" y="1554480"/>
              <a:ext cx="5996941" cy="3069558"/>
            </a:xfrm>
            <a:prstGeom prst="rect">
              <a:avLst/>
            </a:prstGeom>
          </p:spPr>
        </p:pic>
        <p:pic>
          <p:nvPicPr>
            <p:cNvPr id="4" name="Image 3">
              <a:extLst>
                <a:ext uri="{FF2B5EF4-FFF2-40B4-BE49-F238E27FC236}">
                  <a16:creationId xmlns:a16="http://schemas.microsoft.com/office/drawing/2014/main" id="{9889E174-EFDA-4B96-82E4-C2A668443C11}"/>
                </a:ext>
              </a:extLst>
            </p:cNvPr>
            <p:cNvPicPr>
              <a:picLocks noChangeAspect="1"/>
            </p:cNvPicPr>
            <p:nvPr/>
          </p:nvPicPr>
          <p:blipFill rotWithShape="1">
            <a:blip r:embed="rId7"/>
            <a:srcRect r="19959" b="23971"/>
            <a:stretch/>
          </p:blipFill>
          <p:spPr>
            <a:xfrm>
              <a:off x="2324100" y="2661345"/>
              <a:ext cx="5928360" cy="1232475"/>
            </a:xfrm>
            <a:prstGeom prst="rect">
              <a:avLst/>
            </a:prstGeom>
          </p:spPr>
        </p:pic>
        <p:pic>
          <p:nvPicPr>
            <p:cNvPr id="23" name="Image 22">
              <a:extLst>
                <a:ext uri="{FF2B5EF4-FFF2-40B4-BE49-F238E27FC236}">
                  <a16:creationId xmlns:a16="http://schemas.microsoft.com/office/drawing/2014/main" id="{EA8853B5-ABA2-4D25-843D-EEAFE64C44DC}"/>
                </a:ext>
              </a:extLst>
            </p:cNvPr>
            <p:cNvPicPr>
              <a:picLocks noChangeAspect="1"/>
            </p:cNvPicPr>
            <p:nvPr/>
          </p:nvPicPr>
          <p:blipFill rotWithShape="1">
            <a:blip r:embed="rId8"/>
            <a:srcRect l="58862" t="31653" r="28943" b="42909"/>
            <a:stretch/>
          </p:blipFill>
          <p:spPr>
            <a:xfrm>
              <a:off x="6559519" y="2445462"/>
              <a:ext cx="1115122" cy="1308410"/>
            </a:xfrm>
            <a:prstGeom prst="rect">
              <a:avLst/>
            </a:prstGeom>
          </p:spPr>
        </p:pic>
      </p:grpSp>
      <p:pic>
        <p:nvPicPr>
          <p:cNvPr id="6" name="Image 5">
            <a:extLst>
              <a:ext uri="{FF2B5EF4-FFF2-40B4-BE49-F238E27FC236}">
                <a16:creationId xmlns:a16="http://schemas.microsoft.com/office/drawing/2014/main" id="{1262956E-4690-4A13-BE07-704B0092C2F5}"/>
              </a:ext>
            </a:extLst>
          </p:cNvPr>
          <p:cNvPicPr>
            <a:picLocks noChangeAspect="1"/>
          </p:cNvPicPr>
          <p:nvPr/>
        </p:nvPicPr>
        <p:blipFill>
          <a:blip r:embed="rId9"/>
          <a:stretch>
            <a:fillRect/>
          </a:stretch>
        </p:blipFill>
        <p:spPr>
          <a:xfrm>
            <a:off x="2994660" y="2214563"/>
            <a:ext cx="4274820" cy="323622"/>
          </a:xfrm>
          <a:prstGeom prst="rect">
            <a:avLst/>
          </a:prstGeom>
        </p:spPr>
      </p:pic>
      <p:sp>
        <p:nvSpPr>
          <p:cNvPr id="24" name="Rectangle : coins arrondis 42">
            <a:extLst>
              <a:ext uri="{FF2B5EF4-FFF2-40B4-BE49-F238E27FC236}">
                <a16:creationId xmlns:a16="http://schemas.microsoft.com/office/drawing/2014/main" id="{D0693ED4-8BFC-4381-B5C6-9268F01688C9}"/>
              </a:ext>
            </a:extLst>
          </p:cNvPr>
          <p:cNvSpPr/>
          <p:nvPr/>
        </p:nvSpPr>
        <p:spPr>
          <a:xfrm>
            <a:off x="152400" y="2375926"/>
            <a:ext cx="1303020" cy="580634"/>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25" name="Picture 2" descr="triangle rounded Icon - Free PNG &amp; SVG 2014525 - Noun Project">
            <a:extLst>
              <a:ext uri="{FF2B5EF4-FFF2-40B4-BE49-F238E27FC236}">
                <a16:creationId xmlns:a16="http://schemas.microsoft.com/office/drawing/2014/main" id="{952B1C5F-CAB1-4203-A536-001C3E0BBA3E}"/>
              </a:ext>
            </a:extLst>
          </p:cNvPr>
          <p:cNvPicPr>
            <a:picLocks noChangeAspect="1" noChangeArrowheads="1"/>
          </p:cNvPicPr>
          <p:nvPr/>
        </p:nvPicPr>
        <p:blipFill>
          <a:blip r:embed="rId10">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275986" y="2343197"/>
            <a:ext cx="1027930" cy="720000"/>
          </a:xfrm>
          <a:prstGeom prst="rect">
            <a:avLst/>
          </a:prstGeom>
          <a:noFill/>
          <a:extLst>
            <a:ext uri="{909E8E84-426E-40DD-AFC4-6F175D3DCCD1}">
              <a14:hiddenFill xmlns:a14="http://schemas.microsoft.com/office/drawing/2010/main">
                <a:solidFill>
                  <a:srgbClr val="FFFFFF"/>
                </a:solidFill>
              </a14:hiddenFill>
            </a:ext>
          </a:extLst>
        </p:spPr>
      </p:pic>
      <p:sp>
        <p:nvSpPr>
          <p:cNvPr id="15" name="Arrow: Chevron 69">
            <a:extLst>
              <a:ext uri="{FF2B5EF4-FFF2-40B4-BE49-F238E27FC236}">
                <a16:creationId xmlns:a16="http://schemas.microsoft.com/office/drawing/2014/main" id="{6ED3CA14-D49A-4BD2-B462-9269C2C4123D}"/>
              </a:ext>
            </a:extLst>
          </p:cNvPr>
          <p:cNvSpPr/>
          <p:nvPr/>
        </p:nvSpPr>
        <p:spPr>
          <a:xfrm>
            <a:off x="1969708" y="1713309"/>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spTree>
    <p:extLst>
      <p:ext uri="{BB962C8B-B14F-4D97-AF65-F5344CB8AC3E}">
        <p14:creationId xmlns:p14="http://schemas.microsoft.com/office/powerpoint/2010/main" val="30946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6146"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cxnSp>
        <p:nvCxnSpPr>
          <p:cNvPr id="21" name="Connecteur : en angle 20">
            <a:extLst>
              <a:ext uri="{FF2B5EF4-FFF2-40B4-BE49-F238E27FC236}">
                <a16:creationId xmlns:a16="http://schemas.microsoft.com/office/drawing/2014/main" id="{4A3F4ADA-4B9F-4BF5-905A-AE5684D70D01}"/>
              </a:ext>
            </a:extLst>
          </p:cNvPr>
          <p:cNvCxnSpPr>
            <a:cxnSpLocks/>
            <a:stCxn id="34" idx="0"/>
            <a:endCxn id="23" idx="1"/>
          </p:cNvCxnSpPr>
          <p:nvPr/>
        </p:nvCxnSpPr>
        <p:spPr>
          <a:xfrm flipV="1">
            <a:off x="2149951" y="1753792"/>
            <a:ext cx="1782723" cy="1001443"/>
          </a:xfrm>
          <a:prstGeom prst="bentConnector3">
            <a:avLst>
              <a:gd name="adj1" fmla="val 50000"/>
            </a:avLst>
          </a:prstGeom>
          <a:ln>
            <a:solidFill>
              <a:srgbClr val="007E39"/>
            </a:solidFill>
            <a:tailEnd type="stealth" w="lg" len="lg"/>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DCC09A4C-4F38-4041-977C-468790A071DD}"/>
              </a:ext>
            </a:extLst>
          </p:cNvPr>
          <p:cNvSpPr txBox="1"/>
          <p:nvPr/>
        </p:nvSpPr>
        <p:spPr>
          <a:xfrm>
            <a:off x="3932674" y="1399849"/>
            <a:ext cx="1590907" cy="707886"/>
          </a:xfrm>
          <a:prstGeom prst="rect">
            <a:avLst/>
          </a:prstGeom>
          <a:noFill/>
          <a:ln>
            <a:solidFill>
              <a:srgbClr val="00A193"/>
            </a:solidFill>
          </a:ln>
        </p:spPr>
        <p:txBody>
          <a:bodyPr wrap="square">
            <a:spAutoFit/>
          </a:bodyPr>
          <a:lstStyle/>
          <a:p>
            <a:pPr marL="0" marR="0" lvl="0" indent="0" defTabSz="6858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Nova Cond" panose="020B0506020202020204" pitchFamily="34" charset="0"/>
                <a:ea typeface="+mn-ea"/>
                <a:cs typeface="Arial"/>
                <a:sym typeface="Arial"/>
              </a:rPr>
              <a:t>S’il répond «la part la plus importante possible », le client est profilé comme « </a:t>
            </a:r>
            <a:r>
              <a:rPr kumimoji="0" lang="fr-FR" sz="1000" b="1" i="0" u="none" strike="noStrike" kern="0" cap="none" spc="0" normalizeH="0" baseline="0" noProof="0" dirty="0">
                <a:ln>
                  <a:noFill/>
                </a:ln>
                <a:solidFill>
                  <a:srgbClr val="007E39"/>
                </a:solidFill>
                <a:effectLst/>
                <a:uLnTx/>
                <a:uFillTx/>
                <a:latin typeface="Arial Nova Cond" panose="020B0506020202020204" pitchFamily="34" charset="0"/>
                <a:ea typeface="+mn-ea"/>
                <a:cs typeface="Arial"/>
                <a:sym typeface="Arial"/>
              </a:rPr>
              <a:t>Impliqué</a:t>
            </a:r>
            <a:r>
              <a:rPr kumimoji="0" lang="fr-FR" sz="1000" b="0" i="0" u="none" strike="noStrike" kern="0" cap="none" spc="0" normalizeH="0" baseline="0" noProof="0" dirty="0">
                <a:ln>
                  <a:noFill/>
                </a:ln>
                <a:solidFill>
                  <a:srgbClr val="007E39"/>
                </a:solidFill>
                <a:effectLst/>
                <a:uLnTx/>
                <a:uFillTx/>
                <a:latin typeface="Arial Nova Cond" panose="020B0506020202020204" pitchFamily="34" charset="0"/>
                <a:ea typeface="+mn-ea"/>
                <a:cs typeface="Arial"/>
                <a:sym typeface="Arial"/>
              </a:rPr>
              <a:t> </a:t>
            </a:r>
            <a:r>
              <a:rPr kumimoji="0" lang="fr-FR" sz="1000" b="0" i="0" u="none" strike="noStrike" kern="0" cap="none" spc="0" normalizeH="0" baseline="0" noProof="0" dirty="0">
                <a:ln>
                  <a:noFill/>
                </a:ln>
                <a:solidFill>
                  <a:srgbClr val="000000"/>
                </a:solidFill>
                <a:effectLst/>
                <a:uLnTx/>
                <a:uFillTx/>
                <a:latin typeface="Arial Nova Cond" panose="020B0506020202020204" pitchFamily="34" charset="0"/>
                <a:ea typeface="+mn-ea"/>
                <a:cs typeface="Arial"/>
                <a:sym typeface="Arial"/>
              </a:rPr>
              <a:t>»</a:t>
            </a:r>
          </a:p>
        </p:txBody>
      </p:sp>
      <p:pic>
        <p:nvPicPr>
          <p:cNvPr id="26" name="Image 25">
            <a:extLst>
              <a:ext uri="{FF2B5EF4-FFF2-40B4-BE49-F238E27FC236}">
                <a16:creationId xmlns:a16="http://schemas.microsoft.com/office/drawing/2014/main" id="{87EABE6D-B966-4BE3-B895-900C0A74A185}"/>
              </a:ext>
            </a:extLst>
          </p:cNvPr>
          <p:cNvPicPr>
            <a:picLocks noChangeAspect="1"/>
          </p:cNvPicPr>
          <p:nvPr/>
        </p:nvPicPr>
        <p:blipFill>
          <a:blip r:embed="rId6"/>
          <a:stretch>
            <a:fillRect/>
          </a:stretch>
        </p:blipFill>
        <p:spPr>
          <a:xfrm>
            <a:off x="5547649" y="1408771"/>
            <a:ext cx="697044" cy="659366"/>
          </a:xfrm>
          <a:prstGeom prst="rect">
            <a:avLst/>
          </a:prstGeom>
        </p:spPr>
      </p:pic>
      <p:sp>
        <p:nvSpPr>
          <p:cNvPr id="29" name="ZoneTexte 28">
            <a:extLst>
              <a:ext uri="{FF2B5EF4-FFF2-40B4-BE49-F238E27FC236}">
                <a16:creationId xmlns:a16="http://schemas.microsoft.com/office/drawing/2014/main" id="{72298B8A-3476-447C-BD23-0C880764E92C}"/>
              </a:ext>
            </a:extLst>
          </p:cNvPr>
          <p:cNvSpPr txBox="1"/>
          <p:nvPr/>
        </p:nvSpPr>
        <p:spPr>
          <a:xfrm>
            <a:off x="3870414" y="3147245"/>
            <a:ext cx="1519352" cy="861774"/>
          </a:xfrm>
          <a:prstGeom prst="rect">
            <a:avLst/>
          </a:prstGeom>
          <a:noFill/>
          <a:ln>
            <a:solidFill>
              <a:srgbClr val="0070C0"/>
            </a:solid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000000"/>
                </a:solidFill>
                <a:effectLst/>
                <a:uLnTx/>
                <a:uFillTx/>
                <a:latin typeface="Arial Nova Cond" panose="020B0506020202020204" pitchFamily="34" charset="0"/>
                <a:ea typeface="+mn-ea"/>
                <a:cs typeface="Arial"/>
                <a:sym typeface="Arial"/>
              </a:rPr>
              <a:t>S’il répond «une part modérée», ou « je ne souhaite pas préciser la part »  le client est profilé comme « </a:t>
            </a:r>
            <a:r>
              <a:rPr kumimoji="0" lang="fr-FR" sz="1000" b="1" i="0" u="none" strike="noStrike" kern="0" cap="none" spc="0" normalizeH="0" baseline="0" noProof="0" dirty="0">
                <a:ln>
                  <a:noFill/>
                </a:ln>
                <a:solidFill>
                  <a:srgbClr val="051B71"/>
                </a:solidFill>
                <a:effectLst/>
                <a:uLnTx/>
                <a:uFillTx/>
                <a:latin typeface="Arial Nova Cond" panose="020B0506020202020204" pitchFamily="34" charset="0"/>
                <a:ea typeface="+mn-ea"/>
                <a:cs typeface="Arial"/>
                <a:sym typeface="Arial"/>
              </a:rPr>
              <a:t>Sensibilisé </a:t>
            </a:r>
            <a:r>
              <a:rPr kumimoji="0" lang="fr-FR" sz="1000" b="0" i="0" u="none" strike="noStrike" kern="0" cap="none" spc="0" normalizeH="0" baseline="0" noProof="0" dirty="0">
                <a:ln>
                  <a:noFill/>
                </a:ln>
                <a:solidFill>
                  <a:srgbClr val="000000"/>
                </a:solidFill>
                <a:effectLst/>
                <a:uLnTx/>
                <a:uFillTx/>
                <a:latin typeface="Arial Nova Cond" panose="020B0506020202020204" pitchFamily="34" charset="0"/>
                <a:ea typeface="+mn-ea"/>
                <a:cs typeface="Arial"/>
                <a:sym typeface="Arial"/>
              </a:rPr>
              <a:t>»</a:t>
            </a:r>
          </a:p>
        </p:txBody>
      </p:sp>
      <p:pic>
        <p:nvPicPr>
          <p:cNvPr id="31" name="Image 30">
            <a:extLst>
              <a:ext uri="{FF2B5EF4-FFF2-40B4-BE49-F238E27FC236}">
                <a16:creationId xmlns:a16="http://schemas.microsoft.com/office/drawing/2014/main" id="{8A3CE05C-BDA5-4170-B551-E3001D603B41}"/>
              </a:ext>
            </a:extLst>
          </p:cNvPr>
          <p:cNvPicPr>
            <a:picLocks noChangeAspect="1"/>
          </p:cNvPicPr>
          <p:nvPr/>
        </p:nvPicPr>
        <p:blipFill>
          <a:blip r:embed="rId7"/>
          <a:stretch>
            <a:fillRect/>
          </a:stretch>
        </p:blipFill>
        <p:spPr>
          <a:xfrm>
            <a:off x="5475959" y="3217011"/>
            <a:ext cx="677075" cy="656179"/>
          </a:xfrm>
          <a:prstGeom prst="rect">
            <a:avLst/>
          </a:prstGeom>
        </p:spPr>
      </p:pic>
      <p:cxnSp>
        <p:nvCxnSpPr>
          <p:cNvPr id="33" name="Connecteur : en angle 32">
            <a:extLst>
              <a:ext uri="{FF2B5EF4-FFF2-40B4-BE49-F238E27FC236}">
                <a16:creationId xmlns:a16="http://schemas.microsoft.com/office/drawing/2014/main" id="{3F63CD76-93C7-46A1-BC1C-8872DA41EF89}"/>
              </a:ext>
            </a:extLst>
          </p:cNvPr>
          <p:cNvCxnSpPr>
            <a:cxnSpLocks/>
            <a:stCxn id="34" idx="0"/>
            <a:endCxn id="29" idx="1"/>
          </p:cNvCxnSpPr>
          <p:nvPr/>
        </p:nvCxnSpPr>
        <p:spPr>
          <a:xfrm>
            <a:off x="2149951" y="2755235"/>
            <a:ext cx="1720463" cy="822897"/>
          </a:xfrm>
          <a:prstGeom prst="bentConnector3">
            <a:avLst>
              <a:gd name="adj1" fmla="val 50000"/>
            </a:avLst>
          </a:prstGeom>
          <a:ln>
            <a:solidFill>
              <a:srgbClr val="051B71"/>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0F144D53-39CD-4564-9588-8D0C305F67B3}"/>
              </a:ext>
            </a:extLst>
          </p:cNvPr>
          <p:cNvSpPr txBox="1"/>
          <p:nvPr/>
        </p:nvSpPr>
        <p:spPr>
          <a:xfrm>
            <a:off x="6692779" y="2473376"/>
            <a:ext cx="2191026" cy="738664"/>
          </a:xfrm>
          <a:prstGeom prst="rect">
            <a:avLst/>
          </a:prstGeom>
          <a:solidFill>
            <a:schemeClr val="bg1"/>
          </a:solidFill>
        </p:spPr>
        <p:txBody>
          <a:bodyPr wrap="square">
            <a:spAutoFit/>
          </a:bodyPr>
          <a:lstStyle>
            <a:defPPr marR="0" lvl="0" algn="l" rtl="0">
              <a:lnSpc>
                <a:spcPct val="100000"/>
              </a:lnSpc>
              <a:spcBef>
                <a:spcPts val="0"/>
              </a:spcBef>
              <a:spcAft>
                <a:spcPts val="0"/>
              </a:spcAft>
            </a:defPPr>
            <a:lvl1pPr algn="ctr" defTabSz="685800" eaLnBrk="1" fontAlgn="auto" latinLnBrk="0" hangingPunct="1">
              <a:buClrTx/>
              <a:buSzTx/>
              <a:tabLst/>
              <a:defRPr kumimoji="0" kern="0" spc="0" normalizeH="0" baseline="0">
                <a:ln>
                  <a:noFill/>
                </a:ln>
                <a:effectLst/>
                <a:uLnTx/>
                <a:uFillTx/>
                <a:latin typeface="Arial Nova Cond" panose="020B0506020202020204" pitchFamily="34" charset="0"/>
              </a:defRPr>
            </a:lvl1pPr>
          </a:lstStyle>
          <a:p>
            <a:r>
              <a:rPr lang="fr-FR" dirty="0"/>
              <a:t>Quelle que soit la réponse du client, le questionnaire se poursuit</a:t>
            </a:r>
          </a:p>
        </p:txBody>
      </p:sp>
      <p:sp>
        <p:nvSpPr>
          <p:cNvPr id="25" name="Titre 1">
            <a:extLst>
              <a:ext uri="{FF2B5EF4-FFF2-40B4-BE49-F238E27FC236}">
                <a16:creationId xmlns:a16="http://schemas.microsoft.com/office/drawing/2014/main" id="{64B96B60-B07B-4898-9286-68CCD86BD404}"/>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27" name="Rectangle : coins arrondis 26">
            <a:extLst>
              <a:ext uri="{FF2B5EF4-FFF2-40B4-BE49-F238E27FC236}">
                <a16:creationId xmlns:a16="http://schemas.microsoft.com/office/drawing/2014/main" id="{F6829C8B-FB03-4B5F-82D4-A25F09217EC3}"/>
              </a:ext>
            </a:extLst>
          </p:cNvPr>
          <p:cNvSpPr/>
          <p:nvPr/>
        </p:nvSpPr>
        <p:spPr>
          <a:xfrm>
            <a:off x="847495" y="587298"/>
            <a:ext cx="1315844" cy="31223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QUESTION </a:t>
            </a:r>
          </a:p>
        </p:txBody>
      </p:sp>
      <p:sp>
        <p:nvSpPr>
          <p:cNvPr id="28" name="Ellipse 27">
            <a:extLst>
              <a:ext uri="{FF2B5EF4-FFF2-40B4-BE49-F238E27FC236}">
                <a16:creationId xmlns:a16="http://schemas.microsoft.com/office/drawing/2014/main" id="{5FFD15D7-6713-4376-8539-A98962F6797F}"/>
              </a:ext>
            </a:extLst>
          </p:cNvPr>
          <p:cNvSpPr/>
          <p:nvPr/>
        </p:nvSpPr>
        <p:spPr>
          <a:xfrm>
            <a:off x="1955181" y="550127"/>
            <a:ext cx="349405" cy="356839"/>
          </a:xfrm>
          <a:prstGeom prst="ellipse">
            <a:avLst/>
          </a:prstGeom>
          <a:solidFill>
            <a:srgbClr val="FFFFFF"/>
          </a:solid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chemeClr val="tx2"/>
                </a:solidFill>
                <a:effectLst/>
                <a:uLnTx/>
                <a:uFillTx/>
                <a:latin typeface="Arial" panose="020B0604020202020204"/>
                <a:ea typeface="+mn-ea"/>
                <a:cs typeface="+mn-cs"/>
              </a:rPr>
              <a:t>2</a:t>
            </a:r>
          </a:p>
        </p:txBody>
      </p:sp>
      <p:sp>
        <p:nvSpPr>
          <p:cNvPr id="30" name="ZoneTexte 29">
            <a:extLst>
              <a:ext uri="{FF2B5EF4-FFF2-40B4-BE49-F238E27FC236}">
                <a16:creationId xmlns:a16="http://schemas.microsoft.com/office/drawing/2014/main" id="{6F7F61CD-73D1-4F30-8C7C-20895FDEEBFB}"/>
              </a:ext>
            </a:extLst>
          </p:cNvPr>
          <p:cNvSpPr txBox="1"/>
          <p:nvPr/>
        </p:nvSpPr>
        <p:spPr>
          <a:xfrm>
            <a:off x="167640" y="2485976"/>
            <a:ext cx="1272540" cy="488201"/>
          </a:xfrm>
          <a:prstGeom prst="rect">
            <a:avLst/>
          </a:prstGeom>
          <a:noFill/>
        </p:spPr>
        <p:txBody>
          <a:bodyPr wrap="square" lIns="36000" tIns="36000" rIns="0" bIns="36000">
            <a:spAutoFit/>
          </a:bodyPr>
          <a:lstStyle>
            <a:defPPr marR="0" lvl="0" algn="l" rtl="0">
              <a:lnSpc>
                <a:spcPct val="100000"/>
              </a:lnSpc>
              <a:spcBef>
                <a:spcPts val="0"/>
              </a:spcBef>
              <a:spcAft>
                <a:spcPts val="0"/>
              </a:spcAft>
            </a:defPPr>
            <a:lvl1pPr marL="0" indent="0" algn="ctr" defTabSz="914400" eaLnBrk="1" fontAlgn="auto" latinLnBrk="0" hangingPunct="1">
              <a:spcAft>
                <a:spcPts val="600"/>
              </a:spcAft>
              <a:buClrTx/>
              <a:buSzTx/>
              <a:buFontTx/>
              <a:tabLst/>
              <a:defRPr kumimoji="0" sz="900" kern="0" spc="0" normalizeH="0" baseline="0">
                <a:ln>
                  <a:noFill/>
                </a:ln>
                <a:solidFill>
                  <a:sysClr val="windowText" lastClr="000000"/>
                </a:solidFill>
                <a:effectLst/>
                <a:uLnTx/>
                <a:uFillTx/>
                <a:latin typeface="Montserrat" panose="00000500000000000000" pitchFamily="2" charset="0"/>
              </a:defRPr>
            </a:lvl1pPr>
          </a:lstStyle>
          <a:p>
            <a:r>
              <a:rPr lang="fr-FR" dirty="0"/>
              <a:t>Proportion investissement durable </a:t>
            </a:r>
          </a:p>
        </p:txBody>
      </p:sp>
      <p:sp>
        <p:nvSpPr>
          <p:cNvPr id="32" name="Rectangle : coins arrondis 42">
            <a:extLst>
              <a:ext uri="{FF2B5EF4-FFF2-40B4-BE49-F238E27FC236}">
                <a16:creationId xmlns:a16="http://schemas.microsoft.com/office/drawing/2014/main" id="{AA8F5813-9266-45C8-BAC4-65AF8E0B0417}"/>
              </a:ext>
            </a:extLst>
          </p:cNvPr>
          <p:cNvSpPr/>
          <p:nvPr/>
        </p:nvSpPr>
        <p:spPr>
          <a:xfrm>
            <a:off x="152400" y="2427964"/>
            <a:ext cx="1303020" cy="580634"/>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34" name="Picture 2" descr="triangle rounded Icon - Free PNG &amp; SVG 2014525 - Noun Project">
            <a:extLst>
              <a:ext uri="{FF2B5EF4-FFF2-40B4-BE49-F238E27FC236}">
                <a16:creationId xmlns:a16="http://schemas.microsoft.com/office/drawing/2014/main" id="{55CA566B-EF26-452C-9941-F74B330E3E5E}"/>
              </a:ext>
            </a:extLst>
          </p:cNvPr>
          <p:cNvPicPr>
            <a:picLocks noChangeAspect="1" noChangeArrowheads="1"/>
          </p:cNvPicPr>
          <p:nvPr/>
        </p:nvPicPr>
        <p:blipFill>
          <a:blip r:embed="rId8">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275986" y="2395235"/>
            <a:ext cx="1027930"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a:extLst>
              <a:ext uri="{FF2B5EF4-FFF2-40B4-BE49-F238E27FC236}">
                <a16:creationId xmlns:a16="http://schemas.microsoft.com/office/drawing/2014/main" id="{E94B06F5-AD75-4D66-A8FD-4D84DA237705}"/>
              </a:ext>
            </a:extLst>
          </p:cNvPr>
          <p:cNvSpPr txBox="1"/>
          <p:nvPr/>
        </p:nvSpPr>
        <p:spPr>
          <a:xfrm>
            <a:off x="2029523" y="2532703"/>
            <a:ext cx="1851102" cy="523220"/>
          </a:xfrm>
          <a:prstGeom prst="rect">
            <a:avLst/>
          </a:prstGeom>
          <a:solidFill>
            <a:schemeClr val="bg1"/>
          </a:solidFill>
        </p:spPr>
        <p:txBody>
          <a:bodyPr wrap="square">
            <a:spAutoFit/>
          </a:bodyPr>
          <a:lstStyle/>
          <a:p>
            <a:pPr marR="0" lvl="0" algn="ctr" defTabSz="685800" rtl="0" eaLnBrk="1" fontAlgn="auto" latinLnBrk="0" hangingPunct="1">
              <a:lnSpc>
                <a:spcPct val="100000"/>
              </a:lnSpc>
              <a:spcBef>
                <a:spcPts val="0"/>
              </a:spcBef>
              <a:spcAft>
                <a:spcPts val="0"/>
              </a:spcAft>
              <a:buClrTx/>
              <a:buSzTx/>
              <a:tabLst/>
              <a:defRPr/>
            </a:pPr>
            <a:r>
              <a:rPr kumimoji="0" lang="fr-FR" sz="1400" b="0" i="0" u="none" strike="noStrike" kern="0" cap="none" spc="0" normalizeH="0" baseline="0" noProof="0" dirty="0">
                <a:ln>
                  <a:noFill/>
                </a:ln>
                <a:solidFill>
                  <a:srgbClr val="000000"/>
                </a:solidFill>
                <a:effectLst/>
                <a:uLnTx/>
                <a:uFillTx/>
                <a:latin typeface="Arial Nova Cond" panose="020B0506020202020204" pitchFamily="34" charset="0"/>
                <a:cs typeface="Arial"/>
                <a:sym typeface="Arial"/>
              </a:rPr>
              <a:t>Une question pour profiler le client</a:t>
            </a:r>
            <a:endParaRPr kumimoji="0" lang="fr-FR" sz="1000" b="1" i="0" u="none" strike="noStrike" kern="0" cap="none" spc="0" normalizeH="0" baseline="0" noProof="0" dirty="0">
              <a:ln>
                <a:noFill/>
              </a:ln>
              <a:solidFill>
                <a:srgbClr val="DB0029"/>
              </a:solidFill>
              <a:effectLst/>
              <a:uLnTx/>
              <a:uFillTx/>
              <a:latin typeface="Arial Nova Cond" panose="020B0506020202020204" pitchFamily="34" charset="0"/>
              <a:ea typeface="+mn-ea"/>
              <a:cs typeface="Arial"/>
              <a:sym typeface="Arial"/>
            </a:endParaRPr>
          </a:p>
        </p:txBody>
      </p:sp>
      <p:pic>
        <p:nvPicPr>
          <p:cNvPr id="39" name="Picture 2" descr="triangle rounded Icon - Free PNG &amp; SVG 2014525 - Noun Project">
            <a:extLst>
              <a:ext uri="{FF2B5EF4-FFF2-40B4-BE49-F238E27FC236}">
                <a16:creationId xmlns:a16="http://schemas.microsoft.com/office/drawing/2014/main" id="{FF6252EB-525E-44FB-A2C8-DD9AE16057B5}"/>
              </a:ext>
            </a:extLst>
          </p:cNvPr>
          <p:cNvPicPr>
            <a:picLocks noChangeAspect="1" noChangeArrowheads="1"/>
          </p:cNvPicPr>
          <p:nvPr/>
        </p:nvPicPr>
        <p:blipFill>
          <a:blip r:embed="rId8">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6015254" y="2395235"/>
            <a:ext cx="102793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307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7170"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27" name="ZoneTexte 26">
            <a:extLst>
              <a:ext uri="{FF2B5EF4-FFF2-40B4-BE49-F238E27FC236}">
                <a16:creationId xmlns:a16="http://schemas.microsoft.com/office/drawing/2014/main" id="{54C2E290-C529-4889-82D8-8813C8E74486}"/>
              </a:ext>
            </a:extLst>
          </p:cNvPr>
          <p:cNvSpPr txBox="1"/>
          <p:nvPr/>
        </p:nvSpPr>
        <p:spPr>
          <a:xfrm>
            <a:off x="80671" y="1295577"/>
            <a:ext cx="1240099" cy="346776"/>
          </a:xfrm>
          <a:prstGeom prst="rect">
            <a:avLst/>
          </a:prstGeom>
          <a:noFill/>
        </p:spPr>
        <p:txBody>
          <a:bodyPr wrap="square" lIns="36000" tIns="36000" rIns="0" bIns="36000">
            <a:spAutoFit/>
          </a:bodyPr>
          <a:lstStyle>
            <a:defPPr marR="0" lvl="0" algn="l" rtl="0">
              <a:lnSpc>
                <a:spcPct val="100000"/>
              </a:lnSpc>
              <a:spcBef>
                <a:spcPts val="0"/>
              </a:spcBef>
              <a:spcAft>
                <a:spcPts val="0"/>
              </a:spcAft>
              <a:defRPr/>
            </a:defPPr>
            <a:lvl1pPr marL="0" indent="0" algn="ctr" defTabSz="914400" eaLnBrk="1" fontAlgn="auto" latinLnBrk="0" hangingPunct="1">
              <a:spcAft>
                <a:spcPts val="600"/>
              </a:spcAft>
              <a:buClrTx/>
              <a:buSzTx/>
              <a:buFontTx/>
              <a:tabLst/>
              <a:defRPr kumimoji="0" sz="900" kern="0" spc="0" normalizeH="0" baseline="0">
                <a:ln>
                  <a:noFill/>
                </a:ln>
                <a:solidFill>
                  <a:sysClr val="windowText" lastClr="000000"/>
                </a:solidFill>
                <a:effectLst/>
                <a:uLnTx/>
                <a:uFillTx/>
                <a:latin typeface="Montserrat" panose="00000500000000000000" pitchFamily="2" charset="0"/>
              </a:defRPr>
            </a:lvl1pPr>
          </a:lstStyle>
          <a:p>
            <a:r>
              <a:rPr lang="fr-FR" dirty="0"/>
              <a:t>Préférences Indicateurs PAI *</a:t>
            </a:r>
          </a:p>
        </p:txBody>
      </p:sp>
      <p:sp>
        <p:nvSpPr>
          <p:cNvPr id="36" name="ZoneTexte 35">
            <a:extLst>
              <a:ext uri="{FF2B5EF4-FFF2-40B4-BE49-F238E27FC236}">
                <a16:creationId xmlns:a16="http://schemas.microsoft.com/office/drawing/2014/main" id="{3ADF4319-340D-4875-BA73-3C85C244C643}"/>
              </a:ext>
            </a:extLst>
          </p:cNvPr>
          <p:cNvSpPr txBox="1"/>
          <p:nvPr/>
        </p:nvSpPr>
        <p:spPr>
          <a:xfrm>
            <a:off x="612476" y="3101758"/>
            <a:ext cx="2017250"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C00000"/>
                </a:solidFill>
                <a:effectLst/>
                <a:uLnTx/>
                <a:uFillTx/>
                <a:latin typeface="Arial Nova Cond" panose="020B0506020202020204" pitchFamily="34" charset="0"/>
                <a:ea typeface="+mn-ea"/>
                <a:cs typeface="Calibri" panose="020F0502020204030204" pitchFamily="34" charset="0"/>
                <a:sym typeface="Arial"/>
              </a:rPr>
              <a:t>Une question pour que le client identifie les enjeux à prendre en compte dans la gestion financière</a:t>
            </a:r>
            <a:endParaRPr kumimoji="0" lang="fr-FR" sz="900" b="0" i="0" u="none" strike="noStrike" kern="0" cap="none" spc="0" normalizeH="0" baseline="0" noProof="0" dirty="0">
              <a:ln>
                <a:noFill/>
              </a:ln>
              <a:solidFill>
                <a:srgbClr val="C00000"/>
              </a:solidFill>
              <a:effectLst/>
              <a:uLnTx/>
              <a:uFillTx/>
              <a:latin typeface="Arial Nova Cond" panose="020B0506020202020204" pitchFamily="34" charset="0"/>
              <a:cs typeface="Arial"/>
              <a:sym typeface="Arial"/>
            </a:endParaRPr>
          </a:p>
        </p:txBody>
      </p:sp>
      <p:pic>
        <p:nvPicPr>
          <p:cNvPr id="37" name="Image 36">
            <a:extLst>
              <a:ext uri="{FF2B5EF4-FFF2-40B4-BE49-F238E27FC236}">
                <a16:creationId xmlns:a16="http://schemas.microsoft.com/office/drawing/2014/main" id="{6C826F94-557C-4E7C-8193-DD1F242DD0DF}"/>
              </a:ext>
            </a:extLst>
          </p:cNvPr>
          <p:cNvPicPr>
            <a:picLocks noChangeAspect="1"/>
          </p:cNvPicPr>
          <p:nvPr/>
        </p:nvPicPr>
        <p:blipFill rotWithShape="1">
          <a:blip r:embed="rId6"/>
          <a:srcRect l="61626" t="21825" r="25935" b="48545"/>
          <a:stretch/>
        </p:blipFill>
        <p:spPr>
          <a:xfrm>
            <a:off x="8251991" y="3068444"/>
            <a:ext cx="782400" cy="864219"/>
          </a:xfrm>
          <a:prstGeom prst="rect">
            <a:avLst/>
          </a:prstGeom>
        </p:spPr>
      </p:pic>
      <p:sp>
        <p:nvSpPr>
          <p:cNvPr id="4" name="ZoneTexte 3">
            <a:extLst>
              <a:ext uri="{FF2B5EF4-FFF2-40B4-BE49-F238E27FC236}">
                <a16:creationId xmlns:a16="http://schemas.microsoft.com/office/drawing/2014/main" id="{1E404973-1921-4B5D-A40F-A614E2E38CE7}"/>
              </a:ext>
            </a:extLst>
          </p:cNvPr>
          <p:cNvSpPr txBox="1"/>
          <p:nvPr/>
        </p:nvSpPr>
        <p:spPr>
          <a:xfrm>
            <a:off x="396815" y="4186149"/>
            <a:ext cx="2009955" cy="338554"/>
          </a:xfrm>
          <a:prstGeom prst="rect">
            <a:avLst/>
          </a:prstGeom>
          <a:noFill/>
        </p:spPr>
        <p:txBody>
          <a:bodyPr wrap="square" rtlCol="0">
            <a:spAutoFit/>
          </a:bodyPr>
          <a:lstStyle/>
          <a:p>
            <a:r>
              <a:rPr lang="fr-FR" sz="800" dirty="0"/>
              <a:t>* PAI : Principal Adverse Impact / Principales incidences négatives </a:t>
            </a:r>
          </a:p>
        </p:txBody>
      </p:sp>
      <p:sp>
        <p:nvSpPr>
          <p:cNvPr id="20" name="Titre 1">
            <a:extLst>
              <a:ext uri="{FF2B5EF4-FFF2-40B4-BE49-F238E27FC236}">
                <a16:creationId xmlns:a16="http://schemas.microsoft.com/office/drawing/2014/main" id="{0AAB676D-07A4-4F8C-9420-01AA85A3FC05}"/>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21" name="Rectangle : coins arrondis 20">
            <a:extLst>
              <a:ext uri="{FF2B5EF4-FFF2-40B4-BE49-F238E27FC236}">
                <a16:creationId xmlns:a16="http://schemas.microsoft.com/office/drawing/2014/main" id="{FA5B1A1B-9EB9-4139-AB19-64A4F8E6655B}"/>
              </a:ext>
            </a:extLst>
          </p:cNvPr>
          <p:cNvSpPr/>
          <p:nvPr/>
        </p:nvSpPr>
        <p:spPr>
          <a:xfrm>
            <a:off x="847495" y="587298"/>
            <a:ext cx="1315844" cy="31223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QUESTION </a:t>
            </a:r>
          </a:p>
        </p:txBody>
      </p:sp>
      <p:sp>
        <p:nvSpPr>
          <p:cNvPr id="24" name="Ellipse 23">
            <a:extLst>
              <a:ext uri="{FF2B5EF4-FFF2-40B4-BE49-F238E27FC236}">
                <a16:creationId xmlns:a16="http://schemas.microsoft.com/office/drawing/2014/main" id="{EA6BC6E9-700C-45F6-A38D-A89D79E49F37}"/>
              </a:ext>
            </a:extLst>
          </p:cNvPr>
          <p:cNvSpPr/>
          <p:nvPr/>
        </p:nvSpPr>
        <p:spPr>
          <a:xfrm>
            <a:off x="1955181" y="550127"/>
            <a:ext cx="349405" cy="356839"/>
          </a:xfrm>
          <a:prstGeom prst="ellipse">
            <a:avLst/>
          </a:prstGeom>
          <a:solidFill>
            <a:srgbClr val="FFFFFF"/>
          </a:solid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chemeClr val="tx2"/>
                </a:solidFill>
                <a:effectLst/>
                <a:uLnTx/>
                <a:uFillTx/>
                <a:latin typeface="Arial" panose="020B0604020202020204"/>
                <a:ea typeface="+mn-ea"/>
                <a:cs typeface="+mn-cs"/>
              </a:rPr>
              <a:t>3</a:t>
            </a:r>
          </a:p>
        </p:txBody>
      </p:sp>
      <p:sp>
        <p:nvSpPr>
          <p:cNvPr id="29" name="Rectangle : coins arrondis 42">
            <a:extLst>
              <a:ext uri="{FF2B5EF4-FFF2-40B4-BE49-F238E27FC236}">
                <a16:creationId xmlns:a16="http://schemas.microsoft.com/office/drawing/2014/main" id="{FFE11E50-0E12-4B8A-90F6-20C62066A5D0}"/>
              </a:ext>
            </a:extLst>
          </p:cNvPr>
          <p:cNvSpPr/>
          <p:nvPr/>
        </p:nvSpPr>
        <p:spPr>
          <a:xfrm>
            <a:off x="100641" y="1177133"/>
            <a:ext cx="1303020" cy="580634"/>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39" name="Picture 2" descr="triangle rounded Icon - Free PNG &amp; SVG 2014525 - Noun Project">
            <a:extLst>
              <a:ext uri="{FF2B5EF4-FFF2-40B4-BE49-F238E27FC236}">
                <a16:creationId xmlns:a16="http://schemas.microsoft.com/office/drawing/2014/main" id="{E4335177-B0CD-485C-8787-ABBD12543F2F}"/>
              </a:ext>
            </a:extLst>
          </p:cNvPr>
          <p:cNvPicPr>
            <a:picLocks noChangeAspect="1" noChangeArrowheads="1"/>
          </p:cNvPicPr>
          <p:nvPr/>
        </p:nvPicPr>
        <p:blipFill>
          <a:blip r:embed="rId7">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224227" y="1144404"/>
            <a:ext cx="1027930" cy="720000"/>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 50">
            <a:extLst>
              <a:ext uri="{FF2B5EF4-FFF2-40B4-BE49-F238E27FC236}">
                <a16:creationId xmlns:a16="http://schemas.microsoft.com/office/drawing/2014/main" id="{41DB752C-B264-4579-B1DB-BCA8057ECBE7}"/>
              </a:ext>
            </a:extLst>
          </p:cNvPr>
          <p:cNvPicPr>
            <a:picLocks noChangeAspect="1"/>
          </p:cNvPicPr>
          <p:nvPr/>
        </p:nvPicPr>
        <p:blipFill>
          <a:blip r:embed="rId8"/>
          <a:stretch>
            <a:fillRect/>
          </a:stretch>
        </p:blipFill>
        <p:spPr>
          <a:xfrm>
            <a:off x="0" y="2255021"/>
            <a:ext cx="3057187" cy="824162"/>
          </a:xfrm>
          <a:prstGeom prst="rect">
            <a:avLst/>
          </a:prstGeom>
        </p:spPr>
      </p:pic>
      <p:pic>
        <p:nvPicPr>
          <p:cNvPr id="52" name="Picture 2" descr="Question - Icônes interface gratuites">
            <a:extLst>
              <a:ext uri="{FF2B5EF4-FFF2-40B4-BE49-F238E27FC236}">
                <a16:creationId xmlns:a16="http://schemas.microsoft.com/office/drawing/2014/main" id="{358936A1-571F-4AC7-ACB5-47D6D9257B9D}"/>
              </a:ext>
            </a:extLst>
          </p:cNvPr>
          <p:cNvPicPr>
            <a:picLocks noChangeAspect="1" noChangeArrowheads="1"/>
          </p:cNvPicPr>
          <p:nvPr/>
        </p:nvPicPr>
        <p:blipFill>
          <a:blip r:embed="rId9">
            <a:duotone>
              <a:schemeClr val="accent6">
                <a:shade val="45000"/>
                <a:satMod val="135000"/>
              </a:schemeClr>
              <a:prstClr val="white"/>
            </a:duotone>
            <a:extLst>
              <a:ext uri="{BEBA8EAE-BF5A-486C-A8C5-ECC9F3942E4B}">
                <a14:imgProps xmlns:a14="http://schemas.microsoft.com/office/drawing/2010/main">
                  <a14:imgLayer r:embed="rId10">
                    <a14:imgEffect>
                      <a14:artisticPaintStrokes/>
                    </a14:imgEffect>
                  </a14:imgLayer>
                </a14:imgProps>
              </a:ext>
              <a:ext uri="{28A0092B-C50C-407E-A947-70E740481C1C}">
                <a14:useLocalDpi xmlns:a14="http://schemas.microsoft.com/office/drawing/2010/main" val="0"/>
              </a:ext>
            </a:extLst>
          </a:blip>
          <a:srcRect/>
          <a:stretch>
            <a:fillRect/>
          </a:stretch>
        </p:blipFill>
        <p:spPr bwMode="auto">
          <a:xfrm>
            <a:off x="98486" y="4198817"/>
            <a:ext cx="281076" cy="281076"/>
          </a:xfrm>
          <a:prstGeom prst="rect">
            <a:avLst/>
          </a:prstGeom>
          <a:noFill/>
          <a:extLst>
            <a:ext uri="{909E8E84-426E-40DD-AFC4-6F175D3DCCD1}">
              <a14:hiddenFill xmlns:a14="http://schemas.microsoft.com/office/drawing/2010/main">
                <a:solidFill>
                  <a:srgbClr val="FFFFFF"/>
                </a:solidFill>
              </a14:hiddenFill>
            </a:ext>
          </a:extLst>
        </p:spPr>
      </p:pic>
      <p:sp>
        <p:nvSpPr>
          <p:cNvPr id="28" name="Arrow: Chevron 69">
            <a:extLst>
              <a:ext uri="{FF2B5EF4-FFF2-40B4-BE49-F238E27FC236}">
                <a16:creationId xmlns:a16="http://schemas.microsoft.com/office/drawing/2014/main" id="{968C2009-1B23-41BC-8427-255B08D89743}"/>
              </a:ext>
            </a:extLst>
          </p:cNvPr>
          <p:cNvSpPr/>
          <p:nvPr/>
        </p:nvSpPr>
        <p:spPr>
          <a:xfrm>
            <a:off x="2943582" y="1676138"/>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pic>
        <p:nvPicPr>
          <p:cNvPr id="5" name="Image 4">
            <a:extLst>
              <a:ext uri="{FF2B5EF4-FFF2-40B4-BE49-F238E27FC236}">
                <a16:creationId xmlns:a16="http://schemas.microsoft.com/office/drawing/2014/main" id="{4340697C-0B2B-4EEA-B80B-8E1E2F7B01D9}"/>
              </a:ext>
            </a:extLst>
          </p:cNvPr>
          <p:cNvPicPr>
            <a:picLocks noChangeAspect="1"/>
          </p:cNvPicPr>
          <p:nvPr/>
        </p:nvPicPr>
        <p:blipFill>
          <a:blip r:embed="rId11"/>
          <a:stretch>
            <a:fillRect/>
          </a:stretch>
        </p:blipFill>
        <p:spPr>
          <a:xfrm>
            <a:off x="3479178" y="2354291"/>
            <a:ext cx="4401015" cy="2248086"/>
          </a:xfrm>
          <a:prstGeom prst="rect">
            <a:avLst/>
          </a:prstGeom>
        </p:spPr>
      </p:pic>
      <p:cxnSp>
        <p:nvCxnSpPr>
          <p:cNvPr id="38" name="Connecteur droit avec flèche 37">
            <a:extLst>
              <a:ext uri="{FF2B5EF4-FFF2-40B4-BE49-F238E27FC236}">
                <a16:creationId xmlns:a16="http://schemas.microsoft.com/office/drawing/2014/main" id="{6AC0BF10-1FF0-430F-8483-DE782AB51844}"/>
              </a:ext>
            </a:extLst>
          </p:cNvPr>
          <p:cNvCxnSpPr>
            <a:cxnSpLocks/>
            <a:endCxn id="37" idx="1"/>
          </p:cNvCxnSpPr>
          <p:nvPr/>
        </p:nvCxnSpPr>
        <p:spPr>
          <a:xfrm>
            <a:off x="6549483" y="2624254"/>
            <a:ext cx="1702508" cy="876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90CE8113-8136-4123-8AEE-595B0FBC8343}"/>
              </a:ext>
            </a:extLst>
          </p:cNvPr>
          <p:cNvPicPr>
            <a:picLocks noChangeAspect="1"/>
          </p:cNvPicPr>
          <p:nvPr/>
        </p:nvPicPr>
        <p:blipFill>
          <a:blip r:embed="rId12"/>
          <a:stretch>
            <a:fillRect/>
          </a:stretch>
        </p:blipFill>
        <p:spPr>
          <a:xfrm>
            <a:off x="4075422" y="1934040"/>
            <a:ext cx="3009320" cy="269965"/>
          </a:xfrm>
          <a:prstGeom prst="rect">
            <a:avLst/>
          </a:prstGeom>
        </p:spPr>
      </p:pic>
    </p:spTree>
    <p:extLst>
      <p:ext uri="{BB962C8B-B14F-4D97-AF65-F5344CB8AC3E}">
        <p14:creationId xmlns:p14="http://schemas.microsoft.com/office/powerpoint/2010/main" val="1227751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8194"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42" name="ZoneTexte 41">
            <a:extLst>
              <a:ext uri="{FF2B5EF4-FFF2-40B4-BE49-F238E27FC236}">
                <a16:creationId xmlns:a16="http://schemas.microsoft.com/office/drawing/2014/main" id="{4B37632D-14A4-4406-AB66-585BA5645A2F}"/>
              </a:ext>
            </a:extLst>
          </p:cNvPr>
          <p:cNvSpPr txBox="1"/>
          <p:nvPr/>
        </p:nvSpPr>
        <p:spPr>
          <a:xfrm>
            <a:off x="1961850" y="753622"/>
            <a:ext cx="7182150" cy="246221"/>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dirty="0">
                <a:ln>
                  <a:noFill/>
                </a:ln>
                <a:solidFill>
                  <a:schemeClr val="tx2"/>
                </a:solidFill>
                <a:effectLst/>
                <a:uLnTx/>
                <a:uFillTx/>
                <a:latin typeface="Arial Nova Cond" panose="020B0506020202020204" pitchFamily="34" charset="0"/>
                <a:ea typeface="+mn-ea"/>
                <a:cs typeface="Calibri" panose="020F0502020204030204" pitchFamily="34" charset="0"/>
                <a:sym typeface="Arial"/>
              </a:rPr>
              <a:t>À l’issue de cette question, le conseiller peut accéder à LEA qui récupère le profil client et les enjeux choisis par le client </a:t>
            </a:r>
          </a:p>
        </p:txBody>
      </p:sp>
      <p:sp>
        <p:nvSpPr>
          <p:cNvPr id="15" name="Rectangle 14">
            <a:extLst>
              <a:ext uri="{FF2B5EF4-FFF2-40B4-BE49-F238E27FC236}">
                <a16:creationId xmlns:a16="http://schemas.microsoft.com/office/drawing/2014/main" id="{ACC36477-597B-401C-BD90-FDEC4D5F944A}"/>
              </a:ext>
            </a:extLst>
          </p:cNvPr>
          <p:cNvSpPr/>
          <p:nvPr/>
        </p:nvSpPr>
        <p:spPr>
          <a:xfrm>
            <a:off x="202863" y="1664899"/>
            <a:ext cx="237084" cy="144923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Rectangle 15">
            <a:extLst>
              <a:ext uri="{FF2B5EF4-FFF2-40B4-BE49-F238E27FC236}">
                <a16:creationId xmlns:a16="http://schemas.microsoft.com/office/drawing/2014/main" id="{2934E8F4-AB82-4AC2-AB2C-C1586567AB2E}"/>
              </a:ext>
            </a:extLst>
          </p:cNvPr>
          <p:cNvSpPr/>
          <p:nvPr/>
        </p:nvSpPr>
        <p:spPr>
          <a:xfrm>
            <a:off x="6979415" y="1595396"/>
            <a:ext cx="2039863" cy="1506392"/>
          </a:xfrm>
          <a:prstGeom prst="rect">
            <a:avLst/>
          </a:prstGeom>
          <a:noFill/>
          <a:ln>
            <a:solidFill>
              <a:srgbClr val="D6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95143C2D-19EE-47B8-990B-4C7A3DBB3E4D}"/>
              </a:ext>
            </a:extLst>
          </p:cNvPr>
          <p:cNvSpPr/>
          <p:nvPr/>
        </p:nvSpPr>
        <p:spPr>
          <a:xfrm>
            <a:off x="215660" y="1595395"/>
            <a:ext cx="3352293" cy="1519840"/>
          </a:xfrm>
          <a:prstGeom prst="rect">
            <a:avLst/>
          </a:prstGeom>
          <a:noFill/>
          <a:ln>
            <a:solidFill>
              <a:srgbClr val="D6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Rectangle 18">
            <a:extLst>
              <a:ext uri="{FF2B5EF4-FFF2-40B4-BE49-F238E27FC236}">
                <a16:creationId xmlns:a16="http://schemas.microsoft.com/office/drawing/2014/main" id="{EA694E57-AF42-4E58-90E4-10E55C424F94}"/>
              </a:ext>
            </a:extLst>
          </p:cNvPr>
          <p:cNvSpPr/>
          <p:nvPr/>
        </p:nvSpPr>
        <p:spPr>
          <a:xfrm>
            <a:off x="410051" y="3467819"/>
            <a:ext cx="3168352" cy="1459416"/>
          </a:xfrm>
          <a:prstGeom prst="rect">
            <a:avLst/>
          </a:prstGeom>
          <a:noFill/>
          <a:ln>
            <a:solidFill>
              <a:srgbClr val="D6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ZoneTexte 19">
            <a:extLst>
              <a:ext uri="{FF2B5EF4-FFF2-40B4-BE49-F238E27FC236}">
                <a16:creationId xmlns:a16="http://schemas.microsoft.com/office/drawing/2014/main" id="{3C8755CD-13EE-4B0F-833A-F0A65FFC03AF}"/>
              </a:ext>
            </a:extLst>
          </p:cNvPr>
          <p:cNvSpPr txBox="1"/>
          <p:nvPr/>
        </p:nvSpPr>
        <p:spPr>
          <a:xfrm>
            <a:off x="7181790" y="4009174"/>
            <a:ext cx="1679823" cy="215444"/>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800" b="0" i="1" u="none" strike="noStrike" kern="0" cap="none" spc="0" normalizeH="0" baseline="0" noProof="0" dirty="0">
                <a:ln>
                  <a:noFill/>
                </a:ln>
                <a:solidFill>
                  <a:srgbClr val="000000"/>
                </a:solidFill>
                <a:effectLst/>
                <a:uLnTx/>
                <a:uFillTx/>
                <a:latin typeface="Arial"/>
                <a:ea typeface="+mn-ea"/>
                <a:cs typeface="Arial"/>
                <a:sym typeface="Arial"/>
              </a:rPr>
              <a:t>PAI : Principal Adverse Impacts</a:t>
            </a:r>
          </a:p>
        </p:txBody>
      </p:sp>
      <p:sp>
        <p:nvSpPr>
          <p:cNvPr id="21" name="Rectangle 20">
            <a:extLst>
              <a:ext uri="{FF2B5EF4-FFF2-40B4-BE49-F238E27FC236}">
                <a16:creationId xmlns:a16="http://schemas.microsoft.com/office/drawing/2014/main" id="{1605C18A-0BF0-4352-B73B-A6F95518F856}"/>
              </a:ext>
            </a:extLst>
          </p:cNvPr>
          <p:cNvSpPr/>
          <p:nvPr/>
        </p:nvSpPr>
        <p:spPr>
          <a:xfrm>
            <a:off x="3663351" y="1595395"/>
            <a:ext cx="3168352" cy="1506638"/>
          </a:xfrm>
          <a:prstGeom prst="rect">
            <a:avLst/>
          </a:prstGeom>
          <a:noFill/>
          <a:ln>
            <a:solidFill>
              <a:srgbClr val="D6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ZoneTexte 22">
            <a:extLst>
              <a:ext uri="{FF2B5EF4-FFF2-40B4-BE49-F238E27FC236}">
                <a16:creationId xmlns:a16="http://schemas.microsoft.com/office/drawing/2014/main" id="{C29DA838-B8CE-48BE-95E8-EB1DDE26BD68}"/>
              </a:ext>
            </a:extLst>
          </p:cNvPr>
          <p:cNvSpPr txBox="1"/>
          <p:nvPr/>
        </p:nvSpPr>
        <p:spPr>
          <a:xfrm rot="16200000">
            <a:off x="-362171" y="2268888"/>
            <a:ext cx="1380227" cy="2585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FFFFFF"/>
                </a:solidFill>
                <a:effectLst/>
                <a:uLnTx/>
                <a:uFillTx/>
                <a:latin typeface="Arial"/>
                <a:ea typeface="+mn-ea"/>
                <a:cs typeface="+mn-cs"/>
                <a:sym typeface="Arial"/>
              </a:rPr>
              <a:t>AVEC PAI</a:t>
            </a:r>
          </a:p>
        </p:txBody>
      </p:sp>
      <p:sp>
        <p:nvSpPr>
          <p:cNvPr id="26" name="Rectangle 25">
            <a:extLst>
              <a:ext uri="{FF2B5EF4-FFF2-40B4-BE49-F238E27FC236}">
                <a16:creationId xmlns:a16="http://schemas.microsoft.com/office/drawing/2014/main" id="{1BE68436-E861-483F-AEF1-1BB52DAC776A}"/>
              </a:ext>
            </a:extLst>
          </p:cNvPr>
          <p:cNvSpPr/>
          <p:nvPr/>
        </p:nvSpPr>
        <p:spPr>
          <a:xfrm>
            <a:off x="3670624" y="3471622"/>
            <a:ext cx="3168352" cy="1448415"/>
          </a:xfrm>
          <a:prstGeom prst="rect">
            <a:avLst/>
          </a:prstGeom>
          <a:noFill/>
          <a:ln>
            <a:solidFill>
              <a:srgbClr val="D6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7" name="Image 26">
            <a:extLst>
              <a:ext uri="{FF2B5EF4-FFF2-40B4-BE49-F238E27FC236}">
                <a16:creationId xmlns:a16="http://schemas.microsoft.com/office/drawing/2014/main" id="{EA8B2ADE-AD97-4AE3-B84C-0891680D0194}"/>
              </a:ext>
            </a:extLst>
          </p:cNvPr>
          <p:cNvPicPr>
            <a:picLocks noChangeAspect="1"/>
          </p:cNvPicPr>
          <p:nvPr/>
        </p:nvPicPr>
        <p:blipFill>
          <a:blip r:embed="rId6"/>
          <a:stretch>
            <a:fillRect/>
          </a:stretch>
        </p:blipFill>
        <p:spPr>
          <a:xfrm>
            <a:off x="4782297" y="1255668"/>
            <a:ext cx="786857" cy="314743"/>
          </a:xfrm>
          <a:prstGeom prst="rect">
            <a:avLst/>
          </a:prstGeom>
        </p:spPr>
      </p:pic>
      <p:pic>
        <p:nvPicPr>
          <p:cNvPr id="28" name="Image 27">
            <a:extLst>
              <a:ext uri="{FF2B5EF4-FFF2-40B4-BE49-F238E27FC236}">
                <a16:creationId xmlns:a16="http://schemas.microsoft.com/office/drawing/2014/main" id="{E8A2896A-6A0D-469B-855A-8E3CAE11CF36}"/>
              </a:ext>
            </a:extLst>
          </p:cNvPr>
          <p:cNvPicPr>
            <a:picLocks noChangeAspect="1"/>
          </p:cNvPicPr>
          <p:nvPr/>
        </p:nvPicPr>
        <p:blipFill>
          <a:blip r:embed="rId7"/>
          <a:stretch>
            <a:fillRect/>
          </a:stretch>
        </p:blipFill>
        <p:spPr>
          <a:xfrm>
            <a:off x="7506367" y="1259980"/>
            <a:ext cx="1036397" cy="275924"/>
          </a:xfrm>
          <a:prstGeom prst="rect">
            <a:avLst/>
          </a:prstGeom>
        </p:spPr>
      </p:pic>
      <p:pic>
        <p:nvPicPr>
          <p:cNvPr id="29" name="Image 28">
            <a:extLst>
              <a:ext uri="{FF2B5EF4-FFF2-40B4-BE49-F238E27FC236}">
                <a16:creationId xmlns:a16="http://schemas.microsoft.com/office/drawing/2014/main" id="{894B4651-32CF-41EF-ACED-F2B8062A9A68}"/>
              </a:ext>
            </a:extLst>
          </p:cNvPr>
          <p:cNvPicPr>
            <a:picLocks noChangeAspect="1"/>
          </p:cNvPicPr>
          <p:nvPr/>
        </p:nvPicPr>
        <p:blipFill>
          <a:blip r:embed="rId8"/>
          <a:stretch>
            <a:fillRect/>
          </a:stretch>
        </p:blipFill>
        <p:spPr>
          <a:xfrm>
            <a:off x="1598341" y="1276709"/>
            <a:ext cx="709684" cy="254725"/>
          </a:xfrm>
          <a:prstGeom prst="rect">
            <a:avLst/>
          </a:prstGeom>
        </p:spPr>
      </p:pic>
      <p:sp>
        <p:nvSpPr>
          <p:cNvPr id="30" name="Rectangle 29">
            <a:extLst>
              <a:ext uri="{FF2B5EF4-FFF2-40B4-BE49-F238E27FC236}">
                <a16:creationId xmlns:a16="http://schemas.microsoft.com/office/drawing/2014/main" id="{91BB040E-A2C3-4C9F-AE18-35B071F5B926}"/>
              </a:ext>
            </a:extLst>
          </p:cNvPr>
          <p:cNvSpPr/>
          <p:nvPr/>
        </p:nvSpPr>
        <p:spPr>
          <a:xfrm>
            <a:off x="174843" y="3450566"/>
            <a:ext cx="265104" cy="146977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1" name="ZoneTexte 30">
            <a:extLst>
              <a:ext uri="{FF2B5EF4-FFF2-40B4-BE49-F238E27FC236}">
                <a16:creationId xmlns:a16="http://schemas.microsoft.com/office/drawing/2014/main" id="{F80E8848-7E51-4C27-9C7D-F8730762ED0A}"/>
              </a:ext>
            </a:extLst>
          </p:cNvPr>
          <p:cNvSpPr txBox="1"/>
          <p:nvPr/>
        </p:nvSpPr>
        <p:spPr>
          <a:xfrm rot="16200000">
            <a:off x="-473558" y="4029519"/>
            <a:ext cx="1512826" cy="25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FFFFFF"/>
                </a:solidFill>
                <a:effectLst/>
                <a:uLnTx/>
                <a:uFillTx/>
                <a:latin typeface="Arial"/>
                <a:ea typeface="+mn-ea"/>
                <a:cs typeface="+mn-cs"/>
                <a:sym typeface="Arial"/>
              </a:rPr>
              <a:t>SANS PAI</a:t>
            </a:r>
          </a:p>
        </p:txBody>
      </p:sp>
      <p:sp>
        <p:nvSpPr>
          <p:cNvPr id="33" name="ZoneTexte 32">
            <a:extLst>
              <a:ext uri="{FF2B5EF4-FFF2-40B4-BE49-F238E27FC236}">
                <a16:creationId xmlns:a16="http://schemas.microsoft.com/office/drawing/2014/main" id="{D6636AFB-C7D2-4D8D-97DD-435D4E102CE2}"/>
              </a:ext>
            </a:extLst>
          </p:cNvPr>
          <p:cNvSpPr txBox="1"/>
          <p:nvPr/>
        </p:nvSpPr>
        <p:spPr>
          <a:xfrm>
            <a:off x="-312725" y="716679"/>
            <a:ext cx="2204224" cy="211203"/>
          </a:xfrm>
          <a:prstGeom prst="rect">
            <a:avLst/>
          </a:prstGeom>
          <a:noFill/>
        </p:spPr>
        <p:txBody>
          <a:bodyPr wrap="square" lIns="36000" tIns="36000" rIns="0" bIns="36000">
            <a:spAutoFit/>
          </a:bodyPr>
          <a:lstStyle>
            <a:defPPr marR="0" lvl="0" algn="l" rtl="0">
              <a:lnSpc>
                <a:spcPct val="100000"/>
              </a:lnSpc>
              <a:spcBef>
                <a:spcPts val="0"/>
              </a:spcBef>
              <a:spcAft>
                <a:spcPts val="0"/>
              </a:spcAft>
              <a:defRPr/>
            </a:defPPr>
            <a:lvl1pPr marL="0" indent="0" algn="ctr" defTabSz="914400" eaLnBrk="1" fontAlgn="auto" latinLnBrk="0" hangingPunct="1">
              <a:spcAft>
                <a:spcPts val="600"/>
              </a:spcAft>
              <a:buClrTx/>
              <a:buSzTx/>
              <a:buFontTx/>
              <a:tabLst/>
              <a:defRPr kumimoji="0" sz="900" kern="0" spc="0" normalizeH="0" baseline="0">
                <a:ln>
                  <a:noFill/>
                </a:ln>
                <a:solidFill>
                  <a:sysClr val="windowText" lastClr="000000"/>
                </a:solidFill>
                <a:effectLst/>
                <a:uLnTx/>
                <a:uFillTx/>
                <a:latin typeface="Montserrat" panose="00000500000000000000" pitchFamily="2" charset="0"/>
              </a:defRPr>
            </a:lvl1pPr>
          </a:lstStyle>
          <a:p>
            <a:r>
              <a:rPr lang="fr-FR" dirty="0"/>
              <a:t>Restitution des Profils</a:t>
            </a:r>
          </a:p>
        </p:txBody>
      </p:sp>
      <p:pic>
        <p:nvPicPr>
          <p:cNvPr id="36" name="Image 35">
            <a:extLst>
              <a:ext uri="{FF2B5EF4-FFF2-40B4-BE49-F238E27FC236}">
                <a16:creationId xmlns:a16="http://schemas.microsoft.com/office/drawing/2014/main" id="{60C8C34C-DC62-41A9-AD23-6ED8A9CEABD0}"/>
              </a:ext>
            </a:extLst>
          </p:cNvPr>
          <p:cNvPicPr>
            <a:picLocks noChangeAspect="1"/>
          </p:cNvPicPr>
          <p:nvPr/>
        </p:nvPicPr>
        <p:blipFill>
          <a:blip r:embed="rId9"/>
          <a:stretch>
            <a:fillRect/>
          </a:stretch>
        </p:blipFill>
        <p:spPr>
          <a:xfrm>
            <a:off x="7309910" y="1694869"/>
            <a:ext cx="1570855" cy="1281419"/>
          </a:xfrm>
          <a:prstGeom prst="rect">
            <a:avLst/>
          </a:prstGeom>
        </p:spPr>
      </p:pic>
      <p:grpSp>
        <p:nvGrpSpPr>
          <p:cNvPr id="37" name="Groupe 36">
            <a:extLst>
              <a:ext uri="{FF2B5EF4-FFF2-40B4-BE49-F238E27FC236}">
                <a16:creationId xmlns:a16="http://schemas.microsoft.com/office/drawing/2014/main" id="{F1794E9A-2A22-4ECB-85AA-11C7733693DA}"/>
              </a:ext>
            </a:extLst>
          </p:cNvPr>
          <p:cNvGrpSpPr/>
          <p:nvPr/>
        </p:nvGrpSpPr>
        <p:grpSpPr>
          <a:xfrm>
            <a:off x="1078302" y="1701416"/>
            <a:ext cx="1897812" cy="705353"/>
            <a:chOff x="3356180" y="104172"/>
            <a:chExt cx="8101340" cy="3011345"/>
          </a:xfrm>
        </p:grpSpPr>
        <p:pic>
          <p:nvPicPr>
            <p:cNvPr id="38" name="Image 37">
              <a:extLst>
                <a:ext uri="{FF2B5EF4-FFF2-40B4-BE49-F238E27FC236}">
                  <a16:creationId xmlns:a16="http://schemas.microsoft.com/office/drawing/2014/main" id="{4C0BEF4E-3649-4642-929B-76163062F295}"/>
                </a:ext>
              </a:extLst>
            </p:cNvPr>
            <p:cNvPicPr>
              <a:picLocks noChangeAspect="1"/>
            </p:cNvPicPr>
            <p:nvPr/>
          </p:nvPicPr>
          <p:blipFill rotWithShape="1">
            <a:blip r:embed="rId10"/>
            <a:srcRect b="53419"/>
            <a:stretch/>
          </p:blipFill>
          <p:spPr>
            <a:xfrm>
              <a:off x="3356180" y="104172"/>
              <a:ext cx="8101340" cy="2395904"/>
            </a:xfrm>
            <a:prstGeom prst="rect">
              <a:avLst/>
            </a:prstGeom>
          </p:spPr>
        </p:pic>
        <p:pic>
          <p:nvPicPr>
            <p:cNvPr id="39" name="Image 38">
              <a:extLst>
                <a:ext uri="{FF2B5EF4-FFF2-40B4-BE49-F238E27FC236}">
                  <a16:creationId xmlns:a16="http://schemas.microsoft.com/office/drawing/2014/main" id="{2D7751DB-CE10-4081-99CB-CC676CF069D0}"/>
                </a:ext>
              </a:extLst>
            </p:cNvPr>
            <p:cNvPicPr>
              <a:picLocks noChangeAspect="1"/>
            </p:cNvPicPr>
            <p:nvPr/>
          </p:nvPicPr>
          <p:blipFill rotWithShape="1">
            <a:blip r:embed="rId10"/>
            <a:srcRect l="70694" t="68798" r="9199" b="28692"/>
            <a:stretch/>
          </p:blipFill>
          <p:spPr>
            <a:xfrm>
              <a:off x="6295793" y="2987040"/>
              <a:ext cx="1621387" cy="128477"/>
            </a:xfrm>
            <a:prstGeom prst="rect">
              <a:avLst/>
            </a:prstGeom>
          </p:spPr>
        </p:pic>
      </p:grpSp>
      <p:pic>
        <p:nvPicPr>
          <p:cNvPr id="40" name="Image 39">
            <a:extLst>
              <a:ext uri="{FF2B5EF4-FFF2-40B4-BE49-F238E27FC236}">
                <a16:creationId xmlns:a16="http://schemas.microsoft.com/office/drawing/2014/main" id="{E61641B3-23B1-4E98-ABF0-C7C6174E65A5}"/>
              </a:ext>
            </a:extLst>
          </p:cNvPr>
          <p:cNvPicPr>
            <a:picLocks noChangeAspect="1"/>
          </p:cNvPicPr>
          <p:nvPr/>
        </p:nvPicPr>
        <p:blipFill>
          <a:blip r:embed="rId11"/>
          <a:stretch>
            <a:fillRect/>
          </a:stretch>
        </p:blipFill>
        <p:spPr>
          <a:xfrm>
            <a:off x="785794" y="3496916"/>
            <a:ext cx="2474991" cy="1316672"/>
          </a:xfrm>
          <a:prstGeom prst="rect">
            <a:avLst/>
          </a:prstGeom>
        </p:spPr>
      </p:pic>
      <p:pic>
        <p:nvPicPr>
          <p:cNvPr id="43" name="Image 42">
            <a:extLst>
              <a:ext uri="{FF2B5EF4-FFF2-40B4-BE49-F238E27FC236}">
                <a16:creationId xmlns:a16="http://schemas.microsoft.com/office/drawing/2014/main" id="{19EA8380-D274-4072-8D47-C96C6E450984}"/>
              </a:ext>
            </a:extLst>
          </p:cNvPr>
          <p:cNvPicPr>
            <a:picLocks noChangeAspect="1"/>
          </p:cNvPicPr>
          <p:nvPr/>
        </p:nvPicPr>
        <p:blipFill rotWithShape="1">
          <a:blip r:embed="rId12"/>
          <a:srcRect b="54667"/>
          <a:stretch/>
        </p:blipFill>
        <p:spPr>
          <a:xfrm>
            <a:off x="3883099" y="1610686"/>
            <a:ext cx="2791125" cy="658307"/>
          </a:xfrm>
          <a:prstGeom prst="rect">
            <a:avLst/>
          </a:prstGeom>
        </p:spPr>
      </p:pic>
      <p:grpSp>
        <p:nvGrpSpPr>
          <p:cNvPr id="44" name="Groupe 43">
            <a:extLst>
              <a:ext uri="{FF2B5EF4-FFF2-40B4-BE49-F238E27FC236}">
                <a16:creationId xmlns:a16="http://schemas.microsoft.com/office/drawing/2014/main" id="{AA5BC626-60B4-4D63-A339-6E359E15C27E}"/>
              </a:ext>
            </a:extLst>
          </p:cNvPr>
          <p:cNvGrpSpPr/>
          <p:nvPr/>
        </p:nvGrpSpPr>
        <p:grpSpPr>
          <a:xfrm>
            <a:off x="4139933" y="2329478"/>
            <a:ext cx="2404302" cy="718521"/>
            <a:chOff x="521330" y="2435024"/>
            <a:chExt cx="8101340" cy="2708476"/>
          </a:xfrm>
        </p:grpSpPr>
        <p:pic>
          <p:nvPicPr>
            <p:cNvPr id="45" name="Image 44">
              <a:extLst>
                <a:ext uri="{FF2B5EF4-FFF2-40B4-BE49-F238E27FC236}">
                  <a16:creationId xmlns:a16="http://schemas.microsoft.com/office/drawing/2014/main" id="{906129F0-5399-4720-8CD6-6383E2C9BE22}"/>
                </a:ext>
              </a:extLst>
            </p:cNvPr>
            <p:cNvPicPr>
              <a:picLocks noChangeAspect="1"/>
            </p:cNvPicPr>
            <p:nvPr/>
          </p:nvPicPr>
          <p:blipFill rotWithShape="1">
            <a:blip r:embed="rId10"/>
            <a:srcRect t="47342"/>
            <a:stretch/>
          </p:blipFill>
          <p:spPr>
            <a:xfrm>
              <a:off x="521330" y="2435024"/>
              <a:ext cx="8101340" cy="2708476"/>
            </a:xfrm>
            <a:prstGeom prst="rect">
              <a:avLst/>
            </a:prstGeom>
          </p:spPr>
        </p:pic>
        <p:sp>
          <p:nvSpPr>
            <p:cNvPr id="46" name="Rectangle 45">
              <a:extLst>
                <a:ext uri="{FF2B5EF4-FFF2-40B4-BE49-F238E27FC236}">
                  <a16:creationId xmlns:a16="http://schemas.microsoft.com/office/drawing/2014/main" id="{DD757273-A984-495C-B3A2-9C1041CAAD52}"/>
                </a:ext>
              </a:extLst>
            </p:cNvPr>
            <p:cNvSpPr/>
            <p:nvPr/>
          </p:nvSpPr>
          <p:spPr>
            <a:xfrm>
              <a:off x="6177218" y="2898759"/>
              <a:ext cx="2163337" cy="1590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7" name="Image 46">
              <a:extLst>
                <a:ext uri="{FF2B5EF4-FFF2-40B4-BE49-F238E27FC236}">
                  <a16:creationId xmlns:a16="http://schemas.microsoft.com/office/drawing/2014/main" id="{B31DCCC1-A067-40F1-8112-A9C6B9545605}"/>
                </a:ext>
              </a:extLst>
            </p:cNvPr>
            <p:cNvPicPr>
              <a:picLocks noChangeAspect="1"/>
            </p:cNvPicPr>
            <p:nvPr/>
          </p:nvPicPr>
          <p:blipFill rotWithShape="1">
            <a:blip r:embed="rId10"/>
            <a:srcRect l="70694" t="68798" r="9199" b="28692"/>
            <a:stretch/>
          </p:blipFill>
          <p:spPr>
            <a:xfrm>
              <a:off x="6295793" y="2987040"/>
              <a:ext cx="1621387" cy="128477"/>
            </a:xfrm>
            <a:prstGeom prst="rect">
              <a:avLst/>
            </a:prstGeom>
          </p:spPr>
        </p:pic>
        <p:pic>
          <p:nvPicPr>
            <p:cNvPr id="48" name="Image 47">
              <a:extLst>
                <a:ext uri="{FF2B5EF4-FFF2-40B4-BE49-F238E27FC236}">
                  <a16:creationId xmlns:a16="http://schemas.microsoft.com/office/drawing/2014/main" id="{529963A8-024C-4B09-8E1B-25260975A33B}"/>
                </a:ext>
              </a:extLst>
            </p:cNvPr>
            <p:cNvPicPr>
              <a:picLocks noChangeAspect="1"/>
            </p:cNvPicPr>
            <p:nvPr/>
          </p:nvPicPr>
          <p:blipFill>
            <a:blip r:embed="rId13"/>
            <a:stretch>
              <a:fillRect/>
            </a:stretch>
          </p:blipFill>
          <p:spPr>
            <a:xfrm>
              <a:off x="6301740" y="3250882"/>
              <a:ext cx="2030474" cy="543877"/>
            </a:xfrm>
            <a:prstGeom prst="rect">
              <a:avLst/>
            </a:prstGeom>
          </p:spPr>
        </p:pic>
      </p:grpSp>
      <p:grpSp>
        <p:nvGrpSpPr>
          <p:cNvPr id="49" name="Groupe 48">
            <a:extLst>
              <a:ext uri="{FF2B5EF4-FFF2-40B4-BE49-F238E27FC236}">
                <a16:creationId xmlns:a16="http://schemas.microsoft.com/office/drawing/2014/main" id="{90E0FBDA-53C5-47DB-808A-C5EDE8D6F1F5}"/>
              </a:ext>
            </a:extLst>
          </p:cNvPr>
          <p:cNvGrpSpPr/>
          <p:nvPr/>
        </p:nvGrpSpPr>
        <p:grpSpPr>
          <a:xfrm>
            <a:off x="905206" y="2325107"/>
            <a:ext cx="2277942" cy="737270"/>
            <a:chOff x="521330" y="2435024"/>
            <a:chExt cx="8101340" cy="2708476"/>
          </a:xfrm>
        </p:grpSpPr>
        <p:pic>
          <p:nvPicPr>
            <p:cNvPr id="50" name="Image 49">
              <a:extLst>
                <a:ext uri="{FF2B5EF4-FFF2-40B4-BE49-F238E27FC236}">
                  <a16:creationId xmlns:a16="http://schemas.microsoft.com/office/drawing/2014/main" id="{A39E457E-570D-47E6-9356-22F497F7E576}"/>
                </a:ext>
              </a:extLst>
            </p:cNvPr>
            <p:cNvPicPr>
              <a:picLocks noChangeAspect="1"/>
            </p:cNvPicPr>
            <p:nvPr/>
          </p:nvPicPr>
          <p:blipFill rotWithShape="1">
            <a:blip r:embed="rId10"/>
            <a:srcRect t="47342"/>
            <a:stretch/>
          </p:blipFill>
          <p:spPr>
            <a:xfrm>
              <a:off x="521330" y="2435024"/>
              <a:ext cx="8101340" cy="2708476"/>
            </a:xfrm>
            <a:prstGeom prst="rect">
              <a:avLst/>
            </a:prstGeom>
          </p:spPr>
        </p:pic>
        <p:sp>
          <p:nvSpPr>
            <p:cNvPr id="51" name="Rectangle 50">
              <a:extLst>
                <a:ext uri="{FF2B5EF4-FFF2-40B4-BE49-F238E27FC236}">
                  <a16:creationId xmlns:a16="http://schemas.microsoft.com/office/drawing/2014/main" id="{6B5DE0B5-F43B-4DEF-910E-2664F2C81BB3}"/>
                </a:ext>
              </a:extLst>
            </p:cNvPr>
            <p:cNvSpPr/>
            <p:nvPr/>
          </p:nvSpPr>
          <p:spPr>
            <a:xfrm>
              <a:off x="6177218" y="2898759"/>
              <a:ext cx="2163337" cy="1590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52" name="Image 51">
              <a:extLst>
                <a:ext uri="{FF2B5EF4-FFF2-40B4-BE49-F238E27FC236}">
                  <a16:creationId xmlns:a16="http://schemas.microsoft.com/office/drawing/2014/main" id="{DB0D2DF2-1CF4-4055-8CD0-D3E64AD63995}"/>
                </a:ext>
              </a:extLst>
            </p:cNvPr>
            <p:cNvPicPr>
              <a:picLocks noChangeAspect="1"/>
            </p:cNvPicPr>
            <p:nvPr/>
          </p:nvPicPr>
          <p:blipFill rotWithShape="1">
            <a:blip r:embed="rId10"/>
            <a:srcRect l="70694" t="68798" r="9199" b="28692"/>
            <a:stretch/>
          </p:blipFill>
          <p:spPr>
            <a:xfrm>
              <a:off x="6295793" y="2987040"/>
              <a:ext cx="1621387" cy="128477"/>
            </a:xfrm>
            <a:prstGeom prst="rect">
              <a:avLst/>
            </a:prstGeom>
          </p:spPr>
        </p:pic>
        <p:pic>
          <p:nvPicPr>
            <p:cNvPr id="53" name="Image 52">
              <a:extLst>
                <a:ext uri="{FF2B5EF4-FFF2-40B4-BE49-F238E27FC236}">
                  <a16:creationId xmlns:a16="http://schemas.microsoft.com/office/drawing/2014/main" id="{80481781-4295-4D50-9F41-5B73D3C72514}"/>
                </a:ext>
              </a:extLst>
            </p:cNvPr>
            <p:cNvPicPr>
              <a:picLocks noChangeAspect="1"/>
            </p:cNvPicPr>
            <p:nvPr/>
          </p:nvPicPr>
          <p:blipFill>
            <a:blip r:embed="rId13"/>
            <a:stretch>
              <a:fillRect/>
            </a:stretch>
          </p:blipFill>
          <p:spPr>
            <a:xfrm>
              <a:off x="6301740" y="3250882"/>
              <a:ext cx="2030474" cy="543877"/>
            </a:xfrm>
            <a:prstGeom prst="rect">
              <a:avLst/>
            </a:prstGeom>
          </p:spPr>
        </p:pic>
      </p:grpSp>
      <p:pic>
        <p:nvPicPr>
          <p:cNvPr id="54" name="Image 53">
            <a:extLst>
              <a:ext uri="{FF2B5EF4-FFF2-40B4-BE49-F238E27FC236}">
                <a16:creationId xmlns:a16="http://schemas.microsoft.com/office/drawing/2014/main" id="{2CD6A90C-6A9B-42CB-AF09-6AF0B398AED8}"/>
              </a:ext>
            </a:extLst>
          </p:cNvPr>
          <p:cNvPicPr>
            <a:picLocks noChangeAspect="1"/>
          </p:cNvPicPr>
          <p:nvPr/>
        </p:nvPicPr>
        <p:blipFill>
          <a:blip r:embed="rId14"/>
          <a:stretch>
            <a:fillRect/>
          </a:stretch>
        </p:blipFill>
        <p:spPr>
          <a:xfrm>
            <a:off x="4110162" y="3608345"/>
            <a:ext cx="2396608" cy="1261656"/>
          </a:xfrm>
          <a:prstGeom prst="rect">
            <a:avLst/>
          </a:prstGeom>
        </p:spPr>
      </p:pic>
      <p:sp>
        <p:nvSpPr>
          <p:cNvPr id="41" name="Titre 1">
            <a:extLst>
              <a:ext uri="{FF2B5EF4-FFF2-40B4-BE49-F238E27FC236}">
                <a16:creationId xmlns:a16="http://schemas.microsoft.com/office/drawing/2014/main" id="{2A63D287-10B7-48FF-B7C8-E849E51F479A}"/>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56" name="Rectangle : coins arrondis 42">
            <a:extLst>
              <a:ext uri="{FF2B5EF4-FFF2-40B4-BE49-F238E27FC236}">
                <a16:creationId xmlns:a16="http://schemas.microsoft.com/office/drawing/2014/main" id="{7D2F89D0-3E1D-4C23-88ED-C3DD335ACB1C}"/>
              </a:ext>
            </a:extLst>
          </p:cNvPr>
          <p:cNvSpPr/>
          <p:nvPr/>
        </p:nvSpPr>
        <p:spPr>
          <a:xfrm>
            <a:off x="92015" y="702679"/>
            <a:ext cx="1512498" cy="280731"/>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57" name="Picture 2" descr="triangle rounded Icon - Free PNG &amp; SVG 2014525 - Noun Project">
            <a:extLst>
              <a:ext uri="{FF2B5EF4-FFF2-40B4-BE49-F238E27FC236}">
                <a16:creationId xmlns:a16="http://schemas.microsoft.com/office/drawing/2014/main" id="{FCDD6AC5-3EC5-4386-A564-46BDA00F9A18}"/>
              </a:ext>
            </a:extLst>
          </p:cNvPr>
          <p:cNvPicPr>
            <a:picLocks noChangeAspect="1" noChangeArrowheads="1"/>
          </p:cNvPicPr>
          <p:nvPr/>
        </p:nvPicPr>
        <p:blipFill>
          <a:blip r:embed="rId15">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1305" y="667931"/>
            <a:ext cx="553689" cy="387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005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9218"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9" name="Image 8">
            <a:extLst>
              <a:ext uri="{FF2B5EF4-FFF2-40B4-BE49-F238E27FC236}">
                <a16:creationId xmlns:a16="http://schemas.microsoft.com/office/drawing/2014/main" id="{E8F7F393-51FA-4D7D-9D5A-19C885BA7728}"/>
              </a:ext>
            </a:extLst>
          </p:cNvPr>
          <p:cNvPicPr>
            <a:picLocks noChangeAspect="1"/>
          </p:cNvPicPr>
          <p:nvPr/>
        </p:nvPicPr>
        <p:blipFill>
          <a:blip r:embed="rId6"/>
          <a:stretch>
            <a:fillRect/>
          </a:stretch>
        </p:blipFill>
        <p:spPr>
          <a:xfrm>
            <a:off x="3306383" y="680782"/>
            <a:ext cx="2545777" cy="216244"/>
          </a:xfrm>
          <a:prstGeom prst="rect">
            <a:avLst/>
          </a:prstGeom>
        </p:spPr>
      </p:pic>
      <p:grpSp>
        <p:nvGrpSpPr>
          <p:cNvPr id="10" name="Groupe 9">
            <a:extLst>
              <a:ext uri="{FF2B5EF4-FFF2-40B4-BE49-F238E27FC236}">
                <a16:creationId xmlns:a16="http://schemas.microsoft.com/office/drawing/2014/main" id="{74D35147-312C-4593-9D59-5E7678EF1EC4}"/>
              </a:ext>
            </a:extLst>
          </p:cNvPr>
          <p:cNvGrpSpPr/>
          <p:nvPr/>
        </p:nvGrpSpPr>
        <p:grpSpPr>
          <a:xfrm>
            <a:off x="1881663" y="1441110"/>
            <a:ext cx="5812677" cy="3531405"/>
            <a:chOff x="1948571" y="1441110"/>
            <a:chExt cx="5812677" cy="3531405"/>
          </a:xfrm>
        </p:grpSpPr>
        <p:pic>
          <p:nvPicPr>
            <p:cNvPr id="12" name="Image 11">
              <a:extLst>
                <a:ext uri="{FF2B5EF4-FFF2-40B4-BE49-F238E27FC236}">
                  <a16:creationId xmlns:a16="http://schemas.microsoft.com/office/drawing/2014/main" id="{CCF5C652-9DD2-4E7D-9F0E-26DECDEE8F4D}"/>
                </a:ext>
              </a:extLst>
            </p:cNvPr>
            <p:cNvPicPr>
              <a:picLocks noChangeAspect="1"/>
            </p:cNvPicPr>
            <p:nvPr/>
          </p:nvPicPr>
          <p:blipFill rotWithShape="1">
            <a:blip r:embed="rId7"/>
            <a:srcRect l="74667" t="26306" r="2167" b="5037"/>
            <a:stretch/>
          </p:blipFill>
          <p:spPr>
            <a:xfrm>
              <a:off x="5318945" y="1441110"/>
              <a:ext cx="2442303" cy="3531405"/>
            </a:xfrm>
            <a:prstGeom prst="rect">
              <a:avLst/>
            </a:prstGeom>
          </p:spPr>
        </p:pic>
        <p:pic>
          <p:nvPicPr>
            <p:cNvPr id="13" name="Image 12">
              <a:extLst>
                <a:ext uri="{FF2B5EF4-FFF2-40B4-BE49-F238E27FC236}">
                  <a16:creationId xmlns:a16="http://schemas.microsoft.com/office/drawing/2014/main" id="{2C18762B-A891-4FCB-B3A8-9DCCD09DFA2B}"/>
                </a:ext>
              </a:extLst>
            </p:cNvPr>
            <p:cNvPicPr>
              <a:picLocks noChangeAspect="1"/>
            </p:cNvPicPr>
            <p:nvPr/>
          </p:nvPicPr>
          <p:blipFill>
            <a:blip r:embed="rId8"/>
            <a:stretch>
              <a:fillRect/>
            </a:stretch>
          </p:blipFill>
          <p:spPr>
            <a:xfrm>
              <a:off x="1948571" y="1568605"/>
              <a:ext cx="2380989" cy="3151149"/>
            </a:xfrm>
            <a:prstGeom prst="rect">
              <a:avLst/>
            </a:prstGeom>
          </p:spPr>
        </p:pic>
        <p:pic>
          <p:nvPicPr>
            <p:cNvPr id="14" name="Image 13">
              <a:extLst>
                <a:ext uri="{FF2B5EF4-FFF2-40B4-BE49-F238E27FC236}">
                  <a16:creationId xmlns:a16="http://schemas.microsoft.com/office/drawing/2014/main" id="{328674CB-7BB4-4417-B864-F6C800A800A1}"/>
                </a:ext>
              </a:extLst>
            </p:cNvPr>
            <p:cNvPicPr>
              <a:picLocks noChangeAspect="1"/>
            </p:cNvPicPr>
            <p:nvPr/>
          </p:nvPicPr>
          <p:blipFill>
            <a:blip r:embed="rId9"/>
            <a:stretch>
              <a:fillRect/>
            </a:stretch>
          </p:blipFill>
          <p:spPr>
            <a:xfrm>
              <a:off x="1970746" y="1546650"/>
              <a:ext cx="2311322" cy="786718"/>
            </a:xfrm>
            <a:prstGeom prst="rect">
              <a:avLst/>
            </a:prstGeom>
          </p:spPr>
        </p:pic>
        <p:sp>
          <p:nvSpPr>
            <p:cNvPr id="15" name="Rectangle 14">
              <a:extLst>
                <a:ext uri="{FF2B5EF4-FFF2-40B4-BE49-F238E27FC236}">
                  <a16:creationId xmlns:a16="http://schemas.microsoft.com/office/drawing/2014/main" id="{AAB9A015-B451-48D3-9B60-007591730687}"/>
                </a:ext>
              </a:extLst>
            </p:cNvPr>
            <p:cNvSpPr/>
            <p:nvPr/>
          </p:nvSpPr>
          <p:spPr>
            <a:xfrm>
              <a:off x="4021873" y="1464527"/>
              <a:ext cx="394010" cy="2676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Rectangle 15">
              <a:extLst>
                <a:ext uri="{FF2B5EF4-FFF2-40B4-BE49-F238E27FC236}">
                  <a16:creationId xmlns:a16="http://schemas.microsoft.com/office/drawing/2014/main" id="{56C5A454-A332-4164-A564-6944B00D477B}"/>
                </a:ext>
              </a:extLst>
            </p:cNvPr>
            <p:cNvSpPr/>
            <p:nvPr/>
          </p:nvSpPr>
          <p:spPr>
            <a:xfrm>
              <a:off x="4293220" y="1661532"/>
              <a:ext cx="394010" cy="2676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grpSp>
      <p:pic>
        <p:nvPicPr>
          <p:cNvPr id="17" name="Image 16">
            <a:extLst>
              <a:ext uri="{FF2B5EF4-FFF2-40B4-BE49-F238E27FC236}">
                <a16:creationId xmlns:a16="http://schemas.microsoft.com/office/drawing/2014/main" id="{8BF06073-9A16-4046-B6CE-378EEF4C471D}"/>
              </a:ext>
            </a:extLst>
          </p:cNvPr>
          <p:cNvPicPr>
            <a:picLocks noChangeAspect="1"/>
          </p:cNvPicPr>
          <p:nvPr/>
        </p:nvPicPr>
        <p:blipFill>
          <a:blip r:embed="rId10"/>
          <a:stretch>
            <a:fillRect/>
          </a:stretch>
        </p:blipFill>
        <p:spPr>
          <a:xfrm flipH="1">
            <a:off x="4341541" y="1426558"/>
            <a:ext cx="112719" cy="3597995"/>
          </a:xfrm>
          <a:prstGeom prst="rect">
            <a:avLst/>
          </a:prstGeom>
        </p:spPr>
      </p:pic>
      <p:pic>
        <p:nvPicPr>
          <p:cNvPr id="18" name="Image 17">
            <a:extLst>
              <a:ext uri="{FF2B5EF4-FFF2-40B4-BE49-F238E27FC236}">
                <a16:creationId xmlns:a16="http://schemas.microsoft.com/office/drawing/2014/main" id="{34BC8818-AB2A-415F-AC88-AE7D0F010D3D}"/>
              </a:ext>
            </a:extLst>
          </p:cNvPr>
          <p:cNvPicPr>
            <a:picLocks noChangeAspect="1"/>
          </p:cNvPicPr>
          <p:nvPr/>
        </p:nvPicPr>
        <p:blipFill>
          <a:blip r:embed="rId10"/>
          <a:stretch>
            <a:fillRect/>
          </a:stretch>
        </p:blipFill>
        <p:spPr>
          <a:xfrm>
            <a:off x="7613773" y="1159727"/>
            <a:ext cx="120147" cy="3835090"/>
          </a:xfrm>
          <a:prstGeom prst="rect">
            <a:avLst/>
          </a:prstGeom>
        </p:spPr>
      </p:pic>
      <p:sp>
        <p:nvSpPr>
          <p:cNvPr id="24" name="ZoneTexte 23">
            <a:extLst>
              <a:ext uri="{FF2B5EF4-FFF2-40B4-BE49-F238E27FC236}">
                <a16:creationId xmlns:a16="http://schemas.microsoft.com/office/drawing/2014/main" id="{F71DA09C-710D-4F31-821A-3354171021FC}"/>
              </a:ext>
            </a:extLst>
          </p:cNvPr>
          <p:cNvSpPr txBox="1"/>
          <p:nvPr/>
        </p:nvSpPr>
        <p:spPr>
          <a:xfrm>
            <a:off x="198408" y="2932466"/>
            <a:ext cx="1337094" cy="33855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800" b="1" i="1" u="none" strike="noStrike" kern="1200" cap="none" spc="0" normalizeH="0" baseline="0" noProof="0">
                <a:ln>
                  <a:noFill/>
                </a:ln>
                <a:solidFill>
                  <a:srgbClr val="000000"/>
                </a:solidFill>
                <a:effectLst/>
                <a:uLnTx/>
                <a:uFillTx/>
                <a:latin typeface="Arial Nova Cond" panose="020B0506020202020204" pitchFamily="34" charset="0"/>
                <a:ea typeface="+mn-ea"/>
                <a:cs typeface="Arial"/>
                <a:sym typeface="Arial"/>
              </a:rPr>
              <a:t>Accessibilité du Glossaire à chaque question</a:t>
            </a:r>
            <a:endParaRPr kumimoji="0" lang="fr-FR" sz="900" b="0" i="0" u="none" strike="noStrike" kern="1200" cap="none" spc="0" normalizeH="0" baseline="0" noProof="0">
              <a:ln>
                <a:noFill/>
              </a:ln>
              <a:solidFill>
                <a:srgbClr val="000000"/>
              </a:solidFill>
              <a:effectLst/>
              <a:uLnTx/>
              <a:uFillTx/>
              <a:latin typeface="Arial Nova Cond" panose="020B0506020202020204" pitchFamily="34" charset="0"/>
              <a:ea typeface="+mn-ea"/>
              <a:cs typeface="Arial"/>
              <a:sym typeface="Arial"/>
            </a:endParaRPr>
          </a:p>
        </p:txBody>
      </p:sp>
      <p:sp>
        <p:nvSpPr>
          <p:cNvPr id="25" name="Ellipse 24">
            <a:extLst>
              <a:ext uri="{FF2B5EF4-FFF2-40B4-BE49-F238E27FC236}">
                <a16:creationId xmlns:a16="http://schemas.microsoft.com/office/drawing/2014/main" id="{227C7BE1-8B6E-4398-BF74-B503FE766521}"/>
              </a:ext>
            </a:extLst>
          </p:cNvPr>
          <p:cNvSpPr/>
          <p:nvPr/>
        </p:nvSpPr>
        <p:spPr>
          <a:xfrm>
            <a:off x="5524500" y="655320"/>
            <a:ext cx="236220" cy="2133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27" name="Connecteur : en angle 26">
            <a:extLst>
              <a:ext uri="{FF2B5EF4-FFF2-40B4-BE49-F238E27FC236}">
                <a16:creationId xmlns:a16="http://schemas.microsoft.com/office/drawing/2014/main" id="{29BA38F0-29A4-4739-97D4-ADCB98867F0B}"/>
              </a:ext>
            </a:extLst>
          </p:cNvPr>
          <p:cNvCxnSpPr>
            <a:cxnSpLocks/>
            <a:stCxn id="25" idx="5"/>
            <a:endCxn id="14" idx="0"/>
          </p:cNvCxnSpPr>
          <p:nvPr/>
        </p:nvCxnSpPr>
        <p:spPr>
          <a:xfrm rot="5400000">
            <a:off x="4038205" y="-141271"/>
            <a:ext cx="709216" cy="2666627"/>
          </a:xfrm>
          <a:prstGeom prst="bentConnector3">
            <a:avLst>
              <a:gd name="adj1" fmla="val 5000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Titre 1">
            <a:extLst>
              <a:ext uri="{FF2B5EF4-FFF2-40B4-BE49-F238E27FC236}">
                <a16:creationId xmlns:a16="http://schemas.microsoft.com/office/drawing/2014/main" id="{E4EF3678-F84E-473A-8CE4-7EE97A4562C1}"/>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28" name="ZoneTexte 27">
            <a:extLst>
              <a:ext uri="{FF2B5EF4-FFF2-40B4-BE49-F238E27FC236}">
                <a16:creationId xmlns:a16="http://schemas.microsoft.com/office/drawing/2014/main" id="{134CDB90-BC69-4BE0-B290-6A8CB915DD84}"/>
              </a:ext>
            </a:extLst>
          </p:cNvPr>
          <p:cNvSpPr txBox="1"/>
          <p:nvPr/>
        </p:nvSpPr>
        <p:spPr>
          <a:xfrm>
            <a:off x="-327105" y="915086"/>
            <a:ext cx="2204224" cy="211203"/>
          </a:xfrm>
          <a:prstGeom prst="rect">
            <a:avLst/>
          </a:prstGeom>
          <a:noFill/>
        </p:spPr>
        <p:txBody>
          <a:bodyPr wrap="square" lIns="36000" tIns="36000" rIns="0" bIns="36000">
            <a:spAutoFit/>
          </a:bodyPr>
          <a:lstStyle>
            <a:defPPr marR="0" lvl="0" algn="l" rtl="0">
              <a:lnSpc>
                <a:spcPct val="100000"/>
              </a:lnSpc>
              <a:spcBef>
                <a:spcPts val="0"/>
              </a:spcBef>
              <a:spcAft>
                <a:spcPts val="0"/>
              </a:spcAft>
              <a:defRPr/>
            </a:defPPr>
            <a:lvl1pPr marL="0" indent="0" algn="ctr" defTabSz="914400" eaLnBrk="1" fontAlgn="auto" latinLnBrk="0" hangingPunct="1">
              <a:spcAft>
                <a:spcPts val="600"/>
              </a:spcAft>
              <a:buClrTx/>
              <a:buSzTx/>
              <a:buFontTx/>
              <a:tabLst/>
              <a:defRPr kumimoji="0" sz="900" kern="0" spc="0" normalizeH="0" baseline="0">
                <a:ln>
                  <a:noFill/>
                </a:ln>
                <a:solidFill>
                  <a:sysClr val="windowText" lastClr="000000"/>
                </a:solidFill>
                <a:effectLst/>
                <a:uLnTx/>
                <a:uFillTx/>
                <a:latin typeface="Montserrat" panose="00000500000000000000" pitchFamily="2" charset="0"/>
              </a:defRPr>
            </a:lvl1pPr>
          </a:lstStyle>
          <a:p>
            <a:r>
              <a:rPr lang="fr-FR" dirty="0"/>
              <a:t>GLOSSAIRE</a:t>
            </a:r>
          </a:p>
        </p:txBody>
      </p:sp>
      <p:sp>
        <p:nvSpPr>
          <p:cNvPr id="29" name="Rectangle : coins arrondis 42">
            <a:extLst>
              <a:ext uri="{FF2B5EF4-FFF2-40B4-BE49-F238E27FC236}">
                <a16:creationId xmlns:a16="http://schemas.microsoft.com/office/drawing/2014/main" id="{C6574F5C-2914-4BD5-A4D3-504FA4AA9AAA}"/>
              </a:ext>
            </a:extLst>
          </p:cNvPr>
          <p:cNvSpPr/>
          <p:nvPr/>
        </p:nvSpPr>
        <p:spPr>
          <a:xfrm>
            <a:off x="69008" y="849328"/>
            <a:ext cx="1512498" cy="280731"/>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30" name="Picture 2" descr="triangle rounded Icon - Free PNG &amp; SVG 2014525 - Noun Project">
            <a:extLst>
              <a:ext uri="{FF2B5EF4-FFF2-40B4-BE49-F238E27FC236}">
                <a16:creationId xmlns:a16="http://schemas.microsoft.com/office/drawing/2014/main" id="{518FBB4D-E68E-4C47-A2AA-17EC77B1E0C9}"/>
              </a:ext>
            </a:extLst>
          </p:cNvPr>
          <p:cNvPicPr>
            <a:picLocks noChangeAspect="1" noChangeArrowheads="1"/>
          </p:cNvPicPr>
          <p:nvPr/>
        </p:nvPicPr>
        <p:blipFill>
          <a:blip r:embed="rId11">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48298" y="814580"/>
            <a:ext cx="553689" cy="387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690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t 21" hidden="1">
            <a:extLst>
              <a:ext uri="{FF2B5EF4-FFF2-40B4-BE49-F238E27FC236}">
                <a16:creationId xmlns:a16="http://schemas.microsoft.com/office/drawing/2014/main" id="{E3B47D18-C28B-4AD0-A93E-8E79D1E03960}"/>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0242" name="Diapositive think-cell" r:id="rId4" imgW="395" imgH="396" progId="TCLayout.ActiveDocument.1">
                  <p:embed/>
                </p:oleObj>
              </mc:Choice>
              <mc:Fallback>
                <p:oleObj name="Diapositive think-cell" r:id="rId4" imgW="395" imgH="396" progId="TCLayout.ActiveDocument.1">
                  <p:embed/>
                  <p:pic>
                    <p:nvPicPr>
                      <p:cNvPr id="22" name="Objet 21" hidden="1">
                        <a:extLst>
                          <a:ext uri="{FF2B5EF4-FFF2-40B4-BE49-F238E27FC236}">
                            <a16:creationId xmlns:a16="http://schemas.microsoft.com/office/drawing/2014/main" id="{E3B47D18-C28B-4AD0-A93E-8E79D1E03960}"/>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10" name="ZoneTexte 9">
            <a:extLst>
              <a:ext uri="{FF2B5EF4-FFF2-40B4-BE49-F238E27FC236}">
                <a16:creationId xmlns:a16="http://schemas.microsoft.com/office/drawing/2014/main" id="{4AE9D42E-9A76-4E56-B82F-48DED693A25C}"/>
              </a:ext>
            </a:extLst>
          </p:cNvPr>
          <p:cNvSpPr txBox="1"/>
          <p:nvPr/>
        </p:nvSpPr>
        <p:spPr>
          <a:xfrm>
            <a:off x="-612477" y="880149"/>
            <a:ext cx="2735395" cy="211203"/>
          </a:xfrm>
          <a:prstGeom prst="rect">
            <a:avLst/>
          </a:prstGeom>
          <a:noFill/>
        </p:spPr>
        <p:txBody>
          <a:bodyPr wrap="square" lIns="36000" tIns="36000" rIns="0" bIns="36000">
            <a:spAutoFit/>
          </a:bodyPr>
          <a:lstStyle>
            <a:defPPr marR="0" lvl="0" algn="l" rtl="0">
              <a:lnSpc>
                <a:spcPct val="100000"/>
              </a:lnSpc>
              <a:spcBef>
                <a:spcPts val="0"/>
              </a:spcBef>
              <a:spcAft>
                <a:spcPts val="0"/>
              </a:spcAft>
              <a:defRPr/>
            </a:defPPr>
            <a:lvl1pPr marL="0" indent="0" algn="ctr" defTabSz="914400" eaLnBrk="1" fontAlgn="auto" latinLnBrk="0" hangingPunct="1">
              <a:spcAft>
                <a:spcPts val="600"/>
              </a:spcAft>
              <a:buClrTx/>
              <a:buSzTx/>
              <a:buFontTx/>
              <a:tabLst/>
              <a:defRPr kumimoji="0" sz="900" kern="0" spc="0" normalizeH="0" baseline="0">
                <a:ln>
                  <a:noFill/>
                </a:ln>
                <a:solidFill>
                  <a:sysClr val="windowText" lastClr="000000"/>
                </a:solidFill>
                <a:effectLst/>
                <a:uLnTx/>
                <a:uFillTx/>
                <a:latin typeface="Montserrat" panose="00000500000000000000" pitchFamily="2" charset="0"/>
              </a:defRPr>
            </a:lvl1pPr>
          </a:lstStyle>
          <a:p>
            <a:r>
              <a:rPr lang="fr-FR" dirty="0"/>
              <a:t>SYNTHESE PDF QFD</a:t>
            </a:r>
          </a:p>
        </p:txBody>
      </p:sp>
      <p:pic>
        <p:nvPicPr>
          <p:cNvPr id="13" name="Image 12">
            <a:extLst>
              <a:ext uri="{FF2B5EF4-FFF2-40B4-BE49-F238E27FC236}">
                <a16:creationId xmlns:a16="http://schemas.microsoft.com/office/drawing/2014/main" id="{994E754D-1783-4223-B864-41C62C55E3BB}"/>
              </a:ext>
            </a:extLst>
          </p:cNvPr>
          <p:cNvPicPr>
            <a:picLocks noChangeAspect="1"/>
          </p:cNvPicPr>
          <p:nvPr/>
        </p:nvPicPr>
        <p:blipFill>
          <a:blip r:embed="rId6"/>
          <a:stretch>
            <a:fillRect/>
          </a:stretch>
        </p:blipFill>
        <p:spPr>
          <a:xfrm>
            <a:off x="1188891" y="1526874"/>
            <a:ext cx="2552764" cy="3179613"/>
          </a:xfrm>
          <a:prstGeom prst="rect">
            <a:avLst/>
          </a:prstGeom>
        </p:spPr>
      </p:pic>
      <p:pic>
        <p:nvPicPr>
          <p:cNvPr id="14" name="Image 13">
            <a:extLst>
              <a:ext uri="{FF2B5EF4-FFF2-40B4-BE49-F238E27FC236}">
                <a16:creationId xmlns:a16="http://schemas.microsoft.com/office/drawing/2014/main" id="{5B859E26-5886-4343-BC6A-5A9C4C21DB60}"/>
              </a:ext>
            </a:extLst>
          </p:cNvPr>
          <p:cNvPicPr>
            <a:picLocks noChangeAspect="1"/>
          </p:cNvPicPr>
          <p:nvPr/>
        </p:nvPicPr>
        <p:blipFill>
          <a:blip r:embed="rId7"/>
          <a:stretch>
            <a:fillRect/>
          </a:stretch>
        </p:blipFill>
        <p:spPr>
          <a:xfrm>
            <a:off x="5596900" y="1340800"/>
            <a:ext cx="2319323" cy="1240456"/>
          </a:xfrm>
          <a:prstGeom prst="rect">
            <a:avLst/>
          </a:prstGeom>
        </p:spPr>
      </p:pic>
      <p:pic>
        <p:nvPicPr>
          <p:cNvPr id="15" name="Image 14">
            <a:extLst>
              <a:ext uri="{FF2B5EF4-FFF2-40B4-BE49-F238E27FC236}">
                <a16:creationId xmlns:a16="http://schemas.microsoft.com/office/drawing/2014/main" id="{CF9B66CA-27CD-4F55-8852-FD12E64EB9D5}"/>
              </a:ext>
            </a:extLst>
          </p:cNvPr>
          <p:cNvPicPr>
            <a:picLocks noChangeAspect="1"/>
          </p:cNvPicPr>
          <p:nvPr/>
        </p:nvPicPr>
        <p:blipFill>
          <a:blip r:embed="rId8"/>
          <a:stretch>
            <a:fillRect/>
          </a:stretch>
        </p:blipFill>
        <p:spPr>
          <a:xfrm>
            <a:off x="5600642" y="2634434"/>
            <a:ext cx="2427535" cy="1045503"/>
          </a:xfrm>
          <a:prstGeom prst="rect">
            <a:avLst/>
          </a:prstGeom>
        </p:spPr>
      </p:pic>
      <p:pic>
        <p:nvPicPr>
          <p:cNvPr id="16" name="Image 15">
            <a:extLst>
              <a:ext uri="{FF2B5EF4-FFF2-40B4-BE49-F238E27FC236}">
                <a16:creationId xmlns:a16="http://schemas.microsoft.com/office/drawing/2014/main" id="{F3AB21EB-591A-4C02-BD53-7183B1746A3D}"/>
              </a:ext>
            </a:extLst>
          </p:cNvPr>
          <p:cNvPicPr>
            <a:picLocks noChangeAspect="1"/>
          </p:cNvPicPr>
          <p:nvPr/>
        </p:nvPicPr>
        <p:blipFill>
          <a:blip r:embed="rId9"/>
          <a:stretch>
            <a:fillRect/>
          </a:stretch>
        </p:blipFill>
        <p:spPr>
          <a:xfrm>
            <a:off x="5614389" y="3794758"/>
            <a:ext cx="2416804" cy="926932"/>
          </a:xfrm>
          <a:prstGeom prst="rect">
            <a:avLst/>
          </a:prstGeom>
        </p:spPr>
      </p:pic>
      <p:sp>
        <p:nvSpPr>
          <p:cNvPr id="18" name="Titre 1">
            <a:extLst>
              <a:ext uri="{FF2B5EF4-FFF2-40B4-BE49-F238E27FC236}">
                <a16:creationId xmlns:a16="http://schemas.microsoft.com/office/drawing/2014/main" id="{47FD5CA5-1F10-406A-958D-A9DD20CF801F}"/>
              </a:ext>
            </a:extLst>
          </p:cNvPr>
          <p:cNvSpPr txBox="1">
            <a:spLocks/>
          </p:cNvSpPr>
          <p:nvPr/>
        </p:nvSpPr>
        <p:spPr>
          <a:xfrm>
            <a:off x="870376" y="193675"/>
            <a:ext cx="7704137" cy="338138"/>
          </a:xfrm>
          <a:prstGeom prst="rect">
            <a:avLst/>
          </a:prstGeom>
        </p:spPr>
        <p:txBody>
          <a:bodyPr vert="horz" lIns="0" tIns="34290" rIns="0" bIns="34290" rtlCol="0" anchor="t" anchorCtr="0">
            <a:noAutofit/>
          </a:bodyPr>
          <a:lstStyle>
            <a:lvl1pPr algn="l" defTabSz="1219140" rtl="0" eaLnBrk="1" latinLnBrk="0" hangingPunct="1">
              <a:lnSpc>
                <a:spcPct val="90000"/>
              </a:lnSpc>
              <a:spcBef>
                <a:spcPct val="0"/>
              </a:spcBef>
              <a:buNone/>
              <a:defRPr sz="1600" kern="1200">
                <a:solidFill>
                  <a:srgbClr val="000000"/>
                </a:solidFill>
                <a:latin typeface="Arial Black" panose="020B0A04020102020204" pitchFamily="34" charset="0"/>
                <a:ea typeface="+mj-ea"/>
                <a:cs typeface="Arial" panose="020B0604020202020204" pitchFamily="34" charset="0"/>
              </a:defRPr>
            </a:lvl1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rPr>
              <a:t>Le Questionnaire Finance Durable</a:t>
            </a:r>
            <a:endParaRPr kumimoji="0" lang="fr-FR" sz="2000" b="1" i="0" u="none" strike="noStrike" kern="1200" cap="none" spc="0" normalizeH="0" baseline="0" noProof="0" dirty="0">
              <a:ln>
                <a:noFill/>
              </a:ln>
              <a:solidFill>
                <a:srgbClr val="202FA0"/>
              </a:solidFill>
              <a:effectLst/>
              <a:uLnTx/>
              <a:uFillTx/>
              <a:latin typeface="Montserrat ExtraBold" panose="00000900000000000000" pitchFamily="2" charset="0"/>
              <a:ea typeface="+mj-ea"/>
              <a:cs typeface="Arial" panose="020B0604020202020204" pitchFamily="34" charset="0"/>
              <a:sym typeface="Arial"/>
            </a:endParaRPr>
          </a:p>
          <a:p>
            <a:pPr marL="0" marR="0" lvl="0" indent="0" algn="l" defTabSz="914355" rtl="0" eaLnBrk="1" fontAlgn="auto" latinLnBrk="0" hangingPunct="1">
              <a:lnSpc>
                <a:spcPct val="90000"/>
              </a:lnSpc>
              <a:spcBef>
                <a:spcPct val="0"/>
              </a:spcBef>
              <a:spcAft>
                <a:spcPts val="0"/>
              </a:spcAft>
              <a:buClrTx/>
              <a:buSzTx/>
              <a:buFontTx/>
              <a:buNone/>
              <a:tabLst/>
              <a:defRPr/>
            </a:pPr>
            <a:endPar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panose="020B0604020202020204" pitchFamily="34" charset="0"/>
              <a:sym typeface="Arial"/>
            </a:endParaRPr>
          </a:p>
        </p:txBody>
      </p:sp>
      <p:sp>
        <p:nvSpPr>
          <p:cNvPr id="19" name="Rectangle : coins arrondis 42">
            <a:extLst>
              <a:ext uri="{FF2B5EF4-FFF2-40B4-BE49-F238E27FC236}">
                <a16:creationId xmlns:a16="http://schemas.microsoft.com/office/drawing/2014/main" id="{043CF50F-0260-44E9-B779-C9ACD77A8B4B}"/>
              </a:ext>
            </a:extLst>
          </p:cNvPr>
          <p:cNvSpPr/>
          <p:nvPr/>
        </p:nvSpPr>
        <p:spPr>
          <a:xfrm>
            <a:off x="69008" y="849328"/>
            <a:ext cx="1512498" cy="280731"/>
          </a:xfrm>
          <a:prstGeom prst="roundRect">
            <a:avLst>
              <a:gd name="adj" fmla="val 8094"/>
            </a:avLst>
          </a:prstGeom>
          <a:noFill/>
          <a:ln w="25400" cap="flat" cmpd="sng" algn="ctr">
            <a:solidFill>
              <a:srgbClr val="B34A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20" name="Picture 2" descr="triangle rounded Icon - Free PNG &amp; SVG 2014525 - Noun Project">
            <a:extLst>
              <a:ext uri="{FF2B5EF4-FFF2-40B4-BE49-F238E27FC236}">
                <a16:creationId xmlns:a16="http://schemas.microsoft.com/office/drawing/2014/main" id="{EE6BB610-E7D4-4389-8D3D-00E0C5F48DB2}"/>
              </a:ext>
            </a:extLst>
          </p:cNvPr>
          <p:cNvPicPr>
            <a:picLocks noChangeAspect="1" noChangeArrowheads="1"/>
          </p:cNvPicPr>
          <p:nvPr/>
        </p:nvPicPr>
        <p:blipFill>
          <a:blip r:embed="rId10">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48298" y="814580"/>
            <a:ext cx="553689" cy="387824"/>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a:extLst>
              <a:ext uri="{FF2B5EF4-FFF2-40B4-BE49-F238E27FC236}">
                <a16:creationId xmlns:a16="http://schemas.microsoft.com/office/drawing/2014/main" id="{3F969722-D6F7-4F96-BBF2-78870536E21E}"/>
              </a:ext>
            </a:extLst>
          </p:cNvPr>
          <p:cNvSpPr txBox="1"/>
          <p:nvPr/>
        </p:nvSpPr>
        <p:spPr>
          <a:xfrm>
            <a:off x="1945256" y="855403"/>
            <a:ext cx="4735902" cy="307777"/>
          </a:xfrm>
          <a:prstGeom prst="rect">
            <a:avLst/>
          </a:prstGeom>
          <a:noFill/>
        </p:spPr>
        <p:txBody>
          <a:bodyPr wrap="square">
            <a:spAutoFit/>
          </a:bodyPr>
          <a:lstStyle/>
          <a:p>
            <a:r>
              <a:rPr lang="fr-FR" dirty="0">
                <a:latin typeface="Arial Nova Cond" panose="020B0506020202020204" pitchFamily="34" charset="0"/>
              </a:rPr>
              <a:t>à remettre au client</a:t>
            </a:r>
          </a:p>
        </p:txBody>
      </p:sp>
    </p:spTree>
    <p:extLst>
      <p:ext uri="{BB962C8B-B14F-4D97-AF65-F5344CB8AC3E}">
        <p14:creationId xmlns:p14="http://schemas.microsoft.com/office/powerpoint/2010/main" val="2554939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8CD35A-0705-4E46-AD7D-BE525331100C}"/>
              </a:ext>
            </a:extLst>
          </p:cNvPr>
          <p:cNvSpPr>
            <a:spLocks noGrp="1"/>
          </p:cNvSpPr>
          <p:nvPr>
            <p:ph type="title"/>
          </p:nvPr>
        </p:nvSpPr>
        <p:spPr/>
        <p:txBody>
          <a:bodyPr/>
          <a:lstStyle/>
          <a:p>
            <a:r>
              <a:rPr lang="fr-FR" sz="2000" dirty="0"/>
              <a:t>Focus Questionnaire Finance Durable (QFD)</a:t>
            </a:r>
          </a:p>
        </p:txBody>
      </p:sp>
      <p:sp>
        <p:nvSpPr>
          <p:cNvPr id="3" name="Espace réservé du texte 2">
            <a:extLst>
              <a:ext uri="{FF2B5EF4-FFF2-40B4-BE49-F238E27FC236}">
                <a16:creationId xmlns:a16="http://schemas.microsoft.com/office/drawing/2014/main" id="{8EB20280-261D-48F6-8B85-FE44559FFF0C}"/>
              </a:ext>
            </a:extLst>
          </p:cNvPr>
          <p:cNvSpPr>
            <a:spLocks noGrp="1"/>
          </p:cNvSpPr>
          <p:nvPr>
            <p:ph type="body" sz="quarter" idx="12"/>
          </p:nvPr>
        </p:nvSpPr>
        <p:spPr>
          <a:xfrm>
            <a:off x="911763" y="561363"/>
            <a:ext cx="7704098" cy="288032"/>
          </a:xfrm>
        </p:spPr>
        <p:txBody>
          <a:bodyPr>
            <a:normAutofit/>
          </a:bodyPr>
          <a:lstStyle/>
          <a:p>
            <a:r>
              <a:rPr lang="fr-FR" sz="1400">
                <a:solidFill>
                  <a:srgbClr val="B24388"/>
                </a:solidFill>
                <a:latin typeface="Montserrat SemiBold" panose="00000700000000000000" pitchFamily="50" charset="0"/>
              </a:rPr>
              <a:t>Les réponses de votre client détermine son profil finance durable</a:t>
            </a:r>
            <a:endParaRPr lang="fr-FR" sz="1400"/>
          </a:p>
        </p:txBody>
      </p:sp>
      <p:sp>
        <p:nvSpPr>
          <p:cNvPr id="41" name="TextBox 10">
            <a:extLst>
              <a:ext uri="{FF2B5EF4-FFF2-40B4-BE49-F238E27FC236}">
                <a16:creationId xmlns:a16="http://schemas.microsoft.com/office/drawing/2014/main" id="{7D58A349-A413-4693-BB40-C90BE50D2BC4}"/>
              </a:ext>
            </a:extLst>
          </p:cNvPr>
          <p:cNvSpPr txBox="1"/>
          <p:nvPr/>
        </p:nvSpPr>
        <p:spPr>
          <a:xfrm>
            <a:off x="3949907" y="1563244"/>
            <a:ext cx="1558977" cy="295535"/>
          </a:xfrm>
          <a:prstGeom prst="rect">
            <a:avLst/>
          </a:prstGeom>
          <a:solidFill>
            <a:srgbClr val="00A193"/>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algn="ctr" defTabSz="685800">
              <a:defRPr sz="800">
                <a:solidFill>
                  <a:srgbClr val="662584"/>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750" b="1" i="0" u="none" strike="noStrike" kern="1200" cap="none" spc="0" normalizeH="0" baseline="0" noProof="0" dirty="0">
                <a:ln>
                  <a:noFill/>
                </a:ln>
                <a:solidFill>
                  <a:srgbClr val="FFFFFF"/>
                </a:solidFill>
                <a:effectLst/>
                <a:uLnTx/>
                <a:uFillTx/>
                <a:latin typeface="Arial"/>
                <a:ea typeface="+mn-ea"/>
                <a:cs typeface="Arial"/>
                <a:sym typeface="Arial"/>
              </a:rPr>
              <a:t>Introduction pédagogique sur la Finance Durable</a:t>
            </a:r>
          </a:p>
        </p:txBody>
      </p:sp>
      <p:sp>
        <p:nvSpPr>
          <p:cNvPr id="42" name="TextBox 10">
            <a:extLst>
              <a:ext uri="{FF2B5EF4-FFF2-40B4-BE49-F238E27FC236}">
                <a16:creationId xmlns:a16="http://schemas.microsoft.com/office/drawing/2014/main" id="{020B1925-75EA-4880-9E65-8939DD93CAA9}"/>
              </a:ext>
            </a:extLst>
          </p:cNvPr>
          <p:cNvSpPr txBox="1"/>
          <p:nvPr/>
        </p:nvSpPr>
        <p:spPr>
          <a:xfrm>
            <a:off x="2767159" y="1277200"/>
            <a:ext cx="3948500" cy="229736"/>
          </a:xfrm>
          <a:prstGeom prst="rect">
            <a:avLst/>
          </a:prstGeom>
          <a:solidFill>
            <a:schemeClr val="bg1"/>
          </a:solidFill>
          <a:ln w="3175" cap="flat" cmpd="sng" algn="ctr">
            <a:solidFill>
              <a:srgbClr val="B34A8C">
                <a:lumMod val="50000"/>
              </a:srgbClr>
            </a:solidFill>
            <a:prstDash val="sysDot"/>
            <a:miter lim="800000"/>
          </a:ln>
          <a:effectLst/>
        </p:spPr>
        <p:txBody>
          <a:bodyPr rtlCol="0" anchor="ctr"/>
          <a:lstStyle>
            <a:defPPr marR="0" lvl="0" algn="l" rtl="0">
              <a:lnSpc>
                <a:spcPct val="100000"/>
              </a:lnSpc>
              <a:spcBef>
                <a:spcPts val="0"/>
              </a:spcBef>
              <a:spcAft>
                <a:spcPts val="0"/>
              </a:spcAft>
            </a:defPPr>
            <a:lvl1pPr marL="0" indent="0" algn="ctr" defTabSz="685800" eaLnBrk="1" fontAlgn="auto" latinLnBrk="0" hangingPunct="1">
              <a:buClrTx/>
              <a:buSzTx/>
              <a:buFontTx/>
              <a:tabLst/>
              <a:defRPr kumimoji="0" sz="1350" b="1" kern="0" spc="0" normalizeH="0" baseline="0">
                <a:ln>
                  <a:noFill/>
                </a:ln>
                <a:solidFill>
                  <a:srgbClr val="C00000"/>
                </a:solidFill>
                <a:effectLst/>
                <a:uLnTx/>
                <a:uFillTx/>
                <a:latin typeface="Ubuntu" panose="020B0504030602030204" pitchFamily="34" charset="0"/>
                <a:ea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altLang="fr-FR"/>
              <a:t>Questionnaire Finance Durable</a:t>
            </a:r>
          </a:p>
        </p:txBody>
      </p:sp>
      <p:sp>
        <p:nvSpPr>
          <p:cNvPr id="45" name="TextBox 10">
            <a:extLst>
              <a:ext uri="{FF2B5EF4-FFF2-40B4-BE49-F238E27FC236}">
                <a16:creationId xmlns:a16="http://schemas.microsoft.com/office/drawing/2014/main" id="{F2198516-B03F-4574-89D8-B22F40E954A4}"/>
              </a:ext>
            </a:extLst>
          </p:cNvPr>
          <p:cNvSpPr txBox="1"/>
          <p:nvPr/>
        </p:nvSpPr>
        <p:spPr>
          <a:xfrm>
            <a:off x="3225153" y="2532012"/>
            <a:ext cx="468557" cy="236159"/>
          </a:xfrm>
          <a:prstGeom prst="rect">
            <a:avLst/>
          </a:prstGeom>
          <a:solidFill>
            <a:srgbClr val="9176B4"/>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algn="ctr" defTabSz="685800">
              <a:defRPr sz="800">
                <a:solidFill>
                  <a:srgbClr val="662584"/>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788" b="0" i="0" u="none" strike="noStrike" kern="1200" cap="none" spc="0" normalizeH="0" baseline="0" noProof="0">
                <a:ln>
                  <a:noFill/>
                </a:ln>
                <a:solidFill>
                  <a:srgbClr val="FFFFFF"/>
                </a:solidFill>
                <a:effectLst/>
                <a:uLnTx/>
                <a:uFillTx/>
                <a:latin typeface="Arial"/>
                <a:ea typeface="+mn-ea"/>
                <a:cs typeface="Arial"/>
                <a:sym typeface="Arial"/>
              </a:rPr>
              <a:t>OUI</a:t>
            </a:r>
          </a:p>
        </p:txBody>
      </p:sp>
      <p:sp>
        <p:nvSpPr>
          <p:cNvPr id="46" name="TextBox 10">
            <a:extLst>
              <a:ext uri="{FF2B5EF4-FFF2-40B4-BE49-F238E27FC236}">
                <a16:creationId xmlns:a16="http://schemas.microsoft.com/office/drawing/2014/main" id="{E475861B-6DF5-4EFE-9CB8-2F029D470BFE}"/>
              </a:ext>
            </a:extLst>
          </p:cNvPr>
          <p:cNvSpPr txBox="1"/>
          <p:nvPr/>
        </p:nvSpPr>
        <p:spPr>
          <a:xfrm>
            <a:off x="5165793" y="2522393"/>
            <a:ext cx="1875319" cy="226795"/>
          </a:xfrm>
          <a:prstGeom prst="rect">
            <a:avLst/>
          </a:prstGeom>
          <a:solidFill>
            <a:srgbClr val="B34A8C">
              <a:lumMod val="40000"/>
              <a:lumOff val="60000"/>
            </a:srgbClr>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algn="ctr" defTabSz="685800">
              <a:defRPr sz="800">
                <a:solidFill>
                  <a:srgbClr val="662584"/>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675" b="0" i="0" u="none" strike="noStrike" kern="1200" cap="none" spc="0" normalizeH="0" baseline="0" noProof="0" dirty="0">
                <a:ln>
                  <a:noFill/>
                </a:ln>
                <a:solidFill>
                  <a:srgbClr val="000000"/>
                </a:solidFill>
                <a:effectLst/>
                <a:uLnTx/>
                <a:uFillTx/>
                <a:latin typeface="Arial"/>
                <a:ea typeface="+mn-ea"/>
                <a:cs typeface="Arial"/>
                <a:sym typeface="Arial"/>
              </a:rPr>
              <a:t>Pas de préférence / Refus de répondre</a:t>
            </a:r>
          </a:p>
        </p:txBody>
      </p:sp>
      <p:sp>
        <p:nvSpPr>
          <p:cNvPr id="47" name="Rectangle 46">
            <a:extLst>
              <a:ext uri="{FF2B5EF4-FFF2-40B4-BE49-F238E27FC236}">
                <a16:creationId xmlns:a16="http://schemas.microsoft.com/office/drawing/2014/main" id="{FF0AC12B-1405-4ECD-8CFD-5CB75DC76C9B}"/>
              </a:ext>
            </a:extLst>
          </p:cNvPr>
          <p:cNvSpPr/>
          <p:nvPr/>
        </p:nvSpPr>
        <p:spPr>
          <a:xfrm>
            <a:off x="2750635" y="910543"/>
            <a:ext cx="3962400" cy="246925"/>
          </a:xfrm>
          <a:prstGeom prst="rect">
            <a:avLst/>
          </a:prstGeom>
          <a:solidFill>
            <a:schemeClr val="bg1"/>
          </a:solidFill>
          <a:ln w="3175" cap="flat" cmpd="sng" algn="ctr">
            <a:solidFill>
              <a:srgbClr val="B34A8C">
                <a:lumMod val="50000"/>
              </a:srgbClr>
            </a:solidFill>
            <a:prstDash val="sysDot"/>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350" b="1" i="0" u="none" strike="noStrike" kern="0" cap="none" spc="0" normalizeH="0" baseline="0" noProof="0">
                <a:ln>
                  <a:noFill/>
                </a:ln>
                <a:solidFill>
                  <a:srgbClr val="C00000"/>
                </a:solidFill>
                <a:effectLst/>
                <a:uLnTx/>
                <a:uFillTx/>
                <a:latin typeface="Ubuntu" panose="020B0504030602030204" pitchFamily="34" charset="0"/>
                <a:ea typeface="+mn-ea"/>
                <a:cs typeface="Arial"/>
                <a:sym typeface="Arial"/>
              </a:rPr>
              <a:t>Questionnaire  QCF-QR </a:t>
            </a:r>
          </a:p>
        </p:txBody>
      </p:sp>
      <p:pic>
        <p:nvPicPr>
          <p:cNvPr id="48" name="Image 47">
            <a:extLst>
              <a:ext uri="{FF2B5EF4-FFF2-40B4-BE49-F238E27FC236}">
                <a16:creationId xmlns:a16="http://schemas.microsoft.com/office/drawing/2014/main" id="{58A4301F-7DD5-4A2E-AA0F-AE80B06AB870}"/>
              </a:ext>
            </a:extLst>
          </p:cNvPr>
          <p:cNvPicPr>
            <a:picLocks noChangeAspect="1"/>
          </p:cNvPicPr>
          <p:nvPr/>
        </p:nvPicPr>
        <p:blipFill>
          <a:blip r:embed="rId2"/>
          <a:stretch>
            <a:fillRect/>
          </a:stretch>
        </p:blipFill>
        <p:spPr>
          <a:xfrm>
            <a:off x="5777513" y="2818286"/>
            <a:ext cx="1097282" cy="292133"/>
          </a:xfrm>
          <a:prstGeom prst="rect">
            <a:avLst/>
          </a:prstGeom>
        </p:spPr>
      </p:pic>
      <p:sp>
        <p:nvSpPr>
          <p:cNvPr id="49" name="Flèche : droite 48">
            <a:extLst>
              <a:ext uri="{FF2B5EF4-FFF2-40B4-BE49-F238E27FC236}">
                <a16:creationId xmlns:a16="http://schemas.microsoft.com/office/drawing/2014/main" id="{7A8F1D73-C1D8-480C-8B68-1234A3C0CBE3}"/>
              </a:ext>
            </a:extLst>
          </p:cNvPr>
          <p:cNvSpPr/>
          <p:nvPr/>
        </p:nvSpPr>
        <p:spPr>
          <a:xfrm>
            <a:off x="569343" y="2804093"/>
            <a:ext cx="2533622" cy="519678"/>
          </a:xfrm>
          <a:prstGeom prst="rightArrow">
            <a:avLst>
              <a:gd name="adj1" fmla="val 50000"/>
              <a:gd name="adj2" fmla="val 56776"/>
            </a:avLst>
          </a:prstGeom>
          <a:noFill/>
        </p:spPr>
        <p:txBody>
          <a:bodyPr wrap="square">
            <a:spAutoFit/>
          </a:bodyPr>
          <a:lstStyle/>
          <a:p>
            <a:pPr algn="ctr" defTabSz="685800"/>
            <a:r>
              <a:rPr lang="fr-FR" sz="1100" dirty="0">
                <a:solidFill>
                  <a:schemeClr val="tx2"/>
                </a:solidFill>
                <a:latin typeface="Arial Nova Cond" panose="020B0506020202020204" pitchFamily="34" charset="0"/>
                <a:ea typeface="+mn-ea"/>
              </a:rPr>
              <a:t>Proportion investissement durable </a:t>
            </a:r>
          </a:p>
        </p:txBody>
      </p:sp>
      <p:sp>
        <p:nvSpPr>
          <p:cNvPr id="52" name="TextBox 10">
            <a:extLst>
              <a:ext uri="{FF2B5EF4-FFF2-40B4-BE49-F238E27FC236}">
                <a16:creationId xmlns:a16="http://schemas.microsoft.com/office/drawing/2014/main" id="{32EC164C-1D6A-4668-9A3D-A1398CF444C7}"/>
              </a:ext>
            </a:extLst>
          </p:cNvPr>
          <p:cNvSpPr txBox="1"/>
          <p:nvPr/>
        </p:nvSpPr>
        <p:spPr>
          <a:xfrm>
            <a:off x="2785150" y="3560158"/>
            <a:ext cx="1187669" cy="216000"/>
          </a:xfrm>
          <a:prstGeom prst="rect">
            <a:avLst/>
          </a:prstGeom>
          <a:solidFill>
            <a:srgbClr val="9176B4"/>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algn="ctr" defTabSz="685800">
              <a:defRPr sz="800">
                <a:solidFill>
                  <a:srgbClr val="662584"/>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788" b="0" i="0" u="none" strike="noStrike" kern="1200" cap="none" spc="0" normalizeH="0" baseline="0" noProof="0">
                <a:ln>
                  <a:noFill/>
                </a:ln>
                <a:solidFill>
                  <a:srgbClr val="FFFFFF"/>
                </a:solidFill>
                <a:effectLst/>
                <a:uLnTx/>
                <a:uFillTx/>
                <a:latin typeface="Arial"/>
                <a:ea typeface="+mn-ea"/>
                <a:cs typeface="Arial"/>
                <a:sym typeface="Arial"/>
              </a:rPr>
              <a:t>Part la plus importante</a:t>
            </a:r>
          </a:p>
        </p:txBody>
      </p:sp>
      <p:sp>
        <p:nvSpPr>
          <p:cNvPr id="53" name="TextBox 10">
            <a:extLst>
              <a:ext uri="{FF2B5EF4-FFF2-40B4-BE49-F238E27FC236}">
                <a16:creationId xmlns:a16="http://schemas.microsoft.com/office/drawing/2014/main" id="{7C6A4702-30B8-40F5-A2E2-11E14EAD4DB3}"/>
              </a:ext>
            </a:extLst>
          </p:cNvPr>
          <p:cNvSpPr txBox="1"/>
          <p:nvPr/>
        </p:nvSpPr>
        <p:spPr>
          <a:xfrm>
            <a:off x="4163861" y="3560158"/>
            <a:ext cx="1188000" cy="216000"/>
          </a:xfrm>
          <a:prstGeom prst="rect">
            <a:avLst/>
          </a:prstGeom>
          <a:solidFill>
            <a:srgbClr val="9176B4"/>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marR="0" lvl="0" indent="0" algn="ctr" defTabSz="685800" fontAlgn="auto">
              <a:lnSpc>
                <a:spcPct val="100000"/>
              </a:lnSpc>
              <a:spcBef>
                <a:spcPts val="0"/>
              </a:spcBef>
              <a:spcAft>
                <a:spcPts val="0"/>
              </a:spcAft>
              <a:buClrTx/>
              <a:buSzTx/>
              <a:buFontTx/>
              <a:buNone/>
              <a:tabLst/>
              <a:defRPr kumimoji="0" sz="1050" b="0" i="0" u="none" strike="noStrike" cap="none" spc="0" normalizeH="0" baseline="0">
                <a:ln>
                  <a:noFill/>
                </a:ln>
                <a:solidFill>
                  <a:srgbClr val="FFFFFF"/>
                </a:solidFill>
                <a:effectLst/>
                <a:uLnTx/>
                <a:uFillTx/>
                <a:latin typeface="Aria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788" b="0" i="0" u="none" strike="noStrike" kern="1200" cap="none" spc="0" normalizeH="0" baseline="0" noProof="0">
                <a:ln>
                  <a:noFill/>
                </a:ln>
                <a:solidFill>
                  <a:srgbClr val="FFFFFF"/>
                </a:solidFill>
                <a:effectLst/>
                <a:uLnTx/>
                <a:uFillTx/>
                <a:latin typeface="Arial"/>
                <a:ea typeface="+mn-ea"/>
                <a:cs typeface="Arial"/>
                <a:sym typeface="Arial"/>
              </a:rPr>
              <a:t>Part modérée</a:t>
            </a:r>
          </a:p>
        </p:txBody>
      </p:sp>
      <p:sp>
        <p:nvSpPr>
          <p:cNvPr id="54" name="TextBox 10">
            <a:extLst>
              <a:ext uri="{FF2B5EF4-FFF2-40B4-BE49-F238E27FC236}">
                <a16:creationId xmlns:a16="http://schemas.microsoft.com/office/drawing/2014/main" id="{C9B2FFBC-96DD-48C0-8E6C-9A6AB64E6859}"/>
              </a:ext>
            </a:extLst>
          </p:cNvPr>
          <p:cNvSpPr txBox="1"/>
          <p:nvPr/>
        </p:nvSpPr>
        <p:spPr>
          <a:xfrm>
            <a:off x="5512423" y="3560158"/>
            <a:ext cx="1188000" cy="216000"/>
          </a:xfrm>
          <a:prstGeom prst="rect">
            <a:avLst/>
          </a:prstGeom>
          <a:solidFill>
            <a:srgbClr val="9176B4"/>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algn="ctr" defTabSz="685800">
              <a:defRPr sz="800">
                <a:solidFill>
                  <a:srgbClr val="662584"/>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788" b="0" i="0" u="none" strike="noStrike" kern="1200" cap="none" spc="0" normalizeH="0" baseline="0" noProof="0">
                <a:ln>
                  <a:noFill/>
                </a:ln>
                <a:solidFill>
                  <a:srgbClr val="FFFFFF"/>
                </a:solidFill>
                <a:effectLst/>
                <a:uLnTx/>
                <a:uFillTx/>
                <a:latin typeface="Arial"/>
                <a:ea typeface="+mn-ea"/>
                <a:cs typeface="Arial"/>
                <a:sym typeface="Arial"/>
              </a:rPr>
              <a:t>Pas de précision</a:t>
            </a:r>
          </a:p>
        </p:txBody>
      </p:sp>
      <p:sp>
        <p:nvSpPr>
          <p:cNvPr id="55" name="TextBox 10">
            <a:extLst>
              <a:ext uri="{FF2B5EF4-FFF2-40B4-BE49-F238E27FC236}">
                <a16:creationId xmlns:a16="http://schemas.microsoft.com/office/drawing/2014/main" id="{1D8899C7-C4D2-4496-AB9B-C8A62B3523F0}"/>
              </a:ext>
            </a:extLst>
          </p:cNvPr>
          <p:cNvSpPr txBox="1"/>
          <p:nvPr/>
        </p:nvSpPr>
        <p:spPr>
          <a:xfrm>
            <a:off x="5501447" y="4552912"/>
            <a:ext cx="1188000" cy="216000"/>
          </a:xfrm>
          <a:prstGeom prst="rect">
            <a:avLst/>
          </a:prstGeom>
          <a:solidFill>
            <a:srgbClr val="9176B4"/>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algn="ctr" defTabSz="685800">
              <a:defRPr sz="800">
                <a:solidFill>
                  <a:srgbClr val="662584"/>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788" b="0" i="0" u="none" strike="noStrike" kern="1200" cap="none" spc="0" normalizeH="0" baseline="0" noProof="0">
                <a:ln>
                  <a:noFill/>
                </a:ln>
                <a:solidFill>
                  <a:srgbClr val="FFFFFF"/>
                </a:solidFill>
                <a:effectLst/>
                <a:uLnTx/>
                <a:uFillTx/>
                <a:latin typeface="Arial"/>
                <a:ea typeface="+mn-ea"/>
                <a:cs typeface="Arial"/>
                <a:sym typeface="Arial"/>
              </a:rPr>
              <a:t>Pas de préférence</a:t>
            </a:r>
          </a:p>
        </p:txBody>
      </p:sp>
      <p:sp>
        <p:nvSpPr>
          <p:cNvPr id="56" name="TextBox 10">
            <a:extLst>
              <a:ext uri="{FF2B5EF4-FFF2-40B4-BE49-F238E27FC236}">
                <a16:creationId xmlns:a16="http://schemas.microsoft.com/office/drawing/2014/main" id="{B3FA7DED-50C2-4EC5-A4DC-72363EFB741A}"/>
              </a:ext>
            </a:extLst>
          </p:cNvPr>
          <p:cNvSpPr txBox="1"/>
          <p:nvPr/>
        </p:nvSpPr>
        <p:spPr>
          <a:xfrm>
            <a:off x="2785149" y="4551173"/>
            <a:ext cx="2640622" cy="216000"/>
          </a:xfrm>
          <a:prstGeom prst="rect">
            <a:avLst/>
          </a:prstGeom>
          <a:solidFill>
            <a:srgbClr val="9176B4"/>
          </a:solidFill>
          <a:ln w="12700" cap="flat" cmpd="sng" algn="ctr">
            <a:noFill/>
            <a:prstDash val="solid"/>
            <a:miter lim="800000"/>
          </a:ln>
          <a:effectLst>
            <a:outerShdw blurRad="50800" dist="38100" algn="l" rotWithShape="0">
              <a:prstClr val="black">
                <a:alpha val="40000"/>
              </a:prstClr>
            </a:outerShdw>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marR="0" lvl="0" indent="0" algn="ctr" defTabSz="685800" fontAlgn="auto">
              <a:lnSpc>
                <a:spcPct val="100000"/>
              </a:lnSpc>
              <a:spcBef>
                <a:spcPts val="0"/>
              </a:spcBef>
              <a:spcAft>
                <a:spcPts val="0"/>
              </a:spcAft>
              <a:buClrTx/>
              <a:buSzTx/>
              <a:buFontTx/>
              <a:buNone/>
              <a:tabLst/>
              <a:defRPr kumimoji="0" sz="1050" b="0" i="0" u="none" strike="noStrike" cap="none" spc="0" normalizeH="0" baseline="0">
                <a:ln>
                  <a:noFill/>
                </a:ln>
                <a:solidFill>
                  <a:srgbClr val="FFFFFF"/>
                </a:solidFill>
                <a:effectLst/>
                <a:uLnTx/>
                <a:uFillTx/>
                <a:latin typeface="Aria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fr-FR" altLang="fr-FR" sz="788" b="0" i="0" u="none" strike="noStrike" kern="1200" cap="none" spc="0" normalizeH="0" baseline="0" noProof="0">
                <a:ln>
                  <a:noFill/>
                </a:ln>
                <a:solidFill>
                  <a:srgbClr val="FFFFFF"/>
                </a:solidFill>
                <a:effectLst/>
                <a:uLnTx/>
                <a:uFillTx/>
                <a:latin typeface="Arial"/>
                <a:ea typeface="+mn-ea"/>
                <a:cs typeface="Arial"/>
                <a:sym typeface="Arial"/>
              </a:rPr>
              <a:t>Choix des PAI</a:t>
            </a:r>
          </a:p>
        </p:txBody>
      </p:sp>
      <p:cxnSp>
        <p:nvCxnSpPr>
          <p:cNvPr id="58" name="Connecteur : en angle 57">
            <a:extLst>
              <a:ext uri="{FF2B5EF4-FFF2-40B4-BE49-F238E27FC236}">
                <a16:creationId xmlns:a16="http://schemas.microsoft.com/office/drawing/2014/main" id="{CBAB74C9-12C5-405C-A29C-71AB73D1B0D3}"/>
              </a:ext>
            </a:extLst>
          </p:cNvPr>
          <p:cNvCxnSpPr>
            <a:cxnSpLocks/>
            <a:stCxn id="82" idx="2"/>
            <a:endCxn id="54" idx="0"/>
          </p:cNvCxnSpPr>
          <p:nvPr/>
        </p:nvCxnSpPr>
        <p:spPr>
          <a:xfrm rot="16200000" flipH="1">
            <a:off x="5280491" y="2734226"/>
            <a:ext cx="368776" cy="1283087"/>
          </a:xfrm>
          <a:prstGeom prst="bentConnector3">
            <a:avLst>
              <a:gd name="adj1" fmla="val 50000"/>
            </a:avLst>
          </a:prstGeom>
          <a:noFill/>
          <a:ln w="6350" cap="flat" cmpd="sng" algn="ctr">
            <a:solidFill>
              <a:srgbClr val="581D74"/>
            </a:solidFill>
            <a:prstDash val="solid"/>
            <a:miter lim="800000"/>
            <a:tailEnd type="stealth" w="lg" len="lg"/>
          </a:ln>
          <a:effectLst/>
        </p:spPr>
      </p:cxnSp>
      <p:cxnSp>
        <p:nvCxnSpPr>
          <p:cNvPr id="60" name="Connecteur : en angle 59">
            <a:extLst>
              <a:ext uri="{FF2B5EF4-FFF2-40B4-BE49-F238E27FC236}">
                <a16:creationId xmlns:a16="http://schemas.microsoft.com/office/drawing/2014/main" id="{EF2BD18C-49EB-437E-B784-7B866D9C5E95}"/>
              </a:ext>
            </a:extLst>
          </p:cNvPr>
          <p:cNvCxnSpPr>
            <a:cxnSpLocks/>
          </p:cNvCxnSpPr>
          <p:nvPr/>
        </p:nvCxnSpPr>
        <p:spPr>
          <a:xfrm rot="16200000" flipH="1">
            <a:off x="4701088" y="3435930"/>
            <a:ext cx="246788" cy="1668"/>
          </a:xfrm>
          <a:prstGeom prst="bentConnector3">
            <a:avLst>
              <a:gd name="adj1" fmla="val 50000"/>
            </a:avLst>
          </a:prstGeom>
          <a:noFill/>
          <a:ln w="15875" cap="flat" cmpd="sng" algn="ctr">
            <a:solidFill>
              <a:srgbClr val="581D74"/>
            </a:solidFill>
            <a:prstDash val="solid"/>
            <a:miter lim="800000"/>
            <a:tailEnd type="stealth" w="lg" len="lg"/>
          </a:ln>
          <a:effectLst/>
        </p:spPr>
      </p:cxnSp>
      <p:cxnSp>
        <p:nvCxnSpPr>
          <p:cNvPr id="61" name="Connecteur : en angle 60">
            <a:extLst>
              <a:ext uri="{FF2B5EF4-FFF2-40B4-BE49-F238E27FC236}">
                <a16:creationId xmlns:a16="http://schemas.microsoft.com/office/drawing/2014/main" id="{8DFCBC35-BF0A-4CA7-9CD1-E0BB7BC3A835}"/>
              </a:ext>
            </a:extLst>
          </p:cNvPr>
          <p:cNvCxnSpPr>
            <a:cxnSpLocks/>
            <a:stCxn id="82" idx="2"/>
            <a:endCxn id="52" idx="0"/>
          </p:cNvCxnSpPr>
          <p:nvPr/>
        </p:nvCxnSpPr>
        <p:spPr>
          <a:xfrm rot="5400000">
            <a:off x="3916773" y="2653595"/>
            <a:ext cx="368776" cy="1444351"/>
          </a:xfrm>
          <a:prstGeom prst="bentConnector3">
            <a:avLst>
              <a:gd name="adj1" fmla="val 50000"/>
            </a:avLst>
          </a:prstGeom>
          <a:noFill/>
          <a:ln w="6350" cap="flat" cmpd="sng" algn="ctr">
            <a:solidFill>
              <a:srgbClr val="581D74"/>
            </a:solidFill>
            <a:prstDash val="solid"/>
            <a:miter lim="800000"/>
            <a:tailEnd type="stealth" w="lg" len="lg"/>
          </a:ln>
          <a:effectLst/>
        </p:spPr>
      </p:cxnSp>
      <p:pic>
        <p:nvPicPr>
          <p:cNvPr id="65" name="Image 64">
            <a:extLst>
              <a:ext uri="{FF2B5EF4-FFF2-40B4-BE49-F238E27FC236}">
                <a16:creationId xmlns:a16="http://schemas.microsoft.com/office/drawing/2014/main" id="{0CD2E98F-D782-4759-B189-6DAC5CE57DFE}"/>
              </a:ext>
            </a:extLst>
          </p:cNvPr>
          <p:cNvPicPr>
            <a:picLocks noChangeAspect="1"/>
          </p:cNvPicPr>
          <p:nvPr/>
        </p:nvPicPr>
        <p:blipFill>
          <a:blip r:embed="rId3"/>
          <a:stretch>
            <a:fillRect/>
          </a:stretch>
        </p:blipFill>
        <p:spPr>
          <a:xfrm>
            <a:off x="5057565" y="3932072"/>
            <a:ext cx="864394" cy="292133"/>
          </a:xfrm>
          <a:prstGeom prst="rect">
            <a:avLst/>
          </a:prstGeom>
        </p:spPr>
      </p:pic>
      <p:pic>
        <p:nvPicPr>
          <p:cNvPr id="66" name="Image 65">
            <a:extLst>
              <a:ext uri="{FF2B5EF4-FFF2-40B4-BE49-F238E27FC236}">
                <a16:creationId xmlns:a16="http://schemas.microsoft.com/office/drawing/2014/main" id="{F060A0E6-ACFE-4C94-A8B9-9C2A7595D8A5}"/>
              </a:ext>
            </a:extLst>
          </p:cNvPr>
          <p:cNvPicPr>
            <a:picLocks noChangeAspect="1"/>
          </p:cNvPicPr>
          <p:nvPr/>
        </p:nvPicPr>
        <p:blipFill>
          <a:blip r:embed="rId4"/>
          <a:stretch>
            <a:fillRect/>
          </a:stretch>
        </p:blipFill>
        <p:spPr>
          <a:xfrm>
            <a:off x="3095144" y="3943749"/>
            <a:ext cx="728572" cy="285714"/>
          </a:xfrm>
          <a:prstGeom prst="rect">
            <a:avLst/>
          </a:prstGeom>
        </p:spPr>
      </p:pic>
      <p:pic>
        <p:nvPicPr>
          <p:cNvPr id="70" name="Image 69">
            <a:extLst>
              <a:ext uri="{FF2B5EF4-FFF2-40B4-BE49-F238E27FC236}">
                <a16:creationId xmlns:a16="http://schemas.microsoft.com/office/drawing/2014/main" id="{388D7A5E-4040-459D-8281-5F3497BD5EA5}"/>
              </a:ext>
            </a:extLst>
          </p:cNvPr>
          <p:cNvPicPr>
            <a:picLocks noChangeAspect="1"/>
          </p:cNvPicPr>
          <p:nvPr/>
        </p:nvPicPr>
        <p:blipFill>
          <a:blip r:embed="rId5"/>
          <a:stretch>
            <a:fillRect/>
          </a:stretch>
        </p:blipFill>
        <p:spPr>
          <a:xfrm>
            <a:off x="8078236" y="2518866"/>
            <a:ext cx="397259" cy="292133"/>
          </a:xfrm>
          <a:prstGeom prst="rect">
            <a:avLst/>
          </a:prstGeom>
        </p:spPr>
      </p:pic>
      <p:sp>
        <p:nvSpPr>
          <p:cNvPr id="71" name="Flèche : droite 70">
            <a:extLst>
              <a:ext uri="{FF2B5EF4-FFF2-40B4-BE49-F238E27FC236}">
                <a16:creationId xmlns:a16="http://schemas.microsoft.com/office/drawing/2014/main" id="{4FB431B8-4020-43AA-AD7D-7AADB563B426}"/>
              </a:ext>
            </a:extLst>
          </p:cNvPr>
          <p:cNvSpPr/>
          <p:nvPr/>
        </p:nvSpPr>
        <p:spPr>
          <a:xfrm>
            <a:off x="7102749" y="2476539"/>
            <a:ext cx="910112" cy="341955"/>
          </a:xfrm>
          <a:prstGeom prst="rightArrow">
            <a:avLst>
              <a:gd name="adj1" fmla="val 50000"/>
              <a:gd name="adj2" fmla="val 56776"/>
            </a:avLst>
          </a:prstGeom>
          <a:solidFill>
            <a:srgbClr val="00B050"/>
          </a:solidFill>
          <a:ln w="3175" cap="flat" cmpd="sng" algn="ctr">
            <a:solidFill>
              <a:srgbClr val="00B050"/>
            </a:solidFill>
            <a:prstDash val="sysDot"/>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FFFFFF"/>
                </a:solidFill>
                <a:effectLst/>
                <a:uLnTx/>
                <a:uFillTx/>
                <a:latin typeface="Ubuntu" panose="020B0504030602030204" pitchFamily="34" charset="0"/>
                <a:ea typeface="+mn-ea"/>
                <a:cs typeface="Arial"/>
                <a:sym typeface="Arial"/>
              </a:rPr>
              <a:t>Accès LEA</a:t>
            </a:r>
          </a:p>
        </p:txBody>
      </p:sp>
      <p:sp>
        <p:nvSpPr>
          <p:cNvPr id="72" name="Flèche : droite 71">
            <a:extLst>
              <a:ext uri="{FF2B5EF4-FFF2-40B4-BE49-F238E27FC236}">
                <a16:creationId xmlns:a16="http://schemas.microsoft.com/office/drawing/2014/main" id="{DCC3BD9F-D5FE-406C-B695-6449A4240267}"/>
              </a:ext>
            </a:extLst>
          </p:cNvPr>
          <p:cNvSpPr/>
          <p:nvPr/>
        </p:nvSpPr>
        <p:spPr>
          <a:xfrm>
            <a:off x="6828556" y="4531602"/>
            <a:ext cx="802055" cy="337363"/>
          </a:xfrm>
          <a:prstGeom prst="rightArrow">
            <a:avLst>
              <a:gd name="adj1" fmla="val 50000"/>
              <a:gd name="adj2" fmla="val 56776"/>
            </a:avLst>
          </a:prstGeom>
          <a:solidFill>
            <a:srgbClr val="00B050"/>
          </a:solidFill>
          <a:ln w="3175" cap="flat" cmpd="sng" algn="ctr">
            <a:solidFill>
              <a:srgbClr val="00B050"/>
            </a:solidFill>
            <a:prstDash val="sysDot"/>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FFFFFF"/>
                </a:solidFill>
                <a:effectLst/>
                <a:uLnTx/>
                <a:uFillTx/>
                <a:latin typeface="Ubuntu" panose="020B0504030602030204" pitchFamily="34" charset="0"/>
                <a:ea typeface="+mn-ea"/>
                <a:cs typeface="Arial"/>
                <a:sym typeface="Arial"/>
              </a:rPr>
              <a:t>Accès LEA</a:t>
            </a:r>
          </a:p>
        </p:txBody>
      </p:sp>
      <p:pic>
        <p:nvPicPr>
          <p:cNvPr id="73" name="Image 72">
            <a:extLst>
              <a:ext uri="{FF2B5EF4-FFF2-40B4-BE49-F238E27FC236}">
                <a16:creationId xmlns:a16="http://schemas.microsoft.com/office/drawing/2014/main" id="{3208F1BE-45C5-428B-9DBD-0FC1C03C787E}"/>
              </a:ext>
            </a:extLst>
          </p:cNvPr>
          <p:cNvPicPr>
            <a:picLocks noChangeAspect="1"/>
          </p:cNvPicPr>
          <p:nvPr/>
        </p:nvPicPr>
        <p:blipFill>
          <a:blip r:embed="rId5"/>
          <a:stretch>
            <a:fillRect/>
          </a:stretch>
        </p:blipFill>
        <p:spPr>
          <a:xfrm>
            <a:off x="7639204" y="4563763"/>
            <a:ext cx="397259" cy="292133"/>
          </a:xfrm>
          <a:prstGeom prst="rect">
            <a:avLst/>
          </a:prstGeom>
        </p:spPr>
      </p:pic>
      <p:sp>
        <p:nvSpPr>
          <p:cNvPr id="74" name="Accolade fermante 73">
            <a:extLst>
              <a:ext uri="{FF2B5EF4-FFF2-40B4-BE49-F238E27FC236}">
                <a16:creationId xmlns:a16="http://schemas.microsoft.com/office/drawing/2014/main" id="{83F7E983-1B44-4429-A12A-D27E0FDFDA5F}"/>
              </a:ext>
            </a:extLst>
          </p:cNvPr>
          <p:cNvSpPr/>
          <p:nvPr/>
        </p:nvSpPr>
        <p:spPr>
          <a:xfrm rot="5400000">
            <a:off x="5340967" y="2836598"/>
            <a:ext cx="216000" cy="2104996"/>
          </a:xfrm>
          <a:prstGeom prst="rightBrace">
            <a:avLst>
              <a:gd name="adj1" fmla="val 61611"/>
              <a:gd name="adj2" fmla="val 50000"/>
            </a:avLst>
          </a:prstGeom>
          <a:noFill/>
          <a:ln w="6350" cap="flat" cmpd="sng" algn="ctr">
            <a:solidFill>
              <a:srgbClr val="581D74"/>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000000"/>
              </a:solidFill>
              <a:effectLst/>
              <a:uLnTx/>
              <a:uFillTx/>
              <a:latin typeface="Arial"/>
              <a:ea typeface="+mn-ea"/>
              <a:cs typeface="Arial"/>
              <a:sym typeface="Arial"/>
            </a:endParaRPr>
          </a:p>
        </p:txBody>
      </p:sp>
      <p:sp>
        <p:nvSpPr>
          <p:cNvPr id="75" name="Accolade fermante 74">
            <a:extLst>
              <a:ext uri="{FF2B5EF4-FFF2-40B4-BE49-F238E27FC236}">
                <a16:creationId xmlns:a16="http://schemas.microsoft.com/office/drawing/2014/main" id="{FFD87571-4C84-4A07-A13D-CE845C4A9503}"/>
              </a:ext>
            </a:extLst>
          </p:cNvPr>
          <p:cNvSpPr/>
          <p:nvPr/>
        </p:nvSpPr>
        <p:spPr>
          <a:xfrm rot="5400000">
            <a:off x="3267963" y="3289288"/>
            <a:ext cx="194178" cy="1187670"/>
          </a:xfrm>
          <a:prstGeom prst="rightBrace">
            <a:avLst>
              <a:gd name="adj1" fmla="val 61611"/>
              <a:gd name="adj2" fmla="val 50000"/>
            </a:avLst>
          </a:prstGeom>
          <a:noFill/>
          <a:ln w="6350" cap="flat" cmpd="sng" algn="ctr">
            <a:solidFill>
              <a:srgbClr val="581D74"/>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000000"/>
              </a:solidFill>
              <a:effectLst/>
              <a:uLnTx/>
              <a:uFillTx/>
              <a:latin typeface="Arial"/>
              <a:ea typeface="+mn-ea"/>
              <a:cs typeface="Arial"/>
              <a:sym typeface="Arial"/>
            </a:endParaRPr>
          </a:p>
        </p:txBody>
      </p:sp>
      <p:sp>
        <p:nvSpPr>
          <p:cNvPr id="77" name="Rectangle : coins arrondis 76">
            <a:extLst>
              <a:ext uri="{FF2B5EF4-FFF2-40B4-BE49-F238E27FC236}">
                <a16:creationId xmlns:a16="http://schemas.microsoft.com/office/drawing/2014/main" id="{66C31335-4B68-48F6-8A19-396A7630D999}"/>
              </a:ext>
            </a:extLst>
          </p:cNvPr>
          <p:cNvSpPr/>
          <p:nvPr/>
        </p:nvSpPr>
        <p:spPr>
          <a:xfrm rot="1096871">
            <a:off x="7484732" y="296298"/>
            <a:ext cx="1525276" cy="59257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875" marR="0" lvl="0" indent="-15875" algn="ctr" defTabSz="914400" rtl="0" eaLnBrk="1" fontAlgn="auto" latinLnBrk="0" hangingPunct="1">
              <a:lnSpc>
                <a:spcPct val="100000"/>
              </a:lnSpc>
              <a:spcBef>
                <a:spcPts val="0"/>
              </a:spcBef>
              <a:spcAft>
                <a:spcPts val="0"/>
              </a:spcAft>
              <a:buClrTx/>
              <a:buSzTx/>
              <a:buFont typeface="Webdings" panose="05030102010509060703" pitchFamily="18" charset="2"/>
              <a:buChar char="i"/>
              <a:tabLst/>
              <a:defRPr/>
            </a:pPr>
            <a:r>
              <a:rPr kumimoji="0" lang="fr-FR" sz="900" b="0" i="0" u="none" strike="noStrike" kern="0" cap="none" spc="0" normalizeH="0" baseline="0" noProof="0" dirty="0">
                <a:ln>
                  <a:noFill/>
                </a:ln>
                <a:solidFill>
                  <a:schemeClr val="tx1"/>
                </a:solidFill>
                <a:effectLst/>
                <a:uLnTx/>
                <a:uFillTx/>
                <a:latin typeface="Arial"/>
                <a:ea typeface="+mn-ea"/>
                <a:cs typeface="+mn-cs"/>
                <a:sym typeface="Arial"/>
              </a:rPr>
              <a:t>QFD = Indispensable pour lancer le parcours conseil LEA</a:t>
            </a:r>
          </a:p>
        </p:txBody>
      </p:sp>
      <p:pic>
        <p:nvPicPr>
          <p:cNvPr id="76" name="Picture 2" descr="triangle rounded Icon - Free PNG &amp; SVG 2014525 - Noun Project">
            <a:extLst>
              <a:ext uri="{FF2B5EF4-FFF2-40B4-BE49-F238E27FC236}">
                <a16:creationId xmlns:a16="http://schemas.microsoft.com/office/drawing/2014/main" id="{391F2A87-D09A-43B1-AEAB-027E9EAE5446}"/>
              </a:ext>
            </a:extLst>
          </p:cNvPr>
          <p:cNvPicPr>
            <a:picLocks noChangeAspect="1" noChangeArrowheads="1"/>
          </p:cNvPicPr>
          <p:nvPr/>
        </p:nvPicPr>
        <p:blipFill>
          <a:blip r:embed="rId6">
            <a:alphaModFix amt="2000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4583542" y="1128904"/>
            <a:ext cx="286270" cy="200514"/>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triangle rounded Icon - Free PNG &amp; SVG 2014525 - Noun Project">
            <a:extLst>
              <a:ext uri="{FF2B5EF4-FFF2-40B4-BE49-F238E27FC236}">
                <a16:creationId xmlns:a16="http://schemas.microsoft.com/office/drawing/2014/main" id="{E507BE2A-6F61-4C5F-92E4-5CD94CCE9402}"/>
              </a:ext>
            </a:extLst>
          </p:cNvPr>
          <p:cNvPicPr>
            <a:picLocks noChangeAspect="1" noChangeArrowheads="1"/>
          </p:cNvPicPr>
          <p:nvPr/>
        </p:nvPicPr>
        <p:blipFill>
          <a:blip r:embed="rId6">
            <a:alphaModFix amt="2000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4556536" y="1811807"/>
            <a:ext cx="286270" cy="200514"/>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 coins arrondis 79">
            <a:extLst>
              <a:ext uri="{FF2B5EF4-FFF2-40B4-BE49-F238E27FC236}">
                <a16:creationId xmlns:a16="http://schemas.microsoft.com/office/drawing/2014/main" id="{A735E6A2-5943-4419-B9C3-76E1DEAD5D88}"/>
              </a:ext>
            </a:extLst>
          </p:cNvPr>
          <p:cNvSpPr/>
          <p:nvPr/>
        </p:nvSpPr>
        <p:spPr>
          <a:xfrm>
            <a:off x="4072974" y="1967696"/>
            <a:ext cx="1315844" cy="22434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QUESTION 1 </a:t>
            </a:r>
          </a:p>
        </p:txBody>
      </p:sp>
      <p:sp>
        <p:nvSpPr>
          <p:cNvPr id="82" name="Rectangle : coins arrondis 81">
            <a:extLst>
              <a:ext uri="{FF2B5EF4-FFF2-40B4-BE49-F238E27FC236}">
                <a16:creationId xmlns:a16="http://schemas.microsoft.com/office/drawing/2014/main" id="{489E2CB8-73B1-4C73-83DA-3E4969732BCC}"/>
              </a:ext>
            </a:extLst>
          </p:cNvPr>
          <p:cNvSpPr/>
          <p:nvPr/>
        </p:nvSpPr>
        <p:spPr>
          <a:xfrm>
            <a:off x="4165414" y="2967040"/>
            <a:ext cx="1315844" cy="22434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QUESTION 2</a:t>
            </a:r>
          </a:p>
        </p:txBody>
      </p:sp>
      <p:sp>
        <p:nvSpPr>
          <p:cNvPr id="83" name="Rectangle : coins arrondis 82">
            <a:extLst>
              <a:ext uri="{FF2B5EF4-FFF2-40B4-BE49-F238E27FC236}">
                <a16:creationId xmlns:a16="http://schemas.microsoft.com/office/drawing/2014/main" id="{D503DCC6-8821-4676-814F-E917AA17EFEF}"/>
              </a:ext>
            </a:extLst>
          </p:cNvPr>
          <p:cNvSpPr/>
          <p:nvPr/>
        </p:nvSpPr>
        <p:spPr>
          <a:xfrm>
            <a:off x="4197892" y="4251198"/>
            <a:ext cx="1315844" cy="22434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latin typeface="Montserrat ExtraBold" panose="00000900000000000000" pitchFamily="2" charset="0"/>
              </a:rPr>
              <a:t>QUESTION 3</a:t>
            </a:r>
          </a:p>
        </p:txBody>
      </p:sp>
      <p:sp>
        <p:nvSpPr>
          <p:cNvPr id="9" name="Rectangle : coins arrondis 8">
            <a:extLst>
              <a:ext uri="{FF2B5EF4-FFF2-40B4-BE49-F238E27FC236}">
                <a16:creationId xmlns:a16="http://schemas.microsoft.com/office/drawing/2014/main" id="{FB9C0AAB-EC45-49DE-A2DC-C86FF72E4A5F}"/>
              </a:ext>
            </a:extLst>
          </p:cNvPr>
          <p:cNvSpPr/>
          <p:nvPr/>
        </p:nvSpPr>
        <p:spPr>
          <a:xfrm>
            <a:off x="704539" y="1956216"/>
            <a:ext cx="2068641"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ZoneTexte 83">
            <a:extLst>
              <a:ext uri="{FF2B5EF4-FFF2-40B4-BE49-F238E27FC236}">
                <a16:creationId xmlns:a16="http://schemas.microsoft.com/office/drawing/2014/main" id="{57C71AFE-110B-4371-8A7B-DFDBCA8891EF}"/>
              </a:ext>
            </a:extLst>
          </p:cNvPr>
          <p:cNvSpPr txBox="1"/>
          <p:nvPr/>
        </p:nvSpPr>
        <p:spPr>
          <a:xfrm>
            <a:off x="719528" y="1963473"/>
            <a:ext cx="2053652"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Appétence globale durabilité</a:t>
            </a:r>
          </a:p>
        </p:txBody>
      </p:sp>
      <p:pic>
        <p:nvPicPr>
          <p:cNvPr id="85" name="Picture 2" descr="triangle rounded Icon - Free PNG &amp; SVG 2014525 - Noun Project">
            <a:extLst>
              <a:ext uri="{FF2B5EF4-FFF2-40B4-BE49-F238E27FC236}">
                <a16:creationId xmlns:a16="http://schemas.microsoft.com/office/drawing/2014/main" id="{BE0ACD8E-B731-4F8B-8FC4-44630B19757B}"/>
              </a:ext>
            </a:extLst>
          </p:cNvPr>
          <p:cNvPicPr>
            <a:picLocks noChangeAspect="1" noChangeArrowheads="1"/>
          </p:cNvPicPr>
          <p:nvPr/>
        </p:nvPicPr>
        <p:blipFill>
          <a:blip r:embed="rId6">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2786255" y="2026819"/>
            <a:ext cx="190241" cy="133252"/>
          </a:xfrm>
          <a:prstGeom prst="rect">
            <a:avLst/>
          </a:prstGeom>
          <a:solidFill>
            <a:schemeClr val="bg1"/>
          </a:solidFill>
        </p:spPr>
      </p:pic>
      <p:sp>
        <p:nvSpPr>
          <p:cNvPr id="88" name="Rectangle : coins arrondis 87">
            <a:extLst>
              <a:ext uri="{FF2B5EF4-FFF2-40B4-BE49-F238E27FC236}">
                <a16:creationId xmlns:a16="http://schemas.microsoft.com/office/drawing/2014/main" id="{1F5D6F68-94A2-4B78-846F-18E3FE548792}"/>
              </a:ext>
            </a:extLst>
          </p:cNvPr>
          <p:cNvSpPr/>
          <p:nvPr/>
        </p:nvSpPr>
        <p:spPr>
          <a:xfrm>
            <a:off x="707037" y="2936549"/>
            <a:ext cx="2068641"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0" name="Picture 2" descr="triangle rounded Icon - Free PNG &amp; SVG 2014525 - Noun Project">
            <a:extLst>
              <a:ext uri="{FF2B5EF4-FFF2-40B4-BE49-F238E27FC236}">
                <a16:creationId xmlns:a16="http://schemas.microsoft.com/office/drawing/2014/main" id="{C7EE1AEA-CBC4-420B-B36F-33C77FA5A5D2}"/>
              </a:ext>
            </a:extLst>
          </p:cNvPr>
          <p:cNvPicPr>
            <a:picLocks noChangeAspect="1" noChangeArrowheads="1"/>
          </p:cNvPicPr>
          <p:nvPr/>
        </p:nvPicPr>
        <p:blipFill>
          <a:blip r:embed="rId6">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2788753" y="2996182"/>
            <a:ext cx="190241" cy="133252"/>
          </a:xfrm>
          <a:prstGeom prst="rect">
            <a:avLst/>
          </a:prstGeom>
          <a:solidFill>
            <a:schemeClr val="bg1"/>
          </a:solidFill>
        </p:spPr>
      </p:pic>
      <p:sp>
        <p:nvSpPr>
          <p:cNvPr id="91" name="Rectangle : coins arrondis 90">
            <a:extLst>
              <a:ext uri="{FF2B5EF4-FFF2-40B4-BE49-F238E27FC236}">
                <a16:creationId xmlns:a16="http://schemas.microsoft.com/office/drawing/2014/main" id="{B0CE410F-9026-4449-8EAF-B4AD930BB641}"/>
              </a:ext>
            </a:extLst>
          </p:cNvPr>
          <p:cNvSpPr/>
          <p:nvPr/>
        </p:nvSpPr>
        <p:spPr>
          <a:xfrm>
            <a:off x="702040" y="4224725"/>
            <a:ext cx="2068641"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2" name="Picture 2" descr="triangle rounded Icon - Free PNG &amp; SVG 2014525 - Noun Project">
            <a:extLst>
              <a:ext uri="{FF2B5EF4-FFF2-40B4-BE49-F238E27FC236}">
                <a16:creationId xmlns:a16="http://schemas.microsoft.com/office/drawing/2014/main" id="{81366145-BFB5-4532-ABE1-2FD8CFDFA60D}"/>
              </a:ext>
            </a:extLst>
          </p:cNvPr>
          <p:cNvPicPr>
            <a:picLocks noChangeAspect="1" noChangeArrowheads="1"/>
          </p:cNvPicPr>
          <p:nvPr/>
        </p:nvPicPr>
        <p:blipFill>
          <a:blip r:embed="rId6">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2783756" y="4295328"/>
            <a:ext cx="190241" cy="133252"/>
          </a:xfrm>
          <a:prstGeom prst="rect">
            <a:avLst/>
          </a:prstGeom>
          <a:solidFill>
            <a:schemeClr val="bg1"/>
          </a:solidFill>
        </p:spPr>
      </p:pic>
      <p:sp>
        <p:nvSpPr>
          <p:cNvPr id="93" name="ZoneTexte 92">
            <a:extLst>
              <a:ext uri="{FF2B5EF4-FFF2-40B4-BE49-F238E27FC236}">
                <a16:creationId xmlns:a16="http://schemas.microsoft.com/office/drawing/2014/main" id="{801F96CC-A406-4518-A0A5-3720E39617F5}"/>
              </a:ext>
            </a:extLst>
          </p:cNvPr>
          <p:cNvSpPr txBox="1"/>
          <p:nvPr/>
        </p:nvSpPr>
        <p:spPr>
          <a:xfrm>
            <a:off x="707036" y="4229486"/>
            <a:ext cx="2053652"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100" dirty="0">
                <a:solidFill>
                  <a:schemeClr val="tx2"/>
                </a:solidFill>
                <a:latin typeface="Arial Nova Cond" panose="020B0506020202020204" pitchFamily="34" charset="0"/>
                <a:ea typeface="+mn-ea"/>
              </a:rPr>
              <a:t>Indicateur de Suivi</a:t>
            </a:r>
            <a:endPar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endParaRPr>
          </a:p>
        </p:txBody>
      </p:sp>
      <p:cxnSp>
        <p:nvCxnSpPr>
          <p:cNvPr id="96" name="Connecteur : en angle 95">
            <a:extLst>
              <a:ext uri="{FF2B5EF4-FFF2-40B4-BE49-F238E27FC236}">
                <a16:creationId xmlns:a16="http://schemas.microsoft.com/office/drawing/2014/main" id="{BF38F8E8-BC7F-4F9B-815C-5AD950C04CFD}"/>
              </a:ext>
            </a:extLst>
          </p:cNvPr>
          <p:cNvCxnSpPr>
            <a:cxnSpLocks/>
            <a:stCxn id="80" idx="2"/>
            <a:endCxn id="46" idx="0"/>
          </p:cNvCxnSpPr>
          <p:nvPr/>
        </p:nvCxnSpPr>
        <p:spPr>
          <a:xfrm rot="16200000" flipH="1">
            <a:off x="5251997" y="1670936"/>
            <a:ext cx="330355" cy="1372557"/>
          </a:xfrm>
          <a:prstGeom prst="bentConnector3">
            <a:avLst>
              <a:gd name="adj1" fmla="val 52269"/>
            </a:avLst>
          </a:prstGeom>
          <a:noFill/>
          <a:ln w="6350" cap="flat" cmpd="sng" algn="ctr">
            <a:solidFill>
              <a:srgbClr val="581D74"/>
            </a:solidFill>
            <a:prstDash val="solid"/>
            <a:miter lim="800000"/>
            <a:tailEnd type="stealth" w="lg" len="lg"/>
          </a:ln>
          <a:effectLst/>
        </p:spPr>
      </p:cxnSp>
      <p:cxnSp>
        <p:nvCxnSpPr>
          <p:cNvPr id="98" name="Connecteur : en angle 97">
            <a:extLst>
              <a:ext uri="{FF2B5EF4-FFF2-40B4-BE49-F238E27FC236}">
                <a16:creationId xmlns:a16="http://schemas.microsoft.com/office/drawing/2014/main" id="{1B3FDBBA-0690-4779-A6D7-A4FF7130E611}"/>
              </a:ext>
            </a:extLst>
          </p:cNvPr>
          <p:cNvCxnSpPr>
            <a:cxnSpLocks/>
            <a:stCxn id="80" idx="2"/>
            <a:endCxn id="45" idx="0"/>
          </p:cNvCxnSpPr>
          <p:nvPr/>
        </p:nvCxnSpPr>
        <p:spPr>
          <a:xfrm rot="5400000">
            <a:off x="3925177" y="1726293"/>
            <a:ext cx="339974" cy="1271464"/>
          </a:xfrm>
          <a:prstGeom prst="bentConnector3">
            <a:avLst>
              <a:gd name="adj1" fmla="val 50000"/>
            </a:avLst>
          </a:prstGeom>
          <a:noFill/>
          <a:ln w="6350" cap="flat" cmpd="sng" algn="ctr">
            <a:solidFill>
              <a:srgbClr val="581D74"/>
            </a:solidFill>
            <a:prstDash val="solid"/>
            <a:miter lim="800000"/>
            <a:tailEnd type="stealth" w="lg" len="lg"/>
          </a:ln>
          <a:effectLst/>
        </p:spPr>
      </p:cxnSp>
      <p:cxnSp>
        <p:nvCxnSpPr>
          <p:cNvPr id="99" name="Connecteur : en angle 98">
            <a:extLst>
              <a:ext uri="{FF2B5EF4-FFF2-40B4-BE49-F238E27FC236}">
                <a16:creationId xmlns:a16="http://schemas.microsoft.com/office/drawing/2014/main" id="{4A9F9EC9-B41D-45BB-86B9-D786AD1F6644}"/>
              </a:ext>
            </a:extLst>
          </p:cNvPr>
          <p:cNvCxnSpPr>
            <a:cxnSpLocks/>
            <a:stCxn id="45" idx="2"/>
            <a:endCxn id="82" idx="0"/>
          </p:cNvCxnSpPr>
          <p:nvPr/>
        </p:nvCxnSpPr>
        <p:spPr>
          <a:xfrm rot="16200000" flipH="1">
            <a:off x="4041950" y="2185653"/>
            <a:ext cx="198869" cy="1363904"/>
          </a:xfrm>
          <a:prstGeom prst="bentConnector3">
            <a:avLst>
              <a:gd name="adj1" fmla="val 50000"/>
            </a:avLst>
          </a:prstGeom>
          <a:noFill/>
          <a:ln w="6350" cap="flat" cmpd="sng" algn="ctr">
            <a:solidFill>
              <a:srgbClr val="581D74"/>
            </a:solidFill>
            <a:prstDash val="solid"/>
            <a:miter lim="800000"/>
            <a:tailEnd type="stealth" w="lg" len="lg"/>
          </a:ln>
          <a:effectLst/>
        </p:spPr>
      </p:cxnSp>
    </p:spTree>
    <p:extLst>
      <p:ext uri="{BB962C8B-B14F-4D97-AF65-F5344CB8AC3E}">
        <p14:creationId xmlns:p14="http://schemas.microsoft.com/office/powerpoint/2010/main" val="3143384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69B785A-AED0-D4BD-0EB1-D3FB943C8A4C}"/>
              </a:ext>
            </a:extLst>
          </p:cNvPr>
          <p:cNvPicPr>
            <a:picLocks noChangeAspect="1"/>
          </p:cNvPicPr>
          <p:nvPr/>
        </p:nvPicPr>
        <p:blipFill rotWithShape="1">
          <a:blip r:embed="rId2"/>
          <a:srcRect t="18262"/>
          <a:stretch/>
        </p:blipFill>
        <p:spPr>
          <a:xfrm>
            <a:off x="633548" y="610260"/>
            <a:ext cx="3089365" cy="1038769"/>
          </a:xfrm>
          <a:prstGeom prst="rect">
            <a:avLst/>
          </a:prstGeom>
        </p:spPr>
      </p:pic>
      <p:sp>
        <p:nvSpPr>
          <p:cNvPr id="6" name="Titre 5">
            <a:extLst>
              <a:ext uri="{FF2B5EF4-FFF2-40B4-BE49-F238E27FC236}">
                <a16:creationId xmlns:a16="http://schemas.microsoft.com/office/drawing/2014/main" id="{30507509-E601-494C-8192-595B1572BCAE}"/>
              </a:ext>
            </a:extLst>
          </p:cNvPr>
          <p:cNvSpPr>
            <a:spLocks noGrp="1"/>
          </p:cNvSpPr>
          <p:nvPr>
            <p:ph type="title"/>
          </p:nvPr>
        </p:nvSpPr>
        <p:spPr/>
        <p:txBody>
          <a:bodyPr/>
          <a:lstStyle/>
          <a:p>
            <a:r>
              <a:rPr lang="fr-FR" sz="2000" dirty="0">
                <a:latin typeface="Montserrat ExtraBold" panose="00000900000000000000" pitchFamily="2" charset="0"/>
              </a:rPr>
              <a:t>Profils Questionnaire Finance Durable</a:t>
            </a:r>
          </a:p>
        </p:txBody>
      </p:sp>
      <p:pic>
        <p:nvPicPr>
          <p:cNvPr id="2" name="Image 1">
            <a:extLst>
              <a:ext uri="{FF2B5EF4-FFF2-40B4-BE49-F238E27FC236}">
                <a16:creationId xmlns:a16="http://schemas.microsoft.com/office/drawing/2014/main" id="{735C232A-7669-1E7B-FF67-AD642DBC7F14}"/>
              </a:ext>
            </a:extLst>
          </p:cNvPr>
          <p:cNvPicPr>
            <a:picLocks noChangeAspect="1"/>
          </p:cNvPicPr>
          <p:nvPr/>
        </p:nvPicPr>
        <p:blipFill rotWithShape="1">
          <a:blip r:embed="rId3"/>
          <a:srcRect t="24614"/>
          <a:stretch/>
        </p:blipFill>
        <p:spPr>
          <a:xfrm>
            <a:off x="526357" y="2577091"/>
            <a:ext cx="3274934" cy="797736"/>
          </a:xfrm>
          <a:prstGeom prst="rect">
            <a:avLst/>
          </a:prstGeom>
        </p:spPr>
      </p:pic>
      <p:pic>
        <p:nvPicPr>
          <p:cNvPr id="3" name="Image 2">
            <a:extLst>
              <a:ext uri="{FF2B5EF4-FFF2-40B4-BE49-F238E27FC236}">
                <a16:creationId xmlns:a16="http://schemas.microsoft.com/office/drawing/2014/main" id="{E56B8A05-500F-0681-0703-EF24945220CA}"/>
              </a:ext>
            </a:extLst>
          </p:cNvPr>
          <p:cNvPicPr>
            <a:picLocks noChangeAspect="1"/>
          </p:cNvPicPr>
          <p:nvPr/>
        </p:nvPicPr>
        <p:blipFill rotWithShape="1">
          <a:blip r:embed="rId4"/>
          <a:srcRect l="19951" t="13296" r="20743" b="70665"/>
          <a:stretch/>
        </p:blipFill>
        <p:spPr>
          <a:xfrm>
            <a:off x="526358" y="1614023"/>
            <a:ext cx="3274934" cy="697347"/>
          </a:xfrm>
          <a:prstGeom prst="rect">
            <a:avLst/>
          </a:prstGeom>
        </p:spPr>
      </p:pic>
      <p:sp>
        <p:nvSpPr>
          <p:cNvPr id="4" name="ZoneTexte 3">
            <a:extLst>
              <a:ext uri="{FF2B5EF4-FFF2-40B4-BE49-F238E27FC236}">
                <a16:creationId xmlns:a16="http://schemas.microsoft.com/office/drawing/2014/main" id="{67B00878-8063-F8D2-9C29-9EB05864E96A}"/>
              </a:ext>
            </a:extLst>
          </p:cNvPr>
          <p:cNvSpPr txBox="1"/>
          <p:nvPr/>
        </p:nvSpPr>
        <p:spPr>
          <a:xfrm>
            <a:off x="526357" y="1638844"/>
            <a:ext cx="2347471" cy="646331"/>
          </a:xfrm>
          <a:prstGeom prst="rect">
            <a:avLst/>
          </a:prstGeom>
          <a:solidFill>
            <a:schemeClr val="bg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600" b="0" i="0" u="none" strike="noStrike" kern="0" cap="none" spc="0" normalizeH="0" baseline="0" noProof="0">
                <a:ln>
                  <a:noFill/>
                </a:ln>
                <a:solidFill>
                  <a:srgbClr val="000000"/>
                </a:solidFill>
                <a:effectLst/>
                <a:uLnTx/>
                <a:uFillTx/>
                <a:latin typeface="Ubuntu" panose="020B0504030602030204" pitchFamily="34" charset="0"/>
                <a:cs typeface="Arial"/>
                <a:sym typeface="Arial"/>
              </a:rPr>
              <a:t>Vous avez indiqué être sensibilisé(e) aux sujets environnementaux/sociaux, en souhaitant </a:t>
            </a:r>
            <a:r>
              <a:rPr kumimoji="0" lang="fr-FR" sz="600" b="1" i="0" u="none" strike="noStrike" kern="0" cap="none" spc="0" normalizeH="0" baseline="0" noProof="0">
                <a:ln>
                  <a:noFill/>
                </a:ln>
                <a:solidFill>
                  <a:srgbClr val="000000"/>
                </a:solidFill>
                <a:effectLst/>
                <a:uLnTx/>
                <a:uFillTx/>
                <a:latin typeface="Ubuntu" panose="020B0504030602030204" pitchFamily="34" charset="0"/>
                <a:cs typeface="Arial"/>
                <a:sym typeface="Arial"/>
              </a:rPr>
              <a:t>qu’une part modérée</a:t>
            </a:r>
            <a:r>
              <a:rPr kumimoji="0" lang="fr-FR" sz="600" b="0" i="0" u="none" strike="noStrike" kern="0" cap="none" spc="0" normalizeH="0" baseline="0" noProof="0">
                <a:ln>
                  <a:noFill/>
                </a:ln>
                <a:solidFill>
                  <a:srgbClr val="000000"/>
                </a:solidFill>
                <a:effectLst/>
                <a:uLnTx/>
                <a:uFillTx/>
                <a:latin typeface="Ubuntu" panose="020B0504030602030204" pitchFamily="34" charset="0"/>
                <a:cs typeface="Arial"/>
                <a:sym typeface="Arial"/>
              </a:rPr>
              <a:t> de votre épargne soit investie dans des </a:t>
            </a:r>
            <a:r>
              <a:rPr kumimoji="0" lang="fr-FR" sz="600" b="1" i="0" u="none" strike="noStrike" kern="0" cap="none" spc="0" normalizeH="0" baseline="0" noProof="0">
                <a:ln>
                  <a:noFill/>
                </a:ln>
                <a:solidFill>
                  <a:srgbClr val="000000"/>
                </a:solidFill>
                <a:effectLst/>
                <a:uLnTx/>
                <a:uFillTx/>
                <a:latin typeface="Ubuntu" panose="020B0504030602030204" pitchFamily="34" charset="0"/>
                <a:cs typeface="Arial"/>
                <a:sym typeface="Arial"/>
              </a:rPr>
              <a:t>produits dits d’investissement durable</a:t>
            </a:r>
            <a:r>
              <a:rPr kumimoji="0" lang="fr-FR" sz="600" b="0" i="0" u="none" strike="noStrike" kern="0" cap="none" spc="0" normalizeH="0" baseline="0" noProof="0">
                <a:ln>
                  <a:noFill/>
                </a:ln>
                <a:solidFill>
                  <a:srgbClr val="000000"/>
                </a:solidFill>
                <a:effectLst/>
                <a:uLnTx/>
                <a:uFillTx/>
                <a:latin typeface="Ubuntu" panose="020B0504030602030204" pitchFamily="34" charset="0"/>
                <a:cs typeface="Arial"/>
                <a:sym typeface="Arial"/>
              </a:rPr>
              <a:t> ou sans préciser la part de ces produits. Compte tenu de vos réponses, votre profil Finance Durable est :</a:t>
            </a:r>
          </a:p>
        </p:txBody>
      </p:sp>
      <p:sp>
        <p:nvSpPr>
          <p:cNvPr id="8" name="Rectangle 7">
            <a:extLst>
              <a:ext uri="{FF2B5EF4-FFF2-40B4-BE49-F238E27FC236}">
                <a16:creationId xmlns:a16="http://schemas.microsoft.com/office/drawing/2014/main" id="{79D2DAFE-04D3-C201-9819-DB73F98246E5}"/>
              </a:ext>
            </a:extLst>
          </p:cNvPr>
          <p:cNvSpPr/>
          <p:nvPr/>
        </p:nvSpPr>
        <p:spPr>
          <a:xfrm>
            <a:off x="3860073" y="585640"/>
            <a:ext cx="3252760" cy="79773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0" cap="none" spc="0" normalizeH="0" baseline="0" noProof="0">
                <a:ln>
                  <a:noFill/>
                </a:ln>
                <a:solidFill>
                  <a:srgbClr val="000000"/>
                </a:solidFill>
                <a:effectLst/>
                <a:uLnTx/>
                <a:uFillTx/>
                <a:latin typeface="Arial Nova Cond" panose="020B0506020202020204" pitchFamily="34" charset="0"/>
                <a:sym typeface="Arial"/>
              </a:rPr>
              <a:t>Profil D0 « </a:t>
            </a:r>
            <a:r>
              <a:rPr kumimoji="0" lang="fr-FR" sz="900" b="0" i="1" u="none" strike="noStrike" kern="0" cap="none" spc="0" normalizeH="0" baseline="0" noProof="0">
                <a:ln>
                  <a:noFill/>
                </a:ln>
                <a:solidFill>
                  <a:srgbClr val="000000"/>
                </a:solidFill>
                <a:effectLst/>
                <a:uLnTx/>
                <a:uFillTx/>
                <a:latin typeface="Arial Nova Cond" panose="020B0506020202020204" pitchFamily="34" charset="0"/>
                <a:sym typeface="Arial"/>
              </a:rPr>
              <a:t>pas de préférences </a:t>
            </a:r>
            <a:r>
              <a:rPr kumimoji="0" lang="fr-FR" sz="900" b="0" i="0" u="none" strike="noStrike" kern="0" cap="none" spc="0" normalizeH="0" baseline="0" noProof="0">
                <a:ln>
                  <a:noFill/>
                </a:ln>
                <a:solidFill>
                  <a:srgbClr val="000000"/>
                </a:solidFill>
                <a:effectLst/>
                <a:uLnTx/>
                <a:uFillTx/>
                <a:latin typeface="Arial Nova Cond" panose="020B0506020202020204" pitchFamily="34" charset="0"/>
                <a:sym typeface="Aria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1" i="0" u="none" strike="noStrike" kern="0" cap="none" spc="0" normalizeH="0" baseline="0" noProof="0">
                <a:ln>
                  <a:noFill/>
                </a:ln>
                <a:solidFill>
                  <a:srgbClr val="000000"/>
                </a:solidFill>
                <a:effectLst/>
                <a:uLnTx/>
                <a:uFillTx/>
                <a:latin typeface="Arial Nova Cond" panose="020B0506020202020204" pitchFamily="34" charset="0"/>
                <a:sym typeface="Arial"/>
              </a:rPr>
              <a:t>Pas de recherche d’adéquation du portefeuille à prévoir</a:t>
            </a:r>
          </a:p>
        </p:txBody>
      </p:sp>
      <p:sp>
        <p:nvSpPr>
          <p:cNvPr id="59" name="Triangle isocèle 58">
            <a:extLst>
              <a:ext uri="{FF2B5EF4-FFF2-40B4-BE49-F238E27FC236}">
                <a16:creationId xmlns:a16="http://schemas.microsoft.com/office/drawing/2014/main" id="{4B41C524-83D7-B4F4-78E7-B0DCCBFAC6A1}"/>
              </a:ext>
            </a:extLst>
          </p:cNvPr>
          <p:cNvSpPr/>
          <p:nvPr/>
        </p:nvSpPr>
        <p:spPr>
          <a:xfrm rot="5400000">
            <a:off x="3745774" y="921442"/>
            <a:ext cx="313509" cy="20247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0" name="Rectangle 59">
            <a:extLst>
              <a:ext uri="{FF2B5EF4-FFF2-40B4-BE49-F238E27FC236}">
                <a16:creationId xmlns:a16="http://schemas.microsoft.com/office/drawing/2014/main" id="{3653B44A-46A0-674D-F704-7454409BD503}"/>
              </a:ext>
            </a:extLst>
          </p:cNvPr>
          <p:cNvSpPr/>
          <p:nvPr/>
        </p:nvSpPr>
        <p:spPr>
          <a:xfrm>
            <a:off x="3860073" y="1539098"/>
            <a:ext cx="3245265" cy="79773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0" cap="none" spc="0" normalizeH="0" baseline="0" noProof="0" dirty="0">
                <a:ln>
                  <a:noFill/>
                </a:ln>
                <a:solidFill>
                  <a:srgbClr val="000000"/>
                </a:solidFill>
                <a:effectLst/>
                <a:uLnTx/>
                <a:uFillTx/>
                <a:latin typeface="Arial Nova Cond" panose="020B0506020202020204" pitchFamily="34" charset="0"/>
                <a:sym typeface="Arial"/>
              </a:rPr>
              <a:t>Profil D1 « </a:t>
            </a:r>
            <a:r>
              <a:rPr kumimoji="0" lang="fr-FR" sz="900" b="0" i="1" u="none" strike="noStrike" kern="0" cap="none" spc="0" normalizeH="0" baseline="0" noProof="0" dirty="0">
                <a:ln>
                  <a:noFill/>
                </a:ln>
                <a:solidFill>
                  <a:srgbClr val="000000"/>
                </a:solidFill>
                <a:effectLst/>
                <a:uLnTx/>
                <a:uFillTx/>
                <a:latin typeface="Arial Nova Cond" panose="020B0506020202020204" pitchFamily="34" charset="0"/>
                <a:sym typeface="Arial"/>
              </a:rPr>
              <a:t>sensibilisé </a:t>
            </a:r>
            <a:r>
              <a:rPr kumimoji="0" lang="fr-FR" sz="900" b="0" i="0" u="none" strike="noStrike" kern="0" cap="none" spc="0" normalizeH="0" baseline="0" noProof="0" dirty="0">
                <a:ln>
                  <a:noFill/>
                </a:ln>
                <a:solidFill>
                  <a:srgbClr val="000000"/>
                </a:solidFill>
                <a:effectLst/>
                <a:uLnTx/>
                <a:uFillTx/>
                <a:latin typeface="Arial Nova Cond" panose="020B0506020202020204" pitchFamily="34" charset="0"/>
                <a:sym typeface="Aria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1" i="0" u="none" strike="noStrike" kern="0" cap="none" spc="0" normalizeH="0" baseline="0" noProof="0" dirty="0">
                <a:ln>
                  <a:noFill/>
                </a:ln>
                <a:solidFill>
                  <a:srgbClr val="000000"/>
                </a:solidFill>
                <a:effectLst/>
                <a:uLnTx/>
                <a:uFillTx/>
                <a:latin typeface="Arial Nova Cond" panose="020B0506020202020204" pitchFamily="34" charset="0"/>
                <a:sym typeface="Arial"/>
              </a:rPr>
              <a:t>Taux d’investissement durable minimum </a:t>
            </a:r>
            <a:r>
              <a:rPr kumimoji="0" lang="fr-FR" sz="900" b="0" i="0" u="none" strike="noStrike" kern="0" cap="none" spc="0" normalizeH="0" baseline="0" noProof="0" dirty="0">
                <a:ln>
                  <a:noFill/>
                </a:ln>
                <a:solidFill>
                  <a:srgbClr val="000000"/>
                </a:solidFill>
                <a:effectLst/>
                <a:uLnTx/>
                <a:uFillTx/>
                <a:latin typeface="Arial Nova Cond" panose="020B0506020202020204" pitchFamily="34" charset="0"/>
                <a:sym typeface="Arial"/>
              </a:rPr>
              <a:t>: 10%</a:t>
            </a:r>
          </a:p>
        </p:txBody>
      </p:sp>
      <p:sp>
        <p:nvSpPr>
          <p:cNvPr id="61" name="Triangle isocèle 60">
            <a:extLst>
              <a:ext uri="{FF2B5EF4-FFF2-40B4-BE49-F238E27FC236}">
                <a16:creationId xmlns:a16="http://schemas.microsoft.com/office/drawing/2014/main" id="{3EC2506D-8CDF-CCEE-808B-A55A0EA66499}"/>
              </a:ext>
            </a:extLst>
          </p:cNvPr>
          <p:cNvSpPr/>
          <p:nvPr/>
        </p:nvSpPr>
        <p:spPr>
          <a:xfrm rot="5400000">
            <a:off x="3745774" y="1881757"/>
            <a:ext cx="313509" cy="20247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2" name="Rectangle 61">
            <a:extLst>
              <a:ext uri="{FF2B5EF4-FFF2-40B4-BE49-F238E27FC236}">
                <a16:creationId xmlns:a16="http://schemas.microsoft.com/office/drawing/2014/main" id="{FB7B351B-62C2-B04F-B557-58CF562D6D1E}"/>
              </a:ext>
            </a:extLst>
          </p:cNvPr>
          <p:cNvSpPr/>
          <p:nvPr/>
        </p:nvSpPr>
        <p:spPr>
          <a:xfrm>
            <a:off x="3860073" y="2544950"/>
            <a:ext cx="3282740" cy="79773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0" i="0" u="none" strike="noStrike" kern="0" cap="none" spc="0" normalizeH="0" baseline="0" noProof="0">
                <a:ln>
                  <a:noFill/>
                </a:ln>
                <a:solidFill>
                  <a:srgbClr val="000000"/>
                </a:solidFill>
                <a:effectLst/>
                <a:uLnTx/>
                <a:uFillTx/>
                <a:latin typeface="Arial Nova Cond" panose="020B0506020202020204" pitchFamily="34" charset="0"/>
                <a:sym typeface="Arial"/>
              </a:rPr>
              <a:t>Profil D2 « </a:t>
            </a:r>
            <a:r>
              <a:rPr kumimoji="0" lang="fr-FR" sz="900" b="0" i="1" u="none" strike="noStrike" kern="0" cap="none" spc="0" normalizeH="0" baseline="0" noProof="0">
                <a:ln>
                  <a:noFill/>
                </a:ln>
                <a:solidFill>
                  <a:srgbClr val="000000"/>
                </a:solidFill>
                <a:effectLst/>
                <a:uLnTx/>
                <a:uFillTx/>
                <a:latin typeface="Arial Nova Cond" panose="020B0506020202020204" pitchFamily="34" charset="0"/>
                <a:sym typeface="Arial"/>
              </a:rPr>
              <a:t>impliqué </a:t>
            </a:r>
            <a:r>
              <a:rPr kumimoji="0" lang="fr-FR" sz="900" b="0" i="0" u="none" strike="noStrike" kern="0" cap="none" spc="0" normalizeH="0" baseline="0" noProof="0">
                <a:ln>
                  <a:noFill/>
                </a:ln>
                <a:solidFill>
                  <a:srgbClr val="000000"/>
                </a:solidFill>
                <a:effectLst/>
                <a:uLnTx/>
                <a:uFillTx/>
                <a:latin typeface="Arial Nova Cond" panose="020B0506020202020204" pitchFamily="34" charset="0"/>
                <a:sym typeface="Aria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900" b="1" i="0" u="none" strike="noStrike" kern="0" cap="none" spc="0" normalizeH="0" baseline="0" noProof="0">
                <a:ln>
                  <a:noFill/>
                </a:ln>
                <a:solidFill>
                  <a:srgbClr val="000000"/>
                </a:solidFill>
                <a:effectLst/>
                <a:uLnTx/>
                <a:uFillTx/>
                <a:latin typeface="Arial Nova Cond" panose="020B0506020202020204" pitchFamily="34" charset="0"/>
                <a:sym typeface="Arial"/>
              </a:rPr>
              <a:t>Taux d’investissement durable </a:t>
            </a:r>
            <a:r>
              <a:rPr lang="fr-FR" sz="900" b="1">
                <a:solidFill>
                  <a:srgbClr val="000000"/>
                </a:solidFill>
                <a:latin typeface="Arial Nova Cond" panose="020B0506020202020204" pitchFamily="34" charset="0"/>
              </a:rPr>
              <a:t>minimum</a:t>
            </a:r>
            <a:r>
              <a:rPr kumimoji="0" lang="fr-FR" sz="900" b="1" i="0" u="none" strike="noStrike" kern="0" cap="none" spc="0" normalizeH="0" baseline="0" noProof="0">
                <a:ln>
                  <a:noFill/>
                </a:ln>
                <a:solidFill>
                  <a:srgbClr val="000000"/>
                </a:solidFill>
                <a:effectLst/>
                <a:uLnTx/>
                <a:uFillTx/>
                <a:latin typeface="Arial Nova Cond" panose="020B0506020202020204" pitchFamily="34" charset="0"/>
                <a:sym typeface="Arial"/>
              </a:rPr>
              <a:t> : </a:t>
            </a:r>
            <a:r>
              <a:rPr lang="fr-FR" sz="900">
                <a:solidFill>
                  <a:srgbClr val="000000"/>
                </a:solidFill>
                <a:latin typeface="Arial Nova Cond" panose="020B0506020202020204" pitchFamily="34" charset="0"/>
              </a:rPr>
              <a:t>2</a:t>
            </a:r>
            <a:r>
              <a:rPr kumimoji="0" lang="fr-FR" sz="900" i="0" u="none" strike="noStrike" kern="0" cap="none" spc="0" normalizeH="0" baseline="0" noProof="0">
                <a:ln>
                  <a:noFill/>
                </a:ln>
                <a:solidFill>
                  <a:srgbClr val="000000"/>
                </a:solidFill>
                <a:effectLst/>
                <a:uLnTx/>
                <a:uFillTx/>
                <a:latin typeface="Arial Nova Cond" panose="020B0506020202020204" pitchFamily="34" charset="0"/>
                <a:sym typeface="Arial"/>
              </a:rPr>
              <a:t>0%</a:t>
            </a:r>
          </a:p>
        </p:txBody>
      </p:sp>
      <p:sp>
        <p:nvSpPr>
          <p:cNvPr id="63" name="Triangle isocèle 62">
            <a:extLst>
              <a:ext uri="{FF2B5EF4-FFF2-40B4-BE49-F238E27FC236}">
                <a16:creationId xmlns:a16="http://schemas.microsoft.com/office/drawing/2014/main" id="{8956E4C9-9D61-1F0D-B9D2-975E29E2B9E4}"/>
              </a:ext>
            </a:extLst>
          </p:cNvPr>
          <p:cNvSpPr/>
          <p:nvPr/>
        </p:nvSpPr>
        <p:spPr>
          <a:xfrm rot="5400000">
            <a:off x="3745774" y="2880752"/>
            <a:ext cx="313509" cy="20247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 name="Image 8">
            <a:extLst>
              <a:ext uri="{FF2B5EF4-FFF2-40B4-BE49-F238E27FC236}">
                <a16:creationId xmlns:a16="http://schemas.microsoft.com/office/drawing/2014/main" id="{E50260A0-CF14-9A06-DC49-03EC28CD548E}"/>
              </a:ext>
            </a:extLst>
          </p:cNvPr>
          <p:cNvPicPr>
            <a:picLocks noChangeAspect="1"/>
          </p:cNvPicPr>
          <p:nvPr/>
        </p:nvPicPr>
        <p:blipFill>
          <a:blip r:embed="rId5"/>
          <a:stretch>
            <a:fillRect/>
          </a:stretch>
        </p:blipFill>
        <p:spPr>
          <a:xfrm>
            <a:off x="4925499" y="3451957"/>
            <a:ext cx="4044046" cy="1537736"/>
          </a:xfrm>
          <a:prstGeom prst="rect">
            <a:avLst/>
          </a:prstGeom>
        </p:spPr>
      </p:pic>
      <p:cxnSp>
        <p:nvCxnSpPr>
          <p:cNvPr id="11" name="Connecteur droit 10">
            <a:extLst>
              <a:ext uri="{FF2B5EF4-FFF2-40B4-BE49-F238E27FC236}">
                <a16:creationId xmlns:a16="http://schemas.microsoft.com/office/drawing/2014/main" id="{AD088838-4129-996E-AF7A-33F4EF6AFBEA}"/>
              </a:ext>
            </a:extLst>
          </p:cNvPr>
          <p:cNvCxnSpPr>
            <a:cxnSpLocks/>
            <a:stCxn id="60" idx="3"/>
          </p:cNvCxnSpPr>
          <p:nvPr/>
        </p:nvCxnSpPr>
        <p:spPr>
          <a:xfrm flipV="1">
            <a:off x="7105338" y="1930300"/>
            <a:ext cx="1202645" cy="766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5EE4804-67A2-0EBD-62DF-2E40E58CDC28}"/>
              </a:ext>
            </a:extLst>
          </p:cNvPr>
          <p:cNvCxnSpPr>
            <a:cxnSpLocks/>
          </p:cNvCxnSpPr>
          <p:nvPr/>
        </p:nvCxnSpPr>
        <p:spPr>
          <a:xfrm>
            <a:off x="6897190" y="2961207"/>
            <a:ext cx="50346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B61D99E7-85ED-0B93-1396-3D105C2C2512}"/>
              </a:ext>
            </a:extLst>
          </p:cNvPr>
          <p:cNvCxnSpPr/>
          <p:nvPr/>
        </p:nvCxnSpPr>
        <p:spPr>
          <a:xfrm>
            <a:off x="8307983" y="1930300"/>
            <a:ext cx="0" cy="141238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1622E0B6-E070-8CAD-0E7C-D251EE99F8E9}"/>
              </a:ext>
            </a:extLst>
          </p:cNvPr>
          <p:cNvCxnSpPr>
            <a:cxnSpLocks/>
          </p:cNvCxnSpPr>
          <p:nvPr/>
        </p:nvCxnSpPr>
        <p:spPr>
          <a:xfrm>
            <a:off x="7400654" y="2961207"/>
            <a:ext cx="0" cy="38148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2681AA7B-9995-B2E6-9E64-99248DE53805}"/>
              </a:ext>
            </a:extLst>
          </p:cNvPr>
          <p:cNvSpPr txBox="1"/>
          <p:nvPr/>
        </p:nvSpPr>
        <p:spPr>
          <a:xfrm>
            <a:off x="7148922" y="1996853"/>
            <a:ext cx="1140823" cy="954107"/>
          </a:xfrm>
          <a:prstGeom prst="rect">
            <a:avLst/>
          </a:prstGeom>
          <a:noFill/>
        </p:spPr>
        <p:txBody>
          <a:bodyPr wrap="square" rtlCol="0">
            <a:spAutoFit/>
          </a:bodyPr>
          <a:lstStyle/>
          <a:p>
            <a:pPr algn="ctr"/>
            <a:r>
              <a:rPr lang="fr-FR" sz="800"/>
              <a:t>Pour les profils ‘Sensibilisé’ et ‘Impliqué’ le client peut sélectionner le ou les thèmes (PAI*)</a:t>
            </a:r>
            <a:r>
              <a:rPr lang="fr-FR" sz="800">
                <a:sym typeface="Wingdings" panose="05000000000000000000" pitchFamily="2" charset="2"/>
              </a:rPr>
              <a:t> parmi les 10 choix ci-dessous</a:t>
            </a:r>
            <a:endParaRPr lang="fr-FR" sz="800"/>
          </a:p>
        </p:txBody>
      </p:sp>
      <p:sp>
        <p:nvSpPr>
          <p:cNvPr id="25" name="ZoneTexte 24">
            <a:extLst>
              <a:ext uri="{FF2B5EF4-FFF2-40B4-BE49-F238E27FC236}">
                <a16:creationId xmlns:a16="http://schemas.microsoft.com/office/drawing/2014/main" id="{EB2312D0-2958-C012-5BBC-D4F0C58A6E97}"/>
              </a:ext>
            </a:extLst>
          </p:cNvPr>
          <p:cNvSpPr txBox="1"/>
          <p:nvPr/>
        </p:nvSpPr>
        <p:spPr>
          <a:xfrm>
            <a:off x="332750" y="4653357"/>
            <a:ext cx="4284617" cy="184666"/>
          </a:xfrm>
          <a:prstGeom prst="rect">
            <a:avLst/>
          </a:prstGeom>
          <a:noFill/>
        </p:spPr>
        <p:txBody>
          <a:bodyPr wrap="square" rtlCol="0">
            <a:spAutoFit/>
          </a:bodyPr>
          <a:lstStyle/>
          <a:p>
            <a:r>
              <a:rPr lang="fr-FR" sz="600"/>
              <a:t>* Principal Adverse Impacts / Principales incidences négatives</a:t>
            </a:r>
          </a:p>
        </p:txBody>
      </p:sp>
      <p:sp>
        <p:nvSpPr>
          <p:cNvPr id="26" name="Rectangle 25">
            <a:extLst>
              <a:ext uri="{FF2B5EF4-FFF2-40B4-BE49-F238E27FC236}">
                <a16:creationId xmlns:a16="http://schemas.microsoft.com/office/drawing/2014/main" id="{E2B0C03E-D146-EED1-B7DB-B2F2E6856DD7}"/>
              </a:ext>
            </a:extLst>
          </p:cNvPr>
          <p:cNvSpPr/>
          <p:nvPr/>
        </p:nvSpPr>
        <p:spPr>
          <a:xfrm>
            <a:off x="4841967" y="3418374"/>
            <a:ext cx="4211110" cy="160490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Graphique 27" descr="Signe pouce en haut contour">
            <a:extLst>
              <a:ext uri="{FF2B5EF4-FFF2-40B4-BE49-F238E27FC236}">
                <a16:creationId xmlns:a16="http://schemas.microsoft.com/office/drawing/2014/main" id="{1F91CBA3-66E3-E495-4332-7C5B6B7AEC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5397" y="3739097"/>
            <a:ext cx="283129" cy="283129"/>
          </a:xfrm>
          <a:prstGeom prst="rect">
            <a:avLst/>
          </a:prstGeom>
        </p:spPr>
      </p:pic>
      <p:sp>
        <p:nvSpPr>
          <p:cNvPr id="29" name="ZoneTexte 28">
            <a:extLst>
              <a:ext uri="{FF2B5EF4-FFF2-40B4-BE49-F238E27FC236}">
                <a16:creationId xmlns:a16="http://schemas.microsoft.com/office/drawing/2014/main" id="{94CEB43E-57E0-CC28-2BF5-8B297457AF38}"/>
              </a:ext>
            </a:extLst>
          </p:cNvPr>
          <p:cNvSpPr txBox="1"/>
          <p:nvPr/>
        </p:nvSpPr>
        <p:spPr>
          <a:xfrm>
            <a:off x="1119207" y="3640548"/>
            <a:ext cx="2603706" cy="830997"/>
          </a:xfrm>
          <a:prstGeom prst="rect">
            <a:avLst/>
          </a:prstGeom>
          <a:noFill/>
        </p:spPr>
        <p:txBody>
          <a:bodyPr wrap="square" rtlCol="0">
            <a:spAutoFit/>
          </a:bodyPr>
          <a:lstStyle/>
          <a:p>
            <a:pPr marL="171450" indent="-171450">
              <a:buFont typeface="Arial" panose="020B0604020202020204" pitchFamily="34" charset="0"/>
              <a:buChar char="•"/>
            </a:pPr>
            <a:r>
              <a:rPr lang="fr-FR" sz="800"/>
              <a:t>Dans notre questionnaire, le client ne précise pas de seuil, en revanche nous proposons d’appliquer des seuils pour essayer de répondre aux préférences du client.</a:t>
            </a:r>
          </a:p>
          <a:p>
            <a:pPr marL="171450" indent="-171450">
              <a:buFont typeface="Arial" panose="020B0604020202020204" pitchFamily="34" charset="0"/>
              <a:buChar char="•"/>
            </a:pPr>
            <a:r>
              <a:rPr lang="fr-FR" sz="800"/>
              <a:t>Le profil QFD est visible sur le poste de travail dans la synthèse client.</a:t>
            </a:r>
          </a:p>
        </p:txBody>
      </p:sp>
      <p:sp>
        <p:nvSpPr>
          <p:cNvPr id="30" name="Rectangle 29">
            <a:extLst>
              <a:ext uri="{FF2B5EF4-FFF2-40B4-BE49-F238E27FC236}">
                <a16:creationId xmlns:a16="http://schemas.microsoft.com/office/drawing/2014/main" id="{49C87569-BBDA-89E3-FCDC-D20DB3293D17}"/>
              </a:ext>
            </a:extLst>
          </p:cNvPr>
          <p:cNvSpPr/>
          <p:nvPr/>
        </p:nvSpPr>
        <p:spPr>
          <a:xfrm>
            <a:off x="740229" y="3606158"/>
            <a:ext cx="3061062" cy="954107"/>
          </a:xfrm>
          <a:prstGeom prst="rect">
            <a:avLst/>
          </a:prstGeom>
          <a:noFill/>
          <a:ln>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2462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16A57AFF-F0C3-4F5B-BE1D-A9C1114BDB32}"/>
              </a:ext>
            </a:extLst>
          </p:cNvPr>
          <p:cNvSpPr>
            <a:spLocks noGrp="1"/>
          </p:cNvSpPr>
          <p:nvPr>
            <p:ph type="body" sz="quarter" idx="12"/>
          </p:nvPr>
        </p:nvSpPr>
        <p:spPr>
          <a:xfrm>
            <a:off x="2047050" y="2786707"/>
            <a:ext cx="6085906" cy="1477328"/>
          </a:xfrm>
          <a:noFill/>
        </p:spPr>
        <p:txBody>
          <a:bodyPr vert="horz" wrap="square" lIns="0" tIns="0" rIns="0" bIns="0" rtlCol="0" anchor="t" anchorCtr="0">
            <a:spAutoFit/>
          </a:bodyPr>
          <a:lstStyle/>
          <a:p>
            <a:pPr algn="l" defTabSz="914400">
              <a:lnSpc>
                <a:spcPct val="100000"/>
              </a:lnSpc>
              <a:spcBef>
                <a:spcPts val="0"/>
              </a:spcBef>
              <a:buClrTx/>
              <a:buFontTx/>
            </a:pPr>
            <a:r>
              <a:rPr lang="fr-FR" sz="2400" b="0" dirty="0">
                <a:solidFill>
                  <a:srgbClr val="000000"/>
                </a:solidFill>
                <a:latin typeface="Montserrat ExtraBold" panose="00000900000000000000" pitchFamily="2" charset="0"/>
                <a:cs typeface="Arial"/>
              </a:rPr>
              <a:t>Adéquation des projets au profil « finance durable »</a:t>
            </a:r>
          </a:p>
          <a:p>
            <a:pPr algn="l" defTabSz="914400">
              <a:lnSpc>
                <a:spcPct val="100000"/>
              </a:lnSpc>
              <a:spcBef>
                <a:spcPts val="0"/>
              </a:spcBef>
              <a:buClrTx/>
              <a:buFontTx/>
            </a:pPr>
            <a:endParaRPr lang="fr-FR" sz="2400" b="0" dirty="0">
              <a:solidFill>
                <a:srgbClr val="000000"/>
              </a:solidFill>
              <a:latin typeface="Montserrat ExtraBold" panose="00000900000000000000" pitchFamily="2" charset="0"/>
              <a:cs typeface="Arial"/>
            </a:endParaRPr>
          </a:p>
          <a:p>
            <a:pPr algn="l" defTabSz="914400">
              <a:lnSpc>
                <a:spcPct val="100000"/>
              </a:lnSpc>
              <a:spcBef>
                <a:spcPts val="0"/>
              </a:spcBef>
              <a:buClrTx/>
              <a:buFontTx/>
            </a:pPr>
            <a:endParaRPr lang="fr-FR" sz="2400" b="0" dirty="0">
              <a:solidFill>
                <a:srgbClr val="000000"/>
              </a:solidFill>
              <a:latin typeface="Montserrat ExtraBold" panose="00000900000000000000" pitchFamily="2" charset="0"/>
              <a:cs typeface="Arial"/>
            </a:endParaRPr>
          </a:p>
        </p:txBody>
      </p:sp>
      <p:sp>
        <p:nvSpPr>
          <p:cNvPr id="7" name="Espace réservé du texte 7">
            <a:extLst>
              <a:ext uri="{FF2B5EF4-FFF2-40B4-BE49-F238E27FC236}">
                <a16:creationId xmlns:a16="http://schemas.microsoft.com/office/drawing/2014/main" id="{76191B87-33B4-40ED-A850-5D229EDD6F75}"/>
              </a:ext>
            </a:extLst>
          </p:cNvPr>
          <p:cNvSpPr txBox="1">
            <a:spLocks/>
          </p:cNvSpPr>
          <p:nvPr/>
        </p:nvSpPr>
        <p:spPr>
          <a:xfrm>
            <a:off x="1323983" y="2671416"/>
            <a:ext cx="455339" cy="526391"/>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4000" b="1" i="0" u="none" strike="noStrike" kern="1200" cap="none" spc="0" normalizeH="0" baseline="0" noProof="0" dirty="0">
                <a:ln>
                  <a:noFill/>
                </a:ln>
                <a:solidFill>
                  <a:srgbClr val="55579E"/>
                </a:solidFill>
                <a:effectLst/>
                <a:uLnTx/>
                <a:uFillTx/>
                <a:latin typeface="Montserrat SemiBold" panose="00000700000000000000" pitchFamily="50" charset="0"/>
                <a:cs typeface="Arial" panose="020B0604020202020204" pitchFamily="34" charset="0"/>
                <a:sym typeface="Arial"/>
              </a:rPr>
              <a:t>04</a:t>
            </a:r>
            <a:r>
              <a:rPr kumimoji="0" lang="fr-FR" sz="4000" b="1" i="0" u="none" strike="noStrike" kern="1200" cap="none" spc="0" normalizeH="0" baseline="0" noProof="0" dirty="0">
                <a:ln>
                  <a:noFill/>
                </a:ln>
                <a:solidFill>
                  <a:srgbClr val="581D74"/>
                </a:solidFill>
                <a:effectLst/>
                <a:uLnTx/>
                <a:uFillTx/>
                <a:latin typeface="Montserrat SemiBold" panose="00000700000000000000" pitchFamily="50" charset="0"/>
                <a:cs typeface="Arial" panose="020B0604020202020204" pitchFamily="34" charset="0"/>
                <a:sym typeface="Arial"/>
              </a:rPr>
              <a:t>	</a:t>
            </a:r>
          </a:p>
        </p:txBody>
      </p:sp>
    </p:spTree>
    <p:extLst>
      <p:ext uri="{BB962C8B-B14F-4D97-AF65-F5344CB8AC3E}">
        <p14:creationId xmlns:p14="http://schemas.microsoft.com/office/powerpoint/2010/main" val="2904049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C62655-8FF0-4936-B4B8-7F5A7F02FEA4}"/>
              </a:ext>
            </a:extLst>
          </p:cNvPr>
          <p:cNvSpPr>
            <a:spLocks noGrp="1"/>
          </p:cNvSpPr>
          <p:nvPr>
            <p:ph type="title"/>
          </p:nvPr>
        </p:nvSpPr>
        <p:spPr>
          <a:xfrm>
            <a:off x="778614" y="190364"/>
            <a:ext cx="8365386" cy="432000"/>
          </a:xfrm>
        </p:spPr>
        <p:txBody>
          <a:bodyPr>
            <a:noAutofit/>
          </a:bodyPr>
          <a:lstStyle/>
          <a:p>
            <a:r>
              <a:rPr lang="fr-FR" sz="1800" dirty="0">
                <a:latin typeface="Montserrat ExtraBold" panose="00000900000000000000" pitchFamily="2" charset="0"/>
              </a:rPr>
              <a:t>Des Profils QFD majoritairement en adéquation avec nos offres </a:t>
            </a:r>
            <a:br>
              <a:rPr lang="fr-FR" sz="1800" dirty="0">
                <a:latin typeface="Montserrat ExtraBold" panose="00000900000000000000" pitchFamily="2" charset="0"/>
              </a:rPr>
            </a:br>
            <a:br>
              <a:rPr lang="fr-FR" sz="1800" dirty="0">
                <a:solidFill>
                  <a:srgbClr val="B24388"/>
                </a:solidFill>
                <a:latin typeface="Montserrat ExtraBold" panose="00000900000000000000" pitchFamily="2" charset="0"/>
                <a:ea typeface="+mn-ea"/>
              </a:rPr>
            </a:br>
            <a:endParaRPr lang="fr-FR" sz="1800" dirty="0">
              <a:solidFill>
                <a:srgbClr val="B24388"/>
              </a:solidFill>
              <a:latin typeface="Montserrat ExtraBold" panose="00000900000000000000" pitchFamily="2" charset="0"/>
              <a:ea typeface="+mn-ea"/>
            </a:endParaRPr>
          </a:p>
        </p:txBody>
      </p:sp>
      <p:sp>
        <p:nvSpPr>
          <p:cNvPr id="20" name="ZoneTexte 19">
            <a:extLst>
              <a:ext uri="{FF2B5EF4-FFF2-40B4-BE49-F238E27FC236}">
                <a16:creationId xmlns:a16="http://schemas.microsoft.com/office/drawing/2014/main" id="{2E3C3529-2240-455B-A643-CBCD5CA02B35}"/>
              </a:ext>
            </a:extLst>
          </p:cNvPr>
          <p:cNvSpPr txBox="1"/>
          <p:nvPr/>
        </p:nvSpPr>
        <p:spPr>
          <a:xfrm>
            <a:off x="193288" y="3330418"/>
            <a:ext cx="4073912" cy="1492716"/>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1000" b="1" dirty="0">
                <a:solidFill>
                  <a:schemeClr val="tx2"/>
                </a:solidFill>
              </a:rPr>
              <a:t>En gestion Libre</a:t>
            </a:r>
          </a:p>
          <a:p>
            <a:pPr marL="0" marR="0" lvl="0" indent="0" algn="l" defTabSz="914378" rtl="0" eaLnBrk="1" fontAlgn="auto" latinLnBrk="0" hangingPunct="1">
              <a:lnSpc>
                <a:spcPct val="100000"/>
              </a:lnSpc>
              <a:spcBef>
                <a:spcPts val="0"/>
              </a:spcBef>
              <a:spcAft>
                <a:spcPts val="0"/>
              </a:spcAft>
              <a:buClrTx/>
              <a:buSzTx/>
              <a:buFontTx/>
              <a:buNone/>
              <a:tabLst/>
              <a:defRPr/>
            </a:pPr>
            <a:endParaRPr lang="fr-FR" sz="900" dirty="0"/>
          </a:p>
          <a:p>
            <a:pPr marL="0" marR="0" lvl="0" indent="0" algn="l" defTabSz="914378" rtl="0" eaLnBrk="1" fontAlgn="auto" latinLnBrk="0" hangingPunct="1">
              <a:lnSpc>
                <a:spcPct val="100000"/>
              </a:lnSpc>
              <a:spcBef>
                <a:spcPts val="0"/>
              </a:spcBef>
              <a:spcAft>
                <a:spcPts val="0"/>
              </a:spcAft>
              <a:buClrTx/>
              <a:buSzTx/>
              <a:buFontTx/>
              <a:buNone/>
              <a:tabLst/>
              <a:defRPr/>
            </a:pPr>
            <a:r>
              <a:rPr lang="fr-FR" sz="900" b="1" dirty="0">
                <a:solidFill>
                  <a:schemeClr val="tx2"/>
                </a:solidFill>
              </a:rPr>
              <a:t>&gt;</a:t>
            </a:r>
            <a:r>
              <a:rPr lang="fr-FR" sz="900" dirty="0"/>
              <a:t> Les PTFM théoriques répondent </a:t>
            </a:r>
            <a:r>
              <a:rPr lang="fr-FR" sz="900" b="1" dirty="0">
                <a:solidFill>
                  <a:schemeClr val="tx2"/>
                </a:solidFill>
              </a:rPr>
              <a:t>majoritairement aux taux minimum d’investissements durables de chaque profil QFD.</a:t>
            </a:r>
            <a:endParaRPr lang="fr-FR" sz="900" dirty="0"/>
          </a:p>
          <a:p>
            <a:pPr marL="0" marR="0" lvl="0" indent="0" algn="l" defTabSz="914378" rtl="0" eaLnBrk="1" fontAlgn="auto" latinLnBrk="0" hangingPunct="1">
              <a:lnSpc>
                <a:spcPct val="100000"/>
              </a:lnSpc>
              <a:spcBef>
                <a:spcPts val="0"/>
              </a:spcBef>
              <a:spcAft>
                <a:spcPts val="0"/>
              </a:spcAft>
              <a:buClrTx/>
              <a:buSzTx/>
              <a:buFontTx/>
              <a:buNone/>
              <a:tabLst/>
              <a:defRPr/>
            </a:pPr>
            <a:endParaRPr lang="fr-FR" sz="900" dirty="0"/>
          </a:p>
          <a:p>
            <a:pPr marL="0" marR="0" lvl="0" indent="0" algn="l" defTabSz="914378" rtl="0" eaLnBrk="1" fontAlgn="auto" latinLnBrk="0" hangingPunct="1">
              <a:lnSpc>
                <a:spcPct val="100000"/>
              </a:lnSpc>
              <a:spcBef>
                <a:spcPts val="0"/>
              </a:spcBef>
              <a:spcAft>
                <a:spcPts val="0"/>
              </a:spcAft>
              <a:buClrTx/>
              <a:buSzTx/>
              <a:buFontTx/>
              <a:buNone/>
              <a:tabLst/>
              <a:defRPr/>
            </a:pPr>
            <a:r>
              <a:rPr lang="fr-FR" sz="900" b="1" dirty="0">
                <a:solidFill>
                  <a:schemeClr val="tx2"/>
                </a:solidFill>
              </a:rPr>
              <a:t>&gt;</a:t>
            </a:r>
            <a:r>
              <a:rPr lang="fr-FR" sz="900" dirty="0"/>
              <a:t> Les PTFM théoriques peuvent être adaptés dans le parcours en fonction des caractéristiques du projet du client, de son investisseur et de son profil QFD ; on ne peut donc pas garantir un % d’investissement durable sur chaque portefeuille modèle.</a:t>
            </a:r>
            <a:endParaRPr kumimoji="0" lang="en-US" sz="900" b="1" i="0" u="none" strike="noStrike" kern="0" cap="none" spc="0" normalizeH="0" baseline="0" noProof="1">
              <a:ln>
                <a:noFill/>
              </a:ln>
              <a:solidFill>
                <a:srgbClr val="000000"/>
              </a:solidFill>
              <a:effectLst/>
              <a:uLnTx/>
              <a:uFillTx/>
              <a:latin typeface="Montserrat"/>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lang="en-US" sz="900" b="1" noProof="1">
              <a:latin typeface="Montserrat"/>
              <a:ea typeface="+mn-ea"/>
            </a:endParaRPr>
          </a:p>
        </p:txBody>
      </p:sp>
      <p:graphicFrame>
        <p:nvGraphicFramePr>
          <p:cNvPr id="3" name="Tableau 10">
            <a:extLst>
              <a:ext uri="{FF2B5EF4-FFF2-40B4-BE49-F238E27FC236}">
                <a16:creationId xmlns:a16="http://schemas.microsoft.com/office/drawing/2014/main" id="{2E102104-9804-1971-60C7-30F829A78FCD}"/>
              </a:ext>
            </a:extLst>
          </p:cNvPr>
          <p:cNvGraphicFramePr>
            <a:graphicFrameLocks noGrp="1"/>
          </p:cNvGraphicFramePr>
          <p:nvPr>
            <p:extLst>
              <p:ext uri="{D42A27DB-BD31-4B8C-83A1-F6EECF244321}">
                <p14:modId xmlns:p14="http://schemas.microsoft.com/office/powerpoint/2010/main" val="110472107"/>
              </p:ext>
            </p:extLst>
          </p:nvPr>
        </p:nvGraphicFramePr>
        <p:xfrm>
          <a:off x="115196" y="1174606"/>
          <a:ext cx="6132042" cy="1884650"/>
        </p:xfrm>
        <a:graphic>
          <a:graphicData uri="http://schemas.openxmlformats.org/drawingml/2006/table">
            <a:tbl>
              <a:tblPr firstRow="1" bandRow="1">
                <a:tableStyleId>{F66A9B51-AE3E-4324-8CB2-79743BB350C3}</a:tableStyleId>
              </a:tblPr>
              <a:tblGrid>
                <a:gridCol w="876006">
                  <a:extLst>
                    <a:ext uri="{9D8B030D-6E8A-4147-A177-3AD203B41FA5}">
                      <a16:colId xmlns:a16="http://schemas.microsoft.com/office/drawing/2014/main" val="3118833731"/>
                    </a:ext>
                  </a:extLst>
                </a:gridCol>
                <a:gridCol w="876006">
                  <a:extLst>
                    <a:ext uri="{9D8B030D-6E8A-4147-A177-3AD203B41FA5}">
                      <a16:colId xmlns:a16="http://schemas.microsoft.com/office/drawing/2014/main" val="2924634190"/>
                    </a:ext>
                  </a:extLst>
                </a:gridCol>
                <a:gridCol w="876006">
                  <a:extLst>
                    <a:ext uri="{9D8B030D-6E8A-4147-A177-3AD203B41FA5}">
                      <a16:colId xmlns:a16="http://schemas.microsoft.com/office/drawing/2014/main" val="2212704868"/>
                    </a:ext>
                  </a:extLst>
                </a:gridCol>
                <a:gridCol w="876006">
                  <a:extLst>
                    <a:ext uri="{9D8B030D-6E8A-4147-A177-3AD203B41FA5}">
                      <a16:colId xmlns:a16="http://schemas.microsoft.com/office/drawing/2014/main" val="1016350866"/>
                    </a:ext>
                  </a:extLst>
                </a:gridCol>
                <a:gridCol w="876006">
                  <a:extLst>
                    <a:ext uri="{9D8B030D-6E8A-4147-A177-3AD203B41FA5}">
                      <a16:colId xmlns:a16="http://schemas.microsoft.com/office/drawing/2014/main" val="1326423626"/>
                    </a:ext>
                  </a:extLst>
                </a:gridCol>
                <a:gridCol w="876006">
                  <a:extLst>
                    <a:ext uri="{9D8B030D-6E8A-4147-A177-3AD203B41FA5}">
                      <a16:colId xmlns:a16="http://schemas.microsoft.com/office/drawing/2014/main" val="1948682056"/>
                    </a:ext>
                  </a:extLst>
                </a:gridCol>
                <a:gridCol w="876006">
                  <a:extLst>
                    <a:ext uri="{9D8B030D-6E8A-4147-A177-3AD203B41FA5}">
                      <a16:colId xmlns:a16="http://schemas.microsoft.com/office/drawing/2014/main" val="864512167"/>
                    </a:ext>
                  </a:extLst>
                </a:gridCol>
              </a:tblGrid>
              <a:tr h="376870">
                <a:tc>
                  <a:txBody>
                    <a:bodyPr/>
                    <a:lstStyle/>
                    <a:p>
                      <a:r>
                        <a:rPr lang="fr-FR" sz="700">
                          <a:solidFill>
                            <a:schemeClr val="bg1"/>
                          </a:solidFill>
                        </a:rPr>
                        <a:t>Profils</a:t>
                      </a:r>
                    </a:p>
                  </a:txBody>
                  <a:tcPr anchor="ctr">
                    <a:solidFill>
                      <a:schemeClr val="tx2"/>
                    </a:solidFill>
                  </a:tcPr>
                </a:tc>
                <a:tc gridSpan="3">
                  <a:txBody>
                    <a:bodyPr/>
                    <a:lstStyle/>
                    <a:p>
                      <a:pPr algn="ctr"/>
                      <a:r>
                        <a:rPr lang="fr-FR" sz="700">
                          <a:solidFill>
                            <a:schemeClr val="bg1"/>
                          </a:solidFill>
                        </a:rPr>
                        <a:t>% durabilité PTFM NIMI </a:t>
                      </a:r>
                      <a:br>
                        <a:rPr lang="fr-FR" sz="700">
                          <a:solidFill>
                            <a:schemeClr val="bg1"/>
                          </a:solidFill>
                        </a:rPr>
                      </a:br>
                      <a:r>
                        <a:rPr lang="fr-FR" sz="700" b="1" u="sng">
                          <a:solidFill>
                            <a:schemeClr val="bg1"/>
                          </a:solidFill>
                        </a:rPr>
                        <a:t>avec ASV-CTO</a:t>
                      </a:r>
                    </a:p>
                  </a:txBody>
                  <a:tcPr anchor="ctr">
                    <a:solidFill>
                      <a:schemeClr val="tx2"/>
                    </a:solidFill>
                  </a:tcPr>
                </a:tc>
                <a:tc hMerge="1">
                  <a:txBody>
                    <a:bodyPr/>
                    <a:lstStyle/>
                    <a:p>
                      <a:pPr algn="ctr"/>
                      <a:endParaRPr lang="fr-FR" sz="700" b="1" u="sng">
                        <a:solidFill>
                          <a:schemeClr val="bg1"/>
                        </a:solidFill>
                      </a:endParaRPr>
                    </a:p>
                  </a:txBody>
                  <a:tcPr anchor="ctr">
                    <a:solidFill>
                      <a:schemeClr val="tx2"/>
                    </a:solidFill>
                  </a:tcPr>
                </a:tc>
                <a:tc hMerge="1">
                  <a:txBody>
                    <a:bodyPr/>
                    <a:lstStyle/>
                    <a:p>
                      <a:pPr algn="ctr"/>
                      <a:endParaRPr lang="fr-FR" sz="700" b="1" u="sng">
                        <a:solidFill>
                          <a:schemeClr val="bg1"/>
                        </a:solidFill>
                      </a:endParaRPr>
                    </a:p>
                  </a:txBody>
                  <a:tcPr anchor="ctr">
                    <a:solidFill>
                      <a:schemeClr val="tx2"/>
                    </a:solidFill>
                  </a:tcPr>
                </a:tc>
                <a:tc gridSpan="3">
                  <a:txBody>
                    <a:bodyPr/>
                    <a:lstStyle/>
                    <a:p>
                      <a:pPr algn="ctr"/>
                      <a:r>
                        <a:rPr lang="fr-FR" sz="700">
                          <a:solidFill>
                            <a:schemeClr val="bg1"/>
                          </a:solidFill>
                        </a:rPr>
                        <a:t>% durabilité PFTM NIMI </a:t>
                      </a:r>
                      <a:br>
                        <a:rPr lang="fr-FR" sz="700">
                          <a:solidFill>
                            <a:schemeClr val="bg1"/>
                          </a:solidFill>
                        </a:rPr>
                      </a:br>
                      <a:r>
                        <a:rPr lang="fr-FR" sz="700" b="1" u="sng">
                          <a:solidFill>
                            <a:schemeClr val="bg1"/>
                          </a:solidFill>
                        </a:rPr>
                        <a:t>avec PEA</a:t>
                      </a:r>
                    </a:p>
                  </a:txBody>
                  <a:tcPr anchor="ctr">
                    <a:solidFill>
                      <a:schemeClr val="tx2"/>
                    </a:solidFill>
                  </a:tcPr>
                </a:tc>
                <a:tc hMerge="1">
                  <a:txBody>
                    <a:bodyPr/>
                    <a:lstStyle/>
                    <a:p>
                      <a:pPr algn="ctr"/>
                      <a:endParaRPr lang="fr-FR" sz="700" b="1" u="sng">
                        <a:solidFill>
                          <a:schemeClr val="bg1"/>
                        </a:solidFill>
                      </a:endParaRPr>
                    </a:p>
                  </a:txBody>
                  <a:tcPr anchor="ctr">
                    <a:solidFill>
                      <a:schemeClr val="tx2"/>
                    </a:solidFill>
                  </a:tcPr>
                </a:tc>
                <a:tc hMerge="1">
                  <a:txBody>
                    <a:bodyPr/>
                    <a:lstStyle/>
                    <a:p>
                      <a:pPr algn="ctr"/>
                      <a:endParaRPr lang="fr-FR" sz="700" b="1" u="sng">
                        <a:solidFill>
                          <a:schemeClr val="bg1"/>
                        </a:solidFill>
                      </a:endParaRPr>
                    </a:p>
                  </a:txBody>
                  <a:tcPr anchor="ctr">
                    <a:solidFill>
                      <a:schemeClr val="tx2"/>
                    </a:solidFill>
                  </a:tcPr>
                </a:tc>
                <a:extLst>
                  <a:ext uri="{0D108BD9-81ED-4DB2-BD59-A6C34878D82A}">
                    <a16:rowId xmlns:a16="http://schemas.microsoft.com/office/drawing/2014/main" val="1823501742"/>
                  </a:ext>
                </a:extLst>
              </a:tr>
              <a:tr h="301556">
                <a:tc>
                  <a:txBody>
                    <a:bodyPr/>
                    <a:lstStyle/>
                    <a:p>
                      <a:endParaRPr lang="fr-FR" sz="600" b="1" u="none">
                        <a:solidFill>
                          <a:schemeClr val="tx1"/>
                        </a:solidFill>
                      </a:endParaRPr>
                    </a:p>
                  </a:txBody>
                  <a:tcPr marL="36000" marR="36000" anchor="ctr">
                    <a:solidFill>
                      <a:schemeClr val="tx2">
                        <a:lumMod val="20000"/>
                        <a:lumOff val="80000"/>
                      </a:schemeClr>
                    </a:solidFill>
                  </a:tcPr>
                </a:tc>
                <a:tc>
                  <a:txBody>
                    <a:bodyPr/>
                    <a:lstStyle/>
                    <a:p>
                      <a:pPr algn="ctr"/>
                      <a:r>
                        <a:rPr lang="fr-FR" sz="600" b="1" u="none">
                          <a:solidFill>
                            <a:schemeClr val="tx1"/>
                          </a:solidFill>
                        </a:rPr>
                        <a:t>Grand Public</a:t>
                      </a:r>
                    </a:p>
                  </a:txBody>
                  <a:tcPr marL="36000" marR="36000" anchor="ctr">
                    <a:solidFill>
                      <a:schemeClr val="tx2">
                        <a:lumMod val="20000"/>
                        <a:lumOff val="80000"/>
                      </a:schemeClr>
                    </a:solidFill>
                  </a:tcPr>
                </a:tc>
                <a:tc>
                  <a:txBody>
                    <a:bodyPr/>
                    <a:lstStyle/>
                    <a:p>
                      <a:pPr algn="ctr"/>
                      <a:r>
                        <a:rPr lang="fr-FR" sz="600" b="1" u="none">
                          <a:solidFill>
                            <a:schemeClr val="tx1"/>
                          </a:solidFill>
                        </a:rPr>
                        <a:t>Haut de gamme </a:t>
                      </a:r>
                    </a:p>
                  </a:txBody>
                  <a:tcPr marL="36000" marR="36000" anchor="ctr">
                    <a:solidFill>
                      <a:schemeClr val="tx2">
                        <a:lumMod val="20000"/>
                        <a:lumOff val="80000"/>
                      </a:schemeClr>
                    </a:solidFill>
                  </a:tcPr>
                </a:tc>
                <a:tc>
                  <a:txBody>
                    <a:bodyPr/>
                    <a:lstStyle/>
                    <a:p>
                      <a:pPr algn="ctr"/>
                      <a:r>
                        <a:rPr lang="fr-FR" sz="600" b="1" u="none">
                          <a:solidFill>
                            <a:schemeClr val="tx1"/>
                          </a:solidFill>
                        </a:rPr>
                        <a:t>Gestion patrimoniale</a:t>
                      </a:r>
                      <a:br>
                        <a:rPr lang="fr-FR" sz="600" b="1" u="none">
                          <a:solidFill>
                            <a:schemeClr val="tx1"/>
                          </a:solidFill>
                        </a:rPr>
                      </a:br>
                      <a:endParaRPr lang="fr-FR" sz="600" b="1" u="none">
                        <a:solidFill>
                          <a:schemeClr val="tx1"/>
                        </a:solidFill>
                      </a:endParaRPr>
                    </a:p>
                  </a:txBody>
                  <a:tcPr marL="36000" marR="36000" anchor="ctr">
                    <a:solidFill>
                      <a:schemeClr val="tx2">
                        <a:lumMod val="20000"/>
                        <a:lumOff val="80000"/>
                      </a:schemeClr>
                    </a:solidFill>
                  </a:tcPr>
                </a:tc>
                <a:tc>
                  <a:txBody>
                    <a:bodyPr/>
                    <a:lstStyle/>
                    <a:p>
                      <a:pPr algn="ctr"/>
                      <a:r>
                        <a:rPr lang="fr-FR" sz="600" b="1" u="none">
                          <a:solidFill>
                            <a:schemeClr val="tx1"/>
                          </a:solidFill>
                        </a:rPr>
                        <a:t>Grand Public</a:t>
                      </a:r>
                    </a:p>
                  </a:txBody>
                  <a:tcPr marL="36000" marR="36000" anchor="ctr">
                    <a:solidFill>
                      <a:schemeClr val="tx2">
                        <a:lumMod val="20000"/>
                        <a:lumOff val="80000"/>
                      </a:schemeClr>
                    </a:solidFill>
                  </a:tcPr>
                </a:tc>
                <a:tc>
                  <a:txBody>
                    <a:bodyPr/>
                    <a:lstStyle/>
                    <a:p>
                      <a:pPr algn="ctr"/>
                      <a:r>
                        <a:rPr lang="fr-FR" sz="600" b="1" u="none">
                          <a:solidFill>
                            <a:schemeClr val="tx1"/>
                          </a:solidFill>
                        </a:rPr>
                        <a:t>Haut de gamme </a:t>
                      </a:r>
                    </a:p>
                  </a:txBody>
                  <a:tcPr marL="36000" marR="36000" anchor="ctr">
                    <a:solidFill>
                      <a:schemeClr val="tx2">
                        <a:lumMod val="20000"/>
                        <a:lumOff val="80000"/>
                      </a:schemeClr>
                    </a:solidFill>
                  </a:tcPr>
                </a:tc>
                <a:tc>
                  <a:txBody>
                    <a:bodyPr/>
                    <a:lstStyle/>
                    <a:p>
                      <a:pPr algn="ctr"/>
                      <a:r>
                        <a:rPr lang="fr-FR" sz="600" b="1" u="none">
                          <a:solidFill>
                            <a:schemeClr val="tx1"/>
                          </a:solidFill>
                        </a:rPr>
                        <a:t>Gestion patrimoniale</a:t>
                      </a:r>
                    </a:p>
                  </a:txBody>
                  <a:tcPr marL="36000" marR="36000" anchor="ctr">
                    <a:solidFill>
                      <a:schemeClr val="tx2">
                        <a:lumMod val="20000"/>
                        <a:lumOff val="80000"/>
                      </a:schemeClr>
                    </a:solidFill>
                  </a:tcPr>
                </a:tc>
                <a:extLst>
                  <a:ext uri="{0D108BD9-81ED-4DB2-BD59-A6C34878D82A}">
                    <a16:rowId xmlns:a16="http://schemas.microsoft.com/office/drawing/2014/main" val="661263739"/>
                  </a:ext>
                </a:extLst>
              </a:tr>
              <a:tr h="301556">
                <a:tc>
                  <a:txBody>
                    <a:bodyPr/>
                    <a:lstStyle/>
                    <a:p>
                      <a:r>
                        <a:rPr lang="fr-FR" sz="600" b="1"/>
                        <a:t>Prudent </a:t>
                      </a:r>
                      <a:br>
                        <a:rPr lang="fr-FR" sz="600" b="1"/>
                      </a:br>
                      <a:r>
                        <a:rPr lang="fr-FR" sz="600" b="1"/>
                        <a:t>(R1)</a:t>
                      </a:r>
                    </a:p>
                  </a:txBody>
                  <a:tcPr marL="36000" marR="36000" anchor="ctr"/>
                </a:tc>
                <a:tc>
                  <a:txBody>
                    <a:bodyPr/>
                    <a:lstStyle/>
                    <a:p>
                      <a:pPr algn="ctr"/>
                      <a:r>
                        <a:rPr lang="fr-FR" sz="700"/>
                        <a:t>29,3%</a:t>
                      </a:r>
                    </a:p>
                  </a:txBody>
                  <a:tcPr anchor="ctr">
                    <a:solidFill>
                      <a:schemeClr val="accent4">
                        <a:lumMod val="20000"/>
                        <a:lumOff val="80000"/>
                      </a:schemeClr>
                    </a:solidFill>
                  </a:tcPr>
                </a:tc>
                <a:tc>
                  <a:txBody>
                    <a:bodyPr/>
                    <a:lstStyle/>
                    <a:p>
                      <a:pPr algn="ctr"/>
                      <a:r>
                        <a:rPr lang="fr-FR" sz="700"/>
                        <a:t>29,3%</a:t>
                      </a:r>
                    </a:p>
                  </a:txBody>
                  <a:tcPr anchor="ctr">
                    <a:solidFill>
                      <a:schemeClr val="accent4">
                        <a:lumMod val="20000"/>
                        <a:lumOff val="80000"/>
                      </a:schemeClr>
                    </a:solidFill>
                  </a:tcPr>
                </a:tc>
                <a:tc>
                  <a:txBody>
                    <a:bodyPr/>
                    <a:lstStyle/>
                    <a:p>
                      <a:pPr algn="ctr"/>
                      <a:r>
                        <a:rPr lang="fr-FR" sz="700"/>
                        <a:t>23,2%</a:t>
                      </a:r>
                    </a:p>
                  </a:txBody>
                  <a:tcPr anchor="ctr">
                    <a:solidFill>
                      <a:schemeClr val="accent4">
                        <a:lumMod val="20000"/>
                        <a:lumOff val="80000"/>
                      </a:schemeClr>
                    </a:solidFill>
                  </a:tcPr>
                </a:tc>
                <a:tc>
                  <a:txBody>
                    <a:bodyPr/>
                    <a:lstStyle/>
                    <a:p>
                      <a:pPr algn="ctr"/>
                      <a:endParaRPr lang="fr-FR" sz="700"/>
                    </a:p>
                  </a:txBody>
                  <a:tcPr anchor="ctr">
                    <a:pattFill prst="pct5">
                      <a:fgClr>
                        <a:schemeClr val="tx1"/>
                      </a:fgClr>
                      <a:bgClr>
                        <a:schemeClr val="bg1"/>
                      </a:bgClr>
                    </a:pattFill>
                  </a:tcPr>
                </a:tc>
                <a:tc>
                  <a:txBody>
                    <a:bodyPr/>
                    <a:lstStyle/>
                    <a:p>
                      <a:pPr algn="ctr"/>
                      <a:endParaRPr lang="fr-FR" sz="700"/>
                    </a:p>
                  </a:txBody>
                  <a:tcPr anchor="ctr">
                    <a:pattFill prst="pct5">
                      <a:fgClr>
                        <a:schemeClr val="tx1"/>
                      </a:fgClr>
                      <a:bgClr>
                        <a:schemeClr val="bg1"/>
                      </a:bgClr>
                    </a:pattFill>
                  </a:tcPr>
                </a:tc>
                <a:tc>
                  <a:txBody>
                    <a:bodyPr/>
                    <a:lstStyle/>
                    <a:p>
                      <a:pPr algn="ctr"/>
                      <a:endParaRPr lang="fr-FR" sz="700"/>
                    </a:p>
                  </a:txBody>
                  <a:tcPr anchor="ctr">
                    <a:pattFill prst="pct5">
                      <a:fgClr>
                        <a:schemeClr val="tx1"/>
                      </a:fgClr>
                      <a:bgClr>
                        <a:schemeClr val="bg1"/>
                      </a:bgClr>
                    </a:pattFill>
                  </a:tcPr>
                </a:tc>
                <a:extLst>
                  <a:ext uri="{0D108BD9-81ED-4DB2-BD59-A6C34878D82A}">
                    <a16:rowId xmlns:a16="http://schemas.microsoft.com/office/drawing/2014/main" val="2925875611"/>
                  </a:ext>
                </a:extLst>
              </a:tr>
              <a:tr h="301556">
                <a:tc>
                  <a:txBody>
                    <a:bodyPr/>
                    <a:lstStyle/>
                    <a:p>
                      <a:r>
                        <a:rPr lang="fr-FR" sz="600" b="1"/>
                        <a:t>Equilibré (R2a)</a:t>
                      </a:r>
                    </a:p>
                  </a:txBody>
                  <a:tcPr marL="36000" marR="36000" anchor="ctr"/>
                </a:tc>
                <a:tc>
                  <a:txBody>
                    <a:bodyPr/>
                    <a:lstStyle/>
                    <a:p>
                      <a:pPr algn="ctr"/>
                      <a:r>
                        <a:rPr lang="fr-FR" sz="700"/>
                        <a:t>33%</a:t>
                      </a:r>
                    </a:p>
                  </a:txBody>
                  <a:tcPr anchor="ctr">
                    <a:solidFill>
                      <a:schemeClr val="accent4">
                        <a:lumMod val="20000"/>
                        <a:lumOff val="80000"/>
                      </a:schemeClr>
                    </a:solidFill>
                  </a:tcPr>
                </a:tc>
                <a:tc>
                  <a:txBody>
                    <a:bodyPr/>
                    <a:lstStyle/>
                    <a:p>
                      <a:pPr algn="ctr"/>
                      <a:r>
                        <a:rPr lang="fr-FR" sz="700"/>
                        <a:t>25,8%</a:t>
                      </a:r>
                    </a:p>
                  </a:txBody>
                  <a:tcPr anchor="ctr">
                    <a:solidFill>
                      <a:schemeClr val="accent4">
                        <a:lumMod val="20000"/>
                        <a:lumOff val="80000"/>
                      </a:schemeClr>
                    </a:solidFill>
                  </a:tcPr>
                </a:tc>
                <a:tc>
                  <a:txBody>
                    <a:bodyPr/>
                    <a:lstStyle/>
                    <a:p>
                      <a:pPr algn="ctr"/>
                      <a:r>
                        <a:rPr lang="fr-FR" sz="700"/>
                        <a:t>27,7%</a:t>
                      </a:r>
                    </a:p>
                  </a:txBody>
                  <a:tcPr anchor="ctr">
                    <a:solidFill>
                      <a:schemeClr val="accent4">
                        <a:lumMod val="20000"/>
                        <a:lumOff val="80000"/>
                      </a:schemeClr>
                    </a:solidFill>
                  </a:tcPr>
                </a:tc>
                <a:tc>
                  <a:txBody>
                    <a:bodyPr/>
                    <a:lstStyle/>
                    <a:p>
                      <a:pPr algn="ctr"/>
                      <a:r>
                        <a:rPr lang="fr-FR" sz="700"/>
                        <a:t>10%</a:t>
                      </a:r>
                    </a:p>
                  </a:txBody>
                  <a:tcPr anchor="ctr">
                    <a:solidFill>
                      <a:schemeClr val="accent2">
                        <a:lumMod val="20000"/>
                        <a:lumOff val="80000"/>
                      </a:schemeClr>
                    </a:solidFill>
                  </a:tcPr>
                </a:tc>
                <a:tc>
                  <a:txBody>
                    <a:bodyPr/>
                    <a:lstStyle/>
                    <a:p>
                      <a:pPr algn="ctr"/>
                      <a:r>
                        <a:rPr lang="fr-FR" sz="700"/>
                        <a:t>10%</a:t>
                      </a:r>
                    </a:p>
                  </a:txBody>
                  <a:tcPr anchor="ctr">
                    <a:solidFill>
                      <a:schemeClr val="accent2">
                        <a:lumMod val="20000"/>
                        <a:lumOff val="80000"/>
                      </a:schemeClr>
                    </a:solidFill>
                  </a:tcPr>
                </a:tc>
                <a:tc>
                  <a:txBody>
                    <a:bodyPr/>
                    <a:lstStyle/>
                    <a:p>
                      <a:pPr algn="ctr"/>
                      <a:r>
                        <a:rPr lang="fr-FR" sz="700"/>
                        <a:t>7,8%</a:t>
                      </a:r>
                    </a:p>
                  </a:txBody>
                  <a:tcPr anchor="ctr">
                    <a:solidFill>
                      <a:schemeClr val="accent6">
                        <a:lumMod val="20000"/>
                        <a:lumOff val="80000"/>
                      </a:schemeClr>
                    </a:solidFill>
                  </a:tcPr>
                </a:tc>
                <a:extLst>
                  <a:ext uri="{0D108BD9-81ED-4DB2-BD59-A6C34878D82A}">
                    <a16:rowId xmlns:a16="http://schemas.microsoft.com/office/drawing/2014/main" val="2826968127"/>
                  </a:ext>
                </a:extLst>
              </a:tr>
              <a:tr h="301556">
                <a:tc>
                  <a:txBody>
                    <a:bodyPr/>
                    <a:lstStyle/>
                    <a:p>
                      <a:r>
                        <a:rPr lang="fr-FR" sz="600" b="1"/>
                        <a:t>Dynamique (R2b)</a:t>
                      </a:r>
                    </a:p>
                  </a:txBody>
                  <a:tcPr marL="36000" marR="36000" anchor="ctr"/>
                </a:tc>
                <a:tc>
                  <a:txBody>
                    <a:bodyPr/>
                    <a:lstStyle/>
                    <a:p>
                      <a:pPr algn="ctr"/>
                      <a:r>
                        <a:rPr lang="fr-FR" sz="700"/>
                        <a:t>37,9%</a:t>
                      </a:r>
                    </a:p>
                  </a:txBody>
                  <a:tcPr anchor="ctr">
                    <a:solidFill>
                      <a:schemeClr val="accent4">
                        <a:lumMod val="20000"/>
                        <a:lumOff val="80000"/>
                      </a:schemeClr>
                    </a:solidFill>
                  </a:tcPr>
                </a:tc>
                <a:tc>
                  <a:txBody>
                    <a:bodyPr/>
                    <a:lstStyle/>
                    <a:p>
                      <a:pPr algn="ctr"/>
                      <a:r>
                        <a:rPr lang="fr-FR" sz="700"/>
                        <a:t>17,9%</a:t>
                      </a:r>
                    </a:p>
                  </a:txBody>
                  <a:tcPr anchor="ctr">
                    <a:solidFill>
                      <a:schemeClr val="accent2">
                        <a:lumMod val="20000"/>
                        <a:lumOff val="80000"/>
                      </a:schemeClr>
                    </a:solidFill>
                  </a:tcPr>
                </a:tc>
                <a:tc>
                  <a:txBody>
                    <a:bodyPr/>
                    <a:lstStyle/>
                    <a:p>
                      <a:pPr algn="ctr"/>
                      <a:r>
                        <a:rPr lang="fr-FR" sz="700"/>
                        <a:t>17%</a:t>
                      </a:r>
                    </a:p>
                  </a:txBody>
                  <a:tcPr anchor="ctr">
                    <a:solidFill>
                      <a:schemeClr val="accent2">
                        <a:lumMod val="20000"/>
                        <a:lumOff val="80000"/>
                      </a:schemeClr>
                    </a:solidFill>
                  </a:tcPr>
                </a:tc>
                <a:tc>
                  <a:txBody>
                    <a:bodyPr/>
                    <a:lstStyle/>
                    <a:p>
                      <a:pPr algn="ctr"/>
                      <a:r>
                        <a:rPr lang="fr-FR" sz="700"/>
                        <a:t>20%</a:t>
                      </a:r>
                    </a:p>
                  </a:txBody>
                  <a:tcPr anchor="ctr">
                    <a:solidFill>
                      <a:schemeClr val="accent4">
                        <a:lumMod val="20000"/>
                        <a:lumOff val="80000"/>
                      </a:schemeClr>
                    </a:solidFill>
                  </a:tcPr>
                </a:tc>
                <a:tc>
                  <a:txBody>
                    <a:bodyPr/>
                    <a:lstStyle/>
                    <a:p>
                      <a:pPr algn="ctr"/>
                      <a:r>
                        <a:rPr lang="fr-FR" sz="700"/>
                        <a:t>15,5%</a:t>
                      </a:r>
                    </a:p>
                  </a:txBody>
                  <a:tcPr anchor="ctr">
                    <a:solidFill>
                      <a:schemeClr val="accent2">
                        <a:lumMod val="20000"/>
                        <a:lumOff val="80000"/>
                      </a:schemeClr>
                    </a:solidFill>
                  </a:tcPr>
                </a:tc>
                <a:tc>
                  <a:txBody>
                    <a:bodyPr/>
                    <a:lstStyle/>
                    <a:p>
                      <a:pPr algn="ctr"/>
                      <a:r>
                        <a:rPr lang="fr-FR" sz="700"/>
                        <a:t>20,7%</a:t>
                      </a:r>
                    </a:p>
                  </a:txBody>
                  <a:tcPr anchor="ctr">
                    <a:solidFill>
                      <a:schemeClr val="accent4">
                        <a:lumMod val="20000"/>
                        <a:lumOff val="80000"/>
                      </a:schemeClr>
                    </a:solidFill>
                  </a:tcPr>
                </a:tc>
                <a:extLst>
                  <a:ext uri="{0D108BD9-81ED-4DB2-BD59-A6C34878D82A}">
                    <a16:rowId xmlns:a16="http://schemas.microsoft.com/office/drawing/2014/main" val="108355705"/>
                  </a:ext>
                </a:extLst>
              </a:tr>
              <a:tr h="301556">
                <a:tc>
                  <a:txBody>
                    <a:bodyPr/>
                    <a:lstStyle/>
                    <a:p>
                      <a:r>
                        <a:rPr lang="fr-FR" sz="600" b="1"/>
                        <a:t>Offensif </a:t>
                      </a:r>
                      <a:br>
                        <a:rPr lang="fr-FR" sz="600" b="1"/>
                      </a:br>
                      <a:r>
                        <a:rPr lang="fr-FR" sz="600" b="1"/>
                        <a:t>(R3)</a:t>
                      </a:r>
                    </a:p>
                  </a:txBody>
                  <a:tcPr marL="36000" marR="36000" anchor="ctr"/>
                </a:tc>
                <a:tc>
                  <a:txBody>
                    <a:bodyPr/>
                    <a:lstStyle/>
                    <a:p>
                      <a:pPr algn="ctr"/>
                      <a:r>
                        <a:rPr lang="fr-FR" sz="700" dirty="0"/>
                        <a:t>48,3%</a:t>
                      </a:r>
                    </a:p>
                  </a:txBody>
                  <a:tcPr anchor="ctr">
                    <a:solidFill>
                      <a:schemeClr val="accent4">
                        <a:lumMod val="20000"/>
                        <a:lumOff val="80000"/>
                      </a:schemeClr>
                    </a:solidFill>
                  </a:tcPr>
                </a:tc>
                <a:tc>
                  <a:txBody>
                    <a:bodyPr/>
                    <a:lstStyle/>
                    <a:p>
                      <a:pPr algn="ctr"/>
                      <a:r>
                        <a:rPr lang="fr-FR" sz="700"/>
                        <a:t>32,6%</a:t>
                      </a:r>
                    </a:p>
                  </a:txBody>
                  <a:tcPr anchor="ctr">
                    <a:solidFill>
                      <a:schemeClr val="accent4">
                        <a:lumMod val="20000"/>
                        <a:lumOff val="80000"/>
                      </a:schemeClr>
                    </a:solidFill>
                  </a:tcPr>
                </a:tc>
                <a:tc>
                  <a:txBody>
                    <a:bodyPr/>
                    <a:lstStyle/>
                    <a:p>
                      <a:pPr algn="ctr"/>
                      <a:r>
                        <a:rPr lang="fr-FR" sz="700"/>
                        <a:t>22,5%</a:t>
                      </a:r>
                    </a:p>
                  </a:txBody>
                  <a:tcPr anchor="ctr">
                    <a:solidFill>
                      <a:schemeClr val="accent4">
                        <a:lumMod val="20000"/>
                        <a:lumOff val="80000"/>
                      </a:schemeClr>
                    </a:solidFill>
                  </a:tcPr>
                </a:tc>
                <a:tc>
                  <a:txBody>
                    <a:bodyPr/>
                    <a:lstStyle/>
                    <a:p>
                      <a:pPr algn="ctr"/>
                      <a:r>
                        <a:rPr lang="fr-FR" sz="700"/>
                        <a:t>34,5%</a:t>
                      </a:r>
                    </a:p>
                  </a:txBody>
                  <a:tcPr anchor="ctr">
                    <a:solidFill>
                      <a:schemeClr val="accent4">
                        <a:lumMod val="20000"/>
                        <a:lumOff val="80000"/>
                      </a:schemeClr>
                    </a:solidFill>
                  </a:tcPr>
                </a:tc>
                <a:tc>
                  <a:txBody>
                    <a:bodyPr/>
                    <a:lstStyle/>
                    <a:p>
                      <a:pPr algn="ctr"/>
                      <a:r>
                        <a:rPr lang="fr-FR" sz="700"/>
                        <a:t>25,5%</a:t>
                      </a:r>
                    </a:p>
                  </a:txBody>
                  <a:tcPr anchor="ctr">
                    <a:solidFill>
                      <a:schemeClr val="accent4">
                        <a:lumMod val="20000"/>
                        <a:lumOff val="80000"/>
                      </a:schemeClr>
                    </a:solidFill>
                  </a:tcPr>
                </a:tc>
                <a:tc>
                  <a:txBody>
                    <a:bodyPr/>
                    <a:lstStyle/>
                    <a:p>
                      <a:pPr algn="ctr"/>
                      <a:r>
                        <a:rPr lang="fr-FR" sz="700" dirty="0"/>
                        <a:t>33%</a:t>
                      </a:r>
                    </a:p>
                  </a:txBody>
                  <a:tcPr anchor="ctr">
                    <a:solidFill>
                      <a:schemeClr val="accent4">
                        <a:lumMod val="20000"/>
                        <a:lumOff val="80000"/>
                      </a:schemeClr>
                    </a:solidFill>
                  </a:tcPr>
                </a:tc>
                <a:extLst>
                  <a:ext uri="{0D108BD9-81ED-4DB2-BD59-A6C34878D82A}">
                    <a16:rowId xmlns:a16="http://schemas.microsoft.com/office/drawing/2014/main" val="1148216423"/>
                  </a:ext>
                </a:extLst>
              </a:tr>
            </a:tbl>
          </a:graphicData>
        </a:graphic>
      </p:graphicFrame>
      <p:sp>
        <p:nvSpPr>
          <p:cNvPr id="4" name="ZoneTexte 3">
            <a:extLst>
              <a:ext uri="{FF2B5EF4-FFF2-40B4-BE49-F238E27FC236}">
                <a16:creationId xmlns:a16="http://schemas.microsoft.com/office/drawing/2014/main" id="{DBDC08DB-9258-8D2F-6E71-CEB00E633B0B}"/>
              </a:ext>
            </a:extLst>
          </p:cNvPr>
          <p:cNvSpPr txBox="1"/>
          <p:nvPr/>
        </p:nvSpPr>
        <p:spPr>
          <a:xfrm>
            <a:off x="1816072" y="924866"/>
            <a:ext cx="400811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Arial"/>
                <a:cs typeface="Arial"/>
                <a:sym typeface="Wingdings" panose="05000000000000000000" pitchFamily="2" charset="2"/>
              </a:rPr>
              <a:t> </a:t>
            </a:r>
            <a:r>
              <a:rPr kumimoji="0" lang="fr-FR" sz="700" b="0" i="0" u="none" strike="noStrike" kern="0" cap="none" spc="0" normalizeH="0" baseline="0" noProof="0">
                <a:ln>
                  <a:noFill/>
                </a:ln>
                <a:solidFill>
                  <a:srgbClr val="000000"/>
                </a:solidFill>
                <a:effectLst/>
                <a:uLnTx/>
                <a:uFillTx/>
                <a:latin typeface="Arial"/>
                <a:cs typeface="Arial"/>
                <a:sym typeface="Arial"/>
              </a:rPr>
              <a:t>Hypothèse avec le fond €uros BPCE VIE avec 8 % de durabilité</a:t>
            </a:r>
          </a:p>
        </p:txBody>
      </p:sp>
      <p:sp>
        <p:nvSpPr>
          <p:cNvPr id="6" name="Rectangle 5">
            <a:extLst>
              <a:ext uri="{FF2B5EF4-FFF2-40B4-BE49-F238E27FC236}">
                <a16:creationId xmlns:a16="http://schemas.microsoft.com/office/drawing/2014/main" id="{D8DEE5E0-809E-5894-4D46-3464796D2D05}"/>
              </a:ext>
            </a:extLst>
          </p:cNvPr>
          <p:cNvSpPr/>
          <p:nvPr/>
        </p:nvSpPr>
        <p:spPr>
          <a:xfrm>
            <a:off x="839220" y="622364"/>
            <a:ext cx="3942804" cy="24974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000000"/>
                </a:solidFill>
                <a:effectLst/>
                <a:uLnTx/>
                <a:uFillTx/>
                <a:latin typeface="Arial Nova Cond" panose="020B0506020202020204" pitchFamily="34" charset="0"/>
                <a:sym typeface="Arial"/>
              </a:rPr>
              <a:t>Portefeuilles modèles NIMI (janvier 2023)</a:t>
            </a:r>
          </a:p>
        </p:txBody>
      </p:sp>
      <p:sp>
        <p:nvSpPr>
          <p:cNvPr id="7" name="Triangle isocèle 6">
            <a:extLst>
              <a:ext uri="{FF2B5EF4-FFF2-40B4-BE49-F238E27FC236}">
                <a16:creationId xmlns:a16="http://schemas.microsoft.com/office/drawing/2014/main" id="{02FA5B9C-928B-500C-2E05-49574A961F71}"/>
              </a:ext>
            </a:extLst>
          </p:cNvPr>
          <p:cNvSpPr/>
          <p:nvPr/>
        </p:nvSpPr>
        <p:spPr>
          <a:xfrm rot="10800000">
            <a:off x="2620139" y="879193"/>
            <a:ext cx="261257" cy="190559"/>
          </a:xfrm>
          <a:prstGeom prst="triangle">
            <a:avLst/>
          </a:prstGeom>
          <a:solidFill>
            <a:schemeClr val="tx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581D74"/>
              </a:solidFill>
              <a:effectLst/>
              <a:uLnTx/>
              <a:uFillTx/>
              <a:latin typeface="Arial"/>
              <a:ea typeface="+mn-ea"/>
              <a:cs typeface="+mn-cs"/>
              <a:sym typeface="Arial"/>
            </a:endParaRPr>
          </a:p>
        </p:txBody>
      </p:sp>
      <p:sp>
        <p:nvSpPr>
          <p:cNvPr id="10" name="ZoneTexte 9">
            <a:extLst>
              <a:ext uri="{FF2B5EF4-FFF2-40B4-BE49-F238E27FC236}">
                <a16:creationId xmlns:a16="http://schemas.microsoft.com/office/drawing/2014/main" id="{11AF495D-3861-796F-04E7-C5143F37FA38}"/>
              </a:ext>
            </a:extLst>
          </p:cNvPr>
          <p:cNvSpPr txBox="1"/>
          <p:nvPr/>
        </p:nvSpPr>
        <p:spPr>
          <a:xfrm>
            <a:off x="6431726" y="1823383"/>
            <a:ext cx="2543685" cy="215444"/>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000000"/>
                </a:solidFill>
                <a:effectLst/>
                <a:uLnTx/>
                <a:uFillTx/>
                <a:latin typeface="Arial"/>
                <a:cs typeface="Arial"/>
                <a:sym typeface="Arial"/>
              </a:rPr>
              <a:t>En adéquation avec profils sensibilisés et impliqués</a:t>
            </a:r>
          </a:p>
        </p:txBody>
      </p:sp>
      <p:sp>
        <p:nvSpPr>
          <p:cNvPr id="11" name="ZoneTexte 10">
            <a:extLst>
              <a:ext uri="{FF2B5EF4-FFF2-40B4-BE49-F238E27FC236}">
                <a16:creationId xmlns:a16="http://schemas.microsoft.com/office/drawing/2014/main" id="{5037309D-291E-FDA0-7AF1-F34A0C3D068E}"/>
              </a:ext>
            </a:extLst>
          </p:cNvPr>
          <p:cNvSpPr txBox="1"/>
          <p:nvPr/>
        </p:nvSpPr>
        <p:spPr>
          <a:xfrm>
            <a:off x="6431726" y="2115630"/>
            <a:ext cx="2543685" cy="215444"/>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000000"/>
                </a:solidFill>
                <a:effectLst/>
                <a:uLnTx/>
                <a:uFillTx/>
                <a:latin typeface="Arial"/>
                <a:cs typeface="Arial"/>
                <a:sym typeface="Arial"/>
              </a:rPr>
              <a:t>En adéquation avec profils sensibilisés</a:t>
            </a:r>
          </a:p>
        </p:txBody>
      </p:sp>
      <p:sp>
        <p:nvSpPr>
          <p:cNvPr id="12" name="ZoneTexte 11">
            <a:extLst>
              <a:ext uri="{FF2B5EF4-FFF2-40B4-BE49-F238E27FC236}">
                <a16:creationId xmlns:a16="http://schemas.microsoft.com/office/drawing/2014/main" id="{E82B23D1-74B6-2260-54B3-2D79309A60E9}"/>
              </a:ext>
            </a:extLst>
          </p:cNvPr>
          <p:cNvSpPr txBox="1"/>
          <p:nvPr/>
        </p:nvSpPr>
        <p:spPr>
          <a:xfrm>
            <a:off x="6431726" y="2407877"/>
            <a:ext cx="2539313" cy="215444"/>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000000"/>
                </a:solidFill>
                <a:effectLst/>
                <a:uLnTx/>
                <a:uFillTx/>
                <a:latin typeface="Arial"/>
                <a:cs typeface="Arial"/>
                <a:sym typeface="Arial"/>
              </a:rPr>
              <a:t>Pas d’adéquation avec les profils</a:t>
            </a:r>
          </a:p>
        </p:txBody>
      </p:sp>
      <p:sp>
        <p:nvSpPr>
          <p:cNvPr id="17" name="ZoneTexte 16">
            <a:extLst>
              <a:ext uri="{FF2B5EF4-FFF2-40B4-BE49-F238E27FC236}">
                <a16:creationId xmlns:a16="http://schemas.microsoft.com/office/drawing/2014/main" id="{55D0CB3A-72EE-E3EA-4CFE-AD6A209E9BEB}"/>
              </a:ext>
            </a:extLst>
          </p:cNvPr>
          <p:cNvSpPr txBox="1"/>
          <p:nvPr/>
        </p:nvSpPr>
        <p:spPr>
          <a:xfrm>
            <a:off x="4482792" y="3358549"/>
            <a:ext cx="4317438" cy="121571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fr-FR" sz="1000" b="1" dirty="0">
                <a:solidFill>
                  <a:schemeClr val="tx2"/>
                </a:solidFill>
              </a:rPr>
              <a:t>En gestion déléguée</a:t>
            </a:r>
          </a:p>
          <a:p>
            <a:pPr marL="0" marR="0" lvl="0" indent="0" algn="l" defTabSz="914378" rtl="0" eaLnBrk="1" fontAlgn="auto" latinLnBrk="0" hangingPunct="1">
              <a:lnSpc>
                <a:spcPct val="100000"/>
              </a:lnSpc>
              <a:spcBef>
                <a:spcPts val="0"/>
              </a:spcBef>
              <a:spcAft>
                <a:spcPts val="0"/>
              </a:spcAft>
              <a:buClrTx/>
              <a:buSzTx/>
              <a:buFontTx/>
              <a:buNone/>
              <a:tabLst/>
              <a:defRPr/>
            </a:pPr>
            <a:endParaRPr lang="fr-FR" sz="900" dirty="0"/>
          </a:p>
          <a:p>
            <a:pPr marL="171450" marR="0" lvl="0" indent="-171450" algn="l" defTabSz="914378"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900" dirty="0"/>
              <a:t>GEDEL : La société de gestion Vega IM s’engage pour tous les profils de gestion déléguée à avoir  un taux minimum d’investissements durables de 20%   </a:t>
            </a:r>
          </a:p>
          <a:p>
            <a:pPr marR="0" lvl="0" algn="l" defTabSz="914378" rtl="0" eaLnBrk="1" fontAlgn="auto" latinLnBrk="0" hangingPunct="1">
              <a:lnSpc>
                <a:spcPct val="100000"/>
              </a:lnSpc>
              <a:spcBef>
                <a:spcPts val="0"/>
              </a:spcBef>
              <a:spcAft>
                <a:spcPts val="0"/>
              </a:spcAft>
              <a:buClrTx/>
              <a:buSzTx/>
              <a:tabLst/>
              <a:defRPr/>
            </a:pPr>
            <a:r>
              <a:rPr kumimoji="0" lang="en-US" sz="900" b="1" i="0" u="none" strike="noStrike" kern="0" cap="none" spc="0" normalizeH="0" baseline="0" noProof="1">
                <a:ln>
                  <a:noFill/>
                </a:ln>
                <a:solidFill>
                  <a:srgbClr val="B34A8C"/>
                </a:solidFill>
                <a:effectLst/>
                <a:uLnTx/>
                <a:uFillTx/>
                <a:latin typeface="Arial"/>
                <a:cs typeface="Arial"/>
                <a:sym typeface="Arial"/>
              </a:rPr>
              <a:t>Tous les profils de gestion répondent aux besoins des clients sensibilisés et impliqués</a:t>
            </a:r>
          </a:p>
          <a:p>
            <a:pPr marR="0" lvl="0" algn="l" defTabSz="914378" rtl="0" eaLnBrk="1" fontAlgn="auto" latinLnBrk="0" hangingPunct="1">
              <a:lnSpc>
                <a:spcPct val="100000"/>
              </a:lnSpc>
              <a:spcBef>
                <a:spcPts val="0"/>
              </a:spcBef>
              <a:spcAft>
                <a:spcPts val="0"/>
              </a:spcAft>
              <a:buClrTx/>
              <a:buSzTx/>
              <a:tabLst/>
              <a:defRPr/>
            </a:pPr>
            <a:endParaRPr lang="fr-FR" sz="900" dirty="0"/>
          </a:p>
        </p:txBody>
      </p:sp>
    </p:spTree>
    <p:extLst>
      <p:ext uri="{BB962C8B-B14F-4D97-AF65-F5344CB8AC3E}">
        <p14:creationId xmlns:p14="http://schemas.microsoft.com/office/powerpoint/2010/main" val="2585218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C62655-8FF0-4936-B4B8-7F5A7F02FEA4}"/>
              </a:ext>
            </a:extLst>
          </p:cNvPr>
          <p:cNvSpPr>
            <a:spLocks noGrp="1"/>
          </p:cNvSpPr>
          <p:nvPr>
            <p:ph type="title"/>
          </p:nvPr>
        </p:nvSpPr>
        <p:spPr>
          <a:xfrm>
            <a:off x="856840" y="227122"/>
            <a:ext cx="8243615" cy="432000"/>
          </a:xfrm>
        </p:spPr>
        <p:txBody>
          <a:bodyPr>
            <a:noAutofit/>
          </a:bodyPr>
          <a:lstStyle/>
          <a:p>
            <a:r>
              <a:rPr lang="fr-FR" sz="1600" dirty="0"/>
              <a:t>Adéquation du Profil QFD avec le taux d’investissement durable du projet</a:t>
            </a:r>
            <a:br>
              <a:rPr lang="fr-FR" sz="1600" dirty="0"/>
            </a:br>
            <a:endParaRPr lang="fr-FR" sz="1600" dirty="0"/>
          </a:p>
        </p:txBody>
      </p:sp>
      <p:graphicFrame>
        <p:nvGraphicFramePr>
          <p:cNvPr id="3" name="Tableau 3">
            <a:extLst>
              <a:ext uri="{FF2B5EF4-FFF2-40B4-BE49-F238E27FC236}">
                <a16:creationId xmlns:a16="http://schemas.microsoft.com/office/drawing/2014/main" id="{F8D4B92D-9894-4AE8-B663-3E3AF5AE4592}"/>
              </a:ext>
            </a:extLst>
          </p:cNvPr>
          <p:cNvGraphicFramePr>
            <a:graphicFrameLocks noGrp="1"/>
          </p:cNvGraphicFramePr>
          <p:nvPr>
            <p:extLst>
              <p:ext uri="{D42A27DB-BD31-4B8C-83A1-F6EECF244321}">
                <p14:modId xmlns:p14="http://schemas.microsoft.com/office/powerpoint/2010/main" val="187455603"/>
              </p:ext>
            </p:extLst>
          </p:nvPr>
        </p:nvGraphicFramePr>
        <p:xfrm>
          <a:off x="323528" y="688969"/>
          <a:ext cx="8603655" cy="2849880"/>
        </p:xfrm>
        <a:graphic>
          <a:graphicData uri="http://schemas.openxmlformats.org/drawingml/2006/table">
            <a:tbl>
              <a:tblPr firstRow="1" bandRow="1">
                <a:tableStyleId>{F66A9B51-AE3E-4324-8CB2-79743BB350C3}</a:tableStyleId>
              </a:tblPr>
              <a:tblGrid>
                <a:gridCol w="1244975">
                  <a:extLst>
                    <a:ext uri="{9D8B030D-6E8A-4147-A177-3AD203B41FA5}">
                      <a16:colId xmlns:a16="http://schemas.microsoft.com/office/drawing/2014/main" val="578335555"/>
                    </a:ext>
                  </a:extLst>
                </a:gridCol>
                <a:gridCol w="1836548">
                  <a:extLst>
                    <a:ext uri="{9D8B030D-6E8A-4147-A177-3AD203B41FA5}">
                      <a16:colId xmlns:a16="http://schemas.microsoft.com/office/drawing/2014/main" val="311213985"/>
                    </a:ext>
                  </a:extLst>
                </a:gridCol>
                <a:gridCol w="1751911">
                  <a:extLst>
                    <a:ext uri="{9D8B030D-6E8A-4147-A177-3AD203B41FA5}">
                      <a16:colId xmlns:a16="http://schemas.microsoft.com/office/drawing/2014/main" val="182460300"/>
                    </a:ext>
                  </a:extLst>
                </a:gridCol>
                <a:gridCol w="1975358">
                  <a:extLst>
                    <a:ext uri="{9D8B030D-6E8A-4147-A177-3AD203B41FA5}">
                      <a16:colId xmlns:a16="http://schemas.microsoft.com/office/drawing/2014/main" val="1063754685"/>
                    </a:ext>
                  </a:extLst>
                </a:gridCol>
                <a:gridCol w="1794863">
                  <a:extLst>
                    <a:ext uri="{9D8B030D-6E8A-4147-A177-3AD203B41FA5}">
                      <a16:colId xmlns:a16="http://schemas.microsoft.com/office/drawing/2014/main" val="3532371875"/>
                    </a:ext>
                  </a:extLst>
                </a:gridCol>
              </a:tblGrid>
              <a:tr h="370840">
                <a:tc>
                  <a:txBody>
                    <a:bodyPr/>
                    <a:lstStyle/>
                    <a:p>
                      <a:pPr algn="ctr"/>
                      <a:r>
                        <a:rPr lang="fr-FR" sz="900" b="1" cap="small" baseline="0"/>
                        <a:t>Profil pas de préférence</a:t>
                      </a:r>
                    </a:p>
                  </a:txBody>
                  <a:tcPr>
                    <a:solidFill>
                      <a:schemeClr val="tx2">
                        <a:lumMod val="20000"/>
                        <a:lumOff val="80000"/>
                      </a:schemeClr>
                    </a:solidFill>
                  </a:tcPr>
                </a:tc>
                <a:tc gridSpan="2">
                  <a:txBody>
                    <a:bodyPr/>
                    <a:lstStyle/>
                    <a:p>
                      <a:pPr algn="ctr"/>
                      <a:r>
                        <a:rPr lang="fr-FR" sz="900" b="1" cap="small" baseline="0"/>
                        <a:t>Profil sensibilisé</a:t>
                      </a:r>
                    </a:p>
                  </a:txBody>
                  <a:tcPr>
                    <a:solidFill>
                      <a:schemeClr val="tx2">
                        <a:lumMod val="20000"/>
                        <a:lumOff val="80000"/>
                      </a:schemeClr>
                    </a:solidFill>
                  </a:tcPr>
                </a:tc>
                <a:tc hMerge="1">
                  <a:txBody>
                    <a:bodyPr/>
                    <a:lstStyle/>
                    <a:p>
                      <a:endParaRPr lang="fr-FR" sz="800"/>
                    </a:p>
                  </a:txBody>
                  <a:tcPr/>
                </a:tc>
                <a:tc gridSpan="2">
                  <a:txBody>
                    <a:bodyPr/>
                    <a:lstStyle/>
                    <a:p>
                      <a:pPr algn="ctr"/>
                      <a:r>
                        <a:rPr lang="fr-FR" sz="900" b="1" cap="small" baseline="0"/>
                        <a:t>Profil impliqué</a:t>
                      </a:r>
                    </a:p>
                  </a:txBody>
                  <a:tcPr>
                    <a:solidFill>
                      <a:schemeClr val="tx2">
                        <a:lumMod val="20000"/>
                        <a:lumOff val="80000"/>
                      </a:schemeClr>
                    </a:solidFill>
                  </a:tcPr>
                </a:tc>
                <a:tc hMerge="1">
                  <a:txBody>
                    <a:bodyPr/>
                    <a:lstStyle/>
                    <a:p>
                      <a:endParaRPr lang="fr-FR" sz="800"/>
                    </a:p>
                  </a:txBody>
                  <a:tcPr/>
                </a:tc>
                <a:extLst>
                  <a:ext uri="{0D108BD9-81ED-4DB2-BD59-A6C34878D82A}">
                    <a16:rowId xmlns:a16="http://schemas.microsoft.com/office/drawing/2014/main" val="4024641585"/>
                  </a:ext>
                </a:extLst>
              </a:tr>
              <a:tr h="370840">
                <a:tc rowSpan="2">
                  <a:txBody>
                    <a:bodyPr/>
                    <a:lstStyle/>
                    <a:p>
                      <a:r>
                        <a:rPr kumimoji="0" lang="en-US" sz="900" b="1" i="0" u="none" strike="noStrike" kern="0" cap="none" spc="0" normalizeH="0" baseline="0" noProof="1">
                          <a:ln>
                            <a:noFill/>
                          </a:ln>
                          <a:solidFill>
                            <a:schemeClr val="tx2"/>
                          </a:solidFill>
                          <a:effectLst/>
                          <a:uLnTx/>
                          <a:uFillTx/>
                          <a:latin typeface="Montserrat"/>
                          <a:ea typeface="+mn-ea"/>
                          <a:cs typeface="Arial"/>
                          <a:sym typeface="Arial"/>
                        </a:rPr>
                        <a:t>Aucune action du conseiller n’est nécessaire </a:t>
                      </a:r>
                      <a:endParaRPr lang="fr-FR" sz="900">
                        <a:solidFill>
                          <a:schemeClr val="tx2"/>
                        </a:solidFill>
                      </a:endParaRPr>
                    </a:p>
                  </a:txBody>
                  <a:tcPr/>
                </a:tc>
                <a:tc>
                  <a:txBody>
                    <a:bodyPr/>
                    <a:lstStyle/>
                    <a:p>
                      <a:pPr algn="ctr"/>
                      <a:r>
                        <a:rPr lang="fr-FR" sz="900" dirty="0"/>
                        <a:t>Le taux d’investissement durable du projet est supérieur ou égal à 10% </a:t>
                      </a:r>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mn-lt"/>
                          <a:ea typeface="+mn-ea"/>
                          <a:cs typeface="+mn-cs"/>
                        </a:rPr>
                        <a:t>Le taux d’investissement durable </a:t>
                      </a:r>
                      <a:r>
                        <a:rPr lang="fr-FR" sz="900" dirty="0"/>
                        <a:t>du projet </a:t>
                      </a:r>
                      <a:r>
                        <a:rPr kumimoji="0" lang="fr-FR" sz="900" b="0" i="0" u="none" strike="noStrike" kern="1200" cap="none" spc="0" normalizeH="0" baseline="0" noProof="0" dirty="0">
                          <a:ln>
                            <a:noFill/>
                          </a:ln>
                          <a:solidFill>
                            <a:srgbClr val="000000"/>
                          </a:solidFill>
                          <a:effectLst/>
                          <a:uLnTx/>
                          <a:uFillTx/>
                          <a:latin typeface="+mn-lt"/>
                          <a:ea typeface="+mn-ea"/>
                          <a:cs typeface="+mn-cs"/>
                        </a:rPr>
                        <a:t>est inférieur à 10% </a:t>
                      </a:r>
                    </a:p>
                    <a:p>
                      <a:pPr algn="ctr"/>
                      <a:endParaRPr lang="fr-FR" sz="900"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mn-lt"/>
                          <a:ea typeface="+mn-ea"/>
                          <a:cs typeface="+mn-cs"/>
                        </a:rPr>
                        <a:t>Le taux d’investissement durable </a:t>
                      </a:r>
                      <a:r>
                        <a:rPr lang="fr-FR" sz="900" dirty="0"/>
                        <a:t>du projet </a:t>
                      </a:r>
                      <a:r>
                        <a:rPr kumimoji="0" lang="fr-FR" sz="900" b="0" i="0" u="none" strike="noStrike" kern="1200" cap="none" spc="0" normalizeH="0" baseline="0" noProof="0" dirty="0">
                          <a:ln>
                            <a:noFill/>
                          </a:ln>
                          <a:solidFill>
                            <a:srgbClr val="000000"/>
                          </a:solidFill>
                          <a:effectLst/>
                          <a:uLnTx/>
                          <a:uFillTx/>
                          <a:latin typeface="+mn-lt"/>
                          <a:ea typeface="+mn-ea"/>
                          <a:cs typeface="+mn-cs"/>
                        </a:rPr>
                        <a:t> est inférieur à 20% </a:t>
                      </a:r>
                    </a:p>
                    <a:p>
                      <a:pPr algn="ctr"/>
                      <a:endParaRPr lang="fr-FR" sz="900" dirty="0"/>
                    </a:p>
                  </a:txBody>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mn-lt"/>
                          <a:ea typeface="+mn-ea"/>
                          <a:cs typeface="+mn-cs"/>
                        </a:rPr>
                        <a:t>Le taux d’investissement durable </a:t>
                      </a:r>
                      <a:r>
                        <a:rPr lang="fr-FR" sz="900" dirty="0"/>
                        <a:t>du projet </a:t>
                      </a:r>
                      <a:r>
                        <a:rPr kumimoji="0" lang="fr-FR" sz="900" b="0" i="0" u="none" strike="noStrike" kern="1200" cap="none" spc="0" normalizeH="0" baseline="0" noProof="0" dirty="0">
                          <a:ln>
                            <a:noFill/>
                          </a:ln>
                          <a:solidFill>
                            <a:srgbClr val="000000"/>
                          </a:solidFill>
                          <a:effectLst/>
                          <a:uLnTx/>
                          <a:uFillTx/>
                          <a:latin typeface="+mn-lt"/>
                          <a:ea typeface="+mn-ea"/>
                          <a:cs typeface="+mn-cs"/>
                        </a:rPr>
                        <a:t> est supérieur ou égal à 20% </a:t>
                      </a:r>
                    </a:p>
                    <a:p>
                      <a:pPr algn="ctr"/>
                      <a:endParaRPr lang="fr-FR" sz="900" dirty="0"/>
                    </a:p>
                  </a:txBody>
                  <a:tcPr/>
                </a:tc>
                <a:extLst>
                  <a:ext uri="{0D108BD9-81ED-4DB2-BD59-A6C34878D82A}">
                    <a16:rowId xmlns:a16="http://schemas.microsoft.com/office/drawing/2014/main" val="688705247"/>
                  </a:ext>
                </a:extLst>
              </a:tr>
              <a:tr h="370840">
                <a:tc vMerge="1">
                  <a:txBody>
                    <a:bodyPr/>
                    <a:lstStyle/>
                    <a:p>
                      <a:endParaRPr lang="fr-FR"/>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1">
                          <a:ln>
                            <a:noFill/>
                          </a:ln>
                          <a:solidFill>
                            <a:schemeClr val="tx2"/>
                          </a:solidFill>
                          <a:effectLst/>
                          <a:uLnTx/>
                          <a:uFillTx/>
                          <a:latin typeface="Montserrat"/>
                          <a:ea typeface="+mn-ea"/>
                          <a:cs typeface="Arial"/>
                          <a:sym typeface="Arial"/>
                        </a:rPr>
                        <a:t>Aucune action du conseiller n’est nécessaire </a:t>
                      </a:r>
                      <a:endParaRPr kumimoji="0" lang="fr-FR" sz="900" b="0" i="0" u="none" strike="noStrike" kern="1200" cap="none" spc="0" normalizeH="0" baseline="0" noProof="0">
                        <a:ln>
                          <a:noFill/>
                        </a:ln>
                        <a:solidFill>
                          <a:schemeClr val="tx2"/>
                        </a:solidFill>
                        <a:effectLst/>
                        <a:uLnTx/>
                        <a:uFillTx/>
                        <a:latin typeface="+mn-lt"/>
                        <a:ea typeface="+mn-ea"/>
                        <a:cs typeface="+mn-cs"/>
                      </a:endParaRPr>
                    </a:p>
                    <a:p>
                      <a:endParaRPr lang="fr-FR" sz="900"/>
                    </a:p>
                  </a:txBody>
                  <a:tcPr/>
                </a:tc>
                <a:tc gridSpan="2">
                  <a:txBody>
                    <a:bodyPr/>
                    <a:lstStyle/>
                    <a:p>
                      <a:pPr marL="0" marR="0" lvl="3" indent="0" algn="l" defTabSz="685800" rtl="0" eaLnBrk="1" fontAlgn="auto" latinLnBrk="0" hangingPunct="1">
                        <a:lnSpc>
                          <a:spcPct val="100000"/>
                        </a:lnSpc>
                        <a:spcBef>
                          <a:spcPts val="225"/>
                        </a:spcBef>
                        <a:spcAft>
                          <a:spcPts val="0"/>
                        </a:spcAft>
                        <a:buClrTx/>
                        <a:buSzTx/>
                        <a:buFontTx/>
                        <a:buNone/>
                        <a:tabLst/>
                        <a:defRPr/>
                      </a:pPr>
                      <a:r>
                        <a:rPr kumimoji="0" lang="fr-FR" sz="900" b="1" i="0" u="none" strike="noStrike" kern="1200" cap="none" spc="0" normalizeH="0" baseline="0" noProof="0" dirty="0">
                          <a:ln>
                            <a:noFill/>
                          </a:ln>
                          <a:solidFill>
                            <a:srgbClr val="3E454A">
                              <a:lumMod val="50000"/>
                            </a:srgbClr>
                          </a:solidFill>
                          <a:effectLst/>
                          <a:uLnTx/>
                          <a:uFillTx/>
                          <a:latin typeface="+mn-lt"/>
                          <a:ea typeface="+mn-ea"/>
                          <a:cs typeface="Arial"/>
                          <a:sym typeface="Arial"/>
                        </a:rPr>
                        <a:t>Le client est satisfait de la proposition</a:t>
                      </a:r>
                    </a:p>
                    <a:p>
                      <a:pPr marL="0" marR="0" lvl="3" indent="0" algn="l" defTabSz="685800" rtl="0" eaLnBrk="1" fontAlgn="auto" latinLnBrk="0" hangingPunct="1">
                        <a:lnSpc>
                          <a:spcPct val="100000"/>
                        </a:lnSpc>
                        <a:spcBef>
                          <a:spcPts val="225"/>
                        </a:spcBef>
                        <a:spcAft>
                          <a:spcPts val="0"/>
                        </a:spcAft>
                        <a:buClrTx/>
                        <a:buSzTx/>
                        <a:buFontTx/>
                        <a:buNone/>
                        <a:tabLst/>
                        <a:defRPr/>
                      </a:pPr>
                      <a:r>
                        <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Arial"/>
                        </a:rPr>
                        <a:t>     </a:t>
                      </a:r>
                      <a:r>
                        <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Wingdings" panose="05000000000000000000" pitchFamily="2" charset="2"/>
                        </a:rPr>
                        <a:t> </a:t>
                      </a:r>
                      <a:r>
                        <a:rPr kumimoji="0" lang="fr-FR" sz="900" b="1" i="0" u="none" strike="noStrike" kern="0" cap="none" spc="0" normalizeH="0" baseline="0" noProof="0" dirty="0">
                          <a:ln>
                            <a:noFill/>
                          </a:ln>
                          <a:solidFill>
                            <a:schemeClr val="tx2"/>
                          </a:solidFill>
                          <a:effectLst/>
                          <a:uLnTx/>
                          <a:uFillTx/>
                          <a:latin typeface="Montserrat"/>
                          <a:ea typeface="+mn-ea"/>
                          <a:cs typeface="Arial"/>
                          <a:sym typeface="Wingdings" panose="05000000000000000000" pitchFamily="2" charset="2"/>
                        </a:rPr>
                        <a:t>pas d’action de modification de l’allocation, le conseiller indique l’accord du client sur le taux d’investissement durable dans le compte rendu d’entretien</a:t>
                      </a:r>
                    </a:p>
                    <a:p>
                      <a:pPr marL="0" marR="0" lvl="3" indent="0" algn="l" defTabSz="685800" rtl="0" eaLnBrk="1" fontAlgn="auto" latinLnBrk="0" hangingPunct="1">
                        <a:lnSpc>
                          <a:spcPct val="100000"/>
                        </a:lnSpc>
                        <a:spcBef>
                          <a:spcPts val="225"/>
                        </a:spcBef>
                        <a:spcAft>
                          <a:spcPts val="0"/>
                        </a:spcAft>
                        <a:buClrTx/>
                        <a:buSzTx/>
                        <a:buFontTx/>
                        <a:buNone/>
                        <a:tabLst/>
                        <a:defRPr/>
                      </a:pPr>
                      <a:endPar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Arial"/>
                      </a:endParaRPr>
                    </a:p>
                    <a:p>
                      <a:pPr marL="0" marR="0" lvl="3" indent="0" algn="l" defTabSz="685800" rtl="0" eaLnBrk="1" fontAlgn="auto" latinLnBrk="0" hangingPunct="1">
                        <a:lnSpc>
                          <a:spcPct val="100000"/>
                        </a:lnSpc>
                        <a:spcBef>
                          <a:spcPts val="225"/>
                        </a:spcBef>
                        <a:spcAft>
                          <a:spcPts val="0"/>
                        </a:spcAft>
                        <a:buClrTx/>
                        <a:buSzTx/>
                        <a:buFontTx/>
                        <a:buNone/>
                        <a:tabLst/>
                        <a:defRPr/>
                      </a:pPr>
                      <a:r>
                        <a:rPr kumimoji="0" lang="fr-FR" sz="900" b="1" i="0" u="none" strike="noStrike" kern="1200" cap="none" spc="0" normalizeH="0" baseline="0" noProof="0" dirty="0">
                          <a:ln>
                            <a:noFill/>
                          </a:ln>
                          <a:solidFill>
                            <a:srgbClr val="3E454A">
                              <a:lumMod val="50000"/>
                            </a:srgbClr>
                          </a:solidFill>
                          <a:effectLst/>
                          <a:uLnTx/>
                          <a:uFillTx/>
                          <a:latin typeface="+mn-lt"/>
                          <a:ea typeface="+mn-ea"/>
                          <a:cs typeface="Arial"/>
                          <a:sym typeface="Arial"/>
                        </a:rPr>
                        <a:t>Le client souhaite augmenter le taux d’investissement durable du projet</a:t>
                      </a:r>
                    </a:p>
                    <a:p>
                      <a:pPr marL="0" marR="0" lvl="3" indent="0" algn="l" defTabSz="685800" rtl="0" eaLnBrk="1" fontAlgn="auto" latinLnBrk="0" hangingPunct="1">
                        <a:lnSpc>
                          <a:spcPct val="100000"/>
                        </a:lnSpc>
                        <a:spcBef>
                          <a:spcPts val="225"/>
                        </a:spcBef>
                        <a:spcAft>
                          <a:spcPts val="0"/>
                        </a:spcAft>
                        <a:buClrTx/>
                        <a:buSzTx/>
                        <a:buFontTx/>
                        <a:buNone/>
                        <a:tabLst/>
                        <a:defRPr/>
                      </a:pPr>
                      <a:r>
                        <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Arial"/>
                        </a:rPr>
                        <a:t>     </a:t>
                      </a:r>
                      <a:r>
                        <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Wingdings" panose="05000000000000000000" pitchFamily="2" charset="2"/>
                        </a:rPr>
                        <a:t></a:t>
                      </a:r>
                      <a:r>
                        <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Arial"/>
                        </a:rPr>
                        <a:t> </a:t>
                      </a:r>
                      <a:r>
                        <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Wingdings" panose="05000000000000000000" pitchFamily="2" charset="2"/>
                        </a:rPr>
                        <a:t> En switch 1 &amp; 2, </a:t>
                      </a:r>
                      <a:r>
                        <a:rPr kumimoji="0" lang="fr-FR" sz="900" b="0" i="0" u="none" strike="noStrike" kern="1200" cap="none" spc="0" normalizeH="0" baseline="0" noProof="0" dirty="0">
                          <a:ln>
                            <a:noFill/>
                          </a:ln>
                          <a:solidFill>
                            <a:srgbClr val="3E454A">
                              <a:lumMod val="50000"/>
                            </a:srgbClr>
                          </a:solidFill>
                          <a:effectLst/>
                          <a:uLnTx/>
                          <a:uFillTx/>
                          <a:latin typeface="+mn-lt"/>
                          <a:ea typeface="+mn-ea"/>
                          <a:cs typeface="Arial"/>
                          <a:sym typeface="Arial"/>
                        </a:rPr>
                        <a:t>il est possible de remplacer le ou les supports qui ont le taux d’investissement durable le plus faible par des supports engagés pour renforcer le taux de durabilité du projet.</a:t>
                      </a:r>
                      <a:endParaRPr kumimoji="0" lang="en-US" sz="900" b="1" i="0" u="none" strike="noStrike" kern="0" cap="none" spc="0" normalizeH="0" baseline="0" noProof="1">
                        <a:ln>
                          <a:noFill/>
                        </a:ln>
                        <a:solidFill>
                          <a:srgbClr val="9176B4"/>
                        </a:solidFill>
                        <a:effectLst/>
                        <a:uLnTx/>
                        <a:uFillTx/>
                        <a:latin typeface="Montserrat" panose="00000500000000000000" pitchFamily="2" charset="0"/>
                        <a:ea typeface="+mn-ea"/>
                        <a:cs typeface="Arial"/>
                        <a:sym typeface="Arial"/>
                      </a:endParaRPr>
                    </a:p>
                    <a:p>
                      <a:endParaRPr lang="fr-FR" sz="900" dirty="0"/>
                    </a:p>
                  </a:txBody>
                  <a:tcPr/>
                </a:tc>
                <a:tc hMerge="1">
                  <a:txBody>
                    <a:bodyPr/>
                    <a:lstStyle/>
                    <a:p>
                      <a:endParaRPr lang="fr-FR" sz="800"/>
                    </a:p>
                  </a:txBody>
                  <a:tcPr/>
                </a:tc>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1">
                          <a:ln>
                            <a:noFill/>
                          </a:ln>
                          <a:solidFill>
                            <a:schemeClr val="tx2"/>
                          </a:solidFill>
                          <a:effectLst/>
                          <a:uLnTx/>
                          <a:uFillTx/>
                          <a:latin typeface="Montserrat"/>
                          <a:ea typeface="+mn-ea"/>
                          <a:cs typeface="Arial"/>
                          <a:sym typeface="Arial"/>
                        </a:rPr>
                        <a:t>Aucune action du conseiller n’est nécessaire </a:t>
                      </a:r>
                      <a:endParaRPr kumimoji="0" lang="fr-FR" sz="900" b="0" i="0" u="none" strike="noStrike" kern="1200" cap="none" spc="0" normalizeH="0" baseline="0" noProof="0" dirty="0">
                        <a:ln>
                          <a:noFill/>
                        </a:ln>
                        <a:solidFill>
                          <a:schemeClr val="tx2"/>
                        </a:solidFill>
                        <a:effectLst/>
                        <a:uLnTx/>
                        <a:uFillTx/>
                        <a:latin typeface="+mn-lt"/>
                        <a:ea typeface="+mn-ea"/>
                        <a:cs typeface="+mn-cs"/>
                      </a:endParaRPr>
                    </a:p>
                    <a:p>
                      <a:endParaRPr lang="fr-FR" sz="900" dirty="0"/>
                    </a:p>
                  </a:txBody>
                  <a:tcPr/>
                </a:tc>
                <a:extLst>
                  <a:ext uri="{0D108BD9-81ED-4DB2-BD59-A6C34878D82A}">
                    <a16:rowId xmlns:a16="http://schemas.microsoft.com/office/drawing/2014/main" val="1562723916"/>
                  </a:ext>
                </a:extLst>
              </a:tr>
            </a:tbl>
          </a:graphicData>
        </a:graphic>
      </p:graphicFrame>
      <p:pic>
        <p:nvPicPr>
          <p:cNvPr id="5" name="Graphique 4" descr="Signe pouce en haut contour">
            <a:extLst>
              <a:ext uri="{FF2B5EF4-FFF2-40B4-BE49-F238E27FC236}">
                <a16:creationId xmlns:a16="http://schemas.microsoft.com/office/drawing/2014/main" id="{ACF58F45-40ED-C60E-6889-7FEA321B6F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6382" y="4348261"/>
            <a:ext cx="412995" cy="412995"/>
          </a:xfrm>
          <a:prstGeom prst="rect">
            <a:avLst/>
          </a:prstGeom>
        </p:spPr>
      </p:pic>
      <p:sp>
        <p:nvSpPr>
          <p:cNvPr id="6" name="ZoneTexte 5">
            <a:extLst>
              <a:ext uri="{FF2B5EF4-FFF2-40B4-BE49-F238E27FC236}">
                <a16:creationId xmlns:a16="http://schemas.microsoft.com/office/drawing/2014/main" id="{6035EEFC-0359-8544-A396-CF07070D8F35}"/>
              </a:ext>
            </a:extLst>
          </p:cNvPr>
          <p:cNvSpPr txBox="1"/>
          <p:nvPr/>
        </p:nvSpPr>
        <p:spPr>
          <a:xfrm>
            <a:off x="1939355" y="4423954"/>
            <a:ext cx="6078583" cy="261610"/>
          </a:xfrm>
          <a:prstGeom prst="rect">
            <a:avLst/>
          </a:prstGeom>
          <a:noFill/>
        </p:spPr>
        <p:txBody>
          <a:bodyPr wrap="square" rtlCol="0">
            <a:spAutoFit/>
          </a:bodyPr>
          <a:lstStyle/>
          <a:p>
            <a:r>
              <a:rPr lang="fr-FR" sz="1100"/>
              <a:t>Le taux d’investissement durable est visible tout au long du parcours conseil en épargne (LEA)</a:t>
            </a:r>
          </a:p>
        </p:txBody>
      </p:sp>
      <p:sp>
        <p:nvSpPr>
          <p:cNvPr id="7" name="ZoneTexte 6">
            <a:extLst>
              <a:ext uri="{FF2B5EF4-FFF2-40B4-BE49-F238E27FC236}">
                <a16:creationId xmlns:a16="http://schemas.microsoft.com/office/drawing/2014/main" id="{BF9919D5-CFDE-D327-CF62-4638390426A8}"/>
              </a:ext>
            </a:extLst>
          </p:cNvPr>
          <p:cNvSpPr txBox="1"/>
          <p:nvPr/>
        </p:nvSpPr>
        <p:spPr>
          <a:xfrm>
            <a:off x="323528" y="3568696"/>
            <a:ext cx="8603655" cy="938719"/>
          </a:xfrm>
          <a:prstGeom prst="rect">
            <a:avLst/>
          </a:prstGeom>
          <a:noFill/>
        </p:spPr>
        <p:txBody>
          <a:bodyPr wrap="square" rtlCol="0">
            <a:spAutoFit/>
          </a:bodyPr>
          <a:lstStyle/>
          <a:p>
            <a:pPr algn="ctr"/>
            <a:r>
              <a:rPr lang="fr-FR" sz="1100" b="1"/>
              <a:t>Dans le lot 1, </a:t>
            </a:r>
          </a:p>
          <a:p>
            <a:pPr marL="171450" indent="-171450" algn="ctr">
              <a:buFont typeface="Arial" panose="020B0604020202020204" pitchFamily="34" charset="0"/>
              <a:buChar char="•"/>
            </a:pPr>
            <a:r>
              <a:rPr lang="fr-FR" sz="1100"/>
              <a:t>le choix des PAI n’est pas pris en compte dans l’allocation proposée au client. Celui-ci peut suivre les informations de durabilité via le lien communiqué dans la synthèse épargne. </a:t>
            </a:r>
          </a:p>
          <a:p>
            <a:pPr marL="171450" indent="-171450" algn="ctr">
              <a:buFont typeface="Arial" panose="020B0604020202020204" pitchFamily="34" charset="0"/>
              <a:buChar char="•"/>
            </a:pPr>
            <a:r>
              <a:rPr lang="fr-FR" sz="1100"/>
              <a:t>LEA ne fait pas d’adéquation entre le QFD et l’allocation proposée - </a:t>
            </a:r>
          </a:p>
          <a:p>
            <a:pPr algn="ctr"/>
            <a:endParaRPr lang="fr-FR" sz="1100"/>
          </a:p>
        </p:txBody>
      </p:sp>
    </p:spTree>
    <p:extLst>
      <p:ext uri="{BB962C8B-B14F-4D97-AF65-F5344CB8AC3E}">
        <p14:creationId xmlns:p14="http://schemas.microsoft.com/office/powerpoint/2010/main" val="3229195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lèche : double flèche horizontale 23">
            <a:extLst>
              <a:ext uri="{FF2B5EF4-FFF2-40B4-BE49-F238E27FC236}">
                <a16:creationId xmlns:a16="http://schemas.microsoft.com/office/drawing/2014/main" id="{C27B18ED-6AC6-458F-997C-3A0D7FB08E5C}"/>
              </a:ext>
            </a:extLst>
          </p:cNvPr>
          <p:cNvSpPr/>
          <p:nvPr/>
        </p:nvSpPr>
        <p:spPr>
          <a:xfrm>
            <a:off x="387087" y="4268997"/>
            <a:ext cx="6866965" cy="663389"/>
          </a:xfrm>
          <a:prstGeom prst="leftRightArrow">
            <a:avLst>
              <a:gd name="adj1" fmla="val 74325"/>
              <a:gd name="adj2" fmla="val 50000"/>
            </a:avLst>
          </a:prstGeom>
          <a:solidFill>
            <a:srgbClr val="92D05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1" name="Image 20">
            <a:extLst>
              <a:ext uri="{FF2B5EF4-FFF2-40B4-BE49-F238E27FC236}">
                <a16:creationId xmlns:a16="http://schemas.microsoft.com/office/drawing/2014/main" id="{85EFFE1F-91A9-4BAE-9AE1-8F0B6DA9E3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404072" y="1055434"/>
            <a:ext cx="4643718" cy="331693"/>
          </a:xfrm>
          <a:prstGeom prst="rect">
            <a:avLst/>
          </a:prstGeom>
        </p:spPr>
      </p:pic>
      <p:sp>
        <p:nvSpPr>
          <p:cNvPr id="3" name="Espace réservé du texte 2">
            <a:extLst>
              <a:ext uri="{FF2B5EF4-FFF2-40B4-BE49-F238E27FC236}">
                <a16:creationId xmlns:a16="http://schemas.microsoft.com/office/drawing/2014/main" id="{D179F4EC-05DA-4548-B937-EB0202DFAA51}"/>
              </a:ext>
            </a:extLst>
          </p:cNvPr>
          <p:cNvSpPr>
            <a:spLocks noGrp="1"/>
          </p:cNvSpPr>
          <p:nvPr>
            <p:ph type="body" sz="quarter" idx="12"/>
          </p:nvPr>
        </p:nvSpPr>
        <p:spPr>
          <a:xfrm>
            <a:off x="966197" y="621622"/>
            <a:ext cx="5815974" cy="288032"/>
          </a:xfrm>
        </p:spPr>
        <p:txBody>
          <a:bodyPr>
            <a:normAutofit fontScale="92500"/>
          </a:bodyPr>
          <a:lstStyle/>
          <a:p>
            <a:r>
              <a:rPr lang="fr-FR"/>
              <a:t>Le parcours s’enrichit des indications de Finance Durable</a:t>
            </a:r>
          </a:p>
        </p:txBody>
      </p:sp>
      <p:sp>
        <p:nvSpPr>
          <p:cNvPr id="7" name="Espace réservé du texte 1">
            <a:extLst>
              <a:ext uri="{FF2B5EF4-FFF2-40B4-BE49-F238E27FC236}">
                <a16:creationId xmlns:a16="http://schemas.microsoft.com/office/drawing/2014/main" id="{FCE30B72-456E-4B50-9D92-4841F208D0AB}"/>
              </a:ext>
            </a:extLst>
          </p:cNvPr>
          <p:cNvSpPr txBox="1">
            <a:spLocks/>
          </p:cNvSpPr>
          <p:nvPr/>
        </p:nvSpPr>
        <p:spPr>
          <a:xfrm>
            <a:off x="276239" y="2626663"/>
            <a:ext cx="2099409" cy="618561"/>
          </a:xfrm>
          <a:prstGeom prst="rect">
            <a:avLst/>
          </a:prstGeom>
          <a:ln>
            <a:noFill/>
          </a:ln>
        </p:spPr>
        <p:txBody>
          <a:bodyPr lIns="0" tIns="0" rIns="0" bIns="0">
            <a:noAutofit/>
          </a:bodyPr>
          <a:lstStyle>
            <a:lvl1pPr marL="0" indent="0" algn="l" defTabSz="914378" rtl="0" eaLnBrk="1" latinLnBrk="0" hangingPunct="1">
              <a:lnSpc>
                <a:spcPct val="90000"/>
              </a:lnSpc>
              <a:spcBef>
                <a:spcPts val="1000"/>
              </a:spcBef>
              <a:buClr>
                <a:schemeClr val="tx2"/>
              </a:buClr>
              <a:buFont typeface="Cambria Math" panose="02040503050406030204" pitchFamily="18" charset="0"/>
              <a:buNone/>
              <a:defRPr sz="1600" b="0" i="0" kern="1200" baseline="0">
                <a:solidFill>
                  <a:srgbClr val="B24388"/>
                </a:solidFill>
                <a:latin typeface="Montserrat SemiBold" panose="00000700000000000000" pitchFamily="50" charset="0"/>
                <a:ea typeface="+mn-ea"/>
                <a:cs typeface="Arial" panose="020B0604020202020204" pitchFamily="34" charset="0"/>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just"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rPr>
              <a:t>Le profil client s’enrichit du profil «durable» avec une définition disponible pour le conseiller</a:t>
            </a:r>
          </a:p>
        </p:txBody>
      </p:sp>
      <p:sp>
        <p:nvSpPr>
          <p:cNvPr id="8" name="Espace réservé du texte 1">
            <a:extLst>
              <a:ext uri="{FF2B5EF4-FFF2-40B4-BE49-F238E27FC236}">
                <a16:creationId xmlns:a16="http://schemas.microsoft.com/office/drawing/2014/main" id="{06D19CDC-D625-4B17-A68C-BD1FE5DB7077}"/>
              </a:ext>
            </a:extLst>
          </p:cNvPr>
          <p:cNvSpPr txBox="1">
            <a:spLocks/>
          </p:cNvSpPr>
          <p:nvPr/>
        </p:nvSpPr>
        <p:spPr>
          <a:xfrm>
            <a:off x="281439" y="3166653"/>
            <a:ext cx="2327291" cy="195113"/>
          </a:xfrm>
          <a:prstGeom prst="rect">
            <a:avLst/>
          </a:prstGeom>
          <a:ln>
            <a:noFill/>
          </a:ln>
        </p:spPr>
        <p:txBody>
          <a:bodyPr lIns="0" tIns="0" rIns="0" bIns="0">
            <a:noAutofit/>
          </a:bodyPr>
          <a:lstStyle>
            <a:defPPr marR="0" lvl="0" algn="l" rtl="0">
              <a:lnSpc>
                <a:spcPct val="100000"/>
              </a:lnSpc>
              <a:spcBef>
                <a:spcPts val="0"/>
              </a:spcBef>
              <a:spcAft>
                <a:spcPts val="0"/>
              </a:spcAft>
            </a:defPPr>
            <a:lvl1pPr marL="171450" indent="-171450" algn="just" defTabSz="914378" eaLnBrk="1" latinLnBrk="0" hangingPunct="1">
              <a:lnSpc>
                <a:spcPct val="90000"/>
              </a:lnSpc>
              <a:spcBef>
                <a:spcPts val="1000"/>
              </a:spcBef>
              <a:buClr>
                <a:schemeClr val="tx2"/>
              </a:buClr>
              <a:buFont typeface="Wingdings" panose="05000000000000000000" pitchFamily="2" charset="2"/>
              <a:buChar char="ü"/>
              <a:tabLst>
                <a:tab pos="2062163" algn="l"/>
              </a:tabLst>
              <a:defRPr sz="1000" kern="1200" baseline="0">
                <a:solidFill>
                  <a:schemeClr val="tx1"/>
                </a:solidFill>
                <a:latin typeface="Arial Nova" panose="020B0504020202020204" pitchFamily="34" charset="0"/>
                <a:ea typeface="+mn-ea"/>
                <a:cs typeface="Arial" panose="020B0604020202020204" pitchFamily="34" charset="0"/>
              </a:defRPr>
            </a:lvl1pPr>
            <a:lvl2pPr marL="457189" indent="0" defTabSz="914378" eaLnBrk="1" latinLnBrk="0" hangingPunct="1">
              <a:lnSpc>
                <a:spcPct val="90000"/>
              </a:lnSpc>
              <a:spcBef>
                <a:spcPts val="500"/>
              </a:spcBef>
              <a:buClr>
                <a:schemeClr val="accent1"/>
              </a:buClr>
              <a:buFont typeface="Symbol" panose="05050102010706020507" pitchFamily="18" charset="2"/>
              <a:defRPr sz="1200" kern="1200">
                <a:solidFill>
                  <a:schemeClr val="bg1"/>
                </a:solidFill>
                <a:latin typeface="Arial" panose="020B0604020202020204" pitchFamily="34" charset="0"/>
                <a:ea typeface="+mn-ea"/>
                <a:cs typeface="Arial" panose="020B0604020202020204" pitchFamily="34" charset="0"/>
              </a:defRPr>
            </a:lvl2pPr>
            <a:lvl3pPr marL="914378" indent="0" defTabSz="914378" eaLnBrk="1" latinLnBrk="0" hangingPunct="1">
              <a:lnSpc>
                <a:spcPct val="90000"/>
              </a:lnSpc>
              <a:spcBef>
                <a:spcPts val="500"/>
              </a:spcBef>
              <a:buClr>
                <a:schemeClr val="accent3"/>
              </a:buClr>
              <a:buFont typeface="Courier New" panose="02070309020205020404" pitchFamily="49" charset="0"/>
              <a:defRPr sz="1200" kern="1200">
                <a:solidFill>
                  <a:schemeClr val="bg1"/>
                </a:solidFill>
                <a:latin typeface="Arial" panose="020B0604020202020204" pitchFamily="34" charset="0"/>
                <a:ea typeface="+mn-ea"/>
                <a:cs typeface="Arial" panose="020B0604020202020204" pitchFamily="34" charset="0"/>
              </a:defRPr>
            </a:lvl3pPr>
            <a:lvl4pPr marL="1371566" indent="0" defTabSz="914378" eaLnBrk="1" latinLnBrk="0" hangingPunct="1">
              <a:lnSpc>
                <a:spcPct val="90000"/>
              </a:lnSpc>
              <a:spcBef>
                <a:spcPts val="500"/>
              </a:spcBef>
              <a:buClr>
                <a:schemeClr val="accent2"/>
              </a:buClr>
              <a:buFont typeface="Arial" panose="020B0604020202020204" pitchFamily="34" charset="0"/>
              <a:defRPr sz="1200" kern="1200">
                <a:solidFill>
                  <a:schemeClr val="bg1"/>
                </a:solidFill>
                <a:latin typeface="Arial" panose="020B0604020202020204" pitchFamily="34" charset="0"/>
                <a:ea typeface="+mn-ea"/>
                <a:cs typeface="Arial" panose="020B0604020202020204" pitchFamily="34" charset="0"/>
              </a:defRPr>
            </a:lvl4pPr>
            <a:lvl5pPr marL="1828754" indent="0" defTabSz="914378" eaLnBrk="1" latinLnBrk="0" hangingPunct="1">
              <a:lnSpc>
                <a:spcPct val="90000"/>
              </a:lnSpc>
              <a:spcBef>
                <a:spcPts val="500"/>
              </a:spcBef>
              <a:buFont typeface="Arial" panose="020B0604020202020204" pitchFamily="34" charset="0"/>
              <a:defRPr sz="1200" kern="1200">
                <a:solidFill>
                  <a:schemeClr val="bg1"/>
                </a:solidFill>
                <a:latin typeface="+mn-lt"/>
                <a:ea typeface="+mn-ea"/>
                <a:cs typeface="Arial" panose="020B0604020202020204" pitchFamily="34" charset="0"/>
              </a:defRPr>
            </a:lvl5pPr>
            <a:lvl6pPr marL="2514537"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just"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rPr>
              <a:t>Identification des choix sur les PAI</a:t>
            </a:r>
          </a:p>
        </p:txBody>
      </p:sp>
      <p:cxnSp>
        <p:nvCxnSpPr>
          <p:cNvPr id="10" name="Connecteur droit 9">
            <a:extLst>
              <a:ext uri="{FF2B5EF4-FFF2-40B4-BE49-F238E27FC236}">
                <a16:creationId xmlns:a16="http://schemas.microsoft.com/office/drawing/2014/main" id="{13BF48D4-FE72-4651-A462-FE41022CABE2}"/>
              </a:ext>
            </a:extLst>
          </p:cNvPr>
          <p:cNvCxnSpPr>
            <a:cxnSpLocks/>
          </p:cNvCxnSpPr>
          <p:nvPr/>
        </p:nvCxnSpPr>
        <p:spPr>
          <a:xfrm>
            <a:off x="977152" y="1981203"/>
            <a:ext cx="0" cy="493057"/>
          </a:xfrm>
          <a:prstGeom prst="line">
            <a:avLst/>
          </a:prstGeom>
          <a:ln w="38100" cap="rnd">
            <a:solidFill>
              <a:schemeClr val="tx2">
                <a:lumMod val="75000"/>
              </a:schemeClr>
            </a:solidFill>
            <a:round/>
            <a:headEnd type="oval" w="lg" len="lg"/>
            <a:tailEnd type="stealth" w="lg" len="lg"/>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1085C48A-30C9-48F9-A646-3E1DD89CA6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26660" y="1461248"/>
            <a:ext cx="4912658" cy="708211"/>
          </a:xfrm>
          <a:prstGeom prst="rect">
            <a:avLst/>
          </a:prstGeom>
        </p:spPr>
      </p:pic>
      <p:pic>
        <p:nvPicPr>
          <p:cNvPr id="13" name="Picture 6">
            <a:extLst>
              <a:ext uri="{FF2B5EF4-FFF2-40B4-BE49-F238E27FC236}">
                <a16:creationId xmlns:a16="http://schemas.microsoft.com/office/drawing/2014/main" id="{531692FE-474E-499F-B6FB-5CC8ED82030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24156" y="887946"/>
            <a:ext cx="932104" cy="69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ZoneTexte 19">
            <a:extLst>
              <a:ext uri="{FF2B5EF4-FFF2-40B4-BE49-F238E27FC236}">
                <a16:creationId xmlns:a16="http://schemas.microsoft.com/office/drawing/2014/main" id="{2273A4A8-E902-4C07-B5EE-ABE38CAEBC9A}"/>
              </a:ext>
            </a:extLst>
          </p:cNvPr>
          <p:cNvSpPr txBox="1"/>
          <p:nvPr/>
        </p:nvSpPr>
        <p:spPr>
          <a:xfrm>
            <a:off x="3675529" y="2597564"/>
            <a:ext cx="1407460" cy="1669635"/>
          </a:xfrm>
          <a:prstGeom prst="rect">
            <a:avLst/>
          </a:prstGeom>
          <a:ln>
            <a:noFill/>
          </a:ln>
        </p:spPr>
        <p:txBody>
          <a:bodyPr lIns="0" tIns="0" rIns="0" bIns="0">
            <a:noAutofit/>
          </a:bodyPr>
          <a:lstStyle>
            <a:defPPr marR="0" lvl="0" algn="l" rtl="0">
              <a:lnSpc>
                <a:spcPct val="100000"/>
              </a:lnSpc>
              <a:spcBef>
                <a:spcPts val="0"/>
              </a:spcBef>
              <a:spcAft>
                <a:spcPts val="0"/>
              </a:spcAft>
            </a:defPPr>
            <a:lvl1pPr marL="171450" indent="-171450" algn="just" defTabSz="914378" eaLnBrk="1" latinLnBrk="0" hangingPunct="1">
              <a:lnSpc>
                <a:spcPct val="90000"/>
              </a:lnSpc>
              <a:spcBef>
                <a:spcPts val="1000"/>
              </a:spcBef>
              <a:buClr>
                <a:schemeClr val="tx2"/>
              </a:buClr>
              <a:buFont typeface="Wingdings" panose="05000000000000000000" pitchFamily="2" charset="2"/>
              <a:buChar char="ü"/>
              <a:tabLst>
                <a:tab pos="2062163" algn="l"/>
              </a:tabLst>
              <a:defRPr sz="1050" kern="1200" baseline="0">
                <a:solidFill>
                  <a:schemeClr val="tx1"/>
                </a:solidFill>
                <a:latin typeface="Arial Nova" panose="020B0504020202020204" pitchFamily="34" charset="0"/>
                <a:ea typeface="+mn-ea"/>
                <a:cs typeface="Arial" panose="020B0604020202020204" pitchFamily="34" charset="0"/>
              </a:defRPr>
            </a:lvl1pPr>
            <a:lvl2pPr marL="457189" indent="0" defTabSz="914378" eaLnBrk="1" latinLnBrk="0" hangingPunct="1">
              <a:lnSpc>
                <a:spcPct val="90000"/>
              </a:lnSpc>
              <a:spcBef>
                <a:spcPts val="500"/>
              </a:spcBef>
              <a:buClr>
                <a:schemeClr val="accent1"/>
              </a:buClr>
              <a:buFont typeface="Symbol" panose="05050102010706020507" pitchFamily="18" charset="2"/>
              <a:defRPr sz="1200" kern="1200">
                <a:solidFill>
                  <a:schemeClr val="bg1"/>
                </a:solidFill>
                <a:latin typeface="Arial" panose="020B0604020202020204" pitchFamily="34" charset="0"/>
                <a:ea typeface="+mn-ea"/>
                <a:cs typeface="Arial" panose="020B0604020202020204" pitchFamily="34" charset="0"/>
              </a:defRPr>
            </a:lvl2pPr>
            <a:lvl3pPr marL="914378" indent="0" defTabSz="914378" eaLnBrk="1" latinLnBrk="0" hangingPunct="1">
              <a:lnSpc>
                <a:spcPct val="90000"/>
              </a:lnSpc>
              <a:spcBef>
                <a:spcPts val="500"/>
              </a:spcBef>
              <a:buClr>
                <a:schemeClr val="accent3"/>
              </a:buClr>
              <a:buFont typeface="Courier New" panose="02070309020205020404" pitchFamily="49" charset="0"/>
              <a:defRPr sz="1200" kern="1200">
                <a:solidFill>
                  <a:schemeClr val="bg1"/>
                </a:solidFill>
                <a:latin typeface="Arial" panose="020B0604020202020204" pitchFamily="34" charset="0"/>
                <a:ea typeface="+mn-ea"/>
                <a:cs typeface="Arial" panose="020B0604020202020204" pitchFamily="34" charset="0"/>
              </a:defRPr>
            </a:lvl3pPr>
            <a:lvl4pPr marL="1371566" indent="0" defTabSz="914378" eaLnBrk="1" latinLnBrk="0" hangingPunct="1">
              <a:lnSpc>
                <a:spcPct val="90000"/>
              </a:lnSpc>
              <a:spcBef>
                <a:spcPts val="500"/>
              </a:spcBef>
              <a:buClr>
                <a:schemeClr val="accent2"/>
              </a:buClr>
              <a:buFont typeface="Arial" panose="020B0604020202020204" pitchFamily="34" charset="0"/>
              <a:defRPr sz="1200" kern="1200">
                <a:solidFill>
                  <a:schemeClr val="bg1"/>
                </a:solidFill>
                <a:latin typeface="Arial" panose="020B0604020202020204" pitchFamily="34" charset="0"/>
                <a:ea typeface="+mn-ea"/>
                <a:cs typeface="Arial" panose="020B0604020202020204" pitchFamily="34" charset="0"/>
              </a:defRPr>
            </a:lvl4pPr>
            <a:lvl5pPr marL="1828754" indent="0" defTabSz="914378" eaLnBrk="1" latinLnBrk="0" hangingPunct="1">
              <a:lnSpc>
                <a:spcPct val="90000"/>
              </a:lnSpc>
              <a:spcBef>
                <a:spcPts val="500"/>
              </a:spcBef>
              <a:buFont typeface="Arial" panose="020B0604020202020204" pitchFamily="34" charset="0"/>
              <a:defRPr sz="1200" kern="1200">
                <a:solidFill>
                  <a:schemeClr val="bg1"/>
                </a:solidFill>
                <a:latin typeface="+mn-lt"/>
                <a:ea typeface="+mn-ea"/>
                <a:cs typeface="Arial" panose="020B0604020202020204" pitchFamily="34" charset="0"/>
              </a:defRPr>
            </a:lvl5pPr>
            <a:lvl6pPr marL="2514537"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dirty="0">
                <a:ln>
                  <a:noFill/>
                </a:ln>
                <a:solidFill>
                  <a:srgbClr val="000000"/>
                </a:solidFill>
                <a:effectLst/>
                <a:uLnTx/>
                <a:uFillTx/>
                <a:latin typeface="Arial Nova" panose="020B0504020202020204" pitchFamily="34" charset="0"/>
                <a:ea typeface="+mn-ea"/>
                <a:cs typeface="Arial" panose="020B0604020202020204" pitchFamily="34" charset="0"/>
                <a:sym typeface="Arial"/>
              </a:rPr>
              <a:t>Indication du pourcentage d’Investissement durable des projets</a:t>
            </a:r>
          </a:p>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dirty="0">
                <a:ln>
                  <a:noFill/>
                </a:ln>
                <a:solidFill>
                  <a:srgbClr val="000000"/>
                </a:solidFill>
                <a:effectLst/>
                <a:uLnTx/>
                <a:uFillTx/>
                <a:latin typeface="Arial Nova" panose="020B0504020202020204" pitchFamily="34" charset="0"/>
                <a:ea typeface="+mn-ea"/>
                <a:cs typeface="Arial" panose="020B0604020202020204" pitchFamily="34" charset="0"/>
                <a:sym typeface="Arial"/>
              </a:rPr>
              <a:t>Identification des produits durables au moyen d’une pastille verte ou grise</a:t>
            </a:r>
          </a:p>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dirty="0">
                <a:ln>
                  <a:noFill/>
                </a:ln>
                <a:solidFill>
                  <a:srgbClr val="000000"/>
                </a:solidFill>
                <a:effectLst/>
                <a:uLnTx/>
                <a:uFillTx/>
                <a:latin typeface="Arial Nova" panose="020B0504020202020204" pitchFamily="34" charset="0"/>
                <a:ea typeface="+mn-ea"/>
                <a:cs typeface="Arial" panose="020B0604020202020204" pitchFamily="34" charset="0"/>
                <a:sym typeface="Arial"/>
              </a:rPr>
              <a:t>Switchs multiples</a:t>
            </a:r>
          </a:p>
        </p:txBody>
      </p:sp>
      <p:sp>
        <p:nvSpPr>
          <p:cNvPr id="23" name="ZoneTexte 22">
            <a:extLst>
              <a:ext uri="{FF2B5EF4-FFF2-40B4-BE49-F238E27FC236}">
                <a16:creationId xmlns:a16="http://schemas.microsoft.com/office/drawing/2014/main" id="{9A3BE18E-978D-486C-8826-9BC0F2FF6A2F}"/>
              </a:ext>
            </a:extLst>
          </p:cNvPr>
          <p:cNvSpPr txBox="1"/>
          <p:nvPr/>
        </p:nvSpPr>
        <p:spPr>
          <a:xfrm>
            <a:off x="376520" y="4291409"/>
            <a:ext cx="6678704" cy="618564"/>
          </a:xfrm>
          <a:prstGeom prst="rect">
            <a:avLst/>
          </a:prstGeom>
          <a:ln>
            <a:noFill/>
          </a:ln>
        </p:spPr>
        <p:txBody>
          <a:bodyPr lIns="0" tIns="0" rIns="0" bIns="0" anchor="ctr">
            <a:noAutofit/>
          </a:bodyPr>
          <a:lstStyle>
            <a:defPPr marR="0" lvl="0" algn="l" rtl="0">
              <a:lnSpc>
                <a:spcPct val="100000"/>
              </a:lnSpc>
              <a:spcBef>
                <a:spcPts val="0"/>
              </a:spcBef>
              <a:spcAft>
                <a:spcPts val="0"/>
              </a:spcAft>
              <a:defRPr/>
            </a:defPPr>
            <a:lvl1pPr marL="171450" indent="-171450" algn="just" defTabSz="914378" eaLnBrk="1" latinLnBrk="0" hangingPunct="1">
              <a:lnSpc>
                <a:spcPct val="90000"/>
              </a:lnSpc>
              <a:spcBef>
                <a:spcPts val="1000"/>
              </a:spcBef>
              <a:buClr>
                <a:schemeClr val="tx2"/>
              </a:buClr>
              <a:buFont typeface="Wingdings" panose="05000000000000000000" pitchFamily="2" charset="2"/>
              <a:buChar char="ü"/>
              <a:tabLst>
                <a:tab pos="2062163" algn="l"/>
              </a:tabLst>
              <a:defRPr sz="1000" kern="1200" baseline="0">
                <a:solidFill>
                  <a:schemeClr val="tx1"/>
                </a:solidFill>
                <a:latin typeface="Arial Nova" panose="020B0504020202020204" pitchFamily="34" charset="0"/>
                <a:ea typeface="+mn-ea"/>
                <a:cs typeface="Arial" panose="020B0604020202020204" pitchFamily="34" charset="0"/>
              </a:defRPr>
            </a:lvl1pPr>
            <a:lvl2pPr marL="457189" indent="0" defTabSz="914378" eaLnBrk="1" latinLnBrk="0" hangingPunct="1">
              <a:lnSpc>
                <a:spcPct val="90000"/>
              </a:lnSpc>
              <a:spcBef>
                <a:spcPts val="500"/>
              </a:spcBef>
              <a:buClr>
                <a:schemeClr val="accent1"/>
              </a:buClr>
              <a:buFont typeface="Symbol" panose="05050102010706020507" pitchFamily="18" charset="2"/>
              <a:defRPr sz="1200" kern="1200">
                <a:solidFill>
                  <a:schemeClr val="bg1"/>
                </a:solidFill>
                <a:latin typeface="Arial" panose="020B0604020202020204" pitchFamily="34" charset="0"/>
                <a:ea typeface="+mn-ea"/>
                <a:cs typeface="Arial" panose="020B0604020202020204" pitchFamily="34" charset="0"/>
              </a:defRPr>
            </a:lvl2pPr>
            <a:lvl3pPr marL="914378" indent="0" defTabSz="914378" eaLnBrk="1" latinLnBrk="0" hangingPunct="1">
              <a:lnSpc>
                <a:spcPct val="90000"/>
              </a:lnSpc>
              <a:spcBef>
                <a:spcPts val="500"/>
              </a:spcBef>
              <a:buClr>
                <a:schemeClr val="accent3"/>
              </a:buClr>
              <a:buFont typeface="Courier New" panose="02070309020205020404" pitchFamily="49" charset="0"/>
              <a:defRPr sz="1200" kern="1200">
                <a:solidFill>
                  <a:schemeClr val="bg1"/>
                </a:solidFill>
                <a:latin typeface="Arial" panose="020B0604020202020204" pitchFamily="34" charset="0"/>
                <a:ea typeface="+mn-ea"/>
                <a:cs typeface="Arial" panose="020B0604020202020204" pitchFamily="34" charset="0"/>
              </a:defRPr>
            </a:lvl3pPr>
            <a:lvl4pPr marL="1371566" indent="0" defTabSz="914378" eaLnBrk="1" latinLnBrk="0" hangingPunct="1">
              <a:lnSpc>
                <a:spcPct val="90000"/>
              </a:lnSpc>
              <a:spcBef>
                <a:spcPts val="500"/>
              </a:spcBef>
              <a:buClr>
                <a:schemeClr val="accent2"/>
              </a:buClr>
              <a:buFont typeface="Arial" panose="020B0604020202020204" pitchFamily="34" charset="0"/>
              <a:defRPr sz="1200" kern="1200">
                <a:solidFill>
                  <a:schemeClr val="bg1"/>
                </a:solidFill>
                <a:latin typeface="Arial" panose="020B0604020202020204" pitchFamily="34" charset="0"/>
                <a:ea typeface="+mn-ea"/>
                <a:cs typeface="Arial" panose="020B0604020202020204" pitchFamily="34" charset="0"/>
              </a:defRPr>
            </a:lvl4pPr>
            <a:lvl5pPr marL="1828754" indent="0" defTabSz="914378" eaLnBrk="1" latinLnBrk="0" hangingPunct="1">
              <a:lnSpc>
                <a:spcPct val="90000"/>
              </a:lnSpc>
              <a:spcBef>
                <a:spcPts val="500"/>
              </a:spcBef>
              <a:buFont typeface="Arial" panose="020B0604020202020204" pitchFamily="34" charset="0"/>
              <a:defRPr sz="1200" kern="1200">
                <a:solidFill>
                  <a:schemeClr val="bg1"/>
                </a:solidFill>
                <a:latin typeface="+mn-lt"/>
                <a:ea typeface="+mn-ea"/>
                <a:cs typeface="Arial" panose="020B0604020202020204" pitchFamily="34" charset="0"/>
              </a:defRPr>
            </a:lvl5pPr>
            <a:lvl6pPr marL="2514537"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ctr"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1" i="0" u="none" strike="noStrike" kern="1200" cap="none" spc="0" normalizeH="0" baseline="0" noProof="0">
                <a:ln>
                  <a:noFill/>
                </a:ln>
                <a:solidFill>
                  <a:srgbClr val="00A193">
                    <a:lumMod val="50000"/>
                  </a:srgbClr>
                </a:solidFill>
                <a:effectLst/>
                <a:uLnTx/>
                <a:uFillTx/>
                <a:latin typeface="Arial Nova" panose="020B0504020202020204" pitchFamily="34" charset="0"/>
                <a:ea typeface="+mn-ea"/>
                <a:cs typeface="Arial" panose="020B0604020202020204" pitchFamily="34" charset="0"/>
                <a:sym typeface="Arial"/>
              </a:rPr>
              <a:t>Le profil Durable disponible tout au long du parcours</a:t>
            </a:r>
          </a:p>
        </p:txBody>
      </p:sp>
      <p:sp>
        <p:nvSpPr>
          <p:cNvPr id="25" name="ZoneTexte 24">
            <a:extLst>
              <a:ext uri="{FF2B5EF4-FFF2-40B4-BE49-F238E27FC236}">
                <a16:creationId xmlns:a16="http://schemas.microsoft.com/office/drawing/2014/main" id="{DFF7EB87-8D95-4E65-B4F5-2701433BE6AC}"/>
              </a:ext>
            </a:extLst>
          </p:cNvPr>
          <p:cNvSpPr txBox="1"/>
          <p:nvPr/>
        </p:nvSpPr>
        <p:spPr>
          <a:xfrm>
            <a:off x="7700683" y="1622612"/>
            <a:ext cx="1111623" cy="261610"/>
          </a:xfrm>
          <a:prstGeom prst="rect">
            <a:avLst/>
          </a:prstGeom>
          <a:noFill/>
        </p:spPr>
        <p:txBody>
          <a:bodyPr wrap="square">
            <a:spAutoFit/>
          </a:bodyPr>
          <a:lstStyle>
            <a:defPPr marR="0" lvl="0" algn="l" rtl="0">
              <a:lnSpc>
                <a:spcPct val="100000"/>
              </a:lnSpc>
              <a:spcBef>
                <a:spcPts val="0"/>
              </a:spcBef>
              <a:spcAft>
                <a:spcPts val="0"/>
              </a:spcAft>
            </a:defPPr>
            <a:lvl1pPr>
              <a:defRPr sz="1100">
                <a:solidFill>
                  <a:schemeClr val="bg1">
                    <a:lumMod val="50000"/>
                  </a:schemeClr>
                </a:solidFill>
                <a:latin typeface="Ubuntu" panose="020B0504030602030204" pitchFamily="34" charset="0"/>
              </a:defRPr>
            </a:lvl1p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FFFFFF">
                    <a:lumMod val="50000"/>
                  </a:srgbClr>
                </a:solidFill>
                <a:effectLst/>
                <a:uLnTx/>
                <a:uFillTx/>
                <a:latin typeface="Ubuntu" panose="020B0504030602030204" pitchFamily="34" charset="0"/>
                <a:ea typeface="+mn-ea"/>
                <a:cs typeface="Arial"/>
                <a:sym typeface="Arial"/>
              </a:rPr>
              <a:t>Editique</a:t>
            </a:r>
          </a:p>
        </p:txBody>
      </p:sp>
      <p:cxnSp>
        <p:nvCxnSpPr>
          <p:cNvPr id="26" name="Connecteur droit 25">
            <a:extLst>
              <a:ext uri="{FF2B5EF4-FFF2-40B4-BE49-F238E27FC236}">
                <a16:creationId xmlns:a16="http://schemas.microsoft.com/office/drawing/2014/main" id="{3B0E8759-FE30-4FFE-9091-671E29E53C1E}"/>
              </a:ext>
            </a:extLst>
          </p:cNvPr>
          <p:cNvCxnSpPr>
            <a:cxnSpLocks/>
          </p:cNvCxnSpPr>
          <p:nvPr/>
        </p:nvCxnSpPr>
        <p:spPr>
          <a:xfrm>
            <a:off x="4518210" y="1981202"/>
            <a:ext cx="0" cy="349623"/>
          </a:xfrm>
          <a:prstGeom prst="line">
            <a:avLst/>
          </a:prstGeom>
          <a:ln w="38100" cap="rnd">
            <a:solidFill>
              <a:schemeClr val="tx2">
                <a:lumMod val="75000"/>
              </a:schemeClr>
            </a:solidFill>
            <a:round/>
            <a:headEnd type="oval"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DD2C3EB1-766F-44C6-98A0-1E7C0F3DB732}"/>
              </a:ext>
            </a:extLst>
          </p:cNvPr>
          <p:cNvCxnSpPr>
            <a:cxnSpLocks/>
          </p:cNvCxnSpPr>
          <p:nvPr/>
        </p:nvCxnSpPr>
        <p:spPr>
          <a:xfrm>
            <a:off x="5683622" y="2008096"/>
            <a:ext cx="0" cy="1246092"/>
          </a:xfrm>
          <a:prstGeom prst="line">
            <a:avLst/>
          </a:prstGeom>
          <a:ln w="38100" cap="rnd">
            <a:solidFill>
              <a:schemeClr val="tx2">
                <a:lumMod val="75000"/>
              </a:schemeClr>
            </a:solidFill>
            <a:round/>
            <a:headEnd type="oval" w="lg" len="lg"/>
            <a:tailEnd type="stealth" w="lg" len="lg"/>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59554819-E910-4C2E-8853-5F3A5A809BBC}"/>
              </a:ext>
            </a:extLst>
          </p:cNvPr>
          <p:cNvSpPr txBox="1"/>
          <p:nvPr/>
        </p:nvSpPr>
        <p:spPr>
          <a:xfrm>
            <a:off x="5136774" y="3279595"/>
            <a:ext cx="1739155" cy="530407"/>
          </a:xfrm>
          <a:prstGeom prst="rect">
            <a:avLst/>
          </a:prstGeom>
          <a:ln>
            <a:noFill/>
          </a:ln>
        </p:spPr>
        <p:txBody>
          <a:bodyPr lIns="0" tIns="0" rIns="0" bIns="0">
            <a:noAutofit/>
          </a:bodyPr>
          <a:lstStyle>
            <a:defPPr marR="0" lvl="0" algn="l" rtl="0">
              <a:lnSpc>
                <a:spcPct val="100000"/>
              </a:lnSpc>
              <a:spcBef>
                <a:spcPts val="0"/>
              </a:spcBef>
              <a:spcAft>
                <a:spcPts val="0"/>
              </a:spcAft>
            </a:defPPr>
            <a:lvl1pPr marL="171450" indent="-171450" algn="just" defTabSz="914378" eaLnBrk="1" latinLnBrk="0" hangingPunct="1">
              <a:lnSpc>
                <a:spcPct val="90000"/>
              </a:lnSpc>
              <a:spcBef>
                <a:spcPts val="1000"/>
              </a:spcBef>
              <a:buClr>
                <a:schemeClr val="tx2"/>
              </a:buClr>
              <a:buFont typeface="Wingdings" panose="05000000000000000000" pitchFamily="2" charset="2"/>
              <a:buChar char="ü"/>
              <a:tabLst>
                <a:tab pos="2062163" algn="l"/>
              </a:tabLst>
              <a:defRPr sz="1050" kern="1200" baseline="0">
                <a:solidFill>
                  <a:schemeClr val="tx1"/>
                </a:solidFill>
                <a:latin typeface="Arial Nova" panose="020B0504020202020204" pitchFamily="34" charset="0"/>
                <a:ea typeface="+mn-ea"/>
                <a:cs typeface="Arial" panose="020B0604020202020204" pitchFamily="34" charset="0"/>
              </a:defRPr>
            </a:lvl1pPr>
            <a:lvl2pPr marL="457189" indent="0" defTabSz="914378" eaLnBrk="1" latinLnBrk="0" hangingPunct="1">
              <a:lnSpc>
                <a:spcPct val="90000"/>
              </a:lnSpc>
              <a:spcBef>
                <a:spcPts val="500"/>
              </a:spcBef>
              <a:buClr>
                <a:schemeClr val="accent1"/>
              </a:buClr>
              <a:buFont typeface="Symbol" panose="05050102010706020507" pitchFamily="18" charset="2"/>
              <a:defRPr sz="1200" kern="1200">
                <a:solidFill>
                  <a:schemeClr val="bg1"/>
                </a:solidFill>
                <a:latin typeface="Arial" panose="020B0604020202020204" pitchFamily="34" charset="0"/>
                <a:ea typeface="+mn-ea"/>
                <a:cs typeface="Arial" panose="020B0604020202020204" pitchFamily="34" charset="0"/>
              </a:defRPr>
            </a:lvl2pPr>
            <a:lvl3pPr marL="914378" indent="0" defTabSz="914378" eaLnBrk="1" latinLnBrk="0" hangingPunct="1">
              <a:lnSpc>
                <a:spcPct val="90000"/>
              </a:lnSpc>
              <a:spcBef>
                <a:spcPts val="500"/>
              </a:spcBef>
              <a:buClr>
                <a:schemeClr val="accent3"/>
              </a:buClr>
              <a:buFont typeface="Courier New" panose="02070309020205020404" pitchFamily="49" charset="0"/>
              <a:defRPr sz="1200" kern="1200">
                <a:solidFill>
                  <a:schemeClr val="bg1"/>
                </a:solidFill>
                <a:latin typeface="Arial" panose="020B0604020202020204" pitchFamily="34" charset="0"/>
                <a:ea typeface="+mn-ea"/>
                <a:cs typeface="Arial" panose="020B0604020202020204" pitchFamily="34" charset="0"/>
              </a:defRPr>
            </a:lvl3pPr>
            <a:lvl4pPr marL="1371566" indent="0" defTabSz="914378" eaLnBrk="1" latinLnBrk="0" hangingPunct="1">
              <a:lnSpc>
                <a:spcPct val="90000"/>
              </a:lnSpc>
              <a:spcBef>
                <a:spcPts val="500"/>
              </a:spcBef>
              <a:buClr>
                <a:schemeClr val="accent2"/>
              </a:buClr>
              <a:buFont typeface="Arial" panose="020B0604020202020204" pitchFamily="34" charset="0"/>
              <a:defRPr sz="1200" kern="1200">
                <a:solidFill>
                  <a:schemeClr val="bg1"/>
                </a:solidFill>
                <a:latin typeface="Arial" panose="020B0604020202020204" pitchFamily="34" charset="0"/>
                <a:ea typeface="+mn-ea"/>
                <a:cs typeface="Arial" panose="020B0604020202020204" pitchFamily="34" charset="0"/>
              </a:defRPr>
            </a:lvl4pPr>
            <a:lvl5pPr marL="1828754" indent="0" defTabSz="914378" eaLnBrk="1" latinLnBrk="0" hangingPunct="1">
              <a:lnSpc>
                <a:spcPct val="90000"/>
              </a:lnSpc>
              <a:spcBef>
                <a:spcPts val="500"/>
              </a:spcBef>
              <a:buFont typeface="Arial" panose="020B0604020202020204" pitchFamily="34" charset="0"/>
              <a:defRPr sz="1200" kern="1200">
                <a:solidFill>
                  <a:schemeClr val="bg1"/>
                </a:solidFill>
                <a:latin typeface="+mn-lt"/>
                <a:ea typeface="+mn-ea"/>
                <a:cs typeface="Arial" panose="020B0604020202020204" pitchFamily="34" charset="0"/>
              </a:defRPr>
            </a:lvl5pPr>
            <a:lvl6pPr marL="2514537"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rPr>
              <a:t>Indication du pourcentage d’Investissement durable du patrimoine du client</a:t>
            </a:r>
          </a:p>
        </p:txBody>
      </p:sp>
      <p:sp>
        <p:nvSpPr>
          <p:cNvPr id="32" name="ZoneTexte 31">
            <a:extLst>
              <a:ext uri="{FF2B5EF4-FFF2-40B4-BE49-F238E27FC236}">
                <a16:creationId xmlns:a16="http://schemas.microsoft.com/office/drawing/2014/main" id="{3BC37EC0-DF15-47F1-888E-243214C795BA}"/>
              </a:ext>
            </a:extLst>
          </p:cNvPr>
          <p:cNvSpPr txBox="1"/>
          <p:nvPr/>
        </p:nvSpPr>
        <p:spPr>
          <a:xfrm>
            <a:off x="7321122" y="2536381"/>
            <a:ext cx="1739155" cy="1040832"/>
          </a:xfrm>
          <a:prstGeom prst="rect">
            <a:avLst/>
          </a:prstGeom>
          <a:ln>
            <a:noFill/>
          </a:ln>
        </p:spPr>
        <p:txBody>
          <a:bodyPr lIns="0" tIns="0" rIns="0" bIns="0">
            <a:noAutofit/>
          </a:bodyPr>
          <a:lstStyle>
            <a:defPPr marR="0" lvl="0" algn="l" rtl="0">
              <a:lnSpc>
                <a:spcPct val="100000"/>
              </a:lnSpc>
              <a:spcBef>
                <a:spcPts val="0"/>
              </a:spcBef>
              <a:spcAft>
                <a:spcPts val="0"/>
              </a:spcAft>
            </a:defPPr>
            <a:lvl1pPr marL="171450" indent="-171450" algn="just" defTabSz="914378" eaLnBrk="1" latinLnBrk="0" hangingPunct="1">
              <a:lnSpc>
                <a:spcPct val="90000"/>
              </a:lnSpc>
              <a:spcBef>
                <a:spcPts val="1000"/>
              </a:spcBef>
              <a:buClr>
                <a:schemeClr val="tx2"/>
              </a:buClr>
              <a:buFont typeface="Wingdings" panose="05000000000000000000" pitchFamily="2" charset="2"/>
              <a:buChar char="ü"/>
              <a:tabLst>
                <a:tab pos="2062163" algn="l"/>
              </a:tabLst>
              <a:defRPr sz="1050" kern="1200" baseline="0">
                <a:solidFill>
                  <a:schemeClr val="tx1"/>
                </a:solidFill>
                <a:latin typeface="Arial Nova" panose="020B0504020202020204" pitchFamily="34" charset="0"/>
                <a:ea typeface="+mn-ea"/>
                <a:cs typeface="Arial" panose="020B0604020202020204" pitchFamily="34" charset="0"/>
              </a:defRPr>
            </a:lvl1pPr>
            <a:lvl2pPr marL="457189" indent="0" defTabSz="914378" eaLnBrk="1" latinLnBrk="0" hangingPunct="1">
              <a:lnSpc>
                <a:spcPct val="90000"/>
              </a:lnSpc>
              <a:spcBef>
                <a:spcPts val="500"/>
              </a:spcBef>
              <a:buClr>
                <a:schemeClr val="accent1"/>
              </a:buClr>
              <a:buFont typeface="Symbol" panose="05050102010706020507" pitchFamily="18" charset="2"/>
              <a:defRPr sz="1200" kern="1200">
                <a:solidFill>
                  <a:schemeClr val="bg1"/>
                </a:solidFill>
                <a:latin typeface="Arial" panose="020B0604020202020204" pitchFamily="34" charset="0"/>
                <a:ea typeface="+mn-ea"/>
                <a:cs typeface="Arial" panose="020B0604020202020204" pitchFamily="34" charset="0"/>
              </a:defRPr>
            </a:lvl2pPr>
            <a:lvl3pPr marL="914378" indent="0" defTabSz="914378" eaLnBrk="1" latinLnBrk="0" hangingPunct="1">
              <a:lnSpc>
                <a:spcPct val="90000"/>
              </a:lnSpc>
              <a:spcBef>
                <a:spcPts val="500"/>
              </a:spcBef>
              <a:buClr>
                <a:schemeClr val="accent3"/>
              </a:buClr>
              <a:buFont typeface="Courier New" panose="02070309020205020404" pitchFamily="49" charset="0"/>
              <a:defRPr sz="1200" kern="1200">
                <a:solidFill>
                  <a:schemeClr val="bg1"/>
                </a:solidFill>
                <a:latin typeface="Arial" panose="020B0604020202020204" pitchFamily="34" charset="0"/>
                <a:ea typeface="+mn-ea"/>
                <a:cs typeface="Arial" panose="020B0604020202020204" pitchFamily="34" charset="0"/>
              </a:defRPr>
            </a:lvl3pPr>
            <a:lvl4pPr marL="1371566" indent="0" defTabSz="914378" eaLnBrk="1" latinLnBrk="0" hangingPunct="1">
              <a:lnSpc>
                <a:spcPct val="90000"/>
              </a:lnSpc>
              <a:spcBef>
                <a:spcPts val="500"/>
              </a:spcBef>
              <a:buClr>
                <a:schemeClr val="accent2"/>
              </a:buClr>
              <a:buFont typeface="Arial" panose="020B0604020202020204" pitchFamily="34" charset="0"/>
              <a:defRPr sz="1200" kern="1200">
                <a:solidFill>
                  <a:schemeClr val="bg1"/>
                </a:solidFill>
                <a:latin typeface="Arial" panose="020B0604020202020204" pitchFamily="34" charset="0"/>
                <a:ea typeface="+mn-ea"/>
                <a:cs typeface="Arial" panose="020B0604020202020204" pitchFamily="34" charset="0"/>
              </a:defRPr>
            </a:lvl4pPr>
            <a:lvl5pPr marL="1828754" indent="0" defTabSz="914378" eaLnBrk="1" latinLnBrk="0" hangingPunct="1">
              <a:lnSpc>
                <a:spcPct val="90000"/>
              </a:lnSpc>
              <a:spcBef>
                <a:spcPts val="500"/>
              </a:spcBef>
              <a:buFont typeface="Arial" panose="020B0604020202020204" pitchFamily="34" charset="0"/>
              <a:defRPr sz="1200" kern="1200">
                <a:solidFill>
                  <a:schemeClr val="bg1"/>
                </a:solidFill>
                <a:latin typeface="+mn-lt"/>
                <a:ea typeface="+mn-ea"/>
                <a:cs typeface="Arial" panose="020B0604020202020204" pitchFamily="34" charset="0"/>
              </a:defRPr>
            </a:lvl5pPr>
            <a:lvl6pPr marL="2514537"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rPr>
              <a:t>Nouveau paragraphe de profil </a:t>
            </a:r>
          </a:p>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rPr>
              <a:t>% Investissement sur les projets</a:t>
            </a:r>
          </a:p>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rPr>
              <a:t>Indication du pourcentage d’Investissement durable de chaque </a:t>
            </a:r>
            <a:r>
              <a:rPr lang="fr-FR">
                <a:solidFill>
                  <a:srgbClr val="000000"/>
                </a:solidFill>
              </a:rPr>
              <a:t>produit</a:t>
            </a:r>
            <a:endPar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endParaRPr>
          </a:p>
        </p:txBody>
      </p:sp>
      <p:sp>
        <p:nvSpPr>
          <p:cNvPr id="33" name="ZoneTexte 32">
            <a:extLst>
              <a:ext uri="{FF2B5EF4-FFF2-40B4-BE49-F238E27FC236}">
                <a16:creationId xmlns:a16="http://schemas.microsoft.com/office/drawing/2014/main" id="{D51DDD55-FE36-45D2-8B6B-0FE7C6D76FD3}"/>
              </a:ext>
            </a:extLst>
          </p:cNvPr>
          <p:cNvSpPr txBox="1"/>
          <p:nvPr/>
        </p:nvSpPr>
        <p:spPr>
          <a:xfrm>
            <a:off x="7404846" y="3898821"/>
            <a:ext cx="1739155" cy="234571"/>
          </a:xfrm>
          <a:prstGeom prst="rect">
            <a:avLst/>
          </a:prstGeom>
          <a:ln>
            <a:noFill/>
          </a:ln>
        </p:spPr>
        <p:txBody>
          <a:bodyPr lIns="0" tIns="0" rIns="0" bIns="0">
            <a:noAutofit/>
          </a:bodyPr>
          <a:lstStyle>
            <a:defPPr marR="0" lvl="0" algn="l" rtl="0">
              <a:lnSpc>
                <a:spcPct val="100000"/>
              </a:lnSpc>
              <a:spcBef>
                <a:spcPts val="0"/>
              </a:spcBef>
              <a:spcAft>
                <a:spcPts val="0"/>
              </a:spcAft>
            </a:defPPr>
            <a:lvl1pPr marL="171450" indent="-171450" algn="just" defTabSz="914378" eaLnBrk="1" latinLnBrk="0" hangingPunct="1">
              <a:lnSpc>
                <a:spcPct val="90000"/>
              </a:lnSpc>
              <a:spcBef>
                <a:spcPts val="1000"/>
              </a:spcBef>
              <a:buClr>
                <a:schemeClr val="tx2"/>
              </a:buClr>
              <a:buFont typeface="Wingdings" panose="05000000000000000000" pitchFamily="2" charset="2"/>
              <a:buChar char="ü"/>
              <a:tabLst>
                <a:tab pos="2062163" algn="l"/>
              </a:tabLst>
              <a:defRPr sz="1050" kern="1200" baseline="0">
                <a:solidFill>
                  <a:schemeClr val="tx1"/>
                </a:solidFill>
                <a:latin typeface="Arial Nova" panose="020B0504020202020204" pitchFamily="34" charset="0"/>
                <a:ea typeface="+mn-ea"/>
                <a:cs typeface="Arial" panose="020B0604020202020204" pitchFamily="34" charset="0"/>
              </a:defRPr>
            </a:lvl1pPr>
            <a:lvl2pPr marL="457189" indent="0" defTabSz="914378" eaLnBrk="1" latinLnBrk="0" hangingPunct="1">
              <a:lnSpc>
                <a:spcPct val="90000"/>
              </a:lnSpc>
              <a:spcBef>
                <a:spcPts val="500"/>
              </a:spcBef>
              <a:buClr>
                <a:schemeClr val="accent1"/>
              </a:buClr>
              <a:buFont typeface="Symbol" panose="05050102010706020507" pitchFamily="18" charset="2"/>
              <a:defRPr sz="1200" kern="1200">
                <a:solidFill>
                  <a:schemeClr val="bg1"/>
                </a:solidFill>
                <a:latin typeface="Arial" panose="020B0604020202020204" pitchFamily="34" charset="0"/>
                <a:ea typeface="+mn-ea"/>
                <a:cs typeface="Arial" panose="020B0604020202020204" pitchFamily="34" charset="0"/>
              </a:defRPr>
            </a:lvl2pPr>
            <a:lvl3pPr marL="914378" indent="0" defTabSz="914378" eaLnBrk="1" latinLnBrk="0" hangingPunct="1">
              <a:lnSpc>
                <a:spcPct val="90000"/>
              </a:lnSpc>
              <a:spcBef>
                <a:spcPts val="500"/>
              </a:spcBef>
              <a:buClr>
                <a:schemeClr val="accent3"/>
              </a:buClr>
              <a:buFont typeface="Courier New" panose="02070309020205020404" pitchFamily="49" charset="0"/>
              <a:defRPr sz="1200" kern="1200">
                <a:solidFill>
                  <a:schemeClr val="bg1"/>
                </a:solidFill>
                <a:latin typeface="Arial" panose="020B0604020202020204" pitchFamily="34" charset="0"/>
                <a:ea typeface="+mn-ea"/>
                <a:cs typeface="Arial" panose="020B0604020202020204" pitchFamily="34" charset="0"/>
              </a:defRPr>
            </a:lvl3pPr>
            <a:lvl4pPr marL="1371566" indent="0" defTabSz="914378" eaLnBrk="1" latinLnBrk="0" hangingPunct="1">
              <a:lnSpc>
                <a:spcPct val="90000"/>
              </a:lnSpc>
              <a:spcBef>
                <a:spcPts val="500"/>
              </a:spcBef>
              <a:buClr>
                <a:schemeClr val="accent2"/>
              </a:buClr>
              <a:buFont typeface="Arial" panose="020B0604020202020204" pitchFamily="34" charset="0"/>
              <a:defRPr sz="1200" kern="1200">
                <a:solidFill>
                  <a:schemeClr val="bg1"/>
                </a:solidFill>
                <a:latin typeface="Arial" panose="020B0604020202020204" pitchFamily="34" charset="0"/>
                <a:ea typeface="+mn-ea"/>
                <a:cs typeface="Arial" panose="020B0604020202020204" pitchFamily="34" charset="0"/>
              </a:defRPr>
            </a:lvl4pPr>
            <a:lvl5pPr marL="1828754" indent="0" defTabSz="914378" eaLnBrk="1" latinLnBrk="0" hangingPunct="1">
              <a:lnSpc>
                <a:spcPct val="90000"/>
              </a:lnSpc>
              <a:spcBef>
                <a:spcPts val="500"/>
              </a:spcBef>
              <a:buFont typeface="Arial" panose="020B0604020202020204" pitchFamily="34" charset="0"/>
              <a:defRPr sz="1200" kern="1200">
                <a:solidFill>
                  <a:schemeClr val="bg1"/>
                </a:solidFill>
                <a:latin typeface="+mn-lt"/>
                <a:ea typeface="+mn-ea"/>
                <a:cs typeface="Arial" panose="020B0604020202020204" pitchFamily="34" charset="0"/>
              </a:defRPr>
            </a:lvl5pPr>
            <a:lvl6pPr marL="2514537"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defTabSz="914378"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tab pos="2062112" algn="l"/>
              </a:tabLst>
              <a:defRPr/>
            </a:pPr>
            <a:r>
              <a:rPr kumimoji="0" lang="fr-FR" sz="1050" b="0" i="0" u="none" strike="noStrike" kern="1200" cap="none" spc="0" normalizeH="0" baseline="0" noProof="0">
                <a:ln>
                  <a:noFill/>
                </a:ln>
                <a:solidFill>
                  <a:srgbClr val="000000"/>
                </a:solidFill>
                <a:effectLst/>
                <a:uLnTx/>
                <a:uFillTx/>
                <a:latin typeface="Arial Nova" panose="020B0504020202020204" pitchFamily="34" charset="0"/>
                <a:ea typeface="+mn-ea"/>
                <a:cs typeface="Arial" panose="020B0604020202020204" pitchFamily="34" charset="0"/>
                <a:sym typeface="Arial"/>
              </a:rPr>
              <a:t>Pavé thématisation</a:t>
            </a:r>
          </a:p>
        </p:txBody>
      </p:sp>
      <p:pic>
        <p:nvPicPr>
          <p:cNvPr id="36" name="Picture 2" descr="triangle rounded Icon - Free PNG &amp; SVG 2014525 - Noun Project">
            <a:extLst>
              <a:ext uri="{FF2B5EF4-FFF2-40B4-BE49-F238E27FC236}">
                <a16:creationId xmlns:a16="http://schemas.microsoft.com/office/drawing/2014/main" id="{0BDF776C-22F5-4150-911D-692B62889496}"/>
              </a:ext>
            </a:extLst>
          </p:cNvPr>
          <p:cNvPicPr>
            <a:picLocks noChangeAspect="1" noChangeArrowheads="1"/>
          </p:cNvPicPr>
          <p:nvPr/>
        </p:nvPicPr>
        <p:blipFill>
          <a:blip r:embed="rId5" cstate="screen">
            <a:alphaModFix amt="20000"/>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5400000">
            <a:off x="-132361" y="1514289"/>
            <a:ext cx="883703" cy="618978"/>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Connecteur droit 37">
            <a:extLst>
              <a:ext uri="{FF2B5EF4-FFF2-40B4-BE49-F238E27FC236}">
                <a16:creationId xmlns:a16="http://schemas.microsoft.com/office/drawing/2014/main" id="{BAF091C1-E5D2-4984-A1DD-02618A690FE4}"/>
              </a:ext>
            </a:extLst>
          </p:cNvPr>
          <p:cNvCxnSpPr/>
          <p:nvPr/>
        </p:nvCxnSpPr>
        <p:spPr>
          <a:xfrm>
            <a:off x="1057836" y="1963269"/>
            <a:ext cx="2259106"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11745637-03A5-4D5A-94F7-6BF4485D4249}"/>
              </a:ext>
            </a:extLst>
          </p:cNvPr>
          <p:cNvCxnSpPr>
            <a:cxnSpLocks/>
          </p:cNvCxnSpPr>
          <p:nvPr/>
        </p:nvCxnSpPr>
        <p:spPr>
          <a:xfrm>
            <a:off x="6884895" y="1972233"/>
            <a:ext cx="1120588"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51752E3C-4C95-4E29-B9A3-6B24551AD35F}"/>
              </a:ext>
            </a:extLst>
          </p:cNvPr>
          <p:cNvCxnSpPr>
            <a:cxnSpLocks/>
          </p:cNvCxnSpPr>
          <p:nvPr/>
        </p:nvCxnSpPr>
        <p:spPr>
          <a:xfrm>
            <a:off x="8047187" y="1974577"/>
            <a:ext cx="0" cy="493057"/>
          </a:xfrm>
          <a:prstGeom prst="line">
            <a:avLst/>
          </a:prstGeom>
          <a:ln w="38100" cap="rnd">
            <a:solidFill>
              <a:schemeClr val="tx2">
                <a:lumMod val="75000"/>
              </a:schemeClr>
            </a:solidFill>
            <a:round/>
            <a:headEnd type="oval" w="lg" len="lg"/>
            <a:tailEnd type="stealth" w="lg" len="lg"/>
          </a:ln>
        </p:spPr>
        <p:style>
          <a:lnRef idx="1">
            <a:schemeClr val="accent1"/>
          </a:lnRef>
          <a:fillRef idx="0">
            <a:schemeClr val="accent1"/>
          </a:fillRef>
          <a:effectRef idx="0">
            <a:schemeClr val="accent1"/>
          </a:effectRef>
          <a:fontRef idx="minor">
            <a:schemeClr val="tx1"/>
          </a:fontRef>
        </p:style>
      </p:cxnSp>
      <p:grpSp>
        <p:nvGrpSpPr>
          <p:cNvPr id="34" name="Groupe 33">
            <a:extLst>
              <a:ext uri="{FF2B5EF4-FFF2-40B4-BE49-F238E27FC236}">
                <a16:creationId xmlns:a16="http://schemas.microsoft.com/office/drawing/2014/main" id="{FECD9403-105A-4B27-810C-B7CAF9B90FD6}"/>
              </a:ext>
            </a:extLst>
          </p:cNvPr>
          <p:cNvGrpSpPr/>
          <p:nvPr/>
        </p:nvGrpSpPr>
        <p:grpSpPr>
          <a:xfrm>
            <a:off x="3202145" y="1859886"/>
            <a:ext cx="279609" cy="278405"/>
            <a:chOff x="7563130" y="1339380"/>
            <a:chExt cx="432000" cy="432000"/>
          </a:xfrm>
        </p:grpSpPr>
        <p:sp>
          <p:nvSpPr>
            <p:cNvPr id="35" name="Oval 12">
              <a:extLst>
                <a:ext uri="{FF2B5EF4-FFF2-40B4-BE49-F238E27FC236}">
                  <a16:creationId xmlns:a16="http://schemas.microsoft.com/office/drawing/2014/main" id="{E0864CA0-8BA7-4607-BBDC-A792AD91AF5D}"/>
                </a:ext>
              </a:extLst>
            </p:cNvPr>
            <p:cNvSpPr/>
            <p:nvPr/>
          </p:nvSpPr>
          <p:spPr>
            <a:xfrm>
              <a:off x="7563130" y="1339380"/>
              <a:ext cx="432000" cy="4320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FFFFFF"/>
                </a:solidFill>
                <a:effectLst/>
                <a:uLnTx/>
                <a:uFillTx/>
                <a:latin typeface="Montserrat"/>
                <a:ea typeface="+mn-ea"/>
                <a:cs typeface="+mn-cs"/>
                <a:sym typeface="Arial"/>
              </a:endParaRPr>
            </a:p>
          </p:txBody>
        </p:sp>
        <p:grpSp>
          <p:nvGrpSpPr>
            <p:cNvPr id="37" name="Group 4">
              <a:extLst>
                <a:ext uri="{FF2B5EF4-FFF2-40B4-BE49-F238E27FC236}">
                  <a16:creationId xmlns:a16="http://schemas.microsoft.com/office/drawing/2014/main" id="{A51C4A5B-82FF-4C2A-B37E-1F2F48E25D86}"/>
                </a:ext>
              </a:extLst>
            </p:cNvPr>
            <p:cNvGrpSpPr>
              <a:grpSpLocks noChangeAspect="1"/>
            </p:cNvGrpSpPr>
            <p:nvPr/>
          </p:nvGrpSpPr>
          <p:grpSpPr bwMode="auto">
            <a:xfrm>
              <a:off x="7640281" y="1414832"/>
              <a:ext cx="277695" cy="281097"/>
              <a:chOff x="361" y="448"/>
              <a:chExt cx="409" cy="414"/>
            </a:xfrm>
            <a:solidFill>
              <a:srgbClr val="581D74"/>
            </a:solidFill>
          </p:grpSpPr>
          <p:sp>
            <p:nvSpPr>
              <p:cNvPr id="40" name="Freeform 5">
                <a:extLst>
                  <a:ext uri="{FF2B5EF4-FFF2-40B4-BE49-F238E27FC236}">
                    <a16:creationId xmlns:a16="http://schemas.microsoft.com/office/drawing/2014/main" id="{16C3A205-D344-41D5-995E-4F4F694108BD}"/>
                  </a:ext>
                </a:extLst>
              </p:cNvPr>
              <p:cNvSpPr>
                <a:spLocks noEditPoints="1"/>
              </p:cNvSpPr>
              <p:nvPr/>
            </p:nvSpPr>
            <p:spPr bwMode="auto">
              <a:xfrm>
                <a:off x="432" y="541"/>
                <a:ext cx="261" cy="321"/>
              </a:xfrm>
              <a:custGeom>
                <a:avLst/>
                <a:gdLst>
                  <a:gd name="T0" fmla="*/ 155 w 177"/>
                  <a:gd name="T1" fmla="*/ 217 h 217"/>
                  <a:gd name="T2" fmla="*/ 60 w 177"/>
                  <a:gd name="T3" fmla="*/ 217 h 217"/>
                  <a:gd name="T4" fmla="*/ 55 w 177"/>
                  <a:gd name="T5" fmla="*/ 214 h 217"/>
                  <a:gd name="T6" fmla="*/ 6 w 177"/>
                  <a:gd name="T7" fmla="*/ 142 h 217"/>
                  <a:gd name="T8" fmla="*/ 4 w 177"/>
                  <a:gd name="T9" fmla="*/ 116 h 217"/>
                  <a:gd name="T10" fmla="*/ 18 w 177"/>
                  <a:gd name="T11" fmla="*/ 108 h 217"/>
                  <a:gd name="T12" fmla="*/ 61 w 177"/>
                  <a:gd name="T13" fmla="*/ 137 h 217"/>
                  <a:gd name="T14" fmla="*/ 61 w 177"/>
                  <a:gd name="T15" fmla="*/ 24 h 217"/>
                  <a:gd name="T16" fmla="*/ 85 w 177"/>
                  <a:gd name="T17" fmla="*/ 0 h 217"/>
                  <a:gd name="T18" fmla="*/ 109 w 177"/>
                  <a:gd name="T19" fmla="*/ 24 h 217"/>
                  <a:gd name="T20" fmla="*/ 109 w 177"/>
                  <a:gd name="T21" fmla="*/ 92 h 217"/>
                  <a:gd name="T22" fmla="*/ 158 w 177"/>
                  <a:gd name="T23" fmla="*/ 109 h 217"/>
                  <a:gd name="T24" fmla="*/ 174 w 177"/>
                  <a:gd name="T25" fmla="*/ 146 h 217"/>
                  <a:gd name="T26" fmla="*/ 161 w 177"/>
                  <a:gd name="T27" fmla="*/ 212 h 217"/>
                  <a:gd name="T28" fmla="*/ 155 w 177"/>
                  <a:gd name="T29" fmla="*/ 217 h 217"/>
                  <a:gd name="T30" fmla="*/ 63 w 177"/>
                  <a:gd name="T31" fmla="*/ 205 h 217"/>
                  <a:gd name="T32" fmla="*/ 150 w 177"/>
                  <a:gd name="T33" fmla="*/ 205 h 217"/>
                  <a:gd name="T34" fmla="*/ 162 w 177"/>
                  <a:gd name="T35" fmla="*/ 143 h 217"/>
                  <a:gd name="T36" fmla="*/ 154 w 177"/>
                  <a:gd name="T37" fmla="*/ 120 h 217"/>
                  <a:gd name="T38" fmla="*/ 101 w 177"/>
                  <a:gd name="T39" fmla="*/ 102 h 217"/>
                  <a:gd name="T40" fmla="*/ 97 w 177"/>
                  <a:gd name="T41" fmla="*/ 96 h 217"/>
                  <a:gd name="T42" fmla="*/ 97 w 177"/>
                  <a:gd name="T43" fmla="*/ 24 h 217"/>
                  <a:gd name="T44" fmla="*/ 85 w 177"/>
                  <a:gd name="T45" fmla="*/ 12 h 217"/>
                  <a:gd name="T46" fmla="*/ 73 w 177"/>
                  <a:gd name="T47" fmla="*/ 24 h 217"/>
                  <a:gd name="T48" fmla="*/ 73 w 177"/>
                  <a:gd name="T49" fmla="*/ 156 h 217"/>
                  <a:gd name="T50" fmla="*/ 68 w 177"/>
                  <a:gd name="T51" fmla="*/ 162 h 217"/>
                  <a:gd name="T52" fmla="*/ 62 w 177"/>
                  <a:gd name="T53" fmla="*/ 160 h 217"/>
                  <a:gd name="T54" fmla="*/ 18 w 177"/>
                  <a:gd name="T55" fmla="*/ 120 h 217"/>
                  <a:gd name="T56" fmla="*/ 15 w 177"/>
                  <a:gd name="T57" fmla="*/ 122 h 217"/>
                  <a:gd name="T58" fmla="*/ 16 w 177"/>
                  <a:gd name="T59" fmla="*/ 135 h 217"/>
                  <a:gd name="T60" fmla="*/ 63 w 177"/>
                  <a:gd name="T61" fmla="*/ 205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7" h="217">
                    <a:moveTo>
                      <a:pt x="155" y="217"/>
                    </a:moveTo>
                    <a:cubicBezTo>
                      <a:pt x="60" y="217"/>
                      <a:pt x="60" y="217"/>
                      <a:pt x="60" y="217"/>
                    </a:cubicBezTo>
                    <a:cubicBezTo>
                      <a:pt x="58" y="217"/>
                      <a:pt x="56" y="216"/>
                      <a:pt x="55" y="214"/>
                    </a:cubicBezTo>
                    <a:cubicBezTo>
                      <a:pt x="6" y="142"/>
                      <a:pt x="6" y="142"/>
                      <a:pt x="6" y="142"/>
                    </a:cubicBezTo>
                    <a:cubicBezTo>
                      <a:pt x="2" y="135"/>
                      <a:pt x="0" y="124"/>
                      <a:pt x="4" y="116"/>
                    </a:cubicBezTo>
                    <a:cubicBezTo>
                      <a:pt x="7" y="111"/>
                      <a:pt x="12" y="108"/>
                      <a:pt x="18" y="108"/>
                    </a:cubicBezTo>
                    <a:cubicBezTo>
                      <a:pt x="31" y="108"/>
                      <a:pt x="43" y="114"/>
                      <a:pt x="61" y="137"/>
                    </a:cubicBezTo>
                    <a:cubicBezTo>
                      <a:pt x="61" y="24"/>
                      <a:pt x="61" y="24"/>
                      <a:pt x="61" y="24"/>
                    </a:cubicBezTo>
                    <a:cubicBezTo>
                      <a:pt x="61" y="11"/>
                      <a:pt x="71" y="0"/>
                      <a:pt x="85" y="0"/>
                    </a:cubicBezTo>
                    <a:cubicBezTo>
                      <a:pt x="98" y="0"/>
                      <a:pt x="109" y="11"/>
                      <a:pt x="109" y="24"/>
                    </a:cubicBezTo>
                    <a:cubicBezTo>
                      <a:pt x="109" y="92"/>
                      <a:pt x="109" y="92"/>
                      <a:pt x="109" y="92"/>
                    </a:cubicBezTo>
                    <a:cubicBezTo>
                      <a:pt x="158" y="109"/>
                      <a:pt x="158" y="109"/>
                      <a:pt x="158" y="109"/>
                    </a:cubicBezTo>
                    <a:cubicBezTo>
                      <a:pt x="173" y="114"/>
                      <a:pt x="177" y="131"/>
                      <a:pt x="174" y="146"/>
                    </a:cubicBezTo>
                    <a:cubicBezTo>
                      <a:pt x="161" y="212"/>
                      <a:pt x="161" y="212"/>
                      <a:pt x="161" y="212"/>
                    </a:cubicBezTo>
                    <a:cubicBezTo>
                      <a:pt x="161" y="215"/>
                      <a:pt x="158" y="217"/>
                      <a:pt x="155" y="217"/>
                    </a:cubicBezTo>
                    <a:close/>
                    <a:moveTo>
                      <a:pt x="63" y="205"/>
                    </a:moveTo>
                    <a:cubicBezTo>
                      <a:pt x="150" y="205"/>
                      <a:pt x="150" y="205"/>
                      <a:pt x="150" y="205"/>
                    </a:cubicBezTo>
                    <a:cubicBezTo>
                      <a:pt x="162" y="143"/>
                      <a:pt x="162" y="143"/>
                      <a:pt x="162" y="143"/>
                    </a:cubicBezTo>
                    <a:cubicBezTo>
                      <a:pt x="164" y="134"/>
                      <a:pt x="163" y="123"/>
                      <a:pt x="154" y="120"/>
                    </a:cubicBezTo>
                    <a:cubicBezTo>
                      <a:pt x="101" y="102"/>
                      <a:pt x="101" y="102"/>
                      <a:pt x="101" y="102"/>
                    </a:cubicBezTo>
                    <a:cubicBezTo>
                      <a:pt x="98" y="101"/>
                      <a:pt x="97" y="99"/>
                      <a:pt x="97" y="96"/>
                    </a:cubicBezTo>
                    <a:cubicBezTo>
                      <a:pt x="97" y="24"/>
                      <a:pt x="97" y="24"/>
                      <a:pt x="97" y="24"/>
                    </a:cubicBezTo>
                    <a:cubicBezTo>
                      <a:pt x="97" y="18"/>
                      <a:pt x="91" y="12"/>
                      <a:pt x="85" y="12"/>
                    </a:cubicBezTo>
                    <a:cubicBezTo>
                      <a:pt x="78" y="12"/>
                      <a:pt x="73" y="18"/>
                      <a:pt x="73" y="24"/>
                    </a:cubicBezTo>
                    <a:cubicBezTo>
                      <a:pt x="73" y="156"/>
                      <a:pt x="73" y="156"/>
                      <a:pt x="73" y="156"/>
                    </a:cubicBezTo>
                    <a:cubicBezTo>
                      <a:pt x="73" y="159"/>
                      <a:pt x="71" y="161"/>
                      <a:pt x="68" y="162"/>
                    </a:cubicBezTo>
                    <a:cubicBezTo>
                      <a:pt x="66" y="163"/>
                      <a:pt x="63" y="162"/>
                      <a:pt x="62" y="160"/>
                    </a:cubicBezTo>
                    <a:cubicBezTo>
                      <a:pt x="38" y="123"/>
                      <a:pt x="27" y="120"/>
                      <a:pt x="18" y="120"/>
                    </a:cubicBezTo>
                    <a:cubicBezTo>
                      <a:pt x="16" y="120"/>
                      <a:pt x="15" y="121"/>
                      <a:pt x="15" y="122"/>
                    </a:cubicBezTo>
                    <a:cubicBezTo>
                      <a:pt x="13" y="125"/>
                      <a:pt x="14" y="131"/>
                      <a:pt x="16" y="135"/>
                    </a:cubicBezTo>
                    <a:lnTo>
                      <a:pt x="63" y="205"/>
                    </a:lnTo>
                    <a:close/>
                  </a:path>
                </a:pathLst>
              </a:custGeom>
              <a:grpFill/>
              <a:ln w="3175">
                <a:solidFill>
                  <a:srgbClr val="581D74"/>
                </a:solidFill>
                <a:round/>
                <a:headEnd/>
                <a:tailEnd/>
              </a:ln>
            </p:spPr>
            <p:txBody>
              <a:bodyPr vert="horz" wrap="square" lIns="121920" tIns="60960" rIns="121920" bIns="60960" numCol="1" anchor="t" anchorCtr="0" compatLnSpc="1">
                <a:prstTxWarp prst="textNoShape">
                  <a:avLst/>
                </a:prstTxWarp>
              </a:bodyPr>
              <a:lstStyle/>
              <a:p>
                <a:pPr marL="0" marR="0" lvl="0" indent="0" algn="l" defTabSz="1219139"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D6D2E3"/>
                  </a:solidFill>
                  <a:effectLst/>
                  <a:uLnTx/>
                  <a:uFillTx/>
                  <a:latin typeface="Montserrat"/>
                  <a:ea typeface="+mn-ea"/>
                  <a:cs typeface="Arial" charset="0"/>
                  <a:sym typeface="Arial"/>
                </a:endParaRPr>
              </a:p>
            </p:txBody>
          </p:sp>
          <p:sp>
            <p:nvSpPr>
              <p:cNvPr id="41" name="Freeform 6">
                <a:extLst>
                  <a:ext uri="{FF2B5EF4-FFF2-40B4-BE49-F238E27FC236}">
                    <a16:creationId xmlns:a16="http://schemas.microsoft.com/office/drawing/2014/main" id="{FBE6388E-4AF7-47E0-8F24-AF0363825E84}"/>
                  </a:ext>
                </a:extLst>
              </p:cNvPr>
              <p:cNvSpPr>
                <a:spLocks/>
              </p:cNvSpPr>
              <p:nvPr/>
            </p:nvSpPr>
            <p:spPr bwMode="auto">
              <a:xfrm>
                <a:off x="361" y="448"/>
                <a:ext cx="145" cy="144"/>
              </a:xfrm>
              <a:custGeom>
                <a:avLst/>
                <a:gdLst>
                  <a:gd name="T0" fmla="*/ 30 w 98"/>
                  <a:gd name="T1" fmla="*/ 97 h 97"/>
                  <a:gd name="T2" fmla="*/ 26 w 98"/>
                  <a:gd name="T3" fmla="*/ 95 h 97"/>
                  <a:gd name="T4" fmla="*/ 2 w 98"/>
                  <a:gd name="T5" fmla="*/ 72 h 97"/>
                  <a:gd name="T6" fmla="*/ 2 w 98"/>
                  <a:gd name="T7" fmla="*/ 63 h 97"/>
                  <a:gd name="T8" fmla="*/ 11 w 98"/>
                  <a:gd name="T9" fmla="*/ 63 h 97"/>
                  <a:gd name="T10" fmla="*/ 30 w 98"/>
                  <a:gd name="T11" fmla="*/ 82 h 97"/>
                  <a:gd name="T12" fmla="*/ 86 w 98"/>
                  <a:gd name="T13" fmla="*/ 4 h 97"/>
                  <a:gd name="T14" fmla="*/ 94 w 98"/>
                  <a:gd name="T15" fmla="*/ 2 h 97"/>
                  <a:gd name="T16" fmla="*/ 96 w 98"/>
                  <a:gd name="T17" fmla="*/ 11 h 97"/>
                  <a:gd name="T18" fmla="*/ 35 w 98"/>
                  <a:gd name="T19" fmla="*/ 95 h 97"/>
                  <a:gd name="T20" fmla="*/ 31 w 98"/>
                  <a:gd name="T21" fmla="*/ 97 h 97"/>
                  <a:gd name="T22" fmla="*/ 30 w 98"/>
                  <a:gd name="T23"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97">
                    <a:moveTo>
                      <a:pt x="30" y="97"/>
                    </a:moveTo>
                    <a:cubicBezTo>
                      <a:pt x="29" y="97"/>
                      <a:pt x="27" y="97"/>
                      <a:pt x="26" y="95"/>
                    </a:cubicBezTo>
                    <a:cubicBezTo>
                      <a:pt x="2" y="72"/>
                      <a:pt x="2" y="72"/>
                      <a:pt x="2" y="72"/>
                    </a:cubicBezTo>
                    <a:cubicBezTo>
                      <a:pt x="0" y="69"/>
                      <a:pt x="0" y="66"/>
                      <a:pt x="2" y="63"/>
                    </a:cubicBezTo>
                    <a:cubicBezTo>
                      <a:pt x="5" y="61"/>
                      <a:pt x="9" y="61"/>
                      <a:pt x="11" y="63"/>
                    </a:cubicBezTo>
                    <a:cubicBezTo>
                      <a:pt x="30" y="82"/>
                      <a:pt x="30" y="82"/>
                      <a:pt x="30" y="82"/>
                    </a:cubicBezTo>
                    <a:cubicBezTo>
                      <a:pt x="86" y="4"/>
                      <a:pt x="86" y="4"/>
                      <a:pt x="86" y="4"/>
                    </a:cubicBezTo>
                    <a:cubicBezTo>
                      <a:pt x="88" y="1"/>
                      <a:pt x="92" y="0"/>
                      <a:pt x="94" y="2"/>
                    </a:cubicBezTo>
                    <a:cubicBezTo>
                      <a:pt x="97" y="4"/>
                      <a:pt x="98" y="8"/>
                      <a:pt x="96" y="11"/>
                    </a:cubicBezTo>
                    <a:cubicBezTo>
                      <a:pt x="35" y="95"/>
                      <a:pt x="35" y="95"/>
                      <a:pt x="35" y="95"/>
                    </a:cubicBezTo>
                    <a:cubicBezTo>
                      <a:pt x="34" y="96"/>
                      <a:pt x="33" y="97"/>
                      <a:pt x="31" y="97"/>
                    </a:cubicBezTo>
                    <a:cubicBezTo>
                      <a:pt x="31" y="97"/>
                      <a:pt x="31" y="97"/>
                      <a:pt x="30" y="97"/>
                    </a:cubicBezTo>
                    <a:close/>
                  </a:path>
                </a:pathLst>
              </a:custGeom>
              <a:grpFill/>
              <a:ln w="3175">
                <a:solidFill>
                  <a:srgbClr val="581D74"/>
                </a:solidFill>
                <a:round/>
                <a:headEnd/>
                <a:tailEnd/>
              </a:ln>
            </p:spPr>
            <p:txBody>
              <a:bodyPr vert="horz" wrap="square" lIns="121920" tIns="60960" rIns="121920" bIns="60960" numCol="1" anchor="t" anchorCtr="0" compatLnSpc="1">
                <a:prstTxWarp prst="textNoShape">
                  <a:avLst/>
                </a:prstTxWarp>
              </a:bodyPr>
              <a:lstStyle/>
              <a:p>
                <a:pPr marL="0" marR="0" lvl="0" indent="0" algn="l" defTabSz="1219139"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D6D2E3"/>
                  </a:solidFill>
                  <a:effectLst/>
                  <a:uLnTx/>
                  <a:uFillTx/>
                  <a:latin typeface="Montserrat"/>
                  <a:ea typeface="+mn-ea"/>
                  <a:cs typeface="Arial" charset="0"/>
                  <a:sym typeface="Arial"/>
                </a:endParaRPr>
              </a:p>
            </p:txBody>
          </p:sp>
          <p:sp>
            <p:nvSpPr>
              <p:cNvPr id="42" name="Freeform 7">
                <a:extLst>
                  <a:ext uri="{FF2B5EF4-FFF2-40B4-BE49-F238E27FC236}">
                    <a16:creationId xmlns:a16="http://schemas.microsoft.com/office/drawing/2014/main" id="{2ABFDC4A-B972-4C2D-B105-2A1398DC0D12}"/>
                  </a:ext>
                </a:extLst>
              </p:cNvPr>
              <p:cNvSpPr>
                <a:spLocks/>
              </p:cNvSpPr>
              <p:nvPr/>
            </p:nvSpPr>
            <p:spPr bwMode="auto">
              <a:xfrm>
                <a:off x="627" y="450"/>
                <a:ext cx="143" cy="142"/>
              </a:xfrm>
              <a:custGeom>
                <a:avLst/>
                <a:gdLst>
                  <a:gd name="T0" fmla="*/ 91 w 97"/>
                  <a:gd name="T1" fmla="*/ 96 h 96"/>
                  <a:gd name="T2" fmla="*/ 86 w 97"/>
                  <a:gd name="T3" fmla="*/ 94 h 96"/>
                  <a:gd name="T4" fmla="*/ 2 w 97"/>
                  <a:gd name="T5" fmla="*/ 10 h 96"/>
                  <a:gd name="T6" fmla="*/ 2 w 97"/>
                  <a:gd name="T7" fmla="*/ 2 h 96"/>
                  <a:gd name="T8" fmla="*/ 11 w 97"/>
                  <a:gd name="T9" fmla="*/ 2 h 96"/>
                  <a:gd name="T10" fmla="*/ 95 w 97"/>
                  <a:gd name="T11" fmla="*/ 86 h 96"/>
                  <a:gd name="T12" fmla="*/ 95 w 97"/>
                  <a:gd name="T13" fmla="*/ 94 h 96"/>
                  <a:gd name="T14" fmla="*/ 91 w 97"/>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96">
                    <a:moveTo>
                      <a:pt x="91" y="96"/>
                    </a:moveTo>
                    <a:cubicBezTo>
                      <a:pt x="89" y="96"/>
                      <a:pt x="88" y="96"/>
                      <a:pt x="86" y="94"/>
                    </a:cubicBezTo>
                    <a:cubicBezTo>
                      <a:pt x="2" y="10"/>
                      <a:pt x="2" y="10"/>
                      <a:pt x="2" y="10"/>
                    </a:cubicBezTo>
                    <a:cubicBezTo>
                      <a:pt x="0" y="8"/>
                      <a:pt x="0" y="4"/>
                      <a:pt x="2" y="2"/>
                    </a:cubicBezTo>
                    <a:cubicBezTo>
                      <a:pt x="5" y="0"/>
                      <a:pt x="9" y="0"/>
                      <a:pt x="11" y="2"/>
                    </a:cubicBezTo>
                    <a:cubicBezTo>
                      <a:pt x="95" y="86"/>
                      <a:pt x="95" y="86"/>
                      <a:pt x="95" y="86"/>
                    </a:cubicBezTo>
                    <a:cubicBezTo>
                      <a:pt x="97" y="88"/>
                      <a:pt x="97" y="92"/>
                      <a:pt x="95" y="94"/>
                    </a:cubicBezTo>
                    <a:cubicBezTo>
                      <a:pt x="94" y="96"/>
                      <a:pt x="92" y="96"/>
                      <a:pt x="91" y="96"/>
                    </a:cubicBezTo>
                    <a:close/>
                  </a:path>
                </a:pathLst>
              </a:custGeom>
              <a:grpFill/>
              <a:ln w="3175">
                <a:solidFill>
                  <a:srgbClr val="581D74"/>
                </a:solidFill>
                <a:round/>
                <a:headEnd/>
                <a:tailEnd/>
              </a:ln>
            </p:spPr>
            <p:txBody>
              <a:bodyPr vert="horz" wrap="square" lIns="121920" tIns="60960" rIns="121920" bIns="60960" numCol="1" anchor="t" anchorCtr="0" compatLnSpc="1">
                <a:prstTxWarp prst="textNoShape">
                  <a:avLst/>
                </a:prstTxWarp>
              </a:bodyPr>
              <a:lstStyle/>
              <a:p>
                <a:pPr marL="0" marR="0" lvl="0" indent="0" algn="l" defTabSz="1219139"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D6D2E3"/>
                  </a:solidFill>
                  <a:effectLst/>
                  <a:uLnTx/>
                  <a:uFillTx/>
                  <a:latin typeface="Montserrat"/>
                  <a:ea typeface="+mn-ea"/>
                  <a:cs typeface="Arial" charset="0"/>
                  <a:sym typeface="Arial"/>
                </a:endParaRPr>
              </a:p>
            </p:txBody>
          </p:sp>
          <p:sp>
            <p:nvSpPr>
              <p:cNvPr id="43" name="Freeform 8">
                <a:extLst>
                  <a:ext uri="{FF2B5EF4-FFF2-40B4-BE49-F238E27FC236}">
                    <a16:creationId xmlns:a16="http://schemas.microsoft.com/office/drawing/2014/main" id="{8A9A4E9C-7360-4771-81A4-745713033730}"/>
                  </a:ext>
                </a:extLst>
              </p:cNvPr>
              <p:cNvSpPr>
                <a:spLocks/>
              </p:cNvSpPr>
              <p:nvPr/>
            </p:nvSpPr>
            <p:spPr bwMode="auto">
              <a:xfrm>
                <a:off x="627" y="450"/>
                <a:ext cx="143" cy="142"/>
              </a:xfrm>
              <a:custGeom>
                <a:avLst/>
                <a:gdLst>
                  <a:gd name="T0" fmla="*/ 7 w 97"/>
                  <a:gd name="T1" fmla="*/ 96 h 96"/>
                  <a:gd name="T2" fmla="*/ 2 w 97"/>
                  <a:gd name="T3" fmla="*/ 94 h 96"/>
                  <a:gd name="T4" fmla="*/ 2 w 97"/>
                  <a:gd name="T5" fmla="*/ 86 h 96"/>
                  <a:gd name="T6" fmla="*/ 86 w 97"/>
                  <a:gd name="T7" fmla="*/ 2 h 96"/>
                  <a:gd name="T8" fmla="*/ 95 w 97"/>
                  <a:gd name="T9" fmla="*/ 2 h 96"/>
                  <a:gd name="T10" fmla="*/ 95 w 97"/>
                  <a:gd name="T11" fmla="*/ 10 h 96"/>
                  <a:gd name="T12" fmla="*/ 11 w 97"/>
                  <a:gd name="T13" fmla="*/ 94 h 96"/>
                  <a:gd name="T14" fmla="*/ 7 w 97"/>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96">
                    <a:moveTo>
                      <a:pt x="7" y="96"/>
                    </a:moveTo>
                    <a:cubicBezTo>
                      <a:pt x="5" y="96"/>
                      <a:pt x="4" y="96"/>
                      <a:pt x="2" y="94"/>
                    </a:cubicBezTo>
                    <a:cubicBezTo>
                      <a:pt x="0" y="92"/>
                      <a:pt x="0" y="88"/>
                      <a:pt x="2" y="86"/>
                    </a:cubicBezTo>
                    <a:cubicBezTo>
                      <a:pt x="86" y="2"/>
                      <a:pt x="86" y="2"/>
                      <a:pt x="86" y="2"/>
                    </a:cubicBezTo>
                    <a:cubicBezTo>
                      <a:pt x="89" y="0"/>
                      <a:pt x="93" y="0"/>
                      <a:pt x="95" y="2"/>
                    </a:cubicBezTo>
                    <a:cubicBezTo>
                      <a:pt x="97" y="4"/>
                      <a:pt x="97" y="8"/>
                      <a:pt x="95" y="10"/>
                    </a:cubicBezTo>
                    <a:cubicBezTo>
                      <a:pt x="11" y="94"/>
                      <a:pt x="11" y="94"/>
                      <a:pt x="11" y="94"/>
                    </a:cubicBezTo>
                    <a:cubicBezTo>
                      <a:pt x="10" y="96"/>
                      <a:pt x="8" y="96"/>
                      <a:pt x="7" y="96"/>
                    </a:cubicBezTo>
                    <a:close/>
                  </a:path>
                </a:pathLst>
              </a:custGeom>
              <a:grpFill/>
              <a:ln w="3175">
                <a:solidFill>
                  <a:srgbClr val="581D74"/>
                </a:solidFill>
                <a:round/>
                <a:headEnd/>
                <a:tailEnd/>
              </a:ln>
            </p:spPr>
            <p:txBody>
              <a:bodyPr vert="horz" wrap="square" lIns="121920" tIns="60960" rIns="121920" bIns="60960" numCol="1" anchor="t" anchorCtr="0" compatLnSpc="1">
                <a:prstTxWarp prst="textNoShape">
                  <a:avLst/>
                </a:prstTxWarp>
              </a:bodyPr>
              <a:lstStyle/>
              <a:p>
                <a:pPr marL="0" marR="0" lvl="0" indent="0" algn="l" defTabSz="1219139" rtl="0" eaLnBrk="1" fontAlgn="base" latinLnBrk="0" hangingPunct="1">
                  <a:lnSpc>
                    <a:spcPct val="100000"/>
                  </a:lnSpc>
                  <a:spcBef>
                    <a:spcPct val="0"/>
                  </a:spcBef>
                  <a:spcAft>
                    <a:spcPct val="0"/>
                  </a:spcAft>
                  <a:buClrTx/>
                  <a:buSzTx/>
                  <a:buFontTx/>
                  <a:buNone/>
                  <a:tabLst/>
                  <a:defRPr/>
                </a:pPr>
                <a:endParaRPr kumimoji="0" lang="en-AU" sz="2400" b="0" i="0" u="none" strike="noStrike" kern="0" cap="none" spc="0" normalizeH="0" baseline="0" noProof="0">
                  <a:ln>
                    <a:noFill/>
                  </a:ln>
                  <a:solidFill>
                    <a:srgbClr val="D6D2E3"/>
                  </a:solidFill>
                  <a:effectLst/>
                  <a:uLnTx/>
                  <a:uFillTx/>
                  <a:latin typeface="Montserrat"/>
                  <a:ea typeface="+mn-ea"/>
                  <a:cs typeface="Arial" charset="0"/>
                  <a:sym typeface="Arial"/>
                </a:endParaRPr>
              </a:p>
            </p:txBody>
          </p:sp>
        </p:grpSp>
      </p:grpSp>
      <p:pic>
        <p:nvPicPr>
          <p:cNvPr id="58" name="Image 57">
            <a:extLst>
              <a:ext uri="{FF2B5EF4-FFF2-40B4-BE49-F238E27FC236}">
                <a16:creationId xmlns:a16="http://schemas.microsoft.com/office/drawing/2014/main" id="{762272B5-37D9-4294-B8EB-3927B5BE03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00355" y="1842849"/>
            <a:ext cx="256801" cy="260272"/>
          </a:xfrm>
          <a:prstGeom prst="rect">
            <a:avLst/>
          </a:prstGeom>
        </p:spPr>
      </p:pic>
      <p:pic>
        <p:nvPicPr>
          <p:cNvPr id="2" name="Image 1">
            <a:extLst>
              <a:ext uri="{FF2B5EF4-FFF2-40B4-BE49-F238E27FC236}">
                <a16:creationId xmlns:a16="http://schemas.microsoft.com/office/drawing/2014/main" id="{9A54A30A-1708-4162-A229-66D0762667A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37675" y="1836694"/>
            <a:ext cx="263789" cy="263789"/>
          </a:xfrm>
          <a:prstGeom prst="rect">
            <a:avLst/>
          </a:prstGeom>
        </p:spPr>
      </p:pic>
      <p:pic>
        <p:nvPicPr>
          <p:cNvPr id="6" name="Image 5">
            <a:extLst>
              <a:ext uri="{FF2B5EF4-FFF2-40B4-BE49-F238E27FC236}">
                <a16:creationId xmlns:a16="http://schemas.microsoft.com/office/drawing/2014/main" id="{BCF3385C-DBDD-4C02-AFD3-BB65859A3C4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17773" y="1857795"/>
            <a:ext cx="277107" cy="273461"/>
          </a:xfrm>
          <a:prstGeom prst="rect">
            <a:avLst/>
          </a:prstGeom>
        </p:spPr>
      </p:pic>
      <p:sp>
        <p:nvSpPr>
          <p:cNvPr id="65" name="ZoneTexte 64">
            <a:extLst>
              <a:ext uri="{FF2B5EF4-FFF2-40B4-BE49-F238E27FC236}">
                <a16:creationId xmlns:a16="http://schemas.microsoft.com/office/drawing/2014/main" id="{2E17F788-8B86-42FC-9832-551FEE9F9CBA}"/>
              </a:ext>
            </a:extLst>
          </p:cNvPr>
          <p:cNvSpPr txBox="1"/>
          <p:nvPr/>
        </p:nvSpPr>
        <p:spPr>
          <a:xfrm>
            <a:off x="594361" y="1555336"/>
            <a:ext cx="1438421" cy="261610"/>
          </a:xfrm>
          <a:prstGeom prst="rect">
            <a:avLst/>
          </a:prstGeom>
          <a:noFill/>
        </p:spPr>
        <p:txBody>
          <a:bodyPr wrap="square">
            <a:spAutoFit/>
          </a:bodyPr>
          <a:lstStyle>
            <a:defPPr marR="0" lvl="0" algn="l" rtl="0">
              <a:lnSpc>
                <a:spcPct val="100000"/>
              </a:lnSpc>
              <a:spcBef>
                <a:spcPts val="0"/>
              </a:spcBef>
              <a:spcAft>
                <a:spcPts val="0"/>
              </a:spcAft>
              <a:defRPr/>
            </a:defPPr>
            <a:lvl1pPr>
              <a:defRPr sz="1100">
                <a:solidFill>
                  <a:schemeClr val="bg1">
                    <a:lumMod val="50000"/>
                  </a:schemeClr>
                </a:solidFill>
                <a:latin typeface="Ubuntu" panose="020B0504030602030204" pitchFamily="34" charset="0"/>
              </a:defRPr>
            </a:lvl1p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FFFFFF">
                    <a:lumMod val="50000"/>
                  </a:srgbClr>
                </a:solidFill>
                <a:effectLst/>
                <a:uLnTx/>
                <a:uFillTx/>
                <a:latin typeface="Ubuntu" panose="020B0504030602030204" pitchFamily="34" charset="0"/>
                <a:ea typeface="+mn-ea"/>
                <a:cs typeface="Arial"/>
                <a:sym typeface="Arial"/>
              </a:rPr>
              <a:t>Pop-in d’ouverture</a:t>
            </a:r>
          </a:p>
        </p:txBody>
      </p:sp>
      <p:pic>
        <p:nvPicPr>
          <p:cNvPr id="14" name="Image 13">
            <a:extLst>
              <a:ext uri="{FF2B5EF4-FFF2-40B4-BE49-F238E27FC236}">
                <a16:creationId xmlns:a16="http://schemas.microsoft.com/office/drawing/2014/main" id="{175B5604-A9CB-428C-BD0F-5EDCE4711FF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40525" y="1822625"/>
            <a:ext cx="301596" cy="301596"/>
          </a:xfrm>
          <a:prstGeom prst="rect">
            <a:avLst/>
          </a:prstGeom>
        </p:spPr>
      </p:pic>
      <p:pic>
        <p:nvPicPr>
          <p:cNvPr id="17" name="Image 16">
            <a:extLst>
              <a:ext uri="{FF2B5EF4-FFF2-40B4-BE49-F238E27FC236}">
                <a16:creationId xmlns:a16="http://schemas.microsoft.com/office/drawing/2014/main" id="{992A207B-A9B8-4931-BF59-1F42094EAE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48279" y="1863892"/>
            <a:ext cx="263702" cy="267365"/>
          </a:xfrm>
          <a:prstGeom prst="rect">
            <a:avLst/>
          </a:prstGeom>
        </p:spPr>
      </p:pic>
      <p:sp>
        <p:nvSpPr>
          <p:cNvPr id="44" name="Titre 1">
            <a:extLst>
              <a:ext uri="{FF2B5EF4-FFF2-40B4-BE49-F238E27FC236}">
                <a16:creationId xmlns:a16="http://schemas.microsoft.com/office/drawing/2014/main" id="{F0EB01A2-6312-4833-A2A7-7649D8FAE52A}"/>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spTree>
    <p:extLst>
      <p:ext uri="{BB962C8B-B14F-4D97-AF65-F5344CB8AC3E}">
        <p14:creationId xmlns:p14="http://schemas.microsoft.com/office/powerpoint/2010/main" val="3999076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C5F9E8AE-8938-4513-8CF7-96F77C43FDF0}"/>
              </a:ext>
            </a:extLst>
          </p:cNvPr>
          <p:cNvPicPr>
            <a:picLocks noChangeAspect="1"/>
          </p:cNvPicPr>
          <p:nvPr/>
        </p:nvPicPr>
        <p:blipFill>
          <a:blip r:embed="rId2"/>
          <a:stretch>
            <a:fillRect/>
          </a:stretch>
        </p:blipFill>
        <p:spPr>
          <a:xfrm>
            <a:off x="3856180" y="944380"/>
            <a:ext cx="4823125" cy="3940453"/>
          </a:xfrm>
          <a:prstGeom prst="rect">
            <a:avLst/>
          </a:prstGeom>
        </p:spPr>
      </p:pic>
      <p:sp>
        <p:nvSpPr>
          <p:cNvPr id="12" name="ZoneTexte 11">
            <a:extLst>
              <a:ext uri="{FF2B5EF4-FFF2-40B4-BE49-F238E27FC236}">
                <a16:creationId xmlns:a16="http://schemas.microsoft.com/office/drawing/2014/main" id="{AC6AD95D-EA10-4B8E-A4AE-4F98F1EC79D4}"/>
              </a:ext>
            </a:extLst>
          </p:cNvPr>
          <p:cNvSpPr txBox="1"/>
          <p:nvPr/>
        </p:nvSpPr>
        <p:spPr>
          <a:xfrm>
            <a:off x="150332" y="2001039"/>
            <a:ext cx="1438421" cy="261610"/>
          </a:xfrm>
          <a:prstGeom prst="rect">
            <a:avLst/>
          </a:prstGeom>
          <a:noFill/>
        </p:spPr>
        <p:txBody>
          <a:bodyPr wrap="square">
            <a:spAutoFit/>
          </a:bodyPr>
          <a:lstStyle>
            <a:defPPr marR="0" lvl="0" algn="l" rtl="0">
              <a:lnSpc>
                <a:spcPct val="100000"/>
              </a:lnSpc>
              <a:spcBef>
                <a:spcPts val="0"/>
              </a:spcBef>
              <a:spcAft>
                <a:spcPts val="0"/>
              </a:spcAft>
              <a:defRPr/>
            </a:defPPr>
            <a:lvl1pPr>
              <a:defRPr sz="1100">
                <a:solidFill>
                  <a:schemeClr val="bg1">
                    <a:lumMod val="50000"/>
                  </a:schemeClr>
                </a:solidFill>
                <a:latin typeface="Ubuntu" panose="020B0504030602030204" pitchFamily="34" charset="0"/>
              </a:defRPr>
            </a:lvl1p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FFFFFF">
                    <a:lumMod val="50000"/>
                  </a:srgbClr>
                </a:solidFill>
                <a:effectLst/>
                <a:uLnTx/>
                <a:uFillTx/>
                <a:latin typeface="Ubuntu" panose="020B0504030602030204" pitchFamily="34" charset="0"/>
                <a:ea typeface="+mn-ea"/>
                <a:cs typeface="Arial"/>
                <a:sym typeface="Arial"/>
              </a:rPr>
              <a:t>Pop-in d’ouverture</a:t>
            </a:r>
          </a:p>
        </p:txBody>
      </p:sp>
      <p:pic>
        <p:nvPicPr>
          <p:cNvPr id="16" name="Image 15">
            <a:extLst>
              <a:ext uri="{FF2B5EF4-FFF2-40B4-BE49-F238E27FC236}">
                <a16:creationId xmlns:a16="http://schemas.microsoft.com/office/drawing/2014/main" id="{48353550-FC79-4F7E-9321-E706903382F3}"/>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1512780" y="1971919"/>
            <a:ext cx="301596" cy="301596"/>
          </a:xfrm>
          <a:prstGeom prst="rect">
            <a:avLst/>
          </a:prstGeom>
        </p:spPr>
      </p:pic>
      <p:sp>
        <p:nvSpPr>
          <p:cNvPr id="14" name="Rectangle 13">
            <a:extLst>
              <a:ext uri="{FF2B5EF4-FFF2-40B4-BE49-F238E27FC236}">
                <a16:creationId xmlns:a16="http://schemas.microsoft.com/office/drawing/2014/main" id="{8F61E845-B3F4-43A4-820D-531DE9857E20}"/>
              </a:ext>
            </a:extLst>
          </p:cNvPr>
          <p:cNvSpPr/>
          <p:nvPr/>
        </p:nvSpPr>
        <p:spPr>
          <a:xfrm>
            <a:off x="3987383" y="2588399"/>
            <a:ext cx="1401581" cy="520505"/>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ZoneTexte 18">
            <a:extLst>
              <a:ext uri="{FF2B5EF4-FFF2-40B4-BE49-F238E27FC236}">
                <a16:creationId xmlns:a16="http://schemas.microsoft.com/office/drawing/2014/main" id="{13ACC5AD-6D05-4826-8370-75E64C98FB46}"/>
              </a:ext>
            </a:extLst>
          </p:cNvPr>
          <p:cNvSpPr txBox="1"/>
          <p:nvPr/>
        </p:nvSpPr>
        <p:spPr>
          <a:xfrm>
            <a:off x="215591" y="2500749"/>
            <a:ext cx="2349305" cy="707886"/>
          </a:xfrm>
          <a:prstGeom prst="rect">
            <a:avLst/>
          </a:prstGeom>
          <a:noFill/>
        </p:spPr>
        <p:txBody>
          <a:bodyPr wrap="square">
            <a:spAutoFit/>
          </a:bodyPr>
          <a:lstStyle/>
          <a:p>
            <a:pPr marL="171446" marR="0" lvl="0" indent="-171446" algn="just" defTabSz="914378" rtl="0" eaLnBrk="1" fontAlgn="auto" latinLnBrk="0" hangingPunct="1">
              <a:lnSpc>
                <a:spcPct val="100000"/>
              </a:lnSpc>
              <a:spcBef>
                <a:spcPts val="0"/>
              </a:spcBef>
              <a:spcAft>
                <a:spcPts val="0"/>
              </a:spcAft>
              <a:buClrTx/>
              <a:buSzTx/>
              <a:buFont typeface="Wingdings" panose="05000000000000000000" pitchFamily="2" charset="2"/>
              <a:buChar char="ü"/>
              <a:tabLst>
                <a:tab pos="2062112" algn="l"/>
              </a:tabLst>
              <a:defRPr/>
            </a:pPr>
            <a:r>
              <a:rPr kumimoji="0" lang="fr-FR" sz="1000" b="0" i="0" u="none" strike="noStrike" kern="0" cap="none" spc="0" normalizeH="0" baseline="0" noProof="0" dirty="0">
                <a:ln>
                  <a:noFill/>
                </a:ln>
                <a:solidFill>
                  <a:srgbClr val="000000"/>
                </a:solidFill>
                <a:effectLst/>
                <a:uLnTx/>
                <a:uFillTx/>
                <a:latin typeface="Arial Nova" panose="020B0504020202020204" pitchFamily="34" charset="0"/>
                <a:ea typeface="+mn-ea"/>
                <a:cs typeface="Arial"/>
                <a:sym typeface="Arial"/>
              </a:rPr>
              <a:t>Le profil client s’enrichit du profil «durable» et indication des PAI sélectionnés par le client </a:t>
            </a:r>
          </a:p>
          <a:p>
            <a:pPr marL="171446" marR="0" lvl="0" indent="-171446" algn="just" defTabSz="914378" rtl="0" eaLnBrk="1" fontAlgn="auto" latinLnBrk="0" hangingPunct="1">
              <a:lnSpc>
                <a:spcPct val="100000"/>
              </a:lnSpc>
              <a:spcBef>
                <a:spcPts val="0"/>
              </a:spcBef>
              <a:spcAft>
                <a:spcPts val="0"/>
              </a:spcAft>
              <a:buClrTx/>
              <a:buSzTx/>
              <a:buFont typeface="Wingdings" panose="05000000000000000000" pitchFamily="2" charset="2"/>
              <a:buChar char="ü"/>
              <a:tabLst>
                <a:tab pos="2062112" algn="l"/>
              </a:tabLst>
              <a:defRPr/>
            </a:pPr>
            <a:r>
              <a:rPr kumimoji="0" lang="fr-FR" sz="1000" b="0" i="0" u="none" strike="noStrike" kern="0" cap="none" spc="0" normalizeH="0" baseline="0" noProof="0" dirty="0">
                <a:ln>
                  <a:noFill/>
                </a:ln>
                <a:solidFill>
                  <a:srgbClr val="000000"/>
                </a:solidFill>
                <a:effectLst/>
                <a:uLnTx/>
                <a:uFillTx/>
                <a:latin typeface="Arial Nova" panose="020B0504020202020204" pitchFamily="34" charset="0"/>
                <a:ea typeface="+mn-ea"/>
                <a:cs typeface="Arial"/>
                <a:sym typeface="Arial"/>
              </a:rPr>
              <a:t>Durée de validité = 24 mois</a:t>
            </a:r>
          </a:p>
        </p:txBody>
      </p:sp>
      <p:pic>
        <p:nvPicPr>
          <p:cNvPr id="22" name="Image 21">
            <a:extLst>
              <a:ext uri="{FF2B5EF4-FFF2-40B4-BE49-F238E27FC236}">
                <a16:creationId xmlns:a16="http://schemas.microsoft.com/office/drawing/2014/main" id="{A0965679-B33A-48EC-A220-9251C0A304B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92212" y="2696710"/>
            <a:ext cx="196948" cy="161778"/>
          </a:xfrm>
          <a:prstGeom prst="rect">
            <a:avLst/>
          </a:prstGeom>
        </p:spPr>
      </p:pic>
      <p:sp>
        <p:nvSpPr>
          <p:cNvPr id="23" name="Titre 1">
            <a:extLst>
              <a:ext uri="{FF2B5EF4-FFF2-40B4-BE49-F238E27FC236}">
                <a16:creationId xmlns:a16="http://schemas.microsoft.com/office/drawing/2014/main" id="{CF91F03F-AD98-4453-846C-93BF2EEE8051}"/>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sp>
        <p:nvSpPr>
          <p:cNvPr id="13" name="Rectangle : coins arrondis 12">
            <a:extLst>
              <a:ext uri="{FF2B5EF4-FFF2-40B4-BE49-F238E27FC236}">
                <a16:creationId xmlns:a16="http://schemas.microsoft.com/office/drawing/2014/main" id="{700731CF-6514-4B83-BDF8-8C28DE334DC1}"/>
              </a:ext>
            </a:extLst>
          </p:cNvPr>
          <p:cNvSpPr/>
          <p:nvPr/>
        </p:nvSpPr>
        <p:spPr>
          <a:xfrm>
            <a:off x="89940" y="899410"/>
            <a:ext cx="2068641"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F90A0A98-1DDD-47E8-A940-2E0C2ED2FA6C}"/>
              </a:ext>
            </a:extLst>
          </p:cNvPr>
          <p:cNvSpPr txBox="1"/>
          <p:nvPr/>
        </p:nvSpPr>
        <p:spPr>
          <a:xfrm>
            <a:off x="112424" y="899172"/>
            <a:ext cx="2053652"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Ecran de Onboarding</a:t>
            </a:r>
          </a:p>
        </p:txBody>
      </p:sp>
      <p:grpSp>
        <p:nvGrpSpPr>
          <p:cNvPr id="17" name="Groupe 16">
            <a:extLst>
              <a:ext uri="{FF2B5EF4-FFF2-40B4-BE49-F238E27FC236}">
                <a16:creationId xmlns:a16="http://schemas.microsoft.com/office/drawing/2014/main" id="{AC4C3D4B-3B24-4E8F-884F-E1F5345AD382}"/>
              </a:ext>
            </a:extLst>
          </p:cNvPr>
          <p:cNvGrpSpPr/>
          <p:nvPr/>
        </p:nvGrpSpPr>
        <p:grpSpPr>
          <a:xfrm>
            <a:off x="2316909" y="984335"/>
            <a:ext cx="694048" cy="108000"/>
            <a:chOff x="2354384" y="961850"/>
            <a:chExt cx="694048" cy="108000"/>
          </a:xfrm>
        </p:grpSpPr>
        <p:sp>
          <p:nvSpPr>
            <p:cNvPr id="18" name="Ellipse 17">
              <a:extLst>
                <a:ext uri="{FF2B5EF4-FFF2-40B4-BE49-F238E27FC236}">
                  <a16:creationId xmlns:a16="http://schemas.microsoft.com/office/drawing/2014/main" id="{FCE70BF6-D2B4-4B08-A212-333FDB408372}"/>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20" name="Ellipse 19">
              <a:extLst>
                <a:ext uri="{FF2B5EF4-FFF2-40B4-BE49-F238E27FC236}">
                  <a16:creationId xmlns:a16="http://schemas.microsoft.com/office/drawing/2014/main" id="{2C00D050-B997-4691-944E-384421913BDB}"/>
                </a:ext>
              </a:extLst>
            </p:cNvPr>
            <p:cNvSpPr/>
            <p:nvPr/>
          </p:nvSpPr>
          <p:spPr>
            <a:xfrm>
              <a:off x="2472431"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21" name="Ellipse 20">
              <a:extLst>
                <a:ext uri="{FF2B5EF4-FFF2-40B4-BE49-F238E27FC236}">
                  <a16:creationId xmlns:a16="http://schemas.microsoft.com/office/drawing/2014/main" id="{BBF4D620-F1D0-4A14-BA53-10BC8F846D37}"/>
                </a:ext>
              </a:extLst>
            </p:cNvPr>
            <p:cNvSpPr/>
            <p:nvPr/>
          </p:nvSpPr>
          <p:spPr>
            <a:xfrm>
              <a:off x="2590478"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28" name="Ellipse 27">
              <a:extLst>
                <a:ext uri="{FF2B5EF4-FFF2-40B4-BE49-F238E27FC236}">
                  <a16:creationId xmlns:a16="http://schemas.microsoft.com/office/drawing/2014/main" id="{0E60CA26-2EAB-404F-BCA4-6C1340094D32}"/>
                </a:ext>
              </a:extLst>
            </p:cNvPr>
            <p:cNvSpPr/>
            <p:nvPr/>
          </p:nvSpPr>
          <p:spPr>
            <a:xfrm>
              <a:off x="2708525"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29" name="Ellipse 28">
              <a:extLst>
                <a:ext uri="{FF2B5EF4-FFF2-40B4-BE49-F238E27FC236}">
                  <a16:creationId xmlns:a16="http://schemas.microsoft.com/office/drawing/2014/main" id="{E94583A7-A410-44EE-9FA0-00128FD3EBE4}"/>
                </a:ext>
              </a:extLst>
            </p:cNvPr>
            <p:cNvSpPr/>
            <p:nvPr/>
          </p:nvSpPr>
          <p:spPr>
            <a:xfrm>
              <a:off x="2826573"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0" name="Ellipse 29">
              <a:extLst>
                <a:ext uri="{FF2B5EF4-FFF2-40B4-BE49-F238E27FC236}">
                  <a16:creationId xmlns:a16="http://schemas.microsoft.com/office/drawing/2014/main" id="{BCDF09EC-734F-46E2-8152-6BFDA93E84DE}"/>
                </a:ext>
              </a:extLst>
            </p:cNvPr>
            <p:cNvSpPr/>
            <p:nvPr/>
          </p:nvSpPr>
          <p:spPr>
            <a:xfrm>
              <a:off x="2944621"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pic>
        <p:nvPicPr>
          <p:cNvPr id="31" name="Picture 2" descr="triangle rounded Icon - Free PNG &amp; SVG 2014525 - Noun Project">
            <a:extLst>
              <a:ext uri="{FF2B5EF4-FFF2-40B4-BE49-F238E27FC236}">
                <a16:creationId xmlns:a16="http://schemas.microsoft.com/office/drawing/2014/main" id="{5FE2EF91-79FD-4DDE-B85E-77E41C15F15F}"/>
              </a:ext>
            </a:extLst>
          </p:cNvPr>
          <p:cNvPicPr>
            <a:picLocks noChangeAspect="1" noChangeArrowheads="1"/>
          </p:cNvPicPr>
          <p:nvPr/>
        </p:nvPicPr>
        <p:blipFill>
          <a:blip r:embed="rId5">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2141676" y="970013"/>
            <a:ext cx="190241" cy="133252"/>
          </a:xfrm>
          <a:prstGeom prst="rect">
            <a:avLst/>
          </a:prstGeom>
          <a:solidFill>
            <a:schemeClr val="bg1"/>
          </a:solidFill>
        </p:spPr>
      </p:pic>
      <p:sp>
        <p:nvSpPr>
          <p:cNvPr id="32" name="Arrow: Chevron 69">
            <a:extLst>
              <a:ext uri="{FF2B5EF4-FFF2-40B4-BE49-F238E27FC236}">
                <a16:creationId xmlns:a16="http://schemas.microsoft.com/office/drawing/2014/main" id="{5DB8D355-5D8F-486F-A4EF-88E6D7741A74}"/>
              </a:ext>
            </a:extLst>
          </p:cNvPr>
          <p:cNvSpPr/>
          <p:nvPr/>
        </p:nvSpPr>
        <p:spPr>
          <a:xfrm>
            <a:off x="3184155" y="1822505"/>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pic>
        <p:nvPicPr>
          <p:cNvPr id="24" name="Image 23">
            <a:extLst>
              <a:ext uri="{FF2B5EF4-FFF2-40B4-BE49-F238E27FC236}">
                <a16:creationId xmlns:a16="http://schemas.microsoft.com/office/drawing/2014/main" id="{654E2FB6-28D4-4836-8780-16DD4D9B915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34181" y="2168714"/>
            <a:ext cx="1980024" cy="1645002"/>
          </a:xfrm>
          <a:prstGeom prst="rect">
            <a:avLst/>
          </a:prstGeom>
          <a:ln>
            <a:solidFill>
              <a:schemeClr val="bg1">
                <a:lumMod val="85000"/>
              </a:schemeClr>
            </a:solidFill>
          </a:ln>
        </p:spPr>
      </p:pic>
      <p:pic>
        <p:nvPicPr>
          <p:cNvPr id="25" name="Image 24">
            <a:extLst>
              <a:ext uri="{FF2B5EF4-FFF2-40B4-BE49-F238E27FC236}">
                <a16:creationId xmlns:a16="http://schemas.microsoft.com/office/drawing/2014/main" id="{052FE04C-E4CD-46EA-9721-E4C5F8E3C81C}"/>
              </a:ext>
            </a:extLst>
          </p:cNvPr>
          <p:cNvPicPr>
            <a:picLocks noChangeAspect="1"/>
          </p:cNvPicPr>
          <p:nvPr/>
        </p:nvPicPr>
        <p:blipFill rotWithShape="1">
          <a:blip r:embed="rId7"/>
          <a:srcRect r="16147"/>
          <a:stretch/>
        </p:blipFill>
        <p:spPr>
          <a:xfrm>
            <a:off x="5031150" y="1948112"/>
            <a:ext cx="1311640" cy="2080454"/>
          </a:xfrm>
          <a:prstGeom prst="rect">
            <a:avLst/>
          </a:prstGeom>
        </p:spPr>
      </p:pic>
    </p:spTree>
    <p:extLst>
      <p:ext uri="{BB962C8B-B14F-4D97-AF65-F5344CB8AC3E}">
        <p14:creationId xmlns:p14="http://schemas.microsoft.com/office/powerpoint/2010/main" val="479584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Freeform 49">
            <a:extLst>
              <a:ext uri="{FF2B5EF4-FFF2-40B4-BE49-F238E27FC236}">
                <a16:creationId xmlns:a16="http://schemas.microsoft.com/office/drawing/2014/main" id="{AE5B9DB2-DE69-450D-A9F9-8E1DD309FC53}"/>
              </a:ext>
            </a:extLst>
          </p:cNvPr>
          <p:cNvSpPr>
            <a:spLocks noChangeArrowheads="1"/>
          </p:cNvSpPr>
          <p:nvPr/>
        </p:nvSpPr>
        <p:spPr bwMode="auto">
          <a:xfrm rot="10800000" flipV="1">
            <a:off x="1161738" y="1371598"/>
            <a:ext cx="6730582" cy="59963"/>
          </a:xfrm>
          <a:custGeom>
            <a:avLst/>
            <a:gdLst>
              <a:gd name="T0" fmla="*/ 1583 w 1584"/>
              <a:gd name="T1" fmla="*/ 136 h 137"/>
              <a:gd name="T2" fmla="*/ 0 w 1584"/>
              <a:gd name="T3" fmla="*/ 136 h 137"/>
              <a:gd name="T4" fmla="*/ 0 w 1584"/>
              <a:gd name="T5" fmla="*/ 0 h 137"/>
              <a:gd name="T6" fmla="*/ 1583 w 1584"/>
              <a:gd name="T7" fmla="*/ 0 h 137"/>
              <a:gd name="T8" fmla="*/ 1583 w 1584"/>
              <a:gd name="T9" fmla="*/ 136 h 137"/>
            </a:gdLst>
            <a:ahLst/>
            <a:cxnLst>
              <a:cxn ang="0">
                <a:pos x="T0" y="T1"/>
              </a:cxn>
              <a:cxn ang="0">
                <a:pos x="T2" y="T3"/>
              </a:cxn>
              <a:cxn ang="0">
                <a:pos x="T4" y="T5"/>
              </a:cxn>
              <a:cxn ang="0">
                <a:pos x="T6" y="T7"/>
              </a:cxn>
              <a:cxn ang="0">
                <a:pos x="T8" y="T9"/>
              </a:cxn>
            </a:cxnLst>
            <a:rect l="0" t="0" r="r" b="b"/>
            <a:pathLst>
              <a:path w="1584" h="137">
                <a:moveTo>
                  <a:pt x="1583" y="136"/>
                </a:moveTo>
                <a:lnTo>
                  <a:pt x="0" y="136"/>
                </a:lnTo>
                <a:lnTo>
                  <a:pt x="0" y="0"/>
                </a:lnTo>
                <a:lnTo>
                  <a:pt x="1583" y="0"/>
                </a:lnTo>
                <a:lnTo>
                  <a:pt x="1583" y="136"/>
                </a:lnTo>
              </a:path>
            </a:pathLst>
          </a:custGeom>
          <a:solidFill>
            <a:srgbClr val="D9D9D9"/>
          </a:solidFill>
          <a:ln>
            <a:noFill/>
          </a:ln>
          <a:effectLst/>
        </p:spPr>
        <p:txBody>
          <a:bodyPr wrap="none" anchor="ctr"/>
          <a:lstStyle/>
          <a:p>
            <a:endParaRPr lang="en-US" sz="3901"/>
          </a:p>
        </p:txBody>
      </p:sp>
      <p:sp>
        <p:nvSpPr>
          <p:cNvPr id="64" name="Rectangle : coins arrondis 63">
            <a:extLst>
              <a:ext uri="{FF2B5EF4-FFF2-40B4-BE49-F238E27FC236}">
                <a16:creationId xmlns:a16="http://schemas.microsoft.com/office/drawing/2014/main" id="{4022118B-8899-4ECA-B12B-6D2695C98E63}"/>
              </a:ext>
            </a:extLst>
          </p:cNvPr>
          <p:cNvSpPr/>
          <p:nvPr/>
        </p:nvSpPr>
        <p:spPr>
          <a:xfrm>
            <a:off x="2535836" y="729521"/>
            <a:ext cx="1484026" cy="254833"/>
          </a:xfrm>
          <a:prstGeom prst="roundRect">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pic>
        <p:nvPicPr>
          <p:cNvPr id="24" name="Image 23">
            <a:extLst>
              <a:ext uri="{FF2B5EF4-FFF2-40B4-BE49-F238E27FC236}">
                <a16:creationId xmlns:a16="http://schemas.microsoft.com/office/drawing/2014/main" id="{D07DAFC4-CDF2-4185-9333-4966F036B86E}"/>
              </a:ext>
            </a:extLst>
          </p:cNvPr>
          <p:cNvPicPr>
            <a:picLocks noChangeAspect="1"/>
          </p:cNvPicPr>
          <p:nvPr/>
        </p:nvPicPr>
        <p:blipFill rotWithShape="1">
          <a:blip r:embed="rId2"/>
          <a:srcRect b="1443"/>
          <a:stretch/>
        </p:blipFill>
        <p:spPr>
          <a:xfrm>
            <a:off x="7041765" y="3612630"/>
            <a:ext cx="1861604" cy="1332274"/>
          </a:xfrm>
          <a:prstGeom prst="rect">
            <a:avLst/>
          </a:prstGeom>
          <a:ln>
            <a:solidFill>
              <a:schemeClr val="bg1">
                <a:lumMod val="85000"/>
              </a:schemeClr>
            </a:solidFill>
          </a:ln>
        </p:spPr>
      </p:pic>
      <p:pic>
        <p:nvPicPr>
          <p:cNvPr id="15" name="Image 14">
            <a:extLst>
              <a:ext uri="{FF2B5EF4-FFF2-40B4-BE49-F238E27FC236}">
                <a16:creationId xmlns:a16="http://schemas.microsoft.com/office/drawing/2014/main" id="{B660CCF6-6474-4C62-9DDB-6659CC04593A}"/>
              </a:ext>
            </a:extLst>
          </p:cNvPr>
          <p:cNvPicPr>
            <a:picLocks noChangeAspect="1"/>
          </p:cNvPicPr>
          <p:nvPr/>
        </p:nvPicPr>
        <p:blipFill>
          <a:blip r:embed="rId3"/>
          <a:stretch>
            <a:fillRect/>
          </a:stretch>
        </p:blipFill>
        <p:spPr>
          <a:xfrm>
            <a:off x="4724399" y="3612630"/>
            <a:ext cx="1807945" cy="1352402"/>
          </a:xfrm>
          <a:prstGeom prst="rect">
            <a:avLst/>
          </a:prstGeom>
          <a:ln>
            <a:solidFill>
              <a:schemeClr val="bg1">
                <a:lumMod val="85000"/>
              </a:schemeClr>
            </a:solidFill>
          </a:ln>
        </p:spPr>
      </p:pic>
      <p:pic>
        <p:nvPicPr>
          <p:cNvPr id="12" name="Image 11">
            <a:extLst>
              <a:ext uri="{FF2B5EF4-FFF2-40B4-BE49-F238E27FC236}">
                <a16:creationId xmlns:a16="http://schemas.microsoft.com/office/drawing/2014/main" id="{16E325A0-DAD1-486A-98FA-ED5178D7C143}"/>
              </a:ext>
            </a:extLst>
          </p:cNvPr>
          <p:cNvPicPr>
            <a:picLocks noChangeAspect="1"/>
          </p:cNvPicPr>
          <p:nvPr/>
        </p:nvPicPr>
        <p:blipFill rotWithShape="1">
          <a:blip r:embed="rId4"/>
          <a:srcRect l="25526" t="21209" r="26579" b="4717"/>
          <a:stretch/>
        </p:blipFill>
        <p:spPr>
          <a:xfrm>
            <a:off x="2566736" y="3575153"/>
            <a:ext cx="1796717" cy="1404891"/>
          </a:xfrm>
          <a:prstGeom prst="rect">
            <a:avLst/>
          </a:prstGeom>
          <a:ln>
            <a:solidFill>
              <a:schemeClr val="bg1">
                <a:lumMod val="85000"/>
              </a:schemeClr>
            </a:solidFill>
          </a:ln>
        </p:spPr>
      </p:pic>
      <p:pic>
        <p:nvPicPr>
          <p:cNvPr id="10" name="Image 9">
            <a:extLst>
              <a:ext uri="{FF2B5EF4-FFF2-40B4-BE49-F238E27FC236}">
                <a16:creationId xmlns:a16="http://schemas.microsoft.com/office/drawing/2014/main" id="{CFE63249-240F-422A-87B0-A20FBA8C934C}"/>
              </a:ext>
            </a:extLst>
          </p:cNvPr>
          <p:cNvPicPr>
            <a:picLocks noChangeAspect="1"/>
          </p:cNvPicPr>
          <p:nvPr/>
        </p:nvPicPr>
        <p:blipFill>
          <a:blip r:embed="rId5"/>
          <a:stretch>
            <a:fillRect/>
          </a:stretch>
        </p:blipFill>
        <p:spPr>
          <a:xfrm>
            <a:off x="248158" y="3590144"/>
            <a:ext cx="1869399" cy="1232513"/>
          </a:xfrm>
          <a:prstGeom prst="rect">
            <a:avLst/>
          </a:prstGeom>
          <a:ln>
            <a:solidFill>
              <a:schemeClr val="bg1">
                <a:lumMod val="85000"/>
              </a:schemeClr>
            </a:solidFill>
          </a:ln>
        </p:spPr>
      </p:pic>
      <p:pic>
        <p:nvPicPr>
          <p:cNvPr id="8" name="Image 7">
            <a:extLst>
              <a:ext uri="{FF2B5EF4-FFF2-40B4-BE49-F238E27FC236}">
                <a16:creationId xmlns:a16="http://schemas.microsoft.com/office/drawing/2014/main" id="{5E56A42A-9EC9-40C0-9CF3-BF3C42E403AD}"/>
              </a:ext>
            </a:extLst>
          </p:cNvPr>
          <p:cNvPicPr>
            <a:picLocks noChangeAspect="1"/>
          </p:cNvPicPr>
          <p:nvPr/>
        </p:nvPicPr>
        <p:blipFill>
          <a:blip r:embed="rId6"/>
          <a:stretch>
            <a:fillRect/>
          </a:stretch>
        </p:blipFill>
        <p:spPr>
          <a:xfrm>
            <a:off x="6837729" y="1481921"/>
            <a:ext cx="2070754" cy="1621043"/>
          </a:xfrm>
          <a:prstGeom prst="rect">
            <a:avLst/>
          </a:prstGeom>
          <a:ln>
            <a:solidFill>
              <a:schemeClr val="bg1">
                <a:lumMod val="85000"/>
              </a:schemeClr>
            </a:solidFill>
          </a:ln>
        </p:spPr>
      </p:pic>
      <p:pic>
        <p:nvPicPr>
          <p:cNvPr id="3" name="Image 2">
            <a:extLst>
              <a:ext uri="{FF2B5EF4-FFF2-40B4-BE49-F238E27FC236}">
                <a16:creationId xmlns:a16="http://schemas.microsoft.com/office/drawing/2014/main" id="{18150FD4-C5B0-4366-A16B-E2BFEA457D08}"/>
              </a:ext>
            </a:extLst>
          </p:cNvPr>
          <p:cNvPicPr>
            <a:picLocks noChangeAspect="1"/>
          </p:cNvPicPr>
          <p:nvPr/>
        </p:nvPicPr>
        <p:blipFill rotWithShape="1">
          <a:blip r:embed="rId7"/>
          <a:srcRect l="25000" t="21677" r="24474" b="4561"/>
          <a:stretch/>
        </p:blipFill>
        <p:spPr>
          <a:xfrm>
            <a:off x="4475747" y="1546090"/>
            <a:ext cx="1914471" cy="1549380"/>
          </a:xfrm>
          <a:prstGeom prst="rect">
            <a:avLst/>
          </a:prstGeom>
          <a:ln>
            <a:solidFill>
              <a:schemeClr val="bg1">
                <a:lumMod val="85000"/>
              </a:schemeClr>
            </a:solidFill>
          </a:ln>
        </p:spPr>
      </p:pic>
      <p:pic>
        <p:nvPicPr>
          <p:cNvPr id="34" name="Image 33">
            <a:extLst>
              <a:ext uri="{FF2B5EF4-FFF2-40B4-BE49-F238E27FC236}">
                <a16:creationId xmlns:a16="http://schemas.microsoft.com/office/drawing/2014/main" id="{58233B1F-A342-4430-9062-85257514BF1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20970" y="1566267"/>
            <a:ext cx="1692725" cy="1483343"/>
          </a:xfrm>
          <a:prstGeom prst="rect">
            <a:avLst/>
          </a:prstGeom>
          <a:ln>
            <a:solidFill>
              <a:schemeClr val="bg1">
                <a:lumMod val="85000"/>
              </a:schemeClr>
            </a:solidFill>
          </a:ln>
        </p:spPr>
      </p:pic>
      <p:pic>
        <p:nvPicPr>
          <p:cNvPr id="45" name="Image 44">
            <a:extLst>
              <a:ext uri="{FF2B5EF4-FFF2-40B4-BE49-F238E27FC236}">
                <a16:creationId xmlns:a16="http://schemas.microsoft.com/office/drawing/2014/main" id="{06BDFC00-726F-49C0-AC5B-9171B103A9E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83407" y="1522026"/>
            <a:ext cx="1813835" cy="1503482"/>
          </a:xfrm>
          <a:prstGeom prst="rect">
            <a:avLst/>
          </a:prstGeom>
          <a:ln>
            <a:solidFill>
              <a:schemeClr val="bg1">
                <a:lumMod val="85000"/>
              </a:schemeClr>
            </a:solidFill>
          </a:ln>
        </p:spPr>
      </p:pic>
      <p:sp>
        <p:nvSpPr>
          <p:cNvPr id="48" name="Flèche : droite 47">
            <a:extLst>
              <a:ext uri="{FF2B5EF4-FFF2-40B4-BE49-F238E27FC236}">
                <a16:creationId xmlns:a16="http://schemas.microsoft.com/office/drawing/2014/main" id="{6079F86F-E06C-4007-9409-4F46C12B38F6}"/>
              </a:ext>
            </a:extLst>
          </p:cNvPr>
          <p:cNvSpPr/>
          <p:nvPr/>
        </p:nvSpPr>
        <p:spPr>
          <a:xfrm>
            <a:off x="6414072" y="4100039"/>
            <a:ext cx="620869" cy="197717"/>
          </a:xfrm>
          <a:prstGeom prst="rightArrow">
            <a:avLst>
              <a:gd name="adj1" fmla="val 50000"/>
              <a:gd name="adj2" fmla="val 51824"/>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1" name="Rectangle 50">
            <a:extLst>
              <a:ext uri="{FF2B5EF4-FFF2-40B4-BE49-F238E27FC236}">
                <a16:creationId xmlns:a16="http://schemas.microsoft.com/office/drawing/2014/main" id="{5156E808-2BCC-4DE9-A8C6-6AC4FDED4628}"/>
              </a:ext>
            </a:extLst>
          </p:cNvPr>
          <p:cNvSpPr/>
          <p:nvPr/>
        </p:nvSpPr>
        <p:spPr>
          <a:xfrm>
            <a:off x="2449598" y="742012"/>
            <a:ext cx="1605241"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chemeClr val="bg1"/>
                </a:solidFill>
                <a:effectLst/>
                <a:uLnTx/>
                <a:uFillTx/>
                <a:latin typeface="Montserrat" panose="00000500000000000000" pitchFamily="2" charset="0"/>
                <a:ea typeface="+mn-ea"/>
                <a:cs typeface="+mn-cs"/>
                <a:sym typeface="Arial"/>
              </a:rPr>
              <a:t>Ce qui ne change pas</a:t>
            </a:r>
          </a:p>
        </p:txBody>
      </p:sp>
      <p:pic>
        <p:nvPicPr>
          <p:cNvPr id="30" name="Picture 2" descr="Key Icon 4409723">
            <a:extLst>
              <a:ext uri="{FF2B5EF4-FFF2-40B4-BE49-F238E27FC236}">
                <a16:creationId xmlns:a16="http://schemas.microsoft.com/office/drawing/2014/main" id="{D924EEC5-78DD-42B0-BBC4-D04559E215BF}"/>
              </a:ext>
            </a:extLst>
          </p:cNvPr>
          <p:cNvPicPr>
            <a:picLocks noChangeAspect="1" noChangeArrowheads="1"/>
          </p:cNvPicPr>
          <p:nvPr/>
        </p:nvPicPr>
        <p:blipFill>
          <a:blip r:embed="rId10"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42436" y="793738"/>
            <a:ext cx="167818" cy="144000"/>
          </a:xfrm>
          <a:prstGeom prst="rect">
            <a:avLst/>
          </a:prstGeom>
          <a:noFill/>
          <a:extLst>
            <a:ext uri="{909E8E84-426E-40DD-AFC4-6F175D3DCCD1}">
              <a14:hiddenFill xmlns:a14="http://schemas.microsoft.com/office/drawing/2010/main">
                <a:solidFill>
                  <a:srgbClr val="FFFFFF"/>
                </a:solidFill>
              </a14:hiddenFill>
            </a:ext>
          </a:extLst>
        </p:spPr>
      </p:pic>
      <p:sp>
        <p:nvSpPr>
          <p:cNvPr id="33" name="ZoneTexte 32">
            <a:extLst>
              <a:ext uri="{FF2B5EF4-FFF2-40B4-BE49-F238E27FC236}">
                <a16:creationId xmlns:a16="http://schemas.microsoft.com/office/drawing/2014/main" id="{B55ED051-F5C5-4236-974A-712D02BA07A0}"/>
              </a:ext>
            </a:extLst>
          </p:cNvPr>
          <p:cNvSpPr txBox="1"/>
          <p:nvPr/>
        </p:nvSpPr>
        <p:spPr>
          <a:xfrm>
            <a:off x="-209862" y="3062622"/>
            <a:ext cx="2186940" cy="260447"/>
          </a:xfrm>
          <a:prstGeom prst="rect">
            <a:avLst/>
          </a:prstGeom>
          <a:noFill/>
        </p:spPr>
        <p:txBody>
          <a:bodyPr wrap="square">
            <a:spAutoFit/>
          </a:bodyPr>
          <a:lstStyle>
            <a:defPPr marR="0" lvl="0" algn="l" rtl="0">
              <a:lnSpc>
                <a:spcPct val="100000"/>
              </a:lnSpc>
              <a:spcBef>
                <a:spcPts val="0"/>
              </a:spcBef>
              <a:spcAft>
                <a:spcPts val="0"/>
              </a:spcAft>
              <a:defRPr/>
            </a:defPPr>
            <a:lvl1pPr marL="0" indent="0" algn="ctr" defTabSz="685800" eaLnBrk="1" fontAlgn="auto" latinLnBrk="0" hangingPunct="1">
              <a:buClrTx/>
              <a:buSzTx/>
              <a:buFontTx/>
              <a:tabLst/>
              <a:defRPr kumimoji="0" sz="1100" kern="0" spc="0" normalizeH="0" baseline="0">
                <a:ln>
                  <a:noFill/>
                </a:ln>
                <a:solidFill>
                  <a:schemeClr val="tx2"/>
                </a:solidFill>
                <a:effectLst/>
                <a:uLnTx/>
                <a:uFillTx/>
                <a:latin typeface="Arial Nova Cond" panose="020B0506020202020204" pitchFamily="34" charset="0"/>
                <a:ea typeface="+mn-ea"/>
              </a:defRPr>
            </a:lvl1pPr>
            <a:lvl2pPr marL="609585" indent="0" defTabSz="1219170">
              <a:lnSpc>
                <a:spcPct val="90000"/>
              </a:lnSpc>
              <a:spcBef>
                <a:spcPts val="667"/>
              </a:spcBef>
              <a:buClr>
                <a:schemeClr val="accent1"/>
              </a:buClr>
              <a:buFont typeface="Symbol" panose="05050102010706020507" pitchFamily="18" charset="2"/>
              <a:defRPr sz="1600">
                <a:solidFill>
                  <a:schemeClr val="bg1"/>
                </a:solidFill>
                <a:latin typeface="Arial" panose="020B0604020202020204" pitchFamily="34" charset="0"/>
                <a:cs typeface="Arial" panose="020B0604020202020204" pitchFamily="34" charset="0"/>
              </a:defRPr>
            </a:lvl2pPr>
            <a:lvl3pPr marL="1219170" indent="0" defTabSz="1219170">
              <a:lnSpc>
                <a:spcPct val="90000"/>
              </a:lnSpc>
              <a:spcBef>
                <a:spcPts val="667"/>
              </a:spcBef>
              <a:buClr>
                <a:schemeClr val="accent3"/>
              </a:buClr>
              <a:buFont typeface="Courier New" panose="02070309020205020404" pitchFamily="49" charset="0"/>
              <a:defRPr sz="1600">
                <a:solidFill>
                  <a:schemeClr val="bg1"/>
                </a:solidFill>
                <a:latin typeface="Arial" panose="020B0604020202020204" pitchFamily="34" charset="0"/>
                <a:cs typeface="Arial" panose="020B0604020202020204" pitchFamily="34" charset="0"/>
              </a:defRPr>
            </a:lvl3pPr>
            <a:lvl4pPr marL="1828754" indent="0" defTabSz="1219170">
              <a:lnSpc>
                <a:spcPct val="90000"/>
              </a:lnSpc>
              <a:spcBef>
                <a:spcPts val="667"/>
              </a:spcBef>
              <a:buClr>
                <a:schemeClr val="accent2"/>
              </a:buClr>
              <a:buFont typeface="Arial" panose="020B0604020202020204" pitchFamily="34" charset="0"/>
              <a:defRPr sz="160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defRPr sz="160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r>
              <a:rPr lang="fr-FR" dirty="0">
                <a:sym typeface="Wingdings" panose="05000000000000000000" pitchFamily="2" charset="2"/>
              </a:rPr>
              <a:t>Définir les projets du client </a:t>
            </a:r>
            <a:endParaRPr lang="fr-FR" dirty="0"/>
          </a:p>
        </p:txBody>
      </p:sp>
      <p:sp>
        <p:nvSpPr>
          <p:cNvPr id="4" name="Rectangle 3">
            <a:extLst>
              <a:ext uri="{FF2B5EF4-FFF2-40B4-BE49-F238E27FC236}">
                <a16:creationId xmlns:a16="http://schemas.microsoft.com/office/drawing/2014/main" id="{E570ADF3-9695-4D58-BB67-3234E5FE019F}"/>
              </a:ext>
            </a:extLst>
          </p:cNvPr>
          <p:cNvSpPr/>
          <p:nvPr/>
        </p:nvSpPr>
        <p:spPr>
          <a:xfrm>
            <a:off x="2461247" y="2179751"/>
            <a:ext cx="1805954" cy="60960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38" name="Rectangle 37">
            <a:extLst>
              <a:ext uri="{FF2B5EF4-FFF2-40B4-BE49-F238E27FC236}">
                <a16:creationId xmlns:a16="http://schemas.microsoft.com/office/drawing/2014/main" id="{F1C7A246-A339-4569-8673-FCD677A597AB}"/>
              </a:ext>
            </a:extLst>
          </p:cNvPr>
          <p:cNvSpPr/>
          <p:nvPr/>
        </p:nvSpPr>
        <p:spPr>
          <a:xfrm>
            <a:off x="657494" y="2199777"/>
            <a:ext cx="406305" cy="3835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1" name="Rectangle 40">
            <a:extLst>
              <a:ext uri="{FF2B5EF4-FFF2-40B4-BE49-F238E27FC236}">
                <a16:creationId xmlns:a16="http://schemas.microsoft.com/office/drawing/2014/main" id="{1E4CD0B1-7128-4C59-9AAE-215239075A55}"/>
              </a:ext>
            </a:extLst>
          </p:cNvPr>
          <p:cNvSpPr/>
          <p:nvPr/>
        </p:nvSpPr>
        <p:spPr>
          <a:xfrm>
            <a:off x="1135171" y="3942906"/>
            <a:ext cx="406305" cy="3835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2" name="Rectangle 41">
            <a:extLst>
              <a:ext uri="{FF2B5EF4-FFF2-40B4-BE49-F238E27FC236}">
                <a16:creationId xmlns:a16="http://schemas.microsoft.com/office/drawing/2014/main" id="{CFBA81F9-7874-4F61-9914-80224A1C980A}"/>
              </a:ext>
            </a:extLst>
          </p:cNvPr>
          <p:cNvSpPr/>
          <p:nvPr/>
        </p:nvSpPr>
        <p:spPr>
          <a:xfrm>
            <a:off x="2767247" y="3971216"/>
            <a:ext cx="288033"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3" name="Rectangle 42">
            <a:extLst>
              <a:ext uri="{FF2B5EF4-FFF2-40B4-BE49-F238E27FC236}">
                <a16:creationId xmlns:a16="http://schemas.microsoft.com/office/drawing/2014/main" id="{32AD67EF-CD38-4DE9-A2AF-BAA4AED30D6D}"/>
              </a:ext>
            </a:extLst>
          </p:cNvPr>
          <p:cNvSpPr/>
          <p:nvPr/>
        </p:nvSpPr>
        <p:spPr>
          <a:xfrm>
            <a:off x="4828674" y="3961943"/>
            <a:ext cx="1540042" cy="36140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4" name="Rectangle 43">
            <a:extLst>
              <a:ext uri="{FF2B5EF4-FFF2-40B4-BE49-F238E27FC236}">
                <a16:creationId xmlns:a16="http://schemas.microsoft.com/office/drawing/2014/main" id="{994B1997-4D96-4A4D-9D1F-B5B934F35D2C}"/>
              </a:ext>
            </a:extLst>
          </p:cNvPr>
          <p:cNvSpPr/>
          <p:nvPr/>
        </p:nvSpPr>
        <p:spPr>
          <a:xfrm>
            <a:off x="4838471" y="4422836"/>
            <a:ext cx="1527304" cy="15344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9" name="Flèche : droite 48">
            <a:extLst>
              <a:ext uri="{FF2B5EF4-FFF2-40B4-BE49-F238E27FC236}">
                <a16:creationId xmlns:a16="http://schemas.microsoft.com/office/drawing/2014/main" id="{27F87DB1-617C-442A-B205-C9616F008F10}"/>
              </a:ext>
            </a:extLst>
          </p:cNvPr>
          <p:cNvSpPr/>
          <p:nvPr/>
        </p:nvSpPr>
        <p:spPr>
          <a:xfrm>
            <a:off x="2118528" y="2494264"/>
            <a:ext cx="298358" cy="151086"/>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Flèche : droite 49">
            <a:extLst>
              <a:ext uri="{FF2B5EF4-FFF2-40B4-BE49-F238E27FC236}">
                <a16:creationId xmlns:a16="http://schemas.microsoft.com/office/drawing/2014/main" id="{D05A726C-38F7-4DAC-8BE5-BFA8038FFA49}"/>
              </a:ext>
            </a:extLst>
          </p:cNvPr>
          <p:cNvSpPr/>
          <p:nvPr/>
        </p:nvSpPr>
        <p:spPr>
          <a:xfrm>
            <a:off x="4309643" y="2458185"/>
            <a:ext cx="253392" cy="145928"/>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9" name="Rectangle 38">
            <a:extLst>
              <a:ext uri="{FF2B5EF4-FFF2-40B4-BE49-F238E27FC236}">
                <a16:creationId xmlns:a16="http://schemas.microsoft.com/office/drawing/2014/main" id="{BF85B91D-76FC-4EB5-9867-B6892DF61CE6}"/>
              </a:ext>
            </a:extLst>
          </p:cNvPr>
          <p:cNvSpPr/>
          <p:nvPr/>
        </p:nvSpPr>
        <p:spPr>
          <a:xfrm>
            <a:off x="4581542" y="2176946"/>
            <a:ext cx="1832091" cy="60398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57" name="Rectangle 56">
            <a:extLst>
              <a:ext uri="{FF2B5EF4-FFF2-40B4-BE49-F238E27FC236}">
                <a16:creationId xmlns:a16="http://schemas.microsoft.com/office/drawing/2014/main" id="{445632CC-509C-4F50-B741-0C4AB0119A7C}"/>
              </a:ext>
            </a:extLst>
          </p:cNvPr>
          <p:cNvSpPr/>
          <p:nvPr/>
        </p:nvSpPr>
        <p:spPr>
          <a:xfrm>
            <a:off x="6842912" y="2301872"/>
            <a:ext cx="2028371" cy="45869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9" name="Image 18">
            <a:extLst>
              <a:ext uri="{FF2B5EF4-FFF2-40B4-BE49-F238E27FC236}">
                <a16:creationId xmlns:a16="http://schemas.microsoft.com/office/drawing/2014/main" id="{61BFB2C2-8A16-4E15-B282-19131A85B6DA}"/>
              </a:ext>
            </a:extLst>
          </p:cNvPr>
          <p:cNvPicPr>
            <a:picLocks noChangeAspect="1"/>
          </p:cNvPicPr>
          <p:nvPr/>
        </p:nvPicPr>
        <p:blipFill>
          <a:blip r:embed="rId11"/>
          <a:stretch>
            <a:fillRect/>
          </a:stretch>
        </p:blipFill>
        <p:spPr>
          <a:xfrm>
            <a:off x="6392529" y="4161925"/>
            <a:ext cx="529640" cy="113292"/>
          </a:xfrm>
          <a:prstGeom prst="rect">
            <a:avLst/>
          </a:prstGeom>
        </p:spPr>
      </p:pic>
      <p:sp>
        <p:nvSpPr>
          <p:cNvPr id="36" name="Titre 1">
            <a:extLst>
              <a:ext uri="{FF2B5EF4-FFF2-40B4-BE49-F238E27FC236}">
                <a16:creationId xmlns:a16="http://schemas.microsoft.com/office/drawing/2014/main" id="{B4342D25-A580-4CD3-8060-3049122776C1}"/>
              </a:ext>
            </a:extLst>
          </p:cNvPr>
          <p:cNvSpPr txBox="1">
            <a:spLocks/>
          </p:cNvSpPr>
          <p:nvPr/>
        </p:nvSpPr>
        <p:spPr>
          <a:xfrm>
            <a:off x="940061" y="213840"/>
            <a:ext cx="4999821" cy="410999"/>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sp>
        <p:nvSpPr>
          <p:cNvPr id="37" name="Flèche : droite 36">
            <a:extLst>
              <a:ext uri="{FF2B5EF4-FFF2-40B4-BE49-F238E27FC236}">
                <a16:creationId xmlns:a16="http://schemas.microsoft.com/office/drawing/2014/main" id="{7E3EEBAB-4FE3-4477-8318-0EBB2B2E6B6D}"/>
              </a:ext>
            </a:extLst>
          </p:cNvPr>
          <p:cNvSpPr/>
          <p:nvPr/>
        </p:nvSpPr>
        <p:spPr>
          <a:xfrm>
            <a:off x="6481343" y="2427705"/>
            <a:ext cx="253392" cy="145928"/>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6" name="Rectangle : coins arrondis 45">
            <a:extLst>
              <a:ext uri="{FF2B5EF4-FFF2-40B4-BE49-F238E27FC236}">
                <a16:creationId xmlns:a16="http://schemas.microsoft.com/office/drawing/2014/main" id="{9D60837E-9683-4A7F-B772-C82CB920597D}"/>
              </a:ext>
            </a:extLst>
          </p:cNvPr>
          <p:cNvSpPr/>
          <p:nvPr/>
        </p:nvSpPr>
        <p:spPr>
          <a:xfrm>
            <a:off x="97436" y="737017"/>
            <a:ext cx="1484026"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a:extLst>
              <a:ext uri="{FF2B5EF4-FFF2-40B4-BE49-F238E27FC236}">
                <a16:creationId xmlns:a16="http://schemas.microsoft.com/office/drawing/2014/main" id="{5E45C738-9528-4572-AAA3-7E3876D0885E}"/>
              </a:ext>
            </a:extLst>
          </p:cNvPr>
          <p:cNvSpPr txBox="1"/>
          <p:nvPr/>
        </p:nvSpPr>
        <p:spPr>
          <a:xfrm>
            <a:off x="307297" y="749272"/>
            <a:ext cx="1229195"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Etape clés LEA</a:t>
            </a:r>
          </a:p>
        </p:txBody>
      </p:sp>
      <p:grpSp>
        <p:nvGrpSpPr>
          <p:cNvPr id="53" name="Groupe 52">
            <a:extLst>
              <a:ext uri="{FF2B5EF4-FFF2-40B4-BE49-F238E27FC236}">
                <a16:creationId xmlns:a16="http://schemas.microsoft.com/office/drawing/2014/main" id="{0D2DD95E-A70F-4002-98D9-448A7870FDE5}"/>
              </a:ext>
            </a:extLst>
          </p:cNvPr>
          <p:cNvGrpSpPr/>
          <p:nvPr/>
        </p:nvGrpSpPr>
        <p:grpSpPr>
          <a:xfrm>
            <a:off x="1777264" y="819443"/>
            <a:ext cx="694048" cy="108000"/>
            <a:chOff x="2354384" y="961850"/>
            <a:chExt cx="694048" cy="108000"/>
          </a:xfrm>
        </p:grpSpPr>
        <p:sp>
          <p:nvSpPr>
            <p:cNvPr id="56" name="Ellipse 55">
              <a:extLst>
                <a:ext uri="{FF2B5EF4-FFF2-40B4-BE49-F238E27FC236}">
                  <a16:creationId xmlns:a16="http://schemas.microsoft.com/office/drawing/2014/main" id="{15781E7F-EFED-4B1C-87CF-4EE01179018A}"/>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8" name="Ellipse 57">
              <a:extLst>
                <a:ext uri="{FF2B5EF4-FFF2-40B4-BE49-F238E27FC236}">
                  <a16:creationId xmlns:a16="http://schemas.microsoft.com/office/drawing/2014/main" id="{41F34CEE-AD6E-4079-A5B8-4A6BA5E24C24}"/>
                </a:ext>
              </a:extLst>
            </p:cNvPr>
            <p:cNvSpPr/>
            <p:nvPr/>
          </p:nvSpPr>
          <p:spPr>
            <a:xfrm>
              <a:off x="247243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9" name="Ellipse 58">
              <a:extLst>
                <a:ext uri="{FF2B5EF4-FFF2-40B4-BE49-F238E27FC236}">
                  <a16:creationId xmlns:a16="http://schemas.microsoft.com/office/drawing/2014/main" id="{C7A53F61-4E7D-426D-927C-B2C521423416}"/>
                </a:ext>
              </a:extLst>
            </p:cNvPr>
            <p:cNvSpPr/>
            <p:nvPr/>
          </p:nvSpPr>
          <p:spPr>
            <a:xfrm>
              <a:off x="2590478"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60" name="Ellipse 59">
              <a:extLst>
                <a:ext uri="{FF2B5EF4-FFF2-40B4-BE49-F238E27FC236}">
                  <a16:creationId xmlns:a16="http://schemas.microsoft.com/office/drawing/2014/main" id="{3BBEC5F6-C9EB-4C0D-A442-2C529105AAFD}"/>
                </a:ext>
              </a:extLst>
            </p:cNvPr>
            <p:cNvSpPr/>
            <p:nvPr/>
          </p:nvSpPr>
          <p:spPr>
            <a:xfrm>
              <a:off x="2708525"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61" name="Ellipse 60">
              <a:extLst>
                <a:ext uri="{FF2B5EF4-FFF2-40B4-BE49-F238E27FC236}">
                  <a16:creationId xmlns:a16="http://schemas.microsoft.com/office/drawing/2014/main" id="{F13C4317-C853-4C15-8B61-469980C137A4}"/>
                </a:ext>
              </a:extLst>
            </p:cNvPr>
            <p:cNvSpPr/>
            <p:nvPr/>
          </p:nvSpPr>
          <p:spPr>
            <a:xfrm>
              <a:off x="2826573"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62" name="Ellipse 61">
              <a:extLst>
                <a:ext uri="{FF2B5EF4-FFF2-40B4-BE49-F238E27FC236}">
                  <a16:creationId xmlns:a16="http://schemas.microsoft.com/office/drawing/2014/main" id="{04EBFF2E-A706-4235-894B-53C6AAAEAB13}"/>
                </a:ext>
              </a:extLst>
            </p:cNvPr>
            <p:cNvSpPr/>
            <p:nvPr/>
          </p:nvSpPr>
          <p:spPr>
            <a:xfrm>
              <a:off x="2944621"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pic>
        <p:nvPicPr>
          <p:cNvPr id="63" name="Picture 2" descr="triangle rounded Icon - Free PNG &amp; SVG 2014525 - Noun Project">
            <a:extLst>
              <a:ext uri="{FF2B5EF4-FFF2-40B4-BE49-F238E27FC236}">
                <a16:creationId xmlns:a16="http://schemas.microsoft.com/office/drawing/2014/main" id="{320A954C-8CC2-415C-B536-12777EC908F4}"/>
              </a:ext>
            </a:extLst>
          </p:cNvPr>
          <p:cNvPicPr>
            <a:picLocks noChangeAspect="1" noChangeArrowheads="1"/>
          </p:cNvPicPr>
          <p:nvPr/>
        </p:nvPicPr>
        <p:blipFill>
          <a:blip r:embed="rId12">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2051" y="805123"/>
            <a:ext cx="190241" cy="133252"/>
          </a:xfrm>
          <a:prstGeom prst="rect">
            <a:avLst/>
          </a:prstGeom>
          <a:solidFill>
            <a:schemeClr val="bg1"/>
          </a:solidFill>
        </p:spPr>
      </p:pic>
      <p:sp>
        <p:nvSpPr>
          <p:cNvPr id="76" name="TextBox 102">
            <a:extLst>
              <a:ext uri="{FF2B5EF4-FFF2-40B4-BE49-F238E27FC236}">
                <a16:creationId xmlns:a16="http://schemas.microsoft.com/office/drawing/2014/main" id="{63F9DC69-969C-43D7-9FE0-0A3516F6D665}"/>
              </a:ext>
            </a:extLst>
          </p:cNvPr>
          <p:cNvSpPr txBox="1"/>
          <p:nvPr/>
        </p:nvSpPr>
        <p:spPr>
          <a:xfrm>
            <a:off x="-291160" y="1018770"/>
            <a:ext cx="2494713" cy="261610"/>
          </a:xfrm>
          <a:prstGeom prst="rect">
            <a:avLst/>
          </a:prstGeom>
          <a:noFill/>
        </p:spPr>
        <p:txBody>
          <a:bodyPr wrap="square">
            <a:spAutoFit/>
          </a:bodyPr>
          <a:lstStyle>
            <a:defPPr marR="0" lvl="0" algn="l" rtl="0">
              <a:lnSpc>
                <a:spcPct val="100000"/>
              </a:lnSpc>
              <a:spcBef>
                <a:spcPts val="0"/>
              </a:spcBef>
              <a:spcAft>
                <a:spcPts val="0"/>
              </a:spcAft>
            </a:defPPr>
            <a:lvl1pPr marL="0" indent="0" algn="ctr" defTabSz="685800" eaLnBrk="1" fontAlgn="auto" latinLnBrk="0" hangingPunct="1">
              <a:buClrTx/>
              <a:buSzTx/>
              <a:buFontTx/>
              <a:tabLst/>
              <a:defRPr kumimoji="0" sz="1100" kern="0" spc="0" normalizeH="0" baseline="0">
                <a:ln>
                  <a:noFill/>
                </a:ln>
                <a:solidFill>
                  <a:schemeClr val="tx2"/>
                </a:solidFill>
                <a:effectLst/>
                <a:uLnTx/>
                <a:uFillTx/>
                <a:latin typeface="Arial Nova Cond" panose="020B0506020202020204" pitchFamily="34" charset="0"/>
                <a:ea typeface="+mn-ea"/>
              </a:defRPr>
            </a:lvl1pPr>
          </a:lstStyle>
          <a:p>
            <a:r>
              <a:rPr lang="fr-FR" dirty="0"/>
              <a:t>Renseigner l’Epargne du Client</a:t>
            </a:r>
          </a:p>
        </p:txBody>
      </p:sp>
      <p:grpSp>
        <p:nvGrpSpPr>
          <p:cNvPr id="11" name="Groupe 10">
            <a:extLst>
              <a:ext uri="{FF2B5EF4-FFF2-40B4-BE49-F238E27FC236}">
                <a16:creationId xmlns:a16="http://schemas.microsoft.com/office/drawing/2014/main" id="{718EFB43-ADA5-441F-A524-61DB749167B9}"/>
              </a:ext>
            </a:extLst>
          </p:cNvPr>
          <p:cNvGrpSpPr/>
          <p:nvPr/>
        </p:nvGrpSpPr>
        <p:grpSpPr>
          <a:xfrm>
            <a:off x="936886" y="1266669"/>
            <a:ext cx="223475" cy="242853"/>
            <a:chOff x="891914" y="1169234"/>
            <a:chExt cx="223475" cy="242853"/>
          </a:xfrm>
        </p:grpSpPr>
        <p:sp>
          <p:nvSpPr>
            <p:cNvPr id="67" name="Freeform 50">
              <a:extLst>
                <a:ext uri="{FF2B5EF4-FFF2-40B4-BE49-F238E27FC236}">
                  <a16:creationId xmlns:a16="http://schemas.microsoft.com/office/drawing/2014/main" id="{B6E81D9D-D20C-4614-BB6A-21DBDE2AEBE8}"/>
                </a:ext>
              </a:extLst>
            </p:cNvPr>
            <p:cNvSpPr>
              <a:spLocks noChangeArrowheads="1"/>
            </p:cNvSpPr>
            <p:nvPr/>
          </p:nvSpPr>
          <p:spPr bwMode="auto">
            <a:xfrm rot="10800000">
              <a:off x="891914" y="1169234"/>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solidFill>
                  <a:schemeClr val="bg2"/>
                </a:solidFill>
              </a:endParaRPr>
            </a:p>
          </p:txBody>
        </p:sp>
        <p:sp>
          <p:nvSpPr>
            <p:cNvPr id="68" name="Freeform 53">
              <a:extLst>
                <a:ext uri="{FF2B5EF4-FFF2-40B4-BE49-F238E27FC236}">
                  <a16:creationId xmlns:a16="http://schemas.microsoft.com/office/drawing/2014/main" id="{E4239043-BC81-4DAD-94B6-F13D4D9D3434}"/>
                </a:ext>
              </a:extLst>
            </p:cNvPr>
            <p:cNvSpPr>
              <a:spLocks noChangeArrowheads="1"/>
            </p:cNvSpPr>
            <p:nvPr/>
          </p:nvSpPr>
          <p:spPr bwMode="auto">
            <a:xfrm rot="10800000">
              <a:off x="959359" y="1242527"/>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solidFill>
                  <a:schemeClr val="bg2"/>
                </a:solidFill>
              </a:endParaRPr>
            </a:p>
          </p:txBody>
        </p:sp>
      </p:grpSp>
      <p:grpSp>
        <p:nvGrpSpPr>
          <p:cNvPr id="9" name="Groupe 8">
            <a:extLst>
              <a:ext uri="{FF2B5EF4-FFF2-40B4-BE49-F238E27FC236}">
                <a16:creationId xmlns:a16="http://schemas.microsoft.com/office/drawing/2014/main" id="{06A390AC-7C8B-4EDB-A683-DFEADFAB6ADF}"/>
              </a:ext>
            </a:extLst>
          </p:cNvPr>
          <p:cNvGrpSpPr/>
          <p:nvPr/>
        </p:nvGrpSpPr>
        <p:grpSpPr>
          <a:xfrm>
            <a:off x="3222244" y="1266669"/>
            <a:ext cx="223475" cy="242853"/>
            <a:chOff x="1745712" y="1169233"/>
            <a:chExt cx="223475" cy="242853"/>
          </a:xfrm>
        </p:grpSpPr>
        <p:sp>
          <p:nvSpPr>
            <p:cNvPr id="70" name="Freeform 50">
              <a:extLst>
                <a:ext uri="{FF2B5EF4-FFF2-40B4-BE49-F238E27FC236}">
                  <a16:creationId xmlns:a16="http://schemas.microsoft.com/office/drawing/2014/main" id="{ED91D9B5-95EF-4700-B89C-9F026B14F34E}"/>
                </a:ext>
              </a:extLst>
            </p:cNvPr>
            <p:cNvSpPr>
              <a:spLocks noChangeArrowheads="1"/>
            </p:cNvSpPr>
            <p:nvPr/>
          </p:nvSpPr>
          <p:spPr bwMode="auto">
            <a:xfrm rot="10800000">
              <a:off x="1745712" y="1169233"/>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p>
          </p:txBody>
        </p:sp>
        <p:sp>
          <p:nvSpPr>
            <p:cNvPr id="71" name="Freeform 53">
              <a:extLst>
                <a:ext uri="{FF2B5EF4-FFF2-40B4-BE49-F238E27FC236}">
                  <a16:creationId xmlns:a16="http://schemas.microsoft.com/office/drawing/2014/main" id="{DAC2CE38-8E28-4EB1-B1FC-3BEAA43C0603}"/>
                </a:ext>
              </a:extLst>
            </p:cNvPr>
            <p:cNvSpPr>
              <a:spLocks noChangeArrowheads="1"/>
            </p:cNvSpPr>
            <p:nvPr/>
          </p:nvSpPr>
          <p:spPr bwMode="auto">
            <a:xfrm rot="10800000">
              <a:off x="1813158" y="1242526"/>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p>
          </p:txBody>
        </p:sp>
      </p:grpSp>
      <p:grpSp>
        <p:nvGrpSpPr>
          <p:cNvPr id="7" name="Groupe 6">
            <a:extLst>
              <a:ext uri="{FF2B5EF4-FFF2-40B4-BE49-F238E27FC236}">
                <a16:creationId xmlns:a16="http://schemas.microsoft.com/office/drawing/2014/main" id="{9ADA9499-E583-4311-846F-D47AB044D0D2}"/>
              </a:ext>
            </a:extLst>
          </p:cNvPr>
          <p:cNvGrpSpPr/>
          <p:nvPr/>
        </p:nvGrpSpPr>
        <p:grpSpPr>
          <a:xfrm>
            <a:off x="5375831" y="1266669"/>
            <a:ext cx="223475" cy="242853"/>
            <a:chOff x="2520204" y="1179227"/>
            <a:chExt cx="223475" cy="242853"/>
          </a:xfrm>
        </p:grpSpPr>
        <p:sp>
          <p:nvSpPr>
            <p:cNvPr id="90" name="Freeform 50">
              <a:extLst>
                <a:ext uri="{FF2B5EF4-FFF2-40B4-BE49-F238E27FC236}">
                  <a16:creationId xmlns:a16="http://schemas.microsoft.com/office/drawing/2014/main" id="{646B1C1A-3358-497D-95B4-FD0FCFEC5425}"/>
                </a:ext>
              </a:extLst>
            </p:cNvPr>
            <p:cNvSpPr>
              <a:spLocks noChangeArrowheads="1"/>
            </p:cNvSpPr>
            <p:nvPr/>
          </p:nvSpPr>
          <p:spPr bwMode="auto">
            <a:xfrm rot="10800000">
              <a:off x="2520204" y="1179227"/>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p>
          </p:txBody>
        </p:sp>
        <p:sp>
          <p:nvSpPr>
            <p:cNvPr id="91" name="Freeform 53">
              <a:extLst>
                <a:ext uri="{FF2B5EF4-FFF2-40B4-BE49-F238E27FC236}">
                  <a16:creationId xmlns:a16="http://schemas.microsoft.com/office/drawing/2014/main" id="{532C44C9-C9C6-480A-AB97-B4CD68770346}"/>
                </a:ext>
              </a:extLst>
            </p:cNvPr>
            <p:cNvSpPr>
              <a:spLocks noChangeArrowheads="1"/>
            </p:cNvSpPr>
            <p:nvPr/>
          </p:nvSpPr>
          <p:spPr bwMode="auto">
            <a:xfrm rot="10800000">
              <a:off x="2587650" y="1252520"/>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p>
          </p:txBody>
        </p:sp>
      </p:grpSp>
      <p:grpSp>
        <p:nvGrpSpPr>
          <p:cNvPr id="6" name="Groupe 5">
            <a:extLst>
              <a:ext uri="{FF2B5EF4-FFF2-40B4-BE49-F238E27FC236}">
                <a16:creationId xmlns:a16="http://schemas.microsoft.com/office/drawing/2014/main" id="{67DA88B9-2A82-4480-8BCF-E17F55D0E3F6}"/>
              </a:ext>
            </a:extLst>
          </p:cNvPr>
          <p:cNvGrpSpPr/>
          <p:nvPr/>
        </p:nvGrpSpPr>
        <p:grpSpPr>
          <a:xfrm>
            <a:off x="7766761" y="1266669"/>
            <a:ext cx="223475" cy="242853"/>
            <a:chOff x="3307187" y="1179226"/>
            <a:chExt cx="223475" cy="242853"/>
          </a:xfrm>
        </p:grpSpPr>
        <p:sp>
          <p:nvSpPr>
            <p:cNvPr id="93" name="Freeform 50">
              <a:extLst>
                <a:ext uri="{FF2B5EF4-FFF2-40B4-BE49-F238E27FC236}">
                  <a16:creationId xmlns:a16="http://schemas.microsoft.com/office/drawing/2014/main" id="{32DE3DA5-9ED1-4F34-890F-DADE5092B157}"/>
                </a:ext>
              </a:extLst>
            </p:cNvPr>
            <p:cNvSpPr>
              <a:spLocks noChangeArrowheads="1"/>
            </p:cNvSpPr>
            <p:nvPr/>
          </p:nvSpPr>
          <p:spPr bwMode="auto">
            <a:xfrm rot="10800000">
              <a:off x="3307187" y="1179226"/>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p>
          </p:txBody>
        </p:sp>
        <p:sp>
          <p:nvSpPr>
            <p:cNvPr id="94" name="Freeform 53">
              <a:extLst>
                <a:ext uri="{FF2B5EF4-FFF2-40B4-BE49-F238E27FC236}">
                  <a16:creationId xmlns:a16="http://schemas.microsoft.com/office/drawing/2014/main" id="{0E91B072-F92B-4608-A63E-6F3BFEBD608C}"/>
                </a:ext>
              </a:extLst>
            </p:cNvPr>
            <p:cNvSpPr>
              <a:spLocks noChangeArrowheads="1"/>
            </p:cNvSpPr>
            <p:nvPr/>
          </p:nvSpPr>
          <p:spPr bwMode="auto">
            <a:xfrm rot="10800000">
              <a:off x="3374633" y="1252519"/>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p>
          </p:txBody>
        </p:sp>
      </p:grpSp>
      <p:sp>
        <p:nvSpPr>
          <p:cNvPr id="95" name="Freeform 49">
            <a:extLst>
              <a:ext uri="{FF2B5EF4-FFF2-40B4-BE49-F238E27FC236}">
                <a16:creationId xmlns:a16="http://schemas.microsoft.com/office/drawing/2014/main" id="{063E39D0-F45B-482A-8D1C-124E5658F3A3}"/>
              </a:ext>
            </a:extLst>
          </p:cNvPr>
          <p:cNvSpPr>
            <a:spLocks noChangeArrowheads="1"/>
          </p:cNvSpPr>
          <p:nvPr/>
        </p:nvSpPr>
        <p:spPr bwMode="auto">
          <a:xfrm rot="10800000" flipV="1">
            <a:off x="1194217" y="3405262"/>
            <a:ext cx="6730582" cy="59963"/>
          </a:xfrm>
          <a:custGeom>
            <a:avLst/>
            <a:gdLst>
              <a:gd name="T0" fmla="*/ 1583 w 1584"/>
              <a:gd name="T1" fmla="*/ 136 h 137"/>
              <a:gd name="T2" fmla="*/ 0 w 1584"/>
              <a:gd name="T3" fmla="*/ 136 h 137"/>
              <a:gd name="T4" fmla="*/ 0 w 1584"/>
              <a:gd name="T5" fmla="*/ 0 h 137"/>
              <a:gd name="T6" fmla="*/ 1583 w 1584"/>
              <a:gd name="T7" fmla="*/ 0 h 137"/>
              <a:gd name="T8" fmla="*/ 1583 w 1584"/>
              <a:gd name="T9" fmla="*/ 136 h 137"/>
            </a:gdLst>
            <a:ahLst/>
            <a:cxnLst>
              <a:cxn ang="0">
                <a:pos x="T0" y="T1"/>
              </a:cxn>
              <a:cxn ang="0">
                <a:pos x="T2" y="T3"/>
              </a:cxn>
              <a:cxn ang="0">
                <a:pos x="T4" y="T5"/>
              </a:cxn>
              <a:cxn ang="0">
                <a:pos x="T6" y="T7"/>
              </a:cxn>
              <a:cxn ang="0">
                <a:pos x="T8" y="T9"/>
              </a:cxn>
            </a:cxnLst>
            <a:rect l="0" t="0" r="r" b="b"/>
            <a:pathLst>
              <a:path w="1584" h="137">
                <a:moveTo>
                  <a:pt x="1583" y="136"/>
                </a:moveTo>
                <a:lnTo>
                  <a:pt x="0" y="136"/>
                </a:lnTo>
                <a:lnTo>
                  <a:pt x="0" y="0"/>
                </a:lnTo>
                <a:lnTo>
                  <a:pt x="1583" y="0"/>
                </a:lnTo>
                <a:lnTo>
                  <a:pt x="1583" y="136"/>
                </a:lnTo>
              </a:path>
            </a:pathLst>
          </a:custGeom>
          <a:solidFill>
            <a:srgbClr val="D9D9D9"/>
          </a:solidFill>
          <a:ln>
            <a:noFill/>
          </a:ln>
          <a:effectLst/>
        </p:spPr>
        <p:txBody>
          <a:bodyPr wrap="none" anchor="ctr"/>
          <a:lstStyle/>
          <a:p>
            <a:endParaRPr lang="en-US" sz="3901"/>
          </a:p>
        </p:txBody>
      </p:sp>
      <p:grpSp>
        <p:nvGrpSpPr>
          <p:cNvPr id="96" name="Groupe 95">
            <a:extLst>
              <a:ext uri="{FF2B5EF4-FFF2-40B4-BE49-F238E27FC236}">
                <a16:creationId xmlns:a16="http://schemas.microsoft.com/office/drawing/2014/main" id="{C26836A6-C3F8-485E-BF7D-33362A284170}"/>
              </a:ext>
            </a:extLst>
          </p:cNvPr>
          <p:cNvGrpSpPr/>
          <p:nvPr/>
        </p:nvGrpSpPr>
        <p:grpSpPr>
          <a:xfrm>
            <a:off x="969365" y="3300333"/>
            <a:ext cx="223475" cy="242853"/>
            <a:chOff x="891914" y="1169234"/>
            <a:chExt cx="223475" cy="242853"/>
          </a:xfrm>
        </p:grpSpPr>
        <p:sp>
          <p:nvSpPr>
            <p:cNvPr id="97" name="Freeform 50">
              <a:extLst>
                <a:ext uri="{FF2B5EF4-FFF2-40B4-BE49-F238E27FC236}">
                  <a16:creationId xmlns:a16="http://schemas.microsoft.com/office/drawing/2014/main" id="{6F518534-DCC8-4112-B69F-546D4F7778DF}"/>
                </a:ext>
              </a:extLst>
            </p:cNvPr>
            <p:cNvSpPr>
              <a:spLocks noChangeArrowheads="1"/>
            </p:cNvSpPr>
            <p:nvPr/>
          </p:nvSpPr>
          <p:spPr bwMode="auto">
            <a:xfrm rot="10800000">
              <a:off x="891914" y="1169234"/>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solidFill>
                  <a:schemeClr val="bg2"/>
                </a:solidFill>
              </a:endParaRPr>
            </a:p>
          </p:txBody>
        </p:sp>
        <p:sp>
          <p:nvSpPr>
            <p:cNvPr id="98" name="Freeform 53">
              <a:extLst>
                <a:ext uri="{FF2B5EF4-FFF2-40B4-BE49-F238E27FC236}">
                  <a16:creationId xmlns:a16="http://schemas.microsoft.com/office/drawing/2014/main" id="{FB64490A-BBED-4AF1-8696-8580FD4E710A}"/>
                </a:ext>
              </a:extLst>
            </p:cNvPr>
            <p:cNvSpPr>
              <a:spLocks noChangeArrowheads="1"/>
            </p:cNvSpPr>
            <p:nvPr/>
          </p:nvSpPr>
          <p:spPr bwMode="auto">
            <a:xfrm rot="10800000">
              <a:off x="959359" y="1242527"/>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solidFill>
                  <a:schemeClr val="bg2"/>
                </a:solidFill>
              </a:endParaRPr>
            </a:p>
          </p:txBody>
        </p:sp>
      </p:grpSp>
      <p:grpSp>
        <p:nvGrpSpPr>
          <p:cNvPr id="99" name="Groupe 98">
            <a:extLst>
              <a:ext uri="{FF2B5EF4-FFF2-40B4-BE49-F238E27FC236}">
                <a16:creationId xmlns:a16="http://schemas.microsoft.com/office/drawing/2014/main" id="{E93515D1-F0D7-4B47-A931-1D705560AFDA}"/>
              </a:ext>
            </a:extLst>
          </p:cNvPr>
          <p:cNvGrpSpPr/>
          <p:nvPr/>
        </p:nvGrpSpPr>
        <p:grpSpPr>
          <a:xfrm>
            <a:off x="3254723" y="3300333"/>
            <a:ext cx="223475" cy="242853"/>
            <a:chOff x="1745712" y="1169233"/>
            <a:chExt cx="223475" cy="242853"/>
          </a:xfrm>
        </p:grpSpPr>
        <p:sp>
          <p:nvSpPr>
            <p:cNvPr id="100" name="Freeform 50">
              <a:extLst>
                <a:ext uri="{FF2B5EF4-FFF2-40B4-BE49-F238E27FC236}">
                  <a16:creationId xmlns:a16="http://schemas.microsoft.com/office/drawing/2014/main" id="{C5DD9B8F-E7DE-4A46-8802-1FC0D000F232}"/>
                </a:ext>
              </a:extLst>
            </p:cNvPr>
            <p:cNvSpPr>
              <a:spLocks noChangeArrowheads="1"/>
            </p:cNvSpPr>
            <p:nvPr/>
          </p:nvSpPr>
          <p:spPr bwMode="auto">
            <a:xfrm rot="10800000">
              <a:off x="1745712" y="1169233"/>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p>
          </p:txBody>
        </p:sp>
        <p:sp>
          <p:nvSpPr>
            <p:cNvPr id="101" name="Freeform 53">
              <a:extLst>
                <a:ext uri="{FF2B5EF4-FFF2-40B4-BE49-F238E27FC236}">
                  <a16:creationId xmlns:a16="http://schemas.microsoft.com/office/drawing/2014/main" id="{5D0F7B62-7E1C-423C-8298-F344D172236C}"/>
                </a:ext>
              </a:extLst>
            </p:cNvPr>
            <p:cNvSpPr>
              <a:spLocks noChangeArrowheads="1"/>
            </p:cNvSpPr>
            <p:nvPr/>
          </p:nvSpPr>
          <p:spPr bwMode="auto">
            <a:xfrm rot="10800000">
              <a:off x="1813158" y="1242526"/>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p>
          </p:txBody>
        </p:sp>
      </p:grpSp>
      <p:grpSp>
        <p:nvGrpSpPr>
          <p:cNvPr id="102" name="Groupe 101">
            <a:extLst>
              <a:ext uri="{FF2B5EF4-FFF2-40B4-BE49-F238E27FC236}">
                <a16:creationId xmlns:a16="http://schemas.microsoft.com/office/drawing/2014/main" id="{759791D0-5DA3-4462-869D-F1DE7F604D2B}"/>
              </a:ext>
            </a:extLst>
          </p:cNvPr>
          <p:cNvGrpSpPr/>
          <p:nvPr/>
        </p:nvGrpSpPr>
        <p:grpSpPr>
          <a:xfrm>
            <a:off x="5408310" y="3300333"/>
            <a:ext cx="223475" cy="242853"/>
            <a:chOff x="2520204" y="1179227"/>
            <a:chExt cx="223475" cy="242853"/>
          </a:xfrm>
        </p:grpSpPr>
        <p:sp>
          <p:nvSpPr>
            <p:cNvPr id="103" name="Freeform 50">
              <a:extLst>
                <a:ext uri="{FF2B5EF4-FFF2-40B4-BE49-F238E27FC236}">
                  <a16:creationId xmlns:a16="http://schemas.microsoft.com/office/drawing/2014/main" id="{EDB34590-28EA-4F72-B62F-FF1519D9AF83}"/>
                </a:ext>
              </a:extLst>
            </p:cNvPr>
            <p:cNvSpPr>
              <a:spLocks noChangeArrowheads="1"/>
            </p:cNvSpPr>
            <p:nvPr/>
          </p:nvSpPr>
          <p:spPr bwMode="auto">
            <a:xfrm rot="10800000">
              <a:off x="2520204" y="1179227"/>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p>
          </p:txBody>
        </p:sp>
        <p:sp>
          <p:nvSpPr>
            <p:cNvPr id="104" name="Freeform 53">
              <a:extLst>
                <a:ext uri="{FF2B5EF4-FFF2-40B4-BE49-F238E27FC236}">
                  <a16:creationId xmlns:a16="http://schemas.microsoft.com/office/drawing/2014/main" id="{1818D75E-2A60-42AF-BF3E-95353959454A}"/>
                </a:ext>
              </a:extLst>
            </p:cNvPr>
            <p:cNvSpPr>
              <a:spLocks noChangeArrowheads="1"/>
            </p:cNvSpPr>
            <p:nvPr/>
          </p:nvSpPr>
          <p:spPr bwMode="auto">
            <a:xfrm rot="10800000">
              <a:off x="2587650" y="1252520"/>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p>
          </p:txBody>
        </p:sp>
      </p:grpSp>
      <p:grpSp>
        <p:nvGrpSpPr>
          <p:cNvPr id="105" name="Groupe 104">
            <a:extLst>
              <a:ext uri="{FF2B5EF4-FFF2-40B4-BE49-F238E27FC236}">
                <a16:creationId xmlns:a16="http://schemas.microsoft.com/office/drawing/2014/main" id="{81B2286D-DDC7-46C8-A4BF-D6ED5DB26FA0}"/>
              </a:ext>
            </a:extLst>
          </p:cNvPr>
          <p:cNvGrpSpPr/>
          <p:nvPr/>
        </p:nvGrpSpPr>
        <p:grpSpPr>
          <a:xfrm>
            <a:off x="7799240" y="3300333"/>
            <a:ext cx="223475" cy="242853"/>
            <a:chOff x="3307187" y="1179226"/>
            <a:chExt cx="223475" cy="242853"/>
          </a:xfrm>
        </p:grpSpPr>
        <p:sp>
          <p:nvSpPr>
            <p:cNvPr id="106" name="Freeform 50">
              <a:extLst>
                <a:ext uri="{FF2B5EF4-FFF2-40B4-BE49-F238E27FC236}">
                  <a16:creationId xmlns:a16="http://schemas.microsoft.com/office/drawing/2014/main" id="{F9D6A8B0-14F9-4EB0-A585-9C9AF6534194}"/>
                </a:ext>
              </a:extLst>
            </p:cNvPr>
            <p:cNvSpPr>
              <a:spLocks noChangeArrowheads="1"/>
            </p:cNvSpPr>
            <p:nvPr/>
          </p:nvSpPr>
          <p:spPr bwMode="auto">
            <a:xfrm rot="10800000">
              <a:off x="3307187" y="1179226"/>
              <a:ext cx="223475" cy="242853"/>
            </a:xfrm>
            <a:custGeom>
              <a:avLst/>
              <a:gdLst>
                <a:gd name="T0" fmla="*/ 487 w 488"/>
                <a:gd name="T1" fmla="*/ 247 h 488"/>
                <a:gd name="T2" fmla="*/ 487 w 488"/>
                <a:gd name="T3" fmla="*/ 247 h 488"/>
                <a:gd name="T4" fmla="*/ 247 w 488"/>
                <a:gd name="T5" fmla="*/ 487 h 488"/>
                <a:gd name="T6" fmla="*/ 0 w 488"/>
                <a:gd name="T7" fmla="*/ 247 h 488"/>
                <a:gd name="T8" fmla="*/ 247 w 488"/>
                <a:gd name="T9" fmla="*/ 0 h 488"/>
                <a:gd name="T10" fmla="*/ 487 w 488"/>
                <a:gd name="T11" fmla="*/ 247 h 488"/>
              </a:gdLst>
              <a:ahLst/>
              <a:cxnLst>
                <a:cxn ang="0">
                  <a:pos x="T0" y="T1"/>
                </a:cxn>
                <a:cxn ang="0">
                  <a:pos x="T2" y="T3"/>
                </a:cxn>
                <a:cxn ang="0">
                  <a:pos x="T4" y="T5"/>
                </a:cxn>
                <a:cxn ang="0">
                  <a:pos x="T6" y="T7"/>
                </a:cxn>
                <a:cxn ang="0">
                  <a:pos x="T8" y="T9"/>
                </a:cxn>
                <a:cxn ang="0">
                  <a:pos x="T10" y="T11"/>
                </a:cxn>
              </a:cxnLst>
              <a:rect l="0" t="0" r="r" b="b"/>
              <a:pathLst>
                <a:path w="488" h="488">
                  <a:moveTo>
                    <a:pt x="487" y="247"/>
                  </a:moveTo>
                  <a:lnTo>
                    <a:pt x="487" y="247"/>
                  </a:lnTo>
                  <a:cubicBezTo>
                    <a:pt x="487" y="383"/>
                    <a:pt x="383" y="487"/>
                    <a:pt x="247" y="487"/>
                  </a:cubicBezTo>
                  <a:cubicBezTo>
                    <a:pt x="111" y="487"/>
                    <a:pt x="0" y="383"/>
                    <a:pt x="0" y="247"/>
                  </a:cubicBezTo>
                  <a:cubicBezTo>
                    <a:pt x="0" y="110"/>
                    <a:pt x="111" y="0"/>
                    <a:pt x="247" y="0"/>
                  </a:cubicBezTo>
                  <a:cubicBezTo>
                    <a:pt x="383" y="0"/>
                    <a:pt x="487" y="110"/>
                    <a:pt x="487" y="247"/>
                  </a:cubicBezTo>
                </a:path>
              </a:pathLst>
            </a:custGeom>
            <a:solidFill>
              <a:srgbClr val="D9D9D9"/>
            </a:solidFill>
            <a:ln>
              <a:noFill/>
            </a:ln>
            <a:effectLst/>
          </p:spPr>
          <p:txBody>
            <a:bodyPr wrap="none" anchor="ctr"/>
            <a:lstStyle/>
            <a:p>
              <a:endParaRPr lang="en-US" sz="3901"/>
            </a:p>
          </p:txBody>
        </p:sp>
        <p:sp>
          <p:nvSpPr>
            <p:cNvPr id="107" name="Freeform 53">
              <a:extLst>
                <a:ext uri="{FF2B5EF4-FFF2-40B4-BE49-F238E27FC236}">
                  <a16:creationId xmlns:a16="http://schemas.microsoft.com/office/drawing/2014/main" id="{65C2AB37-D5D6-4047-9D0C-7C4E10314E3D}"/>
                </a:ext>
              </a:extLst>
            </p:cNvPr>
            <p:cNvSpPr>
              <a:spLocks noChangeArrowheads="1"/>
            </p:cNvSpPr>
            <p:nvPr/>
          </p:nvSpPr>
          <p:spPr bwMode="auto">
            <a:xfrm rot="10800000">
              <a:off x="3374633" y="1252519"/>
              <a:ext cx="88584" cy="96267"/>
            </a:xfrm>
            <a:custGeom>
              <a:avLst/>
              <a:gdLst>
                <a:gd name="T0" fmla="*/ 195 w 196"/>
                <a:gd name="T1" fmla="*/ 97 h 195"/>
                <a:gd name="T2" fmla="*/ 195 w 196"/>
                <a:gd name="T3" fmla="*/ 97 h 195"/>
                <a:gd name="T4" fmla="*/ 97 w 196"/>
                <a:gd name="T5" fmla="*/ 194 h 195"/>
                <a:gd name="T6" fmla="*/ 0 w 196"/>
                <a:gd name="T7" fmla="*/ 97 h 195"/>
                <a:gd name="T8" fmla="*/ 97 w 196"/>
                <a:gd name="T9" fmla="*/ 0 h 195"/>
                <a:gd name="T10" fmla="*/ 195 w 196"/>
                <a:gd name="T11" fmla="*/ 97 h 195"/>
              </a:gdLst>
              <a:ahLst/>
              <a:cxnLst>
                <a:cxn ang="0">
                  <a:pos x="T0" y="T1"/>
                </a:cxn>
                <a:cxn ang="0">
                  <a:pos x="T2" y="T3"/>
                </a:cxn>
                <a:cxn ang="0">
                  <a:pos x="T4" y="T5"/>
                </a:cxn>
                <a:cxn ang="0">
                  <a:pos x="T6" y="T7"/>
                </a:cxn>
                <a:cxn ang="0">
                  <a:pos x="T8" y="T9"/>
                </a:cxn>
                <a:cxn ang="0">
                  <a:pos x="T10" y="T11"/>
                </a:cxn>
              </a:cxnLst>
              <a:rect l="0" t="0" r="r" b="b"/>
              <a:pathLst>
                <a:path w="196" h="195">
                  <a:moveTo>
                    <a:pt x="195" y="97"/>
                  </a:moveTo>
                  <a:lnTo>
                    <a:pt x="195" y="97"/>
                  </a:lnTo>
                  <a:cubicBezTo>
                    <a:pt x="195" y="155"/>
                    <a:pt x="149" y="194"/>
                    <a:pt x="97" y="194"/>
                  </a:cubicBezTo>
                  <a:cubicBezTo>
                    <a:pt x="45" y="194"/>
                    <a:pt x="0" y="155"/>
                    <a:pt x="0" y="97"/>
                  </a:cubicBezTo>
                  <a:cubicBezTo>
                    <a:pt x="0" y="45"/>
                    <a:pt x="45" y="0"/>
                    <a:pt x="97" y="0"/>
                  </a:cubicBezTo>
                  <a:cubicBezTo>
                    <a:pt x="149" y="0"/>
                    <a:pt x="195" y="45"/>
                    <a:pt x="195" y="97"/>
                  </a:cubicBezTo>
                </a:path>
              </a:pathLst>
            </a:custGeom>
            <a:solidFill>
              <a:schemeClr val="bg1"/>
            </a:solidFill>
            <a:ln>
              <a:noFill/>
            </a:ln>
            <a:effectLst/>
          </p:spPr>
          <p:txBody>
            <a:bodyPr wrap="none" anchor="ctr"/>
            <a:lstStyle/>
            <a:p>
              <a:endParaRPr lang="en-US" sz="3901"/>
            </a:p>
          </p:txBody>
        </p:sp>
      </p:grpSp>
    </p:spTree>
    <p:extLst>
      <p:ext uri="{BB962C8B-B14F-4D97-AF65-F5344CB8AC3E}">
        <p14:creationId xmlns:p14="http://schemas.microsoft.com/office/powerpoint/2010/main" val="3626660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 31">
            <a:extLst>
              <a:ext uri="{FF2B5EF4-FFF2-40B4-BE49-F238E27FC236}">
                <a16:creationId xmlns:a16="http://schemas.microsoft.com/office/drawing/2014/main" id="{1D630B78-A82B-4DA6-8B1C-5D0F59CA345C}"/>
              </a:ext>
            </a:extLst>
          </p:cNvPr>
          <p:cNvPicPr>
            <a:picLocks noChangeAspect="1"/>
          </p:cNvPicPr>
          <p:nvPr/>
        </p:nvPicPr>
        <p:blipFill>
          <a:blip r:embed="rId2"/>
          <a:stretch>
            <a:fillRect/>
          </a:stretch>
        </p:blipFill>
        <p:spPr>
          <a:xfrm>
            <a:off x="3834958" y="882449"/>
            <a:ext cx="4754406" cy="4041006"/>
          </a:xfrm>
          <a:prstGeom prst="rect">
            <a:avLst/>
          </a:prstGeom>
        </p:spPr>
      </p:pic>
      <p:pic>
        <p:nvPicPr>
          <p:cNvPr id="24" name="Image 23">
            <a:extLst>
              <a:ext uri="{FF2B5EF4-FFF2-40B4-BE49-F238E27FC236}">
                <a16:creationId xmlns:a16="http://schemas.microsoft.com/office/drawing/2014/main" id="{084FAEAF-384E-446F-B3CB-06182599AD5C}"/>
              </a:ext>
            </a:extLst>
          </p:cNvPr>
          <p:cNvPicPr>
            <a:picLocks noChangeAspect="1"/>
          </p:cNvPicPr>
          <p:nvPr/>
        </p:nvPicPr>
        <p:blipFill rotWithShape="1">
          <a:blip r:embed="rId3"/>
          <a:srcRect l="44357" t="69460" r="40286" b="23174"/>
          <a:stretch/>
        </p:blipFill>
        <p:spPr>
          <a:xfrm>
            <a:off x="5593365" y="4018969"/>
            <a:ext cx="1404257" cy="378823"/>
          </a:xfrm>
          <a:prstGeom prst="rect">
            <a:avLst/>
          </a:prstGeom>
        </p:spPr>
      </p:pic>
      <p:sp>
        <p:nvSpPr>
          <p:cNvPr id="31" name="ZoneTexte 30">
            <a:extLst>
              <a:ext uri="{FF2B5EF4-FFF2-40B4-BE49-F238E27FC236}">
                <a16:creationId xmlns:a16="http://schemas.microsoft.com/office/drawing/2014/main" id="{C3BB4B54-E280-4540-86B9-B6F39D5AFD9F}"/>
              </a:ext>
            </a:extLst>
          </p:cNvPr>
          <p:cNvSpPr txBox="1"/>
          <p:nvPr/>
        </p:nvSpPr>
        <p:spPr>
          <a:xfrm>
            <a:off x="2166612" y="2751981"/>
            <a:ext cx="1296115" cy="523220"/>
          </a:xfrm>
          <a:prstGeom prst="rect">
            <a:avLst/>
          </a:prstGeom>
          <a:noFill/>
          <a:ln>
            <a:solidFill>
              <a:srgbClr val="00751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751D"/>
                </a:solidFill>
                <a:effectLst/>
                <a:uLnTx/>
                <a:uFillTx/>
                <a:latin typeface="Ubuntu" panose="020B0504030602030204" pitchFamily="34" charset="0"/>
                <a:cs typeface="Arial"/>
                <a:sym typeface="Arial"/>
              </a:rPr>
              <a:t>APPROCHE PROJET</a:t>
            </a:r>
          </a:p>
        </p:txBody>
      </p:sp>
      <p:sp>
        <p:nvSpPr>
          <p:cNvPr id="18" name="Titre 1">
            <a:extLst>
              <a:ext uri="{FF2B5EF4-FFF2-40B4-BE49-F238E27FC236}">
                <a16:creationId xmlns:a16="http://schemas.microsoft.com/office/drawing/2014/main" id="{12899C52-6EEC-4ED6-9DFF-BD60D35693AB}"/>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sp>
        <p:nvSpPr>
          <p:cNvPr id="20" name="Arrow: Chevron 69">
            <a:extLst>
              <a:ext uri="{FF2B5EF4-FFF2-40B4-BE49-F238E27FC236}">
                <a16:creationId xmlns:a16="http://schemas.microsoft.com/office/drawing/2014/main" id="{211A271E-47EC-4334-91FB-395078D975FB}"/>
              </a:ext>
            </a:extLst>
          </p:cNvPr>
          <p:cNvSpPr/>
          <p:nvPr/>
        </p:nvSpPr>
        <p:spPr>
          <a:xfrm>
            <a:off x="3476463" y="1949921"/>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pic>
        <p:nvPicPr>
          <p:cNvPr id="23" name="Picture 2" descr="Key Icon 4409723">
            <a:extLst>
              <a:ext uri="{FF2B5EF4-FFF2-40B4-BE49-F238E27FC236}">
                <a16:creationId xmlns:a16="http://schemas.microsoft.com/office/drawing/2014/main" id="{81E9E134-A5AD-4BE5-A1A4-EF5D05D32D7D}"/>
              </a:ext>
            </a:extLst>
          </p:cNvPr>
          <p:cNvPicPr>
            <a:picLocks noChangeAspect="1" noChangeArrowheads="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42436" y="793738"/>
            <a:ext cx="167818" cy="144000"/>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 coins arrondis 24">
            <a:extLst>
              <a:ext uri="{FF2B5EF4-FFF2-40B4-BE49-F238E27FC236}">
                <a16:creationId xmlns:a16="http://schemas.microsoft.com/office/drawing/2014/main" id="{E913BD37-BD35-43B2-80C0-26627FCB0100}"/>
              </a:ext>
            </a:extLst>
          </p:cNvPr>
          <p:cNvSpPr/>
          <p:nvPr/>
        </p:nvSpPr>
        <p:spPr>
          <a:xfrm>
            <a:off x="97436" y="737017"/>
            <a:ext cx="1484026"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0AE835B1-A61E-4A18-8C3F-452993F9E15C}"/>
              </a:ext>
            </a:extLst>
          </p:cNvPr>
          <p:cNvSpPr txBox="1"/>
          <p:nvPr/>
        </p:nvSpPr>
        <p:spPr>
          <a:xfrm>
            <a:off x="307297" y="749272"/>
            <a:ext cx="1229195"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Etape clés LEA</a:t>
            </a:r>
          </a:p>
        </p:txBody>
      </p:sp>
      <p:grpSp>
        <p:nvGrpSpPr>
          <p:cNvPr id="27" name="Groupe 26">
            <a:extLst>
              <a:ext uri="{FF2B5EF4-FFF2-40B4-BE49-F238E27FC236}">
                <a16:creationId xmlns:a16="http://schemas.microsoft.com/office/drawing/2014/main" id="{42A4ED09-F2AB-4557-AD09-6FDF0FCF711A}"/>
              </a:ext>
            </a:extLst>
          </p:cNvPr>
          <p:cNvGrpSpPr/>
          <p:nvPr/>
        </p:nvGrpSpPr>
        <p:grpSpPr>
          <a:xfrm>
            <a:off x="1777264" y="819443"/>
            <a:ext cx="694048" cy="108000"/>
            <a:chOff x="2354384" y="961850"/>
            <a:chExt cx="694048" cy="108000"/>
          </a:xfrm>
        </p:grpSpPr>
        <p:sp>
          <p:nvSpPr>
            <p:cNvPr id="28" name="Ellipse 27">
              <a:extLst>
                <a:ext uri="{FF2B5EF4-FFF2-40B4-BE49-F238E27FC236}">
                  <a16:creationId xmlns:a16="http://schemas.microsoft.com/office/drawing/2014/main" id="{F4B2D11F-1F32-4116-B82C-CD4BF7F06704}"/>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29" name="Ellipse 28">
              <a:extLst>
                <a:ext uri="{FF2B5EF4-FFF2-40B4-BE49-F238E27FC236}">
                  <a16:creationId xmlns:a16="http://schemas.microsoft.com/office/drawing/2014/main" id="{C762F336-885F-4AFE-8E59-3797E064EF7B}"/>
                </a:ext>
              </a:extLst>
            </p:cNvPr>
            <p:cNvSpPr/>
            <p:nvPr/>
          </p:nvSpPr>
          <p:spPr>
            <a:xfrm>
              <a:off x="247243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0" name="Ellipse 29">
              <a:extLst>
                <a:ext uri="{FF2B5EF4-FFF2-40B4-BE49-F238E27FC236}">
                  <a16:creationId xmlns:a16="http://schemas.microsoft.com/office/drawing/2014/main" id="{2C86E5CE-8BE1-4DC0-B14B-11805BFB4117}"/>
                </a:ext>
              </a:extLst>
            </p:cNvPr>
            <p:cNvSpPr/>
            <p:nvPr/>
          </p:nvSpPr>
          <p:spPr>
            <a:xfrm>
              <a:off x="2590478"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3" name="Ellipse 32">
              <a:extLst>
                <a:ext uri="{FF2B5EF4-FFF2-40B4-BE49-F238E27FC236}">
                  <a16:creationId xmlns:a16="http://schemas.microsoft.com/office/drawing/2014/main" id="{6088CC1A-4158-4262-A67D-B9E494620E33}"/>
                </a:ext>
              </a:extLst>
            </p:cNvPr>
            <p:cNvSpPr/>
            <p:nvPr/>
          </p:nvSpPr>
          <p:spPr>
            <a:xfrm>
              <a:off x="2708525"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4" name="Ellipse 33">
              <a:extLst>
                <a:ext uri="{FF2B5EF4-FFF2-40B4-BE49-F238E27FC236}">
                  <a16:creationId xmlns:a16="http://schemas.microsoft.com/office/drawing/2014/main" id="{1EAF6304-42CA-488A-9FB5-2A38A297DB9F}"/>
                </a:ext>
              </a:extLst>
            </p:cNvPr>
            <p:cNvSpPr/>
            <p:nvPr/>
          </p:nvSpPr>
          <p:spPr>
            <a:xfrm>
              <a:off x="2826573"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5" name="Ellipse 34">
              <a:extLst>
                <a:ext uri="{FF2B5EF4-FFF2-40B4-BE49-F238E27FC236}">
                  <a16:creationId xmlns:a16="http://schemas.microsoft.com/office/drawing/2014/main" id="{45CFB603-7DDE-4C80-81C2-99138B72C82C}"/>
                </a:ext>
              </a:extLst>
            </p:cNvPr>
            <p:cNvSpPr/>
            <p:nvPr/>
          </p:nvSpPr>
          <p:spPr>
            <a:xfrm>
              <a:off x="2944621"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pic>
        <p:nvPicPr>
          <p:cNvPr id="36" name="Picture 2" descr="triangle rounded Icon - Free PNG &amp; SVG 2014525 - Noun Project">
            <a:extLst>
              <a:ext uri="{FF2B5EF4-FFF2-40B4-BE49-F238E27FC236}">
                <a16:creationId xmlns:a16="http://schemas.microsoft.com/office/drawing/2014/main" id="{FD665C54-F917-4DB9-9DBE-9F528519493C}"/>
              </a:ext>
            </a:extLst>
          </p:cNvPr>
          <p:cNvPicPr>
            <a:picLocks noChangeAspect="1" noChangeArrowheads="1"/>
          </p:cNvPicPr>
          <p:nvPr/>
        </p:nvPicPr>
        <p:blipFill>
          <a:blip r:embed="rId5">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2051" y="805123"/>
            <a:ext cx="190241" cy="133252"/>
          </a:xfrm>
          <a:prstGeom prst="rect">
            <a:avLst/>
          </a:prstGeom>
          <a:solidFill>
            <a:schemeClr val="bg1"/>
          </a:solidFill>
        </p:spPr>
      </p:pic>
      <p:sp>
        <p:nvSpPr>
          <p:cNvPr id="38" name="Rectangle : coins arrondis 37">
            <a:extLst>
              <a:ext uri="{FF2B5EF4-FFF2-40B4-BE49-F238E27FC236}">
                <a16:creationId xmlns:a16="http://schemas.microsoft.com/office/drawing/2014/main" id="{69DD180F-80F8-4F0C-8F06-E3A3E32DDBF5}"/>
              </a:ext>
            </a:extLst>
          </p:cNvPr>
          <p:cNvSpPr/>
          <p:nvPr/>
        </p:nvSpPr>
        <p:spPr>
          <a:xfrm>
            <a:off x="362262" y="2623278"/>
            <a:ext cx="1484026" cy="764498"/>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2CE6243A-D491-489B-9AE6-26B1CA9F638C}"/>
              </a:ext>
            </a:extLst>
          </p:cNvPr>
          <p:cNvSpPr txBox="1"/>
          <p:nvPr/>
        </p:nvSpPr>
        <p:spPr>
          <a:xfrm>
            <a:off x="429719" y="2797928"/>
            <a:ext cx="1369102" cy="430887"/>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100" b="1" dirty="0">
                <a:solidFill>
                  <a:schemeClr val="tx2"/>
                </a:solidFill>
                <a:latin typeface="Arial Nova Cond" panose="020B0506020202020204" pitchFamily="34" charset="0"/>
                <a:ea typeface="+mn-ea"/>
              </a:rPr>
              <a:t>Composition de la proposition</a:t>
            </a:r>
            <a:endParaRPr kumimoji="0" lang="fr-FR" sz="1100" b="1"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endParaRPr>
          </a:p>
        </p:txBody>
      </p:sp>
      <p:pic>
        <p:nvPicPr>
          <p:cNvPr id="47" name="Picture 2" descr="triangle rounded Icon - Free PNG &amp; SVG 2014525 - Noun Project">
            <a:extLst>
              <a:ext uri="{FF2B5EF4-FFF2-40B4-BE49-F238E27FC236}">
                <a16:creationId xmlns:a16="http://schemas.microsoft.com/office/drawing/2014/main" id="{6DA28C09-7AD7-4B8E-B7CD-EE7BC75924CD}"/>
              </a:ext>
            </a:extLst>
          </p:cNvPr>
          <p:cNvPicPr>
            <a:picLocks noChangeAspect="1" noChangeArrowheads="1"/>
          </p:cNvPicPr>
          <p:nvPr/>
        </p:nvPicPr>
        <p:blipFill>
          <a:blip r:embed="rId5">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964296" y="2966206"/>
            <a:ext cx="190241" cy="133252"/>
          </a:xfrm>
          <a:prstGeom prst="rect">
            <a:avLst/>
          </a:prstGeom>
          <a:solidFill>
            <a:schemeClr val="bg1"/>
          </a:solidFill>
        </p:spPr>
      </p:pic>
    </p:spTree>
    <p:extLst>
      <p:ext uri="{BB962C8B-B14F-4D97-AF65-F5344CB8AC3E}">
        <p14:creationId xmlns:p14="http://schemas.microsoft.com/office/powerpoint/2010/main" val="1104041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9357218-84B2-4DDE-99C3-1ADCF4FC7A74}"/>
              </a:ext>
            </a:extLst>
          </p:cNvPr>
          <p:cNvPicPr>
            <a:picLocks noChangeAspect="1"/>
          </p:cNvPicPr>
          <p:nvPr/>
        </p:nvPicPr>
        <p:blipFill>
          <a:blip r:embed="rId2"/>
          <a:stretch>
            <a:fillRect/>
          </a:stretch>
        </p:blipFill>
        <p:spPr>
          <a:xfrm>
            <a:off x="3924861" y="925544"/>
            <a:ext cx="4769435" cy="3959094"/>
          </a:xfrm>
          <a:prstGeom prst="rect">
            <a:avLst/>
          </a:prstGeom>
        </p:spPr>
      </p:pic>
      <p:sp>
        <p:nvSpPr>
          <p:cNvPr id="22" name="Titre 1">
            <a:extLst>
              <a:ext uri="{FF2B5EF4-FFF2-40B4-BE49-F238E27FC236}">
                <a16:creationId xmlns:a16="http://schemas.microsoft.com/office/drawing/2014/main" id="{5F1CA078-0C84-4DD7-9748-57FD302DC85C}"/>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sp>
        <p:nvSpPr>
          <p:cNvPr id="26" name="ZoneTexte 25">
            <a:extLst>
              <a:ext uri="{FF2B5EF4-FFF2-40B4-BE49-F238E27FC236}">
                <a16:creationId xmlns:a16="http://schemas.microsoft.com/office/drawing/2014/main" id="{4163D967-056B-4619-AFF9-A793083F9C46}"/>
              </a:ext>
            </a:extLst>
          </p:cNvPr>
          <p:cNvSpPr txBox="1"/>
          <p:nvPr/>
        </p:nvSpPr>
        <p:spPr>
          <a:xfrm>
            <a:off x="2166612" y="2751981"/>
            <a:ext cx="1296115" cy="523220"/>
          </a:xfrm>
          <a:prstGeom prst="rect">
            <a:avLst/>
          </a:prstGeom>
          <a:noFill/>
          <a:ln>
            <a:solidFill>
              <a:srgbClr val="00751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00751D"/>
                </a:solidFill>
                <a:effectLst/>
                <a:uLnTx/>
                <a:uFillTx/>
                <a:latin typeface="Ubuntu" panose="020B0504030602030204" pitchFamily="34" charset="0"/>
                <a:cs typeface="Arial"/>
                <a:sym typeface="Arial"/>
              </a:rPr>
              <a:t>APPROCHE PROJET</a:t>
            </a:r>
          </a:p>
        </p:txBody>
      </p:sp>
      <p:pic>
        <p:nvPicPr>
          <p:cNvPr id="27" name="Picture 2" descr="Key Icon 4409723">
            <a:extLst>
              <a:ext uri="{FF2B5EF4-FFF2-40B4-BE49-F238E27FC236}">
                <a16:creationId xmlns:a16="http://schemas.microsoft.com/office/drawing/2014/main" id="{2D7FAEDF-39B3-4905-9183-D9F8EE10EA6D}"/>
              </a:ext>
            </a:extLst>
          </p:cNvPr>
          <p:cNvPicPr>
            <a:picLocks noChangeAspect="1" noChangeArrowheads="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42436" y="793738"/>
            <a:ext cx="167818" cy="144000"/>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 coins arrondis 27">
            <a:extLst>
              <a:ext uri="{FF2B5EF4-FFF2-40B4-BE49-F238E27FC236}">
                <a16:creationId xmlns:a16="http://schemas.microsoft.com/office/drawing/2014/main" id="{9E117039-8471-4719-B06F-58F3EE8EAC59}"/>
              </a:ext>
            </a:extLst>
          </p:cNvPr>
          <p:cNvSpPr/>
          <p:nvPr/>
        </p:nvSpPr>
        <p:spPr>
          <a:xfrm>
            <a:off x="97436" y="737017"/>
            <a:ext cx="1484026"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9C1BD1B2-B617-43EB-9E44-EACF8170C9FF}"/>
              </a:ext>
            </a:extLst>
          </p:cNvPr>
          <p:cNvSpPr txBox="1"/>
          <p:nvPr/>
        </p:nvSpPr>
        <p:spPr>
          <a:xfrm>
            <a:off x="307297" y="749272"/>
            <a:ext cx="1229195"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Etape clés LEA</a:t>
            </a:r>
          </a:p>
        </p:txBody>
      </p:sp>
      <p:grpSp>
        <p:nvGrpSpPr>
          <p:cNvPr id="30" name="Groupe 29">
            <a:extLst>
              <a:ext uri="{FF2B5EF4-FFF2-40B4-BE49-F238E27FC236}">
                <a16:creationId xmlns:a16="http://schemas.microsoft.com/office/drawing/2014/main" id="{8BE1D681-9B8F-4E08-A5D1-931EEC0CAA66}"/>
              </a:ext>
            </a:extLst>
          </p:cNvPr>
          <p:cNvGrpSpPr/>
          <p:nvPr/>
        </p:nvGrpSpPr>
        <p:grpSpPr>
          <a:xfrm>
            <a:off x="1777264" y="819443"/>
            <a:ext cx="694048" cy="108000"/>
            <a:chOff x="2354384" y="961850"/>
            <a:chExt cx="694048" cy="108000"/>
          </a:xfrm>
        </p:grpSpPr>
        <p:sp>
          <p:nvSpPr>
            <p:cNvPr id="31" name="Ellipse 30">
              <a:extLst>
                <a:ext uri="{FF2B5EF4-FFF2-40B4-BE49-F238E27FC236}">
                  <a16:creationId xmlns:a16="http://schemas.microsoft.com/office/drawing/2014/main" id="{C9724CED-DE3E-47AF-8F00-06E42336421C}"/>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2" name="Ellipse 31">
              <a:extLst>
                <a:ext uri="{FF2B5EF4-FFF2-40B4-BE49-F238E27FC236}">
                  <a16:creationId xmlns:a16="http://schemas.microsoft.com/office/drawing/2014/main" id="{348CB9C5-90DF-4C37-9B1E-C7DB2202C8DE}"/>
                </a:ext>
              </a:extLst>
            </p:cNvPr>
            <p:cNvSpPr/>
            <p:nvPr/>
          </p:nvSpPr>
          <p:spPr>
            <a:xfrm>
              <a:off x="247243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3" name="Ellipse 32">
              <a:extLst>
                <a:ext uri="{FF2B5EF4-FFF2-40B4-BE49-F238E27FC236}">
                  <a16:creationId xmlns:a16="http://schemas.microsoft.com/office/drawing/2014/main" id="{51F162B7-2869-48EB-87D3-51BE695BBCAA}"/>
                </a:ext>
              </a:extLst>
            </p:cNvPr>
            <p:cNvSpPr/>
            <p:nvPr/>
          </p:nvSpPr>
          <p:spPr>
            <a:xfrm>
              <a:off x="2590478"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4" name="Ellipse 33">
              <a:extLst>
                <a:ext uri="{FF2B5EF4-FFF2-40B4-BE49-F238E27FC236}">
                  <a16:creationId xmlns:a16="http://schemas.microsoft.com/office/drawing/2014/main" id="{3474C8EB-8CB8-4FAA-A6AB-0B49174B3374}"/>
                </a:ext>
              </a:extLst>
            </p:cNvPr>
            <p:cNvSpPr/>
            <p:nvPr/>
          </p:nvSpPr>
          <p:spPr>
            <a:xfrm>
              <a:off x="2708525"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5" name="Ellipse 34">
              <a:extLst>
                <a:ext uri="{FF2B5EF4-FFF2-40B4-BE49-F238E27FC236}">
                  <a16:creationId xmlns:a16="http://schemas.microsoft.com/office/drawing/2014/main" id="{84A68628-483C-4236-83A8-E9690C2EB3A8}"/>
                </a:ext>
              </a:extLst>
            </p:cNvPr>
            <p:cNvSpPr/>
            <p:nvPr/>
          </p:nvSpPr>
          <p:spPr>
            <a:xfrm>
              <a:off x="2826573"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6" name="Ellipse 35">
              <a:extLst>
                <a:ext uri="{FF2B5EF4-FFF2-40B4-BE49-F238E27FC236}">
                  <a16:creationId xmlns:a16="http://schemas.microsoft.com/office/drawing/2014/main" id="{7F192D41-71F3-4267-942B-DA498BDD2AA9}"/>
                </a:ext>
              </a:extLst>
            </p:cNvPr>
            <p:cNvSpPr/>
            <p:nvPr/>
          </p:nvSpPr>
          <p:spPr>
            <a:xfrm>
              <a:off x="2944621" y="961850"/>
              <a:ext cx="103811" cy="108000"/>
            </a:xfrm>
            <a:prstGeom prst="ellipse">
              <a:avLst/>
            </a:prstGeom>
            <a:solidFill>
              <a:srgbClr val="581D74">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pic>
        <p:nvPicPr>
          <p:cNvPr id="37" name="Picture 2" descr="triangle rounded Icon - Free PNG &amp; SVG 2014525 - Noun Project">
            <a:extLst>
              <a:ext uri="{FF2B5EF4-FFF2-40B4-BE49-F238E27FC236}">
                <a16:creationId xmlns:a16="http://schemas.microsoft.com/office/drawing/2014/main" id="{79445C68-A53F-4319-8578-71C6D291E483}"/>
              </a:ext>
            </a:extLst>
          </p:cNvPr>
          <p:cNvPicPr>
            <a:picLocks noChangeAspect="1" noChangeArrowheads="1"/>
          </p:cNvPicPr>
          <p:nvPr/>
        </p:nvPicPr>
        <p:blipFill>
          <a:blip r:embed="rId4">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2051" y="805123"/>
            <a:ext cx="190241" cy="133252"/>
          </a:xfrm>
          <a:prstGeom prst="rect">
            <a:avLst/>
          </a:prstGeom>
          <a:solidFill>
            <a:schemeClr val="bg1"/>
          </a:solidFill>
        </p:spPr>
      </p:pic>
      <p:sp>
        <p:nvSpPr>
          <p:cNvPr id="38" name="Rectangle : coins arrondis 37">
            <a:extLst>
              <a:ext uri="{FF2B5EF4-FFF2-40B4-BE49-F238E27FC236}">
                <a16:creationId xmlns:a16="http://schemas.microsoft.com/office/drawing/2014/main" id="{038D38D3-3282-481E-BC71-0DAB771918B8}"/>
              </a:ext>
            </a:extLst>
          </p:cNvPr>
          <p:cNvSpPr/>
          <p:nvPr/>
        </p:nvSpPr>
        <p:spPr>
          <a:xfrm>
            <a:off x="362262" y="2623278"/>
            <a:ext cx="1484026" cy="764498"/>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8C993D50-3146-4E63-8102-800CAFE24C11}"/>
              </a:ext>
            </a:extLst>
          </p:cNvPr>
          <p:cNvSpPr txBox="1"/>
          <p:nvPr/>
        </p:nvSpPr>
        <p:spPr>
          <a:xfrm>
            <a:off x="429719" y="2797928"/>
            <a:ext cx="1369102" cy="430887"/>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100" b="1" dirty="0">
                <a:solidFill>
                  <a:schemeClr val="tx2"/>
                </a:solidFill>
                <a:latin typeface="Arial Nova Cond" panose="020B0506020202020204" pitchFamily="34" charset="0"/>
                <a:ea typeface="+mn-ea"/>
              </a:rPr>
              <a:t>Composition de la proposition</a:t>
            </a:r>
            <a:endParaRPr kumimoji="0" lang="fr-FR" sz="1100" b="1"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endParaRPr>
          </a:p>
        </p:txBody>
      </p:sp>
      <p:pic>
        <p:nvPicPr>
          <p:cNvPr id="40" name="Picture 2" descr="triangle rounded Icon - Free PNG &amp; SVG 2014525 - Noun Project">
            <a:extLst>
              <a:ext uri="{FF2B5EF4-FFF2-40B4-BE49-F238E27FC236}">
                <a16:creationId xmlns:a16="http://schemas.microsoft.com/office/drawing/2014/main" id="{85CA8E20-4F73-44E0-9F11-A84797C4EF70}"/>
              </a:ext>
            </a:extLst>
          </p:cNvPr>
          <p:cNvPicPr>
            <a:picLocks noChangeAspect="1" noChangeArrowheads="1"/>
          </p:cNvPicPr>
          <p:nvPr/>
        </p:nvPicPr>
        <p:blipFill>
          <a:blip r:embed="rId4">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964296" y="2966206"/>
            <a:ext cx="190241" cy="133252"/>
          </a:xfrm>
          <a:prstGeom prst="rect">
            <a:avLst/>
          </a:prstGeom>
          <a:solidFill>
            <a:schemeClr val="bg1"/>
          </a:solidFill>
        </p:spPr>
      </p:pic>
      <p:sp>
        <p:nvSpPr>
          <p:cNvPr id="41" name="Arrow: Chevron 69">
            <a:extLst>
              <a:ext uri="{FF2B5EF4-FFF2-40B4-BE49-F238E27FC236}">
                <a16:creationId xmlns:a16="http://schemas.microsoft.com/office/drawing/2014/main" id="{3F2158E6-CFD6-47A1-BD18-6715BFE1A409}"/>
              </a:ext>
            </a:extLst>
          </p:cNvPr>
          <p:cNvSpPr/>
          <p:nvPr/>
        </p:nvSpPr>
        <p:spPr>
          <a:xfrm>
            <a:off x="3476463" y="1949921"/>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sp>
        <p:nvSpPr>
          <p:cNvPr id="3" name="ZoneTexte 2">
            <a:extLst>
              <a:ext uri="{FF2B5EF4-FFF2-40B4-BE49-F238E27FC236}">
                <a16:creationId xmlns:a16="http://schemas.microsoft.com/office/drawing/2014/main" id="{29A10B0D-2430-4D43-853A-6EE1C71260E8}"/>
              </a:ext>
            </a:extLst>
          </p:cNvPr>
          <p:cNvSpPr txBox="1"/>
          <p:nvPr/>
        </p:nvSpPr>
        <p:spPr>
          <a:xfrm>
            <a:off x="5627649" y="4897279"/>
            <a:ext cx="2252547" cy="215444"/>
          </a:xfrm>
          <a:prstGeom prst="rect">
            <a:avLst/>
          </a:prstGeom>
          <a:noFill/>
        </p:spPr>
        <p:txBody>
          <a:bodyPr wrap="square" rtlCol="0">
            <a:spAutoFit/>
          </a:bodyPr>
          <a:lstStyle/>
          <a:p>
            <a:r>
              <a:rPr lang="fr-FR" sz="800" i="1" dirty="0"/>
              <a:t>Attention taux de durabilité fictifs</a:t>
            </a:r>
          </a:p>
        </p:txBody>
      </p:sp>
    </p:spTree>
    <p:extLst>
      <p:ext uri="{BB962C8B-B14F-4D97-AF65-F5344CB8AC3E}">
        <p14:creationId xmlns:p14="http://schemas.microsoft.com/office/powerpoint/2010/main" val="110185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2A90A08-CB93-48C9-AD60-8D38C38B93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0049" y="1336432"/>
            <a:ext cx="6069591" cy="1953387"/>
          </a:xfrm>
          <a:prstGeom prst="rect">
            <a:avLst/>
          </a:prstGeom>
        </p:spPr>
      </p:pic>
      <p:sp>
        <p:nvSpPr>
          <p:cNvPr id="11" name="ZoneTexte 10">
            <a:extLst>
              <a:ext uri="{FF2B5EF4-FFF2-40B4-BE49-F238E27FC236}">
                <a16:creationId xmlns:a16="http://schemas.microsoft.com/office/drawing/2014/main" id="{79FFC03B-545C-4E8F-A826-C593D7DECEC1}"/>
              </a:ext>
            </a:extLst>
          </p:cNvPr>
          <p:cNvSpPr txBox="1"/>
          <p:nvPr/>
        </p:nvSpPr>
        <p:spPr>
          <a:xfrm>
            <a:off x="626143" y="3758165"/>
            <a:ext cx="8520333" cy="1107996"/>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cs typeface="Arial" panose="020B0604020202020204" pitchFamily="34" charset="0"/>
                <a:sym typeface="Arial"/>
              </a:rPr>
              <a:t>Le % d’investissement durable du projet, prend en compte dans le calcul, les % d’investissement durable de tous les produits dans l’allocation qui affichent un % de durabilité dans LEA</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cs typeface="Arial" panose="020B0604020202020204" pitchFamily="34" charset="0"/>
                <a:sym typeface="Arial"/>
              </a:rPr>
              <a:t>Ces informations seront récupérables du référentiel LEA</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cs typeface="Arial" panose="020B0604020202020204" pitchFamily="34" charset="0"/>
                <a:sym typeface="Arial"/>
              </a:rPr>
              <a:t>Les versements programmés sont exclus du calcul</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cs typeface="Arial" panose="020B0604020202020204" pitchFamily="34" charset="0"/>
                <a:sym typeface="Arial"/>
              </a:rPr>
              <a:t>Dans le cas où l’information sur le % d’investissement durable n’est pas disponible pour un instrument donné, ce dernier a été considéré comme ayant un taux d’investissement durable à 0%.</a:t>
            </a:r>
          </a:p>
        </p:txBody>
      </p:sp>
      <p:sp>
        <p:nvSpPr>
          <p:cNvPr id="27" name="ZoneTexte 26">
            <a:extLst>
              <a:ext uri="{FF2B5EF4-FFF2-40B4-BE49-F238E27FC236}">
                <a16:creationId xmlns:a16="http://schemas.microsoft.com/office/drawing/2014/main" id="{B65D8DC4-79BF-4C0C-8373-DFA5F84D97C5}"/>
              </a:ext>
            </a:extLst>
          </p:cNvPr>
          <p:cNvSpPr txBox="1"/>
          <p:nvPr/>
        </p:nvSpPr>
        <p:spPr>
          <a:xfrm>
            <a:off x="2565624" y="778597"/>
            <a:ext cx="3024554" cy="222122"/>
          </a:xfrm>
          <a:prstGeom prst="rect">
            <a:avLst/>
          </a:prstGeom>
          <a:solidFill>
            <a:schemeClr val="tx2">
              <a:lumMod val="20000"/>
              <a:lumOff val="80000"/>
            </a:schemeClr>
          </a:solidFill>
        </p:spPr>
        <p:txBody>
          <a:bodyPr lIns="0" tIns="0" rIns="0" bIns="0" anchor="ctr">
            <a:normAutofit fontScale="92500"/>
          </a:bodyPr>
          <a:lstStyle>
            <a:defPPr>
              <a:defRPr lang="fr-FR"/>
            </a:defPPr>
            <a:lvl1pPr indent="0" defTabSz="1219170">
              <a:lnSpc>
                <a:spcPct val="90000"/>
              </a:lnSpc>
              <a:spcBef>
                <a:spcPts val="1333"/>
              </a:spcBef>
              <a:buClr>
                <a:schemeClr val="tx2"/>
              </a:buClr>
              <a:buFont typeface="Cambria Math" panose="02040503050406030204" pitchFamily="18" charset="0"/>
              <a:buNone/>
              <a:defRPr sz="1600" b="1" i="0" baseline="0">
                <a:solidFill>
                  <a:srgbClr val="B24388"/>
                </a:solidFill>
                <a:latin typeface="Arial" panose="020B0604020202020204" pitchFamily="34" charset="0"/>
                <a:cs typeface="Arial" panose="020B0604020202020204" pitchFamily="34" charset="0"/>
              </a:defRPr>
            </a:lvl1pPr>
            <a:lvl2pPr marL="609585" indent="0" defTabSz="1219170">
              <a:lnSpc>
                <a:spcPct val="90000"/>
              </a:lnSpc>
              <a:spcBef>
                <a:spcPts val="667"/>
              </a:spcBef>
              <a:buClr>
                <a:schemeClr val="accent1"/>
              </a:buClr>
              <a:buFont typeface="Symbol" panose="05050102010706020507" pitchFamily="18" charset="2"/>
              <a:buNone/>
              <a:defRPr sz="1600" b="0">
                <a:solidFill>
                  <a:schemeClr val="bg1"/>
                </a:solidFill>
                <a:latin typeface="Arial" panose="020B0604020202020204" pitchFamily="34" charset="0"/>
                <a:cs typeface="Arial" panose="020B0604020202020204" pitchFamily="34" charset="0"/>
              </a:defRPr>
            </a:lvl2pPr>
            <a:lvl3pPr marL="1219170" indent="0" defTabSz="1219170">
              <a:lnSpc>
                <a:spcPct val="90000"/>
              </a:lnSpc>
              <a:spcBef>
                <a:spcPts val="667"/>
              </a:spcBef>
              <a:buClr>
                <a:schemeClr val="accent3"/>
              </a:buClr>
              <a:buFont typeface="Courier New" panose="02070309020205020404" pitchFamily="49" charset="0"/>
              <a:buNone/>
              <a:defRPr sz="1600" b="0">
                <a:solidFill>
                  <a:schemeClr val="bg1"/>
                </a:solidFill>
                <a:latin typeface="Arial" panose="020B0604020202020204" pitchFamily="34" charset="0"/>
                <a:cs typeface="Arial" panose="020B0604020202020204" pitchFamily="34" charset="0"/>
              </a:defRPr>
            </a:lvl3pPr>
            <a:lvl4pPr marL="1828754" indent="0" defTabSz="1219170">
              <a:lnSpc>
                <a:spcPct val="90000"/>
              </a:lnSpc>
              <a:spcBef>
                <a:spcPts val="667"/>
              </a:spcBef>
              <a:buClr>
                <a:schemeClr val="accent2"/>
              </a:buClr>
              <a:buFont typeface="Arial" panose="020B0604020202020204" pitchFamily="34" charset="0"/>
              <a:buNone/>
              <a:defRPr sz="1600" b="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buNone/>
              <a:defRPr sz="1600" b="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marL="171446" marR="0" lvl="0" indent="-171446" algn="l" defTabSz="914355" rtl="0" eaLnBrk="1" fontAlgn="auto" latinLnBrk="0" hangingPunct="1">
              <a:lnSpc>
                <a:spcPct val="90000"/>
              </a:lnSpc>
              <a:spcBef>
                <a:spcPts val="1333"/>
              </a:spcBef>
              <a:spcAft>
                <a:spcPts val="0"/>
              </a:spcAft>
              <a:buClr>
                <a:srgbClr val="B34A8C"/>
              </a:buClr>
              <a:buSzTx/>
              <a:buFont typeface="Wingdings" panose="05000000000000000000" pitchFamily="2" charset="2"/>
              <a:buChar char="ü"/>
              <a:tabLst/>
              <a:defRPr/>
            </a:pPr>
            <a:r>
              <a:rPr kumimoji="0" lang="fr-FR" sz="1200" b="1" i="0" u="none" strike="noStrike" kern="0" cap="none" spc="0" normalizeH="0" baseline="0" noProof="0" dirty="0">
                <a:ln>
                  <a:noFill/>
                </a:ln>
                <a:solidFill>
                  <a:srgbClr val="B24388"/>
                </a:solidFill>
                <a:effectLst/>
                <a:uLnTx/>
                <a:uFillTx/>
                <a:latin typeface="Arial" panose="020B0604020202020204" pitchFamily="34" charset="0"/>
                <a:cs typeface="Arial" panose="020B0604020202020204" pitchFamily="34" charset="0"/>
                <a:sym typeface="Wingdings" panose="05000000000000000000" pitchFamily="2" charset="2"/>
              </a:rPr>
              <a:t>Calcul du pourcentage durable du projet</a:t>
            </a:r>
            <a:endParaRPr kumimoji="0" lang="fr-FR" sz="1200" b="1" i="0" u="none" strike="noStrike" kern="0" cap="none" spc="0" normalizeH="0" baseline="0" noProof="0" dirty="0">
              <a:ln>
                <a:noFill/>
              </a:ln>
              <a:solidFill>
                <a:srgbClr val="B24388"/>
              </a:solidFill>
              <a:effectLst/>
              <a:uLnTx/>
              <a:uFillTx/>
              <a:latin typeface="Arial" panose="020B0604020202020204" pitchFamily="34" charset="0"/>
              <a:cs typeface="Arial" panose="020B0604020202020204" pitchFamily="34" charset="0"/>
              <a:sym typeface="Arial"/>
            </a:endParaRPr>
          </a:p>
        </p:txBody>
      </p:sp>
      <p:sp>
        <p:nvSpPr>
          <p:cNvPr id="29" name="ZoneTexte 28">
            <a:extLst>
              <a:ext uri="{FF2B5EF4-FFF2-40B4-BE49-F238E27FC236}">
                <a16:creationId xmlns:a16="http://schemas.microsoft.com/office/drawing/2014/main" id="{DCD06CD4-BD0E-4567-A11B-4782DC37E618}"/>
              </a:ext>
            </a:extLst>
          </p:cNvPr>
          <p:cNvSpPr txBox="1"/>
          <p:nvPr/>
        </p:nvSpPr>
        <p:spPr>
          <a:xfrm>
            <a:off x="6209882" y="2267765"/>
            <a:ext cx="2753248" cy="830997"/>
          </a:xfrm>
          <a:prstGeom prst="rect">
            <a:avLst/>
          </a:prstGeom>
          <a:noFill/>
        </p:spPr>
        <p:txBody>
          <a:bodyPr wrap="square">
            <a:spAutoFit/>
          </a:bodyPr>
          <a:lstStyle>
            <a:defPPr marR="0" lvl="0" algn="l" rtl="0">
              <a:lnSpc>
                <a:spcPct val="100000"/>
              </a:lnSpc>
              <a:spcBef>
                <a:spcPts val="0"/>
              </a:spcBef>
              <a:spcAft>
                <a:spcPts val="0"/>
              </a:spcAft>
              <a:defRPr/>
            </a:defPPr>
            <a:lvl1pPr algn="ctr">
              <a:defRPr b="1">
                <a:solidFill>
                  <a:schemeClr val="tx1"/>
                </a:solidFill>
                <a:effectLst/>
                <a:latin typeface="Arial Nova Cond" panose="020B0506020202020204" pitchFamily="34" charset="0"/>
                <a:cs typeface="Arial" panose="020B0604020202020204" pitchFamily="34" charset="0"/>
              </a:defRPr>
            </a:lvl1p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000000"/>
                </a:solidFill>
                <a:effectLst/>
                <a:uLnTx/>
                <a:uFillTx/>
                <a:latin typeface="Arial Nova Cond" panose="020B0506020202020204" pitchFamily="34" charset="0"/>
                <a:cs typeface="Arial" panose="020B0604020202020204" pitchFamily="34" charset="0"/>
                <a:sym typeface="Arial"/>
              </a:rPr>
              <a:t>% d’investissement durable de l’instrument * Montant</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000000"/>
                </a:solidFill>
                <a:effectLst/>
                <a:uLnTx/>
                <a:uFillTx/>
                <a:latin typeface="Arial Nova Cond" panose="020B0506020202020204" pitchFamily="34" charset="0"/>
                <a:cs typeface="Arial" panose="020B0604020202020204" pitchFamily="34" charset="0"/>
                <a:sym typeface="Arial"/>
              </a:rPr>
              <a:t>_________________________</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000000"/>
                </a:solidFill>
                <a:effectLst/>
                <a:uLnTx/>
                <a:uFillTx/>
                <a:latin typeface="Arial Nova Cond" panose="020B0506020202020204" pitchFamily="34" charset="0"/>
                <a:cs typeface="Arial" panose="020B0604020202020204" pitchFamily="34" charset="0"/>
                <a:sym typeface="Arial"/>
              </a:rPr>
              <a:t>Montant alloué au projet</a:t>
            </a:r>
          </a:p>
        </p:txBody>
      </p:sp>
      <p:sp>
        <p:nvSpPr>
          <p:cNvPr id="31" name="ZoneTexte 30">
            <a:extLst>
              <a:ext uri="{FF2B5EF4-FFF2-40B4-BE49-F238E27FC236}">
                <a16:creationId xmlns:a16="http://schemas.microsoft.com/office/drawing/2014/main" id="{DA6B8EAE-B802-4537-B085-4DD22F119AB3}"/>
              </a:ext>
            </a:extLst>
          </p:cNvPr>
          <p:cNvSpPr txBox="1"/>
          <p:nvPr/>
        </p:nvSpPr>
        <p:spPr>
          <a:xfrm>
            <a:off x="6034036" y="1624670"/>
            <a:ext cx="3009482" cy="307777"/>
          </a:xfrm>
          <a:prstGeom prst="rect">
            <a:avLst/>
          </a:prstGeom>
          <a:noFill/>
        </p:spPr>
        <p:txBody>
          <a:bodyPr wrap="square">
            <a:spAutoFit/>
          </a:bodyPr>
          <a:lstStyle>
            <a:defPPr marR="0" lvl="0" algn="l" rtl="0">
              <a:lnSpc>
                <a:spcPct val="100000"/>
              </a:lnSpc>
              <a:spcBef>
                <a:spcPts val="0"/>
              </a:spcBef>
              <a:spcAft>
                <a:spcPts val="0"/>
              </a:spcAft>
            </a:defPPr>
            <a:lvl1pPr>
              <a:defRPr b="1">
                <a:solidFill>
                  <a:schemeClr val="tx1"/>
                </a:solidFill>
                <a:effectLst/>
                <a:latin typeface="Arial Nova Cond" panose="020B0506020202020204" pitchFamily="34" charset="0"/>
                <a:cs typeface="Arial" panose="020B0604020202020204" pitchFamily="34" charset="0"/>
              </a:defRPr>
            </a:lvl1p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0000"/>
                </a:solidFill>
                <a:effectLst/>
                <a:uLnTx/>
                <a:uFillTx/>
                <a:latin typeface="Arial Nova Cond" panose="020B0506020202020204" pitchFamily="34" charset="0"/>
                <a:cs typeface="Arial" panose="020B0604020202020204" pitchFamily="34" charset="0"/>
                <a:sym typeface="Arial"/>
              </a:rPr>
              <a:t>Pourcentage Durable du Projet </a:t>
            </a:r>
          </a:p>
        </p:txBody>
      </p:sp>
      <p:pic>
        <p:nvPicPr>
          <p:cNvPr id="36" name="Image 35">
            <a:extLst>
              <a:ext uri="{FF2B5EF4-FFF2-40B4-BE49-F238E27FC236}">
                <a16:creationId xmlns:a16="http://schemas.microsoft.com/office/drawing/2014/main" id="{8DE0E28D-DE67-47C2-9DD5-4DAEC586F7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6666" y="1681034"/>
            <a:ext cx="199477" cy="177912"/>
          </a:xfrm>
          <a:prstGeom prst="rect">
            <a:avLst/>
          </a:prstGeom>
        </p:spPr>
      </p:pic>
      <p:sp>
        <p:nvSpPr>
          <p:cNvPr id="42" name="Rectangle 41">
            <a:extLst>
              <a:ext uri="{FF2B5EF4-FFF2-40B4-BE49-F238E27FC236}">
                <a16:creationId xmlns:a16="http://schemas.microsoft.com/office/drawing/2014/main" id="{3CE8C40A-C993-48D8-8116-B31668771C4A}"/>
              </a:ext>
            </a:extLst>
          </p:cNvPr>
          <p:cNvSpPr/>
          <p:nvPr/>
        </p:nvSpPr>
        <p:spPr>
          <a:xfrm>
            <a:off x="6079254" y="1587640"/>
            <a:ext cx="2954216" cy="1627833"/>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7" name="Picture 4">
            <a:extLst>
              <a:ext uri="{FF2B5EF4-FFF2-40B4-BE49-F238E27FC236}">
                <a16:creationId xmlns:a16="http://schemas.microsoft.com/office/drawing/2014/main" id="{2E502763-84E1-4A8C-A1F3-DA0EE5B87EAC}"/>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338218" y="910034"/>
            <a:ext cx="488007" cy="48800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equals to Icon 3682956">
            <a:extLst>
              <a:ext uri="{FF2B5EF4-FFF2-40B4-BE49-F238E27FC236}">
                <a16:creationId xmlns:a16="http://schemas.microsoft.com/office/drawing/2014/main" id="{20B59959-3E29-411F-A605-357324719B26}"/>
              </a:ext>
            </a:extLst>
          </p:cNvPr>
          <p:cNvPicPr>
            <a:picLocks noChangeAspect="1" noChangeArrowheads="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430362" y="1992214"/>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a:extLst>
              <a:ext uri="{FF2B5EF4-FFF2-40B4-BE49-F238E27FC236}">
                <a16:creationId xmlns:a16="http://schemas.microsoft.com/office/drawing/2014/main" id="{B169EAC5-76A0-4985-978E-2D784F320251}"/>
              </a:ext>
            </a:extLst>
          </p:cNvPr>
          <p:cNvSpPr txBox="1"/>
          <p:nvPr/>
        </p:nvSpPr>
        <p:spPr>
          <a:xfrm>
            <a:off x="2989627" y="1073103"/>
            <a:ext cx="1952898" cy="275467"/>
          </a:xfrm>
          <a:prstGeom prst="rect">
            <a:avLst/>
          </a:prstGeom>
          <a:noFill/>
          <a:ln>
            <a:solidFill>
              <a:srgbClr val="00751D"/>
            </a:solidFill>
          </a:ln>
        </p:spPr>
        <p:txBody>
          <a:bodyPr wrap="square" rtlCol="0">
            <a:spAutoFit/>
          </a:bodyPr>
          <a:lstStyle>
            <a:defPPr marR="0" lvl="0" algn="l" rtl="0">
              <a:lnSpc>
                <a:spcPct val="100000"/>
              </a:lnSpc>
              <a:spcBef>
                <a:spcPts val="0"/>
              </a:spcBef>
              <a:spcAft>
                <a:spcPts val="0"/>
              </a:spcAft>
              <a:defRPr/>
            </a:defPPr>
            <a:lvl1pPr marL="0" indent="0" algn="ctr" defTabSz="914400" eaLnBrk="1" fontAlgn="auto" latinLnBrk="0" hangingPunct="1">
              <a:buClrTx/>
              <a:buSzTx/>
              <a:buFontTx/>
              <a:tabLst/>
              <a:defRPr kumimoji="0" b="1" kern="0" spc="0" normalizeH="0" baseline="0">
                <a:ln>
                  <a:noFill/>
                </a:ln>
                <a:solidFill>
                  <a:srgbClr val="00751D"/>
                </a:solidFill>
                <a:effectLst/>
                <a:uLnTx/>
                <a:uFillTx/>
                <a:latin typeface="Ubuntu" panose="020B0504030602030204" pitchFamily="34" charset="0"/>
              </a:defRPr>
            </a:lvl1pPr>
          </a:lstStyle>
          <a:p>
            <a:r>
              <a:rPr lang="fr-FR" dirty="0"/>
              <a:t>APPROCHE PROJET</a:t>
            </a:r>
          </a:p>
        </p:txBody>
      </p:sp>
      <p:sp>
        <p:nvSpPr>
          <p:cNvPr id="21" name="ZoneTexte 20">
            <a:extLst>
              <a:ext uri="{FF2B5EF4-FFF2-40B4-BE49-F238E27FC236}">
                <a16:creationId xmlns:a16="http://schemas.microsoft.com/office/drawing/2014/main" id="{2A0B5646-5D0B-4AFB-8E58-CFE86F943574}"/>
              </a:ext>
            </a:extLst>
          </p:cNvPr>
          <p:cNvSpPr txBox="1"/>
          <p:nvPr/>
        </p:nvSpPr>
        <p:spPr>
          <a:xfrm>
            <a:off x="626143" y="3430748"/>
            <a:ext cx="3922109" cy="253916"/>
          </a:xfrm>
          <a:prstGeom prst="rect">
            <a:avLst/>
          </a:prstGeom>
          <a:noFill/>
          <a:ln>
            <a:solidFill>
              <a:schemeClr val="accent1"/>
            </a:solidFill>
          </a:ln>
        </p:spPr>
        <p:txBody>
          <a:bodyPr wrap="square" rtlCol="0">
            <a:spAutoFit/>
          </a:bodyPr>
          <a:lstStyle/>
          <a:p>
            <a:r>
              <a:rPr lang="fr-FR" sz="1050"/>
              <a:t>Exemple ici (60%*9,5%)+(4%*20%)+(15%*100%) = 21,5%  </a:t>
            </a:r>
          </a:p>
        </p:txBody>
      </p:sp>
      <p:sp>
        <p:nvSpPr>
          <p:cNvPr id="28" name="Flèche : angle droit 27">
            <a:extLst>
              <a:ext uri="{FF2B5EF4-FFF2-40B4-BE49-F238E27FC236}">
                <a16:creationId xmlns:a16="http://schemas.microsoft.com/office/drawing/2014/main" id="{84F1BDD4-E766-4EC1-BEFA-0187F49B69BB}"/>
              </a:ext>
            </a:extLst>
          </p:cNvPr>
          <p:cNvSpPr/>
          <p:nvPr/>
        </p:nvSpPr>
        <p:spPr>
          <a:xfrm rot="5400000">
            <a:off x="246192" y="3329835"/>
            <a:ext cx="360947" cy="26161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Titre 1">
            <a:extLst>
              <a:ext uri="{FF2B5EF4-FFF2-40B4-BE49-F238E27FC236}">
                <a16:creationId xmlns:a16="http://schemas.microsoft.com/office/drawing/2014/main" id="{DB2C8931-AAA0-41B0-A94A-6CF1A2D3BEE3}"/>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sp>
        <p:nvSpPr>
          <p:cNvPr id="32" name="Rectangle : coins arrondis 31">
            <a:extLst>
              <a:ext uri="{FF2B5EF4-FFF2-40B4-BE49-F238E27FC236}">
                <a16:creationId xmlns:a16="http://schemas.microsoft.com/office/drawing/2014/main" id="{7B2E4B3E-FABA-4C0B-B8EC-A5DA2D04437C}"/>
              </a:ext>
            </a:extLst>
          </p:cNvPr>
          <p:cNvSpPr/>
          <p:nvPr/>
        </p:nvSpPr>
        <p:spPr>
          <a:xfrm>
            <a:off x="97436" y="737017"/>
            <a:ext cx="1484026"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B3D0A05C-3B57-4E8D-B318-A4694D85135A}"/>
              </a:ext>
            </a:extLst>
          </p:cNvPr>
          <p:cNvSpPr txBox="1"/>
          <p:nvPr/>
        </p:nvSpPr>
        <p:spPr>
          <a:xfrm>
            <a:off x="0" y="741777"/>
            <a:ext cx="1626434"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Méthodologie de Calcul</a:t>
            </a:r>
          </a:p>
        </p:txBody>
      </p:sp>
      <p:grpSp>
        <p:nvGrpSpPr>
          <p:cNvPr id="34" name="Groupe 33">
            <a:extLst>
              <a:ext uri="{FF2B5EF4-FFF2-40B4-BE49-F238E27FC236}">
                <a16:creationId xmlns:a16="http://schemas.microsoft.com/office/drawing/2014/main" id="{0F097F5D-9963-4B3D-BB98-0258B332E52B}"/>
              </a:ext>
            </a:extLst>
          </p:cNvPr>
          <p:cNvGrpSpPr/>
          <p:nvPr/>
        </p:nvGrpSpPr>
        <p:grpSpPr>
          <a:xfrm>
            <a:off x="1777264" y="819443"/>
            <a:ext cx="694048" cy="108000"/>
            <a:chOff x="2354384" y="961850"/>
            <a:chExt cx="694048" cy="108000"/>
          </a:xfrm>
        </p:grpSpPr>
        <p:sp>
          <p:nvSpPr>
            <p:cNvPr id="35" name="Ellipse 34">
              <a:extLst>
                <a:ext uri="{FF2B5EF4-FFF2-40B4-BE49-F238E27FC236}">
                  <a16:creationId xmlns:a16="http://schemas.microsoft.com/office/drawing/2014/main" id="{BE1E001D-1F7A-4515-87E7-67F550E0A239}"/>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7" name="Ellipse 36">
              <a:extLst>
                <a:ext uri="{FF2B5EF4-FFF2-40B4-BE49-F238E27FC236}">
                  <a16:creationId xmlns:a16="http://schemas.microsoft.com/office/drawing/2014/main" id="{274B0D8B-632C-4272-846C-2BB75B0E7A96}"/>
                </a:ext>
              </a:extLst>
            </p:cNvPr>
            <p:cNvSpPr/>
            <p:nvPr/>
          </p:nvSpPr>
          <p:spPr>
            <a:xfrm>
              <a:off x="247243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8" name="Ellipse 37">
              <a:extLst>
                <a:ext uri="{FF2B5EF4-FFF2-40B4-BE49-F238E27FC236}">
                  <a16:creationId xmlns:a16="http://schemas.microsoft.com/office/drawing/2014/main" id="{EC9DFE54-0E1E-43EE-B0B8-E844E2A164B6}"/>
                </a:ext>
              </a:extLst>
            </p:cNvPr>
            <p:cNvSpPr/>
            <p:nvPr/>
          </p:nvSpPr>
          <p:spPr>
            <a:xfrm>
              <a:off x="2590478"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9" name="Ellipse 38">
              <a:extLst>
                <a:ext uri="{FF2B5EF4-FFF2-40B4-BE49-F238E27FC236}">
                  <a16:creationId xmlns:a16="http://schemas.microsoft.com/office/drawing/2014/main" id="{891991B0-1538-436F-BC1A-DF2F86AEF4CA}"/>
                </a:ext>
              </a:extLst>
            </p:cNvPr>
            <p:cNvSpPr/>
            <p:nvPr/>
          </p:nvSpPr>
          <p:spPr>
            <a:xfrm>
              <a:off x="2708525"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0" name="Ellipse 39">
              <a:extLst>
                <a:ext uri="{FF2B5EF4-FFF2-40B4-BE49-F238E27FC236}">
                  <a16:creationId xmlns:a16="http://schemas.microsoft.com/office/drawing/2014/main" id="{C5D4489E-C5F0-4975-A903-62EB8F4D4880}"/>
                </a:ext>
              </a:extLst>
            </p:cNvPr>
            <p:cNvSpPr/>
            <p:nvPr/>
          </p:nvSpPr>
          <p:spPr>
            <a:xfrm>
              <a:off x="2826573"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1" name="Ellipse 40">
              <a:extLst>
                <a:ext uri="{FF2B5EF4-FFF2-40B4-BE49-F238E27FC236}">
                  <a16:creationId xmlns:a16="http://schemas.microsoft.com/office/drawing/2014/main" id="{BD814640-DC8B-4753-ADA2-F75AD640F2EB}"/>
                </a:ext>
              </a:extLst>
            </p:cNvPr>
            <p:cNvSpPr/>
            <p:nvPr/>
          </p:nvSpPr>
          <p:spPr>
            <a:xfrm>
              <a:off x="294462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pic>
        <p:nvPicPr>
          <p:cNvPr id="43" name="Picture 2" descr="triangle rounded Icon - Free PNG &amp; SVG 2014525 - Noun Project">
            <a:extLst>
              <a:ext uri="{FF2B5EF4-FFF2-40B4-BE49-F238E27FC236}">
                <a16:creationId xmlns:a16="http://schemas.microsoft.com/office/drawing/2014/main" id="{909743D7-D9DE-436D-8D78-26027E453EDD}"/>
              </a:ext>
            </a:extLst>
          </p:cNvPr>
          <p:cNvPicPr>
            <a:picLocks noChangeAspect="1" noChangeArrowheads="1"/>
          </p:cNvPicPr>
          <p:nvPr/>
        </p:nvPicPr>
        <p:blipFill>
          <a:blip r:embed="rId6">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2051" y="805123"/>
            <a:ext cx="190241" cy="133252"/>
          </a:xfrm>
          <a:prstGeom prst="rect">
            <a:avLst/>
          </a:prstGeom>
          <a:solidFill>
            <a:schemeClr val="bg1"/>
          </a:solidFill>
        </p:spPr>
      </p:pic>
    </p:spTree>
    <p:extLst>
      <p:ext uri="{BB962C8B-B14F-4D97-AF65-F5344CB8AC3E}">
        <p14:creationId xmlns:p14="http://schemas.microsoft.com/office/powerpoint/2010/main" val="3497397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7682372-8BF6-4967-B909-F814EF73DB0B}"/>
              </a:ext>
            </a:extLst>
          </p:cNvPr>
          <p:cNvSpPr txBox="1"/>
          <p:nvPr/>
        </p:nvSpPr>
        <p:spPr>
          <a:xfrm>
            <a:off x="326825" y="2926527"/>
            <a:ext cx="1795676" cy="192603"/>
          </a:xfrm>
          <a:prstGeom prst="rect">
            <a:avLst/>
          </a:prstGeom>
          <a:solidFill>
            <a:schemeClr val="tx2">
              <a:lumMod val="20000"/>
              <a:lumOff val="80000"/>
            </a:schemeClr>
          </a:solidFill>
        </p:spPr>
        <p:txBody>
          <a:bodyPr lIns="0" tIns="0" rIns="0" bIns="0" anchor="ctr">
            <a:normAutofit/>
          </a:bodyPr>
          <a:lstStyle>
            <a:defPPr>
              <a:defRPr lang="fr-FR"/>
            </a:defPPr>
            <a:lvl1pPr indent="0" defTabSz="1219170">
              <a:lnSpc>
                <a:spcPct val="90000"/>
              </a:lnSpc>
              <a:spcBef>
                <a:spcPts val="1333"/>
              </a:spcBef>
              <a:buClr>
                <a:schemeClr val="tx2"/>
              </a:buClr>
              <a:buFont typeface="Cambria Math" panose="02040503050406030204" pitchFamily="18" charset="0"/>
              <a:buNone/>
              <a:defRPr sz="1600" b="1" i="0" baseline="0">
                <a:solidFill>
                  <a:srgbClr val="B24388"/>
                </a:solidFill>
                <a:latin typeface="Arial" panose="020B0604020202020204" pitchFamily="34" charset="0"/>
                <a:cs typeface="Arial" panose="020B0604020202020204" pitchFamily="34" charset="0"/>
              </a:defRPr>
            </a:lvl1pPr>
            <a:lvl2pPr marL="609585" indent="0" defTabSz="1219170">
              <a:lnSpc>
                <a:spcPct val="90000"/>
              </a:lnSpc>
              <a:spcBef>
                <a:spcPts val="667"/>
              </a:spcBef>
              <a:buClr>
                <a:schemeClr val="accent1"/>
              </a:buClr>
              <a:buFont typeface="Symbol" panose="05050102010706020507" pitchFamily="18" charset="2"/>
              <a:buNone/>
              <a:defRPr sz="1600" b="0">
                <a:solidFill>
                  <a:schemeClr val="bg1"/>
                </a:solidFill>
                <a:latin typeface="Arial" panose="020B0604020202020204" pitchFamily="34" charset="0"/>
                <a:cs typeface="Arial" panose="020B0604020202020204" pitchFamily="34" charset="0"/>
              </a:defRPr>
            </a:lvl2pPr>
            <a:lvl3pPr marL="1219170" indent="0" defTabSz="1219170">
              <a:lnSpc>
                <a:spcPct val="90000"/>
              </a:lnSpc>
              <a:spcBef>
                <a:spcPts val="667"/>
              </a:spcBef>
              <a:buClr>
                <a:schemeClr val="accent3"/>
              </a:buClr>
              <a:buFont typeface="Courier New" panose="02070309020205020404" pitchFamily="49" charset="0"/>
              <a:buNone/>
              <a:defRPr sz="1600" b="0">
                <a:solidFill>
                  <a:schemeClr val="bg1"/>
                </a:solidFill>
                <a:latin typeface="Arial" panose="020B0604020202020204" pitchFamily="34" charset="0"/>
                <a:cs typeface="Arial" panose="020B0604020202020204" pitchFamily="34" charset="0"/>
              </a:defRPr>
            </a:lvl3pPr>
            <a:lvl4pPr marL="1828754" indent="0" defTabSz="1219170">
              <a:lnSpc>
                <a:spcPct val="90000"/>
              </a:lnSpc>
              <a:spcBef>
                <a:spcPts val="667"/>
              </a:spcBef>
              <a:buClr>
                <a:schemeClr val="accent2"/>
              </a:buClr>
              <a:buFont typeface="Arial" panose="020B0604020202020204" pitchFamily="34" charset="0"/>
              <a:buNone/>
              <a:defRPr sz="1600" b="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buNone/>
              <a:defRPr sz="1600" b="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defRPr/>
            </a:pPr>
            <a:r>
              <a:rPr kumimoji="0" lang="fr-FR" sz="1200" b="1" i="0" u="none" strike="noStrike" kern="1200" cap="none" spc="0" normalizeH="0" baseline="0" noProof="0">
                <a:ln>
                  <a:noFill/>
                </a:ln>
                <a:solidFill>
                  <a:srgbClr val="B24388"/>
                </a:solidFill>
                <a:effectLst/>
                <a:uLnTx/>
                <a:uFillTx/>
                <a:latin typeface="Arial" panose="020B0604020202020204" pitchFamily="34" charset="0"/>
                <a:ea typeface="+mn-ea"/>
                <a:cs typeface="Arial" panose="020B0604020202020204" pitchFamily="34" charset="0"/>
                <a:sym typeface="Wingdings" panose="05000000000000000000" pitchFamily="2" charset="2"/>
              </a:rPr>
              <a:t>Le Switch multiple</a:t>
            </a:r>
            <a:endParaRPr kumimoji="0" lang="fr-FR" sz="1200" b="1" i="0" u="none" strike="noStrike" kern="1200" cap="none" spc="0" normalizeH="0" baseline="0" noProof="0">
              <a:ln>
                <a:noFill/>
              </a:ln>
              <a:solidFill>
                <a:srgbClr val="B24388"/>
              </a:solidFill>
              <a:effectLst/>
              <a:uLnTx/>
              <a:uFillTx/>
              <a:latin typeface="Arial" panose="020B0604020202020204" pitchFamily="34" charset="0"/>
              <a:ea typeface="+mn-ea"/>
              <a:cs typeface="Arial" panose="020B0604020202020204" pitchFamily="34" charset="0"/>
              <a:sym typeface="Arial"/>
            </a:endParaRPr>
          </a:p>
        </p:txBody>
      </p:sp>
      <p:sp>
        <p:nvSpPr>
          <p:cNvPr id="6" name="ZoneTexte 5">
            <a:extLst>
              <a:ext uri="{FF2B5EF4-FFF2-40B4-BE49-F238E27FC236}">
                <a16:creationId xmlns:a16="http://schemas.microsoft.com/office/drawing/2014/main" id="{0CB71314-EC35-4729-BD57-05D38384F6FA}"/>
              </a:ext>
            </a:extLst>
          </p:cNvPr>
          <p:cNvSpPr txBox="1"/>
          <p:nvPr/>
        </p:nvSpPr>
        <p:spPr>
          <a:xfrm>
            <a:off x="2324010" y="2759475"/>
            <a:ext cx="1176193" cy="523220"/>
          </a:xfrm>
          <a:prstGeom prst="rect">
            <a:avLst/>
          </a:prstGeom>
          <a:noFill/>
          <a:ln>
            <a:solidFill>
              <a:srgbClr val="00751D"/>
            </a:solidFill>
          </a:ln>
        </p:spPr>
        <p:txBody>
          <a:bodyPr wrap="square" rtlCol="0">
            <a:spAutoFit/>
          </a:bodyPr>
          <a:lstStyle>
            <a:defPPr marR="0" lvl="0" algn="l" rtl="0">
              <a:lnSpc>
                <a:spcPct val="100000"/>
              </a:lnSpc>
              <a:spcBef>
                <a:spcPts val="0"/>
              </a:spcBef>
              <a:spcAft>
                <a:spcPts val="0"/>
              </a:spcAft>
              <a:defRPr/>
            </a:defPPr>
            <a:lvl1pPr marL="0" indent="0" algn="ctr" defTabSz="914400" eaLnBrk="1" fontAlgn="auto" latinLnBrk="0" hangingPunct="1">
              <a:buClrTx/>
              <a:buSzTx/>
              <a:buFontTx/>
              <a:tabLst/>
              <a:defRPr kumimoji="0" b="1" kern="0" spc="0" normalizeH="0" baseline="0">
                <a:ln>
                  <a:noFill/>
                </a:ln>
                <a:solidFill>
                  <a:srgbClr val="00751D"/>
                </a:solidFill>
                <a:effectLst/>
                <a:uLnTx/>
                <a:uFillTx/>
                <a:latin typeface="Ubuntu" panose="020B0504030602030204" pitchFamily="34" charset="0"/>
              </a:defRPr>
            </a:lvl1pPr>
          </a:lstStyle>
          <a:p>
            <a:r>
              <a:rPr lang="fr-FR"/>
              <a:t>APPROCHE PROJET</a:t>
            </a:r>
          </a:p>
        </p:txBody>
      </p:sp>
      <p:grpSp>
        <p:nvGrpSpPr>
          <p:cNvPr id="29" name="Groupe 28">
            <a:extLst>
              <a:ext uri="{FF2B5EF4-FFF2-40B4-BE49-F238E27FC236}">
                <a16:creationId xmlns:a16="http://schemas.microsoft.com/office/drawing/2014/main" id="{38B7E93C-BE22-4EE1-8B5B-C73EE755285A}"/>
              </a:ext>
            </a:extLst>
          </p:cNvPr>
          <p:cNvGrpSpPr/>
          <p:nvPr/>
        </p:nvGrpSpPr>
        <p:grpSpPr>
          <a:xfrm>
            <a:off x="3918054" y="1045064"/>
            <a:ext cx="4594742" cy="3581400"/>
            <a:chOff x="2628900" y="1112520"/>
            <a:chExt cx="4594742" cy="3581400"/>
          </a:xfrm>
        </p:grpSpPr>
        <p:pic>
          <p:nvPicPr>
            <p:cNvPr id="30" name="Image 29">
              <a:extLst>
                <a:ext uri="{FF2B5EF4-FFF2-40B4-BE49-F238E27FC236}">
                  <a16:creationId xmlns:a16="http://schemas.microsoft.com/office/drawing/2014/main" id="{5ABDAB67-CE49-4156-AEB2-8314776DDE94}"/>
                </a:ext>
              </a:extLst>
            </p:cNvPr>
            <p:cNvPicPr>
              <a:picLocks noChangeAspect="1"/>
            </p:cNvPicPr>
            <p:nvPr/>
          </p:nvPicPr>
          <p:blipFill rotWithShape="1">
            <a:blip r:embed="rId2"/>
            <a:srcRect l="23583" t="12592" r="23916" b="10666"/>
            <a:stretch/>
          </p:blipFill>
          <p:spPr>
            <a:xfrm>
              <a:off x="2628900" y="1112520"/>
              <a:ext cx="4355757" cy="3581400"/>
            </a:xfrm>
            <a:prstGeom prst="rect">
              <a:avLst/>
            </a:prstGeom>
          </p:spPr>
        </p:pic>
        <p:pic>
          <p:nvPicPr>
            <p:cNvPr id="31" name="Image 30">
              <a:extLst>
                <a:ext uri="{FF2B5EF4-FFF2-40B4-BE49-F238E27FC236}">
                  <a16:creationId xmlns:a16="http://schemas.microsoft.com/office/drawing/2014/main" id="{6E618A72-929E-4B73-9602-C68D5A385BF7}"/>
                </a:ext>
              </a:extLst>
            </p:cNvPr>
            <p:cNvPicPr>
              <a:picLocks noChangeAspect="1"/>
            </p:cNvPicPr>
            <p:nvPr/>
          </p:nvPicPr>
          <p:blipFill rotWithShape="1">
            <a:blip r:embed="rId3"/>
            <a:srcRect l="76878" t="35718" r="3959" b="60364"/>
            <a:stretch/>
          </p:blipFill>
          <p:spPr>
            <a:xfrm>
              <a:off x="5894641" y="2438400"/>
              <a:ext cx="940499" cy="179401"/>
            </a:xfrm>
            <a:prstGeom prst="rect">
              <a:avLst/>
            </a:prstGeom>
          </p:spPr>
        </p:pic>
        <p:pic>
          <p:nvPicPr>
            <p:cNvPr id="32" name="Image 31">
              <a:extLst>
                <a:ext uri="{FF2B5EF4-FFF2-40B4-BE49-F238E27FC236}">
                  <a16:creationId xmlns:a16="http://schemas.microsoft.com/office/drawing/2014/main" id="{039D358C-3EBA-4CA1-A491-B716A36DEB9D}"/>
                </a:ext>
              </a:extLst>
            </p:cNvPr>
            <p:cNvPicPr>
              <a:picLocks noChangeAspect="1"/>
            </p:cNvPicPr>
            <p:nvPr/>
          </p:nvPicPr>
          <p:blipFill>
            <a:blip r:embed="rId4"/>
            <a:stretch>
              <a:fillRect/>
            </a:stretch>
          </p:blipFill>
          <p:spPr>
            <a:xfrm>
              <a:off x="5704794" y="3083379"/>
              <a:ext cx="741725" cy="302069"/>
            </a:xfrm>
            <a:prstGeom prst="rect">
              <a:avLst/>
            </a:prstGeom>
          </p:spPr>
        </p:pic>
        <p:pic>
          <p:nvPicPr>
            <p:cNvPr id="33" name="Image 32">
              <a:extLst>
                <a:ext uri="{FF2B5EF4-FFF2-40B4-BE49-F238E27FC236}">
                  <a16:creationId xmlns:a16="http://schemas.microsoft.com/office/drawing/2014/main" id="{E462E813-9562-4DEE-A258-0424AB9FFF5D}"/>
                </a:ext>
              </a:extLst>
            </p:cNvPr>
            <p:cNvPicPr>
              <a:picLocks noChangeAspect="1"/>
            </p:cNvPicPr>
            <p:nvPr/>
          </p:nvPicPr>
          <p:blipFill rotWithShape="1">
            <a:blip r:embed="rId5"/>
            <a:srcRect l="2631" r="2180"/>
            <a:stretch/>
          </p:blipFill>
          <p:spPr>
            <a:xfrm>
              <a:off x="5648597" y="3824696"/>
              <a:ext cx="698863" cy="347775"/>
            </a:xfrm>
            <a:prstGeom prst="rect">
              <a:avLst/>
            </a:prstGeom>
          </p:spPr>
        </p:pic>
        <p:pic>
          <p:nvPicPr>
            <p:cNvPr id="34" name="Image 33">
              <a:extLst>
                <a:ext uri="{FF2B5EF4-FFF2-40B4-BE49-F238E27FC236}">
                  <a16:creationId xmlns:a16="http://schemas.microsoft.com/office/drawing/2014/main" id="{D27BC253-05C0-46B7-8C9C-15834CD7186D}"/>
                </a:ext>
              </a:extLst>
            </p:cNvPr>
            <p:cNvPicPr>
              <a:picLocks noChangeAspect="1"/>
            </p:cNvPicPr>
            <p:nvPr/>
          </p:nvPicPr>
          <p:blipFill>
            <a:blip r:embed="rId6"/>
            <a:stretch>
              <a:fillRect/>
            </a:stretch>
          </p:blipFill>
          <p:spPr>
            <a:xfrm>
              <a:off x="5960746" y="2937453"/>
              <a:ext cx="117712" cy="133407"/>
            </a:xfrm>
            <a:prstGeom prst="rect">
              <a:avLst/>
            </a:prstGeom>
          </p:spPr>
        </p:pic>
        <p:sp>
          <p:nvSpPr>
            <p:cNvPr id="35" name="Ellipse 34">
              <a:extLst>
                <a:ext uri="{FF2B5EF4-FFF2-40B4-BE49-F238E27FC236}">
                  <a16:creationId xmlns:a16="http://schemas.microsoft.com/office/drawing/2014/main" id="{7D62078A-6DB9-46E7-91D5-199125E040AF}"/>
                </a:ext>
              </a:extLst>
            </p:cNvPr>
            <p:cNvSpPr/>
            <p:nvPr/>
          </p:nvSpPr>
          <p:spPr>
            <a:xfrm>
              <a:off x="6499860" y="2857500"/>
              <a:ext cx="350520" cy="2057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6" name="Image 35">
              <a:extLst>
                <a:ext uri="{FF2B5EF4-FFF2-40B4-BE49-F238E27FC236}">
                  <a16:creationId xmlns:a16="http://schemas.microsoft.com/office/drawing/2014/main" id="{3A3BA9DE-6A5F-47F0-AD69-4B571C017777}"/>
                </a:ext>
              </a:extLst>
            </p:cNvPr>
            <p:cNvPicPr>
              <a:picLocks noChangeAspect="1"/>
            </p:cNvPicPr>
            <p:nvPr/>
          </p:nvPicPr>
          <p:blipFill>
            <a:blip r:embed="rId7" cstate="screen">
              <a:duotone>
                <a:srgbClr val="B34A8C">
                  <a:shade val="45000"/>
                  <a:satMod val="135000"/>
                </a:srgbClr>
                <a:prstClr val="white"/>
              </a:duotone>
              <a:extLst>
                <a:ext uri="{28A0092B-C50C-407E-A947-70E740481C1C}">
                  <a14:useLocalDpi xmlns:a14="http://schemas.microsoft.com/office/drawing/2010/main"/>
                </a:ext>
              </a:extLst>
            </a:blip>
            <a:stretch>
              <a:fillRect/>
            </a:stretch>
          </p:blipFill>
          <p:spPr>
            <a:xfrm>
              <a:off x="6988689" y="2879000"/>
              <a:ext cx="234953" cy="216000"/>
            </a:xfrm>
            <a:prstGeom prst="rect">
              <a:avLst/>
            </a:prstGeom>
          </p:spPr>
        </p:pic>
      </p:grpSp>
      <p:sp>
        <p:nvSpPr>
          <p:cNvPr id="27" name="Titre 1">
            <a:extLst>
              <a:ext uri="{FF2B5EF4-FFF2-40B4-BE49-F238E27FC236}">
                <a16:creationId xmlns:a16="http://schemas.microsoft.com/office/drawing/2014/main" id="{03D3D418-A52D-4137-95DF-65350069FD5B}"/>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pic>
        <p:nvPicPr>
          <p:cNvPr id="37" name="Picture 2" descr="Key Icon 4409723">
            <a:extLst>
              <a:ext uri="{FF2B5EF4-FFF2-40B4-BE49-F238E27FC236}">
                <a16:creationId xmlns:a16="http://schemas.microsoft.com/office/drawing/2014/main" id="{54430522-8789-44B8-AEA2-D1A173DA359C}"/>
              </a:ext>
            </a:extLst>
          </p:cNvPr>
          <p:cNvPicPr>
            <a:picLocks noChangeAspect="1" noChangeArrowheads="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42436" y="793738"/>
            <a:ext cx="167818" cy="144000"/>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 coins arrondis 37">
            <a:extLst>
              <a:ext uri="{FF2B5EF4-FFF2-40B4-BE49-F238E27FC236}">
                <a16:creationId xmlns:a16="http://schemas.microsoft.com/office/drawing/2014/main" id="{05850ABC-6418-4E2B-B843-435680DE0BEB}"/>
              </a:ext>
            </a:extLst>
          </p:cNvPr>
          <p:cNvSpPr/>
          <p:nvPr/>
        </p:nvSpPr>
        <p:spPr>
          <a:xfrm>
            <a:off x="97436" y="737017"/>
            <a:ext cx="1484026"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BAE66A42-2FD6-4DB6-B908-0031B028BC37}"/>
              </a:ext>
            </a:extLst>
          </p:cNvPr>
          <p:cNvSpPr txBox="1"/>
          <p:nvPr/>
        </p:nvSpPr>
        <p:spPr>
          <a:xfrm>
            <a:off x="307297" y="749272"/>
            <a:ext cx="1229195"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Etape clés LEA</a:t>
            </a:r>
          </a:p>
        </p:txBody>
      </p:sp>
      <p:pic>
        <p:nvPicPr>
          <p:cNvPr id="40" name="Picture 2" descr="triangle rounded Icon - Free PNG &amp; SVG 2014525 - Noun Project">
            <a:extLst>
              <a:ext uri="{FF2B5EF4-FFF2-40B4-BE49-F238E27FC236}">
                <a16:creationId xmlns:a16="http://schemas.microsoft.com/office/drawing/2014/main" id="{3B738E9B-A8DC-459B-891D-364FACCB5592}"/>
              </a:ext>
            </a:extLst>
          </p:cNvPr>
          <p:cNvPicPr>
            <a:picLocks noChangeAspect="1" noChangeArrowheads="1"/>
          </p:cNvPicPr>
          <p:nvPr/>
        </p:nvPicPr>
        <p:blipFill>
          <a:blip r:embed="rId9">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2051" y="805123"/>
            <a:ext cx="190241" cy="133252"/>
          </a:xfrm>
          <a:prstGeom prst="rect">
            <a:avLst/>
          </a:prstGeom>
          <a:solidFill>
            <a:schemeClr val="bg1"/>
          </a:solidFill>
        </p:spPr>
      </p:pic>
      <p:sp>
        <p:nvSpPr>
          <p:cNvPr id="45" name="Arrow: Chevron 69">
            <a:extLst>
              <a:ext uri="{FF2B5EF4-FFF2-40B4-BE49-F238E27FC236}">
                <a16:creationId xmlns:a16="http://schemas.microsoft.com/office/drawing/2014/main" id="{07A97F21-D3C9-4FB1-BD2B-DBC8AB2850A8}"/>
              </a:ext>
            </a:extLst>
          </p:cNvPr>
          <p:cNvSpPr/>
          <p:nvPr/>
        </p:nvSpPr>
        <p:spPr>
          <a:xfrm>
            <a:off x="3476463" y="1949921"/>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grpSp>
        <p:nvGrpSpPr>
          <p:cNvPr id="46" name="Groupe 45">
            <a:extLst>
              <a:ext uri="{FF2B5EF4-FFF2-40B4-BE49-F238E27FC236}">
                <a16:creationId xmlns:a16="http://schemas.microsoft.com/office/drawing/2014/main" id="{F4FC1257-581D-4885-8235-B0A77D5C0247}"/>
              </a:ext>
            </a:extLst>
          </p:cNvPr>
          <p:cNvGrpSpPr/>
          <p:nvPr/>
        </p:nvGrpSpPr>
        <p:grpSpPr>
          <a:xfrm>
            <a:off x="1777264" y="819443"/>
            <a:ext cx="694048" cy="108000"/>
            <a:chOff x="2354384" y="961850"/>
            <a:chExt cx="694048" cy="108000"/>
          </a:xfrm>
        </p:grpSpPr>
        <p:sp>
          <p:nvSpPr>
            <p:cNvPr id="47" name="Ellipse 46">
              <a:extLst>
                <a:ext uri="{FF2B5EF4-FFF2-40B4-BE49-F238E27FC236}">
                  <a16:creationId xmlns:a16="http://schemas.microsoft.com/office/drawing/2014/main" id="{F9BCB33E-4E85-4966-BE98-FCF44775FE23}"/>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8" name="Ellipse 47">
              <a:extLst>
                <a:ext uri="{FF2B5EF4-FFF2-40B4-BE49-F238E27FC236}">
                  <a16:creationId xmlns:a16="http://schemas.microsoft.com/office/drawing/2014/main" id="{A12F671A-BDC3-4142-B09D-9EF5EA3367F5}"/>
                </a:ext>
              </a:extLst>
            </p:cNvPr>
            <p:cNvSpPr/>
            <p:nvPr/>
          </p:nvSpPr>
          <p:spPr>
            <a:xfrm>
              <a:off x="247243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9" name="Ellipse 48">
              <a:extLst>
                <a:ext uri="{FF2B5EF4-FFF2-40B4-BE49-F238E27FC236}">
                  <a16:creationId xmlns:a16="http://schemas.microsoft.com/office/drawing/2014/main" id="{3B441295-52B4-4EEF-8A44-613C26EEFF6B}"/>
                </a:ext>
              </a:extLst>
            </p:cNvPr>
            <p:cNvSpPr/>
            <p:nvPr/>
          </p:nvSpPr>
          <p:spPr>
            <a:xfrm>
              <a:off x="2590478"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0" name="Ellipse 49">
              <a:extLst>
                <a:ext uri="{FF2B5EF4-FFF2-40B4-BE49-F238E27FC236}">
                  <a16:creationId xmlns:a16="http://schemas.microsoft.com/office/drawing/2014/main" id="{7C53B6E9-842A-4991-BD98-E2B0F69ABC15}"/>
                </a:ext>
              </a:extLst>
            </p:cNvPr>
            <p:cNvSpPr/>
            <p:nvPr/>
          </p:nvSpPr>
          <p:spPr>
            <a:xfrm>
              <a:off x="2708525"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1" name="Ellipse 50">
              <a:extLst>
                <a:ext uri="{FF2B5EF4-FFF2-40B4-BE49-F238E27FC236}">
                  <a16:creationId xmlns:a16="http://schemas.microsoft.com/office/drawing/2014/main" id="{8707F1B3-1ED3-4FB1-AC20-EBE6FD2C12CB}"/>
                </a:ext>
              </a:extLst>
            </p:cNvPr>
            <p:cNvSpPr/>
            <p:nvPr/>
          </p:nvSpPr>
          <p:spPr>
            <a:xfrm>
              <a:off x="2826573"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2" name="Ellipse 51">
              <a:extLst>
                <a:ext uri="{FF2B5EF4-FFF2-40B4-BE49-F238E27FC236}">
                  <a16:creationId xmlns:a16="http://schemas.microsoft.com/office/drawing/2014/main" id="{CB178E84-58B2-4143-8389-046871C5E40D}"/>
                </a:ext>
              </a:extLst>
            </p:cNvPr>
            <p:cNvSpPr/>
            <p:nvPr/>
          </p:nvSpPr>
          <p:spPr>
            <a:xfrm>
              <a:off x="294462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spTree>
    <p:extLst>
      <p:ext uri="{BB962C8B-B14F-4D97-AF65-F5344CB8AC3E}">
        <p14:creationId xmlns:p14="http://schemas.microsoft.com/office/powerpoint/2010/main" val="17750336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0AB7B6A0-A15D-4416-8262-ACD58CF35F65}"/>
              </a:ext>
            </a:extLst>
          </p:cNvPr>
          <p:cNvPicPr>
            <a:picLocks noChangeAspect="1"/>
          </p:cNvPicPr>
          <p:nvPr/>
        </p:nvPicPr>
        <p:blipFill rotWithShape="1">
          <a:blip r:embed="rId2"/>
          <a:srcRect b="20912"/>
          <a:stretch/>
        </p:blipFill>
        <p:spPr>
          <a:xfrm>
            <a:off x="5611398" y="2723744"/>
            <a:ext cx="2916192" cy="1921163"/>
          </a:xfrm>
          <a:prstGeom prst="rect">
            <a:avLst/>
          </a:prstGeom>
        </p:spPr>
      </p:pic>
      <p:pic>
        <p:nvPicPr>
          <p:cNvPr id="9" name="Image 8">
            <a:extLst>
              <a:ext uri="{FF2B5EF4-FFF2-40B4-BE49-F238E27FC236}">
                <a16:creationId xmlns:a16="http://schemas.microsoft.com/office/drawing/2014/main" id="{081691AB-05A6-4A4A-95F3-BCF6C54F8A14}"/>
              </a:ext>
            </a:extLst>
          </p:cNvPr>
          <p:cNvPicPr>
            <a:picLocks noChangeAspect="1"/>
          </p:cNvPicPr>
          <p:nvPr/>
        </p:nvPicPr>
        <p:blipFill>
          <a:blip r:embed="rId3"/>
          <a:stretch>
            <a:fillRect/>
          </a:stretch>
        </p:blipFill>
        <p:spPr>
          <a:xfrm>
            <a:off x="1171126" y="3167666"/>
            <a:ext cx="1217973" cy="1477241"/>
          </a:xfrm>
          <a:prstGeom prst="rect">
            <a:avLst/>
          </a:prstGeom>
        </p:spPr>
      </p:pic>
      <p:pic>
        <p:nvPicPr>
          <p:cNvPr id="5" name="Image 4">
            <a:extLst>
              <a:ext uri="{FF2B5EF4-FFF2-40B4-BE49-F238E27FC236}">
                <a16:creationId xmlns:a16="http://schemas.microsoft.com/office/drawing/2014/main" id="{465078AD-DE99-46B2-8BCA-50E1889AE22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61915" y="2512831"/>
            <a:ext cx="3426488" cy="2371411"/>
          </a:xfrm>
          <a:prstGeom prst="rect">
            <a:avLst/>
          </a:prstGeom>
        </p:spPr>
      </p:pic>
      <p:sp>
        <p:nvSpPr>
          <p:cNvPr id="6" name="ZoneTexte 5">
            <a:extLst>
              <a:ext uri="{FF2B5EF4-FFF2-40B4-BE49-F238E27FC236}">
                <a16:creationId xmlns:a16="http://schemas.microsoft.com/office/drawing/2014/main" id="{BF8DE42C-3192-4EF3-80E9-17F6E1CE8911}"/>
              </a:ext>
            </a:extLst>
          </p:cNvPr>
          <p:cNvSpPr txBox="1"/>
          <p:nvPr/>
        </p:nvSpPr>
        <p:spPr>
          <a:xfrm>
            <a:off x="6111111" y="2383727"/>
            <a:ext cx="2252940" cy="253916"/>
          </a:xfrm>
          <a:prstGeom prst="rect">
            <a:avLst/>
          </a:prstGeom>
          <a:noFill/>
        </p:spPr>
        <p:txBody>
          <a:bodyPr wrap="square">
            <a:spAutoFit/>
          </a:bodyPr>
          <a:lstStyle>
            <a:defPPr>
              <a:defRPr lang="fr-FR"/>
            </a:defPPr>
            <a:lvl1pPr>
              <a:defRPr kumimoji="0" b="1" i="0" u="none" strike="noStrike" kern="0" cap="none" spc="0" normalizeH="0" baseline="0">
                <a:ln>
                  <a:noFill/>
                </a:ln>
                <a:solidFill>
                  <a:srgbClr val="B34A8C"/>
                </a:solidFill>
                <a:effectLst/>
                <a:uLnTx/>
                <a:uFillTx/>
                <a:latin typeface="Montserrat" panose="00000500000000000000" pitchFamily="2" charset="0"/>
              </a:defRPr>
            </a:lvl1p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B34A8C"/>
                </a:solidFill>
                <a:effectLst/>
                <a:uLnTx/>
                <a:uFillTx/>
                <a:latin typeface="Montserrat" panose="00000500000000000000" pitchFamily="2" charset="0"/>
                <a:ea typeface="+mn-ea"/>
                <a:cs typeface="Arial"/>
                <a:sym typeface="Arial"/>
              </a:rPr>
              <a:t>Etape 2 : Modification</a:t>
            </a:r>
          </a:p>
        </p:txBody>
      </p:sp>
      <p:sp>
        <p:nvSpPr>
          <p:cNvPr id="15" name="ZoneTexte 14">
            <a:extLst>
              <a:ext uri="{FF2B5EF4-FFF2-40B4-BE49-F238E27FC236}">
                <a16:creationId xmlns:a16="http://schemas.microsoft.com/office/drawing/2014/main" id="{91698CA0-01B0-4E07-B6D5-8919B8673E73}"/>
              </a:ext>
            </a:extLst>
          </p:cNvPr>
          <p:cNvSpPr txBox="1"/>
          <p:nvPr/>
        </p:nvSpPr>
        <p:spPr>
          <a:xfrm>
            <a:off x="624974" y="1248235"/>
            <a:ext cx="6079253" cy="764730"/>
          </a:xfrm>
          <a:prstGeom prst="rect">
            <a:avLst/>
          </a:prstGeom>
          <a:solidFill>
            <a:schemeClr val="bg1"/>
          </a:solidFill>
        </p:spPr>
        <p:txBody>
          <a:bodyPr lIns="0" tIns="0" rIns="0" bIns="0" anchor="ctr">
            <a:noAutofit/>
          </a:bodyPr>
          <a:lstStyle>
            <a:defPPr>
              <a:defRPr lang="fr-FR"/>
            </a:defPPr>
            <a:lvl1pPr indent="0" defTabSz="1219170">
              <a:lnSpc>
                <a:spcPct val="90000"/>
              </a:lnSpc>
              <a:spcBef>
                <a:spcPts val="1333"/>
              </a:spcBef>
              <a:buClr>
                <a:schemeClr val="tx2"/>
              </a:buClr>
              <a:buFont typeface="Cambria Math" panose="02040503050406030204" pitchFamily="18" charset="0"/>
              <a:buNone/>
              <a:defRPr sz="1600" b="1" i="0" baseline="0">
                <a:solidFill>
                  <a:srgbClr val="B24388"/>
                </a:solidFill>
                <a:latin typeface="Arial" panose="020B0604020202020204" pitchFamily="34" charset="0"/>
                <a:cs typeface="Arial" panose="020B0604020202020204" pitchFamily="34" charset="0"/>
              </a:defRPr>
            </a:lvl1pPr>
            <a:lvl2pPr marL="609585" indent="0" defTabSz="1219170">
              <a:lnSpc>
                <a:spcPct val="90000"/>
              </a:lnSpc>
              <a:spcBef>
                <a:spcPts val="667"/>
              </a:spcBef>
              <a:buClr>
                <a:schemeClr val="accent1"/>
              </a:buClr>
              <a:buFont typeface="Symbol" panose="05050102010706020507" pitchFamily="18" charset="2"/>
              <a:buNone/>
              <a:defRPr sz="1600" b="0">
                <a:solidFill>
                  <a:schemeClr val="bg1"/>
                </a:solidFill>
                <a:latin typeface="Arial" panose="020B0604020202020204" pitchFamily="34" charset="0"/>
                <a:cs typeface="Arial" panose="020B0604020202020204" pitchFamily="34" charset="0"/>
              </a:defRPr>
            </a:lvl2pPr>
            <a:lvl3pPr marL="1219170" indent="0" defTabSz="1219170">
              <a:lnSpc>
                <a:spcPct val="90000"/>
              </a:lnSpc>
              <a:spcBef>
                <a:spcPts val="667"/>
              </a:spcBef>
              <a:buClr>
                <a:schemeClr val="accent3"/>
              </a:buClr>
              <a:buFont typeface="Courier New" panose="02070309020205020404" pitchFamily="49" charset="0"/>
              <a:buNone/>
              <a:defRPr sz="1600" b="0">
                <a:solidFill>
                  <a:schemeClr val="bg1"/>
                </a:solidFill>
                <a:latin typeface="Arial" panose="020B0604020202020204" pitchFamily="34" charset="0"/>
                <a:cs typeface="Arial" panose="020B0604020202020204" pitchFamily="34" charset="0"/>
              </a:defRPr>
            </a:lvl3pPr>
            <a:lvl4pPr marL="1828754" indent="0" defTabSz="1219170">
              <a:lnSpc>
                <a:spcPct val="90000"/>
              </a:lnSpc>
              <a:spcBef>
                <a:spcPts val="667"/>
              </a:spcBef>
              <a:buClr>
                <a:schemeClr val="accent2"/>
              </a:buClr>
              <a:buFont typeface="Arial" panose="020B0604020202020204" pitchFamily="34" charset="0"/>
              <a:buNone/>
              <a:defRPr sz="1600" b="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buNone/>
              <a:defRPr sz="1600" b="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marL="171450" marR="0" lvl="0" indent="-171450"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þ"/>
              <a:tabLst/>
              <a:defRPr/>
            </a:pPr>
            <a:r>
              <a:rPr kumimoji="0" lang="fr-FR" sz="1200" b="0" i="0" u="none" strike="noStrike" kern="1200" cap="none" spc="0" normalizeH="0" baseline="0" noProof="0" dirty="0">
                <a:ln>
                  <a:noFill/>
                </a:ln>
                <a:solidFill>
                  <a:srgbClr val="000000"/>
                </a:solidFill>
                <a:effectLst/>
                <a:uLnTx/>
                <a:uFillTx/>
                <a:latin typeface="Arial Nova Cond" panose="020B0506020202020204" pitchFamily="34" charset="0"/>
                <a:ea typeface="+mn-ea"/>
                <a:cs typeface="Arial" panose="020B0604020202020204" pitchFamily="34" charset="0"/>
                <a:sym typeface="Wingdings" panose="05000000000000000000" pitchFamily="2" charset="2"/>
              </a:rPr>
              <a:t>Ajout d’une colonne complémentaire avec indication du % d’investissement durable</a:t>
            </a:r>
          </a:p>
          <a:p>
            <a:pPr marL="171450" marR="0" lvl="0" indent="-171450"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þ"/>
              <a:tabLst/>
              <a:defRPr/>
            </a:pPr>
            <a:r>
              <a:rPr kumimoji="0" lang="fr-FR" sz="1200" b="0" i="0" u="none" strike="noStrike" kern="1200" cap="none" spc="0" normalizeH="0" baseline="0" noProof="0" dirty="0">
                <a:ln>
                  <a:noFill/>
                </a:ln>
                <a:solidFill>
                  <a:srgbClr val="000000"/>
                </a:solidFill>
                <a:effectLst/>
                <a:uLnTx/>
                <a:uFillTx/>
                <a:latin typeface="Arial Nova Cond" panose="020B0506020202020204" pitchFamily="34" charset="0"/>
                <a:ea typeface="+mn-ea"/>
                <a:cs typeface="Arial" panose="020B0604020202020204" pitchFamily="34" charset="0"/>
                <a:sym typeface="Wingdings" panose="05000000000000000000" pitchFamily="2" charset="2"/>
              </a:rPr>
              <a:t>Identification des supports par les « pastilles »</a:t>
            </a:r>
          </a:p>
          <a:p>
            <a:pPr marL="171450" marR="0" lvl="0" indent="-171450"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þ"/>
              <a:tabLst/>
              <a:defRPr/>
            </a:pPr>
            <a:r>
              <a:rPr kumimoji="0" lang="fr-FR" sz="1200" b="0" i="0" u="none" strike="noStrike" kern="1200" cap="none" spc="0" normalizeH="0" baseline="0" noProof="0" dirty="0">
                <a:ln>
                  <a:noFill/>
                </a:ln>
                <a:solidFill>
                  <a:srgbClr val="000000"/>
                </a:solidFill>
                <a:effectLst/>
                <a:uLnTx/>
                <a:uFillTx/>
                <a:latin typeface="Arial Nova Cond" panose="020B0506020202020204" pitchFamily="34" charset="0"/>
                <a:ea typeface="+mn-ea"/>
                <a:cs typeface="Arial" panose="020B0604020202020204" pitchFamily="34" charset="0"/>
                <a:sym typeface="Wingdings" panose="05000000000000000000" pitchFamily="2" charset="2"/>
              </a:rPr>
              <a:t>Remplacement de la capsule de filtre ESG-ISR actuelle par « produit engagé »</a:t>
            </a:r>
            <a:endParaRPr kumimoji="0" lang="fr-FR" sz="1200" b="0" i="0" u="none" strike="noStrike" kern="1200" cap="none" spc="0" normalizeH="0" baseline="0" noProof="0" dirty="0">
              <a:ln>
                <a:noFill/>
              </a:ln>
              <a:solidFill>
                <a:srgbClr val="000000"/>
              </a:solidFill>
              <a:effectLst/>
              <a:uLnTx/>
              <a:uFillTx/>
              <a:latin typeface="Arial Nova Cond" panose="020B0506020202020204" pitchFamily="34" charset="0"/>
              <a:ea typeface="+mn-ea"/>
              <a:cs typeface="Arial" panose="020B0604020202020204" pitchFamily="34" charset="0"/>
              <a:sym typeface="Arial"/>
            </a:endParaRPr>
          </a:p>
        </p:txBody>
      </p:sp>
      <p:sp>
        <p:nvSpPr>
          <p:cNvPr id="16" name="ZoneTexte 15">
            <a:extLst>
              <a:ext uri="{FF2B5EF4-FFF2-40B4-BE49-F238E27FC236}">
                <a16:creationId xmlns:a16="http://schemas.microsoft.com/office/drawing/2014/main" id="{DDE89D57-0171-4482-9EBA-C40934237860}"/>
              </a:ext>
            </a:extLst>
          </p:cNvPr>
          <p:cNvSpPr txBox="1"/>
          <p:nvPr/>
        </p:nvSpPr>
        <p:spPr>
          <a:xfrm>
            <a:off x="1339818" y="2278873"/>
            <a:ext cx="2297489" cy="253916"/>
          </a:xfrm>
          <a:prstGeom prst="rect">
            <a:avLst/>
          </a:prstGeom>
          <a:noFill/>
        </p:spPr>
        <p:txBody>
          <a:bodyPr wrap="square">
            <a:spAutoFit/>
          </a:bodyPr>
          <a:lstStyle>
            <a:defPPr>
              <a:defRPr lang="fr-FR"/>
            </a:defPPr>
            <a:lvl1pPr>
              <a:defRPr kumimoji="0" b="1" i="0" u="none" strike="noStrike" kern="0" cap="none" spc="0" normalizeH="0" baseline="0">
                <a:ln>
                  <a:noFill/>
                </a:ln>
                <a:solidFill>
                  <a:srgbClr val="B34A8C"/>
                </a:solidFill>
                <a:effectLst/>
                <a:uLnTx/>
                <a:uFillTx/>
                <a:latin typeface="Montserrat" panose="00000500000000000000" pitchFamily="2" charset="0"/>
              </a:defRPr>
            </a:lvl1p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Arial"/>
                <a:sym typeface="Arial"/>
              </a:rPr>
              <a:t>Etape 1 : Supports à modifier</a:t>
            </a:r>
          </a:p>
        </p:txBody>
      </p:sp>
      <p:sp>
        <p:nvSpPr>
          <p:cNvPr id="17" name="Rectangle 16">
            <a:extLst>
              <a:ext uri="{FF2B5EF4-FFF2-40B4-BE49-F238E27FC236}">
                <a16:creationId xmlns:a16="http://schemas.microsoft.com/office/drawing/2014/main" id="{82984E9B-97F4-4C94-8051-6BB3E2CF1191}"/>
              </a:ext>
            </a:extLst>
          </p:cNvPr>
          <p:cNvSpPr/>
          <p:nvPr/>
        </p:nvSpPr>
        <p:spPr>
          <a:xfrm>
            <a:off x="2338056" y="2733895"/>
            <a:ext cx="236997" cy="20398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5992BE7D-5A3D-4FCB-8715-929AB6587D16}"/>
              </a:ext>
            </a:extLst>
          </p:cNvPr>
          <p:cNvSpPr/>
          <p:nvPr/>
        </p:nvSpPr>
        <p:spPr>
          <a:xfrm>
            <a:off x="2177282" y="2734899"/>
            <a:ext cx="151730" cy="20388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Rectangle 20">
            <a:extLst>
              <a:ext uri="{FF2B5EF4-FFF2-40B4-BE49-F238E27FC236}">
                <a16:creationId xmlns:a16="http://schemas.microsoft.com/office/drawing/2014/main" id="{7EA1304B-77C5-4A35-AD39-C5302B1E2D75}"/>
              </a:ext>
            </a:extLst>
          </p:cNvPr>
          <p:cNvSpPr/>
          <p:nvPr/>
        </p:nvSpPr>
        <p:spPr>
          <a:xfrm>
            <a:off x="7880229" y="3791507"/>
            <a:ext cx="390210" cy="1909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Flèche : bas 21">
            <a:extLst>
              <a:ext uri="{FF2B5EF4-FFF2-40B4-BE49-F238E27FC236}">
                <a16:creationId xmlns:a16="http://schemas.microsoft.com/office/drawing/2014/main" id="{8E7A53AE-DA15-4C4C-86C6-6339921E33A2}"/>
              </a:ext>
            </a:extLst>
          </p:cNvPr>
          <p:cNvSpPr/>
          <p:nvPr/>
        </p:nvSpPr>
        <p:spPr>
          <a:xfrm>
            <a:off x="7929106" y="3423176"/>
            <a:ext cx="225278" cy="31546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28" name="Image 27">
            <a:extLst>
              <a:ext uri="{FF2B5EF4-FFF2-40B4-BE49-F238E27FC236}">
                <a16:creationId xmlns:a16="http://schemas.microsoft.com/office/drawing/2014/main" id="{ABBB41C5-9AFB-4F75-A78C-8DF8C181D212}"/>
              </a:ext>
            </a:extLst>
          </p:cNvPr>
          <p:cNvPicPr>
            <a:picLocks noChangeAspect="1"/>
          </p:cNvPicPr>
          <p:nvPr/>
        </p:nvPicPr>
        <p:blipFill>
          <a:blip r:embed="rId5" cstate="screen">
            <a:duotone>
              <a:srgbClr val="B34A8C">
                <a:shade val="45000"/>
                <a:satMod val="135000"/>
              </a:srgbClr>
              <a:prstClr val="white"/>
            </a:duotone>
            <a:extLst>
              <a:ext uri="{28A0092B-C50C-407E-A947-70E740481C1C}">
                <a14:useLocalDpi xmlns:a14="http://schemas.microsoft.com/office/drawing/2010/main"/>
              </a:ext>
            </a:extLst>
          </a:blip>
          <a:stretch>
            <a:fillRect/>
          </a:stretch>
        </p:blipFill>
        <p:spPr>
          <a:xfrm>
            <a:off x="2594572" y="780876"/>
            <a:ext cx="234953" cy="216000"/>
          </a:xfrm>
          <a:prstGeom prst="rect">
            <a:avLst/>
          </a:prstGeom>
        </p:spPr>
      </p:pic>
      <p:sp>
        <p:nvSpPr>
          <p:cNvPr id="26" name="ZoneTexte 25">
            <a:extLst>
              <a:ext uri="{FF2B5EF4-FFF2-40B4-BE49-F238E27FC236}">
                <a16:creationId xmlns:a16="http://schemas.microsoft.com/office/drawing/2014/main" id="{DAF6C6F5-6B5D-4E0A-A5F4-946F5283091E}"/>
              </a:ext>
            </a:extLst>
          </p:cNvPr>
          <p:cNvSpPr txBox="1"/>
          <p:nvPr/>
        </p:nvSpPr>
        <p:spPr>
          <a:xfrm>
            <a:off x="2981661" y="780304"/>
            <a:ext cx="1795676" cy="192603"/>
          </a:xfrm>
          <a:prstGeom prst="rect">
            <a:avLst/>
          </a:prstGeom>
          <a:solidFill>
            <a:schemeClr val="tx2">
              <a:lumMod val="20000"/>
              <a:lumOff val="80000"/>
            </a:schemeClr>
          </a:solidFill>
        </p:spPr>
        <p:txBody>
          <a:bodyPr lIns="0" tIns="0" rIns="0" bIns="0" anchor="ctr">
            <a:normAutofit/>
          </a:bodyPr>
          <a:lstStyle>
            <a:defPPr>
              <a:defRPr lang="fr-FR"/>
            </a:defPPr>
            <a:lvl1pPr indent="0" defTabSz="1219170">
              <a:lnSpc>
                <a:spcPct val="90000"/>
              </a:lnSpc>
              <a:spcBef>
                <a:spcPts val="1333"/>
              </a:spcBef>
              <a:buClr>
                <a:schemeClr val="tx2"/>
              </a:buClr>
              <a:buFont typeface="Cambria Math" panose="02040503050406030204" pitchFamily="18" charset="0"/>
              <a:buNone/>
              <a:defRPr sz="1600" b="1" i="0" baseline="0">
                <a:solidFill>
                  <a:srgbClr val="B24388"/>
                </a:solidFill>
                <a:latin typeface="Arial" panose="020B0604020202020204" pitchFamily="34" charset="0"/>
                <a:cs typeface="Arial" panose="020B0604020202020204" pitchFamily="34" charset="0"/>
              </a:defRPr>
            </a:lvl1pPr>
            <a:lvl2pPr marL="609585" indent="0" defTabSz="1219170">
              <a:lnSpc>
                <a:spcPct val="90000"/>
              </a:lnSpc>
              <a:spcBef>
                <a:spcPts val="667"/>
              </a:spcBef>
              <a:buClr>
                <a:schemeClr val="accent1"/>
              </a:buClr>
              <a:buFont typeface="Symbol" panose="05050102010706020507" pitchFamily="18" charset="2"/>
              <a:buNone/>
              <a:defRPr sz="1600" b="0">
                <a:solidFill>
                  <a:schemeClr val="bg1"/>
                </a:solidFill>
                <a:latin typeface="Arial" panose="020B0604020202020204" pitchFamily="34" charset="0"/>
                <a:cs typeface="Arial" panose="020B0604020202020204" pitchFamily="34" charset="0"/>
              </a:defRPr>
            </a:lvl2pPr>
            <a:lvl3pPr marL="1219170" indent="0" defTabSz="1219170">
              <a:lnSpc>
                <a:spcPct val="90000"/>
              </a:lnSpc>
              <a:spcBef>
                <a:spcPts val="667"/>
              </a:spcBef>
              <a:buClr>
                <a:schemeClr val="accent3"/>
              </a:buClr>
              <a:buFont typeface="Courier New" panose="02070309020205020404" pitchFamily="49" charset="0"/>
              <a:buNone/>
              <a:defRPr sz="1600" b="0">
                <a:solidFill>
                  <a:schemeClr val="bg1"/>
                </a:solidFill>
                <a:latin typeface="Arial" panose="020B0604020202020204" pitchFamily="34" charset="0"/>
                <a:cs typeface="Arial" panose="020B0604020202020204" pitchFamily="34" charset="0"/>
              </a:defRPr>
            </a:lvl3pPr>
            <a:lvl4pPr marL="1828754" indent="0" defTabSz="1219170">
              <a:lnSpc>
                <a:spcPct val="90000"/>
              </a:lnSpc>
              <a:spcBef>
                <a:spcPts val="667"/>
              </a:spcBef>
              <a:buClr>
                <a:schemeClr val="accent2"/>
              </a:buClr>
              <a:buFont typeface="Arial" panose="020B0604020202020204" pitchFamily="34" charset="0"/>
              <a:buNone/>
              <a:defRPr sz="1600" b="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buNone/>
              <a:defRPr sz="1600" b="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defRPr/>
            </a:pPr>
            <a:r>
              <a:rPr kumimoji="0" lang="fr-FR" sz="1200" b="1" i="0" u="none" strike="noStrike" kern="1200" cap="none" spc="0" normalizeH="0" baseline="0" noProof="0" dirty="0">
                <a:ln>
                  <a:noFill/>
                </a:ln>
                <a:solidFill>
                  <a:srgbClr val="B24388"/>
                </a:solidFill>
                <a:effectLst/>
                <a:uLnTx/>
                <a:uFillTx/>
                <a:latin typeface="Arial" panose="020B0604020202020204" pitchFamily="34" charset="0"/>
                <a:ea typeface="+mn-ea"/>
                <a:cs typeface="Arial" panose="020B0604020202020204" pitchFamily="34" charset="0"/>
                <a:sym typeface="Wingdings" panose="05000000000000000000" pitchFamily="2" charset="2"/>
              </a:rPr>
              <a:t>Le Switch multiple</a:t>
            </a:r>
            <a:endParaRPr kumimoji="0" lang="fr-FR" sz="1200" b="1" i="0" u="none" strike="noStrike" kern="1200" cap="none" spc="0" normalizeH="0" baseline="0" noProof="0" dirty="0">
              <a:ln>
                <a:noFill/>
              </a:ln>
              <a:solidFill>
                <a:srgbClr val="B24388"/>
              </a:solidFill>
              <a:effectLst/>
              <a:uLnTx/>
              <a:uFillTx/>
              <a:latin typeface="Arial" panose="020B0604020202020204" pitchFamily="34" charset="0"/>
              <a:ea typeface="+mn-ea"/>
              <a:cs typeface="Arial" panose="020B0604020202020204" pitchFamily="34" charset="0"/>
              <a:sym typeface="Arial"/>
            </a:endParaRPr>
          </a:p>
        </p:txBody>
      </p:sp>
      <p:pic>
        <p:nvPicPr>
          <p:cNvPr id="7" name="Image 6">
            <a:extLst>
              <a:ext uri="{FF2B5EF4-FFF2-40B4-BE49-F238E27FC236}">
                <a16:creationId xmlns:a16="http://schemas.microsoft.com/office/drawing/2014/main" id="{497E891A-209A-43AF-9AEC-18D39B7D8E83}"/>
              </a:ext>
            </a:extLst>
          </p:cNvPr>
          <p:cNvPicPr>
            <a:picLocks noChangeAspect="1"/>
          </p:cNvPicPr>
          <p:nvPr/>
        </p:nvPicPr>
        <p:blipFill>
          <a:blip r:embed="rId6"/>
          <a:stretch>
            <a:fillRect/>
          </a:stretch>
        </p:blipFill>
        <p:spPr>
          <a:xfrm>
            <a:off x="1149479" y="2954797"/>
            <a:ext cx="751320" cy="207139"/>
          </a:xfrm>
          <a:prstGeom prst="rect">
            <a:avLst/>
          </a:prstGeom>
        </p:spPr>
      </p:pic>
      <p:pic>
        <p:nvPicPr>
          <p:cNvPr id="11" name="Image 10">
            <a:extLst>
              <a:ext uri="{FF2B5EF4-FFF2-40B4-BE49-F238E27FC236}">
                <a16:creationId xmlns:a16="http://schemas.microsoft.com/office/drawing/2014/main" id="{7BE31E36-1991-4039-BCBF-BE6EE5EC9ED3}"/>
              </a:ext>
            </a:extLst>
          </p:cNvPr>
          <p:cNvPicPr>
            <a:picLocks noChangeAspect="1"/>
          </p:cNvPicPr>
          <p:nvPr/>
        </p:nvPicPr>
        <p:blipFill>
          <a:blip r:embed="rId7"/>
          <a:stretch>
            <a:fillRect/>
          </a:stretch>
        </p:blipFill>
        <p:spPr>
          <a:xfrm>
            <a:off x="3466363" y="3287162"/>
            <a:ext cx="138291" cy="1413163"/>
          </a:xfrm>
          <a:prstGeom prst="rect">
            <a:avLst/>
          </a:prstGeom>
        </p:spPr>
      </p:pic>
      <p:sp>
        <p:nvSpPr>
          <p:cNvPr id="35" name="Titre 1">
            <a:extLst>
              <a:ext uri="{FF2B5EF4-FFF2-40B4-BE49-F238E27FC236}">
                <a16:creationId xmlns:a16="http://schemas.microsoft.com/office/drawing/2014/main" id="{E32C886E-7B3B-4D01-A6C8-E55F3CF0CC66}"/>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pic>
        <p:nvPicPr>
          <p:cNvPr id="36" name="Graphique 35" descr="Présentation avec multimédia avec un remplissage uni">
            <a:hlinkClick r:id="rId8"/>
            <a:extLst>
              <a:ext uri="{FF2B5EF4-FFF2-40B4-BE49-F238E27FC236}">
                <a16:creationId xmlns:a16="http://schemas.microsoft.com/office/drawing/2014/main" id="{7DDD1126-82A6-4004-8D1E-AEA4E2F0569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59323" y="145110"/>
            <a:ext cx="686844" cy="686844"/>
          </a:xfrm>
          <a:prstGeom prst="rect">
            <a:avLst/>
          </a:prstGeom>
        </p:spPr>
      </p:pic>
      <p:sp>
        <p:nvSpPr>
          <p:cNvPr id="3" name="ZoneTexte 2">
            <a:extLst>
              <a:ext uri="{FF2B5EF4-FFF2-40B4-BE49-F238E27FC236}">
                <a16:creationId xmlns:a16="http://schemas.microsoft.com/office/drawing/2014/main" id="{AAA875F6-9DB9-4C3D-B820-F5040795AF28}"/>
              </a:ext>
            </a:extLst>
          </p:cNvPr>
          <p:cNvSpPr txBox="1"/>
          <p:nvPr/>
        </p:nvSpPr>
        <p:spPr>
          <a:xfrm>
            <a:off x="7899815" y="764498"/>
            <a:ext cx="1431561" cy="230832"/>
          </a:xfrm>
          <a:prstGeom prst="rect">
            <a:avLst/>
          </a:prstGeom>
          <a:noFill/>
        </p:spPr>
        <p:txBody>
          <a:bodyPr wrap="square" rtlCol="0">
            <a:spAutoFit/>
          </a:bodyPr>
          <a:lstStyle/>
          <a:p>
            <a:r>
              <a:rPr lang="fr-FR" sz="900" dirty="0"/>
              <a:t>Vidéo Switch multiple</a:t>
            </a:r>
          </a:p>
        </p:txBody>
      </p:sp>
      <p:grpSp>
        <p:nvGrpSpPr>
          <p:cNvPr id="37" name="Groupe 36">
            <a:extLst>
              <a:ext uri="{FF2B5EF4-FFF2-40B4-BE49-F238E27FC236}">
                <a16:creationId xmlns:a16="http://schemas.microsoft.com/office/drawing/2014/main" id="{9E5A7757-66E6-44C9-922C-05A477C739C5}"/>
              </a:ext>
            </a:extLst>
          </p:cNvPr>
          <p:cNvGrpSpPr/>
          <p:nvPr/>
        </p:nvGrpSpPr>
        <p:grpSpPr>
          <a:xfrm>
            <a:off x="1777264" y="819443"/>
            <a:ext cx="694048" cy="108000"/>
            <a:chOff x="2354384" y="961850"/>
            <a:chExt cx="694048" cy="108000"/>
          </a:xfrm>
        </p:grpSpPr>
        <p:sp>
          <p:nvSpPr>
            <p:cNvPr id="38" name="Ellipse 37">
              <a:extLst>
                <a:ext uri="{FF2B5EF4-FFF2-40B4-BE49-F238E27FC236}">
                  <a16:creationId xmlns:a16="http://schemas.microsoft.com/office/drawing/2014/main" id="{D9A31B81-64ED-41F8-8A57-8536596142AA}"/>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39" name="Ellipse 38">
              <a:extLst>
                <a:ext uri="{FF2B5EF4-FFF2-40B4-BE49-F238E27FC236}">
                  <a16:creationId xmlns:a16="http://schemas.microsoft.com/office/drawing/2014/main" id="{E0CD4326-F86A-4700-862E-77E42CC2951F}"/>
                </a:ext>
              </a:extLst>
            </p:cNvPr>
            <p:cNvSpPr/>
            <p:nvPr/>
          </p:nvSpPr>
          <p:spPr>
            <a:xfrm>
              <a:off x="247243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0" name="Ellipse 39">
              <a:extLst>
                <a:ext uri="{FF2B5EF4-FFF2-40B4-BE49-F238E27FC236}">
                  <a16:creationId xmlns:a16="http://schemas.microsoft.com/office/drawing/2014/main" id="{2C849E80-A1DB-47BE-B866-CF1A2B37654B}"/>
                </a:ext>
              </a:extLst>
            </p:cNvPr>
            <p:cNvSpPr/>
            <p:nvPr/>
          </p:nvSpPr>
          <p:spPr>
            <a:xfrm>
              <a:off x="2590478"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1" name="Ellipse 40">
              <a:extLst>
                <a:ext uri="{FF2B5EF4-FFF2-40B4-BE49-F238E27FC236}">
                  <a16:creationId xmlns:a16="http://schemas.microsoft.com/office/drawing/2014/main" id="{CC198966-E4AE-4D19-ACE2-1EE5DE7A62DA}"/>
                </a:ext>
              </a:extLst>
            </p:cNvPr>
            <p:cNvSpPr/>
            <p:nvPr/>
          </p:nvSpPr>
          <p:spPr>
            <a:xfrm>
              <a:off x="2708525"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2" name="Ellipse 41">
              <a:extLst>
                <a:ext uri="{FF2B5EF4-FFF2-40B4-BE49-F238E27FC236}">
                  <a16:creationId xmlns:a16="http://schemas.microsoft.com/office/drawing/2014/main" id="{F8407FAC-969A-41E4-AB38-89C49C74ECEB}"/>
                </a:ext>
              </a:extLst>
            </p:cNvPr>
            <p:cNvSpPr/>
            <p:nvPr/>
          </p:nvSpPr>
          <p:spPr>
            <a:xfrm>
              <a:off x="2826573"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43" name="Ellipse 42">
              <a:extLst>
                <a:ext uri="{FF2B5EF4-FFF2-40B4-BE49-F238E27FC236}">
                  <a16:creationId xmlns:a16="http://schemas.microsoft.com/office/drawing/2014/main" id="{0FA156F1-D1A6-49D9-8A81-9FDDEE0A676F}"/>
                </a:ext>
              </a:extLst>
            </p:cNvPr>
            <p:cNvSpPr/>
            <p:nvPr/>
          </p:nvSpPr>
          <p:spPr>
            <a:xfrm>
              <a:off x="294462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pic>
        <p:nvPicPr>
          <p:cNvPr id="44" name="Picture 2" descr="Key Icon 4409723">
            <a:extLst>
              <a:ext uri="{FF2B5EF4-FFF2-40B4-BE49-F238E27FC236}">
                <a16:creationId xmlns:a16="http://schemas.microsoft.com/office/drawing/2014/main" id="{DD84C33C-CF4C-4747-8CAD-B648D63E61CB}"/>
              </a:ext>
            </a:extLst>
          </p:cNvPr>
          <p:cNvPicPr>
            <a:picLocks noChangeAspect="1" noChangeArrowheads="1"/>
          </p:cNvPicPr>
          <p:nvPr/>
        </p:nvPicPr>
        <p:blipFill>
          <a:blip r:embed="rId11"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42436" y="793738"/>
            <a:ext cx="167818" cy="144000"/>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 coins arrondis 44">
            <a:extLst>
              <a:ext uri="{FF2B5EF4-FFF2-40B4-BE49-F238E27FC236}">
                <a16:creationId xmlns:a16="http://schemas.microsoft.com/office/drawing/2014/main" id="{56B9EF5F-C95F-474D-9842-5060B32ED3B2}"/>
              </a:ext>
            </a:extLst>
          </p:cNvPr>
          <p:cNvSpPr/>
          <p:nvPr/>
        </p:nvSpPr>
        <p:spPr>
          <a:xfrm>
            <a:off x="97436" y="737017"/>
            <a:ext cx="1484026"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a:extLst>
              <a:ext uri="{FF2B5EF4-FFF2-40B4-BE49-F238E27FC236}">
                <a16:creationId xmlns:a16="http://schemas.microsoft.com/office/drawing/2014/main" id="{C9397833-85A0-4938-8406-D4A59A2722AA}"/>
              </a:ext>
            </a:extLst>
          </p:cNvPr>
          <p:cNvSpPr txBox="1"/>
          <p:nvPr/>
        </p:nvSpPr>
        <p:spPr>
          <a:xfrm>
            <a:off x="307297" y="749272"/>
            <a:ext cx="1229195"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Etape clés LEA</a:t>
            </a:r>
          </a:p>
        </p:txBody>
      </p:sp>
      <p:pic>
        <p:nvPicPr>
          <p:cNvPr id="47" name="Picture 2" descr="triangle rounded Icon - Free PNG &amp; SVG 2014525 - Noun Project">
            <a:extLst>
              <a:ext uri="{FF2B5EF4-FFF2-40B4-BE49-F238E27FC236}">
                <a16:creationId xmlns:a16="http://schemas.microsoft.com/office/drawing/2014/main" id="{E14840B4-0C0D-4343-BB0D-1AD24EE2CC7F}"/>
              </a:ext>
            </a:extLst>
          </p:cNvPr>
          <p:cNvPicPr>
            <a:picLocks noChangeAspect="1" noChangeArrowheads="1"/>
          </p:cNvPicPr>
          <p:nvPr/>
        </p:nvPicPr>
        <p:blipFill>
          <a:blip r:embed="rId12">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2051" y="805123"/>
            <a:ext cx="190241" cy="133252"/>
          </a:xfrm>
          <a:prstGeom prst="rect">
            <a:avLst/>
          </a:prstGeom>
          <a:solidFill>
            <a:schemeClr val="bg1"/>
          </a:solidFill>
        </p:spPr>
      </p:pic>
      <p:sp>
        <p:nvSpPr>
          <p:cNvPr id="48" name="Arrow: Chevron 69">
            <a:extLst>
              <a:ext uri="{FF2B5EF4-FFF2-40B4-BE49-F238E27FC236}">
                <a16:creationId xmlns:a16="http://schemas.microsoft.com/office/drawing/2014/main" id="{6BE1C4C0-25FC-4EA1-B639-A40772063C86}"/>
              </a:ext>
            </a:extLst>
          </p:cNvPr>
          <p:cNvSpPr/>
          <p:nvPr/>
        </p:nvSpPr>
        <p:spPr>
          <a:xfrm>
            <a:off x="4728142" y="2759390"/>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spTree>
    <p:extLst>
      <p:ext uri="{BB962C8B-B14F-4D97-AF65-F5344CB8AC3E}">
        <p14:creationId xmlns:p14="http://schemas.microsoft.com/office/powerpoint/2010/main" val="1938637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36B4D19-08C4-4D16-9B6B-5D1AAD4EFE88}"/>
              </a:ext>
            </a:extLst>
          </p:cNvPr>
          <p:cNvPicPr>
            <a:picLocks noChangeAspect="1"/>
          </p:cNvPicPr>
          <p:nvPr/>
        </p:nvPicPr>
        <p:blipFill>
          <a:blip r:embed="rId2"/>
          <a:stretch>
            <a:fillRect/>
          </a:stretch>
        </p:blipFill>
        <p:spPr>
          <a:xfrm>
            <a:off x="5639415" y="2907776"/>
            <a:ext cx="2676572" cy="1832063"/>
          </a:xfrm>
          <a:prstGeom prst="rect">
            <a:avLst/>
          </a:prstGeom>
        </p:spPr>
      </p:pic>
      <p:sp>
        <p:nvSpPr>
          <p:cNvPr id="16" name="Titre 3">
            <a:extLst>
              <a:ext uri="{FF2B5EF4-FFF2-40B4-BE49-F238E27FC236}">
                <a16:creationId xmlns:a16="http://schemas.microsoft.com/office/drawing/2014/main" id="{27301E76-762C-4B8C-8474-229B6EF48C19}"/>
              </a:ext>
            </a:extLst>
          </p:cNvPr>
          <p:cNvSpPr txBox="1">
            <a:spLocks/>
          </p:cNvSpPr>
          <p:nvPr/>
        </p:nvSpPr>
        <p:spPr>
          <a:xfrm>
            <a:off x="3346099" y="1473171"/>
            <a:ext cx="1221698" cy="262336"/>
          </a:xfrm>
          <a:prstGeom prst="rect">
            <a:avLst/>
          </a:prstGeom>
          <a:solidFill>
            <a:schemeClr val="bg1"/>
          </a:solidFill>
        </p:spPr>
        <p:txBody>
          <a:bodyPr lIns="0" tIns="0" rIns="0" bIns="0" anchor="ctr">
            <a:normAutofit lnSpcReduction="10000"/>
          </a:bodyPr>
          <a:lstStyle>
            <a:defPPr marR="0" lvl="0" algn="l" rtl="0">
              <a:lnSpc>
                <a:spcPct val="100000"/>
              </a:lnSpc>
              <a:spcBef>
                <a:spcPts val="0"/>
              </a:spcBef>
              <a:spcAft>
                <a:spcPts val="0"/>
              </a:spcAft>
            </a:defPPr>
            <a:lvl1pPr marL="171450" indent="-171450" defTabSz="914378">
              <a:lnSpc>
                <a:spcPct val="90000"/>
              </a:lnSpc>
              <a:spcBef>
                <a:spcPts val="1000"/>
              </a:spcBef>
              <a:buClr>
                <a:srgbClr val="B34A8C"/>
              </a:buClr>
              <a:buFont typeface="Wingdings" panose="05000000000000000000" pitchFamily="2" charset="2"/>
              <a:buChar char="ü"/>
              <a:defRPr sz="1200" b="1" kern="1200" baseline="0">
                <a:solidFill>
                  <a:srgbClr val="B24388"/>
                </a:solidFill>
                <a:latin typeface="Arial" panose="020B0604020202020204" pitchFamily="34" charset="0"/>
                <a:ea typeface="+mn-ea"/>
                <a:cs typeface="Arial" panose="020B0604020202020204" pitchFamily="34" charset="0"/>
              </a:defRPr>
            </a:lvl1pPr>
            <a:lvl2pPr marL="609585" indent="0" defTabSz="1219170">
              <a:lnSpc>
                <a:spcPct val="90000"/>
              </a:lnSpc>
              <a:spcBef>
                <a:spcPts val="667"/>
              </a:spcBef>
              <a:buClr>
                <a:schemeClr val="accent1"/>
              </a:buClr>
              <a:buFont typeface="Symbol" panose="05050102010706020507" pitchFamily="18" charset="2"/>
              <a:defRPr sz="1600">
                <a:solidFill>
                  <a:schemeClr val="bg1"/>
                </a:solidFill>
                <a:latin typeface="Arial" panose="020B0604020202020204" pitchFamily="34" charset="0"/>
                <a:cs typeface="Arial" panose="020B0604020202020204" pitchFamily="34" charset="0"/>
              </a:defRPr>
            </a:lvl2pPr>
            <a:lvl3pPr marL="1219170" indent="0" defTabSz="1219170">
              <a:lnSpc>
                <a:spcPct val="90000"/>
              </a:lnSpc>
              <a:spcBef>
                <a:spcPts val="667"/>
              </a:spcBef>
              <a:buClr>
                <a:schemeClr val="accent3"/>
              </a:buClr>
              <a:buFont typeface="Courier New" panose="02070309020205020404" pitchFamily="49" charset="0"/>
              <a:defRPr sz="1600">
                <a:solidFill>
                  <a:schemeClr val="bg1"/>
                </a:solidFill>
                <a:latin typeface="Arial" panose="020B0604020202020204" pitchFamily="34" charset="0"/>
                <a:cs typeface="Arial" panose="020B0604020202020204" pitchFamily="34" charset="0"/>
              </a:defRPr>
            </a:lvl3pPr>
            <a:lvl4pPr marL="1828754" indent="0" defTabSz="1219170">
              <a:lnSpc>
                <a:spcPct val="90000"/>
              </a:lnSpc>
              <a:spcBef>
                <a:spcPts val="667"/>
              </a:spcBef>
              <a:buClr>
                <a:schemeClr val="accent2"/>
              </a:buClr>
              <a:buFont typeface="Arial" panose="020B0604020202020204" pitchFamily="34" charset="0"/>
              <a:defRPr sz="160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defRPr sz="160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marL="0" marR="0" lvl="0" indent="0"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None/>
              <a:tabLst/>
              <a:defRPr/>
            </a:pPr>
            <a:r>
              <a:rPr kumimoji="0" lang="fr-FR"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Transformation de l’Epargne globale  </a:t>
            </a:r>
          </a:p>
        </p:txBody>
      </p:sp>
      <p:sp>
        <p:nvSpPr>
          <p:cNvPr id="41" name="Titre 3">
            <a:extLst>
              <a:ext uri="{FF2B5EF4-FFF2-40B4-BE49-F238E27FC236}">
                <a16:creationId xmlns:a16="http://schemas.microsoft.com/office/drawing/2014/main" id="{52387929-600A-40C8-B6DF-7AE86DD8A988}"/>
              </a:ext>
            </a:extLst>
          </p:cNvPr>
          <p:cNvSpPr txBox="1">
            <a:spLocks/>
          </p:cNvSpPr>
          <p:nvPr/>
        </p:nvSpPr>
        <p:spPr>
          <a:xfrm>
            <a:off x="1359464" y="2472378"/>
            <a:ext cx="1023974" cy="488179"/>
          </a:xfrm>
          <a:prstGeom prst="rect">
            <a:avLst/>
          </a:prstGeom>
          <a:solidFill>
            <a:srgbClr val="038436"/>
          </a:solidFill>
          <a:ln w="3175" cap="flat" cmpd="sng" algn="ctr">
            <a:solidFill>
              <a:srgbClr val="489466"/>
            </a:solidFill>
            <a:prstDash val="solid"/>
          </a:ln>
          <a:effectLst/>
        </p:spPr>
        <p:txBody>
          <a:bodyPr rtlCol="0" anchor="ctr"/>
          <a:lstStyle>
            <a:defPPr marR="0" lvl="0" algn="l" rtl="0">
              <a:lnSpc>
                <a:spcPct val="100000"/>
              </a:lnSpc>
              <a:spcBef>
                <a:spcPts val="0"/>
              </a:spcBef>
              <a:spcAft>
                <a:spcPts val="0"/>
              </a:spcAft>
            </a:defPPr>
            <a:lvl1pPr marL="0" indent="0" defTabSz="1219170" eaLnBrk="1" fontAlgn="auto" latinLnBrk="0" hangingPunct="1">
              <a:buClrTx/>
              <a:buSzTx/>
              <a:buFontTx/>
              <a:tabLst/>
              <a:defRPr sz="1000" b="1">
                <a:solidFill>
                  <a:srgbClr val="489466"/>
                </a:solidFill>
                <a:latin typeface="Arial Nova" panose="020B0504020202020204" pitchFamily="34" charset="0"/>
                <a:ea typeface="+mn-ea"/>
                <a:cs typeface="+mn-cs"/>
              </a:defRPr>
            </a:lvl1pPr>
            <a:lvl2pPr marL="609585" indent="0" defTabSz="1219170">
              <a:lnSpc>
                <a:spcPct val="100000"/>
              </a:lnSpc>
              <a:spcBef>
                <a:spcPts val="667"/>
              </a:spcBef>
              <a:buClr>
                <a:schemeClr val="accent1"/>
              </a:buClr>
              <a:buFont typeface="Symbol" panose="05050102010706020507" pitchFamily="18" charset="2"/>
              <a:buNone/>
              <a:defRPr sz="1600" b="0">
                <a:solidFill>
                  <a:schemeClr val="bg1"/>
                </a:solidFill>
                <a:latin typeface="Arial" panose="020B0604020202020204" pitchFamily="34" charset="0"/>
                <a:cs typeface="Arial" panose="020B0604020202020204" pitchFamily="34" charset="0"/>
              </a:defRPr>
            </a:lvl2pPr>
            <a:lvl3pPr marL="1219170" indent="0" defTabSz="1219170">
              <a:lnSpc>
                <a:spcPct val="100000"/>
              </a:lnSpc>
              <a:spcBef>
                <a:spcPts val="667"/>
              </a:spcBef>
              <a:buClr>
                <a:schemeClr val="accent3"/>
              </a:buClr>
              <a:buFont typeface="Courier New" panose="02070309020205020404" pitchFamily="49" charset="0"/>
              <a:buNone/>
              <a:defRPr sz="1600" b="0">
                <a:solidFill>
                  <a:schemeClr val="bg1"/>
                </a:solidFill>
                <a:latin typeface="Arial" panose="020B0604020202020204" pitchFamily="34" charset="0"/>
                <a:cs typeface="Arial" panose="020B0604020202020204" pitchFamily="34" charset="0"/>
              </a:defRPr>
            </a:lvl3pPr>
            <a:lvl4pPr marL="1828754" indent="0" defTabSz="1219170">
              <a:lnSpc>
                <a:spcPct val="100000"/>
              </a:lnSpc>
              <a:spcBef>
                <a:spcPts val="667"/>
              </a:spcBef>
              <a:buClr>
                <a:schemeClr val="accent2"/>
              </a:buClr>
              <a:buFont typeface="Arial" panose="020B0604020202020204" pitchFamily="34" charset="0"/>
              <a:buNone/>
              <a:defRPr sz="1600" b="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buNone/>
              <a:defRPr sz="1600" b="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FFFFFF"/>
                </a:solidFill>
                <a:effectLst/>
                <a:uLnTx/>
                <a:uFillTx/>
                <a:latin typeface="Arial Nova" panose="020B0504020202020204" pitchFamily="34" charset="0"/>
                <a:ea typeface="+mn-ea"/>
                <a:cs typeface="+mn-cs"/>
                <a:sym typeface="Arial"/>
              </a:rPr>
              <a:t>APPROCHE PATRIMOINE </a:t>
            </a:r>
          </a:p>
        </p:txBody>
      </p:sp>
      <p:sp>
        <p:nvSpPr>
          <p:cNvPr id="23" name="ZoneTexte 22">
            <a:extLst>
              <a:ext uri="{FF2B5EF4-FFF2-40B4-BE49-F238E27FC236}">
                <a16:creationId xmlns:a16="http://schemas.microsoft.com/office/drawing/2014/main" id="{F00382B1-98F6-41AA-8FED-366F5B19192C}"/>
              </a:ext>
            </a:extLst>
          </p:cNvPr>
          <p:cNvSpPr txBox="1"/>
          <p:nvPr/>
        </p:nvSpPr>
        <p:spPr>
          <a:xfrm>
            <a:off x="125415" y="2645823"/>
            <a:ext cx="1042768" cy="201862"/>
          </a:xfrm>
          <a:prstGeom prst="rect">
            <a:avLst/>
          </a:prstGeom>
          <a:solidFill>
            <a:schemeClr val="tx2">
              <a:lumMod val="20000"/>
              <a:lumOff val="80000"/>
            </a:schemeClr>
          </a:solidFill>
        </p:spPr>
        <p:txBody>
          <a:bodyPr lIns="0" tIns="0" rIns="0" bIns="0" anchor="ctr">
            <a:normAutofit/>
          </a:bodyPr>
          <a:lstStyle>
            <a:defPPr>
              <a:defRPr lang="fr-FR"/>
            </a:defPPr>
            <a:lvl1pPr indent="0" defTabSz="1219170">
              <a:lnSpc>
                <a:spcPct val="90000"/>
              </a:lnSpc>
              <a:spcBef>
                <a:spcPts val="1333"/>
              </a:spcBef>
              <a:buClr>
                <a:schemeClr val="tx2"/>
              </a:buClr>
              <a:buFont typeface="Cambria Math" panose="02040503050406030204" pitchFamily="18" charset="0"/>
              <a:buNone/>
              <a:defRPr sz="1600" b="1" i="0" baseline="0">
                <a:solidFill>
                  <a:srgbClr val="B24388"/>
                </a:solidFill>
                <a:latin typeface="Arial" panose="020B0604020202020204" pitchFamily="34" charset="0"/>
                <a:cs typeface="Arial" panose="020B0604020202020204" pitchFamily="34" charset="0"/>
              </a:defRPr>
            </a:lvl1pPr>
            <a:lvl2pPr marL="609585" indent="0" defTabSz="1219170">
              <a:lnSpc>
                <a:spcPct val="90000"/>
              </a:lnSpc>
              <a:spcBef>
                <a:spcPts val="667"/>
              </a:spcBef>
              <a:buClr>
                <a:schemeClr val="accent1"/>
              </a:buClr>
              <a:buFont typeface="Symbol" panose="05050102010706020507" pitchFamily="18" charset="2"/>
              <a:buNone/>
              <a:defRPr sz="1600" b="0">
                <a:solidFill>
                  <a:schemeClr val="bg1"/>
                </a:solidFill>
                <a:latin typeface="Arial" panose="020B0604020202020204" pitchFamily="34" charset="0"/>
                <a:cs typeface="Arial" panose="020B0604020202020204" pitchFamily="34" charset="0"/>
              </a:defRPr>
            </a:lvl2pPr>
            <a:lvl3pPr marL="1219170" indent="0" defTabSz="1219170">
              <a:lnSpc>
                <a:spcPct val="90000"/>
              </a:lnSpc>
              <a:spcBef>
                <a:spcPts val="667"/>
              </a:spcBef>
              <a:buClr>
                <a:schemeClr val="accent3"/>
              </a:buClr>
              <a:buFont typeface="Courier New" panose="02070309020205020404" pitchFamily="49" charset="0"/>
              <a:buNone/>
              <a:defRPr sz="1600" b="0">
                <a:solidFill>
                  <a:schemeClr val="bg1"/>
                </a:solidFill>
                <a:latin typeface="Arial" panose="020B0604020202020204" pitchFamily="34" charset="0"/>
                <a:cs typeface="Arial" panose="020B0604020202020204" pitchFamily="34" charset="0"/>
              </a:defRPr>
            </a:lvl3pPr>
            <a:lvl4pPr marL="1828754" indent="0" defTabSz="1219170">
              <a:lnSpc>
                <a:spcPct val="90000"/>
              </a:lnSpc>
              <a:spcBef>
                <a:spcPts val="667"/>
              </a:spcBef>
              <a:buClr>
                <a:schemeClr val="accent2"/>
              </a:buClr>
              <a:buFont typeface="Arial" panose="020B0604020202020204" pitchFamily="34" charset="0"/>
              <a:buNone/>
              <a:defRPr sz="1600" b="0">
                <a:solidFill>
                  <a:schemeClr val="bg1"/>
                </a:solidFill>
                <a:latin typeface="Arial" panose="020B0604020202020204" pitchFamily="34" charset="0"/>
                <a:cs typeface="Arial" panose="020B0604020202020204" pitchFamily="34" charset="0"/>
              </a:defRPr>
            </a:lvl4pPr>
            <a:lvl5pPr marL="2438339" indent="0" defTabSz="1219170">
              <a:lnSpc>
                <a:spcPct val="90000"/>
              </a:lnSpc>
              <a:spcBef>
                <a:spcPts val="667"/>
              </a:spcBef>
              <a:buFont typeface="Arial" panose="020B0604020202020204" pitchFamily="34" charset="0"/>
              <a:buNone/>
              <a:defRPr sz="1600" b="0">
                <a:solidFill>
                  <a:schemeClr val="bg1"/>
                </a:solidFill>
                <a:cs typeface="Arial" panose="020B0604020202020204" pitchFamily="34" charset="0"/>
              </a:defRPr>
            </a:lvl5pPr>
            <a:lvl6pPr marL="3352716" indent="-304792" defTabSz="1219170">
              <a:lnSpc>
                <a:spcPct val="90000"/>
              </a:lnSpc>
              <a:spcBef>
                <a:spcPts val="667"/>
              </a:spcBef>
              <a:buFont typeface="Arial" panose="020B0604020202020204" pitchFamily="34" charset="0"/>
              <a:buChar char="•"/>
              <a:defRPr sz="2400"/>
            </a:lvl6pPr>
            <a:lvl7pPr marL="3962301" indent="-304792" defTabSz="1219170">
              <a:lnSpc>
                <a:spcPct val="90000"/>
              </a:lnSpc>
              <a:spcBef>
                <a:spcPts val="667"/>
              </a:spcBef>
              <a:buFont typeface="Arial" panose="020B0604020202020204" pitchFamily="34" charset="0"/>
              <a:buChar char="•"/>
              <a:defRPr sz="2400"/>
            </a:lvl7pPr>
            <a:lvl8pPr marL="4571886" indent="-304792" defTabSz="1219170">
              <a:lnSpc>
                <a:spcPct val="90000"/>
              </a:lnSpc>
              <a:spcBef>
                <a:spcPts val="667"/>
              </a:spcBef>
              <a:buFont typeface="Arial" panose="020B0604020202020204" pitchFamily="34" charset="0"/>
              <a:buChar char="•"/>
              <a:defRPr sz="2400"/>
            </a:lvl8pPr>
            <a:lvl9pPr marL="5181470" indent="-304792" defTabSz="1219170">
              <a:lnSpc>
                <a:spcPct val="90000"/>
              </a:lnSpc>
              <a:spcBef>
                <a:spcPts val="667"/>
              </a:spcBef>
              <a:buFont typeface="Arial" panose="020B0604020202020204" pitchFamily="34" charset="0"/>
              <a:buChar char="•"/>
              <a:defRPr sz="2400"/>
            </a:lvl9pPr>
          </a:lstStyle>
          <a:p>
            <a:pPr marL="171446" marR="0" lvl="0" indent="-171446" algn="l" defTabSz="914355" rtl="0" eaLnBrk="1" fontAlgn="auto" latinLnBrk="0" hangingPunct="1">
              <a:lnSpc>
                <a:spcPct val="90000"/>
              </a:lnSpc>
              <a:spcBef>
                <a:spcPts val="1000"/>
              </a:spcBef>
              <a:spcAft>
                <a:spcPts val="0"/>
              </a:spcAft>
              <a:buClr>
                <a:srgbClr val="B34A8C"/>
              </a:buClr>
              <a:buSzTx/>
              <a:buFont typeface="Wingdings" panose="05000000000000000000" pitchFamily="2" charset="2"/>
              <a:buChar char="ü"/>
              <a:tabLst/>
              <a:defRPr/>
            </a:pPr>
            <a:r>
              <a:rPr kumimoji="0" lang="fr-FR" sz="1200" b="1" i="0" u="none" strike="noStrike" kern="1200" cap="none" spc="0" normalizeH="0" baseline="0" noProof="0">
                <a:ln>
                  <a:noFill/>
                </a:ln>
                <a:solidFill>
                  <a:srgbClr val="B24388"/>
                </a:solidFill>
                <a:effectLst/>
                <a:uLnTx/>
                <a:uFillTx/>
                <a:latin typeface="Arial" panose="020B0604020202020204" pitchFamily="34" charset="0"/>
                <a:ea typeface="+mn-ea"/>
                <a:cs typeface="Arial" panose="020B0604020202020204" pitchFamily="34" charset="0"/>
                <a:sym typeface="Wingdings" panose="05000000000000000000" pitchFamily="2" charset="2"/>
              </a:rPr>
              <a:t>Synthèse</a:t>
            </a:r>
            <a:endParaRPr kumimoji="0" lang="fr-FR" sz="1200" b="1" i="0" u="none" strike="noStrike" kern="1200" cap="none" spc="0" normalizeH="0" baseline="0" noProof="0">
              <a:ln>
                <a:noFill/>
              </a:ln>
              <a:solidFill>
                <a:srgbClr val="B24388"/>
              </a:solidFill>
              <a:effectLst/>
              <a:uLnTx/>
              <a:uFillTx/>
              <a:latin typeface="Arial" panose="020B0604020202020204" pitchFamily="34" charset="0"/>
              <a:ea typeface="+mn-ea"/>
              <a:cs typeface="Arial" panose="020B0604020202020204" pitchFamily="34" charset="0"/>
              <a:sym typeface="Arial"/>
            </a:endParaRPr>
          </a:p>
        </p:txBody>
      </p:sp>
      <p:pic>
        <p:nvPicPr>
          <p:cNvPr id="24" name="Picture 4">
            <a:extLst>
              <a:ext uri="{FF2B5EF4-FFF2-40B4-BE49-F238E27FC236}">
                <a16:creationId xmlns:a16="http://schemas.microsoft.com/office/drawing/2014/main" id="{6555D360-5E21-41B0-AC99-4F9D04567161}"/>
              </a:ext>
            </a:extLst>
          </p:cNvPr>
          <p:cNvPicPr>
            <a:picLocks noChangeAspect="1" noChangeArrowheads="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702202" y="1818803"/>
            <a:ext cx="268607" cy="268607"/>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28BC73EA-8B8F-4607-AB99-4024C4F12EFF}"/>
              </a:ext>
            </a:extLst>
          </p:cNvPr>
          <p:cNvPicPr>
            <a:picLocks noChangeAspect="1"/>
          </p:cNvPicPr>
          <p:nvPr/>
        </p:nvPicPr>
        <p:blipFill>
          <a:blip r:embed="rId4"/>
          <a:stretch>
            <a:fillRect/>
          </a:stretch>
        </p:blipFill>
        <p:spPr>
          <a:xfrm>
            <a:off x="7582904" y="3824391"/>
            <a:ext cx="99930" cy="110637"/>
          </a:xfrm>
          <a:prstGeom prst="rect">
            <a:avLst/>
          </a:prstGeom>
        </p:spPr>
      </p:pic>
      <p:pic>
        <p:nvPicPr>
          <p:cNvPr id="22" name="Image 21">
            <a:extLst>
              <a:ext uri="{FF2B5EF4-FFF2-40B4-BE49-F238E27FC236}">
                <a16:creationId xmlns:a16="http://schemas.microsoft.com/office/drawing/2014/main" id="{897ACB75-69B9-4AAB-B6B6-94DCAEFEDDDB}"/>
              </a:ext>
            </a:extLst>
          </p:cNvPr>
          <p:cNvPicPr>
            <a:picLocks noChangeAspect="1"/>
          </p:cNvPicPr>
          <p:nvPr/>
        </p:nvPicPr>
        <p:blipFill>
          <a:blip r:embed="rId5"/>
          <a:stretch>
            <a:fillRect/>
          </a:stretch>
        </p:blipFill>
        <p:spPr>
          <a:xfrm>
            <a:off x="7566251" y="3273129"/>
            <a:ext cx="117864" cy="125007"/>
          </a:xfrm>
          <a:prstGeom prst="rect">
            <a:avLst/>
          </a:prstGeom>
        </p:spPr>
      </p:pic>
      <p:pic>
        <p:nvPicPr>
          <p:cNvPr id="40" name="Image 39">
            <a:extLst>
              <a:ext uri="{FF2B5EF4-FFF2-40B4-BE49-F238E27FC236}">
                <a16:creationId xmlns:a16="http://schemas.microsoft.com/office/drawing/2014/main" id="{5546AEA7-088E-49E9-8FC9-33FDF6CA7029}"/>
              </a:ext>
            </a:extLst>
          </p:cNvPr>
          <p:cNvPicPr>
            <a:picLocks noChangeAspect="1"/>
          </p:cNvPicPr>
          <p:nvPr/>
        </p:nvPicPr>
        <p:blipFill>
          <a:blip r:embed="rId4"/>
          <a:stretch>
            <a:fillRect/>
          </a:stretch>
        </p:blipFill>
        <p:spPr>
          <a:xfrm>
            <a:off x="7569224" y="4062175"/>
            <a:ext cx="90750" cy="100473"/>
          </a:xfrm>
          <a:prstGeom prst="rect">
            <a:avLst/>
          </a:prstGeom>
        </p:spPr>
      </p:pic>
      <p:pic>
        <p:nvPicPr>
          <p:cNvPr id="3" name="Image 2">
            <a:extLst>
              <a:ext uri="{FF2B5EF4-FFF2-40B4-BE49-F238E27FC236}">
                <a16:creationId xmlns:a16="http://schemas.microsoft.com/office/drawing/2014/main" id="{365F92F0-792B-493D-B4E2-9276807EED47}"/>
              </a:ext>
            </a:extLst>
          </p:cNvPr>
          <p:cNvPicPr>
            <a:picLocks noChangeAspect="1"/>
          </p:cNvPicPr>
          <p:nvPr/>
        </p:nvPicPr>
        <p:blipFill rotWithShape="1">
          <a:blip r:embed="rId6"/>
          <a:srcRect l="25051" t="19394" r="24950" b="11049"/>
          <a:stretch/>
        </p:blipFill>
        <p:spPr>
          <a:xfrm>
            <a:off x="5412074" y="958903"/>
            <a:ext cx="2865120" cy="2248981"/>
          </a:xfrm>
          <a:prstGeom prst="rect">
            <a:avLst/>
          </a:prstGeom>
        </p:spPr>
      </p:pic>
      <p:sp>
        <p:nvSpPr>
          <p:cNvPr id="47" name="Titre 1">
            <a:extLst>
              <a:ext uri="{FF2B5EF4-FFF2-40B4-BE49-F238E27FC236}">
                <a16:creationId xmlns:a16="http://schemas.microsoft.com/office/drawing/2014/main" id="{779B46A7-ED44-4C94-9256-AC5567CC74D8}"/>
              </a:ext>
            </a:extLst>
          </p:cNvPr>
          <p:cNvSpPr txBox="1">
            <a:spLocks/>
          </p:cNvSpPr>
          <p:nvPr/>
        </p:nvSpPr>
        <p:spPr>
          <a:xfrm>
            <a:off x="940061" y="213841"/>
            <a:ext cx="4999821" cy="284130"/>
          </a:xfrm>
          <a:prstGeom prst="rect">
            <a:avLst/>
          </a:prstGeom>
        </p:spPr>
        <p:txBody>
          <a:bodyPr vert="horz" lIns="0" tIns="34290" rIns="0" bIns="34290" rtlCol="0" anchor="t" anchorCtr="0">
            <a:noAutofit/>
          </a:bodyPr>
          <a:lstStyle>
            <a:defPPr marR="0" lvl="0" algn="l" rtl="0">
              <a:lnSpc>
                <a:spcPct val="100000"/>
              </a:lnSpc>
              <a:spcBef>
                <a:spcPts val="0"/>
              </a:spcBef>
              <a:spcAft>
                <a:spcPts val="0"/>
              </a:spcAft>
            </a:defPPr>
            <a:lvl1pPr marL="0" indent="0" defTabSz="914355" eaLnBrk="1" fontAlgn="auto" latinLnBrk="0" hangingPunct="1">
              <a:buClrTx/>
              <a:buSzTx/>
              <a:buFontTx/>
              <a:tabLst/>
              <a:defRPr kumimoji="0" sz="1800" b="1" kern="1200" spc="0" normalizeH="0" baseline="0">
                <a:ln>
                  <a:noFill/>
                </a:ln>
                <a:effectLst/>
                <a:uLnTx/>
                <a:uFillTx/>
                <a:latin typeface="Montserrat ExtraBold" panose="00000900000000000000" pitchFamily="2" charset="0"/>
                <a:ea typeface="+mj-ea"/>
              </a:defRPr>
            </a:lvl1pPr>
          </a:lstStyle>
          <a:p>
            <a:pPr marL="0" marR="0" lvl="0" indent="0" algn="l" defTabSz="914355"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Finance </a:t>
            </a:r>
            <a:r>
              <a:rPr kumimoji="0" lang="fr-FR" sz="2000" b="0"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Durable</a:t>
            </a:r>
            <a:r>
              <a:rPr kumimoji="0" lang="fr-FR" sz="2000" b="1" i="0" u="none" strike="noStrike" kern="1200" cap="none" spc="0" normalizeH="0" baseline="0" noProof="0" dirty="0">
                <a:ln>
                  <a:noFill/>
                </a:ln>
                <a:solidFill>
                  <a:srgbClr val="000000"/>
                </a:solidFill>
                <a:effectLst/>
                <a:uLnTx/>
                <a:uFillTx/>
                <a:latin typeface="Montserrat ExtraBold" panose="00000900000000000000" pitchFamily="2" charset="0"/>
                <a:ea typeface="+mj-ea"/>
                <a:cs typeface="Arial"/>
                <a:sym typeface="Arial"/>
              </a:rPr>
              <a:t> </a:t>
            </a:r>
            <a:r>
              <a:rPr kumimoji="0" lang="fr-FR" sz="2000" b="1" i="0" u="none" strike="noStrike" kern="1200" cap="none" spc="0" normalizeH="0" baseline="0" noProof="0" dirty="0">
                <a:ln>
                  <a:noFill/>
                </a:ln>
                <a:solidFill>
                  <a:srgbClr val="C00000"/>
                </a:solidFill>
                <a:effectLst/>
                <a:uLnTx/>
                <a:uFillTx/>
                <a:latin typeface="Montserrat ExtraBold" panose="00000900000000000000" pitchFamily="2" charset="0"/>
                <a:ea typeface="+mj-ea"/>
                <a:cs typeface="Arial"/>
                <a:sym typeface="Arial"/>
              </a:rPr>
              <a:t># Parcours LEA</a:t>
            </a:r>
          </a:p>
        </p:txBody>
      </p:sp>
      <p:sp>
        <p:nvSpPr>
          <p:cNvPr id="4" name="Rectangle 3">
            <a:extLst>
              <a:ext uri="{FF2B5EF4-FFF2-40B4-BE49-F238E27FC236}">
                <a16:creationId xmlns:a16="http://schemas.microsoft.com/office/drawing/2014/main" id="{0DC07FC9-F982-4815-9D6F-7CDE685294B6}"/>
              </a:ext>
            </a:extLst>
          </p:cNvPr>
          <p:cNvSpPr/>
          <p:nvPr/>
        </p:nvSpPr>
        <p:spPr>
          <a:xfrm>
            <a:off x="5770214" y="1663408"/>
            <a:ext cx="2209800" cy="12192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92C9F2EC-17F5-4782-96BC-890E28E61FF1}"/>
              </a:ext>
            </a:extLst>
          </p:cNvPr>
          <p:cNvPicPr>
            <a:picLocks noChangeAspect="1"/>
          </p:cNvPicPr>
          <p:nvPr/>
        </p:nvPicPr>
        <p:blipFill>
          <a:blip r:embed="rId7"/>
          <a:stretch>
            <a:fillRect/>
          </a:stretch>
        </p:blipFill>
        <p:spPr>
          <a:xfrm>
            <a:off x="2614945" y="2142909"/>
            <a:ext cx="2349081" cy="1214887"/>
          </a:xfrm>
          <a:prstGeom prst="rect">
            <a:avLst/>
          </a:prstGeom>
        </p:spPr>
      </p:pic>
      <p:pic>
        <p:nvPicPr>
          <p:cNvPr id="46" name="Picture 2" descr="Key Icon 4409723">
            <a:extLst>
              <a:ext uri="{FF2B5EF4-FFF2-40B4-BE49-F238E27FC236}">
                <a16:creationId xmlns:a16="http://schemas.microsoft.com/office/drawing/2014/main" id="{E8113F74-F874-45C5-92A7-7F248ABD739D}"/>
              </a:ext>
            </a:extLst>
          </p:cNvPr>
          <p:cNvPicPr>
            <a:picLocks noChangeAspect="1" noChangeArrowheads="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42436" y="793738"/>
            <a:ext cx="167818" cy="144000"/>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 coins arrondis 47">
            <a:extLst>
              <a:ext uri="{FF2B5EF4-FFF2-40B4-BE49-F238E27FC236}">
                <a16:creationId xmlns:a16="http://schemas.microsoft.com/office/drawing/2014/main" id="{4E354DBC-3EC7-4BD8-8633-7A2EBCAEAF98}"/>
              </a:ext>
            </a:extLst>
          </p:cNvPr>
          <p:cNvSpPr/>
          <p:nvPr/>
        </p:nvSpPr>
        <p:spPr>
          <a:xfrm>
            <a:off x="97436" y="737017"/>
            <a:ext cx="1484026" cy="254833"/>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a:extLst>
              <a:ext uri="{FF2B5EF4-FFF2-40B4-BE49-F238E27FC236}">
                <a16:creationId xmlns:a16="http://schemas.microsoft.com/office/drawing/2014/main" id="{A8D73476-E0E4-43EC-9CBC-DBD4D9860273}"/>
              </a:ext>
            </a:extLst>
          </p:cNvPr>
          <p:cNvSpPr txBox="1"/>
          <p:nvPr/>
        </p:nvSpPr>
        <p:spPr>
          <a:xfrm>
            <a:off x="307297" y="749272"/>
            <a:ext cx="1229195" cy="26161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chemeClr val="tx2"/>
                </a:solidFill>
                <a:effectLst/>
                <a:uLnTx/>
                <a:uFillTx/>
                <a:latin typeface="Arial Nova Cond" panose="020B0506020202020204" pitchFamily="34" charset="0"/>
                <a:ea typeface="+mn-ea"/>
                <a:sym typeface="Arial"/>
              </a:rPr>
              <a:t>Etape clés LEA</a:t>
            </a:r>
          </a:p>
        </p:txBody>
      </p:sp>
      <p:pic>
        <p:nvPicPr>
          <p:cNvPr id="50" name="Picture 2" descr="triangle rounded Icon - Free PNG &amp; SVG 2014525 - Noun Project">
            <a:extLst>
              <a:ext uri="{FF2B5EF4-FFF2-40B4-BE49-F238E27FC236}">
                <a16:creationId xmlns:a16="http://schemas.microsoft.com/office/drawing/2014/main" id="{7CE95625-C11C-45CA-B0DC-D8C360047739}"/>
              </a:ext>
            </a:extLst>
          </p:cNvPr>
          <p:cNvPicPr>
            <a:picLocks noChangeAspect="1" noChangeArrowheads="1"/>
          </p:cNvPicPr>
          <p:nvPr/>
        </p:nvPicPr>
        <p:blipFill>
          <a:blip r:embed="rId9">
            <a:alphaModFix amt="20000"/>
            <a:duotone>
              <a:srgbClr val="B34A8C">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5400000">
            <a:off x="1572051" y="805123"/>
            <a:ext cx="190241" cy="133252"/>
          </a:xfrm>
          <a:prstGeom prst="rect">
            <a:avLst/>
          </a:prstGeom>
          <a:solidFill>
            <a:schemeClr val="bg1"/>
          </a:solidFill>
        </p:spPr>
      </p:pic>
      <p:grpSp>
        <p:nvGrpSpPr>
          <p:cNvPr id="51" name="Groupe 50">
            <a:extLst>
              <a:ext uri="{FF2B5EF4-FFF2-40B4-BE49-F238E27FC236}">
                <a16:creationId xmlns:a16="http://schemas.microsoft.com/office/drawing/2014/main" id="{644405BF-C815-4DF0-BD77-1987BCC5F136}"/>
              </a:ext>
            </a:extLst>
          </p:cNvPr>
          <p:cNvGrpSpPr/>
          <p:nvPr/>
        </p:nvGrpSpPr>
        <p:grpSpPr>
          <a:xfrm>
            <a:off x="1777264" y="819443"/>
            <a:ext cx="694048" cy="108000"/>
            <a:chOff x="2354384" y="961850"/>
            <a:chExt cx="694048" cy="108000"/>
          </a:xfrm>
        </p:grpSpPr>
        <p:sp>
          <p:nvSpPr>
            <p:cNvPr id="52" name="Ellipse 51">
              <a:extLst>
                <a:ext uri="{FF2B5EF4-FFF2-40B4-BE49-F238E27FC236}">
                  <a16:creationId xmlns:a16="http://schemas.microsoft.com/office/drawing/2014/main" id="{A1FE732B-A383-4EC6-941C-896956BA8058}"/>
                </a:ext>
              </a:extLst>
            </p:cNvPr>
            <p:cNvSpPr/>
            <p:nvPr/>
          </p:nvSpPr>
          <p:spPr>
            <a:xfrm>
              <a:off x="2354384" y="961850"/>
              <a:ext cx="103811" cy="108000"/>
            </a:xfrm>
            <a:prstGeom prst="ellipse">
              <a:avLst/>
            </a:prstGeom>
            <a:solidFill>
              <a:srgbClr val="B34A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3" name="Ellipse 52">
              <a:extLst>
                <a:ext uri="{FF2B5EF4-FFF2-40B4-BE49-F238E27FC236}">
                  <a16:creationId xmlns:a16="http://schemas.microsoft.com/office/drawing/2014/main" id="{519B2957-1B25-4870-BC7A-29832C740D3E}"/>
                </a:ext>
              </a:extLst>
            </p:cNvPr>
            <p:cNvSpPr/>
            <p:nvPr/>
          </p:nvSpPr>
          <p:spPr>
            <a:xfrm>
              <a:off x="247243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4" name="Ellipse 53">
              <a:extLst>
                <a:ext uri="{FF2B5EF4-FFF2-40B4-BE49-F238E27FC236}">
                  <a16:creationId xmlns:a16="http://schemas.microsoft.com/office/drawing/2014/main" id="{0AB4ED07-2404-41D6-9354-331DF59157BE}"/>
                </a:ext>
              </a:extLst>
            </p:cNvPr>
            <p:cNvSpPr/>
            <p:nvPr/>
          </p:nvSpPr>
          <p:spPr>
            <a:xfrm>
              <a:off x="2590478"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5" name="Ellipse 54">
              <a:extLst>
                <a:ext uri="{FF2B5EF4-FFF2-40B4-BE49-F238E27FC236}">
                  <a16:creationId xmlns:a16="http://schemas.microsoft.com/office/drawing/2014/main" id="{905CA834-E97E-43B7-BBD0-F07D0F797B5B}"/>
                </a:ext>
              </a:extLst>
            </p:cNvPr>
            <p:cNvSpPr/>
            <p:nvPr/>
          </p:nvSpPr>
          <p:spPr>
            <a:xfrm>
              <a:off x="2708525"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6" name="Ellipse 55">
              <a:extLst>
                <a:ext uri="{FF2B5EF4-FFF2-40B4-BE49-F238E27FC236}">
                  <a16:creationId xmlns:a16="http://schemas.microsoft.com/office/drawing/2014/main" id="{6320AE5E-AA4D-48A7-8813-BDE71AF54A2B}"/>
                </a:ext>
              </a:extLst>
            </p:cNvPr>
            <p:cNvSpPr/>
            <p:nvPr/>
          </p:nvSpPr>
          <p:spPr>
            <a:xfrm>
              <a:off x="2826573"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sp>
          <p:nvSpPr>
            <p:cNvPr id="57" name="Ellipse 56">
              <a:extLst>
                <a:ext uri="{FF2B5EF4-FFF2-40B4-BE49-F238E27FC236}">
                  <a16:creationId xmlns:a16="http://schemas.microsoft.com/office/drawing/2014/main" id="{0226220F-01B9-4F80-8E03-974DEABCB04C}"/>
                </a:ext>
              </a:extLst>
            </p:cNvPr>
            <p:cNvSpPr/>
            <p:nvPr/>
          </p:nvSpPr>
          <p:spPr>
            <a:xfrm>
              <a:off x="2944621" y="961850"/>
              <a:ext cx="103811" cy="108000"/>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Montserrat" panose="00000500000000000000" pitchFamily="2" charset="0"/>
                <a:ea typeface="+mn-ea"/>
                <a:cs typeface="+mn-cs"/>
              </a:endParaRPr>
            </a:p>
          </p:txBody>
        </p:sp>
      </p:grpSp>
      <p:sp>
        <p:nvSpPr>
          <p:cNvPr id="58" name="Arrow: Chevron 69">
            <a:extLst>
              <a:ext uri="{FF2B5EF4-FFF2-40B4-BE49-F238E27FC236}">
                <a16:creationId xmlns:a16="http://schemas.microsoft.com/office/drawing/2014/main" id="{8E43DE4D-7364-4442-9BF1-C287F1F66051}"/>
              </a:ext>
            </a:extLst>
          </p:cNvPr>
          <p:cNvSpPr/>
          <p:nvPr/>
        </p:nvSpPr>
        <p:spPr>
          <a:xfrm>
            <a:off x="2329715" y="1747554"/>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sp>
        <p:nvSpPr>
          <p:cNvPr id="59" name="Arrow: Chevron 69">
            <a:extLst>
              <a:ext uri="{FF2B5EF4-FFF2-40B4-BE49-F238E27FC236}">
                <a16:creationId xmlns:a16="http://schemas.microsoft.com/office/drawing/2014/main" id="{3F683736-A2D5-4FD7-AC3B-D7575C21FD8C}"/>
              </a:ext>
            </a:extLst>
          </p:cNvPr>
          <p:cNvSpPr/>
          <p:nvPr/>
        </p:nvSpPr>
        <p:spPr>
          <a:xfrm>
            <a:off x="5022948" y="1780032"/>
            <a:ext cx="197382" cy="2083104"/>
          </a:xfrm>
          <a:prstGeom prst="chevron">
            <a:avLst>
              <a:gd name="adj" fmla="val 757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None/>
              <a:defRPr sz="1400" b="0" i="0" u="none" strike="noStrike" cap="none">
                <a:solidFill>
                  <a:schemeClr val="lt1"/>
                </a:solidFill>
                <a:latin typeface="+mn-lt"/>
                <a:ea typeface="+mn-ea"/>
                <a:cs typeface="+mn-cs"/>
                <a:sym typeface="Arial"/>
              </a:defRPr>
            </a:lvl9pPr>
          </a:lstStyle>
          <a:p>
            <a:pPr algn="ctr"/>
            <a:endParaRPr lang="fr-FR">
              <a:solidFill>
                <a:schemeClr val="tx1"/>
              </a:solidFill>
            </a:endParaRPr>
          </a:p>
        </p:txBody>
      </p:sp>
    </p:spTree>
    <p:extLst>
      <p:ext uri="{BB962C8B-B14F-4D97-AF65-F5344CB8AC3E}">
        <p14:creationId xmlns:p14="http://schemas.microsoft.com/office/powerpoint/2010/main" val="1860809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16A57AFF-F0C3-4F5B-BE1D-A9C1114BDB32}"/>
              </a:ext>
            </a:extLst>
          </p:cNvPr>
          <p:cNvSpPr>
            <a:spLocks noGrp="1"/>
          </p:cNvSpPr>
          <p:nvPr>
            <p:ph type="body" sz="quarter" idx="12"/>
          </p:nvPr>
        </p:nvSpPr>
        <p:spPr>
          <a:xfrm>
            <a:off x="2085256" y="2757747"/>
            <a:ext cx="2635427" cy="369332"/>
          </a:xfrm>
          <a:noFill/>
        </p:spPr>
        <p:txBody>
          <a:bodyPr vert="horz" wrap="square" lIns="0" tIns="0" rIns="0" bIns="0" rtlCol="0" anchor="t" anchorCtr="0">
            <a:spAutoFit/>
          </a:bodyPr>
          <a:lstStyle/>
          <a:p>
            <a:pPr algn="l" defTabSz="914400">
              <a:lnSpc>
                <a:spcPct val="100000"/>
              </a:lnSpc>
              <a:spcBef>
                <a:spcPts val="0"/>
              </a:spcBef>
              <a:buClrTx/>
              <a:buFontTx/>
            </a:pPr>
            <a:r>
              <a:rPr lang="fr-FR" sz="2400" b="0" dirty="0">
                <a:solidFill>
                  <a:srgbClr val="000000"/>
                </a:solidFill>
                <a:latin typeface="Montserrat ExtraBold" panose="00000900000000000000" pitchFamily="2" charset="0"/>
                <a:cs typeface="Arial"/>
              </a:rPr>
              <a:t>Liens utiles</a:t>
            </a:r>
          </a:p>
        </p:txBody>
      </p:sp>
      <p:sp>
        <p:nvSpPr>
          <p:cNvPr id="6" name="Espace réservé du texte 8">
            <a:extLst>
              <a:ext uri="{FF2B5EF4-FFF2-40B4-BE49-F238E27FC236}">
                <a16:creationId xmlns:a16="http://schemas.microsoft.com/office/drawing/2014/main" id="{264FEBCE-D1F8-4DBA-A545-9C8503F45053}"/>
              </a:ext>
            </a:extLst>
          </p:cNvPr>
          <p:cNvSpPr txBox="1">
            <a:spLocks/>
          </p:cNvSpPr>
          <p:nvPr/>
        </p:nvSpPr>
        <p:spPr>
          <a:xfrm>
            <a:off x="1181222" y="2556735"/>
            <a:ext cx="720080" cy="697923"/>
          </a:xfrm>
          <a:prstGeom prst="rect">
            <a:avLst/>
          </a:prstGeom>
          <a:noFill/>
          <a:ln w="38100">
            <a:noFill/>
          </a:ln>
        </p:spPr>
        <p:txBody>
          <a:bodyPr vert="horz" wrap="none" lIns="72000" tIns="0" rIns="72000" bIns="0" rtlCol="0" anchor="ctr" anchorCtr="0">
            <a:noAutofit/>
          </a:bodyPr>
          <a:lstStyle>
            <a:lvl1pPr marL="0" marR="0" indent="0" algn="r" defTabSz="914378" rtl="0" eaLnBrk="1" latinLnBrk="0" hangingPunct="1">
              <a:lnSpc>
                <a:spcPct val="100000"/>
              </a:lnSpc>
              <a:spcBef>
                <a:spcPts val="0"/>
              </a:spcBef>
              <a:spcAft>
                <a:spcPts val="0"/>
              </a:spcAft>
              <a:buClr>
                <a:schemeClr val="tx2"/>
              </a:buClr>
              <a:buFont typeface="Cambria Math" panose="02040503050406030204" pitchFamily="18" charset="0"/>
              <a:buNone/>
              <a:defRPr lang="fr-FR" sz="2800" b="1" i="0" u="none" strike="noStrike" kern="1200"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457189" indent="0" algn="l" defTabSz="914378"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378" indent="0" algn="l" defTabSz="914378"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566" indent="0" algn="l" defTabSz="914378"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754" indent="0" algn="l" defTabSz="914378"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378" rtl="0" eaLnBrk="1" fontAlgn="auto" latinLnBrk="0" hangingPunct="1">
              <a:lnSpc>
                <a:spcPct val="100000"/>
              </a:lnSpc>
              <a:spcBef>
                <a:spcPts val="0"/>
              </a:spcBef>
              <a:spcAft>
                <a:spcPts val="0"/>
              </a:spcAft>
              <a:buClr>
                <a:srgbClr val="B34A8C"/>
              </a:buClr>
              <a:buSzTx/>
              <a:buFont typeface="Cambria Math" panose="02040503050406030204" pitchFamily="18" charset="0"/>
              <a:buNone/>
              <a:tabLst/>
              <a:defRPr/>
            </a:pPr>
            <a:r>
              <a:rPr kumimoji="0" lang="fr-FR" sz="3600" b="1" i="0" u="none" strike="noStrike" kern="1200" cap="none" spc="0" normalizeH="0" baseline="0" noProof="0" dirty="0">
                <a:ln>
                  <a:noFill/>
                </a:ln>
                <a:solidFill>
                  <a:srgbClr val="B34A8C"/>
                </a:solidFill>
                <a:effectLst/>
                <a:uLnTx/>
                <a:uFillTx/>
                <a:latin typeface="Montserrat SemiBold" panose="00000700000000000000" pitchFamily="50" charset="0"/>
                <a:cs typeface="Arial" panose="020B0604020202020204" pitchFamily="34" charset="0"/>
                <a:sym typeface="Arial"/>
              </a:rPr>
              <a:t>05</a:t>
            </a:r>
            <a:endParaRPr kumimoji="0" lang="fr-FR" sz="4000" b="1" i="0" u="none" strike="noStrike" kern="1200" cap="none" spc="0" normalizeH="0" baseline="0" noProof="0" dirty="0">
              <a:ln>
                <a:noFill/>
              </a:ln>
              <a:solidFill>
                <a:srgbClr val="55579E"/>
              </a:solidFill>
              <a:effectLst/>
              <a:uLnTx/>
              <a:uFillTx/>
              <a:latin typeface="Montserrat SemiBold" panose="00000700000000000000" pitchFamily="50" charset="0"/>
              <a:cs typeface="Arial" panose="020B0604020202020204" pitchFamily="34" charset="0"/>
              <a:sym typeface="Arial"/>
            </a:endParaRPr>
          </a:p>
        </p:txBody>
      </p:sp>
    </p:spTree>
    <p:extLst>
      <p:ext uri="{BB962C8B-B14F-4D97-AF65-F5344CB8AC3E}">
        <p14:creationId xmlns:p14="http://schemas.microsoft.com/office/powerpoint/2010/main" val="42200012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C62655-8FF0-4936-B4B8-7F5A7F02FEA4}"/>
              </a:ext>
            </a:extLst>
          </p:cNvPr>
          <p:cNvSpPr>
            <a:spLocks noGrp="1"/>
          </p:cNvSpPr>
          <p:nvPr>
            <p:ph type="title"/>
          </p:nvPr>
        </p:nvSpPr>
        <p:spPr>
          <a:xfrm>
            <a:off x="856840" y="227122"/>
            <a:ext cx="8243615" cy="432000"/>
          </a:xfrm>
        </p:spPr>
        <p:txBody>
          <a:bodyPr>
            <a:noAutofit/>
          </a:bodyPr>
          <a:lstStyle/>
          <a:p>
            <a:r>
              <a:rPr lang="fr-FR" sz="2000" dirty="0"/>
              <a:t>Liens Utiles</a:t>
            </a:r>
            <a:br>
              <a:rPr lang="fr-FR" sz="2000" dirty="0"/>
            </a:br>
            <a:endParaRPr lang="fr-FR" sz="2000" dirty="0"/>
          </a:p>
        </p:txBody>
      </p:sp>
      <p:grpSp>
        <p:nvGrpSpPr>
          <p:cNvPr id="4" name="Groupe 3">
            <a:extLst>
              <a:ext uri="{FF2B5EF4-FFF2-40B4-BE49-F238E27FC236}">
                <a16:creationId xmlns:a16="http://schemas.microsoft.com/office/drawing/2014/main" id="{E4F9FA26-CAD5-C2AC-A6E5-DC3613F812CE}"/>
              </a:ext>
            </a:extLst>
          </p:cNvPr>
          <p:cNvGrpSpPr/>
          <p:nvPr/>
        </p:nvGrpSpPr>
        <p:grpSpPr>
          <a:xfrm>
            <a:off x="1821391" y="1642504"/>
            <a:ext cx="5808990" cy="1052840"/>
            <a:chOff x="4160639" y="1617928"/>
            <a:chExt cx="5808990" cy="1052840"/>
          </a:xfrm>
        </p:grpSpPr>
        <p:sp>
          <p:nvSpPr>
            <p:cNvPr id="7" name="ZoneTexte 6">
              <a:extLst>
                <a:ext uri="{FF2B5EF4-FFF2-40B4-BE49-F238E27FC236}">
                  <a16:creationId xmlns:a16="http://schemas.microsoft.com/office/drawing/2014/main" id="{6B8640CB-960B-73C8-55A8-E553B1F7DEF6}"/>
                </a:ext>
              </a:extLst>
            </p:cNvPr>
            <p:cNvSpPr txBox="1"/>
            <p:nvPr/>
          </p:nvSpPr>
          <p:spPr>
            <a:xfrm>
              <a:off x="4160639" y="1617928"/>
              <a:ext cx="432000" cy="432000"/>
            </a:xfrm>
            <a:prstGeom prst="rect">
              <a:avLst/>
            </a:prstGeom>
            <a:solidFill>
              <a:srgbClr val="977BB6"/>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Arial"/>
                </a:rPr>
                <a:t>1</a:t>
              </a:r>
            </a:p>
          </p:txBody>
        </p:sp>
        <p:sp>
          <p:nvSpPr>
            <p:cNvPr id="8" name="ZoneTexte 7">
              <a:extLst>
                <a:ext uri="{FF2B5EF4-FFF2-40B4-BE49-F238E27FC236}">
                  <a16:creationId xmlns:a16="http://schemas.microsoft.com/office/drawing/2014/main" id="{1749CB28-1EB5-A503-C13F-7C2D7ABDCBE9}"/>
                </a:ext>
              </a:extLst>
            </p:cNvPr>
            <p:cNvSpPr txBox="1"/>
            <p:nvPr/>
          </p:nvSpPr>
          <p:spPr>
            <a:xfrm>
              <a:off x="4160639" y="2238768"/>
              <a:ext cx="432000" cy="432000"/>
            </a:xfrm>
            <a:prstGeom prst="rect">
              <a:avLst/>
            </a:prstGeom>
            <a:solidFill>
              <a:srgbClr val="621886"/>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2</a:t>
              </a:r>
            </a:p>
          </p:txBody>
        </p:sp>
        <p:sp>
          <p:nvSpPr>
            <p:cNvPr id="15" name="ZoneTexte 14">
              <a:extLst>
                <a:ext uri="{FF2B5EF4-FFF2-40B4-BE49-F238E27FC236}">
                  <a16:creationId xmlns:a16="http://schemas.microsoft.com/office/drawing/2014/main" id="{9A761DA9-1B4C-ED80-78BA-8CD42FE3EB8E}"/>
                </a:ext>
              </a:extLst>
            </p:cNvPr>
            <p:cNvSpPr txBox="1"/>
            <p:nvPr/>
          </p:nvSpPr>
          <p:spPr>
            <a:xfrm>
              <a:off x="4649680" y="1651371"/>
              <a:ext cx="5319949" cy="360850"/>
            </a:xfrm>
            <a:prstGeom prst="rect">
              <a:avLst/>
            </a:prstGeom>
            <a:noFill/>
          </p:spPr>
          <p:txBody>
            <a:bodyPr wrap="square" lIns="72000" tIns="72000" rIns="72000" bIns="72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rPr>
                <a:t>Rubrique Finance Durable -</a:t>
              </a:r>
              <a:r>
                <a:rPr kumimoji="0" lang="fr-FR" sz="1400" b="1"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hlinkClick r:id="rId3"/>
                </a:rPr>
                <a:t> DEFI</a:t>
              </a:r>
              <a:endParaRPr kumimoji="0" lang="fr-FR" sz="1400" b="0"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endParaRPr>
            </a:p>
          </p:txBody>
        </p:sp>
        <p:sp>
          <p:nvSpPr>
            <p:cNvPr id="19" name="ZoneTexte 18">
              <a:extLst>
                <a:ext uri="{FF2B5EF4-FFF2-40B4-BE49-F238E27FC236}">
                  <a16:creationId xmlns:a16="http://schemas.microsoft.com/office/drawing/2014/main" id="{8F6E80DE-8446-4F5D-6695-73934EE92019}"/>
                </a:ext>
              </a:extLst>
            </p:cNvPr>
            <p:cNvSpPr txBox="1"/>
            <p:nvPr/>
          </p:nvSpPr>
          <p:spPr>
            <a:xfrm>
              <a:off x="4649680" y="2274343"/>
              <a:ext cx="5319949" cy="360850"/>
            </a:xfrm>
            <a:prstGeom prst="rect">
              <a:avLst/>
            </a:prstGeom>
            <a:noFill/>
          </p:spPr>
          <p:txBody>
            <a:bodyPr wrap="square" lIns="72000" tIns="72000" rIns="72000" bIns="72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hlinkClick r:id="rId4">
                    <a:extLst>
                      <a:ext uri="{A12FA001-AC4F-418D-AE19-62706E023703}">
                        <ahyp:hlinkClr xmlns:ahyp="http://schemas.microsoft.com/office/drawing/2018/hyperlinkcolor" val="tx"/>
                      </a:ext>
                    </a:extLst>
                  </a:hlinkClick>
                </a:rPr>
                <a:t>Site RSE Groupe</a:t>
              </a:r>
              <a:r>
                <a:rPr kumimoji="0" lang="fr-FR" sz="1400" b="1"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rPr>
                <a:t> </a:t>
              </a:r>
              <a:r>
                <a:rPr kumimoji="0" lang="fr-FR" sz="1400" b="0"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rPr>
                <a:t>et</a:t>
              </a:r>
              <a:r>
                <a:rPr kumimoji="0" lang="fr-FR" sz="1400" b="1"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rPr>
                <a:t> </a:t>
              </a:r>
              <a:r>
                <a:rPr kumimoji="0" lang="fr-FR" sz="1400" b="1" i="0" u="none" strike="noStrike" kern="0" cap="none" spc="0" normalizeH="0" baseline="0" noProof="0" dirty="0" err="1">
                  <a:ln>
                    <a:noFill/>
                  </a:ln>
                  <a:solidFill>
                    <a:srgbClr val="621886"/>
                  </a:solidFill>
                  <a:effectLst/>
                  <a:uLnTx/>
                  <a:uFillTx/>
                  <a:latin typeface="Arial" panose="020B0604020202020204" pitchFamily="34" charset="0"/>
                  <a:cs typeface="Arial" panose="020B0604020202020204" pitchFamily="34" charset="0"/>
                  <a:sym typeface="Arial"/>
                  <a:hlinkClick r:id="rId5">
                    <a:extLst>
                      <a:ext uri="{A12FA001-AC4F-418D-AE19-62706E023703}">
                        <ahyp:hlinkClr xmlns:ahyp="http://schemas.microsoft.com/office/drawing/2018/hyperlinkcolor" val="tx"/>
                      </a:ext>
                    </a:extLst>
                  </a:hlinkClick>
                </a:rPr>
                <a:t>Newsroom</a:t>
              </a:r>
              <a:r>
                <a:rPr kumimoji="0" lang="fr-FR" sz="1400" b="1"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rPr>
                <a:t> </a:t>
              </a:r>
              <a:r>
                <a:rPr kumimoji="0" lang="fr-FR" sz="1400" b="0" i="0" u="none" strike="noStrike" kern="0" cap="none" spc="0" normalizeH="0" baseline="0" noProof="0" dirty="0">
                  <a:ln>
                    <a:noFill/>
                  </a:ln>
                  <a:solidFill>
                    <a:srgbClr val="621886"/>
                  </a:solidFill>
                  <a:effectLst/>
                  <a:uLnTx/>
                  <a:uFillTx/>
                  <a:latin typeface="Arial" panose="020B0604020202020204" pitchFamily="34" charset="0"/>
                  <a:cs typeface="Arial" panose="020B0604020202020204" pitchFamily="34" charset="0"/>
                  <a:sym typeface="Arial"/>
                </a:rPr>
                <a:t>Groupe BPCE</a:t>
              </a:r>
            </a:p>
          </p:txBody>
        </p:sp>
      </p:grpSp>
      <p:pic>
        <p:nvPicPr>
          <p:cNvPr id="1026" name="Picture 2">
            <a:extLst>
              <a:ext uri="{FF2B5EF4-FFF2-40B4-BE49-F238E27FC236}">
                <a16:creationId xmlns:a16="http://schemas.microsoft.com/office/drawing/2014/main" id="{5A9288B1-3D62-28A4-D1A7-A4E67D9D3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1894" y="1701777"/>
            <a:ext cx="1792741" cy="371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624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RpQQrzIzIxHAA01qPTIc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4F934563-5580-4F6A-A09C-08DDA16CA52F}" vid="{164F2D2E-C86C-4DD2-BF1D-BDBE77BE9050}"/>
    </a:ext>
  </a:extLst>
</a:theme>
</file>

<file path=ppt/theme/theme2.xml><?xml version="1.0" encoding="utf-8"?>
<a:theme xmlns:a="http://schemas.openxmlformats.org/drawingml/2006/main" name="NEW">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3.xml><?xml version="1.0" encoding="utf-8"?>
<a:theme xmlns:a="http://schemas.openxmlformats.org/drawingml/2006/main" name="1_NEW">
  <a:themeElements>
    <a:clrScheme name="Personnalisé 2">
      <a:dk1>
        <a:srgbClr val="000000"/>
      </a:dk1>
      <a:lt1>
        <a:srgbClr val="FFFFFF"/>
      </a:lt1>
      <a:dk2>
        <a:srgbClr val="B34A8C"/>
      </a:dk2>
      <a:lt2>
        <a:srgbClr val="D6D2E3"/>
      </a:lt2>
      <a:accent1>
        <a:srgbClr val="581D74"/>
      </a:accent1>
      <a:accent2>
        <a:srgbClr val="00A193"/>
      </a:accent2>
      <a:accent3>
        <a:srgbClr val="FF5C3E"/>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3" id="{3D448603-BE14-4C8F-A57B-93A69AB1174C}" vid="{CC15C241-0499-400D-8A4E-31ECBCD3B30D}"/>
    </a:ext>
  </a:ext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6" ma:contentTypeDescription="Crée un document." ma:contentTypeScope="" ma:versionID="596dc595fe783a62c57486510dfa2a8e">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6c8d644a3972fbc77066085a5dfda89d"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SharedWithUsers xmlns="1ed61e74-c06d-4224-bb6c-0fd69f7413c1">
      <UserInfo>
        <DisplayName>BARANGER LAURENCE</DisplayName>
        <AccountId>29</AccountId>
        <AccountType/>
      </UserInfo>
      <UserInfo>
        <DisplayName>SLIMAN YACINE</DisplayName>
        <AccountId>36</AccountId>
        <AccountType/>
      </UserInfo>
    </SharedWithUsers>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28B6F76B-691A-494F-A944-9B035CE732BA}">
  <ds:schemaRefs>
    <ds:schemaRef ds:uri="Microsoft.SharePoint.Taxonomy.ContentTypeSync"/>
  </ds:schemaRefs>
</ds:datastoreItem>
</file>

<file path=customXml/itemProps3.xml><?xml version="1.0" encoding="utf-8"?>
<ds:datastoreItem xmlns:ds="http://schemas.openxmlformats.org/officeDocument/2006/customXml" ds:itemID="{5C917631-A19E-46F8-A9A9-28C9484FE3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604AC50-A577-46D0-8B9F-6D3C9D53AFF5}">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1eb0653f-4f57-4f28-bc65-a11dc7191514"/>
    <ds:schemaRef ds:uri="e6c4fcfe-7deb-46f9-be5e-17aea388da48"/>
    <ds:schemaRef ds:uri="http://www.w3.org/XML/1998/namespace"/>
    <ds:schemaRef ds:uri="1ed61e74-c06d-4224-bb6c-0fd69f7413c1"/>
    <ds:schemaRef ds:uri="5494620f-8162-49cc-a181-d2d69a6fbaa8"/>
  </ds:schemaRefs>
</ds:datastoreItem>
</file>

<file path=docProps/app.xml><?xml version="1.0" encoding="utf-8"?>
<Properties xmlns="http://schemas.openxmlformats.org/officeDocument/2006/extended-properties" xmlns:vt="http://schemas.openxmlformats.org/officeDocument/2006/docPropsVTypes">
  <Template>blank</Template>
  <TotalTime>630</TotalTime>
  <Words>2618</Words>
  <Application>Microsoft Office PowerPoint</Application>
  <PresentationFormat>Affichage à l'écran (16:9)</PresentationFormat>
  <Paragraphs>365</Paragraphs>
  <Slides>37</Slides>
  <Notes>8</Notes>
  <HiddenSlides>0</HiddenSlides>
  <MMClips>0</MMClips>
  <ScaleCrop>false</ScaleCrop>
  <HeadingPairs>
    <vt:vector size="8" baseType="variant">
      <vt:variant>
        <vt:lpstr>Polices utilisées</vt:lpstr>
      </vt:variant>
      <vt:variant>
        <vt:i4>18</vt:i4>
      </vt:variant>
      <vt:variant>
        <vt:lpstr>Thème</vt:lpstr>
      </vt:variant>
      <vt:variant>
        <vt:i4>3</vt:i4>
      </vt:variant>
      <vt:variant>
        <vt:lpstr>Serveurs OLE incorporés</vt:lpstr>
      </vt:variant>
      <vt:variant>
        <vt:i4>1</vt:i4>
      </vt:variant>
      <vt:variant>
        <vt:lpstr>Titres des diapositives</vt:lpstr>
      </vt:variant>
      <vt:variant>
        <vt:i4>37</vt:i4>
      </vt:variant>
    </vt:vector>
  </HeadingPairs>
  <TitlesOfParts>
    <vt:vector size="59" baseType="lpstr">
      <vt:lpstr>Symbol</vt:lpstr>
      <vt:lpstr>Montserrat</vt:lpstr>
      <vt:lpstr>Calibri</vt:lpstr>
      <vt:lpstr>Cambria Math</vt:lpstr>
      <vt:lpstr>Cabin Condensed</vt:lpstr>
      <vt:lpstr>Courier New</vt:lpstr>
      <vt:lpstr>Montserrat </vt:lpstr>
      <vt:lpstr>Wingdings 2</vt:lpstr>
      <vt:lpstr>Arial Nova Cond</vt:lpstr>
      <vt:lpstr>Arial Black</vt:lpstr>
      <vt:lpstr>Arial Narrow</vt:lpstr>
      <vt:lpstr>Webdings</vt:lpstr>
      <vt:lpstr>Montserrat ExtraBold</vt:lpstr>
      <vt:lpstr>Arial Nova</vt:lpstr>
      <vt:lpstr>Wingdings</vt:lpstr>
      <vt:lpstr>Montserrat SemiBold</vt:lpstr>
      <vt:lpstr>Ubuntu</vt:lpstr>
      <vt:lpstr>Arial</vt:lpstr>
      <vt:lpstr>1_Conception personnalisée</vt:lpstr>
      <vt:lpstr>NEW</vt:lpstr>
      <vt:lpstr>1_NEW</vt:lpstr>
      <vt:lpstr>Diapositive think-cell</vt:lpstr>
      <vt:lpstr>Les Essentiels Finance Durable </vt:lpstr>
      <vt:lpstr>Présentation PowerPoint</vt:lpstr>
      <vt:lpstr>Présentation PowerPoint</vt:lpstr>
      <vt:lpstr>Présentation PowerPoint</vt:lpstr>
      <vt:lpstr>Présentation PowerPoint</vt:lpstr>
      <vt:lpstr>Présentation PowerPoint</vt:lpstr>
      <vt:lpstr>Information en matière de durabilité sur les produits</vt:lpstr>
      <vt:lpstr>Présentation PowerPoint</vt:lpstr>
      <vt:lpstr>Déroulé d’un entretien épargne conseil</vt:lpstr>
      <vt:lpstr>Déroulé d’un entretien épargne conseil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Focus Questionnaire Finance Durable (QFD)</vt:lpstr>
      <vt:lpstr>Profils Questionnaire Finance Durable</vt:lpstr>
      <vt:lpstr>Présentation PowerPoint</vt:lpstr>
      <vt:lpstr>Des Profils QFD majoritairement en adéquation avec nos offres   </vt:lpstr>
      <vt:lpstr>Adéquation du Profil QFD avec le taux d’investissement durable du projet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Liens Utiles </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Actualités</dc:title>
  <dc:creator>GEA Marion</dc:creator>
  <cp:lastModifiedBy>LOSSER Fabien [CEGEE]</cp:lastModifiedBy>
  <cp:revision>18</cp:revision>
  <cp:lastPrinted>2023-03-01T17:34:17Z</cp:lastPrinted>
  <dcterms:created xsi:type="dcterms:W3CDTF">2021-06-15T09:57:29Z</dcterms:created>
  <dcterms:modified xsi:type="dcterms:W3CDTF">2023-03-14T08:42:39Z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0x01010092BA07C29F0DC74EA2E26680E20CBADD</vt:lpwstr>
  </property>
  <property fmtid="{D5CDD505-2E9C-101B-9397-08002B2CF9AE}" pid="3" name="MSIP_Label_48a19f0c-bea1-442e-a475-ed109d9ec508_Enabled">
    <vt:lpwstr>true</vt:lpwstr>
  </property>
  <property fmtid="{D5CDD505-2E9C-101B-9397-08002B2CF9AE}" pid="4" name="MSIP_Label_48a19f0c-bea1-442e-a475-ed109d9ec508_SetDate">
    <vt:lpwstr>2022-12-15T09:36:00Z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