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31" r:id="rId5"/>
  </p:sldMasterIdLst>
  <p:notesMasterIdLst>
    <p:notesMasterId r:id="rId47"/>
  </p:notesMasterIdLst>
  <p:handoutMasterIdLst>
    <p:handoutMasterId r:id="rId48"/>
  </p:handoutMasterIdLst>
  <p:sldIdLst>
    <p:sldId id="257" r:id="rId6"/>
    <p:sldId id="259" r:id="rId7"/>
    <p:sldId id="2146847754" r:id="rId8"/>
    <p:sldId id="2146847778" r:id="rId9"/>
    <p:sldId id="2146847434" r:id="rId10"/>
    <p:sldId id="2146847753" r:id="rId11"/>
    <p:sldId id="2146847781" r:id="rId12"/>
    <p:sldId id="2146847752" r:id="rId13"/>
    <p:sldId id="2146847746" r:id="rId14"/>
    <p:sldId id="5440" r:id="rId15"/>
    <p:sldId id="2146847653" r:id="rId16"/>
    <p:sldId id="5442" r:id="rId17"/>
    <p:sldId id="2146847750" r:id="rId18"/>
    <p:sldId id="2146847723" r:id="rId19"/>
    <p:sldId id="5447" r:id="rId20"/>
    <p:sldId id="2146847755" r:id="rId21"/>
    <p:sldId id="2146847756" r:id="rId22"/>
    <p:sldId id="2146847757" r:id="rId23"/>
    <p:sldId id="2146847758" r:id="rId24"/>
    <p:sldId id="2146847759" r:id="rId25"/>
    <p:sldId id="2146847749" r:id="rId26"/>
    <p:sldId id="5469" r:id="rId27"/>
    <p:sldId id="2146847728" r:id="rId28"/>
    <p:sldId id="2146847712" r:id="rId29"/>
    <p:sldId id="2146847713" r:id="rId30"/>
    <p:sldId id="2146847729" r:id="rId31"/>
    <p:sldId id="2146847715" r:id="rId32"/>
    <p:sldId id="2146847707" r:id="rId33"/>
    <p:sldId id="2146847760" r:id="rId34"/>
    <p:sldId id="2146847767" r:id="rId35"/>
    <p:sldId id="2146847766" r:id="rId36"/>
    <p:sldId id="2146847751" r:id="rId37"/>
    <p:sldId id="2146847762" r:id="rId38"/>
    <p:sldId id="2146847763" r:id="rId39"/>
    <p:sldId id="2146847764" r:id="rId40"/>
    <p:sldId id="2146847765" r:id="rId41"/>
    <p:sldId id="2146847748" r:id="rId42"/>
    <p:sldId id="2146847780" r:id="rId43"/>
    <p:sldId id="2146847768" r:id="rId44"/>
    <p:sldId id="352" r:id="rId45"/>
    <p:sldId id="256" r:id="rId46"/>
  </p:sldIdLst>
  <p:sldSz cx="9144000" cy="5143500" type="screen16x9"/>
  <p:notesSz cx="6797675" cy="9872663"/>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39" userDrawn="1">
          <p15:clr>
            <a:srgbClr val="A4A3A4"/>
          </p15:clr>
        </p15:guide>
        <p15:guide id="2" orient="horz" pos="169">
          <p15:clr>
            <a:srgbClr val="A4A3A4"/>
          </p15:clr>
        </p15:guide>
        <p15:guide id="3" pos="1383">
          <p15:clr>
            <a:srgbClr val="A4A3A4"/>
          </p15:clr>
        </p15:guide>
        <p15:guide id="4" pos="4468" userDrawn="1">
          <p15:clr>
            <a:srgbClr val="A4A3A4"/>
          </p15:clr>
        </p15:guide>
      </p15:sldGuideLst>
    </p:ext>
    <p:ext uri="{2D200454-40CA-4A62-9FC3-DE9A4176ACB9}">
      <p15:notesGuideLst xmlns:p15="http://schemas.microsoft.com/office/powerpoint/2012/main">
        <p15:guide id="1" orient="horz" pos="3109" userDrawn="1">
          <p15:clr>
            <a:srgbClr val="A4A3A4"/>
          </p15:clr>
        </p15:guide>
        <p15:guide id="2" pos="214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8538"/>
    <a:srgbClr val="FFFFFF"/>
    <a:srgbClr val="79AE5E"/>
    <a:srgbClr val="558040"/>
    <a:srgbClr val="6DA452"/>
    <a:srgbClr val="38542A"/>
    <a:srgbClr val="8AB973"/>
    <a:srgbClr val="EAEAEA"/>
    <a:srgbClr val="6694CE"/>
    <a:srgbClr val="BABA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89" autoAdjust="0"/>
  </p:normalViewPr>
  <p:slideViewPr>
    <p:cSldViewPr showGuides="1">
      <p:cViewPr varScale="1">
        <p:scale>
          <a:sx n="83" d="100"/>
          <a:sy n="83" d="100"/>
        </p:scale>
        <p:origin x="824" y="52"/>
      </p:cViewPr>
      <p:guideLst>
        <p:guide orient="horz" pos="1439"/>
        <p:guide orient="horz" pos="169"/>
        <p:guide pos="1383"/>
        <p:guide pos="446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62" d="100"/>
          <a:sy n="62" d="100"/>
        </p:scale>
        <p:origin x="3354" y="96"/>
      </p:cViewPr>
      <p:guideLst>
        <p:guide orient="horz" pos="3109"/>
        <p:guide pos="214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946400" cy="493714"/>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2"/>
            <a:ext cx="2946400" cy="493714"/>
          </a:xfrm>
          <a:prstGeom prst="rect">
            <a:avLst/>
          </a:prstGeom>
        </p:spPr>
        <p:txBody>
          <a:bodyPr vert="horz" lIns="91440" tIns="45720" rIns="91440" bIns="45720" rtlCol="0"/>
          <a:lstStyle>
            <a:lvl1pPr algn="r">
              <a:defRPr sz="1200"/>
            </a:lvl1pPr>
          </a:lstStyle>
          <a:p>
            <a:fld id="{3E09BF49-B416-42CB-A995-ACF7698E0F44}" type="datetimeFigureOut">
              <a:rPr lang="fr-FR" smtClean="0"/>
              <a:t>02/03/2023</a:t>
            </a:fld>
            <a:endParaRPr lang="fr-FR"/>
          </a:p>
        </p:txBody>
      </p:sp>
      <p:sp>
        <p:nvSpPr>
          <p:cNvPr id="4" name="Espace réservé du pied de page 3"/>
          <p:cNvSpPr>
            <a:spLocks noGrp="1"/>
          </p:cNvSpPr>
          <p:nvPr>
            <p:ph type="ftr" sz="quarter" idx="2"/>
          </p:nvPr>
        </p:nvSpPr>
        <p:spPr>
          <a:xfrm>
            <a:off x="3" y="9377362"/>
            <a:ext cx="2946400" cy="493713"/>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377362"/>
            <a:ext cx="2946400" cy="493713"/>
          </a:xfrm>
          <a:prstGeom prst="rect">
            <a:avLst/>
          </a:prstGeom>
        </p:spPr>
        <p:txBody>
          <a:bodyPr vert="horz" lIns="91440" tIns="45720" rIns="91440" bIns="45720"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3188" y="738188"/>
            <a:ext cx="6591300" cy="37084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79780" y="4689516"/>
            <a:ext cx="5438139" cy="4442698"/>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200371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757912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134708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2743239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3188" y="738188"/>
            <a:ext cx="6591300" cy="3708400"/>
          </a:xfrm>
        </p:spPr>
      </p:sp>
      <p:sp>
        <p:nvSpPr>
          <p:cNvPr id="3" name="Espace réservé des notes 2"/>
          <p:cNvSpPr>
            <a:spLocks noGrp="1"/>
          </p:cNvSpPr>
          <p:nvPr>
            <p:ph type="body" idx="1"/>
          </p:nvPr>
        </p:nvSpPr>
        <p:spPr/>
        <p:txBody>
          <a:bodyPr/>
          <a:lstStyle/>
          <a:p>
            <a:pPr marL="0" marR="0" lvl="0" indent="0" algn="l" defTabSz="1155527" rtl="0" eaLnBrk="1" fontAlgn="auto" latinLnBrk="0" hangingPunct="1">
              <a:lnSpc>
                <a:spcPct val="100000"/>
              </a:lnSpc>
              <a:spcBef>
                <a:spcPts val="0"/>
              </a:spcBef>
              <a:spcAft>
                <a:spcPts val="0"/>
              </a:spcAft>
              <a:buClrTx/>
              <a:buSzTx/>
              <a:buFontTx/>
              <a:buNone/>
              <a:tabLst/>
              <a:defRPr/>
            </a:pPr>
            <a:endParaRPr lang="fr-FR" sz="800" i="1" dirty="0">
              <a:solidFill>
                <a:schemeClr val="tx1">
                  <a:lumMod val="65000"/>
                  <a:lumOff val="35000"/>
                </a:schemeClr>
              </a:solidFill>
            </a:endParaRPr>
          </a:p>
          <a:p>
            <a:endParaRPr lang="fr-FR" dirty="0"/>
          </a:p>
        </p:txBody>
      </p:sp>
    </p:spTree>
    <p:extLst>
      <p:ext uri="{BB962C8B-B14F-4D97-AF65-F5344CB8AC3E}">
        <p14:creationId xmlns:p14="http://schemas.microsoft.com/office/powerpoint/2010/main" val="14410355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3188" y="738188"/>
            <a:ext cx="6591300" cy="3708400"/>
          </a:xfrm>
        </p:spPr>
      </p:sp>
      <p:sp>
        <p:nvSpPr>
          <p:cNvPr id="5" name="Espace réservé des notes 4">
            <a:extLst>
              <a:ext uri="{FF2B5EF4-FFF2-40B4-BE49-F238E27FC236}">
                <a16:creationId xmlns:a16="http://schemas.microsoft.com/office/drawing/2014/main" id="{7869C571-3AC6-4AF0-BE48-D210E142E257}"/>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25108946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3188" y="738188"/>
            <a:ext cx="6591300" cy="3708400"/>
          </a:xfrm>
        </p:spPr>
      </p:sp>
      <p:sp>
        <p:nvSpPr>
          <p:cNvPr id="3" name="Espace réservé des notes 2"/>
          <p:cNvSpPr>
            <a:spLocks noGrp="1"/>
          </p:cNvSpPr>
          <p:nvPr>
            <p:ph type="body" idx="1"/>
          </p:nvPr>
        </p:nvSpPr>
        <p:spPr/>
        <p:txBody>
          <a:bodyPr/>
          <a:lstStyle/>
          <a:p>
            <a:pPr marL="0" marR="0" lvl="0" indent="0" algn="l" defTabSz="1155527" rtl="0" eaLnBrk="1" fontAlgn="auto" latinLnBrk="0" hangingPunct="1">
              <a:lnSpc>
                <a:spcPct val="100000"/>
              </a:lnSpc>
              <a:spcBef>
                <a:spcPts val="0"/>
              </a:spcBef>
              <a:spcAft>
                <a:spcPts val="0"/>
              </a:spcAft>
              <a:buClrTx/>
              <a:buSzTx/>
              <a:buFontTx/>
              <a:buNone/>
              <a:tabLst/>
              <a:defRPr/>
            </a:pPr>
            <a:endParaRPr lang="fr-FR" sz="800" i="1" dirty="0">
              <a:solidFill>
                <a:schemeClr val="tx1">
                  <a:lumMod val="65000"/>
                  <a:lumOff val="35000"/>
                </a:schemeClr>
              </a:solidFill>
            </a:endParaRPr>
          </a:p>
          <a:p>
            <a:endParaRPr lang="fr-FR" dirty="0"/>
          </a:p>
        </p:txBody>
      </p:sp>
    </p:spTree>
    <p:extLst>
      <p:ext uri="{BB962C8B-B14F-4D97-AF65-F5344CB8AC3E}">
        <p14:creationId xmlns:p14="http://schemas.microsoft.com/office/powerpoint/2010/main" val="785538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3188" y="738188"/>
            <a:ext cx="6591300" cy="3708400"/>
          </a:xfrm>
        </p:spPr>
      </p:sp>
    </p:spTree>
    <p:extLst>
      <p:ext uri="{BB962C8B-B14F-4D97-AF65-F5344CB8AC3E}">
        <p14:creationId xmlns:p14="http://schemas.microsoft.com/office/powerpoint/2010/main" val="203535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3188" y="738188"/>
            <a:ext cx="6591300" cy="3708400"/>
          </a:xfrm>
        </p:spPr>
      </p:sp>
      <p:sp>
        <p:nvSpPr>
          <p:cNvPr id="5" name="Espace réservé des notes 4">
            <a:extLst>
              <a:ext uri="{FF2B5EF4-FFF2-40B4-BE49-F238E27FC236}">
                <a16:creationId xmlns:a16="http://schemas.microsoft.com/office/drawing/2014/main" id="{D8DC058F-6BCB-4965-86E1-910059763517}"/>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37786712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3188" y="738188"/>
            <a:ext cx="6591300" cy="3708400"/>
          </a:xfrm>
        </p:spPr>
      </p:sp>
    </p:spTree>
    <p:extLst>
      <p:ext uri="{BB962C8B-B14F-4D97-AF65-F5344CB8AC3E}">
        <p14:creationId xmlns:p14="http://schemas.microsoft.com/office/powerpoint/2010/main" val="1611866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3188" y="738188"/>
            <a:ext cx="6591300" cy="3708400"/>
          </a:xfrm>
        </p:spPr>
      </p:sp>
    </p:spTree>
    <p:extLst>
      <p:ext uri="{BB962C8B-B14F-4D97-AF65-F5344CB8AC3E}">
        <p14:creationId xmlns:p14="http://schemas.microsoft.com/office/powerpoint/2010/main" val="29703935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3188" y="738188"/>
            <a:ext cx="6591300" cy="3708400"/>
          </a:xfrm>
        </p:spPr>
      </p:sp>
    </p:spTree>
    <p:extLst>
      <p:ext uri="{BB962C8B-B14F-4D97-AF65-F5344CB8AC3E}">
        <p14:creationId xmlns:p14="http://schemas.microsoft.com/office/powerpoint/2010/main" val="15123665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3188" y="738188"/>
            <a:ext cx="6591300" cy="3708400"/>
          </a:xfrm>
        </p:spPr>
      </p:sp>
    </p:spTree>
    <p:extLst>
      <p:ext uri="{BB962C8B-B14F-4D97-AF65-F5344CB8AC3E}">
        <p14:creationId xmlns:p14="http://schemas.microsoft.com/office/powerpoint/2010/main" val="28971486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3188" y="738188"/>
            <a:ext cx="6591300" cy="3708400"/>
          </a:xfrm>
        </p:spPr>
      </p:sp>
    </p:spTree>
    <p:extLst>
      <p:ext uri="{BB962C8B-B14F-4D97-AF65-F5344CB8AC3E}">
        <p14:creationId xmlns:p14="http://schemas.microsoft.com/office/powerpoint/2010/main" val="35668249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1155527" rtl="0" eaLnBrk="1" fontAlgn="auto" latinLnBrk="0" hangingPunct="1">
              <a:lnSpc>
                <a:spcPct val="100000"/>
              </a:lnSpc>
              <a:spcBef>
                <a:spcPts val="0"/>
              </a:spcBef>
              <a:spcAft>
                <a:spcPts val="0"/>
              </a:spcAft>
              <a:buClrTx/>
              <a:buSzTx/>
              <a:buFontTx/>
              <a:buNone/>
              <a:tabLst/>
              <a:defRPr/>
            </a:pPr>
            <a:endParaRPr lang="fr-FR" sz="800" i="1" dirty="0">
              <a:solidFill>
                <a:schemeClr val="tx1">
                  <a:lumMod val="65000"/>
                  <a:lumOff val="35000"/>
                </a:schemeClr>
              </a:solidFill>
            </a:endParaRPr>
          </a:p>
          <a:p>
            <a:endParaRPr lang="fr-FR" dirty="0"/>
          </a:p>
        </p:txBody>
      </p:sp>
    </p:spTree>
    <p:extLst>
      <p:ext uri="{BB962C8B-B14F-4D97-AF65-F5344CB8AC3E}">
        <p14:creationId xmlns:p14="http://schemas.microsoft.com/office/powerpoint/2010/main" val="40722983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3188" y="738188"/>
            <a:ext cx="6591300" cy="3708400"/>
          </a:xfrm>
        </p:spPr>
      </p:sp>
      <p:sp>
        <p:nvSpPr>
          <p:cNvPr id="3" name="Espace réservé des notes 2"/>
          <p:cNvSpPr>
            <a:spLocks noGrp="1"/>
          </p:cNvSpPr>
          <p:nvPr>
            <p:ph type="body" idx="1"/>
          </p:nvPr>
        </p:nvSpPr>
        <p:spPr/>
        <p:txBody>
          <a:bodyPr/>
          <a:lstStyle/>
          <a:p>
            <a:pPr marL="0" marR="0" lvl="0" indent="0" algn="l" defTabSz="1155527" rtl="0" eaLnBrk="1" fontAlgn="auto" latinLnBrk="0" hangingPunct="1">
              <a:lnSpc>
                <a:spcPct val="100000"/>
              </a:lnSpc>
              <a:spcBef>
                <a:spcPts val="0"/>
              </a:spcBef>
              <a:spcAft>
                <a:spcPts val="0"/>
              </a:spcAft>
              <a:buClrTx/>
              <a:buSzTx/>
              <a:buFontTx/>
              <a:buNone/>
              <a:tabLst/>
              <a:defRPr/>
            </a:pPr>
            <a:endParaRPr lang="fr-FR" sz="800" i="1">
              <a:solidFill>
                <a:schemeClr val="tx1">
                  <a:lumMod val="65000"/>
                  <a:lumOff val="35000"/>
                </a:schemeClr>
              </a:solidFill>
            </a:endParaRPr>
          </a:p>
        </p:txBody>
      </p:sp>
    </p:spTree>
    <p:extLst>
      <p:ext uri="{BB962C8B-B14F-4D97-AF65-F5344CB8AC3E}">
        <p14:creationId xmlns:p14="http://schemas.microsoft.com/office/powerpoint/2010/main" val="1703306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1155527" rtl="0" eaLnBrk="1" fontAlgn="auto" latinLnBrk="0" hangingPunct="1">
              <a:lnSpc>
                <a:spcPct val="100000"/>
              </a:lnSpc>
              <a:spcBef>
                <a:spcPts val="0"/>
              </a:spcBef>
              <a:spcAft>
                <a:spcPts val="0"/>
              </a:spcAft>
              <a:buClrTx/>
              <a:buSzTx/>
              <a:buFontTx/>
              <a:buNone/>
              <a:tabLst/>
              <a:defRPr/>
            </a:pPr>
            <a:endParaRPr lang="fr-FR" sz="800" i="1" dirty="0">
              <a:solidFill>
                <a:schemeClr val="tx1">
                  <a:lumMod val="65000"/>
                  <a:lumOff val="35000"/>
                </a:schemeClr>
              </a:solidFill>
            </a:endParaRPr>
          </a:p>
          <a:p>
            <a:endParaRPr lang="fr-FR" dirty="0"/>
          </a:p>
        </p:txBody>
      </p:sp>
    </p:spTree>
    <p:extLst>
      <p:ext uri="{BB962C8B-B14F-4D97-AF65-F5344CB8AC3E}">
        <p14:creationId xmlns:p14="http://schemas.microsoft.com/office/powerpoint/2010/main" val="3411500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3188" y="738188"/>
            <a:ext cx="6591300" cy="3708400"/>
          </a:xfrm>
        </p:spPr>
      </p:sp>
      <p:sp>
        <p:nvSpPr>
          <p:cNvPr id="3" name="Espace réservé des notes 2"/>
          <p:cNvSpPr>
            <a:spLocks noGrp="1"/>
          </p:cNvSpPr>
          <p:nvPr>
            <p:ph type="body" idx="1"/>
          </p:nvPr>
        </p:nvSpPr>
        <p:spPr/>
        <p:txBody>
          <a:bodyPr/>
          <a:lstStyle/>
          <a:p>
            <a:pPr marL="0" marR="0" lvl="0" indent="0" algn="l" defTabSz="1155527" rtl="0" eaLnBrk="1" fontAlgn="auto" latinLnBrk="0" hangingPunct="1">
              <a:lnSpc>
                <a:spcPct val="100000"/>
              </a:lnSpc>
              <a:spcBef>
                <a:spcPts val="0"/>
              </a:spcBef>
              <a:spcAft>
                <a:spcPts val="0"/>
              </a:spcAft>
              <a:buClrTx/>
              <a:buSzTx/>
              <a:buFontTx/>
              <a:buNone/>
              <a:tabLst/>
              <a:defRPr/>
            </a:pPr>
            <a:endParaRPr lang="fr-FR" sz="800" i="1">
              <a:solidFill>
                <a:schemeClr val="tx1">
                  <a:lumMod val="65000"/>
                  <a:lumOff val="35000"/>
                </a:schemeClr>
              </a:solidFill>
            </a:endParaRPr>
          </a:p>
        </p:txBody>
      </p:sp>
    </p:spTree>
    <p:extLst>
      <p:ext uri="{BB962C8B-B14F-4D97-AF65-F5344CB8AC3E}">
        <p14:creationId xmlns:p14="http://schemas.microsoft.com/office/powerpoint/2010/main" val="8115859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6051096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6" name="Espace réservé du texte 52"/>
          <p:cNvSpPr>
            <a:spLocks noGrp="1"/>
          </p:cNvSpPr>
          <p:nvPr userDrawn="1">
            <p:ph type="body" sz="quarter" idx="11" hasCustomPrompt="1"/>
          </p:nvPr>
        </p:nvSpPr>
        <p:spPr>
          <a:xfrm>
            <a:off x="1221112" y="2979616"/>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17" name="Espace réservé du texte 52"/>
          <p:cNvSpPr>
            <a:spLocks noGrp="1"/>
          </p:cNvSpPr>
          <p:nvPr userDrawn="1">
            <p:ph type="body" sz="quarter" idx="13" hasCustomPrompt="1"/>
          </p:nvPr>
        </p:nvSpPr>
        <p:spPr>
          <a:xfrm>
            <a:off x="488234" y="4670222"/>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
        <p:nvSpPr>
          <p:cNvPr id="32" name="Espace réservé du texte 52"/>
          <p:cNvSpPr>
            <a:spLocks noGrp="1"/>
          </p:cNvSpPr>
          <p:nvPr>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la direction</a:t>
            </a:r>
          </a:p>
        </p:txBody>
      </p:sp>
      <p:pic>
        <p:nvPicPr>
          <p:cNvPr id="33" name="Image 32"/>
          <p:cNvPicPr>
            <a:picLocks noChangeAspect="1"/>
          </p:cNvPicPr>
          <p:nvPr userDrawn="1"/>
        </p:nvPicPr>
        <p:blipFill>
          <a:blip r:embed="rId4"/>
          <a:stretch>
            <a:fillRect/>
          </a:stretch>
        </p:blipFill>
        <p:spPr>
          <a:xfrm>
            <a:off x="144000" y="360000"/>
            <a:ext cx="3744000" cy="772856"/>
          </a:xfrm>
          <a:prstGeom prst="rect">
            <a:avLst/>
          </a:prstGeom>
        </p:spPr>
      </p:pic>
    </p:spTree>
    <p:extLst>
      <p:ext uri="{BB962C8B-B14F-4D97-AF65-F5344CB8AC3E}">
        <p14:creationId xmlns:p14="http://schemas.microsoft.com/office/powerpoint/2010/main" val="3607433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dirty="0"/>
          </a:p>
        </p:txBody>
      </p:sp>
      <p:sp>
        <p:nvSpPr>
          <p:cNvPr id="27" name="Espace réservé du texte 52"/>
          <p:cNvSpPr>
            <a:spLocks noGrp="1"/>
          </p:cNvSpPr>
          <p:nvPr>
            <p:ph type="body" sz="quarter" idx="11" hasCustomPrompt="1"/>
          </p:nvPr>
        </p:nvSpPr>
        <p:spPr>
          <a:xfrm>
            <a:off x="940499" y="3147814"/>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Sous-titre</a:t>
            </a:r>
            <a:endParaRPr lang="fr-FR" dirty="0"/>
          </a:p>
        </p:txBody>
      </p:sp>
      <p:sp>
        <p:nvSpPr>
          <p:cNvPr id="31" name="Espace réservé du texte 52"/>
          <p:cNvSpPr>
            <a:spLocks noGrp="1"/>
          </p:cNvSpPr>
          <p:nvPr>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Nom de la direction</a:t>
            </a:r>
          </a:p>
        </p:txBody>
      </p:sp>
      <p:pic>
        <p:nvPicPr>
          <p:cNvPr id="32" name="Image 31"/>
          <p:cNvPicPr>
            <a:picLocks noChangeAspect="1"/>
          </p:cNvPicPr>
          <p:nvPr userDrawn="1"/>
        </p:nvPicPr>
        <p:blipFill>
          <a:blip r:embed="rId4"/>
          <a:stretch>
            <a:fillRect/>
          </a:stretch>
        </p:blipFill>
        <p:spPr>
          <a:xfrm>
            <a:off x="5760000" y="4320000"/>
            <a:ext cx="3312000" cy="683680"/>
          </a:xfrm>
          <a:prstGeom prst="rect">
            <a:avLst/>
          </a:prstGeom>
        </p:spPr>
      </p:pic>
    </p:spTree>
    <p:extLst>
      <p:ext uri="{BB962C8B-B14F-4D97-AF65-F5344CB8AC3E}">
        <p14:creationId xmlns:p14="http://schemas.microsoft.com/office/powerpoint/2010/main" val="3001950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249770" y="131708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249770" y="201758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249770" y="271809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249770" y="341859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249770" y="4119099"/>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02</a:t>
            </a:r>
            <a:endParaRPr lang="fr-FR" dirty="0"/>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03</a:t>
            </a:r>
            <a:endParaRPr lang="fr-FR" dirty="0"/>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04</a:t>
            </a:r>
            <a:endParaRPr lang="fr-FR" dirty="0"/>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05</a:t>
            </a:r>
            <a:endParaRPr lang="fr-FR" dirty="0"/>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dirty="0"/>
              <a:t>06</a:t>
            </a:r>
            <a:endParaRPr lang="fr-FR" dirty="0"/>
          </a:p>
        </p:txBody>
      </p:sp>
    </p:spTree>
    <p:extLst>
      <p:ext uri="{BB962C8B-B14F-4D97-AF65-F5344CB8AC3E}">
        <p14:creationId xmlns:p14="http://schemas.microsoft.com/office/powerpoint/2010/main" val="816700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01</a:t>
            </a:r>
          </a:p>
        </p:txBody>
      </p:sp>
      <p:sp>
        <p:nvSpPr>
          <p:cNvPr id="13" name="Espace réservé du texte 52"/>
          <p:cNvSpPr>
            <a:spLocks noGrp="1"/>
          </p:cNvSpPr>
          <p:nvPr>
            <p:ph type="body" sz="quarter" idx="13" hasCustomPrompt="1"/>
          </p:nvPr>
        </p:nvSpPr>
        <p:spPr>
          <a:xfrm>
            <a:off x="2349655" y="2499742"/>
            <a:ext cx="6470818" cy="1082086"/>
          </a:xfrm>
          <a:prstGeom prst="rect">
            <a:avLst/>
          </a:prstGeom>
        </p:spPr>
        <p:txBody>
          <a:bodyPr lIns="0" tIns="0" rIns="0" bIns="0" anchor="t" anchorCtr="0">
            <a:noAutofit/>
          </a:bodyPr>
          <a:lstStyle>
            <a:lvl1pPr marL="0" indent="0" algn="l">
              <a:lnSpc>
                <a:spcPct val="80000"/>
              </a:lnSpc>
              <a:spcBef>
                <a:spcPts val="0"/>
              </a:spcBef>
              <a:buNone/>
              <a:defRPr lang="fr-FR" sz="3200"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TITRE</a:t>
            </a:r>
          </a:p>
          <a:p>
            <a:pPr>
              <a:defRPr/>
            </a:pPr>
            <a:r>
              <a:rPr lang="fr-FR" dirty="0"/>
              <a:t>INTERCALAIRE</a:t>
            </a:r>
          </a:p>
        </p:txBody>
      </p:sp>
    </p:spTree>
    <p:extLst>
      <p:ext uri="{BB962C8B-B14F-4D97-AF65-F5344CB8AC3E}">
        <p14:creationId xmlns:p14="http://schemas.microsoft.com/office/powerpoint/2010/main" val="3910385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
        <p:nvSpPr>
          <p:cNvPr id="7" name="Espace réservé du contenu 5"/>
          <p:cNvSpPr>
            <a:spLocks noGrp="1"/>
          </p:cNvSpPr>
          <p:nvPr>
            <p:ph sz="quarter" idx="13"/>
          </p:nvPr>
        </p:nvSpPr>
        <p:spPr>
          <a:xfrm>
            <a:off x="899592" y="1131589"/>
            <a:ext cx="7704856" cy="371256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917075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8"/>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9"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877972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7"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669743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dirty="0"/>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endParaRPr lang="fr-FR" dirty="0"/>
          </a:p>
        </p:txBody>
      </p:sp>
      <p:sp>
        <p:nvSpPr>
          <p:cNvPr id="8"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3201541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3940185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8"/>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1296726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911673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6_Disposition personnalisée">
    <p:spTree>
      <p:nvGrpSpPr>
        <p:cNvPr id="1" name=""/>
        <p:cNvGrpSpPr/>
        <p:nvPr/>
      </p:nvGrpSpPr>
      <p:grpSpPr>
        <a:xfrm>
          <a:off x="0" y="0"/>
          <a:ext cx="0" cy="0"/>
          <a:chOff x="0" y="0"/>
          <a:chExt cx="0" cy="0"/>
        </a:xfrm>
      </p:grpSpPr>
      <p:grpSp>
        <p:nvGrpSpPr>
          <p:cNvPr id="167" name="Groupe 8"/>
          <p:cNvGrpSpPr/>
          <p:nvPr/>
        </p:nvGrpSpPr>
        <p:grpSpPr>
          <a:xfrm>
            <a:off x="142258" y="195485"/>
            <a:ext cx="616638" cy="439174"/>
            <a:chOff x="0" y="0"/>
            <a:chExt cx="616636" cy="439172"/>
          </a:xfrm>
        </p:grpSpPr>
        <p:sp>
          <p:nvSpPr>
            <p:cNvPr id="164" name="Freeform 19"/>
            <p:cNvSpPr/>
            <p:nvPr/>
          </p:nvSpPr>
          <p:spPr>
            <a:xfrm>
              <a:off x="322658" y="269199"/>
              <a:ext cx="88426" cy="76762"/>
            </a:xfrm>
            <a:custGeom>
              <a:avLst/>
              <a:gdLst/>
              <a:ahLst/>
              <a:cxnLst>
                <a:cxn ang="0">
                  <a:pos x="wd2" y="hd2"/>
                </a:cxn>
                <a:cxn ang="5400000">
                  <a:pos x="wd2" y="hd2"/>
                </a:cxn>
                <a:cxn ang="10800000">
                  <a:pos x="wd2" y="hd2"/>
                </a:cxn>
                <a:cxn ang="16200000">
                  <a:pos x="wd2" y="hd2"/>
                </a:cxn>
              </a:cxnLst>
              <a:rect l="0" t="0" r="r" b="b"/>
              <a:pathLst>
                <a:path w="20491" h="20108" extrusionOk="0">
                  <a:moveTo>
                    <a:pt x="5023" y="4930"/>
                  </a:moveTo>
                  <a:cubicBezTo>
                    <a:pt x="5023" y="4930"/>
                    <a:pt x="5023" y="4930"/>
                    <a:pt x="5023" y="4930"/>
                  </a:cubicBezTo>
                  <a:cubicBezTo>
                    <a:pt x="3516" y="7849"/>
                    <a:pt x="2009" y="10767"/>
                    <a:pt x="0" y="13103"/>
                  </a:cubicBezTo>
                  <a:cubicBezTo>
                    <a:pt x="4521" y="17189"/>
                    <a:pt x="10047" y="19524"/>
                    <a:pt x="16577" y="20108"/>
                  </a:cubicBezTo>
                  <a:cubicBezTo>
                    <a:pt x="17581" y="17773"/>
                    <a:pt x="18586" y="16022"/>
                    <a:pt x="19591" y="13686"/>
                  </a:cubicBezTo>
                  <a:cubicBezTo>
                    <a:pt x="19591" y="13686"/>
                    <a:pt x="19591" y="13686"/>
                    <a:pt x="19591" y="13686"/>
                  </a:cubicBezTo>
                  <a:cubicBezTo>
                    <a:pt x="21600" y="9016"/>
                    <a:pt x="20093" y="3762"/>
                    <a:pt x="16577" y="1427"/>
                  </a:cubicBezTo>
                  <a:cubicBezTo>
                    <a:pt x="12558" y="-1492"/>
                    <a:pt x="7535" y="259"/>
                    <a:pt x="5023" y="4930"/>
                  </a:cubicBezTo>
                  <a:close/>
                </a:path>
              </a:pathLst>
            </a:custGeom>
            <a:solidFill>
              <a:srgbClr val="B34A8C"/>
            </a:solidFill>
            <a:ln w="12700" cap="flat">
              <a:noFill/>
              <a:miter lim="400000"/>
            </a:ln>
            <a:effectLst/>
          </p:spPr>
          <p:txBody>
            <a:bodyPr wrap="square" lIns="45719" tIns="45719" rIns="45719" bIns="45719" numCol="1" anchor="t">
              <a:noAutofit/>
            </a:bodyPr>
            <a:lstStyle/>
            <a:p>
              <a:endParaRPr sz="1542"/>
            </a:p>
          </p:txBody>
        </p:sp>
        <p:sp>
          <p:nvSpPr>
            <p:cNvPr id="165" name="Freeform 20"/>
            <p:cNvSpPr/>
            <p:nvPr/>
          </p:nvSpPr>
          <p:spPr>
            <a:xfrm>
              <a:off x="-1" y="-1"/>
              <a:ext cx="400737" cy="439174"/>
            </a:xfrm>
            <a:custGeom>
              <a:avLst/>
              <a:gdLst/>
              <a:ahLst/>
              <a:cxnLst>
                <a:cxn ang="0">
                  <a:pos x="wd2" y="hd2"/>
                </a:cxn>
                <a:cxn ang="5400000">
                  <a:pos x="wd2" y="hd2"/>
                </a:cxn>
                <a:cxn ang="10800000">
                  <a:pos x="wd2" y="hd2"/>
                </a:cxn>
                <a:cxn ang="16200000">
                  <a:pos x="wd2" y="hd2"/>
                </a:cxn>
              </a:cxnLst>
              <a:rect l="0" t="0" r="r" b="b"/>
              <a:pathLst>
                <a:path w="21366" h="21600" extrusionOk="0">
                  <a:moveTo>
                    <a:pt x="11209" y="18000"/>
                  </a:moveTo>
                  <a:cubicBezTo>
                    <a:pt x="7122" y="17782"/>
                    <a:pt x="3853" y="14618"/>
                    <a:pt x="3853" y="10800"/>
                  </a:cubicBezTo>
                  <a:cubicBezTo>
                    <a:pt x="3853" y="6764"/>
                    <a:pt x="7239" y="3600"/>
                    <a:pt x="11559" y="3600"/>
                  </a:cubicBezTo>
                  <a:cubicBezTo>
                    <a:pt x="14128" y="3600"/>
                    <a:pt x="16463" y="4800"/>
                    <a:pt x="17864" y="6655"/>
                  </a:cubicBezTo>
                  <a:cubicBezTo>
                    <a:pt x="18448" y="7418"/>
                    <a:pt x="19498" y="7636"/>
                    <a:pt x="20432" y="7200"/>
                  </a:cubicBezTo>
                  <a:cubicBezTo>
                    <a:pt x="21366" y="6764"/>
                    <a:pt x="21600" y="5564"/>
                    <a:pt x="21133" y="4691"/>
                  </a:cubicBezTo>
                  <a:cubicBezTo>
                    <a:pt x="21133" y="4691"/>
                    <a:pt x="21133" y="4691"/>
                    <a:pt x="21133" y="4691"/>
                  </a:cubicBezTo>
                  <a:cubicBezTo>
                    <a:pt x="19031" y="1855"/>
                    <a:pt x="15529" y="0"/>
                    <a:pt x="11559" y="0"/>
                  </a:cubicBezTo>
                  <a:cubicBezTo>
                    <a:pt x="5137" y="0"/>
                    <a:pt x="0" y="4800"/>
                    <a:pt x="0" y="10800"/>
                  </a:cubicBezTo>
                  <a:cubicBezTo>
                    <a:pt x="0" y="16691"/>
                    <a:pt x="5137" y="21600"/>
                    <a:pt x="11559" y="21600"/>
                  </a:cubicBezTo>
                  <a:cubicBezTo>
                    <a:pt x="12726" y="21600"/>
                    <a:pt x="13894" y="21382"/>
                    <a:pt x="15062" y="21055"/>
                  </a:cubicBezTo>
                  <a:cubicBezTo>
                    <a:pt x="13544" y="20291"/>
                    <a:pt x="12259" y="19200"/>
                    <a:pt x="11209" y="18000"/>
                  </a:cubicBezTo>
                  <a:close/>
                </a:path>
              </a:pathLst>
            </a:custGeom>
            <a:solidFill>
              <a:srgbClr val="B34A8C"/>
            </a:solidFill>
            <a:ln w="12700" cap="flat">
              <a:noFill/>
              <a:miter lim="400000"/>
            </a:ln>
            <a:effectLst/>
          </p:spPr>
          <p:txBody>
            <a:bodyPr wrap="square" lIns="45719" tIns="45719" rIns="45719" bIns="45719" numCol="1" anchor="t">
              <a:noAutofit/>
            </a:bodyPr>
            <a:lstStyle/>
            <a:p>
              <a:endParaRPr sz="1542"/>
            </a:p>
          </p:txBody>
        </p:sp>
        <p:sp>
          <p:nvSpPr>
            <p:cNvPr id="166" name="Freeform 21"/>
            <p:cNvSpPr/>
            <p:nvPr/>
          </p:nvSpPr>
          <p:spPr>
            <a:xfrm>
              <a:off x="179254" y="-1"/>
              <a:ext cx="437383" cy="439174"/>
            </a:xfrm>
            <a:custGeom>
              <a:avLst/>
              <a:gdLst/>
              <a:ahLst/>
              <a:cxnLst>
                <a:cxn ang="0">
                  <a:pos x="wd2" y="hd2"/>
                </a:cxn>
                <a:cxn ang="5400000">
                  <a:pos x="wd2" y="hd2"/>
                </a:cxn>
                <a:cxn ang="10800000">
                  <a:pos x="wd2" y="hd2"/>
                </a:cxn>
                <a:cxn ang="16200000">
                  <a:pos x="wd2" y="hd2"/>
                </a:cxn>
              </a:cxnLst>
              <a:rect l="0" t="0" r="r" b="b"/>
              <a:pathLst>
                <a:path w="21600" h="21600" extrusionOk="0">
                  <a:moveTo>
                    <a:pt x="10854" y="0"/>
                  </a:moveTo>
                  <a:cubicBezTo>
                    <a:pt x="9660" y="0"/>
                    <a:pt x="8575" y="109"/>
                    <a:pt x="7489" y="436"/>
                  </a:cubicBezTo>
                  <a:cubicBezTo>
                    <a:pt x="8901" y="1309"/>
                    <a:pt x="10094" y="2291"/>
                    <a:pt x="11071" y="3600"/>
                  </a:cubicBezTo>
                  <a:cubicBezTo>
                    <a:pt x="14870" y="3709"/>
                    <a:pt x="17910" y="6873"/>
                    <a:pt x="17910" y="10800"/>
                  </a:cubicBezTo>
                  <a:cubicBezTo>
                    <a:pt x="17910" y="14727"/>
                    <a:pt x="14762" y="18000"/>
                    <a:pt x="10854" y="18000"/>
                  </a:cubicBezTo>
                  <a:cubicBezTo>
                    <a:pt x="6838" y="18000"/>
                    <a:pt x="3690" y="14727"/>
                    <a:pt x="3690" y="10800"/>
                  </a:cubicBezTo>
                  <a:cubicBezTo>
                    <a:pt x="3690" y="8836"/>
                    <a:pt x="4342" y="7091"/>
                    <a:pt x="5536" y="5891"/>
                  </a:cubicBezTo>
                  <a:cubicBezTo>
                    <a:pt x="4559" y="5127"/>
                    <a:pt x="3365" y="4582"/>
                    <a:pt x="2062" y="4582"/>
                  </a:cubicBezTo>
                  <a:cubicBezTo>
                    <a:pt x="760" y="6327"/>
                    <a:pt x="0" y="8509"/>
                    <a:pt x="0" y="10800"/>
                  </a:cubicBezTo>
                  <a:cubicBezTo>
                    <a:pt x="0" y="16691"/>
                    <a:pt x="4884" y="21600"/>
                    <a:pt x="10854" y="21600"/>
                  </a:cubicBezTo>
                  <a:cubicBezTo>
                    <a:pt x="16716" y="21600"/>
                    <a:pt x="21600" y="16691"/>
                    <a:pt x="21600" y="10800"/>
                  </a:cubicBezTo>
                  <a:cubicBezTo>
                    <a:pt x="21600" y="4800"/>
                    <a:pt x="16716" y="0"/>
                    <a:pt x="10854" y="0"/>
                  </a:cubicBezTo>
                  <a:close/>
                </a:path>
              </a:pathLst>
            </a:custGeom>
            <a:solidFill>
              <a:schemeClr val="accent1"/>
            </a:solidFill>
            <a:ln w="12700" cap="flat">
              <a:noFill/>
              <a:miter lim="400000"/>
            </a:ln>
            <a:effectLst/>
          </p:spPr>
          <p:txBody>
            <a:bodyPr wrap="square" lIns="45719" tIns="45719" rIns="45719" bIns="45719" numCol="1" anchor="t">
              <a:noAutofit/>
            </a:bodyPr>
            <a:lstStyle/>
            <a:p>
              <a:endParaRPr sz="1542"/>
            </a:p>
          </p:txBody>
        </p:sp>
      </p:grpSp>
      <p:sp>
        <p:nvSpPr>
          <p:cNvPr id="168" name="Numéro de diapositive"/>
          <p:cNvSpPr txBox="1">
            <a:spLocks noGrp="1"/>
          </p:cNvSpPr>
          <p:nvPr>
            <p:ph type="sldNum" sz="quarter" idx="2"/>
          </p:nvPr>
        </p:nvSpPr>
        <p:spPr>
          <a:xfrm>
            <a:off x="318470" y="4876006"/>
            <a:ext cx="139838" cy="127001"/>
          </a:xfrm>
          <a:prstGeom prst="rect">
            <a:avLst/>
          </a:prstGeom>
        </p:spPr>
        <p:txBody>
          <a:bodyPr lIns="0" tIns="0" rIns="0" bIns="0" anchor="t"/>
          <a:lstStyle>
            <a:lvl1pPr>
              <a:defRPr sz="785" b="1">
                <a:solidFill>
                  <a:schemeClr val="accent1"/>
                </a:solidFill>
              </a:defRPr>
            </a:lvl1pPr>
          </a:lstStyle>
          <a:p>
            <a:fld id="{86CB4B4D-7CA3-9044-876B-883B54F8677D}" type="slidenum">
              <a:t>‹N°›</a:t>
            </a:fld>
            <a:endParaRPr/>
          </a:p>
        </p:txBody>
      </p:sp>
      <p:sp>
        <p:nvSpPr>
          <p:cNvPr id="169" name="Ellipse 14"/>
          <p:cNvSpPr/>
          <p:nvPr/>
        </p:nvSpPr>
        <p:spPr>
          <a:xfrm>
            <a:off x="539551" y="4909252"/>
            <a:ext cx="72010" cy="72009"/>
          </a:xfrm>
          <a:prstGeom prst="ellipse">
            <a:avLst/>
          </a:prstGeom>
          <a:solidFill>
            <a:srgbClr val="B24388"/>
          </a:solidFill>
          <a:ln w="12700">
            <a:miter lim="400000"/>
          </a:ln>
        </p:spPr>
        <p:txBody>
          <a:bodyPr lIns="39853" rIns="39853" anchor="ctr"/>
          <a:lstStyle/>
          <a:p>
            <a:pPr algn="ctr">
              <a:defRPr>
                <a:solidFill>
                  <a:srgbClr val="FFFFFF"/>
                </a:solidFill>
              </a:defRPr>
            </a:pPr>
            <a:endParaRPr sz="1542"/>
          </a:p>
        </p:txBody>
      </p:sp>
      <p:sp>
        <p:nvSpPr>
          <p:cNvPr id="170" name="Espace réservé de la date 3"/>
          <p:cNvSpPr txBox="1"/>
          <p:nvPr/>
        </p:nvSpPr>
        <p:spPr>
          <a:xfrm>
            <a:off x="683569" y="4876006"/>
            <a:ext cx="2149627" cy="1208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900" cap="all">
                <a:solidFill>
                  <a:srgbClr val="808080"/>
                </a:solidFill>
                <a:latin typeface="Arial Narrow"/>
                <a:ea typeface="Arial Narrow"/>
                <a:cs typeface="Arial Narrow"/>
                <a:sym typeface="Arial Narrow"/>
              </a:defRPr>
            </a:lvl1pPr>
          </a:lstStyle>
          <a:p>
            <a:r>
              <a:rPr lang="fr-FR" sz="785"/>
              <a:t>Projet green - restitution tests utilisateurs</a:t>
            </a:r>
          </a:p>
        </p:txBody>
      </p:sp>
      <p:grpSp>
        <p:nvGrpSpPr>
          <p:cNvPr id="188" name="Groupe 16"/>
          <p:cNvGrpSpPr/>
          <p:nvPr/>
        </p:nvGrpSpPr>
        <p:grpSpPr>
          <a:xfrm>
            <a:off x="7740353" y="4879962"/>
            <a:ext cx="1258739" cy="130585"/>
            <a:chOff x="0" y="0"/>
            <a:chExt cx="1258737" cy="130583"/>
          </a:xfrm>
        </p:grpSpPr>
        <p:sp>
          <p:nvSpPr>
            <p:cNvPr id="171" name="Freeform 5"/>
            <p:cNvSpPr/>
            <p:nvPr/>
          </p:nvSpPr>
          <p:spPr>
            <a:xfrm>
              <a:off x="341384" y="30313"/>
              <a:ext cx="110997" cy="83016"/>
            </a:xfrm>
            <a:custGeom>
              <a:avLst/>
              <a:gdLst/>
              <a:ahLst/>
              <a:cxnLst>
                <a:cxn ang="0">
                  <a:pos x="wd2" y="hd2"/>
                </a:cxn>
                <a:cxn ang="5400000">
                  <a:pos x="wd2" y="hd2"/>
                </a:cxn>
                <a:cxn ang="10800000">
                  <a:pos x="wd2" y="hd2"/>
                </a:cxn>
                <a:cxn ang="16200000">
                  <a:pos x="wd2" y="hd2"/>
                </a:cxn>
              </a:cxnLst>
              <a:rect l="0" t="0" r="r" b="b"/>
              <a:pathLst>
                <a:path w="21600" h="21600" extrusionOk="0">
                  <a:moveTo>
                    <a:pt x="20041" y="21600"/>
                  </a:moveTo>
                  <a:cubicBezTo>
                    <a:pt x="20041" y="8850"/>
                    <a:pt x="20041" y="8850"/>
                    <a:pt x="20041" y="8850"/>
                  </a:cubicBezTo>
                  <a:cubicBezTo>
                    <a:pt x="20041" y="4200"/>
                    <a:pt x="18705" y="1950"/>
                    <a:pt x="16033" y="1950"/>
                  </a:cubicBezTo>
                  <a:cubicBezTo>
                    <a:pt x="13472" y="1950"/>
                    <a:pt x="11579" y="4350"/>
                    <a:pt x="11579" y="9000"/>
                  </a:cubicBezTo>
                  <a:cubicBezTo>
                    <a:pt x="11579" y="21600"/>
                    <a:pt x="11579" y="21600"/>
                    <a:pt x="11579" y="21600"/>
                  </a:cubicBezTo>
                  <a:cubicBezTo>
                    <a:pt x="10021" y="21600"/>
                    <a:pt x="10021" y="21600"/>
                    <a:pt x="10021" y="21600"/>
                  </a:cubicBezTo>
                  <a:cubicBezTo>
                    <a:pt x="10021" y="8100"/>
                    <a:pt x="10021" y="8100"/>
                    <a:pt x="10021" y="8100"/>
                  </a:cubicBezTo>
                  <a:cubicBezTo>
                    <a:pt x="10021" y="4200"/>
                    <a:pt x="8462" y="1950"/>
                    <a:pt x="5901" y="1950"/>
                  </a:cubicBezTo>
                  <a:cubicBezTo>
                    <a:pt x="3563" y="1950"/>
                    <a:pt x="1559" y="4650"/>
                    <a:pt x="1559" y="8850"/>
                  </a:cubicBezTo>
                  <a:cubicBezTo>
                    <a:pt x="1559" y="21600"/>
                    <a:pt x="1559" y="21600"/>
                    <a:pt x="1559" y="21600"/>
                  </a:cubicBezTo>
                  <a:cubicBezTo>
                    <a:pt x="0" y="21600"/>
                    <a:pt x="0" y="21600"/>
                    <a:pt x="0" y="21600"/>
                  </a:cubicBezTo>
                  <a:cubicBezTo>
                    <a:pt x="0" y="600"/>
                    <a:pt x="0" y="600"/>
                    <a:pt x="0" y="600"/>
                  </a:cubicBezTo>
                  <a:cubicBezTo>
                    <a:pt x="1559" y="600"/>
                    <a:pt x="1559" y="600"/>
                    <a:pt x="1559" y="600"/>
                  </a:cubicBezTo>
                  <a:cubicBezTo>
                    <a:pt x="1559" y="3900"/>
                    <a:pt x="1559" y="3900"/>
                    <a:pt x="1559" y="3900"/>
                  </a:cubicBezTo>
                  <a:cubicBezTo>
                    <a:pt x="2115" y="1950"/>
                    <a:pt x="3897" y="0"/>
                    <a:pt x="6124" y="0"/>
                  </a:cubicBezTo>
                  <a:cubicBezTo>
                    <a:pt x="8573" y="0"/>
                    <a:pt x="10355" y="1800"/>
                    <a:pt x="11023" y="4200"/>
                  </a:cubicBezTo>
                  <a:cubicBezTo>
                    <a:pt x="11913" y="1500"/>
                    <a:pt x="13918" y="0"/>
                    <a:pt x="16144" y="0"/>
                  </a:cubicBezTo>
                  <a:cubicBezTo>
                    <a:pt x="19596" y="0"/>
                    <a:pt x="21600" y="3450"/>
                    <a:pt x="21600" y="8100"/>
                  </a:cubicBezTo>
                  <a:cubicBezTo>
                    <a:pt x="21600" y="21600"/>
                    <a:pt x="21600" y="21600"/>
                    <a:pt x="21600" y="21600"/>
                  </a:cubicBezTo>
                  <a:lnTo>
                    <a:pt x="20041" y="21600"/>
                  </a:lnTo>
                  <a:close/>
                </a:path>
              </a:pathLst>
            </a:custGeom>
            <a:solidFill>
              <a:srgbClr val="000000"/>
            </a:solidFill>
            <a:ln w="12700" cap="flat">
              <a:noFill/>
              <a:miter lim="400000"/>
            </a:ln>
            <a:effectLst/>
          </p:spPr>
          <p:txBody>
            <a:bodyPr wrap="square" lIns="45719" tIns="45719" rIns="45719" bIns="45719" numCol="1" anchor="t">
              <a:noAutofit/>
            </a:bodyPr>
            <a:lstStyle/>
            <a:p>
              <a:endParaRPr sz="1542"/>
            </a:p>
          </p:txBody>
        </p:sp>
        <p:sp>
          <p:nvSpPr>
            <p:cNvPr id="172" name="Freeform 6"/>
            <p:cNvSpPr/>
            <p:nvPr/>
          </p:nvSpPr>
          <p:spPr>
            <a:xfrm>
              <a:off x="470102" y="30313"/>
              <a:ext cx="110065" cy="83016"/>
            </a:xfrm>
            <a:custGeom>
              <a:avLst/>
              <a:gdLst/>
              <a:ahLst/>
              <a:cxnLst>
                <a:cxn ang="0">
                  <a:pos x="wd2" y="hd2"/>
                </a:cxn>
                <a:cxn ang="5400000">
                  <a:pos x="wd2" y="hd2"/>
                </a:cxn>
                <a:cxn ang="10800000">
                  <a:pos x="wd2" y="hd2"/>
                </a:cxn>
                <a:cxn ang="16200000">
                  <a:pos x="wd2" y="hd2"/>
                </a:cxn>
              </a:cxnLst>
              <a:rect l="0" t="0" r="r" b="b"/>
              <a:pathLst>
                <a:path w="21600" h="21600" extrusionOk="0">
                  <a:moveTo>
                    <a:pt x="20145" y="21600"/>
                  </a:moveTo>
                  <a:cubicBezTo>
                    <a:pt x="20145" y="8850"/>
                    <a:pt x="20145" y="8850"/>
                    <a:pt x="20145" y="8850"/>
                  </a:cubicBezTo>
                  <a:cubicBezTo>
                    <a:pt x="20145" y="4200"/>
                    <a:pt x="18690" y="1950"/>
                    <a:pt x="16004" y="1950"/>
                  </a:cubicBezTo>
                  <a:cubicBezTo>
                    <a:pt x="13542" y="1950"/>
                    <a:pt x="11527" y="4350"/>
                    <a:pt x="11527" y="9000"/>
                  </a:cubicBezTo>
                  <a:cubicBezTo>
                    <a:pt x="11527" y="21600"/>
                    <a:pt x="11527" y="21600"/>
                    <a:pt x="11527" y="21600"/>
                  </a:cubicBezTo>
                  <a:cubicBezTo>
                    <a:pt x="10073" y="21600"/>
                    <a:pt x="10073" y="21600"/>
                    <a:pt x="10073" y="21600"/>
                  </a:cubicBezTo>
                  <a:cubicBezTo>
                    <a:pt x="10073" y="8100"/>
                    <a:pt x="10073" y="8100"/>
                    <a:pt x="10073" y="8100"/>
                  </a:cubicBezTo>
                  <a:cubicBezTo>
                    <a:pt x="10073" y="4200"/>
                    <a:pt x="8394" y="1950"/>
                    <a:pt x="5932" y="1950"/>
                  </a:cubicBezTo>
                  <a:cubicBezTo>
                    <a:pt x="3469" y="1950"/>
                    <a:pt x="1455" y="4650"/>
                    <a:pt x="1455" y="8850"/>
                  </a:cubicBezTo>
                  <a:cubicBezTo>
                    <a:pt x="1455" y="21600"/>
                    <a:pt x="1455" y="21600"/>
                    <a:pt x="1455" y="21600"/>
                  </a:cubicBezTo>
                  <a:cubicBezTo>
                    <a:pt x="0" y="21600"/>
                    <a:pt x="0" y="21600"/>
                    <a:pt x="0" y="21600"/>
                  </a:cubicBezTo>
                  <a:cubicBezTo>
                    <a:pt x="0" y="600"/>
                    <a:pt x="0" y="600"/>
                    <a:pt x="0" y="600"/>
                  </a:cubicBezTo>
                  <a:cubicBezTo>
                    <a:pt x="1455" y="600"/>
                    <a:pt x="1455" y="600"/>
                    <a:pt x="1455" y="600"/>
                  </a:cubicBezTo>
                  <a:cubicBezTo>
                    <a:pt x="1455" y="3900"/>
                    <a:pt x="1455" y="3900"/>
                    <a:pt x="1455" y="3900"/>
                  </a:cubicBezTo>
                  <a:cubicBezTo>
                    <a:pt x="2126" y="1950"/>
                    <a:pt x="3917" y="0"/>
                    <a:pt x="6044" y="0"/>
                  </a:cubicBezTo>
                  <a:cubicBezTo>
                    <a:pt x="8618" y="0"/>
                    <a:pt x="10296" y="1800"/>
                    <a:pt x="10968" y="4200"/>
                  </a:cubicBezTo>
                  <a:cubicBezTo>
                    <a:pt x="11975" y="1500"/>
                    <a:pt x="13878" y="0"/>
                    <a:pt x="16228" y="0"/>
                  </a:cubicBezTo>
                  <a:cubicBezTo>
                    <a:pt x="19697" y="0"/>
                    <a:pt x="21600" y="3450"/>
                    <a:pt x="21600" y="8100"/>
                  </a:cubicBezTo>
                  <a:cubicBezTo>
                    <a:pt x="21600" y="21600"/>
                    <a:pt x="21600" y="21600"/>
                    <a:pt x="21600" y="21600"/>
                  </a:cubicBezTo>
                  <a:lnTo>
                    <a:pt x="20145" y="21600"/>
                  </a:lnTo>
                  <a:close/>
                </a:path>
              </a:pathLst>
            </a:custGeom>
            <a:solidFill>
              <a:srgbClr val="000000"/>
            </a:solidFill>
            <a:ln w="12700" cap="flat">
              <a:noFill/>
              <a:miter lim="400000"/>
            </a:ln>
            <a:effectLst/>
          </p:spPr>
          <p:txBody>
            <a:bodyPr wrap="square" lIns="45719" tIns="45719" rIns="45719" bIns="45719" numCol="1" anchor="t">
              <a:noAutofit/>
            </a:bodyPr>
            <a:lstStyle/>
            <a:p>
              <a:endParaRPr sz="1542"/>
            </a:p>
          </p:txBody>
        </p:sp>
        <p:sp>
          <p:nvSpPr>
            <p:cNvPr id="173" name="Freeform 7"/>
            <p:cNvSpPr/>
            <p:nvPr/>
          </p:nvSpPr>
          <p:spPr>
            <a:xfrm>
              <a:off x="596956" y="32179"/>
              <a:ext cx="61095" cy="82549"/>
            </a:xfrm>
            <a:custGeom>
              <a:avLst/>
              <a:gdLst/>
              <a:ahLst/>
              <a:cxnLst>
                <a:cxn ang="0">
                  <a:pos x="wd2" y="hd2"/>
                </a:cxn>
                <a:cxn ang="5400000">
                  <a:pos x="wd2" y="hd2"/>
                </a:cxn>
                <a:cxn ang="10800000">
                  <a:pos x="wd2" y="hd2"/>
                </a:cxn>
                <a:cxn ang="16200000">
                  <a:pos x="wd2" y="hd2"/>
                </a:cxn>
              </a:cxnLst>
              <a:rect l="0" t="0" r="r" b="b"/>
              <a:pathLst>
                <a:path w="21600" h="21600" extrusionOk="0">
                  <a:moveTo>
                    <a:pt x="0" y="13745"/>
                  </a:moveTo>
                  <a:cubicBezTo>
                    <a:pt x="0" y="0"/>
                    <a:pt x="0" y="0"/>
                    <a:pt x="0" y="0"/>
                  </a:cubicBezTo>
                  <a:cubicBezTo>
                    <a:pt x="2624" y="0"/>
                    <a:pt x="2624" y="0"/>
                    <a:pt x="2624" y="0"/>
                  </a:cubicBezTo>
                  <a:cubicBezTo>
                    <a:pt x="2624" y="13594"/>
                    <a:pt x="2624" y="13594"/>
                    <a:pt x="2624" y="13594"/>
                  </a:cubicBezTo>
                  <a:cubicBezTo>
                    <a:pt x="2624" y="17371"/>
                    <a:pt x="5854" y="19787"/>
                    <a:pt x="10295" y="19787"/>
                  </a:cubicBezTo>
                  <a:cubicBezTo>
                    <a:pt x="15342" y="19787"/>
                    <a:pt x="18774" y="17069"/>
                    <a:pt x="18774" y="12839"/>
                  </a:cubicBezTo>
                  <a:cubicBezTo>
                    <a:pt x="18774" y="0"/>
                    <a:pt x="18774" y="0"/>
                    <a:pt x="18774" y="0"/>
                  </a:cubicBezTo>
                  <a:cubicBezTo>
                    <a:pt x="21600" y="0"/>
                    <a:pt x="21600" y="0"/>
                    <a:pt x="21600" y="0"/>
                  </a:cubicBezTo>
                  <a:cubicBezTo>
                    <a:pt x="21600" y="21147"/>
                    <a:pt x="21600" y="21147"/>
                    <a:pt x="21600" y="21147"/>
                  </a:cubicBezTo>
                  <a:cubicBezTo>
                    <a:pt x="18774" y="21147"/>
                    <a:pt x="18774" y="21147"/>
                    <a:pt x="18774" y="21147"/>
                  </a:cubicBezTo>
                  <a:cubicBezTo>
                    <a:pt x="18774" y="17824"/>
                    <a:pt x="18774" y="17824"/>
                    <a:pt x="18774" y="17824"/>
                  </a:cubicBezTo>
                  <a:cubicBezTo>
                    <a:pt x="17361" y="19938"/>
                    <a:pt x="13929" y="21600"/>
                    <a:pt x="9892" y="21600"/>
                  </a:cubicBezTo>
                  <a:cubicBezTo>
                    <a:pt x="4239" y="21600"/>
                    <a:pt x="0" y="18579"/>
                    <a:pt x="0" y="13745"/>
                  </a:cubicBezTo>
                  <a:close/>
                </a:path>
              </a:pathLst>
            </a:custGeom>
            <a:solidFill>
              <a:srgbClr val="000000"/>
            </a:solidFill>
            <a:ln w="12700" cap="flat">
              <a:noFill/>
              <a:miter lim="400000"/>
            </a:ln>
            <a:effectLst/>
          </p:spPr>
          <p:txBody>
            <a:bodyPr wrap="square" lIns="45719" tIns="45719" rIns="45719" bIns="45719" numCol="1" anchor="t">
              <a:noAutofit/>
            </a:bodyPr>
            <a:lstStyle/>
            <a:p>
              <a:endParaRPr sz="1542"/>
            </a:p>
          </p:txBody>
        </p:sp>
        <p:sp>
          <p:nvSpPr>
            <p:cNvPr id="174" name="Freeform 8"/>
            <p:cNvSpPr/>
            <p:nvPr/>
          </p:nvSpPr>
          <p:spPr>
            <a:xfrm>
              <a:off x="675773" y="30313"/>
              <a:ext cx="60629" cy="83016"/>
            </a:xfrm>
            <a:custGeom>
              <a:avLst/>
              <a:gdLst/>
              <a:ahLst/>
              <a:cxnLst>
                <a:cxn ang="0">
                  <a:pos x="wd2" y="hd2"/>
                </a:cxn>
                <a:cxn ang="5400000">
                  <a:pos x="wd2" y="hd2"/>
                </a:cxn>
                <a:cxn ang="10800000">
                  <a:pos x="wd2" y="hd2"/>
                </a:cxn>
                <a:cxn ang="16200000">
                  <a:pos x="wd2" y="hd2"/>
                </a:cxn>
              </a:cxnLst>
              <a:rect l="0" t="0" r="r" b="b"/>
              <a:pathLst>
                <a:path w="21600" h="21600" extrusionOk="0">
                  <a:moveTo>
                    <a:pt x="21600" y="7950"/>
                  </a:moveTo>
                  <a:cubicBezTo>
                    <a:pt x="21600" y="21600"/>
                    <a:pt x="21600" y="21600"/>
                    <a:pt x="21600" y="21600"/>
                  </a:cubicBezTo>
                  <a:cubicBezTo>
                    <a:pt x="18951" y="21600"/>
                    <a:pt x="18951" y="21600"/>
                    <a:pt x="18951" y="21600"/>
                  </a:cubicBezTo>
                  <a:cubicBezTo>
                    <a:pt x="18951" y="8100"/>
                    <a:pt x="18951" y="8100"/>
                    <a:pt x="18951" y="8100"/>
                  </a:cubicBezTo>
                  <a:cubicBezTo>
                    <a:pt x="18951" y="4200"/>
                    <a:pt x="15691" y="1950"/>
                    <a:pt x="11208" y="1950"/>
                  </a:cubicBezTo>
                  <a:cubicBezTo>
                    <a:pt x="6113" y="1950"/>
                    <a:pt x="2649" y="4650"/>
                    <a:pt x="2649" y="8700"/>
                  </a:cubicBezTo>
                  <a:cubicBezTo>
                    <a:pt x="2649" y="21600"/>
                    <a:pt x="2649" y="21600"/>
                    <a:pt x="2649" y="21600"/>
                  </a:cubicBezTo>
                  <a:cubicBezTo>
                    <a:pt x="0" y="21600"/>
                    <a:pt x="0" y="21600"/>
                    <a:pt x="0" y="21600"/>
                  </a:cubicBezTo>
                  <a:cubicBezTo>
                    <a:pt x="0" y="600"/>
                    <a:pt x="0" y="600"/>
                    <a:pt x="0" y="600"/>
                  </a:cubicBezTo>
                  <a:cubicBezTo>
                    <a:pt x="2649" y="600"/>
                    <a:pt x="2649" y="600"/>
                    <a:pt x="2649" y="600"/>
                  </a:cubicBezTo>
                  <a:cubicBezTo>
                    <a:pt x="2649" y="3900"/>
                    <a:pt x="2649" y="3900"/>
                    <a:pt x="2649" y="3900"/>
                  </a:cubicBezTo>
                  <a:cubicBezTo>
                    <a:pt x="4075" y="1800"/>
                    <a:pt x="7540" y="0"/>
                    <a:pt x="11615" y="0"/>
                  </a:cubicBezTo>
                  <a:cubicBezTo>
                    <a:pt x="17321" y="0"/>
                    <a:pt x="21600" y="3000"/>
                    <a:pt x="21600" y="7950"/>
                  </a:cubicBezTo>
                  <a:close/>
                </a:path>
              </a:pathLst>
            </a:custGeom>
            <a:solidFill>
              <a:srgbClr val="000000"/>
            </a:solidFill>
            <a:ln w="12700" cap="flat">
              <a:noFill/>
              <a:miter lim="400000"/>
            </a:ln>
            <a:effectLst/>
          </p:spPr>
          <p:txBody>
            <a:bodyPr wrap="square" lIns="45719" tIns="45719" rIns="45719" bIns="45719" numCol="1" anchor="t">
              <a:noAutofit/>
            </a:bodyPr>
            <a:lstStyle/>
            <a:p>
              <a:endParaRPr sz="1542"/>
            </a:p>
          </p:txBody>
        </p:sp>
        <p:sp>
          <p:nvSpPr>
            <p:cNvPr id="175" name="Freeform 9"/>
            <p:cNvSpPr/>
            <p:nvPr/>
          </p:nvSpPr>
          <p:spPr>
            <a:xfrm>
              <a:off x="748993" y="30313"/>
              <a:ext cx="61095" cy="84415"/>
            </a:xfrm>
            <a:custGeom>
              <a:avLst/>
              <a:gdLst/>
              <a:ahLst/>
              <a:cxnLst>
                <a:cxn ang="0">
                  <a:pos x="wd2" y="hd2"/>
                </a:cxn>
                <a:cxn ang="5400000">
                  <a:pos x="wd2" y="hd2"/>
                </a:cxn>
                <a:cxn ang="10800000">
                  <a:pos x="wd2" y="hd2"/>
                </a:cxn>
                <a:cxn ang="16200000">
                  <a:pos x="wd2" y="hd2"/>
                </a:cxn>
              </a:cxnLst>
              <a:rect l="0" t="0" r="r" b="b"/>
              <a:pathLst>
                <a:path w="21600" h="21600" extrusionOk="0">
                  <a:moveTo>
                    <a:pt x="10699" y="8082"/>
                  </a:moveTo>
                  <a:cubicBezTo>
                    <a:pt x="14535" y="8082"/>
                    <a:pt x="17563" y="9257"/>
                    <a:pt x="18774" y="10286"/>
                  </a:cubicBezTo>
                  <a:cubicBezTo>
                    <a:pt x="18774" y="7200"/>
                    <a:pt x="18774" y="7200"/>
                    <a:pt x="18774" y="7200"/>
                  </a:cubicBezTo>
                  <a:cubicBezTo>
                    <a:pt x="18774" y="3820"/>
                    <a:pt x="15746" y="1910"/>
                    <a:pt x="11103" y="1910"/>
                  </a:cubicBezTo>
                  <a:cubicBezTo>
                    <a:pt x="7469" y="1910"/>
                    <a:pt x="4441" y="2939"/>
                    <a:pt x="2422" y="3820"/>
                  </a:cubicBezTo>
                  <a:cubicBezTo>
                    <a:pt x="1211" y="2204"/>
                    <a:pt x="1211" y="2204"/>
                    <a:pt x="1211" y="2204"/>
                  </a:cubicBezTo>
                  <a:cubicBezTo>
                    <a:pt x="2826" y="1469"/>
                    <a:pt x="6460" y="0"/>
                    <a:pt x="11305" y="0"/>
                  </a:cubicBezTo>
                  <a:cubicBezTo>
                    <a:pt x="18370" y="0"/>
                    <a:pt x="21600" y="3086"/>
                    <a:pt x="21600" y="7347"/>
                  </a:cubicBezTo>
                  <a:cubicBezTo>
                    <a:pt x="21600" y="21159"/>
                    <a:pt x="21600" y="21159"/>
                    <a:pt x="21600" y="21159"/>
                  </a:cubicBezTo>
                  <a:cubicBezTo>
                    <a:pt x="19379" y="21159"/>
                    <a:pt x="19379" y="21159"/>
                    <a:pt x="19379" y="21159"/>
                  </a:cubicBezTo>
                  <a:cubicBezTo>
                    <a:pt x="18774" y="19249"/>
                    <a:pt x="18774" y="19249"/>
                    <a:pt x="18774" y="19249"/>
                  </a:cubicBezTo>
                  <a:cubicBezTo>
                    <a:pt x="17361" y="20424"/>
                    <a:pt x="14736" y="21600"/>
                    <a:pt x="10699" y="21600"/>
                  </a:cubicBezTo>
                  <a:cubicBezTo>
                    <a:pt x="4441" y="21600"/>
                    <a:pt x="0" y="18661"/>
                    <a:pt x="0" y="14841"/>
                  </a:cubicBezTo>
                  <a:cubicBezTo>
                    <a:pt x="0" y="11020"/>
                    <a:pt x="4441" y="8082"/>
                    <a:pt x="10699" y="8082"/>
                  </a:cubicBezTo>
                  <a:close/>
                  <a:moveTo>
                    <a:pt x="10901" y="19837"/>
                  </a:moveTo>
                  <a:cubicBezTo>
                    <a:pt x="15746" y="19837"/>
                    <a:pt x="18976" y="17633"/>
                    <a:pt x="18976" y="14841"/>
                  </a:cubicBezTo>
                  <a:cubicBezTo>
                    <a:pt x="18976" y="11902"/>
                    <a:pt x="15746" y="9992"/>
                    <a:pt x="10901" y="9992"/>
                  </a:cubicBezTo>
                  <a:cubicBezTo>
                    <a:pt x="5854" y="9992"/>
                    <a:pt x="2624" y="12049"/>
                    <a:pt x="2624" y="14841"/>
                  </a:cubicBezTo>
                  <a:cubicBezTo>
                    <a:pt x="2624" y="17486"/>
                    <a:pt x="5854" y="19837"/>
                    <a:pt x="10901" y="19837"/>
                  </a:cubicBezTo>
                  <a:close/>
                </a:path>
              </a:pathLst>
            </a:custGeom>
            <a:solidFill>
              <a:srgbClr val="000000"/>
            </a:solidFill>
            <a:ln w="12700" cap="flat">
              <a:noFill/>
              <a:miter lim="400000"/>
            </a:ln>
            <a:effectLst/>
          </p:spPr>
          <p:txBody>
            <a:bodyPr wrap="square" lIns="45719" tIns="45719" rIns="45719" bIns="45719" numCol="1" anchor="t">
              <a:noAutofit/>
            </a:bodyPr>
            <a:lstStyle/>
            <a:p>
              <a:endParaRPr sz="1542"/>
            </a:p>
          </p:txBody>
        </p:sp>
        <p:sp>
          <p:nvSpPr>
            <p:cNvPr id="176" name="Freeform 10"/>
            <p:cNvSpPr/>
            <p:nvPr/>
          </p:nvSpPr>
          <p:spPr>
            <a:xfrm>
              <a:off x="825944" y="32179"/>
              <a:ext cx="61096" cy="82549"/>
            </a:xfrm>
            <a:custGeom>
              <a:avLst/>
              <a:gdLst/>
              <a:ahLst/>
              <a:cxnLst>
                <a:cxn ang="0">
                  <a:pos x="wd2" y="hd2"/>
                </a:cxn>
                <a:cxn ang="5400000">
                  <a:pos x="wd2" y="hd2"/>
                </a:cxn>
                <a:cxn ang="10800000">
                  <a:pos x="wd2" y="hd2"/>
                </a:cxn>
                <a:cxn ang="16200000">
                  <a:pos x="wd2" y="hd2"/>
                </a:cxn>
              </a:cxnLst>
              <a:rect l="0" t="0" r="r" b="b"/>
              <a:pathLst>
                <a:path w="21600" h="21600" extrusionOk="0">
                  <a:moveTo>
                    <a:pt x="0" y="13745"/>
                  </a:moveTo>
                  <a:cubicBezTo>
                    <a:pt x="0" y="0"/>
                    <a:pt x="0" y="0"/>
                    <a:pt x="0" y="0"/>
                  </a:cubicBezTo>
                  <a:cubicBezTo>
                    <a:pt x="2826" y="0"/>
                    <a:pt x="2826" y="0"/>
                    <a:pt x="2826" y="0"/>
                  </a:cubicBezTo>
                  <a:cubicBezTo>
                    <a:pt x="2826" y="13594"/>
                    <a:pt x="2826" y="13594"/>
                    <a:pt x="2826" y="13594"/>
                  </a:cubicBezTo>
                  <a:cubicBezTo>
                    <a:pt x="2826" y="17371"/>
                    <a:pt x="6056" y="19787"/>
                    <a:pt x="10497" y="19787"/>
                  </a:cubicBezTo>
                  <a:cubicBezTo>
                    <a:pt x="15342" y="19787"/>
                    <a:pt x="18976" y="17069"/>
                    <a:pt x="18976" y="12839"/>
                  </a:cubicBezTo>
                  <a:cubicBezTo>
                    <a:pt x="18976" y="0"/>
                    <a:pt x="18976" y="0"/>
                    <a:pt x="18976" y="0"/>
                  </a:cubicBezTo>
                  <a:cubicBezTo>
                    <a:pt x="21600" y="0"/>
                    <a:pt x="21600" y="0"/>
                    <a:pt x="21600" y="0"/>
                  </a:cubicBezTo>
                  <a:cubicBezTo>
                    <a:pt x="21600" y="21147"/>
                    <a:pt x="21600" y="21147"/>
                    <a:pt x="21600" y="21147"/>
                  </a:cubicBezTo>
                  <a:cubicBezTo>
                    <a:pt x="18976" y="21147"/>
                    <a:pt x="18976" y="21147"/>
                    <a:pt x="18976" y="21147"/>
                  </a:cubicBezTo>
                  <a:cubicBezTo>
                    <a:pt x="18976" y="17824"/>
                    <a:pt x="18976" y="17824"/>
                    <a:pt x="18976" y="17824"/>
                  </a:cubicBezTo>
                  <a:cubicBezTo>
                    <a:pt x="17563" y="19938"/>
                    <a:pt x="14131" y="21600"/>
                    <a:pt x="10093" y="21600"/>
                  </a:cubicBezTo>
                  <a:cubicBezTo>
                    <a:pt x="4239" y="21600"/>
                    <a:pt x="0" y="18579"/>
                    <a:pt x="0" y="13745"/>
                  </a:cubicBezTo>
                  <a:close/>
                </a:path>
              </a:pathLst>
            </a:custGeom>
            <a:solidFill>
              <a:srgbClr val="000000"/>
            </a:solidFill>
            <a:ln w="12700" cap="flat">
              <a:noFill/>
              <a:miter lim="400000"/>
            </a:ln>
            <a:effectLst/>
          </p:spPr>
          <p:txBody>
            <a:bodyPr wrap="square" lIns="45719" tIns="45719" rIns="45719" bIns="45719" numCol="1" anchor="t">
              <a:noAutofit/>
            </a:bodyPr>
            <a:lstStyle/>
            <a:p>
              <a:endParaRPr sz="1542"/>
            </a:p>
          </p:txBody>
        </p:sp>
        <p:sp>
          <p:nvSpPr>
            <p:cNvPr id="177" name="Freeform 11"/>
            <p:cNvSpPr/>
            <p:nvPr/>
          </p:nvSpPr>
          <p:spPr>
            <a:xfrm>
              <a:off x="895434" y="15856"/>
              <a:ext cx="37310" cy="97939"/>
            </a:xfrm>
            <a:custGeom>
              <a:avLst/>
              <a:gdLst/>
              <a:ahLst/>
              <a:cxnLst>
                <a:cxn ang="0">
                  <a:pos x="wd2" y="hd2"/>
                </a:cxn>
                <a:cxn ang="5400000">
                  <a:pos x="wd2" y="hd2"/>
                </a:cxn>
                <a:cxn ang="10800000">
                  <a:pos x="wd2" y="hd2"/>
                </a:cxn>
                <a:cxn ang="16200000">
                  <a:pos x="wd2" y="hd2"/>
                </a:cxn>
              </a:cxnLst>
              <a:rect l="0" t="0" r="r" b="b"/>
              <a:pathLst>
                <a:path w="21600" h="21600" extrusionOk="0">
                  <a:moveTo>
                    <a:pt x="9969" y="0"/>
                  </a:moveTo>
                  <a:cubicBezTo>
                    <a:pt x="9969" y="3685"/>
                    <a:pt x="9969" y="3685"/>
                    <a:pt x="9969" y="3685"/>
                  </a:cubicBezTo>
                  <a:cubicBezTo>
                    <a:pt x="20935" y="3685"/>
                    <a:pt x="20935" y="3685"/>
                    <a:pt x="20935" y="3685"/>
                  </a:cubicBezTo>
                  <a:cubicBezTo>
                    <a:pt x="20935" y="5209"/>
                    <a:pt x="20935" y="5209"/>
                    <a:pt x="20935" y="5209"/>
                  </a:cubicBezTo>
                  <a:cubicBezTo>
                    <a:pt x="9969" y="5209"/>
                    <a:pt x="9969" y="5209"/>
                    <a:pt x="9969" y="5209"/>
                  </a:cubicBezTo>
                  <a:cubicBezTo>
                    <a:pt x="9969" y="15247"/>
                    <a:pt x="9969" y="15247"/>
                    <a:pt x="9969" y="15247"/>
                  </a:cubicBezTo>
                  <a:cubicBezTo>
                    <a:pt x="9969" y="19059"/>
                    <a:pt x="12295" y="20075"/>
                    <a:pt x="19274" y="20075"/>
                  </a:cubicBezTo>
                  <a:cubicBezTo>
                    <a:pt x="20271" y="20075"/>
                    <a:pt x="21600" y="20075"/>
                    <a:pt x="21600" y="20075"/>
                  </a:cubicBezTo>
                  <a:cubicBezTo>
                    <a:pt x="21600" y="21600"/>
                    <a:pt x="21600" y="21600"/>
                    <a:pt x="21600" y="21600"/>
                  </a:cubicBezTo>
                  <a:cubicBezTo>
                    <a:pt x="21600" y="21600"/>
                    <a:pt x="19274" y="21600"/>
                    <a:pt x="17612" y="21600"/>
                  </a:cubicBezTo>
                  <a:cubicBezTo>
                    <a:pt x="10302" y="21600"/>
                    <a:pt x="5649" y="19948"/>
                    <a:pt x="5649" y="16264"/>
                  </a:cubicBezTo>
                  <a:cubicBezTo>
                    <a:pt x="5649" y="5209"/>
                    <a:pt x="5649" y="5209"/>
                    <a:pt x="5649" y="5209"/>
                  </a:cubicBezTo>
                  <a:cubicBezTo>
                    <a:pt x="0" y="5209"/>
                    <a:pt x="0" y="5209"/>
                    <a:pt x="0" y="5209"/>
                  </a:cubicBezTo>
                  <a:cubicBezTo>
                    <a:pt x="0" y="3685"/>
                    <a:pt x="0" y="3685"/>
                    <a:pt x="0" y="3685"/>
                  </a:cubicBezTo>
                  <a:cubicBezTo>
                    <a:pt x="5649" y="3685"/>
                    <a:pt x="5649" y="3685"/>
                    <a:pt x="5649" y="3685"/>
                  </a:cubicBezTo>
                  <a:cubicBezTo>
                    <a:pt x="5649" y="0"/>
                    <a:pt x="5649" y="0"/>
                    <a:pt x="5649" y="0"/>
                  </a:cubicBezTo>
                  <a:lnTo>
                    <a:pt x="9969" y="0"/>
                  </a:lnTo>
                  <a:close/>
                </a:path>
              </a:pathLst>
            </a:custGeom>
            <a:solidFill>
              <a:srgbClr val="000000"/>
            </a:solidFill>
            <a:ln w="12700" cap="flat">
              <a:noFill/>
              <a:miter lim="400000"/>
            </a:ln>
            <a:effectLst/>
          </p:spPr>
          <p:txBody>
            <a:bodyPr wrap="square" lIns="45719" tIns="45719" rIns="45719" bIns="45719" numCol="1" anchor="t">
              <a:noAutofit/>
            </a:bodyPr>
            <a:lstStyle/>
            <a:p>
              <a:endParaRPr sz="1542"/>
            </a:p>
          </p:txBody>
        </p:sp>
        <p:sp>
          <p:nvSpPr>
            <p:cNvPr id="178" name="Freeform 12"/>
            <p:cNvSpPr/>
            <p:nvPr/>
          </p:nvSpPr>
          <p:spPr>
            <a:xfrm>
              <a:off x="936941" y="0"/>
              <a:ext cx="76020" cy="114728"/>
            </a:xfrm>
            <a:custGeom>
              <a:avLst/>
              <a:gdLst/>
              <a:ahLst/>
              <a:cxnLst>
                <a:cxn ang="0">
                  <a:pos x="wd2" y="hd2"/>
                </a:cxn>
                <a:cxn ang="5400000">
                  <a:pos x="wd2" y="hd2"/>
                </a:cxn>
                <a:cxn ang="10800000">
                  <a:pos x="wd2" y="hd2"/>
                </a:cxn>
                <a:cxn ang="16200000">
                  <a:pos x="wd2" y="hd2"/>
                </a:cxn>
              </a:cxnLst>
              <a:rect l="0" t="0" r="r" b="b"/>
              <a:pathLst>
                <a:path w="21600" h="21600" extrusionOk="0">
                  <a:moveTo>
                    <a:pt x="10881" y="5644"/>
                  </a:moveTo>
                  <a:cubicBezTo>
                    <a:pt x="17377" y="5644"/>
                    <a:pt x="21600" y="8901"/>
                    <a:pt x="21600" y="13242"/>
                  </a:cubicBezTo>
                  <a:cubicBezTo>
                    <a:pt x="21600" y="13893"/>
                    <a:pt x="21600" y="13893"/>
                    <a:pt x="21600" y="13893"/>
                  </a:cubicBezTo>
                  <a:cubicBezTo>
                    <a:pt x="2274" y="13893"/>
                    <a:pt x="2274" y="13893"/>
                    <a:pt x="2274" y="13893"/>
                  </a:cubicBezTo>
                  <a:cubicBezTo>
                    <a:pt x="2274" y="17910"/>
                    <a:pt x="6009" y="20297"/>
                    <a:pt x="11531" y="20297"/>
                  </a:cubicBezTo>
                  <a:cubicBezTo>
                    <a:pt x="15753" y="20297"/>
                    <a:pt x="18027" y="18886"/>
                    <a:pt x="19326" y="17692"/>
                  </a:cubicBezTo>
                  <a:cubicBezTo>
                    <a:pt x="20788" y="18344"/>
                    <a:pt x="20788" y="18344"/>
                    <a:pt x="20788" y="18344"/>
                  </a:cubicBezTo>
                  <a:cubicBezTo>
                    <a:pt x="19326" y="19972"/>
                    <a:pt x="16403" y="21600"/>
                    <a:pt x="11531" y="21600"/>
                  </a:cubicBezTo>
                  <a:cubicBezTo>
                    <a:pt x="4710" y="21600"/>
                    <a:pt x="0" y="18452"/>
                    <a:pt x="0" y="13676"/>
                  </a:cubicBezTo>
                  <a:cubicBezTo>
                    <a:pt x="0" y="8683"/>
                    <a:pt x="5035" y="5644"/>
                    <a:pt x="10881" y="5644"/>
                  </a:cubicBezTo>
                  <a:close/>
                  <a:moveTo>
                    <a:pt x="10881" y="7055"/>
                  </a:moveTo>
                  <a:cubicBezTo>
                    <a:pt x="6659" y="7055"/>
                    <a:pt x="2761" y="8901"/>
                    <a:pt x="2274" y="12591"/>
                  </a:cubicBezTo>
                  <a:cubicBezTo>
                    <a:pt x="19326" y="12591"/>
                    <a:pt x="19326" y="12591"/>
                    <a:pt x="19326" y="12591"/>
                  </a:cubicBezTo>
                  <a:cubicBezTo>
                    <a:pt x="19002" y="8792"/>
                    <a:pt x="15104" y="7055"/>
                    <a:pt x="10881" y="7055"/>
                  </a:cubicBezTo>
                  <a:close/>
                  <a:moveTo>
                    <a:pt x="14941" y="0"/>
                  </a:moveTo>
                  <a:cubicBezTo>
                    <a:pt x="11206" y="4125"/>
                    <a:pt x="11206" y="4125"/>
                    <a:pt x="11206" y="4125"/>
                  </a:cubicBezTo>
                  <a:cubicBezTo>
                    <a:pt x="9095" y="4125"/>
                    <a:pt x="9095" y="4125"/>
                    <a:pt x="9095" y="4125"/>
                  </a:cubicBezTo>
                  <a:cubicBezTo>
                    <a:pt x="12343" y="0"/>
                    <a:pt x="12343" y="0"/>
                    <a:pt x="12343" y="0"/>
                  </a:cubicBezTo>
                  <a:lnTo>
                    <a:pt x="14941" y="0"/>
                  </a:lnTo>
                  <a:close/>
                </a:path>
              </a:pathLst>
            </a:custGeom>
            <a:solidFill>
              <a:srgbClr val="000000"/>
            </a:solidFill>
            <a:ln w="12700" cap="flat">
              <a:noFill/>
              <a:miter lim="400000"/>
            </a:ln>
            <a:effectLst/>
          </p:spPr>
          <p:txBody>
            <a:bodyPr wrap="square" lIns="45719" tIns="45719" rIns="45719" bIns="45719" numCol="1" anchor="t">
              <a:noAutofit/>
            </a:bodyPr>
            <a:lstStyle/>
            <a:p>
              <a:endParaRPr sz="1542"/>
            </a:p>
          </p:txBody>
        </p:sp>
        <p:sp>
          <p:nvSpPr>
            <p:cNvPr id="179" name="Freeform 13"/>
            <p:cNvSpPr/>
            <p:nvPr/>
          </p:nvSpPr>
          <p:spPr>
            <a:xfrm>
              <a:off x="1021354" y="30313"/>
              <a:ext cx="55499" cy="83016"/>
            </a:xfrm>
            <a:custGeom>
              <a:avLst/>
              <a:gdLst/>
              <a:ahLst/>
              <a:cxnLst>
                <a:cxn ang="0">
                  <a:pos x="wd2" y="hd2"/>
                </a:cxn>
                <a:cxn ang="5400000">
                  <a:pos x="wd2" y="hd2"/>
                </a:cxn>
                <a:cxn ang="10800000">
                  <a:pos x="wd2" y="hd2"/>
                </a:cxn>
                <a:cxn ang="16200000">
                  <a:pos x="wd2" y="hd2"/>
                </a:cxn>
              </a:cxnLst>
              <a:rect l="0" t="0" r="r" b="b"/>
              <a:pathLst>
                <a:path w="21600" h="21600" extrusionOk="0">
                  <a:moveTo>
                    <a:pt x="10021" y="0"/>
                  </a:moveTo>
                  <a:cubicBezTo>
                    <a:pt x="16478" y="0"/>
                    <a:pt x="20487" y="2250"/>
                    <a:pt x="20487" y="5700"/>
                  </a:cubicBezTo>
                  <a:cubicBezTo>
                    <a:pt x="20487" y="7650"/>
                    <a:pt x="19151" y="9450"/>
                    <a:pt x="16701" y="10350"/>
                  </a:cubicBezTo>
                  <a:cubicBezTo>
                    <a:pt x="19819" y="11250"/>
                    <a:pt x="21600" y="13050"/>
                    <a:pt x="21600" y="15300"/>
                  </a:cubicBezTo>
                  <a:cubicBezTo>
                    <a:pt x="21600" y="19500"/>
                    <a:pt x="16478" y="21600"/>
                    <a:pt x="10689" y="21600"/>
                  </a:cubicBezTo>
                  <a:cubicBezTo>
                    <a:pt x="0" y="21600"/>
                    <a:pt x="0" y="21600"/>
                    <a:pt x="0" y="21600"/>
                  </a:cubicBezTo>
                  <a:cubicBezTo>
                    <a:pt x="0" y="0"/>
                    <a:pt x="0" y="0"/>
                    <a:pt x="0" y="0"/>
                  </a:cubicBezTo>
                  <a:lnTo>
                    <a:pt x="10021" y="0"/>
                  </a:lnTo>
                  <a:close/>
                  <a:moveTo>
                    <a:pt x="14029" y="6300"/>
                  </a:moveTo>
                  <a:cubicBezTo>
                    <a:pt x="14029" y="4800"/>
                    <a:pt x="12470" y="3750"/>
                    <a:pt x="10021" y="3750"/>
                  </a:cubicBezTo>
                  <a:cubicBezTo>
                    <a:pt x="6458" y="3750"/>
                    <a:pt x="6458" y="3750"/>
                    <a:pt x="6458" y="3750"/>
                  </a:cubicBezTo>
                  <a:cubicBezTo>
                    <a:pt x="6458" y="8700"/>
                    <a:pt x="6458" y="8700"/>
                    <a:pt x="6458" y="8700"/>
                  </a:cubicBezTo>
                  <a:cubicBezTo>
                    <a:pt x="10021" y="8700"/>
                    <a:pt x="10021" y="8700"/>
                    <a:pt x="10021" y="8700"/>
                  </a:cubicBezTo>
                  <a:cubicBezTo>
                    <a:pt x="12247" y="8700"/>
                    <a:pt x="14029" y="7800"/>
                    <a:pt x="14029" y="6300"/>
                  </a:cubicBezTo>
                  <a:close/>
                  <a:moveTo>
                    <a:pt x="14920" y="15000"/>
                  </a:moveTo>
                  <a:cubicBezTo>
                    <a:pt x="14920" y="13200"/>
                    <a:pt x="12915" y="12300"/>
                    <a:pt x="10243" y="12300"/>
                  </a:cubicBezTo>
                  <a:cubicBezTo>
                    <a:pt x="6458" y="12300"/>
                    <a:pt x="6458" y="12300"/>
                    <a:pt x="6458" y="12300"/>
                  </a:cubicBezTo>
                  <a:cubicBezTo>
                    <a:pt x="6458" y="17850"/>
                    <a:pt x="6458" y="17850"/>
                    <a:pt x="6458" y="17850"/>
                  </a:cubicBezTo>
                  <a:cubicBezTo>
                    <a:pt x="10243" y="17850"/>
                    <a:pt x="10243" y="17850"/>
                    <a:pt x="10243" y="17850"/>
                  </a:cubicBezTo>
                  <a:cubicBezTo>
                    <a:pt x="12915" y="17850"/>
                    <a:pt x="14920" y="16800"/>
                    <a:pt x="14920" y="15000"/>
                  </a:cubicBezTo>
                  <a:close/>
                </a:path>
              </a:pathLst>
            </a:custGeom>
            <a:solidFill>
              <a:srgbClr val="592673"/>
            </a:solidFill>
            <a:ln w="12700" cap="flat">
              <a:noFill/>
              <a:miter lim="400000"/>
            </a:ln>
            <a:effectLst/>
          </p:spPr>
          <p:txBody>
            <a:bodyPr wrap="square" lIns="45719" tIns="45719" rIns="45719" bIns="45719" numCol="1" anchor="t">
              <a:noAutofit/>
            </a:bodyPr>
            <a:lstStyle/>
            <a:p>
              <a:endParaRPr sz="1542"/>
            </a:p>
          </p:txBody>
        </p:sp>
        <p:sp>
          <p:nvSpPr>
            <p:cNvPr id="180" name="Freeform 14"/>
            <p:cNvSpPr/>
            <p:nvPr/>
          </p:nvSpPr>
          <p:spPr>
            <a:xfrm>
              <a:off x="1084781" y="30313"/>
              <a:ext cx="53167" cy="83016"/>
            </a:xfrm>
            <a:custGeom>
              <a:avLst/>
              <a:gdLst/>
              <a:ahLst/>
              <a:cxnLst>
                <a:cxn ang="0">
                  <a:pos x="wd2" y="hd2"/>
                </a:cxn>
                <a:cxn ang="5400000">
                  <a:pos x="wd2" y="hd2"/>
                </a:cxn>
                <a:cxn ang="10800000">
                  <a:pos x="wd2" y="hd2"/>
                </a:cxn>
                <a:cxn ang="16200000">
                  <a:pos x="wd2" y="hd2"/>
                </a:cxn>
              </a:cxnLst>
              <a:rect l="0" t="0" r="r" b="b"/>
              <a:pathLst>
                <a:path w="21600" h="21600" extrusionOk="0">
                  <a:moveTo>
                    <a:pt x="10684" y="0"/>
                  </a:moveTo>
                  <a:cubicBezTo>
                    <a:pt x="17187" y="0"/>
                    <a:pt x="21600" y="2700"/>
                    <a:pt x="21600" y="6750"/>
                  </a:cubicBezTo>
                  <a:cubicBezTo>
                    <a:pt x="21600" y="10800"/>
                    <a:pt x="16955" y="13500"/>
                    <a:pt x="10684" y="13500"/>
                  </a:cubicBezTo>
                  <a:cubicBezTo>
                    <a:pt x="6735" y="13500"/>
                    <a:pt x="6735" y="13500"/>
                    <a:pt x="6735" y="13500"/>
                  </a:cubicBezTo>
                  <a:cubicBezTo>
                    <a:pt x="6735" y="21600"/>
                    <a:pt x="6735" y="21600"/>
                    <a:pt x="6735" y="21600"/>
                  </a:cubicBezTo>
                  <a:cubicBezTo>
                    <a:pt x="0" y="21600"/>
                    <a:pt x="0" y="21600"/>
                    <a:pt x="0" y="21600"/>
                  </a:cubicBezTo>
                  <a:cubicBezTo>
                    <a:pt x="0" y="0"/>
                    <a:pt x="0" y="0"/>
                    <a:pt x="0" y="0"/>
                  </a:cubicBezTo>
                  <a:lnTo>
                    <a:pt x="10684" y="0"/>
                  </a:lnTo>
                  <a:close/>
                  <a:moveTo>
                    <a:pt x="14632" y="6750"/>
                  </a:moveTo>
                  <a:cubicBezTo>
                    <a:pt x="14632" y="4950"/>
                    <a:pt x="12542" y="3750"/>
                    <a:pt x="9755" y="3750"/>
                  </a:cubicBezTo>
                  <a:cubicBezTo>
                    <a:pt x="6735" y="3750"/>
                    <a:pt x="6735" y="3750"/>
                    <a:pt x="6735" y="3750"/>
                  </a:cubicBezTo>
                  <a:cubicBezTo>
                    <a:pt x="6735" y="9750"/>
                    <a:pt x="6735" y="9750"/>
                    <a:pt x="6735" y="9750"/>
                  </a:cubicBezTo>
                  <a:cubicBezTo>
                    <a:pt x="9755" y="9750"/>
                    <a:pt x="9755" y="9750"/>
                    <a:pt x="9755" y="9750"/>
                  </a:cubicBezTo>
                  <a:cubicBezTo>
                    <a:pt x="12542" y="9750"/>
                    <a:pt x="14632" y="8550"/>
                    <a:pt x="14632" y="6750"/>
                  </a:cubicBezTo>
                  <a:close/>
                </a:path>
              </a:pathLst>
            </a:custGeom>
            <a:solidFill>
              <a:srgbClr val="592673"/>
            </a:solidFill>
            <a:ln w="12700" cap="flat">
              <a:noFill/>
              <a:miter lim="400000"/>
            </a:ln>
            <a:effectLst/>
          </p:spPr>
          <p:txBody>
            <a:bodyPr wrap="square" lIns="45719" tIns="45719" rIns="45719" bIns="45719" numCol="1" anchor="t">
              <a:noAutofit/>
            </a:bodyPr>
            <a:lstStyle/>
            <a:p>
              <a:endParaRPr sz="1542"/>
            </a:p>
          </p:txBody>
        </p:sp>
        <p:sp>
          <p:nvSpPr>
            <p:cNvPr id="181" name="Freeform 15"/>
            <p:cNvSpPr/>
            <p:nvPr/>
          </p:nvSpPr>
          <p:spPr>
            <a:xfrm>
              <a:off x="1140279" y="28915"/>
              <a:ext cx="67625" cy="8534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670"/>
                    <a:pt x="5808" y="0"/>
                    <a:pt x="13613" y="0"/>
                  </a:cubicBezTo>
                  <a:cubicBezTo>
                    <a:pt x="17062" y="0"/>
                    <a:pt x="19603" y="876"/>
                    <a:pt x="21237" y="1897"/>
                  </a:cubicBezTo>
                  <a:cubicBezTo>
                    <a:pt x="19785" y="5546"/>
                    <a:pt x="19785" y="5546"/>
                    <a:pt x="19785" y="5546"/>
                  </a:cubicBezTo>
                  <a:cubicBezTo>
                    <a:pt x="18514" y="4816"/>
                    <a:pt x="16155" y="3941"/>
                    <a:pt x="13613" y="3941"/>
                  </a:cubicBezTo>
                  <a:cubicBezTo>
                    <a:pt x="8894" y="3941"/>
                    <a:pt x="5445" y="6859"/>
                    <a:pt x="5445" y="10800"/>
                  </a:cubicBezTo>
                  <a:cubicBezTo>
                    <a:pt x="5445" y="14886"/>
                    <a:pt x="8894" y="17659"/>
                    <a:pt x="13613" y="17659"/>
                  </a:cubicBezTo>
                  <a:cubicBezTo>
                    <a:pt x="16336" y="17659"/>
                    <a:pt x="18877" y="16638"/>
                    <a:pt x="19966" y="16054"/>
                  </a:cubicBezTo>
                  <a:cubicBezTo>
                    <a:pt x="21600" y="19703"/>
                    <a:pt x="21600" y="19703"/>
                    <a:pt x="21600" y="19703"/>
                  </a:cubicBezTo>
                  <a:cubicBezTo>
                    <a:pt x="19966" y="20578"/>
                    <a:pt x="17425" y="21600"/>
                    <a:pt x="13613" y="21600"/>
                  </a:cubicBezTo>
                  <a:cubicBezTo>
                    <a:pt x="5445" y="21600"/>
                    <a:pt x="0" y="16930"/>
                    <a:pt x="0" y="10800"/>
                  </a:cubicBezTo>
                  <a:close/>
                </a:path>
              </a:pathLst>
            </a:custGeom>
            <a:solidFill>
              <a:srgbClr val="592673"/>
            </a:solidFill>
            <a:ln w="12700" cap="flat">
              <a:noFill/>
              <a:miter lim="400000"/>
            </a:ln>
            <a:effectLst/>
          </p:spPr>
          <p:txBody>
            <a:bodyPr wrap="square" lIns="45719" tIns="45719" rIns="45719" bIns="45719" numCol="1" anchor="t">
              <a:noAutofit/>
            </a:bodyPr>
            <a:lstStyle/>
            <a:p>
              <a:endParaRPr sz="1542"/>
            </a:p>
          </p:txBody>
        </p:sp>
        <p:sp>
          <p:nvSpPr>
            <p:cNvPr id="182" name="Freeform 16"/>
            <p:cNvSpPr/>
            <p:nvPr/>
          </p:nvSpPr>
          <p:spPr>
            <a:xfrm>
              <a:off x="1215365" y="30313"/>
              <a:ext cx="43374" cy="83016"/>
            </a:xfrm>
            <a:custGeom>
              <a:avLst/>
              <a:gdLst/>
              <a:ahLst/>
              <a:cxnLst>
                <a:cxn ang="0">
                  <a:pos x="wd2" y="hd2"/>
                </a:cxn>
                <a:cxn ang="5400000">
                  <a:pos x="wd2" y="hd2"/>
                </a:cxn>
                <a:cxn ang="10800000">
                  <a:pos x="wd2" y="hd2"/>
                </a:cxn>
                <a:cxn ang="16200000">
                  <a:pos x="wd2" y="hd2"/>
                </a:cxn>
              </a:cxnLst>
              <a:rect l="0" t="0" r="r" b="b"/>
              <a:pathLst>
                <a:path w="21600" h="21600" extrusionOk="0">
                  <a:moveTo>
                    <a:pt x="21135" y="0"/>
                  </a:moveTo>
                  <a:lnTo>
                    <a:pt x="21135" y="3883"/>
                  </a:lnTo>
                  <a:lnTo>
                    <a:pt x="8361" y="3883"/>
                  </a:lnTo>
                  <a:lnTo>
                    <a:pt x="8361" y="8616"/>
                  </a:lnTo>
                  <a:lnTo>
                    <a:pt x="19045" y="8616"/>
                  </a:lnTo>
                  <a:lnTo>
                    <a:pt x="19045" y="12499"/>
                  </a:lnTo>
                  <a:lnTo>
                    <a:pt x="8361" y="12499"/>
                  </a:lnTo>
                  <a:lnTo>
                    <a:pt x="8361" y="17596"/>
                  </a:lnTo>
                  <a:lnTo>
                    <a:pt x="21600" y="17596"/>
                  </a:lnTo>
                  <a:lnTo>
                    <a:pt x="21600" y="21600"/>
                  </a:lnTo>
                  <a:lnTo>
                    <a:pt x="0" y="21600"/>
                  </a:lnTo>
                  <a:lnTo>
                    <a:pt x="0" y="0"/>
                  </a:lnTo>
                  <a:lnTo>
                    <a:pt x="21135" y="0"/>
                  </a:lnTo>
                  <a:close/>
                </a:path>
              </a:pathLst>
            </a:custGeom>
            <a:solidFill>
              <a:srgbClr val="592673"/>
            </a:solidFill>
            <a:ln w="12700" cap="flat">
              <a:noFill/>
              <a:miter lim="400000"/>
            </a:ln>
            <a:effectLst/>
          </p:spPr>
          <p:txBody>
            <a:bodyPr wrap="square" lIns="45719" tIns="45719" rIns="45719" bIns="45719" numCol="1" anchor="t">
              <a:noAutofit/>
            </a:bodyPr>
            <a:lstStyle/>
            <a:p>
              <a:endParaRPr sz="1542"/>
            </a:p>
          </p:txBody>
        </p:sp>
        <p:sp>
          <p:nvSpPr>
            <p:cNvPr id="183" name="Freeform 17"/>
            <p:cNvSpPr/>
            <p:nvPr/>
          </p:nvSpPr>
          <p:spPr>
            <a:xfrm>
              <a:off x="0" y="4197"/>
              <a:ext cx="50835" cy="109132"/>
            </a:xfrm>
            <a:custGeom>
              <a:avLst/>
              <a:gdLst/>
              <a:ahLst/>
              <a:cxnLst>
                <a:cxn ang="0">
                  <a:pos x="wd2" y="hd2"/>
                </a:cxn>
                <a:cxn ang="5400000">
                  <a:pos x="wd2" y="hd2"/>
                </a:cxn>
                <a:cxn ang="10800000">
                  <a:pos x="wd2" y="hd2"/>
                </a:cxn>
                <a:cxn ang="16200000">
                  <a:pos x="wd2" y="hd2"/>
                </a:cxn>
              </a:cxnLst>
              <a:rect l="0" t="0" r="r" b="b"/>
              <a:pathLst>
                <a:path w="21600" h="21600" extrusionOk="0">
                  <a:moveTo>
                    <a:pt x="3369" y="0"/>
                  </a:moveTo>
                  <a:lnTo>
                    <a:pt x="3369" y="20123"/>
                  </a:lnTo>
                  <a:lnTo>
                    <a:pt x="21600" y="20123"/>
                  </a:lnTo>
                  <a:lnTo>
                    <a:pt x="21600" y="21600"/>
                  </a:lnTo>
                  <a:lnTo>
                    <a:pt x="0" y="21600"/>
                  </a:lnTo>
                  <a:lnTo>
                    <a:pt x="0" y="0"/>
                  </a:lnTo>
                  <a:lnTo>
                    <a:pt x="3369" y="0"/>
                  </a:lnTo>
                  <a:close/>
                </a:path>
              </a:pathLst>
            </a:custGeom>
            <a:solidFill>
              <a:srgbClr val="000000"/>
            </a:solidFill>
            <a:ln w="12700" cap="flat">
              <a:noFill/>
              <a:miter lim="400000"/>
            </a:ln>
            <a:effectLst/>
          </p:spPr>
          <p:txBody>
            <a:bodyPr wrap="square" lIns="45719" tIns="45719" rIns="45719" bIns="45719" numCol="1" anchor="t">
              <a:noAutofit/>
            </a:bodyPr>
            <a:lstStyle/>
            <a:p>
              <a:endParaRPr sz="1542"/>
            </a:p>
          </p:txBody>
        </p:sp>
        <p:sp>
          <p:nvSpPr>
            <p:cNvPr id="184" name="Freeform 18"/>
            <p:cNvSpPr/>
            <p:nvPr/>
          </p:nvSpPr>
          <p:spPr>
            <a:xfrm>
              <a:off x="56897" y="30313"/>
              <a:ext cx="61095" cy="84415"/>
            </a:xfrm>
            <a:custGeom>
              <a:avLst/>
              <a:gdLst/>
              <a:ahLst/>
              <a:cxnLst>
                <a:cxn ang="0">
                  <a:pos x="wd2" y="hd2"/>
                </a:cxn>
                <a:cxn ang="5400000">
                  <a:pos x="wd2" y="hd2"/>
                </a:cxn>
                <a:cxn ang="10800000">
                  <a:pos x="wd2" y="hd2"/>
                </a:cxn>
                <a:cxn ang="16200000">
                  <a:pos x="wd2" y="hd2"/>
                </a:cxn>
              </a:cxnLst>
              <a:rect l="0" t="0" r="r" b="b"/>
              <a:pathLst>
                <a:path w="21600" h="21600" extrusionOk="0">
                  <a:moveTo>
                    <a:pt x="10901" y="8082"/>
                  </a:moveTo>
                  <a:cubicBezTo>
                    <a:pt x="14736" y="8082"/>
                    <a:pt x="17563" y="9257"/>
                    <a:pt x="18976" y="10286"/>
                  </a:cubicBezTo>
                  <a:cubicBezTo>
                    <a:pt x="18976" y="7200"/>
                    <a:pt x="18976" y="7200"/>
                    <a:pt x="18976" y="7200"/>
                  </a:cubicBezTo>
                  <a:cubicBezTo>
                    <a:pt x="18976" y="3820"/>
                    <a:pt x="15746" y="1910"/>
                    <a:pt x="11103" y="1910"/>
                  </a:cubicBezTo>
                  <a:cubicBezTo>
                    <a:pt x="7469" y="1910"/>
                    <a:pt x="4441" y="2939"/>
                    <a:pt x="2422" y="3820"/>
                  </a:cubicBezTo>
                  <a:cubicBezTo>
                    <a:pt x="1413" y="2204"/>
                    <a:pt x="1413" y="2204"/>
                    <a:pt x="1413" y="2204"/>
                  </a:cubicBezTo>
                  <a:cubicBezTo>
                    <a:pt x="2826" y="1469"/>
                    <a:pt x="6662" y="0"/>
                    <a:pt x="11305" y="0"/>
                  </a:cubicBezTo>
                  <a:cubicBezTo>
                    <a:pt x="18370" y="0"/>
                    <a:pt x="21600" y="3086"/>
                    <a:pt x="21600" y="7347"/>
                  </a:cubicBezTo>
                  <a:cubicBezTo>
                    <a:pt x="21600" y="21159"/>
                    <a:pt x="21600" y="21159"/>
                    <a:pt x="21600" y="21159"/>
                  </a:cubicBezTo>
                  <a:cubicBezTo>
                    <a:pt x="19379" y="21159"/>
                    <a:pt x="19379" y="21159"/>
                    <a:pt x="19379" y="21159"/>
                  </a:cubicBezTo>
                  <a:cubicBezTo>
                    <a:pt x="18976" y="19249"/>
                    <a:pt x="18976" y="19249"/>
                    <a:pt x="18976" y="19249"/>
                  </a:cubicBezTo>
                  <a:cubicBezTo>
                    <a:pt x="17361" y="20424"/>
                    <a:pt x="14938" y="21600"/>
                    <a:pt x="10901" y="21600"/>
                  </a:cubicBezTo>
                  <a:cubicBezTo>
                    <a:pt x="4441" y="21600"/>
                    <a:pt x="0" y="18661"/>
                    <a:pt x="0" y="14841"/>
                  </a:cubicBezTo>
                  <a:cubicBezTo>
                    <a:pt x="0" y="11020"/>
                    <a:pt x="4643" y="8082"/>
                    <a:pt x="10901" y="8082"/>
                  </a:cubicBezTo>
                  <a:close/>
                  <a:moveTo>
                    <a:pt x="10901" y="19837"/>
                  </a:moveTo>
                  <a:cubicBezTo>
                    <a:pt x="15746" y="19837"/>
                    <a:pt x="18976" y="17633"/>
                    <a:pt x="18976" y="14841"/>
                  </a:cubicBezTo>
                  <a:cubicBezTo>
                    <a:pt x="18976" y="11902"/>
                    <a:pt x="15948" y="9992"/>
                    <a:pt x="10901" y="9992"/>
                  </a:cubicBezTo>
                  <a:cubicBezTo>
                    <a:pt x="5854" y="9992"/>
                    <a:pt x="2826" y="12049"/>
                    <a:pt x="2826" y="14841"/>
                  </a:cubicBezTo>
                  <a:cubicBezTo>
                    <a:pt x="2826" y="17486"/>
                    <a:pt x="5854" y="19837"/>
                    <a:pt x="10901" y="19837"/>
                  </a:cubicBezTo>
                  <a:close/>
                </a:path>
              </a:pathLst>
            </a:custGeom>
            <a:solidFill>
              <a:srgbClr val="000000"/>
            </a:solidFill>
            <a:ln w="12700" cap="flat">
              <a:noFill/>
              <a:miter lim="400000"/>
            </a:ln>
            <a:effectLst/>
          </p:spPr>
          <p:txBody>
            <a:bodyPr wrap="square" lIns="45719" tIns="45719" rIns="45719" bIns="45719" numCol="1" anchor="t">
              <a:noAutofit/>
            </a:bodyPr>
            <a:lstStyle/>
            <a:p>
              <a:endParaRPr sz="1542"/>
            </a:p>
          </p:txBody>
        </p:sp>
        <p:sp>
          <p:nvSpPr>
            <p:cNvPr id="185" name="Freeform 19"/>
            <p:cNvSpPr/>
            <p:nvPr/>
          </p:nvSpPr>
          <p:spPr>
            <a:xfrm>
              <a:off x="253239" y="86361"/>
              <a:ext cx="23007" cy="19972"/>
            </a:xfrm>
            <a:custGeom>
              <a:avLst/>
              <a:gdLst/>
              <a:ahLst/>
              <a:cxnLst>
                <a:cxn ang="0">
                  <a:pos x="wd2" y="hd2"/>
                </a:cxn>
                <a:cxn ang="5400000">
                  <a:pos x="wd2" y="hd2"/>
                </a:cxn>
                <a:cxn ang="10800000">
                  <a:pos x="wd2" y="hd2"/>
                </a:cxn>
                <a:cxn ang="16200000">
                  <a:pos x="wd2" y="hd2"/>
                </a:cxn>
              </a:cxnLst>
              <a:rect l="0" t="0" r="r" b="b"/>
              <a:pathLst>
                <a:path w="20491" h="20108" extrusionOk="0">
                  <a:moveTo>
                    <a:pt x="5023" y="4930"/>
                  </a:moveTo>
                  <a:cubicBezTo>
                    <a:pt x="5023" y="4930"/>
                    <a:pt x="5023" y="4930"/>
                    <a:pt x="5023" y="4930"/>
                  </a:cubicBezTo>
                  <a:cubicBezTo>
                    <a:pt x="3516" y="7849"/>
                    <a:pt x="2009" y="10767"/>
                    <a:pt x="0" y="13103"/>
                  </a:cubicBezTo>
                  <a:cubicBezTo>
                    <a:pt x="4521" y="17189"/>
                    <a:pt x="10047" y="19524"/>
                    <a:pt x="16577" y="20108"/>
                  </a:cubicBezTo>
                  <a:cubicBezTo>
                    <a:pt x="17581" y="17773"/>
                    <a:pt x="18586" y="16022"/>
                    <a:pt x="19591" y="13686"/>
                  </a:cubicBezTo>
                  <a:cubicBezTo>
                    <a:pt x="19591" y="13686"/>
                    <a:pt x="19591" y="13686"/>
                    <a:pt x="19591" y="13686"/>
                  </a:cubicBezTo>
                  <a:cubicBezTo>
                    <a:pt x="21600" y="9016"/>
                    <a:pt x="20093" y="3762"/>
                    <a:pt x="16577" y="1427"/>
                  </a:cubicBezTo>
                  <a:cubicBezTo>
                    <a:pt x="12558" y="-1492"/>
                    <a:pt x="7535" y="259"/>
                    <a:pt x="5023" y="4930"/>
                  </a:cubicBezTo>
                  <a:close/>
                </a:path>
              </a:pathLst>
            </a:custGeom>
            <a:solidFill>
              <a:srgbClr val="B34389"/>
            </a:solidFill>
            <a:ln w="12700" cap="flat">
              <a:noFill/>
              <a:miter lim="400000"/>
            </a:ln>
            <a:effectLst/>
          </p:spPr>
          <p:txBody>
            <a:bodyPr wrap="square" lIns="45719" tIns="45719" rIns="45719" bIns="45719" numCol="1" anchor="t">
              <a:noAutofit/>
            </a:bodyPr>
            <a:lstStyle/>
            <a:p>
              <a:endParaRPr sz="1542"/>
            </a:p>
          </p:txBody>
        </p:sp>
        <p:sp>
          <p:nvSpPr>
            <p:cNvPr id="186" name="Freeform 20"/>
            <p:cNvSpPr/>
            <p:nvPr/>
          </p:nvSpPr>
          <p:spPr>
            <a:xfrm>
              <a:off x="169292" y="16322"/>
              <a:ext cx="104262" cy="114262"/>
            </a:xfrm>
            <a:custGeom>
              <a:avLst/>
              <a:gdLst/>
              <a:ahLst/>
              <a:cxnLst>
                <a:cxn ang="0">
                  <a:pos x="wd2" y="hd2"/>
                </a:cxn>
                <a:cxn ang="5400000">
                  <a:pos x="wd2" y="hd2"/>
                </a:cxn>
                <a:cxn ang="10800000">
                  <a:pos x="wd2" y="hd2"/>
                </a:cxn>
                <a:cxn ang="16200000">
                  <a:pos x="wd2" y="hd2"/>
                </a:cxn>
              </a:cxnLst>
              <a:rect l="0" t="0" r="r" b="b"/>
              <a:pathLst>
                <a:path w="21366" h="21600" extrusionOk="0">
                  <a:moveTo>
                    <a:pt x="11209" y="18000"/>
                  </a:moveTo>
                  <a:cubicBezTo>
                    <a:pt x="7122" y="17782"/>
                    <a:pt x="3853" y="14618"/>
                    <a:pt x="3853" y="10800"/>
                  </a:cubicBezTo>
                  <a:cubicBezTo>
                    <a:pt x="3853" y="6764"/>
                    <a:pt x="7239" y="3600"/>
                    <a:pt x="11559" y="3600"/>
                  </a:cubicBezTo>
                  <a:cubicBezTo>
                    <a:pt x="14128" y="3600"/>
                    <a:pt x="16463" y="4800"/>
                    <a:pt x="17864" y="6655"/>
                  </a:cubicBezTo>
                  <a:cubicBezTo>
                    <a:pt x="18448" y="7418"/>
                    <a:pt x="19498" y="7636"/>
                    <a:pt x="20432" y="7200"/>
                  </a:cubicBezTo>
                  <a:cubicBezTo>
                    <a:pt x="21366" y="6764"/>
                    <a:pt x="21600" y="5564"/>
                    <a:pt x="21133" y="4691"/>
                  </a:cubicBezTo>
                  <a:cubicBezTo>
                    <a:pt x="21133" y="4691"/>
                    <a:pt x="21133" y="4691"/>
                    <a:pt x="21133" y="4691"/>
                  </a:cubicBezTo>
                  <a:cubicBezTo>
                    <a:pt x="19031" y="1855"/>
                    <a:pt x="15529" y="0"/>
                    <a:pt x="11559" y="0"/>
                  </a:cubicBezTo>
                  <a:cubicBezTo>
                    <a:pt x="5137" y="0"/>
                    <a:pt x="0" y="4800"/>
                    <a:pt x="0" y="10800"/>
                  </a:cubicBezTo>
                  <a:cubicBezTo>
                    <a:pt x="0" y="16691"/>
                    <a:pt x="5137" y="21600"/>
                    <a:pt x="11559" y="21600"/>
                  </a:cubicBezTo>
                  <a:cubicBezTo>
                    <a:pt x="12726" y="21600"/>
                    <a:pt x="13894" y="21382"/>
                    <a:pt x="15062" y="21055"/>
                  </a:cubicBezTo>
                  <a:cubicBezTo>
                    <a:pt x="13544" y="20291"/>
                    <a:pt x="12259" y="19200"/>
                    <a:pt x="11209" y="18000"/>
                  </a:cubicBezTo>
                  <a:close/>
                </a:path>
              </a:pathLst>
            </a:custGeom>
            <a:solidFill>
              <a:srgbClr val="B34389"/>
            </a:solidFill>
            <a:ln w="12700" cap="flat">
              <a:noFill/>
              <a:miter lim="400000"/>
            </a:ln>
            <a:effectLst/>
          </p:spPr>
          <p:txBody>
            <a:bodyPr wrap="square" lIns="45719" tIns="45719" rIns="45719" bIns="45719" numCol="1" anchor="t">
              <a:noAutofit/>
            </a:bodyPr>
            <a:lstStyle/>
            <a:p>
              <a:endParaRPr sz="1542"/>
            </a:p>
          </p:txBody>
        </p:sp>
        <p:sp>
          <p:nvSpPr>
            <p:cNvPr id="187" name="Freeform 21"/>
            <p:cNvSpPr/>
            <p:nvPr/>
          </p:nvSpPr>
          <p:spPr>
            <a:xfrm>
              <a:off x="215930" y="16322"/>
              <a:ext cx="113795" cy="114262"/>
            </a:xfrm>
            <a:custGeom>
              <a:avLst/>
              <a:gdLst/>
              <a:ahLst/>
              <a:cxnLst>
                <a:cxn ang="0">
                  <a:pos x="wd2" y="hd2"/>
                </a:cxn>
                <a:cxn ang="5400000">
                  <a:pos x="wd2" y="hd2"/>
                </a:cxn>
                <a:cxn ang="10800000">
                  <a:pos x="wd2" y="hd2"/>
                </a:cxn>
                <a:cxn ang="16200000">
                  <a:pos x="wd2" y="hd2"/>
                </a:cxn>
              </a:cxnLst>
              <a:rect l="0" t="0" r="r" b="b"/>
              <a:pathLst>
                <a:path w="21600" h="21600" extrusionOk="0">
                  <a:moveTo>
                    <a:pt x="10854" y="0"/>
                  </a:moveTo>
                  <a:cubicBezTo>
                    <a:pt x="9660" y="0"/>
                    <a:pt x="8575" y="109"/>
                    <a:pt x="7489" y="436"/>
                  </a:cubicBezTo>
                  <a:cubicBezTo>
                    <a:pt x="8901" y="1309"/>
                    <a:pt x="10094" y="2291"/>
                    <a:pt x="11071" y="3600"/>
                  </a:cubicBezTo>
                  <a:cubicBezTo>
                    <a:pt x="14870" y="3709"/>
                    <a:pt x="17910" y="6873"/>
                    <a:pt x="17910" y="10800"/>
                  </a:cubicBezTo>
                  <a:cubicBezTo>
                    <a:pt x="17910" y="14727"/>
                    <a:pt x="14762" y="18000"/>
                    <a:pt x="10854" y="18000"/>
                  </a:cubicBezTo>
                  <a:cubicBezTo>
                    <a:pt x="6838" y="18000"/>
                    <a:pt x="3690" y="14727"/>
                    <a:pt x="3690" y="10800"/>
                  </a:cubicBezTo>
                  <a:cubicBezTo>
                    <a:pt x="3690" y="8836"/>
                    <a:pt x="4342" y="7091"/>
                    <a:pt x="5536" y="5891"/>
                  </a:cubicBezTo>
                  <a:cubicBezTo>
                    <a:pt x="4559" y="5127"/>
                    <a:pt x="3365" y="4582"/>
                    <a:pt x="2062" y="4582"/>
                  </a:cubicBezTo>
                  <a:cubicBezTo>
                    <a:pt x="760" y="6327"/>
                    <a:pt x="0" y="8509"/>
                    <a:pt x="0" y="10800"/>
                  </a:cubicBezTo>
                  <a:cubicBezTo>
                    <a:pt x="0" y="16691"/>
                    <a:pt x="4884" y="21600"/>
                    <a:pt x="10854" y="21600"/>
                  </a:cubicBezTo>
                  <a:cubicBezTo>
                    <a:pt x="16716" y="21600"/>
                    <a:pt x="21600" y="16691"/>
                    <a:pt x="21600" y="10800"/>
                  </a:cubicBezTo>
                  <a:cubicBezTo>
                    <a:pt x="21600" y="4800"/>
                    <a:pt x="16716" y="0"/>
                    <a:pt x="10854" y="0"/>
                  </a:cubicBezTo>
                  <a:close/>
                </a:path>
              </a:pathLst>
            </a:custGeom>
            <a:solidFill>
              <a:srgbClr val="592673"/>
            </a:solidFill>
            <a:ln w="12700" cap="flat">
              <a:noFill/>
              <a:miter lim="400000"/>
            </a:ln>
            <a:effectLst/>
          </p:spPr>
          <p:txBody>
            <a:bodyPr wrap="square" lIns="45719" tIns="45719" rIns="45719" bIns="45719" numCol="1" anchor="t">
              <a:noAutofit/>
            </a:bodyPr>
            <a:lstStyle/>
            <a:p>
              <a:endParaRPr sz="1542"/>
            </a:p>
          </p:txBody>
        </p:sp>
      </p:grpSp>
      <p:sp>
        <p:nvSpPr>
          <p:cNvPr id="189" name="Texte niveau 1…"/>
          <p:cNvSpPr txBox="1">
            <a:spLocks noGrp="1"/>
          </p:cNvSpPr>
          <p:nvPr>
            <p:ph type="body" sz="half" idx="1"/>
          </p:nvPr>
        </p:nvSpPr>
        <p:spPr>
          <a:xfrm>
            <a:off x="900113" y="1131887"/>
            <a:ext cx="3600451" cy="3711576"/>
          </a:xfrm>
          <a:prstGeom prst="rect">
            <a:avLst/>
          </a:prstGeom>
        </p:spPr>
        <p:txBody>
          <a:bodyPr/>
          <a:lstStyle>
            <a:lvl1pPr>
              <a:defRPr sz="1220"/>
            </a:lvl1pPr>
            <a:lvl2pPr marL="630971" indent="-232463">
              <a:defRPr sz="1220"/>
            </a:lvl2pPr>
            <a:lvl3pPr marL="1050612" indent="-253596">
              <a:defRPr sz="1220"/>
            </a:lvl3pPr>
            <a:lvl4pPr marL="1474479" indent="-278955">
              <a:defRPr sz="1220"/>
            </a:lvl4pPr>
            <a:lvl5pPr marL="1749007" indent="-154976">
              <a:defRPr sz="1220"/>
            </a:lvl5pPr>
          </a:lstStyle>
          <a:p>
            <a:r>
              <a:t>Texte niveau 1</a:t>
            </a:r>
          </a:p>
          <a:p>
            <a:pPr lvl="1"/>
            <a:r>
              <a:t>Texte niveau 2</a:t>
            </a:r>
          </a:p>
          <a:p>
            <a:pPr lvl="2"/>
            <a:r>
              <a:t>Texte niveau 3</a:t>
            </a:r>
          </a:p>
          <a:p>
            <a:pPr lvl="3"/>
            <a:r>
              <a:t>Texte niveau 4</a:t>
            </a:r>
          </a:p>
          <a:p>
            <a:pPr lvl="4"/>
            <a:r>
              <a:t>Texte niveau 5</a:t>
            </a:r>
          </a:p>
        </p:txBody>
      </p:sp>
      <p:sp>
        <p:nvSpPr>
          <p:cNvPr id="190" name="Texte du titre"/>
          <p:cNvSpPr txBox="1">
            <a:spLocks noGrp="1"/>
          </p:cNvSpPr>
          <p:nvPr>
            <p:ph type="title"/>
          </p:nvPr>
        </p:nvSpPr>
        <p:spPr>
          <a:xfrm>
            <a:off x="899591" y="194400"/>
            <a:ext cx="7704858" cy="337362"/>
          </a:xfrm>
          <a:prstGeom prst="rect">
            <a:avLst/>
          </a:prstGeom>
        </p:spPr>
        <p:txBody>
          <a:bodyPr>
            <a:normAutofit/>
          </a:bodyPr>
          <a:lstStyle/>
          <a:p>
            <a:r>
              <a:t>Texte du titre</a:t>
            </a:r>
          </a:p>
        </p:txBody>
      </p:sp>
      <p:sp>
        <p:nvSpPr>
          <p:cNvPr id="191" name="Espace réservé du texte 52"/>
          <p:cNvSpPr>
            <a:spLocks noGrp="1"/>
          </p:cNvSpPr>
          <p:nvPr>
            <p:ph type="body" sz="quarter" idx="21" hasCustomPrompt="1"/>
          </p:nvPr>
        </p:nvSpPr>
        <p:spPr>
          <a:xfrm>
            <a:off x="900384" y="611999"/>
            <a:ext cx="7704099" cy="288034"/>
          </a:xfrm>
          <a:prstGeom prst="rect">
            <a:avLst/>
          </a:prstGeom>
        </p:spPr>
        <p:txBody>
          <a:bodyPr lIns="0" tIns="0" rIns="0" bIns="0"/>
          <a:lstStyle>
            <a:lvl1pPr marL="0" indent="0">
              <a:buClrTx/>
              <a:buSzTx/>
              <a:buFontTx/>
              <a:buNone/>
              <a:defRPr sz="1395" b="1">
                <a:solidFill>
                  <a:srgbClr val="B24388"/>
                </a:solidFill>
              </a:defRPr>
            </a:lvl1pPr>
          </a:lstStyle>
          <a:p>
            <a:r>
              <a:t>Sous titre de la slide</a:t>
            </a:r>
          </a:p>
        </p:txBody>
      </p:sp>
    </p:spTree>
    <p:extLst>
      <p:ext uri="{BB962C8B-B14F-4D97-AF65-F5344CB8AC3E}">
        <p14:creationId xmlns:p14="http://schemas.microsoft.com/office/powerpoint/2010/main" val="373561314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dirty="0"/>
              <a:t>Modifiez le style du titre</a:t>
            </a:r>
          </a:p>
        </p:txBody>
      </p:sp>
      <p:sp>
        <p:nvSpPr>
          <p:cNvPr id="8"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grpSp>
        <p:nvGrpSpPr>
          <p:cNvPr id="9" name="Groupe 8"/>
          <p:cNvGrpSpPr/>
          <p:nvPr userDrawn="1"/>
        </p:nvGrpSpPr>
        <p:grpSpPr>
          <a:xfrm>
            <a:off x="142259" y="195486"/>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4"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dirty="0">
              <a:solidFill>
                <a:schemeClr val="accent1"/>
              </a:solidFill>
            </a:endParaRPr>
          </a:p>
        </p:txBody>
      </p:sp>
      <p:sp>
        <p:nvSpPr>
          <p:cNvPr id="15" name="Ellipse 14"/>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space réservé de la date 3"/>
          <p:cNvSpPr txBox="1">
            <a:spLocks noGrp="1"/>
          </p:cNvSpPr>
          <p:nvPr userDrawn="1"/>
        </p:nvSpPr>
        <p:spPr bwMode="auto">
          <a:xfrm>
            <a:off x="683568" y="4876006"/>
            <a:ext cx="1731243"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CONSEILS ET SOLUTIONS DURABLES</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grpSp>
        <p:nvGrpSpPr>
          <p:cNvPr id="17" name="Groupe 16"/>
          <p:cNvGrpSpPr/>
          <p:nvPr userDrawn="1"/>
        </p:nvGrpSpPr>
        <p:grpSpPr>
          <a:xfrm>
            <a:off x="7740352"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Tree>
    <p:extLst>
      <p:ext uri="{BB962C8B-B14F-4D97-AF65-F5344CB8AC3E}">
        <p14:creationId xmlns:p14="http://schemas.microsoft.com/office/powerpoint/2010/main" val="1450257459"/>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38" r:id="rId9"/>
    <p:sldLayoutId id="2147483749" r:id="rId10"/>
    <p:sldLayoutId id="2147483750" r:id="rId11"/>
    <p:sldLayoutId id="2147483752" r:id="rId12"/>
  </p:sldLayoutIdLst>
  <p:txStyles>
    <p:title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p:titleStyle>
    <p:body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5.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15.png"/><Relationship Id="rId3" Type="http://schemas.openxmlformats.org/officeDocument/2006/relationships/image" Target="../media/image14.png"/><Relationship Id="rId7" Type="http://schemas.openxmlformats.org/officeDocument/2006/relationships/image" Target="../media/image25.png"/><Relationship Id="rId12"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24.png"/><Relationship Id="rId11" Type="http://schemas.openxmlformats.org/officeDocument/2006/relationships/image" Target="../media/image28.png"/><Relationship Id="rId5" Type="http://schemas.openxmlformats.org/officeDocument/2006/relationships/image" Target="../media/image23.png"/><Relationship Id="rId10" Type="http://schemas.openxmlformats.org/officeDocument/2006/relationships/image" Target="../media/image16.png"/><Relationship Id="rId4" Type="http://schemas.openxmlformats.org/officeDocument/2006/relationships/image" Target="../media/image22.png"/><Relationship Id="rId9" Type="http://schemas.openxmlformats.org/officeDocument/2006/relationships/image" Target="../media/image27.png"/></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9.pn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19.png"/><Relationship Id="rId4" Type="http://schemas.openxmlformats.org/officeDocument/2006/relationships/image" Target="../media/image16.png"/><Relationship Id="rId9" Type="http://schemas.openxmlformats.org/officeDocument/2006/relationships/image" Target="../media/image32.png"/></Relationships>
</file>

<file path=ppt/slides/_rels/slide12.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37.png"/><Relationship Id="rId3" Type="http://schemas.openxmlformats.org/officeDocument/2006/relationships/image" Target="../media/image14.png"/><Relationship Id="rId7" Type="http://schemas.openxmlformats.org/officeDocument/2006/relationships/image" Target="../media/image35.png"/><Relationship Id="rId12"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34.png"/><Relationship Id="rId11" Type="http://schemas.openxmlformats.org/officeDocument/2006/relationships/image" Target="../media/image19.png"/><Relationship Id="rId5" Type="http://schemas.openxmlformats.org/officeDocument/2006/relationships/image" Target="../media/image22.png"/><Relationship Id="rId10" Type="http://schemas.openxmlformats.org/officeDocument/2006/relationships/image" Target="../media/image18.png"/><Relationship Id="rId4" Type="http://schemas.openxmlformats.org/officeDocument/2006/relationships/image" Target="../media/image33.png"/><Relationship Id="rId9" Type="http://schemas.openxmlformats.org/officeDocument/2006/relationships/image" Target="../media/image15.png"/><Relationship Id="rId14" Type="http://schemas.openxmlformats.org/officeDocument/2006/relationships/image" Target="../media/image38.png"/></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18" Type="http://schemas.openxmlformats.org/officeDocument/2006/relationships/image" Target="../media/image53.png"/><Relationship Id="rId26" Type="http://schemas.openxmlformats.org/officeDocument/2006/relationships/image" Target="../media/image61.png"/><Relationship Id="rId3" Type="http://schemas.openxmlformats.org/officeDocument/2006/relationships/image" Target="../media/image14.png"/><Relationship Id="rId21" Type="http://schemas.openxmlformats.org/officeDocument/2006/relationships/image" Target="../media/image56.png"/><Relationship Id="rId7" Type="http://schemas.openxmlformats.org/officeDocument/2006/relationships/image" Target="../media/image42.png"/><Relationship Id="rId12" Type="http://schemas.openxmlformats.org/officeDocument/2006/relationships/image" Target="../media/image47.png"/><Relationship Id="rId17" Type="http://schemas.openxmlformats.org/officeDocument/2006/relationships/image" Target="../media/image52.png"/><Relationship Id="rId25" Type="http://schemas.openxmlformats.org/officeDocument/2006/relationships/image" Target="../media/image60.png"/><Relationship Id="rId2" Type="http://schemas.openxmlformats.org/officeDocument/2006/relationships/notesSlide" Target="../notesSlides/notesSlide8.xml"/><Relationship Id="rId16" Type="http://schemas.openxmlformats.org/officeDocument/2006/relationships/image" Target="../media/image51.png"/><Relationship Id="rId20" Type="http://schemas.openxmlformats.org/officeDocument/2006/relationships/image" Target="../media/image55.png"/><Relationship Id="rId29" Type="http://schemas.openxmlformats.org/officeDocument/2006/relationships/image" Target="../media/image64.emf"/><Relationship Id="rId1" Type="http://schemas.openxmlformats.org/officeDocument/2006/relationships/slideLayout" Target="../slideLayouts/slideLayout5.xml"/><Relationship Id="rId6" Type="http://schemas.openxmlformats.org/officeDocument/2006/relationships/image" Target="../media/image41.png"/><Relationship Id="rId11" Type="http://schemas.openxmlformats.org/officeDocument/2006/relationships/image" Target="../media/image46.png"/><Relationship Id="rId24" Type="http://schemas.openxmlformats.org/officeDocument/2006/relationships/image" Target="../media/image59.png"/><Relationship Id="rId5" Type="http://schemas.openxmlformats.org/officeDocument/2006/relationships/image" Target="../media/image40.png"/><Relationship Id="rId15" Type="http://schemas.openxmlformats.org/officeDocument/2006/relationships/image" Target="../media/image50.png"/><Relationship Id="rId23" Type="http://schemas.openxmlformats.org/officeDocument/2006/relationships/image" Target="../media/image58.png"/><Relationship Id="rId28" Type="http://schemas.openxmlformats.org/officeDocument/2006/relationships/image" Target="../media/image63.png"/><Relationship Id="rId10" Type="http://schemas.openxmlformats.org/officeDocument/2006/relationships/image" Target="../media/image45.png"/><Relationship Id="rId19" Type="http://schemas.openxmlformats.org/officeDocument/2006/relationships/image" Target="../media/image54.png"/><Relationship Id="rId31" Type="http://schemas.openxmlformats.org/officeDocument/2006/relationships/image" Target="../media/image66.pn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png"/><Relationship Id="rId22" Type="http://schemas.openxmlformats.org/officeDocument/2006/relationships/image" Target="../media/image57.png"/><Relationship Id="rId27" Type="http://schemas.openxmlformats.org/officeDocument/2006/relationships/image" Target="../media/image62.png"/><Relationship Id="rId30" Type="http://schemas.openxmlformats.org/officeDocument/2006/relationships/image" Target="../media/image65.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47.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67.png"/></Relationships>
</file>

<file path=ppt/slides/_rels/slide16.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3.png"/><Relationship Id="rId3" Type="http://schemas.openxmlformats.org/officeDocument/2006/relationships/image" Target="../media/image14.png"/><Relationship Id="rId7" Type="http://schemas.openxmlformats.org/officeDocument/2006/relationships/image" Target="../media/image58.png"/><Relationship Id="rId12" Type="http://schemas.openxmlformats.org/officeDocument/2006/relationships/image" Target="../media/image62.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57.png"/><Relationship Id="rId11" Type="http://schemas.openxmlformats.org/officeDocument/2006/relationships/image" Target="../media/image61.png"/><Relationship Id="rId5" Type="http://schemas.openxmlformats.org/officeDocument/2006/relationships/image" Target="../media/image56.png"/><Relationship Id="rId10" Type="http://schemas.openxmlformats.org/officeDocument/2006/relationships/image" Target="../media/image60.png"/><Relationship Id="rId4" Type="http://schemas.openxmlformats.org/officeDocument/2006/relationships/image" Target="../media/image47.png"/><Relationship Id="rId9" Type="http://schemas.openxmlformats.org/officeDocument/2006/relationships/image" Target="../media/image49.png"/></Relationships>
</file>

<file path=ppt/slides/_rels/slide17.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48.png"/><Relationship Id="rId3" Type="http://schemas.openxmlformats.org/officeDocument/2006/relationships/image" Target="../media/image14.png"/><Relationship Id="rId7" Type="http://schemas.openxmlformats.org/officeDocument/2006/relationships/image" Target="../media/image44.png"/><Relationship Id="rId12" Type="http://schemas.openxmlformats.org/officeDocument/2006/relationships/image" Target="../media/image63.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43.png"/><Relationship Id="rId11" Type="http://schemas.openxmlformats.org/officeDocument/2006/relationships/image" Target="../media/image62.png"/><Relationship Id="rId5" Type="http://schemas.openxmlformats.org/officeDocument/2006/relationships/image" Target="../media/image42.png"/><Relationship Id="rId10" Type="http://schemas.openxmlformats.org/officeDocument/2006/relationships/image" Target="../media/image61.png"/><Relationship Id="rId4" Type="http://schemas.openxmlformats.org/officeDocument/2006/relationships/image" Target="../media/image41.png"/><Relationship Id="rId9" Type="http://schemas.openxmlformats.org/officeDocument/2006/relationships/image" Target="../media/image49.png"/></Relationships>
</file>

<file path=ppt/slides/_rels/slide18.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14.png"/><Relationship Id="rId7" Type="http://schemas.openxmlformats.org/officeDocument/2006/relationships/image" Target="../media/image49.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47.png"/><Relationship Id="rId5" Type="http://schemas.openxmlformats.org/officeDocument/2006/relationships/image" Target="../media/image46.png"/><Relationship Id="rId10" Type="http://schemas.openxmlformats.org/officeDocument/2006/relationships/image" Target="../media/image63.png"/><Relationship Id="rId4" Type="http://schemas.openxmlformats.org/officeDocument/2006/relationships/image" Target="../media/image45.png"/><Relationship Id="rId9" Type="http://schemas.openxmlformats.org/officeDocument/2006/relationships/image" Target="../media/image62.png"/></Relationships>
</file>

<file path=ppt/slides/_rels/slide19.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63.png"/><Relationship Id="rId3" Type="http://schemas.openxmlformats.org/officeDocument/2006/relationships/image" Target="../media/image14.png"/><Relationship Id="rId7" Type="http://schemas.openxmlformats.org/officeDocument/2006/relationships/image" Target="../media/image51.png"/><Relationship Id="rId12" Type="http://schemas.openxmlformats.org/officeDocument/2006/relationships/image" Target="../media/image62.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50.png"/><Relationship Id="rId11" Type="http://schemas.openxmlformats.org/officeDocument/2006/relationships/image" Target="../media/image61.png"/><Relationship Id="rId5" Type="http://schemas.openxmlformats.org/officeDocument/2006/relationships/image" Target="../media/image49.png"/><Relationship Id="rId10" Type="http://schemas.openxmlformats.org/officeDocument/2006/relationships/image" Target="../media/image54.png"/><Relationship Id="rId4" Type="http://schemas.openxmlformats.org/officeDocument/2006/relationships/image" Target="../media/image47.png"/><Relationship Id="rId9" Type="http://schemas.openxmlformats.org/officeDocument/2006/relationships/image" Target="../media/image53.png"/><Relationship Id="rId14" Type="http://schemas.openxmlformats.org/officeDocument/2006/relationships/image" Target="../media/image64.emf"/></Relationships>
</file>

<file path=ppt/slides/_rels/slide20.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14.png"/><Relationship Id="rId7" Type="http://schemas.openxmlformats.org/officeDocument/2006/relationships/image" Target="../media/image62.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61.png"/><Relationship Id="rId5" Type="http://schemas.openxmlformats.org/officeDocument/2006/relationships/image" Target="../media/image49.png"/><Relationship Id="rId10" Type="http://schemas.openxmlformats.org/officeDocument/2006/relationships/image" Target="../media/image68.png"/><Relationship Id="rId4" Type="http://schemas.openxmlformats.org/officeDocument/2006/relationships/image" Target="../media/image47.png"/><Relationship Id="rId9" Type="http://schemas.openxmlformats.org/officeDocument/2006/relationships/image" Target="../media/image66.png"/></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image" Target="../media/image78.png"/><Relationship Id="rId18" Type="http://schemas.openxmlformats.org/officeDocument/2006/relationships/image" Target="../media/image83.png"/><Relationship Id="rId3" Type="http://schemas.openxmlformats.org/officeDocument/2006/relationships/image" Target="../media/image14.png"/><Relationship Id="rId7" Type="http://schemas.openxmlformats.org/officeDocument/2006/relationships/image" Target="../media/image72.png"/><Relationship Id="rId12" Type="http://schemas.openxmlformats.org/officeDocument/2006/relationships/image" Target="../media/image77.png"/><Relationship Id="rId17" Type="http://schemas.openxmlformats.org/officeDocument/2006/relationships/image" Target="../media/image82.png"/><Relationship Id="rId2" Type="http://schemas.openxmlformats.org/officeDocument/2006/relationships/notesSlide" Target="../notesSlides/notesSlide15.xml"/><Relationship Id="rId16" Type="http://schemas.openxmlformats.org/officeDocument/2006/relationships/image" Target="../media/image81.png"/><Relationship Id="rId1" Type="http://schemas.openxmlformats.org/officeDocument/2006/relationships/slideLayout" Target="../slideLayouts/slideLayout5.xml"/><Relationship Id="rId6" Type="http://schemas.openxmlformats.org/officeDocument/2006/relationships/image" Target="../media/image71.png"/><Relationship Id="rId11" Type="http://schemas.openxmlformats.org/officeDocument/2006/relationships/image" Target="../media/image76.png"/><Relationship Id="rId5" Type="http://schemas.openxmlformats.org/officeDocument/2006/relationships/image" Target="../media/image70.png"/><Relationship Id="rId15" Type="http://schemas.openxmlformats.org/officeDocument/2006/relationships/image" Target="../media/image80.png"/><Relationship Id="rId10" Type="http://schemas.openxmlformats.org/officeDocument/2006/relationships/image" Target="../media/image75.png"/><Relationship Id="rId19" Type="http://schemas.openxmlformats.org/officeDocument/2006/relationships/image" Target="../media/image84.png"/><Relationship Id="rId4" Type="http://schemas.openxmlformats.org/officeDocument/2006/relationships/image" Target="../media/image69.png"/><Relationship Id="rId9" Type="http://schemas.openxmlformats.org/officeDocument/2006/relationships/image" Target="../media/image74.png"/><Relationship Id="rId14" Type="http://schemas.openxmlformats.org/officeDocument/2006/relationships/image" Target="../media/image79.png"/></Relationships>
</file>

<file path=ppt/slides/_rels/slide2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14.png"/><Relationship Id="rId1" Type="http://schemas.openxmlformats.org/officeDocument/2006/relationships/slideLayout" Target="../slideLayouts/slideLayout5.xml"/><Relationship Id="rId5" Type="http://schemas.openxmlformats.org/officeDocument/2006/relationships/image" Target="../media/image87.png"/><Relationship Id="rId4" Type="http://schemas.openxmlformats.org/officeDocument/2006/relationships/image" Target="../media/image86.png"/></Relationships>
</file>

<file path=ppt/slides/_rels/slide24.xml.rels><?xml version="1.0" encoding="UTF-8" standalone="yes"?>
<Relationships xmlns="http://schemas.openxmlformats.org/package/2006/relationships"><Relationship Id="rId3" Type="http://schemas.openxmlformats.org/officeDocument/2006/relationships/image" Target="../media/image89.png"/><Relationship Id="rId7" Type="http://schemas.openxmlformats.org/officeDocument/2006/relationships/image" Target="../media/image86.png"/><Relationship Id="rId2" Type="http://schemas.openxmlformats.org/officeDocument/2006/relationships/image" Target="../media/image88.jpg"/><Relationship Id="rId1" Type="http://schemas.openxmlformats.org/officeDocument/2006/relationships/slideLayout" Target="../slideLayouts/slideLayout5.xml"/><Relationship Id="rId6" Type="http://schemas.openxmlformats.org/officeDocument/2006/relationships/image" Target="../media/image87.png"/><Relationship Id="rId5" Type="http://schemas.openxmlformats.org/officeDocument/2006/relationships/image" Target="../media/image91.png"/><Relationship Id="rId4" Type="http://schemas.openxmlformats.org/officeDocument/2006/relationships/image" Target="../media/image90.png"/></Relationships>
</file>

<file path=ppt/slides/_rels/slide25.xml.rels><?xml version="1.0" encoding="UTF-8" standalone="yes"?>
<Relationships xmlns="http://schemas.openxmlformats.org/package/2006/relationships"><Relationship Id="rId3" Type="http://schemas.openxmlformats.org/officeDocument/2006/relationships/image" Target="../media/image92.png"/><Relationship Id="rId7" Type="http://schemas.openxmlformats.org/officeDocument/2006/relationships/image" Target="../media/image94.png"/><Relationship Id="rId2" Type="http://schemas.openxmlformats.org/officeDocument/2006/relationships/image" Target="../media/image14.png"/><Relationship Id="rId1" Type="http://schemas.openxmlformats.org/officeDocument/2006/relationships/slideLayout" Target="../slideLayouts/slideLayout5.xml"/><Relationship Id="rId6" Type="http://schemas.openxmlformats.org/officeDocument/2006/relationships/image" Target="../media/image93.png"/><Relationship Id="rId5" Type="http://schemas.openxmlformats.org/officeDocument/2006/relationships/image" Target="../media/image86.png"/><Relationship Id="rId4" Type="http://schemas.openxmlformats.org/officeDocument/2006/relationships/image" Target="../media/image85.png"/></Relationships>
</file>

<file path=ppt/slides/_rels/slide26.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98.png"/><Relationship Id="rId2" Type="http://schemas.openxmlformats.org/officeDocument/2006/relationships/image" Target="../media/image14.png"/><Relationship Id="rId1" Type="http://schemas.openxmlformats.org/officeDocument/2006/relationships/slideLayout" Target="../slideLayouts/slideLayout5.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s>
</file>

<file path=ppt/slides/_rels/slide2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14.png"/><Relationship Id="rId1" Type="http://schemas.openxmlformats.org/officeDocument/2006/relationships/slideLayout" Target="../slideLayouts/slideLayout5.xml"/><Relationship Id="rId5" Type="http://schemas.openxmlformats.org/officeDocument/2006/relationships/image" Target="../media/image100.png"/><Relationship Id="rId4" Type="http://schemas.openxmlformats.org/officeDocument/2006/relationships/image" Target="../media/image99.png"/></Relationships>
</file>

<file path=ppt/slides/_rels/slide28.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14.png"/><Relationship Id="rId7" Type="http://schemas.openxmlformats.org/officeDocument/2006/relationships/image" Target="../media/image102.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101.png"/><Relationship Id="rId5" Type="http://schemas.openxmlformats.org/officeDocument/2006/relationships/image" Target="../media/image86.png"/><Relationship Id="rId4" Type="http://schemas.openxmlformats.org/officeDocument/2006/relationships/image" Target="../media/image84.png"/></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105.png"/><Relationship Id="rId5" Type="http://schemas.openxmlformats.org/officeDocument/2006/relationships/image" Target="../media/image104.png"/><Relationship Id="rId4" Type="http://schemas.openxmlformats.org/officeDocument/2006/relationships/image" Target="../media/image77.png"/></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08.png"/><Relationship Id="rId4" Type="http://schemas.openxmlformats.org/officeDocument/2006/relationships/image" Target="../media/image107.png"/></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11.png"/><Relationship Id="rId4" Type="http://schemas.openxmlformats.org/officeDocument/2006/relationships/image" Target="../media/image110.png"/></Relationships>
</file>

<file path=ppt/slides/_rels/slide3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13.png"/><Relationship Id="rId4" Type="http://schemas.openxmlformats.org/officeDocument/2006/relationships/image" Target="../media/image112.png"/></Relationships>
</file>

<file path=ppt/slides/_rels/slide35.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15.png"/><Relationship Id="rId4" Type="http://schemas.openxmlformats.org/officeDocument/2006/relationships/image" Target="../media/image114.png"/></Relationships>
</file>

<file path=ppt/slides/_rels/slide3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17.png"/><Relationship Id="rId4" Type="http://schemas.openxmlformats.org/officeDocument/2006/relationships/image" Target="../media/image116.png"/></Relationships>
</file>

<file path=ppt/slides/_rels/slide37.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19.svg"/></Relationships>
</file>

<file path=ppt/slides/_rels/slide38.xml.rels><?xml version="1.0" encoding="UTF-8" standalone="yes"?>
<Relationships xmlns="http://schemas.openxmlformats.org/package/2006/relationships"><Relationship Id="rId8" Type="http://schemas.openxmlformats.org/officeDocument/2006/relationships/hyperlink" Target="https://www.banquepopulaire.fr/bpaura/votre-banque/cozynergy/" TargetMode="External"/><Relationship Id="rId13" Type="http://schemas.openxmlformats.org/officeDocument/2006/relationships/hyperlink" Target="https://www.banquepopulaire.fr/conseils/transition-energetique-mobilite-verte/" TargetMode="External"/><Relationship Id="rId18" Type="http://schemas.openxmlformats.org/officeDocument/2006/relationships/hyperlink" Target="https://www.banquepopulaire.fr/nord/communication/cozynergy/" TargetMode="External"/><Relationship Id="rId26" Type="http://schemas.openxmlformats.org/officeDocument/2006/relationships/hyperlink" Target="https://www.banquepopulaire.fr/valdefrance/conseils/transition-energetique-mobilite-verte/" TargetMode="External"/><Relationship Id="rId39" Type="http://schemas.openxmlformats.org/officeDocument/2006/relationships/hyperlink" Target="https://www.caisse-epargne.fr/rhone-alpes/epargner/compte-livret-vert/" TargetMode="External"/><Relationship Id="rId3" Type="http://schemas.openxmlformats.org/officeDocument/2006/relationships/hyperlink" Target="https://www.banquepopulaire.fr/bpalc/conseils/transition-energetique-logement-renovation/" TargetMode="External"/><Relationship Id="rId21" Type="http://schemas.openxmlformats.org/officeDocument/2006/relationships/hyperlink" Target="https://www.banquepopulaire.fr/nord/epargner/livret-codevair/" TargetMode="External"/><Relationship Id="rId34" Type="http://schemas.openxmlformats.org/officeDocument/2006/relationships/hyperlink" Target="https://www.img.caisse-epargne.fr/app/uploads/sites/3/2022/06/23182151/promesse-client-ce.pdf" TargetMode="External"/><Relationship Id="rId7" Type="http://schemas.openxmlformats.org/officeDocument/2006/relationships/hyperlink" Target="https://www.banquepopulaire.fr/bpalc/epargner/livret-codevair/" TargetMode="External"/><Relationship Id="rId12" Type="http://schemas.openxmlformats.org/officeDocument/2006/relationships/hyperlink" Target="https://www.banquepopulaire.fr/bpgo/conseils/transition-energetique-logement-renovation/" TargetMode="External"/><Relationship Id="rId17" Type="http://schemas.openxmlformats.org/officeDocument/2006/relationships/hyperlink" Target="https://www.banquepopulaire.fr/mediterranee/epargner/livret-codevair/" TargetMode="External"/><Relationship Id="rId25" Type="http://schemas.openxmlformats.org/officeDocument/2006/relationships/hyperlink" Target="https://www.banquepopulaire.fr/valdefrance/conseils/transition-energetique-logement-renovation/" TargetMode="External"/><Relationship Id="rId33" Type="http://schemas.openxmlformats.org/officeDocument/2006/relationships/hyperlink" Target="https://www.caisse-epargne.fr/bretagne-pays-de-loire/epargner/offre-epargne-bancaire-verte/" TargetMode="External"/><Relationship Id="rId38" Type="http://schemas.openxmlformats.org/officeDocument/2006/relationships/hyperlink" Target="https://www.caisse-epargne.fr/rhone-alpes/epargner/offre-epargne-bancaire-verte/" TargetMode="External"/><Relationship Id="rId2" Type="http://schemas.openxmlformats.org/officeDocument/2006/relationships/hyperlink" Target="https://france-renov.gouv.fr/renovation" TargetMode="External"/><Relationship Id="rId16" Type="http://schemas.openxmlformats.org/officeDocument/2006/relationships/hyperlink" Target="https://www.banquepopulaire.fr/mediterranee/conseils/transition-energetique-logement-renovation/" TargetMode="External"/><Relationship Id="rId20" Type="http://schemas.openxmlformats.org/officeDocument/2006/relationships/hyperlink" Target="https://www.banquepopulaire.fr/nord/conseils/transition-energetique-mobilite-verte/" TargetMode="External"/><Relationship Id="rId29" Type="http://schemas.openxmlformats.org/officeDocument/2006/relationships/hyperlink" Target="https://www.banque-de-savoie.fr/communication/cozynergy/" TargetMode="External"/><Relationship Id="rId1" Type="http://schemas.openxmlformats.org/officeDocument/2006/relationships/slideLayout" Target="../slideLayouts/slideLayout5.xml"/><Relationship Id="rId6" Type="http://schemas.openxmlformats.org/officeDocument/2006/relationships/hyperlink" Target="https://www.img.banquepopulaire.fr/app/uploads/sites/5/2022/01/21233243/promesse-client-bp.pdf" TargetMode="External"/><Relationship Id="rId11" Type="http://schemas.openxmlformats.org/officeDocument/2006/relationships/hyperlink" Target="https://www.banquepopulaire.fr/bpgo/communication/cozynergy/" TargetMode="External"/><Relationship Id="rId24" Type="http://schemas.openxmlformats.org/officeDocument/2006/relationships/hyperlink" Target="https://www.banquepopulaire.fr/occitane/epargner/livret-codevair/" TargetMode="External"/><Relationship Id="rId32" Type="http://schemas.openxmlformats.org/officeDocument/2006/relationships/hyperlink" Target="https://www.caisse-epargne.fr/bretagne-pays-de-loire/conseils/transition-energetique-mobilite-verte/" TargetMode="External"/><Relationship Id="rId37" Type="http://schemas.openxmlformats.org/officeDocument/2006/relationships/hyperlink" Target="https://www.caisse-epargne.fr/rhone-alpes/conseils/transition-energetique-mobilite-verte/" TargetMode="External"/><Relationship Id="rId5" Type="http://schemas.openxmlformats.org/officeDocument/2006/relationships/hyperlink" Target="https://www.banquepopulaire.fr/bpalc/epargner/fonctionnement-offre-epargne-bancaire-verte/" TargetMode="External"/><Relationship Id="rId15" Type="http://schemas.openxmlformats.org/officeDocument/2006/relationships/hyperlink" Target="https://www.banquepopulaire.fr/mediterranee/communication/cozynergy/" TargetMode="External"/><Relationship Id="rId23" Type="http://schemas.openxmlformats.org/officeDocument/2006/relationships/hyperlink" Target="https://www.banquepopulaire.fr/occitane/conseils/transition-energetique-mobilite-verte/" TargetMode="External"/><Relationship Id="rId28" Type="http://schemas.openxmlformats.org/officeDocument/2006/relationships/hyperlink" Target="https://www.banquepopulaire.fr/valdefrance/epargner/livret-codevair/" TargetMode="External"/><Relationship Id="rId36" Type="http://schemas.openxmlformats.org/officeDocument/2006/relationships/hyperlink" Target="https://www.caisse-epargne.fr/rhone-alpes/conseils/transition-energetique-logement-renovation/" TargetMode="External"/><Relationship Id="rId10" Type="http://schemas.openxmlformats.org/officeDocument/2006/relationships/hyperlink" Target="https://www.banquepopulaire.fr/bpaura/conseils/transition-energetique-mobilite-verte/" TargetMode="External"/><Relationship Id="rId19" Type="http://schemas.openxmlformats.org/officeDocument/2006/relationships/hyperlink" Target="https://www.banquepopulaire.fr/nord/conseils/transition-energetique-logement-renovation/" TargetMode="External"/><Relationship Id="rId31" Type="http://schemas.openxmlformats.org/officeDocument/2006/relationships/hyperlink" Target="https://www.caisse-epargne.fr/bretagne-pays-de-loire/conseils/transition-energetique-logement-renovation/" TargetMode="External"/><Relationship Id="rId4" Type="http://schemas.openxmlformats.org/officeDocument/2006/relationships/hyperlink" Target="https://www.banquepopulaire.fr/bpalc/conseils/transition-energetique-mobilite-verte/" TargetMode="External"/><Relationship Id="rId9" Type="http://schemas.openxmlformats.org/officeDocument/2006/relationships/hyperlink" Target="https://www.banquepopulaire.fr/bpaura/conseils/transition-energetique-logement-renovation/" TargetMode="External"/><Relationship Id="rId14" Type="http://schemas.openxmlformats.org/officeDocument/2006/relationships/hyperlink" Target="https://www.banquepopulaire.fr/bpgo/epargner/livret-codevair/" TargetMode="External"/><Relationship Id="rId22" Type="http://schemas.openxmlformats.org/officeDocument/2006/relationships/hyperlink" Target="https://www.banquepopulaire.fr/occitane/conseils/transition-energetique-logement-renovation/" TargetMode="External"/><Relationship Id="rId27" Type="http://schemas.openxmlformats.org/officeDocument/2006/relationships/hyperlink" Target="https://www.banquepopulaire.fr/valdefrance/epargner/fonctionnement-offre-epargne-bancaire-verte/" TargetMode="External"/><Relationship Id="rId30" Type="http://schemas.openxmlformats.org/officeDocument/2006/relationships/hyperlink" Target="https://www.banquepopulaire.fr/epargner/fonctionnement-offre-epargne-bancaire-verte/" TargetMode="External"/><Relationship Id="rId35" Type="http://schemas.openxmlformats.org/officeDocument/2006/relationships/hyperlink" Target="https://www.caisse-epargne.fr/bretagne-pays-de-loire/epargner/compte-livret-vert/" TargetMode="External"/></Relationships>
</file>

<file path=ppt/slides/_rels/slide39.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sz="3200" dirty="0">
                <a:solidFill>
                  <a:srgbClr val="398538"/>
                </a:solidFill>
              </a:rPr>
              <a:t>Conseils et solutions durables</a:t>
            </a:r>
          </a:p>
        </p:txBody>
      </p:sp>
      <p:sp>
        <p:nvSpPr>
          <p:cNvPr id="3" name="Espace réservé du texte 2"/>
          <p:cNvSpPr>
            <a:spLocks noGrp="1"/>
          </p:cNvSpPr>
          <p:nvPr>
            <p:ph type="body" sz="quarter" idx="11"/>
          </p:nvPr>
        </p:nvSpPr>
        <p:spPr>
          <a:xfrm>
            <a:off x="1259632" y="2607062"/>
            <a:ext cx="7527352" cy="332399"/>
          </a:xfrm>
        </p:spPr>
        <p:txBody>
          <a:bodyPr/>
          <a:lstStyle/>
          <a:p>
            <a:r>
              <a:rPr lang="fr-FR" dirty="0">
                <a:solidFill>
                  <a:schemeClr val="tx1">
                    <a:lumMod val="65000"/>
                    <a:lumOff val="35000"/>
                  </a:schemeClr>
                </a:solidFill>
              </a:rPr>
              <a:t>Projet « Coach Green »</a:t>
            </a:r>
          </a:p>
        </p:txBody>
      </p:sp>
      <p:sp>
        <p:nvSpPr>
          <p:cNvPr id="8" name="Espace réservé du texte 7"/>
          <p:cNvSpPr>
            <a:spLocks noGrp="1"/>
          </p:cNvSpPr>
          <p:nvPr>
            <p:ph type="body" sz="quarter" idx="13"/>
          </p:nvPr>
        </p:nvSpPr>
        <p:spPr/>
        <p:txBody>
          <a:bodyPr/>
          <a:lstStyle/>
          <a:p>
            <a:r>
              <a:rPr lang="fr-FR" dirty="0"/>
              <a:t>5 janvier 2023</a:t>
            </a:r>
          </a:p>
        </p:txBody>
      </p:sp>
      <p:sp>
        <p:nvSpPr>
          <p:cNvPr id="7" name="Espace réservé du texte 6"/>
          <p:cNvSpPr>
            <a:spLocks noGrp="1"/>
          </p:cNvSpPr>
          <p:nvPr>
            <p:ph type="body" sz="quarter" idx="12"/>
          </p:nvPr>
        </p:nvSpPr>
        <p:spPr/>
        <p:txBody>
          <a:bodyPr/>
          <a:lstStyle/>
          <a:p>
            <a:r>
              <a:rPr lang="fr-FR" dirty="0"/>
              <a:t>DTO NB</a:t>
            </a:r>
          </a:p>
        </p:txBody>
      </p:sp>
    </p:spTree>
    <p:extLst>
      <p:ext uri="{BB962C8B-B14F-4D97-AF65-F5344CB8AC3E}">
        <p14:creationId xmlns:p14="http://schemas.microsoft.com/office/powerpoint/2010/main" val="4205949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1"/>
          </p:nvPr>
        </p:nvSpPr>
        <p:spPr>
          <a:xfrm>
            <a:off x="2437395" y="616575"/>
            <a:ext cx="6346565" cy="540883"/>
          </a:xfrm>
        </p:spPr>
        <p:txBody>
          <a:bodyPr/>
          <a:lstStyle/>
          <a:p>
            <a:r>
              <a:rPr lang="fr-FR" dirty="0"/>
              <a:t>Nouvel espace client : </a:t>
            </a:r>
            <a:r>
              <a:rPr lang="fr-FR" b="1" dirty="0">
                <a:solidFill>
                  <a:srgbClr val="398538"/>
                </a:solidFill>
              </a:rPr>
              <a:t>Conseils et solutions durables</a:t>
            </a:r>
          </a:p>
        </p:txBody>
      </p:sp>
      <p:sp>
        <p:nvSpPr>
          <p:cNvPr id="3" name="Espace réservé du texte 2"/>
          <p:cNvSpPr>
            <a:spLocks noGrp="1"/>
          </p:cNvSpPr>
          <p:nvPr>
            <p:ph type="body" sz="quarter" idx="13"/>
          </p:nvPr>
        </p:nvSpPr>
        <p:spPr>
          <a:xfrm>
            <a:off x="2437395" y="1317080"/>
            <a:ext cx="6346565" cy="540883"/>
          </a:xfrm>
        </p:spPr>
        <p:txBody>
          <a:bodyPr/>
          <a:lstStyle/>
          <a:p>
            <a:r>
              <a:rPr lang="fr-FR" dirty="0"/>
              <a:t>Module Pédagogie</a:t>
            </a:r>
          </a:p>
        </p:txBody>
      </p:sp>
      <p:sp>
        <p:nvSpPr>
          <p:cNvPr id="4" name="Espace réservé du texte 3"/>
          <p:cNvSpPr>
            <a:spLocks noGrp="1"/>
          </p:cNvSpPr>
          <p:nvPr>
            <p:ph type="body" sz="quarter" idx="15"/>
          </p:nvPr>
        </p:nvSpPr>
        <p:spPr>
          <a:xfrm>
            <a:off x="2437395" y="2017585"/>
            <a:ext cx="6346565" cy="540883"/>
          </a:xfrm>
        </p:spPr>
        <p:txBody>
          <a:bodyPr/>
          <a:lstStyle/>
          <a:p>
            <a:r>
              <a:rPr lang="fr-FR" dirty="0"/>
              <a:t>Module Adapter mon logement</a:t>
            </a:r>
          </a:p>
        </p:txBody>
      </p:sp>
      <p:sp>
        <p:nvSpPr>
          <p:cNvPr id="5" name="Espace réservé du texte 4"/>
          <p:cNvSpPr>
            <a:spLocks noGrp="1"/>
          </p:cNvSpPr>
          <p:nvPr>
            <p:ph type="body" sz="quarter" idx="17"/>
          </p:nvPr>
        </p:nvSpPr>
        <p:spPr>
          <a:xfrm>
            <a:off x="2437395" y="2718090"/>
            <a:ext cx="6346565" cy="540883"/>
          </a:xfrm>
        </p:spPr>
        <p:txBody>
          <a:bodyPr/>
          <a:lstStyle/>
          <a:p>
            <a:r>
              <a:rPr lang="fr-FR" dirty="0"/>
              <a:t>Module Décarboner ma mobilité</a:t>
            </a:r>
          </a:p>
        </p:txBody>
      </p:sp>
      <p:sp>
        <p:nvSpPr>
          <p:cNvPr id="6" name="Espace réservé du texte 5"/>
          <p:cNvSpPr>
            <a:spLocks noGrp="1"/>
          </p:cNvSpPr>
          <p:nvPr>
            <p:ph type="body" sz="quarter" idx="19"/>
          </p:nvPr>
        </p:nvSpPr>
        <p:spPr>
          <a:xfrm>
            <a:off x="2434007" y="4155926"/>
            <a:ext cx="6346565" cy="540883"/>
          </a:xfrm>
        </p:spPr>
        <p:txBody>
          <a:bodyPr/>
          <a:lstStyle/>
          <a:p>
            <a:r>
              <a:rPr lang="fr-FR" dirty="0"/>
              <a:t>Module Donner du sens à mon épargne</a:t>
            </a:r>
          </a:p>
        </p:txBody>
      </p:sp>
      <p:sp>
        <p:nvSpPr>
          <p:cNvPr id="7" name="Espace réservé du texte 6"/>
          <p:cNvSpPr>
            <a:spLocks noGrp="1"/>
          </p:cNvSpPr>
          <p:nvPr>
            <p:ph type="body" sz="quarter" idx="21"/>
          </p:nvPr>
        </p:nvSpPr>
        <p:spPr>
          <a:xfrm>
            <a:off x="2437394" y="3402643"/>
            <a:ext cx="6346565" cy="540883"/>
          </a:xfrm>
        </p:spPr>
        <p:txBody>
          <a:bodyPr/>
          <a:lstStyle/>
          <a:p>
            <a:r>
              <a:rPr lang="fr-FR" dirty="0"/>
              <a:t>Module Mon actualité</a:t>
            </a:r>
          </a:p>
        </p:txBody>
      </p:sp>
      <p:sp>
        <p:nvSpPr>
          <p:cNvPr id="8" name="Espace réservé du texte 7"/>
          <p:cNvSpPr>
            <a:spLocks noGrp="1"/>
          </p:cNvSpPr>
          <p:nvPr>
            <p:ph type="body" sz="quarter" idx="10"/>
          </p:nvPr>
        </p:nvSpPr>
        <p:spPr>
          <a:xfrm>
            <a:off x="1727177" y="616504"/>
            <a:ext cx="509122" cy="509122"/>
          </a:xfrm>
        </p:spPr>
        <p:txBody>
          <a:bodyPr/>
          <a:lstStyle/>
          <a:p>
            <a:r>
              <a:rPr lang="fr-FR" dirty="0"/>
              <a:t>01	</a:t>
            </a:r>
          </a:p>
        </p:txBody>
      </p:sp>
      <p:sp>
        <p:nvSpPr>
          <p:cNvPr id="9" name="Espace réservé du texte 8"/>
          <p:cNvSpPr>
            <a:spLocks noGrp="1"/>
          </p:cNvSpPr>
          <p:nvPr>
            <p:ph type="body" sz="quarter" idx="12"/>
          </p:nvPr>
        </p:nvSpPr>
        <p:spPr>
          <a:xfrm>
            <a:off x="1727177" y="1317009"/>
            <a:ext cx="509122" cy="509122"/>
          </a:xfrm>
        </p:spPr>
        <p:txBody>
          <a:bodyPr/>
          <a:lstStyle/>
          <a:p>
            <a:r>
              <a:rPr lang="fr-FR" dirty="0"/>
              <a:t>02</a:t>
            </a:r>
          </a:p>
        </p:txBody>
      </p:sp>
      <p:sp>
        <p:nvSpPr>
          <p:cNvPr id="10" name="Espace réservé du texte 9"/>
          <p:cNvSpPr>
            <a:spLocks noGrp="1"/>
          </p:cNvSpPr>
          <p:nvPr>
            <p:ph type="body" sz="quarter" idx="14"/>
          </p:nvPr>
        </p:nvSpPr>
        <p:spPr>
          <a:xfrm>
            <a:off x="1727177" y="2017514"/>
            <a:ext cx="509122" cy="509122"/>
          </a:xfrm>
        </p:spPr>
        <p:txBody>
          <a:bodyPr/>
          <a:lstStyle/>
          <a:p>
            <a:r>
              <a:rPr lang="fr-FR" dirty="0"/>
              <a:t>03</a:t>
            </a:r>
          </a:p>
        </p:txBody>
      </p:sp>
      <p:sp>
        <p:nvSpPr>
          <p:cNvPr id="11" name="Espace réservé du texte 10"/>
          <p:cNvSpPr>
            <a:spLocks noGrp="1"/>
          </p:cNvSpPr>
          <p:nvPr>
            <p:ph type="body" sz="quarter" idx="16"/>
          </p:nvPr>
        </p:nvSpPr>
        <p:spPr>
          <a:xfrm>
            <a:off x="1727177" y="2718019"/>
            <a:ext cx="509122" cy="509122"/>
          </a:xfrm>
        </p:spPr>
        <p:txBody>
          <a:bodyPr/>
          <a:lstStyle/>
          <a:p>
            <a:r>
              <a:rPr lang="fr-FR" dirty="0"/>
              <a:t>04</a:t>
            </a:r>
          </a:p>
        </p:txBody>
      </p:sp>
      <p:sp>
        <p:nvSpPr>
          <p:cNvPr id="12" name="Espace réservé du texte 11"/>
          <p:cNvSpPr>
            <a:spLocks noGrp="1"/>
          </p:cNvSpPr>
          <p:nvPr>
            <p:ph type="body" sz="quarter" idx="18"/>
          </p:nvPr>
        </p:nvSpPr>
        <p:spPr>
          <a:xfrm>
            <a:off x="1727177" y="3418524"/>
            <a:ext cx="509122" cy="509122"/>
          </a:xfrm>
        </p:spPr>
        <p:txBody>
          <a:bodyPr/>
          <a:lstStyle/>
          <a:p>
            <a:r>
              <a:rPr lang="fr-FR" dirty="0"/>
              <a:t>05</a:t>
            </a:r>
          </a:p>
        </p:txBody>
      </p:sp>
      <p:sp>
        <p:nvSpPr>
          <p:cNvPr id="13" name="Espace réservé du texte 12"/>
          <p:cNvSpPr>
            <a:spLocks noGrp="1"/>
          </p:cNvSpPr>
          <p:nvPr>
            <p:ph type="body" sz="quarter" idx="20"/>
          </p:nvPr>
        </p:nvSpPr>
        <p:spPr>
          <a:xfrm>
            <a:off x="1727177" y="4119028"/>
            <a:ext cx="509122" cy="509122"/>
          </a:xfrm>
        </p:spPr>
        <p:txBody>
          <a:bodyPr/>
          <a:lstStyle/>
          <a:p>
            <a:r>
              <a:rPr lang="fr-FR" dirty="0"/>
              <a:t>06</a:t>
            </a:r>
          </a:p>
        </p:txBody>
      </p:sp>
      <p:pic>
        <p:nvPicPr>
          <p:cNvPr id="14" name="Image 13">
            <a:extLst>
              <a:ext uri="{FF2B5EF4-FFF2-40B4-BE49-F238E27FC236}">
                <a16:creationId xmlns:a16="http://schemas.microsoft.com/office/drawing/2014/main" id="{7DFD6D1D-0178-4C8E-A6C6-82299A1C4A3B}"/>
              </a:ext>
            </a:extLst>
          </p:cNvPr>
          <p:cNvPicPr>
            <a:picLocks noChangeAspect="1"/>
          </p:cNvPicPr>
          <p:nvPr/>
        </p:nvPicPr>
        <p:blipFill rotWithShape="1">
          <a:blip r:embed="rId2"/>
          <a:srcRect r="87799"/>
          <a:stretch/>
        </p:blipFill>
        <p:spPr>
          <a:xfrm>
            <a:off x="2249" y="4573"/>
            <a:ext cx="1115616" cy="5138927"/>
          </a:xfrm>
          <a:prstGeom prst="rect">
            <a:avLst/>
          </a:prstGeom>
        </p:spPr>
      </p:pic>
    </p:spTree>
    <p:extLst>
      <p:ext uri="{BB962C8B-B14F-4D97-AF65-F5344CB8AC3E}">
        <p14:creationId xmlns:p14="http://schemas.microsoft.com/office/powerpoint/2010/main" val="3692900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descr="Une image contenant arbre, extérieur, herbe, plante&#10;&#10;Description générée automatiquement">
            <a:extLst>
              <a:ext uri="{FF2B5EF4-FFF2-40B4-BE49-F238E27FC236}">
                <a16:creationId xmlns:a16="http://schemas.microsoft.com/office/drawing/2014/main" id="{99D5BBD1-8C7E-4552-A1B2-B84D2D031FC3}"/>
              </a:ext>
            </a:extLst>
          </p:cNvPr>
          <p:cNvPicPr>
            <a:picLocks noChangeAspect="1"/>
          </p:cNvPicPr>
          <p:nvPr/>
        </p:nvPicPr>
        <p:blipFill>
          <a:blip r:embed="rId2"/>
          <a:stretch>
            <a:fillRect/>
          </a:stretch>
        </p:blipFill>
        <p:spPr>
          <a:xfrm>
            <a:off x="0" y="0"/>
            <a:ext cx="9144000" cy="5143500"/>
          </a:xfrm>
          <a:prstGeom prst="rect">
            <a:avLst/>
          </a:prstGeom>
        </p:spPr>
      </p:pic>
      <p:sp>
        <p:nvSpPr>
          <p:cNvPr id="16" name="Rectangle 15">
            <a:extLst>
              <a:ext uri="{FF2B5EF4-FFF2-40B4-BE49-F238E27FC236}">
                <a16:creationId xmlns:a16="http://schemas.microsoft.com/office/drawing/2014/main" id="{87E46D14-3072-4385-A09A-B47B3127C9E0}"/>
              </a:ext>
            </a:extLst>
          </p:cNvPr>
          <p:cNvSpPr/>
          <p:nvPr/>
        </p:nvSpPr>
        <p:spPr>
          <a:xfrm>
            <a:off x="179512" y="378854"/>
            <a:ext cx="4248472" cy="432000"/>
          </a:xfrm>
          <a:prstGeom prst="rect">
            <a:avLst/>
          </a:prstGeom>
          <a:solidFill>
            <a:schemeClr val="bg1"/>
          </a:solidFill>
          <a:ln w="6350">
            <a:noFill/>
            <a:prstDash val="dash"/>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797016">
              <a:defRPr/>
            </a:pPr>
            <a:r>
              <a:rPr lang="fr-FR" sz="1000" b="1" dirty="0">
                <a:solidFill>
                  <a:srgbClr val="6DA452"/>
                </a:solidFill>
                <a:latin typeface="Montserrat" panose="00000500000000000000" pitchFamily="2" charset="0"/>
              </a:rPr>
              <a:t>70 % des Français sont pessimistes </a:t>
            </a:r>
            <a:r>
              <a:rPr lang="fr-FR" sz="1000" dirty="0">
                <a:solidFill>
                  <a:srgbClr val="6DA452"/>
                </a:solidFill>
                <a:latin typeface="Montserrat" panose="00000500000000000000" pitchFamily="2" charset="0"/>
              </a:rPr>
              <a:t>pour l’avenir de la planète</a:t>
            </a:r>
          </a:p>
          <a:p>
            <a:pPr algn="just" defTabSz="797016">
              <a:defRPr/>
            </a:pPr>
            <a:r>
              <a:rPr lang="fr-FR" sz="523" dirty="0">
                <a:solidFill>
                  <a:srgbClr val="FFFFFF">
                    <a:lumMod val="65000"/>
                  </a:srgbClr>
                </a:solidFill>
                <a:latin typeface="Montserrat" panose="00000500000000000000" pitchFamily="2" charset="0"/>
              </a:rPr>
              <a:t>Source : baromètre Ebra/Suez réalisé par l’institut de sondage Odoxa</a:t>
            </a:r>
          </a:p>
        </p:txBody>
      </p:sp>
      <p:sp>
        <p:nvSpPr>
          <p:cNvPr id="17" name="Rectangle 16">
            <a:extLst>
              <a:ext uri="{FF2B5EF4-FFF2-40B4-BE49-F238E27FC236}">
                <a16:creationId xmlns:a16="http://schemas.microsoft.com/office/drawing/2014/main" id="{86C574B1-50A1-4BD5-BD07-22642FBB7A1B}"/>
              </a:ext>
            </a:extLst>
          </p:cNvPr>
          <p:cNvSpPr/>
          <p:nvPr/>
        </p:nvSpPr>
        <p:spPr>
          <a:xfrm>
            <a:off x="1043608" y="3934538"/>
            <a:ext cx="7704856" cy="540000"/>
          </a:xfrm>
          <a:prstGeom prst="rect">
            <a:avLst/>
          </a:prstGeom>
          <a:solidFill>
            <a:schemeClr val="bg1"/>
          </a:solidFill>
          <a:ln w="6350">
            <a:no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797016">
              <a:buClr>
                <a:srgbClr val="B34A8C"/>
              </a:buClr>
              <a:defRPr/>
            </a:pPr>
            <a:r>
              <a:rPr lang="fr-FR" sz="1000" dirty="0">
                <a:solidFill>
                  <a:srgbClr val="6DA452"/>
                </a:solidFill>
                <a:latin typeface="Montserrat" panose="00000500000000000000" pitchFamily="2" charset="0"/>
              </a:rPr>
              <a:t>La </a:t>
            </a:r>
            <a:r>
              <a:rPr lang="fr-FR" sz="1000" b="1" dirty="0">
                <a:solidFill>
                  <a:srgbClr val="6DA452"/>
                </a:solidFill>
                <a:latin typeface="Montserrat" panose="00000500000000000000" pitchFamily="2" charset="0"/>
              </a:rPr>
              <a:t>capacité à agir pour l’environnement est pour partie liée au pouvoir d’achat </a:t>
            </a:r>
            <a:r>
              <a:rPr lang="fr-FR" sz="1000" dirty="0">
                <a:solidFill>
                  <a:srgbClr val="6DA452"/>
                </a:solidFill>
                <a:latin typeface="Montserrat" panose="00000500000000000000" pitchFamily="2" charset="0"/>
              </a:rPr>
              <a:t>: les 10% les plus aisés ont une empreinte carbone moyenne de 24,7t CO2e contre une moyenne de 5t CO2e pour l’ensemble du top 50%</a:t>
            </a:r>
          </a:p>
          <a:p>
            <a:pPr algn="just" defTabSz="797016">
              <a:buClr>
                <a:srgbClr val="B34A8C"/>
              </a:buClr>
              <a:defRPr/>
            </a:pPr>
            <a:r>
              <a:rPr lang="fr-FR" sz="523" dirty="0">
                <a:solidFill>
                  <a:srgbClr val="FFFFFF">
                    <a:lumMod val="65000"/>
                  </a:srgbClr>
                </a:solidFill>
                <a:latin typeface="Montserrat" panose="00000500000000000000" pitchFamily="2" charset="0"/>
              </a:rPr>
              <a:t>Source : rapport sur les inégalités 2022, publié le 10/01/2022</a:t>
            </a:r>
            <a:endParaRPr lang="fr-FR" sz="697" b="1" dirty="0">
              <a:solidFill>
                <a:srgbClr val="212121"/>
              </a:solidFill>
              <a:latin typeface="Montserrat" panose="00000500000000000000" pitchFamily="2" charset="0"/>
            </a:endParaRPr>
          </a:p>
        </p:txBody>
      </p:sp>
      <p:sp>
        <p:nvSpPr>
          <p:cNvPr id="18" name="Rectangle 17">
            <a:extLst>
              <a:ext uri="{FF2B5EF4-FFF2-40B4-BE49-F238E27FC236}">
                <a16:creationId xmlns:a16="http://schemas.microsoft.com/office/drawing/2014/main" id="{613C7CF8-70D8-45AB-92B4-A22D0C39D1AE}"/>
              </a:ext>
            </a:extLst>
          </p:cNvPr>
          <p:cNvSpPr/>
          <p:nvPr/>
        </p:nvSpPr>
        <p:spPr>
          <a:xfrm>
            <a:off x="251520" y="2883008"/>
            <a:ext cx="5832647" cy="432000"/>
          </a:xfrm>
          <a:prstGeom prst="rect">
            <a:avLst/>
          </a:prstGeom>
          <a:solidFill>
            <a:schemeClr val="bg1"/>
          </a:solidFill>
          <a:ln w="6350">
            <a:no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797016">
              <a:buClr>
                <a:srgbClr val="B34A8C"/>
              </a:buClr>
              <a:defRPr/>
            </a:pPr>
            <a:r>
              <a:rPr lang="fr-FR" sz="1000" dirty="0">
                <a:solidFill>
                  <a:srgbClr val="6DA452"/>
                </a:solidFill>
                <a:latin typeface="Montserrat" panose="00000500000000000000" pitchFamily="2" charset="0"/>
              </a:rPr>
              <a:t>La question environnementale </a:t>
            </a:r>
            <a:r>
              <a:rPr lang="fr-FR" sz="1000" b="1" dirty="0">
                <a:solidFill>
                  <a:srgbClr val="6DA452"/>
                </a:solidFill>
                <a:latin typeface="Montserrat" panose="00000500000000000000" pitchFamily="2" charset="0"/>
              </a:rPr>
              <a:t>illustre un clivage générationnel fort </a:t>
            </a:r>
            <a:r>
              <a:rPr lang="fr-FR" sz="1000" dirty="0">
                <a:solidFill>
                  <a:srgbClr val="6DA452"/>
                </a:solidFill>
                <a:latin typeface="Montserrat" panose="00000500000000000000" pitchFamily="2" charset="0"/>
              </a:rPr>
              <a:t>(-30 ans / +30 ans)</a:t>
            </a:r>
          </a:p>
          <a:p>
            <a:pPr defTabSz="797016">
              <a:buClr>
                <a:srgbClr val="B34A8C"/>
              </a:buClr>
              <a:defRPr/>
            </a:pPr>
            <a:r>
              <a:rPr lang="fr-FR" sz="523" dirty="0">
                <a:solidFill>
                  <a:srgbClr val="FFFFFF">
                    <a:lumMod val="65000"/>
                  </a:srgbClr>
                </a:solidFill>
                <a:latin typeface="Montserrat" panose="00000500000000000000" pitchFamily="2" charset="0"/>
              </a:rPr>
              <a:t>Source : les français dans la société de l’après covid, enquête 2021 de sociovision).</a:t>
            </a:r>
          </a:p>
        </p:txBody>
      </p:sp>
      <p:sp>
        <p:nvSpPr>
          <p:cNvPr id="19" name="Rectangle 18">
            <a:extLst>
              <a:ext uri="{FF2B5EF4-FFF2-40B4-BE49-F238E27FC236}">
                <a16:creationId xmlns:a16="http://schemas.microsoft.com/office/drawing/2014/main" id="{8990041A-5860-4FEF-8FCA-532C12EF3A31}"/>
              </a:ext>
            </a:extLst>
          </p:cNvPr>
          <p:cNvSpPr/>
          <p:nvPr/>
        </p:nvSpPr>
        <p:spPr>
          <a:xfrm>
            <a:off x="1682510" y="1474927"/>
            <a:ext cx="7065954" cy="432000"/>
          </a:xfrm>
          <a:prstGeom prst="rect">
            <a:avLst/>
          </a:prstGeom>
          <a:solidFill>
            <a:schemeClr val="bg1"/>
          </a:solidFill>
          <a:ln w="6350">
            <a:no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797016">
              <a:buClr>
                <a:srgbClr val="B34A8C"/>
              </a:buClr>
              <a:defRPr/>
            </a:pPr>
            <a:r>
              <a:rPr lang="fr-FR" sz="1000" b="1" dirty="0">
                <a:solidFill>
                  <a:srgbClr val="6DA452"/>
                </a:solidFill>
                <a:latin typeface="Montserrat" panose="00000500000000000000" pitchFamily="2" charset="0"/>
              </a:rPr>
              <a:t>76 % des Français souhaitent s’impliquer </a:t>
            </a:r>
            <a:r>
              <a:rPr lang="fr-FR" sz="1000" dirty="0">
                <a:solidFill>
                  <a:srgbClr val="6DA452"/>
                </a:solidFill>
                <a:latin typeface="Montserrat" panose="00000500000000000000" pitchFamily="2" charset="0"/>
              </a:rPr>
              <a:t>davantage</a:t>
            </a:r>
            <a:r>
              <a:rPr lang="fr-FR" sz="1000" b="1" dirty="0">
                <a:solidFill>
                  <a:srgbClr val="6DA452"/>
                </a:solidFill>
                <a:latin typeface="Montserrat" panose="00000500000000000000" pitchFamily="2" charset="0"/>
              </a:rPr>
              <a:t> </a:t>
            </a:r>
            <a:r>
              <a:rPr lang="fr-FR" sz="1000" dirty="0">
                <a:solidFill>
                  <a:srgbClr val="6DA452"/>
                </a:solidFill>
                <a:latin typeface="Montserrat" panose="00000500000000000000" pitchFamily="2" charset="0"/>
              </a:rPr>
              <a:t>mais jugent cela </a:t>
            </a:r>
            <a:r>
              <a:rPr lang="fr-FR" sz="1000" b="1" dirty="0">
                <a:solidFill>
                  <a:srgbClr val="6DA452"/>
                </a:solidFill>
                <a:latin typeface="Montserrat" panose="00000500000000000000" pitchFamily="2" charset="0"/>
              </a:rPr>
              <a:t>coûteux </a:t>
            </a:r>
            <a:r>
              <a:rPr lang="fr-FR" sz="1000" dirty="0">
                <a:solidFill>
                  <a:srgbClr val="6DA452"/>
                </a:solidFill>
                <a:latin typeface="Montserrat" panose="00000500000000000000" pitchFamily="2" charset="0"/>
              </a:rPr>
              <a:t>(64 %) et </a:t>
            </a:r>
            <a:r>
              <a:rPr lang="fr-FR" sz="1000" b="1" dirty="0">
                <a:solidFill>
                  <a:srgbClr val="6DA452"/>
                </a:solidFill>
                <a:latin typeface="Montserrat" panose="00000500000000000000" pitchFamily="2" charset="0"/>
              </a:rPr>
              <a:t>compliqué </a:t>
            </a:r>
            <a:r>
              <a:rPr lang="fr-FR" sz="1000" dirty="0">
                <a:solidFill>
                  <a:srgbClr val="6DA452"/>
                </a:solidFill>
                <a:latin typeface="Montserrat" panose="00000500000000000000" pitchFamily="2" charset="0"/>
              </a:rPr>
              <a:t>(63 %) </a:t>
            </a:r>
          </a:p>
          <a:p>
            <a:pPr algn="just" defTabSz="797016">
              <a:buClr>
                <a:srgbClr val="B34A8C"/>
              </a:buClr>
              <a:defRPr/>
            </a:pPr>
            <a:r>
              <a:rPr lang="fr-FR" sz="523" dirty="0">
                <a:solidFill>
                  <a:srgbClr val="FFFFFF">
                    <a:lumMod val="65000"/>
                  </a:srgbClr>
                </a:solidFill>
                <a:latin typeface="Montserrat" panose="00000500000000000000" pitchFamily="2" charset="0"/>
              </a:rPr>
              <a:t>Source : baromètre Ebra/Suez réalisé par l’institut de sondage Odoxa</a:t>
            </a:r>
          </a:p>
        </p:txBody>
      </p:sp>
    </p:spTree>
    <p:extLst>
      <p:ext uri="{BB962C8B-B14F-4D97-AF65-F5344CB8AC3E}">
        <p14:creationId xmlns:p14="http://schemas.microsoft.com/office/powerpoint/2010/main" val="514184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Titre 1">
            <a:extLst>
              <a:ext uri="{FF2B5EF4-FFF2-40B4-BE49-F238E27FC236}">
                <a16:creationId xmlns:a16="http://schemas.microsoft.com/office/drawing/2014/main" id="{C420A833-BFA9-45DF-851E-8151C63DE8FC}"/>
              </a:ext>
            </a:extLst>
          </p:cNvPr>
          <p:cNvSpPr>
            <a:spLocks noGrp="1"/>
          </p:cNvSpPr>
          <p:nvPr>
            <p:ph type="title"/>
          </p:nvPr>
        </p:nvSpPr>
        <p:spPr>
          <a:xfrm>
            <a:off x="910643" y="208183"/>
            <a:ext cx="6025757" cy="294074"/>
          </a:xfrm>
        </p:spPr>
        <p:txBody>
          <a:bodyPr/>
          <a:lstStyle/>
          <a:p>
            <a:r>
              <a:rPr lang="fr-FR" sz="2060" dirty="0">
                <a:latin typeface="Montserrat ExtraBold" panose="00000900000000000000" pitchFamily="2" charset="0"/>
              </a:rPr>
              <a:t>Rappel : contexte et description</a:t>
            </a:r>
          </a:p>
        </p:txBody>
      </p:sp>
      <p:sp>
        <p:nvSpPr>
          <p:cNvPr id="146" name="Rectangle 145">
            <a:extLst>
              <a:ext uri="{FF2B5EF4-FFF2-40B4-BE49-F238E27FC236}">
                <a16:creationId xmlns:a16="http://schemas.microsoft.com/office/drawing/2014/main" id="{D6DC1071-3E0E-4A13-82EF-14F887BB6734}"/>
              </a:ext>
            </a:extLst>
          </p:cNvPr>
          <p:cNvSpPr/>
          <p:nvPr/>
        </p:nvSpPr>
        <p:spPr>
          <a:xfrm>
            <a:off x="735158" y="2619943"/>
            <a:ext cx="926818" cy="50975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30" b="1" dirty="0">
                <a:solidFill>
                  <a:schemeClr val="tx2"/>
                </a:solidFill>
                <a:latin typeface="Montserrat" panose="00000500000000000000" pitchFamily="2" charset="0"/>
              </a:rPr>
              <a:t>Périmètre</a:t>
            </a:r>
          </a:p>
        </p:txBody>
      </p:sp>
      <p:sp>
        <p:nvSpPr>
          <p:cNvPr id="147" name="Rectangle 146">
            <a:extLst>
              <a:ext uri="{FF2B5EF4-FFF2-40B4-BE49-F238E27FC236}">
                <a16:creationId xmlns:a16="http://schemas.microsoft.com/office/drawing/2014/main" id="{9D3FDDEE-80E2-4888-B92C-00E55402C0C0}"/>
              </a:ext>
            </a:extLst>
          </p:cNvPr>
          <p:cNvSpPr/>
          <p:nvPr/>
        </p:nvSpPr>
        <p:spPr>
          <a:xfrm>
            <a:off x="772209" y="2909872"/>
            <a:ext cx="3504220" cy="773251"/>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0926" lvl="1" indent="-230926" algn="just">
              <a:spcBef>
                <a:spcPts val="193"/>
              </a:spcBef>
              <a:buClr>
                <a:schemeClr val="accent1"/>
              </a:buClr>
              <a:buFont typeface="Wingdings" panose="05000000000000000000" pitchFamily="2" charset="2"/>
              <a:buChar char="§"/>
            </a:pPr>
            <a:r>
              <a:rPr lang="fr-FR" sz="788" b="1" dirty="0">
                <a:solidFill>
                  <a:srgbClr val="000000"/>
                </a:solidFill>
                <a:latin typeface="Montserrat" panose="00000500000000000000" pitchFamily="2" charset="0"/>
                <a:cs typeface="Arial"/>
              </a:rPr>
              <a:t>Clients abonnés PART </a:t>
            </a:r>
            <a:r>
              <a:rPr lang="fr-FR" sz="788" dirty="0">
                <a:solidFill>
                  <a:srgbClr val="000000"/>
                </a:solidFill>
                <a:latin typeface="Montserrat" panose="00000500000000000000" pitchFamily="2" charset="0"/>
                <a:cs typeface="Arial"/>
              </a:rPr>
              <a:t>(PART &amp; EI)</a:t>
            </a:r>
          </a:p>
          <a:p>
            <a:pPr marL="230926" lvl="1" indent="-230926" algn="just">
              <a:spcBef>
                <a:spcPts val="193"/>
              </a:spcBef>
              <a:buClr>
                <a:schemeClr val="accent1"/>
              </a:buClr>
              <a:buFont typeface="Wingdings" panose="05000000000000000000" pitchFamily="2" charset="2"/>
              <a:buChar char="§"/>
            </a:pPr>
            <a:r>
              <a:rPr lang="fr-FR" sz="788" b="1" dirty="0">
                <a:solidFill>
                  <a:srgbClr val="000000"/>
                </a:solidFill>
                <a:latin typeface="Montserrat" panose="00000500000000000000" pitchFamily="2" charset="0"/>
                <a:cs typeface="Arial"/>
              </a:rPr>
              <a:t>BP/CE </a:t>
            </a:r>
            <a:r>
              <a:rPr lang="fr-FR" sz="788" dirty="0">
                <a:solidFill>
                  <a:srgbClr val="000000"/>
                </a:solidFill>
                <a:latin typeface="Montserrat" panose="00000500000000000000" pitchFamily="2" charset="0"/>
                <a:cs typeface="Arial"/>
              </a:rPr>
              <a:t>– déploiement Autres marques prévues en 2023</a:t>
            </a:r>
          </a:p>
          <a:p>
            <a:pPr marL="230926" lvl="1" indent="-230926" algn="just">
              <a:spcBef>
                <a:spcPts val="193"/>
              </a:spcBef>
              <a:buClr>
                <a:schemeClr val="accent1"/>
              </a:buClr>
              <a:buFont typeface="Wingdings" panose="05000000000000000000" pitchFamily="2" charset="2"/>
              <a:buChar char="§"/>
            </a:pPr>
            <a:r>
              <a:rPr lang="fr-FR" sz="788" dirty="0">
                <a:solidFill>
                  <a:srgbClr val="000000"/>
                </a:solidFill>
                <a:latin typeface="Montserrat" panose="00000500000000000000" pitchFamily="2" charset="0"/>
                <a:cs typeface="Arial"/>
              </a:rPr>
              <a:t>Uniquement sur </a:t>
            </a:r>
            <a:r>
              <a:rPr lang="fr-FR" sz="788" b="1" dirty="0">
                <a:solidFill>
                  <a:srgbClr val="000000"/>
                </a:solidFill>
                <a:latin typeface="Montserrat" panose="00000500000000000000" pitchFamily="2" charset="0"/>
                <a:cs typeface="Arial"/>
              </a:rPr>
              <a:t>DPA</a:t>
            </a:r>
          </a:p>
          <a:p>
            <a:pPr marL="230926" lvl="1" indent="-230926" algn="just">
              <a:spcBef>
                <a:spcPts val="193"/>
              </a:spcBef>
              <a:buClr>
                <a:schemeClr val="accent1"/>
              </a:buClr>
              <a:buFont typeface="Wingdings" panose="05000000000000000000" pitchFamily="2" charset="2"/>
              <a:buChar char="§"/>
            </a:pPr>
            <a:r>
              <a:rPr lang="fr-FR" sz="788" dirty="0">
                <a:solidFill>
                  <a:srgbClr val="000000"/>
                </a:solidFill>
                <a:latin typeface="Montserrat" panose="00000500000000000000" pitchFamily="2" charset="0"/>
                <a:cs typeface="Arial"/>
              </a:rPr>
              <a:t>Synthèse avancée et synthèse classique</a:t>
            </a:r>
          </a:p>
        </p:txBody>
      </p:sp>
      <p:grpSp>
        <p:nvGrpSpPr>
          <p:cNvPr id="148" name="Groupe 147">
            <a:extLst>
              <a:ext uri="{FF2B5EF4-FFF2-40B4-BE49-F238E27FC236}">
                <a16:creationId xmlns:a16="http://schemas.microsoft.com/office/drawing/2014/main" id="{45E3B31F-41E4-4ED5-8B28-FE7B94D7669A}"/>
              </a:ext>
            </a:extLst>
          </p:cNvPr>
          <p:cNvGrpSpPr/>
          <p:nvPr/>
        </p:nvGrpSpPr>
        <p:grpSpPr>
          <a:xfrm>
            <a:off x="345172" y="2774331"/>
            <a:ext cx="263613" cy="251773"/>
            <a:chOff x="542925" y="1350963"/>
            <a:chExt cx="466725" cy="454024"/>
          </a:xfrm>
        </p:grpSpPr>
        <p:grpSp>
          <p:nvGrpSpPr>
            <p:cNvPr id="149" name="Groupe 148">
              <a:extLst>
                <a:ext uri="{FF2B5EF4-FFF2-40B4-BE49-F238E27FC236}">
                  <a16:creationId xmlns:a16="http://schemas.microsoft.com/office/drawing/2014/main" id="{B6A2E000-70CE-4600-8A8C-CD696A3062B8}"/>
                </a:ext>
              </a:extLst>
            </p:cNvPr>
            <p:cNvGrpSpPr/>
            <p:nvPr/>
          </p:nvGrpSpPr>
          <p:grpSpPr>
            <a:xfrm>
              <a:off x="598488" y="1350963"/>
              <a:ext cx="411162" cy="454024"/>
              <a:chOff x="598488" y="1350963"/>
              <a:chExt cx="411162" cy="454024"/>
            </a:xfrm>
          </p:grpSpPr>
          <p:sp>
            <p:nvSpPr>
              <p:cNvPr id="154" name="Line 24">
                <a:extLst>
                  <a:ext uri="{FF2B5EF4-FFF2-40B4-BE49-F238E27FC236}">
                    <a16:creationId xmlns:a16="http://schemas.microsoft.com/office/drawing/2014/main" id="{7C428B6E-B2A9-4823-98BD-4B6BBE02FBA7}"/>
                  </a:ext>
                </a:extLst>
              </p:cNvPr>
              <p:cNvSpPr>
                <a:spLocks noChangeShapeType="1"/>
              </p:cNvSpPr>
              <p:nvPr/>
            </p:nvSpPr>
            <p:spPr bwMode="auto">
              <a:xfrm flipH="1">
                <a:off x="969963" y="1393825"/>
                <a:ext cx="33338" cy="2222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58853" tIns="29426" rIns="58853" bIns="29426" numCol="1" anchor="t" anchorCtr="0" compatLnSpc="1">
                <a:prstTxWarp prst="textNoShape">
                  <a:avLst/>
                </a:prstTxWarp>
              </a:bodyPr>
              <a:lstStyle/>
              <a:p>
                <a:endParaRPr lang="fr-FR" sz="1159"/>
              </a:p>
            </p:txBody>
          </p:sp>
          <p:sp>
            <p:nvSpPr>
              <p:cNvPr id="155" name="Line 25">
                <a:extLst>
                  <a:ext uri="{FF2B5EF4-FFF2-40B4-BE49-F238E27FC236}">
                    <a16:creationId xmlns:a16="http://schemas.microsoft.com/office/drawing/2014/main" id="{BD125D2E-CB4F-43CE-BAB7-92BB2C09D7F1}"/>
                  </a:ext>
                </a:extLst>
              </p:cNvPr>
              <p:cNvSpPr>
                <a:spLocks noChangeShapeType="1"/>
              </p:cNvSpPr>
              <p:nvPr/>
            </p:nvSpPr>
            <p:spPr bwMode="auto">
              <a:xfrm flipH="1">
                <a:off x="938213" y="1350963"/>
                <a:ext cx="14288" cy="285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58853" tIns="29426" rIns="58853" bIns="29426" numCol="1" anchor="t" anchorCtr="0" compatLnSpc="1">
                <a:prstTxWarp prst="textNoShape">
                  <a:avLst/>
                </a:prstTxWarp>
              </a:bodyPr>
              <a:lstStyle/>
              <a:p>
                <a:endParaRPr lang="fr-FR" sz="1159"/>
              </a:p>
            </p:txBody>
          </p:sp>
          <p:sp>
            <p:nvSpPr>
              <p:cNvPr id="156" name="Line 26">
                <a:extLst>
                  <a:ext uri="{FF2B5EF4-FFF2-40B4-BE49-F238E27FC236}">
                    <a16:creationId xmlns:a16="http://schemas.microsoft.com/office/drawing/2014/main" id="{32272B59-F1F0-4B2A-99CE-4CCC327DEC9C}"/>
                  </a:ext>
                </a:extLst>
              </p:cNvPr>
              <p:cNvSpPr>
                <a:spLocks noChangeShapeType="1"/>
              </p:cNvSpPr>
              <p:nvPr/>
            </p:nvSpPr>
            <p:spPr bwMode="auto">
              <a:xfrm flipH="1">
                <a:off x="987425" y="1462088"/>
                <a:ext cx="2222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58853" tIns="29426" rIns="58853" bIns="29426" numCol="1" anchor="t" anchorCtr="0" compatLnSpc="1">
                <a:prstTxWarp prst="textNoShape">
                  <a:avLst/>
                </a:prstTxWarp>
              </a:bodyPr>
              <a:lstStyle/>
              <a:p>
                <a:endParaRPr lang="fr-FR" sz="1159"/>
              </a:p>
            </p:txBody>
          </p:sp>
          <p:sp>
            <p:nvSpPr>
              <p:cNvPr id="157" name="Freeform 27">
                <a:extLst>
                  <a:ext uri="{FF2B5EF4-FFF2-40B4-BE49-F238E27FC236}">
                    <a16:creationId xmlns:a16="http://schemas.microsoft.com/office/drawing/2014/main" id="{DA09BA38-D67B-4BBD-BB6E-2C690ACD67B5}"/>
                  </a:ext>
                </a:extLst>
              </p:cNvPr>
              <p:cNvSpPr>
                <a:spLocks/>
              </p:cNvSpPr>
              <p:nvPr/>
            </p:nvSpPr>
            <p:spPr bwMode="auto">
              <a:xfrm>
                <a:off x="598488" y="1577975"/>
                <a:ext cx="215900" cy="227012"/>
              </a:xfrm>
              <a:custGeom>
                <a:avLst/>
                <a:gdLst>
                  <a:gd name="T0" fmla="*/ 122 w 122"/>
                  <a:gd name="T1" fmla="*/ 85 h 123"/>
                  <a:gd name="T2" fmla="*/ 108 w 122"/>
                  <a:gd name="T3" fmla="*/ 115 h 123"/>
                  <a:gd name="T4" fmla="*/ 93 w 122"/>
                  <a:gd name="T5" fmla="*/ 120 h 123"/>
                  <a:gd name="T6" fmla="*/ 8 w 122"/>
                  <a:gd name="T7" fmla="*/ 81 h 123"/>
                  <a:gd name="T8" fmla="*/ 3 w 122"/>
                  <a:gd name="T9" fmla="*/ 67 h 123"/>
                  <a:gd name="T10" fmla="*/ 33 w 122"/>
                  <a:gd name="T11" fmla="*/ 0 h 123"/>
                </a:gdLst>
                <a:ahLst/>
                <a:cxnLst>
                  <a:cxn ang="0">
                    <a:pos x="T0" y="T1"/>
                  </a:cxn>
                  <a:cxn ang="0">
                    <a:pos x="T2" y="T3"/>
                  </a:cxn>
                  <a:cxn ang="0">
                    <a:pos x="T4" y="T5"/>
                  </a:cxn>
                  <a:cxn ang="0">
                    <a:pos x="T6" y="T7"/>
                  </a:cxn>
                  <a:cxn ang="0">
                    <a:pos x="T8" y="T9"/>
                  </a:cxn>
                  <a:cxn ang="0">
                    <a:pos x="T10" y="T11"/>
                  </a:cxn>
                </a:cxnLst>
                <a:rect l="0" t="0" r="r" b="b"/>
                <a:pathLst>
                  <a:path w="122" h="123">
                    <a:moveTo>
                      <a:pt x="122" y="85"/>
                    </a:moveTo>
                    <a:cubicBezTo>
                      <a:pt x="108" y="115"/>
                      <a:pt x="108" y="115"/>
                      <a:pt x="108" y="115"/>
                    </a:cubicBezTo>
                    <a:cubicBezTo>
                      <a:pt x="105" y="120"/>
                      <a:pt x="99" y="123"/>
                      <a:pt x="93" y="120"/>
                    </a:cubicBezTo>
                    <a:cubicBezTo>
                      <a:pt x="8" y="81"/>
                      <a:pt x="8" y="81"/>
                      <a:pt x="8" y="81"/>
                    </a:cubicBezTo>
                    <a:cubicBezTo>
                      <a:pt x="3" y="79"/>
                      <a:pt x="0" y="72"/>
                      <a:pt x="3" y="67"/>
                    </a:cubicBezTo>
                    <a:cubicBezTo>
                      <a:pt x="33" y="0"/>
                      <a:pt x="33" y="0"/>
                      <a:pt x="33"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58853" tIns="29426" rIns="58853" bIns="29426" numCol="1" anchor="t" anchorCtr="0" compatLnSpc="1">
                <a:prstTxWarp prst="textNoShape">
                  <a:avLst/>
                </a:prstTxWarp>
              </a:bodyPr>
              <a:lstStyle/>
              <a:p>
                <a:endParaRPr lang="fr-FR" sz="1159"/>
              </a:p>
            </p:txBody>
          </p:sp>
          <p:sp>
            <p:nvSpPr>
              <p:cNvPr id="158" name="Freeform 28">
                <a:extLst>
                  <a:ext uri="{FF2B5EF4-FFF2-40B4-BE49-F238E27FC236}">
                    <a16:creationId xmlns:a16="http://schemas.microsoft.com/office/drawing/2014/main" id="{DB3536FC-3FF1-48C3-A622-39E8860A822B}"/>
                  </a:ext>
                </a:extLst>
              </p:cNvPr>
              <p:cNvSpPr>
                <a:spLocks/>
              </p:cNvSpPr>
              <p:nvPr/>
            </p:nvSpPr>
            <p:spPr bwMode="auto">
              <a:xfrm>
                <a:off x="688975" y="1355725"/>
                <a:ext cx="249238" cy="357187"/>
              </a:xfrm>
              <a:custGeom>
                <a:avLst/>
                <a:gdLst>
                  <a:gd name="T0" fmla="*/ 0 w 141"/>
                  <a:gd name="T1" fmla="*/ 84 h 193"/>
                  <a:gd name="T2" fmla="*/ 34 w 141"/>
                  <a:gd name="T3" fmla="*/ 8 h 193"/>
                  <a:gd name="T4" fmla="*/ 48 w 141"/>
                  <a:gd name="T5" fmla="*/ 3 h 193"/>
                  <a:gd name="T6" fmla="*/ 133 w 141"/>
                  <a:gd name="T7" fmla="*/ 42 h 193"/>
                  <a:gd name="T8" fmla="*/ 139 w 141"/>
                  <a:gd name="T9" fmla="*/ 56 h 193"/>
                  <a:gd name="T10" fmla="*/ 76 w 141"/>
                  <a:gd name="T11" fmla="*/ 193 h 193"/>
                </a:gdLst>
                <a:ahLst/>
                <a:cxnLst>
                  <a:cxn ang="0">
                    <a:pos x="T0" y="T1"/>
                  </a:cxn>
                  <a:cxn ang="0">
                    <a:pos x="T2" y="T3"/>
                  </a:cxn>
                  <a:cxn ang="0">
                    <a:pos x="T4" y="T5"/>
                  </a:cxn>
                  <a:cxn ang="0">
                    <a:pos x="T6" y="T7"/>
                  </a:cxn>
                  <a:cxn ang="0">
                    <a:pos x="T8" y="T9"/>
                  </a:cxn>
                  <a:cxn ang="0">
                    <a:pos x="T10" y="T11"/>
                  </a:cxn>
                </a:cxnLst>
                <a:rect l="0" t="0" r="r" b="b"/>
                <a:pathLst>
                  <a:path w="141" h="193">
                    <a:moveTo>
                      <a:pt x="0" y="84"/>
                    </a:moveTo>
                    <a:cubicBezTo>
                      <a:pt x="34" y="8"/>
                      <a:pt x="34" y="8"/>
                      <a:pt x="34" y="8"/>
                    </a:cubicBezTo>
                    <a:cubicBezTo>
                      <a:pt x="36" y="3"/>
                      <a:pt x="43" y="0"/>
                      <a:pt x="48" y="3"/>
                    </a:cubicBezTo>
                    <a:cubicBezTo>
                      <a:pt x="133" y="42"/>
                      <a:pt x="133" y="42"/>
                      <a:pt x="133" y="42"/>
                    </a:cubicBezTo>
                    <a:cubicBezTo>
                      <a:pt x="139" y="44"/>
                      <a:pt x="141" y="51"/>
                      <a:pt x="139" y="56"/>
                    </a:cubicBezTo>
                    <a:cubicBezTo>
                      <a:pt x="76" y="193"/>
                      <a:pt x="76" y="193"/>
                      <a:pt x="76" y="193"/>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58853" tIns="29426" rIns="58853" bIns="29426" numCol="1" anchor="t" anchorCtr="0" compatLnSpc="1">
                <a:prstTxWarp prst="textNoShape">
                  <a:avLst/>
                </a:prstTxWarp>
              </a:bodyPr>
              <a:lstStyle/>
              <a:p>
                <a:endParaRPr lang="fr-FR" sz="1159"/>
              </a:p>
            </p:txBody>
          </p:sp>
          <p:sp>
            <p:nvSpPr>
              <p:cNvPr id="159" name="Line 29">
                <a:extLst>
                  <a:ext uri="{FF2B5EF4-FFF2-40B4-BE49-F238E27FC236}">
                    <a16:creationId xmlns:a16="http://schemas.microsoft.com/office/drawing/2014/main" id="{0E0519BD-61E8-402A-9064-30F4723576A8}"/>
                  </a:ext>
                </a:extLst>
              </p:cNvPr>
              <p:cNvSpPr>
                <a:spLocks noChangeShapeType="1"/>
              </p:cNvSpPr>
              <p:nvPr/>
            </p:nvSpPr>
            <p:spPr bwMode="auto">
              <a:xfrm>
                <a:off x="828675" y="1411288"/>
                <a:ext cx="30163" cy="127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58853" tIns="29426" rIns="58853" bIns="29426" numCol="1" anchor="t" anchorCtr="0" compatLnSpc="1">
                <a:prstTxWarp prst="textNoShape">
                  <a:avLst/>
                </a:prstTxWarp>
              </a:bodyPr>
              <a:lstStyle/>
              <a:p>
                <a:endParaRPr lang="fr-FR" sz="1159"/>
              </a:p>
            </p:txBody>
          </p:sp>
          <p:sp>
            <p:nvSpPr>
              <p:cNvPr id="160" name="Line 30">
                <a:extLst>
                  <a:ext uri="{FF2B5EF4-FFF2-40B4-BE49-F238E27FC236}">
                    <a16:creationId xmlns:a16="http://schemas.microsoft.com/office/drawing/2014/main" id="{B17EFBD3-AD30-4C75-9D9A-4CBF7AF7DAB9}"/>
                  </a:ext>
                </a:extLst>
              </p:cNvPr>
              <p:cNvSpPr>
                <a:spLocks noChangeShapeType="1"/>
              </p:cNvSpPr>
              <p:nvPr/>
            </p:nvSpPr>
            <p:spPr bwMode="auto">
              <a:xfrm flipH="1" flipV="1">
                <a:off x="809625" y="1401763"/>
                <a:ext cx="6350" cy="158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58853" tIns="29426" rIns="58853" bIns="29426" numCol="1" anchor="t" anchorCtr="0" compatLnSpc="1">
                <a:prstTxWarp prst="textNoShape">
                  <a:avLst/>
                </a:prstTxWarp>
              </a:bodyPr>
              <a:lstStyle/>
              <a:p>
                <a:endParaRPr lang="fr-FR" sz="1159"/>
              </a:p>
            </p:txBody>
          </p:sp>
          <p:sp>
            <p:nvSpPr>
              <p:cNvPr id="161" name="Line 31">
                <a:extLst>
                  <a:ext uri="{FF2B5EF4-FFF2-40B4-BE49-F238E27FC236}">
                    <a16:creationId xmlns:a16="http://schemas.microsoft.com/office/drawing/2014/main" id="{D0ACC880-6698-4D3B-BE60-01CAFE74AFD5}"/>
                  </a:ext>
                </a:extLst>
              </p:cNvPr>
              <p:cNvSpPr>
                <a:spLocks noChangeShapeType="1"/>
              </p:cNvSpPr>
              <p:nvPr/>
            </p:nvSpPr>
            <p:spPr bwMode="auto">
              <a:xfrm>
                <a:off x="741363" y="1387475"/>
                <a:ext cx="163513" cy="793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58853" tIns="29426" rIns="58853" bIns="29426" numCol="1" anchor="t" anchorCtr="0" compatLnSpc="1">
                <a:prstTxWarp prst="textNoShape">
                  <a:avLst/>
                </a:prstTxWarp>
              </a:bodyPr>
              <a:lstStyle/>
              <a:p>
                <a:endParaRPr lang="fr-FR" sz="1159"/>
              </a:p>
            </p:txBody>
          </p:sp>
          <p:sp>
            <p:nvSpPr>
              <p:cNvPr id="162" name="Line 32">
                <a:extLst>
                  <a:ext uri="{FF2B5EF4-FFF2-40B4-BE49-F238E27FC236}">
                    <a16:creationId xmlns:a16="http://schemas.microsoft.com/office/drawing/2014/main" id="{E066895D-F985-48E1-8E6E-E35C6370B4B7}"/>
                  </a:ext>
                </a:extLst>
              </p:cNvPr>
              <p:cNvSpPr>
                <a:spLocks noChangeShapeType="1"/>
              </p:cNvSpPr>
              <p:nvPr/>
            </p:nvSpPr>
            <p:spPr bwMode="auto">
              <a:xfrm flipH="1" flipV="1">
                <a:off x="641350" y="1673225"/>
                <a:ext cx="161925" cy="8096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58853" tIns="29426" rIns="58853" bIns="29426" numCol="1" anchor="t" anchorCtr="0" compatLnSpc="1">
                <a:prstTxWarp prst="textNoShape">
                  <a:avLst/>
                </a:prstTxWarp>
              </a:bodyPr>
              <a:lstStyle/>
              <a:p>
                <a:endParaRPr lang="fr-FR" sz="1159"/>
              </a:p>
            </p:txBody>
          </p:sp>
          <p:sp>
            <p:nvSpPr>
              <p:cNvPr id="163" name="Freeform 33">
                <a:extLst>
                  <a:ext uri="{FF2B5EF4-FFF2-40B4-BE49-F238E27FC236}">
                    <a16:creationId xmlns:a16="http://schemas.microsoft.com/office/drawing/2014/main" id="{D8F26894-DA02-4BA3-B15D-4B424600D606}"/>
                  </a:ext>
                </a:extLst>
              </p:cNvPr>
              <p:cNvSpPr>
                <a:spLocks/>
              </p:cNvSpPr>
              <p:nvPr/>
            </p:nvSpPr>
            <p:spPr bwMode="auto">
              <a:xfrm>
                <a:off x="679450" y="1716088"/>
                <a:ext cx="36513" cy="38100"/>
              </a:xfrm>
              <a:custGeom>
                <a:avLst/>
                <a:gdLst>
                  <a:gd name="T0" fmla="*/ 18 w 20"/>
                  <a:gd name="T1" fmla="*/ 14 h 20"/>
                  <a:gd name="T2" fmla="*/ 7 w 20"/>
                  <a:gd name="T3" fmla="*/ 18 h 20"/>
                  <a:gd name="T4" fmla="*/ 2 w 20"/>
                  <a:gd name="T5" fmla="*/ 6 h 20"/>
                  <a:gd name="T6" fmla="*/ 14 w 20"/>
                  <a:gd name="T7" fmla="*/ 2 h 20"/>
                  <a:gd name="T8" fmla="*/ 18 w 20"/>
                  <a:gd name="T9" fmla="*/ 14 h 20"/>
                </a:gdLst>
                <a:ahLst/>
                <a:cxnLst>
                  <a:cxn ang="0">
                    <a:pos x="T0" y="T1"/>
                  </a:cxn>
                  <a:cxn ang="0">
                    <a:pos x="T2" y="T3"/>
                  </a:cxn>
                  <a:cxn ang="0">
                    <a:pos x="T4" y="T5"/>
                  </a:cxn>
                  <a:cxn ang="0">
                    <a:pos x="T6" y="T7"/>
                  </a:cxn>
                  <a:cxn ang="0">
                    <a:pos x="T8" y="T9"/>
                  </a:cxn>
                </a:cxnLst>
                <a:rect l="0" t="0" r="r" b="b"/>
                <a:pathLst>
                  <a:path w="20" h="20">
                    <a:moveTo>
                      <a:pt x="18" y="14"/>
                    </a:moveTo>
                    <a:cubicBezTo>
                      <a:pt x="16" y="18"/>
                      <a:pt x="11" y="20"/>
                      <a:pt x="7" y="18"/>
                    </a:cubicBezTo>
                    <a:cubicBezTo>
                      <a:pt x="2" y="16"/>
                      <a:pt x="0" y="11"/>
                      <a:pt x="2" y="6"/>
                    </a:cubicBezTo>
                    <a:cubicBezTo>
                      <a:pt x="4" y="2"/>
                      <a:pt x="10" y="0"/>
                      <a:pt x="14" y="2"/>
                    </a:cubicBezTo>
                    <a:cubicBezTo>
                      <a:pt x="18" y="4"/>
                      <a:pt x="20" y="9"/>
                      <a:pt x="18" y="14"/>
                    </a:cubicBez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58853" tIns="29426" rIns="58853" bIns="29426" numCol="1" anchor="t" anchorCtr="0" compatLnSpc="1">
                <a:prstTxWarp prst="textNoShape">
                  <a:avLst/>
                </a:prstTxWarp>
              </a:bodyPr>
              <a:lstStyle/>
              <a:p>
                <a:endParaRPr lang="fr-FR" sz="1159"/>
              </a:p>
            </p:txBody>
          </p:sp>
          <p:sp>
            <p:nvSpPr>
              <p:cNvPr id="164" name="Line 34">
                <a:extLst>
                  <a:ext uri="{FF2B5EF4-FFF2-40B4-BE49-F238E27FC236}">
                    <a16:creationId xmlns:a16="http://schemas.microsoft.com/office/drawing/2014/main" id="{9D28C343-F9E2-4E58-88FA-582E6FE1B569}"/>
                  </a:ext>
                </a:extLst>
              </p:cNvPr>
              <p:cNvSpPr>
                <a:spLocks noChangeShapeType="1"/>
              </p:cNvSpPr>
              <p:nvPr/>
            </p:nvSpPr>
            <p:spPr bwMode="auto">
              <a:xfrm flipH="1">
                <a:off x="665163" y="1514475"/>
                <a:ext cx="196850" cy="10636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58853" tIns="29426" rIns="58853" bIns="29426" numCol="1" anchor="t" anchorCtr="0" compatLnSpc="1">
                <a:prstTxWarp prst="textNoShape">
                  <a:avLst/>
                </a:prstTxWarp>
              </a:bodyPr>
              <a:lstStyle/>
              <a:p>
                <a:endParaRPr lang="fr-FR" sz="1159"/>
              </a:p>
            </p:txBody>
          </p:sp>
          <p:sp>
            <p:nvSpPr>
              <p:cNvPr id="165" name="Line 35">
                <a:extLst>
                  <a:ext uri="{FF2B5EF4-FFF2-40B4-BE49-F238E27FC236}">
                    <a16:creationId xmlns:a16="http://schemas.microsoft.com/office/drawing/2014/main" id="{D12517C7-4D18-404C-BF42-B26857A587BB}"/>
                  </a:ext>
                </a:extLst>
              </p:cNvPr>
              <p:cNvSpPr>
                <a:spLocks noChangeShapeType="1"/>
              </p:cNvSpPr>
              <p:nvPr/>
            </p:nvSpPr>
            <p:spPr bwMode="auto">
              <a:xfrm flipH="1">
                <a:off x="706438" y="1593850"/>
                <a:ext cx="69850" cy="381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58853" tIns="29426" rIns="58853" bIns="29426" numCol="1" anchor="t" anchorCtr="0" compatLnSpc="1">
                <a:prstTxWarp prst="textNoShape">
                  <a:avLst/>
                </a:prstTxWarp>
              </a:bodyPr>
              <a:lstStyle/>
              <a:p>
                <a:endParaRPr lang="fr-FR" sz="1159"/>
              </a:p>
            </p:txBody>
          </p:sp>
          <p:sp>
            <p:nvSpPr>
              <p:cNvPr id="166" name="Line 36">
                <a:extLst>
                  <a:ext uri="{FF2B5EF4-FFF2-40B4-BE49-F238E27FC236}">
                    <a16:creationId xmlns:a16="http://schemas.microsoft.com/office/drawing/2014/main" id="{73DB3D9B-2F1C-4DBE-AC53-9684E4E88486}"/>
                  </a:ext>
                </a:extLst>
              </p:cNvPr>
              <p:cNvSpPr>
                <a:spLocks noChangeShapeType="1"/>
              </p:cNvSpPr>
              <p:nvPr/>
            </p:nvSpPr>
            <p:spPr bwMode="auto">
              <a:xfrm flipH="1">
                <a:off x="803275" y="1568450"/>
                <a:ext cx="22225" cy="11112"/>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58853" tIns="29426" rIns="58853" bIns="29426" numCol="1" anchor="t" anchorCtr="0" compatLnSpc="1">
                <a:prstTxWarp prst="textNoShape">
                  <a:avLst/>
                </a:prstTxWarp>
              </a:bodyPr>
              <a:lstStyle/>
              <a:p>
                <a:endParaRPr lang="fr-FR" sz="1159"/>
              </a:p>
            </p:txBody>
          </p:sp>
        </p:grpSp>
        <p:grpSp>
          <p:nvGrpSpPr>
            <p:cNvPr id="150" name="Groupe 149">
              <a:extLst>
                <a:ext uri="{FF2B5EF4-FFF2-40B4-BE49-F238E27FC236}">
                  <a16:creationId xmlns:a16="http://schemas.microsoft.com/office/drawing/2014/main" id="{C9B97167-9B7B-46DF-B391-20ECB43FA510}"/>
                </a:ext>
              </a:extLst>
            </p:cNvPr>
            <p:cNvGrpSpPr/>
            <p:nvPr/>
          </p:nvGrpSpPr>
          <p:grpSpPr>
            <a:xfrm>
              <a:off x="542925" y="1504950"/>
              <a:ext cx="206376" cy="244475"/>
              <a:chOff x="542925" y="1504950"/>
              <a:chExt cx="206376" cy="244475"/>
            </a:xfrm>
          </p:grpSpPr>
          <p:sp>
            <p:nvSpPr>
              <p:cNvPr id="151" name="Freeform 37">
                <a:extLst>
                  <a:ext uri="{FF2B5EF4-FFF2-40B4-BE49-F238E27FC236}">
                    <a16:creationId xmlns:a16="http://schemas.microsoft.com/office/drawing/2014/main" id="{B25CE09B-8271-48E3-A018-B6646F669E8E}"/>
                  </a:ext>
                </a:extLst>
              </p:cNvPr>
              <p:cNvSpPr>
                <a:spLocks/>
              </p:cNvSpPr>
              <p:nvPr/>
            </p:nvSpPr>
            <p:spPr bwMode="auto">
              <a:xfrm>
                <a:off x="573088" y="1504950"/>
                <a:ext cx="176213" cy="139700"/>
              </a:xfrm>
              <a:custGeom>
                <a:avLst/>
                <a:gdLst>
                  <a:gd name="T0" fmla="*/ 0 w 99"/>
                  <a:gd name="T1" fmla="*/ 75 h 75"/>
                  <a:gd name="T2" fmla="*/ 23 w 99"/>
                  <a:gd name="T3" fmla="*/ 20 h 75"/>
                  <a:gd name="T4" fmla="*/ 59 w 99"/>
                  <a:gd name="T5" fmla="*/ 0 h 75"/>
                  <a:gd name="T6" fmla="*/ 99 w 99"/>
                  <a:gd name="T7" fmla="*/ 22 h 75"/>
                  <a:gd name="T8" fmla="*/ 45 w 99"/>
                  <a:gd name="T9" fmla="*/ 29 h 75"/>
                </a:gdLst>
                <a:ahLst/>
                <a:cxnLst>
                  <a:cxn ang="0">
                    <a:pos x="T0" y="T1"/>
                  </a:cxn>
                  <a:cxn ang="0">
                    <a:pos x="T2" y="T3"/>
                  </a:cxn>
                  <a:cxn ang="0">
                    <a:pos x="T4" y="T5"/>
                  </a:cxn>
                  <a:cxn ang="0">
                    <a:pos x="T6" y="T7"/>
                  </a:cxn>
                  <a:cxn ang="0">
                    <a:pos x="T8" y="T9"/>
                  </a:cxn>
                </a:cxnLst>
                <a:rect l="0" t="0" r="r" b="b"/>
                <a:pathLst>
                  <a:path w="99" h="75">
                    <a:moveTo>
                      <a:pt x="0" y="75"/>
                    </a:moveTo>
                    <a:cubicBezTo>
                      <a:pt x="23" y="20"/>
                      <a:pt x="23" y="20"/>
                      <a:pt x="23" y="20"/>
                    </a:cubicBezTo>
                    <a:cubicBezTo>
                      <a:pt x="59" y="0"/>
                      <a:pt x="59" y="0"/>
                      <a:pt x="59" y="0"/>
                    </a:cubicBezTo>
                    <a:cubicBezTo>
                      <a:pt x="99" y="22"/>
                      <a:pt x="99" y="22"/>
                      <a:pt x="99" y="22"/>
                    </a:cubicBezTo>
                    <a:cubicBezTo>
                      <a:pt x="99" y="22"/>
                      <a:pt x="85" y="48"/>
                      <a:pt x="45" y="29"/>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58853" tIns="29426" rIns="58853" bIns="29426" numCol="1" anchor="t" anchorCtr="0" compatLnSpc="1">
                <a:prstTxWarp prst="textNoShape">
                  <a:avLst/>
                </a:prstTxWarp>
              </a:bodyPr>
              <a:lstStyle/>
              <a:p>
                <a:endParaRPr lang="fr-FR" sz="1159"/>
              </a:p>
            </p:txBody>
          </p:sp>
          <p:sp>
            <p:nvSpPr>
              <p:cNvPr id="152" name="Line 38">
                <a:extLst>
                  <a:ext uri="{FF2B5EF4-FFF2-40B4-BE49-F238E27FC236}">
                    <a16:creationId xmlns:a16="http://schemas.microsoft.com/office/drawing/2014/main" id="{E21DCE8F-2625-40C6-B2A7-BA80565269E0}"/>
                  </a:ext>
                </a:extLst>
              </p:cNvPr>
              <p:cNvSpPr>
                <a:spLocks noChangeShapeType="1"/>
              </p:cNvSpPr>
              <p:nvPr/>
            </p:nvSpPr>
            <p:spPr bwMode="auto">
              <a:xfrm flipH="1">
                <a:off x="549275" y="1624013"/>
                <a:ext cx="31750"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58853" tIns="29426" rIns="58853" bIns="29426" numCol="1" anchor="t" anchorCtr="0" compatLnSpc="1">
                <a:prstTxWarp prst="textNoShape">
                  <a:avLst/>
                </a:prstTxWarp>
              </a:bodyPr>
              <a:lstStyle/>
              <a:p>
                <a:endParaRPr lang="fr-FR" sz="1159"/>
              </a:p>
            </p:txBody>
          </p:sp>
          <p:sp>
            <p:nvSpPr>
              <p:cNvPr id="153" name="Line 39">
                <a:extLst>
                  <a:ext uri="{FF2B5EF4-FFF2-40B4-BE49-F238E27FC236}">
                    <a16:creationId xmlns:a16="http://schemas.microsoft.com/office/drawing/2014/main" id="{9A638211-4F0F-47AE-945A-261F325EE952}"/>
                  </a:ext>
                </a:extLst>
              </p:cNvPr>
              <p:cNvSpPr>
                <a:spLocks noChangeShapeType="1"/>
              </p:cNvSpPr>
              <p:nvPr/>
            </p:nvSpPr>
            <p:spPr bwMode="auto">
              <a:xfrm flipH="1" flipV="1">
                <a:off x="542925" y="1747838"/>
                <a:ext cx="82550" cy="1587"/>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58853" tIns="29426" rIns="58853" bIns="29426" numCol="1" anchor="t" anchorCtr="0" compatLnSpc="1">
                <a:prstTxWarp prst="textNoShape">
                  <a:avLst/>
                </a:prstTxWarp>
              </a:bodyPr>
              <a:lstStyle/>
              <a:p>
                <a:endParaRPr lang="fr-FR" sz="1159"/>
              </a:p>
            </p:txBody>
          </p:sp>
        </p:grpSp>
      </p:grpSp>
      <p:sp>
        <p:nvSpPr>
          <p:cNvPr id="167" name="Rectangle 166">
            <a:extLst>
              <a:ext uri="{FF2B5EF4-FFF2-40B4-BE49-F238E27FC236}">
                <a16:creationId xmlns:a16="http://schemas.microsoft.com/office/drawing/2014/main" id="{A96EAC18-E1B9-4A62-9101-FC6635D055EE}"/>
              </a:ext>
            </a:extLst>
          </p:cNvPr>
          <p:cNvSpPr/>
          <p:nvPr/>
        </p:nvSpPr>
        <p:spPr>
          <a:xfrm>
            <a:off x="714607" y="726427"/>
            <a:ext cx="926818" cy="50975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30" b="1" dirty="0">
                <a:solidFill>
                  <a:schemeClr val="tx2"/>
                </a:solidFill>
                <a:latin typeface="Montserrat" panose="00000500000000000000" pitchFamily="2" charset="0"/>
              </a:rPr>
              <a:t>Objectifs</a:t>
            </a:r>
          </a:p>
        </p:txBody>
      </p:sp>
      <p:sp>
        <p:nvSpPr>
          <p:cNvPr id="168" name="Rectangle 167">
            <a:extLst>
              <a:ext uri="{FF2B5EF4-FFF2-40B4-BE49-F238E27FC236}">
                <a16:creationId xmlns:a16="http://schemas.microsoft.com/office/drawing/2014/main" id="{F2033CFF-B604-4089-A317-0F395211F503}"/>
              </a:ext>
            </a:extLst>
          </p:cNvPr>
          <p:cNvSpPr/>
          <p:nvPr/>
        </p:nvSpPr>
        <p:spPr>
          <a:xfrm>
            <a:off x="780674" y="1050847"/>
            <a:ext cx="4176681" cy="1626431"/>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0926" lvl="1" indent="-230926" algn="just">
              <a:spcBef>
                <a:spcPts val="193"/>
              </a:spcBef>
              <a:buClr>
                <a:schemeClr val="accent1"/>
              </a:buClr>
              <a:buFont typeface="Wingdings" panose="05000000000000000000" pitchFamily="2" charset="2"/>
              <a:buChar char="§"/>
            </a:pPr>
            <a:r>
              <a:rPr lang="fr-FR" sz="788" dirty="0">
                <a:solidFill>
                  <a:schemeClr val="tx1"/>
                </a:solidFill>
                <a:latin typeface="Montserrat" panose="00000500000000000000" pitchFamily="2" charset="0"/>
              </a:rPr>
              <a:t>Accompagner les clients dans la </a:t>
            </a:r>
            <a:r>
              <a:rPr lang="fr-FR" sz="788" b="1" dirty="0">
                <a:solidFill>
                  <a:schemeClr val="tx1"/>
                </a:solidFill>
                <a:latin typeface="Montserrat" panose="00000500000000000000" pitchFamily="2" charset="0"/>
              </a:rPr>
              <a:t>réduction de leur empreinte carbone</a:t>
            </a:r>
          </a:p>
          <a:p>
            <a:pPr marL="230926" lvl="1" indent="-230926" algn="just">
              <a:spcBef>
                <a:spcPts val="193"/>
              </a:spcBef>
              <a:buClr>
                <a:schemeClr val="accent1"/>
              </a:buClr>
              <a:buFont typeface="Wingdings" panose="05000000000000000000" pitchFamily="2" charset="2"/>
              <a:buChar char="§"/>
            </a:pPr>
            <a:r>
              <a:rPr lang="fr-FR" sz="788" b="1" dirty="0">
                <a:solidFill>
                  <a:schemeClr val="tx1"/>
                </a:solidFill>
                <a:latin typeface="Montserrat" panose="00000500000000000000" pitchFamily="2" charset="0"/>
              </a:rPr>
              <a:t>Informer</a:t>
            </a:r>
            <a:r>
              <a:rPr lang="fr-FR" sz="788" dirty="0">
                <a:solidFill>
                  <a:schemeClr val="tx1"/>
                </a:solidFill>
                <a:latin typeface="Montserrat" panose="00000500000000000000" pitchFamily="2" charset="0"/>
              </a:rPr>
              <a:t> le client </a:t>
            </a:r>
            <a:r>
              <a:rPr lang="fr-FR" sz="788" b="1" dirty="0">
                <a:solidFill>
                  <a:schemeClr val="tx1"/>
                </a:solidFill>
                <a:latin typeface="Montserrat" panose="00000500000000000000" pitchFamily="2" charset="0"/>
              </a:rPr>
              <a:t>des aides financières </a:t>
            </a:r>
            <a:r>
              <a:rPr lang="fr-FR" sz="788" dirty="0">
                <a:solidFill>
                  <a:schemeClr val="tx1"/>
                </a:solidFill>
                <a:latin typeface="Montserrat" panose="00000500000000000000" pitchFamily="2" charset="0"/>
              </a:rPr>
              <a:t>auxquelles ils peuvent prétendre dans le cadre de la transition énergétique</a:t>
            </a:r>
          </a:p>
          <a:p>
            <a:pPr marL="230926" lvl="1" indent="-230926" algn="just">
              <a:spcBef>
                <a:spcPts val="193"/>
              </a:spcBef>
              <a:buClr>
                <a:schemeClr val="accent1"/>
              </a:buClr>
              <a:buFont typeface="Wingdings" panose="05000000000000000000" pitchFamily="2" charset="2"/>
              <a:buChar char="§"/>
            </a:pPr>
            <a:r>
              <a:rPr lang="fr-FR" sz="788" b="1" dirty="0">
                <a:solidFill>
                  <a:schemeClr val="tx1"/>
                </a:solidFill>
                <a:latin typeface="Montserrat" panose="00000500000000000000" pitchFamily="2" charset="0"/>
              </a:rPr>
              <a:t>Présenter des solutions bancaires </a:t>
            </a:r>
            <a:r>
              <a:rPr lang="fr-FR" sz="788" dirty="0">
                <a:solidFill>
                  <a:schemeClr val="tx1"/>
                </a:solidFill>
                <a:latin typeface="Montserrat" panose="00000500000000000000" pitchFamily="2" charset="0"/>
              </a:rPr>
              <a:t>(crédits, épargne…) adaptées sur la thématique du logement, de l’épargne et de la mobilité ou extra-bancaires (rénovation énergétique, énergie verte…) adaptées et pertinentes </a:t>
            </a:r>
          </a:p>
          <a:p>
            <a:pPr marL="230926" lvl="1" indent="-230926" algn="just">
              <a:spcBef>
                <a:spcPts val="193"/>
              </a:spcBef>
              <a:buClr>
                <a:schemeClr val="accent1"/>
              </a:buClr>
              <a:buFont typeface="Wingdings" panose="05000000000000000000" pitchFamily="2" charset="2"/>
              <a:buChar char="§"/>
            </a:pPr>
            <a:r>
              <a:rPr lang="fr-FR" sz="788" b="1" dirty="0">
                <a:solidFill>
                  <a:schemeClr val="tx1"/>
                </a:solidFill>
                <a:latin typeface="Montserrat" panose="00000500000000000000" pitchFamily="2" charset="0"/>
              </a:rPr>
              <a:t>Présenter les produits d’épargne </a:t>
            </a:r>
            <a:r>
              <a:rPr lang="fr-FR" sz="788" dirty="0">
                <a:solidFill>
                  <a:schemeClr val="tx1"/>
                </a:solidFill>
                <a:latin typeface="Montserrat" panose="00000500000000000000" pitchFamily="2" charset="0"/>
              </a:rPr>
              <a:t>responsable</a:t>
            </a:r>
          </a:p>
          <a:p>
            <a:pPr marL="230926" lvl="1" indent="-230926" algn="just">
              <a:spcBef>
                <a:spcPts val="193"/>
              </a:spcBef>
              <a:buClr>
                <a:schemeClr val="accent1"/>
              </a:buClr>
              <a:buFont typeface="Wingdings" panose="05000000000000000000" pitchFamily="2" charset="2"/>
              <a:buChar char="§"/>
            </a:pPr>
            <a:r>
              <a:rPr lang="fr-FR" sz="788" dirty="0">
                <a:solidFill>
                  <a:schemeClr val="tx1"/>
                </a:solidFill>
                <a:latin typeface="Montserrat" panose="00000500000000000000" pitchFamily="2" charset="0"/>
              </a:rPr>
              <a:t>Mieux connaître le </a:t>
            </a:r>
            <a:r>
              <a:rPr lang="fr-FR" sz="788" b="1" dirty="0">
                <a:solidFill>
                  <a:schemeClr val="tx1"/>
                </a:solidFill>
                <a:latin typeface="Montserrat" panose="00000500000000000000" pitchFamily="2" charset="0"/>
              </a:rPr>
              <a:t>profil extra-financier </a:t>
            </a:r>
            <a:r>
              <a:rPr lang="fr-FR" sz="788" dirty="0">
                <a:solidFill>
                  <a:schemeClr val="tx1"/>
                </a:solidFill>
                <a:latin typeface="Montserrat" panose="00000500000000000000" pitchFamily="2" charset="0"/>
              </a:rPr>
              <a:t>de nos clients</a:t>
            </a:r>
          </a:p>
          <a:p>
            <a:pPr marL="230926" lvl="1" indent="-230926" algn="just">
              <a:spcBef>
                <a:spcPts val="193"/>
              </a:spcBef>
              <a:buClr>
                <a:schemeClr val="accent1"/>
              </a:buClr>
              <a:buFont typeface="Wingdings" panose="05000000000000000000" pitchFamily="2" charset="2"/>
              <a:buChar char="§"/>
            </a:pPr>
            <a:r>
              <a:rPr lang="fr-FR" sz="788" dirty="0">
                <a:solidFill>
                  <a:schemeClr val="tx1"/>
                </a:solidFill>
                <a:latin typeface="Montserrat" panose="00000500000000000000" pitchFamily="2" charset="0"/>
              </a:rPr>
              <a:t>L’outil doit tenir compte des préoccupations variées des clients en lien avec le Green (climat / émission de CO2 / réglementations liées) : préserver leur pouvoir d’achat, pérenniser la valeur de leur patrimoine immobilier….</a:t>
            </a:r>
          </a:p>
        </p:txBody>
      </p:sp>
      <p:grpSp>
        <p:nvGrpSpPr>
          <p:cNvPr id="185" name="Groupe 184">
            <a:extLst>
              <a:ext uri="{FF2B5EF4-FFF2-40B4-BE49-F238E27FC236}">
                <a16:creationId xmlns:a16="http://schemas.microsoft.com/office/drawing/2014/main" id="{06ED4A83-7C6F-40A4-8213-EDE2217B94DA}"/>
              </a:ext>
            </a:extLst>
          </p:cNvPr>
          <p:cNvGrpSpPr/>
          <p:nvPr/>
        </p:nvGrpSpPr>
        <p:grpSpPr>
          <a:xfrm>
            <a:off x="383449" y="871296"/>
            <a:ext cx="208534" cy="208534"/>
            <a:chOff x="5445126" y="1825625"/>
            <a:chExt cx="376238" cy="400050"/>
          </a:xfrm>
        </p:grpSpPr>
        <p:sp>
          <p:nvSpPr>
            <p:cNvPr id="186" name="Line 520">
              <a:extLst>
                <a:ext uri="{FF2B5EF4-FFF2-40B4-BE49-F238E27FC236}">
                  <a16:creationId xmlns:a16="http://schemas.microsoft.com/office/drawing/2014/main" id="{C88D2203-F2EA-45F2-983A-0492A123979F}"/>
                </a:ext>
              </a:extLst>
            </p:cNvPr>
            <p:cNvSpPr>
              <a:spLocks noChangeShapeType="1"/>
            </p:cNvSpPr>
            <p:nvPr/>
          </p:nvSpPr>
          <p:spPr bwMode="auto">
            <a:xfrm flipH="1">
              <a:off x="5529263" y="1946275"/>
              <a:ext cx="42863" cy="5715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58853" tIns="29426" rIns="58853" bIns="29426" numCol="1" anchor="t" anchorCtr="0" compatLnSpc="1">
              <a:prstTxWarp prst="textNoShape">
                <a:avLst/>
              </a:prstTxWarp>
            </a:bodyPr>
            <a:lstStyle/>
            <a:p>
              <a:endParaRPr lang="fr-FR" sz="1159"/>
            </a:p>
          </p:txBody>
        </p:sp>
        <p:sp>
          <p:nvSpPr>
            <p:cNvPr id="187" name="Line 521">
              <a:extLst>
                <a:ext uri="{FF2B5EF4-FFF2-40B4-BE49-F238E27FC236}">
                  <a16:creationId xmlns:a16="http://schemas.microsoft.com/office/drawing/2014/main" id="{0B6F3993-4294-43D8-9D7A-ED35909962A0}"/>
                </a:ext>
              </a:extLst>
            </p:cNvPr>
            <p:cNvSpPr>
              <a:spLocks noChangeShapeType="1"/>
            </p:cNvSpPr>
            <p:nvPr/>
          </p:nvSpPr>
          <p:spPr bwMode="auto">
            <a:xfrm flipH="1">
              <a:off x="5588001" y="1903413"/>
              <a:ext cx="14288" cy="1905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58853" tIns="29426" rIns="58853" bIns="29426" numCol="1" anchor="t" anchorCtr="0" compatLnSpc="1">
              <a:prstTxWarp prst="textNoShape">
                <a:avLst/>
              </a:prstTxWarp>
            </a:bodyPr>
            <a:lstStyle/>
            <a:p>
              <a:endParaRPr lang="fr-FR" sz="1159"/>
            </a:p>
          </p:txBody>
        </p:sp>
        <p:sp>
          <p:nvSpPr>
            <p:cNvPr id="188" name="Freeform 522">
              <a:extLst>
                <a:ext uri="{FF2B5EF4-FFF2-40B4-BE49-F238E27FC236}">
                  <a16:creationId xmlns:a16="http://schemas.microsoft.com/office/drawing/2014/main" id="{FB6BCB9B-85FF-4E58-9C6F-4EC4556AE149}"/>
                </a:ext>
              </a:extLst>
            </p:cNvPr>
            <p:cNvSpPr>
              <a:spLocks noEditPoints="1"/>
            </p:cNvSpPr>
            <p:nvPr/>
          </p:nvSpPr>
          <p:spPr bwMode="auto">
            <a:xfrm>
              <a:off x="5445126" y="1825625"/>
              <a:ext cx="252413" cy="271463"/>
            </a:xfrm>
            <a:custGeom>
              <a:avLst/>
              <a:gdLst>
                <a:gd name="T0" fmla="*/ 144 w 144"/>
                <a:gd name="T1" fmla="*/ 132 h 148"/>
                <a:gd name="T2" fmla="*/ 126 w 144"/>
                <a:gd name="T3" fmla="*/ 115 h 148"/>
                <a:gd name="T4" fmla="*/ 142 w 144"/>
                <a:gd name="T5" fmla="*/ 71 h 148"/>
                <a:gd name="T6" fmla="*/ 71 w 144"/>
                <a:gd name="T7" fmla="*/ 0 h 148"/>
                <a:gd name="T8" fmla="*/ 0 w 144"/>
                <a:gd name="T9" fmla="*/ 71 h 148"/>
                <a:gd name="T10" fmla="*/ 71 w 144"/>
                <a:gd name="T11" fmla="*/ 142 h 148"/>
                <a:gd name="T12" fmla="*/ 110 w 144"/>
                <a:gd name="T13" fmla="*/ 130 h 148"/>
                <a:gd name="T14" fmla="*/ 128 w 144"/>
                <a:gd name="T15" fmla="*/ 148 h 148"/>
                <a:gd name="T16" fmla="*/ 18 w 144"/>
                <a:gd name="T17" fmla="*/ 71 h 148"/>
                <a:gd name="T18" fmla="*/ 71 w 144"/>
                <a:gd name="T19" fmla="*/ 18 h 148"/>
                <a:gd name="T20" fmla="*/ 124 w 144"/>
                <a:gd name="T21" fmla="*/ 71 h 148"/>
                <a:gd name="T22" fmla="*/ 71 w 144"/>
                <a:gd name="T23" fmla="*/ 124 h 148"/>
                <a:gd name="T24" fmla="*/ 18 w 144"/>
                <a:gd name="T25" fmla="*/ 7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 h="148">
                  <a:moveTo>
                    <a:pt x="144" y="132"/>
                  </a:moveTo>
                  <a:cubicBezTo>
                    <a:pt x="126" y="115"/>
                    <a:pt x="126" y="115"/>
                    <a:pt x="126" y="115"/>
                  </a:cubicBezTo>
                  <a:cubicBezTo>
                    <a:pt x="136" y="103"/>
                    <a:pt x="142" y="88"/>
                    <a:pt x="142" y="71"/>
                  </a:cubicBezTo>
                  <a:cubicBezTo>
                    <a:pt x="142" y="32"/>
                    <a:pt x="110" y="0"/>
                    <a:pt x="71" y="0"/>
                  </a:cubicBezTo>
                  <a:cubicBezTo>
                    <a:pt x="32" y="0"/>
                    <a:pt x="0" y="32"/>
                    <a:pt x="0" y="71"/>
                  </a:cubicBezTo>
                  <a:cubicBezTo>
                    <a:pt x="0" y="110"/>
                    <a:pt x="32" y="142"/>
                    <a:pt x="71" y="142"/>
                  </a:cubicBezTo>
                  <a:cubicBezTo>
                    <a:pt x="86" y="142"/>
                    <a:pt x="99" y="138"/>
                    <a:pt x="110" y="130"/>
                  </a:cubicBezTo>
                  <a:cubicBezTo>
                    <a:pt x="128" y="148"/>
                    <a:pt x="128" y="148"/>
                    <a:pt x="128" y="148"/>
                  </a:cubicBezTo>
                  <a:moveTo>
                    <a:pt x="18" y="71"/>
                  </a:moveTo>
                  <a:cubicBezTo>
                    <a:pt x="18" y="42"/>
                    <a:pt x="42" y="18"/>
                    <a:pt x="71" y="18"/>
                  </a:cubicBezTo>
                  <a:cubicBezTo>
                    <a:pt x="100" y="18"/>
                    <a:pt x="124" y="42"/>
                    <a:pt x="124" y="71"/>
                  </a:cubicBezTo>
                  <a:cubicBezTo>
                    <a:pt x="124" y="100"/>
                    <a:pt x="100" y="124"/>
                    <a:pt x="71" y="124"/>
                  </a:cubicBezTo>
                  <a:cubicBezTo>
                    <a:pt x="42" y="124"/>
                    <a:pt x="18" y="100"/>
                    <a:pt x="18" y="71"/>
                  </a:cubicBez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58853" tIns="29426" rIns="58853" bIns="29426" numCol="1" anchor="t" anchorCtr="0" compatLnSpc="1">
              <a:prstTxWarp prst="textNoShape">
                <a:avLst/>
              </a:prstTxWarp>
            </a:bodyPr>
            <a:lstStyle/>
            <a:p>
              <a:endParaRPr lang="fr-FR" sz="1159"/>
            </a:p>
          </p:txBody>
        </p:sp>
        <p:sp>
          <p:nvSpPr>
            <p:cNvPr id="189" name="Freeform 523">
              <a:extLst>
                <a:ext uri="{FF2B5EF4-FFF2-40B4-BE49-F238E27FC236}">
                  <a16:creationId xmlns:a16="http://schemas.microsoft.com/office/drawing/2014/main" id="{0B0FF3F5-114E-468D-9380-6A561165834C}"/>
                </a:ext>
              </a:extLst>
            </p:cNvPr>
            <p:cNvSpPr>
              <a:spLocks/>
            </p:cNvSpPr>
            <p:nvPr/>
          </p:nvSpPr>
          <p:spPr bwMode="auto">
            <a:xfrm>
              <a:off x="5788026" y="2190750"/>
              <a:ext cx="33338" cy="34925"/>
            </a:xfrm>
            <a:custGeom>
              <a:avLst/>
              <a:gdLst>
                <a:gd name="T0" fmla="*/ 0 w 19"/>
                <a:gd name="T1" fmla="*/ 16 h 19"/>
                <a:gd name="T2" fmla="*/ 7 w 19"/>
                <a:gd name="T3" fmla="*/ 19 h 19"/>
                <a:gd name="T4" fmla="*/ 15 w 19"/>
                <a:gd name="T5" fmla="*/ 16 h 19"/>
                <a:gd name="T6" fmla="*/ 15 w 19"/>
                <a:gd name="T7" fmla="*/ 0 h 19"/>
              </a:gdLst>
              <a:ahLst/>
              <a:cxnLst>
                <a:cxn ang="0">
                  <a:pos x="T0" y="T1"/>
                </a:cxn>
                <a:cxn ang="0">
                  <a:pos x="T2" y="T3"/>
                </a:cxn>
                <a:cxn ang="0">
                  <a:pos x="T4" y="T5"/>
                </a:cxn>
                <a:cxn ang="0">
                  <a:pos x="T6" y="T7"/>
                </a:cxn>
              </a:cxnLst>
              <a:rect l="0" t="0" r="r" b="b"/>
              <a:pathLst>
                <a:path w="19" h="19">
                  <a:moveTo>
                    <a:pt x="0" y="16"/>
                  </a:moveTo>
                  <a:cubicBezTo>
                    <a:pt x="2" y="18"/>
                    <a:pt x="5" y="19"/>
                    <a:pt x="7" y="19"/>
                  </a:cubicBezTo>
                  <a:cubicBezTo>
                    <a:pt x="10" y="19"/>
                    <a:pt x="13" y="18"/>
                    <a:pt x="15" y="16"/>
                  </a:cubicBezTo>
                  <a:cubicBezTo>
                    <a:pt x="19" y="12"/>
                    <a:pt x="19" y="5"/>
                    <a:pt x="15"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58853" tIns="29426" rIns="58853" bIns="29426" numCol="1" anchor="t" anchorCtr="0" compatLnSpc="1">
              <a:prstTxWarp prst="textNoShape">
                <a:avLst/>
              </a:prstTxWarp>
            </a:bodyPr>
            <a:lstStyle/>
            <a:p>
              <a:endParaRPr lang="fr-FR" sz="1159"/>
            </a:p>
          </p:txBody>
        </p:sp>
        <p:sp>
          <p:nvSpPr>
            <p:cNvPr id="190" name="Freeform 524">
              <a:extLst>
                <a:ext uri="{FF2B5EF4-FFF2-40B4-BE49-F238E27FC236}">
                  <a16:creationId xmlns:a16="http://schemas.microsoft.com/office/drawing/2014/main" id="{4B215C33-367A-42F7-81E8-AD4B9337F23D}"/>
                </a:ext>
              </a:extLst>
            </p:cNvPr>
            <p:cNvSpPr>
              <a:spLocks/>
            </p:cNvSpPr>
            <p:nvPr/>
          </p:nvSpPr>
          <p:spPr bwMode="auto">
            <a:xfrm>
              <a:off x="5667376" y="2065338"/>
              <a:ext cx="149225" cy="152400"/>
            </a:xfrm>
            <a:custGeom>
              <a:avLst/>
              <a:gdLst>
                <a:gd name="T0" fmla="*/ 66 w 85"/>
                <a:gd name="T1" fmla="*/ 83 h 83"/>
                <a:gd name="T2" fmla="*/ 54 w 85"/>
                <a:gd name="T3" fmla="*/ 78 h 83"/>
                <a:gd name="T4" fmla="*/ 7 w 85"/>
                <a:gd name="T5" fmla="*/ 31 h 83"/>
                <a:gd name="T6" fmla="*/ 7 w 85"/>
                <a:gd name="T7" fmla="*/ 7 h 83"/>
                <a:gd name="T8" fmla="*/ 31 w 85"/>
                <a:gd name="T9" fmla="*/ 7 h 83"/>
                <a:gd name="T10" fmla="*/ 78 w 85"/>
                <a:gd name="T11" fmla="*/ 53 h 83"/>
                <a:gd name="T12" fmla="*/ 78 w 85"/>
                <a:gd name="T13" fmla="*/ 78 h 83"/>
                <a:gd name="T14" fmla="*/ 66 w 85"/>
                <a:gd name="T15" fmla="*/ 83 h 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5" h="83">
                  <a:moveTo>
                    <a:pt x="66" y="83"/>
                  </a:moveTo>
                  <a:cubicBezTo>
                    <a:pt x="62" y="83"/>
                    <a:pt x="57" y="81"/>
                    <a:pt x="54" y="78"/>
                  </a:cubicBezTo>
                  <a:cubicBezTo>
                    <a:pt x="7" y="31"/>
                    <a:pt x="7" y="31"/>
                    <a:pt x="7" y="31"/>
                  </a:cubicBezTo>
                  <a:cubicBezTo>
                    <a:pt x="0" y="24"/>
                    <a:pt x="0" y="13"/>
                    <a:pt x="7" y="7"/>
                  </a:cubicBezTo>
                  <a:cubicBezTo>
                    <a:pt x="13" y="0"/>
                    <a:pt x="24" y="0"/>
                    <a:pt x="31" y="7"/>
                  </a:cubicBezTo>
                  <a:cubicBezTo>
                    <a:pt x="78" y="53"/>
                    <a:pt x="78" y="53"/>
                    <a:pt x="78" y="53"/>
                  </a:cubicBezTo>
                  <a:cubicBezTo>
                    <a:pt x="85" y="60"/>
                    <a:pt x="85" y="71"/>
                    <a:pt x="78" y="78"/>
                  </a:cubicBezTo>
                  <a:cubicBezTo>
                    <a:pt x="75" y="81"/>
                    <a:pt x="70" y="83"/>
                    <a:pt x="66" y="83"/>
                  </a:cubicBez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58853" tIns="29426" rIns="58853" bIns="29426" numCol="1" anchor="t" anchorCtr="0" compatLnSpc="1">
              <a:prstTxWarp prst="textNoShape">
                <a:avLst/>
              </a:prstTxWarp>
            </a:bodyPr>
            <a:lstStyle/>
            <a:p>
              <a:endParaRPr lang="fr-FR" sz="1159"/>
            </a:p>
          </p:txBody>
        </p:sp>
      </p:grpSp>
      <p:sp>
        <p:nvSpPr>
          <p:cNvPr id="56" name="Flèche : droite 55">
            <a:extLst>
              <a:ext uri="{FF2B5EF4-FFF2-40B4-BE49-F238E27FC236}">
                <a16:creationId xmlns:a16="http://schemas.microsoft.com/office/drawing/2014/main" id="{BF0E37F5-87C9-496B-B563-E7D6C6534E6F}"/>
              </a:ext>
            </a:extLst>
          </p:cNvPr>
          <p:cNvSpPr/>
          <p:nvPr/>
        </p:nvSpPr>
        <p:spPr>
          <a:xfrm>
            <a:off x="1202755" y="4491178"/>
            <a:ext cx="7185669" cy="25871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59"/>
          </a:p>
        </p:txBody>
      </p:sp>
      <p:sp>
        <p:nvSpPr>
          <p:cNvPr id="57" name="Rectangle : coins arrondis 56">
            <a:extLst>
              <a:ext uri="{FF2B5EF4-FFF2-40B4-BE49-F238E27FC236}">
                <a16:creationId xmlns:a16="http://schemas.microsoft.com/office/drawing/2014/main" id="{64279919-FD07-41DA-8FF0-10A00513DBB9}"/>
              </a:ext>
            </a:extLst>
          </p:cNvPr>
          <p:cNvSpPr/>
          <p:nvPr/>
        </p:nvSpPr>
        <p:spPr>
          <a:xfrm>
            <a:off x="5612273" y="4437722"/>
            <a:ext cx="926818" cy="32438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73" dirty="0">
                <a:latin typeface="Montserrat" panose="00000500000000000000" pitchFamily="2" charset="0"/>
              </a:rPr>
              <a:t>Epargne</a:t>
            </a:r>
          </a:p>
        </p:txBody>
      </p:sp>
      <p:sp>
        <p:nvSpPr>
          <p:cNvPr id="58" name="Rectangle : coins arrondis 57">
            <a:extLst>
              <a:ext uri="{FF2B5EF4-FFF2-40B4-BE49-F238E27FC236}">
                <a16:creationId xmlns:a16="http://schemas.microsoft.com/office/drawing/2014/main" id="{A1DA2585-1169-4EAD-905F-24BF0182FE1E}"/>
              </a:ext>
            </a:extLst>
          </p:cNvPr>
          <p:cNvSpPr/>
          <p:nvPr/>
        </p:nvSpPr>
        <p:spPr>
          <a:xfrm>
            <a:off x="1755770" y="4437722"/>
            <a:ext cx="926818" cy="32438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73">
                <a:latin typeface="Montserrat" panose="00000500000000000000" pitchFamily="2" charset="0"/>
              </a:rPr>
              <a:t>Pédagogie </a:t>
            </a:r>
          </a:p>
        </p:txBody>
      </p:sp>
      <p:sp>
        <p:nvSpPr>
          <p:cNvPr id="59" name="Rectangle : coins arrondis 58">
            <a:extLst>
              <a:ext uri="{FF2B5EF4-FFF2-40B4-BE49-F238E27FC236}">
                <a16:creationId xmlns:a16="http://schemas.microsoft.com/office/drawing/2014/main" id="{9870CA35-B4A9-4613-9210-F5DA7112FE4E}"/>
              </a:ext>
            </a:extLst>
          </p:cNvPr>
          <p:cNvSpPr/>
          <p:nvPr/>
        </p:nvSpPr>
        <p:spPr>
          <a:xfrm>
            <a:off x="3004358" y="4437722"/>
            <a:ext cx="926818" cy="32438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73">
                <a:latin typeface="Montserrat" panose="00000500000000000000" pitchFamily="2" charset="0"/>
              </a:rPr>
              <a:t>Logement</a:t>
            </a:r>
          </a:p>
          <a:p>
            <a:pPr algn="ctr"/>
            <a:r>
              <a:rPr lang="fr-FR" sz="386">
                <a:latin typeface="Montserrat" panose="00000500000000000000" pitchFamily="2" charset="0"/>
              </a:rPr>
              <a:t>(résidence principale)</a:t>
            </a:r>
          </a:p>
        </p:txBody>
      </p:sp>
      <p:sp>
        <p:nvSpPr>
          <p:cNvPr id="60" name="Rectangle : coins arrondis 59">
            <a:extLst>
              <a:ext uri="{FF2B5EF4-FFF2-40B4-BE49-F238E27FC236}">
                <a16:creationId xmlns:a16="http://schemas.microsoft.com/office/drawing/2014/main" id="{4F6345BF-6832-448C-8DD2-8C80E7C71ACA}"/>
              </a:ext>
            </a:extLst>
          </p:cNvPr>
          <p:cNvSpPr/>
          <p:nvPr/>
        </p:nvSpPr>
        <p:spPr>
          <a:xfrm>
            <a:off x="6775987" y="4437722"/>
            <a:ext cx="926818" cy="32438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73">
                <a:latin typeface="Montserrat" panose="00000500000000000000" pitchFamily="2" charset="0"/>
              </a:rPr>
              <a:t>Relation bancaire</a:t>
            </a:r>
          </a:p>
        </p:txBody>
      </p:sp>
      <p:sp>
        <p:nvSpPr>
          <p:cNvPr id="61" name="Rectangle : coins arrondis 60">
            <a:extLst>
              <a:ext uri="{FF2B5EF4-FFF2-40B4-BE49-F238E27FC236}">
                <a16:creationId xmlns:a16="http://schemas.microsoft.com/office/drawing/2014/main" id="{DE204E99-C3E0-48F4-B7CB-38A334A71529}"/>
              </a:ext>
            </a:extLst>
          </p:cNvPr>
          <p:cNvSpPr/>
          <p:nvPr/>
        </p:nvSpPr>
        <p:spPr>
          <a:xfrm>
            <a:off x="4332181" y="4437722"/>
            <a:ext cx="926818" cy="32438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73" dirty="0">
                <a:latin typeface="Montserrat" panose="00000500000000000000" pitchFamily="2" charset="0"/>
              </a:rPr>
              <a:t>Mobilité</a:t>
            </a:r>
          </a:p>
        </p:txBody>
      </p:sp>
      <p:sp>
        <p:nvSpPr>
          <p:cNvPr id="62" name="ZoneTexte 61">
            <a:extLst>
              <a:ext uri="{FF2B5EF4-FFF2-40B4-BE49-F238E27FC236}">
                <a16:creationId xmlns:a16="http://schemas.microsoft.com/office/drawing/2014/main" id="{ED394F49-41CD-4582-8EC3-4B2B53D39BAA}"/>
              </a:ext>
            </a:extLst>
          </p:cNvPr>
          <p:cNvSpPr txBox="1"/>
          <p:nvPr/>
        </p:nvSpPr>
        <p:spPr>
          <a:xfrm>
            <a:off x="938196" y="4540105"/>
            <a:ext cx="813677" cy="196336"/>
          </a:xfrm>
          <a:prstGeom prst="rect">
            <a:avLst/>
          </a:prstGeom>
          <a:solidFill>
            <a:schemeClr val="tx2"/>
          </a:solidFill>
        </p:spPr>
        <p:txBody>
          <a:bodyPr wrap="square" rtlCol="0">
            <a:spAutoFit/>
          </a:bodyPr>
          <a:lstStyle/>
          <a:p>
            <a:r>
              <a:rPr lang="fr-FR" sz="676" dirty="0">
                <a:solidFill>
                  <a:schemeClr val="bg1"/>
                </a:solidFill>
                <a:latin typeface="Montserrat" panose="00000500000000000000" pitchFamily="2" charset="0"/>
              </a:rPr>
              <a:t>Priorité </a:t>
            </a:r>
            <a:r>
              <a:rPr lang="fr-FR" sz="676" b="1" dirty="0">
                <a:solidFill>
                  <a:schemeClr val="bg1"/>
                </a:solidFill>
                <a:latin typeface="Montserrat" panose="00000500000000000000" pitchFamily="2" charset="0"/>
              </a:rPr>
              <a:t>+</a:t>
            </a:r>
          </a:p>
        </p:txBody>
      </p:sp>
      <p:sp>
        <p:nvSpPr>
          <p:cNvPr id="63" name="ZoneTexte 62">
            <a:extLst>
              <a:ext uri="{FF2B5EF4-FFF2-40B4-BE49-F238E27FC236}">
                <a16:creationId xmlns:a16="http://schemas.microsoft.com/office/drawing/2014/main" id="{3D453126-676D-4E11-85DC-C1557F3A4B71}"/>
              </a:ext>
            </a:extLst>
          </p:cNvPr>
          <p:cNvSpPr txBox="1"/>
          <p:nvPr/>
        </p:nvSpPr>
        <p:spPr>
          <a:xfrm>
            <a:off x="7676934" y="4425501"/>
            <a:ext cx="564578" cy="196336"/>
          </a:xfrm>
          <a:prstGeom prst="rect">
            <a:avLst/>
          </a:prstGeom>
          <a:noFill/>
        </p:spPr>
        <p:txBody>
          <a:bodyPr wrap="none" rtlCol="0">
            <a:spAutoFit/>
          </a:bodyPr>
          <a:lstStyle/>
          <a:p>
            <a:r>
              <a:rPr lang="fr-FR" sz="676" dirty="0">
                <a:solidFill>
                  <a:schemeClr val="bg1"/>
                </a:solidFill>
                <a:latin typeface="Montserrat" panose="00000500000000000000" pitchFamily="2" charset="0"/>
              </a:rPr>
              <a:t>Priorité -</a:t>
            </a:r>
          </a:p>
        </p:txBody>
      </p:sp>
      <p:sp>
        <p:nvSpPr>
          <p:cNvPr id="64" name="ZoneTexte 63">
            <a:extLst>
              <a:ext uri="{FF2B5EF4-FFF2-40B4-BE49-F238E27FC236}">
                <a16:creationId xmlns:a16="http://schemas.microsoft.com/office/drawing/2014/main" id="{5DE971E8-80A3-4B01-94F4-60D4FDEF5C36}"/>
              </a:ext>
            </a:extLst>
          </p:cNvPr>
          <p:cNvSpPr txBox="1"/>
          <p:nvPr/>
        </p:nvSpPr>
        <p:spPr>
          <a:xfrm>
            <a:off x="1768166" y="4500869"/>
            <a:ext cx="280846" cy="270715"/>
          </a:xfrm>
          <a:prstGeom prst="rect">
            <a:avLst/>
          </a:prstGeom>
          <a:noFill/>
        </p:spPr>
        <p:txBody>
          <a:bodyPr wrap="none" rtlCol="0">
            <a:spAutoFit/>
          </a:bodyPr>
          <a:lstStyle/>
          <a:p>
            <a:r>
              <a:rPr lang="fr-FR" sz="1159" b="1">
                <a:solidFill>
                  <a:schemeClr val="tx2">
                    <a:lumMod val="20000"/>
                    <a:lumOff val="80000"/>
                  </a:schemeClr>
                </a:solidFill>
                <a:latin typeface="Montserrat" panose="00000500000000000000" pitchFamily="2" charset="0"/>
              </a:rPr>
              <a:t>1.</a:t>
            </a:r>
          </a:p>
        </p:txBody>
      </p:sp>
      <p:sp>
        <p:nvSpPr>
          <p:cNvPr id="65" name="ZoneTexte 64">
            <a:extLst>
              <a:ext uri="{FF2B5EF4-FFF2-40B4-BE49-F238E27FC236}">
                <a16:creationId xmlns:a16="http://schemas.microsoft.com/office/drawing/2014/main" id="{66A2F0D5-07B6-4A31-89DB-B9CC50C0476E}"/>
              </a:ext>
            </a:extLst>
          </p:cNvPr>
          <p:cNvSpPr txBox="1"/>
          <p:nvPr/>
        </p:nvSpPr>
        <p:spPr>
          <a:xfrm>
            <a:off x="3004676" y="4500869"/>
            <a:ext cx="311304" cy="270715"/>
          </a:xfrm>
          <a:prstGeom prst="rect">
            <a:avLst/>
          </a:prstGeom>
          <a:noFill/>
        </p:spPr>
        <p:txBody>
          <a:bodyPr wrap="none" rtlCol="0">
            <a:spAutoFit/>
          </a:bodyPr>
          <a:lstStyle/>
          <a:p>
            <a:r>
              <a:rPr lang="fr-FR" sz="1159" b="1">
                <a:solidFill>
                  <a:schemeClr val="tx2">
                    <a:lumMod val="20000"/>
                    <a:lumOff val="80000"/>
                  </a:schemeClr>
                </a:solidFill>
                <a:latin typeface="Montserrat" panose="00000500000000000000" pitchFamily="2" charset="0"/>
              </a:rPr>
              <a:t>2.</a:t>
            </a:r>
          </a:p>
        </p:txBody>
      </p:sp>
      <p:sp>
        <p:nvSpPr>
          <p:cNvPr id="66" name="ZoneTexte 65">
            <a:extLst>
              <a:ext uri="{FF2B5EF4-FFF2-40B4-BE49-F238E27FC236}">
                <a16:creationId xmlns:a16="http://schemas.microsoft.com/office/drawing/2014/main" id="{BD3D5917-1652-4F85-A5AF-6C91544D7693}"/>
              </a:ext>
            </a:extLst>
          </p:cNvPr>
          <p:cNvSpPr txBox="1"/>
          <p:nvPr/>
        </p:nvSpPr>
        <p:spPr>
          <a:xfrm>
            <a:off x="6786928" y="4482586"/>
            <a:ext cx="311304" cy="270715"/>
          </a:xfrm>
          <a:prstGeom prst="rect">
            <a:avLst/>
          </a:prstGeom>
          <a:noFill/>
        </p:spPr>
        <p:txBody>
          <a:bodyPr wrap="none" rtlCol="0">
            <a:spAutoFit/>
          </a:bodyPr>
          <a:lstStyle/>
          <a:p>
            <a:r>
              <a:rPr lang="fr-FR" sz="1159" b="1" dirty="0">
                <a:solidFill>
                  <a:schemeClr val="tx2">
                    <a:lumMod val="20000"/>
                    <a:lumOff val="80000"/>
                  </a:schemeClr>
                </a:solidFill>
                <a:latin typeface="Montserrat" panose="00000500000000000000" pitchFamily="2" charset="0"/>
              </a:rPr>
              <a:t>5.</a:t>
            </a:r>
          </a:p>
        </p:txBody>
      </p:sp>
      <p:sp>
        <p:nvSpPr>
          <p:cNvPr id="67" name="ZoneTexte 66">
            <a:extLst>
              <a:ext uri="{FF2B5EF4-FFF2-40B4-BE49-F238E27FC236}">
                <a16:creationId xmlns:a16="http://schemas.microsoft.com/office/drawing/2014/main" id="{9C11BA3A-0684-4D5E-8852-2C97CEF046B8}"/>
              </a:ext>
            </a:extLst>
          </p:cNvPr>
          <p:cNvSpPr txBox="1"/>
          <p:nvPr/>
        </p:nvSpPr>
        <p:spPr>
          <a:xfrm>
            <a:off x="4353743" y="4482586"/>
            <a:ext cx="311304" cy="270715"/>
          </a:xfrm>
          <a:prstGeom prst="rect">
            <a:avLst/>
          </a:prstGeom>
          <a:noFill/>
        </p:spPr>
        <p:txBody>
          <a:bodyPr wrap="none" rtlCol="0">
            <a:spAutoFit/>
          </a:bodyPr>
          <a:lstStyle/>
          <a:p>
            <a:r>
              <a:rPr lang="fr-FR" sz="1159" b="1" dirty="0">
                <a:solidFill>
                  <a:schemeClr val="tx2">
                    <a:lumMod val="20000"/>
                    <a:lumOff val="80000"/>
                  </a:schemeClr>
                </a:solidFill>
                <a:latin typeface="Montserrat" panose="00000500000000000000" pitchFamily="2" charset="0"/>
              </a:rPr>
              <a:t>3.</a:t>
            </a:r>
          </a:p>
        </p:txBody>
      </p:sp>
      <p:sp>
        <p:nvSpPr>
          <p:cNvPr id="68" name="ZoneTexte 67">
            <a:extLst>
              <a:ext uri="{FF2B5EF4-FFF2-40B4-BE49-F238E27FC236}">
                <a16:creationId xmlns:a16="http://schemas.microsoft.com/office/drawing/2014/main" id="{76BBA693-2F84-406D-BC05-2E53E2E6589B}"/>
              </a:ext>
            </a:extLst>
          </p:cNvPr>
          <p:cNvSpPr txBox="1"/>
          <p:nvPr/>
        </p:nvSpPr>
        <p:spPr>
          <a:xfrm>
            <a:off x="5631528" y="4482586"/>
            <a:ext cx="325730" cy="270715"/>
          </a:xfrm>
          <a:prstGeom prst="rect">
            <a:avLst/>
          </a:prstGeom>
          <a:noFill/>
        </p:spPr>
        <p:txBody>
          <a:bodyPr wrap="none" rtlCol="0">
            <a:spAutoFit/>
          </a:bodyPr>
          <a:lstStyle/>
          <a:p>
            <a:r>
              <a:rPr lang="fr-FR" sz="1159" b="1" dirty="0">
                <a:solidFill>
                  <a:schemeClr val="tx2">
                    <a:lumMod val="20000"/>
                    <a:lumOff val="80000"/>
                  </a:schemeClr>
                </a:solidFill>
                <a:latin typeface="Montserrat" panose="00000500000000000000" pitchFamily="2" charset="0"/>
              </a:rPr>
              <a:t>4.</a:t>
            </a:r>
          </a:p>
        </p:txBody>
      </p:sp>
      <p:sp>
        <p:nvSpPr>
          <p:cNvPr id="69" name="ZoneTexte 68">
            <a:extLst>
              <a:ext uri="{FF2B5EF4-FFF2-40B4-BE49-F238E27FC236}">
                <a16:creationId xmlns:a16="http://schemas.microsoft.com/office/drawing/2014/main" id="{90075194-FC9D-40BB-B19A-946AFADE40EC}"/>
              </a:ext>
            </a:extLst>
          </p:cNvPr>
          <p:cNvSpPr txBox="1"/>
          <p:nvPr/>
        </p:nvSpPr>
        <p:spPr>
          <a:xfrm>
            <a:off x="6933563" y="4880378"/>
            <a:ext cx="756677" cy="231089"/>
          </a:xfrm>
          <a:prstGeom prst="rect">
            <a:avLst/>
          </a:prstGeom>
          <a:noFill/>
        </p:spPr>
        <p:txBody>
          <a:bodyPr wrap="square" rtlCol="0">
            <a:spAutoFit/>
          </a:bodyPr>
          <a:lstStyle/>
          <a:p>
            <a:r>
              <a:rPr lang="fr-FR" sz="451" dirty="0">
                <a:solidFill>
                  <a:schemeClr val="tx2"/>
                </a:solidFill>
              </a:rPr>
              <a:t>en attente de services adaptés à proposer</a:t>
            </a:r>
          </a:p>
        </p:txBody>
      </p:sp>
      <p:sp>
        <p:nvSpPr>
          <p:cNvPr id="70" name="Flèche : droite 69">
            <a:extLst>
              <a:ext uri="{FF2B5EF4-FFF2-40B4-BE49-F238E27FC236}">
                <a16:creationId xmlns:a16="http://schemas.microsoft.com/office/drawing/2014/main" id="{24259C58-4538-4B46-B157-F9A1EEC39C04}"/>
              </a:ext>
            </a:extLst>
          </p:cNvPr>
          <p:cNvSpPr/>
          <p:nvPr/>
        </p:nvSpPr>
        <p:spPr>
          <a:xfrm rot="16200000">
            <a:off x="7201363" y="4784577"/>
            <a:ext cx="117269" cy="103808"/>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59"/>
          </a:p>
        </p:txBody>
      </p:sp>
      <p:sp>
        <p:nvSpPr>
          <p:cNvPr id="72" name="Rectangle 71">
            <a:extLst>
              <a:ext uri="{FF2B5EF4-FFF2-40B4-BE49-F238E27FC236}">
                <a16:creationId xmlns:a16="http://schemas.microsoft.com/office/drawing/2014/main" id="{52924150-4630-464C-B779-011AB4D178A2}"/>
              </a:ext>
            </a:extLst>
          </p:cNvPr>
          <p:cNvSpPr/>
          <p:nvPr/>
        </p:nvSpPr>
        <p:spPr>
          <a:xfrm>
            <a:off x="827584" y="3758012"/>
            <a:ext cx="7764068" cy="613938"/>
          </a:xfrm>
          <a:prstGeom prst="rect">
            <a:avLst/>
          </a:prstGeom>
          <a:solidFill>
            <a:schemeClr val="tx2">
              <a:lumMod val="20000"/>
              <a:lumOff val="80000"/>
              <a:alpha val="50000"/>
            </a:schemeClr>
          </a:solidFill>
        </p:spPr>
        <p:txBody>
          <a:bodyPr wrap="square" lIns="58853" tIns="29426" rIns="58853" bIns="29426" anchor="ctr">
            <a:spAutoFit/>
          </a:bodyPr>
          <a:lstStyle/>
          <a:p>
            <a:pPr algn="ctr" defTabSz="588554">
              <a:defRPr/>
            </a:pPr>
            <a:r>
              <a:rPr lang="fr-FR" sz="901" b="1" dirty="0">
                <a:solidFill>
                  <a:srgbClr val="B34A8C"/>
                </a:solidFill>
                <a:latin typeface="Montserrat"/>
              </a:rPr>
              <a:t>Enjeu du projet coach de l’écocitoyen :</a:t>
            </a:r>
          </a:p>
          <a:p>
            <a:pPr algn="ctr" defTabSz="588554">
              <a:defRPr/>
            </a:pPr>
            <a:endParaRPr lang="fr-FR" sz="901" b="1" dirty="0">
              <a:solidFill>
                <a:srgbClr val="B34A8C"/>
              </a:solidFill>
              <a:latin typeface="Montserrat" panose="00000500000000000000" pitchFamily="2" charset="0"/>
            </a:endParaRPr>
          </a:p>
          <a:p>
            <a:pPr algn="ctr">
              <a:defRPr/>
            </a:pPr>
            <a:r>
              <a:rPr lang="fr-FR" sz="901" i="1" dirty="0">
                <a:solidFill>
                  <a:srgbClr val="B34A8C"/>
                </a:solidFill>
                <a:latin typeface="Montserrat"/>
              </a:rPr>
              <a:t>Positionner nos marques comme apporteurs de solutions pour répondre aux préoccupations d’une majorité de nos clients en lien avec le Green</a:t>
            </a:r>
            <a:endParaRPr lang="fr-FR" sz="901" i="1" dirty="0">
              <a:solidFill>
                <a:srgbClr val="B34A8C"/>
              </a:solidFill>
              <a:latin typeface="Montserrat" panose="00000500000000000000" pitchFamily="2" charset="0"/>
            </a:endParaRPr>
          </a:p>
        </p:txBody>
      </p:sp>
      <p:sp>
        <p:nvSpPr>
          <p:cNvPr id="71" name="Rectangle 70">
            <a:extLst>
              <a:ext uri="{FF2B5EF4-FFF2-40B4-BE49-F238E27FC236}">
                <a16:creationId xmlns:a16="http://schemas.microsoft.com/office/drawing/2014/main" id="{13E967E8-11C6-43AB-B7A0-DEB929DECD29}"/>
              </a:ext>
            </a:extLst>
          </p:cNvPr>
          <p:cNvSpPr/>
          <p:nvPr/>
        </p:nvSpPr>
        <p:spPr>
          <a:xfrm>
            <a:off x="4932040" y="921667"/>
            <a:ext cx="3659612" cy="2750642"/>
          </a:xfrm>
          <a:prstGeom prst="rect">
            <a:avLst/>
          </a:prstGeom>
          <a:solidFill>
            <a:schemeClr val="bg1"/>
          </a:solid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sp>
        <p:nvSpPr>
          <p:cNvPr id="73" name="Rectangle 72">
            <a:extLst>
              <a:ext uri="{FF2B5EF4-FFF2-40B4-BE49-F238E27FC236}">
                <a16:creationId xmlns:a16="http://schemas.microsoft.com/office/drawing/2014/main" id="{FDDE3A67-CC50-408D-A3F6-B0DC4A0476A7}"/>
              </a:ext>
            </a:extLst>
          </p:cNvPr>
          <p:cNvSpPr/>
          <p:nvPr/>
        </p:nvSpPr>
        <p:spPr>
          <a:xfrm>
            <a:off x="5018302" y="1563638"/>
            <a:ext cx="3470160" cy="936667"/>
          </a:xfrm>
          <a:prstGeom prst="rect">
            <a:avLst/>
          </a:prstGeom>
          <a:ln>
            <a:solidFill>
              <a:srgbClr val="398538"/>
            </a:solidFill>
          </a:ln>
        </p:spPr>
        <p:txBody>
          <a:bodyPr wrap="square" anchor="ctr">
            <a:spAutoFit/>
          </a:bodyPr>
          <a:lstStyle/>
          <a:p>
            <a:pPr lvl="1" algn="just" defTabSz="474070">
              <a:spcBef>
                <a:spcPts val="145"/>
              </a:spcBef>
              <a:buClr>
                <a:srgbClr val="00B050"/>
              </a:buClr>
              <a:buSzPct val="100000"/>
              <a:tabLst>
                <a:tab pos="0" algn="l"/>
              </a:tabLst>
              <a:defRPr/>
            </a:pPr>
            <a:r>
              <a:rPr lang="fr-FR" sz="644" spc="-15" dirty="0">
                <a:solidFill>
                  <a:srgbClr val="398538"/>
                </a:solidFill>
                <a:latin typeface="Montserrat" panose="00000500000000000000" pitchFamily="2" charset="0"/>
                <a:cs typeface="Arial" panose="020B0604020202020204" pitchFamily="34" charset="0"/>
              </a:rPr>
              <a:t>RAPPEL OBJECTIFS BP et CE 2024</a:t>
            </a:r>
          </a:p>
          <a:p>
            <a:pPr marL="110345" lvl="1" indent="-110345" algn="just" defTabSz="474070">
              <a:spcBef>
                <a:spcPts val="145"/>
              </a:spcBef>
              <a:buClr>
                <a:srgbClr val="398538"/>
              </a:buClr>
              <a:buSzPct val="100000"/>
              <a:buFont typeface="Wingdings" panose="05000000000000000000" pitchFamily="2" charset="2"/>
              <a:buChar char="§"/>
              <a:tabLst>
                <a:tab pos="0" algn="l"/>
              </a:tabLst>
              <a:defRPr/>
            </a:pPr>
            <a:r>
              <a:rPr lang="fr-FR" sz="644" spc="-15" dirty="0">
                <a:latin typeface="Montserrat" panose="00000500000000000000" pitchFamily="2" charset="0"/>
                <a:cs typeface="Arial" panose="020B0604020202020204" pitchFamily="34" charset="0"/>
              </a:rPr>
              <a:t>Accompagner </a:t>
            </a:r>
            <a:r>
              <a:rPr lang="fr-FR" sz="644" b="1" spc="-15" dirty="0">
                <a:solidFill>
                  <a:srgbClr val="398538"/>
                </a:solidFill>
                <a:latin typeface="Montserrat" panose="00000500000000000000" pitchFamily="2" charset="0"/>
                <a:cs typeface="Arial" panose="020B0604020202020204" pitchFamily="34" charset="0"/>
              </a:rPr>
              <a:t>30% des projets de rénovation énergétique </a:t>
            </a:r>
            <a:r>
              <a:rPr lang="fr-FR" sz="644" spc="-15" dirty="0">
                <a:latin typeface="Montserrat" panose="00000500000000000000" pitchFamily="2" charset="0"/>
                <a:cs typeface="Arial" panose="020B0604020202020204" pitchFamily="34" charset="0"/>
              </a:rPr>
              <a:t>des Français</a:t>
            </a:r>
          </a:p>
          <a:p>
            <a:pPr marL="110345" lvl="1" indent="-110345" algn="just" defTabSz="474070">
              <a:spcBef>
                <a:spcPts val="145"/>
              </a:spcBef>
              <a:buClr>
                <a:srgbClr val="398538"/>
              </a:buClr>
              <a:buSzPct val="100000"/>
              <a:buFont typeface="Wingdings" panose="05000000000000000000" pitchFamily="2" charset="2"/>
              <a:buChar char="§"/>
              <a:tabLst>
                <a:tab pos="0" algn="l"/>
              </a:tabLst>
              <a:defRPr/>
            </a:pPr>
            <a:r>
              <a:rPr lang="fr-FR" sz="644" b="1" spc="-15" dirty="0">
                <a:solidFill>
                  <a:srgbClr val="398538"/>
                </a:solidFill>
                <a:latin typeface="Montserrat" panose="00000500000000000000" pitchFamily="2" charset="0"/>
                <a:cs typeface="Arial" panose="020B0604020202020204" pitchFamily="34" charset="0"/>
              </a:rPr>
              <a:t>100% des nouveaux propriétaires </a:t>
            </a:r>
            <a:r>
              <a:rPr lang="fr-FR" sz="644" spc="-15" dirty="0">
                <a:latin typeface="Montserrat" panose="00000500000000000000" pitchFamily="2" charset="0"/>
                <a:cs typeface="Arial" panose="020B0604020202020204" pitchFamily="34" charset="0"/>
              </a:rPr>
              <a:t>avec DPE (D – G) avec une proposition de solution de rénovation</a:t>
            </a:r>
          </a:p>
          <a:p>
            <a:pPr marL="110345" lvl="1" indent="-110345" algn="just" defTabSz="474070">
              <a:spcBef>
                <a:spcPts val="145"/>
              </a:spcBef>
              <a:buClr>
                <a:srgbClr val="398538"/>
              </a:buClr>
              <a:buSzPct val="100000"/>
              <a:buFont typeface="Wingdings" panose="05000000000000000000" pitchFamily="2" charset="2"/>
              <a:buChar char="§"/>
              <a:tabLst>
                <a:tab pos="0" algn="l"/>
              </a:tabLst>
              <a:defRPr/>
            </a:pPr>
            <a:r>
              <a:rPr lang="fr-FR" sz="644" b="1" spc="-15" dirty="0">
                <a:solidFill>
                  <a:srgbClr val="398538"/>
                </a:solidFill>
                <a:latin typeface="Montserrat" panose="00000500000000000000" pitchFamily="2" charset="0"/>
                <a:cs typeface="Arial" panose="020B0604020202020204" pitchFamily="34" charset="0"/>
              </a:rPr>
              <a:t>Une offre en épargne bancaire green disponible pour 100% de nos clients </a:t>
            </a:r>
            <a:r>
              <a:rPr lang="fr-FR" sz="644" spc="-15" dirty="0">
                <a:latin typeface="Montserrat" panose="00000500000000000000" pitchFamily="2" charset="0"/>
                <a:cs typeface="Arial" panose="020B0604020202020204" pitchFamily="34" charset="0"/>
              </a:rPr>
              <a:t>avec une promesse green </a:t>
            </a:r>
          </a:p>
          <a:p>
            <a:pPr marL="110345" lvl="1" indent="-110345" algn="just" defTabSz="474070">
              <a:spcBef>
                <a:spcPts val="145"/>
              </a:spcBef>
              <a:buClr>
                <a:srgbClr val="398538"/>
              </a:buClr>
              <a:buSzPct val="100000"/>
              <a:buFont typeface="Wingdings" panose="05000000000000000000" pitchFamily="2" charset="2"/>
              <a:buChar char="§"/>
              <a:tabLst>
                <a:tab pos="0" algn="l"/>
              </a:tabLst>
              <a:defRPr/>
            </a:pPr>
            <a:r>
              <a:rPr lang="fr-FR" sz="644" b="1" spc="-15" dirty="0">
                <a:solidFill>
                  <a:srgbClr val="398538"/>
                </a:solidFill>
                <a:latin typeface="Montserrat" panose="00000500000000000000" pitchFamily="2" charset="0"/>
                <a:cs typeface="Arial" panose="020B0604020202020204" pitchFamily="34" charset="0"/>
              </a:rPr>
              <a:t>50% de collecte UC brute </a:t>
            </a:r>
            <a:r>
              <a:rPr lang="fr-FR" sz="644" spc="-15" dirty="0">
                <a:latin typeface="Montserrat" panose="00000500000000000000" pitchFamily="2" charset="0"/>
                <a:cs typeface="Arial" panose="020B0604020202020204" pitchFamily="34" charset="0"/>
              </a:rPr>
              <a:t>des Réseaux sur des produits labellisés ESG ISR d’ici 2024</a:t>
            </a:r>
          </a:p>
        </p:txBody>
      </p:sp>
      <p:sp>
        <p:nvSpPr>
          <p:cNvPr id="74" name="ZoneTexte 73">
            <a:extLst>
              <a:ext uri="{FF2B5EF4-FFF2-40B4-BE49-F238E27FC236}">
                <a16:creationId xmlns:a16="http://schemas.microsoft.com/office/drawing/2014/main" id="{525505C6-3D5F-4850-B1AD-55CFE9EC1A32}"/>
              </a:ext>
            </a:extLst>
          </p:cNvPr>
          <p:cNvSpPr txBox="1"/>
          <p:nvPr/>
        </p:nvSpPr>
        <p:spPr>
          <a:xfrm>
            <a:off x="5018151" y="2531242"/>
            <a:ext cx="3470400" cy="1107611"/>
          </a:xfrm>
          <a:prstGeom prst="rect">
            <a:avLst/>
          </a:prstGeom>
          <a:noFill/>
          <a:ln>
            <a:solidFill>
              <a:srgbClr val="398538"/>
            </a:solidFill>
          </a:ln>
        </p:spPr>
        <p:txBody>
          <a:bodyPr wrap="square">
            <a:spAutoFit/>
          </a:bodyPr>
          <a:lstStyle/>
          <a:p>
            <a:pPr lvl="1" algn="just" defTabSz="474070">
              <a:spcBef>
                <a:spcPts val="145"/>
              </a:spcBef>
              <a:buClr>
                <a:srgbClr val="00A193"/>
              </a:buClr>
              <a:buSzPct val="100000"/>
              <a:tabLst>
                <a:tab pos="0" algn="l"/>
              </a:tabLst>
              <a:defRPr/>
            </a:pPr>
            <a:r>
              <a:rPr lang="fr-FR" sz="644" spc="-15" dirty="0">
                <a:solidFill>
                  <a:srgbClr val="398538"/>
                </a:solidFill>
                <a:latin typeface="Montserrat" panose="00000500000000000000" pitchFamily="2" charset="0"/>
                <a:cs typeface="Arial" panose="020B0604020202020204" pitchFamily="34" charset="0"/>
              </a:rPr>
              <a:t>RAPPEL ENJEUX </a:t>
            </a:r>
            <a:r>
              <a:rPr lang="fr-FR" sz="644" spc="-15" dirty="0" err="1">
                <a:solidFill>
                  <a:srgbClr val="398538"/>
                </a:solidFill>
                <a:latin typeface="Montserrat" panose="00000500000000000000" pitchFamily="2" charset="0"/>
                <a:cs typeface="Arial" panose="020B0604020202020204" pitchFamily="34" charset="0"/>
              </a:rPr>
              <a:t>FdR</a:t>
            </a:r>
            <a:r>
              <a:rPr lang="fr-FR" sz="644" spc="-15" dirty="0">
                <a:solidFill>
                  <a:srgbClr val="398538"/>
                </a:solidFill>
                <a:latin typeface="Montserrat" panose="00000500000000000000" pitchFamily="2" charset="0"/>
                <a:cs typeface="Arial" panose="020B0604020202020204" pitchFamily="34" charset="0"/>
              </a:rPr>
              <a:t> Green</a:t>
            </a:r>
          </a:p>
          <a:p>
            <a:pPr marL="110345" lvl="1" indent="-110345" algn="just" defTabSz="474070">
              <a:spcBef>
                <a:spcPts val="145"/>
              </a:spcBef>
              <a:buClr>
                <a:srgbClr val="398538"/>
              </a:buClr>
              <a:buSzPct val="100000"/>
              <a:buFont typeface="Wingdings" panose="05000000000000000000" pitchFamily="2" charset="2"/>
              <a:buChar char="§"/>
              <a:tabLst>
                <a:tab pos="0" algn="l"/>
              </a:tabLst>
              <a:defRPr/>
            </a:pPr>
            <a:r>
              <a:rPr lang="fr-FR" sz="644" spc="-15" dirty="0">
                <a:latin typeface="Montserrat" panose="00000500000000000000" pitchFamily="2" charset="0"/>
                <a:cs typeface="Arial" panose="020B0604020202020204" pitchFamily="34" charset="0"/>
              </a:rPr>
              <a:t>Disposer d’une </a:t>
            </a:r>
            <a:r>
              <a:rPr lang="fr-FR" sz="644" b="1" spc="-15" dirty="0">
                <a:solidFill>
                  <a:srgbClr val="398538"/>
                </a:solidFill>
                <a:latin typeface="Montserrat" panose="00000500000000000000" pitchFamily="2" charset="0"/>
                <a:cs typeface="Arial" panose="020B0604020202020204" pitchFamily="34" charset="0"/>
              </a:rPr>
              <a:t>offre lisible et transparente</a:t>
            </a:r>
            <a:r>
              <a:rPr lang="fr-FR" sz="644" spc="-15" dirty="0">
                <a:latin typeface="Montserrat" panose="00000500000000000000" pitchFamily="2" charset="0"/>
                <a:cs typeface="Arial" panose="020B0604020202020204" pitchFamily="34" charset="0"/>
              </a:rPr>
              <a:t>, adaptée aux besoins de nos clients et garantissant le traçage / fléchage</a:t>
            </a:r>
          </a:p>
          <a:p>
            <a:pPr marL="110345" lvl="1" indent="-110345" algn="just" defTabSz="474070">
              <a:spcBef>
                <a:spcPts val="145"/>
              </a:spcBef>
              <a:buClr>
                <a:srgbClr val="398538"/>
              </a:buClr>
              <a:buSzPct val="100000"/>
              <a:buFont typeface="Wingdings" panose="05000000000000000000" pitchFamily="2" charset="2"/>
              <a:buChar char="§"/>
              <a:tabLst>
                <a:tab pos="0" algn="l"/>
              </a:tabLst>
              <a:defRPr/>
            </a:pPr>
            <a:r>
              <a:rPr lang="fr-FR" sz="644" b="1" spc="-15" dirty="0">
                <a:solidFill>
                  <a:srgbClr val="398538"/>
                </a:solidFill>
                <a:latin typeface="Montserrat" panose="00000500000000000000" pitchFamily="2" charset="0"/>
                <a:cs typeface="Arial" panose="020B0604020202020204" pitchFamily="34" charset="0"/>
              </a:rPr>
              <a:t>Anticiper et accompagner </a:t>
            </a:r>
            <a:r>
              <a:rPr lang="fr-FR" sz="644" spc="-15" dirty="0">
                <a:latin typeface="Montserrat" panose="00000500000000000000" pitchFamily="2" charset="0"/>
                <a:cs typeface="Arial" panose="020B0604020202020204" pitchFamily="34" charset="0"/>
              </a:rPr>
              <a:t>les besoins de nos clients</a:t>
            </a:r>
          </a:p>
          <a:p>
            <a:pPr marL="110345" lvl="1" indent="-110345" algn="just" defTabSz="474070">
              <a:spcBef>
                <a:spcPts val="145"/>
              </a:spcBef>
              <a:buClr>
                <a:srgbClr val="398538"/>
              </a:buClr>
              <a:buSzPct val="100000"/>
              <a:buFont typeface="Wingdings" panose="05000000000000000000" pitchFamily="2" charset="2"/>
              <a:buChar char="§"/>
              <a:tabLst>
                <a:tab pos="0" algn="l"/>
              </a:tabLst>
              <a:defRPr/>
            </a:pPr>
            <a:r>
              <a:rPr lang="fr-FR" sz="644" spc="-15" dirty="0">
                <a:latin typeface="Montserrat" panose="00000500000000000000" pitchFamily="2" charset="0"/>
                <a:cs typeface="Arial" panose="020B0604020202020204" pitchFamily="34" charset="0"/>
              </a:rPr>
              <a:t>Capitaliser sur notre positionnement pour accélérer sur la </a:t>
            </a:r>
            <a:r>
              <a:rPr lang="fr-FR" sz="644" b="1" spc="-15" dirty="0">
                <a:solidFill>
                  <a:srgbClr val="398538"/>
                </a:solidFill>
                <a:latin typeface="Montserrat" panose="00000500000000000000" pitchFamily="2" charset="0"/>
                <a:cs typeface="Arial" panose="020B0604020202020204" pitchFamily="34" charset="0"/>
              </a:rPr>
              <a:t>rénovation des copropriétés</a:t>
            </a:r>
          </a:p>
          <a:p>
            <a:pPr marL="110345" lvl="1" indent="-110345" algn="just" defTabSz="474070">
              <a:spcBef>
                <a:spcPts val="145"/>
              </a:spcBef>
              <a:buClr>
                <a:srgbClr val="398538"/>
              </a:buClr>
              <a:buSzPct val="100000"/>
              <a:buFont typeface="Wingdings" panose="05000000000000000000" pitchFamily="2" charset="2"/>
              <a:buChar char="§"/>
              <a:tabLst>
                <a:tab pos="0" algn="l"/>
              </a:tabLst>
              <a:defRPr/>
            </a:pPr>
            <a:r>
              <a:rPr lang="fr-FR" sz="644" spc="-15" dirty="0">
                <a:latin typeface="Montserrat" panose="00000500000000000000" pitchFamily="2" charset="0"/>
                <a:cs typeface="Arial" panose="020B0604020202020204" pitchFamily="34" charset="0"/>
              </a:rPr>
              <a:t>Sensibiliser et </a:t>
            </a:r>
            <a:r>
              <a:rPr lang="fr-FR" sz="644" b="1" spc="-15" dirty="0">
                <a:solidFill>
                  <a:srgbClr val="398538"/>
                </a:solidFill>
                <a:latin typeface="Montserrat" panose="00000500000000000000" pitchFamily="2" charset="0"/>
                <a:cs typeface="Arial" panose="020B0604020202020204" pitchFamily="34" charset="0"/>
              </a:rPr>
              <a:t>former les collaborateurs </a:t>
            </a:r>
            <a:r>
              <a:rPr lang="fr-FR" sz="644" spc="-15" dirty="0">
                <a:latin typeface="Montserrat" panose="00000500000000000000" pitchFamily="2" charset="0"/>
                <a:cs typeface="Arial" panose="020B0604020202020204" pitchFamily="34" charset="0"/>
              </a:rPr>
              <a:t>aux </a:t>
            </a:r>
            <a:r>
              <a:rPr lang="fr-FR" sz="644" b="1" spc="-15" dirty="0">
                <a:solidFill>
                  <a:srgbClr val="398538"/>
                </a:solidFill>
                <a:latin typeface="Montserrat" panose="00000500000000000000" pitchFamily="2" charset="0"/>
                <a:cs typeface="Arial" panose="020B0604020202020204" pitchFamily="34" charset="0"/>
              </a:rPr>
              <a:t>enjeux de la transition environnementale</a:t>
            </a:r>
          </a:p>
          <a:p>
            <a:pPr marL="110345" lvl="1" indent="-110345" algn="just" defTabSz="474070">
              <a:spcBef>
                <a:spcPts val="145"/>
              </a:spcBef>
              <a:buClr>
                <a:srgbClr val="398538"/>
              </a:buClr>
              <a:buSzPct val="100000"/>
              <a:buFont typeface="Wingdings" panose="05000000000000000000" pitchFamily="2" charset="2"/>
              <a:buChar char="§"/>
              <a:tabLst>
                <a:tab pos="0" algn="l"/>
              </a:tabLst>
              <a:defRPr/>
            </a:pPr>
            <a:r>
              <a:rPr lang="fr-FR" sz="644" b="1" spc="-15" dirty="0">
                <a:solidFill>
                  <a:srgbClr val="398538"/>
                </a:solidFill>
                <a:latin typeface="Montserrat" panose="00000500000000000000" pitchFamily="2" charset="0"/>
                <a:cs typeface="Arial" panose="020B0604020202020204" pitchFamily="34" charset="0"/>
              </a:rPr>
              <a:t>Communiquer</a:t>
            </a:r>
            <a:r>
              <a:rPr lang="fr-FR" sz="644" spc="-15" dirty="0">
                <a:solidFill>
                  <a:srgbClr val="00B050"/>
                </a:solidFill>
                <a:latin typeface="Montserrat" panose="00000500000000000000" pitchFamily="2" charset="0"/>
                <a:cs typeface="Arial" panose="020B0604020202020204" pitchFamily="34" charset="0"/>
              </a:rPr>
              <a:t> </a:t>
            </a:r>
            <a:r>
              <a:rPr lang="fr-FR" sz="644" spc="-15" dirty="0">
                <a:latin typeface="Montserrat" panose="00000500000000000000" pitchFamily="2" charset="0"/>
                <a:cs typeface="Arial" panose="020B0604020202020204" pitchFamily="34" charset="0"/>
              </a:rPr>
              <a:t>sur notre positionnement et nos actions</a:t>
            </a:r>
          </a:p>
          <a:p>
            <a:pPr marL="110345" lvl="1" indent="-110345" algn="just" defTabSz="474070">
              <a:spcBef>
                <a:spcPts val="145"/>
              </a:spcBef>
              <a:buClr>
                <a:srgbClr val="398538"/>
              </a:buClr>
              <a:buSzPct val="100000"/>
              <a:buFont typeface="Wingdings" panose="05000000000000000000" pitchFamily="2" charset="2"/>
              <a:buChar char="§"/>
              <a:tabLst>
                <a:tab pos="0" algn="l"/>
              </a:tabLst>
              <a:defRPr/>
            </a:pPr>
            <a:endParaRPr lang="fr-FR" sz="300" spc="-15" dirty="0">
              <a:latin typeface="Montserrat" panose="00000500000000000000" pitchFamily="2" charset="0"/>
              <a:cs typeface="Arial" panose="020B0604020202020204" pitchFamily="34" charset="0"/>
            </a:endParaRPr>
          </a:p>
        </p:txBody>
      </p:sp>
      <p:pic>
        <p:nvPicPr>
          <p:cNvPr id="75" name="Image 74">
            <a:extLst>
              <a:ext uri="{FF2B5EF4-FFF2-40B4-BE49-F238E27FC236}">
                <a16:creationId xmlns:a16="http://schemas.microsoft.com/office/drawing/2014/main" id="{4276E7A6-3D2B-4BFC-B659-4D79CAA1F463}"/>
              </a:ext>
            </a:extLst>
          </p:cNvPr>
          <p:cNvPicPr>
            <a:picLocks noChangeAspect="1"/>
          </p:cNvPicPr>
          <p:nvPr/>
        </p:nvPicPr>
        <p:blipFill>
          <a:blip r:embed="rId3"/>
          <a:stretch>
            <a:fillRect/>
          </a:stretch>
        </p:blipFill>
        <p:spPr>
          <a:xfrm>
            <a:off x="4938260" y="987705"/>
            <a:ext cx="562468" cy="497568"/>
          </a:xfrm>
          <a:prstGeom prst="rect">
            <a:avLst/>
          </a:prstGeom>
        </p:spPr>
      </p:pic>
      <p:sp>
        <p:nvSpPr>
          <p:cNvPr id="76" name="Rectangle 75">
            <a:extLst>
              <a:ext uri="{FF2B5EF4-FFF2-40B4-BE49-F238E27FC236}">
                <a16:creationId xmlns:a16="http://schemas.microsoft.com/office/drawing/2014/main" id="{3A2F7ADE-DE15-431C-977B-2EB443182CCD}"/>
              </a:ext>
            </a:extLst>
          </p:cNvPr>
          <p:cNvSpPr/>
          <p:nvPr/>
        </p:nvSpPr>
        <p:spPr>
          <a:xfrm>
            <a:off x="5422370" y="1016120"/>
            <a:ext cx="3066092" cy="503998"/>
          </a:xfrm>
          <a:prstGeom prst="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rgbClr val="398538"/>
                </a:solidFill>
                <a:latin typeface="Calibri" panose="020F0502020204030204" pitchFamily="34" charset="0"/>
              </a:rPr>
              <a:t>Faire de la transition énergétique un des principaux moteurs de croissance d’ici 2024 et du climat une priorité </a:t>
            </a:r>
          </a:p>
        </p:txBody>
      </p:sp>
    </p:spTree>
    <p:extLst>
      <p:ext uri="{BB962C8B-B14F-4D97-AF65-F5344CB8AC3E}">
        <p14:creationId xmlns:p14="http://schemas.microsoft.com/office/powerpoint/2010/main" val="424412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e 19">
            <a:extLst>
              <a:ext uri="{FF2B5EF4-FFF2-40B4-BE49-F238E27FC236}">
                <a16:creationId xmlns:a16="http://schemas.microsoft.com/office/drawing/2014/main" id="{BBCDF459-0C84-4563-A231-776A55A60101}"/>
              </a:ext>
            </a:extLst>
          </p:cNvPr>
          <p:cNvGrpSpPr/>
          <p:nvPr/>
        </p:nvGrpSpPr>
        <p:grpSpPr>
          <a:xfrm>
            <a:off x="971600" y="1183824"/>
            <a:ext cx="449732" cy="357020"/>
            <a:chOff x="1557058" y="3066820"/>
            <a:chExt cx="515938" cy="409576"/>
          </a:xfrm>
        </p:grpSpPr>
        <p:sp>
          <p:nvSpPr>
            <p:cNvPr id="21" name="Freeform 29">
              <a:extLst>
                <a:ext uri="{FF2B5EF4-FFF2-40B4-BE49-F238E27FC236}">
                  <a16:creationId xmlns:a16="http://schemas.microsoft.com/office/drawing/2014/main" id="{DC846B17-111A-4C10-9FEC-603984581393}"/>
                </a:ext>
              </a:extLst>
            </p:cNvPr>
            <p:cNvSpPr>
              <a:spLocks/>
            </p:cNvSpPr>
            <p:nvPr/>
          </p:nvSpPr>
          <p:spPr bwMode="auto">
            <a:xfrm>
              <a:off x="1560233" y="3398608"/>
              <a:ext cx="34925" cy="49213"/>
            </a:xfrm>
            <a:custGeom>
              <a:avLst/>
              <a:gdLst>
                <a:gd name="T0" fmla="*/ 2 w 11"/>
                <a:gd name="T1" fmla="*/ 0 h 15"/>
                <a:gd name="T2" fmla="*/ 2 w 11"/>
                <a:gd name="T3" fmla="*/ 4 h 15"/>
                <a:gd name="T4" fmla="*/ 11 w 11"/>
                <a:gd name="T5" fmla="*/ 15 h 15"/>
              </a:gdLst>
              <a:ahLst/>
              <a:cxnLst>
                <a:cxn ang="0">
                  <a:pos x="T0" y="T1"/>
                </a:cxn>
                <a:cxn ang="0">
                  <a:pos x="T2" y="T3"/>
                </a:cxn>
                <a:cxn ang="0">
                  <a:pos x="T4" y="T5"/>
                </a:cxn>
              </a:cxnLst>
              <a:rect l="0" t="0" r="r" b="b"/>
              <a:pathLst>
                <a:path w="11" h="15">
                  <a:moveTo>
                    <a:pt x="2" y="0"/>
                  </a:moveTo>
                  <a:cubicBezTo>
                    <a:pt x="2" y="4"/>
                    <a:pt x="2" y="4"/>
                    <a:pt x="2" y="4"/>
                  </a:cubicBezTo>
                  <a:cubicBezTo>
                    <a:pt x="2" y="4"/>
                    <a:pt x="0" y="15"/>
                    <a:pt x="11" y="15"/>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22" name="Freeform 30">
              <a:extLst>
                <a:ext uri="{FF2B5EF4-FFF2-40B4-BE49-F238E27FC236}">
                  <a16:creationId xmlns:a16="http://schemas.microsoft.com/office/drawing/2014/main" id="{50BB8D05-5E24-488B-A786-1F9811D81A29}"/>
                </a:ext>
              </a:extLst>
            </p:cNvPr>
            <p:cNvSpPr>
              <a:spLocks/>
            </p:cNvSpPr>
            <p:nvPr/>
          </p:nvSpPr>
          <p:spPr bwMode="auto">
            <a:xfrm>
              <a:off x="1557058" y="3274783"/>
              <a:ext cx="85725" cy="107950"/>
            </a:xfrm>
            <a:custGeom>
              <a:avLst/>
              <a:gdLst>
                <a:gd name="T0" fmla="*/ 19 w 27"/>
                <a:gd name="T1" fmla="*/ 9 h 34"/>
                <a:gd name="T2" fmla="*/ 23 w 27"/>
                <a:gd name="T3" fmla="*/ 11 h 34"/>
                <a:gd name="T4" fmla="*/ 27 w 27"/>
                <a:gd name="T5" fmla="*/ 6 h 34"/>
                <a:gd name="T6" fmla="*/ 20 w 27"/>
                <a:gd name="T7" fmla="*/ 0 h 34"/>
                <a:gd name="T8" fmla="*/ 17 w 27"/>
                <a:gd name="T9" fmla="*/ 4 h 34"/>
                <a:gd name="T10" fmla="*/ 3 w 27"/>
                <a:gd name="T11" fmla="*/ 23 h 34"/>
                <a:gd name="T12" fmla="*/ 3 w 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27" h="34">
                  <a:moveTo>
                    <a:pt x="19" y="9"/>
                  </a:moveTo>
                  <a:cubicBezTo>
                    <a:pt x="23" y="11"/>
                    <a:pt x="23" y="11"/>
                    <a:pt x="23" y="11"/>
                  </a:cubicBezTo>
                  <a:cubicBezTo>
                    <a:pt x="27" y="6"/>
                    <a:pt x="27" y="6"/>
                    <a:pt x="27" y="6"/>
                  </a:cubicBezTo>
                  <a:cubicBezTo>
                    <a:pt x="20" y="0"/>
                    <a:pt x="20" y="0"/>
                    <a:pt x="20" y="0"/>
                  </a:cubicBezTo>
                  <a:cubicBezTo>
                    <a:pt x="17" y="4"/>
                    <a:pt x="17" y="4"/>
                    <a:pt x="17" y="4"/>
                  </a:cubicBezTo>
                  <a:cubicBezTo>
                    <a:pt x="0" y="10"/>
                    <a:pt x="3" y="23"/>
                    <a:pt x="3" y="23"/>
                  </a:cubicBezTo>
                  <a:cubicBezTo>
                    <a:pt x="3" y="34"/>
                    <a:pt x="3" y="34"/>
                    <a:pt x="3" y="34"/>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23" name="Freeform 31">
              <a:extLst>
                <a:ext uri="{FF2B5EF4-FFF2-40B4-BE49-F238E27FC236}">
                  <a16:creationId xmlns:a16="http://schemas.microsoft.com/office/drawing/2014/main" id="{2039B593-BFC1-4419-AADD-8D4533E0CB99}"/>
                </a:ext>
              </a:extLst>
            </p:cNvPr>
            <p:cNvSpPr>
              <a:spLocks/>
            </p:cNvSpPr>
            <p:nvPr/>
          </p:nvSpPr>
          <p:spPr bwMode="auto">
            <a:xfrm>
              <a:off x="1645958" y="3274783"/>
              <a:ext cx="84138" cy="117475"/>
            </a:xfrm>
            <a:custGeom>
              <a:avLst/>
              <a:gdLst>
                <a:gd name="T0" fmla="*/ 3 w 26"/>
                <a:gd name="T1" fmla="*/ 11 h 37"/>
                <a:gd name="T2" fmla="*/ 0 w 26"/>
                <a:gd name="T3" fmla="*/ 6 h 37"/>
                <a:gd name="T4" fmla="*/ 6 w 26"/>
                <a:gd name="T5" fmla="*/ 0 h 37"/>
                <a:gd name="T6" fmla="*/ 10 w 26"/>
                <a:gd name="T7" fmla="*/ 4 h 37"/>
                <a:gd name="T8" fmla="*/ 24 w 26"/>
                <a:gd name="T9" fmla="*/ 23 h 37"/>
                <a:gd name="T10" fmla="*/ 24 w 26"/>
                <a:gd name="T11" fmla="*/ 37 h 37"/>
              </a:gdLst>
              <a:ahLst/>
              <a:cxnLst>
                <a:cxn ang="0">
                  <a:pos x="T0" y="T1"/>
                </a:cxn>
                <a:cxn ang="0">
                  <a:pos x="T2" y="T3"/>
                </a:cxn>
                <a:cxn ang="0">
                  <a:pos x="T4" y="T5"/>
                </a:cxn>
                <a:cxn ang="0">
                  <a:pos x="T6" y="T7"/>
                </a:cxn>
                <a:cxn ang="0">
                  <a:pos x="T8" y="T9"/>
                </a:cxn>
                <a:cxn ang="0">
                  <a:pos x="T10" y="T11"/>
                </a:cxn>
              </a:cxnLst>
              <a:rect l="0" t="0" r="r" b="b"/>
              <a:pathLst>
                <a:path w="26" h="37">
                  <a:moveTo>
                    <a:pt x="3" y="11"/>
                  </a:moveTo>
                  <a:cubicBezTo>
                    <a:pt x="0" y="6"/>
                    <a:pt x="0" y="6"/>
                    <a:pt x="0" y="6"/>
                  </a:cubicBezTo>
                  <a:cubicBezTo>
                    <a:pt x="6" y="0"/>
                    <a:pt x="6" y="0"/>
                    <a:pt x="6" y="0"/>
                  </a:cubicBezTo>
                  <a:cubicBezTo>
                    <a:pt x="10" y="4"/>
                    <a:pt x="10" y="4"/>
                    <a:pt x="10" y="4"/>
                  </a:cubicBezTo>
                  <a:cubicBezTo>
                    <a:pt x="26" y="10"/>
                    <a:pt x="24" y="23"/>
                    <a:pt x="24" y="23"/>
                  </a:cubicBezTo>
                  <a:cubicBezTo>
                    <a:pt x="24" y="37"/>
                    <a:pt x="24" y="37"/>
                    <a:pt x="24" y="37"/>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24" name="Freeform 32">
              <a:extLst>
                <a:ext uri="{FF2B5EF4-FFF2-40B4-BE49-F238E27FC236}">
                  <a16:creationId xmlns:a16="http://schemas.microsoft.com/office/drawing/2014/main" id="{32CE7C5D-8646-40C8-88EF-9349FEBE6954}"/>
                </a:ext>
              </a:extLst>
            </p:cNvPr>
            <p:cNvSpPr>
              <a:spLocks/>
            </p:cNvSpPr>
            <p:nvPr/>
          </p:nvSpPr>
          <p:spPr bwMode="auto">
            <a:xfrm>
              <a:off x="1604683" y="3233508"/>
              <a:ext cx="38100" cy="34925"/>
            </a:xfrm>
            <a:custGeom>
              <a:avLst/>
              <a:gdLst>
                <a:gd name="T0" fmla="*/ 12 w 12"/>
                <a:gd name="T1" fmla="*/ 11 h 11"/>
                <a:gd name="T2" fmla="*/ 0 w 12"/>
                <a:gd name="T3" fmla="*/ 0 h 11"/>
              </a:gdLst>
              <a:ahLst/>
              <a:cxnLst>
                <a:cxn ang="0">
                  <a:pos x="T0" y="T1"/>
                </a:cxn>
                <a:cxn ang="0">
                  <a:pos x="T2" y="T3"/>
                </a:cxn>
              </a:cxnLst>
              <a:rect l="0" t="0" r="r" b="b"/>
              <a:pathLst>
                <a:path w="12" h="11">
                  <a:moveTo>
                    <a:pt x="12" y="11"/>
                  </a:moveTo>
                  <a:cubicBezTo>
                    <a:pt x="7" y="11"/>
                    <a:pt x="2" y="6"/>
                    <a:pt x="0" y="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25" name="Freeform 33">
              <a:extLst>
                <a:ext uri="{FF2B5EF4-FFF2-40B4-BE49-F238E27FC236}">
                  <a16:creationId xmlns:a16="http://schemas.microsoft.com/office/drawing/2014/main" id="{6AE3A797-A34F-4A27-A184-E235DF938A11}"/>
                </a:ext>
              </a:extLst>
            </p:cNvPr>
            <p:cNvSpPr>
              <a:spLocks/>
            </p:cNvSpPr>
            <p:nvPr/>
          </p:nvSpPr>
          <p:spPr bwMode="auto">
            <a:xfrm>
              <a:off x="1604683" y="3160483"/>
              <a:ext cx="38100" cy="50800"/>
            </a:xfrm>
            <a:custGeom>
              <a:avLst/>
              <a:gdLst>
                <a:gd name="T0" fmla="*/ 0 w 12"/>
                <a:gd name="T1" fmla="*/ 16 h 16"/>
                <a:gd name="T2" fmla="*/ 12 w 12"/>
                <a:gd name="T3" fmla="*/ 0 h 16"/>
              </a:gdLst>
              <a:ahLst/>
              <a:cxnLst>
                <a:cxn ang="0">
                  <a:pos x="T0" y="T1"/>
                </a:cxn>
                <a:cxn ang="0">
                  <a:pos x="T2" y="T3"/>
                </a:cxn>
              </a:cxnLst>
              <a:rect l="0" t="0" r="r" b="b"/>
              <a:pathLst>
                <a:path w="12" h="16">
                  <a:moveTo>
                    <a:pt x="0" y="16"/>
                  </a:moveTo>
                  <a:cubicBezTo>
                    <a:pt x="0" y="7"/>
                    <a:pt x="6" y="0"/>
                    <a:pt x="12" y="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26" name="Freeform 34">
              <a:extLst>
                <a:ext uri="{FF2B5EF4-FFF2-40B4-BE49-F238E27FC236}">
                  <a16:creationId xmlns:a16="http://schemas.microsoft.com/office/drawing/2014/main" id="{246D57D5-1BDD-4AEC-856F-4ADB694B3AFC}"/>
                </a:ext>
              </a:extLst>
            </p:cNvPr>
            <p:cNvSpPr>
              <a:spLocks/>
            </p:cNvSpPr>
            <p:nvPr/>
          </p:nvSpPr>
          <p:spPr bwMode="auto">
            <a:xfrm>
              <a:off x="1595158" y="3211283"/>
              <a:ext cx="9525" cy="22225"/>
            </a:xfrm>
            <a:custGeom>
              <a:avLst/>
              <a:gdLst>
                <a:gd name="T0" fmla="*/ 3 w 3"/>
                <a:gd name="T1" fmla="*/ 7 h 7"/>
                <a:gd name="T2" fmla="*/ 0 w 3"/>
                <a:gd name="T3" fmla="*/ 3 h 7"/>
                <a:gd name="T4" fmla="*/ 3 w 3"/>
                <a:gd name="T5" fmla="*/ 0 h 7"/>
              </a:gdLst>
              <a:ahLst/>
              <a:cxnLst>
                <a:cxn ang="0">
                  <a:pos x="T0" y="T1"/>
                </a:cxn>
                <a:cxn ang="0">
                  <a:pos x="T2" y="T3"/>
                </a:cxn>
                <a:cxn ang="0">
                  <a:pos x="T4" y="T5"/>
                </a:cxn>
              </a:cxnLst>
              <a:rect l="0" t="0" r="r" b="b"/>
              <a:pathLst>
                <a:path w="3" h="7">
                  <a:moveTo>
                    <a:pt x="3" y="7"/>
                  </a:moveTo>
                  <a:cubicBezTo>
                    <a:pt x="1" y="7"/>
                    <a:pt x="0" y="5"/>
                    <a:pt x="0" y="3"/>
                  </a:cubicBezTo>
                  <a:cubicBezTo>
                    <a:pt x="0" y="1"/>
                    <a:pt x="1" y="0"/>
                    <a:pt x="3" y="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27" name="Freeform 35">
              <a:extLst>
                <a:ext uri="{FF2B5EF4-FFF2-40B4-BE49-F238E27FC236}">
                  <a16:creationId xmlns:a16="http://schemas.microsoft.com/office/drawing/2014/main" id="{C194BE97-B4A3-4DAB-8108-C09B97ACC812}"/>
                </a:ext>
              </a:extLst>
            </p:cNvPr>
            <p:cNvSpPr>
              <a:spLocks/>
            </p:cNvSpPr>
            <p:nvPr/>
          </p:nvSpPr>
          <p:spPr bwMode="auto">
            <a:xfrm>
              <a:off x="1642783" y="3233508"/>
              <a:ext cx="38100" cy="34925"/>
            </a:xfrm>
            <a:custGeom>
              <a:avLst/>
              <a:gdLst>
                <a:gd name="T0" fmla="*/ 0 w 12"/>
                <a:gd name="T1" fmla="*/ 11 h 11"/>
                <a:gd name="T2" fmla="*/ 12 w 12"/>
                <a:gd name="T3" fmla="*/ 0 h 11"/>
              </a:gdLst>
              <a:ahLst/>
              <a:cxnLst>
                <a:cxn ang="0">
                  <a:pos x="T0" y="T1"/>
                </a:cxn>
                <a:cxn ang="0">
                  <a:pos x="T2" y="T3"/>
                </a:cxn>
              </a:cxnLst>
              <a:rect l="0" t="0" r="r" b="b"/>
              <a:pathLst>
                <a:path w="12" h="11">
                  <a:moveTo>
                    <a:pt x="0" y="11"/>
                  </a:moveTo>
                  <a:cubicBezTo>
                    <a:pt x="6" y="11"/>
                    <a:pt x="10" y="6"/>
                    <a:pt x="12" y="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28" name="Freeform 36">
              <a:extLst>
                <a:ext uri="{FF2B5EF4-FFF2-40B4-BE49-F238E27FC236}">
                  <a16:creationId xmlns:a16="http://schemas.microsoft.com/office/drawing/2014/main" id="{19B4C029-A68A-4D7A-BE1D-537A0838EA08}"/>
                </a:ext>
              </a:extLst>
            </p:cNvPr>
            <p:cNvSpPr>
              <a:spLocks/>
            </p:cNvSpPr>
            <p:nvPr/>
          </p:nvSpPr>
          <p:spPr bwMode="auto">
            <a:xfrm>
              <a:off x="1642783" y="3160483"/>
              <a:ext cx="41275" cy="50800"/>
            </a:xfrm>
            <a:custGeom>
              <a:avLst/>
              <a:gdLst>
                <a:gd name="T0" fmla="*/ 13 w 13"/>
                <a:gd name="T1" fmla="*/ 16 h 16"/>
                <a:gd name="T2" fmla="*/ 0 w 13"/>
                <a:gd name="T3" fmla="*/ 0 h 16"/>
              </a:gdLst>
              <a:ahLst/>
              <a:cxnLst>
                <a:cxn ang="0">
                  <a:pos x="T0" y="T1"/>
                </a:cxn>
                <a:cxn ang="0">
                  <a:pos x="T2" y="T3"/>
                </a:cxn>
              </a:cxnLst>
              <a:rect l="0" t="0" r="r" b="b"/>
              <a:pathLst>
                <a:path w="13" h="16">
                  <a:moveTo>
                    <a:pt x="13" y="16"/>
                  </a:moveTo>
                  <a:cubicBezTo>
                    <a:pt x="12" y="7"/>
                    <a:pt x="7" y="0"/>
                    <a:pt x="0" y="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29" name="Freeform 37">
              <a:extLst>
                <a:ext uri="{FF2B5EF4-FFF2-40B4-BE49-F238E27FC236}">
                  <a16:creationId xmlns:a16="http://schemas.microsoft.com/office/drawing/2014/main" id="{3DE793F8-9EC8-47B7-98BA-B56BCF09DB79}"/>
                </a:ext>
              </a:extLst>
            </p:cNvPr>
            <p:cNvSpPr>
              <a:spLocks/>
            </p:cNvSpPr>
            <p:nvPr/>
          </p:nvSpPr>
          <p:spPr bwMode="auto">
            <a:xfrm>
              <a:off x="1684058" y="3211283"/>
              <a:ext cx="6350" cy="22225"/>
            </a:xfrm>
            <a:custGeom>
              <a:avLst/>
              <a:gdLst>
                <a:gd name="T0" fmla="*/ 0 w 2"/>
                <a:gd name="T1" fmla="*/ 7 h 7"/>
                <a:gd name="T2" fmla="*/ 2 w 2"/>
                <a:gd name="T3" fmla="*/ 3 h 7"/>
                <a:gd name="T4" fmla="*/ 0 w 2"/>
                <a:gd name="T5" fmla="*/ 0 h 7"/>
              </a:gdLst>
              <a:ahLst/>
              <a:cxnLst>
                <a:cxn ang="0">
                  <a:pos x="T0" y="T1"/>
                </a:cxn>
                <a:cxn ang="0">
                  <a:pos x="T2" y="T3"/>
                </a:cxn>
                <a:cxn ang="0">
                  <a:pos x="T4" y="T5"/>
                </a:cxn>
              </a:cxnLst>
              <a:rect l="0" t="0" r="r" b="b"/>
              <a:pathLst>
                <a:path w="2" h="7">
                  <a:moveTo>
                    <a:pt x="0" y="7"/>
                  </a:moveTo>
                  <a:cubicBezTo>
                    <a:pt x="1" y="7"/>
                    <a:pt x="2" y="5"/>
                    <a:pt x="2" y="3"/>
                  </a:cubicBezTo>
                  <a:cubicBezTo>
                    <a:pt x="2" y="1"/>
                    <a:pt x="1" y="0"/>
                    <a:pt x="0" y="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30" name="Freeform 38">
              <a:extLst>
                <a:ext uri="{FF2B5EF4-FFF2-40B4-BE49-F238E27FC236}">
                  <a16:creationId xmlns:a16="http://schemas.microsoft.com/office/drawing/2014/main" id="{4739F201-FAA8-420C-BDB5-41B4173765E6}"/>
                </a:ext>
              </a:extLst>
            </p:cNvPr>
            <p:cNvSpPr>
              <a:spLocks/>
            </p:cNvSpPr>
            <p:nvPr/>
          </p:nvSpPr>
          <p:spPr bwMode="auto">
            <a:xfrm>
              <a:off x="1730096" y="3274783"/>
              <a:ext cx="82550" cy="73025"/>
            </a:xfrm>
            <a:custGeom>
              <a:avLst/>
              <a:gdLst>
                <a:gd name="T0" fmla="*/ 2 w 26"/>
                <a:gd name="T1" fmla="*/ 23 h 23"/>
                <a:gd name="T2" fmla="*/ 16 w 26"/>
                <a:gd name="T3" fmla="*/ 4 h 23"/>
                <a:gd name="T4" fmla="*/ 20 w 26"/>
                <a:gd name="T5" fmla="*/ 0 h 23"/>
                <a:gd name="T6" fmla="*/ 26 w 26"/>
                <a:gd name="T7" fmla="*/ 6 h 23"/>
                <a:gd name="T8" fmla="*/ 23 w 26"/>
                <a:gd name="T9" fmla="*/ 11 h 23"/>
                <a:gd name="T10" fmla="*/ 19 w 26"/>
                <a:gd name="T11" fmla="*/ 9 h 23"/>
              </a:gdLst>
              <a:ahLst/>
              <a:cxnLst>
                <a:cxn ang="0">
                  <a:pos x="T0" y="T1"/>
                </a:cxn>
                <a:cxn ang="0">
                  <a:pos x="T2" y="T3"/>
                </a:cxn>
                <a:cxn ang="0">
                  <a:pos x="T4" y="T5"/>
                </a:cxn>
                <a:cxn ang="0">
                  <a:pos x="T6" y="T7"/>
                </a:cxn>
                <a:cxn ang="0">
                  <a:pos x="T8" y="T9"/>
                </a:cxn>
                <a:cxn ang="0">
                  <a:pos x="T10" y="T11"/>
                </a:cxn>
              </a:cxnLst>
              <a:rect l="0" t="0" r="r" b="b"/>
              <a:pathLst>
                <a:path w="26" h="23">
                  <a:moveTo>
                    <a:pt x="2" y="23"/>
                  </a:moveTo>
                  <a:cubicBezTo>
                    <a:pt x="2" y="23"/>
                    <a:pt x="0" y="10"/>
                    <a:pt x="16" y="4"/>
                  </a:cubicBezTo>
                  <a:cubicBezTo>
                    <a:pt x="20" y="0"/>
                    <a:pt x="20" y="0"/>
                    <a:pt x="20" y="0"/>
                  </a:cubicBezTo>
                  <a:cubicBezTo>
                    <a:pt x="26" y="6"/>
                    <a:pt x="26" y="6"/>
                    <a:pt x="26" y="6"/>
                  </a:cubicBezTo>
                  <a:cubicBezTo>
                    <a:pt x="23" y="11"/>
                    <a:pt x="23" y="11"/>
                    <a:pt x="23" y="11"/>
                  </a:cubicBezTo>
                  <a:cubicBezTo>
                    <a:pt x="19" y="9"/>
                    <a:pt x="19" y="9"/>
                    <a:pt x="19" y="9"/>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31" name="Freeform 39">
              <a:extLst>
                <a:ext uri="{FF2B5EF4-FFF2-40B4-BE49-F238E27FC236}">
                  <a16:creationId xmlns:a16="http://schemas.microsoft.com/office/drawing/2014/main" id="{1A2D4054-4220-4ACE-A079-40E9BDD55840}"/>
                </a:ext>
              </a:extLst>
            </p:cNvPr>
            <p:cNvSpPr>
              <a:spLocks/>
            </p:cNvSpPr>
            <p:nvPr/>
          </p:nvSpPr>
          <p:spPr bwMode="auto">
            <a:xfrm>
              <a:off x="1815821" y="3274783"/>
              <a:ext cx="85725" cy="73025"/>
            </a:xfrm>
            <a:custGeom>
              <a:avLst/>
              <a:gdLst>
                <a:gd name="T0" fmla="*/ 24 w 27"/>
                <a:gd name="T1" fmla="*/ 23 h 23"/>
                <a:gd name="T2" fmla="*/ 10 w 27"/>
                <a:gd name="T3" fmla="*/ 4 h 23"/>
                <a:gd name="T4" fmla="*/ 7 w 27"/>
                <a:gd name="T5" fmla="*/ 0 h 23"/>
                <a:gd name="T6" fmla="*/ 0 w 27"/>
                <a:gd name="T7" fmla="*/ 6 h 23"/>
                <a:gd name="T8" fmla="*/ 4 w 27"/>
                <a:gd name="T9" fmla="*/ 11 h 23"/>
              </a:gdLst>
              <a:ahLst/>
              <a:cxnLst>
                <a:cxn ang="0">
                  <a:pos x="T0" y="T1"/>
                </a:cxn>
                <a:cxn ang="0">
                  <a:pos x="T2" y="T3"/>
                </a:cxn>
                <a:cxn ang="0">
                  <a:pos x="T4" y="T5"/>
                </a:cxn>
                <a:cxn ang="0">
                  <a:pos x="T6" y="T7"/>
                </a:cxn>
                <a:cxn ang="0">
                  <a:pos x="T8" y="T9"/>
                </a:cxn>
              </a:cxnLst>
              <a:rect l="0" t="0" r="r" b="b"/>
              <a:pathLst>
                <a:path w="27" h="23">
                  <a:moveTo>
                    <a:pt x="24" y="23"/>
                  </a:moveTo>
                  <a:cubicBezTo>
                    <a:pt x="24" y="23"/>
                    <a:pt x="27" y="10"/>
                    <a:pt x="10" y="4"/>
                  </a:cubicBezTo>
                  <a:cubicBezTo>
                    <a:pt x="7" y="0"/>
                    <a:pt x="7" y="0"/>
                    <a:pt x="7" y="0"/>
                  </a:cubicBezTo>
                  <a:cubicBezTo>
                    <a:pt x="0" y="6"/>
                    <a:pt x="0" y="6"/>
                    <a:pt x="0" y="6"/>
                  </a:cubicBezTo>
                  <a:cubicBezTo>
                    <a:pt x="4" y="11"/>
                    <a:pt x="4" y="11"/>
                    <a:pt x="4" y="11"/>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32" name="Line 40">
              <a:extLst>
                <a:ext uri="{FF2B5EF4-FFF2-40B4-BE49-F238E27FC236}">
                  <a16:creationId xmlns:a16="http://schemas.microsoft.com/office/drawing/2014/main" id="{E9E433FF-304C-45DB-9E08-4D9580EB3A68}"/>
                </a:ext>
              </a:extLst>
            </p:cNvPr>
            <p:cNvSpPr>
              <a:spLocks noChangeShapeType="1"/>
            </p:cNvSpPr>
            <p:nvPr/>
          </p:nvSpPr>
          <p:spPr bwMode="auto">
            <a:xfrm>
              <a:off x="1703108" y="3192233"/>
              <a:ext cx="23813" cy="19050"/>
            </a:xfrm>
            <a:prstGeom prst="line">
              <a:avLst/>
            </a:prstGeom>
            <a:noFill/>
            <a:ln w="9525" cap="rnd">
              <a:solidFill>
                <a:srgbClr val="398538"/>
              </a:solidFill>
              <a:prstDash val="solid"/>
              <a:round/>
              <a:headEnd/>
              <a:tailEnd/>
            </a:ln>
            <a:extLst>
              <a:ext uri="{909E8E84-426E-40DD-AFC4-6F175D3DCCD1}">
                <a14:hiddenFill xmlns:a14="http://schemas.microsoft.com/office/drawing/2010/main">
                  <a:no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33" name="Line 41">
              <a:extLst>
                <a:ext uri="{FF2B5EF4-FFF2-40B4-BE49-F238E27FC236}">
                  <a16:creationId xmlns:a16="http://schemas.microsoft.com/office/drawing/2014/main" id="{FC76E280-8F43-4D63-BB7A-3A2C04C6A91E}"/>
                </a:ext>
              </a:extLst>
            </p:cNvPr>
            <p:cNvSpPr>
              <a:spLocks noChangeShapeType="1"/>
            </p:cNvSpPr>
            <p:nvPr/>
          </p:nvSpPr>
          <p:spPr bwMode="auto">
            <a:xfrm>
              <a:off x="1649133" y="3262083"/>
              <a:ext cx="0" cy="0"/>
            </a:xfrm>
            <a:prstGeom prst="line">
              <a:avLst/>
            </a:prstGeom>
            <a:noFill/>
            <a:ln w="9525" cap="rnd">
              <a:solidFill>
                <a:srgbClr val="398538"/>
              </a:solidFill>
              <a:prstDash val="solid"/>
              <a:round/>
              <a:headEnd/>
              <a:tailEnd/>
            </a:ln>
            <a:extLst>
              <a:ext uri="{909E8E84-426E-40DD-AFC4-6F175D3DCCD1}">
                <a14:hiddenFill xmlns:a14="http://schemas.microsoft.com/office/drawing/2010/main">
                  <a:no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34" name="Line 42">
              <a:extLst>
                <a:ext uri="{FF2B5EF4-FFF2-40B4-BE49-F238E27FC236}">
                  <a16:creationId xmlns:a16="http://schemas.microsoft.com/office/drawing/2014/main" id="{C23CA6BA-6282-4EDC-9AE7-81A8F6AF18F7}"/>
                </a:ext>
              </a:extLst>
            </p:cNvPr>
            <p:cNvSpPr>
              <a:spLocks noChangeShapeType="1"/>
            </p:cNvSpPr>
            <p:nvPr/>
          </p:nvSpPr>
          <p:spPr bwMode="auto">
            <a:xfrm>
              <a:off x="1742796" y="3223983"/>
              <a:ext cx="0" cy="0"/>
            </a:xfrm>
            <a:prstGeom prst="line">
              <a:avLst/>
            </a:prstGeom>
            <a:noFill/>
            <a:ln w="9525" cap="rnd">
              <a:solidFill>
                <a:srgbClr val="398538"/>
              </a:solidFill>
              <a:prstDash val="solid"/>
              <a:round/>
              <a:headEnd/>
              <a:tailEnd/>
            </a:ln>
            <a:extLst>
              <a:ext uri="{909E8E84-426E-40DD-AFC4-6F175D3DCCD1}">
                <a14:hiddenFill xmlns:a14="http://schemas.microsoft.com/office/drawing/2010/main">
                  <a:no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35" name="Line 43">
              <a:extLst>
                <a:ext uri="{FF2B5EF4-FFF2-40B4-BE49-F238E27FC236}">
                  <a16:creationId xmlns:a16="http://schemas.microsoft.com/office/drawing/2014/main" id="{E2CED595-51C9-445C-940A-C3439BC36799}"/>
                </a:ext>
              </a:extLst>
            </p:cNvPr>
            <p:cNvSpPr>
              <a:spLocks noChangeShapeType="1"/>
            </p:cNvSpPr>
            <p:nvPr/>
          </p:nvSpPr>
          <p:spPr bwMode="auto">
            <a:xfrm flipH="1">
              <a:off x="1730096" y="3189058"/>
              <a:ext cx="22225" cy="19050"/>
            </a:xfrm>
            <a:prstGeom prst="line">
              <a:avLst/>
            </a:prstGeom>
            <a:noFill/>
            <a:ln w="9525" cap="rnd">
              <a:solidFill>
                <a:srgbClr val="398538"/>
              </a:solidFill>
              <a:prstDash val="solid"/>
              <a:round/>
              <a:headEnd/>
              <a:tailEnd/>
            </a:ln>
            <a:extLst>
              <a:ext uri="{909E8E84-426E-40DD-AFC4-6F175D3DCCD1}">
                <a14:hiddenFill xmlns:a14="http://schemas.microsoft.com/office/drawing/2010/main">
                  <a:no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36" name="Line 44">
              <a:extLst>
                <a:ext uri="{FF2B5EF4-FFF2-40B4-BE49-F238E27FC236}">
                  <a16:creationId xmlns:a16="http://schemas.microsoft.com/office/drawing/2014/main" id="{EF74B439-AD03-465D-88CE-C20E203503A7}"/>
                </a:ext>
              </a:extLst>
            </p:cNvPr>
            <p:cNvSpPr>
              <a:spLocks noChangeShapeType="1"/>
            </p:cNvSpPr>
            <p:nvPr/>
          </p:nvSpPr>
          <p:spPr bwMode="auto">
            <a:xfrm>
              <a:off x="1806296" y="3262083"/>
              <a:ext cx="0" cy="0"/>
            </a:xfrm>
            <a:prstGeom prst="line">
              <a:avLst/>
            </a:prstGeom>
            <a:noFill/>
            <a:ln w="9525" cap="rnd">
              <a:solidFill>
                <a:srgbClr val="398538"/>
              </a:solidFill>
              <a:prstDash val="solid"/>
              <a:round/>
              <a:headEnd/>
              <a:tailEnd/>
            </a:ln>
            <a:extLst>
              <a:ext uri="{909E8E84-426E-40DD-AFC4-6F175D3DCCD1}">
                <a14:hiddenFill xmlns:a14="http://schemas.microsoft.com/office/drawing/2010/main">
                  <a:no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37" name="Freeform 45">
              <a:extLst>
                <a:ext uri="{FF2B5EF4-FFF2-40B4-BE49-F238E27FC236}">
                  <a16:creationId xmlns:a16="http://schemas.microsoft.com/office/drawing/2014/main" id="{C256C2F9-0067-4F5C-AD22-464FD960784C}"/>
                </a:ext>
              </a:extLst>
            </p:cNvPr>
            <p:cNvSpPr>
              <a:spLocks/>
            </p:cNvSpPr>
            <p:nvPr/>
          </p:nvSpPr>
          <p:spPr bwMode="auto">
            <a:xfrm>
              <a:off x="1690408" y="3141433"/>
              <a:ext cx="36513" cy="34925"/>
            </a:xfrm>
            <a:custGeom>
              <a:avLst/>
              <a:gdLst>
                <a:gd name="T0" fmla="*/ 11 w 11"/>
                <a:gd name="T1" fmla="*/ 11 h 11"/>
                <a:gd name="T2" fmla="*/ 0 w 11"/>
                <a:gd name="T3" fmla="*/ 0 h 11"/>
              </a:gdLst>
              <a:ahLst/>
              <a:cxnLst>
                <a:cxn ang="0">
                  <a:pos x="T0" y="T1"/>
                </a:cxn>
                <a:cxn ang="0">
                  <a:pos x="T2" y="T3"/>
                </a:cxn>
              </a:cxnLst>
              <a:rect l="0" t="0" r="r" b="b"/>
              <a:pathLst>
                <a:path w="11" h="11">
                  <a:moveTo>
                    <a:pt x="11" y="11"/>
                  </a:moveTo>
                  <a:cubicBezTo>
                    <a:pt x="6" y="11"/>
                    <a:pt x="1" y="6"/>
                    <a:pt x="0" y="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38" name="Freeform 46">
              <a:extLst>
                <a:ext uri="{FF2B5EF4-FFF2-40B4-BE49-F238E27FC236}">
                  <a16:creationId xmlns:a16="http://schemas.microsoft.com/office/drawing/2014/main" id="{23CCC9B6-DD56-4971-A292-1A55FF7C707B}"/>
                </a:ext>
              </a:extLst>
            </p:cNvPr>
            <p:cNvSpPr>
              <a:spLocks/>
            </p:cNvSpPr>
            <p:nvPr/>
          </p:nvSpPr>
          <p:spPr bwMode="auto">
            <a:xfrm>
              <a:off x="1687233" y="3066820"/>
              <a:ext cx="39688" cy="52388"/>
            </a:xfrm>
            <a:custGeom>
              <a:avLst/>
              <a:gdLst>
                <a:gd name="T0" fmla="*/ 0 w 12"/>
                <a:gd name="T1" fmla="*/ 16 h 16"/>
                <a:gd name="T2" fmla="*/ 12 w 12"/>
                <a:gd name="T3" fmla="*/ 0 h 16"/>
              </a:gdLst>
              <a:ahLst/>
              <a:cxnLst>
                <a:cxn ang="0">
                  <a:pos x="T0" y="T1"/>
                </a:cxn>
                <a:cxn ang="0">
                  <a:pos x="T2" y="T3"/>
                </a:cxn>
              </a:cxnLst>
              <a:rect l="0" t="0" r="r" b="b"/>
              <a:pathLst>
                <a:path w="12" h="16">
                  <a:moveTo>
                    <a:pt x="0" y="16"/>
                  </a:moveTo>
                  <a:cubicBezTo>
                    <a:pt x="1" y="7"/>
                    <a:pt x="6" y="0"/>
                    <a:pt x="12" y="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39" name="Freeform 47">
              <a:extLst>
                <a:ext uri="{FF2B5EF4-FFF2-40B4-BE49-F238E27FC236}">
                  <a16:creationId xmlns:a16="http://schemas.microsoft.com/office/drawing/2014/main" id="{F8CFDDA2-C25E-432D-8D30-A7FDFFCF3B28}"/>
                </a:ext>
              </a:extLst>
            </p:cNvPr>
            <p:cNvSpPr>
              <a:spLocks/>
            </p:cNvSpPr>
            <p:nvPr/>
          </p:nvSpPr>
          <p:spPr bwMode="auto">
            <a:xfrm>
              <a:off x="1680883" y="3119208"/>
              <a:ext cx="6350" cy="22225"/>
            </a:xfrm>
            <a:custGeom>
              <a:avLst/>
              <a:gdLst>
                <a:gd name="T0" fmla="*/ 2 w 2"/>
                <a:gd name="T1" fmla="*/ 7 h 7"/>
                <a:gd name="T2" fmla="*/ 0 w 2"/>
                <a:gd name="T3" fmla="*/ 3 h 7"/>
                <a:gd name="T4" fmla="*/ 2 w 2"/>
                <a:gd name="T5" fmla="*/ 0 h 7"/>
              </a:gdLst>
              <a:ahLst/>
              <a:cxnLst>
                <a:cxn ang="0">
                  <a:pos x="T0" y="T1"/>
                </a:cxn>
                <a:cxn ang="0">
                  <a:pos x="T2" y="T3"/>
                </a:cxn>
                <a:cxn ang="0">
                  <a:pos x="T4" y="T5"/>
                </a:cxn>
              </a:cxnLst>
              <a:rect l="0" t="0" r="r" b="b"/>
              <a:pathLst>
                <a:path w="2" h="7">
                  <a:moveTo>
                    <a:pt x="2" y="7"/>
                  </a:moveTo>
                  <a:cubicBezTo>
                    <a:pt x="1" y="7"/>
                    <a:pt x="0" y="5"/>
                    <a:pt x="0" y="3"/>
                  </a:cubicBezTo>
                  <a:cubicBezTo>
                    <a:pt x="0" y="1"/>
                    <a:pt x="1" y="0"/>
                    <a:pt x="2" y="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40" name="Freeform 48">
              <a:extLst>
                <a:ext uri="{FF2B5EF4-FFF2-40B4-BE49-F238E27FC236}">
                  <a16:creationId xmlns:a16="http://schemas.microsoft.com/office/drawing/2014/main" id="{5D8CD61C-4F3D-4BDF-AECB-53C862029458}"/>
                </a:ext>
              </a:extLst>
            </p:cNvPr>
            <p:cNvSpPr>
              <a:spLocks/>
            </p:cNvSpPr>
            <p:nvPr/>
          </p:nvSpPr>
          <p:spPr bwMode="auto">
            <a:xfrm>
              <a:off x="1730096" y="3141433"/>
              <a:ext cx="38100" cy="34925"/>
            </a:xfrm>
            <a:custGeom>
              <a:avLst/>
              <a:gdLst>
                <a:gd name="T0" fmla="*/ 0 w 12"/>
                <a:gd name="T1" fmla="*/ 11 h 11"/>
                <a:gd name="T2" fmla="*/ 12 w 12"/>
                <a:gd name="T3" fmla="*/ 0 h 11"/>
              </a:gdLst>
              <a:ahLst/>
              <a:cxnLst>
                <a:cxn ang="0">
                  <a:pos x="T0" y="T1"/>
                </a:cxn>
                <a:cxn ang="0">
                  <a:pos x="T2" y="T3"/>
                </a:cxn>
              </a:cxnLst>
              <a:rect l="0" t="0" r="r" b="b"/>
              <a:pathLst>
                <a:path w="12" h="11">
                  <a:moveTo>
                    <a:pt x="0" y="11"/>
                  </a:moveTo>
                  <a:cubicBezTo>
                    <a:pt x="5" y="11"/>
                    <a:pt x="10" y="6"/>
                    <a:pt x="12" y="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41" name="Freeform 49">
              <a:extLst>
                <a:ext uri="{FF2B5EF4-FFF2-40B4-BE49-F238E27FC236}">
                  <a16:creationId xmlns:a16="http://schemas.microsoft.com/office/drawing/2014/main" id="{07DC0C49-8EAF-46BD-98D7-9E53A22CA5CE}"/>
                </a:ext>
              </a:extLst>
            </p:cNvPr>
            <p:cNvSpPr>
              <a:spLocks/>
            </p:cNvSpPr>
            <p:nvPr/>
          </p:nvSpPr>
          <p:spPr bwMode="auto">
            <a:xfrm>
              <a:off x="1730096" y="3066820"/>
              <a:ext cx="38100" cy="52388"/>
            </a:xfrm>
            <a:custGeom>
              <a:avLst/>
              <a:gdLst>
                <a:gd name="T0" fmla="*/ 12 w 12"/>
                <a:gd name="T1" fmla="*/ 16 h 16"/>
                <a:gd name="T2" fmla="*/ 0 w 12"/>
                <a:gd name="T3" fmla="*/ 0 h 16"/>
              </a:gdLst>
              <a:ahLst/>
              <a:cxnLst>
                <a:cxn ang="0">
                  <a:pos x="T0" y="T1"/>
                </a:cxn>
                <a:cxn ang="0">
                  <a:pos x="T2" y="T3"/>
                </a:cxn>
              </a:cxnLst>
              <a:rect l="0" t="0" r="r" b="b"/>
              <a:pathLst>
                <a:path w="12" h="16">
                  <a:moveTo>
                    <a:pt x="12" y="16"/>
                  </a:moveTo>
                  <a:cubicBezTo>
                    <a:pt x="12" y="7"/>
                    <a:pt x="6" y="0"/>
                    <a:pt x="0" y="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42" name="Freeform 50">
              <a:extLst>
                <a:ext uri="{FF2B5EF4-FFF2-40B4-BE49-F238E27FC236}">
                  <a16:creationId xmlns:a16="http://schemas.microsoft.com/office/drawing/2014/main" id="{1DCD362C-56A3-43FE-81D8-CBD3F95B984D}"/>
                </a:ext>
              </a:extLst>
            </p:cNvPr>
            <p:cNvSpPr>
              <a:spLocks/>
            </p:cNvSpPr>
            <p:nvPr/>
          </p:nvSpPr>
          <p:spPr bwMode="auto">
            <a:xfrm>
              <a:off x="1768196" y="3119208"/>
              <a:ext cx="9525" cy="22225"/>
            </a:xfrm>
            <a:custGeom>
              <a:avLst/>
              <a:gdLst>
                <a:gd name="T0" fmla="*/ 0 w 3"/>
                <a:gd name="T1" fmla="*/ 7 h 7"/>
                <a:gd name="T2" fmla="*/ 3 w 3"/>
                <a:gd name="T3" fmla="*/ 3 h 7"/>
                <a:gd name="T4" fmla="*/ 0 w 3"/>
                <a:gd name="T5" fmla="*/ 0 h 7"/>
              </a:gdLst>
              <a:ahLst/>
              <a:cxnLst>
                <a:cxn ang="0">
                  <a:pos x="T0" y="T1"/>
                </a:cxn>
                <a:cxn ang="0">
                  <a:pos x="T2" y="T3"/>
                </a:cxn>
                <a:cxn ang="0">
                  <a:pos x="T4" y="T5"/>
                </a:cxn>
              </a:cxnLst>
              <a:rect l="0" t="0" r="r" b="b"/>
              <a:pathLst>
                <a:path w="3" h="7">
                  <a:moveTo>
                    <a:pt x="0" y="7"/>
                  </a:moveTo>
                  <a:cubicBezTo>
                    <a:pt x="2" y="7"/>
                    <a:pt x="3" y="5"/>
                    <a:pt x="3" y="3"/>
                  </a:cubicBezTo>
                  <a:cubicBezTo>
                    <a:pt x="3" y="1"/>
                    <a:pt x="2" y="0"/>
                    <a:pt x="0" y="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43" name="Freeform 51">
              <a:extLst>
                <a:ext uri="{FF2B5EF4-FFF2-40B4-BE49-F238E27FC236}">
                  <a16:creationId xmlns:a16="http://schemas.microsoft.com/office/drawing/2014/main" id="{E0E3B71C-0F2F-4073-9F9C-90D4DA2BC9DC}"/>
                </a:ext>
              </a:extLst>
            </p:cNvPr>
            <p:cNvSpPr>
              <a:spLocks/>
            </p:cNvSpPr>
            <p:nvPr/>
          </p:nvSpPr>
          <p:spPr bwMode="auto">
            <a:xfrm>
              <a:off x="1706283" y="3092220"/>
              <a:ext cx="42863" cy="23813"/>
            </a:xfrm>
            <a:custGeom>
              <a:avLst/>
              <a:gdLst>
                <a:gd name="T0" fmla="*/ 0 w 13"/>
                <a:gd name="T1" fmla="*/ 4 h 7"/>
                <a:gd name="T2" fmla="*/ 11 w 13"/>
                <a:gd name="T3" fmla="*/ 0 h 7"/>
                <a:gd name="T4" fmla="*/ 13 w 13"/>
                <a:gd name="T5" fmla="*/ 4 h 7"/>
              </a:gdLst>
              <a:ahLst/>
              <a:cxnLst>
                <a:cxn ang="0">
                  <a:pos x="T0" y="T1"/>
                </a:cxn>
                <a:cxn ang="0">
                  <a:pos x="T2" y="T3"/>
                </a:cxn>
                <a:cxn ang="0">
                  <a:pos x="T4" y="T5"/>
                </a:cxn>
              </a:cxnLst>
              <a:rect l="0" t="0" r="r" b="b"/>
              <a:pathLst>
                <a:path w="13" h="7">
                  <a:moveTo>
                    <a:pt x="0" y="4"/>
                  </a:moveTo>
                  <a:cubicBezTo>
                    <a:pt x="0" y="4"/>
                    <a:pt x="7" y="7"/>
                    <a:pt x="11" y="0"/>
                  </a:cubicBezTo>
                  <a:cubicBezTo>
                    <a:pt x="13" y="4"/>
                    <a:pt x="13" y="4"/>
                    <a:pt x="13" y="4"/>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44" name="Line 52">
              <a:extLst>
                <a:ext uri="{FF2B5EF4-FFF2-40B4-BE49-F238E27FC236}">
                  <a16:creationId xmlns:a16="http://schemas.microsoft.com/office/drawing/2014/main" id="{E64B625F-25F4-47B0-92E6-05C6079F31D7}"/>
                </a:ext>
              </a:extLst>
            </p:cNvPr>
            <p:cNvSpPr>
              <a:spLocks noChangeShapeType="1"/>
            </p:cNvSpPr>
            <p:nvPr/>
          </p:nvSpPr>
          <p:spPr bwMode="auto">
            <a:xfrm>
              <a:off x="1876146" y="3192233"/>
              <a:ext cx="22225" cy="19050"/>
            </a:xfrm>
            <a:prstGeom prst="line">
              <a:avLst/>
            </a:prstGeom>
            <a:noFill/>
            <a:ln w="9525" cap="rnd">
              <a:solidFill>
                <a:srgbClr val="398538"/>
              </a:solidFill>
              <a:prstDash val="solid"/>
              <a:round/>
              <a:headEnd/>
              <a:tailEnd/>
            </a:ln>
            <a:extLst>
              <a:ext uri="{909E8E84-426E-40DD-AFC4-6F175D3DCCD1}">
                <a14:hiddenFill xmlns:a14="http://schemas.microsoft.com/office/drawing/2010/main">
                  <a:no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45" name="Line 53">
              <a:extLst>
                <a:ext uri="{FF2B5EF4-FFF2-40B4-BE49-F238E27FC236}">
                  <a16:creationId xmlns:a16="http://schemas.microsoft.com/office/drawing/2014/main" id="{1CD09FE7-6125-44ED-A799-78EFC770A6FE}"/>
                </a:ext>
              </a:extLst>
            </p:cNvPr>
            <p:cNvSpPr>
              <a:spLocks noChangeShapeType="1"/>
            </p:cNvSpPr>
            <p:nvPr/>
          </p:nvSpPr>
          <p:spPr bwMode="auto">
            <a:xfrm>
              <a:off x="1822171" y="3262083"/>
              <a:ext cx="0" cy="0"/>
            </a:xfrm>
            <a:prstGeom prst="line">
              <a:avLst/>
            </a:prstGeom>
            <a:noFill/>
            <a:ln w="9525" cap="rnd">
              <a:solidFill>
                <a:srgbClr val="398538"/>
              </a:solidFill>
              <a:prstDash val="solid"/>
              <a:round/>
              <a:headEnd/>
              <a:tailEnd/>
            </a:ln>
            <a:extLst>
              <a:ext uri="{909E8E84-426E-40DD-AFC4-6F175D3DCCD1}">
                <a14:hiddenFill xmlns:a14="http://schemas.microsoft.com/office/drawing/2010/main">
                  <a:no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46" name="Freeform 54">
              <a:extLst>
                <a:ext uri="{FF2B5EF4-FFF2-40B4-BE49-F238E27FC236}">
                  <a16:creationId xmlns:a16="http://schemas.microsoft.com/office/drawing/2014/main" id="{2F81A805-E872-4585-B5AF-83A502D1ECAB}"/>
                </a:ext>
              </a:extLst>
            </p:cNvPr>
            <p:cNvSpPr>
              <a:spLocks/>
            </p:cNvSpPr>
            <p:nvPr/>
          </p:nvSpPr>
          <p:spPr bwMode="auto">
            <a:xfrm>
              <a:off x="1901546" y="3189058"/>
              <a:ext cx="22225" cy="53975"/>
            </a:xfrm>
            <a:custGeom>
              <a:avLst/>
              <a:gdLst>
                <a:gd name="T0" fmla="*/ 14 w 14"/>
                <a:gd name="T1" fmla="*/ 0 h 34"/>
                <a:gd name="T2" fmla="*/ 0 w 14"/>
                <a:gd name="T3" fmla="*/ 12 h 34"/>
                <a:gd name="T4" fmla="*/ 0 w 14"/>
                <a:gd name="T5" fmla="*/ 34 h 34"/>
              </a:gdLst>
              <a:ahLst/>
              <a:cxnLst>
                <a:cxn ang="0">
                  <a:pos x="T0" y="T1"/>
                </a:cxn>
                <a:cxn ang="0">
                  <a:pos x="T2" y="T3"/>
                </a:cxn>
                <a:cxn ang="0">
                  <a:pos x="T4" y="T5"/>
                </a:cxn>
              </a:cxnLst>
              <a:rect l="0" t="0" r="r" b="b"/>
              <a:pathLst>
                <a:path w="14" h="34">
                  <a:moveTo>
                    <a:pt x="14" y="0"/>
                  </a:moveTo>
                  <a:lnTo>
                    <a:pt x="0" y="12"/>
                  </a:lnTo>
                  <a:lnTo>
                    <a:pt x="0" y="34"/>
                  </a:ln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47" name="Line 55">
              <a:extLst>
                <a:ext uri="{FF2B5EF4-FFF2-40B4-BE49-F238E27FC236}">
                  <a16:creationId xmlns:a16="http://schemas.microsoft.com/office/drawing/2014/main" id="{EBC5FD76-5D0A-4506-925D-CE3F064FDFF5}"/>
                </a:ext>
              </a:extLst>
            </p:cNvPr>
            <p:cNvSpPr>
              <a:spLocks noChangeShapeType="1"/>
            </p:cNvSpPr>
            <p:nvPr/>
          </p:nvSpPr>
          <p:spPr bwMode="auto">
            <a:xfrm>
              <a:off x="1977746" y="3262083"/>
              <a:ext cx="0" cy="0"/>
            </a:xfrm>
            <a:prstGeom prst="line">
              <a:avLst/>
            </a:prstGeom>
            <a:noFill/>
            <a:ln w="9525" cap="rnd">
              <a:solidFill>
                <a:srgbClr val="398538"/>
              </a:solidFill>
              <a:prstDash val="solid"/>
              <a:round/>
              <a:headEnd/>
              <a:tailEnd/>
            </a:ln>
            <a:extLst>
              <a:ext uri="{909E8E84-426E-40DD-AFC4-6F175D3DCCD1}">
                <a14:hiddenFill xmlns:a14="http://schemas.microsoft.com/office/drawing/2010/main">
                  <a:no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48" name="Freeform 56">
              <a:extLst>
                <a:ext uri="{FF2B5EF4-FFF2-40B4-BE49-F238E27FC236}">
                  <a16:creationId xmlns:a16="http://schemas.microsoft.com/office/drawing/2014/main" id="{C43140CF-ED76-4D49-A84A-24C5F7E09EA2}"/>
                </a:ext>
              </a:extLst>
            </p:cNvPr>
            <p:cNvSpPr>
              <a:spLocks/>
            </p:cNvSpPr>
            <p:nvPr/>
          </p:nvSpPr>
          <p:spPr bwMode="auto">
            <a:xfrm>
              <a:off x="1898371" y="3274783"/>
              <a:ext cx="85725" cy="138113"/>
            </a:xfrm>
            <a:custGeom>
              <a:avLst/>
              <a:gdLst>
                <a:gd name="T0" fmla="*/ 20 w 27"/>
                <a:gd name="T1" fmla="*/ 9 h 43"/>
                <a:gd name="T2" fmla="*/ 23 w 27"/>
                <a:gd name="T3" fmla="*/ 11 h 43"/>
                <a:gd name="T4" fmla="*/ 27 w 27"/>
                <a:gd name="T5" fmla="*/ 6 h 43"/>
                <a:gd name="T6" fmla="*/ 20 w 27"/>
                <a:gd name="T7" fmla="*/ 0 h 43"/>
                <a:gd name="T8" fmla="*/ 17 w 27"/>
                <a:gd name="T9" fmla="*/ 4 h 43"/>
                <a:gd name="T10" fmla="*/ 3 w 27"/>
                <a:gd name="T11" fmla="*/ 23 h 43"/>
                <a:gd name="T12" fmla="*/ 3 w 27"/>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27" h="43">
                  <a:moveTo>
                    <a:pt x="20" y="9"/>
                  </a:moveTo>
                  <a:cubicBezTo>
                    <a:pt x="23" y="11"/>
                    <a:pt x="23" y="11"/>
                    <a:pt x="23" y="11"/>
                  </a:cubicBezTo>
                  <a:cubicBezTo>
                    <a:pt x="27" y="6"/>
                    <a:pt x="27" y="6"/>
                    <a:pt x="27" y="6"/>
                  </a:cubicBezTo>
                  <a:cubicBezTo>
                    <a:pt x="20" y="0"/>
                    <a:pt x="20" y="0"/>
                    <a:pt x="20" y="0"/>
                  </a:cubicBezTo>
                  <a:cubicBezTo>
                    <a:pt x="17" y="4"/>
                    <a:pt x="17" y="4"/>
                    <a:pt x="17" y="4"/>
                  </a:cubicBezTo>
                  <a:cubicBezTo>
                    <a:pt x="0" y="10"/>
                    <a:pt x="3" y="23"/>
                    <a:pt x="3" y="23"/>
                  </a:cubicBezTo>
                  <a:cubicBezTo>
                    <a:pt x="3" y="43"/>
                    <a:pt x="3" y="43"/>
                    <a:pt x="3" y="43"/>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49" name="Freeform 57">
              <a:extLst>
                <a:ext uri="{FF2B5EF4-FFF2-40B4-BE49-F238E27FC236}">
                  <a16:creationId xmlns:a16="http://schemas.microsoft.com/office/drawing/2014/main" id="{3E927E67-3925-4BFC-842B-46F1D8D6EF55}"/>
                </a:ext>
              </a:extLst>
            </p:cNvPr>
            <p:cNvSpPr>
              <a:spLocks/>
            </p:cNvSpPr>
            <p:nvPr/>
          </p:nvSpPr>
          <p:spPr bwMode="auto">
            <a:xfrm>
              <a:off x="1987271" y="3274783"/>
              <a:ext cx="85725" cy="138113"/>
            </a:xfrm>
            <a:custGeom>
              <a:avLst/>
              <a:gdLst>
                <a:gd name="T0" fmla="*/ 4 w 27"/>
                <a:gd name="T1" fmla="*/ 11 h 43"/>
                <a:gd name="T2" fmla="*/ 0 w 27"/>
                <a:gd name="T3" fmla="*/ 6 h 43"/>
                <a:gd name="T4" fmla="*/ 7 w 27"/>
                <a:gd name="T5" fmla="*/ 0 h 43"/>
                <a:gd name="T6" fmla="*/ 10 w 27"/>
                <a:gd name="T7" fmla="*/ 4 h 43"/>
                <a:gd name="T8" fmla="*/ 24 w 27"/>
                <a:gd name="T9" fmla="*/ 23 h 43"/>
                <a:gd name="T10" fmla="*/ 24 w 27"/>
                <a:gd name="T11" fmla="*/ 43 h 43"/>
              </a:gdLst>
              <a:ahLst/>
              <a:cxnLst>
                <a:cxn ang="0">
                  <a:pos x="T0" y="T1"/>
                </a:cxn>
                <a:cxn ang="0">
                  <a:pos x="T2" y="T3"/>
                </a:cxn>
                <a:cxn ang="0">
                  <a:pos x="T4" y="T5"/>
                </a:cxn>
                <a:cxn ang="0">
                  <a:pos x="T6" y="T7"/>
                </a:cxn>
                <a:cxn ang="0">
                  <a:pos x="T8" y="T9"/>
                </a:cxn>
                <a:cxn ang="0">
                  <a:pos x="T10" y="T11"/>
                </a:cxn>
              </a:cxnLst>
              <a:rect l="0" t="0" r="r" b="b"/>
              <a:pathLst>
                <a:path w="27" h="43">
                  <a:moveTo>
                    <a:pt x="4" y="11"/>
                  </a:moveTo>
                  <a:cubicBezTo>
                    <a:pt x="0" y="6"/>
                    <a:pt x="0" y="6"/>
                    <a:pt x="0" y="6"/>
                  </a:cubicBezTo>
                  <a:cubicBezTo>
                    <a:pt x="7" y="0"/>
                    <a:pt x="7" y="0"/>
                    <a:pt x="7" y="0"/>
                  </a:cubicBezTo>
                  <a:cubicBezTo>
                    <a:pt x="10" y="4"/>
                    <a:pt x="10" y="4"/>
                    <a:pt x="10" y="4"/>
                  </a:cubicBezTo>
                  <a:cubicBezTo>
                    <a:pt x="27" y="10"/>
                    <a:pt x="24" y="23"/>
                    <a:pt x="24" y="23"/>
                  </a:cubicBezTo>
                  <a:cubicBezTo>
                    <a:pt x="24" y="43"/>
                    <a:pt x="24" y="43"/>
                    <a:pt x="24" y="43"/>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50" name="Freeform 58">
              <a:extLst>
                <a:ext uri="{FF2B5EF4-FFF2-40B4-BE49-F238E27FC236}">
                  <a16:creationId xmlns:a16="http://schemas.microsoft.com/office/drawing/2014/main" id="{A6C8D36E-14BC-41F8-81A7-3AC10C87BEEC}"/>
                </a:ext>
              </a:extLst>
            </p:cNvPr>
            <p:cNvSpPr>
              <a:spLocks/>
            </p:cNvSpPr>
            <p:nvPr/>
          </p:nvSpPr>
          <p:spPr bwMode="auto">
            <a:xfrm>
              <a:off x="1949171" y="3233508"/>
              <a:ext cx="34925" cy="34925"/>
            </a:xfrm>
            <a:custGeom>
              <a:avLst/>
              <a:gdLst>
                <a:gd name="T0" fmla="*/ 11 w 11"/>
                <a:gd name="T1" fmla="*/ 11 h 11"/>
                <a:gd name="T2" fmla="*/ 0 w 11"/>
                <a:gd name="T3" fmla="*/ 0 h 11"/>
              </a:gdLst>
              <a:ahLst/>
              <a:cxnLst>
                <a:cxn ang="0">
                  <a:pos x="T0" y="T1"/>
                </a:cxn>
                <a:cxn ang="0">
                  <a:pos x="T2" y="T3"/>
                </a:cxn>
              </a:cxnLst>
              <a:rect l="0" t="0" r="r" b="b"/>
              <a:pathLst>
                <a:path w="11" h="11">
                  <a:moveTo>
                    <a:pt x="11" y="11"/>
                  </a:moveTo>
                  <a:cubicBezTo>
                    <a:pt x="6" y="11"/>
                    <a:pt x="2" y="6"/>
                    <a:pt x="0" y="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51" name="Freeform 59">
              <a:extLst>
                <a:ext uri="{FF2B5EF4-FFF2-40B4-BE49-F238E27FC236}">
                  <a16:creationId xmlns:a16="http://schemas.microsoft.com/office/drawing/2014/main" id="{E5A8F2E4-6FAB-4F1D-8348-475CF9706604}"/>
                </a:ext>
              </a:extLst>
            </p:cNvPr>
            <p:cNvSpPr>
              <a:spLocks/>
            </p:cNvSpPr>
            <p:nvPr/>
          </p:nvSpPr>
          <p:spPr bwMode="auto">
            <a:xfrm>
              <a:off x="1945996" y="3160483"/>
              <a:ext cx="38100" cy="50800"/>
            </a:xfrm>
            <a:custGeom>
              <a:avLst/>
              <a:gdLst>
                <a:gd name="T0" fmla="*/ 0 w 12"/>
                <a:gd name="T1" fmla="*/ 16 h 16"/>
                <a:gd name="T2" fmla="*/ 12 w 12"/>
                <a:gd name="T3" fmla="*/ 0 h 16"/>
              </a:gdLst>
              <a:ahLst/>
              <a:cxnLst>
                <a:cxn ang="0">
                  <a:pos x="T0" y="T1"/>
                </a:cxn>
                <a:cxn ang="0">
                  <a:pos x="T2" y="T3"/>
                </a:cxn>
              </a:cxnLst>
              <a:rect l="0" t="0" r="r" b="b"/>
              <a:pathLst>
                <a:path w="12" h="16">
                  <a:moveTo>
                    <a:pt x="0" y="16"/>
                  </a:moveTo>
                  <a:cubicBezTo>
                    <a:pt x="1" y="7"/>
                    <a:pt x="6" y="0"/>
                    <a:pt x="12" y="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52" name="Freeform 60">
              <a:extLst>
                <a:ext uri="{FF2B5EF4-FFF2-40B4-BE49-F238E27FC236}">
                  <a16:creationId xmlns:a16="http://schemas.microsoft.com/office/drawing/2014/main" id="{B1A8ACBD-9C21-4C18-92C6-39C62BA16506}"/>
                </a:ext>
              </a:extLst>
            </p:cNvPr>
            <p:cNvSpPr>
              <a:spLocks/>
            </p:cNvSpPr>
            <p:nvPr/>
          </p:nvSpPr>
          <p:spPr bwMode="auto">
            <a:xfrm>
              <a:off x="1939646" y="3211283"/>
              <a:ext cx="6350" cy="22225"/>
            </a:xfrm>
            <a:custGeom>
              <a:avLst/>
              <a:gdLst>
                <a:gd name="T0" fmla="*/ 2 w 2"/>
                <a:gd name="T1" fmla="*/ 7 h 7"/>
                <a:gd name="T2" fmla="*/ 0 w 2"/>
                <a:gd name="T3" fmla="*/ 3 h 7"/>
                <a:gd name="T4" fmla="*/ 2 w 2"/>
                <a:gd name="T5" fmla="*/ 0 h 7"/>
              </a:gdLst>
              <a:ahLst/>
              <a:cxnLst>
                <a:cxn ang="0">
                  <a:pos x="T0" y="T1"/>
                </a:cxn>
                <a:cxn ang="0">
                  <a:pos x="T2" y="T3"/>
                </a:cxn>
                <a:cxn ang="0">
                  <a:pos x="T4" y="T5"/>
                </a:cxn>
              </a:cxnLst>
              <a:rect l="0" t="0" r="r" b="b"/>
              <a:pathLst>
                <a:path w="2" h="7">
                  <a:moveTo>
                    <a:pt x="2" y="7"/>
                  </a:moveTo>
                  <a:cubicBezTo>
                    <a:pt x="1" y="7"/>
                    <a:pt x="0" y="5"/>
                    <a:pt x="0" y="3"/>
                  </a:cubicBezTo>
                  <a:cubicBezTo>
                    <a:pt x="0" y="1"/>
                    <a:pt x="1" y="0"/>
                    <a:pt x="2" y="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53" name="Freeform 61">
              <a:extLst>
                <a:ext uri="{FF2B5EF4-FFF2-40B4-BE49-F238E27FC236}">
                  <a16:creationId xmlns:a16="http://schemas.microsoft.com/office/drawing/2014/main" id="{5FF45535-F5DA-4B3D-95A3-A95382202C5A}"/>
                </a:ext>
              </a:extLst>
            </p:cNvPr>
            <p:cNvSpPr>
              <a:spLocks/>
            </p:cNvSpPr>
            <p:nvPr/>
          </p:nvSpPr>
          <p:spPr bwMode="auto">
            <a:xfrm>
              <a:off x="1987271" y="3233508"/>
              <a:ext cx="38100" cy="34925"/>
            </a:xfrm>
            <a:custGeom>
              <a:avLst/>
              <a:gdLst>
                <a:gd name="T0" fmla="*/ 0 w 12"/>
                <a:gd name="T1" fmla="*/ 11 h 11"/>
                <a:gd name="T2" fmla="*/ 12 w 12"/>
                <a:gd name="T3" fmla="*/ 0 h 11"/>
              </a:gdLst>
              <a:ahLst/>
              <a:cxnLst>
                <a:cxn ang="0">
                  <a:pos x="T0" y="T1"/>
                </a:cxn>
                <a:cxn ang="0">
                  <a:pos x="T2" y="T3"/>
                </a:cxn>
              </a:cxnLst>
              <a:rect l="0" t="0" r="r" b="b"/>
              <a:pathLst>
                <a:path w="12" h="11">
                  <a:moveTo>
                    <a:pt x="0" y="11"/>
                  </a:moveTo>
                  <a:cubicBezTo>
                    <a:pt x="5" y="11"/>
                    <a:pt x="10" y="6"/>
                    <a:pt x="12" y="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54" name="Freeform 62">
              <a:extLst>
                <a:ext uri="{FF2B5EF4-FFF2-40B4-BE49-F238E27FC236}">
                  <a16:creationId xmlns:a16="http://schemas.microsoft.com/office/drawing/2014/main" id="{BE4DE6D1-5A8E-498A-82E8-7BD2B5C08457}"/>
                </a:ext>
              </a:extLst>
            </p:cNvPr>
            <p:cNvSpPr>
              <a:spLocks/>
            </p:cNvSpPr>
            <p:nvPr/>
          </p:nvSpPr>
          <p:spPr bwMode="auto">
            <a:xfrm>
              <a:off x="1987271" y="3160483"/>
              <a:ext cx="38100" cy="50800"/>
            </a:xfrm>
            <a:custGeom>
              <a:avLst/>
              <a:gdLst>
                <a:gd name="T0" fmla="*/ 12 w 12"/>
                <a:gd name="T1" fmla="*/ 16 h 16"/>
                <a:gd name="T2" fmla="*/ 0 w 12"/>
                <a:gd name="T3" fmla="*/ 0 h 16"/>
              </a:gdLst>
              <a:ahLst/>
              <a:cxnLst>
                <a:cxn ang="0">
                  <a:pos x="T0" y="T1"/>
                </a:cxn>
                <a:cxn ang="0">
                  <a:pos x="T2" y="T3"/>
                </a:cxn>
              </a:cxnLst>
              <a:rect l="0" t="0" r="r" b="b"/>
              <a:pathLst>
                <a:path w="12" h="16">
                  <a:moveTo>
                    <a:pt x="12" y="16"/>
                  </a:moveTo>
                  <a:cubicBezTo>
                    <a:pt x="12" y="7"/>
                    <a:pt x="6" y="0"/>
                    <a:pt x="0" y="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55" name="Freeform 63">
              <a:extLst>
                <a:ext uri="{FF2B5EF4-FFF2-40B4-BE49-F238E27FC236}">
                  <a16:creationId xmlns:a16="http://schemas.microsoft.com/office/drawing/2014/main" id="{143167EA-7F3A-4F4B-BBD8-7F0317082BF4}"/>
                </a:ext>
              </a:extLst>
            </p:cNvPr>
            <p:cNvSpPr>
              <a:spLocks/>
            </p:cNvSpPr>
            <p:nvPr/>
          </p:nvSpPr>
          <p:spPr bwMode="auto">
            <a:xfrm>
              <a:off x="2025371" y="3211283"/>
              <a:ext cx="9525" cy="22225"/>
            </a:xfrm>
            <a:custGeom>
              <a:avLst/>
              <a:gdLst>
                <a:gd name="T0" fmla="*/ 0 w 3"/>
                <a:gd name="T1" fmla="*/ 7 h 7"/>
                <a:gd name="T2" fmla="*/ 3 w 3"/>
                <a:gd name="T3" fmla="*/ 3 h 7"/>
                <a:gd name="T4" fmla="*/ 0 w 3"/>
                <a:gd name="T5" fmla="*/ 0 h 7"/>
              </a:gdLst>
              <a:ahLst/>
              <a:cxnLst>
                <a:cxn ang="0">
                  <a:pos x="T0" y="T1"/>
                </a:cxn>
                <a:cxn ang="0">
                  <a:pos x="T2" y="T3"/>
                </a:cxn>
                <a:cxn ang="0">
                  <a:pos x="T4" y="T5"/>
                </a:cxn>
              </a:cxnLst>
              <a:rect l="0" t="0" r="r" b="b"/>
              <a:pathLst>
                <a:path w="3" h="7">
                  <a:moveTo>
                    <a:pt x="0" y="7"/>
                  </a:moveTo>
                  <a:cubicBezTo>
                    <a:pt x="2" y="7"/>
                    <a:pt x="3" y="5"/>
                    <a:pt x="3" y="3"/>
                  </a:cubicBezTo>
                  <a:cubicBezTo>
                    <a:pt x="3" y="1"/>
                    <a:pt x="2" y="0"/>
                    <a:pt x="0" y="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56" name="Freeform 64">
              <a:extLst>
                <a:ext uri="{FF2B5EF4-FFF2-40B4-BE49-F238E27FC236}">
                  <a16:creationId xmlns:a16="http://schemas.microsoft.com/office/drawing/2014/main" id="{C80887F1-A34F-4618-A71D-20777BF1FC2D}"/>
                </a:ext>
              </a:extLst>
            </p:cNvPr>
            <p:cNvSpPr>
              <a:spLocks/>
            </p:cNvSpPr>
            <p:nvPr/>
          </p:nvSpPr>
          <p:spPr bwMode="auto">
            <a:xfrm>
              <a:off x="1965046" y="3185883"/>
              <a:ext cx="44450" cy="22225"/>
            </a:xfrm>
            <a:custGeom>
              <a:avLst/>
              <a:gdLst>
                <a:gd name="T0" fmla="*/ 14 w 14"/>
                <a:gd name="T1" fmla="*/ 4 h 7"/>
                <a:gd name="T2" fmla="*/ 2 w 14"/>
                <a:gd name="T3" fmla="*/ 0 h 7"/>
                <a:gd name="T4" fmla="*/ 0 w 14"/>
                <a:gd name="T5" fmla="*/ 4 h 7"/>
              </a:gdLst>
              <a:ahLst/>
              <a:cxnLst>
                <a:cxn ang="0">
                  <a:pos x="T0" y="T1"/>
                </a:cxn>
                <a:cxn ang="0">
                  <a:pos x="T2" y="T3"/>
                </a:cxn>
                <a:cxn ang="0">
                  <a:pos x="T4" y="T5"/>
                </a:cxn>
              </a:cxnLst>
              <a:rect l="0" t="0" r="r" b="b"/>
              <a:pathLst>
                <a:path w="14" h="7">
                  <a:moveTo>
                    <a:pt x="14" y="4"/>
                  </a:moveTo>
                  <a:cubicBezTo>
                    <a:pt x="14" y="4"/>
                    <a:pt x="7" y="7"/>
                    <a:pt x="2" y="0"/>
                  </a:cubicBezTo>
                  <a:cubicBezTo>
                    <a:pt x="0" y="4"/>
                    <a:pt x="0" y="4"/>
                    <a:pt x="0" y="4"/>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57" name="Line 65">
              <a:extLst>
                <a:ext uri="{FF2B5EF4-FFF2-40B4-BE49-F238E27FC236}">
                  <a16:creationId xmlns:a16="http://schemas.microsoft.com/office/drawing/2014/main" id="{B0BBC39D-C8CA-4E31-B32D-43D8066C39BA}"/>
                </a:ext>
              </a:extLst>
            </p:cNvPr>
            <p:cNvSpPr>
              <a:spLocks noChangeShapeType="1"/>
            </p:cNvSpPr>
            <p:nvPr/>
          </p:nvSpPr>
          <p:spPr bwMode="auto">
            <a:xfrm>
              <a:off x="1595158" y="3344633"/>
              <a:ext cx="0" cy="131763"/>
            </a:xfrm>
            <a:prstGeom prst="line">
              <a:avLst/>
            </a:prstGeom>
            <a:noFill/>
            <a:ln w="9525" cap="rnd">
              <a:solidFill>
                <a:srgbClr val="398538"/>
              </a:solidFill>
              <a:prstDash val="solid"/>
              <a:round/>
              <a:headEnd/>
              <a:tailEnd/>
            </a:ln>
            <a:extLst>
              <a:ext uri="{909E8E84-426E-40DD-AFC4-6F175D3DCCD1}">
                <a14:hiddenFill xmlns:a14="http://schemas.microsoft.com/office/drawing/2010/main">
                  <a:no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58" name="Line 66">
              <a:extLst>
                <a:ext uri="{FF2B5EF4-FFF2-40B4-BE49-F238E27FC236}">
                  <a16:creationId xmlns:a16="http://schemas.microsoft.com/office/drawing/2014/main" id="{28CC14AD-9D17-45A8-901D-FFA14E5A3EBE}"/>
                </a:ext>
              </a:extLst>
            </p:cNvPr>
            <p:cNvSpPr>
              <a:spLocks noChangeShapeType="1"/>
            </p:cNvSpPr>
            <p:nvPr/>
          </p:nvSpPr>
          <p:spPr bwMode="auto">
            <a:xfrm>
              <a:off x="2025371" y="3444645"/>
              <a:ext cx="0" cy="15875"/>
            </a:xfrm>
            <a:prstGeom prst="line">
              <a:avLst/>
            </a:prstGeom>
            <a:noFill/>
            <a:ln w="9525" cap="rnd">
              <a:solidFill>
                <a:srgbClr val="398538"/>
              </a:solidFill>
              <a:prstDash val="solid"/>
              <a:round/>
              <a:headEnd/>
              <a:tailEnd/>
            </a:ln>
            <a:extLst>
              <a:ext uri="{909E8E84-426E-40DD-AFC4-6F175D3DCCD1}">
                <a14:hiddenFill xmlns:a14="http://schemas.microsoft.com/office/drawing/2010/main">
                  <a:no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59" name="Line 67">
              <a:extLst>
                <a:ext uri="{FF2B5EF4-FFF2-40B4-BE49-F238E27FC236}">
                  <a16:creationId xmlns:a16="http://schemas.microsoft.com/office/drawing/2014/main" id="{18FBCCD4-4279-409F-85D7-58869BF600C6}"/>
                </a:ext>
              </a:extLst>
            </p:cNvPr>
            <p:cNvSpPr>
              <a:spLocks noChangeShapeType="1"/>
            </p:cNvSpPr>
            <p:nvPr/>
          </p:nvSpPr>
          <p:spPr bwMode="auto">
            <a:xfrm>
              <a:off x="2025371" y="3350983"/>
              <a:ext cx="0" cy="74613"/>
            </a:xfrm>
            <a:prstGeom prst="line">
              <a:avLst/>
            </a:prstGeom>
            <a:noFill/>
            <a:ln w="9525" cap="rnd">
              <a:solidFill>
                <a:srgbClr val="398538"/>
              </a:solidFill>
              <a:prstDash val="solid"/>
              <a:round/>
              <a:headEnd/>
              <a:tailEnd/>
            </a:ln>
            <a:extLst>
              <a:ext uri="{909E8E84-426E-40DD-AFC4-6F175D3DCCD1}">
                <a14:hiddenFill xmlns:a14="http://schemas.microsoft.com/office/drawing/2010/main">
                  <a:no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60" name="Line 68">
              <a:extLst>
                <a:ext uri="{FF2B5EF4-FFF2-40B4-BE49-F238E27FC236}">
                  <a16:creationId xmlns:a16="http://schemas.microsoft.com/office/drawing/2014/main" id="{85BB0480-3990-4153-A4FC-8F67DB90AABD}"/>
                </a:ext>
              </a:extLst>
            </p:cNvPr>
            <p:cNvSpPr>
              <a:spLocks noChangeShapeType="1"/>
            </p:cNvSpPr>
            <p:nvPr/>
          </p:nvSpPr>
          <p:spPr bwMode="auto">
            <a:xfrm>
              <a:off x="1857096" y="3354158"/>
              <a:ext cx="0" cy="38100"/>
            </a:xfrm>
            <a:prstGeom prst="line">
              <a:avLst/>
            </a:prstGeom>
            <a:noFill/>
            <a:ln w="9525" cap="rnd">
              <a:solidFill>
                <a:srgbClr val="398538"/>
              </a:solidFill>
              <a:prstDash val="solid"/>
              <a:round/>
              <a:headEnd/>
              <a:tailEnd/>
            </a:ln>
            <a:extLst>
              <a:ext uri="{909E8E84-426E-40DD-AFC4-6F175D3DCCD1}">
                <a14:hiddenFill xmlns:a14="http://schemas.microsoft.com/office/drawing/2010/main">
                  <a:no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61" name="Line 69">
              <a:extLst>
                <a:ext uri="{FF2B5EF4-FFF2-40B4-BE49-F238E27FC236}">
                  <a16:creationId xmlns:a16="http://schemas.microsoft.com/office/drawing/2014/main" id="{DF3D440B-4B05-4441-BB49-7CAD6E5FC06A}"/>
                </a:ext>
              </a:extLst>
            </p:cNvPr>
            <p:cNvSpPr>
              <a:spLocks noChangeShapeType="1"/>
            </p:cNvSpPr>
            <p:nvPr/>
          </p:nvSpPr>
          <p:spPr bwMode="auto">
            <a:xfrm>
              <a:off x="1768196" y="3338283"/>
              <a:ext cx="0" cy="106363"/>
            </a:xfrm>
            <a:prstGeom prst="line">
              <a:avLst/>
            </a:prstGeom>
            <a:noFill/>
            <a:ln w="9525" cap="rnd">
              <a:solidFill>
                <a:srgbClr val="398538"/>
              </a:solidFill>
              <a:prstDash val="solid"/>
              <a:round/>
              <a:headEnd/>
              <a:tailEnd/>
            </a:ln>
            <a:extLst>
              <a:ext uri="{909E8E84-426E-40DD-AFC4-6F175D3DCCD1}">
                <a14:hiddenFill xmlns:a14="http://schemas.microsoft.com/office/drawing/2010/main">
                  <a:no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62" name="Line 70">
              <a:extLst>
                <a:ext uri="{FF2B5EF4-FFF2-40B4-BE49-F238E27FC236}">
                  <a16:creationId xmlns:a16="http://schemas.microsoft.com/office/drawing/2014/main" id="{0C0F60FD-7CEB-4D34-ACD2-24E8E00CFE6B}"/>
                </a:ext>
              </a:extLst>
            </p:cNvPr>
            <p:cNvSpPr>
              <a:spLocks noChangeShapeType="1"/>
            </p:cNvSpPr>
            <p:nvPr/>
          </p:nvSpPr>
          <p:spPr bwMode="auto">
            <a:xfrm>
              <a:off x="1730096" y="3208108"/>
              <a:ext cx="0" cy="66675"/>
            </a:xfrm>
            <a:prstGeom prst="line">
              <a:avLst/>
            </a:prstGeom>
            <a:noFill/>
            <a:ln w="9525" cap="rnd">
              <a:solidFill>
                <a:srgbClr val="398538"/>
              </a:solidFill>
              <a:prstDash val="solid"/>
              <a:round/>
              <a:headEnd/>
              <a:tailEnd/>
            </a:ln>
            <a:extLst>
              <a:ext uri="{909E8E84-426E-40DD-AFC4-6F175D3DCCD1}">
                <a14:hiddenFill xmlns:a14="http://schemas.microsoft.com/office/drawing/2010/main">
                  <a:no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63" name="Freeform 71">
              <a:extLst>
                <a:ext uri="{FF2B5EF4-FFF2-40B4-BE49-F238E27FC236}">
                  <a16:creationId xmlns:a16="http://schemas.microsoft.com/office/drawing/2014/main" id="{C8E48BC5-5314-41CF-8F64-04C27C8C3FEF}"/>
                </a:ext>
              </a:extLst>
            </p:cNvPr>
            <p:cNvSpPr>
              <a:spLocks/>
            </p:cNvSpPr>
            <p:nvPr/>
          </p:nvSpPr>
          <p:spPr bwMode="auto">
            <a:xfrm>
              <a:off x="1777721" y="3233508"/>
              <a:ext cx="38100" cy="34925"/>
            </a:xfrm>
            <a:custGeom>
              <a:avLst/>
              <a:gdLst>
                <a:gd name="T0" fmla="*/ 12 w 12"/>
                <a:gd name="T1" fmla="*/ 11 h 11"/>
                <a:gd name="T2" fmla="*/ 0 w 12"/>
                <a:gd name="T3" fmla="*/ 0 h 11"/>
              </a:gdLst>
              <a:ahLst/>
              <a:cxnLst>
                <a:cxn ang="0">
                  <a:pos x="T0" y="T1"/>
                </a:cxn>
                <a:cxn ang="0">
                  <a:pos x="T2" y="T3"/>
                </a:cxn>
              </a:cxnLst>
              <a:rect l="0" t="0" r="r" b="b"/>
              <a:pathLst>
                <a:path w="12" h="11">
                  <a:moveTo>
                    <a:pt x="12" y="11"/>
                  </a:moveTo>
                  <a:cubicBezTo>
                    <a:pt x="6" y="11"/>
                    <a:pt x="2" y="6"/>
                    <a:pt x="0" y="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64" name="Freeform 72">
              <a:extLst>
                <a:ext uri="{FF2B5EF4-FFF2-40B4-BE49-F238E27FC236}">
                  <a16:creationId xmlns:a16="http://schemas.microsoft.com/office/drawing/2014/main" id="{3CEFA069-20EB-4018-ABE9-1AD88E0CEA5F}"/>
                </a:ext>
              </a:extLst>
            </p:cNvPr>
            <p:cNvSpPr>
              <a:spLocks/>
            </p:cNvSpPr>
            <p:nvPr/>
          </p:nvSpPr>
          <p:spPr bwMode="auto">
            <a:xfrm>
              <a:off x="1815821" y="3233508"/>
              <a:ext cx="38100" cy="34925"/>
            </a:xfrm>
            <a:custGeom>
              <a:avLst/>
              <a:gdLst>
                <a:gd name="T0" fmla="*/ 0 w 12"/>
                <a:gd name="T1" fmla="*/ 11 h 11"/>
                <a:gd name="T2" fmla="*/ 12 w 12"/>
                <a:gd name="T3" fmla="*/ 0 h 11"/>
              </a:gdLst>
              <a:ahLst/>
              <a:cxnLst>
                <a:cxn ang="0">
                  <a:pos x="T0" y="T1"/>
                </a:cxn>
                <a:cxn ang="0">
                  <a:pos x="T2" y="T3"/>
                </a:cxn>
              </a:cxnLst>
              <a:rect l="0" t="0" r="r" b="b"/>
              <a:pathLst>
                <a:path w="12" h="11">
                  <a:moveTo>
                    <a:pt x="0" y="11"/>
                  </a:moveTo>
                  <a:cubicBezTo>
                    <a:pt x="6" y="11"/>
                    <a:pt x="10" y="6"/>
                    <a:pt x="12" y="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66" name="Freeform 73">
              <a:extLst>
                <a:ext uri="{FF2B5EF4-FFF2-40B4-BE49-F238E27FC236}">
                  <a16:creationId xmlns:a16="http://schemas.microsoft.com/office/drawing/2014/main" id="{4557E4CF-29C9-4EAF-A2D1-17990B74B887}"/>
                </a:ext>
              </a:extLst>
            </p:cNvPr>
            <p:cNvSpPr>
              <a:spLocks/>
            </p:cNvSpPr>
            <p:nvPr/>
          </p:nvSpPr>
          <p:spPr bwMode="auto">
            <a:xfrm>
              <a:off x="1853921" y="3211283"/>
              <a:ext cx="9525" cy="22225"/>
            </a:xfrm>
            <a:custGeom>
              <a:avLst/>
              <a:gdLst>
                <a:gd name="T0" fmla="*/ 0 w 3"/>
                <a:gd name="T1" fmla="*/ 7 h 7"/>
                <a:gd name="T2" fmla="*/ 3 w 3"/>
                <a:gd name="T3" fmla="*/ 3 h 7"/>
                <a:gd name="T4" fmla="*/ 1 w 3"/>
                <a:gd name="T5" fmla="*/ 0 h 7"/>
              </a:gdLst>
              <a:ahLst/>
              <a:cxnLst>
                <a:cxn ang="0">
                  <a:pos x="T0" y="T1"/>
                </a:cxn>
                <a:cxn ang="0">
                  <a:pos x="T2" y="T3"/>
                </a:cxn>
                <a:cxn ang="0">
                  <a:pos x="T4" y="T5"/>
                </a:cxn>
              </a:cxnLst>
              <a:rect l="0" t="0" r="r" b="b"/>
              <a:pathLst>
                <a:path w="3" h="7">
                  <a:moveTo>
                    <a:pt x="0" y="7"/>
                  </a:moveTo>
                  <a:cubicBezTo>
                    <a:pt x="2" y="7"/>
                    <a:pt x="3" y="5"/>
                    <a:pt x="3" y="3"/>
                  </a:cubicBezTo>
                  <a:cubicBezTo>
                    <a:pt x="3" y="1"/>
                    <a:pt x="2" y="0"/>
                    <a:pt x="1" y="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67" name="Freeform 74">
              <a:extLst>
                <a:ext uri="{FF2B5EF4-FFF2-40B4-BE49-F238E27FC236}">
                  <a16:creationId xmlns:a16="http://schemas.microsoft.com/office/drawing/2014/main" id="{C746FF79-C139-4210-A14B-2F463C4753FE}"/>
                </a:ext>
              </a:extLst>
            </p:cNvPr>
            <p:cNvSpPr>
              <a:spLocks/>
            </p:cNvSpPr>
            <p:nvPr/>
          </p:nvSpPr>
          <p:spPr bwMode="auto">
            <a:xfrm>
              <a:off x="1787246" y="3189058"/>
              <a:ext cx="41275" cy="25400"/>
            </a:xfrm>
            <a:custGeom>
              <a:avLst/>
              <a:gdLst>
                <a:gd name="T0" fmla="*/ 0 w 13"/>
                <a:gd name="T1" fmla="*/ 8 h 8"/>
                <a:gd name="T2" fmla="*/ 13 w 13"/>
                <a:gd name="T3" fmla="*/ 0 h 8"/>
              </a:gdLst>
              <a:ahLst/>
              <a:cxnLst>
                <a:cxn ang="0">
                  <a:pos x="T0" y="T1"/>
                </a:cxn>
                <a:cxn ang="0">
                  <a:pos x="T2" y="T3"/>
                </a:cxn>
              </a:cxnLst>
              <a:rect l="0" t="0" r="r" b="b"/>
              <a:pathLst>
                <a:path w="13" h="8">
                  <a:moveTo>
                    <a:pt x="0" y="8"/>
                  </a:moveTo>
                  <a:cubicBezTo>
                    <a:pt x="3" y="7"/>
                    <a:pt x="8" y="5"/>
                    <a:pt x="13" y="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68" name="Freeform 75">
              <a:extLst>
                <a:ext uri="{FF2B5EF4-FFF2-40B4-BE49-F238E27FC236}">
                  <a16:creationId xmlns:a16="http://schemas.microsoft.com/office/drawing/2014/main" id="{08C20EC5-0053-4F4D-9A69-F17B73D2CBA4}"/>
                </a:ext>
              </a:extLst>
            </p:cNvPr>
            <p:cNvSpPr>
              <a:spLocks/>
            </p:cNvSpPr>
            <p:nvPr/>
          </p:nvSpPr>
          <p:spPr bwMode="auto">
            <a:xfrm>
              <a:off x="1755496" y="3185883"/>
              <a:ext cx="38100" cy="85725"/>
            </a:xfrm>
            <a:custGeom>
              <a:avLst/>
              <a:gdLst>
                <a:gd name="T0" fmla="*/ 5 w 12"/>
                <a:gd name="T1" fmla="*/ 0 h 27"/>
                <a:gd name="T2" fmla="*/ 3 w 12"/>
                <a:gd name="T3" fmla="*/ 13 h 27"/>
                <a:gd name="T4" fmla="*/ 0 w 12"/>
                <a:gd name="T5" fmla="*/ 22 h 27"/>
                <a:gd name="T6" fmla="*/ 12 w 12"/>
                <a:gd name="T7" fmla="*/ 23 h 27"/>
              </a:gdLst>
              <a:ahLst/>
              <a:cxnLst>
                <a:cxn ang="0">
                  <a:pos x="T0" y="T1"/>
                </a:cxn>
                <a:cxn ang="0">
                  <a:pos x="T2" y="T3"/>
                </a:cxn>
                <a:cxn ang="0">
                  <a:pos x="T4" y="T5"/>
                </a:cxn>
                <a:cxn ang="0">
                  <a:pos x="T6" y="T7"/>
                </a:cxn>
              </a:cxnLst>
              <a:rect l="0" t="0" r="r" b="b"/>
              <a:pathLst>
                <a:path w="12" h="27">
                  <a:moveTo>
                    <a:pt x="5" y="0"/>
                  </a:moveTo>
                  <a:cubicBezTo>
                    <a:pt x="3" y="4"/>
                    <a:pt x="2" y="10"/>
                    <a:pt x="3" y="13"/>
                  </a:cubicBezTo>
                  <a:cubicBezTo>
                    <a:pt x="5" y="21"/>
                    <a:pt x="0" y="22"/>
                    <a:pt x="0" y="22"/>
                  </a:cubicBezTo>
                  <a:cubicBezTo>
                    <a:pt x="7" y="27"/>
                    <a:pt x="12" y="23"/>
                    <a:pt x="12" y="23"/>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69" name="Freeform 76">
              <a:extLst>
                <a:ext uri="{FF2B5EF4-FFF2-40B4-BE49-F238E27FC236}">
                  <a16:creationId xmlns:a16="http://schemas.microsoft.com/office/drawing/2014/main" id="{1C45144B-0E4C-4B2B-96C8-7719EE4C458C}"/>
                </a:ext>
              </a:extLst>
            </p:cNvPr>
            <p:cNvSpPr>
              <a:spLocks/>
            </p:cNvSpPr>
            <p:nvPr/>
          </p:nvSpPr>
          <p:spPr bwMode="auto">
            <a:xfrm>
              <a:off x="1787246" y="3160483"/>
              <a:ext cx="85725" cy="107950"/>
            </a:xfrm>
            <a:custGeom>
              <a:avLst/>
              <a:gdLst>
                <a:gd name="T0" fmla="*/ 16 w 27"/>
                <a:gd name="T1" fmla="*/ 32 h 34"/>
                <a:gd name="T2" fmla="*/ 27 w 27"/>
                <a:gd name="T3" fmla="*/ 30 h 34"/>
                <a:gd name="T4" fmla="*/ 24 w 27"/>
                <a:gd name="T5" fmla="*/ 21 h 34"/>
                <a:gd name="T6" fmla="*/ 8 w 27"/>
                <a:gd name="T7" fmla="*/ 0 h 34"/>
                <a:gd name="T8" fmla="*/ 8 w 27"/>
                <a:gd name="T9" fmla="*/ 0 h 34"/>
                <a:gd name="T10" fmla="*/ 0 w 27"/>
                <a:gd name="T11" fmla="*/ 2 h 34"/>
              </a:gdLst>
              <a:ahLst/>
              <a:cxnLst>
                <a:cxn ang="0">
                  <a:pos x="T0" y="T1"/>
                </a:cxn>
                <a:cxn ang="0">
                  <a:pos x="T2" y="T3"/>
                </a:cxn>
                <a:cxn ang="0">
                  <a:pos x="T4" y="T5"/>
                </a:cxn>
                <a:cxn ang="0">
                  <a:pos x="T6" y="T7"/>
                </a:cxn>
                <a:cxn ang="0">
                  <a:pos x="T8" y="T9"/>
                </a:cxn>
                <a:cxn ang="0">
                  <a:pos x="T10" y="T11"/>
                </a:cxn>
              </a:cxnLst>
              <a:rect l="0" t="0" r="r" b="b"/>
              <a:pathLst>
                <a:path w="27" h="34">
                  <a:moveTo>
                    <a:pt x="16" y="32"/>
                  </a:moveTo>
                  <a:cubicBezTo>
                    <a:pt x="18" y="33"/>
                    <a:pt x="22" y="34"/>
                    <a:pt x="27" y="30"/>
                  </a:cubicBezTo>
                  <a:cubicBezTo>
                    <a:pt x="27" y="30"/>
                    <a:pt x="22" y="29"/>
                    <a:pt x="24" y="21"/>
                  </a:cubicBezTo>
                  <a:cubicBezTo>
                    <a:pt x="26" y="14"/>
                    <a:pt x="21" y="0"/>
                    <a:pt x="8" y="0"/>
                  </a:cubicBezTo>
                  <a:cubicBezTo>
                    <a:pt x="8" y="0"/>
                    <a:pt x="8" y="0"/>
                    <a:pt x="8" y="0"/>
                  </a:cubicBezTo>
                  <a:cubicBezTo>
                    <a:pt x="5" y="0"/>
                    <a:pt x="2" y="0"/>
                    <a:pt x="0" y="2"/>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70" name="Freeform 77">
              <a:extLst>
                <a:ext uri="{FF2B5EF4-FFF2-40B4-BE49-F238E27FC236}">
                  <a16:creationId xmlns:a16="http://schemas.microsoft.com/office/drawing/2014/main" id="{7330E267-A1ED-45E2-9DE9-0F1C3396956F}"/>
                </a:ext>
              </a:extLst>
            </p:cNvPr>
            <p:cNvSpPr>
              <a:spLocks/>
            </p:cNvSpPr>
            <p:nvPr/>
          </p:nvSpPr>
          <p:spPr bwMode="auto">
            <a:xfrm>
              <a:off x="1863446" y="3141433"/>
              <a:ext cx="34925" cy="34925"/>
            </a:xfrm>
            <a:custGeom>
              <a:avLst/>
              <a:gdLst>
                <a:gd name="T0" fmla="*/ 11 w 11"/>
                <a:gd name="T1" fmla="*/ 11 h 11"/>
                <a:gd name="T2" fmla="*/ 0 w 11"/>
                <a:gd name="T3" fmla="*/ 0 h 11"/>
              </a:gdLst>
              <a:ahLst/>
              <a:cxnLst>
                <a:cxn ang="0">
                  <a:pos x="T0" y="T1"/>
                </a:cxn>
                <a:cxn ang="0">
                  <a:pos x="T2" y="T3"/>
                </a:cxn>
              </a:cxnLst>
              <a:rect l="0" t="0" r="r" b="b"/>
              <a:pathLst>
                <a:path w="11" h="11">
                  <a:moveTo>
                    <a:pt x="11" y="11"/>
                  </a:moveTo>
                  <a:cubicBezTo>
                    <a:pt x="6" y="11"/>
                    <a:pt x="2" y="6"/>
                    <a:pt x="0" y="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71" name="Freeform 78">
              <a:extLst>
                <a:ext uri="{FF2B5EF4-FFF2-40B4-BE49-F238E27FC236}">
                  <a16:creationId xmlns:a16="http://schemas.microsoft.com/office/drawing/2014/main" id="{8B002F00-326D-4B4D-B485-462547E25337}"/>
                </a:ext>
              </a:extLst>
            </p:cNvPr>
            <p:cNvSpPr>
              <a:spLocks/>
            </p:cNvSpPr>
            <p:nvPr/>
          </p:nvSpPr>
          <p:spPr bwMode="auto">
            <a:xfrm>
              <a:off x="1901546" y="3141433"/>
              <a:ext cx="38100" cy="34925"/>
            </a:xfrm>
            <a:custGeom>
              <a:avLst/>
              <a:gdLst>
                <a:gd name="T0" fmla="*/ 0 w 12"/>
                <a:gd name="T1" fmla="*/ 11 h 11"/>
                <a:gd name="T2" fmla="*/ 12 w 12"/>
                <a:gd name="T3" fmla="*/ 0 h 11"/>
              </a:gdLst>
              <a:ahLst/>
              <a:cxnLst>
                <a:cxn ang="0">
                  <a:pos x="T0" y="T1"/>
                </a:cxn>
                <a:cxn ang="0">
                  <a:pos x="T2" y="T3"/>
                </a:cxn>
              </a:cxnLst>
              <a:rect l="0" t="0" r="r" b="b"/>
              <a:pathLst>
                <a:path w="12" h="11">
                  <a:moveTo>
                    <a:pt x="0" y="11"/>
                  </a:moveTo>
                  <a:cubicBezTo>
                    <a:pt x="5" y="11"/>
                    <a:pt x="10" y="6"/>
                    <a:pt x="12" y="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72" name="Freeform 79">
              <a:extLst>
                <a:ext uri="{FF2B5EF4-FFF2-40B4-BE49-F238E27FC236}">
                  <a16:creationId xmlns:a16="http://schemas.microsoft.com/office/drawing/2014/main" id="{83110C46-F2E7-4F6D-82E9-7A8B3BC3BE60}"/>
                </a:ext>
              </a:extLst>
            </p:cNvPr>
            <p:cNvSpPr>
              <a:spLocks/>
            </p:cNvSpPr>
            <p:nvPr/>
          </p:nvSpPr>
          <p:spPr bwMode="auto">
            <a:xfrm>
              <a:off x="1939646" y="3119208"/>
              <a:ext cx="9525" cy="22225"/>
            </a:xfrm>
            <a:custGeom>
              <a:avLst/>
              <a:gdLst>
                <a:gd name="T0" fmla="*/ 0 w 3"/>
                <a:gd name="T1" fmla="*/ 7 h 7"/>
                <a:gd name="T2" fmla="*/ 3 w 3"/>
                <a:gd name="T3" fmla="*/ 3 h 7"/>
                <a:gd name="T4" fmla="*/ 0 w 3"/>
                <a:gd name="T5" fmla="*/ 0 h 7"/>
              </a:gdLst>
              <a:ahLst/>
              <a:cxnLst>
                <a:cxn ang="0">
                  <a:pos x="T0" y="T1"/>
                </a:cxn>
                <a:cxn ang="0">
                  <a:pos x="T2" y="T3"/>
                </a:cxn>
                <a:cxn ang="0">
                  <a:pos x="T4" y="T5"/>
                </a:cxn>
              </a:cxnLst>
              <a:rect l="0" t="0" r="r" b="b"/>
              <a:pathLst>
                <a:path w="3" h="7">
                  <a:moveTo>
                    <a:pt x="0" y="7"/>
                  </a:moveTo>
                  <a:cubicBezTo>
                    <a:pt x="2" y="7"/>
                    <a:pt x="3" y="5"/>
                    <a:pt x="3" y="3"/>
                  </a:cubicBezTo>
                  <a:cubicBezTo>
                    <a:pt x="3" y="2"/>
                    <a:pt x="2" y="0"/>
                    <a:pt x="0" y="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73" name="Freeform 80">
              <a:extLst>
                <a:ext uri="{FF2B5EF4-FFF2-40B4-BE49-F238E27FC236}">
                  <a16:creationId xmlns:a16="http://schemas.microsoft.com/office/drawing/2014/main" id="{1D2DAF5D-7CAA-457C-BE4B-C743933AD3B8}"/>
                </a:ext>
              </a:extLst>
            </p:cNvPr>
            <p:cNvSpPr>
              <a:spLocks/>
            </p:cNvSpPr>
            <p:nvPr/>
          </p:nvSpPr>
          <p:spPr bwMode="auto">
            <a:xfrm>
              <a:off x="1879321" y="3095395"/>
              <a:ext cx="41275" cy="26988"/>
            </a:xfrm>
            <a:custGeom>
              <a:avLst/>
              <a:gdLst>
                <a:gd name="T0" fmla="*/ 13 w 13"/>
                <a:gd name="T1" fmla="*/ 8 h 8"/>
                <a:gd name="T2" fmla="*/ 0 w 13"/>
                <a:gd name="T3" fmla="*/ 0 h 8"/>
              </a:gdLst>
              <a:ahLst/>
              <a:cxnLst>
                <a:cxn ang="0">
                  <a:pos x="T0" y="T1"/>
                </a:cxn>
                <a:cxn ang="0">
                  <a:pos x="T2" y="T3"/>
                </a:cxn>
              </a:cxnLst>
              <a:rect l="0" t="0" r="r" b="b"/>
              <a:pathLst>
                <a:path w="13" h="8">
                  <a:moveTo>
                    <a:pt x="13" y="8"/>
                  </a:moveTo>
                  <a:cubicBezTo>
                    <a:pt x="10" y="7"/>
                    <a:pt x="5" y="6"/>
                    <a:pt x="0" y="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74" name="Freeform 81">
              <a:extLst>
                <a:ext uri="{FF2B5EF4-FFF2-40B4-BE49-F238E27FC236}">
                  <a16:creationId xmlns:a16="http://schemas.microsoft.com/office/drawing/2014/main" id="{9A801436-9A93-4C9F-B625-67BB7CB66919}"/>
                </a:ext>
              </a:extLst>
            </p:cNvPr>
            <p:cNvSpPr>
              <a:spLocks/>
            </p:cNvSpPr>
            <p:nvPr/>
          </p:nvSpPr>
          <p:spPr bwMode="auto">
            <a:xfrm>
              <a:off x="1841221" y="3092220"/>
              <a:ext cx="38100" cy="87313"/>
            </a:xfrm>
            <a:custGeom>
              <a:avLst/>
              <a:gdLst>
                <a:gd name="T0" fmla="*/ 5 w 12"/>
                <a:gd name="T1" fmla="*/ 0 h 27"/>
                <a:gd name="T2" fmla="*/ 3 w 12"/>
                <a:gd name="T3" fmla="*/ 13 h 27"/>
                <a:gd name="T4" fmla="*/ 0 w 12"/>
                <a:gd name="T5" fmla="*/ 22 h 27"/>
                <a:gd name="T6" fmla="*/ 12 w 12"/>
                <a:gd name="T7" fmla="*/ 23 h 27"/>
              </a:gdLst>
              <a:ahLst/>
              <a:cxnLst>
                <a:cxn ang="0">
                  <a:pos x="T0" y="T1"/>
                </a:cxn>
                <a:cxn ang="0">
                  <a:pos x="T2" y="T3"/>
                </a:cxn>
                <a:cxn ang="0">
                  <a:pos x="T4" y="T5"/>
                </a:cxn>
                <a:cxn ang="0">
                  <a:pos x="T6" y="T7"/>
                </a:cxn>
              </a:cxnLst>
              <a:rect l="0" t="0" r="r" b="b"/>
              <a:pathLst>
                <a:path w="12" h="27">
                  <a:moveTo>
                    <a:pt x="5" y="0"/>
                  </a:moveTo>
                  <a:cubicBezTo>
                    <a:pt x="3" y="5"/>
                    <a:pt x="2" y="10"/>
                    <a:pt x="3" y="13"/>
                  </a:cubicBezTo>
                  <a:cubicBezTo>
                    <a:pt x="5" y="21"/>
                    <a:pt x="0" y="22"/>
                    <a:pt x="0" y="22"/>
                  </a:cubicBezTo>
                  <a:cubicBezTo>
                    <a:pt x="7" y="27"/>
                    <a:pt x="12" y="23"/>
                    <a:pt x="12" y="23"/>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75" name="Freeform 82">
              <a:extLst>
                <a:ext uri="{FF2B5EF4-FFF2-40B4-BE49-F238E27FC236}">
                  <a16:creationId xmlns:a16="http://schemas.microsoft.com/office/drawing/2014/main" id="{6556D409-B186-4B2B-8E69-D3412F833761}"/>
                </a:ext>
              </a:extLst>
            </p:cNvPr>
            <p:cNvSpPr>
              <a:spLocks/>
            </p:cNvSpPr>
            <p:nvPr/>
          </p:nvSpPr>
          <p:spPr bwMode="auto">
            <a:xfrm>
              <a:off x="1872971" y="3066820"/>
              <a:ext cx="85725" cy="109538"/>
            </a:xfrm>
            <a:custGeom>
              <a:avLst/>
              <a:gdLst>
                <a:gd name="T0" fmla="*/ 16 w 27"/>
                <a:gd name="T1" fmla="*/ 32 h 34"/>
                <a:gd name="T2" fmla="*/ 27 w 27"/>
                <a:gd name="T3" fmla="*/ 30 h 34"/>
                <a:gd name="T4" fmla="*/ 24 w 27"/>
                <a:gd name="T5" fmla="*/ 21 h 34"/>
                <a:gd name="T6" fmla="*/ 8 w 27"/>
                <a:gd name="T7" fmla="*/ 0 h 34"/>
                <a:gd name="T8" fmla="*/ 8 w 27"/>
                <a:gd name="T9" fmla="*/ 0 h 34"/>
                <a:gd name="T10" fmla="*/ 0 w 27"/>
                <a:gd name="T11" fmla="*/ 2 h 34"/>
              </a:gdLst>
              <a:ahLst/>
              <a:cxnLst>
                <a:cxn ang="0">
                  <a:pos x="T0" y="T1"/>
                </a:cxn>
                <a:cxn ang="0">
                  <a:pos x="T2" y="T3"/>
                </a:cxn>
                <a:cxn ang="0">
                  <a:pos x="T4" y="T5"/>
                </a:cxn>
                <a:cxn ang="0">
                  <a:pos x="T6" y="T7"/>
                </a:cxn>
                <a:cxn ang="0">
                  <a:pos x="T8" y="T9"/>
                </a:cxn>
                <a:cxn ang="0">
                  <a:pos x="T10" y="T11"/>
                </a:cxn>
              </a:cxnLst>
              <a:rect l="0" t="0" r="r" b="b"/>
              <a:pathLst>
                <a:path w="27" h="34">
                  <a:moveTo>
                    <a:pt x="16" y="32"/>
                  </a:moveTo>
                  <a:cubicBezTo>
                    <a:pt x="18" y="33"/>
                    <a:pt x="22" y="34"/>
                    <a:pt x="27" y="30"/>
                  </a:cubicBezTo>
                  <a:cubicBezTo>
                    <a:pt x="27" y="30"/>
                    <a:pt x="22" y="29"/>
                    <a:pt x="24" y="21"/>
                  </a:cubicBezTo>
                  <a:cubicBezTo>
                    <a:pt x="26" y="14"/>
                    <a:pt x="20" y="0"/>
                    <a:pt x="8" y="0"/>
                  </a:cubicBezTo>
                  <a:cubicBezTo>
                    <a:pt x="8" y="0"/>
                    <a:pt x="8" y="0"/>
                    <a:pt x="8" y="0"/>
                  </a:cubicBezTo>
                  <a:cubicBezTo>
                    <a:pt x="5" y="0"/>
                    <a:pt x="2" y="1"/>
                    <a:pt x="0" y="2"/>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grpSp>
      <p:grpSp>
        <p:nvGrpSpPr>
          <p:cNvPr id="76" name="Groupe 75">
            <a:extLst>
              <a:ext uri="{FF2B5EF4-FFF2-40B4-BE49-F238E27FC236}">
                <a16:creationId xmlns:a16="http://schemas.microsoft.com/office/drawing/2014/main" id="{025AEFAD-C836-4439-BAEF-CDECE31BDFB3}"/>
              </a:ext>
            </a:extLst>
          </p:cNvPr>
          <p:cNvGrpSpPr/>
          <p:nvPr/>
        </p:nvGrpSpPr>
        <p:grpSpPr>
          <a:xfrm>
            <a:off x="981972" y="3967465"/>
            <a:ext cx="406837" cy="395766"/>
            <a:chOff x="542925" y="1350963"/>
            <a:chExt cx="466725" cy="454024"/>
          </a:xfrm>
        </p:grpSpPr>
        <p:grpSp>
          <p:nvGrpSpPr>
            <p:cNvPr id="77" name="Groupe 76">
              <a:extLst>
                <a:ext uri="{FF2B5EF4-FFF2-40B4-BE49-F238E27FC236}">
                  <a16:creationId xmlns:a16="http://schemas.microsoft.com/office/drawing/2014/main" id="{A95E30EF-3252-43F3-853D-2239B71FC2DE}"/>
                </a:ext>
              </a:extLst>
            </p:cNvPr>
            <p:cNvGrpSpPr/>
            <p:nvPr/>
          </p:nvGrpSpPr>
          <p:grpSpPr>
            <a:xfrm>
              <a:off x="598488" y="1350963"/>
              <a:ext cx="411162" cy="454024"/>
              <a:chOff x="598488" y="1350963"/>
              <a:chExt cx="411162" cy="454024"/>
            </a:xfrm>
          </p:grpSpPr>
          <p:sp>
            <p:nvSpPr>
              <p:cNvPr id="82" name="Line 24">
                <a:extLst>
                  <a:ext uri="{FF2B5EF4-FFF2-40B4-BE49-F238E27FC236}">
                    <a16:creationId xmlns:a16="http://schemas.microsoft.com/office/drawing/2014/main" id="{493315B3-0FC6-4E3C-9007-E2495726A874}"/>
                  </a:ext>
                </a:extLst>
              </p:cNvPr>
              <p:cNvSpPr>
                <a:spLocks noChangeShapeType="1"/>
              </p:cNvSpPr>
              <p:nvPr/>
            </p:nvSpPr>
            <p:spPr bwMode="auto">
              <a:xfrm flipH="1">
                <a:off x="969963" y="1393825"/>
                <a:ext cx="33338" cy="22225"/>
              </a:xfrm>
              <a:prstGeom prst="line">
                <a:avLst/>
              </a:prstGeom>
              <a:noFill/>
              <a:ln w="9525" cap="rnd">
                <a:solidFill>
                  <a:srgbClr val="398538"/>
                </a:solidFill>
                <a:prstDash val="solid"/>
                <a:round/>
                <a:headEnd/>
                <a:tailEnd/>
              </a:ln>
              <a:extLst>
                <a:ext uri="{909E8E84-426E-40DD-AFC4-6F175D3DCCD1}">
                  <a14:hiddenFill xmlns:a14="http://schemas.microsoft.com/office/drawing/2010/main">
                    <a:no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83" name="Line 25">
                <a:extLst>
                  <a:ext uri="{FF2B5EF4-FFF2-40B4-BE49-F238E27FC236}">
                    <a16:creationId xmlns:a16="http://schemas.microsoft.com/office/drawing/2014/main" id="{6B3E614A-45B8-432C-A604-2B9868944161}"/>
                  </a:ext>
                </a:extLst>
              </p:cNvPr>
              <p:cNvSpPr>
                <a:spLocks noChangeShapeType="1"/>
              </p:cNvSpPr>
              <p:nvPr/>
            </p:nvSpPr>
            <p:spPr bwMode="auto">
              <a:xfrm flipH="1">
                <a:off x="938213" y="1350963"/>
                <a:ext cx="14288" cy="28575"/>
              </a:xfrm>
              <a:prstGeom prst="line">
                <a:avLst/>
              </a:prstGeom>
              <a:noFill/>
              <a:ln w="9525" cap="rnd">
                <a:solidFill>
                  <a:srgbClr val="398538"/>
                </a:solidFill>
                <a:prstDash val="solid"/>
                <a:round/>
                <a:headEnd/>
                <a:tailEnd/>
              </a:ln>
              <a:extLst>
                <a:ext uri="{909E8E84-426E-40DD-AFC4-6F175D3DCCD1}">
                  <a14:hiddenFill xmlns:a14="http://schemas.microsoft.com/office/drawing/2010/main">
                    <a:no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84" name="Line 26">
                <a:extLst>
                  <a:ext uri="{FF2B5EF4-FFF2-40B4-BE49-F238E27FC236}">
                    <a16:creationId xmlns:a16="http://schemas.microsoft.com/office/drawing/2014/main" id="{E8980F3B-828D-4475-90E5-B5175DC7AB07}"/>
                  </a:ext>
                </a:extLst>
              </p:cNvPr>
              <p:cNvSpPr>
                <a:spLocks noChangeShapeType="1"/>
              </p:cNvSpPr>
              <p:nvPr/>
            </p:nvSpPr>
            <p:spPr bwMode="auto">
              <a:xfrm flipH="1">
                <a:off x="987425" y="1462088"/>
                <a:ext cx="22225" cy="0"/>
              </a:xfrm>
              <a:prstGeom prst="line">
                <a:avLst/>
              </a:prstGeom>
              <a:noFill/>
              <a:ln w="9525" cap="rnd">
                <a:solidFill>
                  <a:srgbClr val="398538"/>
                </a:solidFill>
                <a:prstDash val="solid"/>
                <a:round/>
                <a:headEnd/>
                <a:tailEnd/>
              </a:ln>
              <a:extLst>
                <a:ext uri="{909E8E84-426E-40DD-AFC4-6F175D3DCCD1}">
                  <a14:hiddenFill xmlns:a14="http://schemas.microsoft.com/office/drawing/2010/main">
                    <a:no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85" name="Freeform 27">
                <a:extLst>
                  <a:ext uri="{FF2B5EF4-FFF2-40B4-BE49-F238E27FC236}">
                    <a16:creationId xmlns:a16="http://schemas.microsoft.com/office/drawing/2014/main" id="{877D98C0-561D-4827-BF68-202EDE8482F2}"/>
                  </a:ext>
                </a:extLst>
              </p:cNvPr>
              <p:cNvSpPr>
                <a:spLocks/>
              </p:cNvSpPr>
              <p:nvPr/>
            </p:nvSpPr>
            <p:spPr bwMode="auto">
              <a:xfrm>
                <a:off x="598488" y="1577975"/>
                <a:ext cx="215900" cy="227012"/>
              </a:xfrm>
              <a:custGeom>
                <a:avLst/>
                <a:gdLst>
                  <a:gd name="T0" fmla="*/ 122 w 122"/>
                  <a:gd name="T1" fmla="*/ 85 h 123"/>
                  <a:gd name="T2" fmla="*/ 108 w 122"/>
                  <a:gd name="T3" fmla="*/ 115 h 123"/>
                  <a:gd name="T4" fmla="*/ 93 w 122"/>
                  <a:gd name="T5" fmla="*/ 120 h 123"/>
                  <a:gd name="T6" fmla="*/ 8 w 122"/>
                  <a:gd name="T7" fmla="*/ 81 h 123"/>
                  <a:gd name="T8" fmla="*/ 3 w 122"/>
                  <a:gd name="T9" fmla="*/ 67 h 123"/>
                  <a:gd name="T10" fmla="*/ 33 w 122"/>
                  <a:gd name="T11" fmla="*/ 0 h 123"/>
                </a:gdLst>
                <a:ahLst/>
                <a:cxnLst>
                  <a:cxn ang="0">
                    <a:pos x="T0" y="T1"/>
                  </a:cxn>
                  <a:cxn ang="0">
                    <a:pos x="T2" y="T3"/>
                  </a:cxn>
                  <a:cxn ang="0">
                    <a:pos x="T4" y="T5"/>
                  </a:cxn>
                  <a:cxn ang="0">
                    <a:pos x="T6" y="T7"/>
                  </a:cxn>
                  <a:cxn ang="0">
                    <a:pos x="T8" y="T9"/>
                  </a:cxn>
                  <a:cxn ang="0">
                    <a:pos x="T10" y="T11"/>
                  </a:cxn>
                </a:cxnLst>
                <a:rect l="0" t="0" r="r" b="b"/>
                <a:pathLst>
                  <a:path w="122" h="123">
                    <a:moveTo>
                      <a:pt x="122" y="85"/>
                    </a:moveTo>
                    <a:cubicBezTo>
                      <a:pt x="108" y="115"/>
                      <a:pt x="108" y="115"/>
                      <a:pt x="108" y="115"/>
                    </a:cubicBezTo>
                    <a:cubicBezTo>
                      <a:pt x="105" y="120"/>
                      <a:pt x="99" y="123"/>
                      <a:pt x="93" y="120"/>
                    </a:cubicBezTo>
                    <a:cubicBezTo>
                      <a:pt x="8" y="81"/>
                      <a:pt x="8" y="81"/>
                      <a:pt x="8" y="81"/>
                    </a:cubicBezTo>
                    <a:cubicBezTo>
                      <a:pt x="3" y="79"/>
                      <a:pt x="0" y="72"/>
                      <a:pt x="3" y="67"/>
                    </a:cubicBezTo>
                    <a:cubicBezTo>
                      <a:pt x="33" y="0"/>
                      <a:pt x="33" y="0"/>
                      <a:pt x="33" y="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86" name="Freeform 28">
                <a:extLst>
                  <a:ext uri="{FF2B5EF4-FFF2-40B4-BE49-F238E27FC236}">
                    <a16:creationId xmlns:a16="http://schemas.microsoft.com/office/drawing/2014/main" id="{EDFAD04A-2EF8-4FD8-9E0D-212450F2865E}"/>
                  </a:ext>
                </a:extLst>
              </p:cNvPr>
              <p:cNvSpPr>
                <a:spLocks/>
              </p:cNvSpPr>
              <p:nvPr/>
            </p:nvSpPr>
            <p:spPr bwMode="auto">
              <a:xfrm>
                <a:off x="688975" y="1355725"/>
                <a:ext cx="249238" cy="357187"/>
              </a:xfrm>
              <a:custGeom>
                <a:avLst/>
                <a:gdLst>
                  <a:gd name="T0" fmla="*/ 0 w 141"/>
                  <a:gd name="T1" fmla="*/ 84 h 193"/>
                  <a:gd name="T2" fmla="*/ 34 w 141"/>
                  <a:gd name="T3" fmla="*/ 8 h 193"/>
                  <a:gd name="T4" fmla="*/ 48 w 141"/>
                  <a:gd name="T5" fmla="*/ 3 h 193"/>
                  <a:gd name="T6" fmla="*/ 133 w 141"/>
                  <a:gd name="T7" fmla="*/ 42 h 193"/>
                  <a:gd name="T8" fmla="*/ 139 w 141"/>
                  <a:gd name="T9" fmla="*/ 56 h 193"/>
                  <a:gd name="T10" fmla="*/ 76 w 141"/>
                  <a:gd name="T11" fmla="*/ 193 h 193"/>
                </a:gdLst>
                <a:ahLst/>
                <a:cxnLst>
                  <a:cxn ang="0">
                    <a:pos x="T0" y="T1"/>
                  </a:cxn>
                  <a:cxn ang="0">
                    <a:pos x="T2" y="T3"/>
                  </a:cxn>
                  <a:cxn ang="0">
                    <a:pos x="T4" y="T5"/>
                  </a:cxn>
                  <a:cxn ang="0">
                    <a:pos x="T6" y="T7"/>
                  </a:cxn>
                  <a:cxn ang="0">
                    <a:pos x="T8" y="T9"/>
                  </a:cxn>
                  <a:cxn ang="0">
                    <a:pos x="T10" y="T11"/>
                  </a:cxn>
                </a:cxnLst>
                <a:rect l="0" t="0" r="r" b="b"/>
                <a:pathLst>
                  <a:path w="141" h="193">
                    <a:moveTo>
                      <a:pt x="0" y="84"/>
                    </a:moveTo>
                    <a:cubicBezTo>
                      <a:pt x="34" y="8"/>
                      <a:pt x="34" y="8"/>
                      <a:pt x="34" y="8"/>
                    </a:cubicBezTo>
                    <a:cubicBezTo>
                      <a:pt x="36" y="3"/>
                      <a:pt x="43" y="0"/>
                      <a:pt x="48" y="3"/>
                    </a:cubicBezTo>
                    <a:cubicBezTo>
                      <a:pt x="133" y="42"/>
                      <a:pt x="133" y="42"/>
                      <a:pt x="133" y="42"/>
                    </a:cubicBezTo>
                    <a:cubicBezTo>
                      <a:pt x="139" y="44"/>
                      <a:pt x="141" y="51"/>
                      <a:pt x="139" y="56"/>
                    </a:cubicBezTo>
                    <a:cubicBezTo>
                      <a:pt x="76" y="193"/>
                      <a:pt x="76" y="193"/>
                      <a:pt x="76" y="193"/>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87" name="Line 29">
                <a:extLst>
                  <a:ext uri="{FF2B5EF4-FFF2-40B4-BE49-F238E27FC236}">
                    <a16:creationId xmlns:a16="http://schemas.microsoft.com/office/drawing/2014/main" id="{B1F6F539-DC6C-4343-8ACF-57DEFD333766}"/>
                  </a:ext>
                </a:extLst>
              </p:cNvPr>
              <p:cNvSpPr>
                <a:spLocks noChangeShapeType="1"/>
              </p:cNvSpPr>
              <p:nvPr/>
            </p:nvSpPr>
            <p:spPr bwMode="auto">
              <a:xfrm>
                <a:off x="828675" y="1411288"/>
                <a:ext cx="30163" cy="12700"/>
              </a:xfrm>
              <a:prstGeom prst="line">
                <a:avLst/>
              </a:prstGeom>
              <a:noFill/>
              <a:ln w="9525" cap="rnd">
                <a:solidFill>
                  <a:srgbClr val="398538"/>
                </a:solidFill>
                <a:prstDash val="solid"/>
                <a:round/>
                <a:headEnd/>
                <a:tailEnd/>
              </a:ln>
              <a:extLst>
                <a:ext uri="{909E8E84-426E-40DD-AFC4-6F175D3DCCD1}">
                  <a14:hiddenFill xmlns:a14="http://schemas.microsoft.com/office/drawing/2010/main">
                    <a:no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88" name="Line 30">
                <a:extLst>
                  <a:ext uri="{FF2B5EF4-FFF2-40B4-BE49-F238E27FC236}">
                    <a16:creationId xmlns:a16="http://schemas.microsoft.com/office/drawing/2014/main" id="{3B78490A-EC3C-4F17-8220-8B90CC4F2BB1}"/>
                  </a:ext>
                </a:extLst>
              </p:cNvPr>
              <p:cNvSpPr>
                <a:spLocks noChangeShapeType="1"/>
              </p:cNvSpPr>
              <p:nvPr/>
            </p:nvSpPr>
            <p:spPr bwMode="auto">
              <a:xfrm flipH="1" flipV="1">
                <a:off x="809625" y="1401763"/>
                <a:ext cx="6350" cy="1587"/>
              </a:xfrm>
              <a:prstGeom prst="line">
                <a:avLst/>
              </a:prstGeom>
              <a:noFill/>
              <a:ln w="9525" cap="rnd">
                <a:solidFill>
                  <a:srgbClr val="398538"/>
                </a:solidFill>
                <a:prstDash val="solid"/>
                <a:round/>
                <a:headEnd/>
                <a:tailEnd/>
              </a:ln>
              <a:extLst>
                <a:ext uri="{909E8E84-426E-40DD-AFC4-6F175D3DCCD1}">
                  <a14:hiddenFill xmlns:a14="http://schemas.microsoft.com/office/drawing/2010/main">
                    <a:no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89" name="Line 31">
                <a:extLst>
                  <a:ext uri="{FF2B5EF4-FFF2-40B4-BE49-F238E27FC236}">
                    <a16:creationId xmlns:a16="http://schemas.microsoft.com/office/drawing/2014/main" id="{79ED9E1D-82CC-4D1F-B37B-29E3E5527912}"/>
                  </a:ext>
                </a:extLst>
              </p:cNvPr>
              <p:cNvSpPr>
                <a:spLocks noChangeShapeType="1"/>
              </p:cNvSpPr>
              <p:nvPr/>
            </p:nvSpPr>
            <p:spPr bwMode="auto">
              <a:xfrm>
                <a:off x="741363" y="1387475"/>
                <a:ext cx="163513" cy="79375"/>
              </a:xfrm>
              <a:prstGeom prst="line">
                <a:avLst/>
              </a:prstGeom>
              <a:noFill/>
              <a:ln w="9525" cap="rnd">
                <a:solidFill>
                  <a:srgbClr val="398538"/>
                </a:solidFill>
                <a:prstDash val="solid"/>
                <a:round/>
                <a:headEnd/>
                <a:tailEnd/>
              </a:ln>
              <a:extLst>
                <a:ext uri="{909E8E84-426E-40DD-AFC4-6F175D3DCCD1}">
                  <a14:hiddenFill xmlns:a14="http://schemas.microsoft.com/office/drawing/2010/main">
                    <a:no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90" name="Line 32">
                <a:extLst>
                  <a:ext uri="{FF2B5EF4-FFF2-40B4-BE49-F238E27FC236}">
                    <a16:creationId xmlns:a16="http://schemas.microsoft.com/office/drawing/2014/main" id="{097D1718-AA15-4C95-BE77-7EBB224C32F5}"/>
                  </a:ext>
                </a:extLst>
              </p:cNvPr>
              <p:cNvSpPr>
                <a:spLocks noChangeShapeType="1"/>
              </p:cNvSpPr>
              <p:nvPr/>
            </p:nvSpPr>
            <p:spPr bwMode="auto">
              <a:xfrm flipH="1" flipV="1">
                <a:off x="641350" y="1673225"/>
                <a:ext cx="161925" cy="80962"/>
              </a:xfrm>
              <a:prstGeom prst="line">
                <a:avLst/>
              </a:prstGeom>
              <a:noFill/>
              <a:ln w="9525" cap="rnd">
                <a:solidFill>
                  <a:srgbClr val="398538"/>
                </a:solidFill>
                <a:prstDash val="solid"/>
                <a:round/>
                <a:headEnd/>
                <a:tailEnd/>
              </a:ln>
              <a:extLst>
                <a:ext uri="{909E8E84-426E-40DD-AFC4-6F175D3DCCD1}">
                  <a14:hiddenFill xmlns:a14="http://schemas.microsoft.com/office/drawing/2010/main">
                    <a:no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91" name="Freeform 33">
                <a:extLst>
                  <a:ext uri="{FF2B5EF4-FFF2-40B4-BE49-F238E27FC236}">
                    <a16:creationId xmlns:a16="http://schemas.microsoft.com/office/drawing/2014/main" id="{78140467-F61C-4883-B94E-449BF1F24C89}"/>
                  </a:ext>
                </a:extLst>
              </p:cNvPr>
              <p:cNvSpPr>
                <a:spLocks/>
              </p:cNvSpPr>
              <p:nvPr/>
            </p:nvSpPr>
            <p:spPr bwMode="auto">
              <a:xfrm>
                <a:off x="679450" y="1716088"/>
                <a:ext cx="36513" cy="38100"/>
              </a:xfrm>
              <a:custGeom>
                <a:avLst/>
                <a:gdLst>
                  <a:gd name="T0" fmla="*/ 18 w 20"/>
                  <a:gd name="T1" fmla="*/ 14 h 20"/>
                  <a:gd name="T2" fmla="*/ 7 w 20"/>
                  <a:gd name="T3" fmla="*/ 18 h 20"/>
                  <a:gd name="T4" fmla="*/ 2 w 20"/>
                  <a:gd name="T5" fmla="*/ 6 h 20"/>
                  <a:gd name="T6" fmla="*/ 14 w 20"/>
                  <a:gd name="T7" fmla="*/ 2 h 20"/>
                  <a:gd name="T8" fmla="*/ 18 w 20"/>
                  <a:gd name="T9" fmla="*/ 14 h 20"/>
                </a:gdLst>
                <a:ahLst/>
                <a:cxnLst>
                  <a:cxn ang="0">
                    <a:pos x="T0" y="T1"/>
                  </a:cxn>
                  <a:cxn ang="0">
                    <a:pos x="T2" y="T3"/>
                  </a:cxn>
                  <a:cxn ang="0">
                    <a:pos x="T4" y="T5"/>
                  </a:cxn>
                  <a:cxn ang="0">
                    <a:pos x="T6" y="T7"/>
                  </a:cxn>
                  <a:cxn ang="0">
                    <a:pos x="T8" y="T9"/>
                  </a:cxn>
                </a:cxnLst>
                <a:rect l="0" t="0" r="r" b="b"/>
                <a:pathLst>
                  <a:path w="20" h="20">
                    <a:moveTo>
                      <a:pt x="18" y="14"/>
                    </a:moveTo>
                    <a:cubicBezTo>
                      <a:pt x="16" y="18"/>
                      <a:pt x="11" y="20"/>
                      <a:pt x="7" y="18"/>
                    </a:cubicBezTo>
                    <a:cubicBezTo>
                      <a:pt x="2" y="16"/>
                      <a:pt x="0" y="11"/>
                      <a:pt x="2" y="6"/>
                    </a:cubicBezTo>
                    <a:cubicBezTo>
                      <a:pt x="4" y="2"/>
                      <a:pt x="10" y="0"/>
                      <a:pt x="14" y="2"/>
                    </a:cubicBezTo>
                    <a:cubicBezTo>
                      <a:pt x="18" y="4"/>
                      <a:pt x="20" y="9"/>
                      <a:pt x="18" y="14"/>
                    </a:cubicBezTo>
                    <a:close/>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92" name="Line 34">
                <a:extLst>
                  <a:ext uri="{FF2B5EF4-FFF2-40B4-BE49-F238E27FC236}">
                    <a16:creationId xmlns:a16="http://schemas.microsoft.com/office/drawing/2014/main" id="{71DE81E3-9C9D-4C86-91A6-90D1B277FF26}"/>
                  </a:ext>
                </a:extLst>
              </p:cNvPr>
              <p:cNvSpPr>
                <a:spLocks noChangeShapeType="1"/>
              </p:cNvSpPr>
              <p:nvPr/>
            </p:nvSpPr>
            <p:spPr bwMode="auto">
              <a:xfrm flipH="1">
                <a:off x="665163" y="1514475"/>
                <a:ext cx="196850" cy="106362"/>
              </a:xfrm>
              <a:prstGeom prst="line">
                <a:avLst/>
              </a:prstGeom>
              <a:noFill/>
              <a:ln w="9525" cap="rnd">
                <a:solidFill>
                  <a:srgbClr val="398538"/>
                </a:solidFill>
                <a:prstDash val="solid"/>
                <a:round/>
                <a:headEnd/>
                <a:tailEnd/>
              </a:ln>
              <a:extLst>
                <a:ext uri="{909E8E84-426E-40DD-AFC4-6F175D3DCCD1}">
                  <a14:hiddenFill xmlns:a14="http://schemas.microsoft.com/office/drawing/2010/main">
                    <a:no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93" name="Line 35">
                <a:extLst>
                  <a:ext uri="{FF2B5EF4-FFF2-40B4-BE49-F238E27FC236}">
                    <a16:creationId xmlns:a16="http://schemas.microsoft.com/office/drawing/2014/main" id="{C2716DD6-4D4C-4E6A-9C8F-7BCD19F1B562}"/>
                  </a:ext>
                </a:extLst>
              </p:cNvPr>
              <p:cNvSpPr>
                <a:spLocks noChangeShapeType="1"/>
              </p:cNvSpPr>
              <p:nvPr/>
            </p:nvSpPr>
            <p:spPr bwMode="auto">
              <a:xfrm flipH="1">
                <a:off x="706438" y="1593850"/>
                <a:ext cx="69850" cy="38100"/>
              </a:xfrm>
              <a:prstGeom prst="line">
                <a:avLst/>
              </a:prstGeom>
              <a:noFill/>
              <a:ln w="9525" cap="rnd">
                <a:solidFill>
                  <a:srgbClr val="398538"/>
                </a:solidFill>
                <a:prstDash val="solid"/>
                <a:round/>
                <a:headEnd/>
                <a:tailEnd/>
              </a:ln>
              <a:extLst>
                <a:ext uri="{909E8E84-426E-40DD-AFC4-6F175D3DCCD1}">
                  <a14:hiddenFill xmlns:a14="http://schemas.microsoft.com/office/drawing/2010/main">
                    <a:no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94" name="Line 36">
                <a:extLst>
                  <a:ext uri="{FF2B5EF4-FFF2-40B4-BE49-F238E27FC236}">
                    <a16:creationId xmlns:a16="http://schemas.microsoft.com/office/drawing/2014/main" id="{2F97473B-DCBC-48CF-BCB7-1A49518E8097}"/>
                  </a:ext>
                </a:extLst>
              </p:cNvPr>
              <p:cNvSpPr>
                <a:spLocks noChangeShapeType="1"/>
              </p:cNvSpPr>
              <p:nvPr/>
            </p:nvSpPr>
            <p:spPr bwMode="auto">
              <a:xfrm flipH="1">
                <a:off x="803275" y="1568450"/>
                <a:ext cx="22225" cy="11112"/>
              </a:xfrm>
              <a:prstGeom prst="line">
                <a:avLst/>
              </a:prstGeom>
              <a:noFill/>
              <a:ln w="9525" cap="rnd">
                <a:solidFill>
                  <a:srgbClr val="398538"/>
                </a:solidFill>
                <a:prstDash val="solid"/>
                <a:round/>
                <a:headEnd/>
                <a:tailEnd/>
              </a:ln>
              <a:extLst>
                <a:ext uri="{909E8E84-426E-40DD-AFC4-6F175D3DCCD1}">
                  <a14:hiddenFill xmlns:a14="http://schemas.microsoft.com/office/drawing/2010/main">
                    <a:no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grpSp>
        <p:grpSp>
          <p:nvGrpSpPr>
            <p:cNvPr id="78" name="Groupe 77">
              <a:extLst>
                <a:ext uri="{FF2B5EF4-FFF2-40B4-BE49-F238E27FC236}">
                  <a16:creationId xmlns:a16="http://schemas.microsoft.com/office/drawing/2014/main" id="{A8F025E8-D236-4318-8B4A-95904E8BBB51}"/>
                </a:ext>
              </a:extLst>
            </p:cNvPr>
            <p:cNvGrpSpPr/>
            <p:nvPr/>
          </p:nvGrpSpPr>
          <p:grpSpPr>
            <a:xfrm>
              <a:off x="542925" y="1504950"/>
              <a:ext cx="206376" cy="244475"/>
              <a:chOff x="542925" y="1504950"/>
              <a:chExt cx="206376" cy="244475"/>
            </a:xfrm>
          </p:grpSpPr>
          <p:sp>
            <p:nvSpPr>
              <p:cNvPr id="79" name="Freeform 37">
                <a:extLst>
                  <a:ext uri="{FF2B5EF4-FFF2-40B4-BE49-F238E27FC236}">
                    <a16:creationId xmlns:a16="http://schemas.microsoft.com/office/drawing/2014/main" id="{3E4AC928-1ABF-4996-B734-F9074EA1304A}"/>
                  </a:ext>
                </a:extLst>
              </p:cNvPr>
              <p:cNvSpPr>
                <a:spLocks/>
              </p:cNvSpPr>
              <p:nvPr/>
            </p:nvSpPr>
            <p:spPr bwMode="auto">
              <a:xfrm>
                <a:off x="573088" y="1504950"/>
                <a:ext cx="176213" cy="139700"/>
              </a:xfrm>
              <a:custGeom>
                <a:avLst/>
                <a:gdLst>
                  <a:gd name="T0" fmla="*/ 0 w 99"/>
                  <a:gd name="T1" fmla="*/ 75 h 75"/>
                  <a:gd name="T2" fmla="*/ 23 w 99"/>
                  <a:gd name="T3" fmla="*/ 20 h 75"/>
                  <a:gd name="T4" fmla="*/ 59 w 99"/>
                  <a:gd name="T5" fmla="*/ 0 h 75"/>
                  <a:gd name="T6" fmla="*/ 99 w 99"/>
                  <a:gd name="T7" fmla="*/ 22 h 75"/>
                  <a:gd name="T8" fmla="*/ 45 w 99"/>
                  <a:gd name="T9" fmla="*/ 29 h 75"/>
                </a:gdLst>
                <a:ahLst/>
                <a:cxnLst>
                  <a:cxn ang="0">
                    <a:pos x="T0" y="T1"/>
                  </a:cxn>
                  <a:cxn ang="0">
                    <a:pos x="T2" y="T3"/>
                  </a:cxn>
                  <a:cxn ang="0">
                    <a:pos x="T4" y="T5"/>
                  </a:cxn>
                  <a:cxn ang="0">
                    <a:pos x="T6" y="T7"/>
                  </a:cxn>
                  <a:cxn ang="0">
                    <a:pos x="T8" y="T9"/>
                  </a:cxn>
                </a:cxnLst>
                <a:rect l="0" t="0" r="r" b="b"/>
                <a:pathLst>
                  <a:path w="99" h="75">
                    <a:moveTo>
                      <a:pt x="0" y="75"/>
                    </a:moveTo>
                    <a:cubicBezTo>
                      <a:pt x="23" y="20"/>
                      <a:pt x="23" y="20"/>
                      <a:pt x="23" y="20"/>
                    </a:cubicBezTo>
                    <a:cubicBezTo>
                      <a:pt x="59" y="0"/>
                      <a:pt x="59" y="0"/>
                      <a:pt x="59" y="0"/>
                    </a:cubicBezTo>
                    <a:cubicBezTo>
                      <a:pt x="99" y="22"/>
                      <a:pt x="99" y="22"/>
                      <a:pt x="99" y="22"/>
                    </a:cubicBezTo>
                    <a:cubicBezTo>
                      <a:pt x="99" y="22"/>
                      <a:pt x="85" y="48"/>
                      <a:pt x="45" y="29"/>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80" name="Line 38">
                <a:extLst>
                  <a:ext uri="{FF2B5EF4-FFF2-40B4-BE49-F238E27FC236}">
                    <a16:creationId xmlns:a16="http://schemas.microsoft.com/office/drawing/2014/main" id="{1391BA0F-27D5-4CF2-8A50-B9D2711A602E}"/>
                  </a:ext>
                </a:extLst>
              </p:cNvPr>
              <p:cNvSpPr>
                <a:spLocks noChangeShapeType="1"/>
              </p:cNvSpPr>
              <p:nvPr/>
            </p:nvSpPr>
            <p:spPr bwMode="auto">
              <a:xfrm flipH="1">
                <a:off x="549275" y="1624013"/>
                <a:ext cx="31750" cy="0"/>
              </a:xfrm>
              <a:prstGeom prst="line">
                <a:avLst/>
              </a:prstGeom>
              <a:noFill/>
              <a:ln w="9525" cap="rnd">
                <a:solidFill>
                  <a:srgbClr val="398538"/>
                </a:solidFill>
                <a:prstDash val="solid"/>
                <a:round/>
                <a:headEnd/>
                <a:tailEnd/>
              </a:ln>
              <a:extLst>
                <a:ext uri="{909E8E84-426E-40DD-AFC4-6F175D3DCCD1}">
                  <a14:hiddenFill xmlns:a14="http://schemas.microsoft.com/office/drawing/2010/main">
                    <a:no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81" name="Line 39">
                <a:extLst>
                  <a:ext uri="{FF2B5EF4-FFF2-40B4-BE49-F238E27FC236}">
                    <a16:creationId xmlns:a16="http://schemas.microsoft.com/office/drawing/2014/main" id="{ADECCAB7-0B9B-4ADB-B086-711980A92BD4}"/>
                  </a:ext>
                </a:extLst>
              </p:cNvPr>
              <p:cNvSpPr>
                <a:spLocks noChangeShapeType="1"/>
              </p:cNvSpPr>
              <p:nvPr/>
            </p:nvSpPr>
            <p:spPr bwMode="auto">
              <a:xfrm flipH="1" flipV="1">
                <a:off x="542925" y="1747838"/>
                <a:ext cx="82550" cy="1587"/>
              </a:xfrm>
              <a:prstGeom prst="line">
                <a:avLst/>
              </a:prstGeom>
              <a:noFill/>
              <a:ln w="9525" cap="rnd">
                <a:solidFill>
                  <a:srgbClr val="398538"/>
                </a:solidFill>
                <a:prstDash val="solid"/>
                <a:round/>
                <a:headEnd/>
                <a:tailEnd/>
              </a:ln>
              <a:extLst>
                <a:ext uri="{909E8E84-426E-40DD-AFC4-6F175D3DCCD1}">
                  <a14:hiddenFill xmlns:a14="http://schemas.microsoft.com/office/drawing/2010/main">
                    <a:no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grpSp>
      </p:grpSp>
      <p:sp>
        <p:nvSpPr>
          <p:cNvPr id="5" name="Rectangle 4">
            <a:extLst>
              <a:ext uri="{FF2B5EF4-FFF2-40B4-BE49-F238E27FC236}">
                <a16:creationId xmlns:a16="http://schemas.microsoft.com/office/drawing/2014/main" id="{4C2CD221-1E78-4034-9868-C67F34EB2FDC}"/>
              </a:ext>
            </a:extLst>
          </p:cNvPr>
          <p:cNvSpPr/>
          <p:nvPr/>
        </p:nvSpPr>
        <p:spPr>
          <a:xfrm>
            <a:off x="1518488" y="980542"/>
            <a:ext cx="5997388" cy="1003814"/>
          </a:xfrm>
          <a:prstGeom prst="rect">
            <a:avLst/>
          </a:prstGeom>
        </p:spPr>
        <p:txBody>
          <a:bodyPr wrap="square" lIns="79707" tIns="39853" rIns="79707" bIns="39853" anchor="t">
            <a:spAutoFit/>
          </a:bodyPr>
          <a:lstStyle/>
          <a:p>
            <a:pPr algn="just" defTabSz="797016">
              <a:defRPr/>
            </a:pPr>
            <a:r>
              <a:rPr lang="fr-FR" sz="1000" dirty="0">
                <a:solidFill>
                  <a:schemeClr val="tx1"/>
                </a:solidFill>
                <a:latin typeface="Montserrat" panose="00000500000000000000" pitchFamily="2" charset="0"/>
              </a:rPr>
              <a:t>L’espace </a:t>
            </a:r>
            <a:r>
              <a:rPr lang="fr-FR" sz="1000" b="1" dirty="0">
                <a:solidFill>
                  <a:schemeClr val="tx2"/>
                </a:solidFill>
                <a:latin typeface="Montserrat" panose="00000500000000000000" pitchFamily="2" charset="0"/>
              </a:rPr>
              <a:t>Conseils et Solutions durables</a:t>
            </a:r>
            <a:r>
              <a:rPr lang="fr-FR" sz="1000" dirty="0">
                <a:solidFill>
                  <a:sysClr val="windowText" lastClr="000000"/>
                </a:solidFill>
                <a:latin typeface="Montserrat" panose="00000500000000000000" pitchFamily="2" charset="0"/>
              </a:rPr>
              <a:t> </a:t>
            </a:r>
            <a:r>
              <a:rPr lang="fr-FR" sz="1000" dirty="0">
                <a:latin typeface="Montserrat"/>
              </a:rPr>
              <a:t>s’adresse</a:t>
            </a:r>
            <a:r>
              <a:rPr lang="fr-FR" sz="1000" b="1" dirty="0">
                <a:latin typeface="Montserrat"/>
              </a:rPr>
              <a:t> à tous les clients Particuliers des marques BP &amp; CE connectés à la Banque à distance </a:t>
            </a:r>
            <a:r>
              <a:rPr lang="fr-FR" sz="1000" dirty="0">
                <a:solidFill>
                  <a:sysClr val="windowText" lastClr="000000"/>
                </a:solidFill>
                <a:latin typeface="Montserrat" panose="00000500000000000000" pitchFamily="2" charset="0"/>
              </a:rPr>
              <a:t>et dans un prochain lot des banques adossées comme le Crédit Coopératif</a:t>
            </a:r>
          </a:p>
          <a:p>
            <a:pPr algn="just">
              <a:defRPr/>
            </a:pPr>
            <a:r>
              <a:rPr lang="fr-FR" sz="1000" dirty="0">
                <a:latin typeface="Montserrat"/>
              </a:rPr>
              <a:t>L’outil doit tenir compte des préoccupations variées des clients en lien avec la transition énergétique et écologique : climat / émission de CO2 / réglementations liée / préserver leur pouvoir d’achat/ pérenniser la valeur de leur patrimoine immobilier….</a:t>
            </a:r>
          </a:p>
        </p:txBody>
      </p:sp>
      <p:sp>
        <p:nvSpPr>
          <p:cNvPr id="95" name="Rectangle 94">
            <a:extLst>
              <a:ext uri="{FF2B5EF4-FFF2-40B4-BE49-F238E27FC236}">
                <a16:creationId xmlns:a16="http://schemas.microsoft.com/office/drawing/2014/main" id="{1D839C88-AE24-461B-B09B-983C136DA12D}"/>
              </a:ext>
            </a:extLst>
          </p:cNvPr>
          <p:cNvSpPr/>
          <p:nvPr/>
        </p:nvSpPr>
        <p:spPr>
          <a:xfrm>
            <a:off x="1518488" y="3120717"/>
            <a:ext cx="5997388" cy="563309"/>
          </a:xfrm>
          <a:prstGeom prst="rect">
            <a:avLst/>
          </a:prstGeom>
        </p:spPr>
        <p:txBody>
          <a:bodyPr wrap="square" lIns="79707" tIns="39853" rIns="79707" bIns="39853" anchor="t">
            <a:spAutoFit/>
          </a:bodyPr>
          <a:lstStyle/>
          <a:p>
            <a:pPr algn="just">
              <a:defRPr/>
            </a:pPr>
            <a:r>
              <a:rPr lang="fr-FR" sz="1000" dirty="0">
                <a:solidFill>
                  <a:schemeClr val="tx1"/>
                </a:solidFill>
                <a:latin typeface="Montserrat" panose="00000500000000000000" pitchFamily="2" charset="0"/>
              </a:rPr>
              <a:t>L’espace </a:t>
            </a:r>
            <a:r>
              <a:rPr lang="fr-FR" sz="1000" b="1" dirty="0">
                <a:solidFill>
                  <a:schemeClr val="tx2"/>
                </a:solidFill>
                <a:latin typeface="Montserrat" panose="00000500000000000000" pitchFamily="2" charset="0"/>
              </a:rPr>
              <a:t>Conseils et Solutions durables</a:t>
            </a:r>
            <a:r>
              <a:rPr lang="fr-FR" sz="1000" dirty="0">
                <a:solidFill>
                  <a:sysClr val="windowText" lastClr="000000"/>
                </a:solidFill>
                <a:latin typeface="Montserrat" panose="00000500000000000000" pitchFamily="2" charset="0"/>
              </a:rPr>
              <a:t> </a:t>
            </a:r>
            <a:r>
              <a:rPr lang="fr-FR" sz="1000" dirty="0">
                <a:latin typeface="Montserrat"/>
              </a:rPr>
              <a:t>vise à </a:t>
            </a:r>
            <a:r>
              <a:rPr lang="fr-FR" sz="1000" b="1" dirty="0">
                <a:latin typeface="Montserrat"/>
              </a:rPr>
              <a:t>informer et proposer des solutions à valeur ajoutée </a:t>
            </a:r>
            <a:r>
              <a:rPr lang="fr-FR" sz="1000" dirty="0">
                <a:latin typeface="Montserrat"/>
              </a:rPr>
              <a:t>permettant aux clients de </a:t>
            </a:r>
            <a:r>
              <a:rPr lang="fr-FR" sz="1000" b="1" dirty="0">
                <a:latin typeface="Montserrat"/>
              </a:rPr>
              <a:t>répondre à leurs attentes dans le cadre de la transition énergétique</a:t>
            </a:r>
            <a:endParaRPr lang="fr-FR" dirty="0"/>
          </a:p>
        </p:txBody>
      </p:sp>
      <p:grpSp>
        <p:nvGrpSpPr>
          <p:cNvPr id="96" name="Groupe 95">
            <a:extLst>
              <a:ext uri="{FF2B5EF4-FFF2-40B4-BE49-F238E27FC236}">
                <a16:creationId xmlns:a16="http://schemas.microsoft.com/office/drawing/2014/main" id="{D6C35B4B-DC1F-4E55-B191-EBDEEE11A65B}"/>
              </a:ext>
            </a:extLst>
          </p:cNvPr>
          <p:cNvGrpSpPr/>
          <p:nvPr/>
        </p:nvGrpSpPr>
        <p:grpSpPr>
          <a:xfrm>
            <a:off x="1040558" y="2288553"/>
            <a:ext cx="267547" cy="267546"/>
            <a:chOff x="5492544" y="2739690"/>
            <a:chExt cx="292119" cy="292120"/>
          </a:xfrm>
        </p:grpSpPr>
        <p:sp>
          <p:nvSpPr>
            <p:cNvPr id="97" name="Freeform 161">
              <a:extLst>
                <a:ext uri="{FF2B5EF4-FFF2-40B4-BE49-F238E27FC236}">
                  <a16:creationId xmlns:a16="http://schemas.microsoft.com/office/drawing/2014/main" id="{EEBECCA6-D69C-4172-ADBF-CD8ED2320303}"/>
                </a:ext>
              </a:extLst>
            </p:cNvPr>
            <p:cNvSpPr>
              <a:spLocks/>
            </p:cNvSpPr>
            <p:nvPr/>
          </p:nvSpPr>
          <p:spPr bwMode="auto">
            <a:xfrm>
              <a:off x="5517946" y="2757683"/>
              <a:ext cx="178870" cy="246608"/>
            </a:xfrm>
            <a:custGeom>
              <a:avLst/>
              <a:gdLst>
                <a:gd name="T0" fmla="*/ 24 w 71"/>
                <a:gd name="T1" fmla="*/ 4 h 97"/>
                <a:gd name="T2" fmla="*/ 40 w 71"/>
                <a:gd name="T3" fmla="*/ 1 h 97"/>
                <a:gd name="T4" fmla="*/ 62 w 71"/>
                <a:gd name="T5" fmla="*/ 4 h 97"/>
                <a:gd name="T6" fmla="*/ 71 w 71"/>
                <a:gd name="T7" fmla="*/ 7 h 97"/>
                <a:gd name="T8" fmla="*/ 70 w 71"/>
                <a:gd name="T9" fmla="*/ 8 h 97"/>
                <a:gd name="T10" fmla="*/ 63 w 71"/>
                <a:gd name="T11" fmla="*/ 16 h 97"/>
                <a:gd name="T12" fmla="*/ 61 w 71"/>
                <a:gd name="T13" fmla="*/ 16 h 97"/>
                <a:gd name="T14" fmla="*/ 43 w 71"/>
                <a:gd name="T15" fmla="*/ 12 h 97"/>
                <a:gd name="T16" fmla="*/ 18 w 71"/>
                <a:gd name="T17" fmla="*/ 21 h 97"/>
                <a:gd name="T18" fmla="*/ 2 w 71"/>
                <a:gd name="T19" fmla="*/ 47 h 97"/>
                <a:gd name="T20" fmla="*/ 10 w 71"/>
                <a:gd name="T21" fmla="*/ 79 h 97"/>
                <a:gd name="T22" fmla="*/ 32 w 71"/>
                <a:gd name="T23" fmla="*/ 95 h 97"/>
                <a:gd name="T24" fmla="*/ 50 w 71"/>
                <a:gd name="T25" fmla="*/ 96 h 97"/>
                <a:gd name="T26" fmla="*/ 61 w 71"/>
                <a:gd name="T27" fmla="*/ 93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1" h="97">
                  <a:moveTo>
                    <a:pt x="24" y="4"/>
                  </a:moveTo>
                  <a:cubicBezTo>
                    <a:pt x="29" y="2"/>
                    <a:pt x="34" y="1"/>
                    <a:pt x="40" y="1"/>
                  </a:cubicBezTo>
                  <a:cubicBezTo>
                    <a:pt x="47" y="0"/>
                    <a:pt x="55" y="1"/>
                    <a:pt x="62" y="4"/>
                  </a:cubicBezTo>
                  <a:cubicBezTo>
                    <a:pt x="65" y="5"/>
                    <a:pt x="68" y="6"/>
                    <a:pt x="71" y="7"/>
                  </a:cubicBezTo>
                  <a:cubicBezTo>
                    <a:pt x="70" y="8"/>
                    <a:pt x="70" y="8"/>
                    <a:pt x="70" y="8"/>
                  </a:cubicBezTo>
                  <a:cubicBezTo>
                    <a:pt x="67" y="11"/>
                    <a:pt x="65" y="13"/>
                    <a:pt x="63" y="16"/>
                  </a:cubicBezTo>
                  <a:cubicBezTo>
                    <a:pt x="62" y="16"/>
                    <a:pt x="62" y="16"/>
                    <a:pt x="61" y="16"/>
                  </a:cubicBezTo>
                  <a:cubicBezTo>
                    <a:pt x="55" y="13"/>
                    <a:pt x="50" y="12"/>
                    <a:pt x="43" y="12"/>
                  </a:cubicBezTo>
                  <a:cubicBezTo>
                    <a:pt x="34" y="12"/>
                    <a:pt x="25" y="15"/>
                    <a:pt x="18" y="21"/>
                  </a:cubicBezTo>
                  <a:cubicBezTo>
                    <a:pt x="10" y="28"/>
                    <a:pt x="4" y="36"/>
                    <a:pt x="2" y="47"/>
                  </a:cubicBezTo>
                  <a:cubicBezTo>
                    <a:pt x="0" y="58"/>
                    <a:pt x="3" y="69"/>
                    <a:pt x="10" y="79"/>
                  </a:cubicBezTo>
                  <a:cubicBezTo>
                    <a:pt x="15" y="87"/>
                    <a:pt x="22" y="92"/>
                    <a:pt x="32" y="95"/>
                  </a:cubicBezTo>
                  <a:cubicBezTo>
                    <a:pt x="38" y="97"/>
                    <a:pt x="44" y="97"/>
                    <a:pt x="50" y="96"/>
                  </a:cubicBezTo>
                  <a:cubicBezTo>
                    <a:pt x="54" y="95"/>
                    <a:pt x="58" y="94"/>
                    <a:pt x="61" y="93"/>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98" name="Freeform 162">
              <a:extLst>
                <a:ext uri="{FF2B5EF4-FFF2-40B4-BE49-F238E27FC236}">
                  <a16:creationId xmlns:a16="http://schemas.microsoft.com/office/drawing/2014/main" id="{F3EAE0C2-4E1D-4DEA-BBAB-2B2762DCA56E}"/>
                </a:ext>
              </a:extLst>
            </p:cNvPr>
            <p:cNvSpPr>
              <a:spLocks/>
            </p:cNvSpPr>
            <p:nvPr/>
          </p:nvSpPr>
          <p:spPr bwMode="auto">
            <a:xfrm>
              <a:off x="5535938" y="2788376"/>
              <a:ext cx="7409" cy="9526"/>
            </a:xfrm>
            <a:custGeom>
              <a:avLst/>
              <a:gdLst>
                <a:gd name="T0" fmla="*/ 0 w 3"/>
                <a:gd name="T1" fmla="*/ 4 h 4"/>
                <a:gd name="T2" fmla="*/ 3 w 3"/>
                <a:gd name="T3" fmla="*/ 0 h 4"/>
              </a:gdLst>
              <a:ahLst/>
              <a:cxnLst>
                <a:cxn ang="0">
                  <a:pos x="T0" y="T1"/>
                </a:cxn>
                <a:cxn ang="0">
                  <a:pos x="T2" y="T3"/>
                </a:cxn>
              </a:cxnLst>
              <a:rect l="0" t="0" r="r" b="b"/>
              <a:pathLst>
                <a:path w="3" h="4">
                  <a:moveTo>
                    <a:pt x="0" y="4"/>
                  </a:moveTo>
                  <a:cubicBezTo>
                    <a:pt x="1" y="2"/>
                    <a:pt x="2" y="1"/>
                    <a:pt x="3" y="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99" name="Freeform 163">
              <a:extLst>
                <a:ext uri="{FF2B5EF4-FFF2-40B4-BE49-F238E27FC236}">
                  <a16:creationId xmlns:a16="http://schemas.microsoft.com/office/drawing/2014/main" id="{727977DC-040A-463D-99B5-883D34218EE6}"/>
                </a:ext>
              </a:extLst>
            </p:cNvPr>
            <p:cNvSpPr>
              <a:spLocks/>
            </p:cNvSpPr>
            <p:nvPr/>
          </p:nvSpPr>
          <p:spPr bwMode="auto">
            <a:xfrm>
              <a:off x="5492544" y="2826479"/>
              <a:ext cx="272009" cy="205330"/>
            </a:xfrm>
            <a:custGeom>
              <a:avLst/>
              <a:gdLst>
                <a:gd name="T0" fmla="*/ 95 w 108"/>
                <a:gd name="T1" fmla="*/ 19 h 81"/>
                <a:gd name="T2" fmla="*/ 92 w 108"/>
                <a:gd name="T3" fmla="*/ 10 h 81"/>
                <a:gd name="T4" fmla="*/ 92 w 108"/>
                <a:gd name="T5" fmla="*/ 9 h 81"/>
                <a:gd name="T6" fmla="*/ 100 w 108"/>
                <a:gd name="T7" fmla="*/ 1 h 81"/>
                <a:gd name="T8" fmla="*/ 101 w 108"/>
                <a:gd name="T9" fmla="*/ 1 h 81"/>
                <a:gd name="T10" fmla="*/ 105 w 108"/>
                <a:gd name="T11" fmla="*/ 11 h 81"/>
                <a:gd name="T12" fmla="*/ 107 w 108"/>
                <a:gd name="T13" fmla="*/ 33 h 81"/>
                <a:gd name="T14" fmla="*/ 69 w 108"/>
                <a:gd name="T15" fmla="*/ 79 h 81"/>
                <a:gd name="T16" fmla="*/ 58 w 108"/>
                <a:gd name="T17" fmla="*/ 81 h 81"/>
                <a:gd name="T18" fmla="*/ 58 w 108"/>
                <a:gd name="T19" fmla="*/ 81 h 81"/>
                <a:gd name="T20" fmla="*/ 50 w 108"/>
                <a:gd name="T21" fmla="*/ 81 h 81"/>
                <a:gd name="T22" fmla="*/ 46 w 108"/>
                <a:gd name="T23" fmla="*/ 81 h 81"/>
                <a:gd name="T24" fmla="*/ 16 w 108"/>
                <a:gd name="T25" fmla="*/ 66 h 81"/>
                <a:gd name="T26" fmla="*/ 1 w 108"/>
                <a:gd name="T27" fmla="*/ 37 h 81"/>
                <a:gd name="T28" fmla="*/ 0 w 108"/>
                <a:gd name="T29" fmla="*/ 31 h 81"/>
                <a:gd name="T30" fmla="*/ 0 w 108"/>
                <a:gd name="T31" fmla="*/ 24 h 81"/>
                <a:gd name="T32" fmla="*/ 1 w 108"/>
                <a:gd name="T33" fmla="*/ 18 h 81"/>
                <a:gd name="T34" fmla="*/ 7 w 108"/>
                <a:gd name="T35"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8" h="81">
                  <a:moveTo>
                    <a:pt x="95" y="19"/>
                  </a:moveTo>
                  <a:cubicBezTo>
                    <a:pt x="94" y="16"/>
                    <a:pt x="94" y="13"/>
                    <a:pt x="92" y="10"/>
                  </a:cubicBezTo>
                  <a:cubicBezTo>
                    <a:pt x="92" y="10"/>
                    <a:pt x="92" y="9"/>
                    <a:pt x="92" y="9"/>
                  </a:cubicBezTo>
                  <a:cubicBezTo>
                    <a:pt x="95" y="6"/>
                    <a:pt x="98" y="4"/>
                    <a:pt x="100" y="1"/>
                  </a:cubicBezTo>
                  <a:cubicBezTo>
                    <a:pt x="100" y="1"/>
                    <a:pt x="100" y="1"/>
                    <a:pt x="101" y="1"/>
                  </a:cubicBezTo>
                  <a:cubicBezTo>
                    <a:pt x="102" y="4"/>
                    <a:pt x="104" y="8"/>
                    <a:pt x="105" y="11"/>
                  </a:cubicBezTo>
                  <a:cubicBezTo>
                    <a:pt x="107" y="18"/>
                    <a:pt x="108" y="26"/>
                    <a:pt x="107" y="33"/>
                  </a:cubicBezTo>
                  <a:cubicBezTo>
                    <a:pt x="105" y="55"/>
                    <a:pt x="90" y="73"/>
                    <a:pt x="69" y="79"/>
                  </a:cubicBezTo>
                  <a:cubicBezTo>
                    <a:pt x="66" y="80"/>
                    <a:pt x="62" y="80"/>
                    <a:pt x="58" y="81"/>
                  </a:cubicBezTo>
                  <a:cubicBezTo>
                    <a:pt x="58" y="81"/>
                    <a:pt x="58" y="81"/>
                    <a:pt x="58" y="81"/>
                  </a:cubicBezTo>
                  <a:cubicBezTo>
                    <a:pt x="50" y="81"/>
                    <a:pt x="50" y="81"/>
                    <a:pt x="50" y="81"/>
                  </a:cubicBezTo>
                  <a:cubicBezTo>
                    <a:pt x="49" y="81"/>
                    <a:pt x="47" y="81"/>
                    <a:pt x="46" y="81"/>
                  </a:cubicBezTo>
                  <a:cubicBezTo>
                    <a:pt x="34" y="79"/>
                    <a:pt x="24" y="74"/>
                    <a:pt x="16" y="66"/>
                  </a:cubicBezTo>
                  <a:cubicBezTo>
                    <a:pt x="8" y="58"/>
                    <a:pt x="3" y="48"/>
                    <a:pt x="1" y="37"/>
                  </a:cubicBezTo>
                  <a:cubicBezTo>
                    <a:pt x="0" y="35"/>
                    <a:pt x="0" y="33"/>
                    <a:pt x="0" y="31"/>
                  </a:cubicBezTo>
                  <a:cubicBezTo>
                    <a:pt x="0" y="24"/>
                    <a:pt x="0" y="24"/>
                    <a:pt x="0" y="24"/>
                  </a:cubicBezTo>
                  <a:cubicBezTo>
                    <a:pt x="0" y="22"/>
                    <a:pt x="0" y="20"/>
                    <a:pt x="1" y="18"/>
                  </a:cubicBezTo>
                  <a:cubicBezTo>
                    <a:pt x="2" y="11"/>
                    <a:pt x="4" y="5"/>
                    <a:pt x="7" y="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100" name="Freeform 164">
              <a:extLst>
                <a:ext uri="{FF2B5EF4-FFF2-40B4-BE49-F238E27FC236}">
                  <a16:creationId xmlns:a16="http://schemas.microsoft.com/office/drawing/2014/main" id="{3B127C51-FA4E-48F1-B8C3-1E925AFB1A9A}"/>
                </a:ext>
              </a:extLst>
            </p:cNvPr>
            <p:cNvSpPr>
              <a:spLocks/>
            </p:cNvSpPr>
            <p:nvPr/>
          </p:nvSpPr>
          <p:spPr bwMode="auto">
            <a:xfrm>
              <a:off x="5704224" y="2958779"/>
              <a:ext cx="10584" cy="11642"/>
            </a:xfrm>
            <a:custGeom>
              <a:avLst/>
              <a:gdLst>
                <a:gd name="T0" fmla="*/ 0 w 4"/>
                <a:gd name="T1" fmla="*/ 5 h 5"/>
                <a:gd name="T2" fmla="*/ 4 w 4"/>
                <a:gd name="T3" fmla="*/ 0 h 5"/>
              </a:gdLst>
              <a:ahLst/>
              <a:cxnLst>
                <a:cxn ang="0">
                  <a:pos x="T0" y="T1"/>
                </a:cxn>
                <a:cxn ang="0">
                  <a:pos x="T2" y="T3"/>
                </a:cxn>
              </a:cxnLst>
              <a:rect l="0" t="0" r="r" b="b"/>
              <a:pathLst>
                <a:path w="4" h="5">
                  <a:moveTo>
                    <a:pt x="0" y="5"/>
                  </a:moveTo>
                  <a:cubicBezTo>
                    <a:pt x="1" y="4"/>
                    <a:pt x="3" y="2"/>
                    <a:pt x="4" y="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101" name="Freeform 165">
              <a:extLst>
                <a:ext uri="{FF2B5EF4-FFF2-40B4-BE49-F238E27FC236}">
                  <a16:creationId xmlns:a16="http://schemas.microsoft.com/office/drawing/2014/main" id="{B83E219A-827C-492B-9691-1682D738EEC5}"/>
                </a:ext>
              </a:extLst>
            </p:cNvPr>
            <p:cNvSpPr>
              <a:spLocks/>
            </p:cNvSpPr>
            <p:nvPr/>
          </p:nvSpPr>
          <p:spPr bwMode="auto">
            <a:xfrm>
              <a:off x="5598384" y="2739690"/>
              <a:ext cx="186279" cy="185221"/>
            </a:xfrm>
            <a:custGeom>
              <a:avLst/>
              <a:gdLst>
                <a:gd name="T0" fmla="*/ 32 w 74"/>
                <a:gd name="T1" fmla="*/ 49 h 73"/>
                <a:gd name="T2" fmla="*/ 23 w 74"/>
                <a:gd name="T3" fmla="*/ 58 h 73"/>
                <a:gd name="T4" fmla="*/ 23 w 74"/>
                <a:gd name="T5" fmla="*/ 60 h 73"/>
                <a:gd name="T6" fmla="*/ 11 w 74"/>
                <a:gd name="T7" fmla="*/ 72 h 73"/>
                <a:gd name="T8" fmla="*/ 1 w 74"/>
                <a:gd name="T9" fmla="*/ 60 h 73"/>
                <a:gd name="T10" fmla="*/ 14 w 74"/>
                <a:gd name="T11" fmla="*/ 51 h 73"/>
                <a:gd name="T12" fmla="*/ 15 w 74"/>
                <a:gd name="T13" fmla="*/ 50 h 73"/>
                <a:gd name="T14" fmla="*/ 45 w 74"/>
                <a:gd name="T15" fmla="*/ 21 h 73"/>
                <a:gd name="T16" fmla="*/ 45 w 74"/>
                <a:gd name="T17" fmla="*/ 19 h 73"/>
                <a:gd name="T18" fmla="*/ 45 w 74"/>
                <a:gd name="T19" fmla="*/ 16 h 73"/>
                <a:gd name="T20" fmla="*/ 45 w 74"/>
                <a:gd name="T21" fmla="*/ 14 h 73"/>
                <a:gd name="T22" fmla="*/ 59 w 74"/>
                <a:gd name="T23" fmla="*/ 1 h 73"/>
                <a:gd name="T24" fmla="*/ 60 w 74"/>
                <a:gd name="T25" fmla="*/ 0 h 73"/>
                <a:gd name="T26" fmla="*/ 60 w 74"/>
                <a:gd name="T27" fmla="*/ 0 h 73"/>
                <a:gd name="T28" fmla="*/ 62 w 74"/>
                <a:gd name="T29" fmla="*/ 11 h 73"/>
                <a:gd name="T30" fmla="*/ 74 w 74"/>
                <a:gd name="T31" fmla="*/ 13 h 73"/>
                <a:gd name="T32" fmla="*/ 74 w 74"/>
                <a:gd name="T33" fmla="*/ 13 h 73"/>
                <a:gd name="T34" fmla="*/ 73 w 74"/>
                <a:gd name="T35" fmla="*/ 14 h 73"/>
                <a:gd name="T36" fmla="*/ 59 w 74"/>
                <a:gd name="T37" fmla="*/ 28 h 73"/>
                <a:gd name="T38" fmla="*/ 57 w 74"/>
                <a:gd name="T39" fmla="*/ 28 h 73"/>
                <a:gd name="T40" fmla="*/ 54 w 74"/>
                <a:gd name="T41" fmla="*/ 28 h 73"/>
                <a:gd name="T42" fmla="*/ 52 w 74"/>
                <a:gd name="T43" fmla="*/ 29 h 73"/>
                <a:gd name="T44" fmla="*/ 47 w 74"/>
                <a:gd name="T45" fmla="*/ 34 h 73"/>
                <a:gd name="T46" fmla="*/ 37 w 74"/>
                <a:gd name="T47" fmla="*/ 4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4" h="73">
                  <a:moveTo>
                    <a:pt x="32" y="49"/>
                  </a:moveTo>
                  <a:cubicBezTo>
                    <a:pt x="29" y="52"/>
                    <a:pt x="26" y="55"/>
                    <a:pt x="23" y="58"/>
                  </a:cubicBezTo>
                  <a:cubicBezTo>
                    <a:pt x="23" y="58"/>
                    <a:pt x="22" y="59"/>
                    <a:pt x="23" y="60"/>
                  </a:cubicBezTo>
                  <a:cubicBezTo>
                    <a:pt x="24" y="66"/>
                    <a:pt x="18" y="73"/>
                    <a:pt x="11" y="72"/>
                  </a:cubicBezTo>
                  <a:cubicBezTo>
                    <a:pt x="5" y="72"/>
                    <a:pt x="0" y="66"/>
                    <a:pt x="1" y="60"/>
                  </a:cubicBezTo>
                  <a:cubicBezTo>
                    <a:pt x="2" y="54"/>
                    <a:pt x="8" y="50"/>
                    <a:pt x="14" y="51"/>
                  </a:cubicBezTo>
                  <a:cubicBezTo>
                    <a:pt x="14" y="51"/>
                    <a:pt x="15" y="51"/>
                    <a:pt x="15" y="50"/>
                  </a:cubicBezTo>
                  <a:cubicBezTo>
                    <a:pt x="25" y="40"/>
                    <a:pt x="35" y="31"/>
                    <a:pt x="45" y="21"/>
                  </a:cubicBezTo>
                  <a:cubicBezTo>
                    <a:pt x="45" y="20"/>
                    <a:pt x="45" y="20"/>
                    <a:pt x="45" y="19"/>
                  </a:cubicBezTo>
                  <a:cubicBezTo>
                    <a:pt x="45" y="18"/>
                    <a:pt x="45" y="17"/>
                    <a:pt x="45" y="16"/>
                  </a:cubicBezTo>
                  <a:cubicBezTo>
                    <a:pt x="45" y="15"/>
                    <a:pt x="45" y="15"/>
                    <a:pt x="45" y="14"/>
                  </a:cubicBezTo>
                  <a:cubicBezTo>
                    <a:pt x="50" y="10"/>
                    <a:pt x="55" y="5"/>
                    <a:pt x="59" y="1"/>
                  </a:cubicBezTo>
                  <a:cubicBezTo>
                    <a:pt x="60" y="0"/>
                    <a:pt x="60" y="0"/>
                    <a:pt x="60" y="0"/>
                  </a:cubicBezTo>
                  <a:cubicBezTo>
                    <a:pt x="60" y="0"/>
                    <a:pt x="60" y="0"/>
                    <a:pt x="60" y="0"/>
                  </a:cubicBezTo>
                  <a:cubicBezTo>
                    <a:pt x="61" y="3"/>
                    <a:pt x="61" y="7"/>
                    <a:pt x="62" y="11"/>
                  </a:cubicBezTo>
                  <a:cubicBezTo>
                    <a:pt x="66" y="12"/>
                    <a:pt x="70" y="12"/>
                    <a:pt x="74" y="13"/>
                  </a:cubicBezTo>
                  <a:cubicBezTo>
                    <a:pt x="74" y="13"/>
                    <a:pt x="74" y="13"/>
                    <a:pt x="74" y="13"/>
                  </a:cubicBezTo>
                  <a:cubicBezTo>
                    <a:pt x="73" y="13"/>
                    <a:pt x="73" y="14"/>
                    <a:pt x="73" y="14"/>
                  </a:cubicBezTo>
                  <a:cubicBezTo>
                    <a:pt x="68" y="19"/>
                    <a:pt x="63" y="23"/>
                    <a:pt x="59" y="28"/>
                  </a:cubicBezTo>
                  <a:cubicBezTo>
                    <a:pt x="58" y="28"/>
                    <a:pt x="58" y="29"/>
                    <a:pt x="57" y="28"/>
                  </a:cubicBezTo>
                  <a:cubicBezTo>
                    <a:pt x="56" y="28"/>
                    <a:pt x="55" y="28"/>
                    <a:pt x="54" y="28"/>
                  </a:cubicBezTo>
                  <a:cubicBezTo>
                    <a:pt x="53" y="28"/>
                    <a:pt x="53" y="28"/>
                    <a:pt x="52" y="29"/>
                  </a:cubicBezTo>
                  <a:cubicBezTo>
                    <a:pt x="51" y="30"/>
                    <a:pt x="49" y="32"/>
                    <a:pt x="47" y="34"/>
                  </a:cubicBezTo>
                  <a:cubicBezTo>
                    <a:pt x="44" y="37"/>
                    <a:pt x="40" y="41"/>
                    <a:pt x="37" y="44"/>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102" name="Freeform 166">
              <a:extLst>
                <a:ext uri="{FF2B5EF4-FFF2-40B4-BE49-F238E27FC236}">
                  <a16:creationId xmlns:a16="http://schemas.microsoft.com/office/drawing/2014/main" id="{D4B96B3A-5B76-46E6-952D-3BED8A0729C3}"/>
                </a:ext>
              </a:extLst>
            </p:cNvPr>
            <p:cNvSpPr>
              <a:spLocks/>
            </p:cNvSpPr>
            <p:nvPr/>
          </p:nvSpPr>
          <p:spPr bwMode="auto">
            <a:xfrm>
              <a:off x="5492544" y="2904801"/>
              <a:ext cx="125950" cy="127009"/>
            </a:xfrm>
            <a:custGeom>
              <a:avLst/>
              <a:gdLst>
                <a:gd name="T0" fmla="*/ 0 w 50"/>
                <a:gd name="T1" fmla="*/ 0 h 50"/>
                <a:gd name="T2" fmla="*/ 1 w 50"/>
                <a:gd name="T3" fmla="*/ 6 h 50"/>
                <a:gd name="T4" fmla="*/ 16 w 50"/>
                <a:gd name="T5" fmla="*/ 35 h 50"/>
                <a:gd name="T6" fmla="*/ 46 w 50"/>
                <a:gd name="T7" fmla="*/ 50 h 50"/>
                <a:gd name="T8" fmla="*/ 50 w 50"/>
                <a:gd name="T9" fmla="*/ 50 h 50"/>
              </a:gdLst>
              <a:ahLst/>
              <a:cxnLst>
                <a:cxn ang="0">
                  <a:pos x="T0" y="T1"/>
                </a:cxn>
                <a:cxn ang="0">
                  <a:pos x="T2" y="T3"/>
                </a:cxn>
                <a:cxn ang="0">
                  <a:pos x="T4" y="T5"/>
                </a:cxn>
                <a:cxn ang="0">
                  <a:pos x="T6" y="T7"/>
                </a:cxn>
                <a:cxn ang="0">
                  <a:pos x="T8" y="T9"/>
                </a:cxn>
              </a:cxnLst>
              <a:rect l="0" t="0" r="r" b="b"/>
              <a:pathLst>
                <a:path w="50" h="50">
                  <a:moveTo>
                    <a:pt x="0" y="0"/>
                  </a:moveTo>
                  <a:cubicBezTo>
                    <a:pt x="0" y="2"/>
                    <a:pt x="0" y="4"/>
                    <a:pt x="1" y="6"/>
                  </a:cubicBezTo>
                  <a:cubicBezTo>
                    <a:pt x="3" y="17"/>
                    <a:pt x="8" y="27"/>
                    <a:pt x="16" y="35"/>
                  </a:cubicBezTo>
                  <a:cubicBezTo>
                    <a:pt x="24" y="43"/>
                    <a:pt x="34" y="48"/>
                    <a:pt x="46" y="50"/>
                  </a:cubicBezTo>
                  <a:cubicBezTo>
                    <a:pt x="47" y="50"/>
                    <a:pt x="49" y="50"/>
                    <a:pt x="50" y="5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103" name="Freeform 167">
              <a:extLst>
                <a:ext uri="{FF2B5EF4-FFF2-40B4-BE49-F238E27FC236}">
                  <a16:creationId xmlns:a16="http://schemas.microsoft.com/office/drawing/2014/main" id="{B8EDF01D-64EC-4EF7-B9F9-B9C308FF1855}"/>
                </a:ext>
              </a:extLst>
            </p:cNvPr>
            <p:cNvSpPr>
              <a:spLocks/>
            </p:cNvSpPr>
            <p:nvPr/>
          </p:nvSpPr>
          <p:spPr bwMode="auto">
            <a:xfrm>
              <a:off x="5749736" y="2739690"/>
              <a:ext cx="34927" cy="32811"/>
            </a:xfrm>
            <a:custGeom>
              <a:avLst/>
              <a:gdLst>
                <a:gd name="T0" fmla="*/ 14 w 14"/>
                <a:gd name="T1" fmla="*/ 13 h 13"/>
                <a:gd name="T2" fmla="*/ 2 w 14"/>
                <a:gd name="T3" fmla="*/ 11 h 13"/>
                <a:gd name="T4" fmla="*/ 0 w 14"/>
                <a:gd name="T5" fmla="*/ 0 h 13"/>
              </a:gdLst>
              <a:ahLst/>
              <a:cxnLst>
                <a:cxn ang="0">
                  <a:pos x="T0" y="T1"/>
                </a:cxn>
                <a:cxn ang="0">
                  <a:pos x="T2" y="T3"/>
                </a:cxn>
                <a:cxn ang="0">
                  <a:pos x="T4" y="T5"/>
                </a:cxn>
              </a:cxnLst>
              <a:rect l="0" t="0" r="r" b="b"/>
              <a:pathLst>
                <a:path w="14" h="13">
                  <a:moveTo>
                    <a:pt x="14" y="13"/>
                  </a:moveTo>
                  <a:cubicBezTo>
                    <a:pt x="10" y="12"/>
                    <a:pt x="6" y="12"/>
                    <a:pt x="2" y="11"/>
                  </a:cubicBezTo>
                  <a:cubicBezTo>
                    <a:pt x="1" y="7"/>
                    <a:pt x="1" y="3"/>
                    <a:pt x="0" y="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104" name="Freeform 168">
              <a:extLst>
                <a:ext uri="{FF2B5EF4-FFF2-40B4-BE49-F238E27FC236}">
                  <a16:creationId xmlns:a16="http://schemas.microsoft.com/office/drawing/2014/main" id="{3C5E5487-95DD-48CB-BC05-532938A1BDF5}"/>
                </a:ext>
              </a:extLst>
            </p:cNvPr>
            <p:cNvSpPr>
              <a:spLocks/>
            </p:cNvSpPr>
            <p:nvPr/>
          </p:nvSpPr>
          <p:spPr bwMode="auto">
            <a:xfrm>
              <a:off x="5614260" y="2948195"/>
              <a:ext cx="9526" cy="2117"/>
            </a:xfrm>
            <a:custGeom>
              <a:avLst/>
              <a:gdLst>
                <a:gd name="T0" fmla="*/ 0 w 4"/>
                <a:gd name="T1" fmla="*/ 0 h 1"/>
                <a:gd name="T2" fmla="*/ 1 w 4"/>
                <a:gd name="T3" fmla="*/ 0 h 1"/>
                <a:gd name="T4" fmla="*/ 4 w 4"/>
                <a:gd name="T5" fmla="*/ 1 h 1"/>
              </a:gdLst>
              <a:ahLst/>
              <a:cxnLst>
                <a:cxn ang="0">
                  <a:pos x="T0" y="T1"/>
                </a:cxn>
                <a:cxn ang="0">
                  <a:pos x="T2" y="T3"/>
                </a:cxn>
                <a:cxn ang="0">
                  <a:pos x="T4" y="T5"/>
                </a:cxn>
              </a:cxnLst>
              <a:rect l="0" t="0" r="r" b="b"/>
              <a:pathLst>
                <a:path w="4" h="1">
                  <a:moveTo>
                    <a:pt x="0" y="0"/>
                  </a:moveTo>
                  <a:cubicBezTo>
                    <a:pt x="0" y="0"/>
                    <a:pt x="1" y="0"/>
                    <a:pt x="1" y="0"/>
                  </a:cubicBezTo>
                  <a:cubicBezTo>
                    <a:pt x="2" y="0"/>
                    <a:pt x="3" y="0"/>
                    <a:pt x="4" y="1"/>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105" name="Freeform 169">
              <a:extLst>
                <a:ext uri="{FF2B5EF4-FFF2-40B4-BE49-F238E27FC236}">
                  <a16:creationId xmlns:a16="http://schemas.microsoft.com/office/drawing/2014/main" id="{568B735E-756F-4C61-96EF-C6D0026B95AD}"/>
                </a:ext>
              </a:extLst>
            </p:cNvPr>
            <p:cNvSpPr>
              <a:spLocks/>
            </p:cNvSpPr>
            <p:nvPr/>
          </p:nvSpPr>
          <p:spPr bwMode="auto">
            <a:xfrm>
              <a:off x="5541230" y="2808486"/>
              <a:ext cx="175695" cy="177812"/>
            </a:xfrm>
            <a:custGeom>
              <a:avLst/>
              <a:gdLst>
                <a:gd name="T0" fmla="*/ 43 w 70"/>
                <a:gd name="T1" fmla="*/ 54 h 70"/>
                <a:gd name="T2" fmla="*/ 55 w 70"/>
                <a:gd name="T3" fmla="*/ 39 h 70"/>
                <a:gd name="T4" fmla="*/ 56 w 70"/>
                <a:gd name="T5" fmla="*/ 34 h 70"/>
                <a:gd name="T6" fmla="*/ 56 w 70"/>
                <a:gd name="T7" fmla="*/ 33 h 70"/>
                <a:gd name="T8" fmla="*/ 65 w 70"/>
                <a:gd name="T9" fmla="*/ 24 h 70"/>
                <a:gd name="T10" fmla="*/ 52 w 70"/>
                <a:gd name="T11" fmla="*/ 61 h 70"/>
                <a:gd name="T12" fmla="*/ 12 w 70"/>
                <a:gd name="T13" fmla="*/ 57 h 70"/>
                <a:gd name="T14" fmla="*/ 8 w 70"/>
                <a:gd name="T15" fmla="*/ 17 h 70"/>
                <a:gd name="T16" fmla="*/ 45 w 70"/>
                <a:gd name="T17" fmla="*/ 4 h 70"/>
                <a:gd name="T18" fmla="*/ 44 w 70"/>
                <a:gd name="T19" fmla="*/ 5 h 70"/>
                <a:gd name="T20" fmla="*/ 37 w 70"/>
                <a:gd name="T21" fmla="*/ 12 h 70"/>
                <a:gd name="T22" fmla="*/ 35 w 70"/>
                <a:gd name="T23" fmla="*/ 13 h 70"/>
                <a:gd name="T24" fmla="*/ 16 w 70"/>
                <a:gd name="T25" fmla="*/ 25 h 70"/>
                <a:gd name="T26" fmla="*/ 22 w 70"/>
                <a:gd name="T27" fmla="*/ 5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70">
                  <a:moveTo>
                    <a:pt x="43" y="54"/>
                  </a:moveTo>
                  <a:cubicBezTo>
                    <a:pt x="49" y="51"/>
                    <a:pt x="54" y="46"/>
                    <a:pt x="55" y="39"/>
                  </a:cubicBezTo>
                  <a:cubicBezTo>
                    <a:pt x="56" y="37"/>
                    <a:pt x="56" y="36"/>
                    <a:pt x="56" y="34"/>
                  </a:cubicBezTo>
                  <a:cubicBezTo>
                    <a:pt x="56" y="34"/>
                    <a:pt x="56" y="33"/>
                    <a:pt x="56" y="33"/>
                  </a:cubicBezTo>
                  <a:cubicBezTo>
                    <a:pt x="59" y="30"/>
                    <a:pt x="62" y="27"/>
                    <a:pt x="65" y="24"/>
                  </a:cubicBezTo>
                  <a:cubicBezTo>
                    <a:pt x="70" y="37"/>
                    <a:pt x="65" y="53"/>
                    <a:pt x="52" y="61"/>
                  </a:cubicBezTo>
                  <a:cubicBezTo>
                    <a:pt x="40" y="70"/>
                    <a:pt x="23" y="68"/>
                    <a:pt x="12" y="57"/>
                  </a:cubicBezTo>
                  <a:cubicBezTo>
                    <a:pt x="1" y="46"/>
                    <a:pt x="0" y="30"/>
                    <a:pt x="8" y="17"/>
                  </a:cubicBezTo>
                  <a:cubicBezTo>
                    <a:pt x="16" y="4"/>
                    <a:pt x="32" y="0"/>
                    <a:pt x="45" y="4"/>
                  </a:cubicBezTo>
                  <a:cubicBezTo>
                    <a:pt x="45" y="5"/>
                    <a:pt x="44" y="5"/>
                    <a:pt x="44" y="5"/>
                  </a:cubicBezTo>
                  <a:cubicBezTo>
                    <a:pt x="42" y="8"/>
                    <a:pt x="39" y="10"/>
                    <a:pt x="37" y="12"/>
                  </a:cubicBezTo>
                  <a:cubicBezTo>
                    <a:pt x="36" y="13"/>
                    <a:pt x="36" y="13"/>
                    <a:pt x="35" y="13"/>
                  </a:cubicBezTo>
                  <a:cubicBezTo>
                    <a:pt x="26" y="14"/>
                    <a:pt x="19" y="18"/>
                    <a:pt x="16" y="25"/>
                  </a:cubicBezTo>
                  <a:cubicBezTo>
                    <a:pt x="11" y="35"/>
                    <a:pt x="14" y="45"/>
                    <a:pt x="22" y="51"/>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grpSp>
      <p:sp>
        <p:nvSpPr>
          <p:cNvPr id="106" name="Rectangle 105">
            <a:extLst>
              <a:ext uri="{FF2B5EF4-FFF2-40B4-BE49-F238E27FC236}">
                <a16:creationId xmlns:a16="http://schemas.microsoft.com/office/drawing/2014/main" id="{56238BAF-E93C-494F-B4E5-F7C6F9E78AC4}"/>
              </a:ext>
            </a:extLst>
          </p:cNvPr>
          <p:cNvSpPr/>
          <p:nvPr/>
        </p:nvSpPr>
        <p:spPr>
          <a:xfrm>
            <a:off x="1518488" y="2135532"/>
            <a:ext cx="5997388" cy="696038"/>
          </a:xfrm>
          <a:prstGeom prst="rect">
            <a:avLst/>
          </a:prstGeom>
        </p:spPr>
        <p:txBody>
          <a:bodyPr wrap="square" lIns="79707" tIns="39853" rIns="79707" bIns="39853" anchor="t">
            <a:spAutoFit/>
          </a:bodyPr>
          <a:lstStyle/>
          <a:p>
            <a:pPr algn="just">
              <a:defRPr/>
            </a:pPr>
            <a:r>
              <a:rPr lang="fr-FR" sz="1000" dirty="0">
                <a:solidFill>
                  <a:schemeClr val="tx1"/>
                </a:solidFill>
                <a:latin typeface="Montserrat" panose="00000500000000000000" pitchFamily="2" charset="0"/>
              </a:rPr>
              <a:t>L’espace </a:t>
            </a:r>
            <a:r>
              <a:rPr lang="fr-FR" sz="1000" b="1" dirty="0">
                <a:solidFill>
                  <a:schemeClr val="tx2"/>
                </a:solidFill>
                <a:latin typeface="Montserrat" panose="00000500000000000000" pitchFamily="2" charset="0"/>
              </a:rPr>
              <a:t>Conseils et Solutions durables</a:t>
            </a:r>
            <a:r>
              <a:rPr lang="fr-FR" sz="1000" dirty="0">
                <a:solidFill>
                  <a:sysClr val="windowText" lastClr="000000"/>
                </a:solidFill>
                <a:latin typeface="Montserrat" panose="00000500000000000000" pitchFamily="2" charset="0"/>
              </a:rPr>
              <a:t> </a:t>
            </a:r>
            <a:r>
              <a:rPr lang="fr-FR" sz="1000" dirty="0">
                <a:latin typeface="Montserrat" panose="00000500000000000000" pitchFamily="2" charset="0"/>
              </a:rPr>
              <a:t>doit présenter </a:t>
            </a:r>
            <a:r>
              <a:rPr lang="fr-FR" sz="1000" b="1" dirty="0">
                <a:latin typeface="Montserrat" panose="00000500000000000000" pitchFamily="2" charset="0"/>
              </a:rPr>
              <a:t>les solutions bancaires </a:t>
            </a:r>
            <a:r>
              <a:rPr lang="fr-FR" sz="1000" dirty="0">
                <a:latin typeface="Montserrat" panose="00000500000000000000" pitchFamily="2" charset="0"/>
              </a:rPr>
              <a:t>(crédits / assurance / épargne…) </a:t>
            </a:r>
            <a:r>
              <a:rPr lang="fr-FR" sz="1000" b="1" dirty="0">
                <a:latin typeface="Montserrat" panose="00000500000000000000" pitchFamily="2" charset="0"/>
              </a:rPr>
              <a:t>ou extra-bancaires </a:t>
            </a:r>
            <a:r>
              <a:rPr lang="fr-FR" sz="1000" dirty="0">
                <a:latin typeface="Montserrat" panose="00000500000000000000" pitchFamily="2" charset="0"/>
              </a:rPr>
              <a:t>(rénovation énergétique, énergie verte…) </a:t>
            </a:r>
            <a:r>
              <a:rPr lang="fr-FR" sz="1000" b="1" dirty="0">
                <a:latin typeface="Montserrat" panose="00000500000000000000" pitchFamily="2" charset="0"/>
              </a:rPr>
              <a:t>adaptées et pertinentes </a:t>
            </a:r>
            <a:r>
              <a:rPr lang="fr-FR" sz="1000" dirty="0">
                <a:latin typeface="Montserrat" panose="00000500000000000000" pitchFamily="2" charset="0"/>
              </a:rPr>
              <a:t>adressant les besoins de différents types de profil client, notamment au sujet des thématiques phares du logement et de la mobilité</a:t>
            </a:r>
          </a:p>
        </p:txBody>
      </p:sp>
      <p:sp>
        <p:nvSpPr>
          <p:cNvPr id="107" name="Rectangle 106">
            <a:extLst>
              <a:ext uri="{FF2B5EF4-FFF2-40B4-BE49-F238E27FC236}">
                <a16:creationId xmlns:a16="http://schemas.microsoft.com/office/drawing/2014/main" id="{96572CD4-07D4-4570-AB79-96B03C9C4BFF}"/>
              </a:ext>
            </a:extLst>
          </p:cNvPr>
          <p:cNvSpPr/>
          <p:nvPr/>
        </p:nvSpPr>
        <p:spPr>
          <a:xfrm>
            <a:off x="1518488" y="3921741"/>
            <a:ext cx="5997388" cy="563309"/>
          </a:xfrm>
          <a:prstGeom prst="rect">
            <a:avLst/>
          </a:prstGeom>
        </p:spPr>
        <p:txBody>
          <a:bodyPr wrap="square" lIns="79707" tIns="39853" rIns="79707" bIns="39853" anchor="t">
            <a:spAutoFit/>
          </a:bodyPr>
          <a:lstStyle/>
          <a:p>
            <a:pPr algn="just">
              <a:defRPr/>
            </a:pPr>
            <a:r>
              <a:rPr lang="fr-FR" sz="1000" dirty="0">
                <a:solidFill>
                  <a:schemeClr val="tx1"/>
                </a:solidFill>
                <a:latin typeface="Montserrat" panose="00000500000000000000" pitchFamily="2" charset="0"/>
              </a:rPr>
              <a:t>L’espace </a:t>
            </a:r>
            <a:r>
              <a:rPr lang="fr-FR" sz="1000" b="1" dirty="0">
                <a:solidFill>
                  <a:schemeClr val="tx2"/>
                </a:solidFill>
                <a:latin typeface="Montserrat" panose="00000500000000000000" pitchFamily="2" charset="0"/>
              </a:rPr>
              <a:t>Conseils et Solutions durables</a:t>
            </a:r>
            <a:r>
              <a:rPr lang="fr-FR" sz="1000" dirty="0">
                <a:solidFill>
                  <a:sysClr val="windowText" lastClr="000000"/>
                </a:solidFill>
                <a:latin typeface="Montserrat" panose="00000500000000000000" pitchFamily="2" charset="0"/>
              </a:rPr>
              <a:t> </a:t>
            </a:r>
            <a:r>
              <a:rPr lang="fr-FR" sz="1000" dirty="0">
                <a:latin typeface="Montserrat"/>
              </a:rPr>
              <a:t>est disponible sur le principal carrefour d’audience du groupe soit l’</a:t>
            </a:r>
            <a:r>
              <a:rPr lang="fr-FR" sz="1000" b="1" dirty="0">
                <a:latin typeface="Montserrat"/>
              </a:rPr>
              <a:t>application mobile (DPA). </a:t>
            </a:r>
            <a:r>
              <a:rPr lang="fr-FR" sz="1000" dirty="0">
                <a:solidFill>
                  <a:sysClr val="windowText" lastClr="000000"/>
                </a:solidFill>
                <a:latin typeface="Montserrat" panose="00000500000000000000" pitchFamily="2" charset="0"/>
              </a:rPr>
              <a:t>En 2023, nous prévoyons de mettre à disposition ce service également sur le Web (DPW).</a:t>
            </a:r>
            <a:endParaRPr lang="fr-FR" sz="1000" b="1" dirty="0">
              <a:latin typeface="Montserrat" panose="00000500000000000000" pitchFamily="2" charset="0"/>
            </a:endParaRPr>
          </a:p>
        </p:txBody>
      </p:sp>
      <p:grpSp>
        <p:nvGrpSpPr>
          <p:cNvPr id="108" name="Groupe 107">
            <a:extLst>
              <a:ext uri="{FF2B5EF4-FFF2-40B4-BE49-F238E27FC236}">
                <a16:creationId xmlns:a16="http://schemas.microsoft.com/office/drawing/2014/main" id="{2A67CE2A-F325-47E2-B9B2-57DF5EB2778C}"/>
              </a:ext>
            </a:extLst>
          </p:cNvPr>
          <p:cNvGrpSpPr/>
          <p:nvPr/>
        </p:nvGrpSpPr>
        <p:grpSpPr>
          <a:xfrm>
            <a:off x="1033178" y="3082743"/>
            <a:ext cx="327962" cy="473260"/>
            <a:chOff x="4060826" y="1419225"/>
            <a:chExt cx="376238" cy="542925"/>
          </a:xfrm>
        </p:grpSpPr>
        <p:grpSp>
          <p:nvGrpSpPr>
            <p:cNvPr id="109" name="Groupe 108">
              <a:extLst>
                <a:ext uri="{FF2B5EF4-FFF2-40B4-BE49-F238E27FC236}">
                  <a16:creationId xmlns:a16="http://schemas.microsoft.com/office/drawing/2014/main" id="{1456F8DD-C984-4E7E-A4EE-3F853B84787B}"/>
                </a:ext>
              </a:extLst>
            </p:cNvPr>
            <p:cNvGrpSpPr/>
            <p:nvPr/>
          </p:nvGrpSpPr>
          <p:grpSpPr>
            <a:xfrm>
              <a:off x="4060826" y="1787525"/>
              <a:ext cx="376238" cy="174625"/>
              <a:chOff x="4060826" y="1787525"/>
              <a:chExt cx="376238" cy="174625"/>
            </a:xfrm>
          </p:grpSpPr>
          <p:sp>
            <p:nvSpPr>
              <p:cNvPr id="128" name="Line 83">
                <a:extLst>
                  <a:ext uri="{FF2B5EF4-FFF2-40B4-BE49-F238E27FC236}">
                    <a16:creationId xmlns:a16="http://schemas.microsoft.com/office/drawing/2014/main" id="{F445676B-01B3-4357-91E3-AA46CAC5705F}"/>
                  </a:ext>
                </a:extLst>
              </p:cNvPr>
              <p:cNvSpPr>
                <a:spLocks noChangeShapeType="1"/>
              </p:cNvSpPr>
              <p:nvPr/>
            </p:nvSpPr>
            <p:spPr bwMode="auto">
              <a:xfrm flipH="1">
                <a:off x="4060826" y="1928813"/>
                <a:ext cx="7938" cy="0"/>
              </a:xfrm>
              <a:prstGeom prst="line">
                <a:avLst/>
              </a:prstGeom>
              <a:noFill/>
              <a:ln w="9525" cap="rnd">
                <a:solidFill>
                  <a:srgbClr val="398538"/>
                </a:solidFill>
                <a:prstDash val="solid"/>
                <a:round/>
                <a:headEnd/>
                <a:tailEnd/>
              </a:ln>
              <a:extLst>
                <a:ext uri="{909E8E84-426E-40DD-AFC4-6F175D3DCCD1}">
                  <a14:hiddenFill xmlns:a14="http://schemas.microsoft.com/office/drawing/2010/main">
                    <a:no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129" name="Freeform 84">
                <a:extLst>
                  <a:ext uri="{FF2B5EF4-FFF2-40B4-BE49-F238E27FC236}">
                    <a16:creationId xmlns:a16="http://schemas.microsoft.com/office/drawing/2014/main" id="{698601F8-8DFD-4C35-AC0F-FD6A8E8F0E49}"/>
                  </a:ext>
                </a:extLst>
              </p:cNvPr>
              <p:cNvSpPr>
                <a:spLocks/>
              </p:cNvSpPr>
              <p:nvPr/>
            </p:nvSpPr>
            <p:spPr bwMode="auto">
              <a:xfrm>
                <a:off x="4086226" y="1884363"/>
                <a:ext cx="23813" cy="44450"/>
              </a:xfrm>
              <a:custGeom>
                <a:avLst/>
                <a:gdLst>
                  <a:gd name="T0" fmla="*/ 14 w 14"/>
                  <a:gd name="T1" fmla="*/ 0 h 25"/>
                  <a:gd name="T2" fmla="*/ 14 w 14"/>
                  <a:gd name="T3" fmla="*/ 22 h 25"/>
                  <a:gd name="T4" fmla="*/ 11 w 14"/>
                  <a:gd name="T5" fmla="*/ 25 h 25"/>
                  <a:gd name="T6" fmla="*/ 0 w 14"/>
                  <a:gd name="T7" fmla="*/ 25 h 25"/>
                </a:gdLst>
                <a:ahLst/>
                <a:cxnLst>
                  <a:cxn ang="0">
                    <a:pos x="T0" y="T1"/>
                  </a:cxn>
                  <a:cxn ang="0">
                    <a:pos x="T2" y="T3"/>
                  </a:cxn>
                  <a:cxn ang="0">
                    <a:pos x="T4" y="T5"/>
                  </a:cxn>
                  <a:cxn ang="0">
                    <a:pos x="T6" y="T7"/>
                  </a:cxn>
                </a:cxnLst>
                <a:rect l="0" t="0" r="r" b="b"/>
                <a:pathLst>
                  <a:path w="14" h="25">
                    <a:moveTo>
                      <a:pt x="14" y="0"/>
                    </a:moveTo>
                    <a:cubicBezTo>
                      <a:pt x="14" y="22"/>
                      <a:pt x="14" y="22"/>
                      <a:pt x="14" y="22"/>
                    </a:cubicBezTo>
                    <a:cubicBezTo>
                      <a:pt x="14" y="24"/>
                      <a:pt x="13" y="25"/>
                      <a:pt x="11" y="25"/>
                    </a:cubicBezTo>
                    <a:cubicBezTo>
                      <a:pt x="0" y="25"/>
                      <a:pt x="0" y="25"/>
                      <a:pt x="0" y="25"/>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130" name="Freeform 85">
                <a:extLst>
                  <a:ext uri="{FF2B5EF4-FFF2-40B4-BE49-F238E27FC236}">
                    <a16:creationId xmlns:a16="http://schemas.microsoft.com/office/drawing/2014/main" id="{031534D5-2F30-477F-B11B-6C1DC2BFBF73}"/>
                  </a:ext>
                </a:extLst>
              </p:cNvPr>
              <p:cNvSpPr>
                <a:spLocks/>
              </p:cNvSpPr>
              <p:nvPr/>
            </p:nvSpPr>
            <p:spPr bwMode="auto">
              <a:xfrm>
                <a:off x="4081464" y="1787525"/>
                <a:ext cx="28575" cy="69850"/>
              </a:xfrm>
              <a:custGeom>
                <a:avLst/>
                <a:gdLst>
                  <a:gd name="T0" fmla="*/ 0 w 16"/>
                  <a:gd name="T1" fmla="*/ 0 h 38"/>
                  <a:gd name="T2" fmla="*/ 13 w 16"/>
                  <a:gd name="T3" fmla="*/ 0 h 38"/>
                  <a:gd name="T4" fmla="*/ 16 w 16"/>
                  <a:gd name="T5" fmla="*/ 3 h 38"/>
                  <a:gd name="T6" fmla="*/ 16 w 16"/>
                  <a:gd name="T7" fmla="*/ 38 h 38"/>
                </a:gdLst>
                <a:ahLst/>
                <a:cxnLst>
                  <a:cxn ang="0">
                    <a:pos x="T0" y="T1"/>
                  </a:cxn>
                  <a:cxn ang="0">
                    <a:pos x="T2" y="T3"/>
                  </a:cxn>
                  <a:cxn ang="0">
                    <a:pos x="T4" y="T5"/>
                  </a:cxn>
                  <a:cxn ang="0">
                    <a:pos x="T6" y="T7"/>
                  </a:cxn>
                </a:cxnLst>
                <a:rect l="0" t="0" r="r" b="b"/>
                <a:pathLst>
                  <a:path w="16" h="38">
                    <a:moveTo>
                      <a:pt x="0" y="0"/>
                    </a:moveTo>
                    <a:cubicBezTo>
                      <a:pt x="13" y="0"/>
                      <a:pt x="13" y="0"/>
                      <a:pt x="13" y="0"/>
                    </a:cubicBezTo>
                    <a:cubicBezTo>
                      <a:pt x="15" y="0"/>
                      <a:pt x="16" y="1"/>
                      <a:pt x="16" y="3"/>
                    </a:cubicBezTo>
                    <a:cubicBezTo>
                      <a:pt x="16" y="38"/>
                      <a:pt x="16" y="38"/>
                      <a:pt x="16" y="38"/>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131" name="Freeform 86">
                <a:extLst>
                  <a:ext uri="{FF2B5EF4-FFF2-40B4-BE49-F238E27FC236}">
                    <a16:creationId xmlns:a16="http://schemas.microsoft.com/office/drawing/2014/main" id="{64E1633B-E149-4909-9F32-38EFAD093E41}"/>
                  </a:ext>
                </a:extLst>
              </p:cNvPr>
              <p:cNvSpPr>
                <a:spLocks/>
              </p:cNvSpPr>
              <p:nvPr/>
            </p:nvSpPr>
            <p:spPr bwMode="auto">
              <a:xfrm>
                <a:off x="4110039" y="1797050"/>
                <a:ext cx="195263" cy="90488"/>
              </a:xfrm>
              <a:custGeom>
                <a:avLst/>
                <a:gdLst>
                  <a:gd name="T0" fmla="*/ 0 w 111"/>
                  <a:gd name="T1" fmla="*/ 4 h 49"/>
                  <a:gd name="T2" fmla="*/ 62 w 111"/>
                  <a:gd name="T3" fmla="*/ 17 h 49"/>
                  <a:gd name="T4" fmla="*/ 99 w 111"/>
                  <a:gd name="T5" fmla="*/ 17 h 49"/>
                  <a:gd name="T6" fmla="*/ 111 w 111"/>
                  <a:gd name="T7" fmla="*/ 28 h 49"/>
                  <a:gd name="T8" fmla="*/ 98 w 111"/>
                  <a:gd name="T9" fmla="*/ 39 h 49"/>
                  <a:gd name="T10" fmla="*/ 68 w 111"/>
                  <a:gd name="T11" fmla="*/ 39 h 49"/>
                  <a:gd name="T12" fmla="*/ 58 w 111"/>
                  <a:gd name="T13" fmla="*/ 49 h 49"/>
                </a:gdLst>
                <a:ahLst/>
                <a:cxnLst>
                  <a:cxn ang="0">
                    <a:pos x="T0" y="T1"/>
                  </a:cxn>
                  <a:cxn ang="0">
                    <a:pos x="T2" y="T3"/>
                  </a:cxn>
                  <a:cxn ang="0">
                    <a:pos x="T4" y="T5"/>
                  </a:cxn>
                  <a:cxn ang="0">
                    <a:pos x="T6" y="T7"/>
                  </a:cxn>
                  <a:cxn ang="0">
                    <a:pos x="T8" y="T9"/>
                  </a:cxn>
                  <a:cxn ang="0">
                    <a:pos x="T10" y="T11"/>
                  </a:cxn>
                  <a:cxn ang="0">
                    <a:pos x="T12" y="T13"/>
                  </a:cxn>
                </a:cxnLst>
                <a:rect l="0" t="0" r="r" b="b"/>
                <a:pathLst>
                  <a:path w="111" h="49">
                    <a:moveTo>
                      <a:pt x="0" y="4"/>
                    </a:moveTo>
                    <a:cubicBezTo>
                      <a:pt x="0" y="4"/>
                      <a:pt x="39" y="0"/>
                      <a:pt x="62" y="17"/>
                    </a:cubicBezTo>
                    <a:cubicBezTo>
                      <a:pt x="99" y="17"/>
                      <a:pt x="99" y="17"/>
                      <a:pt x="99" y="17"/>
                    </a:cubicBezTo>
                    <a:cubicBezTo>
                      <a:pt x="99" y="17"/>
                      <a:pt x="111" y="16"/>
                      <a:pt x="111" y="28"/>
                    </a:cubicBezTo>
                    <a:cubicBezTo>
                      <a:pt x="111" y="40"/>
                      <a:pt x="98" y="39"/>
                      <a:pt x="98" y="39"/>
                    </a:cubicBezTo>
                    <a:cubicBezTo>
                      <a:pt x="68" y="39"/>
                      <a:pt x="68" y="39"/>
                      <a:pt x="68" y="39"/>
                    </a:cubicBezTo>
                    <a:cubicBezTo>
                      <a:pt x="58" y="49"/>
                      <a:pt x="58" y="49"/>
                      <a:pt x="58" y="49"/>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132" name="Freeform 87">
                <a:extLst>
                  <a:ext uri="{FF2B5EF4-FFF2-40B4-BE49-F238E27FC236}">
                    <a16:creationId xmlns:a16="http://schemas.microsoft.com/office/drawing/2014/main" id="{695E5C19-3C24-4A83-9C35-2326C9AB6B27}"/>
                  </a:ext>
                </a:extLst>
              </p:cNvPr>
              <p:cNvSpPr>
                <a:spLocks/>
              </p:cNvSpPr>
              <p:nvPr/>
            </p:nvSpPr>
            <p:spPr bwMode="auto">
              <a:xfrm>
                <a:off x="4113214" y="1908175"/>
                <a:ext cx="147638" cy="53975"/>
              </a:xfrm>
              <a:custGeom>
                <a:avLst/>
                <a:gdLst>
                  <a:gd name="T0" fmla="*/ 84 w 84"/>
                  <a:gd name="T1" fmla="*/ 27 h 30"/>
                  <a:gd name="T2" fmla="*/ 69 w 84"/>
                  <a:gd name="T3" fmla="*/ 25 h 30"/>
                  <a:gd name="T4" fmla="*/ 21 w 84"/>
                  <a:gd name="T5" fmla="*/ 0 h 30"/>
                  <a:gd name="T6" fmla="*/ 0 w 84"/>
                  <a:gd name="T7" fmla="*/ 0 h 30"/>
                </a:gdLst>
                <a:ahLst/>
                <a:cxnLst>
                  <a:cxn ang="0">
                    <a:pos x="T0" y="T1"/>
                  </a:cxn>
                  <a:cxn ang="0">
                    <a:pos x="T2" y="T3"/>
                  </a:cxn>
                  <a:cxn ang="0">
                    <a:pos x="T4" y="T5"/>
                  </a:cxn>
                  <a:cxn ang="0">
                    <a:pos x="T6" y="T7"/>
                  </a:cxn>
                </a:cxnLst>
                <a:rect l="0" t="0" r="r" b="b"/>
                <a:pathLst>
                  <a:path w="84" h="30">
                    <a:moveTo>
                      <a:pt x="84" y="27"/>
                    </a:moveTo>
                    <a:cubicBezTo>
                      <a:pt x="84" y="27"/>
                      <a:pt x="78" y="30"/>
                      <a:pt x="69" y="25"/>
                    </a:cubicBezTo>
                    <a:cubicBezTo>
                      <a:pt x="60" y="21"/>
                      <a:pt x="21" y="0"/>
                      <a:pt x="21" y="0"/>
                    </a:cubicBezTo>
                    <a:cubicBezTo>
                      <a:pt x="0" y="0"/>
                      <a:pt x="0" y="0"/>
                      <a:pt x="0" y="0"/>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133" name="Freeform 88">
                <a:extLst>
                  <a:ext uri="{FF2B5EF4-FFF2-40B4-BE49-F238E27FC236}">
                    <a16:creationId xmlns:a16="http://schemas.microsoft.com/office/drawing/2014/main" id="{D72C328A-AAC6-411F-8B6B-B99007648479}"/>
                  </a:ext>
                </a:extLst>
              </p:cNvPr>
              <p:cNvSpPr>
                <a:spLocks/>
              </p:cNvSpPr>
              <p:nvPr/>
            </p:nvSpPr>
            <p:spPr bwMode="auto">
              <a:xfrm>
                <a:off x="4278314" y="1825625"/>
                <a:ext cx="158750" cy="123825"/>
              </a:xfrm>
              <a:custGeom>
                <a:avLst/>
                <a:gdLst>
                  <a:gd name="T0" fmla="*/ 30 w 91"/>
                  <a:gd name="T1" fmla="*/ 23 h 68"/>
                  <a:gd name="T2" fmla="*/ 81 w 91"/>
                  <a:gd name="T3" fmla="*/ 14 h 68"/>
                  <a:gd name="T4" fmla="*/ 0 w 91"/>
                  <a:gd name="T5" fmla="*/ 68 h 68"/>
                </a:gdLst>
                <a:ahLst/>
                <a:cxnLst>
                  <a:cxn ang="0">
                    <a:pos x="T0" y="T1"/>
                  </a:cxn>
                  <a:cxn ang="0">
                    <a:pos x="T2" y="T3"/>
                  </a:cxn>
                  <a:cxn ang="0">
                    <a:pos x="T4" y="T5"/>
                  </a:cxn>
                </a:cxnLst>
                <a:rect l="0" t="0" r="r" b="b"/>
                <a:pathLst>
                  <a:path w="91" h="68">
                    <a:moveTo>
                      <a:pt x="30" y="23"/>
                    </a:moveTo>
                    <a:cubicBezTo>
                      <a:pt x="30" y="23"/>
                      <a:pt x="69" y="0"/>
                      <a:pt x="81" y="14"/>
                    </a:cubicBezTo>
                    <a:cubicBezTo>
                      <a:pt x="91" y="25"/>
                      <a:pt x="25" y="56"/>
                      <a:pt x="0" y="68"/>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grpSp>
        <p:grpSp>
          <p:nvGrpSpPr>
            <p:cNvPr id="110" name="Groupe 109">
              <a:extLst>
                <a:ext uri="{FF2B5EF4-FFF2-40B4-BE49-F238E27FC236}">
                  <a16:creationId xmlns:a16="http://schemas.microsoft.com/office/drawing/2014/main" id="{99828BF1-A10B-4037-B795-A698902F27E0}"/>
                </a:ext>
              </a:extLst>
            </p:cNvPr>
            <p:cNvGrpSpPr/>
            <p:nvPr/>
          </p:nvGrpSpPr>
          <p:grpSpPr>
            <a:xfrm>
              <a:off x="4133851" y="1419225"/>
              <a:ext cx="285751" cy="387350"/>
              <a:chOff x="4133851" y="1419225"/>
              <a:chExt cx="285751" cy="387350"/>
            </a:xfrm>
          </p:grpSpPr>
          <p:sp>
            <p:nvSpPr>
              <p:cNvPr id="111" name="Freeform 89">
                <a:extLst>
                  <a:ext uri="{FF2B5EF4-FFF2-40B4-BE49-F238E27FC236}">
                    <a16:creationId xmlns:a16="http://schemas.microsoft.com/office/drawing/2014/main" id="{0011F482-F4B6-47FA-920A-67D1145F0A9A}"/>
                  </a:ext>
                </a:extLst>
              </p:cNvPr>
              <p:cNvSpPr>
                <a:spLocks/>
              </p:cNvSpPr>
              <p:nvPr/>
            </p:nvSpPr>
            <p:spPr bwMode="auto">
              <a:xfrm>
                <a:off x="4133851" y="1616075"/>
                <a:ext cx="88900" cy="93663"/>
              </a:xfrm>
              <a:custGeom>
                <a:avLst/>
                <a:gdLst>
                  <a:gd name="T0" fmla="*/ 0 w 50"/>
                  <a:gd name="T1" fmla="*/ 0 h 51"/>
                  <a:gd name="T2" fmla="*/ 50 w 50"/>
                  <a:gd name="T3" fmla="*/ 51 h 51"/>
                  <a:gd name="T4" fmla="*/ 0 w 50"/>
                  <a:gd name="T5" fmla="*/ 0 h 51"/>
                </a:gdLst>
                <a:ahLst/>
                <a:cxnLst>
                  <a:cxn ang="0">
                    <a:pos x="T0" y="T1"/>
                  </a:cxn>
                  <a:cxn ang="0">
                    <a:pos x="T2" y="T3"/>
                  </a:cxn>
                  <a:cxn ang="0">
                    <a:pos x="T4" y="T5"/>
                  </a:cxn>
                </a:cxnLst>
                <a:rect l="0" t="0" r="r" b="b"/>
                <a:pathLst>
                  <a:path w="50" h="51">
                    <a:moveTo>
                      <a:pt x="0" y="0"/>
                    </a:moveTo>
                    <a:cubicBezTo>
                      <a:pt x="0" y="0"/>
                      <a:pt x="46" y="0"/>
                      <a:pt x="50" y="51"/>
                    </a:cubicBezTo>
                    <a:cubicBezTo>
                      <a:pt x="50" y="51"/>
                      <a:pt x="6" y="50"/>
                      <a:pt x="0" y="0"/>
                    </a:cubicBezTo>
                    <a:close/>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112" name="Freeform 90">
                <a:extLst>
                  <a:ext uri="{FF2B5EF4-FFF2-40B4-BE49-F238E27FC236}">
                    <a16:creationId xmlns:a16="http://schemas.microsoft.com/office/drawing/2014/main" id="{BC611C9E-2193-4632-8826-A3BD8B2694CE}"/>
                  </a:ext>
                </a:extLst>
              </p:cNvPr>
              <p:cNvSpPr>
                <a:spLocks/>
              </p:cNvSpPr>
              <p:nvPr/>
            </p:nvSpPr>
            <p:spPr bwMode="auto">
              <a:xfrm>
                <a:off x="4133851" y="1546225"/>
                <a:ext cx="88900" cy="93663"/>
              </a:xfrm>
              <a:custGeom>
                <a:avLst/>
                <a:gdLst>
                  <a:gd name="T0" fmla="*/ 0 w 50"/>
                  <a:gd name="T1" fmla="*/ 1 h 51"/>
                  <a:gd name="T2" fmla="*/ 50 w 50"/>
                  <a:gd name="T3" fmla="*/ 51 h 51"/>
                  <a:gd name="T4" fmla="*/ 0 w 50"/>
                  <a:gd name="T5" fmla="*/ 1 h 51"/>
                </a:gdLst>
                <a:ahLst/>
                <a:cxnLst>
                  <a:cxn ang="0">
                    <a:pos x="T0" y="T1"/>
                  </a:cxn>
                  <a:cxn ang="0">
                    <a:pos x="T2" y="T3"/>
                  </a:cxn>
                  <a:cxn ang="0">
                    <a:pos x="T4" y="T5"/>
                  </a:cxn>
                </a:cxnLst>
                <a:rect l="0" t="0" r="r" b="b"/>
                <a:pathLst>
                  <a:path w="50" h="51">
                    <a:moveTo>
                      <a:pt x="0" y="1"/>
                    </a:moveTo>
                    <a:cubicBezTo>
                      <a:pt x="0" y="1"/>
                      <a:pt x="46" y="0"/>
                      <a:pt x="50" y="51"/>
                    </a:cubicBezTo>
                    <a:cubicBezTo>
                      <a:pt x="50" y="51"/>
                      <a:pt x="6" y="51"/>
                      <a:pt x="0" y="1"/>
                    </a:cubicBezTo>
                    <a:close/>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113" name="Freeform 91">
                <a:extLst>
                  <a:ext uri="{FF2B5EF4-FFF2-40B4-BE49-F238E27FC236}">
                    <a16:creationId xmlns:a16="http://schemas.microsoft.com/office/drawing/2014/main" id="{6C1EAAE7-AA4B-4907-A3F1-B11D39741677}"/>
                  </a:ext>
                </a:extLst>
              </p:cNvPr>
              <p:cNvSpPr>
                <a:spLocks/>
              </p:cNvSpPr>
              <p:nvPr/>
            </p:nvSpPr>
            <p:spPr bwMode="auto">
              <a:xfrm>
                <a:off x="4133851" y="1477963"/>
                <a:ext cx="88900" cy="93663"/>
              </a:xfrm>
              <a:custGeom>
                <a:avLst/>
                <a:gdLst>
                  <a:gd name="T0" fmla="*/ 0 w 50"/>
                  <a:gd name="T1" fmla="*/ 1 h 51"/>
                  <a:gd name="T2" fmla="*/ 50 w 50"/>
                  <a:gd name="T3" fmla="*/ 51 h 51"/>
                  <a:gd name="T4" fmla="*/ 0 w 50"/>
                  <a:gd name="T5" fmla="*/ 1 h 51"/>
                </a:gdLst>
                <a:ahLst/>
                <a:cxnLst>
                  <a:cxn ang="0">
                    <a:pos x="T0" y="T1"/>
                  </a:cxn>
                  <a:cxn ang="0">
                    <a:pos x="T2" y="T3"/>
                  </a:cxn>
                  <a:cxn ang="0">
                    <a:pos x="T4" y="T5"/>
                  </a:cxn>
                </a:cxnLst>
                <a:rect l="0" t="0" r="r" b="b"/>
                <a:pathLst>
                  <a:path w="50" h="51">
                    <a:moveTo>
                      <a:pt x="0" y="1"/>
                    </a:moveTo>
                    <a:cubicBezTo>
                      <a:pt x="0" y="1"/>
                      <a:pt x="46" y="0"/>
                      <a:pt x="50" y="51"/>
                    </a:cubicBezTo>
                    <a:cubicBezTo>
                      <a:pt x="50" y="51"/>
                      <a:pt x="6" y="51"/>
                      <a:pt x="0" y="1"/>
                    </a:cubicBezTo>
                    <a:close/>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114" name="Freeform 92">
                <a:extLst>
                  <a:ext uri="{FF2B5EF4-FFF2-40B4-BE49-F238E27FC236}">
                    <a16:creationId xmlns:a16="http://schemas.microsoft.com/office/drawing/2014/main" id="{A77F0F91-942C-4633-AB03-7C7E9F90B711}"/>
                  </a:ext>
                </a:extLst>
              </p:cNvPr>
              <p:cNvSpPr>
                <a:spLocks/>
              </p:cNvSpPr>
              <p:nvPr/>
            </p:nvSpPr>
            <p:spPr bwMode="auto">
              <a:xfrm>
                <a:off x="4224339" y="1631950"/>
                <a:ext cx="41275" cy="79375"/>
              </a:xfrm>
              <a:custGeom>
                <a:avLst/>
                <a:gdLst>
                  <a:gd name="T0" fmla="*/ 24 w 24"/>
                  <a:gd name="T1" fmla="*/ 0 h 43"/>
                  <a:gd name="T2" fmla="*/ 0 w 24"/>
                  <a:gd name="T3" fmla="*/ 43 h 43"/>
                  <a:gd name="T4" fmla="*/ 10 w 24"/>
                  <a:gd name="T5" fmla="*/ 41 h 43"/>
                </a:gdLst>
                <a:ahLst/>
                <a:cxnLst>
                  <a:cxn ang="0">
                    <a:pos x="T0" y="T1"/>
                  </a:cxn>
                  <a:cxn ang="0">
                    <a:pos x="T2" y="T3"/>
                  </a:cxn>
                  <a:cxn ang="0">
                    <a:pos x="T4" y="T5"/>
                  </a:cxn>
                </a:cxnLst>
                <a:rect l="0" t="0" r="r" b="b"/>
                <a:pathLst>
                  <a:path w="24" h="43">
                    <a:moveTo>
                      <a:pt x="24" y="0"/>
                    </a:moveTo>
                    <a:cubicBezTo>
                      <a:pt x="13" y="7"/>
                      <a:pt x="3" y="19"/>
                      <a:pt x="0" y="43"/>
                    </a:cubicBezTo>
                    <a:cubicBezTo>
                      <a:pt x="0" y="43"/>
                      <a:pt x="4" y="43"/>
                      <a:pt x="10" y="41"/>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115" name="Freeform 93">
                <a:extLst>
                  <a:ext uri="{FF2B5EF4-FFF2-40B4-BE49-F238E27FC236}">
                    <a16:creationId xmlns:a16="http://schemas.microsoft.com/office/drawing/2014/main" id="{2912DA8D-177F-47C0-B932-82D33BC0A0D5}"/>
                  </a:ext>
                </a:extLst>
              </p:cNvPr>
              <p:cNvSpPr>
                <a:spLocks/>
              </p:cNvSpPr>
              <p:nvPr/>
            </p:nvSpPr>
            <p:spPr bwMode="auto">
              <a:xfrm>
                <a:off x="4224339" y="1547813"/>
                <a:ext cx="88900" cy="93663"/>
              </a:xfrm>
              <a:custGeom>
                <a:avLst/>
                <a:gdLst>
                  <a:gd name="T0" fmla="*/ 47 w 51"/>
                  <a:gd name="T1" fmla="*/ 17 h 51"/>
                  <a:gd name="T2" fmla="*/ 51 w 51"/>
                  <a:gd name="T3" fmla="*/ 0 h 51"/>
                  <a:gd name="T4" fmla="*/ 0 w 51"/>
                  <a:gd name="T5" fmla="*/ 51 h 51"/>
                  <a:gd name="T6" fmla="*/ 25 w 51"/>
                  <a:gd name="T7" fmla="*/ 44 h 51"/>
                </a:gdLst>
                <a:ahLst/>
                <a:cxnLst>
                  <a:cxn ang="0">
                    <a:pos x="T0" y="T1"/>
                  </a:cxn>
                  <a:cxn ang="0">
                    <a:pos x="T2" y="T3"/>
                  </a:cxn>
                  <a:cxn ang="0">
                    <a:pos x="T4" y="T5"/>
                  </a:cxn>
                  <a:cxn ang="0">
                    <a:pos x="T6" y="T7"/>
                  </a:cxn>
                </a:cxnLst>
                <a:rect l="0" t="0" r="r" b="b"/>
                <a:pathLst>
                  <a:path w="51" h="51">
                    <a:moveTo>
                      <a:pt x="47" y="17"/>
                    </a:moveTo>
                    <a:cubicBezTo>
                      <a:pt x="49" y="12"/>
                      <a:pt x="50" y="7"/>
                      <a:pt x="51" y="0"/>
                    </a:cubicBezTo>
                    <a:cubicBezTo>
                      <a:pt x="51" y="0"/>
                      <a:pt x="5" y="0"/>
                      <a:pt x="0" y="51"/>
                    </a:cubicBezTo>
                    <a:cubicBezTo>
                      <a:pt x="0" y="51"/>
                      <a:pt x="13" y="51"/>
                      <a:pt x="25" y="44"/>
                    </a:cubicBezTo>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116" name="Freeform 94">
                <a:extLst>
                  <a:ext uri="{FF2B5EF4-FFF2-40B4-BE49-F238E27FC236}">
                    <a16:creationId xmlns:a16="http://schemas.microsoft.com/office/drawing/2014/main" id="{8EEFA5AB-2883-4BAF-A2AF-065CE6B191FC}"/>
                  </a:ext>
                </a:extLst>
              </p:cNvPr>
              <p:cNvSpPr>
                <a:spLocks/>
              </p:cNvSpPr>
              <p:nvPr/>
            </p:nvSpPr>
            <p:spPr bwMode="auto">
              <a:xfrm>
                <a:off x="4224339" y="1479550"/>
                <a:ext cx="88900" cy="93663"/>
              </a:xfrm>
              <a:custGeom>
                <a:avLst/>
                <a:gdLst>
                  <a:gd name="T0" fmla="*/ 51 w 51"/>
                  <a:gd name="T1" fmla="*/ 0 h 51"/>
                  <a:gd name="T2" fmla="*/ 0 w 51"/>
                  <a:gd name="T3" fmla="*/ 51 h 51"/>
                  <a:gd name="T4" fmla="*/ 51 w 51"/>
                  <a:gd name="T5" fmla="*/ 0 h 51"/>
                </a:gdLst>
                <a:ahLst/>
                <a:cxnLst>
                  <a:cxn ang="0">
                    <a:pos x="T0" y="T1"/>
                  </a:cxn>
                  <a:cxn ang="0">
                    <a:pos x="T2" y="T3"/>
                  </a:cxn>
                  <a:cxn ang="0">
                    <a:pos x="T4" y="T5"/>
                  </a:cxn>
                </a:cxnLst>
                <a:rect l="0" t="0" r="r" b="b"/>
                <a:pathLst>
                  <a:path w="51" h="51">
                    <a:moveTo>
                      <a:pt x="51" y="0"/>
                    </a:moveTo>
                    <a:cubicBezTo>
                      <a:pt x="51" y="0"/>
                      <a:pt x="5" y="0"/>
                      <a:pt x="0" y="51"/>
                    </a:cubicBezTo>
                    <a:cubicBezTo>
                      <a:pt x="0" y="51"/>
                      <a:pt x="45" y="50"/>
                      <a:pt x="51" y="0"/>
                    </a:cubicBezTo>
                    <a:close/>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117" name="Line 95">
                <a:extLst>
                  <a:ext uri="{FF2B5EF4-FFF2-40B4-BE49-F238E27FC236}">
                    <a16:creationId xmlns:a16="http://schemas.microsoft.com/office/drawing/2014/main" id="{9482283A-0DA6-407F-93F1-3F5DAF5AC10D}"/>
                  </a:ext>
                </a:extLst>
              </p:cNvPr>
              <p:cNvSpPr>
                <a:spLocks noChangeShapeType="1"/>
              </p:cNvSpPr>
              <p:nvPr/>
            </p:nvSpPr>
            <p:spPr bwMode="auto">
              <a:xfrm flipV="1">
                <a:off x="4224339" y="1419225"/>
                <a:ext cx="0" cy="347663"/>
              </a:xfrm>
              <a:prstGeom prst="line">
                <a:avLst/>
              </a:prstGeom>
              <a:noFill/>
              <a:ln w="9525" cap="rnd">
                <a:solidFill>
                  <a:srgbClr val="398538"/>
                </a:solidFill>
                <a:prstDash val="solid"/>
                <a:round/>
                <a:headEnd/>
                <a:tailEnd/>
              </a:ln>
              <a:extLst>
                <a:ext uri="{909E8E84-426E-40DD-AFC4-6F175D3DCCD1}">
                  <a14:hiddenFill xmlns:a14="http://schemas.microsoft.com/office/drawing/2010/main">
                    <a:no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118" name="Line 96">
                <a:extLst>
                  <a:ext uri="{FF2B5EF4-FFF2-40B4-BE49-F238E27FC236}">
                    <a16:creationId xmlns:a16="http://schemas.microsoft.com/office/drawing/2014/main" id="{92E4B05F-4C22-4F55-BD4C-22F9CE3F433A}"/>
                  </a:ext>
                </a:extLst>
              </p:cNvPr>
              <p:cNvSpPr>
                <a:spLocks noChangeShapeType="1"/>
              </p:cNvSpPr>
              <p:nvPr/>
            </p:nvSpPr>
            <p:spPr bwMode="auto">
              <a:xfrm flipV="1">
                <a:off x="4225926" y="1454150"/>
                <a:ext cx="22225" cy="82550"/>
              </a:xfrm>
              <a:prstGeom prst="line">
                <a:avLst/>
              </a:prstGeom>
              <a:noFill/>
              <a:ln w="9525" cap="rnd">
                <a:solidFill>
                  <a:srgbClr val="398538"/>
                </a:solidFill>
                <a:prstDash val="solid"/>
                <a:round/>
                <a:headEnd/>
                <a:tailEnd/>
              </a:ln>
              <a:extLst>
                <a:ext uri="{909E8E84-426E-40DD-AFC4-6F175D3DCCD1}">
                  <a14:hiddenFill xmlns:a14="http://schemas.microsoft.com/office/drawing/2010/main">
                    <a:no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119" name="Freeform 97">
                <a:extLst>
                  <a:ext uri="{FF2B5EF4-FFF2-40B4-BE49-F238E27FC236}">
                    <a16:creationId xmlns:a16="http://schemas.microsoft.com/office/drawing/2014/main" id="{1C43DAB9-9820-4FB9-8A03-28F53FB6272E}"/>
                  </a:ext>
                </a:extLst>
              </p:cNvPr>
              <p:cNvSpPr>
                <a:spLocks/>
              </p:cNvSpPr>
              <p:nvPr/>
            </p:nvSpPr>
            <p:spPr bwMode="auto">
              <a:xfrm>
                <a:off x="4224339" y="1668463"/>
                <a:ext cx="80963" cy="98425"/>
              </a:xfrm>
              <a:custGeom>
                <a:avLst/>
                <a:gdLst>
                  <a:gd name="T0" fmla="*/ 13 w 46"/>
                  <a:gd name="T1" fmla="*/ 0 h 53"/>
                  <a:gd name="T2" fmla="*/ 31 w 46"/>
                  <a:gd name="T3" fmla="*/ 53 h 53"/>
                  <a:gd name="T4" fmla="*/ 13 w 46"/>
                  <a:gd name="T5" fmla="*/ 0 h 53"/>
                </a:gdLst>
                <a:ahLst/>
                <a:cxnLst>
                  <a:cxn ang="0">
                    <a:pos x="T0" y="T1"/>
                  </a:cxn>
                  <a:cxn ang="0">
                    <a:pos x="T2" y="T3"/>
                  </a:cxn>
                  <a:cxn ang="0">
                    <a:pos x="T4" y="T5"/>
                  </a:cxn>
                </a:cxnLst>
                <a:rect l="0" t="0" r="r" b="b"/>
                <a:pathLst>
                  <a:path w="46" h="53">
                    <a:moveTo>
                      <a:pt x="13" y="0"/>
                    </a:moveTo>
                    <a:cubicBezTo>
                      <a:pt x="13" y="0"/>
                      <a:pt x="46" y="15"/>
                      <a:pt x="31" y="53"/>
                    </a:cubicBezTo>
                    <a:cubicBezTo>
                      <a:pt x="31" y="53"/>
                      <a:pt x="0" y="37"/>
                      <a:pt x="13" y="0"/>
                    </a:cubicBezTo>
                    <a:close/>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120" name="Freeform 98">
                <a:extLst>
                  <a:ext uri="{FF2B5EF4-FFF2-40B4-BE49-F238E27FC236}">
                    <a16:creationId xmlns:a16="http://schemas.microsoft.com/office/drawing/2014/main" id="{FC45600E-768E-4C2B-86B1-26B2A0BFC2BF}"/>
                  </a:ext>
                </a:extLst>
              </p:cNvPr>
              <p:cNvSpPr>
                <a:spLocks/>
              </p:cNvSpPr>
              <p:nvPr/>
            </p:nvSpPr>
            <p:spPr bwMode="auto">
              <a:xfrm>
                <a:off x="4248151" y="1619250"/>
                <a:ext cx="80963" cy="100013"/>
              </a:xfrm>
              <a:custGeom>
                <a:avLst/>
                <a:gdLst>
                  <a:gd name="T0" fmla="*/ 13 w 46"/>
                  <a:gd name="T1" fmla="*/ 0 h 54"/>
                  <a:gd name="T2" fmla="*/ 31 w 46"/>
                  <a:gd name="T3" fmla="*/ 54 h 54"/>
                  <a:gd name="T4" fmla="*/ 13 w 46"/>
                  <a:gd name="T5" fmla="*/ 0 h 54"/>
                </a:gdLst>
                <a:ahLst/>
                <a:cxnLst>
                  <a:cxn ang="0">
                    <a:pos x="T0" y="T1"/>
                  </a:cxn>
                  <a:cxn ang="0">
                    <a:pos x="T2" y="T3"/>
                  </a:cxn>
                  <a:cxn ang="0">
                    <a:pos x="T4" y="T5"/>
                  </a:cxn>
                </a:cxnLst>
                <a:rect l="0" t="0" r="r" b="b"/>
                <a:pathLst>
                  <a:path w="46" h="54">
                    <a:moveTo>
                      <a:pt x="13" y="0"/>
                    </a:moveTo>
                    <a:cubicBezTo>
                      <a:pt x="13" y="0"/>
                      <a:pt x="46" y="15"/>
                      <a:pt x="31" y="54"/>
                    </a:cubicBezTo>
                    <a:cubicBezTo>
                      <a:pt x="31" y="54"/>
                      <a:pt x="0" y="37"/>
                      <a:pt x="13" y="0"/>
                    </a:cubicBezTo>
                    <a:close/>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121" name="Freeform 99">
                <a:extLst>
                  <a:ext uri="{FF2B5EF4-FFF2-40B4-BE49-F238E27FC236}">
                    <a16:creationId xmlns:a16="http://schemas.microsoft.com/office/drawing/2014/main" id="{A30B8C50-F6C9-48FC-89AB-1830A1C11A97}"/>
                  </a:ext>
                </a:extLst>
              </p:cNvPr>
              <p:cNvSpPr>
                <a:spLocks/>
              </p:cNvSpPr>
              <p:nvPr/>
            </p:nvSpPr>
            <p:spPr bwMode="auto">
              <a:xfrm>
                <a:off x="4271964" y="1571625"/>
                <a:ext cx="79375" cy="96838"/>
              </a:xfrm>
              <a:custGeom>
                <a:avLst/>
                <a:gdLst>
                  <a:gd name="T0" fmla="*/ 13 w 46"/>
                  <a:gd name="T1" fmla="*/ 0 h 53"/>
                  <a:gd name="T2" fmla="*/ 31 w 46"/>
                  <a:gd name="T3" fmla="*/ 53 h 53"/>
                  <a:gd name="T4" fmla="*/ 13 w 46"/>
                  <a:gd name="T5" fmla="*/ 0 h 53"/>
                </a:gdLst>
                <a:ahLst/>
                <a:cxnLst>
                  <a:cxn ang="0">
                    <a:pos x="T0" y="T1"/>
                  </a:cxn>
                  <a:cxn ang="0">
                    <a:pos x="T2" y="T3"/>
                  </a:cxn>
                  <a:cxn ang="0">
                    <a:pos x="T4" y="T5"/>
                  </a:cxn>
                </a:cxnLst>
                <a:rect l="0" t="0" r="r" b="b"/>
                <a:pathLst>
                  <a:path w="46" h="53">
                    <a:moveTo>
                      <a:pt x="13" y="0"/>
                    </a:moveTo>
                    <a:cubicBezTo>
                      <a:pt x="13" y="0"/>
                      <a:pt x="46" y="15"/>
                      <a:pt x="31" y="53"/>
                    </a:cubicBezTo>
                    <a:cubicBezTo>
                      <a:pt x="31" y="53"/>
                      <a:pt x="0" y="37"/>
                      <a:pt x="13" y="0"/>
                    </a:cubicBezTo>
                    <a:close/>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122" name="Freeform 100">
                <a:extLst>
                  <a:ext uri="{FF2B5EF4-FFF2-40B4-BE49-F238E27FC236}">
                    <a16:creationId xmlns:a16="http://schemas.microsoft.com/office/drawing/2014/main" id="{067D1BAC-11D1-46FE-BEFB-1F574B264E12}"/>
                  </a:ext>
                </a:extLst>
              </p:cNvPr>
              <p:cNvSpPr>
                <a:spLocks/>
              </p:cNvSpPr>
              <p:nvPr/>
            </p:nvSpPr>
            <p:spPr bwMode="auto">
              <a:xfrm>
                <a:off x="4279901" y="1703388"/>
                <a:ext cx="95250" cy="92075"/>
              </a:xfrm>
              <a:custGeom>
                <a:avLst/>
                <a:gdLst>
                  <a:gd name="T0" fmla="*/ 54 w 54"/>
                  <a:gd name="T1" fmla="*/ 17 h 50"/>
                  <a:gd name="T2" fmla="*/ 0 w 54"/>
                  <a:gd name="T3" fmla="*/ 35 h 50"/>
                  <a:gd name="T4" fmla="*/ 54 w 54"/>
                  <a:gd name="T5" fmla="*/ 17 h 50"/>
                </a:gdLst>
                <a:ahLst/>
                <a:cxnLst>
                  <a:cxn ang="0">
                    <a:pos x="T0" y="T1"/>
                  </a:cxn>
                  <a:cxn ang="0">
                    <a:pos x="T2" y="T3"/>
                  </a:cxn>
                  <a:cxn ang="0">
                    <a:pos x="T4" y="T5"/>
                  </a:cxn>
                </a:cxnLst>
                <a:rect l="0" t="0" r="r" b="b"/>
                <a:pathLst>
                  <a:path w="54" h="50">
                    <a:moveTo>
                      <a:pt x="54" y="17"/>
                    </a:moveTo>
                    <a:cubicBezTo>
                      <a:pt x="54" y="17"/>
                      <a:pt x="21" y="0"/>
                      <a:pt x="0" y="35"/>
                    </a:cubicBezTo>
                    <a:cubicBezTo>
                      <a:pt x="0" y="35"/>
                      <a:pt x="32" y="50"/>
                      <a:pt x="54" y="17"/>
                    </a:cubicBezTo>
                    <a:close/>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123" name="Freeform 101">
                <a:extLst>
                  <a:ext uri="{FF2B5EF4-FFF2-40B4-BE49-F238E27FC236}">
                    <a16:creationId xmlns:a16="http://schemas.microsoft.com/office/drawing/2014/main" id="{25017828-4D8B-46DD-B209-2B76E250EE93}"/>
                  </a:ext>
                </a:extLst>
              </p:cNvPr>
              <p:cNvSpPr>
                <a:spLocks/>
              </p:cNvSpPr>
              <p:nvPr/>
            </p:nvSpPr>
            <p:spPr bwMode="auto">
              <a:xfrm>
                <a:off x="4302126" y="1654175"/>
                <a:ext cx="95250" cy="93663"/>
              </a:xfrm>
              <a:custGeom>
                <a:avLst/>
                <a:gdLst>
                  <a:gd name="T0" fmla="*/ 54 w 54"/>
                  <a:gd name="T1" fmla="*/ 17 h 51"/>
                  <a:gd name="T2" fmla="*/ 0 w 54"/>
                  <a:gd name="T3" fmla="*/ 35 h 51"/>
                  <a:gd name="T4" fmla="*/ 54 w 54"/>
                  <a:gd name="T5" fmla="*/ 17 h 51"/>
                </a:gdLst>
                <a:ahLst/>
                <a:cxnLst>
                  <a:cxn ang="0">
                    <a:pos x="T0" y="T1"/>
                  </a:cxn>
                  <a:cxn ang="0">
                    <a:pos x="T2" y="T3"/>
                  </a:cxn>
                  <a:cxn ang="0">
                    <a:pos x="T4" y="T5"/>
                  </a:cxn>
                </a:cxnLst>
                <a:rect l="0" t="0" r="r" b="b"/>
                <a:pathLst>
                  <a:path w="54" h="51">
                    <a:moveTo>
                      <a:pt x="54" y="17"/>
                    </a:moveTo>
                    <a:cubicBezTo>
                      <a:pt x="54" y="17"/>
                      <a:pt x="22" y="0"/>
                      <a:pt x="0" y="35"/>
                    </a:cubicBezTo>
                    <a:cubicBezTo>
                      <a:pt x="0" y="35"/>
                      <a:pt x="32" y="51"/>
                      <a:pt x="54" y="17"/>
                    </a:cubicBezTo>
                    <a:close/>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124" name="Freeform 102">
                <a:extLst>
                  <a:ext uri="{FF2B5EF4-FFF2-40B4-BE49-F238E27FC236}">
                    <a16:creationId xmlns:a16="http://schemas.microsoft.com/office/drawing/2014/main" id="{9AD38BE0-6EC5-4212-BB1E-69C40C6942C2}"/>
                  </a:ext>
                </a:extLst>
              </p:cNvPr>
              <p:cNvSpPr>
                <a:spLocks/>
              </p:cNvSpPr>
              <p:nvPr/>
            </p:nvSpPr>
            <p:spPr bwMode="auto">
              <a:xfrm>
                <a:off x="4325939" y="1606550"/>
                <a:ext cx="93663" cy="92075"/>
              </a:xfrm>
              <a:custGeom>
                <a:avLst/>
                <a:gdLst>
                  <a:gd name="T0" fmla="*/ 54 w 54"/>
                  <a:gd name="T1" fmla="*/ 17 h 50"/>
                  <a:gd name="T2" fmla="*/ 0 w 54"/>
                  <a:gd name="T3" fmla="*/ 35 h 50"/>
                  <a:gd name="T4" fmla="*/ 54 w 54"/>
                  <a:gd name="T5" fmla="*/ 17 h 50"/>
                </a:gdLst>
                <a:ahLst/>
                <a:cxnLst>
                  <a:cxn ang="0">
                    <a:pos x="T0" y="T1"/>
                  </a:cxn>
                  <a:cxn ang="0">
                    <a:pos x="T2" y="T3"/>
                  </a:cxn>
                  <a:cxn ang="0">
                    <a:pos x="T4" y="T5"/>
                  </a:cxn>
                </a:cxnLst>
                <a:rect l="0" t="0" r="r" b="b"/>
                <a:pathLst>
                  <a:path w="54" h="50">
                    <a:moveTo>
                      <a:pt x="54" y="17"/>
                    </a:moveTo>
                    <a:cubicBezTo>
                      <a:pt x="54" y="17"/>
                      <a:pt x="22" y="0"/>
                      <a:pt x="0" y="35"/>
                    </a:cubicBezTo>
                    <a:cubicBezTo>
                      <a:pt x="0" y="35"/>
                      <a:pt x="32" y="50"/>
                      <a:pt x="54" y="17"/>
                    </a:cubicBezTo>
                    <a:close/>
                  </a:path>
                </a:pathLst>
              </a:custGeom>
              <a:noFill/>
              <a:ln w="9525" cap="rnd">
                <a:solidFill>
                  <a:srgbClr val="3985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125" name="Line 103">
                <a:extLst>
                  <a:ext uri="{FF2B5EF4-FFF2-40B4-BE49-F238E27FC236}">
                    <a16:creationId xmlns:a16="http://schemas.microsoft.com/office/drawing/2014/main" id="{394A0614-7A86-4AF4-9D8E-A1B8E5715AC5}"/>
                  </a:ext>
                </a:extLst>
              </p:cNvPr>
              <p:cNvSpPr>
                <a:spLocks noChangeShapeType="1"/>
              </p:cNvSpPr>
              <p:nvPr/>
            </p:nvSpPr>
            <p:spPr bwMode="auto">
              <a:xfrm flipV="1">
                <a:off x="4260851" y="1562100"/>
                <a:ext cx="115888" cy="244475"/>
              </a:xfrm>
              <a:prstGeom prst="line">
                <a:avLst/>
              </a:prstGeom>
              <a:noFill/>
              <a:ln w="9525" cap="rnd">
                <a:solidFill>
                  <a:srgbClr val="398538"/>
                </a:solidFill>
                <a:prstDash val="solid"/>
                <a:round/>
                <a:headEnd/>
                <a:tailEnd/>
              </a:ln>
              <a:extLst>
                <a:ext uri="{909E8E84-426E-40DD-AFC4-6F175D3DCCD1}">
                  <a14:hiddenFill xmlns:a14="http://schemas.microsoft.com/office/drawing/2010/main">
                    <a:no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126" name="Line 104">
                <a:extLst>
                  <a:ext uri="{FF2B5EF4-FFF2-40B4-BE49-F238E27FC236}">
                    <a16:creationId xmlns:a16="http://schemas.microsoft.com/office/drawing/2014/main" id="{995C3624-A435-48E9-B633-C5FCD5CB9810}"/>
                  </a:ext>
                </a:extLst>
              </p:cNvPr>
              <p:cNvSpPr>
                <a:spLocks noChangeShapeType="1"/>
              </p:cNvSpPr>
              <p:nvPr/>
            </p:nvSpPr>
            <p:spPr bwMode="auto">
              <a:xfrm flipV="1">
                <a:off x="4340226" y="1595438"/>
                <a:ext cx="42863" cy="49213"/>
              </a:xfrm>
              <a:prstGeom prst="line">
                <a:avLst/>
              </a:prstGeom>
              <a:noFill/>
              <a:ln w="9525" cap="rnd">
                <a:solidFill>
                  <a:srgbClr val="398538"/>
                </a:solidFill>
                <a:prstDash val="solid"/>
                <a:round/>
                <a:headEnd/>
                <a:tailEnd/>
              </a:ln>
              <a:extLst>
                <a:ext uri="{909E8E84-426E-40DD-AFC4-6F175D3DCCD1}">
                  <a14:hiddenFill xmlns:a14="http://schemas.microsoft.com/office/drawing/2010/main">
                    <a:no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sp>
            <p:nvSpPr>
              <p:cNvPr id="127" name="Line 105">
                <a:extLst>
                  <a:ext uri="{FF2B5EF4-FFF2-40B4-BE49-F238E27FC236}">
                    <a16:creationId xmlns:a16="http://schemas.microsoft.com/office/drawing/2014/main" id="{FF4E823A-3C32-4780-BD36-8930813D58FE}"/>
                  </a:ext>
                </a:extLst>
              </p:cNvPr>
              <p:cNvSpPr>
                <a:spLocks noChangeShapeType="1"/>
              </p:cNvSpPr>
              <p:nvPr/>
            </p:nvSpPr>
            <p:spPr bwMode="auto">
              <a:xfrm>
                <a:off x="4222751" y="1784350"/>
                <a:ext cx="0" cy="14288"/>
              </a:xfrm>
              <a:prstGeom prst="line">
                <a:avLst/>
              </a:prstGeom>
              <a:noFill/>
              <a:ln w="9525" cap="rnd">
                <a:solidFill>
                  <a:srgbClr val="398538"/>
                </a:solidFill>
                <a:prstDash val="solid"/>
                <a:round/>
                <a:headEnd/>
                <a:tailEnd/>
              </a:ln>
              <a:extLst>
                <a:ext uri="{909E8E84-426E-40DD-AFC4-6F175D3DCCD1}">
                  <a14:hiddenFill xmlns:a14="http://schemas.microsoft.com/office/drawing/2010/main">
                    <a:noFill/>
                  </a14:hiddenFill>
                </a:ext>
              </a:extLst>
            </p:spPr>
            <p:txBody>
              <a:bodyPr vert="horz" wrap="square" lIns="79707" tIns="39853" rIns="79707" bIns="39853" numCol="1" anchor="t" anchorCtr="0" compatLnSpc="1">
                <a:prstTxWarp prst="textNoShape">
                  <a:avLst/>
                </a:prstTxWarp>
              </a:bodyPr>
              <a:lstStyle/>
              <a:p>
                <a:pPr defTabSz="797016">
                  <a:defRPr/>
                </a:pPr>
                <a:endParaRPr lang="fr-FR" sz="1200"/>
              </a:p>
            </p:txBody>
          </p:sp>
        </p:grpSp>
      </p:grpSp>
      <p:sp>
        <p:nvSpPr>
          <p:cNvPr id="135" name="Titre 1">
            <a:extLst>
              <a:ext uri="{FF2B5EF4-FFF2-40B4-BE49-F238E27FC236}">
                <a16:creationId xmlns:a16="http://schemas.microsoft.com/office/drawing/2014/main" id="{C420A833-BFA9-45DF-851E-8151C63DE8FC}"/>
              </a:ext>
            </a:extLst>
          </p:cNvPr>
          <p:cNvSpPr>
            <a:spLocks noGrp="1"/>
          </p:cNvSpPr>
          <p:nvPr>
            <p:ph type="title"/>
          </p:nvPr>
        </p:nvSpPr>
        <p:spPr>
          <a:xfrm>
            <a:off x="899592" y="242012"/>
            <a:ext cx="6025756" cy="294073"/>
          </a:xfrm>
        </p:spPr>
        <p:txBody>
          <a:bodyPr/>
          <a:lstStyle/>
          <a:p>
            <a:r>
              <a:rPr lang="fr-FR" sz="2060" dirty="0"/>
              <a:t>Projet Coach Green</a:t>
            </a:r>
            <a:endParaRPr lang="fr-FR" sz="2060" dirty="0">
              <a:latin typeface="Montserrat ExtraBold" panose="00000900000000000000" pitchFamily="2" charset="0"/>
            </a:endParaRPr>
          </a:p>
        </p:txBody>
      </p:sp>
      <p:sp>
        <p:nvSpPr>
          <p:cNvPr id="136" name="Espace réservé du texte 2">
            <a:extLst>
              <a:ext uri="{FF2B5EF4-FFF2-40B4-BE49-F238E27FC236}">
                <a16:creationId xmlns:a16="http://schemas.microsoft.com/office/drawing/2014/main" id="{B92D1DF6-F2A2-4600-A757-232E268CCE78}"/>
              </a:ext>
            </a:extLst>
          </p:cNvPr>
          <p:cNvSpPr>
            <a:spLocks noGrp="1"/>
          </p:cNvSpPr>
          <p:nvPr>
            <p:ph type="body" sz="quarter" idx="12"/>
          </p:nvPr>
        </p:nvSpPr>
        <p:spPr>
          <a:xfrm>
            <a:off x="899592" y="592535"/>
            <a:ext cx="6715547" cy="251073"/>
          </a:xfrm>
        </p:spPr>
        <p:txBody>
          <a:bodyPr>
            <a:normAutofit/>
          </a:bodyPr>
          <a:lstStyle/>
          <a:p>
            <a:r>
              <a:rPr lang="fr-FR" dirty="0"/>
              <a:t>Description du nouvel espace </a:t>
            </a:r>
            <a:r>
              <a:rPr lang="fr-FR" dirty="0">
                <a:solidFill>
                  <a:srgbClr val="398538"/>
                </a:solidFill>
              </a:rPr>
              <a:t>Conseils et Solutions durables</a:t>
            </a:r>
          </a:p>
        </p:txBody>
      </p:sp>
    </p:spTree>
    <p:extLst>
      <p:ext uri="{BB962C8B-B14F-4D97-AF65-F5344CB8AC3E}">
        <p14:creationId xmlns:p14="http://schemas.microsoft.com/office/powerpoint/2010/main" val="1740092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8248C939-F5C6-4E2E-870C-DB218F053ECB}"/>
              </a:ext>
            </a:extLst>
          </p:cNvPr>
          <p:cNvSpPr>
            <a:spLocks noGrp="1"/>
          </p:cNvSpPr>
          <p:nvPr>
            <p:ph type="body" sz="quarter" idx="12"/>
          </p:nvPr>
        </p:nvSpPr>
        <p:spPr/>
        <p:txBody>
          <a:bodyPr/>
          <a:lstStyle/>
          <a:p>
            <a:r>
              <a:rPr lang="fr-FR" dirty="0"/>
              <a:t>01</a:t>
            </a:r>
          </a:p>
        </p:txBody>
      </p:sp>
      <p:sp>
        <p:nvSpPr>
          <p:cNvPr id="6" name="Espace réservé du texte 5">
            <a:extLst>
              <a:ext uri="{FF2B5EF4-FFF2-40B4-BE49-F238E27FC236}">
                <a16:creationId xmlns:a16="http://schemas.microsoft.com/office/drawing/2014/main" id="{B4306C94-7A89-4910-BC3C-DE22DC1FD61B}"/>
              </a:ext>
            </a:extLst>
          </p:cNvPr>
          <p:cNvSpPr>
            <a:spLocks noGrp="1"/>
          </p:cNvSpPr>
          <p:nvPr>
            <p:ph type="body" sz="quarter" idx="13"/>
          </p:nvPr>
        </p:nvSpPr>
        <p:spPr>
          <a:xfrm>
            <a:off x="2349654" y="2499742"/>
            <a:ext cx="6794345" cy="1082086"/>
          </a:xfrm>
        </p:spPr>
        <p:txBody>
          <a:bodyPr/>
          <a:lstStyle/>
          <a:p>
            <a:r>
              <a:rPr lang="fr-FR" sz="2800" dirty="0"/>
              <a:t>UN NOUVEL ESPACE CLIENT :</a:t>
            </a:r>
          </a:p>
          <a:p>
            <a:r>
              <a:rPr lang="fr-FR" sz="2800" dirty="0">
                <a:solidFill>
                  <a:srgbClr val="398538"/>
                </a:solidFill>
              </a:rPr>
              <a:t>CONSEILS ET SOLUTIONS DURABLES</a:t>
            </a:r>
          </a:p>
        </p:txBody>
      </p:sp>
      <p:pic>
        <p:nvPicPr>
          <p:cNvPr id="2" name="Image 1">
            <a:extLst>
              <a:ext uri="{FF2B5EF4-FFF2-40B4-BE49-F238E27FC236}">
                <a16:creationId xmlns:a16="http://schemas.microsoft.com/office/drawing/2014/main" id="{A00320CA-40FE-40FE-A785-6756A078F6F9}"/>
              </a:ext>
            </a:extLst>
          </p:cNvPr>
          <p:cNvPicPr>
            <a:picLocks noChangeAspect="1"/>
          </p:cNvPicPr>
          <p:nvPr/>
        </p:nvPicPr>
        <p:blipFill rotWithShape="1">
          <a:blip r:embed="rId2"/>
          <a:srcRect r="87799"/>
          <a:stretch/>
        </p:blipFill>
        <p:spPr>
          <a:xfrm>
            <a:off x="0" y="2286"/>
            <a:ext cx="1115616" cy="5138927"/>
          </a:xfrm>
          <a:prstGeom prst="rect">
            <a:avLst/>
          </a:prstGeom>
        </p:spPr>
      </p:pic>
    </p:spTree>
    <p:extLst>
      <p:ext uri="{BB962C8B-B14F-4D97-AF65-F5344CB8AC3E}">
        <p14:creationId xmlns:p14="http://schemas.microsoft.com/office/powerpoint/2010/main" val="4045707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9541C1-4950-41B6-9A57-72B4D09056A8}"/>
              </a:ext>
            </a:extLst>
          </p:cNvPr>
          <p:cNvSpPr>
            <a:spLocks noGrp="1"/>
          </p:cNvSpPr>
          <p:nvPr>
            <p:ph type="title"/>
          </p:nvPr>
        </p:nvSpPr>
        <p:spPr>
          <a:xfrm>
            <a:off x="938245" y="244830"/>
            <a:ext cx="7810219" cy="337362"/>
          </a:xfrm>
        </p:spPr>
        <p:txBody>
          <a:bodyPr/>
          <a:lstStyle/>
          <a:p>
            <a:r>
              <a:rPr lang="fr-FR" dirty="0">
                <a:latin typeface="Montserrat ExtraBold" panose="00000900000000000000" pitchFamily="2" charset="0"/>
              </a:rPr>
              <a:t>Nouvel espace : </a:t>
            </a:r>
            <a:r>
              <a:rPr lang="fr-FR" dirty="0">
                <a:solidFill>
                  <a:srgbClr val="398538"/>
                </a:solidFill>
                <a:latin typeface="Montserrat ExtraBold" panose="00000900000000000000" pitchFamily="2" charset="0"/>
              </a:rPr>
              <a:t>Conseils et solutions durables</a:t>
            </a:r>
          </a:p>
        </p:txBody>
      </p:sp>
      <p:sp>
        <p:nvSpPr>
          <p:cNvPr id="40" name="Espace réservé du texte 4">
            <a:extLst>
              <a:ext uri="{FF2B5EF4-FFF2-40B4-BE49-F238E27FC236}">
                <a16:creationId xmlns:a16="http://schemas.microsoft.com/office/drawing/2014/main" id="{EF3C007C-F10E-4990-B86F-5A46F8B9B731}"/>
              </a:ext>
            </a:extLst>
          </p:cNvPr>
          <p:cNvSpPr>
            <a:spLocks noGrp="1"/>
          </p:cNvSpPr>
          <p:nvPr>
            <p:ph type="body" sz="quarter" idx="12"/>
          </p:nvPr>
        </p:nvSpPr>
        <p:spPr>
          <a:xfrm>
            <a:off x="930666" y="600575"/>
            <a:ext cx="6715547" cy="439378"/>
          </a:xfrm>
        </p:spPr>
        <p:txBody>
          <a:bodyPr>
            <a:normAutofit/>
          </a:bodyPr>
          <a:lstStyle/>
          <a:p>
            <a:pPr algn="just"/>
            <a:r>
              <a:rPr lang="fr-FR" dirty="0">
                <a:latin typeface="Montserrat SemiBold" panose="00000700000000000000" pitchFamily="2" charset="0"/>
              </a:rPr>
              <a:t>Présentation</a:t>
            </a:r>
          </a:p>
        </p:txBody>
      </p:sp>
      <p:sp>
        <p:nvSpPr>
          <p:cNvPr id="5" name="Rectangle 4">
            <a:extLst>
              <a:ext uri="{FF2B5EF4-FFF2-40B4-BE49-F238E27FC236}">
                <a16:creationId xmlns:a16="http://schemas.microsoft.com/office/drawing/2014/main" id="{4F2625D0-C77D-457C-BA66-18D4EF60ECE9}"/>
              </a:ext>
            </a:extLst>
          </p:cNvPr>
          <p:cNvSpPr/>
          <p:nvPr/>
        </p:nvSpPr>
        <p:spPr>
          <a:xfrm>
            <a:off x="1115617" y="1191560"/>
            <a:ext cx="6984776" cy="6513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Ins="78452" rtlCol="0" anchor="ctr"/>
          <a:lstStyle/>
          <a:p>
            <a:pPr algn="just" defTabSz="796996">
              <a:buClr>
                <a:srgbClr val="E50051"/>
              </a:buClr>
              <a:defRPr/>
            </a:pPr>
            <a:r>
              <a:rPr lang="fr-FR" sz="959" dirty="0">
                <a:solidFill>
                  <a:srgbClr val="581D74"/>
                </a:solidFill>
                <a:latin typeface="Montserrat" panose="00000500000000000000" pitchFamily="2" charset="0"/>
                <a:sym typeface="Wingdings" panose="05000000000000000000" pitchFamily="2" charset="2"/>
              </a:rPr>
              <a:t>Lors de la 1</a:t>
            </a:r>
            <a:r>
              <a:rPr lang="fr-FR" sz="959" baseline="30000" dirty="0">
                <a:solidFill>
                  <a:srgbClr val="581D74"/>
                </a:solidFill>
                <a:latin typeface="Montserrat" panose="00000500000000000000" pitchFamily="2" charset="0"/>
                <a:sym typeface="Wingdings" panose="05000000000000000000" pitchFamily="2" charset="2"/>
              </a:rPr>
              <a:t>ère</a:t>
            </a:r>
            <a:r>
              <a:rPr lang="fr-FR" sz="959" dirty="0">
                <a:solidFill>
                  <a:srgbClr val="581D74"/>
                </a:solidFill>
                <a:latin typeface="Montserrat" panose="00000500000000000000" pitchFamily="2" charset="0"/>
                <a:sym typeface="Wingdings" panose="05000000000000000000" pitchFamily="2" charset="2"/>
              </a:rPr>
              <a:t> connexion à cet espace, un interstitiel présentera le contenu de ce nouveau service</a:t>
            </a:r>
          </a:p>
        </p:txBody>
      </p:sp>
      <p:sp>
        <p:nvSpPr>
          <p:cNvPr id="7" name="Triangle isocèle 6">
            <a:extLst>
              <a:ext uri="{FF2B5EF4-FFF2-40B4-BE49-F238E27FC236}">
                <a16:creationId xmlns:a16="http://schemas.microsoft.com/office/drawing/2014/main" id="{B009A47C-8913-49D7-80DA-35C25B90A774}"/>
              </a:ext>
            </a:extLst>
          </p:cNvPr>
          <p:cNvSpPr/>
          <p:nvPr/>
        </p:nvSpPr>
        <p:spPr>
          <a:xfrm rot="5400000">
            <a:off x="1716656" y="3174829"/>
            <a:ext cx="219665" cy="94142"/>
          </a:xfrm>
          <a:prstGeom prst="triangle">
            <a:avLst/>
          </a:prstGeom>
          <a:solidFill>
            <a:srgbClr val="398538"/>
          </a:solidFill>
          <a:ln>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96996">
              <a:defRPr/>
            </a:pPr>
            <a:endParaRPr lang="fr-FR" sz="1220">
              <a:solidFill>
                <a:srgbClr val="FFFFFF"/>
              </a:solidFill>
              <a:latin typeface="Arial"/>
            </a:endParaRPr>
          </a:p>
        </p:txBody>
      </p:sp>
      <p:pic>
        <p:nvPicPr>
          <p:cNvPr id="171" name="Image 170">
            <a:extLst>
              <a:ext uri="{FF2B5EF4-FFF2-40B4-BE49-F238E27FC236}">
                <a16:creationId xmlns:a16="http://schemas.microsoft.com/office/drawing/2014/main" id="{76FA0B41-49A1-45F8-8EE8-52A1CA8BE569}"/>
              </a:ext>
            </a:extLst>
          </p:cNvPr>
          <p:cNvPicPr>
            <a:picLocks noChangeAspect="1"/>
          </p:cNvPicPr>
          <p:nvPr/>
        </p:nvPicPr>
        <p:blipFill>
          <a:blip r:embed="rId3"/>
          <a:stretch>
            <a:fillRect/>
          </a:stretch>
        </p:blipFill>
        <p:spPr>
          <a:xfrm>
            <a:off x="3254734" y="2148258"/>
            <a:ext cx="1179587" cy="2098092"/>
          </a:xfrm>
          <a:prstGeom prst="rect">
            <a:avLst/>
          </a:prstGeom>
          <a:ln>
            <a:noFill/>
          </a:ln>
          <a:effectLst>
            <a:outerShdw blurRad="292100" dist="139700" dir="2700000" algn="tl" rotWithShape="0">
              <a:srgbClr val="333333">
                <a:alpha val="65000"/>
              </a:srgbClr>
            </a:outerShdw>
          </a:effectLst>
        </p:spPr>
      </p:pic>
      <p:pic>
        <p:nvPicPr>
          <p:cNvPr id="172" name="Image 171">
            <a:extLst>
              <a:ext uri="{FF2B5EF4-FFF2-40B4-BE49-F238E27FC236}">
                <a16:creationId xmlns:a16="http://schemas.microsoft.com/office/drawing/2014/main" id="{14F6A236-C6B0-4723-B17F-B53FC1BD9E47}"/>
              </a:ext>
            </a:extLst>
          </p:cNvPr>
          <p:cNvPicPr>
            <a:picLocks noChangeAspect="1"/>
          </p:cNvPicPr>
          <p:nvPr/>
        </p:nvPicPr>
        <p:blipFill>
          <a:blip r:embed="rId4"/>
          <a:stretch>
            <a:fillRect/>
          </a:stretch>
        </p:blipFill>
        <p:spPr>
          <a:xfrm>
            <a:off x="4585012" y="2148258"/>
            <a:ext cx="1179587" cy="2098092"/>
          </a:xfrm>
          <a:prstGeom prst="rect">
            <a:avLst/>
          </a:prstGeom>
          <a:ln>
            <a:noFill/>
          </a:ln>
          <a:effectLst>
            <a:outerShdw blurRad="292100" dist="139700" dir="2700000" algn="tl" rotWithShape="0">
              <a:srgbClr val="333333">
                <a:alpha val="65000"/>
              </a:srgbClr>
            </a:outerShdw>
          </a:effectLst>
        </p:spPr>
      </p:pic>
      <p:pic>
        <p:nvPicPr>
          <p:cNvPr id="173" name="Image 172" descr="Une image contenant texte&#10;&#10;Description générée automatiquement">
            <a:extLst>
              <a:ext uri="{FF2B5EF4-FFF2-40B4-BE49-F238E27FC236}">
                <a16:creationId xmlns:a16="http://schemas.microsoft.com/office/drawing/2014/main" id="{4ECFF777-0828-4EBB-B23F-7F0F7F9C7B07}"/>
              </a:ext>
            </a:extLst>
          </p:cNvPr>
          <p:cNvPicPr>
            <a:picLocks noChangeAspect="1"/>
          </p:cNvPicPr>
          <p:nvPr/>
        </p:nvPicPr>
        <p:blipFill>
          <a:blip r:embed="rId5"/>
          <a:stretch>
            <a:fillRect/>
          </a:stretch>
        </p:blipFill>
        <p:spPr>
          <a:xfrm>
            <a:off x="5903146" y="2148258"/>
            <a:ext cx="1179587" cy="2098092"/>
          </a:xfrm>
          <a:prstGeom prst="rect">
            <a:avLst/>
          </a:prstGeom>
          <a:ln>
            <a:noFill/>
          </a:ln>
          <a:effectLst>
            <a:outerShdw blurRad="292100" dist="139700" dir="2700000" algn="tl" rotWithShape="0">
              <a:srgbClr val="333333">
                <a:alpha val="65000"/>
              </a:srgbClr>
            </a:outerShdw>
          </a:effectLst>
        </p:spPr>
      </p:pic>
      <p:pic>
        <p:nvPicPr>
          <p:cNvPr id="174" name="Image 173">
            <a:extLst>
              <a:ext uri="{FF2B5EF4-FFF2-40B4-BE49-F238E27FC236}">
                <a16:creationId xmlns:a16="http://schemas.microsoft.com/office/drawing/2014/main" id="{39AF0FB0-D346-430C-8BB5-EA67A71013BD}"/>
              </a:ext>
            </a:extLst>
          </p:cNvPr>
          <p:cNvPicPr>
            <a:picLocks noChangeAspect="1"/>
          </p:cNvPicPr>
          <p:nvPr/>
        </p:nvPicPr>
        <p:blipFill>
          <a:blip r:embed="rId6"/>
          <a:stretch>
            <a:fillRect/>
          </a:stretch>
        </p:blipFill>
        <p:spPr>
          <a:xfrm>
            <a:off x="1923575" y="2148258"/>
            <a:ext cx="1179588" cy="2098094"/>
          </a:xfrm>
          <a:prstGeom prst="rect">
            <a:avLst/>
          </a:prstGeom>
          <a:ln>
            <a:noFill/>
          </a:ln>
          <a:effectLst>
            <a:outerShdw blurRad="292100" dist="139700" dir="2700000" algn="tl" rotWithShape="0">
              <a:srgbClr val="333333">
                <a:alpha val="65000"/>
              </a:srgbClr>
            </a:outerShdw>
          </a:effectLst>
        </p:spPr>
      </p:pic>
      <p:pic>
        <p:nvPicPr>
          <p:cNvPr id="175" name="Image 174">
            <a:extLst>
              <a:ext uri="{FF2B5EF4-FFF2-40B4-BE49-F238E27FC236}">
                <a16:creationId xmlns:a16="http://schemas.microsoft.com/office/drawing/2014/main" id="{82D269DD-ED39-4B5A-AECC-D2966672EFAD}"/>
              </a:ext>
            </a:extLst>
          </p:cNvPr>
          <p:cNvPicPr>
            <a:picLocks noChangeAspect="1"/>
          </p:cNvPicPr>
          <p:nvPr/>
        </p:nvPicPr>
        <p:blipFill>
          <a:blip r:embed="rId7"/>
          <a:stretch>
            <a:fillRect/>
          </a:stretch>
        </p:blipFill>
        <p:spPr>
          <a:xfrm>
            <a:off x="722481" y="2071371"/>
            <a:ext cx="987662" cy="2251867"/>
          </a:xfrm>
          <a:prstGeom prst="rect">
            <a:avLst/>
          </a:prstGeom>
          <a:ln>
            <a:noFill/>
          </a:ln>
          <a:effectLst>
            <a:outerShdw blurRad="292100" dist="139700" dir="2700000" algn="tl" rotWithShape="0">
              <a:srgbClr val="333333">
                <a:alpha val="65000"/>
              </a:srgbClr>
            </a:outerShdw>
          </a:effectLst>
        </p:spPr>
      </p:pic>
      <p:sp>
        <p:nvSpPr>
          <p:cNvPr id="181" name="Triangle isocèle 180">
            <a:extLst>
              <a:ext uri="{FF2B5EF4-FFF2-40B4-BE49-F238E27FC236}">
                <a16:creationId xmlns:a16="http://schemas.microsoft.com/office/drawing/2014/main" id="{F5009D38-661B-4933-A880-685D64DBE451}"/>
              </a:ext>
            </a:extLst>
          </p:cNvPr>
          <p:cNvSpPr/>
          <p:nvPr/>
        </p:nvSpPr>
        <p:spPr>
          <a:xfrm rot="5400000">
            <a:off x="3083198" y="3174829"/>
            <a:ext cx="219665" cy="94142"/>
          </a:xfrm>
          <a:prstGeom prst="triangle">
            <a:avLst/>
          </a:prstGeom>
          <a:solidFill>
            <a:srgbClr val="398538"/>
          </a:solidFill>
          <a:ln>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96996">
              <a:defRPr/>
            </a:pPr>
            <a:endParaRPr lang="fr-FR" sz="1220">
              <a:solidFill>
                <a:srgbClr val="FFFFFF"/>
              </a:solidFill>
              <a:latin typeface="Arial"/>
            </a:endParaRPr>
          </a:p>
        </p:txBody>
      </p:sp>
      <p:sp>
        <p:nvSpPr>
          <p:cNvPr id="182" name="Triangle isocèle 181">
            <a:extLst>
              <a:ext uri="{FF2B5EF4-FFF2-40B4-BE49-F238E27FC236}">
                <a16:creationId xmlns:a16="http://schemas.microsoft.com/office/drawing/2014/main" id="{DC9D3077-32D5-45F9-AC60-8D2EB995574F}"/>
              </a:ext>
            </a:extLst>
          </p:cNvPr>
          <p:cNvSpPr/>
          <p:nvPr/>
        </p:nvSpPr>
        <p:spPr>
          <a:xfrm rot="5400000">
            <a:off x="4415098" y="3174829"/>
            <a:ext cx="219665" cy="94142"/>
          </a:xfrm>
          <a:prstGeom prst="triangle">
            <a:avLst/>
          </a:prstGeom>
          <a:solidFill>
            <a:srgbClr val="398538"/>
          </a:solidFill>
          <a:ln>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96996">
              <a:defRPr/>
            </a:pPr>
            <a:endParaRPr lang="fr-FR" sz="1220">
              <a:solidFill>
                <a:srgbClr val="FFFFFF"/>
              </a:solidFill>
              <a:latin typeface="Arial"/>
            </a:endParaRPr>
          </a:p>
        </p:txBody>
      </p:sp>
      <p:sp>
        <p:nvSpPr>
          <p:cNvPr id="183" name="Triangle isocèle 182">
            <a:extLst>
              <a:ext uri="{FF2B5EF4-FFF2-40B4-BE49-F238E27FC236}">
                <a16:creationId xmlns:a16="http://schemas.microsoft.com/office/drawing/2014/main" id="{406239E1-4043-4406-AA26-1BE9545FF702}"/>
              </a:ext>
            </a:extLst>
          </p:cNvPr>
          <p:cNvSpPr/>
          <p:nvPr/>
        </p:nvSpPr>
        <p:spPr>
          <a:xfrm rot="5400000">
            <a:off x="5733232" y="3174829"/>
            <a:ext cx="219665" cy="94142"/>
          </a:xfrm>
          <a:prstGeom prst="triangle">
            <a:avLst/>
          </a:prstGeom>
          <a:solidFill>
            <a:srgbClr val="398538"/>
          </a:solidFill>
          <a:ln>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96996">
              <a:defRPr/>
            </a:pPr>
            <a:endParaRPr lang="fr-FR" sz="1220">
              <a:solidFill>
                <a:srgbClr val="FFFFFF"/>
              </a:solidFill>
              <a:latin typeface="Arial"/>
            </a:endParaRPr>
          </a:p>
        </p:txBody>
      </p:sp>
      <p:sp>
        <p:nvSpPr>
          <p:cNvPr id="185" name="Triangle isocèle 184">
            <a:extLst>
              <a:ext uri="{FF2B5EF4-FFF2-40B4-BE49-F238E27FC236}">
                <a16:creationId xmlns:a16="http://schemas.microsoft.com/office/drawing/2014/main" id="{0C1DA2CD-AB87-459A-B590-E45F8D1D5741}"/>
              </a:ext>
            </a:extLst>
          </p:cNvPr>
          <p:cNvSpPr/>
          <p:nvPr/>
        </p:nvSpPr>
        <p:spPr>
          <a:xfrm rot="5400000">
            <a:off x="7051366" y="3174829"/>
            <a:ext cx="219665" cy="94142"/>
          </a:xfrm>
          <a:prstGeom prst="triangle">
            <a:avLst/>
          </a:prstGeom>
          <a:solidFill>
            <a:srgbClr val="398538"/>
          </a:solidFill>
          <a:ln>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96996">
              <a:defRPr/>
            </a:pPr>
            <a:endParaRPr lang="fr-FR" sz="1220">
              <a:solidFill>
                <a:srgbClr val="FFFFFF"/>
              </a:solidFill>
              <a:latin typeface="Arial"/>
            </a:endParaRPr>
          </a:p>
        </p:txBody>
      </p:sp>
      <p:sp>
        <p:nvSpPr>
          <p:cNvPr id="3" name="Rectangle : coins arrondis 2">
            <a:extLst>
              <a:ext uri="{FF2B5EF4-FFF2-40B4-BE49-F238E27FC236}">
                <a16:creationId xmlns:a16="http://schemas.microsoft.com/office/drawing/2014/main" id="{B57F2627-EFF9-41D0-9471-DA575EB66B45}"/>
              </a:ext>
            </a:extLst>
          </p:cNvPr>
          <p:cNvSpPr/>
          <p:nvPr/>
        </p:nvSpPr>
        <p:spPr>
          <a:xfrm>
            <a:off x="676387" y="3711006"/>
            <a:ext cx="1054897" cy="155306"/>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pic>
        <p:nvPicPr>
          <p:cNvPr id="17" name="Image 16" descr="Une image contenant texte&#10;&#10;Description générée automatiquement">
            <a:extLst>
              <a:ext uri="{FF2B5EF4-FFF2-40B4-BE49-F238E27FC236}">
                <a16:creationId xmlns:a16="http://schemas.microsoft.com/office/drawing/2014/main" id="{42BBBC0C-D554-4363-A277-5F24E314F48A}"/>
              </a:ext>
            </a:extLst>
          </p:cNvPr>
          <p:cNvPicPr>
            <a:picLocks noChangeAspect="1"/>
          </p:cNvPicPr>
          <p:nvPr/>
        </p:nvPicPr>
        <p:blipFill>
          <a:blip r:embed="rId8"/>
          <a:stretch>
            <a:fillRect/>
          </a:stretch>
        </p:blipFill>
        <p:spPr>
          <a:xfrm>
            <a:off x="7388539" y="1880645"/>
            <a:ext cx="1239864" cy="268250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34719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8248C939-F5C6-4E2E-870C-DB218F053ECB}"/>
              </a:ext>
            </a:extLst>
          </p:cNvPr>
          <p:cNvSpPr>
            <a:spLocks noGrp="1"/>
          </p:cNvSpPr>
          <p:nvPr>
            <p:ph type="body" sz="quarter" idx="12"/>
          </p:nvPr>
        </p:nvSpPr>
        <p:spPr/>
        <p:txBody>
          <a:bodyPr/>
          <a:lstStyle/>
          <a:p>
            <a:r>
              <a:rPr lang="fr-FR" dirty="0">
                <a:solidFill>
                  <a:schemeClr val="tx2"/>
                </a:solidFill>
              </a:rPr>
              <a:t>02</a:t>
            </a:r>
          </a:p>
        </p:txBody>
      </p:sp>
      <p:sp>
        <p:nvSpPr>
          <p:cNvPr id="6" name="Espace réservé du texte 5">
            <a:extLst>
              <a:ext uri="{FF2B5EF4-FFF2-40B4-BE49-F238E27FC236}">
                <a16:creationId xmlns:a16="http://schemas.microsoft.com/office/drawing/2014/main" id="{B4306C94-7A89-4910-BC3C-DE22DC1FD61B}"/>
              </a:ext>
            </a:extLst>
          </p:cNvPr>
          <p:cNvSpPr>
            <a:spLocks noGrp="1"/>
          </p:cNvSpPr>
          <p:nvPr>
            <p:ph type="body" sz="quarter" idx="13"/>
          </p:nvPr>
        </p:nvSpPr>
        <p:spPr/>
        <p:txBody>
          <a:bodyPr/>
          <a:lstStyle/>
          <a:p>
            <a:r>
              <a:rPr lang="fr-FR" sz="2800" dirty="0"/>
              <a:t>PEDAGOGIE</a:t>
            </a:r>
          </a:p>
          <a:p>
            <a:r>
              <a:rPr lang="fr-FR" sz="2400" dirty="0">
                <a:solidFill>
                  <a:srgbClr val="398538"/>
                </a:solidFill>
              </a:rPr>
              <a:t>CALCULER MON EMPREINTE CARBONE</a:t>
            </a:r>
          </a:p>
        </p:txBody>
      </p:sp>
      <p:pic>
        <p:nvPicPr>
          <p:cNvPr id="4" name="Image 3">
            <a:extLst>
              <a:ext uri="{FF2B5EF4-FFF2-40B4-BE49-F238E27FC236}">
                <a16:creationId xmlns:a16="http://schemas.microsoft.com/office/drawing/2014/main" id="{CA394367-206B-43B3-BCB6-247464F7D014}"/>
              </a:ext>
            </a:extLst>
          </p:cNvPr>
          <p:cNvPicPr>
            <a:picLocks noChangeAspect="1"/>
          </p:cNvPicPr>
          <p:nvPr/>
        </p:nvPicPr>
        <p:blipFill rotWithShape="1">
          <a:blip r:embed="rId2"/>
          <a:srcRect r="87799"/>
          <a:stretch/>
        </p:blipFill>
        <p:spPr>
          <a:xfrm>
            <a:off x="0" y="2286"/>
            <a:ext cx="1115616" cy="5138927"/>
          </a:xfrm>
          <a:prstGeom prst="rect">
            <a:avLst/>
          </a:prstGeom>
        </p:spPr>
      </p:pic>
    </p:spTree>
    <p:extLst>
      <p:ext uri="{BB962C8B-B14F-4D97-AF65-F5344CB8AC3E}">
        <p14:creationId xmlns:p14="http://schemas.microsoft.com/office/powerpoint/2010/main" val="1114485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descr="Une image contenant texte&#10;&#10;Description générée automatiquement">
            <a:extLst>
              <a:ext uri="{FF2B5EF4-FFF2-40B4-BE49-F238E27FC236}">
                <a16:creationId xmlns:a16="http://schemas.microsoft.com/office/drawing/2014/main" id="{EF333D82-C162-4993-8E4E-82F8DB61D327}"/>
              </a:ext>
            </a:extLst>
          </p:cNvPr>
          <p:cNvPicPr>
            <a:picLocks noChangeAspect="1"/>
          </p:cNvPicPr>
          <p:nvPr/>
        </p:nvPicPr>
        <p:blipFill>
          <a:blip r:embed="rId2"/>
          <a:stretch>
            <a:fillRect/>
          </a:stretch>
        </p:blipFill>
        <p:spPr>
          <a:xfrm>
            <a:off x="361852" y="1653139"/>
            <a:ext cx="1239864" cy="2682509"/>
          </a:xfrm>
          <a:prstGeom prst="rect">
            <a:avLst/>
          </a:prstGeom>
          <a:ln>
            <a:noFill/>
          </a:ln>
          <a:effectLst>
            <a:outerShdw blurRad="292100" dist="139700" dir="2700000" algn="tl" rotWithShape="0">
              <a:srgbClr val="333333">
                <a:alpha val="65000"/>
              </a:srgbClr>
            </a:outerShdw>
          </a:effectLst>
        </p:spPr>
      </p:pic>
      <p:sp>
        <p:nvSpPr>
          <p:cNvPr id="2" name="Titre 1">
            <a:extLst>
              <a:ext uri="{FF2B5EF4-FFF2-40B4-BE49-F238E27FC236}">
                <a16:creationId xmlns:a16="http://schemas.microsoft.com/office/drawing/2014/main" id="{D8F77190-7397-4EA8-A7B7-B8B19C72398B}"/>
              </a:ext>
            </a:extLst>
          </p:cNvPr>
          <p:cNvSpPr>
            <a:spLocks noGrp="1"/>
          </p:cNvSpPr>
          <p:nvPr>
            <p:ph type="title"/>
          </p:nvPr>
        </p:nvSpPr>
        <p:spPr>
          <a:xfrm>
            <a:off x="792488" y="137863"/>
            <a:ext cx="7704856" cy="337362"/>
          </a:xfrm>
        </p:spPr>
        <p:txBody>
          <a:bodyPr/>
          <a:lstStyle/>
          <a:p>
            <a:r>
              <a:rPr lang="fr-FR" dirty="0"/>
              <a:t>Pédagogie</a:t>
            </a:r>
          </a:p>
        </p:txBody>
      </p:sp>
      <p:sp>
        <p:nvSpPr>
          <p:cNvPr id="3" name="Espace réservé du texte 2">
            <a:extLst>
              <a:ext uri="{FF2B5EF4-FFF2-40B4-BE49-F238E27FC236}">
                <a16:creationId xmlns:a16="http://schemas.microsoft.com/office/drawing/2014/main" id="{A7040869-C228-45D1-A398-EC329810AC9C}"/>
              </a:ext>
            </a:extLst>
          </p:cNvPr>
          <p:cNvSpPr>
            <a:spLocks noGrp="1"/>
          </p:cNvSpPr>
          <p:nvPr>
            <p:ph type="body" sz="quarter" idx="12"/>
          </p:nvPr>
        </p:nvSpPr>
        <p:spPr>
          <a:xfrm>
            <a:off x="792488" y="520107"/>
            <a:ext cx="6715547" cy="288032"/>
          </a:xfrm>
        </p:spPr>
        <p:txBody>
          <a:bodyPr/>
          <a:lstStyle/>
          <a:p>
            <a:r>
              <a:rPr lang="fr-FR" dirty="0"/>
              <a:t>Mise à disposition de 2 simulateurs ADEME</a:t>
            </a:r>
          </a:p>
        </p:txBody>
      </p:sp>
      <p:pic>
        <p:nvPicPr>
          <p:cNvPr id="6" name="Image 5">
            <a:extLst>
              <a:ext uri="{FF2B5EF4-FFF2-40B4-BE49-F238E27FC236}">
                <a16:creationId xmlns:a16="http://schemas.microsoft.com/office/drawing/2014/main" id="{774C06BC-BCFE-4635-A7E2-E28938E58240}"/>
              </a:ext>
            </a:extLst>
          </p:cNvPr>
          <p:cNvPicPr>
            <a:picLocks noChangeAspect="1"/>
          </p:cNvPicPr>
          <p:nvPr/>
        </p:nvPicPr>
        <p:blipFill>
          <a:blip r:embed="rId3"/>
          <a:stretch>
            <a:fillRect/>
          </a:stretch>
        </p:blipFill>
        <p:spPr>
          <a:xfrm>
            <a:off x="2253056" y="1827595"/>
            <a:ext cx="1042986" cy="1855123"/>
          </a:xfrm>
          <a:prstGeom prst="rect">
            <a:avLst/>
          </a:prstGeom>
          <a:ln>
            <a:noFill/>
          </a:ln>
          <a:effectLst>
            <a:outerShdw blurRad="292100" dist="139700" dir="2700000" algn="tl" rotWithShape="0">
              <a:srgbClr val="333333">
                <a:alpha val="65000"/>
              </a:srgbClr>
            </a:outerShdw>
          </a:effectLst>
        </p:spPr>
      </p:pic>
      <p:pic>
        <p:nvPicPr>
          <p:cNvPr id="8" name="Image 7">
            <a:extLst>
              <a:ext uri="{FF2B5EF4-FFF2-40B4-BE49-F238E27FC236}">
                <a16:creationId xmlns:a16="http://schemas.microsoft.com/office/drawing/2014/main" id="{C413171C-710C-41AC-B36E-E785ADB1CE14}"/>
              </a:ext>
            </a:extLst>
          </p:cNvPr>
          <p:cNvPicPr>
            <a:picLocks noChangeAspect="1"/>
          </p:cNvPicPr>
          <p:nvPr/>
        </p:nvPicPr>
        <p:blipFill>
          <a:blip r:embed="rId4"/>
          <a:stretch>
            <a:fillRect/>
          </a:stretch>
        </p:blipFill>
        <p:spPr>
          <a:xfrm>
            <a:off x="5490905" y="828842"/>
            <a:ext cx="791317" cy="1671262"/>
          </a:xfrm>
          <a:prstGeom prst="rect">
            <a:avLst/>
          </a:prstGeom>
          <a:ln>
            <a:noFill/>
          </a:ln>
          <a:effectLst>
            <a:outerShdw blurRad="292100" dist="139700" dir="2700000" algn="tl" rotWithShape="0">
              <a:srgbClr val="333333">
                <a:alpha val="65000"/>
              </a:srgbClr>
            </a:outerShdw>
          </a:effectLst>
        </p:spPr>
      </p:pic>
      <p:pic>
        <p:nvPicPr>
          <p:cNvPr id="10" name="Image 9">
            <a:extLst>
              <a:ext uri="{FF2B5EF4-FFF2-40B4-BE49-F238E27FC236}">
                <a16:creationId xmlns:a16="http://schemas.microsoft.com/office/drawing/2014/main" id="{8412FE59-375E-47EE-838D-BA65E80FBC2D}"/>
              </a:ext>
            </a:extLst>
          </p:cNvPr>
          <p:cNvPicPr>
            <a:picLocks noChangeAspect="1"/>
          </p:cNvPicPr>
          <p:nvPr/>
        </p:nvPicPr>
        <p:blipFill>
          <a:blip r:embed="rId5"/>
          <a:stretch>
            <a:fillRect/>
          </a:stretch>
        </p:blipFill>
        <p:spPr>
          <a:xfrm>
            <a:off x="4549384" y="817509"/>
            <a:ext cx="791317" cy="1671261"/>
          </a:xfrm>
          <a:prstGeom prst="rect">
            <a:avLst/>
          </a:prstGeom>
          <a:ln>
            <a:noFill/>
          </a:ln>
          <a:effectLst>
            <a:outerShdw blurRad="292100" dist="139700" dir="2700000" algn="tl" rotWithShape="0">
              <a:srgbClr val="333333">
                <a:alpha val="65000"/>
              </a:srgbClr>
            </a:outerShdw>
          </a:effectLst>
        </p:spPr>
      </p:pic>
      <p:pic>
        <p:nvPicPr>
          <p:cNvPr id="11" name="Image 10">
            <a:extLst>
              <a:ext uri="{FF2B5EF4-FFF2-40B4-BE49-F238E27FC236}">
                <a16:creationId xmlns:a16="http://schemas.microsoft.com/office/drawing/2014/main" id="{FE746E3F-C74E-4A1C-B5E0-F6B19EC9DA8F}"/>
              </a:ext>
            </a:extLst>
          </p:cNvPr>
          <p:cNvPicPr>
            <a:picLocks noChangeAspect="1"/>
          </p:cNvPicPr>
          <p:nvPr/>
        </p:nvPicPr>
        <p:blipFill>
          <a:blip r:embed="rId6"/>
          <a:stretch>
            <a:fillRect/>
          </a:stretch>
        </p:blipFill>
        <p:spPr>
          <a:xfrm>
            <a:off x="5156382" y="3106492"/>
            <a:ext cx="680717" cy="1292455"/>
          </a:xfrm>
          <a:prstGeom prst="rect">
            <a:avLst/>
          </a:prstGeom>
          <a:ln>
            <a:noFill/>
          </a:ln>
          <a:effectLst>
            <a:outerShdw blurRad="292100" dist="139700" dir="2700000" algn="tl" rotWithShape="0">
              <a:srgbClr val="333333">
                <a:alpha val="65000"/>
              </a:srgbClr>
            </a:outerShdw>
          </a:effectLst>
        </p:spPr>
      </p:pic>
      <p:pic>
        <p:nvPicPr>
          <p:cNvPr id="12" name="Image 11">
            <a:extLst>
              <a:ext uri="{FF2B5EF4-FFF2-40B4-BE49-F238E27FC236}">
                <a16:creationId xmlns:a16="http://schemas.microsoft.com/office/drawing/2014/main" id="{AAB66196-C4BD-4DB8-92AD-0C545EE7D7E8}"/>
              </a:ext>
            </a:extLst>
          </p:cNvPr>
          <p:cNvPicPr>
            <a:picLocks noChangeAspect="1"/>
          </p:cNvPicPr>
          <p:nvPr/>
        </p:nvPicPr>
        <p:blipFill>
          <a:blip r:embed="rId7"/>
          <a:stretch>
            <a:fillRect/>
          </a:stretch>
        </p:blipFill>
        <p:spPr>
          <a:xfrm>
            <a:off x="4304011" y="3106491"/>
            <a:ext cx="681810" cy="1294529"/>
          </a:xfrm>
          <a:prstGeom prst="rect">
            <a:avLst/>
          </a:prstGeom>
          <a:ln>
            <a:noFill/>
          </a:ln>
          <a:effectLst>
            <a:outerShdw blurRad="292100" dist="139700" dir="2700000" algn="tl" rotWithShape="0">
              <a:srgbClr val="333333">
                <a:alpha val="65000"/>
              </a:srgbClr>
            </a:outerShdw>
          </a:effectLst>
        </p:spPr>
      </p:pic>
      <p:pic>
        <p:nvPicPr>
          <p:cNvPr id="13" name="Image 12">
            <a:extLst>
              <a:ext uri="{FF2B5EF4-FFF2-40B4-BE49-F238E27FC236}">
                <a16:creationId xmlns:a16="http://schemas.microsoft.com/office/drawing/2014/main" id="{BA107993-251F-45D3-B5E7-EC5D5DB27D29}"/>
              </a:ext>
            </a:extLst>
          </p:cNvPr>
          <p:cNvPicPr>
            <a:picLocks noChangeAspect="1"/>
          </p:cNvPicPr>
          <p:nvPr/>
        </p:nvPicPr>
        <p:blipFill>
          <a:blip r:embed="rId8"/>
          <a:stretch>
            <a:fillRect/>
          </a:stretch>
        </p:blipFill>
        <p:spPr>
          <a:xfrm>
            <a:off x="6021133" y="3106492"/>
            <a:ext cx="681810" cy="1294529"/>
          </a:xfrm>
          <a:prstGeom prst="rect">
            <a:avLst/>
          </a:prstGeom>
          <a:ln>
            <a:noFill/>
          </a:ln>
          <a:effectLst>
            <a:outerShdw blurRad="292100" dist="139700" dir="2700000" algn="tl" rotWithShape="0">
              <a:srgbClr val="333333">
                <a:alpha val="65000"/>
              </a:srgbClr>
            </a:outerShdw>
          </a:effectLst>
        </p:spPr>
      </p:pic>
      <p:pic>
        <p:nvPicPr>
          <p:cNvPr id="15" name="Image 14">
            <a:extLst>
              <a:ext uri="{FF2B5EF4-FFF2-40B4-BE49-F238E27FC236}">
                <a16:creationId xmlns:a16="http://schemas.microsoft.com/office/drawing/2014/main" id="{D76BC980-9588-4952-9909-296B19C85434}"/>
              </a:ext>
            </a:extLst>
          </p:cNvPr>
          <p:cNvPicPr>
            <a:picLocks noChangeAspect="1"/>
          </p:cNvPicPr>
          <p:nvPr/>
        </p:nvPicPr>
        <p:blipFill>
          <a:blip r:embed="rId9"/>
          <a:stretch>
            <a:fillRect/>
          </a:stretch>
        </p:blipFill>
        <p:spPr>
          <a:xfrm>
            <a:off x="7076013" y="954060"/>
            <a:ext cx="1066562" cy="2798659"/>
          </a:xfrm>
          <a:prstGeom prst="rect">
            <a:avLst/>
          </a:prstGeom>
          <a:ln>
            <a:noFill/>
          </a:ln>
          <a:effectLst>
            <a:outerShdw blurRad="292100" dist="139700" dir="2700000" algn="tl" rotWithShape="0">
              <a:srgbClr val="333333">
                <a:alpha val="65000"/>
              </a:srgbClr>
            </a:outerShdw>
          </a:effectLst>
        </p:spPr>
      </p:pic>
      <p:cxnSp>
        <p:nvCxnSpPr>
          <p:cNvPr id="25" name="Connecteur droit avec flèche 24">
            <a:extLst>
              <a:ext uri="{FF2B5EF4-FFF2-40B4-BE49-F238E27FC236}">
                <a16:creationId xmlns:a16="http://schemas.microsoft.com/office/drawing/2014/main" id="{99690055-1D93-4837-A742-8B924BA2073C}"/>
              </a:ext>
            </a:extLst>
          </p:cNvPr>
          <p:cNvCxnSpPr/>
          <p:nvPr/>
        </p:nvCxnSpPr>
        <p:spPr>
          <a:xfrm>
            <a:off x="1737036" y="2552598"/>
            <a:ext cx="516020" cy="0"/>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cxnSp>
        <p:nvCxnSpPr>
          <p:cNvPr id="31" name="Connecteur : en angle 30">
            <a:extLst>
              <a:ext uri="{FF2B5EF4-FFF2-40B4-BE49-F238E27FC236}">
                <a16:creationId xmlns:a16="http://schemas.microsoft.com/office/drawing/2014/main" id="{1F02B67C-FF49-4F7F-A20B-B5318C667EED}"/>
              </a:ext>
            </a:extLst>
          </p:cNvPr>
          <p:cNvCxnSpPr/>
          <p:nvPr/>
        </p:nvCxnSpPr>
        <p:spPr>
          <a:xfrm flipV="1">
            <a:off x="3311957" y="1923861"/>
            <a:ext cx="1221512" cy="639499"/>
          </a:xfrm>
          <a:prstGeom prst="bentConnector3">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cxnSp>
        <p:nvCxnSpPr>
          <p:cNvPr id="33" name="Connecteur : en angle 32">
            <a:extLst>
              <a:ext uri="{FF2B5EF4-FFF2-40B4-BE49-F238E27FC236}">
                <a16:creationId xmlns:a16="http://schemas.microsoft.com/office/drawing/2014/main" id="{45F487ED-592D-4C71-BD7B-AC7BA2D5993D}"/>
              </a:ext>
            </a:extLst>
          </p:cNvPr>
          <p:cNvCxnSpPr>
            <a:cxnSpLocks/>
          </p:cNvCxnSpPr>
          <p:nvPr/>
        </p:nvCxnSpPr>
        <p:spPr>
          <a:xfrm>
            <a:off x="3296042" y="3106492"/>
            <a:ext cx="988452" cy="648638"/>
          </a:xfrm>
          <a:prstGeom prst="bentConnector3">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cxnSp>
        <p:nvCxnSpPr>
          <p:cNvPr id="35" name="Connecteur : en angle 34">
            <a:extLst>
              <a:ext uri="{FF2B5EF4-FFF2-40B4-BE49-F238E27FC236}">
                <a16:creationId xmlns:a16="http://schemas.microsoft.com/office/drawing/2014/main" id="{0D70B9D1-BD3D-4BB8-8BF3-DFFA8CB4680A}"/>
              </a:ext>
            </a:extLst>
          </p:cNvPr>
          <p:cNvCxnSpPr>
            <a:endCxn id="12" idx="0"/>
          </p:cNvCxnSpPr>
          <p:nvPr/>
        </p:nvCxnSpPr>
        <p:spPr>
          <a:xfrm rot="10800000" flipV="1">
            <a:off x="4644916" y="2651534"/>
            <a:ext cx="2246028" cy="454957"/>
          </a:xfrm>
          <a:prstGeom prst="bentConnector2">
            <a:avLst/>
          </a:prstGeom>
          <a:ln>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onnecteur droit avec flèche 36">
            <a:extLst>
              <a:ext uri="{FF2B5EF4-FFF2-40B4-BE49-F238E27FC236}">
                <a16:creationId xmlns:a16="http://schemas.microsoft.com/office/drawing/2014/main" id="{5EEDA75B-C5E5-4893-950D-384B8B82B908}"/>
              </a:ext>
            </a:extLst>
          </p:cNvPr>
          <p:cNvCxnSpPr>
            <a:cxnSpLocks/>
          </p:cNvCxnSpPr>
          <p:nvPr/>
        </p:nvCxnSpPr>
        <p:spPr>
          <a:xfrm>
            <a:off x="5340701" y="1846070"/>
            <a:ext cx="150204" cy="0"/>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cxnSp>
        <p:nvCxnSpPr>
          <p:cNvPr id="39" name="Connecteur droit avec flèche 38">
            <a:extLst>
              <a:ext uri="{FF2B5EF4-FFF2-40B4-BE49-F238E27FC236}">
                <a16:creationId xmlns:a16="http://schemas.microsoft.com/office/drawing/2014/main" id="{0AD3F94B-9796-4426-946E-B69BFF0E0CED}"/>
              </a:ext>
            </a:extLst>
          </p:cNvPr>
          <p:cNvCxnSpPr>
            <a:cxnSpLocks/>
          </p:cNvCxnSpPr>
          <p:nvPr/>
        </p:nvCxnSpPr>
        <p:spPr>
          <a:xfrm>
            <a:off x="6302816" y="1846070"/>
            <a:ext cx="150204" cy="0"/>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cxnSp>
        <p:nvCxnSpPr>
          <p:cNvPr id="40" name="Connecteur droit avec flèche 39">
            <a:extLst>
              <a:ext uri="{FF2B5EF4-FFF2-40B4-BE49-F238E27FC236}">
                <a16:creationId xmlns:a16="http://schemas.microsoft.com/office/drawing/2014/main" id="{739E6547-D8F7-490B-B488-7B90266340B8}"/>
              </a:ext>
            </a:extLst>
          </p:cNvPr>
          <p:cNvCxnSpPr>
            <a:cxnSpLocks/>
          </p:cNvCxnSpPr>
          <p:nvPr/>
        </p:nvCxnSpPr>
        <p:spPr>
          <a:xfrm>
            <a:off x="6709490" y="1846070"/>
            <a:ext cx="150204" cy="0"/>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41" name="ZoneTexte 40">
            <a:extLst>
              <a:ext uri="{FF2B5EF4-FFF2-40B4-BE49-F238E27FC236}">
                <a16:creationId xmlns:a16="http://schemas.microsoft.com/office/drawing/2014/main" id="{CF594059-5D01-4D50-8AEA-DE2408F4C618}"/>
              </a:ext>
            </a:extLst>
          </p:cNvPr>
          <p:cNvSpPr txBox="1"/>
          <p:nvPr/>
        </p:nvSpPr>
        <p:spPr>
          <a:xfrm>
            <a:off x="6443436" y="1689204"/>
            <a:ext cx="235876" cy="230961"/>
          </a:xfrm>
          <a:prstGeom prst="rect">
            <a:avLst/>
          </a:prstGeom>
          <a:noFill/>
        </p:spPr>
        <p:txBody>
          <a:bodyPr wrap="square" rtlCol="0">
            <a:spAutoFit/>
          </a:bodyPr>
          <a:lstStyle/>
          <a:p>
            <a:r>
              <a:rPr lang="fr-FR" sz="901" dirty="0">
                <a:solidFill>
                  <a:srgbClr val="398538"/>
                </a:solidFill>
              </a:rPr>
              <a:t>…</a:t>
            </a:r>
          </a:p>
        </p:txBody>
      </p:sp>
      <p:sp>
        <p:nvSpPr>
          <p:cNvPr id="43" name="Rectangle : coins arrondis 42">
            <a:extLst>
              <a:ext uri="{FF2B5EF4-FFF2-40B4-BE49-F238E27FC236}">
                <a16:creationId xmlns:a16="http://schemas.microsoft.com/office/drawing/2014/main" id="{09EA1CFC-E250-4094-978B-BA3D9036EC44}"/>
              </a:ext>
            </a:extLst>
          </p:cNvPr>
          <p:cNvSpPr/>
          <p:nvPr/>
        </p:nvSpPr>
        <p:spPr>
          <a:xfrm>
            <a:off x="330225" y="2427734"/>
            <a:ext cx="1406812" cy="213383"/>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sp>
        <p:nvSpPr>
          <p:cNvPr id="44" name="Rectangle : coins arrondis 43">
            <a:extLst>
              <a:ext uri="{FF2B5EF4-FFF2-40B4-BE49-F238E27FC236}">
                <a16:creationId xmlns:a16="http://schemas.microsoft.com/office/drawing/2014/main" id="{DA52AA49-F195-4932-BA1E-3E30F43D25A8}"/>
              </a:ext>
            </a:extLst>
          </p:cNvPr>
          <p:cNvSpPr/>
          <p:nvPr/>
        </p:nvSpPr>
        <p:spPr>
          <a:xfrm>
            <a:off x="2253056" y="2380158"/>
            <a:ext cx="1042986" cy="427164"/>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sp>
        <p:nvSpPr>
          <p:cNvPr id="46" name="Rectangle : coins arrondis 45">
            <a:extLst>
              <a:ext uri="{FF2B5EF4-FFF2-40B4-BE49-F238E27FC236}">
                <a16:creationId xmlns:a16="http://schemas.microsoft.com/office/drawing/2014/main" id="{027224D2-EEA9-4195-B508-C9D871A1D120}"/>
              </a:ext>
            </a:extLst>
          </p:cNvPr>
          <p:cNvSpPr/>
          <p:nvPr/>
        </p:nvSpPr>
        <p:spPr>
          <a:xfrm>
            <a:off x="2258943" y="2892910"/>
            <a:ext cx="1042986" cy="427164"/>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spTree>
    <p:extLst>
      <p:ext uri="{BB962C8B-B14F-4D97-AF65-F5344CB8AC3E}">
        <p14:creationId xmlns:p14="http://schemas.microsoft.com/office/powerpoint/2010/main" val="761332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Image 26" descr="Une image contenant texte&#10;&#10;Description générée automatiquement">
            <a:extLst>
              <a:ext uri="{FF2B5EF4-FFF2-40B4-BE49-F238E27FC236}">
                <a16:creationId xmlns:a16="http://schemas.microsoft.com/office/drawing/2014/main" id="{EECB612A-9035-4A4D-95C7-846CD91B6CD9}"/>
              </a:ext>
            </a:extLst>
          </p:cNvPr>
          <p:cNvPicPr>
            <a:picLocks noChangeAspect="1"/>
          </p:cNvPicPr>
          <p:nvPr/>
        </p:nvPicPr>
        <p:blipFill>
          <a:blip r:embed="rId3"/>
          <a:stretch>
            <a:fillRect/>
          </a:stretch>
        </p:blipFill>
        <p:spPr>
          <a:xfrm>
            <a:off x="361852" y="1653139"/>
            <a:ext cx="1239864" cy="2682509"/>
          </a:xfrm>
          <a:prstGeom prst="rect">
            <a:avLst/>
          </a:prstGeom>
          <a:ln>
            <a:noFill/>
          </a:ln>
          <a:effectLst>
            <a:outerShdw blurRad="292100" dist="139700" dir="2700000" algn="tl" rotWithShape="0">
              <a:srgbClr val="333333">
                <a:alpha val="65000"/>
              </a:srgbClr>
            </a:outerShdw>
          </a:effectLst>
        </p:spPr>
      </p:pic>
      <p:sp>
        <p:nvSpPr>
          <p:cNvPr id="112" name="Titre 1">
            <a:extLst>
              <a:ext uri="{FF2B5EF4-FFF2-40B4-BE49-F238E27FC236}">
                <a16:creationId xmlns:a16="http://schemas.microsoft.com/office/drawing/2014/main" id="{EF25707A-3684-4A52-8B38-6A475C5EEFAD}"/>
              </a:ext>
            </a:extLst>
          </p:cNvPr>
          <p:cNvSpPr>
            <a:spLocks noGrp="1"/>
          </p:cNvSpPr>
          <p:nvPr>
            <p:ph type="title"/>
          </p:nvPr>
        </p:nvSpPr>
        <p:spPr>
          <a:xfrm>
            <a:off x="835310" y="197360"/>
            <a:ext cx="6715547" cy="412606"/>
          </a:xfrm>
        </p:spPr>
        <p:txBody>
          <a:bodyPr/>
          <a:lstStyle/>
          <a:p>
            <a:r>
              <a:rPr lang="fr-FR" dirty="0"/>
              <a:t>Calculer mon empreinte carbone</a:t>
            </a:r>
          </a:p>
        </p:txBody>
      </p:sp>
      <p:sp>
        <p:nvSpPr>
          <p:cNvPr id="113" name="Espace réservé du texte 2">
            <a:extLst>
              <a:ext uri="{FF2B5EF4-FFF2-40B4-BE49-F238E27FC236}">
                <a16:creationId xmlns:a16="http://schemas.microsoft.com/office/drawing/2014/main" id="{8C9B54A1-845D-459C-B440-EB58F44DFFAE}"/>
              </a:ext>
            </a:extLst>
          </p:cNvPr>
          <p:cNvSpPr>
            <a:spLocks noGrp="1"/>
          </p:cNvSpPr>
          <p:nvPr>
            <p:ph type="body" sz="quarter" idx="12"/>
          </p:nvPr>
        </p:nvSpPr>
        <p:spPr>
          <a:xfrm>
            <a:off x="850044" y="534819"/>
            <a:ext cx="5563720" cy="233561"/>
          </a:xfrm>
        </p:spPr>
        <p:txBody>
          <a:bodyPr>
            <a:normAutofit/>
          </a:bodyPr>
          <a:lstStyle/>
          <a:p>
            <a:r>
              <a:rPr lang="fr-FR" sz="1400" dirty="0"/>
              <a:t>Focus Simulateur ADEME – fonctionnement (partie 1)</a:t>
            </a:r>
          </a:p>
        </p:txBody>
      </p:sp>
      <p:sp>
        <p:nvSpPr>
          <p:cNvPr id="64" name="ZoneTexte 63">
            <a:extLst>
              <a:ext uri="{FF2B5EF4-FFF2-40B4-BE49-F238E27FC236}">
                <a16:creationId xmlns:a16="http://schemas.microsoft.com/office/drawing/2014/main" id="{1FF37C32-0AC0-4135-B435-10A93A89DEC0}"/>
              </a:ext>
            </a:extLst>
          </p:cNvPr>
          <p:cNvSpPr txBox="1"/>
          <p:nvPr/>
        </p:nvSpPr>
        <p:spPr>
          <a:xfrm>
            <a:off x="8797610" y="1373640"/>
            <a:ext cx="166878" cy="270523"/>
          </a:xfrm>
          <a:prstGeom prst="rect">
            <a:avLst/>
          </a:prstGeom>
          <a:noFill/>
        </p:spPr>
        <p:txBody>
          <a:bodyPr wrap="square" rtlCol="0">
            <a:spAutoFit/>
          </a:bodyPr>
          <a:lstStyle/>
          <a:p>
            <a:pPr algn="ctr"/>
            <a:r>
              <a:rPr lang="fr-FR" sz="1158" b="1" i="1" dirty="0">
                <a:solidFill>
                  <a:srgbClr val="398538"/>
                </a:solidFill>
              </a:rPr>
              <a:t>…</a:t>
            </a:r>
          </a:p>
        </p:txBody>
      </p:sp>
      <p:sp>
        <p:nvSpPr>
          <p:cNvPr id="83" name="ZoneTexte 82">
            <a:extLst>
              <a:ext uri="{FF2B5EF4-FFF2-40B4-BE49-F238E27FC236}">
                <a16:creationId xmlns:a16="http://schemas.microsoft.com/office/drawing/2014/main" id="{F476AA2E-DFCD-41FD-8F64-19848B3F914E}"/>
              </a:ext>
            </a:extLst>
          </p:cNvPr>
          <p:cNvSpPr txBox="1"/>
          <p:nvPr/>
        </p:nvSpPr>
        <p:spPr>
          <a:xfrm>
            <a:off x="3069645" y="1098382"/>
            <a:ext cx="654526" cy="276473"/>
          </a:xfrm>
          <a:prstGeom prst="rect">
            <a:avLst/>
          </a:prstGeom>
          <a:solidFill>
            <a:schemeClr val="bg1"/>
          </a:solidFill>
          <a:ln w="12700" cap="rnd" cmpd="sng" algn="ctr">
            <a:solidFill>
              <a:srgbClr val="398538"/>
            </a:solidFill>
            <a:prstDash val="solid"/>
            <a:round/>
            <a:headEnd type="none" w="med" len="med"/>
            <a:tailEnd type="none" w="med" len="med"/>
          </a:ln>
          <a:effectLst>
            <a:outerShdw blurRad="50800" dist="50800" dir="3000000" algn="ctr" rotWithShape="0">
              <a:sysClr val="window" lastClr="FFFFFF">
                <a:lumMod val="85000"/>
              </a:sysClr>
            </a:outerShdw>
          </a:effectLst>
        </p:spPr>
        <p:txBody>
          <a:bodyPr rtlCol="0" anchor="ctr"/>
          <a:lstStyle>
            <a:defPPr marR="0" lvl="0" algn="l" rtl="0">
              <a:lnSpc>
                <a:spcPct val="100000"/>
              </a:lnSpc>
              <a:spcBef>
                <a:spcPts val="0"/>
              </a:spcBef>
              <a:spcAft>
                <a:spcPts val="0"/>
              </a:spcAft>
            </a:defPPr>
            <a:lvl1pPr defTabSz="859445">
              <a:buClr>
                <a:srgbClr val="B34A8C"/>
              </a:buClr>
              <a:defRPr sz="900">
                <a:solidFill>
                  <a:srgbClr val="000000">
                    <a:lumMod val="65000"/>
                    <a:lumOff val="35000"/>
                  </a:srgbClr>
                </a:solidFill>
              </a:defRPr>
            </a:lvl1pPr>
          </a:lstStyle>
          <a:p>
            <a:pPr algn="ctr"/>
            <a:r>
              <a:rPr lang="fr-FR" sz="515">
                <a:solidFill>
                  <a:srgbClr val="398538"/>
                </a:solidFill>
              </a:rPr>
              <a:t>Formulaire non commencé</a:t>
            </a:r>
          </a:p>
        </p:txBody>
      </p:sp>
      <p:cxnSp>
        <p:nvCxnSpPr>
          <p:cNvPr id="89" name="Connecteur droit 88">
            <a:extLst>
              <a:ext uri="{FF2B5EF4-FFF2-40B4-BE49-F238E27FC236}">
                <a16:creationId xmlns:a16="http://schemas.microsoft.com/office/drawing/2014/main" id="{2DD06573-AB40-4448-B451-687D73DFA646}"/>
              </a:ext>
            </a:extLst>
          </p:cNvPr>
          <p:cNvCxnSpPr>
            <a:cxnSpLocks/>
          </p:cNvCxnSpPr>
          <p:nvPr/>
        </p:nvCxnSpPr>
        <p:spPr>
          <a:xfrm flipV="1">
            <a:off x="3372892" y="1470850"/>
            <a:ext cx="0" cy="2780453"/>
          </a:xfrm>
          <a:prstGeom prst="line">
            <a:avLst/>
          </a:prstGeom>
          <a:ln w="9525">
            <a:solidFill>
              <a:srgbClr val="398538"/>
            </a:solidFill>
          </a:ln>
        </p:spPr>
        <p:style>
          <a:lnRef idx="1">
            <a:schemeClr val="accent1"/>
          </a:lnRef>
          <a:fillRef idx="0">
            <a:schemeClr val="accent1"/>
          </a:fillRef>
          <a:effectRef idx="0">
            <a:schemeClr val="accent1"/>
          </a:effectRef>
          <a:fontRef idx="minor">
            <a:schemeClr val="tx1"/>
          </a:fontRef>
        </p:style>
      </p:cxnSp>
      <p:cxnSp>
        <p:nvCxnSpPr>
          <p:cNvPr id="94" name="Connecteur droit avec flèche 93">
            <a:extLst>
              <a:ext uri="{FF2B5EF4-FFF2-40B4-BE49-F238E27FC236}">
                <a16:creationId xmlns:a16="http://schemas.microsoft.com/office/drawing/2014/main" id="{121B54B5-6629-4C99-9897-EA06BEBB7D5D}"/>
              </a:ext>
            </a:extLst>
          </p:cNvPr>
          <p:cNvCxnSpPr>
            <a:cxnSpLocks/>
          </p:cNvCxnSpPr>
          <p:nvPr/>
        </p:nvCxnSpPr>
        <p:spPr>
          <a:xfrm>
            <a:off x="3370087" y="1474006"/>
            <a:ext cx="278045" cy="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sp>
        <p:nvSpPr>
          <p:cNvPr id="96" name="ZoneTexte 95">
            <a:extLst>
              <a:ext uri="{FF2B5EF4-FFF2-40B4-BE49-F238E27FC236}">
                <a16:creationId xmlns:a16="http://schemas.microsoft.com/office/drawing/2014/main" id="{E37F1885-8F02-461F-9C04-C8563FF64470}"/>
              </a:ext>
            </a:extLst>
          </p:cNvPr>
          <p:cNvSpPr txBox="1"/>
          <p:nvPr/>
        </p:nvSpPr>
        <p:spPr>
          <a:xfrm>
            <a:off x="3159726" y="2833283"/>
            <a:ext cx="556091" cy="185364"/>
          </a:xfrm>
          <a:prstGeom prst="rect">
            <a:avLst/>
          </a:prstGeom>
          <a:solidFill>
            <a:schemeClr val="bg1"/>
          </a:solidFill>
          <a:ln w="12700" cap="rnd" cmpd="sng" algn="ctr">
            <a:solidFill>
              <a:srgbClr val="398538"/>
            </a:solidFill>
            <a:prstDash val="solid"/>
            <a:round/>
            <a:headEnd type="none" w="med" len="med"/>
            <a:tailEnd type="none" w="med" len="med"/>
          </a:ln>
          <a:effectLst>
            <a:outerShdw blurRad="50800" dist="50800" dir="3000000" algn="ctr" rotWithShape="0">
              <a:sysClr val="window" lastClr="FFFFFF">
                <a:lumMod val="85000"/>
              </a:sysClr>
            </a:outerShdw>
          </a:effectLst>
        </p:spPr>
        <p:txBody>
          <a:bodyPr rtlCol="0" anchor="ctr"/>
          <a:lstStyle>
            <a:defPPr marR="0" lvl="0" algn="l" rtl="0">
              <a:lnSpc>
                <a:spcPct val="100000"/>
              </a:lnSpc>
              <a:spcBef>
                <a:spcPts val="0"/>
              </a:spcBef>
              <a:spcAft>
                <a:spcPts val="0"/>
              </a:spcAft>
            </a:defPPr>
            <a:lvl1pPr defTabSz="859445">
              <a:buClr>
                <a:srgbClr val="B34A8C"/>
              </a:buClr>
              <a:defRPr sz="900">
                <a:solidFill>
                  <a:srgbClr val="000000">
                    <a:lumMod val="65000"/>
                    <a:lumOff val="35000"/>
                  </a:srgbClr>
                </a:solidFill>
              </a:defRPr>
            </a:lvl1pPr>
          </a:lstStyle>
          <a:p>
            <a:pPr algn="ctr"/>
            <a:r>
              <a:rPr lang="fr-FR" sz="515" dirty="0">
                <a:solidFill>
                  <a:srgbClr val="398538"/>
                </a:solidFill>
              </a:rPr>
              <a:t>Formulaire non terminé</a:t>
            </a:r>
          </a:p>
        </p:txBody>
      </p:sp>
      <p:cxnSp>
        <p:nvCxnSpPr>
          <p:cNvPr id="99" name="Connecteur droit avec flèche 98">
            <a:extLst>
              <a:ext uri="{FF2B5EF4-FFF2-40B4-BE49-F238E27FC236}">
                <a16:creationId xmlns:a16="http://schemas.microsoft.com/office/drawing/2014/main" id="{B19899CA-6863-4010-B90F-F45B1E28CACB}"/>
              </a:ext>
            </a:extLst>
          </p:cNvPr>
          <p:cNvCxnSpPr>
            <a:cxnSpLocks/>
          </p:cNvCxnSpPr>
          <p:nvPr/>
        </p:nvCxnSpPr>
        <p:spPr>
          <a:xfrm>
            <a:off x="3370087" y="4251302"/>
            <a:ext cx="1224276" cy="785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sp>
        <p:nvSpPr>
          <p:cNvPr id="100" name="ZoneTexte 99">
            <a:extLst>
              <a:ext uri="{FF2B5EF4-FFF2-40B4-BE49-F238E27FC236}">
                <a16:creationId xmlns:a16="http://schemas.microsoft.com/office/drawing/2014/main" id="{6C285EBF-F41A-4886-A7E3-AAA019D5C8CB}"/>
              </a:ext>
            </a:extLst>
          </p:cNvPr>
          <p:cNvSpPr txBox="1"/>
          <p:nvPr/>
        </p:nvSpPr>
        <p:spPr>
          <a:xfrm>
            <a:off x="7941562" y="1373640"/>
            <a:ext cx="166878" cy="270523"/>
          </a:xfrm>
          <a:prstGeom prst="rect">
            <a:avLst/>
          </a:prstGeom>
          <a:noFill/>
        </p:spPr>
        <p:txBody>
          <a:bodyPr wrap="square" rtlCol="0">
            <a:spAutoFit/>
          </a:bodyPr>
          <a:lstStyle/>
          <a:p>
            <a:pPr algn="ctr"/>
            <a:r>
              <a:rPr lang="fr-FR" sz="1158" b="1" i="1" dirty="0">
                <a:solidFill>
                  <a:srgbClr val="398538"/>
                </a:solidFill>
              </a:rPr>
              <a:t>…</a:t>
            </a:r>
          </a:p>
        </p:txBody>
      </p:sp>
      <p:pic>
        <p:nvPicPr>
          <p:cNvPr id="102" name="Image 101">
            <a:extLst>
              <a:ext uri="{FF2B5EF4-FFF2-40B4-BE49-F238E27FC236}">
                <a16:creationId xmlns:a16="http://schemas.microsoft.com/office/drawing/2014/main" id="{93C3688D-B299-410A-98A5-64130703A0B8}"/>
              </a:ext>
            </a:extLst>
          </p:cNvPr>
          <p:cNvPicPr>
            <a:picLocks noChangeAspect="1"/>
          </p:cNvPicPr>
          <p:nvPr/>
        </p:nvPicPr>
        <p:blipFill>
          <a:blip r:embed="rId4"/>
          <a:stretch>
            <a:fillRect/>
          </a:stretch>
        </p:blipFill>
        <p:spPr>
          <a:xfrm>
            <a:off x="3800208" y="825834"/>
            <a:ext cx="654527" cy="1382362"/>
          </a:xfrm>
          <a:prstGeom prst="rect">
            <a:avLst/>
          </a:prstGeom>
          <a:ln>
            <a:noFill/>
          </a:ln>
          <a:effectLst>
            <a:outerShdw blurRad="292100" dist="139700" dir="2700000" algn="tl" rotWithShape="0">
              <a:srgbClr val="333333">
                <a:alpha val="65000"/>
              </a:srgbClr>
            </a:outerShdw>
          </a:effectLst>
        </p:spPr>
      </p:pic>
      <p:pic>
        <p:nvPicPr>
          <p:cNvPr id="103" name="Image 102">
            <a:extLst>
              <a:ext uri="{FF2B5EF4-FFF2-40B4-BE49-F238E27FC236}">
                <a16:creationId xmlns:a16="http://schemas.microsoft.com/office/drawing/2014/main" id="{B673DE18-257A-4259-9B6E-33E8F74F5D83}"/>
              </a:ext>
            </a:extLst>
          </p:cNvPr>
          <p:cNvPicPr>
            <a:picLocks noChangeAspect="1"/>
          </p:cNvPicPr>
          <p:nvPr/>
        </p:nvPicPr>
        <p:blipFill>
          <a:blip r:embed="rId5"/>
          <a:stretch>
            <a:fillRect/>
          </a:stretch>
        </p:blipFill>
        <p:spPr>
          <a:xfrm>
            <a:off x="4501883" y="825834"/>
            <a:ext cx="654527" cy="1382362"/>
          </a:xfrm>
          <a:prstGeom prst="rect">
            <a:avLst/>
          </a:prstGeom>
          <a:ln>
            <a:noFill/>
          </a:ln>
          <a:effectLst>
            <a:outerShdw blurRad="292100" dist="139700" dir="2700000" algn="tl" rotWithShape="0">
              <a:srgbClr val="333333">
                <a:alpha val="65000"/>
              </a:srgbClr>
            </a:outerShdw>
          </a:effectLst>
        </p:spPr>
      </p:pic>
      <p:pic>
        <p:nvPicPr>
          <p:cNvPr id="104" name="Image 103">
            <a:extLst>
              <a:ext uri="{FF2B5EF4-FFF2-40B4-BE49-F238E27FC236}">
                <a16:creationId xmlns:a16="http://schemas.microsoft.com/office/drawing/2014/main" id="{1153E4CB-96D3-4E9E-918E-A5496F6A8EB4}"/>
              </a:ext>
            </a:extLst>
          </p:cNvPr>
          <p:cNvPicPr>
            <a:picLocks noChangeAspect="1"/>
          </p:cNvPicPr>
          <p:nvPr/>
        </p:nvPicPr>
        <p:blipFill>
          <a:blip r:embed="rId6"/>
          <a:stretch>
            <a:fillRect/>
          </a:stretch>
        </p:blipFill>
        <p:spPr>
          <a:xfrm>
            <a:off x="5199248" y="825834"/>
            <a:ext cx="654527" cy="1382362"/>
          </a:xfrm>
          <a:prstGeom prst="rect">
            <a:avLst/>
          </a:prstGeom>
          <a:ln>
            <a:noFill/>
          </a:ln>
          <a:effectLst>
            <a:outerShdw blurRad="292100" dist="139700" dir="2700000" algn="tl" rotWithShape="0">
              <a:srgbClr val="333333">
                <a:alpha val="65000"/>
              </a:srgbClr>
            </a:outerShdw>
          </a:effectLst>
        </p:spPr>
      </p:pic>
      <p:pic>
        <p:nvPicPr>
          <p:cNvPr id="105" name="Image 104">
            <a:extLst>
              <a:ext uri="{FF2B5EF4-FFF2-40B4-BE49-F238E27FC236}">
                <a16:creationId xmlns:a16="http://schemas.microsoft.com/office/drawing/2014/main" id="{AC526DC7-8B66-4CFE-B900-97C209009BB8}"/>
              </a:ext>
            </a:extLst>
          </p:cNvPr>
          <p:cNvPicPr>
            <a:picLocks noChangeAspect="1"/>
          </p:cNvPicPr>
          <p:nvPr/>
        </p:nvPicPr>
        <p:blipFill>
          <a:blip r:embed="rId7"/>
          <a:stretch>
            <a:fillRect/>
          </a:stretch>
        </p:blipFill>
        <p:spPr>
          <a:xfrm>
            <a:off x="5894313" y="825834"/>
            <a:ext cx="654527" cy="1382362"/>
          </a:xfrm>
          <a:prstGeom prst="rect">
            <a:avLst/>
          </a:prstGeom>
          <a:ln>
            <a:noFill/>
          </a:ln>
          <a:effectLst>
            <a:outerShdw blurRad="292100" dist="139700" dir="2700000" algn="tl" rotWithShape="0">
              <a:srgbClr val="333333">
                <a:alpha val="65000"/>
              </a:srgbClr>
            </a:outerShdw>
          </a:effectLst>
        </p:spPr>
      </p:pic>
      <p:pic>
        <p:nvPicPr>
          <p:cNvPr id="106" name="Image 105">
            <a:extLst>
              <a:ext uri="{FF2B5EF4-FFF2-40B4-BE49-F238E27FC236}">
                <a16:creationId xmlns:a16="http://schemas.microsoft.com/office/drawing/2014/main" id="{8462D4F6-9474-4326-BF12-3A2C3B35FB3B}"/>
              </a:ext>
            </a:extLst>
          </p:cNvPr>
          <p:cNvPicPr>
            <a:picLocks noChangeAspect="1"/>
          </p:cNvPicPr>
          <p:nvPr/>
        </p:nvPicPr>
        <p:blipFill>
          <a:blip r:embed="rId8"/>
          <a:stretch>
            <a:fillRect/>
          </a:stretch>
        </p:blipFill>
        <p:spPr>
          <a:xfrm>
            <a:off x="6594887" y="825834"/>
            <a:ext cx="654527" cy="1382362"/>
          </a:xfrm>
          <a:prstGeom prst="rect">
            <a:avLst/>
          </a:prstGeom>
          <a:ln>
            <a:noFill/>
          </a:ln>
          <a:effectLst>
            <a:outerShdw blurRad="292100" dist="139700" dir="2700000" algn="tl" rotWithShape="0">
              <a:srgbClr val="333333">
                <a:alpha val="65000"/>
              </a:srgbClr>
            </a:outerShdw>
          </a:effectLst>
        </p:spPr>
      </p:pic>
      <p:pic>
        <p:nvPicPr>
          <p:cNvPr id="107" name="Image 106">
            <a:extLst>
              <a:ext uri="{FF2B5EF4-FFF2-40B4-BE49-F238E27FC236}">
                <a16:creationId xmlns:a16="http://schemas.microsoft.com/office/drawing/2014/main" id="{A32961B4-87F6-47DD-92B6-14000913CDE1}"/>
              </a:ext>
            </a:extLst>
          </p:cNvPr>
          <p:cNvPicPr>
            <a:picLocks noChangeAspect="1"/>
          </p:cNvPicPr>
          <p:nvPr/>
        </p:nvPicPr>
        <p:blipFill>
          <a:blip r:embed="rId9"/>
          <a:stretch>
            <a:fillRect/>
          </a:stretch>
        </p:blipFill>
        <p:spPr>
          <a:xfrm>
            <a:off x="7294506" y="825834"/>
            <a:ext cx="654527" cy="1382362"/>
          </a:xfrm>
          <a:prstGeom prst="rect">
            <a:avLst/>
          </a:prstGeom>
          <a:ln>
            <a:noFill/>
          </a:ln>
          <a:effectLst>
            <a:outerShdw blurRad="292100" dist="139700" dir="2700000" algn="tl" rotWithShape="0">
              <a:srgbClr val="333333">
                <a:alpha val="65000"/>
              </a:srgbClr>
            </a:outerShdw>
          </a:effectLst>
        </p:spPr>
      </p:pic>
      <p:pic>
        <p:nvPicPr>
          <p:cNvPr id="108" name="Image 107">
            <a:extLst>
              <a:ext uri="{FF2B5EF4-FFF2-40B4-BE49-F238E27FC236}">
                <a16:creationId xmlns:a16="http://schemas.microsoft.com/office/drawing/2014/main" id="{44B7954F-E510-4958-8017-C41BDE1A30F4}"/>
              </a:ext>
            </a:extLst>
          </p:cNvPr>
          <p:cNvPicPr>
            <a:picLocks noChangeAspect="1"/>
          </p:cNvPicPr>
          <p:nvPr/>
        </p:nvPicPr>
        <p:blipFill>
          <a:blip r:embed="rId10"/>
          <a:stretch>
            <a:fillRect/>
          </a:stretch>
        </p:blipFill>
        <p:spPr>
          <a:xfrm>
            <a:off x="8114964" y="825835"/>
            <a:ext cx="652255" cy="1377563"/>
          </a:xfrm>
          <a:prstGeom prst="rect">
            <a:avLst/>
          </a:prstGeom>
          <a:ln>
            <a:noFill/>
          </a:ln>
          <a:effectLst>
            <a:outerShdw blurRad="292100" dist="139700" dir="2700000" algn="tl" rotWithShape="0">
              <a:srgbClr val="333333">
                <a:alpha val="65000"/>
              </a:srgbClr>
            </a:outerShdw>
          </a:effectLst>
        </p:spPr>
      </p:pic>
      <p:pic>
        <p:nvPicPr>
          <p:cNvPr id="109" name="Image 108">
            <a:extLst>
              <a:ext uri="{FF2B5EF4-FFF2-40B4-BE49-F238E27FC236}">
                <a16:creationId xmlns:a16="http://schemas.microsoft.com/office/drawing/2014/main" id="{2AC0C6FA-7F14-4DAB-8B8B-8CB639347A02}"/>
              </a:ext>
            </a:extLst>
          </p:cNvPr>
          <p:cNvPicPr>
            <a:picLocks noChangeAspect="1"/>
          </p:cNvPicPr>
          <p:nvPr/>
        </p:nvPicPr>
        <p:blipFill>
          <a:blip r:embed="rId11"/>
          <a:stretch>
            <a:fillRect/>
          </a:stretch>
        </p:blipFill>
        <p:spPr>
          <a:xfrm>
            <a:off x="4711617" y="2593374"/>
            <a:ext cx="844290" cy="2109596"/>
          </a:xfrm>
          <a:prstGeom prst="rect">
            <a:avLst/>
          </a:prstGeom>
          <a:ln>
            <a:noFill/>
          </a:ln>
          <a:effectLst>
            <a:outerShdw blurRad="292100" dist="139700" dir="2700000" algn="tl" rotWithShape="0">
              <a:srgbClr val="333333">
                <a:alpha val="65000"/>
              </a:srgbClr>
            </a:outerShdw>
          </a:effectLst>
        </p:spPr>
      </p:pic>
      <p:pic>
        <p:nvPicPr>
          <p:cNvPr id="110" name="Image 109">
            <a:extLst>
              <a:ext uri="{FF2B5EF4-FFF2-40B4-BE49-F238E27FC236}">
                <a16:creationId xmlns:a16="http://schemas.microsoft.com/office/drawing/2014/main" id="{B564D2FD-9248-43FB-BCFA-27A7F37C391E}"/>
              </a:ext>
            </a:extLst>
          </p:cNvPr>
          <p:cNvPicPr>
            <a:picLocks noChangeAspect="1"/>
          </p:cNvPicPr>
          <p:nvPr/>
        </p:nvPicPr>
        <p:blipFill>
          <a:blip r:embed="rId12"/>
          <a:stretch>
            <a:fillRect/>
          </a:stretch>
        </p:blipFill>
        <p:spPr>
          <a:xfrm>
            <a:off x="3786743" y="2303385"/>
            <a:ext cx="629114" cy="1328687"/>
          </a:xfrm>
          <a:prstGeom prst="rect">
            <a:avLst/>
          </a:prstGeom>
          <a:ln>
            <a:noFill/>
          </a:ln>
          <a:effectLst>
            <a:outerShdw blurRad="292100" dist="139700" dir="2700000" algn="tl" rotWithShape="0">
              <a:srgbClr val="333333">
                <a:alpha val="65000"/>
              </a:srgbClr>
            </a:outerShdw>
          </a:effectLst>
        </p:spPr>
      </p:pic>
      <p:pic>
        <p:nvPicPr>
          <p:cNvPr id="114" name="Image 113">
            <a:extLst>
              <a:ext uri="{FF2B5EF4-FFF2-40B4-BE49-F238E27FC236}">
                <a16:creationId xmlns:a16="http://schemas.microsoft.com/office/drawing/2014/main" id="{E54A2C43-CD4E-48A6-9165-1E3E5E6022F6}"/>
              </a:ext>
            </a:extLst>
          </p:cNvPr>
          <p:cNvPicPr>
            <a:picLocks noChangeAspect="1"/>
          </p:cNvPicPr>
          <p:nvPr/>
        </p:nvPicPr>
        <p:blipFill>
          <a:blip r:embed="rId13"/>
          <a:stretch>
            <a:fillRect/>
          </a:stretch>
        </p:blipFill>
        <p:spPr>
          <a:xfrm>
            <a:off x="2078722" y="1903157"/>
            <a:ext cx="1042986" cy="1855123"/>
          </a:xfrm>
          <a:prstGeom prst="rect">
            <a:avLst/>
          </a:prstGeom>
          <a:ln>
            <a:noFill/>
          </a:ln>
          <a:effectLst>
            <a:outerShdw blurRad="292100" dist="139700" dir="2700000" algn="tl" rotWithShape="0">
              <a:srgbClr val="333333">
                <a:alpha val="65000"/>
              </a:srgbClr>
            </a:outerShdw>
          </a:effectLst>
        </p:spPr>
      </p:pic>
      <p:cxnSp>
        <p:nvCxnSpPr>
          <p:cNvPr id="116" name="Connecteur droit avec flèche 115">
            <a:extLst>
              <a:ext uri="{FF2B5EF4-FFF2-40B4-BE49-F238E27FC236}">
                <a16:creationId xmlns:a16="http://schemas.microsoft.com/office/drawing/2014/main" id="{9FBCF85E-9CDE-48D5-AA70-FAB07CFF8326}"/>
              </a:ext>
            </a:extLst>
          </p:cNvPr>
          <p:cNvCxnSpPr>
            <a:cxnSpLocks/>
          </p:cNvCxnSpPr>
          <p:nvPr/>
        </p:nvCxnSpPr>
        <p:spPr>
          <a:xfrm>
            <a:off x="3109272" y="2751845"/>
            <a:ext cx="520183" cy="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sp>
        <p:nvSpPr>
          <p:cNvPr id="117" name="ZoneTexte 116">
            <a:extLst>
              <a:ext uri="{FF2B5EF4-FFF2-40B4-BE49-F238E27FC236}">
                <a16:creationId xmlns:a16="http://schemas.microsoft.com/office/drawing/2014/main" id="{F7320FF2-9033-4AC6-81AF-3BEC2C9D7760}"/>
              </a:ext>
            </a:extLst>
          </p:cNvPr>
          <p:cNvSpPr txBox="1"/>
          <p:nvPr/>
        </p:nvSpPr>
        <p:spPr>
          <a:xfrm>
            <a:off x="3564970" y="4166470"/>
            <a:ext cx="556091" cy="185364"/>
          </a:xfrm>
          <a:prstGeom prst="rect">
            <a:avLst/>
          </a:prstGeom>
          <a:solidFill>
            <a:schemeClr val="bg1"/>
          </a:solidFill>
          <a:ln w="12700" cap="rnd" cmpd="sng" algn="ctr">
            <a:solidFill>
              <a:srgbClr val="398538"/>
            </a:solidFill>
            <a:prstDash val="solid"/>
            <a:round/>
            <a:headEnd type="none" w="med" len="med"/>
            <a:tailEnd type="none" w="med" len="med"/>
          </a:ln>
          <a:effectLst>
            <a:outerShdw blurRad="50800" dist="50800" dir="3000000" algn="ctr" rotWithShape="0">
              <a:sysClr val="window" lastClr="FFFFFF">
                <a:lumMod val="85000"/>
              </a:sysClr>
            </a:outerShdw>
          </a:effectLst>
        </p:spPr>
        <p:txBody>
          <a:bodyPr rtlCol="0" anchor="ctr"/>
          <a:lstStyle>
            <a:defPPr marR="0" lvl="0" algn="l" rtl="0">
              <a:lnSpc>
                <a:spcPct val="100000"/>
              </a:lnSpc>
              <a:spcBef>
                <a:spcPts val="0"/>
              </a:spcBef>
              <a:spcAft>
                <a:spcPts val="0"/>
              </a:spcAft>
            </a:defPPr>
            <a:lvl1pPr defTabSz="859445">
              <a:buClr>
                <a:srgbClr val="B34A8C"/>
              </a:buClr>
              <a:defRPr sz="900">
                <a:solidFill>
                  <a:srgbClr val="000000">
                    <a:lumMod val="65000"/>
                    <a:lumOff val="35000"/>
                  </a:srgbClr>
                </a:solidFill>
              </a:defRPr>
            </a:lvl1pPr>
          </a:lstStyle>
          <a:p>
            <a:pPr algn="ctr"/>
            <a:r>
              <a:rPr lang="fr-FR" sz="515">
                <a:solidFill>
                  <a:srgbClr val="398538"/>
                </a:solidFill>
              </a:rPr>
              <a:t>Formulaire complété</a:t>
            </a:r>
          </a:p>
        </p:txBody>
      </p:sp>
      <p:sp>
        <p:nvSpPr>
          <p:cNvPr id="2" name="Rectangle : coins arrondis 1">
            <a:extLst>
              <a:ext uri="{FF2B5EF4-FFF2-40B4-BE49-F238E27FC236}">
                <a16:creationId xmlns:a16="http://schemas.microsoft.com/office/drawing/2014/main" id="{50FB91D4-6E59-4BFA-BFE8-AFE2DB1D8B25}"/>
              </a:ext>
            </a:extLst>
          </p:cNvPr>
          <p:cNvSpPr/>
          <p:nvPr/>
        </p:nvSpPr>
        <p:spPr>
          <a:xfrm>
            <a:off x="2078722" y="2427734"/>
            <a:ext cx="1018931" cy="432046"/>
          </a:xfrm>
          <a:prstGeom prst="roundRect">
            <a:avLst/>
          </a:prstGeom>
          <a:noFill/>
          <a:ln>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8" name="Connecteur droit avec flèche 27">
            <a:extLst>
              <a:ext uri="{FF2B5EF4-FFF2-40B4-BE49-F238E27FC236}">
                <a16:creationId xmlns:a16="http://schemas.microsoft.com/office/drawing/2014/main" id="{8CB8C380-E6E6-4BDA-9BD1-C1BECA773923}"/>
              </a:ext>
            </a:extLst>
          </p:cNvPr>
          <p:cNvCxnSpPr>
            <a:cxnSpLocks/>
          </p:cNvCxnSpPr>
          <p:nvPr/>
        </p:nvCxnSpPr>
        <p:spPr>
          <a:xfrm>
            <a:off x="1752721" y="2565344"/>
            <a:ext cx="226991" cy="0"/>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29" name="Rectangle : coins arrondis 28">
            <a:extLst>
              <a:ext uri="{FF2B5EF4-FFF2-40B4-BE49-F238E27FC236}">
                <a16:creationId xmlns:a16="http://schemas.microsoft.com/office/drawing/2014/main" id="{5A756311-F80B-4764-958B-61B5A90CE033}"/>
              </a:ext>
            </a:extLst>
          </p:cNvPr>
          <p:cNvSpPr/>
          <p:nvPr/>
        </p:nvSpPr>
        <p:spPr>
          <a:xfrm>
            <a:off x="330225" y="2427734"/>
            <a:ext cx="1406812" cy="213383"/>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spTree>
    <p:extLst>
      <p:ext uri="{BB962C8B-B14F-4D97-AF65-F5344CB8AC3E}">
        <p14:creationId xmlns:p14="http://schemas.microsoft.com/office/powerpoint/2010/main" val="18689178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itre 1">
            <a:extLst>
              <a:ext uri="{FF2B5EF4-FFF2-40B4-BE49-F238E27FC236}">
                <a16:creationId xmlns:a16="http://schemas.microsoft.com/office/drawing/2014/main" id="{EF25707A-3684-4A52-8B38-6A475C5EEFAD}"/>
              </a:ext>
            </a:extLst>
          </p:cNvPr>
          <p:cNvSpPr>
            <a:spLocks noGrp="1"/>
          </p:cNvSpPr>
          <p:nvPr>
            <p:ph type="title"/>
          </p:nvPr>
        </p:nvSpPr>
        <p:spPr>
          <a:xfrm>
            <a:off x="841347" y="189416"/>
            <a:ext cx="6715547" cy="412606"/>
          </a:xfrm>
        </p:spPr>
        <p:txBody>
          <a:bodyPr/>
          <a:lstStyle/>
          <a:p>
            <a:r>
              <a:rPr lang="fr-FR" dirty="0"/>
              <a:t>Calculer mon empreinte carbone</a:t>
            </a:r>
          </a:p>
        </p:txBody>
      </p:sp>
      <p:sp>
        <p:nvSpPr>
          <p:cNvPr id="113" name="Espace réservé du texte 2">
            <a:extLst>
              <a:ext uri="{FF2B5EF4-FFF2-40B4-BE49-F238E27FC236}">
                <a16:creationId xmlns:a16="http://schemas.microsoft.com/office/drawing/2014/main" id="{8C9B54A1-845D-459C-B440-EB58F44DFFAE}"/>
              </a:ext>
            </a:extLst>
          </p:cNvPr>
          <p:cNvSpPr>
            <a:spLocks noGrp="1"/>
          </p:cNvSpPr>
          <p:nvPr>
            <p:ph type="body" sz="quarter" idx="12"/>
          </p:nvPr>
        </p:nvSpPr>
        <p:spPr>
          <a:xfrm>
            <a:off x="870725" y="547663"/>
            <a:ext cx="5563720" cy="233561"/>
          </a:xfrm>
        </p:spPr>
        <p:txBody>
          <a:bodyPr>
            <a:normAutofit/>
          </a:bodyPr>
          <a:lstStyle/>
          <a:p>
            <a:r>
              <a:rPr lang="fr-FR" sz="1400" dirty="0"/>
              <a:t>Focus Simulateur ADEME – Résultat (partie 2)</a:t>
            </a:r>
          </a:p>
        </p:txBody>
      </p:sp>
      <p:sp>
        <p:nvSpPr>
          <p:cNvPr id="26" name="ZoneTexte 25">
            <a:extLst>
              <a:ext uri="{FF2B5EF4-FFF2-40B4-BE49-F238E27FC236}">
                <a16:creationId xmlns:a16="http://schemas.microsoft.com/office/drawing/2014/main" id="{C2228A28-B32A-4630-9BE2-859CB0EB4898}"/>
              </a:ext>
            </a:extLst>
          </p:cNvPr>
          <p:cNvSpPr txBox="1"/>
          <p:nvPr/>
        </p:nvSpPr>
        <p:spPr>
          <a:xfrm>
            <a:off x="2765046" y="2477443"/>
            <a:ext cx="166878" cy="230961"/>
          </a:xfrm>
          <a:prstGeom prst="rect">
            <a:avLst/>
          </a:prstGeom>
          <a:noFill/>
        </p:spPr>
        <p:txBody>
          <a:bodyPr wrap="square" rtlCol="0">
            <a:spAutoFit/>
          </a:bodyPr>
          <a:lstStyle/>
          <a:p>
            <a:pPr algn="ctr"/>
            <a:r>
              <a:rPr lang="fr-FR" sz="901" b="1" i="1" dirty="0">
                <a:solidFill>
                  <a:srgbClr val="398538"/>
                </a:solidFill>
              </a:rPr>
              <a:t>…</a:t>
            </a:r>
          </a:p>
        </p:txBody>
      </p:sp>
      <p:pic>
        <p:nvPicPr>
          <p:cNvPr id="27" name="Image 26">
            <a:extLst>
              <a:ext uri="{FF2B5EF4-FFF2-40B4-BE49-F238E27FC236}">
                <a16:creationId xmlns:a16="http://schemas.microsoft.com/office/drawing/2014/main" id="{2D88154A-BE00-4A83-8E28-E6BF184EFB51}"/>
              </a:ext>
            </a:extLst>
          </p:cNvPr>
          <p:cNvPicPr>
            <a:picLocks noChangeAspect="1"/>
          </p:cNvPicPr>
          <p:nvPr/>
        </p:nvPicPr>
        <p:blipFill>
          <a:blip r:embed="rId3"/>
          <a:stretch>
            <a:fillRect/>
          </a:stretch>
        </p:blipFill>
        <p:spPr>
          <a:xfrm>
            <a:off x="4973301" y="828712"/>
            <a:ext cx="900930" cy="1902762"/>
          </a:xfrm>
          <a:prstGeom prst="rect">
            <a:avLst/>
          </a:prstGeom>
          <a:ln>
            <a:noFill/>
          </a:ln>
          <a:effectLst>
            <a:outerShdw blurRad="292100" dist="139700" dir="2700000" algn="tl" rotWithShape="0">
              <a:srgbClr val="333333">
                <a:alpha val="65000"/>
              </a:srgbClr>
            </a:outerShdw>
          </a:effectLst>
        </p:spPr>
      </p:pic>
      <p:pic>
        <p:nvPicPr>
          <p:cNvPr id="28" name="Image 27">
            <a:extLst>
              <a:ext uri="{FF2B5EF4-FFF2-40B4-BE49-F238E27FC236}">
                <a16:creationId xmlns:a16="http://schemas.microsoft.com/office/drawing/2014/main" id="{2AF406D2-ACF6-4104-AC0F-EE40179A2689}"/>
              </a:ext>
            </a:extLst>
          </p:cNvPr>
          <p:cNvPicPr>
            <a:picLocks noChangeAspect="1"/>
          </p:cNvPicPr>
          <p:nvPr/>
        </p:nvPicPr>
        <p:blipFill>
          <a:blip r:embed="rId4"/>
          <a:stretch>
            <a:fillRect/>
          </a:stretch>
        </p:blipFill>
        <p:spPr>
          <a:xfrm>
            <a:off x="1825738" y="1827900"/>
            <a:ext cx="791317" cy="1671262"/>
          </a:xfrm>
          <a:prstGeom prst="rect">
            <a:avLst/>
          </a:prstGeom>
          <a:ln>
            <a:noFill/>
          </a:ln>
          <a:effectLst>
            <a:outerShdw blurRad="292100" dist="139700" dir="2700000" algn="tl" rotWithShape="0">
              <a:srgbClr val="333333">
                <a:alpha val="65000"/>
              </a:srgbClr>
            </a:outerShdw>
          </a:effectLst>
        </p:spPr>
      </p:pic>
      <p:pic>
        <p:nvPicPr>
          <p:cNvPr id="31" name="Image 30">
            <a:extLst>
              <a:ext uri="{FF2B5EF4-FFF2-40B4-BE49-F238E27FC236}">
                <a16:creationId xmlns:a16="http://schemas.microsoft.com/office/drawing/2014/main" id="{3859B4B1-85AC-42FB-A5F3-0A0ABB387926}"/>
              </a:ext>
            </a:extLst>
          </p:cNvPr>
          <p:cNvPicPr>
            <a:picLocks noChangeAspect="1"/>
          </p:cNvPicPr>
          <p:nvPr/>
        </p:nvPicPr>
        <p:blipFill>
          <a:blip r:embed="rId5"/>
          <a:stretch>
            <a:fillRect/>
          </a:stretch>
        </p:blipFill>
        <p:spPr>
          <a:xfrm>
            <a:off x="4937718" y="2985442"/>
            <a:ext cx="938447" cy="1669186"/>
          </a:xfrm>
          <a:prstGeom prst="rect">
            <a:avLst/>
          </a:prstGeom>
          <a:ln>
            <a:noFill/>
          </a:ln>
          <a:effectLst>
            <a:outerShdw blurRad="292100" dist="139700" dir="2700000" algn="tl" rotWithShape="0">
              <a:srgbClr val="333333">
                <a:alpha val="65000"/>
              </a:srgbClr>
            </a:outerShdw>
          </a:effectLst>
        </p:spPr>
      </p:pic>
      <p:cxnSp>
        <p:nvCxnSpPr>
          <p:cNvPr id="32" name="Connecteur droit avec flèche 31">
            <a:extLst>
              <a:ext uri="{FF2B5EF4-FFF2-40B4-BE49-F238E27FC236}">
                <a16:creationId xmlns:a16="http://schemas.microsoft.com/office/drawing/2014/main" id="{B7B1CCF2-AFD7-47AA-8BE3-A4434BF13EE8}"/>
              </a:ext>
            </a:extLst>
          </p:cNvPr>
          <p:cNvCxnSpPr>
            <a:cxnSpLocks/>
          </p:cNvCxnSpPr>
          <p:nvPr/>
        </p:nvCxnSpPr>
        <p:spPr>
          <a:xfrm flipV="1">
            <a:off x="4427984" y="4416865"/>
            <a:ext cx="451237" cy="2754"/>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995AF988-7BC7-4284-AC2B-90D0BBC9056B}"/>
              </a:ext>
            </a:extLst>
          </p:cNvPr>
          <p:cNvSpPr/>
          <p:nvPr/>
        </p:nvSpPr>
        <p:spPr>
          <a:xfrm>
            <a:off x="4935784" y="4340916"/>
            <a:ext cx="938447" cy="157406"/>
          </a:xfrm>
          <a:prstGeom prst="rect">
            <a:avLst/>
          </a:prstGeom>
          <a:noFill/>
          <a:ln w="9525">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pic>
        <p:nvPicPr>
          <p:cNvPr id="34" name="Image 33">
            <a:extLst>
              <a:ext uri="{FF2B5EF4-FFF2-40B4-BE49-F238E27FC236}">
                <a16:creationId xmlns:a16="http://schemas.microsoft.com/office/drawing/2014/main" id="{FDBE4B2F-2DD0-49FF-9B4F-B692390D8964}"/>
              </a:ext>
            </a:extLst>
          </p:cNvPr>
          <p:cNvPicPr>
            <a:picLocks noChangeAspect="1"/>
          </p:cNvPicPr>
          <p:nvPr/>
        </p:nvPicPr>
        <p:blipFill>
          <a:blip r:embed="rId6"/>
          <a:stretch>
            <a:fillRect/>
          </a:stretch>
        </p:blipFill>
        <p:spPr>
          <a:xfrm>
            <a:off x="6771735" y="2989100"/>
            <a:ext cx="788603" cy="1665528"/>
          </a:xfrm>
          <a:prstGeom prst="rect">
            <a:avLst/>
          </a:prstGeom>
          <a:ln>
            <a:noFill/>
          </a:ln>
          <a:effectLst>
            <a:outerShdw blurRad="292100" dist="139700" dir="2700000" algn="tl" rotWithShape="0">
              <a:srgbClr val="333333">
                <a:alpha val="65000"/>
              </a:srgbClr>
            </a:outerShdw>
          </a:effectLst>
        </p:spPr>
      </p:pic>
      <p:cxnSp>
        <p:nvCxnSpPr>
          <p:cNvPr id="36" name="Connecteur droit avec flèche 35">
            <a:extLst>
              <a:ext uri="{FF2B5EF4-FFF2-40B4-BE49-F238E27FC236}">
                <a16:creationId xmlns:a16="http://schemas.microsoft.com/office/drawing/2014/main" id="{CC44EB5C-F740-4D34-BD06-23EE690BA69A}"/>
              </a:ext>
            </a:extLst>
          </p:cNvPr>
          <p:cNvCxnSpPr>
            <a:cxnSpLocks/>
          </p:cNvCxnSpPr>
          <p:nvPr/>
        </p:nvCxnSpPr>
        <p:spPr>
          <a:xfrm flipV="1">
            <a:off x="5874231" y="4416865"/>
            <a:ext cx="897504" cy="3953"/>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pic>
        <p:nvPicPr>
          <p:cNvPr id="37" name="Image 36">
            <a:extLst>
              <a:ext uri="{FF2B5EF4-FFF2-40B4-BE49-F238E27FC236}">
                <a16:creationId xmlns:a16="http://schemas.microsoft.com/office/drawing/2014/main" id="{33182056-4F91-41DF-93EC-AAD3BA3EAF24}"/>
              </a:ext>
            </a:extLst>
          </p:cNvPr>
          <p:cNvPicPr>
            <a:picLocks noChangeAspect="1"/>
          </p:cNvPicPr>
          <p:nvPr/>
        </p:nvPicPr>
        <p:blipFill>
          <a:blip r:embed="rId7"/>
          <a:stretch>
            <a:fillRect/>
          </a:stretch>
        </p:blipFill>
        <p:spPr>
          <a:xfrm>
            <a:off x="7679841" y="2983367"/>
            <a:ext cx="791317" cy="1671261"/>
          </a:xfrm>
          <a:prstGeom prst="rect">
            <a:avLst/>
          </a:prstGeom>
          <a:ln>
            <a:noFill/>
          </a:ln>
          <a:effectLst>
            <a:outerShdw blurRad="292100" dist="139700" dir="2700000" algn="tl" rotWithShape="0">
              <a:srgbClr val="333333">
                <a:alpha val="65000"/>
              </a:srgbClr>
            </a:outerShdw>
          </a:effectLst>
        </p:spPr>
      </p:pic>
      <p:grpSp>
        <p:nvGrpSpPr>
          <p:cNvPr id="4" name="Groupe 3">
            <a:extLst>
              <a:ext uri="{FF2B5EF4-FFF2-40B4-BE49-F238E27FC236}">
                <a16:creationId xmlns:a16="http://schemas.microsoft.com/office/drawing/2014/main" id="{F916D133-22AF-4CB2-B674-BB1D610C0FD3}"/>
              </a:ext>
            </a:extLst>
          </p:cNvPr>
          <p:cNvGrpSpPr/>
          <p:nvPr/>
        </p:nvGrpSpPr>
        <p:grpSpPr>
          <a:xfrm>
            <a:off x="3063648" y="908013"/>
            <a:ext cx="1409468" cy="3600782"/>
            <a:chOff x="3089960" y="871965"/>
            <a:chExt cx="1409468" cy="3600782"/>
          </a:xfrm>
        </p:grpSpPr>
        <p:pic>
          <p:nvPicPr>
            <p:cNvPr id="29" name="Image 28">
              <a:extLst>
                <a:ext uri="{FF2B5EF4-FFF2-40B4-BE49-F238E27FC236}">
                  <a16:creationId xmlns:a16="http://schemas.microsoft.com/office/drawing/2014/main" id="{52770C26-E21A-40B9-B243-63DB90790CCB}"/>
                </a:ext>
              </a:extLst>
            </p:cNvPr>
            <p:cNvPicPr>
              <a:picLocks noChangeAspect="1"/>
            </p:cNvPicPr>
            <p:nvPr/>
          </p:nvPicPr>
          <p:blipFill>
            <a:blip r:embed="rId8"/>
            <a:stretch>
              <a:fillRect/>
            </a:stretch>
          </p:blipFill>
          <p:spPr>
            <a:xfrm>
              <a:off x="3093749" y="871965"/>
              <a:ext cx="1405679" cy="3512320"/>
            </a:xfrm>
            <a:prstGeom prst="rect">
              <a:avLst/>
            </a:prstGeom>
            <a:ln>
              <a:noFill/>
            </a:ln>
            <a:effectLst>
              <a:outerShdw blurRad="292100" dist="139700" dir="2700000" algn="tl" rotWithShape="0">
                <a:srgbClr val="333333">
                  <a:alpha val="65000"/>
                </a:srgbClr>
              </a:outerShdw>
            </a:effectLst>
          </p:spPr>
        </p:pic>
        <p:pic>
          <p:nvPicPr>
            <p:cNvPr id="3" name="Image 2">
              <a:extLst>
                <a:ext uri="{FF2B5EF4-FFF2-40B4-BE49-F238E27FC236}">
                  <a16:creationId xmlns:a16="http://schemas.microsoft.com/office/drawing/2014/main" id="{1BC49559-F5AA-437C-89C4-732FB96E27FC}"/>
                </a:ext>
              </a:extLst>
            </p:cNvPr>
            <p:cNvPicPr>
              <a:picLocks noChangeAspect="1"/>
            </p:cNvPicPr>
            <p:nvPr/>
          </p:nvPicPr>
          <p:blipFill>
            <a:blip r:embed="rId9"/>
            <a:stretch>
              <a:fillRect/>
            </a:stretch>
          </p:blipFill>
          <p:spPr>
            <a:xfrm>
              <a:off x="3089960" y="4051372"/>
              <a:ext cx="1405679" cy="421375"/>
            </a:xfrm>
            <a:prstGeom prst="rect">
              <a:avLst/>
            </a:prstGeom>
            <a:ln>
              <a:noFill/>
            </a:ln>
            <a:effectLst>
              <a:outerShdw blurRad="292100" dist="139700" dir="2700000" algn="tl" rotWithShape="0">
                <a:srgbClr val="333333">
                  <a:alpha val="65000"/>
                </a:srgbClr>
              </a:outerShdw>
            </a:effectLst>
          </p:spPr>
        </p:pic>
      </p:grpSp>
      <p:cxnSp>
        <p:nvCxnSpPr>
          <p:cNvPr id="39" name="Connecteur : en angle 38">
            <a:extLst>
              <a:ext uri="{FF2B5EF4-FFF2-40B4-BE49-F238E27FC236}">
                <a16:creationId xmlns:a16="http://schemas.microsoft.com/office/drawing/2014/main" id="{86DFAEE0-AEC6-4994-8358-83F620FED190}"/>
              </a:ext>
            </a:extLst>
          </p:cNvPr>
          <p:cNvCxnSpPr/>
          <p:nvPr/>
        </p:nvCxnSpPr>
        <p:spPr>
          <a:xfrm flipV="1">
            <a:off x="4494677" y="1681579"/>
            <a:ext cx="370727" cy="1390226"/>
          </a:xfrm>
          <a:prstGeom prst="bentConnector3">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pic>
        <p:nvPicPr>
          <p:cNvPr id="40" name="Image 39">
            <a:extLst>
              <a:ext uri="{FF2B5EF4-FFF2-40B4-BE49-F238E27FC236}">
                <a16:creationId xmlns:a16="http://schemas.microsoft.com/office/drawing/2014/main" id="{A1E18561-8240-4B03-A312-58AF1F8D59FD}"/>
              </a:ext>
            </a:extLst>
          </p:cNvPr>
          <p:cNvPicPr>
            <a:picLocks noChangeAspect="1"/>
          </p:cNvPicPr>
          <p:nvPr/>
        </p:nvPicPr>
        <p:blipFill>
          <a:blip r:embed="rId7"/>
          <a:stretch>
            <a:fillRect/>
          </a:stretch>
        </p:blipFill>
        <p:spPr>
          <a:xfrm>
            <a:off x="886401" y="1827900"/>
            <a:ext cx="791317" cy="1671261"/>
          </a:xfrm>
          <a:prstGeom prst="rect">
            <a:avLst/>
          </a:prstGeom>
          <a:ln>
            <a:noFill/>
          </a:ln>
          <a:effectLst>
            <a:outerShdw blurRad="292100" dist="139700" dir="2700000" algn="tl" rotWithShape="0">
              <a:srgbClr val="333333">
                <a:alpha val="65000"/>
              </a:srgbClr>
            </a:outerShdw>
          </a:effectLst>
        </p:spPr>
      </p:pic>
      <p:sp>
        <p:nvSpPr>
          <p:cNvPr id="35" name="Rectangle 34">
            <a:extLst>
              <a:ext uri="{FF2B5EF4-FFF2-40B4-BE49-F238E27FC236}">
                <a16:creationId xmlns:a16="http://schemas.microsoft.com/office/drawing/2014/main" id="{F59CA9CC-6481-47AA-9948-317F7AC7ADBA}"/>
              </a:ext>
            </a:extLst>
          </p:cNvPr>
          <p:cNvSpPr/>
          <p:nvPr/>
        </p:nvSpPr>
        <p:spPr>
          <a:xfrm>
            <a:off x="3139982" y="4340916"/>
            <a:ext cx="1288002" cy="169908"/>
          </a:xfrm>
          <a:prstGeom prst="rect">
            <a:avLst/>
          </a:prstGeom>
          <a:noFill/>
          <a:ln w="9525">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sp>
        <p:nvSpPr>
          <p:cNvPr id="30" name="Rectangle 29">
            <a:extLst>
              <a:ext uri="{FF2B5EF4-FFF2-40B4-BE49-F238E27FC236}">
                <a16:creationId xmlns:a16="http://schemas.microsoft.com/office/drawing/2014/main" id="{5DCD7F89-AF54-4680-A280-0FDD33E1DEFC}"/>
              </a:ext>
            </a:extLst>
          </p:cNvPr>
          <p:cNvSpPr/>
          <p:nvPr/>
        </p:nvSpPr>
        <p:spPr>
          <a:xfrm>
            <a:off x="3071661" y="2997839"/>
            <a:ext cx="1405678" cy="212932"/>
          </a:xfrm>
          <a:prstGeom prst="rect">
            <a:avLst/>
          </a:prstGeom>
          <a:noFill/>
          <a:ln w="9525">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pic>
        <p:nvPicPr>
          <p:cNvPr id="25" name="Image 24">
            <a:extLst>
              <a:ext uri="{FF2B5EF4-FFF2-40B4-BE49-F238E27FC236}">
                <a16:creationId xmlns:a16="http://schemas.microsoft.com/office/drawing/2014/main" id="{03E5ACC8-A2AB-414F-B94E-7A8F5DAACB55}"/>
              </a:ext>
            </a:extLst>
          </p:cNvPr>
          <p:cNvPicPr>
            <a:picLocks noChangeAspect="1"/>
          </p:cNvPicPr>
          <p:nvPr/>
        </p:nvPicPr>
        <p:blipFill>
          <a:blip r:embed="rId10"/>
          <a:stretch>
            <a:fillRect/>
          </a:stretch>
        </p:blipFill>
        <p:spPr>
          <a:xfrm>
            <a:off x="6218819" y="1287482"/>
            <a:ext cx="681810" cy="1294529"/>
          </a:xfrm>
          <a:prstGeom prst="rect">
            <a:avLst/>
          </a:prstGeom>
          <a:ln>
            <a:noFill/>
          </a:ln>
          <a:effectLst>
            <a:outerShdw blurRad="292100" dist="139700" dir="2700000" algn="tl" rotWithShape="0">
              <a:srgbClr val="333333">
                <a:alpha val="65000"/>
              </a:srgbClr>
            </a:outerShdw>
          </a:effectLst>
        </p:spPr>
      </p:pic>
      <p:cxnSp>
        <p:nvCxnSpPr>
          <p:cNvPr id="41" name="Connecteur : en angle 40">
            <a:extLst>
              <a:ext uri="{FF2B5EF4-FFF2-40B4-BE49-F238E27FC236}">
                <a16:creationId xmlns:a16="http://schemas.microsoft.com/office/drawing/2014/main" id="{9D9DF2DD-D1B6-4096-8561-BB5DC1A498E5}"/>
              </a:ext>
            </a:extLst>
          </p:cNvPr>
          <p:cNvCxnSpPr>
            <a:cxnSpLocks/>
            <a:endCxn id="25" idx="2"/>
          </p:cNvCxnSpPr>
          <p:nvPr/>
        </p:nvCxnSpPr>
        <p:spPr>
          <a:xfrm flipV="1">
            <a:off x="4354414" y="2582011"/>
            <a:ext cx="2205310" cy="1665913"/>
          </a:xfrm>
          <a:prstGeom prst="bentConnector2">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2534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Image 57" descr="Une image contenant texte&#10;&#10;Description générée automatiquement">
            <a:extLst>
              <a:ext uri="{FF2B5EF4-FFF2-40B4-BE49-F238E27FC236}">
                <a16:creationId xmlns:a16="http://schemas.microsoft.com/office/drawing/2014/main" id="{9D7A3955-99EB-47A2-9F88-CFDEAD02C860}"/>
              </a:ext>
            </a:extLst>
          </p:cNvPr>
          <p:cNvPicPr>
            <a:picLocks noChangeAspect="1"/>
          </p:cNvPicPr>
          <p:nvPr/>
        </p:nvPicPr>
        <p:blipFill>
          <a:blip r:embed="rId3"/>
          <a:stretch>
            <a:fillRect/>
          </a:stretch>
        </p:blipFill>
        <p:spPr>
          <a:xfrm>
            <a:off x="361852" y="1653139"/>
            <a:ext cx="1239864" cy="2682509"/>
          </a:xfrm>
          <a:prstGeom prst="rect">
            <a:avLst/>
          </a:prstGeom>
          <a:ln>
            <a:noFill/>
          </a:ln>
          <a:effectLst>
            <a:outerShdw blurRad="292100" dist="139700" dir="2700000" algn="tl" rotWithShape="0">
              <a:srgbClr val="333333">
                <a:alpha val="65000"/>
              </a:srgbClr>
            </a:outerShdw>
          </a:effectLst>
        </p:spPr>
      </p:pic>
      <p:sp>
        <p:nvSpPr>
          <p:cNvPr id="112" name="Titre 1">
            <a:extLst>
              <a:ext uri="{FF2B5EF4-FFF2-40B4-BE49-F238E27FC236}">
                <a16:creationId xmlns:a16="http://schemas.microsoft.com/office/drawing/2014/main" id="{EF25707A-3684-4A52-8B38-6A475C5EEFAD}"/>
              </a:ext>
            </a:extLst>
          </p:cNvPr>
          <p:cNvSpPr>
            <a:spLocks noGrp="1"/>
          </p:cNvSpPr>
          <p:nvPr>
            <p:ph type="title"/>
          </p:nvPr>
        </p:nvSpPr>
        <p:spPr>
          <a:xfrm>
            <a:off x="880725" y="149585"/>
            <a:ext cx="7677779" cy="412606"/>
          </a:xfrm>
        </p:spPr>
        <p:txBody>
          <a:bodyPr/>
          <a:lstStyle/>
          <a:p>
            <a:r>
              <a:rPr lang="fr-FR" dirty="0"/>
              <a:t>Convertir mes usages quotidiens en CO2</a:t>
            </a:r>
          </a:p>
        </p:txBody>
      </p:sp>
      <p:sp>
        <p:nvSpPr>
          <p:cNvPr id="113" name="Espace réservé du texte 2">
            <a:extLst>
              <a:ext uri="{FF2B5EF4-FFF2-40B4-BE49-F238E27FC236}">
                <a16:creationId xmlns:a16="http://schemas.microsoft.com/office/drawing/2014/main" id="{8C9B54A1-845D-459C-B440-EB58F44DFFAE}"/>
              </a:ext>
            </a:extLst>
          </p:cNvPr>
          <p:cNvSpPr>
            <a:spLocks noGrp="1"/>
          </p:cNvSpPr>
          <p:nvPr>
            <p:ph type="body" sz="quarter" idx="12"/>
          </p:nvPr>
        </p:nvSpPr>
        <p:spPr>
          <a:xfrm>
            <a:off x="877214" y="537989"/>
            <a:ext cx="7223178" cy="233561"/>
          </a:xfrm>
        </p:spPr>
        <p:txBody>
          <a:bodyPr>
            <a:noAutofit/>
          </a:bodyPr>
          <a:lstStyle/>
          <a:p>
            <a:r>
              <a:rPr lang="fr-FR" sz="1400" dirty="0"/>
              <a:t>Focus Simulateur ADEME – Comparer ses émissions avec l’objectif 2050 (2 tonnes)</a:t>
            </a:r>
          </a:p>
        </p:txBody>
      </p:sp>
      <p:cxnSp>
        <p:nvCxnSpPr>
          <p:cNvPr id="7" name="Connecteur droit 6">
            <a:extLst>
              <a:ext uri="{FF2B5EF4-FFF2-40B4-BE49-F238E27FC236}">
                <a16:creationId xmlns:a16="http://schemas.microsoft.com/office/drawing/2014/main" id="{6800BCDA-AC7F-42DE-94AE-F15DB8E892BE}"/>
              </a:ext>
            </a:extLst>
          </p:cNvPr>
          <p:cNvCxnSpPr>
            <a:cxnSpLocks/>
          </p:cNvCxnSpPr>
          <p:nvPr/>
        </p:nvCxnSpPr>
        <p:spPr>
          <a:xfrm flipV="1">
            <a:off x="3422367" y="3007148"/>
            <a:ext cx="0" cy="1626288"/>
          </a:xfrm>
          <a:prstGeom prst="line">
            <a:avLst/>
          </a:prstGeom>
          <a:ln w="9525">
            <a:solidFill>
              <a:srgbClr val="398538"/>
            </a:solidFill>
          </a:ln>
        </p:spPr>
        <p:style>
          <a:lnRef idx="1">
            <a:schemeClr val="accent1"/>
          </a:lnRef>
          <a:fillRef idx="0">
            <a:schemeClr val="accent1"/>
          </a:fillRef>
          <a:effectRef idx="0">
            <a:schemeClr val="accent1"/>
          </a:effectRef>
          <a:fontRef idx="minor">
            <a:schemeClr val="tx1"/>
          </a:fontRef>
        </p:style>
      </p:cxnSp>
      <p:sp>
        <p:nvSpPr>
          <p:cNvPr id="8" name="ZoneTexte 7">
            <a:extLst>
              <a:ext uri="{FF2B5EF4-FFF2-40B4-BE49-F238E27FC236}">
                <a16:creationId xmlns:a16="http://schemas.microsoft.com/office/drawing/2014/main" id="{BE1EB316-C22E-441A-9F20-E5043BF598E1}"/>
              </a:ext>
            </a:extLst>
          </p:cNvPr>
          <p:cNvSpPr txBox="1"/>
          <p:nvPr/>
        </p:nvSpPr>
        <p:spPr>
          <a:xfrm>
            <a:off x="3234705" y="2318640"/>
            <a:ext cx="476317" cy="123663"/>
          </a:xfrm>
          <a:prstGeom prst="rect">
            <a:avLst/>
          </a:prstGeom>
          <a:solidFill>
            <a:schemeClr val="bg1"/>
          </a:solidFill>
          <a:ln w="12700" cap="rnd" cmpd="sng" algn="ctr">
            <a:solidFill>
              <a:srgbClr val="398538"/>
            </a:solidFill>
            <a:prstDash val="solid"/>
            <a:round/>
            <a:headEnd type="none" w="med" len="med"/>
            <a:tailEnd type="none" w="med" len="med"/>
          </a:ln>
          <a:effectLst>
            <a:outerShdw blurRad="50800" dist="50800" dir="3000000" algn="ctr" rotWithShape="0">
              <a:sysClr val="window" lastClr="FFFFFF">
                <a:lumMod val="85000"/>
              </a:sysClr>
            </a:outerShdw>
          </a:effectLst>
        </p:spPr>
        <p:txBody>
          <a:bodyPr rtlCol="0" anchor="ctr"/>
          <a:lstStyle>
            <a:defPPr marR="0" lvl="0" algn="l" rtl="0">
              <a:lnSpc>
                <a:spcPct val="100000"/>
              </a:lnSpc>
              <a:spcBef>
                <a:spcPts val="0"/>
              </a:spcBef>
              <a:spcAft>
                <a:spcPts val="0"/>
              </a:spcAft>
            </a:defPPr>
            <a:lvl1pPr defTabSz="859445">
              <a:buClr>
                <a:srgbClr val="B34A8C"/>
              </a:buClr>
              <a:defRPr sz="900">
                <a:solidFill>
                  <a:srgbClr val="000000">
                    <a:lumMod val="65000"/>
                    <a:lumOff val="35000"/>
                  </a:srgbClr>
                </a:solidFill>
              </a:defRPr>
            </a:lvl1pPr>
          </a:lstStyle>
          <a:p>
            <a:pPr algn="ctr"/>
            <a:r>
              <a:rPr lang="fr-FR" sz="322" dirty="0">
                <a:solidFill>
                  <a:srgbClr val="398538"/>
                </a:solidFill>
              </a:rPr>
              <a:t>Ecran affiché par défaut</a:t>
            </a:r>
          </a:p>
        </p:txBody>
      </p:sp>
      <p:sp>
        <p:nvSpPr>
          <p:cNvPr id="9" name="ZoneTexte 8">
            <a:extLst>
              <a:ext uri="{FF2B5EF4-FFF2-40B4-BE49-F238E27FC236}">
                <a16:creationId xmlns:a16="http://schemas.microsoft.com/office/drawing/2014/main" id="{76E0E098-2518-4791-BA03-FB59A5A4644C}"/>
              </a:ext>
            </a:extLst>
          </p:cNvPr>
          <p:cNvSpPr txBox="1"/>
          <p:nvPr/>
        </p:nvSpPr>
        <p:spPr>
          <a:xfrm>
            <a:off x="5960722" y="3693717"/>
            <a:ext cx="352416" cy="123409"/>
          </a:xfrm>
          <a:prstGeom prst="rect">
            <a:avLst/>
          </a:prstGeom>
          <a:solidFill>
            <a:schemeClr val="bg1"/>
          </a:solidFill>
          <a:ln w="12700" cap="rnd" cmpd="sng" algn="ctr">
            <a:noFill/>
            <a:prstDash val="solid"/>
            <a:round/>
            <a:headEnd type="none" w="med" len="med"/>
            <a:tailEnd type="none" w="med" len="med"/>
          </a:ln>
          <a:effectLst>
            <a:outerShdw blurRad="50800" dist="50800" dir="3000000" algn="ctr" rotWithShape="0">
              <a:sysClr val="window" lastClr="FFFFFF">
                <a:lumMod val="85000"/>
              </a:sysClr>
            </a:outerShdw>
          </a:effectLst>
        </p:spPr>
        <p:txBody>
          <a:bodyPr rtlCol="0" anchor="ctr"/>
          <a:lstStyle>
            <a:defPPr marR="0" lvl="0" algn="l" rtl="0">
              <a:lnSpc>
                <a:spcPct val="100000"/>
              </a:lnSpc>
              <a:spcBef>
                <a:spcPts val="0"/>
              </a:spcBef>
              <a:spcAft>
                <a:spcPts val="0"/>
              </a:spcAft>
            </a:defPPr>
            <a:lvl1pPr defTabSz="859445">
              <a:buClr>
                <a:srgbClr val="B34A8C"/>
              </a:buClr>
              <a:defRPr sz="900">
                <a:solidFill>
                  <a:srgbClr val="000000">
                    <a:lumMod val="65000"/>
                    <a:lumOff val="35000"/>
                  </a:srgbClr>
                </a:solidFill>
              </a:defRPr>
            </a:lvl1pPr>
          </a:lstStyle>
          <a:p>
            <a:pPr algn="ctr"/>
            <a:r>
              <a:rPr lang="fr-FR" sz="257" dirty="0">
                <a:solidFill>
                  <a:srgbClr val="398538"/>
                </a:solidFill>
              </a:rPr>
              <a:t>Formulaire non commencé</a:t>
            </a:r>
          </a:p>
        </p:txBody>
      </p:sp>
      <p:sp>
        <p:nvSpPr>
          <p:cNvPr id="10" name="ZoneTexte 9">
            <a:extLst>
              <a:ext uri="{FF2B5EF4-FFF2-40B4-BE49-F238E27FC236}">
                <a16:creationId xmlns:a16="http://schemas.microsoft.com/office/drawing/2014/main" id="{0E06CAF5-5E28-4C4E-8ADB-E37070513B57}"/>
              </a:ext>
            </a:extLst>
          </p:cNvPr>
          <p:cNvSpPr txBox="1"/>
          <p:nvPr/>
        </p:nvSpPr>
        <p:spPr>
          <a:xfrm>
            <a:off x="5986356" y="4351891"/>
            <a:ext cx="338132" cy="123409"/>
          </a:xfrm>
          <a:prstGeom prst="rect">
            <a:avLst/>
          </a:prstGeom>
          <a:solidFill>
            <a:schemeClr val="bg1"/>
          </a:solidFill>
          <a:ln w="12700" cap="rnd" cmpd="sng" algn="ctr">
            <a:noFill/>
            <a:prstDash val="solid"/>
            <a:round/>
            <a:headEnd type="none" w="med" len="med"/>
            <a:tailEnd type="none" w="med" len="med"/>
          </a:ln>
          <a:effectLst>
            <a:outerShdw blurRad="50800" dist="50800" dir="3000000" algn="ctr" rotWithShape="0">
              <a:sysClr val="window" lastClr="FFFFFF">
                <a:lumMod val="85000"/>
              </a:sysClr>
            </a:outerShdw>
          </a:effectLst>
        </p:spPr>
        <p:txBody>
          <a:bodyPr rtlCol="0" anchor="ctr"/>
          <a:lstStyle>
            <a:defPPr marR="0" lvl="0" algn="l" rtl="0">
              <a:lnSpc>
                <a:spcPct val="100000"/>
              </a:lnSpc>
              <a:spcBef>
                <a:spcPts val="0"/>
              </a:spcBef>
              <a:spcAft>
                <a:spcPts val="0"/>
              </a:spcAft>
            </a:defPPr>
            <a:lvl1pPr defTabSz="859445">
              <a:buClr>
                <a:srgbClr val="B34A8C"/>
              </a:buClr>
              <a:defRPr sz="900">
                <a:solidFill>
                  <a:srgbClr val="000000">
                    <a:lumMod val="65000"/>
                    <a:lumOff val="35000"/>
                  </a:srgbClr>
                </a:solidFill>
              </a:defRPr>
            </a:lvl1pPr>
          </a:lstStyle>
          <a:p>
            <a:pPr algn="ctr"/>
            <a:r>
              <a:rPr lang="fr-FR" sz="257">
                <a:solidFill>
                  <a:srgbClr val="398538"/>
                </a:solidFill>
              </a:rPr>
              <a:t>Formulaire non terminé</a:t>
            </a:r>
          </a:p>
        </p:txBody>
      </p:sp>
      <p:pic>
        <p:nvPicPr>
          <p:cNvPr id="11" name="Image 10">
            <a:extLst>
              <a:ext uri="{FF2B5EF4-FFF2-40B4-BE49-F238E27FC236}">
                <a16:creationId xmlns:a16="http://schemas.microsoft.com/office/drawing/2014/main" id="{BA9433E8-FF8D-4792-AEF5-E29581C6641C}"/>
              </a:ext>
            </a:extLst>
          </p:cNvPr>
          <p:cNvPicPr>
            <a:picLocks noChangeAspect="1"/>
          </p:cNvPicPr>
          <p:nvPr/>
        </p:nvPicPr>
        <p:blipFill>
          <a:blip r:embed="rId4"/>
          <a:stretch>
            <a:fillRect/>
          </a:stretch>
        </p:blipFill>
        <p:spPr>
          <a:xfrm>
            <a:off x="6423239" y="4084267"/>
            <a:ext cx="285293" cy="602540"/>
          </a:xfrm>
          <a:prstGeom prst="rect">
            <a:avLst/>
          </a:prstGeom>
          <a:ln>
            <a:noFill/>
          </a:ln>
          <a:effectLst>
            <a:outerShdw blurRad="292100" dist="139700" dir="2700000" algn="tl" rotWithShape="0">
              <a:srgbClr val="333333">
                <a:alpha val="65000"/>
              </a:srgbClr>
            </a:outerShdw>
          </a:effectLst>
        </p:spPr>
      </p:pic>
      <p:pic>
        <p:nvPicPr>
          <p:cNvPr id="12" name="Image 11">
            <a:extLst>
              <a:ext uri="{FF2B5EF4-FFF2-40B4-BE49-F238E27FC236}">
                <a16:creationId xmlns:a16="http://schemas.microsoft.com/office/drawing/2014/main" id="{6533CEA7-E67E-480B-9DA8-7DBB6D7FDE21}"/>
              </a:ext>
            </a:extLst>
          </p:cNvPr>
          <p:cNvPicPr>
            <a:picLocks noChangeAspect="1"/>
          </p:cNvPicPr>
          <p:nvPr/>
        </p:nvPicPr>
        <p:blipFill>
          <a:blip r:embed="rId5"/>
          <a:stretch>
            <a:fillRect/>
          </a:stretch>
        </p:blipFill>
        <p:spPr>
          <a:xfrm>
            <a:off x="6423239" y="3419049"/>
            <a:ext cx="285013" cy="601947"/>
          </a:xfrm>
          <a:prstGeom prst="rect">
            <a:avLst/>
          </a:prstGeom>
          <a:ln>
            <a:noFill/>
          </a:ln>
          <a:effectLst>
            <a:outerShdw blurRad="292100" dist="139700" dir="2700000" algn="tl" rotWithShape="0">
              <a:srgbClr val="333333">
                <a:alpha val="65000"/>
              </a:srgbClr>
            </a:outerShdw>
          </a:effectLst>
        </p:spPr>
      </p:pic>
      <p:cxnSp>
        <p:nvCxnSpPr>
          <p:cNvPr id="13" name="Connecteur droit 12">
            <a:extLst>
              <a:ext uri="{FF2B5EF4-FFF2-40B4-BE49-F238E27FC236}">
                <a16:creationId xmlns:a16="http://schemas.microsoft.com/office/drawing/2014/main" id="{0861FFE1-2412-4134-A453-5784DBD9669E}"/>
              </a:ext>
            </a:extLst>
          </p:cNvPr>
          <p:cNvCxnSpPr>
            <a:cxnSpLocks/>
          </p:cNvCxnSpPr>
          <p:nvPr/>
        </p:nvCxnSpPr>
        <p:spPr>
          <a:xfrm flipV="1">
            <a:off x="5937692" y="3871095"/>
            <a:ext cx="0" cy="393897"/>
          </a:xfrm>
          <a:prstGeom prst="line">
            <a:avLst/>
          </a:prstGeom>
          <a:ln w="9525">
            <a:solidFill>
              <a:srgbClr val="398538"/>
            </a:solidFill>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A12BE23E-BA11-4ADC-8037-9563B836146B}"/>
              </a:ext>
            </a:extLst>
          </p:cNvPr>
          <p:cNvCxnSpPr>
            <a:cxnSpLocks/>
          </p:cNvCxnSpPr>
          <p:nvPr/>
        </p:nvCxnSpPr>
        <p:spPr>
          <a:xfrm>
            <a:off x="5935939" y="3871964"/>
            <a:ext cx="393897" cy="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a:extLst>
              <a:ext uri="{FF2B5EF4-FFF2-40B4-BE49-F238E27FC236}">
                <a16:creationId xmlns:a16="http://schemas.microsoft.com/office/drawing/2014/main" id="{895ACABB-2644-4A78-AB7E-14F574ABD0D2}"/>
              </a:ext>
            </a:extLst>
          </p:cNvPr>
          <p:cNvCxnSpPr>
            <a:cxnSpLocks/>
          </p:cNvCxnSpPr>
          <p:nvPr/>
        </p:nvCxnSpPr>
        <p:spPr>
          <a:xfrm>
            <a:off x="5935939" y="4265443"/>
            <a:ext cx="393897" cy="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FF712465-C93F-4BE4-B4A6-CC33EDC7F0E7}"/>
              </a:ext>
            </a:extLst>
          </p:cNvPr>
          <p:cNvSpPr txBox="1"/>
          <p:nvPr/>
        </p:nvSpPr>
        <p:spPr>
          <a:xfrm>
            <a:off x="6735147" y="3563563"/>
            <a:ext cx="166878" cy="230961"/>
          </a:xfrm>
          <a:prstGeom prst="rect">
            <a:avLst/>
          </a:prstGeom>
          <a:noFill/>
        </p:spPr>
        <p:txBody>
          <a:bodyPr wrap="square" rtlCol="0">
            <a:spAutoFit/>
          </a:bodyPr>
          <a:lstStyle/>
          <a:p>
            <a:pPr algn="ctr"/>
            <a:r>
              <a:rPr lang="fr-FR" sz="901" b="1" i="1">
                <a:solidFill>
                  <a:srgbClr val="398538"/>
                </a:solidFill>
              </a:rPr>
              <a:t>…</a:t>
            </a:r>
          </a:p>
        </p:txBody>
      </p:sp>
      <p:sp>
        <p:nvSpPr>
          <p:cNvPr id="17" name="ZoneTexte 16">
            <a:extLst>
              <a:ext uri="{FF2B5EF4-FFF2-40B4-BE49-F238E27FC236}">
                <a16:creationId xmlns:a16="http://schemas.microsoft.com/office/drawing/2014/main" id="{87A0B5BD-D6FE-4F25-9B88-8321808ECBA0}"/>
              </a:ext>
            </a:extLst>
          </p:cNvPr>
          <p:cNvSpPr txBox="1"/>
          <p:nvPr/>
        </p:nvSpPr>
        <p:spPr>
          <a:xfrm>
            <a:off x="6734321" y="4271148"/>
            <a:ext cx="166878" cy="230961"/>
          </a:xfrm>
          <a:prstGeom prst="rect">
            <a:avLst/>
          </a:prstGeom>
          <a:noFill/>
        </p:spPr>
        <p:txBody>
          <a:bodyPr wrap="square" rtlCol="0">
            <a:spAutoFit/>
          </a:bodyPr>
          <a:lstStyle/>
          <a:p>
            <a:pPr algn="ctr"/>
            <a:r>
              <a:rPr lang="fr-FR" sz="901" b="1" i="1">
                <a:solidFill>
                  <a:srgbClr val="398538"/>
                </a:solidFill>
              </a:rPr>
              <a:t>…</a:t>
            </a:r>
          </a:p>
        </p:txBody>
      </p:sp>
      <p:sp>
        <p:nvSpPr>
          <p:cNvPr id="18" name="ZoneTexte 17">
            <a:extLst>
              <a:ext uri="{FF2B5EF4-FFF2-40B4-BE49-F238E27FC236}">
                <a16:creationId xmlns:a16="http://schemas.microsoft.com/office/drawing/2014/main" id="{3E3E6B7D-A004-405B-985C-9C210C54D8EA}"/>
              </a:ext>
            </a:extLst>
          </p:cNvPr>
          <p:cNvSpPr txBox="1"/>
          <p:nvPr/>
        </p:nvSpPr>
        <p:spPr>
          <a:xfrm>
            <a:off x="4441975" y="2446517"/>
            <a:ext cx="277640" cy="191463"/>
          </a:xfrm>
          <a:prstGeom prst="rect">
            <a:avLst/>
          </a:prstGeom>
          <a:noFill/>
          <a:ln>
            <a:noFill/>
          </a:ln>
        </p:spPr>
        <p:txBody>
          <a:bodyPr wrap="none" rtlCol="0">
            <a:spAutoFit/>
          </a:bodyPr>
          <a:lstStyle/>
          <a:p>
            <a:r>
              <a:rPr lang="fr-FR" sz="644">
                <a:solidFill>
                  <a:srgbClr val="398538"/>
                </a:solidFill>
              </a:rPr>
              <a:t>ou</a:t>
            </a:r>
          </a:p>
        </p:txBody>
      </p:sp>
      <p:sp>
        <p:nvSpPr>
          <p:cNvPr id="19" name="ZoneTexte 18">
            <a:extLst>
              <a:ext uri="{FF2B5EF4-FFF2-40B4-BE49-F238E27FC236}">
                <a16:creationId xmlns:a16="http://schemas.microsoft.com/office/drawing/2014/main" id="{EF6D8F33-B627-4F0B-853B-36AB34C88510}"/>
              </a:ext>
            </a:extLst>
          </p:cNvPr>
          <p:cNvSpPr txBox="1"/>
          <p:nvPr/>
        </p:nvSpPr>
        <p:spPr>
          <a:xfrm>
            <a:off x="5403665" y="2419880"/>
            <a:ext cx="277640" cy="191463"/>
          </a:xfrm>
          <a:prstGeom prst="rect">
            <a:avLst/>
          </a:prstGeom>
          <a:noFill/>
          <a:ln>
            <a:noFill/>
          </a:ln>
        </p:spPr>
        <p:txBody>
          <a:bodyPr wrap="none" rtlCol="0">
            <a:spAutoFit/>
          </a:bodyPr>
          <a:lstStyle/>
          <a:p>
            <a:r>
              <a:rPr lang="fr-FR" sz="644">
                <a:solidFill>
                  <a:srgbClr val="398538"/>
                </a:solidFill>
              </a:rPr>
              <a:t>ou</a:t>
            </a:r>
          </a:p>
        </p:txBody>
      </p:sp>
      <p:cxnSp>
        <p:nvCxnSpPr>
          <p:cNvPr id="20" name="Connecteur droit 19">
            <a:extLst>
              <a:ext uri="{FF2B5EF4-FFF2-40B4-BE49-F238E27FC236}">
                <a16:creationId xmlns:a16="http://schemas.microsoft.com/office/drawing/2014/main" id="{A779CAF5-754A-418C-A43E-2701036C1E95}"/>
              </a:ext>
            </a:extLst>
          </p:cNvPr>
          <p:cNvCxnSpPr>
            <a:cxnSpLocks/>
          </p:cNvCxnSpPr>
          <p:nvPr/>
        </p:nvCxnSpPr>
        <p:spPr>
          <a:xfrm flipH="1">
            <a:off x="5390055" y="4178883"/>
            <a:ext cx="545883" cy="0"/>
          </a:xfrm>
          <a:prstGeom prst="line">
            <a:avLst/>
          </a:prstGeom>
          <a:ln w="9525">
            <a:solidFill>
              <a:srgbClr val="398538"/>
            </a:solidFill>
          </a:ln>
        </p:spPr>
        <p:style>
          <a:lnRef idx="1">
            <a:schemeClr val="accent1"/>
          </a:lnRef>
          <a:fillRef idx="0">
            <a:schemeClr val="accent1"/>
          </a:fillRef>
          <a:effectRef idx="0">
            <a:schemeClr val="accent1"/>
          </a:effectRef>
          <a:fontRef idx="minor">
            <a:schemeClr val="tx1"/>
          </a:fontRef>
        </p:style>
      </p:cxnSp>
      <p:pic>
        <p:nvPicPr>
          <p:cNvPr id="21" name="Image 20">
            <a:extLst>
              <a:ext uri="{FF2B5EF4-FFF2-40B4-BE49-F238E27FC236}">
                <a16:creationId xmlns:a16="http://schemas.microsoft.com/office/drawing/2014/main" id="{78F0368B-4626-40A8-91E4-D3B0482DBEBD}"/>
              </a:ext>
            </a:extLst>
          </p:cNvPr>
          <p:cNvPicPr>
            <a:picLocks noChangeAspect="1"/>
          </p:cNvPicPr>
          <p:nvPr/>
        </p:nvPicPr>
        <p:blipFill rotWithShape="1">
          <a:blip r:embed="rId6"/>
          <a:srcRect b="1008"/>
          <a:stretch/>
        </p:blipFill>
        <p:spPr>
          <a:xfrm>
            <a:off x="4082034" y="3704969"/>
            <a:ext cx="433897" cy="1049761"/>
          </a:xfrm>
          <a:prstGeom prst="rect">
            <a:avLst/>
          </a:prstGeom>
          <a:ln>
            <a:noFill/>
          </a:ln>
          <a:effectLst>
            <a:outerShdw blurRad="292100" dist="139700" dir="2700000" algn="tl" rotWithShape="0">
              <a:srgbClr val="333333">
                <a:alpha val="65000"/>
              </a:srgbClr>
            </a:outerShdw>
          </a:effectLst>
        </p:spPr>
      </p:pic>
      <p:pic>
        <p:nvPicPr>
          <p:cNvPr id="25" name="Image 24">
            <a:extLst>
              <a:ext uri="{FF2B5EF4-FFF2-40B4-BE49-F238E27FC236}">
                <a16:creationId xmlns:a16="http://schemas.microsoft.com/office/drawing/2014/main" id="{A78EDE8B-C8EE-452C-BB21-AF4143CBCC86}"/>
              </a:ext>
            </a:extLst>
          </p:cNvPr>
          <p:cNvPicPr>
            <a:picLocks noChangeAspect="1"/>
          </p:cNvPicPr>
          <p:nvPr/>
        </p:nvPicPr>
        <p:blipFill>
          <a:blip r:embed="rId7"/>
          <a:stretch>
            <a:fillRect/>
          </a:stretch>
        </p:blipFill>
        <p:spPr>
          <a:xfrm>
            <a:off x="3504237" y="3704969"/>
            <a:ext cx="494558" cy="979224"/>
          </a:xfrm>
          <a:prstGeom prst="rect">
            <a:avLst/>
          </a:prstGeom>
          <a:ln>
            <a:noFill/>
          </a:ln>
          <a:effectLst>
            <a:outerShdw blurRad="292100" dist="139700" dir="2700000" algn="tl" rotWithShape="0">
              <a:srgbClr val="333333">
                <a:alpha val="65000"/>
              </a:srgbClr>
            </a:outerShdw>
          </a:effectLst>
        </p:spPr>
      </p:pic>
      <p:sp>
        <p:nvSpPr>
          <p:cNvPr id="27" name="Rectangle 26">
            <a:extLst>
              <a:ext uri="{FF2B5EF4-FFF2-40B4-BE49-F238E27FC236}">
                <a16:creationId xmlns:a16="http://schemas.microsoft.com/office/drawing/2014/main" id="{D185289A-286C-471C-88E9-94CEBE72A52C}"/>
              </a:ext>
            </a:extLst>
          </p:cNvPr>
          <p:cNvSpPr/>
          <p:nvPr/>
        </p:nvSpPr>
        <p:spPr>
          <a:xfrm>
            <a:off x="3505112" y="4591117"/>
            <a:ext cx="484632" cy="84992"/>
          </a:xfrm>
          <a:prstGeom prst="rect">
            <a:avLst/>
          </a:prstGeom>
          <a:noFill/>
          <a:ln w="9525">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cxnSp>
        <p:nvCxnSpPr>
          <p:cNvPr id="28" name="Connecteur droit avec flèche 27">
            <a:extLst>
              <a:ext uri="{FF2B5EF4-FFF2-40B4-BE49-F238E27FC236}">
                <a16:creationId xmlns:a16="http://schemas.microsoft.com/office/drawing/2014/main" id="{B532A660-90D8-42B6-BFD7-ED87BB6E1AAB}"/>
              </a:ext>
            </a:extLst>
          </p:cNvPr>
          <p:cNvCxnSpPr>
            <a:cxnSpLocks/>
          </p:cNvCxnSpPr>
          <p:nvPr/>
        </p:nvCxnSpPr>
        <p:spPr>
          <a:xfrm>
            <a:off x="3735279" y="3291434"/>
            <a:ext cx="0" cy="34358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sp>
        <p:nvSpPr>
          <p:cNvPr id="29" name="ZoneTexte 28">
            <a:extLst>
              <a:ext uri="{FF2B5EF4-FFF2-40B4-BE49-F238E27FC236}">
                <a16:creationId xmlns:a16="http://schemas.microsoft.com/office/drawing/2014/main" id="{44B5C2B1-D750-445B-AD23-4DE0DDE923AF}"/>
              </a:ext>
            </a:extLst>
          </p:cNvPr>
          <p:cNvSpPr txBox="1"/>
          <p:nvPr/>
        </p:nvSpPr>
        <p:spPr>
          <a:xfrm>
            <a:off x="3540098" y="3358829"/>
            <a:ext cx="372288" cy="122281"/>
          </a:xfrm>
          <a:prstGeom prst="rect">
            <a:avLst/>
          </a:prstGeom>
          <a:solidFill>
            <a:schemeClr val="bg1"/>
          </a:solidFill>
          <a:ln w="12700" cap="rnd" cmpd="sng" algn="ctr">
            <a:noFill/>
            <a:prstDash val="solid"/>
            <a:round/>
            <a:headEnd type="none" w="med" len="med"/>
            <a:tailEnd type="none" w="med" len="med"/>
          </a:ln>
          <a:effectLst>
            <a:outerShdw blurRad="50800" dist="50800" dir="3000000" algn="ctr" rotWithShape="0">
              <a:sysClr val="window" lastClr="FFFFFF">
                <a:lumMod val="85000"/>
              </a:sysClr>
            </a:outerShdw>
          </a:effectLst>
        </p:spPr>
        <p:txBody>
          <a:bodyPr rtlCol="0" anchor="ctr"/>
          <a:lstStyle>
            <a:defPPr marR="0" lvl="0" algn="l" rtl="0">
              <a:lnSpc>
                <a:spcPct val="100000"/>
              </a:lnSpc>
              <a:spcBef>
                <a:spcPts val="0"/>
              </a:spcBef>
              <a:spcAft>
                <a:spcPts val="0"/>
              </a:spcAft>
            </a:defPPr>
            <a:lvl1pPr defTabSz="859445">
              <a:buClr>
                <a:srgbClr val="B34A8C"/>
              </a:buClr>
              <a:defRPr sz="900">
                <a:solidFill>
                  <a:srgbClr val="000000">
                    <a:lumMod val="65000"/>
                    <a:lumOff val="35000"/>
                  </a:srgbClr>
                </a:solidFill>
              </a:defRPr>
            </a:lvl1pPr>
          </a:lstStyle>
          <a:p>
            <a:pPr algn="ctr"/>
            <a:r>
              <a:rPr lang="fr-FR" sz="257" dirty="0">
                <a:solidFill>
                  <a:srgbClr val="398538"/>
                </a:solidFill>
              </a:rPr>
              <a:t>Formulaire complété</a:t>
            </a:r>
          </a:p>
        </p:txBody>
      </p:sp>
      <p:cxnSp>
        <p:nvCxnSpPr>
          <p:cNvPr id="30" name="Connecteur droit 29">
            <a:extLst>
              <a:ext uri="{FF2B5EF4-FFF2-40B4-BE49-F238E27FC236}">
                <a16:creationId xmlns:a16="http://schemas.microsoft.com/office/drawing/2014/main" id="{17351560-6D85-4504-AF60-2F4A90767FA8}"/>
              </a:ext>
            </a:extLst>
          </p:cNvPr>
          <p:cNvCxnSpPr>
            <a:cxnSpLocks/>
            <a:endCxn id="27" idx="1"/>
          </p:cNvCxnSpPr>
          <p:nvPr/>
        </p:nvCxnSpPr>
        <p:spPr>
          <a:xfrm>
            <a:off x="3419868" y="4633436"/>
            <a:ext cx="85241" cy="177"/>
          </a:xfrm>
          <a:prstGeom prst="line">
            <a:avLst/>
          </a:prstGeom>
          <a:ln w="9525">
            <a:solidFill>
              <a:srgbClr val="398538"/>
            </a:solidFill>
          </a:ln>
        </p:spPr>
        <p:style>
          <a:lnRef idx="1">
            <a:schemeClr val="accent1"/>
          </a:lnRef>
          <a:fillRef idx="0">
            <a:schemeClr val="accent1"/>
          </a:fillRef>
          <a:effectRef idx="0">
            <a:schemeClr val="accent1"/>
          </a:effectRef>
          <a:fontRef idx="minor">
            <a:schemeClr val="tx1"/>
          </a:fontRef>
        </p:style>
      </p:cxnSp>
      <p:cxnSp>
        <p:nvCxnSpPr>
          <p:cNvPr id="31" name="Connecteur droit avec flèche 30">
            <a:extLst>
              <a:ext uri="{FF2B5EF4-FFF2-40B4-BE49-F238E27FC236}">
                <a16:creationId xmlns:a16="http://schemas.microsoft.com/office/drawing/2014/main" id="{5D750B84-12DF-47CD-BA85-86AD21EEB659}"/>
              </a:ext>
            </a:extLst>
          </p:cNvPr>
          <p:cNvCxnSpPr>
            <a:cxnSpLocks/>
          </p:cNvCxnSpPr>
          <p:nvPr/>
        </p:nvCxnSpPr>
        <p:spPr>
          <a:xfrm>
            <a:off x="4315104" y="3292308"/>
            <a:ext cx="0" cy="34358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necteur droit 31">
            <a:extLst>
              <a:ext uri="{FF2B5EF4-FFF2-40B4-BE49-F238E27FC236}">
                <a16:creationId xmlns:a16="http://schemas.microsoft.com/office/drawing/2014/main" id="{6E89136B-B5F1-4473-BDE8-8F3AA4FF69B3}"/>
              </a:ext>
            </a:extLst>
          </p:cNvPr>
          <p:cNvCxnSpPr>
            <a:cxnSpLocks/>
          </p:cNvCxnSpPr>
          <p:nvPr/>
        </p:nvCxnSpPr>
        <p:spPr>
          <a:xfrm flipH="1">
            <a:off x="3735894" y="3293650"/>
            <a:ext cx="579261" cy="1"/>
          </a:xfrm>
          <a:prstGeom prst="line">
            <a:avLst/>
          </a:prstGeom>
          <a:ln w="9525">
            <a:solidFill>
              <a:srgbClr val="398538"/>
            </a:solidFill>
          </a:ln>
        </p:spPr>
        <p:style>
          <a:lnRef idx="1">
            <a:schemeClr val="accent1"/>
          </a:lnRef>
          <a:fillRef idx="0">
            <a:schemeClr val="accent1"/>
          </a:fillRef>
          <a:effectRef idx="0">
            <a:schemeClr val="accent1"/>
          </a:effectRef>
          <a:fontRef idx="minor">
            <a:schemeClr val="tx1"/>
          </a:fontRef>
        </p:style>
      </p:cxnSp>
      <p:sp>
        <p:nvSpPr>
          <p:cNvPr id="33" name="ZoneTexte 32">
            <a:extLst>
              <a:ext uri="{FF2B5EF4-FFF2-40B4-BE49-F238E27FC236}">
                <a16:creationId xmlns:a16="http://schemas.microsoft.com/office/drawing/2014/main" id="{22D1DB42-A1F8-4312-ADEB-35734C67CB7B}"/>
              </a:ext>
            </a:extLst>
          </p:cNvPr>
          <p:cNvSpPr txBox="1"/>
          <p:nvPr/>
        </p:nvSpPr>
        <p:spPr>
          <a:xfrm>
            <a:off x="4107840" y="3341744"/>
            <a:ext cx="421113" cy="138683"/>
          </a:xfrm>
          <a:prstGeom prst="rect">
            <a:avLst/>
          </a:prstGeom>
          <a:solidFill>
            <a:schemeClr val="bg1"/>
          </a:solidFill>
          <a:ln w="12700" cap="rnd" cmpd="sng" algn="ctr">
            <a:noFill/>
            <a:prstDash val="solid"/>
            <a:round/>
            <a:headEnd type="none" w="med" len="med"/>
            <a:tailEnd type="none" w="med" len="med"/>
          </a:ln>
          <a:effectLst>
            <a:outerShdw blurRad="50800" dist="50800" dir="3000000" algn="ctr" rotWithShape="0">
              <a:sysClr val="window" lastClr="FFFFFF">
                <a:lumMod val="85000"/>
              </a:sysClr>
            </a:outerShdw>
          </a:effectLst>
        </p:spPr>
        <p:txBody>
          <a:bodyPr rtlCol="0" anchor="ctr"/>
          <a:lstStyle>
            <a:defPPr marR="0" lvl="0" algn="l" rtl="0">
              <a:lnSpc>
                <a:spcPct val="100000"/>
              </a:lnSpc>
              <a:spcBef>
                <a:spcPts val="0"/>
              </a:spcBef>
              <a:spcAft>
                <a:spcPts val="0"/>
              </a:spcAft>
            </a:defPPr>
            <a:lvl1pPr defTabSz="859445">
              <a:buClr>
                <a:srgbClr val="B34A8C"/>
              </a:buClr>
              <a:defRPr sz="900">
                <a:solidFill>
                  <a:srgbClr val="000000">
                    <a:lumMod val="65000"/>
                    <a:lumOff val="35000"/>
                  </a:srgbClr>
                </a:solidFill>
              </a:defRPr>
            </a:lvl1pPr>
          </a:lstStyle>
          <a:p>
            <a:pPr algn="ctr"/>
            <a:r>
              <a:rPr lang="fr-FR" sz="257">
                <a:solidFill>
                  <a:srgbClr val="398538"/>
                </a:solidFill>
              </a:rPr>
              <a:t>Formulaire non commencé ou</a:t>
            </a:r>
          </a:p>
          <a:p>
            <a:pPr algn="ctr"/>
            <a:r>
              <a:rPr lang="fr-FR" sz="257">
                <a:solidFill>
                  <a:srgbClr val="398538"/>
                </a:solidFill>
              </a:rPr>
              <a:t>non terminé</a:t>
            </a:r>
          </a:p>
        </p:txBody>
      </p:sp>
      <p:cxnSp>
        <p:nvCxnSpPr>
          <p:cNvPr id="34" name="Connecteur droit 33">
            <a:extLst>
              <a:ext uri="{FF2B5EF4-FFF2-40B4-BE49-F238E27FC236}">
                <a16:creationId xmlns:a16="http://schemas.microsoft.com/office/drawing/2014/main" id="{58DD01EC-572B-4205-BE8B-D6CC7195AE42}"/>
              </a:ext>
            </a:extLst>
          </p:cNvPr>
          <p:cNvCxnSpPr>
            <a:cxnSpLocks/>
          </p:cNvCxnSpPr>
          <p:nvPr/>
        </p:nvCxnSpPr>
        <p:spPr>
          <a:xfrm flipV="1">
            <a:off x="4099156" y="3138944"/>
            <a:ext cx="0" cy="156924"/>
          </a:xfrm>
          <a:prstGeom prst="line">
            <a:avLst/>
          </a:prstGeom>
          <a:ln w="9525">
            <a:solidFill>
              <a:srgbClr val="398538"/>
            </a:solidFill>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48B7DE81-343C-4152-8173-C6A83F958C8D}"/>
              </a:ext>
            </a:extLst>
          </p:cNvPr>
          <p:cNvSpPr/>
          <p:nvPr/>
        </p:nvSpPr>
        <p:spPr>
          <a:xfrm>
            <a:off x="4082386" y="4643840"/>
            <a:ext cx="429940" cy="64537"/>
          </a:xfrm>
          <a:prstGeom prst="rect">
            <a:avLst/>
          </a:prstGeom>
          <a:noFill/>
          <a:ln w="9525">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pic>
        <p:nvPicPr>
          <p:cNvPr id="36" name="Image 35">
            <a:extLst>
              <a:ext uri="{FF2B5EF4-FFF2-40B4-BE49-F238E27FC236}">
                <a16:creationId xmlns:a16="http://schemas.microsoft.com/office/drawing/2014/main" id="{A20DD42C-93DD-42A4-976D-2344B306B2C9}"/>
              </a:ext>
            </a:extLst>
          </p:cNvPr>
          <p:cNvPicPr>
            <a:picLocks noChangeAspect="1"/>
          </p:cNvPicPr>
          <p:nvPr/>
        </p:nvPicPr>
        <p:blipFill>
          <a:blip r:embed="rId8"/>
          <a:stretch>
            <a:fillRect/>
          </a:stretch>
        </p:blipFill>
        <p:spPr>
          <a:xfrm>
            <a:off x="4613752" y="3605260"/>
            <a:ext cx="139128" cy="264157"/>
          </a:xfrm>
          <a:prstGeom prst="rect">
            <a:avLst/>
          </a:prstGeom>
        </p:spPr>
      </p:pic>
      <p:cxnSp>
        <p:nvCxnSpPr>
          <p:cNvPr id="37" name="Connecteur droit avec flèche 36">
            <a:extLst>
              <a:ext uri="{FF2B5EF4-FFF2-40B4-BE49-F238E27FC236}">
                <a16:creationId xmlns:a16="http://schemas.microsoft.com/office/drawing/2014/main" id="{4A13EA6E-8B3C-4266-8A0B-7AF5EA3E49A0}"/>
              </a:ext>
            </a:extLst>
          </p:cNvPr>
          <p:cNvCxnSpPr>
            <a:cxnSpLocks/>
          </p:cNvCxnSpPr>
          <p:nvPr/>
        </p:nvCxnSpPr>
        <p:spPr>
          <a:xfrm rot="5400000" flipV="1">
            <a:off x="5082256" y="4650390"/>
            <a:ext cx="0" cy="29753"/>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onnecteur droit 37">
            <a:extLst>
              <a:ext uri="{FF2B5EF4-FFF2-40B4-BE49-F238E27FC236}">
                <a16:creationId xmlns:a16="http://schemas.microsoft.com/office/drawing/2014/main" id="{AE398FCC-C411-417D-850B-B078C6AB5B40}"/>
              </a:ext>
            </a:extLst>
          </p:cNvPr>
          <p:cNvCxnSpPr>
            <a:cxnSpLocks/>
          </p:cNvCxnSpPr>
          <p:nvPr/>
        </p:nvCxnSpPr>
        <p:spPr>
          <a:xfrm flipH="1">
            <a:off x="4514578" y="4663183"/>
            <a:ext cx="1064094" cy="3007"/>
          </a:xfrm>
          <a:prstGeom prst="line">
            <a:avLst/>
          </a:prstGeom>
          <a:ln w="9525">
            <a:solidFill>
              <a:srgbClr val="398538"/>
            </a:solidFill>
          </a:ln>
        </p:spPr>
        <p:style>
          <a:lnRef idx="1">
            <a:schemeClr val="accent1"/>
          </a:lnRef>
          <a:fillRef idx="0">
            <a:schemeClr val="accent1"/>
          </a:fillRef>
          <a:effectRef idx="0">
            <a:schemeClr val="accent1"/>
          </a:effectRef>
          <a:fontRef idx="minor">
            <a:schemeClr val="tx1"/>
          </a:fontRef>
        </p:style>
      </p:cxnSp>
      <p:cxnSp>
        <p:nvCxnSpPr>
          <p:cNvPr id="39" name="Connecteur droit 38">
            <a:extLst>
              <a:ext uri="{FF2B5EF4-FFF2-40B4-BE49-F238E27FC236}">
                <a16:creationId xmlns:a16="http://schemas.microsoft.com/office/drawing/2014/main" id="{6285C9D2-1CAD-45D3-A666-C76ABB3D19C2}"/>
              </a:ext>
            </a:extLst>
          </p:cNvPr>
          <p:cNvCxnSpPr>
            <a:cxnSpLocks/>
          </p:cNvCxnSpPr>
          <p:nvPr/>
        </p:nvCxnSpPr>
        <p:spPr>
          <a:xfrm flipH="1" flipV="1">
            <a:off x="5577922" y="4178883"/>
            <a:ext cx="1527" cy="484300"/>
          </a:xfrm>
          <a:prstGeom prst="line">
            <a:avLst/>
          </a:prstGeom>
          <a:ln w="9525">
            <a:solidFill>
              <a:srgbClr val="398538"/>
            </a:solidFill>
          </a:ln>
        </p:spPr>
        <p:style>
          <a:lnRef idx="1">
            <a:schemeClr val="accent1"/>
          </a:lnRef>
          <a:fillRef idx="0">
            <a:schemeClr val="accent1"/>
          </a:fillRef>
          <a:effectRef idx="0">
            <a:schemeClr val="accent1"/>
          </a:effectRef>
          <a:fontRef idx="minor">
            <a:schemeClr val="tx1"/>
          </a:fontRef>
        </p:style>
      </p:cxnSp>
      <p:pic>
        <p:nvPicPr>
          <p:cNvPr id="41" name="Image 40">
            <a:extLst>
              <a:ext uri="{FF2B5EF4-FFF2-40B4-BE49-F238E27FC236}">
                <a16:creationId xmlns:a16="http://schemas.microsoft.com/office/drawing/2014/main" id="{A1E59706-88D9-4AAF-B50F-101FEDC4E1AF}"/>
              </a:ext>
            </a:extLst>
          </p:cNvPr>
          <p:cNvPicPr>
            <a:picLocks noChangeAspect="1"/>
          </p:cNvPicPr>
          <p:nvPr/>
        </p:nvPicPr>
        <p:blipFill>
          <a:blip r:embed="rId9"/>
          <a:stretch>
            <a:fillRect/>
          </a:stretch>
        </p:blipFill>
        <p:spPr>
          <a:xfrm>
            <a:off x="2016284" y="1078824"/>
            <a:ext cx="1153341" cy="2051410"/>
          </a:xfrm>
          <a:prstGeom prst="rect">
            <a:avLst/>
          </a:prstGeom>
          <a:ln>
            <a:noFill/>
          </a:ln>
          <a:effectLst>
            <a:outerShdw blurRad="292100" dist="139700" dir="2700000" algn="tl" rotWithShape="0">
              <a:srgbClr val="333333">
                <a:alpha val="65000"/>
              </a:srgbClr>
            </a:outerShdw>
          </a:effectLst>
        </p:spPr>
      </p:pic>
      <p:cxnSp>
        <p:nvCxnSpPr>
          <p:cNvPr id="43" name="Connecteur droit avec flèche 42">
            <a:extLst>
              <a:ext uri="{FF2B5EF4-FFF2-40B4-BE49-F238E27FC236}">
                <a16:creationId xmlns:a16="http://schemas.microsoft.com/office/drawing/2014/main" id="{73ED51C8-D29D-4053-956B-504639EB7478}"/>
              </a:ext>
            </a:extLst>
          </p:cNvPr>
          <p:cNvCxnSpPr>
            <a:cxnSpLocks/>
          </p:cNvCxnSpPr>
          <p:nvPr/>
        </p:nvCxnSpPr>
        <p:spPr>
          <a:xfrm>
            <a:off x="3124164" y="2477651"/>
            <a:ext cx="602431" cy="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pic>
        <p:nvPicPr>
          <p:cNvPr id="44" name="Image 43">
            <a:extLst>
              <a:ext uri="{FF2B5EF4-FFF2-40B4-BE49-F238E27FC236}">
                <a16:creationId xmlns:a16="http://schemas.microsoft.com/office/drawing/2014/main" id="{7A7D7C3F-EE30-4DDC-8889-9A7238FD529E}"/>
              </a:ext>
            </a:extLst>
          </p:cNvPr>
          <p:cNvPicPr>
            <a:picLocks noChangeAspect="1"/>
          </p:cNvPicPr>
          <p:nvPr/>
        </p:nvPicPr>
        <p:blipFill>
          <a:blip r:embed="rId10"/>
          <a:stretch>
            <a:fillRect/>
          </a:stretch>
        </p:blipFill>
        <p:spPr>
          <a:xfrm>
            <a:off x="3765431" y="1833643"/>
            <a:ext cx="680717" cy="1292455"/>
          </a:xfrm>
          <a:prstGeom prst="rect">
            <a:avLst/>
          </a:prstGeom>
          <a:ln>
            <a:noFill/>
          </a:ln>
          <a:effectLst>
            <a:outerShdw blurRad="292100" dist="139700" dir="2700000" algn="tl" rotWithShape="0">
              <a:srgbClr val="333333">
                <a:alpha val="65000"/>
              </a:srgbClr>
            </a:outerShdw>
          </a:effectLst>
        </p:spPr>
      </p:pic>
      <p:sp>
        <p:nvSpPr>
          <p:cNvPr id="45" name="Rectangle 44">
            <a:extLst>
              <a:ext uri="{FF2B5EF4-FFF2-40B4-BE49-F238E27FC236}">
                <a16:creationId xmlns:a16="http://schemas.microsoft.com/office/drawing/2014/main" id="{87579EC9-8581-40BD-A1FD-3E556912E428}"/>
              </a:ext>
            </a:extLst>
          </p:cNvPr>
          <p:cNvSpPr/>
          <p:nvPr/>
        </p:nvSpPr>
        <p:spPr>
          <a:xfrm>
            <a:off x="3788823" y="2260656"/>
            <a:ext cx="163392" cy="68507"/>
          </a:xfrm>
          <a:prstGeom prst="rect">
            <a:avLst/>
          </a:prstGeom>
          <a:noFill/>
          <a:ln w="9525">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398538"/>
              </a:solidFill>
            </a:endParaRPr>
          </a:p>
        </p:txBody>
      </p:sp>
      <p:sp>
        <p:nvSpPr>
          <p:cNvPr id="46" name="Rectangle 45">
            <a:extLst>
              <a:ext uri="{FF2B5EF4-FFF2-40B4-BE49-F238E27FC236}">
                <a16:creationId xmlns:a16="http://schemas.microsoft.com/office/drawing/2014/main" id="{AB94DF1B-80A8-4F2C-9775-74DEF214EC5C}"/>
              </a:ext>
            </a:extLst>
          </p:cNvPr>
          <p:cNvSpPr/>
          <p:nvPr/>
        </p:nvSpPr>
        <p:spPr>
          <a:xfrm>
            <a:off x="3998795" y="3072621"/>
            <a:ext cx="213640" cy="68507"/>
          </a:xfrm>
          <a:prstGeom prst="rect">
            <a:avLst/>
          </a:prstGeom>
          <a:noFill/>
          <a:ln w="9525">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cxnSp>
        <p:nvCxnSpPr>
          <p:cNvPr id="47" name="Connecteur droit avec flèche 46">
            <a:extLst>
              <a:ext uri="{FF2B5EF4-FFF2-40B4-BE49-F238E27FC236}">
                <a16:creationId xmlns:a16="http://schemas.microsoft.com/office/drawing/2014/main" id="{5592A51E-2B98-41C7-8E37-0A30182FF671}"/>
              </a:ext>
            </a:extLst>
          </p:cNvPr>
          <p:cNvCxnSpPr>
            <a:cxnSpLocks/>
          </p:cNvCxnSpPr>
          <p:nvPr/>
        </p:nvCxnSpPr>
        <p:spPr>
          <a:xfrm>
            <a:off x="3420146" y="3005460"/>
            <a:ext cx="290877" cy="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DE4C2246-A27D-4A86-AFD5-2E552D0CA59B}"/>
              </a:ext>
            </a:extLst>
          </p:cNvPr>
          <p:cNvSpPr/>
          <p:nvPr/>
        </p:nvSpPr>
        <p:spPr>
          <a:xfrm>
            <a:off x="4020598" y="2028609"/>
            <a:ext cx="106363" cy="57659"/>
          </a:xfrm>
          <a:prstGeom prst="rect">
            <a:avLst/>
          </a:prstGeom>
          <a:noFill/>
          <a:ln w="9525">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398538"/>
              </a:solidFill>
            </a:endParaRPr>
          </a:p>
        </p:txBody>
      </p:sp>
      <p:cxnSp>
        <p:nvCxnSpPr>
          <p:cNvPr id="49" name="Connecteur droit avec flèche 48">
            <a:extLst>
              <a:ext uri="{FF2B5EF4-FFF2-40B4-BE49-F238E27FC236}">
                <a16:creationId xmlns:a16="http://schemas.microsoft.com/office/drawing/2014/main" id="{0799A295-6BCE-4313-BAB2-EB727E1789FD}"/>
              </a:ext>
            </a:extLst>
          </p:cNvPr>
          <p:cNvCxnSpPr>
            <a:cxnSpLocks/>
          </p:cNvCxnSpPr>
          <p:nvPr/>
        </p:nvCxnSpPr>
        <p:spPr>
          <a:xfrm flipV="1">
            <a:off x="4078622" y="1761578"/>
            <a:ext cx="0" cy="267028"/>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pic>
        <p:nvPicPr>
          <p:cNvPr id="50" name="Image 49">
            <a:extLst>
              <a:ext uri="{FF2B5EF4-FFF2-40B4-BE49-F238E27FC236}">
                <a16:creationId xmlns:a16="http://schemas.microsoft.com/office/drawing/2014/main" id="{3BCDF04D-60E7-49FA-AFB6-CB73A9010D47}"/>
              </a:ext>
            </a:extLst>
          </p:cNvPr>
          <p:cNvPicPr>
            <a:picLocks noChangeAspect="1"/>
          </p:cNvPicPr>
          <p:nvPr/>
        </p:nvPicPr>
        <p:blipFill>
          <a:blip r:embed="rId11"/>
          <a:stretch>
            <a:fillRect/>
          </a:stretch>
        </p:blipFill>
        <p:spPr>
          <a:xfrm>
            <a:off x="4711574" y="1830081"/>
            <a:ext cx="681810" cy="1294529"/>
          </a:xfrm>
          <a:prstGeom prst="rect">
            <a:avLst/>
          </a:prstGeom>
          <a:ln>
            <a:noFill/>
          </a:ln>
          <a:effectLst>
            <a:outerShdw blurRad="292100" dist="139700" dir="2700000" algn="tl" rotWithShape="0">
              <a:srgbClr val="333333">
                <a:alpha val="65000"/>
              </a:srgbClr>
            </a:outerShdw>
          </a:effectLst>
        </p:spPr>
      </p:pic>
      <p:cxnSp>
        <p:nvCxnSpPr>
          <p:cNvPr id="51" name="Connecteur droit avec flèche 50">
            <a:extLst>
              <a:ext uri="{FF2B5EF4-FFF2-40B4-BE49-F238E27FC236}">
                <a16:creationId xmlns:a16="http://schemas.microsoft.com/office/drawing/2014/main" id="{E419863E-EC23-4649-9A48-E8B8ED060577}"/>
              </a:ext>
            </a:extLst>
          </p:cNvPr>
          <p:cNvCxnSpPr>
            <a:cxnSpLocks/>
          </p:cNvCxnSpPr>
          <p:nvPr/>
        </p:nvCxnSpPr>
        <p:spPr>
          <a:xfrm>
            <a:off x="5070800" y="2324770"/>
            <a:ext cx="0" cy="927095"/>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pic>
        <p:nvPicPr>
          <p:cNvPr id="52" name="Image 51">
            <a:extLst>
              <a:ext uri="{FF2B5EF4-FFF2-40B4-BE49-F238E27FC236}">
                <a16:creationId xmlns:a16="http://schemas.microsoft.com/office/drawing/2014/main" id="{081AB140-586E-4F6D-A184-CDD83F5F6F27}"/>
              </a:ext>
            </a:extLst>
          </p:cNvPr>
          <p:cNvPicPr>
            <a:picLocks noChangeAspect="1"/>
          </p:cNvPicPr>
          <p:nvPr/>
        </p:nvPicPr>
        <p:blipFill>
          <a:blip r:embed="rId12"/>
          <a:stretch>
            <a:fillRect/>
          </a:stretch>
        </p:blipFill>
        <p:spPr>
          <a:xfrm>
            <a:off x="5660947" y="1830262"/>
            <a:ext cx="681810" cy="1294529"/>
          </a:xfrm>
          <a:prstGeom prst="rect">
            <a:avLst/>
          </a:prstGeom>
          <a:ln>
            <a:noFill/>
          </a:ln>
          <a:effectLst>
            <a:outerShdw blurRad="292100" dist="139700" dir="2700000" algn="tl" rotWithShape="0">
              <a:srgbClr val="333333">
                <a:alpha val="65000"/>
              </a:srgbClr>
            </a:outerShdw>
          </a:effectLst>
        </p:spPr>
      </p:pic>
      <p:pic>
        <p:nvPicPr>
          <p:cNvPr id="53" name="Image 52">
            <a:extLst>
              <a:ext uri="{FF2B5EF4-FFF2-40B4-BE49-F238E27FC236}">
                <a16:creationId xmlns:a16="http://schemas.microsoft.com/office/drawing/2014/main" id="{EC630A05-6217-4463-9F18-FEF39A654240}"/>
              </a:ext>
            </a:extLst>
          </p:cNvPr>
          <p:cNvPicPr>
            <a:picLocks noChangeAspect="1"/>
          </p:cNvPicPr>
          <p:nvPr/>
        </p:nvPicPr>
        <p:blipFill>
          <a:blip r:embed="rId13"/>
          <a:stretch>
            <a:fillRect/>
          </a:stretch>
        </p:blipFill>
        <p:spPr>
          <a:xfrm>
            <a:off x="4819805" y="3287252"/>
            <a:ext cx="564049" cy="1019801"/>
          </a:xfrm>
          <a:prstGeom prst="rect">
            <a:avLst/>
          </a:prstGeom>
          <a:ln>
            <a:noFill/>
          </a:ln>
          <a:effectLst>
            <a:outerShdw blurRad="292100" dist="139700" dir="2700000" algn="tl" rotWithShape="0">
              <a:srgbClr val="333333">
                <a:alpha val="65000"/>
              </a:srgbClr>
            </a:outerShdw>
          </a:effectLst>
        </p:spPr>
      </p:pic>
      <p:sp>
        <p:nvSpPr>
          <p:cNvPr id="54" name="Rectangle 53">
            <a:extLst>
              <a:ext uri="{FF2B5EF4-FFF2-40B4-BE49-F238E27FC236}">
                <a16:creationId xmlns:a16="http://schemas.microsoft.com/office/drawing/2014/main" id="{FF1687B3-F590-4059-9B4D-D68E4FF8F87C}"/>
              </a:ext>
            </a:extLst>
          </p:cNvPr>
          <p:cNvSpPr/>
          <p:nvPr/>
        </p:nvSpPr>
        <p:spPr>
          <a:xfrm>
            <a:off x="4816398" y="4141461"/>
            <a:ext cx="573658" cy="77967"/>
          </a:xfrm>
          <a:prstGeom prst="rect">
            <a:avLst/>
          </a:prstGeom>
          <a:noFill/>
          <a:ln w="9525">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pic>
        <p:nvPicPr>
          <p:cNvPr id="55" name="Image 54">
            <a:extLst>
              <a:ext uri="{FF2B5EF4-FFF2-40B4-BE49-F238E27FC236}">
                <a16:creationId xmlns:a16="http://schemas.microsoft.com/office/drawing/2014/main" id="{7AB048CC-738B-416B-A07C-D79FA172DA28}"/>
              </a:ext>
            </a:extLst>
          </p:cNvPr>
          <p:cNvPicPr>
            <a:picLocks noChangeAspect="1"/>
          </p:cNvPicPr>
          <p:nvPr/>
        </p:nvPicPr>
        <p:blipFill>
          <a:blip r:embed="rId14"/>
          <a:stretch>
            <a:fillRect/>
          </a:stretch>
        </p:blipFill>
        <p:spPr>
          <a:xfrm>
            <a:off x="3805631" y="793814"/>
            <a:ext cx="552806" cy="983258"/>
          </a:xfrm>
          <a:prstGeom prst="rect">
            <a:avLst/>
          </a:prstGeom>
          <a:ln>
            <a:noFill/>
          </a:ln>
          <a:effectLst>
            <a:outerShdw blurRad="292100" dist="139700" dir="2700000" algn="tl" rotWithShape="0">
              <a:srgbClr val="333333">
                <a:alpha val="65000"/>
              </a:srgbClr>
            </a:outerShdw>
          </a:effectLst>
        </p:spPr>
      </p:pic>
      <p:sp>
        <p:nvSpPr>
          <p:cNvPr id="56" name="Rectangle 55">
            <a:extLst>
              <a:ext uri="{FF2B5EF4-FFF2-40B4-BE49-F238E27FC236}">
                <a16:creationId xmlns:a16="http://schemas.microsoft.com/office/drawing/2014/main" id="{1D34DF7F-B51E-40A8-B7EC-E1C943E4BE9A}"/>
              </a:ext>
            </a:extLst>
          </p:cNvPr>
          <p:cNvSpPr/>
          <p:nvPr/>
        </p:nvSpPr>
        <p:spPr>
          <a:xfrm>
            <a:off x="4900474" y="2256263"/>
            <a:ext cx="205903" cy="68507"/>
          </a:xfrm>
          <a:prstGeom prst="rect">
            <a:avLst/>
          </a:prstGeom>
          <a:noFill/>
          <a:ln w="9525">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398538"/>
              </a:solidFill>
            </a:endParaRPr>
          </a:p>
        </p:txBody>
      </p:sp>
      <p:sp>
        <p:nvSpPr>
          <p:cNvPr id="57" name="Rectangle 56">
            <a:extLst>
              <a:ext uri="{FF2B5EF4-FFF2-40B4-BE49-F238E27FC236}">
                <a16:creationId xmlns:a16="http://schemas.microsoft.com/office/drawing/2014/main" id="{2DC92502-17B6-4F5D-9D58-24C02E6B822B}"/>
              </a:ext>
            </a:extLst>
          </p:cNvPr>
          <p:cNvSpPr/>
          <p:nvPr/>
        </p:nvSpPr>
        <p:spPr>
          <a:xfrm>
            <a:off x="6071300" y="2257591"/>
            <a:ext cx="260730" cy="68507"/>
          </a:xfrm>
          <a:prstGeom prst="rect">
            <a:avLst/>
          </a:prstGeom>
          <a:noFill/>
          <a:ln w="9525">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398538"/>
              </a:solidFill>
            </a:endParaRPr>
          </a:p>
        </p:txBody>
      </p:sp>
      <p:sp>
        <p:nvSpPr>
          <p:cNvPr id="2" name="Rectangle : coins arrondis 1">
            <a:extLst>
              <a:ext uri="{FF2B5EF4-FFF2-40B4-BE49-F238E27FC236}">
                <a16:creationId xmlns:a16="http://schemas.microsoft.com/office/drawing/2014/main" id="{66F5F4F4-155D-4C96-A874-AB473AE95FBE}"/>
              </a:ext>
            </a:extLst>
          </p:cNvPr>
          <p:cNvSpPr/>
          <p:nvPr/>
        </p:nvSpPr>
        <p:spPr>
          <a:xfrm>
            <a:off x="2081652" y="2256263"/>
            <a:ext cx="1042512" cy="459497"/>
          </a:xfrm>
          <a:prstGeom prst="roundRect">
            <a:avLst/>
          </a:prstGeom>
          <a:noFill/>
          <a:ln>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9" name="Connecteur droit avec flèche 58">
            <a:extLst>
              <a:ext uri="{FF2B5EF4-FFF2-40B4-BE49-F238E27FC236}">
                <a16:creationId xmlns:a16="http://schemas.microsoft.com/office/drawing/2014/main" id="{C6AC26AA-BC3D-4B68-A13D-EC1333AD9F80}"/>
              </a:ext>
            </a:extLst>
          </p:cNvPr>
          <p:cNvCxnSpPr>
            <a:cxnSpLocks/>
          </p:cNvCxnSpPr>
          <p:nvPr/>
        </p:nvCxnSpPr>
        <p:spPr>
          <a:xfrm>
            <a:off x="1752721" y="2565344"/>
            <a:ext cx="226991" cy="0"/>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60" name="Rectangle : coins arrondis 59">
            <a:extLst>
              <a:ext uri="{FF2B5EF4-FFF2-40B4-BE49-F238E27FC236}">
                <a16:creationId xmlns:a16="http://schemas.microsoft.com/office/drawing/2014/main" id="{CE05580D-DD94-457B-8911-DA661B093299}"/>
              </a:ext>
            </a:extLst>
          </p:cNvPr>
          <p:cNvSpPr/>
          <p:nvPr/>
        </p:nvSpPr>
        <p:spPr>
          <a:xfrm>
            <a:off x="330225" y="2427734"/>
            <a:ext cx="1406812" cy="213383"/>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spTree>
    <p:extLst>
      <p:ext uri="{BB962C8B-B14F-4D97-AF65-F5344CB8AC3E}">
        <p14:creationId xmlns:p14="http://schemas.microsoft.com/office/powerpoint/2010/main" val="65884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8248C939-F5C6-4E2E-870C-DB218F053ECB}"/>
              </a:ext>
            </a:extLst>
          </p:cNvPr>
          <p:cNvSpPr>
            <a:spLocks noGrp="1"/>
          </p:cNvSpPr>
          <p:nvPr>
            <p:ph type="body" sz="quarter" idx="12"/>
          </p:nvPr>
        </p:nvSpPr>
        <p:spPr/>
        <p:txBody>
          <a:bodyPr/>
          <a:lstStyle/>
          <a:p>
            <a:r>
              <a:rPr lang="fr-FR" dirty="0">
                <a:solidFill>
                  <a:schemeClr val="accent2"/>
                </a:solidFill>
              </a:rPr>
              <a:t>03</a:t>
            </a:r>
          </a:p>
        </p:txBody>
      </p:sp>
      <p:sp>
        <p:nvSpPr>
          <p:cNvPr id="6" name="Espace réservé du texte 5">
            <a:extLst>
              <a:ext uri="{FF2B5EF4-FFF2-40B4-BE49-F238E27FC236}">
                <a16:creationId xmlns:a16="http://schemas.microsoft.com/office/drawing/2014/main" id="{B4306C94-7A89-4910-BC3C-DE22DC1FD61B}"/>
              </a:ext>
            </a:extLst>
          </p:cNvPr>
          <p:cNvSpPr>
            <a:spLocks noGrp="1"/>
          </p:cNvSpPr>
          <p:nvPr>
            <p:ph type="body" sz="quarter" idx="13"/>
          </p:nvPr>
        </p:nvSpPr>
        <p:spPr/>
        <p:txBody>
          <a:bodyPr/>
          <a:lstStyle/>
          <a:p>
            <a:r>
              <a:rPr lang="fr-FR" dirty="0"/>
              <a:t>LOGEMENT : </a:t>
            </a:r>
          </a:p>
          <a:p>
            <a:r>
              <a:rPr lang="fr-FR" sz="2400" dirty="0">
                <a:solidFill>
                  <a:srgbClr val="398538"/>
                </a:solidFill>
              </a:rPr>
              <a:t>ADAPTER MON LOGEMENT</a:t>
            </a:r>
          </a:p>
        </p:txBody>
      </p:sp>
      <p:pic>
        <p:nvPicPr>
          <p:cNvPr id="4" name="Image 3">
            <a:extLst>
              <a:ext uri="{FF2B5EF4-FFF2-40B4-BE49-F238E27FC236}">
                <a16:creationId xmlns:a16="http://schemas.microsoft.com/office/drawing/2014/main" id="{CD8467ED-BCE1-40D2-8424-B12F48FCD24E}"/>
              </a:ext>
            </a:extLst>
          </p:cNvPr>
          <p:cNvPicPr>
            <a:picLocks noChangeAspect="1"/>
          </p:cNvPicPr>
          <p:nvPr/>
        </p:nvPicPr>
        <p:blipFill rotWithShape="1">
          <a:blip r:embed="rId2"/>
          <a:srcRect r="87799"/>
          <a:stretch/>
        </p:blipFill>
        <p:spPr>
          <a:xfrm>
            <a:off x="0" y="2286"/>
            <a:ext cx="1115616" cy="5138927"/>
          </a:xfrm>
          <a:prstGeom prst="rect">
            <a:avLst/>
          </a:prstGeom>
        </p:spPr>
      </p:pic>
    </p:spTree>
    <p:extLst>
      <p:ext uri="{BB962C8B-B14F-4D97-AF65-F5344CB8AC3E}">
        <p14:creationId xmlns:p14="http://schemas.microsoft.com/office/powerpoint/2010/main" val="1452160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 name="Image 89" descr="Une image contenant texte&#10;&#10;Description générée automatiquement">
            <a:extLst>
              <a:ext uri="{FF2B5EF4-FFF2-40B4-BE49-F238E27FC236}">
                <a16:creationId xmlns:a16="http://schemas.microsoft.com/office/drawing/2014/main" id="{8A39EC8C-7F44-49B9-9A25-E535FE382B41}"/>
              </a:ext>
            </a:extLst>
          </p:cNvPr>
          <p:cNvPicPr>
            <a:picLocks noChangeAspect="1"/>
          </p:cNvPicPr>
          <p:nvPr/>
        </p:nvPicPr>
        <p:blipFill>
          <a:blip r:embed="rId3"/>
          <a:stretch>
            <a:fillRect/>
          </a:stretch>
        </p:blipFill>
        <p:spPr>
          <a:xfrm>
            <a:off x="225489" y="1642029"/>
            <a:ext cx="1281026" cy="2771565"/>
          </a:xfrm>
          <a:prstGeom prst="rect">
            <a:avLst/>
          </a:prstGeom>
          <a:ln>
            <a:noFill/>
          </a:ln>
          <a:effectLst>
            <a:outerShdw blurRad="292100" dist="139700" dir="2700000" algn="tl" rotWithShape="0">
              <a:srgbClr val="333333">
                <a:alpha val="65000"/>
              </a:srgbClr>
            </a:outerShdw>
          </a:effectLst>
        </p:spPr>
      </p:pic>
      <p:sp>
        <p:nvSpPr>
          <p:cNvPr id="7" name="Rectangle : coins arrondis 6">
            <a:extLst>
              <a:ext uri="{FF2B5EF4-FFF2-40B4-BE49-F238E27FC236}">
                <a16:creationId xmlns:a16="http://schemas.microsoft.com/office/drawing/2014/main" id="{DEEE1767-2CA2-4ADF-8A6D-38067A44AAD5}"/>
              </a:ext>
            </a:extLst>
          </p:cNvPr>
          <p:cNvSpPr/>
          <p:nvPr/>
        </p:nvSpPr>
        <p:spPr>
          <a:xfrm>
            <a:off x="2919216" y="886517"/>
            <a:ext cx="1307498" cy="1237573"/>
          </a:xfrm>
          <a:prstGeom prst="round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sp>
        <p:nvSpPr>
          <p:cNvPr id="195" name="ZoneTexte 194">
            <a:extLst>
              <a:ext uri="{FF2B5EF4-FFF2-40B4-BE49-F238E27FC236}">
                <a16:creationId xmlns:a16="http://schemas.microsoft.com/office/drawing/2014/main" id="{621E1A72-5AA4-46D7-87D3-D7F6184EAE31}"/>
              </a:ext>
            </a:extLst>
          </p:cNvPr>
          <p:cNvSpPr txBox="1"/>
          <p:nvPr/>
        </p:nvSpPr>
        <p:spPr>
          <a:xfrm>
            <a:off x="2932427" y="1199471"/>
            <a:ext cx="393037" cy="145312"/>
          </a:xfrm>
          <a:prstGeom prst="rect">
            <a:avLst/>
          </a:prstGeom>
          <a:solidFill>
            <a:schemeClr val="bg1"/>
          </a:solidFill>
          <a:ln w="12700" cap="rnd" cmpd="sng" algn="ctr">
            <a:noFill/>
            <a:prstDash val="solid"/>
            <a:round/>
            <a:headEnd type="none" w="med" len="med"/>
            <a:tailEnd type="none" w="med" len="med"/>
          </a:ln>
          <a:effectLst>
            <a:outerShdw blurRad="50800" dist="50800" dir="3000000" algn="ctr" rotWithShape="0">
              <a:sysClr val="window" lastClr="FFFFFF">
                <a:lumMod val="85000"/>
              </a:sysClr>
            </a:outerShdw>
          </a:effectLst>
        </p:spPr>
        <p:txBody>
          <a:bodyPr rtlCol="0" anchor="ctr"/>
          <a:lstStyle>
            <a:defPPr marR="0" lvl="0" algn="l" rtl="0">
              <a:lnSpc>
                <a:spcPct val="100000"/>
              </a:lnSpc>
              <a:spcBef>
                <a:spcPts val="0"/>
              </a:spcBef>
              <a:spcAft>
                <a:spcPts val="0"/>
              </a:spcAft>
              <a:defRPr/>
            </a:defPPr>
            <a:lvl1pPr algn="ctr" defTabSz="553139">
              <a:buClr>
                <a:srgbClr val="B34A8C"/>
              </a:buClr>
              <a:defRPr sz="257">
                <a:solidFill>
                  <a:srgbClr val="398538"/>
                </a:solidFill>
              </a:defRPr>
            </a:lvl1pPr>
          </a:lstStyle>
          <a:p>
            <a:r>
              <a:rPr lang="fr-FR" dirty="0"/>
              <a:t>Etablissement ayant déployé </a:t>
            </a:r>
            <a:r>
              <a:rPr lang="fr-FR" dirty="0" err="1"/>
              <a:t>Cozynergy</a:t>
            </a:r>
            <a:endParaRPr lang="fr-FR" dirty="0"/>
          </a:p>
        </p:txBody>
      </p:sp>
      <p:sp>
        <p:nvSpPr>
          <p:cNvPr id="196" name="ZoneTexte 195">
            <a:extLst>
              <a:ext uri="{FF2B5EF4-FFF2-40B4-BE49-F238E27FC236}">
                <a16:creationId xmlns:a16="http://schemas.microsoft.com/office/drawing/2014/main" id="{079DFA73-0F82-4EAE-B1E0-9DB440BBA1E3}"/>
              </a:ext>
            </a:extLst>
          </p:cNvPr>
          <p:cNvSpPr txBox="1"/>
          <p:nvPr/>
        </p:nvSpPr>
        <p:spPr>
          <a:xfrm>
            <a:off x="3016694" y="1773606"/>
            <a:ext cx="561607" cy="149526"/>
          </a:xfrm>
          <a:prstGeom prst="rect">
            <a:avLst/>
          </a:prstGeom>
          <a:solidFill>
            <a:schemeClr val="bg1"/>
          </a:solidFill>
          <a:ln w="12700" cap="rnd" cmpd="sng" algn="ctr">
            <a:noFill/>
            <a:prstDash val="solid"/>
            <a:round/>
            <a:headEnd type="none" w="med" len="med"/>
            <a:tailEnd type="none" w="med" len="med"/>
          </a:ln>
          <a:effectLst/>
        </p:spPr>
        <p:txBody>
          <a:bodyPr rtlCol="0" anchor="ctr"/>
          <a:lstStyle>
            <a:defPPr marR="0" lvl="0" algn="l" rtl="0">
              <a:lnSpc>
                <a:spcPct val="100000"/>
              </a:lnSpc>
              <a:spcBef>
                <a:spcPts val="0"/>
              </a:spcBef>
              <a:spcAft>
                <a:spcPts val="0"/>
              </a:spcAft>
              <a:defRPr/>
            </a:defPPr>
            <a:lvl1pPr algn="ctr" defTabSz="553139">
              <a:buClr>
                <a:srgbClr val="B34A8C"/>
              </a:buClr>
              <a:defRPr sz="257">
                <a:solidFill>
                  <a:srgbClr val="398538"/>
                </a:solidFill>
              </a:defRPr>
            </a:lvl1pPr>
          </a:lstStyle>
          <a:p>
            <a:r>
              <a:rPr lang="fr-FR" dirty="0"/>
              <a:t>Etablissement n’ayant pas déployé </a:t>
            </a:r>
            <a:r>
              <a:rPr lang="fr-FR" dirty="0" err="1"/>
              <a:t>Cozynergy</a:t>
            </a:r>
            <a:r>
              <a:rPr lang="fr-FR" dirty="0"/>
              <a:t> :</a:t>
            </a:r>
          </a:p>
          <a:p>
            <a:r>
              <a:rPr lang="fr-FR" dirty="0"/>
              <a:t> France </a:t>
            </a:r>
            <a:r>
              <a:rPr lang="fr-FR" dirty="0" err="1"/>
              <a:t>Renov</a:t>
            </a:r>
            <a:r>
              <a:rPr lang="fr-FR" dirty="0"/>
              <a:t>’</a:t>
            </a:r>
          </a:p>
        </p:txBody>
      </p:sp>
      <p:cxnSp>
        <p:nvCxnSpPr>
          <p:cNvPr id="197" name="Connecteur droit 196">
            <a:extLst>
              <a:ext uri="{FF2B5EF4-FFF2-40B4-BE49-F238E27FC236}">
                <a16:creationId xmlns:a16="http://schemas.microsoft.com/office/drawing/2014/main" id="{BC240801-5D2E-478A-A40E-5F069CD6BB53}"/>
              </a:ext>
            </a:extLst>
          </p:cNvPr>
          <p:cNvCxnSpPr>
            <a:cxnSpLocks/>
          </p:cNvCxnSpPr>
          <p:nvPr/>
        </p:nvCxnSpPr>
        <p:spPr>
          <a:xfrm flipH="1" flipV="1">
            <a:off x="2970688" y="1389242"/>
            <a:ext cx="9078" cy="590206"/>
          </a:xfrm>
          <a:prstGeom prst="line">
            <a:avLst/>
          </a:prstGeom>
          <a:ln w="9525">
            <a:solidFill>
              <a:srgbClr val="398538"/>
            </a:solidFill>
          </a:ln>
        </p:spPr>
        <p:style>
          <a:lnRef idx="1">
            <a:schemeClr val="accent1"/>
          </a:lnRef>
          <a:fillRef idx="0">
            <a:schemeClr val="accent1"/>
          </a:fillRef>
          <a:effectRef idx="0">
            <a:schemeClr val="accent1"/>
          </a:effectRef>
          <a:fontRef idx="minor">
            <a:schemeClr val="tx1"/>
          </a:fontRef>
        </p:style>
      </p:cxnSp>
      <p:cxnSp>
        <p:nvCxnSpPr>
          <p:cNvPr id="198" name="Connecteur droit avec flèche 197">
            <a:extLst>
              <a:ext uri="{FF2B5EF4-FFF2-40B4-BE49-F238E27FC236}">
                <a16:creationId xmlns:a16="http://schemas.microsoft.com/office/drawing/2014/main" id="{39B3421F-10FF-44E4-BA4F-CA03DBC2DC2A}"/>
              </a:ext>
            </a:extLst>
          </p:cNvPr>
          <p:cNvCxnSpPr>
            <a:cxnSpLocks/>
          </p:cNvCxnSpPr>
          <p:nvPr/>
        </p:nvCxnSpPr>
        <p:spPr>
          <a:xfrm>
            <a:off x="2975529" y="1389242"/>
            <a:ext cx="372828" cy="869"/>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199" name="Connecteur droit avec flèche 198">
            <a:extLst>
              <a:ext uri="{FF2B5EF4-FFF2-40B4-BE49-F238E27FC236}">
                <a16:creationId xmlns:a16="http://schemas.microsoft.com/office/drawing/2014/main" id="{8D0FF867-232F-424D-82E3-819ED0EC77E7}"/>
              </a:ext>
            </a:extLst>
          </p:cNvPr>
          <p:cNvCxnSpPr>
            <a:cxnSpLocks/>
          </p:cNvCxnSpPr>
          <p:nvPr/>
        </p:nvCxnSpPr>
        <p:spPr>
          <a:xfrm>
            <a:off x="2982559" y="1979448"/>
            <a:ext cx="608978" cy="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pic>
        <p:nvPicPr>
          <p:cNvPr id="230" name="Image 229">
            <a:extLst>
              <a:ext uri="{FF2B5EF4-FFF2-40B4-BE49-F238E27FC236}">
                <a16:creationId xmlns:a16="http://schemas.microsoft.com/office/drawing/2014/main" id="{4FCB1054-369D-42FD-8D72-84A8CC9429C3}"/>
              </a:ext>
            </a:extLst>
          </p:cNvPr>
          <p:cNvPicPr>
            <a:picLocks noChangeAspect="1"/>
          </p:cNvPicPr>
          <p:nvPr/>
        </p:nvPicPr>
        <p:blipFill>
          <a:blip r:embed="rId4"/>
          <a:stretch>
            <a:fillRect/>
          </a:stretch>
        </p:blipFill>
        <p:spPr>
          <a:xfrm>
            <a:off x="3408139" y="1035825"/>
            <a:ext cx="275044" cy="493292"/>
          </a:xfrm>
          <a:prstGeom prst="rect">
            <a:avLst/>
          </a:prstGeom>
          <a:ln>
            <a:noFill/>
          </a:ln>
          <a:effectLst>
            <a:outerShdw blurRad="292100" dist="139700" dir="2700000" algn="tl" rotWithShape="0">
              <a:srgbClr val="333333">
                <a:alpha val="65000"/>
              </a:srgbClr>
            </a:outerShdw>
          </a:effectLst>
        </p:spPr>
      </p:pic>
      <p:sp>
        <p:nvSpPr>
          <p:cNvPr id="232" name="ZoneTexte 231">
            <a:extLst>
              <a:ext uri="{FF2B5EF4-FFF2-40B4-BE49-F238E27FC236}">
                <a16:creationId xmlns:a16="http://schemas.microsoft.com/office/drawing/2014/main" id="{6F0A7EFE-D511-4907-A478-6C6EAAA4E539}"/>
              </a:ext>
            </a:extLst>
          </p:cNvPr>
          <p:cNvSpPr txBox="1"/>
          <p:nvPr/>
        </p:nvSpPr>
        <p:spPr>
          <a:xfrm>
            <a:off x="3677252" y="1151482"/>
            <a:ext cx="166878" cy="230961"/>
          </a:xfrm>
          <a:prstGeom prst="rect">
            <a:avLst/>
          </a:prstGeom>
          <a:noFill/>
        </p:spPr>
        <p:txBody>
          <a:bodyPr wrap="square" rtlCol="0">
            <a:spAutoFit/>
          </a:bodyPr>
          <a:lstStyle/>
          <a:p>
            <a:pPr algn="ctr" defTabSz="588508">
              <a:defRPr/>
            </a:pPr>
            <a:r>
              <a:rPr lang="fr-FR" sz="901" b="1" i="1" dirty="0">
                <a:solidFill>
                  <a:srgbClr val="398538"/>
                </a:solidFill>
              </a:rPr>
              <a:t>…</a:t>
            </a:r>
          </a:p>
        </p:txBody>
      </p:sp>
      <p:pic>
        <p:nvPicPr>
          <p:cNvPr id="235" name="Picture 2">
            <a:extLst>
              <a:ext uri="{FF2B5EF4-FFF2-40B4-BE49-F238E27FC236}">
                <a16:creationId xmlns:a16="http://schemas.microsoft.com/office/drawing/2014/main" id="{FC5DB1E7-370B-47AF-9393-B74EBC0B7F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68686" y="1013572"/>
            <a:ext cx="289706" cy="51496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Rectangle : coins arrondis 3">
            <a:extLst>
              <a:ext uri="{FF2B5EF4-FFF2-40B4-BE49-F238E27FC236}">
                <a16:creationId xmlns:a16="http://schemas.microsoft.com/office/drawing/2014/main" id="{D7E07BA5-C4D9-4CE0-9558-2DAE15CF2EC3}"/>
              </a:ext>
            </a:extLst>
          </p:cNvPr>
          <p:cNvSpPr/>
          <p:nvPr/>
        </p:nvSpPr>
        <p:spPr>
          <a:xfrm>
            <a:off x="4950276" y="3254380"/>
            <a:ext cx="2247984" cy="1845423"/>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sp>
        <p:nvSpPr>
          <p:cNvPr id="66" name="Rectangle : coins arrondis 65">
            <a:extLst>
              <a:ext uri="{FF2B5EF4-FFF2-40B4-BE49-F238E27FC236}">
                <a16:creationId xmlns:a16="http://schemas.microsoft.com/office/drawing/2014/main" id="{E297831B-904C-412A-AC80-5FB79E8CE769}"/>
              </a:ext>
            </a:extLst>
          </p:cNvPr>
          <p:cNvSpPr/>
          <p:nvPr/>
        </p:nvSpPr>
        <p:spPr>
          <a:xfrm>
            <a:off x="1632935" y="3984691"/>
            <a:ext cx="2537972" cy="110133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sp>
        <p:nvSpPr>
          <p:cNvPr id="248" name="Rectangle : coins arrondis 247">
            <a:extLst>
              <a:ext uri="{FF2B5EF4-FFF2-40B4-BE49-F238E27FC236}">
                <a16:creationId xmlns:a16="http://schemas.microsoft.com/office/drawing/2014/main" id="{224968BB-4FFD-4572-B86A-3799790ED0B1}"/>
              </a:ext>
            </a:extLst>
          </p:cNvPr>
          <p:cNvSpPr/>
          <p:nvPr/>
        </p:nvSpPr>
        <p:spPr>
          <a:xfrm>
            <a:off x="3142882" y="2972568"/>
            <a:ext cx="1083831" cy="653733"/>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sp>
        <p:nvSpPr>
          <p:cNvPr id="242" name="Rectangle : coins arrondis 241">
            <a:extLst>
              <a:ext uri="{FF2B5EF4-FFF2-40B4-BE49-F238E27FC236}">
                <a16:creationId xmlns:a16="http://schemas.microsoft.com/office/drawing/2014/main" id="{98E918C5-898D-488B-B782-4D80669BDF81}"/>
              </a:ext>
            </a:extLst>
          </p:cNvPr>
          <p:cNvSpPr/>
          <p:nvPr/>
        </p:nvSpPr>
        <p:spPr>
          <a:xfrm>
            <a:off x="5773800" y="2347994"/>
            <a:ext cx="1031559" cy="862383"/>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sp>
        <p:nvSpPr>
          <p:cNvPr id="31" name="Rectangle : coins arrondis 30">
            <a:extLst>
              <a:ext uri="{FF2B5EF4-FFF2-40B4-BE49-F238E27FC236}">
                <a16:creationId xmlns:a16="http://schemas.microsoft.com/office/drawing/2014/main" id="{01221520-D8D2-4779-BEE7-B5BBF4AFD1DE}"/>
              </a:ext>
            </a:extLst>
          </p:cNvPr>
          <p:cNvSpPr/>
          <p:nvPr/>
        </p:nvSpPr>
        <p:spPr>
          <a:xfrm>
            <a:off x="7017850" y="1366522"/>
            <a:ext cx="1997570" cy="188465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sp>
        <p:nvSpPr>
          <p:cNvPr id="2" name="Titre 1">
            <a:extLst>
              <a:ext uri="{FF2B5EF4-FFF2-40B4-BE49-F238E27FC236}">
                <a16:creationId xmlns:a16="http://schemas.microsoft.com/office/drawing/2014/main" id="{62F563AE-34C6-4DE4-9827-1E6B7E088C22}"/>
              </a:ext>
            </a:extLst>
          </p:cNvPr>
          <p:cNvSpPr>
            <a:spLocks noGrp="1"/>
          </p:cNvSpPr>
          <p:nvPr>
            <p:ph type="title"/>
          </p:nvPr>
        </p:nvSpPr>
        <p:spPr>
          <a:xfrm>
            <a:off x="877606" y="172215"/>
            <a:ext cx="6715547" cy="412606"/>
          </a:xfrm>
        </p:spPr>
        <p:txBody>
          <a:bodyPr/>
          <a:lstStyle/>
          <a:p>
            <a:r>
              <a:rPr lang="fr-FR" dirty="0"/>
              <a:t>Conseils et solutions durables </a:t>
            </a:r>
          </a:p>
        </p:txBody>
      </p:sp>
      <p:sp>
        <p:nvSpPr>
          <p:cNvPr id="130" name="ZoneTexte 129">
            <a:extLst>
              <a:ext uri="{FF2B5EF4-FFF2-40B4-BE49-F238E27FC236}">
                <a16:creationId xmlns:a16="http://schemas.microsoft.com/office/drawing/2014/main" id="{61D66863-037C-48D6-96BF-DAE1AD7D4ADD}"/>
              </a:ext>
            </a:extLst>
          </p:cNvPr>
          <p:cNvSpPr txBox="1"/>
          <p:nvPr/>
        </p:nvSpPr>
        <p:spPr>
          <a:xfrm>
            <a:off x="6184177" y="2626098"/>
            <a:ext cx="238338" cy="250838"/>
          </a:xfrm>
          <a:prstGeom prst="rect">
            <a:avLst/>
          </a:prstGeom>
          <a:noFill/>
        </p:spPr>
        <p:txBody>
          <a:bodyPr wrap="square" rtlCol="0">
            <a:spAutoFit/>
          </a:bodyPr>
          <a:lstStyle/>
          <a:p>
            <a:pPr defTabSz="588508">
              <a:defRPr/>
            </a:pPr>
            <a:r>
              <a:rPr lang="fr-FR" sz="515" i="1">
                <a:solidFill>
                  <a:srgbClr val="000000">
                    <a:lumMod val="65000"/>
                    <a:lumOff val="35000"/>
                  </a:srgbClr>
                </a:solidFill>
              </a:rPr>
              <a:t>ou</a:t>
            </a:r>
          </a:p>
        </p:txBody>
      </p:sp>
      <p:sp>
        <p:nvSpPr>
          <p:cNvPr id="131" name="ZoneTexte 130">
            <a:extLst>
              <a:ext uri="{FF2B5EF4-FFF2-40B4-BE49-F238E27FC236}">
                <a16:creationId xmlns:a16="http://schemas.microsoft.com/office/drawing/2014/main" id="{530CC735-9571-49A6-A361-ECA91D2238FA}"/>
              </a:ext>
            </a:extLst>
          </p:cNvPr>
          <p:cNvSpPr txBox="1"/>
          <p:nvPr/>
        </p:nvSpPr>
        <p:spPr>
          <a:xfrm>
            <a:off x="2580713" y="4011910"/>
            <a:ext cx="1612031" cy="211083"/>
          </a:xfrm>
          <a:prstGeom prst="rect">
            <a:avLst/>
          </a:prstGeom>
          <a:noFill/>
        </p:spPr>
        <p:txBody>
          <a:bodyPr wrap="square" rtlCol="0">
            <a:spAutoFit/>
          </a:bodyPr>
          <a:lstStyle/>
          <a:p>
            <a:pPr algn="ctr" defTabSz="588508">
              <a:defRPr/>
            </a:pPr>
            <a:r>
              <a:rPr lang="fr-FR" sz="386" i="1" dirty="0">
                <a:solidFill>
                  <a:srgbClr val="000000">
                    <a:lumMod val="65000"/>
                    <a:lumOff val="35000"/>
                  </a:srgbClr>
                </a:solidFill>
              </a:rPr>
              <a:t>D</a:t>
            </a:r>
            <a:r>
              <a:rPr lang="fr-FR" sz="386" i="1" dirty="0" err="1">
                <a:solidFill>
                  <a:srgbClr val="000000">
                    <a:lumMod val="65000"/>
                    <a:lumOff val="35000"/>
                  </a:srgbClr>
                </a:solidFill>
              </a:rPr>
              <a:t>onnées</a:t>
            </a:r>
            <a:r>
              <a:rPr lang="fr-FR" sz="386" i="1" dirty="0">
                <a:solidFill>
                  <a:srgbClr val="000000">
                    <a:lumMod val="65000"/>
                    <a:lumOff val="35000"/>
                  </a:srgbClr>
                </a:solidFill>
              </a:rPr>
              <a:t> client pré-ralimentées</a:t>
            </a:r>
          </a:p>
          <a:p>
            <a:pPr algn="ctr" defTabSz="588508">
              <a:defRPr/>
            </a:pPr>
            <a:r>
              <a:rPr lang="fr-FR" sz="386" i="1" dirty="0">
                <a:solidFill>
                  <a:srgbClr val="000000">
                    <a:lumMod val="65000"/>
                    <a:lumOff val="35000"/>
                  </a:srgbClr>
                </a:solidFill>
              </a:rPr>
              <a:t> (uniquement nom et prénom) avant envoi vers </a:t>
            </a:r>
            <a:r>
              <a:rPr lang="fr-FR" sz="386" i="1" dirty="0" err="1">
                <a:solidFill>
                  <a:srgbClr val="000000">
                    <a:lumMod val="65000"/>
                    <a:lumOff val="35000"/>
                  </a:srgbClr>
                </a:solidFill>
              </a:rPr>
              <a:t>Cozynergy</a:t>
            </a:r>
            <a:r>
              <a:rPr lang="fr-FR" sz="386" i="1" dirty="0">
                <a:solidFill>
                  <a:srgbClr val="000000">
                    <a:lumMod val="65000"/>
                    <a:lumOff val="35000"/>
                  </a:srgbClr>
                </a:solidFill>
              </a:rPr>
              <a:t> </a:t>
            </a:r>
          </a:p>
        </p:txBody>
      </p:sp>
      <p:pic>
        <p:nvPicPr>
          <p:cNvPr id="137" name="Image 136">
            <a:extLst>
              <a:ext uri="{FF2B5EF4-FFF2-40B4-BE49-F238E27FC236}">
                <a16:creationId xmlns:a16="http://schemas.microsoft.com/office/drawing/2014/main" id="{AD58ED4B-5512-4476-BFC3-2530F13092F3}"/>
              </a:ext>
            </a:extLst>
          </p:cNvPr>
          <p:cNvPicPr>
            <a:picLocks noChangeAspect="1"/>
          </p:cNvPicPr>
          <p:nvPr/>
        </p:nvPicPr>
        <p:blipFill>
          <a:blip r:embed="rId6"/>
          <a:stretch>
            <a:fillRect/>
          </a:stretch>
        </p:blipFill>
        <p:spPr>
          <a:xfrm>
            <a:off x="8476034" y="2322655"/>
            <a:ext cx="413866" cy="874085"/>
          </a:xfrm>
          <a:prstGeom prst="rect">
            <a:avLst/>
          </a:prstGeom>
          <a:ln>
            <a:noFill/>
          </a:ln>
          <a:effectLst>
            <a:outerShdw blurRad="292100" dist="139700" dir="2700000" algn="tl" rotWithShape="0">
              <a:srgbClr val="333333">
                <a:alpha val="65000"/>
              </a:srgbClr>
            </a:outerShdw>
          </a:effectLst>
        </p:spPr>
      </p:pic>
      <p:pic>
        <p:nvPicPr>
          <p:cNvPr id="138" name="Image 137">
            <a:extLst>
              <a:ext uri="{FF2B5EF4-FFF2-40B4-BE49-F238E27FC236}">
                <a16:creationId xmlns:a16="http://schemas.microsoft.com/office/drawing/2014/main" id="{1DF40FD2-23B8-4515-9306-FFBC8F278F99}"/>
              </a:ext>
            </a:extLst>
          </p:cNvPr>
          <p:cNvPicPr>
            <a:picLocks noChangeAspect="1"/>
          </p:cNvPicPr>
          <p:nvPr/>
        </p:nvPicPr>
        <p:blipFill>
          <a:blip r:embed="rId7"/>
          <a:stretch>
            <a:fillRect/>
          </a:stretch>
        </p:blipFill>
        <p:spPr>
          <a:xfrm>
            <a:off x="7898503" y="2318879"/>
            <a:ext cx="413866" cy="874085"/>
          </a:xfrm>
          <a:prstGeom prst="rect">
            <a:avLst/>
          </a:prstGeom>
          <a:ln>
            <a:noFill/>
          </a:ln>
          <a:effectLst>
            <a:outerShdw blurRad="292100" dist="139700" dir="2700000" algn="tl" rotWithShape="0">
              <a:srgbClr val="333333">
                <a:alpha val="65000"/>
              </a:srgbClr>
            </a:outerShdw>
          </a:effectLst>
        </p:spPr>
      </p:pic>
      <p:pic>
        <p:nvPicPr>
          <p:cNvPr id="139" name="Image 138">
            <a:extLst>
              <a:ext uri="{FF2B5EF4-FFF2-40B4-BE49-F238E27FC236}">
                <a16:creationId xmlns:a16="http://schemas.microsoft.com/office/drawing/2014/main" id="{7FAD676F-11EE-40FB-B7EF-57186FD40581}"/>
              </a:ext>
            </a:extLst>
          </p:cNvPr>
          <p:cNvPicPr>
            <a:picLocks noChangeAspect="1"/>
          </p:cNvPicPr>
          <p:nvPr/>
        </p:nvPicPr>
        <p:blipFill>
          <a:blip r:embed="rId8"/>
          <a:stretch>
            <a:fillRect/>
          </a:stretch>
        </p:blipFill>
        <p:spPr>
          <a:xfrm>
            <a:off x="8478614" y="1491630"/>
            <a:ext cx="413866" cy="874085"/>
          </a:xfrm>
          <a:prstGeom prst="rect">
            <a:avLst/>
          </a:prstGeom>
          <a:ln>
            <a:noFill/>
          </a:ln>
          <a:effectLst>
            <a:outerShdw blurRad="292100" dist="139700" dir="2700000" algn="tl" rotWithShape="0">
              <a:srgbClr val="333333">
                <a:alpha val="65000"/>
              </a:srgbClr>
            </a:outerShdw>
          </a:effectLst>
        </p:spPr>
      </p:pic>
      <p:pic>
        <p:nvPicPr>
          <p:cNvPr id="146" name="Image 145">
            <a:extLst>
              <a:ext uri="{FF2B5EF4-FFF2-40B4-BE49-F238E27FC236}">
                <a16:creationId xmlns:a16="http://schemas.microsoft.com/office/drawing/2014/main" id="{B9991B54-5026-4387-9914-71E90A3516C7}"/>
              </a:ext>
            </a:extLst>
          </p:cNvPr>
          <p:cNvPicPr>
            <a:picLocks noChangeAspect="1"/>
          </p:cNvPicPr>
          <p:nvPr/>
        </p:nvPicPr>
        <p:blipFill>
          <a:blip r:embed="rId9"/>
          <a:stretch>
            <a:fillRect/>
          </a:stretch>
        </p:blipFill>
        <p:spPr>
          <a:xfrm>
            <a:off x="7902550" y="1489638"/>
            <a:ext cx="413866" cy="874085"/>
          </a:xfrm>
          <a:prstGeom prst="rect">
            <a:avLst/>
          </a:prstGeom>
          <a:ln>
            <a:noFill/>
          </a:ln>
          <a:effectLst>
            <a:outerShdw blurRad="292100" dist="139700" dir="2700000" algn="tl" rotWithShape="0">
              <a:srgbClr val="333333">
                <a:alpha val="65000"/>
              </a:srgbClr>
            </a:outerShdw>
          </a:effectLst>
        </p:spPr>
      </p:pic>
      <p:sp>
        <p:nvSpPr>
          <p:cNvPr id="147" name="ZoneTexte 146">
            <a:extLst>
              <a:ext uri="{FF2B5EF4-FFF2-40B4-BE49-F238E27FC236}">
                <a16:creationId xmlns:a16="http://schemas.microsoft.com/office/drawing/2014/main" id="{239F96C4-2B54-43A5-BC66-F8A6CDAF47EE}"/>
              </a:ext>
            </a:extLst>
          </p:cNvPr>
          <p:cNvSpPr txBox="1"/>
          <p:nvPr/>
        </p:nvSpPr>
        <p:spPr>
          <a:xfrm>
            <a:off x="8242633" y="1777188"/>
            <a:ext cx="289807" cy="171585"/>
          </a:xfrm>
          <a:prstGeom prst="rect">
            <a:avLst/>
          </a:prstGeom>
          <a:noFill/>
        </p:spPr>
        <p:txBody>
          <a:bodyPr wrap="square" rtlCol="0">
            <a:spAutoFit/>
          </a:bodyPr>
          <a:lstStyle/>
          <a:p>
            <a:pPr defTabSz="588508">
              <a:defRPr/>
            </a:pPr>
            <a:r>
              <a:rPr lang="fr-FR" sz="515" i="1" dirty="0">
                <a:solidFill>
                  <a:srgbClr val="000000">
                    <a:lumMod val="65000"/>
                    <a:lumOff val="35000"/>
                  </a:srgbClr>
                </a:solidFill>
              </a:rPr>
              <a:t>ou</a:t>
            </a:r>
          </a:p>
        </p:txBody>
      </p:sp>
      <p:sp>
        <p:nvSpPr>
          <p:cNvPr id="150" name="ZoneTexte 149">
            <a:extLst>
              <a:ext uri="{FF2B5EF4-FFF2-40B4-BE49-F238E27FC236}">
                <a16:creationId xmlns:a16="http://schemas.microsoft.com/office/drawing/2014/main" id="{21016BA3-4B7E-4FF0-ABEC-D4D0EC7DB387}"/>
              </a:ext>
            </a:extLst>
          </p:cNvPr>
          <p:cNvSpPr txBox="1"/>
          <p:nvPr/>
        </p:nvSpPr>
        <p:spPr>
          <a:xfrm>
            <a:off x="8242633" y="2599505"/>
            <a:ext cx="289807" cy="171585"/>
          </a:xfrm>
          <a:prstGeom prst="rect">
            <a:avLst/>
          </a:prstGeom>
          <a:noFill/>
        </p:spPr>
        <p:txBody>
          <a:bodyPr wrap="square" rtlCol="0">
            <a:spAutoFit/>
          </a:bodyPr>
          <a:lstStyle/>
          <a:p>
            <a:pPr defTabSz="588508">
              <a:defRPr/>
            </a:pPr>
            <a:r>
              <a:rPr lang="fr-FR" sz="515" i="1">
                <a:solidFill>
                  <a:srgbClr val="000000">
                    <a:lumMod val="65000"/>
                    <a:lumOff val="35000"/>
                  </a:srgbClr>
                </a:solidFill>
              </a:rPr>
              <a:t>ou</a:t>
            </a:r>
          </a:p>
        </p:txBody>
      </p:sp>
      <p:pic>
        <p:nvPicPr>
          <p:cNvPr id="153" name="Image 152">
            <a:extLst>
              <a:ext uri="{FF2B5EF4-FFF2-40B4-BE49-F238E27FC236}">
                <a16:creationId xmlns:a16="http://schemas.microsoft.com/office/drawing/2014/main" id="{67E1E0E4-462B-41F4-B5C7-DA35B0442BAB}"/>
              </a:ext>
            </a:extLst>
          </p:cNvPr>
          <p:cNvPicPr>
            <a:picLocks noChangeAspect="1"/>
          </p:cNvPicPr>
          <p:nvPr/>
        </p:nvPicPr>
        <p:blipFill>
          <a:blip r:embed="rId10"/>
          <a:stretch>
            <a:fillRect/>
          </a:stretch>
        </p:blipFill>
        <p:spPr>
          <a:xfrm>
            <a:off x="5860405" y="2412660"/>
            <a:ext cx="342348" cy="723039"/>
          </a:xfrm>
          <a:prstGeom prst="rect">
            <a:avLst/>
          </a:prstGeom>
          <a:ln>
            <a:noFill/>
          </a:ln>
          <a:effectLst>
            <a:outerShdw blurRad="292100" dist="139700" dir="2700000" algn="tl" rotWithShape="0">
              <a:srgbClr val="333333">
                <a:alpha val="65000"/>
              </a:srgbClr>
            </a:outerShdw>
          </a:effectLst>
        </p:spPr>
      </p:pic>
      <p:pic>
        <p:nvPicPr>
          <p:cNvPr id="154" name="Image 153">
            <a:extLst>
              <a:ext uri="{FF2B5EF4-FFF2-40B4-BE49-F238E27FC236}">
                <a16:creationId xmlns:a16="http://schemas.microsoft.com/office/drawing/2014/main" id="{2D7D1B8F-FE95-4322-B9E9-C0E2400E1804}"/>
              </a:ext>
            </a:extLst>
          </p:cNvPr>
          <p:cNvPicPr>
            <a:picLocks noChangeAspect="1"/>
          </p:cNvPicPr>
          <p:nvPr/>
        </p:nvPicPr>
        <p:blipFill>
          <a:blip r:embed="rId11"/>
          <a:stretch>
            <a:fillRect/>
          </a:stretch>
        </p:blipFill>
        <p:spPr>
          <a:xfrm>
            <a:off x="6338333" y="2412285"/>
            <a:ext cx="342524" cy="723411"/>
          </a:xfrm>
          <a:prstGeom prst="rect">
            <a:avLst/>
          </a:prstGeom>
          <a:ln>
            <a:noFill/>
          </a:ln>
          <a:effectLst>
            <a:outerShdw blurRad="292100" dist="139700" dir="2700000" algn="tl" rotWithShape="0">
              <a:srgbClr val="333333">
                <a:alpha val="65000"/>
              </a:srgbClr>
            </a:outerShdw>
          </a:effectLst>
        </p:spPr>
      </p:pic>
      <p:sp>
        <p:nvSpPr>
          <p:cNvPr id="156" name="ZoneTexte 155">
            <a:extLst>
              <a:ext uri="{FF2B5EF4-FFF2-40B4-BE49-F238E27FC236}">
                <a16:creationId xmlns:a16="http://schemas.microsoft.com/office/drawing/2014/main" id="{3FAD27B0-EC0B-402D-858A-63400EF53203}"/>
              </a:ext>
            </a:extLst>
          </p:cNvPr>
          <p:cNvSpPr txBox="1"/>
          <p:nvPr/>
        </p:nvSpPr>
        <p:spPr>
          <a:xfrm>
            <a:off x="3532598" y="3356063"/>
            <a:ext cx="256797" cy="171585"/>
          </a:xfrm>
          <a:prstGeom prst="rect">
            <a:avLst/>
          </a:prstGeom>
          <a:noFill/>
        </p:spPr>
        <p:txBody>
          <a:bodyPr wrap="square" rtlCol="0">
            <a:spAutoFit/>
          </a:bodyPr>
          <a:lstStyle/>
          <a:p>
            <a:pPr defTabSz="588508">
              <a:defRPr/>
            </a:pPr>
            <a:r>
              <a:rPr lang="fr-FR" sz="515" i="1">
                <a:solidFill>
                  <a:srgbClr val="000000">
                    <a:lumMod val="65000"/>
                    <a:lumOff val="35000"/>
                  </a:srgbClr>
                </a:solidFill>
              </a:rPr>
              <a:t>ou</a:t>
            </a:r>
          </a:p>
        </p:txBody>
      </p:sp>
      <p:pic>
        <p:nvPicPr>
          <p:cNvPr id="161" name="Image 160">
            <a:extLst>
              <a:ext uri="{FF2B5EF4-FFF2-40B4-BE49-F238E27FC236}">
                <a16:creationId xmlns:a16="http://schemas.microsoft.com/office/drawing/2014/main" id="{1096E404-B309-4667-9CF9-55CD40599453}"/>
              </a:ext>
            </a:extLst>
          </p:cNvPr>
          <p:cNvPicPr>
            <a:picLocks noChangeAspect="1"/>
          </p:cNvPicPr>
          <p:nvPr/>
        </p:nvPicPr>
        <p:blipFill>
          <a:blip r:embed="rId12"/>
          <a:stretch>
            <a:fillRect/>
          </a:stretch>
        </p:blipFill>
        <p:spPr>
          <a:xfrm>
            <a:off x="1888197" y="1473051"/>
            <a:ext cx="925210" cy="2478329"/>
          </a:xfrm>
          <a:prstGeom prst="rect">
            <a:avLst/>
          </a:prstGeom>
          <a:ln>
            <a:noFill/>
          </a:ln>
          <a:effectLst>
            <a:outerShdw blurRad="292100" dist="139700" dir="2700000" algn="tl" rotWithShape="0">
              <a:srgbClr val="333333">
                <a:alpha val="65000"/>
              </a:srgbClr>
            </a:outerShdw>
          </a:effectLst>
        </p:spPr>
      </p:pic>
      <p:cxnSp>
        <p:nvCxnSpPr>
          <p:cNvPr id="169" name="Connecteur droit avec flèche 168">
            <a:extLst>
              <a:ext uri="{FF2B5EF4-FFF2-40B4-BE49-F238E27FC236}">
                <a16:creationId xmlns:a16="http://schemas.microsoft.com/office/drawing/2014/main" id="{2F88BDB8-240A-4BC2-BBF6-230F87A6D4D1}"/>
              </a:ext>
            </a:extLst>
          </p:cNvPr>
          <p:cNvCxnSpPr>
            <a:cxnSpLocks/>
          </p:cNvCxnSpPr>
          <p:nvPr/>
        </p:nvCxnSpPr>
        <p:spPr>
          <a:xfrm>
            <a:off x="2768377" y="2310847"/>
            <a:ext cx="4110174" cy="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170" name="Connecteur droit avec flèche 169">
            <a:extLst>
              <a:ext uri="{FF2B5EF4-FFF2-40B4-BE49-F238E27FC236}">
                <a16:creationId xmlns:a16="http://schemas.microsoft.com/office/drawing/2014/main" id="{90B5F267-328E-4ED7-94C8-E6D90011296A}"/>
              </a:ext>
            </a:extLst>
          </p:cNvPr>
          <p:cNvCxnSpPr>
            <a:cxnSpLocks/>
          </p:cNvCxnSpPr>
          <p:nvPr/>
        </p:nvCxnSpPr>
        <p:spPr>
          <a:xfrm>
            <a:off x="2768377" y="2487421"/>
            <a:ext cx="3005423" cy="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pic>
        <p:nvPicPr>
          <p:cNvPr id="173" name="Image 172">
            <a:extLst>
              <a:ext uri="{FF2B5EF4-FFF2-40B4-BE49-F238E27FC236}">
                <a16:creationId xmlns:a16="http://schemas.microsoft.com/office/drawing/2014/main" id="{70627039-F988-4D87-ABA6-9C567AC8F1DB}"/>
              </a:ext>
            </a:extLst>
          </p:cNvPr>
          <p:cNvPicPr>
            <a:picLocks noChangeAspect="1"/>
          </p:cNvPicPr>
          <p:nvPr/>
        </p:nvPicPr>
        <p:blipFill>
          <a:blip r:embed="rId13"/>
          <a:stretch>
            <a:fillRect/>
          </a:stretch>
        </p:blipFill>
        <p:spPr>
          <a:xfrm>
            <a:off x="7071864" y="1796757"/>
            <a:ext cx="724116" cy="1231055"/>
          </a:xfrm>
          <a:prstGeom prst="rect">
            <a:avLst/>
          </a:prstGeom>
          <a:ln>
            <a:noFill/>
          </a:ln>
          <a:effectLst>
            <a:outerShdw blurRad="292100" dist="139700" dir="2700000" algn="tl" rotWithShape="0">
              <a:srgbClr val="333333">
                <a:alpha val="65000"/>
              </a:srgbClr>
            </a:outerShdw>
          </a:effectLst>
        </p:spPr>
      </p:pic>
      <p:cxnSp>
        <p:nvCxnSpPr>
          <p:cNvPr id="174" name="Connecteur droit avec flèche 173">
            <a:extLst>
              <a:ext uri="{FF2B5EF4-FFF2-40B4-BE49-F238E27FC236}">
                <a16:creationId xmlns:a16="http://schemas.microsoft.com/office/drawing/2014/main" id="{61777D54-3FD7-472C-B045-CBCBD1117918}"/>
              </a:ext>
            </a:extLst>
          </p:cNvPr>
          <p:cNvCxnSpPr>
            <a:cxnSpLocks/>
          </p:cNvCxnSpPr>
          <p:nvPr/>
        </p:nvCxnSpPr>
        <p:spPr>
          <a:xfrm flipV="1">
            <a:off x="7709538" y="2422863"/>
            <a:ext cx="208437" cy="8"/>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175" name="Connecteur droit 174">
            <a:extLst>
              <a:ext uri="{FF2B5EF4-FFF2-40B4-BE49-F238E27FC236}">
                <a16:creationId xmlns:a16="http://schemas.microsoft.com/office/drawing/2014/main" id="{5A8CAFD6-35EF-4489-8B92-6AF40762698D}"/>
              </a:ext>
            </a:extLst>
          </p:cNvPr>
          <p:cNvCxnSpPr>
            <a:cxnSpLocks/>
          </p:cNvCxnSpPr>
          <p:nvPr/>
        </p:nvCxnSpPr>
        <p:spPr>
          <a:xfrm>
            <a:off x="7740426" y="2110594"/>
            <a:ext cx="0" cy="317820"/>
          </a:xfrm>
          <a:prstGeom prst="line">
            <a:avLst/>
          </a:prstGeom>
          <a:ln w="9525">
            <a:solidFill>
              <a:srgbClr val="398538"/>
            </a:solidFill>
          </a:ln>
        </p:spPr>
        <p:style>
          <a:lnRef idx="1">
            <a:schemeClr val="accent1"/>
          </a:lnRef>
          <a:fillRef idx="0">
            <a:schemeClr val="accent1"/>
          </a:fillRef>
          <a:effectRef idx="0">
            <a:schemeClr val="accent1"/>
          </a:effectRef>
          <a:fontRef idx="minor">
            <a:schemeClr val="tx1"/>
          </a:fontRef>
        </p:style>
      </p:cxnSp>
      <p:sp>
        <p:nvSpPr>
          <p:cNvPr id="206" name="ZoneTexte 205">
            <a:extLst>
              <a:ext uri="{FF2B5EF4-FFF2-40B4-BE49-F238E27FC236}">
                <a16:creationId xmlns:a16="http://schemas.microsoft.com/office/drawing/2014/main" id="{657560AE-2CD1-4E69-A957-803A2B069564}"/>
              </a:ext>
            </a:extLst>
          </p:cNvPr>
          <p:cNvSpPr txBox="1"/>
          <p:nvPr/>
        </p:nvSpPr>
        <p:spPr>
          <a:xfrm>
            <a:off x="1945739" y="3997027"/>
            <a:ext cx="787683" cy="132877"/>
          </a:xfrm>
          <a:prstGeom prst="rect">
            <a:avLst/>
          </a:prstGeom>
          <a:solidFill>
            <a:schemeClr val="bg1"/>
          </a:solidFill>
          <a:ln w="12700" cap="rnd" cmpd="sng" algn="ctr">
            <a:noFill/>
            <a:prstDash val="solid"/>
            <a:round/>
            <a:headEnd type="none" w="med" len="med"/>
            <a:tailEnd type="none" w="med" len="med"/>
          </a:ln>
          <a:effectLst/>
        </p:spPr>
        <p:txBody>
          <a:bodyPr rtlCol="0" anchor="ctr"/>
          <a:lstStyle>
            <a:defPPr marR="0" lvl="0" algn="l" rtl="0">
              <a:lnSpc>
                <a:spcPct val="100000"/>
              </a:lnSpc>
              <a:spcBef>
                <a:spcPts val="0"/>
              </a:spcBef>
              <a:spcAft>
                <a:spcPts val="0"/>
              </a:spcAft>
            </a:defPPr>
            <a:lvl1pPr defTabSz="859445">
              <a:buClr>
                <a:srgbClr val="B34A8C"/>
              </a:buClr>
              <a:defRPr sz="900">
                <a:solidFill>
                  <a:srgbClr val="000000">
                    <a:lumMod val="65000"/>
                    <a:lumOff val="35000"/>
                  </a:srgbClr>
                </a:solidFill>
              </a:defRPr>
            </a:lvl1pPr>
          </a:lstStyle>
          <a:p>
            <a:pPr algn="ctr" defTabSz="553139">
              <a:defRPr/>
            </a:pPr>
            <a:r>
              <a:rPr lang="fr-FR" sz="257" dirty="0">
                <a:solidFill>
                  <a:srgbClr val="398538"/>
                </a:solidFill>
              </a:rPr>
              <a:t>Bannière uniquement pour les établissements ayant déployé </a:t>
            </a:r>
            <a:r>
              <a:rPr lang="fr-FR" sz="257" dirty="0" err="1">
                <a:solidFill>
                  <a:srgbClr val="398538"/>
                </a:solidFill>
              </a:rPr>
              <a:t>Cozynergy</a:t>
            </a:r>
            <a:endParaRPr lang="fr-FR" sz="257" dirty="0">
              <a:solidFill>
                <a:srgbClr val="398538"/>
              </a:solidFill>
            </a:endParaRPr>
          </a:p>
        </p:txBody>
      </p:sp>
      <p:pic>
        <p:nvPicPr>
          <p:cNvPr id="207" name="Image 206">
            <a:extLst>
              <a:ext uri="{FF2B5EF4-FFF2-40B4-BE49-F238E27FC236}">
                <a16:creationId xmlns:a16="http://schemas.microsoft.com/office/drawing/2014/main" id="{B8C1A91D-3B67-4C76-9EE8-4B055B40F7E0}"/>
              </a:ext>
            </a:extLst>
          </p:cNvPr>
          <p:cNvPicPr>
            <a:picLocks noChangeAspect="1"/>
          </p:cNvPicPr>
          <p:nvPr/>
        </p:nvPicPr>
        <p:blipFill>
          <a:blip r:embed="rId14"/>
          <a:stretch>
            <a:fillRect/>
          </a:stretch>
        </p:blipFill>
        <p:spPr>
          <a:xfrm>
            <a:off x="2353165" y="4173184"/>
            <a:ext cx="411722" cy="869557"/>
          </a:xfrm>
          <a:prstGeom prst="rect">
            <a:avLst/>
          </a:prstGeom>
          <a:ln>
            <a:noFill/>
          </a:ln>
          <a:effectLst>
            <a:outerShdw blurRad="292100" dist="139700" dir="2700000" algn="tl" rotWithShape="0">
              <a:srgbClr val="333333">
                <a:alpha val="65000"/>
              </a:srgbClr>
            </a:outerShdw>
          </a:effectLst>
        </p:spPr>
      </p:pic>
      <p:sp>
        <p:nvSpPr>
          <p:cNvPr id="209" name="ZoneTexte 208">
            <a:extLst>
              <a:ext uri="{FF2B5EF4-FFF2-40B4-BE49-F238E27FC236}">
                <a16:creationId xmlns:a16="http://schemas.microsoft.com/office/drawing/2014/main" id="{3CD29AE3-C1D3-4F1E-8DC7-5FF5E1A1A8E2}"/>
              </a:ext>
            </a:extLst>
          </p:cNvPr>
          <p:cNvSpPr txBox="1"/>
          <p:nvPr/>
        </p:nvSpPr>
        <p:spPr>
          <a:xfrm>
            <a:off x="2135769" y="4508605"/>
            <a:ext cx="293339" cy="171585"/>
          </a:xfrm>
          <a:prstGeom prst="rect">
            <a:avLst/>
          </a:prstGeom>
          <a:noFill/>
        </p:spPr>
        <p:txBody>
          <a:bodyPr wrap="square" rtlCol="0">
            <a:spAutoFit/>
          </a:bodyPr>
          <a:lstStyle/>
          <a:p>
            <a:pPr defTabSz="588508">
              <a:defRPr/>
            </a:pPr>
            <a:r>
              <a:rPr lang="fr-FR" sz="515" i="1" dirty="0">
                <a:solidFill>
                  <a:srgbClr val="000000">
                    <a:lumMod val="65000"/>
                    <a:lumOff val="35000"/>
                  </a:srgbClr>
                </a:solidFill>
              </a:rPr>
              <a:t>ou</a:t>
            </a:r>
          </a:p>
        </p:txBody>
      </p:sp>
      <p:cxnSp>
        <p:nvCxnSpPr>
          <p:cNvPr id="211" name="Connecteur droit avec flèche 210">
            <a:extLst>
              <a:ext uri="{FF2B5EF4-FFF2-40B4-BE49-F238E27FC236}">
                <a16:creationId xmlns:a16="http://schemas.microsoft.com/office/drawing/2014/main" id="{B5A203EC-7CFB-40CC-88BE-C0354037B860}"/>
              </a:ext>
            </a:extLst>
          </p:cNvPr>
          <p:cNvCxnSpPr>
            <a:cxnSpLocks/>
          </p:cNvCxnSpPr>
          <p:nvPr/>
        </p:nvCxnSpPr>
        <p:spPr>
          <a:xfrm>
            <a:off x="2814291" y="4559062"/>
            <a:ext cx="98376" cy="1457"/>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212" name="Connecteur droit avec flèche 211">
            <a:extLst>
              <a:ext uri="{FF2B5EF4-FFF2-40B4-BE49-F238E27FC236}">
                <a16:creationId xmlns:a16="http://schemas.microsoft.com/office/drawing/2014/main" id="{74E5D75A-B43B-4D19-A78A-DEF249108D06}"/>
              </a:ext>
            </a:extLst>
          </p:cNvPr>
          <p:cNvCxnSpPr>
            <a:cxnSpLocks/>
          </p:cNvCxnSpPr>
          <p:nvPr/>
        </p:nvCxnSpPr>
        <p:spPr>
          <a:xfrm>
            <a:off x="7757957" y="1996395"/>
            <a:ext cx="160019" cy="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pic>
        <p:nvPicPr>
          <p:cNvPr id="213" name="Image 212">
            <a:extLst>
              <a:ext uri="{FF2B5EF4-FFF2-40B4-BE49-F238E27FC236}">
                <a16:creationId xmlns:a16="http://schemas.microsoft.com/office/drawing/2014/main" id="{95915310-D0F1-4B92-AC51-BA0F1F69341E}"/>
              </a:ext>
            </a:extLst>
          </p:cNvPr>
          <p:cNvPicPr>
            <a:picLocks noChangeAspect="1"/>
          </p:cNvPicPr>
          <p:nvPr/>
        </p:nvPicPr>
        <p:blipFill>
          <a:blip r:embed="rId15"/>
          <a:stretch>
            <a:fillRect/>
          </a:stretch>
        </p:blipFill>
        <p:spPr>
          <a:xfrm>
            <a:off x="5101301" y="4376116"/>
            <a:ext cx="384205" cy="683371"/>
          </a:xfrm>
          <a:prstGeom prst="rect">
            <a:avLst/>
          </a:prstGeom>
          <a:ln>
            <a:noFill/>
          </a:ln>
          <a:effectLst>
            <a:outerShdw blurRad="292100" dist="139700" dir="2700000" algn="tl" rotWithShape="0">
              <a:srgbClr val="333333">
                <a:alpha val="65000"/>
              </a:srgbClr>
            </a:outerShdw>
          </a:effectLst>
        </p:spPr>
      </p:pic>
      <p:sp>
        <p:nvSpPr>
          <p:cNvPr id="214" name="Rectangle 213">
            <a:extLst>
              <a:ext uri="{FF2B5EF4-FFF2-40B4-BE49-F238E27FC236}">
                <a16:creationId xmlns:a16="http://schemas.microsoft.com/office/drawing/2014/main" id="{7F1F8540-5319-4338-8B5A-DA5E937F9D1B}"/>
              </a:ext>
            </a:extLst>
          </p:cNvPr>
          <p:cNvSpPr/>
          <p:nvPr/>
        </p:nvSpPr>
        <p:spPr>
          <a:xfrm>
            <a:off x="5111721" y="4510420"/>
            <a:ext cx="379934" cy="64562"/>
          </a:xfrm>
          <a:prstGeom prst="rect">
            <a:avLst/>
          </a:prstGeom>
          <a:noFill/>
          <a:ln w="9525">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88508">
              <a:defRPr/>
            </a:pPr>
            <a:endParaRPr lang="fr-FR" sz="1139">
              <a:solidFill>
                <a:srgbClr val="FFFFFF"/>
              </a:solidFill>
              <a:latin typeface="Arial" panose="020B0604020202020204"/>
            </a:endParaRPr>
          </a:p>
        </p:txBody>
      </p:sp>
      <p:cxnSp>
        <p:nvCxnSpPr>
          <p:cNvPr id="215" name="Connecteur droit avec flèche 214">
            <a:extLst>
              <a:ext uri="{FF2B5EF4-FFF2-40B4-BE49-F238E27FC236}">
                <a16:creationId xmlns:a16="http://schemas.microsoft.com/office/drawing/2014/main" id="{FAF5C966-FFBB-4144-84BC-0B37B667A7AF}"/>
              </a:ext>
            </a:extLst>
          </p:cNvPr>
          <p:cNvCxnSpPr>
            <a:cxnSpLocks/>
          </p:cNvCxnSpPr>
          <p:nvPr/>
        </p:nvCxnSpPr>
        <p:spPr>
          <a:xfrm>
            <a:off x="5492860" y="4542907"/>
            <a:ext cx="99971" cy="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pic>
        <p:nvPicPr>
          <p:cNvPr id="216" name="Image 215">
            <a:extLst>
              <a:ext uri="{FF2B5EF4-FFF2-40B4-BE49-F238E27FC236}">
                <a16:creationId xmlns:a16="http://schemas.microsoft.com/office/drawing/2014/main" id="{BE52E5AD-25D3-4854-8924-948309A2FBBE}"/>
              </a:ext>
            </a:extLst>
          </p:cNvPr>
          <p:cNvPicPr>
            <a:picLocks noChangeAspect="1"/>
          </p:cNvPicPr>
          <p:nvPr/>
        </p:nvPicPr>
        <p:blipFill>
          <a:blip r:embed="rId16"/>
          <a:stretch>
            <a:fillRect/>
          </a:stretch>
        </p:blipFill>
        <p:spPr>
          <a:xfrm>
            <a:off x="5563752" y="3582230"/>
            <a:ext cx="384205" cy="683371"/>
          </a:xfrm>
          <a:prstGeom prst="rect">
            <a:avLst/>
          </a:prstGeom>
          <a:ln>
            <a:noFill/>
          </a:ln>
          <a:effectLst>
            <a:outerShdw blurRad="292100" dist="139700" dir="2700000" algn="tl" rotWithShape="0">
              <a:srgbClr val="333333">
                <a:alpha val="65000"/>
              </a:srgbClr>
            </a:outerShdw>
          </a:effectLst>
        </p:spPr>
      </p:pic>
      <p:pic>
        <p:nvPicPr>
          <p:cNvPr id="218" name="Image 217">
            <a:extLst>
              <a:ext uri="{FF2B5EF4-FFF2-40B4-BE49-F238E27FC236}">
                <a16:creationId xmlns:a16="http://schemas.microsoft.com/office/drawing/2014/main" id="{9A01C499-A903-484E-BE7F-D7A30B513152}"/>
              </a:ext>
            </a:extLst>
          </p:cNvPr>
          <p:cNvPicPr>
            <a:picLocks noChangeAspect="1"/>
          </p:cNvPicPr>
          <p:nvPr/>
        </p:nvPicPr>
        <p:blipFill>
          <a:blip r:embed="rId17"/>
          <a:stretch>
            <a:fillRect/>
          </a:stretch>
        </p:blipFill>
        <p:spPr>
          <a:xfrm>
            <a:off x="5082176" y="3588637"/>
            <a:ext cx="386083" cy="686713"/>
          </a:xfrm>
          <a:prstGeom prst="rect">
            <a:avLst/>
          </a:prstGeom>
          <a:ln>
            <a:noFill/>
          </a:ln>
          <a:effectLst>
            <a:outerShdw blurRad="292100" dist="139700" dir="2700000" algn="tl" rotWithShape="0">
              <a:srgbClr val="333333">
                <a:alpha val="65000"/>
              </a:srgbClr>
            </a:outerShdw>
          </a:effectLst>
        </p:spPr>
      </p:pic>
      <p:sp>
        <p:nvSpPr>
          <p:cNvPr id="219" name="Rectangle 218">
            <a:extLst>
              <a:ext uri="{FF2B5EF4-FFF2-40B4-BE49-F238E27FC236}">
                <a16:creationId xmlns:a16="http://schemas.microsoft.com/office/drawing/2014/main" id="{B024B1E7-D460-4EBF-9981-CB3219AC1ADC}"/>
              </a:ext>
            </a:extLst>
          </p:cNvPr>
          <p:cNvSpPr/>
          <p:nvPr/>
        </p:nvSpPr>
        <p:spPr>
          <a:xfrm>
            <a:off x="5081363" y="4210103"/>
            <a:ext cx="382702" cy="63715"/>
          </a:xfrm>
          <a:prstGeom prst="rect">
            <a:avLst/>
          </a:prstGeom>
          <a:noFill/>
          <a:ln w="9525">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88508">
              <a:defRPr/>
            </a:pPr>
            <a:endParaRPr lang="fr-FR" sz="1139">
              <a:solidFill>
                <a:srgbClr val="FFFFFF"/>
              </a:solidFill>
              <a:latin typeface="Arial" panose="020B0604020202020204"/>
            </a:endParaRPr>
          </a:p>
        </p:txBody>
      </p:sp>
      <p:cxnSp>
        <p:nvCxnSpPr>
          <p:cNvPr id="220" name="Connecteur droit avec flèche 219">
            <a:extLst>
              <a:ext uri="{FF2B5EF4-FFF2-40B4-BE49-F238E27FC236}">
                <a16:creationId xmlns:a16="http://schemas.microsoft.com/office/drawing/2014/main" id="{572603E8-9142-4E4B-BC9E-2AD4E9610251}"/>
              </a:ext>
            </a:extLst>
          </p:cNvPr>
          <p:cNvCxnSpPr>
            <a:cxnSpLocks/>
          </p:cNvCxnSpPr>
          <p:nvPr/>
        </p:nvCxnSpPr>
        <p:spPr>
          <a:xfrm flipH="1">
            <a:off x="5262993" y="4283625"/>
            <a:ext cx="2284" cy="79716"/>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sp>
        <p:nvSpPr>
          <p:cNvPr id="222" name="Rectangle 221">
            <a:extLst>
              <a:ext uri="{FF2B5EF4-FFF2-40B4-BE49-F238E27FC236}">
                <a16:creationId xmlns:a16="http://schemas.microsoft.com/office/drawing/2014/main" id="{B2CE8E49-F98B-465D-B28E-C1FD8724E58E}"/>
              </a:ext>
            </a:extLst>
          </p:cNvPr>
          <p:cNvSpPr/>
          <p:nvPr/>
        </p:nvSpPr>
        <p:spPr>
          <a:xfrm>
            <a:off x="5090617" y="3764074"/>
            <a:ext cx="172376" cy="59636"/>
          </a:xfrm>
          <a:prstGeom prst="rect">
            <a:avLst/>
          </a:prstGeom>
          <a:noFill/>
          <a:ln w="9525">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88508">
              <a:defRPr/>
            </a:pPr>
            <a:endParaRPr lang="fr-FR" sz="1139">
              <a:solidFill>
                <a:srgbClr val="FFFFFF"/>
              </a:solidFill>
              <a:latin typeface="Arial" panose="020B0604020202020204"/>
            </a:endParaRPr>
          </a:p>
        </p:txBody>
      </p:sp>
      <p:sp>
        <p:nvSpPr>
          <p:cNvPr id="224" name="Rectangle 223">
            <a:extLst>
              <a:ext uri="{FF2B5EF4-FFF2-40B4-BE49-F238E27FC236}">
                <a16:creationId xmlns:a16="http://schemas.microsoft.com/office/drawing/2014/main" id="{6FEEB292-3CE8-4975-B09D-453A14B6AF67}"/>
              </a:ext>
            </a:extLst>
          </p:cNvPr>
          <p:cNvSpPr/>
          <p:nvPr/>
        </p:nvSpPr>
        <p:spPr>
          <a:xfrm>
            <a:off x="5276068" y="3769511"/>
            <a:ext cx="91133" cy="45035"/>
          </a:xfrm>
          <a:prstGeom prst="rect">
            <a:avLst/>
          </a:prstGeom>
          <a:noFill/>
          <a:ln w="9525">
            <a:solidFill>
              <a:srgbClr val="39853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88508">
              <a:defRPr/>
            </a:pPr>
            <a:endParaRPr lang="fr-FR" sz="1139">
              <a:solidFill>
                <a:srgbClr val="FFFFFF"/>
              </a:solidFill>
              <a:latin typeface="Arial" panose="020B0604020202020204"/>
            </a:endParaRPr>
          </a:p>
        </p:txBody>
      </p:sp>
      <p:cxnSp>
        <p:nvCxnSpPr>
          <p:cNvPr id="225" name="Connecteur droit avec flèche 224">
            <a:extLst>
              <a:ext uri="{FF2B5EF4-FFF2-40B4-BE49-F238E27FC236}">
                <a16:creationId xmlns:a16="http://schemas.microsoft.com/office/drawing/2014/main" id="{7AC297F6-8526-4443-BB7A-8B296D094A35}"/>
              </a:ext>
            </a:extLst>
          </p:cNvPr>
          <p:cNvCxnSpPr>
            <a:cxnSpLocks/>
          </p:cNvCxnSpPr>
          <p:nvPr/>
        </p:nvCxnSpPr>
        <p:spPr>
          <a:xfrm>
            <a:off x="5367198" y="3792025"/>
            <a:ext cx="172754" cy="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pic>
        <p:nvPicPr>
          <p:cNvPr id="228" name="Image 227">
            <a:extLst>
              <a:ext uri="{FF2B5EF4-FFF2-40B4-BE49-F238E27FC236}">
                <a16:creationId xmlns:a16="http://schemas.microsoft.com/office/drawing/2014/main" id="{17FB8CCA-42DE-48E1-B726-A97477CB5D89}"/>
              </a:ext>
            </a:extLst>
          </p:cNvPr>
          <p:cNvPicPr>
            <a:picLocks noChangeAspect="1"/>
          </p:cNvPicPr>
          <p:nvPr/>
        </p:nvPicPr>
        <p:blipFill>
          <a:blip r:embed="rId18"/>
          <a:stretch>
            <a:fillRect/>
          </a:stretch>
        </p:blipFill>
        <p:spPr>
          <a:xfrm>
            <a:off x="6138253" y="3291830"/>
            <a:ext cx="400159" cy="711748"/>
          </a:xfrm>
          <a:prstGeom prst="rect">
            <a:avLst/>
          </a:prstGeom>
          <a:ln>
            <a:noFill/>
          </a:ln>
          <a:effectLst>
            <a:outerShdw blurRad="292100" dist="139700" dir="2700000" algn="tl" rotWithShape="0">
              <a:srgbClr val="333333">
                <a:alpha val="65000"/>
              </a:srgbClr>
            </a:outerShdw>
          </a:effectLst>
        </p:spPr>
      </p:pic>
      <p:pic>
        <p:nvPicPr>
          <p:cNvPr id="229" name="Image 228">
            <a:extLst>
              <a:ext uri="{FF2B5EF4-FFF2-40B4-BE49-F238E27FC236}">
                <a16:creationId xmlns:a16="http://schemas.microsoft.com/office/drawing/2014/main" id="{F04152C2-E7EF-46C6-AA73-5601103EE8DE}"/>
              </a:ext>
            </a:extLst>
          </p:cNvPr>
          <p:cNvPicPr>
            <a:picLocks noChangeAspect="1"/>
          </p:cNvPicPr>
          <p:nvPr/>
        </p:nvPicPr>
        <p:blipFill>
          <a:blip r:embed="rId19"/>
          <a:stretch>
            <a:fillRect/>
          </a:stretch>
        </p:blipFill>
        <p:spPr>
          <a:xfrm>
            <a:off x="6625159" y="3292046"/>
            <a:ext cx="399194" cy="710032"/>
          </a:xfrm>
          <a:prstGeom prst="rect">
            <a:avLst/>
          </a:prstGeom>
          <a:ln>
            <a:noFill/>
          </a:ln>
          <a:effectLst>
            <a:outerShdw blurRad="292100" dist="139700" dir="2700000" algn="tl" rotWithShape="0">
              <a:srgbClr val="333333">
                <a:alpha val="65000"/>
              </a:srgbClr>
            </a:outerShdw>
          </a:effectLst>
        </p:spPr>
      </p:pic>
      <p:sp>
        <p:nvSpPr>
          <p:cNvPr id="233" name="ZoneTexte 232">
            <a:extLst>
              <a:ext uri="{FF2B5EF4-FFF2-40B4-BE49-F238E27FC236}">
                <a16:creationId xmlns:a16="http://schemas.microsoft.com/office/drawing/2014/main" id="{BFE2D33D-6485-4C20-8C32-D2D41A2E5E05}"/>
              </a:ext>
            </a:extLst>
          </p:cNvPr>
          <p:cNvSpPr txBox="1"/>
          <p:nvPr/>
        </p:nvSpPr>
        <p:spPr>
          <a:xfrm>
            <a:off x="3367883" y="4449229"/>
            <a:ext cx="166878" cy="230961"/>
          </a:xfrm>
          <a:prstGeom prst="rect">
            <a:avLst/>
          </a:prstGeom>
          <a:noFill/>
        </p:spPr>
        <p:txBody>
          <a:bodyPr wrap="square" rtlCol="0">
            <a:spAutoFit/>
          </a:bodyPr>
          <a:lstStyle/>
          <a:p>
            <a:pPr algn="ctr" defTabSz="588508">
              <a:defRPr/>
            </a:pPr>
            <a:r>
              <a:rPr lang="fr-FR" sz="901" b="1" i="1" dirty="0">
                <a:solidFill>
                  <a:srgbClr val="398538"/>
                </a:solidFill>
              </a:rPr>
              <a:t>…</a:t>
            </a:r>
          </a:p>
        </p:txBody>
      </p:sp>
      <p:pic>
        <p:nvPicPr>
          <p:cNvPr id="8" name="Image 7">
            <a:extLst>
              <a:ext uri="{FF2B5EF4-FFF2-40B4-BE49-F238E27FC236}">
                <a16:creationId xmlns:a16="http://schemas.microsoft.com/office/drawing/2014/main" id="{CB7D6091-84DB-4475-BE41-08601A637F23}"/>
              </a:ext>
            </a:extLst>
          </p:cNvPr>
          <p:cNvPicPr>
            <a:picLocks noChangeAspect="1"/>
          </p:cNvPicPr>
          <p:nvPr/>
        </p:nvPicPr>
        <p:blipFill>
          <a:blip r:embed="rId20"/>
          <a:stretch>
            <a:fillRect/>
          </a:stretch>
        </p:blipFill>
        <p:spPr>
          <a:xfrm>
            <a:off x="3747744" y="3013315"/>
            <a:ext cx="370984" cy="557493"/>
          </a:xfrm>
          <a:prstGeom prst="rect">
            <a:avLst/>
          </a:prstGeom>
          <a:ln>
            <a:noFill/>
          </a:ln>
          <a:effectLst>
            <a:outerShdw blurRad="292100" dist="139700" dir="2700000" algn="tl" rotWithShape="0">
              <a:srgbClr val="333333">
                <a:alpha val="65000"/>
              </a:srgbClr>
            </a:outerShdw>
          </a:effectLst>
        </p:spPr>
      </p:pic>
      <p:cxnSp>
        <p:nvCxnSpPr>
          <p:cNvPr id="94" name="Connecteur droit avec flèche 93">
            <a:extLst>
              <a:ext uri="{FF2B5EF4-FFF2-40B4-BE49-F238E27FC236}">
                <a16:creationId xmlns:a16="http://schemas.microsoft.com/office/drawing/2014/main" id="{80600CC0-91ED-4835-8F3C-A20BF5ACE80E}"/>
              </a:ext>
            </a:extLst>
          </p:cNvPr>
          <p:cNvCxnSpPr>
            <a:cxnSpLocks/>
          </p:cNvCxnSpPr>
          <p:nvPr/>
        </p:nvCxnSpPr>
        <p:spPr>
          <a:xfrm>
            <a:off x="2752150" y="2138184"/>
            <a:ext cx="1598423" cy="0"/>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25" name="Rectangle : coins arrondis 24">
            <a:extLst>
              <a:ext uri="{FF2B5EF4-FFF2-40B4-BE49-F238E27FC236}">
                <a16:creationId xmlns:a16="http://schemas.microsoft.com/office/drawing/2014/main" id="{F05E8639-70BF-4AC3-8A00-B82BD78ED273}"/>
              </a:ext>
            </a:extLst>
          </p:cNvPr>
          <p:cNvSpPr/>
          <p:nvPr/>
        </p:nvSpPr>
        <p:spPr>
          <a:xfrm>
            <a:off x="4393656" y="687179"/>
            <a:ext cx="2417719" cy="1590819"/>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pic>
        <p:nvPicPr>
          <p:cNvPr id="182" name="Image 181">
            <a:extLst>
              <a:ext uri="{FF2B5EF4-FFF2-40B4-BE49-F238E27FC236}">
                <a16:creationId xmlns:a16="http://schemas.microsoft.com/office/drawing/2014/main" id="{8418518C-947E-4BCC-A1B1-B4E5D6FDFA7A}"/>
              </a:ext>
            </a:extLst>
          </p:cNvPr>
          <p:cNvPicPr>
            <a:picLocks noChangeAspect="1"/>
          </p:cNvPicPr>
          <p:nvPr/>
        </p:nvPicPr>
        <p:blipFill>
          <a:blip r:embed="rId21"/>
          <a:stretch>
            <a:fillRect/>
          </a:stretch>
        </p:blipFill>
        <p:spPr>
          <a:xfrm>
            <a:off x="4487254" y="944071"/>
            <a:ext cx="601204" cy="1234473"/>
          </a:xfrm>
          <a:prstGeom prst="rect">
            <a:avLst/>
          </a:prstGeom>
          <a:ln>
            <a:noFill/>
          </a:ln>
          <a:effectLst>
            <a:outerShdw blurRad="292100" dist="139700" dir="2700000" algn="tl" rotWithShape="0">
              <a:srgbClr val="333333">
                <a:alpha val="65000"/>
              </a:srgbClr>
            </a:outerShdw>
          </a:effectLst>
        </p:spPr>
      </p:pic>
      <p:cxnSp>
        <p:nvCxnSpPr>
          <p:cNvPr id="188" name="Connecteur droit avec flèche 187">
            <a:extLst>
              <a:ext uri="{FF2B5EF4-FFF2-40B4-BE49-F238E27FC236}">
                <a16:creationId xmlns:a16="http://schemas.microsoft.com/office/drawing/2014/main" id="{2700695F-675E-41FF-986B-25DA346D9645}"/>
              </a:ext>
            </a:extLst>
          </p:cNvPr>
          <p:cNvCxnSpPr>
            <a:cxnSpLocks/>
          </p:cNvCxnSpPr>
          <p:nvPr/>
        </p:nvCxnSpPr>
        <p:spPr>
          <a:xfrm>
            <a:off x="5067119" y="1143669"/>
            <a:ext cx="371999" cy="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190" name="Connecteur droit avec flèche 189">
            <a:extLst>
              <a:ext uri="{FF2B5EF4-FFF2-40B4-BE49-F238E27FC236}">
                <a16:creationId xmlns:a16="http://schemas.microsoft.com/office/drawing/2014/main" id="{1A239B7D-EC98-40A6-941B-4A73930F9074}"/>
              </a:ext>
            </a:extLst>
          </p:cNvPr>
          <p:cNvCxnSpPr>
            <a:cxnSpLocks/>
          </p:cNvCxnSpPr>
          <p:nvPr/>
        </p:nvCxnSpPr>
        <p:spPr>
          <a:xfrm>
            <a:off x="5060794" y="1863272"/>
            <a:ext cx="713006" cy="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pic>
        <p:nvPicPr>
          <p:cNvPr id="191" name="Image 190">
            <a:extLst>
              <a:ext uri="{FF2B5EF4-FFF2-40B4-BE49-F238E27FC236}">
                <a16:creationId xmlns:a16="http://schemas.microsoft.com/office/drawing/2014/main" id="{FD8A6D72-AF42-48A4-BDA3-BA910085CC7B}"/>
              </a:ext>
            </a:extLst>
          </p:cNvPr>
          <p:cNvPicPr>
            <a:picLocks noChangeAspect="1"/>
          </p:cNvPicPr>
          <p:nvPr/>
        </p:nvPicPr>
        <p:blipFill>
          <a:blip r:embed="rId22"/>
          <a:stretch>
            <a:fillRect/>
          </a:stretch>
        </p:blipFill>
        <p:spPr>
          <a:xfrm>
            <a:off x="5450576" y="706187"/>
            <a:ext cx="350660" cy="740595"/>
          </a:xfrm>
          <a:prstGeom prst="rect">
            <a:avLst/>
          </a:prstGeom>
          <a:ln>
            <a:noFill/>
          </a:ln>
          <a:effectLst>
            <a:outerShdw blurRad="292100" dist="139700" dir="2700000" algn="tl" rotWithShape="0">
              <a:srgbClr val="333333">
                <a:alpha val="65000"/>
              </a:srgbClr>
            </a:outerShdw>
          </a:effectLst>
        </p:spPr>
      </p:pic>
      <p:pic>
        <p:nvPicPr>
          <p:cNvPr id="192" name="Image 191">
            <a:extLst>
              <a:ext uri="{FF2B5EF4-FFF2-40B4-BE49-F238E27FC236}">
                <a16:creationId xmlns:a16="http://schemas.microsoft.com/office/drawing/2014/main" id="{9DA7B7FB-6E9F-413D-86BF-7037D9C94E8C}"/>
              </a:ext>
            </a:extLst>
          </p:cNvPr>
          <p:cNvPicPr>
            <a:picLocks noChangeAspect="1"/>
          </p:cNvPicPr>
          <p:nvPr/>
        </p:nvPicPr>
        <p:blipFill>
          <a:blip r:embed="rId23"/>
          <a:stretch>
            <a:fillRect/>
          </a:stretch>
        </p:blipFill>
        <p:spPr>
          <a:xfrm>
            <a:off x="5942097" y="813924"/>
            <a:ext cx="349422" cy="737978"/>
          </a:xfrm>
          <a:prstGeom prst="rect">
            <a:avLst/>
          </a:prstGeom>
          <a:ln>
            <a:noFill/>
          </a:ln>
          <a:effectLst>
            <a:outerShdw blurRad="292100" dist="139700" dir="2700000" algn="tl" rotWithShape="0">
              <a:srgbClr val="333333">
                <a:alpha val="65000"/>
              </a:srgbClr>
            </a:outerShdw>
          </a:effectLst>
        </p:spPr>
      </p:pic>
      <p:pic>
        <p:nvPicPr>
          <p:cNvPr id="193" name="Image 192">
            <a:extLst>
              <a:ext uri="{FF2B5EF4-FFF2-40B4-BE49-F238E27FC236}">
                <a16:creationId xmlns:a16="http://schemas.microsoft.com/office/drawing/2014/main" id="{3FF6924B-D42D-46C3-9F4E-613130E310C8}"/>
              </a:ext>
            </a:extLst>
          </p:cNvPr>
          <p:cNvPicPr>
            <a:picLocks noChangeAspect="1"/>
          </p:cNvPicPr>
          <p:nvPr/>
        </p:nvPicPr>
        <p:blipFill>
          <a:blip r:embed="rId24"/>
          <a:stretch>
            <a:fillRect/>
          </a:stretch>
        </p:blipFill>
        <p:spPr>
          <a:xfrm>
            <a:off x="6437986" y="1114485"/>
            <a:ext cx="330816" cy="698684"/>
          </a:xfrm>
          <a:prstGeom prst="rect">
            <a:avLst/>
          </a:prstGeom>
          <a:ln>
            <a:noFill/>
          </a:ln>
          <a:effectLst>
            <a:outerShdw blurRad="292100" dist="139700" dir="2700000" algn="tl" rotWithShape="0">
              <a:srgbClr val="333333">
                <a:alpha val="65000"/>
              </a:srgbClr>
            </a:outerShdw>
          </a:effectLst>
        </p:spPr>
      </p:pic>
      <p:pic>
        <p:nvPicPr>
          <p:cNvPr id="202" name="Image 201">
            <a:extLst>
              <a:ext uri="{FF2B5EF4-FFF2-40B4-BE49-F238E27FC236}">
                <a16:creationId xmlns:a16="http://schemas.microsoft.com/office/drawing/2014/main" id="{F722AB2F-5077-4189-9AF9-985CF0FE64CD}"/>
              </a:ext>
            </a:extLst>
          </p:cNvPr>
          <p:cNvPicPr>
            <a:picLocks noChangeAspect="1"/>
          </p:cNvPicPr>
          <p:nvPr/>
        </p:nvPicPr>
        <p:blipFill>
          <a:blip r:embed="rId14"/>
          <a:stretch>
            <a:fillRect/>
          </a:stretch>
        </p:blipFill>
        <p:spPr>
          <a:xfrm>
            <a:off x="5802848" y="1594089"/>
            <a:ext cx="227877" cy="481277"/>
          </a:xfrm>
          <a:prstGeom prst="rect">
            <a:avLst/>
          </a:prstGeom>
          <a:ln>
            <a:noFill/>
          </a:ln>
          <a:effectLst>
            <a:outerShdw blurRad="292100" dist="139700" dir="2700000" algn="tl" rotWithShape="0">
              <a:srgbClr val="333333">
                <a:alpha val="65000"/>
              </a:srgbClr>
            </a:outerShdw>
          </a:effectLst>
        </p:spPr>
      </p:pic>
      <p:pic>
        <p:nvPicPr>
          <p:cNvPr id="203" name="Image 202">
            <a:extLst>
              <a:ext uri="{FF2B5EF4-FFF2-40B4-BE49-F238E27FC236}">
                <a16:creationId xmlns:a16="http://schemas.microsoft.com/office/drawing/2014/main" id="{0C70CD58-DE05-42C4-B9CB-D43E2FDC3E8C}"/>
              </a:ext>
            </a:extLst>
          </p:cNvPr>
          <p:cNvPicPr>
            <a:picLocks noChangeAspect="1"/>
          </p:cNvPicPr>
          <p:nvPr/>
        </p:nvPicPr>
        <p:blipFill>
          <a:blip r:embed="rId25"/>
          <a:stretch>
            <a:fillRect/>
          </a:stretch>
        </p:blipFill>
        <p:spPr>
          <a:xfrm>
            <a:off x="6170322" y="1596393"/>
            <a:ext cx="227877" cy="481277"/>
          </a:xfrm>
          <a:prstGeom prst="rect">
            <a:avLst/>
          </a:prstGeom>
          <a:ln>
            <a:noFill/>
          </a:ln>
          <a:effectLst>
            <a:outerShdw blurRad="292100" dist="139700" dir="2700000" algn="tl" rotWithShape="0">
              <a:srgbClr val="333333">
                <a:alpha val="65000"/>
              </a:srgbClr>
            </a:outerShdw>
          </a:effectLst>
        </p:spPr>
      </p:pic>
      <p:sp>
        <p:nvSpPr>
          <p:cNvPr id="204" name="ZoneTexte 203">
            <a:extLst>
              <a:ext uri="{FF2B5EF4-FFF2-40B4-BE49-F238E27FC236}">
                <a16:creationId xmlns:a16="http://schemas.microsoft.com/office/drawing/2014/main" id="{8EBDE6D3-9480-4586-B1E1-323AAE678BC7}"/>
              </a:ext>
            </a:extLst>
          </p:cNvPr>
          <p:cNvSpPr txBox="1"/>
          <p:nvPr/>
        </p:nvSpPr>
        <p:spPr>
          <a:xfrm>
            <a:off x="6006976" y="1805735"/>
            <a:ext cx="238338" cy="250838"/>
          </a:xfrm>
          <a:prstGeom prst="rect">
            <a:avLst/>
          </a:prstGeom>
          <a:noFill/>
        </p:spPr>
        <p:txBody>
          <a:bodyPr wrap="square" rtlCol="0">
            <a:spAutoFit/>
          </a:bodyPr>
          <a:lstStyle/>
          <a:p>
            <a:pPr defTabSz="588508">
              <a:defRPr/>
            </a:pPr>
            <a:r>
              <a:rPr lang="fr-FR" sz="515" i="1">
                <a:solidFill>
                  <a:srgbClr val="000000">
                    <a:lumMod val="65000"/>
                    <a:lumOff val="35000"/>
                  </a:srgbClr>
                </a:solidFill>
              </a:rPr>
              <a:t>ou</a:t>
            </a:r>
          </a:p>
        </p:txBody>
      </p:sp>
      <p:sp>
        <p:nvSpPr>
          <p:cNvPr id="205" name="ZoneTexte 204">
            <a:extLst>
              <a:ext uri="{FF2B5EF4-FFF2-40B4-BE49-F238E27FC236}">
                <a16:creationId xmlns:a16="http://schemas.microsoft.com/office/drawing/2014/main" id="{09B0BC01-AC01-410A-A943-F8BAD4E3D0C1}"/>
              </a:ext>
            </a:extLst>
          </p:cNvPr>
          <p:cNvSpPr txBox="1"/>
          <p:nvPr/>
        </p:nvSpPr>
        <p:spPr>
          <a:xfrm>
            <a:off x="5160183" y="1750792"/>
            <a:ext cx="503069" cy="182186"/>
          </a:xfrm>
          <a:prstGeom prst="rect">
            <a:avLst/>
          </a:prstGeom>
          <a:solidFill>
            <a:schemeClr val="bg1"/>
          </a:solidFill>
          <a:ln w="12700" cap="rnd" cmpd="sng" algn="ctr">
            <a:noFill/>
            <a:prstDash val="solid"/>
            <a:round/>
            <a:headEnd type="none" w="med" len="med"/>
            <a:tailEnd type="none" w="med" len="med"/>
          </a:ln>
          <a:effectLst/>
        </p:spPr>
        <p:txBody>
          <a:bodyPr rtlCol="0" anchor="ctr"/>
          <a:lstStyle>
            <a:defPPr marR="0" lvl="0" algn="l" rtl="0">
              <a:lnSpc>
                <a:spcPct val="100000"/>
              </a:lnSpc>
              <a:spcBef>
                <a:spcPts val="0"/>
              </a:spcBef>
              <a:spcAft>
                <a:spcPts val="0"/>
              </a:spcAft>
            </a:defPPr>
            <a:lvl1pPr defTabSz="859445">
              <a:buClr>
                <a:srgbClr val="B34A8C"/>
              </a:buClr>
              <a:defRPr sz="900">
                <a:solidFill>
                  <a:srgbClr val="000000">
                    <a:lumMod val="65000"/>
                    <a:lumOff val="35000"/>
                  </a:srgbClr>
                </a:solidFill>
              </a:defRPr>
            </a:lvl1pPr>
          </a:lstStyle>
          <a:p>
            <a:pPr algn="ctr" defTabSz="553139">
              <a:defRPr/>
            </a:pPr>
            <a:r>
              <a:rPr lang="fr-FR" sz="257" dirty="0">
                <a:solidFill>
                  <a:srgbClr val="398538"/>
                </a:solidFill>
              </a:rPr>
              <a:t>Bannière uniquement pour les établissements ayant déployé </a:t>
            </a:r>
            <a:r>
              <a:rPr lang="fr-FR" sz="257" dirty="0" err="1">
                <a:solidFill>
                  <a:srgbClr val="398538"/>
                </a:solidFill>
              </a:rPr>
              <a:t>Cozynergy</a:t>
            </a:r>
            <a:endParaRPr lang="fr-FR" sz="257" dirty="0">
              <a:solidFill>
                <a:srgbClr val="398538"/>
              </a:solidFill>
            </a:endParaRPr>
          </a:p>
        </p:txBody>
      </p:sp>
      <p:cxnSp>
        <p:nvCxnSpPr>
          <p:cNvPr id="187" name="Connecteur droit avec flèche 186">
            <a:extLst>
              <a:ext uri="{FF2B5EF4-FFF2-40B4-BE49-F238E27FC236}">
                <a16:creationId xmlns:a16="http://schemas.microsoft.com/office/drawing/2014/main" id="{7D0682D6-E730-4C9D-8DFD-EABC887D07FE}"/>
              </a:ext>
            </a:extLst>
          </p:cNvPr>
          <p:cNvCxnSpPr>
            <a:cxnSpLocks/>
          </p:cNvCxnSpPr>
          <p:nvPr/>
        </p:nvCxnSpPr>
        <p:spPr>
          <a:xfrm>
            <a:off x="5067119" y="1452776"/>
            <a:ext cx="1370866" cy="20709"/>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189" name="Connecteur droit avec flèche 188">
            <a:extLst>
              <a:ext uri="{FF2B5EF4-FFF2-40B4-BE49-F238E27FC236}">
                <a16:creationId xmlns:a16="http://schemas.microsoft.com/office/drawing/2014/main" id="{DEEAF3D7-4D2F-4D69-8752-01F037440DE9}"/>
              </a:ext>
            </a:extLst>
          </p:cNvPr>
          <p:cNvCxnSpPr>
            <a:cxnSpLocks/>
          </p:cNvCxnSpPr>
          <p:nvPr/>
        </p:nvCxnSpPr>
        <p:spPr>
          <a:xfrm>
            <a:off x="5067119" y="1282520"/>
            <a:ext cx="864405" cy="7619"/>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122" name="Connecteur droit avec flèche 121">
            <a:extLst>
              <a:ext uri="{FF2B5EF4-FFF2-40B4-BE49-F238E27FC236}">
                <a16:creationId xmlns:a16="http://schemas.microsoft.com/office/drawing/2014/main" id="{21990F0F-51AC-42EC-ADE1-2CD09F815C0B}"/>
              </a:ext>
            </a:extLst>
          </p:cNvPr>
          <p:cNvCxnSpPr>
            <a:cxnSpLocks/>
          </p:cNvCxnSpPr>
          <p:nvPr/>
        </p:nvCxnSpPr>
        <p:spPr>
          <a:xfrm>
            <a:off x="5067998" y="2114349"/>
            <a:ext cx="1989979" cy="3204"/>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pic>
        <p:nvPicPr>
          <p:cNvPr id="253" name="Image 252">
            <a:extLst>
              <a:ext uri="{FF2B5EF4-FFF2-40B4-BE49-F238E27FC236}">
                <a16:creationId xmlns:a16="http://schemas.microsoft.com/office/drawing/2014/main" id="{7755372F-AB99-488D-B3AA-D28C5E72FA4B}"/>
              </a:ext>
            </a:extLst>
          </p:cNvPr>
          <p:cNvPicPr>
            <a:picLocks noChangeAspect="1"/>
          </p:cNvPicPr>
          <p:nvPr/>
        </p:nvPicPr>
        <p:blipFill>
          <a:blip r:embed="rId26"/>
          <a:stretch>
            <a:fillRect/>
          </a:stretch>
        </p:blipFill>
        <p:spPr>
          <a:xfrm>
            <a:off x="1722211" y="4182213"/>
            <a:ext cx="472651" cy="834434"/>
          </a:xfrm>
          <a:prstGeom prst="rect">
            <a:avLst/>
          </a:prstGeom>
          <a:ln>
            <a:noFill/>
          </a:ln>
          <a:effectLst>
            <a:outerShdw blurRad="292100" dist="139700" dir="2700000" algn="tl" rotWithShape="0">
              <a:srgbClr val="333333">
                <a:alpha val="65000"/>
              </a:srgbClr>
            </a:outerShdw>
          </a:effectLst>
        </p:spPr>
      </p:pic>
      <p:pic>
        <p:nvPicPr>
          <p:cNvPr id="255" name="Image 254">
            <a:extLst>
              <a:ext uri="{FF2B5EF4-FFF2-40B4-BE49-F238E27FC236}">
                <a16:creationId xmlns:a16="http://schemas.microsoft.com/office/drawing/2014/main" id="{996E720B-15B7-459D-B2AB-A6AFB34729E7}"/>
              </a:ext>
            </a:extLst>
          </p:cNvPr>
          <p:cNvPicPr>
            <a:picLocks noChangeAspect="1"/>
          </p:cNvPicPr>
          <p:nvPr/>
        </p:nvPicPr>
        <p:blipFill>
          <a:blip r:embed="rId27"/>
          <a:stretch>
            <a:fillRect/>
          </a:stretch>
        </p:blipFill>
        <p:spPr>
          <a:xfrm>
            <a:off x="3525122" y="4186115"/>
            <a:ext cx="445244" cy="794170"/>
          </a:xfrm>
          <a:prstGeom prst="rect">
            <a:avLst/>
          </a:prstGeom>
          <a:ln>
            <a:noFill/>
          </a:ln>
          <a:effectLst>
            <a:outerShdw blurRad="292100" dist="139700" dir="2700000" algn="tl" rotWithShape="0">
              <a:srgbClr val="333333">
                <a:alpha val="65000"/>
              </a:srgbClr>
            </a:outerShdw>
          </a:effectLst>
        </p:spPr>
      </p:pic>
      <p:pic>
        <p:nvPicPr>
          <p:cNvPr id="65" name="Image 64">
            <a:extLst>
              <a:ext uri="{FF2B5EF4-FFF2-40B4-BE49-F238E27FC236}">
                <a16:creationId xmlns:a16="http://schemas.microsoft.com/office/drawing/2014/main" id="{57BE1E4F-B809-4CB7-A03F-1BF144A26D71}"/>
              </a:ext>
            </a:extLst>
          </p:cNvPr>
          <p:cNvPicPr>
            <a:picLocks noChangeAspect="1"/>
          </p:cNvPicPr>
          <p:nvPr/>
        </p:nvPicPr>
        <p:blipFill>
          <a:blip r:embed="rId28"/>
          <a:stretch>
            <a:fillRect/>
          </a:stretch>
        </p:blipFill>
        <p:spPr>
          <a:xfrm>
            <a:off x="2932427" y="4195909"/>
            <a:ext cx="441020" cy="783936"/>
          </a:xfrm>
          <a:prstGeom prst="rect">
            <a:avLst/>
          </a:prstGeom>
          <a:ln>
            <a:noFill/>
          </a:ln>
          <a:effectLst>
            <a:outerShdw blurRad="292100" dist="139700" dir="2700000" algn="tl" rotWithShape="0">
              <a:srgbClr val="333333">
                <a:alpha val="65000"/>
              </a:srgbClr>
            </a:outerShdw>
          </a:effectLst>
        </p:spPr>
      </p:pic>
      <p:cxnSp>
        <p:nvCxnSpPr>
          <p:cNvPr id="9" name="Connecteur : en angle 8">
            <a:extLst>
              <a:ext uri="{FF2B5EF4-FFF2-40B4-BE49-F238E27FC236}">
                <a16:creationId xmlns:a16="http://schemas.microsoft.com/office/drawing/2014/main" id="{07219B06-FB7D-4ED4-9424-536427DE4F4C}"/>
              </a:ext>
            </a:extLst>
          </p:cNvPr>
          <p:cNvCxnSpPr>
            <a:cxnSpLocks/>
          </p:cNvCxnSpPr>
          <p:nvPr/>
        </p:nvCxnSpPr>
        <p:spPr>
          <a:xfrm>
            <a:off x="2745643" y="2806770"/>
            <a:ext cx="2207443" cy="1237704"/>
          </a:xfrm>
          <a:prstGeom prst="bentConnector3">
            <a:avLst>
              <a:gd name="adj1" fmla="val 72266"/>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eur : en angle 11">
            <a:extLst>
              <a:ext uri="{FF2B5EF4-FFF2-40B4-BE49-F238E27FC236}">
                <a16:creationId xmlns:a16="http://schemas.microsoft.com/office/drawing/2014/main" id="{56ED0A80-9E57-4C9F-B772-4B34D4835432}"/>
              </a:ext>
            </a:extLst>
          </p:cNvPr>
          <p:cNvCxnSpPr>
            <a:cxnSpLocks/>
          </p:cNvCxnSpPr>
          <p:nvPr/>
        </p:nvCxnSpPr>
        <p:spPr>
          <a:xfrm>
            <a:off x="2768458" y="2959808"/>
            <a:ext cx="385038" cy="332583"/>
          </a:xfrm>
          <a:prstGeom prst="bentConnector3">
            <a:avLst>
              <a:gd name="adj1" fmla="val 50000"/>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necteur : en angle 28">
            <a:extLst>
              <a:ext uri="{FF2B5EF4-FFF2-40B4-BE49-F238E27FC236}">
                <a16:creationId xmlns:a16="http://schemas.microsoft.com/office/drawing/2014/main" id="{B7F134C4-9EA4-41D7-B15D-C9457675A3AD}"/>
              </a:ext>
            </a:extLst>
          </p:cNvPr>
          <p:cNvCxnSpPr>
            <a:cxnSpLocks/>
          </p:cNvCxnSpPr>
          <p:nvPr/>
        </p:nvCxnSpPr>
        <p:spPr>
          <a:xfrm flipV="1">
            <a:off x="2736649" y="1694855"/>
            <a:ext cx="232841" cy="228278"/>
          </a:xfrm>
          <a:prstGeom prst="bentConnector3">
            <a:avLst>
              <a:gd name="adj1" fmla="val 50000"/>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cxnSp>
        <p:nvCxnSpPr>
          <p:cNvPr id="239" name="Connecteur : en angle 238">
            <a:extLst>
              <a:ext uri="{FF2B5EF4-FFF2-40B4-BE49-F238E27FC236}">
                <a16:creationId xmlns:a16="http://schemas.microsoft.com/office/drawing/2014/main" id="{7C201276-3008-4761-BD22-6E6593554353}"/>
              </a:ext>
            </a:extLst>
          </p:cNvPr>
          <p:cNvCxnSpPr>
            <a:cxnSpLocks/>
          </p:cNvCxnSpPr>
          <p:nvPr/>
        </p:nvCxnSpPr>
        <p:spPr>
          <a:xfrm flipV="1">
            <a:off x="5188602" y="3479385"/>
            <a:ext cx="949651" cy="261726"/>
          </a:xfrm>
          <a:prstGeom prst="bentConnector3">
            <a:avLst>
              <a:gd name="adj1" fmla="val 92"/>
            </a:avLst>
          </a:prstGeom>
          <a:ln>
            <a:solidFill>
              <a:srgbClr val="398538"/>
            </a:solidFill>
            <a:headEnd type="triangle"/>
            <a:tailEnd type="triangle"/>
          </a:ln>
        </p:spPr>
        <p:style>
          <a:lnRef idx="1">
            <a:schemeClr val="accent2"/>
          </a:lnRef>
          <a:fillRef idx="0">
            <a:schemeClr val="accent2"/>
          </a:fillRef>
          <a:effectRef idx="0">
            <a:schemeClr val="accent2"/>
          </a:effectRef>
          <a:fontRef idx="minor">
            <a:schemeClr val="tx1"/>
          </a:fontRef>
        </p:style>
      </p:cxnSp>
      <p:pic>
        <p:nvPicPr>
          <p:cNvPr id="243" name="Image 242">
            <a:extLst>
              <a:ext uri="{FF2B5EF4-FFF2-40B4-BE49-F238E27FC236}">
                <a16:creationId xmlns:a16="http://schemas.microsoft.com/office/drawing/2014/main" id="{0CFF9CDC-DC37-4FCE-92AA-FFEA508811E4}"/>
              </a:ext>
            </a:extLst>
          </p:cNvPr>
          <p:cNvPicPr>
            <a:picLocks noChangeAspect="1"/>
          </p:cNvPicPr>
          <p:nvPr/>
        </p:nvPicPr>
        <p:blipFill>
          <a:blip r:embed="rId29"/>
          <a:stretch>
            <a:fillRect/>
          </a:stretch>
        </p:blipFill>
        <p:spPr>
          <a:xfrm>
            <a:off x="5600670" y="4350487"/>
            <a:ext cx="404987" cy="711749"/>
          </a:xfrm>
          <a:prstGeom prst="rect">
            <a:avLst/>
          </a:prstGeom>
          <a:ln>
            <a:noFill/>
          </a:ln>
          <a:effectLst>
            <a:outerShdw blurRad="292100" dist="139700" dir="2700000" algn="tl" rotWithShape="0">
              <a:srgbClr val="333333">
                <a:alpha val="65000"/>
              </a:srgbClr>
            </a:outerShdw>
          </a:effectLst>
        </p:spPr>
      </p:pic>
      <p:cxnSp>
        <p:nvCxnSpPr>
          <p:cNvPr id="121" name="Connecteur droit avec flèche 120">
            <a:extLst>
              <a:ext uri="{FF2B5EF4-FFF2-40B4-BE49-F238E27FC236}">
                <a16:creationId xmlns:a16="http://schemas.microsoft.com/office/drawing/2014/main" id="{AEF36209-0712-4326-9BB6-4C9753F6D747}"/>
              </a:ext>
            </a:extLst>
          </p:cNvPr>
          <p:cNvCxnSpPr>
            <a:cxnSpLocks/>
          </p:cNvCxnSpPr>
          <p:nvPr/>
        </p:nvCxnSpPr>
        <p:spPr>
          <a:xfrm>
            <a:off x="6538412" y="3481605"/>
            <a:ext cx="99971" cy="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pic>
        <p:nvPicPr>
          <p:cNvPr id="250" name="Image 249">
            <a:extLst>
              <a:ext uri="{FF2B5EF4-FFF2-40B4-BE49-F238E27FC236}">
                <a16:creationId xmlns:a16="http://schemas.microsoft.com/office/drawing/2014/main" id="{2A345D6F-5A5B-4F00-84E5-660BDD027972}"/>
              </a:ext>
            </a:extLst>
          </p:cNvPr>
          <p:cNvPicPr>
            <a:picLocks noChangeAspect="1"/>
          </p:cNvPicPr>
          <p:nvPr/>
        </p:nvPicPr>
        <p:blipFill>
          <a:blip r:embed="rId30"/>
          <a:stretch>
            <a:fillRect/>
          </a:stretch>
        </p:blipFill>
        <p:spPr>
          <a:xfrm>
            <a:off x="3659573" y="1596486"/>
            <a:ext cx="268305" cy="477545"/>
          </a:xfrm>
          <a:prstGeom prst="rect">
            <a:avLst/>
          </a:prstGeom>
          <a:ln>
            <a:noFill/>
          </a:ln>
          <a:effectLst>
            <a:outerShdw blurRad="292100" dist="139700" dir="2700000" algn="tl" rotWithShape="0">
              <a:srgbClr val="333333">
                <a:alpha val="65000"/>
              </a:srgbClr>
            </a:outerShdw>
          </a:effectLst>
        </p:spPr>
      </p:pic>
      <p:sp>
        <p:nvSpPr>
          <p:cNvPr id="3" name="Espace réservé du texte 2">
            <a:extLst>
              <a:ext uri="{FF2B5EF4-FFF2-40B4-BE49-F238E27FC236}">
                <a16:creationId xmlns:a16="http://schemas.microsoft.com/office/drawing/2014/main" id="{01B6D2DC-F273-4BAC-B9F5-18B395F4C487}"/>
              </a:ext>
            </a:extLst>
          </p:cNvPr>
          <p:cNvSpPr>
            <a:spLocks noGrp="1"/>
          </p:cNvSpPr>
          <p:nvPr>
            <p:ph type="body" sz="quarter" idx="12"/>
          </p:nvPr>
        </p:nvSpPr>
        <p:spPr>
          <a:xfrm>
            <a:off x="878524" y="575690"/>
            <a:ext cx="5563720" cy="233561"/>
          </a:xfrm>
        </p:spPr>
        <p:txBody>
          <a:bodyPr>
            <a:normAutofit/>
          </a:bodyPr>
          <a:lstStyle/>
          <a:p>
            <a:r>
              <a:rPr lang="fr-FR" sz="1400" dirty="0"/>
              <a:t>Parcours Adapter mon logement</a:t>
            </a:r>
          </a:p>
        </p:txBody>
      </p:sp>
      <p:cxnSp>
        <p:nvCxnSpPr>
          <p:cNvPr id="167" name="Connecteur droit avec flèche 166">
            <a:extLst>
              <a:ext uri="{FF2B5EF4-FFF2-40B4-BE49-F238E27FC236}">
                <a16:creationId xmlns:a16="http://schemas.microsoft.com/office/drawing/2014/main" id="{334D6670-DE8B-4675-83E7-4E1A5C95BB5A}"/>
              </a:ext>
            </a:extLst>
          </p:cNvPr>
          <p:cNvCxnSpPr>
            <a:cxnSpLocks/>
          </p:cNvCxnSpPr>
          <p:nvPr/>
        </p:nvCxnSpPr>
        <p:spPr>
          <a:xfrm>
            <a:off x="2350802" y="3813581"/>
            <a:ext cx="0" cy="270337"/>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sp>
        <p:nvSpPr>
          <p:cNvPr id="91" name="Titre 1">
            <a:extLst>
              <a:ext uri="{FF2B5EF4-FFF2-40B4-BE49-F238E27FC236}">
                <a16:creationId xmlns:a16="http://schemas.microsoft.com/office/drawing/2014/main" id="{14E78972-B7D7-491F-98BE-179C0C86D52B}"/>
              </a:ext>
            </a:extLst>
          </p:cNvPr>
          <p:cNvSpPr txBox="1">
            <a:spLocks/>
          </p:cNvSpPr>
          <p:nvPr/>
        </p:nvSpPr>
        <p:spPr>
          <a:xfrm>
            <a:off x="877606" y="172215"/>
            <a:ext cx="7798850" cy="412606"/>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a:lstStyle>
          <a:p>
            <a:r>
              <a:rPr lang="fr-FR"/>
              <a:t>Conseils et solutions durables - Logement </a:t>
            </a:r>
            <a:endParaRPr lang="fr-FR" dirty="0"/>
          </a:p>
        </p:txBody>
      </p:sp>
      <p:cxnSp>
        <p:nvCxnSpPr>
          <p:cNvPr id="86" name="Connecteur droit avec flèche 85">
            <a:extLst>
              <a:ext uri="{FF2B5EF4-FFF2-40B4-BE49-F238E27FC236}">
                <a16:creationId xmlns:a16="http://schemas.microsoft.com/office/drawing/2014/main" id="{D2529771-0F79-442E-BE61-603A40DED3C2}"/>
              </a:ext>
            </a:extLst>
          </p:cNvPr>
          <p:cNvCxnSpPr>
            <a:cxnSpLocks/>
          </p:cNvCxnSpPr>
          <p:nvPr/>
        </p:nvCxnSpPr>
        <p:spPr>
          <a:xfrm>
            <a:off x="1602008" y="2806770"/>
            <a:ext cx="226991" cy="0"/>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87" name="Rectangle : coins arrondis 86">
            <a:extLst>
              <a:ext uri="{FF2B5EF4-FFF2-40B4-BE49-F238E27FC236}">
                <a16:creationId xmlns:a16="http://schemas.microsoft.com/office/drawing/2014/main" id="{8901D0AA-C71F-4FA0-9CDF-2C890F50BC7C}"/>
              </a:ext>
            </a:extLst>
          </p:cNvPr>
          <p:cNvSpPr/>
          <p:nvPr/>
        </p:nvSpPr>
        <p:spPr>
          <a:xfrm>
            <a:off x="181351" y="2672493"/>
            <a:ext cx="1406812" cy="213383"/>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pic>
        <p:nvPicPr>
          <p:cNvPr id="88" name="Image 87">
            <a:extLst>
              <a:ext uri="{FF2B5EF4-FFF2-40B4-BE49-F238E27FC236}">
                <a16:creationId xmlns:a16="http://schemas.microsoft.com/office/drawing/2014/main" id="{A81B153A-0264-4B9E-9FF4-0514710CAC42}"/>
              </a:ext>
            </a:extLst>
          </p:cNvPr>
          <p:cNvPicPr>
            <a:picLocks noChangeAspect="1"/>
          </p:cNvPicPr>
          <p:nvPr/>
        </p:nvPicPr>
        <p:blipFill rotWithShape="1">
          <a:blip r:embed="rId31"/>
          <a:srcRect t="9249"/>
          <a:stretch/>
        </p:blipFill>
        <p:spPr>
          <a:xfrm>
            <a:off x="3245508" y="3012627"/>
            <a:ext cx="359723" cy="58615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224730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age 21" descr="Une image contenant texte&#10;&#10;Description générée automatiquement">
            <a:extLst>
              <a:ext uri="{FF2B5EF4-FFF2-40B4-BE49-F238E27FC236}">
                <a16:creationId xmlns:a16="http://schemas.microsoft.com/office/drawing/2014/main" id="{A010A068-604F-485B-9B68-84B93084F9BE}"/>
              </a:ext>
            </a:extLst>
          </p:cNvPr>
          <p:cNvPicPr>
            <a:picLocks noChangeAspect="1"/>
          </p:cNvPicPr>
          <p:nvPr/>
        </p:nvPicPr>
        <p:blipFill>
          <a:blip r:embed="rId3"/>
          <a:stretch>
            <a:fillRect/>
          </a:stretch>
        </p:blipFill>
        <p:spPr>
          <a:xfrm>
            <a:off x="225489" y="1642029"/>
            <a:ext cx="1281026" cy="2771565"/>
          </a:xfrm>
          <a:prstGeom prst="rect">
            <a:avLst/>
          </a:prstGeom>
          <a:ln>
            <a:noFill/>
          </a:ln>
          <a:effectLst>
            <a:outerShdw blurRad="292100" dist="139700" dir="2700000" algn="tl" rotWithShape="0">
              <a:srgbClr val="333333">
                <a:alpha val="65000"/>
              </a:srgbClr>
            </a:outerShdw>
          </a:effectLst>
        </p:spPr>
      </p:pic>
      <p:sp>
        <p:nvSpPr>
          <p:cNvPr id="3" name="Espace réservé du texte 2">
            <a:extLst>
              <a:ext uri="{FF2B5EF4-FFF2-40B4-BE49-F238E27FC236}">
                <a16:creationId xmlns:a16="http://schemas.microsoft.com/office/drawing/2014/main" id="{01B6D2DC-F273-4BAC-B9F5-18B395F4C487}"/>
              </a:ext>
            </a:extLst>
          </p:cNvPr>
          <p:cNvSpPr>
            <a:spLocks noGrp="1"/>
          </p:cNvSpPr>
          <p:nvPr>
            <p:ph type="body" sz="quarter" idx="12"/>
          </p:nvPr>
        </p:nvSpPr>
        <p:spPr>
          <a:xfrm>
            <a:off x="912864" y="599438"/>
            <a:ext cx="5563720" cy="233561"/>
          </a:xfrm>
        </p:spPr>
        <p:txBody>
          <a:bodyPr>
            <a:normAutofit/>
          </a:bodyPr>
          <a:lstStyle/>
          <a:p>
            <a:r>
              <a:rPr lang="fr-FR" sz="1400" dirty="0"/>
              <a:t>Identifier les travaux de rénovation</a:t>
            </a:r>
          </a:p>
        </p:txBody>
      </p:sp>
      <p:sp>
        <p:nvSpPr>
          <p:cNvPr id="15" name="ZoneTexte 14">
            <a:extLst>
              <a:ext uri="{FF2B5EF4-FFF2-40B4-BE49-F238E27FC236}">
                <a16:creationId xmlns:a16="http://schemas.microsoft.com/office/drawing/2014/main" id="{07145E49-4FF1-41FC-9D47-4C1DF7E0A9B0}"/>
              </a:ext>
            </a:extLst>
          </p:cNvPr>
          <p:cNvSpPr txBox="1"/>
          <p:nvPr/>
        </p:nvSpPr>
        <p:spPr>
          <a:xfrm>
            <a:off x="3069012" y="2039819"/>
            <a:ext cx="752328" cy="214203"/>
          </a:xfrm>
          <a:prstGeom prst="rect">
            <a:avLst/>
          </a:prstGeom>
          <a:solidFill>
            <a:schemeClr val="bg1"/>
          </a:solidFill>
          <a:ln w="12700" cap="rnd" cmpd="sng" algn="ctr">
            <a:noFill/>
            <a:prstDash val="solid"/>
            <a:round/>
            <a:headEnd type="none" w="med" len="med"/>
            <a:tailEnd type="none" w="med" len="med"/>
          </a:ln>
          <a:effectLst>
            <a:outerShdw blurRad="50800" dist="50800" dir="3000000" algn="ctr" rotWithShape="0">
              <a:sysClr val="window" lastClr="FFFFFF">
                <a:lumMod val="85000"/>
              </a:sysClr>
            </a:outerShdw>
          </a:effectLst>
        </p:spPr>
        <p:txBody>
          <a:bodyPr rtlCol="0" anchor="ctr"/>
          <a:lstStyle>
            <a:defPPr marR="0" lvl="0" algn="l" rtl="0">
              <a:lnSpc>
                <a:spcPct val="100000"/>
              </a:lnSpc>
              <a:spcBef>
                <a:spcPts val="0"/>
              </a:spcBef>
              <a:spcAft>
                <a:spcPts val="0"/>
              </a:spcAft>
            </a:defPPr>
            <a:lvl1pPr defTabSz="859445">
              <a:buClr>
                <a:srgbClr val="B34A8C"/>
              </a:buClr>
              <a:defRPr sz="900">
                <a:solidFill>
                  <a:srgbClr val="000000">
                    <a:lumMod val="65000"/>
                    <a:lumOff val="35000"/>
                  </a:srgbClr>
                </a:solidFill>
              </a:defRPr>
            </a:lvl1pPr>
          </a:lstStyle>
          <a:p>
            <a:pPr algn="ctr"/>
            <a:r>
              <a:rPr lang="fr-FR" sz="386" dirty="0">
                <a:solidFill>
                  <a:srgbClr val="398538"/>
                </a:solidFill>
              </a:rPr>
              <a:t>Etablissement qui souhaite </a:t>
            </a:r>
            <a:r>
              <a:rPr lang="fr-FR" sz="386" dirty="0" err="1">
                <a:solidFill>
                  <a:srgbClr val="398538"/>
                </a:solidFill>
              </a:rPr>
              <a:t>Cozynergy</a:t>
            </a:r>
            <a:endParaRPr lang="fr-FR" sz="386" dirty="0">
              <a:solidFill>
                <a:srgbClr val="398538"/>
              </a:solidFill>
            </a:endParaRPr>
          </a:p>
        </p:txBody>
      </p:sp>
      <p:sp>
        <p:nvSpPr>
          <p:cNvPr id="16" name="ZoneTexte 15">
            <a:extLst>
              <a:ext uri="{FF2B5EF4-FFF2-40B4-BE49-F238E27FC236}">
                <a16:creationId xmlns:a16="http://schemas.microsoft.com/office/drawing/2014/main" id="{4E94627E-D3E5-4073-BFC6-5ED73E845ECA}"/>
              </a:ext>
            </a:extLst>
          </p:cNvPr>
          <p:cNvSpPr txBox="1"/>
          <p:nvPr/>
        </p:nvSpPr>
        <p:spPr>
          <a:xfrm>
            <a:off x="2912564" y="3368540"/>
            <a:ext cx="893158" cy="332343"/>
          </a:xfrm>
          <a:prstGeom prst="rect">
            <a:avLst/>
          </a:prstGeom>
          <a:solidFill>
            <a:schemeClr val="bg1"/>
          </a:solidFill>
          <a:ln w="12700" cap="rnd" cmpd="sng" algn="ctr">
            <a:noFill/>
            <a:prstDash val="solid"/>
            <a:round/>
            <a:headEnd type="none" w="med" len="med"/>
            <a:tailEnd type="none" w="med" len="med"/>
          </a:ln>
          <a:effectLst>
            <a:outerShdw blurRad="50800" dist="50800" dir="3000000" algn="ctr" rotWithShape="0">
              <a:sysClr val="window" lastClr="FFFFFF">
                <a:lumMod val="85000"/>
              </a:sysClr>
            </a:outerShdw>
          </a:effectLst>
        </p:spPr>
        <p:txBody>
          <a:bodyPr rtlCol="0" anchor="ctr"/>
          <a:lstStyle>
            <a:defPPr marR="0" lvl="0" algn="l" rtl="0">
              <a:lnSpc>
                <a:spcPct val="100000"/>
              </a:lnSpc>
              <a:spcBef>
                <a:spcPts val="0"/>
              </a:spcBef>
              <a:spcAft>
                <a:spcPts val="0"/>
              </a:spcAft>
            </a:defPPr>
            <a:lvl1pPr defTabSz="859445">
              <a:buClr>
                <a:srgbClr val="B34A8C"/>
              </a:buClr>
              <a:defRPr sz="900">
                <a:solidFill>
                  <a:srgbClr val="000000">
                    <a:lumMod val="65000"/>
                    <a:lumOff val="35000"/>
                  </a:srgbClr>
                </a:solidFill>
              </a:defRPr>
            </a:lvl1pPr>
          </a:lstStyle>
          <a:p>
            <a:pPr algn="ctr"/>
            <a:r>
              <a:rPr lang="fr-FR" sz="386" dirty="0">
                <a:solidFill>
                  <a:srgbClr val="398538"/>
                </a:solidFill>
              </a:rPr>
              <a:t>A défaut, pour les établissements NE souhaitant PAS </a:t>
            </a:r>
            <a:r>
              <a:rPr lang="fr-FR" sz="386" dirty="0" err="1">
                <a:solidFill>
                  <a:srgbClr val="398538"/>
                </a:solidFill>
              </a:rPr>
              <a:t>Cozynergy</a:t>
            </a:r>
            <a:endParaRPr lang="fr-FR" sz="386" dirty="0">
              <a:solidFill>
                <a:srgbClr val="398538"/>
              </a:solidFill>
            </a:endParaRPr>
          </a:p>
        </p:txBody>
      </p:sp>
      <p:cxnSp>
        <p:nvCxnSpPr>
          <p:cNvPr id="17" name="Connecteur droit 16">
            <a:extLst>
              <a:ext uri="{FF2B5EF4-FFF2-40B4-BE49-F238E27FC236}">
                <a16:creationId xmlns:a16="http://schemas.microsoft.com/office/drawing/2014/main" id="{DCB53529-C907-4910-9AC7-4C61643419CC}"/>
              </a:ext>
            </a:extLst>
          </p:cNvPr>
          <p:cNvCxnSpPr>
            <a:cxnSpLocks/>
          </p:cNvCxnSpPr>
          <p:nvPr/>
        </p:nvCxnSpPr>
        <p:spPr>
          <a:xfrm flipV="1">
            <a:off x="3182355" y="2380560"/>
            <a:ext cx="0" cy="903647"/>
          </a:xfrm>
          <a:prstGeom prst="line">
            <a:avLst/>
          </a:prstGeom>
          <a:ln w="9525">
            <a:solidFill>
              <a:srgbClr val="398538"/>
            </a:solidFill>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BC207C78-5975-48A2-A068-00B564CD802E}"/>
              </a:ext>
            </a:extLst>
          </p:cNvPr>
          <p:cNvCxnSpPr>
            <a:cxnSpLocks/>
          </p:cNvCxnSpPr>
          <p:nvPr/>
        </p:nvCxnSpPr>
        <p:spPr>
          <a:xfrm>
            <a:off x="3182355" y="2377031"/>
            <a:ext cx="579261" cy="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necteur droit avec flèche 18">
            <a:extLst>
              <a:ext uri="{FF2B5EF4-FFF2-40B4-BE49-F238E27FC236}">
                <a16:creationId xmlns:a16="http://schemas.microsoft.com/office/drawing/2014/main" id="{8DD4313C-D5B9-4E3E-BA42-531CF6AA1850}"/>
              </a:ext>
            </a:extLst>
          </p:cNvPr>
          <p:cNvCxnSpPr>
            <a:cxnSpLocks/>
          </p:cNvCxnSpPr>
          <p:nvPr/>
        </p:nvCxnSpPr>
        <p:spPr>
          <a:xfrm>
            <a:off x="3182355" y="3281434"/>
            <a:ext cx="579261" cy="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07C8BA99-51A4-4137-BA25-18E6505538CF}"/>
              </a:ext>
            </a:extLst>
          </p:cNvPr>
          <p:cNvCxnSpPr>
            <a:cxnSpLocks/>
          </p:cNvCxnSpPr>
          <p:nvPr/>
        </p:nvCxnSpPr>
        <p:spPr>
          <a:xfrm flipH="1">
            <a:off x="2778185" y="2821537"/>
            <a:ext cx="404171" cy="7695"/>
          </a:xfrm>
          <a:prstGeom prst="line">
            <a:avLst/>
          </a:prstGeom>
          <a:ln w="9525">
            <a:solidFill>
              <a:srgbClr val="398538"/>
            </a:solidFill>
          </a:ln>
        </p:spPr>
        <p:style>
          <a:lnRef idx="1">
            <a:schemeClr val="accent1"/>
          </a:lnRef>
          <a:fillRef idx="0">
            <a:schemeClr val="accent1"/>
          </a:fillRef>
          <a:effectRef idx="0">
            <a:schemeClr val="accent1"/>
          </a:effectRef>
          <a:fontRef idx="minor">
            <a:schemeClr val="tx1"/>
          </a:fontRef>
        </p:style>
      </p:cxnSp>
      <p:pic>
        <p:nvPicPr>
          <p:cNvPr id="27" name="Image 26">
            <a:extLst>
              <a:ext uri="{FF2B5EF4-FFF2-40B4-BE49-F238E27FC236}">
                <a16:creationId xmlns:a16="http://schemas.microsoft.com/office/drawing/2014/main" id="{2E522AFA-E627-4547-96B0-53946D0C80AD}"/>
              </a:ext>
            </a:extLst>
          </p:cNvPr>
          <p:cNvPicPr>
            <a:picLocks noChangeAspect="1"/>
          </p:cNvPicPr>
          <p:nvPr/>
        </p:nvPicPr>
        <p:blipFill rotWithShape="1">
          <a:blip r:embed="rId4"/>
          <a:srcRect b="7195"/>
          <a:stretch/>
        </p:blipFill>
        <p:spPr>
          <a:xfrm>
            <a:off x="4007782" y="3013778"/>
            <a:ext cx="996265" cy="1952714"/>
          </a:xfrm>
          <a:prstGeom prst="rect">
            <a:avLst/>
          </a:prstGeom>
          <a:ln>
            <a:noFill/>
          </a:ln>
          <a:effectLst>
            <a:outerShdw blurRad="292100" dist="139700" dir="2700000" algn="tl" rotWithShape="0">
              <a:srgbClr val="333333">
                <a:alpha val="65000"/>
              </a:srgbClr>
            </a:outerShdw>
          </a:effectLst>
        </p:spPr>
      </p:pic>
      <p:pic>
        <p:nvPicPr>
          <p:cNvPr id="34" name="Image 33">
            <a:extLst>
              <a:ext uri="{FF2B5EF4-FFF2-40B4-BE49-F238E27FC236}">
                <a16:creationId xmlns:a16="http://schemas.microsoft.com/office/drawing/2014/main" id="{B331338D-0485-4188-91AD-0508B20832E2}"/>
              </a:ext>
            </a:extLst>
          </p:cNvPr>
          <p:cNvPicPr>
            <a:picLocks noChangeAspect="1"/>
          </p:cNvPicPr>
          <p:nvPr/>
        </p:nvPicPr>
        <p:blipFill>
          <a:blip r:embed="rId5"/>
          <a:stretch>
            <a:fillRect/>
          </a:stretch>
        </p:blipFill>
        <p:spPr>
          <a:xfrm>
            <a:off x="3996431" y="972075"/>
            <a:ext cx="1093532" cy="1961253"/>
          </a:xfrm>
          <a:prstGeom prst="rect">
            <a:avLst/>
          </a:prstGeom>
          <a:ln>
            <a:noFill/>
          </a:ln>
          <a:effectLst>
            <a:outerShdw blurRad="292100" dist="139700" dir="2700000" algn="tl" rotWithShape="0">
              <a:srgbClr val="333333">
                <a:alpha val="65000"/>
              </a:srgbClr>
            </a:outerShdw>
          </a:effectLst>
        </p:spPr>
      </p:pic>
      <p:sp>
        <p:nvSpPr>
          <p:cNvPr id="42" name="ZoneTexte 41">
            <a:extLst>
              <a:ext uri="{FF2B5EF4-FFF2-40B4-BE49-F238E27FC236}">
                <a16:creationId xmlns:a16="http://schemas.microsoft.com/office/drawing/2014/main" id="{D5CC3775-B201-46F3-9D68-B5C6DB8E8A63}"/>
              </a:ext>
            </a:extLst>
          </p:cNvPr>
          <p:cNvSpPr txBox="1"/>
          <p:nvPr/>
        </p:nvSpPr>
        <p:spPr>
          <a:xfrm>
            <a:off x="4646851" y="1802290"/>
            <a:ext cx="166878" cy="230961"/>
          </a:xfrm>
          <a:prstGeom prst="rect">
            <a:avLst/>
          </a:prstGeom>
          <a:noFill/>
          <a:ln>
            <a:solidFill>
              <a:srgbClr val="398538"/>
            </a:solidFill>
          </a:ln>
        </p:spPr>
        <p:txBody>
          <a:bodyPr wrap="square" rtlCol="0">
            <a:spAutoFit/>
          </a:bodyPr>
          <a:lstStyle/>
          <a:p>
            <a:pPr algn="ctr"/>
            <a:r>
              <a:rPr lang="fr-FR" sz="901" b="1" i="1">
                <a:solidFill>
                  <a:srgbClr val="398538"/>
                </a:solidFill>
              </a:rPr>
              <a:t>…</a:t>
            </a:r>
          </a:p>
        </p:txBody>
      </p:sp>
      <p:pic>
        <p:nvPicPr>
          <p:cNvPr id="1026" name="Picture 2">
            <a:extLst>
              <a:ext uri="{FF2B5EF4-FFF2-40B4-BE49-F238E27FC236}">
                <a16:creationId xmlns:a16="http://schemas.microsoft.com/office/drawing/2014/main" id="{1A5FF3E5-8DBB-4039-B33E-2EF7A9DF9FA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07482" y="972228"/>
            <a:ext cx="1110388" cy="197376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nvGrpSpPr>
          <p:cNvPr id="26" name="Groupe 25">
            <a:extLst>
              <a:ext uri="{FF2B5EF4-FFF2-40B4-BE49-F238E27FC236}">
                <a16:creationId xmlns:a16="http://schemas.microsoft.com/office/drawing/2014/main" id="{44D6B005-E13F-4843-8F03-958D028B96E9}"/>
              </a:ext>
            </a:extLst>
          </p:cNvPr>
          <p:cNvGrpSpPr/>
          <p:nvPr/>
        </p:nvGrpSpPr>
        <p:grpSpPr>
          <a:xfrm>
            <a:off x="1863711" y="2205360"/>
            <a:ext cx="901774" cy="1637124"/>
            <a:chOff x="518889" y="2615275"/>
            <a:chExt cx="1401090" cy="2543605"/>
          </a:xfrm>
        </p:grpSpPr>
        <p:pic>
          <p:nvPicPr>
            <p:cNvPr id="35" name="Image 34">
              <a:extLst>
                <a:ext uri="{FF2B5EF4-FFF2-40B4-BE49-F238E27FC236}">
                  <a16:creationId xmlns:a16="http://schemas.microsoft.com/office/drawing/2014/main" id="{C876DE02-251B-4362-8F92-7B3DA7F2C2D5}"/>
                </a:ext>
              </a:extLst>
            </p:cNvPr>
            <p:cNvPicPr>
              <a:picLocks noChangeAspect="1"/>
            </p:cNvPicPr>
            <p:nvPr/>
          </p:nvPicPr>
          <p:blipFill rotWithShape="1">
            <a:blip r:embed="rId7"/>
            <a:srcRect b="32226"/>
            <a:stretch/>
          </p:blipFill>
          <p:spPr>
            <a:xfrm>
              <a:off x="518889" y="2615275"/>
              <a:ext cx="1401090" cy="2543605"/>
            </a:xfrm>
            <a:prstGeom prst="rect">
              <a:avLst/>
            </a:prstGeom>
            <a:ln>
              <a:noFill/>
            </a:ln>
            <a:effectLst>
              <a:outerShdw blurRad="292100" dist="139700" dir="2700000" algn="tl" rotWithShape="0">
                <a:srgbClr val="333333">
                  <a:alpha val="65000"/>
                </a:srgbClr>
              </a:outerShdw>
            </a:effectLst>
          </p:spPr>
        </p:pic>
        <p:sp>
          <p:nvSpPr>
            <p:cNvPr id="36" name="Rectangle 35">
              <a:extLst>
                <a:ext uri="{FF2B5EF4-FFF2-40B4-BE49-F238E27FC236}">
                  <a16:creationId xmlns:a16="http://schemas.microsoft.com/office/drawing/2014/main" id="{8223CF5C-87D5-4933-BA1C-AA146E44E977}"/>
                </a:ext>
              </a:extLst>
            </p:cNvPr>
            <p:cNvSpPr/>
            <p:nvPr/>
          </p:nvSpPr>
          <p:spPr>
            <a:xfrm>
              <a:off x="568047" y="5011479"/>
              <a:ext cx="1294782" cy="126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grpSp>
      <p:sp>
        <p:nvSpPr>
          <p:cNvPr id="38" name="Rectangle : coins arrondis 37">
            <a:extLst>
              <a:ext uri="{FF2B5EF4-FFF2-40B4-BE49-F238E27FC236}">
                <a16:creationId xmlns:a16="http://schemas.microsoft.com/office/drawing/2014/main" id="{917845D8-712A-4F5A-9EC2-0D2E6D65A52C}"/>
              </a:ext>
            </a:extLst>
          </p:cNvPr>
          <p:cNvSpPr/>
          <p:nvPr/>
        </p:nvSpPr>
        <p:spPr>
          <a:xfrm>
            <a:off x="1870937" y="2571750"/>
            <a:ext cx="824729" cy="183094"/>
          </a:xfrm>
          <a:prstGeom prst="roundRect">
            <a:avLst/>
          </a:prstGeom>
          <a:noFill/>
          <a:ln>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Titre 1">
            <a:extLst>
              <a:ext uri="{FF2B5EF4-FFF2-40B4-BE49-F238E27FC236}">
                <a16:creationId xmlns:a16="http://schemas.microsoft.com/office/drawing/2014/main" id="{687839B0-2F4E-49DC-821A-90E2468319A8}"/>
              </a:ext>
            </a:extLst>
          </p:cNvPr>
          <p:cNvSpPr>
            <a:spLocks noGrp="1"/>
          </p:cNvSpPr>
          <p:nvPr>
            <p:ph type="title"/>
          </p:nvPr>
        </p:nvSpPr>
        <p:spPr>
          <a:xfrm>
            <a:off x="900112" y="185738"/>
            <a:ext cx="7538119" cy="411162"/>
          </a:xfrm>
        </p:spPr>
        <p:txBody>
          <a:bodyPr/>
          <a:lstStyle/>
          <a:p>
            <a:r>
              <a:rPr lang="fr-FR" dirty="0"/>
              <a:t>Conseils et solutions durables - Logement </a:t>
            </a:r>
          </a:p>
        </p:txBody>
      </p:sp>
      <p:cxnSp>
        <p:nvCxnSpPr>
          <p:cNvPr id="23" name="Connecteur droit avec flèche 22">
            <a:extLst>
              <a:ext uri="{FF2B5EF4-FFF2-40B4-BE49-F238E27FC236}">
                <a16:creationId xmlns:a16="http://schemas.microsoft.com/office/drawing/2014/main" id="{D61C86CE-60BC-4F39-9AF1-FEAC8F59F38C}"/>
              </a:ext>
            </a:extLst>
          </p:cNvPr>
          <p:cNvCxnSpPr>
            <a:cxnSpLocks/>
          </p:cNvCxnSpPr>
          <p:nvPr/>
        </p:nvCxnSpPr>
        <p:spPr>
          <a:xfrm>
            <a:off x="1602008" y="2806770"/>
            <a:ext cx="226991" cy="0"/>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24" name="Rectangle : coins arrondis 23">
            <a:extLst>
              <a:ext uri="{FF2B5EF4-FFF2-40B4-BE49-F238E27FC236}">
                <a16:creationId xmlns:a16="http://schemas.microsoft.com/office/drawing/2014/main" id="{2CF18A3A-5BDB-49DF-9126-51CC8A08BCCA}"/>
              </a:ext>
            </a:extLst>
          </p:cNvPr>
          <p:cNvSpPr/>
          <p:nvPr/>
        </p:nvSpPr>
        <p:spPr>
          <a:xfrm>
            <a:off x="181351" y="2672493"/>
            <a:ext cx="1406812" cy="213383"/>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spTree>
    <p:extLst>
      <p:ext uri="{BB962C8B-B14F-4D97-AF65-F5344CB8AC3E}">
        <p14:creationId xmlns:p14="http://schemas.microsoft.com/office/powerpoint/2010/main" val="10916032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Image 33" descr="Une image contenant texte&#10;&#10;Description générée automatiquement">
            <a:extLst>
              <a:ext uri="{FF2B5EF4-FFF2-40B4-BE49-F238E27FC236}">
                <a16:creationId xmlns:a16="http://schemas.microsoft.com/office/drawing/2014/main" id="{0F7ACF8A-1FA6-4D0D-BDBB-218280719170}"/>
              </a:ext>
            </a:extLst>
          </p:cNvPr>
          <p:cNvPicPr>
            <a:picLocks noChangeAspect="1"/>
          </p:cNvPicPr>
          <p:nvPr/>
        </p:nvPicPr>
        <p:blipFill>
          <a:blip r:embed="rId3"/>
          <a:stretch>
            <a:fillRect/>
          </a:stretch>
        </p:blipFill>
        <p:spPr>
          <a:xfrm>
            <a:off x="225489" y="1642029"/>
            <a:ext cx="1281026" cy="2771565"/>
          </a:xfrm>
          <a:prstGeom prst="rect">
            <a:avLst/>
          </a:prstGeom>
          <a:ln>
            <a:noFill/>
          </a:ln>
          <a:effectLst>
            <a:outerShdw blurRad="292100" dist="139700" dir="2700000" algn="tl" rotWithShape="0">
              <a:srgbClr val="333333">
                <a:alpha val="65000"/>
              </a:srgbClr>
            </a:outerShdw>
          </a:effectLst>
        </p:spPr>
      </p:pic>
      <p:sp>
        <p:nvSpPr>
          <p:cNvPr id="2" name="Titre 1">
            <a:extLst>
              <a:ext uri="{FF2B5EF4-FFF2-40B4-BE49-F238E27FC236}">
                <a16:creationId xmlns:a16="http://schemas.microsoft.com/office/drawing/2014/main" id="{62F563AE-34C6-4DE4-9827-1E6B7E088C22}"/>
              </a:ext>
            </a:extLst>
          </p:cNvPr>
          <p:cNvSpPr>
            <a:spLocks noGrp="1"/>
          </p:cNvSpPr>
          <p:nvPr>
            <p:ph type="title"/>
          </p:nvPr>
        </p:nvSpPr>
        <p:spPr>
          <a:xfrm>
            <a:off x="877606" y="172215"/>
            <a:ext cx="6715547" cy="412606"/>
          </a:xfrm>
        </p:spPr>
        <p:txBody>
          <a:bodyPr/>
          <a:lstStyle/>
          <a:p>
            <a:r>
              <a:rPr lang="fr-FR" dirty="0"/>
              <a:t>Conseils et solutions durables </a:t>
            </a:r>
          </a:p>
        </p:txBody>
      </p:sp>
      <p:pic>
        <p:nvPicPr>
          <p:cNvPr id="161" name="Image 160">
            <a:extLst>
              <a:ext uri="{FF2B5EF4-FFF2-40B4-BE49-F238E27FC236}">
                <a16:creationId xmlns:a16="http://schemas.microsoft.com/office/drawing/2014/main" id="{1096E404-B309-4667-9CF9-55CD40599453}"/>
              </a:ext>
            </a:extLst>
          </p:cNvPr>
          <p:cNvPicPr>
            <a:picLocks noChangeAspect="1"/>
          </p:cNvPicPr>
          <p:nvPr/>
        </p:nvPicPr>
        <p:blipFill>
          <a:blip r:embed="rId4"/>
          <a:stretch>
            <a:fillRect/>
          </a:stretch>
        </p:blipFill>
        <p:spPr>
          <a:xfrm>
            <a:off x="1888197" y="1473051"/>
            <a:ext cx="925210" cy="2478329"/>
          </a:xfrm>
          <a:prstGeom prst="rect">
            <a:avLst/>
          </a:prstGeom>
          <a:ln>
            <a:noFill/>
          </a:ln>
          <a:effectLst>
            <a:outerShdw blurRad="292100" dist="139700" dir="2700000" algn="tl" rotWithShape="0">
              <a:srgbClr val="333333">
                <a:alpha val="65000"/>
              </a:srgbClr>
            </a:outerShdw>
          </a:effectLst>
        </p:spPr>
      </p:pic>
      <p:pic>
        <p:nvPicPr>
          <p:cNvPr id="182" name="Image 181">
            <a:extLst>
              <a:ext uri="{FF2B5EF4-FFF2-40B4-BE49-F238E27FC236}">
                <a16:creationId xmlns:a16="http://schemas.microsoft.com/office/drawing/2014/main" id="{8418518C-947E-4BCC-A1B1-B4E5D6FDFA7A}"/>
              </a:ext>
            </a:extLst>
          </p:cNvPr>
          <p:cNvPicPr>
            <a:picLocks noChangeAspect="1"/>
          </p:cNvPicPr>
          <p:nvPr/>
        </p:nvPicPr>
        <p:blipFill>
          <a:blip r:embed="rId5"/>
          <a:stretch>
            <a:fillRect/>
          </a:stretch>
        </p:blipFill>
        <p:spPr>
          <a:xfrm>
            <a:off x="3203848" y="1389660"/>
            <a:ext cx="1290274" cy="2910282"/>
          </a:xfrm>
          <a:prstGeom prst="rect">
            <a:avLst/>
          </a:prstGeom>
          <a:ln>
            <a:noFill/>
          </a:ln>
          <a:effectLst>
            <a:outerShdw blurRad="292100" dist="139700" dir="2700000" algn="tl" rotWithShape="0">
              <a:srgbClr val="333333">
                <a:alpha val="65000"/>
              </a:srgbClr>
            </a:outerShdw>
          </a:effectLst>
        </p:spPr>
      </p:pic>
      <p:cxnSp>
        <p:nvCxnSpPr>
          <p:cNvPr id="188" name="Connecteur droit avec flèche 187">
            <a:extLst>
              <a:ext uri="{FF2B5EF4-FFF2-40B4-BE49-F238E27FC236}">
                <a16:creationId xmlns:a16="http://schemas.microsoft.com/office/drawing/2014/main" id="{2700695F-675E-41FF-986B-25DA346D9645}"/>
              </a:ext>
            </a:extLst>
          </p:cNvPr>
          <p:cNvCxnSpPr>
            <a:cxnSpLocks/>
          </p:cNvCxnSpPr>
          <p:nvPr/>
        </p:nvCxnSpPr>
        <p:spPr>
          <a:xfrm>
            <a:off x="4448326" y="1860215"/>
            <a:ext cx="798365" cy="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190" name="Connecteur droit avec flèche 189">
            <a:extLst>
              <a:ext uri="{FF2B5EF4-FFF2-40B4-BE49-F238E27FC236}">
                <a16:creationId xmlns:a16="http://schemas.microsoft.com/office/drawing/2014/main" id="{1A239B7D-EC98-40A6-941B-4A73930F9074}"/>
              </a:ext>
            </a:extLst>
          </p:cNvPr>
          <p:cNvCxnSpPr>
            <a:cxnSpLocks/>
          </p:cNvCxnSpPr>
          <p:nvPr/>
        </p:nvCxnSpPr>
        <p:spPr>
          <a:xfrm>
            <a:off x="4434750" y="3556685"/>
            <a:ext cx="1530218" cy="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pic>
        <p:nvPicPr>
          <p:cNvPr id="191" name="Image 190">
            <a:extLst>
              <a:ext uri="{FF2B5EF4-FFF2-40B4-BE49-F238E27FC236}">
                <a16:creationId xmlns:a16="http://schemas.microsoft.com/office/drawing/2014/main" id="{FD8A6D72-AF42-48A4-BDA3-BA910085CC7B}"/>
              </a:ext>
            </a:extLst>
          </p:cNvPr>
          <p:cNvPicPr>
            <a:picLocks noChangeAspect="1"/>
          </p:cNvPicPr>
          <p:nvPr/>
        </p:nvPicPr>
        <p:blipFill>
          <a:blip r:embed="rId6"/>
          <a:stretch>
            <a:fillRect/>
          </a:stretch>
        </p:blipFill>
        <p:spPr>
          <a:xfrm>
            <a:off x="5271281" y="955094"/>
            <a:ext cx="752569" cy="1745960"/>
          </a:xfrm>
          <a:prstGeom prst="rect">
            <a:avLst/>
          </a:prstGeom>
          <a:ln>
            <a:noFill/>
          </a:ln>
          <a:effectLst>
            <a:outerShdw blurRad="292100" dist="139700" dir="2700000" algn="tl" rotWithShape="0">
              <a:srgbClr val="333333">
                <a:alpha val="65000"/>
              </a:srgbClr>
            </a:outerShdw>
          </a:effectLst>
        </p:spPr>
      </p:pic>
      <p:pic>
        <p:nvPicPr>
          <p:cNvPr id="192" name="Image 191">
            <a:extLst>
              <a:ext uri="{FF2B5EF4-FFF2-40B4-BE49-F238E27FC236}">
                <a16:creationId xmlns:a16="http://schemas.microsoft.com/office/drawing/2014/main" id="{9DA7B7FB-6E9F-413D-86BF-7037D9C94E8C}"/>
              </a:ext>
            </a:extLst>
          </p:cNvPr>
          <p:cNvPicPr>
            <a:picLocks noChangeAspect="1"/>
          </p:cNvPicPr>
          <p:nvPr/>
        </p:nvPicPr>
        <p:blipFill>
          <a:blip r:embed="rId7"/>
          <a:stretch>
            <a:fillRect/>
          </a:stretch>
        </p:blipFill>
        <p:spPr>
          <a:xfrm>
            <a:off x="6326158" y="1082837"/>
            <a:ext cx="749912" cy="1739791"/>
          </a:xfrm>
          <a:prstGeom prst="rect">
            <a:avLst/>
          </a:prstGeom>
          <a:ln>
            <a:noFill/>
          </a:ln>
          <a:effectLst>
            <a:outerShdw blurRad="292100" dist="139700" dir="2700000" algn="tl" rotWithShape="0">
              <a:srgbClr val="333333">
                <a:alpha val="65000"/>
              </a:srgbClr>
            </a:outerShdw>
          </a:effectLst>
        </p:spPr>
      </p:pic>
      <p:pic>
        <p:nvPicPr>
          <p:cNvPr id="193" name="Image 192">
            <a:extLst>
              <a:ext uri="{FF2B5EF4-FFF2-40B4-BE49-F238E27FC236}">
                <a16:creationId xmlns:a16="http://schemas.microsoft.com/office/drawing/2014/main" id="{3FF6924B-D42D-46C3-9F4E-613130E310C8}"/>
              </a:ext>
            </a:extLst>
          </p:cNvPr>
          <p:cNvPicPr>
            <a:picLocks noChangeAspect="1"/>
          </p:cNvPicPr>
          <p:nvPr/>
        </p:nvPicPr>
        <p:blipFill>
          <a:blip r:embed="rId8"/>
          <a:stretch>
            <a:fillRect/>
          </a:stretch>
        </p:blipFill>
        <p:spPr>
          <a:xfrm>
            <a:off x="7390410" y="1698979"/>
            <a:ext cx="709981" cy="1647155"/>
          </a:xfrm>
          <a:prstGeom prst="rect">
            <a:avLst/>
          </a:prstGeom>
          <a:ln>
            <a:noFill/>
          </a:ln>
          <a:effectLst>
            <a:outerShdw blurRad="292100" dist="139700" dir="2700000" algn="tl" rotWithShape="0">
              <a:srgbClr val="333333">
                <a:alpha val="65000"/>
              </a:srgbClr>
            </a:outerShdw>
          </a:effectLst>
        </p:spPr>
      </p:pic>
      <p:pic>
        <p:nvPicPr>
          <p:cNvPr id="202" name="Image 201">
            <a:extLst>
              <a:ext uri="{FF2B5EF4-FFF2-40B4-BE49-F238E27FC236}">
                <a16:creationId xmlns:a16="http://schemas.microsoft.com/office/drawing/2014/main" id="{F722AB2F-5077-4189-9AF9-985CF0FE64CD}"/>
              </a:ext>
            </a:extLst>
          </p:cNvPr>
          <p:cNvPicPr>
            <a:picLocks noChangeAspect="1"/>
          </p:cNvPicPr>
          <p:nvPr/>
        </p:nvPicPr>
        <p:blipFill>
          <a:blip r:embed="rId9"/>
          <a:stretch>
            <a:fillRect/>
          </a:stretch>
        </p:blipFill>
        <p:spPr>
          <a:xfrm>
            <a:off x="6027309" y="2922083"/>
            <a:ext cx="489059" cy="1134616"/>
          </a:xfrm>
          <a:prstGeom prst="rect">
            <a:avLst/>
          </a:prstGeom>
          <a:ln>
            <a:noFill/>
          </a:ln>
          <a:effectLst>
            <a:outerShdw blurRad="292100" dist="139700" dir="2700000" algn="tl" rotWithShape="0">
              <a:srgbClr val="333333">
                <a:alpha val="65000"/>
              </a:srgbClr>
            </a:outerShdw>
          </a:effectLst>
        </p:spPr>
      </p:pic>
      <p:pic>
        <p:nvPicPr>
          <p:cNvPr id="203" name="Image 202">
            <a:extLst>
              <a:ext uri="{FF2B5EF4-FFF2-40B4-BE49-F238E27FC236}">
                <a16:creationId xmlns:a16="http://schemas.microsoft.com/office/drawing/2014/main" id="{0C70CD58-DE05-42C4-B9CB-D43E2FDC3E8C}"/>
              </a:ext>
            </a:extLst>
          </p:cNvPr>
          <p:cNvPicPr>
            <a:picLocks noChangeAspect="1"/>
          </p:cNvPicPr>
          <p:nvPr/>
        </p:nvPicPr>
        <p:blipFill>
          <a:blip r:embed="rId10"/>
          <a:stretch>
            <a:fillRect/>
          </a:stretch>
        </p:blipFill>
        <p:spPr>
          <a:xfrm>
            <a:off x="6815963" y="2927515"/>
            <a:ext cx="489059" cy="1134616"/>
          </a:xfrm>
          <a:prstGeom prst="rect">
            <a:avLst/>
          </a:prstGeom>
          <a:ln>
            <a:noFill/>
          </a:ln>
          <a:effectLst>
            <a:outerShdw blurRad="292100" dist="139700" dir="2700000" algn="tl" rotWithShape="0">
              <a:srgbClr val="333333">
                <a:alpha val="65000"/>
              </a:srgbClr>
            </a:outerShdw>
          </a:effectLst>
        </p:spPr>
      </p:pic>
      <p:sp>
        <p:nvSpPr>
          <p:cNvPr id="204" name="ZoneTexte 203">
            <a:extLst>
              <a:ext uri="{FF2B5EF4-FFF2-40B4-BE49-F238E27FC236}">
                <a16:creationId xmlns:a16="http://schemas.microsoft.com/office/drawing/2014/main" id="{8EBDE6D3-9480-4586-B1E1-323AAE678BC7}"/>
              </a:ext>
            </a:extLst>
          </p:cNvPr>
          <p:cNvSpPr txBox="1"/>
          <p:nvPr/>
        </p:nvSpPr>
        <p:spPr>
          <a:xfrm>
            <a:off x="6465398" y="3421041"/>
            <a:ext cx="511510" cy="591353"/>
          </a:xfrm>
          <a:prstGeom prst="rect">
            <a:avLst/>
          </a:prstGeom>
          <a:noFill/>
        </p:spPr>
        <p:txBody>
          <a:bodyPr wrap="square" rtlCol="0">
            <a:spAutoFit/>
          </a:bodyPr>
          <a:lstStyle/>
          <a:p>
            <a:pPr defTabSz="588508">
              <a:defRPr/>
            </a:pPr>
            <a:r>
              <a:rPr lang="fr-FR" sz="515" i="1">
                <a:solidFill>
                  <a:srgbClr val="000000">
                    <a:lumMod val="65000"/>
                    <a:lumOff val="35000"/>
                  </a:srgbClr>
                </a:solidFill>
              </a:rPr>
              <a:t>ou</a:t>
            </a:r>
          </a:p>
        </p:txBody>
      </p:sp>
      <p:sp>
        <p:nvSpPr>
          <p:cNvPr id="205" name="ZoneTexte 204">
            <a:extLst>
              <a:ext uri="{FF2B5EF4-FFF2-40B4-BE49-F238E27FC236}">
                <a16:creationId xmlns:a16="http://schemas.microsoft.com/office/drawing/2014/main" id="{09B0BC01-AC01-410A-A943-F8BAD4E3D0C1}"/>
              </a:ext>
            </a:extLst>
          </p:cNvPr>
          <p:cNvSpPr txBox="1"/>
          <p:nvPr/>
        </p:nvSpPr>
        <p:spPr>
          <a:xfrm>
            <a:off x="4613054" y="3459103"/>
            <a:ext cx="1079661" cy="290938"/>
          </a:xfrm>
          <a:prstGeom prst="rect">
            <a:avLst/>
          </a:prstGeom>
          <a:solidFill>
            <a:schemeClr val="bg1"/>
          </a:solidFill>
          <a:ln w="12700" cap="rnd" cmpd="sng" algn="ctr">
            <a:noFill/>
            <a:prstDash val="solid"/>
            <a:round/>
            <a:headEnd type="none" w="med" len="med"/>
            <a:tailEnd type="none" w="med" len="med"/>
          </a:ln>
          <a:effectLst>
            <a:outerShdw blurRad="50800" dist="50800" dir="3000000" algn="ctr" rotWithShape="0">
              <a:sysClr val="window" lastClr="FFFFFF">
                <a:lumMod val="85000"/>
              </a:sysClr>
            </a:outerShdw>
          </a:effectLst>
        </p:spPr>
        <p:txBody>
          <a:bodyPr rtlCol="0" anchor="ctr"/>
          <a:lstStyle>
            <a:defPPr marR="0" lvl="0" algn="l" rtl="0">
              <a:lnSpc>
                <a:spcPct val="100000"/>
              </a:lnSpc>
              <a:spcBef>
                <a:spcPts val="0"/>
              </a:spcBef>
              <a:spcAft>
                <a:spcPts val="0"/>
              </a:spcAft>
            </a:defPPr>
            <a:lvl1pPr defTabSz="859445">
              <a:buClr>
                <a:srgbClr val="B34A8C"/>
              </a:buClr>
              <a:defRPr sz="900">
                <a:solidFill>
                  <a:srgbClr val="000000">
                    <a:lumMod val="65000"/>
                    <a:lumOff val="35000"/>
                  </a:srgbClr>
                </a:solidFill>
              </a:defRPr>
            </a:lvl1pPr>
          </a:lstStyle>
          <a:p>
            <a:pPr algn="ctr" defTabSz="553139">
              <a:defRPr/>
            </a:pPr>
            <a:r>
              <a:rPr lang="fr-FR" sz="400" dirty="0">
                <a:solidFill>
                  <a:srgbClr val="398538"/>
                </a:solidFill>
              </a:rPr>
              <a:t>Bannière uniquement pour les établissements ayant déployé </a:t>
            </a:r>
            <a:r>
              <a:rPr lang="fr-FR" sz="400" dirty="0" err="1">
                <a:solidFill>
                  <a:srgbClr val="398538"/>
                </a:solidFill>
              </a:rPr>
              <a:t>Cozynergy</a:t>
            </a:r>
            <a:endParaRPr lang="fr-FR" sz="400" dirty="0">
              <a:solidFill>
                <a:srgbClr val="398538"/>
              </a:solidFill>
            </a:endParaRPr>
          </a:p>
        </p:txBody>
      </p:sp>
      <p:cxnSp>
        <p:nvCxnSpPr>
          <p:cNvPr id="187" name="Connecteur droit avec flèche 186">
            <a:extLst>
              <a:ext uri="{FF2B5EF4-FFF2-40B4-BE49-F238E27FC236}">
                <a16:creationId xmlns:a16="http://schemas.microsoft.com/office/drawing/2014/main" id="{7D0682D6-E730-4C9D-8DFD-EABC887D07FE}"/>
              </a:ext>
            </a:extLst>
          </p:cNvPr>
          <p:cNvCxnSpPr>
            <a:cxnSpLocks/>
            <a:endCxn id="193" idx="1"/>
          </p:cNvCxnSpPr>
          <p:nvPr/>
        </p:nvCxnSpPr>
        <p:spPr>
          <a:xfrm>
            <a:off x="4448326" y="2505265"/>
            <a:ext cx="2942084" cy="17292"/>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189" name="Connecteur droit avec flèche 188">
            <a:extLst>
              <a:ext uri="{FF2B5EF4-FFF2-40B4-BE49-F238E27FC236}">
                <a16:creationId xmlns:a16="http://schemas.microsoft.com/office/drawing/2014/main" id="{DEEAF3D7-4D2F-4D69-8752-01F037440DE9}"/>
              </a:ext>
            </a:extLst>
          </p:cNvPr>
          <p:cNvCxnSpPr>
            <a:cxnSpLocks/>
          </p:cNvCxnSpPr>
          <p:nvPr/>
        </p:nvCxnSpPr>
        <p:spPr>
          <a:xfrm>
            <a:off x="4448326" y="2187557"/>
            <a:ext cx="1855142" cy="17961"/>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sp>
        <p:nvSpPr>
          <p:cNvPr id="3" name="Espace réservé du texte 2">
            <a:extLst>
              <a:ext uri="{FF2B5EF4-FFF2-40B4-BE49-F238E27FC236}">
                <a16:creationId xmlns:a16="http://schemas.microsoft.com/office/drawing/2014/main" id="{01B6D2DC-F273-4BAC-B9F5-18B395F4C487}"/>
              </a:ext>
            </a:extLst>
          </p:cNvPr>
          <p:cNvSpPr>
            <a:spLocks noGrp="1"/>
          </p:cNvSpPr>
          <p:nvPr>
            <p:ph type="body" sz="quarter" idx="12"/>
          </p:nvPr>
        </p:nvSpPr>
        <p:spPr>
          <a:xfrm>
            <a:off x="901678" y="547414"/>
            <a:ext cx="5563720" cy="233561"/>
          </a:xfrm>
        </p:spPr>
        <p:txBody>
          <a:bodyPr>
            <a:normAutofit/>
          </a:bodyPr>
          <a:lstStyle/>
          <a:p>
            <a:r>
              <a:rPr lang="fr-FR" sz="1400" dirty="0"/>
              <a:t>Mieux connaitre les aides disponibles</a:t>
            </a:r>
          </a:p>
        </p:txBody>
      </p:sp>
      <p:sp>
        <p:nvSpPr>
          <p:cNvPr id="91" name="Rectangle : coins arrondis 90">
            <a:extLst>
              <a:ext uri="{FF2B5EF4-FFF2-40B4-BE49-F238E27FC236}">
                <a16:creationId xmlns:a16="http://schemas.microsoft.com/office/drawing/2014/main" id="{3246B249-E8CC-46D9-B162-237515C0EAC7}"/>
              </a:ext>
            </a:extLst>
          </p:cNvPr>
          <p:cNvSpPr/>
          <p:nvPr/>
        </p:nvSpPr>
        <p:spPr>
          <a:xfrm>
            <a:off x="1914648" y="2056802"/>
            <a:ext cx="837502" cy="148716"/>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cxnSp>
        <p:nvCxnSpPr>
          <p:cNvPr id="94" name="Connecteur droit avec flèche 93">
            <a:extLst>
              <a:ext uri="{FF2B5EF4-FFF2-40B4-BE49-F238E27FC236}">
                <a16:creationId xmlns:a16="http://schemas.microsoft.com/office/drawing/2014/main" id="{80600CC0-91ED-4835-8F3C-A20BF5ACE80E}"/>
              </a:ext>
            </a:extLst>
          </p:cNvPr>
          <p:cNvCxnSpPr>
            <a:cxnSpLocks/>
          </p:cNvCxnSpPr>
          <p:nvPr/>
        </p:nvCxnSpPr>
        <p:spPr>
          <a:xfrm>
            <a:off x="2752150" y="2138184"/>
            <a:ext cx="307682" cy="0"/>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92" name="Titre 1">
            <a:extLst>
              <a:ext uri="{FF2B5EF4-FFF2-40B4-BE49-F238E27FC236}">
                <a16:creationId xmlns:a16="http://schemas.microsoft.com/office/drawing/2014/main" id="{965CAC83-1576-4C2B-A16F-23F301E84FE3}"/>
              </a:ext>
            </a:extLst>
          </p:cNvPr>
          <p:cNvSpPr txBox="1">
            <a:spLocks/>
          </p:cNvSpPr>
          <p:nvPr/>
        </p:nvSpPr>
        <p:spPr>
          <a:xfrm>
            <a:off x="877606" y="172215"/>
            <a:ext cx="7798850" cy="412606"/>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a:lstStyle>
          <a:p>
            <a:r>
              <a:rPr lang="fr-FR"/>
              <a:t>Conseils et solutions durables - Logement </a:t>
            </a:r>
            <a:endParaRPr lang="fr-FR" dirty="0"/>
          </a:p>
        </p:txBody>
      </p:sp>
      <p:sp>
        <p:nvSpPr>
          <p:cNvPr id="93" name="Rectangle : coins arrondis 92">
            <a:extLst>
              <a:ext uri="{FF2B5EF4-FFF2-40B4-BE49-F238E27FC236}">
                <a16:creationId xmlns:a16="http://schemas.microsoft.com/office/drawing/2014/main" id="{CC3A4257-BA2B-46D2-9885-3A2D7C57662F}"/>
              </a:ext>
            </a:extLst>
          </p:cNvPr>
          <p:cNvSpPr/>
          <p:nvPr/>
        </p:nvSpPr>
        <p:spPr>
          <a:xfrm>
            <a:off x="1632935" y="3984691"/>
            <a:ext cx="2537972" cy="110133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sp>
        <p:nvSpPr>
          <p:cNvPr id="95" name="ZoneTexte 94">
            <a:extLst>
              <a:ext uri="{FF2B5EF4-FFF2-40B4-BE49-F238E27FC236}">
                <a16:creationId xmlns:a16="http://schemas.microsoft.com/office/drawing/2014/main" id="{F8818C02-DB02-45C0-8C25-DC185CC6899F}"/>
              </a:ext>
            </a:extLst>
          </p:cNvPr>
          <p:cNvSpPr txBox="1"/>
          <p:nvPr/>
        </p:nvSpPr>
        <p:spPr>
          <a:xfrm>
            <a:off x="2580713" y="4011910"/>
            <a:ext cx="1612031" cy="211083"/>
          </a:xfrm>
          <a:prstGeom prst="rect">
            <a:avLst/>
          </a:prstGeom>
          <a:noFill/>
        </p:spPr>
        <p:txBody>
          <a:bodyPr wrap="square" rtlCol="0">
            <a:spAutoFit/>
          </a:bodyPr>
          <a:lstStyle/>
          <a:p>
            <a:pPr algn="ctr" defTabSz="588508">
              <a:defRPr/>
            </a:pPr>
            <a:r>
              <a:rPr lang="fr-FR" sz="386" i="1" dirty="0">
                <a:solidFill>
                  <a:srgbClr val="000000">
                    <a:lumMod val="65000"/>
                    <a:lumOff val="35000"/>
                  </a:srgbClr>
                </a:solidFill>
              </a:rPr>
              <a:t>Données client pré-ralimentées</a:t>
            </a:r>
          </a:p>
          <a:p>
            <a:pPr algn="ctr" defTabSz="588508">
              <a:defRPr/>
            </a:pPr>
            <a:r>
              <a:rPr lang="fr-FR" sz="386" i="1" dirty="0">
                <a:solidFill>
                  <a:srgbClr val="000000">
                    <a:lumMod val="65000"/>
                    <a:lumOff val="35000"/>
                  </a:srgbClr>
                </a:solidFill>
              </a:rPr>
              <a:t> (uniquement nom et prénom) avant envoi vers </a:t>
            </a:r>
            <a:r>
              <a:rPr lang="fr-FR" sz="386" i="1" dirty="0" err="1">
                <a:solidFill>
                  <a:srgbClr val="000000">
                    <a:lumMod val="65000"/>
                    <a:lumOff val="35000"/>
                  </a:srgbClr>
                </a:solidFill>
              </a:rPr>
              <a:t>Cozynergy</a:t>
            </a:r>
            <a:r>
              <a:rPr lang="fr-FR" sz="386" i="1" dirty="0">
                <a:solidFill>
                  <a:srgbClr val="000000">
                    <a:lumMod val="65000"/>
                    <a:lumOff val="35000"/>
                  </a:srgbClr>
                </a:solidFill>
              </a:rPr>
              <a:t> </a:t>
            </a:r>
          </a:p>
        </p:txBody>
      </p:sp>
      <p:sp>
        <p:nvSpPr>
          <p:cNvPr id="96" name="ZoneTexte 95">
            <a:extLst>
              <a:ext uri="{FF2B5EF4-FFF2-40B4-BE49-F238E27FC236}">
                <a16:creationId xmlns:a16="http://schemas.microsoft.com/office/drawing/2014/main" id="{1EC8AB31-BC40-4074-B88A-989CA9304D5F}"/>
              </a:ext>
            </a:extLst>
          </p:cNvPr>
          <p:cNvSpPr txBox="1"/>
          <p:nvPr/>
        </p:nvSpPr>
        <p:spPr>
          <a:xfrm>
            <a:off x="1945739" y="3997027"/>
            <a:ext cx="787683" cy="132877"/>
          </a:xfrm>
          <a:prstGeom prst="rect">
            <a:avLst/>
          </a:prstGeom>
          <a:solidFill>
            <a:schemeClr val="bg1"/>
          </a:solidFill>
          <a:ln w="12700" cap="rnd" cmpd="sng" algn="ctr">
            <a:noFill/>
            <a:prstDash val="solid"/>
            <a:round/>
            <a:headEnd type="none" w="med" len="med"/>
            <a:tailEnd type="none" w="med" len="med"/>
          </a:ln>
          <a:effectLst/>
        </p:spPr>
        <p:txBody>
          <a:bodyPr rtlCol="0" anchor="ctr"/>
          <a:lstStyle>
            <a:defPPr marR="0" lvl="0" algn="l" rtl="0">
              <a:lnSpc>
                <a:spcPct val="100000"/>
              </a:lnSpc>
              <a:spcBef>
                <a:spcPts val="0"/>
              </a:spcBef>
              <a:spcAft>
                <a:spcPts val="0"/>
              </a:spcAft>
            </a:defPPr>
            <a:lvl1pPr defTabSz="859445">
              <a:buClr>
                <a:srgbClr val="B34A8C"/>
              </a:buClr>
              <a:defRPr sz="900">
                <a:solidFill>
                  <a:srgbClr val="000000">
                    <a:lumMod val="65000"/>
                    <a:lumOff val="35000"/>
                  </a:srgbClr>
                </a:solidFill>
              </a:defRPr>
            </a:lvl1pPr>
          </a:lstStyle>
          <a:p>
            <a:pPr algn="ctr" defTabSz="553139">
              <a:defRPr/>
            </a:pPr>
            <a:r>
              <a:rPr lang="fr-FR" sz="257" dirty="0">
                <a:solidFill>
                  <a:srgbClr val="398538"/>
                </a:solidFill>
              </a:rPr>
              <a:t>Bannière uniquement pour les établissements ayant déployé </a:t>
            </a:r>
            <a:r>
              <a:rPr lang="fr-FR" sz="257" dirty="0" err="1">
                <a:solidFill>
                  <a:srgbClr val="398538"/>
                </a:solidFill>
              </a:rPr>
              <a:t>Cozynergy</a:t>
            </a:r>
            <a:endParaRPr lang="fr-FR" sz="257" dirty="0">
              <a:solidFill>
                <a:srgbClr val="398538"/>
              </a:solidFill>
            </a:endParaRPr>
          </a:p>
        </p:txBody>
      </p:sp>
      <p:pic>
        <p:nvPicPr>
          <p:cNvPr id="97" name="Image 96">
            <a:extLst>
              <a:ext uri="{FF2B5EF4-FFF2-40B4-BE49-F238E27FC236}">
                <a16:creationId xmlns:a16="http://schemas.microsoft.com/office/drawing/2014/main" id="{63CB8F19-07CA-4BBE-B5FE-1BEB50340396}"/>
              </a:ext>
            </a:extLst>
          </p:cNvPr>
          <p:cNvPicPr>
            <a:picLocks noChangeAspect="1"/>
          </p:cNvPicPr>
          <p:nvPr/>
        </p:nvPicPr>
        <p:blipFill>
          <a:blip r:embed="rId9"/>
          <a:stretch>
            <a:fillRect/>
          </a:stretch>
        </p:blipFill>
        <p:spPr>
          <a:xfrm>
            <a:off x="2353165" y="4173184"/>
            <a:ext cx="411722" cy="869557"/>
          </a:xfrm>
          <a:prstGeom prst="rect">
            <a:avLst/>
          </a:prstGeom>
          <a:ln>
            <a:noFill/>
          </a:ln>
          <a:effectLst>
            <a:outerShdw blurRad="292100" dist="139700" dir="2700000" algn="tl" rotWithShape="0">
              <a:srgbClr val="333333">
                <a:alpha val="65000"/>
              </a:srgbClr>
            </a:outerShdw>
          </a:effectLst>
        </p:spPr>
      </p:pic>
      <p:sp>
        <p:nvSpPr>
          <p:cNvPr id="98" name="ZoneTexte 97">
            <a:extLst>
              <a:ext uri="{FF2B5EF4-FFF2-40B4-BE49-F238E27FC236}">
                <a16:creationId xmlns:a16="http://schemas.microsoft.com/office/drawing/2014/main" id="{21AC456D-67D9-47C1-96D8-6BB5603FAABC}"/>
              </a:ext>
            </a:extLst>
          </p:cNvPr>
          <p:cNvSpPr txBox="1"/>
          <p:nvPr/>
        </p:nvSpPr>
        <p:spPr>
          <a:xfrm>
            <a:off x="2135769" y="4508605"/>
            <a:ext cx="293339" cy="171585"/>
          </a:xfrm>
          <a:prstGeom prst="rect">
            <a:avLst/>
          </a:prstGeom>
          <a:noFill/>
        </p:spPr>
        <p:txBody>
          <a:bodyPr wrap="square" rtlCol="0">
            <a:spAutoFit/>
          </a:bodyPr>
          <a:lstStyle/>
          <a:p>
            <a:pPr defTabSz="588508">
              <a:defRPr/>
            </a:pPr>
            <a:r>
              <a:rPr lang="fr-FR" sz="515" i="1" dirty="0">
                <a:solidFill>
                  <a:srgbClr val="000000">
                    <a:lumMod val="65000"/>
                    <a:lumOff val="35000"/>
                  </a:srgbClr>
                </a:solidFill>
              </a:rPr>
              <a:t>ou</a:t>
            </a:r>
          </a:p>
        </p:txBody>
      </p:sp>
      <p:cxnSp>
        <p:nvCxnSpPr>
          <p:cNvPr id="99" name="Connecteur droit avec flèche 98">
            <a:extLst>
              <a:ext uri="{FF2B5EF4-FFF2-40B4-BE49-F238E27FC236}">
                <a16:creationId xmlns:a16="http://schemas.microsoft.com/office/drawing/2014/main" id="{3CBB9151-EFA1-4B32-85B3-03DA5ACA55BF}"/>
              </a:ext>
            </a:extLst>
          </p:cNvPr>
          <p:cNvCxnSpPr>
            <a:cxnSpLocks/>
          </p:cNvCxnSpPr>
          <p:nvPr/>
        </p:nvCxnSpPr>
        <p:spPr>
          <a:xfrm>
            <a:off x="2814291" y="4559062"/>
            <a:ext cx="98376" cy="1457"/>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sp>
        <p:nvSpPr>
          <p:cNvPr id="100" name="ZoneTexte 99">
            <a:extLst>
              <a:ext uri="{FF2B5EF4-FFF2-40B4-BE49-F238E27FC236}">
                <a16:creationId xmlns:a16="http://schemas.microsoft.com/office/drawing/2014/main" id="{99EA05FA-20C4-41C5-8573-75B0585E74C4}"/>
              </a:ext>
            </a:extLst>
          </p:cNvPr>
          <p:cNvSpPr txBox="1"/>
          <p:nvPr/>
        </p:nvSpPr>
        <p:spPr>
          <a:xfrm>
            <a:off x="3367883" y="4449229"/>
            <a:ext cx="166878" cy="230961"/>
          </a:xfrm>
          <a:prstGeom prst="rect">
            <a:avLst/>
          </a:prstGeom>
          <a:noFill/>
        </p:spPr>
        <p:txBody>
          <a:bodyPr wrap="square" rtlCol="0">
            <a:spAutoFit/>
          </a:bodyPr>
          <a:lstStyle/>
          <a:p>
            <a:pPr algn="ctr" defTabSz="588508">
              <a:defRPr/>
            </a:pPr>
            <a:r>
              <a:rPr lang="fr-FR" sz="901" b="1" i="1" dirty="0">
                <a:solidFill>
                  <a:srgbClr val="398538"/>
                </a:solidFill>
              </a:rPr>
              <a:t>…</a:t>
            </a:r>
          </a:p>
        </p:txBody>
      </p:sp>
      <p:pic>
        <p:nvPicPr>
          <p:cNvPr id="101" name="Image 100">
            <a:extLst>
              <a:ext uri="{FF2B5EF4-FFF2-40B4-BE49-F238E27FC236}">
                <a16:creationId xmlns:a16="http://schemas.microsoft.com/office/drawing/2014/main" id="{5667E751-C762-41CF-AC18-3B29898D447C}"/>
              </a:ext>
            </a:extLst>
          </p:cNvPr>
          <p:cNvPicPr>
            <a:picLocks noChangeAspect="1"/>
          </p:cNvPicPr>
          <p:nvPr/>
        </p:nvPicPr>
        <p:blipFill>
          <a:blip r:embed="rId11"/>
          <a:stretch>
            <a:fillRect/>
          </a:stretch>
        </p:blipFill>
        <p:spPr>
          <a:xfrm>
            <a:off x="1722211" y="4182213"/>
            <a:ext cx="472651" cy="834434"/>
          </a:xfrm>
          <a:prstGeom prst="rect">
            <a:avLst/>
          </a:prstGeom>
          <a:ln>
            <a:noFill/>
          </a:ln>
          <a:effectLst>
            <a:outerShdw blurRad="292100" dist="139700" dir="2700000" algn="tl" rotWithShape="0">
              <a:srgbClr val="333333">
                <a:alpha val="65000"/>
              </a:srgbClr>
            </a:outerShdw>
          </a:effectLst>
        </p:spPr>
      </p:pic>
      <p:pic>
        <p:nvPicPr>
          <p:cNvPr id="102" name="Image 101">
            <a:extLst>
              <a:ext uri="{FF2B5EF4-FFF2-40B4-BE49-F238E27FC236}">
                <a16:creationId xmlns:a16="http://schemas.microsoft.com/office/drawing/2014/main" id="{0905E756-02A0-4638-8D12-256675A92205}"/>
              </a:ext>
            </a:extLst>
          </p:cNvPr>
          <p:cNvPicPr>
            <a:picLocks noChangeAspect="1"/>
          </p:cNvPicPr>
          <p:nvPr/>
        </p:nvPicPr>
        <p:blipFill>
          <a:blip r:embed="rId12"/>
          <a:stretch>
            <a:fillRect/>
          </a:stretch>
        </p:blipFill>
        <p:spPr>
          <a:xfrm>
            <a:off x="3525122" y="4186115"/>
            <a:ext cx="445244" cy="794170"/>
          </a:xfrm>
          <a:prstGeom prst="rect">
            <a:avLst/>
          </a:prstGeom>
          <a:ln>
            <a:noFill/>
          </a:ln>
          <a:effectLst>
            <a:outerShdw blurRad="292100" dist="139700" dir="2700000" algn="tl" rotWithShape="0">
              <a:srgbClr val="333333">
                <a:alpha val="65000"/>
              </a:srgbClr>
            </a:outerShdw>
          </a:effectLst>
        </p:spPr>
      </p:pic>
      <p:pic>
        <p:nvPicPr>
          <p:cNvPr id="103" name="Image 102">
            <a:extLst>
              <a:ext uri="{FF2B5EF4-FFF2-40B4-BE49-F238E27FC236}">
                <a16:creationId xmlns:a16="http://schemas.microsoft.com/office/drawing/2014/main" id="{83CD3DA8-AF55-4D28-9ADB-FEEB121635C7}"/>
              </a:ext>
            </a:extLst>
          </p:cNvPr>
          <p:cNvPicPr>
            <a:picLocks noChangeAspect="1"/>
          </p:cNvPicPr>
          <p:nvPr/>
        </p:nvPicPr>
        <p:blipFill>
          <a:blip r:embed="rId13"/>
          <a:stretch>
            <a:fillRect/>
          </a:stretch>
        </p:blipFill>
        <p:spPr>
          <a:xfrm>
            <a:off x="2932427" y="4195909"/>
            <a:ext cx="441020" cy="783936"/>
          </a:xfrm>
          <a:prstGeom prst="rect">
            <a:avLst/>
          </a:prstGeom>
          <a:ln>
            <a:noFill/>
          </a:ln>
          <a:effectLst>
            <a:outerShdw blurRad="292100" dist="139700" dir="2700000" algn="tl" rotWithShape="0">
              <a:srgbClr val="333333">
                <a:alpha val="65000"/>
              </a:srgbClr>
            </a:outerShdw>
          </a:effectLst>
        </p:spPr>
      </p:pic>
      <p:cxnSp>
        <p:nvCxnSpPr>
          <p:cNvPr id="104" name="Connecteur droit avec flèche 103">
            <a:extLst>
              <a:ext uri="{FF2B5EF4-FFF2-40B4-BE49-F238E27FC236}">
                <a16:creationId xmlns:a16="http://schemas.microsoft.com/office/drawing/2014/main" id="{A9A8A40C-2310-48BE-AA9C-55E4F3C6F24E}"/>
              </a:ext>
            </a:extLst>
          </p:cNvPr>
          <p:cNvCxnSpPr>
            <a:cxnSpLocks/>
          </p:cNvCxnSpPr>
          <p:nvPr/>
        </p:nvCxnSpPr>
        <p:spPr>
          <a:xfrm>
            <a:off x="2350802" y="3813581"/>
            <a:ext cx="0" cy="270337"/>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onnecteur droit avec flèche 34">
            <a:extLst>
              <a:ext uri="{FF2B5EF4-FFF2-40B4-BE49-F238E27FC236}">
                <a16:creationId xmlns:a16="http://schemas.microsoft.com/office/drawing/2014/main" id="{764BC1D5-3D85-4D9D-A463-B3B330B05CBF}"/>
              </a:ext>
            </a:extLst>
          </p:cNvPr>
          <p:cNvCxnSpPr>
            <a:cxnSpLocks/>
          </p:cNvCxnSpPr>
          <p:nvPr/>
        </p:nvCxnSpPr>
        <p:spPr>
          <a:xfrm>
            <a:off x="1602008" y="2806770"/>
            <a:ext cx="226991" cy="0"/>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36" name="Rectangle : coins arrondis 35">
            <a:extLst>
              <a:ext uri="{FF2B5EF4-FFF2-40B4-BE49-F238E27FC236}">
                <a16:creationId xmlns:a16="http://schemas.microsoft.com/office/drawing/2014/main" id="{C6068D59-1D6D-4143-B6BE-7C2834D07000}"/>
              </a:ext>
            </a:extLst>
          </p:cNvPr>
          <p:cNvSpPr/>
          <p:nvPr/>
        </p:nvSpPr>
        <p:spPr>
          <a:xfrm>
            <a:off x="181351" y="2672493"/>
            <a:ext cx="1406812" cy="213383"/>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spTree>
    <p:extLst>
      <p:ext uri="{BB962C8B-B14F-4D97-AF65-F5344CB8AC3E}">
        <p14:creationId xmlns:p14="http://schemas.microsoft.com/office/powerpoint/2010/main" val="9314717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Image 29" descr="Une image contenant texte&#10;&#10;Description générée automatiquement">
            <a:extLst>
              <a:ext uri="{FF2B5EF4-FFF2-40B4-BE49-F238E27FC236}">
                <a16:creationId xmlns:a16="http://schemas.microsoft.com/office/drawing/2014/main" id="{1D401D1C-8D39-4A00-BF0D-C3E90E684850}"/>
              </a:ext>
            </a:extLst>
          </p:cNvPr>
          <p:cNvPicPr>
            <a:picLocks noChangeAspect="1"/>
          </p:cNvPicPr>
          <p:nvPr/>
        </p:nvPicPr>
        <p:blipFill>
          <a:blip r:embed="rId3"/>
          <a:stretch>
            <a:fillRect/>
          </a:stretch>
        </p:blipFill>
        <p:spPr>
          <a:xfrm>
            <a:off x="225489" y="1642029"/>
            <a:ext cx="1281026" cy="2771565"/>
          </a:xfrm>
          <a:prstGeom prst="rect">
            <a:avLst/>
          </a:prstGeom>
          <a:ln>
            <a:noFill/>
          </a:ln>
          <a:effectLst>
            <a:outerShdw blurRad="292100" dist="139700" dir="2700000" algn="tl" rotWithShape="0">
              <a:srgbClr val="333333">
                <a:alpha val="65000"/>
              </a:srgbClr>
            </a:outerShdw>
          </a:effectLst>
        </p:spPr>
      </p:pic>
      <p:sp>
        <p:nvSpPr>
          <p:cNvPr id="2" name="Titre 1">
            <a:extLst>
              <a:ext uri="{FF2B5EF4-FFF2-40B4-BE49-F238E27FC236}">
                <a16:creationId xmlns:a16="http://schemas.microsoft.com/office/drawing/2014/main" id="{62F563AE-34C6-4DE4-9827-1E6B7E088C22}"/>
              </a:ext>
            </a:extLst>
          </p:cNvPr>
          <p:cNvSpPr>
            <a:spLocks noGrp="1"/>
          </p:cNvSpPr>
          <p:nvPr>
            <p:ph type="title"/>
          </p:nvPr>
        </p:nvSpPr>
        <p:spPr>
          <a:xfrm>
            <a:off x="877606" y="172215"/>
            <a:ext cx="7798850" cy="412606"/>
          </a:xfrm>
        </p:spPr>
        <p:txBody>
          <a:bodyPr/>
          <a:lstStyle/>
          <a:p>
            <a:r>
              <a:rPr lang="fr-FR" dirty="0"/>
              <a:t>Conseils et solutions durables - Logement </a:t>
            </a:r>
          </a:p>
        </p:txBody>
      </p:sp>
      <p:pic>
        <p:nvPicPr>
          <p:cNvPr id="137" name="Image 136">
            <a:extLst>
              <a:ext uri="{FF2B5EF4-FFF2-40B4-BE49-F238E27FC236}">
                <a16:creationId xmlns:a16="http://schemas.microsoft.com/office/drawing/2014/main" id="{AD58ED4B-5512-4476-BFC3-2530F13092F3}"/>
              </a:ext>
            </a:extLst>
          </p:cNvPr>
          <p:cNvPicPr>
            <a:picLocks noChangeAspect="1"/>
          </p:cNvPicPr>
          <p:nvPr/>
        </p:nvPicPr>
        <p:blipFill>
          <a:blip r:embed="rId4"/>
          <a:stretch>
            <a:fillRect/>
          </a:stretch>
        </p:blipFill>
        <p:spPr>
          <a:xfrm>
            <a:off x="6879841" y="2925862"/>
            <a:ext cx="924484" cy="1952511"/>
          </a:xfrm>
          <a:prstGeom prst="rect">
            <a:avLst/>
          </a:prstGeom>
          <a:ln>
            <a:noFill/>
          </a:ln>
          <a:effectLst>
            <a:outerShdw blurRad="292100" dist="139700" dir="2700000" algn="tl" rotWithShape="0">
              <a:srgbClr val="333333">
                <a:alpha val="65000"/>
              </a:srgbClr>
            </a:outerShdw>
          </a:effectLst>
        </p:spPr>
      </p:pic>
      <p:pic>
        <p:nvPicPr>
          <p:cNvPr id="138" name="Image 137">
            <a:extLst>
              <a:ext uri="{FF2B5EF4-FFF2-40B4-BE49-F238E27FC236}">
                <a16:creationId xmlns:a16="http://schemas.microsoft.com/office/drawing/2014/main" id="{1DF40FD2-23B8-4515-9306-FFBC8F278F99}"/>
              </a:ext>
            </a:extLst>
          </p:cNvPr>
          <p:cNvPicPr>
            <a:picLocks noChangeAspect="1"/>
          </p:cNvPicPr>
          <p:nvPr/>
        </p:nvPicPr>
        <p:blipFill>
          <a:blip r:embed="rId5"/>
          <a:stretch>
            <a:fillRect/>
          </a:stretch>
        </p:blipFill>
        <p:spPr>
          <a:xfrm>
            <a:off x="5682574" y="2925862"/>
            <a:ext cx="924484" cy="1952511"/>
          </a:xfrm>
          <a:prstGeom prst="rect">
            <a:avLst/>
          </a:prstGeom>
          <a:ln>
            <a:noFill/>
          </a:ln>
          <a:effectLst>
            <a:outerShdw blurRad="292100" dist="139700" dir="2700000" algn="tl" rotWithShape="0">
              <a:srgbClr val="333333">
                <a:alpha val="65000"/>
              </a:srgbClr>
            </a:outerShdw>
          </a:effectLst>
        </p:spPr>
      </p:pic>
      <p:pic>
        <p:nvPicPr>
          <p:cNvPr id="139" name="Image 138">
            <a:extLst>
              <a:ext uri="{FF2B5EF4-FFF2-40B4-BE49-F238E27FC236}">
                <a16:creationId xmlns:a16="http://schemas.microsoft.com/office/drawing/2014/main" id="{7FAD676F-11EE-40FB-B7EF-57186FD40581}"/>
              </a:ext>
            </a:extLst>
          </p:cNvPr>
          <p:cNvPicPr>
            <a:picLocks noChangeAspect="1"/>
          </p:cNvPicPr>
          <p:nvPr/>
        </p:nvPicPr>
        <p:blipFill>
          <a:blip r:embed="rId6"/>
          <a:stretch>
            <a:fillRect/>
          </a:stretch>
        </p:blipFill>
        <p:spPr>
          <a:xfrm>
            <a:off x="7043565" y="767122"/>
            <a:ext cx="924484" cy="1952511"/>
          </a:xfrm>
          <a:prstGeom prst="rect">
            <a:avLst/>
          </a:prstGeom>
          <a:ln>
            <a:noFill/>
          </a:ln>
          <a:effectLst>
            <a:outerShdw blurRad="292100" dist="139700" dir="2700000" algn="tl" rotWithShape="0">
              <a:srgbClr val="333333">
                <a:alpha val="65000"/>
              </a:srgbClr>
            </a:outerShdw>
          </a:effectLst>
        </p:spPr>
      </p:pic>
      <p:pic>
        <p:nvPicPr>
          <p:cNvPr id="146" name="Image 145">
            <a:extLst>
              <a:ext uri="{FF2B5EF4-FFF2-40B4-BE49-F238E27FC236}">
                <a16:creationId xmlns:a16="http://schemas.microsoft.com/office/drawing/2014/main" id="{B9991B54-5026-4387-9914-71E90A3516C7}"/>
              </a:ext>
            </a:extLst>
          </p:cNvPr>
          <p:cNvPicPr>
            <a:picLocks noChangeAspect="1"/>
          </p:cNvPicPr>
          <p:nvPr/>
        </p:nvPicPr>
        <p:blipFill>
          <a:blip r:embed="rId7"/>
          <a:stretch>
            <a:fillRect/>
          </a:stretch>
        </p:blipFill>
        <p:spPr>
          <a:xfrm>
            <a:off x="5885207" y="753574"/>
            <a:ext cx="924484" cy="1952511"/>
          </a:xfrm>
          <a:prstGeom prst="rect">
            <a:avLst/>
          </a:prstGeom>
          <a:ln>
            <a:noFill/>
          </a:ln>
          <a:effectLst>
            <a:outerShdw blurRad="292100" dist="139700" dir="2700000" algn="tl" rotWithShape="0">
              <a:srgbClr val="333333">
                <a:alpha val="65000"/>
              </a:srgbClr>
            </a:outerShdw>
          </a:effectLst>
        </p:spPr>
      </p:pic>
      <p:sp>
        <p:nvSpPr>
          <p:cNvPr id="147" name="ZoneTexte 146">
            <a:extLst>
              <a:ext uri="{FF2B5EF4-FFF2-40B4-BE49-F238E27FC236}">
                <a16:creationId xmlns:a16="http://schemas.microsoft.com/office/drawing/2014/main" id="{239F96C4-2B54-43A5-BC66-F8A6CDAF47EE}"/>
              </a:ext>
            </a:extLst>
          </p:cNvPr>
          <p:cNvSpPr txBox="1"/>
          <p:nvPr/>
        </p:nvSpPr>
        <p:spPr>
          <a:xfrm>
            <a:off x="6817657" y="1657584"/>
            <a:ext cx="778679" cy="171585"/>
          </a:xfrm>
          <a:prstGeom prst="rect">
            <a:avLst/>
          </a:prstGeom>
          <a:noFill/>
        </p:spPr>
        <p:txBody>
          <a:bodyPr wrap="square" rtlCol="0">
            <a:spAutoFit/>
          </a:bodyPr>
          <a:lstStyle/>
          <a:p>
            <a:pPr defTabSz="588508">
              <a:defRPr/>
            </a:pPr>
            <a:r>
              <a:rPr lang="fr-FR" sz="515" i="1" dirty="0">
                <a:solidFill>
                  <a:srgbClr val="000000">
                    <a:lumMod val="65000"/>
                    <a:lumOff val="35000"/>
                  </a:srgbClr>
                </a:solidFill>
              </a:rPr>
              <a:t>ou</a:t>
            </a:r>
          </a:p>
        </p:txBody>
      </p:sp>
      <p:sp>
        <p:nvSpPr>
          <p:cNvPr id="150" name="ZoneTexte 149">
            <a:extLst>
              <a:ext uri="{FF2B5EF4-FFF2-40B4-BE49-F238E27FC236}">
                <a16:creationId xmlns:a16="http://schemas.microsoft.com/office/drawing/2014/main" id="{21016BA3-4B7E-4FF0-ABEC-D4D0EC7DB387}"/>
              </a:ext>
            </a:extLst>
          </p:cNvPr>
          <p:cNvSpPr txBox="1"/>
          <p:nvPr/>
        </p:nvSpPr>
        <p:spPr>
          <a:xfrm>
            <a:off x="6630932" y="3729403"/>
            <a:ext cx="778679" cy="171585"/>
          </a:xfrm>
          <a:prstGeom prst="rect">
            <a:avLst/>
          </a:prstGeom>
          <a:noFill/>
        </p:spPr>
        <p:txBody>
          <a:bodyPr wrap="square" rtlCol="0">
            <a:spAutoFit/>
          </a:bodyPr>
          <a:lstStyle/>
          <a:p>
            <a:pPr defTabSz="588508">
              <a:defRPr/>
            </a:pPr>
            <a:r>
              <a:rPr lang="fr-FR" sz="515" i="1" dirty="0">
                <a:solidFill>
                  <a:srgbClr val="000000">
                    <a:lumMod val="65000"/>
                    <a:lumOff val="35000"/>
                  </a:srgbClr>
                </a:solidFill>
              </a:rPr>
              <a:t>ou</a:t>
            </a:r>
          </a:p>
        </p:txBody>
      </p:sp>
      <p:pic>
        <p:nvPicPr>
          <p:cNvPr id="161" name="Image 160">
            <a:extLst>
              <a:ext uri="{FF2B5EF4-FFF2-40B4-BE49-F238E27FC236}">
                <a16:creationId xmlns:a16="http://schemas.microsoft.com/office/drawing/2014/main" id="{1096E404-B309-4667-9CF9-55CD40599453}"/>
              </a:ext>
            </a:extLst>
          </p:cNvPr>
          <p:cNvPicPr>
            <a:picLocks noChangeAspect="1"/>
          </p:cNvPicPr>
          <p:nvPr/>
        </p:nvPicPr>
        <p:blipFill>
          <a:blip r:embed="rId8"/>
          <a:stretch>
            <a:fillRect/>
          </a:stretch>
        </p:blipFill>
        <p:spPr>
          <a:xfrm>
            <a:off x="1888197" y="1473051"/>
            <a:ext cx="925210" cy="2478329"/>
          </a:xfrm>
          <a:prstGeom prst="rect">
            <a:avLst/>
          </a:prstGeom>
          <a:ln>
            <a:noFill/>
          </a:ln>
          <a:effectLst>
            <a:outerShdw blurRad="292100" dist="139700" dir="2700000" algn="tl" rotWithShape="0">
              <a:srgbClr val="333333">
                <a:alpha val="65000"/>
              </a:srgbClr>
            </a:outerShdw>
          </a:effectLst>
        </p:spPr>
      </p:pic>
      <p:cxnSp>
        <p:nvCxnSpPr>
          <p:cNvPr id="169" name="Connecteur droit avec flèche 168">
            <a:extLst>
              <a:ext uri="{FF2B5EF4-FFF2-40B4-BE49-F238E27FC236}">
                <a16:creationId xmlns:a16="http://schemas.microsoft.com/office/drawing/2014/main" id="{2F88BDB8-240A-4BC2-BBF6-230F87A6D4D1}"/>
              </a:ext>
            </a:extLst>
          </p:cNvPr>
          <p:cNvCxnSpPr>
            <a:cxnSpLocks/>
            <a:stCxn id="93" idx="3"/>
          </p:cNvCxnSpPr>
          <p:nvPr/>
        </p:nvCxnSpPr>
        <p:spPr>
          <a:xfrm flipV="1">
            <a:off x="2822747" y="2287427"/>
            <a:ext cx="565000" cy="1"/>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sp>
        <p:nvSpPr>
          <p:cNvPr id="3" name="Espace réservé du texte 2">
            <a:extLst>
              <a:ext uri="{FF2B5EF4-FFF2-40B4-BE49-F238E27FC236}">
                <a16:creationId xmlns:a16="http://schemas.microsoft.com/office/drawing/2014/main" id="{01B6D2DC-F273-4BAC-B9F5-18B395F4C487}"/>
              </a:ext>
            </a:extLst>
          </p:cNvPr>
          <p:cNvSpPr>
            <a:spLocks noGrp="1"/>
          </p:cNvSpPr>
          <p:nvPr>
            <p:ph type="body" sz="quarter" idx="12"/>
          </p:nvPr>
        </p:nvSpPr>
        <p:spPr>
          <a:xfrm>
            <a:off x="877606" y="566853"/>
            <a:ext cx="5563720" cy="233561"/>
          </a:xfrm>
        </p:spPr>
        <p:txBody>
          <a:bodyPr>
            <a:normAutofit/>
          </a:bodyPr>
          <a:lstStyle/>
          <a:p>
            <a:r>
              <a:rPr lang="fr-FR" sz="1400" dirty="0"/>
              <a:t>Trouver le financement adapté</a:t>
            </a:r>
          </a:p>
        </p:txBody>
      </p:sp>
      <p:sp>
        <p:nvSpPr>
          <p:cNvPr id="93" name="Rectangle : coins arrondis 92">
            <a:extLst>
              <a:ext uri="{FF2B5EF4-FFF2-40B4-BE49-F238E27FC236}">
                <a16:creationId xmlns:a16="http://schemas.microsoft.com/office/drawing/2014/main" id="{578DFCB7-51CA-4D59-8621-6F00CAEE090C}"/>
              </a:ext>
            </a:extLst>
          </p:cNvPr>
          <p:cNvSpPr/>
          <p:nvPr/>
        </p:nvSpPr>
        <p:spPr>
          <a:xfrm>
            <a:off x="1897537" y="2219129"/>
            <a:ext cx="925210" cy="136597"/>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sp>
        <p:nvSpPr>
          <p:cNvPr id="96" name="Rectangle : coins arrondis 95">
            <a:extLst>
              <a:ext uri="{FF2B5EF4-FFF2-40B4-BE49-F238E27FC236}">
                <a16:creationId xmlns:a16="http://schemas.microsoft.com/office/drawing/2014/main" id="{7525C6A4-C1A9-438F-9030-A9FA24462F29}"/>
              </a:ext>
            </a:extLst>
          </p:cNvPr>
          <p:cNvSpPr/>
          <p:nvPr/>
        </p:nvSpPr>
        <p:spPr>
          <a:xfrm>
            <a:off x="1632935" y="3984691"/>
            <a:ext cx="2537972" cy="110133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sp>
        <p:nvSpPr>
          <p:cNvPr id="97" name="ZoneTexte 96">
            <a:extLst>
              <a:ext uri="{FF2B5EF4-FFF2-40B4-BE49-F238E27FC236}">
                <a16:creationId xmlns:a16="http://schemas.microsoft.com/office/drawing/2014/main" id="{615092C2-9935-44F0-8003-08FFE7885814}"/>
              </a:ext>
            </a:extLst>
          </p:cNvPr>
          <p:cNvSpPr txBox="1"/>
          <p:nvPr/>
        </p:nvSpPr>
        <p:spPr>
          <a:xfrm>
            <a:off x="2580713" y="4011910"/>
            <a:ext cx="1612031" cy="211083"/>
          </a:xfrm>
          <a:prstGeom prst="rect">
            <a:avLst/>
          </a:prstGeom>
          <a:noFill/>
        </p:spPr>
        <p:txBody>
          <a:bodyPr wrap="square" rtlCol="0">
            <a:spAutoFit/>
          </a:bodyPr>
          <a:lstStyle/>
          <a:p>
            <a:pPr algn="ctr" defTabSz="588508">
              <a:defRPr/>
            </a:pPr>
            <a:r>
              <a:rPr lang="fr-FR" sz="386" i="1" dirty="0">
                <a:solidFill>
                  <a:srgbClr val="000000">
                    <a:lumMod val="65000"/>
                    <a:lumOff val="35000"/>
                  </a:srgbClr>
                </a:solidFill>
              </a:rPr>
              <a:t>Données client pré-ralimentées</a:t>
            </a:r>
          </a:p>
          <a:p>
            <a:pPr algn="ctr" defTabSz="588508">
              <a:defRPr/>
            </a:pPr>
            <a:r>
              <a:rPr lang="fr-FR" sz="386" i="1" dirty="0">
                <a:solidFill>
                  <a:srgbClr val="000000">
                    <a:lumMod val="65000"/>
                    <a:lumOff val="35000"/>
                  </a:srgbClr>
                </a:solidFill>
              </a:rPr>
              <a:t> (uniquement nom et prénom) avant envoi vers </a:t>
            </a:r>
            <a:r>
              <a:rPr lang="fr-FR" sz="386" i="1" dirty="0" err="1">
                <a:solidFill>
                  <a:srgbClr val="000000">
                    <a:lumMod val="65000"/>
                    <a:lumOff val="35000"/>
                  </a:srgbClr>
                </a:solidFill>
              </a:rPr>
              <a:t>Cozynergy</a:t>
            </a:r>
            <a:r>
              <a:rPr lang="fr-FR" sz="386" i="1" dirty="0">
                <a:solidFill>
                  <a:srgbClr val="000000">
                    <a:lumMod val="65000"/>
                    <a:lumOff val="35000"/>
                  </a:srgbClr>
                </a:solidFill>
              </a:rPr>
              <a:t> </a:t>
            </a:r>
          </a:p>
        </p:txBody>
      </p:sp>
      <p:sp>
        <p:nvSpPr>
          <p:cNvPr id="98" name="ZoneTexte 97">
            <a:extLst>
              <a:ext uri="{FF2B5EF4-FFF2-40B4-BE49-F238E27FC236}">
                <a16:creationId xmlns:a16="http://schemas.microsoft.com/office/drawing/2014/main" id="{4EADB95D-191B-48D8-BFD2-D866892E52D9}"/>
              </a:ext>
            </a:extLst>
          </p:cNvPr>
          <p:cNvSpPr txBox="1"/>
          <p:nvPr/>
        </p:nvSpPr>
        <p:spPr>
          <a:xfrm>
            <a:off x="1945739" y="3997027"/>
            <a:ext cx="787683" cy="132877"/>
          </a:xfrm>
          <a:prstGeom prst="rect">
            <a:avLst/>
          </a:prstGeom>
          <a:solidFill>
            <a:schemeClr val="bg1"/>
          </a:solidFill>
          <a:ln w="12700" cap="rnd" cmpd="sng" algn="ctr">
            <a:noFill/>
            <a:prstDash val="solid"/>
            <a:round/>
            <a:headEnd type="none" w="med" len="med"/>
            <a:tailEnd type="none" w="med" len="med"/>
          </a:ln>
          <a:effectLst/>
        </p:spPr>
        <p:txBody>
          <a:bodyPr rtlCol="0" anchor="ctr"/>
          <a:lstStyle>
            <a:defPPr marR="0" lvl="0" algn="l" rtl="0">
              <a:lnSpc>
                <a:spcPct val="100000"/>
              </a:lnSpc>
              <a:spcBef>
                <a:spcPts val="0"/>
              </a:spcBef>
              <a:spcAft>
                <a:spcPts val="0"/>
              </a:spcAft>
            </a:defPPr>
            <a:lvl1pPr defTabSz="859445">
              <a:buClr>
                <a:srgbClr val="B34A8C"/>
              </a:buClr>
              <a:defRPr sz="900">
                <a:solidFill>
                  <a:srgbClr val="000000">
                    <a:lumMod val="65000"/>
                    <a:lumOff val="35000"/>
                  </a:srgbClr>
                </a:solidFill>
              </a:defRPr>
            </a:lvl1pPr>
          </a:lstStyle>
          <a:p>
            <a:pPr algn="ctr" defTabSz="553139">
              <a:defRPr/>
            </a:pPr>
            <a:r>
              <a:rPr lang="fr-FR" sz="257" dirty="0">
                <a:solidFill>
                  <a:srgbClr val="398538"/>
                </a:solidFill>
              </a:rPr>
              <a:t>Bannière uniquement pour les établissements ayant déployé </a:t>
            </a:r>
            <a:r>
              <a:rPr lang="fr-FR" sz="257" dirty="0" err="1">
                <a:solidFill>
                  <a:srgbClr val="398538"/>
                </a:solidFill>
              </a:rPr>
              <a:t>Cozynergy</a:t>
            </a:r>
            <a:endParaRPr lang="fr-FR" sz="257" dirty="0">
              <a:solidFill>
                <a:srgbClr val="398538"/>
              </a:solidFill>
            </a:endParaRPr>
          </a:p>
        </p:txBody>
      </p:sp>
      <p:pic>
        <p:nvPicPr>
          <p:cNvPr id="99" name="Image 98">
            <a:extLst>
              <a:ext uri="{FF2B5EF4-FFF2-40B4-BE49-F238E27FC236}">
                <a16:creationId xmlns:a16="http://schemas.microsoft.com/office/drawing/2014/main" id="{91B30970-CFCF-4160-9C18-C3EF5CDAC486}"/>
              </a:ext>
            </a:extLst>
          </p:cNvPr>
          <p:cNvPicPr>
            <a:picLocks noChangeAspect="1"/>
          </p:cNvPicPr>
          <p:nvPr/>
        </p:nvPicPr>
        <p:blipFill>
          <a:blip r:embed="rId9"/>
          <a:stretch>
            <a:fillRect/>
          </a:stretch>
        </p:blipFill>
        <p:spPr>
          <a:xfrm>
            <a:off x="2353165" y="4173184"/>
            <a:ext cx="411722" cy="869557"/>
          </a:xfrm>
          <a:prstGeom prst="rect">
            <a:avLst/>
          </a:prstGeom>
          <a:ln>
            <a:noFill/>
          </a:ln>
          <a:effectLst>
            <a:outerShdw blurRad="292100" dist="139700" dir="2700000" algn="tl" rotWithShape="0">
              <a:srgbClr val="333333">
                <a:alpha val="65000"/>
              </a:srgbClr>
            </a:outerShdw>
          </a:effectLst>
        </p:spPr>
      </p:pic>
      <p:sp>
        <p:nvSpPr>
          <p:cNvPr id="100" name="ZoneTexte 99">
            <a:extLst>
              <a:ext uri="{FF2B5EF4-FFF2-40B4-BE49-F238E27FC236}">
                <a16:creationId xmlns:a16="http://schemas.microsoft.com/office/drawing/2014/main" id="{CF3D2C3A-0097-4D08-96F7-9B28DCA56815}"/>
              </a:ext>
            </a:extLst>
          </p:cNvPr>
          <p:cNvSpPr txBox="1"/>
          <p:nvPr/>
        </p:nvSpPr>
        <p:spPr>
          <a:xfrm>
            <a:off x="2135769" y="4508605"/>
            <a:ext cx="293339" cy="171585"/>
          </a:xfrm>
          <a:prstGeom prst="rect">
            <a:avLst/>
          </a:prstGeom>
          <a:noFill/>
        </p:spPr>
        <p:txBody>
          <a:bodyPr wrap="square" rtlCol="0">
            <a:spAutoFit/>
          </a:bodyPr>
          <a:lstStyle/>
          <a:p>
            <a:pPr defTabSz="588508">
              <a:defRPr/>
            </a:pPr>
            <a:r>
              <a:rPr lang="fr-FR" sz="515" i="1" dirty="0">
                <a:solidFill>
                  <a:srgbClr val="000000">
                    <a:lumMod val="65000"/>
                    <a:lumOff val="35000"/>
                  </a:srgbClr>
                </a:solidFill>
              </a:rPr>
              <a:t>ou</a:t>
            </a:r>
          </a:p>
        </p:txBody>
      </p:sp>
      <p:cxnSp>
        <p:nvCxnSpPr>
          <p:cNvPr id="101" name="Connecteur droit avec flèche 100">
            <a:extLst>
              <a:ext uri="{FF2B5EF4-FFF2-40B4-BE49-F238E27FC236}">
                <a16:creationId xmlns:a16="http://schemas.microsoft.com/office/drawing/2014/main" id="{2B53C0DE-6DE5-4B7F-AC61-8403C6BEB82F}"/>
              </a:ext>
            </a:extLst>
          </p:cNvPr>
          <p:cNvCxnSpPr>
            <a:cxnSpLocks/>
          </p:cNvCxnSpPr>
          <p:nvPr/>
        </p:nvCxnSpPr>
        <p:spPr>
          <a:xfrm>
            <a:off x="2814291" y="4559062"/>
            <a:ext cx="98376" cy="1457"/>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sp>
        <p:nvSpPr>
          <p:cNvPr id="102" name="ZoneTexte 101">
            <a:extLst>
              <a:ext uri="{FF2B5EF4-FFF2-40B4-BE49-F238E27FC236}">
                <a16:creationId xmlns:a16="http://schemas.microsoft.com/office/drawing/2014/main" id="{47F2DDF2-CFB6-4316-BEA1-6D3945481A7B}"/>
              </a:ext>
            </a:extLst>
          </p:cNvPr>
          <p:cNvSpPr txBox="1"/>
          <p:nvPr/>
        </p:nvSpPr>
        <p:spPr>
          <a:xfrm>
            <a:off x="3367883" y="4449229"/>
            <a:ext cx="166878" cy="230961"/>
          </a:xfrm>
          <a:prstGeom prst="rect">
            <a:avLst/>
          </a:prstGeom>
          <a:noFill/>
        </p:spPr>
        <p:txBody>
          <a:bodyPr wrap="square" rtlCol="0">
            <a:spAutoFit/>
          </a:bodyPr>
          <a:lstStyle/>
          <a:p>
            <a:pPr algn="ctr" defTabSz="588508">
              <a:defRPr/>
            </a:pPr>
            <a:r>
              <a:rPr lang="fr-FR" sz="901" b="1" i="1" dirty="0">
                <a:solidFill>
                  <a:srgbClr val="398538"/>
                </a:solidFill>
              </a:rPr>
              <a:t>…</a:t>
            </a:r>
          </a:p>
        </p:txBody>
      </p:sp>
      <p:pic>
        <p:nvPicPr>
          <p:cNvPr id="103" name="Image 102">
            <a:extLst>
              <a:ext uri="{FF2B5EF4-FFF2-40B4-BE49-F238E27FC236}">
                <a16:creationId xmlns:a16="http://schemas.microsoft.com/office/drawing/2014/main" id="{5019C2B8-1EF0-4C9F-9D7C-8109361D5C31}"/>
              </a:ext>
            </a:extLst>
          </p:cNvPr>
          <p:cNvPicPr>
            <a:picLocks noChangeAspect="1"/>
          </p:cNvPicPr>
          <p:nvPr/>
        </p:nvPicPr>
        <p:blipFill>
          <a:blip r:embed="rId10"/>
          <a:stretch>
            <a:fillRect/>
          </a:stretch>
        </p:blipFill>
        <p:spPr>
          <a:xfrm>
            <a:off x="1722211" y="4182213"/>
            <a:ext cx="472651" cy="834434"/>
          </a:xfrm>
          <a:prstGeom prst="rect">
            <a:avLst/>
          </a:prstGeom>
          <a:ln>
            <a:noFill/>
          </a:ln>
          <a:effectLst>
            <a:outerShdw blurRad="292100" dist="139700" dir="2700000" algn="tl" rotWithShape="0">
              <a:srgbClr val="333333">
                <a:alpha val="65000"/>
              </a:srgbClr>
            </a:outerShdw>
          </a:effectLst>
        </p:spPr>
      </p:pic>
      <p:pic>
        <p:nvPicPr>
          <p:cNvPr id="104" name="Image 103">
            <a:extLst>
              <a:ext uri="{FF2B5EF4-FFF2-40B4-BE49-F238E27FC236}">
                <a16:creationId xmlns:a16="http://schemas.microsoft.com/office/drawing/2014/main" id="{9A648594-9F6E-4422-89BE-1E67B83139CB}"/>
              </a:ext>
            </a:extLst>
          </p:cNvPr>
          <p:cNvPicPr>
            <a:picLocks noChangeAspect="1"/>
          </p:cNvPicPr>
          <p:nvPr/>
        </p:nvPicPr>
        <p:blipFill>
          <a:blip r:embed="rId11"/>
          <a:stretch>
            <a:fillRect/>
          </a:stretch>
        </p:blipFill>
        <p:spPr>
          <a:xfrm>
            <a:off x="3525122" y="4186115"/>
            <a:ext cx="445244" cy="794170"/>
          </a:xfrm>
          <a:prstGeom prst="rect">
            <a:avLst/>
          </a:prstGeom>
          <a:ln>
            <a:noFill/>
          </a:ln>
          <a:effectLst>
            <a:outerShdw blurRad="292100" dist="139700" dir="2700000" algn="tl" rotWithShape="0">
              <a:srgbClr val="333333">
                <a:alpha val="65000"/>
              </a:srgbClr>
            </a:outerShdw>
          </a:effectLst>
        </p:spPr>
      </p:pic>
      <p:pic>
        <p:nvPicPr>
          <p:cNvPr id="105" name="Image 104">
            <a:extLst>
              <a:ext uri="{FF2B5EF4-FFF2-40B4-BE49-F238E27FC236}">
                <a16:creationId xmlns:a16="http://schemas.microsoft.com/office/drawing/2014/main" id="{85A96FEA-D0B9-472D-9B4E-B5BA0DA282B2}"/>
              </a:ext>
            </a:extLst>
          </p:cNvPr>
          <p:cNvPicPr>
            <a:picLocks noChangeAspect="1"/>
          </p:cNvPicPr>
          <p:nvPr/>
        </p:nvPicPr>
        <p:blipFill>
          <a:blip r:embed="rId12"/>
          <a:stretch>
            <a:fillRect/>
          </a:stretch>
        </p:blipFill>
        <p:spPr>
          <a:xfrm>
            <a:off x="2932427" y="4195909"/>
            <a:ext cx="441020" cy="783936"/>
          </a:xfrm>
          <a:prstGeom prst="rect">
            <a:avLst/>
          </a:prstGeom>
          <a:ln>
            <a:noFill/>
          </a:ln>
          <a:effectLst>
            <a:outerShdw blurRad="292100" dist="139700" dir="2700000" algn="tl" rotWithShape="0">
              <a:srgbClr val="333333">
                <a:alpha val="65000"/>
              </a:srgbClr>
            </a:outerShdw>
          </a:effectLst>
        </p:spPr>
      </p:pic>
      <p:cxnSp>
        <p:nvCxnSpPr>
          <p:cNvPr id="106" name="Connecteur droit avec flèche 105">
            <a:extLst>
              <a:ext uri="{FF2B5EF4-FFF2-40B4-BE49-F238E27FC236}">
                <a16:creationId xmlns:a16="http://schemas.microsoft.com/office/drawing/2014/main" id="{130A82C4-DDFD-4DDE-8464-5CB8FF127D4C}"/>
              </a:ext>
            </a:extLst>
          </p:cNvPr>
          <p:cNvCxnSpPr>
            <a:cxnSpLocks/>
          </p:cNvCxnSpPr>
          <p:nvPr/>
        </p:nvCxnSpPr>
        <p:spPr>
          <a:xfrm>
            <a:off x="2350802" y="3813581"/>
            <a:ext cx="0" cy="270337"/>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pic>
        <p:nvPicPr>
          <p:cNvPr id="173" name="Image 172">
            <a:extLst>
              <a:ext uri="{FF2B5EF4-FFF2-40B4-BE49-F238E27FC236}">
                <a16:creationId xmlns:a16="http://schemas.microsoft.com/office/drawing/2014/main" id="{70627039-F988-4D87-ABA6-9C567AC8F1DB}"/>
              </a:ext>
            </a:extLst>
          </p:cNvPr>
          <p:cNvPicPr>
            <a:picLocks noChangeAspect="1"/>
          </p:cNvPicPr>
          <p:nvPr/>
        </p:nvPicPr>
        <p:blipFill>
          <a:blip r:embed="rId13"/>
          <a:stretch>
            <a:fillRect/>
          </a:stretch>
        </p:blipFill>
        <p:spPr>
          <a:xfrm>
            <a:off x="3451743" y="940123"/>
            <a:ext cx="1845471" cy="3307708"/>
          </a:xfrm>
          <a:prstGeom prst="rect">
            <a:avLst/>
          </a:prstGeom>
          <a:ln>
            <a:noFill/>
          </a:ln>
          <a:effectLst>
            <a:outerShdw blurRad="292100" dist="139700" dir="2700000" algn="tl" rotWithShape="0">
              <a:srgbClr val="333333">
                <a:alpha val="65000"/>
              </a:srgbClr>
            </a:outerShdw>
          </a:effectLst>
        </p:spPr>
      </p:pic>
      <p:cxnSp>
        <p:nvCxnSpPr>
          <p:cNvPr id="212" name="Connecteur droit avec flèche 211">
            <a:extLst>
              <a:ext uri="{FF2B5EF4-FFF2-40B4-BE49-F238E27FC236}">
                <a16:creationId xmlns:a16="http://schemas.microsoft.com/office/drawing/2014/main" id="{74E5D75A-B43B-4D19-A78A-DEF249108D06}"/>
              </a:ext>
            </a:extLst>
          </p:cNvPr>
          <p:cNvCxnSpPr>
            <a:cxnSpLocks/>
          </p:cNvCxnSpPr>
          <p:nvPr/>
        </p:nvCxnSpPr>
        <p:spPr>
          <a:xfrm>
            <a:off x="5167887" y="1458988"/>
            <a:ext cx="524041" cy="14063"/>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necteur : en angle 27">
            <a:extLst>
              <a:ext uri="{FF2B5EF4-FFF2-40B4-BE49-F238E27FC236}">
                <a16:creationId xmlns:a16="http://schemas.microsoft.com/office/drawing/2014/main" id="{48D89DFC-F5E8-437E-BAC8-A2973A45B0AA}"/>
              </a:ext>
            </a:extLst>
          </p:cNvPr>
          <p:cNvCxnSpPr>
            <a:cxnSpLocks/>
          </p:cNvCxnSpPr>
          <p:nvPr/>
        </p:nvCxnSpPr>
        <p:spPr>
          <a:xfrm rot="16200000" flipH="1">
            <a:off x="4970641" y="2083384"/>
            <a:ext cx="1057105" cy="548673"/>
          </a:xfrm>
          <a:prstGeom prst="bentConnector3">
            <a:avLst>
              <a:gd name="adj1" fmla="val -707"/>
            </a:avLst>
          </a:prstGeom>
          <a:ln>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necteur droit avec flèche 30">
            <a:extLst>
              <a:ext uri="{FF2B5EF4-FFF2-40B4-BE49-F238E27FC236}">
                <a16:creationId xmlns:a16="http://schemas.microsoft.com/office/drawing/2014/main" id="{3510FC06-AF81-4CD7-B16B-D975B40D67B4}"/>
              </a:ext>
            </a:extLst>
          </p:cNvPr>
          <p:cNvCxnSpPr>
            <a:cxnSpLocks/>
          </p:cNvCxnSpPr>
          <p:nvPr/>
        </p:nvCxnSpPr>
        <p:spPr>
          <a:xfrm>
            <a:off x="1602008" y="2806770"/>
            <a:ext cx="226991" cy="0"/>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32" name="Rectangle : coins arrondis 31">
            <a:extLst>
              <a:ext uri="{FF2B5EF4-FFF2-40B4-BE49-F238E27FC236}">
                <a16:creationId xmlns:a16="http://schemas.microsoft.com/office/drawing/2014/main" id="{D0E74CA6-D482-4FB2-A3D6-17E8869C7E48}"/>
              </a:ext>
            </a:extLst>
          </p:cNvPr>
          <p:cNvSpPr/>
          <p:nvPr/>
        </p:nvSpPr>
        <p:spPr>
          <a:xfrm>
            <a:off x="181351" y="2672493"/>
            <a:ext cx="1406812" cy="213383"/>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spTree>
    <p:extLst>
      <p:ext uri="{BB962C8B-B14F-4D97-AF65-F5344CB8AC3E}">
        <p14:creationId xmlns:p14="http://schemas.microsoft.com/office/powerpoint/2010/main" val="25475825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e 23" descr="Une image contenant texte&#10;&#10;Description générée automatiquement">
            <a:extLst>
              <a:ext uri="{FF2B5EF4-FFF2-40B4-BE49-F238E27FC236}">
                <a16:creationId xmlns:a16="http://schemas.microsoft.com/office/drawing/2014/main" id="{0716CF72-5941-4165-A681-47D4550831B2}"/>
              </a:ext>
            </a:extLst>
          </p:cNvPr>
          <p:cNvPicPr>
            <a:picLocks noChangeAspect="1"/>
          </p:cNvPicPr>
          <p:nvPr/>
        </p:nvPicPr>
        <p:blipFill>
          <a:blip r:embed="rId3"/>
          <a:stretch>
            <a:fillRect/>
          </a:stretch>
        </p:blipFill>
        <p:spPr>
          <a:xfrm>
            <a:off x="225489" y="1642029"/>
            <a:ext cx="1281026" cy="2771565"/>
          </a:xfrm>
          <a:prstGeom prst="rect">
            <a:avLst/>
          </a:prstGeom>
          <a:ln>
            <a:noFill/>
          </a:ln>
          <a:effectLst>
            <a:outerShdw blurRad="292100" dist="139700" dir="2700000" algn="tl" rotWithShape="0">
              <a:srgbClr val="333333">
                <a:alpha val="65000"/>
              </a:srgbClr>
            </a:outerShdw>
          </a:effectLst>
        </p:spPr>
      </p:pic>
      <p:sp>
        <p:nvSpPr>
          <p:cNvPr id="2" name="Titre 1">
            <a:extLst>
              <a:ext uri="{FF2B5EF4-FFF2-40B4-BE49-F238E27FC236}">
                <a16:creationId xmlns:a16="http://schemas.microsoft.com/office/drawing/2014/main" id="{62F563AE-34C6-4DE4-9827-1E6B7E088C22}"/>
              </a:ext>
            </a:extLst>
          </p:cNvPr>
          <p:cNvSpPr>
            <a:spLocks noGrp="1"/>
          </p:cNvSpPr>
          <p:nvPr>
            <p:ph type="title"/>
          </p:nvPr>
        </p:nvSpPr>
        <p:spPr>
          <a:xfrm>
            <a:off x="877606" y="172215"/>
            <a:ext cx="7726842" cy="412606"/>
          </a:xfrm>
        </p:spPr>
        <p:txBody>
          <a:bodyPr/>
          <a:lstStyle/>
          <a:p>
            <a:r>
              <a:rPr lang="fr-FR" dirty="0"/>
              <a:t>Conseils et solutions durables - Logement </a:t>
            </a:r>
          </a:p>
        </p:txBody>
      </p:sp>
      <p:sp>
        <p:nvSpPr>
          <p:cNvPr id="130" name="ZoneTexte 129">
            <a:extLst>
              <a:ext uri="{FF2B5EF4-FFF2-40B4-BE49-F238E27FC236}">
                <a16:creationId xmlns:a16="http://schemas.microsoft.com/office/drawing/2014/main" id="{61D66863-037C-48D6-96BF-DAE1AD7D4ADD}"/>
              </a:ext>
            </a:extLst>
          </p:cNvPr>
          <p:cNvSpPr txBox="1"/>
          <p:nvPr/>
        </p:nvSpPr>
        <p:spPr>
          <a:xfrm>
            <a:off x="5605543" y="2283167"/>
            <a:ext cx="528192" cy="215444"/>
          </a:xfrm>
          <a:prstGeom prst="rect">
            <a:avLst/>
          </a:prstGeom>
          <a:noFill/>
        </p:spPr>
        <p:txBody>
          <a:bodyPr wrap="square" rtlCol="0">
            <a:spAutoFit/>
          </a:bodyPr>
          <a:lstStyle/>
          <a:p>
            <a:pPr defTabSz="588508">
              <a:defRPr/>
            </a:pPr>
            <a:r>
              <a:rPr lang="fr-FR" sz="800" i="1" dirty="0">
                <a:solidFill>
                  <a:srgbClr val="000000">
                    <a:lumMod val="65000"/>
                    <a:lumOff val="35000"/>
                  </a:srgbClr>
                </a:solidFill>
              </a:rPr>
              <a:t>ou</a:t>
            </a:r>
          </a:p>
        </p:txBody>
      </p:sp>
      <p:pic>
        <p:nvPicPr>
          <p:cNvPr id="153" name="Image 152">
            <a:extLst>
              <a:ext uri="{FF2B5EF4-FFF2-40B4-BE49-F238E27FC236}">
                <a16:creationId xmlns:a16="http://schemas.microsoft.com/office/drawing/2014/main" id="{67E1E0E4-462B-41F4-B5C7-DA35B0442BAB}"/>
              </a:ext>
            </a:extLst>
          </p:cNvPr>
          <p:cNvPicPr>
            <a:picLocks noChangeAspect="1"/>
          </p:cNvPicPr>
          <p:nvPr/>
        </p:nvPicPr>
        <p:blipFill>
          <a:blip r:embed="rId4"/>
          <a:stretch>
            <a:fillRect/>
          </a:stretch>
        </p:blipFill>
        <p:spPr>
          <a:xfrm>
            <a:off x="4134298" y="1065718"/>
            <a:ext cx="1270713" cy="2683746"/>
          </a:xfrm>
          <a:prstGeom prst="rect">
            <a:avLst/>
          </a:prstGeom>
          <a:ln>
            <a:noFill/>
          </a:ln>
          <a:effectLst>
            <a:outerShdw blurRad="292100" dist="139700" dir="2700000" algn="tl" rotWithShape="0">
              <a:srgbClr val="333333">
                <a:alpha val="65000"/>
              </a:srgbClr>
            </a:outerShdw>
          </a:effectLst>
        </p:spPr>
      </p:pic>
      <p:pic>
        <p:nvPicPr>
          <p:cNvPr id="154" name="Image 153">
            <a:extLst>
              <a:ext uri="{FF2B5EF4-FFF2-40B4-BE49-F238E27FC236}">
                <a16:creationId xmlns:a16="http://schemas.microsoft.com/office/drawing/2014/main" id="{2D7D1B8F-FE95-4322-B9E9-C0E2400E1804}"/>
              </a:ext>
            </a:extLst>
          </p:cNvPr>
          <p:cNvPicPr>
            <a:picLocks noChangeAspect="1"/>
          </p:cNvPicPr>
          <p:nvPr/>
        </p:nvPicPr>
        <p:blipFill>
          <a:blip r:embed="rId5"/>
          <a:stretch>
            <a:fillRect/>
          </a:stretch>
        </p:blipFill>
        <p:spPr>
          <a:xfrm>
            <a:off x="6016508" y="1068356"/>
            <a:ext cx="1271366" cy="2685126"/>
          </a:xfrm>
          <a:prstGeom prst="rect">
            <a:avLst/>
          </a:prstGeom>
          <a:ln>
            <a:noFill/>
          </a:ln>
          <a:effectLst>
            <a:outerShdw blurRad="292100" dist="139700" dir="2700000" algn="tl" rotWithShape="0">
              <a:srgbClr val="333333">
                <a:alpha val="65000"/>
              </a:srgbClr>
            </a:outerShdw>
          </a:effectLst>
        </p:spPr>
      </p:pic>
      <p:pic>
        <p:nvPicPr>
          <p:cNvPr id="161" name="Image 160">
            <a:extLst>
              <a:ext uri="{FF2B5EF4-FFF2-40B4-BE49-F238E27FC236}">
                <a16:creationId xmlns:a16="http://schemas.microsoft.com/office/drawing/2014/main" id="{1096E404-B309-4667-9CF9-55CD40599453}"/>
              </a:ext>
            </a:extLst>
          </p:cNvPr>
          <p:cNvPicPr>
            <a:picLocks noChangeAspect="1"/>
          </p:cNvPicPr>
          <p:nvPr/>
        </p:nvPicPr>
        <p:blipFill>
          <a:blip r:embed="rId6"/>
          <a:stretch>
            <a:fillRect/>
          </a:stretch>
        </p:blipFill>
        <p:spPr>
          <a:xfrm>
            <a:off x="1888197" y="1163817"/>
            <a:ext cx="925210" cy="2478329"/>
          </a:xfrm>
          <a:prstGeom prst="rect">
            <a:avLst/>
          </a:prstGeom>
          <a:ln>
            <a:noFill/>
          </a:ln>
          <a:effectLst>
            <a:outerShdw blurRad="292100" dist="139700" dir="2700000" algn="tl" rotWithShape="0">
              <a:srgbClr val="333333">
                <a:alpha val="65000"/>
              </a:srgbClr>
            </a:outerShdw>
          </a:effectLst>
        </p:spPr>
      </p:pic>
      <p:cxnSp>
        <p:nvCxnSpPr>
          <p:cNvPr id="170" name="Connecteur droit avec flèche 169">
            <a:extLst>
              <a:ext uri="{FF2B5EF4-FFF2-40B4-BE49-F238E27FC236}">
                <a16:creationId xmlns:a16="http://schemas.microsoft.com/office/drawing/2014/main" id="{90B5F267-328E-4ED7-94C8-E6D90011296A}"/>
              </a:ext>
            </a:extLst>
          </p:cNvPr>
          <p:cNvCxnSpPr>
            <a:cxnSpLocks/>
            <a:stCxn id="87" idx="3"/>
          </p:cNvCxnSpPr>
          <p:nvPr/>
        </p:nvCxnSpPr>
        <p:spPr>
          <a:xfrm>
            <a:off x="2805182" y="2152707"/>
            <a:ext cx="1303057" cy="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sp>
        <p:nvSpPr>
          <p:cNvPr id="3" name="Espace réservé du texte 2">
            <a:extLst>
              <a:ext uri="{FF2B5EF4-FFF2-40B4-BE49-F238E27FC236}">
                <a16:creationId xmlns:a16="http://schemas.microsoft.com/office/drawing/2014/main" id="{01B6D2DC-F273-4BAC-B9F5-18B395F4C487}"/>
              </a:ext>
            </a:extLst>
          </p:cNvPr>
          <p:cNvSpPr>
            <a:spLocks noGrp="1"/>
          </p:cNvSpPr>
          <p:nvPr>
            <p:ph type="body" sz="quarter" idx="12"/>
          </p:nvPr>
        </p:nvSpPr>
        <p:spPr>
          <a:xfrm>
            <a:off x="899309" y="584821"/>
            <a:ext cx="5563720" cy="233561"/>
          </a:xfrm>
        </p:spPr>
        <p:txBody>
          <a:bodyPr>
            <a:normAutofit/>
          </a:bodyPr>
          <a:lstStyle/>
          <a:p>
            <a:r>
              <a:rPr lang="fr-FR" sz="1400" dirty="0"/>
              <a:t>Assurer vos travaux d’aménagements</a:t>
            </a:r>
          </a:p>
        </p:txBody>
      </p:sp>
      <p:sp>
        <p:nvSpPr>
          <p:cNvPr id="87" name="Rectangle : coins arrondis 86">
            <a:extLst>
              <a:ext uri="{FF2B5EF4-FFF2-40B4-BE49-F238E27FC236}">
                <a16:creationId xmlns:a16="http://schemas.microsoft.com/office/drawing/2014/main" id="{F8CC5915-186F-48A3-9F7C-9DB9DC6ECECC}"/>
              </a:ext>
            </a:extLst>
          </p:cNvPr>
          <p:cNvSpPr/>
          <p:nvPr/>
        </p:nvSpPr>
        <p:spPr>
          <a:xfrm>
            <a:off x="1896421" y="2071325"/>
            <a:ext cx="908761" cy="162763"/>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sp>
        <p:nvSpPr>
          <p:cNvPr id="91" name="Rectangle : coins arrondis 90">
            <a:extLst>
              <a:ext uri="{FF2B5EF4-FFF2-40B4-BE49-F238E27FC236}">
                <a16:creationId xmlns:a16="http://schemas.microsoft.com/office/drawing/2014/main" id="{15F9CFD6-B316-489F-A3A4-C1C2F7E10AEC}"/>
              </a:ext>
            </a:extLst>
          </p:cNvPr>
          <p:cNvSpPr/>
          <p:nvPr/>
        </p:nvSpPr>
        <p:spPr>
          <a:xfrm>
            <a:off x="1632935" y="3675457"/>
            <a:ext cx="2537972" cy="110133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sp>
        <p:nvSpPr>
          <p:cNvPr id="92" name="ZoneTexte 91">
            <a:extLst>
              <a:ext uri="{FF2B5EF4-FFF2-40B4-BE49-F238E27FC236}">
                <a16:creationId xmlns:a16="http://schemas.microsoft.com/office/drawing/2014/main" id="{83DCE997-9A0F-4614-A16F-6A0BE2ED5B5A}"/>
              </a:ext>
            </a:extLst>
          </p:cNvPr>
          <p:cNvSpPr txBox="1"/>
          <p:nvPr/>
        </p:nvSpPr>
        <p:spPr>
          <a:xfrm>
            <a:off x="2580713" y="3702676"/>
            <a:ext cx="1612031" cy="211083"/>
          </a:xfrm>
          <a:prstGeom prst="rect">
            <a:avLst/>
          </a:prstGeom>
          <a:noFill/>
        </p:spPr>
        <p:txBody>
          <a:bodyPr wrap="square" rtlCol="0">
            <a:spAutoFit/>
          </a:bodyPr>
          <a:lstStyle/>
          <a:p>
            <a:pPr algn="ctr" defTabSz="588508">
              <a:defRPr/>
            </a:pPr>
            <a:r>
              <a:rPr lang="fr-FR" sz="386" i="1" dirty="0">
                <a:solidFill>
                  <a:srgbClr val="000000">
                    <a:lumMod val="65000"/>
                    <a:lumOff val="35000"/>
                  </a:srgbClr>
                </a:solidFill>
              </a:rPr>
              <a:t>Données client pré-ralimentées</a:t>
            </a:r>
          </a:p>
          <a:p>
            <a:pPr algn="ctr" defTabSz="588508">
              <a:defRPr/>
            </a:pPr>
            <a:r>
              <a:rPr lang="fr-FR" sz="386" i="1" dirty="0">
                <a:solidFill>
                  <a:srgbClr val="000000">
                    <a:lumMod val="65000"/>
                    <a:lumOff val="35000"/>
                  </a:srgbClr>
                </a:solidFill>
              </a:rPr>
              <a:t> (uniquement nom et prénom) avant envoi vers </a:t>
            </a:r>
            <a:r>
              <a:rPr lang="fr-FR" sz="386" i="1" dirty="0" err="1">
                <a:solidFill>
                  <a:srgbClr val="000000">
                    <a:lumMod val="65000"/>
                    <a:lumOff val="35000"/>
                  </a:srgbClr>
                </a:solidFill>
              </a:rPr>
              <a:t>Cozynergy</a:t>
            </a:r>
            <a:r>
              <a:rPr lang="fr-FR" sz="386" i="1" dirty="0">
                <a:solidFill>
                  <a:srgbClr val="000000">
                    <a:lumMod val="65000"/>
                    <a:lumOff val="35000"/>
                  </a:srgbClr>
                </a:solidFill>
              </a:rPr>
              <a:t> </a:t>
            </a:r>
          </a:p>
        </p:txBody>
      </p:sp>
      <p:sp>
        <p:nvSpPr>
          <p:cNvPr id="93" name="ZoneTexte 92">
            <a:extLst>
              <a:ext uri="{FF2B5EF4-FFF2-40B4-BE49-F238E27FC236}">
                <a16:creationId xmlns:a16="http://schemas.microsoft.com/office/drawing/2014/main" id="{14D5C1B3-3781-42AD-8B7C-838267B94131}"/>
              </a:ext>
            </a:extLst>
          </p:cNvPr>
          <p:cNvSpPr txBox="1"/>
          <p:nvPr/>
        </p:nvSpPr>
        <p:spPr>
          <a:xfrm>
            <a:off x="1945739" y="3687793"/>
            <a:ext cx="787683" cy="132877"/>
          </a:xfrm>
          <a:prstGeom prst="rect">
            <a:avLst/>
          </a:prstGeom>
          <a:solidFill>
            <a:schemeClr val="bg1"/>
          </a:solidFill>
          <a:ln w="12700" cap="rnd" cmpd="sng" algn="ctr">
            <a:noFill/>
            <a:prstDash val="solid"/>
            <a:round/>
            <a:headEnd type="none" w="med" len="med"/>
            <a:tailEnd type="none" w="med" len="med"/>
          </a:ln>
          <a:effectLst/>
        </p:spPr>
        <p:txBody>
          <a:bodyPr rtlCol="0" anchor="ctr"/>
          <a:lstStyle>
            <a:defPPr marR="0" lvl="0" algn="l" rtl="0">
              <a:lnSpc>
                <a:spcPct val="100000"/>
              </a:lnSpc>
              <a:spcBef>
                <a:spcPts val="0"/>
              </a:spcBef>
              <a:spcAft>
                <a:spcPts val="0"/>
              </a:spcAft>
            </a:defPPr>
            <a:lvl1pPr defTabSz="859445">
              <a:buClr>
                <a:srgbClr val="B34A8C"/>
              </a:buClr>
              <a:defRPr sz="900">
                <a:solidFill>
                  <a:srgbClr val="000000">
                    <a:lumMod val="65000"/>
                    <a:lumOff val="35000"/>
                  </a:srgbClr>
                </a:solidFill>
              </a:defRPr>
            </a:lvl1pPr>
          </a:lstStyle>
          <a:p>
            <a:pPr algn="ctr" defTabSz="553139">
              <a:defRPr/>
            </a:pPr>
            <a:r>
              <a:rPr lang="fr-FR" sz="257" dirty="0">
                <a:solidFill>
                  <a:srgbClr val="398538"/>
                </a:solidFill>
              </a:rPr>
              <a:t>Bannière uniquement pour les établissements ayant déployé </a:t>
            </a:r>
            <a:r>
              <a:rPr lang="fr-FR" sz="257" dirty="0" err="1">
                <a:solidFill>
                  <a:srgbClr val="398538"/>
                </a:solidFill>
              </a:rPr>
              <a:t>Cozynergy</a:t>
            </a:r>
            <a:endParaRPr lang="fr-FR" sz="257" dirty="0">
              <a:solidFill>
                <a:srgbClr val="398538"/>
              </a:solidFill>
            </a:endParaRPr>
          </a:p>
        </p:txBody>
      </p:sp>
      <p:pic>
        <p:nvPicPr>
          <p:cNvPr id="95" name="Image 94">
            <a:extLst>
              <a:ext uri="{FF2B5EF4-FFF2-40B4-BE49-F238E27FC236}">
                <a16:creationId xmlns:a16="http://schemas.microsoft.com/office/drawing/2014/main" id="{CAD88B3D-EDCC-403A-BF10-21E70EC803EC}"/>
              </a:ext>
            </a:extLst>
          </p:cNvPr>
          <p:cNvPicPr>
            <a:picLocks noChangeAspect="1"/>
          </p:cNvPicPr>
          <p:nvPr/>
        </p:nvPicPr>
        <p:blipFill>
          <a:blip r:embed="rId7"/>
          <a:stretch>
            <a:fillRect/>
          </a:stretch>
        </p:blipFill>
        <p:spPr>
          <a:xfrm>
            <a:off x="2353165" y="3863950"/>
            <a:ext cx="411722" cy="869557"/>
          </a:xfrm>
          <a:prstGeom prst="rect">
            <a:avLst/>
          </a:prstGeom>
          <a:ln>
            <a:noFill/>
          </a:ln>
          <a:effectLst>
            <a:outerShdw blurRad="292100" dist="139700" dir="2700000" algn="tl" rotWithShape="0">
              <a:srgbClr val="333333">
                <a:alpha val="65000"/>
              </a:srgbClr>
            </a:outerShdw>
          </a:effectLst>
        </p:spPr>
      </p:pic>
      <p:sp>
        <p:nvSpPr>
          <p:cNvPr id="96" name="ZoneTexte 95">
            <a:extLst>
              <a:ext uri="{FF2B5EF4-FFF2-40B4-BE49-F238E27FC236}">
                <a16:creationId xmlns:a16="http://schemas.microsoft.com/office/drawing/2014/main" id="{D84E1FD8-0D2C-49C7-8890-ADC665A248E4}"/>
              </a:ext>
            </a:extLst>
          </p:cNvPr>
          <p:cNvSpPr txBox="1"/>
          <p:nvPr/>
        </p:nvSpPr>
        <p:spPr>
          <a:xfrm>
            <a:off x="2135769" y="4199371"/>
            <a:ext cx="293339" cy="171585"/>
          </a:xfrm>
          <a:prstGeom prst="rect">
            <a:avLst/>
          </a:prstGeom>
          <a:noFill/>
        </p:spPr>
        <p:txBody>
          <a:bodyPr wrap="square" rtlCol="0">
            <a:spAutoFit/>
          </a:bodyPr>
          <a:lstStyle/>
          <a:p>
            <a:pPr defTabSz="588508">
              <a:defRPr/>
            </a:pPr>
            <a:r>
              <a:rPr lang="fr-FR" sz="515" i="1" dirty="0">
                <a:solidFill>
                  <a:srgbClr val="000000">
                    <a:lumMod val="65000"/>
                    <a:lumOff val="35000"/>
                  </a:srgbClr>
                </a:solidFill>
              </a:rPr>
              <a:t>ou</a:t>
            </a:r>
          </a:p>
        </p:txBody>
      </p:sp>
      <p:cxnSp>
        <p:nvCxnSpPr>
          <p:cNvPr id="97" name="Connecteur droit avec flèche 96">
            <a:extLst>
              <a:ext uri="{FF2B5EF4-FFF2-40B4-BE49-F238E27FC236}">
                <a16:creationId xmlns:a16="http://schemas.microsoft.com/office/drawing/2014/main" id="{9035D742-580E-4AF7-BCEF-1EBA4A12CF58}"/>
              </a:ext>
            </a:extLst>
          </p:cNvPr>
          <p:cNvCxnSpPr>
            <a:cxnSpLocks/>
          </p:cNvCxnSpPr>
          <p:nvPr/>
        </p:nvCxnSpPr>
        <p:spPr>
          <a:xfrm>
            <a:off x="2814291" y="4249828"/>
            <a:ext cx="98376" cy="1457"/>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sp>
        <p:nvSpPr>
          <p:cNvPr id="98" name="ZoneTexte 97">
            <a:extLst>
              <a:ext uri="{FF2B5EF4-FFF2-40B4-BE49-F238E27FC236}">
                <a16:creationId xmlns:a16="http://schemas.microsoft.com/office/drawing/2014/main" id="{4199EB37-2DE9-4685-B9A4-9B9942FC5398}"/>
              </a:ext>
            </a:extLst>
          </p:cNvPr>
          <p:cNvSpPr txBox="1"/>
          <p:nvPr/>
        </p:nvSpPr>
        <p:spPr>
          <a:xfrm>
            <a:off x="3367883" y="4139995"/>
            <a:ext cx="166878" cy="230961"/>
          </a:xfrm>
          <a:prstGeom prst="rect">
            <a:avLst/>
          </a:prstGeom>
          <a:noFill/>
        </p:spPr>
        <p:txBody>
          <a:bodyPr wrap="square" rtlCol="0">
            <a:spAutoFit/>
          </a:bodyPr>
          <a:lstStyle/>
          <a:p>
            <a:pPr algn="ctr" defTabSz="588508">
              <a:defRPr/>
            </a:pPr>
            <a:r>
              <a:rPr lang="fr-FR" sz="901" b="1" i="1" dirty="0">
                <a:solidFill>
                  <a:srgbClr val="398538"/>
                </a:solidFill>
              </a:rPr>
              <a:t>…</a:t>
            </a:r>
          </a:p>
        </p:txBody>
      </p:sp>
      <p:pic>
        <p:nvPicPr>
          <p:cNvPr id="99" name="Image 98">
            <a:extLst>
              <a:ext uri="{FF2B5EF4-FFF2-40B4-BE49-F238E27FC236}">
                <a16:creationId xmlns:a16="http://schemas.microsoft.com/office/drawing/2014/main" id="{D614D77E-A438-457F-8C01-1965C0A9C026}"/>
              </a:ext>
            </a:extLst>
          </p:cNvPr>
          <p:cNvPicPr>
            <a:picLocks noChangeAspect="1"/>
          </p:cNvPicPr>
          <p:nvPr/>
        </p:nvPicPr>
        <p:blipFill>
          <a:blip r:embed="rId8"/>
          <a:stretch>
            <a:fillRect/>
          </a:stretch>
        </p:blipFill>
        <p:spPr>
          <a:xfrm>
            <a:off x="1722211" y="3872979"/>
            <a:ext cx="472651" cy="834434"/>
          </a:xfrm>
          <a:prstGeom prst="rect">
            <a:avLst/>
          </a:prstGeom>
          <a:ln>
            <a:noFill/>
          </a:ln>
          <a:effectLst>
            <a:outerShdw blurRad="292100" dist="139700" dir="2700000" algn="tl" rotWithShape="0">
              <a:srgbClr val="333333">
                <a:alpha val="65000"/>
              </a:srgbClr>
            </a:outerShdw>
          </a:effectLst>
        </p:spPr>
      </p:pic>
      <p:pic>
        <p:nvPicPr>
          <p:cNvPr id="100" name="Image 99">
            <a:extLst>
              <a:ext uri="{FF2B5EF4-FFF2-40B4-BE49-F238E27FC236}">
                <a16:creationId xmlns:a16="http://schemas.microsoft.com/office/drawing/2014/main" id="{8E2BDBEF-1A5F-465A-9C43-EF5F9BC5399B}"/>
              </a:ext>
            </a:extLst>
          </p:cNvPr>
          <p:cNvPicPr>
            <a:picLocks noChangeAspect="1"/>
          </p:cNvPicPr>
          <p:nvPr/>
        </p:nvPicPr>
        <p:blipFill>
          <a:blip r:embed="rId9"/>
          <a:stretch>
            <a:fillRect/>
          </a:stretch>
        </p:blipFill>
        <p:spPr>
          <a:xfrm>
            <a:off x="3525122" y="3876881"/>
            <a:ext cx="445244" cy="794170"/>
          </a:xfrm>
          <a:prstGeom prst="rect">
            <a:avLst/>
          </a:prstGeom>
          <a:ln>
            <a:noFill/>
          </a:ln>
          <a:effectLst>
            <a:outerShdw blurRad="292100" dist="139700" dir="2700000" algn="tl" rotWithShape="0">
              <a:srgbClr val="333333">
                <a:alpha val="65000"/>
              </a:srgbClr>
            </a:outerShdw>
          </a:effectLst>
        </p:spPr>
      </p:pic>
      <p:pic>
        <p:nvPicPr>
          <p:cNvPr id="101" name="Image 100">
            <a:extLst>
              <a:ext uri="{FF2B5EF4-FFF2-40B4-BE49-F238E27FC236}">
                <a16:creationId xmlns:a16="http://schemas.microsoft.com/office/drawing/2014/main" id="{2A8CBFC4-1074-4873-A3B8-A5F22F89F377}"/>
              </a:ext>
            </a:extLst>
          </p:cNvPr>
          <p:cNvPicPr>
            <a:picLocks noChangeAspect="1"/>
          </p:cNvPicPr>
          <p:nvPr/>
        </p:nvPicPr>
        <p:blipFill>
          <a:blip r:embed="rId10"/>
          <a:stretch>
            <a:fillRect/>
          </a:stretch>
        </p:blipFill>
        <p:spPr>
          <a:xfrm>
            <a:off x="2932427" y="3886675"/>
            <a:ext cx="441020" cy="783936"/>
          </a:xfrm>
          <a:prstGeom prst="rect">
            <a:avLst/>
          </a:prstGeom>
          <a:ln>
            <a:noFill/>
          </a:ln>
          <a:effectLst>
            <a:outerShdw blurRad="292100" dist="139700" dir="2700000" algn="tl" rotWithShape="0">
              <a:srgbClr val="333333">
                <a:alpha val="65000"/>
              </a:srgbClr>
            </a:outerShdw>
          </a:effectLst>
        </p:spPr>
      </p:pic>
      <p:cxnSp>
        <p:nvCxnSpPr>
          <p:cNvPr id="102" name="Connecteur droit avec flèche 101">
            <a:extLst>
              <a:ext uri="{FF2B5EF4-FFF2-40B4-BE49-F238E27FC236}">
                <a16:creationId xmlns:a16="http://schemas.microsoft.com/office/drawing/2014/main" id="{C52DBBCB-E2B5-4BF0-A0B0-5DAAAE566342}"/>
              </a:ext>
            </a:extLst>
          </p:cNvPr>
          <p:cNvCxnSpPr>
            <a:cxnSpLocks/>
          </p:cNvCxnSpPr>
          <p:nvPr/>
        </p:nvCxnSpPr>
        <p:spPr>
          <a:xfrm>
            <a:off x="2350802" y="3504347"/>
            <a:ext cx="0" cy="270337"/>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DE2BCBFC-6C1C-438E-956E-415A9118FD87}"/>
              </a:ext>
            </a:extLst>
          </p:cNvPr>
          <p:cNvCxnSpPr>
            <a:cxnSpLocks/>
          </p:cNvCxnSpPr>
          <p:nvPr/>
        </p:nvCxnSpPr>
        <p:spPr>
          <a:xfrm>
            <a:off x="1602008" y="2806770"/>
            <a:ext cx="226991" cy="0"/>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26" name="Rectangle : coins arrondis 25">
            <a:extLst>
              <a:ext uri="{FF2B5EF4-FFF2-40B4-BE49-F238E27FC236}">
                <a16:creationId xmlns:a16="http://schemas.microsoft.com/office/drawing/2014/main" id="{8DAD133A-72E1-443E-BDCE-A7324A39DA1B}"/>
              </a:ext>
            </a:extLst>
          </p:cNvPr>
          <p:cNvSpPr/>
          <p:nvPr/>
        </p:nvSpPr>
        <p:spPr>
          <a:xfrm>
            <a:off x="181351" y="2672493"/>
            <a:ext cx="1406812" cy="213383"/>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spTree>
    <p:extLst>
      <p:ext uri="{BB962C8B-B14F-4D97-AF65-F5344CB8AC3E}">
        <p14:creationId xmlns:p14="http://schemas.microsoft.com/office/powerpoint/2010/main" val="40533135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Image 37" descr="Une image contenant texte&#10;&#10;Description générée automatiquement">
            <a:extLst>
              <a:ext uri="{FF2B5EF4-FFF2-40B4-BE49-F238E27FC236}">
                <a16:creationId xmlns:a16="http://schemas.microsoft.com/office/drawing/2014/main" id="{25A18E63-38B4-40D3-AF2F-AF251EAAFE0E}"/>
              </a:ext>
            </a:extLst>
          </p:cNvPr>
          <p:cNvPicPr>
            <a:picLocks noChangeAspect="1"/>
          </p:cNvPicPr>
          <p:nvPr/>
        </p:nvPicPr>
        <p:blipFill>
          <a:blip r:embed="rId3"/>
          <a:stretch>
            <a:fillRect/>
          </a:stretch>
        </p:blipFill>
        <p:spPr>
          <a:xfrm>
            <a:off x="225489" y="1642029"/>
            <a:ext cx="1281026" cy="2771565"/>
          </a:xfrm>
          <a:prstGeom prst="rect">
            <a:avLst/>
          </a:prstGeom>
          <a:ln>
            <a:noFill/>
          </a:ln>
          <a:effectLst>
            <a:outerShdw blurRad="292100" dist="139700" dir="2700000" algn="tl" rotWithShape="0">
              <a:srgbClr val="333333">
                <a:alpha val="65000"/>
              </a:srgbClr>
            </a:outerShdw>
          </a:effectLst>
        </p:spPr>
      </p:pic>
      <p:sp>
        <p:nvSpPr>
          <p:cNvPr id="66" name="Rectangle : coins arrondis 65">
            <a:extLst>
              <a:ext uri="{FF2B5EF4-FFF2-40B4-BE49-F238E27FC236}">
                <a16:creationId xmlns:a16="http://schemas.microsoft.com/office/drawing/2014/main" id="{E297831B-904C-412A-AC80-5FB79E8CE769}"/>
              </a:ext>
            </a:extLst>
          </p:cNvPr>
          <p:cNvSpPr/>
          <p:nvPr/>
        </p:nvSpPr>
        <p:spPr>
          <a:xfrm>
            <a:off x="1632935" y="3685427"/>
            <a:ext cx="2537972" cy="110133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sp>
        <p:nvSpPr>
          <p:cNvPr id="2" name="Titre 1">
            <a:extLst>
              <a:ext uri="{FF2B5EF4-FFF2-40B4-BE49-F238E27FC236}">
                <a16:creationId xmlns:a16="http://schemas.microsoft.com/office/drawing/2014/main" id="{62F563AE-34C6-4DE4-9827-1E6B7E088C22}"/>
              </a:ext>
            </a:extLst>
          </p:cNvPr>
          <p:cNvSpPr>
            <a:spLocks noGrp="1"/>
          </p:cNvSpPr>
          <p:nvPr>
            <p:ph type="title"/>
          </p:nvPr>
        </p:nvSpPr>
        <p:spPr>
          <a:xfrm>
            <a:off x="877606" y="172215"/>
            <a:ext cx="6715547" cy="412606"/>
          </a:xfrm>
        </p:spPr>
        <p:txBody>
          <a:bodyPr/>
          <a:lstStyle/>
          <a:p>
            <a:r>
              <a:rPr lang="fr-FR" dirty="0"/>
              <a:t>Conseils et solutions durables </a:t>
            </a:r>
          </a:p>
        </p:txBody>
      </p:sp>
      <p:sp>
        <p:nvSpPr>
          <p:cNvPr id="131" name="ZoneTexte 130">
            <a:extLst>
              <a:ext uri="{FF2B5EF4-FFF2-40B4-BE49-F238E27FC236}">
                <a16:creationId xmlns:a16="http://schemas.microsoft.com/office/drawing/2014/main" id="{530CC735-9571-49A6-A361-ECA91D2238FA}"/>
              </a:ext>
            </a:extLst>
          </p:cNvPr>
          <p:cNvSpPr txBox="1"/>
          <p:nvPr/>
        </p:nvSpPr>
        <p:spPr>
          <a:xfrm>
            <a:off x="2580713" y="3712646"/>
            <a:ext cx="1612031" cy="211083"/>
          </a:xfrm>
          <a:prstGeom prst="rect">
            <a:avLst/>
          </a:prstGeom>
          <a:noFill/>
        </p:spPr>
        <p:txBody>
          <a:bodyPr wrap="square" rtlCol="0">
            <a:spAutoFit/>
          </a:bodyPr>
          <a:lstStyle/>
          <a:p>
            <a:pPr algn="ctr" defTabSz="588508">
              <a:defRPr/>
            </a:pPr>
            <a:r>
              <a:rPr lang="fr-FR" sz="386" i="1" dirty="0">
                <a:solidFill>
                  <a:srgbClr val="000000">
                    <a:lumMod val="65000"/>
                    <a:lumOff val="35000"/>
                  </a:srgbClr>
                </a:solidFill>
              </a:rPr>
              <a:t>Données client pré-ralimentées</a:t>
            </a:r>
          </a:p>
          <a:p>
            <a:pPr algn="ctr" defTabSz="588508">
              <a:defRPr/>
            </a:pPr>
            <a:r>
              <a:rPr lang="fr-FR" sz="386" i="1" dirty="0">
                <a:solidFill>
                  <a:srgbClr val="000000">
                    <a:lumMod val="65000"/>
                    <a:lumOff val="35000"/>
                  </a:srgbClr>
                </a:solidFill>
              </a:rPr>
              <a:t> (uniquement nom et prénom) avant envoi vers </a:t>
            </a:r>
            <a:r>
              <a:rPr lang="fr-FR" sz="386" i="1" dirty="0" err="1">
                <a:solidFill>
                  <a:srgbClr val="000000">
                    <a:lumMod val="65000"/>
                    <a:lumOff val="35000"/>
                  </a:srgbClr>
                </a:solidFill>
              </a:rPr>
              <a:t>Cozynergy</a:t>
            </a:r>
            <a:r>
              <a:rPr lang="fr-FR" sz="386" i="1" dirty="0">
                <a:solidFill>
                  <a:srgbClr val="000000">
                    <a:lumMod val="65000"/>
                    <a:lumOff val="35000"/>
                  </a:srgbClr>
                </a:solidFill>
              </a:rPr>
              <a:t> </a:t>
            </a:r>
          </a:p>
        </p:txBody>
      </p:sp>
      <p:pic>
        <p:nvPicPr>
          <p:cNvPr id="161" name="Image 160">
            <a:extLst>
              <a:ext uri="{FF2B5EF4-FFF2-40B4-BE49-F238E27FC236}">
                <a16:creationId xmlns:a16="http://schemas.microsoft.com/office/drawing/2014/main" id="{1096E404-B309-4667-9CF9-55CD40599453}"/>
              </a:ext>
            </a:extLst>
          </p:cNvPr>
          <p:cNvPicPr>
            <a:picLocks noChangeAspect="1"/>
          </p:cNvPicPr>
          <p:nvPr/>
        </p:nvPicPr>
        <p:blipFill>
          <a:blip r:embed="rId4"/>
          <a:stretch>
            <a:fillRect/>
          </a:stretch>
        </p:blipFill>
        <p:spPr>
          <a:xfrm>
            <a:off x="1888197" y="1173787"/>
            <a:ext cx="925210" cy="2478329"/>
          </a:xfrm>
          <a:prstGeom prst="rect">
            <a:avLst/>
          </a:prstGeom>
          <a:ln>
            <a:noFill/>
          </a:ln>
          <a:effectLst>
            <a:outerShdw blurRad="292100" dist="139700" dir="2700000" algn="tl" rotWithShape="0">
              <a:srgbClr val="333333">
                <a:alpha val="65000"/>
              </a:srgbClr>
            </a:outerShdw>
          </a:effectLst>
        </p:spPr>
      </p:pic>
      <p:sp>
        <p:nvSpPr>
          <p:cNvPr id="206" name="ZoneTexte 205">
            <a:extLst>
              <a:ext uri="{FF2B5EF4-FFF2-40B4-BE49-F238E27FC236}">
                <a16:creationId xmlns:a16="http://schemas.microsoft.com/office/drawing/2014/main" id="{657560AE-2CD1-4E69-A957-803A2B069564}"/>
              </a:ext>
            </a:extLst>
          </p:cNvPr>
          <p:cNvSpPr txBox="1"/>
          <p:nvPr/>
        </p:nvSpPr>
        <p:spPr>
          <a:xfrm>
            <a:off x="1945739" y="3697763"/>
            <a:ext cx="787683" cy="132877"/>
          </a:xfrm>
          <a:prstGeom prst="rect">
            <a:avLst/>
          </a:prstGeom>
          <a:solidFill>
            <a:schemeClr val="bg1"/>
          </a:solidFill>
          <a:ln w="12700" cap="rnd" cmpd="sng" algn="ctr">
            <a:noFill/>
            <a:prstDash val="solid"/>
            <a:round/>
            <a:headEnd type="none" w="med" len="med"/>
            <a:tailEnd type="none" w="med" len="med"/>
          </a:ln>
          <a:effectLst/>
        </p:spPr>
        <p:txBody>
          <a:bodyPr rtlCol="0" anchor="ctr"/>
          <a:lstStyle>
            <a:defPPr marR="0" lvl="0" algn="l" rtl="0">
              <a:lnSpc>
                <a:spcPct val="100000"/>
              </a:lnSpc>
              <a:spcBef>
                <a:spcPts val="0"/>
              </a:spcBef>
              <a:spcAft>
                <a:spcPts val="0"/>
              </a:spcAft>
            </a:defPPr>
            <a:lvl1pPr defTabSz="859445">
              <a:buClr>
                <a:srgbClr val="B34A8C"/>
              </a:buClr>
              <a:defRPr sz="900">
                <a:solidFill>
                  <a:srgbClr val="000000">
                    <a:lumMod val="65000"/>
                    <a:lumOff val="35000"/>
                  </a:srgbClr>
                </a:solidFill>
              </a:defRPr>
            </a:lvl1pPr>
          </a:lstStyle>
          <a:p>
            <a:pPr algn="ctr" defTabSz="553139">
              <a:defRPr/>
            </a:pPr>
            <a:r>
              <a:rPr lang="fr-FR" sz="257" dirty="0">
                <a:solidFill>
                  <a:srgbClr val="398538"/>
                </a:solidFill>
              </a:rPr>
              <a:t>Bannière uniquement pour les établissements ayant déployé </a:t>
            </a:r>
            <a:r>
              <a:rPr lang="fr-FR" sz="257" dirty="0" err="1">
                <a:solidFill>
                  <a:srgbClr val="398538"/>
                </a:solidFill>
              </a:rPr>
              <a:t>Cozynergy</a:t>
            </a:r>
            <a:endParaRPr lang="fr-FR" sz="257" dirty="0">
              <a:solidFill>
                <a:srgbClr val="398538"/>
              </a:solidFill>
            </a:endParaRPr>
          </a:p>
        </p:txBody>
      </p:sp>
      <p:pic>
        <p:nvPicPr>
          <p:cNvPr id="207" name="Image 206">
            <a:extLst>
              <a:ext uri="{FF2B5EF4-FFF2-40B4-BE49-F238E27FC236}">
                <a16:creationId xmlns:a16="http://schemas.microsoft.com/office/drawing/2014/main" id="{B8C1A91D-3B67-4C76-9EE8-4B055B40F7E0}"/>
              </a:ext>
            </a:extLst>
          </p:cNvPr>
          <p:cNvPicPr>
            <a:picLocks noChangeAspect="1"/>
          </p:cNvPicPr>
          <p:nvPr/>
        </p:nvPicPr>
        <p:blipFill>
          <a:blip r:embed="rId5"/>
          <a:stretch>
            <a:fillRect/>
          </a:stretch>
        </p:blipFill>
        <p:spPr>
          <a:xfrm>
            <a:off x="2353165" y="3873920"/>
            <a:ext cx="411722" cy="869557"/>
          </a:xfrm>
          <a:prstGeom prst="rect">
            <a:avLst/>
          </a:prstGeom>
          <a:ln>
            <a:noFill/>
          </a:ln>
          <a:effectLst>
            <a:outerShdw blurRad="292100" dist="139700" dir="2700000" algn="tl" rotWithShape="0">
              <a:srgbClr val="333333">
                <a:alpha val="65000"/>
              </a:srgbClr>
            </a:outerShdw>
          </a:effectLst>
        </p:spPr>
      </p:pic>
      <p:sp>
        <p:nvSpPr>
          <p:cNvPr id="209" name="ZoneTexte 208">
            <a:extLst>
              <a:ext uri="{FF2B5EF4-FFF2-40B4-BE49-F238E27FC236}">
                <a16:creationId xmlns:a16="http://schemas.microsoft.com/office/drawing/2014/main" id="{3CD29AE3-C1D3-4F1E-8DC7-5FF5E1A1A8E2}"/>
              </a:ext>
            </a:extLst>
          </p:cNvPr>
          <p:cNvSpPr txBox="1"/>
          <p:nvPr/>
        </p:nvSpPr>
        <p:spPr>
          <a:xfrm>
            <a:off x="2135769" y="4209341"/>
            <a:ext cx="293339" cy="171585"/>
          </a:xfrm>
          <a:prstGeom prst="rect">
            <a:avLst/>
          </a:prstGeom>
          <a:noFill/>
        </p:spPr>
        <p:txBody>
          <a:bodyPr wrap="square" rtlCol="0">
            <a:spAutoFit/>
          </a:bodyPr>
          <a:lstStyle/>
          <a:p>
            <a:pPr defTabSz="588508">
              <a:defRPr/>
            </a:pPr>
            <a:r>
              <a:rPr lang="fr-FR" sz="515" i="1" dirty="0">
                <a:solidFill>
                  <a:srgbClr val="000000">
                    <a:lumMod val="65000"/>
                    <a:lumOff val="35000"/>
                  </a:srgbClr>
                </a:solidFill>
              </a:rPr>
              <a:t>ou</a:t>
            </a:r>
          </a:p>
        </p:txBody>
      </p:sp>
      <p:cxnSp>
        <p:nvCxnSpPr>
          <p:cNvPr id="211" name="Connecteur droit avec flèche 210">
            <a:extLst>
              <a:ext uri="{FF2B5EF4-FFF2-40B4-BE49-F238E27FC236}">
                <a16:creationId xmlns:a16="http://schemas.microsoft.com/office/drawing/2014/main" id="{B5A203EC-7CFB-40CC-88BE-C0354037B860}"/>
              </a:ext>
            </a:extLst>
          </p:cNvPr>
          <p:cNvCxnSpPr>
            <a:cxnSpLocks/>
          </p:cNvCxnSpPr>
          <p:nvPr/>
        </p:nvCxnSpPr>
        <p:spPr>
          <a:xfrm>
            <a:off x="2814291" y="4259798"/>
            <a:ext cx="98376" cy="1457"/>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pic>
        <p:nvPicPr>
          <p:cNvPr id="213" name="Image 212">
            <a:extLst>
              <a:ext uri="{FF2B5EF4-FFF2-40B4-BE49-F238E27FC236}">
                <a16:creationId xmlns:a16="http://schemas.microsoft.com/office/drawing/2014/main" id="{95915310-D0F1-4B92-AC51-BA0F1F69341E}"/>
              </a:ext>
            </a:extLst>
          </p:cNvPr>
          <p:cNvPicPr>
            <a:picLocks noChangeAspect="1"/>
          </p:cNvPicPr>
          <p:nvPr/>
        </p:nvPicPr>
        <p:blipFill>
          <a:blip r:embed="rId6"/>
          <a:stretch>
            <a:fillRect/>
          </a:stretch>
        </p:blipFill>
        <p:spPr>
          <a:xfrm>
            <a:off x="4576159" y="3312854"/>
            <a:ext cx="667705" cy="1187622"/>
          </a:xfrm>
          <a:prstGeom prst="rect">
            <a:avLst/>
          </a:prstGeom>
          <a:ln>
            <a:noFill/>
          </a:ln>
          <a:effectLst>
            <a:outerShdw blurRad="292100" dist="139700" dir="2700000" algn="tl" rotWithShape="0">
              <a:srgbClr val="333333">
                <a:alpha val="65000"/>
              </a:srgbClr>
            </a:outerShdw>
          </a:effectLst>
        </p:spPr>
      </p:pic>
      <p:sp>
        <p:nvSpPr>
          <p:cNvPr id="214" name="Rectangle 213">
            <a:extLst>
              <a:ext uri="{FF2B5EF4-FFF2-40B4-BE49-F238E27FC236}">
                <a16:creationId xmlns:a16="http://schemas.microsoft.com/office/drawing/2014/main" id="{7F1F8540-5319-4338-8B5A-DA5E937F9D1B}"/>
              </a:ext>
            </a:extLst>
          </p:cNvPr>
          <p:cNvSpPr/>
          <p:nvPr/>
        </p:nvSpPr>
        <p:spPr>
          <a:xfrm>
            <a:off x="4593095" y="3532321"/>
            <a:ext cx="633831" cy="104756"/>
          </a:xfrm>
          <a:prstGeom prst="rect">
            <a:avLst/>
          </a:prstGeom>
          <a:noFill/>
          <a:ln w="9525">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88508">
              <a:defRPr/>
            </a:pPr>
            <a:endParaRPr lang="fr-FR" sz="1139">
              <a:solidFill>
                <a:srgbClr val="FFFFFF"/>
              </a:solidFill>
              <a:latin typeface="Arial" panose="020B0604020202020204"/>
            </a:endParaRPr>
          </a:p>
        </p:txBody>
      </p:sp>
      <p:cxnSp>
        <p:nvCxnSpPr>
          <p:cNvPr id="215" name="Connecteur droit avec flèche 214">
            <a:extLst>
              <a:ext uri="{FF2B5EF4-FFF2-40B4-BE49-F238E27FC236}">
                <a16:creationId xmlns:a16="http://schemas.microsoft.com/office/drawing/2014/main" id="{FAF5C966-FFBB-4144-84BC-0B37B667A7AF}"/>
              </a:ext>
            </a:extLst>
          </p:cNvPr>
          <p:cNvCxnSpPr>
            <a:cxnSpLocks/>
          </p:cNvCxnSpPr>
          <p:nvPr/>
        </p:nvCxnSpPr>
        <p:spPr>
          <a:xfrm>
            <a:off x="4630769" y="2788856"/>
            <a:ext cx="148476" cy="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pic>
        <p:nvPicPr>
          <p:cNvPr id="216" name="Image 215">
            <a:extLst>
              <a:ext uri="{FF2B5EF4-FFF2-40B4-BE49-F238E27FC236}">
                <a16:creationId xmlns:a16="http://schemas.microsoft.com/office/drawing/2014/main" id="{BE52E5AD-25D3-4854-8924-948309A2FBBE}"/>
              </a:ext>
            </a:extLst>
          </p:cNvPr>
          <p:cNvPicPr>
            <a:picLocks noChangeAspect="1"/>
          </p:cNvPicPr>
          <p:nvPr/>
        </p:nvPicPr>
        <p:blipFill>
          <a:blip r:embed="rId7"/>
          <a:stretch>
            <a:fillRect/>
          </a:stretch>
        </p:blipFill>
        <p:spPr>
          <a:xfrm>
            <a:off x="5534138" y="1612246"/>
            <a:ext cx="852186" cy="1515751"/>
          </a:xfrm>
          <a:prstGeom prst="rect">
            <a:avLst/>
          </a:prstGeom>
          <a:ln>
            <a:noFill/>
          </a:ln>
          <a:effectLst>
            <a:outerShdw blurRad="292100" dist="139700" dir="2700000" algn="tl" rotWithShape="0">
              <a:srgbClr val="333333">
                <a:alpha val="65000"/>
              </a:srgbClr>
            </a:outerShdw>
          </a:effectLst>
        </p:spPr>
      </p:pic>
      <p:pic>
        <p:nvPicPr>
          <p:cNvPr id="218" name="Image 217">
            <a:extLst>
              <a:ext uri="{FF2B5EF4-FFF2-40B4-BE49-F238E27FC236}">
                <a16:creationId xmlns:a16="http://schemas.microsoft.com/office/drawing/2014/main" id="{9A01C499-A903-484E-BE7F-D7A30B513152}"/>
              </a:ext>
            </a:extLst>
          </p:cNvPr>
          <p:cNvPicPr>
            <a:picLocks noChangeAspect="1"/>
          </p:cNvPicPr>
          <p:nvPr/>
        </p:nvPicPr>
        <p:blipFill>
          <a:blip r:embed="rId8"/>
          <a:stretch>
            <a:fillRect/>
          </a:stretch>
        </p:blipFill>
        <p:spPr>
          <a:xfrm>
            <a:off x="4537868" y="1585815"/>
            <a:ext cx="856352" cy="1523165"/>
          </a:xfrm>
          <a:prstGeom prst="rect">
            <a:avLst/>
          </a:prstGeom>
          <a:ln>
            <a:noFill/>
          </a:ln>
          <a:effectLst>
            <a:outerShdw blurRad="292100" dist="139700" dir="2700000" algn="tl" rotWithShape="0">
              <a:srgbClr val="333333">
                <a:alpha val="65000"/>
              </a:srgbClr>
            </a:outerShdw>
          </a:effectLst>
        </p:spPr>
      </p:pic>
      <p:sp>
        <p:nvSpPr>
          <p:cNvPr id="219" name="Rectangle 218">
            <a:extLst>
              <a:ext uri="{FF2B5EF4-FFF2-40B4-BE49-F238E27FC236}">
                <a16:creationId xmlns:a16="http://schemas.microsoft.com/office/drawing/2014/main" id="{B024B1E7-D460-4EBF-9981-CB3219AC1ADC}"/>
              </a:ext>
            </a:extLst>
          </p:cNvPr>
          <p:cNvSpPr/>
          <p:nvPr/>
        </p:nvSpPr>
        <p:spPr>
          <a:xfrm>
            <a:off x="4557834" y="2952722"/>
            <a:ext cx="715061" cy="165845"/>
          </a:xfrm>
          <a:prstGeom prst="rect">
            <a:avLst/>
          </a:prstGeom>
          <a:noFill/>
          <a:ln w="9525">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88508">
              <a:defRPr/>
            </a:pPr>
            <a:endParaRPr lang="fr-FR" sz="1139">
              <a:solidFill>
                <a:srgbClr val="FFFFFF"/>
              </a:solidFill>
              <a:latin typeface="Arial" panose="020B0604020202020204"/>
            </a:endParaRPr>
          </a:p>
        </p:txBody>
      </p:sp>
      <p:cxnSp>
        <p:nvCxnSpPr>
          <p:cNvPr id="220" name="Connecteur droit avec flèche 219">
            <a:extLst>
              <a:ext uri="{FF2B5EF4-FFF2-40B4-BE49-F238E27FC236}">
                <a16:creationId xmlns:a16="http://schemas.microsoft.com/office/drawing/2014/main" id="{572603E8-9142-4E4B-BC9E-2AD4E9610251}"/>
              </a:ext>
            </a:extLst>
          </p:cNvPr>
          <p:cNvCxnSpPr>
            <a:cxnSpLocks/>
          </p:cNvCxnSpPr>
          <p:nvPr/>
        </p:nvCxnSpPr>
        <p:spPr>
          <a:xfrm>
            <a:off x="4876710" y="3149919"/>
            <a:ext cx="1108" cy="138538"/>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sp>
        <p:nvSpPr>
          <p:cNvPr id="222" name="Rectangle 221">
            <a:extLst>
              <a:ext uri="{FF2B5EF4-FFF2-40B4-BE49-F238E27FC236}">
                <a16:creationId xmlns:a16="http://schemas.microsoft.com/office/drawing/2014/main" id="{B2CE8E49-F98B-465D-B28E-C1FD8724E58E}"/>
              </a:ext>
            </a:extLst>
          </p:cNvPr>
          <p:cNvSpPr/>
          <p:nvPr/>
        </p:nvSpPr>
        <p:spPr>
          <a:xfrm>
            <a:off x="4576191" y="2004645"/>
            <a:ext cx="293557" cy="78267"/>
          </a:xfrm>
          <a:prstGeom prst="rect">
            <a:avLst/>
          </a:prstGeom>
          <a:noFill/>
          <a:ln w="9525">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88508">
              <a:defRPr/>
            </a:pPr>
            <a:endParaRPr lang="fr-FR" sz="1139">
              <a:solidFill>
                <a:srgbClr val="FFFFFF"/>
              </a:solidFill>
              <a:latin typeface="Arial" panose="020B0604020202020204"/>
            </a:endParaRPr>
          </a:p>
        </p:txBody>
      </p:sp>
      <p:sp>
        <p:nvSpPr>
          <p:cNvPr id="224" name="Rectangle 223">
            <a:extLst>
              <a:ext uri="{FF2B5EF4-FFF2-40B4-BE49-F238E27FC236}">
                <a16:creationId xmlns:a16="http://schemas.microsoft.com/office/drawing/2014/main" id="{6FEEB292-3CE8-4975-B09D-453A14B6AF67}"/>
              </a:ext>
            </a:extLst>
          </p:cNvPr>
          <p:cNvSpPr/>
          <p:nvPr/>
        </p:nvSpPr>
        <p:spPr>
          <a:xfrm>
            <a:off x="4974012" y="2015459"/>
            <a:ext cx="135350" cy="78266"/>
          </a:xfrm>
          <a:prstGeom prst="rect">
            <a:avLst/>
          </a:prstGeom>
          <a:noFill/>
          <a:ln w="9525">
            <a:solidFill>
              <a:srgbClr val="39853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88508">
              <a:defRPr/>
            </a:pPr>
            <a:endParaRPr lang="fr-FR" sz="1139">
              <a:solidFill>
                <a:srgbClr val="FFFFFF"/>
              </a:solidFill>
              <a:latin typeface="Arial" panose="020B0604020202020204"/>
            </a:endParaRPr>
          </a:p>
        </p:txBody>
      </p:sp>
      <p:cxnSp>
        <p:nvCxnSpPr>
          <p:cNvPr id="225" name="Connecteur droit avec flèche 224">
            <a:extLst>
              <a:ext uri="{FF2B5EF4-FFF2-40B4-BE49-F238E27FC236}">
                <a16:creationId xmlns:a16="http://schemas.microsoft.com/office/drawing/2014/main" id="{7AC297F6-8526-4443-BB7A-8B296D094A35}"/>
              </a:ext>
            </a:extLst>
          </p:cNvPr>
          <p:cNvCxnSpPr>
            <a:cxnSpLocks/>
          </p:cNvCxnSpPr>
          <p:nvPr/>
        </p:nvCxnSpPr>
        <p:spPr>
          <a:xfrm>
            <a:off x="5109362" y="2054592"/>
            <a:ext cx="424776" cy="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pic>
        <p:nvPicPr>
          <p:cNvPr id="228" name="Image 227">
            <a:extLst>
              <a:ext uri="{FF2B5EF4-FFF2-40B4-BE49-F238E27FC236}">
                <a16:creationId xmlns:a16="http://schemas.microsoft.com/office/drawing/2014/main" id="{17FB8CCA-42DE-48E1-B726-A97477CB5D89}"/>
              </a:ext>
            </a:extLst>
          </p:cNvPr>
          <p:cNvPicPr>
            <a:picLocks noChangeAspect="1"/>
          </p:cNvPicPr>
          <p:nvPr/>
        </p:nvPicPr>
        <p:blipFill>
          <a:blip r:embed="rId9"/>
          <a:stretch>
            <a:fillRect/>
          </a:stretch>
        </p:blipFill>
        <p:spPr>
          <a:xfrm>
            <a:off x="6539045" y="1587531"/>
            <a:ext cx="887574" cy="1578695"/>
          </a:xfrm>
          <a:prstGeom prst="rect">
            <a:avLst/>
          </a:prstGeom>
          <a:ln>
            <a:noFill/>
          </a:ln>
          <a:effectLst>
            <a:outerShdw blurRad="292100" dist="139700" dir="2700000" algn="tl" rotWithShape="0">
              <a:srgbClr val="333333">
                <a:alpha val="65000"/>
              </a:srgbClr>
            </a:outerShdw>
          </a:effectLst>
        </p:spPr>
      </p:pic>
      <p:pic>
        <p:nvPicPr>
          <p:cNvPr id="229" name="Image 228">
            <a:extLst>
              <a:ext uri="{FF2B5EF4-FFF2-40B4-BE49-F238E27FC236}">
                <a16:creationId xmlns:a16="http://schemas.microsoft.com/office/drawing/2014/main" id="{F04152C2-E7EF-46C6-AA73-5601103EE8DE}"/>
              </a:ext>
            </a:extLst>
          </p:cNvPr>
          <p:cNvPicPr>
            <a:picLocks noChangeAspect="1"/>
          </p:cNvPicPr>
          <p:nvPr/>
        </p:nvPicPr>
        <p:blipFill>
          <a:blip r:embed="rId10"/>
          <a:stretch>
            <a:fillRect/>
          </a:stretch>
        </p:blipFill>
        <p:spPr>
          <a:xfrm>
            <a:off x="7617342" y="1573716"/>
            <a:ext cx="885432" cy="1574887"/>
          </a:xfrm>
          <a:prstGeom prst="rect">
            <a:avLst/>
          </a:prstGeom>
          <a:ln>
            <a:noFill/>
          </a:ln>
          <a:effectLst>
            <a:outerShdw blurRad="292100" dist="139700" dir="2700000" algn="tl" rotWithShape="0">
              <a:srgbClr val="333333">
                <a:alpha val="65000"/>
              </a:srgbClr>
            </a:outerShdw>
          </a:effectLst>
        </p:spPr>
      </p:pic>
      <p:sp>
        <p:nvSpPr>
          <p:cNvPr id="233" name="ZoneTexte 232">
            <a:extLst>
              <a:ext uri="{FF2B5EF4-FFF2-40B4-BE49-F238E27FC236}">
                <a16:creationId xmlns:a16="http://schemas.microsoft.com/office/drawing/2014/main" id="{BFE2D33D-6485-4C20-8C32-D2D41A2E5E05}"/>
              </a:ext>
            </a:extLst>
          </p:cNvPr>
          <p:cNvSpPr txBox="1"/>
          <p:nvPr/>
        </p:nvSpPr>
        <p:spPr>
          <a:xfrm>
            <a:off x="3367883" y="4149965"/>
            <a:ext cx="166878" cy="230961"/>
          </a:xfrm>
          <a:prstGeom prst="rect">
            <a:avLst/>
          </a:prstGeom>
          <a:noFill/>
        </p:spPr>
        <p:txBody>
          <a:bodyPr wrap="square" rtlCol="0">
            <a:spAutoFit/>
          </a:bodyPr>
          <a:lstStyle/>
          <a:p>
            <a:pPr algn="ctr" defTabSz="588508">
              <a:defRPr/>
            </a:pPr>
            <a:r>
              <a:rPr lang="fr-FR" sz="901" b="1" i="1" dirty="0">
                <a:solidFill>
                  <a:srgbClr val="398538"/>
                </a:solidFill>
              </a:rPr>
              <a:t>…</a:t>
            </a:r>
          </a:p>
        </p:txBody>
      </p:sp>
      <p:pic>
        <p:nvPicPr>
          <p:cNvPr id="253" name="Image 252">
            <a:extLst>
              <a:ext uri="{FF2B5EF4-FFF2-40B4-BE49-F238E27FC236}">
                <a16:creationId xmlns:a16="http://schemas.microsoft.com/office/drawing/2014/main" id="{7755372F-AB99-488D-B3AA-D28C5E72FA4B}"/>
              </a:ext>
            </a:extLst>
          </p:cNvPr>
          <p:cNvPicPr>
            <a:picLocks noChangeAspect="1"/>
          </p:cNvPicPr>
          <p:nvPr/>
        </p:nvPicPr>
        <p:blipFill>
          <a:blip r:embed="rId11"/>
          <a:stretch>
            <a:fillRect/>
          </a:stretch>
        </p:blipFill>
        <p:spPr>
          <a:xfrm>
            <a:off x="1722211" y="3882949"/>
            <a:ext cx="472651" cy="834434"/>
          </a:xfrm>
          <a:prstGeom prst="rect">
            <a:avLst/>
          </a:prstGeom>
          <a:ln>
            <a:noFill/>
          </a:ln>
          <a:effectLst>
            <a:outerShdw blurRad="292100" dist="139700" dir="2700000" algn="tl" rotWithShape="0">
              <a:srgbClr val="333333">
                <a:alpha val="65000"/>
              </a:srgbClr>
            </a:outerShdw>
          </a:effectLst>
        </p:spPr>
      </p:pic>
      <p:pic>
        <p:nvPicPr>
          <p:cNvPr id="255" name="Image 254">
            <a:extLst>
              <a:ext uri="{FF2B5EF4-FFF2-40B4-BE49-F238E27FC236}">
                <a16:creationId xmlns:a16="http://schemas.microsoft.com/office/drawing/2014/main" id="{996E720B-15B7-459D-B2AB-A6AFB34729E7}"/>
              </a:ext>
            </a:extLst>
          </p:cNvPr>
          <p:cNvPicPr>
            <a:picLocks noChangeAspect="1"/>
          </p:cNvPicPr>
          <p:nvPr/>
        </p:nvPicPr>
        <p:blipFill>
          <a:blip r:embed="rId12"/>
          <a:stretch>
            <a:fillRect/>
          </a:stretch>
        </p:blipFill>
        <p:spPr>
          <a:xfrm>
            <a:off x="3525122" y="3886851"/>
            <a:ext cx="445244" cy="794170"/>
          </a:xfrm>
          <a:prstGeom prst="rect">
            <a:avLst/>
          </a:prstGeom>
          <a:ln>
            <a:noFill/>
          </a:ln>
          <a:effectLst>
            <a:outerShdw blurRad="292100" dist="139700" dir="2700000" algn="tl" rotWithShape="0">
              <a:srgbClr val="333333">
                <a:alpha val="65000"/>
              </a:srgbClr>
            </a:outerShdw>
          </a:effectLst>
        </p:spPr>
      </p:pic>
      <p:pic>
        <p:nvPicPr>
          <p:cNvPr id="65" name="Image 64">
            <a:extLst>
              <a:ext uri="{FF2B5EF4-FFF2-40B4-BE49-F238E27FC236}">
                <a16:creationId xmlns:a16="http://schemas.microsoft.com/office/drawing/2014/main" id="{57BE1E4F-B809-4CB7-A03F-1BF144A26D71}"/>
              </a:ext>
            </a:extLst>
          </p:cNvPr>
          <p:cNvPicPr>
            <a:picLocks noChangeAspect="1"/>
          </p:cNvPicPr>
          <p:nvPr/>
        </p:nvPicPr>
        <p:blipFill>
          <a:blip r:embed="rId13"/>
          <a:stretch>
            <a:fillRect/>
          </a:stretch>
        </p:blipFill>
        <p:spPr>
          <a:xfrm>
            <a:off x="2932427" y="3896645"/>
            <a:ext cx="441020" cy="783936"/>
          </a:xfrm>
          <a:prstGeom prst="rect">
            <a:avLst/>
          </a:prstGeom>
          <a:ln>
            <a:noFill/>
          </a:ln>
          <a:effectLst>
            <a:outerShdw blurRad="292100" dist="139700" dir="2700000" algn="tl" rotWithShape="0">
              <a:srgbClr val="333333">
                <a:alpha val="65000"/>
              </a:srgbClr>
            </a:outerShdw>
          </a:effectLst>
        </p:spPr>
      </p:pic>
      <p:pic>
        <p:nvPicPr>
          <p:cNvPr id="243" name="Image 242">
            <a:extLst>
              <a:ext uri="{FF2B5EF4-FFF2-40B4-BE49-F238E27FC236}">
                <a16:creationId xmlns:a16="http://schemas.microsoft.com/office/drawing/2014/main" id="{0CFF9CDC-DC37-4FCE-92AA-FFEA508811E4}"/>
              </a:ext>
            </a:extLst>
          </p:cNvPr>
          <p:cNvPicPr>
            <a:picLocks noChangeAspect="1"/>
          </p:cNvPicPr>
          <p:nvPr/>
        </p:nvPicPr>
        <p:blipFill>
          <a:blip r:embed="rId14"/>
          <a:stretch>
            <a:fillRect/>
          </a:stretch>
        </p:blipFill>
        <p:spPr>
          <a:xfrm>
            <a:off x="5565244" y="3279026"/>
            <a:ext cx="703822" cy="1236940"/>
          </a:xfrm>
          <a:prstGeom prst="rect">
            <a:avLst/>
          </a:prstGeom>
          <a:ln>
            <a:noFill/>
          </a:ln>
          <a:effectLst>
            <a:outerShdw blurRad="292100" dist="139700" dir="2700000" algn="tl" rotWithShape="0">
              <a:srgbClr val="333333">
                <a:alpha val="65000"/>
              </a:srgbClr>
            </a:outerShdw>
          </a:effectLst>
        </p:spPr>
      </p:pic>
      <p:sp>
        <p:nvSpPr>
          <p:cNvPr id="3" name="Espace réservé du texte 2">
            <a:extLst>
              <a:ext uri="{FF2B5EF4-FFF2-40B4-BE49-F238E27FC236}">
                <a16:creationId xmlns:a16="http://schemas.microsoft.com/office/drawing/2014/main" id="{01B6D2DC-F273-4BAC-B9F5-18B395F4C487}"/>
              </a:ext>
            </a:extLst>
          </p:cNvPr>
          <p:cNvSpPr>
            <a:spLocks noGrp="1"/>
          </p:cNvSpPr>
          <p:nvPr>
            <p:ph type="body" sz="quarter" idx="12"/>
          </p:nvPr>
        </p:nvSpPr>
        <p:spPr>
          <a:xfrm>
            <a:off x="878524" y="575690"/>
            <a:ext cx="5563720" cy="233561"/>
          </a:xfrm>
        </p:spPr>
        <p:txBody>
          <a:bodyPr>
            <a:normAutofit/>
          </a:bodyPr>
          <a:lstStyle/>
          <a:p>
            <a:r>
              <a:rPr lang="fr-FR" sz="1400" dirty="0"/>
              <a:t>Identifier mes dépenses « Energie »</a:t>
            </a:r>
          </a:p>
        </p:txBody>
      </p:sp>
      <p:cxnSp>
        <p:nvCxnSpPr>
          <p:cNvPr id="167" name="Connecteur droit avec flèche 166">
            <a:extLst>
              <a:ext uri="{FF2B5EF4-FFF2-40B4-BE49-F238E27FC236}">
                <a16:creationId xmlns:a16="http://schemas.microsoft.com/office/drawing/2014/main" id="{334D6670-DE8B-4675-83E7-4E1A5C95BB5A}"/>
              </a:ext>
            </a:extLst>
          </p:cNvPr>
          <p:cNvCxnSpPr>
            <a:cxnSpLocks/>
          </p:cNvCxnSpPr>
          <p:nvPr/>
        </p:nvCxnSpPr>
        <p:spPr>
          <a:xfrm>
            <a:off x="2350802" y="3514317"/>
            <a:ext cx="0" cy="270337"/>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sp>
        <p:nvSpPr>
          <p:cNvPr id="91" name="Titre 1">
            <a:extLst>
              <a:ext uri="{FF2B5EF4-FFF2-40B4-BE49-F238E27FC236}">
                <a16:creationId xmlns:a16="http://schemas.microsoft.com/office/drawing/2014/main" id="{14E78972-B7D7-491F-98BE-179C0C86D52B}"/>
              </a:ext>
            </a:extLst>
          </p:cNvPr>
          <p:cNvSpPr txBox="1">
            <a:spLocks/>
          </p:cNvSpPr>
          <p:nvPr/>
        </p:nvSpPr>
        <p:spPr>
          <a:xfrm>
            <a:off x="877606" y="172215"/>
            <a:ext cx="7798850" cy="412606"/>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a:lstStyle>
          <a:p>
            <a:r>
              <a:rPr lang="fr-FR"/>
              <a:t>Conseils et solutions durables - Logement </a:t>
            </a:r>
            <a:endParaRPr lang="fr-FR" dirty="0"/>
          </a:p>
        </p:txBody>
      </p:sp>
      <p:cxnSp>
        <p:nvCxnSpPr>
          <p:cNvPr id="92" name="Connecteur droit avec flèche 91">
            <a:extLst>
              <a:ext uri="{FF2B5EF4-FFF2-40B4-BE49-F238E27FC236}">
                <a16:creationId xmlns:a16="http://schemas.microsoft.com/office/drawing/2014/main" id="{89701D92-6039-4E96-9D1D-233CA397CC8F}"/>
              </a:ext>
            </a:extLst>
          </p:cNvPr>
          <p:cNvCxnSpPr>
            <a:cxnSpLocks/>
          </p:cNvCxnSpPr>
          <p:nvPr/>
        </p:nvCxnSpPr>
        <p:spPr>
          <a:xfrm>
            <a:off x="5286090" y="3584699"/>
            <a:ext cx="256573" cy="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necteur : en angle 15">
            <a:extLst>
              <a:ext uri="{FF2B5EF4-FFF2-40B4-BE49-F238E27FC236}">
                <a16:creationId xmlns:a16="http://schemas.microsoft.com/office/drawing/2014/main" id="{F1391DF8-83E4-433C-9A20-8C5E4D2BDE34}"/>
              </a:ext>
            </a:extLst>
          </p:cNvPr>
          <p:cNvCxnSpPr/>
          <p:nvPr/>
        </p:nvCxnSpPr>
        <p:spPr>
          <a:xfrm flipV="1">
            <a:off x="4705007" y="1923705"/>
            <a:ext cx="1834038" cy="80940"/>
          </a:xfrm>
          <a:prstGeom prst="bentConnector3">
            <a:avLst>
              <a:gd name="adj1" fmla="val 1366"/>
            </a:avLst>
          </a:prstGeom>
          <a:ln>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95" name="Connecteur droit avec flèche 94">
            <a:extLst>
              <a:ext uri="{FF2B5EF4-FFF2-40B4-BE49-F238E27FC236}">
                <a16:creationId xmlns:a16="http://schemas.microsoft.com/office/drawing/2014/main" id="{BEBF6D0F-60FE-46B9-9BDE-2C398E751DA5}"/>
              </a:ext>
            </a:extLst>
          </p:cNvPr>
          <p:cNvCxnSpPr>
            <a:cxnSpLocks/>
          </p:cNvCxnSpPr>
          <p:nvPr/>
        </p:nvCxnSpPr>
        <p:spPr>
          <a:xfrm>
            <a:off x="7454924" y="2211737"/>
            <a:ext cx="138229" cy="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id="{A8B3DA6C-1354-4856-BEE3-4E7B40E714CE}"/>
              </a:ext>
            </a:extLst>
          </p:cNvPr>
          <p:cNvCxnSpPr>
            <a:cxnSpLocks/>
          </p:cNvCxnSpPr>
          <p:nvPr/>
        </p:nvCxnSpPr>
        <p:spPr>
          <a:xfrm>
            <a:off x="2764887" y="2521657"/>
            <a:ext cx="1663097" cy="0"/>
          </a:xfrm>
          <a:prstGeom prst="straightConnector1">
            <a:avLst/>
          </a:prstGeom>
          <a:ln>
            <a:solidFill>
              <a:srgbClr val="398538"/>
            </a:solidFill>
            <a:tailEnd type="triangle"/>
          </a:ln>
        </p:spPr>
        <p:style>
          <a:lnRef idx="1">
            <a:schemeClr val="accent1"/>
          </a:lnRef>
          <a:fillRef idx="0">
            <a:schemeClr val="accent1"/>
          </a:fillRef>
          <a:effectRef idx="0">
            <a:schemeClr val="accent1"/>
          </a:effectRef>
          <a:fontRef idx="minor">
            <a:schemeClr val="tx1"/>
          </a:fontRef>
        </p:style>
      </p:cxnSp>
      <p:sp>
        <p:nvSpPr>
          <p:cNvPr id="102" name="Rectangle : coins arrondis 101">
            <a:extLst>
              <a:ext uri="{FF2B5EF4-FFF2-40B4-BE49-F238E27FC236}">
                <a16:creationId xmlns:a16="http://schemas.microsoft.com/office/drawing/2014/main" id="{9F8B797A-51BF-4B82-8A17-DE6F0204B75A}"/>
              </a:ext>
            </a:extLst>
          </p:cNvPr>
          <p:cNvSpPr/>
          <p:nvPr/>
        </p:nvSpPr>
        <p:spPr>
          <a:xfrm>
            <a:off x="1907704" y="2398517"/>
            <a:ext cx="860600" cy="227570"/>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cxnSp>
        <p:nvCxnSpPr>
          <p:cNvPr id="39" name="Connecteur droit avec flèche 38">
            <a:extLst>
              <a:ext uri="{FF2B5EF4-FFF2-40B4-BE49-F238E27FC236}">
                <a16:creationId xmlns:a16="http://schemas.microsoft.com/office/drawing/2014/main" id="{7F0E72CE-3F48-4446-A681-61122F729B28}"/>
              </a:ext>
            </a:extLst>
          </p:cNvPr>
          <p:cNvCxnSpPr>
            <a:cxnSpLocks/>
          </p:cNvCxnSpPr>
          <p:nvPr/>
        </p:nvCxnSpPr>
        <p:spPr>
          <a:xfrm>
            <a:off x="1602008" y="2806770"/>
            <a:ext cx="226991" cy="0"/>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40" name="Rectangle : coins arrondis 39">
            <a:extLst>
              <a:ext uri="{FF2B5EF4-FFF2-40B4-BE49-F238E27FC236}">
                <a16:creationId xmlns:a16="http://schemas.microsoft.com/office/drawing/2014/main" id="{FF390E05-3905-412E-BB48-B3ADFD607FF5}"/>
              </a:ext>
            </a:extLst>
          </p:cNvPr>
          <p:cNvSpPr/>
          <p:nvPr/>
        </p:nvSpPr>
        <p:spPr>
          <a:xfrm>
            <a:off x="181351" y="2672493"/>
            <a:ext cx="1406812" cy="213383"/>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spTree>
    <p:extLst>
      <p:ext uri="{BB962C8B-B14F-4D97-AF65-F5344CB8AC3E}">
        <p14:creationId xmlns:p14="http://schemas.microsoft.com/office/powerpoint/2010/main" val="14493123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age 24" descr="Une image contenant texte&#10;&#10;Description générée automatiquement">
            <a:extLst>
              <a:ext uri="{FF2B5EF4-FFF2-40B4-BE49-F238E27FC236}">
                <a16:creationId xmlns:a16="http://schemas.microsoft.com/office/drawing/2014/main" id="{0EE280E4-64E4-4479-8570-9E21299DABB4}"/>
              </a:ext>
            </a:extLst>
          </p:cNvPr>
          <p:cNvPicPr>
            <a:picLocks noChangeAspect="1"/>
          </p:cNvPicPr>
          <p:nvPr/>
        </p:nvPicPr>
        <p:blipFill>
          <a:blip r:embed="rId3"/>
          <a:stretch>
            <a:fillRect/>
          </a:stretch>
        </p:blipFill>
        <p:spPr>
          <a:xfrm>
            <a:off x="225489" y="1642029"/>
            <a:ext cx="1281026" cy="2771565"/>
          </a:xfrm>
          <a:prstGeom prst="rect">
            <a:avLst/>
          </a:prstGeom>
          <a:ln>
            <a:noFill/>
          </a:ln>
          <a:effectLst>
            <a:outerShdw blurRad="292100" dist="139700" dir="2700000" algn="tl" rotWithShape="0">
              <a:srgbClr val="333333">
                <a:alpha val="65000"/>
              </a:srgbClr>
            </a:outerShdw>
          </a:effectLst>
        </p:spPr>
      </p:pic>
      <p:sp>
        <p:nvSpPr>
          <p:cNvPr id="66" name="Rectangle : coins arrondis 65">
            <a:extLst>
              <a:ext uri="{FF2B5EF4-FFF2-40B4-BE49-F238E27FC236}">
                <a16:creationId xmlns:a16="http://schemas.microsoft.com/office/drawing/2014/main" id="{E297831B-904C-412A-AC80-5FB79E8CE769}"/>
              </a:ext>
            </a:extLst>
          </p:cNvPr>
          <p:cNvSpPr/>
          <p:nvPr/>
        </p:nvSpPr>
        <p:spPr>
          <a:xfrm>
            <a:off x="1632935" y="3984691"/>
            <a:ext cx="2537972" cy="110133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sp>
        <p:nvSpPr>
          <p:cNvPr id="2" name="Titre 1">
            <a:extLst>
              <a:ext uri="{FF2B5EF4-FFF2-40B4-BE49-F238E27FC236}">
                <a16:creationId xmlns:a16="http://schemas.microsoft.com/office/drawing/2014/main" id="{62F563AE-34C6-4DE4-9827-1E6B7E088C22}"/>
              </a:ext>
            </a:extLst>
          </p:cNvPr>
          <p:cNvSpPr>
            <a:spLocks noGrp="1"/>
          </p:cNvSpPr>
          <p:nvPr>
            <p:ph type="title"/>
          </p:nvPr>
        </p:nvSpPr>
        <p:spPr>
          <a:xfrm>
            <a:off x="877606" y="172215"/>
            <a:ext cx="6715547" cy="412606"/>
          </a:xfrm>
        </p:spPr>
        <p:txBody>
          <a:bodyPr/>
          <a:lstStyle/>
          <a:p>
            <a:r>
              <a:rPr lang="fr-FR" dirty="0"/>
              <a:t>Conseils et solutions durables </a:t>
            </a:r>
          </a:p>
        </p:txBody>
      </p:sp>
      <p:sp>
        <p:nvSpPr>
          <p:cNvPr id="131" name="ZoneTexte 130">
            <a:extLst>
              <a:ext uri="{FF2B5EF4-FFF2-40B4-BE49-F238E27FC236}">
                <a16:creationId xmlns:a16="http://schemas.microsoft.com/office/drawing/2014/main" id="{530CC735-9571-49A6-A361-ECA91D2238FA}"/>
              </a:ext>
            </a:extLst>
          </p:cNvPr>
          <p:cNvSpPr txBox="1"/>
          <p:nvPr/>
        </p:nvSpPr>
        <p:spPr>
          <a:xfrm>
            <a:off x="2580713" y="4011910"/>
            <a:ext cx="1612031" cy="211083"/>
          </a:xfrm>
          <a:prstGeom prst="rect">
            <a:avLst/>
          </a:prstGeom>
          <a:noFill/>
        </p:spPr>
        <p:txBody>
          <a:bodyPr wrap="square" rtlCol="0">
            <a:spAutoFit/>
          </a:bodyPr>
          <a:lstStyle/>
          <a:p>
            <a:pPr algn="ctr" defTabSz="588508">
              <a:defRPr/>
            </a:pPr>
            <a:r>
              <a:rPr lang="fr-FR" sz="386" i="1" dirty="0">
                <a:solidFill>
                  <a:srgbClr val="000000">
                    <a:lumMod val="65000"/>
                    <a:lumOff val="35000"/>
                  </a:srgbClr>
                </a:solidFill>
              </a:rPr>
              <a:t>Données client pré-ralimentées</a:t>
            </a:r>
          </a:p>
          <a:p>
            <a:pPr algn="ctr" defTabSz="588508">
              <a:defRPr/>
            </a:pPr>
            <a:r>
              <a:rPr lang="fr-FR" sz="386" i="1" dirty="0">
                <a:solidFill>
                  <a:srgbClr val="000000">
                    <a:lumMod val="65000"/>
                    <a:lumOff val="35000"/>
                  </a:srgbClr>
                </a:solidFill>
              </a:rPr>
              <a:t> (uniquement nom et prénom) avant envoi vers </a:t>
            </a:r>
            <a:r>
              <a:rPr lang="fr-FR" sz="386" i="1" dirty="0" err="1">
                <a:solidFill>
                  <a:srgbClr val="000000">
                    <a:lumMod val="65000"/>
                    <a:lumOff val="35000"/>
                  </a:srgbClr>
                </a:solidFill>
              </a:rPr>
              <a:t>Cozynergy</a:t>
            </a:r>
            <a:r>
              <a:rPr lang="fr-FR" sz="386" i="1" dirty="0">
                <a:solidFill>
                  <a:srgbClr val="000000">
                    <a:lumMod val="65000"/>
                    <a:lumOff val="35000"/>
                  </a:srgbClr>
                </a:solidFill>
              </a:rPr>
              <a:t> </a:t>
            </a:r>
          </a:p>
        </p:txBody>
      </p:sp>
      <p:pic>
        <p:nvPicPr>
          <p:cNvPr id="161" name="Image 160">
            <a:extLst>
              <a:ext uri="{FF2B5EF4-FFF2-40B4-BE49-F238E27FC236}">
                <a16:creationId xmlns:a16="http://schemas.microsoft.com/office/drawing/2014/main" id="{1096E404-B309-4667-9CF9-55CD40599453}"/>
              </a:ext>
            </a:extLst>
          </p:cNvPr>
          <p:cNvPicPr>
            <a:picLocks noChangeAspect="1"/>
          </p:cNvPicPr>
          <p:nvPr/>
        </p:nvPicPr>
        <p:blipFill>
          <a:blip r:embed="rId4"/>
          <a:stretch>
            <a:fillRect/>
          </a:stretch>
        </p:blipFill>
        <p:spPr>
          <a:xfrm>
            <a:off x="1888197" y="1473051"/>
            <a:ext cx="925210" cy="2478329"/>
          </a:xfrm>
          <a:prstGeom prst="rect">
            <a:avLst/>
          </a:prstGeom>
          <a:ln>
            <a:noFill/>
          </a:ln>
          <a:effectLst>
            <a:outerShdw blurRad="292100" dist="139700" dir="2700000" algn="tl" rotWithShape="0">
              <a:srgbClr val="333333">
                <a:alpha val="65000"/>
              </a:srgbClr>
            </a:outerShdw>
          </a:effectLst>
        </p:spPr>
      </p:pic>
      <p:sp>
        <p:nvSpPr>
          <p:cNvPr id="206" name="ZoneTexte 205">
            <a:extLst>
              <a:ext uri="{FF2B5EF4-FFF2-40B4-BE49-F238E27FC236}">
                <a16:creationId xmlns:a16="http://schemas.microsoft.com/office/drawing/2014/main" id="{657560AE-2CD1-4E69-A957-803A2B069564}"/>
              </a:ext>
            </a:extLst>
          </p:cNvPr>
          <p:cNvSpPr txBox="1"/>
          <p:nvPr/>
        </p:nvSpPr>
        <p:spPr>
          <a:xfrm>
            <a:off x="1945739" y="3997027"/>
            <a:ext cx="787683" cy="132877"/>
          </a:xfrm>
          <a:prstGeom prst="rect">
            <a:avLst/>
          </a:prstGeom>
          <a:solidFill>
            <a:schemeClr val="bg1"/>
          </a:solidFill>
          <a:ln w="12700" cap="rnd" cmpd="sng" algn="ctr">
            <a:noFill/>
            <a:prstDash val="solid"/>
            <a:round/>
            <a:headEnd type="none" w="med" len="med"/>
            <a:tailEnd type="none" w="med" len="med"/>
          </a:ln>
          <a:effectLst/>
        </p:spPr>
        <p:txBody>
          <a:bodyPr rtlCol="0" anchor="ctr"/>
          <a:lstStyle>
            <a:defPPr marR="0" lvl="0" algn="l" rtl="0">
              <a:lnSpc>
                <a:spcPct val="100000"/>
              </a:lnSpc>
              <a:spcBef>
                <a:spcPts val="0"/>
              </a:spcBef>
              <a:spcAft>
                <a:spcPts val="0"/>
              </a:spcAft>
            </a:defPPr>
            <a:lvl1pPr defTabSz="859445">
              <a:buClr>
                <a:srgbClr val="B34A8C"/>
              </a:buClr>
              <a:defRPr sz="900">
                <a:solidFill>
                  <a:srgbClr val="000000">
                    <a:lumMod val="65000"/>
                    <a:lumOff val="35000"/>
                  </a:srgbClr>
                </a:solidFill>
              </a:defRPr>
            </a:lvl1pPr>
          </a:lstStyle>
          <a:p>
            <a:pPr algn="ctr" defTabSz="553139">
              <a:defRPr/>
            </a:pPr>
            <a:r>
              <a:rPr lang="fr-FR" sz="257" dirty="0">
                <a:solidFill>
                  <a:srgbClr val="398538"/>
                </a:solidFill>
              </a:rPr>
              <a:t>Bannière uniquement pour les établissements ayant déployé </a:t>
            </a:r>
            <a:r>
              <a:rPr lang="fr-FR" sz="257" dirty="0" err="1">
                <a:solidFill>
                  <a:srgbClr val="398538"/>
                </a:solidFill>
              </a:rPr>
              <a:t>Cozynergy</a:t>
            </a:r>
            <a:endParaRPr lang="fr-FR" sz="257" dirty="0">
              <a:solidFill>
                <a:srgbClr val="398538"/>
              </a:solidFill>
            </a:endParaRPr>
          </a:p>
        </p:txBody>
      </p:sp>
      <p:pic>
        <p:nvPicPr>
          <p:cNvPr id="207" name="Image 206">
            <a:extLst>
              <a:ext uri="{FF2B5EF4-FFF2-40B4-BE49-F238E27FC236}">
                <a16:creationId xmlns:a16="http://schemas.microsoft.com/office/drawing/2014/main" id="{B8C1A91D-3B67-4C76-9EE8-4B055B40F7E0}"/>
              </a:ext>
            </a:extLst>
          </p:cNvPr>
          <p:cNvPicPr>
            <a:picLocks noChangeAspect="1"/>
          </p:cNvPicPr>
          <p:nvPr/>
        </p:nvPicPr>
        <p:blipFill>
          <a:blip r:embed="rId5"/>
          <a:stretch>
            <a:fillRect/>
          </a:stretch>
        </p:blipFill>
        <p:spPr>
          <a:xfrm>
            <a:off x="2353165" y="4173184"/>
            <a:ext cx="411722" cy="869557"/>
          </a:xfrm>
          <a:prstGeom prst="rect">
            <a:avLst/>
          </a:prstGeom>
          <a:ln>
            <a:noFill/>
          </a:ln>
          <a:effectLst>
            <a:outerShdw blurRad="292100" dist="139700" dir="2700000" algn="tl" rotWithShape="0">
              <a:srgbClr val="333333">
                <a:alpha val="65000"/>
              </a:srgbClr>
            </a:outerShdw>
          </a:effectLst>
        </p:spPr>
      </p:pic>
      <p:sp>
        <p:nvSpPr>
          <p:cNvPr id="209" name="ZoneTexte 208">
            <a:extLst>
              <a:ext uri="{FF2B5EF4-FFF2-40B4-BE49-F238E27FC236}">
                <a16:creationId xmlns:a16="http://schemas.microsoft.com/office/drawing/2014/main" id="{3CD29AE3-C1D3-4F1E-8DC7-5FF5E1A1A8E2}"/>
              </a:ext>
            </a:extLst>
          </p:cNvPr>
          <p:cNvSpPr txBox="1"/>
          <p:nvPr/>
        </p:nvSpPr>
        <p:spPr>
          <a:xfrm>
            <a:off x="2135769" y="4508605"/>
            <a:ext cx="293339" cy="171585"/>
          </a:xfrm>
          <a:prstGeom prst="rect">
            <a:avLst/>
          </a:prstGeom>
          <a:noFill/>
        </p:spPr>
        <p:txBody>
          <a:bodyPr wrap="square" rtlCol="0">
            <a:spAutoFit/>
          </a:bodyPr>
          <a:lstStyle/>
          <a:p>
            <a:pPr defTabSz="588508">
              <a:defRPr/>
            </a:pPr>
            <a:r>
              <a:rPr lang="fr-FR" sz="515" i="1" dirty="0">
                <a:solidFill>
                  <a:srgbClr val="000000">
                    <a:lumMod val="65000"/>
                    <a:lumOff val="35000"/>
                  </a:srgbClr>
                </a:solidFill>
              </a:rPr>
              <a:t>ou</a:t>
            </a:r>
          </a:p>
        </p:txBody>
      </p:sp>
      <p:cxnSp>
        <p:nvCxnSpPr>
          <p:cNvPr id="211" name="Connecteur droit avec flèche 210">
            <a:extLst>
              <a:ext uri="{FF2B5EF4-FFF2-40B4-BE49-F238E27FC236}">
                <a16:creationId xmlns:a16="http://schemas.microsoft.com/office/drawing/2014/main" id="{B5A203EC-7CFB-40CC-88BE-C0354037B860}"/>
              </a:ext>
            </a:extLst>
          </p:cNvPr>
          <p:cNvCxnSpPr>
            <a:cxnSpLocks/>
          </p:cNvCxnSpPr>
          <p:nvPr/>
        </p:nvCxnSpPr>
        <p:spPr>
          <a:xfrm>
            <a:off x="2814291" y="4559062"/>
            <a:ext cx="98376" cy="1457"/>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sp>
        <p:nvSpPr>
          <p:cNvPr id="233" name="ZoneTexte 232">
            <a:extLst>
              <a:ext uri="{FF2B5EF4-FFF2-40B4-BE49-F238E27FC236}">
                <a16:creationId xmlns:a16="http://schemas.microsoft.com/office/drawing/2014/main" id="{BFE2D33D-6485-4C20-8C32-D2D41A2E5E05}"/>
              </a:ext>
            </a:extLst>
          </p:cNvPr>
          <p:cNvSpPr txBox="1"/>
          <p:nvPr/>
        </p:nvSpPr>
        <p:spPr>
          <a:xfrm>
            <a:off x="3367883" y="4449229"/>
            <a:ext cx="166878" cy="230961"/>
          </a:xfrm>
          <a:prstGeom prst="rect">
            <a:avLst/>
          </a:prstGeom>
          <a:noFill/>
        </p:spPr>
        <p:txBody>
          <a:bodyPr wrap="square" rtlCol="0">
            <a:spAutoFit/>
          </a:bodyPr>
          <a:lstStyle/>
          <a:p>
            <a:pPr algn="ctr" defTabSz="588508">
              <a:defRPr/>
            </a:pPr>
            <a:r>
              <a:rPr lang="fr-FR" sz="901" b="1" i="1" dirty="0">
                <a:solidFill>
                  <a:srgbClr val="398538"/>
                </a:solidFill>
              </a:rPr>
              <a:t>…</a:t>
            </a:r>
          </a:p>
        </p:txBody>
      </p:sp>
      <p:pic>
        <p:nvPicPr>
          <p:cNvPr id="253" name="Image 252">
            <a:extLst>
              <a:ext uri="{FF2B5EF4-FFF2-40B4-BE49-F238E27FC236}">
                <a16:creationId xmlns:a16="http://schemas.microsoft.com/office/drawing/2014/main" id="{7755372F-AB99-488D-B3AA-D28C5E72FA4B}"/>
              </a:ext>
            </a:extLst>
          </p:cNvPr>
          <p:cNvPicPr>
            <a:picLocks noChangeAspect="1"/>
          </p:cNvPicPr>
          <p:nvPr/>
        </p:nvPicPr>
        <p:blipFill>
          <a:blip r:embed="rId6"/>
          <a:stretch>
            <a:fillRect/>
          </a:stretch>
        </p:blipFill>
        <p:spPr>
          <a:xfrm>
            <a:off x="1722211" y="4182213"/>
            <a:ext cx="472651" cy="834434"/>
          </a:xfrm>
          <a:prstGeom prst="rect">
            <a:avLst/>
          </a:prstGeom>
          <a:ln>
            <a:noFill/>
          </a:ln>
          <a:effectLst>
            <a:outerShdw blurRad="292100" dist="139700" dir="2700000" algn="tl" rotWithShape="0">
              <a:srgbClr val="333333">
                <a:alpha val="65000"/>
              </a:srgbClr>
            </a:outerShdw>
          </a:effectLst>
        </p:spPr>
      </p:pic>
      <p:pic>
        <p:nvPicPr>
          <p:cNvPr id="255" name="Image 254">
            <a:extLst>
              <a:ext uri="{FF2B5EF4-FFF2-40B4-BE49-F238E27FC236}">
                <a16:creationId xmlns:a16="http://schemas.microsoft.com/office/drawing/2014/main" id="{996E720B-15B7-459D-B2AB-A6AFB34729E7}"/>
              </a:ext>
            </a:extLst>
          </p:cNvPr>
          <p:cNvPicPr>
            <a:picLocks noChangeAspect="1"/>
          </p:cNvPicPr>
          <p:nvPr/>
        </p:nvPicPr>
        <p:blipFill>
          <a:blip r:embed="rId7"/>
          <a:stretch>
            <a:fillRect/>
          </a:stretch>
        </p:blipFill>
        <p:spPr>
          <a:xfrm>
            <a:off x="3525122" y="4186115"/>
            <a:ext cx="445244" cy="794170"/>
          </a:xfrm>
          <a:prstGeom prst="rect">
            <a:avLst/>
          </a:prstGeom>
          <a:ln>
            <a:noFill/>
          </a:ln>
          <a:effectLst>
            <a:outerShdw blurRad="292100" dist="139700" dir="2700000" algn="tl" rotWithShape="0">
              <a:srgbClr val="333333">
                <a:alpha val="65000"/>
              </a:srgbClr>
            </a:outerShdw>
          </a:effectLst>
        </p:spPr>
      </p:pic>
      <p:pic>
        <p:nvPicPr>
          <p:cNvPr id="65" name="Image 64">
            <a:extLst>
              <a:ext uri="{FF2B5EF4-FFF2-40B4-BE49-F238E27FC236}">
                <a16:creationId xmlns:a16="http://schemas.microsoft.com/office/drawing/2014/main" id="{57BE1E4F-B809-4CB7-A03F-1BF144A26D71}"/>
              </a:ext>
            </a:extLst>
          </p:cNvPr>
          <p:cNvPicPr>
            <a:picLocks noChangeAspect="1"/>
          </p:cNvPicPr>
          <p:nvPr/>
        </p:nvPicPr>
        <p:blipFill>
          <a:blip r:embed="rId8"/>
          <a:stretch>
            <a:fillRect/>
          </a:stretch>
        </p:blipFill>
        <p:spPr>
          <a:xfrm>
            <a:off x="2932427" y="4195909"/>
            <a:ext cx="441020" cy="783936"/>
          </a:xfrm>
          <a:prstGeom prst="rect">
            <a:avLst/>
          </a:prstGeom>
          <a:ln>
            <a:noFill/>
          </a:ln>
          <a:effectLst>
            <a:outerShdw blurRad="292100" dist="139700" dir="2700000" algn="tl" rotWithShape="0">
              <a:srgbClr val="333333">
                <a:alpha val="65000"/>
              </a:srgbClr>
            </a:outerShdw>
          </a:effectLst>
        </p:spPr>
      </p:pic>
      <p:sp>
        <p:nvSpPr>
          <p:cNvPr id="3" name="Espace réservé du texte 2">
            <a:extLst>
              <a:ext uri="{FF2B5EF4-FFF2-40B4-BE49-F238E27FC236}">
                <a16:creationId xmlns:a16="http://schemas.microsoft.com/office/drawing/2014/main" id="{01B6D2DC-F273-4BAC-B9F5-18B395F4C487}"/>
              </a:ext>
            </a:extLst>
          </p:cNvPr>
          <p:cNvSpPr>
            <a:spLocks noGrp="1"/>
          </p:cNvSpPr>
          <p:nvPr>
            <p:ph type="body" sz="quarter" idx="12"/>
          </p:nvPr>
        </p:nvSpPr>
        <p:spPr>
          <a:xfrm>
            <a:off x="878524" y="575690"/>
            <a:ext cx="5563720" cy="233561"/>
          </a:xfrm>
        </p:spPr>
        <p:txBody>
          <a:bodyPr>
            <a:normAutofit/>
          </a:bodyPr>
          <a:lstStyle/>
          <a:p>
            <a:r>
              <a:rPr lang="fr-FR" sz="1400" dirty="0"/>
              <a:t>Connaitre les </a:t>
            </a:r>
            <a:r>
              <a:rPr lang="fr-FR" sz="1400" dirty="0" err="1"/>
              <a:t>éco-gestes</a:t>
            </a:r>
            <a:endParaRPr lang="fr-FR" sz="1400" dirty="0"/>
          </a:p>
        </p:txBody>
      </p:sp>
      <p:cxnSp>
        <p:nvCxnSpPr>
          <p:cNvPr id="167" name="Connecteur droit avec flèche 166">
            <a:extLst>
              <a:ext uri="{FF2B5EF4-FFF2-40B4-BE49-F238E27FC236}">
                <a16:creationId xmlns:a16="http://schemas.microsoft.com/office/drawing/2014/main" id="{334D6670-DE8B-4675-83E7-4E1A5C95BB5A}"/>
              </a:ext>
            </a:extLst>
          </p:cNvPr>
          <p:cNvCxnSpPr>
            <a:cxnSpLocks/>
          </p:cNvCxnSpPr>
          <p:nvPr/>
        </p:nvCxnSpPr>
        <p:spPr>
          <a:xfrm>
            <a:off x="2350802" y="3813581"/>
            <a:ext cx="0" cy="270337"/>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sp>
        <p:nvSpPr>
          <p:cNvPr id="91" name="Titre 1">
            <a:extLst>
              <a:ext uri="{FF2B5EF4-FFF2-40B4-BE49-F238E27FC236}">
                <a16:creationId xmlns:a16="http://schemas.microsoft.com/office/drawing/2014/main" id="{14E78972-B7D7-491F-98BE-179C0C86D52B}"/>
              </a:ext>
            </a:extLst>
          </p:cNvPr>
          <p:cNvSpPr txBox="1">
            <a:spLocks/>
          </p:cNvSpPr>
          <p:nvPr/>
        </p:nvSpPr>
        <p:spPr>
          <a:xfrm>
            <a:off x="877606" y="172215"/>
            <a:ext cx="7798850" cy="412606"/>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a:lstStyle>
          <a:p>
            <a:r>
              <a:rPr lang="fr-FR" dirty="0"/>
              <a:t>Conseils et solutions durables - Logement </a:t>
            </a:r>
          </a:p>
        </p:txBody>
      </p:sp>
      <p:sp>
        <p:nvSpPr>
          <p:cNvPr id="92" name="ZoneTexte 91">
            <a:extLst>
              <a:ext uri="{FF2B5EF4-FFF2-40B4-BE49-F238E27FC236}">
                <a16:creationId xmlns:a16="http://schemas.microsoft.com/office/drawing/2014/main" id="{BC2B3963-70EA-4188-B272-DC9C1E365551}"/>
              </a:ext>
            </a:extLst>
          </p:cNvPr>
          <p:cNvSpPr txBox="1"/>
          <p:nvPr/>
        </p:nvSpPr>
        <p:spPr>
          <a:xfrm>
            <a:off x="6398685" y="2509986"/>
            <a:ext cx="528192" cy="215444"/>
          </a:xfrm>
          <a:prstGeom prst="rect">
            <a:avLst/>
          </a:prstGeom>
          <a:noFill/>
        </p:spPr>
        <p:txBody>
          <a:bodyPr wrap="square" rtlCol="0">
            <a:spAutoFit/>
          </a:bodyPr>
          <a:lstStyle/>
          <a:p>
            <a:pPr defTabSz="588508">
              <a:defRPr/>
            </a:pPr>
            <a:r>
              <a:rPr lang="fr-FR" sz="800" i="1" dirty="0">
                <a:solidFill>
                  <a:srgbClr val="000000">
                    <a:lumMod val="65000"/>
                    <a:lumOff val="35000"/>
                  </a:srgbClr>
                </a:solidFill>
              </a:rPr>
              <a:t>ou</a:t>
            </a:r>
          </a:p>
        </p:txBody>
      </p:sp>
      <p:cxnSp>
        <p:nvCxnSpPr>
          <p:cNvPr id="11" name="Connecteur droit avec flèche 10">
            <a:extLst>
              <a:ext uri="{FF2B5EF4-FFF2-40B4-BE49-F238E27FC236}">
                <a16:creationId xmlns:a16="http://schemas.microsoft.com/office/drawing/2014/main" id="{20AC4F1E-BCB3-4A69-B6D3-41D65FEB81CC}"/>
              </a:ext>
            </a:extLst>
          </p:cNvPr>
          <p:cNvCxnSpPr/>
          <p:nvPr/>
        </p:nvCxnSpPr>
        <p:spPr>
          <a:xfrm>
            <a:off x="2855448" y="2972267"/>
            <a:ext cx="1379337" cy="0"/>
          </a:xfrm>
          <a:prstGeom prst="straightConnector1">
            <a:avLst/>
          </a:prstGeom>
          <a:ln>
            <a:solidFill>
              <a:srgbClr val="398538"/>
            </a:solidFill>
            <a:tailEnd type="triangle"/>
          </a:ln>
        </p:spPr>
        <p:style>
          <a:lnRef idx="1">
            <a:schemeClr val="accent1"/>
          </a:lnRef>
          <a:fillRef idx="0">
            <a:schemeClr val="accent1"/>
          </a:fillRef>
          <a:effectRef idx="0">
            <a:schemeClr val="accent1"/>
          </a:effectRef>
          <a:fontRef idx="minor">
            <a:schemeClr val="tx1"/>
          </a:fontRef>
        </p:style>
      </p:cxnSp>
      <p:sp>
        <p:nvSpPr>
          <p:cNvPr id="93" name="Rectangle : coins arrondis 92">
            <a:extLst>
              <a:ext uri="{FF2B5EF4-FFF2-40B4-BE49-F238E27FC236}">
                <a16:creationId xmlns:a16="http://schemas.microsoft.com/office/drawing/2014/main" id="{3A20A2DA-734D-486C-A661-2DDCF1BD6D5F}"/>
              </a:ext>
            </a:extLst>
          </p:cNvPr>
          <p:cNvSpPr/>
          <p:nvPr/>
        </p:nvSpPr>
        <p:spPr>
          <a:xfrm>
            <a:off x="1825600" y="2890167"/>
            <a:ext cx="987808" cy="160351"/>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pic>
        <p:nvPicPr>
          <p:cNvPr id="14" name="Image 13">
            <a:extLst>
              <a:ext uri="{FF2B5EF4-FFF2-40B4-BE49-F238E27FC236}">
                <a16:creationId xmlns:a16="http://schemas.microsoft.com/office/drawing/2014/main" id="{1E9AEBC7-2C1B-422F-99F9-A63B5CED4229}"/>
              </a:ext>
            </a:extLst>
          </p:cNvPr>
          <p:cNvPicPr>
            <a:picLocks noChangeAspect="1"/>
          </p:cNvPicPr>
          <p:nvPr/>
        </p:nvPicPr>
        <p:blipFill>
          <a:blip r:embed="rId9"/>
          <a:stretch>
            <a:fillRect/>
          </a:stretch>
        </p:blipFill>
        <p:spPr>
          <a:xfrm>
            <a:off x="4466412" y="1025369"/>
            <a:ext cx="1893650" cy="3400122"/>
          </a:xfrm>
          <a:prstGeom prst="rect">
            <a:avLst/>
          </a:prstGeom>
          <a:ln>
            <a:noFill/>
          </a:ln>
          <a:effectLst>
            <a:outerShdw blurRad="292100" dist="139700" dir="2700000" algn="tl" rotWithShape="0">
              <a:srgbClr val="333333">
                <a:alpha val="65000"/>
              </a:srgbClr>
            </a:outerShdw>
          </a:effectLst>
        </p:spPr>
      </p:pic>
      <p:pic>
        <p:nvPicPr>
          <p:cNvPr id="16" name="Image 15">
            <a:extLst>
              <a:ext uri="{FF2B5EF4-FFF2-40B4-BE49-F238E27FC236}">
                <a16:creationId xmlns:a16="http://schemas.microsoft.com/office/drawing/2014/main" id="{61197EE4-5E52-4516-AF46-13C41A1FD1FB}"/>
              </a:ext>
            </a:extLst>
          </p:cNvPr>
          <p:cNvPicPr>
            <a:picLocks noChangeAspect="1"/>
          </p:cNvPicPr>
          <p:nvPr/>
        </p:nvPicPr>
        <p:blipFill>
          <a:blip r:embed="rId10"/>
          <a:stretch>
            <a:fillRect/>
          </a:stretch>
        </p:blipFill>
        <p:spPr>
          <a:xfrm>
            <a:off x="6732240" y="1033163"/>
            <a:ext cx="1891692" cy="3400121"/>
          </a:xfrm>
          <a:prstGeom prst="rect">
            <a:avLst/>
          </a:prstGeom>
          <a:ln>
            <a:noFill/>
          </a:ln>
          <a:effectLst>
            <a:outerShdw blurRad="292100" dist="139700" dir="2700000" algn="tl" rotWithShape="0">
              <a:srgbClr val="333333">
                <a:alpha val="65000"/>
              </a:srgbClr>
            </a:outerShdw>
          </a:effectLst>
        </p:spPr>
      </p:pic>
      <p:cxnSp>
        <p:nvCxnSpPr>
          <p:cNvPr id="26" name="Connecteur droit avec flèche 25">
            <a:extLst>
              <a:ext uri="{FF2B5EF4-FFF2-40B4-BE49-F238E27FC236}">
                <a16:creationId xmlns:a16="http://schemas.microsoft.com/office/drawing/2014/main" id="{2D60E26B-7734-4E40-B4CD-FC407D57EE10}"/>
              </a:ext>
            </a:extLst>
          </p:cNvPr>
          <p:cNvCxnSpPr>
            <a:cxnSpLocks/>
          </p:cNvCxnSpPr>
          <p:nvPr/>
        </p:nvCxnSpPr>
        <p:spPr>
          <a:xfrm>
            <a:off x="1602008" y="2806770"/>
            <a:ext cx="226991" cy="0"/>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27" name="Rectangle : coins arrondis 26">
            <a:extLst>
              <a:ext uri="{FF2B5EF4-FFF2-40B4-BE49-F238E27FC236}">
                <a16:creationId xmlns:a16="http://schemas.microsoft.com/office/drawing/2014/main" id="{9B3568BF-3493-4D84-8086-0F6E5B987952}"/>
              </a:ext>
            </a:extLst>
          </p:cNvPr>
          <p:cNvSpPr/>
          <p:nvPr/>
        </p:nvSpPr>
        <p:spPr>
          <a:xfrm>
            <a:off x="181351" y="2672493"/>
            <a:ext cx="1406812" cy="213383"/>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spTree>
    <p:extLst>
      <p:ext uri="{BB962C8B-B14F-4D97-AF65-F5344CB8AC3E}">
        <p14:creationId xmlns:p14="http://schemas.microsoft.com/office/powerpoint/2010/main" val="706326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8248C939-F5C6-4E2E-870C-DB218F053ECB}"/>
              </a:ext>
            </a:extLst>
          </p:cNvPr>
          <p:cNvSpPr>
            <a:spLocks noGrp="1"/>
          </p:cNvSpPr>
          <p:nvPr>
            <p:ph type="body" sz="quarter" idx="12"/>
          </p:nvPr>
        </p:nvSpPr>
        <p:spPr/>
        <p:txBody>
          <a:bodyPr/>
          <a:lstStyle/>
          <a:p>
            <a:r>
              <a:rPr lang="fr-FR" dirty="0">
                <a:solidFill>
                  <a:schemeClr val="accent3"/>
                </a:solidFill>
              </a:rPr>
              <a:t>04</a:t>
            </a:r>
          </a:p>
        </p:txBody>
      </p:sp>
      <p:sp>
        <p:nvSpPr>
          <p:cNvPr id="6" name="Espace réservé du texte 5">
            <a:extLst>
              <a:ext uri="{FF2B5EF4-FFF2-40B4-BE49-F238E27FC236}">
                <a16:creationId xmlns:a16="http://schemas.microsoft.com/office/drawing/2014/main" id="{B4306C94-7A89-4910-BC3C-DE22DC1FD61B}"/>
              </a:ext>
            </a:extLst>
          </p:cNvPr>
          <p:cNvSpPr>
            <a:spLocks noGrp="1"/>
          </p:cNvSpPr>
          <p:nvPr>
            <p:ph type="body" sz="quarter" idx="13"/>
          </p:nvPr>
        </p:nvSpPr>
        <p:spPr/>
        <p:txBody>
          <a:bodyPr/>
          <a:lstStyle/>
          <a:p>
            <a:r>
              <a:rPr lang="fr-FR" dirty="0"/>
              <a:t>MOBILITE</a:t>
            </a:r>
          </a:p>
          <a:p>
            <a:r>
              <a:rPr lang="fr-FR" sz="2400" dirty="0">
                <a:solidFill>
                  <a:srgbClr val="398538"/>
                </a:solidFill>
              </a:rPr>
              <a:t>DECARBONER MA MOBILITE</a:t>
            </a:r>
          </a:p>
        </p:txBody>
      </p:sp>
      <p:pic>
        <p:nvPicPr>
          <p:cNvPr id="4" name="Image 3">
            <a:extLst>
              <a:ext uri="{FF2B5EF4-FFF2-40B4-BE49-F238E27FC236}">
                <a16:creationId xmlns:a16="http://schemas.microsoft.com/office/drawing/2014/main" id="{32353780-2D60-436C-8931-98CA8FC9EA84}"/>
              </a:ext>
            </a:extLst>
          </p:cNvPr>
          <p:cNvPicPr>
            <a:picLocks noChangeAspect="1"/>
          </p:cNvPicPr>
          <p:nvPr/>
        </p:nvPicPr>
        <p:blipFill rotWithShape="1">
          <a:blip r:embed="rId2"/>
          <a:srcRect r="87799"/>
          <a:stretch/>
        </p:blipFill>
        <p:spPr>
          <a:xfrm>
            <a:off x="0" y="2286"/>
            <a:ext cx="1115616" cy="5138927"/>
          </a:xfrm>
          <a:prstGeom prst="rect">
            <a:avLst/>
          </a:prstGeom>
        </p:spPr>
      </p:pic>
    </p:spTree>
    <p:extLst>
      <p:ext uri="{BB962C8B-B14F-4D97-AF65-F5344CB8AC3E}">
        <p14:creationId xmlns:p14="http://schemas.microsoft.com/office/powerpoint/2010/main" val="38142748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Image 46" descr="Une image contenant texte&#10;&#10;Description générée automatiquement">
            <a:extLst>
              <a:ext uri="{FF2B5EF4-FFF2-40B4-BE49-F238E27FC236}">
                <a16:creationId xmlns:a16="http://schemas.microsoft.com/office/drawing/2014/main" id="{2BF6526F-E8F9-4AAB-8BDD-1BA386ACFCA9}"/>
              </a:ext>
            </a:extLst>
          </p:cNvPr>
          <p:cNvPicPr>
            <a:picLocks noChangeAspect="1"/>
          </p:cNvPicPr>
          <p:nvPr/>
        </p:nvPicPr>
        <p:blipFill>
          <a:blip r:embed="rId3"/>
          <a:stretch>
            <a:fillRect/>
          </a:stretch>
        </p:blipFill>
        <p:spPr>
          <a:xfrm>
            <a:off x="242543" y="1478479"/>
            <a:ext cx="1281026" cy="2771565"/>
          </a:xfrm>
          <a:prstGeom prst="rect">
            <a:avLst/>
          </a:prstGeom>
          <a:ln>
            <a:noFill/>
          </a:ln>
          <a:effectLst>
            <a:outerShdw blurRad="292100" dist="139700" dir="2700000" algn="tl" rotWithShape="0">
              <a:srgbClr val="333333">
                <a:alpha val="65000"/>
              </a:srgbClr>
            </a:outerShdw>
          </a:effectLst>
        </p:spPr>
      </p:pic>
      <p:sp>
        <p:nvSpPr>
          <p:cNvPr id="67" name="Rectangle : coins arrondis 66">
            <a:extLst>
              <a:ext uri="{FF2B5EF4-FFF2-40B4-BE49-F238E27FC236}">
                <a16:creationId xmlns:a16="http://schemas.microsoft.com/office/drawing/2014/main" id="{52BD5065-A85C-4A7A-864A-07EA1CF10CFC}"/>
              </a:ext>
            </a:extLst>
          </p:cNvPr>
          <p:cNvSpPr/>
          <p:nvPr/>
        </p:nvSpPr>
        <p:spPr>
          <a:xfrm>
            <a:off x="6298359" y="2257316"/>
            <a:ext cx="1834251" cy="127593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sp>
        <p:nvSpPr>
          <p:cNvPr id="68" name="Rectangle : coins arrondis 67">
            <a:extLst>
              <a:ext uri="{FF2B5EF4-FFF2-40B4-BE49-F238E27FC236}">
                <a16:creationId xmlns:a16="http://schemas.microsoft.com/office/drawing/2014/main" id="{5B31F703-BB34-47E2-AD0E-8822C77A2234}"/>
              </a:ext>
            </a:extLst>
          </p:cNvPr>
          <p:cNvSpPr/>
          <p:nvPr/>
        </p:nvSpPr>
        <p:spPr>
          <a:xfrm>
            <a:off x="4611143" y="2594885"/>
            <a:ext cx="1344917" cy="97211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sp>
        <p:nvSpPr>
          <p:cNvPr id="69" name="Rectangle : coins arrondis 68">
            <a:extLst>
              <a:ext uri="{FF2B5EF4-FFF2-40B4-BE49-F238E27FC236}">
                <a16:creationId xmlns:a16="http://schemas.microsoft.com/office/drawing/2014/main" id="{8B15B78B-C036-481B-96E3-18F4BCF64394}"/>
              </a:ext>
            </a:extLst>
          </p:cNvPr>
          <p:cNvSpPr/>
          <p:nvPr/>
        </p:nvSpPr>
        <p:spPr>
          <a:xfrm>
            <a:off x="3335482" y="2519684"/>
            <a:ext cx="644473" cy="113210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sp>
        <p:nvSpPr>
          <p:cNvPr id="70" name="Rectangle : coins arrondis 69">
            <a:extLst>
              <a:ext uri="{FF2B5EF4-FFF2-40B4-BE49-F238E27FC236}">
                <a16:creationId xmlns:a16="http://schemas.microsoft.com/office/drawing/2014/main" id="{50440D5A-BF74-405F-9079-E620DE1CAB17}"/>
              </a:ext>
            </a:extLst>
          </p:cNvPr>
          <p:cNvSpPr/>
          <p:nvPr/>
        </p:nvSpPr>
        <p:spPr>
          <a:xfrm>
            <a:off x="1931865" y="3752975"/>
            <a:ext cx="1848045" cy="122763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sp>
        <p:nvSpPr>
          <p:cNvPr id="23" name="Rectangle : coins arrondis 22">
            <a:extLst>
              <a:ext uri="{FF2B5EF4-FFF2-40B4-BE49-F238E27FC236}">
                <a16:creationId xmlns:a16="http://schemas.microsoft.com/office/drawing/2014/main" id="{D8527329-DC7D-4BDC-BB53-5655C8ED7D61}"/>
              </a:ext>
            </a:extLst>
          </p:cNvPr>
          <p:cNvSpPr/>
          <p:nvPr/>
        </p:nvSpPr>
        <p:spPr>
          <a:xfrm>
            <a:off x="6230686" y="748070"/>
            <a:ext cx="2052538" cy="132443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sp>
        <p:nvSpPr>
          <p:cNvPr id="21" name="Rectangle : coins arrondis 20">
            <a:extLst>
              <a:ext uri="{FF2B5EF4-FFF2-40B4-BE49-F238E27FC236}">
                <a16:creationId xmlns:a16="http://schemas.microsoft.com/office/drawing/2014/main" id="{800F85CC-1AED-4B5B-A4CF-72ABE2C05DAE}"/>
              </a:ext>
            </a:extLst>
          </p:cNvPr>
          <p:cNvSpPr/>
          <p:nvPr/>
        </p:nvSpPr>
        <p:spPr>
          <a:xfrm>
            <a:off x="3226488" y="736525"/>
            <a:ext cx="2931145" cy="138715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sp>
        <p:nvSpPr>
          <p:cNvPr id="113" name="Espace réservé du texte 2">
            <a:extLst>
              <a:ext uri="{FF2B5EF4-FFF2-40B4-BE49-F238E27FC236}">
                <a16:creationId xmlns:a16="http://schemas.microsoft.com/office/drawing/2014/main" id="{8C9B54A1-845D-459C-B440-EB58F44DFFAE}"/>
              </a:ext>
            </a:extLst>
          </p:cNvPr>
          <p:cNvSpPr>
            <a:spLocks noGrp="1"/>
          </p:cNvSpPr>
          <p:nvPr>
            <p:ph type="body" sz="quarter" idx="12"/>
          </p:nvPr>
        </p:nvSpPr>
        <p:spPr>
          <a:xfrm>
            <a:off x="874316" y="555526"/>
            <a:ext cx="4849812" cy="203592"/>
          </a:xfrm>
        </p:spPr>
        <p:txBody>
          <a:bodyPr>
            <a:normAutofit/>
          </a:bodyPr>
          <a:lstStyle/>
          <a:p>
            <a:r>
              <a:rPr lang="fr-FR" sz="1400" dirty="0"/>
              <a:t>Décarboner ma mobilité</a:t>
            </a:r>
          </a:p>
        </p:txBody>
      </p:sp>
      <p:sp>
        <p:nvSpPr>
          <p:cNvPr id="150" name="ZoneTexte 149">
            <a:extLst>
              <a:ext uri="{FF2B5EF4-FFF2-40B4-BE49-F238E27FC236}">
                <a16:creationId xmlns:a16="http://schemas.microsoft.com/office/drawing/2014/main" id="{0E1C7A7D-D19E-473A-82F0-CAF0F3EFA491}"/>
              </a:ext>
            </a:extLst>
          </p:cNvPr>
          <p:cNvSpPr txBox="1"/>
          <p:nvPr/>
        </p:nvSpPr>
        <p:spPr>
          <a:xfrm>
            <a:off x="2674417" y="4205337"/>
            <a:ext cx="350093" cy="161454"/>
          </a:xfrm>
          <a:prstGeom prst="rect">
            <a:avLst/>
          </a:prstGeom>
          <a:noFill/>
        </p:spPr>
        <p:txBody>
          <a:bodyPr wrap="square" rtlCol="0">
            <a:spAutoFit/>
          </a:bodyPr>
          <a:lstStyle/>
          <a:p>
            <a:pPr defTabSz="513037"/>
            <a:r>
              <a:rPr lang="fr-FR" sz="449" i="1" dirty="0">
                <a:solidFill>
                  <a:srgbClr val="000000">
                    <a:lumMod val="65000"/>
                    <a:lumOff val="35000"/>
                  </a:srgbClr>
                </a:solidFill>
              </a:rPr>
              <a:t>ou</a:t>
            </a:r>
          </a:p>
        </p:txBody>
      </p:sp>
      <p:pic>
        <p:nvPicPr>
          <p:cNvPr id="33" name="Image 32">
            <a:extLst>
              <a:ext uri="{FF2B5EF4-FFF2-40B4-BE49-F238E27FC236}">
                <a16:creationId xmlns:a16="http://schemas.microsoft.com/office/drawing/2014/main" id="{0B9E3028-E18E-40E5-9A4E-F21DAA171453}"/>
              </a:ext>
            </a:extLst>
          </p:cNvPr>
          <p:cNvPicPr>
            <a:picLocks noChangeAspect="1"/>
          </p:cNvPicPr>
          <p:nvPr/>
        </p:nvPicPr>
        <p:blipFill>
          <a:blip r:embed="rId4"/>
          <a:stretch>
            <a:fillRect/>
          </a:stretch>
        </p:blipFill>
        <p:spPr>
          <a:xfrm>
            <a:off x="4051337" y="775886"/>
            <a:ext cx="429119" cy="892569"/>
          </a:xfrm>
          <a:prstGeom prst="rect">
            <a:avLst/>
          </a:prstGeom>
          <a:ln>
            <a:noFill/>
          </a:ln>
          <a:effectLst/>
        </p:spPr>
      </p:pic>
      <p:pic>
        <p:nvPicPr>
          <p:cNvPr id="35" name="Image 34">
            <a:extLst>
              <a:ext uri="{FF2B5EF4-FFF2-40B4-BE49-F238E27FC236}">
                <a16:creationId xmlns:a16="http://schemas.microsoft.com/office/drawing/2014/main" id="{C8E8E671-4468-4115-9011-15362B3326CD}"/>
              </a:ext>
            </a:extLst>
          </p:cNvPr>
          <p:cNvPicPr>
            <a:picLocks noChangeAspect="1"/>
          </p:cNvPicPr>
          <p:nvPr/>
        </p:nvPicPr>
        <p:blipFill>
          <a:blip r:embed="rId5"/>
          <a:stretch>
            <a:fillRect/>
          </a:stretch>
        </p:blipFill>
        <p:spPr>
          <a:xfrm>
            <a:off x="5569139" y="1280081"/>
            <a:ext cx="368669" cy="766831"/>
          </a:xfrm>
          <a:prstGeom prst="rect">
            <a:avLst/>
          </a:prstGeom>
          <a:ln>
            <a:noFill/>
          </a:ln>
          <a:effectLst>
            <a:outerShdw blurRad="292100" dist="139700" dir="2700000" algn="tl" rotWithShape="0">
              <a:srgbClr val="333333">
                <a:alpha val="65000"/>
              </a:srgbClr>
            </a:outerShdw>
          </a:effectLst>
        </p:spPr>
      </p:pic>
      <p:pic>
        <p:nvPicPr>
          <p:cNvPr id="38" name="Image 37">
            <a:extLst>
              <a:ext uri="{FF2B5EF4-FFF2-40B4-BE49-F238E27FC236}">
                <a16:creationId xmlns:a16="http://schemas.microsoft.com/office/drawing/2014/main" id="{C351D0B5-02F3-4FAB-9E2A-AE7498AEB3A3}"/>
              </a:ext>
            </a:extLst>
          </p:cNvPr>
          <p:cNvPicPr>
            <a:picLocks noChangeAspect="1"/>
          </p:cNvPicPr>
          <p:nvPr/>
        </p:nvPicPr>
        <p:blipFill>
          <a:blip r:embed="rId6"/>
          <a:stretch>
            <a:fillRect/>
          </a:stretch>
        </p:blipFill>
        <p:spPr>
          <a:xfrm>
            <a:off x="4572948" y="997558"/>
            <a:ext cx="351559" cy="731241"/>
          </a:xfrm>
          <a:prstGeom prst="rect">
            <a:avLst/>
          </a:prstGeom>
          <a:ln>
            <a:noFill/>
          </a:ln>
          <a:effectLst>
            <a:outerShdw blurRad="292100" dist="139700" dir="2700000" algn="tl" rotWithShape="0">
              <a:srgbClr val="333333">
                <a:alpha val="65000"/>
              </a:srgbClr>
            </a:outerShdw>
          </a:effectLst>
        </p:spPr>
      </p:pic>
      <p:pic>
        <p:nvPicPr>
          <p:cNvPr id="41" name="Image 40">
            <a:extLst>
              <a:ext uri="{FF2B5EF4-FFF2-40B4-BE49-F238E27FC236}">
                <a16:creationId xmlns:a16="http://schemas.microsoft.com/office/drawing/2014/main" id="{B7C6F320-072B-48B7-A472-F4505A110D9D}"/>
              </a:ext>
            </a:extLst>
          </p:cNvPr>
          <p:cNvPicPr>
            <a:picLocks noChangeAspect="1"/>
          </p:cNvPicPr>
          <p:nvPr/>
        </p:nvPicPr>
        <p:blipFill>
          <a:blip r:embed="rId7"/>
          <a:stretch>
            <a:fillRect/>
          </a:stretch>
        </p:blipFill>
        <p:spPr>
          <a:xfrm>
            <a:off x="5055672" y="1101287"/>
            <a:ext cx="362686" cy="754385"/>
          </a:xfrm>
          <a:prstGeom prst="rect">
            <a:avLst/>
          </a:prstGeom>
          <a:ln>
            <a:noFill/>
          </a:ln>
          <a:effectLst>
            <a:outerShdw blurRad="292100" dist="139700" dir="2700000" algn="tl" rotWithShape="0">
              <a:srgbClr val="333333">
                <a:alpha val="65000"/>
              </a:srgbClr>
            </a:outerShdw>
          </a:effectLst>
        </p:spPr>
      </p:pic>
      <p:pic>
        <p:nvPicPr>
          <p:cNvPr id="46" name="Image 45">
            <a:extLst>
              <a:ext uri="{FF2B5EF4-FFF2-40B4-BE49-F238E27FC236}">
                <a16:creationId xmlns:a16="http://schemas.microsoft.com/office/drawing/2014/main" id="{53331CA3-1775-4631-AA45-BBAAA3A93982}"/>
              </a:ext>
            </a:extLst>
          </p:cNvPr>
          <p:cNvPicPr>
            <a:picLocks noChangeAspect="1"/>
          </p:cNvPicPr>
          <p:nvPr/>
        </p:nvPicPr>
        <p:blipFill>
          <a:blip r:embed="rId8"/>
          <a:stretch>
            <a:fillRect/>
          </a:stretch>
        </p:blipFill>
        <p:spPr>
          <a:xfrm>
            <a:off x="7217431" y="822456"/>
            <a:ext cx="347557" cy="722919"/>
          </a:xfrm>
          <a:prstGeom prst="rect">
            <a:avLst/>
          </a:prstGeom>
          <a:ln>
            <a:solidFill>
              <a:srgbClr val="398538"/>
            </a:solidFill>
          </a:ln>
          <a:effectLst>
            <a:outerShdw blurRad="292100" dist="139700" dir="2700000" algn="tl" rotWithShape="0">
              <a:srgbClr val="333333">
                <a:alpha val="65000"/>
              </a:srgbClr>
            </a:outerShdw>
          </a:effectLst>
        </p:spPr>
      </p:pic>
      <p:pic>
        <p:nvPicPr>
          <p:cNvPr id="48" name="Image 47">
            <a:extLst>
              <a:ext uri="{FF2B5EF4-FFF2-40B4-BE49-F238E27FC236}">
                <a16:creationId xmlns:a16="http://schemas.microsoft.com/office/drawing/2014/main" id="{EBB704E8-23BB-4DB1-B621-5ACFABD8D316}"/>
              </a:ext>
            </a:extLst>
          </p:cNvPr>
          <p:cNvPicPr>
            <a:picLocks noChangeAspect="1"/>
          </p:cNvPicPr>
          <p:nvPr/>
        </p:nvPicPr>
        <p:blipFill>
          <a:blip r:embed="rId9"/>
          <a:stretch>
            <a:fillRect/>
          </a:stretch>
        </p:blipFill>
        <p:spPr>
          <a:xfrm>
            <a:off x="7766208" y="871495"/>
            <a:ext cx="345326" cy="718284"/>
          </a:xfrm>
          <a:prstGeom prst="rect">
            <a:avLst/>
          </a:prstGeom>
          <a:ln>
            <a:noFill/>
          </a:ln>
          <a:effectLst>
            <a:outerShdw blurRad="292100" dist="139700" dir="2700000" algn="tl" rotWithShape="0">
              <a:srgbClr val="333333">
                <a:alpha val="65000"/>
              </a:srgbClr>
            </a:outerShdw>
          </a:effectLst>
        </p:spPr>
      </p:pic>
      <p:pic>
        <p:nvPicPr>
          <p:cNvPr id="95" name="Image 94">
            <a:extLst>
              <a:ext uri="{FF2B5EF4-FFF2-40B4-BE49-F238E27FC236}">
                <a16:creationId xmlns:a16="http://schemas.microsoft.com/office/drawing/2014/main" id="{EC32F776-CF18-4D20-9852-A2966772A8CF}"/>
              </a:ext>
            </a:extLst>
          </p:cNvPr>
          <p:cNvPicPr>
            <a:picLocks noChangeAspect="1"/>
          </p:cNvPicPr>
          <p:nvPr/>
        </p:nvPicPr>
        <p:blipFill>
          <a:blip r:embed="rId10"/>
          <a:stretch>
            <a:fillRect/>
          </a:stretch>
        </p:blipFill>
        <p:spPr>
          <a:xfrm>
            <a:off x="4761275" y="2669794"/>
            <a:ext cx="389889" cy="810965"/>
          </a:xfrm>
          <a:prstGeom prst="rect">
            <a:avLst/>
          </a:prstGeom>
          <a:ln>
            <a:noFill/>
          </a:ln>
          <a:effectLst>
            <a:outerShdw blurRad="292100" dist="139700" dir="2700000" algn="tl" rotWithShape="0">
              <a:srgbClr val="333333">
                <a:alpha val="65000"/>
              </a:srgbClr>
            </a:outerShdw>
          </a:effectLst>
        </p:spPr>
      </p:pic>
      <p:pic>
        <p:nvPicPr>
          <p:cNvPr id="96" name="Image 95">
            <a:extLst>
              <a:ext uri="{FF2B5EF4-FFF2-40B4-BE49-F238E27FC236}">
                <a16:creationId xmlns:a16="http://schemas.microsoft.com/office/drawing/2014/main" id="{F2A583DA-BB96-4111-BF49-7BF187D53835}"/>
              </a:ext>
            </a:extLst>
          </p:cNvPr>
          <p:cNvPicPr>
            <a:picLocks noChangeAspect="1"/>
          </p:cNvPicPr>
          <p:nvPr/>
        </p:nvPicPr>
        <p:blipFill>
          <a:blip r:embed="rId11"/>
          <a:stretch>
            <a:fillRect/>
          </a:stretch>
        </p:blipFill>
        <p:spPr>
          <a:xfrm>
            <a:off x="5396631" y="2669794"/>
            <a:ext cx="389889" cy="810965"/>
          </a:xfrm>
          <a:prstGeom prst="rect">
            <a:avLst/>
          </a:prstGeom>
          <a:ln>
            <a:noFill/>
          </a:ln>
          <a:effectLst>
            <a:outerShdw blurRad="292100" dist="139700" dir="2700000" algn="tl" rotWithShape="0">
              <a:srgbClr val="333333">
                <a:alpha val="65000"/>
              </a:srgbClr>
            </a:outerShdw>
          </a:effectLst>
        </p:spPr>
      </p:pic>
      <p:pic>
        <p:nvPicPr>
          <p:cNvPr id="8" name="Image 7">
            <a:extLst>
              <a:ext uri="{FF2B5EF4-FFF2-40B4-BE49-F238E27FC236}">
                <a16:creationId xmlns:a16="http://schemas.microsoft.com/office/drawing/2014/main" id="{7B82E6D7-2FCB-46A2-8A45-82AF2C43932F}"/>
              </a:ext>
            </a:extLst>
          </p:cNvPr>
          <p:cNvPicPr>
            <a:picLocks noChangeAspect="1"/>
          </p:cNvPicPr>
          <p:nvPr/>
        </p:nvPicPr>
        <p:blipFill>
          <a:blip r:embed="rId12"/>
          <a:stretch>
            <a:fillRect/>
          </a:stretch>
        </p:blipFill>
        <p:spPr>
          <a:xfrm>
            <a:off x="1887045" y="1181949"/>
            <a:ext cx="1214378" cy="2227978"/>
          </a:xfrm>
          <a:prstGeom prst="rect">
            <a:avLst/>
          </a:prstGeom>
          <a:ln>
            <a:noFill/>
          </a:ln>
          <a:effectLst>
            <a:outerShdw blurRad="292100" dist="139700" dir="2700000" algn="tl" rotWithShape="0">
              <a:srgbClr val="333333">
                <a:alpha val="65000"/>
              </a:srgbClr>
            </a:outerShdw>
          </a:effectLst>
        </p:spPr>
      </p:pic>
      <p:pic>
        <p:nvPicPr>
          <p:cNvPr id="10" name="Image 9">
            <a:extLst>
              <a:ext uri="{FF2B5EF4-FFF2-40B4-BE49-F238E27FC236}">
                <a16:creationId xmlns:a16="http://schemas.microsoft.com/office/drawing/2014/main" id="{EB0B24EC-C934-4AA3-870B-4014E8257E27}"/>
              </a:ext>
            </a:extLst>
          </p:cNvPr>
          <p:cNvPicPr>
            <a:picLocks noChangeAspect="1"/>
          </p:cNvPicPr>
          <p:nvPr/>
        </p:nvPicPr>
        <p:blipFill rotWithShape="1">
          <a:blip r:embed="rId13"/>
          <a:srcRect b="8798"/>
          <a:stretch/>
        </p:blipFill>
        <p:spPr>
          <a:xfrm>
            <a:off x="3320592" y="736525"/>
            <a:ext cx="659048" cy="1250215"/>
          </a:xfrm>
          <a:prstGeom prst="rect">
            <a:avLst/>
          </a:prstGeom>
          <a:ln>
            <a:noFill/>
          </a:ln>
          <a:effectLst>
            <a:outerShdw blurRad="292100" dist="139700" dir="2700000" algn="tl" rotWithShape="0">
              <a:srgbClr val="333333">
                <a:alpha val="65000"/>
              </a:srgbClr>
            </a:outerShdw>
          </a:effectLst>
        </p:spPr>
      </p:pic>
      <p:pic>
        <p:nvPicPr>
          <p:cNvPr id="13" name="Image 12">
            <a:extLst>
              <a:ext uri="{FF2B5EF4-FFF2-40B4-BE49-F238E27FC236}">
                <a16:creationId xmlns:a16="http://schemas.microsoft.com/office/drawing/2014/main" id="{9D644873-5C81-41A3-88E9-9B249A895D61}"/>
              </a:ext>
            </a:extLst>
          </p:cNvPr>
          <p:cNvPicPr>
            <a:picLocks noChangeAspect="1"/>
          </p:cNvPicPr>
          <p:nvPr/>
        </p:nvPicPr>
        <p:blipFill rotWithShape="1">
          <a:blip r:embed="rId14"/>
          <a:srcRect b="7893"/>
          <a:stretch/>
        </p:blipFill>
        <p:spPr>
          <a:xfrm>
            <a:off x="6393066" y="791241"/>
            <a:ext cx="653093" cy="1251204"/>
          </a:xfrm>
          <a:prstGeom prst="rect">
            <a:avLst/>
          </a:prstGeom>
          <a:ln>
            <a:noFill/>
          </a:ln>
          <a:effectLst>
            <a:outerShdw blurRad="292100" dist="139700" dir="2700000" algn="tl" rotWithShape="0">
              <a:srgbClr val="333333">
                <a:alpha val="65000"/>
              </a:srgbClr>
            </a:outerShdw>
          </a:effectLst>
        </p:spPr>
      </p:pic>
      <p:cxnSp>
        <p:nvCxnSpPr>
          <p:cNvPr id="43" name="Connecteur droit avec flèche 42">
            <a:extLst>
              <a:ext uri="{FF2B5EF4-FFF2-40B4-BE49-F238E27FC236}">
                <a16:creationId xmlns:a16="http://schemas.microsoft.com/office/drawing/2014/main" id="{55118A7E-F6DE-4430-9B47-43B1E1816193}"/>
              </a:ext>
            </a:extLst>
          </p:cNvPr>
          <p:cNvCxnSpPr>
            <a:cxnSpLocks/>
          </p:cNvCxnSpPr>
          <p:nvPr/>
        </p:nvCxnSpPr>
        <p:spPr>
          <a:xfrm>
            <a:off x="3898574" y="1167266"/>
            <a:ext cx="1186904" cy="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eur droit avec flèche 43">
            <a:extLst>
              <a:ext uri="{FF2B5EF4-FFF2-40B4-BE49-F238E27FC236}">
                <a16:creationId xmlns:a16="http://schemas.microsoft.com/office/drawing/2014/main" id="{BFD00C87-00AC-4252-BDAD-D2C9CC8AFDF8}"/>
              </a:ext>
            </a:extLst>
          </p:cNvPr>
          <p:cNvCxnSpPr>
            <a:cxnSpLocks/>
          </p:cNvCxnSpPr>
          <p:nvPr/>
        </p:nvCxnSpPr>
        <p:spPr>
          <a:xfrm>
            <a:off x="3915472" y="913700"/>
            <a:ext cx="201973" cy="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necteur droit avec flèche 44">
            <a:extLst>
              <a:ext uri="{FF2B5EF4-FFF2-40B4-BE49-F238E27FC236}">
                <a16:creationId xmlns:a16="http://schemas.microsoft.com/office/drawing/2014/main" id="{B8D57B95-D567-490A-943B-AF6A51FD8393}"/>
              </a:ext>
            </a:extLst>
          </p:cNvPr>
          <p:cNvCxnSpPr>
            <a:cxnSpLocks/>
          </p:cNvCxnSpPr>
          <p:nvPr/>
        </p:nvCxnSpPr>
        <p:spPr>
          <a:xfrm flipV="1">
            <a:off x="3915473" y="1029144"/>
            <a:ext cx="646314" cy="2729"/>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60" name="Connecteur droit avec flèche 59">
            <a:extLst>
              <a:ext uri="{FF2B5EF4-FFF2-40B4-BE49-F238E27FC236}">
                <a16:creationId xmlns:a16="http://schemas.microsoft.com/office/drawing/2014/main" id="{9747CD08-A70E-4CF4-864A-F16FA39117FA}"/>
              </a:ext>
            </a:extLst>
          </p:cNvPr>
          <p:cNvCxnSpPr>
            <a:cxnSpLocks/>
          </p:cNvCxnSpPr>
          <p:nvPr/>
        </p:nvCxnSpPr>
        <p:spPr>
          <a:xfrm>
            <a:off x="3882983" y="1311130"/>
            <a:ext cx="1683056" cy="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75" name="Connecteur droit avec flèche 74">
            <a:extLst>
              <a:ext uri="{FF2B5EF4-FFF2-40B4-BE49-F238E27FC236}">
                <a16:creationId xmlns:a16="http://schemas.microsoft.com/office/drawing/2014/main" id="{8A4AE8A1-6655-4967-8FA6-449632CBB360}"/>
              </a:ext>
            </a:extLst>
          </p:cNvPr>
          <p:cNvCxnSpPr>
            <a:cxnSpLocks/>
          </p:cNvCxnSpPr>
          <p:nvPr/>
        </p:nvCxnSpPr>
        <p:spPr>
          <a:xfrm>
            <a:off x="2546400" y="3250870"/>
            <a:ext cx="0" cy="400433"/>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pic>
        <p:nvPicPr>
          <p:cNvPr id="83" name="Image 82">
            <a:extLst>
              <a:ext uri="{FF2B5EF4-FFF2-40B4-BE49-F238E27FC236}">
                <a16:creationId xmlns:a16="http://schemas.microsoft.com/office/drawing/2014/main" id="{7DC7FAB3-FD6A-4670-8DDC-0433C75509F3}"/>
              </a:ext>
            </a:extLst>
          </p:cNvPr>
          <p:cNvPicPr>
            <a:picLocks noChangeAspect="1"/>
          </p:cNvPicPr>
          <p:nvPr/>
        </p:nvPicPr>
        <p:blipFill>
          <a:blip r:embed="rId15"/>
          <a:stretch>
            <a:fillRect/>
          </a:stretch>
        </p:blipFill>
        <p:spPr>
          <a:xfrm>
            <a:off x="7360708" y="2299846"/>
            <a:ext cx="492535" cy="1089011"/>
          </a:xfrm>
          <a:prstGeom prst="rect">
            <a:avLst/>
          </a:prstGeom>
          <a:ln>
            <a:noFill/>
          </a:ln>
          <a:effectLst>
            <a:outerShdw blurRad="292100" dist="139700" dir="2700000" algn="tl" rotWithShape="0">
              <a:srgbClr val="333333">
                <a:alpha val="65000"/>
              </a:srgbClr>
            </a:outerShdw>
          </a:effectLst>
        </p:spPr>
      </p:pic>
      <p:pic>
        <p:nvPicPr>
          <p:cNvPr id="84" name="Image 83">
            <a:extLst>
              <a:ext uri="{FF2B5EF4-FFF2-40B4-BE49-F238E27FC236}">
                <a16:creationId xmlns:a16="http://schemas.microsoft.com/office/drawing/2014/main" id="{314D79EA-9CBE-4466-BD2A-C7615FB0AD7B}"/>
              </a:ext>
            </a:extLst>
          </p:cNvPr>
          <p:cNvPicPr>
            <a:picLocks noChangeAspect="1"/>
          </p:cNvPicPr>
          <p:nvPr/>
        </p:nvPicPr>
        <p:blipFill>
          <a:blip r:embed="rId16"/>
          <a:stretch>
            <a:fillRect/>
          </a:stretch>
        </p:blipFill>
        <p:spPr>
          <a:xfrm>
            <a:off x="6633226" y="2364601"/>
            <a:ext cx="480343" cy="1089011"/>
          </a:xfrm>
          <a:prstGeom prst="rect">
            <a:avLst/>
          </a:prstGeom>
          <a:ln>
            <a:noFill/>
          </a:ln>
          <a:effectLst>
            <a:outerShdw blurRad="292100" dist="139700" dir="2700000" algn="tl" rotWithShape="0">
              <a:srgbClr val="333333">
                <a:alpha val="65000"/>
              </a:srgbClr>
            </a:outerShdw>
          </a:effectLst>
        </p:spPr>
      </p:pic>
      <p:pic>
        <p:nvPicPr>
          <p:cNvPr id="4" name="Image 3">
            <a:extLst>
              <a:ext uri="{FF2B5EF4-FFF2-40B4-BE49-F238E27FC236}">
                <a16:creationId xmlns:a16="http://schemas.microsoft.com/office/drawing/2014/main" id="{DDC6F303-D42A-4634-952A-DDC2D6C58172}"/>
              </a:ext>
            </a:extLst>
          </p:cNvPr>
          <p:cNvPicPr>
            <a:picLocks noChangeAspect="1"/>
          </p:cNvPicPr>
          <p:nvPr/>
        </p:nvPicPr>
        <p:blipFill rotWithShape="1">
          <a:blip r:embed="rId17"/>
          <a:srcRect t="2884"/>
          <a:stretch/>
        </p:blipFill>
        <p:spPr>
          <a:xfrm>
            <a:off x="2913950" y="4000685"/>
            <a:ext cx="723811" cy="718284"/>
          </a:xfrm>
          <a:prstGeom prst="rect">
            <a:avLst/>
          </a:prstGeom>
          <a:ln>
            <a:noFill/>
          </a:ln>
          <a:effectLst>
            <a:outerShdw blurRad="292100" dist="139700" dir="2700000" algn="tl" rotWithShape="0">
              <a:srgbClr val="333333">
                <a:alpha val="65000"/>
              </a:srgbClr>
            </a:outerShdw>
          </a:effectLst>
        </p:spPr>
      </p:pic>
      <p:pic>
        <p:nvPicPr>
          <p:cNvPr id="6" name="Image 5">
            <a:extLst>
              <a:ext uri="{FF2B5EF4-FFF2-40B4-BE49-F238E27FC236}">
                <a16:creationId xmlns:a16="http://schemas.microsoft.com/office/drawing/2014/main" id="{1870F443-D07B-4301-B26B-DC2BE96894DA}"/>
              </a:ext>
            </a:extLst>
          </p:cNvPr>
          <p:cNvPicPr>
            <a:picLocks noChangeAspect="1"/>
          </p:cNvPicPr>
          <p:nvPr/>
        </p:nvPicPr>
        <p:blipFill rotWithShape="1">
          <a:blip r:embed="rId18"/>
          <a:srcRect t="2565"/>
          <a:stretch/>
        </p:blipFill>
        <p:spPr>
          <a:xfrm>
            <a:off x="2001693" y="3977515"/>
            <a:ext cx="685252" cy="741454"/>
          </a:xfrm>
          <a:prstGeom prst="rect">
            <a:avLst/>
          </a:prstGeom>
          <a:ln>
            <a:noFill/>
          </a:ln>
          <a:effectLst>
            <a:outerShdw blurRad="292100" dist="139700" dir="2700000" algn="tl" rotWithShape="0">
              <a:srgbClr val="333333">
                <a:alpha val="65000"/>
              </a:srgbClr>
            </a:outerShdw>
          </a:effectLst>
        </p:spPr>
      </p:pic>
      <p:pic>
        <p:nvPicPr>
          <p:cNvPr id="66" name="Image 65">
            <a:extLst>
              <a:ext uri="{FF2B5EF4-FFF2-40B4-BE49-F238E27FC236}">
                <a16:creationId xmlns:a16="http://schemas.microsoft.com/office/drawing/2014/main" id="{F1F0A09A-D998-4467-A1FB-7D144C4D6DDB}"/>
              </a:ext>
            </a:extLst>
          </p:cNvPr>
          <p:cNvPicPr>
            <a:picLocks noChangeAspect="1"/>
          </p:cNvPicPr>
          <p:nvPr/>
        </p:nvPicPr>
        <p:blipFill>
          <a:blip r:embed="rId19"/>
          <a:stretch>
            <a:fillRect/>
          </a:stretch>
        </p:blipFill>
        <p:spPr>
          <a:xfrm>
            <a:off x="3410221" y="2585091"/>
            <a:ext cx="436336" cy="898271"/>
          </a:xfrm>
          <a:prstGeom prst="rect">
            <a:avLst/>
          </a:prstGeom>
          <a:ln>
            <a:noFill/>
          </a:ln>
          <a:effectLst>
            <a:outerShdw blurRad="292100" dist="139700" dir="2700000" algn="tl" rotWithShape="0">
              <a:srgbClr val="333333">
                <a:alpha val="65000"/>
              </a:srgbClr>
            </a:outerShdw>
          </a:effectLst>
        </p:spPr>
      </p:pic>
      <p:cxnSp>
        <p:nvCxnSpPr>
          <p:cNvPr id="86" name="Connecteur droit avec flèche 85">
            <a:extLst>
              <a:ext uri="{FF2B5EF4-FFF2-40B4-BE49-F238E27FC236}">
                <a16:creationId xmlns:a16="http://schemas.microsoft.com/office/drawing/2014/main" id="{858BEA36-07C2-4AF2-8E99-D5A5783CCE01}"/>
              </a:ext>
            </a:extLst>
          </p:cNvPr>
          <p:cNvCxnSpPr>
            <a:cxnSpLocks/>
          </p:cNvCxnSpPr>
          <p:nvPr/>
        </p:nvCxnSpPr>
        <p:spPr>
          <a:xfrm>
            <a:off x="3017460" y="2335500"/>
            <a:ext cx="3230608" cy="31942"/>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cxnSp>
        <p:nvCxnSpPr>
          <p:cNvPr id="94" name="Connecteur : en angle 93">
            <a:extLst>
              <a:ext uri="{FF2B5EF4-FFF2-40B4-BE49-F238E27FC236}">
                <a16:creationId xmlns:a16="http://schemas.microsoft.com/office/drawing/2014/main" id="{2A30263E-5D56-471B-9855-6A8B42EE711F}"/>
              </a:ext>
            </a:extLst>
          </p:cNvPr>
          <p:cNvCxnSpPr>
            <a:cxnSpLocks/>
            <a:endCxn id="23" idx="2"/>
          </p:cNvCxnSpPr>
          <p:nvPr/>
        </p:nvCxnSpPr>
        <p:spPr>
          <a:xfrm flipV="1">
            <a:off x="3001496" y="2072508"/>
            <a:ext cx="4255459" cy="76018"/>
          </a:xfrm>
          <a:prstGeom prst="bentConnector2">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cxnSp>
        <p:nvCxnSpPr>
          <p:cNvPr id="99" name="Connecteur : en angle 98">
            <a:extLst>
              <a:ext uri="{FF2B5EF4-FFF2-40B4-BE49-F238E27FC236}">
                <a16:creationId xmlns:a16="http://schemas.microsoft.com/office/drawing/2014/main" id="{4399FD1B-ECD5-4F51-B34F-C08BA7F93B71}"/>
              </a:ext>
            </a:extLst>
          </p:cNvPr>
          <p:cNvCxnSpPr>
            <a:cxnSpLocks/>
            <a:endCxn id="68" idx="0"/>
          </p:cNvCxnSpPr>
          <p:nvPr/>
        </p:nvCxnSpPr>
        <p:spPr>
          <a:xfrm>
            <a:off x="3017460" y="2513006"/>
            <a:ext cx="2266141" cy="81878"/>
          </a:xfrm>
          <a:prstGeom prst="bentConnector2">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cxnSp>
        <p:nvCxnSpPr>
          <p:cNvPr id="105" name="Connecteur droit avec flèche 104">
            <a:extLst>
              <a:ext uri="{FF2B5EF4-FFF2-40B4-BE49-F238E27FC236}">
                <a16:creationId xmlns:a16="http://schemas.microsoft.com/office/drawing/2014/main" id="{6DED2D93-B7FD-40B0-80EC-91EA2DD79058}"/>
              </a:ext>
            </a:extLst>
          </p:cNvPr>
          <p:cNvCxnSpPr>
            <a:cxnSpLocks/>
          </p:cNvCxnSpPr>
          <p:nvPr/>
        </p:nvCxnSpPr>
        <p:spPr>
          <a:xfrm>
            <a:off x="3024510" y="2931790"/>
            <a:ext cx="296082" cy="0"/>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cxnSp>
        <p:nvCxnSpPr>
          <p:cNvPr id="115" name="Connecteur droit avec flèche 114">
            <a:extLst>
              <a:ext uri="{FF2B5EF4-FFF2-40B4-BE49-F238E27FC236}">
                <a16:creationId xmlns:a16="http://schemas.microsoft.com/office/drawing/2014/main" id="{1E47D1F4-E015-4248-A91A-88C37EE6422C}"/>
              </a:ext>
            </a:extLst>
          </p:cNvPr>
          <p:cNvCxnSpPr>
            <a:cxnSpLocks/>
          </p:cNvCxnSpPr>
          <p:nvPr/>
        </p:nvCxnSpPr>
        <p:spPr>
          <a:xfrm>
            <a:off x="7013512" y="993708"/>
            <a:ext cx="201973" cy="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Connecteur droit avec flèche 115">
            <a:extLst>
              <a:ext uri="{FF2B5EF4-FFF2-40B4-BE49-F238E27FC236}">
                <a16:creationId xmlns:a16="http://schemas.microsoft.com/office/drawing/2014/main" id="{5870539B-E46A-4983-968D-B03A6DF6DC54}"/>
              </a:ext>
            </a:extLst>
          </p:cNvPr>
          <p:cNvCxnSpPr>
            <a:cxnSpLocks/>
          </p:cNvCxnSpPr>
          <p:nvPr/>
        </p:nvCxnSpPr>
        <p:spPr>
          <a:xfrm>
            <a:off x="7032408" y="1121814"/>
            <a:ext cx="719035" cy="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sp>
        <p:nvSpPr>
          <p:cNvPr id="112" name="Titre 1">
            <a:extLst>
              <a:ext uri="{FF2B5EF4-FFF2-40B4-BE49-F238E27FC236}">
                <a16:creationId xmlns:a16="http://schemas.microsoft.com/office/drawing/2014/main" id="{EF25707A-3684-4A52-8B38-6A475C5EEFAD}"/>
              </a:ext>
            </a:extLst>
          </p:cNvPr>
          <p:cNvSpPr>
            <a:spLocks noGrp="1"/>
          </p:cNvSpPr>
          <p:nvPr>
            <p:ph type="title"/>
          </p:nvPr>
        </p:nvSpPr>
        <p:spPr>
          <a:xfrm>
            <a:off x="834628" y="203599"/>
            <a:ext cx="7697812" cy="359663"/>
          </a:xfrm>
        </p:spPr>
        <p:txBody>
          <a:bodyPr/>
          <a:lstStyle/>
          <a:p>
            <a:r>
              <a:rPr lang="fr-FR" dirty="0"/>
              <a:t>Conseils et solutions durables - Mobilité</a:t>
            </a:r>
          </a:p>
        </p:txBody>
      </p:sp>
      <p:cxnSp>
        <p:nvCxnSpPr>
          <p:cNvPr id="51" name="Connecteur droit avec flèche 50">
            <a:extLst>
              <a:ext uri="{FF2B5EF4-FFF2-40B4-BE49-F238E27FC236}">
                <a16:creationId xmlns:a16="http://schemas.microsoft.com/office/drawing/2014/main" id="{6F43C6A3-36A5-4391-8707-7F9F7653F892}"/>
              </a:ext>
            </a:extLst>
          </p:cNvPr>
          <p:cNvCxnSpPr>
            <a:cxnSpLocks/>
          </p:cNvCxnSpPr>
          <p:nvPr/>
        </p:nvCxnSpPr>
        <p:spPr>
          <a:xfrm>
            <a:off x="2980873" y="1923678"/>
            <a:ext cx="294983" cy="0"/>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54" name="ZoneTexte 53">
            <a:extLst>
              <a:ext uri="{FF2B5EF4-FFF2-40B4-BE49-F238E27FC236}">
                <a16:creationId xmlns:a16="http://schemas.microsoft.com/office/drawing/2014/main" id="{A1779C0E-6D3C-499E-AABB-2D99BFB21DF9}"/>
              </a:ext>
            </a:extLst>
          </p:cNvPr>
          <p:cNvSpPr txBox="1"/>
          <p:nvPr/>
        </p:nvSpPr>
        <p:spPr>
          <a:xfrm>
            <a:off x="7115499" y="2694906"/>
            <a:ext cx="350093" cy="161454"/>
          </a:xfrm>
          <a:prstGeom prst="rect">
            <a:avLst/>
          </a:prstGeom>
          <a:noFill/>
        </p:spPr>
        <p:txBody>
          <a:bodyPr wrap="square" rtlCol="0">
            <a:spAutoFit/>
          </a:bodyPr>
          <a:lstStyle/>
          <a:p>
            <a:pPr defTabSz="513037"/>
            <a:r>
              <a:rPr lang="fr-FR" sz="449" i="1" dirty="0">
                <a:solidFill>
                  <a:srgbClr val="000000">
                    <a:lumMod val="65000"/>
                    <a:lumOff val="35000"/>
                  </a:srgbClr>
                </a:solidFill>
              </a:rPr>
              <a:t>ou</a:t>
            </a:r>
          </a:p>
        </p:txBody>
      </p:sp>
      <p:sp>
        <p:nvSpPr>
          <p:cNvPr id="55" name="ZoneTexte 54">
            <a:extLst>
              <a:ext uri="{FF2B5EF4-FFF2-40B4-BE49-F238E27FC236}">
                <a16:creationId xmlns:a16="http://schemas.microsoft.com/office/drawing/2014/main" id="{CE61787C-DAAD-413A-A974-679148AE9E3E}"/>
              </a:ext>
            </a:extLst>
          </p:cNvPr>
          <p:cNvSpPr txBox="1"/>
          <p:nvPr/>
        </p:nvSpPr>
        <p:spPr>
          <a:xfrm>
            <a:off x="5172494" y="2943779"/>
            <a:ext cx="350093" cy="161454"/>
          </a:xfrm>
          <a:prstGeom prst="rect">
            <a:avLst/>
          </a:prstGeom>
          <a:noFill/>
        </p:spPr>
        <p:txBody>
          <a:bodyPr wrap="square" rtlCol="0">
            <a:spAutoFit/>
          </a:bodyPr>
          <a:lstStyle/>
          <a:p>
            <a:pPr defTabSz="513037"/>
            <a:r>
              <a:rPr lang="fr-FR" sz="449" i="1" dirty="0">
                <a:solidFill>
                  <a:srgbClr val="000000">
                    <a:lumMod val="65000"/>
                    <a:lumOff val="35000"/>
                  </a:srgbClr>
                </a:solidFill>
              </a:rPr>
              <a:t>ou</a:t>
            </a:r>
          </a:p>
        </p:txBody>
      </p:sp>
      <p:cxnSp>
        <p:nvCxnSpPr>
          <p:cNvPr id="49" name="Connecteur droit avec flèche 48">
            <a:extLst>
              <a:ext uri="{FF2B5EF4-FFF2-40B4-BE49-F238E27FC236}">
                <a16:creationId xmlns:a16="http://schemas.microsoft.com/office/drawing/2014/main" id="{E0313A84-3D3A-4FB3-9CEE-EF4D9EB87D08}"/>
              </a:ext>
            </a:extLst>
          </p:cNvPr>
          <p:cNvCxnSpPr>
            <a:cxnSpLocks/>
          </p:cNvCxnSpPr>
          <p:nvPr/>
        </p:nvCxnSpPr>
        <p:spPr>
          <a:xfrm flipV="1">
            <a:off x="1629252" y="2788640"/>
            <a:ext cx="153917" cy="5771"/>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50" name="Rectangle : coins arrondis 49">
            <a:extLst>
              <a:ext uri="{FF2B5EF4-FFF2-40B4-BE49-F238E27FC236}">
                <a16:creationId xmlns:a16="http://schemas.microsoft.com/office/drawing/2014/main" id="{6A4CBA12-95C8-4623-AE31-EAC9CCBD975F}"/>
              </a:ext>
            </a:extLst>
          </p:cNvPr>
          <p:cNvSpPr/>
          <p:nvPr/>
        </p:nvSpPr>
        <p:spPr>
          <a:xfrm>
            <a:off x="212640" y="2715137"/>
            <a:ext cx="1416611" cy="204482"/>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spTree>
    <p:extLst>
      <p:ext uri="{BB962C8B-B14F-4D97-AF65-F5344CB8AC3E}">
        <p14:creationId xmlns:p14="http://schemas.microsoft.com/office/powerpoint/2010/main" val="37139734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 17" descr="Une image contenant texte&#10;&#10;Description générée automatiquement">
            <a:extLst>
              <a:ext uri="{FF2B5EF4-FFF2-40B4-BE49-F238E27FC236}">
                <a16:creationId xmlns:a16="http://schemas.microsoft.com/office/drawing/2014/main" id="{DA1A11D6-C00C-41D2-A73D-8EF07FA87536}"/>
              </a:ext>
            </a:extLst>
          </p:cNvPr>
          <p:cNvPicPr>
            <a:picLocks noChangeAspect="1"/>
          </p:cNvPicPr>
          <p:nvPr/>
        </p:nvPicPr>
        <p:blipFill>
          <a:blip r:embed="rId2"/>
          <a:stretch>
            <a:fillRect/>
          </a:stretch>
        </p:blipFill>
        <p:spPr>
          <a:xfrm>
            <a:off x="211225" y="1649674"/>
            <a:ext cx="1281026" cy="2771565"/>
          </a:xfrm>
          <a:prstGeom prst="rect">
            <a:avLst/>
          </a:prstGeom>
          <a:ln>
            <a:noFill/>
          </a:ln>
          <a:effectLst>
            <a:outerShdw blurRad="292100" dist="139700" dir="2700000" algn="tl" rotWithShape="0">
              <a:srgbClr val="333333">
                <a:alpha val="65000"/>
              </a:srgbClr>
            </a:outerShdw>
          </a:effectLst>
        </p:spPr>
      </p:pic>
      <p:pic>
        <p:nvPicPr>
          <p:cNvPr id="17" name="Image 16">
            <a:extLst>
              <a:ext uri="{FF2B5EF4-FFF2-40B4-BE49-F238E27FC236}">
                <a16:creationId xmlns:a16="http://schemas.microsoft.com/office/drawing/2014/main" id="{02668C6D-55A6-4AA8-853A-662998447931}"/>
              </a:ext>
            </a:extLst>
          </p:cNvPr>
          <p:cNvPicPr>
            <a:picLocks noChangeAspect="1"/>
          </p:cNvPicPr>
          <p:nvPr/>
        </p:nvPicPr>
        <p:blipFill>
          <a:blip r:embed="rId3"/>
          <a:stretch>
            <a:fillRect/>
          </a:stretch>
        </p:blipFill>
        <p:spPr>
          <a:xfrm>
            <a:off x="6925355" y="1378056"/>
            <a:ext cx="1463069" cy="3043183"/>
          </a:xfrm>
          <a:prstGeom prst="rect">
            <a:avLst/>
          </a:prstGeom>
          <a:ln>
            <a:noFill/>
          </a:ln>
          <a:effectLst>
            <a:outerShdw blurRad="292100" dist="139700" dir="2700000" algn="tl" rotWithShape="0">
              <a:srgbClr val="333333">
                <a:alpha val="65000"/>
              </a:srgbClr>
            </a:outerShdw>
          </a:effectLst>
        </p:spPr>
      </p:pic>
      <p:pic>
        <p:nvPicPr>
          <p:cNvPr id="8" name="Image 7">
            <a:extLst>
              <a:ext uri="{FF2B5EF4-FFF2-40B4-BE49-F238E27FC236}">
                <a16:creationId xmlns:a16="http://schemas.microsoft.com/office/drawing/2014/main" id="{8FC2FB1E-FA36-4FFB-BF76-9021929F42B8}"/>
              </a:ext>
            </a:extLst>
          </p:cNvPr>
          <p:cNvPicPr>
            <a:picLocks noChangeAspect="1"/>
          </p:cNvPicPr>
          <p:nvPr/>
        </p:nvPicPr>
        <p:blipFill>
          <a:blip r:embed="rId4"/>
          <a:stretch>
            <a:fillRect/>
          </a:stretch>
        </p:blipFill>
        <p:spPr>
          <a:xfrm>
            <a:off x="1861286" y="1069181"/>
            <a:ext cx="1846618" cy="3387929"/>
          </a:xfrm>
          <a:prstGeom prst="rect">
            <a:avLst/>
          </a:prstGeom>
          <a:ln>
            <a:noFill/>
          </a:ln>
          <a:effectLst>
            <a:outerShdw blurRad="292100" dist="139700" dir="2700000" algn="tl" rotWithShape="0">
              <a:srgbClr val="333333">
                <a:alpha val="65000"/>
              </a:srgbClr>
            </a:outerShdw>
          </a:effectLst>
        </p:spPr>
      </p:pic>
      <p:pic>
        <p:nvPicPr>
          <p:cNvPr id="10" name="Image 9">
            <a:extLst>
              <a:ext uri="{FF2B5EF4-FFF2-40B4-BE49-F238E27FC236}">
                <a16:creationId xmlns:a16="http://schemas.microsoft.com/office/drawing/2014/main" id="{5FD4C6BF-AE62-488A-8135-CA5C500EE109}"/>
              </a:ext>
            </a:extLst>
          </p:cNvPr>
          <p:cNvPicPr>
            <a:picLocks noChangeAspect="1"/>
          </p:cNvPicPr>
          <p:nvPr/>
        </p:nvPicPr>
        <p:blipFill>
          <a:blip r:embed="rId5"/>
          <a:stretch>
            <a:fillRect/>
          </a:stretch>
        </p:blipFill>
        <p:spPr>
          <a:xfrm>
            <a:off x="4563305" y="875547"/>
            <a:ext cx="1430947" cy="2976369"/>
          </a:xfrm>
          <a:prstGeom prst="rect">
            <a:avLst/>
          </a:prstGeom>
          <a:ln>
            <a:noFill/>
          </a:ln>
          <a:effectLst>
            <a:outerShdw blurRad="292100" dist="139700" dir="2700000" algn="tl" rotWithShape="0">
              <a:srgbClr val="333333">
                <a:alpha val="65000"/>
              </a:srgbClr>
            </a:outerShdw>
          </a:effectLst>
        </p:spPr>
      </p:pic>
      <p:sp>
        <p:nvSpPr>
          <p:cNvPr id="2" name="Titre 1">
            <a:extLst>
              <a:ext uri="{FF2B5EF4-FFF2-40B4-BE49-F238E27FC236}">
                <a16:creationId xmlns:a16="http://schemas.microsoft.com/office/drawing/2014/main" id="{F248B08E-924E-451E-A162-5245A306580B}"/>
              </a:ext>
            </a:extLst>
          </p:cNvPr>
          <p:cNvSpPr>
            <a:spLocks noGrp="1"/>
          </p:cNvSpPr>
          <p:nvPr>
            <p:ph type="title"/>
          </p:nvPr>
        </p:nvSpPr>
        <p:spPr/>
        <p:txBody>
          <a:bodyPr/>
          <a:lstStyle/>
          <a:p>
            <a:r>
              <a:rPr lang="fr-FR" dirty="0"/>
              <a:t>Conseils et solutions durables - Mobilité </a:t>
            </a:r>
          </a:p>
        </p:txBody>
      </p:sp>
      <p:sp>
        <p:nvSpPr>
          <p:cNvPr id="3" name="Espace réservé du texte 2">
            <a:extLst>
              <a:ext uri="{FF2B5EF4-FFF2-40B4-BE49-F238E27FC236}">
                <a16:creationId xmlns:a16="http://schemas.microsoft.com/office/drawing/2014/main" id="{207143A4-6A0E-450C-83FB-02F1646562C9}"/>
              </a:ext>
            </a:extLst>
          </p:cNvPr>
          <p:cNvSpPr>
            <a:spLocks noGrp="1"/>
          </p:cNvSpPr>
          <p:nvPr>
            <p:ph type="body" sz="quarter" idx="12"/>
          </p:nvPr>
        </p:nvSpPr>
        <p:spPr>
          <a:xfrm>
            <a:off x="905940" y="595764"/>
            <a:ext cx="6715547" cy="288032"/>
          </a:xfrm>
        </p:spPr>
        <p:txBody>
          <a:bodyPr/>
          <a:lstStyle/>
          <a:p>
            <a:r>
              <a:rPr lang="fr-FR" dirty="0"/>
              <a:t>Menus secondaires</a:t>
            </a:r>
          </a:p>
        </p:txBody>
      </p:sp>
      <p:cxnSp>
        <p:nvCxnSpPr>
          <p:cNvPr id="14" name="Connecteur droit avec flèche 13">
            <a:extLst>
              <a:ext uri="{FF2B5EF4-FFF2-40B4-BE49-F238E27FC236}">
                <a16:creationId xmlns:a16="http://schemas.microsoft.com/office/drawing/2014/main" id="{0B5BE3E2-19EF-4072-9773-D5183C1AB43C}"/>
              </a:ext>
            </a:extLst>
          </p:cNvPr>
          <p:cNvCxnSpPr>
            <a:cxnSpLocks/>
          </p:cNvCxnSpPr>
          <p:nvPr/>
        </p:nvCxnSpPr>
        <p:spPr>
          <a:xfrm>
            <a:off x="3563888" y="1899050"/>
            <a:ext cx="999417" cy="0"/>
          </a:xfrm>
          <a:prstGeom prst="straightConnector1">
            <a:avLst/>
          </a:prstGeom>
          <a:ln>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a:extLst>
              <a:ext uri="{FF2B5EF4-FFF2-40B4-BE49-F238E27FC236}">
                <a16:creationId xmlns:a16="http://schemas.microsoft.com/office/drawing/2014/main" id="{1B0E4F29-8E32-4A04-8ECF-172B23C5735F}"/>
              </a:ext>
            </a:extLst>
          </p:cNvPr>
          <p:cNvCxnSpPr>
            <a:cxnSpLocks/>
          </p:cNvCxnSpPr>
          <p:nvPr/>
        </p:nvCxnSpPr>
        <p:spPr>
          <a:xfrm>
            <a:off x="3563888" y="2231778"/>
            <a:ext cx="3338996" cy="0"/>
          </a:xfrm>
          <a:prstGeom prst="straightConnector1">
            <a:avLst/>
          </a:prstGeom>
          <a:ln>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A4A3217E-C6E2-4F4A-BA66-F08077734DF5}"/>
              </a:ext>
            </a:extLst>
          </p:cNvPr>
          <p:cNvCxnSpPr>
            <a:cxnSpLocks/>
          </p:cNvCxnSpPr>
          <p:nvPr/>
        </p:nvCxnSpPr>
        <p:spPr>
          <a:xfrm flipV="1">
            <a:off x="1627264" y="2933285"/>
            <a:ext cx="153917" cy="5771"/>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13" name="Rectangle : coins arrondis 12">
            <a:extLst>
              <a:ext uri="{FF2B5EF4-FFF2-40B4-BE49-F238E27FC236}">
                <a16:creationId xmlns:a16="http://schemas.microsoft.com/office/drawing/2014/main" id="{48E6E649-B9A5-4CB5-9FD3-8590CAF9B331}"/>
              </a:ext>
            </a:extLst>
          </p:cNvPr>
          <p:cNvSpPr/>
          <p:nvPr/>
        </p:nvSpPr>
        <p:spPr>
          <a:xfrm>
            <a:off x="210652" y="2859782"/>
            <a:ext cx="1416611" cy="204482"/>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spTree>
    <p:extLst>
      <p:ext uri="{BB962C8B-B14F-4D97-AF65-F5344CB8AC3E}">
        <p14:creationId xmlns:p14="http://schemas.microsoft.com/office/powerpoint/2010/main" val="18057912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descr="Une image contenant texte&#10;&#10;Description générée automatiquement">
            <a:extLst>
              <a:ext uri="{FF2B5EF4-FFF2-40B4-BE49-F238E27FC236}">
                <a16:creationId xmlns:a16="http://schemas.microsoft.com/office/drawing/2014/main" id="{E2E7D849-148B-4839-90F6-EB7BADDEB902}"/>
              </a:ext>
            </a:extLst>
          </p:cNvPr>
          <p:cNvPicPr>
            <a:picLocks noChangeAspect="1"/>
          </p:cNvPicPr>
          <p:nvPr/>
        </p:nvPicPr>
        <p:blipFill>
          <a:blip r:embed="rId2"/>
          <a:stretch>
            <a:fillRect/>
          </a:stretch>
        </p:blipFill>
        <p:spPr>
          <a:xfrm>
            <a:off x="3192645" y="576559"/>
            <a:ext cx="1138072" cy="2024251"/>
          </a:xfrm>
          <a:prstGeom prst="rect">
            <a:avLst/>
          </a:prstGeom>
          <a:ln>
            <a:noFill/>
          </a:ln>
          <a:effectLst>
            <a:outerShdw blurRad="292100" dist="139700" dir="2700000" algn="tl" rotWithShape="0">
              <a:srgbClr val="333333">
                <a:alpha val="65000"/>
              </a:srgbClr>
            </a:outerShdw>
          </a:effectLst>
        </p:spPr>
      </p:pic>
      <p:sp>
        <p:nvSpPr>
          <p:cNvPr id="2" name="Titre 1">
            <a:extLst>
              <a:ext uri="{FF2B5EF4-FFF2-40B4-BE49-F238E27FC236}">
                <a16:creationId xmlns:a16="http://schemas.microsoft.com/office/drawing/2014/main" id="{32B7E676-32DA-4C48-A723-22F8F5015353}"/>
              </a:ext>
            </a:extLst>
          </p:cNvPr>
          <p:cNvSpPr>
            <a:spLocks noGrp="1"/>
          </p:cNvSpPr>
          <p:nvPr>
            <p:ph type="title"/>
          </p:nvPr>
        </p:nvSpPr>
        <p:spPr/>
        <p:txBody>
          <a:bodyPr/>
          <a:lstStyle/>
          <a:p>
            <a:r>
              <a:rPr lang="fr-FR" dirty="0"/>
              <a:t>Conseils et solutions durables - Mobilité </a:t>
            </a:r>
          </a:p>
        </p:txBody>
      </p:sp>
      <p:sp>
        <p:nvSpPr>
          <p:cNvPr id="3" name="Espace réservé du texte 2">
            <a:extLst>
              <a:ext uri="{FF2B5EF4-FFF2-40B4-BE49-F238E27FC236}">
                <a16:creationId xmlns:a16="http://schemas.microsoft.com/office/drawing/2014/main" id="{F52A449D-BA23-4386-983B-64994B60417B}"/>
              </a:ext>
            </a:extLst>
          </p:cNvPr>
          <p:cNvSpPr>
            <a:spLocks noGrp="1"/>
          </p:cNvSpPr>
          <p:nvPr>
            <p:ph type="body" sz="quarter" idx="12"/>
          </p:nvPr>
        </p:nvSpPr>
        <p:spPr>
          <a:xfrm>
            <a:off x="889570" y="549140"/>
            <a:ext cx="6715547" cy="288032"/>
          </a:xfrm>
        </p:spPr>
        <p:txBody>
          <a:bodyPr>
            <a:normAutofit/>
          </a:bodyPr>
          <a:lstStyle/>
          <a:p>
            <a:r>
              <a:rPr lang="fr-FR" sz="1400" dirty="0"/>
              <a:t>Comprendre les enjeux</a:t>
            </a:r>
          </a:p>
        </p:txBody>
      </p:sp>
      <p:pic>
        <p:nvPicPr>
          <p:cNvPr id="8" name="Image 7">
            <a:extLst>
              <a:ext uri="{FF2B5EF4-FFF2-40B4-BE49-F238E27FC236}">
                <a16:creationId xmlns:a16="http://schemas.microsoft.com/office/drawing/2014/main" id="{1C620254-D03C-494D-BB60-3AFAC965EC8A}"/>
              </a:ext>
            </a:extLst>
          </p:cNvPr>
          <p:cNvPicPr>
            <a:picLocks noChangeAspect="1"/>
          </p:cNvPicPr>
          <p:nvPr/>
        </p:nvPicPr>
        <p:blipFill>
          <a:blip r:embed="rId3"/>
          <a:stretch>
            <a:fillRect/>
          </a:stretch>
        </p:blipFill>
        <p:spPr>
          <a:xfrm>
            <a:off x="7629625" y="2216407"/>
            <a:ext cx="1102919" cy="2294077"/>
          </a:xfrm>
          <a:prstGeom prst="rect">
            <a:avLst/>
          </a:prstGeom>
          <a:ln>
            <a:noFill/>
          </a:ln>
          <a:effectLst>
            <a:outerShdw blurRad="292100" dist="139700" dir="2700000" algn="tl" rotWithShape="0">
              <a:srgbClr val="333333">
                <a:alpha val="65000"/>
              </a:srgbClr>
            </a:outerShdw>
          </a:effectLst>
        </p:spPr>
      </p:pic>
      <p:pic>
        <p:nvPicPr>
          <p:cNvPr id="9" name="Image 8">
            <a:extLst>
              <a:ext uri="{FF2B5EF4-FFF2-40B4-BE49-F238E27FC236}">
                <a16:creationId xmlns:a16="http://schemas.microsoft.com/office/drawing/2014/main" id="{61B24454-7720-4A32-889D-4CEA1F68AE1A}"/>
              </a:ext>
            </a:extLst>
          </p:cNvPr>
          <p:cNvPicPr>
            <a:picLocks noChangeAspect="1"/>
          </p:cNvPicPr>
          <p:nvPr/>
        </p:nvPicPr>
        <p:blipFill>
          <a:blip r:embed="rId4"/>
          <a:stretch>
            <a:fillRect/>
          </a:stretch>
        </p:blipFill>
        <p:spPr>
          <a:xfrm>
            <a:off x="4503788" y="938099"/>
            <a:ext cx="1218530" cy="2534541"/>
          </a:xfrm>
          <a:prstGeom prst="rect">
            <a:avLst/>
          </a:prstGeom>
          <a:ln>
            <a:noFill/>
          </a:ln>
          <a:effectLst>
            <a:outerShdw blurRad="292100" dist="139700" dir="2700000" algn="tl" rotWithShape="0">
              <a:srgbClr val="333333">
                <a:alpha val="65000"/>
              </a:srgbClr>
            </a:outerShdw>
          </a:effectLst>
        </p:spPr>
      </p:pic>
      <p:pic>
        <p:nvPicPr>
          <p:cNvPr id="5" name="Image 4">
            <a:extLst>
              <a:ext uri="{FF2B5EF4-FFF2-40B4-BE49-F238E27FC236}">
                <a16:creationId xmlns:a16="http://schemas.microsoft.com/office/drawing/2014/main" id="{7091FA2C-F1D1-4D3B-9620-5F63878D4F03}"/>
              </a:ext>
            </a:extLst>
          </p:cNvPr>
          <p:cNvPicPr>
            <a:picLocks noChangeAspect="1"/>
          </p:cNvPicPr>
          <p:nvPr/>
        </p:nvPicPr>
        <p:blipFill>
          <a:blip r:embed="rId5"/>
          <a:stretch>
            <a:fillRect/>
          </a:stretch>
        </p:blipFill>
        <p:spPr>
          <a:xfrm>
            <a:off x="6178837" y="1376068"/>
            <a:ext cx="1226398" cy="2391363"/>
          </a:xfrm>
          <a:prstGeom prst="rect">
            <a:avLst/>
          </a:prstGeom>
          <a:ln>
            <a:noFill/>
          </a:ln>
          <a:effectLst>
            <a:outerShdw blurRad="292100" dist="139700" dir="2700000" algn="tl" rotWithShape="0">
              <a:srgbClr val="333333">
                <a:alpha val="65000"/>
              </a:srgbClr>
            </a:outerShdw>
          </a:effectLst>
        </p:spPr>
      </p:pic>
      <p:pic>
        <p:nvPicPr>
          <p:cNvPr id="28" name="Image 27">
            <a:extLst>
              <a:ext uri="{FF2B5EF4-FFF2-40B4-BE49-F238E27FC236}">
                <a16:creationId xmlns:a16="http://schemas.microsoft.com/office/drawing/2014/main" id="{5A24CA93-89AD-4223-B110-37FBDA4710E9}"/>
              </a:ext>
            </a:extLst>
          </p:cNvPr>
          <p:cNvPicPr>
            <a:picLocks noChangeAspect="1"/>
          </p:cNvPicPr>
          <p:nvPr/>
        </p:nvPicPr>
        <p:blipFill>
          <a:blip r:embed="rId6"/>
          <a:stretch>
            <a:fillRect/>
          </a:stretch>
        </p:blipFill>
        <p:spPr>
          <a:xfrm>
            <a:off x="1473545" y="1571891"/>
            <a:ext cx="1324019" cy="2753959"/>
          </a:xfrm>
          <a:prstGeom prst="rect">
            <a:avLst/>
          </a:prstGeom>
          <a:ln>
            <a:noFill/>
          </a:ln>
          <a:effectLst>
            <a:outerShdw blurRad="292100" dist="139700" dir="2700000" algn="tl" rotWithShape="0">
              <a:srgbClr val="333333">
                <a:alpha val="65000"/>
              </a:srgbClr>
            </a:outerShdw>
          </a:effectLst>
        </p:spPr>
      </p:pic>
      <p:cxnSp>
        <p:nvCxnSpPr>
          <p:cNvPr id="31" name="Connecteur droit avec flèche 30">
            <a:extLst>
              <a:ext uri="{FF2B5EF4-FFF2-40B4-BE49-F238E27FC236}">
                <a16:creationId xmlns:a16="http://schemas.microsoft.com/office/drawing/2014/main" id="{7D818EB1-B9A2-43AC-9884-4494FF01F76E}"/>
              </a:ext>
            </a:extLst>
          </p:cNvPr>
          <p:cNvCxnSpPr>
            <a:cxnSpLocks/>
          </p:cNvCxnSpPr>
          <p:nvPr/>
        </p:nvCxnSpPr>
        <p:spPr>
          <a:xfrm>
            <a:off x="2797564" y="2715766"/>
            <a:ext cx="4807553" cy="64957"/>
          </a:xfrm>
          <a:prstGeom prst="straightConnector1">
            <a:avLst/>
          </a:prstGeom>
          <a:ln>
            <a:solidFill>
              <a:srgbClr val="398538"/>
            </a:solidFill>
            <a:tailEnd type="triangle"/>
          </a:ln>
        </p:spPr>
        <p:style>
          <a:lnRef idx="1">
            <a:schemeClr val="accent1"/>
          </a:lnRef>
          <a:fillRef idx="0">
            <a:schemeClr val="accent1"/>
          </a:fillRef>
          <a:effectRef idx="0">
            <a:schemeClr val="accent1"/>
          </a:effectRef>
          <a:fontRef idx="minor">
            <a:schemeClr val="tx1"/>
          </a:fontRef>
        </p:style>
      </p:cxnSp>
      <p:pic>
        <p:nvPicPr>
          <p:cNvPr id="22" name="Image 21">
            <a:extLst>
              <a:ext uri="{FF2B5EF4-FFF2-40B4-BE49-F238E27FC236}">
                <a16:creationId xmlns:a16="http://schemas.microsoft.com/office/drawing/2014/main" id="{E2220CBC-9A9D-4B04-8606-81908618C64B}"/>
              </a:ext>
            </a:extLst>
          </p:cNvPr>
          <p:cNvPicPr>
            <a:picLocks noChangeAspect="1"/>
          </p:cNvPicPr>
          <p:nvPr/>
        </p:nvPicPr>
        <p:blipFill>
          <a:blip r:embed="rId7"/>
          <a:stretch>
            <a:fillRect/>
          </a:stretch>
        </p:blipFill>
        <p:spPr>
          <a:xfrm>
            <a:off x="164446" y="1693274"/>
            <a:ext cx="1185446" cy="2174898"/>
          </a:xfrm>
          <a:prstGeom prst="rect">
            <a:avLst/>
          </a:prstGeom>
          <a:ln>
            <a:noFill/>
          </a:ln>
          <a:effectLst>
            <a:outerShdw blurRad="292100" dist="139700" dir="2700000" algn="tl" rotWithShape="0">
              <a:srgbClr val="333333">
                <a:alpha val="65000"/>
              </a:srgbClr>
            </a:outerShdw>
          </a:effectLst>
        </p:spPr>
      </p:pic>
      <p:sp>
        <p:nvSpPr>
          <p:cNvPr id="24" name="Rectangle : coins arrondis 23">
            <a:extLst>
              <a:ext uri="{FF2B5EF4-FFF2-40B4-BE49-F238E27FC236}">
                <a16:creationId xmlns:a16="http://schemas.microsoft.com/office/drawing/2014/main" id="{934ADA5B-A1FE-4387-9AB6-F843D334C27D}"/>
              </a:ext>
            </a:extLst>
          </p:cNvPr>
          <p:cNvSpPr/>
          <p:nvPr/>
        </p:nvSpPr>
        <p:spPr>
          <a:xfrm>
            <a:off x="139470" y="2106262"/>
            <a:ext cx="1235397" cy="220290"/>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cxnSp>
        <p:nvCxnSpPr>
          <p:cNvPr id="33" name="Connecteur droit avec flèche 32">
            <a:extLst>
              <a:ext uri="{FF2B5EF4-FFF2-40B4-BE49-F238E27FC236}">
                <a16:creationId xmlns:a16="http://schemas.microsoft.com/office/drawing/2014/main" id="{7186BC55-404E-477C-A6CD-F3EE9FBA259B}"/>
              </a:ext>
            </a:extLst>
          </p:cNvPr>
          <p:cNvCxnSpPr>
            <a:cxnSpLocks/>
          </p:cNvCxnSpPr>
          <p:nvPr/>
        </p:nvCxnSpPr>
        <p:spPr>
          <a:xfrm>
            <a:off x="2797564" y="2427734"/>
            <a:ext cx="3272613" cy="0"/>
          </a:xfrm>
          <a:prstGeom prst="straightConnector1">
            <a:avLst/>
          </a:prstGeom>
          <a:ln>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onnecteur droit avec flèche 35">
            <a:extLst>
              <a:ext uri="{FF2B5EF4-FFF2-40B4-BE49-F238E27FC236}">
                <a16:creationId xmlns:a16="http://schemas.microsoft.com/office/drawing/2014/main" id="{FFEC056B-B286-4997-8377-A2E1ED2BD4AF}"/>
              </a:ext>
            </a:extLst>
          </p:cNvPr>
          <p:cNvCxnSpPr>
            <a:cxnSpLocks/>
          </p:cNvCxnSpPr>
          <p:nvPr/>
        </p:nvCxnSpPr>
        <p:spPr>
          <a:xfrm>
            <a:off x="2797564" y="2205369"/>
            <a:ext cx="1646424" cy="18035"/>
          </a:xfrm>
          <a:prstGeom prst="straightConnector1">
            <a:avLst/>
          </a:prstGeom>
          <a:ln>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onnecteur droit avec flèche 37">
            <a:extLst>
              <a:ext uri="{FF2B5EF4-FFF2-40B4-BE49-F238E27FC236}">
                <a16:creationId xmlns:a16="http://schemas.microsoft.com/office/drawing/2014/main" id="{E68FA686-EDF1-4280-AFF2-B1964967F602}"/>
              </a:ext>
            </a:extLst>
          </p:cNvPr>
          <p:cNvCxnSpPr>
            <a:cxnSpLocks/>
          </p:cNvCxnSpPr>
          <p:nvPr/>
        </p:nvCxnSpPr>
        <p:spPr>
          <a:xfrm>
            <a:off x="2797564" y="2000300"/>
            <a:ext cx="406757" cy="0"/>
          </a:xfrm>
          <a:prstGeom prst="straightConnector1">
            <a:avLst/>
          </a:prstGeom>
          <a:ln>
            <a:solidFill>
              <a:srgbClr val="398538"/>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 coins arrondis 31">
            <a:extLst>
              <a:ext uri="{FF2B5EF4-FFF2-40B4-BE49-F238E27FC236}">
                <a16:creationId xmlns:a16="http://schemas.microsoft.com/office/drawing/2014/main" id="{AD58441D-5E90-4D3C-A5A2-1A55AAB35229}"/>
              </a:ext>
            </a:extLst>
          </p:cNvPr>
          <p:cNvSpPr/>
          <p:nvPr/>
        </p:nvSpPr>
        <p:spPr>
          <a:xfrm>
            <a:off x="1500729" y="1583129"/>
            <a:ext cx="1235397" cy="220290"/>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spTree>
    <p:extLst>
      <p:ext uri="{BB962C8B-B14F-4D97-AF65-F5344CB8AC3E}">
        <p14:creationId xmlns:p14="http://schemas.microsoft.com/office/powerpoint/2010/main" val="8488934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 18" descr="Une image contenant texte&#10;&#10;Description générée automatiquement">
            <a:extLst>
              <a:ext uri="{FF2B5EF4-FFF2-40B4-BE49-F238E27FC236}">
                <a16:creationId xmlns:a16="http://schemas.microsoft.com/office/drawing/2014/main" id="{374ADE6E-1E8F-4C42-8D2D-5BDB2CBF49D6}"/>
              </a:ext>
            </a:extLst>
          </p:cNvPr>
          <p:cNvPicPr>
            <a:picLocks noChangeAspect="1"/>
          </p:cNvPicPr>
          <p:nvPr/>
        </p:nvPicPr>
        <p:blipFill>
          <a:blip r:embed="rId2"/>
          <a:stretch>
            <a:fillRect/>
          </a:stretch>
        </p:blipFill>
        <p:spPr>
          <a:xfrm>
            <a:off x="261413" y="1652108"/>
            <a:ext cx="1281026" cy="2771565"/>
          </a:xfrm>
          <a:prstGeom prst="rect">
            <a:avLst/>
          </a:prstGeom>
          <a:ln>
            <a:noFill/>
          </a:ln>
          <a:effectLst>
            <a:outerShdw blurRad="292100" dist="139700" dir="2700000" algn="tl" rotWithShape="0">
              <a:srgbClr val="333333">
                <a:alpha val="65000"/>
              </a:srgbClr>
            </a:outerShdw>
          </a:effectLst>
        </p:spPr>
      </p:pic>
      <p:sp>
        <p:nvSpPr>
          <p:cNvPr id="2" name="Titre 1">
            <a:extLst>
              <a:ext uri="{FF2B5EF4-FFF2-40B4-BE49-F238E27FC236}">
                <a16:creationId xmlns:a16="http://schemas.microsoft.com/office/drawing/2014/main" id="{B362070C-A4F3-4A5E-BBBE-5EB15521C04F}"/>
              </a:ext>
            </a:extLst>
          </p:cNvPr>
          <p:cNvSpPr>
            <a:spLocks noGrp="1"/>
          </p:cNvSpPr>
          <p:nvPr>
            <p:ph type="title"/>
          </p:nvPr>
        </p:nvSpPr>
        <p:spPr/>
        <p:txBody>
          <a:bodyPr/>
          <a:lstStyle/>
          <a:p>
            <a:r>
              <a:rPr lang="fr-FR" dirty="0"/>
              <a:t>Conseils et solutions durables - Mobilité </a:t>
            </a:r>
          </a:p>
        </p:txBody>
      </p:sp>
      <p:sp>
        <p:nvSpPr>
          <p:cNvPr id="3" name="Espace réservé du texte 2">
            <a:extLst>
              <a:ext uri="{FF2B5EF4-FFF2-40B4-BE49-F238E27FC236}">
                <a16:creationId xmlns:a16="http://schemas.microsoft.com/office/drawing/2014/main" id="{F18518C9-BC7D-4835-9B75-75BAEB1A79B0}"/>
              </a:ext>
            </a:extLst>
          </p:cNvPr>
          <p:cNvSpPr>
            <a:spLocks noGrp="1"/>
          </p:cNvSpPr>
          <p:nvPr>
            <p:ph type="body" sz="quarter" idx="12"/>
          </p:nvPr>
        </p:nvSpPr>
        <p:spPr>
          <a:xfrm>
            <a:off x="921570" y="551335"/>
            <a:ext cx="6715547" cy="288032"/>
          </a:xfrm>
        </p:spPr>
        <p:txBody>
          <a:bodyPr>
            <a:normAutofit/>
          </a:bodyPr>
          <a:lstStyle/>
          <a:p>
            <a:r>
              <a:rPr lang="fr-FR" sz="1400" dirty="0"/>
              <a:t>Mieux connaitre les aides disponibles</a:t>
            </a:r>
          </a:p>
        </p:txBody>
      </p:sp>
      <p:pic>
        <p:nvPicPr>
          <p:cNvPr id="9" name="Image 8">
            <a:extLst>
              <a:ext uri="{FF2B5EF4-FFF2-40B4-BE49-F238E27FC236}">
                <a16:creationId xmlns:a16="http://schemas.microsoft.com/office/drawing/2014/main" id="{902DC282-43D4-4ED6-921B-189D9C7E517D}"/>
              </a:ext>
            </a:extLst>
          </p:cNvPr>
          <p:cNvPicPr>
            <a:picLocks noChangeAspect="1"/>
          </p:cNvPicPr>
          <p:nvPr/>
        </p:nvPicPr>
        <p:blipFill>
          <a:blip r:embed="rId3"/>
          <a:stretch>
            <a:fillRect/>
          </a:stretch>
        </p:blipFill>
        <p:spPr>
          <a:xfrm>
            <a:off x="7514886" y="1192152"/>
            <a:ext cx="1326535" cy="2759196"/>
          </a:xfrm>
          <a:prstGeom prst="rect">
            <a:avLst/>
          </a:prstGeom>
          <a:ln>
            <a:noFill/>
          </a:ln>
          <a:effectLst>
            <a:outerShdw blurRad="292100" dist="139700" dir="2700000" algn="tl" rotWithShape="0">
              <a:srgbClr val="333333">
                <a:alpha val="65000"/>
              </a:srgbClr>
            </a:outerShdw>
          </a:effectLst>
        </p:spPr>
      </p:pic>
      <p:pic>
        <p:nvPicPr>
          <p:cNvPr id="11" name="Image 10">
            <a:extLst>
              <a:ext uri="{FF2B5EF4-FFF2-40B4-BE49-F238E27FC236}">
                <a16:creationId xmlns:a16="http://schemas.microsoft.com/office/drawing/2014/main" id="{7525DC3B-8430-4140-B907-DBF3DDD66BC3}"/>
              </a:ext>
            </a:extLst>
          </p:cNvPr>
          <p:cNvPicPr>
            <a:picLocks noChangeAspect="1"/>
          </p:cNvPicPr>
          <p:nvPr/>
        </p:nvPicPr>
        <p:blipFill>
          <a:blip r:embed="rId4"/>
          <a:stretch>
            <a:fillRect/>
          </a:stretch>
        </p:blipFill>
        <p:spPr>
          <a:xfrm>
            <a:off x="3993335" y="1058674"/>
            <a:ext cx="1463069" cy="3043183"/>
          </a:xfrm>
          <a:prstGeom prst="rect">
            <a:avLst/>
          </a:prstGeom>
          <a:ln>
            <a:noFill/>
          </a:ln>
          <a:effectLst>
            <a:outerShdw blurRad="292100" dist="139700" dir="2700000" algn="tl" rotWithShape="0">
              <a:srgbClr val="333333">
                <a:alpha val="65000"/>
              </a:srgbClr>
            </a:outerShdw>
          </a:effectLst>
        </p:spPr>
      </p:pic>
      <p:pic>
        <p:nvPicPr>
          <p:cNvPr id="13" name="Image 12">
            <a:extLst>
              <a:ext uri="{FF2B5EF4-FFF2-40B4-BE49-F238E27FC236}">
                <a16:creationId xmlns:a16="http://schemas.microsoft.com/office/drawing/2014/main" id="{D72B9723-61C0-4547-A38B-212E55A0B1F2}"/>
              </a:ext>
            </a:extLst>
          </p:cNvPr>
          <p:cNvPicPr>
            <a:picLocks noChangeAspect="1"/>
          </p:cNvPicPr>
          <p:nvPr/>
        </p:nvPicPr>
        <p:blipFill>
          <a:blip r:embed="rId5"/>
          <a:stretch>
            <a:fillRect/>
          </a:stretch>
        </p:blipFill>
        <p:spPr>
          <a:xfrm>
            <a:off x="1826708" y="1064330"/>
            <a:ext cx="1846618" cy="3387929"/>
          </a:xfrm>
          <a:prstGeom prst="rect">
            <a:avLst/>
          </a:prstGeom>
          <a:ln>
            <a:noFill/>
          </a:ln>
          <a:effectLst>
            <a:outerShdw blurRad="292100" dist="139700" dir="2700000" algn="tl" rotWithShape="0">
              <a:srgbClr val="333333">
                <a:alpha val="65000"/>
              </a:srgbClr>
            </a:outerShdw>
          </a:effectLst>
        </p:spPr>
      </p:pic>
      <p:cxnSp>
        <p:nvCxnSpPr>
          <p:cNvPr id="14" name="Connecteur droit avec flèche 13">
            <a:extLst>
              <a:ext uri="{FF2B5EF4-FFF2-40B4-BE49-F238E27FC236}">
                <a16:creationId xmlns:a16="http://schemas.microsoft.com/office/drawing/2014/main" id="{EAAEC36C-EF41-4BF3-86B1-7BCCD464DDD9}"/>
              </a:ext>
            </a:extLst>
          </p:cNvPr>
          <p:cNvCxnSpPr>
            <a:cxnSpLocks/>
          </p:cNvCxnSpPr>
          <p:nvPr/>
        </p:nvCxnSpPr>
        <p:spPr>
          <a:xfrm>
            <a:off x="3600697" y="2234800"/>
            <a:ext cx="508092" cy="0"/>
          </a:xfrm>
          <a:prstGeom prst="straightConnector1">
            <a:avLst/>
          </a:prstGeom>
          <a:ln>
            <a:solidFill>
              <a:srgbClr val="398538"/>
            </a:solidFill>
            <a:tailEnd type="triangle"/>
          </a:ln>
        </p:spPr>
        <p:style>
          <a:lnRef idx="1">
            <a:schemeClr val="accent1"/>
          </a:lnRef>
          <a:fillRef idx="0">
            <a:schemeClr val="accent1"/>
          </a:fillRef>
          <a:effectRef idx="0">
            <a:schemeClr val="accent1"/>
          </a:effectRef>
          <a:fontRef idx="minor">
            <a:schemeClr val="tx1"/>
          </a:fontRef>
        </p:style>
      </p:cxnSp>
      <p:sp>
        <p:nvSpPr>
          <p:cNvPr id="16" name="Rectangle : coins arrondis 15">
            <a:extLst>
              <a:ext uri="{FF2B5EF4-FFF2-40B4-BE49-F238E27FC236}">
                <a16:creationId xmlns:a16="http://schemas.microsoft.com/office/drawing/2014/main" id="{A41F5858-44DD-404C-A608-E45B538DA90B}"/>
              </a:ext>
            </a:extLst>
          </p:cNvPr>
          <p:cNvSpPr/>
          <p:nvPr/>
        </p:nvSpPr>
        <p:spPr>
          <a:xfrm>
            <a:off x="1866490" y="2113040"/>
            <a:ext cx="1734207" cy="251881"/>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grpSp>
        <p:nvGrpSpPr>
          <p:cNvPr id="10" name="Groupe 9">
            <a:extLst>
              <a:ext uri="{FF2B5EF4-FFF2-40B4-BE49-F238E27FC236}">
                <a16:creationId xmlns:a16="http://schemas.microsoft.com/office/drawing/2014/main" id="{68A20036-1F4B-4539-A5D8-A2F8F5314809}"/>
              </a:ext>
            </a:extLst>
          </p:cNvPr>
          <p:cNvGrpSpPr/>
          <p:nvPr/>
        </p:nvGrpSpPr>
        <p:grpSpPr>
          <a:xfrm>
            <a:off x="5940152" y="858940"/>
            <a:ext cx="1288589" cy="2680269"/>
            <a:chOff x="7727229" y="1328047"/>
            <a:chExt cx="2002086" cy="4164344"/>
          </a:xfrm>
          <a:effectLst/>
        </p:grpSpPr>
        <p:pic>
          <p:nvPicPr>
            <p:cNvPr id="8" name="Image 7">
              <a:extLst>
                <a:ext uri="{FF2B5EF4-FFF2-40B4-BE49-F238E27FC236}">
                  <a16:creationId xmlns:a16="http://schemas.microsoft.com/office/drawing/2014/main" id="{57740989-004E-4CE1-9009-A256824D2D99}"/>
                </a:ext>
              </a:extLst>
            </p:cNvPr>
            <p:cNvPicPr>
              <a:picLocks noChangeAspect="1"/>
            </p:cNvPicPr>
            <p:nvPr/>
          </p:nvPicPr>
          <p:blipFill>
            <a:blip r:embed="rId6"/>
            <a:stretch>
              <a:fillRect/>
            </a:stretch>
          </p:blipFill>
          <p:spPr>
            <a:xfrm>
              <a:off x="7727229" y="1328047"/>
              <a:ext cx="2002086" cy="4164344"/>
            </a:xfrm>
            <a:prstGeom prst="rect">
              <a:avLst/>
            </a:prstGeom>
            <a:ln>
              <a:noFill/>
            </a:ln>
            <a:effectLst>
              <a:outerShdw blurRad="292100" dist="139700" dir="2700000" algn="tl" rotWithShape="0">
                <a:srgbClr val="333333">
                  <a:alpha val="65000"/>
                </a:srgbClr>
              </a:outerShdw>
            </a:effectLst>
          </p:spPr>
        </p:pic>
        <p:pic>
          <p:nvPicPr>
            <p:cNvPr id="5" name="Image 4">
              <a:extLst>
                <a:ext uri="{FF2B5EF4-FFF2-40B4-BE49-F238E27FC236}">
                  <a16:creationId xmlns:a16="http://schemas.microsoft.com/office/drawing/2014/main" id="{3CAC8000-5F05-41A7-98F1-DC1DADCA006B}"/>
                </a:ext>
              </a:extLst>
            </p:cNvPr>
            <p:cNvPicPr>
              <a:picLocks noChangeAspect="1"/>
            </p:cNvPicPr>
            <p:nvPr/>
          </p:nvPicPr>
          <p:blipFill>
            <a:blip r:embed="rId7"/>
            <a:stretch>
              <a:fillRect/>
            </a:stretch>
          </p:blipFill>
          <p:spPr>
            <a:xfrm>
              <a:off x="7727229" y="3502944"/>
              <a:ext cx="2002086" cy="1989447"/>
            </a:xfrm>
            <a:prstGeom prst="rect">
              <a:avLst/>
            </a:prstGeom>
            <a:ln>
              <a:noFill/>
            </a:ln>
            <a:effectLst>
              <a:outerShdw blurRad="292100" dist="139700" dir="2700000" algn="tl" rotWithShape="0">
                <a:srgbClr val="333333">
                  <a:alpha val="65000"/>
                </a:srgbClr>
              </a:outerShdw>
            </a:effectLst>
          </p:spPr>
        </p:pic>
      </p:grpSp>
      <p:cxnSp>
        <p:nvCxnSpPr>
          <p:cNvPr id="6" name="Connecteur droit avec flèche 5">
            <a:extLst>
              <a:ext uri="{FF2B5EF4-FFF2-40B4-BE49-F238E27FC236}">
                <a16:creationId xmlns:a16="http://schemas.microsoft.com/office/drawing/2014/main" id="{14CF6CC5-6638-491C-8136-6E242D976553}"/>
              </a:ext>
            </a:extLst>
          </p:cNvPr>
          <p:cNvCxnSpPr>
            <a:cxnSpLocks/>
          </p:cNvCxnSpPr>
          <p:nvPr/>
        </p:nvCxnSpPr>
        <p:spPr>
          <a:xfrm>
            <a:off x="5456404" y="1491630"/>
            <a:ext cx="483748" cy="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necteur droit avec flèche 6">
            <a:extLst>
              <a:ext uri="{FF2B5EF4-FFF2-40B4-BE49-F238E27FC236}">
                <a16:creationId xmlns:a16="http://schemas.microsoft.com/office/drawing/2014/main" id="{3C68EA02-B493-403C-B23B-98BF310431B0}"/>
              </a:ext>
            </a:extLst>
          </p:cNvPr>
          <p:cNvCxnSpPr>
            <a:cxnSpLocks/>
          </p:cNvCxnSpPr>
          <p:nvPr/>
        </p:nvCxnSpPr>
        <p:spPr>
          <a:xfrm>
            <a:off x="5364088" y="1851670"/>
            <a:ext cx="2150798" cy="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 coins arrondis 17">
            <a:extLst>
              <a:ext uri="{FF2B5EF4-FFF2-40B4-BE49-F238E27FC236}">
                <a16:creationId xmlns:a16="http://schemas.microsoft.com/office/drawing/2014/main" id="{DD275300-4514-4984-AD92-B0762575EBAE}"/>
              </a:ext>
            </a:extLst>
          </p:cNvPr>
          <p:cNvSpPr/>
          <p:nvPr/>
        </p:nvSpPr>
        <p:spPr>
          <a:xfrm>
            <a:off x="3979525" y="1058674"/>
            <a:ext cx="1490688" cy="251880"/>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cxnSp>
        <p:nvCxnSpPr>
          <p:cNvPr id="21" name="Connecteur droit avec flèche 20">
            <a:extLst>
              <a:ext uri="{FF2B5EF4-FFF2-40B4-BE49-F238E27FC236}">
                <a16:creationId xmlns:a16="http://schemas.microsoft.com/office/drawing/2014/main" id="{42956167-B51D-4B44-B60D-D47F7465D22D}"/>
              </a:ext>
            </a:extLst>
          </p:cNvPr>
          <p:cNvCxnSpPr>
            <a:cxnSpLocks/>
          </p:cNvCxnSpPr>
          <p:nvPr/>
        </p:nvCxnSpPr>
        <p:spPr>
          <a:xfrm flipV="1">
            <a:off x="1627264" y="2933285"/>
            <a:ext cx="153917" cy="5771"/>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22" name="Rectangle : coins arrondis 21">
            <a:extLst>
              <a:ext uri="{FF2B5EF4-FFF2-40B4-BE49-F238E27FC236}">
                <a16:creationId xmlns:a16="http://schemas.microsoft.com/office/drawing/2014/main" id="{85BF31EA-3464-4FC3-86AC-F64F7BF92D90}"/>
              </a:ext>
            </a:extLst>
          </p:cNvPr>
          <p:cNvSpPr/>
          <p:nvPr/>
        </p:nvSpPr>
        <p:spPr>
          <a:xfrm>
            <a:off x="210652" y="2859782"/>
            <a:ext cx="1416611" cy="204482"/>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spTree>
    <p:extLst>
      <p:ext uri="{BB962C8B-B14F-4D97-AF65-F5344CB8AC3E}">
        <p14:creationId xmlns:p14="http://schemas.microsoft.com/office/powerpoint/2010/main" val="39733324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19" descr="Une image contenant texte&#10;&#10;Description générée automatiquement">
            <a:extLst>
              <a:ext uri="{FF2B5EF4-FFF2-40B4-BE49-F238E27FC236}">
                <a16:creationId xmlns:a16="http://schemas.microsoft.com/office/drawing/2014/main" id="{5BC582DD-F262-420D-B157-134F0450FF4C}"/>
              </a:ext>
            </a:extLst>
          </p:cNvPr>
          <p:cNvPicPr>
            <a:picLocks noChangeAspect="1"/>
          </p:cNvPicPr>
          <p:nvPr/>
        </p:nvPicPr>
        <p:blipFill>
          <a:blip r:embed="rId2"/>
          <a:stretch>
            <a:fillRect/>
          </a:stretch>
        </p:blipFill>
        <p:spPr>
          <a:xfrm>
            <a:off x="259079" y="1635646"/>
            <a:ext cx="1281026" cy="2771565"/>
          </a:xfrm>
          <a:prstGeom prst="rect">
            <a:avLst/>
          </a:prstGeom>
          <a:ln>
            <a:noFill/>
          </a:ln>
          <a:effectLst>
            <a:outerShdw blurRad="292100" dist="139700" dir="2700000" algn="tl" rotWithShape="0">
              <a:srgbClr val="333333">
                <a:alpha val="65000"/>
              </a:srgbClr>
            </a:outerShdw>
          </a:effectLst>
        </p:spPr>
      </p:pic>
      <p:sp>
        <p:nvSpPr>
          <p:cNvPr id="2" name="Titre 1">
            <a:extLst>
              <a:ext uri="{FF2B5EF4-FFF2-40B4-BE49-F238E27FC236}">
                <a16:creationId xmlns:a16="http://schemas.microsoft.com/office/drawing/2014/main" id="{F248B08E-924E-451E-A162-5245A306580B}"/>
              </a:ext>
            </a:extLst>
          </p:cNvPr>
          <p:cNvSpPr>
            <a:spLocks noGrp="1"/>
          </p:cNvSpPr>
          <p:nvPr>
            <p:ph type="title"/>
          </p:nvPr>
        </p:nvSpPr>
        <p:spPr/>
        <p:txBody>
          <a:bodyPr/>
          <a:lstStyle/>
          <a:p>
            <a:r>
              <a:rPr lang="fr-FR" dirty="0"/>
              <a:t>Conseils et solutions durables - Mobilité </a:t>
            </a:r>
          </a:p>
        </p:txBody>
      </p:sp>
      <p:sp>
        <p:nvSpPr>
          <p:cNvPr id="3" name="Espace réservé du texte 2">
            <a:extLst>
              <a:ext uri="{FF2B5EF4-FFF2-40B4-BE49-F238E27FC236}">
                <a16:creationId xmlns:a16="http://schemas.microsoft.com/office/drawing/2014/main" id="{207143A4-6A0E-450C-83FB-02F1646562C9}"/>
              </a:ext>
            </a:extLst>
          </p:cNvPr>
          <p:cNvSpPr>
            <a:spLocks noGrp="1"/>
          </p:cNvSpPr>
          <p:nvPr>
            <p:ph type="body" sz="quarter" idx="12"/>
          </p:nvPr>
        </p:nvSpPr>
        <p:spPr>
          <a:xfrm>
            <a:off x="946754" y="604457"/>
            <a:ext cx="6715547" cy="288032"/>
          </a:xfrm>
        </p:spPr>
        <p:txBody>
          <a:bodyPr>
            <a:normAutofit/>
          </a:bodyPr>
          <a:lstStyle/>
          <a:p>
            <a:r>
              <a:rPr lang="fr-FR" dirty="0"/>
              <a:t>Trouver ou financer mon véhicule</a:t>
            </a:r>
          </a:p>
        </p:txBody>
      </p:sp>
      <p:cxnSp>
        <p:nvCxnSpPr>
          <p:cNvPr id="19" name="Connecteur droit avec flèche 18">
            <a:extLst>
              <a:ext uri="{FF2B5EF4-FFF2-40B4-BE49-F238E27FC236}">
                <a16:creationId xmlns:a16="http://schemas.microsoft.com/office/drawing/2014/main" id="{BB78957C-8826-4E00-B393-03EE262C808A}"/>
              </a:ext>
            </a:extLst>
          </p:cNvPr>
          <p:cNvCxnSpPr>
            <a:cxnSpLocks/>
          </p:cNvCxnSpPr>
          <p:nvPr/>
        </p:nvCxnSpPr>
        <p:spPr>
          <a:xfrm>
            <a:off x="4177485" y="2797692"/>
            <a:ext cx="1529554" cy="0"/>
          </a:xfrm>
          <a:prstGeom prst="straightConnector1">
            <a:avLst/>
          </a:prstGeom>
          <a:ln>
            <a:solidFill>
              <a:srgbClr val="398538"/>
            </a:solidFill>
            <a:tailEnd type="triangle"/>
          </a:ln>
        </p:spPr>
        <p:style>
          <a:lnRef idx="1">
            <a:schemeClr val="accent1"/>
          </a:lnRef>
          <a:fillRef idx="0">
            <a:schemeClr val="accent1"/>
          </a:fillRef>
          <a:effectRef idx="0">
            <a:schemeClr val="accent1"/>
          </a:effectRef>
          <a:fontRef idx="minor">
            <a:schemeClr val="tx1"/>
          </a:fontRef>
        </p:style>
      </p:cxnSp>
      <p:pic>
        <p:nvPicPr>
          <p:cNvPr id="16" name="Image 15">
            <a:extLst>
              <a:ext uri="{FF2B5EF4-FFF2-40B4-BE49-F238E27FC236}">
                <a16:creationId xmlns:a16="http://schemas.microsoft.com/office/drawing/2014/main" id="{6481688B-5D84-46F1-AA37-DF21DDBE2272}"/>
              </a:ext>
            </a:extLst>
          </p:cNvPr>
          <p:cNvPicPr>
            <a:picLocks noChangeAspect="1"/>
          </p:cNvPicPr>
          <p:nvPr/>
        </p:nvPicPr>
        <p:blipFill>
          <a:blip r:embed="rId3"/>
          <a:stretch>
            <a:fillRect/>
          </a:stretch>
        </p:blipFill>
        <p:spPr>
          <a:xfrm>
            <a:off x="2339293" y="1275606"/>
            <a:ext cx="1846618" cy="3387929"/>
          </a:xfrm>
          <a:prstGeom prst="rect">
            <a:avLst/>
          </a:prstGeom>
          <a:ln>
            <a:noFill/>
          </a:ln>
          <a:effectLst>
            <a:outerShdw blurRad="292100" dist="139700" dir="2700000" algn="tl" rotWithShape="0">
              <a:srgbClr val="333333">
                <a:alpha val="65000"/>
              </a:srgbClr>
            </a:outerShdw>
          </a:effectLst>
        </p:spPr>
      </p:pic>
      <p:sp>
        <p:nvSpPr>
          <p:cNvPr id="18" name="Rectangle : coins arrondis 17">
            <a:extLst>
              <a:ext uri="{FF2B5EF4-FFF2-40B4-BE49-F238E27FC236}">
                <a16:creationId xmlns:a16="http://schemas.microsoft.com/office/drawing/2014/main" id="{C717035F-A1A3-4A48-A409-F693C3515A8F}"/>
              </a:ext>
            </a:extLst>
          </p:cNvPr>
          <p:cNvSpPr/>
          <p:nvPr/>
        </p:nvSpPr>
        <p:spPr>
          <a:xfrm>
            <a:off x="2387413" y="2672611"/>
            <a:ext cx="1745492" cy="251881"/>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grpSp>
        <p:nvGrpSpPr>
          <p:cNvPr id="13" name="Groupe 12">
            <a:extLst>
              <a:ext uri="{FF2B5EF4-FFF2-40B4-BE49-F238E27FC236}">
                <a16:creationId xmlns:a16="http://schemas.microsoft.com/office/drawing/2014/main" id="{56163366-4FD4-46FB-8F56-A98B3CEBD3F0}"/>
              </a:ext>
            </a:extLst>
          </p:cNvPr>
          <p:cNvGrpSpPr/>
          <p:nvPr/>
        </p:nvGrpSpPr>
        <p:grpSpPr>
          <a:xfrm>
            <a:off x="7486887" y="747343"/>
            <a:ext cx="1297329" cy="4249237"/>
            <a:chOff x="7847785" y="1126871"/>
            <a:chExt cx="1620000" cy="6660000"/>
          </a:xfrm>
          <a:effectLst/>
        </p:grpSpPr>
        <p:grpSp>
          <p:nvGrpSpPr>
            <p:cNvPr id="21" name="Groupe 20">
              <a:extLst>
                <a:ext uri="{FF2B5EF4-FFF2-40B4-BE49-F238E27FC236}">
                  <a16:creationId xmlns:a16="http://schemas.microsoft.com/office/drawing/2014/main" id="{0C3541CF-B8AE-417A-BD12-4FFAA973E6CF}"/>
                </a:ext>
              </a:extLst>
            </p:cNvPr>
            <p:cNvGrpSpPr/>
            <p:nvPr/>
          </p:nvGrpSpPr>
          <p:grpSpPr>
            <a:xfrm>
              <a:off x="7847785" y="1126871"/>
              <a:ext cx="1602753" cy="4367330"/>
              <a:chOff x="3236093" y="222236"/>
              <a:chExt cx="3540829" cy="9955220"/>
            </a:xfrm>
          </p:grpSpPr>
          <p:pic>
            <p:nvPicPr>
              <p:cNvPr id="25" name="Image 24">
                <a:extLst>
                  <a:ext uri="{FF2B5EF4-FFF2-40B4-BE49-F238E27FC236}">
                    <a16:creationId xmlns:a16="http://schemas.microsoft.com/office/drawing/2014/main" id="{0BF79A2F-F135-4D28-BBD2-E28CB1765604}"/>
                  </a:ext>
                </a:extLst>
              </p:cNvPr>
              <p:cNvPicPr>
                <a:picLocks noChangeAspect="1"/>
              </p:cNvPicPr>
              <p:nvPr/>
            </p:nvPicPr>
            <p:blipFill>
              <a:blip r:embed="rId4"/>
              <a:stretch>
                <a:fillRect/>
              </a:stretch>
            </p:blipFill>
            <p:spPr>
              <a:xfrm>
                <a:off x="3246141" y="4913035"/>
                <a:ext cx="3530781" cy="5264421"/>
              </a:xfrm>
              <a:prstGeom prst="rect">
                <a:avLst/>
              </a:prstGeom>
              <a:ln>
                <a:noFill/>
              </a:ln>
              <a:effectLst>
                <a:outerShdw blurRad="292100" dist="139700" dir="2700000" algn="tl" rotWithShape="0">
                  <a:srgbClr val="333333">
                    <a:alpha val="65000"/>
                  </a:srgbClr>
                </a:outerShdw>
              </a:effectLst>
            </p:spPr>
          </p:pic>
          <p:pic>
            <p:nvPicPr>
              <p:cNvPr id="26" name="Image 25">
                <a:extLst>
                  <a:ext uri="{FF2B5EF4-FFF2-40B4-BE49-F238E27FC236}">
                    <a16:creationId xmlns:a16="http://schemas.microsoft.com/office/drawing/2014/main" id="{D3DE4DCE-C844-41A8-A26E-B4C60A65CF13}"/>
                  </a:ext>
                </a:extLst>
              </p:cNvPr>
              <p:cNvPicPr>
                <a:picLocks noChangeAspect="1"/>
              </p:cNvPicPr>
              <p:nvPr/>
            </p:nvPicPr>
            <p:blipFill>
              <a:blip r:embed="rId5"/>
              <a:stretch>
                <a:fillRect/>
              </a:stretch>
            </p:blipFill>
            <p:spPr>
              <a:xfrm>
                <a:off x="3236093" y="222236"/>
                <a:ext cx="3511730" cy="4730993"/>
              </a:xfrm>
              <a:prstGeom prst="rect">
                <a:avLst/>
              </a:prstGeom>
              <a:ln>
                <a:noFill/>
              </a:ln>
              <a:effectLst>
                <a:outerShdw blurRad="292100" dist="139700" dir="2700000" algn="tl" rotWithShape="0">
                  <a:srgbClr val="333333">
                    <a:alpha val="65000"/>
                  </a:srgbClr>
                </a:outerShdw>
              </a:effectLst>
            </p:spPr>
          </p:pic>
        </p:grpSp>
        <p:pic>
          <p:nvPicPr>
            <p:cNvPr id="23" name="Image 22">
              <a:extLst>
                <a:ext uri="{FF2B5EF4-FFF2-40B4-BE49-F238E27FC236}">
                  <a16:creationId xmlns:a16="http://schemas.microsoft.com/office/drawing/2014/main" id="{D92B035C-5AF5-4ADC-95F3-3542373CE843}"/>
                </a:ext>
              </a:extLst>
            </p:cNvPr>
            <p:cNvPicPr>
              <a:picLocks noChangeAspect="1"/>
            </p:cNvPicPr>
            <p:nvPr/>
          </p:nvPicPr>
          <p:blipFill rotWithShape="1">
            <a:blip r:embed="rId6"/>
            <a:srcRect t="1324"/>
            <a:stretch/>
          </p:blipFill>
          <p:spPr>
            <a:xfrm>
              <a:off x="7852333" y="5494201"/>
              <a:ext cx="1615452" cy="2292670"/>
            </a:xfrm>
            <a:prstGeom prst="rect">
              <a:avLst/>
            </a:prstGeom>
            <a:ln>
              <a:noFill/>
            </a:ln>
            <a:effectLst>
              <a:outerShdw blurRad="292100" dist="139700" dir="2700000" algn="tl" rotWithShape="0">
                <a:srgbClr val="333333">
                  <a:alpha val="65000"/>
                </a:srgbClr>
              </a:outerShdw>
            </a:effectLst>
          </p:spPr>
        </p:pic>
      </p:grpSp>
      <p:pic>
        <p:nvPicPr>
          <p:cNvPr id="11" name="Image 10">
            <a:extLst>
              <a:ext uri="{FF2B5EF4-FFF2-40B4-BE49-F238E27FC236}">
                <a16:creationId xmlns:a16="http://schemas.microsoft.com/office/drawing/2014/main" id="{E2951AEA-D7E0-4087-9544-74C8F17CDB1F}"/>
              </a:ext>
            </a:extLst>
          </p:cNvPr>
          <p:cNvPicPr>
            <a:picLocks noChangeAspect="1"/>
          </p:cNvPicPr>
          <p:nvPr/>
        </p:nvPicPr>
        <p:blipFill>
          <a:blip r:embed="rId7"/>
          <a:stretch>
            <a:fillRect/>
          </a:stretch>
        </p:blipFill>
        <p:spPr>
          <a:xfrm>
            <a:off x="5707039" y="703576"/>
            <a:ext cx="1297329" cy="4336772"/>
          </a:xfrm>
          <a:prstGeom prst="rect">
            <a:avLst/>
          </a:prstGeom>
          <a:ln>
            <a:noFill/>
          </a:ln>
          <a:effectLst>
            <a:outerShdw blurRad="292100" dist="139700" dir="2700000" algn="tl" rotWithShape="0">
              <a:srgbClr val="333333">
                <a:alpha val="65000"/>
              </a:srgbClr>
            </a:outerShdw>
          </a:effectLst>
        </p:spPr>
      </p:pic>
      <p:sp>
        <p:nvSpPr>
          <p:cNvPr id="27" name="Espace réservé du texte 2">
            <a:extLst>
              <a:ext uri="{FF2B5EF4-FFF2-40B4-BE49-F238E27FC236}">
                <a16:creationId xmlns:a16="http://schemas.microsoft.com/office/drawing/2014/main" id="{D9E6563C-BDC0-4AE7-B33A-0505465B3061}"/>
              </a:ext>
            </a:extLst>
          </p:cNvPr>
          <p:cNvSpPr txBox="1">
            <a:spLocks/>
          </p:cNvSpPr>
          <p:nvPr/>
        </p:nvSpPr>
        <p:spPr>
          <a:xfrm>
            <a:off x="4304528" y="2160627"/>
            <a:ext cx="1376330" cy="502773"/>
          </a:xfrm>
          <a:prstGeom prst="rect">
            <a:avLst/>
          </a:prstGeom>
          <a:solidFill>
            <a:schemeClr val="bg1"/>
          </a:solidFill>
          <a:ln>
            <a:noFill/>
          </a:ln>
        </p:spPr>
        <p:txBody>
          <a:bodyPr wrap="square" rtlCol="0">
            <a:spAutoFit/>
          </a:bodyPr>
          <a:lstStyle>
            <a:defPPr marR="0" lvl="0" algn="l" rtl="0">
              <a:lnSpc>
                <a:spcPct val="100000"/>
              </a:lnSpc>
              <a:spcBef>
                <a:spcPts val="0"/>
              </a:spcBef>
              <a:spcAft>
                <a:spcPts val="0"/>
              </a:spcAft>
            </a:defPPr>
            <a:lvl1pPr>
              <a:defRPr sz="451"/>
            </a:lvl1pPr>
            <a:lvl2pPr marL="452209" indent="0" algn="l" defTabSz="904417" rtl="0" eaLnBrk="1" latinLnBrk="0" hangingPunct="1">
              <a:lnSpc>
                <a:spcPct val="90000"/>
              </a:lnSpc>
              <a:spcBef>
                <a:spcPts val="495"/>
              </a:spcBef>
              <a:buClr>
                <a:schemeClr val="accent1"/>
              </a:buClr>
              <a:buFont typeface="Symbol" panose="05050102010706020507" pitchFamily="18" charset="2"/>
              <a:buNone/>
              <a:defRPr sz="1187" b="0" kern="1200">
                <a:solidFill>
                  <a:schemeClr val="bg1"/>
                </a:solidFill>
                <a:latin typeface="Arial" panose="020B0604020202020204" pitchFamily="34" charset="0"/>
                <a:ea typeface="+mn-ea"/>
                <a:cs typeface="Arial" panose="020B0604020202020204" pitchFamily="34" charset="0"/>
              </a:defRPr>
            </a:lvl2pPr>
            <a:lvl3pPr marL="904417" indent="0" algn="l" defTabSz="904417" rtl="0" eaLnBrk="1" latinLnBrk="0" hangingPunct="1">
              <a:lnSpc>
                <a:spcPct val="90000"/>
              </a:lnSpc>
              <a:spcBef>
                <a:spcPts val="495"/>
              </a:spcBef>
              <a:buClr>
                <a:schemeClr val="accent3"/>
              </a:buClr>
              <a:buFont typeface="Courier New" panose="02070309020205020404" pitchFamily="49" charset="0"/>
              <a:buNone/>
              <a:defRPr sz="1187" b="0" kern="1200">
                <a:solidFill>
                  <a:schemeClr val="bg1"/>
                </a:solidFill>
                <a:latin typeface="Arial" panose="020B0604020202020204" pitchFamily="34" charset="0"/>
                <a:ea typeface="+mn-ea"/>
                <a:cs typeface="Arial" panose="020B0604020202020204" pitchFamily="34" charset="0"/>
              </a:defRPr>
            </a:lvl3pPr>
            <a:lvl4pPr marL="1356626" indent="0" algn="l" defTabSz="904417" rtl="0" eaLnBrk="1" latinLnBrk="0" hangingPunct="1">
              <a:lnSpc>
                <a:spcPct val="90000"/>
              </a:lnSpc>
              <a:spcBef>
                <a:spcPts val="495"/>
              </a:spcBef>
              <a:buClr>
                <a:schemeClr val="accent2"/>
              </a:buClr>
              <a:buFont typeface="Arial" panose="020B0604020202020204" pitchFamily="34" charset="0"/>
              <a:buNone/>
              <a:defRPr sz="1187" b="0" kern="1200">
                <a:solidFill>
                  <a:schemeClr val="bg1"/>
                </a:solidFill>
                <a:latin typeface="Arial" panose="020B0604020202020204" pitchFamily="34" charset="0"/>
                <a:ea typeface="+mn-ea"/>
                <a:cs typeface="Arial" panose="020B0604020202020204" pitchFamily="34" charset="0"/>
              </a:defRPr>
            </a:lvl4pPr>
            <a:lvl5pPr marL="1808835" indent="0" algn="l" defTabSz="904417" rtl="0" eaLnBrk="1" latinLnBrk="0" hangingPunct="1">
              <a:lnSpc>
                <a:spcPct val="90000"/>
              </a:lnSpc>
              <a:spcBef>
                <a:spcPts val="495"/>
              </a:spcBef>
              <a:buFont typeface="Arial" panose="020B0604020202020204" pitchFamily="34" charset="0"/>
              <a:buNone/>
              <a:defRPr sz="1187" b="0" kern="1200">
                <a:solidFill>
                  <a:schemeClr val="bg1"/>
                </a:solidFill>
                <a:latin typeface="+mn-lt"/>
                <a:ea typeface="+mn-ea"/>
                <a:cs typeface="Arial" panose="020B0604020202020204" pitchFamily="34" charset="0"/>
              </a:defRPr>
            </a:lvl5pPr>
            <a:lvl6pPr marL="2487148" indent="-226104" algn="l" defTabSz="904417" rtl="0" eaLnBrk="1" latinLnBrk="0" hangingPunct="1">
              <a:lnSpc>
                <a:spcPct val="90000"/>
              </a:lnSpc>
              <a:spcBef>
                <a:spcPts val="495"/>
              </a:spcBef>
              <a:buFont typeface="Arial" panose="020B0604020202020204" pitchFamily="34" charset="0"/>
              <a:buChar char="•"/>
              <a:defRPr sz="1780" kern="1200">
                <a:solidFill>
                  <a:schemeClr val="tx1"/>
                </a:solidFill>
                <a:latin typeface="+mn-lt"/>
                <a:ea typeface="+mn-ea"/>
                <a:cs typeface="+mn-cs"/>
              </a:defRPr>
            </a:lvl6pPr>
            <a:lvl7pPr marL="2939357" indent="-226104" algn="l" defTabSz="904417" rtl="0" eaLnBrk="1" latinLnBrk="0" hangingPunct="1">
              <a:lnSpc>
                <a:spcPct val="90000"/>
              </a:lnSpc>
              <a:spcBef>
                <a:spcPts val="495"/>
              </a:spcBef>
              <a:buFont typeface="Arial" panose="020B0604020202020204" pitchFamily="34" charset="0"/>
              <a:buChar char="•"/>
              <a:defRPr sz="1780" kern="1200">
                <a:solidFill>
                  <a:schemeClr val="tx1"/>
                </a:solidFill>
                <a:latin typeface="+mn-lt"/>
                <a:ea typeface="+mn-ea"/>
                <a:cs typeface="+mn-cs"/>
              </a:defRPr>
            </a:lvl7pPr>
            <a:lvl8pPr marL="3391566" indent="-226104" algn="l" defTabSz="904417" rtl="0" eaLnBrk="1" latinLnBrk="0" hangingPunct="1">
              <a:lnSpc>
                <a:spcPct val="90000"/>
              </a:lnSpc>
              <a:spcBef>
                <a:spcPts val="495"/>
              </a:spcBef>
              <a:buFont typeface="Arial" panose="020B0604020202020204" pitchFamily="34" charset="0"/>
              <a:buChar char="•"/>
              <a:defRPr sz="1780" kern="1200">
                <a:solidFill>
                  <a:schemeClr val="tx1"/>
                </a:solidFill>
                <a:latin typeface="+mn-lt"/>
                <a:ea typeface="+mn-ea"/>
                <a:cs typeface="+mn-cs"/>
              </a:defRPr>
            </a:lvl8pPr>
            <a:lvl9pPr marL="3843774" indent="-226104" algn="l" defTabSz="904417" rtl="0" eaLnBrk="1" latinLnBrk="0" hangingPunct="1">
              <a:lnSpc>
                <a:spcPct val="90000"/>
              </a:lnSpc>
              <a:spcBef>
                <a:spcPts val="495"/>
              </a:spcBef>
              <a:buFont typeface="Arial" panose="020B0604020202020204" pitchFamily="34" charset="0"/>
              <a:buChar char="•"/>
              <a:defRPr sz="1780" kern="1200">
                <a:solidFill>
                  <a:schemeClr val="tx1"/>
                </a:solidFill>
                <a:latin typeface="+mn-lt"/>
                <a:ea typeface="+mn-ea"/>
                <a:cs typeface="+mn-cs"/>
              </a:defRPr>
            </a:lvl9pPr>
          </a:lstStyle>
          <a:p>
            <a:r>
              <a:rPr lang="fr-FR" dirty="0"/>
              <a:t>Redirection vers les pages du portail présentant les solutions adaptées aux besoin du client (financement ou leasing) quel que soit le type de véhicule</a:t>
            </a:r>
          </a:p>
        </p:txBody>
      </p:sp>
      <p:sp>
        <p:nvSpPr>
          <p:cNvPr id="28" name="Espace réservé du texte 2">
            <a:extLst>
              <a:ext uri="{FF2B5EF4-FFF2-40B4-BE49-F238E27FC236}">
                <a16:creationId xmlns:a16="http://schemas.microsoft.com/office/drawing/2014/main" id="{3A7A43A5-F0A4-4BF2-B174-98E646E5C024}"/>
              </a:ext>
            </a:extLst>
          </p:cNvPr>
          <p:cNvSpPr txBox="1">
            <a:spLocks/>
          </p:cNvSpPr>
          <p:nvPr/>
        </p:nvSpPr>
        <p:spPr>
          <a:xfrm>
            <a:off x="7079744" y="2518434"/>
            <a:ext cx="336673" cy="144966"/>
          </a:xfrm>
          <a:prstGeom prst="rect">
            <a:avLst/>
          </a:prstGeom>
          <a:solidFill>
            <a:schemeClr val="bg1"/>
          </a:solidFill>
        </p:spPr>
        <p:txBody>
          <a:bodyPr vert="horz" lIns="0" tIns="0" rIns="0" bIns="0" rtlCol="0" anchor="ctr">
            <a:normAutofit/>
          </a:bodyPr>
          <a:lstStyle>
            <a:lvl1pPr marL="0" indent="0" algn="l" defTabSz="904417" rtl="0" eaLnBrk="1" latinLnBrk="0" hangingPunct="1">
              <a:lnSpc>
                <a:spcPct val="90000"/>
              </a:lnSpc>
              <a:spcBef>
                <a:spcPts val="989"/>
              </a:spcBef>
              <a:buClr>
                <a:schemeClr val="tx2"/>
              </a:buClr>
              <a:buFont typeface="Cambria Math" panose="02040503050406030204" pitchFamily="18" charset="0"/>
              <a:buNone/>
              <a:defRPr sz="1583" b="0" i="0" kern="1200" baseline="0">
                <a:solidFill>
                  <a:srgbClr val="B24388"/>
                </a:solidFill>
                <a:latin typeface="Montserrat SemiBold" panose="00000700000000000000" pitchFamily="50" charset="0"/>
                <a:ea typeface="+mn-ea"/>
                <a:cs typeface="Arial" panose="020B0604020202020204" pitchFamily="34" charset="0"/>
              </a:defRPr>
            </a:lvl1pPr>
            <a:lvl2pPr marL="452209" indent="0" algn="l" defTabSz="904417" rtl="0" eaLnBrk="1" latinLnBrk="0" hangingPunct="1">
              <a:lnSpc>
                <a:spcPct val="90000"/>
              </a:lnSpc>
              <a:spcBef>
                <a:spcPts val="495"/>
              </a:spcBef>
              <a:buClr>
                <a:schemeClr val="accent1"/>
              </a:buClr>
              <a:buFont typeface="Symbol" panose="05050102010706020507" pitchFamily="18" charset="2"/>
              <a:buNone/>
              <a:defRPr sz="1187" b="0" kern="1200">
                <a:solidFill>
                  <a:schemeClr val="bg1"/>
                </a:solidFill>
                <a:latin typeface="Arial" panose="020B0604020202020204" pitchFamily="34" charset="0"/>
                <a:ea typeface="+mn-ea"/>
                <a:cs typeface="Arial" panose="020B0604020202020204" pitchFamily="34" charset="0"/>
              </a:defRPr>
            </a:lvl2pPr>
            <a:lvl3pPr marL="904417" indent="0" algn="l" defTabSz="904417" rtl="0" eaLnBrk="1" latinLnBrk="0" hangingPunct="1">
              <a:lnSpc>
                <a:spcPct val="90000"/>
              </a:lnSpc>
              <a:spcBef>
                <a:spcPts val="495"/>
              </a:spcBef>
              <a:buClr>
                <a:schemeClr val="accent3"/>
              </a:buClr>
              <a:buFont typeface="Courier New" panose="02070309020205020404" pitchFamily="49" charset="0"/>
              <a:buNone/>
              <a:defRPr sz="1187" b="0" kern="1200">
                <a:solidFill>
                  <a:schemeClr val="bg1"/>
                </a:solidFill>
                <a:latin typeface="Arial" panose="020B0604020202020204" pitchFamily="34" charset="0"/>
                <a:ea typeface="+mn-ea"/>
                <a:cs typeface="Arial" panose="020B0604020202020204" pitchFamily="34" charset="0"/>
              </a:defRPr>
            </a:lvl3pPr>
            <a:lvl4pPr marL="1356626" indent="0" algn="l" defTabSz="904417" rtl="0" eaLnBrk="1" latinLnBrk="0" hangingPunct="1">
              <a:lnSpc>
                <a:spcPct val="90000"/>
              </a:lnSpc>
              <a:spcBef>
                <a:spcPts val="495"/>
              </a:spcBef>
              <a:buClr>
                <a:schemeClr val="accent2"/>
              </a:buClr>
              <a:buFont typeface="Arial" panose="020B0604020202020204" pitchFamily="34" charset="0"/>
              <a:buNone/>
              <a:defRPr sz="1187" b="0" kern="1200">
                <a:solidFill>
                  <a:schemeClr val="bg1"/>
                </a:solidFill>
                <a:latin typeface="Arial" panose="020B0604020202020204" pitchFamily="34" charset="0"/>
                <a:ea typeface="+mn-ea"/>
                <a:cs typeface="Arial" panose="020B0604020202020204" pitchFamily="34" charset="0"/>
              </a:defRPr>
            </a:lvl4pPr>
            <a:lvl5pPr marL="1808835" indent="0" algn="l" defTabSz="904417" rtl="0" eaLnBrk="1" latinLnBrk="0" hangingPunct="1">
              <a:lnSpc>
                <a:spcPct val="90000"/>
              </a:lnSpc>
              <a:spcBef>
                <a:spcPts val="495"/>
              </a:spcBef>
              <a:buFont typeface="Arial" panose="020B0604020202020204" pitchFamily="34" charset="0"/>
              <a:buNone/>
              <a:defRPr sz="1187" b="0" kern="1200">
                <a:solidFill>
                  <a:schemeClr val="bg1"/>
                </a:solidFill>
                <a:latin typeface="+mn-lt"/>
                <a:ea typeface="+mn-ea"/>
                <a:cs typeface="Arial" panose="020B0604020202020204" pitchFamily="34" charset="0"/>
              </a:defRPr>
            </a:lvl5pPr>
            <a:lvl6pPr marL="2487148" indent="-226104" algn="l" defTabSz="904417" rtl="0" eaLnBrk="1" latinLnBrk="0" hangingPunct="1">
              <a:lnSpc>
                <a:spcPct val="90000"/>
              </a:lnSpc>
              <a:spcBef>
                <a:spcPts val="495"/>
              </a:spcBef>
              <a:buFont typeface="Arial" panose="020B0604020202020204" pitchFamily="34" charset="0"/>
              <a:buChar char="•"/>
              <a:defRPr sz="1780" kern="1200">
                <a:solidFill>
                  <a:schemeClr val="tx1"/>
                </a:solidFill>
                <a:latin typeface="+mn-lt"/>
                <a:ea typeface="+mn-ea"/>
                <a:cs typeface="+mn-cs"/>
              </a:defRPr>
            </a:lvl6pPr>
            <a:lvl7pPr marL="2939357" indent="-226104" algn="l" defTabSz="904417" rtl="0" eaLnBrk="1" latinLnBrk="0" hangingPunct="1">
              <a:lnSpc>
                <a:spcPct val="90000"/>
              </a:lnSpc>
              <a:spcBef>
                <a:spcPts val="495"/>
              </a:spcBef>
              <a:buFont typeface="Arial" panose="020B0604020202020204" pitchFamily="34" charset="0"/>
              <a:buChar char="•"/>
              <a:defRPr sz="1780" kern="1200">
                <a:solidFill>
                  <a:schemeClr val="tx1"/>
                </a:solidFill>
                <a:latin typeface="+mn-lt"/>
                <a:ea typeface="+mn-ea"/>
                <a:cs typeface="+mn-cs"/>
              </a:defRPr>
            </a:lvl7pPr>
            <a:lvl8pPr marL="3391566" indent="-226104" algn="l" defTabSz="904417" rtl="0" eaLnBrk="1" latinLnBrk="0" hangingPunct="1">
              <a:lnSpc>
                <a:spcPct val="90000"/>
              </a:lnSpc>
              <a:spcBef>
                <a:spcPts val="495"/>
              </a:spcBef>
              <a:buFont typeface="Arial" panose="020B0604020202020204" pitchFamily="34" charset="0"/>
              <a:buChar char="•"/>
              <a:defRPr sz="1780" kern="1200">
                <a:solidFill>
                  <a:schemeClr val="tx1"/>
                </a:solidFill>
                <a:latin typeface="+mn-lt"/>
                <a:ea typeface="+mn-ea"/>
                <a:cs typeface="+mn-cs"/>
              </a:defRPr>
            </a:lvl8pPr>
            <a:lvl9pPr marL="3843774" indent="-226104" algn="l" defTabSz="904417" rtl="0" eaLnBrk="1" latinLnBrk="0" hangingPunct="1">
              <a:lnSpc>
                <a:spcPct val="90000"/>
              </a:lnSpc>
              <a:spcBef>
                <a:spcPts val="495"/>
              </a:spcBef>
              <a:buFont typeface="Arial" panose="020B0604020202020204" pitchFamily="34" charset="0"/>
              <a:buChar char="•"/>
              <a:defRPr sz="1780" kern="1200">
                <a:solidFill>
                  <a:schemeClr val="tx1"/>
                </a:solidFill>
                <a:latin typeface="+mn-lt"/>
                <a:ea typeface="+mn-ea"/>
                <a:cs typeface="+mn-cs"/>
              </a:defRPr>
            </a:lvl9pPr>
          </a:lstStyle>
          <a:p>
            <a:pPr algn="ctr"/>
            <a:r>
              <a:rPr lang="fr-FR" sz="644" dirty="0">
                <a:solidFill>
                  <a:schemeClr val="tx1">
                    <a:lumMod val="50000"/>
                    <a:lumOff val="50000"/>
                  </a:schemeClr>
                </a:solidFill>
                <a:latin typeface="+mj-lt"/>
              </a:rPr>
              <a:t>ou</a:t>
            </a:r>
          </a:p>
        </p:txBody>
      </p:sp>
      <p:cxnSp>
        <p:nvCxnSpPr>
          <p:cNvPr id="31" name="Connecteur droit avec flèche 30">
            <a:extLst>
              <a:ext uri="{FF2B5EF4-FFF2-40B4-BE49-F238E27FC236}">
                <a16:creationId xmlns:a16="http://schemas.microsoft.com/office/drawing/2014/main" id="{D007791C-97B7-4CE9-BD79-25245A0CCC46}"/>
              </a:ext>
            </a:extLst>
          </p:cNvPr>
          <p:cNvCxnSpPr>
            <a:cxnSpLocks/>
          </p:cNvCxnSpPr>
          <p:nvPr/>
        </p:nvCxnSpPr>
        <p:spPr>
          <a:xfrm flipV="1">
            <a:off x="1627264" y="2933285"/>
            <a:ext cx="153917" cy="5771"/>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32" name="Rectangle : coins arrondis 31">
            <a:extLst>
              <a:ext uri="{FF2B5EF4-FFF2-40B4-BE49-F238E27FC236}">
                <a16:creationId xmlns:a16="http://schemas.microsoft.com/office/drawing/2014/main" id="{57981208-3E6B-46D9-95C4-884023C876AC}"/>
              </a:ext>
            </a:extLst>
          </p:cNvPr>
          <p:cNvSpPr/>
          <p:nvPr/>
        </p:nvSpPr>
        <p:spPr>
          <a:xfrm>
            <a:off x="210652" y="2859782"/>
            <a:ext cx="1416611" cy="204482"/>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spTree>
    <p:extLst>
      <p:ext uri="{BB962C8B-B14F-4D97-AF65-F5344CB8AC3E}">
        <p14:creationId xmlns:p14="http://schemas.microsoft.com/office/powerpoint/2010/main" val="10402457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 15" descr="Une image contenant texte&#10;&#10;Description générée automatiquement">
            <a:extLst>
              <a:ext uri="{FF2B5EF4-FFF2-40B4-BE49-F238E27FC236}">
                <a16:creationId xmlns:a16="http://schemas.microsoft.com/office/drawing/2014/main" id="{D6BF626D-7F57-46E4-BF64-36A7C53D225C}"/>
              </a:ext>
            </a:extLst>
          </p:cNvPr>
          <p:cNvPicPr>
            <a:picLocks noChangeAspect="1"/>
          </p:cNvPicPr>
          <p:nvPr/>
        </p:nvPicPr>
        <p:blipFill>
          <a:blip r:embed="rId2"/>
          <a:stretch>
            <a:fillRect/>
          </a:stretch>
        </p:blipFill>
        <p:spPr>
          <a:xfrm>
            <a:off x="259079" y="1635646"/>
            <a:ext cx="1281026" cy="2771565"/>
          </a:xfrm>
          <a:prstGeom prst="rect">
            <a:avLst/>
          </a:prstGeom>
          <a:ln>
            <a:noFill/>
          </a:ln>
          <a:effectLst>
            <a:outerShdw blurRad="292100" dist="139700" dir="2700000" algn="tl" rotWithShape="0">
              <a:srgbClr val="333333">
                <a:alpha val="65000"/>
              </a:srgbClr>
            </a:outerShdw>
          </a:effectLst>
        </p:spPr>
      </p:pic>
      <p:sp>
        <p:nvSpPr>
          <p:cNvPr id="13" name="Espace réservé du texte 2">
            <a:extLst>
              <a:ext uri="{FF2B5EF4-FFF2-40B4-BE49-F238E27FC236}">
                <a16:creationId xmlns:a16="http://schemas.microsoft.com/office/drawing/2014/main" id="{47C98E0C-C850-411E-B879-7507A27247DA}"/>
              </a:ext>
            </a:extLst>
          </p:cNvPr>
          <p:cNvSpPr txBox="1">
            <a:spLocks/>
          </p:cNvSpPr>
          <p:nvPr/>
        </p:nvSpPr>
        <p:spPr>
          <a:xfrm>
            <a:off x="6788170" y="2431228"/>
            <a:ext cx="336673" cy="144966"/>
          </a:xfrm>
          <a:prstGeom prst="rect">
            <a:avLst/>
          </a:prstGeom>
          <a:solidFill>
            <a:schemeClr val="bg1"/>
          </a:solidFill>
        </p:spPr>
        <p:txBody>
          <a:bodyPr vert="horz" lIns="0" tIns="0" rIns="0" bIns="0" rtlCol="0">
            <a:normAutofit/>
          </a:bodyPr>
          <a:lstStyle>
            <a:lvl1pPr marL="0" indent="0" algn="l" defTabSz="904417" rtl="0" eaLnBrk="1" latinLnBrk="0" hangingPunct="1">
              <a:lnSpc>
                <a:spcPct val="90000"/>
              </a:lnSpc>
              <a:spcBef>
                <a:spcPts val="989"/>
              </a:spcBef>
              <a:buClr>
                <a:schemeClr val="tx2"/>
              </a:buClr>
              <a:buFont typeface="Cambria Math" panose="02040503050406030204" pitchFamily="18" charset="0"/>
              <a:buNone/>
              <a:defRPr sz="1583" b="0" i="0" kern="1200" baseline="0">
                <a:solidFill>
                  <a:srgbClr val="B24388"/>
                </a:solidFill>
                <a:latin typeface="Montserrat SemiBold" panose="00000700000000000000" pitchFamily="50" charset="0"/>
                <a:ea typeface="+mn-ea"/>
                <a:cs typeface="Arial" panose="020B0604020202020204" pitchFamily="34" charset="0"/>
              </a:defRPr>
            </a:lvl1pPr>
            <a:lvl2pPr marL="452209" indent="0" algn="l" defTabSz="904417" rtl="0" eaLnBrk="1" latinLnBrk="0" hangingPunct="1">
              <a:lnSpc>
                <a:spcPct val="90000"/>
              </a:lnSpc>
              <a:spcBef>
                <a:spcPts val="495"/>
              </a:spcBef>
              <a:buClr>
                <a:schemeClr val="accent1"/>
              </a:buClr>
              <a:buFont typeface="Symbol" panose="05050102010706020507" pitchFamily="18" charset="2"/>
              <a:buNone/>
              <a:defRPr sz="1187" b="0" kern="1200">
                <a:solidFill>
                  <a:schemeClr val="bg1"/>
                </a:solidFill>
                <a:latin typeface="Arial" panose="020B0604020202020204" pitchFamily="34" charset="0"/>
                <a:ea typeface="+mn-ea"/>
                <a:cs typeface="Arial" panose="020B0604020202020204" pitchFamily="34" charset="0"/>
              </a:defRPr>
            </a:lvl2pPr>
            <a:lvl3pPr marL="904417" indent="0" algn="l" defTabSz="904417" rtl="0" eaLnBrk="1" latinLnBrk="0" hangingPunct="1">
              <a:lnSpc>
                <a:spcPct val="90000"/>
              </a:lnSpc>
              <a:spcBef>
                <a:spcPts val="495"/>
              </a:spcBef>
              <a:buClr>
                <a:schemeClr val="accent3"/>
              </a:buClr>
              <a:buFont typeface="Courier New" panose="02070309020205020404" pitchFamily="49" charset="0"/>
              <a:buNone/>
              <a:defRPr sz="1187" b="0" kern="1200">
                <a:solidFill>
                  <a:schemeClr val="bg1"/>
                </a:solidFill>
                <a:latin typeface="Arial" panose="020B0604020202020204" pitchFamily="34" charset="0"/>
                <a:ea typeface="+mn-ea"/>
                <a:cs typeface="Arial" panose="020B0604020202020204" pitchFamily="34" charset="0"/>
              </a:defRPr>
            </a:lvl3pPr>
            <a:lvl4pPr marL="1356626" indent="0" algn="l" defTabSz="904417" rtl="0" eaLnBrk="1" latinLnBrk="0" hangingPunct="1">
              <a:lnSpc>
                <a:spcPct val="90000"/>
              </a:lnSpc>
              <a:spcBef>
                <a:spcPts val="495"/>
              </a:spcBef>
              <a:buClr>
                <a:schemeClr val="accent2"/>
              </a:buClr>
              <a:buFont typeface="Arial" panose="020B0604020202020204" pitchFamily="34" charset="0"/>
              <a:buNone/>
              <a:defRPr sz="1187" b="0" kern="1200">
                <a:solidFill>
                  <a:schemeClr val="bg1"/>
                </a:solidFill>
                <a:latin typeface="Arial" panose="020B0604020202020204" pitchFamily="34" charset="0"/>
                <a:ea typeface="+mn-ea"/>
                <a:cs typeface="Arial" panose="020B0604020202020204" pitchFamily="34" charset="0"/>
              </a:defRPr>
            </a:lvl4pPr>
            <a:lvl5pPr marL="1808835" indent="0" algn="l" defTabSz="904417" rtl="0" eaLnBrk="1" latinLnBrk="0" hangingPunct="1">
              <a:lnSpc>
                <a:spcPct val="90000"/>
              </a:lnSpc>
              <a:spcBef>
                <a:spcPts val="495"/>
              </a:spcBef>
              <a:buFont typeface="Arial" panose="020B0604020202020204" pitchFamily="34" charset="0"/>
              <a:buNone/>
              <a:defRPr sz="1187" b="0" kern="1200">
                <a:solidFill>
                  <a:schemeClr val="bg1"/>
                </a:solidFill>
                <a:latin typeface="+mn-lt"/>
                <a:ea typeface="+mn-ea"/>
                <a:cs typeface="Arial" panose="020B0604020202020204" pitchFamily="34" charset="0"/>
              </a:defRPr>
            </a:lvl5pPr>
            <a:lvl6pPr marL="2487148" indent="-226104" algn="l" defTabSz="904417" rtl="0" eaLnBrk="1" latinLnBrk="0" hangingPunct="1">
              <a:lnSpc>
                <a:spcPct val="90000"/>
              </a:lnSpc>
              <a:spcBef>
                <a:spcPts val="495"/>
              </a:spcBef>
              <a:buFont typeface="Arial" panose="020B0604020202020204" pitchFamily="34" charset="0"/>
              <a:buChar char="•"/>
              <a:defRPr sz="1780" kern="1200">
                <a:solidFill>
                  <a:schemeClr val="tx1"/>
                </a:solidFill>
                <a:latin typeface="+mn-lt"/>
                <a:ea typeface="+mn-ea"/>
                <a:cs typeface="+mn-cs"/>
              </a:defRPr>
            </a:lvl6pPr>
            <a:lvl7pPr marL="2939357" indent="-226104" algn="l" defTabSz="904417" rtl="0" eaLnBrk="1" latinLnBrk="0" hangingPunct="1">
              <a:lnSpc>
                <a:spcPct val="90000"/>
              </a:lnSpc>
              <a:spcBef>
                <a:spcPts val="495"/>
              </a:spcBef>
              <a:buFont typeface="Arial" panose="020B0604020202020204" pitchFamily="34" charset="0"/>
              <a:buChar char="•"/>
              <a:defRPr sz="1780" kern="1200">
                <a:solidFill>
                  <a:schemeClr val="tx1"/>
                </a:solidFill>
                <a:latin typeface="+mn-lt"/>
                <a:ea typeface="+mn-ea"/>
                <a:cs typeface="+mn-cs"/>
              </a:defRPr>
            </a:lvl7pPr>
            <a:lvl8pPr marL="3391566" indent="-226104" algn="l" defTabSz="904417" rtl="0" eaLnBrk="1" latinLnBrk="0" hangingPunct="1">
              <a:lnSpc>
                <a:spcPct val="90000"/>
              </a:lnSpc>
              <a:spcBef>
                <a:spcPts val="495"/>
              </a:spcBef>
              <a:buFont typeface="Arial" panose="020B0604020202020204" pitchFamily="34" charset="0"/>
              <a:buChar char="•"/>
              <a:defRPr sz="1780" kern="1200">
                <a:solidFill>
                  <a:schemeClr val="tx1"/>
                </a:solidFill>
                <a:latin typeface="+mn-lt"/>
                <a:ea typeface="+mn-ea"/>
                <a:cs typeface="+mn-cs"/>
              </a:defRPr>
            </a:lvl8pPr>
            <a:lvl9pPr marL="3843774" indent="-226104" algn="l" defTabSz="904417" rtl="0" eaLnBrk="1" latinLnBrk="0" hangingPunct="1">
              <a:lnSpc>
                <a:spcPct val="90000"/>
              </a:lnSpc>
              <a:spcBef>
                <a:spcPts val="495"/>
              </a:spcBef>
              <a:buFont typeface="Arial" panose="020B0604020202020204" pitchFamily="34" charset="0"/>
              <a:buChar char="•"/>
              <a:defRPr sz="1780" kern="1200">
                <a:solidFill>
                  <a:schemeClr val="tx1"/>
                </a:solidFill>
                <a:latin typeface="+mn-lt"/>
                <a:ea typeface="+mn-ea"/>
                <a:cs typeface="+mn-cs"/>
              </a:defRPr>
            </a:lvl9pPr>
          </a:lstStyle>
          <a:p>
            <a:pPr algn="ctr"/>
            <a:r>
              <a:rPr lang="fr-FR" sz="644" dirty="0">
                <a:solidFill>
                  <a:schemeClr val="tx1">
                    <a:lumMod val="50000"/>
                    <a:lumOff val="50000"/>
                  </a:schemeClr>
                </a:solidFill>
                <a:latin typeface="+mj-lt"/>
              </a:rPr>
              <a:t>ou</a:t>
            </a:r>
          </a:p>
        </p:txBody>
      </p:sp>
      <p:pic>
        <p:nvPicPr>
          <p:cNvPr id="11" name="Image 10">
            <a:extLst>
              <a:ext uri="{FF2B5EF4-FFF2-40B4-BE49-F238E27FC236}">
                <a16:creationId xmlns:a16="http://schemas.microsoft.com/office/drawing/2014/main" id="{40E1D0D7-AC5D-4191-A2E3-D101EBA74957}"/>
              </a:ext>
            </a:extLst>
          </p:cNvPr>
          <p:cNvPicPr>
            <a:picLocks noChangeAspect="1"/>
          </p:cNvPicPr>
          <p:nvPr/>
        </p:nvPicPr>
        <p:blipFill>
          <a:blip r:embed="rId3"/>
          <a:stretch>
            <a:fillRect/>
          </a:stretch>
        </p:blipFill>
        <p:spPr>
          <a:xfrm>
            <a:off x="1914638" y="1180489"/>
            <a:ext cx="1846618" cy="3387929"/>
          </a:xfrm>
          <a:prstGeom prst="rect">
            <a:avLst/>
          </a:prstGeom>
          <a:ln>
            <a:noFill/>
          </a:ln>
          <a:effectLst>
            <a:outerShdw blurRad="292100" dist="139700" dir="2700000" algn="tl" rotWithShape="0">
              <a:srgbClr val="333333">
                <a:alpha val="65000"/>
              </a:srgbClr>
            </a:outerShdw>
          </a:effectLst>
        </p:spPr>
      </p:pic>
      <p:sp>
        <p:nvSpPr>
          <p:cNvPr id="2" name="Titre 1">
            <a:extLst>
              <a:ext uri="{FF2B5EF4-FFF2-40B4-BE49-F238E27FC236}">
                <a16:creationId xmlns:a16="http://schemas.microsoft.com/office/drawing/2014/main" id="{9D1CFB6A-855D-480D-A576-03F14F6FC9AB}"/>
              </a:ext>
            </a:extLst>
          </p:cNvPr>
          <p:cNvSpPr>
            <a:spLocks noGrp="1"/>
          </p:cNvSpPr>
          <p:nvPr>
            <p:ph type="title"/>
          </p:nvPr>
        </p:nvSpPr>
        <p:spPr/>
        <p:txBody>
          <a:bodyPr/>
          <a:lstStyle/>
          <a:p>
            <a:r>
              <a:rPr lang="fr-FR" dirty="0"/>
              <a:t>Conseils et solutions durables - Mobilité </a:t>
            </a:r>
          </a:p>
        </p:txBody>
      </p:sp>
      <p:sp>
        <p:nvSpPr>
          <p:cNvPr id="3" name="Espace réservé du texte 2">
            <a:extLst>
              <a:ext uri="{FF2B5EF4-FFF2-40B4-BE49-F238E27FC236}">
                <a16:creationId xmlns:a16="http://schemas.microsoft.com/office/drawing/2014/main" id="{F38E865F-A3B0-4298-BB2A-E4B85B5C5360}"/>
              </a:ext>
            </a:extLst>
          </p:cNvPr>
          <p:cNvSpPr>
            <a:spLocks noGrp="1"/>
          </p:cNvSpPr>
          <p:nvPr>
            <p:ph type="body" sz="quarter" idx="12"/>
          </p:nvPr>
        </p:nvSpPr>
        <p:spPr>
          <a:xfrm>
            <a:off x="899592" y="594557"/>
            <a:ext cx="6715547" cy="288032"/>
          </a:xfrm>
        </p:spPr>
        <p:txBody>
          <a:bodyPr/>
          <a:lstStyle/>
          <a:p>
            <a:r>
              <a:rPr lang="fr-FR" dirty="0"/>
              <a:t>Assurer mon véhicule</a:t>
            </a:r>
          </a:p>
        </p:txBody>
      </p:sp>
      <p:pic>
        <p:nvPicPr>
          <p:cNvPr id="7" name="Espace réservé du contenu 6">
            <a:extLst>
              <a:ext uri="{FF2B5EF4-FFF2-40B4-BE49-F238E27FC236}">
                <a16:creationId xmlns:a16="http://schemas.microsoft.com/office/drawing/2014/main" id="{6CCD15CE-51B7-40A8-BA8B-D0C10D284E14}"/>
              </a:ext>
            </a:extLst>
          </p:cNvPr>
          <p:cNvPicPr>
            <a:picLocks noGrp="1" noChangeAspect="1"/>
          </p:cNvPicPr>
          <p:nvPr>
            <p:ph sz="quarter" idx="13"/>
          </p:nvPr>
        </p:nvPicPr>
        <p:blipFill>
          <a:blip r:embed="rId4"/>
          <a:stretch>
            <a:fillRect/>
          </a:stretch>
        </p:blipFill>
        <p:spPr>
          <a:xfrm>
            <a:off x="5066045" y="891910"/>
            <a:ext cx="1722125" cy="3690810"/>
          </a:xfrm>
          <a:prstGeom prst="rect">
            <a:avLst/>
          </a:prstGeom>
          <a:ln>
            <a:noFill/>
          </a:ln>
          <a:effectLst>
            <a:outerShdw blurRad="292100" dist="139700" dir="2700000" algn="tl" rotWithShape="0">
              <a:srgbClr val="333333">
                <a:alpha val="65000"/>
              </a:srgbClr>
            </a:outerShdw>
          </a:effectLst>
        </p:spPr>
      </p:pic>
      <p:pic>
        <p:nvPicPr>
          <p:cNvPr id="9" name="Image 8">
            <a:extLst>
              <a:ext uri="{FF2B5EF4-FFF2-40B4-BE49-F238E27FC236}">
                <a16:creationId xmlns:a16="http://schemas.microsoft.com/office/drawing/2014/main" id="{8051A1C6-5620-4A3E-88E4-D67DF31A67E0}"/>
              </a:ext>
            </a:extLst>
          </p:cNvPr>
          <p:cNvPicPr>
            <a:picLocks noChangeAspect="1"/>
          </p:cNvPicPr>
          <p:nvPr/>
        </p:nvPicPr>
        <p:blipFill>
          <a:blip r:embed="rId5"/>
          <a:stretch>
            <a:fillRect/>
          </a:stretch>
        </p:blipFill>
        <p:spPr>
          <a:xfrm>
            <a:off x="7164288" y="891909"/>
            <a:ext cx="1745861" cy="3690810"/>
          </a:xfrm>
          <a:prstGeom prst="rect">
            <a:avLst/>
          </a:prstGeom>
          <a:ln>
            <a:noFill/>
          </a:ln>
          <a:effectLst>
            <a:outerShdw blurRad="292100" dist="139700" dir="2700000" algn="tl" rotWithShape="0">
              <a:srgbClr val="333333">
                <a:alpha val="65000"/>
              </a:srgbClr>
            </a:outerShdw>
          </a:effectLst>
        </p:spPr>
      </p:pic>
      <p:cxnSp>
        <p:nvCxnSpPr>
          <p:cNvPr id="10" name="Connecteur droit avec flèche 9">
            <a:extLst>
              <a:ext uri="{FF2B5EF4-FFF2-40B4-BE49-F238E27FC236}">
                <a16:creationId xmlns:a16="http://schemas.microsoft.com/office/drawing/2014/main" id="{F848E51D-8AFB-4085-A9DD-0BBADEB03FF4}"/>
              </a:ext>
            </a:extLst>
          </p:cNvPr>
          <p:cNvCxnSpPr>
            <a:cxnSpLocks/>
          </p:cNvCxnSpPr>
          <p:nvPr/>
        </p:nvCxnSpPr>
        <p:spPr>
          <a:xfrm flipV="1">
            <a:off x="3709358" y="3052465"/>
            <a:ext cx="1356687" cy="7037"/>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 coins arrondis 14">
            <a:extLst>
              <a:ext uri="{FF2B5EF4-FFF2-40B4-BE49-F238E27FC236}">
                <a16:creationId xmlns:a16="http://schemas.microsoft.com/office/drawing/2014/main" id="{441CC08D-340B-4D26-B760-2D94EEE30664}"/>
              </a:ext>
            </a:extLst>
          </p:cNvPr>
          <p:cNvSpPr/>
          <p:nvPr/>
        </p:nvSpPr>
        <p:spPr>
          <a:xfrm>
            <a:off x="1970379" y="2926524"/>
            <a:ext cx="1737525" cy="251881"/>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cxnSp>
        <p:nvCxnSpPr>
          <p:cNvPr id="19" name="Connecteur droit avec flèche 18">
            <a:extLst>
              <a:ext uri="{FF2B5EF4-FFF2-40B4-BE49-F238E27FC236}">
                <a16:creationId xmlns:a16="http://schemas.microsoft.com/office/drawing/2014/main" id="{CAC742C5-F5EE-4744-AC68-329C0F9E8601}"/>
              </a:ext>
            </a:extLst>
          </p:cNvPr>
          <p:cNvCxnSpPr>
            <a:cxnSpLocks/>
          </p:cNvCxnSpPr>
          <p:nvPr/>
        </p:nvCxnSpPr>
        <p:spPr>
          <a:xfrm flipV="1">
            <a:off x="1627264" y="2933285"/>
            <a:ext cx="153917" cy="5771"/>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20" name="Rectangle : coins arrondis 19">
            <a:extLst>
              <a:ext uri="{FF2B5EF4-FFF2-40B4-BE49-F238E27FC236}">
                <a16:creationId xmlns:a16="http://schemas.microsoft.com/office/drawing/2014/main" id="{3CABA9B5-002C-41AE-8DDB-B037188AEF5F}"/>
              </a:ext>
            </a:extLst>
          </p:cNvPr>
          <p:cNvSpPr/>
          <p:nvPr/>
        </p:nvSpPr>
        <p:spPr>
          <a:xfrm>
            <a:off x="210652" y="2859782"/>
            <a:ext cx="1416611" cy="204482"/>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spTree>
    <p:extLst>
      <p:ext uri="{BB962C8B-B14F-4D97-AF65-F5344CB8AC3E}">
        <p14:creationId xmlns:p14="http://schemas.microsoft.com/office/powerpoint/2010/main" val="3939017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Image 26" descr="Une image contenant texte&#10;&#10;Description générée automatiquement">
            <a:extLst>
              <a:ext uri="{FF2B5EF4-FFF2-40B4-BE49-F238E27FC236}">
                <a16:creationId xmlns:a16="http://schemas.microsoft.com/office/drawing/2014/main" id="{B48A0066-D3C6-40B6-93A7-0EAB7CB6B12C}"/>
              </a:ext>
            </a:extLst>
          </p:cNvPr>
          <p:cNvPicPr>
            <a:picLocks noChangeAspect="1"/>
          </p:cNvPicPr>
          <p:nvPr/>
        </p:nvPicPr>
        <p:blipFill>
          <a:blip r:embed="rId3"/>
          <a:stretch>
            <a:fillRect/>
          </a:stretch>
        </p:blipFill>
        <p:spPr>
          <a:xfrm>
            <a:off x="140335" y="1642500"/>
            <a:ext cx="1281026" cy="2771565"/>
          </a:xfrm>
          <a:prstGeom prst="rect">
            <a:avLst/>
          </a:prstGeom>
          <a:ln>
            <a:noFill/>
          </a:ln>
          <a:effectLst>
            <a:outerShdw blurRad="292100" dist="139700" dir="2700000" algn="tl" rotWithShape="0">
              <a:srgbClr val="333333">
                <a:alpha val="65000"/>
              </a:srgbClr>
            </a:outerShdw>
          </a:effectLst>
        </p:spPr>
      </p:pic>
      <p:pic>
        <p:nvPicPr>
          <p:cNvPr id="24" name="Image 23">
            <a:extLst>
              <a:ext uri="{FF2B5EF4-FFF2-40B4-BE49-F238E27FC236}">
                <a16:creationId xmlns:a16="http://schemas.microsoft.com/office/drawing/2014/main" id="{8F02AA78-AB86-4134-9756-DE2A56714739}"/>
              </a:ext>
            </a:extLst>
          </p:cNvPr>
          <p:cNvPicPr>
            <a:picLocks noChangeAspect="1"/>
          </p:cNvPicPr>
          <p:nvPr/>
        </p:nvPicPr>
        <p:blipFill>
          <a:blip r:embed="rId4"/>
          <a:stretch>
            <a:fillRect/>
          </a:stretch>
        </p:blipFill>
        <p:spPr>
          <a:xfrm>
            <a:off x="3491880" y="1419622"/>
            <a:ext cx="1278219" cy="2631430"/>
          </a:xfrm>
          <a:prstGeom prst="rect">
            <a:avLst/>
          </a:prstGeom>
          <a:ln>
            <a:noFill/>
          </a:ln>
          <a:effectLst>
            <a:outerShdw blurRad="292100" dist="139700" dir="2700000" algn="tl" rotWithShape="0">
              <a:srgbClr val="333333">
                <a:alpha val="65000"/>
              </a:srgbClr>
            </a:outerShdw>
          </a:effectLst>
        </p:spPr>
      </p:pic>
      <p:pic>
        <p:nvPicPr>
          <p:cNvPr id="14" name="Image 13">
            <a:extLst>
              <a:ext uri="{FF2B5EF4-FFF2-40B4-BE49-F238E27FC236}">
                <a16:creationId xmlns:a16="http://schemas.microsoft.com/office/drawing/2014/main" id="{5D3F02B3-21DF-476E-ADD6-D07889FF961C}"/>
              </a:ext>
            </a:extLst>
          </p:cNvPr>
          <p:cNvPicPr>
            <a:picLocks noChangeAspect="1"/>
          </p:cNvPicPr>
          <p:nvPr/>
        </p:nvPicPr>
        <p:blipFill>
          <a:blip r:embed="rId5"/>
          <a:stretch>
            <a:fillRect/>
          </a:stretch>
        </p:blipFill>
        <p:spPr>
          <a:xfrm>
            <a:off x="1573254" y="1334319"/>
            <a:ext cx="1846618" cy="3387929"/>
          </a:xfrm>
          <a:prstGeom prst="rect">
            <a:avLst/>
          </a:prstGeom>
          <a:ln>
            <a:noFill/>
          </a:ln>
          <a:effectLst>
            <a:outerShdw blurRad="292100" dist="139700" dir="2700000" algn="tl" rotWithShape="0">
              <a:srgbClr val="333333">
                <a:alpha val="65000"/>
              </a:srgbClr>
            </a:outerShdw>
          </a:effectLst>
        </p:spPr>
      </p:pic>
      <p:sp>
        <p:nvSpPr>
          <p:cNvPr id="112" name="Titre 1">
            <a:extLst>
              <a:ext uri="{FF2B5EF4-FFF2-40B4-BE49-F238E27FC236}">
                <a16:creationId xmlns:a16="http://schemas.microsoft.com/office/drawing/2014/main" id="{EF25707A-3684-4A52-8B38-6A475C5EEFAD}"/>
              </a:ext>
            </a:extLst>
          </p:cNvPr>
          <p:cNvSpPr>
            <a:spLocks noGrp="1"/>
          </p:cNvSpPr>
          <p:nvPr>
            <p:ph type="title"/>
          </p:nvPr>
        </p:nvSpPr>
        <p:spPr>
          <a:xfrm>
            <a:off x="845393" y="183296"/>
            <a:ext cx="6715547" cy="412606"/>
          </a:xfrm>
        </p:spPr>
        <p:txBody>
          <a:bodyPr/>
          <a:lstStyle/>
          <a:p>
            <a:pPr lvl="1">
              <a:spcBef>
                <a:spcPts val="193"/>
              </a:spcBef>
            </a:pPr>
            <a:r>
              <a:rPr lang="fr-FR" sz="2400" kern="1200" dirty="0">
                <a:solidFill>
                  <a:schemeClr val="tx1"/>
                </a:solidFill>
                <a:latin typeface="Arial Black" panose="020B0A04020102020204" pitchFamily="34" charset="0"/>
                <a:ea typeface="+mj-ea"/>
                <a:cs typeface="Arial" panose="020B0604020202020204" pitchFamily="34" charset="0"/>
              </a:rPr>
              <a:t>Conseils et solutions durables - Mobilité </a:t>
            </a:r>
            <a:endParaRPr lang="fr-FR" sz="2400" kern="1200" dirty="0">
              <a:solidFill>
                <a:schemeClr val="tx1"/>
              </a:solidFill>
              <a:latin typeface="Arial Black" panose="020B0A04020102020204" pitchFamily="34" charset="0"/>
              <a:ea typeface="+mj-ea"/>
              <a:cs typeface="Arial" panose="020B0604020202020204" pitchFamily="34" charset="0"/>
              <a:sym typeface="Arial"/>
            </a:endParaRPr>
          </a:p>
        </p:txBody>
      </p:sp>
      <p:sp>
        <p:nvSpPr>
          <p:cNvPr id="52" name="Rectangle 51">
            <a:extLst>
              <a:ext uri="{FF2B5EF4-FFF2-40B4-BE49-F238E27FC236}">
                <a16:creationId xmlns:a16="http://schemas.microsoft.com/office/drawing/2014/main" id="{46DFB012-48CA-4A7B-80EE-80266822CE40}"/>
              </a:ext>
            </a:extLst>
          </p:cNvPr>
          <p:cNvSpPr/>
          <p:nvPr/>
        </p:nvSpPr>
        <p:spPr>
          <a:xfrm>
            <a:off x="5172164" y="1345655"/>
            <a:ext cx="3705407" cy="956151"/>
          </a:xfrm>
          <a:prstGeom prst="rect">
            <a:avLst/>
          </a:prstGeom>
          <a:solidFill>
            <a:schemeClr val="bg1"/>
          </a:solidFill>
          <a:ln w="12700" cap="rnd" cmpd="sng" algn="ctr">
            <a:noFill/>
            <a:prstDash val="solid"/>
            <a:round/>
            <a:headEnd type="none" w="med" len="med"/>
            <a:tailEnd type="none" w="med" len="med"/>
          </a:ln>
          <a:effectLst>
            <a:outerShdw blurRad="50800" dist="38100" dir="13500000" algn="br" rotWithShape="0">
              <a:prstClr val="black">
                <a:alpha val="40000"/>
              </a:prstClr>
            </a:outerShdw>
          </a:effectLst>
        </p:spPr>
        <p:txBody>
          <a:bodyPr rtlCol="0" anchor="ctr"/>
          <a:lstStyle/>
          <a:p>
            <a:pPr algn="just" defTabSz="547100">
              <a:buClr>
                <a:srgbClr val="B34A8C"/>
              </a:buClr>
              <a:defRPr/>
            </a:pPr>
            <a:r>
              <a:rPr lang="fr-FR" sz="515" dirty="0">
                <a:solidFill>
                  <a:srgbClr val="000000">
                    <a:lumMod val="65000"/>
                    <a:lumOff val="35000"/>
                  </a:srgbClr>
                </a:solidFill>
              </a:rPr>
              <a:t>Afin de donner plus de pertinence au suivi des données, des évolutions ont été apportées dans le Lot 2 et appliquées aux dépense Energie du lot 1 :</a:t>
            </a:r>
          </a:p>
          <a:p>
            <a:pPr algn="just" defTabSz="547100">
              <a:buClr>
                <a:srgbClr val="B34A8C"/>
              </a:buClr>
              <a:defRPr/>
            </a:pPr>
            <a:endParaRPr lang="fr-FR" sz="515" dirty="0">
              <a:solidFill>
                <a:srgbClr val="000000">
                  <a:lumMod val="65000"/>
                  <a:lumOff val="35000"/>
                </a:srgbClr>
              </a:solidFill>
            </a:endParaRPr>
          </a:p>
          <a:p>
            <a:pPr marL="110345" indent="-110345" algn="just" defTabSz="547100">
              <a:buClr>
                <a:srgbClr val="B34A8C"/>
              </a:buClr>
              <a:buFont typeface="Arial" panose="020B0604020202020204" pitchFamily="34" charset="0"/>
              <a:buChar char="•"/>
              <a:defRPr/>
            </a:pPr>
            <a:r>
              <a:rPr lang="fr-FR" sz="515" b="1" dirty="0">
                <a:solidFill>
                  <a:srgbClr val="000000">
                    <a:lumMod val="65000"/>
                    <a:lumOff val="35000"/>
                  </a:srgbClr>
                </a:solidFill>
              </a:rPr>
              <a:t>Suppression de la colonne de la 3ème année</a:t>
            </a:r>
            <a:r>
              <a:rPr lang="fr-FR" sz="515" dirty="0">
                <a:solidFill>
                  <a:srgbClr val="000000">
                    <a:lumMod val="65000"/>
                    <a:lumOff val="35000"/>
                  </a:srgbClr>
                </a:solidFill>
              </a:rPr>
              <a:t> (ex. ici 2020) car le montant de la dépense diminuera au fur et à mesure que l’année en cours passe. Pas souhaité d’afficher une donnée tronquée.</a:t>
            </a:r>
          </a:p>
          <a:p>
            <a:pPr marL="110345" indent="-110345" algn="just" defTabSz="547100">
              <a:buClr>
                <a:srgbClr val="B34A8C"/>
              </a:buClr>
              <a:buFont typeface="Arial" panose="020B0604020202020204" pitchFamily="34" charset="0"/>
              <a:buChar char="•"/>
              <a:defRPr/>
            </a:pPr>
            <a:r>
              <a:rPr lang="fr-FR" sz="515" b="1" dirty="0">
                <a:solidFill>
                  <a:srgbClr val="398538"/>
                </a:solidFill>
              </a:rPr>
              <a:t>Affichage de la donnée mensuelle </a:t>
            </a:r>
            <a:r>
              <a:rPr lang="fr-FR" sz="515" dirty="0">
                <a:solidFill>
                  <a:srgbClr val="000000">
                    <a:lumMod val="65000"/>
                    <a:lumOff val="35000"/>
                  </a:srgbClr>
                </a:solidFill>
              </a:rPr>
              <a:t>: deux colonnes côte à côte correspondant aux soldes M-1 et M car la donnée annuelle est peu représentative</a:t>
            </a:r>
          </a:p>
          <a:p>
            <a:pPr marL="110345" indent="-110345" defTabSz="588508">
              <a:buFont typeface="Arial" panose="020B0604020202020204" pitchFamily="34" charset="0"/>
              <a:buChar char="•"/>
              <a:defRPr/>
            </a:pPr>
            <a:r>
              <a:rPr lang="fr-FR" sz="515" b="1" dirty="0">
                <a:solidFill>
                  <a:srgbClr val="000000">
                    <a:lumMod val="65000"/>
                    <a:lumOff val="35000"/>
                  </a:srgbClr>
                </a:solidFill>
              </a:rPr>
              <a:t>Prise en compte des opérations positives </a:t>
            </a:r>
            <a:r>
              <a:rPr lang="fr-FR" sz="515" dirty="0">
                <a:solidFill>
                  <a:srgbClr val="000000">
                    <a:lumMod val="65000"/>
                    <a:lumOff val="35000"/>
                  </a:srgbClr>
                </a:solidFill>
              </a:rPr>
              <a:t>dans le calcul du budget Energie pour être plus précis</a:t>
            </a:r>
          </a:p>
          <a:p>
            <a:pPr marL="110345" indent="-110345" defTabSz="588508">
              <a:buFont typeface="Arial" panose="020B0604020202020204" pitchFamily="34" charset="0"/>
              <a:buChar char="•"/>
              <a:defRPr/>
            </a:pPr>
            <a:r>
              <a:rPr lang="fr-FR" sz="515" b="1" dirty="0">
                <a:solidFill>
                  <a:srgbClr val="398538"/>
                </a:solidFill>
              </a:rPr>
              <a:t>Affichage du solde </a:t>
            </a:r>
            <a:r>
              <a:rPr lang="fr-FR" sz="515" dirty="0">
                <a:solidFill>
                  <a:srgbClr val="398538"/>
                </a:solidFill>
              </a:rPr>
              <a:t>plutôt que la dépenses</a:t>
            </a:r>
          </a:p>
          <a:p>
            <a:pPr marL="110345" indent="-110345">
              <a:buFont typeface="Arial" panose="020B0604020202020204" pitchFamily="34" charset="0"/>
              <a:buChar char="•"/>
              <a:defRPr/>
            </a:pPr>
            <a:r>
              <a:rPr lang="fr-FR" sz="515" dirty="0">
                <a:solidFill>
                  <a:srgbClr val="000000">
                    <a:lumMod val="65000"/>
                    <a:lumOff val="35000"/>
                  </a:srgbClr>
                </a:solidFill>
              </a:rPr>
              <a:t>Ajout des onglets Personnaliser dans l’écran « choix des comptes » pour répondre au plus près du besoin client</a:t>
            </a:r>
          </a:p>
          <a:p>
            <a:pPr marL="110345" indent="-110345">
              <a:buFont typeface="Arial" panose="020B0604020202020204" pitchFamily="34" charset="0"/>
              <a:buChar char="•"/>
              <a:defRPr/>
            </a:pPr>
            <a:r>
              <a:rPr lang="fr-FR" sz="515" b="1" dirty="0">
                <a:solidFill>
                  <a:srgbClr val="398538"/>
                </a:solidFill>
              </a:rPr>
              <a:t>Reprise de l’affichage </a:t>
            </a:r>
            <a:r>
              <a:rPr lang="fr-FR" sz="515" dirty="0">
                <a:solidFill>
                  <a:srgbClr val="398538"/>
                </a:solidFill>
              </a:rPr>
              <a:t>prévue dans Entrée/Sorties d’argent</a:t>
            </a:r>
          </a:p>
        </p:txBody>
      </p:sp>
      <p:pic>
        <p:nvPicPr>
          <p:cNvPr id="5" name="Image 4">
            <a:extLst>
              <a:ext uri="{FF2B5EF4-FFF2-40B4-BE49-F238E27FC236}">
                <a16:creationId xmlns:a16="http://schemas.microsoft.com/office/drawing/2014/main" id="{BBAF92F0-3D86-4641-97AA-DDCD61A410D6}"/>
              </a:ext>
            </a:extLst>
          </p:cNvPr>
          <p:cNvPicPr>
            <a:picLocks noChangeAspect="1"/>
          </p:cNvPicPr>
          <p:nvPr/>
        </p:nvPicPr>
        <p:blipFill>
          <a:blip r:embed="rId6"/>
          <a:stretch>
            <a:fillRect/>
          </a:stretch>
        </p:blipFill>
        <p:spPr>
          <a:xfrm>
            <a:off x="5107436" y="2632154"/>
            <a:ext cx="1182778" cy="2103767"/>
          </a:xfrm>
          <a:prstGeom prst="rect">
            <a:avLst/>
          </a:prstGeom>
          <a:ln>
            <a:noFill/>
          </a:ln>
          <a:effectLst>
            <a:outerShdw blurRad="292100" dist="139700" dir="2700000" algn="tl" rotWithShape="0">
              <a:srgbClr val="333333">
                <a:alpha val="65000"/>
              </a:srgbClr>
            </a:outerShdw>
          </a:effectLst>
        </p:spPr>
      </p:pic>
      <p:pic>
        <p:nvPicPr>
          <p:cNvPr id="7" name="Image 6">
            <a:extLst>
              <a:ext uri="{FF2B5EF4-FFF2-40B4-BE49-F238E27FC236}">
                <a16:creationId xmlns:a16="http://schemas.microsoft.com/office/drawing/2014/main" id="{66A8DFA4-8629-4870-95D9-590E7852EB72}"/>
              </a:ext>
            </a:extLst>
          </p:cNvPr>
          <p:cNvPicPr>
            <a:picLocks noChangeAspect="1"/>
          </p:cNvPicPr>
          <p:nvPr/>
        </p:nvPicPr>
        <p:blipFill>
          <a:blip r:embed="rId7"/>
          <a:stretch>
            <a:fillRect/>
          </a:stretch>
        </p:blipFill>
        <p:spPr>
          <a:xfrm>
            <a:off x="6399646" y="2632154"/>
            <a:ext cx="1182778" cy="2103767"/>
          </a:xfrm>
          <a:prstGeom prst="rect">
            <a:avLst/>
          </a:prstGeom>
          <a:ln>
            <a:noFill/>
          </a:ln>
          <a:effectLst>
            <a:outerShdw blurRad="292100" dist="139700" dir="2700000" algn="tl" rotWithShape="0">
              <a:srgbClr val="333333">
                <a:alpha val="65000"/>
              </a:srgbClr>
            </a:outerShdw>
          </a:effectLst>
        </p:spPr>
      </p:pic>
      <p:pic>
        <p:nvPicPr>
          <p:cNvPr id="9" name="Image 8">
            <a:extLst>
              <a:ext uri="{FF2B5EF4-FFF2-40B4-BE49-F238E27FC236}">
                <a16:creationId xmlns:a16="http://schemas.microsoft.com/office/drawing/2014/main" id="{1ED32AA6-5550-4650-9BD8-6BA35D01EB1F}"/>
              </a:ext>
            </a:extLst>
          </p:cNvPr>
          <p:cNvPicPr>
            <a:picLocks noChangeAspect="1"/>
          </p:cNvPicPr>
          <p:nvPr/>
        </p:nvPicPr>
        <p:blipFill>
          <a:blip r:embed="rId8"/>
          <a:stretch>
            <a:fillRect/>
          </a:stretch>
        </p:blipFill>
        <p:spPr>
          <a:xfrm>
            <a:off x="7721447" y="2618481"/>
            <a:ext cx="1182778" cy="2103767"/>
          </a:xfrm>
          <a:prstGeom prst="rect">
            <a:avLst/>
          </a:prstGeom>
          <a:ln>
            <a:noFill/>
          </a:ln>
          <a:effectLst>
            <a:outerShdw blurRad="292100" dist="139700" dir="2700000" algn="tl" rotWithShape="0">
              <a:srgbClr val="333333">
                <a:alpha val="65000"/>
              </a:srgbClr>
            </a:outerShdw>
          </a:effectLst>
        </p:spPr>
      </p:pic>
      <p:cxnSp>
        <p:nvCxnSpPr>
          <p:cNvPr id="12" name="Connecteur droit avec flèche 11">
            <a:extLst>
              <a:ext uri="{FF2B5EF4-FFF2-40B4-BE49-F238E27FC236}">
                <a16:creationId xmlns:a16="http://schemas.microsoft.com/office/drawing/2014/main" id="{B64919C3-FB97-4095-9C52-C1E8277005A3}"/>
              </a:ext>
            </a:extLst>
          </p:cNvPr>
          <p:cNvCxnSpPr>
            <a:cxnSpLocks/>
            <a:stCxn id="30" idx="3"/>
          </p:cNvCxnSpPr>
          <p:nvPr/>
        </p:nvCxnSpPr>
        <p:spPr>
          <a:xfrm>
            <a:off x="3347864" y="3909670"/>
            <a:ext cx="288032" cy="0"/>
          </a:xfrm>
          <a:prstGeom prst="straightConnector1">
            <a:avLst/>
          </a:prstGeom>
          <a:ln w="9525">
            <a:solidFill>
              <a:srgbClr val="398538"/>
            </a:solidFill>
            <a:tailEnd type="triangle"/>
          </a:ln>
        </p:spPr>
        <p:style>
          <a:lnRef idx="1">
            <a:schemeClr val="accent1"/>
          </a:lnRef>
          <a:fillRef idx="0">
            <a:schemeClr val="accent1"/>
          </a:fillRef>
          <a:effectRef idx="0">
            <a:schemeClr val="accent1"/>
          </a:effectRef>
          <a:fontRef idx="minor">
            <a:schemeClr val="tx1"/>
          </a:fontRef>
        </p:style>
      </p:cxnSp>
      <p:sp>
        <p:nvSpPr>
          <p:cNvPr id="13" name="Espace réservé du texte 2">
            <a:extLst>
              <a:ext uri="{FF2B5EF4-FFF2-40B4-BE49-F238E27FC236}">
                <a16:creationId xmlns:a16="http://schemas.microsoft.com/office/drawing/2014/main" id="{9E5005CA-65F3-4D7B-A241-EC8EFC56BAB6}"/>
              </a:ext>
            </a:extLst>
          </p:cNvPr>
          <p:cNvSpPr>
            <a:spLocks noGrp="1"/>
          </p:cNvSpPr>
          <p:nvPr>
            <p:ph type="body" sz="quarter" idx="12"/>
          </p:nvPr>
        </p:nvSpPr>
        <p:spPr>
          <a:xfrm>
            <a:off x="865092" y="629018"/>
            <a:ext cx="6715547" cy="288032"/>
          </a:xfrm>
        </p:spPr>
        <p:txBody>
          <a:bodyPr/>
          <a:lstStyle/>
          <a:p>
            <a:r>
              <a:rPr lang="fr-FR" dirty="0"/>
              <a:t>Identifier mes dépenses « Transports »</a:t>
            </a:r>
          </a:p>
        </p:txBody>
      </p:sp>
      <p:sp>
        <p:nvSpPr>
          <p:cNvPr id="2" name="Rectangle : coins arrondis 1">
            <a:extLst>
              <a:ext uri="{FF2B5EF4-FFF2-40B4-BE49-F238E27FC236}">
                <a16:creationId xmlns:a16="http://schemas.microsoft.com/office/drawing/2014/main" id="{92392EB7-8099-4D0E-ACE8-930A9CE0684A}"/>
              </a:ext>
            </a:extLst>
          </p:cNvPr>
          <p:cNvSpPr/>
          <p:nvPr/>
        </p:nvSpPr>
        <p:spPr>
          <a:xfrm>
            <a:off x="3546031" y="1669298"/>
            <a:ext cx="538524" cy="193629"/>
          </a:xfrm>
          <a:prstGeom prst="roundRect">
            <a:avLst/>
          </a:prstGeom>
          <a:noFill/>
          <a:ln>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sp>
        <p:nvSpPr>
          <p:cNvPr id="16" name="Rectangle : coins arrondis 15">
            <a:extLst>
              <a:ext uri="{FF2B5EF4-FFF2-40B4-BE49-F238E27FC236}">
                <a16:creationId xmlns:a16="http://schemas.microsoft.com/office/drawing/2014/main" id="{3977831C-7D4F-4B0F-8B13-FC27272BD925}"/>
              </a:ext>
            </a:extLst>
          </p:cNvPr>
          <p:cNvSpPr/>
          <p:nvPr/>
        </p:nvSpPr>
        <p:spPr>
          <a:xfrm>
            <a:off x="5355936" y="2665270"/>
            <a:ext cx="672604" cy="140134"/>
          </a:xfrm>
          <a:prstGeom prst="roundRect">
            <a:avLst/>
          </a:prstGeom>
          <a:noFill/>
          <a:ln>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cxnSp>
        <p:nvCxnSpPr>
          <p:cNvPr id="6" name="Connecteur droit avec flèche 5">
            <a:extLst>
              <a:ext uri="{FF2B5EF4-FFF2-40B4-BE49-F238E27FC236}">
                <a16:creationId xmlns:a16="http://schemas.microsoft.com/office/drawing/2014/main" id="{EA751E7D-656A-480F-8E49-5924DA200639}"/>
              </a:ext>
            </a:extLst>
          </p:cNvPr>
          <p:cNvCxnSpPr>
            <a:cxnSpLocks/>
            <a:endCxn id="5" idx="0"/>
          </p:cNvCxnSpPr>
          <p:nvPr/>
        </p:nvCxnSpPr>
        <p:spPr>
          <a:xfrm>
            <a:off x="3898141" y="1862927"/>
            <a:ext cx="1800684" cy="769227"/>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20" name="Rectangle : coins arrondis 19">
            <a:extLst>
              <a:ext uri="{FF2B5EF4-FFF2-40B4-BE49-F238E27FC236}">
                <a16:creationId xmlns:a16="http://schemas.microsoft.com/office/drawing/2014/main" id="{D72CF9C6-7C88-488D-BC07-F57F5D6ED3F5}"/>
              </a:ext>
            </a:extLst>
          </p:cNvPr>
          <p:cNvSpPr/>
          <p:nvPr/>
        </p:nvSpPr>
        <p:spPr>
          <a:xfrm>
            <a:off x="4104756" y="1669963"/>
            <a:ext cx="442828" cy="181424"/>
          </a:xfrm>
          <a:prstGeom prst="roundRect">
            <a:avLst/>
          </a:prstGeom>
          <a:noFill/>
          <a:ln>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cxnSp>
        <p:nvCxnSpPr>
          <p:cNvPr id="21" name="Connecteur droit avec flèche 20">
            <a:extLst>
              <a:ext uri="{FF2B5EF4-FFF2-40B4-BE49-F238E27FC236}">
                <a16:creationId xmlns:a16="http://schemas.microsoft.com/office/drawing/2014/main" id="{ADAB1CEF-9B7E-49DC-83B6-C42DFF6B2B44}"/>
              </a:ext>
            </a:extLst>
          </p:cNvPr>
          <p:cNvCxnSpPr>
            <a:cxnSpLocks/>
          </p:cNvCxnSpPr>
          <p:nvPr/>
        </p:nvCxnSpPr>
        <p:spPr>
          <a:xfrm>
            <a:off x="4547584" y="1851387"/>
            <a:ext cx="2424008" cy="780767"/>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23" name="Rectangle : coins arrondis 22">
            <a:extLst>
              <a:ext uri="{FF2B5EF4-FFF2-40B4-BE49-F238E27FC236}">
                <a16:creationId xmlns:a16="http://schemas.microsoft.com/office/drawing/2014/main" id="{CD3A0D07-6B38-4366-AFBD-AAB8252B0A9D}"/>
              </a:ext>
            </a:extLst>
          </p:cNvPr>
          <p:cNvSpPr/>
          <p:nvPr/>
        </p:nvSpPr>
        <p:spPr>
          <a:xfrm>
            <a:off x="6635290" y="2657006"/>
            <a:ext cx="672604" cy="140134"/>
          </a:xfrm>
          <a:prstGeom prst="roundRect">
            <a:avLst/>
          </a:prstGeom>
          <a:noFill/>
          <a:ln>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sp>
        <p:nvSpPr>
          <p:cNvPr id="25" name="Rectangle : coins arrondis 24">
            <a:extLst>
              <a:ext uri="{FF2B5EF4-FFF2-40B4-BE49-F238E27FC236}">
                <a16:creationId xmlns:a16="http://schemas.microsoft.com/office/drawing/2014/main" id="{957F998F-52C5-4F54-93D8-BFDB49012480}"/>
              </a:ext>
            </a:extLst>
          </p:cNvPr>
          <p:cNvSpPr/>
          <p:nvPr/>
        </p:nvSpPr>
        <p:spPr>
          <a:xfrm>
            <a:off x="7085816" y="2821993"/>
            <a:ext cx="413552" cy="82194"/>
          </a:xfrm>
          <a:prstGeom prst="roundRect">
            <a:avLst/>
          </a:prstGeom>
          <a:noFill/>
          <a:ln>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p>
        </p:txBody>
      </p:sp>
      <p:cxnSp>
        <p:nvCxnSpPr>
          <p:cNvPr id="22" name="Connecteur droit avec flèche 21">
            <a:extLst>
              <a:ext uri="{FF2B5EF4-FFF2-40B4-BE49-F238E27FC236}">
                <a16:creationId xmlns:a16="http://schemas.microsoft.com/office/drawing/2014/main" id="{F989F1EF-DC48-4B65-BD5B-2A352ECD5918}"/>
              </a:ext>
            </a:extLst>
          </p:cNvPr>
          <p:cNvCxnSpPr>
            <a:cxnSpLocks/>
            <a:stCxn id="25" idx="3"/>
          </p:cNvCxnSpPr>
          <p:nvPr/>
        </p:nvCxnSpPr>
        <p:spPr>
          <a:xfrm flipV="1">
            <a:off x="7499369" y="2863090"/>
            <a:ext cx="192488" cy="1"/>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30" name="Rectangle : coins arrondis 29">
            <a:extLst>
              <a:ext uri="{FF2B5EF4-FFF2-40B4-BE49-F238E27FC236}">
                <a16:creationId xmlns:a16="http://schemas.microsoft.com/office/drawing/2014/main" id="{F8F24E16-A432-4DE1-9D67-F3BCEFA78CBC}"/>
              </a:ext>
            </a:extLst>
          </p:cNvPr>
          <p:cNvSpPr/>
          <p:nvPr/>
        </p:nvSpPr>
        <p:spPr>
          <a:xfrm>
            <a:off x="1649245" y="3735422"/>
            <a:ext cx="1698619" cy="348495"/>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cxnSp>
        <p:nvCxnSpPr>
          <p:cNvPr id="31" name="Connecteur droit avec flèche 30">
            <a:extLst>
              <a:ext uri="{FF2B5EF4-FFF2-40B4-BE49-F238E27FC236}">
                <a16:creationId xmlns:a16="http://schemas.microsoft.com/office/drawing/2014/main" id="{0CA8E1F6-92EE-4F13-8CC0-2F25D0D900CF}"/>
              </a:ext>
            </a:extLst>
          </p:cNvPr>
          <p:cNvCxnSpPr>
            <a:cxnSpLocks/>
          </p:cNvCxnSpPr>
          <p:nvPr/>
        </p:nvCxnSpPr>
        <p:spPr>
          <a:xfrm flipV="1">
            <a:off x="1452109" y="2933285"/>
            <a:ext cx="153917" cy="5771"/>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32" name="Rectangle : coins arrondis 31">
            <a:extLst>
              <a:ext uri="{FF2B5EF4-FFF2-40B4-BE49-F238E27FC236}">
                <a16:creationId xmlns:a16="http://schemas.microsoft.com/office/drawing/2014/main" id="{4F04E9C9-5ACD-4964-AA28-FD1A520194A1}"/>
              </a:ext>
            </a:extLst>
          </p:cNvPr>
          <p:cNvSpPr/>
          <p:nvPr/>
        </p:nvSpPr>
        <p:spPr>
          <a:xfrm>
            <a:off x="35497" y="2859782"/>
            <a:ext cx="1416611" cy="204482"/>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spTree>
    <p:extLst>
      <p:ext uri="{BB962C8B-B14F-4D97-AF65-F5344CB8AC3E}">
        <p14:creationId xmlns:p14="http://schemas.microsoft.com/office/powerpoint/2010/main" val="30616548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descr="Une image contenant texte&#10;&#10;Description générée automatiquement">
            <a:extLst>
              <a:ext uri="{FF2B5EF4-FFF2-40B4-BE49-F238E27FC236}">
                <a16:creationId xmlns:a16="http://schemas.microsoft.com/office/drawing/2014/main" id="{7B923612-FD13-4B97-BEAF-AFF9F6E35B40}"/>
              </a:ext>
            </a:extLst>
          </p:cNvPr>
          <p:cNvPicPr>
            <a:picLocks noChangeAspect="1"/>
          </p:cNvPicPr>
          <p:nvPr/>
        </p:nvPicPr>
        <p:blipFill>
          <a:blip r:embed="rId3"/>
          <a:stretch>
            <a:fillRect/>
          </a:stretch>
        </p:blipFill>
        <p:spPr>
          <a:xfrm>
            <a:off x="259079" y="1635646"/>
            <a:ext cx="1281026" cy="2771565"/>
          </a:xfrm>
          <a:prstGeom prst="rect">
            <a:avLst/>
          </a:prstGeom>
          <a:ln>
            <a:noFill/>
          </a:ln>
          <a:effectLst>
            <a:outerShdw blurRad="292100" dist="139700" dir="2700000" algn="tl" rotWithShape="0">
              <a:srgbClr val="333333">
                <a:alpha val="65000"/>
              </a:srgbClr>
            </a:outerShdw>
          </a:effectLst>
        </p:spPr>
      </p:pic>
      <p:sp>
        <p:nvSpPr>
          <p:cNvPr id="113" name="Espace réservé du texte 2">
            <a:extLst>
              <a:ext uri="{FF2B5EF4-FFF2-40B4-BE49-F238E27FC236}">
                <a16:creationId xmlns:a16="http://schemas.microsoft.com/office/drawing/2014/main" id="{8C9B54A1-845D-459C-B440-EB58F44DFFAE}"/>
              </a:ext>
            </a:extLst>
          </p:cNvPr>
          <p:cNvSpPr>
            <a:spLocks noGrp="1"/>
          </p:cNvSpPr>
          <p:nvPr>
            <p:ph type="body" sz="quarter" idx="12"/>
          </p:nvPr>
        </p:nvSpPr>
        <p:spPr>
          <a:xfrm>
            <a:off x="874316" y="555526"/>
            <a:ext cx="4849812" cy="203592"/>
          </a:xfrm>
        </p:spPr>
        <p:txBody>
          <a:bodyPr>
            <a:normAutofit/>
          </a:bodyPr>
          <a:lstStyle/>
          <a:p>
            <a:r>
              <a:rPr lang="fr-FR" sz="1400" dirty="0"/>
              <a:t>Adopter l’</a:t>
            </a:r>
            <a:r>
              <a:rPr lang="fr-FR" sz="1400" dirty="0" err="1"/>
              <a:t>éco-mobilité</a:t>
            </a:r>
            <a:endParaRPr lang="fr-FR" sz="1400" dirty="0"/>
          </a:p>
        </p:txBody>
      </p:sp>
      <p:pic>
        <p:nvPicPr>
          <p:cNvPr id="8" name="Image 7">
            <a:extLst>
              <a:ext uri="{FF2B5EF4-FFF2-40B4-BE49-F238E27FC236}">
                <a16:creationId xmlns:a16="http://schemas.microsoft.com/office/drawing/2014/main" id="{7B82E6D7-2FCB-46A2-8A45-82AF2C43932F}"/>
              </a:ext>
            </a:extLst>
          </p:cNvPr>
          <p:cNvPicPr>
            <a:picLocks noChangeAspect="1"/>
          </p:cNvPicPr>
          <p:nvPr/>
        </p:nvPicPr>
        <p:blipFill>
          <a:blip r:embed="rId4"/>
          <a:stretch>
            <a:fillRect/>
          </a:stretch>
        </p:blipFill>
        <p:spPr>
          <a:xfrm>
            <a:off x="1813383" y="1111045"/>
            <a:ext cx="1533457" cy="2813382"/>
          </a:xfrm>
          <a:prstGeom prst="rect">
            <a:avLst/>
          </a:prstGeom>
          <a:ln>
            <a:noFill/>
          </a:ln>
          <a:effectLst>
            <a:outerShdw blurRad="292100" dist="139700" dir="2700000" algn="tl" rotWithShape="0">
              <a:srgbClr val="333333">
                <a:alpha val="65000"/>
              </a:srgbClr>
            </a:outerShdw>
          </a:effectLst>
        </p:spPr>
      </p:pic>
      <p:cxnSp>
        <p:nvCxnSpPr>
          <p:cNvPr id="71" name="Connecteur droit avec flèche 70">
            <a:extLst>
              <a:ext uri="{FF2B5EF4-FFF2-40B4-BE49-F238E27FC236}">
                <a16:creationId xmlns:a16="http://schemas.microsoft.com/office/drawing/2014/main" id="{6FB5DAF2-8C1E-4689-92EA-80BA5543B420}"/>
              </a:ext>
            </a:extLst>
          </p:cNvPr>
          <p:cNvCxnSpPr>
            <a:cxnSpLocks/>
          </p:cNvCxnSpPr>
          <p:nvPr/>
        </p:nvCxnSpPr>
        <p:spPr>
          <a:xfrm flipV="1">
            <a:off x="1627264" y="2933285"/>
            <a:ext cx="153917" cy="5771"/>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72" name="Rectangle : coins arrondis 71">
            <a:extLst>
              <a:ext uri="{FF2B5EF4-FFF2-40B4-BE49-F238E27FC236}">
                <a16:creationId xmlns:a16="http://schemas.microsoft.com/office/drawing/2014/main" id="{6EE53BE7-60BE-40E2-9DE0-08B32E19A118}"/>
              </a:ext>
            </a:extLst>
          </p:cNvPr>
          <p:cNvSpPr/>
          <p:nvPr/>
        </p:nvSpPr>
        <p:spPr>
          <a:xfrm>
            <a:off x="210652" y="2859782"/>
            <a:ext cx="1416611" cy="204482"/>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cxnSp>
        <p:nvCxnSpPr>
          <p:cNvPr id="105" name="Connecteur droit avec flèche 104">
            <a:extLst>
              <a:ext uri="{FF2B5EF4-FFF2-40B4-BE49-F238E27FC236}">
                <a16:creationId xmlns:a16="http://schemas.microsoft.com/office/drawing/2014/main" id="{6DED2D93-B7FD-40B0-80EC-91EA2DD79058}"/>
              </a:ext>
            </a:extLst>
          </p:cNvPr>
          <p:cNvCxnSpPr>
            <a:cxnSpLocks/>
          </p:cNvCxnSpPr>
          <p:nvPr/>
        </p:nvCxnSpPr>
        <p:spPr>
          <a:xfrm>
            <a:off x="3263417" y="3582019"/>
            <a:ext cx="516495" cy="1050"/>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112" name="Titre 1">
            <a:extLst>
              <a:ext uri="{FF2B5EF4-FFF2-40B4-BE49-F238E27FC236}">
                <a16:creationId xmlns:a16="http://schemas.microsoft.com/office/drawing/2014/main" id="{EF25707A-3684-4A52-8B38-6A475C5EEFAD}"/>
              </a:ext>
            </a:extLst>
          </p:cNvPr>
          <p:cNvSpPr>
            <a:spLocks noGrp="1"/>
          </p:cNvSpPr>
          <p:nvPr>
            <p:ph type="title"/>
          </p:nvPr>
        </p:nvSpPr>
        <p:spPr>
          <a:xfrm>
            <a:off x="834628" y="203599"/>
            <a:ext cx="7697812" cy="359663"/>
          </a:xfrm>
        </p:spPr>
        <p:txBody>
          <a:bodyPr/>
          <a:lstStyle/>
          <a:p>
            <a:r>
              <a:rPr lang="fr-FR" dirty="0"/>
              <a:t>Conseils et solutions durables - Mobilité</a:t>
            </a:r>
          </a:p>
        </p:txBody>
      </p:sp>
      <p:pic>
        <p:nvPicPr>
          <p:cNvPr id="5" name="Image 4">
            <a:extLst>
              <a:ext uri="{FF2B5EF4-FFF2-40B4-BE49-F238E27FC236}">
                <a16:creationId xmlns:a16="http://schemas.microsoft.com/office/drawing/2014/main" id="{0F5B982E-10E2-4E31-AD07-9C5B67870D68}"/>
              </a:ext>
            </a:extLst>
          </p:cNvPr>
          <p:cNvPicPr>
            <a:picLocks noChangeAspect="1"/>
          </p:cNvPicPr>
          <p:nvPr/>
        </p:nvPicPr>
        <p:blipFill>
          <a:blip r:embed="rId5"/>
          <a:stretch>
            <a:fillRect/>
          </a:stretch>
        </p:blipFill>
        <p:spPr>
          <a:xfrm>
            <a:off x="6156176" y="901466"/>
            <a:ext cx="1788556" cy="3166138"/>
          </a:xfrm>
          <a:prstGeom prst="rect">
            <a:avLst/>
          </a:prstGeom>
          <a:ln>
            <a:noFill/>
          </a:ln>
          <a:effectLst>
            <a:outerShdw blurRad="292100" dist="139700" dir="2700000" algn="tl" rotWithShape="0">
              <a:srgbClr val="333333">
                <a:alpha val="65000"/>
              </a:srgbClr>
            </a:outerShdw>
          </a:effectLst>
        </p:spPr>
      </p:pic>
      <p:pic>
        <p:nvPicPr>
          <p:cNvPr id="9" name="Image 8">
            <a:extLst>
              <a:ext uri="{FF2B5EF4-FFF2-40B4-BE49-F238E27FC236}">
                <a16:creationId xmlns:a16="http://schemas.microsoft.com/office/drawing/2014/main" id="{6BD6BD48-EC77-4A21-98FD-66FD37021E25}"/>
              </a:ext>
            </a:extLst>
          </p:cNvPr>
          <p:cNvPicPr>
            <a:picLocks noChangeAspect="1"/>
          </p:cNvPicPr>
          <p:nvPr/>
        </p:nvPicPr>
        <p:blipFill>
          <a:blip r:embed="rId6"/>
          <a:stretch>
            <a:fillRect/>
          </a:stretch>
        </p:blipFill>
        <p:spPr>
          <a:xfrm>
            <a:off x="3844316" y="843558"/>
            <a:ext cx="1809345" cy="3224045"/>
          </a:xfrm>
          <a:prstGeom prst="rect">
            <a:avLst/>
          </a:prstGeom>
          <a:ln>
            <a:noFill/>
          </a:ln>
          <a:effectLst>
            <a:outerShdw blurRad="292100" dist="139700" dir="2700000" algn="tl" rotWithShape="0">
              <a:srgbClr val="333333">
                <a:alpha val="65000"/>
              </a:srgbClr>
            </a:outerShdw>
          </a:effectLst>
        </p:spPr>
      </p:pic>
      <p:sp>
        <p:nvSpPr>
          <p:cNvPr id="50" name="ZoneTexte 49">
            <a:extLst>
              <a:ext uri="{FF2B5EF4-FFF2-40B4-BE49-F238E27FC236}">
                <a16:creationId xmlns:a16="http://schemas.microsoft.com/office/drawing/2014/main" id="{6EE6F837-C0D7-4B33-9CA7-856C970B933A}"/>
              </a:ext>
            </a:extLst>
          </p:cNvPr>
          <p:cNvSpPr txBox="1"/>
          <p:nvPr/>
        </p:nvSpPr>
        <p:spPr>
          <a:xfrm>
            <a:off x="5718904" y="2428111"/>
            <a:ext cx="528192" cy="215444"/>
          </a:xfrm>
          <a:prstGeom prst="rect">
            <a:avLst/>
          </a:prstGeom>
          <a:noFill/>
        </p:spPr>
        <p:txBody>
          <a:bodyPr wrap="square" rtlCol="0">
            <a:spAutoFit/>
          </a:bodyPr>
          <a:lstStyle/>
          <a:p>
            <a:pPr defTabSz="588508">
              <a:defRPr/>
            </a:pPr>
            <a:r>
              <a:rPr lang="fr-FR" sz="800" i="1" dirty="0">
                <a:solidFill>
                  <a:srgbClr val="000000">
                    <a:lumMod val="65000"/>
                    <a:lumOff val="35000"/>
                  </a:srgbClr>
                </a:solidFill>
              </a:rPr>
              <a:t>ou</a:t>
            </a:r>
          </a:p>
        </p:txBody>
      </p:sp>
      <p:sp>
        <p:nvSpPr>
          <p:cNvPr id="52" name="Rectangle : coins arrondis 51">
            <a:extLst>
              <a:ext uri="{FF2B5EF4-FFF2-40B4-BE49-F238E27FC236}">
                <a16:creationId xmlns:a16="http://schemas.microsoft.com/office/drawing/2014/main" id="{42A3FA77-1325-48EB-A7BE-F0828A167243}"/>
              </a:ext>
            </a:extLst>
          </p:cNvPr>
          <p:cNvSpPr/>
          <p:nvPr/>
        </p:nvSpPr>
        <p:spPr>
          <a:xfrm>
            <a:off x="1887184" y="3468822"/>
            <a:ext cx="1376233" cy="255033"/>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spTree>
    <p:extLst>
      <p:ext uri="{BB962C8B-B14F-4D97-AF65-F5344CB8AC3E}">
        <p14:creationId xmlns:p14="http://schemas.microsoft.com/office/powerpoint/2010/main" val="19323555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8248C939-F5C6-4E2E-870C-DB218F053ECB}"/>
              </a:ext>
            </a:extLst>
          </p:cNvPr>
          <p:cNvSpPr>
            <a:spLocks noGrp="1"/>
          </p:cNvSpPr>
          <p:nvPr>
            <p:ph type="body" sz="quarter" idx="12"/>
          </p:nvPr>
        </p:nvSpPr>
        <p:spPr/>
        <p:txBody>
          <a:bodyPr/>
          <a:lstStyle/>
          <a:p>
            <a:r>
              <a:rPr lang="fr-FR" dirty="0">
                <a:solidFill>
                  <a:schemeClr val="accent4"/>
                </a:solidFill>
              </a:rPr>
              <a:t>05</a:t>
            </a:r>
          </a:p>
        </p:txBody>
      </p:sp>
      <p:sp>
        <p:nvSpPr>
          <p:cNvPr id="6" name="Espace réservé du texte 5">
            <a:extLst>
              <a:ext uri="{FF2B5EF4-FFF2-40B4-BE49-F238E27FC236}">
                <a16:creationId xmlns:a16="http://schemas.microsoft.com/office/drawing/2014/main" id="{B4306C94-7A89-4910-BC3C-DE22DC1FD61B}"/>
              </a:ext>
            </a:extLst>
          </p:cNvPr>
          <p:cNvSpPr>
            <a:spLocks noGrp="1"/>
          </p:cNvSpPr>
          <p:nvPr>
            <p:ph type="body" sz="quarter" idx="13"/>
          </p:nvPr>
        </p:nvSpPr>
        <p:spPr/>
        <p:txBody>
          <a:bodyPr/>
          <a:lstStyle/>
          <a:p>
            <a:r>
              <a:rPr lang="fr-FR" dirty="0"/>
              <a:t>Mon actualité</a:t>
            </a:r>
          </a:p>
          <a:p>
            <a:r>
              <a:rPr lang="fr-FR" sz="2800" dirty="0">
                <a:solidFill>
                  <a:srgbClr val="398538"/>
                </a:solidFill>
              </a:rPr>
              <a:t>Comparer mes dépenses par rapport à l’année précédente</a:t>
            </a:r>
          </a:p>
        </p:txBody>
      </p:sp>
      <p:pic>
        <p:nvPicPr>
          <p:cNvPr id="4" name="Image 3">
            <a:extLst>
              <a:ext uri="{FF2B5EF4-FFF2-40B4-BE49-F238E27FC236}">
                <a16:creationId xmlns:a16="http://schemas.microsoft.com/office/drawing/2014/main" id="{CAF30E2A-E877-415B-8EDE-963AB28BC448}"/>
              </a:ext>
            </a:extLst>
          </p:cNvPr>
          <p:cNvPicPr>
            <a:picLocks noChangeAspect="1"/>
          </p:cNvPicPr>
          <p:nvPr/>
        </p:nvPicPr>
        <p:blipFill rotWithShape="1">
          <a:blip r:embed="rId2"/>
          <a:srcRect r="87799"/>
          <a:stretch/>
        </p:blipFill>
        <p:spPr>
          <a:xfrm>
            <a:off x="0" y="2286"/>
            <a:ext cx="1115616" cy="5138927"/>
          </a:xfrm>
          <a:prstGeom prst="rect">
            <a:avLst/>
          </a:prstGeom>
        </p:spPr>
      </p:pic>
    </p:spTree>
    <p:extLst>
      <p:ext uri="{BB962C8B-B14F-4D97-AF65-F5344CB8AC3E}">
        <p14:creationId xmlns:p14="http://schemas.microsoft.com/office/powerpoint/2010/main" val="3686548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descr="Une image contenant texte&#10;&#10;Description générée automatiquement">
            <a:extLst>
              <a:ext uri="{FF2B5EF4-FFF2-40B4-BE49-F238E27FC236}">
                <a16:creationId xmlns:a16="http://schemas.microsoft.com/office/drawing/2014/main" id="{4F6FAC71-B8D0-48F3-9001-E60F157F2526}"/>
              </a:ext>
            </a:extLst>
          </p:cNvPr>
          <p:cNvPicPr>
            <a:picLocks noChangeAspect="1"/>
          </p:cNvPicPr>
          <p:nvPr/>
        </p:nvPicPr>
        <p:blipFill>
          <a:blip r:embed="rId2"/>
          <a:stretch>
            <a:fillRect/>
          </a:stretch>
        </p:blipFill>
        <p:spPr>
          <a:xfrm>
            <a:off x="371584" y="1285447"/>
            <a:ext cx="1281026" cy="2771565"/>
          </a:xfrm>
          <a:prstGeom prst="rect">
            <a:avLst/>
          </a:prstGeom>
          <a:ln>
            <a:noFill/>
          </a:ln>
          <a:effectLst>
            <a:outerShdw blurRad="292100" dist="139700" dir="2700000" algn="tl" rotWithShape="0">
              <a:srgbClr val="333333">
                <a:alpha val="65000"/>
              </a:srgbClr>
            </a:outerShdw>
          </a:effectLst>
        </p:spPr>
      </p:pic>
      <p:sp>
        <p:nvSpPr>
          <p:cNvPr id="2" name="Titre 1">
            <a:extLst>
              <a:ext uri="{FF2B5EF4-FFF2-40B4-BE49-F238E27FC236}">
                <a16:creationId xmlns:a16="http://schemas.microsoft.com/office/drawing/2014/main" id="{0765F094-9999-467B-BBFC-A162CB8B3741}"/>
              </a:ext>
            </a:extLst>
          </p:cNvPr>
          <p:cNvSpPr>
            <a:spLocks noGrp="1"/>
          </p:cNvSpPr>
          <p:nvPr>
            <p:ph type="title"/>
          </p:nvPr>
        </p:nvSpPr>
        <p:spPr/>
        <p:txBody>
          <a:bodyPr/>
          <a:lstStyle/>
          <a:p>
            <a:r>
              <a:rPr lang="fr-FR" dirty="0"/>
              <a:t>Conseils et solutions durables - Epargne</a:t>
            </a:r>
          </a:p>
        </p:txBody>
      </p:sp>
      <p:sp>
        <p:nvSpPr>
          <p:cNvPr id="3" name="Espace réservé du texte 2">
            <a:extLst>
              <a:ext uri="{FF2B5EF4-FFF2-40B4-BE49-F238E27FC236}">
                <a16:creationId xmlns:a16="http://schemas.microsoft.com/office/drawing/2014/main" id="{DC95D420-4AE3-47F6-B356-95C72F93FE5B}"/>
              </a:ext>
            </a:extLst>
          </p:cNvPr>
          <p:cNvSpPr>
            <a:spLocks noGrp="1"/>
          </p:cNvSpPr>
          <p:nvPr>
            <p:ph type="body" sz="quarter" idx="12"/>
          </p:nvPr>
        </p:nvSpPr>
        <p:spPr/>
        <p:txBody>
          <a:bodyPr/>
          <a:lstStyle/>
          <a:p>
            <a:r>
              <a:rPr lang="fr-FR" dirty="0"/>
              <a:t>Mon actualité, mes dépenses mensuelles</a:t>
            </a:r>
          </a:p>
        </p:txBody>
      </p:sp>
      <p:cxnSp>
        <p:nvCxnSpPr>
          <p:cNvPr id="17" name="Connecteur droit avec flèche 16">
            <a:extLst>
              <a:ext uri="{FF2B5EF4-FFF2-40B4-BE49-F238E27FC236}">
                <a16:creationId xmlns:a16="http://schemas.microsoft.com/office/drawing/2014/main" id="{A178CFCE-08C7-4BD3-84E3-35CBAC3F6057}"/>
              </a:ext>
            </a:extLst>
          </p:cNvPr>
          <p:cNvCxnSpPr>
            <a:cxnSpLocks/>
          </p:cNvCxnSpPr>
          <p:nvPr/>
        </p:nvCxnSpPr>
        <p:spPr>
          <a:xfrm>
            <a:off x="1720416" y="3075806"/>
            <a:ext cx="187288" cy="0"/>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18" name="Rectangle : coins arrondis 17">
            <a:extLst>
              <a:ext uri="{FF2B5EF4-FFF2-40B4-BE49-F238E27FC236}">
                <a16:creationId xmlns:a16="http://schemas.microsoft.com/office/drawing/2014/main" id="{955B1BB8-E137-4353-87BC-E265578D47DF}"/>
              </a:ext>
            </a:extLst>
          </p:cNvPr>
          <p:cNvSpPr/>
          <p:nvPr/>
        </p:nvSpPr>
        <p:spPr>
          <a:xfrm>
            <a:off x="318389" y="2859782"/>
            <a:ext cx="1373290" cy="504056"/>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pic>
        <p:nvPicPr>
          <p:cNvPr id="6" name="Image 5">
            <a:extLst>
              <a:ext uri="{FF2B5EF4-FFF2-40B4-BE49-F238E27FC236}">
                <a16:creationId xmlns:a16="http://schemas.microsoft.com/office/drawing/2014/main" id="{DB32113D-6905-4E2C-99EE-08F5135B7145}"/>
              </a:ext>
            </a:extLst>
          </p:cNvPr>
          <p:cNvPicPr>
            <a:picLocks noChangeAspect="1"/>
          </p:cNvPicPr>
          <p:nvPr/>
        </p:nvPicPr>
        <p:blipFill>
          <a:blip r:embed="rId3"/>
          <a:stretch>
            <a:fillRect/>
          </a:stretch>
        </p:blipFill>
        <p:spPr>
          <a:xfrm>
            <a:off x="4572000" y="900032"/>
            <a:ext cx="1515145" cy="3119178"/>
          </a:xfrm>
          <a:prstGeom prst="rect">
            <a:avLst/>
          </a:prstGeom>
          <a:ln>
            <a:noFill/>
          </a:ln>
          <a:effectLst>
            <a:outerShdw blurRad="292100" dist="139700" dir="2700000" algn="tl" rotWithShape="0">
              <a:srgbClr val="333333">
                <a:alpha val="65000"/>
              </a:srgbClr>
            </a:outerShdw>
          </a:effectLst>
        </p:spPr>
      </p:pic>
      <p:pic>
        <p:nvPicPr>
          <p:cNvPr id="9" name="Image 8">
            <a:extLst>
              <a:ext uri="{FF2B5EF4-FFF2-40B4-BE49-F238E27FC236}">
                <a16:creationId xmlns:a16="http://schemas.microsoft.com/office/drawing/2014/main" id="{9EB59AEC-8657-4D0F-B480-99244195FEBA}"/>
              </a:ext>
            </a:extLst>
          </p:cNvPr>
          <p:cNvPicPr>
            <a:picLocks noChangeAspect="1"/>
          </p:cNvPicPr>
          <p:nvPr/>
        </p:nvPicPr>
        <p:blipFill>
          <a:blip r:embed="rId4"/>
          <a:stretch>
            <a:fillRect/>
          </a:stretch>
        </p:blipFill>
        <p:spPr>
          <a:xfrm>
            <a:off x="2175369" y="1001121"/>
            <a:ext cx="1877934" cy="3340218"/>
          </a:xfrm>
          <a:prstGeom prst="rect">
            <a:avLst/>
          </a:prstGeom>
          <a:ln>
            <a:noFill/>
          </a:ln>
          <a:effectLst>
            <a:outerShdw blurRad="292100" dist="139700" dir="2700000" algn="tl" rotWithShape="0">
              <a:srgbClr val="333333">
                <a:alpha val="65000"/>
              </a:srgbClr>
            </a:outerShdw>
          </a:effectLst>
        </p:spPr>
      </p:pic>
      <p:cxnSp>
        <p:nvCxnSpPr>
          <p:cNvPr id="21" name="Connecteur droit avec flèche 20">
            <a:extLst>
              <a:ext uri="{FF2B5EF4-FFF2-40B4-BE49-F238E27FC236}">
                <a16:creationId xmlns:a16="http://schemas.microsoft.com/office/drawing/2014/main" id="{417548CB-FD49-4812-988A-2C42949699E6}"/>
              </a:ext>
            </a:extLst>
          </p:cNvPr>
          <p:cNvCxnSpPr>
            <a:cxnSpLocks/>
          </p:cNvCxnSpPr>
          <p:nvPr/>
        </p:nvCxnSpPr>
        <p:spPr>
          <a:xfrm>
            <a:off x="3995936" y="1923678"/>
            <a:ext cx="467490" cy="0"/>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cxnSp>
        <p:nvCxnSpPr>
          <p:cNvPr id="23" name="Connecteur droit avec flèche 22">
            <a:extLst>
              <a:ext uri="{FF2B5EF4-FFF2-40B4-BE49-F238E27FC236}">
                <a16:creationId xmlns:a16="http://schemas.microsoft.com/office/drawing/2014/main" id="{9E694E5D-8457-4C8D-B025-B017EB732FC1}"/>
              </a:ext>
            </a:extLst>
          </p:cNvPr>
          <p:cNvCxnSpPr>
            <a:cxnSpLocks/>
          </p:cNvCxnSpPr>
          <p:nvPr/>
        </p:nvCxnSpPr>
        <p:spPr>
          <a:xfrm>
            <a:off x="3995936" y="2499742"/>
            <a:ext cx="2563788" cy="0"/>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grpSp>
        <p:nvGrpSpPr>
          <p:cNvPr id="27" name="Groupe 26">
            <a:extLst>
              <a:ext uri="{FF2B5EF4-FFF2-40B4-BE49-F238E27FC236}">
                <a16:creationId xmlns:a16="http://schemas.microsoft.com/office/drawing/2014/main" id="{CB2F230A-66CC-4BB7-8A25-1EC6AF6C8C2F}"/>
              </a:ext>
            </a:extLst>
          </p:cNvPr>
          <p:cNvGrpSpPr/>
          <p:nvPr/>
        </p:nvGrpSpPr>
        <p:grpSpPr>
          <a:xfrm>
            <a:off x="6559724" y="1501899"/>
            <a:ext cx="1572179" cy="3219822"/>
            <a:chOff x="6559724" y="1501899"/>
            <a:chExt cx="1572179" cy="3219822"/>
          </a:xfrm>
        </p:grpSpPr>
        <p:pic>
          <p:nvPicPr>
            <p:cNvPr id="20" name="Image 19">
              <a:extLst>
                <a:ext uri="{FF2B5EF4-FFF2-40B4-BE49-F238E27FC236}">
                  <a16:creationId xmlns:a16="http://schemas.microsoft.com/office/drawing/2014/main" id="{09BD18DC-2F6D-4189-ADAB-77E979B3DB65}"/>
                </a:ext>
              </a:extLst>
            </p:cNvPr>
            <p:cNvPicPr>
              <a:picLocks noChangeAspect="1"/>
            </p:cNvPicPr>
            <p:nvPr/>
          </p:nvPicPr>
          <p:blipFill>
            <a:blip r:embed="rId5"/>
            <a:stretch>
              <a:fillRect/>
            </a:stretch>
          </p:blipFill>
          <p:spPr>
            <a:xfrm>
              <a:off x="6559724" y="1501899"/>
              <a:ext cx="1572179" cy="3219822"/>
            </a:xfrm>
            <a:prstGeom prst="rect">
              <a:avLst/>
            </a:prstGeom>
            <a:ln>
              <a:noFill/>
            </a:ln>
            <a:effectLst>
              <a:outerShdw blurRad="292100" dist="139700" dir="2700000" algn="tl" rotWithShape="0">
                <a:srgbClr val="333333">
                  <a:alpha val="65000"/>
                </a:srgbClr>
              </a:outerShdw>
            </a:effectLst>
          </p:spPr>
        </p:pic>
        <p:sp>
          <p:nvSpPr>
            <p:cNvPr id="26" name="ZoneTexte 25">
              <a:extLst>
                <a:ext uri="{FF2B5EF4-FFF2-40B4-BE49-F238E27FC236}">
                  <a16:creationId xmlns:a16="http://schemas.microsoft.com/office/drawing/2014/main" id="{666AF7BF-944D-4A8A-B713-EF72884A4A5C}"/>
                </a:ext>
              </a:extLst>
            </p:cNvPr>
            <p:cNvSpPr txBox="1"/>
            <p:nvPr/>
          </p:nvSpPr>
          <p:spPr>
            <a:xfrm>
              <a:off x="7107907" y="2242109"/>
              <a:ext cx="465762" cy="169277"/>
            </a:xfrm>
            <a:prstGeom prst="rect">
              <a:avLst/>
            </a:prstGeom>
            <a:solidFill>
              <a:schemeClr val="bg1"/>
            </a:solidFill>
          </p:spPr>
          <p:txBody>
            <a:bodyPr wrap="square" rtlCol="0">
              <a:spAutoFit/>
            </a:bodyPr>
            <a:lstStyle/>
            <a:p>
              <a:r>
                <a:rPr lang="fr-FR" sz="500" b="1" dirty="0"/>
                <a:t>125,50 €</a:t>
              </a:r>
            </a:p>
          </p:txBody>
        </p:sp>
      </p:grpSp>
    </p:spTree>
    <p:extLst>
      <p:ext uri="{BB962C8B-B14F-4D97-AF65-F5344CB8AC3E}">
        <p14:creationId xmlns:p14="http://schemas.microsoft.com/office/powerpoint/2010/main" val="30672626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8248C939-F5C6-4E2E-870C-DB218F053ECB}"/>
              </a:ext>
            </a:extLst>
          </p:cNvPr>
          <p:cNvSpPr>
            <a:spLocks noGrp="1"/>
          </p:cNvSpPr>
          <p:nvPr>
            <p:ph type="body" sz="quarter" idx="12"/>
          </p:nvPr>
        </p:nvSpPr>
        <p:spPr/>
        <p:txBody>
          <a:bodyPr/>
          <a:lstStyle/>
          <a:p>
            <a:r>
              <a:rPr lang="fr-FR" dirty="0">
                <a:solidFill>
                  <a:schemeClr val="accent6"/>
                </a:solidFill>
              </a:rPr>
              <a:t>06</a:t>
            </a:r>
          </a:p>
        </p:txBody>
      </p:sp>
      <p:sp>
        <p:nvSpPr>
          <p:cNvPr id="6" name="Espace réservé du texte 5">
            <a:extLst>
              <a:ext uri="{FF2B5EF4-FFF2-40B4-BE49-F238E27FC236}">
                <a16:creationId xmlns:a16="http://schemas.microsoft.com/office/drawing/2014/main" id="{B4306C94-7A89-4910-BC3C-DE22DC1FD61B}"/>
              </a:ext>
            </a:extLst>
          </p:cNvPr>
          <p:cNvSpPr>
            <a:spLocks noGrp="1"/>
          </p:cNvSpPr>
          <p:nvPr>
            <p:ph type="body" sz="quarter" idx="13"/>
          </p:nvPr>
        </p:nvSpPr>
        <p:spPr/>
        <p:txBody>
          <a:bodyPr/>
          <a:lstStyle/>
          <a:p>
            <a:r>
              <a:rPr lang="fr-FR" dirty="0"/>
              <a:t>EPARGNE</a:t>
            </a:r>
          </a:p>
          <a:p>
            <a:r>
              <a:rPr lang="fr-FR" sz="2800" dirty="0">
                <a:solidFill>
                  <a:srgbClr val="398538"/>
                </a:solidFill>
              </a:rPr>
              <a:t>DONNER DU SENS A MON EPARGNE</a:t>
            </a:r>
          </a:p>
          <a:p>
            <a:r>
              <a:rPr lang="fr-FR" sz="1400" b="0" i="1" dirty="0">
                <a:solidFill>
                  <a:srgbClr val="398538"/>
                </a:solidFill>
              </a:rPr>
              <a:t>Disponible en T1 2023</a:t>
            </a:r>
          </a:p>
        </p:txBody>
      </p:sp>
      <p:pic>
        <p:nvPicPr>
          <p:cNvPr id="4" name="Image 3">
            <a:extLst>
              <a:ext uri="{FF2B5EF4-FFF2-40B4-BE49-F238E27FC236}">
                <a16:creationId xmlns:a16="http://schemas.microsoft.com/office/drawing/2014/main" id="{C702120C-E972-40CE-9B85-D34EE122790A}"/>
              </a:ext>
            </a:extLst>
          </p:cNvPr>
          <p:cNvPicPr>
            <a:picLocks noChangeAspect="1"/>
          </p:cNvPicPr>
          <p:nvPr/>
        </p:nvPicPr>
        <p:blipFill rotWithShape="1">
          <a:blip r:embed="rId2"/>
          <a:srcRect r="87799"/>
          <a:stretch/>
        </p:blipFill>
        <p:spPr>
          <a:xfrm>
            <a:off x="0" y="2286"/>
            <a:ext cx="1115616" cy="5138927"/>
          </a:xfrm>
          <a:prstGeom prst="rect">
            <a:avLst/>
          </a:prstGeom>
        </p:spPr>
      </p:pic>
    </p:spTree>
    <p:extLst>
      <p:ext uri="{BB962C8B-B14F-4D97-AF65-F5344CB8AC3E}">
        <p14:creationId xmlns:p14="http://schemas.microsoft.com/office/powerpoint/2010/main" val="1219858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descr="Une image contenant texte&#10;&#10;Description générée automatiquement">
            <a:extLst>
              <a:ext uri="{FF2B5EF4-FFF2-40B4-BE49-F238E27FC236}">
                <a16:creationId xmlns:a16="http://schemas.microsoft.com/office/drawing/2014/main" id="{D4A5B44C-2F62-422D-BAC5-C6DB44BAB749}"/>
              </a:ext>
            </a:extLst>
          </p:cNvPr>
          <p:cNvPicPr>
            <a:picLocks noChangeAspect="1"/>
          </p:cNvPicPr>
          <p:nvPr/>
        </p:nvPicPr>
        <p:blipFill>
          <a:blip r:embed="rId2"/>
          <a:stretch>
            <a:fillRect/>
          </a:stretch>
        </p:blipFill>
        <p:spPr>
          <a:xfrm>
            <a:off x="355447" y="1202142"/>
            <a:ext cx="1281026" cy="2771565"/>
          </a:xfrm>
          <a:prstGeom prst="rect">
            <a:avLst/>
          </a:prstGeom>
          <a:ln>
            <a:noFill/>
          </a:ln>
          <a:effectLst>
            <a:outerShdw blurRad="292100" dist="139700" dir="2700000" algn="tl" rotWithShape="0">
              <a:srgbClr val="333333">
                <a:alpha val="65000"/>
              </a:srgbClr>
            </a:outerShdw>
          </a:effectLst>
        </p:spPr>
      </p:pic>
      <p:sp>
        <p:nvSpPr>
          <p:cNvPr id="4" name="Titre 3">
            <a:extLst>
              <a:ext uri="{FF2B5EF4-FFF2-40B4-BE49-F238E27FC236}">
                <a16:creationId xmlns:a16="http://schemas.microsoft.com/office/drawing/2014/main" id="{E0C8EA44-E897-4ED0-9182-F04306DD61D4}"/>
              </a:ext>
            </a:extLst>
          </p:cNvPr>
          <p:cNvSpPr>
            <a:spLocks noGrp="1"/>
          </p:cNvSpPr>
          <p:nvPr>
            <p:ph type="title"/>
          </p:nvPr>
        </p:nvSpPr>
        <p:spPr/>
        <p:txBody>
          <a:bodyPr/>
          <a:lstStyle/>
          <a:p>
            <a:r>
              <a:rPr lang="fr-FR" dirty="0"/>
              <a:t>Conseils et solutions durables - Epargne</a:t>
            </a:r>
          </a:p>
        </p:txBody>
      </p:sp>
      <p:sp>
        <p:nvSpPr>
          <p:cNvPr id="5" name="Espace réservé du texte 4">
            <a:extLst>
              <a:ext uri="{FF2B5EF4-FFF2-40B4-BE49-F238E27FC236}">
                <a16:creationId xmlns:a16="http://schemas.microsoft.com/office/drawing/2014/main" id="{6261E8A4-8076-4BC5-BEB1-4917D50BADFB}"/>
              </a:ext>
            </a:extLst>
          </p:cNvPr>
          <p:cNvSpPr>
            <a:spLocks noGrp="1"/>
          </p:cNvSpPr>
          <p:nvPr>
            <p:ph type="body" sz="quarter" idx="12"/>
          </p:nvPr>
        </p:nvSpPr>
        <p:spPr/>
        <p:txBody>
          <a:bodyPr/>
          <a:lstStyle/>
          <a:p>
            <a:r>
              <a:rPr lang="fr-FR" dirty="0"/>
              <a:t>Consulter nos engagements</a:t>
            </a:r>
          </a:p>
        </p:txBody>
      </p:sp>
      <p:pic>
        <p:nvPicPr>
          <p:cNvPr id="7" name="Image 6">
            <a:extLst>
              <a:ext uri="{FF2B5EF4-FFF2-40B4-BE49-F238E27FC236}">
                <a16:creationId xmlns:a16="http://schemas.microsoft.com/office/drawing/2014/main" id="{74643FDB-3A14-48AA-AB0B-EEC51195B2DA}"/>
              </a:ext>
            </a:extLst>
          </p:cNvPr>
          <p:cNvPicPr>
            <a:picLocks noChangeAspect="1"/>
          </p:cNvPicPr>
          <p:nvPr/>
        </p:nvPicPr>
        <p:blipFill>
          <a:blip r:embed="rId3"/>
          <a:stretch>
            <a:fillRect/>
          </a:stretch>
        </p:blipFill>
        <p:spPr>
          <a:xfrm>
            <a:off x="1907704" y="970450"/>
            <a:ext cx="2121833" cy="3892856"/>
          </a:xfrm>
          <a:prstGeom prst="rect">
            <a:avLst/>
          </a:prstGeom>
          <a:ln>
            <a:noFill/>
          </a:ln>
          <a:effectLst>
            <a:outerShdw blurRad="292100" dist="139700" dir="2700000" algn="tl" rotWithShape="0">
              <a:srgbClr val="333333">
                <a:alpha val="65000"/>
              </a:srgbClr>
            </a:outerShdw>
          </a:effectLst>
        </p:spPr>
      </p:pic>
      <p:pic>
        <p:nvPicPr>
          <p:cNvPr id="11" name="Image 10">
            <a:extLst>
              <a:ext uri="{FF2B5EF4-FFF2-40B4-BE49-F238E27FC236}">
                <a16:creationId xmlns:a16="http://schemas.microsoft.com/office/drawing/2014/main" id="{C83FF9C1-18EF-4F3D-9B7F-763C9FD27116}"/>
              </a:ext>
            </a:extLst>
          </p:cNvPr>
          <p:cNvPicPr>
            <a:picLocks noChangeAspect="1"/>
          </p:cNvPicPr>
          <p:nvPr/>
        </p:nvPicPr>
        <p:blipFill rotWithShape="1">
          <a:blip r:embed="rId4"/>
          <a:srcRect b="11324"/>
          <a:stretch/>
        </p:blipFill>
        <p:spPr>
          <a:xfrm>
            <a:off x="6732824" y="1005284"/>
            <a:ext cx="1871624" cy="2952000"/>
          </a:xfrm>
          <a:prstGeom prst="rect">
            <a:avLst/>
          </a:prstGeom>
          <a:ln>
            <a:noFill/>
          </a:ln>
          <a:effectLst>
            <a:outerShdw blurRad="292100" dist="139700" dir="2700000" algn="tl" rotWithShape="0">
              <a:srgbClr val="333333">
                <a:alpha val="65000"/>
              </a:srgbClr>
            </a:outerShdw>
          </a:effectLst>
        </p:spPr>
      </p:pic>
      <p:pic>
        <p:nvPicPr>
          <p:cNvPr id="13" name="Image 12">
            <a:extLst>
              <a:ext uri="{FF2B5EF4-FFF2-40B4-BE49-F238E27FC236}">
                <a16:creationId xmlns:a16="http://schemas.microsoft.com/office/drawing/2014/main" id="{BC0FF94B-7A7C-4B0C-B834-F18E4EF70478}"/>
              </a:ext>
            </a:extLst>
          </p:cNvPr>
          <p:cNvPicPr>
            <a:picLocks noChangeAspect="1"/>
          </p:cNvPicPr>
          <p:nvPr/>
        </p:nvPicPr>
        <p:blipFill rotWithShape="1">
          <a:blip r:embed="rId5"/>
          <a:srcRect b="11144"/>
          <a:stretch/>
        </p:blipFill>
        <p:spPr>
          <a:xfrm>
            <a:off x="4572000" y="1005284"/>
            <a:ext cx="1872649" cy="2959633"/>
          </a:xfrm>
          <a:prstGeom prst="rect">
            <a:avLst/>
          </a:prstGeom>
          <a:ln>
            <a:noFill/>
          </a:ln>
          <a:effectLst>
            <a:outerShdw blurRad="292100" dist="139700" dir="2700000" algn="tl" rotWithShape="0">
              <a:srgbClr val="333333">
                <a:alpha val="65000"/>
              </a:srgbClr>
            </a:outerShdw>
          </a:effectLst>
        </p:spPr>
      </p:pic>
      <p:cxnSp>
        <p:nvCxnSpPr>
          <p:cNvPr id="16" name="Connecteur droit avec flèche 15">
            <a:extLst>
              <a:ext uri="{FF2B5EF4-FFF2-40B4-BE49-F238E27FC236}">
                <a16:creationId xmlns:a16="http://schemas.microsoft.com/office/drawing/2014/main" id="{1A70F85C-845E-4AC0-8656-27EE3621B575}"/>
              </a:ext>
            </a:extLst>
          </p:cNvPr>
          <p:cNvCxnSpPr>
            <a:cxnSpLocks/>
          </p:cNvCxnSpPr>
          <p:nvPr/>
        </p:nvCxnSpPr>
        <p:spPr>
          <a:xfrm>
            <a:off x="1691679" y="2715766"/>
            <a:ext cx="187288" cy="0"/>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17" name="Rectangle : coins arrondis 16">
            <a:extLst>
              <a:ext uri="{FF2B5EF4-FFF2-40B4-BE49-F238E27FC236}">
                <a16:creationId xmlns:a16="http://schemas.microsoft.com/office/drawing/2014/main" id="{F5CA56FA-D405-4C31-A869-42E1817B30A4}"/>
              </a:ext>
            </a:extLst>
          </p:cNvPr>
          <p:cNvSpPr/>
          <p:nvPr/>
        </p:nvSpPr>
        <p:spPr>
          <a:xfrm>
            <a:off x="345058" y="2587925"/>
            <a:ext cx="1346622" cy="258792"/>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cxnSp>
        <p:nvCxnSpPr>
          <p:cNvPr id="19" name="Connecteur droit avec flèche 18">
            <a:extLst>
              <a:ext uri="{FF2B5EF4-FFF2-40B4-BE49-F238E27FC236}">
                <a16:creationId xmlns:a16="http://schemas.microsoft.com/office/drawing/2014/main" id="{E5F5A264-AB95-4C05-9379-6953AE8889A0}"/>
              </a:ext>
            </a:extLst>
          </p:cNvPr>
          <p:cNvCxnSpPr>
            <a:cxnSpLocks/>
          </p:cNvCxnSpPr>
          <p:nvPr/>
        </p:nvCxnSpPr>
        <p:spPr>
          <a:xfrm>
            <a:off x="4001616" y="1923678"/>
            <a:ext cx="410123" cy="0"/>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20" name="Rectangle : coins arrondis 19">
            <a:extLst>
              <a:ext uri="{FF2B5EF4-FFF2-40B4-BE49-F238E27FC236}">
                <a16:creationId xmlns:a16="http://schemas.microsoft.com/office/drawing/2014/main" id="{7F53EDF6-330D-4371-B77B-3014B362F75C}"/>
              </a:ext>
            </a:extLst>
          </p:cNvPr>
          <p:cNvSpPr/>
          <p:nvPr/>
        </p:nvSpPr>
        <p:spPr>
          <a:xfrm>
            <a:off x="1971590" y="1772862"/>
            <a:ext cx="1966141" cy="301632"/>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spTree>
    <p:extLst>
      <p:ext uri="{BB962C8B-B14F-4D97-AF65-F5344CB8AC3E}">
        <p14:creationId xmlns:p14="http://schemas.microsoft.com/office/powerpoint/2010/main" val="22477816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descr="Une image contenant texte&#10;&#10;Description générée automatiquement">
            <a:extLst>
              <a:ext uri="{FF2B5EF4-FFF2-40B4-BE49-F238E27FC236}">
                <a16:creationId xmlns:a16="http://schemas.microsoft.com/office/drawing/2014/main" id="{55A8146A-EFBB-415D-901B-CFAD76D7A84F}"/>
              </a:ext>
            </a:extLst>
          </p:cNvPr>
          <p:cNvPicPr>
            <a:picLocks noChangeAspect="1"/>
          </p:cNvPicPr>
          <p:nvPr/>
        </p:nvPicPr>
        <p:blipFill>
          <a:blip r:embed="rId2"/>
          <a:stretch>
            <a:fillRect/>
          </a:stretch>
        </p:blipFill>
        <p:spPr>
          <a:xfrm>
            <a:off x="355447" y="1202142"/>
            <a:ext cx="1281026" cy="2771565"/>
          </a:xfrm>
          <a:prstGeom prst="rect">
            <a:avLst/>
          </a:prstGeom>
          <a:ln>
            <a:noFill/>
          </a:ln>
          <a:effectLst>
            <a:outerShdw blurRad="292100" dist="139700" dir="2700000" algn="tl" rotWithShape="0">
              <a:srgbClr val="333333">
                <a:alpha val="65000"/>
              </a:srgbClr>
            </a:outerShdw>
          </a:effectLst>
        </p:spPr>
      </p:pic>
      <p:sp>
        <p:nvSpPr>
          <p:cNvPr id="4" name="Titre 3">
            <a:extLst>
              <a:ext uri="{FF2B5EF4-FFF2-40B4-BE49-F238E27FC236}">
                <a16:creationId xmlns:a16="http://schemas.microsoft.com/office/drawing/2014/main" id="{E0C8EA44-E897-4ED0-9182-F04306DD61D4}"/>
              </a:ext>
            </a:extLst>
          </p:cNvPr>
          <p:cNvSpPr>
            <a:spLocks noGrp="1"/>
          </p:cNvSpPr>
          <p:nvPr>
            <p:ph type="title"/>
          </p:nvPr>
        </p:nvSpPr>
        <p:spPr/>
        <p:txBody>
          <a:bodyPr/>
          <a:lstStyle/>
          <a:p>
            <a:r>
              <a:rPr lang="fr-FR" dirty="0"/>
              <a:t>Conseils et solutions durables - Epargne</a:t>
            </a:r>
          </a:p>
        </p:txBody>
      </p:sp>
      <p:sp>
        <p:nvSpPr>
          <p:cNvPr id="5" name="Espace réservé du texte 4">
            <a:extLst>
              <a:ext uri="{FF2B5EF4-FFF2-40B4-BE49-F238E27FC236}">
                <a16:creationId xmlns:a16="http://schemas.microsoft.com/office/drawing/2014/main" id="{6261E8A4-8076-4BC5-BEB1-4917D50BADFB}"/>
              </a:ext>
            </a:extLst>
          </p:cNvPr>
          <p:cNvSpPr>
            <a:spLocks noGrp="1"/>
          </p:cNvSpPr>
          <p:nvPr>
            <p:ph type="body" sz="quarter" idx="12"/>
          </p:nvPr>
        </p:nvSpPr>
        <p:spPr/>
        <p:txBody>
          <a:bodyPr/>
          <a:lstStyle/>
          <a:p>
            <a:r>
              <a:rPr lang="fr-FR" dirty="0"/>
              <a:t>Découvrir les règles de l’épargne durable</a:t>
            </a:r>
          </a:p>
        </p:txBody>
      </p:sp>
      <p:pic>
        <p:nvPicPr>
          <p:cNvPr id="7" name="Image 6">
            <a:extLst>
              <a:ext uri="{FF2B5EF4-FFF2-40B4-BE49-F238E27FC236}">
                <a16:creationId xmlns:a16="http://schemas.microsoft.com/office/drawing/2014/main" id="{74643FDB-3A14-48AA-AB0B-EEC51195B2DA}"/>
              </a:ext>
            </a:extLst>
          </p:cNvPr>
          <p:cNvPicPr>
            <a:picLocks noChangeAspect="1"/>
          </p:cNvPicPr>
          <p:nvPr/>
        </p:nvPicPr>
        <p:blipFill>
          <a:blip r:embed="rId3"/>
          <a:stretch>
            <a:fillRect/>
          </a:stretch>
        </p:blipFill>
        <p:spPr>
          <a:xfrm>
            <a:off x="1979137" y="1016202"/>
            <a:ext cx="2121833" cy="3892856"/>
          </a:xfrm>
          <a:prstGeom prst="rect">
            <a:avLst/>
          </a:prstGeom>
          <a:ln>
            <a:noFill/>
          </a:ln>
          <a:effectLst>
            <a:outerShdw blurRad="292100" dist="139700" dir="2700000" algn="tl" rotWithShape="0">
              <a:srgbClr val="333333">
                <a:alpha val="65000"/>
              </a:srgbClr>
            </a:outerShdw>
          </a:effectLst>
        </p:spPr>
      </p:pic>
      <p:pic>
        <p:nvPicPr>
          <p:cNvPr id="3" name="Image 2">
            <a:extLst>
              <a:ext uri="{FF2B5EF4-FFF2-40B4-BE49-F238E27FC236}">
                <a16:creationId xmlns:a16="http://schemas.microsoft.com/office/drawing/2014/main" id="{B33CABF8-3142-41A5-89A2-7617E3932154}"/>
              </a:ext>
            </a:extLst>
          </p:cNvPr>
          <p:cNvPicPr>
            <a:picLocks noChangeAspect="1"/>
          </p:cNvPicPr>
          <p:nvPr/>
        </p:nvPicPr>
        <p:blipFill>
          <a:blip r:embed="rId4"/>
          <a:stretch>
            <a:fillRect/>
          </a:stretch>
        </p:blipFill>
        <p:spPr>
          <a:xfrm>
            <a:off x="6696448" y="1010238"/>
            <a:ext cx="1908000" cy="3393695"/>
          </a:xfrm>
          <a:prstGeom prst="rect">
            <a:avLst/>
          </a:prstGeom>
          <a:ln>
            <a:noFill/>
          </a:ln>
          <a:effectLst>
            <a:outerShdw blurRad="292100" dist="139700" dir="2700000" algn="tl" rotWithShape="0">
              <a:srgbClr val="333333">
                <a:alpha val="65000"/>
              </a:srgbClr>
            </a:outerShdw>
          </a:effectLst>
        </p:spPr>
      </p:pic>
      <p:pic>
        <p:nvPicPr>
          <p:cNvPr id="8" name="Image 7">
            <a:extLst>
              <a:ext uri="{FF2B5EF4-FFF2-40B4-BE49-F238E27FC236}">
                <a16:creationId xmlns:a16="http://schemas.microsoft.com/office/drawing/2014/main" id="{954E5822-53B4-49BA-86DD-4693C84C4438}"/>
              </a:ext>
            </a:extLst>
          </p:cNvPr>
          <p:cNvPicPr>
            <a:picLocks noChangeAspect="1"/>
          </p:cNvPicPr>
          <p:nvPr/>
        </p:nvPicPr>
        <p:blipFill>
          <a:blip r:embed="rId5"/>
          <a:stretch>
            <a:fillRect/>
          </a:stretch>
        </p:blipFill>
        <p:spPr>
          <a:xfrm>
            <a:off x="4502546" y="1009212"/>
            <a:ext cx="1908576" cy="3394721"/>
          </a:xfrm>
          <a:prstGeom prst="rect">
            <a:avLst/>
          </a:prstGeom>
          <a:ln>
            <a:noFill/>
          </a:ln>
          <a:effectLst>
            <a:outerShdw blurRad="292100" dist="139700" dir="2700000" algn="tl" rotWithShape="0">
              <a:srgbClr val="333333">
                <a:alpha val="65000"/>
              </a:srgbClr>
            </a:outerShdw>
          </a:effectLst>
        </p:spPr>
      </p:pic>
      <p:cxnSp>
        <p:nvCxnSpPr>
          <p:cNvPr id="16" name="Connecteur droit avec flèche 15">
            <a:extLst>
              <a:ext uri="{FF2B5EF4-FFF2-40B4-BE49-F238E27FC236}">
                <a16:creationId xmlns:a16="http://schemas.microsoft.com/office/drawing/2014/main" id="{B9A7462D-7C39-45F0-ADB4-4E91A74B2CD3}"/>
              </a:ext>
            </a:extLst>
          </p:cNvPr>
          <p:cNvCxnSpPr>
            <a:cxnSpLocks/>
          </p:cNvCxnSpPr>
          <p:nvPr/>
        </p:nvCxnSpPr>
        <p:spPr>
          <a:xfrm>
            <a:off x="4017861" y="2356717"/>
            <a:ext cx="410123" cy="0"/>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17" name="Rectangle : coins arrondis 16">
            <a:extLst>
              <a:ext uri="{FF2B5EF4-FFF2-40B4-BE49-F238E27FC236}">
                <a16:creationId xmlns:a16="http://schemas.microsoft.com/office/drawing/2014/main" id="{4F793239-9622-49DD-B7DD-4837F38914B2}"/>
              </a:ext>
            </a:extLst>
          </p:cNvPr>
          <p:cNvSpPr/>
          <p:nvPr/>
        </p:nvSpPr>
        <p:spPr>
          <a:xfrm>
            <a:off x="2051720" y="2205901"/>
            <a:ext cx="1966141" cy="301632"/>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cxnSp>
        <p:nvCxnSpPr>
          <p:cNvPr id="22" name="Connecteur droit avec flèche 21">
            <a:extLst>
              <a:ext uri="{FF2B5EF4-FFF2-40B4-BE49-F238E27FC236}">
                <a16:creationId xmlns:a16="http://schemas.microsoft.com/office/drawing/2014/main" id="{3750F989-4260-4408-9AE1-C0B4724C7B1C}"/>
              </a:ext>
            </a:extLst>
          </p:cNvPr>
          <p:cNvCxnSpPr>
            <a:cxnSpLocks/>
          </p:cNvCxnSpPr>
          <p:nvPr/>
        </p:nvCxnSpPr>
        <p:spPr>
          <a:xfrm>
            <a:off x="1691679" y="2715766"/>
            <a:ext cx="187288" cy="0"/>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23" name="Rectangle : coins arrondis 22">
            <a:extLst>
              <a:ext uri="{FF2B5EF4-FFF2-40B4-BE49-F238E27FC236}">
                <a16:creationId xmlns:a16="http://schemas.microsoft.com/office/drawing/2014/main" id="{7A86612D-05BD-4ED6-AB0D-90AC34AF7D39}"/>
              </a:ext>
            </a:extLst>
          </p:cNvPr>
          <p:cNvSpPr/>
          <p:nvPr/>
        </p:nvSpPr>
        <p:spPr>
          <a:xfrm>
            <a:off x="345058" y="2587925"/>
            <a:ext cx="1346622" cy="258792"/>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spTree>
    <p:extLst>
      <p:ext uri="{BB962C8B-B14F-4D97-AF65-F5344CB8AC3E}">
        <p14:creationId xmlns:p14="http://schemas.microsoft.com/office/powerpoint/2010/main" val="20451441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descr="Une image contenant texte&#10;&#10;Description générée automatiquement">
            <a:extLst>
              <a:ext uri="{FF2B5EF4-FFF2-40B4-BE49-F238E27FC236}">
                <a16:creationId xmlns:a16="http://schemas.microsoft.com/office/drawing/2014/main" id="{AA47FA00-69BB-4F5D-A6D2-FC559E9C8591}"/>
              </a:ext>
            </a:extLst>
          </p:cNvPr>
          <p:cNvPicPr>
            <a:picLocks noChangeAspect="1"/>
          </p:cNvPicPr>
          <p:nvPr/>
        </p:nvPicPr>
        <p:blipFill>
          <a:blip r:embed="rId2"/>
          <a:stretch>
            <a:fillRect/>
          </a:stretch>
        </p:blipFill>
        <p:spPr>
          <a:xfrm>
            <a:off x="355447" y="1202142"/>
            <a:ext cx="1281026" cy="2771565"/>
          </a:xfrm>
          <a:prstGeom prst="rect">
            <a:avLst/>
          </a:prstGeom>
          <a:ln>
            <a:noFill/>
          </a:ln>
          <a:effectLst>
            <a:outerShdw blurRad="292100" dist="139700" dir="2700000" algn="tl" rotWithShape="0">
              <a:srgbClr val="333333">
                <a:alpha val="65000"/>
              </a:srgbClr>
            </a:outerShdw>
          </a:effectLst>
        </p:spPr>
      </p:pic>
      <p:sp>
        <p:nvSpPr>
          <p:cNvPr id="2" name="Titre 1">
            <a:extLst>
              <a:ext uri="{FF2B5EF4-FFF2-40B4-BE49-F238E27FC236}">
                <a16:creationId xmlns:a16="http://schemas.microsoft.com/office/drawing/2014/main" id="{0765F094-9999-467B-BBFC-A162CB8B3741}"/>
              </a:ext>
            </a:extLst>
          </p:cNvPr>
          <p:cNvSpPr>
            <a:spLocks noGrp="1"/>
          </p:cNvSpPr>
          <p:nvPr>
            <p:ph type="title"/>
          </p:nvPr>
        </p:nvSpPr>
        <p:spPr/>
        <p:txBody>
          <a:bodyPr/>
          <a:lstStyle/>
          <a:p>
            <a:r>
              <a:rPr lang="fr-FR" dirty="0"/>
              <a:t>Conseils et solutions durables - Epargne</a:t>
            </a:r>
          </a:p>
        </p:txBody>
      </p:sp>
      <p:sp>
        <p:nvSpPr>
          <p:cNvPr id="3" name="Espace réservé du texte 2">
            <a:extLst>
              <a:ext uri="{FF2B5EF4-FFF2-40B4-BE49-F238E27FC236}">
                <a16:creationId xmlns:a16="http://schemas.microsoft.com/office/drawing/2014/main" id="{DC95D420-4AE3-47F6-B356-95C72F93FE5B}"/>
              </a:ext>
            </a:extLst>
          </p:cNvPr>
          <p:cNvSpPr>
            <a:spLocks noGrp="1"/>
          </p:cNvSpPr>
          <p:nvPr>
            <p:ph type="body" sz="quarter" idx="12"/>
          </p:nvPr>
        </p:nvSpPr>
        <p:spPr/>
        <p:txBody>
          <a:bodyPr/>
          <a:lstStyle/>
          <a:p>
            <a:r>
              <a:rPr lang="fr-FR" dirty="0"/>
              <a:t>Agir pour la transition environnementale</a:t>
            </a:r>
          </a:p>
        </p:txBody>
      </p:sp>
      <p:pic>
        <p:nvPicPr>
          <p:cNvPr id="4" name="Image 3">
            <a:extLst>
              <a:ext uri="{FF2B5EF4-FFF2-40B4-BE49-F238E27FC236}">
                <a16:creationId xmlns:a16="http://schemas.microsoft.com/office/drawing/2014/main" id="{9AD70D8D-B1B8-406F-875D-4BDB985F050B}"/>
              </a:ext>
            </a:extLst>
          </p:cNvPr>
          <p:cNvPicPr>
            <a:picLocks noChangeAspect="1"/>
          </p:cNvPicPr>
          <p:nvPr/>
        </p:nvPicPr>
        <p:blipFill>
          <a:blip r:embed="rId3"/>
          <a:stretch>
            <a:fillRect/>
          </a:stretch>
        </p:blipFill>
        <p:spPr>
          <a:xfrm>
            <a:off x="1979137" y="1016202"/>
            <a:ext cx="2121833" cy="3892856"/>
          </a:xfrm>
          <a:prstGeom prst="rect">
            <a:avLst/>
          </a:prstGeom>
          <a:ln>
            <a:noFill/>
          </a:ln>
          <a:effectLst>
            <a:outerShdw blurRad="292100" dist="139700" dir="2700000" algn="tl" rotWithShape="0">
              <a:srgbClr val="333333">
                <a:alpha val="65000"/>
              </a:srgbClr>
            </a:outerShdw>
          </a:effectLst>
        </p:spPr>
      </p:pic>
      <p:pic>
        <p:nvPicPr>
          <p:cNvPr id="6" name="Image 5">
            <a:extLst>
              <a:ext uri="{FF2B5EF4-FFF2-40B4-BE49-F238E27FC236}">
                <a16:creationId xmlns:a16="http://schemas.microsoft.com/office/drawing/2014/main" id="{55066D1B-686D-4540-80DD-9592CE752EC4}"/>
              </a:ext>
            </a:extLst>
          </p:cNvPr>
          <p:cNvPicPr>
            <a:picLocks noChangeAspect="1"/>
          </p:cNvPicPr>
          <p:nvPr/>
        </p:nvPicPr>
        <p:blipFill>
          <a:blip r:embed="rId4"/>
          <a:stretch>
            <a:fillRect/>
          </a:stretch>
        </p:blipFill>
        <p:spPr>
          <a:xfrm>
            <a:off x="6745415" y="1039613"/>
            <a:ext cx="1922783" cy="3420000"/>
          </a:xfrm>
          <a:prstGeom prst="rect">
            <a:avLst/>
          </a:prstGeom>
          <a:ln>
            <a:noFill/>
          </a:ln>
          <a:effectLst>
            <a:outerShdw blurRad="292100" dist="139700" dir="2700000" algn="tl" rotWithShape="0">
              <a:srgbClr val="333333">
                <a:alpha val="65000"/>
              </a:srgbClr>
            </a:outerShdw>
          </a:effectLst>
        </p:spPr>
      </p:pic>
      <p:pic>
        <p:nvPicPr>
          <p:cNvPr id="8" name="Image 7">
            <a:extLst>
              <a:ext uri="{FF2B5EF4-FFF2-40B4-BE49-F238E27FC236}">
                <a16:creationId xmlns:a16="http://schemas.microsoft.com/office/drawing/2014/main" id="{46851F83-E9A5-4C9F-B9BC-8EFECAF60854}"/>
              </a:ext>
            </a:extLst>
          </p:cNvPr>
          <p:cNvPicPr>
            <a:picLocks noChangeAspect="1"/>
          </p:cNvPicPr>
          <p:nvPr/>
        </p:nvPicPr>
        <p:blipFill>
          <a:blip r:embed="rId5"/>
          <a:stretch>
            <a:fillRect/>
          </a:stretch>
        </p:blipFill>
        <p:spPr>
          <a:xfrm>
            <a:off x="4552149" y="1039613"/>
            <a:ext cx="1922783" cy="3420000"/>
          </a:xfrm>
          <a:prstGeom prst="rect">
            <a:avLst/>
          </a:prstGeom>
          <a:ln>
            <a:noFill/>
          </a:ln>
          <a:effectLst>
            <a:outerShdw blurRad="292100" dist="139700" dir="2700000" algn="tl" rotWithShape="0">
              <a:srgbClr val="333333">
                <a:alpha val="65000"/>
              </a:srgbClr>
            </a:outerShdw>
          </a:effectLst>
        </p:spPr>
      </p:pic>
      <p:cxnSp>
        <p:nvCxnSpPr>
          <p:cNvPr id="12" name="Connecteur droit avec flèche 11">
            <a:extLst>
              <a:ext uri="{FF2B5EF4-FFF2-40B4-BE49-F238E27FC236}">
                <a16:creationId xmlns:a16="http://schemas.microsoft.com/office/drawing/2014/main" id="{60683153-4631-4D2C-96AD-3E9A6167996F}"/>
              </a:ext>
            </a:extLst>
          </p:cNvPr>
          <p:cNvCxnSpPr>
            <a:cxnSpLocks/>
          </p:cNvCxnSpPr>
          <p:nvPr/>
        </p:nvCxnSpPr>
        <p:spPr>
          <a:xfrm>
            <a:off x="3995936" y="2752726"/>
            <a:ext cx="410123" cy="0"/>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13" name="Rectangle : coins arrondis 12">
            <a:extLst>
              <a:ext uri="{FF2B5EF4-FFF2-40B4-BE49-F238E27FC236}">
                <a16:creationId xmlns:a16="http://schemas.microsoft.com/office/drawing/2014/main" id="{E12D2EB2-6A39-4DA8-B106-F28F515ACF8E}"/>
              </a:ext>
            </a:extLst>
          </p:cNvPr>
          <p:cNvSpPr/>
          <p:nvPr/>
        </p:nvSpPr>
        <p:spPr>
          <a:xfrm>
            <a:off x="2050435" y="2598796"/>
            <a:ext cx="1966141" cy="332993"/>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cxnSp>
        <p:nvCxnSpPr>
          <p:cNvPr id="18" name="Connecteur droit avec flèche 17">
            <a:extLst>
              <a:ext uri="{FF2B5EF4-FFF2-40B4-BE49-F238E27FC236}">
                <a16:creationId xmlns:a16="http://schemas.microsoft.com/office/drawing/2014/main" id="{6159858D-967D-4E3E-8125-A631FD4E051B}"/>
              </a:ext>
            </a:extLst>
          </p:cNvPr>
          <p:cNvCxnSpPr>
            <a:cxnSpLocks/>
          </p:cNvCxnSpPr>
          <p:nvPr/>
        </p:nvCxnSpPr>
        <p:spPr>
          <a:xfrm>
            <a:off x="1691679" y="2715766"/>
            <a:ext cx="187288" cy="0"/>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19" name="Rectangle : coins arrondis 18">
            <a:extLst>
              <a:ext uri="{FF2B5EF4-FFF2-40B4-BE49-F238E27FC236}">
                <a16:creationId xmlns:a16="http://schemas.microsoft.com/office/drawing/2014/main" id="{8D2625EF-CD4B-4510-933F-064A528E6AF9}"/>
              </a:ext>
            </a:extLst>
          </p:cNvPr>
          <p:cNvSpPr/>
          <p:nvPr/>
        </p:nvSpPr>
        <p:spPr>
          <a:xfrm>
            <a:off x="345058" y="2587925"/>
            <a:ext cx="1346622" cy="258792"/>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spTree>
    <p:extLst>
      <p:ext uri="{BB962C8B-B14F-4D97-AF65-F5344CB8AC3E}">
        <p14:creationId xmlns:p14="http://schemas.microsoft.com/office/powerpoint/2010/main" val="4874230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descr="Une image contenant texte&#10;&#10;Description générée automatiquement">
            <a:extLst>
              <a:ext uri="{FF2B5EF4-FFF2-40B4-BE49-F238E27FC236}">
                <a16:creationId xmlns:a16="http://schemas.microsoft.com/office/drawing/2014/main" id="{D4526E8B-AE16-484C-9215-05E2BB7473F6}"/>
              </a:ext>
            </a:extLst>
          </p:cNvPr>
          <p:cNvPicPr>
            <a:picLocks noChangeAspect="1"/>
          </p:cNvPicPr>
          <p:nvPr/>
        </p:nvPicPr>
        <p:blipFill>
          <a:blip r:embed="rId2"/>
          <a:stretch>
            <a:fillRect/>
          </a:stretch>
        </p:blipFill>
        <p:spPr>
          <a:xfrm>
            <a:off x="355447" y="1202142"/>
            <a:ext cx="1281026" cy="2771565"/>
          </a:xfrm>
          <a:prstGeom prst="rect">
            <a:avLst/>
          </a:prstGeom>
          <a:ln>
            <a:noFill/>
          </a:ln>
          <a:effectLst>
            <a:outerShdw blurRad="292100" dist="139700" dir="2700000" algn="tl" rotWithShape="0">
              <a:srgbClr val="333333">
                <a:alpha val="65000"/>
              </a:srgbClr>
            </a:outerShdw>
          </a:effectLst>
        </p:spPr>
      </p:pic>
      <p:sp>
        <p:nvSpPr>
          <p:cNvPr id="2" name="Titre 1">
            <a:extLst>
              <a:ext uri="{FF2B5EF4-FFF2-40B4-BE49-F238E27FC236}">
                <a16:creationId xmlns:a16="http://schemas.microsoft.com/office/drawing/2014/main" id="{0765F094-9999-467B-BBFC-A162CB8B3741}"/>
              </a:ext>
            </a:extLst>
          </p:cNvPr>
          <p:cNvSpPr>
            <a:spLocks noGrp="1"/>
          </p:cNvSpPr>
          <p:nvPr>
            <p:ph type="title"/>
          </p:nvPr>
        </p:nvSpPr>
        <p:spPr/>
        <p:txBody>
          <a:bodyPr/>
          <a:lstStyle/>
          <a:p>
            <a:r>
              <a:rPr lang="fr-FR" dirty="0"/>
              <a:t>Conseils et solutions durables - Epargne</a:t>
            </a:r>
          </a:p>
        </p:txBody>
      </p:sp>
      <p:sp>
        <p:nvSpPr>
          <p:cNvPr id="3" name="Espace réservé du texte 2">
            <a:extLst>
              <a:ext uri="{FF2B5EF4-FFF2-40B4-BE49-F238E27FC236}">
                <a16:creationId xmlns:a16="http://schemas.microsoft.com/office/drawing/2014/main" id="{DC95D420-4AE3-47F6-B356-95C72F93FE5B}"/>
              </a:ext>
            </a:extLst>
          </p:cNvPr>
          <p:cNvSpPr>
            <a:spLocks noGrp="1"/>
          </p:cNvSpPr>
          <p:nvPr>
            <p:ph type="body" sz="quarter" idx="12"/>
          </p:nvPr>
        </p:nvSpPr>
        <p:spPr/>
        <p:txBody>
          <a:bodyPr/>
          <a:lstStyle/>
          <a:p>
            <a:r>
              <a:rPr lang="fr-FR" dirty="0"/>
              <a:t>Participer au financement de projets durables et solidaires</a:t>
            </a:r>
          </a:p>
        </p:txBody>
      </p:sp>
      <p:pic>
        <p:nvPicPr>
          <p:cNvPr id="4" name="Image 3">
            <a:extLst>
              <a:ext uri="{FF2B5EF4-FFF2-40B4-BE49-F238E27FC236}">
                <a16:creationId xmlns:a16="http://schemas.microsoft.com/office/drawing/2014/main" id="{9AD70D8D-B1B8-406F-875D-4BDB985F050B}"/>
              </a:ext>
            </a:extLst>
          </p:cNvPr>
          <p:cNvPicPr>
            <a:picLocks noChangeAspect="1"/>
          </p:cNvPicPr>
          <p:nvPr/>
        </p:nvPicPr>
        <p:blipFill>
          <a:blip r:embed="rId3"/>
          <a:stretch>
            <a:fillRect/>
          </a:stretch>
        </p:blipFill>
        <p:spPr>
          <a:xfrm>
            <a:off x="2020309" y="1032383"/>
            <a:ext cx="2121833" cy="3892856"/>
          </a:xfrm>
          <a:prstGeom prst="rect">
            <a:avLst/>
          </a:prstGeom>
          <a:ln>
            <a:noFill/>
          </a:ln>
          <a:effectLst>
            <a:outerShdw blurRad="292100" dist="139700" dir="2700000" algn="tl" rotWithShape="0">
              <a:srgbClr val="333333">
                <a:alpha val="65000"/>
              </a:srgbClr>
            </a:outerShdw>
          </a:effectLst>
        </p:spPr>
      </p:pic>
      <p:pic>
        <p:nvPicPr>
          <p:cNvPr id="7" name="Image 6">
            <a:extLst>
              <a:ext uri="{FF2B5EF4-FFF2-40B4-BE49-F238E27FC236}">
                <a16:creationId xmlns:a16="http://schemas.microsoft.com/office/drawing/2014/main" id="{49E60EB7-F975-4DE2-88A7-B68F193BDA71}"/>
              </a:ext>
            </a:extLst>
          </p:cNvPr>
          <p:cNvPicPr>
            <a:picLocks noChangeAspect="1"/>
          </p:cNvPicPr>
          <p:nvPr/>
        </p:nvPicPr>
        <p:blipFill>
          <a:blip r:embed="rId4"/>
          <a:stretch>
            <a:fillRect/>
          </a:stretch>
        </p:blipFill>
        <p:spPr>
          <a:xfrm>
            <a:off x="6760198" y="1138373"/>
            <a:ext cx="1908000" cy="3393696"/>
          </a:xfrm>
          <a:prstGeom prst="rect">
            <a:avLst/>
          </a:prstGeom>
          <a:ln>
            <a:noFill/>
          </a:ln>
          <a:effectLst>
            <a:outerShdw blurRad="292100" dist="139700" dir="2700000" algn="tl" rotWithShape="0">
              <a:srgbClr val="333333">
                <a:alpha val="65000"/>
              </a:srgbClr>
            </a:outerShdw>
          </a:effectLst>
        </p:spPr>
      </p:pic>
      <p:pic>
        <p:nvPicPr>
          <p:cNvPr id="10" name="Image 9">
            <a:extLst>
              <a:ext uri="{FF2B5EF4-FFF2-40B4-BE49-F238E27FC236}">
                <a16:creationId xmlns:a16="http://schemas.microsoft.com/office/drawing/2014/main" id="{E49107F3-91BA-401F-BFB1-AA36D71652E9}"/>
              </a:ext>
            </a:extLst>
          </p:cNvPr>
          <p:cNvPicPr>
            <a:picLocks noChangeAspect="1"/>
          </p:cNvPicPr>
          <p:nvPr/>
        </p:nvPicPr>
        <p:blipFill>
          <a:blip r:embed="rId5"/>
          <a:stretch>
            <a:fillRect/>
          </a:stretch>
        </p:blipFill>
        <p:spPr>
          <a:xfrm>
            <a:off x="4601367" y="1138373"/>
            <a:ext cx="1908000" cy="3393696"/>
          </a:xfrm>
          <a:prstGeom prst="rect">
            <a:avLst/>
          </a:prstGeom>
          <a:ln>
            <a:noFill/>
          </a:ln>
          <a:effectLst>
            <a:outerShdw blurRad="292100" dist="139700" dir="2700000" algn="tl" rotWithShape="0">
              <a:srgbClr val="333333">
                <a:alpha val="65000"/>
              </a:srgbClr>
            </a:outerShdw>
          </a:effectLst>
        </p:spPr>
      </p:pic>
      <p:cxnSp>
        <p:nvCxnSpPr>
          <p:cNvPr id="14" name="Connecteur droit avec flèche 13">
            <a:extLst>
              <a:ext uri="{FF2B5EF4-FFF2-40B4-BE49-F238E27FC236}">
                <a16:creationId xmlns:a16="http://schemas.microsoft.com/office/drawing/2014/main" id="{4266DCAF-9BFF-4BB3-B77E-C06599309955}"/>
              </a:ext>
            </a:extLst>
          </p:cNvPr>
          <p:cNvCxnSpPr>
            <a:cxnSpLocks/>
          </p:cNvCxnSpPr>
          <p:nvPr/>
        </p:nvCxnSpPr>
        <p:spPr>
          <a:xfrm>
            <a:off x="4064297" y="3219822"/>
            <a:ext cx="410123" cy="0"/>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15" name="Rectangle : coins arrondis 14">
            <a:extLst>
              <a:ext uri="{FF2B5EF4-FFF2-40B4-BE49-F238E27FC236}">
                <a16:creationId xmlns:a16="http://schemas.microsoft.com/office/drawing/2014/main" id="{6ABBC589-ED8A-49A7-AD2C-C84F89F2AD79}"/>
              </a:ext>
            </a:extLst>
          </p:cNvPr>
          <p:cNvSpPr/>
          <p:nvPr/>
        </p:nvSpPr>
        <p:spPr>
          <a:xfrm>
            <a:off x="2098156" y="3003798"/>
            <a:ext cx="1966141" cy="432048"/>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cxnSp>
        <p:nvCxnSpPr>
          <p:cNvPr id="28" name="Connecteur droit avec flèche 27">
            <a:extLst>
              <a:ext uri="{FF2B5EF4-FFF2-40B4-BE49-F238E27FC236}">
                <a16:creationId xmlns:a16="http://schemas.microsoft.com/office/drawing/2014/main" id="{A8E55881-B070-4300-A5FE-76FAE8160B7E}"/>
              </a:ext>
            </a:extLst>
          </p:cNvPr>
          <p:cNvCxnSpPr>
            <a:cxnSpLocks/>
          </p:cNvCxnSpPr>
          <p:nvPr/>
        </p:nvCxnSpPr>
        <p:spPr>
          <a:xfrm>
            <a:off x="1691679" y="2715766"/>
            <a:ext cx="187288" cy="0"/>
          </a:xfrm>
          <a:prstGeom prst="straightConnector1">
            <a:avLst/>
          </a:prstGeom>
          <a:ln>
            <a:solidFill>
              <a:srgbClr val="398538"/>
            </a:solidFill>
            <a:tailEnd type="triangle"/>
          </a:ln>
        </p:spPr>
        <p:style>
          <a:lnRef idx="1">
            <a:schemeClr val="accent2"/>
          </a:lnRef>
          <a:fillRef idx="0">
            <a:schemeClr val="accent2"/>
          </a:fillRef>
          <a:effectRef idx="0">
            <a:schemeClr val="accent2"/>
          </a:effectRef>
          <a:fontRef idx="minor">
            <a:schemeClr val="tx1"/>
          </a:fontRef>
        </p:style>
      </p:cxnSp>
      <p:sp>
        <p:nvSpPr>
          <p:cNvPr id="29" name="Rectangle : coins arrondis 28">
            <a:extLst>
              <a:ext uri="{FF2B5EF4-FFF2-40B4-BE49-F238E27FC236}">
                <a16:creationId xmlns:a16="http://schemas.microsoft.com/office/drawing/2014/main" id="{65DAF982-7888-46FA-852C-075835534984}"/>
              </a:ext>
            </a:extLst>
          </p:cNvPr>
          <p:cNvSpPr/>
          <p:nvPr/>
        </p:nvSpPr>
        <p:spPr>
          <a:xfrm>
            <a:off x="345058" y="2587925"/>
            <a:ext cx="1346622" cy="258792"/>
          </a:xfrm>
          <a:prstGeom prst="roundRect">
            <a:avLst/>
          </a:prstGeom>
          <a:noFill/>
          <a:ln w="19050">
            <a:solidFill>
              <a:srgbClr val="398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1">
              <a:solidFill>
                <a:srgbClr val="FFFFFF"/>
              </a:solidFill>
              <a:latin typeface="Arial"/>
            </a:endParaRPr>
          </a:p>
        </p:txBody>
      </p:sp>
      <p:sp>
        <p:nvSpPr>
          <p:cNvPr id="5" name="Rectangle : coins arrondis 4">
            <a:extLst>
              <a:ext uri="{FF2B5EF4-FFF2-40B4-BE49-F238E27FC236}">
                <a16:creationId xmlns:a16="http://schemas.microsoft.com/office/drawing/2014/main" id="{BAEF439B-D71B-49FF-9F73-D0665EF09D30}"/>
              </a:ext>
            </a:extLst>
          </p:cNvPr>
          <p:cNvSpPr/>
          <p:nvPr/>
        </p:nvSpPr>
        <p:spPr>
          <a:xfrm>
            <a:off x="3419872" y="2931790"/>
            <a:ext cx="2121833"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Pas disponible lors du lancement</a:t>
            </a:r>
          </a:p>
        </p:txBody>
      </p:sp>
    </p:spTree>
    <p:extLst>
      <p:ext uri="{BB962C8B-B14F-4D97-AF65-F5344CB8AC3E}">
        <p14:creationId xmlns:p14="http://schemas.microsoft.com/office/powerpoint/2010/main" val="33319841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itre 1">
            <a:extLst>
              <a:ext uri="{FF2B5EF4-FFF2-40B4-BE49-F238E27FC236}">
                <a16:creationId xmlns:a16="http://schemas.microsoft.com/office/drawing/2014/main" id="{EF25707A-3684-4A52-8B38-6A475C5EEFAD}"/>
              </a:ext>
            </a:extLst>
          </p:cNvPr>
          <p:cNvSpPr>
            <a:spLocks noGrp="1"/>
          </p:cNvSpPr>
          <p:nvPr>
            <p:ph type="title"/>
          </p:nvPr>
        </p:nvSpPr>
        <p:spPr>
          <a:xfrm>
            <a:off x="880173" y="183475"/>
            <a:ext cx="6715547" cy="412606"/>
          </a:xfrm>
        </p:spPr>
        <p:txBody>
          <a:bodyPr/>
          <a:lstStyle/>
          <a:p>
            <a:r>
              <a:rPr lang="fr-FR" dirty="0"/>
              <a:t>Planning de déploiement</a:t>
            </a:r>
          </a:p>
        </p:txBody>
      </p:sp>
      <p:cxnSp>
        <p:nvCxnSpPr>
          <p:cNvPr id="24" name="Connecteur droit avec flèche 23">
            <a:extLst>
              <a:ext uri="{FF2B5EF4-FFF2-40B4-BE49-F238E27FC236}">
                <a16:creationId xmlns:a16="http://schemas.microsoft.com/office/drawing/2014/main" id="{416CDE66-3A08-4B43-BFFB-027DE2CC2B57}"/>
              </a:ext>
            </a:extLst>
          </p:cNvPr>
          <p:cNvCxnSpPr>
            <a:cxnSpLocks/>
          </p:cNvCxnSpPr>
          <p:nvPr/>
        </p:nvCxnSpPr>
        <p:spPr>
          <a:xfrm>
            <a:off x="251520" y="2760800"/>
            <a:ext cx="8253336" cy="0"/>
          </a:xfrm>
          <a:prstGeom prst="straightConnector1">
            <a:avLst/>
          </a:prstGeom>
          <a:ln w="76200" cap="rnd">
            <a:gradFill>
              <a:gsLst>
                <a:gs pos="100000">
                  <a:srgbClr val="00B2CB"/>
                </a:gs>
                <a:gs pos="62000">
                  <a:srgbClr val="581D72"/>
                </a:gs>
                <a:gs pos="23000">
                  <a:srgbClr val="B1006E"/>
                </a:gs>
                <a:gs pos="10000">
                  <a:srgbClr val="E51248"/>
                </a:gs>
              </a:gsLst>
              <a:lin ang="13800000" scaled="0"/>
            </a:gradFill>
            <a:prstDash val="solid"/>
            <a:roun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5" name="ZoneTexte 24">
            <a:extLst>
              <a:ext uri="{FF2B5EF4-FFF2-40B4-BE49-F238E27FC236}">
                <a16:creationId xmlns:a16="http://schemas.microsoft.com/office/drawing/2014/main" id="{553F8486-FC79-4372-AC69-092FC791509C}"/>
              </a:ext>
            </a:extLst>
          </p:cNvPr>
          <p:cNvSpPr txBox="1"/>
          <p:nvPr/>
        </p:nvSpPr>
        <p:spPr>
          <a:xfrm>
            <a:off x="397529" y="2956187"/>
            <a:ext cx="1108380" cy="409343"/>
          </a:xfrm>
          <a:prstGeom prst="rect">
            <a:avLst/>
          </a:prstGeom>
          <a:noFill/>
        </p:spPr>
        <p:txBody>
          <a:bodyPr wrap="square" rtlCol="0">
            <a:spAutoFit/>
          </a:bodyPr>
          <a:lstStyle/>
          <a:p>
            <a:pPr algn="ctr" defTabSz="588508">
              <a:defRPr/>
            </a:pPr>
            <a:r>
              <a:rPr lang="en-GB" altLang="de-DE" sz="1030" b="1" noProof="1">
                <a:latin typeface="Calibri" panose="020F0502020204030204" pitchFamily="34" charset="0"/>
                <a:cs typeface="Calibri" panose="020F0502020204030204" pitchFamily="34" charset="0"/>
              </a:rPr>
              <a:t>Septembre 2022</a:t>
            </a:r>
          </a:p>
          <a:p>
            <a:pPr algn="ctr" defTabSz="588508">
              <a:defRPr/>
            </a:pPr>
            <a:r>
              <a:rPr lang="en-GB" altLang="de-DE" sz="1030" i="1" noProof="1">
                <a:latin typeface="Calibri" panose="020F0502020204030204" pitchFamily="34" charset="0"/>
                <a:cs typeface="Calibri" panose="020F0502020204030204" pitchFamily="34" charset="0"/>
              </a:rPr>
              <a:t>Semaine 38</a:t>
            </a:r>
          </a:p>
        </p:txBody>
      </p:sp>
      <p:sp>
        <p:nvSpPr>
          <p:cNvPr id="26" name="Ellipse 25">
            <a:extLst>
              <a:ext uri="{FF2B5EF4-FFF2-40B4-BE49-F238E27FC236}">
                <a16:creationId xmlns:a16="http://schemas.microsoft.com/office/drawing/2014/main" id="{DF197C53-5E5C-4FFE-B10B-F87C9581B96F}"/>
              </a:ext>
            </a:extLst>
          </p:cNvPr>
          <p:cNvSpPr/>
          <p:nvPr/>
        </p:nvSpPr>
        <p:spPr>
          <a:xfrm>
            <a:off x="6105346" y="2689372"/>
            <a:ext cx="142857" cy="142857"/>
          </a:xfrm>
          <a:prstGeom prst="ellipse">
            <a:avLst/>
          </a:prstGeom>
          <a:solidFill>
            <a:schemeClr val="bg2"/>
          </a:solidFill>
          <a:ln w="28575" cap="rnd">
            <a:solidFill>
              <a:schemeClr val="bg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588508">
              <a:defRPr/>
            </a:pPr>
            <a:endParaRPr lang="fr-FR" sz="901">
              <a:solidFill>
                <a:srgbClr val="000000"/>
              </a:solidFill>
              <a:latin typeface="Arial" panose="020B0604020202020204"/>
            </a:endParaRPr>
          </a:p>
        </p:txBody>
      </p:sp>
      <p:sp>
        <p:nvSpPr>
          <p:cNvPr id="27" name="ZoneTexte 26">
            <a:extLst>
              <a:ext uri="{FF2B5EF4-FFF2-40B4-BE49-F238E27FC236}">
                <a16:creationId xmlns:a16="http://schemas.microsoft.com/office/drawing/2014/main" id="{1F99E970-B599-4DCD-B9ED-EA2A42DA8119}"/>
              </a:ext>
            </a:extLst>
          </p:cNvPr>
          <p:cNvSpPr txBox="1"/>
          <p:nvPr/>
        </p:nvSpPr>
        <p:spPr>
          <a:xfrm>
            <a:off x="5508104" y="2956187"/>
            <a:ext cx="1074233" cy="409343"/>
          </a:xfrm>
          <a:prstGeom prst="rect">
            <a:avLst/>
          </a:prstGeom>
          <a:noFill/>
        </p:spPr>
        <p:txBody>
          <a:bodyPr wrap="square" rtlCol="0">
            <a:spAutoFit/>
          </a:bodyPr>
          <a:lstStyle/>
          <a:p>
            <a:pPr algn="ctr" defTabSz="588508">
              <a:spcAft>
                <a:spcPct val="40000"/>
              </a:spcAft>
              <a:defRPr/>
            </a:pPr>
            <a:r>
              <a:rPr lang="en-GB" altLang="de-DE" sz="1030" b="1" noProof="1">
                <a:latin typeface="Calibri" panose="020F0502020204030204" pitchFamily="34" charset="0"/>
                <a:cs typeface="Calibri" panose="020F0502020204030204" pitchFamily="34" charset="0"/>
              </a:rPr>
              <a:t>A partir du 19 avril 2023</a:t>
            </a:r>
          </a:p>
        </p:txBody>
      </p:sp>
      <p:sp>
        <p:nvSpPr>
          <p:cNvPr id="28" name="Ellipse 27">
            <a:extLst>
              <a:ext uri="{FF2B5EF4-FFF2-40B4-BE49-F238E27FC236}">
                <a16:creationId xmlns:a16="http://schemas.microsoft.com/office/drawing/2014/main" id="{05DA6F9F-D3EC-4024-9473-F3B300EA24A9}"/>
              </a:ext>
            </a:extLst>
          </p:cNvPr>
          <p:cNvSpPr/>
          <p:nvPr/>
        </p:nvSpPr>
        <p:spPr>
          <a:xfrm>
            <a:off x="880374" y="2689372"/>
            <a:ext cx="142857" cy="142857"/>
          </a:xfrm>
          <a:prstGeom prst="ellipse">
            <a:avLst/>
          </a:prstGeom>
          <a:solidFill>
            <a:schemeClr val="accent2"/>
          </a:solidFill>
          <a:ln w="28575" cap="rnd">
            <a:solidFill>
              <a:schemeClr val="bg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588508">
              <a:defRPr/>
            </a:pPr>
            <a:endParaRPr lang="fr-FR" sz="901">
              <a:solidFill>
                <a:srgbClr val="000000"/>
              </a:solidFill>
              <a:latin typeface="Arial" panose="020B0604020202020204"/>
            </a:endParaRPr>
          </a:p>
        </p:txBody>
      </p:sp>
      <p:sp>
        <p:nvSpPr>
          <p:cNvPr id="29" name="Text Box 9">
            <a:extLst>
              <a:ext uri="{FF2B5EF4-FFF2-40B4-BE49-F238E27FC236}">
                <a16:creationId xmlns:a16="http://schemas.microsoft.com/office/drawing/2014/main" id="{49405879-BF0B-4888-9DC9-AE63E6ED1F2E}"/>
              </a:ext>
            </a:extLst>
          </p:cNvPr>
          <p:cNvSpPr txBox="1">
            <a:spLocks noChangeArrowheads="1"/>
          </p:cNvSpPr>
          <p:nvPr/>
        </p:nvSpPr>
        <p:spPr bwMode="gray">
          <a:xfrm>
            <a:off x="251520" y="1635646"/>
            <a:ext cx="1258586" cy="317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p>
            <a:pPr algn="ctr" defTabSz="588508">
              <a:defRPr/>
            </a:pPr>
            <a:r>
              <a:rPr lang="en-GB" altLang="de-DE" sz="1030" b="1" noProof="1">
                <a:solidFill>
                  <a:srgbClr val="692A6D"/>
                </a:solidFill>
                <a:latin typeface="Calibri" panose="020F0502020204030204" pitchFamily="34" charset="0"/>
                <a:cs typeface="Calibri" panose="020F0502020204030204" pitchFamily="34" charset="0"/>
              </a:rPr>
              <a:t>Pilote collaborateurs restreint</a:t>
            </a:r>
          </a:p>
        </p:txBody>
      </p:sp>
      <p:sp>
        <p:nvSpPr>
          <p:cNvPr id="31" name="Ellipse 30">
            <a:extLst>
              <a:ext uri="{FF2B5EF4-FFF2-40B4-BE49-F238E27FC236}">
                <a16:creationId xmlns:a16="http://schemas.microsoft.com/office/drawing/2014/main" id="{24DACEE3-F4D8-4D54-8B80-0EF386404CA3}"/>
              </a:ext>
            </a:extLst>
          </p:cNvPr>
          <p:cNvSpPr>
            <a:spLocks/>
          </p:cNvSpPr>
          <p:nvPr/>
        </p:nvSpPr>
        <p:spPr>
          <a:xfrm>
            <a:off x="310770" y="2169280"/>
            <a:ext cx="1096714" cy="34755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88508">
              <a:defRPr/>
            </a:pPr>
            <a:r>
              <a:rPr lang="fr-FR" sz="708" dirty="0">
                <a:solidFill>
                  <a:srgbClr val="FFFFFF"/>
                </a:solidFill>
                <a:latin typeface="Arial" panose="020B0604020202020204"/>
              </a:rPr>
              <a:t>70-100 collaborateurs</a:t>
            </a:r>
          </a:p>
        </p:txBody>
      </p:sp>
      <p:sp>
        <p:nvSpPr>
          <p:cNvPr id="32" name="ZoneTexte 31">
            <a:extLst>
              <a:ext uri="{FF2B5EF4-FFF2-40B4-BE49-F238E27FC236}">
                <a16:creationId xmlns:a16="http://schemas.microsoft.com/office/drawing/2014/main" id="{D8C2293F-78A5-425F-A5C0-95A3A12D7E47}"/>
              </a:ext>
            </a:extLst>
          </p:cNvPr>
          <p:cNvSpPr txBox="1"/>
          <p:nvPr/>
        </p:nvSpPr>
        <p:spPr>
          <a:xfrm>
            <a:off x="3909147" y="2956187"/>
            <a:ext cx="1232376" cy="250838"/>
          </a:xfrm>
          <a:prstGeom prst="rect">
            <a:avLst/>
          </a:prstGeom>
          <a:noFill/>
        </p:spPr>
        <p:txBody>
          <a:bodyPr wrap="square" rtlCol="0">
            <a:spAutoFit/>
          </a:bodyPr>
          <a:lstStyle/>
          <a:p>
            <a:pPr lvl="0" algn="ctr">
              <a:spcAft>
                <a:spcPct val="40000"/>
              </a:spcAft>
              <a:defRPr/>
            </a:pPr>
            <a:r>
              <a:rPr lang="en-GB" altLang="de-DE" sz="1030" b="1" noProof="1">
                <a:highlight>
                  <a:srgbClr val="FFFF00"/>
                </a:highlight>
                <a:latin typeface="Calibri" panose="020F0502020204030204" pitchFamily="34" charset="0"/>
                <a:cs typeface="Calibri" panose="020F0502020204030204" pitchFamily="34" charset="0"/>
              </a:rPr>
              <a:t>15 mars 2023</a:t>
            </a:r>
          </a:p>
        </p:txBody>
      </p:sp>
      <p:sp>
        <p:nvSpPr>
          <p:cNvPr id="33" name="Line 24">
            <a:extLst>
              <a:ext uri="{FF2B5EF4-FFF2-40B4-BE49-F238E27FC236}">
                <a16:creationId xmlns:a16="http://schemas.microsoft.com/office/drawing/2014/main" id="{46209E81-0902-4C37-807E-4A142456A45D}"/>
              </a:ext>
            </a:extLst>
          </p:cNvPr>
          <p:cNvSpPr>
            <a:spLocks noChangeShapeType="1"/>
          </p:cNvSpPr>
          <p:nvPr/>
        </p:nvSpPr>
        <p:spPr bwMode="gray">
          <a:xfrm>
            <a:off x="3563888" y="1675967"/>
            <a:ext cx="0" cy="973159"/>
          </a:xfrm>
          <a:prstGeom prst="line">
            <a:avLst/>
          </a:prstGeom>
          <a:noFill/>
          <a:ln w="9525">
            <a:solidFill>
              <a:srgbClr val="002060"/>
            </a:solidFill>
            <a:prstDash val="dash"/>
            <a:round/>
            <a:headEnd/>
            <a:tailEnd/>
          </a:ln>
          <a:effectLst/>
          <a:extLst>
            <a:ext uri="{909E8E84-426E-40DD-AFC4-6F175D3DCCD1}">
              <a14:hiddenFill xmlns:a14="http://schemas.microsoft.com/office/drawing/2010/main">
                <a:noFill/>
              </a14:hiddenFill>
            </a:ext>
          </a:extLst>
        </p:spPr>
        <p:txBody>
          <a:bodyPr/>
          <a:lstStyle/>
          <a:p>
            <a:pPr defTabSz="588508">
              <a:defRPr/>
            </a:pPr>
            <a:endParaRPr lang="en-GB" sz="901"/>
          </a:p>
        </p:txBody>
      </p:sp>
      <p:sp>
        <p:nvSpPr>
          <p:cNvPr id="34" name="Ellipse 33">
            <a:extLst>
              <a:ext uri="{FF2B5EF4-FFF2-40B4-BE49-F238E27FC236}">
                <a16:creationId xmlns:a16="http://schemas.microsoft.com/office/drawing/2014/main" id="{B7C75609-2BD2-4E62-8973-DF34D41A16A2}"/>
              </a:ext>
            </a:extLst>
          </p:cNvPr>
          <p:cNvSpPr/>
          <p:nvPr/>
        </p:nvSpPr>
        <p:spPr>
          <a:xfrm>
            <a:off x="4439798" y="2689372"/>
            <a:ext cx="142857" cy="142857"/>
          </a:xfrm>
          <a:prstGeom prst="ellipse">
            <a:avLst/>
          </a:prstGeom>
          <a:solidFill>
            <a:schemeClr val="bg2"/>
          </a:solidFill>
          <a:ln w="28575" cap="rnd">
            <a:solidFill>
              <a:schemeClr val="bg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588508">
              <a:defRPr/>
            </a:pPr>
            <a:endParaRPr lang="fr-FR" sz="901">
              <a:solidFill>
                <a:srgbClr val="000000"/>
              </a:solidFill>
              <a:latin typeface="Arial" panose="020B0604020202020204"/>
            </a:endParaRPr>
          </a:p>
        </p:txBody>
      </p:sp>
      <p:sp>
        <p:nvSpPr>
          <p:cNvPr id="35" name="Text Box 9">
            <a:extLst>
              <a:ext uri="{FF2B5EF4-FFF2-40B4-BE49-F238E27FC236}">
                <a16:creationId xmlns:a16="http://schemas.microsoft.com/office/drawing/2014/main" id="{2EE4D315-DCAE-4A6F-A610-44C8D15F2668}"/>
              </a:ext>
            </a:extLst>
          </p:cNvPr>
          <p:cNvSpPr txBox="1">
            <a:spLocks noChangeArrowheads="1"/>
          </p:cNvSpPr>
          <p:nvPr/>
        </p:nvSpPr>
        <p:spPr bwMode="gray">
          <a:xfrm>
            <a:off x="3898502" y="1635646"/>
            <a:ext cx="1162869" cy="317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p>
            <a:pPr algn="ctr" defTabSz="588508">
              <a:spcAft>
                <a:spcPct val="40000"/>
              </a:spcAft>
              <a:defRPr/>
            </a:pPr>
            <a:r>
              <a:rPr lang="en-GB" altLang="de-DE" sz="1030" b="1" noProof="1">
                <a:solidFill>
                  <a:srgbClr val="692A6D"/>
                </a:solidFill>
                <a:latin typeface="Calibri" panose="020F0502020204030204" pitchFamily="34" charset="0"/>
                <a:cs typeface="Calibri" panose="020F0502020204030204" pitchFamily="34" charset="0"/>
              </a:rPr>
              <a:t>Pilote commercial établissements</a:t>
            </a:r>
          </a:p>
        </p:txBody>
      </p:sp>
      <p:sp>
        <p:nvSpPr>
          <p:cNvPr id="36" name="ZoneTexte 35">
            <a:extLst>
              <a:ext uri="{FF2B5EF4-FFF2-40B4-BE49-F238E27FC236}">
                <a16:creationId xmlns:a16="http://schemas.microsoft.com/office/drawing/2014/main" id="{11BBC7F7-D12F-41A5-BFC8-969038E7CFEF}"/>
              </a:ext>
            </a:extLst>
          </p:cNvPr>
          <p:cNvSpPr txBox="1"/>
          <p:nvPr/>
        </p:nvSpPr>
        <p:spPr>
          <a:xfrm>
            <a:off x="3797181" y="3509311"/>
            <a:ext cx="1512763" cy="528093"/>
          </a:xfrm>
          <a:prstGeom prst="rect">
            <a:avLst/>
          </a:prstGeom>
          <a:noFill/>
        </p:spPr>
        <p:txBody>
          <a:bodyPr wrap="square" rtlCol="0">
            <a:spAutoFit/>
          </a:bodyPr>
          <a:lstStyle/>
          <a:p>
            <a:pPr algn="ctr" defTabSz="588508">
              <a:defRPr/>
            </a:pPr>
            <a:r>
              <a:rPr lang="fr-FR" sz="708" dirty="0"/>
              <a:t>Ouverture aux clients  des 5 établissements pilotes </a:t>
            </a:r>
          </a:p>
          <a:p>
            <a:pPr algn="ctr" defTabSz="588508">
              <a:defRPr/>
            </a:pPr>
            <a:r>
              <a:rPr lang="fr-FR" sz="708" dirty="0"/>
              <a:t>du nouvel espace  : </a:t>
            </a:r>
          </a:p>
          <a:p>
            <a:pPr algn="ctr" defTabSz="588508">
              <a:defRPr/>
            </a:pPr>
            <a:r>
              <a:rPr lang="fr-FR" sz="708" b="1" dirty="0">
                <a:solidFill>
                  <a:srgbClr val="398538"/>
                </a:solidFill>
              </a:rPr>
              <a:t>Conseils et solutions durables</a:t>
            </a:r>
            <a:endParaRPr lang="fr-FR" sz="708" dirty="0">
              <a:solidFill>
                <a:srgbClr val="398538"/>
              </a:solidFill>
            </a:endParaRPr>
          </a:p>
        </p:txBody>
      </p:sp>
      <p:sp>
        <p:nvSpPr>
          <p:cNvPr id="37" name="ZoneTexte 36">
            <a:extLst>
              <a:ext uri="{FF2B5EF4-FFF2-40B4-BE49-F238E27FC236}">
                <a16:creationId xmlns:a16="http://schemas.microsoft.com/office/drawing/2014/main" id="{B4CD6C21-EE10-4662-9C54-FF80223CCCAC}"/>
              </a:ext>
            </a:extLst>
          </p:cNvPr>
          <p:cNvSpPr txBox="1"/>
          <p:nvPr/>
        </p:nvSpPr>
        <p:spPr>
          <a:xfrm>
            <a:off x="2105266" y="2956187"/>
            <a:ext cx="1207357" cy="409343"/>
          </a:xfrm>
          <a:prstGeom prst="rect">
            <a:avLst/>
          </a:prstGeom>
          <a:noFill/>
        </p:spPr>
        <p:txBody>
          <a:bodyPr wrap="square" rtlCol="0">
            <a:spAutoFit/>
          </a:bodyPr>
          <a:lstStyle/>
          <a:p>
            <a:pPr algn="ctr" defTabSz="588508">
              <a:defRPr/>
            </a:pPr>
            <a:r>
              <a:rPr lang="en-GB" altLang="de-DE" sz="1030" b="1" noProof="1">
                <a:latin typeface="Calibri" panose="020F0502020204030204" pitchFamily="34" charset="0"/>
                <a:cs typeface="Calibri" panose="020F0502020204030204" pitchFamily="34" charset="0"/>
              </a:rPr>
              <a:t>Décembre 2022</a:t>
            </a:r>
          </a:p>
          <a:p>
            <a:pPr algn="ctr" defTabSz="588508">
              <a:defRPr/>
            </a:pPr>
            <a:r>
              <a:rPr lang="en-GB" altLang="de-DE" sz="1030" i="1" noProof="1">
                <a:latin typeface="Calibri" panose="020F0502020204030204" pitchFamily="34" charset="0"/>
                <a:cs typeface="Calibri" panose="020F0502020204030204" pitchFamily="34" charset="0"/>
              </a:rPr>
              <a:t>Semaine 50</a:t>
            </a:r>
          </a:p>
        </p:txBody>
      </p:sp>
      <p:sp>
        <p:nvSpPr>
          <p:cNvPr id="38" name="Ellipse 37">
            <a:extLst>
              <a:ext uri="{FF2B5EF4-FFF2-40B4-BE49-F238E27FC236}">
                <a16:creationId xmlns:a16="http://schemas.microsoft.com/office/drawing/2014/main" id="{EF554CB9-E8F9-42D0-9C4C-B01AC97CDC7D}"/>
              </a:ext>
            </a:extLst>
          </p:cNvPr>
          <p:cNvSpPr/>
          <p:nvPr/>
        </p:nvSpPr>
        <p:spPr>
          <a:xfrm>
            <a:off x="2652652" y="2689372"/>
            <a:ext cx="142857" cy="142857"/>
          </a:xfrm>
          <a:prstGeom prst="ellipse">
            <a:avLst/>
          </a:prstGeom>
          <a:solidFill>
            <a:schemeClr val="accent2"/>
          </a:solidFill>
          <a:ln w="28575" cap="rnd">
            <a:solidFill>
              <a:schemeClr val="bg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588508">
              <a:defRPr/>
            </a:pPr>
            <a:endParaRPr lang="fr-FR" sz="901">
              <a:solidFill>
                <a:srgbClr val="000000"/>
              </a:solidFill>
              <a:latin typeface="Arial" panose="020B0604020202020204"/>
            </a:endParaRPr>
          </a:p>
        </p:txBody>
      </p:sp>
      <p:sp>
        <p:nvSpPr>
          <p:cNvPr id="39" name="Text Box 9">
            <a:extLst>
              <a:ext uri="{FF2B5EF4-FFF2-40B4-BE49-F238E27FC236}">
                <a16:creationId xmlns:a16="http://schemas.microsoft.com/office/drawing/2014/main" id="{E7137065-CB71-4778-86DC-3C17F1DE97EA}"/>
              </a:ext>
            </a:extLst>
          </p:cNvPr>
          <p:cNvSpPr txBox="1">
            <a:spLocks noChangeArrowheads="1"/>
          </p:cNvSpPr>
          <p:nvPr/>
        </p:nvSpPr>
        <p:spPr bwMode="gray">
          <a:xfrm>
            <a:off x="2097630" y="1635646"/>
            <a:ext cx="1258586" cy="317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p>
            <a:pPr algn="ctr" defTabSz="588508">
              <a:defRPr/>
            </a:pPr>
            <a:r>
              <a:rPr lang="en-GB" altLang="de-DE" sz="1030" b="1" noProof="1">
                <a:solidFill>
                  <a:srgbClr val="692A6D"/>
                </a:solidFill>
                <a:latin typeface="Calibri" panose="020F0502020204030204" pitchFamily="34" charset="0"/>
                <a:cs typeface="Calibri" panose="020F0502020204030204" pitchFamily="34" charset="0"/>
              </a:rPr>
              <a:t>Pilote collaborateurs élargi</a:t>
            </a:r>
            <a:endParaRPr lang="en-GB" altLang="de-DE" sz="1030" i="1" noProof="1">
              <a:solidFill>
                <a:srgbClr val="692A6D"/>
              </a:solidFill>
              <a:latin typeface="Calibri" panose="020F0502020204030204" pitchFamily="34" charset="0"/>
              <a:cs typeface="Calibri" panose="020F0502020204030204" pitchFamily="34" charset="0"/>
            </a:endParaRPr>
          </a:p>
        </p:txBody>
      </p:sp>
      <p:sp>
        <p:nvSpPr>
          <p:cNvPr id="40" name="Ellipse 39">
            <a:extLst>
              <a:ext uri="{FF2B5EF4-FFF2-40B4-BE49-F238E27FC236}">
                <a16:creationId xmlns:a16="http://schemas.microsoft.com/office/drawing/2014/main" id="{88F16393-E202-4E93-853C-523D3C81E2F8}"/>
              </a:ext>
            </a:extLst>
          </p:cNvPr>
          <p:cNvSpPr/>
          <p:nvPr/>
        </p:nvSpPr>
        <p:spPr>
          <a:xfrm>
            <a:off x="2090959" y="2169280"/>
            <a:ext cx="1194346" cy="34755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708" dirty="0">
                <a:solidFill>
                  <a:srgbClr val="FFFFFF"/>
                </a:solidFill>
              </a:rPr>
              <a:t>200-400 collaborateurs</a:t>
            </a:r>
            <a:endParaRPr lang="fr-FR" sz="708" dirty="0">
              <a:solidFill>
                <a:srgbClr val="FFFFFF"/>
              </a:solidFill>
              <a:cs typeface="Arial"/>
            </a:endParaRPr>
          </a:p>
        </p:txBody>
      </p:sp>
      <p:sp>
        <p:nvSpPr>
          <p:cNvPr id="41" name="Line 24">
            <a:extLst>
              <a:ext uri="{FF2B5EF4-FFF2-40B4-BE49-F238E27FC236}">
                <a16:creationId xmlns:a16="http://schemas.microsoft.com/office/drawing/2014/main" id="{64C30E1E-AD39-4426-919A-8C7370D6132E}"/>
              </a:ext>
            </a:extLst>
          </p:cNvPr>
          <p:cNvSpPr>
            <a:spLocks noChangeShapeType="1"/>
          </p:cNvSpPr>
          <p:nvPr/>
        </p:nvSpPr>
        <p:spPr bwMode="gray">
          <a:xfrm>
            <a:off x="1800532" y="1675968"/>
            <a:ext cx="0" cy="973159"/>
          </a:xfrm>
          <a:prstGeom prst="line">
            <a:avLst/>
          </a:prstGeom>
          <a:noFill/>
          <a:ln w="9525">
            <a:solidFill>
              <a:srgbClr val="002060"/>
            </a:solidFill>
            <a:prstDash val="dash"/>
            <a:round/>
            <a:headEnd/>
            <a:tailEnd/>
          </a:ln>
          <a:effectLst/>
          <a:extLst>
            <a:ext uri="{909E8E84-426E-40DD-AFC4-6F175D3DCCD1}">
              <a14:hiddenFill xmlns:a14="http://schemas.microsoft.com/office/drawing/2010/main">
                <a:noFill/>
              </a14:hiddenFill>
            </a:ext>
          </a:extLst>
        </p:spPr>
        <p:txBody>
          <a:bodyPr/>
          <a:lstStyle/>
          <a:p>
            <a:pPr defTabSz="588508">
              <a:defRPr/>
            </a:pPr>
            <a:endParaRPr lang="en-GB" sz="901"/>
          </a:p>
        </p:txBody>
      </p:sp>
      <p:sp>
        <p:nvSpPr>
          <p:cNvPr id="42" name="Line 24">
            <a:extLst>
              <a:ext uri="{FF2B5EF4-FFF2-40B4-BE49-F238E27FC236}">
                <a16:creationId xmlns:a16="http://schemas.microsoft.com/office/drawing/2014/main" id="{2558AF0F-FC90-4647-959A-E1E20BCF43B8}"/>
              </a:ext>
            </a:extLst>
          </p:cNvPr>
          <p:cNvSpPr>
            <a:spLocks noChangeShapeType="1"/>
          </p:cNvSpPr>
          <p:nvPr/>
        </p:nvSpPr>
        <p:spPr bwMode="gray">
          <a:xfrm>
            <a:off x="5301536" y="1675968"/>
            <a:ext cx="0" cy="973159"/>
          </a:xfrm>
          <a:prstGeom prst="line">
            <a:avLst/>
          </a:prstGeom>
          <a:noFill/>
          <a:ln w="9525">
            <a:solidFill>
              <a:srgbClr val="002060"/>
            </a:solidFill>
            <a:prstDash val="dash"/>
            <a:round/>
            <a:headEnd/>
            <a:tailEnd/>
          </a:ln>
          <a:effectLst/>
          <a:extLst>
            <a:ext uri="{909E8E84-426E-40DD-AFC4-6F175D3DCCD1}">
              <a14:hiddenFill xmlns:a14="http://schemas.microsoft.com/office/drawing/2010/main">
                <a:noFill/>
              </a14:hiddenFill>
            </a:ext>
          </a:extLst>
        </p:spPr>
        <p:txBody>
          <a:bodyPr/>
          <a:lstStyle/>
          <a:p>
            <a:pPr defTabSz="588508">
              <a:defRPr/>
            </a:pPr>
            <a:endParaRPr lang="en-GB" sz="901"/>
          </a:p>
        </p:txBody>
      </p:sp>
      <p:sp>
        <p:nvSpPr>
          <p:cNvPr id="43" name="Ellipse 42">
            <a:extLst>
              <a:ext uri="{FF2B5EF4-FFF2-40B4-BE49-F238E27FC236}">
                <a16:creationId xmlns:a16="http://schemas.microsoft.com/office/drawing/2014/main" id="{F7CB0740-DAB3-4B59-A54B-1F7E3C7451F0}"/>
              </a:ext>
            </a:extLst>
          </p:cNvPr>
          <p:cNvSpPr>
            <a:spLocks/>
          </p:cNvSpPr>
          <p:nvPr/>
        </p:nvSpPr>
        <p:spPr>
          <a:xfrm>
            <a:off x="3842466" y="2162547"/>
            <a:ext cx="1277930" cy="34755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88508">
              <a:defRPr/>
            </a:pPr>
            <a:r>
              <a:rPr lang="fr-FR" sz="708" dirty="0">
                <a:solidFill>
                  <a:srgbClr val="FFFFFF"/>
                </a:solidFill>
                <a:latin typeface="Arial" panose="020B0604020202020204"/>
              </a:rPr>
              <a:t>Clients</a:t>
            </a:r>
          </a:p>
          <a:p>
            <a:pPr algn="ctr" defTabSz="588508">
              <a:defRPr/>
            </a:pPr>
            <a:r>
              <a:rPr lang="fr-FR" sz="708" dirty="0">
                <a:solidFill>
                  <a:srgbClr val="FFFFFF"/>
                </a:solidFill>
                <a:latin typeface="Arial" panose="020B0604020202020204"/>
                <a:sym typeface="Wingdings" panose="05000000000000000000" pitchFamily="2" charset="2"/>
              </a:rPr>
              <a:t>8 établissements</a:t>
            </a:r>
            <a:endParaRPr lang="fr-FR" sz="708" dirty="0">
              <a:solidFill>
                <a:srgbClr val="FFFFFF"/>
              </a:solidFill>
              <a:latin typeface="Arial" panose="020B0604020202020204"/>
            </a:endParaRPr>
          </a:p>
        </p:txBody>
      </p:sp>
      <p:sp>
        <p:nvSpPr>
          <p:cNvPr id="44" name="ZoneTexte 43">
            <a:extLst>
              <a:ext uri="{FF2B5EF4-FFF2-40B4-BE49-F238E27FC236}">
                <a16:creationId xmlns:a16="http://schemas.microsoft.com/office/drawing/2014/main" id="{4D1A692E-AE5C-47E0-8B19-AA1BFBEC2BFB}"/>
              </a:ext>
            </a:extLst>
          </p:cNvPr>
          <p:cNvSpPr txBox="1"/>
          <p:nvPr/>
        </p:nvSpPr>
        <p:spPr>
          <a:xfrm>
            <a:off x="251520" y="3509311"/>
            <a:ext cx="1517343" cy="528093"/>
          </a:xfrm>
          <a:prstGeom prst="rect">
            <a:avLst/>
          </a:prstGeom>
          <a:noFill/>
        </p:spPr>
        <p:txBody>
          <a:bodyPr wrap="square" rtlCol="0">
            <a:spAutoFit/>
          </a:bodyPr>
          <a:lstStyle/>
          <a:p>
            <a:pPr algn="ctr" defTabSz="588508">
              <a:defRPr/>
            </a:pPr>
            <a:r>
              <a:rPr lang="fr-FR" sz="708" dirty="0"/>
              <a:t>2-3 collaborateurs par établissement peuvent s’inscrire pour tester l’espace </a:t>
            </a:r>
          </a:p>
          <a:p>
            <a:pPr algn="ctr" defTabSz="588508">
              <a:defRPr/>
            </a:pPr>
            <a:r>
              <a:rPr lang="fr-FR" sz="708" b="1" dirty="0">
                <a:solidFill>
                  <a:srgbClr val="398538"/>
                </a:solidFill>
              </a:rPr>
              <a:t>Conseils et solutions durables</a:t>
            </a:r>
          </a:p>
        </p:txBody>
      </p:sp>
      <p:sp>
        <p:nvSpPr>
          <p:cNvPr id="45" name="ZoneTexte 44">
            <a:extLst>
              <a:ext uri="{FF2B5EF4-FFF2-40B4-BE49-F238E27FC236}">
                <a16:creationId xmlns:a16="http://schemas.microsoft.com/office/drawing/2014/main" id="{E60BDF79-3A3F-4660-8690-9D0E0887B9F0}"/>
              </a:ext>
            </a:extLst>
          </p:cNvPr>
          <p:cNvSpPr txBox="1"/>
          <p:nvPr/>
        </p:nvSpPr>
        <p:spPr>
          <a:xfrm>
            <a:off x="4233428" y="4528913"/>
            <a:ext cx="4443028" cy="230961"/>
          </a:xfrm>
          <a:prstGeom prst="rect">
            <a:avLst/>
          </a:prstGeom>
          <a:noFill/>
        </p:spPr>
        <p:txBody>
          <a:bodyPr wrap="square" rtlCol="0">
            <a:spAutoFit/>
          </a:bodyPr>
          <a:lstStyle/>
          <a:p>
            <a:pPr algn="ctr" defTabSz="588508">
              <a:spcAft>
                <a:spcPct val="40000"/>
              </a:spcAft>
              <a:defRPr/>
            </a:pPr>
            <a:r>
              <a:rPr lang="en-GB" altLang="de-DE" sz="901" i="1" noProof="1">
                <a:solidFill>
                  <a:schemeClr val="tx1">
                    <a:lumMod val="50000"/>
                    <a:lumOff val="50000"/>
                  </a:schemeClr>
                </a:solidFill>
                <a:latin typeface="Calibri" panose="020F0502020204030204" pitchFamily="34" charset="0"/>
                <a:cs typeface="Calibri" panose="020F0502020204030204" pitchFamily="34" charset="0"/>
              </a:rPr>
              <a:t>Les dates sont prévisionnelles et susceptibles d’être ajustées comme les contenus</a:t>
            </a:r>
          </a:p>
        </p:txBody>
      </p:sp>
      <p:sp>
        <p:nvSpPr>
          <p:cNvPr id="48" name="ZoneTexte 47">
            <a:extLst>
              <a:ext uri="{FF2B5EF4-FFF2-40B4-BE49-F238E27FC236}">
                <a16:creationId xmlns:a16="http://schemas.microsoft.com/office/drawing/2014/main" id="{E8EC88C7-9ED2-4B34-A2B0-5C7014CC62A9}"/>
              </a:ext>
            </a:extLst>
          </p:cNvPr>
          <p:cNvSpPr txBox="1"/>
          <p:nvPr/>
        </p:nvSpPr>
        <p:spPr>
          <a:xfrm>
            <a:off x="5301079" y="3509311"/>
            <a:ext cx="1771585" cy="528093"/>
          </a:xfrm>
          <a:prstGeom prst="rect">
            <a:avLst/>
          </a:prstGeom>
          <a:noFill/>
        </p:spPr>
        <p:txBody>
          <a:bodyPr wrap="square" rtlCol="0">
            <a:spAutoFit/>
          </a:bodyPr>
          <a:lstStyle/>
          <a:p>
            <a:pPr lvl="0" algn="ctr">
              <a:defRPr/>
            </a:pPr>
            <a:r>
              <a:rPr lang="fr-FR" sz="708" u="sng" dirty="0"/>
              <a:t>Tous les clients</a:t>
            </a:r>
            <a:r>
              <a:rPr lang="fr-FR" sz="708" dirty="0"/>
              <a:t> des établissements auront accès à l’espace </a:t>
            </a:r>
          </a:p>
          <a:p>
            <a:pPr lvl="0" algn="ctr">
              <a:defRPr/>
            </a:pPr>
            <a:r>
              <a:rPr lang="fr-FR" sz="708" b="1" dirty="0">
                <a:solidFill>
                  <a:srgbClr val="398538"/>
                </a:solidFill>
              </a:rPr>
              <a:t>Conseils et solutions durables</a:t>
            </a:r>
            <a:r>
              <a:rPr lang="fr-FR" sz="708" dirty="0">
                <a:solidFill>
                  <a:srgbClr val="398538"/>
                </a:solidFill>
              </a:rPr>
              <a:t>, par vagues successives</a:t>
            </a:r>
          </a:p>
        </p:txBody>
      </p:sp>
      <p:sp>
        <p:nvSpPr>
          <p:cNvPr id="49" name="Ellipse 48">
            <a:extLst>
              <a:ext uri="{FF2B5EF4-FFF2-40B4-BE49-F238E27FC236}">
                <a16:creationId xmlns:a16="http://schemas.microsoft.com/office/drawing/2014/main" id="{CEEA92CC-A583-435D-8793-1A844E2AD4D7}"/>
              </a:ext>
            </a:extLst>
          </p:cNvPr>
          <p:cNvSpPr>
            <a:spLocks noChangeAspect="1"/>
          </p:cNvSpPr>
          <p:nvPr/>
        </p:nvSpPr>
        <p:spPr>
          <a:xfrm>
            <a:off x="5482678" y="2169280"/>
            <a:ext cx="1195438" cy="34755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88508">
              <a:defRPr/>
            </a:pPr>
            <a:r>
              <a:rPr lang="fr-FR" sz="708" dirty="0">
                <a:solidFill>
                  <a:srgbClr val="FFFFFF"/>
                </a:solidFill>
                <a:latin typeface="Arial" panose="020B0604020202020204"/>
              </a:rPr>
              <a:t>Tous les clients</a:t>
            </a:r>
            <a:endParaRPr lang="fr-FR" sz="708" i="1" dirty="0">
              <a:solidFill>
                <a:srgbClr val="FFFFFF"/>
              </a:solidFill>
              <a:latin typeface="Arial" panose="020B0604020202020204"/>
            </a:endParaRPr>
          </a:p>
        </p:txBody>
      </p:sp>
      <p:sp>
        <p:nvSpPr>
          <p:cNvPr id="50" name="Text Box 9">
            <a:extLst>
              <a:ext uri="{FF2B5EF4-FFF2-40B4-BE49-F238E27FC236}">
                <a16:creationId xmlns:a16="http://schemas.microsoft.com/office/drawing/2014/main" id="{6B879A18-0D15-480E-AD67-56BD25D54807}"/>
              </a:ext>
            </a:extLst>
          </p:cNvPr>
          <p:cNvSpPr txBox="1">
            <a:spLocks noChangeArrowheads="1"/>
          </p:cNvSpPr>
          <p:nvPr/>
        </p:nvSpPr>
        <p:spPr bwMode="gray">
          <a:xfrm>
            <a:off x="5401646" y="1635646"/>
            <a:ext cx="1258586" cy="158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p>
            <a:pPr lvl="0" algn="ctr">
              <a:spcAft>
                <a:spcPct val="40000"/>
              </a:spcAft>
              <a:defRPr/>
            </a:pPr>
            <a:r>
              <a:rPr lang="en-GB" altLang="de-DE" sz="1030" b="1" noProof="1">
                <a:solidFill>
                  <a:srgbClr val="692A6D"/>
                </a:solidFill>
                <a:latin typeface="Calibri" panose="020F0502020204030204" pitchFamily="34" charset="0"/>
                <a:cs typeface="Calibri" panose="020F0502020204030204" pitchFamily="34" charset="0"/>
              </a:rPr>
              <a:t>Généralisation</a:t>
            </a:r>
            <a:endParaRPr lang="en-GB" altLang="de-DE" sz="1030" i="1" noProof="1">
              <a:solidFill>
                <a:srgbClr val="692A6D"/>
              </a:solidFill>
              <a:latin typeface="Calibri" panose="020F0502020204030204" pitchFamily="34" charset="0"/>
              <a:cs typeface="Calibri" panose="020F0502020204030204" pitchFamily="34" charset="0"/>
            </a:endParaRPr>
          </a:p>
        </p:txBody>
      </p:sp>
      <p:pic>
        <p:nvPicPr>
          <p:cNvPr id="74" name="Graphique 73" descr="Marqueur">
            <a:extLst>
              <a:ext uri="{FF2B5EF4-FFF2-40B4-BE49-F238E27FC236}">
                <a16:creationId xmlns:a16="http://schemas.microsoft.com/office/drawing/2014/main" id="{3BE1DC89-DB13-4059-BB0D-459847C52CA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30961" y="1331717"/>
            <a:ext cx="293146" cy="293146"/>
          </a:xfrm>
          <a:prstGeom prst="rect">
            <a:avLst/>
          </a:prstGeom>
        </p:spPr>
      </p:pic>
      <p:sp>
        <p:nvSpPr>
          <p:cNvPr id="75" name="ZoneTexte 74">
            <a:extLst>
              <a:ext uri="{FF2B5EF4-FFF2-40B4-BE49-F238E27FC236}">
                <a16:creationId xmlns:a16="http://schemas.microsoft.com/office/drawing/2014/main" id="{FC59F31C-79F1-4E9B-9665-B238110C286B}"/>
              </a:ext>
            </a:extLst>
          </p:cNvPr>
          <p:cNvSpPr txBox="1"/>
          <p:nvPr/>
        </p:nvSpPr>
        <p:spPr>
          <a:xfrm>
            <a:off x="1912145" y="3509311"/>
            <a:ext cx="1568576" cy="528093"/>
          </a:xfrm>
          <a:prstGeom prst="rect">
            <a:avLst/>
          </a:prstGeom>
          <a:noFill/>
        </p:spPr>
        <p:txBody>
          <a:bodyPr wrap="square" rtlCol="0">
            <a:spAutoFit/>
          </a:bodyPr>
          <a:lstStyle/>
          <a:p>
            <a:pPr algn="ctr" defTabSz="588508">
              <a:defRPr/>
            </a:pPr>
            <a:r>
              <a:rPr lang="fr-FR" sz="708" dirty="0"/>
              <a:t>Une dizaine de collaborateurs par établissement peuvent s’inscrire pour tester l’espace</a:t>
            </a:r>
          </a:p>
          <a:p>
            <a:pPr algn="ctr" defTabSz="588508">
              <a:defRPr/>
            </a:pPr>
            <a:r>
              <a:rPr lang="fr-FR" sz="708" dirty="0"/>
              <a:t> </a:t>
            </a:r>
            <a:r>
              <a:rPr lang="fr-FR" sz="708" b="1" dirty="0">
                <a:solidFill>
                  <a:srgbClr val="398538"/>
                </a:solidFill>
              </a:rPr>
              <a:t>Conseils et solutions durables</a:t>
            </a:r>
          </a:p>
        </p:txBody>
      </p:sp>
      <p:sp>
        <p:nvSpPr>
          <p:cNvPr id="51" name="ZoneTexte 50">
            <a:extLst>
              <a:ext uri="{FF2B5EF4-FFF2-40B4-BE49-F238E27FC236}">
                <a16:creationId xmlns:a16="http://schemas.microsoft.com/office/drawing/2014/main" id="{28756A99-3DD1-4FDE-967E-E3F2B0148BF9}"/>
              </a:ext>
            </a:extLst>
          </p:cNvPr>
          <p:cNvSpPr txBox="1"/>
          <p:nvPr/>
        </p:nvSpPr>
        <p:spPr>
          <a:xfrm>
            <a:off x="3839312" y="3985730"/>
            <a:ext cx="1771585" cy="419154"/>
          </a:xfrm>
          <a:prstGeom prst="rect">
            <a:avLst/>
          </a:prstGeom>
          <a:noFill/>
        </p:spPr>
        <p:txBody>
          <a:bodyPr wrap="square" rtlCol="0">
            <a:spAutoFit/>
          </a:bodyPr>
          <a:lstStyle/>
          <a:p>
            <a:pPr defTabSz="588508">
              <a:defRPr/>
            </a:pPr>
            <a:r>
              <a:rPr lang="fr-FR" sz="708" u="sng" dirty="0">
                <a:solidFill>
                  <a:schemeClr val="tx1"/>
                </a:solidFill>
              </a:rPr>
              <a:t>Etablissements pilotes </a:t>
            </a:r>
            <a:r>
              <a:rPr lang="fr-FR" sz="708" dirty="0">
                <a:solidFill>
                  <a:schemeClr val="tx1"/>
                </a:solidFill>
              </a:rPr>
              <a:t> : </a:t>
            </a:r>
          </a:p>
          <a:p>
            <a:pPr defTabSz="588508">
              <a:defRPr/>
            </a:pPr>
            <a:r>
              <a:rPr lang="fr-FR" sz="708" dirty="0">
                <a:solidFill>
                  <a:srgbClr val="0070C0"/>
                </a:solidFill>
              </a:rPr>
              <a:t>BPAURA, BPGO, BPN, BPVF</a:t>
            </a:r>
          </a:p>
          <a:p>
            <a:pPr defTabSz="588508">
              <a:defRPr/>
            </a:pPr>
            <a:r>
              <a:rPr lang="fr-FR" sz="708" dirty="0">
                <a:solidFill>
                  <a:srgbClr val="C00000"/>
                </a:solidFill>
              </a:rPr>
              <a:t>CEMP, CEPAL, CEN, CEGEE</a:t>
            </a:r>
          </a:p>
        </p:txBody>
      </p:sp>
      <p:sp>
        <p:nvSpPr>
          <p:cNvPr id="2" name="ZoneTexte 1">
            <a:extLst>
              <a:ext uri="{FF2B5EF4-FFF2-40B4-BE49-F238E27FC236}">
                <a16:creationId xmlns:a16="http://schemas.microsoft.com/office/drawing/2014/main" id="{1E2C407D-BF93-479A-8B25-94E9166CD84B}"/>
              </a:ext>
            </a:extLst>
          </p:cNvPr>
          <p:cNvSpPr txBox="1"/>
          <p:nvPr/>
        </p:nvSpPr>
        <p:spPr>
          <a:xfrm>
            <a:off x="310770" y="642722"/>
            <a:ext cx="1322324" cy="567591"/>
          </a:xfrm>
          <a:prstGeom prst="rect">
            <a:avLst/>
          </a:prstGeom>
          <a:noFill/>
          <a:ln>
            <a:solidFill>
              <a:schemeClr val="accent2"/>
            </a:solidFill>
          </a:ln>
        </p:spPr>
        <p:txBody>
          <a:bodyPr wrap="square" rtlCol="0">
            <a:spAutoFit/>
          </a:bodyPr>
          <a:lstStyle/>
          <a:p>
            <a:pPr algn="ctr"/>
            <a:r>
              <a:rPr lang="fr-FR" sz="772" dirty="0">
                <a:solidFill>
                  <a:srgbClr val="398538"/>
                </a:solidFill>
              </a:rPr>
              <a:t>Alpha-test lot 1 réalisé auprès de 70 collaborateurs : pédagogie, logement</a:t>
            </a:r>
          </a:p>
        </p:txBody>
      </p:sp>
      <p:pic>
        <p:nvPicPr>
          <p:cNvPr id="52" name="Graphique 51" descr="Marqueur">
            <a:extLst>
              <a:ext uri="{FF2B5EF4-FFF2-40B4-BE49-F238E27FC236}">
                <a16:creationId xmlns:a16="http://schemas.microsoft.com/office/drawing/2014/main" id="{0DC36432-3877-4397-9D42-9BE5C858C3C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64505" y="1345724"/>
            <a:ext cx="293146" cy="293146"/>
          </a:xfrm>
          <a:prstGeom prst="rect">
            <a:avLst/>
          </a:prstGeom>
        </p:spPr>
      </p:pic>
      <p:sp>
        <p:nvSpPr>
          <p:cNvPr id="76" name="ZoneTexte 75">
            <a:extLst>
              <a:ext uri="{FF2B5EF4-FFF2-40B4-BE49-F238E27FC236}">
                <a16:creationId xmlns:a16="http://schemas.microsoft.com/office/drawing/2014/main" id="{732868E5-CF1C-4CB8-AC6F-1285CD803198}"/>
              </a:ext>
            </a:extLst>
          </p:cNvPr>
          <p:cNvSpPr txBox="1"/>
          <p:nvPr/>
        </p:nvSpPr>
        <p:spPr>
          <a:xfrm>
            <a:off x="1849671" y="642722"/>
            <a:ext cx="1605962" cy="567591"/>
          </a:xfrm>
          <a:prstGeom prst="rect">
            <a:avLst/>
          </a:prstGeom>
          <a:noFill/>
          <a:ln>
            <a:solidFill>
              <a:schemeClr val="accent2"/>
            </a:solidFill>
          </a:ln>
        </p:spPr>
        <p:txBody>
          <a:bodyPr wrap="square" rtlCol="0">
            <a:spAutoFit/>
          </a:bodyPr>
          <a:lstStyle/>
          <a:p>
            <a:pPr algn="ctr"/>
            <a:r>
              <a:rPr lang="fr-FR" sz="772" dirty="0">
                <a:solidFill>
                  <a:srgbClr val="398538"/>
                </a:solidFill>
              </a:rPr>
              <a:t>Nouvel alpha-test lot 1 et 2 :  fonctionnalités enrichies   (pédagogie, logement, mobilité, mon actualité (dépenses))</a:t>
            </a:r>
          </a:p>
        </p:txBody>
      </p:sp>
      <p:sp>
        <p:nvSpPr>
          <p:cNvPr id="78" name="ZoneTexte 77">
            <a:extLst>
              <a:ext uri="{FF2B5EF4-FFF2-40B4-BE49-F238E27FC236}">
                <a16:creationId xmlns:a16="http://schemas.microsoft.com/office/drawing/2014/main" id="{FFF4C817-E834-47D0-9117-3C1C9BDD2607}"/>
              </a:ext>
            </a:extLst>
          </p:cNvPr>
          <p:cNvSpPr txBox="1"/>
          <p:nvPr/>
        </p:nvSpPr>
        <p:spPr>
          <a:xfrm>
            <a:off x="3610542" y="642722"/>
            <a:ext cx="1605962" cy="329962"/>
          </a:xfrm>
          <a:prstGeom prst="rect">
            <a:avLst/>
          </a:prstGeom>
          <a:noFill/>
          <a:ln>
            <a:solidFill>
              <a:schemeClr val="bg1">
                <a:lumMod val="75000"/>
              </a:schemeClr>
            </a:solidFill>
          </a:ln>
        </p:spPr>
        <p:txBody>
          <a:bodyPr wrap="square" rtlCol="0">
            <a:spAutoFit/>
          </a:bodyPr>
          <a:lstStyle/>
          <a:p>
            <a:pPr algn="ctr"/>
            <a:r>
              <a:rPr lang="fr-FR" sz="772" dirty="0">
                <a:solidFill>
                  <a:schemeClr val="tx1">
                    <a:lumMod val="50000"/>
                    <a:lumOff val="50000"/>
                  </a:schemeClr>
                </a:solidFill>
              </a:rPr>
              <a:t>Fonctionnalités enrichies avant déploiement (Epargne bancaire)</a:t>
            </a:r>
          </a:p>
        </p:txBody>
      </p:sp>
      <p:sp>
        <p:nvSpPr>
          <p:cNvPr id="79" name="ZoneTexte 78">
            <a:extLst>
              <a:ext uri="{FF2B5EF4-FFF2-40B4-BE49-F238E27FC236}">
                <a16:creationId xmlns:a16="http://schemas.microsoft.com/office/drawing/2014/main" id="{091A1FD2-58D2-4940-A683-4ADFDF8917CF}"/>
              </a:ext>
            </a:extLst>
          </p:cNvPr>
          <p:cNvSpPr txBox="1"/>
          <p:nvPr/>
        </p:nvSpPr>
        <p:spPr>
          <a:xfrm>
            <a:off x="6910794" y="627656"/>
            <a:ext cx="1369851" cy="329962"/>
          </a:xfrm>
          <a:prstGeom prst="rect">
            <a:avLst/>
          </a:prstGeom>
          <a:noFill/>
          <a:ln>
            <a:solidFill>
              <a:schemeClr val="bg1">
                <a:lumMod val="75000"/>
              </a:schemeClr>
            </a:solidFill>
          </a:ln>
        </p:spPr>
        <p:txBody>
          <a:bodyPr wrap="square" rtlCol="0">
            <a:spAutoFit/>
          </a:bodyPr>
          <a:lstStyle/>
          <a:p>
            <a:pPr algn="ctr"/>
            <a:r>
              <a:rPr lang="fr-FR" sz="772" dirty="0">
                <a:solidFill>
                  <a:schemeClr val="tx1">
                    <a:lumMod val="50000"/>
                    <a:lumOff val="50000"/>
                  </a:schemeClr>
                </a:solidFill>
              </a:rPr>
              <a:t>Communication Clients</a:t>
            </a:r>
          </a:p>
          <a:p>
            <a:pPr algn="ctr"/>
            <a:r>
              <a:rPr lang="fr-FR" sz="772" dirty="0">
                <a:solidFill>
                  <a:schemeClr val="tx1">
                    <a:lumMod val="50000"/>
                    <a:lumOff val="50000"/>
                  </a:schemeClr>
                </a:solidFill>
              </a:rPr>
              <a:t> (Push bannière - mai)</a:t>
            </a:r>
          </a:p>
        </p:txBody>
      </p:sp>
      <p:sp>
        <p:nvSpPr>
          <p:cNvPr id="82" name="ZoneTexte 81">
            <a:extLst>
              <a:ext uri="{FF2B5EF4-FFF2-40B4-BE49-F238E27FC236}">
                <a16:creationId xmlns:a16="http://schemas.microsoft.com/office/drawing/2014/main" id="{399CBEF2-2815-4DE8-A4DF-2FF71E25259A}"/>
              </a:ext>
            </a:extLst>
          </p:cNvPr>
          <p:cNvSpPr txBox="1"/>
          <p:nvPr/>
        </p:nvSpPr>
        <p:spPr>
          <a:xfrm>
            <a:off x="7296683" y="2930419"/>
            <a:ext cx="758124" cy="409343"/>
          </a:xfrm>
          <a:prstGeom prst="rect">
            <a:avLst/>
          </a:prstGeom>
          <a:noFill/>
        </p:spPr>
        <p:txBody>
          <a:bodyPr wrap="square" rtlCol="0">
            <a:spAutoFit/>
          </a:bodyPr>
          <a:lstStyle/>
          <a:p>
            <a:pPr algn="ctr" defTabSz="588508">
              <a:spcAft>
                <a:spcPct val="40000"/>
              </a:spcAft>
              <a:defRPr/>
            </a:pPr>
            <a:r>
              <a:rPr lang="en-GB" altLang="de-DE" sz="1030" b="1" noProof="1">
                <a:latin typeface="Calibri" panose="020F0502020204030204" pitchFamily="34" charset="0"/>
                <a:cs typeface="Calibri" panose="020F0502020204030204" pitchFamily="34" charset="0"/>
              </a:rPr>
              <a:t>Mai/juin 2023</a:t>
            </a:r>
          </a:p>
        </p:txBody>
      </p:sp>
      <p:sp>
        <p:nvSpPr>
          <p:cNvPr id="83" name="Line 24">
            <a:extLst>
              <a:ext uri="{FF2B5EF4-FFF2-40B4-BE49-F238E27FC236}">
                <a16:creationId xmlns:a16="http://schemas.microsoft.com/office/drawing/2014/main" id="{47EFBC03-6B21-4F49-9DCE-B9ECAAC76910}"/>
              </a:ext>
            </a:extLst>
          </p:cNvPr>
          <p:cNvSpPr>
            <a:spLocks noChangeShapeType="1"/>
          </p:cNvSpPr>
          <p:nvPr/>
        </p:nvSpPr>
        <p:spPr bwMode="gray">
          <a:xfrm>
            <a:off x="6788660" y="1669854"/>
            <a:ext cx="0" cy="973159"/>
          </a:xfrm>
          <a:prstGeom prst="line">
            <a:avLst/>
          </a:prstGeom>
          <a:noFill/>
          <a:ln w="9525">
            <a:solidFill>
              <a:srgbClr val="002060"/>
            </a:solidFill>
            <a:prstDash val="dash"/>
            <a:round/>
            <a:headEnd/>
            <a:tailEnd/>
          </a:ln>
          <a:effectLst/>
          <a:extLst>
            <a:ext uri="{909E8E84-426E-40DD-AFC4-6F175D3DCCD1}">
              <a14:hiddenFill xmlns:a14="http://schemas.microsoft.com/office/drawing/2010/main">
                <a:noFill/>
              </a14:hiddenFill>
            </a:ext>
          </a:extLst>
        </p:spPr>
        <p:txBody>
          <a:bodyPr/>
          <a:lstStyle/>
          <a:p>
            <a:pPr defTabSz="588508">
              <a:defRPr/>
            </a:pPr>
            <a:endParaRPr lang="en-GB" sz="901"/>
          </a:p>
        </p:txBody>
      </p:sp>
      <p:sp>
        <p:nvSpPr>
          <p:cNvPr id="84" name="ZoneTexte 83">
            <a:extLst>
              <a:ext uri="{FF2B5EF4-FFF2-40B4-BE49-F238E27FC236}">
                <a16:creationId xmlns:a16="http://schemas.microsoft.com/office/drawing/2014/main" id="{802FA330-B2A6-413E-98BA-C1FFA3316954}"/>
              </a:ext>
            </a:extLst>
          </p:cNvPr>
          <p:cNvSpPr txBox="1"/>
          <p:nvPr/>
        </p:nvSpPr>
        <p:spPr>
          <a:xfrm>
            <a:off x="6988426" y="3502725"/>
            <a:ext cx="1771585" cy="419154"/>
          </a:xfrm>
          <a:prstGeom prst="rect">
            <a:avLst/>
          </a:prstGeom>
          <a:noFill/>
        </p:spPr>
        <p:txBody>
          <a:bodyPr wrap="square" rtlCol="0">
            <a:spAutoFit/>
          </a:bodyPr>
          <a:lstStyle/>
          <a:p>
            <a:pPr lvl="0" algn="ctr">
              <a:defRPr/>
            </a:pPr>
            <a:r>
              <a:rPr lang="fr-FR" sz="708" u="sng" dirty="0"/>
              <a:t>Tous les clients</a:t>
            </a:r>
            <a:r>
              <a:rPr lang="fr-FR" sz="708" dirty="0"/>
              <a:t> des établissements auront accès à l’espace </a:t>
            </a:r>
          </a:p>
          <a:p>
            <a:pPr lvl="0" algn="ctr">
              <a:defRPr/>
            </a:pPr>
            <a:r>
              <a:rPr lang="fr-FR" sz="708" b="1" dirty="0">
                <a:solidFill>
                  <a:srgbClr val="398538"/>
                </a:solidFill>
              </a:rPr>
              <a:t>Conseils et solutions durables</a:t>
            </a:r>
            <a:endParaRPr lang="fr-FR" sz="708" dirty="0">
              <a:solidFill>
                <a:srgbClr val="398538"/>
              </a:solidFill>
            </a:endParaRPr>
          </a:p>
        </p:txBody>
      </p:sp>
      <p:sp>
        <p:nvSpPr>
          <p:cNvPr id="85" name="Ellipse 84">
            <a:extLst>
              <a:ext uri="{FF2B5EF4-FFF2-40B4-BE49-F238E27FC236}">
                <a16:creationId xmlns:a16="http://schemas.microsoft.com/office/drawing/2014/main" id="{20BB23E1-BA23-417E-B847-46653AE590A5}"/>
              </a:ext>
            </a:extLst>
          </p:cNvPr>
          <p:cNvSpPr>
            <a:spLocks noChangeAspect="1"/>
          </p:cNvSpPr>
          <p:nvPr/>
        </p:nvSpPr>
        <p:spPr>
          <a:xfrm>
            <a:off x="6905926" y="2150167"/>
            <a:ext cx="1369851" cy="34755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88508">
              <a:defRPr/>
            </a:pPr>
            <a:r>
              <a:rPr lang="fr-FR" sz="708" dirty="0">
                <a:solidFill>
                  <a:srgbClr val="FFFFFF"/>
                </a:solidFill>
                <a:latin typeface="Arial" panose="020B0604020202020204"/>
              </a:rPr>
              <a:t>Clients pilote et généralisation</a:t>
            </a:r>
            <a:endParaRPr lang="fr-FR" sz="708" i="1" dirty="0">
              <a:solidFill>
                <a:srgbClr val="FFFFFF"/>
              </a:solidFill>
              <a:latin typeface="Arial" panose="020B0604020202020204"/>
            </a:endParaRPr>
          </a:p>
        </p:txBody>
      </p:sp>
      <p:sp>
        <p:nvSpPr>
          <p:cNvPr id="86" name="Text Box 9">
            <a:extLst>
              <a:ext uri="{FF2B5EF4-FFF2-40B4-BE49-F238E27FC236}">
                <a16:creationId xmlns:a16="http://schemas.microsoft.com/office/drawing/2014/main" id="{242177E9-8A77-4C1D-9220-D930C7AA398B}"/>
              </a:ext>
            </a:extLst>
          </p:cNvPr>
          <p:cNvSpPr txBox="1">
            <a:spLocks noChangeArrowheads="1"/>
          </p:cNvSpPr>
          <p:nvPr/>
        </p:nvSpPr>
        <p:spPr bwMode="gray">
          <a:xfrm>
            <a:off x="6899202" y="1635646"/>
            <a:ext cx="1258586" cy="158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p>
            <a:pPr lvl="0" algn="ctr">
              <a:spcAft>
                <a:spcPct val="40000"/>
              </a:spcAft>
              <a:defRPr/>
            </a:pPr>
            <a:r>
              <a:rPr lang="en-GB" altLang="de-DE" sz="1030" b="1" i="1" noProof="1">
                <a:solidFill>
                  <a:srgbClr val="692A6D"/>
                </a:solidFill>
                <a:latin typeface="Calibri" panose="020F0502020204030204" pitchFamily="34" charset="0"/>
                <a:cs typeface="Calibri" panose="020F0502020204030204" pitchFamily="34" charset="0"/>
              </a:rPr>
              <a:t>Amélioration continue</a:t>
            </a:r>
            <a:endParaRPr lang="en-GB" altLang="de-DE" sz="1030" i="1" noProof="1">
              <a:solidFill>
                <a:srgbClr val="692A6D"/>
              </a:solidFill>
              <a:latin typeface="Calibri" panose="020F0502020204030204" pitchFamily="34" charset="0"/>
              <a:cs typeface="Calibri" panose="020F0502020204030204" pitchFamily="34" charset="0"/>
            </a:endParaRPr>
          </a:p>
        </p:txBody>
      </p:sp>
      <p:sp>
        <p:nvSpPr>
          <p:cNvPr id="88" name="Ellipse 87">
            <a:extLst>
              <a:ext uri="{FF2B5EF4-FFF2-40B4-BE49-F238E27FC236}">
                <a16:creationId xmlns:a16="http://schemas.microsoft.com/office/drawing/2014/main" id="{2FB8E40D-927B-4482-BE24-6ABA9988B2BC}"/>
              </a:ext>
            </a:extLst>
          </p:cNvPr>
          <p:cNvSpPr/>
          <p:nvPr/>
        </p:nvSpPr>
        <p:spPr>
          <a:xfrm>
            <a:off x="7585253" y="2694280"/>
            <a:ext cx="142857" cy="142857"/>
          </a:xfrm>
          <a:prstGeom prst="ellipse">
            <a:avLst/>
          </a:prstGeom>
          <a:solidFill>
            <a:schemeClr val="bg2"/>
          </a:solidFill>
          <a:ln w="28575" cap="rnd">
            <a:solidFill>
              <a:schemeClr val="bg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588508">
              <a:defRPr/>
            </a:pPr>
            <a:endParaRPr lang="fr-FR" sz="901">
              <a:solidFill>
                <a:srgbClr val="000000"/>
              </a:solidFill>
              <a:latin typeface="Arial" panose="020B0604020202020204"/>
            </a:endParaRPr>
          </a:p>
        </p:txBody>
      </p:sp>
      <p:sp>
        <p:nvSpPr>
          <p:cNvPr id="3" name="Rectangle 2">
            <a:extLst>
              <a:ext uri="{FF2B5EF4-FFF2-40B4-BE49-F238E27FC236}">
                <a16:creationId xmlns:a16="http://schemas.microsoft.com/office/drawing/2014/main" id="{9949A4B9-ACF5-491C-BD24-33FF74EF8C5F}"/>
              </a:ext>
            </a:extLst>
          </p:cNvPr>
          <p:cNvSpPr/>
          <p:nvPr/>
        </p:nvSpPr>
        <p:spPr>
          <a:xfrm>
            <a:off x="251520" y="616929"/>
            <a:ext cx="3224023" cy="638450"/>
          </a:xfrm>
          <a:prstGeom prst="rect">
            <a:avLst/>
          </a:prstGeom>
          <a:solidFill>
            <a:srgbClr val="FFFFFF">
              <a:alpha val="4902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ZoneTexte 45">
            <a:extLst>
              <a:ext uri="{FF2B5EF4-FFF2-40B4-BE49-F238E27FC236}">
                <a16:creationId xmlns:a16="http://schemas.microsoft.com/office/drawing/2014/main" id="{E99F9C0E-B2E2-443D-B6E3-B01F06287792}"/>
              </a:ext>
            </a:extLst>
          </p:cNvPr>
          <p:cNvSpPr txBox="1"/>
          <p:nvPr/>
        </p:nvSpPr>
        <p:spPr>
          <a:xfrm>
            <a:off x="2884401" y="1074069"/>
            <a:ext cx="2226625" cy="448777"/>
          </a:xfrm>
          <a:prstGeom prst="rect">
            <a:avLst/>
          </a:prstGeom>
          <a:noFill/>
          <a:ln>
            <a:solidFill>
              <a:schemeClr val="accent2"/>
            </a:solidFill>
          </a:ln>
        </p:spPr>
        <p:txBody>
          <a:bodyPr wrap="square" rtlCol="0">
            <a:spAutoFit/>
          </a:bodyPr>
          <a:lstStyle/>
          <a:p>
            <a:pPr algn="ctr"/>
            <a:r>
              <a:rPr lang="fr-FR" sz="772" dirty="0">
                <a:solidFill>
                  <a:srgbClr val="398538"/>
                </a:solidFill>
              </a:rPr>
              <a:t>Nouvel alpha-test lot 1,2 et 3: (pédagogie, logement, mobilité, mon actualité, épargne bancaire) </a:t>
            </a:r>
            <a:r>
              <a:rPr lang="fr-FR" sz="772" b="1" dirty="0">
                <a:solidFill>
                  <a:srgbClr val="398538"/>
                </a:solidFill>
                <a:highlight>
                  <a:srgbClr val="FFFF00"/>
                </a:highlight>
              </a:rPr>
              <a:t>01/03/2023</a:t>
            </a:r>
          </a:p>
        </p:txBody>
      </p:sp>
      <p:sp>
        <p:nvSpPr>
          <p:cNvPr id="47" name="ZoneTexte 46">
            <a:extLst>
              <a:ext uri="{FF2B5EF4-FFF2-40B4-BE49-F238E27FC236}">
                <a16:creationId xmlns:a16="http://schemas.microsoft.com/office/drawing/2014/main" id="{D675E7CF-D89E-4EF1-91A6-5FE4DD9B7985}"/>
              </a:ext>
            </a:extLst>
          </p:cNvPr>
          <p:cNvSpPr txBox="1"/>
          <p:nvPr/>
        </p:nvSpPr>
        <p:spPr>
          <a:xfrm>
            <a:off x="5384810" y="645838"/>
            <a:ext cx="1369851" cy="329962"/>
          </a:xfrm>
          <a:prstGeom prst="rect">
            <a:avLst/>
          </a:prstGeom>
          <a:noFill/>
          <a:ln>
            <a:solidFill>
              <a:schemeClr val="bg1">
                <a:lumMod val="75000"/>
              </a:schemeClr>
            </a:solidFill>
          </a:ln>
        </p:spPr>
        <p:txBody>
          <a:bodyPr wrap="square" rtlCol="0">
            <a:spAutoFit/>
          </a:bodyPr>
          <a:lstStyle/>
          <a:p>
            <a:pPr algn="ctr"/>
            <a:r>
              <a:rPr lang="fr-FR" sz="772" dirty="0">
                <a:solidFill>
                  <a:schemeClr val="tx1">
                    <a:lumMod val="50000"/>
                    <a:lumOff val="50000"/>
                  </a:schemeClr>
                </a:solidFill>
              </a:rPr>
              <a:t>Version DPA 2</a:t>
            </a:r>
          </a:p>
          <a:p>
            <a:pPr algn="ctr"/>
            <a:endParaRPr lang="fr-FR" sz="772" dirty="0">
              <a:solidFill>
                <a:schemeClr val="tx1">
                  <a:lumMod val="50000"/>
                  <a:lumOff val="50000"/>
                </a:schemeClr>
              </a:solidFill>
            </a:endParaRPr>
          </a:p>
        </p:txBody>
      </p:sp>
    </p:spTree>
    <p:extLst>
      <p:ext uri="{BB962C8B-B14F-4D97-AF65-F5344CB8AC3E}">
        <p14:creationId xmlns:p14="http://schemas.microsoft.com/office/powerpoint/2010/main" val="21416474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44C551-6F6E-4138-8564-46404BB7FBD1}"/>
              </a:ext>
            </a:extLst>
          </p:cNvPr>
          <p:cNvSpPr>
            <a:spLocks noGrp="1"/>
          </p:cNvSpPr>
          <p:nvPr>
            <p:ph type="title"/>
          </p:nvPr>
        </p:nvSpPr>
        <p:spPr/>
        <p:txBody>
          <a:bodyPr/>
          <a:lstStyle/>
          <a:p>
            <a:r>
              <a:rPr lang="fr-FR" dirty="0"/>
              <a:t>Déploiement</a:t>
            </a:r>
          </a:p>
        </p:txBody>
      </p:sp>
      <p:sp>
        <p:nvSpPr>
          <p:cNvPr id="3" name="Espace réservé du texte 2">
            <a:extLst>
              <a:ext uri="{FF2B5EF4-FFF2-40B4-BE49-F238E27FC236}">
                <a16:creationId xmlns:a16="http://schemas.microsoft.com/office/drawing/2014/main" id="{4EA217A2-4A34-4DFC-A7EA-1E743F7BE60E}"/>
              </a:ext>
            </a:extLst>
          </p:cNvPr>
          <p:cNvSpPr>
            <a:spLocks noGrp="1"/>
          </p:cNvSpPr>
          <p:nvPr>
            <p:ph type="body" sz="quarter" idx="12"/>
          </p:nvPr>
        </p:nvSpPr>
        <p:spPr/>
        <p:txBody>
          <a:bodyPr/>
          <a:lstStyle/>
          <a:p>
            <a:r>
              <a:rPr lang="fr-FR" dirty="0"/>
              <a:t>Exceptions – publication portail</a:t>
            </a:r>
          </a:p>
        </p:txBody>
      </p:sp>
      <p:graphicFrame>
        <p:nvGraphicFramePr>
          <p:cNvPr id="6" name="Espace réservé du contenu 5">
            <a:extLst>
              <a:ext uri="{FF2B5EF4-FFF2-40B4-BE49-F238E27FC236}">
                <a16:creationId xmlns:a16="http://schemas.microsoft.com/office/drawing/2014/main" id="{D4E93989-321A-4E79-8713-1C832EC0C7BD}"/>
              </a:ext>
            </a:extLst>
          </p:cNvPr>
          <p:cNvGraphicFramePr>
            <a:graphicFrameLocks noGrp="1"/>
          </p:cNvGraphicFramePr>
          <p:nvPr>
            <p:ph sz="quarter" idx="13"/>
            <p:extLst>
              <p:ext uri="{D42A27DB-BD31-4B8C-83A1-F6EECF244321}">
                <p14:modId xmlns:p14="http://schemas.microsoft.com/office/powerpoint/2010/main" val="27625399"/>
              </p:ext>
            </p:extLst>
          </p:nvPr>
        </p:nvGraphicFramePr>
        <p:xfrm>
          <a:off x="874146" y="980372"/>
          <a:ext cx="7704097" cy="3835650"/>
        </p:xfrm>
        <a:graphic>
          <a:graphicData uri="http://schemas.openxmlformats.org/drawingml/2006/table">
            <a:tbl>
              <a:tblPr/>
              <a:tblGrid>
                <a:gridCol w="780341">
                  <a:extLst>
                    <a:ext uri="{9D8B030D-6E8A-4147-A177-3AD203B41FA5}">
                      <a16:colId xmlns:a16="http://schemas.microsoft.com/office/drawing/2014/main" val="434207520"/>
                    </a:ext>
                  </a:extLst>
                </a:gridCol>
                <a:gridCol w="1489742">
                  <a:extLst>
                    <a:ext uri="{9D8B030D-6E8A-4147-A177-3AD203B41FA5}">
                      <a16:colId xmlns:a16="http://schemas.microsoft.com/office/drawing/2014/main" val="4127719535"/>
                    </a:ext>
                  </a:extLst>
                </a:gridCol>
                <a:gridCol w="1042820">
                  <a:extLst>
                    <a:ext uri="{9D8B030D-6E8A-4147-A177-3AD203B41FA5}">
                      <a16:colId xmlns:a16="http://schemas.microsoft.com/office/drawing/2014/main" val="369246544"/>
                    </a:ext>
                  </a:extLst>
                </a:gridCol>
                <a:gridCol w="858376">
                  <a:extLst>
                    <a:ext uri="{9D8B030D-6E8A-4147-A177-3AD203B41FA5}">
                      <a16:colId xmlns:a16="http://schemas.microsoft.com/office/drawing/2014/main" val="2595453223"/>
                    </a:ext>
                  </a:extLst>
                </a:gridCol>
                <a:gridCol w="574615">
                  <a:extLst>
                    <a:ext uri="{9D8B030D-6E8A-4147-A177-3AD203B41FA5}">
                      <a16:colId xmlns:a16="http://schemas.microsoft.com/office/drawing/2014/main" val="3225830370"/>
                    </a:ext>
                  </a:extLst>
                </a:gridCol>
                <a:gridCol w="1085384">
                  <a:extLst>
                    <a:ext uri="{9D8B030D-6E8A-4147-A177-3AD203B41FA5}">
                      <a16:colId xmlns:a16="http://schemas.microsoft.com/office/drawing/2014/main" val="367546925"/>
                    </a:ext>
                  </a:extLst>
                </a:gridCol>
                <a:gridCol w="915128">
                  <a:extLst>
                    <a:ext uri="{9D8B030D-6E8A-4147-A177-3AD203B41FA5}">
                      <a16:colId xmlns:a16="http://schemas.microsoft.com/office/drawing/2014/main" val="1386662915"/>
                    </a:ext>
                  </a:extLst>
                </a:gridCol>
                <a:gridCol w="957691">
                  <a:extLst>
                    <a:ext uri="{9D8B030D-6E8A-4147-A177-3AD203B41FA5}">
                      <a16:colId xmlns:a16="http://schemas.microsoft.com/office/drawing/2014/main" val="1147048584"/>
                    </a:ext>
                  </a:extLst>
                </a:gridCol>
              </a:tblGrid>
              <a:tr h="292978">
                <a:tc>
                  <a:txBody>
                    <a:bodyPr/>
                    <a:lstStyle/>
                    <a:p>
                      <a:pPr algn="ctr" fontAlgn="ctr"/>
                      <a:r>
                        <a:rPr lang="fr-FR" sz="700" b="1" i="0" u="none" strike="noStrike">
                          <a:solidFill>
                            <a:srgbClr val="548235"/>
                          </a:solidFill>
                          <a:effectLst/>
                          <a:latin typeface="Calibri" panose="020F0502020204030204" pitchFamily="34" charset="0"/>
                        </a:rPr>
                        <a:t>Etablissements</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E7E6E6"/>
                    </a:solidFill>
                  </a:tcPr>
                </a:tc>
                <a:tc>
                  <a:txBody>
                    <a:bodyPr/>
                    <a:lstStyle/>
                    <a:p>
                      <a:pPr algn="l" fontAlgn="ctr"/>
                      <a:r>
                        <a:rPr lang="fr-FR" sz="700" b="1" i="0" u="none" strike="noStrike" dirty="0">
                          <a:solidFill>
                            <a:srgbClr val="548235"/>
                          </a:solidFill>
                          <a:effectLst/>
                          <a:latin typeface="Calibri" panose="020F0502020204030204" pitchFamily="34" charset="0"/>
                        </a:rPr>
                        <a:t>Partenariat </a:t>
                      </a:r>
                      <a:r>
                        <a:rPr lang="fr-FR" sz="700" b="1" i="0" u="none" strike="noStrike" dirty="0" err="1">
                          <a:solidFill>
                            <a:srgbClr val="548235"/>
                          </a:solidFill>
                          <a:effectLst/>
                          <a:latin typeface="Calibri" panose="020F0502020204030204" pitchFamily="34" charset="0"/>
                        </a:rPr>
                        <a:t>Cozynergy</a:t>
                      </a:r>
                      <a:endParaRPr lang="fr-FR" sz="700" b="1" i="0" u="none" strike="noStrike" dirty="0">
                        <a:solidFill>
                          <a:srgbClr val="548235"/>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E7E6E6"/>
                    </a:solidFill>
                  </a:tcPr>
                </a:tc>
                <a:tc>
                  <a:txBody>
                    <a:bodyPr/>
                    <a:lstStyle/>
                    <a:p>
                      <a:pPr algn="l" fontAlgn="ctr"/>
                      <a:r>
                        <a:rPr lang="fr-FR" sz="700" b="1" i="0" u="none" strike="noStrike">
                          <a:solidFill>
                            <a:srgbClr val="548235"/>
                          </a:solidFill>
                          <a:effectLst/>
                          <a:latin typeface="Calibri" panose="020F0502020204030204" pitchFamily="34" charset="0"/>
                        </a:rPr>
                        <a:t>Eco gestes logement</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E7E6E6"/>
                    </a:solidFill>
                  </a:tcPr>
                </a:tc>
                <a:tc>
                  <a:txBody>
                    <a:bodyPr/>
                    <a:lstStyle/>
                    <a:p>
                      <a:pPr algn="l" fontAlgn="ctr"/>
                      <a:r>
                        <a:rPr lang="fr-FR" sz="700" b="1" i="0" u="none" strike="noStrike">
                          <a:solidFill>
                            <a:srgbClr val="548235"/>
                          </a:solidFill>
                          <a:effectLst/>
                          <a:latin typeface="Calibri" panose="020F0502020204030204" pitchFamily="34" charset="0"/>
                        </a:rPr>
                        <a:t>Eco gestes mobilité</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E7E6E6"/>
                    </a:solidFill>
                  </a:tcPr>
                </a:tc>
                <a:tc>
                  <a:txBody>
                    <a:bodyPr/>
                    <a:lstStyle/>
                    <a:p>
                      <a:pPr algn="l" fontAlgn="ctr"/>
                      <a:r>
                        <a:rPr lang="fr-FR" sz="700" b="1" i="0" u="none" strike="noStrike">
                          <a:solidFill>
                            <a:srgbClr val="548235"/>
                          </a:solidFill>
                          <a:effectLst/>
                          <a:latin typeface="Calibri" panose="020F0502020204030204" pitchFamily="34" charset="0"/>
                        </a:rPr>
                        <a:t>Restrictions</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E7E6E6"/>
                    </a:solidFill>
                  </a:tcPr>
                </a:tc>
                <a:tc>
                  <a:txBody>
                    <a:bodyPr/>
                    <a:lstStyle/>
                    <a:p>
                      <a:pPr algn="l" fontAlgn="ctr"/>
                      <a:r>
                        <a:rPr lang="fr-FR" sz="700" b="1" i="0" u="none" strike="noStrike">
                          <a:solidFill>
                            <a:srgbClr val="548235"/>
                          </a:solidFill>
                          <a:effectLst/>
                          <a:latin typeface="Calibri" panose="020F0502020204030204" pitchFamily="34" charset="0"/>
                        </a:rPr>
                        <a:t>Fonctionnement de l'épargne</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E7E6E6"/>
                    </a:solidFill>
                  </a:tcPr>
                </a:tc>
                <a:tc>
                  <a:txBody>
                    <a:bodyPr/>
                    <a:lstStyle/>
                    <a:p>
                      <a:pPr algn="l" fontAlgn="ctr"/>
                      <a:r>
                        <a:rPr lang="fr-FR" sz="700" b="1" i="0" u="none" strike="noStrike">
                          <a:solidFill>
                            <a:srgbClr val="548235"/>
                          </a:solidFill>
                          <a:effectLst/>
                          <a:latin typeface="Calibri" panose="020F0502020204030204" pitchFamily="34" charset="0"/>
                        </a:rPr>
                        <a:t>Notre engagement</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E7E6E6"/>
                    </a:solidFill>
                  </a:tcPr>
                </a:tc>
                <a:tc>
                  <a:txBody>
                    <a:bodyPr/>
                    <a:lstStyle/>
                    <a:p>
                      <a:pPr algn="l" fontAlgn="ctr"/>
                      <a:r>
                        <a:rPr lang="fr-FR" sz="700" b="1" i="0" u="none" strike="noStrike">
                          <a:solidFill>
                            <a:srgbClr val="548235"/>
                          </a:solidFill>
                          <a:effectLst/>
                          <a:latin typeface="Calibri" panose="020F0502020204030204" pitchFamily="34" charset="0"/>
                        </a:rPr>
                        <a:t>Livret vert/Codevair</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E7E6E6"/>
                    </a:solidFill>
                  </a:tcPr>
                </a:tc>
                <a:extLst>
                  <a:ext uri="{0D108BD9-81ED-4DB2-BD59-A6C34878D82A}">
                    <a16:rowId xmlns:a16="http://schemas.microsoft.com/office/drawing/2014/main" val="3792951010"/>
                  </a:ext>
                </a:extLst>
              </a:tr>
              <a:tr h="298118">
                <a:tc>
                  <a:txBody>
                    <a:bodyPr/>
                    <a:lstStyle/>
                    <a:p>
                      <a:pPr algn="ctr" fontAlgn="ctr"/>
                      <a:r>
                        <a:rPr lang="fr-FR" sz="700" b="1" i="0" u="none" strike="noStrike">
                          <a:solidFill>
                            <a:srgbClr val="548235"/>
                          </a:solidFill>
                          <a:effectLst/>
                          <a:latin typeface="Calibri" panose="020F0502020204030204" pitchFamily="34" charset="0"/>
                        </a:rPr>
                        <a:t>BPALC</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l" fontAlgn="ctr"/>
                      <a:r>
                        <a:rPr lang="fr-FR" sz="500" b="0" i="0" u="sng" strike="noStrike">
                          <a:solidFill>
                            <a:srgbClr val="0563C1"/>
                          </a:solidFill>
                          <a:effectLst/>
                          <a:latin typeface="Calibri" panose="020F0502020204030204" pitchFamily="34" charset="0"/>
                          <a:hlinkClick r:id="rId2"/>
                        </a:rPr>
                        <a:t>https://france-renov.gouv.fr/renovation </a:t>
                      </a:r>
                      <a:endParaRPr lang="fr-FR" sz="500" b="0" i="0" u="sng" strike="noStrike">
                        <a:solidFill>
                          <a:srgbClr val="0563C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4B084"/>
                    </a:solidFill>
                  </a:tcPr>
                </a:tc>
                <a:tc>
                  <a:txBody>
                    <a:bodyPr/>
                    <a:lstStyle/>
                    <a:p>
                      <a:pPr algn="l" fontAlgn="ctr"/>
                      <a:r>
                        <a:rPr lang="fr-FR" sz="500" b="0" i="0" u="sng" strike="noStrike">
                          <a:solidFill>
                            <a:srgbClr val="0563C1"/>
                          </a:solidFill>
                          <a:effectLst/>
                          <a:latin typeface="Calibri" panose="020F0502020204030204" pitchFamily="34" charset="0"/>
                          <a:hlinkClick r:id="rId3"/>
                        </a:rPr>
                        <a:t>https://www.banquepopulaire.fr/bpalc/conseils/transition-energetique-logement-renovation/</a:t>
                      </a:r>
                      <a:endParaRPr lang="fr-FR" sz="500" b="0" i="0" u="sng" strike="noStrike">
                        <a:solidFill>
                          <a:srgbClr val="0563C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l" rtl="0" fontAlgn="ctr"/>
                      <a:r>
                        <a:rPr lang="fr-FR" sz="500" b="0" i="0" u="sng" strike="noStrike">
                          <a:solidFill>
                            <a:srgbClr val="0563C1"/>
                          </a:solidFill>
                          <a:effectLst/>
                          <a:latin typeface="Calibri" panose="020F0502020204030204" pitchFamily="34" charset="0"/>
                          <a:hlinkClick r:id="rId4"/>
                        </a:rPr>
                        <a:t>https://www.banquepopulaire.fr/bpalc/conseils/transition-energetique-mobilite-verte/</a:t>
                      </a:r>
                      <a:endParaRPr lang="fr-FR" sz="500" b="0" i="0" u="sng" strike="noStrike">
                        <a:solidFill>
                          <a:srgbClr val="0563C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ctr" rtl="0" fontAlgn="ctr"/>
                      <a:endParaRPr lang="fr-FR" sz="500" b="1" i="0" u="none" strike="noStrike" dirty="0">
                        <a:solidFill>
                          <a:srgbClr val="0563C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l" fontAlgn="ctr"/>
                      <a:r>
                        <a:rPr lang="fr-FR" sz="500" b="0" i="0" u="sng" strike="noStrike">
                          <a:solidFill>
                            <a:srgbClr val="0563C1"/>
                          </a:solidFill>
                          <a:effectLst/>
                          <a:latin typeface="Calibri" panose="020F0502020204030204" pitchFamily="34" charset="0"/>
                          <a:hlinkClick r:id="rId5"/>
                        </a:rPr>
                        <a:t>https://www.banquepopulaire.fr/bpalc/epargner/fonctionnement-offre-epargne-bancaire-verte/</a:t>
                      </a:r>
                      <a:endParaRPr lang="fr-FR" sz="500" b="0" i="0" u="sng" strike="noStrike">
                        <a:solidFill>
                          <a:srgbClr val="0563C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l" fontAlgn="ctr"/>
                      <a:r>
                        <a:rPr lang="fr-FR" sz="500" b="0" i="0" u="sng" strike="noStrike">
                          <a:solidFill>
                            <a:srgbClr val="0563C1"/>
                          </a:solidFill>
                          <a:effectLst/>
                          <a:latin typeface="Calibri" panose="020F0502020204030204" pitchFamily="34" charset="0"/>
                          <a:hlinkClick r:id="rId6"/>
                        </a:rPr>
                        <a:t>https://www.img.banquepopulaire.fr/app/uploads/sites/5/2022/01/21233243/promesse-client-bp.pdf</a:t>
                      </a:r>
                      <a:endParaRPr lang="fr-FR" sz="500" b="0" i="0" u="sng" strike="noStrike">
                        <a:solidFill>
                          <a:srgbClr val="0563C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l" fontAlgn="ctr"/>
                      <a:r>
                        <a:rPr lang="fr-FR" sz="500" b="0" i="0" u="sng" strike="noStrike">
                          <a:solidFill>
                            <a:srgbClr val="0563C1"/>
                          </a:solidFill>
                          <a:effectLst/>
                          <a:latin typeface="Calibri" panose="020F0502020204030204" pitchFamily="34" charset="0"/>
                          <a:hlinkClick r:id="rId7"/>
                        </a:rPr>
                        <a:t>https://www.banquepopulaire.fr/bpalc/epargner/livret-codevair/</a:t>
                      </a:r>
                      <a:endParaRPr lang="fr-FR" sz="500" b="0" i="0" u="sng" strike="noStrike">
                        <a:solidFill>
                          <a:srgbClr val="0563C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extLst>
                  <a:ext uri="{0D108BD9-81ED-4DB2-BD59-A6C34878D82A}">
                    <a16:rowId xmlns:a16="http://schemas.microsoft.com/office/drawing/2014/main" val="885301383"/>
                  </a:ext>
                </a:extLst>
              </a:tr>
              <a:tr h="298118">
                <a:tc>
                  <a:txBody>
                    <a:bodyPr/>
                    <a:lstStyle/>
                    <a:p>
                      <a:pPr algn="ctr" fontAlgn="ctr"/>
                      <a:r>
                        <a:rPr lang="fr-FR" sz="700" b="1" i="0" u="none" strike="noStrike" dirty="0">
                          <a:solidFill>
                            <a:srgbClr val="548235"/>
                          </a:solidFill>
                          <a:effectLst/>
                          <a:latin typeface="Calibri" panose="020F0502020204030204" pitchFamily="34" charset="0"/>
                        </a:rPr>
                        <a:t>BPAURA (pilote)</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ctr"/>
                      <a:r>
                        <a:rPr lang="fr-FR" sz="500" b="0" i="0" u="sng" strike="noStrike">
                          <a:solidFill>
                            <a:srgbClr val="0563C1"/>
                          </a:solidFill>
                          <a:effectLst/>
                          <a:latin typeface="Calibri" panose="020F0502020204030204" pitchFamily="34" charset="0"/>
                          <a:hlinkClick r:id="rId8"/>
                        </a:rPr>
                        <a:t>https://www.banquepopulaire.fr/bpaura/votre-banque/cozynergy/</a:t>
                      </a:r>
                      <a:endParaRPr lang="fr-FR" sz="500" b="0" i="0" u="sng" strike="noStrike">
                        <a:solidFill>
                          <a:srgbClr val="0563C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ctr"/>
                      <a:r>
                        <a:rPr lang="fr-FR" sz="500" b="0" i="0" u="sng" strike="noStrike">
                          <a:solidFill>
                            <a:srgbClr val="0563C1"/>
                          </a:solidFill>
                          <a:effectLst/>
                          <a:latin typeface="Calibri" panose="020F0502020204030204" pitchFamily="34" charset="0"/>
                          <a:hlinkClick r:id="rId9"/>
                        </a:rPr>
                        <a:t>https://www.banquepopulaire.fr/bpaura/conseils/transition-energetique-logement-renovation/</a:t>
                      </a:r>
                      <a:endParaRPr lang="fr-FR" sz="500" b="0" i="0" u="sng" strike="noStrike">
                        <a:solidFill>
                          <a:srgbClr val="0563C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rtl="0" fontAlgn="ctr"/>
                      <a:r>
                        <a:rPr lang="fr-FR" sz="500" b="0" i="0" u="sng" strike="noStrike">
                          <a:solidFill>
                            <a:srgbClr val="0563C1"/>
                          </a:solidFill>
                          <a:effectLst/>
                          <a:latin typeface="Calibri" panose="020F0502020204030204" pitchFamily="34" charset="0"/>
                          <a:hlinkClick r:id="rId10"/>
                        </a:rPr>
                        <a:t>https://www.banquepopulaire.fr/bpaura/conseils/transition-energetique-mobilite-verte/</a:t>
                      </a:r>
                      <a:endParaRPr lang="fr-FR" sz="500" b="0" i="0" u="sng" strike="noStrike">
                        <a:solidFill>
                          <a:srgbClr val="0563C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ctr" rtl="0" fontAlgn="ctr"/>
                      <a:r>
                        <a:rPr lang="fr-FR" sz="500" b="1" i="0" u="none" strike="noStrike" dirty="0">
                          <a:solidFill>
                            <a:srgbClr val="0563C1"/>
                          </a:solidFill>
                          <a:effectLst/>
                          <a:latin typeface="Calibri" panose="020F0502020204030204" pitchFamily="34" charset="0"/>
                        </a:rPr>
                        <a:t>Appli</a:t>
                      </a:r>
                    </a:p>
                    <a:p>
                      <a:pPr algn="ctr" rtl="0" fontAlgn="ctr"/>
                      <a:r>
                        <a:rPr lang="fr-FR" sz="500" b="1" i="0" u="none" strike="noStrike" dirty="0">
                          <a:solidFill>
                            <a:srgbClr val="0563C1"/>
                          </a:solidFill>
                          <a:effectLst/>
                          <a:latin typeface="Calibri" panose="020F0502020204030204" pitchFamily="34" charset="0"/>
                        </a:rPr>
                        <a:t>Sans Epargne</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ctr"/>
                      <a:r>
                        <a:rPr lang="fr-FR" sz="500" b="0" i="0" u="none" strike="noStrike" dirty="0">
                          <a:solidFill>
                            <a:srgbClr val="000000"/>
                          </a:solidFill>
                          <a:effectLst/>
                          <a:latin typeface="Calibri" panose="020F0502020204030204" pitchFamily="34" charset="0"/>
                        </a:rPr>
                        <a:t>?</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ctr"/>
                      <a:r>
                        <a:rPr lang="fr-FR" sz="500" b="0" i="0" u="none" strike="noStrike">
                          <a:solidFill>
                            <a:srgbClr val="000000"/>
                          </a:solidFill>
                          <a:effectLst/>
                          <a:latin typeface="Calibri" panose="020F0502020204030204" pitchFamily="34" charset="0"/>
                        </a:rPr>
                        <a:t>?</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ctr"/>
                      <a:r>
                        <a:rPr lang="fr-FR" sz="500" b="0" i="0" u="none" strike="noStrike">
                          <a:solidFill>
                            <a:srgbClr val="000000"/>
                          </a:solidFill>
                          <a:effectLst/>
                          <a:latin typeface="Calibri" panose="020F0502020204030204" pitchFamily="34" charset="0"/>
                        </a:rPr>
                        <a:t>?</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3864014614"/>
                  </a:ext>
                </a:extLst>
              </a:tr>
              <a:tr h="298118">
                <a:tc>
                  <a:txBody>
                    <a:bodyPr/>
                    <a:lstStyle/>
                    <a:p>
                      <a:pPr algn="ctr" fontAlgn="ctr"/>
                      <a:r>
                        <a:rPr lang="fr-FR" sz="700" b="1" i="0" u="none" strike="noStrike" dirty="0">
                          <a:solidFill>
                            <a:srgbClr val="548235"/>
                          </a:solidFill>
                          <a:effectLst/>
                          <a:latin typeface="Calibri" panose="020F0502020204030204" pitchFamily="34" charset="0"/>
                        </a:rPr>
                        <a:t>BPGO (pilote)</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ctr"/>
                      <a:r>
                        <a:rPr lang="fr-FR" sz="500" b="0" i="0" u="sng" strike="noStrike">
                          <a:solidFill>
                            <a:srgbClr val="0563C1"/>
                          </a:solidFill>
                          <a:effectLst/>
                          <a:latin typeface="Calibri" panose="020F0502020204030204" pitchFamily="34" charset="0"/>
                          <a:hlinkClick r:id="rId11"/>
                        </a:rPr>
                        <a:t>https://www.banquepopulaire.fr/bpgo/communication/cozynergy/</a:t>
                      </a:r>
                      <a:endParaRPr lang="fr-FR" sz="500" b="0" i="0" u="sng" strike="noStrike">
                        <a:solidFill>
                          <a:srgbClr val="0563C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ctr"/>
                      <a:r>
                        <a:rPr lang="fr-FR" sz="500" b="0" i="0" u="sng" strike="noStrike">
                          <a:solidFill>
                            <a:srgbClr val="0563C1"/>
                          </a:solidFill>
                          <a:effectLst/>
                          <a:latin typeface="Calibri" panose="020F0502020204030204" pitchFamily="34" charset="0"/>
                          <a:hlinkClick r:id="rId12"/>
                        </a:rPr>
                        <a:t>https://www.banquepopulaire.fr/bpgo/conseils/transition-energetique-logement-renovation/</a:t>
                      </a:r>
                      <a:endParaRPr lang="fr-FR" sz="500" b="0" i="0" u="sng" strike="noStrike">
                        <a:solidFill>
                          <a:srgbClr val="0563C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rtl="0" fontAlgn="ctr"/>
                      <a:r>
                        <a:rPr lang="fr-FR" sz="500" b="0" i="0" u="sng" strike="noStrike">
                          <a:solidFill>
                            <a:srgbClr val="0563C1"/>
                          </a:solidFill>
                          <a:effectLst/>
                          <a:latin typeface="Calibri" panose="020F0502020204030204" pitchFamily="34" charset="0"/>
                          <a:hlinkClick r:id="rId13"/>
                        </a:rPr>
                        <a:t>https://www.banquepopulaire.fr/conseils/transition-energetique-mobilite-verte/</a:t>
                      </a:r>
                      <a:endParaRPr lang="fr-FR" sz="500" b="0" i="0" u="sng" strike="noStrike">
                        <a:solidFill>
                          <a:srgbClr val="0563C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ctr" rtl="0" fontAlgn="ctr"/>
                      <a:r>
                        <a:rPr lang="fr-FR" sz="500" b="1" i="0" u="none" strike="noStrike" dirty="0">
                          <a:solidFill>
                            <a:srgbClr val="0563C1"/>
                          </a:solidFill>
                          <a:effectLst/>
                          <a:latin typeface="Calibri" panose="020F0502020204030204" pitchFamily="34" charset="0"/>
                        </a:rPr>
                        <a:t>Appli</a:t>
                      </a:r>
                    </a:p>
                    <a:p>
                      <a:pPr algn="ctr" rtl="0" fontAlgn="ctr"/>
                      <a:r>
                        <a:rPr lang="fr-FR" sz="500" b="1" i="0" u="none" strike="noStrike" dirty="0">
                          <a:solidFill>
                            <a:srgbClr val="0563C1"/>
                          </a:solidFill>
                          <a:effectLst/>
                          <a:latin typeface="Calibri" panose="020F0502020204030204" pitchFamily="34" charset="0"/>
                        </a:rPr>
                        <a:t>Sans Epargne</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ctr"/>
                      <a:r>
                        <a:rPr lang="fr-FR" sz="500" b="0" i="0" u="none" strike="noStrike" dirty="0">
                          <a:solidFill>
                            <a:srgbClr val="000000"/>
                          </a:solidFill>
                          <a:effectLst/>
                          <a:latin typeface="Calibri" panose="020F0502020204030204" pitchFamily="34" charset="0"/>
                        </a:rPr>
                        <a:t>?</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ctr"/>
                      <a:r>
                        <a:rPr lang="fr-FR" sz="500" b="0" i="0" u="none" strike="noStrike">
                          <a:solidFill>
                            <a:srgbClr val="000000"/>
                          </a:solidFill>
                          <a:effectLst/>
                          <a:latin typeface="Calibri" panose="020F0502020204030204" pitchFamily="34" charset="0"/>
                        </a:rPr>
                        <a:t>?</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ctr"/>
                      <a:r>
                        <a:rPr lang="fr-FR" sz="500" b="0" i="0" u="sng" strike="noStrike">
                          <a:solidFill>
                            <a:srgbClr val="0563C1"/>
                          </a:solidFill>
                          <a:effectLst/>
                          <a:latin typeface="Calibri" panose="020F0502020204030204" pitchFamily="34" charset="0"/>
                          <a:hlinkClick r:id="rId14"/>
                        </a:rPr>
                        <a:t>Livret CODEVair : l'épargne verte | Banque Populaire</a:t>
                      </a:r>
                      <a:endParaRPr lang="fr-FR" sz="500" b="0" i="0" u="sng" strike="noStrike">
                        <a:solidFill>
                          <a:srgbClr val="0563C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3867585139"/>
                  </a:ext>
                </a:extLst>
              </a:tr>
              <a:tr h="298118">
                <a:tc>
                  <a:txBody>
                    <a:bodyPr/>
                    <a:lstStyle/>
                    <a:p>
                      <a:pPr algn="ctr" fontAlgn="ctr"/>
                      <a:r>
                        <a:rPr lang="fr-FR" sz="700" b="1" i="0" u="none" strike="noStrike">
                          <a:solidFill>
                            <a:srgbClr val="548235"/>
                          </a:solidFill>
                          <a:effectLst/>
                          <a:latin typeface="Calibri" panose="020F0502020204030204" pitchFamily="34" charset="0"/>
                        </a:rPr>
                        <a:t>BPMED</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l" fontAlgn="ctr"/>
                      <a:r>
                        <a:rPr lang="fr-FR" sz="500" b="0" i="0" u="sng" strike="noStrike">
                          <a:solidFill>
                            <a:srgbClr val="0563C1"/>
                          </a:solidFill>
                          <a:effectLst/>
                          <a:latin typeface="Calibri" panose="020F0502020204030204" pitchFamily="34" charset="0"/>
                          <a:hlinkClick r:id="rId15"/>
                        </a:rPr>
                        <a:t>https://www.banquepopulaire.fr/mediterranee/communication/cozynergy/</a:t>
                      </a:r>
                      <a:endParaRPr lang="fr-FR" sz="500" b="0" i="0" u="sng" strike="noStrike">
                        <a:solidFill>
                          <a:srgbClr val="0563C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l" fontAlgn="ctr"/>
                      <a:r>
                        <a:rPr lang="fr-FR" sz="500" b="0" i="0" u="sng" strike="noStrike">
                          <a:solidFill>
                            <a:srgbClr val="0563C1"/>
                          </a:solidFill>
                          <a:effectLst/>
                          <a:latin typeface="Calibri" panose="020F0502020204030204" pitchFamily="34" charset="0"/>
                          <a:hlinkClick r:id="rId16"/>
                        </a:rPr>
                        <a:t>https://www.banquepopulaire.fr/mediterranee/conseils/transition-energetique-logement-renovation/</a:t>
                      </a:r>
                      <a:endParaRPr lang="fr-FR" sz="500" b="0" i="0" u="sng" strike="noStrike">
                        <a:solidFill>
                          <a:srgbClr val="0563C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l" rtl="0" fontAlgn="ctr"/>
                      <a:r>
                        <a:rPr lang="fr-FR" sz="500" b="0" i="0" u="none" strike="noStrike" dirty="0">
                          <a:solidFill>
                            <a:srgbClr val="0563C1"/>
                          </a:solidFill>
                          <a:effectLst/>
                          <a:latin typeface="Calibri" panose="020F0502020204030204" pitchFamily="34" charset="0"/>
                        </a:rPr>
                        <a:t>erreur</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ctr" rtl="0" fontAlgn="ctr"/>
                      <a:r>
                        <a:rPr lang="fr-FR" sz="500" b="1" i="0" u="none" strike="noStrike" dirty="0">
                          <a:solidFill>
                            <a:srgbClr val="0563C1"/>
                          </a:solidFill>
                          <a:effectLst/>
                          <a:latin typeface="Calibri" panose="020F0502020204030204" pitchFamily="34" charset="0"/>
                        </a:rPr>
                        <a:t>Appli </a:t>
                      </a:r>
                    </a:p>
                    <a:p>
                      <a:pPr algn="ctr" rtl="0" fontAlgn="ctr"/>
                      <a:r>
                        <a:rPr lang="fr-FR" sz="500" b="1" i="0" u="none" strike="noStrike" dirty="0">
                          <a:solidFill>
                            <a:srgbClr val="0563C1"/>
                          </a:solidFill>
                          <a:effectLst/>
                          <a:latin typeface="Calibri" panose="020F0502020204030204" pitchFamily="34" charset="0"/>
                        </a:rPr>
                        <a:t>Sans Epargne</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l" fontAlgn="ctr"/>
                      <a:r>
                        <a:rPr lang="fr-FR" sz="500" b="0" i="0" u="none" strike="noStrike" dirty="0">
                          <a:solidFill>
                            <a:srgbClr val="000000"/>
                          </a:solidFill>
                          <a:effectLst/>
                          <a:latin typeface="Calibri" panose="020F0502020204030204" pitchFamily="34" charset="0"/>
                        </a:rPr>
                        <a:t>?</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l" fontAlgn="ctr"/>
                      <a:r>
                        <a:rPr lang="fr-FR" sz="500" b="0" i="0" u="none" strike="noStrike" dirty="0">
                          <a:solidFill>
                            <a:srgbClr val="000000"/>
                          </a:solidFill>
                          <a:effectLst/>
                          <a:latin typeface="Calibri" panose="020F0502020204030204" pitchFamily="34" charset="0"/>
                        </a:rPr>
                        <a:t>?</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l" fontAlgn="ctr"/>
                      <a:r>
                        <a:rPr lang="fr-FR" sz="500" b="0" i="0" u="sng" strike="noStrike">
                          <a:solidFill>
                            <a:srgbClr val="0563C1"/>
                          </a:solidFill>
                          <a:effectLst/>
                          <a:latin typeface="Calibri" panose="020F0502020204030204" pitchFamily="34" charset="0"/>
                          <a:hlinkClick r:id="rId17"/>
                        </a:rPr>
                        <a:t>Livret CODEVair : l'épargne verte | Banque Populaire</a:t>
                      </a:r>
                      <a:endParaRPr lang="fr-FR" sz="500" b="0" i="0" u="sng" strike="noStrike">
                        <a:solidFill>
                          <a:srgbClr val="0563C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extLst>
                  <a:ext uri="{0D108BD9-81ED-4DB2-BD59-A6C34878D82A}">
                    <a16:rowId xmlns:a16="http://schemas.microsoft.com/office/drawing/2014/main" val="2331700907"/>
                  </a:ext>
                </a:extLst>
              </a:tr>
              <a:tr h="298118">
                <a:tc>
                  <a:txBody>
                    <a:bodyPr/>
                    <a:lstStyle/>
                    <a:p>
                      <a:pPr algn="ctr" fontAlgn="ctr"/>
                      <a:r>
                        <a:rPr lang="fr-FR" sz="700" b="1" i="0" u="none" strike="noStrike" dirty="0">
                          <a:solidFill>
                            <a:srgbClr val="548235"/>
                          </a:solidFill>
                          <a:effectLst/>
                          <a:latin typeface="Calibri" panose="020F0502020204030204" pitchFamily="34" charset="0"/>
                        </a:rPr>
                        <a:t>BPN (pilote)</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ctr"/>
                      <a:r>
                        <a:rPr lang="fr-FR" sz="500" b="0" i="0" u="sng" strike="noStrike">
                          <a:solidFill>
                            <a:srgbClr val="0563C1"/>
                          </a:solidFill>
                          <a:effectLst/>
                          <a:latin typeface="Calibri" panose="020F0502020204030204" pitchFamily="34" charset="0"/>
                          <a:hlinkClick r:id="rId18"/>
                        </a:rPr>
                        <a:t>https://www.banquepopulaire.fr/nord/communication/cozynergy/</a:t>
                      </a:r>
                      <a:endParaRPr lang="fr-FR" sz="500" b="0" i="0" u="sng" strike="noStrike">
                        <a:solidFill>
                          <a:srgbClr val="0563C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ctr"/>
                      <a:r>
                        <a:rPr lang="fr-FR" sz="500" b="0" i="0" u="sng" strike="noStrike">
                          <a:solidFill>
                            <a:srgbClr val="0563C1"/>
                          </a:solidFill>
                          <a:effectLst/>
                          <a:latin typeface="Calibri" panose="020F0502020204030204" pitchFamily="34" charset="0"/>
                          <a:hlinkClick r:id="rId19"/>
                        </a:rPr>
                        <a:t>https://www.banquepopulaire.fr/nord/conseils/transition-energetique-logement-renovation/</a:t>
                      </a:r>
                      <a:endParaRPr lang="fr-FR" sz="500" b="0" i="0" u="sng" strike="noStrike">
                        <a:solidFill>
                          <a:srgbClr val="0563C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rtl="0" fontAlgn="ctr"/>
                      <a:r>
                        <a:rPr lang="fr-FR" sz="500" b="0" i="0" u="sng" strike="noStrike">
                          <a:solidFill>
                            <a:srgbClr val="0563C1"/>
                          </a:solidFill>
                          <a:effectLst/>
                          <a:latin typeface="Calibri" panose="020F0502020204030204" pitchFamily="34" charset="0"/>
                          <a:hlinkClick r:id="rId20"/>
                        </a:rPr>
                        <a:t>https://www.banquepopulaire.fr/nord/conseils/transition-energetique-mobilite-verte/</a:t>
                      </a:r>
                      <a:endParaRPr lang="fr-FR" sz="500" b="0" i="0" u="sng" strike="noStrike">
                        <a:solidFill>
                          <a:srgbClr val="0563C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ctr" rtl="0" fontAlgn="ctr"/>
                      <a:r>
                        <a:rPr lang="fr-FR" sz="500" b="1" i="0" u="none" strike="noStrike" dirty="0">
                          <a:solidFill>
                            <a:srgbClr val="0563C1"/>
                          </a:solidFill>
                          <a:effectLst/>
                          <a:latin typeface="Calibri" panose="020F0502020204030204" pitchFamily="34" charset="0"/>
                        </a:rPr>
                        <a:t>Appli</a:t>
                      </a:r>
                    </a:p>
                    <a:p>
                      <a:pPr algn="ctr" rtl="0" fontAlgn="ctr"/>
                      <a:r>
                        <a:rPr lang="fr-FR" sz="500" b="1" i="0" u="none" strike="noStrike" dirty="0">
                          <a:solidFill>
                            <a:srgbClr val="0563C1"/>
                          </a:solidFill>
                          <a:effectLst/>
                          <a:latin typeface="Calibri" panose="020F0502020204030204" pitchFamily="34" charset="0"/>
                        </a:rPr>
                        <a:t>Sans Epargne</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ctr"/>
                      <a:r>
                        <a:rPr lang="fr-FR" sz="500" b="0" i="0" u="none" strike="noStrike" dirty="0">
                          <a:solidFill>
                            <a:srgbClr val="000000"/>
                          </a:solidFill>
                          <a:effectLst/>
                          <a:latin typeface="Calibri" panose="020F0502020204030204" pitchFamily="34" charset="0"/>
                        </a:rPr>
                        <a:t>?</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ctr"/>
                      <a:r>
                        <a:rPr lang="fr-FR" sz="500" b="0" i="0" u="none" strike="noStrike">
                          <a:solidFill>
                            <a:srgbClr val="000000"/>
                          </a:solidFill>
                          <a:effectLst/>
                          <a:latin typeface="Calibri" panose="020F0502020204030204" pitchFamily="34" charset="0"/>
                        </a:rPr>
                        <a:t>?</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ctr"/>
                      <a:r>
                        <a:rPr lang="fr-FR" sz="500" b="0" i="0" u="sng" strike="noStrike">
                          <a:solidFill>
                            <a:srgbClr val="0563C1"/>
                          </a:solidFill>
                          <a:effectLst/>
                          <a:latin typeface="Calibri" panose="020F0502020204030204" pitchFamily="34" charset="0"/>
                          <a:hlinkClick r:id="rId21"/>
                        </a:rPr>
                        <a:t>Livret CODEVair : l'épargne verte | Banque Populaire</a:t>
                      </a:r>
                      <a:endParaRPr lang="fr-FR" sz="500" b="0" i="0" u="sng" strike="noStrike">
                        <a:solidFill>
                          <a:srgbClr val="0563C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3331379163"/>
                  </a:ext>
                </a:extLst>
              </a:tr>
              <a:tr h="298118">
                <a:tc>
                  <a:txBody>
                    <a:bodyPr/>
                    <a:lstStyle/>
                    <a:p>
                      <a:pPr algn="ctr" fontAlgn="ctr"/>
                      <a:r>
                        <a:rPr lang="fr-FR" sz="700" b="1" i="0" u="none" strike="noStrike">
                          <a:solidFill>
                            <a:srgbClr val="548235"/>
                          </a:solidFill>
                          <a:effectLst/>
                          <a:latin typeface="Calibri" panose="020F0502020204030204" pitchFamily="34" charset="0"/>
                        </a:rPr>
                        <a:t>BPOC</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l" fontAlgn="ctr"/>
                      <a:r>
                        <a:rPr lang="fr-FR" sz="500" b="0" i="0" u="sng" strike="noStrike">
                          <a:solidFill>
                            <a:srgbClr val="0563C1"/>
                          </a:solidFill>
                          <a:effectLst/>
                          <a:latin typeface="Calibri" panose="020F0502020204030204" pitchFamily="34" charset="0"/>
                          <a:hlinkClick r:id="rId2"/>
                        </a:rPr>
                        <a:t>https://france-renov.gouv.fr/renovation </a:t>
                      </a:r>
                      <a:endParaRPr lang="fr-FR" sz="500" b="0" i="0" u="sng" strike="noStrike">
                        <a:solidFill>
                          <a:srgbClr val="0563C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4B084"/>
                    </a:solidFill>
                  </a:tcPr>
                </a:tc>
                <a:tc>
                  <a:txBody>
                    <a:bodyPr/>
                    <a:lstStyle/>
                    <a:p>
                      <a:pPr algn="l" fontAlgn="ctr"/>
                      <a:r>
                        <a:rPr lang="fr-FR" sz="500" b="0" i="0" u="sng" strike="noStrike">
                          <a:solidFill>
                            <a:srgbClr val="0563C1"/>
                          </a:solidFill>
                          <a:effectLst/>
                          <a:latin typeface="Calibri" panose="020F0502020204030204" pitchFamily="34" charset="0"/>
                          <a:hlinkClick r:id="rId22"/>
                        </a:rPr>
                        <a:t>https://www.banquepopulaire.fr/occitane/conseils/transition-energetique-logement-renovation/</a:t>
                      </a:r>
                      <a:endParaRPr lang="fr-FR" sz="500" b="0" i="0" u="sng" strike="noStrike">
                        <a:solidFill>
                          <a:srgbClr val="0563C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l" fontAlgn="ctr"/>
                      <a:r>
                        <a:rPr lang="fr-FR" sz="400" dirty="0">
                          <a:hlinkClick r:id="rId23"/>
                        </a:rPr>
                        <a:t>Les </a:t>
                      </a:r>
                      <a:r>
                        <a:rPr lang="fr-FR" sz="400" dirty="0" err="1">
                          <a:hlinkClick r:id="rId23"/>
                        </a:rPr>
                        <a:t>éco-gestes</a:t>
                      </a:r>
                      <a:r>
                        <a:rPr lang="fr-FR" sz="400" dirty="0">
                          <a:hlinkClick r:id="rId23"/>
                        </a:rPr>
                        <a:t> pour votre mobilité | BP Occitane (banquepopulaire.fr)</a:t>
                      </a:r>
                      <a:endParaRPr lang="fr-FR" sz="200" b="0" i="0" u="none" strike="noStrike" dirty="0">
                        <a:solidFill>
                          <a:srgbClr val="0070C0"/>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ctr" rtl="0" fontAlgn="ctr"/>
                      <a:r>
                        <a:rPr lang="fr-FR" sz="500" b="1" i="0" u="none" strike="noStrike" dirty="0">
                          <a:solidFill>
                            <a:srgbClr val="0563C1"/>
                          </a:solidFill>
                          <a:effectLst/>
                          <a:latin typeface="Calibri" panose="020F0502020204030204" pitchFamily="34" charset="0"/>
                        </a:rPr>
                        <a:t>Appli</a:t>
                      </a:r>
                    </a:p>
                    <a:p>
                      <a:pPr algn="ctr" rtl="0" fontAlgn="ctr"/>
                      <a:r>
                        <a:rPr lang="fr-FR" sz="500" b="1" i="0" u="none" strike="noStrike" dirty="0">
                          <a:solidFill>
                            <a:srgbClr val="0563C1"/>
                          </a:solidFill>
                          <a:effectLst/>
                          <a:latin typeface="Calibri" panose="020F0502020204030204" pitchFamily="34" charset="0"/>
                        </a:rPr>
                        <a:t>Sans Epargne</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l" fontAlgn="ctr"/>
                      <a:r>
                        <a:rPr lang="fr-FR" sz="500" b="0" i="0" u="none" strike="noStrike" dirty="0">
                          <a:solidFill>
                            <a:srgbClr val="000000"/>
                          </a:solidFill>
                          <a:effectLst/>
                          <a:latin typeface="Calibri" panose="020F0502020204030204" pitchFamily="34" charset="0"/>
                        </a:rPr>
                        <a:t>?</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l" fontAlgn="ctr"/>
                      <a:r>
                        <a:rPr lang="fr-FR" sz="500" b="0" i="0" u="none" strike="noStrike">
                          <a:solidFill>
                            <a:srgbClr val="000000"/>
                          </a:solidFill>
                          <a:effectLst/>
                          <a:latin typeface="Calibri" panose="020F0502020204030204" pitchFamily="34" charset="0"/>
                        </a:rPr>
                        <a:t>?</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l" fontAlgn="ctr"/>
                      <a:r>
                        <a:rPr lang="fr-FR" sz="500" b="0" i="0" u="sng" strike="noStrike">
                          <a:solidFill>
                            <a:srgbClr val="0563C1"/>
                          </a:solidFill>
                          <a:effectLst/>
                          <a:latin typeface="Calibri" panose="020F0502020204030204" pitchFamily="34" charset="0"/>
                          <a:hlinkClick r:id="rId24"/>
                        </a:rPr>
                        <a:t>Livret CODEVair : l'épargne verte | Banque Populaire</a:t>
                      </a:r>
                      <a:endParaRPr lang="fr-FR" sz="500" b="0" i="0" u="sng" strike="noStrike">
                        <a:solidFill>
                          <a:srgbClr val="0563C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extLst>
                  <a:ext uri="{0D108BD9-81ED-4DB2-BD59-A6C34878D82A}">
                    <a16:rowId xmlns:a16="http://schemas.microsoft.com/office/drawing/2014/main" val="1665766602"/>
                  </a:ext>
                </a:extLst>
              </a:tr>
              <a:tr h="372648">
                <a:tc>
                  <a:txBody>
                    <a:bodyPr/>
                    <a:lstStyle/>
                    <a:p>
                      <a:pPr algn="ctr" fontAlgn="ctr"/>
                      <a:r>
                        <a:rPr lang="fr-FR" sz="700" b="1" i="0" u="none" strike="noStrike">
                          <a:solidFill>
                            <a:srgbClr val="548235"/>
                          </a:solidFill>
                          <a:effectLst/>
                          <a:latin typeface="Calibri" panose="020F0502020204030204" pitchFamily="34" charset="0"/>
                        </a:rPr>
                        <a:t>BPVF (pilote)</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ctr"/>
                      <a:r>
                        <a:rPr lang="fr-FR" sz="500" b="0" i="0" u="sng" strike="noStrike">
                          <a:solidFill>
                            <a:srgbClr val="0563C1"/>
                          </a:solidFill>
                          <a:effectLst/>
                          <a:latin typeface="Calibri" panose="020F0502020204030204" pitchFamily="34" charset="0"/>
                          <a:hlinkClick r:id="rId2"/>
                        </a:rPr>
                        <a:t>https://france-renov.gouv.fr/renovation</a:t>
                      </a:r>
                      <a:endParaRPr lang="fr-FR" sz="500" b="0" i="0" u="sng" strike="noStrike">
                        <a:solidFill>
                          <a:srgbClr val="0563C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4B084"/>
                    </a:solidFill>
                  </a:tcPr>
                </a:tc>
                <a:tc>
                  <a:txBody>
                    <a:bodyPr/>
                    <a:lstStyle/>
                    <a:p>
                      <a:pPr algn="l" fontAlgn="ctr"/>
                      <a:r>
                        <a:rPr lang="fr-FR" sz="500" b="0" i="0" u="sng" strike="noStrike">
                          <a:solidFill>
                            <a:srgbClr val="0563C1"/>
                          </a:solidFill>
                          <a:effectLst/>
                          <a:latin typeface="Calibri" panose="020F0502020204030204" pitchFamily="34" charset="0"/>
                          <a:hlinkClick r:id="rId25"/>
                        </a:rPr>
                        <a:t>https://www.banquepopulaire.fr/valdefrance/conseils/transition-energetique-logement-renovation/</a:t>
                      </a:r>
                      <a:endParaRPr lang="fr-FR" sz="500" b="0" i="0" u="sng" strike="noStrike">
                        <a:solidFill>
                          <a:srgbClr val="0563C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rtl="0" fontAlgn="ctr"/>
                      <a:r>
                        <a:rPr lang="fr-FR" sz="500" b="0" i="0" u="sng" strike="noStrike">
                          <a:solidFill>
                            <a:srgbClr val="0563C1"/>
                          </a:solidFill>
                          <a:effectLst/>
                          <a:latin typeface="Calibri" panose="020F0502020204030204" pitchFamily="34" charset="0"/>
                          <a:hlinkClick r:id="rId26"/>
                        </a:rPr>
                        <a:t>https://www.banquepopulaire.fr/valdefrance/conseils/transition-energetique-mobilite-verte/</a:t>
                      </a:r>
                      <a:endParaRPr lang="fr-FR" sz="500" b="0" i="0" u="sng" strike="noStrike">
                        <a:solidFill>
                          <a:srgbClr val="0563C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ctr" rtl="0" fontAlgn="ctr"/>
                      <a:endParaRPr lang="fr-FR" sz="500" b="1" i="0" u="sng" strike="noStrike" dirty="0">
                        <a:solidFill>
                          <a:srgbClr val="0563C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ctr"/>
                      <a:r>
                        <a:rPr lang="fr-FR" sz="500" b="0" i="0" u="sng" strike="noStrike">
                          <a:solidFill>
                            <a:srgbClr val="0563C1"/>
                          </a:solidFill>
                          <a:effectLst/>
                          <a:latin typeface="Calibri" panose="020F0502020204030204" pitchFamily="34" charset="0"/>
                          <a:hlinkClick r:id="rId27"/>
                        </a:rPr>
                        <a:t>https://www.banquepopulaire.fr/valdefrance/epargner/fonctionnement-offre-epargne-bancaire-verte/</a:t>
                      </a:r>
                      <a:endParaRPr lang="fr-FR" sz="500" b="0" i="0" u="sng" strike="noStrike">
                        <a:solidFill>
                          <a:srgbClr val="0563C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ctr"/>
                      <a:r>
                        <a:rPr lang="fr-FR" sz="500" b="0" i="0" u="sng" strike="noStrike">
                          <a:solidFill>
                            <a:srgbClr val="0563C1"/>
                          </a:solidFill>
                          <a:effectLst/>
                          <a:latin typeface="Calibri" panose="020F0502020204030204" pitchFamily="34" charset="0"/>
                          <a:hlinkClick r:id="rId6"/>
                        </a:rPr>
                        <a:t>https://www.img.banquepopulaire.fr/app/uploads/sites/5/2022/01/21233243/promesse-client-bp.pdf</a:t>
                      </a:r>
                      <a:endParaRPr lang="fr-FR" sz="500" b="0" i="0" u="sng" strike="noStrike">
                        <a:solidFill>
                          <a:srgbClr val="0563C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l" fontAlgn="ctr"/>
                      <a:r>
                        <a:rPr lang="fr-FR" sz="500" b="0" i="0" u="sng" strike="noStrike">
                          <a:solidFill>
                            <a:srgbClr val="0563C1"/>
                          </a:solidFill>
                          <a:effectLst/>
                          <a:latin typeface="Calibri" panose="020F0502020204030204" pitchFamily="34" charset="0"/>
                          <a:hlinkClick r:id="rId28"/>
                        </a:rPr>
                        <a:t>https://www.banquepopulaire.fr/valdefrance/epargner/livret-codevair/</a:t>
                      </a:r>
                      <a:endParaRPr lang="fr-FR" sz="500" b="0" i="0" u="sng" strike="noStrike">
                        <a:solidFill>
                          <a:srgbClr val="0563C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3486367393"/>
                  </a:ext>
                </a:extLst>
              </a:tr>
              <a:tr h="149059">
                <a:tc>
                  <a:txBody>
                    <a:bodyPr/>
                    <a:lstStyle/>
                    <a:p>
                      <a:pPr algn="ctr" fontAlgn="ctr"/>
                      <a:r>
                        <a:rPr lang="fr-FR" sz="700" b="1" i="0" u="none" strike="noStrike">
                          <a:solidFill>
                            <a:schemeClr val="bg1"/>
                          </a:solidFill>
                          <a:effectLst/>
                          <a:latin typeface="Calibri" panose="020F0502020204030204" pitchFamily="34" charset="0"/>
                        </a:rPr>
                        <a:t>BQSAV</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C65911"/>
                    </a:solidFill>
                  </a:tcPr>
                </a:tc>
                <a:tc>
                  <a:txBody>
                    <a:bodyPr/>
                    <a:lstStyle/>
                    <a:p>
                      <a:pPr algn="l" fontAlgn="ctr"/>
                      <a:r>
                        <a:rPr lang="fr-FR" sz="500" b="0" i="0" u="sng" strike="noStrike" dirty="0">
                          <a:solidFill>
                            <a:schemeClr val="bg1"/>
                          </a:solidFill>
                          <a:effectLst/>
                          <a:latin typeface="Calibri" panose="020F0502020204030204" pitchFamily="34" charset="0"/>
                          <a:hlinkClick r:id="rId29">
                            <a:extLst>
                              <a:ext uri="{A12FA001-AC4F-418D-AE19-62706E023703}">
                                <ahyp:hlinkClr xmlns:ahyp="http://schemas.microsoft.com/office/drawing/2018/hyperlinkcolor" val="tx"/>
                              </a:ext>
                            </a:extLst>
                          </a:hlinkClick>
                        </a:rPr>
                        <a:t>https://www.banque-de-savoie.fr/communication/cozynergy/</a:t>
                      </a:r>
                      <a:endParaRPr lang="fr-FR" sz="500" b="0" i="0" u="sng" strike="noStrike" dirty="0">
                        <a:solidFill>
                          <a:schemeClr val="bg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C6591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500" b="0" i="0" u="none" strike="noStrike" dirty="0">
                          <a:solidFill>
                            <a:schemeClr val="bg1"/>
                          </a:solidFill>
                          <a:effectLst/>
                          <a:latin typeface="Calibri" panose="020F0502020204030204" pitchFamily="34" charset="0"/>
                        </a:rPr>
                        <a:t>pas de déploiement (aucune page de contenu national utilisée autre que le partenariat </a:t>
                      </a:r>
                      <a:r>
                        <a:rPr lang="fr-FR" sz="500" b="0" i="0" u="none" strike="noStrike" dirty="0" err="1">
                          <a:solidFill>
                            <a:schemeClr val="bg1"/>
                          </a:solidFill>
                          <a:effectLst/>
                          <a:latin typeface="Calibri" panose="020F0502020204030204" pitchFamily="34" charset="0"/>
                        </a:rPr>
                        <a:t>Cozynergy</a:t>
                      </a:r>
                      <a:endParaRPr lang="fr-FR" sz="500" b="0" i="0" u="none" strike="noStrike" dirty="0">
                        <a:solidFill>
                          <a:schemeClr val="bg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C65911"/>
                    </a:solidFill>
                  </a:tcPr>
                </a:tc>
                <a:tc>
                  <a:txBody>
                    <a:bodyPr/>
                    <a:lstStyle/>
                    <a:p>
                      <a:pPr algn="l" fontAlgn="ctr"/>
                      <a:r>
                        <a:rPr lang="fr-FR" sz="500" b="0" i="0" u="none" strike="noStrike">
                          <a:solidFill>
                            <a:srgbClr val="FFFFFF"/>
                          </a:solidFill>
                          <a:effectLst/>
                          <a:latin typeface="Calibri" panose="020F0502020204030204" pitchFamily="34" charset="0"/>
                        </a:rPr>
                        <a:t>?</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C65911"/>
                    </a:solidFill>
                  </a:tcPr>
                </a:tc>
                <a:tc>
                  <a:txBody>
                    <a:bodyPr/>
                    <a:lstStyle/>
                    <a:p>
                      <a:pPr algn="l" fontAlgn="ctr"/>
                      <a:r>
                        <a:rPr lang="fr-FR" sz="500" b="1" i="0" u="none" strike="noStrike">
                          <a:solidFill>
                            <a:srgbClr val="FFFFFF"/>
                          </a:solidFill>
                          <a:effectLst/>
                          <a:latin typeface="Calibri" panose="020F0502020204030204" pitchFamily="34" charset="0"/>
                        </a:rPr>
                        <a:t> </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C65911"/>
                    </a:solidFill>
                  </a:tcPr>
                </a:tc>
                <a:tc>
                  <a:txBody>
                    <a:bodyPr/>
                    <a:lstStyle/>
                    <a:p>
                      <a:pPr algn="l" fontAlgn="ctr"/>
                      <a:r>
                        <a:rPr lang="fr-FR" sz="500" b="0" i="0" u="none" strike="noStrike">
                          <a:solidFill>
                            <a:srgbClr val="FFFFFF"/>
                          </a:solidFill>
                          <a:effectLst/>
                          <a:latin typeface="Calibri" panose="020F0502020204030204" pitchFamily="34" charset="0"/>
                          <a:hlinkClick r:id="rId30"/>
                        </a:rPr>
                        <a:t>?</a:t>
                      </a:r>
                      <a:endParaRPr lang="fr-FR" sz="500" b="0" i="0" u="none" strike="noStrike">
                        <a:solidFill>
                          <a:srgbClr val="FFFFFF"/>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C65911"/>
                    </a:solidFill>
                  </a:tcPr>
                </a:tc>
                <a:tc>
                  <a:txBody>
                    <a:bodyPr/>
                    <a:lstStyle/>
                    <a:p>
                      <a:pPr algn="l" fontAlgn="ctr"/>
                      <a:r>
                        <a:rPr lang="fr-FR" sz="500" b="0" i="0" u="none" strike="noStrike">
                          <a:solidFill>
                            <a:srgbClr val="FFFFFF"/>
                          </a:solidFill>
                          <a:effectLst/>
                          <a:latin typeface="Calibri" panose="020F0502020204030204" pitchFamily="34" charset="0"/>
                        </a:rPr>
                        <a:t>?</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C65911"/>
                    </a:solidFill>
                  </a:tcPr>
                </a:tc>
                <a:tc>
                  <a:txBody>
                    <a:bodyPr/>
                    <a:lstStyle/>
                    <a:p>
                      <a:pPr algn="l" fontAlgn="ctr"/>
                      <a:r>
                        <a:rPr lang="fr-FR" sz="500" b="0" i="0" u="none" strike="noStrike">
                          <a:solidFill>
                            <a:srgbClr val="FFFFFF"/>
                          </a:solidFill>
                          <a:effectLst/>
                          <a:latin typeface="Calibri" panose="020F0502020204030204" pitchFamily="34" charset="0"/>
                        </a:rPr>
                        <a:t>?</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C65911"/>
                    </a:solidFill>
                  </a:tcPr>
                </a:tc>
                <a:extLst>
                  <a:ext uri="{0D108BD9-81ED-4DB2-BD59-A6C34878D82A}">
                    <a16:rowId xmlns:a16="http://schemas.microsoft.com/office/drawing/2014/main" val="588719510"/>
                  </a:ext>
                </a:extLst>
              </a:tr>
              <a:tr h="107939">
                <a:tc>
                  <a:txBody>
                    <a:bodyPr/>
                    <a:lstStyle/>
                    <a:p>
                      <a:pPr algn="ctr" fontAlgn="ctr"/>
                      <a:r>
                        <a:rPr lang="fr-FR" sz="700" b="1" i="0" u="none" strike="noStrike">
                          <a:solidFill>
                            <a:srgbClr val="FFFFFF"/>
                          </a:solidFill>
                          <a:effectLst/>
                          <a:latin typeface="Calibri" panose="020F0502020204030204" pitchFamily="34" charset="0"/>
                        </a:rPr>
                        <a:t> </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l" fontAlgn="ctr"/>
                      <a:endParaRPr lang="fr-FR" sz="500" b="0" i="0" u="sng" strike="noStrike" dirty="0">
                        <a:solidFill>
                          <a:srgbClr val="0563C1"/>
                        </a:solidFill>
                        <a:effectLst/>
                        <a:latin typeface="Calibri" panose="020F0502020204030204" pitchFamily="34" charset="0"/>
                      </a:endParaRP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l" fontAlgn="ctr"/>
                      <a:r>
                        <a:rPr lang="fr-FR" sz="500" b="0" i="0" u="none" strike="noStrike">
                          <a:solidFill>
                            <a:srgbClr val="FFFFFF"/>
                          </a:solidFill>
                          <a:effectLst/>
                          <a:latin typeface="Calibri" panose="020F0502020204030204" pitchFamily="34" charset="0"/>
                        </a:rPr>
                        <a:t> </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l" fontAlgn="ctr"/>
                      <a:r>
                        <a:rPr lang="fr-FR" sz="500" b="0" i="0" u="none" strike="noStrike">
                          <a:solidFill>
                            <a:srgbClr val="FFFFFF"/>
                          </a:solidFill>
                          <a:effectLst/>
                          <a:latin typeface="Calibri" panose="020F0502020204030204" pitchFamily="34" charset="0"/>
                        </a:rPr>
                        <a:t> </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l" fontAlgn="ctr"/>
                      <a:r>
                        <a:rPr lang="fr-FR" sz="500" b="1" i="0" u="none" strike="noStrike">
                          <a:solidFill>
                            <a:srgbClr val="FFFFFF"/>
                          </a:solidFill>
                          <a:effectLst/>
                          <a:latin typeface="Calibri" panose="020F0502020204030204" pitchFamily="34" charset="0"/>
                        </a:rPr>
                        <a:t> </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l" fontAlgn="ctr"/>
                      <a:r>
                        <a:rPr lang="fr-FR" sz="500" b="0" i="0" u="none" strike="noStrike">
                          <a:solidFill>
                            <a:srgbClr val="FFFFFF"/>
                          </a:solidFill>
                          <a:effectLst/>
                          <a:latin typeface="Calibri" panose="020F0502020204030204" pitchFamily="34" charset="0"/>
                        </a:rPr>
                        <a:t> </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l" fontAlgn="ctr"/>
                      <a:r>
                        <a:rPr lang="fr-FR" sz="500" b="0" i="0" u="none" strike="noStrike">
                          <a:solidFill>
                            <a:srgbClr val="FFFFFF"/>
                          </a:solidFill>
                          <a:effectLst/>
                          <a:latin typeface="Calibri" panose="020F0502020204030204" pitchFamily="34" charset="0"/>
                        </a:rPr>
                        <a:t> </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l" fontAlgn="ctr"/>
                      <a:r>
                        <a:rPr lang="fr-FR" sz="500" b="0" i="0" u="none" strike="noStrike">
                          <a:solidFill>
                            <a:srgbClr val="FFFFFF"/>
                          </a:solidFill>
                          <a:effectLst/>
                          <a:latin typeface="Calibri" panose="020F0502020204030204" pitchFamily="34" charset="0"/>
                        </a:rPr>
                        <a:t> </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44979447"/>
                  </a:ext>
                </a:extLst>
              </a:tr>
              <a:tr h="175273">
                <a:tc>
                  <a:txBody>
                    <a:bodyPr/>
                    <a:lstStyle/>
                    <a:p>
                      <a:pPr algn="ctr" fontAlgn="ctr"/>
                      <a:r>
                        <a:rPr lang="fr-FR" sz="700" b="1" i="0" u="none" strike="noStrike">
                          <a:solidFill>
                            <a:srgbClr val="548235"/>
                          </a:solidFill>
                          <a:effectLst/>
                          <a:latin typeface="Calibri" panose="020F0502020204030204" pitchFamily="34" charset="0"/>
                        </a:rPr>
                        <a:t>Etablissements</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12700" cap="flat" cmpd="sng" algn="ctr">
                      <a:solidFill>
                        <a:srgbClr val="F4B084"/>
                      </a:solidFill>
                      <a:prstDash val="solid"/>
                      <a:round/>
                      <a:headEnd type="none" w="med" len="med"/>
                      <a:tailEnd type="none" w="med" len="med"/>
                    </a:lnB>
                    <a:solidFill>
                      <a:srgbClr val="E7E6E6"/>
                    </a:solidFill>
                  </a:tcPr>
                </a:tc>
                <a:tc>
                  <a:txBody>
                    <a:bodyPr/>
                    <a:lstStyle/>
                    <a:p>
                      <a:pPr algn="l" fontAlgn="ctr"/>
                      <a:r>
                        <a:rPr lang="fr-FR" sz="700" b="1" i="0" u="none" strike="noStrike">
                          <a:solidFill>
                            <a:srgbClr val="548235"/>
                          </a:solidFill>
                          <a:effectLst/>
                          <a:latin typeface="Calibri" panose="020F0502020204030204" pitchFamily="34" charset="0"/>
                        </a:rPr>
                        <a:t>Partenariat Cozynergy</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E7E6E6"/>
                    </a:solidFill>
                  </a:tcPr>
                </a:tc>
                <a:tc>
                  <a:txBody>
                    <a:bodyPr/>
                    <a:lstStyle/>
                    <a:p>
                      <a:pPr algn="l" fontAlgn="ctr"/>
                      <a:r>
                        <a:rPr lang="fr-FR" sz="700" b="1" i="0" u="none" strike="noStrike">
                          <a:solidFill>
                            <a:srgbClr val="548235"/>
                          </a:solidFill>
                          <a:effectLst/>
                          <a:latin typeface="Calibri" panose="020F0502020204030204" pitchFamily="34" charset="0"/>
                        </a:rPr>
                        <a:t>Eco gestes logement</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12700" cap="flat" cmpd="sng" algn="ctr">
                      <a:solidFill>
                        <a:srgbClr val="F4B084"/>
                      </a:solidFill>
                      <a:prstDash val="solid"/>
                      <a:round/>
                      <a:headEnd type="none" w="med" len="med"/>
                      <a:tailEnd type="none" w="med" len="med"/>
                    </a:lnB>
                    <a:solidFill>
                      <a:srgbClr val="E7E6E6"/>
                    </a:solidFill>
                  </a:tcPr>
                </a:tc>
                <a:tc>
                  <a:txBody>
                    <a:bodyPr/>
                    <a:lstStyle/>
                    <a:p>
                      <a:pPr algn="l" fontAlgn="ctr"/>
                      <a:r>
                        <a:rPr lang="fr-FR" sz="700" b="1" i="0" u="none" strike="noStrike">
                          <a:solidFill>
                            <a:srgbClr val="548235"/>
                          </a:solidFill>
                          <a:effectLst/>
                          <a:latin typeface="Calibri" panose="020F0502020204030204" pitchFamily="34" charset="0"/>
                        </a:rPr>
                        <a:t>Eco gestes mobilité</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12700" cap="flat" cmpd="sng" algn="ctr">
                      <a:solidFill>
                        <a:srgbClr val="F4B084"/>
                      </a:solidFill>
                      <a:prstDash val="solid"/>
                      <a:round/>
                      <a:headEnd type="none" w="med" len="med"/>
                      <a:tailEnd type="none" w="med" len="med"/>
                    </a:lnB>
                    <a:solidFill>
                      <a:srgbClr val="E7E6E6"/>
                    </a:solidFill>
                  </a:tcPr>
                </a:tc>
                <a:tc>
                  <a:txBody>
                    <a:bodyPr/>
                    <a:lstStyle/>
                    <a:p>
                      <a:pPr algn="l" fontAlgn="ctr"/>
                      <a:r>
                        <a:rPr lang="fr-FR" sz="700" b="1" i="0" u="none" strike="noStrike">
                          <a:solidFill>
                            <a:srgbClr val="548235"/>
                          </a:solidFill>
                          <a:effectLst/>
                          <a:latin typeface="Calibri" panose="020F0502020204030204" pitchFamily="34" charset="0"/>
                        </a:rPr>
                        <a:t> </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12700" cap="flat" cmpd="sng" algn="ctr">
                      <a:solidFill>
                        <a:srgbClr val="F4B084"/>
                      </a:solidFill>
                      <a:prstDash val="solid"/>
                      <a:round/>
                      <a:headEnd type="none" w="med" len="med"/>
                      <a:tailEnd type="none" w="med" len="med"/>
                    </a:lnB>
                    <a:solidFill>
                      <a:srgbClr val="E7E6E6"/>
                    </a:solidFill>
                  </a:tcPr>
                </a:tc>
                <a:tc>
                  <a:txBody>
                    <a:bodyPr/>
                    <a:lstStyle/>
                    <a:p>
                      <a:pPr algn="l" fontAlgn="ctr"/>
                      <a:r>
                        <a:rPr lang="fr-FR" sz="700" b="1" i="0" u="none" strike="noStrike">
                          <a:solidFill>
                            <a:srgbClr val="548235"/>
                          </a:solidFill>
                          <a:effectLst/>
                          <a:latin typeface="Calibri" panose="020F0502020204030204" pitchFamily="34" charset="0"/>
                        </a:rPr>
                        <a:t>Fonctionnement de l'épargne</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12700" cap="flat" cmpd="sng" algn="ctr">
                      <a:solidFill>
                        <a:srgbClr val="F4B084"/>
                      </a:solidFill>
                      <a:prstDash val="solid"/>
                      <a:round/>
                      <a:headEnd type="none" w="med" len="med"/>
                      <a:tailEnd type="none" w="med" len="med"/>
                    </a:lnB>
                    <a:solidFill>
                      <a:srgbClr val="E7E6E6"/>
                    </a:solidFill>
                  </a:tcPr>
                </a:tc>
                <a:tc>
                  <a:txBody>
                    <a:bodyPr/>
                    <a:lstStyle/>
                    <a:p>
                      <a:pPr algn="l" fontAlgn="ctr"/>
                      <a:r>
                        <a:rPr lang="fr-FR" sz="700" b="1" i="0" u="none" strike="noStrike">
                          <a:solidFill>
                            <a:srgbClr val="548235"/>
                          </a:solidFill>
                          <a:effectLst/>
                          <a:latin typeface="Calibri" panose="020F0502020204030204" pitchFamily="34" charset="0"/>
                        </a:rPr>
                        <a:t>Notre engagement</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12700" cap="flat" cmpd="sng" algn="ctr">
                      <a:solidFill>
                        <a:srgbClr val="F4B084"/>
                      </a:solidFill>
                      <a:prstDash val="solid"/>
                      <a:round/>
                      <a:headEnd type="none" w="med" len="med"/>
                      <a:tailEnd type="none" w="med" len="med"/>
                    </a:lnB>
                    <a:solidFill>
                      <a:srgbClr val="E7E6E6"/>
                    </a:solidFill>
                  </a:tcPr>
                </a:tc>
                <a:tc>
                  <a:txBody>
                    <a:bodyPr/>
                    <a:lstStyle/>
                    <a:p>
                      <a:pPr algn="l" fontAlgn="ctr"/>
                      <a:r>
                        <a:rPr lang="fr-FR" sz="700" b="1" i="0" u="none" strike="noStrike">
                          <a:solidFill>
                            <a:srgbClr val="548235"/>
                          </a:solidFill>
                          <a:effectLst/>
                          <a:latin typeface="Calibri" panose="020F0502020204030204" pitchFamily="34" charset="0"/>
                        </a:rPr>
                        <a:t>Livret vert/Codevair</a:t>
                      </a:r>
                    </a:p>
                  </a:txBody>
                  <a:tcPr marL="2570" marR="2570" marT="2570"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12700" cap="flat" cmpd="sng" algn="ctr">
                      <a:solidFill>
                        <a:srgbClr val="F4B084"/>
                      </a:solidFill>
                      <a:prstDash val="solid"/>
                      <a:round/>
                      <a:headEnd type="none" w="med" len="med"/>
                      <a:tailEnd type="none" w="med" len="med"/>
                    </a:lnB>
                    <a:solidFill>
                      <a:srgbClr val="E7E6E6"/>
                    </a:solidFill>
                  </a:tcPr>
                </a:tc>
                <a:extLst>
                  <a:ext uri="{0D108BD9-81ED-4DB2-BD59-A6C34878D82A}">
                    <a16:rowId xmlns:a16="http://schemas.microsoft.com/office/drawing/2014/main" val="3503266805"/>
                  </a:ext>
                </a:extLst>
              </a:tr>
              <a:tr h="449748">
                <a:tc>
                  <a:txBody>
                    <a:bodyPr/>
                    <a:lstStyle/>
                    <a:p>
                      <a:pPr algn="ctr" fontAlgn="ctr"/>
                      <a:r>
                        <a:rPr lang="fr-FR" sz="700" b="1" i="0" u="none" strike="noStrike">
                          <a:solidFill>
                            <a:srgbClr val="548235"/>
                          </a:solidFill>
                          <a:effectLst/>
                          <a:latin typeface="Calibri" panose="020F0502020204030204" pitchFamily="34" charset="0"/>
                        </a:rPr>
                        <a:t>CE BPL</a:t>
                      </a:r>
                    </a:p>
                  </a:txBody>
                  <a:tcPr marL="2570" marR="2570" marT="2570" marB="0" anchor="ctr">
                    <a:lnL w="12700" cap="flat" cmpd="sng" algn="ctr">
                      <a:solidFill>
                        <a:srgbClr val="F4B084"/>
                      </a:solidFill>
                      <a:prstDash val="solid"/>
                      <a:round/>
                      <a:headEnd type="none" w="med" len="med"/>
                      <a:tailEnd type="none" w="med" len="med"/>
                    </a:lnL>
                    <a:lnR w="6350" cap="flat" cmpd="sng" algn="ctr">
                      <a:solidFill>
                        <a:srgbClr val="8EA9DB"/>
                      </a:solidFill>
                      <a:prstDash val="solid"/>
                      <a:round/>
                      <a:headEnd type="none" w="med" len="med"/>
                      <a:tailEnd type="none" w="med" len="med"/>
                    </a:lnR>
                    <a:lnT w="12700" cap="flat" cmpd="sng" algn="ctr">
                      <a:solidFill>
                        <a:srgbClr val="F4B084"/>
                      </a:solidFill>
                      <a:prstDash val="solid"/>
                      <a:round/>
                      <a:headEnd type="none" w="med" len="med"/>
                      <a:tailEnd type="none" w="med" len="med"/>
                    </a:lnT>
                    <a:lnB w="12700" cap="flat" cmpd="sng" algn="ctr">
                      <a:solidFill>
                        <a:srgbClr val="F4B084"/>
                      </a:solidFill>
                      <a:prstDash val="solid"/>
                      <a:round/>
                      <a:headEnd type="none" w="med" len="med"/>
                      <a:tailEnd type="none" w="med" len="med"/>
                    </a:lnB>
                    <a:solidFill>
                      <a:srgbClr val="FCE4D6"/>
                    </a:solidFill>
                  </a:tcPr>
                </a:tc>
                <a:tc>
                  <a:txBody>
                    <a:bodyPr/>
                    <a:lstStyle/>
                    <a:p>
                      <a:pPr algn="l" fontAlgn="ctr"/>
                      <a:r>
                        <a:rPr lang="fr-FR" sz="500" b="0" i="0" u="sng" strike="noStrike">
                          <a:solidFill>
                            <a:srgbClr val="0563C1"/>
                          </a:solidFill>
                          <a:effectLst/>
                          <a:latin typeface="Calibri" panose="020F0502020204030204" pitchFamily="34" charset="0"/>
                        </a:rPr>
                        <a:t>https://france-renov.gouv.fr/renovation</a:t>
                      </a:r>
                    </a:p>
                  </a:txBody>
                  <a:tcPr marL="2570" marR="2570" marT="2570" marB="0" anchor="ctr">
                    <a:lnL w="6350" cap="flat" cmpd="sng" algn="ctr">
                      <a:solidFill>
                        <a:srgbClr val="8EA9DB"/>
                      </a:solidFill>
                      <a:prstDash val="solid"/>
                      <a:round/>
                      <a:headEnd type="none" w="med" len="med"/>
                      <a:tailEnd type="none" w="med" len="med"/>
                    </a:lnL>
                    <a:lnR w="12700" cap="flat" cmpd="sng" algn="ctr">
                      <a:solidFill>
                        <a:srgbClr val="F4B084"/>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4B084"/>
                    </a:solidFill>
                  </a:tcPr>
                </a:tc>
                <a:tc>
                  <a:txBody>
                    <a:bodyPr/>
                    <a:lstStyle/>
                    <a:p>
                      <a:pPr algn="l" rtl="0" fontAlgn="ctr"/>
                      <a:r>
                        <a:rPr lang="fr-FR" sz="500" b="0" i="0" u="sng" strike="noStrike">
                          <a:solidFill>
                            <a:srgbClr val="0563C1"/>
                          </a:solidFill>
                          <a:effectLst/>
                          <a:latin typeface="Calibri" panose="020F0502020204030204" pitchFamily="34" charset="0"/>
                          <a:hlinkClick r:id="rId31"/>
                        </a:rPr>
                        <a:t>Les éco-gestes pour votre logement | Bretagne - Pays de Loire (caisse-epargne.fr)</a:t>
                      </a:r>
                      <a:endParaRPr lang="fr-FR" sz="500" b="0" i="0" u="sng" strike="noStrike">
                        <a:solidFill>
                          <a:srgbClr val="0563C1"/>
                        </a:solidFill>
                        <a:effectLst/>
                        <a:latin typeface="Calibri" panose="020F0502020204030204" pitchFamily="34" charset="0"/>
                      </a:endParaRPr>
                    </a:p>
                  </a:txBody>
                  <a:tcPr marL="2570" marR="2570" marT="2570" marB="0" anchor="ctr">
                    <a:lnL w="12700" cap="flat" cmpd="sng" algn="ctr">
                      <a:solidFill>
                        <a:srgbClr val="F4B084"/>
                      </a:solidFill>
                      <a:prstDash val="solid"/>
                      <a:round/>
                      <a:headEnd type="none" w="med" len="med"/>
                      <a:tailEnd type="none" w="med" len="med"/>
                    </a:lnL>
                    <a:lnR w="12700" cap="flat" cmpd="sng" algn="ctr">
                      <a:solidFill>
                        <a:srgbClr val="F4B084"/>
                      </a:solidFill>
                      <a:prstDash val="solid"/>
                      <a:round/>
                      <a:headEnd type="none" w="med" len="med"/>
                      <a:tailEnd type="none" w="med" len="med"/>
                    </a:lnR>
                    <a:lnT w="12700" cap="flat" cmpd="sng" algn="ctr">
                      <a:solidFill>
                        <a:srgbClr val="F4B084"/>
                      </a:solidFill>
                      <a:prstDash val="solid"/>
                      <a:round/>
                      <a:headEnd type="none" w="med" len="med"/>
                      <a:tailEnd type="none" w="med" len="med"/>
                    </a:lnT>
                    <a:lnB w="12700" cap="flat" cmpd="sng" algn="ctr">
                      <a:solidFill>
                        <a:srgbClr val="F4B084"/>
                      </a:solidFill>
                      <a:prstDash val="solid"/>
                      <a:round/>
                      <a:headEnd type="none" w="med" len="med"/>
                      <a:tailEnd type="none" w="med" len="med"/>
                    </a:lnB>
                    <a:solidFill>
                      <a:srgbClr val="FCE4D6"/>
                    </a:solidFill>
                  </a:tcPr>
                </a:tc>
                <a:tc>
                  <a:txBody>
                    <a:bodyPr/>
                    <a:lstStyle/>
                    <a:p>
                      <a:pPr algn="l" rtl="0" fontAlgn="ctr"/>
                      <a:r>
                        <a:rPr lang="fr-FR" sz="500" b="0" i="0" u="sng" strike="noStrike">
                          <a:solidFill>
                            <a:srgbClr val="0563C1"/>
                          </a:solidFill>
                          <a:effectLst/>
                          <a:latin typeface="Calibri" panose="020F0502020204030204" pitchFamily="34" charset="0"/>
                          <a:hlinkClick r:id="rId32"/>
                        </a:rPr>
                        <a:t>https://www.caisse-epargne.fr/bretagne-pays-de-loire/conseils/transition-energetique-mobilite-verte/</a:t>
                      </a:r>
                      <a:endParaRPr lang="fr-FR" sz="500" b="0" i="0" u="sng" strike="noStrike">
                        <a:solidFill>
                          <a:srgbClr val="0563C1"/>
                        </a:solidFill>
                        <a:effectLst/>
                        <a:latin typeface="Calibri" panose="020F0502020204030204" pitchFamily="34" charset="0"/>
                      </a:endParaRPr>
                    </a:p>
                  </a:txBody>
                  <a:tcPr marL="2570" marR="2570" marT="2570" marB="0" anchor="ctr">
                    <a:lnL w="12700" cap="flat" cmpd="sng" algn="ctr">
                      <a:solidFill>
                        <a:srgbClr val="F4B084"/>
                      </a:solidFill>
                      <a:prstDash val="solid"/>
                      <a:round/>
                      <a:headEnd type="none" w="med" len="med"/>
                      <a:tailEnd type="none" w="med" len="med"/>
                    </a:lnL>
                    <a:lnR w="12700" cap="flat" cmpd="sng" algn="ctr">
                      <a:solidFill>
                        <a:srgbClr val="F4B084"/>
                      </a:solidFill>
                      <a:prstDash val="solid"/>
                      <a:round/>
                      <a:headEnd type="none" w="med" len="med"/>
                      <a:tailEnd type="none" w="med" len="med"/>
                    </a:lnR>
                    <a:lnT w="12700" cap="flat" cmpd="sng" algn="ctr">
                      <a:solidFill>
                        <a:srgbClr val="F4B084"/>
                      </a:solidFill>
                      <a:prstDash val="solid"/>
                      <a:round/>
                      <a:headEnd type="none" w="med" len="med"/>
                      <a:tailEnd type="none" w="med" len="med"/>
                    </a:lnT>
                    <a:lnB w="12700" cap="flat" cmpd="sng" algn="ctr">
                      <a:solidFill>
                        <a:srgbClr val="F4B084"/>
                      </a:solidFill>
                      <a:prstDash val="solid"/>
                      <a:round/>
                      <a:headEnd type="none" w="med" len="med"/>
                      <a:tailEnd type="none" w="med" len="med"/>
                    </a:lnB>
                    <a:solidFill>
                      <a:srgbClr val="FCE4D6"/>
                    </a:solidFill>
                  </a:tcPr>
                </a:tc>
                <a:tc>
                  <a:txBody>
                    <a:bodyPr/>
                    <a:lstStyle/>
                    <a:p>
                      <a:pPr algn="l" rtl="0" fontAlgn="ctr"/>
                      <a:endParaRPr lang="fr-FR" sz="500" b="1" i="0" u="sng" strike="noStrike" dirty="0">
                        <a:solidFill>
                          <a:srgbClr val="0563C1"/>
                        </a:solidFill>
                        <a:effectLst/>
                        <a:latin typeface="Calibri" panose="020F0502020204030204" pitchFamily="34" charset="0"/>
                      </a:endParaRPr>
                    </a:p>
                  </a:txBody>
                  <a:tcPr marL="2570" marR="2570" marT="2570" marB="0" anchor="ctr">
                    <a:lnL w="12700" cap="flat" cmpd="sng" algn="ctr">
                      <a:solidFill>
                        <a:srgbClr val="F4B084"/>
                      </a:solidFill>
                      <a:prstDash val="solid"/>
                      <a:round/>
                      <a:headEnd type="none" w="med" len="med"/>
                      <a:tailEnd type="none" w="med" len="med"/>
                    </a:lnL>
                    <a:lnR w="12700" cap="flat" cmpd="sng" algn="ctr">
                      <a:solidFill>
                        <a:srgbClr val="F4B084"/>
                      </a:solidFill>
                      <a:prstDash val="solid"/>
                      <a:round/>
                      <a:headEnd type="none" w="med" len="med"/>
                      <a:tailEnd type="none" w="med" len="med"/>
                    </a:lnR>
                    <a:lnT w="12700" cap="flat" cmpd="sng" algn="ctr">
                      <a:solidFill>
                        <a:srgbClr val="F4B084"/>
                      </a:solidFill>
                      <a:prstDash val="solid"/>
                      <a:round/>
                      <a:headEnd type="none" w="med" len="med"/>
                      <a:tailEnd type="none" w="med" len="med"/>
                    </a:lnT>
                    <a:lnB w="12700" cap="flat" cmpd="sng" algn="ctr">
                      <a:solidFill>
                        <a:srgbClr val="F4B084"/>
                      </a:solidFill>
                      <a:prstDash val="solid"/>
                      <a:round/>
                      <a:headEnd type="none" w="med" len="med"/>
                      <a:tailEnd type="none" w="med" len="med"/>
                    </a:lnB>
                    <a:solidFill>
                      <a:srgbClr val="FCE4D6"/>
                    </a:solidFill>
                  </a:tcPr>
                </a:tc>
                <a:tc>
                  <a:txBody>
                    <a:bodyPr/>
                    <a:lstStyle/>
                    <a:p>
                      <a:pPr algn="l" fontAlgn="ctr"/>
                      <a:r>
                        <a:rPr lang="fr-FR" sz="500" b="0" i="0" u="sng" strike="noStrike">
                          <a:solidFill>
                            <a:srgbClr val="0563C1"/>
                          </a:solidFill>
                          <a:effectLst/>
                          <a:latin typeface="Calibri" panose="020F0502020204030204" pitchFamily="34" charset="0"/>
                          <a:hlinkClick r:id="rId33"/>
                        </a:rPr>
                        <a:t>https://www.caisse-epargne.fr/bretagne-pays-de-loire/epargner/offre-epargne-bancaire-verte/</a:t>
                      </a:r>
                      <a:endParaRPr lang="fr-FR" sz="500" b="0" i="0" u="sng" strike="noStrike">
                        <a:solidFill>
                          <a:srgbClr val="0563C1"/>
                        </a:solidFill>
                        <a:effectLst/>
                        <a:latin typeface="Calibri" panose="020F0502020204030204" pitchFamily="34" charset="0"/>
                      </a:endParaRPr>
                    </a:p>
                  </a:txBody>
                  <a:tcPr marL="2570" marR="2570" marT="2570" marB="0" anchor="ctr">
                    <a:lnL w="12700" cap="flat" cmpd="sng" algn="ctr">
                      <a:solidFill>
                        <a:srgbClr val="F4B084"/>
                      </a:solidFill>
                      <a:prstDash val="solid"/>
                      <a:round/>
                      <a:headEnd type="none" w="med" len="med"/>
                      <a:tailEnd type="none" w="med" len="med"/>
                    </a:lnL>
                    <a:lnR w="12700" cap="flat" cmpd="sng" algn="ctr">
                      <a:solidFill>
                        <a:srgbClr val="F4B084"/>
                      </a:solidFill>
                      <a:prstDash val="solid"/>
                      <a:round/>
                      <a:headEnd type="none" w="med" len="med"/>
                      <a:tailEnd type="none" w="med" len="med"/>
                    </a:lnR>
                    <a:lnT w="12700" cap="flat" cmpd="sng" algn="ctr">
                      <a:solidFill>
                        <a:srgbClr val="F4B084"/>
                      </a:solidFill>
                      <a:prstDash val="solid"/>
                      <a:round/>
                      <a:headEnd type="none" w="med" len="med"/>
                      <a:tailEnd type="none" w="med" len="med"/>
                    </a:lnT>
                    <a:lnB w="12700" cap="flat" cmpd="sng" algn="ctr">
                      <a:solidFill>
                        <a:srgbClr val="F4B084"/>
                      </a:solidFill>
                      <a:prstDash val="solid"/>
                      <a:round/>
                      <a:headEnd type="none" w="med" len="med"/>
                      <a:tailEnd type="none" w="med" len="med"/>
                    </a:lnB>
                    <a:solidFill>
                      <a:srgbClr val="FCE4D6"/>
                    </a:solidFill>
                  </a:tcPr>
                </a:tc>
                <a:tc>
                  <a:txBody>
                    <a:bodyPr/>
                    <a:lstStyle/>
                    <a:p>
                      <a:pPr algn="l" fontAlgn="ctr"/>
                      <a:r>
                        <a:rPr lang="fr-FR" sz="500" b="0" i="0" u="sng" strike="noStrike">
                          <a:solidFill>
                            <a:srgbClr val="0563C1"/>
                          </a:solidFill>
                          <a:effectLst/>
                          <a:latin typeface="Calibri" panose="020F0502020204030204" pitchFamily="34" charset="0"/>
                          <a:hlinkClick r:id="rId34"/>
                        </a:rPr>
                        <a:t>https://www.img.caisse-epargne.fr/app/uploads/sites/3/2022/06/23182151/promesse-client-ce.pdf</a:t>
                      </a:r>
                      <a:endParaRPr lang="fr-FR" sz="500" b="0" i="0" u="sng" strike="noStrike">
                        <a:solidFill>
                          <a:srgbClr val="0563C1"/>
                        </a:solidFill>
                        <a:effectLst/>
                        <a:latin typeface="Calibri" panose="020F0502020204030204" pitchFamily="34" charset="0"/>
                      </a:endParaRPr>
                    </a:p>
                  </a:txBody>
                  <a:tcPr marL="2570" marR="2570" marT="2570" marB="0" anchor="ctr">
                    <a:lnL w="12700" cap="flat" cmpd="sng" algn="ctr">
                      <a:solidFill>
                        <a:srgbClr val="F4B084"/>
                      </a:solidFill>
                      <a:prstDash val="solid"/>
                      <a:round/>
                      <a:headEnd type="none" w="med" len="med"/>
                      <a:tailEnd type="none" w="med" len="med"/>
                    </a:lnL>
                    <a:lnR w="12700" cap="flat" cmpd="sng" algn="ctr">
                      <a:solidFill>
                        <a:srgbClr val="F4B084"/>
                      </a:solidFill>
                      <a:prstDash val="solid"/>
                      <a:round/>
                      <a:headEnd type="none" w="med" len="med"/>
                      <a:tailEnd type="none" w="med" len="med"/>
                    </a:lnR>
                    <a:lnT w="12700" cap="flat" cmpd="sng" algn="ctr">
                      <a:solidFill>
                        <a:srgbClr val="F4B084"/>
                      </a:solidFill>
                      <a:prstDash val="solid"/>
                      <a:round/>
                      <a:headEnd type="none" w="med" len="med"/>
                      <a:tailEnd type="none" w="med" len="med"/>
                    </a:lnT>
                    <a:lnB w="12700" cap="flat" cmpd="sng" algn="ctr">
                      <a:solidFill>
                        <a:srgbClr val="F4B084"/>
                      </a:solidFill>
                      <a:prstDash val="solid"/>
                      <a:round/>
                      <a:headEnd type="none" w="med" len="med"/>
                      <a:tailEnd type="none" w="med" len="med"/>
                    </a:lnB>
                    <a:solidFill>
                      <a:srgbClr val="FCE4D6"/>
                    </a:solidFill>
                  </a:tcPr>
                </a:tc>
                <a:tc>
                  <a:txBody>
                    <a:bodyPr/>
                    <a:lstStyle/>
                    <a:p>
                      <a:pPr algn="l" rtl="0" fontAlgn="ctr"/>
                      <a:r>
                        <a:rPr lang="fr-FR" sz="500" b="0" i="0" u="sng" strike="noStrike">
                          <a:solidFill>
                            <a:srgbClr val="0563C1"/>
                          </a:solidFill>
                          <a:effectLst/>
                          <a:latin typeface="Calibri" panose="020F0502020204030204" pitchFamily="34" charset="0"/>
                          <a:hlinkClick r:id="rId35"/>
                        </a:rPr>
                        <a:t>Le Compte sur Livret Vert | Bretagne - Pays de Loire (caisse-epargne.fr)</a:t>
                      </a:r>
                      <a:endParaRPr lang="fr-FR" sz="500" b="0" i="0" u="sng" strike="noStrike">
                        <a:solidFill>
                          <a:srgbClr val="0563C1"/>
                        </a:solidFill>
                        <a:effectLst/>
                        <a:latin typeface="Calibri" panose="020F0502020204030204" pitchFamily="34" charset="0"/>
                      </a:endParaRPr>
                    </a:p>
                  </a:txBody>
                  <a:tcPr marL="2570" marR="2570" marT="2570" marB="0" anchor="ctr">
                    <a:lnL w="12700" cap="flat" cmpd="sng" algn="ctr">
                      <a:solidFill>
                        <a:srgbClr val="F4B084"/>
                      </a:solidFill>
                      <a:prstDash val="solid"/>
                      <a:round/>
                      <a:headEnd type="none" w="med" len="med"/>
                      <a:tailEnd type="none" w="med" len="med"/>
                    </a:lnL>
                    <a:lnR w="12700" cap="flat" cmpd="sng" algn="ctr">
                      <a:solidFill>
                        <a:srgbClr val="F4B084"/>
                      </a:solidFill>
                      <a:prstDash val="solid"/>
                      <a:round/>
                      <a:headEnd type="none" w="med" len="med"/>
                      <a:tailEnd type="none" w="med" len="med"/>
                    </a:lnR>
                    <a:lnT w="12700" cap="flat" cmpd="sng" algn="ctr">
                      <a:solidFill>
                        <a:srgbClr val="F4B084"/>
                      </a:solidFill>
                      <a:prstDash val="solid"/>
                      <a:round/>
                      <a:headEnd type="none" w="med" len="med"/>
                      <a:tailEnd type="none" w="med" len="med"/>
                    </a:lnT>
                    <a:lnB w="12700" cap="flat" cmpd="sng" algn="ctr">
                      <a:solidFill>
                        <a:srgbClr val="F4B084"/>
                      </a:solidFill>
                      <a:prstDash val="solid"/>
                      <a:round/>
                      <a:headEnd type="none" w="med" len="med"/>
                      <a:tailEnd type="none" w="med" len="med"/>
                    </a:lnB>
                    <a:solidFill>
                      <a:srgbClr val="FCE4D6"/>
                    </a:solidFill>
                  </a:tcPr>
                </a:tc>
                <a:extLst>
                  <a:ext uri="{0D108BD9-81ED-4DB2-BD59-A6C34878D82A}">
                    <a16:rowId xmlns:a16="http://schemas.microsoft.com/office/drawing/2014/main" val="494261054"/>
                  </a:ext>
                </a:extLst>
              </a:tr>
              <a:tr h="375218">
                <a:tc>
                  <a:txBody>
                    <a:bodyPr/>
                    <a:lstStyle/>
                    <a:p>
                      <a:pPr algn="ctr" fontAlgn="ctr"/>
                      <a:r>
                        <a:rPr lang="fr-FR" sz="700" b="1" i="0" u="none" strike="noStrike" dirty="0">
                          <a:solidFill>
                            <a:srgbClr val="548235"/>
                          </a:solidFill>
                          <a:effectLst/>
                          <a:latin typeface="Calibri" panose="020F0502020204030204" pitchFamily="34" charset="0"/>
                        </a:rPr>
                        <a:t>CE RA</a:t>
                      </a:r>
                    </a:p>
                  </a:txBody>
                  <a:tcPr marL="2570" marR="2570" marT="2570" marB="0" anchor="ctr">
                    <a:lnL w="12700" cap="flat" cmpd="sng" algn="ctr">
                      <a:solidFill>
                        <a:srgbClr val="F4B084"/>
                      </a:solidFill>
                      <a:prstDash val="solid"/>
                      <a:round/>
                      <a:headEnd type="none" w="med" len="med"/>
                      <a:tailEnd type="none" w="med" len="med"/>
                    </a:lnL>
                    <a:lnR w="6350" cap="flat" cmpd="sng" algn="ctr">
                      <a:solidFill>
                        <a:srgbClr val="8EA9DB"/>
                      </a:solidFill>
                      <a:prstDash val="solid"/>
                      <a:round/>
                      <a:headEnd type="none" w="med" len="med"/>
                      <a:tailEnd type="none" w="med" len="med"/>
                    </a:lnR>
                    <a:lnT w="12700" cap="flat" cmpd="sng" algn="ctr">
                      <a:solidFill>
                        <a:srgbClr val="F4B084"/>
                      </a:solidFill>
                      <a:prstDash val="solid"/>
                      <a:round/>
                      <a:headEnd type="none" w="med" len="med"/>
                      <a:tailEnd type="none" w="med" len="med"/>
                    </a:lnT>
                    <a:lnB w="12700" cap="flat" cmpd="sng" algn="ctr">
                      <a:solidFill>
                        <a:srgbClr val="F4B084"/>
                      </a:solidFill>
                      <a:prstDash val="solid"/>
                      <a:round/>
                      <a:headEnd type="none" w="med" len="med"/>
                      <a:tailEnd type="none" w="med" len="med"/>
                    </a:lnB>
                    <a:solidFill>
                      <a:srgbClr val="FCE4D6"/>
                    </a:solidFill>
                  </a:tcPr>
                </a:tc>
                <a:tc>
                  <a:txBody>
                    <a:bodyPr/>
                    <a:lstStyle/>
                    <a:p>
                      <a:pPr algn="l" fontAlgn="ctr"/>
                      <a:r>
                        <a:rPr lang="fr-FR" sz="500" b="0" i="0" u="sng" strike="noStrike">
                          <a:solidFill>
                            <a:srgbClr val="0563C1"/>
                          </a:solidFill>
                          <a:effectLst/>
                          <a:latin typeface="Calibri" panose="020F0502020204030204" pitchFamily="34" charset="0"/>
                        </a:rPr>
                        <a:t>https://france-renov.gouv.fr/renovation</a:t>
                      </a:r>
                    </a:p>
                  </a:txBody>
                  <a:tcPr marL="2570" marR="2570" marT="2570" marB="0" anchor="ctr">
                    <a:lnL w="6350" cap="flat" cmpd="sng" algn="ctr">
                      <a:solidFill>
                        <a:srgbClr val="8EA9DB"/>
                      </a:solidFill>
                      <a:prstDash val="solid"/>
                      <a:round/>
                      <a:headEnd type="none" w="med" len="med"/>
                      <a:tailEnd type="none" w="med" len="med"/>
                    </a:lnL>
                    <a:lnR w="12700" cap="flat" cmpd="sng" algn="ctr">
                      <a:solidFill>
                        <a:srgbClr val="F4B084"/>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4B084"/>
                    </a:solidFill>
                  </a:tcPr>
                </a:tc>
                <a:tc>
                  <a:txBody>
                    <a:bodyPr/>
                    <a:lstStyle/>
                    <a:p>
                      <a:pPr algn="l" fontAlgn="ctr"/>
                      <a:r>
                        <a:rPr lang="fr-FR" sz="500" b="0" i="0" u="sng" strike="noStrike">
                          <a:solidFill>
                            <a:srgbClr val="0563C1"/>
                          </a:solidFill>
                          <a:effectLst/>
                          <a:latin typeface="Calibri" panose="020F0502020204030204" pitchFamily="34" charset="0"/>
                          <a:hlinkClick r:id="rId36"/>
                        </a:rPr>
                        <a:t>https://www.caisse-epargne.fr/rhone-alpes/conseils/transition-energetique-logement-renovation/</a:t>
                      </a:r>
                      <a:endParaRPr lang="fr-FR" sz="500" b="0" i="0" u="sng" strike="noStrike">
                        <a:solidFill>
                          <a:srgbClr val="0563C1"/>
                        </a:solidFill>
                        <a:effectLst/>
                        <a:latin typeface="Calibri" panose="020F0502020204030204" pitchFamily="34" charset="0"/>
                      </a:endParaRPr>
                    </a:p>
                  </a:txBody>
                  <a:tcPr marL="2570" marR="2570" marT="2570" marB="0" anchor="ctr">
                    <a:lnL w="12700" cap="flat" cmpd="sng" algn="ctr">
                      <a:solidFill>
                        <a:srgbClr val="F4B084"/>
                      </a:solidFill>
                      <a:prstDash val="solid"/>
                      <a:round/>
                      <a:headEnd type="none" w="med" len="med"/>
                      <a:tailEnd type="none" w="med" len="med"/>
                    </a:lnL>
                    <a:lnR w="12700" cap="flat" cmpd="sng" algn="ctr">
                      <a:solidFill>
                        <a:srgbClr val="F4B084"/>
                      </a:solidFill>
                      <a:prstDash val="solid"/>
                      <a:round/>
                      <a:headEnd type="none" w="med" len="med"/>
                      <a:tailEnd type="none" w="med" len="med"/>
                    </a:lnR>
                    <a:lnT w="12700" cap="flat" cmpd="sng" algn="ctr">
                      <a:solidFill>
                        <a:srgbClr val="F4B084"/>
                      </a:solidFill>
                      <a:prstDash val="solid"/>
                      <a:round/>
                      <a:headEnd type="none" w="med" len="med"/>
                      <a:tailEnd type="none" w="med" len="med"/>
                    </a:lnT>
                    <a:lnB w="12700" cap="flat" cmpd="sng" algn="ctr">
                      <a:solidFill>
                        <a:srgbClr val="F4B084"/>
                      </a:solidFill>
                      <a:prstDash val="solid"/>
                      <a:round/>
                      <a:headEnd type="none" w="med" len="med"/>
                      <a:tailEnd type="none" w="med" len="med"/>
                    </a:lnB>
                    <a:solidFill>
                      <a:srgbClr val="FCE4D6"/>
                    </a:solidFill>
                  </a:tcPr>
                </a:tc>
                <a:tc>
                  <a:txBody>
                    <a:bodyPr/>
                    <a:lstStyle/>
                    <a:p>
                      <a:pPr algn="l" rtl="0" fontAlgn="ctr"/>
                      <a:r>
                        <a:rPr lang="fr-FR" sz="500" b="0" i="0" u="sng" strike="noStrike">
                          <a:solidFill>
                            <a:srgbClr val="0563C1"/>
                          </a:solidFill>
                          <a:effectLst/>
                          <a:latin typeface="Calibri" panose="020F0502020204030204" pitchFamily="34" charset="0"/>
                          <a:hlinkClick r:id="rId37"/>
                        </a:rPr>
                        <a:t>https://www.caisse-epargne.fr/rhone-alpes/conseils/transition-energetique-mobilite-verte/</a:t>
                      </a:r>
                      <a:endParaRPr lang="fr-FR" sz="500" b="0" i="0" u="sng" strike="noStrike">
                        <a:solidFill>
                          <a:srgbClr val="0563C1"/>
                        </a:solidFill>
                        <a:effectLst/>
                        <a:latin typeface="Calibri" panose="020F0502020204030204" pitchFamily="34" charset="0"/>
                      </a:endParaRPr>
                    </a:p>
                  </a:txBody>
                  <a:tcPr marL="2570" marR="2570" marT="2570" marB="0" anchor="ctr">
                    <a:lnL w="12700" cap="flat" cmpd="sng" algn="ctr">
                      <a:solidFill>
                        <a:srgbClr val="F4B084"/>
                      </a:solidFill>
                      <a:prstDash val="solid"/>
                      <a:round/>
                      <a:headEnd type="none" w="med" len="med"/>
                      <a:tailEnd type="none" w="med" len="med"/>
                    </a:lnL>
                    <a:lnR w="12700" cap="flat" cmpd="sng" algn="ctr">
                      <a:solidFill>
                        <a:srgbClr val="F4B084"/>
                      </a:solidFill>
                      <a:prstDash val="solid"/>
                      <a:round/>
                      <a:headEnd type="none" w="med" len="med"/>
                      <a:tailEnd type="none" w="med" len="med"/>
                    </a:lnR>
                    <a:lnT w="12700" cap="flat" cmpd="sng" algn="ctr">
                      <a:solidFill>
                        <a:srgbClr val="F4B084"/>
                      </a:solidFill>
                      <a:prstDash val="solid"/>
                      <a:round/>
                      <a:headEnd type="none" w="med" len="med"/>
                      <a:tailEnd type="none" w="med" len="med"/>
                    </a:lnT>
                    <a:lnB w="12700" cap="flat" cmpd="sng" algn="ctr">
                      <a:solidFill>
                        <a:srgbClr val="F4B084"/>
                      </a:solidFill>
                      <a:prstDash val="solid"/>
                      <a:round/>
                      <a:headEnd type="none" w="med" len="med"/>
                      <a:tailEnd type="none" w="med" len="med"/>
                    </a:lnB>
                    <a:solidFill>
                      <a:srgbClr val="FCE4D6"/>
                    </a:solidFill>
                  </a:tcPr>
                </a:tc>
                <a:tc>
                  <a:txBody>
                    <a:bodyPr/>
                    <a:lstStyle/>
                    <a:p>
                      <a:pPr algn="l" rtl="0" fontAlgn="ctr"/>
                      <a:endParaRPr lang="fr-FR" sz="500" b="1" i="0" u="sng" strike="noStrike" dirty="0">
                        <a:solidFill>
                          <a:srgbClr val="0563C1"/>
                        </a:solidFill>
                        <a:effectLst/>
                        <a:latin typeface="Calibri" panose="020F0502020204030204" pitchFamily="34" charset="0"/>
                      </a:endParaRPr>
                    </a:p>
                  </a:txBody>
                  <a:tcPr marL="2570" marR="2570" marT="2570" marB="0" anchor="ctr">
                    <a:lnL w="12700" cap="flat" cmpd="sng" algn="ctr">
                      <a:solidFill>
                        <a:srgbClr val="F4B084"/>
                      </a:solidFill>
                      <a:prstDash val="solid"/>
                      <a:round/>
                      <a:headEnd type="none" w="med" len="med"/>
                      <a:tailEnd type="none" w="med" len="med"/>
                    </a:lnL>
                    <a:lnR w="12700" cap="flat" cmpd="sng" algn="ctr">
                      <a:solidFill>
                        <a:srgbClr val="F4B084"/>
                      </a:solidFill>
                      <a:prstDash val="solid"/>
                      <a:round/>
                      <a:headEnd type="none" w="med" len="med"/>
                      <a:tailEnd type="none" w="med" len="med"/>
                    </a:lnR>
                    <a:lnT w="12700" cap="flat" cmpd="sng" algn="ctr">
                      <a:solidFill>
                        <a:srgbClr val="F4B084"/>
                      </a:solidFill>
                      <a:prstDash val="solid"/>
                      <a:round/>
                      <a:headEnd type="none" w="med" len="med"/>
                      <a:tailEnd type="none" w="med" len="med"/>
                    </a:lnT>
                    <a:lnB w="12700" cap="flat" cmpd="sng" algn="ctr">
                      <a:solidFill>
                        <a:srgbClr val="F4B084"/>
                      </a:solidFill>
                      <a:prstDash val="solid"/>
                      <a:round/>
                      <a:headEnd type="none" w="med" len="med"/>
                      <a:tailEnd type="none" w="med" len="med"/>
                    </a:lnB>
                    <a:solidFill>
                      <a:srgbClr val="FCE4D6"/>
                    </a:solidFill>
                  </a:tcPr>
                </a:tc>
                <a:tc>
                  <a:txBody>
                    <a:bodyPr/>
                    <a:lstStyle/>
                    <a:p>
                      <a:pPr algn="l" fontAlgn="ctr"/>
                      <a:r>
                        <a:rPr lang="fr-FR" sz="500" b="0" i="0" u="sng" strike="noStrike">
                          <a:solidFill>
                            <a:srgbClr val="0563C1"/>
                          </a:solidFill>
                          <a:effectLst/>
                          <a:latin typeface="Calibri" panose="020F0502020204030204" pitchFamily="34" charset="0"/>
                          <a:hlinkClick r:id="rId38"/>
                        </a:rPr>
                        <a:t>https://www.caisse-epargne.fr/rhone-alpes/epargner/offre-epargne-bancaire-verte/</a:t>
                      </a:r>
                      <a:endParaRPr lang="fr-FR" sz="500" b="0" i="0" u="sng" strike="noStrike">
                        <a:solidFill>
                          <a:srgbClr val="0563C1"/>
                        </a:solidFill>
                        <a:effectLst/>
                        <a:latin typeface="Calibri" panose="020F0502020204030204" pitchFamily="34" charset="0"/>
                      </a:endParaRPr>
                    </a:p>
                  </a:txBody>
                  <a:tcPr marL="2570" marR="2570" marT="2570" marB="0" anchor="ctr">
                    <a:lnL w="12700" cap="flat" cmpd="sng" algn="ctr">
                      <a:solidFill>
                        <a:srgbClr val="F4B084"/>
                      </a:solidFill>
                      <a:prstDash val="solid"/>
                      <a:round/>
                      <a:headEnd type="none" w="med" len="med"/>
                      <a:tailEnd type="none" w="med" len="med"/>
                    </a:lnL>
                    <a:lnR w="12700" cap="flat" cmpd="sng" algn="ctr">
                      <a:solidFill>
                        <a:srgbClr val="F4B084"/>
                      </a:solidFill>
                      <a:prstDash val="solid"/>
                      <a:round/>
                      <a:headEnd type="none" w="med" len="med"/>
                      <a:tailEnd type="none" w="med" len="med"/>
                    </a:lnR>
                    <a:lnT w="12700" cap="flat" cmpd="sng" algn="ctr">
                      <a:solidFill>
                        <a:srgbClr val="F4B084"/>
                      </a:solidFill>
                      <a:prstDash val="solid"/>
                      <a:round/>
                      <a:headEnd type="none" w="med" len="med"/>
                      <a:tailEnd type="none" w="med" len="med"/>
                    </a:lnT>
                    <a:lnB w="12700" cap="flat" cmpd="sng" algn="ctr">
                      <a:solidFill>
                        <a:srgbClr val="F4B084"/>
                      </a:solidFill>
                      <a:prstDash val="solid"/>
                      <a:round/>
                      <a:headEnd type="none" w="med" len="med"/>
                      <a:tailEnd type="none" w="med" len="med"/>
                    </a:lnB>
                    <a:solidFill>
                      <a:srgbClr val="FCE4D6"/>
                    </a:solidFill>
                  </a:tcPr>
                </a:tc>
                <a:tc>
                  <a:txBody>
                    <a:bodyPr/>
                    <a:lstStyle/>
                    <a:p>
                      <a:pPr algn="l" fontAlgn="ctr"/>
                      <a:r>
                        <a:rPr lang="fr-FR" sz="500" b="0" i="0" u="sng" strike="noStrike">
                          <a:solidFill>
                            <a:srgbClr val="0563C1"/>
                          </a:solidFill>
                          <a:effectLst/>
                          <a:latin typeface="Calibri" panose="020F0502020204030204" pitchFamily="34" charset="0"/>
                          <a:hlinkClick r:id="rId34"/>
                        </a:rPr>
                        <a:t>https://www.img.caisse-epargne.fr/app/uploads/sites/3/2022/06/23182151/promesse-client-ce.pdf</a:t>
                      </a:r>
                      <a:endParaRPr lang="fr-FR" sz="500" b="0" i="0" u="sng" strike="noStrike">
                        <a:solidFill>
                          <a:srgbClr val="0563C1"/>
                        </a:solidFill>
                        <a:effectLst/>
                        <a:latin typeface="Calibri" panose="020F0502020204030204" pitchFamily="34" charset="0"/>
                      </a:endParaRPr>
                    </a:p>
                  </a:txBody>
                  <a:tcPr marL="2570" marR="2570" marT="2570" marB="0" anchor="ctr">
                    <a:lnL w="12700" cap="flat" cmpd="sng" algn="ctr">
                      <a:solidFill>
                        <a:srgbClr val="F4B084"/>
                      </a:solidFill>
                      <a:prstDash val="solid"/>
                      <a:round/>
                      <a:headEnd type="none" w="med" len="med"/>
                      <a:tailEnd type="none" w="med" len="med"/>
                    </a:lnL>
                    <a:lnR w="12700" cap="flat" cmpd="sng" algn="ctr">
                      <a:solidFill>
                        <a:srgbClr val="F4B084"/>
                      </a:solidFill>
                      <a:prstDash val="solid"/>
                      <a:round/>
                      <a:headEnd type="none" w="med" len="med"/>
                      <a:tailEnd type="none" w="med" len="med"/>
                    </a:lnR>
                    <a:lnT w="12700" cap="flat" cmpd="sng" algn="ctr">
                      <a:solidFill>
                        <a:srgbClr val="F4B084"/>
                      </a:solidFill>
                      <a:prstDash val="solid"/>
                      <a:round/>
                      <a:headEnd type="none" w="med" len="med"/>
                      <a:tailEnd type="none" w="med" len="med"/>
                    </a:lnT>
                    <a:lnB w="12700" cap="flat" cmpd="sng" algn="ctr">
                      <a:solidFill>
                        <a:srgbClr val="F4B084"/>
                      </a:solidFill>
                      <a:prstDash val="solid"/>
                      <a:round/>
                      <a:headEnd type="none" w="med" len="med"/>
                      <a:tailEnd type="none" w="med" len="med"/>
                    </a:lnB>
                    <a:solidFill>
                      <a:srgbClr val="FCE4D6"/>
                    </a:solidFill>
                  </a:tcPr>
                </a:tc>
                <a:tc>
                  <a:txBody>
                    <a:bodyPr/>
                    <a:lstStyle/>
                    <a:p>
                      <a:pPr algn="l" rtl="0" fontAlgn="ctr"/>
                      <a:r>
                        <a:rPr lang="fr-FR" sz="500" b="0" i="0" u="sng" strike="noStrike" dirty="0">
                          <a:solidFill>
                            <a:srgbClr val="0563C1"/>
                          </a:solidFill>
                          <a:effectLst/>
                          <a:latin typeface="Calibri" panose="020F0502020204030204" pitchFamily="34" charset="0"/>
                          <a:hlinkClick r:id="rId39"/>
                        </a:rPr>
                        <a:t>Le Compte sur Livret Vert | Rhône Alpes (caisse-epargne.fr)</a:t>
                      </a:r>
                      <a:endParaRPr lang="fr-FR" sz="500" b="0" i="0" u="sng" strike="noStrike" dirty="0">
                        <a:solidFill>
                          <a:srgbClr val="0563C1"/>
                        </a:solidFill>
                        <a:effectLst/>
                        <a:latin typeface="Calibri" panose="020F0502020204030204" pitchFamily="34" charset="0"/>
                      </a:endParaRPr>
                    </a:p>
                  </a:txBody>
                  <a:tcPr marL="2570" marR="2570" marT="2570" marB="0" anchor="ctr">
                    <a:lnL w="12700" cap="flat" cmpd="sng" algn="ctr">
                      <a:solidFill>
                        <a:srgbClr val="F4B084"/>
                      </a:solidFill>
                      <a:prstDash val="solid"/>
                      <a:round/>
                      <a:headEnd type="none" w="med" len="med"/>
                      <a:tailEnd type="none" w="med" len="med"/>
                    </a:lnL>
                    <a:lnR w="12700" cap="flat" cmpd="sng" algn="ctr">
                      <a:solidFill>
                        <a:srgbClr val="F4B084"/>
                      </a:solidFill>
                      <a:prstDash val="solid"/>
                      <a:round/>
                      <a:headEnd type="none" w="med" len="med"/>
                      <a:tailEnd type="none" w="med" len="med"/>
                    </a:lnR>
                    <a:lnT w="12700" cap="flat" cmpd="sng" algn="ctr">
                      <a:solidFill>
                        <a:srgbClr val="F4B084"/>
                      </a:solidFill>
                      <a:prstDash val="solid"/>
                      <a:round/>
                      <a:headEnd type="none" w="med" len="med"/>
                      <a:tailEnd type="none" w="med" len="med"/>
                    </a:lnT>
                    <a:lnB w="12700" cap="flat" cmpd="sng" algn="ctr">
                      <a:solidFill>
                        <a:srgbClr val="F4B084"/>
                      </a:solidFill>
                      <a:prstDash val="solid"/>
                      <a:round/>
                      <a:headEnd type="none" w="med" len="med"/>
                      <a:tailEnd type="none" w="med" len="med"/>
                    </a:lnB>
                    <a:solidFill>
                      <a:srgbClr val="FCE4D6"/>
                    </a:solidFill>
                  </a:tcPr>
                </a:tc>
                <a:extLst>
                  <a:ext uri="{0D108BD9-81ED-4DB2-BD59-A6C34878D82A}">
                    <a16:rowId xmlns:a16="http://schemas.microsoft.com/office/drawing/2014/main" val="2656990665"/>
                  </a:ext>
                </a:extLst>
              </a:tr>
            </a:tbl>
          </a:graphicData>
        </a:graphic>
      </p:graphicFrame>
    </p:spTree>
    <p:extLst>
      <p:ext uri="{BB962C8B-B14F-4D97-AF65-F5344CB8AC3E}">
        <p14:creationId xmlns:p14="http://schemas.microsoft.com/office/powerpoint/2010/main" val="40984382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descr="Une image contenant arbre, extérieur, plante, rivière&#10;&#10;Description générée automatiquement">
            <a:extLst>
              <a:ext uri="{FF2B5EF4-FFF2-40B4-BE49-F238E27FC236}">
                <a16:creationId xmlns:a16="http://schemas.microsoft.com/office/drawing/2014/main" id="{96812346-6B74-454B-B64D-DD22579C4C36}"/>
              </a:ext>
            </a:extLst>
          </p:cNvPr>
          <p:cNvPicPr>
            <a:picLocks noChangeAspect="1"/>
          </p:cNvPicPr>
          <p:nvPr/>
        </p:nvPicPr>
        <p:blipFill rotWithShape="1">
          <a:blip r:embed="rId2"/>
          <a:srcRect/>
          <a:stretch/>
        </p:blipFill>
        <p:spPr>
          <a:xfrm>
            <a:off x="0" y="0"/>
            <a:ext cx="9144000" cy="5143500"/>
          </a:xfrm>
          <a:prstGeom prst="rect">
            <a:avLst/>
          </a:prstGeom>
          <a:noFill/>
        </p:spPr>
      </p:pic>
      <p:sp>
        <p:nvSpPr>
          <p:cNvPr id="5" name="Espace réservé du texte 4">
            <a:extLst>
              <a:ext uri="{FF2B5EF4-FFF2-40B4-BE49-F238E27FC236}">
                <a16:creationId xmlns:a16="http://schemas.microsoft.com/office/drawing/2014/main" id="{7869C32A-0230-49DC-B45F-7444C904573F}"/>
              </a:ext>
            </a:extLst>
          </p:cNvPr>
          <p:cNvSpPr>
            <a:spLocks noGrp="1"/>
          </p:cNvSpPr>
          <p:nvPr>
            <p:ph type="body" sz="quarter" idx="13"/>
          </p:nvPr>
        </p:nvSpPr>
        <p:spPr>
          <a:xfrm>
            <a:off x="2411760" y="2691665"/>
            <a:ext cx="2078329" cy="432048"/>
          </a:xfrm>
          <a:noFill/>
        </p:spPr>
        <p:txBody>
          <a:bodyPr/>
          <a:lstStyle/>
          <a:p>
            <a:r>
              <a:rPr lang="fr-FR" dirty="0">
                <a:solidFill>
                  <a:schemeClr val="bg1"/>
                </a:solidFill>
              </a:rPr>
              <a:t>ANNEXES</a:t>
            </a:r>
          </a:p>
        </p:txBody>
      </p:sp>
    </p:spTree>
    <p:extLst>
      <p:ext uri="{BB962C8B-B14F-4D97-AF65-F5344CB8AC3E}">
        <p14:creationId xmlns:p14="http://schemas.microsoft.com/office/powerpoint/2010/main" val="37220188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 name="Titre 3"/>
          <p:cNvSpPr txBox="1">
            <a:spLocks noGrp="1"/>
          </p:cNvSpPr>
          <p:nvPr>
            <p:ph type="title"/>
          </p:nvPr>
        </p:nvSpPr>
        <p:spPr>
          <a:xfrm>
            <a:off x="980796" y="200918"/>
            <a:ext cx="6411536" cy="294075"/>
          </a:xfrm>
          <a:prstGeom prst="rect">
            <a:avLst/>
          </a:prstGeom>
        </p:spPr>
        <p:txBody>
          <a:bodyPr>
            <a:noAutofit/>
          </a:bodyPr>
          <a:lstStyle>
            <a:lvl1pPr defTabSz="740663">
              <a:defRPr sz="1944"/>
            </a:lvl1pPr>
          </a:lstStyle>
          <a:p>
            <a:r>
              <a:rPr lang="fr-FR" sz="1416" dirty="0"/>
              <a:t>Espace Conseils et solutions durables - Verbatims Clients testeurs</a:t>
            </a:r>
            <a:endParaRPr sz="1416" dirty="0"/>
          </a:p>
        </p:txBody>
      </p:sp>
      <p:sp>
        <p:nvSpPr>
          <p:cNvPr id="466" name="Straight Connector 3"/>
          <p:cNvSpPr/>
          <p:nvPr/>
        </p:nvSpPr>
        <p:spPr>
          <a:xfrm flipH="1">
            <a:off x="980796" y="847899"/>
            <a:ext cx="0" cy="3672000"/>
          </a:xfrm>
          <a:prstGeom prst="line">
            <a:avLst/>
          </a:prstGeom>
          <a:ln w="15875">
            <a:solidFill>
              <a:schemeClr val="accent1"/>
            </a:solidFill>
          </a:ln>
        </p:spPr>
        <p:txBody>
          <a:bodyPr lIns="39853" rIns="39853"/>
          <a:lstStyle/>
          <a:p>
            <a:endParaRPr sz="1542"/>
          </a:p>
        </p:txBody>
      </p:sp>
      <p:sp>
        <p:nvSpPr>
          <p:cNvPr id="468" name="Oval 9"/>
          <p:cNvSpPr/>
          <p:nvPr/>
        </p:nvSpPr>
        <p:spPr>
          <a:xfrm>
            <a:off x="886654" y="1104869"/>
            <a:ext cx="188285" cy="188285"/>
          </a:xfrm>
          <a:prstGeom prst="ellipse">
            <a:avLst/>
          </a:prstGeom>
          <a:solidFill>
            <a:schemeClr val="accent1"/>
          </a:solidFill>
          <a:ln w="25400">
            <a:solidFill>
              <a:srgbClr val="FFFFFF"/>
            </a:solidFill>
          </a:ln>
        </p:spPr>
        <p:txBody>
          <a:bodyPr lIns="39853" rIns="39853" anchor="ctr"/>
          <a:lstStyle/>
          <a:p>
            <a:pPr algn="ctr">
              <a:defRPr sz="2700">
                <a:solidFill>
                  <a:srgbClr val="FFFFFF"/>
                </a:solidFill>
              </a:defRPr>
            </a:pPr>
            <a:endParaRPr sz="2354"/>
          </a:p>
        </p:txBody>
      </p:sp>
      <p:sp>
        <p:nvSpPr>
          <p:cNvPr id="494" name="Oval 9"/>
          <p:cNvSpPr/>
          <p:nvPr/>
        </p:nvSpPr>
        <p:spPr>
          <a:xfrm>
            <a:off x="886654" y="2609410"/>
            <a:ext cx="188285" cy="188285"/>
          </a:xfrm>
          <a:prstGeom prst="ellipse">
            <a:avLst/>
          </a:prstGeom>
          <a:solidFill>
            <a:schemeClr val="accent1"/>
          </a:solidFill>
          <a:ln w="25400">
            <a:solidFill>
              <a:srgbClr val="FFFFFF"/>
            </a:solidFill>
          </a:ln>
        </p:spPr>
        <p:txBody>
          <a:bodyPr lIns="39853" rIns="39853" anchor="ctr"/>
          <a:lstStyle/>
          <a:p>
            <a:pPr algn="ctr">
              <a:defRPr sz="2700">
                <a:solidFill>
                  <a:srgbClr val="FFFFFF"/>
                </a:solidFill>
              </a:defRPr>
            </a:pPr>
            <a:endParaRPr sz="2354"/>
          </a:p>
        </p:txBody>
      </p:sp>
      <p:sp>
        <p:nvSpPr>
          <p:cNvPr id="496" name="Parcours de suivi de la demande"/>
          <p:cNvSpPr txBox="1"/>
          <p:nvPr/>
        </p:nvSpPr>
        <p:spPr>
          <a:xfrm>
            <a:off x="1233001" y="2566983"/>
            <a:ext cx="4263180" cy="266676"/>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39853" rIns="39853">
            <a:spAutoFit/>
          </a:bodyPr>
          <a:lstStyle>
            <a:lvl1pPr>
              <a:defRPr sz="1300" b="1">
                <a:solidFill>
                  <a:srgbClr val="582674"/>
                </a:solidFill>
              </a:defRPr>
            </a:lvl1pPr>
          </a:lstStyle>
          <a:p>
            <a:pPr>
              <a:defRPr b="0">
                <a:solidFill>
                  <a:srgbClr val="000000"/>
                </a:solidFill>
              </a:defRPr>
            </a:pPr>
            <a:r>
              <a:rPr lang="fr-FR" sz="1133" b="0">
                <a:solidFill>
                  <a:schemeClr val="accent1"/>
                </a:solidFill>
                <a:latin typeface="Montserrat" panose="00000500000000000000" pitchFamily="2" charset="0"/>
              </a:rPr>
              <a:t>Univers « Adapter mon logement »</a:t>
            </a:r>
            <a:endParaRPr sz="1133" b="0">
              <a:solidFill>
                <a:schemeClr val="accent1"/>
              </a:solidFill>
              <a:latin typeface="Montserrat" panose="00000500000000000000" pitchFamily="2" charset="0"/>
            </a:endParaRPr>
          </a:p>
        </p:txBody>
      </p:sp>
      <p:sp>
        <p:nvSpPr>
          <p:cNvPr id="57" name="Parcours de demande de financement">
            <a:extLst>
              <a:ext uri="{FF2B5EF4-FFF2-40B4-BE49-F238E27FC236}">
                <a16:creationId xmlns:a16="http://schemas.microsoft.com/office/drawing/2014/main" id="{E8021643-5097-AC42-BC43-106B92E1CE7B}"/>
              </a:ext>
            </a:extLst>
          </p:cNvPr>
          <p:cNvSpPr txBox="1"/>
          <p:nvPr/>
        </p:nvSpPr>
        <p:spPr>
          <a:xfrm>
            <a:off x="1242658" y="1075490"/>
            <a:ext cx="4114507" cy="266676"/>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39853" rIns="39853">
            <a:spAutoFit/>
          </a:bodyPr>
          <a:lstStyle>
            <a:lvl1pPr>
              <a:defRPr sz="1300" b="1">
                <a:solidFill>
                  <a:srgbClr val="582674"/>
                </a:solidFill>
              </a:defRPr>
            </a:lvl1pPr>
          </a:lstStyle>
          <a:p>
            <a:pPr>
              <a:defRPr b="0">
                <a:solidFill>
                  <a:srgbClr val="000000"/>
                </a:solidFill>
              </a:defRPr>
            </a:pPr>
            <a:r>
              <a:rPr lang="fr-FR" sz="1133" err="1">
                <a:solidFill>
                  <a:schemeClr val="accent1"/>
                </a:solidFill>
                <a:latin typeface="Montserrat" panose="00000500000000000000" pitchFamily="2" charset="0"/>
              </a:rPr>
              <a:t>Onboarding</a:t>
            </a:r>
            <a:r>
              <a:rPr lang="fr-FR" sz="1133">
                <a:solidFill>
                  <a:schemeClr val="accent1"/>
                </a:solidFill>
                <a:latin typeface="Montserrat" panose="00000500000000000000" pitchFamily="2" charset="0"/>
              </a:rPr>
              <a:t> et arrivée dans l’espace</a:t>
            </a:r>
            <a:endParaRPr sz="1133">
              <a:solidFill>
                <a:schemeClr val="accent1"/>
              </a:solidFill>
              <a:latin typeface="Montserrat" panose="00000500000000000000" pitchFamily="2" charset="0"/>
            </a:endParaRPr>
          </a:p>
        </p:txBody>
      </p:sp>
      <p:sp>
        <p:nvSpPr>
          <p:cNvPr id="29" name="Réfléchir à « Offres et produits » souvent envisagée en dernier recours, cliqué par élimination : Quid de « Souscrire » ?">
            <a:extLst>
              <a:ext uri="{FF2B5EF4-FFF2-40B4-BE49-F238E27FC236}">
                <a16:creationId xmlns:a16="http://schemas.microsoft.com/office/drawing/2014/main" id="{68BC7B21-14A4-436B-AD46-5682B085B2CE}"/>
              </a:ext>
            </a:extLst>
          </p:cNvPr>
          <p:cNvSpPr txBox="1"/>
          <p:nvPr/>
        </p:nvSpPr>
        <p:spPr>
          <a:xfrm>
            <a:off x="1238776" y="1441031"/>
            <a:ext cx="7277530" cy="360355"/>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39853" rIns="39853">
            <a:spAutoFit/>
          </a:bodyPr>
          <a:lstStyle>
            <a:lvl1pPr>
              <a:defRPr sz="1100"/>
            </a:lvl1pPr>
          </a:lstStyle>
          <a:p>
            <a:r>
              <a:rPr lang="fr-FR" sz="871" i="1">
                <a:solidFill>
                  <a:schemeClr val="accent4"/>
                </a:solidFill>
                <a:latin typeface="Ubuntu Light" panose="020B0304030602030204" pitchFamily="34" charset="0"/>
              </a:rPr>
              <a:t>« On s'y attend pas en 1er temps, mais après si la BP s'y oriente, on se l'explique et on se dit que la banque continue sa mission de conseil et d’accompagnement. Donc ça ne me surprend pas car c'est dans l'air du temps pour toutes les grosses entreprises » </a:t>
            </a:r>
          </a:p>
        </p:txBody>
      </p:sp>
      <p:sp>
        <p:nvSpPr>
          <p:cNvPr id="40" name="Réfléchir à « Offres et produits » souvent envisagée en dernier recours, cliqué par élimination : Quid de « Souscrire » ?">
            <a:extLst>
              <a:ext uri="{FF2B5EF4-FFF2-40B4-BE49-F238E27FC236}">
                <a16:creationId xmlns:a16="http://schemas.microsoft.com/office/drawing/2014/main" id="{C71973FC-B00E-46F6-8A7A-BC246CFBA0B4}"/>
              </a:ext>
            </a:extLst>
          </p:cNvPr>
          <p:cNvSpPr txBox="1"/>
          <p:nvPr/>
        </p:nvSpPr>
        <p:spPr>
          <a:xfrm>
            <a:off x="1233001" y="1874346"/>
            <a:ext cx="7209537" cy="226344"/>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39853" rIns="39853">
            <a:spAutoFit/>
          </a:bodyPr>
          <a:lstStyle>
            <a:lvl1pPr>
              <a:defRPr sz="1100"/>
            </a:lvl1pPr>
          </a:lstStyle>
          <a:p>
            <a:r>
              <a:rPr lang="fr-FR" sz="871" i="1">
                <a:solidFill>
                  <a:schemeClr val="accent4"/>
                </a:solidFill>
                <a:latin typeface="Ubuntu Light" panose="020B0304030602030204" pitchFamily="34" charset="0"/>
              </a:rPr>
              <a:t>«  La Banque va nous accompagner dans la transition environnementale- avec des simulateurs. C’est plutôt bien » </a:t>
            </a:r>
          </a:p>
        </p:txBody>
      </p:sp>
      <p:sp>
        <p:nvSpPr>
          <p:cNvPr id="41" name="Réfléchir à « Offres et produits » souvent envisagée en dernier recours, cliqué par élimination : Quid de « Souscrire » ?">
            <a:extLst>
              <a:ext uri="{FF2B5EF4-FFF2-40B4-BE49-F238E27FC236}">
                <a16:creationId xmlns:a16="http://schemas.microsoft.com/office/drawing/2014/main" id="{BF627167-CFA2-4D80-9FA4-F77E81EEDECE}"/>
              </a:ext>
            </a:extLst>
          </p:cNvPr>
          <p:cNvSpPr txBox="1"/>
          <p:nvPr/>
        </p:nvSpPr>
        <p:spPr>
          <a:xfrm>
            <a:off x="1238776" y="2885451"/>
            <a:ext cx="7324341" cy="360355"/>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39853" rIns="39853">
            <a:spAutoFit/>
          </a:bodyPr>
          <a:lstStyle>
            <a:lvl1pPr>
              <a:defRPr sz="1100"/>
            </a:lvl1pPr>
          </a:lstStyle>
          <a:p>
            <a:r>
              <a:rPr lang="fr-FR" sz="871" i="1">
                <a:solidFill>
                  <a:schemeClr val="accent4"/>
                </a:solidFill>
                <a:latin typeface="Ubuntu Light" panose="020B0304030602030204" pitchFamily="34" charset="0"/>
              </a:rPr>
              <a:t>«  C'est bien le partenariat </a:t>
            </a:r>
            <a:r>
              <a:rPr lang="fr-FR" sz="871" i="1" err="1">
                <a:solidFill>
                  <a:schemeClr val="accent4"/>
                </a:solidFill>
                <a:latin typeface="Ubuntu Light" panose="020B0304030602030204" pitchFamily="34" charset="0"/>
              </a:rPr>
              <a:t>Cozynergy</a:t>
            </a:r>
            <a:r>
              <a:rPr lang="fr-FR" sz="871" i="1">
                <a:solidFill>
                  <a:schemeClr val="accent4"/>
                </a:solidFill>
                <a:latin typeface="Ubuntu Light" panose="020B0304030602030204" pitchFamily="34" charset="0"/>
              </a:rPr>
              <a:t>. J'attendais pas forcément ça de la banque mais ca fait sens, c'est de l'argent qu'on investi. C’est pas mal de me proposer des solutions »</a:t>
            </a:r>
          </a:p>
        </p:txBody>
      </p:sp>
      <p:sp>
        <p:nvSpPr>
          <p:cNvPr id="42" name="Réfléchir à « Offres et produits » souvent envisagée en dernier recours, cliqué par élimination : Quid de « Souscrire » ?">
            <a:extLst>
              <a:ext uri="{FF2B5EF4-FFF2-40B4-BE49-F238E27FC236}">
                <a16:creationId xmlns:a16="http://schemas.microsoft.com/office/drawing/2014/main" id="{B72ACF51-C205-4440-AEBD-C9DF01CB8E74}"/>
              </a:ext>
            </a:extLst>
          </p:cNvPr>
          <p:cNvSpPr txBox="1"/>
          <p:nvPr/>
        </p:nvSpPr>
        <p:spPr>
          <a:xfrm>
            <a:off x="1233001" y="3318972"/>
            <a:ext cx="7209537" cy="226344"/>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39853" rIns="39853">
            <a:spAutoFit/>
          </a:bodyPr>
          <a:lstStyle>
            <a:lvl1pPr>
              <a:defRPr sz="1100"/>
            </a:lvl1pPr>
          </a:lstStyle>
          <a:p>
            <a:r>
              <a:rPr lang="fr-FR" sz="871" i="1">
                <a:solidFill>
                  <a:schemeClr val="accent4"/>
                </a:solidFill>
                <a:latin typeface="Ubuntu Light" panose="020B0304030602030204" pitchFamily="34" charset="0"/>
              </a:rPr>
              <a:t>« Ca permet de donner une idée de ce à quoi on peut prétendre. L'appli est plutôt bien faite ! »</a:t>
            </a:r>
          </a:p>
        </p:txBody>
      </p:sp>
      <p:sp>
        <p:nvSpPr>
          <p:cNvPr id="43" name="Réfléchir à « Offres et produits » souvent envisagée en dernier recours, cliqué par élimination : Quid de « Souscrire » ?">
            <a:extLst>
              <a:ext uri="{FF2B5EF4-FFF2-40B4-BE49-F238E27FC236}">
                <a16:creationId xmlns:a16="http://schemas.microsoft.com/office/drawing/2014/main" id="{790B17E1-78E4-48C7-94CD-3DBBFF883404}"/>
              </a:ext>
            </a:extLst>
          </p:cNvPr>
          <p:cNvSpPr txBox="1"/>
          <p:nvPr/>
        </p:nvSpPr>
        <p:spPr>
          <a:xfrm>
            <a:off x="1233001" y="3618367"/>
            <a:ext cx="7209537" cy="226344"/>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39853" rIns="39853">
            <a:spAutoFit/>
          </a:bodyPr>
          <a:lstStyle>
            <a:lvl1pPr>
              <a:defRPr sz="1100"/>
            </a:lvl1pPr>
          </a:lstStyle>
          <a:p>
            <a:r>
              <a:rPr lang="fr-FR" sz="871" i="1">
                <a:solidFill>
                  <a:schemeClr val="accent4"/>
                </a:solidFill>
                <a:latin typeface="Ubuntu Light" panose="020B0304030602030204" pitchFamily="34" charset="0"/>
              </a:rPr>
              <a:t>« C'est bien que ce soit là .. C'est ce à quoi on a droit, on le scénario qui est déjà dedans et les explications et on a pas besoin d'aller chercher ailleurs</a:t>
            </a:r>
          </a:p>
        </p:txBody>
      </p:sp>
      <p:sp>
        <p:nvSpPr>
          <p:cNvPr id="30" name="ZoneTexte 29">
            <a:extLst>
              <a:ext uri="{FF2B5EF4-FFF2-40B4-BE49-F238E27FC236}">
                <a16:creationId xmlns:a16="http://schemas.microsoft.com/office/drawing/2014/main" id="{93BCAA10-FF8D-49A7-B95E-037F58E58E3C}"/>
              </a:ext>
            </a:extLst>
          </p:cNvPr>
          <p:cNvSpPr txBox="1"/>
          <p:nvPr/>
        </p:nvSpPr>
        <p:spPr>
          <a:xfrm>
            <a:off x="886654" y="677907"/>
            <a:ext cx="6834015" cy="158505"/>
          </a:xfrm>
          <a:prstGeom prst="rect">
            <a:avLst/>
          </a:prstGeom>
          <a:noFill/>
        </p:spPr>
        <p:txBody>
          <a:bodyPr wrap="square" tIns="0" bIns="0" rtlCol="0">
            <a:spAutoFit/>
          </a:bodyPr>
          <a:lstStyle/>
          <a:p>
            <a:pPr defTabSz="597762">
              <a:defRPr/>
            </a:pPr>
            <a:r>
              <a:rPr lang="fr-FR" sz="1030" b="1" kern="1200" dirty="0">
                <a:solidFill>
                  <a:schemeClr val="tx2"/>
                </a:solidFill>
                <a:latin typeface="Montserrat" panose="00000500000000000000" pitchFamily="2" charset="0"/>
                <a:ea typeface="+mn-ea"/>
              </a:rPr>
              <a:t>Test utilisateurs réalisés du 27 juin au 5 juillet 2022 auprès de 9 utilisateurs interrogés (BP/CE)</a:t>
            </a:r>
          </a:p>
        </p:txBody>
      </p:sp>
    </p:spTree>
    <p:extLst>
      <p:ext uri="{BB962C8B-B14F-4D97-AF65-F5344CB8AC3E}">
        <p14:creationId xmlns:p14="http://schemas.microsoft.com/office/powerpoint/2010/main" val="73823882"/>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1474699"/>
      </p:ext>
    </p:extLst>
  </p:cSld>
  <p:clrMapOvr>
    <a:masterClrMapping/>
  </p:clrMapOvr>
</p:sld>
</file>

<file path=ppt/theme/theme1.xml><?xml version="1.0" encoding="utf-8"?>
<a:theme xmlns:a="http://schemas.openxmlformats.org/drawingml/2006/main" name="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BPA-Communaute.potx" id="{28B8B5F8-3950-4AA6-9EEF-9F0B79B05729}" vid="{8A80A69D-C1F7-42E9-A8A0-0BCC5A3474F8}"/>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7A81568A4AF5C4CA762F3E87E5076C8" ma:contentTypeVersion="13" ma:contentTypeDescription="Crée un document." ma:contentTypeScope="" ma:versionID="258e28aa6cdaf6fd6af069a5a39da4a7">
  <xsd:schema xmlns:xsd="http://www.w3.org/2001/XMLSchema" xmlns:xs="http://www.w3.org/2001/XMLSchema" xmlns:p="http://schemas.microsoft.com/office/2006/metadata/properties" xmlns:ns2="b0dcbd88-f49a-4920-9a11-f1a073fd828d" xmlns:ns3="04a2cc45-fb3d-467e-a656-9cc0331a97ab" targetNamespace="http://schemas.microsoft.com/office/2006/metadata/properties" ma:root="true" ma:fieldsID="8ebad47d800a86db06a91f3ccd44650e" ns2:_="" ns3:_="">
    <xsd:import namespace="b0dcbd88-f49a-4920-9a11-f1a073fd828d"/>
    <xsd:import namespace="04a2cc45-fb3d-467e-a656-9cc0331a97a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0dcbd88-f49a-4920-9a11-f1a073fd828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4a2cc45-fb3d-467e-a656-9cc0331a97ab" elementFormDefault="qualified">
    <xsd:import namespace="http://schemas.microsoft.com/office/2006/documentManagement/types"/>
    <xsd:import namespace="http://schemas.microsoft.com/office/infopath/2007/PartnerControls"/>
    <xsd:element name="SharedWithUsers" ma:index="17"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44FE268-7940-43D2-8021-7611A09EA5A3}">
  <ds:schemaRefs>
    <ds:schemaRef ds:uri="Microsoft.SharePoint.Taxonomy.ContentTypeSync"/>
  </ds:schemaRefs>
</ds:datastoreItem>
</file>

<file path=customXml/itemProps2.xml><?xml version="1.0" encoding="utf-8"?>
<ds:datastoreItem xmlns:ds="http://schemas.openxmlformats.org/officeDocument/2006/customXml" ds:itemID="{1E4FC8CD-5BE2-42AF-96C4-576BDAD40DC8}">
  <ds:schemaRefs>
    <ds:schemaRef ds:uri="http://schemas.microsoft.com/sharepoint/v3/contenttype/forms"/>
  </ds:schemaRefs>
</ds:datastoreItem>
</file>

<file path=customXml/itemProps3.xml><?xml version="1.0" encoding="utf-8"?>
<ds:datastoreItem xmlns:ds="http://schemas.openxmlformats.org/officeDocument/2006/customXml" ds:itemID="{087D4C3C-C64C-453E-8E06-3893DE868A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0dcbd88-f49a-4920-9a11-f1a073fd828d"/>
    <ds:schemaRef ds:uri="04a2cc45-fb3d-467e-a656-9cc0331a97a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4604AC50-A577-46D0-8B9F-6D3C9D53AFF5}">
  <ds:schemaRefs>
    <ds:schemaRef ds:uri="b0dcbd88-f49a-4920-9a11-f1a073fd828d"/>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04a2cc45-fb3d-467e-a656-9cc0331a97ab"/>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03-BPA-communaute</Template>
  <TotalTime>1970</TotalTime>
  <Words>2638</Words>
  <Application>Microsoft Office PowerPoint</Application>
  <PresentationFormat>Affichage à l'écran (16:9)</PresentationFormat>
  <Paragraphs>387</Paragraphs>
  <Slides>41</Slides>
  <Notes>19</Notes>
  <HiddenSlides>0</HiddenSlides>
  <MMClips>0</MMClips>
  <ScaleCrop>false</ScaleCrop>
  <HeadingPairs>
    <vt:vector size="6" baseType="variant">
      <vt:variant>
        <vt:lpstr>Polices utilisées</vt:lpstr>
      </vt:variant>
      <vt:variant>
        <vt:i4>13</vt:i4>
      </vt:variant>
      <vt:variant>
        <vt:lpstr>Thème</vt:lpstr>
      </vt:variant>
      <vt:variant>
        <vt:i4>1</vt:i4>
      </vt:variant>
      <vt:variant>
        <vt:lpstr>Titres des diapositives</vt:lpstr>
      </vt:variant>
      <vt:variant>
        <vt:i4>41</vt:i4>
      </vt:variant>
    </vt:vector>
  </HeadingPairs>
  <TitlesOfParts>
    <vt:vector size="55" baseType="lpstr">
      <vt:lpstr>Arial</vt:lpstr>
      <vt:lpstr>Arial Black</vt:lpstr>
      <vt:lpstr>Arial Narrow</vt:lpstr>
      <vt:lpstr>Cabin Condensed</vt:lpstr>
      <vt:lpstr>Calibri</vt:lpstr>
      <vt:lpstr>Cambria Math</vt:lpstr>
      <vt:lpstr>Courier New</vt:lpstr>
      <vt:lpstr>Montserrat</vt:lpstr>
      <vt:lpstr>Montserrat ExtraBold</vt:lpstr>
      <vt:lpstr>Montserrat SemiBold</vt:lpstr>
      <vt:lpstr>Symbol</vt:lpstr>
      <vt:lpstr>Ubuntu Light</vt:lpstr>
      <vt:lpstr>Wingdings</vt:lpstr>
      <vt:lpstr>Conception personnalisée</vt:lpstr>
      <vt:lpstr>Conseils et solutions durables</vt:lpstr>
      <vt:lpstr>Présentation PowerPoint</vt:lpstr>
      <vt:lpstr>Présentation PowerPoint</vt:lpstr>
      <vt:lpstr>Rappel : contexte et description</vt:lpstr>
      <vt:lpstr>Projet Coach Green</vt:lpstr>
      <vt:lpstr>Présentation PowerPoint</vt:lpstr>
      <vt:lpstr>Nouvel espace : Conseils et solutions durables</vt:lpstr>
      <vt:lpstr>Présentation PowerPoint</vt:lpstr>
      <vt:lpstr>Pédagogie</vt:lpstr>
      <vt:lpstr>Calculer mon empreinte carbone</vt:lpstr>
      <vt:lpstr>Calculer mon empreinte carbone</vt:lpstr>
      <vt:lpstr>Convertir mes usages quotidiens en CO2</vt:lpstr>
      <vt:lpstr>Présentation PowerPoint</vt:lpstr>
      <vt:lpstr>Conseils et solutions durables </vt:lpstr>
      <vt:lpstr>Conseils et solutions durables - Logement </vt:lpstr>
      <vt:lpstr>Conseils et solutions durables </vt:lpstr>
      <vt:lpstr>Conseils et solutions durables - Logement </vt:lpstr>
      <vt:lpstr>Conseils et solutions durables - Logement </vt:lpstr>
      <vt:lpstr>Conseils et solutions durables </vt:lpstr>
      <vt:lpstr>Conseils et solutions durables </vt:lpstr>
      <vt:lpstr>Présentation PowerPoint</vt:lpstr>
      <vt:lpstr>Conseils et solutions durables - Mobilité</vt:lpstr>
      <vt:lpstr>Conseils et solutions durables - Mobilité </vt:lpstr>
      <vt:lpstr>Conseils et solutions durables - Mobilité </vt:lpstr>
      <vt:lpstr>Conseils et solutions durables - Mobilité </vt:lpstr>
      <vt:lpstr>Conseils et solutions durables - Mobilité </vt:lpstr>
      <vt:lpstr>Conseils et solutions durables - Mobilité </vt:lpstr>
      <vt:lpstr>Conseils et solutions durables - Mobilité </vt:lpstr>
      <vt:lpstr>Conseils et solutions durables - Mobilité</vt:lpstr>
      <vt:lpstr>Présentation PowerPoint</vt:lpstr>
      <vt:lpstr>Conseils et solutions durables - Epargne</vt:lpstr>
      <vt:lpstr>Présentation PowerPoint</vt:lpstr>
      <vt:lpstr>Conseils et solutions durables - Epargne</vt:lpstr>
      <vt:lpstr>Conseils et solutions durables - Epargne</vt:lpstr>
      <vt:lpstr>Conseils et solutions durables - Epargne</vt:lpstr>
      <vt:lpstr>Conseils et solutions durables - Epargne</vt:lpstr>
      <vt:lpstr>Planning de déploiement</vt:lpstr>
      <vt:lpstr>Déploiement</vt:lpstr>
      <vt:lpstr>Présentation PowerPoint</vt:lpstr>
      <vt:lpstr>Espace Conseils et solutions durables - Verbatims Clients testeurs</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Conseils et solutions durables</dc:title>
  <dc:creator>CHARRIER CAROLE</dc:creator>
  <cp:lastModifiedBy>LOSSER Fabien [CEGEE]</cp:lastModifiedBy>
  <cp:revision>5</cp:revision>
  <cp:lastPrinted>2020-09-02T14:43:00Z</cp:lastPrinted>
  <dcterms:created xsi:type="dcterms:W3CDTF">2022-12-06T09:04:31Z</dcterms:created>
  <dcterms:modified xsi:type="dcterms:W3CDTF">2023-03-02T13:07:14Z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0x010100E7A81568A4AF5C4CA762F3E87E5076C8</vt:lpwstr>
  </property>
  <property fmtid="{D5CDD505-2E9C-101B-9397-08002B2CF9AE}" pid="3" name="MSIP_Label_48a19f0c-bea1-442e-a475-ed109d9ec508_Enabled">
    <vt:lpwstr>true</vt:lpwstr>
  </property>
  <property fmtid="{D5CDD505-2E9C-101B-9397-08002B2CF9AE}" pid="4" name="MSIP_Label_48a19f0c-bea1-442e-a475-ed109d9ec508_SetDate">
    <vt:lpwstr>2023-03-02T13:06:41Z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