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71" r:id="rId6"/>
    <p:sldId id="263" r:id="rId7"/>
    <p:sldId id="274" r:id="rId8"/>
    <p:sldId id="2147378109" r:id="rId9"/>
    <p:sldId id="264" r:id="rId10"/>
    <p:sldId id="335" r:id="rId11"/>
    <p:sldId id="2147378110" r:id="rId12"/>
    <p:sldId id="337" r:id="rId13"/>
    <p:sldId id="358" r:id="rId14"/>
    <p:sldId id="2147378093" r:id="rId15"/>
    <p:sldId id="338" r:id="rId16"/>
    <p:sldId id="290" r:id="rId17"/>
    <p:sldId id="339" r:id="rId18"/>
    <p:sldId id="2147378094" r:id="rId19"/>
    <p:sldId id="2147378095" r:id="rId20"/>
    <p:sldId id="342" r:id="rId21"/>
    <p:sldId id="2147378096" r:id="rId22"/>
    <p:sldId id="343" r:id="rId23"/>
    <p:sldId id="283" r:id="rId24"/>
    <p:sldId id="291" r:id="rId25"/>
    <p:sldId id="341" r:id="rId26"/>
    <p:sldId id="324" r:id="rId27"/>
    <p:sldId id="344" r:id="rId28"/>
    <p:sldId id="301" r:id="rId29"/>
    <p:sldId id="303" r:id="rId30"/>
    <p:sldId id="336" r:id="rId31"/>
    <p:sldId id="300" r:id="rId32"/>
    <p:sldId id="346" r:id="rId33"/>
    <p:sldId id="2147378097" r:id="rId34"/>
    <p:sldId id="2147378098" r:id="rId35"/>
    <p:sldId id="2147378099" r:id="rId36"/>
    <p:sldId id="2147378100" r:id="rId37"/>
    <p:sldId id="2147378101" r:id="rId38"/>
    <p:sldId id="2147378102" r:id="rId39"/>
    <p:sldId id="2147378103" r:id="rId40"/>
    <p:sldId id="2147378104" r:id="rId41"/>
    <p:sldId id="299" r:id="rId42"/>
    <p:sldId id="371" r:id="rId43"/>
    <p:sldId id="372" r:id="rId44"/>
    <p:sldId id="378" r:id="rId45"/>
    <p:sldId id="379" r:id="rId46"/>
    <p:sldId id="349" r:id="rId47"/>
    <p:sldId id="362" r:id="rId48"/>
    <p:sldId id="363" r:id="rId49"/>
    <p:sldId id="364" r:id="rId50"/>
    <p:sldId id="365" r:id="rId51"/>
    <p:sldId id="366" r:id="rId52"/>
    <p:sldId id="368" r:id="rId53"/>
    <p:sldId id="367" r:id="rId54"/>
    <p:sldId id="369" r:id="rId55"/>
    <p:sldId id="370" r:id="rId56"/>
    <p:sldId id="373" r:id="rId57"/>
    <p:sldId id="374" r:id="rId58"/>
    <p:sldId id="380" r:id="rId59"/>
    <p:sldId id="375" r:id="rId60"/>
    <p:sldId id="381" r:id="rId61"/>
    <p:sldId id="2147378105" r:id="rId62"/>
    <p:sldId id="2147378106" r:id="rId63"/>
    <p:sldId id="2147378107" r:id="rId64"/>
    <p:sldId id="2147378108" r:id="rId65"/>
    <p:sldId id="384" r:id="rId66"/>
    <p:sldId id="383" r:id="rId67"/>
    <p:sldId id="282" r:id="rId68"/>
    <p:sldId id="2147378078" r:id="rId69"/>
    <p:sldId id="2147378111" r:id="rId70"/>
    <p:sldId id="287" r:id="rId71"/>
    <p:sldId id="2147378076" r:id="rId72"/>
    <p:sldId id="2147378077" r:id="rId73"/>
    <p:sldId id="286" r:id="rId74"/>
    <p:sldId id="2147378090" r:id="rId75"/>
    <p:sldId id="2147378091" r:id="rId76"/>
    <p:sldId id="2147378092" r:id="rId77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99CCFF"/>
    <a:srgbClr val="CCCCFF"/>
    <a:srgbClr val="DDDDDD"/>
    <a:srgbClr val="F4CDFF"/>
    <a:srgbClr val="CC99FF"/>
    <a:srgbClr val="FFCC66"/>
    <a:srgbClr val="000000"/>
    <a:srgbClr val="C90C0F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14" autoAdjust="0"/>
    <p:restoredTop sz="96265" autoAdjust="0"/>
  </p:normalViewPr>
  <p:slideViewPr>
    <p:cSldViewPr snapToGrid="0">
      <p:cViewPr varScale="1">
        <p:scale>
          <a:sx n="106" d="100"/>
          <a:sy n="106" d="100"/>
        </p:scale>
        <p:origin x="816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76" Type="http://schemas.openxmlformats.org/officeDocument/2006/relationships/slide" Target="slides/slide7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slide" Target="slides/slide69.xml"/><Relationship Id="rId79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61" Type="http://schemas.openxmlformats.org/officeDocument/2006/relationships/slide" Target="slides/slide56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slide" Target="slides/slide72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emf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6.jp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herbe, montagne, nature, plein air&#10;&#10;Description générée automatiquement">
            <a:extLst>
              <a:ext uri="{FF2B5EF4-FFF2-40B4-BE49-F238E27FC236}">
                <a16:creationId xmlns:a16="http://schemas.microsoft.com/office/drawing/2014/main" id="{678927A2-9B1A-4E07-9A91-F551C2B0E0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124"/>
                    </a14:imgEffect>
                    <a14:imgEffect>
                      <a14:saturation sat="12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01" t="5176" b="24921"/>
          <a:stretch/>
        </p:blipFill>
        <p:spPr>
          <a:xfrm>
            <a:off x="0" y="0"/>
            <a:ext cx="12191998" cy="6858000"/>
          </a:xfrm>
          <a:prstGeom prst="rect">
            <a:avLst/>
          </a:prstGeom>
        </p:spPr>
      </p:pic>
      <p:sp>
        <p:nvSpPr>
          <p:cNvPr id="29" name="Rectangle 28"/>
          <p:cNvSpPr/>
          <p:nvPr userDrawn="1"/>
        </p:nvSpPr>
        <p:spPr>
          <a:xfrm rot="21236572">
            <a:off x="-44540" y="5735056"/>
            <a:ext cx="2632909" cy="1279093"/>
          </a:xfrm>
          <a:custGeom>
            <a:avLst/>
            <a:gdLst>
              <a:gd name="connsiteX0" fmla="*/ 0 w 3334772"/>
              <a:gd name="connsiteY0" fmla="*/ 0 h 1442985"/>
              <a:gd name="connsiteX1" fmla="*/ 3334772 w 3334772"/>
              <a:gd name="connsiteY1" fmla="*/ 0 h 1442985"/>
              <a:gd name="connsiteX2" fmla="*/ 3334772 w 3334772"/>
              <a:gd name="connsiteY2" fmla="*/ 1442985 h 1442985"/>
              <a:gd name="connsiteX3" fmla="*/ 0 w 3334772"/>
              <a:gd name="connsiteY3" fmla="*/ 1442985 h 1442985"/>
              <a:gd name="connsiteX4" fmla="*/ 0 w 3334772"/>
              <a:gd name="connsiteY4" fmla="*/ 0 h 1442985"/>
              <a:gd name="connsiteX0" fmla="*/ 797232 w 3334772"/>
              <a:gd name="connsiteY0" fmla="*/ 0 h 1454459"/>
              <a:gd name="connsiteX1" fmla="*/ 3334772 w 3334772"/>
              <a:gd name="connsiteY1" fmla="*/ 11474 h 1454459"/>
              <a:gd name="connsiteX2" fmla="*/ 3334772 w 3334772"/>
              <a:gd name="connsiteY2" fmla="*/ 1454459 h 1454459"/>
              <a:gd name="connsiteX3" fmla="*/ 0 w 3334772"/>
              <a:gd name="connsiteY3" fmla="*/ 1454459 h 1454459"/>
              <a:gd name="connsiteX4" fmla="*/ 797232 w 3334772"/>
              <a:gd name="connsiteY4" fmla="*/ 0 h 1454459"/>
              <a:gd name="connsiteX0" fmla="*/ 112455 w 2649995"/>
              <a:gd name="connsiteY0" fmla="*/ 0 h 1454459"/>
              <a:gd name="connsiteX1" fmla="*/ 2649995 w 2649995"/>
              <a:gd name="connsiteY1" fmla="*/ 11474 h 1454459"/>
              <a:gd name="connsiteX2" fmla="*/ 2649995 w 2649995"/>
              <a:gd name="connsiteY2" fmla="*/ 1454459 h 1454459"/>
              <a:gd name="connsiteX3" fmla="*/ 0 w 2649995"/>
              <a:gd name="connsiteY3" fmla="*/ 950698 h 1454459"/>
              <a:gd name="connsiteX4" fmla="*/ 112455 w 2649995"/>
              <a:gd name="connsiteY4" fmla="*/ 0 h 1454459"/>
              <a:gd name="connsiteX0" fmla="*/ 131786 w 2669326"/>
              <a:gd name="connsiteY0" fmla="*/ 0 h 1454459"/>
              <a:gd name="connsiteX1" fmla="*/ 2669326 w 2669326"/>
              <a:gd name="connsiteY1" fmla="*/ 11474 h 1454459"/>
              <a:gd name="connsiteX2" fmla="*/ 2669326 w 2669326"/>
              <a:gd name="connsiteY2" fmla="*/ 1454459 h 1454459"/>
              <a:gd name="connsiteX3" fmla="*/ 0 w 2669326"/>
              <a:gd name="connsiteY3" fmla="*/ 1003545 h 1454459"/>
              <a:gd name="connsiteX4" fmla="*/ 131786 w 2669326"/>
              <a:gd name="connsiteY4" fmla="*/ 0 h 1454459"/>
              <a:gd name="connsiteX0" fmla="*/ 131786 w 2669326"/>
              <a:gd name="connsiteY0" fmla="*/ 0 h 1300849"/>
              <a:gd name="connsiteX1" fmla="*/ 2669326 w 2669326"/>
              <a:gd name="connsiteY1" fmla="*/ 11474 h 1300849"/>
              <a:gd name="connsiteX2" fmla="*/ 2644452 w 2669326"/>
              <a:gd name="connsiteY2" fmla="*/ 1300849 h 1300849"/>
              <a:gd name="connsiteX3" fmla="*/ 0 w 2669326"/>
              <a:gd name="connsiteY3" fmla="*/ 1003545 h 1300849"/>
              <a:gd name="connsiteX4" fmla="*/ 131786 w 2669326"/>
              <a:gd name="connsiteY4" fmla="*/ 0 h 1300849"/>
              <a:gd name="connsiteX0" fmla="*/ 131786 w 2669326"/>
              <a:gd name="connsiteY0" fmla="*/ 0 h 1279418"/>
              <a:gd name="connsiteX1" fmla="*/ 2669326 w 2669326"/>
              <a:gd name="connsiteY1" fmla="*/ 11474 h 1279418"/>
              <a:gd name="connsiteX2" fmla="*/ 2646726 w 2669326"/>
              <a:gd name="connsiteY2" fmla="*/ 1279418 h 1279418"/>
              <a:gd name="connsiteX3" fmla="*/ 0 w 2669326"/>
              <a:gd name="connsiteY3" fmla="*/ 1003545 h 1279418"/>
              <a:gd name="connsiteX4" fmla="*/ 131786 w 2669326"/>
              <a:gd name="connsiteY4" fmla="*/ 0 h 1279418"/>
              <a:gd name="connsiteX0" fmla="*/ 50186 w 2587726"/>
              <a:gd name="connsiteY0" fmla="*/ 0 h 1279418"/>
              <a:gd name="connsiteX1" fmla="*/ 2587726 w 2587726"/>
              <a:gd name="connsiteY1" fmla="*/ 11474 h 1279418"/>
              <a:gd name="connsiteX2" fmla="*/ 2565126 w 2587726"/>
              <a:gd name="connsiteY2" fmla="*/ 1279418 h 1279418"/>
              <a:gd name="connsiteX3" fmla="*/ 0 w 2587726"/>
              <a:gd name="connsiteY3" fmla="*/ 934803 h 1279418"/>
              <a:gd name="connsiteX4" fmla="*/ 50186 w 2587726"/>
              <a:gd name="connsiteY4" fmla="*/ 0 h 1279418"/>
              <a:gd name="connsiteX0" fmla="*/ 91983 w 2629523"/>
              <a:gd name="connsiteY0" fmla="*/ 0 h 1279418"/>
              <a:gd name="connsiteX1" fmla="*/ 2629523 w 2629523"/>
              <a:gd name="connsiteY1" fmla="*/ 11474 h 1279418"/>
              <a:gd name="connsiteX2" fmla="*/ 2606923 w 2629523"/>
              <a:gd name="connsiteY2" fmla="*/ 1279418 h 1279418"/>
              <a:gd name="connsiteX3" fmla="*/ 0 w 2629523"/>
              <a:gd name="connsiteY3" fmla="*/ 1007769 h 1279418"/>
              <a:gd name="connsiteX4" fmla="*/ 91983 w 2629523"/>
              <a:gd name="connsiteY4" fmla="*/ 0 h 1279418"/>
              <a:gd name="connsiteX0" fmla="*/ 91983 w 2629523"/>
              <a:gd name="connsiteY0" fmla="*/ 0 h 1282479"/>
              <a:gd name="connsiteX1" fmla="*/ 2629523 w 2629523"/>
              <a:gd name="connsiteY1" fmla="*/ 11474 h 1282479"/>
              <a:gd name="connsiteX2" fmla="*/ 2606598 w 2629523"/>
              <a:gd name="connsiteY2" fmla="*/ 1282479 h 1282479"/>
              <a:gd name="connsiteX3" fmla="*/ 0 w 2629523"/>
              <a:gd name="connsiteY3" fmla="*/ 1007769 h 1282479"/>
              <a:gd name="connsiteX4" fmla="*/ 91983 w 2629523"/>
              <a:gd name="connsiteY4" fmla="*/ 0 h 1282479"/>
              <a:gd name="connsiteX0" fmla="*/ 94719 w 2629523"/>
              <a:gd name="connsiteY0" fmla="*/ 0 h 1279093"/>
              <a:gd name="connsiteX1" fmla="*/ 2629523 w 2629523"/>
              <a:gd name="connsiteY1" fmla="*/ 8088 h 1279093"/>
              <a:gd name="connsiteX2" fmla="*/ 2606598 w 2629523"/>
              <a:gd name="connsiteY2" fmla="*/ 1279093 h 1279093"/>
              <a:gd name="connsiteX3" fmla="*/ 0 w 2629523"/>
              <a:gd name="connsiteY3" fmla="*/ 1004383 h 1279093"/>
              <a:gd name="connsiteX4" fmla="*/ 94719 w 2629523"/>
              <a:gd name="connsiteY4" fmla="*/ 0 h 1279093"/>
              <a:gd name="connsiteX0" fmla="*/ 98105 w 2632909"/>
              <a:gd name="connsiteY0" fmla="*/ 0 h 1279093"/>
              <a:gd name="connsiteX1" fmla="*/ 2632909 w 2632909"/>
              <a:gd name="connsiteY1" fmla="*/ 8088 h 1279093"/>
              <a:gd name="connsiteX2" fmla="*/ 2609984 w 2632909"/>
              <a:gd name="connsiteY2" fmla="*/ 1279093 h 1279093"/>
              <a:gd name="connsiteX3" fmla="*/ 0 w 2632909"/>
              <a:gd name="connsiteY3" fmla="*/ 1007119 h 1279093"/>
              <a:gd name="connsiteX4" fmla="*/ 98105 w 2632909"/>
              <a:gd name="connsiteY4" fmla="*/ 0 h 1279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2909" h="1279093">
                <a:moveTo>
                  <a:pt x="98105" y="0"/>
                </a:moveTo>
                <a:lnTo>
                  <a:pt x="2632909" y="8088"/>
                </a:lnTo>
                <a:lnTo>
                  <a:pt x="2609984" y="1279093"/>
                </a:lnTo>
                <a:lnTo>
                  <a:pt x="0" y="1007119"/>
                </a:lnTo>
                <a:lnTo>
                  <a:pt x="98105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7C70CB7-01EB-49C7-86E8-63EC26AC4DE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39886" y="783832"/>
            <a:ext cx="5112224" cy="3348506"/>
          </a:xfrm>
          <a:prstGeom prst="rect">
            <a:avLst/>
          </a:prstGeom>
        </p:spPr>
      </p:pic>
      <p:pic>
        <p:nvPicPr>
          <p:cNvPr id="15" name="Image 14" descr="Une image contenant texte&#10;&#10;Description générée automatiquement">
            <a:extLst>
              <a:ext uri="{FF2B5EF4-FFF2-40B4-BE49-F238E27FC236}">
                <a16:creationId xmlns:a16="http://schemas.microsoft.com/office/drawing/2014/main" id="{52E6917B-2FCF-4317-8157-5AF0AE9BF23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40" y="5962510"/>
            <a:ext cx="2149966" cy="70597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785E338-F9C9-4AFC-850D-3A20D07D1574}"/>
              </a:ext>
            </a:extLst>
          </p:cNvPr>
          <p:cNvSpPr/>
          <p:nvPr userDrawn="1"/>
        </p:nvSpPr>
        <p:spPr>
          <a:xfrm rot="360836">
            <a:off x="6005259" y="1129345"/>
            <a:ext cx="497691" cy="344654"/>
          </a:xfrm>
          <a:prstGeom prst="rect">
            <a:avLst/>
          </a:prstGeom>
          <a:solidFill>
            <a:srgbClr val="C90C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6B09E5F-722D-470E-8195-8CFA67B4A35A}"/>
              </a:ext>
            </a:extLst>
          </p:cNvPr>
          <p:cNvSpPr txBox="1"/>
          <p:nvPr userDrawn="1"/>
        </p:nvSpPr>
        <p:spPr>
          <a:xfrm rot="350959">
            <a:off x="5932268" y="1075586"/>
            <a:ext cx="8357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i="0" dirty="0">
                <a:solidFill>
                  <a:schemeClr val="bg1"/>
                </a:solidFill>
                <a:latin typeface="Eras Bold ITC" panose="020B0907030504020204" pitchFamily="34" charset="0"/>
              </a:rPr>
              <a:t>Q2</a:t>
            </a:r>
          </a:p>
        </p:txBody>
      </p:sp>
      <p:pic>
        <p:nvPicPr>
          <p:cNvPr id="9" name="Graphique 8">
            <a:extLst>
              <a:ext uri="{FF2B5EF4-FFF2-40B4-BE49-F238E27FC236}">
                <a16:creationId xmlns:a16="http://schemas.microsoft.com/office/drawing/2014/main" id="{379AB41A-DA24-4565-B8C0-9FC283BC03E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37813" y="2832178"/>
            <a:ext cx="434665" cy="478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1438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 descr="Une image contenant herbe, montagne, nature, plein air&#10;&#10;Description générée automatiquement">
            <a:extLst>
              <a:ext uri="{FF2B5EF4-FFF2-40B4-BE49-F238E27FC236}">
                <a16:creationId xmlns:a16="http://schemas.microsoft.com/office/drawing/2014/main" id="{BEA951B6-9B7D-4FBD-BCAE-2ED1000DD2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124"/>
                    </a14:imgEffect>
                    <a14:imgEffect>
                      <a14:saturation sat="12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792" t="15048" r="34697" b="15048"/>
          <a:stretch/>
        </p:blipFill>
        <p:spPr>
          <a:xfrm>
            <a:off x="0" y="0"/>
            <a:ext cx="3187700" cy="685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4820443-6A0A-4CBE-9B73-1536DB5122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53" b="4374"/>
          <a:stretch/>
        </p:blipFill>
        <p:spPr>
          <a:xfrm>
            <a:off x="6248058" y="2598056"/>
            <a:ext cx="5924109" cy="4284923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4196223" y="1890865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46057" y="401539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28">
            <a:extLst>
              <a:ext uri="{FF2B5EF4-FFF2-40B4-BE49-F238E27FC236}">
                <a16:creationId xmlns:a16="http://schemas.microsoft.com/office/drawing/2014/main" id="{BAD503D4-5CFD-40B3-904A-37AE85F84A6F}"/>
              </a:ext>
            </a:extLst>
          </p:cNvPr>
          <p:cNvSpPr/>
          <p:nvPr userDrawn="1"/>
        </p:nvSpPr>
        <p:spPr>
          <a:xfrm rot="21236572">
            <a:off x="-44540" y="5735056"/>
            <a:ext cx="2632909" cy="1279093"/>
          </a:xfrm>
          <a:custGeom>
            <a:avLst/>
            <a:gdLst>
              <a:gd name="connsiteX0" fmla="*/ 0 w 3334772"/>
              <a:gd name="connsiteY0" fmla="*/ 0 h 1442985"/>
              <a:gd name="connsiteX1" fmla="*/ 3334772 w 3334772"/>
              <a:gd name="connsiteY1" fmla="*/ 0 h 1442985"/>
              <a:gd name="connsiteX2" fmla="*/ 3334772 w 3334772"/>
              <a:gd name="connsiteY2" fmla="*/ 1442985 h 1442985"/>
              <a:gd name="connsiteX3" fmla="*/ 0 w 3334772"/>
              <a:gd name="connsiteY3" fmla="*/ 1442985 h 1442985"/>
              <a:gd name="connsiteX4" fmla="*/ 0 w 3334772"/>
              <a:gd name="connsiteY4" fmla="*/ 0 h 1442985"/>
              <a:gd name="connsiteX0" fmla="*/ 797232 w 3334772"/>
              <a:gd name="connsiteY0" fmla="*/ 0 h 1454459"/>
              <a:gd name="connsiteX1" fmla="*/ 3334772 w 3334772"/>
              <a:gd name="connsiteY1" fmla="*/ 11474 h 1454459"/>
              <a:gd name="connsiteX2" fmla="*/ 3334772 w 3334772"/>
              <a:gd name="connsiteY2" fmla="*/ 1454459 h 1454459"/>
              <a:gd name="connsiteX3" fmla="*/ 0 w 3334772"/>
              <a:gd name="connsiteY3" fmla="*/ 1454459 h 1454459"/>
              <a:gd name="connsiteX4" fmla="*/ 797232 w 3334772"/>
              <a:gd name="connsiteY4" fmla="*/ 0 h 1454459"/>
              <a:gd name="connsiteX0" fmla="*/ 112455 w 2649995"/>
              <a:gd name="connsiteY0" fmla="*/ 0 h 1454459"/>
              <a:gd name="connsiteX1" fmla="*/ 2649995 w 2649995"/>
              <a:gd name="connsiteY1" fmla="*/ 11474 h 1454459"/>
              <a:gd name="connsiteX2" fmla="*/ 2649995 w 2649995"/>
              <a:gd name="connsiteY2" fmla="*/ 1454459 h 1454459"/>
              <a:gd name="connsiteX3" fmla="*/ 0 w 2649995"/>
              <a:gd name="connsiteY3" fmla="*/ 950698 h 1454459"/>
              <a:gd name="connsiteX4" fmla="*/ 112455 w 2649995"/>
              <a:gd name="connsiteY4" fmla="*/ 0 h 1454459"/>
              <a:gd name="connsiteX0" fmla="*/ 131786 w 2669326"/>
              <a:gd name="connsiteY0" fmla="*/ 0 h 1454459"/>
              <a:gd name="connsiteX1" fmla="*/ 2669326 w 2669326"/>
              <a:gd name="connsiteY1" fmla="*/ 11474 h 1454459"/>
              <a:gd name="connsiteX2" fmla="*/ 2669326 w 2669326"/>
              <a:gd name="connsiteY2" fmla="*/ 1454459 h 1454459"/>
              <a:gd name="connsiteX3" fmla="*/ 0 w 2669326"/>
              <a:gd name="connsiteY3" fmla="*/ 1003545 h 1454459"/>
              <a:gd name="connsiteX4" fmla="*/ 131786 w 2669326"/>
              <a:gd name="connsiteY4" fmla="*/ 0 h 1454459"/>
              <a:gd name="connsiteX0" fmla="*/ 131786 w 2669326"/>
              <a:gd name="connsiteY0" fmla="*/ 0 h 1300849"/>
              <a:gd name="connsiteX1" fmla="*/ 2669326 w 2669326"/>
              <a:gd name="connsiteY1" fmla="*/ 11474 h 1300849"/>
              <a:gd name="connsiteX2" fmla="*/ 2644452 w 2669326"/>
              <a:gd name="connsiteY2" fmla="*/ 1300849 h 1300849"/>
              <a:gd name="connsiteX3" fmla="*/ 0 w 2669326"/>
              <a:gd name="connsiteY3" fmla="*/ 1003545 h 1300849"/>
              <a:gd name="connsiteX4" fmla="*/ 131786 w 2669326"/>
              <a:gd name="connsiteY4" fmla="*/ 0 h 1300849"/>
              <a:gd name="connsiteX0" fmla="*/ 131786 w 2669326"/>
              <a:gd name="connsiteY0" fmla="*/ 0 h 1279418"/>
              <a:gd name="connsiteX1" fmla="*/ 2669326 w 2669326"/>
              <a:gd name="connsiteY1" fmla="*/ 11474 h 1279418"/>
              <a:gd name="connsiteX2" fmla="*/ 2646726 w 2669326"/>
              <a:gd name="connsiteY2" fmla="*/ 1279418 h 1279418"/>
              <a:gd name="connsiteX3" fmla="*/ 0 w 2669326"/>
              <a:gd name="connsiteY3" fmla="*/ 1003545 h 1279418"/>
              <a:gd name="connsiteX4" fmla="*/ 131786 w 2669326"/>
              <a:gd name="connsiteY4" fmla="*/ 0 h 1279418"/>
              <a:gd name="connsiteX0" fmla="*/ 50186 w 2587726"/>
              <a:gd name="connsiteY0" fmla="*/ 0 h 1279418"/>
              <a:gd name="connsiteX1" fmla="*/ 2587726 w 2587726"/>
              <a:gd name="connsiteY1" fmla="*/ 11474 h 1279418"/>
              <a:gd name="connsiteX2" fmla="*/ 2565126 w 2587726"/>
              <a:gd name="connsiteY2" fmla="*/ 1279418 h 1279418"/>
              <a:gd name="connsiteX3" fmla="*/ 0 w 2587726"/>
              <a:gd name="connsiteY3" fmla="*/ 934803 h 1279418"/>
              <a:gd name="connsiteX4" fmla="*/ 50186 w 2587726"/>
              <a:gd name="connsiteY4" fmla="*/ 0 h 1279418"/>
              <a:gd name="connsiteX0" fmla="*/ 91983 w 2629523"/>
              <a:gd name="connsiteY0" fmla="*/ 0 h 1279418"/>
              <a:gd name="connsiteX1" fmla="*/ 2629523 w 2629523"/>
              <a:gd name="connsiteY1" fmla="*/ 11474 h 1279418"/>
              <a:gd name="connsiteX2" fmla="*/ 2606923 w 2629523"/>
              <a:gd name="connsiteY2" fmla="*/ 1279418 h 1279418"/>
              <a:gd name="connsiteX3" fmla="*/ 0 w 2629523"/>
              <a:gd name="connsiteY3" fmla="*/ 1007769 h 1279418"/>
              <a:gd name="connsiteX4" fmla="*/ 91983 w 2629523"/>
              <a:gd name="connsiteY4" fmla="*/ 0 h 1279418"/>
              <a:gd name="connsiteX0" fmla="*/ 91983 w 2629523"/>
              <a:gd name="connsiteY0" fmla="*/ 0 h 1282479"/>
              <a:gd name="connsiteX1" fmla="*/ 2629523 w 2629523"/>
              <a:gd name="connsiteY1" fmla="*/ 11474 h 1282479"/>
              <a:gd name="connsiteX2" fmla="*/ 2606598 w 2629523"/>
              <a:gd name="connsiteY2" fmla="*/ 1282479 h 1282479"/>
              <a:gd name="connsiteX3" fmla="*/ 0 w 2629523"/>
              <a:gd name="connsiteY3" fmla="*/ 1007769 h 1282479"/>
              <a:gd name="connsiteX4" fmla="*/ 91983 w 2629523"/>
              <a:gd name="connsiteY4" fmla="*/ 0 h 1282479"/>
              <a:gd name="connsiteX0" fmla="*/ 94719 w 2629523"/>
              <a:gd name="connsiteY0" fmla="*/ 0 h 1279093"/>
              <a:gd name="connsiteX1" fmla="*/ 2629523 w 2629523"/>
              <a:gd name="connsiteY1" fmla="*/ 8088 h 1279093"/>
              <a:gd name="connsiteX2" fmla="*/ 2606598 w 2629523"/>
              <a:gd name="connsiteY2" fmla="*/ 1279093 h 1279093"/>
              <a:gd name="connsiteX3" fmla="*/ 0 w 2629523"/>
              <a:gd name="connsiteY3" fmla="*/ 1004383 h 1279093"/>
              <a:gd name="connsiteX4" fmla="*/ 94719 w 2629523"/>
              <a:gd name="connsiteY4" fmla="*/ 0 h 1279093"/>
              <a:gd name="connsiteX0" fmla="*/ 98105 w 2632909"/>
              <a:gd name="connsiteY0" fmla="*/ 0 h 1279093"/>
              <a:gd name="connsiteX1" fmla="*/ 2632909 w 2632909"/>
              <a:gd name="connsiteY1" fmla="*/ 8088 h 1279093"/>
              <a:gd name="connsiteX2" fmla="*/ 2609984 w 2632909"/>
              <a:gd name="connsiteY2" fmla="*/ 1279093 h 1279093"/>
              <a:gd name="connsiteX3" fmla="*/ 0 w 2632909"/>
              <a:gd name="connsiteY3" fmla="*/ 1007119 h 1279093"/>
              <a:gd name="connsiteX4" fmla="*/ 98105 w 2632909"/>
              <a:gd name="connsiteY4" fmla="*/ 0 h 1279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2909" h="1279093">
                <a:moveTo>
                  <a:pt x="98105" y="0"/>
                </a:moveTo>
                <a:lnTo>
                  <a:pt x="2632909" y="8088"/>
                </a:lnTo>
                <a:lnTo>
                  <a:pt x="2609984" y="1279093"/>
                </a:lnTo>
                <a:lnTo>
                  <a:pt x="0" y="1007119"/>
                </a:lnTo>
                <a:lnTo>
                  <a:pt x="98105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 descr="Une image contenant texte&#10;&#10;Description générée automatiquement">
            <a:extLst>
              <a:ext uri="{FF2B5EF4-FFF2-40B4-BE49-F238E27FC236}">
                <a16:creationId xmlns:a16="http://schemas.microsoft.com/office/drawing/2014/main" id="{EFD20AF3-6DBC-4E22-8234-9DAF16AA280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40" y="5962510"/>
            <a:ext cx="2149966" cy="705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herbe, montagne, nature, plein air&#10;&#10;Description générée automatiquement">
            <a:extLst>
              <a:ext uri="{FF2B5EF4-FFF2-40B4-BE49-F238E27FC236}">
                <a16:creationId xmlns:a16="http://schemas.microsoft.com/office/drawing/2014/main" id="{16463B81-3078-4D95-B026-B0000867B9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124"/>
                    </a14:imgEffect>
                    <a14:imgEffect>
                      <a14:saturation sat="12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00" t="15766" b="50000"/>
          <a:stretch/>
        </p:blipFill>
        <p:spPr>
          <a:xfrm>
            <a:off x="0" y="3499338"/>
            <a:ext cx="12191998" cy="3358661"/>
          </a:xfrm>
          <a:prstGeom prst="rect">
            <a:avLst/>
          </a:prstGeom>
        </p:spPr>
      </p:pic>
      <p:pic>
        <p:nvPicPr>
          <p:cNvPr id="12" name="Image 11" descr="Une image contenant montagne, ciel, nature, plein air&#10;&#10;Description générée automatiquement">
            <a:extLst>
              <a:ext uri="{FF2B5EF4-FFF2-40B4-BE49-F238E27FC236}">
                <a16:creationId xmlns:a16="http://schemas.microsoft.com/office/drawing/2014/main" id="{1B1BC6D6-B71A-4CF6-8640-EF0FD04BA9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alphaModFix am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 t="18125" r="-4" b="46411"/>
          <a:stretch/>
        </p:blipFill>
        <p:spPr>
          <a:xfrm>
            <a:off x="0" y="3975100"/>
            <a:ext cx="12192000" cy="2882900"/>
          </a:xfrm>
          <a:prstGeom prst="rect">
            <a:avLst/>
          </a:prstGeom>
        </p:spPr>
      </p:pic>
      <p:sp>
        <p:nvSpPr>
          <p:cNvPr id="11" name="Rectangle 19">
            <a:extLst>
              <a:ext uri="{FF2B5EF4-FFF2-40B4-BE49-F238E27FC236}">
                <a16:creationId xmlns:a16="http://schemas.microsoft.com/office/drawing/2014/main" id="{9693D9E1-76A5-41FC-A635-2848CC9C3F3B}"/>
              </a:ext>
            </a:extLst>
          </p:cNvPr>
          <p:cNvSpPr/>
          <p:nvPr userDrawn="1"/>
        </p:nvSpPr>
        <p:spPr>
          <a:xfrm>
            <a:off x="0" y="464147"/>
            <a:ext cx="12192000" cy="5897601"/>
          </a:xfrm>
          <a:custGeom>
            <a:avLst/>
            <a:gdLst>
              <a:gd name="connsiteX0" fmla="*/ 0 w 12192000"/>
              <a:gd name="connsiteY0" fmla="*/ 0 h 5989041"/>
              <a:gd name="connsiteX1" fmla="*/ 12192000 w 12192000"/>
              <a:gd name="connsiteY1" fmla="*/ 0 h 5989041"/>
              <a:gd name="connsiteX2" fmla="*/ 12192000 w 12192000"/>
              <a:gd name="connsiteY2" fmla="*/ 5989041 h 5989041"/>
              <a:gd name="connsiteX3" fmla="*/ 0 w 12192000"/>
              <a:gd name="connsiteY3" fmla="*/ 5989041 h 5989041"/>
              <a:gd name="connsiteX4" fmla="*/ 0 w 12192000"/>
              <a:gd name="connsiteY4" fmla="*/ 0 h 5989041"/>
              <a:gd name="connsiteX0" fmla="*/ 0 w 12192000"/>
              <a:gd name="connsiteY0" fmla="*/ 0 h 5989041"/>
              <a:gd name="connsiteX1" fmla="*/ 12192000 w 12192000"/>
              <a:gd name="connsiteY1" fmla="*/ 0 h 5989041"/>
              <a:gd name="connsiteX2" fmla="*/ 12192000 w 12192000"/>
              <a:gd name="connsiteY2" fmla="*/ 5989041 h 5989041"/>
              <a:gd name="connsiteX3" fmla="*/ 0 w 12192000"/>
              <a:gd name="connsiteY3" fmla="*/ 5577561 h 5989041"/>
              <a:gd name="connsiteX4" fmla="*/ 0 w 12192000"/>
              <a:gd name="connsiteY4" fmla="*/ 0 h 5989041"/>
              <a:gd name="connsiteX0" fmla="*/ 0 w 12192000"/>
              <a:gd name="connsiteY0" fmla="*/ 0 h 5897601"/>
              <a:gd name="connsiteX1" fmla="*/ 12192000 w 12192000"/>
              <a:gd name="connsiteY1" fmla="*/ 0 h 5897601"/>
              <a:gd name="connsiteX2" fmla="*/ 12192000 w 12192000"/>
              <a:gd name="connsiteY2" fmla="*/ 5897601 h 5897601"/>
              <a:gd name="connsiteX3" fmla="*/ 0 w 12192000"/>
              <a:gd name="connsiteY3" fmla="*/ 5577561 h 5897601"/>
              <a:gd name="connsiteX4" fmla="*/ 0 w 12192000"/>
              <a:gd name="connsiteY4" fmla="*/ 0 h 5897601"/>
              <a:gd name="connsiteX0" fmla="*/ 0 w 12192000"/>
              <a:gd name="connsiteY0" fmla="*/ 0 h 5897601"/>
              <a:gd name="connsiteX1" fmla="*/ 12192000 w 12192000"/>
              <a:gd name="connsiteY1" fmla="*/ 0 h 5897601"/>
              <a:gd name="connsiteX2" fmla="*/ 12192000 w 12192000"/>
              <a:gd name="connsiteY2" fmla="*/ 5897601 h 5897601"/>
              <a:gd name="connsiteX3" fmla="*/ 0 w 12192000"/>
              <a:gd name="connsiteY3" fmla="*/ 5577561 h 5897601"/>
              <a:gd name="connsiteX4" fmla="*/ 0 w 12192000"/>
              <a:gd name="connsiteY4" fmla="*/ 0 h 5897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5897601">
                <a:moveTo>
                  <a:pt x="0" y="0"/>
                </a:moveTo>
                <a:lnTo>
                  <a:pt x="12192000" y="0"/>
                </a:lnTo>
                <a:lnTo>
                  <a:pt x="12192000" y="5897601"/>
                </a:lnTo>
                <a:lnTo>
                  <a:pt x="0" y="55775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C758BF1-9A25-48FB-8730-85CEB262CC9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845" y="6106679"/>
            <a:ext cx="1036919" cy="67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76" r:id="rId2"/>
    <p:sldLayoutId id="2147483683" r:id="rId3"/>
    <p:sldLayoutId id="214748367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" Target="slide9.xml"/><Relationship Id="rId7" Type="http://schemas.openxmlformats.org/officeDocument/2006/relationships/image" Target="../media/image17.png"/><Relationship Id="rId2" Type="http://schemas.openxmlformats.org/officeDocument/2006/relationships/slide" Target="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jpeg"/><Relationship Id="rId5" Type="http://schemas.openxmlformats.org/officeDocument/2006/relationships/slide" Target="slide18.xml"/><Relationship Id="rId4" Type="http://schemas.openxmlformats.org/officeDocument/2006/relationships/slide" Target="slide11.xml"/><Relationship Id="rId9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70.xml"/><Relationship Id="rId3" Type="http://schemas.openxmlformats.org/officeDocument/2006/relationships/slide" Target="slide64.xml"/><Relationship Id="rId7" Type="http://schemas.openxmlformats.org/officeDocument/2006/relationships/slide" Target="slide69.xml"/><Relationship Id="rId2" Type="http://schemas.openxmlformats.org/officeDocument/2006/relationships/slide" Target="slide63.xml"/><Relationship Id="rId1" Type="http://schemas.openxmlformats.org/officeDocument/2006/relationships/slideLayout" Target="../slideLayouts/slideLayout3.xml"/><Relationship Id="rId6" Type="http://schemas.openxmlformats.org/officeDocument/2006/relationships/slide" Target="slide68.xml"/><Relationship Id="rId11" Type="http://schemas.microsoft.com/office/2007/relationships/hdphoto" Target="../media/hdphoto2.wdp"/><Relationship Id="rId5" Type="http://schemas.openxmlformats.org/officeDocument/2006/relationships/slide" Target="slide66.xml"/><Relationship Id="rId10" Type="http://schemas.openxmlformats.org/officeDocument/2006/relationships/image" Target="../media/image18.png"/><Relationship Id="rId4" Type="http://schemas.openxmlformats.org/officeDocument/2006/relationships/slide" Target="slide65.xml"/><Relationship Id="rId9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image" Target="../media/image21.png"/><Relationship Id="rId7" Type="http://schemas.microsoft.com/office/2007/relationships/hdphoto" Target="../media/hdphoto2.wdp"/><Relationship Id="rId2" Type="http://schemas.openxmlformats.org/officeDocument/2006/relationships/hyperlink" Target="http://commerciaux.celca.caisse-epargne.fr/download/2164/q1-2023/28787/tout-sur-le-credit-pro.pptx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20.jpeg"/><Relationship Id="rId4" Type="http://schemas.openxmlformats.org/officeDocument/2006/relationships/hyperlink" Target="http://commerciaux.celca.caisse-epargne.fr/download/2190/q2-2023/29996/reglement-challenge-a-la-conquete-des-sommets.docx" TargetMode="External"/><Relationship Id="rId9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5" Type="http://schemas.microsoft.com/office/2007/relationships/hdphoto" Target="../media/hdphoto4.wdp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5" Type="http://schemas.microsoft.com/office/2007/relationships/hdphoto" Target="../media/hdphoto4.wdp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particuliers/green-book/" TargetMode="External"/><Relationship Id="rId13" Type="http://schemas.microsoft.com/office/2007/relationships/hdphoto" Target="../media/hdphoto2.wdp"/><Relationship Id="rId18" Type="http://schemas.openxmlformats.org/officeDocument/2006/relationships/image" Target="../media/image31.jpeg"/><Relationship Id="rId3" Type="http://schemas.openxmlformats.org/officeDocument/2006/relationships/image" Target="../media/image25.png"/><Relationship Id="rId7" Type="http://schemas.openxmlformats.org/officeDocument/2006/relationships/hyperlink" Target="https://ngam.secure.force.com/NetworkExternalSubscription/?news=FI_CE_SELESS&amp;j=19492091&amp;sfmc_sub=77183468&amp;l=653_HTML&amp;u=492136021&amp;mid=7219139&amp;jb=1&amp;sfid=0032000001A1ZKMAA3&amp;utm_medium=email&amp;utm_source=CE+-+Selection+Essentielle+-+28112022" TargetMode="External"/><Relationship Id="rId12" Type="http://schemas.openxmlformats.org/officeDocument/2006/relationships/image" Target="../media/image18.png"/><Relationship Id="rId17" Type="http://schemas.openxmlformats.org/officeDocument/2006/relationships/image" Target="../media/image30.png"/><Relationship Id="rId2" Type="http://schemas.openxmlformats.org/officeDocument/2006/relationships/slide" Target="slide38.xml"/><Relationship Id="rId16" Type="http://schemas.microsoft.com/office/2007/relationships/hdphoto" Target="../media/hdphoto5.wdp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commerciaux.celca.caisse-epargne.fr/download/2165/2023/29919/hdj-des-13-et-20-avril-lancement-du-questionnaire-finance-durable-le-17-avril.pptx" TargetMode="External"/><Relationship Id="rId11" Type="http://schemas.openxmlformats.org/officeDocument/2006/relationships/image" Target="../media/image27.png"/><Relationship Id="rId5" Type="http://schemas.openxmlformats.org/officeDocument/2006/relationships/hyperlink" Target="https://www.caisse-epargne.fr/grand-est-europe/epargner/questionnaire-epargne/" TargetMode="External"/><Relationship Id="rId15" Type="http://schemas.openxmlformats.org/officeDocument/2006/relationships/image" Target="../media/image29.png"/><Relationship Id="rId10" Type="http://schemas.openxmlformats.org/officeDocument/2006/relationships/hyperlink" Target="http://commerciaux.celca.caisse-epargne.fr/particuliers/particuliers/" TargetMode="External"/><Relationship Id="rId4" Type="http://schemas.microsoft.com/office/2007/relationships/hdphoto" Target="../media/hdphoto3.wdp"/><Relationship Id="rId9" Type="http://schemas.openxmlformats.org/officeDocument/2006/relationships/hyperlink" Target="http://commerciaux.celca.caisse-epargne.fr/gestion-patrimoniale/animation/la-gazette-du-patrimoine/" TargetMode="External"/><Relationship Id="rId1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visa.fr/payer-avec-visa/ma-carte-visa/visa-platinum.html" TargetMode="External"/><Relationship Id="rId13" Type="http://schemas.microsoft.com/office/2007/relationships/hdphoto" Target="../media/hdphoto2.wdp"/><Relationship Id="rId3" Type="http://schemas.openxmlformats.org/officeDocument/2006/relationships/slide" Target="slide42.xml"/><Relationship Id="rId7" Type="http://schemas.openxmlformats.org/officeDocument/2006/relationships/hyperlink" Target="https://www.visa.fr/payer-avec-visa/ma-carte-visa/visa-premier.html" TargetMode="External"/><Relationship Id="rId12" Type="http://schemas.openxmlformats.org/officeDocument/2006/relationships/image" Target="../media/image18.png"/><Relationship Id="rId17" Type="http://schemas.openxmlformats.org/officeDocument/2006/relationships/image" Target="../media/image34.png"/><Relationship Id="rId2" Type="http://schemas.openxmlformats.org/officeDocument/2006/relationships/slide" Target="slide37.xml"/><Relationship Id="rId16" Type="http://schemas.microsoft.com/office/2007/relationships/hdphoto" Target="../media/hdphoto6.wdp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commerciaux.celca.caisse-epargne.fr/particuliers/1-an-avec-ma-visa/" TargetMode="External"/><Relationship Id="rId11" Type="http://schemas.openxmlformats.org/officeDocument/2006/relationships/image" Target="../media/image27.png"/><Relationship Id="rId5" Type="http://schemas.microsoft.com/office/2007/relationships/hdphoto" Target="../media/hdphoto3.wdp"/><Relationship Id="rId15" Type="http://schemas.openxmlformats.org/officeDocument/2006/relationships/image" Target="../media/image33.png"/><Relationship Id="rId10" Type="http://schemas.openxmlformats.org/officeDocument/2006/relationships/hyperlink" Target="http://commerciaux.celca.caisse-epargne.fr/particuliers/particuliers/" TargetMode="External"/><Relationship Id="rId4" Type="http://schemas.openxmlformats.org/officeDocument/2006/relationships/image" Target="../media/image25.png"/><Relationship Id="rId9" Type="http://schemas.openxmlformats.org/officeDocument/2006/relationships/hyperlink" Target="https://infinite.visa.fr/le-club" TargetMode="External"/><Relationship Id="rId1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particuliers/particuliers/" TargetMode="External"/><Relationship Id="rId13" Type="http://schemas.microsoft.com/office/2007/relationships/hdphoto" Target="../media/hdphoto5.wdp"/><Relationship Id="rId3" Type="http://schemas.openxmlformats.org/officeDocument/2006/relationships/hyperlink" Target="http://commerciaux.celca.caisse-epargne.fr/download/1079/premium-avance-liberte/28005/pret-premium-avance-liberte-oav.pdf" TargetMode="External"/><Relationship Id="rId7" Type="http://schemas.microsoft.com/office/2007/relationships/hdphoto" Target="../media/hdphoto3.wdp"/><Relationship Id="rId12" Type="http://schemas.openxmlformats.org/officeDocument/2006/relationships/image" Target="../media/image35.png"/><Relationship Id="rId2" Type="http://schemas.openxmlformats.org/officeDocument/2006/relationships/hyperlink" Target="http://commerciaux.celca.caisse-epargne.fr/download/1083/tout-savoir-sur-le-credit-consommation/28545/potentiel-conso-oav-2.pptx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11" Type="http://schemas.microsoft.com/office/2007/relationships/hdphoto" Target="../media/hdphoto2.wdp"/><Relationship Id="rId5" Type="http://schemas.openxmlformats.org/officeDocument/2006/relationships/slide" Target="slide44.xml"/><Relationship Id="rId15" Type="http://schemas.openxmlformats.org/officeDocument/2006/relationships/image" Target="../media/image36.jpeg"/><Relationship Id="rId10" Type="http://schemas.openxmlformats.org/officeDocument/2006/relationships/image" Target="../media/image18.png"/><Relationship Id="rId4" Type="http://schemas.openxmlformats.org/officeDocument/2006/relationships/hyperlink" Target="http://commerciaux.celca.caisse-epargne.fr/download/1083/tout-savoir-sur-le-credit-consommation/28547/offres-green-oav.pdf" TargetMode="External"/><Relationship Id="rId9" Type="http://schemas.openxmlformats.org/officeDocument/2006/relationships/image" Target="../media/image27.png"/><Relationship Id="rId14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mandrillapp.com/track/click/30642300/www.portail-idea.bpce.fr?p=eyJzIjoiZkNSeFVFd3NiWTZvYXMwUDdRMnBlWi1SRWRjIiwidiI6MSwicCI6IntcInVcIjozMDY0MjMwMCxcInZcIjoxLFwidXJsXCI6XCJodHRwczpcXFwvXFxcL3d3dy5wb3J0YWlsLWlkZWEuYnBjZS5mclxcXC9hY3R1c1xcXC84XCIsXCJpZFwiOlwiNmM5MzAxOWEwMmVkNGRlYWE0M2NkMGM3MDhkMzI1OWRcIixcInVybF9pZHNcIjpbXCIwZmI2YWNlMDM1ZGFiMmMxZTBjZWQ1MGYxNmNlZmM0ZmM0MmQxNzBiXCJdfSJ9" TargetMode="External"/><Relationship Id="rId13" Type="http://schemas.openxmlformats.org/officeDocument/2006/relationships/image" Target="../media/image38.png"/><Relationship Id="rId3" Type="http://schemas.openxmlformats.org/officeDocument/2006/relationships/image" Target="../media/image37.png"/><Relationship Id="rId7" Type="http://schemas.openxmlformats.org/officeDocument/2006/relationships/hyperlink" Target="http://commerciaux.celca.caisse-epargne.fr/download/1217/fiche-rebond-rdv-iard/29741/fiche_iard.pdf" TargetMode="External"/><Relationship Id="rId12" Type="http://schemas.microsoft.com/office/2007/relationships/hdphoto" Target="../media/hdphoto2.wdp"/><Relationship Id="rId2" Type="http://schemas.openxmlformats.org/officeDocument/2006/relationships/slide" Target="slide47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caisse-epargne.fr/grand-est-europe/particuliers/formulaire-assurance" TargetMode="External"/><Relationship Id="rId11" Type="http://schemas.openxmlformats.org/officeDocument/2006/relationships/image" Target="../media/image18.png"/><Relationship Id="rId5" Type="http://schemas.openxmlformats.org/officeDocument/2006/relationships/hyperlink" Target="http://t.neo.caisse-epargne.fr/r/?id=h248185c1,683016d8,683016f7&amp;p1=10&amp;p2=2&amp;p3=OP132026&amp;p4=false&amp;p5=1747982040" TargetMode="External"/><Relationship Id="rId15" Type="http://schemas.openxmlformats.org/officeDocument/2006/relationships/image" Target="../media/image40.png"/><Relationship Id="rId10" Type="http://schemas.openxmlformats.org/officeDocument/2006/relationships/image" Target="../media/image27.png"/><Relationship Id="rId4" Type="http://schemas.microsoft.com/office/2007/relationships/hdphoto" Target="../media/hdphoto7.wdp"/><Relationship Id="rId9" Type="http://schemas.openxmlformats.org/officeDocument/2006/relationships/hyperlink" Target="http://commerciaux.celca.caisse-epargne.fr/particuliers/particuliers/" TargetMode="External"/><Relationship Id="rId14" Type="http://schemas.openxmlformats.org/officeDocument/2006/relationships/image" Target="../media/image3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999/books-jeunes/29837/book-jeunes-conquete-et-fidelisation-2.pptx" TargetMode="External"/><Relationship Id="rId2" Type="http://schemas.openxmlformats.org/officeDocument/2006/relationships/slide" Target="slide5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2.png"/><Relationship Id="rId2" Type="http://schemas.openxmlformats.org/officeDocument/2006/relationships/hyperlink" Target="http://commerciaux.celca.caisse-epargne.fr/download/2165/2023/29919/hdj-des-13-et-20-avril-lancement-du-questionnaire-finance-durable-le-17-avril.pptx" TargetMode="External"/><Relationship Id="rId1" Type="http://schemas.openxmlformats.org/officeDocument/2006/relationships/slideLayout" Target="../slideLayouts/slideLayout3.xml"/><Relationship Id="rId6" Type="http://schemas.openxmlformats.org/officeDocument/2006/relationships/slide" Target="slide52.xml"/><Relationship Id="rId5" Type="http://schemas.openxmlformats.org/officeDocument/2006/relationships/hyperlink" Target="http://commerciaux.celca.caisse-epargne.fr/download/2136/nos-outils-green/30022/ce_infographie-assurance-habitation-green_2021-2.pdf" TargetMode="External"/><Relationship Id="rId4" Type="http://schemas.openxmlformats.org/officeDocument/2006/relationships/hyperlink" Target="http://commerciaux.celca.caisse-epargne.fr/download/2136/nos-outils-green/30023/infographie-auto-green_2023.pdf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" Target="slide5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jpeg"/><Relationship Id="rId5" Type="http://schemas.openxmlformats.org/officeDocument/2006/relationships/image" Target="../media/image38.png"/><Relationship Id="rId4" Type="http://schemas.microsoft.com/office/2007/relationships/hdphoto" Target="../media/hdphoto3.wdp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18.png"/><Relationship Id="rId3" Type="http://schemas.openxmlformats.org/officeDocument/2006/relationships/image" Target="../media/image43.png"/><Relationship Id="rId7" Type="http://schemas.openxmlformats.org/officeDocument/2006/relationships/hyperlink" Target="http://commerciaux.celca.caisse-epargne.fr/partenariats-synergies/presentation-du-dispositif/" TargetMode="External"/><Relationship Id="rId12" Type="http://schemas.openxmlformats.org/officeDocument/2006/relationships/image" Target="../media/image48.png"/><Relationship Id="rId2" Type="http://schemas.openxmlformats.org/officeDocument/2006/relationships/hyperlink" Target="http://commerciaux.celca.caisse-epargne.fr/" TargetMode="External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png"/><Relationship Id="rId11" Type="http://schemas.openxmlformats.org/officeDocument/2006/relationships/hyperlink" Target="http://commerciaux.celca.caisse-epargne.fr/download/2085/mode-operatoire-dispositif-partenariat/26829/process-partenariat-bde-et-ecole.pptx" TargetMode="External"/><Relationship Id="rId5" Type="http://schemas.openxmlformats.org/officeDocument/2006/relationships/image" Target="../media/image44.png"/><Relationship Id="rId15" Type="http://schemas.openxmlformats.org/officeDocument/2006/relationships/slide" Target="slide4.xml"/><Relationship Id="rId10" Type="http://schemas.openxmlformats.org/officeDocument/2006/relationships/image" Target="../media/image47.png"/><Relationship Id="rId4" Type="http://schemas.openxmlformats.org/officeDocument/2006/relationships/hyperlink" Target="http://commerciaux.celca.caisse-epargne.fr/conquetes/partenariats-synergies/" TargetMode="External"/><Relationship Id="rId9" Type="http://schemas.openxmlformats.org/officeDocument/2006/relationships/hyperlink" Target="http://commerciaux.celca.caisse-epargne.fr/particuliers/zoom-jeunes/parrainage/parrainage-les-offres-copy/" TargetMode="External"/><Relationship Id="rId14" Type="http://schemas.microsoft.com/office/2007/relationships/hdphoto" Target="../media/hdphoto2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assurancesnonvie-videos.natixis.com/caisse-d-039-epargne-1/declaration-sinistre-auto-ou-2-roues" TargetMode="External"/><Relationship Id="rId7" Type="http://schemas.openxmlformats.org/officeDocument/2006/relationships/hyperlink" Target="http://commerciaux.celca.caisse-epargne.fr/download/1657/les-fonctionnalites-selfcare-par-canal/14482/les-fonctionnalites-selfcare-par-canal-05-2022.pdf" TargetMode="External"/><Relationship Id="rId2" Type="http://schemas.openxmlformats.org/officeDocument/2006/relationships/hyperlink" Target="http://commerciaux.celca.caisse-epargne.fr/download/1083/tout-savoir-sur-le-credit-consommation/28545/potentiel-conso-oav-2.pptx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caisse-epargne.fr/souscrire/credit-consommation-simulateur/montant?codebanque=15135&amp;typecode=etudiant" TargetMode="External"/><Relationship Id="rId5" Type="http://schemas.openxmlformats.org/officeDocument/2006/relationships/hyperlink" Target="http://commerciaux.celca.caisse-epargne.fr/particuliers/particuliers/" TargetMode="External"/><Relationship Id="rId4" Type="http://schemas.openxmlformats.org/officeDocument/2006/relationships/hyperlink" Target="https://intranet-bpcea.d.bbg/uploads/moxiemanager/files/15.%20Selfcare_DEA_Modifier%20son%20contrat..pdf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professionnels/professionnels/" TargetMode="External"/><Relationship Id="rId7" Type="http://schemas.openxmlformats.org/officeDocument/2006/relationships/slide" Target="slide56.xml"/><Relationship Id="rId2" Type="http://schemas.openxmlformats.org/officeDocument/2006/relationships/hyperlink" Target="http://commerciaux.celca.caisse-epargne.fr/download/2176/conquete/29397/conquete-oav-nouvelles-offres-prof-de-sante.pdf" TargetMode="External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openxmlformats.org/officeDocument/2006/relationships/image" Target="../media/image18.png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7.png"/><Relationship Id="rId7" Type="http://schemas.openxmlformats.org/officeDocument/2006/relationships/image" Target="../media/image49.png"/><Relationship Id="rId2" Type="http://schemas.openxmlformats.org/officeDocument/2006/relationships/hyperlink" Target="http://commerciaux.celca.caisse-epargne.fr/professionnels/professionnels/" TargetMode="External"/><Relationship Id="rId1" Type="http://schemas.openxmlformats.org/officeDocument/2006/relationships/slideLayout" Target="../slideLayouts/slideLayout3.xml"/><Relationship Id="rId6" Type="http://schemas.openxmlformats.org/officeDocument/2006/relationships/slide" Target="slide58.xml"/><Relationship Id="rId5" Type="http://schemas.microsoft.com/office/2007/relationships/hdphoto" Target="../media/hdphoto2.wdp"/><Relationship Id="rId10" Type="http://schemas.openxmlformats.org/officeDocument/2006/relationships/image" Target="../media/image31.jpeg"/><Relationship Id="rId4" Type="http://schemas.openxmlformats.org/officeDocument/2006/relationships/image" Target="../media/image18.png"/><Relationship Id="rId9" Type="http://schemas.microsoft.com/office/2007/relationships/hdphoto" Target="../media/hdphoto3.wdp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hyperlink" Target="https://assurancesnonvie-videos.natixis.com/caisse-d-039-epargne-1/declaration-sinistre-auto-ou-2-roues" TargetMode="External"/><Relationship Id="rId7" Type="http://schemas.microsoft.com/office/2007/relationships/hdphoto" Target="../media/hdphoto2.wdp"/><Relationship Id="rId2" Type="http://schemas.openxmlformats.org/officeDocument/2006/relationships/slide" Target="slide5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11" Type="http://schemas.openxmlformats.org/officeDocument/2006/relationships/image" Target="../media/image31.jpeg"/><Relationship Id="rId5" Type="http://schemas.openxmlformats.org/officeDocument/2006/relationships/image" Target="../media/image27.png"/><Relationship Id="rId10" Type="http://schemas.microsoft.com/office/2007/relationships/hdphoto" Target="../media/hdphoto3.wdp"/><Relationship Id="rId4" Type="http://schemas.openxmlformats.org/officeDocument/2006/relationships/hyperlink" Target="http://commerciaux.celca.caisse-epargne.fr/professionnels/professionnels/" TargetMode="External"/><Relationship Id="rId9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7.png"/><Relationship Id="rId7" Type="http://schemas.openxmlformats.org/officeDocument/2006/relationships/hyperlink" Target="https://assurancesnonvie-videos.natixis.com/caisse-d-039-epargne-1/declaration-sinistre-auto-ou-2-roues" TargetMode="External"/><Relationship Id="rId2" Type="http://schemas.openxmlformats.org/officeDocument/2006/relationships/hyperlink" Target="http://commerciaux.celca.caisse-epargne.fr/professionnels/professionnels/" TargetMode="External"/><Relationship Id="rId1" Type="http://schemas.openxmlformats.org/officeDocument/2006/relationships/slideLayout" Target="../slideLayouts/slideLayout3.xml"/><Relationship Id="rId6" Type="http://schemas.openxmlformats.org/officeDocument/2006/relationships/slide" Target="slide59.xml"/><Relationship Id="rId5" Type="http://schemas.microsoft.com/office/2007/relationships/hdphoto" Target="../media/hdphoto2.wdp"/><Relationship Id="rId10" Type="http://schemas.microsoft.com/office/2007/relationships/hdphoto" Target="../media/hdphoto3.wdp"/><Relationship Id="rId4" Type="http://schemas.openxmlformats.org/officeDocument/2006/relationships/image" Target="../media/image18.png"/><Relationship Id="rId9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s://easytpe.d.bbg/" TargetMode="External"/><Relationship Id="rId3" Type="http://schemas.openxmlformats.org/officeDocument/2006/relationships/image" Target="../media/image27.png"/><Relationship Id="rId7" Type="http://schemas.openxmlformats.org/officeDocument/2006/relationships/slide" Target="slide60.xml"/><Relationship Id="rId2" Type="http://schemas.openxmlformats.org/officeDocument/2006/relationships/hyperlink" Target="http://commerciaux.celca.caisse-epargne.fr/professionnels/professionnels/" TargetMode="External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openxmlformats.org/officeDocument/2006/relationships/image" Target="../media/image18.png"/><Relationship Id="rId4" Type="http://schemas.openxmlformats.org/officeDocument/2006/relationships/hyperlink" Target="http://commerciaux.celca.caisse-epargne.fr/download/448/simul-easy/29094/simuleasy-agence-cepls-juin-2022.xlsm" TargetMode="External"/><Relationship Id="rId9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7.png"/><Relationship Id="rId7" Type="http://schemas.openxmlformats.org/officeDocument/2006/relationships/image" Target="../media/image25.png"/><Relationship Id="rId2" Type="http://schemas.openxmlformats.org/officeDocument/2006/relationships/hyperlink" Target="http://commerciaux.celca.caisse-epargne.fr/professionnels/professionnels/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5" Type="http://schemas.microsoft.com/office/2007/relationships/hdphoto" Target="../media/hdphoto2.wdp"/><Relationship Id="rId4" Type="http://schemas.openxmlformats.org/officeDocument/2006/relationships/image" Target="../media/image1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7.png"/><Relationship Id="rId7" Type="http://schemas.openxmlformats.org/officeDocument/2006/relationships/image" Target="../media/image49.png"/><Relationship Id="rId2" Type="http://schemas.openxmlformats.org/officeDocument/2006/relationships/hyperlink" Target="http://commerciaux.celca.caisse-epargne.fr/professionnels/professionnels/" TargetMode="External"/><Relationship Id="rId1" Type="http://schemas.openxmlformats.org/officeDocument/2006/relationships/slideLayout" Target="../slideLayouts/slideLayout3.xml"/><Relationship Id="rId6" Type="http://schemas.openxmlformats.org/officeDocument/2006/relationships/slide" Target="slide61.xml"/><Relationship Id="rId5" Type="http://schemas.microsoft.com/office/2007/relationships/hdphoto" Target="../media/hdphoto2.wdp"/><Relationship Id="rId4" Type="http://schemas.openxmlformats.org/officeDocument/2006/relationships/image" Target="../media/image18.png"/><Relationship Id="rId9" Type="http://schemas.microsoft.com/office/2007/relationships/hdphoto" Target="../media/hdphoto3.wdp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hyperlink" Target="http://commerciaux.celca.caisse-epargne.fr/download/2176/conquete/29397/conquete-oav-nouvelles-offres-prof-de-sante.pdf" TargetMode="Externa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7" Type="http://schemas.openxmlformats.org/officeDocument/2006/relationships/image" Target="../media/image5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2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7" Type="http://schemas.openxmlformats.org/officeDocument/2006/relationships/image" Target="../media/image5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2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slide" Target="slide21.xml"/><Relationship Id="rId7" Type="http://schemas.openxmlformats.org/officeDocument/2006/relationships/image" Target="../media/image5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22.png"/></Relationships>
</file>

<file path=ppt/slides/_rels/slide47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53.png"/><Relationship Id="rId7" Type="http://schemas.openxmlformats.org/officeDocument/2006/relationships/image" Target="../media/image5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7.jpe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8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53.png"/><Relationship Id="rId7" Type="http://schemas.openxmlformats.org/officeDocument/2006/relationships/image" Target="../media/image5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7.jpe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7" Type="http://schemas.openxmlformats.org/officeDocument/2006/relationships/image" Target="../media/image5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2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" Target="slide23.xml"/><Relationship Id="rId7" Type="http://schemas.openxmlformats.org/officeDocument/2006/relationships/image" Target="../media/image5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22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slide" Target="slide24.xml"/><Relationship Id="rId7" Type="http://schemas.openxmlformats.org/officeDocument/2006/relationships/image" Target="../media/image5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2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microsoft.com/office/2007/relationships/hdphoto" Target="../media/hdphoto9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9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microsoft.com/office/2007/relationships/hdphoto" Target="../media/hdphoto9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9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slide" Target="slide25.xml"/><Relationship Id="rId7" Type="http://schemas.openxmlformats.org/officeDocument/2006/relationships/image" Target="../media/image5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10" Type="http://schemas.openxmlformats.org/officeDocument/2006/relationships/image" Target="../media/image57.jpeg"/><Relationship Id="rId4" Type="http://schemas.openxmlformats.org/officeDocument/2006/relationships/image" Target="../media/image22.png"/><Relationship Id="rId9" Type="http://schemas.microsoft.com/office/2007/relationships/hdphoto" Target="../media/hdphoto9.wdp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2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3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3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3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3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3.emf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2.png"/><Relationship Id="rId5" Type="http://schemas.openxmlformats.org/officeDocument/2006/relationships/slide" Target="slide9.xml"/><Relationship Id="rId4" Type="http://schemas.openxmlformats.org/officeDocument/2006/relationships/image" Target="../media/image65.em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6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2.png"/><Relationship Id="rId5" Type="http://schemas.openxmlformats.org/officeDocument/2006/relationships/slide" Target="slide9.xml"/><Relationship Id="rId4" Type="http://schemas.openxmlformats.org/officeDocument/2006/relationships/image" Target="../media/image67.emf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FA1B99B-AA19-418A-B599-C5A6F3F2A99F}"/>
              </a:ext>
            </a:extLst>
          </p:cNvPr>
          <p:cNvSpPr/>
          <p:nvPr/>
        </p:nvSpPr>
        <p:spPr>
          <a:xfrm>
            <a:off x="3274318" y="4192149"/>
            <a:ext cx="60238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>
                <a:solidFill>
                  <a:srgbClr val="C00000"/>
                </a:solidFill>
                <a:latin typeface="Arial Black" panose="020B0A04020102020204" pitchFamily="34" charset="0"/>
              </a:rPr>
              <a:t>Q2 2023 </a:t>
            </a:r>
            <a:r>
              <a:rPr lang="fr-F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|</a:t>
            </a:r>
            <a:r>
              <a:rPr lang="fr-FR" sz="2000" dirty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fr-F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Heure du Jeudi du 27 avril 2023</a:t>
            </a:r>
          </a:p>
        </p:txBody>
      </p:sp>
      <p:sp>
        <p:nvSpPr>
          <p:cNvPr id="6" name="Sous-titre 1">
            <a:extLst>
              <a:ext uri="{FF2B5EF4-FFF2-40B4-BE49-F238E27FC236}">
                <a16:creationId xmlns:a16="http://schemas.microsoft.com/office/drawing/2014/main" id="{1B48D378-339C-4402-B3A2-D1C41A304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4318" y="4732840"/>
            <a:ext cx="6129539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buNone/>
            </a:pPr>
            <a:r>
              <a:rPr lang="fr-FR" altLang="fr-FR" sz="1600" dirty="0">
                <a:solidFill>
                  <a:schemeClr val="bg1"/>
                </a:solidFill>
              </a:rPr>
              <a:t>Marchés Grand Public et Premium – Marché des Professionnels</a:t>
            </a:r>
          </a:p>
        </p:txBody>
      </p:sp>
    </p:spTree>
    <p:extLst>
      <p:ext uri="{BB962C8B-B14F-4D97-AF65-F5344CB8AC3E}">
        <p14:creationId xmlns:p14="http://schemas.microsoft.com/office/powerpoint/2010/main" val="814405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ordée Montagne Banque d'images et photos libres de droit - iStock">
            <a:extLst>
              <a:ext uri="{FF2B5EF4-FFF2-40B4-BE49-F238E27FC236}">
                <a16:creationId xmlns:a16="http://schemas.microsoft.com/office/drawing/2014/main" id="{D1639557-1A5E-4C62-8CD1-DA91B9BD57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8721" y="1698265"/>
            <a:ext cx="6488545" cy="4325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E1938B09-8F4C-46BD-A6AC-BB3236B2150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536886"/>
            <a:ext cx="10980738" cy="720000"/>
          </a:xfrm>
        </p:spPr>
        <p:txBody>
          <a:bodyPr/>
          <a:lstStyle/>
          <a:p>
            <a:r>
              <a:rPr lang="fr-FR" dirty="0"/>
              <a:t>Revenons quelques pas en arrière… de belles réussites et des performances au top lors de cette 1</a:t>
            </a:r>
            <a:r>
              <a:rPr lang="fr-FR" baseline="30000" dirty="0"/>
              <a:t>ère</a:t>
            </a:r>
            <a:r>
              <a:rPr lang="fr-FR" dirty="0"/>
              <a:t> ascension des sommets ! </a:t>
            </a:r>
            <a:r>
              <a:rPr lang="fr-FR" dirty="0">
                <a:solidFill>
                  <a:srgbClr val="C00000"/>
                </a:solidFill>
              </a:rPr>
              <a:t>Bravo à toutes et à tous !!</a:t>
            </a:r>
            <a:endParaRPr lang="fr-FR" dirty="0"/>
          </a:p>
          <a:p>
            <a:endParaRPr lang="fr-FR" dirty="0"/>
          </a:p>
        </p:txBody>
      </p:sp>
      <p:sp>
        <p:nvSpPr>
          <p:cNvPr id="12" name="Espace réservé du texte 6">
            <a:extLst>
              <a:ext uri="{FF2B5EF4-FFF2-40B4-BE49-F238E27FC236}">
                <a16:creationId xmlns:a16="http://schemas.microsoft.com/office/drawing/2014/main" id="{615E46E0-FB81-4603-8584-778D7E9DEB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rgbClr val="C00000"/>
                </a:solidFill>
              </a:rPr>
              <a:t>Grand Public</a:t>
            </a:r>
            <a:r>
              <a:rPr lang="fr-FR" dirty="0">
                <a:solidFill>
                  <a:srgbClr val="C00000"/>
                </a:solidFill>
              </a:rPr>
              <a:t> - Premium - Professionnels </a:t>
            </a:r>
          </a:p>
        </p:txBody>
      </p:sp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07549285-99CE-4FE2-8B23-AAD4BA154DCC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36531" y="1325735"/>
            <a:ext cx="6488545" cy="403917"/>
          </a:xfrm>
        </p:spPr>
        <p:txBody>
          <a:bodyPr/>
          <a:lstStyle/>
          <a:p>
            <a:r>
              <a:rPr lang="fr-FR" sz="1400" b="1" dirty="0"/>
              <a:t>Les sommets du Benchmark de la CEGEE au terme du Q1 2023 :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A1C98F0-5EE0-488F-96E4-94E4F54A6B6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09966" y="4011247"/>
            <a:ext cx="730215" cy="74575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4022E04-B7F6-46D2-A6F5-6A8EBEDED84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43614" y="4319040"/>
            <a:ext cx="678426" cy="76646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F236A00-A625-445B-B086-1900C9B4154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6548"/>
          <a:stretch/>
        </p:blipFill>
        <p:spPr>
          <a:xfrm>
            <a:off x="3641960" y="3861113"/>
            <a:ext cx="693963" cy="73903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123A5B8-C716-4097-8174-EC2DB9E16FB5}"/>
              </a:ext>
            </a:extLst>
          </p:cNvPr>
          <p:cNvGrpSpPr/>
          <p:nvPr/>
        </p:nvGrpSpPr>
        <p:grpSpPr>
          <a:xfrm>
            <a:off x="2330689" y="3764937"/>
            <a:ext cx="1106347" cy="892552"/>
            <a:chOff x="10569716" y="2815705"/>
            <a:chExt cx="1106347" cy="892552"/>
          </a:xfrm>
        </p:grpSpPr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A4B0B326-FE9E-411E-8F2C-CA9280C9C5AE}"/>
                </a:ext>
              </a:extLst>
            </p:cNvPr>
            <p:cNvSpPr txBox="1"/>
            <p:nvPr/>
          </p:nvSpPr>
          <p:spPr>
            <a:xfrm>
              <a:off x="10569716" y="3061926"/>
              <a:ext cx="1106347" cy="64633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2"/>
              </a:solidFill>
            </a:ln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fr-FR" sz="900" dirty="0">
                  <a:solidFill>
                    <a:srgbClr val="C00000"/>
                  </a:solidFill>
                </a:rPr>
                <a:t>5</a:t>
              </a:r>
              <a:r>
                <a:rPr lang="fr-FR" sz="900" baseline="30000" dirty="0">
                  <a:solidFill>
                    <a:srgbClr val="C00000"/>
                  </a:solidFill>
                </a:rPr>
                <a:t>ème</a:t>
              </a:r>
              <a:r>
                <a:rPr lang="fr-FR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en ventes brutes/ETP</a:t>
              </a: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fr-FR" sz="900" dirty="0">
                  <a:solidFill>
                    <a:srgbClr val="C00000"/>
                  </a:solidFill>
                </a:rPr>
                <a:t>4</a:t>
              </a:r>
              <a:r>
                <a:rPr lang="fr-FR" sz="900" baseline="30000" dirty="0">
                  <a:solidFill>
                    <a:srgbClr val="C00000"/>
                  </a:solidFill>
                </a:rPr>
                <a:t>ème</a:t>
              </a:r>
              <a:r>
                <a:rPr lang="fr-FR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en chiffre d’affaire/ETP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E1E7E979-B445-4EF0-922B-227797FC2026}"/>
                </a:ext>
              </a:extLst>
            </p:cNvPr>
            <p:cNvSpPr txBox="1"/>
            <p:nvPr/>
          </p:nvSpPr>
          <p:spPr>
            <a:xfrm>
              <a:off x="10569716" y="2815705"/>
              <a:ext cx="1106347" cy="253916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2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>
                  <a:solidFill>
                    <a:schemeClr val="bg1"/>
                  </a:solidFill>
                </a:rPr>
                <a:t>IARD &amp; PREV.</a:t>
              </a: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DA0C4987-1699-4F58-A653-EF9D52D1DE2E}"/>
              </a:ext>
            </a:extLst>
          </p:cNvPr>
          <p:cNvGrpSpPr/>
          <p:nvPr/>
        </p:nvGrpSpPr>
        <p:grpSpPr>
          <a:xfrm>
            <a:off x="7419097" y="4949942"/>
            <a:ext cx="1106347" cy="1446550"/>
            <a:chOff x="10569716" y="2815705"/>
            <a:chExt cx="1106347" cy="1446550"/>
          </a:xfrm>
        </p:grpSpPr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AAF22A63-ACF9-41AE-80B0-6DAB24AFE9B8}"/>
                </a:ext>
              </a:extLst>
            </p:cNvPr>
            <p:cNvSpPr txBox="1"/>
            <p:nvPr/>
          </p:nvSpPr>
          <p:spPr>
            <a:xfrm>
              <a:off x="10569716" y="3061926"/>
              <a:ext cx="1106347" cy="120032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B0F0"/>
              </a:solidFill>
            </a:ln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fr-FR" sz="900" dirty="0">
                  <a:solidFill>
                    <a:srgbClr val="C00000"/>
                  </a:solidFill>
                </a:rPr>
                <a:t>2</a:t>
              </a:r>
              <a:r>
                <a:rPr lang="fr-FR" sz="900" baseline="30000" dirty="0">
                  <a:solidFill>
                    <a:srgbClr val="C00000"/>
                  </a:solidFill>
                </a:rPr>
                <a:t>ème</a:t>
              </a:r>
              <a:r>
                <a:rPr lang="fr-FR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en excédent assurance-vie</a:t>
              </a: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fr-FR" sz="900" dirty="0">
                  <a:solidFill>
                    <a:srgbClr val="C00000"/>
                  </a:solidFill>
                </a:rPr>
                <a:t>1</a:t>
              </a:r>
              <a:r>
                <a:rPr lang="fr-FR" sz="900" baseline="30000" dirty="0">
                  <a:solidFill>
                    <a:srgbClr val="C00000"/>
                  </a:solidFill>
                </a:rPr>
                <a:t>er</a:t>
              </a:r>
              <a:r>
                <a:rPr lang="fr-FR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en nombre de </a:t>
              </a:r>
              <a:r>
                <a:rPr lang="fr-F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PERi</a:t>
              </a:r>
              <a:endParaRPr lang="fr-FR" sz="9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fr-FR" sz="900" dirty="0">
                  <a:solidFill>
                    <a:srgbClr val="C00000"/>
                  </a:solidFill>
                </a:rPr>
                <a:t>6</a:t>
              </a:r>
              <a:r>
                <a:rPr lang="fr-FR" sz="900" baseline="30000" dirty="0">
                  <a:solidFill>
                    <a:srgbClr val="C00000"/>
                  </a:solidFill>
                </a:rPr>
                <a:t>ème</a:t>
              </a:r>
              <a:r>
                <a:rPr lang="fr-FR" sz="900" dirty="0">
                  <a:solidFill>
                    <a:srgbClr val="C00000"/>
                  </a:solidFill>
                </a:rPr>
                <a:t> </a:t>
              </a:r>
              <a:r>
                <a:rPr lang="fr-FR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en excédent total épargne/ETP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40E0487A-AC75-4409-BBD0-ACCC7810CEDE}"/>
                </a:ext>
              </a:extLst>
            </p:cNvPr>
            <p:cNvSpPr txBox="1"/>
            <p:nvPr/>
          </p:nvSpPr>
          <p:spPr>
            <a:xfrm>
              <a:off x="10569716" y="2815705"/>
              <a:ext cx="1106347" cy="253916"/>
            </a:xfrm>
            <a:prstGeom prst="rect">
              <a:avLst/>
            </a:prstGeom>
            <a:solidFill>
              <a:srgbClr val="00B0F0"/>
            </a:solidFill>
            <a:ln w="28575">
              <a:solidFill>
                <a:srgbClr val="00B0F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>
                  <a:solidFill>
                    <a:schemeClr val="bg1"/>
                  </a:solidFill>
                </a:rPr>
                <a:t>EPARGNE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7982C999-CADD-4345-B534-459D194852DB}"/>
              </a:ext>
            </a:extLst>
          </p:cNvPr>
          <p:cNvGrpSpPr/>
          <p:nvPr/>
        </p:nvGrpSpPr>
        <p:grpSpPr>
          <a:xfrm>
            <a:off x="3011154" y="5174520"/>
            <a:ext cx="1106347" cy="1169551"/>
            <a:chOff x="10569716" y="2815705"/>
            <a:chExt cx="1106347" cy="1169551"/>
          </a:xfrm>
        </p:grpSpPr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93C94F0F-941E-4663-BF33-6EBC085FAE17}"/>
                </a:ext>
              </a:extLst>
            </p:cNvPr>
            <p:cNvSpPr txBox="1"/>
            <p:nvPr/>
          </p:nvSpPr>
          <p:spPr>
            <a:xfrm>
              <a:off x="10569716" y="3061926"/>
              <a:ext cx="1106347" cy="92333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7030A0"/>
              </a:solidFill>
            </a:ln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fr-FR" sz="900" dirty="0">
                  <a:solidFill>
                    <a:srgbClr val="C00000"/>
                  </a:solidFill>
                </a:rPr>
                <a:t>2</a:t>
              </a:r>
              <a:r>
                <a:rPr lang="fr-FR" sz="900" baseline="30000" dirty="0">
                  <a:solidFill>
                    <a:srgbClr val="C00000"/>
                  </a:solidFill>
                </a:rPr>
                <a:t>ème</a:t>
              </a:r>
              <a:r>
                <a:rPr lang="fr-FR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en ventes nettes forfaits/ETP</a:t>
              </a: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fr-FR" sz="900" dirty="0">
                  <a:solidFill>
                    <a:srgbClr val="C00000"/>
                  </a:solidFill>
                </a:rPr>
                <a:t>4</a:t>
              </a:r>
              <a:r>
                <a:rPr lang="fr-FR" sz="900" baseline="30000" dirty="0">
                  <a:solidFill>
                    <a:srgbClr val="C00000"/>
                  </a:solidFill>
                </a:rPr>
                <a:t>ème</a:t>
              </a:r>
              <a:r>
                <a:rPr lang="fr-FR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en ventes nettes de DD/ETP</a:t>
              </a: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4EA3C08C-27AE-43AB-A7EE-92763FC15BC3}"/>
                </a:ext>
              </a:extLst>
            </p:cNvPr>
            <p:cNvSpPr txBox="1"/>
            <p:nvPr/>
          </p:nvSpPr>
          <p:spPr>
            <a:xfrm>
              <a:off x="10569716" y="2815705"/>
              <a:ext cx="1106347" cy="253916"/>
            </a:xfrm>
            <a:prstGeom prst="rect">
              <a:avLst/>
            </a:prstGeom>
            <a:solidFill>
              <a:srgbClr val="7030A0"/>
            </a:solidFill>
            <a:ln w="28575">
              <a:solidFill>
                <a:srgbClr val="7030A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>
                  <a:solidFill>
                    <a:schemeClr val="bg1"/>
                  </a:solidFill>
                </a:rPr>
                <a:t>BANCA</a:t>
              </a:r>
            </a:p>
          </p:txBody>
        </p:sp>
      </p:grpSp>
      <p:pic>
        <p:nvPicPr>
          <p:cNvPr id="40" name="Image 39">
            <a:extLst>
              <a:ext uri="{FF2B5EF4-FFF2-40B4-BE49-F238E27FC236}">
                <a16:creationId xmlns:a16="http://schemas.microsoft.com/office/drawing/2014/main" id="{DEB2E13C-5133-496A-8362-E692520A7243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74354" y="4024267"/>
            <a:ext cx="673248" cy="725036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4C7E98FB-2185-485C-9DFB-67A412DA5D9B}"/>
              </a:ext>
            </a:extLst>
          </p:cNvPr>
          <p:cNvGrpSpPr/>
          <p:nvPr/>
        </p:nvGrpSpPr>
        <p:grpSpPr>
          <a:xfrm>
            <a:off x="9476059" y="5102879"/>
            <a:ext cx="1106347" cy="1031051"/>
            <a:chOff x="10569716" y="2815705"/>
            <a:chExt cx="1106347" cy="1031051"/>
          </a:xfrm>
        </p:grpSpPr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B3983555-17A9-4B96-AEB1-DFE1AE346FC5}"/>
                </a:ext>
              </a:extLst>
            </p:cNvPr>
            <p:cNvSpPr txBox="1"/>
            <p:nvPr/>
          </p:nvSpPr>
          <p:spPr>
            <a:xfrm>
              <a:off x="10569716" y="3061926"/>
              <a:ext cx="1106347" cy="78483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fr-FR" sz="900" dirty="0">
                  <a:solidFill>
                    <a:srgbClr val="C00000"/>
                  </a:solidFill>
                </a:rPr>
                <a:t>4</a:t>
              </a:r>
              <a:r>
                <a:rPr lang="fr-FR" sz="900" baseline="30000" dirty="0">
                  <a:solidFill>
                    <a:srgbClr val="C00000"/>
                  </a:solidFill>
                </a:rPr>
                <a:t>ème</a:t>
              </a:r>
              <a:r>
                <a:rPr lang="fr-FR" sz="900" dirty="0">
                  <a:solidFill>
                    <a:srgbClr val="C00000"/>
                  </a:solidFill>
                </a:rPr>
                <a:t> </a:t>
              </a:r>
              <a:r>
                <a:rPr lang="fr-FR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en conquête </a:t>
              </a: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fr-FR" sz="900" dirty="0">
                  <a:solidFill>
                    <a:srgbClr val="C00000"/>
                  </a:solidFill>
                </a:rPr>
                <a:t>5</a:t>
              </a:r>
              <a:r>
                <a:rPr lang="fr-FR" sz="900" baseline="30000" dirty="0">
                  <a:solidFill>
                    <a:srgbClr val="C00000"/>
                  </a:solidFill>
                </a:rPr>
                <a:t>ème</a:t>
              </a:r>
              <a:r>
                <a:rPr lang="fr-FR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en </a:t>
              </a:r>
              <a:r>
                <a:rPr lang="fr-F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Banca</a:t>
              </a:r>
              <a:r>
                <a:rPr lang="fr-FR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IARD &amp; Epargne</a:t>
              </a:r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DFC8F64D-EC6F-42F5-B16A-0F4121BE9920}"/>
                </a:ext>
              </a:extLst>
            </p:cNvPr>
            <p:cNvSpPr txBox="1"/>
            <p:nvPr/>
          </p:nvSpPr>
          <p:spPr>
            <a:xfrm>
              <a:off x="10569716" y="2815705"/>
              <a:ext cx="1106347" cy="253916"/>
            </a:xfrm>
            <a:prstGeom prst="rect">
              <a:avLst/>
            </a:prstGeom>
            <a:solidFill>
              <a:srgbClr val="C00000"/>
            </a:solidFill>
            <a:ln w="28575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>
                  <a:solidFill>
                    <a:schemeClr val="bg1"/>
                  </a:solidFill>
                </a:rPr>
                <a:t>JEUNES</a:t>
              </a:r>
            </a:p>
          </p:txBody>
        </p:sp>
      </p:grpSp>
      <p:pic>
        <p:nvPicPr>
          <p:cNvPr id="44" name="Image 43">
            <a:extLst>
              <a:ext uri="{FF2B5EF4-FFF2-40B4-BE49-F238E27FC236}">
                <a16:creationId xmlns:a16="http://schemas.microsoft.com/office/drawing/2014/main" id="{C2225C8D-918A-409D-80F7-26873F2CBCBB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92641" y="4138176"/>
            <a:ext cx="714678" cy="683605"/>
          </a:xfrm>
          <a:prstGeom prst="rect">
            <a:avLst/>
          </a:prstGeom>
        </p:spPr>
      </p:pic>
      <p:grpSp>
        <p:nvGrpSpPr>
          <p:cNvPr id="45" name="Groupe 44">
            <a:extLst>
              <a:ext uri="{FF2B5EF4-FFF2-40B4-BE49-F238E27FC236}">
                <a16:creationId xmlns:a16="http://schemas.microsoft.com/office/drawing/2014/main" id="{C7C1EC97-34BE-4CB9-84A6-917D7135BB01}"/>
              </a:ext>
            </a:extLst>
          </p:cNvPr>
          <p:cNvGrpSpPr/>
          <p:nvPr/>
        </p:nvGrpSpPr>
        <p:grpSpPr>
          <a:xfrm>
            <a:off x="4892641" y="5128349"/>
            <a:ext cx="1281822" cy="1005581"/>
            <a:chOff x="10569716" y="2815705"/>
            <a:chExt cx="1106347" cy="1121604"/>
          </a:xfrm>
        </p:grpSpPr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C936A597-D933-4B9A-B26D-C0E6460849E7}"/>
                </a:ext>
              </a:extLst>
            </p:cNvPr>
            <p:cNvSpPr txBox="1"/>
            <p:nvPr/>
          </p:nvSpPr>
          <p:spPr>
            <a:xfrm>
              <a:off x="10569716" y="3061926"/>
              <a:ext cx="1106347" cy="875383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92D050"/>
              </a:solidFill>
            </a:ln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fr-FR" sz="900" dirty="0">
                  <a:solidFill>
                    <a:srgbClr val="C00000"/>
                  </a:solidFill>
                </a:rPr>
                <a:t>2</a:t>
              </a:r>
              <a:r>
                <a:rPr lang="fr-FR" sz="900" baseline="30000" dirty="0">
                  <a:solidFill>
                    <a:srgbClr val="C00000"/>
                  </a:solidFill>
                </a:rPr>
                <a:t>ème</a:t>
              </a:r>
              <a:r>
                <a:rPr lang="fr-FR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en marge sur taux</a:t>
              </a: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fr-FR" sz="900" dirty="0">
                  <a:solidFill>
                    <a:srgbClr val="C00000"/>
                  </a:solidFill>
                </a:rPr>
                <a:t>1</a:t>
              </a:r>
              <a:r>
                <a:rPr lang="fr-FR" sz="900" baseline="30000" dirty="0">
                  <a:solidFill>
                    <a:srgbClr val="C00000"/>
                  </a:solidFill>
                </a:rPr>
                <a:t>er</a:t>
              </a:r>
              <a:r>
                <a:rPr lang="fr-FR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en % de dossiers avec assurance</a:t>
              </a: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DBFF6B22-21F9-4C90-94DA-07E0B2A1CCE6}"/>
                </a:ext>
              </a:extLst>
            </p:cNvPr>
            <p:cNvSpPr txBox="1"/>
            <p:nvPr/>
          </p:nvSpPr>
          <p:spPr>
            <a:xfrm>
              <a:off x="10569716" y="2815705"/>
              <a:ext cx="1106347" cy="253916"/>
            </a:xfrm>
            <a:prstGeom prst="rect">
              <a:avLst/>
            </a:prstGeom>
            <a:solidFill>
              <a:srgbClr val="92D050"/>
            </a:solidFill>
            <a:ln w="28575">
              <a:solidFill>
                <a:srgbClr val="92D05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>
                  <a:solidFill>
                    <a:schemeClr val="bg1"/>
                  </a:solidFill>
                </a:rPr>
                <a:t>CREDIT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9944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30D5EFA0-28B0-4CAB-B469-A4AE2F97C23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/>
          <a:lstStyle/>
          <a:p>
            <a:r>
              <a:rPr lang="fr-FR" dirty="0"/>
              <a:t>Introduction</a:t>
            </a:r>
          </a:p>
        </p:txBody>
      </p:sp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9D5A179A-B175-444A-9B2F-C4D133F90D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rgbClr val="C00000"/>
                </a:solidFill>
              </a:rPr>
              <a:t>Grand Public</a:t>
            </a:r>
            <a:r>
              <a:rPr lang="fr-FR" dirty="0">
                <a:solidFill>
                  <a:srgbClr val="C00000"/>
                </a:solidFill>
              </a:rPr>
              <a:t> - Premium - Professionnels </a:t>
            </a:r>
          </a:p>
        </p:txBody>
      </p:sp>
      <p:sp>
        <p:nvSpPr>
          <p:cNvPr id="4" name="Espace réservé du contenu 8">
            <a:extLst>
              <a:ext uri="{FF2B5EF4-FFF2-40B4-BE49-F238E27FC236}">
                <a16:creationId xmlns:a16="http://schemas.microsoft.com/office/drawing/2014/main" id="{ADFB686B-9919-41AB-BBB8-E07B9F422BB7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5" y="1388669"/>
            <a:ext cx="8186125" cy="403917"/>
          </a:xfrm>
        </p:spPr>
        <p:txBody>
          <a:bodyPr/>
          <a:lstStyle/>
          <a:p>
            <a:r>
              <a:rPr lang="fr-FR" sz="1400" b="1" i="1" dirty="0"/>
              <a:t>« Au fil du temps, le temps file… ». </a:t>
            </a:r>
            <a:r>
              <a:rPr lang="fr-FR" sz="1400" dirty="0">
                <a:solidFill>
                  <a:srgbClr val="C00000"/>
                </a:solidFill>
              </a:rPr>
              <a:t>Nous voici au 2</a:t>
            </a:r>
            <a:r>
              <a:rPr lang="fr-FR" sz="1400" baseline="30000" dirty="0">
                <a:solidFill>
                  <a:srgbClr val="C00000"/>
                </a:solidFill>
              </a:rPr>
              <a:t>ème</a:t>
            </a:r>
            <a:r>
              <a:rPr lang="fr-FR" sz="1400" dirty="0">
                <a:solidFill>
                  <a:srgbClr val="C00000"/>
                </a:solidFill>
              </a:rPr>
              <a:t> quadrimestre !</a:t>
            </a:r>
          </a:p>
        </p:txBody>
      </p:sp>
      <p:sp>
        <p:nvSpPr>
          <p:cNvPr id="5" name="Espace réservé du contenu 1">
            <a:extLst>
              <a:ext uri="{FF2B5EF4-FFF2-40B4-BE49-F238E27FC236}">
                <a16:creationId xmlns:a16="http://schemas.microsoft.com/office/drawing/2014/main" id="{20D1BBAB-5F70-4066-B049-A3FC510AE782}"/>
              </a:ext>
            </a:extLst>
          </p:cNvPr>
          <p:cNvSpPr txBox="1">
            <a:spLocks/>
          </p:cNvSpPr>
          <p:nvPr/>
        </p:nvSpPr>
        <p:spPr>
          <a:xfrm>
            <a:off x="6379054" y="2464080"/>
            <a:ext cx="4554516" cy="2669706"/>
          </a:xfrm>
          <a:prstGeom prst="rect">
            <a:avLst/>
          </a:prstGeom>
          <a:noFill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defRPr/>
            </a:pPr>
            <a:endParaRPr lang="fr-FR" sz="1400" dirty="0"/>
          </a:p>
          <a:p>
            <a:pPr lvl="1" algn="just">
              <a:defRPr/>
            </a:pPr>
            <a:r>
              <a:rPr lang="fr-FR" sz="1200" dirty="0"/>
              <a:t>Bienvenue dans votre support de présentation de ce </a:t>
            </a:r>
            <a:r>
              <a:rPr lang="fr-FR" sz="1200" b="1" dirty="0">
                <a:solidFill>
                  <a:srgbClr val="C00000"/>
                </a:solidFill>
              </a:rPr>
              <a:t>2</a:t>
            </a:r>
            <a:r>
              <a:rPr lang="fr-FR" sz="1200" b="1" baseline="30000" dirty="0">
                <a:solidFill>
                  <a:srgbClr val="C00000"/>
                </a:solidFill>
              </a:rPr>
              <a:t>ème</a:t>
            </a:r>
            <a:r>
              <a:rPr lang="fr-FR" sz="1200" b="1" dirty="0">
                <a:solidFill>
                  <a:srgbClr val="C00000"/>
                </a:solidFill>
              </a:rPr>
              <a:t> quadrimestre 2023 </a:t>
            </a:r>
            <a:r>
              <a:rPr lang="fr-FR" sz="1200" dirty="0">
                <a:solidFill>
                  <a:srgbClr val="C00000"/>
                </a:solidFill>
              </a:rPr>
              <a:t>!</a:t>
            </a:r>
          </a:p>
          <a:p>
            <a:pPr lvl="1" algn="just">
              <a:defRPr/>
            </a:pPr>
            <a:endParaRPr lang="fr-FR" sz="1200" dirty="0"/>
          </a:p>
          <a:p>
            <a:pPr lvl="1" algn="just">
              <a:defRPr/>
            </a:pPr>
            <a:r>
              <a:rPr lang="fr-FR" sz="1200" b="1" dirty="0"/>
              <a:t>La montagne </a:t>
            </a:r>
            <a:r>
              <a:rPr lang="fr-FR" sz="1200" dirty="0"/>
              <a:t>reste le thème de cette présentation et de ce nouveau temps commercial. </a:t>
            </a:r>
            <a:r>
              <a:rPr lang="fr-FR" sz="1200" b="1" dirty="0"/>
              <a:t>Continuons à viser la ligne de crête.</a:t>
            </a:r>
            <a:endParaRPr lang="fr-FR" sz="1400" b="1" dirty="0"/>
          </a:p>
          <a:p>
            <a:pPr lvl="1" algn="just">
              <a:defRPr/>
            </a:pPr>
            <a:r>
              <a:rPr lang="fr-FR" sz="1200" dirty="0"/>
              <a:t>Ce support est conçu pour vous. </a:t>
            </a:r>
            <a:r>
              <a:rPr lang="fr-FR" sz="1200" b="1" dirty="0"/>
              <a:t>Il se veut toujours </a:t>
            </a:r>
            <a:r>
              <a:rPr lang="fr-FR" sz="1200" b="1" dirty="0">
                <a:solidFill>
                  <a:srgbClr val="C00000"/>
                </a:solidFill>
              </a:rPr>
              <a:t>simple</a:t>
            </a:r>
            <a:r>
              <a:rPr lang="fr-FR" sz="1200" b="1" dirty="0"/>
              <a:t>, </a:t>
            </a:r>
            <a:r>
              <a:rPr lang="fr-FR" sz="1200" b="1" dirty="0">
                <a:solidFill>
                  <a:srgbClr val="C00000"/>
                </a:solidFill>
              </a:rPr>
              <a:t>accessible </a:t>
            </a:r>
            <a:r>
              <a:rPr lang="fr-FR" sz="1200" b="1" dirty="0"/>
              <a:t>et </a:t>
            </a:r>
            <a:r>
              <a:rPr lang="fr-FR" sz="1200" b="1" dirty="0">
                <a:solidFill>
                  <a:srgbClr val="C00000"/>
                </a:solidFill>
              </a:rPr>
              <a:t>pratique.</a:t>
            </a:r>
          </a:p>
          <a:p>
            <a:pPr marL="468000" lvl="1" indent="0" algn="just">
              <a:buNone/>
              <a:defRPr/>
            </a:pPr>
            <a:endParaRPr lang="fr-FR" sz="1200" b="1" dirty="0">
              <a:solidFill>
                <a:srgbClr val="C00000"/>
              </a:solidFill>
            </a:endParaRPr>
          </a:p>
          <a:p>
            <a:pPr lvl="1" algn="just">
              <a:defRPr/>
            </a:pPr>
            <a:r>
              <a:rPr lang="fr-FR" sz="1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Tous ensemble vers </a:t>
            </a:r>
            <a:r>
              <a:rPr lang="fr-FR" sz="1200" b="1" dirty="0">
                <a:solidFill>
                  <a:srgbClr val="C00000"/>
                </a:solidFill>
              </a:rPr>
              <a:t>les sommets du Q2 !</a:t>
            </a:r>
          </a:p>
          <a:p>
            <a:pPr lvl="1" algn="just">
              <a:defRPr/>
            </a:pPr>
            <a:endParaRPr lang="fr-FR" sz="1200" b="1" dirty="0">
              <a:solidFill>
                <a:srgbClr val="C00000"/>
              </a:solidFill>
            </a:endParaRPr>
          </a:p>
          <a:p>
            <a:pPr algn="just">
              <a:defRPr/>
            </a:pPr>
            <a:endParaRPr lang="fr-FR" sz="1400" dirty="0"/>
          </a:p>
        </p:txBody>
      </p:sp>
      <p:pic>
        <p:nvPicPr>
          <p:cNvPr id="6" name="Picture 2" descr="Randonnées : Chamonix Mont Blanc">
            <a:extLst>
              <a:ext uri="{FF2B5EF4-FFF2-40B4-BE49-F238E27FC236}">
                <a16:creationId xmlns:a16="http://schemas.microsoft.com/office/drawing/2014/main" id="{79AE56E8-2120-492E-818B-EB4F8A0B59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63" y="1997108"/>
            <a:ext cx="5315516" cy="3543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1563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30D5EFA0-28B0-4CAB-B469-A4AE2F97C23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/>
          <a:lstStyle/>
          <a:p>
            <a:r>
              <a:rPr lang="fr-FR" dirty="0"/>
              <a:t>Votre Guide de Haute Montagne</a:t>
            </a:r>
          </a:p>
        </p:txBody>
      </p:sp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9D5A179A-B175-444A-9B2F-C4D133F90D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rgbClr val="C00000"/>
                </a:solidFill>
              </a:rPr>
              <a:t>Grand Public</a:t>
            </a:r>
            <a:r>
              <a:rPr lang="fr-FR" dirty="0">
                <a:solidFill>
                  <a:srgbClr val="C00000"/>
                </a:solidFill>
              </a:rPr>
              <a:t> - Premium - Professionnels </a:t>
            </a:r>
          </a:p>
        </p:txBody>
      </p:sp>
      <p:sp>
        <p:nvSpPr>
          <p:cNvPr id="4" name="Espace réservé du contenu 8">
            <a:extLst>
              <a:ext uri="{FF2B5EF4-FFF2-40B4-BE49-F238E27FC236}">
                <a16:creationId xmlns:a16="http://schemas.microsoft.com/office/drawing/2014/main" id="{ADFB686B-9919-41AB-BBB8-E07B9F422BB7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37372" y="1401584"/>
            <a:ext cx="10476651" cy="874491"/>
          </a:xfrm>
        </p:spPr>
        <p:txBody>
          <a:bodyPr/>
          <a:lstStyle/>
          <a:p>
            <a:r>
              <a:rPr lang="fr-FR" sz="1400" b="1" dirty="0"/>
              <a:t>Cette présentation est </a:t>
            </a:r>
            <a:r>
              <a:rPr lang="fr-FR" sz="1400" b="1" dirty="0">
                <a:solidFill>
                  <a:srgbClr val="C00000"/>
                </a:solidFill>
              </a:rPr>
              <a:t>votre guide </a:t>
            </a:r>
            <a:r>
              <a:rPr lang="fr-FR" sz="1400" b="1" dirty="0"/>
              <a:t>pour vous conduire et vous accompagner dans </a:t>
            </a:r>
            <a:r>
              <a:rPr lang="fr-FR" sz="1400" b="1" dirty="0">
                <a:solidFill>
                  <a:srgbClr val="C00000"/>
                </a:solidFill>
              </a:rPr>
              <a:t>la conquête des sommets du Q2 ! </a:t>
            </a:r>
          </a:p>
          <a:p>
            <a:r>
              <a:rPr lang="fr-FR" sz="1400" b="1" dirty="0"/>
              <a:t>Durant toute votre ascension du Q2</a:t>
            </a:r>
            <a:r>
              <a:rPr lang="fr-FR" sz="1400" dirty="0"/>
              <a:t>, ce support est à votre disposition dans la Rubrique des Commerciaux. Vous pouvez le consulter à tout moment et ainsi accéder à l’ensemble des moyens et des outils disponibles.</a:t>
            </a:r>
          </a:p>
          <a:p>
            <a:pPr lvl="1"/>
            <a:endParaRPr lang="fr-FR" sz="1200" b="1" dirty="0">
              <a:solidFill>
                <a:srgbClr val="C00000"/>
              </a:solidFill>
            </a:endParaRPr>
          </a:p>
        </p:txBody>
      </p:sp>
      <p:sp>
        <p:nvSpPr>
          <p:cNvPr id="5" name="Espace réservé du contenu 1">
            <a:extLst>
              <a:ext uri="{FF2B5EF4-FFF2-40B4-BE49-F238E27FC236}">
                <a16:creationId xmlns:a16="http://schemas.microsoft.com/office/drawing/2014/main" id="{20D1BBAB-5F70-4066-B049-A3FC510AE782}"/>
              </a:ext>
            </a:extLst>
          </p:cNvPr>
          <p:cNvSpPr txBox="1">
            <a:spLocks/>
          </p:cNvSpPr>
          <p:nvPr/>
        </p:nvSpPr>
        <p:spPr>
          <a:xfrm>
            <a:off x="5064455" y="2245616"/>
            <a:ext cx="7051345" cy="3511775"/>
          </a:xfrm>
          <a:prstGeom prst="rect">
            <a:avLst/>
          </a:prstGeom>
          <a:noFill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endParaRPr lang="fr-FR" sz="1400" dirty="0"/>
          </a:p>
          <a:p>
            <a:pPr>
              <a:defRPr/>
            </a:pPr>
            <a:r>
              <a:rPr lang="fr-FR" sz="1400" dirty="0"/>
              <a:t>Votre équipement pour escalader : </a:t>
            </a:r>
          </a:p>
          <a:p>
            <a:pPr marL="0" indent="0">
              <a:buNone/>
              <a:defRPr/>
            </a:pPr>
            <a:endParaRPr lang="fr-FR" sz="1400" dirty="0">
              <a:hlinkClick r:id="rId2" action="ppaction://hlinksldjum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1">
              <a:defRPr/>
            </a:pPr>
            <a:r>
              <a:rPr lang="fr-FR" sz="1200" b="1" dirty="0">
                <a:hlinkClick r:id="rId2" action="ppaction://hlinksldjump"/>
              </a:rPr>
              <a:t>La conquête </a:t>
            </a:r>
            <a:r>
              <a:rPr lang="fr-FR" sz="1200" b="1" dirty="0"/>
              <a:t>: </a:t>
            </a:r>
            <a:r>
              <a:rPr lang="fr-FR" sz="1200" dirty="0"/>
              <a:t>les dispositifs pour développer notre fonds de commerce.</a:t>
            </a:r>
          </a:p>
          <a:p>
            <a:pPr lvl="1">
              <a:defRPr/>
            </a:pPr>
            <a:r>
              <a:rPr lang="fr-FR" sz="1200" b="1" dirty="0">
                <a:hlinkClick r:id="rId3" action="ppaction://hlinksldjump"/>
              </a:rPr>
              <a:t>Le challenge </a:t>
            </a:r>
            <a:r>
              <a:rPr lang="fr-FR" sz="1200" b="1" dirty="0"/>
              <a:t>: </a:t>
            </a:r>
            <a:r>
              <a:rPr lang="fr-FR" sz="1200" dirty="0"/>
              <a:t>pour une dynamisation collective, autour de votre Part Variable pour travailler la régularité.</a:t>
            </a:r>
          </a:p>
          <a:p>
            <a:pPr lvl="1">
              <a:defRPr/>
            </a:pPr>
            <a:r>
              <a:rPr lang="fr-FR" sz="1200" b="1" dirty="0">
                <a:hlinkClick r:id="rId4" action="ppaction://hlinksldjump"/>
              </a:rPr>
              <a:t>Les calendriers </a:t>
            </a:r>
            <a:r>
              <a:rPr lang="fr-FR" sz="1200" b="1" dirty="0"/>
              <a:t>: </a:t>
            </a:r>
            <a:r>
              <a:rPr lang="fr-FR" sz="1200" dirty="0"/>
              <a:t>visualiser en une seule page toutes les promotions, campagnes et priorités par Marché sur ce 2</a:t>
            </a:r>
            <a:r>
              <a:rPr lang="fr-FR" sz="1200" baseline="30000" dirty="0"/>
              <a:t>ème</a:t>
            </a:r>
            <a:r>
              <a:rPr lang="fr-FR" sz="1200" dirty="0"/>
              <a:t> quadrimestre.</a:t>
            </a:r>
            <a:endParaRPr lang="fr-FR" sz="1400" dirty="0"/>
          </a:p>
          <a:p>
            <a:pPr lvl="1">
              <a:defRPr/>
            </a:pPr>
            <a:r>
              <a:rPr lang="fr-FR" sz="1200" b="1" dirty="0">
                <a:hlinkClick r:id="rId5" action="ppaction://hlinksldjump"/>
              </a:rPr>
              <a:t>Les Essentiels </a:t>
            </a:r>
            <a:r>
              <a:rPr lang="fr-FR" sz="1200" b="1" dirty="0"/>
              <a:t>: </a:t>
            </a:r>
            <a:r>
              <a:rPr lang="fr-FR" sz="1200" dirty="0"/>
              <a:t>visualiser en une seule page, l’Essentiel de chaque Univers et de chaque Marché. Vous y trouvez :</a:t>
            </a:r>
          </a:p>
          <a:p>
            <a:pPr lvl="2">
              <a:defRPr/>
            </a:pPr>
            <a:r>
              <a:rPr lang="fr-FR" sz="1000" dirty="0"/>
              <a:t>Les offres et les promotions,</a:t>
            </a:r>
          </a:p>
          <a:p>
            <a:pPr lvl="2">
              <a:defRPr/>
            </a:pPr>
            <a:r>
              <a:rPr lang="fr-FR" sz="1000" dirty="0"/>
              <a:t>Les impacts sur votre Part Variable,</a:t>
            </a:r>
          </a:p>
          <a:p>
            <a:pPr lvl="2">
              <a:defRPr/>
            </a:pPr>
            <a:r>
              <a:rPr lang="fr-FR" sz="1000" dirty="0"/>
              <a:t>Les cibles et plus particulièrement </a:t>
            </a:r>
            <a:r>
              <a:rPr lang="fr-FR" sz="1000" b="1" dirty="0"/>
              <a:t>la création d’une cible prioritaire « Clients presque équipés ».</a:t>
            </a:r>
          </a:p>
          <a:p>
            <a:pPr lvl="2">
              <a:buClr>
                <a:schemeClr val="bg1"/>
              </a:buClr>
              <a:defRPr/>
            </a:pPr>
            <a:r>
              <a:rPr lang="fr-FR" sz="1000" dirty="0"/>
              <a:t>Cible très tendre avec des clients déjà détenteurs de 2 Univers (</a:t>
            </a:r>
            <a:r>
              <a:rPr lang="fr-FR" sz="1000" dirty="0" err="1"/>
              <a:t>Bpne</a:t>
            </a:r>
            <a:r>
              <a:rPr lang="fr-FR" sz="1000" dirty="0"/>
              <a:t>), et à qu’il ne manque qu’un seul univers pour être équipés</a:t>
            </a:r>
            <a:r>
              <a:rPr lang="fr-FR" sz="1000" b="1" dirty="0"/>
              <a:t>.</a:t>
            </a:r>
          </a:p>
          <a:p>
            <a:pPr lvl="2">
              <a:defRPr/>
            </a:pPr>
            <a:r>
              <a:rPr lang="fr-FR" sz="1000" dirty="0"/>
              <a:t>Les Outils de conquête et les outils d’aide à la vente.</a:t>
            </a:r>
          </a:p>
          <a:p>
            <a:pPr marL="468000" lvl="1" indent="0">
              <a:buNone/>
              <a:defRPr/>
            </a:pPr>
            <a:endParaRPr lang="fr-FR" sz="1200" b="1" dirty="0">
              <a:solidFill>
                <a:srgbClr val="C00000"/>
              </a:solidFill>
            </a:endParaRPr>
          </a:p>
          <a:p>
            <a:pPr lvl="1">
              <a:defRPr/>
            </a:pPr>
            <a:endParaRPr lang="fr-FR" sz="1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1">
              <a:defRPr/>
            </a:pPr>
            <a:endParaRPr lang="fr-FR" sz="1200" b="1" dirty="0">
              <a:solidFill>
                <a:srgbClr val="C00000"/>
              </a:solidFill>
            </a:endParaRPr>
          </a:p>
          <a:p>
            <a:pPr>
              <a:defRPr/>
            </a:pPr>
            <a:endParaRPr lang="fr-FR" sz="1400" dirty="0"/>
          </a:p>
        </p:txBody>
      </p:sp>
      <p:pic>
        <p:nvPicPr>
          <p:cNvPr id="1026" name="Picture 2" descr="Guides de haute montagne professionnels, experts internationaux de la  montagne - Montanus">
            <a:extLst>
              <a:ext uri="{FF2B5EF4-FFF2-40B4-BE49-F238E27FC236}">
                <a16:creationId xmlns:a16="http://schemas.microsoft.com/office/drawing/2014/main" id="{591CC318-55D1-2156-6280-CAE2372D8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2558887"/>
            <a:ext cx="4215719" cy="3199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Panneau de route prioritaire en France — Wikipédia">
            <a:extLst>
              <a:ext uri="{FF2B5EF4-FFF2-40B4-BE49-F238E27FC236}">
                <a16:creationId xmlns:a16="http://schemas.microsoft.com/office/drawing/2014/main" id="{054808B3-0F69-7053-93A9-65D92EE02C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604" y="5406386"/>
            <a:ext cx="285414" cy="285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6B585230-3092-F4CA-4280-47718D1AA0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 rot="5400000">
            <a:off x="5114348" y="3982805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8021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32DEDBF8-5DDF-4273-9A44-5E42F58881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11208" y="1351865"/>
            <a:ext cx="7891699" cy="4154270"/>
          </a:xfrm>
        </p:spPr>
        <p:txBody>
          <a:bodyPr/>
          <a:lstStyle/>
          <a:p>
            <a:r>
              <a:rPr lang="fr-FR" b="1" dirty="0"/>
              <a:t>Nos ambitions majeures</a:t>
            </a:r>
          </a:p>
          <a:p>
            <a:r>
              <a:rPr lang="fr-FR" b="1" dirty="0"/>
              <a:t>Le challenge pour conquérir les sommets </a:t>
            </a:r>
          </a:p>
          <a:p>
            <a:r>
              <a:rPr lang="fr-FR" b="1" dirty="0"/>
              <a:t>Le calendrier des offres phares et les évènements sur le quadrimestre</a:t>
            </a:r>
          </a:p>
          <a:p>
            <a:pPr lvl="1"/>
            <a:r>
              <a:rPr lang="fr-FR" sz="1800" dirty="0"/>
              <a:t>Marché Grand Public </a:t>
            </a:r>
          </a:p>
          <a:p>
            <a:pPr lvl="1"/>
            <a:r>
              <a:rPr lang="fr-FR" sz="1800" dirty="0"/>
              <a:t>Marché Premium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r>
              <a:rPr lang="fr-FR" b="1" dirty="0"/>
              <a:t>L’essentiel de chaque univers</a:t>
            </a:r>
          </a:p>
          <a:p>
            <a:pPr lvl="1"/>
            <a:r>
              <a:rPr lang="fr-FR" sz="1800" dirty="0"/>
              <a:t>Marché Grand Public et des Premium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pPr marL="0" indent="0">
              <a:buNone/>
            </a:pPr>
            <a:endParaRPr lang="fr-FR" sz="1600" dirty="0"/>
          </a:p>
          <a:p>
            <a:endParaRPr lang="fr-FR" dirty="0"/>
          </a:p>
          <a:p>
            <a:pPr marL="457200" lvl="1" indent="0">
              <a:buNone/>
            </a:pP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2267591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9666959-A2E2-4D6F-888A-8A9B372D0A5A}"/>
              </a:ext>
            </a:extLst>
          </p:cNvPr>
          <p:cNvSpPr/>
          <p:nvPr/>
        </p:nvSpPr>
        <p:spPr>
          <a:xfrm>
            <a:off x="4600095" y="1351865"/>
            <a:ext cx="5966460" cy="37227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32DEDBF8-5DDF-4273-9A44-5E42F58881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11208" y="1351865"/>
            <a:ext cx="7891699" cy="4154270"/>
          </a:xfrm>
        </p:spPr>
        <p:txBody>
          <a:bodyPr/>
          <a:lstStyle/>
          <a:p>
            <a:r>
              <a:rPr lang="fr-FR" b="1" dirty="0">
                <a:solidFill>
                  <a:schemeClr val="bg1"/>
                </a:solidFill>
              </a:rPr>
              <a:t>Nos ambitions majeures</a:t>
            </a:r>
          </a:p>
          <a:p>
            <a:r>
              <a:rPr lang="fr-FR" b="1" dirty="0"/>
              <a:t>Le challenge pour conquérir les sommets </a:t>
            </a:r>
          </a:p>
          <a:p>
            <a:r>
              <a:rPr lang="fr-FR" b="1" dirty="0"/>
              <a:t>Le calendrier des offres phares et les évènements sur le quadrimestre</a:t>
            </a:r>
          </a:p>
          <a:p>
            <a:pPr lvl="1"/>
            <a:r>
              <a:rPr lang="fr-FR" sz="1800" dirty="0"/>
              <a:t>Marché Grand Public </a:t>
            </a:r>
          </a:p>
          <a:p>
            <a:pPr lvl="1"/>
            <a:r>
              <a:rPr lang="fr-FR" sz="1800" dirty="0"/>
              <a:t>Marché Premium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r>
              <a:rPr lang="fr-FR" b="1" dirty="0"/>
              <a:t>L’essentiel de chaque univers</a:t>
            </a:r>
          </a:p>
          <a:p>
            <a:pPr lvl="1"/>
            <a:r>
              <a:rPr lang="fr-FR" sz="1800" dirty="0"/>
              <a:t>Marché Grand Public et des Premium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pPr marL="0" indent="0">
              <a:buNone/>
            </a:pPr>
            <a:endParaRPr lang="fr-FR" sz="1600" dirty="0"/>
          </a:p>
          <a:p>
            <a:endParaRPr lang="fr-FR" dirty="0"/>
          </a:p>
          <a:p>
            <a:pPr marL="457200" lvl="1" indent="0">
              <a:buNone/>
            </a:pP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2546713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41DCCA48-1A3E-4F4A-8BB5-16C471BA6DA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/>
          <a:lstStyle/>
          <a:p>
            <a:r>
              <a:rPr lang="fr-FR" dirty="0"/>
              <a:t>Nos ambitions pour </a:t>
            </a:r>
            <a:r>
              <a:rPr lang="fr-FR" dirty="0">
                <a:solidFill>
                  <a:srgbClr val="C00000"/>
                </a:solidFill>
              </a:rPr>
              <a:t>conquérir les sommets</a:t>
            </a:r>
          </a:p>
        </p:txBody>
      </p:sp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30C05AE-4B71-4926-9A50-D6C4A277A0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rgbClr val="C00000"/>
                </a:solidFill>
              </a:rPr>
              <a:t>Grand Public</a:t>
            </a:r>
            <a:r>
              <a:rPr lang="fr-FR" dirty="0">
                <a:solidFill>
                  <a:srgbClr val="C00000"/>
                </a:solidFill>
              </a:rPr>
              <a:t> - Premium - Professionnels </a:t>
            </a:r>
          </a:p>
        </p:txBody>
      </p:sp>
      <p:sp>
        <p:nvSpPr>
          <p:cNvPr id="10" name="Espace réservé du contenu 8">
            <a:extLst>
              <a:ext uri="{FF2B5EF4-FFF2-40B4-BE49-F238E27FC236}">
                <a16:creationId xmlns:a16="http://schemas.microsoft.com/office/drawing/2014/main" id="{F1F66423-B3A8-ECDF-2FAD-B2E7E3DE13DF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4640870" y="1837960"/>
            <a:ext cx="7035193" cy="3182077"/>
          </a:xfrm>
        </p:spPr>
        <p:txBody>
          <a:bodyPr/>
          <a:lstStyle/>
          <a:p>
            <a:r>
              <a:rPr lang="fr-FR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Nos ambitions commerciales sur le Q2 mettent en avant </a:t>
            </a:r>
            <a:r>
              <a:rPr lang="fr-FR" sz="1400" b="1" dirty="0">
                <a:solidFill>
                  <a:srgbClr val="C00000"/>
                </a:solidFill>
              </a:rPr>
              <a:t>nos enjeux fondamentaux </a:t>
            </a:r>
            <a:r>
              <a:rPr lang="fr-FR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définis en début d’année :</a:t>
            </a:r>
          </a:p>
          <a:p>
            <a:pPr marL="0" indent="0">
              <a:buNone/>
            </a:pPr>
            <a:endParaRPr lang="fr-FR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1"/>
            <a:r>
              <a:rPr lang="fr-FR" sz="1200" b="1" dirty="0">
                <a:solidFill>
                  <a:srgbClr val="C00000"/>
                </a:solidFill>
              </a:rPr>
              <a:t>La Conquête, </a:t>
            </a:r>
            <a:r>
              <a:rPr lang="fr-FR" sz="1200" dirty="0"/>
              <a:t>un axe stratégique de la CEGEE qui doit nous permettre de développer notre fonds de commerce, en continuant de pratiquer la recommandation, notamment avec les Jeunes et nos sociétaires,</a:t>
            </a:r>
          </a:p>
          <a:p>
            <a:pPr lvl="1"/>
            <a:r>
              <a:rPr lang="fr-FR" sz="1200" b="1" dirty="0">
                <a:solidFill>
                  <a:srgbClr val="C00000"/>
                </a:solidFill>
              </a:rPr>
              <a:t>L’Epargne</a:t>
            </a:r>
            <a:r>
              <a:rPr lang="fr-FR" sz="1200" dirty="0">
                <a:solidFill>
                  <a:srgbClr val="C00000"/>
                </a:solidFill>
              </a:rPr>
              <a:t> </a:t>
            </a:r>
            <a:r>
              <a:rPr lang="fr-FR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à travers l’Assurance Vie et la retraite notamment,</a:t>
            </a:r>
          </a:p>
          <a:p>
            <a:pPr lvl="1"/>
            <a:r>
              <a:rPr lang="fr-FR" sz="1200" dirty="0"/>
              <a:t>La CEGEE en </a:t>
            </a:r>
            <a:r>
              <a:rPr lang="fr-FR" sz="1200" b="1" dirty="0">
                <a:solidFill>
                  <a:srgbClr val="C00000"/>
                </a:solidFill>
              </a:rPr>
              <a:t>« banquier – assureur » </a:t>
            </a:r>
            <a:r>
              <a:rPr lang="fr-FR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 plein exercice avec une implication de tous nos collaborateurs,</a:t>
            </a:r>
          </a:p>
          <a:p>
            <a:pPr lvl="1"/>
            <a:r>
              <a:rPr lang="fr-FR" sz="1200" b="1" dirty="0">
                <a:solidFill>
                  <a:srgbClr val="C00000"/>
                </a:solidFill>
              </a:rPr>
              <a:t>La Fidélisation </a:t>
            </a:r>
            <a:r>
              <a:rPr lang="fr-FR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 nos clients à travers l’équipement en bancarisation,</a:t>
            </a:r>
          </a:p>
          <a:p>
            <a:pPr lvl="1"/>
            <a:r>
              <a:rPr lang="fr-FR" sz="1200" b="1" dirty="0">
                <a:solidFill>
                  <a:srgbClr val="C00000"/>
                </a:solidFill>
              </a:rPr>
              <a:t>L’accompagnement des projets </a:t>
            </a:r>
            <a:r>
              <a:rPr lang="fr-FR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 nos clients via nos crédits, et particulièrement ceux </a:t>
            </a:r>
            <a:r>
              <a:rPr lang="fr-FR" sz="1200" dirty="0"/>
              <a:t>positionnés GREEN.</a:t>
            </a:r>
          </a:p>
          <a:p>
            <a:endParaRPr lang="fr-FR" dirty="0"/>
          </a:p>
        </p:txBody>
      </p:sp>
      <p:sp>
        <p:nvSpPr>
          <p:cNvPr id="11" name="Espace réservé du contenu 1">
            <a:extLst>
              <a:ext uri="{FF2B5EF4-FFF2-40B4-BE49-F238E27FC236}">
                <a16:creationId xmlns:a16="http://schemas.microsoft.com/office/drawing/2014/main" id="{3A610274-B3A5-4C9E-1BD2-650FBAF58304}"/>
              </a:ext>
            </a:extLst>
          </p:cNvPr>
          <p:cNvSpPr txBox="1">
            <a:spLocks/>
          </p:cNvSpPr>
          <p:nvPr/>
        </p:nvSpPr>
        <p:spPr>
          <a:xfrm>
            <a:off x="4640870" y="4608323"/>
            <a:ext cx="7551130" cy="900712"/>
          </a:xfrm>
          <a:prstGeom prst="rect">
            <a:avLst/>
          </a:prstGeom>
          <a:noFill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>
              <a:defRPr/>
            </a:pPr>
            <a:endParaRPr lang="fr-FR" sz="1200" dirty="0"/>
          </a:p>
          <a:p>
            <a:pPr algn="just">
              <a:defRPr/>
            </a:pPr>
            <a:r>
              <a:rPr lang="fr-FR" sz="1400" b="1" dirty="0">
                <a:solidFill>
                  <a:srgbClr val="C00000"/>
                </a:solidFill>
              </a:rPr>
              <a:t>Un Challenge Commercial </a:t>
            </a:r>
            <a:r>
              <a:rPr lang="fr-FR" sz="1400" dirty="0"/>
              <a:t>est organisé sur le Q2 afin d’accompagner la dynamique commerciale.</a:t>
            </a:r>
          </a:p>
        </p:txBody>
      </p:sp>
      <p:pic>
        <p:nvPicPr>
          <p:cNvPr id="2050" name="Picture 2" descr="Top 8 des Montagnes du Pérou - Pérou sur mesure">
            <a:extLst>
              <a:ext uri="{FF2B5EF4-FFF2-40B4-BE49-F238E27FC236}">
                <a16:creationId xmlns:a16="http://schemas.microsoft.com/office/drawing/2014/main" id="{06E1225D-AFD6-140F-FDE0-3D1ECA8BE1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26"/>
          <a:stretch/>
        </p:blipFill>
        <p:spPr bwMode="auto">
          <a:xfrm>
            <a:off x="469651" y="1837961"/>
            <a:ext cx="3906406" cy="350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7384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9666959-A2E2-4D6F-888A-8A9B372D0A5A}"/>
              </a:ext>
            </a:extLst>
          </p:cNvPr>
          <p:cNvSpPr/>
          <p:nvPr/>
        </p:nvSpPr>
        <p:spPr>
          <a:xfrm>
            <a:off x="4600095" y="1804529"/>
            <a:ext cx="5966460" cy="37227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32DEDBF8-5DDF-4273-9A44-5E42F58881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11208" y="1351865"/>
            <a:ext cx="7891699" cy="4154270"/>
          </a:xfrm>
        </p:spPr>
        <p:txBody>
          <a:bodyPr/>
          <a:lstStyle/>
          <a:p>
            <a:r>
              <a:rPr lang="fr-FR" b="1" dirty="0"/>
              <a:t>Nos ambitions majeures</a:t>
            </a:r>
          </a:p>
          <a:p>
            <a:r>
              <a:rPr lang="fr-FR" b="1" dirty="0">
                <a:solidFill>
                  <a:schemeClr val="bg1"/>
                </a:solidFill>
              </a:rPr>
              <a:t>Le challenge pour conquérir les sommets </a:t>
            </a:r>
          </a:p>
          <a:p>
            <a:r>
              <a:rPr lang="fr-FR" b="1" dirty="0"/>
              <a:t>Le calendrier des offres phares et les évènements sur le quadrimestre</a:t>
            </a:r>
          </a:p>
          <a:p>
            <a:pPr lvl="1"/>
            <a:r>
              <a:rPr lang="fr-FR" sz="1800" dirty="0"/>
              <a:t>Marché Grand Public </a:t>
            </a:r>
          </a:p>
          <a:p>
            <a:pPr lvl="1"/>
            <a:r>
              <a:rPr lang="fr-FR" sz="1800" dirty="0"/>
              <a:t>Marché Premium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r>
              <a:rPr lang="fr-FR" b="1" dirty="0"/>
              <a:t>L’essentiel de chaque univers</a:t>
            </a:r>
          </a:p>
          <a:p>
            <a:pPr lvl="1"/>
            <a:r>
              <a:rPr lang="fr-FR" sz="1800" dirty="0"/>
              <a:t>Marché Grand Public et des Premium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pPr marL="0" indent="0">
              <a:buNone/>
            </a:pPr>
            <a:endParaRPr lang="fr-FR" sz="1600" dirty="0"/>
          </a:p>
          <a:p>
            <a:endParaRPr lang="fr-FR" dirty="0"/>
          </a:p>
          <a:p>
            <a:pPr marL="457200" lvl="1" indent="0">
              <a:buNone/>
            </a:pP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1039922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8">
            <a:extLst>
              <a:ext uri="{FF2B5EF4-FFF2-40B4-BE49-F238E27FC236}">
                <a16:creationId xmlns:a16="http://schemas.microsoft.com/office/drawing/2014/main" id="{7D8CA533-502B-4C9C-B26F-6DB651C32099}"/>
              </a:ext>
            </a:extLst>
          </p:cNvPr>
          <p:cNvSpPr txBox="1">
            <a:spLocks/>
          </p:cNvSpPr>
          <p:nvPr/>
        </p:nvSpPr>
        <p:spPr>
          <a:xfrm>
            <a:off x="3799154" y="1533682"/>
            <a:ext cx="7876909" cy="3825489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 challenge de 4 mois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couvrant l’intégralité du Quadrimestre, du 1</a:t>
            </a:r>
            <a:r>
              <a:rPr kumimoji="0" lang="fr-FR" sz="1400" b="1" i="0" u="none" strike="noStrike" kern="1200" cap="none" spc="0" normalizeH="0" baseline="3000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er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mai au 31 août.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Des objectifs en cohérence avec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Part Variable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sur objectif et tenant compte de la saisonnalité du quadrimestre :</a:t>
            </a:r>
          </a:p>
          <a:p>
            <a:pPr marL="753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Objectifs basés sur les 120% de la PV sur objectif,</a:t>
            </a:r>
          </a:p>
          <a:p>
            <a:pPr marL="753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Saisonnalité de 28% appliquée à ces objectifs.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Toutes les équipes réseau de la BDD mobilisées sur ce Temps Fort :</a:t>
            </a:r>
          </a:p>
          <a:p>
            <a:pPr marL="753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 marché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2" action="ppaction://hlinksldjump"/>
              </a:rPr>
              <a:t>Grand Public</a:t>
            </a:r>
            <a:r>
              <a:rPr lang="fr-F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,</a:t>
            </a:r>
          </a:p>
          <a:p>
            <a:pPr marL="753750" lvl="1" indent="-285750">
              <a:spcAft>
                <a:spcPts val="600"/>
              </a:spcAft>
              <a:buClr>
                <a:srgbClr val="EA4E55">
                  <a:lumMod val="75000"/>
                </a:srgbClr>
              </a:buClr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 marché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3" action="ppaction://hlinksldjump"/>
              </a:rPr>
              <a:t>Premium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</a:t>
            </a:r>
          </a:p>
          <a:p>
            <a:pPr marL="753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 marché des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4" action="ppaction://hlinksldjump"/>
              </a:rPr>
              <a:t>Personnes Protégées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</a:t>
            </a:r>
          </a:p>
          <a:p>
            <a:pPr marL="753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 marché des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5" action="ppaction://hlinksldjump"/>
              </a:rPr>
              <a:t>Professionnels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y compris l’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6" action="ppaction://hlinksldjump"/>
              </a:rPr>
              <a:t>Agri - Viti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et les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7" action="ppaction://hlinksldjump"/>
              </a:rPr>
              <a:t>Associations de Proximité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</a:t>
            </a:r>
          </a:p>
          <a:p>
            <a:pPr marL="753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8" action="ppaction://hlinksldjump"/>
              </a:rPr>
              <a:t>Banque Digitale</a:t>
            </a:r>
            <a:r>
              <a:rPr lang="fr-F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D8D2EF7C-CAD5-4740-B8DC-5A6C37CE62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Un challenge </a:t>
            </a:r>
            <a:r>
              <a:rPr lang="fr-FR" dirty="0"/>
              <a:t>pour une </a:t>
            </a:r>
            <a:r>
              <a:rPr lang="fr-FR" dirty="0">
                <a:solidFill>
                  <a:srgbClr val="C00000"/>
                </a:solidFill>
              </a:rPr>
              <a:t>dynamisation collective BDD</a:t>
            </a:r>
            <a:r>
              <a:rPr lang="fr-FR" dirty="0"/>
              <a:t>, autour de notre </a:t>
            </a:r>
            <a:r>
              <a:rPr lang="fr-FR" dirty="0">
                <a:solidFill>
                  <a:srgbClr val="C00000"/>
                </a:solidFill>
              </a:rPr>
              <a:t>Part Variable </a:t>
            </a:r>
            <a:r>
              <a:rPr lang="fr-FR" dirty="0"/>
              <a:t>pour travailler la régularité</a:t>
            </a:r>
          </a:p>
        </p:txBody>
      </p:sp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75FD6479-E049-48C8-B6D9-F18DDC09E9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rgbClr val="C00000"/>
                </a:solidFill>
              </a:rPr>
              <a:t>Grand Public</a:t>
            </a:r>
            <a:r>
              <a:rPr lang="fr-FR" dirty="0">
                <a:solidFill>
                  <a:srgbClr val="C00000"/>
                </a:solidFill>
              </a:rPr>
              <a:t>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 dirty="0">
                <a:solidFill>
                  <a:srgbClr val="C00000"/>
                </a:solidFill>
              </a:rPr>
              <a:t>Premium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</a:t>
            </a:r>
            <a:r>
              <a:rPr lang="fr-FR" dirty="0">
                <a:solidFill>
                  <a:srgbClr val="C00000"/>
                </a:solidFill>
              </a:rPr>
              <a:t>Professionnels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2" name="Picture 2" descr="au-sommet-patrx-lenewplayer - Au Sommet - Au Sommet">
            <a:extLst>
              <a:ext uri="{FF2B5EF4-FFF2-40B4-BE49-F238E27FC236}">
                <a16:creationId xmlns:a16="http://schemas.microsoft.com/office/drawing/2014/main" id="{89CFF7C1-C9FA-2B11-E4B8-2078B02DCC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8" y="1485900"/>
            <a:ext cx="2904953" cy="3873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CBC9E0F6-BEC0-62D5-F183-4F152AC1D1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8203006" y="5324318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4283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space réservé du contenu 8">
            <a:extLst>
              <a:ext uri="{FF2B5EF4-FFF2-40B4-BE49-F238E27FC236}">
                <a16:creationId xmlns:a16="http://schemas.microsoft.com/office/drawing/2014/main" id="{872A7AAC-740C-4A09-BFE4-271D28323F3B}"/>
              </a:ext>
            </a:extLst>
          </p:cNvPr>
          <p:cNvSpPr txBox="1">
            <a:spLocks/>
          </p:cNvSpPr>
          <p:nvPr/>
        </p:nvSpPr>
        <p:spPr>
          <a:xfrm>
            <a:off x="3723210" y="1658688"/>
            <a:ext cx="7521194" cy="2903505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Les réalisations et objectifs sont calculés sur les </a:t>
            </a: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mêmes règles que la Part variable </a:t>
            </a: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sur la base du collectif avec les mêmes règles de comptabilisation et d’exclusion sur les ventes et les ETP.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Pour le Marché Grand Public, le challenge porte sur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 thèmes principaux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que sont la Conquête, l’Epargne, l’IARD / Prévoyance et le crédit à la consommation</a:t>
            </a: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répartis en 6 critères distincts.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Les rémunérations sont spécifiques à chaque critère et seront calculées indépendamment les unes des autres.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bonus régularité </a:t>
            </a: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sera versé dès lors que 5 critères sur les 6 sont atteints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dont</a:t>
            </a: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l’IARD / Prévoyance.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DCB4010A-6D81-4377-A90F-D6DB2F81458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Un challenge </a:t>
            </a:r>
            <a:r>
              <a:rPr lang="fr-FR" dirty="0"/>
              <a:t>pour une </a:t>
            </a:r>
            <a:r>
              <a:rPr lang="fr-FR" dirty="0">
                <a:solidFill>
                  <a:srgbClr val="C00000"/>
                </a:solidFill>
              </a:rPr>
              <a:t>dynamisation collective BDD</a:t>
            </a:r>
            <a:r>
              <a:rPr lang="fr-FR" dirty="0"/>
              <a:t>, autour de notre </a:t>
            </a:r>
            <a:r>
              <a:rPr lang="fr-FR" dirty="0">
                <a:solidFill>
                  <a:srgbClr val="C00000"/>
                </a:solidFill>
              </a:rPr>
              <a:t>Part Variable </a:t>
            </a:r>
            <a:r>
              <a:rPr lang="fr-FR" dirty="0"/>
              <a:t>pour travailler la régularité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0092EBB-8886-4EF4-A1CC-350DE6EFE60C}"/>
              </a:ext>
            </a:extLst>
          </p:cNvPr>
          <p:cNvGrpSpPr/>
          <p:nvPr/>
        </p:nvGrpSpPr>
        <p:grpSpPr>
          <a:xfrm>
            <a:off x="7938874" y="4733790"/>
            <a:ext cx="2174488" cy="462741"/>
            <a:chOff x="1887987" y="2299527"/>
            <a:chExt cx="2174488" cy="462741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2614299-9BAC-4267-86F5-A1749527E9B3}"/>
                </a:ext>
              </a:extLst>
            </p:cNvPr>
            <p:cNvSpPr/>
            <p:nvPr/>
          </p:nvSpPr>
          <p:spPr>
            <a:xfrm>
              <a:off x="1887987" y="2299527"/>
              <a:ext cx="2174488" cy="462741"/>
            </a:xfrm>
            <a:prstGeom prst="round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7" name="Picture 6" descr="Les Randonnées">
              <a:hlinkClick r:id="rId2"/>
              <a:extLst>
                <a:ext uri="{FF2B5EF4-FFF2-40B4-BE49-F238E27FC236}">
                  <a16:creationId xmlns:a16="http://schemas.microsoft.com/office/drawing/2014/main" id="{56577579-E4E1-4C29-AEA9-29E23D8AA6B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79" r="21181"/>
            <a:stretch/>
          </p:blipFill>
          <p:spPr bwMode="auto">
            <a:xfrm>
              <a:off x="1953072" y="2384018"/>
              <a:ext cx="243725" cy="316059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ZoneTexte 7">
              <a:hlinkClick r:id="rId4"/>
              <a:extLst>
                <a:ext uri="{FF2B5EF4-FFF2-40B4-BE49-F238E27FC236}">
                  <a16:creationId xmlns:a16="http://schemas.microsoft.com/office/drawing/2014/main" id="{95CA83B9-11F0-411D-8F65-5A7D0D1CFDDE}"/>
                </a:ext>
              </a:extLst>
            </p:cNvPr>
            <p:cNvSpPr txBox="1"/>
            <p:nvPr/>
          </p:nvSpPr>
          <p:spPr>
            <a:xfrm>
              <a:off x="2377984" y="2403547"/>
              <a:ext cx="13002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CHALLENGE</a:t>
              </a:r>
            </a:p>
          </p:txBody>
        </p:sp>
        <p:sp>
          <p:nvSpPr>
            <p:cNvPr id="9" name="Triangle isocèle 8">
              <a:extLst>
                <a:ext uri="{FF2B5EF4-FFF2-40B4-BE49-F238E27FC236}">
                  <a16:creationId xmlns:a16="http://schemas.microsoft.com/office/drawing/2014/main" id="{1FDC3B5B-9A35-45BB-81A7-E19E6C25D49E}"/>
                </a:ext>
              </a:extLst>
            </p:cNvPr>
            <p:cNvSpPr/>
            <p:nvPr/>
          </p:nvSpPr>
          <p:spPr>
            <a:xfrm rot="5400000">
              <a:off x="3769839" y="2439369"/>
              <a:ext cx="353753" cy="20563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23B7B207-E32C-4E95-98DC-DD68B6C0C147}"/>
              </a:ext>
            </a:extLst>
          </p:cNvPr>
          <p:cNvSpPr/>
          <p:nvPr/>
        </p:nvSpPr>
        <p:spPr>
          <a:xfrm>
            <a:off x="8290368" y="4884120"/>
            <a:ext cx="233309" cy="16896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ZoneTexte 10">
            <a:hlinkClick r:id="rId4"/>
            <a:extLst>
              <a:ext uri="{FF2B5EF4-FFF2-40B4-BE49-F238E27FC236}">
                <a16:creationId xmlns:a16="http://schemas.microsoft.com/office/drawing/2014/main" id="{872A8C05-D253-4DC4-84AD-B132F9DB4F63}"/>
              </a:ext>
            </a:extLst>
          </p:cNvPr>
          <p:cNvSpPr txBox="1"/>
          <p:nvPr/>
        </p:nvSpPr>
        <p:spPr>
          <a:xfrm>
            <a:off x="8027474" y="5402168"/>
            <a:ext cx="1997287" cy="46166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Pour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tout savoir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sur le règlement du challenge</a:t>
            </a:r>
          </a:p>
        </p:txBody>
      </p:sp>
      <p:sp>
        <p:nvSpPr>
          <p:cNvPr id="20" name="Espace réservé du texte 6">
            <a:extLst>
              <a:ext uri="{FF2B5EF4-FFF2-40B4-BE49-F238E27FC236}">
                <a16:creationId xmlns:a16="http://schemas.microsoft.com/office/drawing/2014/main" id="{A6DBA8B6-281C-4212-8CBE-6303CB2B45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rgbClr val="C00000"/>
                </a:solidFill>
              </a:rPr>
              <a:t>Grand Public</a:t>
            </a:r>
            <a:r>
              <a:rPr lang="fr-FR" dirty="0">
                <a:solidFill>
                  <a:srgbClr val="C00000"/>
                </a:solidFill>
              </a:rPr>
              <a:t>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 dirty="0">
                <a:solidFill>
                  <a:srgbClr val="C00000"/>
                </a:solidFill>
              </a:rPr>
              <a:t>Premium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</a:t>
            </a:r>
            <a:r>
              <a:rPr lang="fr-FR" dirty="0">
                <a:solidFill>
                  <a:srgbClr val="C00000"/>
                </a:solidFill>
              </a:rPr>
              <a:t>Professionnels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1026" name="Picture 2" descr="au-sommet-patrx-lenewplayer - Au Sommet - Au Sommet">
            <a:extLst>
              <a:ext uri="{FF2B5EF4-FFF2-40B4-BE49-F238E27FC236}">
                <a16:creationId xmlns:a16="http://schemas.microsoft.com/office/drawing/2014/main" id="{4BABCBAE-F3BD-85E5-EB90-CF653DC03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8" y="1485900"/>
            <a:ext cx="2904953" cy="3873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2" descr="Curseur de main avec bouton de clic. cliquez ici. Vecteur Premium">
            <a:hlinkClick r:id="rId4"/>
            <a:extLst>
              <a:ext uri="{FF2B5EF4-FFF2-40B4-BE49-F238E27FC236}">
                <a16:creationId xmlns:a16="http://schemas.microsoft.com/office/drawing/2014/main" id="{5C9B729C-F366-4D65-F6DA-666B8D51B1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9935430" y="5219110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Icône De retour dans Qvadrons Icons">
            <a:hlinkClick r:id="rId8" action="ppaction://hlinksldjump"/>
            <a:extLst>
              <a:ext uri="{FF2B5EF4-FFF2-40B4-BE49-F238E27FC236}">
                <a16:creationId xmlns:a16="http://schemas.microsoft.com/office/drawing/2014/main" id="{17BEA3E6-0C5C-FF72-9F67-CF4C92FC01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4288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9666959-A2E2-4D6F-888A-8A9B372D0A5A}"/>
              </a:ext>
            </a:extLst>
          </p:cNvPr>
          <p:cNvSpPr/>
          <p:nvPr/>
        </p:nvSpPr>
        <p:spPr>
          <a:xfrm>
            <a:off x="4600095" y="2211930"/>
            <a:ext cx="6318384" cy="65801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6DCE76-1A28-46F4-929E-240A66D7051C}"/>
              </a:ext>
            </a:extLst>
          </p:cNvPr>
          <p:cNvSpPr/>
          <p:nvPr/>
        </p:nvSpPr>
        <p:spPr>
          <a:xfrm>
            <a:off x="4600094" y="2869949"/>
            <a:ext cx="6318385" cy="41645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32DEDBF8-5DDF-4273-9A44-5E42F58881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11208" y="1351865"/>
            <a:ext cx="7891699" cy="4154270"/>
          </a:xfrm>
        </p:spPr>
        <p:txBody>
          <a:bodyPr/>
          <a:lstStyle/>
          <a:p>
            <a:r>
              <a:rPr lang="fr-FR" b="1" dirty="0"/>
              <a:t>Nos ambitions majeures</a:t>
            </a:r>
          </a:p>
          <a:p>
            <a:r>
              <a:rPr lang="fr-FR" b="1" dirty="0"/>
              <a:t>Le challenge pour conquérir les sommets </a:t>
            </a:r>
          </a:p>
          <a:p>
            <a:r>
              <a:rPr lang="fr-FR" b="1" dirty="0">
                <a:solidFill>
                  <a:schemeClr val="bg1"/>
                </a:solidFill>
              </a:rPr>
              <a:t>Le calendrier des offres phares et les évènements sur le quadrimestre</a:t>
            </a:r>
          </a:p>
          <a:p>
            <a:pPr lvl="1"/>
            <a:r>
              <a:rPr lang="fr-FR" sz="1800" dirty="0"/>
              <a:t>Marché Grand Public </a:t>
            </a:r>
          </a:p>
          <a:p>
            <a:pPr lvl="1"/>
            <a:r>
              <a:rPr lang="fr-FR" sz="1800" dirty="0"/>
              <a:t>Marché Premium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r>
              <a:rPr lang="fr-FR" b="1" dirty="0"/>
              <a:t>L’essentiel de chaque univers</a:t>
            </a:r>
          </a:p>
          <a:p>
            <a:pPr lvl="1"/>
            <a:r>
              <a:rPr lang="fr-FR" sz="1800" dirty="0"/>
              <a:t>Marché Grand Public et des Premium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pPr marL="0" indent="0">
              <a:buNone/>
            </a:pPr>
            <a:endParaRPr lang="fr-FR" sz="1600" dirty="0"/>
          </a:p>
          <a:p>
            <a:endParaRPr lang="fr-FR" dirty="0"/>
          </a:p>
          <a:p>
            <a:pPr marL="457200" lvl="1" indent="0">
              <a:buNone/>
            </a:pPr>
            <a:endParaRPr lang="fr-FR" sz="1800" dirty="0"/>
          </a:p>
        </p:txBody>
      </p:sp>
      <p:pic>
        <p:nvPicPr>
          <p:cNvPr id="2" name="Picture 2" descr="Icône De retour dans Qvadrons Icons">
            <a:hlinkClick r:id="rId2" action="ppaction://hlinksldjump"/>
            <a:extLst>
              <a:ext uri="{FF2B5EF4-FFF2-40B4-BE49-F238E27FC236}">
                <a16:creationId xmlns:a16="http://schemas.microsoft.com/office/drawing/2014/main" id="{81FA3D77-F16E-4E01-A0FD-C295194F0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03061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550DD1D1-9416-45C5-97AE-B6837E873DEA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 dirty="0">
                <a:solidFill>
                  <a:srgbClr val="C00000"/>
                </a:solidFill>
              </a:rPr>
              <a:t>Grand Public</a:t>
            </a:r>
            <a:r>
              <a:rPr lang="fr-FR" dirty="0">
                <a:solidFill>
                  <a:srgbClr val="C00000"/>
                </a:solidFill>
              </a:rPr>
              <a:t>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Premium - Professionnels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ED277BC-EA94-4323-ADB2-14F63751EB4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3550"/>
            <a:ext cx="10980738" cy="720725"/>
          </a:xfrm>
        </p:spPr>
        <p:txBody>
          <a:bodyPr/>
          <a:lstStyle/>
          <a:p>
            <a:r>
              <a:rPr lang="fr-FR" altLang="fr-FR" dirty="0">
                <a:solidFill>
                  <a:srgbClr val="C00000"/>
                </a:solidFill>
              </a:rPr>
              <a:t>LE CALENDRIER </a:t>
            </a:r>
            <a:r>
              <a:rPr lang="fr-FR" altLang="fr-FR" dirty="0"/>
              <a:t>du GRAND PUBLIC - </a:t>
            </a:r>
            <a:r>
              <a:rPr lang="fr-FR" altLang="fr-FR" dirty="0">
                <a:solidFill>
                  <a:srgbClr val="C00000"/>
                </a:solidFill>
              </a:rPr>
              <a:t>Les offres phares </a:t>
            </a:r>
            <a:r>
              <a:rPr lang="fr-FR" altLang="fr-FR" dirty="0"/>
              <a:t>de chaque univers de besoin et les évènements sur la période</a:t>
            </a:r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16634EF-FAE7-442E-B017-017C2F02DFA1}"/>
              </a:ext>
            </a:extLst>
          </p:cNvPr>
          <p:cNvGrpSpPr/>
          <p:nvPr/>
        </p:nvGrpSpPr>
        <p:grpSpPr>
          <a:xfrm>
            <a:off x="6067078" y="5094027"/>
            <a:ext cx="3236736" cy="464030"/>
            <a:chOff x="4183699" y="2113645"/>
            <a:chExt cx="2352488" cy="464357"/>
          </a:xfrm>
        </p:grpSpPr>
        <p:cxnSp>
          <p:nvCxnSpPr>
            <p:cNvPr id="5" name="Connecteur droit avec flèche 4">
              <a:extLst>
                <a:ext uri="{FF2B5EF4-FFF2-40B4-BE49-F238E27FC236}">
                  <a16:creationId xmlns:a16="http://schemas.microsoft.com/office/drawing/2014/main" id="{4912FFCC-A882-4F4F-B704-38A37DE994C9}"/>
                </a:ext>
              </a:extLst>
            </p:cNvPr>
            <p:cNvCxnSpPr>
              <a:cxnSpLocks/>
            </p:cNvCxnSpPr>
            <p:nvPr/>
          </p:nvCxnSpPr>
          <p:spPr>
            <a:xfrm>
              <a:off x="4302087" y="2525486"/>
              <a:ext cx="22341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40087642-3F8C-4966-8BFB-299903D944AC}"/>
                </a:ext>
              </a:extLst>
            </p:cNvPr>
            <p:cNvGrpSpPr/>
            <p:nvPr/>
          </p:nvGrpSpPr>
          <p:grpSpPr>
            <a:xfrm>
              <a:off x="4183699" y="2113645"/>
              <a:ext cx="2242089" cy="464357"/>
              <a:chOff x="2200353" y="2111208"/>
              <a:chExt cx="2242089" cy="464357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25DBE4D-D7C7-4283-9105-CAC7626BA22B}"/>
                  </a:ext>
                </a:extLst>
              </p:cNvPr>
              <p:cNvSpPr txBox="1"/>
              <p:nvPr/>
            </p:nvSpPr>
            <p:spPr>
              <a:xfrm>
                <a:off x="2303626" y="2111208"/>
                <a:ext cx="2138816" cy="400392"/>
              </a:xfrm>
              <a:prstGeom prst="rect">
                <a:avLst/>
              </a:prstGeom>
              <a:solidFill>
                <a:srgbClr val="F4CDFF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fr-FR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Entraînements JO 2024  </a:t>
                </a:r>
              </a:p>
              <a:p>
                <a:r>
                  <a:rPr lang="fr-F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MEG et Conquête Famille</a:t>
                </a:r>
              </a:p>
            </p:txBody>
          </p:sp>
          <p:sp>
            <p:nvSpPr>
              <p:cNvPr id="8" name="Étoile : 5 branches 7">
                <a:extLst>
                  <a:ext uri="{FF2B5EF4-FFF2-40B4-BE49-F238E27FC236}">
                    <a16:creationId xmlns:a16="http://schemas.microsoft.com/office/drawing/2014/main" id="{70B6996E-CB92-4632-AC34-AC052CAF5F92}"/>
                  </a:ext>
                </a:extLst>
              </p:cNvPr>
              <p:cNvSpPr/>
              <p:nvPr/>
            </p:nvSpPr>
            <p:spPr>
              <a:xfrm>
                <a:off x="2200353" y="2407807"/>
                <a:ext cx="122415" cy="167758"/>
              </a:xfrm>
              <a:prstGeom prst="star5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sp>
        <p:nvSpPr>
          <p:cNvPr id="9" name="Flèche : pentagone 8">
            <a:extLst>
              <a:ext uri="{FF2B5EF4-FFF2-40B4-BE49-F238E27FC236}">
                <a16:creationId xmlns:a16="http://schemas.microsoft.com/office/drawing/2014/main" id="{D2FB08E5-C067-4B7F-8F8F-E28414505C18}"/>
              </a:ext>
            </a:extLst>
          </p:cNvPr>
          <p:cNvSpPr/>
          <p:nvPr/>
        </p:nvSpPr>
        <p:spPr>
          <a:xfrm>
            <a:off x="693738" y="1279525"/>
            <a:ext cx="10848975" cy="307975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B7C3D79-562C-49B6-9924-B6F4F92095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7388" y="1270000"/>
            <a:ext cx="13112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600" b="1" dirty="0">
                <a:solidFill>
                  <a:srgbClr val="C00000"/>
                </a:solidFill>
              </a:rPr>
              <a:t>Mai</a:t>
            </a:r>
          </a:p>
        </p:txBody>
      </p:sp>
      <p:sp>
        <p:nvSpPr>
          <p:cNvPr id="11" name="ZoneTexte 31">
            <a:extLst>
              <a:ext uri="{FF2B5EF4-FFF2-40B4-BE49-F238E27FC236}">
                <a16:creationId xmlns:a16="http://schemas.microsoft.com/office/drawing/2014/main" id="{283E5375-97E2-4867-943C-B6E178184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0228" y="1270000"/>
            <a:ext cx="13112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600" b="1" dirty="0">
                <a:solidFill>
                  <a:srgbClr val="C00000"/>
                </a:solidFill>
              </a:rPr>
              <a:t>Juin</a:t>
            </a:r>
          </a:p>
        </p:txBody>
      </p:sp>
      <p:sp>
        <p:nvSpPr>
          <p:cNvPr id="12" name="ZoneTexte 32">
            <a:extLst>
              <a:ext uri="{FF2B5EF4-FFF2-40B4-BE49-F238E27FC236}">
                <a16:creationId xmlns:a16="http://schemas.microsoft.com/office/drawing/2014/main" id="{CEB5CC51-9C53-417F-B134-14675A2F99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1183" y="1271588"/>
            <a:ext cx="13112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600" b="1" dirty="0">
                <a:solidFill>
                  <a:srgbClr val="C00000"/>
                </a:solidFill>
              </a:rPr>
              <a:t>Juillet</a:t>
            </a:r>
          </a:p>
        </p:txBody>
      </p:sp>
      <p:sp>
        <p:nvSpPr>
          <p:cNvPr id="13" name="ZoneTexte 33">
            <a:extLst>
              <a:ext uri="{FF2B5EF4-FFF2-40B4-BE49-F238E27FC236}">
                <a16:creationId xmlns:a16="http://schemas.microsoft.com/office/drawing/2014/main" id="{E9B460C3-7DB9-423B-96AC-4D8F2289B5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03815" y="1265238"/>
            <a:ext cx="13112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600" b="1" dirty="0">
                <a:solidFill>
                  <a:srgbClr val="C00000"/>
                </a:solidFill>
              </a:rPr>
              <a:t>Août</a:t>
            </a:r>
          </a:p>
        </p:txBody>
      </p:sp>
      <p:sp>
        <p:nvSpPr>
          <p:cNvPr id="14" name="ZoneTexte 2">
            <a:extLst>
              <a:ext uri="{FF2B5EF4-FFF2-40B4-BE49-F238E27FC236}">
                <a16:creationId xmlns:a16="http://schemas.microsoft.com/office/drawing/2014/main" id="{3CC88207-73F4-4CE4-BB04-5F5D35ADFC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7896" y="2190467"/>
            <a:ext cx="13319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400" b="1" dirty="0">
                <a:solidFill>
                  <a:srgbClr val="0095DA"/>
                </a:solidFill>
              </a:rPr>
              <a:t>Epargne</a:t>
            </a:r>
          </a:p>
        </p:txBody>
      </p:sp>
      <p:sp>
        <p:nvSpPr>
          <p:cNvPr id="15" name="ZoneTexte 38">
            <a:extLst>
              <a:ext uri="{FF2B5EF4-FFF2-40B4-BE49-F238E27FC236}">
                <a16:creationId xmlns:a16="http://schemas.microsoft.com/office/drawing/2014/main" id="{4771B757-D8A4-4E4C-86E1-3E1BDA9513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3885" y="4322321"/>
            <a:ext cx="15144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400" b="1" dirty="0">
                <a:solidFill>
                  <a:srgbClr val="71BF44"/>
                </a:solidFill>
              </a:rPr>
              <a:t>Crédit</a:t>
            </a:r>
            <a:endParaRPr lang="fr-FR" altLang="fr-FR" sz="1400" dirty="0"/>
          </a:p>
        </p:txBody>
      </p:sp>
      <p:sp>
        <p:nvSpPr>
          <p:cNvPr id="16" name="ZoneTexte 39">
            <a:extLst>
              <a:ext uri="{FF2B5EF4-FFF2-40B4-BE49-F238E27FC236}">
                <a16:creationId xmlns:a16="http://schemas.microsoft.com/office/drawing/2014/main" id="{E71B992A-69B5-4501-A055-96AEC7EDCC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733" y="3754254"/>
            <a:ext cx="150018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400" b="1">
                <a:solidFill>
                  <a:srgbClr val="FFC000"/>
                </a:solidFill>
              </a:rPr>
              <a:t>IARD Prévoyance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73FE2F0E-2C6E-4246-862D-6E9B34AD567A}"/>
              </a:ext>
            </a:extLst>
          </p:cNvPr>
          <p:cNvGrpSpPr/>
          <p:nvPr/>
        </p:nvGrpSpPr>
        <p:grpSpPr>
          <a:xfrm>
            <a:off x="4469230" y="2711707"/>
            <a:ext cx="6812663" cy="288753"/>
            <a:chOff x="4469230" y="2295231"/>
            <a:chExt cx="6812663" cy="288753"/>
          </a:xfrm>
        </p:grpSpPr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BD26C6C3-37ED-4819-8D88-355460A082DA}"/>
                </a:ext>
              </a:extLst>
            </p:cNvPr>
            <p:cNvCxnSpPr>
              <a:cxnSpLocks/>
            </p:cNvCxnSpPr>
            <p:nvPr/>
          </p:nvCxnSpPr>
          <p:spPr>
            <a:xfrm>
              <a:off x="4607729" y="2541453"/>
              <a:ext cx="6674164" cy="2182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03C9D748-F10A-4990-A062-55409EEFF98B}"/>
                </a:ext>
              </a:extLst>
            </p:cNvPr>
            <p:cNvGrpSpPr/>
            <p:nvPr/>
          </p:nvGrpSpPr>
          <p:grpSpPr>
            <a:xfrm>
              <a:off x="4469230" y="2295231"/>
              <a:ext cx="2560076" cy="288753"/>
              <a:chOff x="2485884" y="2292794"/>
              <a:chExt cx="2560076" cy="288753"/>
            </a:xfrm>
          </p:grpSpPr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F8826A89-137D-4B8C-BD20-B909F88964F2}"/>
                  </a:ext>
                </a:extLst>
              </p:cNvPr>
              <p:cNvSpPr txBox="1"/>
              <p:nvPr/>
            </p:nvSpPr>
            <p:spPr>
              <a:xfrm>
                <a:off x="2666189" y="2292794"/>
                <a:ext cx="2379771" cy="246221"/>
              </a:xfrm>
              <a:prstGeom prst="rect">
                <a:avLst/>
              </a:prstGeom>
              <a:solidFill>
                <a:srgbClr val="CCECFF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fr-FR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Bilan Epargne : </a:t>
                </a:r>
                <a:r>
                  <a:rPr lang="fr-F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Conquête </a:t>
                </a:r>
                <a:r>
                  <a:rPr lang="fr-FR" sz="1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Quadreto</a:t>
                </a:r>
                <a:endParaRPr lang="fr-FR" sz="10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5" name="Étoile : 5 branches 24">
                <a:extLst>
                  <a:ext uri="{FF2B5EF4-FFF2-40B4-BE49-F238E27FC236}">
                    <a16:creationId xmlns:a16="http://schemas.microsoft.com/office/drawing/2014/main" id="{B2676987-B8FD-4AA3-B4E9-BD3E1070CE0F}"/>
                  </a:ext>
                </a:extLst>
              </p:cNvPr>
              <p:cNvSpPr/>
              <p:nvPr/>
            </p:nvSpPr>
            <p:spPr>
              <a:xfrm>
                <a:off x="2485884" y="2415904"/>
                <a:ext cx="180305" cy="165643"/>
              </a:xfrm>
              <a:prstGeom prst="star5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F47AA5-3F1F-4654-A6C2-07482172A6E6}"/>
              </a:ext>
            </a:extLst>
          </p:cNvPr>
          <p:cNvGrpSpPr/>
          <p:nvPr/>
        </p:nvGrpSpPr>
        <p:grpSpPr>
          <a:xfrm>
            <a:off x="2508463" y="3760857"/>
            <a:ext cx="5263520" cy="475461"/>
            <a:chOff x="3156329" y="2635310"/>
            <a:chExt cx="5263520" cy="475461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349BB88A-314F-4837-BCF7-F5168019C33C}"/>
                </a:ext>
              </a:extLst>
            </p:cNvPr>
            <p:cNvGrpSpPr/>
            <p:nvPr/>
          </p:nvGrpSpPr>
          <p:grpSpPr>
            <a:xfrm>
              <a:off x="3156329" y="2635310"/>
              <a:ext cx="5083215" cy="475461"/>
              <a:chOff x="3555792" y="3072965"/>
              <a:chExt cx="5083215" cy="475461"/>
            </a:xfrm>
          </p:grpSpPr>
          <p:grpSp>
            <p:nvGrpSpPr>
              <p:cNvPr id="29" name="Groupe 28">
                <a:extLst>
                  <a:ext uri="{FF2B5EF4-FFF2-40B4-BE49-F238E27FC236}">
                    <a16:creationId xmlns:a16="http://schemas.microsoft.com/office/drawing/2014/main" id="{050E6C2A-D1D0-4381-95A6-3E503999C39F}"/>
                  </a:ext>
                </a:extLst>
              </p:cNvPr>
              <p:cNvGrpSpPr/>
              <p:nvPr/>
            </p:nvGrpSpPr>
            <p:grpSpPr>
              <a:xfrm>
                <a:off x="3555792" y="3072965"/>
                <a:ext cx="5083215" cy="337532"/>
                <a:chOff x="4478770" y="2295231"/>
                <a:chExt cx="5083215" cy="337532"/>
              </a:xfrm>
            </p:grpSpPr>
            <p:cxnSp>
              <p:nvCxnSpPr>
                <p:cNvPr id="31" name="Connecteur droit avec flèche 30">
                  <a:extLst>
                    <a:ext uri="{FF2B5EF4-FFF2-40B4-BE49-F238E27FC236}">
                      <a16:creationId xmlns:a16="http://schemas.microsoft.com/office/drawing/2014/main" id="{98A07A4F-4566-46FB-8D31-10C9A1188AA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607729" y="2560456"/>
                  <a:ext cx="4954256" cy="4308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32" name="Groupe 31">
                  <a:extLst>
                    <a:ext uri="{FF2B5EF4-FFF2-40B4-BE49-F238E27FC236}">
                      <a16:creationId xmlns:a16="http://schemas.microsoft.com/office/drawing/2014/main" id="{C989A834-EBB1-40E2-A675-5EB9D9A1E9ED}"/>
                    </a:ext>
                  </a:extLst>
                </p:cNvPr>
                <p:cNvGrpSpPr/>
                <p:nvPr/>
              </p:nvGrpSpPr>
              <p:grpSpPr>
                <a:xfrm>
                  <a:off x="4478770" y="2295231"/>
                  <a:ext cx="2117498" cy="337532"/>
                  <a:chOff x="2495424" y="2292794"/>
                  <a:chExt cx="2117498" cy="337532"/>
                </a:xfrm>
              </p:grpSpPr>
              <p:sp>
                <p:nvSpPr>
                  <p:cNvPr id="33" name="ZoneTexte 32">
                    <a:extLst>
                      <a:ext uri="{FF2B5EF4-FFF2-40B4-BE49-F238E27FC236}">
                        <a16:creationId xmlns:a16="http://schemas.microsoft.com/office/drawing/2014/main" id="{5D61B610-944B-455D-8A73-8FC1F2558BFE}"/>
                      </a:ext>
                    </a:extLst>
                  </p:cNvPr>
                  <p:cNvSpPr txBox="1"/>
                  <p:nvPr/>
                </p:nvSpPr>
                <p:spPr>
                  <a:xfrm>
                    <a:off x="2623275" y="2292794"/>
                    <a:ext cx="1989647" cy="246221"/>
                  </a:xfrm>
                  <a:prstGeom prst="rect">
                    <a:avLst/>
                  </a:prstGeom>
                  <a:solidFill>
                    <a:schemeClr val="tx2">
                      <a:lumMod val="20000"/>
                      <a:lumOff val="80000"/>
                    </a:schemeClr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fr-FR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Dispositif SF2 : 2 mois offerts</a:t>
                    </a:r>
                  </a:p>
                </p:txBody>
              </p:sp>
              <p:sp>
                <p:nvSpPr>
                  <p:cNvPr id="34" name="Étoile : 5 branches 33">
                    <a:extLst>
                      <a:ext uri="{FF2B5EF4-FFF2-40B4-BE49-F238E27FC236}">
                        <a16:creationId xmlns:a16="http://schemas.microsoft.com/office/drawing/2014/main" id="{6EF439E4-6302-459F-8AA8-F20461575FFD}"/>
                      </a:ext>
                    </a:extLst>
                  </p:cNvPr>
                  <p:cNvSpPr/>
                  <p:nvPr/>
                </p:nvSpPr>
                <p:spPr>
                  <a:xfrm>
                    <a:off x="2495424" y="2464683"/>
                    <a:ext cx="180305" cy="165643"/>
                  </a:xfrm>
                  <a:prstGeom prst="star5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</p:grp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FB54FA15-9A32-454D-A37C-488A152F8656}"/>
                  </a:ext>
                </a:extLst>
              </p:cNvPr>
              <p:cNvSpPr txBox="1"/>
              <p:nvPr/>
            </p:nvSpPr>
            <p:spPr>
              <a:xfrm>
                <a:off x="3746025" y="3302205"/>
                <a:ext cx="120738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du 02/05 au 30/06</a:t>
                </a:r>
              </a:p>
            </p:txBody>
          </p:sp>
        </p:grpSp>
        <p:sp>
          <p:nvSpPr>
            <p:cNvPr id="28" name="Étoile : 5 branches 27">
              <a:extLst>
                <a:ext uri="{FF2B5EF4-FFF2-40B4-BE49-F238E27FC236}">
                  <a16:creationId xmlns:a16="http://schemas.microsoft.com/office/drawing/2014/main" id="{BD4328F9-EB1F-4E49-B30F-DFE6EAEC4294}"/>
                </a:ext>
              </a:extLst>
            </p:cNvPr>
            <p:cNvSpPr/>
            <p:nvPr/>
          </p:nvSpPr>
          <p:spPr>
            <a:xfrm>
              <a:off x="8239544" y="2815680"/>
              <a:ext cx="180305" cy="165643"/>
            </a:xfrm>
            <a:prstGeom prst="star5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BDBFC59E-7432-4739-9AF4-ACD41746D09D}"/>
              </a:ext>
            </a:extLst>
          </p:cNvPr>
          <p:cNvCxnSpPr>
            <a:cxnSpLocks/>
          </p:cNvCxnSpPr>
          <p:nvPr/>
        </p:nvCxnSpPr>
        <p:spPr>
          <a:xfrm>
            <a:off x="5273827" y="4326053"/>
            <a:ext cx="2317851" cy="76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FDF9AF4C-D508-44AD-9F25-3F7DB505ACDD}"/>
              </a:ext>
            </a:extLst>
          </p:cNvPr>
          <p:cNvGrpSpPr/>
          <p:nvPr/>
        </p:nvGrpSpPr>
        <p:grpSpPr>
          <a:xfrm>
            <a:off x="5093331" y="4066736"/>
            <a:ext cx="2211781" cy="343583"/>
            <a:chOff x="-2654918" y="2356085"/>
            <a:chExt cx="2673433" cy="343583"/>
          </a:xfrm>
        </p:grpSpPr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35152B19-5314-4825-BF9A-02D7D4359C30}"/>
                </a:ext>
              </a:extLst>
            </p:cNvPr>
            <p:cNvSpPr txBox="1"/>
            <p:nvPr/>
          </p:nvSpPr>
          <p:spPr>
            <a:xfrm>
              <a:off x="-2412865" y="2356085"/>
              <a:ext cx="2431380" cy="246221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fr-FR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Dispositif MRH : 1 mois offert</a:t>
              </a:r>
            </a:p>
          </p:txBody>
        </p:sp>
        <p:sp>
          <p:nvSpPr>
            <p:cNvPr id="38" name="Étoile : 5 branches 37">
              <a:extLst>
                <a:ext uri="{FF2B5EF4-FFF2-40B4-BE49-F238E27FC236}">
                  <a16:creationId xmlns:a16="http://schemas.microsoft.com/office/drawing/2014/main" id="{25B1CE2E-7F8C-4B63-89BD-7339F5896726}"/>
                </a:ext>
              </a:extLst>
            </p:cNvPr>
            <p:cNvSpPr/>
            <p:nvPr/>
          </p:nvSpPr>
          <p:spPr>
            <a:xfrm>
              <a:off x="-2654918" y="2534025"/>
              <a:ext cx="218170" cy="165643"/>
            </a:xfrm>
            <a:prstGeom prst="star5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9" name="ZoneTexte 38">
            <a:extLst>
              <a:ext uri="{FF2B5EF4-FFF2-40B4-BE49-F238E27FC236}">
                <a16:creationId xmlns:a16="http://schemas.microsoft.com/office/drawing/2014/main" id="{806F3BEF-AE2E-451C-8DEB-6698C6639EA9}"/>
              </a:ext>
            </a:extLst>
          </p:cNvPr>
          <p:cNvSpPr txBox="1"/>
          <p:nvPr/>
        </p:nvSpPr>
        <p:spPr>
          <a:xfrm>
            <a:off x="5293586" y="4289315"/>
            <a:ext cx="12073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du 03/06 au 01/07</a:t>
            </a: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11EF7234-49D5-40F3-8AD2-3D49A76431F9}"/>
              </a:ext>
            </a:extLst>
          </p:cNvPr>
          <p:cNvGrpSpPr/>
          <p:nvPr/>
        </p:nvGrpSpPr>
        <p:grpSpPr>
          <a:xfrm>
            <a:off x="2576036" y="4352756"/>
            <a:ext cx="2488799" cy="308328"/>
            <a:chOff x="4451732" y="2295231"/>
            <a:chExt cx="2488799" cy="308328"/>
          </a:xfrm>
        </p:grpSpPr>
        <p:cxnSp>
          <p:nvCxnSpPr>
            <p:cNvPr id="41" name="Connecteur droit avec flèche 40">
              <a:extLst>
                <a:ext uri="{FF2B5EF4-FFF2-40B4-BE49-F238E27FC236}">
                  <a16:creationId xmlns:a16="http://schemas.microsoft.com/office/drawing/2014/main" id="{1E12611A-690A-4328-90F9-3526F886A1A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07729" y="2567212"/>
              <a:ext cx="2332802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EA397E82-05DE-4F30-A190-D754C05D4318}"/>
                </a:ext>
              </a:extLst>
            </p:cNvPr>
            <p:cNvGrpSpPr/>
            <p:nvPr/>
          </p:nvGrpSpPr>
          <p:grpSpPr>
            <a:xfrm>
              <a:off x="4451732" y="2295231"/>
              <a:ext cx="2434680" cy="308328"/>
              <a:chOff x="2468386" y="2292794"/>
              <a:chExt cx="2434680" cy="308328"/>
            </a:xfrm>
          </p:grpSpPr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3071AB5E-7E8A-4167-8E2E-D69D73134B24}"/>
                  </a:ext>
                </a:extLst>
              </p:cNvPr>
              <p:cNvSpPr txBox="1"/>
              <p:nvPr/>
            </p:nvSpPr>
            <p:spPr>
              <a:xfrm>
                <a:off x="2623275" y="2292794"/>
                <a:ext cx="2279791" cy="246221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fr-FR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Financez vos vacances: </a:t>
                </a:r>
                <a:r>
                  <a:rPr lang="fr-F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PP et CR</a:t>
                </a:r>
              </a:p>
            </p:txBody>
          </p:sp>
          <p:sp>
            <p:nvSpPr>
              <p:cNvPr id="44" name="Étoile : 5 branches 43">
                <a:extLst>
                  <a:ext uri="{FF2B5EF4-FFF2-40B4-BE49-F238E27FC236}">
                    <a16:creationId xmlns:a16="http://schemas.microsoft.com/office/drawing/2014/main" id="{77B69EC7-4A5E-463B-A24A-C59758DEDB67}"/>
                  </a:ext>
                </a:extLst>
              </p:cNvPr>
              <p:cNvSpPr/>
              <p:nvPr/>
            </p:nvSpPr>
            <p:spPr>
              <a:xfrm>
                <a:off x="2468386" y="2435479"/>
                <a:ext cx="180305" cy="165643"/>
              </a:xfrm>
              <a:prstGeom prst="star5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</p:grpSp>
      <p:sp>
        <p:nvSpPr>
          <p:cNvPr id="45" name="ZoneTexte 37">
            <a:extLst>
              <a:ext uri="{FF2B5EF4-FFF2-40B4-BE49-F238E27FC236}">
                <a16:creationId xmlns:a16="http://schemas.microsoft.com/office/drawing/2014/main" id="{730B2F79-93A7-423A-B832-66D1F2340C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732" y="5094027"/>
            <a:ext cx="1514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400" b="1" dirty="0">
                <a:solidFill>
                  <a:srgbClr val="7030A0"/>
                </a:solidFill>
              </a:rPr>
              <a:t>Bancarisation</a:t>
            </a:r>
            <a:endParaRPr lang="fr-FR" altLang="fr-FR" sz="1400" dirty="0">
              <a:solidFill>
                <a:srgbClr val="7030A0"/>
              </a:solidFill>
            </a:endParaRP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ABA892E5-4138-4DB9-A357-52C7BE15A424}"/>
              </a:ext>
            </a:extLst>
          </p:cNvPr>
          <p:cNvGrpSpPr/>
          <p:nvPr/>
        </p:nvGrpSpPr>
        <p:grpSpPr>
          <a:xfrm>
            <a:off x="7432898" y="6293086"/>
            <a:ext cx="4147114" cy="267956"/>
            <a:chOff x="2659988" y="4948636"/>
            <a:chExt cx="4147114" cy="267956"/>
          </a:xfrm>
        </p:grpSpPr>
        <p:grpSp>
          <p:nvGrpSpPr>
            <p:cNvPr id="47" name="Groupe 46">
              <a:extLst>
                <a:ext uri="{FF2B5EF4-FFF2-40B4-BE49-F238E27FC236}">
                  <a16:creationId xmlns:a16="http://schemas.microsoft.com/office/drawing/2014/main" id="{366C9B41-F739-4AC3-A233-3D8FF1642C97}"/>
                </a:ext>
              </a:extLst>
            </p:cNvPr>
            <p:cNvGrpSpPr/>
            <p:nvPr/>
          </p:nvGrpSpPr>
          <p:grpSpPr>
            <a:xfrm>
              <a:off x="2659988" y="5050949"/>
              <a:ext cx="3990887" cy="165643"/>
              <a:chOff x="4522298" y="1997756"/>
              <a:chExt cx="3990887" cy="165643"/>
            </a:xfrm>
          </p:grpSpPr>
          <p:sp>
            <p:nvSpPr>
              <p:cNvPr id="50" name="Étoile : 5 branches 49">
                <a:extLst>
                  <a:ext uri="{FF2B5EF4-FFF2-40B4-BE49-F238E27FC236}">
                    <a16:creationId xmlns:a16="http://schemas.microsoft.com/office/drawing/2014/main" id="{5F53EBF1-285B-4EFC-BC6F-82CA05BE71BB}"/>
                  </a:ext>
                </a:extLst>
              </p:cNvPr>
              <p:cNvSpPr/>
              <p:nvPr/>
            </p:nvSpPr>
            <p:spPr>
              <a:xfrm>
                <a:off x="4522298" y="1997756"/>
                <a:ext cx="180305" cy="165643"/>
              </a:xfrm>
              <a:prstGeom prst="star5">
                <a:avLst/>
              </a:prstGeom>
              <a:solidFill>
                <a:srgbClr val="FFFF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51" name="Connecteur droit avec flèche 50">
                <a:extLst>
                  <a:ext uri="{FF2B5EF4-FFF2-40B4-BE49-F238E27FC236}">
                    <a16:creationId xmlns:a16="http://schemas.microsoft.com/office/drawing/2014/main" id="{2BDF8275-92F9-47E0-AC52-E2606653D87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24277" y="2106486"/>
                <a:ext cx="3788908" cy="1"/>
              </a:xfrm>
              <a:prstGeom prst="straightConnector1">
                <a:avLst/>
              </a:prstGeom>
              <a:ln w="31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5E9FB64D-923D-42F5-83F5-BE528C784C26}"/>
                </a:ext>
              </a:extLst>
            </p:cNvPr>
            <p:cNvSpPr/>
            <p:nvPr/>
          </p:nvSpPr>
          <p:spPr>
            <a:xfrm>
              <a:off x="4083835" y="4948636"/>
              <a:ext cx="1321095" cy="246221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>
              <a:spAutoFit/>
            </a:bodyPr>
            <a:lstStyle/>
            <a:p>
              <a:r>
                <a:rPr lang="fr-FR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Vacances scolaires</a:t>
              </a:r>
              <a:endParaRPr lang="fr-FR" sz="1000" dirty="0"/>
            </a:p>
          </p:txBody>
        </p:sp>
        <p:sp>
          <p:nvSpPr>
            <p:cNvPr id="49" name="Étoile : 5 branches 48">
              <a:extLst>
                <a:ext uri="{FF2B5EF4-FFF2-40B4-BE49-F238E27FC236}">
                  <a16:creationId xmlns:a16="http://schemas.microsoft.com/office/drawing/2014/main" id="{B9ABF6F7-1A00-4EA6-AE23-FC6B07C7847B}"/>
                </a:ext>
              </a:extLst>
            </p:cNvPr>
            <p:cNvSpPr/>
            <p:nvPr/>
          </p:nvSpPr>
          <p:spPr>
            <a:xfrm>
              <a:off x="6626797" y="5040969"/>
              <a:ext cx="180305" cy="165643"/>
            </a:xfrm>
            <a:prstGeom prst="star5">
              <a:avLst/>
            </a:prstGeom>
            <a:solidFill>
              <a:srgbClr val="FFFF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52" name="Image 51">
            <a:extLst>
              <a:ext uri="{FF2B5EF4-FFF2-40B4-BE49-F238E27FC236}">
                <a16:creationId xmlns:a16="http://schemas.microsoft.com/office/drawing/2014/main" id="{3E41C881-FCBA-441D-9D1D-489070B9DE8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48357">
            <a:off x="1864436" y="5488589"/>
            <a:ext cx="373738" cy="314657"/>
          </a:xfrm>
          <a:prstGeom prst="rect">
            <a:avLst/>
          </a:prstGeom>
          <a:noFill/>
        </p:spPr>
      </p:pic>
      <p:sp>
        <p:nvSpPr>
          <p:cNvPr id="53" name="ZoneTexte 52">
            <a:extLst>
              <a:ext uri="{FF2B5EF4-FFF2-40B4-BE49-F238E27FC236}">
                <a16:creationId xmlns:a16="http://schemas.microsoft.com/office/drawing/2014/main" id="{E3992C01-8C7D-464E-B2D5-14135DB44627}"/>
              </a:ext>
            </a:extLst>
          </p:cNvPr>
          <p:cNvSpPr txBox="1"/>
          <p:nvPr/>
        </p:nvSpPr>
        <p:spPr>
          <a:xfrm>
            <a:off x="2629990" y="3020929"/>
            <a:ext cx="2355132" cy="246221"/>
          </a:xfrm>
          <a:prstGeom prst="rect">
            <a:avLst/>
          </a:prstGeom>
          <a:solidFill>
            <a:srgbClr val="CCECFF"/>
          </a:solidFill>
        </p:spPr>
        <p:txBody>
          <a:bodyPr wrap="none" rtlCol="0">
            <a:spAutoFit/>
          </a:bodyPr>
          <a:lstStyle/>
          <a:p>
            <a:r>
              <a:rPr lang="fr-FR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Moment de vie : Préparer sa retraite</a:t>
            </a:r>
            <a:endParaRPr lang="fr-FR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54" name="Connecteur droit avec flèche 53">
            <a:extLst>
              <a:ext uri="{FF2B5EF4-FFF2-40B4-BE49-F238E27FC236}">
                <a16:creationId xmlns:a16="http://schemas.microsoft.com/office/drawing/2014/main" id="{425CFA37-A889-4B5A-A659-9CF45E2740F2}"/>
              </a:ext>
            </a:extLst>
          </p:cNvPr>
          <p:cNvCxnSpPr>
            <a:cxnSpLocks/>
          </p:cNvCxnSpPr>
          <p:nvPr/>
        </p:nvCxnSpPr>
        <p:spPr>
          <a:xfrm>
            <a:off x="2672904" y="3271044"/>
            <a:ext cx="862648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Étoile : 5 branches 54">
            <a:extLst>
              <a:ext uri="{FF2B5EF4-FFF2-40B4-BE49-F238E27FC236}">
                <a16:creationId xmlns:a16="http://schemas.microsoft.com/office/drawing/2014/main" id="{3608A98B-4AB4-47EB-AEF6-FCA826A12003}"/>
              </a:ext>
            </a:extLst>
          </p:cNvPr>
          <p:cNvSpPr/>
          <p:nvPr/>
        </p:nvSpPr>
        <p:spPr>
          <a:xfrm>
            <a:off x="2492599" y="3171198"/>
            <a:ext cx="180305" cy="165643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3100CF32-7518-41E0-8DEE-C1446523A539}"/>
              </a:ext>
            </a:extLst>
          </p:cNvPr>
          <p:cNvSpPr txBox="1"/>
          <p:nvPr/>
        </p:nvSpPr>
        <p:spPr>
          <a:xfrm>
            <a:off x="2640773" y="3320490"/>
            <a:ext cx="2424062" cy="246221"/>
          </a:xfrm>
          <a:prstGeom prst="rect">
            <a:avLst/>
          </a:prstGeom>
          <a:solidFill>
            <a:srgbClr val="CCECFF"/>
          </a:solidFill>
        </p:spPr>
        <p:txBody>
          <a:bodyPr wrap="none" rtlCol="0">
            <a:spAutoFit/>
          </a:bodyPr>
          <a:lstStyle/>
          <a:p>
            <a:r>
              <a:rPr lang="fr-FR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Parts Sociales : Club des Sociétaires</a:t>
            </a:r>
          </a:p>
        </p:txBody>
      </p:sp>
      <p:cxnSp>
        <p:nvCxnSpPr>
          <p:cNvPr id="57" name="Connecteur droit avec flèche 56">
            <a:extLst>
              <a:ext uri="{FF2B5EF4-FFF2-40B4-BE49-F238E27FC236}">
                <a16:creationId xmlns:a16="http://schemas.microsoft.com/office/drawing/2014/main" id="{12599C40-A1EA-4364-A097-9FCE63E27A05}"/>
              </a:ext>
            </a:extLst>
          </p:cNvPr>
          <p:cNvCxnSpPr>
            <a:cxnSpLocks/>
          </p:cNvCxnSpPr>
          <p:nvPr/>
        </p:nvCxnSpPr>
        <p:spPr>
          <a:xfrm>
            <a:off x="2640773" y="3560738"/>
            <a:ext cx="86586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Étoile : 5 branches 57">
            <a:extLst>
              <a:ext uri="{FF2B5EF4-FFF2-40B4-BE49-F238E27FC236}">
                <a16:creationId xmlns:a16="http://schemas.microsoft.com/office/drawing/2014/main" id="{D4F48E4A-A4FD-44C2-97F6-43C2D12CA2A7}"/>
              </a:ext>
            </a:extLst>
          </p:cNvPr>
          <p:cNvSpPr/>
          <p:nvPr/>
        </p:nvSpPr>
        <p:spPr>
          <a:xfrm>
            <a:off x="2503382" y="3443600"/>
            <a:ext cx="180305" cy="165643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Étoile : 5 branches 58">
            <a:extLst>
              <a:ext uri="{FF2B5EF4-FFF2-40B4-BE49-F238E27FC236}">
                <a16:creationId xmlns:a16="http://schemas.microsoft.com/office/drawing/2014/main" id="{6DE28A93-91AA-4CDC-A80D-B3E106EC411C}"/>
              </a:ext>
            </a:extLst>
          </p:cNvPr>
          <p:cNvSpPr/>
          <p:nvPr/>
        </p:nvSpPr>
        <p:spPr>
          <a:xfrm>
            <a:off x="7591680" y="4223003"/>
            <a:ext cx="180305" cy="165643"/>
          </a:xfrm>
          <a:prstGeom prst="star5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Étoile : 5 branches 59">
            <a:extLst>
              <a:ext uri="{FF2B5EF4-FFF2-40B4-BE49-F238E27FC236}">
                <a16:creationId xmlns:a16="http://schemas.microsoft.com/office/drawing/2014/main" id="{57742631-0EE3-49FC-ABC7-8A3F7837F854}"/>
              </a:ext>
            </a:extLst>
          </p:cNvPr>
          <p:cNvSpPr/>
          <p:nvPr/>
        </p:nvSpPr>
        <p:spPr>
          <a:xfrm>
            <a:off x="5113281" y="4515124"/>
            <a:ext cx="180305" cy="165643"/>
          </a:xfrm>
          <a:prstGeom prst="star5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00FB9BC0-83D0-4490-83FF-79B5BFA2A276}"/>
              </a:ext>
            </a:extLst>
          </p:cNvPr>
          <p:cNvSpPr txBox="1"/>
          <p:nvPr/>
        </p:nvSpPr>
        <p:spPr>
          <a:xfrm>
            <a:off x="2739170" y="4606590"/>
            <a:ext cx="7088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Mai 2023</a:t>
            </a:r>
          </a:p>
        </p:txBody>
      </p:sp>
      <p:sp>
        <p:nvSpPr>
          <p:cNvPr id="62" name="Étoile : 5 branches 61">
            <a:extLst>
              <a:ext uri="{FF2B5EF4-FFF2-40B4-BE49-F238E27FC236}">
                <a16:creationId xmlns:a16="http://schemas.microsoft.com/office/drawing/2014/main" id="{E606589E-2EEB-4A10-9CB4-FB125D0B2DCA}"/>
              </a:ext>
            </a:extLst>
          </p:cNvPr>
          <p:cNvSpPr/>
          <p:nvPr/>
        </p:nvSpPr>
        <p:spPr>
          <a:xfrm>
            <a:off x="9280963" y="5381986"/>
            <a:ext cx="185393" cy="169606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ZoneTexte 2">
            <a:extLst>
              <a:ext uri="{FF2B5EF4-FFF2-40B4-BE49-F238E27FC236}">
                <a16:creationId xmlns:a16="http://schemas.microsoft.com/office/drawing/2014/main" id="{7DAFF3D6-2CE9-4353-B647-4A1FB40B29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4361" y="5538277"/>
            <a:ext cx="13319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400" b="1" dirty="0">
                <a:solidFill>
                  <a:srgbClr val="C00000"/>
                </a:solidFill>
              </a:rPr>
              <a:t>Jeunes</a:t>
            </a: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B3435426-BC46-45B5-AAD7-48911CD2FC93}"/>
              </a:ext>
            </a:extLst>
          </p:cNvPr>
          <p:cNvSpPr txBox="1"/>
          <p:nvPr/>
        </p:nvSpPr>
        <p:spPr>
          <a:xfrm>
            <a:off x="2741089" y="5433911"/>
            <a:ext cx="2198038" cy="2462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Campagne commerciales Jeunes</a:t>
            </a:r>
          </a:p>
        </p:txBody>
      </p:sp>
      <p:cxnSp>
        <p:nvCxnSpPr>
          <p:cNvPr id="65" name="Connecteur droit avec flèche 64">
            <a:extLst>
              <a:ext uri="{FF2B5EF4-FFF2-40B4-BE49-F238E27FC236}">
                <a16:creationId xmlns:a16="http://schemas.microsoft.com/office/drawing/2014/main" id="{F25CD01B-EFAF-4FDF-B135-8D64D2061FC8}"/>
              </a:ext>
            </a:extLst>
          </p:cNvPr>
          <p:cNvCxnSpPr>
            <a:cxnSpLocks/>
          </p:cNvCxnSpPr>
          <p:nvPr/>
        </p:nvCxnSpPr>
        <p:spPr>
          <a:xfrm>
            <a:off x="2741089" y="5692265"/>
            <a:ext cx="86586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Étoile : 5 branches 65">
            <a:extLst>
              <a:ext uri="{FF2B5EF4-FFF2-40B4-BE49-F238E27FC236}">
                <a16:creationId xmlns:a16="http://schemas.microsoft.com/office/drawing/2014/main" id="{EDBDAFBC-B108-4707-AB86-ACD8CB946FE3}"/>
              </a:ext>
            </a:extLst>
          </p:cNvPr>
          <p:cNvSpPr/>
          <p:nvPr/>
        </p:nvSpPr>
        <p:spPr>
          <a:xfrm>
            <a:off x="2603698" y="5575127"/>
            <a:ext cx="180305" cy="165643"/>
          </a:xfrm>
          <a:prstGeom prst="star5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8" name="Groupe 67">
            <a:extLst>
              <a:ext uri="{FF2B5EF4-FFF2-40B4-BE49-F238E27FC236}">
                <a16:creationId xmlns:a16="http://schemas.microsoft.com/office/drawing/2014/main" id="{F66F8FA6-A03A-44CD-94A5-8E6C82B6F3F4}"/>
              </a:ext>
            </a:extLst>
          </p:cNvPr>
          <p:cNvGrpSpPr/>
          <p:nvPr/>
        </p:nvGrpSpPr>
        <p:grpSpPr>
          <a:xfrm>
            <a:off x="4941804" y="1984597"/>
            <a:ext cx="1068117" cy="334018"/>
            <a:chOff x="4469230" y="2249966"/>
            <a:chExt cx="1019364" cy="334018"/>
          </a:xfrm>
        </p:grpSpPr>
        <p:cxnSp>
          <p:nvCxnSpPr>
            <p:cNvPr id="69" name="Connecteur droit avec flèche 68">
              <a:extLst>
                <a:ext uri="{FF2B5EF4-FFF2-40B4-BE49-F238E27FC236}">
                  <a16:creationId xmlns:a16="http://schemas.microsoft.com/office/drawing/2014/main" id="{86683A44-864F-4CFE-B830-0B67F4E3E9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07729" y="2537230"/>
              <a:ext cx="792328" cy="422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0" name="Groupe 69">
              <a:extLst>
                <a:ext uri="{FF2B5EF4-FFF2-40B4-BE49-F238E27FC236}">
                  <a16:creationId xmlns:a16="http://schemas.microsoft.com/office/drawing/2014/main" id="{0E3FE43B-A5FB-4231-8FF7-A98EE634494C}"/>
                </a:ext>
              </a:extLst>
            </p:cNvPr>
            <p:cNvGrpSpPr/>
            <p:nvPr/>
          </p:nvGrpSpPr>
          <p:grpSpPr>
            <a:xfrm>
              <a:off x="4469230" y="2249966"/>
              <a:ext cx="1019364" cy="334018"/>
              <a:chOff x="2485884" y="2247529"/>
              <a:chExt cx="1019364" cy="334018"/>
            </a:xfrm>
          </p:grpSpPr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3E527146-31E6-472A-B0EA-02D1717A81CB}"/>
                  </a:ext>
                </a:extLst>
              </p:cNvPr>
              <p:cNvSpPr txBox="1"/>
              <p:nvPr/>
            </p:nvSpPr>
            <p:spPr>
              <a:xfrm>
                <a:off x="2623275" y="2247529"/>
                <a:ext cx="881973" cy="246221"/>
              </a:xfrm>
              <a:prstGeom prst="rect">
                <a:avLst/>
              </a:prstGeom>
              <a:solidFill>
                <a:srgbClr val="CCECFF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fr-FR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Action ASV</a:t>
                </a:r>
              </a:p>
            </p:txBody>
          </p:sp>
          <p:sp>
            <p:nvSpPr>
              <p:cNvPr id="72" name="Étoile : 5 branches 71">
                <a:extLst>
                  <a:ext uri="{FF2B5EF4-FFF2-40B4-BE49-F238E27FC236}">
                    <a16:creationId xmlns:a16="http://schemas.microsoft.com/office/drawing/2014/main" id="{AF24FFB9-EAE8-4F56-83EA-077D9D0F4C0B}"/>
                  </a:ext>
                </a:extLst>
              </p:cNvPr>
              <p:cNvSpPr/>
              <p:nvPr/>
            </p:nvSpPr>
            <p:spPr>
              <a:xfrm>
                <a:off x="2485884" y="2415904"/>
                <a:ext cx="180305" cy="165643"/>
              </a:xfrm>
              <a:prstGeom prst="star5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pic>
        <p:nvPicPr>
          <p:cNvPr id="73" name="Picture 2" descr="Éclat Logo Flash - Images vectorielles gratuites sur Pixabay">
            <a:extLst>
              <a:ext uri="{FF2B5EF4-FFF2-40B4-BE49-F238E27FC236}">
                <a16:creationId xmlns:a16="http://schemas.microsoft.com/office/drawing/2014/main" id="{8A9EA291-CF77-43E1-B6E7-5CE8503A07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8089" y="1913416"/>
            <a:ext cx="216357" cy="258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Étoile : 5 branches 73">
            <a:extLst>
              <a:ext uri="{FF2B5EF4-FFF2-40B4-BE49-F238E27FC236}">
                <a16:creationId xmlns:a16="http://schemas.microsoft.com/office/drawing/2014/main" id="{B15A9088-B913-4988-8106-DDEAE83D2835}"/>
              </a:ext>
            </a:extLst>
          </p:cNvPr>
          <p:cNvSpPr/>
          <p:nvPr/>
        </p:nvSpPr>
        <p:spPr>
          <a:xfrm>
            <a:off x="5897277" y="2178108"/>
            <a:ext cx="180305" cy="165643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ZoneTexte 2">
            <a:extLst>
              <a:ext uri="{FF2B5EF4-FFF2-40B4-BE49-F238E27FC236}">
                <a16:creationId xmlns:a16="http://schemas.microsoft.com/office/drawing/2014/main" id="{5FC9FCCB-406E-4009-A5EB-B6613F3773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732" y="1560155"/>
            <a:ext cx="1331912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b="1" dirty="0">
                <a:solidFill>
                  <a:srgbClr val="C00000"/>
                </a:solidFill>
              </a:rPr>
              <a:t>Challenge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7406AF09-853B-45E5-A965-72127EE70F95}"/>
              </a:ext>
            </a:extLst>
          </p:cNvPr>
          <p:cNvSpPr txBox="1"/>
          <p:nvPr/>
        </p:nvSpPr>
        <p:spPr>
          <a:xfrm>
            <a:off x="2594508" y="1630221"/>
            <a:ext cx="2294218" cy="261610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fr-FR" sz="1100" b="1" dirty="0">
                <a:solidFill>
                  <a:schemeClr val="bg1"/>
                </a:solidFill>
              </a:rPr>
              <a:t>Challenge du 1</a:t>
            </a:r>
            <a:r>
              <a:rPr lang="fr-FR" sz="1100" b="1" baseline="30000" dirty="0">
                <a:solidFill>
                  <a:schemeClr val="bg1"/>
                </a:solidFill>
              </a:rPr>
              <a:t>er</a:t>
            </a:r>
            <a:r>
              <a:rPr lang="fr-FR" sz="1100" b="1" dirty="0">
                <a:solidFill>
                  <a:schemeClr val="bg1"/>
                </a:solidFill>
              </a:rPr>
              <a:t> mai au 31 août</a:t>
            </a:r>
          </a:p>
        </p:txBody>
      </p:sp>
      <p:cxnSp>
        <p:nvCxnSpPr>
          <p:cNvPr id="78" name="Connecteur droit avec flèche 77">
            <a:extLst>
              <a:ext uri="{FF2B5EF4-FFF2-40B4-BE49-F238E27FC236}">
                <a16:creationId xmlns:a16="http://schemas.microsoft.com/office/drawing/2014/main" id="{13BE745E-6E5D-4ADB-A843-EC49CBCEFD7D}"/>
              </a:ext>
            </a:extLst>
          </p:cNvPr>
          <p:cNvCxnSpPr>
            <a:cxnSpLocks/>
          </p:cNvCxnSpPr>
          <p:nvPr/>
        </p:nvCxnSpPr>
        <p:spPr>
          <a:xfrm>
            <a:off x="2594508" y="1915734"/>
            <a:ext cx="8658618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Étoile : 5 branches 78">
            <a:extLst>
              <a:ext uri="{FF2B5EF4-FFF2-40B4-BE49-F238E27FC236}">
                <a16:creationId xmlns:a16="http://schemas.microsoft.com/office/drawing/2014/main" id="{84B23B44-DB31-405D-9D69-0BD15D88FEBB}"/>
              </a:ext>
            </a:extLst>
          </p:cNvPr>
          <p:cNvSpPr/>
          <p:nvPr/>
        </p:nvSpPr>
        <p:spPr>
          <a:xfrm>
            <a:off x="2411820" y="1760482"/>
            <a:ext cx="218170" cy="220471"/>
          </a:xfrm>
          <a:prstGeom prst="star5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0" name="Étoile : 5 branches 79">
            <a:extLst>
              <a:ext uri="{FF2B5EF4-FFF2-40B4-BE49-F238E27FC236}">
                <a16:creationId xmlns:a16="http://schemas.microsoft.com/office/drawing/2014/main" id="{C6D3241F-8919-4BCD-A311-2AB051C2E289}"/>
              </a:ext>
            </a:extLst>
          </p:cNvPr>
          <p:cNvSpPr/>
          <p:nvPr/>
        </p:nvSpPr>
        <p:spPr>
          <a:xfrm>
            <a:off x="11253126" y="1770602"/>
            <a:ext cx="218170" cy="220471"/>
          </a:xfrm>
          <a:prstGeom prst="star5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BEB06241-7E8F-49A4-A3E4-832C01839236}"/>
              </a:ext>
            </a:extLst>
          </p:cNvPr>
          <p:cNvSpPr txBox="1"/>
          <p:nvPr/>
        </p:nvSpPr>
        <p:spPr>
          <a:xfrm>
            <a:off x="4649535" y="2330278"/>
            <a:ext cx="2379771" cy="246221"/>
          </a:xfrm>
          <a:prstGeom prst="rect">
            <a:avLst/>
          </a:prstGeom>
          <a:solidFill>
            <a:srgbClr val="CCECFF"/>
          </a:solidFill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Emission EMPRUNT : </a:t>
            </a:r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Emprunt ASV</a:t>
            </a:r>
          </a:p>
        </p:txBody>
      </p:sp>
      <p:cxnSp>
        <p:nvCxnSpPr>
          <p:cNvPr id="82" name="Connecteur droit avec flèche 81">
            <a:extLst>
              <a:ext uri="{FF2B5EF4-FFF2-40B4-BE49-F238E27FC236}">
                <a16:creationId xmlns:a16="http://schemas.microsoft.com/office/drawing/2014/main" id="{553273DD-C47E-45D1-89B2-F5556CCF5F62}"/>
              </a:ext>
            </a:extLst>
          </p:cNvPr>
          <p:cNvCxnSpPr>
            <a:cxnSpLocks/>
          </p:cNvCxnSpPr>
          <p:nvPr/>
        </p:nvCxnSpPr>
        <p:spPr>
          <a:xfrm>
            <a:off x="4720661" y="2598499"/>
            <a:ext cx="291421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Étoile : 5 branches 82">
            <a:extLst>
              <a:ext uri="{FF2B5EF4-FFF2-40B4-BE49-F238E27FC236}">
                <a16:creationId xmlns:a16="http://schemas.microsoft.com/office/drawing/2014/main" id="{0FDBBA84-C145-408C-B061-5B102449BAE4}"/>
              </a:ext>
            </a:extLst>
          </p:cNvPr>
          <p:cNvSpPr/>
          <p:nvPr/>
        </p:nvSpPr>
        <p:spPr>
          <a:xfrm>
            <a:off x="4469230" y="2493165"/>
            <a:ext cx="180305" cy="165643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4" name="ZoneTexte 83">
            <a:extLst>
              <a:ext uri="{FF2B5EF4-FFF2-40B4-BE49-F238E27FC236}">
                <a16:creationId xmlns:a16="http://schemas.microsoft.com/office/drawing/2014/main" id="{5F601C6D-DBC0-458C-89A0-7F3B62D78A6F}"/>
              </a:ext>
            </a:extLst>
          </p:cNvPr>
          <p:cNvSpPr txBox="1"/>
          <p:nvPr/>
        </p:nvSpPr>
        <p:spPr>
          <a:xfrm>
            <a:off x="2739170" y="5786589"/>
            <a:ext cx="3634328" cy="2462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Programme Relationnel Jeunes et outils ciblés Etudiants</a:t>
            </a:r>
          </a:p>
        </p:txBody>
      </p:sp>
      <p:cxnSp>
        <p:nvCxnSpPr>
          <p:cNvPr id="85" name="Connecteur droit avec flèche 84">
            <a:extLst>
              <a:ext uri="{FF2B5EF4-FFF2-40B4-BE49-F238E27FC236}">
                <a16:creationId xmlns:a16="http://schemas.microsoft.com/office/drawing/2014/main" id="{1E29C1CE-3AC9-4BB7-AD8D-F32FE186E4AB}"/>
              </a:ext>
            </a:extLst>
          </p:cNvPr>
          <p:cNvCxnSpPr>
            <a:cxnSpLocks/>
          </p:cNvCxnSpPr>
          <p:nvPr/>
        </p:nvCxnSpPr>
        <p:spPr>
          <a:xfrm>
            <a:off x="2739170" y="6044943"/>
            <a:ext cx="86586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Étoile : 5 branches 85">
            <a:extLst>
              <a:ext uri="{FF2B5EF4-FFF2-40B4-BE49-F238E27FC236}">
                <a16:creationId xmlns:a16="http://schemas.microsoft.com/office/drawing/2014/main" id="{D40A7BEB-A5B8-4EA0-971E-678AFA1FFFE2}"/>
              </a:ext>
            </a:extLst>
          </p:cNvPr>
          <p:cNvSpPr/>
          <p:nvPr/>
        </p:nvSpPr>
        <p:spPr>
          <a:xfrm>
            <a:off x="2601779" y="5927805"/>
            <a:ext cx="180305" cy="165643"/>
          </a:xfrm>
          <a:prstGeom prst="star5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7" name="ZoneTexte 86">
            <a:extLst>
              <a:ext uri="{FF2B5EF4-FFF2-40B4-BE49-F238E27FC236}">
                <a16:creationId xmlns:a16="http://schemas.microsoft.com/office/drawing/2014/main" id="{895678BB-FD93-443D-B681-5394795BB1E1}"/>
              </a:ext>
            </a:extLst>
          </p:cNvPr>
          <p:cNvSpPr txBox="1"/>
          <p:nvPr/>
        </p:nvSpPr>
        <p:spPr>
          <a:xfrm>
            <a:off x="2720383" y="4812898"/>
            <a:ext cx="8750913" cy="24622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Offres de financements </a:t>
            </a:r>
            <a:r>
              <a:rPr lang="fr-FR" sz="1000" b="1" dirty="0">
                <a:solidFill>
                  <a:srgbClr val="00B050"/>
                </a:solidFill>
              </a:rPr>
              <a:t>Green</a:t>
            </a:r>
            <a:r>
              <a:rPr lang="fr-FR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Prêt véhicule propre / Prêt auto Prime à la conversion / Prêt mobilité Urbaine / Prêt Rénovation efficacité énergétique</a:t>
            </a:r>
          </a:p>
        </p:txBody>
      </p:sp>
      <p:cxnSp>
        <p:nvCxnSpPr>
          <p:cNvPr id="88" name="Connecteur droit avec flèche 87">
            <a:extLst>
              <a:ext uri="{FF2B5EF4-FFF2-40B4-BE49-F238E27FC236}">
                <a16:creationId xmlns:a16="http://schemas.microsoft.com/office/drawing/2014/main" id="{BEC1574C-57D4-4D25-858F-CBD4C8720F2D}"/>
              </a:ext>
            </a:extLst>
          </p:cNvPr>
          <p:cNvCxnSpPr>
            <a:cxnSpLocks/>
          </p:cNvCxnSpPr>
          <p:nvPr/>
        </p:nvCxnSpPr>
        <p:spPr>
          <a:xfrm>
            <a:off x="2720384" y="5053146"/>
            <a:ext cx="86586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Étoile : 5 branches 88">
            <a:extLst>
              <a:ext uri="{FF2B5EF4-FFF2-40B4-BE49-F238E27FC236}">
                <a16:creationId xmlns:a16="http://schemas.microsoft.com/office/drawing/2014/main" id="{67966A51-EFAE-4522-BE7B-C8789B164360}"/>
              </a:ext>
            </a:extLst>
          </p:cNvPr>
          <p:cNvSpPr/>
          <p:nvPr/>
        </p:nvSpPr>
        <p:spPr>
          <a:xfrm>
            <a:off x="2582993" y="4936008"/>
            <a:ext cx="180305" cy="165643"/>
          </a:xfrm>
          <a:prstGeom prst="star5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90" name="Groupe 89">
            <a:extLst>
              <a:ext uri="{FF2B5EF4-FFF2-40B4-BE49-F238E27FC236}">
                <a16:creationId xmlns:a16="http://schemas.microsoft.com/office/drawing/2014/main" id="{A6EB69A3-53AA-4312-ABEF-275EC8F104F5}"/>
              </a:ext>
            </a:extLst>
          </p:cNvPr>
          <p:cNvGrpSpPr/>
          <p:nvPr/>
        </p:nvGrpSpPr>
        <p:grpSpPr>
          <a:xfrm>
            <a:off x="2742446" y="5101668"/>
            <a:ext cx="2567241" cy="259527"/>
            <a:chOff x="4287651" y="2113268"/>
            <a:chExt cx="2248536" cy="259708"/>
          </a:xfrm>
        </p:grpSpPr>
        <p:cxnSp>
          <p:nvCxnSpPr>
            <p:cNvPr id="91" name="Connecteur droit avec flèche 90">
              <a:extLst>
                <a:ext uri="{FF2B5EF4-FFF2-40B4-BE49-F238E27FC236}">
                  <a16:creationId xmlns:a16="http://schemas.microsoft.com/office/drawing/2014/main" id="{5AC6E999-9358-4B99-ADB1-185EC25D273B}"/>
                </a:ext>
              </a:extLst>
            </p:cNvPr>
            <p:cNvCxnSpPr>
              <a:cxnSpLocks/>
            </p:cNvCxnSpPr>
            <p:nvPr/>
          </p:nvCxnSpPr>
          <p:spPr>
            <a:xfrm>
              <a:off x="4302087" y="2372976"/>
              <a:ext cx="22341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ZoneTexte 92">
              <a:extLst>
                <a:ext uri="{FF2B5EF4-FFF2-40B4-BE49-F238E27FC236}">
                  <a16:creationId xmlns:a16="http://schemas.microsoft.com/office/drawing/2014/main" id="{6B536AE2-7128-4618-BBF9-27BD6B3BA147}"/>
                </a:ext>
              </a:extLst>
            </p:cNvPr>
            <p:cNvSpPr txBox="1"/>
            <p:nvPr/>
          </p:nvSpPr>
          <p:spPr>
            <a:xfrm>
              <a:off x="4287651" y="2113268"/>
              <a:ext cx="2138815" cy="246395"/>
            </a:xfrm>
            <a:prstGeom prst="rect">
              <a:avLst/>
            </a:prstGeom>
            <a:solidFill>
              <a:srgbClr val="F4CDFF"/>
            </a:solidFill>
          </p:spPr>
          <p:txBody>
            <a:bodyPr wrap="square" rtlCol="0">
              <a:spAutoFit/>
            </a:bodyPr>
            <a:lstStyle/>
            <a:p>
              <a:r>
                <a:rPr lang="fr-FR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Izicarte </a:t>
              </a:r>
              <a:r>
                <a:rPr lang="fr-FR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Bannière avec slogan gagnant</a:t>
              </a:r>
            </a:p>
          </p:txBody>
        </p:sp>
      </p:grpSp>
      <p:sp>
        <p:nvSpPr>
          <p:cNvPr id="95" name="Étoile : 5 branches 94">
            <a:extLst>
              <a:ext uri="{FF2B5EF4-FFF2-40B4-BE49-F238E27FC236}">
                <a16:creationId xmlns:a16="http://schemas.microsoft.com/office/drawing/2014/main" id="{78CCA0C7-B4C3-483A-9E43-D80612561282}"/>
              </a:ext>
            </a:extLst>
          </p:cNvPr>
          <p:cNvSpPr/>
          <p:nvPr/>
        </p:nvSpPr>
        <p:spPr>
          <a:xfrm>
            <a:off x="5303016" y="5247279"/>
            <a:ext cx="185393" cy="169606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6" name="Étoile : 5 branches 95">
            <a:extLst>
              <a:ext uri="{FF2B5EF4-FFF2-40B4-BE49-F238E27FC236}">
                <a16:creationId xmlns:a16="http://schemas.microsoft.com/office/drawing/2014/main" id="{F445649E-ECCD-4799-8025-C7AA3F979B2F}"/>
              </a:ext>
            </a:extLst>
          </p:cNvPr>
          <p:cNvSpPr/>
          <p:nvPr/>
        </p:nvSpPr>
        <p:spPr>
          <a:xfrm>
            <a:off x="2613222" y="5263165"/>
            <a:ext cx="185393" cy="169606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4" name="Étoile : 5 branches 93">
            <a:extLst>
              <a:ext uri="{FF2B5EF4-FFF2-40B4-BE49-F238E27FC236}">
                <a16:creationId xmlns:a16="http://schemas.microsoft.com/office/drawing/2014/main" id="{26BDD632-4376-EA96-D6B2-F6CA82187EEB}"/>
              </a:ext>
            </a:extLst>
          </p:cNvPr>
          <p:cNvSpPr/>
          <p:nvPr/>
        </p:nvSpPr>
        <p:spPr>
          <a:xfrm>
            <a:off x="7643272" y="2500667"/>
            <a:ext cx="180305" cy="165643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94904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9666959-A2E2-4D6F-888A-8A9B372D0A5A}"/>
              </a:ext>
            </a:extLst>
          </p:cNvPr>
          <p:cNvSpPr/>
          <p:nvPr/>
        </p:nvSpPr>
        <p:spPr>
          <a:xfrm>
            <a:off x="4600095" y="2211930"/>
            <a:ext cx="6318384" cy="65801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6DCE76-1A28-46F4-929E-240A66D7051C}"/>
              </a:ext>
            </a:extLst>
          </p:cNvPr>
          <p:cNvSpPr/>
          <p:nvPr/>
        </p:nvSpPr>
        <p:spPr>
          <a:xfrm>
            <a:off x="4600094" y="3259238"/>
            <a:ext cx="6318385" cy="41645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32DEDBF8-5DDF-4273-9A44-5E42F58881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11208" y="1351865"/>
            <a:ext cx="7891699" cy="4154270"/>
          </a:xfrm>
        </p:spPr>
        <p:txBody>
          <a:bodyPr/>
          <a:lstStyle/>
          <a:p>
            <a:r>
              <a:rPr lang="fr-FR" b="1" dirty="0"/>
              <a:t>Nos ambitions majeures</a:t>
            </a:r>
          </a:p>
          <a:p>
            <a:r>
              <a:rPr lang="fr-FR" b="1" dirty="0"/>
              <a:t>Le challenge pour conquérir les sommets </a:t>
            </a:r>
          </a:p>
          <a:p>
            <a:r>
              <a:rPr lang="fr-FR" b="1" dirty="0">
                <a:solidFill>
                  <a:schemeClr val="bg1"/>
                </a:solidFill>
              </a:rPr>
              <a:t>Le calendrier des offres phares et les évènements sur le quadrimestre</a:t>
            </a:r>
          </a:p>
          <a:p>
            <a:pPr lvl="1"/>
            <a:r>
              <a:rPr lang="fr-FR" sz="1800" dirty="0"/>
              <a:t>Marché Grand Public </a:t>
            </a:r>
          </a:p>
          <a:p>
            <a:pPr lvl="1"/>
            <a:r>
              <a:rPr lang="fr-FR" sz="1800" dirty="0"/>
              <a:t>Marché Premium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r>
              <a:rPr lang="fr-FR" b="1" dirty="0"/>
              <a:t>L’essentiel de chaque univers</a:t>
            </a:r>
          </a:p>
          <a:p>
            <a:pPr lvl="1"/>
            <a:r>
              <a:rPr lang="fr-FR" sz="1800" dirty="0"/>
              <a:t>Marché Grand Public et des Premium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pPr marL="0" indent="0">
              <a:buNone/>
            </a:pPr>
            <a:endParaRPr lang="fr-FR" sz="1600" dirty="0"/>
          </a:p>
          <a:p>
            <a:endParaRPr lang="fr-FR" dirty="0"/>
          </a:p>
          <a:p>
            <a:pPr marL="457200" lvl="1" indent="0">
              <a:buNone/>
            </a:pP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1608181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48A8C6E7-B47C-47C5-91A2-43C9F7B59085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 - </a:t>
            </a:r>
            <a:r>
              <a:rPr lang="fr-FR" dirty="0">
                <a:solidFill>
                  <a:srgbClr val="C00000"/>
                </a:solidFill>
              </a:rPr>
              <a:t>Premium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F175CFE-2055-4E9D-834C-1673799A4D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3550"/>
            <a:ext cx="10980738" cy="720725"/>
          </a:xfrm>
        </p:spPr>
        <p:txBody>
          <a:bodyPr/>
          <a:lstStyle/>
          <a:p>
            <a:r>
              <a:rPr lang="fr-FR" altLang="fr-FR" dirty="0">
                <a:solidFill>
                  <a:srgbClr val="C00000"/>
                </a:solidFill>
              </a:rPr>
              <a:t>LE CALENDRIER</a:t>
            </a:r>
            <a:r>
              <a:rPr lang="fr-FR" altLang="fr-FR" dirty="0"/>
              <a:t> Premium - </a:t>
            </a:r>
            <a:r>
              <a:rPr lang="fr-FR" altLang="fr-FR" dirty="0">
                <a:solidFill>
                  <a:srgbClr val="C00000"/>
                </a:solidFill>
              </a:rPr>
              <a:t>Les offres phares </a:t>
            </a:r>
            <a:r>
              <a:rPr lang="fr-FR" altLang="fr-FR" dirty="0"/>
              <a:t>de chaque univers de besoin et les évènements sur la période</a:t>
            </a:r>
            <a:endParaRPr lang="fr-FR" dirty="0"/>
          </a:p>
        </p:txBody>
      </p:sp>
      <p:sp>
        <p:nvSpPr>
          <p:cNvPr id="4" name="Flèche : pentagone 3">
            <a:extLst>
              <a:ext uri="{FF2B5EF4-FFF2-40B4-BE49-F238E27FC236}">
                <a16:creationId xmlns:a16="http://schemas.microsoft.com/office/drawing/2014/main" id="{96CFFAE4-9650-4F19-AA14-9E79ED74A00F}"/>
              </a:ext>
            </a:extLst>
          </p:cNvPr>
          <p:cNvSpPr/>
          <p:nvPr/>
        </p:nvSpPr>
        <p:spPr>
          <a:xfrm>
            <a:off x="693738" y="1279525"/>
            <a:ext cx="10848975" cy="307975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C00000"/>
              </a:solidFill>
            </a:endParaRPr>
          </a:p>
        </p:txBody>
      </p:sp>
      <p:sp>
        <p:nvSpPr>
          <p:cNvPr id="5" name="ZoneTexte 9">
            <a:extLst>
              <a:ext uri="{FF2B5EF4-FFF2-40B4-BE49-F238E27FC236}">
                <a16:creationId xmlns:a16="http://schemas.microsoft.com/office/drawing/2014/main" id="{E1740EA5-89F0-44E1-A1AE-854FA58E80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7388" y="1270000"/>
            <a:ext cx="13112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600" b="1" dirty="0">
                <a:solidFill>
                  <a:srgbClr val="C00000"/>
                </a:solidFill>
              </a:rPr>
              <a:t>Mai</a:t>
            </a:r>
          </a:p>
        </p:txBody>
      </p:sp>
      <p:sp>
        <p:nvSpPr>
          <p:cNvPr id="6" name="ZoneTexte 31">
            <a:extLst>
              <a:ext uri="{FF2B5EF4-FFF2-40B4-BE49-F238E27FC236}">
                <a16:creationId xmlns:a16="http://schemas.microsoft.com/office/drawing/2014/main" id="{EBF5E0BC-6D59-4C63-9F22-184B665094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0228" y="1270000"/>
            <a:ext cx="13112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600" b="1" dirty="0">
                <a:solidFill>
                  <a:srgbClr val="C00000"/>
                </a:solidFill>
              </a:rPr>
              <a:t>Juin</a:t>
            </a:r>
          </a:p>
        </p:txBody>
      </p:sp>
      <p:sp>
        <p:nvSpPr>
          <p:cNvPr id="7" name="ZoneTexte 32">
            <a:extLst>
              <a:ext uri="{FF2B5EF4-FFF2-40B4-BE49-F238E27FC236}">
                <a16:creationId xmlns:a16="http://schemas.microsoft.com/office/drawing/2014/main" id="{A0441B02-8981-4E15-AE08-7FE47A8BF9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1183" y="1271588"/>
            <a:ext cx="13112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600" b="1" dirty="0">
                <a:solidFill>
                  <a:srgbClr val="C00000"/>
                </a:solidFill>
              </a:rPr>
              <a:t>Juillet</a:t>
            </a:r>
          </a:p>
        </p:txBody>
      </p:sp>
      <p:sp>
        <p:nvSpPr>
          <p:cNvPr id="8" name="ZoneTexte 33">
            <a:extLst>
              <a:ext uri="{FF2B5EF4-FFF2-40B4-BE49-F238E27FC236}">
                <a16:creationId xmlns:a16="http://schemas.microsoft.com/office/drawing/2014/main" id="{62936015-876B-42B4-9A9A-C493F78A1E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03815" y="1265238"/>
            <a:ext cx="13112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600" b="1" dirty="0">
                <a:solidFill>
                  <a:srgbClr val="C00000"/>
                </a:solidFill>
              </a:rPr>
              <a:t>Août</a:t>
            </a:r>
          </a:p>
        </p:txBody>
      </p:sp>
      <p:sp>
        <p:nvSpPr>
          <p:cNvPr id="9" name="ZoneTexte 2">
            <a:extLst>
              <a:ext uri="{FF2B5EF4-FFF2-40B4-BE49-F238E27FC236}">
                <a16:creationId xmlns:a16="http://schemas.microsoft.com/office/drawing/2014/main" id="{A2018A71-1A52-445F-BB89-80170395F3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732" y="2371401"/>
            <a:ext cx="13319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400" b="1" dirty="0">
                <a:solidFill>
                  <a:srgbClr val="0095DA"/>
                </a:solidFill>
              </a:rPr>
              <a:t>Epargne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1D2F9744-97D4-4B3D-880F-513179393B5D}"/>
              </a:ext>
            </a:extLst>
          </p:cNvPr>
          <p:cNvGrpSpPr/>
          <p:nvPr/>
        </p:nvGrpSpPr>
        <p:grpSpPr>
          <a:xfrm>
            <a:off x="7993215" y="6143019"/>
            <a:ext cx="3556953" cy="270494"/>
            <a:chOff x="2659988" y="4948636"/>
            <a:chExt cx="4147114" cy="267956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4C5B18F1-0EB5-4E0A-9410-27F8B222329D}"/>
                </a:ext>
              </a:extLst>
            </p:cNvPr>
            <p:cNvGrpSpPr/>
            <p:nvPr/>
          </p:nvGrpSpPr>
          <p:grpSpPr>
            <a:xfrm>
              <a:off x="2659988" y="5050949"/>
              <a:ext cx="3990887" cy="165643"/>
              <a:chOff x="4522298" y="1997756"/>
              <a:chExt cx="3990887" cy="165643"/>
            </a:xfrm>
          </p:grpSpPr>
          <p:sp>
            <p:nvSpPr>
              <p:cNvPr id="17" name="Étoile : 5 branches 16">
                <a:extLst>
                  <a:ext uri="{FF2B5EF4-FFF2-40B4-BE49-F238E27FC236}">
                    <a16:creationId xmlns:a16="http://schemas.microsoft.com/office/drawing/2014/main" id="{42A59D95-DC33-4A9F-8BF0-5E540C01E500}"/>
                  </a:ext>
                </a:extLst>
              </p:cNvPr>
              <p:cNvSpPr/>
              <p:nvPr/>
            </p:nvSpPr>
            <p:spPr>
              <a:xfrm>
                <a:off x="4522298" y="1997756"/>
                <a:ext cx="180305" cy="165643"/>
              </a:xfrm>
              <a:prstGeom prst="star5">
                <a:avLst/>
              </a:prstGeom>
              <a:solidFill>
                <a:srgbClr val="FFFF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8" name="Connecteur droit avec flèche 17">
                <a:extLst>
                  <a:ext uri="{FF2B5EF4-FFF2-40B4-BE49-F238E27FC236}">
                    <a16:creationId xmlns:a16="http://schemas.microsoft.com/office/drawing/2014/main" id="{A61884E5-E074-402C-83B0-D82309E72CE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24277" y="2106486"/>
                <a:ext cx="3788908" cy="1"/>
              </a:xfrm>
              <a:prstGeom prst="straightConnector1">
                <a:avLst/>
              </a:prstGeom>
              <a:ln w="31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02090C5-17E1-4827-BCB7-DE5235C10749}"/>
                </a:ext>
              </a:extLst>
            </p:cNvPr>
            <p:cNvSpPr/>
            <p:nvPr/>
          </p:nvSpPr>
          <p:spPr>
            <a:xfrm>
              <a:off x="4083835" y="4948636"/>
              <a:ext cx="1967416" cy="243911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>
              <a:spAutoFit/>
            </a:bodyPr>
            <a:lstStyle/>
            <a:p>
              <a:r>
                <a:rPr lang="fr-FR" sz="1000" dirty="0"/>
                <a:t>Vacances scolaires</a:t>
              </a:r>
            </a:p>
          </p:txBody>
        </p:sp>
        <p:sp>
          <p:nvSpPr>
            <p:cNvPr id="16" name="Étoile : 5 branches 15">
              <a:extLst>
                <a:ext uri="{FF2B5EF4-FFF2-40B4-BE49-F238E27FC236}">
                  <a16:creationId xmlns:a16="http://schemas.microsoft.com/office/drawing/2014/main" id="{CF7E4093-D6B9-420B-8D52-8E2764FD2887}"/>
                </a:ext>
              </a:extLst>
            </p:cNvPr>
            <p:cNvSpPr/>
            <p:nvPr/>
          </p:nvSpPr>
          <p:spPr>
            <a:xfrm>
              <a:off x="6626797" y="5040969"/>
              <a:ext cx="180305" cy="165643"/>
            </a:xfrm>
            <a:prstGeom prst="star5">
              <a:avLst/>
            </a:prstGeom>
            <a:solidFill>
              <a:srgbClr val="FFFF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31" name="ZoneTexte 2">
            <a:extLst>
              <a:ext uri="{FF2B5EF4-FFF2-40B4-BE49-F238E27FC236}">
                <a16:creationId xmlns:a16="http://schemas.microsoft.com/office/drawing/2014/main" id="{698B6D83-205F-4DD1-9A35-DA06E9827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732" y="1578260"/>
            <a:ext cx="1331912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b="1" dirty="0">
                <a:solidFill>
                  <a:srgbClr val="C00000"/>
                </a:solidFill>
              </a:rPr>
              <a:t>Challenge</a:t>
            </a:r>
          </a:p>
        </p:txBody>
      </p: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B96EFAF8-FE60-4D64-BD0C-7AFDD3945411}"/>
              </a:ext>
            </a:extLst>
          </p:cNvPr>
          <p:cNvCxnSpPr>
            <a:cxnSpLocks/>
          </p:cNvCxnSpPr>
          <p:nvPr/>
        </p:nvCxnSpPr>
        <p:spPr>
          <a:xfrm>
            <a:off x="2663434" y="1941216"/>
            <a:ext cx="8658618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Étoile : 5 branches 33">
            <a:extLst>
              <a:ext uri="{FF2B5EF4-FFF2-40B4-BE49-F238E27FC236}">
                <a16:creationId xmlns:a16="http://schemas.microsoft.com/office/drawing/2014/main" id="{1559EB2A-AFD4-447E-BB27-893048513D5A}"/>
              </a:ext>
            </a:extLst>
          </p:cNvPr>
          <p:cNvSpPr/>
          <p:nvPr/>
        </p:nvSpPr>
        <p:spPr>
          <a:xfrm>
            <a:off x="2411820" y="1778587"/>
            <a:ext cx="218170" cy="220471"/>
          </a:xfrm>
          <a:prstGeom prst="star5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Étoile : 5 branches 34">
            <a:extLst>
              <a:ext uri="{FF2B5EF4-FFF2-40B4-BE49-F238E27FC236}">
                <a16:creationId xmlns:a16="http://schemas.microsoft.com/office/drawing/2014/main" id="{4B1A7E4A-4C4C-46C7-B063-AC487A327E40}"/>
              </a:ext>
            </a:extLst>
          </p:cNvPr>
          <p:cNvSpPr/>
          <p:nvPr/>
        </p:nvSpPr>
        <p:spPr>
          <a:xfrm>
            <a:off x="11324542" y="1806073"/>
            <a:ext cx="218170" cy="220471"/>
          </a:xfrm>
          <a:prstGeom prst="star5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7E686DD4-C2C1-4CAF-B934-3AD81815A1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77" y="97569"/>
            <a:ext cx="655781" cy="637309"/>
          </a:xfrm>
          <a:prstGeom prst="rect">
            <a:avLst/>
          </a:prstGeom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ACA6239C-6AE4-49B3-AE0A-7722E34E14F3}"/>
              </a:ext>
            </a:extLst>
          </p:cNvPr>
          <p:cNvGrpSpPr/>
          <p:nvPr/>
        </p:nvGrpSpPr>
        <p:grpSpPr>
          <a:xfrm>
            <a:off x="2670890" y="4480092"/>
            <a:ext cx="8774436" cy="742243"/>
            <a:chOff x="2611825" y="3506738"/>
            <a:chExt cx="8774436" cy="742243"/>
          </a:xfrm>
        </p:grpSpPr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601E2BB2-6CD7-4312-99D0-173B70973FDE}"/>
                </a:ext>
              </a:extLst>
            </p:cNvPr>
            <p:cNvSpPr txBox="1"/>
            <p:nvPr/>
          </p:nvSpPr>
          <p:spPr>
            <a:xfrm>
              <a:off x="2628907" y="3506738"/>
              <a:ext cx="3940206" cy="707886"/>
            </a:xfrm>
            <a:prstGeom prst="rect">
              <a:avLst/>
            </a:prstGeom>
            <a:solidFill>
              <a:srgbClr val="CCECFF"/>
            </a:solidFill>
          </p:spPr>
          <p:txBody>
            <a:bodyPr wrap="square" rtlCol="0">
              <a:spAutoFit/>
            </a:bodyPr>
            <a:lstStyle/>
            <a:p>
              <a:r>
                <a:rPr lang="fr-FR" sz="1000" b="1" u="sng" dirty="0"/>
                <a:t>SCPI  en direct </a:t>
              </a:r>
              <a:r>
                <a:rPr lang="fr-FR" sz="1000" b="1" dirty="0"/>
                <a:t>:</a:t>
              </a:r>
            </a:p>
            <a:p>
              <a:pPr marL="171450" indent="-171450">
                <a:buFont typeface="Wingdings" panose="05000000000000000000" pitchFamily="2" charset="2"/>
                <a:buChar char="Ø"/>
              </a:pPr>
              <a:r>
                <a:rPr lang="fr-FR" sz="1000" dirty="0"/>
                <a:t>AEW (AEW Diversification Allemagne, AEW Patrimoine Santé) </a:t>
              </a:r>
            </a:p>
            <a:p>
              <a:pPr marL="171450" indent="-171450">
                <a:buFont typeface="Wingdings" panose="05000000000000000000" pitchFamily="2" charset="2"/>
                <a:buChar char="Ø"/>
              </a:pPr>
              <a:r>
                <a:rPr lang="fr-FR" sz="1000" dirty="0"/>
                <a:t>SOFIDY (</a:t>
              </a:r>
              <a:r>
                <a:rPr lang="fr-FR" sz="1000" dirty="0" err="1"/>
                <a:t>Efimmo</a:t>
              </a:r>
              <a:r>
                <a:rPr lang="fr-FR" sz="1000" dirty="0"/>
                <a:t> &amp; </a:t>
              </a:r>
              <a:r>
                <a:rPr lang="fr-FR" sz="1000" dirty="0" err="1"/>
                <a:t>Immorente</a:t>
              </a:r>
              <a:r>
                <a:rPr lang="fr-FR" sz="1000" dirty="0"/>
                <a:t>) - réservés CAGP/BP </a:t>
              </a:r>
            </a:p>
            <a:p>
              <a:pPr marL="171450" indent="-171450">
                <a:buFont typeface="Wingdings" panose="05000000000000000000" pitchFamily="2" charset="2"/>
                <a:buChar char="Ø"/>
              </a:pPr>
              <a:r>
                <a:rPr lang="fr-FR" sz="1000" dirty="0"/>
                <a:t>MIDI 2I (Métronome) -  réservé CAGP/BP </a:t>
              </a:r>
            </a:p>
          </p:txBody>
        </p:sp>
        <p:cxnSp>
          <p:nvCxnSpPr>
            <p:cNvPr id="40" name="Connecteur droit avec flèche 39">
              <a:extLst>
                <a:ext uri="{FF2B5EF4-FFF2-40B4-BE49-F238E27FC236}">
                  <a16:creationId xmlns:a16="http://schemas.microsoft.com/office/drawing/2014/main" id="{6EA11807-B69F-4A4F-B488-E50086E597A9}"/>
                </a:ext>
              </a:extLst>
            </p:cNvPr>
            <p:cNvCxnSpPr>
              <a:cxnSpLocks/>
            </p:cNvCxnSpPr>
            <p:nvPr/>
          </p:nvCxnSpPr>
          <p:spPr>
            <a:xfrm>
              <a:off x="2611825" y="4248981"/>
              <a:ext cx="877443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A55C6804-7973-45E9-9A18-11FC334D5BC2}"/>
              </a:ext>
            </a:extLst>
          </p:cNvPr>
          <p:cNvGrpSpPr/>
          <p:nvPr/>
        </p:nvGrpSpPr>
        <p:grpSpPr>
          <a:xfrm>
            <a:off x="2693789" y="5278421"/>
            <a:ext cx="8756133" cy="257564"/>
            <a:chOff x="2620471" y="4119640"/>
            <a:chExt cx="8756133" cy="257564"/>
          </a:xfrm>
        </p:grpSpPr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A983D044-DFF6-4912-858D-6D2B8A7F38F5}"/>
                </a:ext>
              </a:extLst>
            </p:cNvPr>
            <p:cNvSpPr txBox="1"/>
            <p:nvPr/>
          </p:nvSpPr>
          <p:spPr>
            <a:xfrm>
              <a:off x="2620471" y="4119640"/>
              <a:ext cx="7921301" cy="246221"/>
            </a:xfrm>
            <a:prstGeom prst="rect">
              <a:avLst/>
            </a:prstGeom>
            <a:solidFill>
              <a:srgbClr val="CCECFF"/>
            </a:solidFill>
          </p:spPr>
          <p:txBody>
            <a:bodyPr wrap="square" rtlCol="0">
              <a:spAutoFit/>
            </a:bodyPr>
            <a:lstStyle/>
            <a:p>
              <a:r>
                <a:rPr lang="fr-FR" sz="1000" b="1" u="sng" dirty="0"/>
                <a:t>SCPI en ASV </a:t>
              </a:r>
              <a:r>
                <a:rPr lang="fr-FR" sz="1000" b="1" dirty="0"/>
                <a:t>:  </a:t>
              </a:r>
              <a:r>
                <a:rPr lang="fr-FR" sz="1000" dirty="0"/>
                <a:t>CNP  </a:t>
              </a:r>
              <a:r>
                <a:rPr lang="fr-FR" sz="1000" i="1" dirty="0"/>
                <a:t>(PFO2 , </a:t>
              </a:r>
              <a:r>
                <a:rPr lang="fr-FR" sz="1000" i="1" dirty="0" err="1"/>
                <a:t>Primopierre</a:t>
              </a:r>
              <a:r>
                <a:rPr lang="fr-FR" sz="1000" i="1" dirty="0"/>
                <a:t>)  </a:t>
              </a:r>
              <a:r>
                <a:rPr lang="fr-FR" sz="1000" dirty="0"/>
                <a:t>BPCE VIE </a:t>
              </a:r>
              <a:r>
                <a:rPr lang="fr-FR" sz="1000" i="1" dirty="0"/>
                <a:t>(Epargne Foncière, </a:t>
              </a:r>
              <a:r>
                <a:rPr lang="fr-FR" sz="1000" i="1" dirty="0" err="1"/>
                <a:t>Atream</a:t>
              </a:r>
              <a:r>
                <a:rPr lang="fr-FR" sz="1000" i="1" dirty="0"/>
                <a:t>, </a:t>
              </a:r>
              <a:r>
                <a:rPr lang="fr-FR" sz="1000" i="1" dirty="0" err="1"/>
                <a:t>Accimmo</a:t>
              </a:r>
              <a:r>
                <a:rPr lang="fr-FR" sz="1000" i="1" dirty="0"/>
                <a:t> Pierre, </a:t>
              </a:r>
              <a:r>
                <a:rPr lang="fr-FR" sz="1000" i="1" dirty="0" err="1"/>
                <a:t>Efimmo</a:t>
              </a:r>
              <a:r>
                <a:rPr lang="fr-FR" sz="1000" i="1" dirty="0"/>
                <a:t>, </a:t>
              </a:r>
              <a:r>
                <a:rPr lang="fr-FR" sz="1000" i="1" dirty="0" err="1"/>
                <a:t>Immorente</a:t>
              </a:r>
              <a:r>
                <a:rPr lang="fr-FR" sz="1000" i="1" dirty="0"/>
                <a:t> et  Métronome)</a:t>
              </a:r>
            </a:p>
          </p:txBody>
        </p:sp>
        <p:cxnSp>
          <p:nvCxnSpPr>
            <p:cNvPr id="44" name="Connecteur droit avec flèche 43">
              <a:extLst>
                <a:ext uri="{FF2B5EF4-FFF2-40B4-BE49-F238E27FC236}">
                  <a16:creationId xmlns:a16="http://schemas.microsoft.com/office/drawing/2014/main" id="{A8A7EE66-0B22-47E7-A7EB-8E928ADF59B3}"/>
                </a:ext>
              </a:extLst>
            </p:cNvPr>
            <p:cNvCxnSpPr>
              <a:cxnSpLocks/>
            </p:cNvCxnSpPr>
            <p:nvPr/>
          </p:nvCxnSpPr>
          <p:spPr>
            <a:xfrm>
              <a:off x="2629990" y="4377204"/>
              <a:ext cx="874661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ZoneTexte 53">
            <a:extLst>
              <a:ext uri="{FF2B5EF4-FFF2-40B4-BE49-F238E27FC236}">
                <a16:creationId xmlns:a16="http://schemas.microsoft.com/office/drawing/2014/main" id="{3A207CE4-EB2C-45A1-B8AD-A7645ED17615}"/>
              </a:ext>
            </a:extLst>
          </p:cNvPr>
          <p:cNvSpPr txBox="1"/>
          <p:nvPr/>
        </p:nvSpPr>
        <p:spPr>
          <a:xfrm>
            <a:off x="2673645" y="3875159"/>
            <a:ext cx="2199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 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A753231F-DD57-4C1C-AD75-85CFCC70FB72}"/>
              </a:ext>
            </a:extLst>
          </p:cNvPr>
          <p:cNvSpPr txBox="1"/>
          <p:nvPr/>
        </p:nvSpPr>
        <p:spPr>
          <a:xfrm>
            <a:off x="2702147" y="4137093"/>
            <a:ext cx="4462316" cy="246221"/>
          </a:xfrm>
          <a:prstGeom prst="rect">
            <a:avLst/>
          </a:prstGeom>
          <a:solidFill>
            <a:srgbClr val="CCECFF"/>
          </a:solidFill>
        </p:spPr>
        <p:txBody>
          <a:bodyPr wrap="square" rtlCol="0">
            <a:spAutoFit/>
          </a:bodyPr>
          <a:lstStyle/>
          <a:p>
            <a:r>
              <a:rPr lang="fr-FR" sz="1000" b="1" dirty="0"/>
              <a:t>CAT PREMIUM </a:t>
            </a:r>
            <a:r>
              <a:rPr lang="fr-FR" sz="1000" dirty="0"/>
              <a:t>6, 12 ou 24 mois dès 200 K€ d’argent frais (ou en défensif)</a:t>
            </a:r>
          </a:p>
        </p:txBody>
      </p:sp>
      <p:cxnSp>
        <p:nvCxnSpPr>
          <p:cNvPr id="56" name="Connecteur droit avec flèche 55">
            <a:extLst>
              <a:ext uri="{FF2B5EF4-FFF2-40B4-BE49-F238E27FC236}">
                <a16:creationId xmlns:a16="http://schemas.microsoft.com/office/drawing/2014/main" id="{E673606E-E96D-413F-9483-6BA018036C2A}"/>
              </a:ext>
            </a:extLst>
          </p:cNvPr>
          <p:cNvCxnSpPr>
            <a:cxnSpLocks/>
          </p:cNvCxnSpPr>
          <p:nvPr/>
        </p:nvCxnSpPr>
        <p:spPr>
          <a:xfrm>
            <a:off x="2710986" y="4076584"/>
            <a:ext cx="873893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ZoneTexte 61">
            <a:extLst>
              <a:ext uri="{FF2B5EF4-FFF2-40B4-BE49-F238E27FC236}">
                <a16:creationId xmlns:a16="http://schemas.microsoft.com/office/drawing/2014/main" id="{CE60E72D-CC92-4F73-AA37-65451B2D73D3}"/>
              </a:ext>
            </a:extLst>
          </p:cNvPr>
          <p:cNvSpPr txBox="1"/>
          <p:nvPr/>
        </p:nvSpPr>
        <p:spPr>
          <a:xfrm>
            <a:off x="2581636" y="2318628"/>
            <a:ext cx="3004352" cy="246221"/>
          </a:xfrm>
          <a:prstGeom prst="rect">
            <a:avLst/>
          </a:prstGeom>
          <a:solidFill>
            <a:srgbClr val="CCECFF"/>
          </a:solidFill>
        </p:spPr>
        <p:txBody>
          <a:bodyPr wrap="square" rtlCol="0">
            <a:spAutoFit/>
          </a:bodyPr>
          <a:lstStyle/>
          <a:p>
            <a:r>
              <a:rPr lang="fr-FR" sz="1000" b="1" dirty="0"/>
              <a:t>FAF NIMI : </a:t>
            </a:r>
            <a:r>
              <a:rPr lang="fr-FR" sz="1000" dirty="0"/>
              <a:t>CORALIUM TRANSATLANTIC  21/06</a:t>
            </a:r>
          </a:p>
        </p:txBody>
      </p:sp>
      <p:cxnSp>
        <p:nvCxnSpPr>
          <p:cNvPr id="63" name="Connecteur droit avec flèche 62">
            <a:extLst>
              <a:ext uri="{FF2B5EF4-FFF2-40B4-BE49-F238E27FC236}">
                <a16:creationId xmlns:a16="http://schemas.microsoft.com/office/drawing/2014/main" id="{AD4BA681-CA64-49A7-B9CA-3DB7B85E83D1}"/>
              </a:ext>
            </a:extLst>
          </p:cNvPr>
          <p:cNvCxnSpPr>
            <a:cxnSpLocks/>
          </p:cNvCxnSpPr>
          <p:nvPr/>
        </p:nvCxnSpPr>
        <p:spPr>
          <a:xfrm>
            <a:off x="2581636" y="2585974"/>
            <a:ext cx="3849402" cy="106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Étoile : 5 branches 63">
            <a:extLst>
              <a:ext uri="{FF2B5EF4-FFF2-40B4-BE49-F238E27FC236}">
                <a16:creationId xmlns:a16="http://schemas.microsoft.com/office/drawing/2014/main" id="{470D5DEE-DB2E-4060-9CA6-C88C61BFF24E}"/>
              </a:ext>
            </a:extLst>
          </p:cNvPr>
          <p:cNvSpPr/>
          <p:nvPr/>
        </p:nvSpPr>
        <p:spPr>
          <a:xfrm rot="21290460">
            <a:off x="6439455" y="2476314"/>
            <a:ext cx="180305" cy="195351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F6A53FD9-65C9-4DCD-97CB-6D737834C2B9}"/>
              </a:ext>
            </a:extLst>
          </p:cNvPr>
          <p:cNvSpPr txBox="1"/>
          <p:nvPr/>
        </p:nvSpPr>
        <p:spPr>
          <a:xfrm>
            <a:off x="2572299" y="2656457"/>
            <a:ext cx="2157930" cy="246221"/>
          </a:xfrm>
          <a:prstGeom prst="rect">
            <a:avLst/>
          </a:prstGeom>
          <a:solidFill>
            <a:srgbClr val="CCECFF"/>
          </a:solidFill>
        </p:spPr>
        <p:txBody>
          <a:bodyPr wrap="square" rtlCol="0">
            <a:spAutoFit/>
          </a:bodyPr>
          <a:lstStyle/>
          <a:p>
            <a:r>
              <a:rPr lang="fr-FR" sz="1000" b="1" dirty="0"/>
              <a:t>FAF BGC : </a:t>
            </a:r>
            <a:r>
              <a:rPr lang="fr-FR" sz="1000" dirty="0"/>
              <a:t>ALIZE VISION  04/07</a:t>
            </a:r>
          </a:p>
        </p:txBody>
      </p:sp>
      <p:cxnSp>
        <p:nvCxnSpPr>
          <p:cNvPr id="67" name="Connecteur droit avec flèche 66">
            <a:extLst>
              <a:ext uri="{FF2B5EF4-FFF2-40B4-BE49-F238E27FC236}">
                <a16:creationId xmlns:a16="http://schemas.microsoft.com/office/drawing/2014/main" id="{C2B52120-63EE-483D-8822-04CABAB81F4F}"/>
              </a:ext>
            </a:extLst>
          </p:cNvPr>
          <p:cNvCxnSpPr>
            <a:cxnSpLocks/>
          </p:cNvCxnSpPr>
          <p:nvPr/>
        </p:nvCxnSpPr>
        <p:spPr>
          <a:xfrm>
            <a:off x="2540868" y="2943193"/>
            <a:ext cx="4685858" cy="184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Étoile : 5 branches 67">
            <a:extLst>
              <a:ext uri="{FF2B5EF4-FFF2-40B4-BE49-F238E27FC236}">
                <a16:creationId xmlns:a16="http://schemas.microsoft.com/office/drawing/2014/main" id="{BB5F001D-2B09-4152-ACF1-A995428BE276}"/>
              </a:ext>
            </a:extLst>
          </p:cNvPr>
          <p:cNvSpPr/>
          <p:nvPr/>
        </p:nvSpPr>
        <p:spPr>
          <a:xfrm>
            <a:off x="7229667" y="2810921"/>
            <a:ext cx="180305" cy="195351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3D22E151-6B5C-4C46-83CC-F5B2C1A9BC7D}"/>
              </a:ext>
            </a:extLst>
          </p:cNvPr>
          <p:cNvSpPr txBox="1"/>
          <p:nvPr/>
        </p:nvSpPr>
        <p:spPr>
          <a:xfrm>
            <a:off x="6219740" y="3021455"/>
            <a:ext cx="1448545" cy="246221"/>
          </a:xfrm>
          <a:prstGeom prst="rect">
            <a:avLst/>
          </a:prstGeom>
          <a:solidFill>
            <a:srgbClr val="CCECFF"/>
          </a:solidFill>
        </p:spPr>
        <p:txBody>
          <a:bodyPr wrap="square" rtlCol="0">
            <a:spAutoFit/>
          </a:bodyPr>
          <a:lstStyle/>
          <a:p>
            <a:r>
              <a:rPr lang="fr-FR" sz="1000" b="1" dirty="0"/>
              <a:t>FAF NIMI : </a:t>
            </a:r>
            <a:r>
              <a:rPr lang="fr-FR" sz="1000" dirty="0"/>
              <a:t>IRISEA 2</a:t>
            </a:r>
          </a:p>
        </p:txBody>
      </p:sp>
      <p:cxnSp>
        <p:nvCxnSpPr>
          <p:cNvPr id="70" name="Connecteur droit avec flèche 69">
            <a:extLst>
              <a:ext uri="{FF2B5EF4-FFF2-40B4-BE49-F238E27FC236}">
                <a16:creationId xmlns:a16="http://schemas.microsoft.com/office/drawing/2014/main" id="{02C2B0DC-15E2-469E-A025-C7C2A643FB65}"/>
              </a:ext>
            </a:extLst>
          </p:cNvPr>
          <p:cNvCxnSpPr>
            <a:cxnSpLocks/>
          </p:cNvCxnSpPr>
          <p:nvPr/>
        </p:nvCxnSpPr>
        <p:spPr>
          <a:xfrm flipV="1">
            <a:off x="6219741" y="3297660"/>
            <a:ext cx="5166316" cy="9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Étoile : 5 branches 70">
            <a:extLst>
              <a:ext uri="{FF2B5EF4-FFF2-40B4-BE49-F238E27FC236}">
                <a16:creationId xmlns:a16="http://schemas.microsoft.com/office/drawing/2014/main" id="{2140B1E2-7151-4599-B6E8-F5A161A0AE30}"/>
              </a:ext>
            </a:extLst>
          </p:cNvPr>
          <p:cNvSpPr/>
          <p:nvPr/>
        </p:nvSpPr>
        <p:spPr>
          <a:xfrm>
            <a:off x="7164463" y="3603860"/>
            <a:ext cx="180305" cy="165643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DDF38CB9-8FA0-4F1C-9FDF-D104BD21DBE2}"/>
              </a:ext>
            </a:extLst>
          </p:cNvPr>
          <p:cNvSpPr txBox="1"/>
          <p:nvPr/>
        </p:nvSpPr>
        <p:spPr>
          <a:xfrm>
            <a:off x="7366385" y="3380448"/>
            <a:ext cx="2990780" cy="246221"/>
          </a:xfrm>
          <a:prstGeom prst="rect">
            <a:avLst/>
          </a:prstGeom>
          <a:solidFill>
            <a:srgbClr val="CCECFF"/>
          </a:solidFill>
        </p:spPr>
        <p:txBody>
          <a:bodyPr wrap="square" rtlCol="0">
            <a:spAutoFit/>
          </a:bodyPr>
          <a:lstStyle/>
          <a:p>
            <a:r>
              <a:rPr lang="fr-FR" sz="1000" b="1" dirty="0"/>
              <a:t>FAF BGC: </a:t>
            </a:r>
            <a:r>
              <a:rPr lang="fr-FR" sz="1000" dirty="0"/>
              <a:t>Nom commercial non communiqué</a:t>
            </a:r>
          </a:p>
        </p:txBody>
      </p:sp>
      <p:cxnSp>
        <p:nvCxnSpPr>
          <p:cNvPr id="77" name="Connecteur droit avec flèche 76">
            <a:extLst>
              <a:ext uri="{FF2B5EF4-FFF2-40B4-BE49-F238E27FC236}">
                <a16:creationId xmlns:a16="http://schemas.microsoft.com/office/drawing/2014/main" id="{A89D1245-027D-45E8-8D7B-4DCA584EE415}"/>
              </a:ext>
            </a:extLst>
          </p:cNvPr>
          <p:cNvCxnSpPr>
            <a:cxnSpLocks/>
          </p:cNvCxnSpPr>
          <p:nvPr/>
        </p:nvCxnSpPr>
        <p:spPr>
          <a:xfrm>
            <a:off x="7353170" y="3691103"/>
            <a:ext cx="40461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Étoile : 5 branches 77">
            <a:extLst>
              <a:ext uri="{FF2B5EF4-FFF2-40B4-BE49-F238E27FC236}">
                <a16:creationId xmlns:a16="http://schemas.microsoft.com/office/drawing/2014/main" id="{165B509A-54D0-409A-A711-4036063915B2}"/>
              </a:ext>
            </a:extLst>
          </p:cNvPr>
          <p:cNvSpPr/>
          <p:nvPr/>
        </p:nvSpPr>
        <p:spPr>
          <a:xfrm>
            <a:off x="6055851" y="3202991"/>
            <a:ext cx="180305" cy="165643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9A92B4F9-80FF-4076-B9C2-A331D6933B75}"/>
              </a:ext>
            </a:extLst>
          </p:cNvPr>
          <p:cNvSpPr txBox="1"/>
          <p:nvPr/>
        </p:nvSpPr>
        <p:spPr>
          <a:xfrm>
            <a:off x="8075942" y="5604542"/>
            <a:ext cx="3385918" cy="407249"/>
          </a:xfrm>
          <a:prstGeom prst="rect">
            <a:avLst/>
          </a:prstGeom>
          <a:solidFill>
            <a:srgbClr val="CCECFF"/>
          </a:solidFill>
        </p:spPr>
        <p:txBody>
          <a:bodyPr wrap="square" rtlCol="0">
            <a:spAutoFit/>
          </a:bodyPr>
          <a:lstStyle/>
          <a:p>
            <a:r>
              <a:rPr lang="fr-FR" sz="1000" b="1" dirty="0"/>
              <a:t>SCPI en ASV : </a:t>
            </a:r>
            <a:r>
              <a:rPr lang="fr-FR" sz="1000" dirty="0"/>
              <a:t>BPCE VIE </a:t>
            </a:r>
            <a:r>
              <a:rPr lang="fr-FR" sz="1000" i="1" dirty="0"/>
              <a:t>(Atout Pierre Diversification à compter du 1</a:t>
            </a:r>
            <a:r>
              <a:rPr lang="fr-FR" sz="1000" i="1" baseline="30000" dirty="0"/>
              <a:t>er</a:t>
            </a:r>
            <a:r>
              <a:rPr lang="fr-FR" sz="1000" i="1" dirty="0"/>
              <a:t> juillet)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407B673F-105A-40C0-9300-37DF18D6E29D}"/>
              </a:ext>
            </a:extLst>
          </p:cNvPr>
          <p:cNvSpPr txBox="1"/>
          <p:nvPr/>
        </p:nvSpPr>
        <p:spPr>
          <a:xfrm>
            <a:off x="2594508" y="1630221"/>
            <a:ext cx="2371162" cy="261610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fr-FR" sz="1100" b="1" dirty="0">
                <a:solidFill>
                  <a:schemeClr val="bg1"/>
                </a:solidFill>
              </a:rPr>
              <a:t>Challenge du 1</a:t>
            </a:r>
            <a:r>
              <a:rPr lang="fr-FR" sz="1100" b="1" baseline="30000" dirty="0">
                <a:solidFill>
                  <a:schemeClr val="bg1"/>
                </a:solidFill>
              </a:rPr>
              <a:t>er</a:t>
            </a:r>
            <a:r>
              <a:rPr lang="fr-FR" sz="1100" b="1" dirty="0">
                <a:solidFill>
                  <a:schemeClr val="bg1"/>
                </a:solidFill>
              </a:rPr>
              <a:t> mai au 31 août</a:t>
            </a:r>
          </a:p>
        </p:txBody>
      </p:sp>
      <p:cxnSp>
        <p:nvCxnSpPr>
          <p:cNvPr id="65" name="Connecteur droit avec flèche 64">
            <a:extLst>
              <a:ext uri="{FF2B5EF4-FFF2-40B4-BE49-F238E27FC236}">
                <a16:creationId xmlns:a16="http://schemas.microsoft.com/office/drawing/2014/main" id="{76E50B2A-6251-42A6-8DE1-078CD40BE5AD}"/>
              </a:ext>
            </a:extLst>
          </p:cNvPr>
          <p:cNvCxnSpPr>
            <a:cxnSpLocks/>
          </p:cNvCxnSpPr>
          <p:nvPr/>
        </p:nvCxnSpPr>
        <p:spPr>
          <a:xfrm>
            <a:off x="8075942" y="6027818"/>
            <a:ext cx="33859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Étoile : 5 branches 71">
            <a:extLst>
              <a:ext uri="{FF2B5EF4-FFF2-40B4-BE49-F238E27FC236}">
                <a16:creationId xmlns:a16="http://schemas.microsoft.com/office/drawing/2014/main" id="{431BA146-088F-4FB8-B6E9-C87C4291A416}"/>
              </a:ext>
            </a:extLst>
          </p:cNvPr>
          <p:cNvSpPr/>
          <p:nvPr/>
        </p:nvSpPr>
        <p:spPr>
          <a:xfrm>
            <a:off x="7967556" y="5930111"/>
            <a:ext cx="180305" cy="165643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D20002F1-5A05-426E-A086-E7189B71051E}"/>
              </a:ext>
            </a:extLst>
          </p:cNvPr>
          <p:cNvSpPr txBox="1"/>
          <p:nvPr/>
        </p:nvSpPr>
        <p:spPr>
          <a:xfrm>
            <a:off x="2702147" y="3789620"/>
            <a:ext cx="3548585" cy="246221"/>
          </a:xfrm>
          <a:prstGeom prst="rect">
            <a:avLst/>
          </a:prstGeom>
          <a:solidFill>
            <a:srgbClr val="CCECFF"/>
          </a:solidFill>
        </p:spPr>
        <p:txBody>
          <a:bodyPr wrap="square" rtlCol="0">
            <a:spAutoFit/>
          </a:bodyPr>
          <a:lstStyle/>
          <a:p>
            <a:r>
              <a:rPr lang="fr-FR" sz="1000" b="1" dirty="0"/>
              <a:t>VEGA : </a:t>
            </a:r>
            <a:r>
              <a:rPr lang="fr-FR" sz="1000" dirty="0"/>
              <a:t>GSM CTO/PEA ou OG dans les contrats Premium </a:t>
            </a:r>
          </a:p>
        </p:txBody>
      </p:sp>
      <p:cxnSp>
        <p:nvCxnSpPr>
          <p:cNvPr id="73" name="Connecteur droit avec flèche 72">
            <a:extLst>
              <a:ext uri="{FF2B5EF4-FFF2-40B4-BE49-F238E27FC236}">
                <a16:creationId xmlns:a16="http://schemas.microsoft.com/office/drawing/2014/main" id="{3DADA37A-4E0A-4117-A666-5F7AB8793E56}"/>
              </a:ext>
            </a:extLst>
          </p:cNvPr>
          <p:cNvCxnSpPr>
            <a:cxnSpLocks/>
          </p:cNvCxnSpPr>
          <p:nvPr/>
        </p:nvCxnSpPr>
        <p:spPr>
          <a:xfrm>
            <a:off x="2702147" y="4417592"/>
            <a:ext cx="873893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15D2F1F2-AFB8-EC82-811E-EE8776A6EE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367" y="2774621"/>
            <a:ext cx="261377" cy="254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9859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550DD1D1-9416-45C5-97AE-B6837E873DEA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 dirty="0"/>
              <a:t>Grand Public</a:t>
            </a:r>
            <a:r>
              <a:rPr lang="fr-FR" dirty="0"/>
              <a:t>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 dirty="0">
                <a:solidFill>
                  <a:srgbClr val="C00000"/>
                </a:solidFill>
              </a:rPr>
              <a:t>Premium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ED277BC-EA94-4323-ADB2-14F63751EB4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3550"/>
            <a:ext cx="10980738" cy="720725"/>
          </a:xfrm>
        </p:spPr>
        <p:txBody>
          <a:bodyPr/>
          <a:lstStyle/>
          <a:p>
            <a:r>
              <a:rPr lang="fr-FR" altLang="fr-FR" dirty="0">
                <a:solidFill>
                  <a:srgbClr val="C00000"/>
                </a:solidFill>
              </a:rPr>
              <a:t>LE CALENDRIER </a:t>
            </a:r>
            <a:r>
              <a:rPr lang="fr-FR" altLang="fr-FR" dirty="0"/>
              <a:t>Premium - </a:t>
            </a:r>
            <a:r>
              <a:rPr lang="fr-FR" altLang="fr-FR" dirty="0">
                <a:solidFill>
                  <a:srgbClr val="C00000"/>
                </a:solidFill>
              </a:rPr>
              <a:t>Les offres phares </a:t>
            </a:r>
            <a:r>
              <a:rPr lang="fr-FR" altLang="fr-FR" dirty="0"/>
              <a:t>de chaque univers de besoin et les évènements sur la période</a:t>
            </a:r>
            <a:endParaRPr lang="fr-FR" dirty="0"/>
          </a:p>
        </p:txBody>
      </p:sp>
      <p:sp>
        <p:nvSpPr>
          <p:cNvPr id="9" name="Flèche : pentagone 8">
            <a:extLst>
              <a:ext uri="{FF2B5EF4-FFF2-40B4-BE49-F238E27FC236}">
                <a16:creationId xmlns:a16="http://schemas.microsoft.com/office/drawing/2014/main" id="{D2FB08E5-C067-4B7F-8F8F-E28414505C18}"/>
              </a:ext>
            </a:extLst>
          </p:cNvPr>
          <p:cNvSpPr/>
          <p:nvPr/>
        </p:nvSpPr>
        <p:spPr>
          <a:xfrm>
            <a:off x="693738" y="1279525"/>
            <a:ext cx="10848975" cy="307975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B7C3D79-562C-49B6-9924-B6F4F92095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7388" y="1270000"/>
            <a:ext cx="13112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600" b="1" dirty="0">
                <a:solidFill>
                  <a:srgbClr val="C00000"/>
                </a:solidFill>
              </a:rPr>
              <a:t>Mai</a:t>
            </a:r>
          </a:p>
        </p:txBody>
      </p:sp>
      <p:sp>
        <p:nvSpPr>
          <p:cNvPr id="11" name="ZoneTexte 31">
            <a:extLst>
              <a:ext uri="{FF2B5EF4-FFF2-40B4-BE49-F238E27FC236}">
                <a16:creationId xmlns:a16="http://schemas.microsoft.com/office/drawing/2014/main" id="{283E5375-97E2-4867-943C-B6E178184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0228" y="1270000"/>
            <a:ext cx="13112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600" b="1" dirty="0">
                <a:solidFill>
                  <a:srgbClr val="C00000"/>
                </a:solidFill>
              </a:rPr>
              <a:t>Juin</a:t>
            </a:r>
          </a:p>
        </p:txBody>
      </p:sp>
      <p:sp>
        <p:nvSpPr>
          <p:cNvPr id="12" name="ZoneTexte 32">
            <a:extLst>
              <a:ext uri="{FF2B5EF4-FFF2-40B4-BE49-F238E27FC236}">
                <a16:creationId xmlns:a16="http://schemas.microsoft.com/office/drawing/2014/main" id="{CEB5CC51-9C53-417F-B134-14675A2F99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1183" y="1271588"/>
            <a:ext cx="13112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600" b="1" dirty="0">
                <a:solidFill>
                  <a:srgbClr val="C00000"/>
                </a:solidFill>
              </a:rPr>
              <a:t>Juillet</a:t>
            </a:r>
          </a:p>
        </p:txBody>
      </p:sp>
      <p:sp>
        <p:nvSpPr>
          <p:cNvPr id="13" name="ZoneTexte 33">
            <a:extLst>
              <a:ext uri="{FF2B5EF4-FFF2-40B4-BE49-F238E27FC236}">
                <a16:creationId xmlns:a16="http://schemas.microsoft.com/office/drawing/2014/main" id="{E9B460C3-7DB9-423B-96AC-4D8F2289B5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03815" y="1265238"/>
            <a:ext cx="13112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600" b="1" dirty="0">
                <a:solidFill>
                  <a:srgbClr val="C00000"/>
                </a:solidFill>
              </a:rPr>
              <a:t>Août</a:t>
            </a:r>
          </a:p>
        </p:txBody>
      </p:sp>
      <p:sp>
        <p:nvSpPr>
          <p:cNvPr id="15" name="ZoneTexte 38">
            <a:extLst>
              <a:ext uri="{FF2B5EF4-FFF2-40B4-BE49-F238E27FC236}">
                <a16:creationId xmlns:a16="http://schemas.microsoft.com/office/drawing/2014/main" id="{4771B757-D8A4-4E4C-86E1-3E1BDA9513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5065" y="2945554"/>
            <a:ext cx="15144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400" b="1" dirty="0">
                <a:solidFill>
                  <a:srgbClr val="71BF44"/>
                </a:solidFill>
              </a:rPr>
              <a:t>Crédit</a:t>
            </a:r>
            <a:endParaRPr lang="fr-FR" altLang="fr-FR" sz="1400" dirty="0"/>
          </a:p>
        </p:txBody>
      </p:sp>
      <p:sp>
        <p:nvSpPr>
          <p:cNvPr id="16" name="ZoneTexte 39">
            <a:extLst>
              <a:ext uri="{FF2B5EF4-FFF2-40B4-BE49-F238E27FC236}">
                <a16:creationId xmlns:a16="http://schemas.microsoft.com/office/drawing/2014/main" id="{E71B992A-69B5-4501-A055-96AEC7EDCC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733" y="1780605"/>
            <a:ext cx="150018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400" b="1">
                <a:solidFill>
                  <a:srgbClr val="FFC000"/>
                </a:solidFill>
              </a:rPr>
              <a:t>IARD Prévoyance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F47AA5-3F1F-4654-A6C2-07482172A6E6}"/>
              </a:ext>
            </a:extLst>
          </p:cNvPr>
          <p:cNvGrpSpPr/>
          <p:nvPr/>
        </p:nvGrpSpPr>
        <p:grpSpPr>
          <a:xfrm>
            <a:off x="2508463" y="1787208"/>
            <a:ext cx="5263520" cy="475461"/>
            <a:chOff x="3156329" y="2635310"/>
            <a:chExt cx="5263520" cy="475461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349BB88A-314F-4837-BCF7-F5168019C33C}"/>
                </a:ext>
              </a:extLst>
            </p:cNvPr>
            <p:cNvGrpSpPr/>
            <p:nvPr/>
          </p:nvGrpSpPr>
          <p:grpSpPr>
            <a:xfrm>
              <a:off x="3156329" y="2635310"/>
              <a:ext cx="5083215" cy="475461"/>
              <a:chOff x="3555792" y="3072965"/>
              <a:chExt cx="5083215" cy="475461"/>
            </a:xfrm>
          </p:grpSpPr>
          <p:grpSp>
            <p:nvGrpSpPr>
              <p:cNvPr id="29" name="Groupe 28">
                <a:extLst>
                  <a:ext uri="{FF2B5EF4-FFF2-40B4-BE49-F238E27FC236}">
                    <a16:creationId xmlns:a16="http://schemas.microsoft.com/office/drawing/2014/main" id="{050E6C2A-D1D0-4381-95A6-3E503999C39F}"/>
                  </a:ext>
                </a:extLst>
              </p:cNvPr>
              <p:cNvGrpSpPr/>
              <p:nvPr/>
            </p:nvGrpSpPr>
            <p:grpSpPr>
              <a:xfrm>
                <a:off x="3555792" y="3072965"/>
                <a:ext cx="5083215" cy="337532"/>
                <a:chOff x="4478770" y="2295231"/>
                <a:chExt cx="5083215" cy="337532"/>
              </a:xfrm>
            </p:grpSpPr>
            <p:cxnSp>
              <p:nvCxnSpPr>
                <p:cNvPr id="31" name="Connecteur droit avec flèche 30">
                  <a:extLst>
                    <a:ext uri="{FF2B5EF4-FFF2-40B4-BE49-F238E27FC236}">
                      <a16:creationId xmlns:a16="http://schemas.microsoft.com/office/drawing/2014/main" id="{98A07A4F-4566-46FB-8D31-10C9A1188AA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607729" y="2560456"/>
                  <a:ext cx="4954256" cy="4308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32" name="Groupe 31">
                  <a:extLst>
                    <a:ext uri="{FF2B5EF4-FFF2-40B4-BE49-F238E27FC236}">
                      <a16:creationId xmlns:a16="http://schemas.microsoft.com/office/drawing/2014/main" id="{C989A834-EBB1-40E2-A675-5EB9D9A1E9ED}"/>
                    </a:ext>
                  </a:extLst>
                </p:cNvPr>
                <p:cNvGrpSpPr/>
                <p:nvPr/>
              </p:nvGrpSpPr>
              <p:grpSpPr>
                <a:xfrm>
                  <a:off x="4478770" y="2295231"/>
                  <a:ext cx="2117498" cy="337532"/>
                  <a:chOff x="2495424" y="2292794"/>
                  <a:chExt cx="2117498" cy="337532"/>
                </a:xfrm>
              </p:grpSpPr>
              <p:sp>
                <p:nvSpPr>
                  <p:cNvPr id="33" name="ZoneTexte 32">
                    <a:extLst>
                      <a:ext uri="{FF2B5EF4-FFF2-40B4-BE49-F238E27FC236}">
                        <a16:creationId xmlns:a16="http://schemas.microsoft.com/office/drawing/2014/main" id="{5D61B610-944B-455D-8A73-8FC1F2558BFE}"/>
                      </a:ext>
                    </a:extLst>
                  </p:cNvPr>
                  <p:cNvSpPr txBox="1"/>
                  <p:nvPr/>
                </p:nvSpPr>
                <p:spPr>
                  <a:xfrm>
                    <a:off x="2623275" y="2292794"/>
                    <a:ext cx="1989647" cy="246221"/>
                  </a:xfrm>
                  <a:prstGeom prst="rect">
                    <a:avLst/>
                  </a:prstGeom>
                  <a:solidFill>
                    <a:schemeClr val="tx2">
                      <a:lumMod val="20000"/>
                      <a:lumOff val="80000"/>
                    </a:schemeClr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fr-FR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Dispositif SF2 : 2 mois offerts</a:t>
                    </a:r>
                  </a:p>
                </p:txBody>
              </p:sp>
              <p:sp>
                <p:nvSpPr>
                  <p:cNvPr id="34" name="Étoile : 5 branches 33">
                    <a:extLst>
                      <a:ext uri="{FF2B5EF4-FFF2-40B4-BE49-F238E27FC236}">
                        <a16:creationId xmlns:a16="http://schemas.microsoft.com/office/drawing/2014/main" id="{6EF439E4-6302-459F-8AA8-F20461575FFD}"/>
                      </a:ext>
                    </a:extLst>
                  </p:cNvPr>
                  <p:cNvSpPr/>
                  <p:nvPr/>
                </p:nvSpPr>
                <p:spPr>
                  <a:xfrm>
                    <a:off x="2495424" y="2464683"/>
                    <a:ext cx="180305" cy="165643"/>
                  </a:xfrm>
                  <a:prstGeom prst="star5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</p:grp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FB54FA15-9A32-454D-A37C-488A152F8656}"/>
                  </a:ext>
                </a:extLst>
              </p:cNvPr>
              <p:cNvSpPr txBox="1"/>
              <p:nvPr/>
            </p:nvSpPr>
            <p:spPr>
              <a:xfrm>
                <a:off x="3746025" y="3302205"/>
                <a:ext cx="120738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du 02/05 au 30/06</a:t>
                </a:r>
              </a:p>
            </p:txBody>
          </p:sp>
        </p:grpSp>
        <p:sp>
          <p:nvSpPr>
            <p:cNvPr id="28" name="Étoile : 5 branches 27">
              <a:extLst>
                <a:ext uri="{FF2B5EF4-FFF2-40B4-BE49-F238E27FC236}">
                  <a16:creationId xmlns:a16="http://schemas.microsoft.com/office/drawing/2014/main" id="{BD4328F9-EB1F-4E49-B30F-DFE6EAEC4294}"/>
                </a:ext>
              </a:extLst>
            </p:cNvPr>
            <p:cNvSpPr/>
            <p:nvPr/>
          </p:nvSpPr>
          <p:spPr>
            <a:xfrm>
              <a:off x="8239544" y="2815680"/>
              <a:ext cx="180305" cy="165643"/>
            </a:xfrm>
            <a:prstGeom prst="star5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BDBFC59E-7432-4739-9AF4-ACD41746D09D}"/>
              </a:ext>
            </a:extLst>
          </p:cNvPr>
          <p:cNvCxnSpPr>
            <a:cxnSpLocks/>
          </p:cNvCxnSpPr>
          <p:nvPr/>
        </p:nvCxnSpPr>
        <p:spPr>
          <a:xfrm>
            <a:off x="5273827" y="2352404"/>
            <a:ext cx="2317851" cy="76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FDF9AF4C-D508-44AD-9F25-3F7DB505ACDD}"/>
              </a:ext>
            </a:extLst>
          </p:cNvPr>
          <p:cNvGrpSpPr/>
          <p:nvPr/>
        </p:nvGrpSpPr>
        <p:grpSpPr>
          <a:xfrm>
            <a:off x="5093331" y="2093087"/>
            <a:ext cx="2211781" cy="343583"/>
            <a:chOff x="-2654918" y="2356085"/>
            <a:chExt cx="2673433" cy="343583"/>
          </a:xfrm>
        </p:grpSpPr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35152B19-5314-4825-BF9A-02D7D4359C30}"/>
                </a:ext>
              </a:extLst>
            </p:cNvPr>
            <p:cNvSpPr txBox="1"/>
            <p:nvPr/>
          </p:nvSpPr>
          <p:spPr>
            <a:xfrm>
              <a:off x="-2412865" y="2356085"/>
              <a:ext cx="2431380" cy="246221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fr-FR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Dispositif MRH : 1 mois offert</a:t>
              </a:r>
            </a:p>
          </p:txBody>
        </p:sp>
        <p:sp>
          <p:nvSpPr>
            <p:cNvPr id="38" name="Étoile : 5 branches 37">
              <a:extLst>
                <a:ext uri="{FF2B5EF4-FFF2-40B4-BE49-F238E27FC236}">
                  <a16:creationId xmlns:a16="http://schemas.microsoft.com/office/drawing/2014/main" id="{25B1CE2E-7F8C-4B63-89BD-7339F5896726}"/>
                </a:ext>
              </a:extLst>
            </p:cNvPr>
            <p:cNvSpPr/>
            <p:nvPr/>
          </p:nvSpPr>
          <p:spPr>
            <a:xfrm>
              <a:off x="-2654918" y="2534025"/>
              <a:ext cx="218170" cy="165643"/>
            </a:xfrm>
            <a:prstGeom prst="star5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9" name="ZoneTexte 38">
            <a:extLst>
              <a:ext uri="{FF2B5EF4-FFF2-40B4-BE49-F238E27FC236}">
                <a16:creationId xmlns:a16="http://schemas.microsoft.com/office/drawing/2014/main" id="{806F3BEF-AE2E-451C-8DEB-6698C6639EA9}"/>
              </a:ext>
            </a:extLst>
          </p:cNvPr>
          <p:cNvSpPr txBox="1"/>
          <p:nvPr/>
        </p:nvSpPr>
        <p:spPr>
          <a:xfrm>
            <a:off x="5293586" y="2315666"/>
            <a:ext cx="12073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du 03/06 au 01/07</a:t>
            </a: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11EF7234-49D5-40F3-8AD2-3D49A76431F9}"/>
              </a:ext>
            </a:extLst>
          </p:cNvPr>
          <p:cNvGrpSpPr/>
          <p:nvPr/>
        </p:nvGrpSpPr>
        <p:grpSpPr>
          <a:xfrm>
            <a:off x="2567216" y="2975989"/>
            <a:ext cx="8758210" cy="353593"/>
            <a:chOff x="4451732" y="2295231"/>
            <a:chExt cx="8758210" cy="353593"/>
          </a:xfrm>
        </p:grpSpPr>
        <p:cxnSp>
          <p:nvCxnSpPr>
            <p:cNvPr id="41" name="Connecteur droit avec flèche 40">
              <a:extLst>
                <a:ext uri="{FF2B5EF4-FFF2-40B4-BE49-F238E27FC236}">
                  <a16:creationId xmlns:a16="http://schemas.microsoft.com/office/drawing/2014/main" id="{1E12611A-690A-4328-90F9-3526F886A1A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07729" y="2550504"/>
              <a:ext cx="8602213" cy="2576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EA397E82-05DE-4F30-A190-D754C05D4318}"/>
                </a:ext>
              </a:extLst>
            </p:cNvPr>
            <p:cNvGrpSpPr/>
            <p:nvPr/>
          </p:nvGrpSpPr>
          <p:grpSpPr>
            <a:xfrm>
              <a:off x="4451732" y="2295231"/>
              <a:ext cx="2273578" cy="353593"/>
              <a:chOff x="2468386" y="2292794"/>
              <a:chExt cx="2273578" cy="353593"/>
            </a:xfrm>
          </p:grpSpPr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3071AB5E-7E8A-4167-8E2E-D69D73134B24}"/>
                  </a:ext>
                </a:extLst>
              </p:cNvPr>
              <p:cNvSpPr txBox="1"/>
              <p:nvPr/>
            </p:nvSpPr>
            <p:spPr>
              <a:xfrm>
                <a:off x="2784377" y="2292794"/>
                <a:ext cx="1957587" cy="246221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Prêt Premium Avance liberté </a:t>
                </a:r>
              </a:p>
            </p:txBody>
          </p:sp>
          <p:sp>
            <p:nvSpPr>
              <p:cNvPr id="44" name="Étoile : 5 branches 43">
                <a:extLst>
                  <a:ext uri="{FF2B5EF4-FFF2-40B4-BE49-F238E27FC236}">
                    <a16:creationId xmlns:a16="http://schemas.microsoft.com/office/drawing/2014/main" id="{77B69EC7-4A5E-463B-A24A-C59758DEDB67}"/>
                  </a:ext>
                </a:extLst>
              </p:cNvPr>
              <p:cNvSpPr/>
              <p:nvPr/>
            </p:nvSpPr>
            <p:spPr>
              <a:xfrm>
                <a:off x="2468386" y="2480744"/>
                <a:ext cx="180305" cy="165643"/>
              </a:xfrm>
              <a:prstGeom prst="star5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</p:grpSp>
      <p:sp>
        <p:nvSpPr>
          <p:cNvPr id="45" name="ZoneTexte 37">
            <a:extLst>
              <a:ext uri="{FF2B5EF4-FFF2-40B4-BE49-F238E27FC236}">
                <a16:creationId xmlns:a16="http://schemas.microsoft.com/office/drawing/2014/main" id="{730B2F79-93A7-423A-B832-66D1F2340C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9599" y="3998010"/>
            <a:ext cx="1514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400" b="1" dirty="0">
                <a:solidFill>
                  <a:srgbClr val="7030A0"/>
                </a:solidFill>
              </a:rPr>
              <a:t>Bancarisation</a:t>
            </a:r>
            <a:endParaRPr lang="fr-FR" altLang="fr-FR" sz="1400" dirty="0">
              <a:solidFill>
                <a:srgbClr val="7030A0"/>
              </a:solidFill>
            </a:endParaRP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ABA892E5-4138-4DB9-A357-52C7BE15A424}"/>
              </a:ext>
            </a:extLst>
          </p:cNvPr>
          <p:cNvGrpSpPr/>
          <p:nvPr/>
        </p:nvGrpSpPr>
        <p:grpSpPr>
          <a:xfrm>
            <a:off x="7432898" y="6012442"/>
            <a:ext cx="4147114" cy="267956"/>
            <a:chOff x="2659988" y="4948636"/>
            <a:chExt cx="4147114" cy="267956"/>
          </a:xfrm>
        </p:grpSpPr>
        <p:grpSp>
          <p:nvGrpSpPr>
            <p:cNvPr id="47" name="Groupe 46">
              <a:extLst>
                <a:ext uri="{FF2B5EF4-FFF2-40B4-BE49-F238E27FC236}">
                  <a16:creationId xmlns:a16="http://schemas.microsoft.com/office/drawing/2014/main" id="{366C9B41-F739-4AC3-A233-3D8FF1642C97}"/>
                </a:ext>
              </a:extLst>
            </p:cNvPr>
            <p:cNvGrpSpPr/>
            <p:nvPr/>
          </p:nvGrpSpPr>
          <p:grpSpPr>
            <a:xfrm>
              <a:off x="2659988" y="5050949"/>
              <a:ext cx="3990887" cy="165643"/>
              <a:chOff x="4522298" y="1997756"/>
              <a:chExt cx="3990887" cy="165643"/>
            </a:xfrm>
          </p:grpSpPr>
          <p:sp>
            <p:nvSpPr>
              <p:cNvPr id="50" name="Étoile : 5 branches 49">
                <a:extLst>
                  <a:ext uri="{FF2B5EF4-FFF2-40B4-BE49-F238E27FC236}">
                    <a16:creationId xmlns:a16="http://schemas.microsoft.com/office/drawing/2014/main" id="{5F53EBF1-285B-4EFC-BC6F-82CA05BE71BB}"/>
                  </a:ext>
                </a:extLst>
              </p:cNvPr>
              <p:cNvSpPr/>
              <p:nvPr/>
            </p:nvSpPr>
            <p:spPr>
              <a:xfrm>
                <a:off x="4522298" y="1997756"/>
                <a:ext cx="180305" cy="165643"/>
              </a:xfrm>
              <a:prstGeom prst="star5">
                <a:avLst/>
              </a:prstGeom>
              <a:solidFill>
                <a:srgbClr val="FFFF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51" name="Connecteur droit avec flèche 50">
                <a:extLst>
                  <a:ext uri="{FF2B5EF4-FFF2-40B4-BE49-F238E27FC236}">
                    <a16:creationId xmlns:a16="http://schemas.microsoft.com/office/drawing/2014/main" id="{2BDF8275-92F9-47E0-AC52-E2606653D87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24277" y="2106486"/>
                <a:ext cx="3788908" cy="1"/>
              </a:xfrm>
              <a:prstGeom prst="straightConnector1">
                <a:avLst/>
              </a:prstGeom>
              <a:ln w="31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5E9FB64D-923D-42F5-83F5-BE528C784C26}"/>
                </a:ext>
              </a:extLst>
            </p:cNvPr>
            <p:cNvSpPr/>
            <p:nvPr/>
          </p:nvSpPr>
          <p:spPr>
            <a:xfrm>
              <a:off x="4083835" y="4948636"/>
              <a:ext cx="1321095" cy="246221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>
              <a:spAutoFit/>
            </a:bodyPr>
            <a:lstStyle/>
            <a:p>
              <a:r>
                <a:rPr lang="fr-FR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Vacances scolaires</a:t>
              </a:r>
              <a:endParaRPr lang="fr-FR" sz="1000" dirty="0"/>
            </a:p>
          </p:txBody>
        </p:sp>
        <p:sp>
          <p:nvSpPr>
            <p:cNvPr id="49" name="Étoile : 5 branches 48">
              <a:extLst>
                <a:ext uri="{FF2B5EF4-FFF2-40B4-BE49-F238E27FC236}">
                  <a16:creationId xmlns:a16="http://schemas.microsoft.com/office/drawing/2014/main" id="{B9ABF6F7-1A00-4EA6-AE23-FC6B07C7847B}"/>
                </a:ext>
              </a:extLst>
            </p:cNvPr>
            <p:cNvSpPr/>
            <p:nvPr/>
          </p:nvSpPr>
          <p:spPr>
            <a:xfrm>
              <a:off x="6626797" y="5040969"/>
              <a:ext cx="180305" cy="165643"/>
            </a:xfrm>
            <a:prstGeom prst="star5">
              <a:avLst/>
            </a:prstGeom>
            <a:solidFill>
              <a:srgbClr val="FFFF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9" name="Étoile : 5 branches 58">
            <a:extLst>
              <a:ext uri="{FF2B5EF4-FFF2-40B4-BE49-F238E27FC236}">
                <a16:creationId xmlns:a16="http://schemas.microsoft.com/office/drawing/2014/main" id="{6DE28A93-91AA-4CDC-A80D-B3E106EC411C}"/>
              </a:ext>
            </a:extLst>
          </p:cNvPr>
          <p:cNvSpPr/>
          <p:nvPr/>
        </p:nvSpPr>
        <p:spPr>
          <a:xfrm>
            <a:off x="7591680" y="2249354"/>
            <a:ext cx="180305" cy="165643"/>
          </a:xfrm>
          <a:prstGeom prst="star5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Étoile : 5 branches 59">
            <a:extLst>
              <a:ext uri="{FF2B5EF4-FFF2-40B4-BE49-F238E27FC236}">
                <a16:creationId xmlns:a16="http://schemas.microsoft.com/office/drawing/2014/main" id="{57742631-0EE3-49FC-ABC7-8A3F7837F854}"/>
              </a:ext>
            </a:extLst>
          </p:cNvPr>
          <p:cNvSpPr/>
          <p:nvPr/>
        </p:nvSpPr>
        <p:spPr>
          <a:xfrm>
            <a:off x="11290991" y="3056567"/>
            <a:ext cx="180305" cy="165643"/>
          </a:xfrm>
          <a:prstGeom prst="star5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7" name="Image 86">
            <a:extLst>
              <a:ext uri="{FF2B5EF4-FFF2-40B4-BE49-F238E27FC236}">
                <a16:creationId xmlns:a16="http://schemas.microsoft.com/office/drawing/2014/main" id="{F0E815C1-4D13-404B-AE9C-0904B09410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77" y="97569"/>
            <a:ext cx="655781" cy="637309"/>
          </a:xfrm>
          <a:prstGeom prst="rect">
            <a:avLst/>
          </a:prstGeom>
        </p:spPr>
      </p:pic>
      <p:pic>
        <p:nvPicPr>
          <p:cNvPr id="88" name="Image 87">
            <a:extLst>
              <a:ext uri="{FF2B5EF4-FFF2-40B4-BE49-F238E27FC236}">
                <a16:creationId xmlns:a16="http://schemas.microsoft.com/office/drawing/2014/main" id="{3BC476FF-5329-497B-B811-5551666464B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409" y="1660973"/>
            <a:ext cx="261377" cy="254015"/>
          </a:xfrm>
          <a:prstGeom prst="rect">
            <a:avLst/>
          </a:prstGeom>
        </p:spPr>
      </p:pic>
      <p:pic>
        <p:nvPicPr>
          <p:cNvPr id="89" name="Image 88">
            <a:extLst>
              <a:ext uri="{FF2B5EF4-FFF2-40B4-BE49-F238E27FC236}">
                <a16:creationId xmlns:a16="http://schemas.microsoft.com/office/drawing/2014/main" id="{9F7A5689-5087-4A6A-B436-F852675507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4446" y="1940427"/>
            <a:ext cx="261377" cy="254015"/>
          </a:xfrm>
          <a:prstGeom prst="rect">
            <a:avLst/>
          </a:prstGeom>
        </p:spPr>
      </p:pic>
      <p:pic>
        <p:nvPicPr>
          <p:cNvPr id="91" name="Image 90">
            <a:extLst>
              <a:ext uri="{FF2B5EF4-FFF2-40B4-BE49-F238E27FC236}">
                <a16:creationId xmlns:a16="http://schemas.microsoft.com/office/drawing/2014/main" id="{1EFB596B-3D00-470C-83E1-4759F16BBAC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690" y="2817665"/>
            <a:ext cx="261377" cy="254015"/>
          </a:xfrm>
          <a:prstGeom prst="rect">
            <a:avLst/>
          </a:prstGeom>
        </p:spPr>
      </p:pic>
      <p:grpSp>
        <p:nvGrpSpPr>
          <p:cNvPr id="92" name="Groupe 91">
            <a:extLst>
              <a:ext uri="{FF2B5EF4-FFF2-40B4-BE49-F238E27FC236}">
                <a16:creationId xmlns:a16="http://schemas.microsoft.com/office/drawing/2014/main" id="{8B63964F-48DE-4654-BC25-C2AC06EFDBF8}"/>
              </a:ext>
            </a:extLst>
          </p:cNvPr>
          <p:cNvGrpSpPr/>
          <p:nvPr/>
        </p:nvGrpSpPr>
        <p:grpSpPr>
          <a:xfrm>
            <a:off x="2561904" y="3898313"/>
            <a:ext cx="8800307" cy="329042"/>
            <a:chOff x="4410589" y="2295231"/>
            <a:chExt cx="8800307" cy="329042"/>
          </a:xfrm>
        </p:grpSpPr>
        <p:cxnSp>
          <p:nvCxnSpPr>
            <p:cNvPr id="93" name="Connecteur droit avec flèche 92">
              <a:extLst>
                <a:ext uri="{FF2B5EF4-FFF2-40B4-BE49-F238E27FC236}">
                  <a16:creationId xmlns:a16="http://schemas.microsoft.com/office/drawing/2014/main" id="{CF4E4199-2322-4A16-8BEA-D233FCE68B5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08683" y="2557261"/>
              <a:ext cx="8602213" cy="2576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4" name="Groupe 93">
              <a:extLst>
                <a:ext uri="{FF2B5EF4-FFF2-40B4-BE49-F238E27FC236}">
                  <a16:creationId xmlns:a16="http://schemas.microsoft.com/office/drawing/2014/main" id="{6DB4B231-6088-4E48-83CC-FF7273BE56DF}"/>
                </a:ext>
              </a:extLst>
            </p:cNvPr>
            <p:cNvGrpSpPr/>
            <p:nvPr/>
          </p:nvGrpSpPr>
          <p:grpSpPr>
            <a:xfrm>
              <a:off x="4410589" y="2295231"/>
              <a:ext cx="3377169" cy="329042"/>
              <a:chOff x="2427243" y="2292794"/>
              <a:chExt cx="3377169" cy="329042"/>
            </a:xfrm>
          </p:grpSpPr>
          <p:sp>
            <p:nvSpPr>
              <p:cNvPr id="95" name="ZoneTexte 94">
                <a:extLst>
                  <a:ext uri="{FF2B5EF4-FFF2-40B4-BE49-F238E27FC236}">
                    <a16:creationId xmlns:a16="http://schemas.microsoft.com/office/drawing/2014/main" id="{401754E7-DED7-45AA-B961-3F3BA16CDD36}"/>
                  </a:ext>
                </a:extLst>
              </p:cNvPr>
              <p:cNvSpPr txBox="1"/>
              <p:nvPr/>
            </p:nvSpPr>
            <p:spPr>
              <a:xfrm>
                <a:off x="2784377" y="2292794"/>
                <a:ext cx="3020035" cy="246221"/>
              </a:xfrm>
              <a:prstGeom prst="rect">
                <a:avLst/>
              </a:prstGeom>
              <a:solidFill>
                <a:srgbClr val="F4CDFF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Montée en Gamme carte Platinum</a:t>
                </a:r>
              </a:p>
            </p:txBody>
          </p:sp>
          <p:sp>
            <p:nvSpPr>
              <p:cNvPr id="96" name="Étoile : 5 branches 95">
                <a:extLst>
                  <a:ext uri="{FF2B5EF4-FFF2-40B4-BE49-F238E27FC236}">
                    <a16:creationId xmlns:a16="http://schemas.microsoft.com/office/drawing/2014/main" id="{94A7B03B-766E-4892-B3B5-12CCB1CB2CFA}"/>
                  </a:ext>
                </a:extLst>
              </p:cNvPr>
              <p:cNvSpPr/>
              <p:nvPr/>
            </p:nvSpPr>
            <p:spPr>
              <a:xfrm>
                <a:off x="2427243" y="2456193"/>
                <a:ext cx="180305" cy="165643"/>
              </a:xfrm>
              <a:prstGeom prst="star5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</p:grpSp>
      <p:sp>
        <p:nvSpPr>
          <p:cNvPr id="97" name="Étoile : 5 branches 96">
            <a:extLst>
              <a:ext uri="{FF2B5EF4-FFF2-40B4-BE49-F238E27FC236}">
                <a16:creationId xmlns:a16="http://schemas.microsoft.com/office/drawing/2014/main" id="{DA21C379-7DE1-4F21-BB85-640CC12667F0}"/>
              </a:ext>
            </a:extLst>
          </p:cNvPr>
          <p:cNvSpPr/>
          <p:nvPr/>
        </p:nvSpPr>
        <p:spPr>
          <a:xfrm>
            <a:off x="11326822" y="3978891"/>
            <a:ext cx="180305" cy="165643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9" name="Image 98">
            <a:extLst>
              <a:ext uri="{FF2B5EF4-FFF2-40B4-BE49-F238E27FC236}">
                <a16:creationId xmlns:a16="http://schemas.microsoft.com/office/drawing/2014/main" id="{5638FDE5-8E5C-4861-968D-CECF6243B8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21" y="3739989"/>
            <a:ext cx="261377" cy="254015"/>
          </a:xfrm>
          <a:prstGeom prst="rect">
            <a:avLst/>
          </a:prstGeom>
        </p:spPr>
      </p:pic>
      <p:grpSp>
        <p:nvGrpSpPr>
          <p:cNvPr id="100" name="Groupe 99">
            <a:extLst>
              <a:ext uri="{FF2B5EF4-FFF2-40B4-BE49-F238E27FC236}">
                <a16:creationId xmlns:a16="http://schemas.microsoft.com/office/drawing/2014/main" id="{8C6F2652-CF85-4B03-B49F-7C98BDF70367}"/>
              </a:ext>
            </a:extLst>
          </p:cNvPr>
          <p:cNvGrpSpPr/>
          <p:nvPr/>
        </p:nvGrpSpPr>
        <p:grpSpPr>
          <a:xfrm>
            <a:off x="2561904" y="4448082"/>
            <a:ext cx="8840335" cy="365985"/>
            <a:chOff x="4370561" y="2295231"/>
            <a:chExt cx="8840335" cy="365985"/>
          </a:xfrm>
        </p:grpSpPr>
        <p:cxnSp>
          <p:nvCxnSpPr>
            <p:cNvPr id="101" name="Connecteur droit avec flèche 100">
              <a:extLst>
                <a:ext uri="{FF2B5EF4-FFF2-40B4-BE49-F238E27FC236}">
                  <a16:creationId xmlns:a16="http://schemas.microsoft.com/office/drawing/2014/main" id="{13ED3434-5197-4E9A-91C6-E95B7BE1DC0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08683" y="2557261"/>
              <a:ext cx="8602213" cy="2576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2" name="Groupe 101">
              <a:extLst>
                <a:ext uri="{FF2B5EF4-FFF2-40B4-BE49-F238E27FC236}">
                  <a16:creationId xmlns:a16="http://schemas.microsoft.com/office/drawing/2014/main" id="{4DE5A162-B9E5-4673-ACB6-37525E723D20}"/>
                </a:ext>
              </a:extLst>
            </p:cNvPr>
            <p:cNvGrpSpPr/>
            <p:nvPr/>
          </p:nvGrpSpPr>
          <p:grpSpPr>
            <a:xfrm>
              <a:off x="4370561" y="2295231"/>
              <a:ext cx="3417197" cy="365985"/>
              <a:chOff x="2387215" y="2292794"/>
              <a:chExt cx="3417197" cy="365985"/>
            </a:xfrm>
          </p:grpSpPr>
          <p:sp>
            <p:nvSpPr>
              <p:cNvPr id="103" name="ZoneTexte 102">
                <a:extLst>
                  <a:ext uri="{FF2B5EF4-FFF2-40B4-BE49-F238E27FC236}">
                    <a16:creationId xmlns:a16="http://schemas.microsoft.com/office/drawing/2014/main" id="{F850145E-5FCB-4797-B728-C08E8F431CE8}"/>
                  </a:ext>
                </a:extLst>
              </p:cNvPr>
              <p:cNvSpPr txBox="1"/>
              <p:nvPr/>
            </p:nvSpPr>
            <p:spPr>
              <a:xfrm>
                <a:off x="2784377" y="2292794"/>
                <a:ext cx="3020035" cy="246221"/>
              </a:xfrm>
              <a:prstGeom prst="rect">
                <a:avLst/>
              </a:prstGeom>
              <a:solidFill>
                <a:srgbClr val="F4CDFF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Montée en Gamme carte </a:t>
                </a:r>
                <a:r>
                  <a:rPr lang="fr-FR" sz="100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Infinite</a:t>
                </a:r>
                <a:endParaRPr lang="fr-FR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04" name="Étoile : 5 branches 103">
                <a:extLst>
                  <a:ext uri="{FF2B5EF4-FFF2-40B4-BE49-F238E27FC236}">
                    <a16:creationId xmlns:a16="http://schemas.microsoft.com/office/drawing/2014/main" id="{0AC18B2C-A9F8-4333-8257-021D2BBFFA64}"/>
                  </a:ext>
                </a:extLst>
              </p:cNvPr>
              <p:cNvSpPr/>
              <p:nvPr/>
            </p:nvSpPr>
            <p:spPr>
              <a:xfrm>
                <a:off x="2387215" y="2493136"/>
                <a:ext cx="180305" cy="165643"/>
              </a:xfrm>
              <a:prstGeom prst="star5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</p:grpSp>
      <p:sp>
        <p:nvSpPr>
          <p:cNvPr id="105" name="Étoile : 5 branches 104">
            <a:extLst>
              <a:ext uri="{FF2B5EF4-FFF2-40B4-BE49-F238E27FC236}">
                <a16:creationId xmlns:a16="http://schemas.microsoft.com/office/drawing/2014/main" id="{9EAB2EF7-B094-4138-B7F4-623368A91BD3}"/>
              </a:ext>
            </a:extLst>
          </p:cNvPr>
          <p:cNvSpPr/>
          <p:nvPr/>
        </p:nvSpPr>
        <p:spPr>
          <a:xfrm>
            <a:off x="11366850" y="4528660"/>
            <a:ext cx="180305" cy="165643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7" name="Image 106">
            <a:extLst>
              <a:ext uri="{FF2B5EF4-FFF2-40B4-BE49-F238E27FC236}">
                <a16:creationId xmlns:a16="http://schemas.microsoft.com/office/drawing/2014/main" id="{2C1DA368-1F75-41FC-9AAC-2084A46050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549" y="4289758"/>
            <a:ext cx="261377" cy="254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5740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9666959-A2E2-4D6F-888A-8A9B372D0A5A}"/>
              </a:ext>
            </a:extLst>
          </p:cNvPr>
          <p:cNvSpPr/>
          <p:nvPr/>
        </p:nvSpPr>
        <p:spPr>
          <a:xfrm>
            <a:off x="4600095" y="2211930"/>
            <a:ext cx="6318384" cy="65801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6DCE76-1A28-46F4-929E-240A66D7051C}"/>
              </a:ext>
            </a:extLst>
          </p:cNvPr>
          <p:cNvSpPr/>
          <p:nvPr/>
        </p:nvSpPr>
        <p:spPr>
          <a:xfrm>
            <a:off x="4600094" y="3585152"/>
            <a:ext cx="6318385" cy="41645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32DEDBF8-5DDF-4273-9A44-5E42F58881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11208" y="1351865"/>
            <a:ext cx="7891699" cy="4154270"/>
          </a:xfrm>
        </p:spPr>
        <p:txBody>
          <a:bodyPr/>
          <a:lstStyle/>
          <a:p>
            <a:r>
              <a:rPr lang="fr-FR" b="1" dirty="0"/>
              <a:t>Nos ambitions majeures</a:t>
            </a:r>
          </a:p>
          <a:p>
            <a:r>
              <a:rPr lang="fr-FR" b="1" dirty="0"/>
              <a:t>Le challenge pour conquérir les sommets </a:t>
            </a:r>
          </a:p>
          <a:p>
            <a:r>
              <a:rPr lang="fr-FR" b="1" dirty="0">
                <a:solidFill>
                  <a:schemeClr val="bg1"/>
                </a:solidFill>
              </a:rPr>
              <a:t>Le calendrier des offres phares et les évènements sur le quadrimestre</a:t>
            </a:r>
          </a:p>
          <a:p>
            <a:pPr lvl="1"/>
            <a:r>
              <a:rPr lang="fr-FR" sz="1800" dirty="0"/>
              <a:t>Marché Grand Public </a:t>
            </a:r>
          </a:p>
          <a:p>
            <a:pPr lvl="1"/>
            <a:r>
              <a:rPr lang="fr-FR" sz="1800" dirty="0"/>
              <a:t>Marché Premium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r>
              <a:rPr lang="fr-FR" b="1" dirty="0"/>
              <a:t>L’essentiel de chaque univers</a:t>
            </a:r>
          </a:p>
          <a:p>
            <a:pPr lvl="1"/>
            <a:r>
              <a:rPr lang="fr-FR" sz="1800" dirty="0"/>
              <a:t>Marché Grand Public et des Premium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pPr marL="0" indent="0">
              <a:buNone/>
            </a:pPr>
            <a:endParaRPr lang="fr-FR" sz="1600" dirty="0"/>
          </a:p>
          <a:p>
            <a:endParaRPr lang="fr-FR" dirty="0"/>
          </a:p>
          <a:p>
            <a:pPr marL="457200" lvl="1" indent="0">
              <a:buNone/>
            </a:pP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24710505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665F39A6-56B9-45F2-9913-704FD0A5AC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/>
          <a:lstStyle/>
          <a:p>
            <a:r>
              <a:rPr lang="fr-FR" altLang="fr-FR" dirty="0">
                <a:solidFill>
                  <a:srgbClr val="C00000"/>
                </a:solidFill>
              </a:rPr>
              <a:t>LE CALENDRIER </a:t>
            </a:r>
            <a:r>
              <a:rPr lang="fr-FR" altLang="fr-FR" dirty="0"/>
              <a:t>des professionnels - </a:t>
            </a:r>
            <a:r>
              <a:rPr lang="fr-FR" altLang="fr-FR" dirty="0">
                <a:solidFill>
                  <a:srgbClr val="C00000"/>
                </a:solidFill>
              </a:rPr>
              <a:t>Les offres phares </a:t>
            </a:r>
            <a:r>
              <a:rPr lang="fr-FR" altLang="fr-FR" dirty="0"/>
              <a:t>de chaque univers de besoin et les </a:t>
            </a:r>
            <a:r>
              <a:rPr lang="fr-FR" altLang="fr-FR" dirty="0">
                <a:solidFill>
                  <a:srgbClr val="C00000"/>
                </a:solidFill>
              </a:rPr>
              <a:t>évènements</a:t>
            </a:r>
            <a:r>
              <a:rPr lang="fr-FR" altLang="fr-FR" dirty="0"/>
              <a:t> sur la période</a:t>
            </a:r>
            <a:endParaRPr lang="fr-FR" dirty="0"/>
          </a:p>
        </p:txBody>
      </p:sp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EEABCE06-09FF-4FE8-8E5B-23F8FE64E9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Premium - </a:t>
            </a:r>
            <a:r>
              <a:rPr lang="fr-FR" dirty="0">
                <a:solidFill>
                  <a:srgbClr val="C00000"/>
                </a:solidFill>
              </a:rPr>
              <a:t>Professionnels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4" name="ZoneTexte 2">
            <a:extLst>
              <a:ext uri="{FF2B5EF4-FFF2-40B4-BE49-F238E27FC236}">
                <a16:creationId xmlns:a16="http://schemas.microsoft.com/office/drawing/2014/main" id="{CDE3675B-0CBB-4E83-9881-4C04DD0ACC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733" y="2293520"/>
            <a:ext cx="13319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>
                <a:ln>
                  <a:noFill/>
                </a:ln>
                <a:solidFill>
                  <a:srgbClr val="0095D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Epargne</a:t>
            </a:r>
          </a:p>
        </p:txBody>
      </p:sp>
      <p:sp>
        <p:nvSpPr>
          <p:cNvPr id="5" name="ZoneTexte 37">
            <a:extLst>
              <a:ext uri="{FF2B5EF4-FFF2-40B4-BE49-F238E27FC236}">
                <a16:creationId xmlns:a16="http://schemas.microsoft.com/office/drawing/2014/main" id="{2CD53E7A-37B4-4037-A803-77C3FA89F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733" y="5037687"/>
            <a:ext cx="1514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E-Commerce</a:t>
            </a: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ZoneTexte 38">
            <a:extLst>
              <a:ext uri="{FF2B5EF4-FFF2-40B4-BE49-F238E27FC236}">
                <a16:creationId xmlns:a16="http://schemas.microsoft.com/office/drawing/2014/main" id="{BBD5D5A5-00F4-4974-89B6-1AFA852288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6734" y="3803888"/>
            <a:ext cx="15144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>
                <a:ln>
                  <a:noFill/>
                </a:ln>
                <a:solidFill>
                  <a:srgbClr val="71BF4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Crédit</a:t>
            </a: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ZoneTexte 39">
            <a:extLst>
              <a:ext uri="{FF2B5EF4-FFF2-40B4-BE49-F238E27FC236}">
                <a16:creationId xmlns:a16="http://schemas.microsoft.com/office/drawing/2014/main" id="{AA8DFDAD-C12D-43C0-BA32-01363B7776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733" y="2604769"/>
            <a:ext cx="150018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IARD Prévoyance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altLang="fr-FR" sz="1400" b="1" dirty="0">
                <a:solidFill>
                  <a:srgbClr val="FFC000"/>
                </a:solidFill>
              </a:rPr>
              <a:t>Santé</a:t>
            </a:r>
            <a:endParaRPr kumimoji="0" lang="fr-FR" altLang="fr-FR" sz="1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1D2B60E-87A9-4DD2-A677-E082E8AADE4F}"/>
              </a:ext>
            </a:extLst>
          </p:cNvPr>
          <p:cNvSpPr txBox="1"/>
          <p:nvPr/>
        </p:nvSpPr>
        <p:spPr>
          <a:xfrm>
            <a:off x="2623274" y="2273493"/>
            <a:ext cx="2582469" cy="246221"/>
          </a:xfrm>
          <a:prstGeom prst="rect">
            <a:avLst/>
          </a:prstGeom>
          <a:solidFill>
            <a:srgbClr val="CCECFF"/>
          </a:solidFill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Tréso Climat II </a:t>
            </a:r>
            <a:r>
              <a:rPr kumimoji="0" lang="fr-FR" sz="90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(14/04/2023 </a:t>
            </a:r>
            <a:r>
              <a:rPr kumimoji="0" lang="fr-FR" sz="90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 13/07/2023)</a:t>
            </a:r>
            <a:endParaRPr kumimoji="0" lang="fr-FR" sz="100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8D80E73A-BF6C-4A49-9C0F-6792A61DD008}"/>
              </a:ext>
            </a:extLst>
          </p:cNvPr>
          <p:cNvCxnSpPr>
            <a:cxnSpLocks/>
            <a:endCxn id="41" idx="2"/>
          </p:cNvCxnSpPr>
          <p:nvPr/>
        </p:nvCxnSpPr>
        <p:spPr>
          <a:xfrm>
            <a:off x="2651209" y="2529446"/>
            <a:ext cx="59047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Étoile : 5 branches 9">
            <a:extLst>
              <a:ext uri="{FF2B5EF4-FFF2-40B4-BE49-F238E27FC236}">
                <a16:creationId xmlns:a16="http://schemas.microsoft.com/office/drawing/2014/main" id="{0007930F-62F0-421D-B054-23CD8A9DF8FC}"/>
              </a:ext>
            </a:extLst>
          </p:cNvPr>
          <p:cNvSpPr/>
          <p:nvPr/>
        </p:nvSpPr>
        <p:spPr>
          <a:xfrm>
            <a:off x="2428771" y="2405568"/>
            <a:ext cx="180305" cy="165643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895AD97-EA7E-4671-9F2F-5F2F94782B71}"/>
              </a:ext>
            </a:extLst>
          </p:cNvPr>
          <p:cNvGrpSpPr/>
          <p:nvPr/>
        </p:nvGrpSpPr>
        <p:grpSpPr>
          <a:xfrm>
            <a:off x="2427951" y="2980728"/>
            <a:ext cx="8829986" cy="337532"/>
            <a:chOff x="4478770" y="2295231"/>
            <a:chExt cx="4652317" cy="337532"/>
          </a:xfrm>
        </p:grpSpPr>
        <p:cxnSp>
          <p:nvCxnSpPr>
            <p:cNvPr id="14" name="Connecteur droit avec flèche 13">
              <a:extLst>
                <a:ext uri="{FF2B5EF4-FFF2-40B4-BE49-F238E27FC236}">
                  <a16:creationId xmlns:a16="http://schemas.microsoft.com/office/drawing/2014/main" id="{FFC30A85-6EC9-4F3D-A085-20D08F6F56FF}"/>
                </a:ext>
              </a:extLst>
            </p:cNvPr>
            <p:cNvCxnSpPr>
              <a:cxnSpLocks/>
            </p:cNvCxnSpPr>
            <p:nvPr/>
          </p:nvCxnSpPr>
          <p:spPr>
            <a:xfrm>
              <a:off x="4596400" y="2570845"/>
              <a:ext cx="453468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6FC6342D-3D20-4F6B-AF22-90878FAF8929}"/>
                </a:ext>
              </a:extLst>
            </p:cNvPr>
            <p:cNvGrpSpPr/>
            <p:nvPr/>
          </p:nvGrpSpPr>
          <p:grpSpPr>
            <a:xfrm>
              <a:off x="4478770" y="2295231"/>
              <a:ext cx="1854700" cy="337532"/>
              <a:chOff x="2495424" y="2292794"/>
              <a:chExt cx="1854700" cy="337532"/>
            </a:xfrm>
          </p:grpSpPr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F2E9E39-FE18-4A32-B08E-8D79C7E6413F}"/>
                  </a:ext>
                </a:extLst>
              </p:cNvPr>
              <p:cNvSpPr txBox="1"/>
              <p:nvPr/>
            </p:nvSpPr>
            <p:spPr>
              <a:xfrm>
                <a:off x="2598335" y="2292794"/>
                <a:ext cx="1751789" cy="246221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Offre </a:t>
                </a:r>
                <a:r>
                  <a:rPr lang="fr-FR" sz="1000" b="1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/>
                  </a:rPr>
                  <a:t>Complémentaire Santé Salariés </a:t>
                </a:r>
                <a:r>
                  <a:rPr kumimoji="0" lang="fr-FR" sz="80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(jusqu’au 31/12) </a:t>
                </a:r>
                <a:endPara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7" name="Étoile : 5 branches 16">
                <a:extLst>
                  <a:ext uri="{FF2B5EF4-FFF2-40B4-BE49-F238E27FC236}">
                    <a16:creationId xmlns:a16="http://schemas.microsoft.com/office/drawing/2014/main" id="{5BDBD1CB-140C-4DE3-8ECE-A10A16AD55AA}"/>
                  </a:ext>
                </a:extLst>
              </p:cNvPr>
              <p:cNvSpPr/>
              <p:nvPr/>
            </p:nvSpPr>
            <p:spPr>
              <a:xfrm>
                <a:off x="2495424" y="2469531"/>
                <a:ext cx="106450" cy="160795"/>
              </a:xfrm>
              <a:prstGeom prst="star5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1B035413-4427-4067-BFC1-67C9B9216805}"/>
              </a:ext>
            </a:extLst>
          </p:cNvPr>
          <p:cNvGrpSpPr/>
          <p:nvPr/>
        </p:nvGrpSpPr>
        <p:grpSpPr>
          <a:xfrm>
            <a:off x="2470904" y="3375165"/>
            <a:ext cx="8787033" cy="325375"/>
            <a:chOff x="4469230" y="2258609"/>
            <a:chExt cx="8787033" cy="325375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62FD95A2-04C4-462E-A946-93C6728C73C2}"/>
                </a:ext>
              </a:extLst>
            </p:cNvPr>
            <p:cNvGrpSpPr/>
            <p:nvPr/>
          </p:nvGrpSpPr>
          <p:grpSpPr>
            <a:xfrm>
              <a:off x="4469230" y="2258609"/>
              <a:ext cx="3477223" cy="325375"/>
              <a:chOff x="2485884" y="2256172"/>
              <a:chExt cx="3477223" cy="325375"/>
            </a:xfrm>
          </p:grpSpPr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92C4C41F-AB8A-4F40-8CAB-F30B4B3B225B}"/>
                  </a:ext>
                </a:extLst>
              </p:cNvPr>
              <p:cNvSpPr txBox="1"/>
              <p:nvPr/>
            </p:nvSpPr>
            <p:spPr>
              <a:xfrm>
                <a:off x="2643895" y="2256172"/>
                <a:ext cx="3319212" cy="246221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Action DATANEO à injection mensuelle de cibles</a:t>
                </a:r>
              </a:p>
            </p:txBody>
          </p:sp>
          <p:sp>
            <p:nvSpPr>
              <p:cNvPr id="22" name="Étoile : 5 branches 21">
                <a:extLst>
                  <a:ext uri="{FF2B5EF4-FFF2-40B4-BE49-F238E27FC236}">
                    <a16:creationId xmlns:a16="http://schemas.microsoft.com/office/drawing/2014/main" id="{B9DB7962-86B0-4CFC-970A-AEBC2431CC8C}"/>
                  </a:ext>
                </a:extLst>
              </p:cNvPr>
              <p:cNvSpPr/>
              <p:nvPr/>
            </p:nvSpPr>
            <p:spPr>
              <a:xfrm>
                <a:off x="2485884" y="2415904"/>
                <a:ext cx="180305" cy="165643"/>
              </a:xfrm>
              <a:prstGeom prst="star5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BF18C899-B8DA-44AD-93E0-C29567CCC55D}"/>
                </a:ext>
              </a:extLst>
            </p:cNvPr>
            <p:cNvCxnSpPr>
              <a:cxnSpLocks/>
            </p:cNvCxnSpPr>
            <p:nvPr/>
          </p:nvCxnSpPr>
          <p:spPr>
            <a:xfrm>
              <a:off x="4607728" y="2531712"/>
              <a:ext cx="864853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46ED763E-6BAC-4114-94B0-57E0447566C8}"/>
              </a:ext>
            </a:extLst>
          </p:cNvPr>
          <p:cNvGrpSpPr/>
          <p:nvPr/>
        </p:nvGrpSpPr>
        <p:grpSpPr>
          <a:xfrm>
            <a:off x="3518263" y="4505415"/>
            <a:ext cx="7763630" cy="288753"/>
            <a:chOff x="4469230" y="2295231"/>
            <a:chExt cx="8829644" cy="288753"/>
          </a:xfrm>
        </p:grpSpPr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6A2A7E52-3B71-4B16-B927-9943F8D0009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07728" y="2567212"/>
              <a:ext cx="8691146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3D52C85D-D0EF-45B0-AF46-53D57A2141EC}"/>
                </a:ext>
              </a:extLst>
            </p:cNvPr>
            <p:cNvGrpSpPr/>
            <p:nvPr/>
          </p:nvGrpSpPr>
          <p:grpSpPr>
            <a:xfrm>
              <a:off x="4469230" y="2295231"/>
              <a:ext cx="4781637" cy="288753"/>
              <a:chOff x="2485884" y="2292794"/>
              <a:chExt cx="4781637" cy="288753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1134D854-F4DA-4C6B-9F97-894150C407F3}"/>
                  </a:ext>
                </a:extLst>
              </p:cNvPr>
              <p:cNvSpPr txBox="1"/>
              <p:nvPr/>
            </p:nvSpPr>
            <p:spPr>
              <a:xfrm>
                <a:off x="2623275" y="2292794"/>
                <a:ext cx="4644246" cy="246221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Action équipement Pros de Santé en solutions d’encaissement</a:t>
                </a:r>
              </a:p>
            </p:txBody>
          </p:sp>
          <p:sp>
            <p:nvSpPr>
              <p:cNvPr id="27" name="Étoile : 5 branches 26">
                <a:extLst>
                  <a:ext uri="{FF2B5EF4-FFF2-40B4-BE49-F238E27FC236}">
                    <a16:creationId xmlns:a16="http://schemas.microsoft.com/office/drawing/2014/main" id="{CFA439D9-E6F8-4693-BFB0-51D2FF6B67BD}"/>
                  </a:ext>
                </a:extLst>
              </p:cNvPr>
              <p:cNvSpPr/>
              <p:nvPr/>
            </p:nvSpPr>
            <p:spPr>
              <a:xfrm>
                <a:off x="2485884" y="2415904"/>
                <a:ext cx="180305" cy="165643"/>
              </a:xfrm>
              <a:prstGeom prst="star5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9F9CBEC4-BF45-4CE5-AB7E-94DA323CF7D9}"/>
              </a:ext>
            </a:extLst>
          </p:cNvPr>
          <p:cNvGrpSpPr/>
          <p:nvPr/>
        </p:nvGrpSpPr>
        <p:grpSpPr>
          <a:xfrm>
            <a:off x="2494376" y="4988021"/>
            <a:ext cx="8763561" cy="306859"/>
            <a:chOff x="4469230" y="2277125"/>
            <a:chExt cx="8763561" cy="306859"/>
          </a:xfrm>
        </p:grpSpPr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940AA3B4-145B-475A-9E8D-6D5094EEAD14}"/>
                </a:ext>
              </a:extLst>
            </p:cNvPr>
            <p:cNvCxnSpPr>
              <a:cxnSpLocks/>
            </p:cNvCxnSpPr>
            <p:nvPr/>
          </p:nvCxnSpPr>
          <p:spPr>
            <a:xfrm>
              <a:off x="4607729" y="2551616"/>
              <a:ext cx="862506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54F75054-A0EE-4ABA-ADB8-F6550850249D}"/>
                </a:ext>
              </a:extLst>
            </p:cNvPr>
            <p:cNvGrpSpPr/>
            <p:nvPr/>
          </p:nvGrpSpPr>
          <p:grpSpPr>
            <a:xfrm>
              <a:off x="4469230" y="2277125"/>
              <a:ext cx="2874330" cy="306859"/>
              <a:chOff x="2485884" y="2274688"/>
              <a:chExt cx="2874330" cy="306859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AC7B34B6-904D-4FA6-8860-C860537D88D2}"/>
                  </a:ext>
                </a:extLst>
              </p:cNvPr>
              <p:cNvSpPr txBox="1"/>
              <p:nvPr/>
            </p:nvSpPr>
            <p:spPr>
              <a:xfrm>
                <a:off x="2666190" y="2274688"/>
                <a:ext cx="2694024" cy="246221"/>
              </a:xfrm>
              <a:prstGeom prst="rect">
                <a:avLst/>
              </a:prstGeom>
              <a:solidFill>
                <a:srgbClr val="F4CDFF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Offre Promo </a:t>
                </a:r>
                <a:r>
                  <a:rPr kumimoji="0" lang="fr-FR" sz="10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PayPlug</a:t>
                </a:r>
                <a:r>
                  <a:rPr kumimoji="0" lang="fr-FR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 &amp; IZ e-commerce</a:t>
                </a:r>
              </a:p>
            </p:txBody>
          </p:sp>
          <p:sp>
            <p:nvSpPr>
              <p:cNvPr id="32" name="Étoile : 5 branches 31">
                <a:extLst>
                  <a:ext uri="{FF2B5EF4-FFF2-40B4-BE49-F238E27FC236}">
                    <a16:creationId xmlns:a16="http://schemas.microsoft.com/office/drawing/2014/main" id="{E68673A3-AFB5-4335-A013-80860BC88DB6}"/>
                  </a:ext>
                </a:extLst>
              </p:cNvPr>
              <p:cNvSpPr/>
              <p:nvPr/>
            </p:nvSpPr>
            <p:spPr>
              <a:xfrm>
                <a:off x="2485884" y="2415904"/>
                <a:ext cx="180305" cy="165643"/>
              </a:xfrm>
              <a:prstGeom prst="star5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33" name="ZoneTexte 38">
            <a:extLst>
              <a:ext uri="{FF2B5EF4-FFF2-40B4-BE49-F238E27FC236}">
                <a16:creationId xmlns:a16="http://schemas.microsoft.com/office/drawing/2014/main" id="{365D8E52-7CDE-4E13-A57E-D888578141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2042" y="4403404"/>
            <a:ext cx="15144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Conquête et flux</a:t>
            </a: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1" name="Étoile : 5 branches 40">
            <a:extLst>
              <a:ext uri="{FF2B5EF4-FFF2-40B4-BE49-F238E27FC236}">
                <a16:creationId xmlns:a16="http://schemas.microsoft.com/office/drawing/2014/main" id="{CF13E37F-894C-4A29-A083-F70AD372F1C2}"/>
              </a:ext>
            </a:extLst>
          </p:cNvPr>
          <p:cNvSpPr/>
          <p:nvPr/>
        </p:nvSpPr>
        <p:spPr>
          <a:xfrm>
            <a:off x="8521474" y="2363803"/>
            <a:ext cx="180305" cy="165643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A87DF7B4-41E4-471E-AB85-1EBE11E3BD91}"/>
              </a:ext>
            </a:extLst>
          </p:cNvPr>
          <p:cNvGrpSpPr/>
          <p:nvPr/>
        </p:nvGrpSpPr>
        <p:grpSpPr>
          <a:xfrm>
            <a:off x="2438644" y="2601495"/>
            <a:ext cx="4618502" cy="331451"/>
            <a:chOff x="3031489" y="2635310"/>
            <a:chExt cx="5466411" cy="331451"/>
          </a:xfrm>
        </p:grpSpPr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0FBADF1A-A013-4C70-AC5C-65A7E7CE8F0A}"/>
                </a:ext>
              </a:extLst>
            </p:cNvPr>
            <p:cNvGrpSpPr/>
            <p:nvPr/>
          </p:nvGrpSpPr>
          <p:grpSpPr>
            <a:xfrm>
              <a:off x="3031489" y="2635310"/>
              <a:ext cx="5293799" cy="327752"/>
              <a:chOff x="4353930" y="2295231"/>
              <a:chExt cx="5293799" cy="327752"/>
            </a:xfrm>
          </p:grpSpPr>
          <p:grpSp>
            <p:nvGrpSpPr>
              <p:cNvPr id="45" name="Groupe 44">
                <a:extLst>
                  <a:ext uri="{FF2B5EF4-FFF2-40B4-BE49-F238E27FC236}">
                    <a16:creationId xmlns:a16="http://schemas.microsoft.com/office/drawing/2014/main" id="{AC7C537A-4117-4FFA-9C95-28B24EF55E52}"/>
                  </a:ext>
                </a:extLst>
              </p:cNvPr>
              <p:cNvGrpSpPr/>
              <p:nvPr/>
            </p:nvGrpSpPr>
            <p:grpSpPr>
              <a:xfrm>
                <a:off x="4353930" y="2295231"/>
                <a:ext cx="3653321" cy="327752"/>
                <a:chOff x="2370584" y="2292794"/>
                <a:chExt cx="3653321" cy="327752"/>
              </a:xfrm>
            </p:grpSpPr>
            <p:sp>
              <p:nvSpPr>
                <p:cNvPr id="47" name="ZoneTexte 46">
                  <a:extLst>
                    <a:ext uri="{FF2B5EF4-FFF2-40B4-BE49-F238E27FC236}">
                      <a16:creationId xmlns:a16="http://schemas.microsoft.com/office/drawing/2014/main" id="{F872923A-79E5-411B-A413-5AEDF4931FFD}"/>
                    </a:ext>
                  </a:extLst>
                </p:cNvPr>
                <p:cNvSpPr txBox="1"/>
                <p:nvPr/>
              </p:nvSpPr>
              <p:spPr>
                <a:xfrm>
                  <a:off x="2578793" y="2292794"/>
                  <a:ext cx="3445112" cy="246221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</p:spPr>
              <p:txBody>
                <a:bodyPr wrap="square" lIns="0" rIns="0" rtlCol="0">
                  <a:spAutoFit/>
                </a:bodyPr>
                <a:lstStyle/>
                <a:p>
                  <a:pPr marL="0" marR="0" lvl="0" indent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Offre Promo Prévoyance Pro</a:t>
                  </a:r>
                  <a:r>
                    <a:rPr kumimoji="0" lang="fr-FR" sz="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 </a:t>
                  </a:r>
                  <a:r>
                    <a:rPr kumimoji="0" lang="fr-FR" sz="80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(du </a:t>
                  </a:r>
                  <a:r>
                    <a:rPr lang="fr-FR" sz="800" i="1" dirty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Arial"/>
                    </a:rPr>
                    <a:t>02/0</a:t>
                  </a:r>
                  <a:r>
                    <a:rPr kumimoji="0" lang="fr-FR" sz="80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5 au 30/06)</a:t>
                  </a:r>
                  <a:endParaRPr kumimoji="0" lang="fr-FR" sz="100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Étoile : 5 branches 47">
                  <a:extLst>
                    <a:ext uri="{FF2B5EF4-FFF2-40B4-BE49-F238E27FC236}">
                      <a16:creationId xmlns:a16="http://schemas.microsoft.com/office/drawing/2014/main" id="{D7458EAD-9B65-488C-9849-A487C43E7581}"/>
                    </a:ext>
                  </a:extLst>
                </p:cNvPr>
                <p:cNvSpPr/>
                <p:nvPr/>
              </p:nvSpPr>
              <p:spPr>
                <a:xfrm>
                  <a:off x="2370584" y="2481518"/>
                  <a:ext cx="222885" cy="139028"/>
                </a:xfrm>
                <a:prstGeom prst="star5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46" name="Connecteur droit avec flèche 45">
                <a:extLst>
                  <a:ext uri="{FF2B5EF4-FFF2-40B4-BE49-F238E27FC236}">
                    <a16:creationId xmlns:a16="http://schemas.microsoft.com/office/drawing/2014/main" id="{148F68F7-424A-4B21-A066-82C9651B7074}"/>
                  </a:ext>
                </a:extLst>
              </p:cNvPr>
              <p:cNvCxnSpPr>
                <a:cxnSpLocks/>
                <a:stCxn id="48" idx="4"/>
              </p:cNvCxnSpPr>
              <p:nvPr/>
            </p:nvCxnSpPr>
            <p:spPr>
              <a:xfrm>
                <a:off x="4576815" y="2537059"/>
                <a:ext cx="5070914" cy="765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4" name="Étoile : 5 branches 43">
              <a:extLst>
                <a:ext uri="{FF2B5EF4-FFF2-40B4-BE49-F238E27FC236}">
                  <a16:creationId xmlns:a16="http://schemas.microsoft.com/office/drawing/2014/main" id="{6151E344-8389-48D3-9F5E-BE83EB031B4D}"/>
                </a:ext>
              </a:extLst>
            </p:cNvPr>
            <p:cNvSpPr/>
            <p:nvPr/>
          </p:nvSpPr>
          <p:spPr>
            <a:xfrm>
              <a:off x="8317596" y="2801118"/>
              <a:ext cx="180304" cy="165643"/>
            </a:xfrm>
            <a:prstGeom prst="star5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9" name="ZoneTexte 39">
            <a:extLst>
              <a:ext uri="{FF2B5EF4-FFF2-40B4-BE49-F238E27FC236}">
                <a16:creationId xmlns:a16="http://schemas.microsoft.com/office/drawing/2014/main" id="{1C92C56B-2C77-45EB-84D0-A7696884AC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376" y="5326264"/>
            <a:ext cx="15001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>
                <a:ln>
                  <a:noFill/>
                </a:ln>
                <a:solidFill>
                  <a:srgbClr val="F49D63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Ingénierie sociale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43754B42-9860-447C-B0EC-910FAD63455A}"/>
              </a:ext>
            </a:extLst>
          </p:cNvPr>
          <p:cNvSpPr txBox="1"/>
          <p:nvPr/>
        </p:nvSpPr>
        <p:spPr>
          <a:xfrm>
            <a:off x="2623275" y="5405115"/>
            <a:ext cx="1514476" cy="24622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Box-Office et ES-PL</a:t>
            </a:r>
          </a:p>
        </p:txBody>
      </p:sp>
      <p:cxnSp>
        <p:nvCxnSpPr>
          <p:cNvPr id="51" name="Connecteur droit avec flèche 50">
            <a:extLst>
              <a:ext uri="{FF2B5EF4-FFF2-40B4-BE49-F238E27FC236}">
                <a16:creationId xmlns:a16="http://schemas.microsoft.com/office/drawing/2014/main" id="{06CF6E25-7A10-4F80-98D4-DADCE728AD7C}"/>
              </a:ext>
            </a:extLst>
          </p:cNvPr>
          <p:cNvCxnSpPr>
            <a:cxnSpLocks/>
          </p:cNvCxnSpPr>
          <p:nvPr/>
        </p:nvCxnSpPr>
        <p:spPr>
          <a:xfrm>
            <a:off x="2623275" y="5672522"/>
            <a:ext cx="8658618" cy="144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Étoile : 5 branches 51">
            <a:extLst>
              <a:ext uri="{FF2B5EF4-FFF2-40B4-BE49-F238E27FC236}">
                <a16:creationId xmlns:a16="http://schemas.microsoft.com/office/drawing/2014/main" id="{E41CF3ED-DF46-4C3A-9A0D-A5ED54AB3F99}"/>
              </a:ext>
            </a:extLst>
          </p:cNvPr>
          <p:cNvSpPr/>
          <p:nvPr/>
        </p:nvSpPr>
        <p:spPr>
          <a:xfrm>
            <a:off x="2485884" y="5555384"/>
            <a:ext cx="180305" cy="165643"/>
          </a:xfrm>
          <a:prstGeom prst="star5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82210AA4-F3A3-4ECF-9A3A-07D70FEE0E8B}"/>
              </a:ext>
            </a:extLst>
          </p:cNvPr>
          <p:cNvGrpSpPr/>
          <p:nvPr/>
        </p:nvGrpSpPr>
        <p:grpSpPr>
          <a:xfrm>
            <a:off x="2470904" y="3748561"/>
            <a:ext cx="8787033" cy="334428"/>
            <a:chOff x="4469230" y="2249556"/>
            <a:chExt cx="8787033" cy="334428"/>
          </a:xfrm>
        </p:grpSpPr>
        <p:grpSp>
          <p:nvGrpSpPr>
            <p:cNvPr id="54" name="Groupe 53">
              <a:extLst>
                <a:ext uri="{FF2B5EF4-FFF2-40B4-BE49-F238E27FC236}">
                  <a16:creationId xmlns:a16="http://schemas.microsoft.com/office/drawing/2014/main" id="{CE9258FE-64A7-4DA1-A62C-3FDE23BF9105}"/>
                </a:ext>
              </a:extLst>
            </p:cNvPr>
            <p:cNvGrpSpPr/>
            <p:nvPr/>
          </p:nvGrpSpPr>
          <p:grpSpPr>
            <a:xfrm>
              <a:off x="4469230" y="2249556"/>
              <a:ext cx="3314260" cy="334428"/>
              <a:chOff x="2485884" y="2247119"/>
              <a:chExt cx="3314260" cy="334428"/>
            </a:xfrm>
          </p:grpSpPr>
          <p:sp>
            <p:nvSpPr>
              <p:cNvPr id="56" name="ZoneTexte 55">
                <a:extLst>
                  <a:ext uri="{FF2B5EF4-FFF2-40B4-BE49-F238E27FC236}">
                    <a16:creationId xmlns:a16="http://schemas.microsoft.com/office/drawing/2014/main" id="{05E00B1C-3A00-4220-BB92-2FA730895F1C}"/>
                  </a:ext>
                </a:extLst>
              </p:cNvPr>
              <p:cNvSpPr txBox="1"/>
              <p:nvPr/>
            </p:nvSpPr>
            <p:spPr>
              <a:xfrm>
                <a:off x="2643895" y="2247119"/>
                <a:ext cx="3156249" cy="246221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Action Crédit Digital Pro en vagues successives</a:t>
                </a:r>
              </a:p>
            </p:txBody>
          </p:sp>
          <p:sp>
            <p:nvSpPr>
              <p:cNvPr id="57" name="Étoile : 5 branches 56">
                <a:extLst>
                  <a:ext uri="{FF2B5EF4-FFF2-40B4-BE49-F238E27FC236}">
                    <a16:creationId xmlns:a16="http://schemas.microsoft.com/office/drawing/2014/main" id="{041461BA-0C36-4C37-837B-C2E38452FCBD}"/>
                  </a:ext>
                </a:extLst>
              </p:cNvPr>
              <p:cNvSpPr/>
              <p:nvPr/>
            </p:nvSpPr>
            <p:spPr>
              <a:xfrm>
                <a:off x="2485884" y="2415904"/>
                <a:ext cx="180305" cy="165643"/>
              </a:xfrm>
              <a:prstGeom prst="star5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cxnSp>
          <p:nvCxnSpPr>
            <p:cNvPr id="55" name="Connecteur droit avec flèche 54">
              <a:extLst>
                <a:ext uri="{FF2B5EF4-FFF2-40B4-BE49-F238E27FC236}">
                  <a16:creationId xmlns:a16="http://schemas.microsoft.com/office/drawing/2014/main" id="{F9926439-78B1-40DA-A828-5BEF1DD98534}"/>
                </a:ext>
              </a:extLst>
            </p:cNvPr>
            <p:cNvCxnSpPr>
              <a:cxnSpLocks/>
            </p:cNvCxnSpPr>
            <p:nvPr/>
          </p:nvCxnSpPr>
          <p:spPr>
            <a:xfrm>
              <a:off x="4607728" y="2531712"/>
              <a:ext cx="864853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Flèche : pentagone 57">
            <a:extLst>
              <a:ext uri="{FF2B5EF4-FFF2-40B4-BE49-F238E27FC236}">
                <a16:creationId xmlns:a16="http://schemas.microsoft.com/office/drawing/2014/main" id="{27A35BFD-4C07-44AD-AF10-4192370ACE08}"/>
              </a:ext>
            </a:extLst>
          </p:cNvPr>
          <p:cNvSpPr/>
          <p:nvPr/>
        </p:nvSpPr>
        <p:spPr>
          <a:xfrm>
            <a:off x="693738" y="1279525"/>
            <a:ext cx="10848975" cy="307975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9" name="ZoneTexte 9">
            <a:extLst>
              <a:ext uri="{FF2B5EF4-FFF2-40B4-BE49-F238E27FC236}">
                <a16:creationId xmlns:a16="http://schemas.microsoft.com/office/drawing/2014/main" id="{E0158582-2735-4EBB-9AC9-617E21D41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7388" y="1270000"/>
            <a:ext cx="13112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Mai</a:t>
            </a:r>
          </a:p>
        </p:txBody>
      </p:sp>
      <p:sp>
        <p:nvSpPr>
          <p:cNvPr id="60" name="ZoneTexte 31">
            <a:extLst>
              <a:ext uri="{FF2B5EF4-FFF2-40B4-BE49-F238E27FC236}">
                <a16:creationId xmlns:a16="http://schemas.microsoft.com/office/drawing/2014/main" id="{6EFD769D-2B0B-4BFF-923F-BCE05392FA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0228" y="1270000"/>
            <a:ext cx="13112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Juin</a:t>
            </a:r>
          </a:p>
        </p:txBody>
      </p:sp>
      <p:sp>
        <p:nvSpPr>
          <p:cNvPr id="61" name="ZoneTexte 32">
            <a:extLst>
              <a:ext uri="{FF2B5EF4-FFF2-40B4-BE49-F238E27FC236}">
                <a16:creationId xmlns:a16="http://schemas.microsoft.com/office/drawing/2014/main" id="{911756A1-6926-4720-A043-3BAE0B7586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6865" y="1271588"/>
            <a:ext cx="13112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Juillet</a:t>
            </a:r>
          </a:p>
        </p:txBody>
      </p:sp>
      <p:sp>
        <p:nvSpPr>
          <p:cNvPr id="62" name="ZoneTexte 33">
            <a:extLst>
              <a:ext uri="{FF2B5EF4-FFF2-40B4-BE49-F238E27FC236}">
                <a16:creationId xmlns:a16="http://schemas.microsoft.com/office/drawing/2014/main" id="{5C8213CE-44D3-4197-A601-C42D228712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03815" y="1265238"/>
            <a:ext cx="13112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Août</a:t>
            </a:r>
          </a:p>
        </p:txBody>
      </p:sp>
      <p:sp>
        <p:nvSpPr>
          <p:cNvPr id="65" name="ZoneTexte 2">
            <a:extLst>
              <a:ext uri="{FF2B5EF4-FFF2-40B4-BE49-F238E27FC236}">
                <a16:creationId xmlns:a16="http://schemas.microsoft.com/office/drawing/2014/main" id="{A862B608-A72C-4621-9C81-7D44D84649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732" y="1578260"/>
            <a:ext cx="1331912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Challenge</a:t>
            </a: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50877628-88E8-4504-9EB7-30894935957B}"/>
              </a:ext>
            </a:extLst>
          </p:cNvPr>
          <p:cNvSpPr txBox="1"/>
          <p:nvPr/>
        </p:nvSpPr>
        <p:spPr>
          <a:xfrm>
            <a:off x="2620367" y="1648283"/>
            <a:ext cx="2295666" cy="26161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Challenge du 2 mai au 31 août</a:t>
            </a:r>
          </a:p>
        </p:txBody>
      </p:sp>
      <p:cxnSp>
        <p:nvCxnSpPr>
          <p:cNvPr id="67" name="Connecteur droit avec flèche 66">
            <a:extLst>
              <a:ext uri="{FF2B5EF4-FFF2-40B4-BE49-F238E27FC236}">
                <a16:creationId xmlns:a16="http://schemas.microsoft.com/office/drawing/2014/main" id="{1AC75234-FDEB-44AE-82BE-197EC9E7079B}"/>
              </a:ext>
            </a:extLst>
          </p:cNvPr>
          <p:cNvCxnSpPr>
            <a:cxnSpLocks/>
          </p:cNvCxnSpPr>
          <p:nvPr/>
        </p:nvCxnSpPr>
        <p:spPr>
          <a:xfrm>
            <a:off x="2623274" y="1915730"/>
            <a:ext cx="8629852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Étoile : 5 branches 67">
            <a:extLst>
              <a:ext uri="{FF2B5EF4-FFF2-40B4-BE49-F238E27FC236}">
                <a16:creationId xmlns:a16="http://schemas.microsoft.com/office/drawing/2014/main" id="{CBA0A822-B259-4735-83D6-1E3CFA684A06}"/>
              </a:ext>
            </a:extLst>
          </p:cNvPr>
          <p:cNvSpPr/>
          <p:nvPr/>
        </p:nvSpPr>
        <p:spPr>
          <a:xfrm>
            <a:off x="2411820" y="1778587"/>
            <a:ext cx="218170" cy="220471"/>
          </a:xfrm>
          <a:prstGeom prst="star5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9" name="Étoile : 5 branches 68">
            <a:extLst>
              <a:ext uri="{FF2B5EF4-FFF2-40B4-BE49-F238E27FC236}">
                <a16:creationId xmlns:a16="http://schemas.microsoft.com/office/drawing/2014/main" id="{F46B8528-B0C2-4B3D-B05A-9358041FD14E}"/>
              </a:ext>
            </a:extLst>
          </p:cNvPr>
          <p:cNvSpPr/>
          <p:nvPr/>
        </p:nvSpPr>
        <p:spPr>
          <a:xfrm>
            <a:off x="11253126" y="1788707"/>
            <a:ext cx="218170" cy="220471"/>
          </a:xfrm>
          <a:prstGeom prst="star5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49D85D97-CADD-4F3A-8C85-CBDCE54CD0D6}"/>
              </a:ext>
            </a:extLst>
          </p:cNvPr>
          <p:cNvGrpSpPr/>
          <p:nvPr/>
        </p:nvGrpSpPr>
        <p:grpSpPr>
          <a:xfrm>
            <a:off x="7432898" y="5904495"/>
            <a:ext cx="4147114" cy="267956"/>
            <a:chOff x="2659988" y="4948636"/>
            <a:chExt cx="4147114" cy="267956"/>
          </a:xfrm>
        </p:grpSpPr>
        <p:grpSp>
          <p:nvGrpSpPr>
            <p:cNvPr id="71" name="Groupe 70">
              <a:extLst>
                <a:ext uri="{FF2B5EF4-FFF2-40B4-BE49-F238E27FC236}">
                  <a16:creationId xmlns:a16="http://schemas.microsoft.com/office/drawing/2014/main" id="{86B32780-0F7E-4545-80E3-8D808F0E78BB}"/>
                </a:ext>
              </a:extLst>
            </p:cNvPr>
            <p:cNvGrpSpPr/>
            <p:nvPr/>
          </p:nvGrpSpPr>
          <p:grpSpPr>
            <a:xfrm>
              <a:off x="2659988" y="5050949"/>
              <a:ext cx="3990887" cy="165643"/>
              <a:chOff x="4522298" y="1997756"/>
              <a:chExt cx="3990887" cy="165643"/>
            </a:xfrm>
          </p:grpSpPr>
          <p:sp>
            <p:nvSpPr>
              <p:cNvPr id="74" name="Étoile : 5 branches 73">
                <a:extLst>
                  <a:ext uri="{FF2B5EF4-FFF2-40B4-BE49-F238E27FC236}">
                    <a16:creationId xmlns:a16="http://schemas.microsoft.com/office/drawing/2014/main" id="{D9F74092-C3FB-42D8-B8AB-3D7BD9A3B5EB}"/>
                  </a:ext>
                </a:extLst>
              </p:cNvPr>
              <p:cNvSpPr/>
              <p:nvPr/>
            </p:nvSpPr>
            <p:spPr>
              <a:xfrm>
                <a:off x="4522298" y="1997756"/>
                <a:ext cx="180305" cy="165643"/>
              </a:xfrm>
              <a:prstGeom prst="star5">
                <a:avLst/>
              </a:prstGeom>
              <a:solidFill>
                <a:srgbClr val="FFFF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cxnSp>
            <p:nvCxnSpPr>
              <p:cNvPr id="75" name="Connecteur droit avec flèche 74">
                <a:extLst>
                  <a:ext uri="{FF2B5EF4-FFF2-40B4-BE49-F238E27FC236}">
                    <a16:creationId xmlns:a16="http://schemas.microsoft.com/office/drawing/2014/main" id="{7238F068-1D43-4FCF-B12C-9E41D0998FA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24277" y="2106486"/>
                <a:ext cx="3788908" cy="1"/>
              </a:xfrm>
              <a:prstGeom prst="straightConnector1">
                <a:avLst/>
              </a:prstGeom>
              <a:ln w="31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CCC46B94-5996-4621-93EC-2BD75071637C}"/>
                </a:ext>
              </a:extLst>
            </p:cNvPr>
            <p:cNvSpPr/>
            <p:nvPr/>
          </p:nvSpPr>
          <p:spPr>
            <a:xfrm>
              <a:off x="4083835" y="4948636"/>
              <a:ext cx="1321095" cy="246221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Vacances scolaires</a:t>
              </a:r>
              <a:endPara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" name="Étoile : 5 branches 72">
              <a:extLst>
                <a:ext uri="{FF2B5EF4-FFF2-40B4-BE49-F238E27FC236}">
                  <a16:creationId xmlns:a16="http://schemas.microsoft.com/office/drawing/2014/main" id="{A055848F-BA3A-4DF1-87FC-66680E8A02C7}"/>
                </a:ext>
              </a:extLst>
            </p:cNvPr>
            <p:cNvSpPr/>
            <p:nvPr/>
          </p:nvSpPr>
          <p:spPr>
            <a:xfrm>
              <a:off x="6626797" y="5040969"/>
              <a:ext cx="180305" cy="165643"/>
            </a:xfrm>
            <a:prstGeom prst="star5">
              <a:avLst/>
            </a:prstGeom>
            <a:solidFill>
              <a:srgbClr val="FFFF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79" name="Groupe 78">
            <a:extLst>
              <a:ext uri="{FF2B5EF4-FFF2-40B4-BE49-F238E27FC236}">
                <a16:creationId xmlns:a16="http://schemas.microsoft.com/office/drawing/2014/main" id="{09B3DEA4-4BE9-4430-9CF3-238757BF2F24}"/>
              </a:ext>
            </a:extLst>
          </p:cNvPr>
          <p:cNvGrpSpPr/>
          <p:nvPr/>
        </p:nvGrpSpPr>
        <p:grpSpPr>
          <a:xfrm>
            <a:off x="2550691" y="4128745"/>
            <a:ext cx="8724611" cy="300262"/>
            <a:chOff x="4607728" y="2258609"/>
            <a:chExt cx="15144823" cy="300262"/>
          </a:xfrm>
        </p:grpSpPr>
        <p:sp>
          <p:nvSpPr>
            <p:cNvPr id="82" name="ZoneTexte 81">
              <a:extLst>
                <a:ext uri="{FF2B5EF4-FFF2-40B4-BE49-F238E27FC236}">
                  <a16:creationId xmlns:a16="http://schemas.microsoft.com/office/drawing/2014/main" id="{12751344-DF76-4DF4-952C-BB66DA384107}"/>
                </a:ext>
              </a:extLst>
            </p:cNvPr>
            <p:cNvSpPr txBox="1"/>
            <p:nvPr/>
          </p:nvSpPr>
          <p:spPr>
            <a:xfrm>
              <a:off x="4768675" y="2258609"/>
              <a:ext cx="8652978" cy="24622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Action Financement matériel médical (CBM) et/ou véhicule (LLD) Pros de Santé</a:t>
              </a:r>
            </a:p>
          </p:txBody>
        </p:sp>
        <p:cxnSp>
          <p:nvCxnSpPr>
            <p:cNvPr id="81" name="Connecteur droit avec flèche 80">
              <a:extLst>
                <a:ext uri="{FF2B5EF4-FFF2-40B4-BE49-F238E27FC236}">
                  <a16:creationId xmlns:a16="http://schemas.microsoft.com/office/drawing/2014/main" id="{CAEF5926-C89F-4EC2-B738-AFD7E61C79D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07728" y="2521551"/>
              <a:ext cx="15144823" cy="3732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Étoile : 5 branches 10">
            <a:extLst>
              <a:ext uri="{FF2B5EF4-FFF2-40B4-BE49-F238E27FC236}">
                <a16:creationId xmlns:a16="http://schemas.microsoft.com/office/drawing/2014/main" id="{5FFF3C9B-4EAF-49C5-3745-301E800D9D62}"/>
              </a:ext>
            </a:extLst>
          </p:cNvPr>
          <p:cNvSpPr/>
          <p:nvPr/>
        </p:nvSpPr>
        <p:spPr>
          <a:xfrm>
            <a:off x="2470253" y="4296959"/>
            <a:ext cx="180305" cy="165643"/>
          </a:xfrm>
          <a:prstGeom prst="star5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66130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9666959-A2E2-4D6F-888A-8A9B372D0A5A}"/>
              </a:ext>
            </a:extLst>
          </p:cNvPr>
          <p:cNvSpPr/>
          <p:nvPr/>
        </p:nvSpPr>
        <p:spPr>
          <a:xfrm>
            <a:off x="4600095" y="3938246"/>
            <a:ext cx="6318384" cy="41645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6DCE76-1A28-46F4-929E-240A66D7051C}"/>
              </a:ext>
            </a:extLst>
          </p:cNvPr>
          <p:cNvSpPr/>
          <p:nvPr/>
        </p:nvSpPr>
        <p:spPr>
          <a:xfrm>
            <a:off x="4600094" y="4354687"/>
            <a:ext cx="6318385" cy="41645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32DEDBF8-5DDF-4273-9A44-5E42F58881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11208" y="1351865"/>
            <a:ext cx="7891699" cy="4154270"/>
          </a:xfrm>
        </p:spPr>
        <p:txBody>
          <a:bodyPr/>
          <a:lstStyle/>
          <a:p>
            <a:r>
              <a:rPr lang="fr-FR" b="1" dirty="0"/>
              <a:t>Nos ambitions majeures</a:t>
            </a:r>
          </a:p>
          <a:p>
            <a:r>
              <a:rPr lang="fr-FR" b="1" dirty="0"/>
              <a:t>Le challenge pour conquérir les sommets </a:t>
            </a:r>
          </a:p>
          <a:p>
            <a:r>
              <a:rPr lang="fr-FR" b="1" dirty="0"/>
              <a:t>Le calendrier des offres phares et les évènements sur le quadrimestre</a:t>
            </a:r>
          </a:p>
          <a:p>
            <a:pPr lvl="1"/>
            <a:r>
              <a:rPr lang="fr-FR" sz="1800" dirty="0"/>
              <a:t>Marché Grand Public </a:t>
            </a:r>
          </a:p>
          <a:p>
            <a:pPr lvl="1"/>
            <a:r>
              <a:rPr lang="fr-FR" sz="1800" dirty="0"/>
              <a:t>Marché Premium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r>
              <a:rPr lang="fr-FR" b="1" dirty="0">
                <a:solidFill>
                  <a:schemeClr val="bg1"/>
                </a:solidFill>
              </a:rPr>
              <a:t>L’essentiel de chaque univers</a:t>
            </a:r>
          </a:p>
          <a:p>
            <a:pPr lvl="1"/>
            <a:r>
              <a:rPr lang="fr-FR" sz="1800" dirty="0"/>
              <a:t>Marché Grand Public et des Premium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pPr marL="0" indent="0">
              <a:buNone/>
            </a:pPr>
            <a:endParaRPr lang="fr-FR" sz="1600" dirty="0"/>
          </a:p>
          <a:p>
            <a:endParaRPr lang="fr-FR" dirty="0"/>
          </a:p>
          <a:p>
            <a:pPr marL="457200" lvl="1" indent="0">
              <a:buNone/>
            </a:pPr>
            <a:endParaRPr lang="fr-FR" sz="1800" dirty="0"/>
          </a:p>
        </p:txBody>
      </p:sp>
      <p:pic>
        <p:nvPicPr>
          <p:cNvPr id="2" name="Picture 2" descr="Icône De retour dans Qvadrons Icons">
            <a:hlinkClick r:id="rId2" action="ppaction://hlinksldjump"/>
            <a:extLst>
              <a:ext uri="{FF2B5EF4-FFF2-40B4-BE49-F238E27FC236}">
                <a16:creationId xmlns:a16="http://schemas.microsoft.com/office/drawing/2014/main" id="{DEFE130A-60B5-581B-B748-4C31B3827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93294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69AFFC8-7B5F-4734-8766-7FC82080003D}"/>
              </a:ext>
            </a:extLst>
          </p:cNvPr>
          <p:cNvSpPr/>
          <p:nvPr/>
        </p:nvSpPr>
        <p:spPr>
          <a:xfrm>
            <a:off x="546389" y="2740049"/>
            <a:ext cx="5173338" cy="20980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Espace réservé du contenu 8">
            <a:extLst>
              <a:ext uri="{FF2B5EF4-FFF2-40B4-BE49-F238E27FC236}">
                <a16:creationId xmlns:a16="http://schemas.microsoft.com/office/drawing/2014/main" id="{9717FE14-B6AE-4644-9732-8028B2AAD5BD}"/>
              </a:ext>
            </a:extLst>
          </p:cNvPr>
          <p:cNvSpPr txBox="1">
            <a:spLocks/>
          </p:cNvSpPr>
          <p:nvPr/>
        </p:nvSpPr>
        <p:spPr bwMode="auto">
          <a:xfrm>
            <a:off x="5953014" y="1412872"/>
            <a:ext cx="5858586" cy="2231150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 dirty="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3EA176-ED14-4162-B47C-A24CF4DAB5D6}"/>
              </a:ext>
            </a:extLst>
          </p:cNvPr>
          <p:cNvSpPr/>
          <p:nvPr/>
        </p:nvSpPr>
        <p:spPr>
          <a:xfrm>
            <a:off x="6008275" y="3032527"/>
            <a:ext cx="5717684" cy="572510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contenu 8">
            <a:extLst>
              <a:ext uri="{FF2B5EF4-FFF2-40B4-BE49-F238E27FC236}">
                <a16:creationId xmlns:a16="http://schemas.microsoft.com/office/drawing/2014/main" id="{42F3C636-9FBD-48E8-8929-84C4E2EAC88D}"/>
              </a:ext>
            </a:extLst>
          </p:cNvPr>
          <p:cNvSpPr txBox="1">
            <a:spLocks/>
          </p:cNvSpPr>
          <p:nvPr/>
        </p:nvSpPr>
        <p:spPr bwMode="auto">
          <a:xfrm>
            <a:off x="466041" y="1398834"/>
            <a:ext cx="5331135" cy="3517198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6" name="Espace réservé du contenu 8">
            <a:extLst>
              <a:ext uri="{FF2B5EF4-FFF2-40B4-BE49-F238E27FC236}">
                <a16:creationId xmlns:a16="http://schemas.microsoft.com/office/drawing/2014/main" id="{ADE2DD4E-6A0B-493A-B9D4-9EB2221142D1}"/>
              </a:ext>
            </a:extLst>
          </p:cNvPr>
          <p:cNvSpPr txBox="1">
            <a:spLocks/>
          </p:cNvSpPr>
          <p:nvPr/>
        </p:nvSpPr>
        <p:spPr>
          <a:xfrm>
            <a:off x="5505298" y="1404099"/>
            <a:ext cx="5260440" cy="2377041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variable sur objectifs : 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00" dirty="0"/>
              <a:t>VB tous produits d’épargne (si Top CC Vert et actualisé)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00" dirty="0"/>
              <a:t>CA Assurance-Vie</a:t>
            </a: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variable relative (baromètre) : 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00" dirty="0"/>
              <a:t>Excédent Epargne pondéré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00" dirty="0"/>
              <a:t>FDC – Evo. Nombre de clients équipés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00" dirty="0"/>
              <a:t>Satisfaction</a:t>
            </a: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Astuce : </a:t>
            </a:r>
            <a:r>
              <a:rPr lang="fr-FR" sz="1000" i="1" dirty="0"/>
              <a:t>Je cherche la multi-vente en équipant la famille, je propose des « couples de solutions » pour nos client Assurance Vie et Prévoyance par exemple.</a:t>
            </a: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FCCDB4D3-C05A-443F-AA4D-4C211DE728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latin typeface="Montserrat Black"/>
              </a:rPr>
              <a:t>L’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Essentiel </a:t>
            </a:r>
            <a:r>
              <a:rPr lang="fr-FR" dirty="0">
                <a:latin typeface="Montserrat Black"/>
              </a:rPr>
              <a:t>de l’Epargne : « Des 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solutions d'épargne</a:t>
            </a:r>
            <a:r>
              <a:rPr lang="fr-FR" dirty="0">
                <a:latin typeface="Montserrat Black"/>
              </a:rPr>
              <a:t> pour chacun »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6DAB5D-8000-41DB-9DD1-35C9106D84C4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Montserrat Black" panose="00000A00000000000000" pitchFamily="2" charset="0"/>
              </a:rPr>
              <a:t>EPARGNE</a:t>
            </a: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3836AF9C-4F4B-4A91-B38B-D3693A710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rgbClr val="C00000"/>
                </a:solidFill>
              </a:rPr>
              <a:t>Grand Public</a:t>
            </a:r>
            <a:r>
              <a:rPr lang="fr-FR" dirty="0">
                <a:solidFill>
                  <a:srgbClr val="C00000"/>
                </a:solidFill>
              </a:rPr>
              <a:t>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 dirty="0">
                <a:solidFill>
                  <a:srgbClr val="C00000"/>
                </a:solidFill>
              </a:rPr>
              <a:t>Premium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sp>
        <p:nvSpPr>
          <p:cNvPr id="12" name="Espace réservé du contenu 8">
            <a:extLst>
              <a:ext uri="{FF2B5EF4-FFF2-40B4-BE49-F238E27FC236}">
                <a16:creationId xmlns:a16="http://schemas.microsoft.com/office/drawing/2014/main" id="{49424DC2-A064-426D-9643-56011F5E9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4487" y="1277258"/>
            <a:ext cx="2629578" cy="319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impacts sur votre PV</a:t>
            </a:r>
          </a:p>
        </p:txBody>
      </p:sp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4B9473F1-4C74-4F3A-B18B-6C75B5E16838}"/>
              </a:ext>
            </a:extLst>
          </p:cNvPr>
          <p:cNvSpPr txBox="1">
            <a:spLocks/>
          </p:cNvSpPr>
          <p:nvPr/>
        </p:nvSpPr>
        <p:spPr>
          <a:xfrm>
            <a:off x="458604" y="5075566"/>
            <a:ext cx="5338572" cy="881614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r-FR" sz="1050"/>
          </a:p>
        </p:txBody>
      </p:sp>
      <p:sp>
        <p:nvSpPr>
          <p:cNvPr id="14" name="Espace réservé du contenu 8">
            <a:extLst>
              <a:ext uri="{FF2B5EF4-FFF2-40B4-BE49-F238E27FC236}">
                <a16:creationId xmlns:a16="http://schemas.microsoft.com/office/drawing/2014/main" id="{1F75EC0F-7C83-43FA-A79F-5BC8A59405B0}"/>
              </a:ext>
            </a:extLst>
          </p:cNvPr>
          <p:cNvSpPr txBox="1">
            <a:spLocks/>
          </p:cNvSpPr>
          <p:nvPr/>
        </p:nvSpPr>
        <p:spPr>
          <a:xfrm>
            <a:off x="275502" y="1328585"/>
            <a:ext cx="5337229" cy="1358391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Emission EMPRUNT : </a:t>
            </a:r>
            <a:r>
              <a:rPr lang="fr-FR" sz="1200" dirty="0"/>
              <a:t>Emprunt 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– Vie</a:t>
            </a: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Bilan Epargne : </a:t>
            </a:r>
            <a:r>
              <a:rPr lang="fr-FR" sz="1200" dirty="0"/>
              <a:t>Conquête PEL &amp; </a:t>
            </a:r>
            <a:r>
              <a:rPr lang="fr-FR" sz="1200" dirty="0" err="1"/>
              <a:t>Quadreto</a:t>
            </a: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Parts Sociales : </a:t>
            </a:r>
            <a:r>
              <a:rPr lang="fr-FR" sz="1200" dirty="0"/>
              <a:t>Club des Sociétaires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FAF : </a:t>
            </a:r>
            <a:r>
              <a:rPr lang="fr-FR" sz="1200" dirty="0"/>
              <a:t>Avenir Durable</a:t>
            </a:r>
          </a:p>
        </p:txBody>
      </p:sp>
      <p:sp>
        <p:nvSpPr>
          <p:cNvPr id="15" name="Espace réservé du contenu 8">
            <a:extLst>
              <a:ext uri="{FF2B5EF4-FFF2-40B4-BE49-F238E27FC236}">
                <a16:creationId xmlns:a16="http://schemas.microsoft.com/office/drawing/2014/main" id="{98DB1A6E-53E6-4BB5-B9A4-5F1EB056D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58" y="1239301"/>
            <a:ext cx="2245682" cy="319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à proposer</a:t>
            </a:r>
          </a:p>
        </p:txBody>
      </p:sp>
      <p:sp>
        <p:nvSpPr>
          <p:cNvPr id="16" name="Espace réservé du contenu 8">
            <a:extLst>
              <a:ext uri="{FF2B5EF4-FFF2-40B4-BE49-F238E27FC236}">
                <a16:creationId xmlns:a16="http://schemas.microsoft.com/office/drawing/2014/main" id="{416B9F6B-2A53-4C82-BA9B-B64B560DCA03}"/>
              </a:ext>
            </a:extLst>
          </p:cNvPr>
          <p:cNvSpPr txBox="1">
            <a:spLocks/>
          </p:cNvSpPr>
          <p:nvPr/>
        </p:nvSpPr>
        <p:spPr>
          <a:xfrm>
            <a:off x="557590" y="4979412"/>
            <a:ext cx="1723366" cy="338987"/>
          </a:xfrm>
          <a:prstGeom prst="rect">
            <a:avLst/>
          </a:prstGeom>
          <a:solidFill>
            <a:srgbClr val="00B0F0"/>
          </a:solidFill>
          <a:ln w="28575"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fr-FR" sz="1400" b="1" dirty="0">
                <a:solidFill>
                  <a:schemeClr val="bg1"/>
                </a:solidFill>
              </a:rPr>
              <a:t>     1</a:t>
            </a:r>
            <a:r>
              <a:rPr lang="fr-FR" sz="1400" b="1" baseline="30000" dirty="0">
                <a:solidFill>
                  <a:schemeClr val="bg1"/>
                </a:solidFill>
              </a:rPr>
              <a:t>er</a:t>
            </a:r>
            <a:r>
              <a:rPr lang="fr-FR" sz="1400" b="1" dirty="0">
                <a:solidFill>
                  <a:schemeClr val="bg1"/>
                </a:solidFill>
              </a:rPr>
              <a:t> de cordée !</a:t>
            </a:r>
          </a:p>
        </p:txBody>
      </p:sp>
      <p:sp>
        <p:nvSpPr>
          <p:cNvPr id="17" name="Espace réservé du contenu 8">
            <a:extLst>
              <a:ext uri="{FF2B5EF4-FFF2-40B4-BE49-F238E27FC236}">
                <a16:creationId xmlns:a16="http://schemas.microsoft.com/office/drawing/2014/main" id="{A17D2CA5-190D-47D1-A3EB-6A1D23592DF4}"/>
              </a:ext>
            </a:extLst>
          </p:cNvPr>
          <p:cNvSpPr txBox="1">
            <a:spLocks/>
          </p:cNvSpPr>
          <p:nvPr/>
        </p:nvSpPr>
        <p:spPr>
          <a:xfrm>
            <a:off x="0" y="5266762"/>
            <a:ext cx="5797176" cy="741889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fr-FR" sz="1200" b="1" dirty="0">
                <a:solidFill>
                  <a:srgbClr val="C00000"/>
                </a:solidFill>
              </a:rPr>
              <a:t>LES </a:t>
            </a:r>
            <a:r>
              <a:rPr lang="fr-FR" sz="1200" b="1" dirty="0"/>
              <a:t>2 cibles </a:t>
            </a:r>
            <a:r>
              <a:rPr lang="fr-FR" sz="1200" b="1" dirty="0">
                <a:solidFill>
                  <a:srgbClr val="C00000"/>
                </a:solidFill>
              </a:rPr>
              <a:t>prioritaires</a:t>
            </a:r>
            <a:r>
              <a:rPr lang="fr-FR" sz="1200" b="1" dirty="0"/>
              <a:t> à traiter :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00B0F0"/>
                </a:solidFill>
              </a:rPr>
              <a:t>« PRIO Q2 « Epargne » ou « Placement » </a:t>
            </a:r>
            <a:r>
              <a:rPr lang="fr-FR" sz="1200" b="1" dirty="0"/>
              <a:t>: Des cibles très tendres </a:t>
            </a:r>
            <a:r>
              <a:rPr lang="fr-FR" sz="1200" dirty="0"/>
              <a:t>pour équiper en Epargne et en Placement. </a:t>
            </a:r>
            <a:r>
              <a:rPr lang="fr-FR" sz="1200" dirty="0">
                <a:sym typeface="Wingdings" panose="05000000000000000000" pitchFamily="2" charset="2"/>
              </a:rPr>
              <a:t> </a:t>
            </a:r>
            <a:r>
              <a:rPr lang="fr-FR" sz="1200" dirty="0">
                <a:hlinkClick r:id="rId2" action="ppaction://hlinksldjump"/>
              </a:rPr>
              <a:t>En savoir plus </a:t>
            </a:r>
            <a:endParaRPr lang="fr-FR" sz="1200" dirty="0"/>
          </a:p>
        </p:txBody>
      </p:sp>
      <p:sp>
        <p:nvSpPr>
          <p:cNvPr id="18" name="Espace réservé du contenu 8">
            <a:extLst>
              <a:ext uri="{FF2B5EF4-FFF2-40B4-BE49-F238E27FC236}">
                <a16:creationId xmlns:a16="http://schemas.microsoft.com/office/drawing/2014/main" id="{2B241769-9F03-45DF-A32A-DF9D2F0E7776}"/>
              </a:ext>
            </a:extLst>
          </p:cNvPr>
          <p:cNvSpPr txBox="1">
            <a:spLocks/>
          </p:cNvSpPr>
          <p:nvPr/>
        </p:nvSpPr>
        <p:spPr bwMode="auto">
          <a:xfrm>
            <a:off x="5953015" y="3798006"/>
            <a:ext cx="5858586" cy="2159174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19" name="Espace réservé du contenu 8">
            <a:extLst>
              <a:ext uri="{FF2B5EF4-FFF2-40B4-BE49-F238E27FC236}">
                <a16:creationId xmlns:a16="http://schemas.microsoft.com/office/drawing/2014/main" id="{50970CFC-DF42-41A9-8657-16BE65616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0375" y="3737133"/>
            <a:ext cx="2629578" cy="319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TOUT SUR… l’Epargne</a:t>
            </a:r>
          </a:p>
        </p:txBody>
      </p:sp>
      <p:sp>
        <p:nvSpPr>
          <p:cNvPr id="31" name="Espace réservé du contenu 8">
            <a:extLst>
              <a:ext uri="{FF2B5EF4-FFF2-40B4-BE49-F238E27FC236}">
                <a16:creationId xmlns:a16="http://schemas.microsoft.com/office/drawing/2014/main" id="{5B589CD9-C41A-4E1E-8886-89E0A82147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285" y="2685748"/>
            <a:ext cx="2143116" cy="2874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chemeClr val="tx2"/>
              </a:buClr>
            </a:pPr>
            <a:r>
              <a:rPr lang="fr-FR" altLang="fr-FR" sz="1200" b="1" dirty="0">
                <a:solidFill>
                  <a:schemeClr val="bg1"/>
                </a:solidFill>
              </a:rPr>
              <a:t>      Les offres PREMIUM</a:t>
            </a:r>
          </a:p>
        </p:txBody>
      </p:sp>
      <p:sp>
        <p:nvSpPr>
          <p:cNvPr id="32" name="Espace réservé du contenu 8">
            <a:extLst>
              <a:ext uri="{FF2B5EF4-FFF2-40B4-BE49-F238E27FC236}">
                <a16:creationId xmlns:a16="http://schemas.microsoft.com/office/drawing/2014/main" id="{F6BFAB75-DD64-43CE-8AAD-EF05DD1D7E63}"/>
              </a:ext>
            </a:extLst>
          </p:cNvPr>
          <p:cNvSpPr txBox="1">
            <a:spLocks/>
          </p:cNvSpPr>
          <p:nvPr/>
        </p:nvSpPr>
        <p:spPr>
          <a:xfrm>
            <a:off x="275501" y="2739306"/>
            <a:ext cx="5456637" cy="2164998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Déléguer la gestion ASV ou son CTO/PEA : </a:t>
            </a:r>
            <a:r>
              <a:rPr lang="fr-FR" sz="1100" dirty="0">
                <a:solidFill>
                  <a:srgbClr val="002060"/>
                </a:solidFill>
              </a:rPr>
              <a:t>OG / GSM VEGA</a:t>
            </a:r>
            <a:endParaRPr lang="fr-FR" sz="1200" dirty="0">
              <a:solidFill>
                <a:srgbClr val="002060"/>
              </a:solidFill>
            </a:endParaRPr>
          </a:p>
          <a:p>
            <a:pPr lvl="1">
              <a:spcBef>
                <a:spcPts val="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fr-FR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en ASV : </a:t>
            </a:r>
            <a:r>
              <a:rPr lang="fr-FR" sz="1100" dirty="0">
                <a:solidFill>
                  <a:srgbClr val="002060"/>
                </a:solidFill>
              </a:rPr>
              <a:t>CNP (PFO2, </a:t>
            </a:r>
            <a:r>
              <a:rPr lang="fr-FR" sz="1100" dirty="0" err="1">
                <a:solidFill>
                  <a:srgbClr val="002060"/>
                </a:solidFill>
              </a:rPr>
              <a:t>Primopierre</a:t>
            </a:r>
            <a:r>
              <a:rPr lang="fr-FR" sz="1100" dirty="0">
                <a:solidFill>
                  <a:srgbClr val="002060"/>
                </a:solidFill>
              </a:rPr>
              <a:t>), BPCE VIE (Epargne Foncière, </a:t>
            </a:r>
            <a:r>
              <a:rPr lang="fr-FR" sz="1100" dirty="0" err="1">
                <a:solidFill>
                  <a:srgbClr val="002060"/>
                </a:solidFill>
              </a:rPr>
              <a:t>Atream</a:t>
            </a:r>
            <a:r>
              <a:rPr lang="fr-FR" sz="1100" dirty="0">
                <a:solidFill>
                  <a:srgbClr val="002060"/>
                </a:solidFill>
              </a:rPr>
              <a:t>, </a:t>
            </a:r>
            <a:r>
              <a:rPr lang="fr-FR" sz="1100" dirty="0" err="1">
                <a:solidFill>
                  <a:srgbClr val="002060"/>
                </a:solidFill>
              </a:rPr>
              <a:t>Accimmo</a:t>
            </a:r>
            <a:r>
              <a:rPr lang="fr-FR" sz="1100" dirty="0">
                <a:solidFill>
                  <a:srgbClr val="002060"/>
                </a:solidFill>
              </a:rPr>
              <a:t> Pierre, </a:t>
            </a:r>
            <a:r>
              <a:rPr lang="fr-FR" sz="1100" dirty="0" err="1">
                <a:solidFill>
                  <a:srgbClr val="002060"/>
                </a:solidFill>
              </a:rPr>
              <a:t>Efimmo</a:t>
            </a:r>
            <a:r>
              <a:rPr lang="fr-FR" sz="1100" dirty="0">
                <a:solidFill>
                  <a:srgbClr val="002060"/>
                </a:solidFill>
              </a:rPr>
              <a:t>, </a:t>
            </a:r>
            <a:r>
              <a:rPr lang="fr-FR" sz="1100" dirty="0" err="1">
                <a:solidFill>
                  <a:srgbClr val="002060"/>
                </a:solidFill>
              </a:rPr>
              <a:t>Immorente</a:t>
            </a:r>
            <a:r>
              <a:rPr lang="fr-FR" sz="1100" dirty="0">
                <a:solidFill>
                  <a:srgbClr val="002060"/>
                </a:solidFill>
              </a:rPr>
              <a:t>, Métronome et Atout Pierre Diversification  01/07)</a:t>
            </a:r>
          </a:p>
          <a:p>
            <a:pPr lvl="1">
              <a:spcBef>
                <a:spcPts val="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fr-FR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 en direct : </a:t>
            </a:r>
            <a:r>
              <a:rPr lang="fr-FR" sz="1100" dirty="0">
                <a:solidFill>
                  <a:srgbClr val="002060"/>
                </a:solidFill>
              </a:rPr>
              <a:t>AEW</a:t>
            </a:r>
            <a:r>
              <a:rPr lang="fr-FR" sz="11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1100" dirty="0">
                <a:solidFill>
                  <a:srgbClr val="002060"/>
                </a:solidFill>
              </a:rPr>
              <a:t>(AEW Diversification Allemagne, AEW Patrimoine Santé) </a:t>
            </a:r>
            <a:endParaRPr lang="fr-FR" sz="1200" dirty="0">
              <a:solidFill>
                <a:srgbClr val="002060"/>
              </a:solidFill>
            </a:endParaRPr>
          </a:p>
          <a:p>
            <a:pPr lvl="1">
              <a:spcBef>
                <a:spcPts val="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fr-FR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SOFIDY</a:t>
            </a:r>
            <a:r>
              <a:rPr lang="fr-FR" sz="1200" b="1" dirty="0">
                <a:solidFill>
                  <a:srgbClr val="002060"/>
                </a:solidFill>
              </a:rPr>
              <a:t> </a:t>
            </a:r>
            <a:r>
              <a:rPr lang="fr-FR" sz="1100" dirty="0">
                <a:solidFill>
                  <a:srgbClr val="002060"/>
                </a:solidFill>
              </a:rPr>
              <a:t>(</a:t>
            </a:r>
            <a:r>
              <a:rPr lang="fr-FR" sz="1100" dirty="0" err="1">
                <a:solidFill>
                  <a:srgbClr val="002060"/>
                </a:solidFill>
              </a:rPr>
              <a:t>Efimmo</a:t>
            </a:r>
            <a:r>
              <a:rPr lang="fr-FR" sz="1100" dirty="0">
                <a:solidFill>
                  <a:srgbClr val="002060"/>
                </a:solidFill>
              </a:rPr>
              <a:t> &amp; </a:t>
            </a:r>
            <a:r>
              <a:rPr lang="fr-FR" sz="1100" dirty="0" err="1">
                <a:solidFill>
                  <a:srgbClr val="002060"/>
                </a:solidFill>
              </a:rPr>
              <a:t>Immorente</a:t>
            </a:r>
            <a:r>
              <a:rPr lang="fr-FR" sz="1100" dirty="0">
                <a:solidFill>
                  <a:srgbClr val="002060"/>
                </a:solidFill>
              </a:rPr>
              <a:t>) - réservés CAGP/BP </a:t>
            </a:r>
          </a:p>
          <a:p>
            <a:pPr lvl="1">
              <a:spcBef>
                <a:spcPts val="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fr-FR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MIDI 2I </a:t>
            </a:r>
            <a:r>
              <a:rPr lang="fr-FR" sz="1100" dirty="0">
                <a:solidFill>
                  <a:srgbClr val="002060"/>
                </a:solidFill>
              </a:rPr>
              <a:t>(Métronome) -  réservé CAGP/BP </a:t>
            </a:r>
            <a:endParaRPr lang="fr-FR" sz="11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Contingent FAF : </a:t>
            </a:r>
            <a:r>
              <a:rPr lang="fr-FR" sz="1100" dirty="0">
                <a:solidFill>
                  <a:srgbClr val="002060"/>
                </a:solidFill>
              </a:rPr>
              <a:t>CORALIUM TRANSATLANTIC, ALIZE VISION, IRISEA 2 (à partir du 2ème semestre)</a:t>
            </a:r>
          </a:p>
          <a:p>
            <a:pPr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§"/>
              <a:defRPr/>
            </a:pPr>
            <a:endParaRPr lang="fr-FR" sz="1200" dirty="0"/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F3C90F05-E8BC-4EBF-8E0F-D234ACC73C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956" y="2534703"/>
            <a:ext cx="425399" cy="413416"/>
          </a:xfrm>
          <a:prstGeom prst="rect">
            <a:avLst/>
          </a:prstGeom>
        </p:spPr>
      </p:pic>
      <p:sp>
        <p:nvSpPr>
          <p:cNvPr id="36" name="Espace réservé du contenu 8">
            <a:extLst>
              <a:ext uri="{FF2B5EF4-FFF2-40B4-BE49-F238E27FC236}">
                <a16:creationId xmlns:a16="http://schemas.microsoft.com/office/drawing/2014/main" id="{615E4532-88F8-42A5-AA2D-33AECA8CAE21}"/>
              </a:ext>
            </a:extLst>
          </p:cNvPr>
          <p:cNvSpPr txBox="1">
            <a:spLocks/>
          </p:cNvSpPr>
          <p:nvPr/>
        </p:nvSpPr>
        <p:spPr>
          <a:xfrm>
            <a:off x="5533956" y="3805231"/>
            <a:ext cx="6277643" cy="2241405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outils de conquête pour provoquer la relation : 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fr-FR" sz="1000" dirty="0"/>
              <a:t>Le questionnaire relationnel : « </a:t>
            </a:r>
            <a:r>
              <a:rPr lang="fr-FR" sz="1000" dirty="0">
                <a:hlinkClick r:id="rId5"/>
              </a:rPr>
              <a:t>Donnez de la personnalité à votre épargne </a:t>
            </a:r>
            <a:r>
              <a:rPr lang="fr-FR" sz="1000" dirty="0"/>
              <a:t>»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fr-FR" sz="1000" dirty="0">
                <a:hlinkClick r:id="rId6"/>
              </a:rPr>
              <a:t>Le questionnaire finance durable </a:t>
            </a:r>
            <a:r>
              <a:rPr lang="fr-FR" sz="1000" dirty="0"/>
              <a:t>: près de 80 % de nos clients sont impliqués ou sensibilisés, une belle opportunité de mettre en avant </a:t>
            </a:r>
            <a:r>
              <a:rPr lang="fr-FR" sz="1000" b="1" dirty="0">
                <a:solidFill>
                  <a:srgbClr val="00B050"/>
                </a:solidFill>
              </a:rPr>
              <a:t>nos fonds verts sur mesure.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fr-FR" sz="1000" dirty="0">
                <a:hlinkClick r:id="rId7"/>
              </a:rPr>
              <a:t>La Newsletter CE Info Finances hebdomadaire de NIMI </a:t>
            </a:r>
            <a:endParaRPr lang="fr-FR" sz="1000" dirty="0"/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fr-FR" sz="1000" dirty="0"/>
              <a:t>La lettre de l’Epargne.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fr-FR" sz="1000" dirty="0">
                <a:solidFill>
                  <a:srgbClr val="00B050"/>
                </a:solidFill>
                <a:hlinkClick r:id="rId8"/>
              </a:rPr>
              <a:t>Le Green Book.</a:t>
            </a:r>
            <a:endParaRPr lang="fr-FR" sz="1000" dirty="0">
              <a:solidFill>
                <a:srgbClr val="00B050"/>
              </a:solidFill>
            </a:endParaRP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fr-FR" sz="1000" dirty="0">
                <a:solidFill>
                  <a:srgbClr val="00B050"/>
                </a:solidFill>
                <a:hlinkClick r:id="rId9"/>
              </a:rPr>
              <a:t>La Gazette du Patrimoine</a:t>
            </a:r>
            <a:endParaRPr lang="fr-FR" sz="1000" dirty="0">
              <a:solidFill>
                <a:srgbClr val="00B050"/>
              </a:solidFill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boîte à outils : 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fr-FR" sz="1000" dirty="0"/>
              <a:t>La Rubrique des Commerciaux pour trouver toutes les informations :</a:t>
            </a:r>
          </a:p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r>
              <a:rPr lang="fr-FR" sz="1200" dirty="0"/>
              <a:t>   </a:t>
            </a:r>
            <a:endParaRPr lang="fr-FR" sz="1200" dirty="0">
              <a:cs typeface="Arial"/>
            </a:endParaRPr>
          </a:p>
        </p:txBody>
      </p:sp>
      <p:pic>
        <p:nvPicPr>
          <p:cNvPr id="37" name="Image 36">
            <a:hlinkClick r:id="rId10"/>
            <a:extLst>
              <a:ext uri="{FF2B5EF4-FFF2-40B4-BE49-F238E27FC236}">
                <a16:creationId xmlns:a16="http://schemas.microsoft.com/office/drawing/2014/main" id="{FD2824C7-9D90-464B-89B9-A7C0780B402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50881" y="5646590"/>
            <a:ext cx="1233803" cy="278179"/>
          </a:xfrm>
          <a:prstGeom prst="rect">
            <a:avLst/>
          </a:prstGeom>
        </p:spPr>
      </p:pic>
      <p:pic>
        <p:nvPicPr>
          <p:cNvPr id="39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5CFD2588-57FF-4BCA-9FA5-F1EC17550F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11282623" y="5867665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Sticker arbre été vert pas cher Etiquette &amp;amp;amp; Autocollant">
            <a:extLst>
              <a:ext uri="{FF2B5EF4-FFF2-40B4-BE49-F238E27FC236}">
                <a16:creationId xmlns:a16="http://schemas.microsoft.com/office/drawing/2014/main" id="{B8574ACE-0C58-49C3-ABF1-3FA3A64DA3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587" y="5129165"/>
            <a:ext cx="267162" cy="26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D017913-822F-4DB3-BE69-512E55FB512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585" y="5383206"/>
            <a:ext cx="224407" cy="218085"/>
          </a:xfrm>
          <a:prstGeom prst="rect">
            <a:avLst/>
          </a:prstGeom>
        </p:spPr>
      </p:pic>
      <p:pic>
        <p:nvPicPr>
          <p:cNvPr id="42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96D2D547-6458-426D-A129-4BF6A55578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4891043" y="5768082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D93BA728-C0F7-43EA-9B0F-7BAF1EBABEE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DFCFD"/>
              </a:clrFrom>
              <a:clrTo>
                <a:srgbClr val="FDFC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080" y="1587011"/>
            <a:ext cx="237553" cy="242993"/>
          </a:xfrm>
          <a:prstGeom prst="rect">
            <a:avLst/>
          </a:prstGeom>
        </p:spPr>
      </p:pic>
      <p:grpSp>
        <p:nvGrpSpPr>
          <p:cNvPr id="38" name="Graphique 1830">
            <a:extLst>
              <a:ext uri="{FF2B5EF4-FFF2-40B4-BE49-F238E27FC236}">
                <a16:creationId xmlns:a16="http://schemas.microsoft.com/office/drawing/2014/main" id="{6BC20E26-5E04-4F4B-B895-04D9D62686F6}"/>
              </a:ext>
            </a:extLst>
          </p:cNvPr>
          <p:cNvGrpSpPr/>
          <p:nvPr/>
        </p:nvGrpSpPr>
        <p:grpSpPr>
          <a:xfrm>
            <a:off x="538447" y="1276994"/>
            <a:ext cx="248961" cy="225774"/>
            <a:chOff x="10483925" y="2904391"/>
            <a:chExt cx="396900" cy="359934"/>
          </a:xfrm>
          <a:noFill/>
        </p:grpSpPr>
        <p:grpSp>
          <p:nvGrpSpPr>
            <p:cNvPr id="43" name="Graphique 1830">
              <a:extLst>
                <a:ext uri="{FF2B5EF4-FFF2-40B4-BE49-F238E27FC236}">
                  <a16:creationId xmlns:a16="http://schemas.microsoft.com/office/drawing/2014/main" id="{C619E78B-A128-43AE-AFFA-C39D4196266B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50" name="Forme libre : forme 49">
                <a:extLst>
                  <a:ext uri="{FF2B5EF4-FFF2-40B4-BE49-F238E27FC236}">
                    <a16:creationId xmlns:a16="http://schemas.microsoft.com/office/drawing/2014/main" id="{8C2D5DDC-07C6-49A8-8439-1005C0DB9F59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1" name="Forme libre : forme 50">
                <a:extLst>
                  <a:ext uri="{FF2B5EF4-FFF2-40B4-BE49-F238E27FC236}">
                    <a16:creationId xmlns:a16="http://schemas.microsoft.com/office/drawing/2014/main" id="{063152D0-8ECF-4272-A1BB-1CCEE855B210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2" name="Forme libre : forme 51">
                <a:extLst>
                  <a:ext uri="{FF2B5EF4-FFF2-40B4-BE49-F238E27FC236}">
                    <a16:creationId xmlns:a16="http://schemas.microsoft.com/office/drawing/2014/main" id="{970F8422-3ECF-4363-A3F5-B1671A5035F0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3" name="Forme libre : forme 52">
                <a:extLst>
                  <a:ext uri="{FF2B5EF4-FFF2-40B4-BE49-F238E27FC236}">
                    <a16:creationId xmlns:a16="http://schemas.microsoft.com/office/drawing/2014/main" id="{66585C63-09CF-403E-BC4E-D7148A3B8104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4" name="Forme libre : forme 53">
                <a:extLst>
                  <a:ext uri="{FF2B5EF4-FFF2-40B4-BE49-F238E27FC236}">
                    <a16:creationId xmlns:a16="http://schemas.microsoft.com/office/drawing/2014/main" id="{E02249AF-5F75-476F-B976-1A50860D42AC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5" name="Forme libre : forme 54">
                <a:extLst>
                  <a:ext uri="{FF2B5EF4-FFF2-40B4-BE49-F238E27FC236}">
                    <a16:creationId xmlns:a16="http://schemas.microsoft.com/office/drawing/2014/main" id="{E9EE1D39-2070-45E7-8835-3AC1C1C5C4A8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6" name="Forme libre : forme 55">
                <a:extLst>
                  <a:ext uri="{FF2B5EF4-FFF2-40B4-BE49-F238E27FC236}">
                    <a16:creationId xmlns:a16="http://schemas.microsoft.com/office/drawing/2014/main" id="{1727DA5D-6E9D-4782-8EA4-CC1604458B46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7" name="Forme libre : forme 56">
                <a:extLst>
                  <a:ext uri="{FF2B5EF4-FFF2-40B4-BE49-F238E27FC236}">
                    <a16:creationId xmlns:a16="http://schemas.microsoft.com/office/drawing/2014/main" id="{9C236FFB-357C-450B-A968-DFBCE159A284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8" name="Forme libre : forme 57">
                <a:extLst>
                  <a:ext uri="{FF2B5EF4-FFF2-40B4-BE49-F238E27FC236}">
                    <a16:creationId xmlns:a16="http://schemas.microsoft.com/office/drawing/2014/main" id="{B3BBD6C6-DEE9-4AF2-A5A2-C96A9C0B9D11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9" name="Forme libre : forme 58">
                <a:extLst>
                  <a:ext uri="{FF2B5EF4-FFF2-40B4-BE49-F238E27FC236}">
                    <a16:creationId xmlns:a16="http://schemas.microsoft.com/office/drawing/2014/main" id="{A32CDF2A-EC65-4DFD-A8AE-12E946352F16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0" name="Forme libre : forme 59">
                <a:extLst>
                  <a:ext uri="{FF2B5EF4-FFF2-40B4-BE49-F238E27FC236}">
                    <a16:creationId xmlns:a16="http://schemas.microsoft.com/office/drawing/2014/main" id="{B95DE52B-9E4F-475C-8F1A-322D08FC9AB7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1" name="Forme libre : forme 60">
                <a:extLst>
                  <a:ext uri="{FF2B5EF4-FFF2-40B4-BE49-F238E27FC236}">
                    <a16:creationId xmlns:a16="http://schemas.microsoft.com/office/drawing/2014/main" id="{92C3A42A-DD8B-4752-B7BE-77DAF692D9F5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2" name="Forme libre : forme 61">
                <a:extLst>
                  <a:ext uri="{FF2B5EF4-FFF2-40B4-BE49-F238E27FC236}">
                    <a16:creationId xmlns:a16="http://schemas.microsoft.com/office/drawing/2014/main" id="{64BADB03-3081-4540-A2DF-934E038C7E2C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47" name="Forme libre : forme 46">
              <a:extLst>
                <a:ext uri="{FF2B5EF4-FFF2-40B4-BE49-F238E27FC236}">
                  <a16:creationId xmlns:a16="http://schemas.microsoft.com/office/drawing/2014/main" id="{72182B7C-DD77-472D-9E60-45A3C5B6F661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8" name="Forme libre : forme 47">
              <a:extLst>
                <a:ext uri="{FF2B5EF4-FFF2-40B4-BE49-F238E27FC236}">
                  <a16:creationId xmlns:a16="http://schemas.microsoft.com/office/drawing/2014/main" id="{9A644F44-B4D2-443B-98DF-4AC93F128CF8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9" name="Forme libre : forme 48">
              <a:extLst>
                <a:ext uri="{FF2B5EF4-FFF2-40B4-BE49-F238E27FC236}">
                  <a16:creationId xmlns:a16="http://schemas.microsoft.com/office/drawing/2014/main" id="{A5119D7F-5E5D-4006-9CF3-320D5DA4F5AD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63" name="Graphique 1772">
            <a:extLst>
              <a:ext uri="{FF2B5EF4-FFF2-40B4-BE49-F238E27FC236}">
                <a16:creationId xmlns:a16="http://schemas.microsoft.com/office/drawing/2014/main" id="{663F60D4-B497-4B9A-94FE-4F75E5C195BB}"/>
              </a:ext>
            </a:extLst>
          </p:cNvPr>
          <p:cNvGrpSpPr/>
          <p:nvPr/>
        </p:nvGrpSpPr>
        <p:grpSpPr>
          <a:xfrm>
            <a:off x="6102164" y="1318463"/>
            <a:ext cx="211812" cy="233903"/>
            <a:chOff x="2317430" y="1288782"/>
            <a:chExt cx="363699" cy="401630"/>
          </a:xfrm>
          <a:noFill/>
        </p:grpSpPr>
        <p:sp>
          <p:nvSpPr>
            <p:cNvPr id="64" name="Forme libre : forme 63">
              <a:extLst>
                <a:ext uri="{FF2B5EF4-FFF2-40B4-BE49-F238E27FC236}">
                  <a16:creationId xmlns:a16="http://schemas.microsoft.com/office/drawing/2014/main" id="{817B98EB-F6B2-4A4C-9480-D2F6700516C9}"/>
                </a:ext>
              </a:extLst>
            </p:cNvPr>
            <p:cNvSpPr/>
            <p:nvPr/>
          </p:nvSpPr>
          <p:spPr>
            <a:xfrm>
              <a:off x="2437427" y="1349025"/>
              <a:ext cx="92315" cy="208883"/>
            </a:xfrm>
            <a:custGeom>
              <a:avLst/>
              <a:gdLst>
                <a:gd name="connsiteX0" fmla="*/ 18 w 92315"/>
                <a:gd name="connsiteY0" fmla="*/ 208883 h 208883"/>
                <a:gd name="connsiteX1" fmla="*/ 18 w 92315"/>
                <a:gd name="connsiteY1" fmla="*/ 128111 h 208883"/>
                <a:gd name="connsiteX2" fmla="*/ 84505 w 92315"/>
                <a:gd name="connsiteY2" fmla="*/ 0 h 208883"/>
                <a:gd name="connsiteX3" fmla="*/ 92315 w 92315"/>
                <a:gd name="connsiteY3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15" h="208883">
                  <a:moveTo>
                    <a:pt x="18" y="208883"/>
                  </a:moveTo>
                  <a:cubicBezTo>
                    <a:pt x="18" y="157258"/>
                    <a:pt x="18" y="128111"/>
                    <a:pt x="18" y="128111"/>
                  </a:cubicBezTo>
                  <a:cubicBezTo>
                    <a:pt x="18" y="128111"/>
                    <a:pt x="-3411" y="2857"/>
                    <a:pt x="84505" y="0"/>
                  </a:cubicBezTo>
                  <a:lnTo>
                    <a:pt x="92315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65" name="Graphique 1772">
              <a:extLst>
                <a:ext uri="{FF2B5EF4-FFF2-40B4-BE49-F238E27FC236}">
                  <a16:creationId xmlns:a16="http://schemas.microsoft.com/office/drawing/2014/main" id="{ABC014E3-EF38-4EBF-8AC0-D1E02E25ED0D}"/>
                </a:ext>
              </a:extLst>
            </p:cNvPr>
            <p:cNvGrpSpPr/>
            <p:nvPr/>
          </p:nvGrpSpPr>
          <p:grpSpPr>
            <a:xfrm>
              <a:off x="2452209" y="1371600"/>
              <a:ext cx="42576" cy="102012"/>
              <a:chOff x="2452209" y="1371600"/>
              <a:chExt cx="42576" cy="102012"/>
            </a:xfrm>
            <a:grpFill/>
          </p:grpSpPr>
          <p:sp>
            <p:nvSpPr>
              <p:cNvPr id="85" name="Forme libre : forme 84">
                <a:extLst>
                  <a:ext uri="{FF2B5EF4-FFF2-40B4-BE49-F238E27FC236}">
                    <a16:creationId xmlns:a16="http://schemas.microsoft.com/office/drawing/2014/main" id="{0436F13A-3F41-49E2-A972-FBDE12AA3214}"/>
                  </a:ext>
                </a:extLst>
              </p:cNvPr>
              <p:cNvSpPr/>
              <p:nvPr/>
            </p:nvSpPr>
            <p:spPr>
              <a:xfrm>
                <a:off x="2480403" y="1371600"/>
                <a:ext cx="14382" cy="13049"/>
              </a:xfrm>
              <a:custGeom>
                <a:avLst/>
                <a:gdLst>
                  <a:gd name="connsiteX0" fmla="*/ 0 w 14382"/>
                  <a:gd name="connsiteY0" fmla="*/ 13049 h 13049"/>
                  <a:gd name="connsiteX1" fmla="*/ 14383 w 14382"/>
                  <a:gd name="connsiteY1" fmla="*/ 0 h 1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13049">
                    <a:moveTo>
                      <a:pt x="0" y="13049"/>
                    </a:moveTo>
                    <a:cubicBezTo>
                      <a:pt x="4191" y="8191"/>
                      <a:pt x="8954" y="3715"/>
                      <a:pt x="14383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6" name="Forme libre : forme 85">
                <a:extLst>
                  <a:ext uri="{FF2B5EF4-FFF2-40B4-BE49-F238E27FC236}">
                    <a16:creationId xmlns:a16="http://schemas.microsoft.com/office/drawing/2014/main" id="{28F36248-FA77-4714-BC07-4C1C5E1501DA}"/>
                  </a:ext>
                </a:extLst>
              </p:cNvPr>
              <p:cNvSpPr/>
              <p:nvPr/>
            </p:nvSpPr>
            <p:spPr>
              <a:xfrm>
                <a:off x="2452209" y="1404175"/>
                <a:ext cx="15621" cy="69437"/>
              </a:xfrm>
              <a:custGeom>
                <a:avLst/>
                <a:gdLst>
                  <a:gd name="connsiteX0" fmla="*/ 0 w 15621"/>
                  <a:gd name="connsiteY0" fmla="*/ 69437 h 69437"/>
                  <a:gd name="connsiteX1" fmla="*/ 15621 w 15621"/>
                  <a:gd name="connsiteY1" fmla="*/ 0 h 69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21" h="69437">
                    <a:moveTo>
                      <a:pt x="0" y="69437"/>
                    </a:moveTo>
                    <a:cubicBezTo>
                      <a:pt x="572" y="54578"/>
                      <a:pt x="3334" y="25146"/>
                      <a:pt x="15621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5D936D59-9FCB-4221-8B45-45DFB9FB1216}"/>
                </a:ext>
              </a:extLst>
            </p:cNvPr>
            <p:cNvSpPr/>
            <p:nvPr/>
          </p:nvSpPr>
          <p:spPr>
            <a:xfrm>
              <a:off x="2556317" y="1349974"/>
              <a:ext cx="86772" cy="231460"/>
            </a:xfrm>
            <a:custGeom>
              <a:avLst/>
              <a:gdLst>
                <a:gd name="connsiteX0" fmla="*/ 0 w 86772"/>
                <a:gd name="connsiteY0" fmla="*/ 3 h 231460"/>
                <a:gd name="connsiteX1" fmla="*/ 86773 w 86772"/>
                <a:gd name="connsiteY1" fmla="*/ 132687 h 231460"/>
                <a:gd name="connsiteX2" fmla="*/ 86773 w 86772"/>
                <a:gd name="connsiteY2" fmla="*/ 231461 h 2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72" h="231460">
                  <a:moveTo>
                    <a:pt x="0" y="3"/>
                  </a:moveTo>
                  <a:cubicBezTo>
                    <a:pt x="0" y="3"/>
                    <a:pt x="86773" y="-2568"/>
                    <a:pt x="86773" y="132687"/>
                  </a:cubicBezTo>
                  <a:lnTo>
                    <a:pt x="86773" y="231461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6E3F0368-42EA-4800-A7FD-C23F4A75A116}"/>
                </a:ext>
              </a:extLst>
            </p:cNvPr>
            <p:cNvSpPr/>
            <p:nvPr/>
          </p:nvSpPr>
          <p:spPr>
            <a:xfrm>
              <a:off x="2491356" y="1288782"/>
              <a:ext cx="86868" cy="59291"/>
            </a:xfrm>
            <a:custGeom>
              <a:avLst/>
              <a:gdLst>
                <a:gd name="connsiteX0" fmla="*/ 23241 w 86868"/>
                <a:gd name="connsiteY0" fmla="*/ 59291 h 59291"/>
                <a:gd name="connsiteX1" fmla="*/ 0 w 86868"/>
                <a:gd name="connsiteY1" fmla="*/ 14333 h 59291"/>
                <a:gd name="connsiteX2" fmla="*/ 86868 w 86868"/>
                <a:gd name="connsiteY2" fmla="*/ 10142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" h="59291">
                  <a:moveTo>
                    <a:pt x="23241" y="59291"/>
                  </a:moveTo>
                  <a:lnTo>
                    <a:pt x="0" y="14333"/>
                  </a:lnTo>
                  <a:cubicBezTo>
                    <a:pt x="0" y="14333"/>
                    <a:pt x="42386" y="-14909"/>
                    <a:pt x="86868" y="1014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EB3AE297-5610-4CA2-8EE8-9AD429FBA8D7}"/>
                </a:ext>
              </a:extLst>
            </p:cNvPr>
            <p:cNvSpPr/>
            <p:nvPr/>
          </p:nvSpPr>
          <p:spPr>
            <a:xfrm>
              <a:off x="2568033" y="1308544"/>
              <a:ext cx="16382" cy="40671"/>
            </a:xfrm>
            <a:custGeom>
              <a:avLst/>
              <a:gdLst>
                <a:gd name="connsiteX0" fmla="*/ 16383 w 16382"/>
                <a:gd name="connsiteY0" fmla="*/ 0 h 40671"/>
                <a:gd name="connsiteX1" fmla="*/ 0 w 16382"/>
                <a:gd name="connsiteY1" fmla="*/ 40672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" h="40671">
                  <a:moveTo>
                    <a:pt x="16383" y="0"/>
                  </a:moveTo>
                  <a:lnTo>
                    <a:pt x="0" y="40672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27BAEFB7-962A-4E18-9A15-21EC0F4C49AC}"/>
                </a:ext>
              </a:extLst>
            </p:cNvPr>
            <p:cNvSpPr/>
            <p:nvPr/>
          </p:nvSpPr>
          <p:spPr>
            <a:xfrm>
              <a:off x="2538601" y="1303972"/>
              <a:ext cx="190" cy="34194"/>
            </a:xfrm>
            <a:custGeom>
              <a:avLst/>
              <a:gdLst>
                <a:gd name="connsiteX0" fmla="*/ 191 w 190"/>
                <a:gd name="connsiteY0" fmla="*/ 0 h 34194"/>
                <a:gd name="connsiteX1" fmla="*/ 0 w 190"/>
                <a:gd name="connsiteY1" fmla="*/ 34195 h 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" h="34194">
                  <a:moveTo>
                    <a:pt x="191" y="0"/>
                  </a:moveTo>
                  <a:lnTo>
                    <a:pt x="0" y="3419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65924146-6B03-4549-8095-C4E80D91EF65}"/>
                </a:ext>
              </a:extLst>
            </p:cNvPr>
            <p:cNvSpPr/>
            <p:nvPr/>
          </p:nvSpPr>
          <p:spPr>
            <a:xfrm>
              <a:off x="2556889" y="1311116"/>
              <a:ext cx="6572" cy="18478"/>
            </a:xfrm>
            <a:custGeom>
              <a:avLst/>
              <a:gdLst>
                <a:gd name="connsiteX0" fmla="*/ 6572 w 6572"/>
                <a:gd name="connsiteY0" fmla="*/ 0 h 18478"/>
                <a:gd name="connsiteX1" fmla="*/ 0 w 6572"/>
                <a:gd name="connsiteY1" fmla="*/ 18479 h 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" h="18478">
                  <a:moveTo>
                    <a:pt x="6572" y="0"/>
                  </a:moveTo>
                  <a:lnTo>
                    <a:pt x="0" y="1847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71" name="Graphique 1772">
              <a:extLst>
                <a:ext uri="{FF2B5EF4-FFF2-40B4-BE49-F238E27FC236}">
                  <a16:creationId xmlns:a16="http://schemas.microsoft.com/office/drawing/2014/main" id="{D050D1CE-9064-4F5C-A1C8-99A2F5C0E69E}"/>
                </a:ext>
              </a:extLst>
            </p:cNvPr>
            <p:cNvGrpSpPr/>
            <p:nvPr/>
          </p:nvGrpSpPr>
          <p:grpSpPr>
            <a:xfrm>
              <a:off x="2489833" y="1432178"/>
              <a:ext cx="79724" cy="98488"/>
              <a:chOff x="2489833" y="1432178"/>
              <a:chExt cx="79724" cy="98488"/>
            </a:xfrm>
            <a:grpFill/>
          </p:grpSpPr>
          <p:sp>
            <p:nvSpPr>
              <p:cNvPr id="82" name="Forme libre : forme 81">
                <a:extLst>
                  <a:ext uri="{FF2B5EF4-FFF2-40B4-BE49-F238E27FC236}">
                    <a16:creationId xmlns:a16="http://schemas.microsoft.com/office/drawing/2014/main" id="{CE320266-F83E-4FF1-B6B0-1760969CE9A2}"/>
                  </a:ext>
                </a:extLst>
              </p:cNvPr>
              <p:cNvSpPr/>
              <p:nvPr/>
            </p:nvSpPr>
            <p:spPr>
              <a:xfrm>
                <a:off x="2506025" y="1432178"/>
                <a:ext cx="63531" cy="98488"/>
              </a:xfrm>
              <a:custGeom>
                <a:avLst/>
                <a:gdLst>
                  <a:gd name="connsiteX0" fmla="*/ 63532 w 63531"/>
                  <a:gd name="connsiteY0" fmla="*/ 96393 h 98488"/>
                  <a:gd name="connsiteX1" fmla="*/ 49244 w 63531"/>
                  <a:gd name="connsiteY1" fmla="*/ 98489 h 98488"/>
                  <a:gd name="connsiteX2" fmla="*/ 0 w 63531"/>
                  <a:gd name="connsiteY2" fmla="*/ 49244 h 98488"/>
                  <a:gd name="connsiteX3" fmla="*/ 49244 w 63531"/>
                  <a:gd name="connsiteY3" fmla="*/ 0 h 98488"/>
                  <a:gd name="connsiteX4" fmla="*/ 61436 w 63531"/>
                  <a:gd name="connsiteY4" fmla="*/ 1524 h 98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31" h="98488">
                    <a:moveTo>
                      <a:pt x="63532" y="96393"/>
                    </a:moveTo>
                    <a:cubicBezTo>
                      <a:pt x="58960" y="97727"/>
                      <a:pt x="54197" y="98489"/>
                      <a:pt x="49244" y="98489"/>
                    </a:cubicBezTo>
                    <a:cubicBezTo>
                      <a:pt x="22003" y="98489"/>
                      <a:pt x="0" y="76390"/>
                      <a:pt x="0" y="49244"/>
                    </a:cubicBezTo>
                    <a:cubicBezTo>
                      <a:pt x="0" y="22098"/>
                      <a:pt x="22098" y="0"/>
                      <a:pt x="49244" y="0"/>
                    </a:cubicBezTo>
                    <a:cubicBezTo>
                      <a:pt x="53435" y="0"/>
                      <a:pt x="57531" y="572"/>
                      <a:pt x="61436" y="1524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3" name="Forme libre : forme 82">
                <a:extLst>
                  <a:ext uri="{FF2B5EF4-FFF2-40B4-BE49-F238E27FC236}">
                    <a16:creationId xmlns:a16="http://schemas.microsoft.com/office/drawing/2014/main" id="{9FE99CE0-90F5-4219-BC47-8542AF261E9C}"/>
                  </a:ext>
                </a:extLst>
              </p:cNvPr>
              <p:cNvSpPr/>
              <p:nvPr/>
            </p:nvSpPr>
            <p:spPr>
              <a:xfrm>
                <a:off x="2491261" y="1471326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4" name="Forme libre : forme 83">
                <a:extLst>
                  <a:ext uri="{FF2B5EF4-FFF2-40B4-BE49-F238E27FC236}">
                    <a16:creationId xmlns:a16="http://schemas.microsoft.com/office/drawing/2014/main" id="{90D8C606-4575-4A0E-954F-273DE2827A42}"/>
                  </a:ext>
                </a:extLst>
              </p:cNvPr>
              <p:cNvSpPr/>
              <p:nvPr/>
            </p:nvSpPr>
            <p:spPr>
              <a:xfrm>
                <a:off x="2489833" y="1488090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A3553663-6A50-452E-A6F7-2A39C81E4556}"/>
                </a:ext>
              </a:extLst>
            </p:cNvPr>
            <p:cNvSpPr/>
            <p:nvPr/>
          </p:nvSpPr>
          <p:spPr>
            <a:xfrm>
              <a:off x="2317430" y="1683829"/>
              <a:ext cx="7239" cy="9525"/>
            </a:xfrm>
            <a:custGeom>
              <a:avLst/>
              <a:gdLst>
                <a:gd name="connsiteX0" fmla="*/ 7239 w 7239"/>
                <a:gd name="connsiteY0" fmla="*/ 0 h 9525"/>
                <a:gd name="connsiteX1" fmla="*/ 0 w 72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9525">
                  <a:moveTo>
                    <a:pt x="7239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3A6F5AF4-0FE4-476B-B67F-0FDFEAF9F1B5}"/>
                </a:ext>
              </a:extLst>
            </p:cNvPr>
            <p:cNvSpPr/>
            <p:nvPr/>
          </p:nvSpPr>
          <p:spPr>
            <a:xfrm>
              <a:off x="2317430" y="1531524"/>
              <a:ext cx="60293" cy="152304"/>
            </a:xfrm>
            <a:custGeom>
              <a:avLst/>
              <a:gdLst>
                <a:gd name="connsiteX0" fmla="*/ 0 w 60293"/>
                <a:gd name="connsiteY0" fmla="*/ 0 h 152304"/>
                <a:gd name="connsiteX1" fmla="*/ 55150 w 60293"/>
                <a:gd name="connsiteY1" fmla="*/ 0 h 152304"/>
                <a:gd name="connsiteX2" fmla="*/ 60293 w 60293"/>
                <a:gd name="connsiteY2" fmla="*/ 5143 h 152304"/>
                <a:gd name="connsiteX3" fmla="*/ 60293 w 60293"/>
                <a:gd name="connsiteY3" fmla="*/ 147161 h 152304"/>
                <a:gd name="connsiteX4" fmla="*/ 55150 w 60293"/>
                <a:gd name="connsiteY4" fmla="*/ 152305 h 152304"/>
                <a:gd name="connsiteX5" fmla="*/ 26099 w 60293"/>
                <a:gd name="connsiteY5" fmla="*/ 152305 h 1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" h="152304">
                  <a:moveTo>
                    <a:pt x="0" y="0"/>
                  </a:moveTo>
                  <a:lnTo>
                    <a:pt x="55150" y="0"/>
                  </a:lnTo>
                  <a:cubicBezTo>
                    <a:pt x="58007" y="0"/>
                    <a:pt x="60293" y="2286"/>
                    <a:pt x="60293" y="5143"/>
                  </a:cubicBezTo>
                  <a:lnTo>
                    <a:pt x="60293" y="147161"/>
                  </a:lnTo>
                  <a:cubicBezTo>
                    <a:pt x="60293" y="150019"/>
                    <a:pt x="58007" y="152305"/>
                    <a:pt x="55150" y="152305"/>
                  </a:cubicBezTo>
                  <a:lnTo>
                    <a:pt x="26099" y="15230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D93AC825-47A2-419C-9685-F111DC9929A1}"/>
                </a:ext>
              </a:extLst>
            </p:cNvPr>
            <p:cNvSpPr/>
            <p:nvPr/>
          </p:nvSpPr>
          <p:spPr>
            <a:xfrm>
              <a:off x="2380009" y="1626108"/>
              <a:ext cx="22764" cy="39242"/>
            </a:xfrm>
            <a:custGeom>
              <a:avLst/>
              <a:gdLst>
                <a:gd name="connsiteX0" fmla="*/ 22765 w 22764"/>
                <a:gd name="connsiteY0" fmla="*/ 0 h 39242"/>
                <a:gd name="connsiteX1" fmla="*/ 22765 w 22764"/>
                <a:gd name="connsiteY1" fmla="*/ 34099 h 39242"/>
                <a:gd name="connsiteX2" fmla="*/ 17621 w 22764"/>
                <a:gd name="connsiteY2" fmla="*/ 39243 h 39242"/>
                <a:gd name="connsiteX3" fmla="*/ 0 w 22764"/>
                <a:gd name="connsiteY3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39242">
                  <a:moveTo>
                    <a:pt x="22765" y="0"/>
                  </a:moveTo>
                  <a:lnTo>
                    <a:pt x="22765" y="34099"/>
                  </a:lnTo>
                  <a:cubicBezTo>
                    <a:pt x="22765" y="36957"/>
                    <a:pt x="20479" y="39243"/>
                    <a:pt x="17621" y="39243"/>
                  </a:cubicBezTo>
                  <a:lnTo>
                    <a:pt x="0" y="39243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5CDA5F8D-48D7-4297-8E23-7232E2ACCBAA}"/>
                </a:ext>
              </a:extLst>
            </p:cNvPr>
            <p:cNvSpPr/>
            <p:nvPr/>
          </p:nvSpPr>
          <p:spPr>
            <a:xfrm>
              <a:off x="2378199" y="1544288"/>
              <a:ext cx="24574" cy="59150"/>
            </a:xfrm>
            <a:custGeom>
              <a:avLst/>
              <a:gdLst>
                <a:gd name="connsiteX0" fmla="*/ 0 w 24574"/>
                <a:gd name="connsiteY0" fmla="*/ 0 h 59150"/>
                <a:gd name="connsiteX1" fmla="*/ 19431 w 24574"/>
                <a:gd name="connsiteY1" fmla="*/ 0 h 59150"/>
                <a:gd name="connsiteX2" fmla="*/ 24575 w 24574"/>
                <a:gd name="connsiteY2" fmla="*/ 5144 h 59150"/>
                <a:gd name="connsiteX3" fmla="*/ 24575 w 24574"/>
                <a:gd name="connsiteY3" fmla="*/ 59150 h 5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74" h="59150">
                  <a:moveTo>
                    <a:pt x="0" y="0"/>
                  </a:moveTo>
                  <a:lnTo>
                    <a:pt x="19431" y="0"/>
                  </a:lnTo>
                  <a:cubicBezTo>
                    <a:pt x="22289" y="0"/>
                    <a:pt x="24575" y="2286"/>
                    <a:pt x="24575" y="5144"/>
                  </a:cubicBezTo>
                  <a:lnTo>
                    <a:pt x="24575" y="5915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D6F5D391-A673-4961-978C-5EDE9F30BE70}"/>
                </a:ext>
              </a:extLst>
            </p:cNvPr>
            <p:cNvSpPr/>
            <p:nvPr/>
          </p:nvSpPr>
          <p:spPr>
            <a:xfrm>
              <a:off x="2402774" y="1557611"/>
              <a:ext cx="172307" cy="71639"/>
            </a:xfrm>
            <a:custGeom>
              <a:avLst/>
              <a:gdLst>
                <a:gd name="connsiteX0" fmla="*/ 0 w 172307"/>
                <a:gd name="connsiteY0" fmla="*/ 678 h 71639"/>
                <a:gd name="connsiteX1" fmla="*/ 95917 w 172307"/>
                <a:gd name="connsiteY1" fmla="*/ 20681 h 71639"/>
                <a:gd name="connsiteX2" fmla="*/ 153638 w 172307"/>
                <a:gd name="connsiteY2" fmla="*/ 20681 h 71639"/>
                <a:gd name="connsiteX3" fmla="*/ 172307 w 172307"/>
                <a:gd name="connsiteY3" fmla="*/ 38397 h 71639"/>
                <a:gd name="connsiteX4" fmla="*/ 152305 w 172307"/>
                <a:gd name="connsiteY4" fmla="*/ 55257 h 71639"/>
                <a:gd name="connsiteX5" fmla="*/ 105442 w 172307"/>
                <a:gd name="connsiteY5" fmla="*/ 55257 h 71639"/>
                <a:gd name="connsiteX6" fmla="*/ 90392 w 172307"/>
                <a:gd name="connsiteY6" fmla="*/ 71640 h 7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307" h="71639">
                  <a:moveTo>
                    <a:pt x="0" y="678"/>
                  </a:moveTo>
                  <a:cubicBezTo>
                    <a:pt x="0" y="678"/>
                    <a:pt x="60008" y="-5703"/>
                    <a:pt x="95917" y="20681"/>
                  </a:cubicBezTo>
                  <a:lnTo>
                    <a:pt x="153638" y="20681"/>
                  </a:lnTo>
                  <a:cubicBezTo>
                    <a:pt x="153638" y="20681"/>
                    <a:pt x="172307" y="19728"/>
                    <a:pt x="172307" y="38397"/>
                  </a:cubicBezTo>
                  <a:cubicBezTo>
                    <a:pt x="172307" y="57066"/>
                    <a:pt x="152305" y="55257"/>
                    <a:pt x="152305" y="55257"/>
                  </a:cubicBezTo>
                  <a:lnTo>
                    <a:pt x="105442" y="55257"/>
                  </a:lnTo>
                  <a:lnTo>
                    <a:pt x="90392" y="7164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7" name="Forme libre : forme 76">
              <a:extLst>
                <a:ext uri="{FF2B5EF4-FFF2-40B4-BE49-F238E27FC236}">
                  <a16:creationId xmlns:a16="http://schemas.microsoft.com/office/drawing/2014/main" id="{CC3A8AC4-0401-4A14-AE2A-8A5256FEED21}"/>
                </a:ext>
              </a:extLst>
            </p:cNvPr>
            <p:cNvSpPr/>
            <p:nvPr/>
          </p:nvSpPr>
          <p:spPr>
            <a:xfrm>
              <a:off x="2404584" y="1647062"/>
              <a:ext cx="131349" cy="43350"/>
            </a:xfrm>
            <a:custGeom>
              <a:avLst/>
              <a:gdLst>
                <a:gd name="connsiteX0" fmla="*/ 131350 w 131349"/>
                <a:gd name="connsiteY0" fmla="*/ 42196 h 43350"/>
                <a:gd name="connsiteX1" fmla="*/ 108204 w 131349"/>
                <a:gd name="connsiteY1" fmla="*/ 39053 h 43350"/>
                <a:gd name="connsiteX2" fmla="*/ 34100 w 131349"/>
                <a:gd name="connsiteY2" fmla="*/ 0 h 43350"/>
                <a:gd name="connsiteX3" fmla="*/ 0 w 131349"/>
                <a:gd name="connsiteY3" fmla="*/ 0 h 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349" h="43350">
                  <a:moveTo>
                    <a:pt x="131350" y="42196"/>
                  </a:moveTo>
                  <a:cubicBezTo>
                    <a:pt x="131350" y="42196"/>
                    <a:pt x="122301" y="46292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04378FFB-1EA7-4F0A-9326-3DD331F5C1D2}"/>
                </a:ext>
              </a:extLst>
            </p:cNvPr>
            <p:cNvSpPr/>
            <p:nvPr/>
          </p:nvSpPr>
          <p:spPr>
            <a:xfrm>
              <a:off x="2551459" y="1590759"/>
              <a:ext cx="129669" cy="91546"/>
            </a:xfrm>
            <a:custGeom>
              <a:avLst/>
              <a:gdLst>
                <a:gd name="connsiteX0" fmla="*/ 48101 w 129669"/>
                <a:gd name="connsiteY0" fmla="*/ 20776 h 91546"/>
                <a:gd name="connsiteX1" fmla="*/ 128111 w 129669"/>
                <a:gd name="connsiteY1" fmla="*/ 6679 h 91546"/>
                <a:gd name="connsiteX2" fmla="*/ 0 w 129669"/>
                <a:gd name="connsiteY2" fmla="*/ 91546 h 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69" h="91546">
                  <a:moveTo>
                    <a:pt x="48101" y="20776"/>
                  </a:moveTo>
                  <a:cubicBezTo>
                    <a:pt x="48101" y="20776"/>
                    <a:pt x="109061" y="-14276"/>
                    <a:pt x="128111" y="6679"/>
                  </a:cubicBezTo>
                  <a:cubicBezTo>
                    <a:pt x="143542" y="23538"/>
                    <a:pt x="40291" y="73163"/>
                    <a:pt x="0" y="91546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9" name="Forme libre : forme 78">
              <a:extLst>
                <a:ext uri="{FF2B5EF4-FFF2-40B4-BE49-F238E27FC236}">
                  <a16:creationId xmlns:a16="http://schemas.microsoft.com/office/drawing/2014/main" id="{95B8C88C-5F97-4B1E-B266-E6DAB9267DDA}"/>
                </a:ext>
              </a:extLst>
            </p:cNvPr>
            <p:cNvSpPr/>
            <p:nvPr/>
          </p:nvSpPr>
          <p:spPr>
            <a:xfrm>
              <a:off x="2338957" y="1551146"/>
              <a:ext cx="37623" cy="9525"/>
            </a:xfrm>
            <a:custGeom>
              <a:avLst/>
              <a:gdLst>
                <a:gd name="connsiteX0" fmla="*/ 37624 w 37623"/>
                <a:gd name="connsiteY0" fmla="*/ 0 h 9525"/>
                <a:gd name="connsiteX1" fmla="*/ 0 w 3762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23" h="9525">
                  <a:moveTo>
                    <a:pt x="37624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80" name="Forme libre : forme 79">
              <a:extLst>
                <a:ext uri="{FF2B5EF4-FFF2-40B4-BE49-F238E27FC236}">
                  <a16:creationId xmlns:a16="http://schemas.microsoft.com/office/drawing/2014/main" id="{551E0AB6-68E8-4BAE-8215-FB2F8FF2EED5}"/>
                </a:ext>
              </a:extLst>
            </p:cNvPr>
            <p:cNvSpPr/>
            <p:nvPr/>
          </p:nvSpPr>
          <p:spPr>
            <a:xfrm>
              <a:off x="2351815" y="1565910"/>
              <a:ext cx="23240" cy="9525"/>
            </a:xfrm>
            <a:custGeom>
              <a:avLst/>
              <a:gdLst>
                <a:gd name="connsiteX0" fmla="*/ 23241 w 23240"/>
                <a:gd name="connsiteY0" fmla="*/ 0 h 9525"/>
                <a:gd name="connsiteX1" fmla="*/ 0 w 232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0" h="9525">
                  <a:moveTo>
                    <a:pt x="23241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81" name="Forme libre : forme 80">
              <a:extLst>
                <a:ext uri="{FF2B5EF4-FFF2-40B4-BE49-F238E27FC236}">
                  <a16:creationId xmlns:a16="http://schemas.microsoft.com/office/drawing/2014/main" id="{A86F7EDC-7B9B-4ADE-8F55-40D27B05059F}"/>
                </a:ext>
              </a:extLst>
            </p:cNvPr>
            <p:cNvSpPr/>
            <p:nvPr/>
          </p:nvSpPr>
          <p:spPr>
            <a:xfrm>
              <a:off x="2628421" y="1511998"/>
              <a:ext cx="9525" cy="52768"/>
            </a:xfrm>
            <a:custGeom>
              <a:avLst/>
              <a:gdLst>
                <a:gd name="connsiteX0" fmla="*/ 0 w 9525"/>
                <a:gd name="connsiteY0" fmla="*/ 0 h 52768"/>
                <a:gd name="connsiteX1" fmla="*/ 0 w 9525"/>
                <a:gd name="connsiteY1" fmla="*/ 52769 h 5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">
                  <a:moveTo>
                    <a:pt x="0" y="0"/>
                  </a:moveTo>
                  <a:lnTo>
                    <a:pt x="0" y="5276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87" name="Graphique 1813">
            <a:extLst>
              <a:ext uri="{FF2B5EF4-FFF2-40B4-BE49-F238E27FC236}">
                <a16:creationId xmlns:a16="http://schemas.microsoft.com/office/drawing/2014/main" id="{5C5046BD-7965-486A-99B2-21B34C14D7C4}"/>
              </a:ext>
            </a:extLst>
          </p:cNvPr>
          <p:cNvGrpSpPr/>
          <p:nvPr/>
        </p:nvGrpSpPr>
        <p:grpSpPr>
          <a:xfrm>
            <a:off x="6087434" y="3760561"/>
            <a:ext cx="243960" cy="227725"/>
            <a:chOff x="2279329" y="2853237"/>
            <a:chExt cx="426529" cy="398144"/>
          </a:xfrm>
          <a:noFill/>
        </p:grpSpPr>
        <p:grpSp>
          <p:nvGrpSpPr>
            <p:cNvPr id="88" name="Graphique 1813">
              <a:extLst>
                <a:ext uri="{FF2B5EF4-FFF2-40B4-BE49-F238E27FC236}">
                  <a16:creationId xmlns:a16="http://schemas.microsoft.com/office/drawing/2014/main" id="{67D85F36-5738-4C92-A435-E234DEC7E876}"/>
                </a:ext>
              </a:extLst>
            </p:cNvPr>
            <p:cNvGrpSpPr/>
            <p:nvPr/>
          </p:nvGrpSpPr>
          <p:grpSpPr>
            <a:xfrm>
              <a:off x="2279329" y="2853237"/>
              <a:ext cx="426529" cy="398144"/>
              <a:chOff x="2279329" y="2853237"/>
              <a:chExt cx="426529" cy="398144"/>
            </a:xfrm>
            <a:grpFill/>
          </p:grpSpPr>
          <p:grpSp>
            <p:nvGrpSpPr>
              <p:cNvPr id="90" name="Graphique 1813">
                <a:extLst>
                  <a:ext uri="{FF2B5EF4-FFF2-40B4-BE49-F238E27FC236}">
                    <a16:creationId xmlns:a16="http://schemas.microsoft.com/office/drawing/2014/main" id="{F703849B-B542-4077-A3A9-95BACF913776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83857"/>
                <a:chOff x="2279329" y="2853237"/>
                <a:chExt cx="426529" cy="383857"/>
              </a:xfrm>
              <a:grpFill/>
            </p:grpSpPr>
            <p:grpSp>
              <p:nvGrpSpPr>
                <p:cNvPr id="92" name="Graphique 1813">
                  <a:extLst>
                    <a:ext uri="{FF2B5EF4-FFF2-40B4-BE49-F238E27FC236}">
                      <a16:creationId xmlns:a16="http://schemas.microsoft.com/office/drawing/2014/main" id="{5C22F97B-80CD-4E72-80FC-63A0660CD0D4}"/>
                    </a:ext>
                  </a:extLst>
                </p:cNvPr>
                <p:cNvGrpSpPr/>
                <p:nvPr/>
              </p:nvGrpSpPr>
              <p:grpSpPr>
                <a:xfrm>
                  <a:off x="2404487" y="2986968"/>
                  <a:ext cx="163258" cy="250126"/>
                  <a:chOff x="2404487" y="2986968"/>
                  <a:chExt cx="163258" cy="250126"/>
                </a:xfrm>
                <a:grpFill/>
              </p:grpSpPr>
              <p:sp>
                <p:nvSpPr>
                  <p:cNvPr id="106" name="Forme libre : forme 105">
                    <a:extLst>
                      <a:ext uri="{FF2B5EF4-FFF2-40B4-BE49-F238E27FC236}">
                        <a16:creationId xmlns:a16="http://schemas.microsoft.com/office/drawing/2014/main" id="{D9265C1C-5758-44CC-AF07-7968AA71A23F}"/>
                      </a:ext>
                    </a:extLst>
                  </p:cNvPr>
                  <p:cNvSpPr/>
                  <p:nvPr/>
                </p:nvSpPr>
                <p:spPr>
                  <a:xfrm>
                    <a:off x="2404487" y="2986968"/>
                    <a:ext cx="163258" cy="250126"/>
                  </a:xfrm>
                  <a:custGeom>
                    <a:avLst/>
                    <a:gdLst>
                      <a:gd name="connsiteX0" fmla="*/ 163259 w 163258"/>
                      <a:gd name="connsiteY0" fmla="*/ 81629 h 250126"/>
                      <a:gd name="connsiteX1" fmla="*/ 81629 w 163258"/>
                      <a:gd name="connsiteY1" fmla="*/ 0 h 250126"/>
                      <a:gd name="connsiteX2" fmla="*/ 0 w 163258"/>
                      <a:gd name="connsiteY2" fmla="*/ 81629 h 250126"/>
                      <a:gd name="connsiteX3" fmla="*/ 23527 w 163258"/>
                      <a:gd name="connsiteY3" fmla="*/ 138875 h 250126"/>
                      <a:gd name="connsiteX4" fmla="*/ 23527 w 163258"/>
                      <a:gd name="connsiteY4" fmla="*/ 138875 h 250126"/>
                      <a:gd name="connsiteX5" fmla="*/ 51911 w 163258"/>
                      <a:gd name="connsiteY5" fmla="*/ 249841 h 250126"/>
                      <a:gd name="connsiteX6" fmla="*/ 114967 w 163258"/>
                      <a:gd name="connsiteY6" fmla="*/ 250126 h 250126"/>
                      <a:gd name="connsiteX7" fmla="*/ 138875 w 163258"/>
                      <a:gd name="connsiteY7" fmla="*/ 139732 h 250126"/>
                      <a:gd name="connsiteX8" fmla="*/ 163259 w 163258"/>
                      <a:gd name="connsiteY8" fmla="*/ 81629 h 250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258" h="250126">
                        <a:moveTo>
                          <a:pt x="163259" y="81629"/>
                        </a:moveTo>
                        <a:cubicBezTo>
                          <a:pt x="163259" y="36576"/>
                          <a:pt x="126683" y="0"/>
                          <a:pt x="81629" y="0"/>
                        </a:cubicBezTo>
                        <a:cubicBezTo>
                          <a:pt x="36576" y="0"/>
                          <a:pt x="0" y="36576"/>
                          <a:pt x="0" y="81629"/>
                        </a:cubicBezTo>
                        <a:cubicBezTo>
                          <a:pt x="0" y="103918"/>
                          <a:pt x="8954" y="124111"/>
                          <a:pt x="23527" y="138875"/>
                        </a:cubicBezTo>
                        <a:lnTo>
                          <a:pt x="23527" y="138875"/>
                        </a:lnTo>
                        <a:cubicBezTo>
                          <a:pt x="58293" y="173641"/>
                          <a:pt x="51911" y="249841"/>
                          <a:pt x="51911" y="249841"/>
                        </a:cubicBezTo>
                        <a:lnTo>
                          <a:pt x="114967" y="250126"/>
                        </a:lnTo>
                        <a:cubicBezTo>
                          <a:pt x="114967" y="170688"/>
                          <a:pt x="134779" y="144304"/>
                          <a:pt x="138875" y="139732"/>
                        </a:cubicBezTo>
                        <a:cubicBezTo>
                          <a:pt x="153924" y="124873"/>
                          <a:pt x="163259" y="104394"/>
                          <a:pt x="163259" y="81629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7" name="Forme libre : forme 106">
                    <a:extLst>
                      <a:ext uri="{FF2B5EF4-FFF2-40B4-BE49-F238E27FC236}">
                        <a16:creationId xmlns:a16="http://schemas.microsoft.com/office/drawing/2014/main" id="{41A2229C-7896-4394-8563-CB6ABDBB33FC}"/>
                      </a:ext>
                    </a:extLst>
                  </p:cNvPr>
                  <p:cNvSpPr/>
                  <p:nvPr/>
                </p:nvSpPr>
                <p:spPr>
                  <a:xfrm>
                    <a:off x="2455542" y="3190994"/>
                    <a:ext cx="63912" cy="9525"/>
                  </a:xfrm>
                  <a:custGeom>
                    <a:avLst/>
                    <a:gdLst>
                      <a:gd name="connsiteX0" fmla="*/ 0 w 63912"/>
                      <a:gd name="connsiteY0" fmla="*/ 0 h 9525"/>
                      <a:gd name="connsiteX1" fmla="*/ 63913 w 6391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3912" h="9525">
                        <a:moveTo>
                          <a:pt x="0" y="0"/>
                        </a:moveTo>
                        <a:lnTo>
                          <a:pt x="63913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</p:grpSp>
            <p:sp>
              <p:nvSpPr>
                <p:cNvPr id="93" name="Forme libre : forme 92">
                  <a:extLst>
                    <a:ext uri="{FF2B5EF4-FFF2-40B4-BE49-F238E27FC236}">
                      <a16:creationId xmlns:a16="http://schemas.microsoft.com/office/drawing/2014/main" id="{41B86380-C3A2-41D2-B668-8E9689C77999}"/>
                    </a:ext>
                  </a:extLst>
                </p:cNvPr>
                <p:cNvSpPr/>
                <p:nvPr/>
              </p:nvSpPr>
              <p:spPr>
                <a:xfrm>
                  <a:off x="2461352" y="3012019"/>
                  <a:ext cx="22574" cy="4857"/>
                </a:xfrm>
                <a:custGeom>
                  <a:avLst/>
                  <a:gdLst>
                    <a:gd name="connsiteX0" fmla="*/ 0 w 22574"/>
                    <a:gd name="connsiteY0" fmla="*/ 4858 h 4857"/>
                    <a:gd name="connsiteX1" fmla="*/ 22574 w 22574"/>
                    <a:gd name="connsiteY1" fmla="*/ 0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74" h="4857">
                      <a:moveTo>
                        <a:pt x="0" y="4858"/>
                      </a:moveTo>
                      <a:cubicBezTo>
                        <a:pt x="6858" y="1715"/>
                        <a:pt x="14478" y="0"/>
                        <a:pt x="2257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94" name="Forme libre : forme 93">
                  <a:extLst>
                    <a:ext uri="{FF2B5EF4-FFF2-40B4-BE49-F238E27FC236}">
                      <a16:creationId xmlns:a16="http://schemas.microsoft.com/office/drawing/2014/main" id="{B08F94AE-C519-4AFA-8308-A39346511257}"/>
                    </a:ext>
                  </a:extLst>
                </p:cNvPr>
                <p:cNvSpPr/>
                <p:nvPr/>
              </p:nvSpPr>
              <p:spPr>
                <a:xfrm>
                  <a:off x="2429062" y="3029545"/>
                  <a:ext cx="14763" cy="48006"/>
                </a:xfrm>
                <a:custGeom>
                  <a:avLst/>
                  <a:gdLst>
                    <a:gd name="connsiteX0" fmla="*/ 953 w 14763"/>
                    <a:gd name="connsiteY0" fmla="*/ 48006 h 48006"/>
                    <a:gd name="connsiteX1" fmla="*/ 0 w 14763"/>
                    <a:gd name="connsiteY1" fmla="*/ 37719 h 48006"/>
                    <a:gd name="connsiteX2" fmla="*/ 14764 w 14763"/>
                    <a:gd name="connsiteY2" fmla="*/ 0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" h="48006">
                      <a:moveTo>
                        <a:pt x="953" y="48006"/>
                      </a:moveTo>
                      <a:cubicBezTo>
                        <a:pt x="286" y="44672"/>
                        <a:pt x="0" y="41243"/>
                        <a:pt x="0" y="37719"/>
                      </a:cubicBezTo>
                      <a:cubicBezTo>
                        <a:pt x="0" y="23146"/>
                        <a:pt x="5620" y="9906"/>
                        <a:pt x="1476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95" name="Forme libre : forme 94">
                  <a:extLst>
                    <a:ext uri="{FF2B5EF4-FFF2-40B4-BE49-F238E27FC236}">
                      <a16:creationId xmlns:a16="http://schemas.microsoft.com/office/drawing/2014/main" id="{1DC289B1-296D-409A-B36E-15923FFD97DC}"/>
                    </a:ext>
                  </a:extLst>
                </p:cNvPr>
                <p:cNvSpPr/>
                <p:nvPr/>
              </p:nvSpPr>
              <p:spPr>
                <a:xfrm>
                  <a:off x="2492499" y="2853237"/>
                  <a:ext cx="9525" cy="56769"/>
                </a:xfrm>
                <a:custGeom>
                  <a:avLst/>
                  <a:gdLst>
                    <a:gd name="connsiteX0" fmla="*/ 0 w 9525"/>
                    <a:gd name="connsiteY0" fmla="*/ 0 h 56769"/>
                    <a:gd name="connsiteX1" fmla="*/ 0 w 9525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6769">
                      <a:moveTo>
                        <a:pt x="0" y="0"/>
                      </a:moveTo>
                      <a:lnTo>
                        <a:pt x="0" y="5676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grpSp>
              <p:nvGrpSpPr>
                <p:cNvPr id="96" name="Graphique 1813">
                  <a:extLst>
                    <a:ext uri="{FF2B5EF4-FFF2-40B4-BE49-F238E27FC236}">
                      <a16:creationId xmlns:a16="http://schemas.microsoft.com/office/drawing/2014/main" id="{2E55762F-18B4-4050-88B8-EC8A5CE358C7}"/>
                    </a:ext>
                  </a:extLst>
                </p:cNvPr>
                <p:cNvGrpSpPr/>
                <p:nvPr/>
              </p:nvGrpSpPr>
              <p:grpSpPr>
                <a:xfrm>
                  <a:off x="2605465" y="2913530"/>
                  <a:ext cx="100393" cy="307943"/>
                  <a:chOff x="2605465" y="2913530"/>
                  <a:chExt cx="100393" cy="307943"/>
                </a:xfrm>
                <a:grpFill/>
              </p:grpSpPr>
              <p:sp>
                <p:nvSpPr>
                  <p:cNvPr id="103" name="Forme libre : forme 102">
                    <a:extLst>
                      <a:ext uri="{FF2B5EF4-FFF2-40B4-BE49-F238E27FC236}">
                        <a16:creationId xmlns:a16="http://schemas.microsoft.com/office/drawing/2014/main" id="{6BDA2962-03BF-424B-847A-4D2C1D39049E}"/>
                      </a:ext>
                    </a:extLst>
                  </p:cNvPr>
                  <p:cNvSpPr/>
                  <p:nvPr/>
                </p:nvSpPr>
                <p:spPr>
                  <a:xfrm>
                    <a:off x="2606227" y="2913530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0 h 40100"/>
                      <a:gd name="connsiteX1" fmla="*/ 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0"/>
                        </a:moveTo>
                        <a:lnTo>
                          <a:pt x="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4" name="Forme libre : forme 103">
                    <a:extLst>
                      <a:ext uri="{FF2B5EF4-FFF2-40B4-BE49-F238E27FC236}">
                        <a16:creationId xmlns:a16="http://schemas.microsoft.com/office/drawing/2014/main" id="{D26B1769-1111-4764-85F2-12ADC71AA59A}"/>
                      </a:ext>
                    </a:extLst>
                  </p:cNvPr>
                  <p:cNvSpPr/>
                  <p:nvPr/>
                </p:nvSpPr>
                <p:spPr>
                  <a:xfrm>
                    <a:off x="2649090" y="3067645"/>
                    <a:ext cx="56769" cy="9525"/>
                  </a:xfrm>
                  <a:custGeom>
                    <a:avLst/>
                    <a:gdLst>
                      <a:gd name="connsiteX0" fmla="*/ 56769 w 56769"/>
                      <a:gd name="connsiteY0" fmla="*/ 0 h 9525"/>
                      <a:gd name="connsiteX1" fmla="*/ 0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56769" y="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5" name="Forme libre : forme 104">
                    <a:extLst>
                      <a:ext uri="{FF2B5EF4-FFF2-40B4-BE49-F238E27FC236}">
                        <a16:creationId xmlns:a16="http://schemas.microsoft.com/office/drawing/2014/main" id="{6299EB7D-CF51-4703-B972-3EB0A9F8CF9C}"/>
                      </a:ext>
                    </a:extLst>
                  </p:cNvPr>
                  <p:cNvSpPr/>
                  <p:nvPr/>
                </p:nvSpPr>
                <p:spPr>
                  <a:xfrm>
                    <a:off x="2605465" y="3181373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40100 h 40100"/>
                      <a:gd name="connsiteX1" fmla="*/ 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4010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</p:grpSp>
            <p:grpSp>
              <p:nvGrpSpPr>
                <p:cNvPr id="97" name="Graphique 1813">
                  <a:extLst>
                    <a:ext uri="{FF2B5EF4-FFF2-40B4-BE49-F238E27FC236}">
                      <a16:creationId xmlns:a16="http://schemas.microsoft.com/office/drawing/2014/main" id="{90CDED4A-1322-45D9-A61B-BA39FDA597C6}"/>
                    </a:ext>
                  </a:extLst>
                </p:cNvPr>
                <p:cNvGrpSpPr/>
                <p:nvPr/>
              </p:nvGrpSpPr>
              <p:grpSpPr>
                <a:xfrm>
                  <a:off x="2279329" y="2915435"/>
                  <a:ext cx="100393" cy="307943"/>
                  <a:chOff x="2279329" y="2915435"/>
                  <a:chExt cx="100393" cy="307943"/>
                </a:xfrm>
                <a:grpFill/>
              </p:grpSpPr>
              <p:sp>
                <p:nvSpPr>
                  <p:cNvPr id="100" name="Forme libre : forme 99">
                    <a:extLst>
                      <a:ext uri="{FF2B5EF4-FFF2-40B4-BE49-F238E27FC236}">
                        <a16:creationId xmlns:a16="http://schemas.microsoft.com/office/drawing/2014/main" id="{C4F8E585-F284-4D0A-84C9-CB6C3C37C6F5}"/>
                      </a:ext>
                    </a:extLst>
                  </p:cNvPr>
                  <p:cNvSpPr/>
                  <p:nvPr/>
                </p:nvSpPr>
                <p:spPr>
                  <a:xfrm>
                    <a:off x="2338860" y="2915435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0 h 40100"/>
                      <a:gd name="connsiteX1" fmla="*/ 4010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0"/>
                        </a:moveTo>
                        <a:lnTo>
                          <a:pt x="4010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1" name="Forme libre : forme 100">
                    <a:extLst>
                      <a:ext uri="{FF2B5EF4-FFF2-40B4-BE49-F238E27FC236}">
                        <a16:creationId xmlns:a16="http://schemas.microsoft.com/office/drawing/2014/main" id="{06E51B44-F34B-418C-B5A6-18BEE2DDB1C0}"/>
                      </a:ext>
                    </a:extLst>
                  </p:cNvPr>
                  <p:cNvSpPr/>
                  <p:nvPr/>
                </p:nvSpPr>
                <p:spPr>
                  <a:xfrm>
                    <a:off x="2279329" y="3069550"/>
                    <a:ext cx="56769" cy="9525"/>
                  </a:xfrm>
                  <a:custGeom>
                    <a:avLst/>
                    <a:gdLst>
                      <a:gd name="connsiteX0" fmla="*/ 0 w 56769"/>
                      <a:gd name="connsiteY0" fmla="*/ 0 h 9525"/>
                      <a:gd name="connsiteX1" fmla="*/ 56769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0" y="0"/>
                        </a:moveTo>
                        <a:lnTo>
                          <a:pt x="56769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2" name="Forme libre : forme 101">
                    <a:extLst>
                      <a:ext uri="{FF2B5EF4-FFF2-40B4-BE49-F238E27FC236}">
                        <a16:creationId xmlns:a16="http://schemas.microsoft.com/office/drawing/2014/main" id="{E219B03C-9C66-40F8-9352-CC1084A42563}"/>
                      </a:ext>
                    </a:extLst>
                  </p:cNvPr>
                  <p:cNvSpPr/>
                  <p:nvPr/>
                </p:nvSpPr>
                <p:spPr>
                  <a:xfrm>
                    <a:off x="2339622" y="3183278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40100 h 40100"/>
                      <a:gd name="connsiteX1" fmla="*/ 4010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40100"/>
                        </a:moveTo>
                        <a:lnTo>
                          <a:pt x="40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</p:grpSp>
            <p:sp>
              <p:nvSpPr>
                <p:cNvPr id="98" name="Forme libre : forme 97">
                  <a:extLst>
                    <a:ext uri="{FF2B5EF4-FFF2-40B4-BE49-F238E27FC236}">
                      <a16:creationId xmlns:a16="http://schemas.microsoft.com/office/drawing/2014/main" id="{705C0360-2A9D-44C7-9B55-D4386A62FFDB}"/>
                    </a:ext>
                  </a:extLst>
                </p:cNvPr>
                <p:cNvSpPr/>
                <p:nvPr/>
              </p:nvSpPr>
              <p:spPr>
                <a:xfrm>
                  <a:off x="2458875" y="3207758"/>
                  <a:ext cx="21145" cy="9525"/>
                </a:xfrm>
                <a:custGeom>
                  <a:avLst/>
                  <a:gdLst>
                    <a:gd name="connsiteX0" fmla="*/ 0 w 21145"/>
                    <a:gd name="connsiteY0" fmla="*/ 0 h 9525"/>
                    <a:gd name="connsiteX1" fmla="*/ 21146 w 21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45" h="9525">
                      <a:moveTo>
                        <a:pt x="0" y="0"/>
                      </a:moveTo>
                      <a:lnTo>
                        <a:pt x="21146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99" name="Forme libre : forme 98">
                  <a:extLst>
                    <a:ext uri="{FF2B5EF4-FFF2-40B4-BE49-F238E27FC236}">
                      <a16:creationId xmlns:a16="http://schemas.microsoft.com/office/drawing/2014/main" id="{92D94092-A56F-4748-B607-2309D1A75635}"/>
                    </a:ext>
                  </a:extLst>
                </p:cNvPr>
                <p:cNvSpPr/>
                <p:nvPr/>
              </p:nvSpPr>
              <p:spPr>
                <a:xfrm>
                  <a:off x="2459828" y="3222712"/>
                  <a:ext cx="34099" cy="9525"/>
                </a:xfrm>
                <a:custGeom>
                  <a:avLst/>
                  <a:gdLst>
                    <a:gd name="connsiteX0" fmla="*/ 0 w 34099"/>
                    <a:gd name="connsiteY0" fmla="*/ 0 h 9525"/>
                    <a:gd name="connsiteX1" fmla="*/ 34100 w 3409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099" h="9525">
                      <a:moveTo>
                        <a:pt x="0" y="0"/>
                      </a:moveTo>
                      <a:lnTo>
                        <a:pt x="3410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</p:grpSp>
          <p:sp>
            <p:nvSpPr>
              <p:cNvPr id="91" name="Forme libre : forme 90">
                <a:extLst>
                  <a:ext uri="{FF2B5EF4-FFF2-40B4-BE49-F238E27FC236}">
                    <a16:creationId xmlns:a16="http://schemas.microsoft.com/office/drawing/2014/main" id="{220B6791-6513-4920-917E-13FF0E541917}"/>
                  </a:ext>
                </a:extLst>
              </p:cNvPr>
              <p:cNvSpPr/>
              <p:nvPr/>
            </p:nvSpPr>
            <p:spPr>
              <a:xfrm>
                <a:off x="2466019" y="3238047"/>
                <a:ext cx="44958" cy="13334"/>
              </a:xfrm>
              <a:custGeom>
                <a:avLst/>
                <a:gdLst>
                  <a:gd name="connsiteX0" fmla="*/ 44958 w 44958"/>
                  <a:gd name="connsiteY0" fmla="*/ 0 h 13334"/>
                  <a:gd name="connsiteX1" fmla="*/ 22479 w 44958"/>
                  <a:gd name="connsiteY1" fmla="*/ 13335 h 13334"/>
                  <a:gd name="connsiteX2" fmla="*/ 0 w 44958"/>
                  <a:gd name="connsiteY2" fmla="*/ 0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58" h="13334">
                    <a:moveTo>
                      <a:pt x="44958" y="0"/>
                    </a:moveTo>
                    <a:cubicBezTo>
                      <a:pt x="44958" y="7334"/>
                      <a:pt x="34862" y="13335"/>
                      <a:pt x="22479" y="13335"/>
                    </a:cubicBezTo>
                    <a:cubicBezTo>
                      <a:pt x="10001" y="13335"/>
                      <a:pt x="0" y="7334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89" name="Forme libre : forme 88">
              <a:extLst>
                <a:ext uri="{FF2B5EF4-FFF2-40B4-BE49-F238E27FC236}">
                  <a16:creationId xmlns:a16="http://schemas.microsoft.com/office/drawing/2014/main" id="{3A9E2B71-5F98-4989-BCEA-18D0F079C92F}"/>
                </a:ext>
              </a:extLst>
            </p:cNvPr>
            <p:cNvSpPr/>
            <p:nvPr/>
          </p:nvSpPr>
          <p:spPr>
            <a:xfrm>
              <a:off x="2457732" y="3016972"/>
              <a:ext cx="59245" cy="129158"/>
            </a:xfrm>
            <a:custGeom>
              <a:avLst/>
              <a:gdLst>
                <a:gd name="connsiteX0" fmla="*/ 45529 w 59245"/>
                <a:gd name="connsiteY0" fmla="*/ 0 h 129158"/>
                <a:gd name="connsiteX1" fmla="*/ 0 w 59245"/>
                <a:gd name="connsiteY1" fmla="*/ 70295 h 129158"/>
                <a:gd name="connsiteX2" fmla="*/ 59245 w 59245"/>
                <a:gd name="connsiteY2" fmla="*/ 68008 h 129158"/>
                <a:gd name="connsiteX3" fmla="*/ 8287 w 59245"/>
                <a:gd name="connsiteY3" fmla="*/ 129159 h 12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5" h="129158">
                  <a:moveTo>
                    <a:pt x="45529" y="0"/>
                  </a:moveTo>
                  <a:lnTo>
                    <a:pt x="0" y="70295"/>
                  </a:lnTo>
                  <a:lnTo>
                    <a:pt x="59245" y="68008"/>
                  </a:lnTo>
                  <a:lnTo>
                    <a:pt x="8287" y="12915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08" name="Graphique 1846">
            <a:extLst>
              <a:ext uri="{FF2B5EF4-FFF2-40B4-BE49-F238E27FC236}">
                <a16:creationId xmlns:a16="http://schemas.microsoft.com/office/drawing/2014/main" id="{BC2B71EC-EC5A-4E66-9D1C-8378B15155FA}"/>
              </a:ext>
            </a:extLst>
          </p:cNvPr>
          <p:cNvGrpSpPr/>
          <p:nvPr/>
        </p:nvGrpSpPr>
        <p:grpSpPr>
          <a:xfrm>
            <a:off x="598013" y="5018117"/>
            <a:ext cx="239268" cy="268810"/>
            <a:chOff x="754923" y="4488392"/>
            <a:chExt cx="305723" cy="343471"/>
          </a:xfrm>
          <a:noFill/>
        </p:grpSpPr>
        <p:sp>
          <p:nvSpPr>
            <p:cNvPr id="109" name="Forme libre : forme 108">
              <a:extLst>
                <a:ext uri="{FF2B5EF4-FFF2-40B4-BE49-F238E27FC236}">
                  <a16:creationId xmlns:a16="http://schemas.microsoft.com/office/drawing/2014/main" id="{DF534442-CA55-4416-AF42-20392E0DDB7E}"/>
                </a:ext>
              </a:extLst>
            </p:cNvPr>
            <p:cNvSpPr/>
            <p:nvPr/>
          </p:nvSpPr>
          <p:spPr>
            <a:xfrm>
              <a:off x="848819" y="4533445"/>
              <a:ext cx="105822" cy="29698"/>
            </a:xfrm>
            <a:custGeom>
              <a:avLst/>
              <a:gdLst>
                <a:gd name="connsiteX0" fmla="*/ 0 w 105822"/>
                <a:gd name="connsiteY0" fmla="*/ 22860 h 29698"/>
                <a:gd name="connsiteX1" fmla="*/ 90773 w 105822"/>
                <a:gd name="connsiteY1" fmla="*/ 0 h 29698"/>
                <a:gd name="connsiteX2" fmla="*/ 88963 w 105822"/>
                <a:gd name="connsiteY2" fmla="*/ 21622 h 29698"/>
                <a:gd name="connsiteX3" fmla="*/ 105823 w 105822"/>
                <a:gd name="connsiteY3" fmla="*/ 16192 h 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22" h="29698">
                  <a:moveTo>
                    <a:pt x="0" y="22860"/>
                  </a:moveTo>
                  <a:cubicBezTo>
                    <a:pt x="0" y="22860"/>
                    <a:pt x="52864" y="48673"/>
                    <a:pt x="90773" y="0"/>
                  </a:cubicBezTo>
                  <a:cubicBezTo>
                    <a:pt x="90773" y="0"/>
                    <a:pt x="94964" y="9049"/>
                    <a:pt x="88963" y="21622"/>
                  </a:cubicBezTo>
                  <a:cubicBezTo>
                    <a:pt x="88963" y="21622"/>
                    <a:pt x="98012" y="27051"/>
                    <a:pt x="105823" y="16192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7FD9C98E-B8F4-4E46-B227-377D4FF579E3}"/>
                </a:ext>
              </a:extLst>
            </p:cNvPr>
            <p:cNvSpPr/>
            <p:nvPr/>
          </p:nvSpPr>
          <p:spPr>
            <a:xfrm>
              <a:off x="827313" y="4488392"/>
              <a:ext cx="78560" cy="203168"/>
            </a:xfrm>
            <a:custGeom>
              <a:avLst/>
              <a:gdLst>
                <a:gd name="connsiteX0" fmla="*/ 78561 w 78560"/>
                <a:gd name="connsiteY0" fmla="*/ 203168 h 203168"/>
                <a:gd name="connsiteX1" fmla="*/ 14838 w 78560"/>
                <a:gd name="connsiteY1" fmla="*/ 145447 h 203168"/>
                <a:gd name="connsiteX2" fmla="*/ 456 w 78560"/>
                <a:gd name="connsiteY2" fmla="*/ 132207 h 203168"/>
                <a:gd name="connsiteX3" fmla="*/ 10647 w 78560"/>
                <a:gd name="connsiteY3" fmla="*/ 114205 h 203168"/>
                <a:gd name="connsiteX4" fmla="*/ 74941 w 78560"/>
                <a:gd name="connsiteY4" fmla="*/ 0 h 20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60" h="203168">
                  <a:moveTo>
                    <a:pt x="78561" y="203168"/>
                  </a:moveTo>
                  <a:cubicBezTo>
                    <a:pt x="30459" y="203168"/>
                    <a:pt x="14838" y="145447"/>
                    <a:pt x="14838" y="145447"/>
                  </a:cubicBezTo>
                  <a:cubicBezTo>
                    <a:pt x="14838" y="145447"/>
                    <a:pt x="3408" y="146685"/>
                    <a:pt x="456" y="132207"/>
                  </a:cubicBezTo>
                  <a:cubicBezTo>
                    <a:pt x="-2592" y="117824"/>
                    <a:pt x="10647" y="114205"/>
                    <a:pt x="10647" y="114205"/>
                  </a:cubicBezTo>
                  <a:cubicBezTo>
                    <a:pt x="10647" y="114205"/>
                    <a:pt x="-15165" y="24670"/>
                    <a:pt x="7494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1" name="Forme libre : forme 110">
              <a:extLst>
                <a:ext uri="{FF2B5EF4-FFF2-40B4-BE49-F238E27FC236}">
                  <a16:creationId xmlns:a16="http://schemas.microsoft.com/office/drawing/2014/main" id="{3EDFD581-705A-4E5E-A701-B4A57EA3735D}"/>
                </a:ext>
              </a:extLst>
            </p:cNvPr>
            <p:cNvSpPr/>
            <p:nvPr/>
          </p:nvSpPr>
          <p:spPr>
            <a:xfrm>
              <a:off x="909493" y="4497536"/>
              <a:ext cx="80370" cy="194024"/>
            </a:xfrm>
            <a:custGeom>
              <a:avLst/>
              <a:gdLst>
                <a:gd name="connsiteX0" fmla="*/ 0 w 80370"/>
                <a:gd name="connsiteY0" fmla="*/ 194024 h 194024"/>
                <a:gd name="connsiteX1" fmla="*/ 65532 w 80370"/>
                <a:gd name="connsiteY1" fmla="*/ 136303 h 194024"/>
                <a:gd name="connsiteX2" fmla="*/ 79915 w 80370"/>
                <a:gd name="connsiteY2" fmla="*/ 123063 h 194024"/>
                <a:gd name="connsiteX3" fmla="*/ 69723 w 80370"/>
                <a:gd name="connsiteY3" fmla="*/ 105061 h 194024"/>
                <a:gd name="connsiteX4" fmla="*/ 29051 w 80370"/>
                <a:gd name="connsiteY4" fmla="*/ 0 h 19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0" h="194024">
                  <a:moveTo>
                    <a:pt x="0" y="194024"/>
                  </a:moveTo>
                  <a:cubicBezTo>
                    <a:pt x="48101" y="194024"/>
                    <a:pt x="65532" y="136303"/>
                    <a:pt x="65532" y="136303"/>
                  </a:cubicBezTo>
                  <a:cubicBezTo>
                    <a:pt x="65532" y="136303"/>
                    <a:pt x="76962" y="137541"/>
                    <a:pt x="79915" y="123063"/>
                  </a:cubicBezTo>
                  <a:cubicBezTo>
                    <a:pt x="82963" y="108680"/>
                    <a:pt x="69723" y="105061"/>
                    <a:pt x="69723" y="105061"/>
                  </a:cubicBezTo>
                  <a:cubicBezTo>
                    <a:pt x="69723" y="105061"/>
                    <a:pt x="90678" y="32480"/>
                    <a:pt x="2905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2" name="Forme libre : forme 111">
              <a:extLst>
                <a:ext uri="{FF2B5EF4-FFF2-40B4-BE49-F238E27FC236}">
                  <a16:creationId xmlns:a16="http://schemas.microsoft.com/office/drawing/2014/main" id="{F18233AF-B2A5-4119-AD6A-76B97F7CF588}"/>
                </a:ext>
              </a:extLst>
            </p:cNvPr>
            <p:cNvSpPr/>
            <p:nvPr/>
          </p:nvSpPr>
          <p:spPr>
            <a:xfrm>
              <a:off x="874632" y="4600216"/>
              <a:ext cx="9525" cy="13144"/>
            </a:xfrm>
            <a:custGeom>
              <a:avLst/>
              <a:gdLst>
                <a:gd name="connsiteX0" fmla="*/ 0 w 9525"/>
                <a:gd name="connsiteY0" fmla="*/ 0 h 13144"/>
                <a:gd name="connsiteX1" fmla="*/ 0 w 9525"/>
                <a:gd name="connsiteY1" fmla="*/ 13145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144">
                  <a:moveTo>
                    <a:pt x="0" y="0"/>
                  </a:moveTo>
                  <a:lnTo>
                    <a:pt x="0" y="13145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3" name="Forme libre : forme 112">
              <a:extLst>
                <a:ext uri="{FF2B5EF4-FFF2-40B4-BE49-F238E27FC236}">
                  <a16:creationId xmlns:a16="http://schemas.microsoft.com/office/drawing/2014/main" id="{3236B8FA-5C56-4537-B6BC-CE3C312B0131}"/>
                </a:ext>
              </a:extLst>
            </p:cNvPr>
            <p:cNvSpPr/>
            <p:nvPr/>
          </p:nvSpPr>
          <p:spPr>
            <a:xfrm>
              <a:off x="931782" y="4599549"/>
              <a:ext cx="9525" cy="13239"/>
            </a:xfrm>
            <a:custGeom>
              <a:avLst/>
              <a:gdLst>
                <a:gd name="connsiteX0" fmla="*/ 0 w 9525"/>
                <a:gd name="connsiteY0" fmla="*/ 0 h 13239"/>
                <a:gd name="connsiteX1" fmla="*/ 0 w 9525"/>
                <a:gd name="connsiteY1" fmla="*/ 13240 h 1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239">
                  <a:moveTo>
                    <a:pt x="0" y="0"/>
                  </a:moveTo>
                  <a:lnTo>
                    <a:pt x="0" y="1324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4" name="Forme libre : forme 113">
              <a:extLst>
                <a:ext uri="{FF2B5EF4-FFF2-40B4-BE49-F238E27FC236}">
                  <a16:creationId xmlns:a16="http://schemas.microsoft.com/office/drawing/2014/main" id="{BDDFEF34-DD86-4E40-917E-03BA0B82567D}"/>
                </a:ext>
              </a:extLst>
            </p:cNvPr>
            <p:cNvSpPr/>
            <p:nvPr/>
          </p:nvSpPr>
          <p:spPr>
            <a:xfrm>
              <a:off x="892824" y="4649841"/>
              <a:ext cx="25050" cy="5214"/>
            </a:xfrm>
            <a:custGeom>
              <a:avLst/>
              <a:gdLst>
                <a:gd name="connsiteX0" fmla="*/ 25051 w 25050"/>
                <a:gd name="connsiteY0" fmla="*/ 0 h 5214"/>
                <a:gd name="connsiteX1" fmla="*/ 0 w 25050"/>
                <a:gd name="connsiteY1" fmla="*/ 0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0" h="5214">
                  <a:moveTo>
                    <a:pt x="25051" y="0"/>
                  </a:moveTo>
                  <a:cubicBezTo>
                    <a:pt x="18097" y="6953"/>
                    <a:pt x="6858" y="6953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5" name="Forme libre : forme 114">
              <a:extLst>
                <a:ext uri="{FF2B5EF4-FFF2-40B4-BE49-F238E27FC236}">
                  <a16:creationId xmlns:a16="http://schemas.microsoft.com/office/drawing/2014/main" id="{FAB53D67-259D-4833-9AB2-938514A80E56}"/>
                </a:ext>
              </a:extLst>
            </p:cNvPr>
            <p:cNvSpPr/>
            <p:nvPr/>
          </p:nvSpPr>
          <p:spPr>
            <a:xfrm>
              <a:off x="754923" y="4691179"/>
              <a:ext cx="151998" cy="140208"/>
            </a:xfrm>
            <a:custGeom>
              <a:avLst/>
              <a:gdLst>
                <a:gd name="connsiteX0" fmla="*/ 551 w 151998"/>
                <a:gd name="connsiteY0" fmla="*/ 140208 h 140208"/>
                <a:gd name="connsiteX1" fmla="*/ 88466 w 151998"/>
                <a:gd name="connsiteY1" fmla="*/ 27051 h 140208"/>
                <a:gd name="connsiteX2" fmla="*/ 106469 w 151998"/>
                <a:gd name="connsiteY2" fmla="*/ 0 h 140208"/>
                <a:gd name="connsiteX3" fmla="*/ 151998 w 151998"/>
                <a:gd name="connsiteY3" fmla="*/ 37433 h 140208"/>
                <a:gd name="connsiteX4" fmla="*/ 127614 w 151998"/>
                <a:gd name="connsiteY4" fmla="*/ 66770 h 140208"/>
                <a:gd name="connsiteX5" fmla="*/ 103230 w 151998"/>
                <a:gd name="connsiteY5" fmla="*/ 42386 h 14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998" h="140208">
                  <a:moveTo>
                    <a:pt x="551" y="140208"/>
                  </a:moveTo>
                  <a:cubicBezTo>
                    <a:pt x="551" y="140208"/>
                    <a:pt x="-12499" y="52292"/>
                    <a:pt x="88466" y="27051"/>
                  </a:cubicBezTo>
                  <a:lnTo>
                    <a:pt x="106469" y="0"/>
                  </a:lnTo>
                  <a:lnTo>
                    <a:pt x="151998" y="37433"/>
                  </a:lnTo>
                  <a:lnTo>
                    <a:pt x="127614" y="66770"/>
                  </a:lnTo>
                  <a:lnTo>
                    <a:pt x="103230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6" name="Forme libre : forme 115">
              <a:extLst>
                <a:ext uri="{FF2B5EF4-FFF2-40B4-BE49-F238E27FC236}">
                  <a16:creationId xmlns:a16="http://schemas.microsoft.com/office/drawing/2014/main" id="{031568B6-1A06-41C3-BF85-653BA7A27FDA}"/>
                </a:ext>
              </a:extLst>
            </p:cNvPr>
            <p:cNvSpPr/>
            <p:nvPr/>
          </p:nvSpPr>
          <p:spPr>
            <a:xfrm>
              <a:off x="908731" y="4691655"/>
              <a:ext cx="144875" cy="91916"/>
            </a:xfrm>
            <a:custGeom>
              <a:avLst/>
              <a:gdLst>
                <a:gd name="connsiteX0" fmla="*/ 144875 w 144875"/>
                <a:gd name="connsiteY0" fmla="*/ 91916 h 91916"/>
                <a:gd name="connsiteX1" fmla="*/ 63532 w 144875"/>
                <a:gd name="connsiteY1" fmla="*/ 27051 h 91916"/>
                <a:gd name="connsiteX2" fmla="*/ 45530 w 144875"/>
                <a:gd name="connsiteY2" fmla="*/ 0 h 91916"/>
                <a:gd name="connsiteX3" fmla="*/ 0 w 144875"/>
                <a:gd name="connsiteY3" fmla="*/ 37433 h 91916"/>
                <a:gd name="connsiteX4" fmla="*/ 24384 w 144875"/>
                <a:gd name="connsiteY4" fmla="*/ 66770 h 91916"/>
                <a:gd name="connsiteX5" fmla="*/ 48768 w 144875"/>
                <a:gd name="connsiteY5" fmla="*/ 42386 h 9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875" h="91916">
                  <a:moveTo>
                    <a:pt x="144875" y="91916"/>
                  </a:moveTo>
                  <a:cubicBezTo>
                    <a:pt x="135255" y="67056"/>
                    <a:pt x="113252" y="39529"/>
                    <a:pt x="63532" y="27051"/>
                  </a:cubicBezTo>
                  <a:lnTo>
                    <a:pt x="45530" y="0"/>
                  </a:lnTo>
                  <a:lnTo>
                    <a:pt x="0" y="37433"/>
                  </a:lnTo>
                  <a:lnTo>
                    <a:pt x="24384" y="66770"/>
                  </a:lnTo>
                  <a:lnTo>
                    <a:pt x="48768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7" name="Forme libre : forme 116">
              <a:extLst>
                <a:ext uri="{FF2B5EF4-FFF2-40B4-BE49-F238E27FC236}">
                  <a16:creationId xmlns:a16="http://schemas.microsoft.com/office/drawing/2014/main" id="{5A14E174-8E6B-4F1C-80DB-22AD8DBAB83B}"/>
                </a:ext>
              </a:extLst>
            </p:cNvPr>
            <p:cNvSpPr/>
            <p:nvPr/>
          </p:nvSpPr>
          <p:spPr>
            <a:xfrm>
              <a:off x="1060083" y="4814719"/>
              <a:ext cx="563" cy="17144"/>
            </a:xfrm>
            <a:custGeom>
              <a:avLst/>
              <a:gdLst>
                <a:gd name="connsiteX0" fmla="*/ 0 w 563"/>
                <a:gd name="connsiteY0" fmla="*/ 17145 h 17144"/>
                <a:gd name="connsiteX1" fmla="*/ 286 w 563"/>
                <a:gd name="connsiteY1" fmla="*/ 0 h 1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3" h="17144">
                  <a:moveTo>
                    <a:pt x="0" y="17145"/>
                  </a:moveTo>
                  <a:cubicBezTo>
                    <a:pt x="0" y="17145"/>
                    <a:pt x="1048" y="10382"/>
                    <a:pt x="286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pic>
        <p:nvPicPr>
          <p:cNvPr id="11" name="Picture 2" descr="Sticker arbre été vert pas cher Etiquette &amp;amp;amp; Autocollant">
            <a:extLst>
              <a:ext uri="{FF2B5EF4-FFF2-40B4-BE49-F238E27FC236}">
                <a16:creationId xmlns:a16="http://schemas.microsoft.com/office/drawing/2014/main" id="{5B88B906-D444-88C3-0FE6-DF66FB8D4E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84" y="3695348"/>
            <a:ext cx="269492" cy="269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aphique 2">
            <a:extLst>
              <a:ext uri="{FF2B5EF4-FFF2-40B4-BE49-F238E27FC236}">
                <a16:creationId xmlns:a16="http://schemas.microsoft.com/office/drawing/2014/main" id="{668C3A98-9C48-12A2-90D9-13F03F51054E}"/>
              </a:ext>
            </a:extLst>
          </p:cNvPr>
          <p:cNvGrpSpPr/>
          <p:nvPr/>
        </p:nvGrpSpPr>
        <p:grpSpPr>
          <a:xfrm>
            <a:off x="673656" y="2692909"/>
            <a:ext cx="216456" cy="247380"/>
            <a:chOff x="1184026" y="296326"/>
            <a:chExt cx="555828" cy="635238"/>
          </a:xfrm>
          <a:noFill/>
        </p:grpSpPr>
        <p:sp>
          <p:nvSpPr>
            <p:cNvPr id="20" name="Forme libre : forme 17">
              <a:extLst>
                <a:ext uri="{FF2B5EF4-FFF2-40B4-BE49-F238E27FC236}">
                  <a16:creationId xmlns:a16="http://schemas.microsoft.com/office/drawing/2014/main" id="{2AC9BBE4-C7F4-8352-0F6E-CDF2EE9EAD05}"/>
                </a:ext>
              </a:extLst>
            </p:cNvPr>
            <p:cNvSpPr/>
            <p:nvPr/>
          </p:nvSpPr>
          <p:spPr>
            <a:xfrm>
              <a:off x="1184026" y="889140"/>
              <a:ext cx="12517" cy="16047"/>
            </a:xfrm>
            <a:custGeom>
              <a:avLst/>
              <a:gdLst>
                <a:gd name="connsiteX0" fmla="*/ 12517 w 12517"/>
                <a:gd name="connsiteY0" fmla="*/ 0 h 16047"/>
                <a:gd name="connsiteX1" fmla="*/ 0 w 12517"/>
                <a:gd name="connsiteY1" fmla="*/ 0 h 1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17" h="16047">
                  <a:moveTo>
                    <a:pt x="12517" y="0"/>
                  </a:moveTo>
                  <a:lnTo>
                    <a:pt x="0" y="0"/>
                  </a:lnTo>
                </a:path>
              </a:pathLst>
            </a:custGeom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1" name="Forme libre : forme 18">
              <a:extLst>
                <a:ext uri="{FF2B5EF4-FFF2-40B4-BE49-F238E27FC236}">
                  <a16:creationId xmlns:a16="http://schemas.microsoft.com/office/drawing/2014/main" id="{DDAE59A4-2780-8037-4B5D-819B44B8D31F}"/>
                </a:ext>
              </a:extLst>
            </p:cNvPr>
            <p:cNvSpPr/>
            <p:nvPr/>
          </p:nvSpPr>
          <p:spPr>
            <a:xfrm>
              <a:off x="1222379" y="821099"/>
              <a:ext cx="38995" cy="67399"/>
            </a:xfrm>
            <a:custGeom>
              <a:avLst/>
              <a:gdLst>
                <a:gd name="connsiteX0" fmla="*/ 38995 w 38995"/>
                <a:gd name="connsiteY0" fmla="*/ 0 h 67399"/>
                <a:gd name="connsiteX1" fmla="*/ 38995 w 38995"/>
                <a:gd name="connsiteY1" fmla="*/ 58573 h 67399"/>
                <a:gd name="connsiteX2" fmla="*/ 30169 w 38995"/>
                <a:gd name="connsiteY2" fmla="*/ 67400 h 67399"/>
                <a:gd name="connsiteX3" fmla="*/ 0 w 38995"/>
                <a:gd name="connsiteY3" fmla="*/ 67400 h 6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995" h="67399">
                  <a:moveTo>
                    <a:pt x="38995" y="0"/>
                  </a:moveTo>
                  <a:lnTo>
                    <a:pt x="38995" y="58573"/>
                  </a:lnTo>
                  <a:cubicBezTo>
                    <a:pt x="38995" y="63388"/>
                    <a:pt x="34984" y="67400"/>
                    <a:pt x="30169" y="67400"/>
                  </a:cubicBezTo>
                  <a:lnTo>
                    <a:pt x="0" y="67400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2" name="Forme libre : forme 19">
              <a:extLst>
                <a:ext uri="{FF2B5EF4-FFF2-40B4-BE49-F238E27FC236}">
                  <a16:creationId xmlns:a16="http://schemas.microsoft.com/office/drawing/2014/main" id="{DC6DFF2B-06E9-C844-AC05-B82A81A102A1}"/>
                </a:ext>
              </a:extLst>
            </p:cNvPr>
            <p:cNvSpPr/>
            <p:nvPr/>
          </p:nvSpPr>
          <p:spPr>
            <a:xfrm>
              <a:off x="1216923" y="680362"/>
              <a:ext cx="44451" cy="101741"/>
            </a:xfrm>
            <a:custGeom>
              <a:avLst/>
              <a:gdLst>
                <a:gd name="connsiteX0" fmla="*/ 0 w 44451"/>
                <a:gd name="connsiteY0" fmla="*/ 0 h 101741"/>
                <a:gd name="connsiteX1" fmla="*/ 35625 w 44451"/>
                <a:gd name="connsiteY1" fmla="*/ 0 h 101741"/>
                <a:gd name="connsiteX2" fmla="*/ 44452 w 44451"/>
                <a:gd name="connsiteY2" fmla="*/ 8826 h 101741"/>
                <a:gd name="connsiteX3" fmla="*/ 44452 w 44451"/>
                <a:gd name="connsiteY3" fmla="*/ 101741 h 101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51" h="101741">
                  <a:moveTo>
                    <a:pt x="0" y="0"/>
                  </a:moveTo>
                  <a:lnTo>
                    <a:pt x="35625" y="0"/>
                  </a:lnTo>
                  <a:cubicBezTo>
                    <a:pt x="40440" y="0"/>
                    <a:pt x="44452" y="4012"/>
                    <a:pt x="44452" y="8826"/>
                  </a:cubicBezTo>
                  <a:lnTo>
                    <a:pt x="44452" y="101741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3" name="Forme libre : forme 20">
              <a:extLst>
                <a:ext uri="{FF2B5EF4-FFF2-40B4-BE49-F238E27FC236}">
                  <a16:creationId xmlns:a16="http://schemas.microsoft.com/office/drawing/2014/main" id="{316D0BA7-4E5D-E68B-583C-F8537BADA7E9}"/>
                </a:ext>
              </a:extLst>
            </p:cNvPr>
            <p:cNvSpPr/>
            <p:nvPr/>
          </p:nvSpPr>
          <p:spPr>
            <a:xfrm>
              <a:off x="1261375" y="703439"/>
              <a:ext cx="296076" cy="122955"/>
            </a:xfrm>
            <a:custGeom>
              <a:avLst/>
              <a:gdLst>
                <a:gd name="connsiteX0" fmla="*/ 0 w 296076"/>
                <a:gd name="connsiteY0" fmla="*/ 1155 h 122955"/>
                <a:gd name="connsiteX1" fmla="*/ 164808 w 296076"/>
                <a:gd name="connsiteY1" fmla="*/ 35497 h 122955"/>
                <a:gd name="connsiteX2" fmla="*/ 263982 w 296076"/>
                <a:gd name="connsiteY2" fmla="*/ 35497 h 122955"/>
                <a:gd name="connsiteX3" fmla="*/ 296077 w 296076"/>
                <a:gd name="connsiteY3" fmla="*/ 65987 h 122955"/>
                <a:gd name="connsiteX4" fmla="*/ 261735 w 296076"/>
                <a:gd name="connsiteY4" fmla="*/ 94873 h 122955"/>
                <a:gd name="connsiteX5" fmla="*/ 181176 w 296076"/>
                <a:gd name="connsiteY5" fmla="*/ 94873 h 122955"/>
                <a:gd name="connsiteX6" fmla="*/ 155340 w 296076"/>
                <a:gd name="connsiteY6" fmla="*/ 122956 h 122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076" h="122955">
                  <a:moveTo>
                    <a:pt x="0" y="1155"/>
                  </a:moveTo>
                  <a:cubicBezTo>
                    <a:pt x="0" y="1155"/>
                    <a:pt x="103186" y="-9757"/>
                    <a:pt x="164808" y="35497"/>
                  </a:cubicBezTo>
                  <a:lnTo>
                    <a:pt x="263982" y="35497"/>
                  </a:lnTo>
                  <a:cubicBezTo>
                    <a:pt x="263982" y="35497"/>
                    <a:pt x="296077" y="33892"/>
                    <a:pt x="296077" y="65987"/>
                  </a:cubicBezTo>
                  <a:cubicBezTo>
                    <a:pt x="296077" y="98082"/>
                    <a:pt x="261735" y="94873"/>
                    <a:pt x="261735" y="94873"/>
                  </a:cubicBezTo>
                  <a:lnTo>
                    <a:pt x="181176" y="94873"/>
                  </a:lnTo>
                  <a:lnTo>
                    <a:pt x="155340" y="122956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4" name="Forme libre : forme 21">
              <a:extLst>
                <a:ext uri="{FF2B5EF4-FFF2-40B4-BE49-F238E27FC236}">
                  <a16:creationId xmlns:a16="http://schemas.microsoft.com/office/drawing/2014/main" id="{CD7FAE78-FA1E-7A99-1096-081ADC4A9606}"/>
                </a:ext>
              </a:extLst>
            </p:cNvPr>
            <p:cNvSpPr/>
            <p:nvPr/>
          </p:nvSpPr>
          <p:spPr>
            <a:xfrm>
              <a:off x="1264424" y="856885"/>
              <a:ext cx="225948" cy="74679"/>
            </a:xfrm>
            <a:custGeom>
              <a:avLst/>
              <a:gdLst>
                <a:gd name="connsiteX0" fmla="*/ 225949 w 225948"/>
                <a:gd name="connsiteY0" fmla="*/ 72695 h 74679"/>
                <a:gd name="connsiteX1" fmla="*/ 186151 w 225948"/>
                <a:gd name="connsiteY1" fmla="*/ 67239 h 74679"/>
                <a:gd name="connsiteX2" fmla="*/ 58734 w 225948"/>
                <a:gd name="connsiteY2" fmla="*/ 0 h 74679"/>
                <a:gd name="connsiteX3" fmla="*/ 0 w 225948"/>
                <a:gd name="connsiteY3" fmla="*/ 0 h 7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5948" h="74679">
                  <a:moveTo>
                    <a:pt x="225949" y="72695"/>
                  </a:moveTo>
                  <a:cubicBezTo>
                    <a:pt x="225949" y="72695"/>
                    <a:pt x="210383" y="79756"/>
                    <a:pt x="186151" y="67239"/>
                  </a:cubicBezTo>
                  <a:cubicBezTo>
                    <a:pt x="161919" y="54722"/>
                    <a:pt x="58734" y="0"/>
                    <a:pt x="58734" y="0"/>
                  </a:cubicBezTo>
                  <a:lnTo>
                    <a:pt x="0" y="0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5" name="Forme libre : forme 22">
              <a:extLst>
                <a:ext uri="{FF2B5EF4-FFF2-40B4-BE49-F238E27FC236}">
                  <a16:creationId xmlns:a16="http://schemas.microsoft.com/office/drawing/2014/main" id="{200E9624-DD1F-938A-42B3-9EFCEF238A22}"/>
                </a:ext>
              </a:extLst>
            </p:cNvPr>
            <p:cNvSpPr/>
            <p:nvPr/>
          </p:nvSpPr>
          <p:spPr>
            <a:xfrm>
              <a:off x="1517012" y="760383"/>
              <a:ext cx="222842" cy="157321"/>
            </a:xfrm>
            <a:custGeom>
              <a:avLst/>
              <a:gdLst>
                <a:gd name="connsiteX0" fmla="*/ 82645 w 222842"/>
                <a:gd name="connsiteY0" fmla="*/ 35682 h 157321"/>
                <a:gd name="connsiteX1" fmla="*/ 220172 w 222842"/>
                <a:gd name="connsiteY1" fmla="*/ 11450 h 157321"/>
                <a:gd name="connsiteX2" fmla="*/ 0 w 222842"/>
                <a:gd name="connsiteY2" fmla="*/ 157322 h 15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2842" h="157321">
                  <a:moveTo>
                    <a:pt x="82645" y="35682"/>
                  </a:moveTo>
                  <a:cubicBezTo>
                    <a:pt x="82645" y="35682"/>
                    <a:pt x="187275" y="-24497"/>
                    <a:pt x="220172" y="11450"/>
                  </a:cubicBezTo>
                  <a:cubicBezTo>
                    <a:pt x="246650" y="40496"/>
                    <a:pt x="69165" y="125548"/>
                    <a:pt x="0" y="157322"/>
                  </a:cubicBez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6" name="Forme libre : forme 23">
              <a:extLst>
                <a:ext uri="{FF2B5EF4-FFF2-40B4-BE49-F238E27FC236}">
                  <a16:creationId xmlns:a16="http://schemas.microsoft.com/office/drawing/2014/main" id="{5596A184-9EE6-4C8E-AB2E-DFCE996B6673}"/>
                </a:ext>
              </a:extLst>
            </p:cNvPr>
            <p:cNvSpPr/>
            <p:nvPr/>
          </p:nvSpPr>
          <p:spPr>
            <a:xfrm rot="-1350026">
              <a:off x="1320250" y="348476"/>
              <a:ext cx="340215" cy="340215"/>
            </a:xfrm>
            <a:custGeom>
              <a:avLst/>
              <a:gdLst>
                <a:gd name="connsiteX0" fmla="*/ 340216 w 340215"/>
                <a:gd name="connsiteY0" fmla="*/ 170108 h 340215"/>
                <a:gd name="connsiteX1" fmla="*/ 170108 w 340215"/>
                <a:gd name="connsiteY1" fmla="*/ 340216 h 340215"/>
                <a:gd name="connsiteX2" fmla="*/ 0 w 340215"/>
                <a:gd name="connsiteY2" fmla="*/ 170108 h 340215"/>
                <a:gd name="connsiteX3" fmla="*/ 170108 w 340215"/>
                <a:gd name="connsiteY3" fmla="*/ 0 h 340215"/>
                <a:gd name="connsiteX4" fmla="*/ 340216 w 340215"/>
                <a:gd name="connsiteY4" fmla="*/ 170108 h 34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0215" h="340215">
                  <a:moveTo>
                    <a:pt x="340216" y="170108"/>
                  </a:moveTo>
                  <a:cubicBezTo>
                    <a:pt x="340216" y="264056"/>
                    <a:pt x="264056" y="340216"/>
                    <a:pt x="170108" y="340216"/>
                  </a:cubicBezTo>
                  <a:cubicBezTo>
                    <a:pt x="76160" y="340216"/>
                    <a:pt x="0" y="264056"/>
                    <a:pt x="0" y="170108"/>
                  </a:cubicBezTo>
                  <a:cubicBezTo>
                    <a:pt x="0" y="76160"/>
                    <a:pt x="76160" y="0"/>
                    <a:pt x="170108" y="0"/>
                  </a:cubicBezTo>
                  <a:cubicBezTo>
                    <a:pt x="264056" y="0"/>
                    <a:pt x="340216" y="76160"/>
                    <a:pt x="340216" y="170108"/>
                  </a:cubicBezTo>
                  <a:close/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7" name="Forme libre : forme 24">
              <a:extLst>
                <a:ext uri="{FF2B5EF4-FFF2-40B4-BE49-F238E27FC236}">
                  <a16:creationId xmlns:a16="http://schemas.microsoft.com/office/drawing/2014/main" id="{A20F57FC-250F-C0C8-E0E0-5201997ACECF}"/>
                </a:ext>
              </a:extLst>
            </p:cNvPr>
            <p:cNvSpPr/>
            <p:nvPr/>
          </p:nvSpPr>
          <p:spPr>
            <a:xfrm>
              <a:off x="1380768" y="406110"/>
              <a:ext cx="219048" cy="208296"/>
            </a:xfrm>
            <a:custGeom>
              <a:avLst/>
              <a:gdLst>
                <a:gd name="connsiteX0" fmla="*/ 109605 w 219048"/>
                <a:gd name="connsiteY0" fmla="*/ 0 h 208296"/>
                <a:gd name="connsiteX1" fmla="*/ 141379 w 219048"/>
                <a:gd name="connsiteY1" fmla="*/ 71411 h 208296"/>
                <a:gd name="connsiteX2" fmla="*/ 219049 w 219048"/>
                <a:gd name="connsiteY2" fmla="*/ 79596 h 208296"/>
                <a:gd name="connsiteX3" fmla="*/ 161117 w 219048"/>
                <a:gd name="connsiteY3" fmla="*/ 131911 h 208296"/>
                <a:gd name="connsiteX4" fmla="*/ 177325 w 219048"/>
                <a:gd name="connsiteY4" fmla="*/ 208297 h 208296"/>
                <a:gd name="connsiteX5" fmla="*/ 109605 w 219048"/>
                <a:gd name="connsiteY5" fmla="*/ 169301 h 208296"/>
                <a:gd name="connsiteX6" fmla="*/ 41884 w 219048"/>
                <a:gd name="connsiteY6" fmla="*/ 208297 h 208296"/>
                <a:gd name="connsiteX7" fmla="*/ 57932 w 219048"/>
                <a:gd name="connsiteY7" fmla="*/ 131911 h 208296"/>
                <a:gd name="connsiteX8" fmla="*/ 0 w 219048"/>
                <a:gd name="connsiteY8" fmla="*/ 79596 h 208296"/>
                <a:gd name="connsiteX9" fmla="*/ 77670 w 219048"/>
                <a:gd name="connsiteY9" fmla="*/ 71411 h 208296"/>
                <a:gd name="connsiteX10" fmla="*/ 91310 w 219048"/>
                <a:gd name="connsiteY10" fmla="*/ 40761 h 20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9048" h="208296">
                  <a:moveTo>
                    <a:pt x="109605" y="0"/>
                  </a:moveTo>
                  <a:lnTo>
                    <a:pt x="141379" y="71411"/>
                  </a:lnTo>
                  <a:lnTo>
                    <a:pt x="219049" y="79596"/>
                  </a:lnTo>
                  <a:lnTo>
                    <a:pt x="161117" y="131911"/>
                  </a:lnTo>
                  <a:lnTo>
                    <a:pt x="177325" y="208297"/>
                  </a:lnTo>
                  <a:lnTo>
                    <a:pt x="109605" y="169301"/>
                  </a:lnTo>
                  <a:lnTo>
                    <a:pt x="41884" y="208297"/>
                  </a:lnTo>
                  <a:lnTo>
                    <a:pt x="57932" y="131911"/>
                  </a:lnTo>
                  <a:lnTo>
                    <a:pt x="0" y="79596"/>
                  </a:lnTo>
                  <a:lnTo>
                    <a:pt x="77670" y="71411"/>
                  </a:lnTo>
                  <a:lnTo>
                    <a:pt x="91310" y="40761"/>
                  </a:lnTo>
                  <a:close/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 dirty="0"/>
            </a:p>
          </p:txBody>
        </p:sp>
      </p:grpSp>
      <p:pic>
        <p:nvPicPr>
          <p:cNvPr id="28" name="Picture 2" descr="Sticker arbre été vert pas cher Etiquette &amp;amp;amp; Autocollant">
            <a:extLst>
              <a:ext uri="{FF2B5EF4-FFF2-40B4-BE49-F238E27FC236}">
                <a16:creationId xmlns:a16="http://schemas.microsoft.com/office/drawing/2014/main" id="{FFDBB44A-FB70-401C-40F8-121509799B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587" y="4434731"/>
            <a:ext cx="267162" cy="26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38888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8">
            <a:extLst>
              <a:ext uri="{FF2B5EF4-FFF2-40B4-BE49-F238E27FC236}">
                <a16:creationId xmlns:a16="http://schemas.microsoft.com/office/drawing/2014/main" id="{9717FE14-B6AE-4644-9732-8028B2AAD5BD}"/>
              </a:ext>
            </a:extLst>
          </p:cNvPr>
          <p:cNvSpPr txBox="1">
            <a:spLocks/>
          </p:cNvSpPr>
          <p:nvPr/>
        </p:nvSpPr>
        <p:spPr bwMode="auto">
          <a:xfrm>
            <a:off x="5953014" y="1412872"/>
            <a:ext cx="5858586" cy="2231150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 dirty="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3EA176-ED14-4162-B47C-A24CF4DAB5D6}"/>
              </a:ext>
            </a:extLst>
          </p:cNvPr>
          <p:cNvSpPr/>
          <p:nvPr/>
        </p:nvSpPr>
        <p:spPr>
          <a:xfrm>
            <a:off x="6008275" y="3095898"/>
            <a:ext cx="5717684" cy="494947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contenu 8">
            <a:extLst>
              <a:ext uri="{FF2B5EF4-FFF2-40B4-BE49-F238E27FC236}">
                <a16:creationId xmlns:a16="http://schemas.microsoft.com/office/drawing/2014/main" id="{42F3C636-9FBD-48E8-8929-84C4E2EAC88D}"/>
              </a:ext>
            </a:extLst>
          </p:cNvPr>
          <p:cNvSpPr txBox="1">
            <a:spLocks/>
          </p:cNvSpPr>
          <p:nvPr/>
        </p:nvSpPr>
        <p:spPr bwMode="auto">
          <a:xfrm>
            <a:off x="466041" y="1398834"/>
            <a:ext cx="5331135" cy="3517198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9AFFC8-7B5F-4734-8766-7FC82080003D}"/>
              </a:ext>
            </a:extLst>
          </p:cNvPr>
          <p:cNvSpPr/>
          <p:nvPr/>
        </p:nvSpPr>
        <p:spPr>
          <a:xfrm>
            <a:off x="546389" y="3762340"/>
            <a:ext cx="5173338" cy="10757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space réservé du contenu 8">
            <a:extLst>
              <a:ext uri="{FF2B5EF4-FFF2-40B4-BE49-F238E27FC236}">
                <a16:creationId xmlns:a16="http://schemas.microsoft.com/office/drawing/2014/main" id="{ADE2DD4E-6A0B-493A-B9D4-9EB2221142D1}"/>
              </a:ext>
            </a:extLst>
          </p:cNvPr>
          <p:cNvSpPr txBox="1">
            <a:spLocks/>
          </p:cNvSpPr>
          <p:nvPr/>
        </p:nvSpPr>
        <p:spPr>
          <a:xfrm>
            <a:off x="5505297" y="1433013"/>
            <a:ext cx="6220661" cy="2377041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variable sur objectifs : 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defRPr/>
            </a:pPr>
            <a:r>
              <a:rPr lang="fr-FR" sz="1000" dirty="0"/>
              <a:t>VB des Forfaits Part hors transformation (si Top CC Vert et actualisé)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defRPr/>
            </a:pPr>
            <a:r>
              <a:rPr lang="fr-FR" sz="1000" dirty="0"/>
              <a:t>Taux de visite du portefeuille avec 1 vente</a:t>
            </a: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variable relative (baromètre) : 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defRPr/>
            </a:pPr>
            <a:endParaRPr lang="fr-FR" sz="1000" dirty="0"/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defRPr/>
            </a:pPr>
            <a:r>
              <a:rPr lang="fr-FR" sz="1000" dirty="0"/>
              <a:t>Ventes Nettes produits pondérés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defRPr/>
            </a:pPr>
            <a:endParaRPr lang="fr-FR" sz="1000" dirty="0"/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defRPr/>
            </a:pPr>
            <a:endParaRPr lang="fr-FR" sz="1000" dirty="0"/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Astuce : </a:t>
            </a:r>
            <a:r>
              <a:rPr lang="fr-FR" sz="1000" i="1" dirty="0"/>
              <a:t>Proposer une </a:t>
            </a:r>
            <a:r>
              <a:rPr lang="fr-FR" sz="1000" i="1" dirty="0" err="1"/>
              <a:t>Izicarte</a:t>
            </a:r>
            <a:r>
              <a:rPr lang="fr-FR" sz="1000" i="1" dirty="0"/>
              <a:t> HDG Débit Différé permet d'impacter plusieurs lignes PV</a:t>
            </a:r>
          </a:p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r>
              <a:rPr lang="fr-FR" sz="1200" dirty="0"/>
              <a:t>   </a:t>
            </a:r>
            <a:endParaRPr lang="fr-FR" sz="1200" dirty="0">
              <a:cs typeface="Arial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FCCDB4D3-C05A-443F-AA4D-4C211DE728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latin typeface="Montserrat Black"/>
              </a:rPr>
              <a:t>L’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Essentiel</a:t>
            </a:r>
            <a:r>
              <a:rPr lang="fr-FR" dirty="0">
                <a:latin typeface="Montserrat Black"/>
              </a:rPr>
              <a:t> de La Bancarisation : « 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Equiper</a:t>
            </a:r>
            <a:r>
              <a:rPr lang="fr-FR" dirty="0">
                <a:latin typeface="Montserrat Black"/>
              </a:rPr>
              <a:t> nos familles »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6DAB5D-8000-41DB-9DD1-35C9106D84C4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Montserrat Black" panose="00000A00000000000000" pitchFamily="2" charset="0"/>
              </a:rPr>
              <a:t>BANCARISATION</a:t>
            </a: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3836AF9C-4F4B-4A91-B38B-D3693A710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rgbClr val="C00000"/>
                </a:solidFill>
              </a:rPr>
              <a:t>Grand Public</a:t>
            </a:r>
            <a:r>
              <a:rPr lang="fr-FR" dirty="0">
                <a:solidFill>
                  <a:srgbClr val="C00000"/>
                </a:solidFill>
              </a:rPr>
              <a:t>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 dirty="0">
                <a:solidFill>
                  <a:srgbClr val="C00000"/>
                </a:solidFill>
              </a:rPr>
              <a:t>Premium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sp>
        <p:nvSpPr>
          <p:cNvPr id="12" name="Espace réservé du contenu 8">
            <a:extLst>
              <a:ext uri="{FF2B5EF4-FFF2-40B4-BE49-F238E27FC236}">
                <a16:creationId xmlns:a16="http://schemas.microsoft.com/office/drawing/2014/main" id="{49424DC2-A064-426D-9643-56011F5E9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4487" y="1277258"/>
            <a:ext cx="2629578" cy="31906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impacts sur votre PV</a:t>
            </a:r>
          </a:p>
        </p:txBody>
      </p:sp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4B9473F1-4C74-4F3A-B18B-6C75B5E16838}"/>
              </a:ext>
            </a:extLst>
          </p:cNvPr>
          <p:cNvSpPr txBox="1">
            <a:spLocks/>
          </p:cNvSpPr>
          <p:nvPr/>
        </p:nvSpPr>
        <p:spPr>
          <a:xfrm>
            <a:off x="458604" y="5075566"/>
            <a:ext cx="5338572" cy="88161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r-FR" sz="1050"/>
          </a:p>
        </p:txBody>
      </p:sp>
      <p:sp>
        <p:nvSpPr>
          <p:cNvPr id="14" name="Espace réservé du contenu 8">
            <a:extLst>
              <a:ext uri="{FF2B5EF4-FFF2-40B4-BE49-F238E27FC236}">
                <a16:creationId xmlns:a16="http://schemas.microsoft.com/office/drawing/2014/main" id="{1F75EC0F-7C83-43FA-A79F-5BC8A59405B0}"/>
              </a:ext>
            </a:extLst>
          </p:cNvPr>
          <p:cNvSpPr txBox="1">
            <a:spLocks/>
          </p:cNvSpPr>
          <p:nvPr/>
        </p:nvSpPr>
        <p:spPr>
          <a:xfrm>
            <a:off x="275502" y="1473433"/>
            <a:ext cx="5590920" cy="2268106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Entraînements JO 2024 : </a:t>
            </a:r>
            <a:r>
              <a:rPr lang="fr-FR" sz="1200" dirty="0"/>
              <a:t>MEG et Conquête Famille - juin/juillet 2023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Offre de Bienvenue 30% pendant 1 an </a:t>
            </a:r>
            <a:r>
              <a:rPr lang="fr-FR" sz="1200" dirty="0"/>
              <a:t>pour la souscription d’une Formule*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50€ offerts en bons d’achat </a:t>
            </a:r>
            <a:r>
              <a:rPr lang="fr-FR" sz="1200" dirty="0"/>
              <a:t>ISIFID pour toute utilisation de DOMILIS (avec au moins 3 prélèvements) à utiliser sur des sites de e-commerce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Montée en gamme vers Izicarte Premier DD / Izicarte Platinum / </a:t>
            </a:r>
            <a:r>
              <a:rPr lang="fr-FR" sz="1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Infinite</a:t>
            </a: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fr-FR" sz="1200" dirty="0"/>
              <a:t>30% pendant 1 an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 dirty="0"/>
          </a:p>
        </p:txBody>
      </p:sp>
      <p:sp>
        <p:nvSpPr>
          <p:cNvPr id="15" name="Espace réservé du contenu 8">
            <a:extLst>
              <a:ext uri="{FF2B5EF4-FFF2-40B4-BE49-F238E27FC236}">
                <a16:creationId xmlns:a16="http://schemas.microsoft.com/office/drawing/2014/main" id="{98DB1A6E-53E6-4BB5-B9A4-5F1EB056D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58" y="1239301"/>
            <a:ext cx="2245682" cy="31906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à proposer</a:t>
            </a:r>
          </a:p>
        </p:txBody>
      </p:sp>
      <p:sp>
        <p:nvSpPr>
          <p:cNvPr id="16" name="Espace réservé du contenu 8">
            <a:extLst>
              <a:ext uri="{FF2B5EF4-FFF2-40B4-BE49-F238E27FC236}">
                <a16:creationId xmlns:a16="http://schemas.microsoft.com/office/drawing/2014/main" id="{416B9F6B-2A53-4C82-BA9B-B64B560DCA03}"/>
              </a:ext>
            </a:extLst>
          </p:cNvPr>
          <p:cNvSpPr txBox="1">
            <a:spLocks/>
          </p:cNvSpPr>
          <p:nvPr/>
        </p:nvSpPr>
        <p:spPr>
          <a:xfrm>
            <a:off x="557590" y="4979412"/>
            <a:ext cx="1723366" cy="338987"/>
          </a:xfrm>
          <a:prstGeom prst="rect">
            <a:avLst/>
          </a:prstGeom>
          <a:solidFill>
            <a:srgbClr val="7030A0"/>
          </a:solidFill>
          <a:ln w="28575"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fr-FR" sz="1400" b="1" dirty="0">
                <a:solidFill>
                  <a:schemeClr val="bg1"/>
                </a:solidFill>
              </a:rPr>
              <a:t>     1</a:t>
            </a:r>
            <a:r>
              <a:rPr lang="fr-FR" sz="1400" b="1" baseline="30000" dirty="0">
                <a:solidFill>
                  <a:schemeClr val="bg1"/>
                </a:solidFill>
              </a:rPr>
              <a:t>er</a:t>
            </a:r>
            <a:r>
              <a:rPr lang="fr-FR" sz="1400" b="1" dirty="0">
                <a:solidFill>
                  <a:schemeClr val="bg1"/>
                </a:solidFill>
              </a:rPr>
              <a:t> de cordée !</a:t>
            </a:r>
          </a:p>
        </p:txBody>
      </p:sp>
      <p:sp>
        <p:nvSpPr>
          <p:cNvPr id="17" name="Espace réservé du contenu 8">
            <a:extLst>
              <a:ext uri="{FF2B5EF4-FFF2-40B4-BE49-F238E27FC236}">
                <a16:creationId xmlns:a16="http://schemas.microsoft.com/office/drawing/2014/main" id="{A17D2CA5-190D-47D1-A3EB-6A1D23592DF4}"/>
              </a:ext>
            </a:extLst>
          </p:cNvPr>
          <p:cNvSpPr txBox="1">
            <a:spLocks/>
          </p:cNvSpPr>
          <p:nvPr/>
        </p:nvSpPr>
        <p:spPr>
          <a:xfrm>
            <a:off x="-1" y="5348239"/>
            <a:ext cx="5888900" cy="692149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fr-FR" sz="1200" b="1" dirty="0">
                <a:solidFill>
                  <a:srgbClr val="C00000"/>
                </a:solidFill>
              </a:rPr>
              <a:t>LA</a:t>
            </a:r>
            <a:r>
              <a:rPr lang="fr-FR" sz="1200" b="1" dirty="0"/>
              <a:t> cible </a:t>
            </a:r>
            <a:r>
              <a:rPr lang="fr-FR" sz="1200" b="1" dirty="0">
                <a:solidFill>
                  <a:srgbClr val="C00000"/>
                </a:solidFill>
              </a:rPr>
              <a:t>prioritaire</a:t>
            </a:r>
            <a:r>
              <a:rPr lang="fr-FR" sz="1200" b="1" dirty="0"/>
              <a:t> à traiter :</a:t>
            </a: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7030A0"/>
                </a:solidFill>
              </a:rPr>
              <a:t>« Prio Q2 </a:t>
            </a:r>
            <a:r>
              <a:rPr lang="fr-FR" sz="1200" b="1" dirty="0" err="1">
                <a:solidFill>
                  <a:srgbClr val="7030A0"/>
                </a:solidFill>
              </a:rPr>
              <a:t>Banca</a:t>
            </a:r>
            <a:r>
              <a:rPr lang="fr-FR" sz="1200" b="1" dirty="0">
                <a:solidFill>
                  <a:srgbClr val="7030A0"/>
                </a:solidFill>
              </a:rPr>
              <a:t> » </a:t>
            </a:r>
            <a:r>
              <a:rPr lang="fr-FR" sz="1200" b="1" dirty="0"/>
              <a:t>: La cible très tendre </a:t>
            </a:r>
            <a:r>
              <a:rPr lang="fr-FR" sz="1200" dirty="0"/>
              <a:t>pour équiper en bancarisation. </a:t>
            </a:r>
            <a:r>
              <a:rPr lang="fr-FR" sz="1200" dirty="0">
                <a:sym typeface="Wingdings" panose="05000000000000000000" pitchFamily="2" charset="2"/>
                <a:hlinkClick r:id="rId2" action="ppaction://hlinksldjump"/>
              </a:rPr>
              <a:t> </a:t>
            </a:r>
            <a:r>
              <a:rPr lang="fr-FR" sz="1200" dirty="0">
                <a:hlinkClick r:id="rId3" action="ppaction://hlinksldjump"/>
              </a:rPr>
              <a:t>En savoir plus </a:t>
            </a:r>
            <a:endParaRPr lang="fr-FR" sz="1200" dirty="0"/>
          </a:p>
        </p:txBody>
      </p:sp>
      <p:sp>
        <p:nvSpPr>
          <p:cNvPr id="18" name="Espace réservé du contenu 8">
            <a:extLst>
              <a:ext uri="{FF2B5EF4-FFF2-40B4-BE49-F238E27FC236}">
                <a16:creationId xmlns:a16="http://schemas.microsoft.com/office/drawing/2014/main" id="{2B241769-9F03-45DF-A32A-DF9D2F0E7776}"/>
              </a:ext>
            </a:extLst>
          </p:cNvPr>
          <p:cNvSpPr txBox="1">
            <a:spLocks/>
          </p:cNvSpPr>
          <p:nvPr/>
        </p:nvSpPr>
        <p:spPr bwMode="auto">
          <a:xfrm>
            <a:off x="5953015" y="3798006"/>
            <a:ext cx="5858586" cy="2159174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19" name="Espace réservé du contenu 8">
            <a:extLst>
              <a:ext uri="{FF2B5EF4-FFF2-40B4-BE49-F238E27FC236}">
                <a16:creationId xmlns:a16="http://schemas.microsoft.com/office/drawing/2014/main" id="{50970CFC-DF42-41A9-8657-16BE65616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0374" y="3737133"/>
            <a:ext cx="2999802" cy="31906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TOUT SUR… la bancarisation</a:t>
            </a:r>
          </a:p>
        </p:txBody>
      </p:sp>
      <p:sp>
        <p:nvSpPr>
          <p:cNvPr id="31" name="Espace réservé du contenu 8">
            <a:extLst>
              <a:ext uri="{FF2B5EF4-FFF2-40B4-BE49-F238E27FC236}">
                <a16:creationId xmlns:a16="http://schemas.microsoft.com/office/drawing/2014/main" id="{5B589CD9-C41A-4E1E-8886-89E0A82147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597" y="3627305"/>
            <a:ext cx="2131804" cy="287477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chemeClr val="tx2"/>
              </a:buClr>
            </a:pPr>
            <a:r>
              <a:rPr lang="fr-FR" altLang="fr-FR" sz="1200" b="1" dirty="0">
                <a:solidFill>
                  <a:schemeClr val="bg1"/>
                </a:solidFill>
              </a:rPr>
              <a:t>      Les offres PREMIUM</a:t>
            </a:r>
          </a:p>
        </p:txBody>
      </p:sp>
      <p:sp>
        <p:nvSpPr>
          <p:cNvPr id="32" name="Espace réservé du contenu 8">
            <a:extLst>
              <a:ext uri="{FF2B5EF4-FFF2-40B4-BE49-F238E27FC236}">
                <a16:creationId xmlns:a16="http://schemas.microsoft.com/office/drawing/2014/main" id="{F6BFAB75-DD64-43CE-8AAD-EF05DD1D7E63}"/>
              </a:ext>
            </a:extLst>
          </p:cNvPr>
          <p:cNvSpPr txBox="1">
            <a:spLocks/>
          </p:cNvSpPr>
          <p:nvPr/>
        </p:nvSpPr>
        <p:spPr>
          <a:xfrm>
            <a:off x="275502" y="3735181"/>
            <a:ext cx="5303644" cy="1047225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002060"/>
                </a:solidFill>
              </a:rPr>
              <a:t>Cartes HDG : Visa Izicarte Platinum </a:t>
            </a:r>
            <a:r>
              <a:rPr lang="fr-FR" sz="1200" dirty="0">
                <a:solidFill>
                  <a:srgbClr val="002060"/>
                </a:solidFill>
              </a:rPr>
              <a:t>(35 k€ de revenus ou de SF) et </a:t>
            </a:r>
            <a:r>
              <a:rPr lang="fr-FR" sz="1200" b="1" dirty="0">
                <a:solidFill>
                  <a:srgbClr val="002060"/>
                </a:solidFill>
              </a:rPr>
              <a:t>Visa</a:t>
            </a:r>
            <a:r>
              <a:rPr lang="fr-FR" sz="1200" dirty="0">
                <a:solidFill>
                  <a:srgbClr val="002060"/>
                </a:solidFill>
              </a:rPr>
              <a:t> </a:t>
            </a:r>
            <a:r>
              <a:rPr lang="fr-FR" sz="1200" b="1" dirty="0" err="1">
                <a:solidFill>
                  <a:srgbClr val="002060"/>
                </a:solidFill>
              </a:rPr>
              <a:t>Infinite</a:t>
            </a:r>
            <a:r>
              <a:rPr lang="fr-FR" sz="1200" dirty="0">
                <a:solidFill>
                  <a:srgbClr val="002060"/>
                </a:solidFill>
              </a:rPr>
              <a:t> (75 k€ de revenus ou de SF)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002060"/>
                </a:solidFill>
              </a:rPr>
              <a:t>Formule optimal : </a:t>
            </a:r>
            <a:r>
              <a:rPr lang="fr-FR" sz="1200" dirty="0">
                <a:solidFill>
                  <a:srgbClr val="002060"/>
                </a:solidFill>
              </a:rPr>
              <a:t>paiements et retraits illimités à l’international, accès à un conseiller de 7h à 22 h, pas d’agios jusque 1000 €.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F3C90F05-E8BC-4EBF-8E0F-D234ACC73C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101" y="3536527"/>
            <a:ext cx="425399" cy="413416"/>
          </a:xfrm>
          <a:prstGeom prst="rect">
            <a:avLst/>
          </a:prstGeom>
        </p:spPr>
      </p:pic>
      <p:sp>
        <p:nvSpPr>
          <p:cNvPr id="36" name="Espace réservé du contenu 8">
            <a:extLst>
              <a:ext uri="{FF2B5EF4-FFF2-40B4-BE49-F238E27FC236}">
                <a16:creationId xmlns:a16="http://schemas.microsoft.com/office/drawing/2014/main" id="{615E4532-88F8-42A5-AA2D-33AECA8CAE21}"/>
              </a:ext>
            </a:extLst>
          </p:cNvPr>
          <p:cNvSpPr txBox="1">
            <a:spLocks/>
          </p:cNvSpPr>
          <p:nvPr/>
        </p:nvSpPr>
        <p:spPr>
          <a:xfrm>
            <a:off x="5533956" y="3950079"/>
            <a:ext cx="6277643" cy="2029963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outils de conquête pour provoquer la relation : 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defRPr/>
            </a:pPr>
            <a:r>
              <a:rPr lang="fr-FR" sz="1000" dirty="0"/>
              <a:t>1 an avec ma Visa : </a:t>
            </a:r>
            <a:r>
              <a:rPr lang="fr-FR" sz="1000" dirty="0">
                <a:hlinkClick r:id="rId6"/>
              </a:rPr>
              <a:t>3 timelines</a:t>
            </a:r>
            <a:r>
              <a:rPr lang="fr-FR" sz="1000" dirty="0"/>
              <a:t> pour exposer tous les usages de nos cartes HDG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defRPr/>
            </a:pPr>
            <a:r>
              <a:rPr lang="fr-FR" sz="1000" dirty="0"/>
              <a:t>Programme de fidélité Visa Premier (Ikéa, Nature et Découvertes) : </a:t>
            </a:r>
            <a:r>
              <a:rPr lang="fr-FR" sz="1000" dirty="0">
                <a:hlinkClick r:id="rId7"/>
              </a:rPr>
              <a:t>Site Visa Premier </a:t>
            </a:r>
            <a:endParaRPr lang="fr-FR" sz="1000" dirty="0"/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defRPr/>
            </a:pPr>
            <a:r>
              <a:rPr lang="fr-FR" sz="1000" dirty="0"/>
              <a:t>Programme de fidélité Visa Platinum (Printemps, Truffaut)  : </a:t>
            </a:r>
            <a:r>
              <a:rPr lang="fr-FR" sz="1000" dirty="0">
                <a:hlinkClick r:id="rId8"/>
              </a:rPr>
              <a:t>Site Visa Platinum</a:t>
            </a:r>
            <a:endParaRPr lang="fr-FR" sz="1000" dirty="0"/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defRPr/>
            </a:pPr>
            <a:r>
              <a:rPr lang="fr-FR" sz="1000" dirty="0"/>
              <a:t>Programme de fidélité Visa </a:t>
            </a:r>
            <a:r>
              <a:rPr lang="fr-FR" sz="1000" dirty="0" err="1"/>
              <a:t>Infinite</a:t>
            </a:r>
            <a:r>
              <a:rPr lang="fr-FR" sz="1000" dirty="0"/>
              <a:t> Le Club (</a:t>
            </a:r>
            <a:r>
              <a:rPr lang="fr-FR" sz="1000" dirty="0" err="1"/>
              <a:t>Mauboussin</a:t>
            </a:r>
            <a:r>
              <a:rPr lang="fr-FR" sz="1000" dirty="0"/>
              <a:t>, Fauchon ou Comptoir                                                                                      du caviar) : </a:t>
            </a:r>
            <a:r>
              <a:rPr lang="fr-FR" sz="1000" dirty="0">
                <a:hlinkClick r:id="rId9"/>
              </a:rPr>
              <a:t>Site Visa </a:t>
            </a:r>
            <a:r>
              <a:rPr lang="fr-FR" sz="1000" dirty="0" err="1">
                <a:hlinkClick r:id="rId9"/>
              </a:rPr>
              <a:t>Inifinite</a:t>
            </a:r>
            <a:endParaRPr lang="fr-FR" sz="1000" dirty="0"/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boîte à outils : 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defRPr/>
            </a:pPr>
            <a:r>
              <a:rPr lang="fr-FR" sz="1000" dirty="0"/>
              <a:t>La Rubrique des Commerciaux pour trouver toutes les informations :</a:t>
            </a:r>
          </a:p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r>
              <a:rPr lang="fr-FR" sz="1200" dirty="0"/>
              <a:t>   </a:t>
            </a:r>
            <a:endParaRPr lang="fr-FR" sz="1200" dirty="0">
              <a:cs typeface="Arial"/>
            </a:endParaRPr>
          </a:p>
        </p:txBody>
      </p:sp>
      <p:pic>
        <p:nvPicPr>
          <p:cNvPr id="37" name="Image 36">
            <a:hlinkClick r:id="rId10"/>
            <a:extLst>
              <a:ext uri="{FF2B5EF4-FFF2-40B4-BE49-F238E27FC236}">
                <a16:creationId xmlns:a16="http://schemas.microsoft.com/office/drawing/2014/main" id="{FD2824C7-9D90-464B-89B9-A7C0780B402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59934" y="5547007"/>
            <a:ext cx="1233803" cy="278179"/>
          </a:xfrm>
          <a:prstGeom prst="rect">
            <a:avLst/>
          </a:prstGeom>
        </p:spPr>
      </p:pic>
      <p:pic>
        <p:nvPicPr>
          <p:cNvPr id="39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5CFD2588-57FF-4BCA-9FA5-F1EC17550F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11291676" y="5768082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E98768EB-976F-4456-8414-52FFAD61EA35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2144" t="4566" r="1111" b="8574"/>
          <a:stretch/>
        </p:blipFill>
        <p:spPr>
          <a:xfrm>
            <a:off x="8608480" y="2526192"/>
            <a:ext cx="1917914" cy="494947"/>
          </a:xfrm>
          <a:prstGeom prst="rect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6B0845F0-0CA0-495C-8178-7550EDE9CDB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710" y="4988678"/>
            <a:ext cx="268004" cy="260454"/>
          </a:xfrm>
          <a:prstGeom prst="rect">
            <a:avLst/>
          </a:prstGeom>
        </p:spPr>
      </p:pic>
      <p:pic>
        <p:nvPicPr>
          <p:cNvPr id="46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E2FA0A06-0EDB-4748-902B-E431847830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1978020" y="5772164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0C3F8B-1D88-495D-A001-309FE5363FF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96591" y="1591535"/>
            <a:ext cx="347115" cy="413417"/>
          </a:xfrm>
          <a:prstGeom prst="rect">
            <a:avLst/>
          </a:prstGeom>
        </p:spPr>
      </p:pic>
      <p:grpSp>
        <p:nvGrpSpPr>
          <p:cNvPr id="38" name="Graphique 1830">
            <a:extLst>
              <a:ext uri="{FF2B5EF4-FFF2-40B4-BE49-F238E27FC236}">
                <a16:creationId xmlns:a16="http://schemas.microsoft.com/office/drawing/2014/main" id="{A65E9090-8262-4A41-9848-632F909FFA3C}"/>
              </a:ext>
            </a:extLst>
          </p:cNvPr>
          <p:cNvGrpSpPr/>
          <p:nvPr/>
        </p:nvGrpSpPr>
        <p:grpSpPr>
          <a:xfrm>
            <a:off x="538447" y="1276994"/>
            <a:ext cx="248961" cy="225774"/>
            <a:chOff x="10483925" y="2904391"/>
            <a:chExt cx="396900" cy="359934"/>
          </a:xfrm>
          <a:noFill/>
        </p:grpSpPr>
        <p:grpSp>
          <p:nvGrpSpPr>
            <p:cNvPr id="40" name="Graphique 1830">
              <a:extLst>
                <a:ext uri="{FF2B5EF4-FFF2-40B4-BE49-F238E27FC236}">
                  <a16:creationId xmlns:a16="http://schemas.microsoft.com/office/drawing/2014/main" id="{708A361B-EBBF-4F15-B7D2-98FED156B03E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49" name="Forme libre : forme 48">
                <a:extLst>
                  <a:ext uri="{FF2B5EF4-FFF2-40B4-BE49-F238E27FC236}">
                    <a16:creationId xmlns:a16="http://schemas.microsoft.com/office/drawing/2014/main" id="{7D3BEEF6-2157-42AA-A017-860EC2AAE171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0" name="Forme libre : forme 49">
                <a:extLst>
                  <a:ext uri="{FF2B5EF4-FFF2-40B4-BE49-F238E27FC236}">
                    <a16:creationId xmlns:a16="http://schemas.microsoft.com/office/drawing/2014/main" id="{7C65947F-1D9E-41A6-994B-DB9847E2EDBF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1" name="Forme libre : forme 50">
                <a:extLst>
                  <a:ext uri="{FF2B5EF4-FFF2-40B4-BE49-F238E27FC236}">
                    <a16:creationId xmlns:a16="http://schemas.microsoft.com/office/drawing/2014/main" id="{AFF1BECE-1AF2-4A74-9B45-FE5309A95015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2" name="Forme libre : forme 51">
                <a:extLst>
                  <a:ext uri="{FF2B5EF4-FFF2-40B4-BE49-F238E27FC236}">
                    <a16:creationId xmlns:a16="http://schemas.microsoft.com/office/drawing/2014/main" id="{B61B7131-C0D4-47CF-93A1-B68020784A7D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3" name="Forme libre : forme 52">
                <a:extLst>
                  <a:ext uri="{FF2B5EF4-FFF2-40B4-BE49-F238E27FC236}">
                    <a16:creationId xmlns:a16="http://schemas.microsoft.com/office/drawing/2014/main" id="{E1A8B4DB-A1B2-4B1E-81DC-8CABCC786447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4" name="Forme libre : forme 53">
                <a:extLst>
                  <a:ext uri="{FF2B5EF4-FFF2-40B4-BE49-F238E27FC236}">
                    <a16:creationId xmlns:a16="http://schemas.microsoft.com/office/drawing/2014/main" id="{F426CE69-4F39-489F-B242-50850670E6F1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5" name="Forme libre : forme 54">
                <a:extLst>
                  <a:ext uri="{FF2B5EF4-FFF2-40B4-BE49-F238E27FC236}">
                    <a16:creationId xmlns:a16="http://schemas.microsoft.com/office/drawing/2014/main" id="{6CC10829-306A-4327-BF55-6B82874AF54C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6" name="Forme libre : forme 55">
                <a:extLst>
                  <a:ext uri="{FF2B5EF4-FFF2-40B4-BE49-F238E27FC236}">
                    <a16:creationId xmlns:a16="http://schemas.microsoft.com/office/drawing/2014/main" id="{6D8C4617-87D0-4C7C-BA61-22FA19E1A705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7" name="Forme libre : forme 56">
                <a:extLst>
                  <a:ext uri="{FF2B5EF4-FFF2-40B4-BE49-F238E27FC236}">
                    <a16:creationId xmlns:a16="http://schemas.microsoft.com/office/drawing/2014/main" id="{F449AD03-3321-42AF-B8EE-D8A3F2BBAB7D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8" name="Forme libre : forme 57">
                <a:extLst>
                  <a:ext uri="{FF2B5EF4-FFF2-40B4-BE49-F238E27FC236}">
                    <a16:creationId xmlns:a16="http://schemas.microsoft.com/office/drawing/2014/main" id="{149E3150-B678-46E9-A599-32D34BED3D57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9" name="Forme libre : forme 58">
                <a:extLst>
                  <a:ext uri="{FF2B5EF4-FFF2-40B4-BE49-F238E27FC236}">
                    <a16:creationId xmlns:a16="http://schemas.microsoft.com/office/drawing/2014/main" id="{1BC5FD83-9FBB-4A4E-9D9D-134E07831CD2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0" name="Forme libre : forme 59">
                <a:extLst>
                  <a:ext uri="{FF2B5EF4-FFF2-40B4-BE49-F238E27FC236}">
                    <a16:creationId xmlns:a16="http://schemas.microsoft.com/office/drawing/2014/main" id="{5AC43ECD-EF1F-45C9-8884-249FFEF4349D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1" name="Forme libre : forme 60">
                <a:extLst>
                  <a:ext uri="{FF2B5EF4-FFF2-40B4-BE49-F238E27FC236}">
                    <a16:creationId xmlns:a16="http://schemas.microsoft.com/office/drawing/2014/main" id="{7C11BA3E-B848-407C-ABD4-36018AFF0395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41" name="Forme libre : forme 40">
              <a:extLst>
                <a:ext uri="{FF2B5EF4-FFF2-40B4-BE49-F238E27FC236}">
                  <a16:creationId xmlns:a16="http://schemas.microsoft.com/office/drawing/2014/main" id="{C22B7720-3748-4986-AD27-974ED78D71F1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7" name="Forme libre : forme 46">
              <a:extLst>
                <a:ext uri="{FF2B5EF4-FFF2-40B4-BE49-F238E27FC236}">
                  <a16:creationId xmlns:a16="http://schemas.microsoft.com/office/drawing/2014/main" id="{49E10129-F445-4D08-A6CE-C73EF593B61D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8" name="Forme libre : forme 47">
              <a:extLst>
                <a:ext uri="{FF2B5EF4-FFF2-40B4-BE49-F238E27FC236}">
                  <a16:creationId xmlns:a16="http://schemas.microsoft.com/office/drawing/2014/main" id="{F8314C7D-48F3-4173-B297-6B2317E297EF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62" name="Graphique 1772">
            <a:extLst>
              <a:ext uri="{FF2B5EF4-FFF2-40B4-BE49-F238E27FC236}">
                <a16:creationId xmlns:a16="http://schemas.microsoft.com/office/drawing/2014/main" id="{1DC76460-DCD8-4AD6-8927-BD4FB7715A71}"/>
              </a:ext>
            </a:extLst>
          </p:cNvPr>
          <p:cNvGrpSpPr/>
          <p:nvPr/>
        </p:nvGrpSpPr>
        <p:grpSpPr>
          <a:xfrm>
            <a:off x="6102164" y="1318463"/>
            <a:ext cx="211812" cy="233903"/>
            <a:chOff x="2317430" y="1288782"/>
            <a:chExt cx="363699" cy="401630"/>
          </a:xfrm>
          <a:noFill/>
        </p:grpSpPr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6F9FE1F0-2531-4714-8528-7F97B0132FD5}"/>
                </a:ext>
              </a:extLst>
            </p:cNvPr>
            <p:cNvSpPr/>
            <p:nvPr/>
          </p:nvSpPr>
          <p:spPr>
            <a:xfrm>
              <a:off x="2437427" y="1349025"/>
              <a:ext cx="92315" cy="208883"/>
            </a:xfrm>
            <a:custGeom>
              <a:avLst/>
              <a:gdLst>
                <a:gd name="connsiteX0" fmla="*/ 18 w 92315"/>
                <a:gd name="connsiteY0" fmla="*/ 208883 h 208883"/>
                <a:gd name="connsiteX1" fmla="*/ 18 w 92315"/>
                <a:gd name="connsiteY1" fmla="*/ 128111 h 208883"/>
                <a:gd name="connsiteX2" fmla="*/ 84505 w 92315"/>
                <a:gd name="connsiteY2" fmla="*/ 0 h 208883"/>
                <a:gd name="connsiteX3" fmla="*/ 92315 w 92315"/>
                <a:gd name="connsiteY3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15" h="208883">
                  <a:moveTo>
                    <a:pt x="18" y="208883"/>
                  </a:moveTo>
                  <a:cubicBezTo>
                    <a:pt x="18" y="157258"/>
                    <a:pt x="18" y="128111"/>
                    <a:pt x="18" y="128111"/>
                  </a:cubicBezTo>
                  <a:cubicBezTo>
                    <a:pt x="18" y="128111"/>
                    <a:pt x="-3411" y="2857"/>
                    <a:pt x="84505" y="0"/>
                  </a:cubicBezTo>
                  <a:lnTo>
                    <a:pt x="92315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64" name="Graphique 1772">
              <a:extLst>
                <a:ext uri="{FF2B5EF4-FFF2-40B4-BE49-F238E27FC236}">
                  <a16:creationId xmlns:a16="http://schemas.microsoft.com/office/drawing/2014/main" id="{BD4606CF-DE8C-4B6B-8B84-953DCF11C10C}"/>
                </a:ext>
              </a:extLst>
            </p:cNvPr>
            <p:cNvGrpSpPr/>
            <p:nvPr/>
          </p:nvGrpSpPr>
          <p:grpSpPr>
            <a:xfrm>
              <a:off x="2452209" y="1371600"/>
              <a:ext cx="42576" cy="102012"/>
              <a:chOff x="2452209" y="1371600"/>
              <a:chExt cx="42576" cy="102012"/>
            </a:xfrm>
            <a:grpFill/>
          </p:grpSpPr>
          <p:sp>
            <p:nvSpPr>
              <p:cNvPr id="84" name="Forme libre : forme 83">
                <a:extLst>
                  <a:ext uri="{FF2B5EF4-FFF2-40B4-BE49-F238E27FC236}">
                    <a16:creationId xmlns:a16="http://schemas.microsoft.com/office/drawing/2014/main" id="{50690AB8-F2E0-4EFC-972E-D63FF6EA4507}"/>
                  </a:ext>
                </a:extLst>
              </p:cNvPr>
              <p:cNvSpPr/>
              <p:nvPr/>
            </p:nvSpPr>
            <p:spPr>
              <a:xfrm>
                <a:off x="2480403" y="1371600"/>
                <a:ext cx="14382" cy="13049"/>
              </a:xfrm>
              <a:custGeom>
                <a:avLst/>
                <a:gdLst>
                  <a:gd name="connsiteX0" fmla="*/ 0 w 14382"/>
                  <a:gd name="connsiteY0" fmla="*/ 13049 h 13049"/>
                  <a:gd name="connsiteX1" fmla="*/ 14383 w 14382"/>
                  <a:gd name="connsiteY1" fmla="*/ 0 h 1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13049">
                    <a:moveTo>
                      <a:pt x="0" y="13049"/>
                    </a:moveTo>
                    <a:cubicBezTo>
                      <a:pt x="4191" y="8191"/>
                      <a:pt x="8954" y="3715"/>
                      <a:pt x="14383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5" name="Forme libre : forme 84">
                <a:extLst>
                  <a:ext uri="{FF2B5EF4-FFF2-40B4-BE49-F238E27FC236}">
                    <a16:creationId xmlns:a16="http://schemas.microsoft.com/office/drawing/2014/main" id="{8648D0F6-AED3-44FE-A1B5-79638BA13BFE}"/>
                  </a:ext>
                </a:extLst>
              </p:cNvPr>
              <p:cNvSpPr/>
              <p:nvPr/>
            </p:nvSpPr>
            <p:spPr>
              <a:xfrm>
                <a:off x="2452209" y="1404175"/>
                <a:ext cx="15621" cy="69437"/>
              </a:xfrm>
              <a:custGeom>
                <a:avLst/>
                <a:gdLst>
                  <a:gd name="connsiteX0" fmla="*/ 0 w 15621"/>
                  <a:gd name="connsiteY0" fmla="*/ 69437 h 69437"/>
                  <a:gd name="connsiteX1" fmla="*/ 15621 w 15621"/>
                  <a:gd name="connsiteY1" fmla="*/ 0 h 69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21" h="69437">
                    <a:moveTo>
                      <a:pt x="0" y="69437"/>
                    </a:moveTo>
                    <a:cubicBezTo>
                      <a:pt x="572" y="54578"/>
                      <a:pt x="3334" y="25146"/>
                      <a:pt x="15621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1754115C-154C-4765-9391-644DFDDDF76D}"/>
                </a:ext>
              </a:extLst>
            </p:cNvPr>
            <p:cNvSpPr/>
            <p:nvPr/>
          </p:nvSpPr>
          <p:spPr>
            <a:xfrm>
              <a:off x="2556317" y="1349974"/>
              <a:ext cx="86772" cy="231460"/>
            </a:xfrm>
            <a:custGeom>
              <a:avLst/>
              <a:gdLst>
                <a:gd name="connsiteX0" fmla="*/ 0 w 86772"/>
                <a:gd name="connsiteY0" fmla="*/ 3 h 231460"/>
                <a:gd name="connsiteX1" fmla="*/ 86773 w 86772"/>
                <a:gd name="connsiteY1" fmla="*/ 132687 h 231460"/>
                <a:gd name="connsiteX2" fmla="*/ 86773 w 86772"/>
                <a:gd name="connsiteY2" fmla="*/ 231461 h 2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72" h="231460">
                  <a:moveTo>
                    <a:pt x="0" y="3"/>
                  </a:moveTo>
                  <a:cubicBezTo>
                    <a:pt x="0" y="3"/>
                    <a:pt x="86773" y="-2568"/>
                    <a:pt x="86773" y="132687"/>
                  </a:cubicBezTo>
                  <a:lnTo>
                    <a:pt x="86773" y="231461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C6334B79-F5ED-4432-9893-EA0D90B23E09}"/>
                </a:ext>
              </a:extLst>
            </p:cNvPr>
            <p:cNvSpPr/>
            <p:nvPr/>
          </p:nvSpPr>
          <p:spPr>
            <a:xfrm>
              <a:off x="2491356" y="1288782"/>
              <a:ext cx="86868" cy="59291"/>
            </a:xfrm>
            <a:custGeom>
              <a:avLst/>
              <a:gdLst>
                <a:gd name="connsiteX0" fmla="*/ 23241 w 86868"/>
                <a:gd name="connsiteY0" fmla="*/ 59291 h 59291"/>
                <a:gd name="connsiteX1" fmla="*/ 0 w 86868"/>
                <a:gd name="connsiteY1" fmla="*/ 14333 h 59291"/>
                <a:gd name="connsiteX2" fmla="*/ 86868 w 86868"/>
                <a:gd name="connsiteY2" fmla="*/ 10142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" h="59291">
                  <a:moveTo>
                    <a:pt x="23241" y="59291"/>
                  </a:moveTo>
                  <a:lnTo>
                    <a:pt x="0" y="14333"/>
                  </a:lnTo>
                  <a:cubicBezTo>
                    <a:pt x="0" y="14333"/>
                    <a:pt x="42386" y="-14909"/>
                    <a:pt x="86868" y="1014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4D03104A-A414-4B9B-B821-2F3C7863D5D8}"/>
                </a:ext>
              </a:extLst>
            </p:cNvPr>
            <p:cNvSpPr/>
            <p:nvPr/>
          </p:nvSpPr>
          <p:spPr>
            <a:xfrm>
              <a:off x="2568033" y="1308544"/>
              <a:ext cx="16382" cy="40671"/>
            </a:xfrm>
            <a:custGeom>
              <a:avLst/>
              <a:gdLst>
                <a:gd name="connsiteX0" fmla="*/ 16383 w 16382"/>
                <a:gd name="connsiteY0" fmla="*/ 0 h 40671"/>
                <a:gd name="connsiteX1" fmla="*/ 0 w 16382"/>
                <a:gd name="connsiteY1" fmla="*/ 40672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" h="40671">
                  <a:moveTo>
                    <a:pt x="16383" y="0"/>
                  </a:moveTo>
                  <a:lnTo>
                    <a:pt x="0" y="40672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2F334145-0AA1-4933-BDB2-36F21BD077A2}"/>
                </a:ext>
              </a:extLst>
            </p:cNvPr>
            <p:cNvSpPr/>
            <p:nvPr/>
          </p:nvSpPr>
          <p:spPr>
            <a:xfrm>
              <a:off x="2538601" y="1303972"/>
              <a:ext cx="190" cy="34194"/>
            </a:xfrm>
            <a:custGeom>
              <a:avLst/>
              <a:gdLst>
                <a:gd name="connsiteX0" fmla="*/ 191 w 190"/>
                <a:gd name="connsiteY0" fmla="*/ 0 h 34194"/>
                <a:gd name="connsiteX1" fmla="*/ 0 w 190"/>
                <a:gd name="connsiteY1" fmla="*/ 34195 h 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" h="34194">
                  <a:moveTo>
                    <a:pt x="191" y="0"/>
                  </a:moveTo>
                  <a:lnTo>
                    <a:pt x="0" y="3419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98294E0C-B0A0-4F95-AB65-553FE5BDD8D2}"/>
                </a:ext>
              </a:extLst>
            </p:cNvPr>
            <p:cNvSpPr/>
            <p:nvPr/>
          </p:nvSpPr>
          <p:spPr>
            <a:xfrm>
              <a:off x="2556889" y="1311116"/>
              <a:ext cx="6572" cy="18478"/>
            </a:xfrm>
            <a:custGeom>
              <a:avLst/>
              <a:gdLst>
                <a:gd name="connsiteX0" fmla="*/ 6572 w 6572"/>
                <a:gd name="connsiteY0" fmla="*/ 0 h 18478"/>
                <a:gd name="connsiteX1" fmla="*/ 0 w 6572"/>
                <a:gd name="connsiteY1" fmla="*/ 18479 h 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" h="18478">
                  <a:moveTo>
                    <a:pt x="6572" y="0"/>
                  </a:moveTo>
                  <a:lnTo>
                    <a:pt x="0" y="1847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70" name="Graphique 1772">
              <a:extLst>
                <a:ext uri="{FF2B5EF4-FFF2-40B4-BE49-F238E27FC236}">
                  <a16:creationId xmlns:a16="http://schemas.microsoft.com/office/drawing/2014/main" id="{22C238A9-C7C3-4162-BADD-86B8943613EA}"/>
                </a:ext>
              </a:extLst>
            </p:cNvPr>
            <p:cNvGrpSpPr/>
            <p:nvPr/>
          </p:nvGrpSpPr>
          <p:grpSpPr>
            <a:xfrm>
              <a:off x="2489833" y="1432178"/>
              <a:ext cx="79724" cy="98488"/>
              <a:chOff x="2489833" y="1432178"/>
              <a:chExt cx="79724" cy="98488"/>
            </a:xfrm>
            <a:grpFill/>
          </p:grpSpPr>
          <p:sp>
            <p:nvSpPr>
              <p:cNvPr id="81" name="Forme libre : forme 80">
                <a:extLst>
                  <a:ext uri="{FF2B5EF4-FFF2-40B4-BE49-F238E27FC236}">
                    <a16:creationId xmlns:a16="http://schemas.microsoft.com/office/drawing/2014/main" id="{2D2D20E6-CB9A-4991-B48F-BF7951289014}"/>
                  </a:ext>
                </a:extLst>
              </p:cNvPr>
              <p:cNvSpPr/>
              <p:nvPr/>
            </p:nvSpPr>
            <p:spPr>
              <a:xfrm>
                <a:off x="2506025" y="1432178"/>
                <a:ext cx="63531" cy="98488"/>
              </a:xfrm>
              <a:custGeom>
                <a:avLst/>
                <a:gdLst>
                  <a:gd name="connsiteX0" fmla="*/ 63532 w 63531"/>
                  <a:gd name="connsiteY0" fmla="*/ 96393 h 98488"/>
                  <a:gd name="connsiteX1" fmla="*/ 49244 w 63531"/>
                  <a:gd name="connsiteY1" fmla="*/ 98489 h 98488"/>
                  <a:gd name="connsiteX2" fmla="*/ 0 w 63531"/>
                  <a:gd name="connsiteY2" fmla="*/ 49244 h 98488"/>
                  <a:gd name="connsiteX3" fmla="*/ 49244 w 63531"/>
                  <a:gd name="connsiteY3" fmla="*/ 0 h 98488"/>
                  <a:gd name="connsiteX4" fmla="*/ 61436 w 63531"/>
                  <a:gd name="connsiteY4" fmla="*/ 1524 h 98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31" h="98488">
                    <a:moveTo>
                      <a:pt x="63532" y="96393"/>
                    </a:moveTo>
                    <a:cubicBezTo>
                      <a:pt x="58960" y="97727"/>
                      <a:pt x="54197" y="98489"/>
                      <a:pt x="49244" y="98489"/>
                    </a:cubicBezTo>
                    <a:cubicBezTo>
                      <a:pt x="22003" y="98489"/>
                      <a:pt x="0" y="76390"/>
                      <a:pt x="0" y="49244"/>
                    </a:cubicBezTo>
                    <a:cubicBezTo>
                      <a:pt x="0" y="22098"/>
                      <a:pt x="22098" y="0"/>
                      <a:pt x="49244" y="0"/>
                    </a:cubicBezTo>
                    <a:cubicBezTo>
                      <a:pt x="53435" y="0"/>
                      <a:pt x="57531" y="572"/>
                      <a:pt x="61436" y="1524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2" name="Forme libre : forme 81">
                <a:extLst>
                  <a:ext uri="{FF2B5EF4-FFF2-40B4-BE49-F238E27FC236}">
                    <a16:creationId xmlns:a16="http://schemas.microsoft.com/office/drawing/2014/main" id="{0C126583-5698-40E8-9069-E104F8BBA40C}"/>
                  </a:ext>
                </a:extLst>
              </p:cNvPr>
              <p:cNvSpPr/>
              <p:nvPr/>
            </p:nvSpPr>
            <p:spPr>
              <a:xfrm>
                <a:off x="2491261" y="1471326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3" name="Forme libre : forme 82">
                <a:extLst>
                  <a:ext uri="{FF2B5EF4-FFF2-40B4-BE49-F238E27FC236}">
                    <a16:creationId xmlns:a16="http://schemas.microsoft.com/office/drawing/2014/main" id="{D564159F-B7EA-45E2-92D1-E6AE923B3550}"/>
                  </a:ext>
                </a:extLst>
              </p:cNvPr>
              <p:cNvSpPr/>
              <p:nvPr/>
            </p:nvSpPr>
            <p:spPr>
              <a:xfrm>
                <a:off x="2489833" y="1488090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12D8C1AF-6C7F-47A8-BC06-DB15CE6B2480}"/>
                </a:ext>
              </a:extLst>
            </p:cNvPr>
            <p:cNvSpPr/>
            <p:nvPr/>
          </p:nvSpPr>
          <p:spPr>
            <a:xfrm>
              <a:off x="2317430" y="1683829"/>
              <a:ext cx="7239" cy="9525"/>
            </a:xfrm>
            <a:custGeom>
              <a:avLst/>
              <a:gdLst>
                <a:gd name="connsiteX0" fmla="*/ 7239 w 7239"/>
                <a:gd name="connsiteY0" fmla="*/ 0 h 9525"/>
                <a:gd name="connsiteX1" fmla="*/ 0 w 72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9525">
                  <a:moveTo>
                    <a:pt x="7239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ECC760E4-DB2D-464D-AF3C-7280604597BE}"/>
                </a:ext>
              </a:extLst>
            </p:cNvPr>
            <p:cNvSpPr/>
            <p:nvPr/>
          </p:nvSpPr>
          <p:spPr>
            <a:xfrm>
              <a:off x="2317430" y="1531524"/>
              <a:ext cx="60293" cy="152304"/>
            </a:xfrm>
            <a:custGeom>
              <a:avLst/>
              <a:gdLst>
                <a:gd name="connsiteX0" fmla="*/ 0 w 60293"/>
                <a:gd name="connsiteY0" fmla="*/ 0 h 152304"/>
                <a:gd name="connsiteX1" fmla="*/ 55150 w 60293"/>
                <a:gd name="connsiteY1" fmla="*/ 0 h 152304"/>
                <a:gd name="connsiteX2" fmla="*/ 60293 w 60293"/>
                <a:gd name="connsiteY2" fmla="*/ 5143 h 152304"/>
                <a:gd name="connsiteX3" fmla="*/ 60293 w 60293"/>
                <a:gd name="connsiteY3" fmla="*/ 147161 h 152304"/>
                <a:gd name="connsiteX4" fmla="*/ 55150 w 60293"/>
                <a:gd name="connsiteY4" fmla="*/ 152305 h 152304"/>
                <a:gd name="connsiteX5" fmla="*/ 26099 w 60293"/>
                <a:gd name="connsiteY5" fmla="*/ 152305 h 1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" h="152304">
                  <a:moveTo>
                    <a:pt x="0" y="0"/>
                  </a:moveTo>
                  <a:lnTo>
                    <a:pt x="55150" y="0"/>
                  </a:lnTo>
                  <a:cubicBezTo>
                    <a:pt x="58007" y="0"/>
                    <a:pt x="60293" y="2286"/>
                    <a:pt x="60293" y="5143"/>
                  </a:cubicBezTo>
                  <a:lnTo>
                    <a:pt x="60293" y="147161"/>
                  </a:lnTo>
                  <a:cubicBezTo>
                    <a:pt x="60293" y="150019"/>
                    <a:pt x="58007" y="152305"/>
                    <a:pt x="55150" y="152305"/>
                  </a:cubicBezTo>
                  <a:lnTo>
                    <a:pt x="26099" y="15230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D07DE950-6A58-4909-A19F-15C5C3218837}"/>
                </a:ext>
              </a:extLst>
            </p:cNvPr>
            <p:cNvSpPr/>
            <p:nvPr/>
          </p:nvSpPr>
          <p:spPr>
            <a:xfrm>
              <a:off x="2380009" y="1626108"/>
              <a:ext cx="22764" cy="39242"/>
            </a:xfrm>
            <a:custGeom>
              <a:avLst/>
              <a:gdLst>
                <a:gd name="connsiteX0" fmla="*/ 22765 w 22764"/>
                <a:gd name="connsiteY0" fmla="*/ 0 h 39242"/>
                <a:gd name="connsiteX1" fmla="*/ 22765 w 22764"/>
                <a:gd name="connsiteY1" fmla="*/ 34099 h 39242"/>
                <a:gd name="connsiteX2" fmla="*/ 17621 w 22764"/>
                <a:gd name="connsiteY2" fmla="*/ 39243 h 39242"/>
                <a:gd name="connsiteX3" fmla="*/ 0 w 22764"/>
                <a:gd name="connsiteY3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39242">
                  <a:moveTo>
                    <a:pt x="22765" y="0"/>
                  </a:moveTo>
                  <a:lnTo>
                    <a:pt x="22765" y="34099"/>
                  </a:lnTo>
                  <a:cubicBezTo>
                    <a:pt x="22765" y="36957"/>
                    <a:pt x="20479" y="39243"/>
                    <a:pt x="17621" y="39243"/>
                  </a:cubicBezTo>
                  <a:lnTo>
                    <a:pt x="0" y="39243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9C81E5BD-1E75-42BB-BFB6-8D2E5FF9E7E3}"/>
                </a:ext>
              </a:extLst>
            </p:cNvPr>
            <p:cNvSpPr/>
            <p:nvPr/>
          </p:nvSpPr>
          <p:spPr>
            <a:xfrm>
              <a:off x="2378199" y="1544288"/>
              <a:ext cx="24574" cy="59150"/>
            </a:xfrm>
            <a:custGeom>
              <a:avLst/>
              <a:gdLst>
                <a:gd name="connsiteX0" fmla="*/ 0 w 24574"/>
                <a:gd name="connsiteY0" fmla="*/ 0 h 59150"/>
                <a:gd name="connsiteX1" fmla="*/ 19431 w 24574"/>
                <a:gd name="connsiteY1" fmla="*/ 0 h 59150"/>
                <a:gd name="connsiteX2" fmla="*/ 24575 w 24574"/>
                <a:gd name="connsiteY2" fmla="*/ 5144 h 59150"/>
                <a:gd name="connsiteX3" fmla="*/ 24575 w 24574"/>
                <a:gd name="connsiteY3" fmla="*/ 59150 h 5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74" h="59150">
                  <a:moveTo>
                    <a:pt x="0" y="0"/>
                  </a:moveTo>
                  <a:lnTo>
                    <a:pt x="19431" y="0"/>
                  </a:lnTo>
                  <a:cubicBezTo>
                    <a:pt x="22289" y="0"/>
                    <a:pt x="24575" y="2286"/>
                    <a:pt x="24575" y="5144"/>
                  </a:cubicBezTo>
                  <a:lnTo>
                    <a:pt x="24575" y="5915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CB7FAAAC-EDAE-4BB9-8F25-E8CBD06AB550}"/>
                </a:ext>
              </a:extLst>
            </p:cNvPr>
            <p:cNvSpPr/>
            <p:nvPr/>
          </p:nvSpPr>
          <p:spPr>
            <a:xfrm>
              <a:off x="2402774" y="1557611"/>
              <a:ext cx="172307" cy="71639"/>
            </a:xfrm>
            <a:custGeom>
              <a:avLst/>
              <a:gdLst>
                <a:gd name="connsiteX0" fmla="*/ 0 w 172307"/>
                <a:gd name="connsiteY0" fmla="*/ 678 h 71639"/>
                <a:gd name="connsiteX1" fmla="*/ 95917 w 172307"/>
                <a:gd name="connsiteY1" fmla="*/ 20681 h 71639"/>
                <a:gd name="connsiteX2" fmla="*/ 153638 w 172307"/>
                <a:gd name="connsiteY2" fmla="*/ 20681 h 71639"/>
                <a:gd name="connsiteX3" fmla="*/ 172307 w 172307"/>
                <a:gd name="connsiteY3" fmla="*/ 38397 h 71639"/>
                <a:gd name="connsiteX4" fmla="*/ 152305 w 172307"/>
                <a:gd name="connsiteY4" fmla="*/ 55257 h 71639"/>
                <a:gd name="connsiteX5" fmla="*/ 105442 w 172307"/>
                <a:gd name="connsiteY5" fmla="*/ 55257 h 71639"/>
                <a:gd name="connsiteX6" fmla="*/ 90392 w 172307"/>
                <a:gd name="connsiteY6" fmla="*/ 71640 h 7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307" h="71639">
                  <a:moveTo>
                    <a:pt x="0" y="678"/>
                  </a:moveTo>
                  <a:cubicBezTo>
                    <a:pt x="0" y="678"/>
                    <a:pt x="60008" y="-5703"/>
                    <a:pt x="95917" y="20681"/>
                  </a:cubicBezTo>
                  <a:lnTo>
                    <a:pt x="153638" y="20681"/>
                  </a:lnTo>
                  <a:cubicBezTo>
                    <a:pt x="153638" y="20681"/>
                    <a:pt x="172307" y="19728"/>
                    <a:pt x="172307" y="38397"/>
                  </a:cubicBezTo>
                  <a:cubicBezTo>
                    <a:pt x="172307" y="57066"/>
                    <a:pt x="152305" y="55257"/>
                    <a:pt x="152305" y="55257"/>
                  </a:cubicBezTo>
                  <a:lnTo>
                    <a:pt x="105442" y="55257"/>
                  </a:lnTo>
                  <a:lnTo>
                    <a:pt x="90392" y="7164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AFCB6D52-FD7C-4D74-81D8-2DBCEE4A2586}"/>
                </a:ext>
              </a:extLst>
            </p:cNvPr>
            <p:cNvSpPr/>
            <p:nvPr/>
          </p:nvSpPr>
          <p:spPr>
            <a:xfrm>
              <a:off x="2404584" y="1647062"/>
              <a:ext cx="131349" cy="43350"/>
            </a:xfrm>
            <a:custGeom>
              <a:avLst/>
              <a:gdLst>
                <a:gd name="connsiteX0" fmla="*/ 131350 w 131349"/>
                <a:gd name="connsiteY0" fmla="*/ 42196 h 43350"/>
                <a:gd name="connsiteX1" fmla="*/ 108204 w 131349"/>
                <a:gd name="connsiteY1" fmla="*/ 39053 h 43350"/>
                <a:gd name="connsiteX2" fmla="*/ 34100 w 131349"/>
                <a:gd name="connsiteY2" fmla="*/ 0 h 43350"/>
                <a:gd name="connsiteX3" fmla="*/ 0 w 131349"/>
                <a:gd name="connsiteY3" fmla="*/ 0 h 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349" h="43350">
                  <a:moveTo>
                    <a:pt x="131350" y="42196"/>
                  </a:moveTo>
                  <a:cubicBezTo>
                    <a:pt x="131350" y="42196"/>
                    <a:pt x="122301" y="46292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7" name="Forme libre : forme 76">
              <a:extLst>
                <a:ext uri="{FF2B5EF4-FFF2-40B4-BE49-F238E27FC236}">
                  <a16:creationId xmlns:a16="http://schemas.microsoft.com/office/drawing/2014/main" id="{1D98C6E2-E936-45D4-927D-B5EBBD4063FB}"/>
                </a:ext>
              </a:extLst>
            </p:cNvPr>
            <p:cNvSpPr/>
            <p:nvPr/>
          </p:nvSpPr>
          <p:spPr>
            <a:xfrm>
              <a:off x="2551459" y="1590759"/>
              <a:ext cx="129669" cy="91546"/>
            </a:xfrm>
            <a:custGeom>
              <a:avLst/>
              <a:gdLst>
                <a:gd name="connsiteX0" fmla="*/ 48101 w 129669"/>
                <a:gd name="connsiteY0" fmla="*/ 20776 h 91546"/>
                <a:gd name="connsiteX1" fmla="*/ 128111 w 129669"/>
                <a:gd name="connsiteY1" fmla="*/ 6679 h 91546"/>
                <a:gd name="connsiteX2" fmla="*/ 0 w 129669"/>
                <a:gd name="connsiteY2" fmla="*/ 91546 h 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69" h="91546">
                  <a:moveTo>
                    <a:pt x="48101" y="20776"/>
                  </a:moveTo>
                  <a:cubicBezTo>
                    <a:pt x="48101" y="20776"/>
                    <a:pt x="109061" y="-14276"/>
                    <a:pt x="128111" y="6679"/>
                  </a:cubicBezTo>
                  <a:cubicBezTo>
                    <a:pt x="143542" y="23538"/>
                    <a:pt x="40291" y="73163"/>
                    <a:pt x="0" y="91546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1E12FA98-AC38-4692-A8F0-C07F4C8A3EFD}"/>
                </a:ext>
              </a:extLst>
            </p:cNvPr>
            <p:cNvSpPr/>
            <p:nvPr/>
          </p:nvSpPr>
          <p:spPr>
            <a:xfrm>
              <a:off x="2338957" y="1551146"/>
              <a:ext cx="37623" cy="9525"/>
            </a:xfrm>
            <a:custGeom>
              <a:avLst/>
              <a:gdLst>
                <a:gd name="connsiteX0" fmla="*/ 37624 w 37623"/>
                <a:gd name="connsiteY0" fmla="*/ 0 h 9525"/>
                <a:gd name="connsiteX1" fmla="*/ 0 w 3762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23" h="9525">
                  <a:moveTo>
                    <a:pt x="37624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9" name="Forme libre : forme 78">
              <a:extLst>
                <a:ext uri="{FF2B5EF4-FFF2-40B4-BE49-F238E27FC236}">
                  <a16:creationId xmlns:a16="http://schemas.microsoft.com/office/drawing/2014/main" id="{A912A104-2327-4546-B6B3-5B57D4FC02BE}"/>
                </a:ext>
              </a:extLst>
            </p:cNvPr>
            <p:cNvSpPr/>
            <p:nvPr/>
          </p:nvSpPr>
          <p:spPr>
            <a:xfrm>
              <a:off x="2351815" y="1565910"/>
              <a:ext cx="23240" cy="9525"/>
            </a:xfrm>
            <a:custGeom>
              <a:avLst/>
              <a:gdLst>
                <a:gd name="connsiteX0" fmla="*/ 23241 w 23240"/>
                <a:gd name="connsiteY0" fmla="*/ 0 h 9525"/>
                <a:gd name="connsiteX1" fmla="*/ 0 w 232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0" h="9525">
                  <a:moveTo>
                    <a:pt x="23241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80" name="Forme libre : forme 79">
              <a:extLst>
                <a:ext uri="{FF2B5EF4-FFF2-40B4-BE49-F238E27FC236}">
                  <a16:creationId xmlns:a16="http://schemas.microsoft.com/office/drawing/2014/main" id="{60890D35-C04A-4C2C-8E51-9874B77E5BC0}"/>
                </a:ext>
              </a:extLst>
            </p:cNvPr>
            <p:cNvSpPr/>
            <p:nvPr/>
          </p:nvSpPr>
          <p:spPr>
            <a:xfrm>
              <a:off x="2628421" y="1511998"/>
              <a:ext cx="9525" cy="52768"/>
            </a:xfrm>
            <a:custGeom>
              <a:avLst/>
              <a:gdLst>
                <a:gd name="connsiteX0" fmla="*/ 0 w 9525"/>
                <a:gd name="connsiteY0" fmla="*/ 0 h 52768"/>
                <a:gd name="connsiteX1" fmla="*/ 0 w 9525"/>
                <a:gd name="connsiteY1" fmla="*/ 52769 h 5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">
                  <a:moveTo>
                    <a:pt x="0" y="0"/>
                  </a:moveTo>
                  <a:lnTo>
                    <a:pt x="0" y="5276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86" name="Graphique 1813">
            <a:extLst>
              <a:ext uri="{FF2B5EF4-FFF2-40B4-BE49-F238E27FC236}">
                <a16:creationId xmlns:a16="http://schemas.microsoft.com/office/drawing/2014/main" id="{E1271F8C-6806-4695-BBE4-4AA4E45C89D4}"/>
              </a:ext>
            </a:extLst>
          </p:cNvPr>
          <p:cNvGrpSpPr/>
          <p:nvPr/>
        </p:nvGrpSpPr>
        <p:grpSpPr>
          <a:xfrm>
            <a:off x="6087434" y="3760561"/>
            <a:ext cx="243960" cy="227725"/>
            <a:chOff x="2279329" y="2853237"/>
            <a:chExt cx="426529" cy="398144"/>
          </a:xfrm>
          <a:noFill/>
        </p:grpSpPr>
        <p:grpSp>
          <p:nvGrpSpPr>
            <p:cNvPr id="87" name="Graphique 1813">
              <a:extLst>
                <a:ext uri="{FF2B5EF4-FFF2-40B4-BE49-F238E27FC236}">
                  <a16:creationId xmlns:a16="http://schemas.microsoft.com/office/drawing/2014/main" id="{57C91D64-9B77-4063-9ED1-A5491CFF5F2F}"/>
                </a:ext>
              </a:extLst>
            </p:cNvPr>
            <p:cNvGrpSpPr/>
            <p:nvPr/>
          </p:nvGrpSpPr>
          <p:grpSpPr>
            <a:xfrm>
              <a:off x="2279329" y="2853237"/>
              <a:ext cx="426529" cy="398144"/>
              <a:chOff x="2279329" y="2853237"/>
              <a:chExt cx="426529" cy="398144"/>
            </a:xfrm>
            <a:grpFill/>
          </p:grpSpPr>
          <p:grpSp>
            <p:nvGrpSpPr>
              <p:cNvPr id="89" name="Graphique 1813">
                <a:extLst>
                  <a:ext uri="{FF2B5EF4-FFF2-40B4-BE49-F238E27FC236}">
                    <a16:creationId xmlns:a16="http://schemas.microsoft.com/office/drawing/2014/main" id="{26AA966E-4238-4DEA-B979-E9B3658EAABF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83857"/>
                <a:chOff x="2279329" y="2853237"/>
                <a:chExt cx="426529" cy="383857"/>
              </a:xfrm>
              <a:grpFill/>
            </p:grpSpPr>
            <p:grpSp>
              <p:nvGrpSpPr>
                <p:cNvPr id="91" name="Graphique 1813">
                  <a:extLst>
                    <a:ext uri="{FF2B5EF4-FFF2-40B4-BE49-F238E27FC236}">
                      <a16:creationId xmlns:a16="http://schemas.microsoft.com/office/drawing/2014/main" id="{1A757BAE-FA51-49AC-8B8F-0A1C7E4FF8B8}"/>
                    </a:ext>
                  </a:extLst>
                </p:cNvPr>
                <p:cNvGrpSpPr/>
                <p:nvPr/>
              </p:nvGrpSpPr>
              <p:grpSpPr>
                <a:xfrm>
                  <a:off x="2404487" y="2986968"/>
                  <a:ext cx="163258" cy="250126"/>
                  <a:chOff x="2404487" y="2986968"/>
                  <a:chExt cx="163258" cy="250126"/>
                </a:xfrm>
                <a:grpFill/>
              </p:grpSpPr>
              <p:sp>
                <p:nvSpPr>
                  <p:cNvPr id="105" name="Forme libre : forme 104">
                    <a:extLst>
                      <a:ext uri="{FF2B5EF4-FFF2-40B4-BE49-F238E27FC236}">
                        <a16:creationId xmlns:a16="http://schemas.microsoft.com/office/drawing/2014/main" id="{8007792D-1BF3-4F1D-BA76-38E4FB91C90E}"/>
                      </a:ext>
                    </a:extLst>
                  </p:cNvPr>
                  <p:cNvSpPr/>
                  <p:nvPr/>
                </p:nvSpPr>
                <p:spPr>
                  <a:xfrm>
                    <a:off x="2404487" y="2986968"/>
                    <a:ext cx="163258" cy="250126"/>
                  </a:xfrm>
                  <a:custGeom>
                    <a:avLst/>
                    <a:gdLst>
                      <a:gd name="connsiteX0" fmla="*/ 163259 w 163258"/>
                      <a:gd name="connsiteY0" fmla="*/ 81629 h 250126"/>
                      <a:gd name="connsiteX1" fmla="*/ 81629 w 163258"/>
                      <a:gd name="connsiteY1" fmla="*/ 0 h 250126"/>
                      <a:gd name="connsiteX2" fmla="*/ 0 w 163258"/>
                      <a:gd name="connsiteY2" fmla="*/ 81629 h 250126"/>
                      <a:gd name="connsiteX3" fmla="*/ 23527 w 163258"/>
                      <a:gd name="connsiteY3" fmla="*/ 138875 h 250126"/>
                      <a:gd name="connsiteX4" fmla="*/ 23527 w 163258"/>
                      <a:gd name="connsiteY4" fmla="*/ 138875 h 250126"/>
                      <a:gd name="connsiteX5" fmla="*/ 51911 w 163258"/>
                      <a:gd name="connsiteY5" fmla="*/ 249841 h 250126"/>
                      <a:gd name="connsiteX6" fmla="*/ 114967 w 163258"/>
                      <a:gd name="connsiteY6" fmla="*/ 250126 h 250126"/>
                      <a:gd name="connsiteX7" fmla="*/ 138875 w 163258"/>
                      <a:gd name="connsiteY7" fmla="*/ 139732 h 250126"/>
                      <a:gd name="connsiteX8" fmla="*/ 163259 w 163258"/>
                      <a:gd name="connsiteY8" fmla="*/ 81629 h 250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258" h="250126">
                        <a:moveTo>
                          <a:pt x="163259" y="81629"/>
                        </a:moveTo>
                        <a:cubicBezTo>
                          <a:pt x="163259" y="36576"/>
                          <a:pt x="126683" y="0"/>
                          <a:pt x="81629" y="0"/>
                        </a:cubicBezTo>
                        <a:cubicBezTo>
                          <a:pt x="36576" y="0"/>
                          <a:pt x="0" y="36576"/>
                          <a:pt x="0" y="81629"/>
                        </a:cubicBezTo>
                        <a:cubicBezTo>
                          <a:pt x="0" y="103918"/>
                          <a:pt x="8954" y="124111"/>
                          <a:pt x="23527" y="138875"/>
                        </a:cubicBezTo>
                        <a:lnTo>
                          <a:pt x="23527" y="138875"/>
                        </a:lnTo>
                        <a:cubicBezTo>
                          <a:pt x="58293" y="173641"/>
                          <a:pt x="51911" y="249841"/>
                          <a:pt x="51911" y="249841"/>
                        </a:cubicBezTo>
                        <a:lnTo>
                          <a:pt x="114967" y="250126"/>
                        </a:lnTo>
                        <a:cubicBezTo>
                          <a:pt x="114967" y="170688"/>
                          <a:pt x="134779" y="144304"/>
                          <a:pt x="138875" y="139732"/>
                        </a:cubicBezTo>
                        <a:cubicBezTo>
                          <a:pt x="153924" y="124873"/>
                          <a:pt x="163259" y="104394"/>
                          <a:pt x="163259" y="81629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6" name="Forme libre : forme 105">
                    <a:extLst>
                      <a:ext uri="{FF2B5EF4-FFF2-40B4-BE49-F238E27FC236}">
                        <a16:creationId xmlns:a16="http://schemas.microsoft.com/office/drawing/2014/main" id="{646AF22C-080F-4080-9BCA-7286DDAA40C6}"/>
                      </a:ext>
                    </a:extLst>
                  </p:cNvPr>
                  <p:cNvSpPr/>
                  <p:nvPr/>
                </p:nvSpPr>
                <p:spPr>
                  <a:xfrm>
                    <a:off x="2455542" y="3190994"/>
                    <a:ext cx="63912" cy="9525"/>
                  </a:xfrm>
                  <a:custGeom>
                    <a:avLst/>
                    <a:gdLst>
                      <a:gd name="connsiteX0" fmla="*/ 0 w 63912"/>
                      <a:gd name="connsiteY0" fmla="*/ 0 h 9525"/>
                      <a:gd name="connsiteX1" fmla="*/ 63913 w 6391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3912" h="9525">
                        <a:moveTo>
                          <a:pt x="0" y="0"/>
                        </a:moveTo>
                        <a:lnTo>
                          <a:pt x="63913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</p:grpSp>
            <p:sp>
              <p:nvSpPr>
                <p:cNvPr id="92" name="Forme libre : forme 91">
                  <a:extLst>
                    <a:ext uri="{FF2B5EF4-FFF2-40B4-BE49-F238E27FC236}">
                      <a16:creationId xmlns:a16="http://schemas.microsoft.com/office/drawing/2014/main" id="{55EA5575-51F5-4BBE-9D80-022F601382EC}"/>
                    </a:ext>
                  </a:extLst>
                </p:cNvPr>
                <p:cNvSpPr/>
                <p:nvPr/>
              </p:nvSpPr>
              <p:spPr>
                <a:xfrm>
                  <a:off x="2461352" y="3012019"/>
                  <a:ext cx="22574" cy="4857"/>
                </a:xfrm>
                <a:custGeom>
                  <a:avLst/>
                  <a:gdLst>
                    <a:gd name="connsiteX0" fmla="*/ 0 w 22574"/>
                    <a:gd name="connsiteY0" fmla="*/ 4858 h 4857"/>
                    <a:gd name="connsiteX1" fmla="*/ 22574 w 22574"/>
                    <a:gd name="connsiteY1" fmla="*/ 0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74" h="4857">
                      <a:moveTo>
                        <a:pt x="0" y="4858"/>
                      </a:moveTo>
                      <a:cubicBezTo>
                        <a:pt x="6858" y="1715"/>
                        <a:pt x="14478" y="0"/>
                        <a:pt x="2257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93" name="Forme libre : forme 92">
                  <a:extLst>
                    <a:ext uri="{FF2B5EF4-FFF2-40B4-BE49-F238E27FC236}">
                      <a16:creationId xmlns:a16="http://schemas.microsoft.com/office/drawing/2014/main" id="{DF6F9F64-A2EC-41C7-AEE9-87536220661F}"/>
                    </a:ext>
                  </a:extLst>
                </p:cNvPr>
                <p:cNvSpPr/>
                <p:nvPr/>
              </p:nvSpPr>
              <p:spPr>
                <a:xfrm>
                  <a:off x="2429062" y="3029545"/>
                  <a:ext cx="14763" cy="48006"/>
                </a:xfrm>
                <a:custGeom>
                  <a:avLst/>
                  <a:gdLst>
                    <a:gd name="connsiteX0" fmla="*/ 953 w 14763"/>
                    <a:gd name="connsiteY0" fmla="*/ 48006 h 48006"/>
                    <a:gd name="connsiteX1" fmla="*/ 0 w 14763"/>
                    <a:gd name="connsiteY1" fmla="*/ 37719 h 48006"/>
                    <a:gd name="connsiteX2" fmla="*/ 14764 w 14763"/>
                    <a:gd name="connsiteY2" fmla="*/ 0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" h="48006">
                      <a:moveTo>
                        <a:pt x="953" y="48006"/>
                      </a:moveTo>
                      <a:cubicBezTo>
                        <a:pt x="286" y="44672"/>
                        <a:pt x="0" y="41243"/>
                        <a:pt x="0" y="37719"/>
                      </a:cubicBezTo>
                      <a:cubicBezTo>
                        <a:pt x="0" y="23146"/>
                        <a:pt x="5620" y="9906"/>
                        <a:pt x="1476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94" name="Forme libre : forme 93">
                  <a:extLst>
                    <a:ext uri="{FF2B5EF4-FFF2-40B4-BE49-F238E27FC236}">
                      <a16:creationId xmlns:a16="http://schemas.microsoft.com/office/drawing/2014/main" id="{70F1CEFA-14DA-483D-89C0-ED25D7BB9203}"/>
                    </a:ext>
                  </a:extLst>
                </p:cNvPr>
                <p:cNvSpPr/>
                <p:nvPr/>
              </p:nvSpPr>
              <p:spPr>
                <a:xfrm>
                  <a:off x="2492499" y="2853237"/>
                  <a:ext cx="9525" cy="56769"/>
                </a:xfrm>
                <a:custGeom>
                  <a:avLst/>
                  <a:gdLst>
                    <a:gd name="connsiteX0" fmla="*/ 0 w 9525"/>
                    <a:gd name="connsiteY0" fmla="*/ 0 h 56769"/>
                    <a:gd name="connsiteX1" fmla="*/ 0 w 9525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6769">
                      <a:moveTo>
                        <a:pt x="0" y="0"/>
                      </a:moveTo>
                      <a:lnTo>
                        <a:pt x="0" y="5676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grpSp>
              <p:nvGrpSpPr>
                <p:cNvPr id="95" name="Graphique 1813">
                  <a:extLst>
                    <a:ext uri="{FF2B5EF4-FFF2-40B4-BE49-F238E27FC236}">
                      <a16:creationId xmlns:a16="http://schemas.microsoft.com/office/drawing/2014/main" id="{50BE9DAF-849A-4169-AAA1-AF350BD6DEC0}"/>
                    </a:ext>
                  </a:extLst>
                </p:cNvPr>
                <p:cNvGrpSpPr/>
                <p:nvPr/>
              </p:nvGrpSpPr>
              <p:grpSpPr>
                <a:xfrm>
                  <a:off x="2605465" y="2913530"/>
                  <a:ext cx="100393" cy="307943"/>
                  <a:chOff x="2605465" y="2913530"/>
                  <a:chExt cx="100393" cy="307943"/>
                </a:xfrm>
                <a:grpFill/>
              </p:grpSpPr>
              <p:sp>
                <p:nvSpPr>
                  <p:cNvPr id="102" name="Forme libre : forme 101">
                    <a:extLst>
                      <a:ext uri="{FF2B5EF4-FFF2-40B4-BE49-F238E27FC236}">
                        <a16:creationId xmlns:a16="http://schemas.microsoft.com/office/drawing/2014/main" id="{B81BF31A-861F-4657-B5E3-2DE5DFFD9F34}"/>
                      </a:ext>
                    </a:extLst>
                  </p:cNvPr>
                  <p:cNvSpPr/>
                  <p:nvPr/>
                </p:nvSpPr>
                <p:spPr>
                  <a:xfrm>
                    <a:off x="2606227" y="2913530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0 h 40100"/>
                      <a:gd name="connsiteX1" fmla="*/ 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0"/>
                        </a:moveTo>
                        <a:lnTo>
                          <a:pt x="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3" name="Forme libre : forme 102">
                    <a:extLst>
                      <a:ext uri="{FF2B5EF4-FFF2-40B4-BE49-F238E27FC236}">
                        <a16:creationId xmlns:a16="http://schemas.microsoft.com/office/drawing/2014/main" id="{4F50AA7B-124C-4747-B365-726E138FE754}"/>
                      </a:ext>
                    </a:extLst>
                  </p:cNvPr>
                  <p:cNvSpPr/>
                  <p:nvPr/>
                </p:nvSpPr>
                <p:spPr>
                  <a:xfrm>
                    <a:off x="2649090" y="3067645"/>
                    <a:ext cx="56769" cy="9525"/>
                  </a:xfrm>
                  <a:custGeom>
                    <a:avLst/>
                    <a:gdLst>
                      <a:gd name="connsiteX0" fmla="*/ 56769 w 56769"/>
                      <a:gd name="connsiteY0" fmla="*/ 0 h 9525"/>
                      <a:gd name="connsiteX1" fmla="*/ 0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56769" y="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4" name="Forme libre : forme 103">
                    <a:extLst>
                      <a:ext uri="{FF2B5EF4-FFF2-40B4-BE49-F238E27FC236}">
                        <a16:creationId xmlns:a16="http://schemas.microsoft.com/office/drawing/2014/main" id="{BB0CBAA1-4BED-4636-8620-D7F27D3FE413}"/>
                      </a:ext>
                    </a:extLst>
                  </p:cNvPr>
                  <p:cNvSpPr/>
                  <p:nvPr/>
                </p:nvSpPr>
                <p:spPr>
                  <a:xfrm>
                    <a:off x="2605465" y="3181373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40100 h 40100"/>
                      <a:gd name="connsiteX1" fmla="*/ 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4010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</p:grpSp>
            <p:grpSp>
              <p:nvGrpSpPr>
                <p:cNvPr id="96" name="Graphique 1813">
                  <a:extLst>
                    <a:ext uri="{FF2B5EF4-FFF2-40B4-BE49-F238E27FC236}">
                      <a16:creationId xmlns:a16="http://schemas.microsoft.com/office/drawing/2014/main" id="{16EC93F9-B1B7-4B77-BF1F-3EC7546F6F4F}"/>
                    </a:ext>
                  </a:extLst>
                </p:cNvPr>
                <p:cNvGrpSpPr/>
                <p:nvPr/>
              </p:nvGrpSpPr>
              <p:grpSpPr>
                <a:xfrm>
                  <a:off x="2279329" y="2915435"/>
                  <a:ext cx="100393" cy="307943"/>
                  <a:chOff x="2279329" y="2915435"/>
                  <a:chExt cx="100393" cy="307943"/>
                </a:xfrm>
                <a:grpFill/>
              </p:grpSpPr>
              <p:sp>
                <p:nvSpPr>
                  <p:cNvPr id="99" name="Forme libre : forme 98">
                    <a:extLst>
                      <a:ext uri="{FF2B5EF4-FFF2-40B4-BE49-F238E27FC236}">
                        <a16:creationId xmlns:a16="http://schemas.microsoft.com/office/drawing/2014/main" id="{8E43130E-BD03-4930-8260-EF8FF496A391}"/>
                      </a:ext>
                    </a:extLst>
                  </p:cNvPr>
                  <p:cNvSpPr/>
                  <p:nvPr/>
                </p:nvSpPr>
                <p:spPr>
                  <a:xfrm>
                    <a:off x="2338860" y="2915435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0 h 40100"/>
                      <a:gd name="connsiteX1" fmla="*/ 4010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0"/>
                        </a:moveTo>
                        <a:lnTo>
                          <a:pt x="4010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0" name="Forme libre : forme 99">
                    <a:extLst>
                      <a:ext uri="{FF2B5EF4-FFF2-40B4-BE49-F238E27FC236}">
                        <a16:creationId xmlns:a16="http://schemas.microsoft.com/office/drawing/2014/main" id="{03F62946-36F4-46E4-B63C-9FD1748969AA}"/>
                      </a:ext>
                    </a:extLst>
                  </p:cNvPr>
                  <p:cNvSpPr/>
                  <p:nvPr/>
                </p:nvSpPr>
                <p:spPr>
                  <a:xfrm>
                    <a:off x="2279329" y="3069550"/>
                    <a:ext cx="56769" cy="9525"/>
                  </a:xfrm>
                  <a:custGeom>
                    <a:avLst/>
                    <a:gdLst>
                      <a:gd name="connsiteX0" fmla="*/ 0 w 56769"/>
                      <a:gd name="connsiteY0" fmla="*/ 0 h 9525"/>
                      <a:gd name="connsiteX1" fmla="*/ 56769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0" y="0"/>
                        </a:moveTo>
                        <a:lnTo>
                          <a:pt x="56769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1" name="Forme libre : forme 100">
                    <a:extLst>
                      <a:ext uri="{FF2B5EF4-FFF2-40B4-BE49-F238E27FC236}">
                        <a16:creationId xmlns:a16="http://schemas.microsoft.com/office/drawing/2014/main" id="{8DB31122-759B-4489-98F8-5F3F5D492B8D}"/>
                      </a:ext>
                    </a:extLst>
                  </p:cNvPr>
                  <p:cNvSpPr/>
                  <p:nvPr/>
                </p:nvSpPr>
                <p:spPr>
                  <a:xfrm>
                    <a:off x="2339622" y="3183278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40100 h 40100"/>
                      <a:gd name="connsiteX1" fmla="*/ 4010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40100"/>
                        </a:moveTo>
                        <a:lnTo>
                          <a:pt x="40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</p:grpSp>
            <p:sp>
              <p:nvSpPr>
                <p:cNvPr id="97" name="Forme libre : forme 96">
                  <a:extLst>
                    <a:ext uri="{FF2B5EF4-FFF2-40B4-BE49-F238E27FC236}">
                      <a16:creationId xmlns:a16="http://schemas.microsoft.com/office/drawing/2014/main" id="{A2C3419B-3801-443A-8010-179255AD9591}"/>
                    </a:ext>
                  </a:extLst>
                </p:cNvPr>
                <p:cNvSpPr/>
                <p:nvPr/>
              </p:nvSpPr>
              <p:spPr>
                <a:xfrm>
                  <a:off x="2458875" y="3207758"/>
                  <a:ext cx="21145" cy="9525"/>
                </a:xfrm>
                <a:custGeom>
                  <a:avLst/>
                  <a:gdLst>
                    <a:gd name="connsiteX0" fmla="*/ 0 w 21145"/>
                    <a:gd name="connsiteY0" fmla="*/ 0 h 9525"/>
                    <a:gd name="connsiteX1" fmla="*/ 21146 w 21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45" h="9525">
                      <a:moveTo>
                        <a:pt x="0" y="0"/>
                      </a:moveTo>
                      <a:lnTo>
                        <a:pt x="21146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98" name="Forme libre : forme 97">
                  <a:extLst>
                    <a:ext uri="{FF2B5EF4-FFF2-40B4-BE49-F238E27FC236}">
                      <a16:creationId xmlns:a16="http://schemas.microsoft.com/office/drawing/2014/main" id="{000F376E-977B-453A-85D1-83F247F51972}"/>
                    </a:ext>
                  </a:extLst>
                </p:cNvPr>
                <p:cNvSpPr/>
                <p:nvPr/>
              </p:nvSpPr>
              <p:spPr>
                <a:xfrm>
                  <a:off x="2459828" y="3222712"/>
                  <a:ext cx="34099" cy="9525"/>
                </a:xfrm>
                <a:custGeom>
                  <a:avLst/>
                  <a:gdLst>
                    <a:gd name="connsiteX0" fmla="*/ 0 w 34099"/>
                    <a:gd name="connsiteY0" fmla="*/ 0 h 9525"/>
                    <a:gd name="connsiteX1" fmla="*/ 34100 w 3409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099" h="9525">
                      <a:moveTo>
                        <a:pt x="0" y="0"/>
                      </a:moveTo>
                      <a:lnTo>
                        <a:pt x="3410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</p:grpSp>
          <p:sp>
            <p:nvSpPr>
              <p:cNvPr id="90" name="Forme libre : forme 89">
                <a:extLst>
                  <a:ext uri="{FF2B5EF4-FFF2-40B4-BE49-F238E27FC236}">
                    <a16:creationId xmlns:a16="http://schemas.microsoft.com/office/drawing/2014/main" id="{39FCB409-3532-4E9A-AE44-437EF71C7188}"/>
                  </a:ext>
                </a:extLst>
              </p:cNvPr>
              <p:cNvSpPr/>
              <p:nvPr/>
            </p:nvSpPr>
            <p:spPr>
              <a:xfrm>
                <a:off x="2466019" y="3238047"/>
                <a:ext cx="44958" cy="13334"/>
              </a:xfrm>
              <a:custGeom>
                <a:avLst/>
                <a:gdLst>
                  <a:gd name="connsiteX0" fmla="*/ 44958 w 44958"/>
                  <a:gd name="connsiteY0" fmla="*/ 0 h 13334"/>
                  <a:gd name="connsiteX1" fmla="*/ 22479 w 44958"/>
                  <a:gd name="connsiteY1" fmla="*/ 13335 h 13334"/>
                  <a:gd name="connsiteX2" fmla="*/ 0 w 44958"/>
                  <a:gd name="connsiteY2" fmla="*/ 0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58" h="13334">
                    <a:moveTo>
                      <a:pt x="44958" y="0"/>
                    </a:moveTo>
                    <a:cubicBezTo>
                      <a:pt x="44958" y="7334"/>
                      <a:pt x="34862" y="13335"/>
                      <a:pt x="22479" y="13335"/>
                    </a:cubicBezTo>
                    <a:cubicBezTo>
                      <a:pt x="10001" y="13335"/>
                      <a:pt x="0" y="7334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88" name="Forme libre : forme 87">
              <a:extLst>
                <a:ext uri="{FF2B5EF4-FFF2-40B4-BE49-F238E27FC236}">
                  <a16:creationId xmlns:a16="http://schemas.microsoft.com/office/drawing/2014/main" id="{C19BC56A-E86F-4A81-ACCA-EDF485E2069A}"/>
                </a:ext>
              </a:extLst>
            </p:cNvPr>
            <p:cNvSpPr/>
            <p:nvPr/>
          </p:nvSpPr>
          <p:spPr>
            <a:xfrm>
              <a:off x="2457732" y="3016972"/>
              <a:ext cx="59245" cy="129158"/>
            </a:xfrm>
            <a:custGeom>
              <a:avLst/>
              <a:gdLst>
                <a:gd name="connsiteX0" fmla="*/ 45529 w 59245"/>
                <a:gd name="connsiteY0" fmla="*/ 0 h 129158"/>
                <a:gd name="connsiteX1" fmla="*/ 0 w 59245"/>
                <a:gd name="connsiteY1" fmla="*/ 70295 h 129158"/>
                <a:gd name="connsiteX2" fmla="*/ 59245 w 59245"/>
                <a:gd name="connsiteY2" fmla="*/ 68008 h 129158"/>
                <a:gd name="connsiteX3" fmla="*/ 8287 w 59245"/>
                <a:gd name="connsiteY3" fmla="*/ 129159 h 12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5" h="129158">
                  <a:moveTo>
                    <a:pt x="45529" y="0"/>
                  </a:moveTo>
                  <a:lnTo>
                    <a:pt x="0" y="70295"/>
                  </a:lnTo>
                  <a:lnTo>
                    <a:pt x="59245" y="68008"/>
                  </a:lnTo>
                  <a:lnTo>
                    <a:pt x="8287" y="12915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07" name="Graphique 1846">
            <a:extLst>
              <a:ext uri="{FF2B5EF4-FFF2-40B4-BE49-F238E27FC236}">
                <a16:creationId xmlns:a16="http://schemas.microsoft.com/office/drawing/2014/main" id="{18BC252C-3008-4029-A831-2A00131C824F}"/>
              </a:ext>
            </a:extLst>
          </p:cNvPr>
          <p:cNvGrpSpPr/>
          <p:nvPr/>
        </p:nvGrpSpPr>
        <p:grpSpPr>
          <a:xfrm>
            <a:off x="598013" y="5018117"/>
            <a:ext cx="239268" cy="268810"/>
            <a:chOff x="754923" y="4488392"/>
            <a:chExt cx="305723" cy="343471"/>
          </a:xfrm>
          <a:noFill/>
        </p:grpSpPr>
        <p:sp>
          <p:nvSpPr>
            <p:cNvPr id="108" name="Forme libre : forme 107">
              <a:extLst>
                <a:ext uri="{FF2B5EF4-FFF2-40B4-BE49-F238E27FC236}">
                  <a16:creationId xmlns:a16="http://schemas.microsoft.com/office/drawing/2014/main" id="{F83F4CEA-E858-4C3B-82A9-17F5C259584E}"/>
                </a:ext>
              </a:extLst>
            </p:cNvPr>
            <p:cNvSpPr/>
            <p:nvPr/>
          </p:nvSpPr>
          <p:spPr>
            <a:xfrm>
              <a:off x="848819" y="4533445"/>
              <a:ext cx="105822" cy="29698"/>
            </a:xfrm>
            <a:custGeom>
              <a:avLst/>
              <a:gdLst>
                <a:gd name="connsiteX0" fmla="*/ 0 w 105822"/>
                <a:gd name="connsiteY0" fmla="*/ 22860 h 29698"/>
                <a:gd name="connsiteX1" fmla="*/ 90773 w 105822"/>
                <a:gd name="connsiteY1" fmla="*/ 0 h 29698"/>
                <a:gd name="connsiteX2" fmla="*/ 88963 w 105822"/>
                <a:gd name="connsiteY2" fmla="*/ 21622 h 29698"/>
                <a:gd name="connsiteX3" fmla="*/ 105823 w 105822"/>
                <a:gd name="connsiteY3" fmla="*/ 16192 h 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22" h="29698">
                  <a:moveTo>
                    <a:pt x="0" y="22860"/>
                  </a:moveTo>
                  <a:cubicBezTo>
                    <a:pt x="0" y="22860"/>
                    <a:pt x="52864" y="48673"/>
                    <a:pt x="90773" y="0"/>
                  </a:cubicBezTo>
                  <a:cubicBezTo>
                    <a:pt x="90773" y="0"/>
                    <a:pt x="94964" y="9049"/>
                    <a:pt x="88963" y="21622"/>
                  </a:cubicBezTo>
                  <a:cubicBezTo>
                    <a:pt x="88963" y="21622"/>
                    <a:pt x="98012" y="27051"/>
                    <a:pt x="105823" y="16192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9" name="Forme libre : forme 108">
              <a:extLst>
                <a:ext uri="{FF2B5EF4-FFF2-40B4-BE49-F238E27FC236}">
                  <a16:creationId xmlns:a16="http://schemas.microsoft.com/office/drawing/2014/main" id="{EB264E22-0D42-4689-AE75-08B57B67A1B3}"/>
                </a:ext>
              </a:extLst>
            </p:cNvPr>
            <p:cNvSpPr/>
            <p:nvPr/>
          </p:nvSpPr>
          <p:spPr>
            <a:xfrm>
              <a:off x="827313" y="4488392"/>
              <a:ext cx="78560" cy="203168"/>
            </a:xfrm>
            <a:custGeom>
              <a:avLst/>
              <a:gdLst>
                <a:gd name="connsiteX0" fmla="*/ 78561 w 78560"/>
                <a:gd name="connsiteY0" fmla="*/ 203168 h 203168"/>
                <a:gd name="connsiteX1" fmla="*/ 14838 w 78560"/>
                <a:gd name="connsiteY1" fmla="*/ 145447 h 203168"/>
                <a:gd name="connsiteX2" fmla="*/ 456 w 78560"/>
                <a:gd name="connsiteY2" fmla="*/ 132207 h 203168"/>
                <a:gd name="connsiteX3" fmla="*/ 10647 w 78560"/>
                <a:gd name="connsiteY3" fmla="*/ 114205 h 203168"/>
                <a:gd name="connsiteX4" fmla="*/ 74941 w 78560"/>
                <a:gd name="connsiteY4" fmla="*/ 0 h 20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60" h="203168">
                  <a:moveTo>
                    <a:pt x="78561" y="203168"/>
                  </a:moveTo>
                  <a:cubicBezTo>
                    <a:pt x="30459" y="203168"/>
                    <a:pt x="14838" y="145447"/>
                    <a:pt x="14838" y="145447"/>
                  </a:cubicBezTo>
                  <a:cubicBezTo>
                    <a:pt x="14838" y="145447"/>
                    <a:pt x="3408" y="146685"/>
                    <a:pt x="456" y="132207"/>
                  </a:cubicBezTo>
                  <a:cubicBezTo>
                    <a:pt x="-2592" y="117824"/>
                    <a:pt x="10647" y="114205"/>
                    <a:pt x="10647" y="114205"/>
                  </a:cubicBezTo>
                  <a:cubicBezTo>
                    <a:pt x="10647" y="114205"/>
                    <a:pt x="-15165" y="24670"/>
                    <a:pt x="7494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E26983C1-43CF-4AA6-8F39-19F4ECD4A84D}"/>
                </a:ext>
              </a:extLst>
            </p:cNvPr>
            <p:cNvSpPr/>
            <p:nvPr/>
          </p:nvSpPr>
          <p:spPr>
            <a:xfrm>
              <a:off x="909493" y="4497536"/>
              <a:ext cx="80370" cy="194024"/>
            </a:xfrm>
            <a:custGeom>
              <a:avLst/>
              <a:gdLst>
                <a:gd name="connsiteX0" fmla="*/ 0 w 80370"/>
                <a:gd name="connsiteY0" fmla="*/ 194024 h 194024"/>
                <a:gd name="connsiteX1" fmla="*/ 65532 w 80370"/>
                <a:gd name="connsiteY1" fmla="*/ 136303 h 194024"/>
                <a:gd name="connsiteX2" fmla="*/ 79915 w 80370"/>
                <a:gd name="connsiteY2" fmla="*/ 123063 h 194024"/>
                <a:gd name="connsiteX3" fmla="*/ 69723 w 80370"/>
                <a:gd name="connsiteY3" fmla="*/ 105061 h 194024"/>
                <a:gd name="connsiteX4" fmla="*/ 29051 w 80370"/>
                <a:gd name="connsiteY4" fmla="*/ 0 h 19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0" h="194024">
                  <a:moveTo>
                    <a:pt x="0" y="194024"/>
                  </a:moveTo>
                  <a:cubicBezTo>
                    <a:pt x="48101" y="194024"/>
                    <a:pt x="65532" y="136303"/>
                    <a:pt x="65532" y="136303"/>
                  </a:cubicBezTo>
                  <a:cubicBezTo>
                    <a:pt x="65532" y="136303"/>
                    <a:pt x="76962" y="137541"/>
                    <a:pt x="79915" y="123063"/>
                  </a:cubicBezTo>
                  <a:cubicBezTo>
                    <a:pt x="82963" y="108680"/>
                    <a:pt x="69723" y="105061"/>
                    <a:pt x="69723" y="105061"/>
                  </a:cubicBezTo>
                  <a:cubicBezTo>
                    <a:pt x="69723" y="105061"/>
                    <a:pt x="90678" y="32480"/>
                    <a:pt x="2905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1" name="Forme libre : forme 110">
              <a:extLst>
                <a:ext uri="{FF2B5EF4-FFF2-40B4-BE49-F238E27FC236}">
                  <a16:creationId xmlns:a16="http://schemas.microsoft.com/office/drawing/2014/main" id="{2C73DCA1-5E69-4C63-835E-692264317B71}"/>
                </a:ext>
              </a:extLst>
            </p:cNvPr>
            <p:cNvSpPr/>
            <p:nvPr/>
          </p:nvSpPr>
          <p:spPr>
            <a:xfrm>
              <a:off x="874632" y="4600216"/>
              <a:ext cx="9525" cy="13144"/>
            </a:xfrm>
            <a:custGeom>
              <a:avLst/>
              <a:gdLst>
                <a:gd name="connsiteX0" fmla="*/ 0 w 9525"/>
                <a:gd name="connsiteY0" fmla="*/ 0 h 13144"/>
                <a:gd name="connsiteX1" fmla="*/ 0 w 9525"/>
                <a:gd name="connsiteY1" fmla="*/ 13145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144">
                  <a:moveTo>
                    <a:pt x="0" y="0"/>
                  </a:moveTo>
                  <a:lnTo>
                    <a:pt x="0" y="13145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2" name="Forme libre : forme 111">
              <a:extLst>
                <a:ext uri="{FF2B5EF4-FFF2-40B4-BE49-F238E27FC236}">
                  <a16:creationId xmlns:a16="http://schemas.microsoft.com/office/drawing/2014/main" id="{15F17FD9-07AE-4246-8CB9-255DDA201680}"/>
                </a:ext>
              </a:extLst>
            </p:cNvPr>
            <p:cNvSpPr/>
            <p:nvPr/>
          </p:nvSpPr>
          <p:spPr>
            <a:xfrm>
              <a:off x="931782" y="4599549"/>
              <a:ext cx="9525" cy="13239"/>
            </a:xfrm>
            <a:custGeom>
              <a:avLst/>
              <a:gdLst>
                <a:gd name="connsiteX0" fmla="*/ 0 w 9525"/>
                <a:gd name="connsiteY0" fmla="*/ 0 h 13239"/>
                <a:gd name="connsiteX1" fmla="*/ 0 w 9525"/>
                <a:gd name="connsiteY1" fmla="*/ 13240 h 1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239">
                  <a:moveTo>
                    <a:pt x="0" y="0"/>
                  </a:moveTo>
                  <a:lnTo>
                    <a:pt x="0" y="1324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3" name="Forme libre : forme 112">
              <a:extLst>
                <a:ext uri="{FF2B5EF4-FFF2-40B4-BE49-F238E27FC236}">
                  <a16:creationId xmlns:a16="http://schemas.microsoft.com/office/drawing/2014/main" id="{0905F93C-4A2A-4A34-B3CC-31BAEB9CCA88}"/>
                </a:ext>
              </a:extLst>
            </p:cNvPr>
            <p:cNvSpPr/>
            <p:nvPr/>
          </p:nvSpPr>
          <p:spPr>
            <a:xfrm>
              <a:off x="892824" y="4649841"/>
              <a:ext cx="25050" cy="5214"/>
            </a:xfrm>
            <a:custGeom>
              <a:avLst/>
              <a:gdLst>
                <a:gd name="connsiteX0" fmla="*/ 25051 w 25050"/>
                <a:gd name="connsiteY0" fmla="*/ 0 h 5214"/>
                <a:gd name="connsiteX1" fmla="*/ 0 w 25050"/>
                <a:gd name="connsiteY1" fmla="*/ 0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0" h="5214">
                  <a:moveTo>
                    <a:pt x="25051" y="0"/>
                  </a:moveTo>
                  <a:cubicBezTo>
                    <a:pt x="18097" y="6953"/>
                    <a:pt x="6858" y="6953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4" name="Forme libre : forme 113">
              <a:extLst>
                <a:ext uri="{FF2B5EF4-FFF2-40B4-BE49-F238E27FC236}">
                  <a16:creationId xmlns:a16="http://schemas.microsoft.com/office/drawing/2014/main" id="{46646D8D-B6A9-4EC0-BE72-0ED23F408180}"/>
                </a:ext>
              </a:extLst>
            </p:cNvPr>
            <p:cNvSpPr/>
            <p:nvPr/>
          </p:nvSpPr>
          <p:spPr>
            <a:xfrm>
              <a:off x="754923" y="4691179"/>
              <a:ext cx="151998" cy="140208"/>
            </a:xfrm>
            <a:custGeom>
              <a:avLst/>
              <a:gdLst>
                <a:gd name="connsiteX0" fmla="*/ 551 w 151998"/>
                <a:gd name="connsiteY0" fmla="*/ 140208 h 140208"/>
                <a:gd name="connsiteX1" fmla="*/ 88466 w 151998"/>
                <a:gd name="connsiteY1" fmla="*/ 27051 h 140208"/>
                <a:gd name="connsiteX2" fmla="*/ 106469 w 151998"/>
                <a:gd name="connsiteY2" fmla="*/ 0 h 140208"/>
                <a:gd name="connsiteX3" fmla="*/ 151998 w 151998"/>
                <a:gd name="connsiteY3" fmla="*/ 37433 h 140208"/>
                <a:gd name="connsiteX4" fmla="*/ 127614 w 151998"/>
                <a:gd name="connsiteY4" fmla="*/ 66770 h 140208"/>
                <a:gd name="connsiteX5" fmla="*/ 103230 w 151998"/>
                <a:gd name="connsiteY5" fmla="*/ 42386 h 14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998" h="140208">
                  <a:moveTo>
                    <a:pt x="551" y="140208"/>
                  </a:moveTo>
                  <a:cubicBezTo>
                    <a:pt x="551" y="140208"/>
                    <a:pt x="-12499" y="52292"/>
                    <a:pt x="88466" y="27051"/>
                  </a:cubicBezTo>
                  <a:lnTo>
                    <a:pt x="106469" y="0"/>
                  </a:lnTo>
                  <a:lnTo>
                    <a:pt x="151998" y="37433"/>
                  </a:lnTo>
                  <a:lnTo>
                    <a:pt x="127614" y="66770"/>
                  </a:lnTo>
                  <a:lnTo>
                    <a:pt x="103230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5" name="Forme libre : forme 114">
              <a:extLst>
                <a:ext uri="{FF2B5EF4-FFF2-40B4-BE49-F238E27FC236}">
                  <a16:creationId xmlns:a16="http://schemas.microsoft.com/office/drawing/2014/main" id="{8F41D7F4-022B-4A62-8E54-0D1B3D57E668}"/>
                </a:ext>
              </a:extLst>
            </p:cNvPr>
            <p:cNvSpPr/>
            <p:nvPr/>
          </p:nvSpPr>
          <p:spPr>
            <a:xfrm>
              <a:off x="908731" y="4691655"/>
              <a:ext cx="144875" cy="91916"/>
            </a:xfrm>
            <a:custGeom>
              <a:avLst/>
              <a:gdLst>
                <a:gd name="connsiteX0" fmla="*/ 144875 w 144875"/>
                <a:gd name="connsiteY0" fmla="*/ 91916 h 91916"/>
                <a:gd name="connsiteX1" fmla="*/ 63532 w 144875"/>
                <a:gd name="connsiteY1" fmla="*/ 27051 h 91916"/>
                <a:gd name="connsiteX2" fmla="*/ 45530 w 144875"/>
                <a:gd name="connsiteY2" fmla="*/ 0 h 91916"/>
                <a:gd name="connsiteX3" fmla="*/ 0 w 144875"/>
                <a:gd name="connsiteY3" fmla="*/ 37433 h 91916"/>
                <a:gd name="connsiteX4" fmla="*/ 24384 w 144875"/>
                <a:gd name="connsiteY4" fmla="*/ 66770 h 91916"/>
                <a:gd name="connsiteX5" fmla="*/ 48768 w 144875"/>
                <a:gd name="connsiteY5" fmla="*/ 42386 h 9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875" h="91916">
                  <a:moveTo>
                    <a:pt x="144875" y="91916"/>
                  </a:moveTo>
                  <a:cubicBezTo>
                    <a:pt x="135255" y="67056"/>
                    <a:pt x="113252" y="39529"/>
                    <a:pt x="63532" y="27051"/>
                  </a:cubicBezTo>
                  <a:lnTo>
                    <a:pt x="45530" y="0"/>
                  </a:lnTo>
                  <a:lnTo>
                    <a:pt x="0" y="37433"/>
                  </a:lnTo>
                  <a:lnTo>
                    <a:pt x="24384" y="66770"/>
                  </a:lnTo>
                  <a:lnTo>
                    <a:pt x="48768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6" name="Forme libre : forme 115">
              <a:extLst>
                <a:ext uri="{FF2B5EF4-FFF2-40B4-BE49-F238E27FC236}">
                  <a16:creationId xmlns:a16="http://schemas.microsoft.com/office/drawing/2014/main" id="{0B18BFB5-AD3F-4DC9-9C4E-2A62489A391C}"/>
                </a:ext>
              </a:extLst>
            </p:cNvPr>
            <p:cNvSpPr/>
            <p:nvPr/>
          </p:nvSpPr>
          <p:spPr>
            <a:xfrm>
              <a:off x="1060083" y="4814719"/>
              <a:ext cx="563" cy="17144"/>
            </a:xfrm>
            <a:custGeom>
              <a:avLst/>
              <a:gdLst>
                <a:gd name="connsiteX0" fmla="*/ 0 w 563"/>
                <a:gd name="connsiteY0" fmla="*/ 17145 h 17144"/>
                <a:gd name="connsiteX1" fmla="*/ 286 w 563"/>
                <a:gd name="connsiteY1" fmla="*/ 0 h 1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3" h="17144">
                  <a:moveTo>
                    <a:pt x="0" y="17145"/>
                  </a:moveTo>
                  <a:cubicBezTo>
                    <a:pt x="0" y="17145"/>
                    <a:pt x="1048" y="10382"/>
                    <a:pt x="286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17" name="Graphique 2">
            <a:extLst>
              <a:ext uri="{FF2B5EF4-FFF2-40B4-BE49-F238E27FC236}">
                <a16:creationId xmlns:a16="http://schemas.microsoft.com/office/drawing/2014/main" id="{1B6B07F4-6768-47CD-9BF9-FFD70652698A}"/>
              </a:ext>
            </a:extLst>
          </p:cNvPr>
          <p:cNvGrpSpPr/>
          <p:nvPr/>
        </p:nvGrpSpPr>
        <p:grpSpPr>
          <a:xfrm>
            <a:off x="736428" y="3645953"/>
            <a:ext cx="216456" cy="247380"/>
            <a:chOff x="1184026" y="296326"/>
            <a:chExt cx="555828" cy="635238"/>
          </a:xfrm>
          <a:noFill/>
        </p:grpSpPr>
        <p:sp>
          <p:nvSpPr>
            <p:cNvPr id="118" name="Forme libre : forme 17">
              <a:extLst>
                <a:ext uri="{FF2B5EF4-FFF2-40B4-BE49-F238E27FC236}">
                  <a16:creationId xmlns:a16="http://schemas.microsoft.com/office/drawing/2014/main" id="{A36B9268-40D2-4C72-971B-0EBC35CAE4D5}"/>
                </a:ext>
              </a:extLst>
            </p:cNvPr>
            <p:cNvSpPr/>
            <p:nvPr/>
          </p:nvSpPr>
          <p:spPr>
            <a:xfrm>
              <a:off x="1184026" y="889140"/>
              <a:ext cx="12517" cy="16047"/>
            </a:xfrm>
            <a:custGeom>
              <a:avLst/>
              <a:gdLst>
                <a:gd name="connsiteX0" fmla="*/ 12517 w 12517"/>
                <a:gd name="connsiteY0" fmla="*/ 0 h 16047"/>
                <a:gd name="connsiteX1" fmla="*/ 0 w 12517"/>
                <a:gd name="connsiteY1" fmla="*/ 0 h 1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17" h="16047">
                  <a:moveTo>
                    <a:pt x="12517" y="0"/>
                  </a:moveTo>
                  <a:lnTo>
                    <a:pt x="0" y="0"/>
                  </a:lnTo>
                </a:path>
              </a:pathLst>
            </a:custGeom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9" name="Forme libre : forme 18">
              <a:extLst>
                <a:ext uri="{FF2B5EF4-FFF2-40B4-BE49-F238E27FC236}">
                  <a16:creationId xmlns:a16="http://schemas.microsoft.com/office/drawing/2014/main" id="{093779A7-560F-4016-B53A-4E433C6753F5}"/>
                </a:ext>
              </a:extLst>
            </p:cNvPr>
            <p:cNvSpPr/>
            <p:nvPr/>
          </p:nvSpPr>
          <p:spPr>
            <a:xfrm>
              <a:off x="1222379" y="821099"/>
              <a:ext cx="38995" cy="67399"/>
            </a:xfrm>
            <a:custGeom>
              <a:avLst/>
              <a:gdLst>
                <a:gd name="connsiteX0" fmla="*/ 38995 w 38995"/>
                <a:gd name="connsiteY0" fmla="*/ 0 h 67399"/>
                <a:gd name="connsiteX1" fmla="*/ 38995 w 38995"/>
                <a:gd name="connsiteY1" fmla="*/ 58573 h 67399"/>
                <a:gd name="connsiteX2" fmla="*/ 30169 w 38995"/>
                <a:gd name="connsiteY2" fmla="*/ 67400 h 67399"/>
                <a:gd name="connsiteX3" fmla="*/ 0 w 38995"/>
                <a:gd name="connsiteY3" fmla="*/ 67400 h 6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995" h="67399">
                  <a:moveTo>
                    <a:pt x="38995" y="0"/>
                  </a:moveTo>
                  <a:lnTo>
                    <a:pt x="38995" y="58573"/>
                  </a:lnTo>
                  <a:cubicBezTo>
                    <a:pt x="38995" y="63388"/>
                    <a:pt x="34984" y="67400"/>
                    <a:pt x="30169" y="67400"/>
                  </a:cubicBezTo>
                  <a:lnTo>
                    <a:pt x="0" y="67400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0" name="Forme libre : forme 19">
              <a:extLst>
                <a:ext uri="{FF2B5EF4-FFF2-40B4-BE49-F238E27FC236}">
                  <a16:creationId xmlns:a16="http://schemas.microsoft.com/office/drawing/2014/main" id="{E5B16BBA-ADCF-4A18-99FA-67EB8E2DBB9D}"/>
                </a:ext>
              </a:extLst>
            </p:cNvPr>
            <p:cNvSpPr/>
            <p:nvPr/>
          </p:nvSpPr>
          <p:spPr>
            <a:xfrm>
              <a:off x="1216923" y="680362"/>
              <a:ext cx="44451" cy="101741"/>
            </a:xfrm>
            <a:custGeom>
              <a:avLst/>
              <a:gdLst>
                <a:gd name="connsiteX0" fmla="*/ 0 w 44451"/>
                <a:gd name="connsiteY0" fmla="*/ 0 h 101741"/>
                <a:gd name="connsiteX1" fmla="*/ 35625 w 44451"/>
                <a:gd name="connsiteY1" fmla="*/ 0 h 101741"/>
                <a:gd name="connsiteX2" fmla="*/ 44452 w 44451"/>
                <a:gd name="connsiteY2" fmla="*/ 8826 h 101741"/>
                <a:gd name="connsiteX3" fmla="*/ 44452 w 44451"/>
                <a:gd name="connsiteY3" fmla="*/ 101741 h 101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51" h="101741">
                  <a:moveTo>
                    <a:pt x="0" y="0"/>
                  </a:moveTo>
                  <a:lnTo>
                    <a:pt x="35625" y="0"/>
                  </a:lnTo>
                  <a:cubicBezTo>
                    <a:pt x="40440" y="0"/>
                    <a:pt x="44452" y="4012"/>
                    <a:pt x="44452" y="8826"/>
                  </a:cubicBezTo>
                  <a:lnTo>
                    <a:pt x="44452" y="101741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1" name="Forme libre : forme 20">
              <a:extLst>
                <a:ext uri="{FF2B5EF4-FFF2-40B4-BE49-F238E27FC236}">
                  <a16:creationId xmlns:a16="http://schemas.microsoft.com/office/drawing/2014/main" id="{1E9F0A52-773B-4F06-93A9-38FB115A874A}"/>
                </a:ext>
              </a:extLst>
            </p:cNvPr>
            <p:cNvSpPr/>
            <p:nvPr/>
          </p:nvSpPr>
          <p:spPr>
            <a:xfrm>
              <a:off x="1261375" y="703439"/>
              <a:ext cx="296076" cy="122955"/>
            </a:xfrm>
            <a:custGeom>
              <a:avLst/>
              <a:gdLst>
                <a:gd name="connsiteX0" fmla="*/ 0 w 296076"/>
                <a:gd name="connsiteY0" fmla="*/ 1155 h 122955"/>
                <a:gd name="connsiteX1" fmla="*/ 164808 w 296076"/>
                <a:gd name="connsiteY1" fmla="*/ 35497 h 122955"/>
                <a:gd name="connsiteX2" fmla="*/ 263982 w 296076"/>
                <a:gd name="connsiteY2" fmla="*/ 35497 h 122955"/>
                <a:gd name="connsiteX3" fmla="*/ 296077 w 296076"/>
                <a:gd name="connsiteY3" fmla="*/ 65987 h 122955"/>
                <a:gd name="connsiteX4" fmla="*/ 261735 w 296076"/>
                <a:gd name="connsiteY4" fmla="*/ 94873 h 122955"/>
                <a:gd name="connsiteX5" fmla="*/ 181176 w 296076"/>
                <a:gd name="connsiteY5" fmla="*/ 94873 h 122955"/>
                <a:gd name="connsiteX6" fmla="*/ 155340 w 296076"/>
                <a:gd name="connsiteY6" fmla="*/ 122956 h 122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076" h="122955">
                  <a:moveTo>
                    <a:pt x="0" y="1155"/>
                  </a:moveTo>
                  <a:cubicBezTo>
                    <a:pt x="0" y="1155"/>
                    <a:pt x="103186" y="-9757"/>
                    <a:pt x="164808" y="35497"/>
                  </a:cubicBezTo>
                  <a:lnTo>
                    <a:pt x="263982" y="35497"/>
                  </a:lnTo>
                  <a:cubicBezTo>
                    <a:pt x="263982" y="35497"/>
                    <a:pt x="296077" y="33892"/>
                    <a:pt x="296077" y="65987"/>
                  </a:cubicBezTo>
                  <a:cubicBezTo>
                    <a:pt x="296077" y="98082"/>
                    <a:pt x="261735" y="94873"/>
                    <a:pt x="261735" y="94873"/>
                  </a:cubicBezTo>
                  <a:lnTo>
                    <a:pt x="181176" y="94873"/>
                  </a:lnTo>
                  <a:lnTo>
                    <a:pt x="155340" y="122956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2" name="Forme libre : forme 21">
              <a:extLst>
                <a:ext uri="{FF2B5EF4-FFF2-40B4-BE49-F238E27FC236}">
                  <a16:creationId xmlns:a16="http://schemas.microsoft.com/office/drawing/2014/main" id="{ECC94B39-B4F9-4529-837F-FAC9B273E414}"/>
                </a:ext>
              </a:extLst>
            </p:cNvPr>
            <p:cNvSpPr/>
            <p:nvPr/>
          </p:nvSpPr>
          <p:spPr>
            <a:xfrm>
              <a:off x="1264424" y="856885"/>
              <a:ext cx="225948" cy="74679"/>
            </a:xfrm>
            <a:custGeom>
              <a:avLst/>
              <a:gdLst>
                <a:gd name="connsiteX0" fmla="*/ 225949 w 225948"/>
                <a:gd name="connsiteY0" fmla="*/ 72695 h 74679"/>
                <a:gd name="connsiteX1" fmla="*/ 186151 w 225948"/>
                <a:gd name="connsiteY1" fmla="*/ 67239 h 74679"/>
                <a:gd name="connsiteX2" fmla="*/ 58734 w 225948"/>
                <a:gd name="connsiteY2" fmla="*/ 0 h 74679"/>
                <a:gd name="connsiteX3" fmla="*/ 0 w 225948"/>
                <a:gd name="connsiteY3" fmla="*/ 0 h 7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5948" h="74679">
                  <a:moveTo>
                    <a:pt x="225949" y="72695"/>
                  </a:moveTo>
                  <a:cubicBezTo>
                    <a:pt x="225949" y="72695"/>
                    <a:pt x="210383" y="79756"/>
                    <a:pt x="186151" y="67239"/>
                  </a:cubicBezTo>
                  <a:cubicBezTo>
                    <a:pt x="161919" y="54722"/>
                    <a:pt x="58734" y="0"/>
                    <a:pt x="58734" y="0"/>
                  </a:cubicBezTo>
                  <a:lnTo>
                    <a:pt x="0" y="0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3" name="Forme libre : forme 22">
              <a:extLst>
                <a:ext uri="{FF2B5EF4-FFF2-40B4-BE49-F238E27FC236}">
                  <a16:creationId xmlns:a16="http://schemas.microsoft.com/office/drawing/2014/main" id="{5F9181BE-02A3-4FA1-AF03-F4CF9574EF55}"/>
                </a:ext>
              </a:extLst>
            </p:cNvPr>
            <p:cNvSpPr/>
            <p:nvPr/>
          </p:nvSpPr>
          <p:spPr>
            <a:xfrm>
              <a:off x="1517012" y="760383"/>
              <a:ext cx="222842" cy="157321"/>
            </a:xfrm>
            <a:custGeom>
              <a:avLst/>
              <a:gdLst>
                <a:gd name="connsiteX0" fmla="*/ 82645 w 222842"/>
                <a:gd name="connsiteY0" fmla="*/ 35682 h 157321"/>
                <a:gd name="connsiteX1" fmla="*/ 220172 w 222842"/>
                <a:gd name="connsiteY1" fmla="*/ 11450 h 157321"/>
                <a:gd name="connsiteX2" fmla="*/ 0 w 222842"/>
                <a:gd name="connsiteY2" fmla="*/ 157322 h 15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2842" h="157321">
                  <a:moveTo>
                    <a:pt x="82645" y="35682"/>
                  </a:moveTo>
                  <a:cubicBezTo>
                    <a:pt x="82645" y="35682"/>
                    <a:pt x="187275" y="-24497"/>
                    <a:pt x="220172" y="11450"/>
                  </a:cubicBezTo>
                  <a:cubicBezTo>
                    <a:pt x="246650" y="40496"/>
                    <a:pt x="69165" y="125548"/>
                    <a:pt x="0" y="157322"/>
                  </a:cubicBez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4" name="Forme libre : forme 23">
              <a:extLst>
                <a:ext uri="{FF2B5EF4-FFF2-40B4-BE49-F238E27FC236}">
                  <a16:creationId xmlns:a16="http://schemas.microsoft.com/office/drawing/2014/main" id="{3FE4B811-D903-42B9-8C32-4633A22DAE91}"/>
                </a:ext>
              </a:extLst>
            </p:cNvPr>
            <p:cNvSpPr/>
            <p:nvPr/>
          </p:nvSpPr>
          <p:spPr>
            <a:xfrm rot="-1350026">
              <a:off x="1320250" y="348476"/>
              <a:ext cx="340215" cy="340215"/>
            </a:xfrm>
            <a:custGeom>
              <a:avLst/>
              <a:gdLst>
                <a:gd name="connsiteX0" fmla="*/ 340216 w 340215"/>
                <a:gd name="connsiteY0" fmla="*/ 170108 h 340215"/>
                <a:gd name="connsiteX1" fmla="*/ 170108 w 340215"/>
                <a:gd name="connsiteY1" fmla="*/ 340216 h 340215"/>
                <a:gd name="connsiteX2" fmla="*/ 0 w 340215"/>
                <a:gd name="connsiteY2" fmla="*/ 170108 h 340215"/>
                <a:gd name="connsiteX3" fmla="*/ 170108 w 340215"/>
                <a:gd name="connsiteY3" fmla="*/ 0 h 340215"/>
                <a:gd name="connsiteX4" fmla="*/ 340216 w 340215"/>
                <a:gd name="connsiteY4" fmla="*/ 170108 h 34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0215" h="340215">
                  <a:moveTo>
                    <a:pt x="340216" y="170108"/>
                  </a:moveTo>
                  <a:cubicBezTo>
                    <a:pt x="340216" y="264056"/>
                    <a:pt x="264056" y="340216"/>
                    <a:pt x="170108" y="340216"/>
                  </a:cubicBezTo>
                  <a:cubicBezTo>
                    <a:pt x="76160" y="340216"/>
                    <a:pt x="0" y="264056"/>
                    <a:pt x="0" y="170108"/>
                  </a:cubicBezTo>
                  <a:cubicBezTo>
                    <a:pt x="0" y="76160"/>
                    <a:pt x="76160" y="0"/>
                    <a:pt x="170108" y="0"/>
                  </a:cubicBezTo>
                  <a:cubicBezTo>
                    <a:pt x="264056" y="0"/>
                    <a:pt x="340216" y="76160"/>
                    <a:pt x="340216" y="170108"/>
                  </a:cubicBezTo>
                  <a:close/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5" name="Forme libre : forme 24">
              <a:extLst>
                <a:ext uri="{FF2B5EF4-FFF2-40B4-BE49-F238E27FC236}">
                  <a16:creationId xmlns:a16="http://schemas.microsoft.com/office/drawing/2014/main" id="{58EFAE2F-B4A7-40F3-8212-E9054AD9D428}"/>
                </a:ext>
              </a:extLst>
            </p:cNvPr>
            <p:cNvSpPr/>
            <p:nvPr/>
          </p:nvSpPr>
          <p:spPr>
            <a:xfrm>
              <a:off x="1380768" y="406110"/>
              <a:ext cx="219048" cy="208296"/>
            </a:xfrm>
            <a:custGeom>
              <a:avLst/>
              <a:gdLst>
                <a:gd name="connsiteX0" fmla="*/ 109605 w 219048"/>
                <a:gd name="connsiteY0" fmla="*/ 0 h 208296"/>
                <a:gd name="connsiteX1" fmla="*/ 141379 w 219048"/>
                <a:gd name="connsiteY1" fmla="*/ 71411 h 208296"/>
                <a:gd name="connsiteX2" fmla="*/ 219049 w 219048"/>
                <a:gd name="connsiteY2" fmla="*/ 79596 h 208296"/>
                <a:gd name="connsiteX3" fmla="*/ 161117 w 219048"/>
                <a:gd name="connsiteY3" fmla="*/ 131911 h 208296"/>
                <a:gd name="connsiteX4" fmla="*/ 177325 w 219048"/>
                <a:gd name="connsiteY4" fmla="*/ 208297 h 208296"/>
                <a:gd name="connsiteX5" fmla="*/ 109605 w 219048"/>
                <a:gd name="connsiteY5" fmla="*/ 169301 h 208296"/>
                <a:gd name="connsiteX6" fmla="*/ 41884 w 219048"/>
                <a:gd name="connsiteY6" fmla="*/ 208297 h 208296"/>
                <a:gd name="connsiteX7" fmla="*/ 57932 w 219048"/>
                <a:gd name="connsiteY7" fmla="*/ 131911 h 208296"/>
                <a:gd name="connsiteX8" fmla="*/ 0 w 219048"/>
                <a:gd name="connsiteY8" fmla="*/ 79596 h 208296"/>
                <a:gd name="connsiteX9" fmla="*/ 77670 w 219048"/>
                <a:gd name="connsiteY9" fmla="*/ 71411 h 208296"/>
                <a:gd name="connsiteX10" fmla="*/ 91310 w 219048"/>
                <a:gd name="connsiteY10" fmla="*/ 40761 h 20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9048" h="208296">
                  <a:moveTo>
                    <a:pt x="109605" y="0"/>
                  </a:moveTo>
                  <a:lnTo>
                    <a:pt x="141379" y="71411"/>
                  </a:lnTo>
                  <a:lnTo>
                    <a:pt x="219049" y="79596"/>
                  </a:lnTo>
                  <a:lnTo>
                    <a:pt x="161117" y="131911"/>
                  </a:lnTo>
                  <a:lnTo>
                    <a:pt x="177325" y="208297"/>
                  </a:lnTo>
                  <a:lnTo>
                    <a:pt x="109605" y="169301"/>
                  </a:lnTo>
                  <a:lnTo>
                    <a:pt x="41884" y="208297"/>
                  </a:lnTo>
                  <a:lnTo>
                    <a:pt x="57932" y="131911"/>
                  </a:lnTo>
                  <a:lnTo>
                    <a:pt x="0" y="79596"/>
                  </a:lnTo>
                  <a:lnTo>
                    <a:pt x="77670" y="71411"/>
                  </a:lnTo>
                  <a:lnTo>
                    <a:pt x="91310" y="40761"/>
                  </a:lnTo>
                  <a:close/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 dirty="0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BBF12F30-945D-4C4B-A66F-A19DD5809D12}"/>
              </a:ext>
            </a:extLst>
          </p:cNvPr>
          <p:cNvSpPr/>
          <p:nvPr/>
        </p:nvSpPr>
        <p:spPr>
          <a:xfrm>
            <a:off x="8585314" y="6075611"/>
            <a:ext cx="3545313" cy="2510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* Selon conditions décrites dans la Book des offres</a:t>
            </a:r>
          </a:p>
        </p:txBody>
      </p:sp>
    </p:spTree>
    <p:extLst>
      <p:ext uri="{BB962C8B-B14F-4D97-AF65-F5344CB8AC3E}">
        <p14:creationId xmlns:p14="http://schemas.microsoft.com/office/powerpoint/2010/main" val="330154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contenu 8">
            <a:extLst>
              <a:ext uri="{FF2B5EF4-FFF2-40B4-BE49-F238E27FC236}">
                <a16:creationId xmlns:a16="http://schemas.microsoft.com/office/drawing/2014/main" id="{2B241769-9F03-45DF-A32A-DF9D2F0E7776}"/>
              </a:ext>
            </a:extLst>
          </p:cNvPr>
          <p:cNvSpPr txBox="1">
            <a:spLocks/>
          </p:cNvSpPr>
          <p:nvPr/>
        </p:nvSpPr>
        <p:spPr bwMode="auto">
          <a:xfrm>
            <a:off x="5953015" y="3798006"/>
            <a:ext cx="5858586" cy="2159174"/>
          </a:xfrm>
          <a:prstGeom prst="rect">
            <a:avLst/>
          </a:prstGeom>
          <a:noFill/>
          <a:ln w="2857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36" name="Espace réservé du contenu 8">
            <a:extLst>
              <a:ext uri="{FF2B5EF4-FFF2-40B4-BE49-F238E27FC236}">
                <a16:creationId xmlns:a16="http://schemas.microsoft.com/office/drawing/2014/main" id="{615E4532-88F8-42A5-AA2D-33AECA8CAE21}"/>
              </a:ext>
            </a:extLst>
          </p:cNvPr>
          <p:cNvSpPr txBox="1">
            <a:spLocks/>
          </p:cNvSpPr>
          <p:nvPr/>
        </p:nvSpPr>
        <p:spPr>
          <a:xfrm>
            <a:off x="5533956" y="3841443"/>
            <a:ext cx="6277643" cy="2029963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outils de conquête pour provoquer la relation : 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00" dirty="0">
                <a:hlinkClick r:id="rId2"/>
              </a:rPr>
              <a:t>Potentiel conso </a:t>
            </a:r>
            <a:r>
              <a:rPr lang="fr-FR" sz="1000" dirty="0"/>
              <a:t>est le vecteur de conquête principal à mettre en avant sur le crédit consommation.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00" dirty="0"/>
              <a:t>Mettez en avant notre </a:t>
            </a:r>
            <a:r>
              <a:rPr lang="fr-FR" sz="1000" dirty="0">
                <a:hlinkClick r:id="rId3"/>
              </a:rPr>
              <a:t>prêt premium avance liberté</a:t>
            </a:r>
            <a:r>
              <a:rPr lang="fr-FR" sz="1000" dirty="0"/>
              <a:t> pour développer le marché Premium.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00" dirty="0"/>
              <a:t>Le </a:t>
            </a:r>
            <a:r>
              <a:rPr lang="fr-FR" sz="1000" dirty="0">
                <a:solidFill>
                  <a:srgbClr val="00B050"/>
                </a:solidFill>
              </a:rPr>
              <a:t>Green </a:t>
            </a:r>
            <a:r>
              <a:rPr lang="fr-FR" sz="1000" dirty="0"/>
              <a:t>est un fil conducteur dans notre développement avec une gamme complète sur la mobilité et les travaux : </a:t>
            </a:r>
            <a:r>
              <a:rPr lang="fr-FR" sz="1000" dirty="0">
                <a:hlinkClick r:id="rId4"/>
              </a:rPr>
              <a:t>offres green crédit consommation</a:t>
            </a:r>
            <a:r>
              <a:rPr lang="fr-FR" sz="1000" dirty="0"/>
              <a:t>.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00" dirty="0"/>
              <a:t>Le prêt convention de partenariat vient appuyer vos actions de conquête et synergies avec le marché des professionnels et la BDR.</a:t>
            </a:r>
          </a:p>
          <a:p>
            <a:pPr marL="753745" lvl="1" indent="-2857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boîte à outils : 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00" dirty="0"/>
              <a:t>La Rubrique des Commerciaux pour trouver toutes les informations :</a:t>
            </a: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cs typeface="Arial"/>
            </a:endParaRPr>
          </a:p>
        </p:txBody>
      </p:sp>
      <p:sp>
        <p:nvSpPr>
          <p:cNvPr id="4" name="Espace réservé du contenu 8">
            <a:extLst>
              <a:ext uri="{FF2B5EF4-FFF2-40B4-BE49-F238E27FC236}">
                <a16:creationId xmlns:a16="http://schemas.microsoft.com/office/drawing/2014/main" id="{9717FE14-B6AE-4644-9732-8028B2AAD5BD}"/>
              </a:ext>
            </a:extLst>
          </p:cNvPr>
          <p:cNvSpPr txBox="1">
            <a:spLocks/>
          </p:cNvSpPr>
          <p:nvPr/>
        </p:nvSpPr>
        <p:spPr bwMode="auto">
          <a:xfrm>
            <a:off x="5953014" y="1412872"/>
            <a:ext cx="5858586" cy="2231150"/>
          </a:xfrm>
          <a:prstGeom prst="rect">
            <a:avLst/>
          </a:prstGeom>
          <a:noFill/>
          <a:ln w="2857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 dirty="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3EA176-ED14-4162-B47C-A24CF4DAB5D6}"/>
              </a:ext>
            </a:extLst>
          </p:cNvPr>
          <p:cNvSpPr/>
          <p:nvPr/>
        </p:nvSpPr>
        <p:spPr>
          <a:xfrm>
            <a:off x="6017771" y="2828607"/>
            <a:ext cx="5717684" cy="4949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contenu 8">
            <a:extLst>
              <a:ext uri="{FF2B5EF4-FFF2-40B4-BE49-F238E27FC236}">
                <a16:creationId xmlns:a16="http://schemas.microsoft.com/office/drawing/2014/main" id="{42F3C636-9FBD-48E8-8929-84C4E2EAC88D}"/>
              </a:ext>
            </a:extLst>
          </p:cNvPr>
          <p:cNvSpPr txBox="1">
            <a:spLocks/>
          </p:cNvSpPr>
          <p:nvPr/>
        </p:nvSpPr>
        <p:spPr bwMode="auto">
          <a:xfrm>
            <a:off x="466041" y="1398834"/>
            <a:ext cx="5331135" cy="3517198"/>
          </a:xfrm>
          <a:prstGeom prst="rect">
            <a:avLst/>
          </a:prstGeom>
          <a:noFill/>
          <a:ln w="2857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9AFFC8-7B5F-4734-8766-7FC82080003D}"/>
              </a:ext>
            </a:extLst>
          </p:cNvPr>
          <p:cNvSpPr/>
          <p:nvPr/>
        </p:nvSpPr>
        <p:spPr>
          <a:xfrm>
            <a:off x="546389" y="3762340"/>
            <a:ext cx="5173338" cy="10757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space réservé du contenu 8">
            <a:extLst>
              <a:ext uri="{FF2B5EF4-FFF2-40B4-BE49-F238E27FC236}">
                <a16:creationId xmlns:a16="http://schemas.microsoft.com/office/drawing/2014/main" id="{ADE2DD4E-6A0B-493A-B9D4-9EB2221142D1}"/>
              </a:ext>
            </a:extLst>
          </p:cNvPr>
          <p:cNvSpPr txBox="1">
            <a:spLocks/>
          </p:cNvSpPr>
          <p:nvPr/>
        </p:nvSpPr>
        <p:spPr>
          <a:xfrm>
            <a:off x="5505298" y="1422205"/>
            <a:ext cx="5277772" cy="2377041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variable sur objectifs : </a:t>
            </a:r>
          </a:p>
          <a:p>
            <a:pPr marL="1142895" lvl="2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00" dirty="0"/>
              <a:t>Crédit Engagement conso (si Top CC Vert et actualisé)</a:t>
            </a: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variable relative (baromètre) : </a:t>
            </a:r>
          </a:p>
          <a:p>
            <a:pPr marL="1142895" lvl="2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00" dirty="0"/>
              <a:t>Crédit Engagements et ventes accessoires pondérés conso</a:t>
            </a:r>
          </a:p>
          <a:p>
            <a:pPr marL="1142895" lvl="2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00" dirty="0"/>
              <a:t>Crédit Ventes sur client non détecteur de l’univers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endParaRPr lang="fr-FR" sz="1000" dirty="0"/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Astuce : </a:t>
            </a:r>
            <a:r>
              <a:rPr lang="fr-FR" sz="1000" i="1" dirty="0"/>
              <a:t>les Frais de dossier et l'ADE du crédit conso impactent fortement ma Part Variable.</a:t>
            </a:r>
            <a:endParaRPr lang="fr-FR" sz="1200" dirty="0">
              <a:cs typeface="Arial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FCCDB4D3-C05A-443F-AA4D-4C211DE728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latin typeface="Montserrat Black"/>
              </a:rPr>
              <a:t>L’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Essentiel </a:t>
            </a:r>
            <a:r>
              <a:rPr lang="fr-FR" dirty="0">
                <a:latin typeface="Montserrat Black"/>
              </a:rPr>
              <a:t>du crédit : «Il y a toujours un 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potentiel</a:t>
            </a:r>
            <a:r>
              <a:rPr lang="fr-FR" dirty="0">
                <a:latin typeface="Montserrat Black"/>
              </a:rPr>
              <a:t> ou 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un projet à découvrir </a:t>
            </a:r>
            <a:r>
              <a:rPr lang="fr-FR" dirty="0">
                <a:latin typeface="Montserrat Black"/>
              </a:rPr>
              <a:t>»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6DAB5D-8000-41DB-9DD1-35C9106D84C4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Montserrat Black" panose="00000A00000000000000" pitchFamily="2" charset="0"/>
              </a:rPr>
              <a:t>CREDIT</a:t>
            </a: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3836AF9C-4F4B-4A91-B38B-D3693A710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rgbClr val="C00000"/>
                </a:solidFill>
              </a:rPr>
              <a:t>Grand Public</a:t>
            </a:r>
            <a:r>
              <a:rPr lang="fr-FR" dirty="0">
                <a:solidFill>
                  <a:srgbClr val="C00000"/>
                </a:solidFill>
              </a:rPr>
              <a:t>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 dirty="0">
                <a:solidFill>
                  <a:srgbClr val="C00000"/>
                </a:solidFill>
              </a:rPr>
              <a:t>Premium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sp>
        <p:nvSpPr>
          <p:cNvPr id="12" name="Espace réservé du contenu 8">
            <a:extLst>
              <a:ext uri="{FF2B5EF4-FFF2-40B4-BE49-F238E27FC236}">
                <a16:creationId xmlns:a16="http://schemas.microsoft.com/office/drawing/2014/main" id="{49424DC2-A064-426D-9643-56011F5E9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4487" y="1277258"/>
            <a:ext cx="2629578" cy="31906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impacts sur votre PV</a:t>
            </a:r>
          </a:p>
        </p:txBody>
      </p:sp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4B9473F1-4C74-4F3A-B18B-6C75B5E16838}"/>
              </a:ext>
            </a:extLst>
          </p:cNvPr>
          <p:cNvSpPr txBox="1">
            <a:spLocks/>
          </p:cNvSpPr>
          <p:nvPr/>
        </p:nvSpPr>
        <p:spPr>
          <a:xfrm>
            <a:off x="458604" y="5075566"/>
            <a:ext cx="5338572" cy="881614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r-FR" sz="1050"/>
          </a:p>
        </p:txBody>
      </p:sp>
      <p:sp>
        <p:nvSpPr>
          <p:cNvPr id="14" name="Espace réservé du contenu 8">
            <a:extLst>
              <a:ext uri="{FF2B5EF4-FFF2-40B4-BE49-F238E27FC236}">
                <a16:creationId xmlns:a16="http://schemas.microsoft.com/office/drawing/2014/main" id="{1F75EC0F-7C83-43FA-A79F-5BC8A59405B0}"/>
              </a:ext>
            </a:extLst>
          </p:cNvPr>
          <p:cNvSpPr txBox="1">
            <a:spLocks/>
          </p:cNvSpPr>
          <p:nvPr/>
        </p:nvSpPr>
        <p:spPr>
          <a:xfrm>
            <a:off x="265676" y="1555342"/>
            <a:ext cx="5337229" cy="2268106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Véhicule propre : </a:t>
            </a:r>
            <a:r>
              <a:rPr lang="fr-FR" sz="1200" dirty="0"/>
              <a:t>de 6.000 à 75.000 euros, jusqu’à 120        mois, au taux de 3,95%, avec frais de dossier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Rénovation énergétique : </a:t>
            </a:r>
            <a:r>
              <a:rPr lang="fr-FR" sz="1200" dirty="0"/>
              <a:t>de 6.000 à 75.000 euros, jusqu’à 120 mois, au taux de 3,95%, avec frais de dossier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Solutions auto : </a:t>
            </a:r>
            <a:r>
              <a:rPr lang="fr-FR" sz="1200" dirty="0"/>
              <a:t>les offres LOA et LLD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 dirty="0"/>
          </a:p>
        </p:txBody>
      </p:sp>
      <p:sp>
        <p:nvSpPr>
          <p:cNvPr id="15" name="Espace réservé du contenu 8">
            <a:extLst>
              <a:ext uri="{FF2B5EF4-FFF2-40B4-BE49-F238E27FC236}">
                <a16:creationId xmlns:a16="http://schemas.microsoft.com/office/drawing/2014/main" id="{98DB1A6E-53E6-4BB5-B9A4-5F1EB056D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58" y="1239301"/>
            <a:ext cx="2245682" cy="31906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à proposer</a:t>
            </a:r>
          </a:p>
        </p:txBody>
      </p:sp>
      <p:sp>
        <p:nvSpPr>
          <p:cNvPr id="16" name="Espace réservé du contenu 8">
            <a:extLst>
              <a:ext uri="{FF2B5EF4-FFF2-40B4-BE49-F238E27FC236}">
                <a16:creationId xmlns:a16="http://schemas.microsoft.com/office/drawing/2014/main" id="{416B9F6B-2A53-4C82-BA9B-B64B560DCA03}"/>
              </a:ext>
            </a:extLst>
          </p:cNvPr>
          <p:cNvSpPr txBox="1">
            <a:spLocks/>
          </p:cNvSpPr>
          <p:nvPr/>
        </p:nvSpPr>
        <p:spPr>
          <a:xfrm>
            <a:off x="557590" y="4979412"/>
            <a:ext cx="1723366" cy="338987"/>
          </a:xfrm>
          <a:prstGeom prst="rect">
            <a:avLst/>
          </a:prstGeom>
          <a:solidFill>
            <a:srgbClr val="92D050"/>
          </a:solidFill>
          <a:ln w="28575"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fr-FR" sz="1400" b="1" dirty="0">
                <a:solidFill>
                  <a:schemeClr val="bg1"/>
                </a:solidFill>
              </a:rPr>
              <a:t>     1</a:t>
            </a:r>
            <a:r>
              <a:rPr lang="fr-FR" sz="1400" b="1" baseline="30000" dirty="0">
                <a:solidFill>
                  <a:schemeClr val="bg1"/>
                </a:solidFill>
              </a:rPr>
              <a:t>er</a:t>
            </a:r>
            <a:r>
              <a:rPr lang="fr-FR" sz="1400" b="1" dirty="0">
                <a:solidFill>
                  <a:schemeClr val="bg1"/>
                </a:solidFill>
              </a:rPr>
              <a:t> de cordée !</a:t>
            </a:r>
          </a:p>
        </p:txBody>
      </p:sp>
      <p:sp>
        <p:nvSpPr>
          <p:cNvPr id="17" name="Espace réservé du contenu 8">
            <a:extLst>
              <a:ext uri="{FF2B5EF4-FFF2-40B4-BE49-F238E27FC236}">
                <a16:creationId xmlns:a16="http://schemas.microsoft.com/office/drawing/2014/main" id="{A17D2CA5-190D-47D1-A3EB-6A1D23592DF4}"/>
              </a:ext>
            </a:extLst>
          </p:cNvPr>
          <p:cNvSpPr txBox="1">
            <a:spLocks/>
          </p:cNvSpPr>
          <p:nvPr/>
        </p:nvSpPr>
        <p:spPr>
          <a:xfrm>
            <a:off x="0" y="5266762"/>
            <a:ext cx="5692092" cy="988155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fr-FR" sz="1200" b="1" dirty="0">
                <a:solidFill>
                  <a:srgbClr val="C00000"/>
                </a:solidFill>
              </a:rPr>
              <a:t>LA</a:t>
            </a:r>
            <a:r>
              <a:rPr lang="fr-FR" sz="1200" b="1" dirty="0"/>
              <a:t> cible </a:t>
            </a:r>
            <a:r>
              <a:rPr lang="fr-FR" sz="1200" b="1" dirty="0">
                <a:solidFill>
                  <a:srgbClr val="C00000"/>
                </a:solidFill>
              </a:rPr>
              <a:t>prioritaire </a:t>
            </a:r>
            <a:r>
              <a:rPr lang="fr-FR" sz="1200" b="1" dirty="0"/>
              <a:t>à traiter :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92D050"/>
                </a:solidFill>
              </a:rPr>
              <a:t>« PRIO Q2 Crédit » </a:t>
            </a:r>
            <a:r>
              <a:rPr lang="fr-FR" sz="1200" b="1" dirty="0"/>
              <a:t>: La cible très tendre </a:t>
            </a:r>
            <a:r>
              <a:rPr lang="fr-FR" sz="1200" dirty="0"/>
              <a:t>pour booster les ventes du prêt perso. </a:t>
            </a:r>
            <a:r>
              <a:rPr lang="fr-FR" sz="1200" dirty="0">
                <a:sym typeface="Wingdings" panose="05000000000000000000" pitchFamily="2" charset="2"/>
                <a:hlinkClick r:id="rId5" action="ppaction://hlinksldjump"/>
              </a:rPr>
              <a:t> </a:t>
            </a:r>
            <a:r>
              <a:rPr lang="fr-FR" sz="1200" dirty="0">
                <a:hlinkClick r:id="rId5" action="ppaction://hlinksldjump"/>
              </a:rPr>
              <a:t>En savoir plus </a:t>
            </a:r>
            <a:endParaRPr lang="fr-FR" sz="1200" dirty="0"/>
          </a:p>
        </p:txBody>
      </p:sp>
      <p:sp>
        <p:nvSpPr>
          <p:cNvPr id="19" name="Espace réservé du contenu 8">
            <a:extLst>
              <a:ext uri="{FF2B5EF4-FFF2-40B4-BE49-F238E27FC236}">
                <a16:creationId xmlns:a16="http://schemas.microsoft.com/office/drawing/2014/main" id="{50970CFC-DF42-41A9-8657-16BE65616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0374" y="3737133"/>
            <a:ext cx="2999802" cy="31906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TOUT SUR… le crédit</a:t>
            </a:r>
          </a:p>
        </p:txBody>
      </p:sp>
      <p:sp>
        <p:nvSpPr>
          <p:cNvPr id="31" name="Espace réservé du contenu 8">
            <a:extLst>
              <a:ext uri="{FF2B5EF4-FFF2-40B4-BE49-F238E27FC236}">
                <a16:creationId xmlns:a16="http://schemas.microsoft.com/office/drawing/2014/main" id="{5B589CD9-C41A-4E1E-8886-89E0A82147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597" y="3627305"/>
            <a:ext cx="2131804" cy="28747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chemeClr val="tx2"/>
              </a:buClr>
            </a:pPr>
            <a:r>
              <a:rPr lang="fr-FR" altLang="fr-FR" sz="1200" b="1" dirty="0">
                <a:solidFill>
                  <a:schemeClr val="bg1"/>
                </a:solidFill>
              </a:rPr>
              <a:t>      Les offres PREMIUM</a:t>
            </a:r>
          </a:p>
        </p:txBody>
      </p:sp>
      <p:sp>
        <p:nvSpPr>
          <p:cNvPr id="32" name="Espace réservé du contenu 8">
            <a:extLst>
              <a:ext uri="{FF2B5EF4-FFF2-40B4-BE49-F238E27FC236}">
                <a16:creationId xmlns:a16="http://schemas.microsoft.com/office/drawing/2014/main" id="{F6BFAB75-DD64-43CE-8AAD-EF05DD1D7E63}"/>
              </a:ext>
            </a:extLst>
          </p:cNvPr>
          <p:cNvSpPr txBox="1">
            <a:spLocks/>
          </p:cNvSpPr>
          <p:nvPr/>
        </p:nvSpPr>
        <p:spPr>
          <a:xfrm>
            <a:off x="267230" y="3698960"/>
            <a:ext cx="5529945" cy="1245176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002060"/>
                </a:solidFill>
              </a:rPr>
              <a:t>Prêt Premium Avance liberté : </a:t>
            </a:r>
            <a:r>
              <a:rPr lang="fr-FR" sz="1200" dirty="0">
                <a:solidFill>
                  <a:srgbClr val="002060"/>
                </a:solidFill>
              </a:rPr>
              <a:t>de 10.000 à 150.000 euros, différé de 6 à 24 mois, amortissement jusqu’à 120 mois.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002060"/>
                </a:solidFill>
              </a:rPr>
              <a:t>Prêt SCPI : </a:t>
            </a:r>
            <a:r>
              <a:rPr lang="fr-FR" sz="1200" dirty="0">
                <a:solidFill>
                  <a:srgbClr val="002060"/>
                </a:solidFill>
              </a:rPr>
              <a:t>de 2.000 à 75.000 euros, de 4 à 120 mois, Taux 3,15% au 01/03, frais de dossier de 1% minimum - 70% maximum 750€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F3C90F05-E8BC-4EBF-8E0F-D234ACC73C4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956" y="3555632"/>
            <a:ext cx="425399" cy="413416"/>
          </a:xfrm>
          <a:prstGeom prst="rect">
            <a:avLst/>
          </a:prstGeom>
        </p:spPr>
      </p:pic>
      <p:pic>
        <p:nvPicPr>
          <p:cNvPr id="37" name="Image 36">
            <a:hlinkClick r:id="rId8"/>
            <a:extLst>
              <a:ext uri="{FF2B5EF4-FFF2-40B4-BE49-F238E27FC236}">
                <a16:creationId xmlns:a16="http://schemas.microsoft.com/office/drawing/2014/main" id="{FD2824C7-9D90-464B-89B9-A7C0780B40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59934" y="5664696"/>
            <a:ext cx="1233803" cy="278179"/>
          </a:xfrm>
          <a:prstGeom prst="rect">
            <a:avLst/>
          </a:prstGeom>
        </p:spPr>
      </p:pic>
      <p:pic>
        <p:nvPicPr>
          <p:cNvPr id="39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5CFD2588-57FF-4BCA-9FA5-F1EC17550F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11291676" y="5885771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6B0845F0-0CA0-495C-8178-7550EDE9CDB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942" y="4612741"/>
            <a:ext cx="226364" cy="219987"/>
          </a:xfrm>
          <a:prstGeom prst="rect">
            <a:avLst/>
          </a:prstGeom>
        </p:spPr>
      </p:pic>
      <p:pic>
        <p:nvPicPr>
          <p:cNvPr id="40" name="Picture 2" descr="Sticker arbre été vert pas cher Etiquette &amp;amp;amp; Autocollant">
            <a:extLst>
              <a:ext uri="{FF2B5EF4-FFF2-40B4-BE49-F238E27FC236}">
                <a16:creationId xmlns:a16="http://schemas.microsoft.com/office/drawing/2014/main" id="{FEE4F168-5387-4E65-AE99-B36F59708F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8378" y="4835687"/>
            <a:ext cx="269492" cy="269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E0D2D642-501B-4B81-BF7E-580E08E63F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2720683" y="5734219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Sticker arbre été vert pas cher Etiquette &amp;amp;amp; Autocollant">
            <a:extLst>
              <a:ext uri="{FF2B5EF4-FFF2-40B4-BE49-F238E27FC236}">
                <a16:creationId xmlns:a16="http://schemas.microsoft.com/office/drawing/2014/main" id="{763CE376-28BA-4F89-8B63-375095E964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668" y="2221891"/>
            <a:ext cx="274327" cy="274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2" descr="Sticker arbre été vert pas cher Etiquette &amp;amp;amp; Autocollant">
            <a:extLst>
              <a:ext uri="{FF2B5EF4-FFF2-40B4-BE49-F238E27FC236}">
                <a16:creationId xmlns:a16="http://schemas.microsoft.com/office/drawing/2014/main" id="{0E63BB3F-C949-49F0-96EE-EBAB6079FB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668" y="2572528"/>
            <a:ext cx="274327" cy="274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8" name="Graphique 1830">
            <a:extLst>
              <a:ext uri="{FF2B5EF4-FFF2-40B4-BE49-F238E27FC236}">
                <a16:creationId xmlns:a16="http://schemas.microsoft.com/office/drawing/2014/main" id="{97EAE246-3B5C-4C0D-B1BE-6520161C2456}"/>
              </a:ext>
            </a:extLst>
          </p:cNvPr>
          <p:cNvGrpSpPr/>
          <p:nvPr/>
        </p:nvGrpSpPr>
        <p:grpSpPr>
          <a:xfrm>
            <a:off x="538447" y="1276994"/>
            <a:ext cx="248961" cy="225774"/>
            <a:chOff x="10483925" y="2904391"/>
            <a:chExt cx="396900" cy="359934"/>
          </a:xfrm>
          <a:noFill/>
        </p:grpSpPr>
        <p:grpSp>
          <p:nvGrpSpPr>
            <p:cNvPr id="46" name="Graphique 1830">
              <a:extLst>
                <a:ext uri="{FF2B5EF4-FFF2-40B4-BE49-F238E27FC236}">
                  <a16:creationId xmlns:a16="http://schemas.microsoft.com/office/drawing/2014/main" id="{1C573F1A-BE08-47BF-AF0F-B660E71E10F1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50" name="Forme libre : forme 49">
                <a:extLst>
                  <a:ext uri="{FF2B5EF4-FFF2-40B4-BE49-F238E27FC236}">
                    <a16:creationId xmlns:a16="http://schemas.microsoft.com/office/drawing/2014/main" id="{1D402DF9-52B8-4251-8E47-0D02AA87D864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1" name="Forme libre : forme 50">
                <a:extLst>
                  <a:ext uri="{FF2B5EF4-FFF2-40B4-BE49-F238E27FC236}">
                    <a16:creationId xmlns:a16="http://schemas.microsoft.com/office/drawing/2014/main" id="{6E8B9D83-E129-463C-B364-1A7550F7E7D7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2" name="Forme libre : forme 51">
                <a:extLst>
                  <a:ext uri="{FF2B5EF4-FFF2-40B4-BE49-F238E27FC236}">
                    <a16:creationId xmlns:a16="http://schemas.microsoft.com/office/drawing/2014/main" id="{020C6D0F-658A-4814-9A42-03BE1D5CB017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3" name="Forme libre : forme 52">
                <a:extLst>
                  <a:ext uri="{FF2B5EF4-FFF2-40B4-BE49-F238E27FC236}">
                    <a16:creationId xmlns:a16="http://schemas.microsoft.com/office/drawing/2014/main" id="{0182824F-7800-4EA0-9E2F-757ACBAD8368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4" name="Forme libre : forme 53">
                <a:extLst>
                  <a:ext uri="{FF2B5EF4-FFF2-40B4-BE49-F238E27FC236}">
                    <a16:creationId xmlns:a16="http://schemas.microsoft.com/office/drawing/2014/main" id="{614A4BBA-F92E-4E6C-BB8D-56A6DDAD7F67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5" name="Forme libre : forme 54">
                <a:extLst>
                  <a:ext uri="{FF2B5EF4-FFF2-40B4-BE49-F238E27FC236}">
                    <a16:creationId xmlns:a16="http://schemas.microsoft.com/office/drawing/2014/main" id="{533193C9-81EF-48AB-8228-723E6F35516B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6" name="Forme libre : forme 55">
                <a:extLst>
                  <a:ext uri="{FF2B5EF4-FFF2-40B4-BE49-F238E27FC236}">
                    <a16:creationId xmlns:a16="http://schemas.microsoft.com/office/drawing/2014/main" id="{FD38DEB8-66A4-4C51-8512-D909D97455FB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7" name="Forme libre : forme 56">
                <a:extLst>
                  <a:ext uri="{FF2B5EF4-FFF2-40B4-BE49-F238E27FC236}">
                    <a16:creationId xmlns:a16="http://schemas.microsoft.com/office/drawing/2014/main" id="{BDEE0518-6D50-4904-95F0-6F68912FC075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8" name="Forme libre : forme 57">
                <a:extLst>
                  <a:ext uri="{FF2B5EF4-FFF2-40B4-BE49-F238E27FC236}">
                    <a16:creationId xmlns:a16="http://schemas.microsoft.com/office/drawing/2014/main" id="{EAE65324-ED9A-4BA4-BE41-CFBB693765C8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9" name="Forme libre : forme 58">
                <a:extLst>
                  <a:ext uri="{FF2B5EF4-FFF2-40B4-BE49-F238E27FC236}">
                    <a16:creationId xmlns:a16="http://schemas.microsoft.com/office/drawing/2014/main" id="{5693822D-B36A-4539-87FE-F78BA305E343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0" name="Forme libre : forme 59">
                <a:extLst>
                  <a:ext uri="{FF2B5EF4-FFF2-40B4-BE49-F238E27FC236}">
                    <a16:creationId xmlns:a16="http://schemas.microsoft.com/office/drawing/2014/main" id="{E4D18E35-7603-4195-AEC9-0E1CCBD8CFA3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1" name="Forme libre : forme 60">
                <a:extLst>
                  <a:ext uri="{FF2B5EF4-FFF2-40B4-BE49-F238E27FC236}">
                    <a16:creationId xmlns:a16="http://schemas.microsoft.com/office/drawing/2014/main" id="{59A82C83-F490-4BAB-9A62-746E68D12595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2" name="Forme libre : forme 61">
                <a:extLst>
                  <a:ext uri="{FF2B5EF4-FFF2-40B4-BE49-F238E27FC236}">
                    <a16:creationId xmlns:a16="http://schemas.microsoft.com/office/drawing/2014/main" id="{3E5794D7-3F81-411E-8B2C-FB21FD19CFC7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47" name="Forme libre : forme 46">
              <a:extLst>
                <a:ext uri="{FF2B5EF4-FFF2-40B4-BE49-F238E27FC236}">
                  <a16:creationId xmlns:a16="http://schemas.microsoft.com/office/drawing/2014/main" id="{8F400902-B4DC-4D65-B8BB-B26929C486E7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8" name="Forme libre : forme 47">
              <a:extLst>
                <a:ext uri="{FF2B5EF4-FFF2-40B4-BE49-F238E27FC236}">
                  <a16:creationId xmlns:a16="http://schemas.microsoft.com/office/drawing/2014/main" id="{88F29E3D-ED68-4BEE-A094-DE6A1B576C1E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9" name="Forme libre : forme 48">
              <a:extLst>
                <a:ext uri="{FF2B5EF4-FFF2-40B4-BE49-F238E27FC236}">
                  <a16:creationId xmlns:a16="http://schemas.microsoft.com/office/drawing/2014/main" id="{8F369867-7B1E-4429-8812-32219417984F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63" name="Graphique 1772">
            <a:extLst>
              <a:ext uri="{FF2B5EF4-FFF2-40B4-BE49-F238E27FC236}">
                <a16:creationId xmlns:a16="http://schemas.microsoft.com/office/drawing/2014/main" id="{BE3A1759-9E69-4B5D-98D7-107D54E3ADDA}"/>
              </a:ext>
            </a:extLst>
          </p:cNvPr>
          <p:cNvGrpSpPr/>
          <p:nvPr/>
        </p:nvGrpSpPr>
        <p:grpSpPr>
          <a:xfrm>
            <a:off x="6102164" y="1318463"/>
            <a:ext cx="211812" cy="233903"/>
            <a:chOff x="2317430" y="1288782"/>
            <a:chExt cx="363699" cy="401630"/>
          </a:xfrm>
          <a:noFill/>
        </p:grpSpPr>
        <p:sp>
          <p:nvSpPr>
            <p:cNvPr id="64" name="Forme libre : forme 63">
              <a:extLst>
                <a:ext uri="{FF2B5EF4-FFF2-40B4-BE49-F238E27FC236}">
                  <a16:creationId xmlns:a16="http://schemas.microsoft.com/office/drawing/2014/main" id="{5C00AA16-63BB-46BF-80F8-7A2FCA12BEDC}"/>
                </a:ext>
              </a:extLst>
            </p:cNvPr>
            <p:cNvSpPr/>
            <p:nvPr/>
          </p:nvSpPr>
          <p:spPr>
            <a:xfrm>
              <a:off x="2437427" y="1349025"/>
              <a:ext cx="92315" cy="208883"/>
            </a:xfrm>
            <a:custGeom>
              <a:avLst/>
              <a:gdLst>
                <a:gd name="connsiteX0" fmla="*/ 18 w 92315"/>
                <a:gd name="connsiteY0" fmla="*/ 208883 h 208883"/>
                <a:gd name="connsiteX1" fmla="*/ 18 w 92315"/>
                <a:gd name="connsiteY1" fmla="*/ 128111 h 208883"/>
                <a:gd name="connsiteX2" fmla="*/ 84505 w 92315"/>
                <a:gd name="connsiteY2" fmla="*/ 0 h 208883"/>
                <a:gd name="connsiteX3" fmla="*/ 92315 w 92315"/>
                <a:gd name="connsiteY3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15" h="208883">
                  <a:moveTo>
                    <a:pt x="18" y="208883"/>
                  </a:moveTo>
                  <a:cubicBezTo>
                    <a:pt x="18" y="157258"/>
                    <a:pt x="18" y="128111"/>
                    <a:pt x="18" y="128111"/>
                  </a:cubicBezTo>
                  <a:cubicBezTo>
                    <a:pt x="18" y="128111"/>
                    <a:pt x="-3411" y="2857"/>
                    <a:pt x="84505" y="0"/>
                  </a:cubicBezTo>
                  <a:lnTo>
                    <a:pt x="92315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65" name="Graphique 1772">
              <a:extLst>
                <a:ext uri="{FF2B5EF4-FFF2-40B4-BE49-F238E27FC236}">
                  <a16:creationId xmlns:a16="http://schemas.microsoft.com/office/drawing/2014/main" id="{5AC3CAE2-C652-4825-88D2-A9076C137646}"/>
                </a:ext>
              </a:extLst>
            </p:cNvPr>
            <p:cNvGrpSpPr/>
            <p:nvPr/>
          </p:nvGrpSpPr>
          <p:grpSpPr>
            <a:xfrm>
              <a:off x="2452209" y="1371600"/>
              <a:ext cx="42576" cy="102012"/>
              <a:chOff x="2452209" y="1371600"/>
              <a:chExt cx="42576" cy="102012"/>
            </a:xfrm>
            <a:grpFill/>
          </p:grpSpPr>
          <p:sp>
            <p:nvSpPr>
              <p:cNvPr id="85" name="Forme libre : forme 84">
                <a:extLst>
                  <a:ext uri="{FF2B5EF4-FFF2-40B4-BE49-F238E27FC236}">
                    <a16:creationId xmlns:a16="http://schemas.microsoft.com/office/drawing/2014/main" id="{185B378C-178F-4770-85A2-D35F8DCC8DBF}"/>
                  </a:ext>
                </a:extLst>
              </p:cNvPr>
              <p:cNvSpPr/>
              <p:nvPr/>
            </p:nvSpPr>
            <p:spPr>
              <a:xfrm>
                <a:off x="2480403" y="1371600"/>
                <a:ext cx="14382" cy="13049"/>
              </a:xfrm>
              <a:custGeom>
                <a:avLst/>
                <a:gdLst>
                  <a:gd name="connsiteX0" fmla="*/ 0 w 14382"/>
                  <a:gd name="connsiteY0" fmla="*/ 13049 h 13049"/>
                  <a:gd name="connsiteX1" fmla="*/ 14383 w 14382"/>
                  <a:gd name="connsiteY1" fmla="*/ 0 h 1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13049">
                    <a:moveTo>
                      <a:pt x="0" y="13049"/>
                    </a:moveTo>
                    <a:cubicBezTo>
                      <a:pt x="4191" y="8191"/>
                      <a:pt x="8954" y="3715"/>
                      <a:pt x="14383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6" name="Forme libre : forme 85">
                <a:extLst>
                  <a:ext uri="{FF2B5EF4-FFF2-40B4-BE49-F238E27FC236}">
                    <a16:creationId xmlns:a16="http://schemas.microsoft.com/office/drawing/2014/main" id="{AAC747D3-DD45-4DFC-8D0F-107076410340}"/>
                  </a:ext>
                </a:extLst>
              </p:cNvPr>
              <p:cNvSpPr/>
              <p:nvPr/>
            </p:nvSpPr>
            <p:spPr>
              <a:xfrm>
                <a:off x="2452209" y="1404175"/>
                <a:ext cx="15621" cy="69437"/>
              </a:xfrm>
              <a:custGeom>
                <a:avLst/>
                <a:gdLst>
                  <a:gd name="connsiteX0" fmla="*/ 0 w 15621"/>
                  <a:gd name="connsiteY0" fmla="*/ 69437 h 69437"/>
                  <a:gd name="connsiteX1" fmla="*/ 15621 w 15621"/>
                  <a:gd name="connsiteY1" fmla="*/ 0 h 69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21" h="69437">
                    <a:moveTo>
                      <a:pt x="0" y="69437"/>
                    </a:moveTo>
                    <a:cubicBezTo>
                      <a:pt x="572" y="54578"/>
                      <a:pt x="3334" y="25146"/>
                      <a:pt x="15621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5EEF487B-501E-44E6-A01E-7280F4A5DCAD}"/>
                </a:ext>
              </a:extLst>
            </p:cNvPr>
            <p:cNvSpPr/>
            <p:nvPr/>
          </p:nvSpPr>
          <p:spPr>
            <a:xfrm>
              <a:off x="2556317" y="1349974"/>
              <a:ext cx="86772" cy="231460"/>
            </a:xfrm>
            <a:custGeom>
              <a:avLst/>
              <a:gdLst>
                <a:gd name="connsiteX0" fmla="*/ 0 w 86772"/>
                <a:gd name="connsiteY0" fmla="*/ 3 h 231460"/>
                <a:gd name="connsiteX1" fmla="*/ 86773 w 86772"/>
                <a:gd name="connsiteY1" fmla="*/ 132687 h 231460"/>
                <a:gd name="connsiteX2" fmla="*/ 86773 w 86772"/>
                <a:gd name="connsiteY2" fmla="*/ 231461 h 2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72" h="231460">
                  <a:moveTo>
                    <a:pt x="0" y="3"/>
                  </a:moveTo>
                  <a:cubicBezTo>
                    <a:pt x="0" y="3"/>
                    <a:pt x="86773" y="-2568"/>
                    <a:pt x="86773" y="132687"/>
                  </a:cubicBezTo>
                  <a:lnTo>
                    <a:pt x="86773" y="231461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E0995B28-6E0D-45E7-BFD3-0A6C50C73592}"/>
                </a:ext>
              </a:extLst>
            </p:cNvPr>
            <p:cNvSpPr/>
            <p:nvPr/>
          </p:nvSpPr>
          <p:spPr>
            <a:xfrm>
              <a:off x="2491356" y="1288782"/>
              <a:ext cx="86868" cy="59291"/>
            </a:xfrm>
            <a:custGeom>
              <a:avLst/>
              <a:gdLst>
                <a:gd name="connsiteX0" fmla="*/ 23241 w 86868"/>
                <a:gd name="connsiteY0" fmla="*/ 59291 h 59291"/>
                <a:gd name="connsiteX1" fmla="*/ 0 w 86868"/>
                <a:gd name="connsiteY1" fmla="*/ 14333 h 59291"/>
                <a:gd name="connsiteX2" fmla="*/ 86868 w 86868"/>
                <a:gd name="connsiteY2" fmla="*/ 10142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" h="59291">
                  <a:moveTo>
                    <a:pt x="23241" y="59291"/>
                  </a:moveTo>
                  <a:lnTo>
                    <a:pt x="0" y="14333"/>
                  </a:lnTo>
                  <a:cubicBezTo>
                    <a:pt x="0" y="14333"/>
                    <a:pt x="42386" y="-14909"/>
                    <a:pt x="86868" y="1014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A09E3B22-706D-49E7-8CA4-207E2449C1FD}"/>
                </a:ext>
              </a:extLst>
            </p:cNvPr>
            <p:cNvSpPr/>
            <p:nvPr/>
          </p:nvSpPr>
          <p:spPr>
            <a:xfrm>
              <a:off x="2568033" y="1308544"/>
              <a:ext cx="16382" cy="40671"/>
            </a:xfrm>
            <a:custGeom>
              <a:avLst/>
              <a:gdLst>
                <a:gd name="connsiteX0" fmla="*/ 16383 w 16382"/>
                <a:gd name="connsiteY0" fmla="*/ 0 h 40671"/>
                <a:gd name="connsiteX1" fmla="*/ 0 w 16382"/>
                <a:gd name="connsiteY1" fmla="*/ 40672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" h="40671">
                  <a:moveTo>
                    <a:pt x="16383" y="0"/>
                  </a:moveTo>
                  <a:lnTo>
                    <a:pt x="0" y="40672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FFA2CC38-B460-419E-9306-615EC7C23A82}"/>
                </a:ext>
              </a:extLst>
            </p:cNvPr>
            <p:cNvSpPr/>
            <p:nvPr/>
          </p:nvSpPr>
          <p:spPr>
            <a:xfrm>
              <a:off x="2538601" y="1303972"/>
              <a:ext cx="190" cy="34194"/>
            </a:xfrm>
            <a:custGeom>
              <a:avLst/>
              <a:gdLst>
                <a:gd name="connsiteX0" fmla="*/ 191 w 190"/>
                <a:gd name="connsiteY0" fmla="*/ 0 h 34194"/>
                <a:gd name="connsiteX1" fmla="*/ 0 w 190"/>
                <a:gd name="connsiteY1" fmla="*/ 34195 h 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" h="34194">
                  <a:moveTo>
                    <a:pt x="191" y="0"/>
                  </a:moveTo>
                  <a:lnTo>
                    <a:pt x="0" y="3419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2AEE0FA1-4615-4EA0-A276-076283421B38}"/>
                </a:ext>
              </a:extLst>
            </p:cNvPr>
            <p:cNvSpPr/>
            <p:nvPr/>
          </p:nvSpPr>
          <p:spPr>
            <a:xfrm>
              <a:off x="2556889" y="1311116"/>
              <a:ext cx="6572" cy="18478"/>
            </a:xfrm>
            <a:custGeom>
              <a:avLst/>
              <a:gdLst>
                <a:gd name="connsiteX0" fmla="*/ 6572 w 6572"/>
                <a:gd name="connsiteY0" fmla="*/ 0 h 18478"/>
                <a:gd name="connsiteX1" fmla="*/ 0 w 6572"/>
                <a:gd name="connsiteY1" fmla="*/ 18479 h 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" h="18478">
                  <a:moveTo>
                    <a:pt x="6572" y="0"/>
                  </a:moveTo>
                  <a:lnTo>
                    <a:pt x="0" y="1847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71" name="Graphique 1772">
              <a:extLst>
                <a:ext uri="{FF2B5EF4-FFF2-40B4-BE49-F238E27FC236}">
                  <a16:creationId xmlns:a16="http://schemas.microsoft.com/office/drawing/2014/main" id="{BBEC4259-1F8A-44AA-9693-6B25E4036BC8}"/>
                </a:ext>
              </a:extLst>
            </p:cNvPr>
            <p:cNvGrpSpPr/>
            <p:nvPr/>
          </p:nvGrpSpPr>
          <p:grpSpPr>
            <a:xfrm>
              <a:off x="2489833" y="1432178"/>
              <a:ext cx="79724" cy="98488"/>
              <a:chOff x="2489833" y="1432178"/>
              <a:chExt cx="79724" cy="98488"/>
            </a:xfrm>
            <a:grpFill/>
          </p:grpSpPr>
          <p:sp>
            <p:nvSpPr>
              <p:cNvPr id="82" name="Forme libre : forme 81">
                <a:extLst>
                  <a:ext uri="{FF2B5EF4-FFF2-40B4-BE49-F238E27FC236}">
                    <a16:creationId xmlns:a16="http://schemas.microsoft.com/office/drawing/2014/main" id="{0DC0E66A-5EC4-4ABC-8959-83E3B0B8744F}"/>
                  </a:ext>
                </a:extLst>
              </p:cNvPr>
              <p:cNvSpPr/>
              <p:nvPr/>
            </p:nvSpPr>
            <p:spPr>
              <a:xfrm>
                <a:off x="2506025" y="1432178"/>
                <a:ext cx="63531" cy="98488"/>
              </a:xfrm>
              <a:custGeom>
                <a:avLst/>
                <a:gdLst>
                  <a:gd name="connsiteX0" fmla="*/ 63532 w 63531"/>
                  <a:gd name="connsiteY0" fmla="*/ 96393 h 98488"/>
                  <a:gd name="connsiteX1" fmla="*/ 49244 w 63531"/>
                  <a:gd name="connsiteY1" fmla="*/ 98489 h 98488"/>
                  <a:gd name="connsiteX2" fmla="*/ 0 w 63531"/>
                  <a:gd name="connsiteY2" fmla="*/ 49244 h 98488"/>
                  <a:gd name="connsiteX3" fmla="*/ 49244 w 63531"/>
                  <a:gd name="connsiteY3" fmla="*/ 0 h 98488"/>
                  <a:gd name="connsiteX4" fmla="*/ 61436 w 63531"/>
                  <a:gd name="connsiteY4" fmla="*/ 1524 h 98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31" h="98488">
                    <a:moveTo>
                      <a:pt x="63532" y="96393"/>
                    </a:moveTo>
                    <a:cubicBezTo>
                      <a:pt x="58960" y="97727"/>
                      <a:pt x="54197" y="98489"/>
                      <a:pt x="49244" y="98489"/>
                    </a:cubicBezTo>
                    <a:cubicBezTo>
                      <a:pt x="22003" y="98489"/>
                      <a:pt x="0" y="76390"/>
                      <a:pt x="0" y="49244"/>
                    </a:cubicBezTo>
                    <a:cubicBezTo>
                      <a:pt x="0" y="22098"/>
                      <a:pt x="22098" y="0"/>
                      <a:pt x="49244" y="0"/>
                    </a:cubicBezTo>
                    <a:cubicBezTo>
                      <a:pt x="53435" y="0"/>
                      <a:pt x="57531" y="572"/>
                      <a:pt x="61436" y="1524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3" name="Forme libre : forme 82">
                <a:extLst>
                  <a:ext uri="{FF2B5EF4-FFF2-40B4-BE49-F238E27FC236}">
                    <a16:creationId xmlns:a16="http://schemas.microsoft.com/office/drawing/2014/main" id="{1CEA9F1D-F12A-446F-9869-2442493BEFDC}"/>
                  </a:ext>
                </a:extLst>
              </p:cNvPr>
              <p:cNvSpPr/>
              <p:nvPr/>
            </p:nvSpPr>
            <p:spPr>
              <a:xfrm>
                <a:off x="2491261" y="1471326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4" name="Forme libre : forme 83">
                <a:extLst>
                  <a:ext uri="{FF2B5EF4-FFF2-40B4-BE49-F238E27FC236}">
                    <a16:creationId xmlns:a16="http://schemas.microsoft.com/office/drawing/2014/main" id="{0E3B4154-54DB-463E-9B0E-180BFC27DF55}"/>
                  </a:ext>
                </a:extLst>
              </p:cNvPr>
              <p:cNvSpPr/>
              <p:nvPr/>
            </p:nvSpPr>
            <p:spPr>
              <a:xfrm>
                <a:off x="2489833" y="1488090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F6E55380-4227-4924-BB93-EB6385669646}"/>
                </a:ext>
              </a:extLst>
            </p:cNvPr>
            <p:cNvSpPr/>
            <p:nvPr/>
          </p:nvSpPr>
          <p:spPr>
            <a:xfrm>
              <a:off x="2317430" y="1683829"/>
              <a:ext cx="7239" cy="9525"/>
            </a:xfrm>
            <a:custGeom>
              <a:avLst/>
              <a:gdLst>
                <a:gd name="connsiteX0" fmla="*/ 7239 w 7239"/>
                <a:gd name="connsiteY0" fmla="*/ 0 h 9525"/>
                <a:gd name="connsiteX1" fmla="*/ 0 w 72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9525">
                  <a:moveTo>
                    <a:pt x="7239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659D807E-D33B-4D1D-97A0-CA13C383710B}"/>
                </a:ext>
              </a:extLst>
            </p:cNvPr>
            <p:cNvSpPr/>
            <p:nvPr/>
          </p:nvSpPr>
          <p:spPr>
            <a:xfrm>
              <a:off x="2317430" y="1531524"/>
              <a:ext cx="60293" cy="152304"/>
            </a:xfrm>
            <a:custGeom>
              <a:avLst/>
              <a:gdLst>
                <a:gd name="connsiteX0" fmla="*/ 0 w 60293"/>
                <a:gd name="connsiteY0" fmla="*/ 0 h 152304"/>
                <a:gd name="connsiteX1" fmla="*/ 55150 w 60293"/>
                <a:gd name="connsiteY1" fmla="*/ 0 h 152304"/>
                <a:gd name="connsiteX2" fmla="*/ 60293 w 60293"/>
                <a:gd name="connsiteY2" fmla="*/ 5143 h 152304"/>
                <a:gd name="connsiteX3" fmla="*/ 60293 w 60293"/>
                <a:gd name="connsiteY3" fmla="*/ 147161 h 152304"/>
                <a:gd name="connsiteX4" fmla="*/ 55150 w 60293"/>
                <a:gd name="connsiteY4" fmla="*/ 152305 h 152304"/>
                <a:gd name="connsiteX5" fmla="*/ 26099 w 60293"/>
                <a:gd name="connsiteY5" fmla="*/ 152305 h 1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" h="152304">
                  <a:moveTo>
                    <a:pt x="0" y="0"/>
                  </a:moveTo>
                  <a:lnTo>
                    <a:pt x="55150" y="0"/>
                  </a:lnTo>
                  <a:cubicBezTo>
                    <a:pt x="58007" y="0"/>
                    <a:pt x="60293" y="2286"/>
                    <a:pt x="60293" y="5143"/>
                  </a:cubicBezTo>
                  <a:lnTo>
                    <a:pt x="60293" y="147161"/>
                  </a:lnTo>
                  <a:cubicBezTo>
                    <a:pt x="60293" y="150019"/>
                    <a:pt x="58007" y="152305"/>
                    <a:pt x="55150" y="152305"/>
                  </a:cubicBezTo>
                  <a:lnTo>
                    <a:pt x="26099" y="15230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6D8059BB-DC52-4829-B183-5B13A91C4115}"/>
                </a:ext>
              </a:extLst>
            </p:cNvPr>
            <p:cNvSpPr/>
            <p:nvPr/>
          </p:nvSpPr>
          <p:spPr>
            <a:xfrm>
              <a:off x="2380009" y="1626108"/>
              <a:ext cx="22764" cy="39242"/>
            </a:xfrm>
            <a:custGeom>
              <a:avLst/>
              <a:gdLst>
                <a:gd name="connsiteX0" fmla="*/ 22765 w 22764"/>
                <a:gd name="connsiteY0" fmla="*/ 0 h 39242"/>
                <a:gd name="connsiteX1" fmla="*/ 22765 w 22764"/>
                <a:gd name="connsiteY1" fmla="*/ 34099 h 39242"/>
                <a:gd name="connsiteX2" fmla="*/ 17621 w 22764"/>
                <a:gd name="connsiteY2" fmla="*/ 39243 h 39242"/>
                <a:gd name="connsiteX3" fmla="*/ 0 w 22764"/>
                <a:gd name="connsiteY3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39242">
                  <a:moveTo>
                    <a:pt x="22765" y="0"/>
                  </a:moveTo>
                  <a:lnTo>
                    <a:pt x="22765" y="34099"/>
                  </a:lnTo>
                  <a:cubicBezTo>
                    <a:pt x="22765" y="36957"/>
                    <a:pt x="20479" y="39243"/>
                    <a:pt x="17621" y="39243"/>
                  </a:cubicBezTo>
                  <a:lnTo>
                    <a:pt x="0" y="39243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AAB7431D-F63E-4F2F-A5DF-2C04370B76D5}"/>
                </a:ext>
              </a:extLst>
            </p:cNvPr>
            <p:cNvSpPr/>
            <p:nvPr/>
          </p:nvSpPr>
          <p:spPr>
            <a:xfrm>
              <a:off x="2378199" y="1544288"/>
              <a:ext cx="24574" cy="59150"/>
            </a:xfrm>
            <a:custGeom>
              <a:avLst/>
              <a:gdLst>
                <a:gd name="connsiteX0" fmla="*/ 0 w 24574"/>
                <a:gd name="connsiteY0" fmla="*/ 0 h 59150"/>
                <a:gd name="connsiteX1" fmla="*/ 19431 w 24574"/>
                <a:gd name="connsiteY1" fmla="*/ 0 h 59150"/>
                <a:gd name="connsiteX2" fmla="*/ 24575 w 24574"/>
                <a:gd name="connsiteY2" fmla="*/ 5144 h 59150"/>
                <a:gd name="connsiteX3" fmla="*/ 24575 w 24574"/>
                <a:gd name="connsiteY3" fmla="*/ 59150 h 5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74" h="59150">
                  <a:moveTo>
                    <a:pt x="0" y="0"/>
                  </a:moveTo>
                  <a:lnTo>
                    <a:pt x="19431" y="0"/>
                  </a:lnTo>
                  <a:cubicBezTo>
                    <a:pt x="22289" y="0"/>
                    <a:pt x="24575" y="2286"/>
                    <a:pt x="24575" y="5144"/>
                  </a:cubicBezTo>
                  <a:lnTo>
                    <a:pt x="24575" y="5915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F5E0CC07-322D-46B2-A9EF-FC2B1A5565F8}"/>
                </a:ext>
              </a:extLst>
            </p:cNvPr>
            <p:cNvSpPr/>
            <p:nvPr/>
          </p:nvSpPr>
          <p:spPr>
            <a:xfrm>
              <a:off x="2402774" y="1557611"/>
              <a:ext cx="172307" cy="71639"/>
            </a:xfrm>
            <a:custGeom>
              <a:avLst/>
              <a:gdLst>
                <a:gd name="connsiteX0" fmla="*/ 0 w 172307"/>
                <a:gd name="connsiteY0" fmla="*/ 678 h 71639"/>
                <a:gd name="connsiteX1" fmla="*/ 95917 w 172307"/>
                <a:gd name="connsiteY1" fmla="*/ 20681 h 71639"/>
                <a:gd name="connsiteX2" fmla="*/ 153638 w 172307"/>
                <a:gd name="connsiteY2" fmla="*/ 20681 h 71639"/>
                <a:gd name="connsiteX3" fmla="*/ 172307 w 172307"/>
                <a:gd name="connsiteY3" fmla="*/ 38397 h 71639"/>
                <a:gd name="connsiteX4" fmla="*/ 152305 w 172307"/>
                <a:gd name="connsiteY4" fmla="*/ 55257 h 71639"/>
                <a:gd name="connsiteX5" fmla="*/ 105442 w 172307"/>
                <a:gd name="connsiteY5" fmla="*/ 55257 h 71639"/>
                <a:gd name="connsiteX6" fmla="*/ 90392 w 172307"/>
                <a:gd name="connsiteY6" fmla="*/ 71640 h 7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307" h="71639">
                  <a:moveTo>
                    <a:pt x="0" y="678"/>
                  </a:moveTo>
                  <a:cubicBezTo>
                    <a:pt x="0" y="678"/>
                    <a:pt x="60008" y="-5703"/>
                    <a:pt x="95917" y="20681"/>
                  </a:cubicBezTo>
                  <a:lnTo>
                    <a:pt x="153638" y="20681"/>
                  </a:lnTo>
                  <a:cubicBezTo>
                    <a:pt x="153638" y="20681"/>
                    <a:pt x="172307" y="19728"/>
                    <a:pt x="172307" y="38397"/>
                  </a:cubicBezTo>
                  <a:cubicBezTo>
                    <a:pt x="172307" y="57066"/>
                    <a:pt x="152305" y="55257"/>
                    <a:pt x="152305" y="55257"/>
                  </a:cubicBezTo>
                  <a:lnTo>
                    <a:pt x="105442" y="55257"/>
                  </a:lnTo>
                  <a:lnTo>
                    <a:pt x="90392" y="7164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7" name="Forme libre : forme 76">
              <a:extLst>
                <a:ext uri="{FF2B5EF4-FFF2-40B4-BE49-F238E27FC236}">
                  <a16:creationId xmlns:a16="http://schemas.microsoft.com/office/drawing/2014/main" id="{611D2DE5-C180-44BB-B70D-BB2FDE012F83}"/>
                </a:ext>
              </a:extLst>
            </p:cNvPr>
            <p:cNvSpPr/>
            <p:nvPr/>
          </p:nvSpPr>
          <p:spPr>
            <a:xfrm>
              <a:off x="2404584" y="1647062"/>
              <a:ext cx="131349" cy="43350"/>
            </a:xfrm>
            <a:custGeom>
              <a:avLst/>
              <a:gdLst>
                <a:gd name="connsiteX0" fmla="*/ 131350 w 131349"/>
                <a:gd name="connsiteY0" fmla="*/ 42196 h 43350"/>
                <a:gd name="connsiteX1" fmla="*/ 108204 w 131349"/>
                <a:gd name="connsiteY1" fmla="*/ 39053 h 43350"/>
                <a:gd name="connsiteX2" fmla="*/ 34100 w 131349"/>
                <a:gd name="connsiteY2" fmla="*/ 0 h 43350"/>
                <a:gd name="connsiteX3" fmla="*/ 0 w 131349"/>
                <a:gd name="connsiteY3" fmla="*/ 0 h 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349" h="43350">
                  <a:moveTo>
                    <a:pt x="131350" y="42196"/>
                  </a:moveTo>
                  <a:cubicBezTo>
                    <a:pt x="131350" y="42196"/>
                    <a:pt x="122301" y="46292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7DF9587E-E419-4C0C-BE43-C5F94AC26714}"/>
                </a:ext>
              </a:extLst>
            </p:cNvPr>
            <p:cNvSpPr/>
            <p:nvPr/>
          </p:nvSpPr>
          <p:spPr>
            <a:xfrm>
              <a:off x="2551459" y="1590759"/>
              <a:ext cx="129669" cy="91546"/>
            </a:xfrm>
            <a:custGeom>
              <a:avLst/>
              <a:gdLst>
                <a:gd name="connsiteX0" fmla="*/ 48101 w 129669"/>
                <a:gd name="connsiteY0" fmla="*/ 20776 h 91546"/>
                <a:gd name="connsiteX1" fmla="*/ 128111 w 129669"/>
                <a:gd name="connsiteY1" fmla="*/ 6679 h 91546"/>
                <a:gd name="connsiteX2" fmla="*/ 0 w 129669"/>
                <a:gd name="connsiteY2" fmla="*/ 91546 h 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69" h="91546">
                  <a:moveTo>
                    <a:pt x="48101" y="20776"/>
                  </a:moveTo>
                  <a:cubicBezTo>
                    <a:pt x="48101" y="20776"/>
                    <a:pt x="109061" y="-14276"/>
                    <a:pt x="128111" y="6679"/>
                  </a:cubicBezTo>
                  <a:cubicBezTo>
                    <a:pt x="143542" y="23538"/>
                    <a:pt x="40291" y="73163"/>
                    <a:pt x="0" y="91546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9" name="Forme libre : forme 78">
              <a:extLst>
                <a:ext uri="{FF2B5EF4-FFF2-40B4-BE49-F238E27FC236}">
                  <a16:creationId xmlns:a16="http://schemas.microsoft.com/office/drawing/2014/main" id="{41F3A426-600C-4641-B9BD-BFC613A94997}"/>
                </a:ext>
              </a:extLst>
            </p:cNvPr>
            <p:cNvSpPr/>
            <p:nvPr/>
          </p:nvSpPr>
          <p:spPr>
            <a:xfrm>
              <a:off x="2338957" y="1551146"/>
              <a:ext cx="37623" cy="9525"/>
            </a:xfrm>
            <a:custGeom>
              <a:avLst/>
              <a:gdLst>
                <a:gd name="connsiteX0" fmla="*/ 37624 w 37623"/>
                <a:gd name="connsiteY0" fmla="*/ 0 h 9525"/>
                <a:gd name="connsiteX1" fmla="*/ 0 w 3762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23" h="9525">
                  <a:moveTo>
                    <a:pt x="37624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80" name="Forme libre : forme 79">
              <a:extLst>
                <a:ext uri="{FF2B5EF4-FFF2-40B4-BE49-F238E27FC236}">
                  <a16:creationId xmlns:a16="http://schemas.microsoft.com/office/drawing/2014/main" id="{C331B15E-7A64-4AD4-88CF-4FD405A8F34A}"/>
                </a:ext>
              </a:extLst>
            </p:cNvPr>
            <p:cNvSpPr/>
            <p:nvPr/>
          </p:nvSpPr>
          <p:spPr>
            <a:xfrm>
              <a:off x="2351815" y="1565910"/>
              <a:ext cx="23240" cy="9525"/>
            </a:xfrm>
            <a:custGeom>
              <a:avLst/>
              <a:gdLst>
                <a:gd name="connsiteX0" fmla="*/ 23241 w 23240"/>
                <a:gd name="connsiteY0" fmla="*/ 0 h 9525"/>
                <a:gd name="connsiteX1" fmla="*/ 0 w 232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0" h="9525">
                  <a:moveTo>
                    <a:pt x="23241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81" name="Forme libre : forme 80">
              <a:extLst>
                <a:ext uri="{FF2B5EF4-FFF2-40B4-BE49-F238E27FC236}">
                  <a16:creationId xmlns:a16="http://schemas.microsoft.com/office/drawing/2014/main" id="{F3007867-44D9-48B2-842B-F40C08313F71}"/>
                </a:ext>
              </a:extLst>
            </p:cNvPr>
            <p:cNvSpPr/>
            <p:nvPr/>
          </p:nvSpPr>
          <p:spPr>
            <a:xfrm>
              <a:off x="2628421" y="1511998"/>
              <a:ext cx="9525" cy="52768"/>
            </a:xfrm>
            <a:custGeom>
              <a:avLst/>
              <a:gdLst>
                <a:gd name="connsiteX0" fmla="*/ 0 w 9525"/>
                <a:gd name="connsiteY0" fmla="*/ 0 h 52768"/>
                <a:gd name="connsiteX1" fmla="*/ 0 w 9525"/>
                <a:gd name="connsiteY1" fmla="*/ 52769 h 5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">
                  <a:moveTo>
                    <a:pt x="0" y="0"/>
                  </a:moveTo>
                  <a:lnTo>
                    <a:pt x="0" y="5276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87" name="Graphique 1813">
            <a:extLst>
              <a:ext uri="{FF2B5EF4-FFF2-40B4-BE49-F238E27FC236}">
                <a16:creationId xmlns:a16="http://schemas.microsoft.com/office/drawing/2014/main" id="{94ED437F-7F7A-4822-BEA9-26479DD50F14}"/>
              </a:ext>
            </a:extLst>
          </p:cNvPr>
          <p:cNvGrpSpPr/>
          <p:nvPr/>
        </p:nvGrpSpPr>
        <p:grpSpPr>
          <a:xfrm>
            <a:off x="6087434" y="3760561"/>
            <a:ext cx="243960" cy="227725"/>
            <a:chOff x="2279329" y="2853237"/>
            <a:chExt cx="426529" cy="398144"/>
          </a:xfrm>
          <a:noFill/>
        </p:grpSpPr>
        <p:grpSp>
          <p:nvGrpSpPr>
            <p:cNvPr id="88" name="Graphique 1813">
              <a:extLst>
                <a:ext uri="{FF2B5EF4-FFF2-40B4-BE49-F238E27FC236}">
                  <a16:creationId xmlns:a16="http://schemas.microsoft.com/office/drawing/2014/main" id="{B62D7717-0D7C-402F-816A-41FB6BF76FB9}"/>
                </a:ext>
              </a:extLst>
            </p:cNvPr>
            <p:cNvGrpSpPr/>
            <p:nvPr/>
          </p:nvGrpSpPr>
          <p:grpSpPr>
            <a:xfrm>
              <a:off x="2279329" y="2853237"/>
              <a:ext cx="426529" cy="398144"/>
              <a:chOff x="2279329" y="2853237"/>
              <a:chExt cx="426529" cy="398144"/>
            </a:xfrm>
            <a:grpFill/>
          </p:grpSpPr>
          <p:grpSp>
            <p:nvGrpSpPr>
              <p:cNvPr id="90" name="Graphique 1813">
                <a:extLst>
                  <a:ext uri="{FF2B5EF4-FFF2-40B4-BE49-F238E27FC236}">
                    <a16:creationId xmlns:a16="http://schemas.microsoft.com/office/drawing/2014/main" id="{B6652630-5696-4872-A69A-4AF61708B42C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83857"/>
                <a:chOff x="2279329" y="2853237"/>
                <a:chExt cx="426529" cy="383857"/>
              </a:xfrm>
              <a:grpFill/>
            </p:grpSpPr>
            <p:grpSp>
              <p:nvGrpSpPr>
                <p:cNvPr id="92" name="Graphique 1813">
                  <a:extLst>
                    <a:ext uri="{FF2B5EF4-FFF2-40B4-BE49-F238E27FC236}">
                      <a16:creationId xmlns:a16="http://schemas.microsoft.com/office/drawing/2014/main" id="{3A2226CA-9F56-4696-96E0-408E34FE4F79}"/>
                    </a:ext>
                  </a:extLst>
                </p:cNvPr>
                <p:cNvGrpSpPr/>
                <p:nvPr/>
              </p:nvGrpSpPr>
              <p:grpSpPr>
                <a:xfrm>
                  <a:off x="2404487" y="2986968"/>
                  <a:ext cx="163258" cy="250126"/>
                  <a:chOff x="2404487" y="2986968"/>
                  <a:chExt cx="163258" cy="250126"/>
                </a:xfrm>
                <a:grpFill/>
              </p:grpSpPr>
              <p:sp>
                <p:nvSpPr>
                  <p:cNvPr id="106" name="Forme libre : forme 105">
                    <a:extLst>
                      <a:ext uri="{FF2B5EF4-FFF2-40B4-BE49-F238E27FC236}">
                        <a16:creationId xmlns:a16="http://schemas.microsoft.com/office/drawing/2014/main" id="{692AF1DB-8FD1-4155-8459-1E04C17749D4}"/>
                      </a:ext>
                    </a:extLst>
                  </p:cNvPr>
                  <p:cNvSpPr/>
                  <p:nvPr/>
                </p:nvSpPr>
                <p:spPr>
                  <a:xfrm>
                    <a:off x="2404487" y="2986968"/>
                    <a:ext cx="163258" cy="250126"/>
                  </a:xfrm>
                  <a:custGeom>
                    <a:avLst/>
                    <a:gdLst>
                      <a:gd name="connsiteX0" fmla="*/ 163259 w 163258"/>
                      <a:gd name="connsiteY0" fmla="*/ 81629 h 250126"/>
                      <a:gd name="connsiteX1" fmla="*/ 81629 w 163258"/>
                      <a:gd name="connsiteY1" fmla="*/ 0 h 250126"/>
                      <a:gd name="connsiteX2" fmla="*/ 0 w 163258"/>
                      <a:gd name="connsiteY2" fmla="*/ 81629 h 250126"/>
                      <a:gd name="connsiteX3" fmla="*/ 23527 w 163258"/>
                      <a:gd name="connsiteY3" fmla="*/ 138875 h 250126"/>
                      <a:gd name="connsiteX4" fmla="*/ 23527 w 163258"/>
                      <a:gd name="connsiteY4" fmla="*/ 138875 h 250126"/>
                      <a:gd name="connsiteX5" fmla="*/ 51911 w 163258"/>
                      <a:gd name="connsiteY5" fmla="*/ 249841 h 250126"/>
                      <a:gd name="connsiteX6" fmla="*/ 114967 w 163258"/>
                      <a:gd name="connsiteY6" fmla="*/ 250126 h 250126"/>
                      <a:gd name="connsiteX7" fmla="*/ 138875 w 163258"/>
                      <a:gd name="connsiteY7" fmla="*/ 139732 h 250126"/>
                      <a:gd name="connsiteX8" fmla="*/ 163259 w 163258"/>
                      <a:gd name="connsiteY8" fmla="*/ 81629 h 250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258" h="250126">
                        <a:moveTo>
                          <a:pt x="163259" y="81629"/>
                        </a:moveTo>
                        <a:cubicBezTo>
                          <a:pt x="163259" y="36576"/>
                          <a:pt x="126683" y="0"/>
                          <a:pt x="81629" y="0"/>
                        </a:cubicBezTo>
                        <a:cubicBezTo>
                          <a:pt x="36576" y="0"/>
                          <a:pt x="0" y="36576"/>
                          <a:pt x="0" y="81629"/>
                        </a:cubicBezTo>
                        <a:cubicBezTo>
                          <a:pt x="0" y="103918"/>
                          <a:pt x="8954" y="124111"/>
                          <a:pt x="23527" y="138875"/>
                        </a:cubicBezTo>
                        <a:lnTo>
                          <a:pt x="23527" y="138875"/>
                        </a:lnTo>
                        <a:cubicBezTo>
                          <a:pt x="58293" y="173641"/>
                          <a:pt x="51911" y="249841"/>
                          <a:pt x="51911" y="249841"/>
                        </a:cubicBezTo>
                        <a:lnTo>
                          <a:pt x="114967" y="250126"/>
                        </a:lnTo>
                        <a:cubicBezTo>
                          <a:pt x="114967" y="170688"/>
                          <a:pt x="134779" y="144304"/>
                          <a:pt x="138875" y="139732"/>
                        </a:cubicBezTo>
                        <a:cubicBezTo>
                          <a:pt x="153924" y="124873"/>
                          <a:pt x="163259" y="104394"/>
                          <a:pt x="163259" y="81629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7" name="Forme libre : forme 106">
                    <a:extLst>
                      <a:ext uri="{FF2B5EF4-FFF2-40B4-BE49-F238E27FC236}">
                        <a16:creationId xmlns:a16="http://schemas.microsoft.com/office/drawing/2014/main" id="{414146A3-89DD-48FF-80E4-EDA22697C5CC}"/>
                      </a:ext>
                    </a:extLst>
                  </p:cNvPr>
                  <p:cNvSpPr/>
                  <p:nvPr/>
                </p:nvSpPr>
                <p:spPr>
                  <a:xfrm>
                    <a:off x="2455542" y="3190994"/>
                    <a:ext cx="63912" cy="9525"/>
                  </a:xfrm>
                  <a:custGeom>
                    <a:avLst/>
                    <a:gdLst>
                      <a:gd name="connsiteX0" fmla="*/ 0 w 63912"/>
                      <a:gd name="connsiteY0" fmla="*/ 0 h 9525"/>
                      <a:gd name="connsiteX1" fmla="*/ 63913 w 6391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3912" h="9525">
                        <a:moveTo>
                          <a:pt x="0" y="0"/>
                        </a:moveTo>
                        <a:lnTo>
                          <a:pt x="63913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</p:grpSp>
            <p:sp>
              <p:nvSpPr>
                <p:cNvPr id="93" name="Forme libre : forme 92">
                  <a:extLst>
                    <a:ext uri="{FF2B5EF4-FFF2-40B4-BE49-F238E27FC236}">
                      <a16:creationId xmlns:a16="http://schemas.microsoft.com/office/drawing/2014/main" id="{F6BEC895-7EF0-4952-82B7-0C4A514CA464}"/>
                    </a:ext>
                  </a:extLst>
                </p:cNvPr>
                <p:cNvSpPr/>
                <p:nvPr/>
              </p:nvSpPr>
              <p:spPr>
                <a:xfrm>
                  <a:off x="2461352" y="3012019"/>
                  <a:ext cx="22574" cy="4857"/>
                </a:xfrm>
                <a:custGeom>
                  <a:avLst/>
                  <a:gdLst>
                    <a:gd name="connsiteX0" fmla="*/ 0 w 22574"/>
                    <a:gd name="connsiteY0" fmla="*/ 4858 h 4857"/>
                    <a:gd name="connsiteX1" fmla="*/ 22574 w 22574"/>
                    <a:gd name="connsiteY1" fmla="*/ 0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74" h="4857">
                      <a:moveTo>
                        <a:pt x="0" y="4858"/>
                      </a:moveTo>
                      <a:cubicBezTo>
                        <a:pt x="6858" y="1715"/>
                        <a:pt x="14478" y="0"/>
                        <a:pt x="2257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94" name="Forme libre : forme 93">
                  <a:extLst>
                    <a:ext uri="{FF2B5EF4-FFF2-40B4-BE49-F238E27FC236}">
                      <a16:creationId xmlns:a16="http://schemas.microsoft.com/office/drawing/2014/main" id="{9CE05C09-8D85-4C02-95B2-F86B28164118}"/>
                    </a:ext>
                  </a:extLst>
                </p:cNvPr>
                <p:cNvSpPr/>
                <p:nvPr/>
              </p:nvSpPr>
              <p:spPr>
                <a:xfrm>
                  <a:off x="2429062" y="3029545"/>
                  <a:ext cx="14763" cy="48006"/>
                </a:xfrm>
                <a:custGeom>
                  <a:avLst/>
                  <a:gdLst>
                    <a:gd name="connsiteX0" fmla="*/ 953 w 14763"/>
                    <a:gd name="connsiteY0" fmla="*/ 48006 h 48006"/>
                    <a:gd name="connsiteX1" fmla="*/ 0 w 14763"/>
                    <a:gd name="connsiteY1" fmla="*/ 37719 h 48006"/>
                    <a:gd name="connsiteX2" fmla="*/ 14764 w 14763"/>
                    <a:gd name="connsiteY2" fmla="*/ 0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" h="48006">
                      <a:moveTo>
                        <a:pt x="953" y="48006"/>
                      </a:moveTo>
                      <a:cubicBezTo>
                        <a:pt x="286" y="44672"/>
                        <a:pt x="0" y="41243"/>
                        <a:pt x="0" y="37719"/>
                      </a:cubicBezTo>
                      <a:cubicBezTo>
                        <a:pt x="0" y="23146"/>
                        <a:pt x="5620" y="9906"/>
                        <a:pt x="1476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95" name="Forme libre : forme 94">
                  <a:extLst>
                    <a:ext uri="{FF2B5EF4-FFF2-40B4-BE49-F238E27FC236}">
                      <a16:creationId xmlns:a16="http://schemas.microsoft.com/office/drawing/2014/main" id="{14CF5735-F266-42AF-9584-AEF09305EF5D}"/>
                    </a:ext>
                  </a:extLst>
                </p:cNvPr>
                <p:cNvSpPr/>
                <p:nvPr/>
              </p:nvSpPr>
              <p:spPr>
                <a:xfrm>
                  <a:off x="2492499" y="2853237"/>
                  <a:ext cx="9525" cy="56769"/>
                </a:xfrm>
                <a:custGeom>
                  <a:avLst/>
                  <a:gdLst>
                    <a:gd name="connsiteX0" fmla="*/ 0 w 9525"/>
                    <a:gd name="connsiteY0" fmla="*/ 0 h 56769"/>
                    <a:gd name="connsiteX1" fmla="*/ 0 w 9525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6769">
                      <a:moveTo>
                        <a:pt x="0" y="0"/>
                      </a:moveTo>
                      <a:lnTo>
                        <a:pt x="0" y="5676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grpSp>
              <p:nvGrpSpPr>
                <p:cNvPr id="96" name="Graphique 1813">
                  <a:extLst>
                    <a:ext uri="{FF2B5EF4-FFF2-40B4-BE49-F238E27FC236}">
                      <a16:creationId xmlns:a16="http://schemas.microsoft.com/office/drawing/2014/main" id="{EE77FA9D-CC64-4E87-8E38-19C5745EF3DD}"/>
                    </a:ext>
                  </a:extLst>
                </p:cNvPr>
                <p:cNvGrpSpPr/>
                <p:nvPr/>
              </p:nvGrpSpPr>
              <p:grpSpPr>
                <a:xfrm>
                  <a:off x="2605465" y="2913530"/>
                  <a:ext cx="100393" cy="307943"/>
                  <a:chOff x="2605465" y="2913530"/>
                  <a:chExt cx="100393" cy="307943"/>
                </a:xfrm>
                <a:grpFill/>
              </p:grpSpPr>
              <p:sp>
                <p:nvSpPr>
                  <p:cNvPr id="103" name="Forme libre : forme 102">
                    <a:extLst>
                      <a:ext uri="{FF2B5EF4-FFF2-40B4-BE49-F238E27FC236}">
                        <a16:creationId xmlns:a16="http://schemas.microsoft.com/office/drawing/2014/main" id="{8C3D0768-FD84-4A7E-B8BA-7342964C5174}"/>
                      </a:ext>
                    </a:extLst>
                  </p:cNvPr>
                  <p:cNvSpPr/>
                  <p:nvPr/>
                </p:nvSpPr>
                <p:spPr>
                  <a:xfrm>
                    <a:off x="2606227" y="2913530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0 h 40100"/>
                      <a:gd name="connsiteX1" fmla="*/ 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0"/>
                        </a:moveTo>
                        <a:lnTo>
                          <a:pt x="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4" name="Forme libre : forme 103">
                    <a:extLst>
                      <a:ext uri="{FF2B5EF4-FFF2-40B4-BE49-F238E27FC236}">
                        <a16:creationId xmlns:a16="http://schemas.microsoft.com/office/drawing/2014/main" id="{044E3FDB-AC19-467F-8831-1B2796DB5D51}"/>
                      </a:ext>
                    </a:extLst>
                  </p:cNvPr>
                  <p:cNvSpPr/>
                  <p:nvPr/>
                </p:nvSpPr>
                <p:spPr>
                  <a:xfrm>
                    <a:off x="2649090" y="3067645"/>
                    <a:ext cx="56769" cy="9525"/>
                  </a:xfrm>
                  <a:custGeom>
                    <a:avLst/>
                    <a:gdLst>
                      <a:gd name="connsiteX0" fmla="*/ 56769 w 56769"/>
                      <a:gd name="connsiteY0" fmla="*/ 0 h 9525"/>
                      <a:gd name="connsiteX1" fmla="*/ 0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56769" y="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5" name="Forme libre : forme 104">
                    <a:extLst>
                      <a:ext uri="{FF2B5EF4-FFF2-40B4-BE49-F238E27FC236}">
                        <a16:creationId xmlns:a16="http://schemas.microsoft.com/office/drawing/2014/main" id="{8730D6C2-01B4-4591-99F0-77B4C69602DF}"/>
                      </a:ext>
                    </a:extLst>
                  </p:cNvPr>
                  <p:cNvSpPr/>
                  <p:nvPr/>
                </p:nvSpPr>
                <p:spPr>
                  <a:xfrm>
                    <a:off x="2605465" y="3181373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40100 h 40100"/>
                      <a:gd name="connsiteX1" fmla="*/ 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4010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</p:grpSp>
            <p:grpSp>
              <p:nvGrpSpPr>
                <p:cNvPr id="97" name="Graphique 1813">
                  <a:extLst>
                    <a:ext uri="{FF2B5EF4-FFF2-40B4-BE49-F238E27FC236}">
                      <a16:creationId xmlns:a16="http://schemas.microsoft.com/office/drawing/2014/main" id="{99C335DC-82E1-4532-AF41-85937F3D6BAF}"/>
                    </a:ext>
                  </a:extLst>
                </p:cNvPr>
                <p:cNvGrpSpPr/>
                <p:nvPr/>
              </p:nvGrpSpPr>
              <p:grpSpPr>
                <a:xfrm>
                  <a:off x="2279329" y="2915435"/>
                  <a:ext cx="100393" cy="307943"/>
                  <a:chOff x="2279329" y="2915435"/>
                  <a:chExt cx="100393" cy="307943"/>
                </a:xfrm>
                <a:grpFill/>
              </p:grpSpPr>
              <p:sp>
                <p:nvSpPr>
                  <p:cNvPr id="100" name="Forme libre : forme 99">
                    <a:extLst>
                      <a:ext uri="{FF2B5EF4-FFF2-40B4-BE49-F238E27FC236}">
                        <a16:creationId xmlns:a16="http://schemas.microsoft.com/office/drawing/2014/main" id="{DC174262-E2F7-4D37-8F21-6188995615AA}"/>
                      </a:ext>
                    </a:extLst>
                  </p:cNvPr>
                  <p:cNvSpPr/>
                  <p:nvPr/>
                </p:nvSpPr>
                <p:spPr>
                  <a:xfrm>
                    <a:off x="2338860" y="2915435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0 h 40100"/>
                      <a:gd name="connsiteX1" fmla="*/ 4010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0"/>
                        </a:moveTo>
                        <a:lnTo>
                          <a:pt x="4010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1" name="Forme libre : forme 100">
                    <a:extLst>
                      <a:ext uri="{FF2B5EF4-FFF2-40B4-BE49-F238E27FC236}">
                        <a16:creationId xmlns:a16="http://schemas.microsoft.com/office/drawing/2014/main" id="{72C78F71-83A3-4BD0-B03D-FBC26184D08D}"/>
                      </a:ext>
                    </a:extLst>
                  </p:cNvPr>
                  <p:cNvSpPr/>
                  <p:nvPr/>
                </p:nvSpPr>
                <p:spPr>
                  <a:xfrm>
                    <a:off x="2279329" y="3069550"/>
                    <a:ext cx="56769" cy="9525"/>
                  </a:xfrm>
                  <a:custGeom>
                    <a:avLst/>
                    <a:gdLst>
                      <a:gd name="connsiteX0" fmla="*/ 0 w 56769"/>
                      <a:gd name="connsiteY0" fmla="*/ 0 h 9525"/>
                      <a:gd name="connsiteX1" fmla="*/ 56769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0" y="0"/>
                        </a:moveTo>
                        <a:lnTo>
                          <a:pt x="56769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2" name="Forme libre : forme 101">
                    <a:extLst>
                      <a:ext uri="{FF2B5EF4-FFF2-40B4-BE49-F238E27FC236}">
                        <a16:creationId xmlns:a16="http://schemas.microsoft.com/office/drawing/2014/main" id="{CD4B5F6E-0F31-422B-93CE-B984655572A4}"/>
                      </a:ext>
                    </a:extLst>
                  </p:cNvPr>
                  <p:cNvSpPr/>
                  <p:nvPr/>
                </p:nvSpPr>
                <p:spPr>
                  <a:xfrm>
                    <a:off x="2339622" y="3183278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40100 h 40100"/>
                      <a:gd name="connsiteX1" fmla="*/ 4010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40100"/>
                        </a:moveTo>
                        <a:lnTo>
                          <a:pt x="40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</p:grpSp>
            <p:sp>
              <p:nvSpPr>
                <p:cNvPr id="98" name="Forme libre : forme 97">
                  <a:extLst>
                    <a:ext uri="{FF2B5EF4-FFF2-40B4-BE49-F238E27FC236}">
                      <a16:creationId xmlns:a16="http://schemas.microsoft.com/office/drawing/2014/main" id="{9042EBDD-D6FB-44CB-91F3-8787234E8E7B}"/>
                    </a:ext>
                  </a:extLst>
                </p:cNvPr>
                <p:cNvSpPr/>
                <p:nvPr/>
              </p:nvSpPr>
              <p:spPr>
                <a:xfrm>
                  <a:off x="2458875" y="3207758"/>
                  <a:ext cx="21145" cy="9525"/>
                </a:xfrm>
                <a:custGeom>
                  <a:avLst/>
                  <a:gdLst>
                    <a:gd name="connsiteX0" fmla="*/ 0 w 21145"/>
                    <a:gd name="connsiteY0" fmla="*/ 0 h 9525"/>
                    <a:gd name="connsiteX1" fmla="*/ 21146 w 21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45" h="9525">
                      <a:moveTo>
                        <a:pt x="0" y="0"/>
                      </a:moveTo>
                      <a:lnTo>
                        <a:pt x="21146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99" name="Forme libre : forme 98">
                  <a:extLst>
                    <a:ext uri="{FF2B5EF4-FFF2-40B4-BE49-F238E27FC236}">
                      <a16:creationId xmlns:a16="http://schemas.microsoft.com/office/drawing/2014/main" id="{8A9C92DD-0F73-48D1-8B7A-E2849790C7FC}"/>
                    </a:ext>
                  </a:extLst>
                </p:cNvPr>
                <p:cNvSpPr/>
                <p:nvPr/>
              </p:nvSpPr>
              <p:spPr>
                <a:xfrm>
                  <a:off x="2459828" y="3222712"/>
                  <a:ext cx="34099" cy="9525"/>
                </a:xfrm>
                <a:custGeom>
                  <a:avLst/>
                  <a:gdLst>
                    <a:gd name="connsiteX0" fmla="*/ 0 w 34099"/>
                    <a:gd name="connsiteY0" fmla="*/ 0 h 9525"/>
                    <a:gd name="connsiteX1" fmla="*/ 34100 w 3409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099" h="9525">
                      <a:moveTo>
                        <a:pt x="0" y="0"/>
                      </a:moveTo>
                      <a:lnTo>
                        <a:pt x="3410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</p:grpSp>
          <p:sp>
            <p:nvSpPr>
              <p:cNvPr id="91" name="Forme libre : forme 90">
                <a:extLst>
                  <a:ext uri="{FF2B5EF4-FFF2-40B4-BE49-F238E27FC236}">
                    <a16:creationId xmlns:a16="http://schemas.microsoft.com/office/drawing/2014/main" id="{D3E61092-68F2-4A44-93E7-50F8A718882F}"/>
                  </a:ext>
                </a:extLst>
              </p:cNvPr>
              <p:cNvSpPr/>
              <p:nvPr/>
            </p:nvSpPr>
            <p:spPr>
              <a:xfrm>
                <a:off x="2466019" y="3238047"/>
                <a:ext cx="44958" cy="13334"/>
              </a:xfrm>
              <a:custGeom>
                <a:avLst/>
                <a:gdLst>
                  <a:gd name="connsiteX0" fmla="*/ 44958 w 44958"/>
                  <a:gd name="connsiteY0" fmla="*/ 0 h 13334"/>
                  <a:gd name="connsiteX1" fmla="*/ 22479 w 44958"/>
                  <a:gd name="connsiteY1" fmla="*/ 13335 h 13334"/>
                  <a:gd name="connsiteX2" fmla="*/ 0 w 44958"/>
                  <a:gd name="connsiteY2" fmla="*/ 0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58" h="13334">
                    <a:moveTo>
                      <a:pt x="44958" y="0"/>
                    </a:moveTo>
                    <a:cubicBezTo>
                      <a:pt x="44958" y="7334"/>
                      <a:pt x="34862" y="13335"/>
                      <a:pt x="22479" y="13335"/>
                    </a:cubicBezTo>
                    <a:cubicBezTo>
                      <a:pt x="10001" y="13335"/>
                      <a:pt x="0" y="7334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89" name="Forme libre : forme 88">
              <a:extLst>
                <a:ext uri="{FF2B5EF4-FFF2-40B4-BE49-F238E27FC236}">
                  <a16:creationId xmlns:a16="http://schemas.microsoft.com/office/drawing/2014/main" id="{16439153-5C1A-445E-A236-AA7A78463E51}"/>
                </a:ext>
              </a:extLst>
            </p:cNvPr>
            <p:cNvSpPr/>
            <p:nvPr/>
          </p:nvSpPr>
          <p:spPr>
            <a:xfrm>
              <a:off x="2457732" y="3016972"/>
              <a:ext cx="59245" cy="129158"/>
            </a:xfrm>
            <a:custGeom>
              <a:avLst/>
              <a:gdLst>
                <a:gd name="connsiteX0" fmla="*/ 45529 w 59245"/>
                <a:gd name="connsiteY0" fmla="*/ 0 h 129158"/>
                <a:gd name="connsiteX1" fmla="*/ 0 w 59245"/>
                <a:gd name="connsiteY1" fmla="*/ 70295 h 129158"/>
                <a:gd name="connsiteX2" fmla="*/ 59245 w 59245"/>
                <a:gd name="connsiteY2" fmla="*/ 68008 h 129158"/>
                <a:gd name="connsiteX3" fmla="*/ 8287 w 59245"/>
                <a:gd name="connsiteY3" fmla="*/ 129159 h 12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5" h="129158">
                  <a:moveTo>
                    <a:pt x="45529" y="0"/>
                  </a:moveTo>
                  <a:lnTo>
                    <a:pt x="0" y="70295"/>
                  </a:lnTo>
                  <a:lnTo>
                    <a:pt x="59245" y="68008"/>
                  </a:lnTo>
                  <a:lnTo>
                    <a:pt x="8287" y="12915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08" name="Graphique 1846">
            <a:extLst>
              <a:ext uri="{FF2B5EF4-FFF2-40B4-BE49-F238E27FC236}">
                <a16:creationId xmlns:a16="http://schemas.microsoft.com/office/drawing/2014/main" id="{663D0F27-1774-4D00-A85B-EB2958997AD5}"/>
              </a:ext>
            </a:extLst>
          </p:cNvPr>
          <p:cNvGrpSpPr/>
          <p:nvPr/>
        </p:nvGrpSpPr>
        <p:grpSpPr>
          <a:xfrm>
            <a:off x="598013" y="5018117"/>
            <a:ext cx="239268" cy="268810"/>
            <a:chOff x="754923" y="4488392"/>
            <a:chExt cx="305723" cy="343471"/>
          </a:xfrm>
          <a:noFill/>
        </p:grpSpPr>
        <p:sp>
          <p:nvSpPr>
            <p:cNvPr id="109" name="Forme libre : forme 108">
              <a:extLst>
                <a:ext uri="{FF2B5EF4-FFF2-40B4-BE49-F238E27FC236}">
                  <a16:creationId xmlns:a16="http://schemas.microsoft.com/office/drawing/2014/main" id="{3F5413CD-9872-4D54-AB85-05CA0D8F0FA0}"/>
                </a:ext>
              </a:extLst>
            </p:cNvPr>
            <p:cNvSpPr/>
            <p:nvPr/>
          </p:nvSpPr>
          <p:spPr>
            <a:xfrm>
              <a:off x="848819" y="4533445"/>
              <a:ext cx="105822" cy="29698"/>
            </a:xfrm>
            <a:custGeom>
              <a:avLst/>
              <a:gdLst>
                <a:gd name="connsiteX0" fmla="*/ 0 w 105822"/>
                <a:gd name="connsiteY0" fmla="*/ 22860 h 29698"/>
                <a:gd name="connsiteX1" fmla="*/ 90773 w 105822"/>
                <a:gd name="connsiteY1" fmla="*/ 0 h 29698"/>
                <a:gd name="connsiteX2" fmla="*/ 88963 w 105822"/>
                <a:gd name="connsiteY2" fmla="*/ 21622 h 29698"/>
                <a:gd name="connsiteX3" fmla="*/ 105823 w 105822"/>
                <a:gd name="connsiteY3" fmla="*/ 16192 h 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22" h="29698">
                  <a:moveTo>
                    <a:pt x="0" y="22860"/>
                  </a:moveTo>
                  <a:cubicBezTo>
                    <a:pt x="0" y="22860"/>
                    <a:pt x="52864" y="48673"/>
                    <a:pt x="90773" y="0"/>
                  </a:cubicBezTo>
                  <a:cubicBezTo>
                    <a:pt x="90773" y="0"/>
                    <a:pt x="94964" y="9049"/>
                    <a:pt x="88963" y="21622"/>
                  </a:cubicBezTo>
                  <a:cubicBezTo>
                    <a:pt x="88963" y="21622"/>
                    <a:pt x="98012" y="27051"/>
                    <a:pt x="105823" y="16192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33561A35-08F0-4091-8C80-8B2EAE293664}"/>
                </a:ext>
              </a:extLst>
            </p:cNvPr>
            <p:cNvSpPr/>
            <p:nvPr/>
          </p:nvSpPr>
          <p:spPr>
            <a:xfrm>
              <a:off x="827313" y="4488392"/>
              <a:ext cx="78560" cy="203168"/>
            </a:xfrm>
            <a:custGeom>
              <a:avLst/>
              <a:gdLst>
                <a:gd name="connsiteX0" fmla="*/ 78561 w 78560"/>
                <a:gd name="connsiteY0" fmla="*/ 203168 h 203168"/>
                <a:gd name="connsiteX1" fmla="*/ 14838 w 78560"/>
                <a:gd name="connsiteY1" fmla="*/ 145447 h 203168"/>
                <a:gd name="connsiteX2" fmla="*/ 456 w 78560"/>
                <a:gd name="connsiteY2" fmla="*/ 132207 h 203168"/>
                <a:gd name="connsiteX3" fmla="*/ 10647 w 78560"/>
                <a:gd name="connsiteY3" fmla="*/ 114205 h 203168"/>
                <a:gd name="connsiteX4" fmla="*/ 74941 w 78560"/>
                <a:gd name="connsiteY4" fmla="*/ 0 h 20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60" h="203168">
                  <a:moveTo>
                    <a:pt x="78561" y="203168"/>
                  </a:moveTo>
                  <a:cubicBezTo>
                    <a:pt x="30459" y="203168"/>
                    <a:pt x="14838" y="145447"/>
                    <a:pt x="14838" y="145447"/>
                  </a:cubicBezTo>
                  <a:cubicBezTo>
                    <a:pt x="14838" y="145447"/>
                    <a:pt x="3408" y="146685"/>
                    <a:pt x="456" y="132207"/>
                  </a:cubicBezTo>
                  <a:cubicBezTo>
                    <a:pt x="-2592" y="117824"/>
                    <a:pt x="10647" y="114205"/>
                    <a:pt x="10647" y="114205"/>
                  </a:cubicBezTo>
                  <a:cubicBezTo>
                    <a:pt x="10647" y="114205"/>
                    <a:pt x="-15165" y="24670"/>
                    <a:pt x="7494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1" name="Forme libre : forme 110">
              <a:extLst>
                <a:ext uri="{FF2B5EF4-FFF2-40B4-BE49-F238E27FC236}">
                  <a16:creationId xmlns:a16="http://schemas.microsoft.com/office/drawing/2014/main" id="{25AA3D8F-F5F9-4A96-8472-78FEB680ABFD}"/>
                </a:ext>
              </a:extLst>
            </p:cNvPr>
            <p:cNvSpPr/>
            <p:nvPr/>
          </p:nvSpPr>
          <p:spPr>
            <a:xfrm>
              <a:off x="909493" y="4497536"/>
              <a:ext cx="80370" cy="194024"/>
            </a:xfrm>
            <a:custGeom>
              <a:avLst/>
              <a:gdLst>
                <a:gd name="connsiteX0" fmla="*/ 0 w 80370"/>
                <a:gd name="connsiteY0" fmla="*/ 194024 h 194024"/>
                <a:gd name="connsiteX1" fmla="*/ 65532 w 80370"/>
                <a:gd name="connsiteY1" fmla="*/ 136303 h 194024"/>
                <a:gd name="connsiteX2" fmla="*/ 79915 w 80370"/>
                <a:gd name="connsiteY2" fmla="*/ 123063 h 194024"/>
                <a:gd name="connsiteX3" fmla="*/ 69723 w 80370"/>
                <a:gd name="connsiteY3" fmla="*/ 105061 h 194024"/>
                <a:gd name="connsiteX4" fmla="*/ 29051 w 80370"/>
                <a:gd name="connsiteY4" fmla="*/ 0 h 19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0" h="194024">
                  <a:moveTo>
                    <a:pt x="0" y="194024"/>
                  </a:moveTo>
                  <a:cubicBezTo>
                    <a:pt x="48101" y="194024"/>
                    <a:pt x="65532" y="136303"/>
                    <a:pt x="65532" y="136303"/>
                  </a:cubicBezTo>
                  <a:cubicBezTo>
                    <a:pt x="65532" y="136303"/>
                    <a:pt x="76962" y="137541"/>
                    <a:pt x="79915" y="123063"/>
                  </a:cubicBezTo>
                  <a:cubicBezTo>
                    <a:pt x="82963" y="108680"/>
                    <a:pt x="69723" y="105061"/>
                    <a:pt x="69723" y="105061"/>
                  </a:cubicBezTo>
                  <a:cubicBezTo>
                    <a:pt x="69723" y="105061"/>
                    <a:pt x="90678" y="32480"/>
                    <a:pt x="2905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2" name="Forme libre : forme 111">
              <a:extLst>
                <a:ext uri="{FF2B5EF4-FFF2-40B4-BE49-F238E27FC236}">
                  <a16:creationId xmlns:a16="http://schemas.microsoft.com/office/drawing/2014/main" id="{55725341-05F8-449B-B143-C379A1A731D8}"/>
                </a:ext>
              </a:extLst>
            </p:cNvPr>
            <p:cNvSpPr/>
            <p:nvPr/>
          </p:nvSpPr>
          <p:spPr>
            <a:xfrm>
              <a:off x="874632" y="4600216"/>
              <a:ext cx="9525" cy="13144"/>
            </a:xfrm>
            <a:custGeom>
              <a:avLst/>
              <a:gdLst>
                <a:gd name="connsiteX0" fmla="*/ 0 w 9525"/>
                <a:gd name="connsiteY0" fmla="*/ 0 h 13144"/>
                <a:gd name="connsiteX1" fmla="*/ 0 w 9525"/>
                <a:gd name="connsiteY1" fmla="*/ 13145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144">
                  <a:moveTo>
                    <a:pt x="0" y="0"/>
                  </a:moveTo>
                  <a:lnTo>
                    <a:pt x="0" y="13145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3" name="Forme libre : forme 112">
              <a:extLst>
                <a:ext uri="{FF2B5EF4-FFF2-40B4-BE49-F238E27FC236}">
                  <a16:creationId xmlns:a16="http://schemas.microsoft.com/office/drawing/2014/main" id="{8AC9309F-E5CF-44D0-B7FA-F994A2105754}"/>
                </a:ext>
              </a:extLst>
            </p:cNvPr>
            <p:cNvSpPr/>
            <p:nvPr/>
          </p:nvSpPr>
          <p:spPr>
            <a:xfrm>
              <a:off x="931782" y="4599549"/>
              <a:ext cx="9525" cy="13239"/>
            </a:xfrm>
            <a:custGeom>
              <a:avLst/>
              <a:gdLst>
                <a:gd name="connsiteX0" fmla="*/ 0 w 9525"/>
                <a:gd name="connsiteY0" fmla="*/ 0 h 13239"/>
                <a:gd name="connsiteX1" fmla="*/ 0 w 9525"/>
                <a:gd name="connsiteY1" fmla="*/ 13240 h 1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239">
                  <a:moveTo>
                    <a:pt x="0" y="0"/>
                  </a:moveTo>
                  <a:lnTo>
                    <a:pt x="0" y="1324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4" name="Forme libre : forme 113">
              <a:extLst>
                <a:ext uri="{FF2B5EF4-FFF2-40B4-BE49-F238E27FC236}">
                  <a16:creationId xmlns:a16="http://schemas.microsoft.com/office/drawing/2014/main" id="{51AE9B37-921C-4E5C-B5B2-676380D3307C}"/>
                </a:ext>
              </a:extLst>
            </p:cNvPr>
            <p:cNvSpPr/>
            <p:nvPr/>
          </p:nvSpPr>
          <p:spPr>
            <a:xfrm>
              <a:off x="892824" y="4649841"/>
              <a:ext cx="25050" cy="5214"/>
            </a:xfrm>
            <a:custGeom>
              <a:avLst/>
              <a:gdLst>
                <a:gd name="connsiteX0" fmla="*/ 25051 w 25050"/>
                <a:gd name="connsiteY0" fmla="*/ 0 h 5214"/>
                <a:gd name="connsiteX1" fmla="*/ 0 w 25050"/>
                <a:gd name="connsiteY1" fmla="*/ 0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0" h="5214">
                  <a:moveTo>
                    <a:pt x="25051" y="0"/>
                  </a:moveTo>
                  <a:cubicBezTo>
                    <a:pt x="18097" y="6953"/>
                    <a:pt x="6858" y="6953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5" name="Forme libre : forme 114">
              <a:extLst>
                <a:ext uri="{FF2B5EF4-FFF2-40B4-BE49-F238E27FC236}">
                  <a16:creationId xmlns:a16="http://schemas.microsoft.com/office/drawing/2014/main" id="{37DDB1D0-BB60-4FEC-99C7-9537C51B4D7C}"/>
                </a:ext>
              </a:extLst>
            </p:cNvPr>
            <p:cNvSpPr/>
            <p:nvPr/>
          </p:nvSpPr>
          <p:spPr>
            <a:xfrm>
              <a:off x="754923" y="4691179"/>
              <a:ext cx="151998" cy="140208"/>
            </a:xfrm>
            <a:custGeom>
              <a:avLst/>
              <a:gdLst>
                <a:gd name="connsiteX0" fmla="*/ 551 w 151998"/>
                <a:gd name="connsiteY0" fmla="*/ 140208 h 140208"/>
                <a:gd name="connsiteX1" fmla="*/ 88466 w 151998"/>
                <a:gd name="connsiteY1" fmla="*/ 27051 h 140208"/>
                <a:gd name="connsiteX2" fmla="*/ 106469 w 151998"/>
                <a:gd name="connsiteY2" fmla="*/ 0 h 140208"/>
                <a:gd name="connsiteX3" fmla="*/ 151998 w 151998"/>
                <a:gd name="connsiteY3" fmla="*/ 37433 h 140208"/>
                <a:gd name="connsiteX4" fmla="*/ 127614 w 151998"/>
                <a:gd name="connsiteY4" fmla="*/ 66770 h 140208"/>
                <a:gd name="connsiteX5" fmla="*/ 103230 w 151998"/>
                <a:gd name="connsiteY5" fmla="*/ 42386 h 14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998" h="140208">
                  <a:moveTo>
                    <a:pt x="551" y="140208"/>
                  </a:moveTo>
                  <a:cubicBezTo>
                    <a:pt x="551" y="140208"/>
                    <a:pt x="-12499" y="52292"/>
                    <a:pt x="88466" y="27051"/>
                  </a:cubicBezTo>
                  <a:lnTo>
                    <a:pt x="106469" y="0"/>
                  </a:lnTo>
                  <a:lnTo>
                    <a:pt x="151998" y="37433"/>
                  </a:lnTo>
                  <a:lnTo>
                    <a:pt x="127614" y="66770"/>
                  </a:lnTo>
                  <a:lnTo>
                    <a:pt x="103230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6" name="Forme libre : forme 115">
              <a:extLst>
                <a:ext uri="{FF2B5EF4-FFF2-40B4-BE49-F238E27FC236}">
                  <a16:creationId xmlns:a16="http://schemas.microsoft.com/office/drawing/2014/main" id="{FBD1B046-D5E3-4DF0-98A6-7D01F8D01FC7}"/>
                </a:ext>
              </a:extLst>
            </p:cNvPr>
            <p:cNvSpPr/>
            <p:nvPr/>
          </p:nvSpPr>
          <p:spPr>
            <a:xfrm>
              <a:off x="908731" y="4691655"/>
              <a:ext cx="144875" cy="91916"/>
            </a:xfrm>
            <a:custGeom>
              <a:avLst/>
              <a:gdLst>
                <a:gd name="connsiteX0" fmla="*/ 144875 w 144875"/>
                <a:gd name="connsiteY0" fmla="*/ 91916 h 91916"/>
                <a:gd name="connsiteX1" fmla="*/ 63532 w 144875"/>
                <a:gd name="connsiteY1" fmla="*/ 27051 h 91916"/>
                <a:gd name="connsiteX2" fmla="*/ 45530 w 144875"/>
                <a:gd name="connsiteY2" fmla="*/ 0 h 91916"/>
                <a:gd name="connsiteX3" fmla="*/ 0 w 144875"/>
                <a:gd name="connsiteY3" fmla="*/ 37433 h 91916"/>
                <a:gd name="connsiteX4" fmla="*/ 24384 w 144875"/>
                <a:gd name="connsiteY4" fmla="*/ 66770 h 91916"/>
                <a:gd name="connsiteX5" fmla="*/ 48768 w 144875"/>
                <a:gd name="connsiteY5" fmla="*/ 42386 h 9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875" h="91916">
                  <a:moveTo>
                    <a:pt x="144875" y="91916"/>
                  </a:moveTo>
                  <a:cubicBezTo>
                    <a:pt x="135255" y="67056"/>
                    <a:pt x="113252" y="39529"/>
                    <a:pt x="63532" y="27051"/>
                  </a:cubicBezTo>
                  <a:lnTo>
                    <a:pt x="45530" y="0"/>
                  </a:lnTo>
                  <a:lnTo>
                    <a:pt x="0" y="37433"/>
                  </a:lnTo>
                  <a:lnTo>
                    <a:pt x="24384" y="66770"/>
                  </a:lnTo>
                  <a:lnTo>
                    <a:pt x="48768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7" name="Forme libre : forme 116">
              <a:extLst>
                <a:ext uri="{FF2B5EF4-FFF2-40B4-BE49-F238E27FC236}">
                  <a16:creationId xmlns:a16="http://schemas.microsoft.com/office/drawing/2014/main" id="{51572711-6927-41AD-BD83-B0FA4E7AC13C}"/>
                </a:ext>
              </a:extLst>
            </p:cNvPr>
            <p:cNvSpPr/>
            <p:nvPr/>
          </p:nvSpPr>
          <p:spPr>
            <a:xfrm>
              <a:off x="1060083" y="4814719"/>
              <a:ext cx="563" cy="17144"/>
            </a:xfrm>
            <a:custGeom>
              <a:avLst/>
              <a:gdLst>
                <a:gd name="connsiteX0" fmla="*/ 0 w 563"/>
                <a:gd name="connsiteY0" fmla="*/ 17145 h 17144"/>
                <a:gd name="connsiteX1" fmla="*/ 286 w 563"/>
                <a:gd name="connsiteY1" fmla="*/ 0 h 1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3" h="17144">
                  <a:moveTo>
                    <a:pt x="0" y="17145"/>
                  </a:moveTo>
                  <a:cubicBezTo>
                    <a:pt x="0" y="17145"/>
                    <a:pt x="1048" y="10382"/>
                    <a:pt x="286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18" name="Graphique 2">
            <a:extLst>
              <a:ext uri="{FF2B5EF4-FFF2-40B4-BE49-F238E27FC236}">
                <a16:creationId xmlns:a16="http://schemas.microsoft.com/office/drawing/2014/main" id="{F3201AE0-9B9C-4891-B78E-10AFB9A884DC}"/>
              </a:ext>
            </a:extLst>
          </p:cNvPr>
          <p:cNvGrpSpPr/>
          <p:nvPr/>
        </p:nvGrpSpPr>
        <p:grpSpPr>
          <a:xfrm>
            <a:off x="709737" y="3653030"/>
            <a:ext cx="216456" cy="247380"/>
            <a:chOff x="1184026" y="296326"/>
            <a:chExt cx="555828" cy="635238"/>
          </a:xfrm>
          <a:noFill/>
        </p:grpSpPr>
        <p:sp>
          <p:nvSpPr>
            <p:cNvPr id="119" name="Forme libre : forme 17">
              <a:extLst>
                <a:ext uri="{FF2B5EF4-FFF2-40B4-BE49-F238E27FC236}">
                  <a16:creationId xmlns:a16="http://schemas.microsoft.com/office/drawing/2014/main" id="{BB7CE965-E46E-4CC4-B445-CA8188E7CFB0}"/>
                </a:ext>
              </a:extLst>
            </p:cNvPr>
            <p:cNvSpPr/>
            <p:nvPr/>
          </p:nvSpPr>
          <p:spPr>
            <a:xfrm>
              <a:off x="1184026" y="889140"/>
              <a:ext cx="12517" cy="16047"/>
            </a:xfrm>
            <a:custGeom>
              <a:avLst/>
              <a:gdLst>
                <a:gd name="connsiteX0" fmla="*/ 12517 w 12517"/>
                <a:gd name="connsiteY0" fmla="*/ 0 h 16047"/>
                <a:gd name="connsiteX1" fmla="*/ 0 w 12517"/>
                <a:gd name="connsiteY1" fmla="*/ 0 h 1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17" h="16047">
                  <a:moveTo>
                    <a:pt x="12517" y="0"/>
                  </a:moveTo>
                  <a:lnTo>
                    <a:pt x="0" y="0"/>
                  </a:lnTo>
                </a:path>
              </a:pathLst>
            </a:custGeom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0" name="Forme libre : forme 18">
              <a:extLst>
                <a:ext uri="{FF2B5EF4-FFF2-40B4-BE49-F238E27FC236}">
                  <a16:creationId xmlns:a16="http://schemas.microsoft.com/office/drawing/2014/main" id="{95EDB09B-1527-43A6-871A-AAD1BF6219B4}"/>
                </a:ext>
              </a:extLst>
            </p:cNvPr>
            <p:cNvSpPr/>
            <p:nvPr/>
          </p:nvSpPr>
          <p:spPr>
            <a:xfrm>
              <a:off x="1222379" y="821099"/>
              <a:ext cx="38995" cy="67399"/>
            </a:xfrm>
            <a:custGeom>
              <a:avLst/>
              <a:gdLst>
                <a:gd name="connsiteX0" fmla="*/ 38995 w 38995"/>
                <a:gd name="connsiteY0" fmla="*/ 0 h 67399"/>
                <a:gd name="connsiteX1" fmla="*/ 38995 w 38995"/>
                <a:gd name="connsiteY1" fmla="*/ 58573 h 67399"/>
                <a:gd name="connsiteX2" fmla="*/ 30169 w 38995"/>
                <a:gd name="connsiteY2" fmla="*/ 67400 h 67399"/>
                <a:gd name="connsiteX3" fmla="*/ 0 w 38995"/>
                <a:gd name="connsiteY3" fmla="*/ 67400 h 6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995" h="67399">
                  <a:moveTo>
                    <a:pt x="38995" y="0"/>
                  </a:moveTo>
                  <a:lnTo>
                    <a:pt x="38995" y="58573"/>
                  </a:lnTo>
                  <a:cubicBezTo>
                    <a:pt x="38995" y="63388"/>
                    <a:pt x="34984" y="67400"/>
                    <a:pt x="30169" y="67400"/>
                  </a:cubicBezTo>
                  <a:lnTo>
                    <a:pt x="0" y="67400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1" name="Forme libre : forme 19">
              <a:extLst>
                <a:ext uri="{FF2B5EF4-FFF2-40B4-BE49-F238E27FC236}">
                  <a16:creationId xmlns:a16="http://schemas.microsoft.com/office/drawing/2014/main" id="{8BCA4097-83B5-4218-A73E-669DED0B61E0}"/>
                </a:ext>
              </a:extLst>
            </p:cNvPr>
            <p:cNvSpPr/>
            <p:nvPr/>
          </p:nvSpPr>
          <p:spPr>
            <a:xfrm>
              <a:off x="1216923" y="680362"/>
              <a:ext cx="44451" cy="101741"/>
            </a:xfrm>
            <a:custGeom>
              <a:avLst/>
              <a:gdLst>
                <a:gd name="connsiteX0" fmla="*/ 0 w 44451"/>
                <a:gd name="connsiteY0" fmla="*/ 0 h 101741"/>
                <a:gd name="connsiteX1" fmla="*/ 35625 w 44451"/>
                <a:gd name="connsiteY1" fmla="*/ 0 h 101741"/>
                <a:gd name="connsiteX2" fmla="*/ 44452 w 44451"/>
                <a:gd name="connsiteY2" fmla="*/ 8826 h 101741"/>
                <a:gd name="connsiteX3" fmla="*/ 44452 w 44451"/>
                <a:gd name="connsiteY3" fmla="*/ 101741 h 101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51" h="101741">
                  <a:moveTo>
                    <a:pt x="0" y="0"/>
                  </a:moveTo>
                  <a:lnTo>
                    <a:pt x="35625" y="0"/>
                  </a:lnTo>
                  <a:cubicBezTo>
                    <a:pt x="40440" y="0"/>
                    <a:pt x="44452" y="4012"/>
                    <a:pt x="44452" y="8826"/>
                  </a:cubicBezTo>
                  <a:lnTo>
                    <a:pt x="44452" y="101741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2" name="Forme libre : forme 20">
              <a:extLst>
                <a:ext uri="{FF2B5EF4-FFF2-40B4-BE49-F238E27FC236}">
                  <a16:creationId xmlns:a16="http://schemas.microsoft.com/office/drawing/2014/main" id="{C9BC058B-14A8-46AF-9B3B-55FF76A17246}"/>
                </a:ext>
              </a:extLst>
            </p:cNvPr>
            <p:cNvSpPr/>
            <p:nvPr/>
          </p:nvSpPr>
          <p:spPr>
            <a:xfrm>
              <a:off x="1261375" y="703439"/>
              <a:ext cx="296076" cy="122955"/>
            </a:xfrm>
            <a:custGeom>
              <a:avLst/>
              <a:gdLst>
                <a:gd name="connsiteX0" fmla="*/ 0 w 296076"/>
                <a:gd name="connsiteY0" fmla="*/ 1155 h 122955"/>
                <a:gd name="connsiteX1" fmla="*/ 164808 w 296076"/>
                <a:gd name="connsiteY1" fmla="*/ 35497 h 122955"/>
                <a:gd name="connsiteX2" fmla="*/ 263982 w 296076"/>
                <a:gd name="connsiteY2" fmla="*/ 35497 h 122955"/>
                <a:gd name="connsiteX3" fmla="*/ 296077 w 296076"/>
                <a:gd name="connsiteY3" fmla="*/ 65987 h 122955"/>
                <a:gd name="connsiteX4" fmla="*/ 261735 w 296076"/>
                <a:gd name="connsiteY4" fmla="*/ 94873 h 122955"/>
                <a:gd name="connsiteX5" fmla="*/ 181176 w 296076"/>
                <a:gd name="connsiteY5" fmla="*/ 94873 h 122955"/>
                <a:gd name="connsiteX6" fmla="*/ 155340 w 296076"/>
                <a:gd name="connsiteY6" fmla="*/ 122956 h 122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076" h="122955">
                  <a:moveTo>
                    <a:pt x="0" y="1155"/>
                  </a:moveTo>
                  <a:cubicBezTo>
                    <a:pt x="0" y="1155"/>
                    <a:pt x="103186" y="-9757"/>
                    <a:pt x="164808" y="35497"/>
                  </a:cubicBezTo>
                  <a:lnTo>
                    <a:pt x="263982" y="35497"/>
                  </a:lnTo>
                  <a:cubicBezTo>
                    <a:pt x="263982" y="35497"/>
                    <a:pt x="296077" y="33892"/>
                    <a:pt x="296077" y="65987"/>
                  </a:cubicBezTo>
                  <a:cubicBezTo>
                    <a:pt x="296077" y="98082"/>
                    <a:pt x="261735" y="94873"/>
                    <a:pt x="261735" y="94873"/>
                  </a:cubicBezTo>
                  <a:lnTo>
                    <a:pt x="181176" y="94873"/>
                  </a:lnTo>
                  <a:lnTo>
                    <a:pt x="155340" y="122956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3" name="Forme libre : forme 21">
              <a:extLst>
                <a:ext uri="{FF2B5EF4-FFF2-40B4-BE49-F238E27FC236}">
                  <a16:creationId xmlns:a16="http://schemas.microsoft.com/office/drawing/2014/main" id="{113DE2A9-A9E6-4806-ABB9-3FD45AF4E6E7}"/>
                </a:ext>
              </a:extLst>
            </p:cNvPr>
            <p:cNvSpPr/>
            <p:nvPr/>
          </p:nvSpPr>
          <p:spPr>
            <a:xfrm>
              <a:off x="1264424" y="856885"/>
              <a:ext cx="225948" cy="74679"/>
            </a:xfrm>
            <a:custGeom>
              <a:avLst/>
              <a:gdLst>
                <a:gd name="connsiteX0" fmla="*/ 225949 w 225948"/>
                <a:gd name="connsiteY0" fmla="*/ 72695 h 74679"/>
                <a:gd name="connsiteX1" fmla="*/ 186151 w 225948"/>
                <a:gd name="connsiteY1" fmla="*/ 67239 h 74679"/>
                <a:gd name="connsiteX2" fmla="*/ 58734 w 225948"/>
                <a:gd name="connsiteY2" fmla="*/ 0 h 74679"/>
                <a:gd name="connsiteX3" fmla="*/ 0 w 225948"/>
                <a:gd name="connsiteY3" fmla="*/ 0 h 7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5948" h="74679">
                  <a:moveTo>
                    <a:pt x="225949" y="72695"/>
                  </a:moveTo>
                  <a:cubicBezTo>
                    <a:pt x="225949" y="72695"/>
                    <a:pt x="210383" y="79756"/>
                    <a:pt x="186151" y="67239"/>
                  </a:cubicBezTo>
                  <a:cubicBezTo>
                    <a:pt x="161919" y="54722"/>
                    <a:pt x="58734" y="0"/>
                    <a:pt x="58734" y="0"/>
                  </a:cubicBezTo>
                  <a:lnTo>
                    <a:pt x="0" y="0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4" name="Forme libre : forme 22">
              <a:extLst>
                <a:ext uri="{FF2B5EF4-FFF2-40B4-BE49-F238E27FC236}">
                  <a16:creationId xmlns:a16="http://schemas.microsoft.com/office/drawing/2014/main" id="{1E482E6C-CB16-4721-93E7-9F3CF73C59F2}"/>
                </a:ext>
              </a:extLst>
            </p:cNvPr>
            <p:cNvSpPr/>
            <p:nvPr/>
          </p:nvSpPr>
          <p:spPr>
            <a:xfrm>
              <a:off x="1517012" y="760383"/>
              <a:ext cx="222842" cy="157321"/>
            </a:xfrm>
            <a:custGeom>
              <a:avLst/>
              <a:gdLst>
                <a:gd name="connsiteX0" fmla="*/ 82645 w 222842"/>
                <a:gd name="connsiteY0" fmla="*/ 35682 h 157321"/>
                <a:gd name="connsiteX1" fmla="*/ 220172 w 222842"/>
                <a:gd name="connsiteY1" fmla="*/ 11450 h 157321"/>
                <a:gd name="connsiteX2" fmla="*/ 0 w 222842"/>
                <a:gd name="connsiteY2" fmla="*/ 157322 h 15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2842" h="157321">
                  <a:moveTo>
                    <a:pt x="82645" y="35682"/>
                  </a:moveTo>
                  <a:cubicBezTo>
                    <a:pt x="82645" y="35682"/>
                    <a:pt x="187275" y="-24497"/>
                    <a:pt x="220172" y="11450"/>
                  </a:cubicBezTo>
                  <a:cubicBezTo>
                    <a:pt x="246650" y="40496"/>
                    <a:pt x="69165" y="125548"/>
                    <a:pt x="0" y="157322"/>
                  </a:cubicBez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5" name="Forme libre : forme 23">
              <a:extLst>
                <a:ext uri="{FF2B5EF4-FFF2-40B4-BE49-F238E27FC236}">
                  <a16:creationId xmlns:a16="http://schemas.microsoft.com/office/drawing/2014/main" id="{594FF105-6391-4F96-9B31-642027B42228}"/>
                </a:ext>
              </a:extLst>
            </p:cNvPr>
            <p:cNvSpPr/>
            <p:nvPr/>
          </p:nvSpPr>
          <p:spPr>
            <a:xfrm rot="-1350026">
              <a:off x="1320250" y="348476"/>
              <a:ext cx="340215" cy="340215"/>
            </a:xfrm>
            <a:custGeom>
              <a:avLst/>
              <a:gdLst>
                <a:gd name="connsiteX0" fmla="*/ 340216 w 340215"/>
                <a:gd name="connsiteY0" fmla="*/ 170108 h 340215"/>
                <a:gd name="connsiteX1" fmla="*/ 170108 w 340215"/>
                <a:gd name="connsiteY1" fmla="*/ 340216 h 340215"/>
                <a:gd name="connsiteX2" fmla="*/ 0 w 340215"/>
                <a:gd name="connsiteY2" fmla="*/ 170108 h 340215"/>
                <a:gd name="connsiteX3" fmla="*/ 170108 w 340215"/>
                <a:gd name="connsiteY3" fmla="*/ 0 h 340215"/>
                <a:gd name="connsiteX4" fmla="*/ 340216 w 340215"/>
                <a:gd name="connsiteY4" fmla="*/ 170108 h 34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0215" h="340215">
                  <a:moveTo>
                    <a:pt x="340216" y="170108"/>
                  </a:moveTo>
                  <a:cubicBezTo>
                    <a:pt x="340216" y="264056"/>
                    <a:pt x="264056" y="340216"/>
                    <a:pt x="170108" y="340216"/>
                  </a:cubicBezTo>
                  <a:cubicBezTo>
                    <a:pt x="76160" y="340216"/>
                    <a:pt x="0" y="264056"/>
                    <a:pt x="0" y="170108"/>
                  </a:cubicBezTo>
                  <a:cubicBezTo>
                    <a:pt x="0" y="76160"/>
                    <a:pt x="76160" y="0"/>
                    <a:pt x="170108" y="0"/>
                  </a:cubicBezTo>
                  <a:cubicBezTo>
                    <a:pt x="264056" y="0"/>
                    <a:pt x="340216" y="76160"/>
                    <a:pt x="340216" y="170108"/>
                  </a:cubicBezTo>
                  <a:close/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6" name="Forme libre : forme 24">
              <a:extLst>
                <a:ext uri="{FF2B5EF4-FFF2-40B4-BE49-F238E27FC236}">
                  <a16:creationId xmlns:a16="http://schemas.microsoft.com/office/drawing/2014/main" id="{252ACC2C-BDD5-4ED3-8545-CBBD4431C741}"/>
                </a:ext>
              </a:extLst>
            </p:cNvPr>
            <p:cNvSpPr/>
            <p:nvPr/>
          </p:nvSpPr>
          <p:spPr>
            <a:xfrm>
              <a:off x="1380768" y="406110"/>
              <a:ext cx="219048" cy="208296"/>
            </a:xfrm>
            <a:custGeom>
              <a:avLst/>
              <a:gdLst>
                <a:gd name="connsiteX0" fmla="*/ 109605 w 219048"/>
                <a:gd name="connsiteY0" fmla="*/ 0 h 208296"/>
                <a:gd name="connsiteX1" fmla="*/ 141379 w 219048"/>
                <a:gd name="connsiteY1" fmla="*/ 71411 h 208296"/>
                <a:gd name="connsiteX2" fmla="*/ 219049 w 219048"/>
                <a:gd name="connsiteY2" fmla="*/ 79596 h 208296"/>
                <a:gd name="connsiteX3" fmla="*/ 161117 w 219048"/>
                <a:gd name="connsiteY3" fmla="*/ 131911 h 208296"/>
                <a:gd name="connsiteX4" fmla="*/ 177325 w 219048"/>
                <a:gd name="connsiteY4" fmla="*/ 208297 h 208296"/>
                <a:gd name="connsiteX5" fmla="*/ 109605 w 219048"/>
                <a:gd name="connsiteY5" fmla="*/ 169301 h 208296"/>
                <a:gd name="connsiteX6" fmla="*/ 41884 w 219048"/>
                <a:gd name="connsiteY6" fmla="*/ 208297 h 208296"/>
                <a:gd name="connsiteX7" fmla="*/ 57932 w 219048"/>
                <a:gd name="connsiteY7" fmla="*/ 131911 h 208296"/>
                <a:gd name="connsiteX8" fmla="*/ 0 w 219048"/>
                <a:gd name="connsiteY8" fmla="*/ 79596 h 208296"/>
                <a:gd name="connsiteX9" fmla="*/ 77670 w 219048"/>
                <a:gd name="connsiteY9" fmla="*/ 71411 h 208296"/>
                <a:gd name="connsiteX10" fmla="*/ 91310 w 219048"/>
                <a:gd name="connsiteY10" fmla="*/ 40761 h 20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9048" h="208296">
                  <a:moveTo>
                    <a:pt x="109605" y="0"/>
                  </a:moveTo>
                  <a:lnTo>
                    <a:pt x="141379" y="71411"/>
                  </a:lnTo>
                  <a:lnTo>
                    <a:pt x="219049" y="79596"/>
                  </a:lnTo>
                  <a:lnTo>
                    <a:pt x="161117" y="131911"/>
                  </a:lnTo>
                  <a:lnTo>
                    <a:pt x="177325" y="208297"/>
                  </a:lnTo>
                  <a:lnTo>
                    <a:pt x="109605" y="169301"/>
                  </a:lnTo>
                  <a:lnTo>
                    <a:pt x="41884" y="208297"/>
                  </a:lnTo>
                  <a:lnTo>
                    <a:pt x="57932" y="131911"/>
                  </a:lnTo>
                  <a:lnTo>
                    <a:pt x="0" y="79596"/>
                  </a:lnTo>
                  <a:lnTo>
                    <a:pt x="77670" y="71411"/>
                  </a:lnTo>
                  <a:lnTo>
                    <a:pt x="91310" y="40761"/>
                  </a:lnTo>
                  <a:close/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</p:spTree>
    <p:extLst>
      <p:ext uri="{BB962C8B-B14F-4D97-AF65-F5344CB8AC3E}">
        <p14:creationId xmlns:p14="http://schemas.microsoft.com/office/powerpoint/2010/main" val="34222556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8">
            <a:extLst>
              <a:ext uri="{FF2B5EF4-FFF2-40B4-BE49-F238E27FC236}">
                <a16:creationId xmlns:a16="http://schemas.microsoft.com/office/drawing/2014/main" id="{9717FE14-B6AE-4644-9732-8028B2AAD5BD}"/>
              </a:ext>
            </a:extLst>
          </p:cNvPr>
          <p:cNvSpPr txBox="1">
            <a:spLocks/>
          </p:cNvSpPr>
          <p:nvPr/>
        </p:nvSpPr>
        <p:spPr bwMode="auto">
          <a:xfrm>
            <a:off x="5953014" y="1412872"/>
            <a:ext cx="5858586" cy="2231150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 dirty="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3EA176-ED14-4162-B47C-A24CF4DAB5D6}"/>
              </a:ext>
            </a:extLst>
          </p:cNvPr>
          <p:cNvSpPr/>
          <p:nvPr/>
        </p:nvSpPr>
        <p:spPr>
          <a:xfrm>
            <a:off x="6025180" y="3062084"/>
            <a:ext cx="5717684" cy="49494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contenu 8">
            <a:extLst>
              <a:ext uri="{FF2B5EF4-FFF2-40B4-BE49-F238E27FC236}">
                <a16:creationId xmlns:a16="http://schemas.microsoft.com/office/drawing/2014/main" id="{42F3C636-9FBD-48E8-8929-84C4E2EAC88D}"/>
              </a:ext>
            </a:extLst>
          </p:cNvPr>
          <p:cNvSpPr txBox="1">
            <a:spLocks/>
          </p:cNvSpPr>
          <p:nvPr/>
        </p:nvSpPr>
        <p:spPr bwMode="auto">
          <a:xfrm>
            <a:off x="466041" y="1398834"/>
            <a:ext cx="5331135" cy="3517198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9AFFC8-7B5F-4734-8766-7FC82080003D}"/>
              </a:ext>
            </a:extLst>
          </p:cNvPr>
          <p:cNvSpPr/>
          <p:nvPr/>
        </p:nvSpPr>
        <p:spPr>
          <a:xfrm>
            <a:off x="546389" y="3557031"/>
            <a:ext cx="5173338" cy="12810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space réservé du contenu 8">
            <a:extLst>
              <a:ext uri="{FF2B5EF4-FFF2-40B4-BE49-F238E27FC236}">
                <a16:creationId xmlns:a16="http://schemas.microsoft.com/office/drawing/2014/main" id="{ADE2DD4E-6A0B-493A-B9D4-9EB2221142D1}"/>
              </a:ext>
            </a:extLst>
          </p:cNvPr>
          <p:cNvSpPr txBox="1">
            <a:spLocks/>
          </p:cNvSpPr>
          <p:nvPr/>
        </p:nvSpPr>
        <p:spPr>
          <a:xfrm>
            <a:off x="5505298" y="1422205"/>
            <a:ext cx="5858586" cy="2377041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variable sur objectifs : </a:t>
            </a:r>
          </a:p>
          <a:p>
            <a:pPr marL="1142895" lvl="2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/>
              <a:t>Ventes Brutes IARD &amp; prévoyance (si Top CC Vert et actualisé)</a:t>
            </a: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variable relative (baromètre) : </a:t>
            </a:r>
          </a:p>
          <a:p>
            <a:pPr marL="1142895" lvl="2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/>
              <a:t>VN IARD &amp; prévoyance (produits pondérés)</a:t>
            </a:r>
          </a:p>
          <a:p>
            <a:pPr marL="1142895" lvl="2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/>
              <a:t>FDC – Evo. Nombre de clients équipés</a:t>
            </a:r>
          </a:p>
          <a:p>
            <a:pPr marL="1142895" lvl="2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/>
              <a:t>Prémium : VN IARD &amp; prévoyance (produits pondérés) sur clients Prémium</a:t>
            </a:r>
          </a:p>
          <a:p>
            <a:pPr marL="1142895" lvl="2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/>
              <a:t>Satisfaction</a:t>
            </a: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Astuce : </a:t>
            </a:r>
            <a:r>
              <a:rPr lang="fr-FR" sz="1000" i="1" dirty="0"/>
              <a:t>Suivez chaque semaine vos contrats provisoires AUTO ou 2Roues dans le brief </a:t>
            </a:r>
            <a:r>
              <a:rPr lang="fr-FR" sz="1000" i="1" dirty="0" err="1"/>
              <a:t>HeBDDo</a:t>
            </a:r>
            <a:r>
              <a:rPr lang="fr-FR" sz="1000" i="1" dirty="0"/>
              <a:t> pour éviter les résiliations.</a:t>
            </a:r>
            <a:endParaRPr lang="fr-FR" sz="1200" dirty="0">
              <a:cs typeface="Arial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FCCDB4D3-C05A-443F-AA4D-4C211DE728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latin typeface="Montserrat Black"/>
              </a:rPr>
              <a:t>L’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Essentiel </a:t>
            </a:r>
            <a:r>
              <a:rPr lang="fr-FR" dirty="0">
                <a:latin typeface="Montserrat Black"/>
              </a:rPr>
              <a:t>de l’IARD &amp; Prévoyance : « Être 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Assureur au quotidien </a:t>
            </a:r>
            <a:r>
              <a:rPr lang="fr-FR" dirty="0">
                <a:latin typeface="Montserrat Black"/>
              </a:rPr>
              <a:t>»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6DAB5D-8000-41DB-9DD1-35C9106D84C4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Montserrat Black" panose="00000A00000000000000" pitchFamily="2" charset="0"/>
              </a:rPr>
              <a:t>IARD &amp; PREVOYANCE</a:t>
            </a: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3836AF9C-4F4B-4A91-B38B-D3693A710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rgbClr val="C00000"/>
                </a:solidFill>
              </a:rPr>
              <a:t>Grand Public</a:t>
            </a:r>
            <a:r>
              <a:rPr lang="fr-FR" dirty="0">
                <a:solidFill>
                  <a:srgbClr val="C00000"/>
                </a:solidFill>
              </a:rPr>
              <a:t>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 dirty="0">
                <a:solidFill>
                  <a:srgbClr val="C00000"/>
                </a:solidFill>
              </a:rPr>
              <a:t>Premiums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sp>
        <p:nvSpPr>
          <p:cNvPr id="12" name="Espace réservé du contenu 8">
            <a:extLst>
              <a:ext uri="{FF2B5EF4-FFF2-40B4-BE49-F238E27FC236}">
                <a16:creationId xmlns:a16="http://schemas.microsoft.com/office/drawing/2014/main" id="{49424DC2-A064-426D-9643-56011F5E9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4487" y="1277258"/>
            <a:ext cx="2629578" cy="31906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impacts sur votre PV</a:t>
            </a:r>
          </a:p>
        </p:txBody>
      </p:sp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4B9473F1-4C74-4F3A-B18B-6C75B5E16838}"/>
              </a:ext>
            </a:extLst>
          </p:cNvPr>
          <p:cNvSpPr txBox="1">
            <a:spLocks/>
          </p:cNvSpPr>
          <p:nvPr/>
        </p:nvSpPr>
        <p:spPr>
          <a:xfrm>
            <a:off x="458604" y="5075566"/>
            <a:ext cx="5338572" cy="881614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r-FR" sz="1050"/>
          </a:p>
        </p:txBody>
      </p:sp>
      <p:sp>
        <p:nvSpPr>
          <p:cNvPr id="14" name="Espace réservé du contenu 8">
            <a:extLst>
              <a:ext uri="{FF2B5EF4-FFF2-40B4-BE49-F238E27FC236}">
                <a16:creationId xmlns:a16="http://schemas.microsoft.com/office/drawing/2014/main" id="{1F75EC0F-7C83-43FA-A79F-5BC8A59405B0}"/>
              </a:ext>
            </a:extLst>
          </p:cNvPr>
          <p:cNvSpPr txBox="1">
            <a:spLocks/>
          </p:cNvSpPr>
          <p:nvPr/>
        </p:nvSpPr>
        <p:spPr>
          <a:xfrm>
            <a:off x="275502" y="1337638"/>
            <a:ext cx="5568578" cy="2268106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Sécur’Famille 2 : </a:t>
            </a:r>
            <a:r>
              <a:rPr lang="fr-FR" sz="1200" dirty="0"/>
              <a:t>2 mois offerts du 2 mai au 30 juin 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MRH : </a:t>
            </a:r>
            <a:r>
              <a:rPr lang="fr-FR" sz="1200" dirty="0"/>
              <a:t>1 mois offert du 3 juin au 1</a:t>
            </a:r>
            <a:r>
              <a:rPr lang="fr-FR" sz="1200" baseline="30000" dirty="0"/>
              <a:t>er</a:t>
            </a:r>
            <a:r>
              <a:rPr lang="fr-FR" sz="1200" dirty="0"/>
              <a:t> juillet.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 : </a:t>
            </a:r>
            <a:r>
              <a:rPr lang="fr-FR" sz="1200" dirty="0"/>
              <a:t>10% de remise sur les véhicules propres (électriques et hybrides).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Remise à la main du réseau :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/>
              <a:t>Remise par paliers de 5 à 80€ (Habilitation niveau DA) 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b="1" dirty="0"/>
              <a:t>Remise Libre jusqu’à 25% </a:t>
            </a:r>
            <a:r>
              <a:rPr lang="fr-FR" sz="1000" dirty="0"/>
              <a:t>(</a:t>
            </a:r>
            <a:r>
              <a:rPr lang="fr-FR" sz="1000" b="1" dirty="0">
                <a:solidFill>
                  <a:srgbClr val="C00000"/>
                </a:solidFill>
              </a:rPr>
              <a:t>Habilitation niveau DT</a:t>
            </a:r>
            <a:r>
              <a:rPr lang="fr-FR" sz="1000" dirty="0"/>
              <a:t>) 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Remise Fidélité : </a:t>
            </a:r>
            <a:r>
              <a:rPr lang="fr-FR" sz="1200" dirty="0"/>
              <a:t>5 % de remise à vie pour les clients qui souscrivent 2 contrats Habitation / Auto / GAV ou plus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endParaRPr lang="fr-FR" sz="1000" dirty="0"/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endParaRPr lang="fr-FR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endParaRPr lang="fr-FR" sz="1200" dirty="0"/>
          </a:p>
        </p:txBody>
      </p:sp>
      <p:sp>
        <p:nvSpPr>
          <p:cNvPr id="15" name="Espace réservé du contenu 8">
            <a:extLst>
              <a:ext uri="{FF2B5EF4-FFF2-40B4-BE49-F238E27FC236}">
                <a16:creationId xmlns:a16="http://schemas.microsoft.com/office/drawing/2014/main" id="{98DB1A6E-53E6-4BB5-B9A4-5F1EB056D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58" y="1239301"/>
            <a:ext cx="2245682" cy="31906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à proposer</a:t>
            </a:r>
          </a:p>
        </p:txBody>
      </p:sp>
      <p:sp>
        <p:nvSpPr>
          <p:cNvPr id="16" name="Espace réservé du contenu 8">
            <a:extLst>
              <a:ext uri="{FF2B5EF4-FFF2-40B4-BE49-F238E27FC236}">
                <a16:creationId xmlns:a16="http://schemas.microsoft.com/office/drawing/2014/main" id="{416B9F6B-2A53-4C82-BA9B-B64B560DCA03}"/>
              </a:ext>
            </a:extLst>
          </p:cNvPr>
          <p:cNvSpPr txBox="1">
            <a:spLocks/>
          </p:cNvSpPr>
          <p:nvPr/>
        </p:nvSpPr>
        <p:spPr>
          <a:xfrm>
            <a:off x="557590" y="4979412"/>
            <a:ext cx="1723366" cy="338987"/>
          </a:xfrm>
          <a:prstGeom prst="rect">
            <a:avLst/>
          </a:prstGeom>
          <a:solidFill>
            <a:srgbClr val="FFC000"/>
          </a:solidFill>
          <a:ln w="28575"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fr-FR" sz="1400" b="1" dirty="0">
                <a:solidFill>
                  <a:schemeClr val="bg1"/>
                </a:solidFill>
              </a:rPr>
              <a:t>     1</a:t>
            </a:r>
            <a:r>
              <a:rPr lang="fr-FR" sz="1400" b="1" baseline="30000" dirty="0">
                <a:solidFill>
                  <a:schemeClr val="bg1"/>
                </a:solidFill>
              </a:rPr>
              <a:t>er</a:t>
            </a:r>
            <a:r>
              <a:rPr lang="fr-FR" sz="1400" b="1" dirty="0">
                <a:solidFill>
                  <a:schemeClr val="bg1"/>
                </a:solidFill>
              </a:rPr>
              <a:t> de cordée !</a:t>
            </a:r>
          </a:p>
        </p:txBody>
      </p:sp>
      <p:sp>
        <p:nvSpPr>
          <p:cNvPr id="17" name="Espace réservé du contenu 8">
            <a:extLst>
              <a:ext uri="{FF2B5EF4-FFF2-40B4-BE49-F238E27FC236}">
                <a16:creationId xmlns:a16="http://schemas.microsoft.com/office/drawing/2014/main" id="{A17D2CA5-190D-47D1-A3EB-6A1D23592DF4}"/>
              </a:ext>
            </a:extLst>
          </p:cNvPr>
          <p:cNvSpPr txBox="1">
            <a:spLocks/>
          </p:cNvSpPr>
          <p:nvPr/>
        </p:nvSpPr>
        <p:spPr>
          <a:xfrm>
            <a:off x="-1" y="5275815"/>
            <a:ext cx="5644429" cy="667060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fr-FR" sz="1200" b="1" dirty="0">
                <a:solidFill>
                  <a:srgbClr val="C00000"/>
                </a:solidFill>
              </a:rPr>
              <a:t>LA</a:t>
            </a:r>
            <a:r>
              <a:rPr lang="fr-FR" sz="1200" b="1" dirty="0"/>
              <a:t> cible</a:t>
            </a:r>
            <a:r>
              <a:rPr lang="fr-FR" sz="1200" b="1" dirty="0">
                <a:solidFill>
                  <a:srgbClr val="C00000"/>
                </a:solidFill>
              </a:rPr>
              <a:t> prioritaire </a:t>
            </a:r>
            <a:r>
              <a:rPr lang="fr-FR" sz="1200" b="1" dirty="0"/>
              <a:t>à traiter :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FFC000"/>
                </a:solidFill>
              </a:rPr>
              <a:t>« PRIO Q2 IARD » </a:t>
            </a:r>
            <a:r>
              <a:rPr lang="fr-FR" sz="1200" b="1" dirty="0"/>
              <a:t>: La cible très tendre </a:t>
            </a:r>
            <a:r>
              <a:rPr lang="fr-FR" sz="1200" dirty="0"/>
              <a:t>pour équiper en assurance. </a:t>
            </a:r>
            <a:r>
              <a:rPr lang="fr-FR" sz="1200" dirty="0">
                <a:sym typeface="Wingdings" panose="05000000000000000000" pitchFamily="2" charset="2"/>
                <a:hlinkClick r:id="rId2" action="ppaction://hlinksldjump"/>
              </a:rPr>
              <a:t> </a:t>
            </a:r>
            <a:r>
              <a:rPr lang="fr-FR" sz="1200" dirty="0">
                <a:hlinkClick r:id="rId2" action="ppaction://hlinksldjump"/>
              </a:rPr>
              <a:t>En savoir plus </a:t>
            </a:r>
            <a:endParaRPr lang="fr-FR" sz="1200" dirty="0"/>
          </a:p>
        </p:txBody>
      </p:sp>
      <p:sp>
        <p:nvSpPr>
          <p:cNvPr id="18" name="Espace réservé du contenu 8">
            <a:extLst>
              <a:ext uri="{FF2B5EF4-FFF2-40B4-BE49-F238E27FC236}">
                <a16:creationId xmlns:a16="http://schemas.microsoft.com/office/drawing/2014/main" id="{2B241769-9F03-45DF-A32A-DF9D2F0E7776}"/>
              </a:ext>
            </a:extLst>
          </p:cNvPr>
          <p:cNvSpPr txBox="1">
            <a:spLocks/>
          </p:cNvSpPr>
          <p:nvPr/>
        </p:nvSpPr>
        <p:spPr bwMode="auto">
          <a:xfrm>
            <a:off x="5953015" y="3798006"/>
            <a:ext cx="5858586" cy="2159174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31" name="Espace réservé du contenu 8">
            <a:extLst>
              <a:ext uri="{FF2B5EF4-FFF2-40B4-BE49-F238E27FC236}">
                <a16:creationId xmlns:a16="http://schemas.microsoft.com/office/drawing/2014/main" id="{5B589CD9-C41A-4E1E-8886-89E0A82147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753" y="3446237"/>
            <a:ext cx="2152648" cy="28747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chemeClr val="tx2"/>
              </a:buClr>
            </a:pPr>
            <a:r>
              <a:rPr lang="fr-FR" altLang="fr-FR" sz="1200" b="1" dirty="0">
                <a:solidFill>
                  <a:schemeClr val="bg1"/>
                </a:solidFill>
              </a:rPr>
              <a:t>      Les offres PREMIUM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F3C90F05-E8BC-4EBF-8E0F-D234ACC73C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5541" y="3429000"/>
            <a:ext cx="338888" cy="329341"/>
          </a:xfrm>
          <a:prstGeom prst="rect">
            <a:avLst/>
          </a:prstGeom>
        </p:spPr>
      </p:pic>
      <p:sp>
        <p:nvSpPr>
          <p:cNvPr id="36" name="Espace réservé du contenu 8">
            <a:extLst>
              <a:ext uri="{FF2B5EF4-FFF2-40B4-BE49-F238E27FC236}">
                <a16:creationId xmlns:a16="http://schemas.microsoft.com/office/drawing/2014/main" id="{615E4532-88F8-42A5-AA2D-33AECA8CAE21}"/>
              </a:ext>
            </a:extLst>
          </p:cNvPr>
          <p:cNvSpPr txBox="1">
            <a:spLocks/>
          </p:cNvSpPr>
          <p:nvPr/>
        </p:nvSpPr>
        <p:spPr>
          <a:xfrm>
            <a:off x="5533957" y="3850496"/>
            <a:ext cx="5716751" cy="2159174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outils de conquête pour provoquer la relation : 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/>
              <a:t>« </a:t>
            </a:r>
            <a:r>
              <a:rPr lang="fr-FR" sz="1000" b="1" dirty="0">
                <a:hlinkClick r:id="rId5"/>
              </a:rPr>
              <a:t>ÇA ROULE ! </a:t>
            </a:r>
            <a:r>
              <a:rPr lang="fr-FR" sz="1000" dirty="0"/>
              <a:t>» est un outil ludique de conquête pour notre assurance AUTO et </a:t>
            </a:r>
            <a:r>
              <a:rPr lang="fr-FR" sz="1000" b="1" dirty="0"/>
              <a:t>un accélérateur de production </a:t>
            </a:r>
            <a:r>
              <a:rPr lang="fr-FR" sz="1000" dirty="0"/>
              <a:t>!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/>
              <a:t>Le questionnaire relationnel « </a:t>
            </a:r>
            <a:r>
              <a:rPr lang="fr-FR" sz="1000" b="1" dirty="0">
                <a:hlinkClick r:id="rId6"/>
              </a:rPr>
              <a:t>Dois-je le quitter? </a:t>
            </a:r>
            <a:r>
              <a:rPr lang="fr-FR" sz="1000" dirty="0"/>
              <a:t>» pour tester ses connaissances et pour interpeller, faire réfléchir.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/>
              <a:t>La fiche cartonnée « </a:t>
            </a:r>
            <a:r>
              <a:rPr lang="fr-FR" sz="1000" b="1" dirty="0">
                <a:hlinkClick r:id="rId7"/>
              </a:rPr>
              <a:t>Rendez-vous IARD </a:t>
            </a:r>
            <a:r>
              <a:rPr lang="fr-FR" sz="1000" dirty="0"/>
              <a:t>» afin de proposer à nos clients une étude personnalisée de leurs assurances détenues à la concurrence 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/>
              <a:t>La nouvelle plateforme d’entrainement assurance IARD </a:t>
            </a:r>
            <a:r>
              <a:rPr lang="fr-FR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fr-FR" sz="1000" b="1" dirty="0">
                <a:hlinkClick r:id="rId8"/>
              </a:rPr>
              <a:t>IDEA</a:t>
            </a:r>
            <a:endParaRPr lang="fr-FR" sz="1000" b="1" dirty="0"/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boîte à outils : 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/>
              <a:t>La Rubrique des Commerciaux pour trouver toutes les informations :</a:t>
            </a: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cs typeface="Arial"/>
            </a:endParaRPr>
          </a:p>
        </p:txBody>
      </p:sp>
      <p:pic>
        <p:nvPicPr>
          <p:cNvPr id="37" name="Image 36">
            <a:hlinkClick r:id="rId9"/>
            <a:extLst>
              <a:ext uri="{FF2B5EF4-FFF2-40B4-BE49-F238E27FC236}">
                <a16:creationId xmlns:a16="http://schemas.microsoft.com/office/drawing/2014/main" id="{FD2824C7-9D90-464B-89B9-A7C0780B402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59934" y="5664696"/>
            <a:ext cx="1233803" cy="278179"/>
          </a:xfrm>
          <a:prstGeom prst="rect">
            <a:avLst/>
          </a:prstGeom>
        </p:spPr>
      </p:pic>
      <p:pic>
        <p:nvPicPr>
          <p:cNvPr id="39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5CFD2588-57FF-4BCA-9FA5-F1EC17550F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11291676" y="5885771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Espace réservé du contenu 8">
            <a:extLst>
              <a:ext uri="{FF2B5EF4-FFF2-40B4-BE49-F238E27FC236}">
                <a16:creationId xmlns:a16="http://schemas.microsoft.com/office/drawing/2014/main" id="{50970CFC-DF42-41A9-8657-16BE65616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0374" y="3737133"/>
            <a:ext cx="3329016" cy="31906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TOUT SUR… l’IARD &amp; Prévoyance</a:t>
            </a:r>
          </a:p>
        </p:txBody>
      </p:sp>
      <p:pic>
        <p:nvPicPr>
          <p:cNvPr id="42" name="Image 41">
            <a:extLst>
              <a:ext uri="{FF2B5EF4-FFF2-40B4-BE49-F238E27FC236}">
                <a16:creationId xmlns:a16="http://schemas.microsoft.com/office/drawing/2014/main" id="{4197E027-9E32-450D-B1F2-449191BBFCC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907" y="1593322"/>
            <a:ext cx="205549" cy="210255"/>
          </a:xfrm>
          <a:prstGeom prst="rect">
            <a:avLst/>
          </a:prstGeom>
        </p:spPr>
      </p:pic>
      <p:pic>
        <p:nvPicPr>
          <p:cNvPr id="45" name="Picture 2" descr="Sticker arbre été vert pas cher Etiquette &amp;amp;amp; Autocollant">
            <a:extLst>
              <a:ext uri="{FF2B5EF4-FFF2-40B4-BE49-F238E27FC236}">
                <a16:creationId xmlns:a16="http://schemas.microsoft.com/office/drawing/2014/main" id="{5F574639-2509-433B-8655-309EB8B6CC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409" y="2043286"/>
            <a:ext cx="333609" cy="333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765DE358-300E-4B97-B1C0-136F797FDB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1978020" y="5761335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Espace réservé du contenu 8">
            <a:extLst>
              <a:ext uri="{FF2B5EF4-FFF2-40B4-BE49-F238E27FC236}">
                <a16:creationId xmlns:a16="http://schemas.microsoft.com/office/drawing/2014/main" id="{F6BFAB75-DD64-43CE-8AAD-EF05DD1D7E63}"/>
              </a:ext>
            </a:extLst>
          </p:cNvPr>
          <p:cNvSpPr txBox="1">
            <a:spLocks/>
          </p:cNvSpPr>
          <p:nvPr/>
        </p:nvSpPr>
        <p:spPr>
          <a:xfrm>
            <a:off x="166049" y="3572772"/>
            <a:ext cx="5531542" cy="1411896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002060"/>
                </a:solidFill>
              </a:rPr>
              <a:t>Des règles d’acceptation et garanties haut de gamme :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defRPr/>
            </a:pPr>
            <a:r>
              <a:rPr lang="fr-FR" sz="1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MRH : </a:t>
            </a:r>
            <a:r>
              <a:rPr lang="fr-FR" sz="1000" dirty="0">
                <a:solidFill>
                  <a:srgbClr val="002060"/>
                </a:solidFill>
              </a:rPr>
              <a:t>Garanties TOUS RISQUES immobilier &amp; mobilier, Rééquipement à neuf, couverture du logement jusqu’à 16 pièces et 25 en dérogation.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defRPr/>
            </a:pPr>
            <a:r>
              <a:rPr lang="fr-FR" sz="1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 : </a:t>
            </a:r>
            <a:r>
              <a:rPr lang="fr-FR" sz="1000" dirty="0">
                <a:solidFill>
                  <a:srgbClr val="002060"/>
                </a:solidFill>
              </a:rPr>
              <a:t>Indemnisation à neuf, bris de glace renforcé, couverture véhicule Haut de gamme jusqu’à 86000€ en dérogation et véhicules sportifs.</a:t>
            </a:r>
            <a:endParaRPr lang="fr-FR" sz="1200" dirty="0">
              <a:solidFill>
                <a:srgbClr val="002060"/>
              </a:solidFill>
            </a:endParaRPr>
          </a:p>
        </p:txBody>
      </p:sp>
      <p:grpSp>
        <p:nvGrpSpPr>
          <p:cNvPr id="29" name="Graphique 1830">
            <a:extLst>
              <a:ext uri="{FF2B5EF4-FFF2-40B4-BE49-F238E27FC236}">
                <a16:creationId xmlns:a16="http://schemas.microsoft.com/office/drawing/2014/main" id="{E6C04F9D-15AD-49DF-A853-FF0F71426CA0}"/>
              </a:ext>
            </a:extLst>
          </p:cNvPr>
          <p:cNvGrpSpPr/>
          <p:nvPr/>
        </p:nvGrpSpPr>
        <p:grpSpPr>
          <a:xfrm>
            <a:off x="538447" y="1276994"/>
            <a:ext cx="248961" cy="225774"/>
            <a:chOff x="10483925" y="2904391"/>
            <a:chExt cx="396900" cy="359934"/>
          </a:xfrm>
          <a:noFill/>
        </p:grpSpPr>
        <p:grpSp>
          <p:nvGrpSpPr>
            <p:cNvPr id="30" name="Graphique 1830">
              <a:extLst>
                <a:ext uri="{FF2B5EF4-FFF2-40B4-BE49-F238E27FC236}">
                  <a16:creationId xmlns:a16="http://schemas.microsoft.com/office/drawing/2014/main" id="{C3F146E7-67E7-4C36-926A-71452848ED9C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40" name="Forme libre : forme 39">
                <a:extLst>
                  <a:ext uri="{FF2B5EF4-FFF2-40B4-BE49-F238E27FC236}">
                    <a16:creationId xmlns:a16="http://schemas.microsoft.com/office/drawing/2014/main" id="{50EC100F-2511-46E9-BC84-36F611F630A1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1" name="Forme libre : forme 40">
                <a:extLst>
                  <a:ext uri="{FF2B5EF4-FFF2-40B4-BE49-F238E27FC236}">
                    <a16:creationId xmlns:a16="http://schemas.microsoft.com/office/drawing/2014/main" id="{900A3364-7A5D-42F7-9445-8ABC087FFCCE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3" name="Forme libre : forme 42">
                <a:extLst>
                  <a:ext uri="{FF2B5EF4-FFF2-40B4-BE49-F238E27FC236}">
                    <a16:creationId xmlns:a16="http://schemas.microsoft.com/office/drawing/2014/main" id="{B8639534-0F9A-4C06-BEB1-A85585481B1F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8" name="Forme libre : forme 47">
                <a:extLst>
                  <a:ext uri="{FF2B5EF4-FFF2-40B4-BE49-F238E27FC236}">
                    <a16:creationId xmlns:a16="http://schemas.microsoft.com/office/drawing/2014/main" id="{C6812126-D823-4FD1-9143-D94FED64062F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9" name="Forme libre : forme 48">
                <a:extLst>
                  <a:ext uri="{FF2B5EF4-FFF2-40B4-BE49-F238E27FC236}">
                    <a16:creationId xmlns:a16="http://schemas.microsoft.com/office/drawing/2014/main" id="{7C9114E4-D2FC-41B6-8398-68C8369AA216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0" name="Forme libre : forme 49">
                <a:extLst>
                  <a:ext uri="{FF2B5EF4-FFF2-40B4-BE49-F238E27FC236}">
                    <a16:creationId xmlns:a16="http://schemas.microsoft.com/office/drawing/2014/main" id="{300AA8F9-B3B7-4130-BA99-34D43F3262CC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1" name="Forme libre : forme 50">
                <a:extLst>
                  <a:ext uri="{FF2B5EF4-FFF2-40B4-BE49-F238E27FC236}">
                    <a16:creationId xmlns:a16="http://schemas.microsoft.com/office/drawing/2014/main" id="{3987F800-97B8-48C0-B98A-EA8D569DAB7C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2" name="Forme libre : forme 51">
                <a:extLst>
                  <a:ext uri="{FF2B5EF4-FFF2-40B4-BE49-F238E27FC236}">
                    <a16:creationId xmlns:a16="http://schemas.microsoft.com/office/drawing/2014/main" id="{C10A22DD-1C12-4C5F-80FA-B202E64ADFC0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3" name="Forme libre : forme 52">
                <a:extLst>
                  <a:ext uri="{FF2B5EF4-FFF2-40B4-BE49-F238E27FC236}">
                    <a16:creationId xmlns:a16="http://schemas.microsoft.com/office/drawing/2014/main" id="{35F2A199-D7A7-429C-84EB-7F0499619032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4" name="Forme libre : forme 53">
                <a:extLst>
                  <a:ext uri="{FF2B5EF4-FFF2-40B4-BE49-F238E27FC236}">
                    <a16:creationId xmlns:a16="http://schemas.microsoft.com/office/drawing/2014/main" id="{FEA7F92C-7F49-49D8-9C0D-625AEC8E2027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5" name="Forme libre : forme 54">
                <a:extLst>
                  <a:ext uri="{FF2B5EF4-FFF2-40B4-BE49-F238E27FC236}">
                    <a16:creationId xmlns:a16="http://schemas.microsoft.com/office/drawing/2014/main" id="{4CDB50DE-CBD6-430E-B23D-06CC09236810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6" name="Forme libre : forme 55">
                <a:extLst>
                  <a:ext uri="{FF2B5EF4-FFF2-40B4-BE49-F238E27FC236}">
                    <a16:creationId xmlns:a16="http://schemas.microsoft.com/office/drawing/2014/main" id="{6A7BCC59-87CB-4746-9195-E43B41A813D7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7" name="Forme libre : forme 56">
                <a:extLst>
                  <a:ext uri="{FF2B5EF4-FFF2-40B4-BE49-F238E27FC236}">
                    <a16:creationId xmlns:a16="http://schemas.microsoft.com/office/drawing/2014/main" id="{24757063-F6A2-4801-B59A-7E3B1F46D33A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61274D38-F774-4D87-B047-EC49564DA79F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7595D340-0611-4D34-B7ED-82A04C4717C7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6870EF8C-026E-4047-BE7E-F70C060CCFF6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58" name="Graphique 1772">
            <a:extLst>
              <a:ext uri="{FF2B5EF4-FFF2-40B4-BE49-F238E27FC236}">
                <a16:creationId xmlns:a16="http://schemas.microsoft.com/office/drawing/2014/main" id="{CB97E570-E3C5-4AEC-892F-0993D841A87D}"/>
              </a:ext>
            </a:extLst>
          </p:cNvPr>
          <p:cNvGrpSpPr/>
          <p:nvPr/>
        </p:nvGrpSpPr>
        <p:grpSpPr>
          <a:xfrm>
            <a:off x="6102164" y="1318463"/>
            <a:ext cx="211812" cy="233903"/>
            <a:chOff x="2317430" y="1288782"/>
            <a:chExt cx="363699" cy="401630"/>
          </a:xfrm>
          <a:noFill/>
        </p:grpSpPr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323B15B0-CD44-4430-A2F5-BF1D0C521D30}"/>
                </a:ext>
              </a:extLst>
            </p:cNvPr>
            <p:cNvSpPr/>
            <p:nvPr/>
          </p:nvSpPr>
          <p:spPr>
            <a:xfrm>
              <a:off x="2437427" y="1349025"/>
              <a:ext cx="92315" cy="208883"/>
            </a:xfrm>
            <a:custGeom>
              <a:avLst/>
              <a:gdLst>
                <a:gd name="connsiteX0" fmla="*/ 18 w 92315"/>
                <a:gd name="connsiteY0" fmla="*/ 208883 h 208883"/>
                <a:gd name="connsiteX1" fmla="*/ 18 w 92315"/>
                <a:gd name="connsiteY1" fmla="*/ 128111 h 208883"/>
                <a:gd name="connsiteX2" fmla="*/ 84505 w 92315"/>
                <a:gd name="connsiteY2" fmla="*/ 0 h 208883"/>
                <a:gd name="connsiteX3" fmla="*/ 92315 w 92315"/>
                <a:gd name="connsiteY3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15" h="208883">
                  <a:moveTo>
                    <a:pt x="18" y="208883"/>
                  </a:moveTo>
                  <a:cubicBezTo>
                    <a:pt x="18" y="157258"/>
                    <a:pt x="18" y="128111"/>
                    <a:pt x="18" y="128111"/>
                  </a:cubicBezTo>
                  <a:cubicBezTo>
                    <a:pt x="18" y="128111"/>
                    <a:pt x="-3411" y="2857"/>
                    <a:pt x="84505" y="0"/>
                  </a:cubicBezTo>
                  <a:lnTo>
                    <a:pt x="92315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60" name="Graphique 1772">
              <a:extLst>
                <a:ext uri="{FF2B5EF4-FFF2-40B4-BE49-F238E27FC236}">
                  <a16:creationId xmlns:a16="http://schemas.microsoft.com/office/drawing/2014/main" id="{07AF4181-8822-4084-8509-BBF0F03BE265}"/>
                </a:ext>
              </a:extLst>
            </p:cNvPr>
            <p:cNvGrpSpPr/>
            <p:nvPr/>
          </p:nvGrpSpPr>
          <p:grpSpPr>
            <a:xfrm>
              <a:off x="2452209" y="1371600"/>
              <a:ext cx="42576" cy="102012"/>
              <a:chOff x="2452209" y="1371600"/>
              <a:chExt cx="42576" cy="102012"/>
            </a:xfrm>
            <a:grpFill/>
          </p:grpSpPr>
          <p:sp>
            <p:nvSpPr>
              <p:cNvPr id="80" name="Forme libre : forme 79">
                <a:extLst>
                  <a:ext uri="{FF2B5EF4-FFF2-40B4-BE49-F238E27FC236}">
                    <a16:creationId xmlns:a16="http://schemas.microsoft.com/office/drawing/2014/main" id="{DC6CB987-44FE-4740-96AE-B41CBE4AE4B1}"/>
                  </a:ext>
                </a:extLst>
              </p:cNvPr>
              <p:cNvSpPr/>
              <p:nvPr/>
            </p:nvSpPr>
            <p:spPr>
              <a:xfrm>
                <a:off x="2480403" y="1371600"/>
                <a:ext cx="14382" cy="13049"/>
              </a:xfrm>
              <a:custGeom>
                <a:avLst/>
                <a:gdLst>
                  <a:gd name="connsiteX0" fmla="*/ 0 w 14382"/>
                  <a:gd name="connsiteY0" fmla="*/ 13049 h 13049"/>
                  <a:gd name="connsiteX1" fmla="*/ 14383 w 14382"/>
                  <a:gd name="connsiteY1" fmla="*/ 0 h 1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13049">
                    <a:moveTo>
                      <a:pt x="0" y="13049"/>
                    </a:moveTo>
                    <a:cubicBezTo>
                      <a:pt x="4191" y="8191"/>
                      <a:pt x="8954" y="3715"/>
                      <a:pt x="14383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1" name="Forme libre : forme 80">
                <a:extLst>
                  <a:ext uri="{FF2B5EF4-FFF2-40B4-BE49-F238E27FC236}">
                    <a16:creationId xmlns:a16="http://schemas.microsoft.com/office/drawing/2014/main" id="{7D88FCF1-3EED-47BC-9C73-403CE9C16CBE}"/>
                  </a:ext>
                </a:extLst>
              </p:cNvPr>
              <p:cNvSpPr/>
              <p:nvPr/>
            </p:nvSpPr>
            <p:spPr>
              <a:xfrm>
                <a:off x="2452209" y="1404175"/>
                <a:ext cx="15621" cy="69437"/>
              </a:xfrm>
              <a:custGeom>
                <a:avLst/>
                <a:gdLst>
                  <a:gd name="connsiteX0" fmla="*/ 0 w 15621"/>
                  <a:gd name="connsiteY0" fmla="*/ 69437 h 69437"/>
                  <a:gd name="connsiteX1" fmla="*/ 15621 w 15621"/>
                  <a:gd name="connsiteY1" fmla="*/ 0 h 69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21" h="69437">
                    <a:moveTo>
                      <a:pt x="0" y="69437"/>
                    </a:moveTo>
                    <a:cubicBezTo>
                      <a:pt x="572" y="54578"/>
                      <a:pt x="3334" y="25146"/>
                      <a:pt x="15621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DE097F50-7BBF-4845-BEC8-7A79E52BF150}"/>
                </a:ext>
              </a:extLst>
            </p:cNvPr>
            <p:cNvSpPr/>
            <p:nvPr/>
          </p:nvSpPr>
          <p:spPr>
            <a:xfrm>
              <a:off x="2556317" y="1349974"/>
              <a:ext cx="86772" cy="231460"/>
            </a:xfrm>
            <a:custGeom>
              <a:avLst/>
              <a:gdLst>
                <a:gd name="connsiteX0" fmla="*/ 0 w 86772"/>
                <a:gd name="connsiteY0" fmla="*/ 3 h 231460"/>
                <a:gd name="connsiteX1" fmla="*/ 86773 w 86772"/>
                <a:gd name="connsiteY1" fmla="*/ 132687 h 231460"/>
                <a:gd name="connsiteX2" fmla="*/ 86773 w 86772"/>
                <a:gd name="connsiteY2" fmla="*/ 231461 h 2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72" h="231460">
                  <a:moveTo>
                    <a:pt x="0" y="3"/>
                  </a:moveTo>
                  <a:cubicBezTo>
                    <a:pt x="0" y="3"/>
                    <a:pt x="86773" y="-2568"/>
                    <a:pt x="86773" y="132687"/>
                  </a:cubicBezTo>
                  <a:lnTo>
                    <a:pt x="86773" y="231461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7E0FCA62-0933-433C-AE46-40D71FBBA01D}"/>
                </a:ext>
              </a:extLst>
            </p:cNvPr>
            <p:cNvSpPr/>
            <p:nvPr/>
          </p:nvSpPr>
          <p:spPr>
            <a:xfrm>
              <a:off x="2491356" y="1288782"/>
              <a:ext cx="86868" cy="59291"/>
            </a:xfrm>
            <a:custGeom>
              <a:avLst/>
              <a:gdLst>
                <a:gd name="connsiteX0" fmla="*/ 23241 w 86868"/>
                <a:gd name="connsiteY0" fmla="*/ 59291 h 59291"/>
                <a:gd name="connsiteX1" fmla="*/ 0 w 86868"/>
                <a:gd name="connsiteY1" fmla="*/ 14333 h 59291"/>
                <a:gd name="connsiteX2" fmla="*/ 86868 w 86868"/>
                <a:gd name="connsiteY2" fmla="*/ 10142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" h="59291">
                  <a:moveTo>
                    <a:pt x="23241" y="59291"/>
                  </a:moveTo>
                  <a:lnTo>
                    <a:pt x="0" y="14333"/>
                  </a:lnTo>
                  <a:cubicBezTo>
                    <a:pt x="0" y="14333"/>
                    <a:pt x="42386" y="-14909"/>
                    <a:pt x="86868" y="1014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0CE76F77-E693-4E7E-B8F8-7084D8030CCE}"/>
                </a:ext>
              </a:extLst>
            </p:cNvPr>
            <p:cNvSpPr/>
            <p:nvPr/>
          </p:nvSpPr>
          <p:spPr>
            <a:xfrm>
              <a:off x="2568033" y="1308544"/>
              <a:ext cx="16382" cy="40671"/>
            </a:xfrm>
            <a:custGeom>
              <a:avLst/>
              <a:gdLst>
                <a:gd name="connsiteX0" fmla="*/ 16383 w 16382"/>
                <a:gd name="connsiteY0" fmla="*/ 0 h 40671"/>
                <a:gd name="connsiteX1" fmla="*/ 0 w 16382"/>
                <a:gd name="connsiteY1" fmla="*/ 40672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" h="40671">
                  <a:moveTo>
                    <a:pt x="16383" y="0"/>
                  </a:moveTo>
                  <a:lnTo>
                    <a:pt x="0" y="40672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4" name="Forme libre : forme 63">
              <a:extLst>
                <a:ext uri="{FF2B5EF4-FFF2-40B4-BE49-F238E27FC236}">
                  <a16:creationId xmlns:a16="http://schemas.microsoft.com/office/drawing/2014/main" id="{43FDD78A-C8C1-4778-9130-A1E395B71A84}"/>
                </a:ext>
              </a:extLst>
            </p:cNvPr>
            <p:cNvSpPr/>
            <p:nvPr/>
          </p:nvSpPr>
          <p:spPr>
            <a:xfrm>
              <a:off x="2538601" y="1303972"/>
              <a:ext cx="190" cy="34194"/>
            </a:xfrm>
            <a:custGeom>
              <a:avLst/>
              <a:gdLst>
                <a:gd name="connsiteX0" fmla="*/ 191 w 190"/>
                <a:gd name="connsiteY0" fmla="*/ 0 h 34194"/>
                <a:gd name="connsiteX1" fmla="*/ 0 w 190"/>
                <a:gd name="connsiteY1" fmla="*/ 34195 h 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" h="34194">
                  <a:moveTo>
                    <a:pt x="191" y="0"/>
                  </a:moveTo>
                  <a:lnTo>
                    <a:pt x="0" y="3419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6DA8A8C3-B265-4AF3-BC53-8EA32A02A3FF}"/>
                </a:ext>
              </a:extLst>
            </p:cNvPr>
            <p:cNvSpPr/>
            <p:nvPr/>
          </p:nvSpPr>
          <p:spPr>
            <a:xfrm>
              <a:off x="2556889" y="1311116"/>
              <a:ext cx="6572" cy="18478"/>
            </a:xfrm>
            <a:custGeom>
              <a:avLst/>
              <a:gdLst>
                <a:gd name="connsiteX0" fmla="*/ 6572 w 6572"/>
                <a:gd name="connsiteY0" fmla="*/ 0 h 18478"/>
                <a:gd name="connsiteX1" fmla="*/ 0 w 6572"/>
                <a:gd name="connsiteY1" fmla="*/ 18479 h 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" h="18478">
                  <a:moveTo>
                    <a:pt x="6572" y="0"/>
                  </a:moveTo>
                  <a:lnTo>
                    <a:pt x="0" y="1847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66" name="Graphique 1772">
              <a:extLst>
                <a:ext uri="{FF2B5EF4-FFF2-40B4-BE49-F238E27FC236}">
                  <a16:creationId xmlns:a16="http://schemas.microsoft.com/office/drawing/2014/main" id="{6014EA50-F1CF-4506-91F8-617E01179914}"/>
                </a:ext>
              </a:extLst>
            </p:cNvPr>
            <p:cNvGrpSpPr/>
            <p:nvPr/>
          </p:nvGrpSpPr>
          <p:grpSpPr>
            <a:xfrm>
              <a:off x="2489833" y="1432178"/>
              <a:ext cx="79724" cy="98488"/>
              <a:chOff x="2489833" y="1432178"/>
              <a:chExt cx="79724" cy="98488"/>
            </a:xfrm>
            <a:grpFill/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850615E3-D3D8-44B5-B6A0-9C92A7CA9680}"/>
                  </a:ext>
                </a:extLst>
              </p:cNvPr>
              <p:cNvSpPr/>
              <p:nvPr/>
            </p:nvSpPr>
            <p:spPr>
              <a:xfrm>
                <a:off x="2506025" y="1432178"/>
                <a:ext cx="63531" cy="98488"/>
              </a:xfrm>
              <a:custGeom>
                <a:avLst/>
                <a:gdLst>
                  <a:gd name="connsiteX0" fmla="*/ 63532 w 63531"/>
                  <a:gd name="connsiteY0" fmla="*/ 96393 h 98488"/>
                  <a:gd name="connsiteX1" fmla="*/ 49244 w 63531"/>
                  <a:gd name="connsiteY1" fmla="*/ 98489 h 98488"/>
                  <a:gd name="connsiteX2" fmla="*/ 0 w 63531"/>
                  <a:gd name="connsiteY2" fmla="*/ 49244 h 98488"/>
                  <a:gd name="connsiteX3" fmla="*/ 49244 w 63531"/>
                  <a:gd name="connsiteY3" fmla="*/ 0 h 98488"/>
                  <a:gd name="connsiteX4" fmla="*/ 61436 w 63531"/>
                  <a:gd name="connsiteY4" fmla="*/ 1524 h 98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31" h="98488">
                    <a:moveTo>
                      <a:pt x="63532" y="96393"/>
                    </a:moveTo>
                    <a:cubicBezTo>
                      <a:pt x="58960" y="97727"/>
                      <a:pt x="54197" y="98489"/>
                      <a:pt x="49244" y="98489"/>
                    </a:cubicBezTo>
                    <a:cubicBezTo>
                      <a:pt x="22003" y="98489"/>
                      <a:pt x="0" y="76390"/>
                      <a:pt x="0" y="49244"/>
                    </a:cubicBezTo>
                    <a:cubicBezTo>
                      <a:pt x="0" y="22098"/>
                      <a:pt x="22098" y="0"/>
                      <a:pt x="49244" y="0"/>
                    </a:cubicBezTo>
                    <a:cubicBezTo>
                      <a:pt x="53435" y="0"/>
                      <a:pt x="57531" y="572"/>
                      <a:pt x="61436" y="1524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CBCDDE8-EE37-4CC2-A4D0-BA6144E23CA4}"/>
                  </a:ext>
                </a:extLst>
              </p:cNvPr>
              <p:cNvSpPr/>
              <p:nvPr/>
            </p:nvSpPr>
            <p:spPr>
              <a:xfrm>
                <a:off x="2491261" y="1471326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9" name="Forme libre : forme 78">
                <a:extLst>
                  <a:ext uri="{FF2B5EF4-FFF2-40B4-BE49-F238E27FC236}">
                    <a16:creationId xmlns:a16="http://schemas.microsoft.com/office/drawing/2014/main" id="{2D335783-4305-4AAB-963C-171430039FA4}"/>
                  </a:ext>
                </a:extLst>
              </p:cNvPr>
              <p:cNvSpPr/>
              <p:nvPr/>
            </p:nvSpPr>
            <p:spPr>
              <a:xfrm>
                <a:off x="2489833" y="1488090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1CCD7C5B-6700-40B9-BEA7-F6991B467C02}"/>
                </a:ext>
              </a:extLst>
            </p:cNvPr>
            <p:cNvSpPr/>
            <p:nvPr/>
          </p:nvSpPr>
          <p:spPr>
            <a:xfrm>
              <a:off x="2317430" y="1683829"/>
              <a:ext cx="7239" cy="9525"/>
            </a:xfrm>
            <a:custGeom>
              <a:avLst/>
              <a:gdLst>
                <a:gd name="connsiteX0" fmla="*/ 7239 w 7239"/>
                <a:gd name="connsiteY0" fmla="*/ 0 h 9525"/>
                <a:gd name="connsiteX1" fmla="*/ 0 w 72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9525">
                  <a:moveTo>
                    <a:pt x="7239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7167D829-3DDE-4AC7-82E4-45DCAE5BEE03}"/>
                </a:ext>
              </a:extLst>
            </p:cNvPr>
            <p:cNvSpPr/>
            <p:nvPr/>
          </p:nvSpPr>
          <p:spPr>
            <a:xfrm>
              <a:off x="2317430" y="1531524"/>
              <a:ext cx="60293" cy="152304"/>
            </a:xfrm>
            <a:custGeom>
              <a:avLst/>
              <a:gdLst>
                <a:gd name="connsiteX0" fmla="*/ 0 w 60293"/>
                <a:gd name="connsiteY0" fmla="*/ 0 h 152304"/>
                <a:gd name="connsiteX1" fmla="*/ 55150 w 60293"/>
                <a:gd name="connsiteY1" fmla="*/ 0 h 152304"/>
                <a:gd name="connsiteX2" fmla="*/ 60293 w 60293"/>
                <a:gd name="connsiteY2" fmla="*/ 5143 h 152304"/>
                <a:gd name="connsiteX3" fmla="*/ 60293 w 60293"/>
                <a:gd name="connsiteY3" fmla="*/ 147161 h 152304"/>
                <a:gd name="connsiteX4" fmla="*/ 55150 w 60293"/>
                <a:gd name="connsiteY4" fmla="*/ 152305 h 152304"/>
                <a:gd name="connsiteX5" fmla="*/ 26099 w 60293"/>
                <a:gd name="connsiteY5" fmla="*/ 152305 h 1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" h="152304">
                  <a:moveTo>
                    <a:pt x="0" y="0"/>
                  </a:moveTo>
                  <a:lnTo>
                    <a:pt x="55150" y="0"/>
                  </a:lnTo>
                  <a:cubicBezTo>
                    <a:pt x="58007" y="0"/>
                    <a:pt x="60293" y="2286"/>
                    <a:pt x="60293" y="5143"/>
                  </a:cubicBezTo>
                  <a:lnTo>
                    <a:pt x="60293" y="147161"/>
                  </a:lnTo>
                  <a:cubicBezTo>
                    <a:pt x="60293" y="150019"/>
                    <a:pt x="58007" y="152305"/>
                    <a:pt x="55150" y="152305"/>
                  </a:cubicBezTo>
                  <a:lnTo>
                    <a:pt x="26099" y="15230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745F996E-B0B9-4BCE-AAC0-CA5A502FF4DD}"/>
                </a:ext>
              </a:extLst>
            </p:cNvPr>
            <p:cNvSpPr/>
            <p:nvPr/>
          </p:nvSpPr>
          <p:spPr>
            <a:xfrm>
              <a:off x="2380009" y="1626108"/>
              <a:ext cx="22764" cy="39242"/>
            </a:xfrm>
            <a:custGeom>
              <a:avLst/>
              <a:gdLst>
                <a:gd name="connsiteX0" fmla="*/ 22765 w 22764"/>
                <a:gd name="connsiteY0" fmla="*/ 0 h 39242"/>
                <a:gd name="connsiteX1" fmla="*/ 22765 w 22764"/>
                <a:gd name="connsiteY1" fmla="*/ 34099 h 39242"/>
                <a:gd name="connsiteX2" fmla="*/ 17621 w 22764"/>
                <a:gd name="connsiteY2" fmla="*/ 39243 h 39242"/>
                <a:gd name="connsiteX3" fmla="*/ 0 w 22764"/>
                <a:gd name="connsiteY3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39242">
                  <a:moveTo>
                    <a:pt x="22765" y="0"/>
                  </a:moveTo>
                  <a:lnTo>
                    <a:pt x="22765" y="34099"/>
                  </a:lnTo>
                  <a:cubicBezTo>
                    <a:pt x="22765" y="36957"/>
                    <a:pt x="20479" y="39243"/>
                    <a:pt x="17621" y="39243"/>
                  </a:cubicBezTo>
                  <a:lnTo>
                    <a:pt x="0" y="39243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2FB13CA2-A7F4-4299-82B8-12A9D4325EE9}"/>
                </a:ext>
              </a:extLst>
            </p:cNvPr>
            <p:cNvSpPr/>
            <p:nvPr/>
          </p:nvSpPr>
          <p:spPr>
            <a:xfrm>
              <a:off x="2378199" y="1544288"/>
              <a:ext cx="24574" cy="59150"/>
            </a:xfrm>
            <a:custGeom>
              <a:avLst/>
              <a:gdLst>
                <a:gd name="connsiteX0" fmla="*/ 0 w 24574"/>
                <a:gd name="connsiteY0" fmla="*/ 0 h 59150"/>
                <a:gd name="connsiteX1" fmla="*/ 19431 w 24574"/>
                <a:gd name="connsiteY1" fmla="*/ 0 h 59150"/>
                <a:gd name="connsiteX2" fmla="*/ 24575 w 24574"/>
                <a:gd name="connsiteY2" fmla="*/ 5144 h 59150"/>
                <a:gd name="connsiteX3" fmla="*/ 24575 w 24574"/>
                <a:gd name="connsiteY3" fmla="*/ 59150 h 5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74" h="59150">
                  <a:moveTo>
                    <a:pt x="0" y="0"/>
                  </a:moveTo>
                  <a:lnTo>
                    <a:pt x="19431" y="0"/>
                  </a:lnTo>
                  <a:cubicBezTo>
                    <a:pt x="22289" y="0"/>
                    <a:pt x="24575" y="2286"/>
                    <a:pt x="24575" y="5144"/>
                  </a:cubicBezTo>
                  <a:lnTo>
                    <a:pt x="24575" y="5915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F76D757A-DCF6-46AB-9057-E75181D78CB0}"/>
                </a:ext>
              </a:extLst>
            </p:cNvPr>
            <p:cNvSpPr/>
            <p:nvPr/>
          </p:nvSpPr>
          <p:spPr>
            <a:xfrm>
              <a:off x="2402774" y="1557611"/>
              <a:ext cx="172307" cy="71639"/>
            </a:xfrm>
            <a:custGeom>
              <a:avLst/>
              <a:gdLst>
                <a:gd name="connsiteX0" fmla="*/ 0 w 172307"/>
                <a:gd name="connsiteY0" fmla="*/ 678 h 71639"/>
                <a:gd name="connsiteX1" fmla="*/ 95917 w 172307"/>
                <a:gd name="connsiteY1" fmla="*/ 20681 h 71639"/>
                <a:gd name="connsiteX2" fmla="*/ 153638 w 172307"/>
                <a:gd name="connsiteY2" fmla="*/ 20681 h 71639"/>
                <a:gd name="connsiteX3" fmla="*/ 172307 w 172307"/>
                <a:gd name="connsiteY3" fmla="*/ 38397 h 71639"/>
                <a:gd name="connsiteX4" fmla="*/ 152305 w 172307"/>
                <a:gd name="connsiteY4" fmla="*/ 55257 h 71639"/>
                <a:gd name="connsiteX5" fmla="*/ 105442 w 172307"/>
                <a:gd name="connsiteY5" fmla="*/ 55257 h 71639"/>
                <a:gd name="connsiteX6" fmla="*/ 90392 w 172307"/>
                <a:gd name="connsiteY6" fmla="*/ 71640 h 7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307" h="71639">
                  <a:moveTo>
                    <a:pt x="0" y="678"/>
                  </a:moveTo>
                  <a:cubicBezTo>
                    <a:pt x="0" y="678"/>
                    <a:pt x="60008" y="-5703"/>
                    <a:pt x="95917" y="20681"/>
                  </a:cubicBezTo>
                  <a:lnTo>
                    <a:pt x="153638" y="20681"/>
                  </a:lnTo>
                  <a:cubicBezTo>
                    <a:pt x="153638" y="20681"/>
                    <a:pt x="172307" y="19728"/>
                    <a:pt x="172307" y="38397"/>
                  </a:cubicBezTo>
                  <a:cubicBezTo>
                    <a:pt x="172307" y="57066"/>
                    <a:pt x="152305" y="55257"/>
                    <a:pt x="152305" y="55257"/>
                  </a:cubicBezTo>
                  <a:lnTo>
                    <a:pt x="105442" y="55257"/>
                  </a:lnTo>
                  <a:lnTo>
                    <a:pt x="90392" y="7164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562B5717-239C-4BC3-AB7A-3EC660B0D9F0}"/>
                </a:ext>
              </a:extLst>
            </p:cNvPr>
            <p:cNvSpPr/>
            <p:nvPr/>
          </p:nvSpPr>
          <p:spPr>
            <a:xfrm>
              <a:off x="2404584" y="1647062"/>
              <a:ext cx="131349" cy="43350"/>
            </a:xfrm>
            <a:custGeom>
              <a:avLst/>
              <a:gdLst>
                <a:gd name="connsiteX0" fmla="*/ 131350 w 131349"/>
                <a:gd name="connsiteY0" fmla="*/ 42196 h 43350"/>
                <a:gd name="connsiteX1" fmla="*/ 108204 w 131349"/>
                <a:gd name="connsiteY1" fmla="*/ 39053 h 43350"/>
                <a:gd name="connsiteX2" fmla="*/ 34100 w 131349"/>
                <a:gd name="connsiteY2" fmla="*/ 0 h 43350"/>
                <a:gd name="connsiteX3" fmla="*/ 0 w 131349"/>
                <a:gd name="connsiteY3" fmla="*/ 0 h 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349" h="43350">
                  <a:moveTo>
                    <a:pt x="131350" y="42196"/>
                  </a:moveTo>
                  <a:cubicBezTo>
                    <a:pt x="131350" y="42196"/>
                    <a:pt x="122301" y="46292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4C90ABCF-75AD-403A-A834-71B85F151D39}"/>
                </a:ext>
              </a:extLst>
            </p:cNvPr>
            <p:cNvSpPr/>
            <p:nvPr/>
          </p:nvSpPr>
          <p:spPr>
            <a:xfrm>
              <a:off x="2551459" y="1590759"/>
              <a:ext cx="129669" cy="91546"/>
            </a:xfrm>
            <a:custGeom>
              <a:avLst/>
              <a:gdLst>
                <a:gd name="connsiteX0" fmla="*/ 48101 w 129669"/>
                <a:gd name="connsiteY0" fmla="*/ 20776 h 91546"/>
                <a:gd name="connsiteX1" fmla="*/ 128111 w 129669"/>
                <a:gd name="connsiteY1" fmla="*/ 6679 h 91546"/>
                <a:gd name="connsiteX2" fmla="*/ 0 w 129669"/>
                <a:gd name="connsiteY2" fmla="*/ 91546 h 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69" h="91546">
                  <a:moveTo>
                    <a:pt x="48101" y="20776"/>
                  </a:moveTo>
                  <a:cubicBezTo>
                    <a:pt x="48101" y="20776"/>
                    <a:pt x="109061" y="-14276"/>
                    <a:pt x="128111" y="6679"/>
                  </a:cubicBezTo>
                  <a:cubicBezTo>
                    <a:pt x="143542" y="23538"/>
                    <a:pt x="40291" y="73163"/>
                    <a:pt x="0" y="91546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38D7384B-D222-4F8B-A3FD-945D6A5FE0FA}"/>
                </a:ext>
              </a:extLst>
            </p:cNvPr>
            <p:cNvSpPr/>
            <p:nvPr/>
          </p:nvSpPr>
          <p:spPr>
            <a:xfrm>
              <a:off x="2338957" y="1551146"/>
              <a:ext cx="37623" cy="9525"/>
            </a:xfrm>
            <a:custGeom>
              <a:avLst/>
              <a:gdLst>
                <a:gd name="connsiteX0" fmla="*/ 37624 w 37623"/>
                <a:gd name="connsiteY0" fmla="*/ 0 h 9525"/>
                <a:gd name="connsiteX1" fmla="*/ 0 w 3762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23" h="9525">
                  <a:moveTo>
                    <a:pt x="37624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BA01D93C-8E18-4B2E-A555-00AAF4C4C75A}"/>
                </a:ext>
              </a:extLst>
            </p:cNvPr>
            <p:cNvSpPr/>
            <p:nvPr/>
          </p:nvSpPr>
          <p:spPr>
            <a:xfrm>
              <a:off x="2351815" y="1565910"/>
              <a:ext cx="23240" cy="9525"/>
            </a:xfrm>
            <a:custGeom>
              <a:avLst/>
              <a:gdLst>
                <a:gd name="connsiteX0" fmla="*/ 23241 w 23240"/>
                <a:gd name="connsiteY0" fmla="*/ 0 h 9525"/>
                <a:gd name="connsiteX1" fmla="*/ 0 w 232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0" h="9525">
                  <a:moveTo>
                    <a:pt x="23241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9E9B5175-AF9E-4EBD-BEA5-2A75FD1B3FEA}"/>
                </a:ext>
              </a:extLst>
            </p:cNvPr>
            <p:cNvSpPr/>
            <p:nvPr/>
          </p:nvSpPr>
          <p:spPr>
            <a:xfrm>
              <a:off x="2628421" y="1511998"/>
              <a:ext cx="9525" cy="52768"/>
            </a:xfrm>
            <a:custGeom>
              <a:avLst/>
              <a:gdLst>
                <a:gd name="connsiteX0" fmla="*/ 0 w 9525"/>
                <a:gd name="connsiteY0" fmla="*/ 0 h 52768"/>
                <a:gd name="connsiteX1" fmla="*/ 0 w 9525"/>
                <a:gd name="connsiteY1" fmla="*/ 52769 h 5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">
                  <a:moveTo>
                    <a:pt x="0" y="0"/>
                  </a:moveTo>
                  <a:lnTo>
                    <a:pt x="0" y="5276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82" name="Graphique 1813">
            <a:extLst>
              <a:ext uri="{FF2B5EF4-FFF2-40B4-BE49-F238E27FC236}">
                <a16:creationId xmlns:a16="http://schemas.microsoft.com/office/drawing/2014/main" id="{7B71DBE4-1D0D-4AD4-818D-8B50D0B80318}"/>
              </a:ext>
            </a:extLst>
          </p:cNvPr>
          <p:cNvGrpSpPr/>
          <p:nvPr/>
        </p:nvGrpSpPr>
        <p:grpSpPr>
          <a:xfrm>
            <a:off x="6087434" y="3760561"/>
            <a:ext cx="243960" cy="227725"/>
            <a:chOff x="2279329" y="2853237"/>
            <a:chExt cx="426529" cy="398144"/>
          </a:xfrm>
          <a:noFill/>
        </p:grpSpPr>
        <p:grpSp>
          <p:nvGrpSpPr>
            <p:cNvPr id="83" name="Graphique 1813">
              <a:extLst>
                <a:ext uri="{FF2B5EF4-FFF2-40B4-BE49-F238E27FC236}">
                  <a16:creationId xmlns:a16="http://schemas.microsoft.com/office/drawing/2014/main" id="{4F171BC5-B7B3-4A2A-BAA4-97EF0FF3FEC2}"/>
                </a:ext>
              </a:extLst>
            </p:cNvPr>
            <p:cNvGrpSpPr/>
            <p:nvPr/>
          </p:nvGrpSpPr>
          <p:grpSpPr>
            <a:xfrm>
              <a:off x="2279329" y="2853237"/>
              <a:ext cx="426529" cy="398144"/>
              <a:chOff x="2279329" y="2853237"/>
              <a:chExt cx="426529" cy="398144"/>
            </a:xfrm>
            <a:grpFill/>
          </p:grpSpPr>
          <p:grpSp>
            <p:nvGrpSpPr>
              <p:cNvPr id="85" name="Graphique 1813">
                <a:extLst>
                  <a:ext uri="{FF2B5EF4-FFF2-40B4-BE49-F238E27FC236}">
                    <a16:creationId xmlns:a16="http://schemas.microsoft.com/office/drawing/2014/main" id="{D913666E-1921-4BE3-B905-D91C113734BE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83857"/>
                <a:chOff x="2279329" y="2853237"/>
                <a:chExt cx="426529" cy="383857"/>
              </a:xfrm>
              <a:grpFill/>
            </p:grpSpPr>
            <p:grpSp>
              <p:nvGrpSpPr>
                <p:cNvPr id="87" name="Graphique 1813">
                  <a:extLst>
                    <a:ext uri="{FF2B5EF4-FFF2-40B4-BE49-F238E27FC236}">
                      <a16:creationId xmlns:a16="http://schemas.microsoft.com/office/drawing/2014/main" id="{FCE4C756-5568-431C-811C-2F811AB294A1}"/>
                    </a:ext>
                  </a:extLst>
                </p:cNvPr>
                <p:cNvGrpSpPr/>
                <p:nvPr/>
              </p:nvGrpSpPr>
              <p:grpSpPr>
                <a:xfrm>
                  <a:off x="2404487" y="2986968"/>
                  <a:ext cx="163258" cy="250126"/>
                  <a:chOff x="2404487" y="2986968"/>
                  <a:chExt cx="163258" cy="250126"/>
                </a:xfrm>
                <a:grpFill/>
              </p:grpSpPr>
              <p:sp>
                <p:nvSpPr>
                  <p:cNvPr id="101" name="Forme libre : forme 100">
                    <a:extLst>
                      <a:ext uri="{FF2B5EF4-FFF2-40B4-BE49-F238E27FC236}">
                        <a16:creationId xmlns:a16="http://schemas.microsoft.com/office/drawing/2014/main" id="{2C4E89BD-A300-4546-8CB9-2D5987097759}"/>
                      </a:ext>
                    </a:extLst>
                  </p:cNvPr>
                  <p:cNvSpPr/>
                  <p:nvPr/>
                </p:nvSpPr>
                <p:spPr>
                  <a:xfrm>
                    <a:off x="2404487" y="2986968"/>
                    <a:ext cx="163258" cy="250126"/>
                  </a:xfrm>
                  <a:custGeom>
                    <a:avLst/>
                    <a:gdLst>
                      <a:gd name="connsiteX0" fmla="*/ 163259 w 163258"/>
                      <a:gd name="connsiteY0" fmla="*/ 81629 h 250126"/>
                      <a:gd name="connsiteX1" fmla="*/ 81629 w 163258"/>
                      <a:gd name="connsiteY1" fmla="*/ 0 h 250126"/>
                      <a:gd name="connsiteX2" fmla="*/ 0 w 163258"/>
                      <a:gd name="connsiteY2" fmla="*/ 81629 h 250126"/>
                      <a:gd name="connsiteX3" fmla="*/ 23527 w 163258"/>
                      <a:gd name="connsiteY3" fmla="*/ 138875 h 250126"/>
                      <a:gd name="connsiteX4" fmla="*/ 23527 w 163258"/>
                      <a:gd name="connsiteY4" fmla="*/ 138875 h 250126"/>
                      <a:gd name="connsiteX5" fmla="*/ 51911 w 163258"/>
                      <a:gd name="connsiteY5" fmla="*/ 249841 h 250126"/>
                      <a:gd name="connsiteX6" fmla="*/ 114967 w 163258"/>
                      <a:gd name="connsiteY6" fmla="*/ 250126 h 250126"/>
                      <a:gd name="connsiteX7" fmla="*/ 138875 w 163258"/>
                      <a:gd name="connsiteY7" fmla="*/ 139732 h 250126"/>
                      <a:gd name="connsiteX8" fmla="*/ 163259 w 163258"/>
                      <a:gd name="connsiteY8" fmla="*/ 81629 h 250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258" h="250126">
                        <a:moveTo>
                          <a:pt x="163259" y="81629"/>
                        </a:moveTo>
                        <a:cubicBezTo>
                          <a:pt x="163259" y="36576"/>
                          <a:pt x="126683" y="0"/>
                          <a:pt x="81629" y="0"/>
                        </a:cubicBezTo>
                        <a:cubicBezTo>
                          <a:pt x="36576" y="0"/>
                          <a:pt x="0" y="36576"/>
                          <a:pt x="0" y="81629"/>
                        </a:cubicBezTo>
                        <a:cubicBezTo>
                          <a:pt x="0" y="103918"/>
                          <a:pt x="8954" y="124111"/>
                          <a:pt x="23527" y="138875"/>
                        </a:cubicBezTo>
                        <a:lnTo>
                          <a:pt x="23527" y="138875"/>
                        </a:lnTo>
                        <a:cubicBezTo>
                          <a:pt x="58293" y="173641"/>
                          <a:pt x="51911" y="249841"/>
                          <a:pt x="51911" y="249841"/>
                        </a:cubicBezTo>
                        <a:lnTo>
                          <a:pt x="114967" y="250126"/>
                        </a:lnTo>
                        <a:cubicBezTo>
                          <a:pt x="114967" y="170688"/>
                          <a:pt x="134779" y="144304"/>
                          <a:pt x="138875" y="139732"/>
                        </a:cubicBezTo>
                        <a:cubicBezTo>
                          <a:pt x="153924" y="124873"/>
                          <a:pt x="163259" y="104394"/>
                          <a:pt x="163259" y="81629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2" name="Forme libre : forme 101">
                    <a:extLst>
                      <a:ext uri="{FF2B5EF4-FFF2-40B4-BE49-F238E27FC236}">
                        <a16:creationId xmlns:a16="http://schemas.microsoft.com/office/drawing/2014/main" id="{591751D5-EED4-41C4-B70A-79BDA4FB45B0}"/>
                      </a:ext>
                    </a:extLst>
                  </p:cNvPr>
                  <p:cNvSpPr/>
                  <p:nvPr/>
                </p:nvSpPr>
                <p:spPr>
                  <a:xfrm>
                    <a:off x="2455542" y="3190994"/>
                    <a:ext cx="63912" cy="9525"/>
                  </a:xfrm>
                  <a:custGeom>
                    <a:avLst/>
                    <a:gdLst>
                      <a:gd name="connsiteX0" fmla="*/ 0 w 63912"/>
                      <a:gd name="connsiteY0" fmla="*/ 0 h 9525"/>
                      <a:gd name="connsiteX1" fmla="*/ 63913 w 6391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3912" h="9525">
                        <a:moveTo>
                          <a:pt x="0" y="0"/>
                        </a:moveTo>
                        <a:lnTo>
                          <a:pt x="63913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</p:grpSp>
            <p:sp>
              <p:nvSpPr>
                <p:cNvPr id="88" name="Forme libre : forme 87">
                  <a:extLst>
                    <a:ext uri="{FF2B5EF4-FFF2-40B4-BE49-F238E27FC236}">
                      <a16:creationId xmlns:a16="http://schemas.microsoft.com/office/drawing/2014/main" id="{7C063213-DDC1-4F42-9AFC-F8E71DC0F180}"/>
                    </a:ext>
                  </a:extLst>
                </p:cNvPr>
                <p:cNvSpPr/>
                <p:nvPr/>
              </p:nvSpPr>
              <p:spPr>
                <a:xfrm>
                  <a:off x="2461352" y="3012019"/>
                  <a:ext cx="22574" cy="4857"/>
                </a:xfrm>
                <a:custGeom>
                  <a:avLst/>
                  <a:gdLst>
                    <a:gd name="connsiteX0" fmla="*/ 0 w 22574"/>
                    <a:gd name="connsiteY0" fmla="*/ 4858 h 4857"/>
                    <a:gd name="connsiteX1" fmla="*/ 22574 w 22574"/>
                    <a:gd name="connsiteY1" fmla="*/ 0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74" h="4857">
                      <a:moveTo>
                        <a:pt x="0" y="4858"/>
                      </a:moveTo>
                      <a:cubicBezTo>
                        <a:pt x="6858" y="1715"/>
                        <a:pt x="14478" y="0"/>
                        <a:pt x="2257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89" name="Forme libre : forme 88">
                  <a:extLst>
                    <a:ext uri="{FF2B5EF4-FFF2-40B4-BE49-F238E27FC236}">
                      <a16:creationId xmlns:a16="http://schemas.microsoft.com/office/drawing/2014/main" id="{4ADAE4B4-ED56-402B-AC65-8C462DE4901D}"/>
                    </a:ext>
                  </a:extLst>
                </p:cNvPr>
                <p:cNvSpPr/>
                <p:nvPr/>
              </p:nvSpPr>
              <p:spPr>
                <a:xfrm>
                  <a:off x="2429062" y="3029545"/>
                  <a:ext cx="14763" cy="48006"/>
                </a:xfrm>
                <a:custGeom>
                  <a:avLst/>
                  <a:gdLst>
                    <a:gd name="connsiteX0" fmla="*/ 953 w 14763"/>
                    <a:gd name="connsiteY0" fmla="*/ 48006 h 48006"/>
                    <a:gd name="connsiteX1" fmla="*/ 0 w 14763"/>
                    <a:gd name="connsiteY1" fmla="*/ 37719 h 48006"/>
                    <a:gd name="connsiteX2" fmla="*/ 14764 w 14763"/>
                    <a:gd name="connsiteY2" fmla="*/ 0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" h="48006">
                      <a:moveTo>
                        <a:pt x="953" y="48006"/>
                      </a:moveTo>
                      <a:cubicBezTo>
                        <a:pt x="286" y="44672"/>
                        <a:pt x="0" y="41243"/>
                        <a:pt x="0" y="37719"/>
                      </a:cubicBezTo>
                      <a:cubicBezTo>
                        <a:pt x="0" y="23146"/>
                        <a:pt x="5620" y="9906"/>
                        <a:pt x="1476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90" name="Forme libre : forme 89">
                  <a:extLst>
                    <a:ext uri="{FF2B5EF4-FFF2-40B4-BE49-F238E27FC236}">
                      <a16:creationId xmlns:a16="http://schemas.microsoft.com/office/drawing/2014/main" id="{113A9724-5FDE-4EDC-A136-F173B060ED9E}"/>
                    </a:ext>
                  </a:extLst>
                </p:cNvPr>
                <p:cNvSpPr/>
                <p:nvPr/>
              </p:nvSpPr>
              <p:spPr>
                <a:xfrm>
                  <a:off x="2492499" y="2853237"/>
                  <a:ext cx="9525" cy="56769"/>
                </a:xfrm>
                <a:custGeom>
                  <a:avLst/>
                  <a:gdLst>
                    <a:gd name="connsiteX0" fmla="*/ 0 w 9525"/>
                    <a:gd name="connsiteY0" fmla="*/ 0 h 56769"/>
                    <a:gd name="connsiteX1" fmla="*/ 0 w 9525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6769">
                      <a:moveTo>
                        <a:pt x="0" y="0"/>
                      </a:moveTo>
                      <a:lnTo>
                        <a:pt x="0" y="5676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grpSp>
              <p:nvGrpSpPr>
                <p:cNvPr id="91" name="Graphique 1813">
                  <a:extLst>
                    <a:ext uri="{FF2B5EF4-FFF2-40B4-BE49-F238E27FC236}">
                      <a16:creationId xmlns:a16="http://schemas.microsoft.com/office/drawing/2014/main" id="{F365C16E-2447-413D-992A-00A6A0886CFC}"/>
                    </a:ext>
                  </a:extLst>
                </p:cNvPr>
                <p:cNvGrpSpPr/>
                <p:nvPr/>
              </p:nvGrpSpPr>
              <p:grpSpPr>
                <a:xfrm>
                  <a:off x="2605465" y="2913530"/>
                  <a:ext cx="100393" cy="307943"/>
                  <a:chOff x="2605465" y="2913530"/>
                  <a:chExt cx="100393" cy="307943"/>
                </a:xfrm>
                <a:grpFill/>
              </p:grpSpPr>
              <p:sp>
                <p:nvSpPr>
                  <p:cNvPr id="98" name="Forme libre : forme 97">
                    <a:extLst>
                      <a:ext uri="{FF2B5EF4-FFF2-40B4-BE49-F238E27FC236}">
                        <a16:creationId xmlns:a16="http://schemas.microsoft.com/office/drawing/2014/main" id="{4F7148CD-67AB-4244-9A2F-3AB82724CB6D}"/>
                      </a:ext>
                    </a:extLst>
                  </p:cNvPr>
                  <p:cNvSpPr/>
                  <p:nvPr/>
                </p:nvSpPr>
                <p:spPr>
                  <a:xfrm>
                    <a:off x="2606227" y="2913530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0 h 40100"/>
                      <a:gd name="connsiteX1" fmla="*/ 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0"/>
                        </a:moveTo>
                        <a:lnTo>
                          <a:pt x="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99" name="Forme libre : forme 98">
                    <a:extLst>
                      <a:ext uri="{FF2B5EF4-FFF2-40B4-BE49-F238E27FC236}">
                        <a16:creationId xmlns:a16="http://schemas.microsoft.com/office/drawing/2014/main" id="{74FBD989-064A-49CC-B33A-0087CACF518E}"/>
                      </a:ext>
                    </a:extLst>
                  </p:cNvPr>
                  <p:cNvSpPr/>
                  <p:nvPr/>
                </p:nvSpPr>
                <p:spPr>
                  <a:xfrm>
                    <a:off x="2649090" y="3067645"/>
                    <a:ext cx="56769" cy="9525"/>
                  </a:xfrm>
                  <a:custGeom>
                    <a:avLst/>
                    <a:gdLst>
                      <a:gd name="connsiteX0" fmla="*/ 56769 w 56769"/>
                      <a:gd name="connsiteY0" fmla="*/ 0 h 9525"/>
                      <a:gd name="connsiteX1" fmla="*/ 0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56769" y="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0" name="Forme libre : forme 99">
                    <a:extLst>
                      <a:ext uri="{FF2B5EF4-FFF2-40B4-BE49-F238E27FC236}">
                        <a16:creationId xmlns:a16="http://schemas.microsoft.com/office/drawing/2014/main" id="{918EC7E6-F974-46CF-A90A-960166301667}"/>
                      </a:ext>
                    </a:extLst>
                  </p:cNvPr>
                  <p:cNvSpPr/>
                  <p:nvPr/>
                </p:nvSpPr>
                <p:spPr>
                  <a:xfrm>
                    <a:off x="2605465" y="3181373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40100 h 40100"/>
                      <a:gd name="connsiteX1" fmla="*/ 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4010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</p:grpSp>
            <p:grpSp>
              <p:nvGrpSpPr>
                <p:cNvPr id="92" name="Graphique 1813">
                  <a:extLst>
                    <a:ext uri="{FF2B5EF4-FFF2-40B4-BE49-F238E27FC236}">
                      <a16:creationId xmlns:a16="http://schemas.microsoft.com/office/drawing/2014/main" id="{4FB33AD3-8D98-441B-B06F-729D41450614}"/>
                    </a:ext>
                  </a:extLst>
                </p:cNvPr>
                <p:cNvGrpSpPr/>
                <p:nvPr/>
              </p:nvGrpSpPr>
              <p:grpSpPr>
                <a:xfrm>
                  <a:off x="2279329" y="2915435"/>
                  <a:ext cx="100393" cy="307943"/>
                  <a:chOff x="2279329" y="2915435"/>
                  <a:chExt cx="100393" cy="307943"/>
                </a:xfrm>
                <a:grpFill/>
              </p:grpSpPr>
              <p:sp>
                <p:nvSpPr>
                  <p:cNvPr id="95" name="Forme libre : forme 94">
                    <a:extLst>
                      <a:ext uri="{FF2B5EF4-FFF2-40B4-BE49-F238E27FC236}">
                        <a16:creationId xmlns:a16="http://schemas.microsoft.com/office/drawing/2014/main" id="{1A32BF6D-AAB3-4534-8289-27D0FAC63077}"/>
                      </a:ext>
                    </a:extLst>
                  </p:cNvPr>
                  <p:cNvSpPr/>
                  <p:nvPr/>
                </p:nvSpPr>
                <p:spPr>
                  <a:xfrm>
                    <a:off x="2338860" y="2915435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0 h 40100"/>
                      <a:gd name="connsiteX1" fmla="*/ 4010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0"/>
                        </a:moveTo>
                        <a:lnTo>
                          <a:pt x="4010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96" name="Forme libre : forme 95">
                    <a:extLst>
                      <a:ext uri="{FF2B5EF4-FFF2-40B4-BE49-F238E27FC236}">
                        <a16:creationId xmlns:a16="http://schemas.microsoft.com/office/drawing/2014/main" id="{703AA662-58B7-4F56-805F-13F52341F479}"/>
                      </a:ext>
                    </a:extLst>
                  </p:cNvPr>
                  <p:cNvSpPr/>
                  <p:nvPr/>
                </p:nvSpPr>
                <p:spPr>
                  <a:xfrm>
                    <a:off x="2279329" y="3069550"/>
                    <a:ext cx="56769" cy="9525"/>
                  </a:xfrm>
                  <a:custGeom>
                    <a:avLst/>
                    <a:gdLst>
                      <a:gd name="connsiteX0" fmla="*/ 0 w 56769"/>
                      <a:gd name="connsiteY0" fmla="*/ 0 h 9525"/>
                      <a:gd name="connsiteX1" fmla="*/ 56769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0" y="0"/>
                        </a:moveTo>
                        <a:lnTo>
                          <a:pt x="56769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97" name="Forme libre : forme 96">
                    <a:extLst>
                      <a:ext uri="{FF2B5EF4-FFF2-40B4-BE49-F238E27FC236}">
                        <a16:creationId xmlns:a16="http://schemas.microsoft.com/office/drawing/2014/main" id="{A90EE8C1-E5AA-4734-8602-80D767658C0F}"/>
                      </a:ext>
                    </a:extLst>
                  </p:cNvPr>
                  <p:cNvSpPr/>
                  <p:nvPr/>
                </p:nvSpPr>
                <p:spPr>
                  <a:xfrm>
                    <a:off x="2339622" y="3183278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40100 h 40100"/>
                      <a:gd name="connsiteX1" fmla="*/ 4010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40100"/>
                        </a:moveTo>
                        <a:lnTo>
                          <a:pt x="40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</p:grpSp>
            <p:sp>
              <p:nvSpPr>
                <p:cNvPr id="93" name="Forme libre : forme 92">
                  <a:extLst>
                    <a:ext uri="{FF2B5EF4-FFF2-40B4-BE49-F238E27FC236}">
                      <a16:creationId xmlns:a16="http://schemas.microsoft.com/office/drawing/2014/main" id="{EE5FEEC2-5FDA-4DE8-B5CB-AE9659A1B90E}"/>
                    </a:ext>
                  </a:extLst>
                </p:cNvPr>
                <p:cNvSpPr/>
                <p:nvPr/>
              </p:nvSpPr>
              <p:spPr>
                <a:xfrm>
                  <a:off x="2458875" y="3207758"/>
                  <a:ext cx="21145" cy="9525"/>
                </a:xfrm>
                <a:custGeom>
                  <a:avLst/>
                  <a:gdLst>
                    <a:gd name="connsiteX0" fmla="*/ 0 w 21145"/>
                    <a:gd name="connsiteY0" fmla="*/ 0 h 9525"/>
                    <a:gd name="connsiteX1" fmla="*/ 21146 w 21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45" h="9525">
                      <a:moveTo>
                        <a:pt x="0" y="0"/>
                      </a:moveTo>
                      <a:lnTo>
                        <a:pt x="21146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94" name="Forme libre : forme 93">
                  <a:extLst>
                    <a:ext uri="{FF2B5EF4-FFF2-40B4-BE49-F238E27FC236}">
                      <a16:creationId xmlns:a16="http://schemas.microsoft.com/office/drawing/2014/main" id="{F08F531F-5F6C-467D-8EF5-53B87AAB5E2A}"/>
                    </a:ext>
                  </a:extLst>
                </p:cNvPr>
                <p:cNvSpPr/>
                <p:nvPr/>
              </p:nvSpPr>
              <p:spPr>
                <a:xfrm>
                  <a:off x="2459828" y="3222712"/>
                  <a:ext cx="34099" cy="9525"/>
                </a:xfrm>
                <a:custGeom>
                  <a:avLst/>
                  <a:gdLst>
                    <a:gd name="connsiteX0" fmla="*/ 0 w 34099"/>
                    <a:gd name="connsiteY0" fmla="*/ 0 h 9525"/>
                    <a:gd name="connsiteX1" fmla="*/ 34100 w 3409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099" h="9525">
                      <a:moveTo>
                        <a:pt x="0" y="0"/>
                      </a:moveTo>
                      <a:lnTo>
                        <a:pt x="3410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</p:grpSp>
          <p:sp>
            <p:nvSpPr>
              <p:cNvPr id="86" name="Forme libre : forme 85">
                <a:extLst>
                  <a:ext uri="{FF2B5EF4-FFF2-40B4-BE49-F238E27FC236}">
                    <a16:creationId xmlns:a16="http://schemas.microsoft.com/office/drawing/2014/main" id="{B1F40D3F-E07C-42DC-A295-11FCC0CA11C1}"/>
                  </a:ext>
                </a:extLst>
              </p:cNvPr>
              <p:cNvSpPr/>
              <p:nvPr/>
            </p:nvSpPr>
            <p:spPr>
              <a:xfrm>
                <a:off x="2466019" y="3238047"/>
                <a:ext cx="44958" cy="13334"/>
              </a:xfrm>
              <a:custGeom>
                <a:avLst/>
                <a:gdLst>
                  <a:gd name="connsiteX0" fmla="*/ 44958 w 44958"/>
                  <a:gd name="connsiteY0" fmla="*/ 0 h 13334"/>
                  <a:gd name="connsiteX1" fmla="*/ 22479 w 44958"/>
                  <a:gd name="connsiteY1" fmla="*/ 13335 h 13334"/>
                  <a:gd name="connsiteX2" fmla="*/ 0 w 44958"/>
                  <a:gd name="connsiteY2" fmla="*/ 0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58" h="13334">
                    <a:moveTo>
                      <a:pt x="44958" y="0"/>
                    </a:moveTo>
                    <a:cubicBezTo>
                      <a:pt x="44958" y="7334"/>
                      <a:pt x="34862" y="13335"/>
                      <a:pt x="22479" y="13335"/>
                    </a:cubicBezTo>
                    <a:cubicBezTo>
                      <a:pt x="10001" y="13335"/>
                      <a:pt x="0" y="7334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84" name="Forme libre : forme 83">
              <a:extLst>
                <a:ext uri="{FF2B5EF4-FFF2-40B4-BE49-F238E27FC236}">
                  <a16:creationId xmlns:a16="http://schemas.microsoft.com/office/drawing/2014/main" id="{CBA47FA4-7E62-456F-BE0D-74383EB63841}"/>
                </a:ext>
              </a:extLst>
            </p:cNvPr>
            <p:cNvSpPr/>
            <p:nvPr/>
          </p:nvSpPr>
          <p:spPr>
            <a:xfrm>
              <a:off x="2457732" y="3016972"/>
              <a:ext cx="59245" cy="129158"/>
            </a:xfrm>
            <a:custGeom>
              <a:avLst/>
              <a:gdLst>
                <a:gd name="connsiteX0" fmla="*/ 45529 w 59245"/>
                <a:gd name="connsiteY0" fmla="*/ 0 h 129158"/>
                <a:gd name="connsiteX1" fmla="*/ 0 w 59245"/>
                <a:gd name="connsiteY1" fmla="*/ 70295 h 129158"/>
                <a:gd name="connsiteX2" fmla="*/ 59245 w 59245"/>
                <a:gd name="connsiteY2" fmla="*/ 68008 h 129158"/>
                <a:gd name="connsiteX3" fmla="*/ 8287 w 59245"/>
                <a:gd name="connsiteY3" fmla="*/ 129159 h 12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5" h="129158">
                  <a:moveTo>
                    <a:pt x="45529" y="0"/>
                  </a:moveTo>
                  <a:lnTo>
                    <a:pt x="0" y="70295"/>
                  </a:lnTo>
                  <a:lnTo>
                    <a:pt x="59245" y="68008"/>
                  </a:lnTo>
                  <a:lnTo>
                    <a:pt x="8287" y="12915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03" name="Graphique 1846">
            <a:extLst>
              <a:ext uri="{FF2B5EF4-FFF2-40B4-BE49-F238E27FC236}">
                <a16:creationId xmlns:a16="http://schemas.microsoft.com/office/drawing/2014/main" id="{12AB7AFD-F967-4747-8229-81192E757DC0}"/>
              </a:ext>
            </a:extLst>
          </p:cNvPr>
          <p:cNvGrpSpPr/>
          <p:nvPr/>
        </p:nvGrpSpPr>
        <p:grpSpPr>
          <a:xfrm>
            <a:off x="598013" y="5018117"/>
            <a:ext cx="239268" cy="268810"/>
            <a:chOff x="754923" y="4488392"/>
            <a:chExt cx="305723" cy="343471"/>
          </a:xfrm>
          <a:noFill/>
        </p:grpSpPr>
        <p:sp>
          <p:nvSpPr>
            <p:cNvPr id="104" name="Forme libre : forme 103">
              <a:extLst>
                <a:ext uri="{FF2B5EF4-FFF2-40B4-BE49-F238E27FC236}">
                  <a16:creationId xmlns:a16="http://schemas.microsoft.com/office/drawing/2014/main" id="{94806B17-A5AB-4224-9552-872B8B7818C5}"/>
                </a:ext>
              </a:extLst>
            </p:cNvPr>
            <p:cNvSpPr/>
            <p:nvPr/>
          </p:nvSpPr>
          <p:spPr>
            <a:xfrm>
              <a:off x="848819" y="4533445"/>
              <a:ext cx="105822" cy="29698"/>
            </a:xfrm>
            <a:custGeom>
              <a:avLst/>
              <a:gdLst>
                <a:gd name="connsiteX0" fmla="*/ 0 w 105822"/>
                <a:gd name="connsiteY0" fmla="*/ 22860 h 29698"/>
                <a:gd name="connsiteX1" fmla="*/ 90773 w 105822"/>
                <a:gd name="connsiteY1" fmla="*/ 0 h 29698"/>
                <a:gd name="connsiteX2" fmla="*/ 88963 w 105822"/>
                <a:gd name="connsiteY2" fmla="*/ 21622 h 29698"/>
                <a:gd name="connsiteX3" fmla="*/ 105823 w 105822"/>
                <a:gd name="connsiteY3" fmla="*/ 16192 h 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22" h="29698">
                  <a:moveTo>
                    <a:pt x="0" y="22860"/>
                  </a:moveTo>
                  <a:cubicBezTo>
                    <a:pt x="0" y="22860"/>
                    <a:pt x="52864" y="48673"/>
                    <a:pt x="90773" y="0"/>
                  </a:cubicBezTo>
                  <a:cubicBezTo>
                    <a:pt x="90773" y="0"/>
                    <a:pt x="94964" y="9049"/>
                    <a:pt x="88963" y="21622"/>
                  </a:cubicBezTo>
                  <a:cubicBezTo>
                    <a:pt x="88963" y="21622"/>
                    <a:pt x="98012" y="27051"/>
                    <a:pt x="105823" y="16192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5" name="Forme libre : forme 104">
              <a:extLst>
                <a:ext uri="{FF2B5EF4-FFF2-40B4-BE49-F238E27FC236}">
                  <a16:creationId xmlns:a16="http://schemas.microsoft.com/office/drawing/2014/main" id="{B7A2B4C4-DAEF-4EE7-BBF8-BCAF418BDC1D}"/>
                </a:ext>
              </a:extLst>
            </p:cNvPr>
            <p:cNvSpPr/>
            <p:nvPr/>
          </p:nvSpPr>
          <p:spPr>
            <a:xfrm>
              <a:off x="827313" y="4488392"/>
              <a:ext cx="78560" cy="203168"/>
            </a:xfrm>
            <a:custGeom>
              <a:avLst/>
              <a:gdLst>
                <a:gd name="connsiteX0" fmla="*/ 78561 w 78560"/>
                <a:gd name="connsiteY0" fmla="*/ 203168 h 203168"/>
                <a:gd name="connsiteX1" fmla="*/ 14838 w 78560"/>
                <a:gd name="connsiteY1" fmla="*/ 145447 h 203168"/>
                <a:gd name="connsiteX2" fmla="*/ 456 w 78560"/>
                <a:gd name="connsiteY2" fmla="*/ 132207 h 203168"/>
                <a:gd name="connsiteX3" fmla="*/ 10647 w 78560"/>
                <a:gd name="connsiteY3" fmla="*/ 114205 h 203168"/>
                <a:gd name="connsiteX4" fmla="*/ 74941 w 78560"/>
                <a:gd name="connsiteY4" fmla="*/ 0 h 20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60" h="203168">
                  <a:moveTo>
                    <a:pt x="78561" y="203168"/>
                  </a:moveTo>
                  <a:cubicBezTo>
                    <a:pt x="30459" y="203168"/>
                    <a:pt x="14838" y="145447"/>
                    <a:pt x="14838" y="145447"/>
                  </a:cubicBezTo>
                  <a:cubicBezTo>
                    <a:pt x="14838" y="145447"/>
                    <a:pt x="3408" y="146685"/>
                    <a:pt x="456" y="132207"/>
                  </a:cubicBezTo>
                  <a:cubicBezTo>
                    <a:pt x="-2592" y="117824"/>
                    <a:pt x="10647" y="114205"/>
                    <a:pt x="10647" y="114205"/>
                  </a:cubicBezTo>
                  <a:cubicBezTo>
                    <a:pt x="10647" y="114205"/>
                    <a:pt x="-15165" y="24670"/>
                    <a:pt x="7494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6" name="Forme libre : forme 105">
              <a:extLst>
                <a:ext uri="{FF2B5EF4-FFF2-40B4-BE49-F238E27FC236}">
                  <a16:creationId xmlns:a16="http://schemas.microsoft.com/office/drawing/2014/main" id="{5258D2E4-4615-4F71-894D-7FD55A3C062B}"/>
                </a:ext>
              </a:extLst>
            </p:cNvPr>
            <p:cNvSpPr/>
            <p:nvPr/>
          </p:nvSpPr>
          <p:spPr>
            <a:xfrm>
              <a:off x="909493" y="4497536"/>
              <a:ext cx="80370" cy="194024"/>
            </a:xfrm>
            <a:custGeom>
              <a:avLst/>
              <a:gdLst>
                <a:gd name="connsiteX0" fmla="*/ 0 w 80370"/>
                <a:gd name="connsiteY0" fmla="*/ 194024 h 194024"/>
                <a:gd name="connsiteX1" fmla="*/ 65532 w 80370"/>
                <a:gd name="connsiteY1" fmla="*/ 136303 h 194024"/>
                <a:gd name="connsiteX2" fmla="*/ 79915 w 80370"/>
                <a:gd name="connsiteY2" fmla="*/ 123063 h 194024"/>
                <a:gd name="connsiteX3" fmla="*/ 69723 w 80370"/>
                <a:gd name="connsiteY3" fmla="*/ 105061 h 194024"/>
                <a:gd name="connsiteX4" fmla="*/ 29051 w 80370"/>
                <a:gd name="connsiteY4" fmla="*/ 0 h 19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0" h="194024">
                  <a:moveTo>
                    <a:pt x="0" y="194024"/>
                  </a:moveTo>
                  <a:cubicBezTo>
                    <a:pt x="48101" y="194024"/>
                    <a:pt x="65532" y="136303"/>
                    <a:pt x="65532" y="136303"/>
                  </a:cubicBezTo>
                  <a:cubicBezTo>
                    <a:pt x="65532" y="136303"/>
                    <a:pt x="76962" y="137541"/>
                    <a:pt x="79915" y="123063"/>
                  </a:cubicBezTo>
                  <a:cubicBezTo>
                    <a:pt x="82963" y="108680"/>
                    <a:pt x="69723" y="105061"/>
                    <a:pt x="69723" y="105061"/>
                  </a:cubicBezTo>
                  <a:cubicBezTo>
                    <a:pt x="69723" y="105061"/>
                    <a:pt x="90678" y="32480"/>
                    <a:pt x="2905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7" name="Forme libre : forme 106">
              <a:extLst>
                <a:ext uri="{FF2B5EF4-FFF2-40B4-BE49-F238E27FC236}">
                  <a16:creationId xmlns:a16="http://schemas.microsoft.com/office/drawing/2014/main" id="{FB2BD697-460A-4631-A862-84E4A047E657}"/>
                </a:ext>
              </a:extLst>
            </p:cNvPr>
            <p:cNvSpPr/>
            <p:nvPr/>
          </p:nvSpPr>
          <p:spPr>
            <a:xfrm>
              <a:off x="874632" y="4600216"/>
              <a:ext cx="9525" cy="13144"/>
            </a:xfrm>
            <a:custGeom>
              <a:avLst/>
              <a:gdLst>
                <a:gd name="connsiteX0" fmla="*/ 0 w 9525"/>
                <a:gd name="connsiteY0" fmla="*/ 0 h 13144"/>
                <a:gd name="connsiteX1" fmla="*/ 0 w 9525"/>
                <a:gd name="connsiteY1" fmla="*/ 13145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144">
                  <a:moveTo>
                    <a:pt x="0" y="0"/>
                  </a:moveTo>
                  <a:lnTo>
                    <a:pt x="0" y="13145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8" name="Forme libre : forme 107">
              <a:extLst>
                <a:ext uri="{FF2B5EF4-FFF2-40B4-BE49-F238E27FC236}">
                  <a16:creationId xmlns:a16="http://schemas.microsoft.com/office/drawing/2014/main" id="{64603C6E-35C7-4280-8BAA-5FC50908155A}"/>
                </a:ext>
              </a:extLst>
            </p:cNvPr>
            <p:cNvSpPr/>
            <p:nvPr/>
          </p:nvSpPr>
          <p:spPr>
            <a:xfrm>
              <a:off x="931782" y="4599549"/>
              <a:ext cx="9525" cy="13239"/>
            </a:xfrm>
            <a:custGeom>
              <a:avLst/>
              <a:gdLst>
                <a:gd name="connsiteX0" fmla="*/ 0 w 9525"/>
                <a:gd name="connsiteY0" fmla="*/ 0 h 13239"/>
                <a:gd name="connsiteX1" fmla="*/ 0 w 9525"/>
                <a:gd name="connsiteY1" fmla="*/ 13240 h 1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239">
                  <a:moveTo>
                    <a:pt x="0" y="0"/>
                  </a:moveTo>
                  <a:lnTo>
                    <a:pt x="0" y="1324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9" name="Forme libre : forme 108">
              <a:extLst>
                <a:ext uri="{FF2B5EF4-FFF2-40B4-BE49-F238E27FC236}">
                  <a16:creationId xmlns:a16="http://schemas.microsoft.com/office/drawing/2014/main" id="{462CA9D8-C4DF-44CF-A2BD-2E9E38BCE366}"/>
                </a:ext>
              </a:extLst>
            </p:cNvPr>
            <p:cNvSpPr/>
            <p:nvPr/>
          </p:nvSpPr>
          <p:spPr>
            <a:xfrm>
              <a:off x="892824" y="4649841"/>
              <a:ext cx="25050" cy="5214"/>
            </a:xfrm>
            <a:custGeom>
              <a:avLst/>
              <a:gdLst>
                <a:gd name="connsiteX0" fmla="*/ 25051 w 25050"/>
                <a:gd name="connsiteY0" fmla="*/ 0 h 5214"/>
                <a:gd name="connsiteX1" fmla="*/ 0 w 25050"/>
                <a:gd name="connsiteY1" fmla="*/ 0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0" h="5214">
                  <a:moveTo>
                    <a:pt x="25051" y="0"/>
                  </a:moveTo>
                  <a:cubicBezTo>
                    <a:pt x="18097" y="6953"/>
                    <a:pt x="6858" y="6953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73B211CD-65AB-4447-A9C5-34FCF6CC15B1}"/>
                </a:ext>
              </a:extLst>
            </p:cNvPr>
            <p:cNvSpPr/>
            <p:nvPr/>
          </p:nvSpPr>
          <p:spPr>
            <a:xfrm>
              <a:off x="754923" y="4691179"/>
              <a:ext cx="151998" cy="140208"/>
            </a:xfrm>
            <a:custGeom>
              <a:avLst/>
              <a:gdLst>
                <a:gd name="connsiteX0" fmla="*/ 551 w 151998"/>
                <a:gd name="connsiteY0" fmla="*/ 140208 h 140208"/>
                <a:gd name="connsiteX1" fmla="*/ 88466 w 151998"/>
                <a:gd name="connsiteY1" fmla="*/ 27051 h 140208"/>
                <a:gd name="connsiteX2" fmla="*/ 106469 w 151998"/>
                <a:gd name="connsiteY2" fmla="*/ 0 h 140208"/>
                <a:gd name="connsiteX3" fmla="*/ 151998 w 151998"/>
                <a:gd name="connsiteY3" fmla="*/ 37433 h 140208"/>
                <a:gd name="connsiteX4" fmla="*/ 127614 w 151998"/>
                <a:gd name="connsiteY4" fmla="*/ 66770 h 140208"/>
                <a:gd name="connsiteX5" fmla="*/ 103230 w 151998"/>
                <a:gd name="connsiteY5" fmla="*/ 42386 h 14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998" h="140208">
                  <a:moveTo>
                    <a:pt x="551" y="140208"/>
                  </a:moveTo>
                  <a:cubicBezTo>
                    <a:pt x="551" y="140208"/>
                    <a:pt x="-12499" y="52292"/>
                    <a:pt x="88466" y="27051"/>
                  </a:cubicBezTo>
                  <a:lnTo>
                    <a:pt x="106469" y="0"/>
                  </a:lnTo>
                  <a:lnTo>
                    <a:pt x="151998" y="37433"/>
                  </a:lnTo>
                  <a:lnTo>
                    <a:pt x="127614" y="66770"/>
                  </a:lnTo>
                  <a:lnTo>
                    <a:pt x="103230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1" name="Forme libre : forme 110">
              <a:extLst>
                <a:ext uri="{FF2B5EF4-FFF2-40B4-BE49-F238E27FC236}">
                  <a16:creationId xmlns:a16="http://schemas.microsoft.com/office/drawing/2014/main" id="{03D2ADA5-519E-430D-8F8F-A20EA27B078B}"/>
                </a:ext>
              </a:extLst>
            </p:cNvPr>
            <p:cNvSpPr/>
            <p:nvPr/>
          </p:nvSpPr>
          <p:spPr>
            <a:xfrm>
              <a:off x="908731" y="4691655"/>
              <a:ext cx="144875" cy="91916"/>
            </a:xfrm>
            <a:custGeom>
              <a:avLst/>
              <a:gdLst>
                <a:gd name="connsiteX0" fmla="*/ 144875 w 144875"/>
                <a:gd name="connsiteY0" fmla="*/ 91916 h 91916"/>
                <a:gd name="connsiteX1" fmla="*/ 63532 w 144875"/>
                <a:gd name="connsiteY1" fmla="*/ 27051 h 91916"/>
                <a:gd name="connsiteX2" fmla="*/ 45530 w 144875"/>
                <a:gd name="connsiteY2" fmla="*/ 0 h 91916"/>
                <a:gd name="connsiteX3" fmla="*/ 0 w 144875"/>
                <a:gd name="connsiteY3" fmla="*/ 37433 h 91916"/>
                <a:gd name="connsiteX4" fmla="*/ 24384 w 144875"/>
                <a:gd name="connsiteY4" fmla="*/ 66770 h 91916"/>
                <a:gd name="connsiteX5" fmla="*/ 48768 w 144875"/>
                <a:gd name="connsiteY5" fmla="*/ 42386 h 9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875" h="91916">
                  <a:moveTo>
                    <a:pt x="144875" y="91916"/>
                  </a:moveTo>
                  <a:cubicBezTo>
                    <a:pt x="135255" y="67056"/>
                    <a:pt x="113252" y="39529"/>
                    <a:pt x="63532" y="27051"/>
                  </a:cubicBezTo>
                  <a:lnTo>
                    <a:pt x="45530" y="0"/>
                  </a:lnTo>
                  <a:lnTo>
                    <a:pt x="0" y="37433"/>
                  </a:lnTo>
                  <a:lnTo>
                    <a:pt x="24384" y="66770"/>
                  </a:lnTo>
                  <a:lnTo>
                    <a:pt x="48768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2" name="Forme libre : forme 111">
              <a:extLst>
                <a:ext uri="{FF2B5EF4-FFF2-40B4-BE49-F238E27FC236}">
                  <a16:creationId xmlns:a16="http://schemas.microsoft.com/office/drawing/2014/main" id="{18950EA5-A72A-440F-B25E-918E4E8317AA}"/>
                </a:ext>
              </a:extLst>
            </p:cNvPr>
            <p:cNvSpPr/>
            <p:nvPr/>
          </p:nvSpPr>
          <p:spPr>
            <a:xfrm>
              <a:off x="1060083" y="4814719"/>
              <a:ext cx="563" cy="17144"/>
            </a:xfrm>
            <a:custGeom>
              <a:avLst/>
              <a:gdLst>
                <a:gd name="connsiteX0" fmla="*/ 0 w 563"/>
                <a:gd name="connsiteY0" fmla="*/ 17145 h 17144"/>
                <a:gd name="connsiteX1" fmla="*/ 286 w 563"/>
                <a:gd name="connsiteY1" fmla="*/ 0 h 1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3" h="17144">
                  <a:moveTo>
                    <a:pt x="0" y="17145"/>
                  </a:moveTo>
                  <a:cubicBezTo>
                    <a:pt x="0" y="17145"/>
                    <a:pt x="1048" y="10382"/>
                    <a:pt x="286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pic>
        <p:nvPicPr>
          <p:cNvPr id="117" name="Image 116">
            <a:extLst>
              <a:ext uri="{FF2B5EF4-FFF2-40B4-BE49-F238E27FC236}">
                <a16:creationId xmlns:a16="http://schemas.microsoft.com/office/drawing/2014/main" id="{2BF209F0-302B-4C9F-93A8-84521ACED97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84" y="1806658"/>
            <a:ext cx="205549" cy="210255"/>
          </a:xfrm>
          <a:prstGeom prst="rect">
            <a:avLst/>
          </a:prstGeom>
        </p:spPr>
      </p:pic>
      <p:pic>
        <p:nvPicPr>
          <p:cNvPr id="118" name="Image 117">
            <a:extLst>
              <a:ext uri="{FF2B5EF4-FFF2-40B4-BE49-F238E27FC236}">
                <a16:creationId xmlns:a16="http://schemas.microsoft.com/office/drawing/2014/main" id="{2262A8B1-78D4-4060-A0D9-3AE69EDAA83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110" y="2853573"/>
            <a:ext cx="205549" cy="210255"/>
          </a:xfrm>
          <a:prstGeom prst="rect">
            <a:avLst/>
          </a:prstGeom>
        </p:spPr>
      </p:pic>
      <p:grpSp>
        <p:nvGrpSpPr>
          <p:cNvPr id="119" name="Graphique 2">
            <a:extLst>
              <a:ext uri="{FF2B5EF4-FFF2-40B4-BE49-F238E27FC236}">
                <a16:creationId xmlns:a16="http://schemas.microsoft.com/office/drawing/2014/main" id="{32FCAEBB-F110-4DE1-9200-B81207ACD9AD}"/>
              </a:ext>
            </a:extLst>
          </p:cNvPr>
          <p:cNvGrpSpPr/>
          <p:nvPr/>
        </p:nvGrpSpPr>
        <p:grpSpPr>
          <a:xfrm>
            <a:off x="665240" y="3455149"/>
            <a:ext cx="216456" cy="247380"/>
            <a:chOff x="1184026" y="296326"/>
            <a:chExt cx="555828" cy="635238"/>
          </a:xfrm>
          <a:noFill/>
        </p:grpSpPr>
        <p:sp>
          <p:nvSpPr>
            <p:cNvPr id="120" name="Forme libre : forme 17">
              <a:extLst>
                <a:ext uri="{FF2B5EF4-FFF2-40B4-BE49-F238E27FC236}">
                  <a16:creationId xmlns:a16="http://schemas.microsoft.com/office/drawing/2014/main" id="{7F0F0DEA-B6DB-4E18-8D2B-E25439E5EB37}"/>
                </a:ext>
              </a:extLst>
            </p:cNvPr>
            <p:cNvSpPr/>
            <p:nvPr/>
          </p:nvSpPr>
          <p:spPr>
            <a:xfrm>
              <a:off x="1184026" y="889140"/>
              <a:ext cx="12517" cy="16047"/>
            </a:xfrm>
            <a:custGeom>
              <a:avLst/>
              <a:gdLst>
                <a:gd name="connsiteX0" fmla="*/ 12517 w 12517"/>
                <a:gd name="connsiteY0" fmla="*/ 0 h 16047"/>
                <a:gd name="connsiteX1" fmla="*/ 0 w 12517"/>
                <a:gd name="connsiteY1" fmla="*/ 0 h 1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17" h="16047">
                  <a:moveTo>
                    <a:pt x="12517" y="0"/>
                  </a:moveTo>
                  <a:lnTo>
                    <a:pt x="0" y="0"/>
                  </a:lnTo>
                </a:path>
              </a:pathLst>
            </a:custGeom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1" name="Forme libre : forme 18">
              <a:extLst>
                <a:ext uri="{FF2B5EF4-FFF2-40B4-BE49-F238E27FC236}">
                  <a16:creationId xmlns:a16="http://schemas.microsoft.com/office/drawing/2014/main" id="{ED1DA608-0DD9-457E-8A87-DC62F3C166A8}"/>
                </a:ext>
              </a:extLst>
            </p:cNvPr>
            <p:cNvSpPr/>
            <p:nvPr/>
          </p:nvSpPr>
          <p:spPr>
            <a:xfrm>
              <a:off x="1222379" y="821099"/>
              <a:ext cx="38995" cy="67399"/>
            </a:xfrm>
            <a:custGeom>
              <a:avLst/>
              <a:gdLst>
                <a:gd name="connsiteX0" fmla="*/ 38995 w 38995"/>
                <a:gd name="connsiteY0" fmla="*/ 0 h 67399"/>
                <a:gd name="connsiteX1" fmla="*/ 38995 w 38995"/>
                <a:gd name="connsiteY1" fmla="*/ 58573 h 67399"/>
                <a:gd name="connsiteX2" fmla="*/ 30169 w 38995"/>
                <a:gd name="connsiteY2" fmla="*/ 67400 h 67399"/>
                <a:gd name="connsiteX3" fmla="*/ 0 w 38995"/>
                <a:gd name="connsiteY3" fmla="*/ 67400 h 6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995" h="67399">
                  <a:moveTo>
                    <a:pt x="38995" y="0"/>
                  </a:moveTo>
                  <a:lnTo>
                    <a:pt x="38995" y="58573"/>
                  </a:lnTo>
                  <a:cubicBezTo>
                    <a:pt x="38995" y="63388"/>
                    <a:pt x="34984" y="67400"/>
                    <a:pt x="30169" y="67400"/>
                  </a:cubicBezTo>
                  <a:lnTo>
                    <a:pt x="0" y="67400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2" name="Forme libre : forme 19">
              <a:extLst>
                <a:ext uri="{FF2B5EF4-FFF2-40B4-BE49-F238E27FC236}">
                  <a16:creationId xmlns:a16="http://schemas.microsoft.com/office/drawing/2014/main" id="{D6438E89-5E1A-4211-A615-955AB6F7733C}"/>
                </a:ext>
              </a:extLst>
            </p:cNvPr>
            <p:cNvSpPr/>
            <p:nvPr/>
          </p:nvSpPr>
          <p:spPr>
            <a:xfrm>
              <a:off x="1216923" y="680362"/>
              <a:ext cx="44451" cy="101741"/>
            </a:xfrm>
            <a:custGeom>
              <a:avLst/>
              <a:gdLst>
                <a:gd name="connsiteX0" fmla="*/ 0 w 44451"/>
                <a:gd name="connsiteY0" fmla="*/ 0 h 101741"/>
                <a:gd name="connsiteX1" fmla="*/ 35625 w 44451"/>
                <a:gd name="connsiteY1" fmla="*/ 0 h 101741"/>
                <a:gd name="connsiteX2" fmla="*/ 44452 w 44451"/>
                <a:gd name="connsiteY2" fmla="*/ 8826 h 101741"/>
                <a:gd name="connsiteX3" fmla="*/ 44452 w 44451"/>
                <a:gd name="connsiteY3" fmla="*/ 101741 h 101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51" h="101741">
                  <a:moveTo>
                    <a:pt x="0" y="0"/>
                  </a:moveTo>
                  <a:lnTo>
                    <a:pt x="35625" y="0"/>
                  </a:lnTo>
                  <a:cubicBezTo>
                    <a:pt x="40440" y="0"/>
                    <a:pt x="44452" y="4012"/>
                    <a:pt x="44452" y="8826"/>
                  </a:cubicBezTo>
                  <a:lnTo>
                    <a:pt x="44452" y="101741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3" name="Forme libre : forme 20">
              <a:extLst>
                <a:ext uri="{FF2B5EF4-FFF2-40B4-BE49-F238E27FC236}">
                  <a16:creationId xmlns:a16="http://schemas.microsoft.com/office/drawing/2014/main" id="{ADCCB6A0-F41A-4A9D-AA48-A3020F96E3D9}"/>
                </a:ext>
              </a:extLst>
            </p:cNvPr>
            <p:cNvSpPr/>
            <p:nvPr/>
          </p:nvSpPr>
          <p:spPr>
            <a:xfrm>
              <a:off x="1261375" y="703439"/>
              <a:ext cx="296076" cy="122955"/>
            </a:xfrm>
            <a:custGeom>
              <a:avLst/>
              <a:gdLst>
                <a:gd name="connsiteX0" fmla="*/ 0 w 296076"/>
                <a:gd name="connsiteY0" fmla="*/ 1155 h 122955"/>
                <a:gd name="connsiteX1" fmla="*/ 164808 w 296076"/>
                <a:gd name="connsiteY1" fmla="*/ 35497 h 122955"/>
                <a:gd name="connsiteX2" fmla="*/ 263982 w 296076"/>
                <a:gd name="connsiteY2" fmla="*/ 35497 h 122955"/>
                <a:gd name="connsiteX3" fmla="*/ 296077 w 296076"/>
                <a:gd name="connsiteY3" fmla="*/ 65987 h 122955"/>
                <a:gd name="connsiteX4" fmla="*/ 261735 w 296076"/>
                <a:gd name="connsiteY4" fmla="*/ 94873 h 122955"/>
                <a:gd name="connsiteX5" fmla="*/ 181176 w 296076"/>
                <a:gd name="connsiteY5" fmla="*/ 94873 h 122955"/>
                <a:gd name="connsiteX6" fmla="*/ 155340 w 296076"/>
                <a:gd name="connsiteY6" fmla="*/ 122956 h 122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076" h="122955">
                  <a:moveTo>
                    <a:pt x="0" y="1155"/>
                  </a:moveTo>
                  <a:cubicBezTo>
                    <a:pt x="0" y="1155"/>
                    <a:pt x="103186" y="-9757"/>
                    <a:pt x="164808" y="35497"/>
                  </a:cubicBezTo>
                  <a:lnTo>
                    <a:pt x="263982" y="35497"/>
                  </a:lnTo>
                  <a:cubicBezTo>
                    <a:pt x="263982" y="35497"/>
                    <a:pt x="296077" y="33892"/>
                    <a:pt x="296077" y="65987"/>
                  </a:cubicBezTo>
                  <a:cubicBezTo>
                    <a:pt x="296077" y="98082"/>
                    <a:pt x="261735" y="94873"/>
                    <a:pt x="261735" y="94873"/>
                  </a:cubicBezTo>
                  <a:lnTo>
                    <a:pt x="181176" y="94873"/>
                  </a:lnTo>
                  <a:lnTo>
                    <a:pt x="155340" y="122956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4" name="Forme libre : forme 21">
              <a:extLst>
                <a:ext uri="{FF2B5EF4-FFF2-40B4-BE49-F238E27FC236}">
                  <a16:creationId xmlns:a16="http://schemas.microsoft.com/office/drawing/2014/main" id="{A08879BD-3FF7-4D9A-BF10-27234A53878B}"/>
                </a:ext>
              </a:extLst>
            </p:cNvPr>
            <p:cNvSpPr/>
            <p:nvPr/>
          </p:nvSpPr>
          <p:spPr>
            <a:xfrm>
              <a:off x="1264424" y="856885"/>
              <a:ext cx="225948" cy="74679"/>
            </a:xfrm>
            <a:custGeom>
              <a:avLst/>
              <a:gdLst>
                <a:gd name="connsiteX0" fmla="*/ 225949 w 225948"/>
                <a:gd name="connsiteY0" fmla="*/ 72695 h 74679"/>
                <a:gd name="connsiteX1" fmla="*/ 186151 w 225948"/>
                <a:gd name="connsiteY1" fmla="*/ 67239 h 74679"/>
                <a:gd name="connsiteX2" fmla="*/ 58734 w 225948"/>
                <a:gd name="connsiteY2" fmla="*/ 0 h 74679"/>
                <a:gd name="connsiteX3" fmla="*/ 0 w 225948"/>
                <a:gd name="connsiteY3" fmla="*/ 0 h 7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5948" h="74679">
                  <a:moveTo>
                    <a:pt x="225949" y="72695"/>
                  </a:moveTo>
                  <a:cubicBezTo>
                    <a:pt x="225949" y="72695"/>
                    <a:pt x="210383" y="79756"/>
                    <a:pt x="186151" y="67239"/>
                  </a:cubicBezTo>
                  <a:cubicBezTo>
                    <a:pt x="161919" y="54722"/>
                    <a:pt x="58734" y="0"/>
                    <a:pt x="58734" y="0"/>
                  </a:cubicBezTo>
                  <a:lnTo>
                    <a:pt x="0" y="0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5" name="Forme libre : forme 22">
              <a:extLst>
                <a:ext uri="{FF2B5EF4-FFF2-40B4-BE49-F238E27FC236}">
                  <a16:creationId xmlns:a16="http://schemas.microsoft.com/office/drawing/2014/main" id="{CFCD0D76-8067-4641-AC8F-14D281044837}"/>
                </a:ext>
              </a:extLst>
            </p:cNvPr>
            <p:cNvSpPr/>
            <p:nvPr/>
          </p:nvSpPr>
          <p:spPr>
            <a:xfrm>
              <a:off x="1517012" y="760383"/>
              <a:ext cx="222842" cy="157321"/>
            </a:xfrm>
            <a:custGeom>
              <a:avLst/>
              <a:gdLst>
                <a:gd name="connsiteX0" fmla="*/ 82645 w 222842"/>
                <a:gd name="connsiteY0" fmla="*/ 35682 h 157321"/>
                <a:gd name="connsiteX1" fmla="*/ 220172 w 222842"/>
                <a:gd name="connsiteY1" fmla="*/ 11450 h 157321"/>
                <a:gd name="connsiteX2" fmla="*/ 0 w 222842"/>
                <a:gd name="connsiteY2" fmla="*/ 157322 h 15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2842" h="157321">
                  <a:moveTo>
                    <a:pt x="82645" y="35682"/>
                  </a:moveTo>
                  <a:cubicBezTo>
                    <a:pt x="82645" y="35682"/>
                    <a:pt x="187275" y="-24497"/>
                    <a:pt x="220172" y="11450"/>
                  </a:cubicBezTo>
                  <a:cubicBezTo>
                    <a:pt x="246650" y="40496"/>
                    <a:pt x="69165" y="125548"/>
                    <a:pt x="0" y="157322"/>
                  </a:cubicBez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6" name="Forme libre : forme 23">
              <a:extLst>
                <a:ext uri="{FF2B5EF4-FFF2-40B4-BE49-F238E27FC236}">
                  <a16:creationId xmlns:a16="http://schemas.microsoft.com/office/drawing/2014/main" id="{27D225A4-9E22-4191-B2F0-578BD39DA82A}"/>
                </a:ext>
              </a:extLst>
            </p:cNvPr>
            <p:cNvSpPr/>
            <p:nvPr/>
          </p:nvSpPr>
          <p:spPr>
            <a:xfrm rot="-1350026">
              <a:off x="1320250" y="348476"/>
              <a:ext cx="340215" cy="340215"/>
            </a:xfrm>
            <a:custGeom>
              <a:avLst/>
              <a:gdLst>
                <a:gd name="connsiteX0" fmla="*/ 340216 w 340215"/>
                <a:gd name="connsiteY0" fmla="*/ 170108 h 340215"/>
                <a:gd name="connsiteX1" fmla="*/ 170108 w 340215"/>
                <a:gd name="connsiteY1" fmla="*/ 340216 h 340215"/>
                <a:gd name="connsiteX2" fmla="*/ 0 w 340215"/>
                <a:gd name="connsiteY2" fmla="*/ 170108 h 340215"/>
                <a:gd name="connsiteX3" fmla="*/ 170108 w 340215"/>
                <a:gd name="connsiteY3" fmla="*/ 0 h 340215"/>
                <a:gd name="connsiteX4" fmla="*/ 340216 w 340215"/>
                <a:gd name="connsiteY4" fmla="*/ 170108 h 34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0215" h="340215">
                  <a:moveTo>
                    <a:pt x="340216" y="170108"/>
                  </a:moveTo>
                  <a:cubicBezTo>
                    <a:pt x="340216" y="264056"/>
                    <a:pt x="264056" y="340216"/>
                    <a:pt x="170108" y="340216"/>
                  </a:cubicBezTo>
                  <a:cubicBezTo>
                    <a:pt x="76160" y="340216"/>
                    <a:pt x="0" y="264056"/>
                    <a:pt x="0" y="170108"/>
                  </a:cubicBezTo>
                  <a:cubicBezTo>
                    <a:pt x="0" y="76160"/>
                    <a:pt x="76160" y="0"/>
                    <a:pt x="170108" y="0"/>
                  </a:cubicBezTo>
                  <a:cubicBezTo>
                    <a:pt x="264056" y="0"/>
                    <a:pt x="340216" y="76160"/>
                    <a:pt x="340216" y="170108"/>
                  </a:cubicBezTo>
                  <a:close/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7" name="Forme libre : forme 24">
              <a:extLst>
                <a:ext uri="{FF2B5EF4-FFF2-40B4-BE49-F238E27FC236}">
                  <a16:creationId xmlns:a16="http://schemas.microsoft.com/office/drawing/2014/main" id="{32A5028B-3A23-4870-9C93-9A653A9628FA}"/>
                </a:ext>
              </a:extLst>
            </p:cNvPr>
            <p:cNvSpPr/>
            <p:nvPr/>
          </p:nvSpPr>
          <p:spPr>
            <a:xfrm>
              <a:off x="1380768" y="406110"/>
              <a:ext cx="219048" cy="208296"/>
            </a:xfrm>
            <a:custGeom>
              <a:avLst/>
              <a:gdLst>
                <a:gd name="connsiteX0" fmla="*/ 109605 w 219048"/>
                <a:gd name="connsiteY0" fmla="*/ 0 h 208296"/>
                <a:gd name="connsiteX1" fmla="*/ 141379 w 219048"/>
                <a:gd name="connsiteY1" fmla="*/ 71411 h 208296"/>
                <a:gd name="connsiteX2" fmla="*/ 219049 w 219048"/>
                <a:gd name="connsiteY2" fmla="*/ 79596 h 208296"/>
                <a:gd name="connsiteX3" fmla="*/ 161117 w 219048"/>
                <a:gd name="connsiteY3" fmla="*/ 131911 h 208296"/>
                <a:gd name="connsiteX4" fmla="*/ 177325 w 219048"/>
                <a:gd name="connsiteY4" fmla="*/ 208297 h 208296"/>
                <a:gd name="connsiteX5" fmla="*/ 109605 w 219048"/>
                <a:gd name="connsiteY5" fmla="*/ 169301 h 208296"/>
                <a:gd name="connsiteX6" fmla="*/ 41884 w 219048"/>
                <a:gd name="connsiteY6" fmla="*/ 208297 h 208296"/>
                <a:gd name="connsiteX7" fmla="*/ 57932 w 219048"/>
                <a:gd name="connsiteY7" fmla="*/ 131911 h 208296"/>
                <a:gd name="connsiteX8" fmla="*/ 0 w 219048"/>
                <a:gd name="connsiteY8" fmla="*/ 79596 h 208296"/>
                <a:gd name="connsiteX9" fmla="*/ 77670 w 219048"/>
                <a:gd name="connsiteY9" fmla="*/ 71411 h 208296"/>
                <a:gd name="connsiteX10" fmla="*/ 91310 w 219048"/>
                <a:gd name="connsiteY10" fmla="*/ 40761 h 20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9048" h="208296">
                  <a:moveTo>
                    <a:pt x="109605" y="0"/>
                  </a:moveTo>
                  <a:lnTo>
                    <a:pt x="141379" y="71411"/>
                  </a:lnTo>
                  <a:lnTo>
                    <a:pt x="219049" y="79596"/>
                  </a:lnTo>
                  <a:lnTo>
                    <a:pt x="161117" y="131911"/>
                  </a:lnTo>
                  <a:lnTo>
                    <a:pt x="177325" y="208297"/>
                  </a:lnTo>
                  <a:lnTo>
                    <a:pt x="109605" y="169301"/>
                  </a:lnTo>
                  <a:lnTo>
                    <a:pt x="41884" y="208297"/>
                  </a:lnTo>
                  <a:lnTo>
                    <a:pt x="57932" y="131911"/>
                  </a:lnTo>
                  <a:lnTo>
                    <a:pt x="0" y="79596"/>
                  </a:lnTo>
                  <a:lnTo>
                    <a:pt x="77670" y="71411"/>
                  </a:lnTo>
                  <a:lnTo>
                    <a:pt x="91310" y="40761"/>
                  </a:lnTo>
                  <a:close/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0C59E7DE-9AA4-30B3-403E-6B2B985625C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54275" y="5228941"/>
            <a:ext cx="346557" cy="32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4616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F9A278F7-8EB4-45B4-AB12-727CEC599FA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Montserrat Black" panose="00000A00000000000000" pitchFamily="2" charset="0"/>
              </a:rPr>
              <a:t>JEUNES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AC96732-411B-44BB-B926-217839CEEE72}"/>
              </a:ext>
            </a:extLst>
          </p:cNvPr>
          <p:cNvSpPr/>
          <p:nvPr/>
        </p:nvSpPr>
        <p:spPr>
          <a:xfrm>
            <a:off x="476141" y="1358065"/>
            <a:ext cx="11563473" cy="137040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" name="Espace réservé du contenu 8">
            <a:extLst>
              <a:ext uri="{FF2B5EF4-FFF2-40B4-BE49-F238E27FC236}">
                <a16:creationId xmlns:a16="http://schemas.microsoft.com/office/drawing/2014/main" id="{59AF5671-AF14-4065-A607-E4F7F21542DC}"/>
              </a:ext>
            </a:extLst>
          </p:cNvPr>
          <p:cNvSpPr txBox="1">
            <a:spLocks/>
          </p:cNvSpPr>
          <p:nvPr/>
        </p:nvSpPr>
        <p:spPr bwMode="auto">
          <a:xfrm>
            <a:off x="6314407" y="2958006"/>
            <a:ext cx="5725208" cy="1370409"/>
          </a:xfrm>
          <a:prstGeom prst="rect">
            <a:avLst/>
          </a:prstGeom>
          <a:noFill/>
          <a:ln w="2857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37" name="Espace réservé du contenu 8">
            <a:extLst>
              <a:ext uri="{FF2B5EF4-FFF2-40B4-BE49-F238E27FC236}">
                <a16:creationId xmlns:a16="http://schemas.microsoft.com/office/drawing/2014/main" id="{C6AFDE1D-8F14-467E-AE20-6C96585AE394}"/>
              </a:ext>
            </a:extLst>
          </p:cNvPr>
          <p:cNvSpPr txBox="1">
            <a:spLocks/>
          </p:cNvSpPr>
          <p:nvPr/>
        </p:nvSpPr>
        <p:spPr bwMode="auto">
          <a:xfrm>
            <a:off x="476141" y="2984969"/>
            <a:ext cx="5725208" cy="1353891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38" name="Espace réservé du contenu 8">
            <a:extLst>
              <a:ext uri="{FF2B5EF4-FFF2-40B4-BE49-F238E27FC236}">
                <a16:creationId xmlns:a16="http://schemas.microsoft.com/office/drawing/2014/main" id="{B5F9A750-140A-4C19-B10F-4AB6D41F648B}"/>
              </a:ext>
            </a:extLst>
          </p:cNvPr>
          <p:cNvSpPr txBox="1">
            <a:spLocks/>
          </p:cNvSpPr>
          <p:nvPr/>
        </p:nvSpPr>
        <p:spPr>
          <a:xfrm>
            <a:off x="346534" y="3015072"/>
            <a:ext cx="5725207" cy="1238064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Offre 1 : </a:t>
            </a:r>
            <a:r>
              <a:rPr lang="fr-FR" sz="1200" dirty="0"/>
              <a:t>0 / 11 ans </a:t>
            </a:r>
            <a:r>
              <a:rPr lang="fr-FR" sz="1200" dirty="0">
                <a:sym typeface="Wingdings" panose="05000000000000000000" pitchFamily="2" charset="2"/>
              </a:rPr>
              <a:t> </a:t>
            </a:r>
            <a:r>
              <a:rPr lang="fr-FR" sz="1200" dirty="0"/>
              <a:t>20 € offerts pour la souscription d’un Livet A ou d’un livret 6/12 dans le cadre d’une EER.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Offre 2 : </a:t>
            </a:r>
            <a:r>
              <a:rPr lang="fr-FR" sz="1200" dirty="0"/>
              <a:t>0 / 11 ans </a:t>
            </a:r>
            <a:r>
              <a:rPr lang="fr-FR" sz="1200" dirty="0">
                <a:sym typeface="Wingdings" panose="05000000000000000000" pitchFamily="2" charset="2"/>
              </a:rPr>
              <a:t> 20 € offerts pour la souscription d’un </a:t>
            </a:r>
            <a:r>
              <a:rPr lang="fr-FR" sz="1200" dirty="0" err="1">
                <a:sym typeface="Wingdings" panose="05000000000000000000" pitchFamily="2" charset="2"/>
              </a:rPr>
              <a:t>Millevie</a:t>
            </a:r>
            <a:endParaRPr lang="fr-FR" sz="1200" dirty="0">
              <a:sym typeface="Wingdings" panose="05000000000000000000" pitchFamily="2" charset="2"/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Offre 3 : </a:t>
            </a:r>
            <a:r>
              <a:rPr lang="fr-FR" sz="1200" dirty="0">
                <a:sym typeface="Wingdings" panose="05000000000000000000" pitchFamily="2" charset="2"/>
              </a:rPr>
              <a:t>Taux boosté du livret 6/12 et du Livret Jeunes à 4 %</a:t>
            </a:r>
            <a:endParaRPr lang="fr-FR" sz="1200" dirty="0"/>
          </a:p>
        </p:txBody>
      </p:sp>
      <p:sp>
        <p:nvSpPr>
          <p:cNvPr id="39" name="Espace réservé du contenu 8">
            <a:extLst>
              <a:ext uri="{FF2B5EF4-FFF2-40B4-BE49-F238E27FC236}">
                <a16:creationId xmlns:a16="http://schemas.microsoft.com/office/drawing/2014/main" id="{A3EC2ED3-DCB5-47CC-8CC8-1751FDE2D5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657" y="2825436"/>
            <a:ext cx="2966462" cy="319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EPARGNE</a:t>
            </a:r>
          </a:p>
        </p:txBody>
      </p:sp>
      <p:sp>
        <p:nvSpPr>
          <p:cNvPr id="46" name="Espace réservé du contenu 8">
            <a:extLst>
              <a:ext uri="{FF2B5EF4-FFF2-40B4-BE49-F238E27FC236}">
                <a16:creationId xmlns:a16="http://schemas.microsoft.com/office/drawing/2014/main" id="{D7630F87-98F3-44AE-9F92-66A14F62B175}"/>
              </a:ext>
            </a:extLst>
          </p:cNvPr>
          <p:cNvSpPr txBox="1">
            <a:spLocks/>
          </p:cNvSpPr>
          <p:nvPr/>
        </p:nvSpPr>
        <p:spPr>
          <a:xfrm>
            <a:off x="5922406" y="2987280"/>
            <a:ext cx="5725207" cy="1253169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Offre 1 : </a:t>
            </a:r>
            <a:r>
              <a:rPr lang="fr-FR" sz="1200" dirty="0"/>
              <a:t>Crédit Etudiant / Apprenti à 1,40%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Offre 2 : </a:t>
            </a:r>
            <a:r>
              <a:rPr lang="fr-FR" sz="1200" dirty="0"/>
              <a:t>Crédit BPI France à 2,15%  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Offre 2 : </a:t>
            </a:r>
            <a:r>
              <a:rPr lang="fr-FR" sz="1200" dirty="0"/>
              <a:t>Prêt Jeunes Actif à 3,25% 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Offre 3 : </a:t>
            </a:r>
            <a:r>
              <a:rPr lang="fr-FR" sz="1200" dirty="0"/>
              <a:t>Crédit 1000 € à taux 0% </a:t>
            </a:r>
          </a:p>
        </p:txBody>
      </p:sp>
      <p:sp>
        <p:nvSpPr>
          <p:cNvPr id="48" name="Espace réservé du contenu 8">
            <a:extLst>
              <a:ext uri="{FF2B5EF4-FFF2-40B4-BE49-F238E27FC236}">
                <a16:creationId xmlns:a16="http://schemas.microsoft.com/office/drawing/2014/main" id="{7081DA27-7749-41BC-9D3F-FE69B689E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5922" y="2825161"/>
            <a:ext cx="3122110" cy="32295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CREDIT</a:t>
            </a:r>
          </a:p>
        </p:txBody>
      </p:sp>
      <p:sp>
        <p:nvSpPr>
          <p:cNvPr id="50" name="Espace réservé du contenu 8">
            <a:extLst>
              <a:ext uri="{FF2B5EF4-FFF2-40B4-BE49-F238E27FC236}">
                <a16:creationId xmlns:a16="http://schemas.microsoft.com/office/drawing/2014/main" id="{B100C2D2-C194-477B-9BEB-9D3B10A6B0E4}"/>
              </a:ext>
            </a:extLst>
          </p:cNvPr>
          <p:cNvSpPr txBox="1">
            <a:spLocks/>
          </p:cNvSpPr>
          <p:nvPr/>
        </p:nvSpPr>
        <p:spPr bwMode="auto">
          <a:xfrm>
            <a:off x="476141" y="4553547"/>
            <a:ext cx="5725208" cy="1353891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51" name="Espace réservé du contenu 8">
            <a:extLst>
              <a:ext uri="{FF2B5EF4-FFF2-40B4-BE49-F238E27FC236}">
                <a16:creationId xmlns:a16="http://schemas.microsoft.com/office/drawing/2014/main" id="{51949635-4AFD-4760-9724-FEBE092A50A3}"/>
              </a:ext>
            </a:extLst>
          </p:cNvPr>
          <p:cNvSpPr txBox="1">
            <a:spLocks/>
          </p:cNvSpPr>
          <p:nvPr/>
        </p:nvSpPr>
        <p:spPr>
          <a:xfrm>
            <a:off x="346534" y="4583650"/>
            <a:ext cx="5725207" cy="1238064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Offre 1 : </a:t>
            </a:r>
            <a:r>
              <a:rPr lang="fr-FR" sz="1200" dirty="0"/>
              <a:t>12 / 17 ans </a:t>
            </a:r>
            <a:r>
              <a:rPr lang="fr-FR" sz="1200" dirty="0">
                <a:sym typeface="Wingdings" panose="05000000000000000000" pitchFamily="2" charset="2"/>
              </a:rPr>
              <a:t></a:t>
            </a:r>
            <a:r>
              <a:rPr lang="fr-FR" sz="1200" dirty="0"/>
              <a:t> Gratuité de la Formule Initial. 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Offre 2 : </a:t>
            </a:r>
            <a:r>
              <a:rPr lang="fr-FR" sz="1200" dirty="0"/>
              <a:t>18 / 28 ans </a:t>
            </a:r>
            <a:r>
              <a:rPr lang="fr-FR" sz="1200" dirty="0">
                <a:sym typeface="Wingdings" panose="05000000000000000000" pitchFamily="2" charset="2"/>
              </a:rPr>
              <a:t> Gratuité de la Formule Initial ou Confort avec Visa </a:t>
            </a:r>
            <a:r>
              <a:rPr lang="fr-FR" sz="1200" dirty="0" err="1">
                <a:sym typeface="Wingdings" panose="05000000000000000000" pitchFamily="2" charset="2"/>
              </a:rPr>
              <a:t>Classic</a:t>
            </a:r>
            <a:r>
              <a:rPr lang="fr-FR" sz="1200" dirty="0">
                <a:sym typeface="Wingdings" panose="05000000000000000000" pitchFamily="2" charset="2"/>
              </a:rPr>
              <a:t> pendant 2 ans ou tant que le client est étudiant.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Offre 3 : </a:t>
            </a:r>
            <a:r>
              <a:rPr lang="fr-FR" sz="1200" dirty="0">
                <a:sym typeface="Wingdings" panose="05000000000000000000" pitchFamily="2" charset="2"/>
              </a:rPr>
              <a:t>18 / 28 ans  Formule Initial ou Confort avec Visa Premier à 1 € / mois pendant 2 ans ou tant que le client est étudiant. </a:t>
            </a:r>
            <a:r>
              <a:rPr lang="fr-FR" sz="1200" dirty="0"/>
              <a:t> </a:t>
            </a:r>
          </a:p>
        </p:txBody>
      </p:sp>
      <p:sp>
        <p:nvSpPr>
          <p:cNvPr id="52" name="Espace réservé du contenu 8">
            <a:extLst>
              <a:ext uri="{FF2B5EF4-FFF2-40B4-BE49-F238E27FC236}">
                <a16:creationId xmlns:a16="http://schemas.microsoft.com/office/drawing/2014/main" id="{09C1FF5F-712F-4C22-A6AF-A22D84FCFE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656" y="4394014"/>
            <a:ext cx="2966463" cy="31906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BANCA</a:t>
            </a:r>
          </a:p>
        </p:txBody>
      </p:sp>
      <p:sp>
        <p:nvSpPr>
          <p:cNvPr id="54" name="Espace réservé du contenu 8">
            <a:extLst>
              <a:ext uri="{FF2B5EF4-FFF2-40B4-BE49-F238E27FC236}">
                <a16:creationId xmlns:a16="http://schemas.microsoft.com/office/drawing/2014/main" id="{5160980D-6964-45B0-9645-5F14D632966D}"/>
              </a:ext>
            </a:extLst>
          </p:cNvPr>
          <p:cNvSpPr txBox="1">
            <a:spLocks/>
          </p:cNvSpPr>
          <p:nvPr/>
        </p:nvSpPr>
        <p:spPr bwMode="auto">
          <a:xfrm>
            <a:off x="6314407" y="4569791"/>
            <a:ext cx="5725208" cy="1353891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55" name="Espace réservé du contenu 8">
            <a:extLst>
              <a:ext uri="{FF2B5EF4-FFF2-40B4-BE49-F238E27FC236}">
                <a16:creationId xmlns:a16="http://schemas.microsoft.com/office/drawing/2014/main" id="{9BC48D9F-D44A-443D-90D8-6ACB7D1FED63}"/>
              </a:ext>
            </a:extLst>
          </p:cNvPr>
          <p:cNvSpPr txBox="1">
            <a:spLocks/>
          </p:cNvSpPr>
          <p:nvPr/>
        </p:nvSpPr>
        <p:spPr>
          <a:xfrm>
            <a:off x="6184800" y="4583375"/>
            <a:ext cx="5725207" cy="1253169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Offre 1 : </a:t>
            </a:r>
            <a:r>
              <a:rPr lang="fr-FR" sz="1200" dirty="0"/>
              <a:t>Avantage jeunes MRH et Santé </a:t>
            </a:r>
            <a:r>
              <a:rPr lang="fr-FR" sz="1200" dirty="0">
                <a:sym typeface="Wingdings" panose="05000000000000000000" pitchFamily="2" charset="2"/>
              </a:rPr>
              <a:t></a:t>
            </a:r>
            <a:r>
              <a:rPr lang="fr-FR" sz="1200" dirty="0"/>
              <a:t> tarif préférentiel unique et national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Offre 2 : </a:t>
            </a:r>
            <a:r>
              <a:rPr lang="fr-FR" sz="1200" dirty="0"/>
              <a:t>Bouclier Assurantiel MRH, Auto et Santé (mesure qui vise à contenir les augmentations tarifaires). </a:t>
            </a:r>
          </a:p>
        </p:txBody>
      </p:sp>
      <p:sp>
        <p:nvSpPr>
          <p:cNvPr id="57" name="Espace réservé du contenu 8">
            <a:extLst>
              <a:ext uri="{FF2B5EF4-FFF2-40B4-BE49-F238E27FC236}">
                <a16:creationId xmlns:a16="http://schemas.microsoft.com/office/drawing/2014/main" id="{DC5EA478-950A-4E1B-A1C1-683F57F3E3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8077" y="4398007"/>
            <a:ext cx="3089955" cy="32295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Les offres IARD &amp; Prévoyance</a:t>
            </a:r>
          </a:p>
        </p:txBody>
      </p:sp>
      <p:sp>
        <p:nvSpPr>
          <p:cNvPr id="67" name="Espace réservé du contenu 8">
            <a:extLst>
              <a:ext uri="{FF2B5EF4-FFF2-40B4-BE49-F238E27FC236}">
                <a16:creationId xmlns:a16="http://schemas.microsoft.com/office/drawing/2014/main" id="{BA051161-1FA0-4FC1-90BA-07F070F45FFD}"/>
              </a:ext>
            </a:extLst>
          </p:cNvPr>
          <p:cNvSpPr txBox="1">
            <a:spLocks/>
          </p:cNvSpPr>
          <p:nvPr/>
        </p:nvSpPr>
        <p:spPr>
          <a:xfrm>
            <a:off x="197199" y="1172950"/>
            <a:ext cx="11842415" cy="1466976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Notre stratégie et nos priorités : 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fr-FR" sz="1000" b="1" u="sng" dirty="0"/>
              <a:t>Développer la conquête</a:t>
            </a:r>
            <a:r>
              <a:rPr lang="fr-FR" sz="1000" b="1" dirty="0"/>
              <a:t> </a:t>
            </a:r>
            <a:r>
              <a:rPr lang="fr-FR" sz="1000" dirty="0"/>
              <a:t>des enfants, des étudiants et jeunes actifs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fr-FR" sz="1000" b="1" u="sng" dirty="0"/>
              <a:t>Equiper</a:t>
            </a:r>
            <a:r>
              <a:rPr lang="fr-FR" sz="1000" dirty="0"/>
              <a:t> au plus tôt les jeunes d’une carte bancaire 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fr-FR" sz="1000" dirty="0"/>
              <a:t>Renforcer le lien commerciale avec un programme relationnel suivi afin d’améliorer la satisfaction des jeunes et </a:t>
            </a:r>
            <a:r>
              <a:rPr lang="fr-FR" sz="1000" b="1" u="sng" dirty="0"/>
              <a:t>d’éviter leur attrition 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cibles des </a:t>
            </a:r>
            <a:r>
              <a:rPr lang="fr-FR" sz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Jeunes</a:t>
            </a:r>
            <a:r>
              <a:rPr lang="fr-FR" sz="12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</a:t>
            </a:r>
            <a:r>
              <a:rPr lang="fr-F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 action="ppaction://hlinksldjump"/>
              </a:rPr>
              <a:t>clic ici</a:t>
            </a:r>
            <a:endParaRPr lang="fr-FR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TOUT SUR … les </a:t>
            </a:r>
            <a:r>
              <a:rPr lang="fr-FR" sz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Jeunes</a:t>
            </a:r>
            <a:r>
              <a:rPr lang="fr-F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</a:t>
            </a:r>
            <a:r>
              <a:rPr lang="fr-F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clic ici</a:t>
            </a:r>
            <a:endParaRPr lang="fr-FR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endParaRPr lang="fr-FR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Espace réservé du texte 6">
            <a:extLst>
              <a:ext uri="{FF2B5EF4-FFF2-40B4-BE49-F238E27FC236}">
                <a16:creationId xmlns:a16="http://schemas.microsoft.com/office/drawing/2014/main" id="{B25D870D-27DA-4FEA-990E-9800EC37C7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rgbClr val="C00000"/>
                </a:solidFill>
              </a:rPr>
              <a:t>Grand Public</a:t>
            </a:r>
            <a:r>
              <a:rPr lang="fr-FR" dirty="0">
                <a:solidFill>
                  <a:srgbClr val="C00000"/>
                </a:solidFill>
              </a:rPr>
              <a:t>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 dirty="0">
                <a:solidFill>
                  <a:srgbClr val="C00000"/>
                </a:solidFill>
              </a:rPr>
              <a:t>Premium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5FCD123-7366-40D9-9455-BB8FF1A7012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latin typeface="Montserrat Black"/>
              </a:rPr>
              <a:t>L’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Essentiel </a:t>
            </a:r>
            <a:r>
              <a:rPr lang="fr-FR" dirty="0">
                <a:latin typeface="Montserrat Black"/>
              </a:rPr>
              <a:t>des Jeunes : « 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Accompagner les Jeunes </a:t>
            </a:r>
            <a:r>
              <a:rPr lang="fr-FR" dirty="0">
                <a:latin typeface="Montserrat Black"/>
              </a:rPr>
              <a:t>à concrétiser leurs projets » </a:t>
            </a:r>
          </a:p>
        </p:txBody>
      </p:sp>
      <p:pic>
        <p:nvPicPr>
          <p:cNvPr id="40" name="Image 39">
            <a:extLst>
              <a:ext uri="{FF2B5EF4-FFF2-40B4-BE49-F238E27FC236}">
                <a16:creationId xmlns:a16="http://schemas.microsoft.com/office/drawing/2014/main" id="{6AD7BC47-0F99-4145-94C8-9AE30C6AD4E5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82420">
            <a:off x="11104398" y="2056780"/>
            <a:ext cx="937272" cy="627263"/>
          </a:xfrm>
          <a:prstGeom prst="rect">
            <a:avLst/>
          </a:prstGeom>
          <a:noFill/>
        </p:spPr>
      </p:pic>
      <p:grpSp>
        <p:nvGrpSpPr>
          <p:cNvPr id="44" name="Graphique 1830">
            <a:extLst>
              <a:ext uri="{FF2B5EF4-FFF2-40B4-BE49-F238E27FC236}">
                <a16:creationId xmlns:a16="http://schemas.microsoft.com/office/drawing/2014/main" id="{98390C99-34BD-4A75-AE3D-5FC4EB7302BD}"/>
              </a:ext>
            </a:extLst>
          </p:cNvPr>
          <p:cNvGrpSpPr/>
          <p:nvPr/>
        </p:nvGrpSpPr>
        <p:grpSpPr>
          <a:xfrm>
            <a:off x="531268" y="2870096"/>
            <a:ext cx="248961" cy="225774"/>
            <a:chOff x="10483925" y="2904391"/>
            <a:chExt cx="396900" cy="359934"/>
          </a:xfrm>
          <a:noFill/>
        </p:grpSpPr>
        <p:grpSp>
          <p:nvGrpSpPr>
            <p:cNvPr id="45" name="Graphique 1830">
              <a:extLst>
                <a:ext uri="{FF2B5EF4-FFF2-40B4-BE49-F238E27FC236}">
                  <a16:creationId xmlns:a16="http://schemas.microsoft.com/office/drawing/2014/main" id="{B5DC7F66-477F-4459-BD84-1EF7540FEFDA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64" name="Forme libre : forme 63">
                <a:extLst>
                  <a:ext uri="{FF2B5EF4-FFF2-40B4-BE49-F238E27FC236}">
                    <a16:creationId xmlns:a16="http://schemas.microsoft.com/office/drawing/2014/main" id="{5135A9A2-8934-4FBE-968F-596927785DFA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8" name="Forme libre : forme 67">
                <a:extLst>
                  <a:ext uri="{FF2B5EF4-FFF2-40B4-BE49-F238E27FC236}">
                    <a16:creationId xmlns:a16="http://schemas.microsoft.com/office/drawing/2014/main" id="{FF387AE1-B6F6-44D0-A0B6-FCFA384E612C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9" name="Forme libre : forme 68">
                <a:extLst>
                  <a:ext uri="{FF2B5EF4-FFF2-40B4-BE49-F238E27FC236}">
                    <a16:creationId xmlns:a16="http://schemas.microsoft.com/office/drawing/2014/main" id="{02B38AF9-51D3-4F6F-A617-82D4B981BEC8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0" name="Forme libre : forme 69">
                <a:extLst>
                  <a:ext uri="{FF2B5EF4-FFF2-40B4-BE49-F238E27FC236}">
                    <a16:creationId xmlns:a16="http://schemas.microsoft.com/office/drawing/2014/main" id="{D3E25322-E974-432F-A06C-4572FD116390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1" name="Forme libre : forme 70">
                <a:extLst>
                  <a:ext uri="{FF2B5EF4-FFF2-40B4-BE49-F238E27FC236}">
                    <a16:creationId xmlns:a16="http://schemas.microsoft.com/office/drawing/2014/main" id="{59D2D1A0-E660-4FF9-A866-E2B266ADAA20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2" name="Forme libre : forme 71">
                <a:extLst>
                  <a:ext uri="{FF2B5EF4-FFF2-40B4-BE49-F238E27FC236}">
                    <a16:creationId xmlns:a16="http://schemas.microsoft.com/office/drawing/2014/main" id="{5946DEF5-6A8F-400C-AA23-35DF651D1EFF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3" name="Forme libre : forme 72">
                <a:extLst>
                  <a:ext uri="{FF2B5EF4-FFF2-40B4-BE49-F238E27FC236}">
                    <a16:creationId xmlns:a16="http://schemas.microsoft.com/office/drawing/2014/main" id="{634AB2A2-576D-4BCC-9594-54987F3D8487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5" name="Forme libre : forme 74">
                <a:extLst>
                  <a:ext uri="{FF2B5EF4-FFF2-40B4-BE49-F238E27FC236}">
                    <a16:creationId xmlns:a16="http://schemas.microsoft.com/office/drawing/2014/main" id="{D74F77D9-7944-4716-8B69-D797632697F6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6" name="Forme libre : forme 75">
                <a:extLst>
                  <a:ext uri="{FF2B5EF4-FFF2-40B4-BE49-F238E27FC236}">
                    <a16:creationId xmlns:a16="http://schemas.microsoft.com/office/drawing/2014/main" id="{A750FBA9-03B4-43C6-9026-DD16BC627374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7AC3D5E-8D29-4159-B731-8BF3A0D06535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97FA9D8-EDB7-4C5D-8B95-CF7368BB453E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9" name="Forme libre : forme 78">
                <a:extLst>
                  <a:ext uri="{FF2B5EF4-FFF2-40B4-BE49-F238E27FC236}">
                    <a16:creationId xmlns:a16="http://schemas.microsoft.com/office/drawing/2014/main" id="{FBEF3C97-59BA-48E8-B9CF-8CCF3613A089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0" name="Forme libre : forme 79">
                <a:extLst>
                  <a:ext uri="{FF2B5EF4-FFF2-40B4-BE49-F238E27FC236}">
                    <a16:creationId xmlns:a16="http://schemas.microsoft.com/office/drawing/2014/main" id="{1AB60C12-C327-4CB5-A8A2-47676FBC8F8F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49" name="Forme libre : forme 48">
              <a:extLst>
                <a:ext uri="{FF2B5EF4-FFF2-40B4-BE49-F238E27FC236}">
                  <a16:creationId xmlns:a16="http://schemas.microsoft.com/office/drawing/2014/main" id="{684675FA-67C6-4A4A-8635-6802E7CEA594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53" name="Forme libre : forme 52">
              <a:extLst>
                <a:ext uri="{FF2B5EF4-FFF2-40B4-BE49-F238E27FC236}">
                  <a16:creationId xmlns:a16="http://schemas.microsoft.com/office/drawing/2014/main" id="{84F1C981-7C3E-4248-B11B-750391D6175C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56" name="Forme libre : forme 55">
              <a:extLst>
                <a:ext uri="{FF2B5EF4-FFF2-40B4-BE49-F238E27FC236}">
                  <a16:creationId xmlns:a16="http://schemas.microsoft.com/office/drawing/2014/main" id="{849EF88A-FD0D-446A-A5EE-712F4477FE26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81" name="Graphique 1830">
            <a:extLst>
              <a:ext uri="{FF2B5EF4-FFF2-40B4-BE49-F238E27FC236}">
                <a16:creationId xmlns:a16="http://schemas.microsoft.com/office/drawing/2014/main" id="{B6A08195-5943-4040-B417-0AD8FFDAB5AC}"/>
              </a:ext>
            </a:extLst>
          </p:cNvPr>
          <p:cNvGrpSpPr/>
          <p:nvPr/>
        </p:nvGrpSpPr>
        <p:grpSpPr>
          <a:xfrm>
            <a:off x="538103" y="4434910"/>
            <a:ext cx="248961" cy="225774"/>
            <a:chOff x="10483925" y="2904391"/>
            <a:chExt cx="396900" cy="359934"/>
          </a:xfrm>
          <a:noFill/>
        </p:grpSpPr>
        <p:grpSp>
          <p:nvGrpSpPr>
            <p:cNvPr id="82" name="Graphique 1830">
              <a:extLst>
                <a:ext uri="{FF2B5EF4-FFF2-40B4-BE49-F238E27FC236}">
                  <a16:creationId xmlns:a16="http://schemas.microsoft.com/office/drawing/2014/main" id="{8098914C-07F5-4AD3-AFFE-0991FE5123A9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86" name="Forme libre : forme 85">
                <a:extLst>
                  <a:ext uri="{FF2B5EF4-FFF2-40B4-BE49-F238E27FC236}">
                    <a16:creationId xmlns:a16="http://schemas.microsoft.com/office/drawing/2014/main" id="{93CC0F48-9991-4F1A-B042-E1604CB39119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7" name="Forme libre : forme 86">
                <a:extLst>
                  <a:ext uri="{FF2B5EF4-FFF2-40B4-BE49-F238E27FC236}">
                    <a16:creationId xmlns:a16="http://schemas.microsoft.com/office/drawing/2014/main" id="{3A53F791-4E55-4AD4-A8FD-23C4EA0E018D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8" name="Forme libre : forme 87">
                <a:extLst>
                  <a:ext uri="{FF2B5EF4-FFF2-40B4-BE49-F238E27FC236}">
                    <a16:creationId xmlns:a16="http://schemas.microsoft.com/office/drawing/2014/main" id="{19B865AE-58E8-4EE4-B350-52361F4DC842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9" name="Forme libre : forme 88">
                <a:extLst>
                  <a:ext uri="{FF2B5EF4-FFF2-40B4-BE49-F238E27FC236}">
                    <a16:creationId xmlns:a16="http://schemas.microsoft.com/office/drawing/2014/main" id="{312068C9-5B5F-4DC9-8608-A26EBEF0CA52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0" name="Forme libre : forme 89">
                <a:extLst>
                  <a:ext uri="{FF2B5EF4-FFF2-40B4-BE49-F238E27FC236}">
                    <a16:creationId xmlns:a16="http://schemas.microsoft.com/office/drawing/2014/main" id="{6C618C14-F85B-4AFD-8CEE-014D41556ADC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1" name="Forme libre : forme 90">
                <a:extLst>
                  <a:ext uri="{FF2B5EF4-FFF2-40B4-BE49-F238E27FC236}">
                    <a16:creationId xmlns:a16="http://schemas.microsoft.com/office/drawing/2014/main" id="{2FB59002-0B86-4A29-A584-8D174D3CC91B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2" name="Forme libre : forme 91">
                <a:extLst>
                  <a:ext uri="{FF2B5EF4-FFF2-40B4-BE49-F238E27FC236}">
                    <a16:creationId xmlns:a16="http://schemas.microsoft.com/office/drawing/2014/main" id="{29C46EB9-7042-4AA4-9492-41DF08EA048D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3" name="Forme libre : forme 92">
                <a:extLst>
                  <a:ext uri="{FF2B5EF4-FFF2-40B4-BE49-F238E27FC236}">
                    <a16:creationId xmlns:a16="http://schemas.microsoft.com/office/drawing/2014/main" id="{7AE4F063-AEBF-46DF-A2B4-69663418DE19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4" name="Forme libre : forme 93">
                <a:extLst>
                  <a:ext uri="{FF2B5EF4-FFF2-40B4-BE49-F238E27FC236}">
                    <a16:creationId xmlns:a16="http://schemas.microsoft.com/office/drawing/2014/main" id="{B18D6B68-461C-4505-8347-1440B95AD543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5" name="Forme libre : forme 94">
                <a:extLst>
                  <a:ext uri="{FF2B5EF4-FFF2-40B4-BE49-F238E27FC236}">
                    <a16:creationId xmlns:a16="http://schemas.microsoft.com/office/drawing/2014/main" id="{16EE50A9-0007-4CB7-8A7B-A7D39A808559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6" name="Forme libre : forme 95">
                <a:extLst>
                  <a:ext uri="{FF2B5EF4-FFF2-40B4-BE49-F238E27FC236}">
                    <a16:creationId xmlns:a16="http://schemas.microsoft.com/office/drawing/2014/main" id="{9F8E85F2-6002-4E28-8F51-A0C01A500096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7" name="Forme libre : forme 96">
                <a:extLst>
                  <a:ext uri="{FF2B5EF4-FFF2-40B4-BE49-F238E27FC236}">
                    <a16:creationId xmlns:a16="http://schemas.microsoft.com/office/drawing/2014/main" id="{D382F5CF-94BB-429D-B3E4-6A7FA30D7C55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8" name="Forme libre : forme 97">
                <a:extLst>
                  <a:ext uri="{FF2B5EF4-FFF2-40B4-BE49-F238E27FC236}">
                    <a16:creationId xmlns:a16="http://schemas.microsoft.com/office/drawing/2014/main" id="{3FC08F8F-198B-4530-938F-94E46394332D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83" name="Forme libre : forme 82">
              <a:extLst>
                <a:ext uri="{FF2B5EF4-FFF2-40B4-BE49-F238E27FC236}">
                  <a16:creationId xmlns:a16="http://schemas.microsoft.com/office/drawing/2014/main" id="{852F4305-7766-4905-B7A2-1685F4DD806D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84" name="Forme libre : forme 83">
              <a:extLst>
                <a:ext uri="{FF2B5EF4-FFF2-40B4-BE49-F238E27FC236}">
                  <a16:creationId xmlns:a16="http://schemas.microsoft.com/office/drawing/2014/main" id="{2FB5C06B-B968-4096-9095-34611A9EFA31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85" name="Forme libre : forme 84">
              <a:extLst>
                <a:ext uri="{FF2B5EF4-FFF2-40B4-BE49-F238E27FC236}">
                  <a16:creationId xmlns:a16="http://schemas.microsoft.com/office/drawing/2014/main" id="{67A29998-B2FD-46A9-A45A-86A926D3D1FD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99" name="Graphique 1830">
            <a:extLst>
              <a:ext uri="{FF2B5EF4-FFF2-40B4-BE49-F238E27FC236}">
                <a16:creationId xmlns:a16="http://schemas.microsoft.com/office/drawing/2014/main" id="{F0185BF2-4377-4260-85E4-D17F8001BD19}"/>
              </a:ext>
            </a:extLst>
          </p:cNvPr>
          <p:cNvGrpSpPr/>
          <p:nvPr/>
        </p:nvGrpSpPr>
        <p:grpSpPr>
          <a:xfrm>
            <a:off x="6376493" y="2879202"/>
            <a:ext cx="248961" cy="225774"/>
            <a:chOff x="10483925" y="2904391"/>
            <a:chExt cx="396900" cy="359934"/>
          </a:xfrm>
          <a:noFill/>
        </p:grpSpPr>
        <p:grpSp>
          <p:nvGrpSpPr>
            <p:cNvPr id="100" name="Graphique 1830">
              <a:extLst>
                <a:ext uri="{FF2B5EF4-FFF2-40B4-BE49-F238E27FC236}">
                  <a16:creationId xmlns:a16="http://schemas.microsoft.com/office/drawing/2014/main" id="{916D52CE-134B-4189-91C6-12D83001BDB2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104" name="Forme libre : forme 103">
                <a:extLst>
                  <a:ext uri="{FF2B5EF4-FFF2-40B4-BE49-F238E27FC236}">
                    <a16:creationId xmlns:a16="http://schemas.microsoft.com/office/drawing/2014/main" id="{A9063494-7DD5-4290-9F96-8D7060A9C203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5" name="Forme libre : forme 104">
                <a:extLst>
                  <a:ext uri="{FF2B5EF4-FFF2-40B4-BE49-F238E27FC236}">
                    <a16:creationId xmlns:a16="http://schemas.microsoft.com/office/drawing/2014/main" id="{E73DB23B-1E26-44C0-9609-0E124FB6377C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6" name="Forme libre : forme 105">
                <a:extLst>
                  <a:ext uri="{FF2B5EF4-FFF2-40B4-BE49-F238E27FC236}">
                    <a16:creationId xmlns:a16="http://schemas.microsoft.com/office/drawing/2014/main" id="{B79CE8F5-7827-4BDF-912F-2AFF6AFE0F9D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7" name="Forme libre : forme 106">
                <a:extLst>
                  <a:ext uri="{FF2B5EF4-FFF2-40B4-BE49-F238E27FC236}">
                    <a16:creationId xmlns:a16="http://schemas.microsoft.com/office/drawing/2014/main" id="{672D759F-E982-4695-819A-D0B0CA10368A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8" name="Forme libre : forme 107">
                <a:extLst>
                  <a:ext uri="{FF2B5EF4-FFF2-40B4-BE49-F238E27FC236}">
                    <a16:creationId xmlns:a16="http://schemas.microsoft.com/office/drawing/2014/main" id="{4E671753-2925-426D-A344-AA12CD4A3CA3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9" name="Forme libre : forme 108">
                <a:extLst>
                  <a:ext uri="{FF2B5EF4-FFF2-40B4-BE49-F238E27FC236}">
                    <a16:creationId xmlns:a16="http://schemas.microsoft.com/office/drawing/2014/main" id="{7F932718-DD00-4AD4-BD69-0231F61C37BA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0" name="Forme libre : forme 109">
                <a:extLst>
                  <a:ext uri="{FF2B5EF4-FFF2-40B4-BE49-F238E27FC236}">
                    <a16:creationId xmlns:a16="http://schemas.microsoft.com/office/drawing/2014/main" id="{5B7D85AF-9924-4B02-8DE7-315529167E54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1" name="Forme libre : forme 110">
                <a:extLst>
                  <a:ext uri="{FF2B5EF4-FFF2-40B4-BE49-F238E27FC236}">
                    <a16:creationId xmlns:a16="http://schemas.microsoft.com/office/drawing/2014/main" id="{A4277A3E-F97F-4955-B061-2B6A0AEA8BB7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2" name="Forme libre : forme 111">
                <a:extLst>
                  <a:ext uri="{FF2B5EF4-FFF2-40B4-BE49-F238E27FC236}">
                    <a16:creationId xmlns:a16="http://schemas.microsoft.com/office/drawing/2014/main" id="{763AE858-0112-43A8-80BE-C7487A2A791E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3" name="Forme libre : forme 112">
                <a:extLst>
                  <a:ext uri="{FF2B5EF4-FFF2-40B4-BE49-F238E27FC236}">
                    <a16:creationId xmlns:a16="http://schemas.microsoft.com/office/drawing/2014/main" id="{8BD21238-26E5-41FA-9DAE-6F74BD9A6994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4" name="Forme libre : forme 113">
                <a:extLst>
                  <a:ext uri="{FF2B5EF4-FFF2-40B4-BE49-F238E27FC236}">
                    <a16:creationId xmlns:a16="http://schemas.microsoft.com/office/drawing/2014/main" id="{AEB03102-E768-45BD-942A-2C304F8784DC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5" name="Forme libre : forme 114">
                <a:extLst>
                  <a:ext uri="{FF2B5EF4-FFF2-40B4-BE49-F238E27FC236}">
                    <a16:creationId xmlns:a16="http://schemas.microsoft.com/office/drawing/2014/main" id="{F7A231C8-681D-4802-B206-4D3D8D800B58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6" name="Forme libre : forme 115">
                <a:extLst>
                  <a:ext uri="{FF2B5EF4-FFF2-40B4-BE49-F238E27FC236}">
                    <a16:creationId xmlns:a16="http://schemas.microsoft.com/office/drawing/2014/main" id="{887E0A42-7A68-4B19-B170-77A910D2AC72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101" name="Forme libre : forme 100">
              <a:extLst>
                <a:ext uri="{FF2B5EF4-FFF2-40B4-BE49-F238E27FC236}">
                  <a16:creationId xmlns:a16="http://schemas.microsoft.com/office/drawing/2014/main" id="{153EC2BE-D6FB-489D-ACB5-9DF3A99BB2BB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2" name="Forme libre : forme 101">
              <a:extLst>
                <a:ext uri="{FF2B5EF4-FFF2-40B4-BE49-F238E27FC236}">
                  <a16:creationId xmlns:a16="http://schemas.microsoft.com/office/drawing/2014/main" id="{F9C0938E-9333-40AB-A742-899A2F6D3D58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3" name="Forme libre : forme 102">
              <a:extLst>
                <a:ext uri="{FF2B5EF4-FFF2-40B4-BE49-F238E27FC236}">
                  <a16:creationId xmlns:a16="http://schemas.microsoft.com/office/drawing/2014/main" id="{F18245CD-A43A-400A-BCBF-4DAB711AB9E8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17" name="Graphique 1830">
            <a:extLst>
              <a:ext uri="{FF2B5EF4-FFF2-40B4-BE49-F238E27FC236}">
                <a16:creationId xmlns:a16="http://schemas.microsoft.com/office/drawing/2014/main" id="{9E065D3D-9E3E-438E-9B25-2D064C94FEDC}"/>
              </a:ext>
            </a:extLst>
          </p:cNvPr>
          <p:cNvGrpSpPr/>
          <p:nvPr/>
        </p:nvGrpSpPr>
        <p:grpSpPr>
          <a:xfrm>
            <a:off x="6416260" y="4437348"/>
            <a:ext cx="248961" cy="225774"/>
            <a:chOff x="10483925" y="2904391"/>
            <a:chExt cx="396900" cy="359934"/>
          </a:xfrm>
          <a:noFill/>
        </p:grpSpPr>
        <p:grpSp>
          <p:nvGrpSpPr>
            <p:cNvPr id="118" name="Graphique 1830">
              <a:extLst>
                <a:ext uri="{FF2B5EF4-FFF2-40B4-BE49-F238E27FC236}">
                  <a16:creationId xmlns:a16="http://schemas.microsoft.com/office/drawing/2014/main" id="{74E6600C-92C5-4F99-BC44-C40A27CC32C5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122" name="Forme libre : forme 121">
                <a:extLst>
                  <a:ext uri="{FF2B5EF4-FFF2-40B4-BE49-F238E27FC236}">
                    <a16:creationId xmlns:a16="http://schemas.microsoft.com/office/drawing/2014/main" id="{F20E11AF-5CF8-4BCD-B3A8-3CE524E7E747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3" name="Forme libre : forme 122">
                <a:extLst>
                  <a:ext uri="{FF2B5EF4-FFF2-40B4-BE49-F238E27FC236}">
                    <a16:creationId xmlns:a16="http://schemas.microsoft.com/office/drawing/2014/main" id="{C7F43CD5-F987-4A18-9DA8-D19B9ED61700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4" name="Forme libre : forme 123">
                <a:extLst>
                  <a:ext uri="{FF2B5EF4-FFF2-40B4-BE49-F238E27FC236}">
                    <a16:creationId xmlns:a16="http://schemas.microsoft.com/office/drawing/2014/main" id="{1699481F-D116-4645-B26D-F0A22FEE4CE4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5" name="Forme libre : forme 124">
                <a:extLst>
                  <a:ext uri="{FF2B5EF4-FFF2-40B4-BE49-F238E27FC236}">
                    <a16:creationId xmlns:a16="http://schemas.microsoft.com/office/drawing/2014/main" id="{73C96702-DE6A-4F27-AC1D-DE808E8D5882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6" name="Forme libre : forme 125">
                <a:extLst>
                  <a:ext uri="{FF2B5EF4-FFF2-40B4-BE49-F238E27FC236}">
                    <a16:creationId xmlns:a16="http://schemas.microsoft.com/office/drawing/2014/main" id="{0BF07B73-5DC5-48BE-85E2-C728A53CED9C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7" name="Forme libre : forme 126">
                <a:extLst>
                  <a:ext uri="{FF2B5EF4-FFF2-40B4-BE49-F238E27FC236}">
                    <a16:creationId xmlns:a16="http://schemas.microsoft.com/office/drawing/2014/main" id="{739A0F77-01DA-40BA-AD65-CA120CB3586A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8" name="Forme libre : forme 127">
                <a:extLst>
                  <a:ext uri="{FF2B5EF4-FFF2-40B4-BE49-F238E27FC236}">
                    <a16:creationId xmlns:a16="http://schemas.microsoft.com/office/drawing/2014/main" id="{A0F69D11-A8EA-475F-9B9A-DA535B831C8C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9" name="Forme libre : forme 128">
                <a:extLst>
                  <a:ext uri="{FF2B5EF4-FFF2-40B4-BE49-F238E27FC236}">
                    <a16:creationId xmlns:a16="http://schemas.microsoft.com/office/drawing/2014/main" id="{14EE29D8-CDFA-410A-9129-CD3611841981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0" name="Forme libre : forme 129">
                <a:extLst>
                  <a:ext uri="{FF2B5EF4-FFF2-40B4-BE49-F238E27FC236}">
                    <a16:creationId xmlns:a16="http://schemas.microsoft.com/office/drawing/2014/main" id="{B73303F9-E9E8-4903-ADDE-4B6040C79CEB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1" name="Forme libre : forme 130">
                <a:extLst>
                  <a:ext uri="{FF2B5EF4-FFF2-40B4-BE49-F238E27FC236}">
                    <a16:creationId xmlns:a16="http://schemas.microsoft.com/office/drawing/2014/main" id="{286A3944-76BF-4423-9AA7-B96E674C0B94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2" name="Forme libre : forme 131">
                <a:extLst>
                  <a:ext uri="{FF2B5EF4-FFF2-40B4-BE49-F238E27FC236}">
                    <a16:creationId xmlns:a16="http://schemas.microsoft.com/office/drawing/2014/main" id="{448FBBCF-AD15-44BA-8F24-1C66A06F996D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3" name="Forme libre : forme 132">
                <a:extLst>
                  <a:ext uri="{FF2B5EF4-FFF2-40B4-BE49-F238E27FC236}">
                    <a16:creationId xmlns:a16="http://schemas.microsoft.com/office/drawing/2014/main" id="{11487EC9-5515-4462-90A6-22DD1A7B094D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4" name="Forme libre : forme 133">
                <a:extLst>
                  <a:ext uri="{FF2B5EF4-FFF2-40B4-BE49-F238E27FC236}">
                    <a16:creationId xmlns:a16="http://schemas.microsoft.com/office/drawing/2014/main" id="{F2DBB423-71C9-40E1-8112-0B5A0FDF7610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119" name="Forme libre : forme 118">
              <a:extLst>
                <a:ext uri="{FF2B5EF4-FFF2-40B4-BE49-F238E27FC236}">
                  <a16:creationId xmlns:a16="http://schemas.microsoft.com/office/drawing/2014/main" id="{8A304500-EC1E-4B82-BCC6-AAC5D5E1E8EE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0" name="Forme libre : forme 119">
              <a:extLst>
                <a:ext uri="{FF2B5EF4-FFF2-40B4-BE49-F238E27FC236}">
                  <a16:creationId xmlns:a16="http://schemas.microsoft.com/office/drawing/2014/main" id="{BE25EE38-E5E8-41F4-883C-D39ED136C85A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1" name="Forme libre : forme 120">
              <a:extLst>
                <a:ext uri="{FF2B5EF4-FFF2-40B4-BE49-F238E27FC236}">
                  <a16:creationId xmlns:a16="http://schemas.microsoft.com/office/drawing/2014/main" id="{D2A13F97-D0A6-4CEA-B8BC-F876036D3091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</p:spTree>
    <p:extLst>
      <p:ext uri="{BB962C8B-B14F-4D97-AF65-F5344CB8AC3E}">
        <p14:creationId xmlns:p14="http://schemas.microsoft.com/office/powerpoint/2010/main" val="6381882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Espace réservé du contenu 8">
            <a:extLst>
              <a:ext uri="{FF2B5EF4-FFF2-40B4-BE49-F238E27FC236}">
                <a16:creationId xmlns:a16="http://schemas.microsoft.com/office/drawing/2014/main" id="{C6AFDE1D-8F14-467E-AE20-6C96585AE394}"/>
              </a:ext>
            </a:extLst>
          </p:cNvPr>
          <p:cNvSpPr txBox="1">
            <a:spLocks/>
          </p:cNvSpPr>
          <p:nvPr/>
        </p:nvSpPr>
        <p:spPr bwMode="auto">
          <a:xfrm>
            <a:off x="476141" y="2984969"/>
            <a:ext cx="5725208" cy="1698726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 dirty="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854291-8371-AF1D-C469-7F0141054810}"/>
              </a:ext>
            </a:extLst>
          </p:cNvPr>
          <p:cNvSpPr/>
          <p:nvPr/>
        </p:nvSpPr>
        <p:spPr>
          <a:xfrm>
            <a:off x="641262" y="4029154"/>
            <a:ext cx="5454738" cy="615786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Espace réservé du contenu 8">
            <a:extLst>
              <a:ext uri="{FF2B5EF4-FFF2-40B4-BE49-F238E27FC236}">
                <a16:creationId xmlns:a16="http://schemas.microsoft.com/office/drawing/2014/main" id="{B5F9A750-140A-4C19-B10F-4AB6D41F648B}"/>
              </a:ext>
            </a:extLst>
          </p:cNvPr>
          <p:cNvSpPr txBox="1">
            <a:spLocks/>
          </p:cNvSpPr>
          <p:nvPr/>
        </p:nvSpPr>
        <p:spPr>
          <a:xfrm>
            <a:off x="179032" y="2943479"/>
            <a:ext cx="6011401" cy="1766991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FCP : </a:t>
            </a:r>
            <a:r>
              <a:rPr lang="fr-FR" sz="1200" dirty="0"/>
              <a:t>Avenir durable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Fonds Green et responsables : </a:t>
            </a:r>
            <a:r>
              <a:rPr lang="fr-FR" sz="1200" dirty="0"/>
              <a:t>Offres ISR / ESG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Livret : </a:t>
            </a:r>
            <a:r>
              <a:rPr lang="fr-FR" sz="1200" dirty="0"/>
              <a:t>CSL Vert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i="1" dirty="0">
                <a:hlinkClick r:id="rId2"/>
              </a:rPr>
              <a:t>Le questionnaire finance durable </a:t>
            </a:r>
            <a:r>
              <a:rPr lang="fr-FR" sz="1200" i="1" dirty="0"/>
              <a:t>: près de 80 % de nos clients sont impliqués ou sensibilisés, une belle opportunité de mettre en avant nos fonds verts sur mesure.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AC96732-411B-44BB-B926-217839CEEE72}"/>
              </a:ext>
            </a:extLst>
          </p:cNvPr>
          <p:cNvSpPr/>
          <p:nvPr/>
        </p:nvSpPr>
        <p:spPr>
          <a:xfrm>
            <a:off x="476141" y="1322598"/>
            <a:ext cx="11574045" cy="137040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60D0C4E3-40EA-433A-89A3-FE86EB7287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349751" cy="720000"/>
          </a:xfrm>
        </p:spPr>
        <p:txBody>
          <a:bodyPr/>
          <a:lstStyle/>
          <a:p>
            <a:r>
              <a:rPr lang="fr-FR" dirty="0"/>
              <a:t>L’</a:t>
            </a:r>
            <a:r>
              <a:rPr lang="fr-FR" dirty="0">
                <a:solidFill>
                  <a:srgbClr val="C00000"/>
                </a:solidFill>
              </a:rPr>
              <a:t>Essentiel </a:t>
            </a:r>
            <a:r>
              <a:rPr lang="fr-FR" dirty="0"/>
              <a:t>du Green : « </a:t>
            </a:r>
            <a:r>
              <a:rPr lang="fr-FR" dirty="0">
                <a:solidFill>
                  <a:srgbClr val="C00000"/>
                </a:solidFill>
              </a:rPr>
              <a:t>Identifier et encourager </a:t>
            </a:r>
            <a:r>
              <a:rPr lang="fr-FR" dirty="0"/>
              <a:t>les projets </a:t>
            </a:r>
            <a:r>
              <a:rPr lang="fr-FR" dirty="0">
                <a:solidFill>
                  <a:srgbClr val="00B050"/>
                </a:solidFill>
              </a:rPr>
              <a:t>Green </a:t>
            </a:r>
            <a:r>
              <a:rPr lang="fr-FR" dirty="0"/>
              <a:t>de nos clients »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9A278F7-8EB4-45B4-AB12-727CEC599FA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Montserrat Black" panose="00000A00000000000000" pitchFamily="2" charset="0"/>
              </a:rPr>
              <a:t>GREEN</a:t>
            </a:r>
          </a:p>
        </p:txBody>
      </p:sp>
      <p:pic>
        <p:nvPicPr>
          <p:cNvPr id="33" name="Picture 2" descr="Sticker arbre été vert pas cher Etiquette &amp;amp;amp; Autocollant">
            <a:extLst>
              <a:ext uri="{FF2B5EF4-FFF2-40B4-BE49-F238E27FC236}">
                <a16:creationId xmlns:a16="http://schemas.microsoft.com/office/drawing/2014/main" id="{9E80AD8E-1CDD-4DFF-BA26-491FEADB55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500" y="1497306"/>
            <a:ext cx="1152261" cy="1152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Espace réservé du contenu 8">
            <a:extLst>
              <a:ext uri="{FF2B5EF4-FFF2-40B4-BE49-F238E27FC236}">
                <a16:creationId xmlns:a16="http://schemas.microsoft.com/office/drawing/2014/main" id="{59AF5671-AF14-4065-A607-E4F7F21542DC}"/>
              </a:ext>
            </a:extLst>
          </p:cNvPr>
          <p:cNvSpPr txBox="1">
            <a:spLocks/>
          </p:cNvSpPr>
          <p:nvPr/>
        </p:nvSpPr>
        <p:spPr bwMode="auto">
          <a:xfrm>
            <a:off x="500198" y="4975126"/>
            <a:ext cx="5706422" cy="928667"/>
          </a:xfrm>
          <a:prstGeom prst="rect">
            <a:avLst/>
          </a:prstGeom>
          <a:noFill/>
          <a:ln w="2857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39" name="Espace réservé du contenu 8">
            <a:extLst>
              <a:ext uri="{FF2B5EF4-FFF2-40B4-BE49-F238E27FC236}">
                <a16:creationId xmlns:a16="http://schemas.microsoft.com/office/drawing/2014/main" id="{A3EC2ED3-DCB5-47CC-8CC8-1751FDE2D5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657" y="2825436"/>
            <a:ext cx="2966462" cy="319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EPARGNE</a:t>
            </a:r>
          </a:p>
        </p:txBody>
      </p:sp>
      <p:sp>
        <p:nvSpPr>
          <p:cNvPr id="46" name="Espace réservé du contenu 8">
            <a:extLst>
              <a:ext uri="{FF2B5EF4-FFF2-40B4-BE49-F238E27FC236}">
                <a16:creationId xmlns:a16="http://schemas.microsoft.com/office/drawing/2014/main" id="{D7630F87-98F3-44AE-9F92-66A14F62B175}"/>
              </a:ext>
            </a:extLst>
          </p:cNvPr>
          <p:cNvSpPr txBox="1">
            <a:spLocks/>
          </p:cNvSpPr>
          <p:nvPr/>
        </p:nvSpPr>
        <p:spPr>
          <a:xfrm>
            <a:off x="144993" y="4824281"/>
            <a:ext cx="5725207" cy="1253169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Véhicule propre : </a:t>
            </a:r>
            <a:r>
              <a:rPr lang="fr-FR" sz="1200" dirty="0"/>
              <a:t>de 6.000 à 75.000 euros, jusqu’à 120 mois, au taux de 3,75%, avec frais de dossier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Rénovation énergétique : </a:t>
            </a:r>
            <a:r>
              <a:rPr lang="fr-FR" sz="1200" dirty="0"/>
              <a:t>de 6.000 à 75.000 euros, jusqu’à 120 mois, au taux de 3,75%, avec frais de dossier</a:t>
            </a:r>
          </a:p>
        </p:txBody>
      </p:sp>
      <p:sp>
        <p:nvSpPr>
          <p:cNvPr id="48" name="Espace réservé du contenu 8">
            <a:extLst>
              <a:ext uri="{FF2B5EF4-FFF2-40B4-BE49-F238E27FC236}">
                <a16:creationId xmlns:a16="http://schemas.microsoft.com/office/drawing/2014/main" id="{7081DA27-7749-41BC-9D3F-FE69B689E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713" y="4745037"/>
            <a:ext cx="3280632" cy="32295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CREDIT</a:t>
            </a:r>
          </a:p>
        </p:txBody>
      </p:sp>
      <p:sp>
        <p:nvSpPr>
          <p:cNvPr id="54" name="Espace réservé du contenu 8">
            <a:extLst>
              <a:ext uri="{FF2B5EF4-FFF2-40B4-BE49-F238E27FC236}">
                <a16:creationId xmlns:a16="http://schemas.microsoft.com/office/drawing/2014/main" id="{5160980D-6964-45B0-9645-5F14D632966D}"/>
              </a:ext>
            </a:extLst>
          </p:cNvPr>
          <p:cNvSpPr txBox="1">
            <a:spLocks/>
          </p:cNvSpPr>
          <p:nvPr/>
        </p:nvSpPr>
        <p:spPr bwMode="auto">
          <a:xfrm>
            <a:off x="6314407" y="2967412"/>
            <a:ext cx="5725208" cy="1806507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55" name="Espace réservé du contenu 8">
            <a:extLst>
              <a:ext uri="{FF2B5EF4-FFF2-40B4-BE49-F238E27FC236}">
                <a16:creationId xmlns:a16="http://schemas.microsoft.com/office/drawing/2014/main" id="{9BC48D9F-D44A-443D-90D8-6ACB7D1FED63}"/>
              </a:ext>
            </a:extLst>
          </p:cNvPr>
          <p:cNvSpPr txBox="1">
            <a:spLocks/>
          </p:cNvSpPr>
          <p:nvPr/>
        </p:nvSpPr>
        <p:spPr>
          <a:xfrm>
            <a:off x="6044345" y="2947124"/>
            <a:ext cx="6127913" cy="1645658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 : </a:t>
            </a:r>
            <a:r>
              <a:rPr lang="fr-FR" sz="1200" dirty="0">
                <a:hlinkClick r:id="rId4"/>
              </a:rPr>
              <a:t>clic ici</a:t>
            </a:r>
            <a:endParaRPr lang="fr-FR" sz="1200" dirty="0"/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/>
              <a:t>Jusqu’à 10% de remise sur les véhicules propres (électriques et hybrides).</a:t>
            </a:r>
          </a:p>
          <a:p>
            <a:pPr lvl="2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/>
              <a:t>Jusqu’à 10% de remise pour moins de 8000kms parcourus.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/>
              <a:t>Stages de conduite pour favoriser l’</a:t>
            </a:r>
            <a:r>
              <a:rPr lang="fr-FR" sz="1000" dirty="0" err="1"/>
              <a:t>éco-conduite</a:t>
            </a:r>
            <a:r>
              <a:rPr lang="fr-FR" sz="1000" dirty="0"/>
              <a:t>.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endParaRPr lang="fr-FR" sz="10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MRH : </a:t>
            </a:r>
            <a:r>
              <a:rPr lang="fr-FR" sz="1200" dirty="0"/>
              <a:t>Les équipements de Développement Durable sont garantis (panneau ou chauffe-eau solaire, récupérateur d’eau etc.) </a:t>
            </a:r>
            <a:r>
              <a:rPr lang="fr-FR" sz="1200" dirty="0">
                <a:hlinkClick r:id="rId5"/>
              </a:rPr>
              <a:t>Clic ici</a:t>
            </a:r>
            <a:endParaRPr lang="fr-FR" sz="1200" dirty="0"/>
          </a:p>
        </p:txBody>
      </p:sp>
      <p:sp>
        <p:nvSpPr>
          <p:cNvPr id="57" name="Espace réservé du contenu 8">
            <a:extLst>
              <a:ext uri="{FF2B5EF4-FFF2-40B4-BE49-F238E27FC236}">
                <a16:creationId xmlns:a16="http://schemas.microsoft.com/office/drawing/2014/main" id="{DC5EA478-950A-4E1B-A1C1-683F57F3E3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8077" y="2795628"/>
            <a:ext cx="3248477" cy="32295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IARD &amp; Prévoyance</a:t>
            </a:r>
          </a:p>
        </p:txBody>
      </p:sp>
      <p:sp>
        <p:nvSpPr>
          <p:cNvPr id="61" name="Espace réservé du contenu 8">
            <a:extLst>
              <a:ext uri="{FF2B5EF4-FFF2-40B4-BE49-F238E27FC236}">
                <a16:creationId xmlns:a16="http://schemas.microsoft.com/office/drawing/2014/main" id="{CC833D99-83E4-457E-BCAB-AEBCDA9CF0DF}"/>
              </a:ext>
            </a:extLst>
          </p:cNvPr>
          <p:cNvSpPr txBox="1">
            <a:spLocks/>
          </p:cNvSpPr>
          <p:nvPr/>
        </p:nvSpPr>
        <p:spPr bwMode="auto">
          <a:xfrm>
            <a:off x="6324979" y="5075568"/>
            <a:ext cx="5725208" cy="831025"/>
          </a:xfrm>
          <a:prstGeom prst="rect">
            <a:avLst/>
          </a:prstGeom>
          <a:noFill/>
          <a:ln w="2857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62" name="Espace réservé du contenu 8">
            <a:extLst>
              <a:ext uri="{FF2B5EF4-FFF2-40B4-BE49-F238E27FC236}">
                <a16:creationId xmlns:a16="http://schemas.microsoft.com/office/drawing/2014/main" id="{0CAFC919-2B4D-4A38-A256-86B4AC143748}"/>
              </a:ext>
            </a:extLst>
          </p:cNvPr>
          <p:cNvSpPr txBox="1">
            <a:spLocks/>
          </p:cNvSpPr>
          <p:nvPr/>
        </p:nvSpPr>
        <p:spPr>
          <a:xfrm>
            <a:off x="6071741" y="5162535"/>
            <a:ext cx="5725207" cy="1238064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>
              <a:spcBef>
                <a:spcPts val="0"/>
              </a:spcBef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 en direct : </a:t>
            </a:r>
            <a:r>
              <a:rPr lang="fr-FR" sz="1200" dirty="0"/>
              <a:t>AEW</a:t>
            </a: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1200" dirty="0"/>
              <a:t>(AEW Diversification Allemagne, AEW Patrimoine Santé) </a:t>
            </a:r>
          </a:p>
        </p:txBody>
      </p:sp>
      <p:sp>
        <p:nvSpPr>
          <p:cNvPr id="63" name="Espace réservé du contenu 8">
            <a:extLst>
              <a:ext uri="{FF2B5EF4-FFF2-40B4-BE49-F238E27FC236}">
                <a16:creationId xmlns:a16="http://schemas.microsoft.com/office/drawing/2014/main" id="{61BCF2AA-1FD5-4C27-A992-457CA10B6B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6493" y="4909208"/>
            <a:ext cx="3270061" cy="31906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rgbClr val="FFC000"/>
                </a:solidFill>
              </a:rPr>
              <a:t>     Les offres PREMIUMS</a:t>
            </a:r>
          </a:p>
        </p:txBody>
      </p:sp>
      <p:sp>
        <p:nvSpPr>
          <p:cNvPr id="67" name="Espace réservé du contenu 8">
            <a:extLst>
              <a:ext uri="{FF2B5EF4-FFF2-40B4-BE49-F238E27FC236}">
                <a16:creationId xmlns:a16="http://schemas.microsoft.com/office/drawing/2014/main" id="{BA051161-1FA0-4FC1-90BA-07F070F45FFD}"/>
              </a:ext>
            </a:extLst>
          </p:cNvPr>
          <p:cNvSpPr txBox="1">
            <a:spLocks/>
          </p:cNvSpPr>
          <p:nvPr/>
        </p:nvSpPr>
        <p:spPr>
          <a:xfrm>
            <a:off x="197199" y="1149405"/>
            <a:ext cx="10440623" cy="1466976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50"/>
              </a:buClr>
              <a:buFont typeface="Wingdings" panose="05000000000000000000" pitchFamily="2" charset="2"/>
              <a:buChar char="§"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Notre stratégie et nos priorités : 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50"/>
              </a:buClr>
              <a:defRPr/>
            </a:pPr>
            <a:r>
              <a:rPr lang="fr-FR" sz="1000" b="1" dirty="0"/>
              <a:t>Le contexte économique actuel est favorable pour accompagner nos clients dans leurs projets de transition environnementale </a:t>
            </a:r>
            <a:r>
              <a:rPr lang="fr-FR" sz="1000" dirty="0"/>
              <a:t>tels que la rénovation énergétique de leurs logements, le changement de véhicule ou le fait de donner du sens à leur épargne. 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50"/>
              </a:buClr>
              <a:defRPr/>
            </a:pPr>
            <a:r>
              <a:rPr lang="fr-FR" sz="1000" dirty="0"/>
              <a:t>Le lancement du </a:t>
            </a:r>
            <a:r>
              <a:rPr lang="fr-FR" sz="1000" b="1" dirty="0"/>
              <a:t>Questionnaire Finance Durable </a:t>
            </a:r>
            <a:r>
              <a:rPr lang="fr-FR" sz="1000" dirty="0"/>
              <a:t>est une grande opportunité en ce sens : </a:t>
            </a:r>
            <a:r>
              <a:rPr lang="fr-FR" sz="1000" dirty="0">
                <a:hlinkClick r:id="rId2"/>
              </a:rPr>
              <a:t>clic ici</a:t>
            </a:r>
            <a:endParaRPr lang="fr-FR" sz="1000" dirty="0"/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50"/>
              </a:buClr>
              <a:defRPr/>
            </a:pPr>
            <a:endParaRPr lang="fr-FR" sz="10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cibles du </a:t>
            </a:r>
            <a:r>
              <a:rPr lang="fr-FR" sz="1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</a:t>
            </a: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</a:t>
            </a: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 action="ppaction://hlinksldjump"/>
              </a:rPr>
              <a:t>clic ici</a:t>
            </a:r>
            <a:endParaRPr lang="fr-FR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Espace réservé du texte 6">
            <a:extLst>
              <a:ext uri="{FF2B5EF4-FFF2-40B4-BE49-F238E27FC236}">
                <a16:creationId xmlns:a16="http://schemas.microsoft.com/office/drawing/2014/main" id="{B25D870D-27DA-4FEA-990E-9800EC37C7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rgbClr val="C00000"/>
                </a:solidFill>
              </a:rPr>
              <a:t>Grand Public</a:t>
            </a:r>
            <a:r>
              <a:rPr lang="fr-FR" dirty="0">
                <a:solidFill>
                  <a:srgbClr val="C00000"/>
                </a:solidFill>
              </a:rPr>
              <a:t>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 dirty="0">
                <a:solidFill>
                  <a:srgbClr val="C00000"/>
                </a:solidFill>
              </a:rPr>
              <a:t>Premium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grpSp>
        <p:nvGrpSpPr>
          <p:cNvPr id="44" name="Graphique 1830">
            <a:extLst>
              <a:ext uri="{FF2B5EF4-FFF2-40B4-BE49-F238E27FC236}">
                <a16:creationId xmlns:a16="http://schemas.microsoft.com/office/drawing/2014/main" id="{92234BD9-44C4-4CE6-A5DA-3957666A7EEF}"/>
              </a:ext>
            </a:extLst>
          </p:cNvPr>
          <p:cNvGrpSpPr/>
          <p:nvPr/>
        </p:nvGrpSpPr>
        <p:grpSpPr>
          <a:xfrm>
            <a:off x="531268" y="2870096"/>
            <a:ext cx="248961" cy="225774"/>
            <a:chOff x="10483925" y="2904391"/>
            <a:chExt cx="396900" cy="359934"/>
          </a:xfrm>
          <a:noFill/>
        </p:grpSpPr>
        <p:grpSp>
          <p:nvGrpSpPr>
            <p:cNvPr id="45" name="Graphique 1830">
              <a:extLst>
                <a:ext uri="{FF2B5EF4-FFF2-40B4-BE49-F238E27FC236}">
                  <a16:creationId xmlns:a16="http://schemas.microsoft.com/office/drawing/2014/main" id="{5C8D8BFF-0ACF-4290-8432-23BE5764C4E3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71" name="Forme libre : forme 70">
                <a:extLst>
                  <a:ext uri="{FF2B5EF4-FFF2-40B4-BE49-F238E27FC236}">
                    <a16:creationId xmlns:a16="http://schemas.microsoft.com/office/drawing/2014/main" id="{099E0140-F3E5-420A-8B3D-B21701EB1C60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2" name="Forme libre : forme 71">
                <a:extLst>
                  <a:ext uri="{FF2B5EF4-FFF2-40B4-BE49-F238E27FC236}">
                    <a16:creationId xmlns:a16="http://schemas.microsoft.com/office/drawing/2014/main" id="{426E3495-D543-41A2-8D26-81F51F9C9823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3" name="Forme libre : forme 72">
                <a:extLst>
                  <a:ext uri="{FF2B5EF4-FFF2-40B4-BE49-F238E27FC236}">
                    <a16:creationId xmlns:a16="http://schemas.microsoft.com/office/drawing/2014/main" id="{E370D036-C84F-4174-A84E-C64EC08C6D3B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5" name="Forme libre : forme 74">
                <a:extLst>
                  <a:ext uri="{FF2B5EF4-FFF2-40B4-BE49-F238E27FC236}">
                    <a16:creationId xmlns:a16="http://schemas.microsoft.com/office/drawing/2014/main" id="{02516F37-BB03-45BE-BBEB-C7D563A837B6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6" name="Forme libre : forme 75">
                <a:extLst>
                  <a:ext uri="{FF2B5EF4-FFF2-40B4-BE49-F238E27FC236}">
                    <a16:creationId xmlns:a16="http://schemas.microsoft.com/office/drawing/2014/main" id="{2EE2F6E2-2FDD-4442-ABFB-7F1187D9ADE0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F86243C-75AB-433F-8055-74DA76832E7C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E1E9B83B-CD2A-4894-A43B-CBE2CEACD4E6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9" name="Forme libre : forme 78">
                <a:extLst>
                  <a:ext uri="{FF2B5EF4-FFF2-40B4-BE49-F238E27FC236}">
                    <a16:creationId xmlns:a16="http://schemas.microsoft.com/office/drawing/2014/main" id="{04156992-DED6-44BA-A628-287F4F921607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0" name="Forme libre : forme 79">
                <a:extLst>
                  <a:ext uri="{FF2B5EF4-FFF2-40B4-BE49-F238E27FC236}">
                    <a16:creationId xmlns:a16="http://schemas.microsoft.com/office/drawing/2014/main" id="{B92DF867-01DA-4A14-82FE-94CADE24236D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1" name="Forme libre : forme 80">
                <a:extLst>
                  <a:ext uri="{FF2B5EF4-FFF2-40B4-BE49-F238E27FC236}">
                    <a16:creationId xmlns:a16="http://schemas.microsoft.com/office/drawing/2014/main" id="{3881872E-6810-4794-B390-B0C0498EC030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2" name="Forme libre : forme 81">
                <a:extLst>
                  <a:ext uri="{FF2B5EF4-FFF2-40B4-BE49-F238E27FC236}">
                    <a16:creationId xmlns:a16="http://schemas.microsoft.com/office/drawing/2014/main" id="{2810C8F7-1A17-4E08-BD14-9A49D7E5155D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3" name="Forme libre : forme 82">
                <a:extLst>
                  <a:ext uri="{FF2B5EF4-FFF2-40B4-BE49-F238E27FC236}">
                    <a16:creationId xmlns:a16="http://schemas.microsoft.com/office/drawing/2014/main" id="{CD861397-CF98-414C-B7FF-926247524679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4" name="Forme libre : forme 83">
                <a:extLst>
                  <a:ext uri="{FF2B5EF4-FFF2-40B4-BE49-F238E27FC236}">
                    <a16:creationId xmlns:a16="http://schemas.microsoft.com/office/drawing/2014/main" id="{453A56FC-116A-47D0-B8E3-D183B13A897B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0DA6B907-3DE9-4A87-BD94-2650EF358328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5407D5A5-75A1-4B4F-9562-840F20ED63F1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DD09EC4B-A252-44BC-9A4B-D1480C1643F3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03" name="Graphique 1830">
            <a:extLst>
              <a:ext uri="{FF2B5EF4-FFF2-40B4-BE49-F238E27FC236}">
                <a16:creationId xmlns:a16="http://schemas.microsoft.com/office/drawing/2014/main" id="{2AA3FE77-EDD6-4CB5-A22B-4354ABBF3735}"/>
              </a:ext>
            </a:extLst>
          </p:cNvPr>
          <p:cNvGrpSpPr/>
          <p:nvPr/>
        </p:nvGrpSpPr>
        <p:grpSpPr>
          <a:xfrm>
            <a:off x="562284" y="4780972"/>
            <a:ext cx="248961" cy="225774"/>
            <a:chOff x="10483925" y="2904391"/>
            <a:chExt cx="396900" cy="359934"/>
          </a:xfrm>
          <a:noFill/>
        </p:grpSpPr>
        <p:grpSp>
          <p:nvGrpSpPr>
            <p:cNvPr id="104" name="Graphique 1830">
              <a:extLst>
                <a:ext uri="{FF2B5EF4-FFF2-40B4-BE49-F238E27FC236}">
                  <a16:creationId xmlns:a16="http://schemas.microsoft.com/office/drawing/2014/main" id="{F0F342EB-06F7-4DFD-A8B8-C33973E63C46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108" name="Forme libre : forme 107">
                <a:extLst>
                  <a:ext uri="{FF2B5EF4-FFF2-40B4-BE49-F238E27FC236}">
                    <a16:creationId xmlns:a16="http://schemas.microsoft.com/office/drawing/2014/main" id="{68515A11-9D37-4ACC-BDFB-E1593BD5BA71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9" name="Forme libre : forme 108">
                <a:extLst>
                  <a:ext uri="{FF2B5EF4-FFF2-40B4-BE49-F238E27FC236}">
                    <a16:creationId xmlns:a16="http://schemas.microsoft.com/office/drawing/2014/main" id="{7C9F074F-F399-4091-9FFE-3534BBC03BAA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0" name="Forme libre : forme 109">
                <a:extLst>
                  <a:ext uri="{FF2B5EF4-FFF2-40B4-BE49-F238E27FC236}">
                    <a16:creationId xmlns:a16="http://schemas.microsoft.com/office/drawing/2014/main" id="{C719FE7B-4B0D-449D-AE9D-D52A1AF1FBA4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1" name="Forme libre : forme 110">
                <a:extLst>
                  <a:ext uri="{FF2B5EF4-FFF2-40B4-BE49-F238E27FC236}">
                    <a16:creationId xmlns:a16="http://schemas.microsoft.com/office/drawing/2014/main" id="{73C67EBB-85B1-460B-A505-0D2B65218BDD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2" name="Forme libre : forme 111">
                <a:extLst>
                  <a:ext uri="{FF2B5EF4-FFF2-40B4-BE49-F238E27FC236}">
                    <a16:creationId xmlns:a16="http://schemas.microsoft.com/office/drawing/2014/main" id="{A0C4D973-D085-4C7B-A2DC-B9095C3867A9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3" name="Forme libre : forme 112">
                <a:extLst>
                  <a:ext uri="{FF2B5EF4-FFF2-40B4-BE49-F238E27FC236}">
                    <a16:creationId xmlns:a16="http://schemas.microsoft.com/office/drawing/2014/main" id="{CC77F656-6FBF-43D4-BF2A-817E8D3833EA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4" name="Forme libre : forme 113">
                <a:extLst>
                  <a:ext uri="{FF2B5EF4-FFF2-40B4-BE49-F238E27FC236}">
                    <a16:creationId xmlns:a16="http://schemas.microsoft.com/office/drawing/2014/main" id="{FDEE1DD8-E4C0-4C48-8CA2-C221C30B1142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5" name="Forme libre : forme 114">
                <a:extLst>
                  <a:ext uri="{FF2B5EF4-FFF2-40B4-BE49-F238E27FC236}">
                    <a16:creationId xmlns:a16="http://schemas.microsoft.com/office/drawing/2014/main" id="{DCE1FD5F-1170-48F6-95A5-C5C7B3AEA588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6" name="Forme libre : forme 115">
                <a:extLst>
                  <a:ext uri="{FF2B5EF4-FFF2-40B4-BE49-F238E27FC236}">
                    <a16:creationId xmlns:a16="http://schemas.microsoft.com/office/drawing/2014/main" id="{0D583AE6-8A00-4789-AFB9-0A6CD982477A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7" name="Forme libre : forme 116">
                <a:extLst>
                  <a:ext uri="{FF2B5EF4-FFF2-40B4-BE49-F238E27FC236}">
                    <a16:creationId xmlns:a16="http://schemas.microsoft.com/office/drawing/2014/main" id="{9A8A1869-9842-4910-BDA8-5B6B801E4B17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8" name="Forme libre : forme 117">
                <a:extLst>
                  <a:ext uri="{FF2B5EF4-FFF2-40B4-BE49-F238E27FC236}">
                    <a16:creationId xmlns:a16="http://schemas.microsoft.com/office/drawing/2014/main" id="{F1CAEF59-9BF7-4488-B590-CF4EF5E1759C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9" name="Forme libre : forme 118">
                <a:extLst>
                  <a:ext uri="{FF2B5EF4-FFF2-40B4-BE49-F238E27FC236}">
                    <a16:creationId xmlns:a16="http://schemas.microsoft.com/office/drawing/2014/main" id="{33C367A1-4645-4B3C-B99F-E143CCBAC7ED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0" name="Forme libre : forme 119">
                <a:extLst>
                  <a:ext uri="{FF2B5EF4-FFF2-40B4-BE49-F238E27FC236}">
                    <a16:creationId xmlns:a16="http://schemas.microsoft.com/office/drawing/2014/main" id="{7721B1DA-A30F-4BA5-BAD7-59D761F7DA44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105" name="Forme libre : forme 104">
              <a:extLst>
                <a:ext uri="{FF2B5EF4-FFF2-40B4-BE49-F238E27FC236}">
                  <a16:creationId xmlns:a16="http://schemas.microsoft.com/office/drawing/2014/main" id="{4DDFB205-CB66-47F0-B680-225C452748A2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6" name="Forme libre : forme 105">
              <a:extLst>
                <a:ext uri="{FF2B5EF4-FFF2-40B4-BE49-F238E27FC236}">
                  <a16:creationId xmlns:a16="http://schemas.microsoft.com/office/drawing/2014/main" id="{AC3AC66B-BBAB-49CE-80E1-4C488224B64D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7" name="Forme libre : forme 106">
              <a:extLst>
                <a:ext uri="{FF2B5EF4-FFF2-40B4-BE49-F238E27FC236}">
                  <a16:creationId xmlns:a16="http://schemas.microsoft.com/office/drawing/2014/main" id="{D649CFF9-9236-456F-A5AA-975149098599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21" name="Graphique 1830">
            <a:extLst>
              <a:ext uri="{FF2B5EF4-FFF2-40B4-BE49-F238E27FC236}">
                <a16:creationId xmlns:a16="http://schemas.microsoft.com/office/drawing/2014/main" id="{E55C6D10-D0B5-4227-9591-257C97B95AD5}"/>
              </a:ext>
            </a:extLst>
          </p:cNvPr>
          <p:cNvGrpSpPr/>
          <p:nvPr/>
        </p:nvGrpSpPr>
        <p:grpSpPr>
          <a:xfrm>
            <a:off x="6416260" y="2834969"/>
            <a:ext cx="248961" cy="225774"/>
            <a:chOff x="10483925" y="2904391"/>
            <a:chExt cx="396900" cy="359934"/>
          </a:xfrm>
          <a:noFill/>
        </p:grpSpPr>
        <p:grpSp>
          <p:nvGrpSpPr>
            <p:cNvPr id="122" name="Graphique 1830">
              <a:extLst>
                <a:ext uri="{FF2B5EF4-FFF2-40B4-BE49-F238E27FC236}">
                  <a16:creationId xmlns:a16="http://schemas.microsoft.com/office/drawing/2014/main" id="{CC24B253-6A2A-4345-9162-9CFCBC26ED19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126" name="Forme libre : forme 125">
                <a:extLst>
                  <a:ext uri="{FF2B5EF4-FFF2-40B4-BE49-F238E27FC236}">
                    <a16:creationId xmlns:a16="http://schemas.microsoft.com/office/drawing/2014/main" id="{3AE10AFF-3062-4F2A-A094-5E25E9CF1A29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7" name="Forme libre : forme 126">
                <a:extLst>
                  <a:ext uri="{FF2B5EF4-FFF2-40B4-BE49-F238E27FC236}">
                    <a16:creationId xmlns:a16="http://schemas.microsoft.com/office/drawing/2014/main" id="{C47467B8-205C-4BA2-87C8-32C982A768AC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8" name="Forme libre : forme 127">
                <a:extLst>
                  <a:ext uri="{FF2B5EF4-FFF2-40B4-BE49-F238E27FC236}">
                    <a16:creationId xmlns:a16="http://schemas.microsoft.com/office/drawing/2014/main" id="{92A765E7-5158-4B95-AF6C-BAFF4C84245A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9" name="Forme libre : forme 128">
                <a:extLst>
                  <a:ext uri="{FF2B5EF4-FFF2-40B4-BE49-F238E27FC236}">
                    <a16:creationId xmlns:a16="http://schemas.microsoft.com/office/drawing/2014/main" id="{F01B990E-50C5-4976-981C-31F08CF3C6E4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0" name="Forme libre : forme 129">
                <a:extLst>
                  <a:ext uri="{FF2B5EF4-FFF2-40B4-BE49-F238E27FC236}">
                    <a16:creationId xmlns:a16="http://schemas.microsoft.com/office/drawing/2014/main" id="{C7C9F8AF-E5C1-4D0A-94C0-0438CA9744DF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1" name="Forme libre : forme 130">
                <a:extLst>
                  <a:ext uri="{FF2B5EF4-FFF2-40B4-BE49-F238E27FC236}">
                    <a16:creationId xmlns:a16="http://schemas.microsoft.com/office/drawing/2014/main" id="{113AD2BD-485D-4EF0-A937-7FDBA02DE7CA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2" name="Forme libre : forme 131">
                <a:extLst>
                  <a:ext uri="{FF2B5EF4-FFF2-40B4-BE49-F238E27FC236}">
                    <a16:creationId xmlns:a16="http://schemas.microsoft.com/office/drawing/2014/main" id="{5FBA5815-9EBD-429C-8708-31FD9AFD4E3D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3" name="Forme libre : forme 132">
                <a:extLst>
                  <a:ext uri="{FF2B5EF4-FFF2-40B4-BE49-F238E27FC236}">
                    <a16:creationId xmlns:a16="http://schemas.microsoft.com/office/drawing/2014/main" id="{C16DA923-2815-496B-A1BC-11CAFE935870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4" name="Forme libre : forme 133">
                <a:extLst>
                  <a:ext uri="{FF2B5EF4-FFF2-40B4-BE49-F238E27FC236}">
                    <a16:creationId xmlns:a16="http://schemas.microsoft.com/office/drawing/2014/main" id="{EABE7D8E-E9AC-4E6B-A748-C5558780472C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5" name="Forme libre : forme 134">
                <a:extLst>
                  <a:ext uri="{FF2B5EF4-FFF2-40B4-BE49-F238E27FC236}">
                    <a16:creationId xmlns:a16="http://schemas.microsoft.com/office/drawing/2014/main" id="{955281DE-E0B8-493F-8B68-30AD554317E9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6" name="Forme libre : forme 135">
                <a:extLst>
                  <a:ext uri="{FF2B5EF4-FFF2-40B4-BE49-F238E27FC236}">
                    <a16:creationId xmlns:a16="http://schemas.microsoft.com/office/drawing/2014/main" id="{D2E2492D-4D7E-4F7A-96BF-5B6A9279876B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7" name="Forme libre : forme 136">
                <a:extLst>
                  <a:ext uri="{FF2B5EF4-FFF2-40B4-BE49-F238E27FC236}">
                    <a16:creationId xmlns:a16="http://schemas.microsoft.com/office/drawing/2014/main" id="{8493DBD5-76B3-4C84-B2E2-CB96F7099E7D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8" name="Forme libre : forme 137">
                <a:extLst>
                  <a:ext uri="{FF2B5EF4-FFF2-40B4-BE49-F238E27FC236}">
                    <a16:creationId xmlns:a16="http://schemas.microsoft.com/office/drawing/2014/main" id="{90678001-6802-4A6F-BEDF-A99F0125356D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123" name="Forme libre : forme 122">
              <a:extLst>
                <a:ext uri="{FF2B5EF4-FFF2-40B4-BE49-F238E27FC236}">
                  <a16:creationId xmlns:a16="http://schemas.microsoft.com/office/drawing/2014/main" id="{5151471B-B75A-40AB-99B0-5F99B7807608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4" name="Forme libre : forme 123">
              <a:extLst>
                <a:ext uri="{FF2B5EF4-FFF2-40B4-BE49-F238E27FC236}">
                  <a16:creationId xmlns:a16="http://schemas.microsoft.com/office/drawing/2014/main" id="{5E7A5F65-076A-4D8C-A3A5-B99B76119D96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5" name="Forme libre : forme 124">
              <a:extLst>
                <a:ext uri="{FF2B5EF4-FFF2-40B4-BE49-F238E27FC236}">
                  <a16:creationId xmlns:a16="http://schemas.microsoft.com/office/drawing/2014/main" id="{395FEADB-A0AB-4C3C-9CC3-01FCFB490823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39" name="Graphique 1830">
            <a:extLst>
              <a:ext uri="{FF2B5EF4-FFF2-40B4-BE49-F238E27FC236}">
                <a16:creationId xmlns:a16="http://schemas.microsoft.com/office/drawing/2014/main" id="{DB231129-FB37-4A32-9319-6A1256FD0F06}"/>
              </a:ext>
            </a:extLst>
          </p:cNvPr>
          <p:cNvGrpSpPr/>
          <p:nvPr/>
        </p:nvGrpSpPr>
        <p:grpSpPr>
          <a:xfrm>
            <a:off x="6413475" y="4940633"/>
            <a:ext cx="248961" cy="225774"/>
            <a:chOff x="10483925" y="2904391"/>
            <a:chExt cx="396900" cy="359934"/>
          </a:xfrm>
          <a:noFill/>
        </p:grpSpPr>
        <p:grpSp>
          <p:nvGrpSpPr>
            <p:cNvPr id="140" name="Graphique 1830">
              <a:extLst>
                <a:ext uri="{FF2B5EF4-FFF2-40B4-BE49-F238E27FC236}">
                  <a16:creationId xmlns:a16="http://schemas.microsoft.com/office/drawing/2014/main" id="{F0937068-6E25-4A45-A021-1AE3B6065C6B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144" name="Forme libre : forme 143">
                <a:extLst>
                  <a:ext uri="{FF2B5EF4-FFF2-40B4-BE49-F238E27FC236}">
                    <a16:creationId xmlns:a16="http://schemas.microsoft.com/office/drawing/2014/main" id="{04722129-B8B0-4D8E-8CB8-2A7B5720618B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45" name="Forme libre : forme 144">
                <a:extLst>
                  <a:ext uri="{FF2B5EF4-FFF2-40B4-BE49-F238E27FC236}">
                    <a16:creationId xmlns:a16="http://schemas.microsoft.com/office/drawing/2014/main" id="{7B11DAA3-DB27-46D3-9A07-540F7741C5B4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46" name="Forme libre : forme 145">
                <a:extLst>
                  <a:ext uri="{FF2B5EF4-FFF2-40B4-BE49-F238E27FC236}">
                    <a16:creationId xmlns:a16="http://schemas.microsoft.com/office/drawing/2014/main" id="{0C2EA8B8-D72B-46CA-8FD6-662575A5E7F6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47" name="Forme libre : forme 146">
                <a:extLst>
                  <a:ext uri="{FF2B5EF4-FFF2-40B4-BE49-F238E27FC236}">
                    <a16:creationId xmlns:a16="http://schemas.microsoft.com/office/drawing/2014/main" id="{E10A2E3C-A4E4-4779-9FF3-A22522E16872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48" name="Forme libre : forme 147">
                <a:extLst>
                  <a:ext uri="{FF2B5EF4-FFF2-40B4-BE49-F238E27FC236}">
                    <a16:creationId xmlns:a16="http://schemas.microsoft.com/office/drawing/2014/main" id="{7C8FEBB9-D32B-41A1-A9D2-9959594EE068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49" name="Forme libre : forme 148">
                <a:extLst>
                  <a:ext uri="{FF2B5EF4-FFF2-40B4-BE49-F238E27FC236}">
                    <a16:creationId xmlns:a16="http://schemas.microsoft.com/office/drawing/2014/main" id="{63784F92-03A4-479D-93F9-28AFF8A209BC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50" name="Forme libre : forme 149">
                <a:extLst>
                  <a:ext uri="{FF2B5EF4-FFF2-40B4-BE49-F238E27FC236}">
                    <a16:creationId xmlns:a16="http://schemas.microsoft.com/office/drawing/2014/main" id="{4E7C0562-5651-41AC-8C3D-B0DB03D7F834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51" name="Forme libre : forme 150">
                <a:extLst>
                  <a:ext uri="{FF2B5EF4-FFF2-40B4-BE49-F238E27FC236}">
                    <a16:creationId xmlns:a16="http://schemas.microsoft.com/office/drawing/2014/main" id="{E7D63123-6256-47B5-AAE6-AD4AC42365E0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52" name="Forme libre : forme 151">
                <a:extLst>
                  <a:ext uri="{FF2B5EF4-FFF2-40B4-BE49-F238E27FC236}">
                    <a16:creationId xmlns:a16="http://schemas.microsoft.com/office/drawing/2014/main" id="{71D26F01-0DCF-4D83-B8E9-7BB727097FE7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53" name="Forme libre : forme 152">
                <a:extLst>
                  <a:ext uri="{FF2B5EF4-FFF2-40B4-BE49-F238E27FC236}">
                    <a16:creationId xmlns:a16="http://schemas.microsoft.com/office/drawing/2014/main" id="{FE783049-5F44-40D6-BBA5-B60C57569BDF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54" name="Forme libre : forme 153">
                <a:extLst>
                  <a:ext uri="{FF2B5EF4-FFF2-40B4-BE49-F238E27FC236}">
                    <a16:creationId xmlns:a16="http://schemas.microsoft.com/office/drawing/2014/main" id="{386E2CDF-650F-4258-9467-D03DFA953F72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55" name="Forme libre : forme 154">
                <a:extLst>
                  <a:ext uri="{FF2B5EF4-FFF2-40B4-BE49-F238E27FC236}">
                    <a16:creationId xmlns:a16="http://schemas.microsoft.com/office/drawing/2014/main" id="{8A73861C-D638-4B7D-8152-7B111EDEDE22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56" name="Forme libre : forme 155">
                <a:extLst>
                  <a:ext uri="{FF2B5EF4-FFF2-40B4-BE49-F238E27FC236}">
                    <a16:creationId xmlns:a16="http://schemas.microsoft.com/office/drawing/2014/main" id="{8C0E5C28-B880-46C1-A6D7-DE0C2995CDE2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141" name="Forme libre : forme 140">
              <a:extLst>
                <a:ext uri="{FF2B5EF4-FFF2-40B4-BE49-F238E27FC236}">
                  <a16:creationId xmlns:a16="http://schemas.microsoft.com/office/drawing/2014/main" id="{4BFAB0B5-C5E9-44DB-A1C7-94BFFA0F276D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42" name="Forme libre : forme 141">
              <a:extLst>
                <a:ext uri="{FF2B5EF4-FFF2-40B4-BE49-F238E27FC236}">
                  <a16:creationId xmlns:a16="http://schemas.microsoft.com/office/drawing/2014/main" id="{B78E0ED7-C5D3-4405-ACB1-E0FEF7AE0CD2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43" name="Forme libre : forme 142">
              <a:extLst>
                <a:ext uri="{FF2B5EF4-FFF2-40B4-BE49-F238E27FC236}">
                  <a16:creationId xmlns:a16="http://schemas.microsoft.com/office/drawing/2014/main" id="{9FEB4C35-6AE8-4210-BEEF-A62D919EDAC5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25338B6A-F587-AC34-E8CC-97ED4461659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18" y="4090095"/>
            <a:ext cx="230883" cy="236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8840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Espace réservé du contenu 8">
            <a:extLst>
              <a:ext uri="{FF2B5EF4-FFF2-40B4-BE49-F238E27FC236}">
                <a16:creationId xmlns:a16="http://schemas.microsoft.com/office/drawing/2014/main" id="{C6AFDE1D-8F14-467E-AE20-6C96585AE394}"/>
              </a:ext>
            </a:extLst>
          </p:cNvPr>
          <p:cNvSpPr txBox="1">
            <a:spLocks/>
          </p:cNvSpPr>
          <p:nvPr/>
        </p:nvSpPr>
        <p:spPr bwMode="auto">
          <a:xfrm>
            <a:off x="476141" y="3429000"/>
            <a:ext cx="5725208" cy="2489654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AC96732-411B-44BB-B926-217839CEEE72}"/>
              </a:ext>
            </a:extLst>
          </p:cNvPr>
          <p:cNvSpPr/>
          <p:nvPr/>
        </p:nvSpPr>
        <p:spPr>
          <a:xfrm>
            <a:off x="476142" y="1385969"/>
            <a:ext cx="5719230" cy="1750308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7" name="Espace réservé du contenu 8">
            <a:extLst>
              <a:ext uri="{FF2B5EF4-FFF2-40B4-BE49-F238E27FC236}">
                <a16:creationId xmlns:a16="http://schemas.microsoft.com/office/drawing/2014/main" id="{BA051161-1FA0-4FC1-90BA-07F070F45FFD}"/>
              </a:ext>
            </a:extLst>
          </p:cNvPr>
          <p:cNvSpPr txBox="1">
            <a:spLocks/>
          </p:cNvSpPr>
          <p:nvPr/>
        </p:nvSpPr>
        <p:spPr>
          <a:xfrm>
            <a:off x="250039" y="1193381"/>
            <a:ext cx="5725207" cy="1946272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§"/>
              <a:defRPr/>
            </a:pPr>
            <a:endParaRPr lang="fr-FR" sz="1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Notre stratégie et nos priorités : </a:t>
            </a: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None/>
              <a:defRPr/>
            </a:pPr>
            <a:endParaRPr lang="fr-FR" sz="1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defRPr/>
            </a:pPr>
            <a:r>
              <a:rPr lang="fr-FR" dirty="0">
                <a:solidFill>
                  <a:srgbClr val="002060"/>
                </a:solidFill>
              </a:rPr>
              <a:t>Equiper nos clients premium,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defRPr/>
            </a:pPr>
            <a:r>
              <a:rPr lang="fr-FR" dirty="0">
                <a:solidFill>
                  <a:srgbClr val="002060"/>
                </a:solidFill>
              </a:rPr>
              <a:t>Promouvoir les OG dans nos allocations,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defRPr/>
            </a:pPr>
            <a:r>
              <a:rPr lang="fr-FR" dirty="0">
                <a:solidFill>
                  <a:srgbClr val="002060"/>
                </a:solidFill>
              </a:rPr>
              <a:t>Augmenter le nombre de fiches relais en immobilier patrimonial.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§"/>
              <a:defRPr/>
            </a:pPr>
            <a:endParaRPr lang="fr-FR" sz="1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cibles Premium : </a:t>
            </a:r>
            <a:r>
              <a:rPr lang="fr-FR" sz="1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 action="ppaction://hlinksldjump"/>
              </a:rPr>
              <a:t>clic ici</a:t>
            </a:r>
            <a:endParaRPr lang="fr-FR" sz="1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None/>
              <a:defRPr/>
            </a:pPr>
            <a:endParaRPr lang="fr-FR" sz="1200" dirty="0">
              <a:solidFill>
                <a:srgbClr val="002060"/>
              </a:solidFill>
            </a:endParaRPr>
          </a:p>
        </p:txBody>
      </p:sp>
      <p:sp>
        <p:nvSpPr>
          <p:cNvPr id="4" name="Espace réservé du contenu 8">
            <a:extLst>
              <a:ext uri="{FF2B5EF4-FFF2-40B4-BE49-F238E27FC236}">
                <a16:creationId xmlns:a16="http://schemas.microsoft.com/office/drawing/2014/main" id="{1FD57639-57DD-3993-E209-F4200C7AA698}"/>
              </a:ext>
            </a:extLst>
          </p:cNvPr>
          <p:cNvSpPr txBox="1">
            <a:spLocks/>
          </p:cNvSpPr>
          <p:nvPr/>
        </p:nvSpPr>
        <p:spPr>
          <a:xfrm>
            <a:off x="244486" y="3562711"/>
            <a:ext cx="5456637" cy="2164998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Déléguer la gestion ASV ou son CTO/PEA : </a:t>
            </a:r>
            <a:r>
              <a:rPr lang="fr-FR" sz="1100" dirty="0"/>
              <a:t>OG / GSM VEGA</a:t>
            </a:r>
            <a:endParaRPr lang="fr-FR" sz="1200" dirty="0"/>
          </a:p>
          <a:p>
            <a:pPr lvl="1">
              <a:spcBef>
                <a:spcPts val="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en ASV : </a:t>
            </a:r>
            <a:r>
              <a:rPr lang="fr-FR" sz="1100" dirty="0"/>
              <a:t>CNP (PFO2, </a:t>
            </a:r>
            <a:r>
              <a:rPr lang="fr-FR" sz="1100" dirty="0" err="1"/>
              <a:t>Primopierre</a:t>
            </a:r>
            <a:r>
              <a:rPr lang="fr-FR" sz="1100" dirty="0"/>
              <a:t>), BPCE VIE (Epargne Foncière, </a:t>
            </a:r>
            <a:r>
              <a:rPr lang="fr-FR" sz="1100" dirty="0" err="1"/>
              <a:t>Atream</a:t>
            </a:r>
            <a:r>
              <a:rPr lang="fr-FR" sz="1100" dirty="0"/>
              <a:t>, </a:t>
            </a:r>
            <a:r>
              <a:rPr lang="fr-FR" sz="1100" dirty="0" err="1"/>
              <a:t>Accimmo</a:t>
            </a:r>
            <a:r>
              <a:rPr lang="fr-FR" sz="1100" dirty="0"/>
              <a:t> Pierre, </a:t>
            </a:r>
            <a:r>
              <a:rPr lang="fr-FR" sz="1100" dirty="0" err="1"/>
              <a:t>Efimmo</a:t>
            </a:r>
            <a:r>
              <a:rPr lang="fr-FR" sz="1100" dirty="0"/>
              <a:t>, </a:t>
            </a:r>
            <a:r>
              <a:rPr lang="fr-FR" sz="1100" dirty="0" err="1"/>
              <a:t>Immorente</a:t>
            </a:r>
            <a:r>
              <a:rPr lang="fr-FR" sz="1100" dirty="0"/>
              <a:t>, Métronome et Atout Pierre Diversification  01/07)</a:t>
            </a:r>
          </a:p>
          <a:p>
            <a:pPr lvl="1">
              <a:spcBef>
                <a:spcPts val="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 en direct : </a:t>
            </a:r>
            <a:r>
              <a:rPr lang="fr-FR" sz="1100" dirty="0"/>
              <a:t>AEW</a:t>
            </a:r>
            <a:r>
              <a:rPr lang="fr-FR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1100" dirty="0"/>
              <a:t>(AEW Diversification Allemagne, AEW Patrimoine Santé) </a:t>
            </a:r>
            <a:endParaRPr lang="fr-FR" sz="1200" dirty="0"/>
          </a:p>
          <a:p>
            <a:pPr lvl="1">
              <a:spcBef>
                <a:spcPts val="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SOFIDY</a:t>
            </a:r>
            <a:r>
              <a:rPr lang="fr-FR" sz="1200" b="1" dirty="0"/>
              <a:t> </a:t>
            </a:r>
            <a:r>
              <a:rPr lang="fr-FR" sz="1100" dirty="0"/>
              <a:t>(</a:t>
            </a:r>
            <a:r>
              <a:rPr lang="fr-FR" sz="1100" dirty="0" err="1"/>
              <a:t>Efimmo</a:t>
            </a:r>
            <a:r>
              <a:rPr lang="fr-FR" sz="1100" dirty="0"/>
              <a:t> &amp; </a:t>
            </a:r>
            <a:r>
              <a:rPr lang="fr-FR" sz="1100" dirty="0" err="1"/>
              <a:t>Immorente</a:t>
            </a:r>
            <a:r>
              <a:rPr lang="fr-FR" sz="1100" dirty="0"/>
              <a:t>) </a:t>
            </a:r>
            <a:r>
              <a:rPr lang="fr-FR" sz="1100" dirty="0">
                <a:solidFill>
                  <a:schemeClr val="tx1"/>
                </a:solidFill>
              </a:rPr>
              <a:t>- réservés CAGP/BP </a:t>
            </a:r>
          </a:p>
          <a:p>
            <a:pPr lvl="1">
              <a:spcBef>
                <a:spcPts val="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MIDI 2I </a:t>
            </a:r>
            <a:r>
              <a:rPr lang="fr-FR" sz="1100" dirty="0">
                <a:solidFill>
                  <a:schemeClr val="tx1"/>
                </a:solidFill>
              </a:rPr>
              <a:t>(Métronome) -  réservé CAGP/BP </a:t>
            </a:r>
            <a:endParaRPr lang="fr-FR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Contingent FAF : </a:t>
            </a:r>
            <a:r>
              <a:rPr lang="fr-FR" sz="1100" dirty="0"/>
              <a:t>CORALIUM TRANSATLANTIC, ALIZE VISION, IRISEA 2 (à partir du 2ème semestre)</a:t>
            </a:r>
          </a:p>
          <a:p>
            <a:pPr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§"/>
              <a:defRPr/>
            </a:pPr>
            <a:endParaRPr lang="fr-FR" sz="1200" dirty="0"/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60D0C4E3-40EA-433A-89A3-FE86EB7287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304635" cy="720000"/>
          </a:xfrm>
        </p:spPr>
        <p:txBody>
          <a:bodyPr/>
          <a:lstStyle/>
          <a:p>
            <a:r>
              <a:rPr lang="fr-FR" dirty="0"/>
              <a:t>L’</a:t>
            </a:r>
            <a:r>
              <a:rPr lang="fr-FR" dirty="0">
                <a:solidFill>
                  <a:srgbClr val="C00000"/>
                </a:solidFill>
              </a:rPr>
              <a:t>Essentiel</a:t>
            </a:r>
            <a:r>
              <a:rPr lang="fr-FR" dirty="0"/>
              <a:t> du Premium : « Des offres taillées </a:t>
            </a:r>
            <a:r>
              <a:rPr lang="fr-FR" dirty="0">
                <a:solidFill>
                  <a:srgbClr val="C00000"/>
                </a:solidFill>
              </a:rPr>
              <a:t>sur mesure </a:t>
            </a:r>
            <a:r>
              <a:rPr lang="fr-FR" dirty="0"/>
              <a:t>»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9A278F7-8EB4-45B4-AB12-727CEC599FA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>
                <a:solidFill>
                  <a:schemeClr val="tx2"/>
                </a:solidFill>
                <a:latin typeface="Montserrat Black" panose="00000A00000000000000" pitchFamily="2" charset="0"/>
              </a:rPr>
              <a:t>PREMIUM</a:t>
            </a:r>
          </a:p>
        </p:txBody>
      </p:sp>
      <p:sp>
        <p:nvSpPr>
          <p:cNvPr id="36" name="Espace réservé du contenu 8">
            <a:extLst>
              <a:ext uri="{FF2B5EF4-FFF2-40B4-BE49-F238E27FC236}">
                <a16:creationId xmlns:a16="http://schemas.microsoft.com/office/drawing/2014/main" id="{59AF5671-AF14-4065-A607-E4F7F21542DC}"/>
              </a:ext>
            </a:extLst>
          </p:cNvPr>
          <p:cNvSpPr txBox="1">
            <a:spLocks/>
          </p:cNvSpPr>
          <p:nvPr/>
        </p:nvSpPr>
        <p:spPr bwMode="auto">
          <a:xfrm>
            <a:off x="6314407" y="1382316"/>
            <a:ext cx="5725208" cy="1018541"/>
          </a:xfrm>
          <a:prstGeom prst="rect">
            <a:avLst/>
          </a:prstGeom>
          <a:noFill/>
          <a:ln w="2857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39" name="Espace réservé du contenu 8">
            <a:extLst>
              <a:ext uri="{FF2B5EF4-FFF2-40B4-BE49-F238E27FC236}">
                <a16:creationId xmlns:a16="http://schemas.microsoft.com/office/drawing/2014/main" id="{A3EC2ED3-DCB5-47CC-8CC8-1751FDE2D5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657" y="3259996"/>
            <a:ext cx="2595790" cy="319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Les offres EPARGNE</a:t>
            </a:r>
          </a:p>
        </p:txBody>
      </p:sp>
      <p:sp>
        <p:nvSpPr>
          <p:cNvPr id="46" name="Espace réservé du contenu 8">
            <a:extLst>
              <a:ext uri="{FF2B5EF4-FFF2-40B4-BE49-F238E27FC236}">
                <a16:creationId xmlns:a16="http://schemas.microsoft.com/office/drawing/2014/main" id="{D7630F87-98F3-44AE-9F92-66A14F62B175}"/>
              </a:ext>
            </a:extLst>
          </p:cNvPr>
          <p:cNvSpPr txBox="1">
            <a:spLocks/>
          </p:cNvSpPr>
          <p:nvPr/>
        </p:nvSpPr>
        <p:spPr>
          <a:xfrm>
            <a:off x="5922862" y="1430282"/>
            <a:ext cx="5725207" cy="1253169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Prêt Premium Avance liberté : </a:t>
            </a:r>
            <a:r>
              <a:rPr lang="fr-FR" sz="1200" dirty="0"/>
              <a:t>de 10.000 à 150.000 euros, différé de 6 à 24 mois, amortissement jusqu’à 120 mois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Offre 2 : </a:t>
            </a:r>
            <a:r>
              <a:rPr lang="fr-FR" sz="1200" dirty="0"/>
              <a:t>Description</a:t>
            </a:r>
          </a:p>
        </p:txBody>
      </p:sp>
      <p:sp>
        <p:nvSpPr>
          <p:cNvPr id="48" name="Espace réservé du contenu 8">
            <a:extLst>
              <a:ext uri="{FF2B5EF4-FFF2-40B4-BE49-F238E27FC236}">
                <a16:creationId xmlns:a16="http://schemas.microsoft.com/office/drawing/2014/main" id="{7081DA27-7749-41BC-9D3F-FE69B689E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5922" y="1222782"/>
            <a:ext cx="3194537" cy="32295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CREDIT</a:t>
            </a:r>
          </a:p>
        </p:txBody>
      </p:sp>
      <p:sp>
        <p:nvSpPr>
          <p:cNvPr id="50" name="Espace réservé du contenu 8">
            <a:extLst>
              <a:ext uri="{FF2B5EF4-FFF2-40B4-BE49-F238E27FC236}">
                <a16:creationId xmlns:a16="http://schemas.microsoft.com/office/drawing/2014/main" id="{B100C2D2-C194-477B-9BEB-9D3B10A6B0E4}"/>
              </a:ext>
            </a:extLst>
          </p:cNvPr>
          <p:cNvSpPr txBox="1">
            <a:spLocks/>
          </p:cNvSpPr>
          <p:nvPr/>
        </p:nvSpPr>
        <p:spPr bwMode="auto">
          <a:xfrm>
            <a:off x="6324689" y="4553547"/>
            <a:ext cx="5725208" cy="1353891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 dirty="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</p:txBody>
      </p:sp>
      <p:sp>
        <p:nvSpPr>
          <p:cNvPr id="51" name="Espace réservé du contenu 8">
            <a:extLst>
              <a:ext uri="{FF2B5EF4-FFF2-40B4-BE49-F238E27FC236}">
                <a16:creationId xmlns:a16="http://schemas.microsoft.com/office/drawing/2014/main" id="{51949635-4AFD-4760-9724-FEBE092A50A3}"/>
              </a:ext>
            </a:extLst>
          </p:cNvPr>
          <p:cNvSpPr txBox="1">
            <a:spLocks/>
          </p:cNvSpPr>
          <p:nvPr/>
        </p:nvSpPr>
        <p:spPr>
          <a:xfrm>
            <a:off x="5908959" y="4606955"/>
            <a:ext cx="6211323" cy="1238064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Cartes HDG </a:t>
            </a:r>
            <a:r>
              <a:rPr lang="fr-FR" sz="1200" b="1" dirty="0"/>
              <a:t>: Visa Izicarte Platinum </a:t>
            </a:r>
            <a:r>
              <a:rPr lang="fr-FR" sz="1200" dirty="0"/>
              <a:t>(35 k€ de revenus ou de SF) et </a:t>
            </a:r>
            <a:r>
              <a:rPr lang="fr-FR" sz="1200" b="1" dirty="0"/>
              <a:t>Visa</a:t>
            </a:r>
            <a:r>
              <a:rPr lang="fr-FR" sz="1200" dirty="0"/>
              <a:t> </a:t>
            </a:r>
            <a:r>
              <a:rPr lang="fr-FR" sz="1200" b="1" dirty="0" err="1"/>
              <a:t>Infinite</a:t>
            </a:r>
            <a:r>
              <a:rPr lang="fr-FR" sz="1200" dirty="0"/>
              <a:t> (75 k€ de revenus ou de SF)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Formule optimal </a:t>
            </a:r>
            <a:r>
              <a:rPr lang="fr-FR" sz="1200" b="1" dirty="0"/>
              <a:t>: </a:t>
            </a:r>
            <a:r>
              <a:rPr lang="fr-FR" sz="1200" dirty="0"/>
              <a:t>Cotisation unique pour la Famille. Paiements et retraits illimités à l’international, accès à un conseiller de 7h à 22 h, pas d’agios jusque 1000 €. </a:t>
            </a:r>
          </a:p>
        </p:txBody>
      </p:sp>
      <p:sp>
        <p:nvSpPr>
          <p:cNvPr id="52" name="Espace réservé du contenu 8">
            <a:extLst>
              <a:ext uri="{FF2B5EF4-FFF2-40B4-BE49-F238E27FC236}">
                <a16:creationId xmlns:a16="http://schemas.microsoft.com/office/drawing/2014/main" id="{09C1FF5F-712F-4C22-A6AF-A22D84FCFE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6204" y="4394014"/>
            <a:ext cx="2595791" cy="31906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BANCA</a:t>
            </a:r>
          </a:p>
        </p:txBody>
      </p:sp>
      <p:sp>
        <p:nvSpPr>
          <p:cNvPr id="54" name="Espace réservé du contenu 8">
            <a:extLst>
              <a:ext uri="{FF2B5EF4-FFF2-40B4-BE49-F238E27FC236}">
                <a16:creationId xmlns:a16="http://schemas.microsoft.com/office/drawing/2014/main" id="{5160980D-6964-45B0-9645-5F14D632966D}"/>
              </a:ext>
            </a:extLst>
          </p:cNvPr>
          <p:cNvSpPr txBox="1">
            <a:spLocks/>
          </p:cNvSpPr>
          <p:nvPr/>
        </p:nvSpPr>
        <p:spPr bwMode="auto">
          <a:xfrm>
            <a:off x="6314407" y="2628784"/>
            <a:ext cx="5725208" cy="1692520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 dirty="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</p:txBody>
      </p:sp>
      <p:sp>
        <p:nvSpPr>
          <p:cNvPr id="55" name="Espace réservé du contenu 8">
            <a:extLst>
              <a:ext uri="{FF2B5EF4-FFF2-40B4-BE49-F238E27FC236}">
                <a16:creationId xmlns:a16="http://schemas.microsoft.com/office/drawing/2014/main" id="{9BC48D9F-D44A-443D-90D8-6ACB7D1FED63}"/>
              </a:ext>
            </a:extLst>
          </p:cNvPr>
          <p:cNvSpPr txBox="1">
            <a:spLocks/>
          </p:cNvSpPr>
          <p:nvPr/>
        </p:nvSpPr>
        <p:spPr>
          <a:xfrm>
            <a:off x="5436936" y="2646941"/>
            <a:ext cx="6321682" cy="1253169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fr-FR" sz="1200" dirty="0"/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Sécur’Famille 2 : </a:t>
            </a:r>
            <a:r>
              <a:rPr lang="fr-FR" dirty="0"/>
              <a:t>2 mois offerts du 2 mai au 30 juin 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MRH : </a:t>
            </a:r>
            <a:r>
              <a:rPr lang="fr-FR" dirty="0"/>
              <a:t>1 mois offert du 3 juin au 1er juillet.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MRH : </a:t>
            </a:r>
            <a:r>
              <a:rPr lang="fr-FR" dirty="0"/>
              <a:t>Garanties TOUS RISQUES immobilier &amp; mobilier, Rééquipement à neuf, couverture du logement jusqu’à 16 pièces et 25 en dérogation.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 : </a:t>
            </a:r>
            <a:r>
              <a:rPr lang="fr-FR" dirty="0"/>
              <a:t>Indemnisation à neuf, bris de glace renforcé, couverture véhicule Haut de gamme jusqu’à 86000€ en dérogation et véhicules sportifs.</a:t>
            </a:r>
          </a:p>
        </p:txBody>
      </p:sp>
      <p:sp>
        <p:nvSpPr>
          <p:cNvPr id="57" name="Espace réservé du contenu 8">
            <a:extLst>
              <a:ext uri="{FF2B5EF4-FFF2-40B4-BE49-F238E27FC236}">
                <a16:creationId xmlns:a16="http://schemas.microsoft.com/office/drawing/2014/main" id="{DC5EA478-950A-4E1B-A1C1-683F57F3E3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8076" y="2469708"/>
            <a:ext cx="3162383" cy="32295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IARD &amp; Prévoyance</a:t>
            </a:r>
          </a:p>
        </p:txBody>
      </p:sp>
      <p:sp>
        <p:nvSpPr>
          <p:cNvPr id="29" name="Espace réservé du texte 6">
            <a:extLst>
              <a:ext uri="{FF2B5EF4-FFF2-40B4-BE49-F238E27FC236}">
                <a16:creationId xmlns:a16="http://schemas.microsoft.com/office/drawing/2014/main" id="{18D8049B-1967-4D5C-9BEB-ECDCABBCA7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/>
              <a:t>Grand Public</a:t>
            </a:r>
            <a:r>
              <a:rPr lang="fr-FR" dirty="0"/>
              <a:t>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 dirty="0">
                <a:solidFill>
                  <a:srgbClr val="C00000"/>
                </a:solidFill>
              </a:rPr>
              <a:t>Premium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grpSp>
        <p:nvGrpSpPr>
          <p:cNvPr id="30" name="Graphique 1830">
            <a:extLst>
              <a:ext uri="{FF2B5EF4-FFF2-40B4-BE49-F238E27FC236}">
                <a16:creationId xmlns:a16="http://schemas.microsoft.com/office/drawing/2014/main" id="{57915E3E-13E3-4F48-A249-F22D0C716292}"/>
              </a:ext>
            </a:extLst>
          </p:cNvPr>
          <p:cNvGrpSpPr/>
          <p:nvPr/>
        </p:nvGrpSpPr>
        <p:grpSpPr>
          <a:xfrm>
            <a:off x="531268" y="3304656"/>
            <a:ext cx="248961" cy="225774"/>
            <a:chOff x="10483925" y="2904391"/>
            <a:chExt cx="396900" cy="359934"/>
          </a:xfrm>
          <a:noFill/>
        </p:grpSpPr>
        <p:grpSp>
          <p:nvGrpSpPr>
            <p:cNvPr id="31" name="Graphique 1830">
              <a:extLst>
                <a:ext uri="{FF2B5EF4-FFF2-40B4-BE49-F238E27FC236}">
                  <a16:creationId xmlns:a16="http://schemas.microsoft.com/office/drawing/2014/main" id="{A9EEFE93-06F8-4E8A-8FB7-DBC0D0699AB5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43" name="Forme libre : forme 42">
                <a:extLst>
                  <a:ext uri="{FF2B5EF4-FFF2-40B4-BE49-F238E27FC236}">
                    <a16:creationId xmlns:a16="http://schemas.microsoft.com/office/drawing/2014/main" id="{41CD99C1-C44E-4D54-B4D7-7E2F0FA75C46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4" name="Forme libre : forme 43">
                <a:extLst>
                  <a:ext uri="{FF2B5EF4-FFF2-40B4-BE49-F238E27FC236}">
                    <a16:creationId xmlns:a16="http://schemas.microsoft.com/office/drawing/2014/main" id="{48751807-C9AC-4AF5-A0AF-E47FDF7DAD10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5" name="Forme libre : forme 44">
                <a:extLst>
                  <a:ext uri="{FF2B5EF4-FFF2-40B4-BE49-F238E27FC236}">
                    <a16:creationId xmlns:a16="http://schemas.microsoft.com/office/drawing/2014/main" id="{4BF7D8E5-A22D-4582-913B-8BF8A7C48A67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7" name="Forme libre : forme 46">
                <a:extLst>
                  <a:ext uri="{FF2B5EF4-FFF2-40B4-BE49-F238E27FC236}">
                    <a16:creationId xmlns:a16="http://schemas.microsoft.com/office/drawing/2014/main" id="{0CB7C7D2-B03E-4FCD-9165-89C6F059E1FA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9" name="Forme libre : forme 48">
                <a:extLst>
                  <a:ext uri="{FF2B5EF4-FFF2-40B4-BE49-F238E27FC236}">
                    <a16:creationId xmlns:a16="http://schemas.microsoft.com/office/drawing/2014/main" id="{40C4B08A-1E47-4B10-B8B1-66DB969BFBE5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3" name="Forme libre : forme 52">
                <a:extLst>
                  <a:ext uri="{FF2B5EF4-FFF2-40B4-BE49-F238E27FC236}">
                    <a16:creationId xmlns:a16="http://schemas.microsoft.com/office/drawing/2014/main" id="{988C91D9-ED9C-4147-B6E9-CD60B904B1FD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6" name="Forme libre : forme 55">
                <a:extLst>
                  <a:ext uri="{FF2B5EF4-FFF2-40B4-BE49-F238E27FC236}">
                    <a16:creationId xmlns:a16="http://schemas.microsoft.com/office/drawing/2014/main" id="{EC470108-A3EB-4F12-BAE8-C8074A57A091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4" name="Forme libre : forme 63">
                <a:extLst>
                  <a:ext uri="{FF2B5EF4-FFF2-40B4-BE49-F238E27FC236}">
                    <a16:creationId xmlns:a16="http://schemas.microsoft.com/office/drawing/2014/main" id="{5E9B1C4B-46A2-4822-9A7D-EF1DC9FFF16C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5" name="Forme libre : forme 64">
                <a:extLst>
                  <a:ext uri="{FF2B5EF4-FFF2-40B4-BE49-F238E27FC236}">
                    <a16:creationId xmlns:a16="http://schemas.microsoft.com/office/drawing/2014/main" id="{3FEF1064-774D-4DCC-BB8B-0E01A2E87CDE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8" name="Forme libre : forme 67">
                <a:extLst>
                  <a:ext uri="{FF2B5EF4-FFF2-40B4-BE49-F238E27FC236}">
                    <a16:creationId xmlns:a16="http://schemas.microsoft.com/office/drawing/2014/main" id="{00452465-0A8B-4AF5-817A-DBCC5FAB11DF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9" name="Forme libre : forme 68">
                <a:extLst>
                  <a:ext uri="{FF2B5EF4-FFF2-40B4-BE49-F238E27FC236}">
                    <a16:creationId xmlns:a16="http://schemas.microsoft.com/office/drawing/2014/main" id="{9CFB6AD6-E093-40AE-B08D-AE8633491ECC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0" name="Forme libre : forme 69">
                <a:extLst>
                  <a:ext uri="{FF2B5EF4-FFF2-40B4-BE49-F238E27FC236}">
                    <a16:creationId xmlns:a16="http://schemas.microsoft.com/office/drawing/2014/main" id="{021EDE00-B1C1-46C1-B891-1EB2E8BB1F11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1" name="Forme libre : forme 70">
                <a:extLst>
                  <a:ext uri="{FF2B5EF4-FFF2-40B4-BE49-F238E27FC236}">
                    <a16:creationId xmlns:a16="http://schemas.microsoft.com/office/drawing/2014/main" id="{7444B35F-2253-4123-8197-C67C8809E459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3DE15916-AB88-4AD8-90D7-4BCEE4A1A2D8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C2E87D39-E3A7-4519-A4B3-A32396632B61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522C1E4C-3F4A-46F0-8EA0-5CDCAB2E579A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72" name="Graphique 1830">
            <a:extLst>
              <a:ext uri="{FF2B5EF4-FFF2-40B4-BE49-F238E27FC236}">
                <a16:creationId xmlns:a16="http://schemas.microsoft.com/office/drawing/2014/main" id="{DD221092-BE5D-48DB-8284-F05241DA4589}"/>
              </a:ext>
            </a:extLst>
          </p:cNvPr>
          <p:cNvGrpSpPr/>
          <p:nvPr/>
        </p:nvGrpSpPr>
        <p:grpSpPr>
          <a:xfrm>
            <a:off x="6386651" y="4434910"/>
            <a:ext cx="248961" cy="225774"/>
            <a:chOff x="10483925" y="2904391"/>
            <a:chExt cx="396900" cy="359934"/>
          </a:xfrm>
          <a:noFill/>
        </p:grpSpPr>
        <p:grpSp>
          <p:nvGrpSpPr>
            <p:cNvPr id="73" name="Graphique 1830">
              <a:extLst>
                <a:ext uri="{FF2B5EF4-FFF2-40B4-BE49-F238E27FC236}">
                  <a16:creationId xmlns:a16="http://schemas.microsoft.com/office/drawing/2014/main" id="{E66DD4AC-B4EE-46CB-8151-F8199283FC23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028E0E0-DEE9-48FD-BED2-572F2B8A7945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42365DA4-06C1-4430-B67A-E0C7DA5C6875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9" name="Forme libre : forme 78">
                <a:extLst>
                  <a:ext uri="{FF2B5EF4-FFF2-40B4-BE49-F238E27FC236}">
                    <a16:creationId xmlns:a16="http://schemas.microsoft.com/office/drawing/2014/main" id="{AA3666AA-8B7E-48D8-AA99-83EFE96E5156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0" name="Forme libre : forme 79">
                <a:extLst>
                  <a:ext uri="{FF2B5EF4-FFF2-40B4-BE49-F238E27FC236}">
                    <a16:creationId xmlns:a16="http://schemas.microsoft.com/office/drawing/2014/main" id="{E5586513-885C-4471-89DC-2D470D68F8A4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1" name="Forme libre : forme 80">
                <a:extLst>
                  <a:ext uri="{FF2B5EF4-FFF2-40B4-BE49-F238E27FC236}">
                    <a16:creationId xmlns:a16="http://schemas.microsoft.com/office/drawing/2014/main" id="{EDE9C273-6DC5-491E-842C-9F3382DB378D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2" name="Forme libre : forme 81">
                <a:extLst>
                  <a:ext uri="{FF2B5EF4-FFF2-40B4-BE49-F238E27FC236}">
                    <a16:creationId xmlns:a16="http://schemas.microsoft.com/office/drawing/2014/main" id="{42785FF1-7870-4A4B-BED8-C5BE2FF37E02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3" name="Forme libre : forme 82">
                <a:extLst>
                  <a:ext uri="{FF2B5EF4-FFF2-40B4-BE49-F238E27FC236}">
                    <a16:creationId xmlns:a16="http://schemas.microsoft.com/office/drawing/2014/main" id="{05A55B72-F153-4F9E-9C2A-EA956424BA79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4" name="Forme libre : forme 83">
                <a:extLst>
                  <a:ext uri="{FF2B5EF4-FFF2-40B4-BE49-F238E27FC236}">
                    <a16:creationId xmlns:a16="http://schemas.microsoft.com/office/drawing/2014/main" id="{777D6A15-B8D6-49D0-8405-F45593A61917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5" name="Forme libre : forme 84">
                <a:extLst>
                  <a:ext uri="{FF2B5EF4-FFF2-40B4-BE49-F238E27FC236}">
                    <a16:creationId xmlns:a16="http://schemas.microsoft.com/office/drawing/2014/main" id="{07EEEDEB-03AB-4881-AEA0-8C28BDA9D2CC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6" name="Forme libre : forme 85">
                <a:extLst>
                  <a:ext uri="{FF2B5EF4-FFF2-40B4-BE49-F238E27FC236}">
                    <a16:creationId xmlns:a16="http://schemas.microsoft.com/office/drawing/2014/main" id="{8D3A38D1-4063-4A3F-99CC-B5226DDF1A98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7" name="Forme libre : forme 86">
                <a:extLst>
                  <a:ext uri="{FF2B5EF4-FFF2-40B4-BE49-F238E27FC236}">
                    <a16:creationId xmlns:a16="http://schemas.microsoft.com/office/drawing/2014/main" id="{A9D6FCD9-36A5-4F23-964E-38A70D81A502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8" name="Forme libre : forme 87">
                <a:extLst>
                  <a:ext uri="{FF2B5EF4-FFF2-40B4-BE49-F238E27FC236}">
                    <a16:creationId xmlns:a16="http://schemas.microsoft.com/office/drawing/2014/main" id="{B58C484B-9587-4DFA-BA81-48E99C17E327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9" name="Forme libre : forme 88">
                <a:extLst>
                  <a:ext uri="{FF2B5EF4-FFF2-40B4-BE49-F238E27FC236}">
                    <a16:creationId xmlns:a16="http://schemas.microsoft.com/office/drawing/2014/main" id="{8E084636-50EB-47CA-82BF-8D82C110A1F5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539B4A48-6CD2-4633-86BA-93CF51FE5C7F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82DE21F1-CA9F-45DC-9A2B-FF018E50CA7B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5EFE3D73-964E-44AB-804C-15A6A5A5A874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90" name="Graphique 1830">
            <a:extLst>
              <a:ext uri="{FF2B5EF4-FFF2-40B4-BE49-F238E27FC236}">
                <a16:creationId xmlns:a16="http://schemas.microsoft.com/office/drawing/2014/main" id="{C750F96B-B89C-43F3-9870-1C457DB5CEF7}"/>
              </a:ext>
            </a:extLst>
          </p:cNvPr>
          <p:cNvGrpSpPr/>
          <p:nvPr/>
        </p:nvGrpSpPr>
        <p:grpSpPr>
          <a:xfrm>
            <a:off x="6376493" y="1276823"/>
            <a:ext cx="248961" cy="225774"/>
            <a:chOff x="10483925" y="2904391"/>
            <a:chExt cx="396900" cy="359934"/>
          </a:xfrm>
          <a:noFill/>
        </p:grpSpPr>
        <p:grpSp>
          <p:nvGrpSpPr>
            <p:cNvPr id="91" name="Graphique 1830">
              <a:extLst>
                <a:ext uri="{FF2B5EF4-FFF2-40B4-BE49-F238E27FC236}">
                  <a16:creationId xmlns:a16="http://schemas.microsoft.com/office/drawing/2014/main" id="{D1A8B23E-5338-4361-9AD0-C043F2A8C7C0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95" name="Forme libre : forme 94">
                <a:extLst>
                  <a:ext uri="{FF2B5EF4-FFF2-40B4-BE49-F238E27FC236}">
                    <a16:creationId xmlns:a16="http://schemas.microsoft.com/office/drawing/2014/main" id="{31058094-B8BC-4396-953F-EEE45794F543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6" name="Forme libre : forme 95">
                <a:extLst>
                  <a:ext uri="{FF2B5EF4-FFF2-40B4-BE49-F238E27FC236}">
                    <a16:creationId xmlns:a16="http://schemas.microsoft.com/office/drawing/2014/main" id="{7B870349-E7E8-4094-9F0C-1E14C791CC1D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7" name="Forme libre : forme 96">
                <a:extLst>
                  <a:ext uri="{FF2B5EF4-FFF2-40B4-BE49-F238E27FC236}">
                    <a16:creationId xmlns:a16="http://schemas.microsoft.com/office/drawing/2014/main" id="{185AC7D4-9809-473E-B3F9-9D60B05C5A15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8" name="Forme libre : forme 97">
                <a:extLst>
                  <a:ext uri="{FF2B5EF4-FFF2-40B4-BE49-F238E27FC236}">
                    <a16:creationId xmlns:a16="http://schemas.microsoft.com/office/drawing/2014/main" id="{8A224C4D-357A-49FA-90AD-B375C18262AF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9" name="Forme libre : forme 98">
                <a:extLst>
                  <a:ext uri="{FF2B5EF4-FFF2-40B4-BE49-F238E27FC236}">
                    <a16:creationId xmlns:a16="http://schemas.microsoft.com/office/drawing/2014/main" id="{EE4676D6-318B-46F5-87BD-DEC5BA8FA59C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3A0032F1-BCBD-4841-8110-11CD814E9B43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8305EE58-E002-491D-8AD2-8CDF96F73228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2" name="Forme libre : forme 101">
                <a:extLst>
                  <a:ext uri="{FF2B5EF4-FFF2-40B4-BE49-F238E27FC236}">
                    <a16:creationId xmlns:a16="http://schemas.microsoft.com/office/drawing/2014/main" id="{3011CB30-94EE-49EF-8440-B998BA8126BF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3" name="Forme libre : forme 102">
                <a:extLst>
                  <a:ext uri="{FF2B5EF4-FFF2-40B4-BE49-F238E27FC236}">
                    <a16:creationId xmlns:a16="http://schemas.microsoft.com/office/drawing/2014/main" id="{181433D9-81A6-471B-853E-C94F4356EE37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4" name="Forme libre : forme 103">
                <a:extLst>
                  <a:ext uri="{FF2B5EF4-FFF2-40B4-BE49-F238E27FC236}">
                    <a16:creationId xmlns:a16="http://schemas.microsoft.com/office/drawing/2014/main" id="{B41BD759-EB31-4A55-9AC0-98E70152043A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5" name="Forme libre : forme 104">
                <a:extLst>
                  <a:ext uri="{FF2B5EF4-FFF2-40B4-BE49-F238E27FC236}">
                    <a16:creationId xmlns:a16="http://schemas.microsoft.com/office/drawing/2014/main" id="{115DCA71-3BA8-4379-A8A0-29E2400E23FA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6" name="Forme libre : forme 105">
                <a:extLst>
                  <a:ext uri="{FF2B5EF4-FFF2-40B4-BE49-F238E27FC236}">
                    <a16:creationId xmlns:a16="http://schemas.microsoft.com/office/drawing/2014/main" id="{41AAB6EF-2BD9-4127-93E8-2BED7887B9F5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7" name="Forme libre : forme 106">
                <a:extLst>
                  <a:ext uri="{FF2B5EF4-FFF2-40B4-BE49-F238E27FC236}">
                    <a16:creationId xmlns:a16="http://schemas.microsoft.com/office/drawing/2014/main" id="{959EA257-5C99-4E01-B6EE-09BC1E1173EF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92" name="Forme libre : forme 91">
              <a:extLst>
                <a:ext uri="{FF2B5EF4-FFF2-40B4-BE49-F238E27FC236}">
                  <a16:creationId xmlns:a16="http://schemas.microsoft.com/office/drawing/2014/main" id="{7884AD39-4774-4E0C-A331-19F2D3BE3553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3" name="Forme libre : forme 92">
              <a:extLst>
                <a:ext uri="{FF2B5EF4-FFF2-40B4-BE49-F238E27FC236}">
                  <a16:creationId xmlns:a16="http://schemas.microsoft.com/office/drawing/2014/main" id="{0BF5B106-09A9-41A8-9AD8-191E0214DAAB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4" name="Forme libre : forme 93">
              <a:extLst>
                <a:ext uri="{FF2B5EF4-FFF2-40B4-BE49-F238E27FC236}">
                  <a16:creationId xmlns:a16="http://schemas.microsoft.com/office/drawing/2014/main" id="{14237CC1-AD8F-4620-A4E1-1DAAB0D24367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08" name="Graphique 1830">
            <a:extLst>
              <a:ext uri="{FF2B5EF4-FFF2-40B4-BE49-F238E27FC236}">
                <a16:creationId xmlns:a16="http://schemas.microsoft.com/office/drawing/2014/main" id="{CEADA659-78FD-46F0-8E97-2AD6B5042F0D}"/>
              </a:ext>
            </a:extLst>
          </p:cNvPr>
          <p:cNvGrpSpPr/>
          <p:nvPr/>
        </p:nvGrpSpPr>
        <p:grpSpPr>
          <a:xfrm>
            <a:off x="6416260" y="2509049"/>
            <a:ext cx="248961" cy="225774"/>
            <a:chOff x="10483925" y="2904391"/>
            <a:chExt cx="396900" cy="359934"/>
          </a:xfrm>
          <a:noFill/>
        </p:grpSpPr>
        <p:grpSp>
          <p:nvGrpSpPr>
            <p:cNvPr id="109" name="Graphique 1830">
              <a:extLst>
                <a:ext uri="{FF2B5EF4-FFF2-40B4-BE49-F238E27FC236}">
                  <a16:creationId xmlns:a16="http://schemas.microsoft.com/office/drawing/2014/main" id="{97A8D692-6E9B-4721-B488-680FE305A453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113" name="Forme libre : forme 112">
                <a:extLst>
                  <a:ext uri="{FF2B5EF4-FFF2-40B4-BE49-F238E27FC236}">
                    <a16:creationId xmlns:a16="http://schemas.microsoft.com/office/drawing/2014/main" id="{85158DFC-7EBD-4139-BEC2-504ED292D8A4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4" name="Forme libre : forme 113">
                <a:extLst>
                  <a:ext uri="{FF2B5EF4-FFF2-40B4-BE49-F238E27FC236}">
                    <a16:creationId xmlns:a16="http://schemas.microsoft.com/office/drawing/2014/main" id="{EEC5AE10-255F-433B-A50E-885A6B6E58AA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5" name="Forme libre : forme 114">
                <a:extLst>
                  <a:ext uri="{FF2B5EF4-FFF2-40B4-BE49-F238E27FC236}">
                    <a16:creationId xmlns:a16="http://schemas.microsoft.com/office/drawing/2014/main" id="{8F9C2920-5565-4E65-8C13-322D7B0DDDD2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6" name="Forme libre : forme 115">
                <a:extLst>
                  <a:ext uri="{FF2B5EF4-FFF2-40B4-BE49-F238E27FC236}">
                    <a16:creationId xmlns:a16="http://schemas.microsoft.com/office/drawing/2014/main" id="{EB52E9B9-C04B-4A94-8F47-437F997AF0F4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7" name="Forme libre : forme 116">
                <a:extLst>
                  <a:ext uri="{FF2B5EF4-FFF2-40B4-BE49-F238E27FC236}">
                    <a16:creationId xmlns:a16="http://schemas.microsoft.com/office/drawing/2014/main" id="{F1641C02-B4CA-4B97-86FB-36628626E37D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8" name="Forme libre : forme 117">
                <a:extLst>
                  <a:ext uri="{FF2B5EF4-FFF2-40B4-BE49-F238E27FC236}">
                    <a16:creationId xmlns:a16="http://schemas.microsoft.com/office/drawing/2014/main" id="{1296B75B-4961-4C14-82FF-912D7CC31E51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9" name="Forme libre : forme 118">
                <a:extLst>
                  <a:ext uri="{FF2B5EF4-FFF2-40B4-BE49-F238E27FC236}">
                    <a16:creationId xmlns:a16="http://schemas.microsoft.com/office/drawing/2014/main" id="{8F38DDB4-4FBB-44D1-8820-E9DFB9346772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0" name="Forme libre : forme 119">
                <a:extLst>
                  <a:ext uri="{FF2B5EF4-FFF2-40B4-BE49-F238E27FC236}">
                    <a16:creationId xmlns:a16="http://schemas.microsoft.com/office/drawing/2014/main" id="{E9611E40-B0D0-4680-BABD-07742010C529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1" name="Forme libre : forme 120">
                <a:extLst>
                  <a:ext uri="{FF2B5EF4-FFF2-40B4-BE49-F238E27FC236}">
                    <a16:creationId xmlns:a16="http://schemas.microsoft.com/office/drawing/2014/main" id="{6E0180FE-1576-4171-A562-85407995843B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2" name="Forme libre : forme 121">
                <a:extLst>
                  <a:ext uri="{FF2B5EF4-FFF2-40B4-BE49-F238E27FC236}">
                    <a16:creationId xmlns:a16="http://schemas.microsoft.com/office/drawing/2014/main" id="{42B5753A-8968-4520-9702-5A113E04C52F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3" name="Forme libre : forme 122">
                <a:extLst>
                  <a:ext uri="{FF2B5EF4-FFF2-40B4-BE49-F238E27FC236}">
                    <a16:creationId xmlns:a16="http://schemas.microsoft.com/office/drawing/2014/main" id="{5FF2CB59-4DBF-4A16-BCDF-1F4DC25907D8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4" name="Forme libre : forme 123">
                <a:extLst>
                  <a:ext uri="{FF2B5EF4-FFF2-40B4-BE49-F238E27FC236}">
                    <a16:creationId xmlns:a16="http://schemas.microsoft.com/office/drawing/2014/main" id="{2260D477-7F99-4B3A-BEF2-D77CFBDF49A0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5" name="Forme libre : forme 124">
                <a:extLst>
                  <a:ext uri="{FF2B5EF4-FFF2-40B4-BE49-F238E27FC236}">
                    <a16:creationId xmlns:a16="http://schemas.microsoft.com/office/drawing/2014/main" id="{70256AD3-5C3D-4015-900A-325BEFCAE21A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7AF8078D-7D9C-4184-8335-7D763C5DF90C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1" name="Forme libre : forme 110">
              <a:extLst>
                <a:ext uri="{FF2B5EF4-FFF2-40B4-BE49-F238E27FC236}">
                  <a16:creationId xmlns:a16="http://schemas.microsoft.com/office/drawing/2014/main" id="{C5A24DF5-BC6E-445E-AC89-3D31CE2AC8B7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2" name="Forme libre : forme 111">
              <a:extLst>
                <a:ext uri="{FF2B5EF4-FFF2-40B4-BE49-F238E27FC236}">
                  <a16:creationId xmlns:a16="http://schemas.microsoft.com/office/drawing/2014/main" id="{47C2941C-6734-45AC-867D-91266176CEE2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pic>
        <p:nvPicPr>
          <p:cNvPr id="144" name="Image 143">
            <a:extLst>
              <a:ext uri="{FF2B5EF4-FFF2-40B4-BE49-F238E27FC236}">
                <a16:creationId xmlns:a16="http://schemas.microsoft.com/office/drawing/2014/main" id="{7CEFCBBF-5972-43CF-8DB7-EF42AC11E6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77" y="97569"/>
            <a:ext cx="655781" cy="637309"/>
          </a:xfrm>
          <a:prstGeom prst="rect">
            <a:avLst/>
          </a:prstGeom>
        </p:spPr>
      </p:pic>
      <p:pic>
        <p:nvPicPr>
          <p:cNvPr id="145" name="Image 144">
            <a:extLst>
              <a:ext uri="{FF2B5EF4-FFF2-40B4-BE49-F238E27FC236}">
                <a16:creationId xmlns:a16="http://schemas.microsoft.com/office/drawing/2014/main" id="{8777A9FB-481D-4F29-9694-E53733058A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242" y="3209912"/>
            <a:ext cx="423834" cy="411895"/>
          </a:xfrm>
          <a:prstGeom prst="rect">
            <a:avLst/>
          </a:prstGeom>
        </p:spPr>
      </p:pic>
      <p:pic>
        <p:nvPicPr>
          <p:cNvPr id="146" name="Image 145">
            <a:extLst>
              <a:ext uri="{FF2B5EF4-FFF2-40B4-BE49-F238E27FC236}">
                <a16:creationId xmlns:a16="http://schemas.microsoft.com/office/drawing/2014/main" id="{86758FBC-D275-485F-B06F-07D34FA3F6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5840" y="4359859"/>
            <a:ext cx="423834" cy="411895"/>
          </a:xfrm>
          <a:prstGeom prst="rect">
            <a:avLst/>
          </a:prstGeom>
        </p:spPr>
      </p:pic>
      <p:pic>
        <p:nvPicPr>
          <p:cNvPr id="147" name="Image 146">
            <a:extLst>
              <a:ext uri="{FF2B5EF4-FFF2-40B4-BE49-F238E27FC236}">
                <a16:creationId xmlns:a16="http://schemas.microsoft.com/office/drawing/2014/main" id="{597D403D-A324-41D1-A639-CA47470B08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6025" y="2419026"/>
            <a:ext cx="423834" cy="411895"/>
          </a:xfrm>
          <a:prstGeom prst="rect">
            <a:avLst/>
          </a:prstGeom>
        </p:spPr>
      </p:pic>
      <p:pic>
        <p:nvPicPr>
          <p:cNvPr id="148" name="Image 147">
            <a:extLst>
              <a:ext uri="{FF2B5EF4-FFF2-40B4-BE49-F238E27FC236}">
                <a16:creationId xmlns:a16="http://schemas.microsoft.com/office/drawing/2014/main" id="{863A89A8-D9D5-43E3-A1A8-66DFD4F592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398" y="1149983"/>
            <a:ext cx="423834" cy="411895"/>
          </a:xfrm>
          <a:prstGeom prst="rect">
            <a:avLst/>
          </a:prstGeom>
        </p:spPr>
      </p:pic>
      <p:pic>
        <p:nvPicPr>
          <p:cNvPr id="149" name="Image 148">
            <a:extLst>
              <a:ext uri="{FF2B5EF4-FFF2-40B4-BE49-F238E27FC236}">
                <a16:creationId xmlns:a16="http://schemas.microsoft.com/office/drawing/2014/main" id="{61214EBF-9FF4-4AD7-8463-1BD1085A273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120" y="2905701"/>
            <a:ext cx="205549" cy="210255"/>
          </a:xfrm>
          <a:prstGeom prst="rect">
            <a:avLst/>
          </a:prstGeom>
        </p:spPr>
      </p:pic>
      <p:pic>
        <p:nvPicPr>
          <p:cNvPr id="150" name="Image 149">
            <a:extLst>
              <a:ext uri="{FF2B5EF4-FFF2-40B4-BE49-F238E27FC236}">
                <a16:creationId xmlns:a16="http://schemas.microsoft.com/office/drawing/2014/main" id="{4A720CD3-0094-4CBA-A2F6-FEAA06CE35B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897" y="3119037"/>
            <a:ext cx="205549" cy="210255"/>
          </a:xfrm>
          <a:prstGeom prst="rect">
            <a:avLst/>
          </a:prstGeom>
        </p:spPr>
      </p:pic>
      <p:pic>
        <p:nvPicPr>
          <p:cNvPr id="3" name="Picture 2" descr="Sticker arbre été vert pas cher Etiquette &amp;amp;amp; Autocollant">
            <a:extLst>
              <a:ext uri="{FF2B5EF4-FFF2-40B4-BE49-F238E27FC236}">
                <a16:creationId xmlns:a16="http://schemas.microsoft.com/office/drawing/2014/main" id="{B1332056-A011-8B29-6DC4-1EB67D65B6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358" y="4521411"/>
            <a:ext cx="269492" cy="269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61223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41DCCA48-1A3E-4F4A-8BB5-16C471BA6DA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/>
          <a:lstStyle/>
          <a:p>
            <a:r>
              <a:rPr lang="fr-FR" dirty="0"/>
              <a:t>Nos ambitions pour </a:t>
            </a:r>
            <a:r>
              <a:rPr lang="fr-FR" dirty="0">
                <a:solidFill>
                  <a:srgbClr val="C00000"/>
                </a:solidFill>
              </a:rPr>
              <a:t>conquérir les sommets</a:t>
            </a:r>
          </a:p>
        </p:txBody>
      </p:sp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30C05AE-4B71-4926-9A50-D6C4A277A0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rgbClr val="C00000"/>
                </a:solidFill>
              </a:rPr>
              <a:t>Grand Public</a:t>
            </a:r>
            <a:r>
              <a:rPr lang="fr-FR" dirty="0">
                <a:solidFill>
                  <a:srgbClr val="C00000"/>
                </a:solidFill>
              </a:rPr>
              <a:t> - Premium -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Professionnels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FB4D1F-0992-4803-AD6D-3BA8079178F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Montserrat Black" panose="00000A00000000000000" pitchFamily="2" charset="0"/>
              </a:rPr>
              <a:t>CONQUETE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46B3CFF-B90B-4E43-8A0F-0B357D581251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fr-FR" b="1" dirty="0"/>
              <a:t>La conquête </a:t>
            </a:r>
            <a:r>
              <a:rPr lang="fr-FR" dirty="0"/>
              <a:t>de nouveaux clients est un </a:t>
            </a:r>
            <a:r>
              <a:rPr lang="fr-FR" b="1" dirty="0"/>
              <a:t>axe stratégique de la CEGEE </a:t>
            </a:r>
            <a:r>
              <a:rPr lang="fr-FR" dirty="0"/>
              <a:t>qui doit nous permettre de </a:t>
            </a:r>
            <a:r>
              <a:rPr lang="fr-FR" b="1" dirty="0"/>
              <a:t>développer notre fonds de commerce</a:t>
            </a:r>
            <a:r>
              <a:rPr lang="fr-FR" dirty="0"/>
              <a:t>. Historiquement portée par le crédit immobilier, la conquête fait désormais l’objet de 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nombreux dispositifs </a:t>
            </a:r>
            <a:r>
              <a:rPr lang="fr-FR" b="1" dirty="0"/>
              <a:t>et s’appuie sur des cibles à fort enjeu </a:t>
            </a:r>
            <a:r>
              <a:rPr lang="fr-FR" dirty="0"/>
              <a:t>(les salariés de nos clients pros, les enfants de nos clients BP et JBP, les étudiants et apprentis…). </a:t>
            </a:r>
          </a:p>
          <a:p>
            <a:endParaRPr lang="fr-FR" sz="500" dirty="0"/>
          </a:p>
          <a:p>
            <a:r>
              <a:rPr lang="fr-FR" dirty="0"/>
              <a:t>Retrouvez l’ensemble de ces dispositifs dans                        , onglet « conquêtes »  </a:t>
            </a:r>
          </a:p>
          <a:p>
            <a:endParaRPr lang="fr-FR" dirty="0"/>
          </a:p>
          <a:p>
            <a:endParaRPr lang="fr-FR" dirty="0"/>
          </a:p>
          <a:p>
            <a:endParaRPr lang="fr-FR" sz="300" dirty="0"/>
          </a:p>
          <a:p>
            <a:r>
              <a:rPr lang="fr-FR" dirty="0"/>
              <a:t>Vous y retrouverez notamment : </a:t>
            </a:r>
          </a:p>
          <a:p>
            <a:pPr lvl="1"/>
            <a:r>
              <a:rPr lang="fr-FR" dirty="0"/>
              <a:t>La conquête des salariés des entreprises clientes</a:t>
            </a:r>
          </a:p>
          <a:p>
            <a:pPr lvl="1"/>
            <a:r>
              <a:rPr lang="fr-FR" dirty="0"/>
              <a:t>Notre nouveau process de partenariat</a:t>
            </a:r>
          </a:p>
          <a:p>
            <a:pPr lvl="1"/>
            <a:r>
              <a:rPr lang="fr-FR" dirty="0"/>
              <a:t>Notre offre de parrainage </a:t>
            </a:r>
          </a:p>
          <a:p>
            <a:pPr lvl="1"/>
            <a:endParaRPr lang="fr-FR" sz="500" dirty="0"/>
          </a:p>
          <a:p>
            <a:r>
              <a:rPr lang="fr-FR" dirty="0"/>
              <a:t>En marge de ces dispositifs, notre 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positionnement commercial très offensif </a:t>
            </a:r>
            <a:r>
              <a:rPr lang="fr-FR" dirty="0"/>
              <a:t>permet de nous distinguer de nos concurrents : livret 6/12, taux boosté des livrets Jeunes, dispositif en voiture Simone, 20 € offerts pour toute EER épargne/enfant, gratuité de la </a:t>
            </a:r>
            <a:r>
              <a:rPr lang="fr-FR" dirty="0" err="1"/>
              <a:t>Banca</a:t>
            </a:r>
            <a:r>
              <a:rPr lang="fr-FR" dirty="0"/>
              <a:t> jusqu’à la fin des études, prime et offres de bienvenue…  </a:t>
            </a:r>
          </a:p>
        </p:txBody>
      </p:sp>
      <p:pic>
        <p:nvPicPr>
          <p:cNvPr id="277" name="Image 276">
            <a:hlinkClick r:id="rId2"/>
            <a:extLst>
              <a:ext uri="{FF2B5EF4-FFF2-40B4-BE49-F238E27FC236}">
                <a16:creationId xmlns:a16="http://schemas.microsoft.com/office/drawing/2014/main" id="{8F22C102-E4AD-4CD8-9948-ED3594FDA0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6490" y="2612567"/>
            <a:ext cx="1264310" cy="239452"/>
          </a:xfrm>
          <a:prstGeom prst="rect">
            <a:avLst/>
          </a:prstGeom>
        </p:spPr>
      </p:pic>
      <p:pic>
        <p:nvPicPr>
          <p:cNvPr id="4" name="Image 3">
            <a:hlinkClick r:id="rId4"/>
            <a:extLst>
              <a:ext uri="{FF2B5EF4-FFF2-40B4-BE49-F238E27FC236}">
                <a16:creationId xmlns:a16="http://schemas.microsoft.com/office/drawing/2014/main" id="{6270F063-8273-4148-84C8-B9C9C38C76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3955" y="2910288"/>
            <a:ext cx="8884149" cy="745236"/>
          </a:xfrm>
          <a:prstGeom prst="rect">
            <a:avLst/>
          </a:prstGeom>
        </p:spPr>
      </p:pic>
      <p:pic>
        <p:nvPicPr>
          <p:cNvPr id="278" name="Picture 6" descr="fleche-rouge - Tous Perfect">
            <a:extLst>
              <a:ext uri="{FF2B5EF4-FFF2-40B4-BE49-F238E27FC236}">
                <a16:creationId xmlns:a16="http://schemas.microsoft.com/office/drawing/2014/main" id="{A381EDAC-FD6F-406E-9482-7C4FDAC595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55443" flipH="1" flipV="1">
            <a:off x="6712771" y="2886241"/>
            <a:ext cx="404407" cy="395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>
            <a:hlinkClick r:id="rId7"/>
            <a:extLst>
              <a:ext uri="{FF2B5EF4-FFF2-40B4-BE49-F238E27FC236}">
                <a16:creationId xmlns:a16="http://schemas.microsoft.com/office/drawing/2014/main" id="{F2E63A53-ED4E-4BDF-A8B8-775DAEBC26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3850" y="3894882"/>
            <a:ext cx="1698171" cy="95355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79" name="Image 278">
            <a:hlinkClick r:id="rId9"/>
            <a:extLst>
              <a:ext uri="{FF2B5EF4-FFF2-40B4-BE49-F238E27FC236}">
                <a16:creationId xmlns:a16="http://schemas.microsoft.com/office/drawing/2014/main" id="{D4E82CB0-BAF8-4B61-A7E2-A29D13EFE60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37484" y="3896097"/>
            <a:ext cx="1698171" cy="95233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80" name="Image 279">
            <a:hlinkClick r:id="rId11"/>
            <a:extLst>
              <a:ext uri="{FF2B5EF4-FFF2-40B4-BE49-F238E27FC236}">
                <a16:creationId xmlns:a16="http://schemas.microsoft.com/office/drawing/2014/main" id="{37F95079-925C-4B09-974B-95BE6CDB0B1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01118" y="3892299"/>
            <a:ext cx="1698172" cy="95613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A1D000A9-C089-5EA6-A23D-74BD271F4A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9729527" y="3258414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1F19E1CB-C182-C1AA-78D8-AF062D1A88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10795686" y="4286222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cône De retour dans Qvadrons Icons">
            <a:hlinkClick r:id="rId15" action="ppaction://hlinksldjump"/>
            <a:extLst>
              <a:ext uri="{FF2B5EF4-FFF2-40B4-BE49-F238E27FC236}">
                <a16:creationId xmlns:a16="http://schemas.microsoft.com/office/drawing/2014/main" id="{481CE440-59A4-35F6-CCD0-09FDD369F9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60792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8">
            <a:extLst>
              <a:ext uri="{FF2B5EF4-FFF2-40B4-BE49-F238E27FC236}">
                <a16:creationId xmlns:a16="http://schemas.microsoft.com/office/drawing/2014/main" id="{73B88E4B-9EF1-4324-AD68-1C554F6FE534}"/>
              </a:ext>
            </a:extLst>
          </p:cNvPr>
          <p:cNvSpPr txBox="1">
            <a:spLocks/>
          </p:cNvSpPr>
          <p:nvPr/>
        </p:nvSpPr>
        <p:spPr bwMode="auto">
          <a:xfrm>
            <a:off x="6314406" y="1355931"/>
            <a:ext cx="5725208" cy="1370409"/>
          </a:xfrm>
          <a:prstGeom prst="rect">
            <a:avLst/>
          </a:prstGeom>
          <a:noFill/>
          <a:ln w="2857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3" name="Espace réservé du contenu 8">
            <a:extLst>
              <a:ext uri="{FF2B5EF4-FFF2-40B4-BE49-F238E27FC236}">
                <a16:creationId xmlns:a16="http://schemas.microsoft.com/office/drawing/2014/main" id="{CBFEDF0B-2F93-48CE-999F-E61EC3721EC5}"/>
              </a:ext>
            </a:extLst>
          </p:cNvPr>
          <p:cNvSpPr txBox="1">
            <a:spLocks/>
          </p:cNvSpPr>
          <p:nvPr/>
        </p:nvSpPr>
        <p:spPr bwMode="auto">
          <a:xfrm>
            <a:off x="476141" y="2994024"/>
            <a:ext cx="5725208" cy="1353891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4" name="Espace réservé du contenu 8">
            <a:extLst>
              <a:ext uri="{FF2B5EF4-FFF2-40B4-BE49-F238E27FC236}">
                <a16:creationId xmlns:a16="http://schemas.microsoft.com/office/drawing/2014/main" id="{5A308E5D-D3DE-465C-844B-ED5FCFBD73AF}"/>
              </a:ext>
            </a:extLst>
          </p:cNvPr>
          <p:cNvSpPr txBox="1">
            <a:spLocks/>
          </p:cNvSpPr>
          <p:nvPr/>
        </p:nvSpPr>
        <p:spPr>
          <a:xfrm>
            <a:off x="363083" y="3270220"/>
            <a:ext cx="5725207" cy="642647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Astuce : </a:t>
            </a:r>
            <a:r>
              <a:rPr lang="fr-FR" sz="1200" dirty="0"/>
              <a:t>Inciter le client à utiliser le self care qui est très développé pour nos produits d'épargne</a:t>
            </a: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None/>
              <a:defRPr/>
            </a:pPr>
            <a:endParaRPr lang="fr-FR" sz="1200" dirty="0"/>
          </a:p>
        </p:txBody>
      </p:sp>
      <p:sp>
        <p:nvSpPr>
          <p:cNvPr id="5" name="Espace réservé du contenu 8">
            <a:extLst>
              <a:ext uri="{FF2B5EF4-FFF2-40B4-BE49-F238E27FC236}">
                <a16:creationId xmlns:a16="http://schemas.microsoft.com/office/drawing/2014/main" id="{085CE625-43E7-4522-94B3-8297F44699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656" y="2834491"/>
            <a:ext cx="2776859" cy="319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EPARGNE 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60D0C4E3-40EA-433A-89A3-FE86EB7287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304635" cy="720000"/>
          </a:xfrm>
        </p:spPr>
        <p:txBody>
          <a:bodyPr/>
          <a:lstStyle/>
          <a:p>
            <a:r>
              <a:rPr lang="fr-FR" dirty="0"/>
              <a:t>L’</a:t>
            </a:r>
            <a:r>
              <a:rPr lang="fr-FR" dirty="0">
                <a:solidFill>
                  <a:srgbClr val="C00000"/>
                </a:solidFill>
              </a:rPr>
              <a:t>Essentiel </a:t>
            </a:r>
            <a:r>
              <a:rPr lang="fr-FR" dirty="0"/>
              <a:t>du Digital : « Un </a:t>
            </a:r>
            <a:r>
              <a:rPr lang="fr-FR" dirty="0">
                <a:solidFill>
                  <a:srgbClr val="C00000"/>
                </a:solidFill>
              </a:rPr>
              <a:t>parcours gagnant </a:t>
            </a:r>
            <a:r>
              <a:rPr lang="fr-FR" dirty="0"/>
              <a:t>pour le réseau et les clients ! »</a:t>
            </a:r>
          </a:p>
        </p:txBody>
      </p:sp>
      <p:sp>
        <p:nvSpPr>
          <p:cNvPr id="10" name="Espace réservé du contenu 8">
            <a:extLst>
              <a:ext uri="{FF2B5EF4-FFF2-40B4-BE49-F238E27FC236}">
                <a16:creationId xmlns:a16="http://schemas.microsoft.com/office/drawing/2014/main" id="{2B3718F8-181C-4B28-825D-C2AB1F459845}"/>
              </a:ext>
            </a:extLst>
          </p:cNvPr>
          <p:cNvSpPr txBox="1">
            <a:spLocks/>
          </p:cNvSpPr>
          <p:nvPr/>
        </p:nvSpPr>
        <p:spPr>
          <a:xfrm>
            <a:off x="6135112" y="1648845"/>
            <a:ext cx="5725207" cy="1253169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Astuce : </a:t>
            </a:r>
            <a:r>
              <a:rPr lang="fr-FR" sz="1200" dirty="0"/>
              <a:t>Sur l’application mobile ou DEI, un parcours entre l'estimation de prêt et la proposition est disponible : </a:t>
            </a:r>
            <a:r>
              <a:rPr lang="fr-FR" sz="1200" dirty="0">
                <a:hlinkClick r:id="rId2"/>
              </a:rPr>
              <a:t>cliquez ici</a:t>
            </a: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endParaRPr lang="fr-FR" sz="1200" dirty="0"/>
          </a:p>
        </p:txBody>
      </p:sp>
      <p:sp>
        <p:nvSpPr>
          <p:cNvPr id="11" name="Espace réservé du contenu 8">
            <a:extLst>
              <a:ext uri="{FF2B5EF4-FFF2-40B4-BE49-F238E27FC236}">
                <a16:creationId xmlns:a16="http://schemas.microsoft.com/office/drawing/2014/main" id="{04E039C4-3F33-4131-A4AB-2CAACCF5E0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5921" y="1222782"/>
            <a:ext cx="3264319" cy="32295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CREDIT </a:t>
            </a:r>
          </a:p>
        </p:txBody>
      </p:sp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29B60484-45C1-44F0-86E8-5233385915C0}"/>
              </a:ext>
            </a:extLst>
          </p:cNvPr>
          <p:cNvSpPr txBox="1">
            <a:spLocks/>
          </p:cNvSpPr>
          <p:nvPr/>
        </p:nvSpPr>
        <p:spPr bwMode="auto">
          <a:xfrm>
            <a:off x="476141" y="4562602"/>
            <a:ext cx="5725208" cy="1353891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14" name="Espace réservé du contenu 8">
            <a:extLst>
              <a:ext uri="{FF2B5EF4-FFF2-40B4-BE49-F238E27FC236}">
                <a16:creationId xmlns:a16="http://schemas.microsoft.com/office/drawing/2014/main" id="{332BA09C-318E-48E2-BCC1-012B68971C4C}"/>
              </a:ext>
            </a:extLst>
          </p:cNvPr>
          <p:cNvSpPr txBox="1">
            <a:spLocks/>
          </p:cNvSpPr>
          <p:nvPr/>
        </p:nvSpPr>
        <p:spPr>
          <a:xfrm>
            <a:off x="346534" y="4592705"/>
            <a:ext cx="5725207" cy="1238064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Astuce : </a:t>
            </a:r>
            <a:r>
              <a:rPr lang="fr-FR" sz="1200" dirty="0"/>
              <a:t>Le client peut gérer son Crédit Renouvelable </a:t>
            </a:r>
            <a:r>
              <a:rPr lang="fr-FR" sz="1200" dirty="0" err="1"/>
              <a:t>Izicarte</a:t>
            </a:r>
            <a:r>
              <a:rPr lang="fr-FR" sz="1200" dirty="0"/>
              <a:t> en toute autonomie : </a:t>
            </a:r>
            <a:r>
              <a:rPr lang="fr-FR" sz="1200" dirty="0">
                <a:hlinkClick r:id="rId2"/>
              </a:rPr>
              <a:t>cliquez ici</a:t>
            </a:r>
            <a:endParaRPr lang="fr-FR" sz="1200" dirty="0"/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Astuce : </a:t>
            </a:r>
            <a:r>
              <a:rPr lang="fr-FR" sz="1200" dirty="0"/>
              <a:t>Secouez votre téléphone pour passer l’appli en mode démo et mettre en avant toutes les fonctionnalités de </a:t>
            </a:r>
            <a:r>
              <a:rPr lang="fr-FR" sz="1200" dirty="0" err="1"/>
              <a:t>Banxo</a:t>
            </a:r>
            <a:endParaRPr lang="fr-FR" sz="1200" dirty="0"/>
          </a:p>
        </p:txBody>
      </p:sp>
      <p:sp>
        <p:nvSpPr>
          <p:cNvPr id="15" name="Espace réservé du contenu 8">
            <a:extLst>
              <a:ext uri="{FF2B5EF4-FFF2-40B4-BE49-F238E27FC236}">
                <a16:creationId xmlns:a16="http://schemas.microsoft.com/office/drawing/2014/main" id="{031CAACA-5280-4CFC-9C18-F08CE17B9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656" y="4403069"/>
            <a:ext cx="2776859" cy="31906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BANCA </a:t>
            </a:r>
          </a:p>
        </p:txBody>
      </p:sp>
      <p:sp>
        <p:nvSpPr>
          <p:cNvPr id="17" name="Espace réservé du contenu 8">
            <a:extLst>
              <a:ext uri="{FF2B5EF4-FFF2-40B4-BE49-F238E27FC236}">
                <a16:creationId xmlns:a16="http://schemas.microsoft.com/office/drawing/2014/main" id="{CB6E5FC2-B7B9-491C-8398-79BE06D04E5D}"/>
              </a:ext>
            </a:extLst>
          </p:cNvPr>
          <p:cNvSpPr txBox="1">
            <a:spLocks/>
          </p:cNvSpPr>
          <p:nvPr/>
        </p:nvSpPr>
        <p:spPr bwMode="auto">
          <a:xfrm>
            <a:off x="6314407" y="2967412"/>
            <a:ext cx="5725208" cy="1353891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18" name="Espace réservé du contenu 8">
            <a:extLst>
              <a:ext uri="{FF2B5EF4-FFF2-40B4-BE49-F238E27FC236}">
                <a16:creationId xmlns:a16="http://schemas.microsoft.com/office/drawing/2014/main" id="{CA03054D-6640-40C8-AEC5-DEAEEB7B3300}"/>
              </a:ext>
            </a:extLst>
          </p:cNvPr>
          <p:cNvSpPr txBox="1">
            <a:spLocks/>
          </p:cNvSpPr>
          <p:nvPr/>
        </p:nvSpPr>
        <p:spPr>
          <a:xfrm>
            <a:off x="6118523" y="2927328"/>
            <a:ext cx="5725207" cy="1253169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Astuce : </a:t>
            </a:r>
            <a:r>
              <a:rPr lang="fr-FR" sz="1200" dirty="0"/>
              <a:t>Il est possible de déclarer un sinistre Auto ou 2 Roues en quelques clics sur l’appli et DEI ! : </a:t>
            </a:r>
            <a:r>
              <a:rPr lang="fr-FR" sz="1200" dirty="0">
                <a:hlinkClick r:id="rId3"/>
              </a:rPr>
              <a:t>cliquez ici</a:t>
            </a:r>
            <a:endParaRPr lang="fr-FR" sz="1200" dirty="0"/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Astuce : </a:t>
            </a:r>
            <a:r>
              <a:rPr lang="fr-FR" sz="1200" dirty="0"/>
              <a:t>Notre client assuré peut modifier lui-même son contrat d’assurance sur son appli ou DEI : </a:t>
            </a:r>
            <a:r>
              <a:rPr lang="fr-FR" sz="1200" dirty="0">
                <a:hlinkClick r:id="rId4"/>
              </a:rPr>
              <a:t>cliquez ici</a:t>
            </a:r>
            <a:endParaRPr lang="fr-FR" sz="1200" dirty="0"/>
          </a:p>
        </p:txBody>
      </p:sp>
      <p:sp>
        <p:nvSpPr>
          <p:cNvPr id="20" name="Espace réservé du contenu 8">
            <a:extLst>
              <a:ext uri="{FF2B5EF4-FFF2-40B4-BE49-F238E27FC236}">
                <a16:creationId xmlns:a16="http://schemas.microsoft.com/office/drawing/2014/main" id="{23F7B97A-C68A-4875-95FE-6ACA82DBD177}"/>
              </a:ext>
            </a:extLst>
          </p:cNvPr>
          <p:cNvSpPr txBox="1">
            <a:spLocks/>
          </p:cNvSpPr>
          <p:nvPr/>
        </p:nvSpPr>
        <p:spPr bwMode="auto">
          <a:xfrm>
            <a:off x="6314407" y="4553544"/>
            <a:ext cx="5725208" cy="1353891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21" name="Espace réservé du contenu 8">
            <a:extLst>
              <a:ext uri="{FF2B5EF4-FFF2-40B4-BE49-F238E27FC236}">
                <a16:creationId xmlns:a16="http://schemas.microsoft.com/office/drawing/2014/main" id="{D797DC45-4C8D-48D0-B153-32A092F39938}"/>
              </a:ext>
            </a:extLst>
          </p:cNvPr>
          <p:cNvSpPr txBox="1">
            <a:spLocks/>
          </p:cNvSpPr>
          <p:nvPr/>
        </p:nvSpPr>
        <p:spPr>
          <a:xfrm>
            <a:off x="6071741" y="4627844"/>
            <a:ext cx="5851951" cy="1238064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Astuce : </a:t>
            </a:r>
            <a:r>
              <a:rPr lang="fr-FR" sz="1200" dirty="0"/>
              <a:t>Gérer la carte de son enfant mineur depuis l’application des parents : </a:t>
            </a:r>
            <a:r>
              <a:rPr lang="fr-FR" sz="1200" dirty="0">
                <a:hlinkClick r:id="rId5"/>
              </a:rPr>
              <a:t>cliquez ici</a:t>
            </a:r>
            <a:endParaRPr lang="fr-FR" sz="1200" dirty="0"/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Astuce : </a:t>
            </a:r>
            <a:r>
              <a:rPr lang="fr-FR" sz="1200" dirty="0"/>
              <a:t>Réaliser une simulation de son futur prêt Etudiant : </a:t>
            </a:r>
            <a:r>
              <a:rPr lang="fr-FR" sz="1200" dirty="0">
                <a:hlinkClick r:id="rId6"/>
              </a:rPr>
              <a:t>cliquez ici</a:t>
            </a:r>
            <a:endParaRPr lang="fr-FR" sz="1200" dirty="0"/>
          </a:p>
        </p:txBody>
      </p:sp>
      <p:sp>
        <p:nvSpPr>
          <p:cNvPr id="22" name="Espace réservé du contenu 8">
            <a:extLst>
              <a:ext uri="{FF2B5EF4-FFF2-40B4-BE49-F238E27FC236}">
                <a16:creationId xmlns:a16="http://schemas.microsoft.com/office/drawing/2014/main" id="{BFA09DAD-243D-447D-B534-1A35DFB0B7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5923" y="4394011"/>
            <a:ext cx="3264318" cy="31906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JEUNES </a:t>
            </a:r>
          </a:p>
        </p:txBody>
      </p:sp>
      <p:sp>
        <p:nvSpPr>
          <p:cNvPr id="24" name="Espace réservé du contenu 8">
            <a:extLst>
              <a:ext uri="{FF2B5EF4-FFF2-40B4-BE49-F238E27FC236}">
                <a16:creationId xmlns:a16="http://schemas.microsoft.com/office/drawing/2014/main" id="{4778B75A-FC47-4C9D-AB1E-859031FA03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8076" y="2795628"/>
            <a:ext cx="3232165" cy="32295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IARD &amp; Prévoyance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9A278F7-8EB4-45B4-AB12-727CEC599FA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Montserrat Black" panose="00000A00000000000000" pitchFamily="2" charset="0"/>
              </a:rPr>
              <a:t>DIGITAL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CD8B8A4-F8F8-4829-90E4-EEAC7E05AF40}"/>
              </a:ext>
            </a:extLst>
          </p:cNvPr>
          <p:cNvSpPr/>
          <p:nvPr/>
        </p:nvSpPr>
        <p:spPr>
          <a:xfrm>
            <a:off x="476142" y="1342481"/>
            <a:ext cx="5719230" cy="14048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Espace réservé du contenu 8">
            <a:extLst>
              <a:ext uri="{FF2B5EF4-FFF2-40B4-BE49-F238E27FC236}">
                <a16:creationId xmlns:a16="http://schemas.microsoft.com/office/drawing/2014/main" id="{AA2DFB30-8150-45E6-A6F1-5B4D4DBEB2C2}"/>
              </a:ext>
            </a:extLst>
          </p:cNvPr>
          <p:cNvSpPr txBox="1">
            <a:spLocks/>
          </p:cNvSpPr>
          <p:nvPr/>
        </p:nvSpPr>
        <p:spPr>
          <a:xfrm>
            <a:off x="197199" y="1303306"/>
            <a:ext cx="5418247" cy="1413897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100% digitalisation ! Découvrez les parcours de souscription et de réalisation d’actes de gestion de nos offres.</a:t>
            </a: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None/>
              <a:defRPr/>
            </a:pPr>
            <a:endParaRPr lang="fr-FR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defRPr/>
            </a:pPr>
            <a:r>
              <a:rPr lang="fr-FR" b="1" dirty="0"/>
              <a:t>Comment rendre votre client autonome ?</a:t>
            </a:r>
            <a:r>
              <a:rPr lang="fr-FR" dirty="0"/>
              <a:t> </a:t>
            </a:r>
            <a:r>
              <a:rPr lang="fr-FR" dirty="0">
                <a:hlinkClick r:id="rId7"/>
              </a:rPr>
              <a:t>cliquez-ici</a:t>
            </a:r>
            <a:endParaRPr lang="fr-FR" dirty="0"/>
          </a:p>
        </p:txBody>
      </p:sp>
      <p:sp>
        <p:nvSpPr>
          <p:cNvPr id="33" name="Espace réservé du texte 6">
            <a:extLst>
              <a:ext uri="{FF2B5EF4-FFF2-40B4-BE49-F238E27FC236}">
                <a16:creationId xmlns:a16="http://schemas.microsoft.com/office/drawing/2014/main" id="{D4D0DF0D-C793-45C8-A3B7-6F8A94462F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rgbClr val="C00000"/>
                </a:solidFill>
              </a:rPr>
              <a:t>Grand Public</a:t>
            </a:r>
            <a:r>
              <a:rPr lang="fr-FR" dirty="0">
                <a:solidFill>
                  <a:srgbClr val="C00000"/>
                </a:solidFill>
              </a:rPr>
              <a:t>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 dirty="0">
                <a:solidFill>
                  <a:srgbClr val="C00000"/>
                </a:solidFill>
              </a:rPr>
              <a:t>Premium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grpSp>
        <p:nvGrpSpPr>
          <p:cNvPr id="34" name="Graphique 1830">
            <a:extLst>
              <a:ext uri="{FF2B5EF4-FFF2-40B4-BE49-F238E27FC236}">
                <a16:creationId xmlns:a16="http://schemas.microsoft.com/office/drawing/2014/main" id="{6FC84A63-4CA6-49D2-8326-EC3754BB7B0B}"/>
              </a:ext>
            </a:extLst>
          </p:cNvPr>
          <p:cNvGrpSpPr/>
          <p:nvPr/>
        </p:nvGrpSpPr>
        <p:grpSpPr>
          <a:xfrm>
            <a:off x="531268" y="2870096"/>
            <a:ext cx="248961" cy="225774"/>
            <a:chOff x="10483925" y="2904391"/>
            <a:chExt cx="396900" cy="359934"/>
          </a:xfrm>
          <a:noFill/>
        </p:grpSpPr>
        <p:grpSp>
          <p:nvGrpSpPr>
            <p:cNvPr id="35" name="Graphique 1830">
              <a:extLst>
                <a:ext uri="{FF2B5EF4-FFF2-40B4-BE49-F238E27FC236}">
                  <a16:creationId xmlns:a16="http://schemas.microsoft.com/office/drawing/2014/main" id="{8B7DFFAB-FFE7-41C8-B7D7-2DB6C0ECBBC5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39" name="Forme libre : forme 38">
                <a:extLst>
                  <a:ext uri="{FF2B5EF4-FFF2-40B4-BE49-F238E27FC236}">
                    <a16:creationId xmlns:a16="http://schemas.microsoft.com/office/drawing/2014/main" id="{02DAA984-D32B-4AE6-AA2E-31FE180EFDA2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0" name="Forme libre : forme 39">
                <a:extLst>
                  <a:ext uri="{FF2B5EF4-FFF2-40B4-BE49-F238E27FC236}">
                    <a16:creationId xmlns:a16="http://schemas.microsoft.com/office/drawing/2014/main" id="{3FEA3DA4-7096-45B4-8FAE-F496323C96F9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1" name="Forme libre : forme 40">
                <a:extLst>
                  <a:ext uri="{FF2B5EF4-FFF2-40B4-BE49-F238E27FC236}">
                    <a16:creationId xmlns:a16="http://schemas.microsoft.com/office/drawing/2014/main" id="{35FB5056-3C3B-4CA2-A038-B263A89246C8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6" name="Forme libre : forme 45">
                <a:extLst>
                  <a:ext uri="{FF2B5EF4-FFF2-40B4-BE49-F238E27FC236}">
                    <a16:creationId xmlns:a16="http://schemas.microsoft.com/office/drawing/2014/main" id="{202876EB-11FE-4FCE-B93D-A2595F40F041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8" name="Forme libre : forme 47">
                <a:extLst>
                  <a:ext uri="{FF2B5EF4-FFF2-40B4-BE49-F238E27FC236}">
                    <a16:creationId xmlns:a16="http://schemas.microsoft.com/office/drawing/2014/main" id="{18BCEEAC-611B-4F7D-BD13-C71052789A2F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9" name="Forme libre : forme 48">
                <a:extLst>
                  <a:ext uri="{FF2B5EF4-FFF2-40B4-BE49-F238E27FC236}">
                    <a16:creationId xmlns:a16="http://schemas.microsoft.com/office/drawing/2014/main" id="{A963D0DE-FE77-442F-BD03-C3B332B478F9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0" name="Forme libre : forme 49">
                <a:extLst>
                  <a:ext uri="{FF2B5EF4-FFF2-40B4-BE49-F238E27FC236}">
                    <a16:creationId xmlns:a16="http://schemas.microsoft.com/office/drawing/2014/main" id="{C5A999D1-FD61-49CC-9473-FDADEBFA6D69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1" name="Forme libre : forme 50">
                <a:extLst>
                  <a:ext uri="{FF2B5EF4-FFF2-40B4-BE49-F238E27FC236}">
                    <a16:creationId xmlns:a16="http://schemas.microsoft.com/office/drawing/2014/main" id="{C8FE71A3-37EB-4977-A230-DCB53917399C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2" name="Forme libre : forme 51">
                <a:extLst>
                  <a:ext uri="{FF2B5EF4-FFF2-40B4-BE49-F238E27FC236}">
                    <a16:creationId xmlns:a16="http://schemas.microsoft.com/office/drawing/2014/main" id="{DAC04965-7E72-40AA-BC33-4F925F54F32A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3" name="Forme libre : forme 52">
                <a:extLst>
                  <a:ext uri="{FF2B5EF4-FFF2-40B4-BE49-F238E27FC236}">
                    <a16:creationId xmlns:a16="http://schemas.microsoft.com/office/drawing/2014/main" id="{45A44D84-CCBA-444B-9683-FE65EF8E8354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4" name="Forme libre : forme 53">
                <a:extLst>
                  <a:ext uri="{FF2B5EF4-FFF2-40B4-BE49-F238E27FC236}">
                    <a16:creationId xmlns:a16="http://schemas.microsoft.com/office/drawing/2014/main" id="{E443B442-868B-48E9-8FF3-158BAC7049AC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5" name="Forme libre : forme 54">
                <a:extLst>
                  <a:ext uri="{FF2B5EF4-FFF2-40B4-BE49-F238E27FC236}">
                    <a16:creationId xmlns:a16="http://schemas.microsoft.com/office/drawing/2014/main" id="{927ED0BB-6461-42A0-B30A-BA1405D3E41D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6" name="Forme libre : forme 55">
                <a:extLst>
                  <a:ext uri="{FF2B5EF4-FFF2-40B4-BE49-F238E27FC236}">
                    <a16:creationId xmlns:a16="http://schemas.microsoft.com/office/drawing/2014/main" id="{193A28EA-49BE-47BA-9171-D147AEA9ABC2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36" name="Forme libre : forme 35">
              <a:extLst>
                <a:ext uri="{FF2B5EF4-FFF2-40B4-BE49-F238E27FC236}">
                  <a16:creationId xmlns:a16="http://schemas.microsoft.com/office/drawing/2014/main" id="{F1E318F4-25DE-400D-8DD7-91F8900B7C49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6BEB5C81-142E-4379-B7F3-384BCF627E35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090D9502-8979-4DEF-AD38-E1063F4FCF40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57" name="Graphique 1830">
            <a:extLst>
              <a:ext uri="{FF2B5EF4-FFF2-40B4-BE49-F238E27FC236}">
                <a16:creationId xmlns:a16="http://schemas.microsoft.com/office/drawing/2014/main" id="{6E918265-47F9-4102-AC72-10A8D42BB785}"/>
              </a:ext>
            </a:extLst>
          </p:cNvPr>
          <p:cNvGrpSpPr/>
          <p:nvPr/>
        </p:nvGrpSpPr>
        <p:grpSpPr>
          <a:xfrm>
            <a:off x="538103" y="4434910"/>
            <a:ext cx="248961" cy="225774"/>
            <a:chOff x="10483925" y="2904391"/>
            <a:chExt cx="396900" cy="359934"/>
          </a:xfrm>
          <a:noFill/>
        </p:grpSpPr>
        <p:grpSp>
          <p:nvGrpSpPr>
            <p:cNvPr id="58" name="Graphique 1830">
              <a:extLst>
                <a:ext uri="{FF2B5EF4-FFF2-40B4-BE49-F238E27FC236}">
                  <a16:creationId xmlns:a16="http://schemas.microsoft.com/office/drawing/2014/main" id="{0FBD3532-C02C-4DAF-9ECD-31D03E173296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62" name="Forme libre : forme 61">
                <a:extLst>
                  <a:ext uri="{FF2B5EF4-FFF2-40B4-BE49-F238E27FC236}">
                    <a16:creationId xmlns:a16="http://schemas.microsoft.com/office/drawing/2014/main" id="{9D83C757-7105-45FA-A0CD-1A653AA17E02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3" name="Forme libre : forme 62">
                <a:extLst>
                  <a:ext uri="{FF2B5EF4-FFF2-40B4-BE49-F238E27FC236}">
                    <a16:creationId xmlns:a16="http://schemas.microsoft.com/office/drawing/2014/main" id="{7214E9A4-7664-41F6-B75C-12BF4A1F7C00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4" name="Forme libre : forme 63">
                <a:extLst>
                  <a:ext uri="{FF2B5EF4-FFF2-40B4-BE49-F238E27FC236}">
                    <a16:creationId xmlns:a16="http://schemas.microsoft.com/office/drawing/2014/main" id="{A25DF9FB-49D7-4E9E-AAE9-EB3EF96C84F4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5" name="Forme libre : forme 64">
                <a:extLst>
                  <a:ext uri="{FF2B5EF4-FFF2-40B4-BE49-F238E27FC236}">
                    <a16:creationId xmlns:a16="http://schemas.microsoft.com/office/drawing/2014/main" id="{42C99D53-FD12-4C98-BDA0-6F26F54BF34E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6" name="Forme libre : forme 65">
                <a:extLst>
                  <a:ext uri="{FF2B5EF4-FFF2-40B4-BE49-F238E27FC236}">
                    <a16:creationId xmlns:a16="http://schemas.microsoft.com/office/drawing/2014/main" id="{34D97D2A-9216-4DEA-AF8E-EE5FC965ED89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7" name="Forme libre : forme 66">
                <a:extLst>
                  <a:ext uri="{FF2B5EF4-FFF2-40B4-BE49-F238E27FC236}">
                    <a16:creationId xmlns:a16="http://schemas.microsoft.com/office/drawing/2014/main" id="{FD15E650-8AA1-43C7-82E2-69E5867860BC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8" name="Forme libre : forme 67">
                <a:extLst>
                  <a:ext uri="{FF2B5EF4-FFF2-40B4-BE49-F238E27FC236}">
                    <a16:creationId xmlns:a16="http://schemas.microsoft.com/office/drawing/2014/main" id="{7D7CE46F-648D-49A7-8598-59D0D74F51E1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9" name="Forme libre : forme 68">
                <a:extLst>
                  <a:ext uri="{FF2B5EF4-FFF2-40B4-BE49-F238E27FC236}">
                    <a16:creationId xmlns:a16="http://schemas.microsoft.com/office/drawing/2014/main" id="{629138D7-4694-4CDB-906F-767D499C6D84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0" name="Forme libre : forme 69">
                <a:extLst>
                  <a:ext uri="{FF2B5EF4-FFF2-40B4-BE49-F238E27FC236}">
                    <a16:creationId xmlns:a16="http://schemas.microsoft.com/office/drawing/2014/main" id="{9EBB8673-C9C1-4FEF-9389-8B6C967B0943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1" name="Forme libre : forme 70">
                <a:extLst>
                  <a:ext uri="{FF2B5EF4-FFF2-40B4-BE49-F238E27FC236}">
                    <a16:creationId xmlns:a16="http://schemas.microsoft.com/office/drawing/2014/main" id="{6A809C8F-2D1F-4C44-8AEE-4A2F92D24FF7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2" name="Forme libre : forme 71">
                <a:extLst>
                  <a:ext uri="{FF2B5EF4-FFF2-40B4-BE49-F238E27FC236}">
                    <a16:creationId xmlns:a16="http://schemas.microsoft.com/office/drawing/2014/main" id="{4803A41F-0E41-4220-BC23-8A95E68DB559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3" name="Forme libre : forme 72">
                <a:extLst>
                  <a:ext uri="{FF2B5EF4-FFF2-40B4-BE49-F238E27FC236}">
                    <a16:creationId xmlns:a16="http://schemas.microsoft.com/office/drawing/2014/main" id="{F12CB48D-5D7F-4325-81BC-4FDB472E7B39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4" name="Forme libre : forme 73">
                <a:extLst>
                  <a:ext uri="{FF2B5EF4-FFF2-40B4-BE49-F238E27FC236}">
                    <a16:creationId xmlns:a16="http://schemas.microsoft.com/office/drawing/2014/main" id="{B33BB922-744C-4740-8C82-BE44AFB7D446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D2F3D8E1-8B8E-4565-8DDC-4D5744DD7139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AA5D5232-F51B-4371-884C-B3D32E1A4669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CB50A528-FB13-47F6-BCD2-A78783F663BD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75" name="Graphique 1830">
            <a:extLst>
              <a:ext uri="{FF2B5EF4-FFF2-40B4-BE49-F238E27FC236}">
                <a16:creationId xmlns:a16="http://schemas.microsoft.com/office/drawing/2014/main" id="{35D55294-E348-4D0A-ABC8-436A61436D52}"/>
              </a:ext>
            </a:extLst>
          </p:cNvPr>
          <p:cNvGrpSpPr/>
          <p:nvPr/>
        </p:nvGrpSpPr>
        <p:grpSpPr>
          <a:xfrm>
            <a:off x="6376493" y="1276823"/>
            <a:ext cx="248961" cy="225774"/>
            <a:chOff x="10483925" y="2904391"/>
            <a:chExt cx="396900" cy="359934"/>
          </a:xfrm>
          <a:noFill/>
        </p:grpSpPr>
        <p:grpSp>
          <p:nvGrpSpPr>
            <p:cNvPr id="76" name="Graphique 1830">
              <a:extLst>
                <a:ext uri="{FF2B5EF4-FFF2-40B4-BE49-F238E27FC236}">
                  <a16:creationId xmlns:a16="http://schemas.microsoft.com/office/drawing/2014/main" id="{B41C3201-9C2B-413E-A1F5-F89EE9AA3A6D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80" name="Forme libre : forme 79">
                <a:extLst>
                  <a:ext uri="{FF2B5EF4-FFF2-40B4-BE49-F238E27FC236}">
                    <a16:creationId xmlns:a16="http://schemas.microsoft.com/office/drawing/2014/main" id="{32344600-6231-4028-B092-F629003500B3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1" name="Forme libre : forme 80">
                <a:extLst>
                  <a:ext uri="{FF2B5EF4-FFF2-40B4-BE49-F238E27FC236}">
                    <a16:creationId xmlns:a16="http://schemas.microsoft.com/office/drawing/2014/main" id="{0DC35505-FCA6-4F14-A925-F54A0E336711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2" name="Forme libre : forme 81">
                <a:extLst>
                  <a:ext uri="{FF2B5EF4-FFF2-40B4-BE49-F238E27FC236}">
                    <a16:creationId xmlns:a16="http://schemas.microsoft.com/office/drawing/2014/main" id="{A28F04E5-E3A3-4BA6-9E81-FF1BE7F6D6D7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3" name="Forme libre : forme 82">
                <a:extLst>
                  <a:ext uri="{FF2B5EF4-FFF2-40B4-BE49-F238E27FC236}">
                    <a16:creationId xmlns:a16="http://schemas.microsoft.com/office/drawing/2014/main" id="{4644F727-AA6A-4A9B-92F0-C03CEB754AF4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4" name="Forme libre : forme 83">
                <a:extLst>
                  <a:ext uri="{FF2B5EF4-FFF2-40B4-BE49-F238E27FC236}">
                    <a16:creationId xmlns:a16="http://schemas.microsoft.com/office/drawing/2014/main" id="{07E5928C-8A52-44FA-956B-3614218D1EB5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5" name="Forme libre : forme 84">
                <a:extLst>
                  <a:ext uri="{FF2B5EF4-FFF2-40B4-BE49-F238E27FC236}">
                    <a16:creationId xmlns:a16="http://schemas.microsoft.com/office/drawing/2014/main" id="{600C0FFD-F3BF-4B81-9DDE-CF71D3F5CDFD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6" name="Forme libre : forme 85">
                <a:extLst>
                  <a:ext uri="{FF2B5EF4-FFF2-40B4-BE49-F238E27FC236}">
                    <a16:creationId xmlns:a16="http://schemas.microsoft.com/office/drawing/2014/main" id="{B66F42E3-8842-48C6-AB53-EA3A6EA59E34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7" name="Forme libre : forme 86">
                <a:extLst>
                  <a:ext uri="{FF2B5EF4-FFF2-40B4-BE49-F238E27FC236}">
                    <a16:creationId xmlns:a16="http://schemas.microsoft.com/office/drawing/2014/main" id="{2596B49F-D357-43B0-917E-7E53096AD3CA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8" name="Forme libre : forme 87">
                <a:extLst>
                  <a:ext uri="{FF2B5EF4-FFF2-40B4-BE49-F238E27FC236}">
                    <a16:creationId xmlns:a16="http://schemas.microsoft.com/office/drawing/2014/main" id="{191A6B23-C91F-4BAA-A475-D343D39AC4B7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9" name="Forme libre : forme 88">
                <a:extLst>
                  <a:ext uri="{FF2B5EF4-FFF2-40B4-BE49-F238E27FC236}">
                    <a16:creationId xmlns:a16="http://schemas.microsoft.com/office/drawing/2014/main" id="{978E9A2A-14E2-40DA-A39D-C98245456730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0" name="Forme libre : forme 89">
                <a:extLst>
                  <a:ext uri="{FF2B5EF4-FFF2-40B4-BE49-F238E27FC236}">
                    <a16:creationId xmlns:a16="http://schemas.microsoft.com/office/drawing/2014/main" id="{D93E44F0-42BC-45FD-991E-EE49FFE63487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1" name="Forme libre : forme 90">
                <a:extLst>
                  <a:ext uri="{FF2B5EF4-FFF2-40B4-BE49-F238E27FC236}">
                    <a16:creationId xmlns:a16="http://schemas.microsoft.com/office/drawing/2014/main" id="{2BD0920C-3B94-465A-98D2-52095905A6F1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2" name="Forme libre : forme 91">
                <a:extLst>
                  <a:ext uri="{FF2B5EF4-FFF2-40B4-BE49-F238E27FC236}">
                    <a16:creationId xmlns:a16="http://schemas.microsoft.com/office/drawing/2014/main" id="{548D09BA-59F3-491C-A78B-A72E8E315674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77" name="Forme libre : forme 76">
              <a:extLst>
                <a:ext uri="{FF2B5EF4-FFF2-40B4-BE49-F238E27FC236}">
                  <a16:creationId xmlns:a16="http://schemas.microsoft.com/office/drawing/2014/main" id="{DAF57CCA-3330-4B91-8F08-8BD5C803BDB3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A07AB471-0649-477A-9277-BE795E15B22A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9" name="Forme libre : forme 78">
              <a:extLst>
                <a:ext uri="{FF2B5EF4-FFF2-40B4-BE49-F238E27FC236}">
                  <a16:creationId xmlns:a16="http://schemas.microsoft.com/office/drawing/2014/main" id="{227933C4-DEAC-45B0-BAD5-CD649D833820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93" name="Graphique 1830">
            <a:extLst>
              <a:ext uri="{FF2B5EF4-FFF2-40B4-BE49-F238E27FC236}">
                <a16:creationId xmlns:a16="http://schemas.microsoft.com/office/drawing/2014/main" id="{906E1BD2-E4F0-4097-BEA6-EACE332843E8}"/>
              </a:ext>
            </a:extLst>
          </p:cNvPr>
          <p:cNvGrpSpPr/>
          <p:nvPr/>
        </p:nvGrpSpPr>
        <p:grpSpPr>
          <a:xfrm>
            <a:off x="6416260" y="2834969"/>
            <a:ext cx="248961" cy="225774"/>
            <a:chOff x="10483925" y="2904391"/>
            <a:chExt cx="396900" cy="359934"/>
          </a:xfrm>
          <a:noFill/>
        </p:grpSpPr>
        <p:grpSp>
          <p:nvGrpSpPr>
            <p:cNvPr id="94" name="Graphique 1830">
              <a:extLst>
                <a:ext uri="{FF2B5EF4-FFF2-40B4-BE49-F238E27FC236}">
                  <a16:creationId xmlns:a16="http://schemas.microsoft.com/office/drawing/2014/main" id="{4B30E378-46FD-4BBA-B9DE-8D6279373377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98" name="Forme libre : forme 97">
                <a:extLst>
                  <a:ext uri="{FF2B5EF4-FFF2-40B4-BE49-F238E27FC236}">
                    <a16:creationId xmlns:a16="http://schemas.microsoft.com/office/drawing/2014/main" id="{D3D7DFC2-6227-471E-A2DB-9EC8FDD2BEC8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9" name="Forme libre : forme 98">
                <a:extLst>
                  <a:ext uri="{FF2B5EF4-FFF2-40B4-BE49-F238E27FC236}">
                    <a16:creationId xmlns:a16="http://schemas.microsoft.com/office/drawing/2014/main" id="{C76F8502-44BB-42B5-9F2E-7BA42FD5FFA2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B903CE40-12C5-49D0-B9EA-6FD3E4C0CAD6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41DE696F-8962-4FDD-867A-FE25A991514C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2" name="Forme libre : forme 101">
                <a:extLst>
                  <a:ext uri="{FF2B5EF4-FFF2-40B4-BE49-F238E27FC236}">
                    <a16:creationId xmlns:a16="http://schemas.microsoft.com/office/drawing/2014/main" id="{BE9E8F69-DC1E-4FE2-88AA-35F2150F50AD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3" name="Forme libre : forme 102">
                <a:extLst>
                  <a:ext uri="{FF2B5EF4-FFF2-40B4-BE49-F238E27FC236}">
                    <a16:creationId xmlns:a16="http://schemas.microsoft.com/office/drawing/2014/main" id="{D9E0E4A7-1E01-47B1-B1EA-774DCB2D0157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4" name="Forme libre : forme 103">
                <a:extLst>
                  <a:ext uri="{FF2B5EF4-FFF2-40B4-BE49-F238E27FC236}">
                    <a16:creationId xmlns:a16="http://schemas.microsoft.com/office/drawing/2014/main" id="{217935D5-143C-4776-8B5A-468F664F446A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5" name="Forme libre : forme 104">
                <a:extLst>
                  <a:ext uri="{FF2B5EF4-FFF2-40B4-BE49-F238E27FC236}">
                    <a16:creationId xmlns:a16="http://schemas.microsoft.com/office/drawing/2014/main" id="{BA54B35E-27BD-4852-A181-95672A59D425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6" name="Forme libre : forme 105">
                <a:extLst>
                  <a:ext uri="{FF2B5EF4-FFF2-40B4-BE49-F238E27FC236}">
                    <a16:creationId xmlns:a16="http://schemas.microsoft.com/office/drawing/2014/main" id="{DF213D6F-CB72-4321-83C8-2101CB931A12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7" name="Forme libre : forme 106">
                <a:extLst>
                  <a:ext uri="{FF2B5EF4-FFF2-40B4-BE49-F238E27FC236}">
                    <a16:creationId xmlns:a16="http://schemas.microsoft.com/office/drawing/2014/main" id="{34EE5AA5-B4BA-4A79-B4D9-EEA1C8816488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8" name="Forme libre : forme 107">
                <a:extLst>
                  <a:ext uri="{FF2B5EF4-FFF2-40B4-BE49-F238E27FC236}">
                    <a16:creationId xmlns:a16="http://schemas.microsoft.com/office/drawing/2014/main" id="{B6B62AC5-5F79-4B5D-B8BD-C52C9E891336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9" name="Forme libre : forme 108">
                <a:extLst>
                  <a:ext uri="{FF2B5EF4-FFF2-40B4-BE49-F238E27FC236}">
                    <a16:creationId xmlns:a16="http://schemas.microsoft.com/office/drawing/2014/main" id="{7FE0A5FC-6463-4210-AFD7-392EE23384DC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0" name="Forme libre : forme 109">
                <a:extLst>
                  <a:ext uri="{FF2B5EF4-FFF2-40B4-BE49-F238E27FC236}">
                    <a16:creationId xmlns:a16="http://schemas.microsoft.com/office/drawing/2014/main" id="{0E23FCC8-9131-4064-B549-9FAB3FB79307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95" name="Forme libre : forme 94">
              <a:extLst>
                <a:ext uri="{FF2B5EF4-FFF2-40B4-BE49-F238E27FC236}">
                  <a16:creationId xmlns:a16="http://schemas.microsoft.com/office/drawing/2014/main" id="{12481E83-0E5E-4270-8A4F-524399C7C038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6" name="Forme libre : forme 95">
              <a:extLst>
                <a:ext uri="{FF2B5EF4-FFF2-40B4-BE49-F238E27FC236}">
                  <a16:creationId xmlns:a16="http://schemas.microsoft.com/office/drawing/2014/main" id="{072F1C9C-B253-4818-81E9-BF2167C9DE47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7" name="Forme libre : forme 96">
              <a:extLst>
                <a:ext uri="{FF2B5EF4-FFF2-40B4-BE49-F238E27FC236}">
                  <a16:creationId xmlns:a16="http://schemas.microsoft.com/office/drawing/2014/main" id="{9E259C86-3321-4A72-8734-397157DD7826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11" name="Graphique 1830">
            <a:extLst>
              <a:ext uri="{FF2B5EF4-FFF2-40B4-BE49-F238E27FC236}">
                <a16:creationId xmlns:a16="http://schemas.microsoft.com/office/drawing/2014/main" id="{800A9B80-E321-4FFC-9F27-546B7168CB70}"/>
              </a:ext>
            </a:extLst>
          </p:cNvPr>
          <p:cNvGrpSpPr/>
          <p:nvPr/>
        </p:nvGrpSpPr>
        <p:grpSpPr>
          <a:xfrm>
            <a:off x="6413475" y="4424594"/>
            <a:ext cx="248961" cy="225774"/>
            <a:chOff x="10483925" y="2904391"/>
            <a:chExt cx="396900" cy="359934"/>
          </a:xfrm>
          <a:noFill/>
        </p:grpSpPr>
        <p:grpSp>
          <p:nvGrpSpPr>
            <p:cNvPr id="112" name="Graphique 1830">
              <a:extLst>
                <a:ext uri="{FF2B5EF4-FFF2-40B4-BE49-F238E27FC236}">
                  <a16:creationId xmlns:a16="http://schemas.microsoft.com/office/drawing/2014/main" id="{784F9FD1-8A11-4B39-809B-EDB2FD195F5C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116" name="Forme libre : forme 115">
                <a:extLst>
                  <a:ext uri="{FF2B5EF4-FFF2-40B4-BE49-F238E27FC236}">
                    <a16:creationId xmlns:a16="http://schemas.microsoft.com/office/drawing/2014/main" id="{19DF68DE-45E1-44D4-B209-ABD81D775832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7" name="Forme libre : forme 116">
                <a:extLst>
                  <a:ext uri="{FF2B5EF4-FFF2-40B4-BE49-F238E27FC236}">
                    <a16:creationId xmlns:a16="http://schemas.microsoft.com/office/drawing/2014/main" id="{F70DEBCE-7837-4126-BB19-FFA3D6E26337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8" name="Forme libre : forme 117">
                <a:extLst>
                  <a:ext uri="{FF2B5EF4-FFF2-40B4-BE49-F238E27FC236}">
                    <a16:creationId xmlns:a16="http://schemas.microsoft.com/office/drawing/2014/main" id="{4FD235AC-8970-47E9-B039-F3CE773EB982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9" name="Forme libre : forme 118">
                <a:extLst>
                  <a:ext uri="{FF2B5EF4-FFF2-40B4-BE49-F238E27FC236}">
                    <a16:creationId xmlns:a16="http://schemas.microsoft.com/office/drawing/2014/main" id="{9A80777E-6BB5-465C-99B8-A86368ABC94A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0" name="Forme libre : forme 119">
                <a:extLst>
                  <a:ext uri="{FF2B5EF4-FFF2-40B4-BE49-F238E27FC236}">
                    <a16:creationId xmlns:a16="http://schemas.microsoft.com/office/drawing/2014/main" id="{6229E386-0C0F-4825-8F4C-BB5E50771DDC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1" name="Forme libre : forme 120">
                <a:extLst>
                  <a:ext uri="{FF2B5EF4-FFF2-40B4-BE49-F238E27FC236}">
                    <a16:creationId xmlns:a16="http://schemas.microsoft.com/office/drawing/2014/main" id="{25B19E63-0811-47D2-9B72-E9217B92E56D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2" name="Forme libre : forme 121">
                <a:extLst>
                  <a:ext uri="{FF2B5EF4-FFF2-40B4-BE49-F238E27FC236}">
                    <a16:creationId xmlns:a16="http://schemas.microsoft.com/office/drawing/2014/main" id="{D1F6E370-FBB5-4A0C-83EA-1CA84A46D0B1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3" name="Forme libre : forme 122">
                <a:extLst>
                  <a:ext uri="{FF2B5EF4-FFF2-40B4-BE49-F238E27FC236}">
                    <a16:creationId xmlns:a16="http://schemas.microsoft.com/office/drawing/2014/main" id="{D8FF56E6-E856-41AD-A08E-207B8CBFAFD4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4" name="Forme libre : forme 123">
                <a:extLst>
                  <a:ext uri="{FF2B5EF4-FFF2-40B4-BE49-F238E27FC236}">
                    <a16:creationId xmlns:a16="http://schemas.microsoft.com/office/drawing/2014/main" id="{6AA2F2D4-7A8E-440A-A8CA-AEFCFF549485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5" name="Forme libre : forme 124">
                <a:extLst>
                  <a:ext uri="{FF2B5EF4-FFF2-40B4-BE49-F238E27FC236}">
                    <a16:creationId xmlns:a16="http://schemas.microsoft.com/office/drawing/2014/main" id="{0923BAD6-4FE9-4D6C-8C8F-A02048B023A0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6" name="Forme libre : forme 125">
                <a:extLst>
                  <a:ext uri="{FF2B5EF4-FFF2-40B4-BE49-F238E27FC236}">
                    <a16:creationId xmlns:a16="http://schemas.microsoft.com/office/drawing/2014/main" id="{87639A55-5BCA-4E1F-AFC7-5F4848C193EC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7" name="Forme libre : forme 126">
                <a:extLst>
                  <a:ext uri="{FF2B5EF4-FFF2-40B4-BE49-F238E27FC236}">
                    <a16:creationId xmlns:a16="http://schemas.microsoft.com/office/drawing/2014/main" id="{F731F0DE-1527-4E2E-BA4F-C5F9AC965693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8" name="Forme libre : forme 127">
                <a:extLst>
                  <a:ext uri="{FF2B5EF4-FFF2-40B4-BE49-F238E27FC236}">
                    <a16:creationId xmlns:a16="http://schemas.microsoft.com/office/drawing/2014/main" id="{B72D45DA-1CD5-4D95-8988-2A221DD1B872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113" name="Forme libre : forme 112">
              <a:extLst>
                <a:ext uri="{FF2B5EF4-FFF2-40B4-BE49-F238E27FC236}">
                  <a16:creationId xmlns:a16="http://schemas.microsoft.com/office/drawing/2014/main" id="{CAB59FBB-6A91-467D-9CC6-83A9982ECD02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4" name="Forme libre : forme 113">
              <a:extLst>
                <a:ext uri="{FF2B5EF4-FFF2-40B4-BE49-F238E27FC236}">
                  <a16:creationId xmlns:a16="http://schemas.microsoft.com/office/drawing/2014/main" id="{9732940A-0760-4503-95FF-457E125DED8E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5" name="Forme libre : forme 114">
              <a:extLst>
                <a:ext uri="{FF2B5EF4-FFF2-40B4-BE49-F238E27FC236}">
                  <a16:creationId xmlns:a16="http://schemas.microsoft.com/office/drawing/2014/main" id="{73B7AB0F-A657-4F9F-A11F-2FAE789F2925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</p:spTree>
    <p:extLst>
      <p:ext uri="{BB962C8B-B14F-4D97-AF65-F5344CB8AC3E}">
        <p14:creationId xmlns:p14="http://schemas.microsoft.com/office/powerpoint/2010/main" val="34796677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9666959-A2E2-4D6F-888A-8A9B372D0A5A}"/>
              </a:ext>
            </a:extLst>
          </p:cNvPr>
          <p:cNvSpPr/>
          <p:nvPr/>
        </p:nvSpPr>
        <p:spPr>
          <a:xfrm>
            <a:off x="4600095" y="3938246"/>
            <a:ext cx="6318384" cy="41645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6DCE76-1A28-46F4-929E-240A66D7051C}"/>
              </a:ext>
            </a:extLst>
          </p:cNvPr>
          <p:cNvSpPr/>
          <p:nvPr/>
        </p:nvSpPr>
        <p:spPr>
          <a:xfrm>
            <a:off x="4600094" y="4725878"/>
            <a:ext cx="6318385" cy="41645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32DEDBF8-5DDF-4273-9A44-5E42F58881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11208" y="1351865"/>
            <a:ext cx="7891699" cy="4154270"/>
          </a:xfrm>
        </p:spPr>
        <p:txBody>
          <a:bodyPr/>
          <a:lstStyle/>
          <a:p>
            <a:r>
              <a:rPr lang="fr-FR" b="1" dirty="0"/>
              <a:t>Nos ambitions majeures</a:t>
            </a:r>
          </a:p>
          <a:p>
            <a:r>
              <a:rPr lang="fr-FR" b="1" dirty="0"/>
              <a:t>Le challenge pour conquérir les sommets </a:t>
            </a:r>
          </a:p>
          <a:p>
            <a:r>
              <a:rPr lang="fr-FR" b="1" dirty="0"/>
              <a:t>Le calendrier des offres phares et les évènements sur le quadrimestre</a:t>
            </a:r>
          </a:p>
          <a:p>
            <a:pPr lvl="1"/>
            <a:r>
              <a:rPr lang="fr-FR" sz="1800" dirty="0"/>
              <a:t>Marché Grand Public </a:t>
            </a:r>
          </a:p>
          <a:p>
            <a:pPr lvl="1"/>
            <a:r>
              <a:rPr lang="fr-FR" sz="1800" dirty="0"/>
              <a:t>Marché Premium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r>
              <a:rPr lang="fr-FR" b="1" dirty="0">
                <a:solidFill>
                  <a:schemeClr val="bg1"/>
                </a:solidFill>
              </a:rPr>
              <a:t>L’essentiel de chaque univers</a:t>
            </a:r>
          </a:p>
          <a:p>
            <a:pPr lvl="1"/>
            <a:r>
              <a:rPr lang="fr-FR" sz="1800" dirty="0"/>
              <a:t>Marché Grand Public et des Premium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pPr marL="0" indent="0">
              <a:buNone/>
            </a:pPr>
            <a:endParaRPr lang="fr-FR" sz="1600" dirty="0"/>
          </a:p>
          <a:p>
            <a:endParaRPr lang="fr-FR" dirty="0"/>
          </a:p>
          <a:p>
            <a:pPr marL="457200" lvl="1" indent="0">
              <a:buNone/>
            </a:pP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32134957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contenu 8">
            <a:extLst>
              <a:ext uri="{FF2B5EF4-FFF2-40B4-BE49-F238E27FC236}">
                <a16:creationId xmlns:a16="http://schemas.microsoft.com/office/drawing/2014/main" id="{2B241769-9F03-45DF-A32A-DF9D2F0E7776}"/>
              </a:ext>
            </a:extLst>
          </p:cNvPr>
          <p:cNvSpPr txBox="1">
            <a:spLocks/>
          </p:cNvSpPr>
          <p:nvPr/>
        </p:nvSpPr>
        <p:spPr bwMode="auto">
          <a:xfrm>
            <a:off x="5953015" y="3820040"/>
            <a:ext cx="5858586" cy="2159174"/>
          </a:xfrm>
          <a:prstGeom prst="rect">
            <a:avLst/>
          </a:prstGeom>
          <a:noFill/>
          <a:ln w="2857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6" name="Espace réservé du contenu 8">
            <a:extLst>
              <a:ext uri="{FF2B5EF4-FFF2-40B4-BE49-F238E27FC236}">
                <a16:creationId xmlns:a16="http://schemas.microsoft.com/office/drawing/2014/main" id="{615E4532-88F8-42A5-AA2D-33AECA8CAE21}"/>
              </a:ext>
            </a:extLst>
          </p:cNvPr>
          <p:cNvSpPr txBox="1">
            <a:spLocks/>
          </p:cNvSpPr>
          <p:nvPr/>
        </p:nvSpPr>
        <p:spPr>
          <a:xfrm>
            <a:off x="5455753" y="4017476"/>
            <a:ext cx="6277643" cy="2029963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683895" marR="0" lvl="1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Les outils de conquête pour provoquer la relation : </a:t>
            </a: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 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prêt décollage Pro à 0%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destiné aux professionnels de Santé porteurs d’un projet d’installation/reprise d’activité dans des communes de moins de 2000 habitants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2"/>
              </a:rPr>
              <a:t>ICI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926995" marR="0" lvl="2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753745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La boîte à outils : </a:t>
            </a: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Rubrique des Commerciaux pour trouver toutes les informations :</a:t>
            </a:r>
          </a:p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Espace réservé du contenu 8">
            <a:extLst>
              <a:ext uri="{FF2B5EF4-FFF2-40B4-BE49-F238E27FC236}">
                <a16:creationId xmlns:a16="http://schemas.microsoft.com/office/drawing/2014/main" id="{9717FE14-B6AE-4644-9732-8028B2AAD5BD}"/>
              </a:ext>
            </a:extLst>
          </p:cNvPr>
          <p:cNvSpPr txBox="1">
            <a:spLocks/>
          </p:cNvSpPr>
          <p:nvPr/>
        </p:nvSpPr>
        <p:spPr bwMode="auto">
          <a:xfrm>
            <a:off x="5953014" y="1412872"/>
            <a:ext cx="5858586" cy="2231150"/>
          </a:xfrm>
          <a:prstGeom prst="rect">
            <a:avLst/>
          </a:prstGeom>
          <a:noFill/>
          <a:ln w="2857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3EA176-ED14-4162-B47C-A24CF4DAB5D6}"/>
              </a:ext>
            </a:extLst>
          </p:cNvPr>
          <p:cNvSpPr/>
          <p:nvPr/>
        </p:nvSpPr>
        <p:spPr>
          <a:xfrm>
            <a:off x="6017771" y="3195873"/>
            <a:ext cx="5717684" cy="41738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Espace réservé du contenu 8">
            <a:extLst>
              <a:ext uri="{FF2B5EF4-FFF2-40B4-BE49-F238E27FC236}">
                <a16:creationId xmlns:a16="http://schemas.microsoft.com/office/drawing/2014/main" id="{42F3C636-9FBD-48E8-8929-84C4E2EAC88D}"/>
              </a:ext>
            </a:extLst>
          </p:cNvPr>
          <p:cNvSpPr txBox="1">
            <a:spLocks/>
          </p:cNvSpPr>
          <p:nvPr/>
        </p:nvSpPr>
        <p:spPr bwMode="auto">
          <a:xfrm>
            <a:off x="466041" y="1416940"/>
            <a:ext cx="5331135" cy="2240641"/>
          </a:xfrm>
          <a:prstGeom prst="rect">
            <a:avLst/>
          </a:prstGeom>
          <a:noFill/>
          <a:ln w="2857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ce réservé du contenu 8">
            <a:extLst>
              <a:ext uri="{FF2B5EF4-FFF2-40B4-BE49-F238E27FC236}">
                <a16:creationId xmlns:a16="http://schemas.microsoft.com/office/drawing/2014/main" id="{ADE2DD4E-6A0B-493A-B9D4-9EB2221142D1}"/>
              </a:ext>
            </a:extLst>
          </p:cNvPr>
          <p:cNvSpPr txBox="1">
            <a:spLocks/>
          </p:cNvSpPr>
          <p:nvPr/>
        </p:nvSpPr>
        <p:spPr>
          <a:xfrm>
            <a:off x="5975949" y="1422205"/>
            <a:ext cx="5835650" cy="2377041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683895" marR="0" lvl="1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Part variable sur objectifs : 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Engagement crédit MLT / CBM / CBI / LLD (2% sur PV Coll.)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VB financements à forte valeur ajoutée (CB, affacturage, LLD) (1% sur PV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Indiv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.)</a:t>
            </a:r>
          </a:p>
          <a:p>
            <a:pPr marL="683895" marR="0" lvl="1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Part variable relative (baromètre) : 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Engagements MLT / PGE / CBM / CBI / LLD (15% du Baro CAPRO)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Impact potentiel sur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CPAé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si univers non-détenu (15% du Baro CAPRO)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Astuce : </a:t>
            </a:r>
            <a:r>
              <a:rPr kumimoji="0" lang="fr-FR" sz="105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uLnTx/>
                <a:uFillTx/>
                <a:latin typeface="Arial"/>
                <a:ea typeface="+mn-ea"/>
                <a:cs typeface="+mn-cs"/>
              </a:rPr>
              <a:t>nos solutions de financement 2.0 </a:t>
            </a:r>
            <a:r>
              <a:rPr kumimoji="0" lang="fr-FR" sz="105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fr-FR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Crédit Digital Pro (MLT &amp; CBM) + </a:t>
            </a:r>
            <a:r>
              <a:rPr kumimoji="0" lang="fr-FR" sz="1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MyOpéFin</a:t>
            </a:r>
            <a:r>
              <a:rPr kumimoji="0" lang="fr-FR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en </a:t>
            </a:r>
            <a:r>
              <a:rPr kumimoji="0" lang="fr-FR" sz="1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selfcare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FCCDB4D3-C05A-443F-AA4D-4C211DE728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latin typeface="Montserrat Black"/>
              </a:rPr>
              <a:t>L’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Essentiel </a:t>
            </a:r>
            <a:r>
              <a:rPr lang="fr-FR" dirty="0">
                <a:latin typeface="Montserrat Black"/>
              </a:rPr>
              <a:t>du crédit : « 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Financer les projets </a:t>
            </a:r>
            <a:r>
              <a:rPr lang="fr-FR" dirty="0">
                <a:latin typeface="Montserrat Black"/>
              </a:rPr>
              <a:t>de nos Pros, y compris les projets «</a:t>
            </a:r>
            <a:r>
              <a:rPr lang="fr-FR" dirty="0">
                <a:solidFill>
                  <a:srgbClr val="00B050"/>
                </a:solidFill>
                <a:latin typeface="Montserrat Black"/>
              </a:rPr>
              <a:t> verts </a:t>
            </a:r>
            <a:r>
              <a:rPr lang="fr-FR" dirty="0">
                <a:latin typeface="Montserrat Black"/>
              </a:rPr>
              <a:t>»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6DAB5D-8000-41DB-9DD1-35C9106D84C4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CREDIT</a:t>
            </a: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3836AF9C-4F4B-4A91-B38B-D3693A710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Premium - </a:t>
            </a:r>
            <a:r>
              <a:rPr lang="fr-FR" dirty="0">
                <a:solidFill>
                  <a:srgbClr val="C00000"/>
                </a:solidFill>
              </a:rPr>
              <a:t>Professionnels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12" name="Espace réservé du contenu 8">
            <a:extLst>
              <a:ext uri="{FF2B5EF4-FFF2-40B4-BE49-F238E27FC236}">
                <a16:creationId xmlns:a16="http://schemas.microsoft.com/office/drawing/2014/main" id="{49424DC2-A064-426D-9643-56011F5E9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4487" y="1277258"/>
            <a:ext cx="2629578" cy="31906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impacts sur votre PV</a:t>
            </a:r>
          </a:p>
        </p:txBody>
      </p:sp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4B9473F1-4C74-4F3A-B18B-6C75B5E16838}"/>
              </a:ext>
            </a:extLst>
          </p:cNvPr>
          <p:cNvSpPr txBox="1">
            <a:spLocks/>
          </p:cNvSpPr>
          <p:nvPr/>
        </p:nvSpPr>
        <p:spPr>
          <a:xfrm>
            <a:off x="458604" y="3936191"/>
            <a:ext cx="5338572" cy="2020990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Espace réservé du contenu 8">
            <a:extLst>
              <a:ext uri="{FF2B5EF4-FFF2-40B4-BE49-F238E27FC236}">
                <a16:creationId xmlns:a16="http://schemas.microsoft.com/office/drawing/2014/main" id="{98DB1A6E-53E6-4BB5-B9A4-5F1EB056D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58" y="1239301"/>
            <a:ext cx="2245682" cy="31906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offres à proposer</a:t>
            </a:r>
          </a:p>
        </p:txBody>
      </p:sp>
      <p:sp>
        <p:nvSpPr>
          <p:cNvPr id="16" name="Espace réservé du contenu 8">
            <a:extLst>
              <a:ext uri="{FF2B5EF4-FFF2-40B4-BE49-F238E27FC236}">
                <a16:creationId xmlns:a16="http://schemas.microsoft.com/office/drawing/2014/main" id="{416B9F6B-2A53-4C82-BA9B-B64B560DCA03}"/>
              </a:ext>
            </a:extLst>
          </p:cNvPr>
          <p:cNvSpPr txBox="1">
            <a:spLocks/>
          </p:cNvSpPr>
          <p:nvPr/>
        </p:nvSpPr>
        <p:spPr>
          <a:xfrm>
            <a:off x="517558" y="3734024"/>
            <a:ext cx="1723366" cy="338987"/>
          </a:xfrm>
          <a:prstGeom prst="rect">
            <a:avLst/>
          </a:prstGeom>
          <a:solidFill>
            <a:srgbClr val="92D050"/>
          </a:solidFill>
          <a:ln w="28575"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Qui contacter ?</a:t>
            </a:r>
          </a:p>
        </p:txBody>
      </p:sp>
      <p:sp>
        <p:nvSpPr>
          <p:cNvPr id="19" name="Espace réservé du contenu 8">
            <a:extLst>
              <a:ext uri="{FF2B5EF4-FFF2-40B4-BE49-F238E27FC236}">
                <a16:creationId xmlns:a16="http://schemas.microsoft.com/office/drawing/2014/main" id="{50970CFC-DF42-41A9-8657-16BE65616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0374" y="3737133"/>
            <a:ext cx="2999802" cy="31906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TOUT SUR… le crédit</a:t>
            </a:r>
          </a:p>
        </p:txBody>
      </p:sp>
      <p:pic>
        <p:nvPicPr>
          <p:cNvPr id="37" name="Image 36">
            <a:hlinkClick r:id="rId3"/>
            <a:extLst>
              <a:ext uri="{FF2B5EF4-FFF2-40B4-BE49-F238E27FC236}">
                <a16:creationId xmlns:a16="http://schemas.microsoft.com/office/drawing/2014/main" id="{FD2824C7-9D90-464B-89B9-A7C0780B40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9925" y="5354684"/>
            <a:ext cx="1233803" cy="278179"/>
          </a:xfrm>
          <a:prstGeom prst="rect">
            <a:avLst/>
          </a:prstGeom>
        </p:spPr>
      </p:pic>
      <p:pic>
        <p:nvPicPr>
          <p:cNvPr id="39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5CFD2588-57FF-4BCA-9FA5-F1EC17550F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11309538" y="5572914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4" name="Graphique 1830">
            <a:extLst>
              <a:ext uri="{FF2B5EF4-FFF2-40B4-BE49-F238E27FC236}">
                <a16:creationId xmlns:a16="http://schemas.microsoft.com/office/drawing/2014/main" id="{622E5C38-5027-4B51-8647-A1C561B1EF48}"/>
              </a:ext>
            </a:extLst>
          </p:cNvPr>
          <p:cNvGrpSpPr/>
          <p:nvPr/>
        </p:nvGrpSpPr>
        <p:grpSpPr>
          <a:xfrm>
            <a:off x="538447" y="1276994"/>
            <a:ext cx="248961" cy="225774"/>
            <a:chOff x="10483925" y="2904391"/>
            <a:chExt cx="396900" cy="359934"/>
          </a:xfrm>
          <a:noFill/>
        </p:grpSpPr>
        <p:grpSp>
          <p:nvGrpSpPr>
            <p:cNvPr id="38" name="Graphique 1830">
              <a:extLst>
                <a:ext uri="{FF2B5EF4-FFF2-40B4-BE49-F238E27FC236}">
                  <a16:creationId xmlns:a16="http://schemas.microsoft.com/office/drawing/2014/main" id="{21D1E358-BF38-470D-89C0-BDE221E0028B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45" name="Forme libre : forme 44">
                <a:extLst>
                  <a:ext uri="{FF2B5EF4-FFF2-40B4-BE49-F238E27FC236}">
                    <a16:creationId xmlns:a16="http://schemas.microsoft.com/office/drawing/2014/main" id="{98676C1D-721C-4FB9-AC32-6645B4E3A35C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6" name="Forme libre : forme 45">
                <a:extLst>
                  <a:ext uri="{FF2B5EF4-FFF2-40B4-BE49-F238E27FC236}">
                    <a16:creationId xmlns:a16="http://schemas.microsoft.com/office/drawing/2014/main" id="{022B2013-42A0-49DB-A3DB-32178405FFAA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7" name="Forme libre : forme 46">
                <a:extLst>
                  <a:ext uri="{FF2B5EF4-FFF2-40B4-BE49-F238E27FC236}">
                    <a16:creationId xmlns:a16="http://schemas.microsoft.com/office/drawing/2014/main" id="{C0D9C119-566E-400E-A709-BC49A8FD08B3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8" name="Forme libre : forme 47">
                <a:extLst>
                  <a:ext uri="{FF2B5EF4-FFF2-40B4-BE49-F238E27FC236}">
                    <a16:creationId xmlns:a16="http://schemas.microsoft.com/office/drawing/2014/main" id="{82C51E06-FD16-4926-81A8-AABAC3D4D3C7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9" name="Forme libre : forme 48">
                <a:extLst>
                  <a:ext uri="{FF2B5EF4-FFF2-40B4-BE49-F238E27FC236}">
                    <a16:creationId xmlns:a16="http://schemas.microsoft.com/office/drawing/2014/main" id="{857F9C37-C6BF-4734-B3DD-7B7EFFA8D960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0" name="Forme libre : forme 49">
                <a:extLst>
                  <a:ext uri="{FF2B5EF4-FFF2-40B4-BE49-F238E27FC236}">
                    <a16:creationId xmlns:a16="http://schemas.microsoft.com/office/drawing/2014/main" id="{9695F7CF-A5E4-40DD-BBE2-009E223E1BB4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1" name="Forme libre : forme 50">
                <a:extLst>
                  <a:ext uri="{FF2B5EF4-FFF2-40B4-BE49-F238E27FC236}">
                    <a16:creationId xmlns:a16="http://schemas.microsoft.com/office/drawing/2014/main" id="{E1862CFF-9B43-4963-82F8-45FE118F7847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2" name="Forme libre : forme 51">
                <a:extLst>
                  <a:ext uri="{FF2B5EF4-FFF2-40B4-BE49-F238E27FC236}">
                    <a16:creationId xmlns:a16="http://schemas.microsoft.com/office/drawing/2014/main" id="{4BE45C96-98E9-4858-8AB1-D5182A8F5183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" name="Forme libre : forme 52">
                <a:extLst>
                  <a:ext uri="{FF2B5EF4-FFF2-40B4-BE49-F238E27FC236}">
                    <a16:creationId xmlns:a16="http://schemas.microsoft.com/office/drawing/2014/main" id="{A617A9D6-2EAB-4E86-8298-E81C21B9E322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" name="Forme libre : forme 53">
                <a:extLst>
                  <a:ext uri="{FF2B5EF4-FFF2-40B4-BE49-F238E27FC236}">
                    <a16:creationId xmlns:a16="http://schemas.microsoft.com/office/drawing/2014/main" id="{265A4F70-0670-4273-9608-BDEDA68A2B4C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" name="Forme libre : forme 54">
                <a:extLst>
                  <a:ext uri="{FF2B5EF4-FFF2-40B4-BE49-F238E27FC236}">
                    <a16:creationId xmlns:a16="http://schemas.microsoft.com/office/drawing/2014/main" id="{EE17B203-48EA-4F3A-9E02-11AA5D4FAA13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6" name="Forme libre : forme 55">
                <a:extLst>
                  <a:ext uri="{FF2B5EF4-FFF2-40B4-BE49-F238E27FC236}">
                    <a16:creationId xmlns:a16="http://schemas.microsoft.com/office/drawing/2014/main" id="{C0F60E77-EDFC-4D85-998E-8C5E99E4D7DD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7" name="Forme libre : forme 56">
                <a:extLst>
                  <a:ext uri="{FF2B5EF4-FFF2-40B4-BE49-F238E27FC236}">
                    <a16:creationId xmlns:a16="http://schemas.microsoft.com/office/drawing/2014/main" id="{EA8B3D37-D004-447F-AF77-39E465E77E98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78BD7717-6AF3-46C8-A9DC-70449F813284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" name="Forme libre : forme 42">
              <a:extLst>
                <a:ext uri="{FF2B5EF4-FFF2-40B4-BE49-F238E27FC236}">
                  <a16:creationId xmlns:a16="http://schemas.microsoft.com/office/drawing/2014/main" id="{A0A7B1AF-FB61-4333-88C6-75AA9D82E6D4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" name="Forme libre : forme 43">
              <a:extLst>
                <a:ext uri="{FF2B5EF4-FFF2-40B4-BE49-F238E27FC236}">
                  <a16:creationId xmlns:a16="http://schemas.microsoft.com/office/drawing/2014/main" id="{BA167146-F46C-4C25-B618-467020CF7649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58" name="Graphique 1772">
            <a:extLst>
              <a:ext uri="{FF2B5EF4-FFF2-40B4-BE49-F238E27FC236}">
                <a16:creationId xmlns:a16="http://schemas.microsoft.com/office/drawing/2014/main" id="{7C29E4BE-9EDD-4F92-938D-BD2DC5EB0FD7}"/>
              </a:ext>
            </a:extLst>
          </p:cNvPr>
          <p:cNvGrpSpPr/>
          <p:nvPr/>
        </p:nvGrpSpPr>
        <p:grpSpPr>
          <a:xfrm>
            <a:off x="6102164" y="1318463"/>
            <a:ext cx="211812" cy="233903"/>
            <a:chOff x="2317430" y="1288782"/>
            <a:chExt cx="363699" cy="401630"/>
          </a:xfrm>
          <a:noFill/>
        </p:grpSpPr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DE074A92-69D3-47B6-BFDD-04AA1B51ED8F}"/>
                </a:ext>
              </a:extLst>
            </p:cNvPr>
            <p:cNvSpPr/>
            <p:nvPr/>
          </p:nvSpPr>
          <p:spPr>
            <a:xfrm>
              <a:off x="2437427" y="1349025"/>
              <a:ext cx="92315" cy="208883"/>
            </a:xfrm>
            <a:custGeom>
              <a:avLst/>
              <a:gdLst>
                <a:gd name="connsiteX0" fmla="*/ 18 w 92315"/>
                <a:gd name="connsiteY0" fmla="*/ 208883 h 208883"/>
                <a:gd name="connsiteX1" fmla="*/ 18 w 92315"/>
                <a:gd name="connsiteY1" fmla="*/ 128111 h 208883"/>
                <a:gd name="connsiteX2" fmla="*/ 84505 w 92315"/>
                <a:gd name="connsiteY2" fmla="*/ 0 h 208883"/>
                <a:gd name="connsiteX3" fmla="*/ 92315 w 92315"/>
                <a:gd name="connsiteY3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15" h="208883">
                  <a:moveTo>
                    <a:pt x="18" y="208883"/>
                  </a:moveTo>
                  <a:cubicBezTo>
                    <a:pt x="18" y="157258"/>
                    <a:pt x="18" y="128111"/>
                    <a:pt x="18" y="128111"/>
                  </a:cubicBezTo>
                  <a:cubicBezTo>
                    <a:pt x="18" y="128111"/>
                    <a:pt x="-3411" y="2857"/>
                    <a:pt x="84505" y="0"/>
                  </a:cubicBezTo>
                  <a:lnTo>
                    <a:pt x="92315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60" name="Graphique 1772">
              <a:extLst>
                <a:ext uri="{FF2B5EF4-FFF2-40B4-BE49-F238E27FC236}">
                  <a16:creationId xmlns:a16="http://schemas.microsoft.com/office/drawing/2014/main" id="{F14F8C6A-9530-4D62-8F07-A10B8D029BD7}"/>
                </a:ext>
              </a:extLst>
            </p:cNvPr>
            <p:cNvGrpSpPr/>
            <p:nvPr/>
          </p:nvGrpSpPr>
          <p:grpSpPr>
            <a:xfrm>
              <a:off x="2452209" y="1371600"/>
              <a:ext cx="42576" cy="102012"/>
              <a:chOff x="2452209" y="1371600"/>
              <a:chExt cx="42576" cy="102012"/>
            </a:xfrm>
            <a:grpFill/>
          </p:grpSpPr>
          <p:sp>
            <p:nvSpPr>
              <p:cNvPr id="80" name="Forme libre : forme 79">
                <a:extLst>
                  <a:ext uri="{FF2B5EF4-FFF2-40B4-BE49-F238E27FC236}">
                    <a16:creationId xmlns:a16="http://schemas.microsoft.com/office/drawing/2014/main" id="{9C3F008B-2993-43A9-A49B-932CC7810036}"/>
                  </a:ext>
                </a:extLst>
              </p:cNvPr>
              <p:cNvSpPr/>
              <p:nvPr/>
            </p:nvSpPr>
            <p:spPr>
              <a:xfrm>
                <a:off x="2480403" y="1371600"/>
                <a:ext cx="14382" cy="13049"/>
              </a:xfrm>
              <a:custGeom>
                <a:avLst/>
                <a:gdLst>
                  <a:gd name="connsiteX0" fmla="*/ 0 w 14382"/>
                  <a:gd name="connsiteY0" fmla="*/ 13049 h 13049"/>
                  <a:gd name="connsiteX1" fmla="*/ 14383 w 14382"/>
                  <a:gd name="connsiteY1" fmla="*/ 0 h 1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13049">
                    <a:moveTo>
                      <a:pt x="0" y="13049"/>
                    </a:moveTo>
                    <a:cubicBezTo>
                      <a:pt x="4191" y="8191"/>
                      <a:pt x="8954" y="3715"/>
                      <a:pt x="14383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1" name="Forme libre : forme 80">
                <a:extLst>
                  <a:ext uri="{FF2B5EF4-FFF2-40B4-BE49-F238E27FC236}">
                    <a16:creationId xmlns:a16="http://schemas.microsoft.com/office/drawing/2014/main" id="{38F78E97-F39F-4C4A-8773-F97FA41BB434}"/>
                  </a:ext>
                </a:extLst>
              </p:cNvPr>
              <p:cNvSpPr/>
              <p:nvPr/>
            </p:nvSpPr>
            <p:spPr>
              <a:xfrm>
                <a:off x="2452209" y="1404175"/>
                <a:ext cx="15621" cy="69437"/>
              </a:xfrm>
              <a:custGeom>
                <a:avLst/>
                <a:gdLst>
                  <a:gd name="connsiteX0" fmla="*/ 0 w 15621"/>
                  <a:gd name="connsiteY0" fmla="*/ 69437 h 69437"/>
                  <a:gd name="connsiteX1" fmla="*/ 15621 w 15621"/>
                  <a:gd name="connsiteY1" fmla="*/ 0 h 69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21" h="69437">
                    <a:moveTo>
                      <a:pt x="0" y="69437"/>
                    </a:moveTo>
                    <a:cubicBezTo>
                      <a:pt x="572" y="54578"/>
                      <a:pt x="3334" y="25146"/>
                      <a:pt x="15621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B262F5E1-E9B1-4C8F-91FC-A6F4702936DC}"/>
                </a:ext>
              </a:extLst>
            </p:cNvPr>
            <p:cNvSpPr/>
            <p:nvPr/>
          </p:nvSpPr>
          <p:spPr>
            <a:xfrm>
              <a:off x="2556317" y="1349974"/>
              <a:ext cx="86772" cy="231460"/>
            </a:xfrm>
            <a:custGeom>
              <a:avLst/>
              <a:gdLst>
                <a:gd name="connsiteX0" fmla="*/ 0 w 86772"/>
                <a:gd name="connsiteY0" fmla="*/ 3 h 231460"/>
                <a:gd name="connsiteX1" fmla="*/ 86773 w 86772"/>
                <a:gd name="connsiteY1" fmla="*/ 132687 h 231460"/>
                <a:gd name="connsiteX2" fmla="*/ 86773 w 86772"/>
                <a:gd name="connsiteY2" fmla="*/ 231461 h 2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72" h="231460">
                  <a:moveTo>
                    <a:pt x="0" y="3"/>
                  </a:moveTo>
                  <a:cubicBezTo>
                    <a:pt x="0" y="3"/>
                    <a:pt x="86773" y="-2568"/>
                    <a:pt x="86773" y="132687"/>
                  </a:cubicBezTo>
                  <a:lnTo>
                    <a:pt x="86773" y="231461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650383B8-92F2-4C23-AB44-45762E7E8818}"/>
                </a:ext>
              </a:extLst>
            </p:cNvPr>
            <p:cNvSpPr/>
            <p:nvPr/>
          </p:nvSpPr>
          <p:spPr>
            <a:xfrm>
              <a:off x="2491356" y="1288782"/>
              <a:ext cx="86868" cy="59291"/>
            </a:xfrm>
            <a:custGeom>
              <a:avLst/>
              <a:gdLst>
                <a:gd name="connsiteX0" fmla="*/ 23241 w 86868"/>
                <a:gd name="connsiteY0" fmla="*/ 59291 h 59291"/>
                <a:gd name="connsiteX1" fmla="*/ 0 w 86868"/>
                <a:gd name="connsiteY1" fmla="*/ 14333 h 59291"/>
                <a:gd name="connsiteX2" fmla="*/ 86868 w 86868"/>
                <a:gd name="connsiteY2" fmla="*/ 10142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" h="59291">
                  <a:moveTo>
                    <a:pt x="23241" y="59291"/>
                  </a:moveTo>
                  <a:lnTo>
                    <a:pt x="0" y="14333"/>
                  </a:lnTo>
                  <a:cubicBezTo>
                    <a:pt x="0" y="14333"/>
                    <a:pt x="42386" y="-14909"/>
                    <a:pt x="86868" y="1014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09F1ACCB-F1DF-43D6-942C-FB7813AC44D0}"/>
                </a:ext>
              </a:extLst>
            </p:cNvPr>
            <p:cNvSpPr/>
            <p:nvPr/>
          </p:nvSpPr>
          <p:spPr>
            <a:xfrm>
              <a:off x="2568033" y="1308544"/>
              <a:ext cx="16382" cy="40671"/>
            </a:xfrm>
            <a:custGeom>
              <a:avLst/>
              <a:gdLst>
                <a:gd name="connsiteX0" fmla="*/ 16383 w 16382"/>
                <a:gd name="connsiteY0" fmla="*/ 0 h 40671"/>
                <a:gd name="connsiteX1" fmla="*/ 0 w 16382"/>
                <a:gd name="connsiteY1" fmla="*/ 40672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" h="40671">
                  <a:moveTo>
                    <a:pt x="16383" y="0"/>
                  </a:moveTo>
                  <a:lnTo>
                    <a:pt x="0" y="40672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" name="Forme libre : forme 63">
              <a:extLst>
                <a:ext uri="{FF2B5EF4-FFF2-40B4-BE49-F238E27FC236}">
                  <a16:creationId xmlns:a16="http://schemas.microsoft.com/office/drawing/2014/main" id="{836124EB-1ABD-4AF9-B01B-1DE426020774}"/>
                </a:ext>
              </a:extLst>
            </p:cNvPr>
            <p:cNvSpPr/>
            <p:nvPr/>
          </p:nvSpPr>
          <p:spPr>
            <a:xfrm>
              <a:off x="2538601" y="1303972"/>
              <a:ext cx="190" cy="34194"/>
            </a:xfrm>
            <a:custGeom>
              <a:avLst/>
              <a:gdLst>
                <a:gd name="connsiteX0" fmla="*/ 191 w 190"/>
                <a:gd name="connsiteY0" fmla="*/ 0 h 34194"/>
                <a:gd name="connsiteX1" fmla="*/ 0 w 190"/>
                <a:gd name="connsiteY1" fmla="*/ 34195 h 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" h="34194">
                  <a:moveTo>
                    <a:pt x="191" y="0"/>
                  </a:moveTo>
                  <a:lnTo>
                    <a:pt x="0" y="3419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718B1F0C-4D6D-4237-9395-725D332E20CD}"/>
                </a:ext>
              </a:extLst>
            </p:cNvPr>
            <p:cNvSpPr/>
            <p:nvPr/>
          </p:nvSpPr>
          <p:spPr>
            <a:xfrm>
              <a:off x="2556889" y="1311116"/>
              <a:ext cx="6572" cy="18478"/>
            </a:xfrm>
            <a:custGeom>
              <a:avLst/>
              <a:gdLst>
                <a:gd name="connsiteX0" fmla="*/ 6572 w 6572"/>
                <a:gd name="connsiteY0" fmla="*/ 0 h 18478"/>
                <a:gd name="connsiteX1" fmla="*/ 0 w 6572"/>
                <a:gd name="connsiteY1" fmla="*/ 18479 h 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" h="18478">
                  <a:moveTo>
                    <a:pt x="6572" y="0"/>
                  </a:moveTo>
                  <a:lnTo>
                    <a:pt x="0" y="1847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66" name="Graphique 1772">
              <a:extLst>
                <a:ext uri="{FF2B5EF4-FFF2-40B4-BE49-F238E27FC236}">
                  <a16:creationId xmlns:a16="http://schemas.microsoft.com/office/drawing/2014/main" id="{3FD9C205-EC44-41BC-AC60-737E63EACF7D}"/>
                </a:ext>
              </a:extLst>
            </p:cNvPr>
            <p:cNvGrpSpPr/>
            <p:nvPr/>
          </p:nvGrpSpPr>
          <p:grpSpPr>
            <a:xfrm>
              <a:off x="2489833" y="1432178"/>
              <a:ext cx="79724" cy="98488"/>
              <a:chOff x="2489833" y="1432178"/>
              <a:chExt cx="79724" cy="98488"/>
            </a:xfrm>
            <a:grpFill/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9A5C30A-F0F4-4195-959D-C95F57423CDA}"/>
                  </a:ext>
                </a:extLst>
              </p:cNvPr>
              <p:cNvSpPr/>
              <p:nvPr/>
            </p:nvSpPr>
            <p:spPr>
              <a:xfrm>
                <a:off x="2506025" y="1432178"/>
                <a:ext cx="63531" cy="98488"/>
              </a:xfrm>
              <a:custGeom>
                <a:avLst/>
                <a:gdLst>
                  <a:gd name="connsiteX0" fmla="*/ 63532 w 63531"/>
                  <a:gd name="connsiteY0" fmla="*/ 96393 h 98488"/>
                  <a:gd name="connsiteX1" fmla="*/ 49244 w 63531"/>
                  <a:gd name="connsiteY1" fmla="*/ 98489 h 98488"/>
                  <a:gd name="connsiteX2" fmla="*/ 0 w 63531"/>
                  <a:gd name="connsiteY2" fmla="*/ 49244 h 98488"/>
                  <a:gd name="connsiteX3" fmla="*/ 49244 w 63531"/>
                  <a:gd name="connsiteY3" fmla="*/ 0 h 98488"/>
                  <a:gd name="connsiteX4" fmla="*/ 61436 w 63531"/>
                  <a:gd name="connsiteY4" fmla="*/ 1524 h 98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31" h="98488">
                    <a:moveTo>
                      <a:pt x="63532" y="96393"/>
                    </a:moveTo>
                    <a:cubicBezTo>
                      <a:pt x="58960" y="97727"/>
                      <a:pt x="54197" y="98489"/>
                      <a:pt x="49244" y="98489"/>
                    </a:cubicBezTo>
                    <a:cubicBezTo>
                      <a:pt x="22003" y="98489"/>
                      <a:pt x="0" y="76390"/>
                      <a:pt x="0" y="49244"/>
                    </a:cubicBezTo>
                    <a:cubicBezTo>
                      <a:pt x="0" y="22098"/>
                      <a:pt x="22098" y="0"/>
                      <a:pt x="49244" y="0"/>
                    </a:cubicBezTo>
                    <a:cubicBezTo>
                      <a:pt x="53435" y="0"/>
                      <a:pt x="57531" y="572"/>
                      <a:pt x="61436" y="1524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C5A06959-A3B5-4793-878D-B54E87E11525}"/>
                  </a:ext>
                </a:extLst>
              </p:cNvPr>
              <p:cNvSpPr/>
              <p:nvPr/>
            </p:nvSpPr>
            <p:spPr>
              <a:xfrm>
                <a:off x="2491261" y="1471326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9" name="Forme libre : forme 78">
                <a:extLst>
                  <a:ext uri="{FF2B5EF4-FFF2-40B4-BE49-F238E27FC236}">
                    <a16:creationId xmlns:a16="http://schemas.microsoft.com/office/drawing/2014/main" id="{E7E40233-CF0C-4974-BB0C-63AF61BC7F13}"/>
                  </a:ext>
                </a:extLst>
              </p:cNvPr>
              <p:cNvSpPr/>
              <p:nvPr/>
            </p:nvSpPr>
            <p:spPr>
              <a:xfrm>
                <a:off x="2489833" y="1488090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E229CE49-4496-4633-B558-DCE39B143288}"/>
                </a:ext>
              </a:extLst>
            </p:cNvPr>
            <p:cNvSpPr/>
            <p:nvPr/>
          </p:nvSpPr>
          <p:spPr>
            <a:xfrm>
              <a:off x="2317430" y="1683829"/>
              <a:ext cx="7239" cy="9525"/>
            </a:xfrm>
            <a:custGeom>
              <a:avLst/>
              <a:gdLst>
                <a:gd name="connsiteX0" fmla="*/ 7239 w 7239"/>
                <a:gd name="connsiteY0" fmla="*/ 0 h 9525"/>
                <a:gd name="connsiteX1" fmla="*/ 0 w 72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9525">
                  <a:moveTo>
                    <a:pt x="7239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30E52457-6B99-4E22-BF3F-3C67FC0D6971}"/>
                </a:ext>
              </a:extLst>
            </p:cNvPr>
            <p:cNvSpPr/>
            <p:nvPr/>
          </p:nvSpPr>
          <p:spPr>
            <a:xfrm>
              <a:off x="2317430" y="1531524"/>
              <a:ext cx="60293" cy="152304"/>
            </a:xfrm>
            <a:custGeom>
              <a:avLst/>
              <a:gdLst>
                <a:gd name="connsiteX0" fmla="*/ 0 w 60293"/>
                <a:gd name="connsiteY0" fmla="*/ 0 h 152304"/>
                <a:gd name="connsiteX1" fmla="*/ 55150 w 60293"/>
                <a:gd name="connsiteY1" fmla="*/ 0 h 152304"/>
                <a:gd name="connsiteX2" fmla="*/ 60293 w 60293"/>
                <a:gd name="connsiteY2" fmla="*/ 5143 h 152304"/>
                <a:gd name="connsiteX3" fmla="*/ 60293 w 60293"/>
                <a:gd name="connsiteY3" fmla="*/ 147161 h 152304"/>
                <a:gd name="connsiteX4" fmla="*/ 55150 w 60293"/>
                <a:gd name="connsiteY4" fmla="*/ 152305 h 152304"/>
                <a:gd name="connsiteX5" fmla="*/ 26099 w 60293"/>
                <a:gd name="connsiteY5" fmla="*/ 152305 h 1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" h="152304">
                  <a:moveTo>
                    <a:pt x="0" y="0"/>
                  </a:moveTo>
                  <a:lnTo>
                    <a:pt x="55150" y="0"/>
                  </a:lnTo>
                  <a:cubicBezTo>
                    <a:pt x="58007" y="0"/>
                    <a:pt x="60293" y="2286"/>
                    <a:pt x="60293" y="5143"/>
                  </a:cubicBezTo>
                  <a:lnTo>
                    <a:pt x="60293" y="147161"/>
                  </a:lnTo>
                  <a:cubicBezTo>
                    <a:pt x="60293" y="150019"/>
                    <a:pt x="58007" y="152305"/>
                    <a:pt x="55150" y="152305"/>
                  </a:cubicBezTo>
                  <a:lnTo>
                    <a:pt x="26099" y="15230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7F5460DC-5E07-44B5-BFE1-9473B87CAE17}"/>
                </a:ext>
              </a:extLst>
            </p:cNvPr>
            <p:cNvSpPr/>
            <p:nvPr/>
          </p:nvSpPr>
          <p:spPr>
            <a:xfrm>
              <a:off x="2380009" y="1626108"/>
              <a:ext cx="22764" cy="39242"/>
            </a:xfrm>
            <a:custGeom>
              <a:avLst/>
              <a:gdLst>
                <a:gd name="connsiteX0" fmla="*/ 22765 w 22764"/>
                <a:gd name="connsiteY0" fmla="*/ 0 h 39242"/>
                <a:gd name="connsiteX1" fmla="*/ 22765 w 22764"/>
                <a:gd name="connsiteY1" fmla="*/ 34099 h 39242"/>
                <a:gd name="connsiteX2" fmla="*/ 17621 w 22764"/>
                <a:gd name="connsiteY2" fmla="*/ 39243 h 39242"/>
                <a:gd name="connsiteX3" fmla="*/ 0 w 22764"/>
                <a:gd name="connsiteY3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39242">
                  <a:moveTo>
                    <a:pt x="22765" y="0"/>
                  </a:moveTo>
                  <a:lnTo>
                    <a:pt x="22765" y="34099"/>
                  </a:lnTo>
                  <a:cubicBezTo>
                    <a:pt x="22765" y="36957"/>
                    <a:pt x="20479" y="39243"/>
                    <a:pt x="17621" y="39243"/>
                  </a:cubicBezTo>
                  <a:lnTo>
                    <a:pt x="0" y="39243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BD03BFA3-8F19-4D2B-9B00-C0DD9A1A8CEC}"/>
                </a:ext>
              </a:extLst>
            </p:cNvPr>
            <p:cNvSpPr/>
            <p:nvPr/>
          </p:nvSpPr>
          <p:spPr>
            <a:xfrm>
              <a:off x="2378199" y="1544288"/>
              <a:ext cx="24574" cy="59150"/>
            </a:xfrm>
            <a:custGeom>
              <a:avLst/>
              <a:gdLst>
                <a:gd name="connsiteX0" fmla="*/ 0 w 24574"/>
                <a:gd name="connsiteY0" fmla="*/ 0 h 59150"/>
                <a:gd name="connsiteX1" fmla="*/ 19431 w 24574"/>
                <a:gd name="connsiteY1" fmla="*/ 0 h 59150"/>
                <a:gd name="connsiteX2" fmla="*/ 24575 w 24574"/>
                <a:gd name="connsiteY2" fmla="*/ 5144 h 59150"/>
                <a:gd name="connsiteX3" fmla="*/ 24575 w 24574"/>
                <a:gd name="connsiteY3" fmla="*/ 59150 h 5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74" h="59150">
                  <a:moveTo>
                    <a:pt x="0" y="0"/>
                  </a:moveTo>
                  <a:lnTo>
                    <a:pt x="19431" y="0"/>
                  </a:lnTo>
                  <a:cubicBezTo>
                    <a:pt x="22289" y="0"/>
                    <a:pt x="24575" y="2286"/>
                    <a:pt x="24575" y="5144"/>
                  </a:cubicBezTo>
                  <a:lnTo>
                    <a:pt x="24575" y="5915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FBD57F0C-E6DE-4F85-9213-AB060761DD83}"/>
                </a:ext>
              </a:extLst>
            </p:cNvPr>
            <p:cNvSpPr/>
            <p:nvPr/>
          </p:nvSpPr>
          <p:spPr>
            <a:xfrm>
              <a:off x="2402774" y="1557611"/>
              <a:ext cx="172307" cy="71639"/>
            </a:xfrm>
            <a:custGeom>
              <a:avLst/>
              <a:gdLst>
                <a:gd name="connsiteX0" fmla="*/ 0 w 172307"/>
                <a:gd name="connsiteY0" fmla="*/ 678 h 71639"/>
                <a:gd name="connsiteX1" fmla="*/ 95917 w 172307"/>
                <a:gd name="connsiteY1" fmla="*/ 20681 h 71639"/>
                <a:gd name="connsiteX2" fmla="*/ 153638 w 172307"/>
                <a:gd name="connsiteY2" fmla="*/ 20681 h 71639"/>
                <a:gd name="connsiteX3" fmla="*/ 172307 w 172307"/>
                <a:gd name="connsiteY3" fmla="*/ 38397 h 71639"/>
                <a:gd name="connsiteX4" fmla="*/ 152305 w 172307"/>
                <a:gd name="connsiteY4" fmla="*/ 55257 h 71639"/>
                <a:gd name="connsiteX5" fmla="*/ 105442 w 172307"/>
                <a:gd name="connsiteY5" fmla="*/ 55257 h 71639"/>
                <a:gd name="connsiteX6" fmla="*/ 90392 w 172307"/>
                <a:gd name="connsiteY6" fmla="*/ 71640 h 7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307" h="71639">
                  <a:moveTo>
                    <a:pt x="0" y="678"/>
                  </a:moveTo>
                  <a:cubicBezTo>
                    <a:pt x="0" y="678"/>
                    <a:pt x="60008" y="-5703"/>
                    <a:pt x="95917" y="20681"/>
                  </a:cubicBezTo>
                  <a:lnTo>
                    <a:pt x="153638" y="20681"/>
                  </a:lnTo>
                  <a:cubicBezTo>
                    <a:pt x="153638" y="20681"/>
                    <a:pt x="172307" y="19728"/>
                    <a:pt x="172307" y="38397"/>
                  </a:cubicBezTo>
                  <a:cubicBezTo>
                    <a:pt x="172307" y="57066"/>
                    <a:pt x="152305" y="55257"/>
                    <a:pt x="152305" y="55257"/>
                  </a:cubicBezTo>
                  <a:lnTo>
                    <a:pt x="105442" y="55257"/>
                  </a:lnTo>
                  <a:lnTo>
                    <a:pt x="90392" y="7164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D6F07387-DFC4-4E85-A41A-3E574DB93433}"/>
                </a:ext>
              </a:extLst>
            </p:cNvPr>
            <p:cNvSpPr/>
            <p:nvPr/>
          </p:nvSpPr>
          <p:spPr>
            <a:xfrm>
              <a:off x="2404584" y="1647062"/>
              <a:ext cx="131349" cy="43350"/>
            </a:xfrm>
            <a:custGeom>
              <a:avLst/>
              <a:gdLst>
                <a:gd name="connsiteX0" fmla="*/ 131350 w 131349"/>
                <a:gd name="connsiteY0" fmla="*/ 42196 h 43350"/>
                <a:gd name="connsiteX1" fmla="*/ 108204 w 131349"/>
                <a:gd name="connsiteY1" fmla="*/ 39053 h 43350"/>
                <a:gd name="connsiteX2" fmla="*/ 34100 w 131349"/>
                <a:gd name="connsiteY2" fmla="*/ 0 h 43350"/>
                <a:gd name="connsiteX3" fmla="*/ 0 w 131349"/>
                <a:gd name="connsiteY3" fmla="*/ 0 h 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349" h="43350">
                  <a:moveTo>
                    <a:pt x="131350" y="42196"/>
                  </a:moveTo>
                  <a:cubicBezTo>
                    <a:pt x="131350" y="42196"/>
                    <a:pt x="122301" y="46292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4ADC8C3B-A39B-4555-9D24-0542477170B9}"/>
                </a:ext>
              </a:extLst>
            </p:cNvPr>
            <p:cNvSpPr/>
            <p:nvPr/>
          </p:nvSpPr>
          <p:spPr>
            <a:xfrm>
              <a:off x="2551459" y="1590759"/>
              <a:ext cx="129669" cy="91546"/>
            </a:xfrm>
            <a:custGeom>
              <a:avLst/>
              <a:gdLst>
                <a:gd name="connsiteX0" fmla="*/ 48101 w 129669"/>
                <a:gd name="connsiteY0" fmla="*/ 20776 h 91546"/>
                <a:gd name="connsiteX1" fmla="*/ 128111 w 129669"/>
                <a:gd name="connsiteY1" fmla="*/ 6679 h 91546"/>
                <a:gd name="connsiteX2" fmla="*/ 0 w 129669"/>
                <a:gd name="connsiteY2" fmla="*/ 91546 h 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69" h="91546">
                  <a:moveTo>
                    <a:pt x="48101" y="20776"/>
                  </a:moveTo>
                  <a:cubicBezTo>
                    <a:pt x="48101" y="20776"/>
                    <a:pt x="109061" y="-14276"/>
                    <a:pt x="128111" y="6679"/>
                  </a:cubicBezTo>
                  <a:cubicBezTo>
                    <a:pt x="143542" y="23538"/>
                    <a:pt x="40291" y="73163"/>
                    <a:pt x="0" y="91546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54261B9E-76BE-4D52-AAB2-CFC466D498BE}"/>
                </a:ext>
              </a:extLst>
            </p:cNvPr>
            <p:cNvSpPr/>
            <p:nvPr/>
          </p:nvSpPr>
          <p:spPr>
            <a:xfrm>
              <a:off x="2338957" y="1551146"/>
              <a:ext cx="37623" cy="9525"/>
            </a:xfrm>
            <a:custGeom>
              <a:avLst/>
              <a:gdLst>
                <a:gd name="connsiteX0" fmla="*/ 37624 w 37623"/>
                <a:gd name="connsiteY0" fmla="*/ 0 h 9525"/>
                <a:gd name="connsiteX1" fmla="*/ 0 w 3762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23" h="9525">
                  <a:moveTo>
                    <a:pt x="37624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DEA394CE-54A1-4C9B-9327-A9F03A3A3780}"/>
                </a:ext>
              </a:extLst>
            </p:cNvPr>
            <p:cNvSpPr/>
            <p:nvPr/>
          </p:nvSpPr>
          <p:spPr>
            <a:xfrm>
              <a:off x="2351815" y="1565910"/>
              <a:ext cx="23240" cy="9525"/>
            </a:xfrm>
            <a:custGeom>
              <a:avLst/>
              <a:gdLst>
                <a:gd name="connsiteX0" fmla="*/ 23241 w 23240"/>
                <a:gd name="connsiteY0" fmla="*/ 0 h 9525"/>
                <a:gd name="connsiteX1" fmla="*/ 0 w 232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0" h="9525">
                  <a:moveTo>
                    <a:pt x="23241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23133F66-73A9-4B52-A9D1-1DB049B55381}"/>
                </a:ext>
              </a:extLst>
            </p:cNvPr>
            <p:cNvSpPr/>
            <p:nvPr/>
          </p:nvSpPr>
          <p:spPr>
            <a:xfrm>
              <a:off x="2628421" y="1511998"/>
              <a:ext cx="9525" cy="52768"/>
            </a:xfrm>
            <a:custGeom>
              <a:avLst/>
              <a:gdLst>
                <a:gd name="connsiteX0" fmla="*/ 0 w 9525"/>
                <a:gd name="connsiteY0" fmla="*/ 0 h 52768"/>
                <a:gd name="connsiteX1" fmla="*/ 0 w 9525"/>
                <a:gd name="connsiteY1" fmla="*/ 52769 h 5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">
                  <a:moveTo>
                    <a:pt x="0" y="0"/>
                  </a:moveTo>
                  <a:lnTo>
                    <a:pt x="0" y="5276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82" name="Graphique 1813">
            <a:extLst>
              <a:ext uri="{FF2B5EF4-FFF2-40B4-BE49-F238E27FC236}">
                <a16:creationId xmlns:a16="http://schemas.microsoft.com/office/drawing/2014/main" id="{89080429-688E-42B9-B5F2-5D630F31424E}"/>
              </a:ext>
            </a:extLst>
          </p:cNvPr>
          <p:cNvGrpSpPr/>
          <p:nvPr/>
        </p:nvGrpSpPr>
        <p:grpSpPr>
          <a:xfrm>
            <a:off x="6087434" y="3760561"/>
            <a:ext cx="243960" cy="227725"/>
            <a:chOff x="2279329" y="2853237"/>
            <a:chExt cx="426529" cy="398144"/>
          </a:xfrm>
          <a:noFill/>
        </p:grpSpPr>
        <p:grpSp>
          <p:nvGrpSpPr>
            <p:cNvPr id="83" name="Graphique 1813">
              <a:extLst>
                <a:ext uri="{FF2B5EF4-FFF2-40B4-BE49-F238E27FC236}">
                  <a16:creationId xmlns:a16="http://schemas.microsoft.com/office/drawing/2014/main" id="{82FE5FB3-325F-4050-8E27-D27DAA3E4A20}"/>
                </a:ext>
              </a:extLst>
            </p:cNvPr>
            <p:cNvGrpSpPr/>
            <p:nvPr/>
          </p:nvGrpSpPr>
          <p:grpSpPr>
            <a:xfrm>
              <a:off x="2279329" y="2853237"/>
              <a:ext cx="426529" cy="398144"/>
              <a:chOff x="2279329" y="2853237"/>
              <a:chExt cx="426529" cy="398144"/>
            </a:xfrm>
            <a:grpFill/>
          </p:grpSpPr>
          <p:grpSp>
            <p:nvGrpSpPr>
              <p:cNvPr id="85" name="Graphique 1813">
                <a:extLst>
                  <a:ext uri="{FF2B5EF4-FFF2-40B4-BE49-F238E27FC236}">
                    <a16:creationId xmlns:a16="http://schemas.microsoft.com/office/drawing/2014/main" id="{595EB76C-7C10-4331-9B4B-4BA6E88F07AE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83857"/>
                <a:chOff x="2279329" y="2853237"/>
                <a:chExt cx="426529" cy="383857"/>
              </a:xfrm>
              <a:grpFill/>
            </p:grpSpPr>
            <p:grpSp>
              <p:nvGrpSpPr>
                <p:cNvPr id="87" name="Graphique 1813">
                  <a:extLst>
                    <a:ext uri="{FF2B5EF4-FFF2-40B4-BE49-F238E27FC236}">
                      <a16:creationId xmlns:a16="http://schemas.microsoft.com/office/drawing/2014/main" id="{0A8B4F63-E43E-403D-8A23-CD24B3C6F414}"/>
                    </a:ext>
                  </a:extLst>
                </p:cNvPr>
                <p:cNvGrpSpPr/>
                <p:nvPr/>
              </p:nvGrpSpPr>
              <p:grpSpPr>
                <a:xfrm>
                  <a:off x="2404487" y="2986968"/>
                  <a:ext cx="163258" cy="250126"/>
                  <a:chOff x="2404487" y="2986968"/>
                  <a:chExt cx="163258" cy="250126"/>
                </a:xfrm>
                <a:grpFill/>
              </p:grpSpPr>
              <p:sp>
                <p:nvSpPr>
                  <p:cNvPr id="101" name="Forme libre : forme 100">
                    <a:extLst>
                      <a:ext uri="{FF2B5EF4-FFF2-40B4-BE49-F238E27FC236}">
                        <a16:creationId xmlns:a16="http://schemas.microsoft.com/office/drawing/2014/main" id="{37A5BF06-9C7B-4FD7-A28A-AB78FEE9CE20}"/>
                      </a:ext>
                    </a:extLst>
                  </p:cNvPr>
                  <p:cNvSpPr/>
                  <p:nvPr/>
                </p:nvSpPr>
                <p:spPr>
                  <a:xfrm>
                    <a:off x="2404487" y="2986968"/>
                    <a:ext cx="163258" cy="250126"/>
                  </a:xfrm>
                  <a:custGeom>
                    <a:avLst/>
                    <a:gdLst>
                      <a:gd name="connsiteX0" fmla="*/ 163259 w 163258"/>
                      <a:gd name="connsiteY0" fmla="*/ 81629 h 250126"/>
                      <a:gd name="connsiteX1" fmla="*/ 81629 w 163258"/>
                      <a:gd name="connsiteY1" fmla="*/ 0 h 250126"/>
                      <a:gd name="connsiteX2" fmla="*/ 0 w 163258"/>
                      <a:gd name="connsiteY2" fmla="*/ 81629 h 250126"/>
                      <a:gd name="connsiteX3" fmla="*/ 23527 w 163258"/>
                      <a:gd name="connsiteY3" fmla="*/ 138875 h 250126"/>
                      <a:gd name="connsiteX4" fmla="*/ 23527 w 163258"/>
                      <a:gd name="connsiteY4" fmla="*/ 138875 h 250126"/>
                      <a:gd name="connsiteX5" fmla="*/ 51911 w 163258"/>
                      <a:gd name="connsiteY5" fmla="*/ 249841 h 250126"/>
                      <a:gd name="connsiteX6" fmla="*/ 114967 w 163258"/>
                      <a:gd name="connsiteY6" fmla="*/ 250126 h 250126"/>
                      <a:gd name="connsiteX7" fmla="*/ 138875 w 163258"/>
                      <a:gd name="connsiteY7" fmla="*/ 139732 h 250126"/>
                      <a:gd name="connsiteX8" fmla="*/ 163259 w 163258"/>
                      <a:gd name="connsiteY8" fmla="*/ 81629 h 250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258" h="250126">
                        <a:moveTo>
                          <a:pt x="163259" y="81629"/>
                        </a:moveTo>
                        <a:cubicBezTo>
                          <a:pt x="163259" y="36576"/>
                          <a:pt x="126683" y="0"/>
                          <a:pt x="81629" y="0"/>
                        </a:cubicBezTo>
                        <a:cubicBezTo>
                          <a:pt x="36576" y="0"/>
                          <a:pt x="0" y="36576"/>
                          <a:pt x="0" y="81629"/>
                        </a:cubicBezTo>
                        <a:cubicBezTo>
                          <a:pt x="0" y="103918"/>
                          <a:pt x="8954" y="124111"/>
                          <a:pt x="23527" y="138875"/>
                        </a:cubicBezTo>
                        <a:lnTo>
                          <a:pt x="23527" y="138875"/>
                        </a:lnTo>
                        <a:cubicBezTo>
                          <a:pt x="58293" y="173641"/>
                          <a:pt x="51911" y="249841"/>
                          <a:pt x="51911" y="249841"/>
                        </a:cubicBezTo>
                        <a:lnTo>
                          <a:pt x="114967" y="250126"/>
                        </a:lnTo>
                        <a:cubicBezTo>
                          <a:pt x="114967" y="170688"/>
                          <a:pt x="134779" y="144304"/>
                          <a:pt x="138875" y="139732"/>
                        </a:cubicBezTo>
                        <a:cubicBezTo>
                          <a:pt x="153924" y="124873"/>
                          <a:pt x="163259" y="104394"/>
                          <a:pt x="163259" y="81629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2" name="Forme libre : forme 101">
                    <a:extLst>
                      <a:ext uri="{FF2B5EF4-FFF2-40B4-BE49-F238E27FC236}">
                        <a16:creationId xmlns:a16="http://schemas.microsoft.com/office/drawing/2014/main" id="{F9D457CB-1580-4D64-B8BB-15BF4756B8B3}"/>
                      </a:ext>
                    </a:extLst>
                  </p:cNvPr>
                  <p:cNvSpPr/>
                  <p:nvPr/>
                </p:nvSpPr>
                <p:spPr>
                  <a:xfrm>
                    <a:off x="2455542" y="3190994"/>
                    <a:ext cx="63912" cy="9525"/>
                  </a:xfrm>
                  <a:custGeom>
                    <a:avLst/>
                    <a:gdLst>
                      <a:gd name="connsiteX0" fmla="*/ 0 w 63912"/>
                      <a:gd name="connsiteY0" fmla="*/ 0 h 9525"/>
                      <a:gd name="connsiteX1" fmla="*/ 63913 w 6391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3912" h="9525">
                        <a:moveTo>
                          <a:pt x="0" y="0"/>
                        </a:moveTo>
                        <a:lnTo>
                          <a:pt x="63913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88" name="Forme libre : forme 87">
                  <a:extLst>
                    <a:ext uri="{FF2B5EF4-FFF2-40B4-BE49-F238E27FC236}">
                      <a16:creationId xmlns:a16="http://schemas.microsoft.com/office/drawing/2014/main" id="{F44FEA16-5D89-45DA-A094-B6330C5F91ED}"/>
                    </a:ext>
                  </a:extLst>
                </p:cNvPr>
                <p:cNvSpPr/>
                <p:nvPr/>
              </p:nvSpPr>
              <p:spPr>
                <a:xfrm>
                  <a:off x="2461352" y="3012019"/>
                  <a:ext cx="22574" cy="4857"/>
                </a:xfrm>
                <a:custGeom>
                  <a:avLst/>
                  <a:gdLst>
                    <a:gd name="connsiteX0" fmla="*/ 0 w 22574"/>
                    <a:gd name="connsiteY0" fmla="*/ 4858 h 4857"/>
                    <a:gd name="connsiteX1" fmla="*/ 22574 w 22574"/>
                    <a:gd name="connsiteY1" fmla="*/ 0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74" h="4857">
                      <a:moveTo>
                        <a:pt x="0" y="4858"/>
                      </a:moveTo>
                      <a:cubicBezTo>
                        <a:pt x="6858" y="1715"/>
                        <a:pt x="14478" y="0"/>
                        <a:pt x="2257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9" name="Forme libre : forme 88">
                  <a:extLst>
                    <a:ext uri="{FF2B5EF4-FFF2-40B4-BE49-F238E27FC236}">
                      <a16:creationId xmlns:a16="http://schemas.microsoft.com/office/drawing/2014/main" id="{52A7C7C3-B419-4AF1-B9F1-9CEAC6AD3785}"/>
                    </a:ext>
                  </a:extLst>
                </p:cNvPr>
                <p:cNvSpPr/>
                <p:nvPr/>
              </p:nvSpPr>
              <p:spPr>
                <a:xfrm>
                  <a:off x="2429062" y="3029545"/>
                  <a:ext cx="14763" cy="48006"/>
                </a:xfrm>
                <a:custGeom>
                  <a:avLst/>
                  <a:gdLst>
                    <a:gd name="connsiteX0" fmla="*/ 953 w 14763"/>
                    <a:gd name="connsiteY0" fmla="*/ 48006 h 48006"/>
                    <a:gd name="connsiteX1" fmla="*/ 0 w 14763"/>
                    <a:gd name="connsiteY1" fmla="*/ 37719 h 48006"/>
                    <a:gd name="connsiteX2" fmla="*/ 14764 w 14763"/>
                    <a:gd name="connsiteY2" fmla="*/ 0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" h="48006">
                      <a:moveTo>
                        <a:pt x="953" y="48006"/>
                      </a:moveTo>
                      <a:cubicBezTo>
                        <a:pt x="286" y="44672"/>
                        <a:pt x="0" y="41243"/>
                        <a:pt x="0" y="37719"/>
                      </a:cubicBezTo>
                      <a:cubicBezTo>
                        <a:pt x="0" y="23146"/>
                        <a:pt x="5620" y="9906"/>
                        <a:pt x="1476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0" name="Forme libre : forme 89">
                  <a:extLst>
                    <a:ext uri="{FF2B5EF4-FFF2-40B4-BE49-F238E27FC236}">
                      <a16:creationId xmlns:a16="http://schemas.microsoft.com/office/drawing/2014/main" id="{A6CF8520-EFC5-4065-8D06-8CF960A30277}"/>
                    </a:ext>
                  </a:extLst>
                </p:cNvPr>
                <p:cNvSpPr/>
                <p:nvPr/>
              </p:nvSpPr>
              <p:spPr>
                <a:xfrm>
                  <a:off x="2492499" y="2853237"/>
                  <a:ext cx="9525" cy="56769"/>
                </a:xfrm>
                <a:custGeom>
                  <a:avLst/>
                  <a:gdLst>
                    <a:gd name="connsiteX0" fmla="*/ 0 w 9525"/>
                    <a:gd name="connsiteY0" fmla="*/ 0 h 56769"/>
                    <a:gd name="connsiteX1" fmla="*/ 0 w 9525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6769">
                      <a:moveTo>
                        <a:pt x="0" y="0"/>
                      </a:moveTo>
                      <a:lnTo>
                        <a:pt x="0" y="5676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91" name="Graphique 1813">
                  <a:extLst>
                    <a:ext uri="{FF2B5EF4-FFF2-40B4-BE49-F238E27FC236}">
                      <a16:creationId xmlns:a16="http://schemas.microsoft.com/office/drawing/2014/main" id="{F8A7E611-A2C9-465B-A8FA-BFD454860D90}"/>
                    </a:ext>
                  </a:extLst>
                </p:cNvPr>
                <p:cNvGrpSpPr/>
                <p:nvPr/>
              </p:nvGrpSpPr>
              <p:grpSpPr>
                <a:xfrm>
                  <a:off x="2605465" y="2913530"/>
                  <a:ext cx="100393" cy="307943"/>
                  <a:chOff x="2605465" y="2913530"/>
                  <a:chExt cx="100393" cy="307943"/>
                </a:xfrm>
                <a:grpFill/>
              </p:grpSpPr>
              <p:sp>
                <p:nvSpPr>
                  <p:cNvPr id="98" name="Forme libre : forme 97">
                    <a:extLst>
                      <a:ext uri="{FF2B5EF4-FFF2-40B4-BE49-F238E27FC236}">
                        <a16:creationId xmlns:a16="http://schemas.microsoft.com/office/drawing/2014/main" id="{9DA4BD63-3F4F-4419-8A05-240852D6DF94}"/>
                      </a:ext>
                    </a:extLst>
                  </p:cNvPr>
                  <p:cNvSpPr/>
                  <p:nvPr/>
                </p:nvSpPr>
                <p:spPr>
                  <a:xfrm>
                    <a:off x="2606227" y="2913530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0 h 40100"/>
                      <a:gd name="connsiteX1" fmla="*/ 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0"/>
                        </a:moveTo>
                        <a:lnTo>
                          <a:pt x="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9" name="Forme libre : forme 98">
                    <a:extLst>
                      <a:ext uri="{FF2B5EF4-FFF2-40B4-BE49-F238E27FC236}">
                        <a16:creationId xmlns:a16="http://schemas.microsoft.com/office/drawing/2014/main" id="{9B0345D2-2AF3-4E23-B154-B757FB4737DE}"/>
                      </a:ext>
                    </a:extLst>
                  </p:cNvPr>
                  <p:cNvSpPr/>
                  <p:nvPr/>
                </p:nvSpPr>
                <p:spPr>
                  <a:xfrm>
                    <a:off x="2649090" y="3067645"/>
                    <a:ext cx="56769" cy="9525"/>
                  </a:xfrm>
                  <a:custGeom>
                    <a:avLst/>
                    <a:gdLst>
                      <a:gd name="connsiteX0" fmla="*/ 56769 w 56769"/>
                      <a:gd name="connsiteY0" fmla="*/ 0 h 9525"/>
                      <a:gd name="connsiteX1" fmla="*/ 0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56769" y="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0" name="Forme libre : forme 99">
                    <a:extLst>
                      <a:ext uri="{FF2B5EF4-FFF2-40B4-BE49-F238E27FC236}">
                        <a16:creationId xmlns:a16="http://schemas.microsoft.com/office/drawing/2014/main" id="{38D81A82-00C9-47FA-9F5A-B031D4925345}"/>
                      </a:ext>
                    </a:extLst>
                  </p:cNvPr>
                  <p:cNvSpPr/>
                  <p:nvPr/>
                </p:nvSpPr>
                <p:spPr>
                  <a:xfrm>
                    <a:off x="2605465" y="3181373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40100 h 40100"/>
                      <a:gd name="connsiteX1" fmla="*/ 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4010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92" name="Graphique 1813">
                  <a:extLst>
                    <a:ext uri="{FF2B5EF4-FFF2-40B4-BE49-F238E27FC236}">
                      <a16:creationId xmlns:a16="http://schemas.microsoft.com/office/drawing/2014/main" id="{FB2EA942-35D8-480D-AFA8-AC6598A95F01}"/>
                    </a:ext>
                  </a:extLst>
                </p:cNvPr>
                <p:cNvGrpSpPr/>
                <p:nvPr/>
              </p:nvGrpSpPr>
              <p:grpSpPr>
                <a:xfrm>
                  <a:off x="2279329" y="2915435"/>
                  <a:ext cx="100393" cy="307943"/>
                  <a:chOff x="2279329" y="2915435"/>
                  <a:chExt cx="100393" cy="307943"/>
                </a:xfrm>
                <a:grpFill/>
              </p:grpSpPr>
              <p:sp>
                <p:nvSpPr>
                  <p:cNvPr id="95" name="Forme libre : forme 94">
                    <a:extLst>
                      <a:ext uri="{FF2B5EF4-FFF2-40B4-BE49-F238E27FC236}">
                        <a16:creationId xmlns:a16="http://schemas.microsoft.com/office/drawing/2014/main" id="{9DE6F87E-D35A-487A-80A8-D891585BD10A}"/>
                      </a:ext>
                    </a:extLst>
                  </p:cNvPr>
                  <p:cNvSpPr/>
                  <p:nvPr/>
                </p:nvSpPr>
                <p:spPr>
                  <a:xfrm>
                    <a:off x="2338860" y="2915435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0 h 40100"/>
                      <a:gd name="connsiteX1" fmla="*/ 4010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0"/>
                        </a:moveTo>
                        <a:lnTo>
                          <a:pt x="4010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6" name="Forme libre : forme 95">
                    <a:extLst>
                      <a:ext uri="{FF2B5EF4-FFF2-40B4-BE49-F238E27FC236}">
                        <a16:creationId xmlns:a16="http://schemas.microsoft.com/office/drawing/2014/main" id="{99C03897-1315-42CA-91F5-B8BB0052409A}"/>
                      </a:ext>
                    </a:extLst>
                  </p:cNvPr>
                  <p:cNvSpPr/>
                  <p:nvPr/>
                </p:nvSpPr>
                <p:spPr>
                  <a:xfrm>
                    <a:off x="2279329" y="3069550"/>
                    <a:ext cx="56769" cy="9525"/>
                  </a:xfrm>
                  <a:custGeom>
                    <a:avLst/>
                    <a:gdLst>
                      <a:gd name="connsiteX0" fmla="*/ 0 w 56769"/>
                      <a:gd name="connsiteY0" fmla="*/ 0 h 9525"/>
                      <a:gd name="connsiteX1" fmla="*/ 56769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0" y="0"/>
                        </a:moveTo>
                        <a:lnTo>
                          <a:pt x="56769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7" name="Forme libre : forme 96">
                    <a:extLst>
                      <a:ext uri="{FF2B5EF4-FFF2-40B4-BE49-F238E27FC236}">
                        <a16:creationId xmlns:a16="http://schemas.microsoft.com/office/drawing/2014/main" id="{81B84366-8CDC-4BA7-865A-D1E45E6B0040}"/>
                      </a:ext>
                    </a:extLst>
                  </p:cNvPr>
                  <p:cNvSpPr/>
                  <p:nvPr/>
                </p:nvSpPr>
                <p:spPr>
                  <a:xfrm>
                    <a:off x="2339622" y="3183278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40100 h 40100"/>
                      <a:gd name="connsiteX1" fmla="*/ 4010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40100"/>
                        </a:moveTo>
                        <a:lnTo>
                          <a:pt x="40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93" name="Forme libre : forme 92">
                  <a:extLst>
                    <a:ext uri="{FF2B5EF4-FFF2-40B4-BE49-F238E27FC236}">
                      <a16:creationId xmlns:a16="http://schemas.microsoft.com/office/drawing/2014/main" id="{B6615DB4-11A4-4B93-AAB8-F609B65416EA}"/>
                    </a:ext>
                  </a:extLst>
                </p:cNvPr>
                <p:cNvSpPr/>
                <p:nvPr/>
              </p:nvSpPr>
              <p:spPr>
                <a:xfrm>
                  <a:off x="2458875" y="3207758"/>
                  <a:ext cx="21145" cy="9525"/>
                </a:xfrm>
                <a:custGeom>
                  <a:avLst/>
                  <a:gdLst>
                    <a:gd name="connsiteX0" fmla="*/ 0 w 21145"/>
                    <a:gd name="connsiteY0" fmla="*/ 0 h 9525"/>
                    <a:gd name="connsiteX1" fmla="*/ 21146 w 21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45" h="9525">
                      <a:moveTo>
                        <a:pt x="0" y="0"/>
                      </a:moveTo>
                      <a:lnTo>
                        <a:pt x="21146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4" name="Forme libre : forme 93">
                  <a:extLst>
                    <a:ext uri="{FF2B5EF4-FFF2-40B4-BE49-F238E27FC236}">
                      <a16:creationId xmlns:a16="http://schemas.microsoft.com/office/drawing/2014/main" id="{44A7F623-D1D2-4813-B2FB-5DEC65460C59}"/>
                    </a:ext>
                  </a:extLst>
                </p:cNvPr>
                <p:cNvSpPr/>
                <p:nvPr/>
              </p:nvSpPr>
              <p:spPr>
                <a:xfrm>
                  <a:off x="2459828" y="3222712"/>
                  <a:ext cx="34099" cy="9525"/>
                </a:xfrm>
                <a:custGeom>
                  <a:avLst/>
                  <a:gdLst>
                    <a:gd name="connsiteX0" fmla="*/ 0 w 34099"/>
                    <a:gd name="connsiteY0" fmla="*/ 0 h 9525"/>
                    <a:gd name="connsiteX1" fmla="*/ 34100 w 3409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099" h="9525">
                      <a:moveTo>
                        <a:pt x="0" y="0"/>
                      </a:moveTo>
                      <a:lnTo>
                        <a:pt x="3410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86" name="Forme libre : forme 85">
                <a:extLst>
                  <a:ext uri="{FF2B5EF4-FFF2-40B4-BE49-F238E27FC236}">
                    <a16:creationId xmlns:a16="http://schemas.microsoft.com/office/drawing/2014/main" id="{23941E26-0FB9-4AD0-9047-BE4A9ED2B7B1}"/>
                  </a:ext>
                </a:extLst>
              </p:cNvPr>
              <p:cNvSpPr/>
              <p:nvPr/>
            </p:nvSpPr>
            <p:spPr>
              <a:xfrm>
                <a:off x="2466019" y="3238047"/>
                <a:ext cx="44958" cy="13334"/>
              </a:xfrm>
              <a:custGeom>
                <a:avLst/>
                <a:gdLst>
                  <a:gd name="connsiteX0" fmla="*/ 44958 w 44958"/>
                  <a:gd name="connsiteY0" fmla="*/ 0 h 13334"/>
                  <a:gd name="connsiteX1" fmla="*/ 22479 w 44958"/>
                  <a:gd name="connsiteY1" fmla="*/ 13335 h 13334"/>
                  <a:gd name="connsiteX2" fmla="*/ 0 w 44958"/>
                  <a:gd name="connsiteY2" fmla="*/ 0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58" h="13334">
                    <a:moveTo>
                      <a:pt x="44958" y="0"/>
                    </a:moveTo>
                    <a:cubicBezTo>
                      <a:pt x="44958" y="7334"/>
                      <a:pt x="34862" y="13335"/>
                      <a:pt x="22479" y="13335"/>
                    </a:cubicBezTo>
                    <a:cubicBezTo>
                      <a:pt x="10001" y="13335"/>
                      <a:pt x="0" y="7334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84" name="Forme libre : forme 83">
              <a:extLst>
                <a:ext uri="{FF2B5EF4-FFF2-40B4-BE49-F238E27FC236}">
                  <a16:creationId xmlns:a16="http://schemas.microsoft.com/office/drawing/2014/main" id="{125A5B7E-EA71-40EE-874A-DE59A68E0B02}"/>
                </a:ext>
              </a:extLst>
            </p:cNvPr>
            <p:cNvSpPr/>
            <p:nvPr/>
          </p:nvSpPr>
          <p:spPr>
            <a:xfrm>
              <a:off x="2457732" y="3016972"/>
              <a:ext cx="59245" cy="129158"/>
            </a:xfrm>
            <a:custGeom>
              <a:avLst/>
              <a:gdLst>
                <a:gd name="connsiteX0" fmla="*/ 45529 w 59245"/>
                <a:gd name="connsiteY0" fmla="*/ 0 h 129158"/>
                <a:gd name="connsiteX1" fmla="*/ 0 w 59245"/>
                <a:gd name="connsiteY1" fmla="*/ 70295 h 129158"/>
                <a:gd name="connsiteX2" fmla="*/ 59245 w 59245"/>
                <a:gd name="connsiteY2" fmla="*/ 68008 h 129158"/>
                <a:gd name="connsiteX3" fmla="*/ 8287 w 59245"/>
                <a:gd name="connsiteY3" fmla="*/ 129159 h 12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5" h="129158">
                  <a:moveTo>
                    <a:pt x="45529" y="0"/>
                  </a:moveTo>
                  <a:lnTo>
                    <a:pt x="0" y="70295"/>
                  </a:lnTo>
                  <a:lnTo>
                    <a:pt x="59245" y="68008"/>
                  </a:lnTo>
                  <a:lnTo>
                    <a:pt x="8287" y="12915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03" name="Graphique 1846">
            <a:extLst>
              <a:ext uri="{FF2B5EF4-FFF2-40B4-BE49-F238E27FC236}">
                <a16:creationId xmlns:a16="http://schemas.microsoft.com/office/drawing/2014/main" id="{86AB32E6-05D3-43AE-833E-09302B2B6A93}"/>
              </a:ext>
            </a:extLst>
          </p:cNvPr>
          <p:cNvGrpSpPr/>
          <p:nvPr/>
        </p:nvGrpSpPr>
        <p:grpSpPr>
          <a:xfrm>
            <a:off x="545759" y="3755375"/>
            <a:ext cx="239268" cy="268810"/>
            <a:chOff x="754923" y="4488392"/>
            <a:chExt cx="305723" cy="343471"/>
          </a:xfrm>
          <a:noFill/>
        </p:grpSpPr>
        <p:sp>
          <p:nvSpPr>
            <p:cNvPr id="104" name="Forme libre : forme 103">
              <a:extLst>
                <a:ext uri="{FF2B5EF4-FFF2-40B4-BE49-F238E27FC236}">
                  <a16:creationId xmlns:a16="http://schemas.microsoft.com/office/drawing/2014/main" id="{8E84B548-1E20-4515-BD36-55CF3203D0E1}"/>
                </a:ext>
              </a:extLst>
            </p:cNvPr>
            <p:cNvSpPr/>
            <p:nvPr/>
          </p:nvSpPr>
          <p:spPr>
            <a:xfrm>
              <a:off x="848819" y="4533445"/>
              <a:ext cx="105822" cy="29698"/>
            </a:xfrm>
            <a:custGeom>
              <a:avLst/>
              <a:gdLst>
                <a:gd name="connsiteX0" fmla="*/ 0 w 105822"/>
                <a:gd name="connsiteY0" fmla="*/ 22860 h 29698"/>
                <a:gd name="connsiteX1" fmla="*/ 90773 w 105822"/>
                <a:gd name="connsiteY1" fmla="*/ 0 h 29698"/>
                <a:gd name="connsiteX2" fmla="*/ 88963 w 105822"/>
                <a:gd name="connsiteY2" fmla="*/ 21622 h 29698"/>
                <a:gd name="connsiteX3" fmla="*/ 105823 w 105822"/>
                <a:gd name="connsiteY3" fmla="*/ 16192 h 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22" h="29698">
                  <a:moveTo>
                    <a:pt x="0" y="22860"/>
                  </a:moveTo>
                  <a:cubicBezTo>
                    <a:pt x="0" y="22860"/>
                    <a:pt x="52864" y="48673"/>
                    <a:pt x="90773" y="0"/>
                  </a:cubicBezTo>
                  <a:cubicBezTo>
                    <a:pt x="90773" y="0"/>
                    <a:pt x="94964" y="9049"/>
                    <a:pt x="88963" y="21622"/>
                  </a:cubicBezTo>
                  <a:cubicBezTo>
                    <a:pt x="88963" y="21622"/>
                    <a:pt x="98012" y="27051"/>
                    <a:pt x="105823" y="16192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" name="Forme libre : forme 104">
              <a:extLst>
                <a:ext uri="{FF2B5EF4-FFF2-40B4-BE49-F238E27FC236}">
                  <a16:creationId xmlns:a16="http://schemas.microsoft.com/office/drawing/2014/main" id="{763F2BCD-71AE-46EC-A904-4D5B3BA5BCE0}"/>
                </a:ext>
              </a:extLst>
            </p:cNvPr>
            <p:cNvSpPr/>
            <p:nvPr/>
          </p:nvSpPr>
          <p:spPr>
            <a:xfrm>
              <a:off x="827313" y="4488392"/>
              <a:ext cx="78560" cy="203168"/>
            </a:xfrm>
            <a:custGeom>
              <a:avLst/>
              <a:gdLst>
                <a:gd name="connsiteX0" fmla="*/ 78561 w 78560"/>
                <a:gd name="connsiteY0" fmla="*/ 203168 h 203168"/>
                <a:gd name="connsiteX1" fmla="*/ 14838 w 78560"/>
                <a:gd name="connsiteY1" fmla="*/ 145447 h 203168"/>
                <a:gd name="connsiteX2" fmla="*/ 456 w 78560"/>
                <a:gd name="connsiteY2" fmla="*/ 132207 h 203168"/>
                <a:gd name="connsiteX3" fmla="*/ 10647 w 78560"/>
                <a:gd name="connsiteY3" fmla="*/ 114205 h 203168"/>
                <a:gd name="connsiteX4" fmla="*/ 74941 w 78560"/>
                <a:gd name="connsiteY4" fmla="*/ 0 h 20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60" h="203168">
                  <a:moveTo>
                    <a:pt x="78561" y="203168"/>
                  </a:moveTo>
                  <a:cubicBezTo>
                    <a:pt x="30459" y="203168"/>
                    <a:pt x="14838" y="145447"/>
                    <a:pt x="14838" y="145447"/>
                  </a:cubicBezTo>
                  <a:cubicBezTo>
                    <a:pt x="14838" y="145447"/>
                    <a:pt x="3408" y="146685"/>
                    <a:pt x="456" y="132207"/>
                  </a:cubicBezTo>
                  <a:cubicBezTo>
                    <a:pt x="-2592" y="117824"/>
                    <a:pt x="10647" y="114205"/>
                    <a:pt x="10647" y="114205"/>
                  </a:cubicBezTo>
                  <a:cubicBezTo>
                    <a:pt x="10647" y="114205"/>
                    <a:pt x="-15165" y="24670"/>
                    <a:pt x="7494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" name="Forme libre : forme 105">
              <a:extLst>
                <a:ext uri="{FF2B5EF4-FFF2-40B4-BE49-F238E27FC236}">
                  <a16:creationId xmlns:a16="http://schemas.microsoft.com/office/drawing/2014/main" id="{69D87C88-77ED-47A1-8290-90706CD2EECE}"/>
                </a:ext>
              </a:extLst>
            </p:cNvPr>
            <p:cNvSpPr/>
            <p:nvPr/>
          </p:nvSpPr>
          <p:spPr>
            <a:xfrm>
              <a:off x="909493" y="4497536"/>
              <a:ext cx="80370" cy="194024"/>
            </a:xfrm>
            <a:custGeom>
              <a:avLst/>
              <a:gdLst>
                <a:gd name="connsiteX0" fmla="*/ 0 w 80370"/>
                <a:gd name="connsiteY0" fmla="*/ 194024 h 194024"/>
                <a:gd name="connsiteX1" fmla="*/ 65532 w 80370"/>
                <a:gd name="connsiteY1" fmla="*/ 136303 h 194024"/>
                <a:gd name="connsiteX2" fmla="*/ 79915 w 80370"/>
                <a:gd name="connsiteY2" fmla="*/ 123063 h 194024"/>
                <a:gd name="connsiteX3" fmla="*/ 69723 w 80370"/>
                <a:gd name="connsiteY3" fmla="*/ 105061 h 194024"/>
                <a:gd name="connsiteX4" fmla="*/ 29051 w 80370"/>
                <a:gd name="connsiteY4" fmla="*/ 0 h 19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0" h="194024">
                  <a:moveTo>
                    <a:pt x="0" y="194024"/>
                  </a:moveTo>
                  <a:cubicBezTo>
                    <a:pt x="48101" y="194024"/>
                    <a:pt x="65532" y="136303"/>
                    <a:pt x="65532" y="136303"/>
                  </a:cubicBezTo>
                  <a:cubicBezTo>
                    <a:pt x="65532" y="136303"/>
                    <a:pt x="76962" y="137541"/>
                    <a:pt x="79915" y="123063"/>
                  </a:cubicBezTo>
                  <a:cubicBezTo>
                    <a:pt x="82963" y="108680"/>
                    <a:pt x="69723" y="105061"/>
                    <a:pt x="69723" y="105061"/>
                  </a:cubicBezTo>
                  <a:cubicBezTo>
                    <a:pt x="69723" y="105061"/>
                    <a:pt x="90678" y="32480"/>
                    <a:pt x="2905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" name="Forme libre : forme 106">
              <a:extLst>
                <a:ext uri="{FF2B5EF4-FFF2-40B4-BE49-F238E27FC236}">
                  <a16:creationId xmlns:a16="http://schemas.microsoft.com/office/drawing/2014/main" id="{AD211B19-A9AA-478C-954F-CD2D4D374EE0}"/>
                </a:ext>
              </a:extLst>
            </p:cNvPr>
            <p:cNvSpPr/>
            <p:nvPr/>
          </p:nvSpPr>
          <p:spPr>
            <a:xfrm>
              <a:off x="874632" y="4600216"/>
              <a:ext cx="9525" cy="13144"/>
            </a:xfrm>
            <a:custGeom>
              <a:avLst/>
              <a:gdLst>
                <a:gd name="connsiteX0" fmla="*/ 0 w 9525"/>
                <a:gd name="connsiteY0" fmla="*/ 0 h 13144"/>
                <a:gd name="connsiteX1" fmla="*/ 0 w 9525"/>
                <a:gd name="connsiteY1" fmla="*/ 13145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144">
                  <a:moveTo>
                    <a:pt x="0" y="0"/>
                  </a:moveTo>
                  <a:lnTo>
                    <a:pt x="0" y="13145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" name="Forme libre : forme 107">
              <a:extLst>
                <a:ext uri="{FF2B5EF4-FFF2-40B4-BE49-F238E27FC236}">
                  <a16:creationId xmlns:a16="http://schemas.microsoft.com/office/drawing/2014/main" id="{901909F1-D70C-4DF1-89FE-765540334951}"/>
                </a:ext>
              </a:extLst>
            </p:cNvPr>
            <p:cNvSpPr/>
            <p:nvPr/>
          </p:nvSpPr>
          <p:spPr>
            <a:xfrm>
              <a:off x="931782" y="4599549"/>
              <a:ext cx="9525" cy="13239"/>
            </a:xfrm>
            <a:custGeom>
              <a:avLst/>
              <a:gdLst>
                <a:gd name="connsiteX0" fmla="*/ 0 w 9525"/>
                <a:gd name="connsiteY0" fmla="*/ 0 h 13239"/>
                <a:gd name="connsiteX1" fmla="*/ 0 w 9525"/>
                <a:gd name="connsiteY1" fmla="*/ 13240 h 1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239">
                  <a:moveTo>
                    <a:pt x="0" y="0"/>
                  </a:moveTo>
                  <a:lnTo>
                    <a:pt x="0" y="1324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" name="Forme libre : forme 108">
              <a:extLst>
                <a:ext uri="{FF2B5EF4-FFF2-40B4-BE49-F238E27FC236}">
                  <a16:creationId xmlns:a16="http://schemas.microsoft.com/office/drawing/2014/main" id="{C422F00A-6FB6-4CD0-8777-90741DCA3AB6}"/>
                </a:ext>
              </a:extLst>
            </p:cNvPr>
            <p:cNvSpPr/>
            <p:nvPr/>
          </p:nvSpPr>
          <p:spPr>
            <a:xfrm>
              <a:off x="892824" y="4649841"/>
              <a:ext cx="25050" cy="5214"/>
            </a:xfrm>
            <a:custGeom>
              <a:avLst/>
              <a:gdLst>
                <a:gd name="connsiteX0" fmla="*/ 25051 w 25050"/>
                <a:gd name="connsiteY0" fmla="*/ 0 h 5214"/>
                <a:gd name="connsiteX1" fmla="*/ 0 w 25050"/>
                <a:gd name="connsiteY1" fmla="*/ 0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0" h="5214">
                  <a:moveTo>
                    <a:pt x="25051" y="0"/>
                  </a:moveTo>
                  <a:cubicBezTo>
                    <a:pt x="18097" y="6953"/>
                    <a:pt x="6858" y="6953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EB663D72-395A-45C1-A1D1-701AB8180E64}"/>
                </a:ext>
              </a:extLst>
            </p:cNvPr>
            <p:cNvSpPr/>
            <p:nvPr/>
          </p:nvSpPr>
          <p:spPr>
            <a:xfrm>
              <a:off x="754923" y="4691179"/>
              <a:ext cx="151998" cy="140208"/>
            </a:xfrm>
            <a:custGeom>
              <a:avLst/>
              <a:gdLst>
                <a:gd name="connsiteX0" fmla="*/ 551 w 151998"/>
                <a:gd name="connsiteY0" fmla="*/ 140208 h 140208"/>
                <a:gd name="connsiteX1" fmla="*/ 88466 w 151998"/>
                <a:gd name="connsiteY1" fmla="*/ 27051 h 140208"/>
                <a:gd name="connsiteX2" fmla="*/ 106469 w 151998"/>
                <a:gd name="connsiteY2" fmla="*/ 0 h 140208"/>
                <a:gd name="connsiteX3" fmla="*/ 151998 w 151998"/>
                <a:gd name="connsiteY3" fmla="*/ 37433 h 140208"/>
                <a:gd name="connsiteX4" fmla="*/ 127614 w 151998"/>
                <a:gd name="connsiteY4" fmla="*/ 66770 h 140208"/>
                <a:gd name="connsiteX5" fmla="*/ 103230 w 151998"/>
                <a:gd name="connsiteY5" fmla="*/ 42386 h 14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998" h="140208">
                  <a:moveTo>
                    <a:pt x="551" y="140208"/>
                  </a:moveTo>
                  <a:cubicBezTo>
                    <a:pt x="551" y="140208"/>
                    <a:pt x="-12499" y="52292"/>
                    <a:pt x="88466" y="27051"/>
                  </a:cubicBezTo>
                  <a:lnTo>
                    <a:pt x="106469" y="0"/>
                  </a:lnTo>
                  <a:lnTo>
                    <a:pt x="151998" y="37433"/>
                  </a:lnTo>
                  <a:lnTo>
                    <a:pt x="127614" y="66770"/>
                  </a:lnTo>
                  <a:lnTo>
                    <a:pt x="103230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" name="Forme libre : forme 110">
              <a:extLst>
                <a:ext uri="{FF2B5EF4-FFF2-40B4-BE49-F238E27FC236}">
                  <a16:creationId xmlns:a16="http://schemas.microsoft.com/office/drawing/2014/main" id="{DEB8126B-52CA-4300-A74F-C89E3EC7F0BE}"/>
                </a:ext>
              </a:extLst>
            </p:cNvPr>
            <p:cNvSpPr/>
            <p:nvPr/>
          </p:nvSpPr>
          <p:spPr>
            <a:xfrm>
              <a:off x="908731" y="4691655"/>
              <a:ext cx="144875" cy="91916"/>
            </a:xfrm>
            <a:custGeom>
              <a:avLst/>
              <a:gdLst>
                <a:gd name="connsiteX0" fmla="*/ 144875 w 144875"/>
                <a:gd name="connsiteY0" fmla="*/ 91916 h 91916"/>
                <a:gd name="connsiteX1" fmla="*/ 63532 w 144875"/>
                <a:gd name="connsiteY1" fmla="*/ 27051 h 91916"/>
                <a:gd name="connsiteX2" fmla="*/ 45530 w 144875"/>
                <a:gd name="connsiteY2" fmla="*/ 0 h 91916"/>
                <a:gd name="connsiteX3" fmla="*/ 0 w 144875"/>
                <a:gd name="connsiteY3" fmla="*/ 37433 h 91916"/>
                <a:gd name="connsiteX4" fmla="*/ 24384 w 144875"/>
                <a:gd name="connsiteY4" fmla="*/ 66770 h 91916"/>
                <a:gd name="connsiteX5" fmla="*/ 48768 w 144875"/>
                <a:gd name="connsiteY5" fmla="*/ 42386 h 9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875" h="91916">
                  <a:moveTo>
                    <a:pt x="144875" y="91916"/>
                  </a:moveTo>
                  <a:cubicBezTo>
                    <a:pt x="135255" y="67056"/>
                    <a:pt x="113252" y="39529"/>
                    <a:pt x="63532" y="27051"/>
                  </a:cubicBezTo>
                  <a:lnTo>
                    <a:pt x="45530" y="0"/>
                  </a:lnTo>
                  <a:lnTo>
                    <a:pt x="0" y="37433"/>
                  </a:lnTo>
                  <a:lnTo>
                    <a:pt x="24384" y="66770"/>
                  </a:lnTo>
                  <a:lnTo>
                    <a:pt x="48768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2" name="Forme libre : forme 111">
              <a:extLst>
                <a:ext uri="{FF2B5EF4-FFF2-40B4-BE49-F238E27FC236}">
                  <a16:creationId xmlns:a16="http://schemas.microsoft.com/office/drawing/2014/main" id="{1E11FFC6-3FF9-454B-9E5D-0A513DC3A3D5}"/>
                </a:ext>
              </a:extLst>
            </p:cNvPr>
            <p:cNvSpPr/>
            <p:nvPr/>
          </p:nvSpPr>
          <p:spPr>
            <a:xfrm>
              <a:off x="1060083" y="4814719"/>
              <a:ext cx="563" cy="17144"/>
            </a:xfrm>
            <a:custGeom>
              <a:avLst/>
              <a:gdLst>
                <a:gd name="connsiteX0" fmla="*/ 0 w 563"/>
                <a:gd name="connsiteY0" fmla="*/ 17145 h 17144"/>
                <a:gd name="connsiteX1" fmla="*/ 286 w 563"/>
                <a:gd name="connsiteY1" fmla="*/ 0 h 1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3" h="17144">
                  <a:moveTo>
                    <a:pt x="0" y="17145"/>
                  </a:moveTo>
                  <a:cubicBezTo>
                    <a:pt x="0" y="17145"/>
                    <a:pt x="1048" y="10382"/>
                    <a:pt x="286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22" name="Espace réservé du contenu 8">
            <a:extLst>
              <a:ext uri="{FF2B5EF4-FFF2-40B4-BE49-F238E27FC236}">
                <a16:creationId xmlns:a16="http://schemas.microsoft.com/office/drawing/2014/main" id="{9CEA6DE2-ED03-48C1-B174-A953BAC0AB96}"/>
              </a:ext>
            </a:extLst>
          </p:cNvPr>
          <p:cNvSpPr txBox="1">
            <a:spLocks/>
          </p:cNvSpPr>
          <p:nvPr/>
        </p:nvSpPr>
        <p:spPr>
          <a:xfrm>
            <a:off x="96164" y="1428564"/>
            <a:ext cx="5701012" cy="2336595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8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/>
              <a:t>Pour les professionnels de Santé : 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00" dirty="0"/>
              <a:t>Le Prêt Décollage Pro pour leur projet d’installation / reprise sur zones à faible densité médicale </a:t>
            </a:r>
            <a:r>
              <a:rPr lang="fr-FR" sz="800" i="1" dirty="0"/>
              <a:t>(en adossement d’un MLT classique)</a:t>
            </a:r>
            <a:endParaRPr lang="fr-FR" sz="1000" i="1" dirty="0"/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00" dirty="0"/>
              <a:t>L’équipement en LLD / CBM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/>
              <a:t>Pour les agriculteurs &amp; viticulteurs : 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00" dirty="0"/>
              <a:t>L’équipement de la filière en CBM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/>
              <a:t>Pour tous les clients Pro : 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00" dirty="0"/>
              <a:t>L’équipement en CBM / LLD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00" dirty="0"/>
              <a:t>Nouvelle Gamme de Crédits Express Pros </a:t>
            </a:r>
            <a:r>
              <a:rPr lang="fr-FR" sz="1000" dirty="0">
                <a:solidFill>
                  <a:srgbClr val="00B050"/>
                </a:solidFill>
              </a:rPr>
              <a:t>VERTS </a:t>
            </a:r>
            <a:r>
              <a:rPr lang="fr-FR" sz="900" i="1" dirty="0"/>
              <a:t>(mise en marché imminente)</a:t>
            </a:r>
            <a:endParaRPr lang="fr-FR" sz="1000" i="1" dirty="0">
              <a:solidFill>
                <a:srgbClr val="00B050"/>
              </a:solidFill>
            </a:endParaRP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00" dirty="0"/>
              <a:t>L’accompagnement vers la transition énergétique</a:t>
            </a:r>
            <a:endParaRPr lang="fr-FR" sz="1100" dirty="0"/>
          </a:p>
        </p:txBody>
      </p:sp>
      <p:sp>
        <p:nvSpPr>
          <p:cNvPr id="123" name="Espace réservé du contenu 8">
            <a:extLst>
              <a:ext uri="{FF2B5EF4-FFF2-40B4-BE49-F238E27FC236}">
                <a16:creationId xmlns:a16="http://schemas.microsoft.com/office/drawing/2014/main" id="{E1BFDFDC-155F-468B-8736-DBDD06AD87C4}"/>
              </a:ext>
            </a:extLst>
          </p:cNvPr>
          <p:cNvSpPr txBox="1">
            <a:spLocks/>
          </p:cNvSpPr>
          <p:nvPr/>
        </p:nvSpPr>
        <p:spPr>
          <a:xfrm>
            <a:off x="43121" y="4119377"/>
            <a:ext cx="5797176" cy="2152858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fr-FR" sz="1200" b="1" dirty="0">
                <a:solidFill>
                  <a:srgbClr val="92D050"/>
                </a:solidFill>
              </a:rPr>
              <a:t>Des cibles qualifiées pour organiser la prise de contact : </a:t>
            </a:r>
            <a:r>
              <a:rPr lang="fr-FR" sz="1200" b="1" dirty="0">
                <a:solidFill>
                  <a:srgbClr val="92D050"/>
                </a:solidFill>
                <a:hlinkClick r:id="rId7" action="ppaction://hlinksldjump"/>
              </a:rPr>
              <a:t>clic ici</a:t>
            </a:r>
            <a:endParaRPr lang="fr-FR" sz="1200" b="1" dirty="0">
              <a:solidFill>
                <a:srgbClr val="92D050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Cibles GERC :</a:t>
            </a:r>
          </a:p>
          <a:p>
            <a:pPr marL="806450" lvl="2" indent="-90488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50" dirty="0"/>
              <a:t>Action récurrente DATANEO avec ciblage mensuel </a:t>
            </a:r>
            <a:r>
              <a:rPr lang="fr-FR" sz="1050" dirty="0">
                <a:sym typeface="Wingdings" panose="05000000000000000000" pitchFamily="2" charset="2"/>
              </a:rPr>
              <a:t> </a:t>
            </a:r>
            <a:r>
              <a:rPr lang="fr-FR" sz="1050" dirty="0"/>
              <a:t>Financer l’équipement en véhicules</a:t>
            </a:r>
          </a:p>
          <a:p>
            <a:pPr marL="806450" lvl="2" indent="-90488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50" dirty="0"/>
              <a:t>Enveloppe « crédit pré-accepté » pour les projets de nos clients Pros de Santé</a:t>
            </a:r>
          </a:p>
          <a:p>
            <a:pPr marL="806450" lvl="2" indent="-90488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50" dirty="0"/>
              <a:t>Les professionnels de santé </a:t>
            </a:r>
            <a:r>
              <a:rPr lang="fr-FR" sz="1050" i="1" dirty="0"/>
              <a:t>(15 codes NAF) </a:t>
            </a:r>
            <a:r>
              <a:rPr lang="fr-FR" sz="1050" dirty="0"/>
              <a:t>non-détenteurs CBM ou LLD en activité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Fonds de commerce :</a:t>
            </a:r>
          </a:p>
          <a:p>
            <a:pPr marL="806450" lvl="2" indent="-90488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50" dirty="0"/>
              <a:t>L’ensemble des professionnels ayant des crédits à échoir prochainement</a:t>
            </a:r>
          </a:p>
        </p:txBody>
      </p:sp>
      <p:pic>
        <p:nvPicPr>
          <p:cNvPr id="7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DC207AFE-A3FA-FBE2-0783-DF91383006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5225468" y="4146506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1103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Rectangle 104">
            <a:extLst>
              <a:ext uri="{FF2B5EF4-FFF2-40B4-BE49-F238E27FC236}">
                <a16:creationId xmlns:a16="http://schemas.microsoft.com/office/drawing/2014/main" id="{1A569A20-0E99-4CD2-A3A1-FB125D88E565}"/>
              </a:ext>
            </a:extLst>
          </p:cNvPr>
          <p:cNvSpPr/>
          <p:nvPr/>
        </p:nvSpPr>
        <p:spPr>
          <a:xfrm>
            <a:off x="5953014" y="3753850"/>
            <a:ext cx="5858585" cy="9033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Espace réservé du contenu 8">
            <a:extLst>
              <a:ext uri="{FF2B5EF4-FFF2-40B4-BE49-F238E27FC236}">
                <a16:creationId xmlns:a16="http://schemas.microsoft.com/office/drawing/2014/main" id="{2B241769-9F03-45DF-A32A-DF9D2F0E7776}"/>
              </a:ext>
            </a:extLst>
          </p:cNvPr>
          <p:cNvSpPr txBox="1">
            <a:spLocks/>
          </p:cNvSpPr>
          <p:nvPr/>
        </p:nvSpPr>
        <p:spPr bwMode="auto">
          <a:xfrm>
            <a:off x="5953015" y="4913702"/>
            <a:ext cx="5858586" cy="1043478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Espace réservé du contenu 8">
            <a:extLst>
              <a:ext uri="{FF2B5EF4-FFF2-40B4-BE49-F238E27FC236}">
                <a16:creationId xmlns:a16="http://schemas.microsoft.com/office/drawing/2014/main" id="{9717FE14-B6AE-4644-9732-8028B2AAD5BD}"/>
              </a:ext>
            </a:extLst>
          </p:cNvPr>
          <p:cNvSpPr txBox="1">
            <a:spLocks/>
          </p:cNvSpPr>
          <p:nvPr/>
        </p:nvSpPr>
        <p:spPr bwMode="auto">
          <a:xfrm>
            <a:off x="5953014" y="1412872"/>
            <a:ext cx="5858586" cy="2231150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3EA176-ED14-4162-B47C-A24CF4DAB5D6}"/>
              </a:ext>
            </a:extLst>
          </p:cNvPr>
          <p:cNvSpPr/>
          <p:nvPr/>
        </p:nvSpPr>
        <p:spPr>
          <a:xfrm>
            <a:off x="6035877" y="3007400"/>
            <a:ext cx="5717684" cy="547338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Espace réservé du contenu 8">
            <a:extLst>
              <a:ext uri="{FF2B5EF4-FFF2-40B4-BE49-F238E27FC236}">
                <a16:creationId xmlns:a16="http://schemas.microsoft.com/office/drawing/2014/main" id="{42F3C636-9FBD-48E8-8929-84C4E2EAC88D}"/>
              </a:ext>
            </a:extLst>
          </p:cNvPr>
          <p:cNvSpPr txBox="1">
            <a:spLocks/>
          </p:cNvSpPr>
          <p:nvPr/>
        </p:nvSpPr>
        <p:spPr bwMode="auto">
          <a:xfrm>
            <a:off x="466041" y="1398834"/>
            <a:ext cx="5331135" cy="2294521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ce réservé du contenu 8">
            <a:extLst>
              <a:ext uri="{FF2B5EF4-FFF2-40B4-BE49-F238E27FC236}">
                <a16:creationId xmlns:a16="http://schemas.microsoft.com/office/drawing/2014/main" id="{ADE2DD4E-6A0B-493A-B9D4-9EB2221142D1}"/>
              </a:ext>
            </a:extLst>
          </p:cNvPr>
          <p:cNvSpPr txBox="1">
            <a:spLocks/>
          </p:cNvSpPr>
          <p:nvPr/>
        </p:nvSpPr>
        <p:spPr>
          <a:xfrm>
            <a:off x="5505297" y="1422205"/>
            <a:ext cx="5592495" cy="2377041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683895" marR="0" lvl="1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Part variable sur objectifs : 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Excédent collecte Pro globale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yc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partie privée du pro (1,5% sur PV Coll.)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Excédent CEP (0,5% sur PV Coll.)</a:t>
            </a:r>
          </a:p>
          <a:p>
            <a:pPr marL="683895" marR="0" lvl="1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Part variable relative (baromètre) : 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Excédent épargne (hors DAV) pondéré (15% du Baro CAPRO)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Impact potentiel sur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CPAé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si univers non-détenu (15% du Baro CAPRO)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Astuce : </a:t>
            </a:r>
            <a:r>
              <a:rPr kumimoji="0" lang="fr-FR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Capital garanti sur 100% de nos offres (à terme sur green bond)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FCCDB4D3-C05A-443F-AA4D-4C211DE728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latin typeface="Montserrat Black"/>
              </a:rPr>
              <a:t>L’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Essentiel </a:t>
            </a:r>
            <a:r>
              <a:rPr lang="fr-FR" dirty="0">
                <a:latin typeface="Montserrat Black"/>
              </a:rPr>
              <a:t>de l’Epargne : « 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Valoriser les liquidités </a:t>
            </a:r>
            <a:r>
              <a:rPr lang="fr-FR" dirty="0">
                <a:latin typeface="Montserrat Black"/>
              </a:rPr>
              <a:t>de nos Pros »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6DAB5D-8000-41DB-9DD1-35C9106D84C4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EPARGNE</a:t>
            </a: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3836AF9C-4F4B-4A91-B38B-D3693A710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Premium - </a:t>
            </a:r>
            <a:r>
              <a:rPr lang="fr-FR" dirty="0">
                <a:solidFill>
                  <a:srgbClr val="C00000"/>
                </a:solidFill>
              </a:rPr>
              <a:t>Professionnels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12" name="Espace réservé du contenu 8">
            <a:extLst>
              <a:ext uri="{FF2B5EF4-FFF2-40B4-BE49-F238E27FC236}">
                <a16:creationId xmlns:a16="http://schemas.microsoft.com/office/drawing/2014/main" id="{49424DC2-A064-426D-9643-56011F5E9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4487" y="1277258"/>
            <a:ext cx="2629578" cy="319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impacts sur votre PV</a:t>
            </a:r>
          </a:p>
        </p:txBody>
      </p:sp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4B9473F1-4C74-4F3A-B18B-6C75B5E16838}"/>
              </a:ext>
            </a:extLst>
          </p:cNvPr>
          <p:cNvSpPr txBox="1">
            <a:spLocks/>
          </p:cNvSpPr>
          <p:nvPr/>
        </p:nvSpPr>
        <p:spPr>
          <a:xfrm>
            <a:off x="458604" y="3935731"/>
            <a:ext cx="5338572" cy="2021449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Espace réservé du contenu 8">
            <a:extLst>
              <a:ext uri="{FF2B5EF4-FFF2-40B4-BE49-F238E27FC236}">
                <a16:creationId xmlns:a16="http://schemas.microsoft.com/office/drawing/2014/main" id="{98DB1A6E-53E6-4BB5-B9A4-5F1EB056D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58" y="1239301"/>
            <a:ext cx="2245682" cy="319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offres à proposer</a:t>
            </a:r>
          </a:p>
        </p:txBody>
      </p:sp>
      <p:sp>
        <p:nvSpPr>
          <p:cNvPr id="19" name="Espace réservé du contenu 8">
            <a:extLst>
              <a:ext uri="{FF2B5EF4-FFF2-40B4-BE49-F238E27FC236}">
                <a16:creationId xmlns:a16="http://schemas.microsoft.com/office/drawing/2014/main" id="{50970CFC-DF42-41A9-8657-16BE65616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0374" y="4738630"/>
            <a:ext cx="2999802" cy="319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TOUT SUR… l’Epargne</a:t>
            </a:r>
          </a:p>
        </p:txBody>
      </p:sp>
      <p:pic>
        <p:nvPicPr>
          <p:cNvPr id="37" name="Image 36">
            <a:hlinkClick r:id="rId2"/>
            <a:extLst>
              <a:ext uri="{FF2B5EF4-FFF2-40B4-BE49-F238E27FC236}">
                <a16:creationId xmlns:a16="http://schemas.microsoft.com/office/drawing/2014/main" id="{FD2824C7-9D90-464B-89B9-A7C0780B4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9758" y="5470088"/>
            <a:ext cx="1233803" cy="278179"/>
          </a:xfrm>
          <a:prstGeom prst="rect">
            <a:avLst/>
          </a:prstGeom>
        </p:spPr>
      </p:pic>
      <p:pic>
        <p:nvPicPr>
          <p:cNvPr id="39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5CFD2588-57FF-4BCA-9FA5-F1EC17550F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11251500" y="5691163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Graphique 1830">
            <a:extLst>
              <a:ext uri="{FF2B5EF4-FFF2-40B4-BE49-F238E27FC236}">
                <a16:creationId xmlns:a16="http://schemas.microsoft.com/office/drawing/2014/main" id="{0839DC1B-FC56-41DA-BDAA-08320F5D4323}"/>
              </a:ext>
            </a:extLst>
          </p:cNvPr>
          <p:cNvGrpSpPr/>
          <p:nvPr/>
        </p:nvGrpSpPr>
        <p:grpSpPr>
          <a:xfrm>
            <a:off x="538447" y="1276994"/>
            <a:ext cx="248961" cy="225774"/>
            <a:chOff x="10483925" y="2904391"/>
            <a:chExt cx="396900" cy="359934"/>
          </a:xfrm>
          <a:noFill/>
        </p:grpSpPr>
        <p:grpSp>
          <p:nvGrpSpPr>
            <p:cNvPr id="34" name="Graphique 1830">
              <a:extLst>
                <a:ext uri="{FF2B5EF4-FFF2-40B4-BE49-F238E27FC236}">
                  <a16:creationId xmlns:a16="http://schemas.microsoft.com/office/drawing/2014/main" id="{200E150E-D08D-4DE8-9974-571312928F45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43" name="Forme libre : forme 42">
                <a:extLst>
                  <a:ext uri="{FF2B5EF4-FFF2-40B4-BE49-F238E27FC236}">
                    <a16:creationId xmlns:a16="http://schemas.microsoft.com/office/drawing/2014/main" id="{86CA3083-B929-47AD-B86B-A058CFF2F942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4" name="Forme libre : forme 43">
                <a:extLst>
                  <a:ext uri="{FF2B5EF4-FFF2-40B4-BE49-F238E27FC236}">
                    <a16:creationId xmlns:a16="http://schemas.microsoft.com/office/drawing/2014/main" id="{02F64EDB-049E-4EB0-804A-0EA718F70452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5" name="Forme libre : forme 44">
                <a:extLst>
                  <a:ext uri="{FF2B5EF4-FFF2-40B4-BE49-F238E27FC236}">
                    <a16:creationId xmlns:a16="http://schemas.microsoft.com/office/drawing/2014/main" id="{61B12372-BECF-4C58-9E9A-7166AEC797DF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6" name="Forme libre : forme 45">
                <a:extLst>
                  <a:ext uri="{FF2B5EF4-FFF2-40B4-BE49-F238E27FC236}">
                    <a16:creationId xmlns:a16="http://schemas.microsoft.com/office/drawing/2014/main" id="{5E6262E1-E62D-4C59-BC96-84750FB9B5BE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7" name="Forme libre : forme 46">
                <a:extLst>
                  <a:ext uri="{FF2B5EF4-FFF2-40B4-BE49-F238E27FC236}">
                    <a16:creationId xmlns:a16="http://schemas.microsoft.com/office/drawing/2014/main" id="{869A83C9-DCAB-4651-8006-F51FA0D0F922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8" name="Forme libre : forme 47">
                <a:extLst>
                  <a:ext uri="{FF2B5EF4-FFF2-40B4-BE49-F238E27FC236}">
                    <a16:creationId xmlns:a16="http://schemas.microsoft.com/office/drawing/2014/main" id="{0C50D218-77AB-420D-B900-82C6E1DEB330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9" name="Forme libre : forme 48">
                <a:extLst>
                  <a:ext uri="{FF2B5EF4-FFF2-40B4-BE49-F238E27FC236}">
                    <a16:creationId xmlns:a16="http://schemas.microsoft.com/office/drawing/2014/main" id="{8EA6FC54-3DE7-456B-85EC-8BFBD40AD175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0" name="Forme libre : forme 49">
                <a:extLst>
                  <a:ext uri="{FF2B5EF4-FFF2-40B4-BE49-F238E27FC236}">
                    <a16:creationId xmlns:a16="http://schemas.microsoft.com/office/drawing/2014/main" id="{E57F3192-171A-45BB-AD48-AE6B41917596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1" name="Forme libre : forme 50">
                <a:extLst>
                  <a:ext uri="{FF2B5EF4-FFF2-40B4-BE49-F238E27FC236}">
                    <a16:creationId xmlns:a16="http://schemas.microsoft.com/office/drawing/2014/main" id="{7EEFBD51-B5CB-4F50-9097-D4CB8F4076A4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2" name="Forme libre : forme 51">
                <a:extLst>
                  <a:ext uri="{FF2B5EF4-FFF2-40B4-BE49-F238E27FC236}">
                    <a16:creationId xmlns:a16="http://schemas.microsoft.com/office/drawing/2014/main" id="{533ADD28-2813-4FF7-84FF-0EEA1778A1C3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" name="Forme libre : forme 52">
                <a:extLst>
                  <a:ext uri="{FF2B5EF4-FFF2-40B4-BE49-F238E27FC236}">
                    <a16:creationId xmlns:a16="http://schemas.microsoft.com/office/drawing/2014/main" id="{3CBAECE4-B752-4C22-8D98-CE51868A70A3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" name="Forme libre : forme 53">
                <a:extLst>
                  <a:ext uri="{FF2B5EF4-FFF2-40B4-BE49-F238E27FC236}">
                    <a16:creationId xmlns:a16="http://schemas.microsoft.com/office/drawing/2014/main" id="{B6293986-8F2F-434F-8B8F-AF40DFCC4C44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" name="Forme libre : forme 54">
                <a:extLst>
                  <a:ext uri="{FF2B5EF4-FFF2-40B4-BE49-F238E27FC236}">
                    <a16:creationId xmlns:a16="http://schemas.microsoft.com/office/drawing/2014/main" id="{F9104061-A459-4048-B4FB-88342BB4B79E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82488F8E-3682-4579-98DF-BA86B958DB33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CA80D61D-B101-4D3E-88BB-8EBE98CCD474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" name="Forme libre : forme 41">
              <a:extLst>
                <a:ext uri="{FF2B5EF4-FFF2-40B4-BE49-F238E27FC236}">
                  <a16:creationId xmlns:a16="http://schemas.microsoft.com/office/drawing/2014/main" id="{214A5559-454B-409F-A613-357CDD8BD878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56" name="Graphique 1772">
            <a:extLst>
              <a:ext uri="{FF2B5EF4-FFF2-40B4-BE49-F238E27FC236}">
                <a16:creationId xmlns:a16="http://schemas.microsoft.com/office/drawing/2014/main" id="{B4EA0B0C-A503-4F48-B854-04E3CE89116D}"/>
              </a:ext>
            </a:extLst>
          </p:cNvPr>
          <p:cNvGrpSpPr/>
          <p:nvPr/>
        </p:nvGrpSpPr>
        <p:grpSpPr>
          <a:xfrm>
            <a:off x="6102164" y="1318463"/>
            <a:ext cx="211812" cy="233903"/>
            <a:chOff x="2317430" y="1288782"/>
            <a:chExt cx="363699" cy="401630"/>
          </a:xfrm>
          <a:noFill/>
        </p:grpSpPr>
        <p:sp>
          <p:nvSpPr>
            <p:cNvPr id="57" name="Forme libre : forme 56">
              <a:extLst>
                <a:ext uri="{FF2B5EF4-FFF2-40B4-BE49-F238E27FC236}">
                  <a16:creationId xmlns:a16="http://schemas.microsoft.com/office/drawing/2014/main" id="{1FE1BF0F-9B7D-4961-88EE-C817F299CBD5}"/>
                </a:ext>
              </a:extLst>
            </p:cNvPr>
            <p:cNvSpPr/>
            <p:nvPr/>
          </p:nvSpPr>
          <p:spPr>
            <a:xfrm>
              <a:off x="2437427" y="1349025"/>
              <a:ext cx="92315" cy="208883"/>
            </a:xfrm>
            <a:custGeom>
              <a:avLst/>
              <a:gdLst>
                <a:gd name="connsiteX0" fmla="*/ 18 w 92315"/>
                <a:gd name="connsiteY0" fmla="*/ 208883 h 208883"/>
                <a:gd name="connsiteX1" fmla="*/ 18 w 92315"/>
                <a:gd name="connsiteY1" fmla="*/ 128111 h 208883"/>
                <a:gd name="connsiteX2" fmla="*/ 84505 w 92315"/>
                <a:gd name="connsiteY2" fmla="*/ 0 h 208883"/>
                <a:gd name="connsiteX3" fmla="*/ 92315 w 92315"/>
                <a:gd name="connsiteY3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15" h="208883">
                  <a:moveTo>
                    <a:pt x="18" y="208883"/>
                  </a:moveTo>
                  <a:cubicBezTo>
                    <a:pt x="18" y="157258"/>
                    <a:pt x="18" y="128111"/>
                    <a:pt x="18" y="128111"/>
                  </a:cubicBezTo>
                  <a:cubicBezTo>
                    <a:pt x="18" y="128111"/>
                    <a:pt x="-3411" y="2857"/>
                    <a:pt x="84505" y="0"/>
                  </a:cubicBezTo>
                  <a:lnTo>
                    <a:pt x="92315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58" name="Graphique 1772">
              <a:extLst>
                <a:ext uri="{FF2B5EF4-FFF2-40B4-BE49-F238E27FC236}">
                  <a16:creationId xmlns:a16="http://schemas.microsoft.com/office/drawing/2014/main" id="{45A56857-C77C-4F10-938B-9B8ADA82E2BF}"/>
                </a:ext>
              </a:extLst>
            </p:cNvPr>
            <p:cNvGrpSpPr/>
            <p:nvPr/>
          </p:nvGrpSpPr>
          <p:grpSpPr>
            <a:xfrm>
              <a:off x="2452209" y="1371600"/>
              <a:ext cx="42576" cy="102012"/>
              <a:chOff x="2452209" y="1371600"/>
              <a:chExt cx="42576" cy="102012"/>
            </a:xfrm>
            <a:grpFill/>
          </p:grpSpPr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F2284916-3D61-4B37-A22E-D9E17B4614E9}"/>
                  </a:ext>
                </a:extLst>
              </p:cNvPr>
              <p:cNvSpPr/>
              <p:nvPr/>
            </p:nvSpPr>
            <p:spPr>
              <a:xfrm>
                <a:off x="2480403" y="1371600"/>
                <a:ext cx="14382" cy="13049"/>
              </a:xfrm>
              <a:custGeom>
                <a:avLst/>
                <a:gdLst>
                  <a:gd name="connsiteX0" fmla="*/ 0 w 14382"/>
                  <a:gd name="connsiteY0" fmla="*/ 13049 h 13049"/>
                  <a:gd name="connsiteX1" fmla="*/ 14383 w 14382"/>
                  <a:gd name="connsiteY1" fmla="*/ 0 h 1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13049">
                    <a:moveTo>
                      <a:pt x="0" y="13049"/>
                    </a:moveTo>
                    <a:cubicBezTo>
                      <a:pt x="4191" y="8191"/>
                      <a:pt x="8954" y="3715"/>
                      <a:pt x="14383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9" name="Forme libre : forme 78">
                <a:extLst>
                  <a:ext uri="{FF2B5EF4-FFF2-40B4-BE49-F238E27FC236}">
                    <a16:creationId xmlns:a16="http://schemas.microsoft.com/office/drawing/2014/main" id="{B2AB9DA2-0E1F-423A-9407-2624959B0104}"/>
                  </a:ext>
                </a:extLst>
              </p:cNvPr>
              <p:cNvSpPr/>
              <p:nvPr/>
            </p:nvSpPr>
            <p:spPr>
              <a:xfrm>
                <a:off x="2452209" y="1404175"/>
                <a:ext cx="15621" cy="69437"/>
              </a:xfrm>
              <a:custGeom>
                <a:avLst/>
                <a:gdLst>
                  <a:gd name="connsiteX0" fmla="*/ 0 w 15621"/>
                  <a:gd name="connsiteY0" fmla="*/ 69437 h 69437"/>
                  <a:gd name="connsiteX1" fmla="*/ 15621 w 15621"/>
                  <a:gd name="connsiteY1" fmla="*/ 0 h 69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21" h="69437">
                    <a:moveTo>
                      <a:pt x="0" y="69437"/>
                    </a:moveTo>
                    <a:cubicBezTo>
                      <a:pt x="572" y="54578"/>
                      <a:pt x="3334" y="25146"/>
                      <a:pt x="15621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B0F6A8E9-D62B-444E-846B-06617A4C22A6}"/>
                </a:ext>
              </a:extLst>
            </p:cNvPr>
            <p:cNvSpPr/>
            <p:nvPr/>
          </p:nvSpPr>
          <p:spPr>
            <a:xfrm>
              <a:off x="2556317" y="1349974"/>
              <a:ext cx="86772" cy="231460"/>
            </a:xfrm>
            <a:custGeom>
              <a:avLst/>
              <a:gdLst>
                <a:gd name="connsiteX0" fmla="*/ 0 w 86772"/>
                <a:gd name="connsiteY0" fmla="*/ 3 h 231460"/>
                <a:gd name="connsiteX1" fmla="*/ 86773 w 86772"/>
                <a:gd name="connsiteY1" fmla="*/ 132687 h 231460"/>
                <a:gd name="connsiteX2" fmla="*/ 86773 w 86772"/>
                <a:gd name="connsiteY2" fmla="*/ 231461 h 2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72" h="231460">
                  <a:moveTo>
                    <a:pt x="0" y="3"/>
                  </a:moveTo>
                  <a:cubicBezTo>
                    <a:pt x="0" y="3"/>
                    <a:pt x="86773" y="-2568"/>
                    <a:pt x="86773" y="132687"/>
                  </a:cubicBezTo>
                  <a:lnTo>
                    <a:pt x="86773" y="231461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52F88780-E57D-430D-9719-A4F9D08D0D2B}"/>
                </a:ext>
              </a:extLst>
            </p:cNvPr>
            <p:cNvSpPr/>
            <p:nvPr/>
          </p:nvSpPr>
          <p:spPr>
            <a:xfrm>
              <a:off x="2491356" y="1288782"/>
              <a:ext cx="86868" cy="59291"/>
            </a:xfrm>
            <a:custGeom>
              <a:avLst/>
              <a:gdLst>
                <a:gd name="connsiteX0" fmla="*/ 23241 w 86868"/>
                <a:gd name="connsiteY0" fmla="*/ 59291 h 59291"/>
                <a:gd name="connsiteX1" fmla="*/ 0 w 86868"/>
                <a:gd name="connsiteY1" fmla="*/ 14333 h 59291"/>
                <a:gd name="connsiteX2" fmla="*/ 86868 w 86868"/>
                <a:gd name="connsiteY2" fmla="*/ 10142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" h="59291">
                  <a:moveTo>
                    <a:pt x="23241" y="59291"/>
                  </a:moveTo>
                  <a:lnTo>
                    <a:pt x="0" y="14333"/>
                  </a:lnTo>
                  <a:cubicBezTo>
                    <a:pt x="0" y="14333"/>
                    <a:pt x="42386" y="-14909"/>
                    <a:pt x="86868" y="1014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C0F1A7C4-2AD7-4E4D-9520-EC8D6F5CD170}"/>
                </a:ext>
              </a:extLst>
            </p:cNvPr>
            <p:cNvSpPr/>
            <p:nvPr/>
          </p:nvSpPr>
          <p:spPr>
            <a:xfrm>
              <a:off x="2568033" y="1308544"/>
              <a:ext cx="16382" cy="40671"/>
            </a:xfrm>
            <a:custGeom>
              <a:avLst/>
              <a:gdLst>
                <a:gd name="connsiteX0" fmla="*/ 16383 w 16382"/>
                <a:gd name="connsiteY0" fmla="*/ 0 h 40671"/>
                <a:gd name="connsiteX1" fmla="*/ 0 w 16382"/>
                <a:gd name="connsiteY1" fmla="*/ 40672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" h="40671">
                  <a:moveTo>
                    <a:pt x="16383" y="0"/>
                  </a:moveTo>
                  <a:lnTo>
                    <a:pt x="0" y="40672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87B8EDD3-0BF0-47B7-A2B4-9220BA1ABD1D}"/>
                </a:ext>
              </a:extLst>
            </p:cNvPr>
            <p:cNvSpPr/>
            <p:nvPr/>
          </p:nvSpPr>
          <p:spPr>
            <a:xfrm>
              <a:off x="2538601" y="1303972"/>
              <a:ext cx="190" cy="34194"/>
            </a:xfrm>
            <a:custGeom>
              <a:avLst/>
              <a:gdLst>
                <a:gd name="connsiteX0" fmla="*/ 191 w 190"/>
                <a:gd name="connsiteY0" fmla="*/ 0 h 34194"/>
                <a:gd name="connsiteX1" fmla="*/ 0 w 190"/>
                <a:gd name="connsiteY1" fmla="*/ 34195 h 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" h="34194">
                  <a:moveTo>
                    <a:pt x="191" y="0"/>
                  </a:moveTo>
                  <a:lnTo>
                    <a:pt x="0" y="3419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C94484A0-01DE-49F9-B1A0-7197CF4D37C8}"/>
                </a:ext>
              </a:extLst>
            </p:cNvPr>
            <p:cNvSpPr/>
            <p:nvPr/>
          </p:nvSpPr>
          <p:spPr>
            <a:xfrm>
              <a:off x="2556889" y="1311116"/>
              <a:ext cx="6572" cy="18478"/>
            </a:xfrm>
            <a:custGeom>
              <a:avLst/>
              <a:gdLst>
                <a:gd name="connsiteX0" fmla="*/ 6572 w 6572"/>
                <a:gd name="connsiteY0" fmla="*/ 0 h 18478"/>
                <a:gd name="connsiteX1" fmla="*/ 0 w 6572"/>
                <a:gd name="connsiteY1" fmla="*/ 18479 h 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" h="18478">
                  <a:moveTo>
                    <a:pt x="6572" y="0"/>
                  </a:moveTo>
                  <a:lnTo>
                    <a:pt x="0" y="1847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64" name="Graphique 1772">
              <a:extLst>
                <a:ext uri="{FF2B5EF4-FFF2-40B4-BE49-F238E27FC236}">
                  <a16:creationId xmlns:a16="http://schemas.microsoft.com/office/drawing/2014/main" id="{BEB5BA46-F9D7-4556-BF7D-305A139DD688}"/>
                </a:ext>
              </a:extLst>
            </p:cNvPr>
            <p:cNvGrpSpPr/>
            <p:nvPr/>
          </p:nvGrpSpPr>
          <p:grpSpPr>
            <a:xfrm>
              <a:off x="2489833" y="1432178"/>
              <a:ext cx="79724" cy="98488"/>
              <a:chOff x="2489833" y="1432178"/>
              <a:chExt cx="79724" cy="98488"/>
            </a:xfrm>
            <a:grpFill/>
          </p:grpSpPr>
          <p:sp>
            <p:nvSpPr>
              <p:cNvPr id="75" name="Forme libre : forme 74">
                <a:extLst>
                  <a:ext uri="{FF2B5EF4-FFF2-40B4-BE49-F238E27FC236}">
                    <a16:creationId xmlns:a16="http://schemas.microsoft.com/office/drawing/2014/main" id="{3960F6DF-E1F3-4617-A75B-AC2706D9CDD9}"/>
                  </a:ext>
                </a:extLst>
              </p:cNvPr>
              <p:cNvSpPr/>
              <p:nvPr/>
            </p:nvSpPr>
            <p:spPr>
              <a:xfrm>
                <a:off x="2506025" y="1432178"/>
                <a:ext cx="63531" cy="98488"/>
              </a:xfrm>
              <a:custGeom>
                <a:avLst/>
                <a:gdLst>
                  <a:gd name="connsiteX0" fmla="*/ 63532 w 63531"/>
                  <a:gd name="connsiteY0" fmla="*/ 96393 h 98488"/>
                  <a:gd name="connsiteX1" fmla="*/ 49244 w 63531"/>
                  <a:gd name="connsiteY1" fmla="*/ 98489 h 98488"/>
                  <a:gd name="connsiteX2" fmla="*/ 0 w 63531"/>
                  <a:gd name="connsiteY2" fmla="*/ 49244 h 98488"/>
                  <a:gd name="connsiteX3" fmla="*/ 49244 w 63531"/>
                  <a:gd name="connsiteY3" fmla="*/ 0 h 98488"/>
                  <a:gd name="connsiteX4" fmla="*/ 61436 w 63531"/>
                  <a:gd name="connsiteY4" fmla="*/ 1524 h 98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31" h="98488">
                    <a:moveTo>
                      <a:pt x="63532" y="96393"/>
                    </a:moveTo>
                    <a:cubicBezTo>
                      <a:pt x="58960" y="97727"/>
                      <a:pt x="54197" y="98489"/>
                      <a:pt x="49244" y="98489"/>
                    </a:cubicBezTo>
                    <a:cubicBezTo>
                      <a:pt x="22003" y="98489"/>
                      <a:pt x="0" y="76390"/>
                      <a:pt x="0" y="49244"/>
                    </a:cubicBezTo>
                    <a:cubicBezTo>
                      <a:pt x="0" y="22098"/>
                      <a:pt x="22098" y="0"/>
                      <a:pt x="49244" y="0"/>
                    </a:cubicBezTo>
                    <a:cubicBezTo>
                      <a:pt x="53435" y="0"/>
                      <a:pt x="57531" y="572"/>
                      <a:pt x="61436" y="1524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6" name="Forme libre : forme 75">
                <a:extLst>
                  <a:ext uri="{FF2B5EF4-FFF2-40B4-BE49-F238E27FC236}">
                    <a16:creationId xmlns:a16="http://schemas.microsoft.com/office/drawing/2014/main" id="{38F8ED0C-878F-427B-A21D-CB483DE71236}"/>
                  </a:ext>
                </a:extLst>
              </p:cNvPr>
              <p:cNvSpPr/>
              <p:nvPr/>
            </p:nvSpPr>
            <p:spPr>
              <a:xfrm>
                <a:off x="2491261" y="1471326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EFCD37A-6C91-4807-B0E0-BFA27CBE439E}"/>
                  </a:ext>
                </a:extLst>
              </p:cNvPr>
              <p:cNvSpPr/>
              <p:nvPr/>
            </p:nvSpPr>
            <p:spPr>
              <a:xfrm>
                <a:off x="2489833" y="1488090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09FAAE40-A660-47FD-8111-4B2119957F84}"/>
                </a:ext>
              </a:extLst>
            </p:cNvPr>
            <p:cNvSpPr/>
            <p:nvPr/>
          </p:nvSpPr>
          <p:spPr>
            <a:xfrm>
              <a:off x="2317430" y="1683829"/>
              <a:ext cx="7239" cy="9525"/>
            </a:xfrm>
            <a:custGeom>
              <a:avLst/>
              <a:gdLst>
                <a:gd name="connsiteX0" fmla="*/ 7239 w 7239"/>
                <a:gd name="connsiteY0" fmla="*/ 0 h 9525"/>
                <a:gd name="connsiteX1" fmla="*/ 0 w 72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9525">
                  <a:moveTo>
                    <a:pt x="7239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9FD5C458-E6A6-4FAC-985C-084AE5ACF432}"/>
                </a:ext>
              </a:extLst>
            </p:cNvPr>
            <p:cNvSpPr/>
            <p:nvPr/>
          </p:nvSpPr>
          <p:spPr>
            <a:xfrm>
              <a:off x="2317430" y="1531524"/>
              <a:ext cx="60293" cy="152304"/>
            </a:xfrm>
            <a:custGeom>
              <a:avLst/>
              <a:gdLst>
                <a:gd name="connsiteX0" fmla="*/ 0 w 60293"/>
                <a:gd name="connsiteY0" fmla="*/ 0 h 152304"/>
                <a:gd name="connsiteX1" fmla="*/ 55150 w 60293"/>
                <a:gd name="connsiteY1" fmla="*/ 0 h 152304"/>
                <a:gd name="connsiteX2" fmla="*/ 60293 w 60293"/>
                <a:gd name="connsiteY2" fmla="*/ 5143 h 152304"/>
                <a:gd name="connsiteX3" fmla="*/ 60293 w 60293"/>
                <a:gd name="connsiteY3" fmla="*/ 147161 h 152304"/>
                <a:gd name="connsiteX4" fmla="*/ 55150 w 60293"/>
                <a:gd name="connsiteY4" fmla="*/ 152305 h 152304"/>
                <a:gd name="connsiteX5" fmla="*/ 26099 w 60293"/>
                <a:gd name="connsiteY5" fmla="*/ 152305 h 1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" h="152304">
                  <a:moveTo>
                    <a:pt x="0" y="0"/>
                  </a:moveTo>
                  <a:lnTo>
                    <a:pt x="55150" y="0"/>
                  </a:lnTo>
                  <a:cubicBezTo>
                    <a:pt x="58007" y="0"/>
                    <a:pt x="60293" y="2286"/>
                    <a:pt x="60293" y="5143"/>
                  </a:cubicBezTo>
                  <a:lnTo>
                    <a:pt x="60293" y="147161"/>
                  </a:lnTo>
                  <a:cubicBezTo>
                    <a:pt x="60293" y="150019"/>
                    <a:pt x="58007" y="152305"/>
                    <a:pt x="55150" y="152305"/>
                  </a:cubicBezTo>
                  <a:lnTo>
                    <a:pt x="26099" y="15230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E262B5AB-4D4A-4B06-A4F4-27C886848C6C}"/>
                </a:ext>
              </a:extLst>
            </p:cNvPr>
            <p:cNvSpPr/>
            <p:nvPr/>
          </p:nvSpPr>
          <p:spPr>
            <a:xfrm>
              <a:off x="2380009" y="1626108"/>
              <a:ext cx="22764" cy="39242"/>
            </a:xfrm>
            <a:custGeom>
              <a:avLst/>
              <a:gdLst>
                <a:gd name="connsiteX0" fmla="*/ 22765 w 22764"/>
                <a:gd name="connsiteY0" fmla="*/ 0 h 39242"/>
                <a:gd name="connsiteX1" fmla="*/ 22765 w 22764"/>
                <a:gd name="connsiteY1" fmla="*/ 34099 h 39242"/>
                <a:gd name="connsiteX2" fmla="*/ 17621 w 22764"/>
                <a:gd name="connsiteY2" fmla="*/ 39243 h 39242"/>
                <a:gd name="connsiteX3" fmla="*/ 0 w 22764"/>
                <a:gd name="connsiteY3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39242">
                  <a:moveTo>
                    <a:pt x="22765" y="0"/>
                  </a:moveTo>
                  <a:lnTo>
                    <a:pt x="22765" y="34099"/>
                  </a:lnTo>
                  <a:cubicBezTo>
                    <a:pt x="22765" y="36957"/>
                    <a:pt x="20479" y="39243"/>
                    <a:pt x="17621" y="39243"/>
                  </a:cubicBezTo>
                  <a:lnTo>
                    <a:pt x="0" y="39243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84B345D8-5A3E-4D48-8306-CD07761DEB57}"/>
                </a:ext>
              </a:extLst>
            </p:cNvPr>
            <p:cNvSpPr/>
            <p:nvPr/>
          </p:nvSpPr>
          <p:spPr>
            <a:xfrm>
              <a:off x="2378199" y="1544288"/>
              <a:ext cx="24574" cy="59150"/>
            </a:xfrm>
            <a:custGeom>
              <a:avLst/>
              <a:gdLst>
                <a:gd name="connsiteX0" fmla="*/ 0 w 24574"/>
                <a:gd name="connsiteY0" fmla="*/ 0 h 59150"/>
                <a:gd name="connsiteX1" fmla="*/ 19431 w 24574"/>
                <a:gd name="connsiteY1" fmla="*/ 0 h 59150"/>
                <a:gd name="connsiteX2" fmla="*/ 24575 w 24574"/>
                <a:gd name="connsiteY2" fmla="*/ 5144 h 59150"/>
                <a:gd name="connsiteX3" fmla="*/ 24575 w 24574"/>
                <a:gd name="connsiteY3" fmla="*/ 59150 h 5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74" h="59150">
                  <a:moveTo>
                    <a:pt x="0" y="0"/>
                  </a:moveTo>
                  <a:lnTo>
                    <a:pt x="19431" y="0"/>
                  </a:lnTo>
                  <a:cubicBezTo>
                    <a:pt x="22289" y="0"/>
                    <a:pt x="24575" y="2286"/>
                    <a:pt x="24575" y="5144"/>
                  </a:cubicBezTo>
                  <a:lnTo>
                    <a:pt x="24575" y="5915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E7B9A791-757E-41CD-A0E3-D410363FEE56}"/>
                </a:ext>
              </a:extLst>
            </p:cNvPr>
            <p:cNvSpPr/>
            <p:nvPr/>
          </p:nvSpPr>
          <p:spPr>
            <a:xfrm>
              <a:off x="2402774" y="1557611"/>
              <a:ext cx="172307" cy="71639"/>
            </a:xfrm>
            <a:custGeom>
              <a:avLst/>
              <a:gdLst>
                <a:gd name="connsiteX0" fmla="*/ 0 w 172307"/>
                <a:gd name="connsiteY0" fmla="*/ 678 h 71639"/>
                <a:gd name="connsiteX1" fmla="*/ 95917 w 172307"/>
                <a:gd name="connsiteY1" fmla="*/ 20681 h 71639"/>
                <a:gd name="connsiteX2" fmla="*/ 153638 w 172307"/>
                <a:gd name="connsiteY2" fmla="*/ 20681 h 71639"/>
                <a:gd name="connsiteX3" fmla="*/ 172307 w 172307"/>
                <a:gd name="connsiteY3" fmla="*/ 38397 h 71639"/>
                <a:gd name="connsiteX4" fmla="*/ 152305 w 172307"/>
                <a:gd name="connsiteY4" fmla="*/ 55257 h 71639"/>
                <a:gd name="connsiteX5" fmla="*/ 105442 w 172307"/>
                <a:gd name="connsiteY5" fmla="*/ 55257 h 71639"/>
                <a:gd name="connsiteX6" fmla="*/ 90392 w 172307"/>
                <a:gd name="connsiteY6" fmla="*/ 71640 h 7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307" h="71639">
                  <a:moveTo>
                    <a:pt x="0" y="678"/>
                  </a:moveTo>
                  <a:cubicBezTo>
                    <a:pt x="0" y="678"/>
                    <a:pt x="60008" y="-5703"/>
                    <a:pt x="95917" y="20681"/>
                  </a:cubicBezTo>
                  <a:lnTo>
                    <a:pt x="153638" y="20681"/>
                  </a:lnTo>
                  <a:cubicBezTo>
                    <a:pt x="153638" y="20681"/>
                    <a:pt x="172307" y="19728"/>
                    <a:pt x="172307" y="38397"/>
                  </a:cubicBezTo>
                  <a:cubicBezTo>
                    <a:pt x="172307" y="57066"/>
                    <a:pt x="152305" y="55257"/>
                    <a:pt x="152305" y="55257"/>
                  </a:cubicBezTo>
                  <a:lnTo>
                    <a:pt x="105442" y="55257"/>
                  </a:lnTo>
                  <a:lnTo>
                    <a:pt x="90392" y="7164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71FAACD3-3857-49AB-98BB-C3ED41264025}"/>
                </a:ext>
              </a:extLst>
            </p:cNvPr>
            <p:cNvSpPr/>
            <p:nvPr/>
          </p:nvSpPr>
          <p:spPr>
            <a:xfrm>
              <a:off x="2404584" y="1647062"/>
              <a:ext cx="131349" cy="43350"/>
            </a:xfrm>
            <a:custGeom>
              <a:avLst/>
              <a:gdLst>
                <a:gd name="connsiteX0" fmla="*/ 131350 w 131349"/>
                <a:gd name="connsiteY0" fmla="*/ 42196 h 43350"/>
                <a:gd name="connsiteX1" fmla="*/ 108204 w 131349"/>
                <a:gd name="connsiteY1" fmla="*/ 39053 h 43350"/>
                <a:gd name="connsiteX2" fmla="*/ 34100 w 131349"/>
                <a:gd name="connsiteY2" fmla="*/ 0 h 43350"/>
                <a:gd name="connsiteX3" fmla="*/ 0 w 131349"/>
                <a:gd name="connsiteY3" fmla="*/ 0 h 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349" h="43350">
                  <a:moveTo>
                    <a:pt x="131350" y="42196"/>
                  </a:moveTo>
                  <a:cubicBezTo>
                    <a:pt x="131350" y="42196"/>
                    <a:pt x="122301" y="46292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EC0BB666-A82C-49F0-98FE-3F2BD73CB0EC}"/>
                </a:ext>
              </a:extLst>
            </p:cNvPr>
            <p:cNvSpPr/>
            <p:nvPr/>
          </p:nvSpPr>
          <p:spPr>
            <a:xfrm>
              <a:off x="2551459" y="1590759"/>
              <a:ext cx="129669" cy="91546"/>
            </a:xfrm>
            <a:custGeom>
              <a:avLst/>
              <a:gdLst>
                <a:gd name="connsiteX0" fmla="*/ 48101 w 129669"/>
                <a:gd name="connsiteY0" fmla="*/ 20776 h 91546"/>
                <a:gd name="connsiteX1" fmla="*/ 128111 w 129669"/>
                <a:gd name="connsiteY1" fmla="*/ 6679 h 91546"/>
                <a:gd name="connsiteX2" fmla="*/ 0 w 129669"/>
                <a:gd name="connsiteY2" fmla="*/ 91546 h 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69" h="91546">
                  <a:moveTo>
                    <a:pt x="48101" y="20776"/>
                  </a:moveTo>
                  <a:cubicBezTo>
                    <a:pt x="48101" y="20776"/>
                    <a:pt x="109061" y="-14276"/>
                    <a:pt x="128111" y="6679"/>
                  </a:cubicBezTo>
                  <a:cubicBezTo>
                    <a:pt x="143542" y="23538"/>
                    <a:pt x="40291" y="73163"/>
                    <a:pt x="0" y="91546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120B16CA-DBDE-4E46-8958-03C0F93B2D8B}"/>
                </a:ext>
              </a:extLst>
            </p:cNvPr>
            <p:cNvSpPr/>
            <p:nvPr/>
          </p:nvSpPr>
          <p:spPr>
            <a:xfrm>
              <a:off x="2338957" y="1551146"/>
              <a:ext cx="37623" cy="9525"/>
            </a:xfrm>
            <a:custGeom>
              <a:avLst/>
              <a:gdLst>
                <a:gd name="connsiteX0" fmla="*/ 37624 w 37623"/>
                <a:gd name="connsiteY0" fmla="*/ 0 h 9525"/>
                <a:gd name="connsiteX1" fmla="*/ 0 w 3762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23" h="9525">
                  <a:moveTo>
                    <a:pt x="37624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C085DD63-DA2C-44B3-BB13-A3CD9F34CF28}"/>
                </a:ext>
              </a:extLst>
            </p:cNvPr>
            <p:cNvSpPr/>
            <p:nvPr/>
          </p:nvSpPr>
          <p:spPr>
            <a:xfrm>
              <a:off x="2351815" y="1565910"/>
              <a:ext cx="23240" cy="9525"/>
            </a:xfrm>
            <a:custGeom>
              <a:avLst/>
              <a:gdLst>
                <a:gd name="connsiteX0" fmla="*/ 23241 w 23240"/>
                <a:gd name="connsiteY0" fmla="*/ 0 h 9525"/>
                <a:gd name="connsiteX1" fmla="*/ 0 w 232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0" h="9525">
                  <a:moveTo>
                    <a:pt x="23241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A5E57246-D9C3-41FD-85D1-3C96E2089B46}"/>
                </a:ext>
              </a:extLst>
            </p:cNvPr>
            <p:cNvSpPr/>
            <p:nvPr/>
          </p:nvSpPr>
          <p:spPr>
            <a:xfrm>
              <a:off x="2628421" y="1511998"/>
              <a:ext cx="9525" cy="52768"/>
            </a:xfrm>
            <a:custGeom>
              <a:avLst/>
              <a:gdLst>
                <a:gd name="connsiteX0" fmla="*/ 0 w 9525"/>
                <a:gd name="connsiteY0" fmla="*/ 0 h 52768"/>
                <a:gd name="connsiteX1" fmla="*/ 0 w 9525"/>
                <a:gd name="connsiteY1" fmla="*/ 52769 h 5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">
                  <a:moveTo>
                    <a:pt x="0" y="0"/>
                  </a:moveTo>
                  <a:lnTo>
                    <a:pt x="0" y="5276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80" name="Graphique 1813">
            <a:extLst>
              <a:ext uri="{FF2B5EF4-FFF2-40B4-BE49-F238E27FC236}">
                <a16:creationId xmlns:a16="http://schemas.microsoft.com/office/drawing/2014/main" id="{5DD7C2D5-7B41-47ED-BA38-F917ADF6F01D}"/>
              </a:ext>
            </a:extLst>
          </p:cNvPr>
          <p:cNvGrpSpPr/>
          <p:nvPr/>
        </p:nvGrpSpPr>
        <p:grpSpPr>
          <a:xfrm>
            <a:off x="6087434" y="4762058"/>
            <a:ext cx="243960" cy="227725"/>
            <a:chOff x="2279329" y="2853237"/>
            <a:chExt cx="426529" cy="398144"/>
          </a:xfrm>
          <a:noFill/>
        </p:grpSpPr>
        <p:grpSp>
          <p:nvGrpSpPr>
            <p:cNvPr id="81" name="Graphique 1813">
              <a:extLst>
                <a:ext uri="{FF2B5EF4-FFF2-40B4-BE49-F238E27FC236}">
                  <a16:creationId xmlns:a16="http://schemas.microsoft.com/office/drawing/2014/main" id="{49EC2C3A-F537-4AC8-B034-3469EF3B28C6}"/>
                </a:ext>
              </a:extLst>
            </p:cNvPr>
            <p:cNvGrpSpPr/>
            <p:nvPr/>
          </p:nvGrpSpPr>
          <p:grpSpPr>
            <a:xfrm>
              <a:off x="2279329" y="2853237"/>
              <a:ext cx="426529" cy="398144"/>
              <a:chOff x="2279329" y="2853237"/>
              <a:chExt cx="426529" cy="398144"/>
            </a:xfrm>
            <a:grpFill/>
          </p:grpSpPr>
          <p:grpSp>
            <p:nvGrpSpPr>
              <p:cNvPr id="83" name="Graphique 1813">
                <a:extLst>
                  <a:ext uri="{FF2B5EF4-FFF2-40B4-BE49-F238E27FC236}">
                    <a16:creationId xmlns:a16="http://schemas.microsoft.com/office/drawing/2014/main" id="{1F5D1ED7-792F-4FB6-A232-65A002A44E9D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83857"/>
                <a:chOff x="2279329" y="2853237"/>
                <a:chExt cx="426529" cy="383857"/>
              </a:xfrm>
              <a:grpFill/>
            </p:grpSpPr>
            <p:grpSp>
              <p:nvGrpSpPr>
                <p:cNvPr id="85" name="Graphique 1813">
                  <a:extLst>
                    <a:ext uri="{FF2B5EF4-FFF2-40B4-BE49-F238E27FC236}">
                      <a16:creationId xmlns:a16="http://schemas.microsoft.com/office/drawing/2014/main" id="{13B914E9-DE6F-469C-9EA1-1741F989D52E}"/>
                    </a:ext>
                  </a:extLst>
                </p:cNvPr>
                <p:cNvGrpSpPr/>
                <p:nvPr/>
              </p:nvGrpSpPr>
              <p:grpSpPr>
                <a:xfrm>
                  <a:off x="2404487" y="2986968"/>
                  <a:ext cx="163258" cy="250126"/>
                  <a:chOff x="2404487" y="2986968"/>
                  <a:chExt cx="163258" cy="250126"/>
                </a:xfrm>
                <a:grpFill/>
              </p:grpSpPr>
              <p:sp>
                <p:nvSpPr>
                  <p:cNvPr id="99" name="Forme libre : forme 98">
                    <a:extLst>
                      <a:ext uri="{FF2B5EF4-FFF2-40B4-BE49-F238E27FC236}">
                        <a16:creationId xmlns:a16="http://schemas.microsoft.com/office/drawing/2014/main" id="{2840AF83-A3ED-495E-92C5-BC358AF64983}"/>
                      </a:ext>
                    </a:extLst>
                  </p:cNvPr>
                  <p:cNvSpPr/>
                  <p:nvPr/>
                </p:nvSpPr>
                <p:spPr>
                  <a:xfrm>
                    <a:off x="2404487" y="2986968"/>
                    <a:ext cx="163258" cy="250126"/>
                  </a:xfrm>
                  <a:custGeom>
                    <a:avLst/>
                    <a:gdLst>
                      <a:gd name="connsiteX0" fmla="*/ 163259 w 163258"/>
                      <a:gd name="connsiteY0" fmla="*/ 81629 h 250126"/>
                      <a:gd name="connsiteX1" fmla="*/ 81629 w 163258"/>
                      <a:gd name="connsiteY1" fmla="*/ 0 h 250126"/>
                      <a:gd name="connsiteX2" fmla="*/ 0 w 163258"/>
                      <a:gd name="connsiteY2" fmla="*/ 81629 h 250126"/>
                      <a:gd name="connsiteX3" fmla="*/ 23527 w 163258"/>
                      <a:gd name="connsiteY3" fmla="*/ 138875 h 250126"/>
                      <a:gd name="connsiteX4" fmla="*/ 23527 w 163258"/>
                      <a:gd name="connsiteY4" fmla="*/ 138875 h 250126"/>
                      <a:gd name="connsiteX5" fmla="*/ 51911 w 163258"/>
                      <a:gd name="connsiteY5" fmla="*/ 249841 h 250126"/>
                      <a:gd name="connsiteX6" fmla="*/ 114967 w 163258"/>
                      <a:gd name="connsiteY6" fmla="*/ 250126 h 250126"/>
                      <a:gd name="connsiteX7" fmla="*/ 138875 w 163258"/>
                      <a:gd name="connsiteY7" fmla="*/ 139732 h 250126"/>
                      <a:gd name="connsiteX8" fmla="*/ 163259 w 163258"/>
                      <a:gd name="connsiteY8" fmla="*/ 81629 h 250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258" h="250126">
                        <a:moveTo>
                          <a:pt x="163259" y="81629"/>
                        </a:moveTo>
                        <a:cubicBezTo>
                          <a:pt x="163259" y="36576"/>
                          <a:pt x="126683" y="0"/>
                          <a:pt x="81629" y="0"/>
                        </a:cubicBezTo>
                        <a:cubicBezTo>
                          <a:pt x="36576" y="0"/>
                          <a:pt x="0" y="36576"/>
                          <a:pt x="0" y="81629"/>
                        </a:cubicBezTo>
                        <a:cubicBezTo>
                          <a:pt x="0" y="103918"/>
                          <a:pt x="8954" y="124111"/>
                          <a:pt x="23527" y="138875"/>
                        </a:cubicBezTo>
                        <a:lnTo>
                          <a:pt x="23527" y="138875"/>
                        </a:lnTo>
                        <a:cubicBezTo>
                          <a:pt x="58293" y="173641"/>
                          <a:pt x="51911" y="249841"/>
                          <a:pt x="51911" y="249841"/>
                        </a:cubicBezTo>
                        <a:lnTo>
                          <a:pt x="114967" y="250126"/>
                        </a:lnTo>
                        <a:cubicBezTo>
                          <a:pt x="114967" y="170688"/>
                          <a:pt x="134779" y="144304"/>
                          <a:pt x="138875" y="139732"/>
                        </a:cubicBezTo>
                        <a:cubicBezTo>
                          <a:pt x="153924" y="124873"/>
                          <a:pt x="163259" y="104394"/>
                          <a:pt x="163259" y="81629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0" name="Forme libre : forme 99">
                    <a:extLst>
                      <a:ext uri="{FF2B5EF4-FFF2-40B4-BE49-F238E27FC236}">
                        <a16:creationId xmlns:a16="http://schemas.microsoft.com/office/drawing/2014/main" id="{D0F533CA-544C-499A-854E-DF0A13ECED4B}"/>
                      </a:ext>
                    </a:extLst>
                  </p:cNvPr>
                  <p:cNvSpPr/>
                  <p:nvPr/>
                </p:nvSpPr>
                <p:spPr>
                  <a:xfrm>
                    <a:off x="2455542" y="3190994"/>
                    <a:ext cx="63912" cy="9525"/>
                  </a:xfrm>
                  <a:custGeom>
                    <a:avLst/>
                    <a:gdLst>
                      <a:gd name="connsiteX0" fmla="*/ 0 w 63912"/>
                      <a:gd name="connsiteY0" fmla="*/ 0 h 9525"/>
                      <a:gd name="connsiteX1" fmla="*/ 63913 w 6391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3912" h="9525">
                        <a:moveTo>
                          <a:pt x="0" y="0"/>
                        </a:moveTo>
                        <a:lnTo>
                          <a:pt x="63913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86" name="Forme libre : forme 85">
                  <a:extLst>
                    <a:ext uri="{FF2B5EF4-FFF2-40B4-BE49-F238E27FC236}">
                      <a16:creationId xmlns:a16="http://schemas.microsoft.com/office/drawing/2014/main" id="{9B68D5AB-C707-48ED-A7F5-3DFE9238D116}"/>
                    </a:ext>
                  </a:extLst>
                </p:cNvPr>
                <p:cNvSpPr/>
                <p:nvPr/>
              </p:nvSpPr>
              <p:spPr>
                <a:xfrm>
                  <a:off x="2461352" y="3012019"/>
                  <a:ext cx="22574" cy="4857"/>
                </a:xfrm>
                <a:custGeom>
                  <a:avLst/>
                  <a:gdLst>
                    <a:gd name="connsiteX0" fmla="*/ 0 w 22574"/>
                    <a:gd name="connsiteY0" fmla="*/ 4858 h 4857"/>
                    <a:gd name="connsiteX1" fmla="*/ 22574 w 22574"/>
                    <a:gd name="connsiteY1" fmla="*/ 0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74" h="4857">
                      <a:moveTo>
                        <a:pt x="0" y="4858"/>
                      </a:moveTo>
                      <a:cubicBezTo>
                        <a:pt x="6858" y="1715"/>
                        <a:pt x="14478" y="0"/>
                        <a:pt x="2257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7" name="Forme libre : forme 86">
                  <a:extLst>
                    <a:ext uri="{FF2B5EF4-FFF2-40B4-BE49-F238E27FC236}">
                      <a16:creationId xmlns:a16="http://schemas.microsoft.com/office/drawing/2014/main" id="{254995CC-6B37-48A8-8C26-E755525DD7AB}"/>
                    </a:ext>
                  </a:extLst>
                </p:cNvPr>
                <p:cNvSpPr/>
                <p:nvPr/>
              </p:nvSpPr>
              <p:spPr>
                <a:xfrm>
                  <a:off x="2429062" y="3029545"/>
                  <a:ext cx="14763" cy="48006"/>
                </a:xfrm>
                <a:custGeom>
                  <a:avLst/>
                  <a:gdLst>
                    <a:gd name="connsiteX0" fmla="*/ 953 w 14763"/>
                    <a:gd name="connsiteY0" fmla="*/ 48006 h 48006"/>
                    <a:gd name="connsiteX1" fmla="*/ 0 w 14763"/>
                    <a:gd name="connsiteY1" fmla="*/ 37719 h 48006"/>
                    <a:gd name="connsiteX2" fmla="*/ 14764 w 14763"/>
                    <a:gd name="connsiteY2" fmla="*/ 0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" h="48006">
                      <a:moveTo>
                        <a:pt x="953" y="48006"/>
                      </a:moveTo>
                      <a:cubicBezTo>
                        <a:pt x="286" y="44672"/>
                        <a:pt x="0" y="41243"/>
                        <a:pt x="0" y="37719"/>
                      </a:cubicBezTo>
                      <a:cubicBezTo>
                        <a:pt x="0" y="23146"/>
                        <a:pt x="5620" y="9906"/>
                        <a:pt x="1476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Forme libre : forme 87">
                  <a:extLst>
                    <a:ext uri="{FF2B5EF4-FFF2-40B4-BE49-F238E27FC236}">
                      <a16:creationId xmlns:a16="http://schemas.microsoft.com/office/drawing/2014/main" id="{53FB4D44-3E6C-46DB-982C-FE392EE30255}"/>
                    </a:ext>
                  </a:extLst>
                </p:cNvPr>
                <p:cNvSpPr/>
                <p:nvPr/>
              </p:nvSpPr>
              <p:spPr>
                <a:xfrm>
                  <a:off x="2492499" y="2853237"/>
                  <a:ext cx="9525" cy="56769"/>
                </a:xfrm>
                <a:custGeom>
                  <a:avLst/>
                  <a:gdLst>
                    <a:gd name="connsiteX0" fmla="*/ 0 w 9525"/>
                    <a:gd name="connsiteY0" fmla="*/ 0 h 56769"/>
                    <a:gd name="connsiteX1" fmla="*/ 0 w 9525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6769">
                      <a:moveTo>
                        <a:pt x="0" y="0"/>
                      </a:moveTo>
                      <a:lnTo>
                        <a:pt x="0" y="5676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89" name="Graphique 1813">
                  <a:extLst>
                    <a:ext uri="{FF2B5EF4-FFF2-40B4-BE49-F238E27FC236}">
                      <a16:creationId xmlns:a16="http://schemas.microsoft.com/office/drawing/2014/main" id="{86039BE3-5266-481E-8D0E-F201DA61BE55}"/>
                    </a:ext>
                  </a:extLst>
                </p:cNvPr>
                <p:cNvGrpSpPr/>
                <p:nvPr/>
              </p:nvGrpSpPr>
              <p:grpSpPr>
                <a:xfrm>
                  <a:off x="2605465" y="2913530"/>
                  <a:ext cx="100393" cy="307943"/>
                  <a:chOff x="2605465" y="2913530"/>
                  <a:chExt cx="100393" cy="307943"/>
                </a:xfrm>
                <a:grpFill/>
              </p:grpSpPr>
              <p:sp>
                <p:nvSpPr>
                  <p:cNvPr id="96" name="Forme libre : forme 95">
                    <a:extLst>
                      <a:ext uri="{FF2B5EF4-FFF2-40B4-BE49-F238E27FC236}">
                        <a16:creationId xmlns:a16="http://schemas.microsoft.com/office/drawing/2014/main" id="{1035F595-7D30-4A52-AEC1-EE7935DE4AA4}"/>
                      </a:ext>
                    </a:extLst>
                  </p:cNvPr>
                  <p:cNvSpPr/>
                  <p:nvPr/>
                </p:nvSpPr>
                <p:spPr>
                  <a:xfrm>
                    <a:off x="2606227" y="2913530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0 h 40100"/>
                      <a:gd name="connsiteX1" fmla="*/ 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0"/>
                        </a:moveTo>
                        <a:lnTo>
                          <a:pt x="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7" name="Forme libre : forme 96">
                    <a:extLst>
                      <a:ext uri="{FF2B5EF4-FFF2-40B4-BE49-F238E27FC236}">
                        <a16:creationId xmlns:a16="http://schemas.microsoft.com/office/drawing/2014/main" id="{B80642DB-251E-4F35-BAF8-81237CEC440A}"/>
                      </a:ext>
                    </a:extLst>
                  </p:cNvPr>
                  <p:cNvSpPr/>
                  <p:nvPr/>
                </p:nvSpPr>
                <p:spPr>
                  <a:xfrm>
                    <a:off x="2649090" y="3067645"/>
                    <a:ext cx="56769" cy="9525"/>
                  </a:xfrm>
                  <a:custGeom>
                    <a:avLst/>
                    <a:gdLst>
                      <a:gd name="connsiteX0" fmla="*/ 56769 w 56769"/>
                      <a:gd name="connsiteY0" fmla="*/ 0 h 9525"/>
                      <a:gd name="connsiteX1" fmla="*/ 0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56769" y="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8" name="Forme libre : forme 97">
                    <a:extLst>
                      <a:ext uri="{FF2B5EF4-FFF2-40B4-BE49-F238E27FC236}">
                        <a16:creationId xmlns:a16="http://schemas.microsoft.com/office/drawing/2014/main" id="{77114FAC-A911-469F-AFCE-CD41157B5C0C}"/>
                      </a:ext>
                    </a:extLst>
                  </p:cNvPr>
                  <p:cNvSpPr/>
                  <p:nvPr/>
                </p:nvSpPr>
                <p:spPr>
                  <a:xfrm>
                    <a:off x="2605465" y="3181373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40100 h 40100"/>
                      <a:gd name="connsiteX1" fmla="*/ 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4010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90" name="Graphique 1813">
                  <a:extLst>
                    <a:ext uri="{FF2B5EF4-FFF2-40B4-BE49-F238E27FC236}">
                      <a16:creationId xmlns:a16="http://schemas.microsoft.com/office/drawing/2014/main" id="{34BD9C33-6AC3-4226-AE6E-A7F4D8689707}"/>
                    </a:ext>
                  </a:extLst>
                </p:cNvPr>
                <p:cNvGrpSpPr/>
                <p:nvPr/>
              </p:nvGrpSpPr>
              <p:grpSpPr>
                <a:xfrm>
                  <a:off x="2279329" y="2915435"/>
                  <a:ext cx="100393" cy="307943"/>
                  <a:chOff x="2279329" y="2915435"/>
                  <a:chExt cx="100393" cy="307943"/>
                </a:xfrm>
                <a:grpFill/>
              </p:grpSpPr>
              <p:sp>
                <p:nvSpPr>
                  <p:cNvPr id="93" name="Forme libre : forme 92">
                    <a:extLst>
                      <a:ext uri="{FF2B5EF4-FFF2-40B4-BE49-F238E27FC236}">
                        <a16:creationId xmlns:a16="http://schemas.microsoft.com/office/drawing/2014/main" id="{C6C4CF17-85FE-4DE9-B9CC-50020CA5C31F}"/>
                      </a:ext>
                    </a:extLst>
                  </p:cNvPr>
                  <p:cNvSpPr/>
                  <p:nvPr/>
                </p:nvSpPr>
                <p:spPr>
                  <a:xfrm>
                    <a:off x="2338860" y="2915435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0 h 40100"/>
                      <a:gd name="connsiteX1" fmla="*/ 4010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0"/>
                        </a:moveTo>
                        <a:lnTo>
                          <a:pt x="4010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4" name="Forme libre : forme 93">
                    <a:extLst>
                      <a:ext uri="{FF2B5EF4-FFF2-40B4-BE49-F238E27FC236}">
                        <a16:creationId xmlns:a16="http://schemas.microsoft.com/office/drawing/2014/main" id="{CF78EFF8-537B-4C14-9F9E-CB70A0D3EBBE}"/>
                      </a:ext>
                    </a:extLst>
                  </p:cNvPr>
                  <p:cNvSpPr/>
                  <p:nvPr/>
                </p:nvSpPr>
                <p:spPr>
                  <a:xfrm>
                    <a:off x="2279329" y="3069550"/>
                    <a:ext cx="56769" cy="9525"/>
                  </a:xfrm>
                  <a:custGeom>
                    <a:avLst/>
                    <a:gdLst>
                      <a:gd name="connsiteX0" fmla="*/ 0 w 56769"/>
                      <a:gd name="connsiteY0" fmla="*/ 0 h 9525"/>
                      <a:gd name="connsiteX1" fmla="*/ 56769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0" y="0"/>
                        </a:moveTo>
                        <a:lnTo>
                          <a:pt x="56769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5" name="Forme libre : forme 94">
                    <a:extLst>
                      <a:ext uri="{FF2B5EF4-FFF2-40B4-BE49-F238E27FC236}">
                        <a16:creationId xmlns:a16="http://schemas.microsoft.com/office/drawing/2014/main" id="{7703B0B1-5830-43E2-B067-976A92524AEC}"/>
                      </a:ext>
                    </a:extLst>
                  </p:cNvPr>
                  <p:cNvSpPr/>
                  <p:nvPr/>
                </p:nvSpPr>
                <p:spPr>
                  <a:xfrm>
                    <a:off x="2339622" y="3183278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40100 h 40100"/>
                      <a:gd name="connsiteX1" fmla="*/ 4010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40100"/>
                        </a:moveTo>
                        <a:lnTo>
                          <a:pt x="40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91" name="Forme libre : forme 90">
                  <a:extLst>
                    <a:ext uri="{FF2B5EF4-FFF2-40B4-BE49-F238E27FC236}">
                      <a16:creationId xmlns:a16="http://schemas.microsoft.com/office/drawing/2014/main" id="{689FFE50-7BF5-4501-97AC-8582E365FC65}"/>
                    </a:ext>
                  </a:extLst>
                </p:cNvPr>
                <p:cNvSpPr/>
                <p:nvPr/>
              </p:nvSpPr>
              <p:spPr>
                <a:xfrm>
                  <a:off x="2458875" y="3207758"/>
                  <a:ext cx="21145" cy="9525"/>
                </a:xfrm>
                <a:custGeom>
                  <a:avLst/>
                  <a:gdLst>
                    <a:gd name="connsiteX0" fmla="*/ 0 w 21145"/>
                    <a:gd name="connsiteY0" fmla="*/ 0 h 9525"/>
                    <a:gd name="connsiteX1" fmla="*/ 21146 w 21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45" h="9525">
                      <a:moveTo>
                        <a:pt x="0" y="0"/>
                      </a:moveTo>
                      <a:lnTo>
                        <a:pt x="21146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2" name="Forme libre : forme 91">
                  <a:extLst>
                    <a:ext uri="{FF2B5EF4-FFF2-40B4-BE49-F238E27FC236}">
                      <a16:creationId xmlns:a16="http://schemas.microsoft.com/office/drawing/2014/main" id="{DCB0977D-D344-400C-A555-0D5B7C7B55A0}"/>
                    </a:ext>
                  </a:extLst>
                </p:cNvPr>
                <p:cNvSpPr/>
                <p:nvPr/>
              </p:nvSpPr>
              <p:spPr>
                <a:xfrm>
                  <a:off x="2459828" y="3222712"/>
                  <a:ext cx="34099" cy="9525"/>
                </a:xfrm>
                <a:custGeom>
                  <a:avLst/>
                  <a:gdLst>
                    <a:gd name="connsiteX0" fmla="*/ 0 w 34099"/>
                    <a:gd name="connsiteY0" fmla="*/ 0 h 9525"/>
                    <a:gd name="connsiteX1" fmla="*/ 34100 w 3409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099" h="9525">
                      <a:moveTo>
                        <a:pt x="0" y="0"/>
                      </a:moveTo>
                      <a:lnTo>
                        <a:pt x="3410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84" name="Forme libre : forme 83">
                <a:extLst>
                  <a:ext uri="{FF2B5EF4-FFF2-40B4-BE49-F238E27FC236}">
                    <a16:creationId xmlns:a16="http://schemas.microsoft.com/office/drawing/2014/main" id="{BCD79641-AA0B-4819-A010-583DD15B9B28}"/>
                  </a:ext>
                </a:extLst>
              </p:cNvPr>
              <p:cNvSpPr/>
              <p:nvPr/>
            </p:nvSpPr>
            <p:spPr>
              <a:xfrm>
                <a:off x="2466019" y="3238047"/>
                <a:ext cx="44958" cy="13334"/>
              </a:xfrm>
              <a:custGeom>
                <a:avLst/>
                <a:gdLst>
                  <a:gd name="connsiteX0" fmla="*/ 44958 w 44958"/>
                  <a:gd name="connsiteY0" fmla="*/ 0 h 13334"/>
                  <a:gd name="connsiteX1" fmla="*/ 22479 w 44958"/>
                  <a:gd name="connsiteY1" fmla="*/ 13335 h 13334"/>
                  <a:gd name="connsiteX2" fmla="*/ 0 w 44958"/>
                  <a:gd name="connsiteY2" fmla="*/ 0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58" h="13334">
                    <a:moveTo>
                      <a:pt x="44958" y="0"/>
                    </a:moveTo>
                    <a:cubicBezTo>
                      <a:pt x="44958" y="7334"/>
                      <a:pt x="34862" y="13335"/>
                      <a:pt x="22479" y="13335"/>
                    </a:cubicBezTo>
                    <a:cubicBezTo>
                      <a:pt x="10001" y="13335"/>
                      <a:pt x="0" y="7334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82" name="Forme libre : forme 81">
              <a:extLst>
                <a:ext uri="{FF2B5EF4-FFF2-40B4-BE49-F238E27FC236}">
                  <a16:creationId xmlns:a16="http://schemas.microsoft.com/office/drawing/2014/main" id="{6B1973EC-AC33-49D4-AC57-62EA0AA12F7B}"/>
                </a:ext>
              </a:extLst>
            </p:cNvPr>
            <p:cNvSpPr/>
            <p:nvPr/>
          </p:nvSpPr>
          <p:spPr>
            <a:xfrm>
              <a:off x="2457732" y="3016972"/>
              <a:ext cx="59245" cy="129158"/>
            </a:xfrm>
            <a:custGeom>
              <a:avLst/>
              <a:gdLst>
                <a:gd name="connsiteX0" fmla="*/ 45529 w 59245"/>
                <a:gd name="connsiteY0" fmla="*/ 0 h 129158"/>
                <a:gd name="connsiteX1" fmla="*/ 0 w 59245"/>
                <a:gd name="connsiteY1" fmla="*/ 70295 h 129158"/>
                <a:gd name="connsiteX2" fmla="*/ 59245 w 59245"/>
                <a:gd name="connsiteY2" fmla="*/ 68008 h 129158"/>
                <a:gd name="connsiteX3" fmla="*/ 8287 w 59245"/>
                <a:gd name="connsiteY3" fmla="*/ 129159 h 12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5" h="129158">
                  <a:moveTo>
                    <a:pt x="45529" y="0"/>
                  </a:moveTo>
                  <a:lnTo>
                    <a:pt x="0" y="70295"/>
                  </a:lnTo>
                  <a:lnTo>
                    <a:pt x="59245" y="68008"/>
                  </a:lnTo>
                  <a:lnTo>
                    <a:pt x="8287" y="12915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20" name="Espace réservé du contenu 8">
            <a:extLst>
              <a:ext uri="{FF2B5EF4-FFF2-40B4-BE49-F238E27FC236}">
                <a16:creationId xmlns:a16="http://schemas.microsoft.com/office/drawing/2014/main" id="{08B0AF95-DAB0-4F6D-8CA3-C5125F109DB5}"/>
              </a:ext>
            </a:extLst>
          </p:cNvPr>
          <p:cNvSpPr txBox="1">
            <a:spLocks/>
          </p:cNvSpPr>
          <p:nvPr/>
        </p:nvSpPr>
        <p:spPr>
          <a:xfrm>
            <a:off x="345790" y="1379333"/>
            <a:ext cx="5355656" cy="2297424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CEP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 PRO</a:t>
            </a: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 BDR (Réservé uniquement aux Personnes Morales) </a:t>
            </a: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 Vert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Parts sociales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Tréso Climat II </a:t>
            </a: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(green bond)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1" name="Espace réservé du contenu 8">
            <a:extLst>
              <a:ext uri="{FF2B5EF4-FFF2-40B4-BE49-F238E27FC236}">
                <a16:creationId xmlns:a16="http://schemas.microsoft.com/office/drawing/2014/main" id="{F127083B-843F-4135-A141-404E8D6B6A49}"/>
              </a:ext>
            </a:extLst>
          </p:cNvPr>
          <p:cNvSpPr txBox="1">
            <a:spLocks/>
          </p:cNvSpPr>
          <p:nvPr/>
        </p:nvSpPr>
        <p:spPr>
          <a:xfrm>
            <a:off x="517558" y="3734024"/>
            <a:ext cx="1723366" cy="338987"/>
          </a:xfrm>
          <a:prstGeom prst="rect">
            <a:avLst/>
          </a:prstGeom>
          <a:solidFill>
            <a:srgbClr val="00B0F0"/>
          </a:solidFill>
          <a:ln w="28575"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Qui contacter ?</a:t>
            </a:r>
          </a:p>
        </p:txBody>
      </p:sp>
      <p:grpSp>
        <p:nvGrpSpPr>
          <p:cNvPr id="122" name="Graphique 1846">
            <a:extLst>
              <a:ext uri="{FF2B5EF4-FFF2-40B4-BE49-F238E27FC236}">
                <a16:creationId xmlns:a16="http://schemas.microsoft.com/office/drawing/2014/main" id="{3651ED41-2E7C-4EA2-90BC-01D7A1C84AAA}"/>
              </a:ext>
            </a:extLst>
          </p:cNvPr>
          <p:cNvGrpSpPr/>
          <p:nvPr/>
        </p:nvGrpSpPr>
        <p:grpSpPr>
          <a:xfrm>
            <a:off x="545759" y="3755375"/>
            <a:ext cx="239268" cy="268810"/>
            <a:chOff x="754923" y="4488392"/>
            <a:chExt cx="305723" cy="343471"/>
          </a:xfrm>
          <a:noFill/>
        </p:grpSpPr>
        <p:sp>
          <p:nvSpPr>
            <p:cNvPr id="123" name="Forme libre : forme 122">
              <a:extLst>
                <a:ext uri="{FF2B5EF4-FFF2-40B4-BE49-F238E27FC236}">
                  <a16:creationId xmlns:a16="http://schemas.microsoft.com/office/drawing/2014/main" id="{0CDAF9CD-A10A-46FF-856C-83E02DA62B22}"/>
                </a:ext>
              </a:extLst>
            </p:cNvPr>
            <p:cNvSpPr/>
            <p:nvPr/>
          </p:nvSpPr>
          <p:spPr>
            <a:xfrm>
              <a:off x="848819" y="4533445"/>
              <a:ext cx="105822" cy="29698"/>
            </a:xfrm>
            <a:custGeom>
              <a:avLst/>
              <a:gdLst>
                <a:gd name="connsiteX0" fmla="*/ 0 w 105822"/>
                <a:gd name="connsiteY0" fmla="*/ 22860 h 29698"/>
                <a:gd name="connsiteX1" fmla="*/ 90773 w 105822"/>
                <a:gd name="connsiteY1" fmla="*/ 0 h 29698"/>
                <a:gd name="connsiteX2" fmla="*/ 88963 w 105822"/>
                <a:gd name="connsiteY2" fmla="*/ 21622 h 29698"/>
                <a:gd name="connsiteX3" fmla="*/ 105823 w 105822"/>
                <a:gd name="connsiteY3" fmla="*/ 16192 h 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22" h="29698">
                  <a:moveTo>
                    <a:pt x="0" y="22860"/>
                  </a:moveTo>
                  <a:cubicBezTo>
                    <a:pt x="0" y="22860"/>
                    <a:pt x="52864" y="48673"/>
                    <a:pt x="90773" y="0"/>
                  </a:cubicBezTo>
                  <a:cubicBezTo>
                    <a:pt x="90773" y="0"/>
                    <a:pt x="94964" y="9049"/>
                    <a:pt x="88963" y="21622"/>
                  </a:cubicBezTo>
                  <a:cubicBezTo>
                    <a:pt x="88963" y="21622"/>
                    <a:pt x="98012" y="27051"/>
                    <a:pt x="105823" y="16192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4" name="Forme libre : forme 123">
              <a:extLst>
                <a:ext uri="{FF2B5EF4-FFF2-40B4-BE49-F238E27FC236}">
                  <a16:creationId xmlns:a16="http://schemas.microsoft.com/office/drawing/2014/main" id="{974B22BF-FC84-4F4B-9C8B-6282A98A6BC3}"/>
                </a:ext>
              </a:extLst>
            </p:cNvPr>
            <p:cNvSpPr/>
            <p:nvPr/>
          </p:nvSpPr>
          <p:spPr>
            <a:xfrm>
              <a:off x="827313" y="4488392"/>
              <a:ext cx="78560" cy="203168"/>
            </a:xfrm>
            <a:custGeom>
              <a:avLst/>
              <a:gdLst>
                <a:gd name="connsiteX0" fmla="*/ 78561 w 78560"/>
                <a:gd name="connsiteY0" fmla="*/ 203168 h 203168"/>
                <a:gd name="connsiteX1" fmla="*/ 14838 w 78560"/>
                <a:gd name="connsiteY1" fmla="*/ 145447 h 203168"/>
                <a:gd name="connsiteX2" fmla="*/ 456 w 78560"/>
                <a:gd name="connsiteY2" fmla="*/ 132207 h 203168"/>
                <a:gd name="connsiteX3" fmla="*/ 10647 w 78560"/>
                <a:gd name="connsiteY3" fmla="*/ 114205 h 203168"/>
                <a:gd name="connsiteX4" fmla="*/ 74941 w 78560"/>
                <a:gd name="connsiteY4" fmla="*/ 0 h 20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60" h="203168">
                  <a:moveTo>
                    <a:pt x="78561" y="203168"/>
                  </a:moveTo>
                  <a:cubicBezTo>
                    <a:pt x="30459" y="203168"/>
                    <a:pt x="14838" y="145447"/>
                    <a:pt x="14838" y="145447"/>
                  </a:cubicBezTo>
                  <a:cubicBezTo>
                    <a:pt x="14838" y="145447"/>
                    <a:pt x="3408" y="146685"/>
                    <a:pt x="456" y="132207"/>
                  </a:cubicBezTo>
                  <a:cubicBezTo>
                    <a:pt x="-2592" y="117824"/>
                    <a:pt x="10647" y="114205"/>
                    <a:pt x="10647" y="114205"/>
                  </a:cubicBezTo>
                  <a:cubicBezTo>
                    <a:pt x="10647" y="114205"/>
                    <a:pt x="-15165" y="24670"/>
                    <a:pt x="7494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5" name="Forme libre : forme 124">
              <a:extLst>
                <a:ext uri="{FF2B5EF4-FFF2-40B4-BE49-F238E27FC236}">
                  <a16:creationId xmlns:a16="http://schemas.microsoft.com/office/drawing/2014/main" id="{C5598B71-94D8-4997-84D8-E4A58AE65124}"/>
                </a:ext>
              </a:extLst>
            </p:cNvPr>
            <p:cNvSpPr/>
            <p:nvPr/>
          </p:nvSpPr>
          <p:spPr>
            <a:xfrm>
              <a:off x="909493" y="4497536"/>
              <a:ext cx="80370" cy="194024"/>
            </a:xfrm>
            <a:custGeom>
              <a:avLst/>
              <a:gdLst>
                <a:gd name="connsiteX0" fmla="*/ 0 w 80370"/>
                <a:gd name="connsiteY0" fmla="*/ 194024 h 194024"/>
                <a:gd name="connsiteX1" fmla="*/ 65532 w 80370"/>
                <a:gd name="connsiteY1" fmla="*/ 136303 h 194024"/>
                <a:gd name="connsiteX2" fmla="*/ 79915 w 80370"/>
                <a:gd name="connsiteY2" fmla="*/ 123063 h 194024"/>
                <a:gd name="connsiteX3" fmla="*/ 69723 w 80370"/>
                <a:gd name="connsiteY3" fmla="*/ 105061 h 194024"/>
                <a:gd name="connsiteX4" fmla="*/ 29051 w 80370"/>
                <a:gd name="connsiteY4" fmla="*/ 0 h 19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0" h="194024">
                  <a:moveTo>
                    <a:pt x="0" y="194024"/>
                  </a:moveTo>
                  <a:cubicBezTo>
                    <a:pt x="48101" y="194024"/>
                    <a:pt x="65532" y="136303"/>
                    <a:pt x="65532" y="136303"/>
                  </a:cubicBezTo>
                  <a:cubicBezTo>
                    <a:pt x="65532" y="136303"/>
                    <a:pt x="76962" y="137541"/>
                    <a:pt x="79915" y="123063"/>
                  </a:cubicBezTo>
                  <a:cubicBezTo>
                    <a:pt x="82963" y="108680"/>
                    <a:pt x="69723" y="105061"/>
                    <a:pt x="69723" y="105061"/>
                  </a:cubicBezTo>
                  <a:cubicBezTo>
                    <a:pt x="69723" y="105061"/>
                    <a:pt x="90678" y="32480"/>
                    <a:pt x="2905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6" name="Forme libre : forme 125">
              <a:extLst>
                <a:ext uri="{FF2B5EF4-FFF2-40B4-BE49-F238E27FC236}">
                  <a16:creationId xmlns:a16="http://schemas.microsoft.com/office/drawing/2014/main" id="{CFFE0213-4B3C-4AB4-8297-83FDD3993C9E}"/>
                </a:ext>
              </a:extLst>
            </p:cNvPr>
            <p:cNvSpPr/>
            <p:nvPr/>
          </p:nvSpPr>
          <p:spPr>
            <a:xfrm>
              <a:off x="874632" y="4600216"/>
              <a:ext cx="9525" cy="13144"/>
            </a:xfrm>
            <a:custGeom>
              <a:avLst/>
              <a:gdLst>
                <a:gd name="connsiteX0" fmla="*/ 0 w 9525"/>
                <a:gd name="connsiteY0" fmla="*/ 0 h 13144"/>
                <a:gd name="connsiteX1" fmla="*/ 0 w 9525"/>
                <a:gd name="connsiteY1" fmla="*/ 13145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144">
                  <a:moveTo>
                    <a:pt x="0" y="0"/>
                  </a:moveTo>
                  <a:lnTo>
                    <a:pt x="0" y="13145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7" name="Forme libre : forme 126">
              <a:extLst>
                <a:ext uri="{FF2B5EF4-FFF2-40B4-BE49-F238E27FC236}">
                  <a16:creationId xmlns:a16="http://schemas.microsoft.com/office/drawing/2014/main" id="{B21B7CC9-BA47-4732-8558-7F973218BAED}"/>
                </a:ext>
              </a:extLst>
            </p:cNvPr>
            <p:cNvSpPr/>
            <p:nvPr/>
          </p:nvSpPr>
          <p:spPr>
            <a:xfrm>
              <a:off x="931782" y="4599549"/>
              <a:ext cx="9525" cy="13239"/>
            </a:xfrm>
            <a:custGeom>
              <a:avLst/>
              <a:gdLst>
                <a:gd name="connsiteX0" fmla="*/ 0 w 9525"/>
                <a:gd name="connsiteY0" fmla="*/ 0 h 13239"/>
                <a:gd name="connsiteX1" fmla="*/ 0 w 9525"/>
                <a:gd name="connsiteY1" fmla="*/ 13240 h 1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239">
                  <a:moveTo>
                    <a:pt x="0" y="0"/>
                  </a:moveTo>
                  <a:lnTo>
                    <a:pt x="0" y="1324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8" name="Forme libre : forme 127">
              <a:extLst>
                <a:ext uri="{FF2B5EF4-FFF2-40B4-BE49-F238E27FC236}">
                  <a16:creationId xmlns:a16="http://schemas.microsoft.com/office/drawing/2014/main" id="{7448DA68-5170-4258-B7E2-84D1B1CBD096}"/>
                </a:ext>
              </a:extLst>
            </p:cNvPr>
            <p:cNvSpPr/>
            <p:nvPr/>
          </p:nvSpPr>
          <p:spPr>
            <a:xfrm>
              <a:off x="892824" y="4649841"/>
              <a:ext cx="25050" cy="5214"/>
            </a:xfrm>
            <a:custGeom>
              <a:avLst/>
              <a:gdLst>
                <a:gd name="connsiteX0" fmla="*/ 25051 w 25050"/>
                <a:gd name="connsiteY0" fmla="*/ 0 h 5214"/>
                <a:gd name="connsiteX1" fmla="*/ 0 w 25050"/>
                <a:gd name="connsiteY1" fmla="*/ 0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0" h="5214">
                  <a:moveTo>
                    <a:pt x="25051" y="0"/>
                  </a:moveTo>
                  <a:cubicBezTo>
                    <a:pt x="18097" y="6953"/>
                    <a:pt x="6858" y="6953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9" name="Forme libre : forme 128">
              <a:extLst>
                <a:ext uri="{FF2B5EF4-FFF2-40B4-BE49-F238E27FC236}">
                  <a16:creationId xmlns:a16="http://schemas.microsoft.com/office/drawing/2014/main" id="{DA18434B-50C2-42FC-B650-2A30D5C69290}"/>
                </a:ext>
              </a:extLst>
            </p:cNvPr>
            <p:cNvSpPr/>
            <p:nvPr/>
          </p:nvSpPr>
          <p:spPr>
            <a:xfrm>
              <a:off x="754923" y="4691179"/>
              <a:ext cx="151998" cy="140208"/>
            </a:xfrm>
            <a:custGeom>
              <a:avLst/>
              <a:gdLst>
                <a:gd name="connsiteX0" fmla="*/ 551 w 151998"/>
                <a:gd name="connsiteY0" fmla="*/ 140208 h 140208"/>
                <a:gd name="connsiteX1" fmla="*/ 88466 w 151998"/>
                <a:gd name="connsiteY1" fmla="*/ 27051 h 140208"/>
                <a:gd name="connsiteX2" fmla="*/ 106469 w 151998"/>
                <a:gd name="connsiteY2" fmla="*/ 0 h 140208"/>
                <a:gd name="connsiteX3" fmla="*/ 151998 w 151998"/>
                <a:gd name="connsiteY3" fmla="*/ 37433 h 140208"/>
                <a:gd name="connsiteX4" fmla="*/ 127614 w 151998"/>
                <a:gd name="connsiteY4" fmla="*/ 66770 h 140208"/>
                <a:gd name="connsiteX5" fmla="*/ 103230 w 151998"/>
                <a:gd name="connsiteY5" fmla="*/ 42386 h 14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998" h="140208">
                  <a:moveTo>
                    <a:pt x="551" y="140208"/>
                  </a:moveTo>
                  <a:cubicBezTo>
                    <a:pt x="551" y="140208"/>
                    <a:pt x="-12499" y="52292"/>
                    <a:pt x="88466" y="27051"/>
                  </a:cubicBezTo>
                  <a:lnTo>
                    <a:pt x="106469" y="0"/>
                  </a:lnTo>
                  <a:lnTo>
                    <a:pt x="151998" y="37433"/>
                  </a:lnTo>
                  <a:lnTo>
                    <a:pt x="127614" y="66770"/>
                  </a:lnTo>
                  <a:lnTo>
                    <a:pt x="103230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0" name="Forme libre : forme 129">
              <a:extLst>
                <a:ext uri="{FF2B5EF4-FFF2-40B4-BE49-F238E27FC236}">
                  <a16:creationId xmlns:a16="http://schemas.microsoft.com/office/drawing/2014/main" id="{50A3E3F3-4A75-4256-B3B8-1B68BBEB06DE}"/>
                </a:ext>
              </a:extLst>
            </p:cNvPr>
            <p:cNvSpPr/>
            <p:nvPr/>
          </p:nvSpPr>
          <p:spPr>
            <a:xfrm>
              <a:off x="908731" y="4691655"/>
              <a:ext cx="144875" cy="91916"/>
            </a:xfrm>
            <a:custGeom>
              <a:avLst/>
              <a:gdLst>
                <a:gd name="connsiteX0" fmla="*/ 144875 w 144875"/>
                <a:gd name="connsiteY0" fmla="*/ 91916 h 91916"/>
                <a:gd name="connsiteX1" fmla="*/ 63532 w 144875"/>
                <a:gd name="connsiteY1" fmla="*/ 27051 h 91916"/>
                <a:gd name="connsiteX2" fmla="*/ 45530 w 144875"/>
                <a:gd name="connsiteY2" fmla="*/ 0 h 91916"/>
                <a:gd name="connsiteX3" fmla="*/ 0 w 144875"/>
                <a:gd name="connsiteY3" fmla="*/ 37433 h 91916"/>
                <a:gd name="connsiteX4" fmla="*/ 24384 w 144875"/>
                <a:gd name="connsiteY4" fmla="*/ 66770 h 91916"/>
                <a:gd name="connsiteX5" fmla="*/ 48768 w 144875"/>
                <a:gd name="connsiteY5" fmla="*/ 42386 h 9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875" h="91916">
                  <a:moveTo>
                    <a:pt x="144875" y="91916"/>
                  </a:moveTo>
                  <a:cubicBezTo>
                    <a:pt x="135255" y="67056"/>
                    <a:pt x="113252" y="39529"/>
                    <a:pt x="63532" y="27051"/>
                  </a:cubicBezTo>
                  <a:lnTo>
                    <a:pt x="45530" y="0"/>
                  </a:lnTo>
                  <a:lnTo>
                    <a:pt x="0" y="37433"/>
                  </a:lnTo>
                  <a:lnTo>
                    <a:pt x="24384" y="66770"/>
                  </a:lnTo>
                  <a:lnTo>
                    <a:pt x="48768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1" name="Forme libre : forme 130">
              <a:extLst>
                <a:ext uri="{FF2B5EF4-FFF2-40B4-BE49-F238E27FC236}">
                  <a16:creationId xmlns:a16="http://schemas.microsoft.com/office/drawing/2014/main" id="{9FFF8817-6751-421F-BC44-844CCDFC6AB8}"/>
                </a:ext>
              </a:extLst>
            </p:cNvPr>
            <p:cNvSpPr/>
            <p:nvPr/>
          </p:nvSpPr>
          <p:spPr>
            <a:xfrm>
              <a:off x="1060083" y="4814719"/>
              <a:ext cx="563" cy="17144"/>
            </a:xfrm>
            <a:custGeom>
              <a:avLst/>
              <a:gdLst>
                <a:gd name="connsiteX0" fmla="*/ 0 w 563"/>
                <a:gd name="connsiteY0" fmla="*/ 17145 h 17144"/>
                <a:gd name="connsiteX1" fmla="*/ 286 w 563"/>
                <a:gd name="connsiteY1" fmla="*/ 0 h 1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3" h="17144">
                  <a:moveTo>
                    <a:pt x="0" y="17145"/>
                  </a:moveTo>
                  <a:cubicBezTo>
                    <a:pt x="0" y="17145"/>
                    <a:pt x="1048" y="10382"/>
                    <a:pt x="286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32" name="Espace réservé du contenu 8">
            <a:extLst>
              <a:ext uri="{FF2B5EF4-FFF2-40B4-BE49-F238E27FC236}">
                <a16:creationId xmlns:a16="http://schemas.microsoft.com/office/drawing/2014/main" id="{5E4C6BF3-8DCC-4C68-873E-08C8AA844D3B}"/>
              </a:ext>
            </a:extLst>
          </p:cNvPr>
          <p:cNvSpPr txBox="1">
            <a:spLocks/>
          </p:cNvSpPr>
          <p:nvPr/>
        </p:nvSpPr>
        <p:spPr>
          <a:xfrm>
            <a:off x="84208" y="4027714"/>
            <a:ext cx="5692092" cy="1989925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fr-FR" sz="1200" b="1" dirty="0">
                <a:solidFill>
                  <a:srgbClr val="00B0F0"/>
                </a:solidFill>
              </a:rPr>
              <a:t>Des cibles qualifiées pour organiser la prise de contact : </a:t>
            </a:r>
            <a:r>
              <a:rPr lang="fr-FR" sz="1200" b="1" dirty="0">
                <a:solidFill>
                  <a:srgbClr val="00B0F0"/>
                </a:solidFill>
                <a:hlinkClick r:id="rId6" action="ppaction://hlinksldjump"/>
              </a:rPr>
              <a:t>clic ici</a:t>
            </a:r>
            <a:endParaRPr lang="fr-FR" sz="1200" b="1" dirty="0">
              <a:solidFill>
                <a:srgbClr val="00B0F0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Cibles GERC :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00" dirty="0"/>
              <a:t>Cible Tréso Climat II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00" dirty="0"/>
              <a:t>Cible récurrente trimestrielle « CCE solde </a:t>
            </a:r>
            <a:r>
              <a:rPr lang="fr-FR" sz="1000" dirty="0" err="1"/>
              <a:t>moy</a:t>
            </a:r>
            <a:r>
              <a:rPr lang="fr-FR" sz="1000" dirty="0"/>
              <a:t> trim sup10K€ »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Fonds de commerce :</a:t>
            </a:r>
          </a:p>
          <a:p>
            <a:pPr lvl="2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50" dirty="0"/>
              <a:t>Fichier « encours CEP » (tranches 3 &amp; 4)</a:t>
            </a:r>
          </a:p>
          <a:p>
            <a:pPr lvl="2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50" dirty="0"/>
              <a:t>Autres clients déjà détenteurs d’un CEP avec solde important</a:t>
            </a:r>
          </a:p>
          <a:p>
            <a:pPr lvl="2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50" dirty="0"/>
              <a:t>Clients non-détenteurs de l’univers Epargne</a:t>
            </a:r>
          </a:p>
          <a:p>
            <a:pPr lvl="2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50" dirty="0"/>
              <a:t>Clients en PTF avec une SF Pro importante</a:t>
            </a:r>
          </a:p>
          <a:p>
            <a:pPr lvl="2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50" dirty="0"/>
              <a:t>Clients en PTF déjà détenteurs de CAT / de Comptes Titres</a:t>
            </a:r>
          </a:p>
        </p:txBody>
      </p:sp>
      <p:sp>
        <p:nvSpPr>
          <p:cNvPr id="36" name="Espace réservé du contenu 8">
            <a:extLst>
              <a:ext uri="{FF2B5EF4-FFF2-40B4-BE49-F238E27FC236}">
                <a16:creationId xmlns:a16="http://schemas.microsoft.com/office/drawing/2014/main" id="{615E4532-88F8-42A5-AA2D-33AECA8CAE21}"/>
              </a:ext>
            </a:extLst>
          </p:cNvPr>
          <p:cNvSpPr txBox="1">
            <a:spLocks/>
          </p:cNvSpPr>
          <p:nvPr/>
        </p:nvSpPr>
        <p:spPr>
          <a:xfrm>
            <a:off x="5533956" y="3841443"/>
            <a:ext cx="6277643" cy="2029963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kumimoji="0" lang="fr-FR" sz="12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uLnTx/>
                <a:uFillTx/>
                <a:latin typeface="Arial"/>
                <a:ea typeface="+mn-ea"/>
                <a:cs typeface="+mn-cs"/>
              </a:rPr>
              <a:t>CAT PRO / CAT BDR / </a:t>
            </a:r>
            <a:r>
              <a:rPr lang="fr-FR" sz="1200" dirty="0">
                <a:solidFill>
                  <a:srgbClr val="00B050"/>
                </a:solidFill>
              </a:rPr>
              <a:t>CAT Vert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rgbClr val="00B050"/>
                </a:solidFill>
              </a:rPr>
              <a:t>Tréso Climat II </a:t>
            </a:r>
            <a:r>
              <a:rPr lang="fr-FR" sz="1200" dirty="0"/>
              <a:t>(green bond)</a:t>
            </a: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753745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La boîte à outils : </a:t>
            </a: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Rubrique des Commerciaux pour trouver toutes les informations :</a:t>
            </a:r>
          </a:p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2" name="Espace réservé du contenu 8">
            <a:extLst>
              <a:ext uri="{FF2B5EF4-FFF2-40B4-BE49-F238E27FC236}">
                <a16:creationId xmlns:a16="http://schemas.microsoft.com/office/drawing/2014/main" id="{E6D30498-FE71-4A4B-B42A-F6B9AA7BBE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5879" y="3691223"/>
            <a:ext cx="3593247" cy="319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0" indent="0" algn="ctr">
              <a:spcBef>
                <a:spcPts val="600"/>
              </a:spcBef>
              <a:buClr>
                <a:srgbClr val="D11921"/>
              </a:buClr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fr-FR" altLang="fr-FR" sz="1400" b="1" dirty="0">
                <a:solidFill>
                  <a:prstClr val="white"/>
                </a:solidFill>
              </a:rPr>
              <a:t>Passerelles / Synergies PRO-Premium</a:t>
            </a:r>
            <a:endParaRPr kumimoji="0" lang="fr-FR" alt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06" name="Image 105">
            <a:extLst>
              <a:ext uri="{FF2B5EF4-FFF2-40B4-BE49-F238E27FC236}">
                <a16:creationId xmlns:a16="http://schemas.microsoft.com/office/drawing/2014/main" id="{5DFC8C72-B156-47A2-875A-60BBB7978F8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9217">
            <a:off x="5841628" y="3693395"/>
            <a:ext cx="341740" cy="342197"/>
          </a:xfrm>
          <a:prstGeom prst="ellipse">
            <a:avLst/>
          </a:prstGeom>
          <a:solidFill>
            <a:schemeClr val="bg1"/>
          </a:solidFill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B5B6174-1C23-B829-2744-6B98F2E2B17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176" y="3633993"/>
            <a:ext cx="423834" cy="411895"/>
          </a:xfrm>
          <a:prstGeom prst="rect">
            <a:avLst/>
          </a:prstGeom>
        </p:spPr>
      </p:pic>
      <p:pic>
        <p:nvPicPr>
          <p:cNvPr id="7" name="Picture 2" descr="Sticker arbre été vert pas cher Etiquette &amp;amp;amp; Autocollant">
            <a:extLst>
              <a:ext uri="{FF2B5EF4-FFF2-40B4-BE49-F238E27FC236}">
                <a16:creationId xmlns:a16="http://schemas.microsoft.com/office/drawing/2014/main" id="{BA4CBB8D-7831-B83B-0AC5-3F0B19D58F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600" y="2482816"/>
            <a:ext cx="269492" cy="269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Sticker arbre été vert pas cher Etiquette &amp;amp;amp; Autocollant">
            <a:extLst>
              <a:ext uri="{FF2B5EF4-FFF2-40B4-BE49-F238E27FC236}">
                <a16:creationId xmlns:a16="http://schemas.microsoft.com/office/drawing/2014/main" id="{F8BDC94B-EBFC-1AF9-078A-220B348A11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600" y="2936877"/>
            <a:ext cx="269492" cy="269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Sticker arbre été vert pas cher Etiquette &amp;amp;amp; Autocollant">
            <a:extLst>
              <a:ext uri="{FF2B5EF4-FFF2-40B4-BE49-F238E27FC236}">
                <a16:creationId xmlns:a16="http://schemas.microsoft.com/office/drawing/2014/main" id="{68258DEF-6004-78B1-3A78-5EE8195CFF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600" y="3358013"/>
            <a:ext cx="269492" cy="269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59518E74-CAE1-00EC-12BD-666C3BFC17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5225468" y="4146506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20608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8">
            <a:extLst>
              <a:ext uri="{FF2B5EF4-FFF2-40B4-BE49-F238E27FC236}">
                <a16:creationId xmlns:a16="http://schemas.microsoft.com/office/drawing/2014/main" id="{42F3C636-9FBD-48E8-8929-84C4E2EAC88D}"/>
              </a:ext>
            </a:extLst>
          </p:cNvPr>
          <p:cNvSpPr txBox="1">
            <a:spLocks/>
          </p:cNvSpPr>
          <p:nvPr/>
        </p:nvSpPr>
        <p:spPr bwMode="auto">
          <a:xfrm>
            <a:off x="466041" y="1398834"/>
            <a:ext cx="5331135" cy="2105231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4B9473F1-4C74-4F3A-B18B-6C75B5E16838}"/>
              </a:ext>
            </a:extLst>
          </p:cNvPr>
          <p:cNvSpPr txBox="1">
            <a:spLocks/>
          </p:cNvSpPr>
          <p:nvPr/>
        </p:nvSpPr>
        <p:spPr>
          <a:xfrm>
            <a:off x="458604" y="3691909"/>
            <a:ext cx="5338572" cy="2265271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Espace réservé du contenu 8">
            <a:extLst>
              <a:ext uri="{FF2B5EF4-FFF2-40B4-BE49-F238E27FC236}">
                <a16:creationId xmlns:a16="http://schemas.microsoft.com/office/drawing/2014/main" id="{9717FE14-B6AE-4644-9732-8028B2AAD5BD}"/>
              </a:ext>
            </a:extLst>
          </p:cNvPr>
          <p:cNvSpPr txBox="1">
            <a:spLocks/>
          </p:cNvSpPr>
          <p:nvPr/>
        </p:nvSpPr>
        <p:spPr bwMode="auto">
          <a:xfrm>
            <a:off x="5953014" y="1412872"/>
            <a:ext cx="5858586" cy="2231150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3EA176-ED14-4162-B47C-A24CF4DAB5D6}"/>
              </a:ext>
            </a:extLst>
          </p:cNvPr>
          <p:cNvSpPr/>
          <p:nvPr/>
        </p:nvSpPr>
        <p:spPr>
          <a:xfrm>
            <a:off x="6035877" y="3007400"/>
            <a:ext cx="5717684" cy="60585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FCCDB4D3-C05A-443F-AA4D-4C211DE728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latin typeface="Montserrat Black"/>
              </a:rPr>
              <a:t>L’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Essentiel </a:t>
            </a:r>
            <a:r>
              <a:rPr lang="fr-FR" dirty="0">
                <a:latin typeface="Montserrat Black"/>
              </a:rPr>
              <a:t>de l’IARD Pro : « 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Assurer l’activité, les locaux, les biens et les véhicules </a:t>
            </a:r>
            <a:r>
              <a:rPr lang="fr-FR" dirty="0">
                <a:latin typeface="Montserrat Black"/>
              </a:rPr>
              <a:t>de nos Pros »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6DAB5D-8000-41DB-9DD1-35C9106D84C4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IARD Pro</a:t>
            </a: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3836AF9C-4F4B-4A91-B38B-D3693A710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Premium - </a:t>
            </a:r>
            <a:r>
              <a:rPr lang="fr-FR" dirty="0">
                <a:solidFill>
                  <a:srgbClr val="C00000"/>
                </a:solidFill>
              </a:rPr>
              <a:t>Professionnels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12" name="Espace réservé du contenu 8">
            <a:extLst>
              <a:ext uri="{FF2B5EF4-FFF2-40B4-BE49-F238E27FC236}">
                <a16:creationId xmlns:a16="http://schemas.microsoft.com/office/drawing/2014/main" id="{49424DC2-A064-426D-9643-56011F5E9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4487" y="1277258"/>
            <a:ext cx="2629578" cy="3190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impacts sur votre PV</a:t>
            </a:r>
          </a:p>
        </p:txBody>
      </p:sp>
      <p:sp>
        <p:nvSpPr>
          <p:cNvPr id="15" name="Espace réservé du contenu 8">
            <a:extLst>
              <a:ext uri="{FF2B5EF4-FFF2-40B4-BE49-F238E27FC236}">
                <a16:creationId xmlns:a16="http://schemas.microsoft.com/office/drawing/2014/main" id="{98DB1A6E-53E6-4BB5-B9A4-5F1EB056D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57" y="1239301"/>
            <a:ext cx="2389395" cy="3190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Les offres à proposer</a:t>
            </a:r>
          </a:p>
        </p:txBody>
      </p:sp>
      <p:sp>
        <p:nvSpPr>
          <p:cNvPr id="16" name="Espace réservé du contenu 8">
            <a:extLst>
              <a:ext uri="{FF2B5EF4-FFF2-40B4-BE49-F238E27FC236}">
                <a16:creationId xmlns:a16="http://schemas.microsoft.com/office/drawing/2014/main" id="{416B9F6B-2A53-4C82-BA9B-B64B560DCA03}"/>
              </a:ext>
            </a:extLst>
          </p:cNvPr>
          <p:cNvSpPr txBox="1">
            <a:spLocks/>
          </p:cNvSpPr>
          <p:nvPr/>
        </p:nvSpPr>
        <p:spPr>
          <a:xfrm>
            <a:off x="517556" y="3552565"/>
            <a:ext cx="1833757" cy="338987"/>
          </a:xfrm>
          <a:prstGeom prst="rect">
            <a:avLst/>
          </a:prstGeom>
          <a:solidFill>
            <a:schemeClr val="tx2"/>
          </a:solidFill>
          <a:ln w="28575"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Qui contacter ?</a:t>
            </a:r>
          </a:p>
        </p:txBody>
      </p:sp>
      <p:grpSp>
        <p:nvGrpSpPr>
          <p:cNvPr id="30" name="Graphique 1830">
            <a:extLst>
              <a:ext uri="{FF2B5EF4-FFF2-40B4-BE49-F238E27FC236}">
                <a16:creationId xmlns:a16="http://schemas.microsoft.com/office/drawing/2014/main" id="{07C98E33-E21C-42E5-94A8-EA07E38B920D}"/>
              </a:ext>
            </a:extLst>
          </p:cNvPr>
          <p:cNvGrpSpPr/>
          <p:nvPr/>
        </p:nvGrpSpPr>
        <p:grpSpPr>
          <a:xfrm>
            <a:off x="538447" y="1276994"/>
            <a:ext cx="248961" cy="225774"/>
            <a:chOff x="10483925" y="2904391"/>
            <a:chExt cx="396900" cy="359934"/>
          </a:xfrm>
          <a:noFill/>
        </p:grpSpPr>
        <p:grpSp>
          <p:nvGrpSpPr>
            <p:cNvPr id="34" name="Graphique 1830">
              <a:extLst>
                <a:ext uri="{FF2B5EF4-FFF2-40B4-BE49-F238E27FC236}">
                  <a16:creationId xmlns:a16="http://schemas.microsoft.com/office/drawing/2014/main" id="{EA56FFF4-B0FB-4ED3-A56F-4E8D6F021EC6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43" name="Forme libre : forme 42">
                <a:extLst>
                  <a:ext uri="{FF2B5EF4-FFF2-40B4-BE49-F238E27FC236}">
                    <a16:creationId xmlns:a16="http://schemas.microsoft.com/office/drawing/2014/main" id="{98E56640-ECAD-42B6-A2A8-A026FFB0BF14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4" name="Forme libre : forme 43">
                <a:extLst>
                  <a:ext uri="{FF2B5EF4-FFF2-40B4-BE49-F238E27FC236}">
                    <a16:creationId xmlns:a16="http://schemas.microsoft.com/office/drawing/2014/main" id="{22A4C08D-C17B-45A8-9ECB-A3625D746366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5" name="Forme libre : forme 44">
                <a:extLst>
                  <a:ext uri="{FF2B5EF4-FFF2-40B4-BE49-F238E27FC236}">
                    <a16:creationId xmlns:a16="http://schemas.microsoft.com/office/drawing/2014/main" id="{AD445EDF-6C24-4F17-B82E-21A39F16DAB0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6" name="Forme libre : forme 45">
                <a:extLst>
                  <a:ext uri="{FF2B5EF4-FFF2-40B4-BE49-F238E27FC236}">
                    <a16:creationId xmlns:a16="http://schemas.microsoft.com/office/drawing/2014/main" id="{E779320A-E0D4-43AF-8F10-6C6AAFDC00B9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7" name="Forme libre : forme 46">
                <a:extLst>
                  <a:ext uri="{FF2B5EF4-FFF2-40B4-BE49-F238E27FC236}">
                    <a16:creationId xmlns:a16="http://schemas.microsoft.com/office/drawing/2014/main" id="{54F829FC-3DCF-4262-9783-DEE17EF4A684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8" name="Forme libre : forme 47">
                <a:extLst>
                  <a:ext uri="{FF2B5EF4-FFF2-40B4-BE49-F238E27FC236}">
                    <a16:creationId xmlns:a16="http://schemas.microsoft.com/office/drawing/2014/main" id="{FF84039C-B3A6-4639-9B60-36AA7E92D296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9" name="Forme libre : forme 48">
                <a:extLst>
                  <a:ext uri="{FF2B5EF4-FFF2-40B4-BE49-F238E27FC236}">
                    <a16:creationId xmlns:a16="http://schemas.microsoft.com/office/drawing/2014/main" id="{40BB47E6-CB35-4FF2-9004-790DE0FA372D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0" name="Forme libre : forme 49">
                <a:extLst>
                  <a:ext uri="{FF2B5EF4-FFF2-40B4-BE49-F238E27FC236}">
                    <a16:creationId xmlns:a16="http://schemas.microsoft.com/office/drawing/2014/main" id="{77EE3A69-80E3-4CC9-A5C0-AED1581C6985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1" name="Forme libre : forme 50">
                <a:extLst>
                  <a:ext uri="{FF2B5EF4-FFF2-40B4-BE49-F238E27FC236}">
                    <a16:creationId xmlns:a16="http://schemas.microsoft.com/office/drawing/2014/main" id="{88DED5C0-F3EA-4149-AEAE-C5E1D81FEC26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2" name="Forme libre : forme 51">
                <a:extLst>
                  <a:ext uri="{FF2B5EF4-FFF2-40B4-BE49-F238E27FC236}">
                    <a16:creationId xmlns:a16="http://schemas.microsoft.com/office/drawing/2014/main" id="{6686CD0C-6923-43D0-A04F-E53CEABCE8A2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" name="Forme libre : forme 52">
                <a:extLst>
                  <a:ext uri="{FF2B5EF4-FFF2-40B4-BE49-F238E27FC236}">
                    <a16:creationId xmlns:a16="http://schemas.microsoft.com/office/drawing/2014/main" id="{3786E81C-56D9-4252-9EF5-8DDEDA74EDB5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" name="Forme libre : forme 53">
                <a:extLst>
                  <a:ext uri="{FF2B5EF4-FFF2-40B4-BE49-F238E27FC236}">
                    <a16:creationId xmlns:a16="http://schemas.microsoft.com/office/drawing/2014/main" id="{831D38CB-8E05-4F79-B4B1-C4A1145DCCD6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" name="Forme libre : forme 54">
                <a:extLst>
                  <a:ext uri="{FF2B5EF4-FFF2-40B4-BE49-F238E27FC236}">
                    <a16:creationId xmlns:a16="http://schemas.microsoft.com/office/drawing/2014/main" id="{597AF13B-F737-46F1-8167-8408EB836BE7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C41EA477-3342-4A0F-BDEF-4969E30AF866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B9FB1CDB-141E-4103-BD1A-F5F538543F74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" name="Forme libre : forme 41">
              <a:extLst>
                <a:ext uri="{FF2B5EF4-FFF2-40B4-BE49-F238E27FC236}">
                  <a16:creationId xmlns:a16="http://schemas.microsoft.com/office/drawing/2014/main" id="{00045B9D-52BB-41BD-8BD5-A768F304032C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56" name="Graphique 1772">
            <a:extLst>
              <a:ext uri="{FF2B5EF4-FFF2-40B4-BE49-F238E27FC236}">
                <a16:creationId xmlns:a16="http://schemas.microsoft.com/office/drawing/2014/main" id="{11DF713F-114E-4A2D-8853-C93F4FEFE1D1}"/>
              </a:ext>
            </a:extLst>
          </p:cNvPr>
          <p:cNvGrpSpPr/>
          <p:nvPr/>
        </p:nvGrpSpPr>
        <p:grpSpPr>
          <a:xfrm>
            <a:off x="6102164" y="1318463"/>
            <a:ext cx="211812" cy="233903"/>
            <a:chOff x="2317430" y="1288782"/>
            <a:chExt cx="363699" cy="401630"/>
          </a:xfrm>
          <a:noFill/>
        </p:grpSpPr>
        <p:sp>
          <p:nvSpPr>
            <p:cNvPr id="57" name="Forme libre : forme 56">
              <a:extLst>
                <a:ext uri="{FF2B5EF4-FFF2-40B4-BE49-F238E27FC236}">
                  <a16:creationId xmlns:a16="http://schemas.microsoft.com/office/drawing/2014/main" id="{1891E0C2-1B08-4264-B539-55D99EA11DE7}"/>
                </a:ext>
              </a:extLst>
            </p:cNvPr>
            <p:cNvSpPr/>
            <p:nvPr/>
          </p:nvSpPr>
          <p:spPr>
            <a:xfrm>
              <a:off x="2437427" y="1349025"/>
              <a:ext cx="92315" cy="208883"/>
            </a:xfrm>
            <a:custGeom>
              <a:avLst/>
              <a:gdLst>
                <a:gd name="connsiteX0" fmla="*/ 18 w 92315"/>
                <a:gd name="connsiteY0" fmla="*/ 208883 h 208883"/>
                <a:gd name="connsiteX1" fmla="*/ 18 w 92315"/>
                <a:gd name="connsiteY1" fmla="*/ 128111 h 208883"/>
                <a:gd name="connsiteX2" fmla="*/ 84505 w 92315"/>
                <a:gd name="connsiteY2" fmla="*/ 0 h 208883"/>
                <a:gd name="connsiteX3" fmla="*/ 92315 w 92315"/>
                <a:gd name="connsiteY3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15" h="208883">
                  <a:moveTo>
                    <a:pt x="18" y="208883"/>
                  </a:moveTo>
                  <a:cubicBezTo>
                    <a:pt x="18" y="157258"/>
                    <a:pt x="18" y="128111"/>
                    <a:pt x="18" y="128111"/>
                  </a:cubicBezTo>
                  <a:cubicBezTo>
                    <a:pt x="18" y="128111"/>
                    <a:pt x="-3411" y="2857"/>
                    <a:pt x="84505" y="0"/>
                  </a:cubicBezTo>
                  <a:lnTo>
                    <a:pt x="92315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58" name="Graphique 1772">
              <a:extLst>
                <a:ext uri="{FF2B5EF4-FFF2-40B4-BE49-F238E27FC236}">
                  <a16:creationId xmlns:a16="http://schemas.microsoft.com/office/drawing/2014/main" id="{041C7FFE-D295-4E1B-9A5F-2F7560F07E54}"/>
                </a:ext>
              </a:extLst>
            </p:cNvPr>
            <p:cNvGrpSpPr/>
            <p:nvPr/>
          </p:nvGrpSpPr>
          <p:grpSpPr>
            <a:xfrm>
              <a:off x="2452209" y="1371600"/>
              <a:ext cx="42576" cy="102012"/>
              <a:chOff x="2452209" y="1371600"/>
              <a:chExt cx="42576" cy="102012"/>
            </a:xfrm>
            <a:grpFill/>
          </p:grpSpPr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763CC121-2693-4799-B06F-7416AE9C4BF0}"/>
                  </a:ext>
                </a:extLst>
              </p:cNvPr>
              <p:cNvSpPr/>
              <p:nvPr/>
            </p:nvSpPr>
            <p:spPr>
              <a:xfrm>
                <a:off x="2480403" y="1371600"/>
                <a:ext cx="14382" cy="13049"/>
              </a:xfrm>
              <a:custGeom>
                <a:avLst/>
                <a:gdLst>
                  <a:gd name="connsiteX0" fmla="*/ 0 w 14382"/>
                  <a:gd name="connsiteY0" fmla="*/ 13049 h 13049"/>
                  <a:gd name="connsiteX1" fmla="*/ 14383 w 14382"/>
                  <a:gd name="connsiteY1" fmla="*/ 0 h 1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13049">
                    <a:moveTo>
                      <a:pt x="0" y="13049"/>
                    </a:moveTo>
                    <a:cubicBezTo>
                      <a:pt x="4191" y="8191"/>
                      <a:pt x="8954" y="3715"/>
                      <a:pt x="14383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9" name="Forme libre : forme 78">
                <a:extLst>
                  <a:ext uri="{FF2B5EF4-FFF2-40B4-BE49-F238E27FC236}">
                    <a16:creationId xmlns:a16="http://schemas.microsoft.com/office/drawing/2014/main" id="{28A2883D-9886-4283-9F70-6FEE161F8449}"/>
                  </a:ext>
                </a:extLst>
              </p:cNvPr>
              <p:cNvSpPr/>
              <p:nvPr/>
            </p:nvSpPr>
            <p:spPr>
              <a:xfrm>
                <a:off x="2452209" y="1404175"/>
                <a:ext cx="15621" cy="69437"/>
              </a:xfrm>
              <a:custGeom>
                <a:avLst/>
                <a:gdLst>
                  <a:gd name="connsiteX0" fmla="*/ 0 w 15621"/>
                  <a:gd name="connsiteY0" fmla="*/ 69437 h 69437"/>
                  <a:gd name="connsiteX1" fmla="*/ 15621 w 15621"/>
                  <a:gd name="connsiteY1" fmla="*/ 0 h 69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21" h="69437">
                    <a:moveTo>
                      <a:pt x="0" y="69437"/>
                    </a:moveTo>
                    <a:cubicBezTo>
                      <a:pt x="572" y="54578"/>
                      <a:pt x="3334" y="25146"/>
                      <a:pt x="15621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8E2AAD4D-A7C4-4657-9C39-DE4BBA669650}"/>
                </a:ext>
              </a:extLst>
            </p:cNvPr>
            <p:cNvSpPr/>
            <p:nvPr/>
          </p:nvSpPr>
          <p:spPr>
            <a:xfrm>
              <a:off x="2556317" y="1349974"/>
              <a:ext cx="86772" cy="231460"/>
            </a:xfrm>
            <a:custGeom>
              <a:avLst/>
              <a:gdLst>
                <a:gd name="connsiteX0" fmla="*/ 0 w 86772"/>
                <a:gd name="connsiteY0" fmla="*/ 3 h 231460"/>
                <a:gd name="connsiteX1" fmla="*/ 86773 w 86772"/>
                <a:gd name="connsiteY1" fmla="*/ 132687 h 231460"/>
                <a:gd name="connsiteX2" fmla="*/ 86773 w 86772"/>
                <a:gd name="connsiteY2" fmla="*/ 231461 h 2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72" h="231460">
                  <a:moveTo>
                    <a:pt x="0" y="3"/>
                  </a:moveTo>
                  <a:cubicBezTo>
                    <a:pt x="0" y="3"/>
                    <a:pt x="86773" y="-2568"/>
                    <a:pt x="86773" y="132687"/>
                  </a:cubicBezTo>
                  <a:lnTo>
                    <a:pt x="86773" y="231461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F2E489CF-D6FA-412C-9EBA-2A2951039997}"/>
                </a:ext>
              </a:extLst>
            </p:cNvPr>
            <p:cNvSpPr/>
            <p:nvPr/>
          </p:nvSpPr>
          <p:spPr>
            <a:xfrm>
              <a:off x="2491356" y="1288782"/>
              <a:ext cx="86868" cy="59291"/>
            </a:xfrm>
            <a:custGeom>
              <a:avLst/>
              <a:gdLst>
                <a:gd name="connsiteX0" fmla="*/ 23241 w 86868"/>
                <a:gd name="connsiteY0" fmla="*/ 59291 h 59291"/>
                <a:gd name="connsiteX1" fmla="*/ 0 w 86868"/>
                <a:gd name="connsiteY1" fmla="*/ 14333 h 59291"/>
                <a:gd name="connsiteX2" fmla="*/ 86868 w 86868"/>
                <a:gd name="connsiteY2" fmla="*/ 10142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" h="59291">
                  <a:moveTo>
                    <a:pt x="23241" y="59291"/>
                  </a:moveTo>
                  <a:lnTo>
                    <a:pt x="0" y="14333"/>
                  </a:lnTo>
                  <a:cubicBezTo>
                    <a:pt x="0" y="14333"/>
                    <a:pt x="42386" y="-14909"/>
                    <a:pt x="86868" y="1014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8854BB40-B1D5-4630-825C-BA2F2C3AA321}"/>
                </a:ext>
              </a:extLst>
            </p:cNvPr>
            <p:cNvSpPr/>
            <p:nvPr/>
          </p:nvSpPr>
          <p:spPr>
            <a:xfrm>
              <a:off x="2568033" y="1308544"/>
              <a:ext cx="16382" cy="40671"/>
            </a:xfrm>
            <a:custGeom>
              <a:avLst/>
              <a:gdLst>
                <a:gd name="connsiteX0" fmla="*/ 16383 w 16382"/>
                <a:gd name="connsiteY0" fmla="*/ 0 h 40671"/>
                <a:gd name="connsiteX1" fmla="*/ 0 w 16382"/>
                <a:gd name="connsiteY1" fmla="*/ 40672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" h="40671">
                  <a:moveTo>
                    <a:pt x="16383" y="0"/>
                  </a:moveTo>
                  <a:lnTo>
                    <a:pt x="0" y="40672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E8809C00-A304-46A5-B27B-27AD3043D943}"/>
                </a:ext>
              </a:extLst>
            </p:cNvPr>
            <p:cNvSpPr/>
            <p:nvPr/>
          </p:nvSpPr>
          <p:spPr>
            <a:xfrm>
              <a:off x="2538601" y="1303972"/>
              <a:ext cx="190" cy="34194"/>
            </a:xfrm>
            <a:custGeom>
              <a:avLst/>
              <a:gdLst>
                <a:gd name="connsiteX0" fmla="*/ 191 w 190"/>
                <a:gd name="connsiteY0" fmla="*/ 0 h 34194"/>
                <a:gd name="connsiteX1" fmla="*/ 0 w 190"/>
                <a:gd name="connsiteY1" fmla="*/ 34195 h 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" h="34194">
                  <a:moveTo>
                    <a:pt x="191" y="0"/>
                  </a:moveTo>
                  <a:lnTo>
                    <a:pt x="0" y="3419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569AC97E-C206-406D-9066-4F556E2E0BE6}"/>
                </a:ext>
              </a:extLst>
            </p:cNvPr>
            <p:cNvSpPr/>
            <p:nvPr/>
          </p:nvSpPr>
          <p:spPr>
            <a:xfrm>
              <a:off x="2556889" y="1311116"/>
              <a:ext cx="6572" cy="18478"/>
            </a:xfrm>
            <a:custGeom>
              <a:avLst/>
              <a:gdLst>
                <a:gd name="connsiteX0" fmla="*/ 6572 w 6572"/>
                <a:gd name="connsiteY0" fmla="*/ 0 h 18478"/>
                <a:gd name="connsiteX1" fmla="*/ 0 w 6572"/>
                <a:gd name="connsiteY1" fmla="*/ 18479 h 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" h="18478">
                  <a:moveTo>
                    <a:pt x="6572" y="0"/>
                  </a:moveTo>
                  <a:lnTo>
                    <a:pt x="0" y="1847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64" name="Graphique 1772">
              <a:extLst>
                <a:ext uri="{FF2B5EF4-FFF2-40B4-BE49-F238E27FC236}">
                  <a16:creationId xmlns:a16="http://schemas.microsoft.com/office/drawing/2014/main" id="{EDD8A0AB-6AFF-498A-A9BE-9AB599A7A900}"/>
                </a:ext>
              </a:extLst>
            </p:cNvPr>
            <p:cNvGrpSpPr/>
            <p:nvPr/>
          </p:nvGrpSpPr>
          <p:grpSpPr>
            <a:xfrm>
              <a:off x="2489833" y="1432178"/>
              <a:ext cx="79724" cy="98488"/>
              <a:chOff x="2489833" y="1432178"/>
              <a:chExt cx="79724" cy="98488"/>
            </a:xfrm>
            <a:grpFill/>
          </p:grpSpPr>
          <p:sp>
            <p:nvSpPr>
              <p:cNvPr id="75" name="Forme libre : forme 74">
                <a:extLst>
                  <a:ext uri="{FF2B5EF4-FFF2-40B4-BE49-F238E27FC236}">
                    <a16:creationId xmlns:a16="http://schemas.microsoft.com/office/drawing/2014/main" id="{DC1FA957-DEDB-4ABD-B445-523E537258E2}"/>
                  </a:ext>
                </a:extLst>
              </p:cNvPr>
              <p:cNvSpPr/>
              <p:nvPr/>
            </p:nvSpPr>
            <p:spPr>
              <a:xfrm>
                <a:off x="2506025" y="1432178"/>
                <a:ext cx="63531" cy="98488"/>
              </a:xfrm>
              <a:custGeom>
                <a:avLst/>
                <a:gdLst>
                  <a:gd name="connsiteX0" fmla="*/ 63532 w 63531"/>
                  <a:gd name="connsiteY0" fmla="*/ 96393 h 98488"/>
                  <a:gd name="connsiteX1" fmla="*/ 49244 w 63531"/>
                  <a:gd name="connsiteY1" fmla="*/ 98489 h 98488"/>
                  <a:gd name="connsiteX2" fmla="*/ 0 w 63531"/>
                  <a:gd name="connsiteY2" fmla="*/ 49244 h 98488"/>
                  <a:gd name="connsiteX3" fmla="*/ 49244 w 63531"/>
                  <a:gd name="connsiteY3" fmla="*/ 0 h 98488"/>
                  <a:gd name="connsiteX4" fmla="*/ 61436 w 63531"/>
                  <a:gd name="connsiteY4" fmla="*/ 1524 h 98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31" h="98488">
                    <a:moveTo>
                      <a:pt x="63532" y="96393"/>
                    </a:moveTo>
                    <a:cubicBezTo>
                      <a:pt x="58960" y="97727"/>
                      <a:pt x="54197" y="98489"/>
                      <a:pt x="49244" y="98489"/>
                    </a:cubicBezTo>
                    <a:cubicBezTo>
                      <a:pt x="22003" y="98489"/>
                      <a:pt x="0" y="76390"/>
                      <a:pt x="0" y="49244"/>
                    </a:cubicBezTo>
                    <a:cubicBezTo>
                      <a:pt x="0" y="22098"/>
                      <a:pt x="22098" y="0"/>
                      <a:pt x="49244" y="0"/>
                    </a:cubicBezTo>
                    <a:cubicBezTo>
                      <a:pt x="53435" y="0"/>
                      <a:pt x="57531" y="572"/>
                      <a:pt x="61436" y="1524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6" name="Forme libre : forme 75">
                <a:extLst>
                  <a:ext uri="{FF2B5EF4-FFF2-40B4-BE49-F238E27FC236}">
                    <a16:creationId xmlns:a16="http://schemas.microsoft.com/office/drawing/2014/main" id="{28FD9EE9-AE8B-451B-8E8F-B38B3ED473FA}"/>
                  </a:ext>
                </a:extLst>
              </p:cNvPr>
              <p:cNvSpPr/>
              <p:nvPr/>
            </p:nvSpPr>
            <p:spPr>
              <a:xfrm>
                <a:off x="2491261" y="1471326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FE43F360-1A40-4474-BC57-F494DFA62B4F}"/>
                  </a:ext>
                </a:extLst>
              </p:cNvPr>
              <p:cNvSpPr/>
              <p:nvPr/>
            </p:nvSpPr>
            <p:spPr>
              <a:xfrm>
                <a:off x="2489833" y="1488090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BC43538B-5D71-4193-B6F1-8BB013067F4B}"/>
                </a:ext>
              </a:extLst>
            </p:cNvPr>
            <p:cNvSpPr/>
            <p:nvPr/>
          </p:nvSpPr>
          <p:spPr>
            <a:xfrm>
              <a:off x="2317430" y="1683829"/>
              <a:ext cx="7239" cy="9525"/>
            </a:xfrm>
            <a:custGeom>
              <a:avLst/>
              <a:gdLst>
                <a:gd name="connsiteX0" fmla="*/ 7239 w 7239"/>
                <a:gd name="connsiteY0" fmla="*/ 0 h 9525"/>
                <a:gd name="connsiteX1" fmla="*/ 0 w 72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9525">
                  <a:moveTo>
                    <a:pt x="7239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326AFFB9-D9E6-4C28-905B-38FBDDAC06B0}"/>
                </a:ext>
              </a:extLst>
            </p:cNvPr>
            <p:cNvSpPr/>
            <p:nvPr/>
          </p:nvSpPr>
          <p:spPr>
            <a:xfrm>
              <a:off x="2317430" y="1531524"/>
              <a:ext cx="60293" cy="152304"/>
            </a:xfrm>
            <a:custGeom>
              <a:avLst/>
              <a:gdLst>
                <a:gd name="connsiteX0" fmla="*/ 0 w 60293"/>
                <a:gd name="connsiteY0" fmla="*/ 0 h 152304"/>
                <a:gd name="connsiteX1" fmla="*/ 55150 w 60293"/>
                <a:gd name="connsiteY1" fmla="*/ 0 h 152304"/>
                <a:gd name="connsiteX2" fmla="*/ 60293 w 60293"/>
                <a:gd name="connsiteY2" fmla="*/ 5143 h 152304"/>
                <a:gd name="connsiteX3" fmla="*/ 60293 w 60293"/>
                <a:gd name="connsiteY3" fmla="*/ 147161 h 152304"/>
                <a:gd name="connsiteX4" fmla="*/ 55150 w 60293"/>
                <a:gd name="connsiteY4" fmla="*/ 152305 h 152304"/>
                <a:gd name="connsiteX5" fmla="*/ 26099 w 60293"/>
                <a:gd name="connsiteY5" fmla="*/ 152305 h 1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" h="152304">
                  <a:moveTo>
                    <a:pt x="0" y="0"/>
                  </a:moveTo>
                  <a:lnTo>
                    <a:pt x="55150" y="0"/>
                  </a:lnTo>
                  <a:cubicBezTo>
                    <a:pt x="58007" y="0"/>
                    <a:pt x="60293" y="2286"/>
                    <a:pt x="60293" y="5143"/>
                  </a:cubicBezTo>
                  <a:lnTo>
                    <a:pt x="60293" y="147161"/>
                  </a:lnTo>
                  <a:cubicBezTo>
                    <a:pt x="60293" y="150019"/>
                    <a:pt x="58007" y="152305"/>
                    <a:pt x="55150" y="152305"/>
                  </a:cubicBezTo>
                  <a:lnTo>
                    <a:pt x="26099" y="15230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AA69F174-929B-4ED1-AFAF-A28A6A988443}"/>
                </a:ext>
              </a:extLst>
            </p:cNvPr>
            <p:cNvSpPr/>
            <p:nvPr/>
          </p:nvSpPr>
          <p:spPr>
            <a:xfrm>
              <a:off x="2380009" y="1626108"/>
              <a:ext cx="22764" cy="39242"/>
            </a:xfrm>
            <a:custGeom>
              <a:avLst/>
              <a:gdLst>
                <a:gd name="connsiteX0" fmla="*/ 22765 w 22764"/>
                <a:gd name="connsiteY0" fmla="*/ 0 h 39242"/>
                <a:gd name="connsiteX1" fmla="*/ 22765 w 22764"/>
                <a:gd name="connsiteY1" fmla="*/ 34099 h 39242"/>
                <a:gd name="connsiteX2" fmla="*/ 17621 w 22764"/>
                <a:gd name="connsiteY2" fmla="*/ 39243 h 39242"/>
                <a:gd name="connsiteX3" fmla="*/ 0 w 22764"/>
                <a:gd name="connsiteY3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39242">
                  <a:moveTo>
                    <a:pt x="22765" y="0"/>
                  </a:moveTo>
                  <a:lnTo>
                    <a:pt x="22765" y="34099"/>
                  </a:lnTo>
                  <a:cubicBezTo>
                    <a:pt x="22765" y="36957"/>
                    <a:pt x="20479" y="39243"/>
                    <a:pt x="17621" y="39243"/>
                  </a:cubicBezTo>
                  <a:lnTo>
                    <a:pt x="0" y="39243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6E2DA7A3-6A4B-466E-A320-FE12F9FA4999}"/>
                </a:ext>
              </a:extLst>
            </p:cNvPr>
            <p:cNvSpPr/>
            <p:nvPr/>
          </p:nvSpPr>
          <p:spPr>
            <a:xfrm>
              <a:off x="2378199" y="1544288"/>
              <a:ext cx="24574" cy="59150"/>
            </a:xfrm>
            <a:custGeom>
              <a:avLst/>
              <a:gdLst>
                <a:gd name="connsiteX0" fmla="*/ 0 w 24574"/>
                <a:gd name="connsiteY0" fmla="*/ 0 h 59150"/>
                <a:gd name="connsiteX1" fmla="*/ 19431 w 24574"/>
                <a:gd name="connsiteY1" fmla="*/ 0 h 59150"/>
                <a:gd name="connsiteX2" fmla="*/ 24575 w 24574"/>
                <a:gd name="connsiteY2" fmla="*/ 5144 h 59150"/>
                <a:gd name="connsiteX3" fmla="*/ 24575 w 24574"/>
                <a:gd name="connsiteY3" fmla="*/ 59150 h 5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74" h="59150">
                  <a:moveTo>
                    <a:pt x="0" y="0"/>
                  </a:moveTo>
                  <a:lnTo>
                    <a:pt x="19431" y="0"/>
                  </a:lnTo>
                  <a:cubicBezTo>
                    <a:pt x="22289" y="0"/>
                    <a:pt x="24575" y="2286"/>
                    <a:pt x="24575" y="5144"/>
                  </a:cubicBezTo>
                  <a:lnTo>
                    <a:pt x="24575" y="5915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48A8F856-DA29-4D92-8671-914A007894F4}"/>
                </a:ext>
              </a:extLst>
            </p:cNvPr>
            <p:cNvSpPr/>
            <p:nvPr/>
          </p:nvSpPr>
          <p:spPr>
            <a:xfrm>
              <a:off x="2402774" y="1557611"/>
              <a:ext cx="172307" cy="71639"/>
            </a:xfrm>
            <a:custGeom>
              <a:avLst/>
              <a:gdLst>
                <a:gd name="connsiteX0" fmla="*/ 0 w 172307"/>
                <a:gd name="connsiteY0" fmla="*/ 678 h 71639"/>
                <a:gd name="connsiteX1" fmla="*/ 95917 w 172307"/>
                <a:gd name="connsiteY1" fmla="*/ 20681 h 71639"/>
                <a:gd name="connsiteX2" fmla="*/ 153638 w 172307"/>
                <a:gd name="connsiteY2" fmla="*/ 20681 h 71639"/>
                <a:gd name="connsiteX3" fmla="*/ 172307 w 172307"/>
                <a:gd name="connsiteY3" fmla="*/ 38397 h 71639"/>
                <a:gd name="connsiteX4" fmla="*/ 152305 w 172307"/>
                <a:gd name="connsiteY4" fmla="*/ 55257 h 71639"/>
                <a:gd name="connsiteX5" fmla="*/ 105442 w 172307"/>
                <a:gd name="connsiteY5" fmla="*/ 55257 h 71639"/>
                <a:gd name="connsiteX6" fmla="*/ 90392 w 172307"/>
                <a:gd name="connsiteY6" fmla="*/ 71640 h 7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307" h="71639">
                  <a:moveTo>
                    <a:pt x="0" y="678"/>
                  </a:moveTo>
                  <a:cubicBezTo>
                    <a:pt x="0" y="678"/>
                    <a:pt x="60008" y="-5703"/>
                    <a:pt x="95917" y="20681"/>
                  </a:cubicBezTo>
                  <a:lnTo>
                    <a:pt x="153638" y="20681"/>
                  </a:lnTo>
                  <a:cubicBezTo>
                    <a:pt x="153638" y="20681"/>
                    <a:pt x="172307" y="19728"/>
                    <a:pt x="172307" y="38397"/>
                  </a:cubicBezTo>
                  <a:cubicBezTo>
                    <a:pt x="172307" y="57066"/>
                    <a:pt x="152305" y="55257"/>
                    <a:pt x="152305" y="55257"/>
                  </a:cubicBezTo>
                  <a:lnTo>
                    <a:pt x="105442" y="55257"/>
                  </a:lnTo>
                  <a:lnTo>
                    <a:pt x="90392" y="7164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0D05630B-E000-404E-82F6-56BA5BA18D69}"/>
                </a:ext>
              </a:extLst>
            </p:cNvPr>
            <p:cNvSpPr/>
            <p:nvPr/>
          </p:nvSpPr>
          <p:spPr>
            <a:xfrm>
              <a:off x="2404584" y="1647062"/>
              <a:ext cx="131349" cy="43350"/>
            </a:xfrm>
            <a:custGeom>
              <a:avLst/>
              <a:gdLst>
                <a:gd name="connsiteX0" fmla="*/ 131350 w 131349"/>
                <a:gd name="connsiteY0" fmla="*/ 42196 h 43350"/>
                <a:gd name="connsiteX1" fmla="*/ 108204 w 131349"/>
                <a:gd name="connsiteY1" fmla="*/ 39053 h 43350"/>
                <a:gd name="connsiteX2" fmla="*/ 34100 w 131349"/>
                <a:gd name="connsiteY2" fmla="*/ 0 h 43350"/>
                <a:gd name="connsiteX3" fmla="*/ 0 w 131349"/>
                <a:gd name="connsiteY3" fmla="*/ 0 h 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349" h="43350">
                  <a:moveTo>
                    <a:pt x="131350" y="42196"/>
                  </a:moveTo>
                  <a:cubicBezTo>
                    <a:pt x="131350" y="42196"/>
                    <a:pt x="122301" y="46292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EAFD2E47-CFE4-463E-BE33-FDE78BF80EB4}"/>
                </a:ext>
              </a:extLst>
            </p:cNvPr>
            <p:cNvSpPr/>
            <p:nvPr/>
          </p:nvSpPr>
          <p:spPr>
            <a:xfrm>
              <a:off x="2551459" y="1590759"/>
              <a:ext cx="129669" cy="91546"/>
            </a:xfrm>
            <a:custGeom>
              <a:avLst/>
              <a:gdLst>
                <a:gd name="connsiteX0" fmla="*/ 48101 w 129669"/>
                <a:gd name="connsiteY0" fmla="*/ 20776 h 91546"/>
                <a:gd name="connsiteX1" fmla="*/ 128111 w 129669"/>
                <a:gd name="connsiteY1" fmla="*/ 6679 h 91546"/>
                <a:gd name="connsiteX2" fmla="*/ 0 w 129669"/>
                <a:gd name="connsiteY2" fmla="*/ 91546 h 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69" h="91546">
                  <a:moveTo>
                    <a:pt x="48101" y="20776"/>
                  </a:moveTo>
                  <a:cubicBezTo>
                    <a:pt x="48101" y="20776"/>
                    <a:pt x="109061" y="-14276"/>
                    <a:pt x="128111" y="6679"/>
                  </a:cubicBezTo>
                  <a:cubicBezTo>
                    <a:pt x="143542" y="23538"/>
                    <a:pt x="40291" y="73163"/>
                    <a:pt x="0" y="91546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0200D54E-2A22-4026-8463-381408E7F509}"/>
                </a:ext>
              </a:extLst>
            </p:cNvPr>
            <p:cNvSpPr/>
            <p:nvPr/>
          </p:nvSpPr>
          <p:spPr>
            <a:xfrm>
              <a:off x="2338957" y="1551146"/>
              <a:ext cx="37623" cy="9525"/>
            </a:xfrm>
            <a:custGeom>
              <a:avLst/>
              <a:gdLst>
                <a:gd name="connsiteX0" fmla="*/ 37624 w 37623"/>
                <a:gd name="connsiteY0" fmla="*/ 0 h 9525"/>
                <a:gd name="connsiteX1" fmla="*/ 0 w 3762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23" h="9525">
                  <a:moveTo>
                    <a:pt x="37624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2C10850E-9279-4494-86B0-94348492DD1E}"/>
                </a:ext>
              </a:extLst>
            </p:cNvPr>
            <p:cNvSpPr/>
            <p:nvPr/>
          </p:nvSpPr>
          <p:spPr>
            <a:xfrm>
              <a:off x="2351815" y="1565910"/>
              <a:ext cx="23240" cy="9525"/>
            </a:xfrm>
            <a:custGeom>
              <a:avLst/>
              <a:gdLst>
                <a:gd name="connsiteX0" fmla="*/ 23241 w 23240"/>
                <a:gd name="connsiteY0" fmla="*/ 0 h 9525"/>
                <a:gd name="connsiteX1" fmla="*/ 0 w 232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0" h="9525">
                  <a:moveTo>
                    <a:pt x="23241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DF955987-D04F-470D-A1F3-43BF9D96202F}"/>
                </a:ext>
              </a:extLst>
            </p:cNvPr>
            <p:cNvSpPr/>
            <p:nvPr/>
          </p:nvSpPr>
          <p:spPr>
            <a:xfrm>
              <a:off x="2628421" y="1511998"/>
              <a:ext cx="9525" cy="52768"/>
            </a:xfrm>
            <a:custGeom>
              <a:avLst/>
              <a:gdLst>
                <a:gd name="connsiteX0" fmla="*/ 0 w 9525"/>
                <a:gd name="connsiteY0" fmla="*/ 0 h 52768"/>
                <a:gd name="connsiteX1" fmla="*/ 0 w 9525"/>
                <a:gd name="connsiteY1" fmla="*/ 52769 h 5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">
                  <a:moveTo>
                    <a:pt x="0" y="0"/>
                  </a:moveTo>
                  <a:lnTo>
                    <a:pt x="0" y="5276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01" name="Graphique 1846">
            <a:extLst>
              <a:ext uri="{FF2B5EF4-FFF2-40B4-BE49-F238E27FC236}">
                <a16:creationId xmlns:a16="http://schemas.microsoft.com/office/drawing/2014/main" id="{E0852DF7-B2F2-40E3-8CED-D76735569DE3}"/>
              </a:ext>
            </a:extLst>
          </p:cNvPr>
          <p:cNvGrpSpPr/>
          <p:nvPr/>
        </p:nvGrpSpPr>
        <p:grpSpPr>
          <a:xfrm>
            <a:off x="557980" y="3591270"/>
            <a:ext cx="239268" cy="268810"/>
            <a:chOff x="754923" y="4488392"/>
            <a:chExt cx="305723" cy="343471"/>
          </a:xfrm>
          <a:noFill/>
        </p:grpSpPr>
        <p:sp>
          <p:nvSpPr>
            <p:cNvPr id="102" name="Forme libre : forme 101">
              <a:extLst>
                <a:ext uri="{FF2B5EF4-FFF2-40B4-BE49-F238E27FC236}">
                  <a16:creationId xmlns:a16="http://schemas.microsoft.com/office/drawing/2014/main" id="{F09326E3-55C1-418F-8640-D420BCBDE08C}"/>
                </a:ext>
              </a:extLst>
            </p:cNvPr>
            <p:cNvSpPr/>
            <p:nvPr/>
          </p:nvSpPr>
          <p:spPr>
            <a:xfrm>
              <a:off x="848819" y="4533445"/>
              <a:ext cx="105822" cy="29698"/>
            </a:xfrm>
            <a:custGeom>
              <a:avLst/>
              <a:gdLst>
                <a:gd name="connsiteX0" fmla="*/ 0 w 105822"/>
                <a:gd name="connsiteY0" fmla="*/ 22860 h 29698"/>
                <a:gd name="connsiteX1" fmla="*/ 90773 w 105822"/>
                <a:gd name="connsiteY1" fmla="*/ 0 h 29698"/>
                <a:gd name="connsiteX2" fmla="*/ 88963 w 105822"/>
                <a:gd name="connsiteY2" fmla="*/ 21622 h 29698"/>
                <a:gd name="connsiteX3" fmla="*/ 105823 w 105822"/>
                <a:gd name="connsiteY3" fmla="*/ 16192 h 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22" h="29698">
                  <a:moveTo>
                    <a:pt x="0" y="22860"/>
                  </a:moveTo>
                  <a:cubicBezTo>
                    <a:pt x="0" y="22860"/>
                    <a:pt x="52864" y="48673"/>
                    <a:pt x="90773" y="0"/>
                  </a:cubicBezTo>
                  <a:cubicBezTo>
                    <a:pt x="90773" y="0"/>
                    <a:pt x="94964" y="9049"/>
                    <a:pt x="88963" y="21622"/>
                  </a:cubicBezTo>
                  <a:cubicBezTo>
                    <a:pt x="88963" y="21622"/>
                    <a:pt x="98012" y="27051"/>
                    <a:pt x="105823" y="16192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3" name="Forme libre : forme 102">
              <a:extLst>
                <a:ext uri="{FF2B5EF4-FFF2-40B4-BE49-F238E27FC236}">
                  <a16:creationId xmlns:a16="http://schemas.microsoft.com/office/drawing/2014/main" id="{8AED72C9-A1F0-4F86-BB28-21B87C47F799}"/>
                </a:ext>
              </a:extLst>
            </p:cNvPr>
            <p:cNvSpPr/>
            <p:nvPr/>
          </p:nvSpPr>
          <p:spPr>
            <a:xfrm>
              <a:off x="827313" y="4488392"/>
              <a:ext cx="78560" cy="203168"/>
            </a:xfrm>
            <a:custGeom>
              <a:avLst/>
              <a:gdLst>
                <a:gd name="connsiteX0" fmla="*/ 78561 w 78560"/>
                <a:gd name="connsiteY0" fmla="*/ 203168 h 203168"/>
                <a:gd name="connsiteX1" fmla="*/ 14838 w 78560"/>
                <a:gd name="connsiteY1" fmla="*/ 145447 h 203168"/>
                <a:gd name="connsiteX2" fmla="*/ 456 w 78560"/>
                <a:gd name="connsiteY2" fmla="*/ 132207 h 203168"/>
                <a:gd name="connsiteX3" fmla="*/ 10647 w 78560"/>
                <a:gd name="connsiteY3" fmla="*/ 114205 h 203168"/>
                <a:gd name="connsiteX4" fmla="*/ 74941 w 78560"/>
                <a:gd name="connsiteY4" fmla="*/ 0 h 20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60" h="203168">
                  <a:moveTo>
                    <a:pt x="78561" y="203168"/>
                  </a:moveTo>
                  <a:cubicBezTo>
                    <a:pt x="30459" y="203168"/>
                    <a:pt x="14838" y="145447"/>
                    <a:pt x="14838" y="145447"/>
                  </a:cubicBezTo>
                  <a:cubicBezTo>
                    <a:pt x="14838" y="145447"/>
                    <a:pt x="3408" y="146685"/>
                    <a:pt x="456" y="132207"/>
                  </a:cubicBezTo>
                  <a:cubicBezTo>
                    <a:pt x="-2592" y="117824"/>
                    <a:pt x="10647" y="114205"/>
                    <a:pt x="10647" y="114205"/>
                  </a:cubicBezTo>
                  <a:cubicBezTo>
                    <a:pt x="10647" y="114205"/>
                    <a:pt x="-15165" y="24670"/>
                    <a:pt x="7494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4" name="Forme libre : forme 103">
              <a:extLst>
                <a:ext uri="{FF2B5EF4-FFF2-40B4-BE49-F238E27FC236}">
                  <a16:creationId xmlns:a16="http://schemas.microsoft.com/office/drawing/2014/main" id="{B2CE3A4C-9186-41D3-A7DC-95942C443D8B}"/>
                </a:ext>
              </a:extLst>
            </p:cNvPr>
            <p:cNvSpPr/>
            <p:nvPr/>
          </p:nvSpPr>
          <p:spPr>
            <a:xfrm>
              <a:off x="909493" y="4497536"/>
              <a:ext cx="80370" cy="194024"/>
            </a:xfrm>
            <a:custGeom>
              <a:avLst/>
              <a:gdLst>
                <a:gd name="connsiteX0" fmla="*/ 0 w 80370"/>
                <a:gd name="connsiteY0" fmla="*/ 194024 h 194024"/>
                <a:gd name="connsiteX1" fmla="*/ 65532 w 80370"/>
                <a:gd name="connsiteY1" fmla="*/ 136303 h 194024"/>
                <a:gd name="connsiteX2" fmla="*/ 79915 w 80370"/>
                <a:gd name="connsiteY2" fmla="*/ 123063 h 194024"/>
                <a:gd name="connsiteX3" fmla="*/ 69723 w 80370"/>
                <a:gd name="connsiteY3" fmla="*/ 105061 h 194024"/>
                <a:gd name="connsiteX4" fmla="*/ 29051 w 80370"/>
                <a:gd name="connsiteY4" fmla="*/ 0 h 19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0" h="194024">
                  <a:moveTo>
                    <a:pt x="0" y="194024"/>
                  </a:moveTo>
                  <a:cubicBezTo>
                    <a:pt x="48101" y="194024"/>
                    <a:pt x="65532" y="136303"/>
                    <a:pt x="65532" y="136303"/>
                  </a:cubicBezTo>
                  <a:cubicBezTo>
                    <a:pt x="65532" y="136303"/>
                    <a:pt x="76962" y="137541"/>
                    <a:pt x="79915" y="123063"/>
                  </a:cubicBezTo>
                  <a:cubicBezTo>
                    <a:pt x="82963" y="108680"/>
                    <a:pt x="69723" y="105061"/>
                    <a:pt x="69723" y="105061"/>
                  </a:cubicBezTo>
                  <a:cubicBezTo>
                    <a:pt x="69723" y="105061"/>
                    <a:pt x="90678" y="32480"/>
                    <a:pt x="2905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" name="Forme libre : forme 104">
              <a:extLst>
                <a:ext uri="{FF2B5EF4-FFF2-40B4-BE49-F238E27FC236}">
                  <a16:creationId xmlns:a16="http://schemas.microsoft.com/office/drawing/2014/main" id="{D7F6CC2F-E0F1-4421-8860-9CEE276D90BB}"/>
                </a:ext>
              </a:extLst>
            </p:cNvPr>
            <p:cNvSpPr/>
            <p:nvPr/>
          </p:nvSpPr>
          <p:spPr>
            <a:xfrm>
              <a:off x="874632" y="4600216"/>
              <a:ext cx="9525" cy="13144"/>
            </a:xfrm>
            <a:custGeom>
              <a:avLst/>
              <a:gdLst>
                <a:gd name="connsiteX0" fmla="*/ 0 w 9525"/>
                <a:gd name="connsiteY0" fmla="*/ 0 h 13144"/>
                <a:gd name="connsiteX1" fmla="*/ 0 w 9525"/>
                <a:gd name="connsiteY1" fmla="*/ 13145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144">
                  <a:moveTo>
                    <a:pt x="0" y="0"/>
                  </a:moveTo>
                  <a:lnTo>
                    <a:pt x="0" y="13145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" name="Forme libre : forme 105">
              <a:extLst>
                <a:ext uri="{FF2B5EF4-FFF2-40B4-BE49-F238E27FC236}">
                  <a16:creationId xmlns:a16="http://schemas.microsoft.com/office/drawing/2014/main" id="{AE7FAFCE-D4DB-4B10-AF60-485C7F0CA49B}"/>
                </a:ext>
              </a:extLst>
            </p:cNvPr>
            <p:cNvSpPr/>
            <p:nvPr/>
          </p:nvSpPr>
          <p:spPr>
            <a:xfrm>
              <a:off x="931782" y="4599549"/>
              <a:ext cx="9525" cy="13239"/>
            </a:xfrm>
            <a:custGeom>
              <a:avLst/>
              <a:gdLst>
                <a:gd name="connsiteX0" fmla="*/ 0 w 9525"/>
                <a:gd name="connsiteY0" fmla="*/ 0 h 13239"/>
                <a:gd name="connsiteX1" fmla="*/ 0 w 9525"/>
                <a:gd name="connsiteY1" fmla="*/ 13240 h 1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239">
                  <a:moveTo>
                    <a:pt x="0" y="0"/>
                  </a:moveTo>
                  <a:lnTo>
                    <a:pt x="0" y="1324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" name="Forme libre : forme 106">
              <a:extLst>
                <a:ext uri="{FF2B5EF4-FFF2-40B4-BE49-F238E27FC236}">
                  <a16:creationId xmlns:a16="http://schemas.microsoft.com/office/drawing/2014/main" id="{7E902017-8F79-498D-90E7-3485F43B48B5}"/>
                </a:ext>
              </a:extLst>
            </p:cNvPr>
            <p:cNvSpPr/>
            <p:nvPr/>
          </p:nvSpPr>
          <p:spPr>
            <a:xfrm>
              <a:off x="892824" y="4649841"/>
              <a:ext cx="25050" cy="5214"/>
            </a:xfrm>
            <a:custGeom>
              <a:avLst/>
              <a:gdLst>
                <a:gd name="connsiteX0" fmla="*/ 25051 w 25050"/>
                <a:gd name="connsiteY0" fmla="*/ 0 h 5214"/>
                <a:gd name="connsiteX1" fmla="*/ 0 w 25050"/>
                <a:gd name="connsiteY1" fmla="*/ 0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0" h="5214">
                  <a:moveTo>
                    <a:pt x="25051" y="0"/>
                  </a:moveTo>
                  <a:cubicBezTo>
                    <a:pt x="18097" y="6953"/>
                    <a:pt x="6858" y="6953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" name="Forme libre : forme 107">
              <a:extLst>
                <a:ext uri="{FF2B5EF4-FFF2-40B4-BE49-F238E27FC236}">
                  <a16:creationId xmlns:a16="http://schemas.microsoft.com/office/drawing/2014/main" id="{73A427E8-8B83-4FCF-87BE-40A88C2F6E55}"/>
                </a:ext>
              </a:extLst>
            </p:cNvPr>
            <p:cNvSpPr/>
            <p:nvPr/>
          </p:nvSpPr>
          <p:spPr>
            <a:xfrm>
              <a:off x="754923" y="4691179"/>
              <a:ext cx="151998" cy="140208"/>
            </a:xfrm>
            <a:custGeom>
              <a:avLst/>
              <a:gdLst>
                <a:gd name="connsiteX0" fmla="*/ 551 w 151998"/>
                <a:gd name="connsiteY0" fmla="*/ 140208 h 140208"/>
                <a:gd name="connsiteX1" fmla="*/ 88466 w 151998"/>
                <a:gd name="connsiteY1" fmla="*/ 27051 h 140208"/>
                <a:gd name="connsiteX2" fmla="*/ 106469 w 151998"/>
                <a:gd name="connsiteY2" fmla="*/ 0 h 140208"/>
                <a:gd name="connsiteX3" fmla="*/ 151998 w 151998"/>
                <a:gd name="connsiteY3" fmla="*/ 37433 h 140208"/>
                <a:gd name="connsiteX4" fmla="*/ 127614 w 151998"/>
                <a:gd name="connsiteY4" fmla="*/ 66770 h 140208"/>
                <a:gd name="connsiteX5" fmla="*/ 103230 w 151998"/>
                <a:gd name="connsiteY5" fmla="*/ 42386 h 14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998" h="140208">
                  <a:moveTo>
                    <a:pt x="551" y="140208"/>
                  </a:moveTo>
                  <a:cubicBezTo>
                    <a:pt x="551" y="140208"/>
                    <a:pt x="-12499" y="52292"/>
                    <a:pt x="88466" y="27051"/>
                  </a:cubicBezTo>
                  <a:lnTo>
                    <a:pt x="106469" y="0"/>
                  </a:lnTo>
                  <a:lnTo>
                    <a:pt x="151998" y="37433"/>
                  </a:lnTo>
                  <a:lnTo>
                    <a:pt x="127614" y="66770"/>
                  </a:lnTo>
                  <a:lnTo>
                    <a:pt x="103230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" name="Forme libre : forme 108">
              <a:extLst>
                <a:ext uri="{FF2B5EF4-FFF2-40B4-BE49-F238E27FC236}">
                  <a16:creationId xmlns:a16="http://schemas.microsoft.com/office/drawing/2014/main" id="{AEB26275-2A03-4E5D-A00D-43AF3CFC77A1}"/>
                </a:ext>
              </a:extLst>
            </p:cNvPr>
            <p:cNvSpPr/>
            <p:nvPr/>
          </p:nvSpPr>
          <p:spPr>
            <a:xfrm>
              <a:off x="908731" y="4691655"/>
              <a:ext cx="144875" cy="91916"/>
            </a:xfrm>
            <a:custGeom>
              <a:avLst/>
              <a:gdLst>
                <a:gd name="connsiteX0" fmla="*/ 144875 w 144875"/>
                <a:gd name="connsiteY0" fmla="*/ 91916 h 91916"/>
                <a:gd name="connsiteX1" fmla="*/ 63532 w 144875"/>
                <a:gd name="connsiteY1" fmla="*/ 27051 h 91916"/>
                <a:gd name="connsiteX2" fmla="*/ 45530 w 144875"/>
                <a:gd name="connsiteY2" fmla="*/ 0 h 91916"/>
                <a:gd name="connsiteX3" fmla="*/ 0 w 144875"/>
                <a:gd name="connsiteY3" fmla="*/ 37433 h 91916"/>
                <a:gd name="connsiteX4" fmla="*/ 24384 w 144875"/>
                <a:gd name="connsiteY4" fmla="*/ 66770 h 91916"/>
                <a:gd name="connsiteX5" fmla="*/ 48768 w 144875"/>
                <a:gd name="connsiteY5" fmla="*/ 42386 h 9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875" h="91916">
                  <a:moveTo>
                    <a:pt x="144875" y="91916"/>
                  </a:moveTo>
                  <a:cubicBezTo>
                    <a:pt x="135255" y="67056"/>
                    <a:pt x="113252" y="39529"/>
                    <a:pt x="63532" y="27051"/>
                  </a:cubicBezTo>
                  <a:lnTo>
                    <a:pt x="45530" y="0"/>
                  </a:lnTo>
                  <a:lnTo>
                    <a:pt x="0" y="37433"/>
                  </a:lnTo>
                  <a:lnTo>
                    <a:pt x="24384" y="66770"/>
                  </a:lnTo>
                  <a:lnTo>
                    <a:pt x="48768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3BD3186A-A16F-4396-90E5-BA56C910A4F4}"/>
                </a:ext>
              </a:extLst>
            </p:cNvPr>
            <p:cNvSpPr/>
            <p:nvPr/>
          </p:nvSpPr>
          <p:spPr>
            <a:xfrm>
              <a:off x="1060083" y="4814719"/>
              <a:ext cx="563" cy="17144"/>
            </a:xfrm>
            <a:custGeom>
              <a:avLst/>
              <a:gdLst>
                <a:gd name="connsiteX0" fmla="*/ 0 w 563"/>
                <a:gd name="connsiteY0" fmla="*/ 17145 h 17144"/>
                <a:gd name="connsiteX1" fmla="*/ 286 w 563"/>
                <a:gd name="connsiteY1" fmla="*/ 0 h 1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3" h="17144">
                  <a:moveTo>
                    <a:pt x="0" y="17145"/>
                  </a:moveTo>
                  <a:cubicBezTo>
                    <a:pt x="0" y="17145"/>
                    <a:pt x="1048" y="10382"/>
                    <a:pt x="286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20" name="Espace réservé du contenu 8">
            <a:extLst>
              <a:ext uri="{FF2B5EF4-FFF2-40B4-BE49-F238E27FC236}">
                <a16:creationId xmlns:a16="http://schemas.microsoft.com/office/drawing/2014/main" id="{203568EA-FC91-4327-82C5-C24BB4E73C3A}"/>
              </a:ext>
            </a:extLst>
          </p:cNvPr>
          <p:cNvSpPr txBox="1">
            <a:spLocks/>
          </p:cNvSpPr>
          <p:nvPr/>
        </p:nvSpPr>
        <p:spPr>
          <a:xfrm>
            <a:off x="336436" y="1660335"/>
            <a:ext cx="5355656" cy="1742206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IARD Pro NER </a:t>
            </a: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fr-FR" sz="1200" b="1" dirty="0">
                <a:solidFill>
                  <a:srgbClr val="C00000"/>
                </a:solidFill>
              </a:rPr>
              <a:t>1 mois de cotisation offert </a:t>
            </a:r>
            <a:r>
              <a:rPr lang="fr-FR" sz="1200" dirty="0"/>
              <a:t>sur les nouvelles souscriptions MR Pro/Auto Pro </a:t>
            </a:r>
            <a:r>
              <a:rPr lang="fr-FR" sz="900" i="1" dirty="0"/>
              <a:t>(dans la limite de respectivement 25 €/100 €)</a:t>
            </a:r>
          </a:p>
          <a:p>
            <a:pPr marL="468000" lvl="1" indent="0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800" dirty="0"/>
          </a:p>
          <a:p>
            <a:pPr lvl="1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IARD Pro Multi-détention </a:t>
            </a: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</a:t>
            </a: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1200" b="1" dirty="0">
                <a:solidFill>
                  <a:srgbClr val="C00000"/>
                </a:solidFill>
              </a:rPr>
              <a:t>1 mois de cotisation offert </a:t>
            </a:r>
            <a:r>
              <a:rPr lang="fr-FR" sz="1200" dirty="0"/>
              <a:t>sur le 2</a:t>
            </a:r>
            <a:r>
              <a:rPr lang="fr-FR" sz="1200" baseline="30000" dirty="0"/>
              <a:t>ème</a:t>
            </a:r>
            <a:r>
              <a:rPr lang="fr-FR" sz="1200" dirty="0"/>
              <a:t> contrat IARD Pro souscrit </a:t>
            </a:r>
            <a:r>
              <a:rPr lang="fr-FR" sz="1200" i="1" dirty="0"/>
              <a:t>(MR Pro et Auto Pro) </a:t>
            </a:r>
          </a:p>
          <a:p>
            <a:pPr lvl="1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fr-FR" sz="1200" i="1" dirty="0"/>
          </a:p>
          <a:p>
            <a:pPr lvl="1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 Pro Green </a:t>
            </a: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fr-FR" sz="1200" b="1" dirty="0">
                <a:solidFill>
                  <a:srgbClr val="C00000"/>
                </a:solidFill>
              </a:rPr>
              <a:t>100 € de réduction </a:t>
            </a:r>
            <a:r>
              <a:rPr lang="fr-FR" sz="1200" dirty="0"/>
              <a:t>pour toute nouvelle souscription d’un contrat sur véhicule électrique ou hybride </a:t>
            </a:r>
            <a:endParaRPr lang="fr-FR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</a:endParaRPr>
          </a:p>
          <a:p>
            <a:pPr lvl="1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fr-FR" sz="1200" i="1" dirty="0"/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</p:txBody>
      </p:sp>
      <p:sp>
        <p:nvSpPr>
          <p:cNvPr id="121" name="Espace réservé du contenu 8">
            <a:extLst>
              <a:ext uri="{FF2B5EF4-FFF2-40B4-BE49-F238E27FC236}">
                <a16:creationId xmlns:a16="http://schemas.microsoft.com/office/drawing/2014/main" id="{869D470E-BEBD-4A03-AD68-7814E0DD2097}"/>
              </a:ext>
            </a:extLst>
          </p:cNvPr>
          <p:cNvSpPr txBox="1">
            <a:spLocks/>
          </p:cNvSpPr>
          <p:nvPr/>
        </p:nvSpPr>
        <p:spPr>
          <a:xfrm>
            <a:off x="-7590" y="3952479"/>
            <a:ext cx="5804765" cy="2306227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fr-FR" sz="1200" b="1" dirty="0">
                <a:solidFill>
                  <a:schemeClr val="tx2"/>
                </a:solidFill>
              </a:rPr>
              <a:t>Des cibles qualifiées pour organiser la prise de contact : </a:t>
            </a:r>
            <a:r>
              <a:rPr lang="fr-FR" sz="1200" b="1" dirty="0">
                <a:solidFill>
                  <a:schemeClr val="tx2"/>
                </a:solidFill>
                <a:hlinkClick r:id="rId2" action="ppaction://hlinksldjump"/>
              </a:rPr>
              <a:t>clic ici</a:t>
            </a:r>
            <a:endParaRPr lang="fr-FR" sz="1200" b="1" dirty="0">
              <a:solidFill>
                <a:schemeClr val="tx2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Cibles GERC :</a:t>
            </a:r>
          </a:p>
          <a:p>
            <a:pPr marL="896938" lvl="2" indent="-180975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fr-FR" b="1" dirty="0"/>
              <a:t>Approche Globale Assurances </a:t>
            </a:r>
            <a:r>
              <a:rPr lang="fr-FR" b="1" i="1" dirty="0"/>
              <a:t>(IARD Pro, Prévoyance Pro, Protection Homme Clé &amp; Santé)</a:t>
            </a:r>
            <a:r>
              <a:rPr lang="fr-FR" sz="1100" i="1" dirty="0"/>
              <a:t> </a:t>
            </a:r>
            <a:r>
              <a:rPr lang="fr-FR" sz="1000" i="1" dirty="0"/>
              <a:t>: cibles en appui d’e-mailings et de bannières web mettant en avant les offres promos du moment</a:t>
            </a:r>
          </a:p>
          <a:p>
            <a:pPr marL="896938" lvl="2" indent="-180975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defRPr/>
            </a:pPr>
            <a:endParaRPr lang="fr-FR" sz="1000" i="1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Fonds de commerce</a:t>
            </a:r>
          </a:p>
          <a:p>
            <a:pPr lvl="2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fr-FR" b="1" dirty="0"/>
              <a:t>Clients sans Univers Assurances </a:t>
            </a:r>
            <a:r>
              <a:rPr lang="fr-FR" sz="1000" dirty="0"/>
              <a:t>avec filtres et tris sur clients non-équipés [</a:t>
            </a:r>
            <a:r>
              <a:rPr lang="fr-FR" sz="1000" b="1" i="1" dirty="0"/>
              <a:t>75 %</a:t>
            </a:r>
            <a:r>
              <a:rPr lang="fr-FR" sz="1000" i="1" dirty="0"/>
              <a:t> de nos clients </a:t>
            </a:r>
            <a:r>
              <a:rPr lang="fr-FR" sz="1000" i="1" u="sng" dirty="0"/>
              <a:t>Actifs</a:t>
            </a:r>
            <a:r>
              <a:rPr lang="fr-FR" sz="1000" i="1" dirty="0"/>
              <a:t> </a:t>
            </a:r>
            <a:r>
              <a:rPr lang="fr-FR" sz="1000" b="1" i="1" dirty="0"/>
              <a:t>ne détiennent pas cet univers</a:t>
            </a:r>
            <a:r>
              <a:rPr lang="fr-FR" sz="1000" dirty="0"/>
              <a:t>]</a:t>
            </a:r>
            <a:endParaRPr lang="fr-FR" sz="1000" b="1" dirty="0"/>
          </a:p>
        </p:txBody>
      </p:sp>
      <p:sp>
        <p:nvSpPr>
          <p:cNvPr id="122" name="Espace réservé du contenu 8">
            <a:extLst>
              <a:ext uri="{FF2B5EF4-FFF2-40B4-BE49-F238E27FC236}">
                <a16:creationId xmlns:a16="http://schemas.microsoft.com/office/drawing/2014/main" id="{6B310B29-3646-4CCF-B9C2-0F6D0ED79D9E}"/>
              </a:ext>
            </a:extLst>
          </p:cNvPr>
          <p:cNvSpPr txBox="1">
            <a:spLocks/>
          </p:cNvSpPr>
          <p:nvPr/>
        </p:nvSpPr>
        <p:spPr>
          <a:xfrm>
            <a:off x="5894253" y="1454238"/>
            <a:ext cx="5781278" cy="1522398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PV sur objectif : 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fr-FR" sz="1000" dirty="0"/>
              <a:t>VB IARD PRO </a:t>
            </a:r>
            <a:r>
              <a:rPr lang="fr-FR" sz="800" dirty="0"/>
              <a:t>(</a:t>
            </a:r>
            <a:r>
              <a:rPr lang="fr-FR" sz="800" b="1" dirty="0"/>
              <a:t>0,5% sur PV </a:t>
            </a:r>
            <a:r>
              <a:rPr lang="fr-FR" sz="800" b="1" dirty="0" err="1"/>
              <a:t>Indiv</a:t>
            </a:r>
            <a:r>
              <a:rPr lang="fr-FR" sz="800" dirty="0"/>
              <a:t>.)</a:t>
            </a: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Baromètre :</a:t>
            </a:r>
          </a:p>
          <a:p>
            <a:pPr marL="1142895" lvl="2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VN produits IARD / </a:t>
            </a:r>
            <a:r>
              <a:rPr lang="fr-FR" sz="10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Prév</a:t>
            </a: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. / Ep. Salariale (15% du Baro CAPRO)</a:t>
            </a:r>
          </a:p>
          <a:p>
            <a:pPr marL="1142895" lvl="2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Impact potentiel sur </a:t>
            </a:r>
            <a:r>
              <a:rPr lang="fr-FR" sz="10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CPAé</a:t>
            </a: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si univers non-détenu (15% du Baro CAPRO)</a:t>
            </a: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</p:txBody>
      </p:sp>
      <p:sp>
        <p:nvSpPr>
          <p:cNvPr id="6" name="Espace réservé du contenu 8">
            <a:extLst>
              <a:ext uri="{FF2B5EF4-FFF2-40B4-BE49-F238E27FC236}">
                <a16:creationId xmlns:a16="http://schemas.microsoft.com/office/drawing/2014/main" id="{ADE2DD4E-6A0B-493A-B9D4-9EB2221142D1}"/>
              </a:ext>
            </a:extLst>
          </p:cNvPr>
          <p:cNvSpPr txBox="1">
            <a:spLocks/>
          </p:cNvSpPr>
          <p:nvPr/>
        </p:nvSpPr>
        <p:spPr>
          <a:xfrm>
            <a:off x="5920554" y="2954213"/>
            <a:ext cx="5592495" cy="680488"/>
          </a:xfrm>
          <a:prstGeom prst="rect">
            <a:avLst/>
          </a:prstGeom>
          <a:noFill/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None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Astuce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 </a:t>
            </a:r>
            <a:r>
              <a:rPr lang="fr-FR" sz="10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100 % digitalisation : </a:t>
            </a: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MR Pro / Auto Pro : </a:t>
            </a: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  <a:hlinkClick r:id="rId3"/>
              </a:rPr>
              <a:t>Il est possible de déclarer un sinistre en quelques clics sur l’appli et DEI !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12" name="Espace réservé du contenu 8">
            <a:extLst>
              <a:ext uri="{FF2B5EF4-FFF2-40B4-BE49-F238E27FC236}">
                <a16:creationId xmlns:a16="http://schemas.microsoft.com/office/drawing/2014/main" id="{C60D5FB5-E9F1-4D52-B4B3-651F66411A29}"/>
              </a:ext>
            </a:extLst>
          </p:cNvPr>
          <p:cNvSpPr txBox="1">
            <a:spLocks/>
          </p:cNvSpPr>
          <p:nvPr/>
        </p:nvSpPr>
        <p:spPr bwMode="auto">
          <a:xfrm>
            <a:off x="5953015" y="4913702"/>
            <a:ext cx="5858586" cy="1043478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14" name="Image 113">
            <a:hlinkClick r:id="rId4"/>
            <a:extLst>
              <a:ext uri="{FF2B5EF4-FFF2-40B4-BE49-F238E27FC236}">
                <a16:creationId xmlns:a16="http://schemas.microsoft.com/office/drawing/2014/main" id="{7962A2DD-0764-4412-A762-D5D89FCC93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68743" y="5515357"/>
            <a:ext cx="1233803" cy="278179"/>
          </a:xfrm>
          <a:prstGeom prst="rect">
            <a:avLst/>
          </a:prstGeom>
        </p:spPr>
      </p:pic>
      <p:pic>
        <p:nvPicPr>
          <p:cNvPr id="115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E1BFB636-DBF2-4B98-9E85-6A8D7E4716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11326189" y="5683823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0" name="Rectangle 139">
            <a:extLst>
              <a:ext uri="{FF2B5EF4-FFF2-40B4-BE49-F238E27FC236}">
                <a16:creationId xmlns:a16="http://schemas.microsoft.com/office/drawing/2014/main" id="{95D16B73-FD29-4FCB-A1A6-D430DC7DA8B9}"/>
              </a:ext>
            </a:extLst>
          </p:cNvPr>
          <p:cNvSpPr/>
          <p:nvPr/>
        </p:nvSpPr>
        <p:spPr>
          <a:xfrm>
            <a:off x="5953014" y="3753850"/>
            <a:ext cx="5858585" cy="9033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1" name="Espace réservé du contenu 8">
            <a:extLst>
              <a:ext uri="{FF2B5EF4-FFF2-40B4-BE49-F238E27FC236}">
                <a16:creationId xmlns:a16="http://schemas.microsoft.com/office/drawing/2014/main" id="{19CFA77E-DE42-4CC2-8A95-293602DDF1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5879" y="3691223"/>
            <a:ext cx="3593247" cy="3190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0" indent="0" algn="ctr">
              <a:spcBef>
                <a:spcPts val="600"/>
              </a:spcBef>
              <a:buClr>
                <a:srgbClr val="D11921"/>
              </a:buClr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fr-FR" altLang="fr-FR" sz="1400" b="1" dirty="0">
                <a:solidFill>
                  <a:prstClr val="white"/>
                </a:solidFill>
              </a:rPr>
              <a:t>Passerelles / Synergies </a:t>
            </a:r>
            <a:r>
              <a:rPr lang="fr-FR" altLang="fr-FR" sz="1400" b="1">
                <a:solidFill>
                  <a:prstClr val="white"/>
                </a:solidFill>
              </a:rPr>
              <a:t>Pro-Premium</a:t>
            </a:r>
            <a:endParaRPr kumimoji="0" lang="fr-FR" alt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4" name="Espace réservé du contenu 8">
            <a:extLst>
              <a:ext uri="{FF2B5EF4-FFF2-40B4-BE49-F238E27FC236}">
                <a16:creationId xmlns:a16="http://schemas.microsoft.com/office/drawing/2014/main" id="{A9F38A6A-C659-425A-8876-A09786CA17C8}"/>
              </a:ext>
            </a:extLst>
          </p:cNvPr>
          <p:cNvSpPr txBox="1">
            <a:spLocks/>
          </p:cNvSpPr>
          <p:nvPr/>
        </p:nvSpPr>
        <p:spPr>
          <a:xfrm>
            <a:off x="5577979" y="3890611"/>
            <a:ext cx="6277643" cy="1980245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Font typeface="Wingdings" panose="05000000000000000000" pitchFamily="2" charset="2"/>
              <a:buChar char="§"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PERi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926995" marR="0" lvl="2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753745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  <a:p>
            <a:pPr marL="753745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lang="fr-FR" sz="12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  <a:p>
            <a:pPr marL="753745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  <a:p>
            <a:pPr marL="753745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La boîte à outils : 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OORA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: diagnostic, fiches produits et Mémo Pro</a:t>
            </a: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Rubrique des Commerciaux pour trouver toutes les informations :</a:t>
            </a:r>
          </a:p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45" name="Image 144">
            <a:extLst>
              <a:ext uri="{FF2B5EF4-FFF2-40B4-BE49-F238E27FC236}">
                <a16:creationId xmlns:a16="http://schemas.microsoft.com/office/drawing/2014/main" id="{37177528-AC89-4B7A-A24C-6AABFBC2C60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9217">
            <a:off x="5887610" y="3693675"/>
            <a:ext cx="341740" cy="342197"/>
          </a:xfrm>
          <a:prstGeom prst="ellipse">
            <a:avLst/>
          </a:prstGeom>
          <a:solidFill>
            <a:schemeClr val="bg1"/>
          </a:solidFill>
        </p:spPr>
      </p:pic>
      <p:sp>
        <p:nvSpPr>
          <p:cNvPr id="113" name="Espace réservé du contenu 8">
            <a:extLst>
              <a:ext uri="{FF2B5EF4-FFF2-40B4-BE49-F238E27FC236}">
                <a16:creationId xmlns:a16="http://schemas.microsoft.com/office/drawing/2014/main" id="{19CD926A-C688-47EB-8B7F-2A9D3898C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0373" y="4721201"/>
            <a:ext cx="3593247" cy="3190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TOUT SUR… l’IARD</a:t>
            </a:r>
            <a:r>
              <a:rPr kumimoji="0" lang="fr-FR" altLang="fr-FR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Pro</a:t>
            </a:r>
            <a:endParaRPr kumimoji="0" lang="fr-FR" alt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116" name="Graphique 1813">
            <a:extLst>
              <a:ext uri="{FF2B5EF4-FFF2-40B4-BE49-F238E27FC236}">
                <a16:creationId xmlns:a16="http://schemas.microsoft.com/office/drawing/2014/main" id="{12E8A884-15D5-48F7-98BC-40397FA58761}"/>
              </a:ext>
            </a:extLst>
          </p:cNvPr>
          <p:cNvGrpSpPr/>
          <p:nvPr/>
        </p:nvGrpSpPr>
        <p:grpSpPr>
          <a:xfrm>
            <a:off x="6087434" y="4744629"/>
            <a:ext cx="243960" cy="227725"/>
            <a:chOff x="2279329" y="2853237"/>
            <a:chExt cx="426529" cy="398144"/>
          </a:xfrm>
          <a:noFill/>
        </p:grpSpPr>
        <p:grpSp>
          <p:nvGrpSpPr>
            <p:cNvPr id="117" name="Graphique 1813">
              <a:extLst>
                <a:ext uri="{FF2B5EF4-FFF2-40B4-BE49-F238E27FC236}">
                  <a16:creationId xmlns:a16="http://schemas.microsoft.com/office/drawing/2014/main" id="{802EA7AC-6D68-4F0D-9D4A-D71D07E01C18}"/>
                </a:ext>
              </a:extLst>
            </p:cNvPr>
            <p:cNvGrpSpPr/>
            <p:nvPr/>
          </p:nvGrpSpPr>
          <p:grpSpPr>
            <a:xfrm>
              <a:off x="2279329" y="2853237"/>
              <a:ext cx="426529" cy="398144"/>
              <a:chOff x="2279329" y="2853237"/>
              <a:chExt cx="426529" cy="398144"/>
            </a:xfrm>
            <a:grpFill/>
          </p:grpSpPr>
          <p:grpSp>
            <p:nvGrpSpPr>
              <p:cNvPr id="119" name="Graphique 1813">
                <a:extLst>
                  <a:ext uri="{FF2B5EF4-FFF2-40B4-BE49-F238E27FC236}">
                    <a16:creationId xmlns:a16="http://schemas.microsoft.com/office/drawing/2014/main" id="{51C6FF6D-F2C0-4977-B5E0-4E8A405B6CF0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83857"/>
                <a:chOff x="2279329" y="2853237"/>
                <a:chExt cx="426529" cy="383857"/>
              </a:xfrm>
              <a:grpFill/>
            </p:grpSpPr>
            <p:grpSp>
              <p:nvGrpSpPr>
                <p:cNvPr id="124" name="Graphique 1813">
                  <a:extLst>
                    <a:ext uri="{FF2B5EF4-FFF2-40B4-BE49-F238E27FC236}">
                      <a16:creationId xmlns:a16="http://schemas.microsoft.com/office/drawing/2014/main" id="{2B331B7D-AF5E-432D-A448-AD5131185CD0}"/>
                    </a:ext>
                  </a:extLst>
                </p:cNvPr>
                <p:cNvGrpSpPr/>
                <p:nvPr/>
              </p:nvGrpSpPr>
              <p:grpSpPr>
                <a:xfrm>
                  <a:off x="2404487" y="2986968"/>
                  <a:ext cx="163258" cy="250126"/>
                  <a:chOff x="2404487" y="2986968"/>
                  <a:chExt cx="163258" cy="250126"/>
                </a:xfrm>
                <a:grpFill/>
              </p:grpSpPr>
              <p:sp>
                <p:nvSpPr>
                  <p:cNvPr id="138" name="Forme libre : forme 137">
                    <a:extLst>
                      <a:ext uri="{FF2B5EF4-FFF2-40B4-BE49-F238E27FC236}">
                        <a16:creationId xmlns:a16="http://schemas.microsoft.com/office/drawing/2014/main" id="{24DE26F5-88B3-48A5-BAD1-EE9857A5774D}"/>
                      </a:ext>
                    </a:extLst>
                  </p:cNvPr>
                  <p:cNvSpPr/>
                  <p:nvPr/>
                </p:nvSpPr>
                <p:spPr>
                  <a:xfrm>
                    <a:off x="2404487" y="2986968"/>
                    <a:ext cx="163258" cy="250126"/>
                  </a:xfrm>
                  <a:custGeom>
                    <a:avLst/>
                    <a:gdLst>
                      <a:gd name="connsiteX0" fmla="*/ 163259 w 163258"/>
                      <a:gd name="connsiteY0" fmla="*/ 81629 h 250126"/>
                      <a:gd name="connsiteX1" fmla="*/ 81629 w 163258"/>
                      <a:gd name="connsiteY1" fmla="*/ 0 h 250126"/>
                      <a:gd name="connsiteX2" fmla="*/ 0 w 163258"/>
                      <a:gd name="connsiteY2" fmla="*/ 81629 h 250126"/>
                      <a:gd name="connsiteX3" fmla="*/ 23527 w 163258"/>
                      <a:gd name="connsiteY3" fmla="*/ 138875 h 250126"/>
                      <a:gd name="connsiteX4" fmla="*/ 23527 w 163258"/>
                      <a:gd name="connsiteY4" fmla="*/ 138875 h 250126"/>
                      <a:gd name="connsiteX5" fmla="*/ 51911 w 163258"/>
                      <a:gd name="connsiteY5" fmla="*/ 249841 h 250126"/>
                      <a:gd name="connsiteX6" fmla="*/ 114967 w 163258"/>
                      <a:gd name="connsiteY6" fmla="*/ 250126 h 250126"/>
                      <a:gd name="connsiteX7" fmla="*/ 138875 w 163258"/>
                      <a:gd name="connsiteY7" fmla="*/ 139732 h 250126"/>
                      <a:gd name="connsiteX8" fmla="*/ 163259 w 163258"/>
                      <a:gd name="connsiteY8" fmla="*/ 81629 h 250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258" h="250126">
                        <a:moveTo>
                          <a:pt x="163259" y="81629"/>
                        </a:moveTo>
                        <a:cubicBezTo>
                          <a:pt x="163259" y="36576"/>
                          <a:pt x="126683" y="0"/>
                          <a:pt x="81629" y="0"/>
                        </a:cubicBezTo>
                        <a:cubicBezTo>
                          <a:pt x="36576" y="0"/>
                          <a:pt x="0" y="36576"/>
                          <a:pt x="0" y="81629"/>
                        </a:cubicBezTo>
                        <a:cubicBezTo>
                          <a:pt x="0" y="103918"/>
                          <a:pt x="8954" y="124111"/>
                          <a:pt x="23527" y="138875"/>
                        </a:cubicBezTo>
                        <a:lnTo>
                          <a:pt x="23527" y="138875"/>
                        </a:lnTo>
                        <a:cubicBezTo>
                          <a:pt x="58293" y="173641"/>
                          <a:pt x="51911" y="249841"/>
                          <a:pt x="51911" y="249841"/>
                        </a:cubicBezTo>
                        <a:lnTo>
                          <a:pt x="114967" y="250126"/>
                        </a:lnTo>
                        <a:cubicBezTo>
                          <a:pt x="114967" y="170688"/>
                          <a:pt x="134779" y="144304"/>
                          <a:pt x="138875" y="139732"/>
                        </a:cubicBezTo>
                        <a:cubicBezTo>
                          <a:pt x="153924" y="124873"/>
                          <a:pt x="163259" y="104394"/>
                          <a:pt x="163259" y="81629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9" name="Forme libre : forme 138">
                    <a:extLst>
                      <a:ext uri="{FF2B5EF4-FFF2-40B4-BE49-F238E27FC236}">
                        <a16:creationId xmlns:a16="http://schemas.microsoft.com/office/drawing/2014/main" id="{DFEAF276-8009-40F7-9345-86814EC89E96}"/>
                      </a:ext>
                    </a:extLst>
                  </p:cNvPr>
                  <p:cNvSpPr/>
                  <p:nvPr/>
                </p:nvSpPr>
                <p:spPr>
                  <a:xfrm>
                    <a:off x="2455542" y="3190994"/>
                    <a:ext cx="63912" cy="9525"/>
                  </a:xfrm>
                  <a:custGeom>
                    <a:avLst/>
                    <a:gdLst>
                      <a:gd name="connsiteX0" fmla="*/ 0 w 63912"/>
                      <a:gd name="connsiteY0" fmla="*/ 0 h 9525"/>
                      <a:gd name="connsiteX1" fmla="*/ 63913 w 6391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3912" h="9525">
                        <a:moveTo>
                          <a:pt x="0" y="0"/>
                        </a:moveTo>
                        <a:lnTo>
                          <a:pt x="63913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25" name="Forme libre : forme 124">
                  <a:extLst>
                    <a:ext uri="{FF2B5EF4-FFF2-40B4-BE49-F238E27FC236}">
                      <a16:creationId xmlns:a16="http://schemas.microsoft.com/office/drawing/2014/main" id="{281F0274-43D7-41AF-AEB6-DAFA8CECC01D}"/>
                    </a:ext>
                  </a:extLst>
                </p:cNvPr>
                <p:cNvSpPr/>
                <p:nvPr/>
              </p:nvSpPr>
              <p:spPr>
                <a:xfrm>
                  <a:off x="2461352" y="3012019"/>
                  <a:ext cx="22574" cy="4857"/>
                </a:xfrm>
                <a:custGeom>
                  <a:avLst/>
                  <a:gdLst>
                    <a:gd name="connsiteX0" fmla="*/ 0 w 22574"/>
                    <a:gd name="connsiteY0" fmla="*/ 4858 h 4857"/>
                    <a:gd name="connsiteX1" fmla="*/ 22574 w 22574"/>
                    <a:gd name="connsiteY1" fmla="*/ 0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74" h="4857">
                      <a:moveTo>
                        <a:pt x="0" y="4858"/>
                      </a:moveTo>
                      <a:cubicBezTo>
                        <a:pt x="6858" y="1715"/>
                        <a:pt x="14478" y="0"/>
                        <a:pt x="2257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6" name="Forme libre : forme 125">
                  <a:extLst>
                    <a:ext uri="{FF2B5EF4-FFF2-40B4-BE49-F238E27FC236}">
                      <a16:creationId xmlns:a16="http://schemas.microsoft.com/office/drawing/2014/main" id="{7C27AC6E-B8F9-4081-80B5-AC416933FF77}"/>
                    </a:ext>
                  </a:extLst>
                </p:cNvPr>
                <p:cNvSpPr/>
                <p:nvPr/>
              </p:nvSpPr>
              <p:spPr>
                <a:xfrm>
                  <a:off x="2429062" y="3029545"/>
                  <a:ext cx="14763" cy="48006"/>
                </a:xfrm>
                <a:custGeom>
                  <a:avLst/>
                  <a:gdLst>
                    <a:gd name="connsiteX0" fmla="*/ 953 w 14763"/>
                    <a:gd name="connsiteY0" fmla="*/ 48006 h 48006"/>
                    <a:gd name="connsiteX1" fmla="*/ 0 w 14763"/>
                    <a:gd name="connsiteY1" fmla="*/ 37719 h 48006"/>
                    <a:gd name="connsiteX2" fmla="*/ 14764 w 14763"/>
                    <a:gd name="connsiteY2" fmla="*/ 0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" h="48006">
                      <a:moveTo>
                        <a:pt x="953" y="48006"/>
                      </a:moveTo>
                      <a:cubicBezTo>
                        <a:pt x="286" y="44672"/>
                        <a:pt x="0" y="41243"/>
                        <a:pt x="0" y="37719"/>
                      </a:cubicBezTo>
                      <a:cubicBezTo>
                        <a:pt x="0" y="23146"/>
                        <a:pt x="5620" y="9906"/>
                        <a:pt x="1476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7" name="Forme libre : forme 126">
                  <a:extLst>
                    <a:ext uri="{FF2B5EF4-FFF2-40B4-BE49-F238E27FC236}">
                      <a16:creationId xmlns:a16="http://schemas.microsoft.com/office/drawing/2014/main" id="{A828D44A-2B81-4E25-946D-C03FEF502099}"/>
                    </a:ext>
                  </a:extLst>
                </p:cNvPr>
                <p:cNvSpPr/>
                <p:nvPr/>
              </p:nvSpPr>
              <p:spPr>
                <a:xfrm>
                  <a:off x="2492499" y="2853237"/>
                  <a:ext cx="9525" cy="56769"/>
                </a:xfrm>
                <a:custGeom>
                  <a:avLst/>
                  <a:gdLst>
                    <a:gd name="connsiteX0" fmla="*/ 0 w 9525"/>
                    <a:gd name="connsiteY0" fmla="*/ 0 h 56769"/>
                    <a:gd name="connsiteX1" fmla="*/ 0 w 9525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6769">
                      <a:moveTo>
                        <a:pt x="0" y="0"/>
                      </a:moveTo>
                      <a:lnTo>
                        <a:pt x="0" y="5676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128" name="Graphique 1813">
                  <a:extLst>
                    <a:ext uri="{FF2B5EF4-FFF2-40B4-BE49-F238E27FC236}">
                      <a16:creationId xmlns:a16="http://schemas.microsoft.com/office/drawing/2014/main" id="{C52B132B-CA81-43EE-986E-B00F321C2BA3}"/>
                    </a:ext>
                  </a:extLst>
                </p:cNvPr>
                <p:cNvGrpSpPr/>
                <p:nvPr/>
              </p:nvGrpSpPr>
              <p:grpSpPr>
                <a:xfrm>
                  <a:off x="2605465" y="2913530"/>
                  <a:ext cx="100393" cy="307943"/>
                  <a:chOff x="2605465" y="2913530"/>
                  <a:chExt cx="100393" cy="307943"/>
                </a:xfrm>
                <a:grpFill/>
              </p:grpSpPr>
              <p:sp>
                <p:nvSpPr>
                  <p:cNvPr id="135" name="Forme libre : forme 134">
                    <a:extLst>
                      <a:ext uri="{FF2B5EF4-FFF2-40B4-BE49-F238E27FC236}">
                        <a16:creationId xmlns:a16="http://schemas.microsoft.com/office/drawing/2014/main" id="{0962A6F8-2D24-45F7-B8E1-3E35D878FE00}"/>
                      </a:ext>
                    </a:extLst>
                  </p:cNvPr>
                  <p:cNvSpPr/>
                  <p:nvPr/>
                </p:nvSpPr>
                <p:spPr>
                  <a:xfrm>
                    <a:off x="2606227" y="2913530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0 h 40100"/>
                      <a:gd name="connsiteX1" fmla="*/ 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0"/>
                        </a:moveTo>
                        <a:lnTo>
                          <a:pt x="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6" name="Forme libre : forme 135">
                    <a:extLst>
                      <a:ext uri="{FF2B5EF4-FFF2-40B4-BE49-F238E27FC236}">
                        <a16:creationId xmlns:a16="http://schemas.microsoft.com/office/drawing/2014/main" id="{A71A3AEB-0B56-490C-BF08-DEC965722139}"/>
                      </a:ext>
                    </a:extLst>
                  </p:cNvPr>
                  <p:cNvSpPr/>
                  <p:nvPr/>
                </p:nvSpPr>
                <p:spPr>
                  <a:xfrm>
                    <a:off x="2649090" y="3067645"/>
                    <a:ext cx="56769" cy="9525"/>
                  </a:xfrm>
                  <a:custGeom>
                    <a:avLst/>
                    <a:gdLst>
                      <a:gd name="connsiteX0" fmla="*/ 56769 w 56769"/>
                      <a:gd name="connsiteY0" fmla="*/ 0 h 9525"/>
                      <a:gd name="connsiteX1" fmla="*/ 0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56769" y="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7" name="Forme libre : forme 136">
                    <a:extLst>
                      <a:ext uri="{FF2B5EF4-FFF2-40B4-BE49-F238E27FC236}">
                        <a16:creationId xmlns:a16="http://schemas.microsoft.com/office/drawing/2014/main" id="{A902C950-B349-4047-9023-D92B0E059744}"/>
                      </a:ext>
                    </a:extLst>
                  </p:cNvPr>
                  <p:cNvSpPr/>
                  <p:nvPr/>
                </p:nvSpPr>
                <p:spPr>
                  <a:xfrm>
                    <a:off x="2605465" y="3181373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40100 h 40100"/>
                      <a:gd name="connsiteX1" fmla="*/ 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4010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29" name="Graphique 1813">
                  <a:extLst>
                    <a:ext uri="{FF2B5EF4-FFF2-40B4-BE49-F238E27FC236}">
                      <a16:creationId xmlns:a16="http://schemas.microsoft.com/office/drawing/2014/main" id="{CEE87FF0-1083-422E-8674-14BD95F54DA0}"/>
                    </a:ext>
                  </a:extLst>
                </p:cNvPr>
                <p:cNvGrpSpPr/>
                <p:nvPr/>
              </p:nvGrpSpPr>
              <p:grpSpPr>
                <a:xfrm>
                  <a:off x="2279329" y="2915435"/>
                  <a:ext cx="100393" cy="307943"/>
                  <a:chOff x="2279329" y="2915435"/>
                  <a:chExt cx="100393" cy="307943"/>
                </a:xfrm>
                <a:grpFill/>
              </p:grpSpPr>
              <p:sp>
                <p:nvSpPr>
                  <p:cNvPr id="132" name="Forme libre : forme 131">
                    <a:extLst>
                      <a:ext uri="{FF2B5EF4-FFF2-40B4-BE49-F238E27FC236}">
                        <a16:creationId xmlns:a16="http://schemas.microsoft.com/office/drawing/2014/main" id="{547C36B0-0BF5-4DEA-82D2-6B7C61A15263}"/>
                      </a:ext>
                    </a:extLst>
                  </p:cNvPr>
                  <p:cNvSpPr/>
                  <p:nvPr/>
                </p:nvSpPr>
                <p:spPr>
                  <a:xfrm>
                    <a:off x="2338860" y="2915435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0 h 40100"/>
                      <a:gd name="connsiteX1" fmla="*/ 4010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0"/>
                        </a:moveTo>
                        <a:lnTo>
                          <a:pt x="4010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3" name="Forme libre : forme 132">
                    <a:extLst>
                      <a:ext uri="{FF2B5EF4-FFF2-40B4-BE49-F238E27FC236}">
                        <a16:creationId xmlns:a16="http://schemas.microsoft.com/office/drawing/2014/main" id="{9DE36A3E-2045-4A7D-9469-31370CCF0471}"/>
                      </a:ext>
                    </a:extLst>
                  </p:cNvPr>
                  <p:cNvSpPr/>
                  <p:nvPr/>
                </p:nvSpPr>
                <p:spPr>
                  <a:xfrm>
                    <a:off x="2279329" y="3069550"/>
                    <a:ext cx="56769" cy="9525"/>
                  </a:xfrm>
                  <a:custGeom>
                    <a:avLst/>
                    <a:gdLst>
                      <a:gd name="connsiteX0" fmla="*/ 0 w 56769"/>
                      <a:gd name="connsiteY0" fmla="*/ 0 h 9525"/>
                      <a:gd name="connsiteX1" fmla="*/ 56769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0" y="0"/>
                        </a:moveTo>
                        <a:lnTo>
                          <a:pt x="56769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4" name="Forme libre : forme 133">
                    <a:extLst>
                      <a:ext uri="{FF2B5EF4-FFF2-40B4-BE49-F238E27FC236}">
                        <a16:creationId xmlns:a16="http://schemas.microsoft.com/office/drawing/2014/main" id="{8F69CA5E-52AA-4E8D-860D-22947A3C19D8}"/>
                      </a:ext>
                    </a:extLst>
                  </p:cNvPr>
                  <p:cNvSpPr/>
                  <p:nvPr/>
                </p:nvSpPr>
                <p:spPr>
                  <a:xfrm>
                    <a:off x="2339622" y="3183278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40100 h 40100"/>
                      <a:gd name="connsiteX1" fmla="*/ 4010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40100"/>
                        </a:moveTo>
                        <a:lnTo>
                          <a:pt x="40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30" name="Forme libre : forme 129">
                  <a:extLst>
                    <a:ext uri="{FF2B5EF4-FFF2-40B4-BE49-F238E27FC236}">
                      <a16:creationId xmlns:a16="http://schemas.microsoft.com/office/drawing/2014/main" id="{B0FB3D0E-9CD1-4B26-8FDE-C44F610B6708}"/>
                    </a:ext>
                  </a:extLst>
                </p:cNvPr>
                <p:cNvSpPr/>
                <p:nvPr/>
              </p:nvSpPr>
              <p:spPr>
                <a:xfrm>
                  <a:off x="2458875" y="3207758"/>
                  <a:ext cx="21145" cy="9525"/>
                </a:xfrm>
                <a:custGeom>
                  <a:avLst/>
                  <a:gdLst>
                    <a:gd name="connsiteX0" fmla="*/ 0 w 21145"/>
                    <a:gd name="connsiteY0" fmla="*/ 0 h 9525"/>
                    <a:gd name="connsiteX1" fmla="*/ 21146 w 21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45" h="9525">
                      <a:moveTo>
                        <a:pt x="0" y="0"/>
                      </a:moveTo>
                      <a:lnTo>
                        <a:pt x="21146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31" name="Forme libre : forme 130">
                  <a:extLst>
                    <a:ext uri="{FF2B5EF4-FFF2-40B4-BE49-F238E27FC236}">
                      <a16:creationId xmlns:a16="http://schemas.microsoft.com/office/drawing/2014/main" id="{552991D2-67CC-4942-AB8C-B5F406BAAFC3}"/>
                    </a:ext>
                  </a:extLst>
                </p:cNvPr>
                <p:cNvSpPr/>
                <p:nvPr/>
              </p:nvSpPr>
              <p:spPr>
                <a:xfrm>
                  <a:off x="2459828" y="3222712"/>
                  <a:ext cx="34099" cy="9525"/>
                </a:xfrm>
                <a:custGeom>
                  <a:avLst/>
                  <a:gdLst>
                    <a:gd name="connsiteX0" fmla="*/ 0 w 34099"/>
                    <a:gd name="connsiteY0" fmla="*/ 0 h 9525"/>
                    <a:gd name="connsiteX1" fmla="*/ 34100 w 3409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099" h="9525">
                      <a:moveTo>
                        <a:pt x="0" y="0"/>
                      </a:moveTo>
                      <a:lnTo>
                        <a:pt x="3410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3" name="Forme libre : forme 122">
                <a:extLst>
                  <a:ext uri="{FF2B5EF4-FFF2-40B4-BE49-F238E27FC236}">
                    <a16:creationId xmlns:a16="http://schemas.microsoft.com/office/drawing/2014/main" id="{7A8AB3B4-A3CB-4A38-A59B-60B8AD978383}"/>
                  </a:ext>
                </a:extLst>
              </p:cNvPr>
              <p:cNvSpPr/>
              <p:nvPr/>
            </p:nvSpPr>
            <p:spPr>
              <a:xfrm>
                <a:off x="2466019" y="3238047"/>
                <a:ext cx="44958" cy="13334"/>
              </a:xfrm>
              <a:custGeom>
                <a:avLst/>
                <a:gdLst>
                  <a:gd name="connsiteX0" fmla="*/ 44958 w 44958"/>
                  <a:gd name="connsiteY0" fmla="*/ 0 h 13334"/>
                  <a:gd name="connsiteX1" fmla="*/ 22479 w 44958"/>
                  <a:gd name="connsiteY1" fmla="*/ 13335 h 13334"/>
                  <a:gd name="connsiteX2" fmla="*/ 0 w 44958"/>
                  <a:gd name="connsiteY2" fmla="*/ 0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58" h="13334">
                    <a:moveTo>
                      <a:pt x="44958" y="0"/>
                    </a:moveTo>
                    <a:cubicBezTo>
                      <a:pt x="44958" y="7334"/>
                      <a:pt x="34862" y="13335"/>
                      <a:pt x="22479" y="13335"/>
                    </a:cubicBezTo>
                    <a:cubicBezTo>
                      <a:pt x="10001" y="13335"/>
                      <a:pt x="0" y="7334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18" name="Forme libre : forme 117">
              <a:extLst>
                <a:ext uri="{FF2B5EF4-FFF2-40B4-BE49-F238E27FC236}">
                  <a16:creationId xmlns:a16="http://schemas.microsoft.com/office/drawing/2014/main" id="{C015D06B-38A0-44ED-90E7-61682D72CABC}"/>
                </a:ext>
              </a:extLst>
            </p:cNvPr>
            <p:cNvSpPr/>
            <p:nvPr/>
          </p:nvSpPr>
          <p:spPr>
            <a:xfrm>
              <a:off x="2457732" y="3016972"/>
              <a:ext cx="59245" cy="129158"/>
            </a:xfrm>
            <a:custGeom>
              <a:avLst/>
              <a:gdLst>
                <a:gd name="connsiteX0" fmla="*/ 45529 w 59245"/>
                <a:gd name="connsiteY0" fmla="*/ 0 h 129158"/>
                <a:gd name="connsiteX1" fmla="*/ 0 w 59245"/>
                <a:gd name="connsiteY1" fmla="*/ 70295 h 129158"/>
                <a:gd name="connsiteX2" fmla="*/ 59245 w 59245"/>
                <a:gd name="connsiteY2" fmla="*/ 68008 h 129158"/>
                <a:gd name="connsiteX3" fmla="*/ 8287 w 59245"/>
                <a:gd name="connsiteY3" fmla="*/ 129159 h 12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5" h="129158">
                  <a:moveTo>
                    <a:pt x="45529" y="0"/>
                  </a:moveTo>
                  <a:lnTo>
                    <a:pt x="0" y="70295"/>
                  </a:lnTo>
                  <a:lnTo>
                    <a:pt x="59245" y="68008"/>
                  </a:lnTo>
                  <a:lnTo>
                    <a:pt x="8287" y="12915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586F6CF7-0B9F-F22A-AEE0-0A47F92717B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176" y="3633993"/>
            <a:ext cx="423834" cy="411895"/>
          </a:xfrm>
          <a:prstGeom prst="rect">
            <a:avLst/>
          </a:prstGeom>
        </p:spPr>
      </p:pic>
      <p:pic>
        <p:nvPicPr>
          <p:cNvPr id="7" name="Picture 2" descr="Sticker arbre été vert pas cher Etiquette &amp;amp;amp; Autocollant">
            <a:extLst>
              <a:ext uri="{FF2B5EF4-FFF2-40B4-BE49-F238E27FC236}">
                <a16:creationId xmlns:a16="http://schemas.microsoft.com/office/drawing/2014/main" id="{592E143D-2CE5-5F46-1C1E-4C44F963D6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739" y="2872654"/>
            <a:ext cx="269492" cy="269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AE7AD3BD-95FF-6AA1-3FD3-CB550A53AA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5225468" y="4146506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25080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contenu 8">
            <a:extLst>
              <a:ext uri="{FF2B5EF4-FFF2-40B4-BE49-F238E27FC236}">
                <a16:creationId xmlns:a16="http://schemas.microsoft.com/office/drawing/2014/main" id="{2B241769-9F03-45DF-A32A-DF9D2F0E7776}"/>
              </a:ext>
            </a:extLst>
          </p:cNvPr>
          <p:cNvSpPr txBox="1">
            <a:spLocks/>
          </p:cNvSpPr>
          <p:nvPr/>
        </p:nvSpPr>
        <p:spPr bwMode="auto">
          <a:xfrm>
            <a:off x="5953015" y="4913702"/>
            <a:ext cx="5858586" cy="1043478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Espace réservé du contenu 8">
            <a:extLst>
              <a:ext uri="{FF2B5EF4-FFF2-40B4-BE49-F238E27FC236}">
                <a16:creationId xmlns:a16="http://schemas.microsoft.com/office/drawing/2014/main" id="{9717FE14-B6AE-4644-9732-8028B2AAD5BD}"/>
              </a:ext>
            </a:extLst>
          </p:cNvPr>
          <p:cNvSpPr txBox="1">
            <a:spLocks/>
          </p:cNvSpPr>
          <p:nvPr/>
        </p:nvSpPr>
        <p:spPr bwMode="auto">
          <a:xfrm>
            <a:off x="5953014" y="1412872"/>
            <a:ext cx="5858586" cy="2231150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3EA176-ED14-4162-B47C-A24CF4DAB5D6}"/>
              </a:ext>
            </a:extLst>
          </p:cNvPr>
          <p:cNvSpPr/>
          <p:nvPr/>
        </p:nvSpPr>
        <p:spPr>
          <a:xfrm>
            <a:off x="6035877" y="3007400"/>
            <a:ext cx="5717684" cy="60585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FCCDB4D3-C05A-443F-AA4D-4C211DE728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4" y="464147"/>
            <a:ext cx="11592469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latin typeface="Montserrat Black"/>
              </a:rPr>
              <a:t>L’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Essentiel </a:t>
            </a:r>
            <a:r>
              <a:rPr lang="fr-FR" dirty="0">
                <a:latin typeface="Montserrat Black"/>
              </a:rPr>
              <a:t>de la Prévoyance du Pro : « 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Se protéger et protéger la ou les personnes clé(s) </a:t>
            </a:r>
            <a:r>
              <a:rPr lang="fr-FR" dirty="0">
                <a:latin typeface="Montserrat Black"/>
              </a:rPr>
              <a:t>de l’entreprise »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6DAB5D-8000-41DB-9DD1-35C9106D84C4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PREVOYANCE 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PRO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&amp; SANTE</a:t>
            </a: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3836AF9C-4F4B-4A91-B38B-D3693A710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Premium - </a:t>
            </a:r>
            <a:r>
              <a:rPr lang="fr-FR" dirty="0">
                <a:solidFill>
                  <a:srgbClr val="C00000"/>
                </a:solidFill>
              </a:rPr>
              <a:t>Professionnels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12" name="Espace réservé du contenu 8">
            <a:extLst>
              <a:ext uri="{FF2B5EF4-FFF2-40B4-BE49-F238E27FC236}">
                <a16:creationId xmlns:a16="http://schemas.microsoft.com/office/drawing/2014/main" id="{49424DC2-A064-426D-9643-56011F5E9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4487" y="1277258"/>
            <a:ext cx="2629578" cy="3190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impacts sur votre PV</a:t>
            </a:r>
          </a:p>
        </p:txBody>
      </p:sp>
      <p:sp>
        <p:nvSpPr>
          <p:cNvPr id="19" name="Espace réservé du contenu 8">
            <a:extLst>
              <a:ext uri="{FF2B5EF4-FFF2-40B4-BE49-F238E27FC236}">
                <a16:creationId xmlns:a16="http://schemas.microsoft.com/office/drawing/2014/main" id="{50970CFC-DF42-41A9-8657-16BE65616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0373" y="4721201"/>
            <a:ext cx="3593247" cy="3190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TOUT SUR… la Prévoyance &amp; Santé</a:t>
            </a:r>
          </a:p>
        </p:txBody>
      </p:sp>
      <p:pic>
        <p:nvPicPr>
          <p:cNvPr id="37" name="Image 36">
            <a:hlinkClick r:id="rId2"/>
            <a:extLst>
              <a:ext uri="{FF2B5EF4-FFF2-40B4-BE49-F238E27FC236}">
                <a16:creationId xmlns:a16="http://schemas.microsoft.com/office/drawing/2014/main" id="{FD2824C7-9D90-464B-89B9-A7C0780B4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8743" y="5515357"/>
            <a:ext cx="1233803" cy="278179"/>
          </a:xfrm>
          <a:prstGeom prst="rect">
            <a:avLst/>
          </a:prstGeom>
        </p:spPr>
      </p:pic>
      <p:pic>
        <p:nvPicPr>
          <p:cNvPr id="39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5CFD2588-57FF-4BCA-9FA5-F1EC17550F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11326189" y="5683823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6" name="Graphique 1772">
            <a:extLst>
              <a:ext uri="{FF2B5EF4-FFF2-40B4-BE49-F238E27FC236}">
                <a16:creationId xmlns:a16="http://schemas.microsoft.com/office/drawing/2014/main" id="{1D9430BF-524F-4496-B2E3-5F770B29F036}"/>
              </a:ext>
            </a:extLst>
          </p:cNvPr>
          <p:cNvGrpSpPr/>
          <p:nvPr/>
        </p:nvGrpSpPr>
        <p:grpSpPr>
          <a:xfrm>
            <a:off x="6102164" y="1318463"/>
            <a:ext cx="211812" cy="233903"/>
            <a:chOff x="2317430" y="1288782"/>
            <a:chExt cx="363699" cy="401630"/>
          </a:xfrm>
          <a:noFill/>
        </p:grpSpPr>
        <p:sp>
          <p:nvSpPr>
            <p:cNvPr id="57" name="Forme libre : forme 56">
              <a:extLst>
                <a:ext uri="{FF2B5EF4-FFF2-40B4-BE49-F238E27FC236}">
                  <a16:creationId xmlns:a16="http://schemas.microsoft.com/office/drawing/2014/main" id="{138317BF-8BD3-4EA4-A9CF-04A4332E8FBE}"/>
                </a:ext>
              </a:extLst>
            </p:cNvPr>
            <p:cNvSpPr/>
            <p:nvPr/>
          </p:nvSpPr>
          <p:spPr>
            <a:xfrm>
              <a:off x="2437427" y="1349025"/>
              <a:ext cx="92315" cy="208883"/>
            </a:xfrm>
            <a:custGeom>
              <a:avLst/>
              <a:gdLst>
                <a:gd name="connsiteX0" fmla="*/ 18 w 92315"/>
                <a:gd name="connsiteY0" fmla="*/ 208883 h 208883"/>
                <a:gd name="connsiteX1" fmla="*/ 18 w 92315"/>
                <a:gd name="connsiteY1" fmla="*/ 128111 h 208883"/>
                <a:gd name="connsiteX2" fmla="*/ 84505 w 92315"/>
                <a:gd name="connsiteY2" fmla="*/ 0 h 208883"/>
                <a:gd name="connsiteX3" fmla="*/ 92315 w 92315"/>
                <a:gd name="connsiteY3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15" h="208883">
                  <a:moveTo>
                    <a:pt x="18" y="208883"/>
                  </a:moveTo>
                  <a:cubicBezTo>
                    <a:pt x="18" y="157258"/>
                    <a:pt x="18" y="128111"/>
                    <a:pt x="18" y="128111"/>
                  </a:cubicBezTo>
                  <a:cubicBezTo>
                    <a:pt x="18" y="128111"/>
                    <a:pt x="-3411" y="2857"/>
                    <a:pt x="84505" y="0"/>
                  </a:cubicBezTo>
                  <a:lnTo>
                    <a:pt x="92315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58" name="Graphique 1772">
              <a:extLst>
                <a:ext uri="{FF2B5EF4-FFF2-40B4-BE49-F238E27FC236}">
                  <a16:creationId xmlns:a16="http://schemas.microsoft.com/office/drawing/2014/main" id="{329DF9A7-3A77-4642-B3A4-9AA2F748F636}"/>
                </a:ext>
              </a:extLst>
            </p:cNvPr>
            <p:cNvGrpSpPr/>
            <p:nvPr/>
          </p:nvGrpSpPr>
          <p:grpSpPr>
            <a:xfrm>
              <a:off x="2452209" y="1371600"/>
              <a:ext cx="42576" cy="102012"/>
              <a:chOff x="2452209" y="1371600"/>
              <a:chExt cx="42576" cy="102012"/>
            </a:xfrm>
            <a:grpFill/>
          </p:grpSpPr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9D264E4C-1AC1-4713-8607-D3F73138E9AB}"/>
                  </a:ext>
                </a:extLst>
              </p:cNvPr>
              <p:cNvSpPr/>
              <p:nvPr/>
            </p:nvSpPr>
            <p:spPr>
              <a:xfrm>
                <a:off x="2480403" y="1371600"/>
                <a:ext cx="14382" cy="13049"/>
              </a:xfrm>
              <a:custGeom>
                <a:avLst/>
                <a:gdLst>
                  <a:gd name="connsiteX0" fmla="*/ 0 w 14382"/>
                  <a:gd name="connsiteY0" fmla="*/ 13049 h 13049"/>
                  <a:gd name="connsiteX1" fmla="*/ 14383 w 14382"/>
                  <a:gd name="connsiteY1" fmla="*/ 0 h 1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13049">
                    <a:moveTo>
                      <a:pt x="0" y="13049"/>
                    </a:moveTo>
                    <a:cubicBezTo>
                      <a:pt x="4191" y="8191"/>
                      <a:pt x="8954" y="3715"/>
                      <a:pt x="14383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9" name="Forme libre : forme 78">
                <a:extLst>
                  <a:ext uri="{FF2B5EF4-FFF2-40B4-BE49-F238E27FC236}">
                    <a16:creationId xmlns:a16="http://schemas.microsoft.com/office/drawing/2014/main" id="{4F04CC0E-8EDC-4732-A250-802CDD7E35BB}"/>
                  </a:ext>
                </a:extLst>
              </p:cNvPr>
              <p:cNvSpPr/>
              <p:nvPr/>
            </p:nvSpPr>
            <p:spPr>
              <a:xfrm>
                <a:off x="2452209" y="1404175"/>
                <a:ext cx="15621" cy="69437"/>
              </a:xfrm>
              <a:custGeom>
                <a:avLst/>
                <a:gdLst>
                  <a:gd name="connsiteX0" fmla="*/ 0 w 15621"/>
                  <a:gd name="connsiteY0" fmla="*/ 69437 h 69437"/>
                  <a:gd name="connsiteX1" fmla="*/ 15621 w 15621"/>
                  <a:gd name="connsiteY1" fmla="*/ 0 h 69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21" h="69437">
                    <a:moveTo>
                      <a:pt x="0" y="69437"/>
                    </a:moveTo>
                    <a:cubicBezTo>
                      <a:pt x="572" y="54578"/>
                      <a:pt x="3334" y="25146"/>
                      <a:pt x="15621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2820B85F-DC0F-42A7-897F-BCE3A86A5BA3}"/>
                </a:ext>
              </a:extLst>
            </p:cNvPr>
            <p:cNvSpPr/>
            <p:nvPr/>
          </p:nvSpPr>
          <p:spPr>
            <a:xfrm>
              <a:off x="2556317" y="1349974"/>
              <a:ext cx="86772" cy="231460"/>
            </a:xfrm>
            <a:custGeom>
              <a:avLst/>
              <a:gdLst>
                <a:gd name="connsiteX0" fmla="*/ 0 w 86772"/>
                <a:gd name="connsiteY0" fmla="*/ 3 h 231460"/>
                <a:gd name="connsiteX1" fmla="*/ 86773 w 86772"/>
                <a:gd name="connsiteY1" fmla="*/ 132687 h 231460"/>
                <a:gd name="connsiteX2" fmla="*/ 86773 w 86772"/>
                <a:gd name="connsiteY2" fmla="*/ 231461 h 2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72" h="231460">
                  <a:moveTo>
                    <a:pt x="0" y="3"/>
                  </a:moveTo>
                  <a:cubicBezTo>
                    <a:pt x="0" y="3"/>
                    <a:pt x="86773" y="-2568"/>
                    <a:pt x="86773" y="132687"/>
                  </a:cubicBezTo>
                  <a:lnTo>
                    <a:pt x="86773" y="231461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4ECACB36-0E30-4845-81EA-12F49E93CCE5}"/>
                </a:ext>
              </a:extLst>
            </p:cNvPr>
            <p:cNvSpPr/>
            <p:nvPr/>
          </p:nvSpPr>
          <p:spPr>
            <a:xfrm>
              <a:off x="2491356" y="1288782"/>
              <a:ext cx="86868" cy="59291"/>
            </a:xfrm>
            <a:custGeom>
              <a:avLst/>
              <a:gdLst>
                <a:gd name="connsiteX0" fmla="*/ 23241 w 86868"/>
                <a:gd name="connsiteY0" fmla="*/ 59291 h 59291"/>
                <a:gd name="connsiteX1" fmla="*/ 0 w 86868"/>
                <a:gd name="connsiteY1" fmla="*/ 14333 h 59291"/>
                <a:gd name="connsiteX2" fmla="*/ 86868 w 86868"/>
                <a:gd name="connsiteY2" fmla="*/ 10142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" h="59291">
                  <a:moveTo>
                    <a:pt x="23241" y="59291"/>
                  </a:moveTo>
                  <a:lnTo>
                    <a:pt x="0" y="14333"/>
                  </a:lnTo>
                  <a:cubicBezTo>
                    <a:pt x="0" y="14333"/>
                    <a:pt x="42386" y="-14909"/>
                    <a:pt x="86868" y="1014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56850356-4775-4EFD-96C4-736C1061DB34}"/>
                </a:ext>
              </a:extLst>
            </p:cNvPr>
            <p:cNvSpPr/>
            <p:nvPr/>
          </p:nvSpPr>
          <p:spPr>
            <a:xfrm>
              <a:off x="2568033" y="1308544"/>
              <a:ext cx="16382" cy="40671"/>
            </a:xfrm>
            <a:custGeom>
              <a:avLst/>
              <a:gdLst>
                <a:gd name="connsiteX0" fmla="*/ 16383 w 16382"/>
                <a:gd name="connsiteY0" fmla="*/ 0 h 40671"/>
                <a:gd name="connsiteX1" fmla="*/ 0 w 16382"/>
                <a:gd name="connsiteY1" fmla="*/ 40672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" h="40671">
                  <a:moveTo>
                    <a:pt x="16383" y="0"/>
                  </a:moveTo>
                  <a:lnTo>
                    <a:pt x="0" y="40672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AE761875-EAC5-4985-B03F-16E2F81CDB23}"/>
                </a:ext>
              </a:extLst>
            </p:cNvPr>
            <p:cNvSpPr/>
            <p:nvPr/>
          </p:nvSpPr>
          <p:spPr>
            <a:xfrm>
              <a:off x="2538601" y="1303972"/>
              <a:ext cx="190" cy="34194"/>
            </a:xfrm>
            <a:custGeom>
              <a:avLst/>
              <a:gdLst>
                <a:gd name="connsiteX0" fmla="*/ 191 w 190"/>
                <a:gd name="connsiteY0" fmla="*/ 0 h 34194"/>
                <a:gd name="connsiteX1" fmla="*/ 0 w 190"/>
                <a:gd name="connsiteY1" fmla="*/ 34195 h 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" h="34194">
                  <a:moveTo>
                    <a:pt x="191" y="0"/>
                  </a:moveTo>
                  <a:lnTo>
                    <a:pt x="0" y="3419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87E2DAE2-8A43-4EB2-B399-94220470C950}"/>
                </a:ext>
              </a:extLst>
            </p:cNvPr>
            <p:cNvSpPr/>
            <p:nvPr/>
          </p:nvSpPr>
          <p:spPr>
            <a:xfrm>
              <a:off x="2556889" y="1311116"/>
              <a:ext cx="6572" cy="18478"/>
            </a:xfrm>
            <a:custGeom>
              <a:avLst/>
              <a:gdLst>
                <a:gd name="connsiteX0" fmla="*/ 6572 w 6572"/>
                <a:gd name="connsiteY0" fmla="*/ 0 h 18478"/>
                <a:gd name="connsiteX1" fmla="*/ 0 w 6572"/>
                <a:gd name="connsiteY1" fmla="*/ 18479 h 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" h="18478">
                  <a:moveTo>
                    <a:pt x="6572" y="0"/>
                  </a:moveTo>
                  <a:lnTo>
                    <a:pt x="0" y="1847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64" name="Graphique 1772">
              <a:extLst>
                <a:ext uri="{FF2B5EF4-FFF2-40B4-BE49-F238E27FC236}">
                  <a16:creationId xmlns:a16="http://schemas.microsoft.com/office/drawing/2014/main" id="{4F955CB4-929E-4510-9652-030BB40E9FDC}"/>
                </a:ext>
              </a:extLst>
            </p:cNvPr>
            <p:cNvGrpSpPr/>
            <p:nvPr/>
          </p:nvGrpSpPr>
          <p:grpSpPr>
            <a:xfrm>
              <a:off x="2489833" y="1432178"/>
              <a:ext cx="79724" cy="98488"/>
              <a:chOff x="2489833" y="1432178"/>
              <a:chExt cx="79724" cy="98488"/>
            </a:xfrm>
            <a:grpFill/>
          </p:grpSpPr>
          <p:sp>
            <p:nvSpPr>
              <p:cNvPr id="75" name="Forme libre : forme 74">
                <a:extLst>
                  <a:ext uri="{FF2B5EF4-FFF2-40B4-BE49-F238E27FC236}">
                    <a16:creationId xmlns:a16="http://schemas.microsoft.com/office/drawing/2014/main" id="{D1F58E17-7DE3-45FE-8728-B229F8A92CCD}"/>
                  </a:ext>
                </a:extLst>
              </p:cNvPr>
              <p:cNvSpPr/>
              <p:nvPr/>
            </p:nvSpPr>
            <p:spPr>
              <a:xfrm>
                <a:off x="2506025" y="1432178"/>
                <a:ext cx="63531" cy="98488"/>
              </a:xfrm>
              <a:custGeom>
                <a:avLst/>
                <a:gdLst>
                  <a:gd name="connsiteX0" fmla="*/ 63532 w 63531"/>
                  <a:gd name="connsiteY0" fmla="*/ 96393 h 98488"/>
                  <a:gd name="connsiteX1" fmla="*/ 49244 w 63531"/>
                  <a:gd name="connsiteY1" fmla="*/ 98489 h 98488"/>
                  <a:gd name="connsiteX2" fmla="*/ 0 w 63531"/>
                  <a:gd name="connsiteY2" fmla="*/ 49244 h 98488"/>
                  <a:gd name="connsiteX3" fmla="*/ 49244 w 63531"/>
                  <a:gd name="connsiteY3" fmla="*/ 0 h 98488"/>
                  <a:gd name="connsiteX4" fmla="*/ 61436 w 63531"/>
                  <a:gd name="connsiteY4" fmla="*/ 1524 h 98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31" h="98488">
                    <a:moveTo>
                      <a:pt x="63532" y="96393"/>
                    </a:moveTo>
                    <a:cubicBezTo>
                      <a:pt x="58960" y="97727"/>
                      <a:pt x="54197" y="98489"/>
                      <a:pt x="49244" y="98489"/>
                    </a:cubicBezTo>
                    <a:cubicBezTo>
                      <a:pt x="22003" y="98489"/>
                      <a:pt x="0" y="76390"/>
                      <a:pt x="0" y="49244"/>
                    </a:cubicBezTo>
                    <a:cubicBezTo>
                      <a:pt x="0" y="22098"/>
                      <a:pt x="22098" y="0"/>
                      <a:pt x="49244" y="0"/>
                    </a:cubicBezTo>
                    <a:cubicBezTo>
                      <a:pt x="53435" y="0"/>
                      <a:pt x="57531" y="572"/>
                      <a:pt x="61436" y="1524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6" name="Forme libre : forme 75">
                <a:extLst>
                  <a:ext uri="{FF2B5EF4-FFF2-40B4-BE49-F238E27FC236}">
                    <a16:creationId xmlns:a16="http://schemas.microsoft.com/office/drawing/2014/main" id="{A1540681-FE8A-489A-93AC-A867A2793D81}"/>
                  </a:ext>
                </a:extLst>
              </p:cNvPr>
              <p:cNvSpPr/>
              <p:nvPr/>
            </p:nvSpPr>
            <p:spPr>
              <a:xfrm>
                <a:off x="2491261" y="1471326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D0E5DA08-D4CC-4A62-94B3-12651A975CAA}"/>
                  </a:ext>
                </a:extLst>
              </p:cNvPr>
              <p:cNvSpPr/>
              <p:nvPr/>
            </p:nvSpPr>
            <p:spPr>
              <a:xfrm>
                <a:off x="2489833" y="1488090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AD4C30FA-882C-4B58-8114-99C3227B8CD0}"/>
                </a:ext>
              </a:extLst>
            </p:cNvPr>
            <p:cNvSpPr/>
            <p:nvPr/>
          </p:nvSpPr>
          <p:spPr>
            <a:xfrm>
              <a:off x="2317430" y="1683829"/>
              <a:ext cx="7239" cy="9525"/>
            </a:xfrm>
            <a:custGeom>
              <a:avLst/>
              <a:gdLst>
                <a:gd name="connsiteX0" fmla="*/ 7239 w 7239"/>
                <a:gd name="connsiteY0" fmla="*/ 0 h 9525"/>
                <a:gd name="connsiteX1" fmla="*/ 0 w 72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9525">
                  <a:moveTo>
                    <a:pt x="7239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9FC63A08-DD82-4CDC-9E22-CBE0FBA16BD1}"/>
                </a:ext>
              </a:extLst>
            </p:cNvPr>
            <p:cNvSpPr/>
            <p:nvPr/>
          </p:nvSpPr>
          <p:spPr>
            <a:xfrm>
              <a:off x="2317430" y="1531524"/>
              <a:ext cx="60293" cy="152304"/>
            </a:xfrm>
            <a:custGeom>
              <a:avLst/>
              <a:gdLst>
                <a:gd name="connsiteX0" fmla="*/ 0 w 60293"/>
                <a:gd name="connsiteY0" fmla="*/ 0 h 152304"/>
                <a:gd name="connsiteX1" fmla="*/ 55150 w 60293"/>
                <a:gd name="connsiteY1" fmla="*/ 0 h 152304"/>
                <a:gd name="connsiteX2" fmla="*/ 60293 w 60293"/>
                <a:gd name="connsiteY2" fmla="*/ 5143 h 152304"/>
                <a:gd name="connsiteX3" fmla="*/ 60293 w 60293"/>
                <a:gd name="connsiteY3" fmla="*/ 147161 h 152304"/>
                <a:gd name="connsiteX4" fmla="*/ 55150 w 60293"/>
                <a:gd name="connsiteY4" fmla="*/ 152305 h 152304"/>
                <a:gd name="connsiteX5" fmla="*/ 26099 w 60293"/>
                <a:gd name="connsiteY5" fmla="*/ 152305 h 1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" h="152304">
                  <a:moveTo>
                    <a:pt x="0" y="0"/>
                  </a:moveTo>
                  <a:lnTo>
                    <a:pt x="55150" y="0"/>
                  </a:lnTo>
                  <a:cubicBezTo>
                    <a:pt x="58007" y="0"/>
                    <a:pt x="60293" y="2286"/>
                    <a:pt x="60293" y="5143"/>
                  </a:cubicBezTo>
                  <a:lnTo>
                    <a:pt x="60293" y="147161"/>
                  </a:lnTo>
                  <a:cubicBezTo>
                    <a:pt x="60293" y="150019"/>
                    <a:pt x="58007" y="152305"/>
                    <a:pt x="55150" y="152305"/>
                  </a:cubicBezTo>
                  <a:lnTo>
                    <a:pt x="26099" y="15230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3242113B-9E23-48D7-9029-1933787A9FCA}"/>
                </a:ext>
              </a:extLst>
            </p:cNvPr>
            <p:cNvSpPr/>
            <p:nvPr/>
          </p:nvSpPr>
          <p:spPr>
            <a:xfrm>
              <a:off x="2380009" y="1626108"/>
              <a:ext cx="22764" cy="39242"/>
            </a:xfrm>
            <a:custGeom>
              <a:avLst/>
              <a:gdLst>
                <a:gd name="connsiteX0" fmla="*/ 22765 w 22764"/>
                <a:gd name="connsiteY0" fmla="*/ 0 h 39242"/>
                <a:gd name="connsiteX1" fmla="*/ 22765 w 22764"/>
                <a:gd name="connsiteY1" fmla="*/ 34099 h 39242"/>
                <a:gd name="connsiteX2" fmla="*/ 17621 w 22764"/>
                <a:gd name="connsiteY2" fmla="*/ 39243 h 39242"/>
                <a:gd name="connsiteX3" fmla="*/ 0 w 22764"/>
                <a:gd name="connsiteY3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39242">
                  <a:moveTo>
                    <a:pt x="22765" y="0"/>
                  </a:moveTo>
                  <a:lnTo>
                    <a:pt x="22765" y="34099"/>
                  </a:lnTo>
                  <a:cubicBezTo>
                    <a:pt x="22765" y="36957"/>
                    <a:pt x="20479" y="39243"/>
                    <a:pt x="17621" y="39243"/>
                  </a:cubicBezTo>
                  <a:lnTo>
                    <a:pt x="0" y="39243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F4780426-A9AC-493F-B0D6-5019E81BD320}"/>
                </a:ext>
              </a:extLst>
            </p:cNvPr>
            <p:cNvSpPr/>
            <p:nvPr/>
          </p:nvSpPr>
          <p:spPr>
            <a:xfrm>
              <a:off x="2378199" y="1544288"/>
              <a:ext cx="24574" cy="59150"/>
            </a:xfrm>
            <a:custGeom>
              <a:avLst/>
              <a:gdLst>
                <a:gd name="connsiteX0" fmla="*/ 0 w 24574"/>
                <a:gd name="connsiteY0" fmla="*/ 0 h 59150"/>
                <a:gd name="connsiteX1" fmla="*/ 19431 w 24574"/>
                <a:gd name="connsiteY1" fmla="*/ 0 h 59150"/>
                <a:gd name="connsiteX2" fmla="*/ 24575 w 24574"/>
                <a:gd name="connsiteY2" fmla="*/ 5144 h 59150"/>
                <a:gd name="connsiteX3" fmla="*/ 24575 w 24574"/>
                <a:gd name="connsiteY3" fmla="*/ 59150 h 5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74" h="59150">
                  <a:moveTo>
                    <a:pt x="0" y="0"/>
                  </a:moveTo>
                  <a:lnTo>
                    <a:pt x="19431" y="0"/>
                  </a:lnTo>
                  <a:cubicBezTo>
                    <a:pt x="22289" y="0"/>
                    <a:pt x="24575" y="2286"/>
                    <a:pt x="24575" y="5144"/>
                  </a:cubicBezTo>
                  <a:lnTo>
                    <a:pt x="24575" y="5915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5C93E44F-D2BC-427B-A389-7DAEF3EEA3F1}"/>
                </a:ext>
              </a:extLst>
            </p:cNvPr>
            <p:cNvSpPr/>
            <p:nvPr/>
          </p:nvSpPr>
          <p:spPr>
            <a:xfrm>
              <a:off x="2402774" y="1557611"/>
              <a:ext cx="172307" cy="71639"/>
            </a:xfrm>
            <a:custGeom>
              <a:avLst/>
              <a:gdLst>
                <a:gd name="connsiteX0" fmla="*/ 0 w 172307"/>
                <a:gd name="connsiteY0" fmla="*/ 678 h 71639"/>
                <a:gd name="connsiteX1" fmla="*/ 95917 w 172307"/>
                <a:gd name="connsiteY1" fmla="*/ 20681 h 71639"/>
                <a:gd name="connsiteX2" fmla="*/ 153638 w 172307"/>
                <a:gd name="connsiteY2" fmla="*/ 20681 h 71639"/>
                <a:gd name="connsiteX3" fmla="*/ 172307 w 172307"/>
                <a:gd name="connsiteY3" fmla="*/ 38397 h 71639"/>
                <a:gd name="connsiteX4" fmla="*/ 152305 w 172307"/>
                <a:gd name="connsiteY4" fmla="*/ 55257 h 71639"/>
                <a:gd name="connsiteX5" fmla="*/ 105442 w 172307"/>
                <a:gd name="connsiteY5" fmla="*/ 55257 h 71639"/>
                <a:gd name="connsiteX6" fmla="*/ 90392 w 172307"/>
                <a:gd name="connsiteY6" fmla="*/ 71640 h 7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307" h="71639">
                  <a:moveTo>
                    <a:pt x="0" y="678"/>
                  </a:moveTo>
                  <a:cubicBezTo>
                    <a:pt x="0" y="678"/>
                    <a:pt x="60008" y="-5703"/>
                    <a:pt x="95917" y="20681"/>
                  </a:cubicBezTo>
                  <a:lnTo>
                    <a:pt x="153638" y="20681"/>
                  </a:lnTo>
                  <a:cubicBezTo>
                    <a:pt x="153638" y="20681"/>
                    <a:pt x="172307" y="19728"/>
                    <a:pt x="172307" y="38397"/>
                  </a:cubicBezTo>
                  <a:cubicBezTo>
                    <a:pt x="172307" y="57066"/>
                    <a:pt x="152305" y="55257"/>
                    <a:pt x="152305" y="55257"/>
                  </a:cubicBezTo>
                  <a:lnTo>
                    <a:pt x="105442" y="55257"/>
                  </a:lnTo>
                  <a:lnTo>
                    <a:pt x="90392" y="7164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55DF4ED0-DB64-4677-AA7E-C2B9CA1991DA}"/>
                </a:ext>
              </a:extLst>
            </p:cNvPr>
            <p:cNvSpPr/>
            <p:nvPr/>
          </p:nvSpPr>
          <p:spPr>
            <a:xfrm>
              <a:off x="2404584" y="1647062"/>
              <a:ext cx="131349" cy="43350"/>
            </a:xfrm>
            <a:custGeom>
              <a:avLst/>
              <a:gdLst>
                <a:gd name="connsiteX0" fmla="*/ 131350 w 131349"/>
                <a:gd name="connsiteY0" fmla="*/ 42196 h 43350"/>
                <a:gd name="connsiteX1" fmla="*/ 108204 w 131349"/>
                <a:gd name="connsiteY1" fmla="*/ 39053 h 43350"/>
                <a:gd name="connsiteX2" fmla="*/ 34100 w 131349"/>
                <a:gd name="connsiteY2" fmla="*/ 0 h 43350"/>
                <a:gd name="connsiteX3" fmla="*/ 0 w 131349"/>
                <a:gd name="connsiteY3" fmla="*/ 0 h 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349" h="43350">
                  <a:moveTo>
                    <a:pt x="131350" y="42196"/>
                  </a:moveTo>
                  <a:cubicBezTo>
                    <a:pt x="131350" y="42196"/>
                    <a:pt x="122301" y="46292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5DFDC185-9D50-4B92-AEE9-D568FFB6A54E}"/>
                </a:ext>
              </a:extLst>
            </p:cNvPr>
            <p:cNvSpPr/>
            <p:nvPr/>
          </p:nvSpPr>
          <p:spPr>
            <a:xfrm>
              <a:off x="2551459" y="1590759"/>
              <a:ext cx="129669" cy="91546"/>
            </a:xfrm>
            <a:custGeom>
              <a:avLst/>
              <a:gdLst>
                <a:gd name="connsiteX0" fmla="*/ 48101 w 129669"/>
                <a:gd name="connsiteY0" fmla="*/ 20776 h 91546"/>
                <a:gd name="connsiteX1" fmla="*/ 128111 w 129669"/>
                <a:gd name="connsiteY1" fmla="*/ 6679 h 91546"/>
                <a:gd name="connsiteX2" fmla="*/ 0 w 129669"/>
                <a:gd name="connsiteY2" fmla="*/ 91546 h 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69" h="91546">
                  <a:moveTo>
                    <a:pt x="48101" y="20776"/>
                  </a:moveTo>
                  <a:cubicBezTo>
                    <a:pt x="48101" y="20776"/>
                    <a:pt x="109061" y="-14276"/>
                    <a:pt x="128111" y="6679"/>
                  </a:cubicBezTo>
                  <a:cubicBezTo>
                    <a:pt x="143542" y="23538"/>
                    <a:pt x="40291" y="73163"/>
                    <a:pt x="0" y="91546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1A4C08C4-14A6-461F-AB44-F19E3019754F}"/>
                </a:ext>
              </a:extLst>
            </p:cNvPr>
            <p:cNvSpPr/>
            <p:nvPr/>
          </p:nvSpPr>
          <p:spPr>
            <a:xfrm>
              <a:off x="2338957" y="1551146"/>
              <a:ext cx="37623" cy="9525"/>
            </a:xfrm>
            <a:custGeom>
              <a:avLst/>
              <a:gdLst>
                <a:gd name="connsiteX0" fmla="*/ 37624 w 37623"/>
                <a:gd name="connsiteY0" fmla="*/ 0 h 9525"/>
                <a:gd name="connsiteX1" fmla="*/ 0 w 3762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23" h="9525">
                  <a:moveTo>
                    <a:pt x="37624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5A8AC19D-3E48-4EC4-B06F-37FF90387765}"/>
                </a:ext>
              </a:extLst>
            </p:cNvPr>
            <p:cNvSpPr/>
            <p:nvPr/>
          </p:nvSpPr>
          <p:spPr>
            <a:xfrm>
              <a:off x="2351815" y="1565910"/>
              <a:ext cx="23240" cy="9525"/>
            </a:xfrm>
            <a:custGeom>
              <a:avLst/>
              <a:gdLst>
                <a:gd name="connsiteX0" fmla="*/ 23241 w 23240"/>
                <a:gd name="connsiteY0" fmla="*/ 0 h 9525"/>
                <a:gd name="connsiteX1" fmla="*/ 0 w 232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0" h="9525">
                  <a:moveTo>
                    <a:pt x="23241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E6D9FD30-FA30-46DC-8B07-E39BE9FE572A}"/>
                </a:ext>
              </a:extLst>
            </p:cNvPr>
            <p:cNvSpPr/>
            <p:nvPr/>
          </p:nvSpPr>
          <p:spPr>
            <a:xfrm>
              <a:off x="2628421" y="1511998"/>
              <a:ext cx="9525" cy="52768"/>
            </a:xfrm>
            <a:custGeom>
              <a:avLst/>
              <a:gdLst>
                <a:gd name="connsiteX0" fmla="*/ 0 w 9525"/>
                <a:gd name="connsiteY0" fmla="*/ 0 h 52768"/>
                <a:gd name="connsiteX1" fmla="*/ 0 w 9525"/>
                <a:gd name="connsiteY1" fmla="*/ 52769 h 5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">
                  <a:moveTo>
                    <a:pt x="0" y="0"/>
                  </a:moveTo>
                  <a:lnTo>
                    <a:pt x="0" y="5276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80" name="Graphique 1813">
            <a:extLst>
              <a:ext uri="{FF2B5EF4-FFF2-40B4-BE49-F238E27FC236}">
                <a16:creationId xmlns:a16="http://schemas.microsoft.com/office/drawing/2014/main" id="{F0832C3B-784D-477B-B245-19E7E0FE8D81}"/>
              </a:ext>
            </a:extLst>
          </p:cNvPr>
          <p:cNvGrpSpPr/>
          <p:nvPr/>
        </p:nvGrpSpPr>
        <p:grpSpPr>
          <a:xfrm>
            <a:off x="6087434" y="4744629"/>
            <a:ext cx="243960" cy="227725"/>
            <a:chOff x="2279329" y="2853237"/>
            <a:chExt cx="426529" cy="398144"/>
          </a:xfrm>
          <a:noFill/>
        </p:grpSpPr>
        <p:grpSp>
          <p:nvGrpSpPr>
            <p:cNvPr id="81" name="Graphique 1813">
              <a:extLst>
                <a:ext uri="{FF2B5EF4-FFF2-40B4-BE49-F238E27FC236}">
                  <a16:creationId xmlns:a16="http://schemas.microsoft.com/office/drawing/2014/main" id="{5A1B42B9-75AD-4341-8AE3-096708E676CE}"/>
                </a:ext>
              </a:extLst>
            </p:cNvPr>
            <p:cNvGrpSpPr/>
            <p:nvPr/>
          </p:nvGrpSpPr>
          <p:grpSpPr>
            <a:xfrm>
              <a:off x="2279329" y="2853237"/>
              <a:ext cx="426529" cy="398144"/>
              <a:chOff x="2279329" y="2853237"/>
              <a:chExt cx="426529" cy="398144"/>
            </a:xfrm>
            <a:grpFill/>
          </p:grpSpPr>
          <p:grpSp>
            <p:nvGrpSpPr>
              <p:cNvPr id="83" name="Graphique 1813">
                <a:extLst>
                  <a:ext uri="{FF2B5EF4-FFF2-40B4-BE49-F238E27FC236}">
                    <a16:creationId xmlns:a16="http://schemas.microsoft.com/office/drawing/2014/main" id="{3B452E35-3B96-4208-8AF0-EAF69DC7C439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83857"/>
                <a:chOff x="2279329" y="2853237"/>
                <a:chExt cx="426529" cy="383857"/>
              </a:xfrm>
              <a:grpFill/>
            </p:grpSpPr>
            <p:grpSp>
              <p:nvGrpSpPr>
                <p:cNvPr id="85" name="Graphique 1813">
                  <a:extLst>
                    <a:ext uri="{FF2B5EF4-FFF2-40B4-BE49-F238E27FC236}">
                      <a16:creationId xmlns:a16="http://schemas.microsoft.com/office/drawing/2014/main" id="{C544C046-AB85-4F64-AA7E-743189DD506B}"/>
                    </a:ext>
                  </a:extLst>
                </p:cNvPr>
                <p:cNvGrpSpPr/>
                <p:nvPr/>
              </p:nvGrpSpPr>
              <p:grpSpPr>
                <a:xfrm>
                  <a:off x="2404487" y="2986968"/>
                  <a:ext cx="163258" cy="250126"/>
                  <a:chOff x="2404487" y="2986968"/>
                  <a:chExt cx="163258" cy="250126"/>
                </a:xfrm>
                <a:grpFill/>
              </p:grpSpPr>
              <p:sp>
                <p:nvSpPr>
                  <p:cNvPr id="99" name="Forme libre : forme 98">
                    <a:extLst>
                      <a:ext uri="{FF2B5EF4-FFF2-40B4-BE49-F238E27FC236}">
                        <a16:creationId xmlns:a16="http://schemas.microsoft.com/office/drawing/2014/main" id="{183060F3-73BE-4973-879E-D5696E45820A}"/>
                      </a:ext>
                    </a:extLst>
                  </p:cNvPr>
                  <p:cNvSpPr/>
                  <p:nvPr/>
                </p:nvSpPr>
                <p:spPr>
                  <a:xfrm>
                    <a:off x="2404487" y="2986968"/>
                    <a:ext cx="163258" cy="250126"/>
                  </a:xfrm>
                  <a:custGeom>
                    <a:avLst/>
                    <a:gdLst>
                      <a:gd name="connsiteX0" fmla="*/ 163259 w 163258"/>
                      <a:gd name="connsiteY0" fmla="*/ 81629 h 250126"/>
                      <a:gd name="connsiteX1" fmla="*/ 81629 w 163258"/>
                      <a:gd name="connsiteY1" fmla="*/ 0 h 250126"/>
                      <a:gd name="connsiteX2" fmla="*/ 0 w 163258"/>
                      <a:gd name="connsiteY2" fmla="*/ 81629 h 250126"/>
                      <a:gd name="connsiteX3" fmla="*/ 23527 w 163258"/>
                      <a:gd name="connsiteY3" fmla="*/ 138875 h 250126"/>
                      <a:gd name="connsiteX4" fmla="*/ 23527 w 163258"/>
                      <a:gd name="connsiteY4" fmla="*/ 138875 h 250126"/>
                      <a:gd name="connsiteX5" fmla="*/ 51911 w 163258"/>
                      <a:gd name="connsiteY5" fmla="*/ 249841 h 250126"/>
                      <a:gd name="connsiteX6" fmla="*/ 114967 w 163258"/>
                      <a:gd name="connsiteY6" fmla="*/ 250126 h 250126"/>
                      <a:gd name="connsiteX7" fmla="*/ 138875 w 163258"/>
                      <a:gd name="connsiteY7" fmla="*/ 139732 h 250126"/>
                      <a:gd name="connsiteX8" fmla="*/ 163259 w 163258"/>
                      <a:gd name="connsiteY8" fmla="*/ 81629 h 250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258" h="250126">
                        <a:moveTo>
                          <a:pt x="163259" y="81629"/>
                        </a:moveTo>
                        <a:cubicBezTo>
                          <a:pt x="163259" y="36576"/>
                          <a:pt x="126683" y="0"/>
                          <a:pt x="81629" y="0"/>
                        </a:cubicBezTo>
                        <a:cubicBezTo>
                          <a:pt x="36576" y="0"/>
                          <a:pt x="0" y="36576"/>
                          <a:pt x="0" y="81629"/>
                        </a:cubicBezTo>
                        <a:cubicBezTo>
                          <a:pt x="0" y="103918"/>
                          <a:pt x="8954" y="124111"/>
                          <a:pt x="23527" y="138875"/>
                        </a:cubicBezTo>
                        <a:lnTo>
                          <a:pt x="23527" y="138875"/>
                        </a:lnTo>
                        <a:cubicBezTo>
                          <a:pt x="58293" y="173641"/>
                          <a:pt x="51911" y="249841"/>
                          <a:pt x="51911" y="249841"/>
                        </a:cubicBezTo>
                        <a:lnTo>
                          <a:pt x="114967" y="250126"/>
                        </a:lnTo>
                        <a:cubicBezTo>
                          <a:pt x="114967" y="170688"/>
                          <a:pt x="134779" y="144304"/>
                          <a:pt x="138875" y="139732"/>
                        </a:cubicBezTo>
                        <a:cubicBezTo>
                          <a:pt x="153924" y="124873"/>
                          <a:pt x="163259" y="104394"/>
                          <a:pt x="163259" y="81629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0" name="Forme libre : forme 99">
                    <a:extLst>
                      <a:ext uri="{FF2B5EF4-FFF2-40B4-BE49-F238E27FC236}">
                        <a16:creationId xmlns:a16="http://schemas.microsoft.com/office/drawing/2014/main" id="{03EDC31C-9439-41A1-A136-BC1FC6F9F702}"/>
                      </a:ext>
                    </a:extLst>
                  </p:cNvPr>
                  <p:cNvSpPr/>
                  <p:nvPr/>
                </p:nvSpPr>
                <p:spPr>
                  <a:xfrm>
                    <a:off x="2455542" y="3190994"/>
                    <a:ext cx="63912" cy="9525"/>
                  </a:xfrm>
                  <a:custGeom>
                    <a:avLst/>
                    <a:gdLst>
                      <a:gd name="connsiteX0" fmla="*/ 0 w 63912"/>
                      <a:gd name="connsiteY0" fmla="*/ 0 h 9525"/>
                      <a:gd name="connsiteX1" fmla="*/ 63913 w 6391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3912" h="9525">
                        <a:moveTo>
                          <a:pt x="0" y="0"/>
                        </a:moveTo>
                        <a:lnTo>
                          <a:pt x="63913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86" name="Forme libre : forme 85">
                  <a:extLst>
                    <a:ext uri="{FF2B5EF4-FFF2-40B4-BE49-F238E27FC236}">
                      <a16:creationId xmlns:a16="http://schemas.microsoft.com/office/drawing/2014/main" id="{424CA3BF-28DF-4F47-B6B6-53C667F4B49B}"/>
                    </a:ext>
                  </a:extLst>
                </p:cNvPr>
                <p:cNvSpPr/>
                <p:nvPr/>
              </p:nvSpPr>
              <p:spPr>
                <a:xfrm>
                  <a:off x="2461352" y="3012019"/>
                  <a:ext cx="22574" cy="4857"/>
                </a:xfrm>
                <a:custGeom>
                  <a:avLst/>
                  <a:gdLst>
                    <a:gd name="connsiteX0" fmla="*/ 0 w 22574"/>
                    <a:gd name="connsiteY0" fmla="*/ 4858 h 4857"/>
                    <a:gd name="connsiteX1" fmla="*/ 22574 w 22574"/>
                    <a:gd name="connsiteY1" fmla="*/ 0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74" h="4857">
                      <a:moveTo>
                        <a:pt x="0" y="4858"/>
                      </a:moveTo>
                      <a:cubicBezTo>
                        <a:pt x="6858" y="1715"/>
                        <a:pt x="14478" y="0"/>
                        <a:pt x="2257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7" name="Forme libre : forme 86">
                  <a:extLst>
                    <a:ext uri="{FF2B5EF4-FFF2-40B4-BE49-F238E27FC236}">
                      <a16:creationId xmlns:a16="http://schemas.microsoft.com/office/drawing/2014/main" id="{E61C6B3D-8566-45D8-9C3B-DC0B1575251A}"/>
                    </a:ext>
                  </a:extLst>
                </p:cNvPr>
                <p:cNvSpPr/>
                <p:nvPr/>
              </p:nvSpPr>
              <p:spPr>
                <a:xfrm>
                  <a:off x="2429062" y="3029545"/>
                  <a:ext cx="14763" cy="48006"/>
                </a:xfrm>
                <a:custGeom>
                  <a:avLst/>
                  <a:gdLst>
                    <a:gd name="connsiteX0" fmla="*/ 953 w 14763"/>
                    <a:gd name="connsiteY0" fmla="*/ 48006 h 48006"/>
                    <a:gd name="connsiteX1" fmla="*/ 0 w 14763"/>
                    <a:gd name="connsiteY1" fmla="*/ 37719 h 48006"/>
                    <a:gd name="connsiteX2" fmla="*/ 14764 w 14763"/>
                    <a:gd name="connsiteY2" fmla="*/ 0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" h="48006">
                      <a:moveTo>
                        <a:pt x="953" y="48006"/>
                      </a:moveTo>
                      <a:cubicBezTo>
                        <a:pt x="286" y="44672"/>
                        <a:pt x="0" y="41243"/>
                        <a:pt x="0" y="37719"/>
                      </a:cubicBezTo>
                      <a:cubicBezTo>
                        <a:pt x="0" y="23146"/>
                        <a:pt x="5620" y="9906"/>
                        <a:pt x="1476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Forme libre : forme 87">
                  <a:extLst>
                    <a:ext uri="{FF2B5EF4-FFF2-40B4-BE49-F238E27FC236}">
                      <a16:creationId xmlns:a16="http://schemas.microsoft.com/office/drawing/2014/main" id="{D8A1B734-3126-49EA-8017-5187497FAEA4}"/>
                    </a:ext>
                  </a:extLst>
                </p:cNvPr>
                <p:cNvSpPr/>
                <p:nvPr/>
              </p:nvSpPr>
              <p:spPr>
                <a:xfrm>
                  <a:off x="2492499" y="2853237"/>
                  <a:ext cx="9525" cy="56769"/>
                </a:xfrm>
                <a:custGeom>
                  <a:avLst/>
                  <a:gdLst>
                    <a:gd name="connsiteX0" fmla="*/ 0 w 9525"/>
                    <a:gd name="connsiteY0" fmla="*/ 0 h 56769"/>
                    <a:gd name="connsiteX1" fmla="*/ 0 w 9525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6769">
                      <a:moveTo>
                        <a:pt x="0" y="0"/>
                      </a:moveTo>
                      <a:lnTo>
                        <a:pt x="0" y="5676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89" name="Graphique 1813">
                  <a:extLst>
                    <a:ext uri="{FF2B5EF4-FFF2-40B4-BE49-F238E27FC236}">
                      <a16:creationId xmlns:a16="http://schemas.microsoft.com/office/drawing/2014/main" id="{74A26C37-8BDF-4719-AA66-9B3F8A91914B}"/>
                    </a:ext>
                  </a:extLst>
                </p:cNvPr>
                <p:cNvGrpSpPr/>
                <p:nvPr/>
              </p:nvGrpSpPr>
              <p:grpSpPr>
                <a:xfrm>
                  <a:off x="2605465" y="2913530"/>
                  <a:ext cx="100393" cy="307943"/>
                  <a:chOff x="2605465" y="2913530"/>
                  <a:chExt cx="100393" cy="307943"/>
                </a:xfrm>
                <a:grpFill/>
              </p:grpSpPr>
              <p:sp>
                <p:nvSpPr>
                  <p:cNvPr id="96" name="Forme libre : forme 95">
                    <a:extLst>
                      <a:ext uri="{FF2B5EF4-FFF2-40B4-BE49-F238E27FC236}">
                        <a16:creationId xmlns:a16="http://schemas.microsoft.com/office/drawing/2014/main" id="{8936A2DC-3865-4986-B8BC-1DC15392DCCD}"/>
                      </a:ext>
                    </a:extLst>
                  </p:cNvPr>
                  <p:cNvSpPr/>
                  <p:nvPr/>
                </p:nvSpPr>
                <p:spPr>
                  <a:xfrm>
                    <a:off x="2606227" y="2913530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0 h 40100"/>
                      <a:gd name="connsiteX1" fmla="*/ 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0"/>
                        </a:moveTo>
                        <a:lnTo>
                          <a:pt x="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7" name="Forme libre : forme 96">
                    <a:extLst>
                      <a:ext uri="{FF2B5EF4-FFF2-40B4-BE49-F238E27FC236}">
                        <a16:creationId xmlns:a16="http://schemas.microsoft.com/office/drawing/2014/main" id="{9D012678-1D26-4B39-9E42-8B0510FFC0C3}"/>
                      </a:ext>
                    </a:extLst>
                  </p:cNvPr>
                  <p:cNvSpPr/>
                  <p:nvPr/>
                </p:nvSpPr>
                <p:spPr>
                  <a:xfrm>
                    <a:off x="2649090" y="3067645"/>
                    <a:ext cx="56769" cy="9525"/>
                  </a:xfrm>
                  <a:custGeom>
                    <a:avLst/>
                    <a:gdLst>
                      <a:gd name="connsiteX0" fmla="*/ 56769 w 56769"/>
                      <a:gd name="connsiteY0" fmla="*/ 0 h 9525"/>
                      <a:gd name="connsiteX1" fmla="*/ 0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56769" y="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8" name="Forme libre : forme 97">
                    <a:extLst>
                      <a:ext uri="{FF2B5EF4-FFF2-40B4-BE49-F238E27FC236}">
                        <a16:creationId xmlns:a16="http://schemas.microsoft.com/office/drawing/2014/main" id="{46C55FD8-F902-45AC-9CDB-454B0D531032}"/>
                      </a:ext>
                    </a:extLst>
                  </p:cNvPr>
                  <p:cNvSpPr/>
                  <p:nvPr/>
                </p:nvSpPr>
                <p:spPr>
                  <a:xfrm>
                    <a:off x="2605465" y="3181373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40100 h 40100"/>
                      <a:gd name="connsiteX1" fmla="*/ 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4010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90" name="Graphique 1813">
                  <a:extLst>
                    <a:ext uri="{FF2B5EF4-FFF2-40B4-BE49-F238E27FC236}">
                      <a16:creationId xmlns:a16="http://schemas.microsoft.com/office/drawing/2014/main" id="{6AFF83DB-4EB8-4B66-92FC-8D9A9AC48621}"/>
                    </a:ext>
                  </a:extLst>
                </p:cNvPr>
                <p:cNvGrpSpPr/>
                <p:nvPr/>
              </p:nvGrpSpPr>
              <p:grpSpPr>
                <a:xfrm>
                  <a:off x="2279329" y="2915435"/>
                  <a:ext cx="100393" cy="307943"/>
                  <a:chOff x="2279329" y="2915435"/>
                  <a:chExt cx="100393" cy="307943"/>
                </a:xfrm>
                <a:grpFill/>
              </p:grpSpPr>
              <p:sp>
                <p:nvSpPr>
                  <p:cNvPr id="93" name="Forme libre : forme 92">
                    <a:extLst>
                      <a:ext uri="{FF2B5EF4-FFF2-40B4-BE49-F238E27FC236}">
                        <a16:creationId xmlns:a16="http://schemas.microsoft.com/office/drawing/2014/main" id="{624B71C2-DF71-4A28-B035-8E200E6BEF1F}"/>
                      </a:ext>
                    </a:extLst>
                  </p:cNvPr>
                  <p:cNvSpPr/>
                  <p:nvPr/>
                </p:nvSpPr>
                <p:spPr>
                  <a:xfrm>
                    <a:off x="2338860" y="2915435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0 h 40100"/>
                      <a:gd name="connsiteX1" fmla="*/ 4010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0"/>
                        </a:moveTo>
                        <a:lnTo>
                          <a:pt x="4010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4" name="Forme libre : forme 93">
                    <a:extLst>
                      <a:ext uri="{FF2B5EF4-FFF2-40B4-BE49-F238E27FC236}">
                        <a16:creationId xmlns:a16="http://schemas.microsoft.com/office/drawing/2014/main" id="{DF002F9F-029D-44AB-914D-38E13F3FBF83}"/>
                      </a:ext>
                    </a:extLst>
                  </p:cNvPr>
                  <p:cNvSpPr/>
                  <p:nvPr/>
                </p:nvSpPr>
                <p:spPr>
                  <a:xfrm>
                    <a:off x="2279329" y="3069550"/>
                    <a:ext cx="56769" cy="9525"/>
                  </a:xfrm>
                  <a:custGeom>
                    <a:avLst/>
                    <a:gdLst>
                      <a:gd name="connsiteX0" fmla="*/ 0 w 56769"/>
                      <a:gd name="connsiteY0" fmla="*/ 0 h 9525"/>
                      <a:gd name="connsiteX1" fmla="*/ 56769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0" y="0"/>
                        </a:moveTo>
                        <a:lnTo>
                          <a:pt x="56769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5" name="Forme libre : forme 94">
                    <a:extLst>
                      <a:ext uri="{FF2B5EF4-FFF2-40B4-BE49-F238E27FC236}">
                        <a16:creationId xmlns:a16="http://schemas.microsoft.com/office/drawing/2014/main" id="{29F836AA-1BE7-41CB-9DA5-437479C478FF}"/>
                      </a:ext>
                    </a:extLst>
                  </p:cNvPr>
                  <p:cNvSpPr/>
                  <p:nvPr/>
                </p:nvSpPr>
                <p:spPr>
                  <a:xfrm>
                    <a:off x="2339622" y="3183278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40100 h 40100"/>
                      <a:gd name="connsiteX1" fmla="*/ 4010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40100"/>
                        </a:moveTo>
                        <a:lnTo>
                          <a:pt x="40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91" name="Forme libre : forme 90">
                  <a:extLst>
                    <a:ext uri="{FF2B5EF4-FFF2-40B4-BE49-F238E27FC236}">
                      <a16:creationId xmlns:a16="http://schemas.microsoft.com/office/drawing/2014/main" id="{346AB18C-A39C-4FA9-96BC-C2CF2E4A2ABC}"/>
                    </a:ext>
                  </a:extLst>
                </p:cNvPr>
                <p:cNvSpPr/>
                <p:nvPr/>
              </p:nvSpPr>
              <p:spPr>
                <a:xfrm>
                  <a:off x="2458875" y="3207758"/>
                  <a:ext cx="21145" cy="9525"/>
                </a:xfrm>
                <a:custGeom>
                  <a:avLst/>
                  <a:gdLst>
                    <a:gd name="connsiteX0" fmla="*/ 0 w 21145"/>
                    <a:gd name="connsiteY0" fmla="*/ 0 h 9525"/>
                    <a:gd name="connsiteX1" fmla="*/ 21146 w 21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45" h="9525">
                      <a:moveTo>
                        <a:pt x="0" y="0"/>
                      </a:moveTo>
                      <a:lnTo>
                        <a:pt x="21146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2" name="Forme libre : forme 91">
                  <a:extLst>
                    <a:ext uri="{FF2B5EF4-FFF2-40B4-BE49-F238E27FC236}">
                      <a16:creationId xmlns:a16="http://schemas.microsoft.com/office/drawing/2014/main" id="{CC506556-9751-4F82-9FB9-CEDC71F28C0F}"/>
                    </a:ext>
                  </a:extLst>
                </p:cNvPr>
                <p:cNvSpPr/>
                <p:nvPr/>
              </p:nvSpPr>
              <p:spPr>
                <a:xfrm>
                  <a:off x="2459828" y="3222712"/>
                  <a:ext cx="34099" cy="9525"/>
                </a:xfrm>
                <a:custGeom>
                  <a:avLst/>
                  <a:gdLst>
                    <a:gd name="connsiteX0" fmla="*/ 0 w 34099"/>
                    <a:gd name="connsiteY0" fmla="*/ 0 h 9525"/>
                    <a:gd name="connsiteX1" fmla="*/ 34100 w 3409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099" h="9525">
                      <a:moveTo>
                        <a:pt x="0" y="0"/>
                      </a:moveTo>
                      <a:lnTo>
                        <a:pt x="3410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84" name="Forme libre : forme 83">
                <a:extLst>
                  <a:ext uri="{FF2B5EF4-FFF2-40B4-BE49-F238E27FC236}">
                    <a16:creationId xmlns:a16="http://schemas.microsoft.com/office/drawing/2014/main" id="{C75F62A2-3098-4632-A3FF-2BB2104FDACB}"/>
                  </a:ext>
                </a:extLst>
              </p:cNvPr>
              <p:cNvSpPr/>
              <p:nvPr/>
            </p:nvSpPr>
            <p:spPr>
              <a:xfrm>
                <a:off x="2466019" y="3238047"/>
                <a:ext cx="44958" cy="13334"/>
              </a:xfrm>
              <a:custGeom>
                <a:avLst/>
                <a:gdLst>
                  <a:gd name="connsiteX0" fmla="*/ 44958 w 44958"/>
                  <a:gd name="connsiteY0" fmla="*/ 0 h 13334"/>
                  <a:gd name="connsiteX1" fmla="*/ 22479 w 44958"/>
                  <a:gd name="connsiteY1" fmla="*/ 13335 h 13334"/>
                  <a:gd name="connsiteX2" fmla="*/ 0 w 44958"/>
                  <a:gd name="connsiteY2" fmla="*/ 0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58" h="13334">
                    <a:moveTo>
                      <a:pt x="44958" y="0"/>
                    </a:moveTo>
                    <a:cubicBezTo>
                      <a:pt x="44958" y="7334"/>
                      <a:pt x="34862" y="13335"/>
                      <a:pt x="22479" y="13335"/>
                    </a:cubicBezTo>
                    <a:cubicBezTo>
                      <a:pt x="10001" y="13335"/>
                      <a:pt x="0" y="7334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82" name="Forme libre : forme 81">
              <a:extLst>
                <a:ext uri="{FF2B5EF4-FFF2-40B4-BE49-F238E27FC236}">
                  <a16:creationId xmlns:a16="http://schemas.microsoft.com/office/drawing/2014/main" id="{8F30DFF6-3A77-4FAD-A85F-8ECE3DD304C0}"/>
                </a:ext>
              </a:extLst>
            </p:cNvPr>
            <p:cNvSpPr/>
            <p:nvPr/>
          </p:nvSpPr>
          <p:spPr>
            <a:xfrm>
              <a:off x="2457732" y="3016972"/>
              <a:ext cx="59245" cy="129158"/>
            </a:xfrm>
            <a:custGeom>
              <a:avLst/>
              <a:gdLst>
                <a:gd name="connsiteX0" fmla="*/ 45529 w 59245"/>
                <a:gd name="connsiteY0" fmla="*/ 0 h 129158"/>
                <a:gd name="connsiteX1" fmla="*/ 0 w 59245"/>
                <a:gd name="connsiteY1" fmla="*/ 70295 h 129158"/>
                <a:gd name="connsiteX2" fmla="*/ 59245 w 59245"/>
                <a:gd name="connsiteY2" fmla="*/ 68008 h 129158"/>
                <a:gd name="connsiteX3" fmla="*/ 8287 w 59245"/>
                <a:gd name="connsiteY3" fmla="*/ 129159 h 12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5" h="129158">
                  <a:moveTo>
                    <a:pt x="45529" y="0"/>
                  </a:moveTo>
                  <a:lnTo>
                    <a:pt x="0" y="70295"/>
                  </a:lnTo>
                  <a:lnTo>
                    <a:pt x="59245" y="68008"/>
                  </a:lnTo>
                  <a:lnTo>
                    <a:pt x="8287" y="12915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20" name="Espace réservé du contenu 8">
            <a:extLst>
              <a:ext uri="{FF2B5EF4-FFF2-40B4-BE49-F238E27FC236}">
                <a16:creationId xmlns:a16="http://schemas.microsoft.com/office/drawing/2014/main" id="{44DEDC0E-9063-4B3C-9F1C-FDA274875E2F}"/>
              </a:ext>
            </a:extLst>
          </p:cNvPr>
          <p:cNvSpPr txBox="1">
            <a:spLocks/>
          </p:cNvSpPr>
          <p:nvPr/>
        </p:nvSpPr>
        <p:spPr bwMode="auto">
          <a:xfrm>
            <a:off x="466041" y="1398834"/>
            <a:ext cx="5331135" cy="2105231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1" name="Espace réservé du contenu 8">
            <a:extLst>
              <a:ext uri="{FF2B5EF4-FFF2-40B4-BE49-F238E27FC236}">
                <a16:creationId xmlns:a16="http://schemas.microsoft.com/office/drawing/2014/main" id="{D63EEEB2-7662-4260-8B5F-CFF06F733E39}"/>
              </a:ext>
            </a:extLst>
          </p:cNvPr>
          <p:cNvSpPr txBox="1">
            <a:spLocks/>
          </p:cNvSpPr>
          <p:nvPr/>
        </p:nvSpPr>
        <p:spPr>
          <a:xfrm>
            <a:off x="458604" y="3691909"/>
            <a:ext cx="5338572" cy="2265271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2" name="Espace réservé du contenu 8">
            <a:extLst>
              <a:ext uri="{FF2B5EF4-FFF2-40B4-BE49-F238E27FC236}">
                <a16:creationId xmlns:a16="http://schemas.microsoft.com/office/drawing/2014/main" id="{396B488C-CFD0-4838-B2B4-D6B87075DA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57" y="1239301"/>
            <a:ext cx="2389395" cy="3190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Les offres à proposer</a:t>
            </a:r>
          </a:p>
        </p:txBody>
      </p:sp>
      <p:grpSp>
        <p:nvGrpSpPr>
          <p:cNvPr id="124" name="Graphique 1830">
            <a:extLst>
              <a:ext uri="{FF2B5EF4-FFF2-40B4-BE49-F238E27FC236}">
                <a16:creationId xmlns:a16="http://schemas.microsoft.com/office/drawing/2014/main" id="{EFC10A72-1E0C-4981-AF92-E9B020B06D1C}"/>
              </a:ext>
            </a:extLst>
          </p:cNvPr>
          <p:cNvGrpSpPr/>
          <p:nvPr/>
        </p:nvGrpSpPr>
        <p:grpSpPr>
          <a:xfrm>
            <a:off x="538447" y="1276994"/>
            <a:ext cx="248961" cy="225774"/>
            <a:chOff x="10483925" y="2904391"/>
            <a:chExt cx="396900" cy="359934"/>
          </a:xfrm>
          <a:noFill/>
        </p:grpSpPr>
        <p:grpSp>
          <p:nvGrpSpPr>
            <p:cNvPr id="125" name="Graphique 1830">
              <a:extLst>
                <a:ext uri="{FF2B5EF4-FFF2-40B4-BE49-F238E27FC236}">
                  <a16:creationId xmlns:a16="http://schemas.microsoft.com/office/drawing/2014/main" id="{E9F1CA6D-BEA1-46C2-9709-1C4E511B66B9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129" name="Forme libre : forme 128">
                <a:extLst>
                  <a:ext uri="{FF2B5EF4-FFF2-40B4-BE49-F238E27FC236}">
                    <a16:creationId xmlns:a16="http://schemas.microsoft.com/office/drawing/2014/main" id="{06FBB0B5-2E4C-4784-BA6A-56656E5BFCBE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0" name="Forme libre : forme 129">
                <a:extLst>
                  <a:ext uri="{FF2B5EF4-FFF2-40B4-BE49-F238E27FC236}">
                    <a16:creationId xmlns:a16="http://schemas.microsoft.com/office/drawing/2014/main" id="{25BB87C3-FEAF-464A-A590-863E7EA14BD6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1" name="Forme libre : forme 130">
                <a:extLst>
                  <a:ext uri="{FF2B5EF4-FFF2-40B4-BE49-F238E27FC236}">
                    <a16:creationId xmlns:a16="http://schemas.microsoft.com/office/drawing/2014/main" id="{1B2ECA7F-7074-4C6E-9FD2-8F99AEEBF068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2" name="Forme libre : forme 131">
                <a:extLst>
                  <a:ext uri="{FF2B5EF4-FFF2-40B4-BE49-F238E27FC236}">
                    <a16:creationId xmlns:a16="http://schemas.microsoft.com/office/drawing/2014/main" id="{8CB7C68D-4E8B-463A-B69A-9F3D1381D1BB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3" name="Forme libre : forme 132">
                <a:extLst>
                  <a:ext uri="{FF2B5EF4-FFF2-40B4-BE49-F238E27FC236}">
                    <a16:creationId xmlns:a16="http://schemas.microsoft.com/office/drawing/2014/main" id="{AC3BCF70-8E41-4578-A63A-D066AE0B62B5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4" name="Forme libre : forme 133">
                <a:extLst>
                  <a:ext uri="{FF2B5EF4-FFF2-40B4-BE49-F238E27FC236}">
                    <a16:creationId xmlns:a16="http://schemas.microsoft.com/office/drawing/2014/main" id="{D55C9991-F8EA-4221-9C65-57643CDB68AA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5" name="Forme libre : forme 134">
                <a:extLst>
                  <a:ext uri="{FF2B5EF4-FFF2-40B4-BE49-F238E27FC236}">
                    <a16:creationId xmlns:a16="http://schemas.microsoft.com/office/drawing/2014/main" id="{B8DBB784-8536-4389-A043-D3B83C4F60CD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6" name="Forme libre : forme 135">
                <a:extLst>
                  <a:ext uri="{FF2B5EF4-FFF2-40B4-BE49-F238E27FC236}">
                    <a16:creationId xmlns:a16="http://schemas.microsoft.com/office/drawing/2014/main" id="{4B076D05-3155-443A-8540-1F6A44974710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7" name="Forme libre : forme 136">
                <a:extLst>
                  <a:ext uri="{FF2B5EF4-FFF2-40B4-BE49-F238E27FC236}">
                    <a16:creationId xmlns:a16="http://schemas.microsoft.com/office/drawing/2014/main" id="{DD22A051-9FD1-49E9-8B6B-B59E6326717E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8" name="Forme libre : forme 137">
                <a:extLst>
                  <a:ext uri="{FF2B5EF4-FFF2-40B4-BE49-F238E27FC236}">
                    <a16:creationId xmlns:a16="http://schemas.microsoft.com/office/drawing/2014/main" id="{4D7D9088-4C70-475F-9230-BA87E288C0C5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9" name="Forme libre : forme 138">
                <a:extLst>
                  <a:ext uri="{FF2B5EF4-FFF2-40B4-BE49-F238E27FC236}">
                    <a16:creationId xmlns:a16="http://schemas.microsoft.com/office/drawing/2014/main" id="{DEB06710-7F8B-4DDF-96A4-06A7B60B622E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0" name="Forme libre : forme 139">
                <a:extLst>
                  <a:ext uri="{FF2B5EF4-FFF2-40B4-BE49-F238E27FC236}">
                    <a16:creationId xmlns:a16="http://schemas.microsoft.com/office/drawing/2014/main" id="{8F20385E-9612-4F72-BEC6-33D6755EC87B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1" name="Forme libre : forme 140">
                <a:extLst>
                  <a:ext uri="{FF2B5EF4-FFF2-40B4-BE49-F238E27FC236}">
                    <a16:creationId xmlns:a16="http://schemas.microsoft.com/office/drawing/2014/main" id="{38140332-B46B-464A-A8F6-43C6644388A6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26" name="Forme libre : forme 125">
              <a:extLst>
                <a:ext uri="{FF2B5EF4-FFF2-40B4-BE49-F238E27FC236}">
                  <a16:creationId xmlns:a16="http://schemas.microsoft.com/office/drawing/2014/main" id="{B68A545C-F9C6-49D0-85F1-E88F04C50B04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7" name="Forme libre : forme 126">
              <a:extLst>
                <a:ext uri="{FF2B5EF4-FFF2-40B4-BE49-F238E27FC236}">
                  <a16:creationId xmlns:a16="http://schemas.microsoft.com/office/drawing/2014/main" id="{58DD5CA3-0F0C-4916-943B-BF2178825BDC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8" name="Forme libre : forme 127">
              <a:extLst>
                <a:ext uri="{FF2B5EF4-FFF2-40B4-BE49-F238E27FC236}">
                  <a16:creationId xmlns:a16="http://schemas.microsoft.com/office/drawing/2014/main" id="{8E3B5B69-BC58-410E-8AE4-0F7FFA32CBCB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53" name="Espace réservé du contenu 8">
            <a:extLst>
              <a:ext uri="{FF2B5EF4-FFF2-40B4-BE49-F238E27FC236}">
                <a16:creationId xmlns:a16="http://schemas.microsoft.com/office/drawing/2014/main" id="{AE08919C-78CF-4E80-8421-CCAAE1E22B83}"/>
              </a:ext>
            </a:extLst>
          </p:cNvPr>
          <p:cNvSpPr txBox="1">
            <a:spLocks/>
          </p:cNvSpPr>
          <p:nvPr/>
        </p:nvSpPr>
        <p:spPr>
          <a:xfrm>
            <a:off x="-7590" y="3952479"/>
            <a:ext cx="5804765" cy="2306227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fr-FR" sz="1200" b="1" dirty="0">
                <a:solidFill>
                  <a:schemeClr val="tx2"/>
                </a:solidFill>
              </a:rPr>
              <a:t>Des cibles qualifiées pour organiser la prise de contact : </a:t>
            </a:r>
            <a:r>
              <a:rPr lang="fr-FR" sz="1200" b="1" dirty="0">
                <a:solidFill>
                  <a:schemeClr val="tx2"/>
                </a:solidFill>
                <a:hlinkClick r:id="rId6" action="ppaction://hlinksldjump"/>
              </a:rPr>
              <a:t>clic ici</a:t>
            </a:r>
            <a:endParaRPr lang="fr-FR" sz="1200" b="1" dirty="0">
              <a:solidFill>
                <a:schemeClr val="tx2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Cibles GERC :</a:t>
            </a:r>
          </a:p>
          <a:p>
            <a:pPr marL="896938" lvl="2" indent="-180975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fr-FR" b="1" dirty="0"/>
              <a:t>Approche Globale Assurances </a:t>
            </a:r>
            <a:r>
              <a:rPr lang="fr-FR" b="1" i="1" dirty="0"/>
              <a:t>(IARD Pro, Prévoyance Pro, Protection Homme Clé &amp; Santé)</a:t>
            </a:r>
            <a:r>
              <a:rPr lang="fr-FR" sz="1100" i="1" dirty="0"/>
              <a:t> </a:t>
            </a:r>
            <a:r>
              <a:rPr lang="fr-FR" sz="1000" i="1" dirty="0"/>
              <a:t>: cibles en appui d’e-mailings et de bannières web mettant en avant les offres promos du moment</a:t>
            </a:r>
          </a:p>
          <a:p>
            <a:pPr marL="896938" lvl="2" indent="-180975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defRPr/>
            </a:pPr>
            <a:endParaRPr lang="fr-FR" sz="1000" i="1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Fonds de commerce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fr-FR" b="1" dirty="0"/>
              <a:t>Clients sans Univers Assurances </a:t>
            </a:r>
            <a:r>
              <a:rPr lang="fr-FR" sz="1000" dirty="0"/>
              <a:t>avec filtres et tris sur clients non-équipés [</a:t>
            </a:r>
            <a:r>
              <a:rPr lang="fr-FR" sz="1000" b="1" i="1" dirty="0"/>
              <a:t>75 %</a:t>
            </a:r>
            <a:r>
              <a:rPr lang="fr-FR" sz="1000" i="1" dirty="0"/>
              <a:t> de nos clients </a:t>
            </a:r>
            <a:r>
              <a:rPr lang="fr-FR" sz="1000" i="1" u="sng" dirty="0"/>
              <a:t>Actifs</a:t>
            </a:r>
            <a:r>
              <a:rPr lang="fr-FR" sz="1000" i="1" dirty="0"/>
              <a:t> </a:t>
            </a:r>
            <a:r>
              <a:rPr lang="fr-FR" sz="1000" b="1" i="1" dirty="0"/>
              <a:t>ne détiennent pas cet univers</a:t>
            </a:r>
            <a:r>
              <a:rPr lang="fr-FR" sz="1000" dirty="0"/>
              <a:t>]</a:t>
            </a:r>
            <a:endParaRPr lang="fr-FR" sz="1000" b="1" dirty="0"/>
          </a:p>
        </p:txBody>
      </p:sp>
      <p:sp>
        <p:nvSpPr>
          <p:cNvPr id="155" name="Espace réservé du contenu 8">
            <a:extLst>
              <a:ext uri="{FF2B5EF4-FFF2-40B4-BE49-F238E27FC236}">
                <a16:creationId xmlns:a16="http://schemas.microsoft.com/office/drawing/2014/main" id="{3C155B5F-CE96-43A9-808A-69D598E7CCA0}"/>
              </a:ext>
            </a:extLst>
          </p:cNvPr>
          <p:cNvSpPr txBox="1">
            <a:spLocks/>
          </p:cNvSpPr>
          <p:nvPr/>
        </p:nvSpPr>
        <p:spPr>
          <a:xfrm>
            <a:off x="336436" y="1624841"/>
            <a:ext cx="5355656" cy="1742206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Font typeface="Wingdings" panose="05000000000000000000" pitchFamily="2" charset="2"/>
              <a:buChar char="§"/>
              <a:defRPr/>
            </a:pPr>
            <a:r>
              <a:rPr kumimoji="0" lang="fr-FR" sz="1200" b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</a:rPr>
              <a:t>Prévoyance Pro : </a:t>
            </a:r>
            <a:r>
              <a:rPr lang="fr-FR" sz="1200" b="1" dirty="0">
                <a:solidFill>
                  <a:srgbClr val="C00000"/>
                </a:solidFill>
              </a:rPr>
              <a:t>2 mois offerts </a:t>
            </a:r>
            <a:r>
              <a:rPr lang="fr-FR" sz="1200" b="1" dirty="0"/>
              <a:t>du 02/05 au 30/06 </a:t>
            </a:r>
            <a:r>
              <a:rPr lang="fr-FR" sz="1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pour toute nouvelle souscription</a:t>
            </a:r>
          </a:p>
          <a:p>
            <a:pPr lvl="1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1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Complémentaire Santé Salariés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</a:rPr>
              <a:t>: </a:t>
            </a:r>
            <a:r>
              <a:rPr lang="fr-FR" sz="1200" b="1" dirty="0">
                <a:solidFill>
                  <a:srgbClr val="C00000"/>
                </a:solidFill>
              </a:rPr>
              <a:t>- 10 %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</a:rPr>
              <a:t>sur la cotisation, </a:t>
            </a:r>
            <a:r>
              <a:rPr lang="fr-FR" sz="1200" b="1" dirty="0"/>
              <a:t>jusqu’au 31 décembre 2023</a:t>
            </a:r>
          </a:p>
          <a:p>
            <a:pPr lvl="1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Font typeface="Wingdings" panose="05000000000000000000" pitchFamily="2" charset="2"/>
              <a:buChar char="§"/>
              <a:defRPr/>
            </a:pPr>
            <a:endParaRPr lang="fr-FR" sz="1200" b="1" dirty="0"/>
          </a:p>
          <a:p>
            <a:pPr lvl="1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Protection Homme Clé</a:t>
            </a:r>
          </a:p>
        </p:txBody>
      </p:sp>
      <p:sp>
        <p:nvSpPr>
          <p:cNvPr id="156" name="Espace réservé du contenu 8">
            <a:extLst>
              <a:ext uri="{FF2B5EF4-FFF2-40B4-BE49-F238E27FC236}">
                <a16:creationId xmlns:a16="http://schemas.microsoft.com/office/drawing/2014/main" id="{B1571EAE-E05F-45F5-BF1D-36D998D12BC7}"/>
              </a:ext>
            </a:extLst>
          </p:cNvPr>
          <p:cNvSpPr txBox="1">
            <a:spLocks/>
          </p:cNvSpPr>
          <p:nvPr/>
        </p:nvSpPr>
        <p:spPr>
          <a:xfrm>
            <a:off x="5894253" y="1454238"/>
            <a:ext cx="5781278" cy="1529702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PV sur objectif : 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fr-FR" sz="1000" dirty="0"/>
              <a:t>VB Prévoyance Pro </a:t>
            </a:r>
            <a:r>
              <a:rPr lang="fr-FR" sz="800" dirty="0"/>
              <a:t>(</a:t>
            </a:r>
            <a:r>
              <a:rPr lang="fr-FR" sz="800" b="1" dirty="0"/>
              <a:t>0,5% sur PV </a:t>
            </a:r>
            <a:r>
              <a:rPr lang="fr-FR" sz="800" b="1" dirty="0" err="1"/>
              <a:t>Indiv</a:t>
            </a:r>
            <a:r>
              <a:rPr lang="fr-FR" sz="800" dirty="0"/>
              <a:t>.)</a:t>
            </a: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Baromètre :</a:t>
            </a:r>
          </a:p>
          <a:p>
            <a:pPr marL="1142895" lvl="2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VN produits IARD / </a:t>
            </a:r>
            <a:r>
              <a:rPr lang="fr-FR" sz="10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Prév</a:t>
            </a: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. / Ep. Salariale (15% du Baro CAPRO)</a:t>
            </a:r>
          </a:p>
          <a:p>
            <a:pPr marL="1142895" lvl="2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Impact potentiel sur </a:t>
            </a:r>
            <a:r>
              <a:rPr lang="fr-FR" sz="10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CPAé</a:t>
            </a: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si univers non-détenu (15% du Baro CAPRO)</a:t>
            </a: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</p:txBody>
      </p:sp>
      <p:sp>
        <p:nvSpPr>
          <p:cNvPr id="157" name="Espace réservé du contenu 8">
            <a:extLst>
              <a:ext uri="{FF2B5EF4-FFF2-40B4-BE49-F238E27FC236}">
                <a16:creationId xmlns:a16="http://schemas.microsoft.com/office/drawing/2014/main" id="{4B823CC8-F0C8-423F-80B4-B9BF1BED4677}"/>
              </a:ext>
            </a:extLst>
          </p:cNvPr>
          <p:cNvSpPr txBox="1">
            <a:spLocks/>
          </p:cNvSpPr>
          <p:nvPr/>
        </p:nvSpPr>
        <p:spPr>
          <a:xfrm>
            <a:off x="5920554" y="2954213"/>
            <a:ext cx="5592495" cy="680488"/>
          </a:xfrm>
          <a:prstGeom prst="rect">
            <a:avLst/>
          </a:prstGeom>
          <a:noFill/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None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Astuce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 </a:t>
            </a:r>
            <a:r>
              <a:rPr lang="fr-FR" sz="10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100 % digitalisation : </a:t>
            </a: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MR Pro / Auto Pro : </a:t>
            </a: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  <a:hlinkClick r:id="rId7"/>
              </a:rPr>
              <a:t>Il est possible de déclarer un sinistre en quelques clics sur l’appli et DEI !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59" name="Espace réservé du contenu 8">
            <a:extLst>
              <a:ext uri="{FF2B5EF4-FFF2-40B4-BE49-F238E27FC236}">
                <a16:creationId xmlns:a16="http://schemas.microsoft.com/office/drawing/2014/main" id="{1C32493F-A8FD-4C84-A8DC-AC46F5B416F9}"/>
              </a:ext>
            </a:extLst>
          </p:cNvPr>
          <p:cNvSpPr txBox="1">
            <a:spLocks/>
          </p:cNvSpPr>
          <p:nvPr/>
        </p:nvSpPr>
        <p:spPr>
          <a:xfrm>
            <a:off x="517556" y="3552565"/>
            <a:ext cx="1833757" cy="338987"/>
          </a:xfrm>
          <a:prstGeom prst="rect">
            <a:avLst/>
          </a:prstGeom>
          <a:solidFill>
            <a:schemeClr val="tx2"/>
          </a:solidFill>
          <a:ln w="28575"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Qui contacter ?</a:t>
            </a:r>
          </a:p>
        </p:txBody>
      </p:sp>
      <p:grpSp>
        <p:nvGrpSpPr>
          <p:cNvPr id="160" name="Graphique 1846">
            <a:extLst>
              <a:ext uri="{FF2B5EF4-FFF2-40B4-BE49-F238E27FC236}">
                <a16:creationId xmlns:a16="http://schemas.microsoft.com/office/drawing/2014/main" id="{FEB44AD8-83DA-40B6-B669-8642EED07F49}"/>
              </a:ext>
            </a:extLst>
          </p:cNvPr>
          <p:cNvGrpSpPr/>
          <p:nvPr/>
        </p:nvGrpSpPr>
        <p:grpSpPr>
          <a:xfrm>
            <a:off x="557980" y="3591270"/>
            <a:ext cx="239268" cy="268810"/>
            <a:chOff x="754923" y="4488392"/>
            <a:chExt cx="305723" cy="343471"/>
          </a:xfrm>
          <a:noFill/>
        </p:grpSpPr>
        <p:sp>
          <p:nvSpPr>
            <p:cNvPr id="161" name="Forme libre : forme 160">
              <a:extLst>
                <a:ext uri="{FF2B5EF4-FFF2-40B4-BE49-F238E27FC236}">
                  <a16:creationId xmlns:a16="http://schemas.microsoft.com/office/drawing/2014/main" id="{9765E4F5-8CA0-4267-9540-DBE58E3550D0}"/>
                </a:ext>
              </a:extLst>
            </p:cNvPr>
            <p:cNvSpPr/>
            <p:nvPr/>
          </p:nvSpPr>
          <p:spPr>
            <a:xfrm>
              <a:off x="848819" y="4533445"/>
              <a:ext cx="105822" cy="29698"/>
            </a:xfrm>
            <a:custGeom>
              <a:avLst/>
              <a:gdLst>
                <a:gd name="connsiteX0" fmla="*/ 0 w 105822"/>
                <a:gd name="connsiteY0" fmla="*/ 22860 h 29698"/>
                <a:gd name="connsiteX1" fmla="*/ 90773 w 105822"/>
                <a:gd name="connsiteY1" fmla="*/ 0 h 29698"/>
                <a:gd name="connsiteX2" fmla="*/ 88963 w 105822"/>
                <a:gd name="connsiteY2" fmla="*/ 21622 h 29698"/>
                <a:gd name="connsiteX3" fmla="*/ 105823 w 105822"/>
                <a:gd name="connsiteY3" fmla="*/ 16192 h 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22" h="29698">
                  <a:moveTo>
                    <a:pt x="0" y="22860"/>
                  </a:moveTo>
                  <a:cubicBezTo>
                    <a:pt x="0" y="22860"/>
                    <a:pt x="52864" y="48673"/>
                    <a:pt x="90773" y="0"/>
                  </a:cubicBezTo>
                  <a:cubicBezTo>
                    <a:pt x="90773" y="0"/>
                    <a:pt x="94964" y="9049"/>
                    <a:pt x="88963" y="21622"/>
                  </a:cubicBezTo>
                  <a:cubicBezTo>
                    <a:pt x="88963" y="21622"/>
                    <a:pt x="98012" y="27051"/>
                    <a:pt x="105823" y="16192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2" name="Forme libre : forme 161">
              <a:extLst>
                <a:ext uri="{FF2B5EF4-FFF2-40B4-BE49-F238E27FC236}">
                  <a16:creationId xmlns:a16="http://schemas.microsoft.com/office/drawing/2014/main" id="{3AFB461A-ABAD-46A0-9CCD-1BBC1D0CD13B}"/>
                </a:ext>
              </a:extLst>
            </p:cNvPr>
            <p:cNvSpPr/>
            <p:nvPr/>
          </p:nvSpPr>
          <p:spPr>
            <a:xfrm>
              <a:off x="827313" y="4488392"/>
              <a:ext cx="78560" cy="203168"/>
            </a:xfrm>
            <a:custGeom>
              <a:avLst/>
              <a:gdLst>
                <a:gd name="connsiteX0" fmla="*/ 78561 w 78560"/>
                <a:gd name="connsiteY0" fmla="*/ 203168 h 203168"/>
                <a:gd name="connsiteX1" fmla="*/ 14838 w 78560"/>
                <a:gd name="connsiteY1" fmla="*/ 145447 h 203168"/>
                <a:gd name="connsiteX2" fmla="*/ 456 w 78560"/>
                <a:gd name="connsiteY2" fmla="*/ 132207 h 203168"/>
                <a:gd name="connsiteX3" fmla="*/ 10647 w 78560"/>
                <a:gd name="connsiteY3" fmla="*/ 114205 h 203168"/>
                <a:gd name="connsiteX4" fmla="*/ 74941 w 78560"/>
                <a:gd name="connsiteY4" fmla="*/ 0 h 20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60" h="203168">
                  <a:moveTo>
                    <a:pt x="78561" y="203168"/>
                  </a:moveTo>
                  <a:cubicBezTo>
                    <a:pt x="30459" y="203168"/>
                    <a:pt x="14838" y="145447"/>
                    <a:pt x="14838" y="145447"/>
                  </a:cubicBezTo>
                  <a:cubicBezTo>
                    <a:pt x="14838" y="145447"/>
                    <a:pt x="3408" y="146685"/>
                    <a:pt x="456" y="132207"/>
                  </a:cubicBezTo>
                  <a:cubicBezTo>
                    <a:pt x="-2592" y="117824"/>
                    <a:pt x="10647" y="114205"/>
                    <a:pt x="10647" y="114205"/>
                  </a:cubicBezTo>
                  <a:cubicBezTo>
                    <a:pt x="10647" y="114205"/>
                    <a:pt x="-15165" y="24670"/>
                    <a:pt x="7494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3" name="Forme libre : forme 162">
              <a:extLst>
                <a:ext uri="{FF2B5EF4-FFF2-40B4-BE49-F238E27FC236}">
                  <a16:creationId xmlns:a16="http://schemas.microsoft.com/office/drawing/2014/main" id="{B54F9481-33D2-44F6-80DD-D43EF7ED96C9}"/>
                </a:ext>
              </a:extLst>
            </p:cNvPr>
            <p:cNvSpPr/>
            <p:nvPr/>
          </p:nvSpPr>
          <p:spPr>
            <a:xfrm>
              <a:off x="909493" y="4497536"/>
              <a:ext cx="80370" cy="194024"/>
            </a:xfrm>
            <a:custGeom>
              <a:avLst/>
              <a:gdLst>
                <a:gd name="connsiteX0" fmla="*/ 0 w 80370"/>
                <a:gd name="connsiteY0" fmla="*/ 194024 h 194024"/>
                <a:gd name="connsiteX1" fmla="*/ 65532 w 80370"/>
                <a:gd name="connsiteY1" fmla="*/ 136303 h 194024"/>
                <a:gd name="connsiteX2" fmla="*/ 79915 w 80370"/>
                <a:gd name="connsiteY2" fmla="*/ 123063 h 194024"/>
                <a:gd name="connsiteX3" fmla="*/ 69723 w 80370"/>
                <a:gd name="connsiteY3" fmla="*/ 105061 h 194024"/>
                <a:gd name="connsiteX4" fmla="*/ 29051 w 80370"/>
                <a:gd name="connsiteY4" fmla="*/ 0 h 19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0" h="194024">
                  <a:moveTo>
                    <a:pt x="0" y="194024"/>
                  </a:moveTo>
                  <a:cubicBezTo>
                    <a:pt x="48101" y="194024"/>
                    <a:pt x="65532" y="136303"/>
                    <a:pt x="65532" y="136303"/>
                  </a:cubicBezTo>
                  <a:cubicBezTo>
                    <a:pt x="65532" y="136303"/>
                    <a:pt x="76962" y="137541"/>
                    <a:pt x="79915" y="123063"/>
                  </a:cubicBezTo>
                  <a:cubicBezTo>
                    <a:pt x="82963" y="108680"/>
                    <a:pt x="69723" y="105061"/>
                    <a:pt x="69723" y="105061"/>
                  </a:cubicBezTo>
                  <a:cubicBezTo>
                    <a:pt x="69723" y="105061"/>
                    <a:pt x="90678" y="32480"/>
                    <a:pt x="2905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4" name="Forme libre : forme 163">
              <a:extLst>
                <a:ext uri="{FF2B5EF4-FFF2-40B4-BE49-F238E27FC236}">
                  <a16:creationId xmlns:a16="http://schemas.microsoft.com/office/drawing/2014/main" id="{89B6E25D-E645-45D6-8F50-4CB63890C359}"/>
                </a:ext>
              </a:extLst>
            </p:cNvPr>
            <p:cNvSpPr/>
            <p:nvPr/>
          </p:nvSpPr>
          <p:spPr>
            <a:xfrm>
              <a:off x="874632" y="4600216"/>
              <a:ext cx="9525" cy="13144"/>
            </a:xfrm>
            <a:custGeom>
              <a:avLst/>
              <a:gdLst>
                <a:gd name="connsiteX0" fmla="*/ 0 w 9525"/>
                <a:gd name="connsiteY0" fmla="*/ 0 h 13144"/>
                <a:gd name="connsiteX1" fmla="*/ 0 w 9525"/>
                <a:gd name="connsiteY1" fmla="*/ 13145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144">
                  <a:moveTo>
                    <a:pt x="0" y="0"/>
                  </a:moveTo>
                  <a:lnTo>
                    <a:pt x="0" y="13145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5" name="Forme libre : forme 164">
              <a:extLst>
                <a:ext uri="{FF2B5EF4-FFF2-40B4-BE49-F238E27FC236}">
                  <a16:creationId xmlns:a16="http://schemas.microsoft.com/office/drawing/2014/main" id="{EFF37457-1F60-4680-BA9F-918B42B0650C}"/>
                </a:ext>
              </a:extLst>
            </p:cNvPr>
            <p:cNvSpPr/>
            <p:nvPr/>
          </p:nvSpPr>
          <p:spPr>
            <a:xfrm>
              <a:off x="931782" y="4599549"/>
              <a:ext cx="9525" cy="13239"/>
            </a:xfrm>
            <a:custGeom>
              <a:avLst/>
              <a:gdLst>
                <a:gd name="connsiteX0" fmla="*/ 0 w 9525"/>
                <a:gd name="connsiteY0" fmla="*/ 0 h 13239"/>
                <a:gd name="connsiteX1" fmla="*/ 0 w 9525"/>
                <a:gd name="connsiteY1" fmla="*/ 13240 h 1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239">
                  <a:moveTo>
                    <a:pt x="0" y="0"/>
                  </a:moveTo>
                  <a:lnTo>
                    <a:pt x="0" y="1324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6" name="Forme libre : forme 165">
              <a:extLst>
                <a:ext uri="{FF2B5EF4-FFF2-40B4-BE49-F238E27FC236}">
                  <a16:creationId xmlns:a16="http://schemas.microsoft.com/office/drawing/2014/main" id="{4B86300C-CF41-46A8-8089-077B6F701564}"/>
                </a:ext>
              </a:extLst>
            </p:cNvPr>
            <p:cNvSpPr/>
            <p:nvPr/>
          </p:nvSpPr>
          <p:spPr>
            <a:xfrm>
              <a:off x="892824" y="4649841"/>
              <a:ext cx="25050" cy="5214"/>
            </a:xfrm>
            <a:custGeom>
              <a:avLst/>
              <a:gdLst>
                <a:gd name="connsiteX0" fmla="*/ 25051 w 25050"/>
                <a:gd name="connsiteY0" fmla="*/ 0 h 5214"/>
                <a:gd name="connsiteX1" fmla="*/ 0 w 25050"/>
                <a:gd name="connsiteY1" fmla="*/ 0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0" h="5214">
                  <a:moveTo>
                    <a:pt x="25051" y="0"/>
                  </a:moveTo>
                  <a:cubicBezTo>
                    <a:pt x="18097" y="6953"/>
                    <a:pt x="6858" y="6953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7" name="Forme libre : forme 166">
              <a:extLst>
                <a:ext uri="{FF2B5EF4-FFF2-40B4-BE49-F238E27FC236}">
                  <a16:creationId xmlns:a16="http://schemas.microsoft.com/office/drawing/2014/main" id="{58E279EC-13D5-4343-9A31-EB47B28361E3}"/>
                </a:ext>
              </a:extLst>
            </p:cNvPr>
            <p:cNvSpPr/>
            <p:nvPr/>
          </p:nvSpPr>
          <p:spPr>
            <a:xfrm>
              <a:off x="754923" y="4691179"/>
              <a:ext cx="151998" cy="140208"/>
            </a:xfrm>
            <a:custGeom>
              <a:avLst/>
              <a:gdLst>
                <a:gd name="connsiteX0" fmla="*/ 551 w 151998"/>
                <a:gd name="connsiteY0" fmla="*/ 140208 h 140208"/>
                <a:gd name="connsiteX1" fmla="*/ 88466 w 151998"/>
                <a:gd name="connsiteY1" fmla="*/ 27051 h 140208"/>
                <a:gd name="connsiteX2" fmla="*/ 106469 w 151998"/>
                <a:gd name="connsiteY2" fmla="*/ 0 h 140208"/>
                <a:gd name="connsiteX3" fmla="*/ 151998 w 151998"/>
                <a:gd name="connsiteY3" fmla="*/ 37433 h 140208"/>
                <a:gd name="connsiteX4" fmla="*/ 127614 w 151998"/>
                <a:gd name="connsiteY4" fmla="*/ 66770 h 140208"/>
                <a:gd name="connsiteX5" fmla="*/ 103230 w 151998"/>
                <a:gd name="connsiteY5" fmla="*/ 42386 h 14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998" h="140208">
                  <a:moveTo>
                    <a:pt x="551" y="140208"/>
                  </a:moveTo>
                  <a:cubicBezTo>
                    <a:pt x="551" y="140208"/>
                    <a:pt x="-12499" y="52292"/>
                    <a:pt x="88466" y="27051"/>
                  </a:cubicBezTo>
                  <a:lnTo>
                    <a:pt x="106469" y="0"/>
                  </a:lnTo>
                  <a:lnTo>
                    <a:pt x="151998" y="37433"/>
                  </a:lnTo>
                  <a:lnTo>
                    <a:pt x="127614" y="66770"/>
                  </a:lnTo>
                  <a:lnTo>
                    <a:pt x="103230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8" name="Forme libre : forme 167">
              <a:extLst>
                <a:ext uri="{FF2B5EF4-FFF2-40B4-BE49-F238E27FC236}">
                  <a16:creationId xmlns:a16="http://schemas.microsoft.com/office/drawing/2014/main" id="{7ADFBE38-55B1-47B5-98B5-63BA3F984006}"/>
                </a:ext>
              </a:extLst>
            </p:cNvPr>
            <p:cNvSpPr/>
            <p:nvPr/>
          </p:nvSpPr>
          <p:spPr>
            <a:xfrm>
              <a:off x="908731" y="4691655"/>
              <a:ext cx="144875" cy="91916"/>
            </a:xfrm>
            <a:custGeom>
              <a:avLst/>
              <a:gdLst>
                <a:gd name="connsiteX0" fmla="*/ 144875 w 144875"/>
                <a:gd name="connsiteY0" fmla="*/ 91916 h 91916"/>
                <a:gd name="connsiteX1" fmla="*/ 63532 w 144875"/>
                <a:gd name="connsiteY1" fmla="*/ 27051 h 91916"/>
                <a:gd name="connsiteX2" fmla="*/ 45530 w 144875"/>
                <a:gd name="connsiteY2" fmla="*/ 0 h 91916"/>
                <a:gd name="connsiteX3" fmla="*/ 0 w 144875"/>
                <a:gd name="connsiteY3" fmla="*/ 37433 h 91916"/>
                <a:gd name="connsiteX4" fmla="*/ 24384 w 144875"/>
                <a:gd name="connsiteY4" fmla="*/ 66770 h 91916"/>
                <a:gd name="connsiteX5" fmla="*/ 48768 w 144875"/>
                <a:gd name="connsiteY5" fmla="*/ 42386 h 9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875" h="91916">
                  <a:moveTo>
                    <a:pt x="144875" y="91916"/>
                  </a:moveTo>
                  <a:cubicBezTo>
                    <a:pt x="135255" y="67056"/>
                    <a:pt x="113252" y="39529"/>
                    <a:pt x="63532" y="27051"/>
                  </a:cubicBezTo>
                  <a:lnTo>
                    <a:pt x="45530" y="0"/>
                  </a:lnTo>
                  <a:lnTo>
                    <a:pt x="0" y="37433"/>
                  </a:lnTo>
                  <a:lnTo>
                    <a:pt x="24384" y="66770"/>
                  </a:lnTo>
                  <a:lnTo>
                    <a:pt x="48768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9" name="Forme libre : forme 168">
              <a:extLst>
                <a:ext uri="{FF2B5EF4-FFF2-40B4-BE49-F238E27FC236}">
                  <a16:creationId xmlns:a16="http://schemas.microsoft.com/office/drawing/2014/main" id="{34C06309-97BF-42FF-84AA-BB81E8F878CD}"/>
                </a:ext>
              </a:extLst>
            </p:cNvPr>
            <p:cNvSpPr/>
            <p:nvPr/>
          </p:nvSpPr>
          <p:spPr>
            <a:xfrm>
              <a:off x="1060083" y="4814719"/>
              <a:ext cx="563" cy="17144"/>
            </a:xfrm>
            <a:custGeom>
              <a:avLst/>
              <a:gdLst>
                <a:gd name="connsiteX0" fmla="*/ 0 w 563"/>
                <a:gd name="connsiteY0" fmla="*/ 17145 h 17144"/>
                <a:gd name="connsiteX1" fmla="*/ 286 w 563"/>
                <a:gd name="connsiteY1" fmla="*/ 0 h 1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3" h="17144">
                  <a:moveTo>
                    <a:pt x="0" y="17145"/>
                  </a:moveTo>
                  <a:cubicBezTo>
                    <a:pt x="0" y="17145"/>
                    <a:pt x="1048" y="10382"/>
                    <a:pt x="286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1" name="Rectangle 100">
            <a:extLst>
              <a:ext uri="{FF2B5EF4-FFF2-40B4-BE49-F238E27FC236}">
                <a16:creationId xmlns:a16="http://schemas.microsoft.com/office/drawing/2014/main" id="{32CCB422-87D0-4DF1-A1BA-AA1C6D34CC95}"/>
              </a:ext>
            </a:extLst>
          </p:cNvPr>
          <p:cNvSpPr/>
          <p:nvPr/>
        </p:nvSpPr>
        <p:spPr>
          <a:xfrm>
            <a:off x="5953014" y="3753850"/>
            <a:ext cx="5858585" cy="9033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4" name="Espace réservé du contenu 8">
            <a:extLst>
              <a:ext uri="{FF2B5EF4-FFF2-40B4-BE49-F238E27FC236}">
                <a16:creationId xmlns:a16="http://schemas.microsoft.com/office/drawing/2014/main" id="{0B1C3F5C-C7CB-4FD5-8D1D-57DD514A1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5879" y="3691223"/>
            <a:ext cx="3593247" cy="3190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0" indent="0" algn="ctr">
              <a:spcBef>
                <a:spcPts val="600"/>
              </a:spcBef>
              <a:buClr>
                <a:srgbClr val="D11921"/>
              </a:buClr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fr-FR" altLang="fr-FR" sz="1400" b="1" dirty="0">
                <a:solidFill>
                  <a:prstClr val="white"/>
                </a:solidFill>
              </a:rPr>
              <a:t>Passerelles / Synergies </a:t>
            </a:r>
            <a:r>
              <a:rPr lang="fr-FR" altLang="fr-FR" sz="1400" b="1">
                <a:solidFill>
                  <a:prstClr val="white"/>
                </a:solidFill>
              </a:rPr>
              <a:t>Pro-Premium</a:t>
            </a:r>
            <a:endParaRPr kumimoji="0" lang="fr-FR" alt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6" name="Espace réservé du contenu 8">
            <a:extLst>
              <a:ext uri="{FF2B5EF4-FFF2-40B4-BE49-F238E27FC236}">
                <a16:creationId xmlns:a16="http://schemas.microsoft.com/office/drawing/2014/main" id="{615E4532-88F8-42A5-AA2D-33AECA8CAE21}"/>
              </a:ext>
            </a:extLst>
          </p:cNvPr>
          <p:cNvSpPr txBox="1">
            <a:spLocks/>
          </p:cNvSpPr>
          <p:nvPr/>
        </p:nvSpPr>
        <p:spPr>
          <a:xfrm>
            <a:off x="5577979" y="3890611"/>
            <a:ext cx="6277643" cy="1980245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Font typeface="Wingdings" panose="05000000000000000000" pitchFamily="2" charset="2"/>
              <a:buChar char="§"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PERi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926995" marR="0" lvl="2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753745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  <a:p>
            <a:pPr marL="753745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12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 </a:t>
            </a:r>
          </a:p>
          <a:p>
            <a:pPr marL="753745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  <a:p>
            <a:pPr marL="753745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La boîte à outils : 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uLnTx/>
                <a:uFillTx/>
                <a:latin typeface="Arial"/>
                <a:ea typeface="+mn-ea"/>
                <a:cs typeface="+mn-cs"/>
              </a:rPr>
              <a:t>OORA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uLnTx/>
                <a:uFillTx/>
                <a:latin typeface="Arial"/>
                <a:ea typeface="+mn-ea"/>
                <a:cs typeface="+mn-cs"/>
              </a:rPr>
              <a:t> :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diagnostic, fiches produits et Mémo Pro</a:t>
            </a: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Rubrique des Commerciaux pour trouver toutes les informations :</a:t>
            </a:r>
          </a:p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07" name="Image 106">
            <a:extLst>
              <a:ext uri="{FF2B5EF4-FFF2-40B4-BE49-F238E27FC236}">
                <a16:creationId xmlns:a16="http://schemas.microsoft.com/office/drawing/2014/main" id="{3ECCFD4A-052C-4C61-B97E-5B89DA1B615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9217">
            <a:off x="5896319" y="3693675"/>
            <a:ext cx="341740" cy="342197"/>
          </a:xfrm>
          <a:prstGeom prst="ellipse">
            <a:avLst/>
          </a:prstGeom>
          <a:solidFill>
            <a:schemeClr val="bg1"/>
          </a:solidFill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33A165A-B6CC-D2B7-8E78-AE24BAE593E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176" y="3633993"/>
            <a:ext cx="423834" cy="411895"/>
          </a:xfrm>
          <a:prstGeom prst="rect">
            <a:avLst/>
          </a:prstGeom>
        </p:spPr>
      </p:pic>
      <p:pic>
        <p:nvPicPr>
          <p:cNvPr id="3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D31331BF-4F01-37CB-2082-622BBB7D9E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5225468" y="4146506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57219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23EA176-ED14-4162-B47C-A24CF4DAB5D6}"/>
              </a:ext>
            </a:extLst>
          </p:cNvPr>
          <p:cNvSpPr/>
          <p:nvPr/>
        </p:nvSpPr>
        <p:spPr>
          <a:xfrm>
            <a:off x="6035877" y="3098160"/>
            <a:ext cx="5717684" cy="515097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Espace réservé du contenu 8">
            <a:extLst>
              <a:ext uri="{FF2B5EF4-FFF2-40B4-BE49-F238E27FC236}">
                <a16:creationId xmlns:a16="http://schemas.microsoft.com/office/drawing/2014/main" id="{ADE2DD4E-6A0B-493A-B9D4-9EB2221142D1}"/>
              </a:ext>
            </a:extLst>
          </p:cNvPr>
          <p:cNvSpPr txBox="1">
            <a:spLocks/>
          </p:cNvSpPr>
          <p:nvPr/>
        </p:nvSpPr>
        <p:spPr>
          <a:xfrm>
            <a:off x="5602763" y="1422205"/>
            <a:ext cx="6208835" cy="2377041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683895" marR="0" lvl="1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Part variable sur objectifs : 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VB contrats monétique de proximité (0,5% sur PV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Indiv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.)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VB e-commerce [JPEL Express,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payplug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SP+, VADS, IZ e-commerce (0,5% sur PV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Indiv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.)</a:t>
            </a:r>
          </a:p>
          <a:p>
            <a:pPr marL="683895" marR="0" lvl="1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Part variable relative (baromètre) : 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Ventes nettes Bancarisation et Flux Pros (15% du Baro CAPRO)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Impact potentiel sur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CPAé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si univers non-détenu (15% du Baro CAPRO)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Astuce : 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Tous prescripteurs 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Nos experts sont à vos cotés, il vous suffit d’en parler simplement à vos clients et de passer le relai sur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Monexpert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</a:t>
            </a:r>
            <a:r>
              <a:rPr kumimoji="0" lang="fr-FR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TPE Santé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et </a:t>
            </a:r>
            <a:r>
              <a:rPr kumimoji="0" lang="fr-FR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Ce Boost </a:t>
            </a:r>
            <a:r>
              <a:rPr kumimoji="0" lang="fr-FR" sz="1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Fid</a:t>
            </a:r>
            <a:r>
              <a:rPr kumimoji="0" lang="fr-FR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</a:t>
            </a:r>
          </a:p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8" name="Espace réservé du contenu 8">
            <a:extLst>
              <a:ext uri="{FF2B5EF4-FFF2-40B4-BE49-F238E27FC236}">
                <a16:creationId xmlns:a16="http://schemas.microsoft.com/office/drawing/2014/main" id="{2B241769-9F03-45DF-A32A-DF9D2F0E7776}"/>
              </a:ext>
            </a:extLst>
          </p:cNvPr>
          <p:cNvSpPr txBox="1">
            <a:spLocks/>
          </p:cNvSpPr>
          <p:nvPr/>
        </p:nvSpPr>
        <p:spPr bwMode="auto">
          <a:xfrm>
            <a:off x="5953015" y="3798006"/>
            <a:ext cx="5858586" cy="2159174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Espace réservé du contenu 8">
            <a:extLst>
              <a:ext uri="{FF2B5EF4-FFF2-40B4-BE49-F238E27FC236}">
                <a16:creationId xmlns:a16="http://schemas.microsoft.com/office/drawing/2014/main" id="{42F3C636-9FBD-48E8-8929-84C4E2EAC88D}"/>
              </a:ext>
            </a:extLst>
          </p:cNvPr>
          <p:cNvSpPr txBox="1">
            <a:spLocks/>
          </p:cNvSpPr>
          <p:nvPr/>
        </p:nvSpPr>
        <p:spPr bwMode="auto">
          <a:xfrm>
            <a:off x="466041" y="1398834"/>
            <a:ext cx="5331135" cy="2251012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030A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030A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030A0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030A0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Espace réservé du contenu 8">
            <a:extLst>
              <a:ext uri="{FF2B5EF4-FFF2-40B4-BE49-F238E27FC236}">
                <a16:creationId xmlns:a16="http://schemas.microsoft.com/office/drawing/2014/main" id="{9717FE14-B6AE-4644-9732-8028B2AAD5BD}"/>
              </a:ext>
            </a:extLst>
          </p:cNvPr>
          <p:cNvSpPr txBox="1">
            <a:spLocks/>
          </p:cNvSpPr>
          <p:nvPr/>
        </p:nvSpPr>
        <p:spPr bwMode="auto">
          <a:xfrm>
            <a:off x="5953014" y="1412872"/>
            <a:ext cx="5858586" cy="2231150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030A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030A0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030A0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1" name="Espace réservé du contenu 8">
            <a:extLst>
              <a:ext uri="{FF2B5EF4-FFF2-40B4-BE49-F238E27FC236}">
                <a16:creationId xmlns:a16="http://schemas.microsoft.com/office/drawing/2014/main" id="{89A8FC7D-B5AE-4CE8-9A03-33D5F7C2232F}"/>
              </a:ext>
            </a:extLst>
          </p:cNvPr>
          <p:cNvSpPr txBox="1">
            <a:spLocks/>
          </p:cNvSpPr>
          <p:nvPr/>
        </p:nvSpPr>
        <p:spPr>
          <a:xfrm>
            <a:off x="14210" y="1289592"/>
            <a:ext cx="5880879" cy="2422727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TPE Premium : </a:t>
            </a:r>
            <a:r>
              <a:rPr kumimoji="0" lang="fr-FR" sz="1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 mois de loyer offerts si engagement sur 48 mois </a:t>
            </a: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TPE IP fixe Professionnels de Santé : </a:t>
            </a:r>
            <a:r>
              <a:rPr kumimoji="0" lang="fr-FR" sz="1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Loyer à 9,90€</a:t>
            </a: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TPE Premium</a:t>
            </a: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 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IP/GPRS</a:t>
            </a: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 </a:t>
            </a:r>
            <a:r>
              <a:rPr kumimoji="0" lang="en-US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Professionnels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 de </a:t>
            </a:r>
            <a:r>
              <a:rPr kumimoji="0" lang="en-US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santé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: </a:t>
            </a: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Tarif de location </a:t>
            </a:r>
            <a:r>
              <a:rPr kumimoji="0" lang="en-US" sz="100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privilégié</a:t>
            </a: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+ 2 </a:t>
            </a:r>
            <a:r>
              <a:rPr kumimoji="0" lang="en-US" sz="100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mois</a:t>
            </a: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de </a:t>
            </a:r>
            <a:r>
              <a:rPr kumimoji="0" lang="en-US" sz="100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loyer</a:t>
            </a: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00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offerts</a:t>
            </a: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00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</a:t>
            </a: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engagement sur 48 </a:t>
            </a:r>
            <a:r>
              <a:rPr kumimoji="0" lang="en-US" sz="100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mois</a:t>
            </a:r>
            <a:endParaRPr kumimoji="0" lang="fr-FR" sz="100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IZ </a:t>
            </a:r>
            <a:r>
              <a:rPr kumimoji="0" lang="fr-FR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e-COMMERCE</a:t>
            </a: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by REGICOM </a:t>
            </a:r>
            <a:r>
              <a:rPr kumimoji="0" lang="fr-FR" sz="11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: </a:t>
            </a:r>
            <a:r>
              <a:rPr kumimoji="0" lang="fr-FR" sz="1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50% de remise la 1</a:t>
            </a:r>
            <a:r>
              <a:rPr kumimoji="0" lang="fr-FR" sz="1000" i="0" u="none" strike="noStrike" kern="1200" cap="none" spc="0" normalizeH="0" baseline="300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ère</a:t>
            </a:r>
            <a:r>
              <a:rPr kumimoji="0" lang="fr-FR" sz="1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année </a:t>
            </a:r>
            <a:r>
              <a:rPr kumimoji="0" lang="fr-FR" sz="10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sur l’abonnement et les fonctionnalités essentielles si engagement 48 mois / </a:t>
            </a:r>
            <a:r>
              <a:rPr kumimoji="0" lang="fr-FR" sz="1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installation et 1</a:t>
            </a:r>
            <a:r>
              <a:rPr kumimoji="0" lang="fr-FR" sz="1000" i="0" u="none" strike="noStrike" kern="1200" cap="none" spc="0" normalizeH="0" baseline="300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ère</a:t>
            </a:r>
            <a:r>
              <a:rPr kumimoji="0" lang="fr-FR" sz="1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année offerts </a:t>
            </a:r>
            <a:r>
              <a:rPr kumimoji="0" lang="fr-FR" sz="10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sur le module « click &amp; </a:t>
            </a:r>
            <a:r>
              <a:rPr kumimoji="0" lang="fr-FR" sz="100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collect</a:t>
            </a:r>
            <a:r>
              <a:rPr kumimoji="0" lang="fr-FR" sz="10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 » si engagement 48 mois </a:t>
            </a: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PayPlug</a:t>
            </a: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: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 mois d'abonnement offerts pour toute souscription d'une offre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PayPlug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Starter / Pro ou Premium 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OU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 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6 mois d'abonnement offerts pour toute souscription d'une offre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PayPlug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Pro / Premium (ou Platinum) ET de la fonctionnalité PAYLATER (paiement fractionné garanti)</a:t>
            </a: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JPEL Express</a:t>
            </a: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0" name="Espace réservé du contenu 8">
            <a:extLst>
              <a:ext uri="{FF2B5EF4-FFF2-40B4-BE49-F238E27FC236}">
                <a16:creationId xmlns:a16="http://schemas.microsoft.com/office/drawing/2014/main" id="{D147A023-6A2F-4534-A977-9D8153622A1B}"/>
              </a:ext>
            </a:extLst>
          </p:cNvPr>
          <p:cNvSpPr txBox="1">
            <a:spLocks/>
          </p:cNvSpPr>
          <p:nvPr/>
        </p:nvSpPr>
        <p:spPr>
          <a:xfrm>
            <a:off x="517556" y="3744158"/>
            <a:ext cx="1833757" cy="338987"/>
          </a:xfrm>
          <a:prstGeom prst="rect">
            <a:avLst/>
          </a:prstGeom>
          <a:solidFill>
            <a:srgbClr val="7030A0"/>
          </a:solidFill>
          <a:ln w="28575"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Qui contacter 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6DAB5D-8000-41DB-9DD1-35C9106D84C4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white"/>
                </a:solidFill>
                <a:latin typeface="Montserrat Black" panose="00000A00000000000000" pitchFamily="2" charset="0"/>
              </a:rPr>
              <a:t>MONETIQUE &amp; </a:t>
            </a:r>
            <a:r>
              <a:rPr lang="fr-FR" dirty="0" err="1">
                <a:solidFill>
                  <a:prstClr val="white"/>
                </a:solidFill>
                <a:latin typeface="Montserrat Black" panose="00000A00000000000000" pitchFamily="2" charset="0"/>
              </a:rPr>
              <a:t>e-COMMERCE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Black" panose="00000A00000000000000" pitchFamily="2" charset="0"/>
              <a:ea typeface="+mn-ea"/>
              <a:cs typeface="+mn-cs"/>
            </a:endParaRPr>
          </a:p>
        </p:txBody>
      </p:sp>
      <p:pic>
        <p:nvPicPr>
          <p:cNvPr id="37" name="Image 36">
            <a:hlinkClick r:id="rId2"/>
            <a:extLst>
              <a:ext uri="{FF2B5EF4-FFF2-40B4-BE49-F238E27FC236}">
                <a16:creationId xmlns:a16="http://schemas.microsoft.com/office/drawing/2014/main" id="{FD2824C7-9D90-464B-89B9-A7C0780B4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9086" y="5240341"/>
            <a:ext cx="1233803" cy="278179"/>
          </a:xfrm>
          <a:prstGeom prst="rect">
            <a:avLst/>
          </a:prstGeom>
        </p:spPr>
      </p:pic>
      <p:sp>
        <p:nvSpPr>
          <p:cNvPr id="36" name="Espace réservé du contenu 8">
            <a:extLst>
              <a:ext uri="{FF2B5EF4-FFF2-40B4-BE49-F238E27FC236}">
                <a16:creationId xmlns:a16="http://schemas.microsoft.com/office/drawing/2014/main" id="{615E4532-88F8-42A5-AA2D-33AECA8CAE21}"/>
              </a:ext>
            </a:extLst>
          </p:cNvPr>
          <p:cNvSpPr txBox="1">
            <a:spLocks/>
          </p:cNvSpPr>
          <p:nvPr/>
        </p:nvSpPr>
        <p:spPr>
          <a:xfrm>
            <a:off x="5535243" y="3878075"/>
            <a:ext cx="6277643" cy="2029963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753745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La boîte à outils : </a:t>
            </a:r>
          </a:p>
          <a:p>
            <a:pPr marL="753745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Easy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TPE pour proposer le bon TPE</a:t>
            </a:r>
          </a:p>
          <a:p>
            <a:pPr marL="926995" marR="0" lvl="2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Simul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Easy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pour proposer le bon taux de commission monétique : clic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4"/>
              </a:rPr>
              <a:t>ic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</a:t>
            </a: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Rubrique des Commerciaux pour trouver toutes les informations :</a:t>
            </a:r>
          </a:p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4B9473F1-4C74-4F3A-B18B-6C75B5E16838}"/>
              </a:ext>
            </a:extLst>
          </p:cNvPr>
          <p:cNvSpPr txBox="1">
            <a:spLocks/>
          </p:cNvSpPr>
          <p:nvPr/>
        </p:nvSpPr>
        <p:spPr>
          <a:xfrm>
            <a:off x="458604" y="3799246"/>
            <a:ext cx="5338572" cy="215793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FCCDB4D3-C05A-443F-AA4D-4C211DE728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latin typeface="Montserrat Black"/>
              </a:rPr>
              <a:t>L’</a:t>
            </a:r>
            <a:r>
              <a:rPr lang="fr-FR">
                <a:solidFill>
                  <a:srgbClr val="7030A0"/>
                </a:solidFill>
                <a:latin typeface="Montserrat Black"/>
              </a:rPr>
              <a:t>Essentiel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 </a:t>
            </a:r>
            <a:r>
              <a:rPr lang="fr-FR">
                <a:latin typeface="Montserrat Black"/>
              </a:rPr>
              <a:t>de la Monétique et du E-commerce </a:t>
            </a: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3836AF9C-4F4B-4A91-B38B-D3693A710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Premium - </a:t>
            </a:r>
            <a:r>
              <a:rPr lang="fr-FR">
                <a:solidFill>
                  <a:srgbClr val="C00000"/>
                </a:solidFill>
              </a:rPr>
              <a:t>Professionnels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12" name="Espace réservé du contenu 8">
            <a:extLst>
              <a:ext uri="{FF2B5EF4-FFF2-40B4-BE49-F238E27FC236}">
                <a16:creationId xmlns:a16="http://schemas.microsoft.com/office/drawing/2014/main" id="{49424DC2-A064-426D-9643-56011F5E9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4487" y="1277258"/>
            <a:ext cx="2629578" cy="31906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impacts sur votre PV</a:t>
            </a:r>
          </a:p>
        </p:txBody>
      </p:sp>
      <p:sp>
        <p:nvSpPr>
          <p:cNvPr id="15" name="Espace réservé du contenu 8">
            <a:extLst>
              <a:ext uri="{FF2B5EF4-FFF2-40B4-BE49-F238E27FC236}">
                <a16:creationId xmlns:a16="http://schemas.microsoft.com/office/drawing/2014/main" id="{98DB1A6E-53E6-4BB5-B9A4-5F1EB056D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58" y="1239301"/>
            <a:ext cx="2245682" cy="31906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offres à proposer</a:t>
            </a:r>
          </a:p>
        </p:txBody>
      </p:sp>
      <p:sp>
        <p:nvSpPr>
          <p:cNvPr id="19" name="Espace réservé du contenu 8">
            <a:extLst>
              <a:ext uri="{FF2B5EF4-FFF2-40B4-BE49-F238E27FC236}">
                <a16:creationId xmlns:a16="http://schemas.microsoft.com/office/drawing/2014/main" id="{50970CFC-DF42-41A9-8657-16BE65616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0373" y="3737133"/>
            <a:ext cx="4121238" cy="31906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TOUT SUR… la Monétique et l’E-commerce</a:t>
            </a:r>
          </a:p>
        </p:txBody>
      </p:sp>
      <p:pic>
        <p:nvPicPr>
          <p:cNvPr id="39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5CFD2588-57FF-4BCA-9FA5-F1EC17550F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11309537" y="5362939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Graphique 1830">
            <a:extLst>
              <a:ext uri="{FF2B5EF4-FFF2-40B4-BE49-F238E27FC236}">
                <a16:creationId xmlns:a16="http://schemas.microsoft.com/office/drawing/2014/main" id="{AEAB64AA-3C44-4F35-88C7-DF827F106951}"/>
              </a:ext>
            </a:extLst>
          </p:cNvPr>
          <p:cNvGrpSpPr/>
          <p:nvPr/>
        </p:nvGrpSpPr>
        <p:grpSpPr>
          <a:xfrm>
            <a:off x="538447" y="1276994"/>
            <a:ext cx="248961" cy="225774"/>
            <a:chOff x="10483925" y="2904391"/>
            <a:chExt cx="396900" cy="359934"/>
          </a:xfrm>
          <a:noFill/>
        </p:grpSpPr>
        <p:grpSp>
          <p:nvGrpSpPr>
            <p:cNvPr id="34" name="Graphique 1830">
              <a:extLst>
                <a:ext uri="{FF2B5EF4-FFF2-40B4-BE49-F238E27FC236}">
                  <a16:creationId xmlns:a16="http://schemas.microsoft.com/office/drawing/2014/main" id="{D0E12C51-85B7-4FFE-92F4-DBB434EAE17A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43" name="Forme libre : forme 42">
                <a:extLst>
                  <a:ext uri="{FF2B5EF4-FFF2-40B4-BE49-F238E27FC236}">
                    <a16:creationId xmlns:a16="http://schemas.microsoft.com/office/drawing/2014/main" id="{4AC9F207-80D1-4A97-AD89-113830EAE3B0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4" name="Forme libre : forme 43">
                <a:extLst>
                  <a:ext uri="{FF2B5EF4-FFF2-40B4-BE49-F238E27FC236}">
                    <a16:creationId xmlns:a16="http://schemas.microsoft.com/office/drawing/2014/main" id="{2C04DF0D-8439-4317-AFC8-0160D88AD8A5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5" name="Forme libre : forme 44">
                <a:extLst>
                  <a:ext uri="{FF2B5EF4-FFF2-40B4-BE49-F238E27FC236}">
                    <a16:creationId xmlns:a16="http://schemas.microsoft.com/office/drawing/2014/main" id="{D12BCECA-2D78-4D31-A022-6885C6B8089E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6" name="Forme libre : forme 45">
                <a:extLst>
                  <a:ext uri="{FF2B5EF4-FFF2-40B4-BE49-F238E27FC236}">
                    <a16:creationId xmlns:a16="http://schemas.microsoft.com/office/drawing/2014/main" id="{E2A7C94B-3F40-48B1-9501-703C278D6BCC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7" name="Forme libre : forme 46">
                <a:extLst>
                  <a:ext uri="{FF2B5EF4-FFF2-40B4-BE49-F238E27FC236}">
                    <a16:creationId xmlns:a16="http://schemas.microsoft.com/office/drawing/2014/main" id="{DC8A85DA-972B-47DF-910C-A3374B244294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8" name="Forme libre : forme 47">
                <a:extLst>
                  <a:ext uri="{FF2B5EF4-FFF2-40B4-BE49-F238E27FC236}">
                    <a16:creationId xmlns:a16="http://schemas.microsoft.com/office/drawing/2014/main" id="{7061D058-4737-4D8E-B857-8A4E44F66986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9" name="Forme libre : forme 48">
                <a:extLst>
                  <a:ext uri="{FF2B5EF4-FFF2-40B4-BE49-F238E27FC236}">
                    <a16:creationId xmlns:a16="http://schemas.microsoft.com/office/drawing/2014/main" id="{C83CB4D9-C6EF-493D-87C3-DF3F8CED76A2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0" name="Forme libre : forme 49">
                <a:extLst>
                  <a:ext uri="{FF2B5EF4-FFF2-40B4-BE49-F238E27FC236}">
                    <a16:creationId xmlns:a16="http://schemas.microsoft.com/office/drawing/2014/main" id="{6B6E85AA-8970-48D7-B1C3-9B34083C5119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1" name="Forme libre : forme 50">
                <a:extLst>
                  <a:ext uri="{FF2B5EF4-FFF2-40B4-BE49-F238E27FC236}">
                    <a16:creationId xmlns:a16="http://schemas.microsoft.com/office/drawing/2014/main" id="{3E69D6BC-7DF5-4894-86BB-5D03F0A6261A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2" name="Forme libre : forme 51">
                <a:extLst>
                  <a:ext uri="{FF2B5EF4-FFF2-40B4-BE49-F238E27FC236}">
                    <a16:creationId xmlns:a16="http://schemas.microsoft.com/office/drawing/2014/main" id="{B5BCC2D8-4EF9-4282-A41B-FBCF4ACD43B2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" name="Forme libre : forme 52">
                <a:extLst>
                  <a:ext uri="{FF2B5EF4-FFF2-40B4-BE49-F238E27FC236}">
                    <a16:creationId xmlns:a16="http://schemas.microsoft.com/office/drawing/2014/main" id="{10D709F8-8F2E-4589-8B85-316C43A9E96F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" name="Forme libre : forme 53">
                <a:extLst>
                  <a:ext uri="{FF2B5EF4-FFF2-40B4-BE49-F238E27FC236}">
                    <a16:creationId xmlns:a16="http://schemas.microsoft.com/office/drawing/2014/main" id="{490A37C7-0EF3-4297-9B70-20FA7A46CA66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" name="Forme libre : forme 54">
                <a:extLst>
                  <a:ext uri="{FF2B5EF4-FFF2-40B4-BE49-F238E27FC236}">
                    <a16:creationId xmlns:a16="http://schemas.microsoft.com/office/drawing/2014/main" id="{8CBE5F29-0C57-40C3-9FF2-36EB1D4BBE61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7B547F63-9509-4548-8F7B-F57F859901E8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549E9D75-46C4-4240-B745-19E3E51358C4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" name="Forme libre : forme 41">
              <a:extLst>
                <a:ext uri="{FF2B5EF4-FFF2-40B4-BE49-F238E27FC236}">
                  <a16:creationId xmlns:a16="http://schemas.microsoft.com/office/drawing/2014/main" id="{E3BC4898-0F33-4363-908A-F961E0114466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56" name="Graphique 1772">
            <a:extLst>
              <a:ext uri="{FF2B5EF4-FFF2-40B4-BE49-F238E27FC236}">
                <a16:creationId xmlns:a16="http://schemas.microsoft.com/office/drawing/2014/main" id="{560D8597-8C00-40D9-94B8-801191D0101A}"/>
              </a:ext>
            </a:extLst>
          </p:cNvPr>
          <p:cNvGrpSpPr/>
          <p:nvPr/>
        </p:nvGrpSpPr>
        <p:grpSpPr>
          <a:xfrm>
            <a:off x="6102164" y="1318463"/>
            <a:ext cx="211812" cy="233903"/>
            <a:chOff x="2317430" y="1288782"/>
            <a:chExt cx="363699" cy="401630"/>
          </a:xfrm>
          <a:noFill/>
        </p:grpSpPr>
        <p:sp>
          <p:nvSpPr>
            <p:cNvPr id="57" name="Forme libre : forme 56">
              <a:extLst>
                <a:ext uri="{FF2B5EF4-FFF2-40B4-BE49-F238E27FC236}">
                  <a16:creationId xmlns:a16="http://schemas.microsoft.com/office/drawing/2014/main" id="{7BEF9351-F494-4A1B-8AF0-D80055C9B985}"/>
                </a:ext>
              </a:extLst>
            </p:cNvPr>
            <p:cNvSpPr/>
            <p:nvPr/>
          </p:nvSpPr>
          <p:spPr>
            <a:xfrm>
              <a:off x="2437427" y="1349025"/>
              <a:ext cx="92315" cy="208883"/>
            </a:xfrm>
            <a:custGeom>
              <a:avLst/>
              <a:gdLst>
                <a:gd name="connsiteX0" fmla="*/ 18 w 92315"/>
                <a:gd name="connsiteY0" fmla="*/ 208883 h 208883"/>
                <a:gd name="connsiteX1" fmla="*/ 18 w 92315"/>
                <a:gd name="connsiteY1" fmla="*/ 128111 h 208883"/>
                <a:gd name="connsiteX2" fmla="*/ 84505 w 92315"/>
                <a:gd name="connsiteY2" fmla="*/ 0 h 208883"/>
                <a:gd name="connsiteX3" fmla="*/ 92315 w 92315"/>
                <a:gd name="connsiteY3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15" h="208883">
                  <a:moveTo>
                    <a:pt x="18" y="208883"/>
                  </a:moveTo>
                  <a:cubicBezTo>
                    <a:pt x="18" y="157258"/>
                    <a:pt x="18" y="128111"/>
                    <a:pt x="18" y="128111"/>
                  </a:cubicBezTo>
                  <a:cubicBezTo>
                    <a:pt x="18" y="128111"/>
                    <a:pt x="-3411" y="2857"/>
                    <a:pt x="84505" y="0"/>
                  </a:cubicBezTo>
                  <a:lnTo>
                    <a:pt x="92315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58" name="Graphique 1772">
              <a:extLst>
                <a:ext uri="{FF2B5EF4-FFF2-40B4-BE49-F238E27FC236}">
                  <a16:creationId xmlns:a16="http://schemas.microsoft.com/office/drawing/2014/main" id="{077D4080-EBEC-454B-B0D1-D419F3291DB1}"/>
                </a:ext>
              </a:extLst>
            </p:cNvPr>
            <p:cNvGrpSpPr/>
            <p:nvPr/>
          </p:nvGrpSpPr>
          <p:grpSpPr>
            <a:xfrm>
              <a:off x="2452209" y="1371600"/>
              <a:ext cx="42576" cy="102012"/>
              <a:chOff x="2452209" y="1371600"/>
              <a:chExt cx="42576" cy="102012"/>
            </a:xfrm>
            <a:grpFill/>
          </p:grpSpPr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6EF73E39-77D0-41DF-9943-92D6D708D60F}"/>
                  </a:ext>
                </a:extLst>
              </p:cNvPr>
              <p:cNvSpPr/>
              <p:nvPr/>
            </p:nvSpPr>
            <p:spPr>
              <a:xfrm>
                <a:off x="2480403" y="1371600"/>
                <a:ext cx="14382" cy="13049"/>
              </a:xfrm>
              <a:custGeom>
                <a:avLst/>
                <a:gdLst>
                  <a:gd name="connsiteX0" fmla="*/ 0 w 14382"/>
                  <a:gd name="connsiteY0" fmla="*/ 13049 h 13049"/>
                  <a:gd name="connsiteX1" fmla="*/ 14383 w 14382"/>
                  <a:gd name="connsiteY1" fmla="*/ 0 h 1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13049">
                    <a:moveTo>
                      <a:pt x="0" y="13049"/>
                    </a:moveTo>
                    <a:cubicBezTo>
                      <a:pt x="4191" y="8191"/>
                      <a:pt x="8954" y="3715"/>
                      <a:pt x="14383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9" name="Forme libre : forme 78">
                <a:extLst>
                  <a:ext uri="{FF2B5EF4-FFF2-40B4-BE49-F238E27FC236}">
                    <a16:creationId xmlns:a16="http://schemas.microsoft.com/office/drawing/2014/main" id="{242F2F63-C013-4F1B-BB71-EFD6BB59602E}"/>
                  </a:ext>
                </a:extLst>
              </p:cNvPr>
              <p:cNvSpPr/>
              <p:nvPr/>
            </p:nvSpPr>
            <p:spPr>
              <a:xfrm>
                <a:off x="2452209" y="1404175"/>
                <a:ext cx="15621" cy="69437"/>
              </a:xfrm>
              <a:custGeom>
                <a:avLst/>
                <a:gdLst>
                  <a:gd name="connsiteX0" fmla="*/ 0 w 15621"/>
                  <a:gd name="connsiteY0" fmla="*/ 69437 h 69437"/>
                  <a:gd name="connsiteX1" fmla="*/ 15621 w 15621"/>
                  <a:gd name="connsiteY1" fmla="*/ 0 h 69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21" h="69437">
                    <a:moveTo>
                      <a:pt x="0" y="69437"/>
                    </a:moveTo>
                    <a:cubicBezTo>
                      <a:pt x="572" y="54578"/>
                      <a:pt x="3334" y="25146"/>
                      <a:pt x="15621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AC727E1D-D48A-43B4-85E1-B4327EF24437}"/>
                </a:ext>
              </a:extLst>
            </p:cNvPr>
            <p:cNvSpPr/>
            <p:nvPr/>
          </p:nvSpPr>
          <p:spPr>
            <a:xfrm>
              <a:off x="2556317" y="1349974"/>
              <a:ext cx="86772" cy="231460"/>
            </a:xfrm>
            <a:custGeom>
              <a:avLst/>
              <a:gdLst>
                <a:gd name="connsiteX0" fmla="*/ 0 w 86772"/>
                <a:gd name="connsiteY0" fmla="*/ 3 h 231460"/>
                <a:gd name="connsiteX1" fmla="*/ 86773 w 86772"/>
                <a:gd name="connsiteY1" fmla="*/ 132687 h 231460"/>
                <a:gd name="connsiteX2" fmla="*/ 86773 w 86772"/>
                <a:gd name="connsiteY2" fmla="*/ 231461 h 2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72" h="231460">
                  <a:moveTo>
                    <a:pt x="0" y="3"/>
                  </a:moveTo>
                  <a:cubicBezTo>
                    <a:pt x="0" y="3"/>
                    <a:pt x="86773" y="-2568"/>
                    <a:pt x="86773" y="132687"/>
                  </a:cubicBezTo>
                  <a:lnTo>
                    <a:pt x="86773" y="231461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712B47AA-158D-48FC-BFC5-0EB922C691CC}"/>
                </a:ext>
              </a:extLst>
            </p:cNvPr>
            <p:cNvSpPr/>
            <p:nvPr/>
          </p:nvSpPr>
          <p:spPr>
            <a:xfrm>
              <a:off x="2491356" y="1288782"/>
              <a:ext cx="86868" cy="59291"/>
            </a:xfrm>
            <a:custGeom>
              <a:avLst/>
              <a:gdLst>
                <a:gd name="connsiteX0" fmla="*/ 23241 w 86868"/>
                <a:gd name="connsiteY0" fmla="*/ 59291 h 59291"/>
                <a:gd name="connsiteX1" fmla="*/ 0 w 86868"/>
                <a:gd name="connsiteY1" fmla="*/ 14333 h 59291"/>
                <a:gd name="connsiteX2" fmla="*/ 86868 w 86868"/>
                <a:gd name="connsiteY2" fmla="*/ 10142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" h="59291">
                  <a:moveTo>
                    <a:pt x="23241" y="59291"/>
                  </a:moveTo>
                  <a:lnTo>
                    <a:pt x="0" y="14333"/>
                  </a:lnTo>
                  <a:cubicBezTo>
                    <a:pt x="0" y="14333"/>
                    <a:pt x="42386" y="-14909"/>
                    <a:pt x="86868" y="1014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390C741E-61DC-469B-971D-7F488F27D973}"/>
                </a:ext>
              </a:extLst>
            </p:cNvPr>
            <p:cNvSpPr/>
            <p:nvPr/>
          </p:nvSpPr>
          <p:spPr>
            <a:xfrm>
              <a:off x="2568033" y="1308544"/>
              <a:ext cx="16382" cy="40671"/>
            </a:xfrm>
            <a:custGeom>
              <a:avLst/>
              <a:gdLst>
                <a:gd name="connsiteX0" fmla="*/ 16383 w 16382"/>
                <a:gd name="connsiteY0" fmla="*/ 0 h 40671"/>
                <a:gd name="connsiteX1" fmla="*/ 0 w 16382"/>
                <a:gd name="connsiteY1" fmla="*/ 40672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" h="40671">
                  <a:moveTo>
                    <a:pt x="16383" y="0"/>
                  </a:moveTo>
                  <a:lnTo>
                    <a:pt x="0" y="40672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47E65D2F-410C-4DC0-A964-BDDB8F2ABC6C}"/>
                </a:ext>
              </a:extLst>
            </p:cNvPr>
            <p:cNvSpPr/>
            <p:nvPr/>
          </p:nvSpPr>
          <p:spPr>
            <a:xfrm>
              <a:off x="2538601" y="1303972"/>
              <a:ext cx="190" cy="34194"/>
            </a:xfrm>
            <a:custGeom>
              <a:avLst/>
              <a:gdLst>
                <a:gd name="connsiteX0" fmla="*/ 191 w 190"/>
                <a:gd name="connsiteY0" fmla="*/ 0 h 34194"/>
                <a:gd name="connsiteX1" fmla="*/ 0 w 190"/>
                <a:gd name="connsiteY1" fmla="*/ 34195 h 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" h="34194">
                  <a:moveTo>
                    <a:pt x="191" y="0"/>
                  </a:moveTo>
                  <a:lnTo>
                    <a:pt x="0" y="3419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A52D3568-B9C4-4034-B384-23DD6D060314}"/>
                </a:ext>
              </a:extLst>
            </p:cNvPr>
            <p:cNvSpPr/>
            <p:nvPr/>
          </p:nvSpPr>
          <p:spPr>
            <a:xfrm>
              <a:off x="2556889" y="1311116"/>
              <a:ext cx="6572" cy="18478"/>
            </a:xfrm>
            <a:custGeom>
              <a:avLst/>
              <a:gdLst>
                <a:gd name="connsiteX0" fmla="*/ 6572 w 6572"/>
                <a:gd name="connsiteY0" fmla="*/ 0 h 18478"/>
                <a:gd name="connsiteX1" fmla="*/ 0 w 6572"/>
                <a:gd name="connsiteY1" fmla="*/ 18479 h 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" h="18478">
                  <a:moveTo>
                    <a:pt x="6572" y="0"/>
                  </a:moveTo>
                  <a:lnTo>
                    <a:pt x="0" y="1847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64" name="Graphique 1772">
              <a:extLst>
                <a:ext uri="{FF2B5EF4-FFF2-40B4-BE49-F238E27FC236}">
                  <a16:creationId xmlns:a16="http://schemas.microsoft.com/office/drawing/2014/main" id="{17C64C93-520C-4FC6-B52E-0BA99A804E2D}"/>
                </a:ext>
              </a:extLst>
            </p:cNvPr>
            <p:cNvGrpSpPr/>
            <p:nvPr/>
          </p:nvGrpSpPr>
          <p:grpSpPr>
            <a:xfrm>
              <a:off x="2489833" y="1432178"/>
              <a:ext cx="79724" cy="98488"/>
              <a:chOff x="2489833" y="1432178"/>
              <a:chExt cx="79724" cy="98488"/>
            </a:xfrm>
            <a:grpFill/>
          </p:grpSpPr>
          <p:sp>
            <p:nvSpPr>
              <p:cNvPr id="75" name="Forme libre : forme 74">
                <a:extLst>
                  <a:ext uri="{FF2B5EF4-FFF2-40B4-BE49-F238E27FC236}">
                    <a16:creationId xmlns:a16="http://schemas.microsoft.com/office/drawing/2014/main" id="{9DD15849-A280-40D4-8D83-A883AF076BEC}"/>
                  </a:ext>
                </a:extLst>
              </p:cNvPr>
              <p:cNvSpPr/>
              <p:nvPr/>
            </p:nvSpPr>
            <p:spPr>
              <a:xfrm>
                <a:off x="2506025" y="1432178"/>
                <a:ext cx="63531" cy="98488"/>
              </a:xfrm>
              <a:custGeom>
                <a:avLst/>
                <a:gdLst>
                  <a:gd name="connsiteX0" fmla="*/ 63532 w 63531"/>
                  <a:gd name="connsiteY0" fmla="*/ 96393 h 98488"/>
                  <a:gd name="connsiteX1" fmla="*/ 49244 w 63531"/>
                  <a:gd name="connsiteY1" fmla="*/ 98489 h 98488"/>
                  <a:gd name="connsiteX2" fmla="*/ 0 w 63531"/>
                  <a:gd name="connsiteY2" fmla="*/ 49244 h 98488"/>
                  <a:gd name="connsiteX3" fmla="*/ 49244 w 63531"/>
                  <a:gd name="connsiteY3" fmla="*/ 0 h 98488"/>
                  <a:gd name="connsiteX4" fmla="*/ 61436 w 63531"/>
                  <a:gd name="connsiteY4" fmla="*/ 1524 h 98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31" h="98488">
                    <a:moveTo>
                      <a:pt x="63532" y="96393"/>
                    </a:moveTo>
                    <a:cubicBezTo>
                      <a:pt x="58960" y="97727"/>
                      <a:pt x="54197" y="98489"/>
                      <a:pt x="49244" y="98489"/>
                    </a:cubicBezTo>
                    <a:cubicBezTo>
                      <a:pt x="22003" y="98489"/>
                      <a:pt x="0" y="76390"/>
                      <a:pt x="0" y="49244"/>
                    </a:cubicBezTo>
                    <a:cubicBezTo>
                      <a:pt x="0" y="22098"/>
                      <a:pt x="22098" y="0"/>
                      <a:pt x="49244" y="0"/>
                    </a:cubicBezTo>
                    <a:cubicBezTo>
                      <a:pt x="53435" y="0"/>
                      <a:pt x="57531" y="572"/>
                      <a:pt x="61436" y="1524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6" name="Forme libre : forme 75">
                <a:extLst>
                  <a:ext uri="{FF2B5EF4-FFF2-40B4-BE49-F238E27FC236}">
                    <a16:creationId xmlns:a16="http://schemas.microsoft.com/office/drawing/2014/main" id="{3D400436-4416-403F-AA8D-AA3E59B5B4D9}"/>
                  </a:ext>
                </a:extLst>
              </p:cNvPr>
              <p:cNvSpPr/>
              <p:nvPr/>
            </p:nvSpPr>
            <p:spPr>
              <a:xfrm>
                <a:off x="2491261" y="1471326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AB80F37-651D-473C-BE98-617488F45295}"/>
                  </a:ext>
                </a:extLst>
              </p:cNvPr>
              <p:cNvSpPr/>
              <p:nvPr/>
            </p:nvSpPr>
            <p:spPr>
              <a:xfrm>
                <a:off x="2489833" y="1488090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617964DA-95AC-471A-8672-96A20B04DDAC}"/>
                </a:ext>
              </a:extLst>
            </p:cNvPr>
            <p:cNvSpPr/>
            <p:nvPr/>
          </p:nvSpPr>
          <p:spPr>
            <a:xfrm>
              <a:off x="2317430" y="1683829"/>
              <a:ext cx="7239" cy="9525"/>
            </a:xfrm>
            <a:custGeom>
              <a:avLst/>
              <a:gdLst>
                <a:gd name="connsiteX0" fmla="*/ 7239 w 7239"/>
                <a:gd name="connsiteY0" fmla="*/ 0 h 9525"/>
                <a:gd name="connsiteX1" fmla="*/ 0 w 72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9525">
                  <a:moveTo>
                    <a:pt x="7239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A97485ED-2A2E-41C1-8C94-B664DBF661E6}"/>
                </a:ext>
              </a:extLst>
            </p:cNvPr>
            <p:cNvSpPr/>
            <p:nvPr/>
          </p:nvSpPr>
          <p:spPr>
            <a:xfrm>
              <a:off x="2317430" y="1531524"/>
              <a:ext cx="60293" cy="152304"/>
            </a:xfrm>
            <a:custGeom>
              <a:avLst/>
              <a:gdLst>
                <a:gd name="connsiteX0" fmla="*/ 0 w 60293"/>
                <a:gd name="connsiteY0" fmla="*/ 0 h 152304"/>
                <a:gd name="connsiteX1" fmla="*/ 55150 w 60293"/>
                <a:gd name="connsiteY1" fmla="*/ 0 h 152304"/>
                <a:gd name="connsiteX2" fmla="*/ 60293 w 60293"/>
                <a:gd name="connsiteY2" fmla="*/ 5143 h 152304"/>
                <a:gd name="connsiteX3" fmla="*/ 60293 w 60293"/>
                <a:gd name="connsiteY3" fmla="*/ 147161 h 152304"/>
                <a:gd name="connsiteX4" fmla="*/ 55150 w 60293"/>
                <a:gd name="connsiteY4" fmla="*/ 152305 h 152304"/>
                <a:gd name="connsiteX5" fmla="*/ 26099 w 60293"/>
                <a:gd name="connsiteY5" fmla="*/ 152305 h 1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" h="152304">
                  <a:moveTo>
                    <a:pt x="0" y="0"/>
                  </a:moveTo>
                  <a:lnTo>
                    <a:pt x="55150" y="0"/>
                  </a:lnTo>
                  <a:cubicBezTo>
                    <a:pt x="58007" y="0"/>
                    <a:pt x="60293" y="2286"/>
                    <a:pt x="60293" y="5143"/>
                  </a:cubicBezTo>
                  <a:lnTo>
                    <a:pt x="60293" y="147161"/>
                  </a:lnTo>
                  <a:cubicBezTo>
                    <a:pt x="60293" y="150019"/>
                    <a:pt x="58007" y="152305"/>
                    <a:pt x="55150" y="152305"/>
                  </a:cubicBezTo>
                  <a:lnTo>
                    <a:pt x="26099" y="15230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7040F4F7-3ED1-4773-A51B-62C1629293D0}"/>
                </a:ext>
              </a:extLst>
            </p:cNvPr>
            <p:cNvSpPr/>
            <p:nvPr/>
          </p:nvSpPr>
          <p:spPr>
            <a:xfrm>
              <a:off x="2380009" y="1626108"/>
              <a:ext cx="22764" cy="39242"/>
            </a:xfrm>
            <a:custGeom>
              <a:avLst/>
              <a:gdLst>
                <a:gd name="connsiteX0" fmla="*/ 22765 w 22764"/>
                <a:gd name="connsiteY0" fmla="*/ 0 h 39242"/>
                <a:gd name="connsiteX1" fmla="*/ 22765 w 22764"/>
                <a:gd name="connsiteY1" fmla="*/ 34099 h 39242"/>
                <a:gd name="connsiteX2" fmla="*/ 17621 w 22764"/>
                <a:gd name="connsiteY2" fmla="*/ 39243 h 39242"/>
                <a:gd name="connsiteX3" fmla="*/ 0 w 22764"/>
                <a:gd name="connsiteY3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39242">
                  <a:moveTo>
                    <a:pt x="22765" y="0"/>
                  </a:moveTo>
                  <a:lnTo>
                    <a:pt x="22765" y="34099"/>
                  </a:lnTo>
                  <a:cubicBezTo>
                    <a:pt x="22765" y="36957"/>
                    <a:pt x="20479" y="39243"/>
                    <a:pt x="17621" y="39243"/>
                  </a:cubicBezTo>
                  <a:lnTo>
                    <a:pt x="0" y="39243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7442886A-7E8F-452A-B0DD-C90B6DFE645D}"/>
                </a:ext>
              </a:extLst>
            </p:cNvPr>
            <p:cNvSpPr/>
            <p:nvPr/>
          </p:nvSpPr>
          <p:spPr>
            <a:xfrm>
              <a:off x="2378199" y="1544288"/>
              <a:ext cx="24574" cy="59150"/>
            </a:xfrm>
            <a:custGeom>
              <a:avLst/>
              <a:gdLst>
                <a:gd name="connsiteX0" fmla="*/ 0 w 24574"/>
                <a:gd name="connsiteY0" fmla="*/ 0 h 59150"/>
                <a:gd name="connsiteX1" fmla="*/ 19431 w 24574"/>
                <a:gd name="connsiteY1" fmla="*/ 0 h 59150"/>
                <a:gd name="connsiteX2" fmla="*/ 24575 w 24574"/>
                <a:gd name="connsiteY2" fmla="*/ 5144 h 59150"/>
                <a:gd name="connsiteX3" fmla="*/ 24575 w 24574"/>
                <a:gd name="connsiteY3" fmla="*/ 59150 h 5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74" h="59150">
                  <a:moveTo>
                    <a:pt x="0" y="0"/>
                  </a:moveTo>
                  <a:lnTo>
                    <a:pt x="19431" y="0"/>
                  </a:lnTo>
                  <a:cubicBezTo>
                    <a:pt x="22289" y="0"/>
                    <a:pt x="24575" y="2286"/>
                    <a:pt x="24575" y="5144"/>
                  </a:cubicBezTo>
                  <a:lnTo>
                    <a:pt x="24575" y="5915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FF2CE604-97C3-4EA1-BA8D-CD2ECAB84241}"/>
                </a:ext>
              </a:extLst>
            </p:cNvPr>
            <p:cNvSpPr/>
            <p:nvPr/>
          </p:nvSpPr>
          <p:spPr>
            <a:xfrm>
              <a:off x="2402774" y="1557611"/>
              <a:ext cx="172307" cy="71639"/>
            </a:xfrm>
            <a:custGeom>
              <a:avLst/>
              <a:gdLst>
                <a:gd name="connsiteX0" fmla="*/ 0 w 172307"/>
                <a:gd name="connsiteY0" fmla="*/ 678 h 71639"/>
                <a:gd name="connsiteX1" fmla="*/ 95917 w 172307"/>
                <a:gd name="connsiteY1" fmla="*/ 20681 h 71639"/>
                <a:gd name="connsiteX2" fmla="*/ 153638 w 172307"/>
                <a:gd name="connsiteY2" fmla="*/ 20681 h 71639"/>
                <a:gd name="connsiteX3" fmla="*/ 172307 w 172307"/>
                <a:gd name="connsiteY3" fmla="*/ 38397 h 71639"/>
                <a:gd name="connsiteX4" fmla="*/ 152305 w 172307"/>
                <a:gd name="connsiteY4" fmla="*/ 55257 h 71639"/>
                <a:gd name="connsiteX5" fmla="*/ 105442 w 172307"/>
                <a:gd name="connsiteY5" fmla="*/ 55257 h 71639"/>
                <a:gd name="connsiteX6" fmla="*/ 90392 w 172307"/>
                <a:gd name="connsiteY6" fmla="*/ 71640 h 7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307" h="71639">
                  <a:moveTo>
                    <a:pt x="0" y="678"/>
                  </a:moveTo>
                  <a:cubicBezTo>
                    <a:pt x="0" y="678"/>
                    <a:pt x="60008" y="-5703"/>
                    <a:pt x="95917" y="20681"/>
                  </a:cubicBezTo>
                  <a:lnTo>
                    <a:pt x="153638" y="20681"/>
                  </a:lnTo>
                  <a:cubicBezTo>
                    <a:pt x="153638" y="20681"/>
                    <a:pt x="172307" y="19728"/>
                    <a:pt x="172307" y="38397"/>
                  </a:cubicBezTo>
                  <a:cubicBezTo>
                    <a:pt x="172307" y="57066"/>
                    <a:pt x="152305" y="55257"/>
                    <a:pt x="152305" y="55257"/>
                  </a:cubicBezTo>
                  <a:lnTo>
                    <a:pt x="105442" y="55257"/>
                  </a:lnTo>
                  <a:lnTo>
                    <a:pt x="90392" y="7164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69D134F7-74B8-4514-B335-CFB15CC9039B}"/>
                </a:ext>
              </a:extLst>
            </p:cNvPr>
            <p:cNvSpPr/>
            <p:nvPr/>
          </p:nvSpPr>
          <p:spPr>
            <a:xfrm>
              <a:off x="2404584" y="1647062"/>
              <a:ext cx="131349" cy="43350"/>
            </a:xfrm>
            <a:custGeom>
              <a:avLst/>
              <a:gdLst>
                <a:gd name="connsiteX0" fmla="*/ 131350 w 131349"/>
                <a:gd name="connsiteY0" fmla="*/ 42196 h 43350"/>
                <a:gd name="connsiteX1" fmla="*/ 108204 w 131349"/>
                <a:gd name="connsiteY1" fmla="*/ 39053 h 43350"/>
                <a:gd name="connsiteX2" fmla="*/ 34100 w 131349"/>
                <a:gd name="connsiteY2" fmla="*/ 0 h 43350"/>
                <a:gd name="connsiteX3" fmla="*/ 0 w 131349"/>
                <a:gd name="connsiteY3" fmla="*/ 0 h 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349" h="43350">
                  <a:moveTo>
                    <a:pt x="131350" y="42196"/>
                  </a:moveTo>
                  <a:cubicBezTo>
                    <a:pt x="131350" y="42196"/>
                    <a:pt x="122301" y="46292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5133EBBF-E380-4DD8-A975-72F412BFB09A}"/>
                </a:ext>
              </a:extLst>
            </p:cNvPr>
            <p:cNvSpPr/>
            <p:nvPr/>
          </p:nvSpPr>
          <p:spPr>
            <a:xfrm>
              <a:off x="2551459" y="1590759"/>
              <a:ext cx="129669" cy="91546"/>
            </a:xfrm>
            <a:custGeom>
              <a:avLst/>
              <a:gdLst>
                <a:gd name="connsiteX0" fmla="*/ 48101 w 129669"/>
                <a:gd name="connsiteY0" fmla="*/ 20776 h 91546"/>
                <a:gd name="connsiteX1" fmla="*/ 128111 w 129669"/>
                <a:gd name="connsiteY1" fmla="*/ 6679 h 91546"/>
                <a:gd name="connsiteX2" fmla="*/ 0 w 129669"/>
                <a:gd name="connsiteY2" fmla="*/ 91546 h 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69" h="91546">
                  <a:moveTo>
                    <a:pt x="48101" y="20776"/>
                  </a:moveTo>
                  <a:cubicBezTo>
                    <a:pt x="48101" y="20776"/>
                    <a:pt x="109061" y="-14276"/>
                    <a:pt x="128111" y="6679"/>
                  </a:cubicBezTo>
                  <a:cubicBezTo>
                    <a:pt x="143542" y="23538"/>
                    <a:pt x="40291" y="73163"/>
                    <a:pt x="0" y="91546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ACB6611E-73B8-4604-90AC-6B5FA142609D}"/>
                </a:ext>
              </a:extLst>
            </p:cNvPr>
            <p:cNvSpPr/>
            <p:nvPr/>
          </p:nvSpPr>
          <p:spPr>
            <a:xfrm>
              <a:off x="2338957" y="1551146"/>
              <a:ext cx="37623" cy="9525"/>
            </a:xfrm>
            <a:custGeom>
              <a:avLst/>
              <a:gdLst>
                <a:gd name="connsiteX0" fmla="*/ 37624 w 37623"/>
                <a:gd name="connsiteY0" fmla="*/ 0 h 9525"/>
                <a:gd name="connsiteX1" fmla="*/ 0 w 3762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23" h="9525">
                  <a:moveTo>
                    <a:pt x="37624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E2296265-F1CD-4B08-B102-5C92F74CD6BA}"/>
                </a:ext>
              </a:extLst>
            </p:cNvPr>
            <p:cNvSpPr/>
            <p:nvPr/>
          </p:nvSpPr>
          <p:spPr>
            <a:xfrm>
              <a:off x="2351815" y="1565910"/>
              <a:ext cx="23240" cy="9525"/>
            </a:xfrm>
            <a:custGeom>
              <a:avLst/>
              <a:gdLst>
                <a:gd name="connsiteX0" fmla="*/ 23241 w 23240"/>
                <a:gd name="connsiteY0" fmla="*/ 0 h 9525"/>
                <a:gd name="connsiteX1" fmla="*/ 0 w 232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0" h="9525">
                  <a:moveTo>
                    <a:pt x="23241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A3F935D4-8932-4044-8F67-9C2A216E281F}"/>
                </a:ext>
              </a:extLst>
            </p:cNvPr>
            <p:cNvSpPr/>
            <p:nvPr/>
          </p:nvSpPr>
          <p:spPr>
            <a:xfrm>
              <a:off x="2628421" y="1511998"/>
              <a:ext cx="9525" cy="52768"/>
            </a:xfrm>
            <a:custGeom>
              <a:avLst/>
              <a:gdLst>
                <a:gd name="connsiteX0" fmla="*/ 0 w 9525"/>
                <a:gd name="connsiteY0" fmla="*/ 0 h 52768"/>
                <a:gd name="connsiteX1" fmla="*/ 0 w 9525"/>
                <a:gd name="connsiteY1" fmla="*/ 52769 h 5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">
                  <a:moveTo>
                    <a:pt x="0" y="0"/>
                  </a:moveTo>
                  <a:lnTo>
                    <a:pt x="0" y="5276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80" name="Graphique 1813">
            <a:extLst>
              <a:ext uri="{FF2B5EF4-FFF2-40B4-BE49-F238E27FC236}">
                <a16:creationId xmlns:a16="http://schemas.microsoft.com/office/drawing/2014/main" id="{1F382BDF-819A-492A-B75B-DCDD2942EEBE}"/>
              </a:ext>
            </a:extLst>
          </p:cNvPr>
          <p:cNvGrpSpPr/>
          <p:nvPr/>
        </p:nvGrpSpPr>
        <p:grpSpPr>
          <a:xfrm>
            <a:off x="6087434" y="3760561"/>
            <a:ext cx="243960" cy="227725"/>
            <a:chOff x="2279329" y="2853237"/>
            <a:chExt cx="426529" cy="398144"/>
          </a:xfrm>
          <a:noFill/>
        </p:grpSpPr>
        <p:grpSp>
          <p:nvGrpSpPr>
            <p:cNvPr id="81" name="Graphique 1813">
              <a:extLst>
                <a:ext uri="{FF2B5EF4-FFF2-40B4-BE49-F238E27FC236}">
                  <a16:creationId xmlns:a16="http://schemas.microsoft.com/office/drawing/2014/main" id="{9AB73C64-F449-409C-8792-6B0496A7576D}"/>
                </a:ext>
              </a:extLst>
            </p:cNvPr>
            <p:cNvGrpSpPr/>
            <p:nvPr/>
          </p:nvGrpSpPr>
          <p:grpSpPr>
            <a:xfrm>
              <a:off x="2279329" y="2853237"/>
              <a:ext cx="426529" cy="398144"/>
              <a:chOff x="2279329" y="2853237"/>
              <a:chExt cx="426529" cy="398144"/>
            </a:xfrm>
            <a:grpFill/>
          </p:grpSpPr>
          <p:grpSp>
            <p:nvGrpSpPr>
              <p:cNvPr id="83" name="Graphique 1813">
                <a:extLst>
                  <a:ext uri="{FF2B5EF4-FFF2-40B4-BE49-F238E27FC236}">
                    <a16:creationId xmlns:a16="http://schemas.microsoft.com/office/drawing/2014/main" id="{57E33ED0-B230-4278-B3C9-955EFF8C02EB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83857"/>
                <a:chOff x="2279329" y="2853237"/>
                <a:chExt cx="426529" cy="383857"/>
              </a:xfrm>
              <a:grpFill/>
            </p:grpSpPr>
            <p:grpSp>
              <p:nvGrpSpPr>
                <p:cNvPr id="85" name="Graphique 1813">
                  <a:extLst>
                    <a:ext uri="{FF2B5EF4-FFF2-40B4-BE49-F238E27FC236}">
                      <a16:creationId xmlns:a16="http://schemas.microsoft.com/office/drawing/2014/main" id="{DD00BF28-2E4F-4BC2-9C46-42BAD2CB06BD}"/>
                    </a:ext>
                  </a:extLst>
                </p:cNvPr>
                <p:cNvGrpSpPr/>
                <p:nvPr/>
              </p:nvGrpSpPr>
              <p:grpSpPr>
                <a:xfrm>
                  <a:off x="2404487" y="2986968"/>
                  <a:ext cx="163258" cy="250126"/>
                  <a:chOff x="2404487" y="2986968"/>
                  <a:chExt cx="163258" cy="250126"/>
                </a:xfrm>
                <a:grpFill/>
              </p:grpSpPr>
              <p:sp>
                <p:nvSpPr>
                  <p:cNvPr id="99" name="Forme libre : forme 98">
                    <a:extLst>
                      <a:ext uri="{FF2B5EF4-FFF2-40B4-BE49-F238E27FC236}">
                        <a16:creationId xmlns:a16="http://schemas.microsoft.com/office/drawing/2014/main" id="{44F929CC-02A5-4103-993C-D3C23250C25B}"/>
                      </a:ext>
                    </a:extLst>
                  </p:cNvPr>
                  <p:cNvSpPr/>
                  <p:nvPr/>
                </p:nvSpPr>
                <p:spPr>
                  <a:xfrm>
                    <a:off x="2404487" y="2986968"/>
                    <a:ext cx="163258" cy="250126"/>
                  </a:xfrm>
                  <a:custGeom>
                    <a:avLst/>
                    <a:gdLst>
                      <a:gd name="connsiteX0" fmla="*/ 163259 w 163258"/>
                      <a:gd name="connsiteY0" fmla="*/ 81629 h 250126"/>
                      <a:gd name="connsiteX1" fmla="*/ 81629 w 163258"/>
                      <a:gd name="connsiteY1" fmla="*/ 0 h 250126"/>
                      <a:gd name="connsiteX2" fmla="*/ 0 w 163258"/>
                      <a:gd name="connsiteY2" fmla="*/ 81629 h 250126"/>
                      <a:gd name="connsiteX3" fmla="*/ 23527 w 163258"/>
                      <a:gd name="connsiteY3" fmla="*/ 138875 h 250126"/>
                      <a:gd name="connsiteX4" fmla="*/ 23527 w 163258"/>
                      <a:gd name="connsiteY4" fmla="*/ 138875 h 250126"/>
                      <a:gd name="connsiteX5" fmla="*/ 51911 w 163258"/>
                      <a:gd name="connsiteY5" fmla="*/ 249841 h 250126"/>
                      <a:gd name="connsiteX6" fmla="*/ 114967 w 163258"/>
                      <a:gd name="connsiteY6" fmla="*/ 250126 h 250126"/>
                      <a:gd name="connsiteX7" fmla="*/ 138875 w 163258"/>
                      <a:gd name="connsiteY7" fmla="*/ 139732 h 250126"/>
                      <a:gd name="connsiteX8" fmla="*/ 163259 w 163258"/>
                      <a:gd name="connsiteY8" fmla="*/ 81629 h 250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258" h="250126">
                        <a:moveTo>
                          <a:pt x="163259" y="81629"/>
                        </a:moveTo>
                        <a:cubicBezTo>
                          <a:pt x="163259" y="36576"/>
                          <a:pt x="126683" y="0"/>
                          <a:pt x="81629" y="0"/>
                        </a:cubicBezTo>
                        <a:cubicBezTo>
                          <a:pt x="36576" y="0"/>
                          <a:pt x="0" y="36576"/>
                          <a:pt x="0" y="81629"/>
                        </a:cubicBezTo>
                        <a:cubicBezTo>
                          <a:pt x="0" y="103918"/>
                          <a:pt x="8954" y="124111"/>
                          <a:pt x="23527" y="138875"/>
                        </a:cubicBezTo>
                        <a:lnTo>
                          <a:pt x="23527" y="138875"/>
                        </a:lnTo>
                        <a:cubicBezTo>
                          <a:pt x="58293" y="173641"/>
                          <a:pt x="51911" y="249841"/>
                          <a:pt x="51911" y="249841"/>
                        </a:cubicBezTo>
                        <a:lnTo>
                          <a:pt x="114967" y="250126"/>
                        </a:lnTo>
                        <a:cubicBezTo>
                          <a:pt x="114967" y="170688"/>
                          <a:pt x="134779" y="144304"/>
                          <a:pt x="138875" y="139732"/>
                        </a:cubicBezTo>
                        <a:cubicBezTo>
                          <a:pt x="153924" y="124873"/>
                          <a:pt x="163259" y="104394"/>
                          <a:pt x="163259" y="81629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0" name="Forme libre : forme 99">
                    <a:extLst>
                      <a:ext uri="{FF2B5EF4-FFF2-40B4-BE49-F238E27FC236}">
                        <a16:creationId xmlns:a16="http://schemas.microsoft.com/office/drawing/2014/main" id="{0876E69A-97DB-46FD-9A68-A8C82B22A01F}"/>
                      </a:ext>
                    </a:extLst>
                  </p:cNvPr>
                  <p:cNvSpPr/>
                  <p:nvPr/>
                </p:nvSpPr>
                <p:spPr>
                  <a:xfrm>
                    <a:off x="2455542" y="3190994"/>
                    <a:ext cx="63912" cy="9525"/>
                  </a:xfrm>
                  <a:custGeom>
                    <a:avLst/>
                    <a:gdLst>
                      <a:gd name="connsiteX0" fmla="*/ 0 w 63912"/>
                      <a:gd name="connsiteY0" fmla="*/ 0 h 9525"/>
                      <a:gd name="connsiteX1" fmla="*/ 63913 w 6391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3912" h="9525">
                        <a:moveTo>
                          <a:pt x="0" y="0"/>
                        </a:moveTo>
                        <a:lnTo>
                          <a:pt x="63913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86" name="Forme libre : forme 85">
                  <a:extLst>
                    <a:ext uri="{FF2B5EF4-FFF2-40B4-BE49-F238E27FC236}">
                      <a16:creationId xmlns:a16="http://schemas.microsoft.com/office/drawing/2014/main" id="{91F20B6A-E19A-4381-B83F-2F29E330FF90}"/>
                    </a:ext>
                  </a:extLst>
                </p:cNvPr>
                <p:cNvSpPr/>
                <p:nvPr/>
              </p:nvSpPr>
              <p:spPr>
                <a:xfrm>
                  <a:off x="2461352" y="3012019"/>
                  <a:ext cx="22574" cy="4857"/>
                </a:xfrm>
                <a:custGeom>
                  <a:avLst/>
                  <a:gdLst>
                    <a:gd name="connsiteX0" fmla="*/ 0 w 22574"/>
                    <a:gd name="connsiteY0" fmla="*/ 4858 h 4857"/>
                    <a:gd name="connsiteX1" fmla="*/ 22574 w 22574"/>
                    <a:gd name="connsiteY1" fmla="*/ 0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74" h="4857">
                      <a:moveTo>
                        <a:pt x="0" y="4858"/>
                      </a:moveTo>
                      <a:cubicBezTo>
                        <a:pt x="6858" y="1715"/>
                        <a:pt x="14478" y="0"/>
                        <a:pt x="2257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7" name="Forme libre : forme 86">
                  <a:extLst>
                    <a:ext uri="{FF2B5EF4-FFF2-40B4-BE49-F238E27FC236}">
                      <a16:creationId xmlns:a16="http://schemas.microsoft.com/office/drawing/2014/main" id="{E9DA5B8D-5262-4DAB-B935-8B667531D294}"/>
                    </a:ext>
                  </a:extLst>
                </p:cNvPr>
                <p:cNvSpPr/>
                <p:nvPr/>
              </p:nvSpPr>
              <p:spPr>
                <a:xfrm>
                  <a:off x="2429062" y="3029545"/>
                  <a:ext cx="14763" cy="48006"/>
                </a:xfrm>
                <a:custGeom>
                  <a:avLst/>
                  <a:gdLst>
                    <a:gd name="connsiteX0" fmla="*/ 953 w 14763"/>
                    <a:gd name="connsiteY0" fmla="*/ 48006 h 48006"/>
                    <a:gd name="connsiteX1" fmla="*/ 0 w 14763"/>
                    <a:gd name="connsiteY1" fmla="*/ 37719 h 48006"/>
                    <a:gd name="connsiteX2" fmla="*/ 14764 w 14763"/>
                    <a:gd name="connsiteY2" fmla="*/ 0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" h="48006">
                      <a:moveTo>
                        <a:pt x="953" y="48006"/>
                      </a:moveTo>
                      <a:cubicBezTo>
                        <a:pt x="286" y="44672"/>
                        <a:pt x="0" y="41243"/>
                        <a:pt x="0" y="37719"/>
                      </a:cubicBezTo>
                      <a:cubicBezTo>
                        <a:pt x="0" y="23146"/>
                        <a:pt x="5620" y="9906"/>
                        <a:pt x="1476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Forme libre : forme 87">
                  <a:extLst>
                    <a:ext uri="{FF2B5EF4-FFF2-40B4-BE49-F238E27FC236}">
                      <a16:creationId xmlns:a16="http://schemas.microsoft.com/office/drawing/2014/main" id="{81FDC70C-7B4B-4240-8167-E053CDBF0011}"/>
                    </a:ext>
                  </a:extLst>
                </p:cNvPr>
                <p:cNvSpPr/>
                <p:nvPr/>
              </p:nvSpPr>
              <p:spPr>
                <a:xfrm>
                  <a:off x="2492499" y="2853237"/>
                  <a:ext cx="9525" cy="56769"/>
                </a:xfrm>
                <a:custGeom>
                  <a:avLst/>
                  <a:gdLst>
                    <a:gd name="connsiteX0" fmla="*/ 0 w 9525"/>
                    <a:gd name="connsiteY0" fmla="*/ 0 h 56769"/>
                    <a:gd name="connsiteX1" fmla="*/ 0 w 9525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6769">
                      <a:moveTo>
                        <a:pt x="0" y="0"/>
                      </a:moveTo>
                      <a:lnTo>
                        <a:pt x="0" y="5676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89" name="Graphique 1813">
                  <a:extLst>
                    <a:ext uri="{FF2B5EF4-FFF2-40B4-BE49-F238E27FC236}">
                      <a16:creationId xmlns:a16="http://schemas.microsoft.com/office/drawing/2014/main" id="{9A71E497-6C18-49C5-BC49-291BE320BF67}"/>
                    </a:ext>
                  </a:extLst>
                </p:cNvPr>
                <p:cNvGrpSpPr/>
                <p:nvPr/>
              </p:nvGrpSpPr>
              <p:grpSpPr>
                <a:xfrm>
                  <a:off x="2605465" y="2913530"/>
                  <a:ext cx="100393" cy="307943"/>
                  <a:chOff x="2605465" y="2913530"/>
                  <a:chExt cx="100393" cy="307943"/>
                </a:xfrm>
                <a:grpFill/>
              </p:grpSpPr>
              <p:sp>
                <p:nvSpPr>
                  <p:cNvPr id="96" name="Forme libre : forme 95">
                    <a:extLst>
                      <a:ext uri="{FF2B5EF4-FFF2-40B4-BE49-F238E27FC236}">
                        <a16:creationId xmlns:a16="http://schemas.microsoft.com/office/drawing/2014/main" id="{D7947A97-C86B-4025-9DF4-6BB5D2A57BAE}"/>
                      </a:ext>
                    </a:extLst>
                  </p:cNvPr>
                  <p:cNvSpPr/>
                  <p:nvPr/>
                </p:nvSpPr>
                <p:spPr>
                  <a:xfrm>
                    <a:off x="2606227" y="2913530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0 h 40100"/>
                      <a:gd name="connsiteX1" fmla="*/ 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0"/>
                        </a:moveTo>
                        <a:lnTo>
                          <a:pt x="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7" name="Forme libre : forme 96">
                    <a:extLst>
                      <a:ext uri="{FF2B5EF4-FFF2-40B4-BE49-F238E27FC236}">
                        <a16:creationId xmlns:a16="http://schemas.microsoft.com/office/drawing/2014/main" id="{CA07B8CB-E216-4DA2-A371-2FF9C4C42EE7}"/>
                      </a:ext>
                    </a:extLst>
                  </p:cNvPr>
                  <p:cNvSpPr/>
                  <p:nvPr/>
                </p:nvSpPr>
                <p:spPr>
                  <a:xfrm>
                    <a:off x="2649090" y="3067645"/>
                    <a:ext cx="56769" cy="9525"/>
                  </a:xfrm>
                  <a:custGeom>
                    <a:avLst/>
                    <a:gdLst>
                      <a:gd name="connsiteX0" fmla="*/ 56769 w 56769"/>
                      <a:gd name="connsiteY0" fmla="*/ 0 h 9525"/>
                      <a:gd name="connsiteX1" fmla="*/ 0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56769" y="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8" name="Forme libre : forme 97">
                    <a:extLst>
                      <a:ext uri="{FF2B5EF4-FFF2-40B4-BE49-F238E27FC236}">
                        <a16:creationId xmlns:a16="http://schemas.microsoft.com/office/drawing/2014/main" id="{EBBE3920-F835-4863-8289-34F2092CCF83}"/>
                      </a:ext>
                    </a:extLst>
                  </p:cNvPr>
                  <p:cNvSpPr/>
                  <p:nvPr/>
                </p:nvSpPr>
                <p:spPr>
                  <a:xfrm>
                    <a:off x="2605465" y="3181373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40100 h 40100"/>
                      <a:gd name="connsiteX1" fmla="*/ 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4010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90" name="Graphique 1813">
                  <a:extLst>
                    <a:ext uri="{FF2B5EF4-FFF2-40B4-BE49-F238E27FC236}">
                      <a16:creationId xmlns:a16="http://schemas.microsoft.com/office/drawing/2014/main" id="{EB4A93A3-042D-4B69-8A5E-3EFF78D264F8}"/>
                    </a:ext>
                  </a:extLst>
                </p:cNvPr>
                <p:cNvGrpSpPr/>
                <p:nvPr/>
              </p:nvGrpSpPr>
              <p:grpSpPr>
                <a:xfrm>
                  <a:off x="2279329" y="2915435"/>
                  <a:ext cx="100393" cy="307943"/>
                  <a:chOff x="2279329" y="2915435"/>
                  <a:chExt cx="100393" cy="307943"/>
                </a:xfrm>
                <a:grpFill/>
              </p:grpSpPr>
              <p:sp>
                <p:nvSpPr>
                  <p:cNvPr id="93" name="Forme libre : forme 92">
                    <a:extLst>
                      <a:ext uri="{FF2B5EF4-FFF2-40B4-BE49-F238E27FC236}">
                        <a16:creationId xmlns:a16="http://schemas.microsoft.com/office/drawing/2014/main" id="{5E01161C-54DC-42D3-BB70-AC5AE1AD8CCA}"/>
                      </a:ext>
                    </a:extLst>
                  </p:cNvPr>
                  <p:cNvSpPr/>
                  <p:nvPr/>
                </p:nvSpPr>
                <p:spPr>
                  <a:xfrm>
                    <a:off x="2338860" y="2915435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0 h 40100"/>
                      <a:gd name="connsiteX1" fmla="*/ 4010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0"/>
                        </a:moveTo>
                        <a:lnTo>
                          <a:pt x="4010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4" name="Forme libre : forme 93">
                    <a:extLst>
                      <a:ext uri="{FF2B5EF4-FFF2-40B4-BE49-F238E27FC236}">
                        <a16:creationId xmlns:a16="http://schemas.microsoft.com/office/drawing/2014/main" id="{732F309B-F108-4EEE-8288-25C4BC3EE5A7}"/>
                      </a:ext>
                    </a:extLst>
                  </p:cNvPr>
                  <p:cNvSpPr/>
                  <p:nvPr/>
                </p:nvSpPr>
                <p:spPr>
                  <a:xfrm>
                    <a:off x="2279329" y="3069550"/>
                    <a:ext cx="56769" cy="9525"/>
                  </a:xfrm>
                  <a:custGeom>
                    <a:avLst/>
                    <a:gdLst>
                      <a:gd name="connsiteX0" fmla="*/ 0 w 56769"/>
                      <a:gd name="connsiteY0" fmla="*/ 0 h 9525"/>
                      <a:gd name="connsiteX1" fmla="*/ 56769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0" y="0"/>
                        </a:moveTo>
                        <a:lnTo>
                          <a:pt x="56769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5" name="Forme libre : forme 94">
                    <a:extLst>
                      <a:ext uri="{FF2B5EF4-FFF2-40B4-BE49-F238E27FC236}">
                        <a16:creationId xmlns:a16="http://schemas.microsoft.com/office/drawing/2014/main" id="{67E71839-7A76-4389-918D-3640985DAB6D}"/>
                      </a:ext>
                    </a:extLst>
                  </p:cNvPr>
                  <p:cNvSpPr/>
                  <p:nvPr/>
                </p:nvSpPr>
                <p:spPr>
                  <a:xfrm>
                    <a:off x="2339622" y="3183278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40100 h 40100"/>
                      <a:gd name="connsiteX1" fmla="*/ 4010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40100"/>
                        </a:moveTo>
                        <a:lnTo>
                          <a:pt x="40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91" name="Forme libre : forme 90">
                  <a:extLst>
                    <a:ext uri="{FF2B5EF4-FFF2-40B4-BE49-F238E27FC236}">
                      <a16:creationId xmlns:a16="http://schemas.microsoft.com/office/drawing/2014/main" id="{735E8258-564E-479B-A2FC-89BD9F8B8C4F}"/>
                    </a:ext>
                  </a:extLst>
                </p:cNvPr>
                <p:cNvSpPr/>
                <p:nvPr/>
              </p:nvSpPr>
              <p:spPr>
                <a:xfrm>
                  <a:off x="2458875" y="3207758"/>
                  <a:ext cx="21145" cy="9525"/>
                </a:xfrm>
                <a:custGeom>
                  <a:avLst/>
                  <a:gdLst>
                    <a:gd name="connsiteX0" fmla="*/ 0 w 21145"/>
                    <a:gd name="connsiteY0" fmla="*/ 0 h 9525"/>
                    <a:gd name="connsiteX1" fmla="*/ 21146 w 21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45" h="9525">
                      <a:moveTo>
                        <a:pt x="0" y="0"/>
                      </a:moveTo>
                      <a:lnTo>
                        <a:pt x="21146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2" name="Forme libre : forme 91">
                  <a:extLst>
                    <a:ext uri="{FF2B5EF4-FFF2-40B4-BE49-F238E27FC236}">
                      <a16:creationId xmlns:a16="http://schemas.microsoft.com/office/drawing/2014/main" id="{24AD88BB-FE67-4D24-87D9-03D05ABB7EFA}"/>
                    </a:ext>
                  </a:extLst>
                </p:cNvPr>
                <p:cNvSpPr/>
                <p:nvPr/>
              </p:nvSpPr>
              <p:spPr>
                <a:xfrm>
                  <a:off x="2459828" y="3222712"/>
                  <a:ext cx="34099" cy="9525"/>
                </a:xfrm>
                <a:custGeom>
                  <a:avLst/>
                  <a:gdLst>
                    <a:gd name="connsiteX0" fmla="*/ 0 w 34099"/>
                    <a:gd name="connsiteY0" fmla="*/ 0 h 9525"/>
                    <a:gd name="connsiteX1" fmla="*/ 34100 w 3409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099" h="9525">
                      <a:moveTo>
                        <a:pt x="0" y="0"/>
                      </a:moveTo>
                      <a:lnTo>
                        <a:pt x="3410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84" name="Forme libre : forme 83">
                <a:extLst>
                  <a:ext uri="{FF2B5EF4-FFF2-40B4-BE49-F238E27FC236}">
                    <a16:creationId xmlns:a16="http://schemas.microsoft.com/office/drawing/2014/main" id="{1369FB24-8CF1-41CF-8C4A-30D404FF3F0D}"/>
                  </a:ext>
                </a:extLst>
              </p:cNvPr>
              <p:cNvSpPr/>
              <p:nvPr/>
            </p:nvSpPr>
            <p:spPr>
              <a:xfrm>
                <a:off x="2466019" y="3238047"/>
                <a:ext cx="44958" cy="13334"/>
              </a:xfrm>
              <a:custGeom>
                <a:avLst/>
                <a:gdLst>
                  <a:gd name="connsiteX0" fmla="*/ 44958 w 44958"/>
                  <a:gd name="connsiteY0" fmla="*/ 0 h 13334"/>
                  <a:gd name="connsiteX1" fmla="*/ 22479 w 44958"/>
                  <a:gd name="connsiteY1" fmla="*/ 13335 h 13334"/>
                  <a:gd name="connsiteX2" fmla="*/ 0 w 44958"/>
                  <a:gd name="connsiteY2" fmla="*/ 0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58" h="13334">
                    <a:moveTo>
                      <a:pt x="44958" y="0"/>
                    </a:moveTo>
                    <a:cubicBezTo>
                      <a:pt x="44958" y="7334"/>
                      <a:pt x="34862" y="13335"/>
                      <a:pt x="22479" y="13335"/>
                    </a:cubicBezTo>
                    <a:cubicBezTo>
                      <a:pt x="10001" y="13335"/>
                      <a:pt x="0" y="7334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82" name="Forme libre : forme 81">
              <a:extLst>
                <a:ext uri="{FF2B5EF4-FFF2-40B4-BE49-F238E27FC236}">
                  <a16:creationId xmlns:a16="http://schemas.microsoft.com/office/drawing/2014/main" id="{2D52A87A-9997-4260-A2A1-20BD5A4EB7D6}"/>
                </a:ext>
              </a:extLst>
            </p:cNvPr>
            <p:cNvSpPr/>
            <p:nvPr/>
          </p:nvSpPr>
          <p:spPr>
            <a:xfrm>
              <a:off x="2457732" y="3016972"/>
              <a:ext cx="59245" cy="129158"/>
            </a:xfrm>
            <a:custGeom>
              <a:avLst/>
              <a:gdLst>
                <a:gd name="connsiteX0" fmla="*/ 45529 w 59245"/>
                <a:gd name="connsiteY0" fmla="*/ 0 h 129158"/>
                <a:gd name="connsiteX1" fmla="*/ 0 w 59245"/>
                <a:gd name="connsiteY1" fmla="*/ 70295 h 129158"/>
                <a:gd name="connsiteX2" fmla="*/ 59245 w 59245"/>
                <a:gd name="connsiteY2" fmla="*/ 68008 h 129158"/>
                <a:gd name="connsiteX3" fmla="*/ 8287 w 59245"/>
                <a:gd name="connsiteY3" fmla="*/ 129159 h 12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5" h="129158">
                  <a:moveTo>
                    <a:pt x="45529" y="0"/>
                  </a:moveTo>
                  <a:lnTo>
                    <a:pt x="0" y="70295"/>
                  </a:lnTo>
                  <a:lnTo>
                    <a:pt x="59245" y="68008"/>
                  </a:lnTo>
                  <a:lnTo>
                    <a:pt x="8287" y="12915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21" name="Graphique 1846">
            <a:extLst>
              <a:ext uri="{FF2B5EF4-FFF2-40B4-BE49-F238E27FC236}">
                <a16:creationId xmlns:a16="http://schemas.microsoft.com/office/drawing/2014/main" id="{4E3C620F-ABD5-45C2-9735-CD170C6E6871}"/>
              </a:ext>
            </a:extLst>
          </p:cNvPr>
          <p:cNvGrpSpPr/>
          <p:nvPr/>
        </p:nvGrpSpPr>
        <p:grpSpPr>
          <a:xfrm>
            <a:off x="557980" y="3782868"/>
            <a:ext cx="239268" cy="268810"/>
            <a:chOff x="754923" y="4488392"/>
            <a:chExt cx="305723" cy="343471"/>
          </a:xfrm>
          <a:noFill/>
        </p:grpSpPr>
        <p:sp>
          <p:nvSpPr>
            <p:cNvPr id="122" name="Forme libre : forme 121">
              <a:extLst>
                <a:ext uri="{FF2B5EF4-FFF2-40B4-BE49-F238E27FC236}">
                  <a16:creationId xmlns:a16="http://schemas.microsoft.com/office/drawing/2014/main" id="{897542AB-0441-4ED1-9D0F-53C5E75387C7}"/>
                </a:ext>
              </a:extLst>
            </p:cNvPr>
            <p:cNvSpPr/>
            <p:nvPr/>
          </p:nvSpPr>
          <p:spPr>
            <a:xfrm>
              <a:off x="848819" y="4533445"/>
              <a:ext cx="105822" cy="29698"/>
            </a:xfrm>
            <a:custGeom>
              <a:avLst/>
              <a:gdLst>
                <a:gd name="connsiteX0" fmla="*/ 0 w 105822"/>
                <a:gd name="connsiteY0" fmla="*/ 22860 h 29698"/>
                <a:gd name="connsiteX1" fmla="*/ 90773 w 105822"/>
                <a:gd name="connsiteY1" fmla="*/ 0 h 29698"/>
                <a:gd name="connsiteX2" fmla="*/ 88963 w 105822"/>
                <a:gd name="connsiteY2" fmla="*/ 21622 h 29698"/>
                <a:gd name="connsiteX3" fmla="*/ 105823 w 105822"/>
                <a:gd name="connsiteY3" fmla="*/ 16192 h 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22" h="29698">
                  <a:moveTo>
                    <a:pt x="0" y="22860"/>
                  </a:moveTo>
                  <a:cubicBezTo>
                    <a:pt x="0" y="22860"/>
                    <a:pt x="52864" y="48673"/>
                    <a:pt x="90773" y="0"/>
                  </a:cubicBezTo>
                  <a:cubicBezTo>
                    <a:pt x="90773" y="0"/>
                    <a:pt x="94964" y="9049"/>
                    <a:pt x="88963" y="21622"/>
                  </a:cubicBezTo>
                  <a:cubicBezTo>
                    <a:pt x="88963" y="21622"/>
                    <a:pt x="98012" y="27051"/>
                    <a:pt x="105823" y="16192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3" name="Forme libre : forme 122">
              <a:extLst>
                <a:ext uri="{FF2B5EF4-FFF2-40B4-BE49-F238E27FC236}">
                  <a16:creationId xmlns:a16="http://schemas.microsoft.com/office/drawing/2014/main" id="{B9D042E0-00DC-4D8A-99FC-E49B3C57A2DA}"/>
                </a:ext>
              </a:extLst>
            </p:cNvPr>
            <p:cNvSpPr/>
            <p:nvPr/>
          </p:nvSpPr>
          <p:spPr>
            <a:xfrm>
              <a:off x="827313" y="4488392"/>
              <a:ext cx="78560" cy="203168"/>
            </a:xfrm>
            <a:custGeom>
              <a:avLst/>
              <a:gdLst>
                <a:gd name="connsiteX0" fmla="*/ 78561 w 78560"/>
                <a:gd name="connsiteY0" fmla="*/ 203168 h 203168"/>
                <a:gd name="connsiteX1" fmla="*/ 14838 w 78560"/>
                <a:gd name="connsiteY1" fmla="*/ 145447 h 203168"/>
                <a:gd name="connsiteX2" fmla="*/ 456 w 78560"/>
                <a:gd name="connsiteY2" fmla="*/ 132207 h 203168"/>
                <a:gd name="connsiteX3" fmla="*/ 10647 w 78560"/>
                <a:gd name="connsiteY3" fmla="*/ 114205 h 203168"/>
                <a:gd name="connsiteX4" fmla="*/ 74941 w 78560"/>
                <a:gd name="connsiteY4" fmla="*/ 0 h 20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60" h="203168">
                  <a:moveTo>
                    <a:pt x="78561" y="203168"/>
                  </a:moveTo>
                  <a:cubicBezTo>
                    <a:pt x="30459" y="203168"/>
                    <a:pt x="14838" y="145447"/>
                    <a:pt x="14838" y="145447"/>
                  </a:cubicBezTo>
                  <a:cubicBezTo>
                    <a:pt x="14838" y="145447"/>
                    <a:pt x="3408" y="146685"/>
                    <a:pt x="456" y="132207"/>
                  </a:cubicBezTo>
                  <a:cubicBezTo>
                    <a:pt x="-2592" y="117824"/>
                    <a:pt x="10647" y="114205"/>
                    <a:pt x="10647" y="114205"/>
                  </a:cubicBezTo>
                  <a:cubicBezTo>
                    <a:pt x="10647" y="114205"/>
                    <a:pt x="-15165" y="24670"/>
                    <a:pt x="7494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4" name="Forme libre : forme 123">
              <a:extLst>
                <a:ext uri="{FF2B5EF4-FFF2-40B4-BE49-F238E27FC236}">
                  <a16:creationId xmlns:a16="http://schemas.microsoft.com/office/drawing/2014/main" id="{E6A96128-5D1D-4076-99D3-9C00FAD73F6E}"/>
                </a:ext>
              </a:extLst>
            </p:cNvPr>
            <p:cNvSpPr/>
            <p:nvPr/>
          </p:nvSpPr>
          <p:spPr>
            <a:xfrm>
              <a:off x="909493" y="4497536"/>
              <a:ext cx="80370" cy="194024"/>
            </a:xfrm>
            <a:custGeom>
              <a:avLst/>
              <a:gdLst>
                <a:gd name="connsiteX0" fmla="*/ 0 w 80370"/>
                <a:gd name="connsiteY0" fmla="*/ 194024 h 194024"/>
                <a:gd name="connsiteX1" fmla="*/ 65532 w 80370"/>
                <a:gd name="connsiteY1" fmla="*/ 136303 h 194024"/>
                <a:gd name="connsiteX2" fmla="*/ 79915 w 80370"/>
                <a:gd name="connsiteY2" fmla="*/ 123063 h 194024"/>
                <a:gd name="connsiteX3" fmla="*/ 69723 w 80370"/>
                <a:gd name="connsiteY3" fmla="*/ 105061 h 194024"/>
                <a:gd name="connsiteX4" fmla="*/ 29051 w 80370"/>
                <a:gd name="connsiteY4" fmla="*/ 0 h 19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0" h="194024">
                  <a:moveTo>
                    <a:pt x="0" y="194024"/>
                  </a:moveTo>
                  <a:cubicBezTo>
                    <a:pt x="48101" y="194024"/>
                    <a:pt x="65532" y="136303"/>
                    <a:pt x="65532" y="136303"/>
                  </a:cubicBezTo>
                  <a:cubicBezTo>
                    <a:pt x="65532" y="136303"/>
                    <a:pt x="76962" y="137541"/>
                    <a:pt x="79915" y="123063"/>
                  </a:cubicBezTo>
                  <a:cubicBezTo>
                    <a:pt x="82963" y="108680"/>
                    <a:pt x="69723" y="105061"/>
                    <a:pt x="69723" y="105061"/>
                  </a:cubicBezTo>
                  <a:cubicBezTo>
                    <a:pt x="69723" y="105061"/>
                    <a:pt x="90678" y="32480"/>
                    <a:pt x="2905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5" name="Forme libre : forme 124">
              <a:extLst>
                <a:ext uri="{FF2B5EF4-FFF2-40B4-BE49-F238E27FC236}">
                  <a16:creationId xmlns:a16="http://schemas.microsoft.com/office/drawing/2014/main" id="{8E284598-09F0-4126-86F8-BA20CD026BB5}"/>
                </a:ext>
              </a:extLst>
            </p:cNvPr>
            <p:cNvSpPr/>
            <p:nvPr/>
          </p:nvSpPr>
          <p:spPr>
            <a:xfrm>
              <a:off x="874632" y="4600216"/>
              <a:ext cx="9525" cy="13144"/>
            </a:xfrm>
            <a:custGeom>
              <a:avLst/>
              <a:gdLst>
                <a:gd name="connsiteX0" fmla="*/ 0 w 9525"/>
                <a:gd name="connsiteY0" fmla="*/ 0 h 13144"/>
                <a:gd name="connsiteX1" fmla="*/ 0 w 9525"/>
                <a:gd name="connsiteY1" fmla="*/ 13145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144">
                  <a:moveTo>
                    <a:pt x="0" y="0"/>
                  </a:moveTo>
                  <a:lnTo>
                    <a:pt x="0" y="13145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6" name="Forme libre : forme 125">
              <a:extLst>
                <a:ext uri="{FF2B5EF4-FFF2-40B4-BE49-F238E27FC236}">
                  <a16:creationId xmlns:a16="http://schemas.microsoft.com/office/drawing/2014/main" id="{DD2C98C1-28C5-4AB4-A395-50007A956F98}"/>
                </a:ext>
              </a:extLst>
            </p:cNvPr>
            <p:cNvSpPr/>
            <p:nvPr/>
          </p:nvSpPr>
          <p:spPr>
            <a:xfrm>
              <a:off x="931782" y="4599549"/>
              <a:ext cx="9525" cy="13239"/>
            </a:xfrm>
            <a:custGeom>
              <a:avLst/>
              <a:gdLst>
                <a:gd name="connsiteX0" fmla="*/ 0 w 9525"/>
                <a:gd name="connsiteY0" fmla="*/ 0 h 13239"/>
                <a:gd name="connsiteX1" fmla="*/ 0 w 9525"/>
                <a:gd name="connsiteY1" fmla="*/ 13240 h 1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239">
                  <a:moveTo>
                    <a:pt x="0" y="0"/>
                  </a:moveTo>
                  <a:lnTo>
                    <a:pt x="0" y="1324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7" name="Forme libre : forme 126">
              <a:extLst>
                <a:ext uri="{FF2B5EF4-FFF2-40B4-BE49-F238E27FC236}">
                  <a16:creationId xmlns:a16="http://schemas.microsoft.com/office/drawing/2014/main" id="{A81706B0-4F6B-4E65-A2BA-78C283F1AB5C}"/>
                </a:ext>
              </a:extLst>
            </p:cNvPr>
            <p:cNvSpPr/>
            <p:nvPr/>
          </p:nvSpPr>
          <p:spPr>
            <a:xfrm>
              <a:off x="892824" y="4649841"/>
              <a:ext cx="25050" cy="5214"/>
            </a:xfrm>
            <a:custGeom>
              <a:avLst/>
              <a:gdLst>
                <a:gd name="connsiteX0" fmla="*/ 25051 w 25050"/>
                <a:gd name="connsiteY0" fmla="*/ 0 h 5214"/>
                <a:gd name="connsiteX1" fmla="*/ 0 w 25050"/>
                <a:gd name="connsiteY1" fmla="*/ 0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0" h="5214">
                  <a:moveTo>
                    <a:pt x="25051" y="0"/>
                  </a:moveTo>
                  <a:cubicBezTo>
                    <a:pt x="18097" y="6953"/>
                    <a:pt x="6858" y="6953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8" name="Forme libre : forme 127">
              <a:extLst>
                <a:ext uri="{FF2B5EF4-FFF2-40B4-BE49-F238E27FC236}">
                  <a16:creationId xmlns:a16="http://schemas.microsoft.com/office/drawing/2014/main" id="{B3A6FA5C-17ED-4C9E-9FE5-EB41113A3C3F}"/>
                </a:ext>
              </a:extLst>
            </p:cNvPr>
            <p:cNvSpPr/>
            <p:nvPr/>
          </p:nvSpPr>
          <p:spPr>
            <a:xfrm>
              <a:off x="754923" y="4691179"/>
              <a:ext cx="151998" cy="140208"/>
            </a:xfrm>
            <a:custGeom>
              <a:avLst/>
              <a:gdLst>
                <a:gd name="connsiteX0" fmla="*/ 551 w 151998"/>
                <a:gd name="connsiteY0" fmla="*/ 140208 h 140208"/>
                <a:gd name="connsiteX1" fmla="*/ 88466 w 151998"/>
                <a:gd name="connsiteY1" fmla="*/ 27051 h 140208"/>
                <a:gd name="connsiteX2" fmla="*/ 106469 w 151998"/>
                <a:gd name="connsiteY2" fmla="*/ 0 h 140208"/>
                <a:gd name="connsiteX3" fmla="*/ 151998 w 151998"/>
                <a:gd name="connsiteY3" fmla="*/ 37433 h 140208"/>
                <a:gd name="connsiteX4" fmla="*/ 127614 w 151998"/>
                <a:gd name="connsiteY4" fmla="*/ 66770 h 140208"/>
                <a:gd name="connsiteX5" fmla="*/ 103230 w 151998"/>
                <a:gd name="connsiteY5" fmla="*/ 42386 h 14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998" h="140208">
                  <a:moveTo>
                    <a:pt x="551" y="140208"/>
                  </a:moveTo>
                  <a:cubicBezTo>
                    <a:pt x="551" y="140208"/>
                    <a:pt x="-12499" y="52292"/>
                    <a:pt x="88466" y="27051"/>
                  </a:cubicBezTo>
                  <a:lnTo>
                    <a:pt x="106469" y="0"/>
                  </a:lnTo>
                  <a:lnTo>
                    <a:pt x="151998" y="37433"/>
                  </a:lnTo>
                  <a:lnTo>
                    <a:pt x="127614" y="66770"/>
                  </a:lnTo>
                  <a:lnTo>
                    <a:pt x="103230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9" name="Forme libre : forme 128">
              <a:extLst>
                <a:ext uri="{FF2B5EF4-FFF2-40B4-BE49-F238E27FC236}">
                  <a16:creationId xmlns:a16="http://schemas.microsoft.com/office/drawing/2014/main" id="{2F47625E-2401-4713-A4A3-0D3577CB7EF5}"/>
                </a:ext>
              </a:extLst>
            </p:cNvPr>
            <p:cNvSpPr/>
            <p:nvPr/>
          </p:nvSpPr>
          <p:spPr>
            <a:xfrm>
              <a:off x="908731" y="4691655"/>
              <a:ext cx="144875" cy="91916"/>
            </a:xfrm>
            <a:custGeom>
              <a:avLst/>
              <a:gdLst>
                <a:gd name="connsiteX0" fmla="*/ 144875 w 144875"/>
                <a:gd name="connsiteY0" fmla="*/ 91916 h 91916"/>
                <a:gd name="connsiteX1" fmla="*/ 63532 w 144875"/>
                <a:gd name="connsiteY1" fmla="*/ 27051 h 91916"/>
                <a:gd name="connsiteX2" fmla="*/ 45530 w 144875"/>
                <a:gd name="connsiteY2" fmla="*/ 0 h 91916"/>
                <a:gd name="connsiteX3" fmla="*/ 0 w 144875"/>
                <a:gd name="connsiteY3" fmla="*/ 37433 h 91916"/>
                <a:gd name="connsiteX4" fmla="*/ 24384 w 144875"/>
                <a:gd name="connsiteY4" fmla="*/ 66770 h 91916"/>
                <a:gd name="connsiteX5" fmla="*/ 48768 w 144875"/>
                <a:gd name="connsiteY5" fmla="*/ 42386 h 9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875" h="91916">
                  <a:moveTo>
                    <a:pt x="144875" y="91916"/>
                  </a:moveTo>
                  <a:cubicBezTo>
                    <a:pt x="135255" y="67056"/>
                    <a:pt x="113252" y="39529"/>
                    <a:pt x="63532" y="27051"/>
                  </a:cubicBezTo>
                  <a:lnTo>
                    <a:pt x="45530" y="0"/>
                  </a:lnTo>
                  <a:lnTo>
                    <a:pt x="0" y="37433"/>
                  </a:lnTo>
                  <a:lnTo>
                    <a:pt x="24384" y="66770"/>
                  </a:lnTo>
                  <a:lnTo>
                    <a:pt x="48768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0" name="Forme libre : forme 129">
              <a:extLst>
                <a:ext uri="{FF2B5EF4-FFF2-40B4-BE49-F238E27FC236}">
                  <a16:creationId xmlns:a16="http://schemas.microsoft.com/office/drawing/2014/main" id="{812D4F27-E1DD-475A-8BD2-0E7E11307937}"/>
                </a:ext>
              </a:extLst>
            </p:cNvPr>
            <p:cNvSpPr/>
            <p:nvPr/>
          </p:nvSpPr>
          <p:spPr>
            <a:xfrm>
              <a:off x="1060083" y="4814719"/>
              <a:ext cx="563" cy="17144"/>
            </a:xfrm>
            <a:custGeom>
              <a:avLst/>
              <a:gdLst>
                <a:gd name="connsiteX0" fmla="*/ 0 w 563"/>
                <a:gd name="connsiteY0" fmla="*/ 17145 h 17144"/>
                <a:gd name="connsiteX1" fmla="*/ 286 w 563"/>
                <a:gd name="connsiteY1" fmla="*/ 0 h 1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3" h="17144">
                  <a:moveTo>
                    <a:pt x="0" y="17145"/>
                  </a:moveTo>
                  <a:cubicBezTo>
                    <a:pt x="0" y="17145"/>
                    <a:pt x="1048" y="10382"/>
                    <a:pt x="286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33" name="Espace réservé du contenu 8">
            <a:extLst>
              <a:ext uri="{FF2B5EF4-FFF2-40B4-BE49-F238E27FC236}">
                <a16:creationId xmlns:a16="http://schemas.microsoft.com/office/drawing/2014/main" id="{80C40D90-BCE6-4AEA-B669-C29897942318}"/>
              </a:ext>
            </a:extLst>
          </p:cNvPr>
          <p:cNvSpPr txBox="1">
            <a:spLocks/>
          </p:cNvSpPr>
          <p:nvPr/>
        </p:nvSpPr>
        <p:spPr>
          <a:xfrm>
            <a:off x="0" y="4092306"/>
            <a:ext cx="5692092" cy="2306227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Des cibles qualifiées pour organiser la prise de contact :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7" action="ppaction://hlinksldjump"/>
              </a:rPr>
              <a:t>clic ici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Cibles GERC :</a:t>
            </a:r>
          </a:p>
          <a:p>
            <a:pPr marL="806450" marR="0" lvl="2" indent="-90488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Equiper les Professionnels de Santé en solutions d’encaissement 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les équiper notamment en TPE santé et JPEL Express sur TPE Premium</a:t>
            </a:r>
          </a:p>
          <a:p>
            <a:pPr marL="806450" marR="0" lvl="2" indent="-90488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Équiper nos clients Large PRO CHR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(cafés, hôtels, restaurants) d'un terminal de paiement Android.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Fonds de commerce</a:t>
            </a:r>
          </a:p>
          <a:p>
            <a:pPr marL="1143000" marR="0" lvl="2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5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Clients Pros sans univers FLUX</a:t>
            </a:r>
          </a:p>
        </p:txBody>
      </p:sp>
      <p:pic>
        <p:nvPicPr>
          <p:cNvPr id="3" name="Image 2">
            <a:hlinkClick r:id="rId8"/>
            <a:extLst>
              <a:ext uri="{FF2B5EF4-FFF2-40B4-BE49-F238E27FC236}">
                <a16:creationId xmlns:a16="http://schemas.microsoft.com/office/drawing/2014/main" id="{04B5917A-E20B-45C1-96D7-289E6AA8700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74735" y="4414569"/>
            <a:ext cx="900037" cy="357549"/>
          </a:xfrm>
          <a:prstGeom prst="rect">
            <a:avLst/>
          </a:prstGeom>
        </p:spPr>
      </p:pic>
      <p:pic>
        <p:nvPicPr>
          <p:cNvPr id="101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BE7D9F62-6E37-40F6-AC6A-B94D6881F4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9583208" y="4574891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8AF67EA7-FA9D-1D38-A581-80187A2D0C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5225468" y="4146506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63785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Rectangle 111">
            <a:extLst>
              <a:ext uri="{FF2B5EF4-FFF2-40B4-BE49-F238E27FC236}">
                <a16:creationId xmlns:a16="http://schemas.microsoft.com/office/drawing/2014/main" id="{1122344B-1B6A-4B90-BF64-AB4448935478}"/>
              </a:ext>
            </a:extLst>
          </p:cNvPr>
          <p:cNvSpPr/>
          <p:nvPr/>
        </p:nvSpPr>
        <p:spPr>
          <a:xfrm>
            <a:off x="5953014" y="3753850"/>
            <a:ext cx="5858585" cy="9033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3" name="Espace réservé du contenu 8">
            <a:extLst>
              <a:ext uri="{FF2B5EF4-FFF2-40B4-BE49-F238E27FC236}">
                <a16:creationId xmlns:a16="http://schemas.microsoft.com/office/drawing/2014/main" id="{1131C144-F136-4B8B-BEAB-06C326EB8E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5879" y="3691223"/>
            <a:ext cx="3593247" cy="31906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0" indent="0" algn="ctr">
              <a:spcBef>
                <a:spcPts val="600"/>
              </a:spcBef>
              <a:buClr>
                <a:srgbClr val="D11921"/>
              </a:buClr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fr-FR" altLang="fr-FR" sz="1400" b="1" dirty="0">
                <a:solidFill>
                  <a:prstClr val="white"/>
                </a:solidFill>
              </a:rPr>
              <a:t>Passerelles / Synergies PRO-Premium</a:t>
            </a:r>
            <a:endParaRPr kumimoji="0" lang="fr-FR" alt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Espace réservé du contenu 8">
            <a:extLst>
              <a:ext uri="{FF2B5EF4-FFF2-40B4-BE49-F238E27FC236}">
                <a16:creationId xmlns:a16="http://schemas.microsoft.com/office/drawing/2014/main" id="{2B241769-9F03-45DF-A32A-DF9D2F0E7776}"/>
              </a:ext>
            </a:extLst>
          </p:cNvPr>
          <p:cNvSpPr txBox="1">
            <a:spLocks/>
          </p:cNvSpPr>
          <p:nvPr/>
        </p:nvSpPr>
        <p:spPr bwMode="auto">
          <a:xfrm>
            <a:off x="5953015" y="4913702"/>
            <a:ext cx="5858586" cy="1043478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6" name="Espace réservé du contenu 8">
            <a:extLst>
              <a:ext uri="{FF2B5EF4-FFF2-40B4-BE49-F238E27FC236}">
                <a16:creationId xmlns:a16="http://schemas.microsoft.com/office/drawing/2014/main" id="{615E4532-88F8-42A5-AA2D-33AECA8CAE21}"/>
              </a:ext>
            </a:extLst>
          </p:cNvPr>
          <p:cNvSpPr txBox="1">
            <a:spLocks/>
          </p:cNvSpPr>
          <p:nvPr/>
        </p:nvSpPr>
        <p:spPr>
          <a:xfrm>
            <a:off x="5455753" y="3858308"/>
            <a:ext cx="6277643" cy="2029963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Offres Formules individuelles ou Famille : </a:t>
            </a:r>
            <a:r>
              <a:rPr lang="fr-FR" sz="1200" b="1" dirty="0">
                <a:solidFill>
                  <a:srgbClr val="C00000"/>
                </a:solidFill>
              </a:rPr>
              <a:t>50% de remise sur le forfait Part </a:t>
            </a:r>
            <a:r>
              <a:rPr lang="fr-FR" sz="1200" dirty="0"/>
              <a:t>si la relation détient un forfait PRO</a:t>
            </a:r>
            <a:endParaRPr lang="fr-FR" sz="1200" dirty="0">
              <a:solidFill>
                <a:srgbClr val="C00000"/>
              </a:solidFill>
              <a:highlight>
                <a:srgbClr val="FFFF00"/>
              </a:highlight>
            </a:endParaRP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753745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La boîte à outils : </a:t>
            </a: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Rubrique des Commerciaux pour trouver toutes les informations :</a:t>
            </a:r>
          </a:p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Espace réservé du contenu 8">
            <a:extLst>
              <a:ext uri="{FF2B5EF4-FFF2-40B4-BE49-F238E27FC236}">
                <a16:creationId xmlns:a16="http://schemas.microsoft.com/office/drawing/2014/main" id="{42F3C636-9FBD-48E8-8929-84C4E2EAC88D}"/>
              </a:ext>
            </a:extLst>
          </p:cNvPr>
          <p:cNvSpPr txBox="1">
            <a:spLocks/>
          </p:cNvSpPr>
          <p:nvPr/>
        </p:nvSpPr>
        <p:spPr bwMode="auto">
          <a:xfrm>
            <a:off x="466041" y="1398834"/>
            <a:ext cx="5331135" cy="2242360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4B9473F1-4C74-4F3A-B18B-6C75B5E16838}"/>
              </a:ext>
            </a:extLst>
          </p:cNvPr>
          <p:cNvSpPr txBox="1">
            <a:spLocks/>
          </p:cNvSpPr>
          <p:nvPr/>
        </p:nvSpPr>
        <p:spPr>
          <a:xfrm>
            <a:off x="458604" y="3868102"/>
            <a:ext cx="5338572" cy="208907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Espace réservé du contenu 8">
            <a:extLst>
              <a:ext uri="{FF2B5EF4-FFF2-40B4-BE49-F238E27FC236}">
                <a16:creationId xmlns:a16="http://schemas.microsoft.com/office/drawing/2014/main" id="{9717FE14-B6AE-4644-9732-8028B2AAD5BD}"/>
              </a:ext>
            </a:extLst>
          </p:cNvPr>
          <p:cNvSpPr txBox="1">
            <a:spLocks/>
          </p:cNvSpPr>
          <p:nvPr/>
        </p:nvSpPr>
        <p:spPr bwMode="auto">
          <a:xfrm>
            <a:off x="5953014" y="1412872"/>
            <a:ext cx="5858586" cy="2231150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ce réservé du contenu 8">
            <a:extLst>
              <a:ext uri="{FF2B5EF4-FFF2-40B4-BE49-F238E27FC236}">
                <a16:creationId xmlns:a16="http://schemas.microsoft.com/office/drawing/2014/main" id="{ADE2DD4E-6A0B-493A-B9D4-9EB2221142D1}"/>
              </a:ext>
            </a:extLst>
          </p:cNvPr>
          <p:cNvSpPr txBox="1">
            <a:spLocks/>
          </p:cNvSpPr>
          <p:nvPr/>
        </p:nvSpPr>
        <p:spPr>
          <a:xfrm>
            <a:off x="5505297" y="3106741"/>
            <a:ext cx="5947337" cy="692505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FCCDB4D3-C05A-443F-AA4D-4C211DE728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latin typeface="Montserrat Black"/>
              </a:rPr>
              <a:t>L’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Essentiel </a:t>
            </a:r>
            <a:r>
              <a:rPr lang="fr-FR" dirty="0">
                <a:latin typeface="Montserrat Black"/>
              </a:rPr>
              <a:t>de la Bancarisation PRO 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: </a:t>
            </a:r>
            <a:r>
              <a:rPr lang="fr-FR" dirty="0">
                <a:latin typeface="Montserrat Black"/>
              </a:rPr>
              <a:t>« 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Capter les flux </a:t>
            </a:r>
            <a:r>
              <a:rPr lang="fr-FR" dirty="0">
                <a:latin typeface="Montserrat Black"/>
              </a:rPr>
              <a:t>de nos clients Pros »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6DAB5D-8000-41DB-9DD1-35C9106D84C4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BANCARISATION PRO</a:t>
            </a: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3836AF9C-4F4B-4A91-B38B-D3693A710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Premium - </a:t>
            </a:r>
            <a:r>
              <a:rPr lang="fr-FR" dirty="0">
                <a:solidFill>
                  <a:srgbClr val="C00000"/>
                </a:solidFill>
              </a:rPr>
              <a:t>Professionnels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12" name="Espace réservé du contenu 8">
            <a:extLst>
              <a:ext uri="{FF2B5EF4-FFF2-40B4-BE49-F238E27FC236}">
                <a16:creationId xmlns:a16="http://schemas.microsoft.com/office/drawing/2014/main" id="{49424DC2-A064-426D-9643-56011F5E9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4487" y="1277258"/>
            <a:ext cx="2629578" cy="31906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impacts sur votre PV</a:t>
            </a:r>
          </a:p>
        </p:txBody>
      </p:sp>
      <p:sp>
        <p:nvSpPr>
          <p:cNvPr id="15" name="Espace réservé du contenu 8">
            <a:extLst>
              <a:ext uri="{FF2B5EF4-FFF2-40B4-BE49-F238E27FC236}">
                <a16:creationId xmlns:a16="http://schemas.microsoft.com/office/drawing/2014/main" id="{98DB1A6E-53E6-4BB5-B9A4-5F1EB056D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58" y="1239301"/>
            <a:ext cx="2245682" cy="31906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offres à proposer</a:t>
            </a:r>
          </a:p>
        </p:txBody>
      </p:sp>
      <p:sp>
        <p:nvSpPr>
          <p:cNvPr id="16" name="Espace réservé du contenu 8">
            <a:extLst>
              <a:ext uri="{FF2B5EF4-FFF2-40B4-BE49-F238E27FC236}">
                <a16:creationId xmlns:a16="http://schemas.microsoft.com/office/drawing/2014/main" id="{416B9F6B-2A53-4C82-BA9B-B64B560DCA03}"/>
              </a:ext>
            </a:extLst>
          </p:cNvPr>
          <p:cNvSpPr txBox="1">
            <a:spLocks/>
          </p:cNvSpPr>
          <p:nvPr/>
        </p:nvSpPr>
        <p:spPr>
          <a:xfrm>
            <a:off x="557590" y="3742791"/>
            <a:ext cx="1915644" cy="338987"/>
          </a:xfrm>
          <a:prstGeom prst="rect">
            <a:avLst/>
          </a:prstGeom>
          <a:solidFill>
            <a:srgbClr val="C00000"/>
          </a:solidFill>
          <a:ln w="28575"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Qui contacter ?</a:t>
            </a:r>
          </a:p>
        </p:txBody>
      </p:sp>
      <p:sp>
        <p:nvSpPr>
          <p:cNvPr id="19" name="Espace réservé du contenu 8">
            <a:extLst>
              <a:ext uri="{FF2B5EF4-FFF2-40B4-BE49-F238E27FC236}">
                <a16:creationId xmlns:a16="http://schemas.microsoft.com/office/drawing/2014/main" id="{50970CFC-DF42-41A9-8657-16BE65616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0373" y="4738623"/>
            <a:ext cx="3482925" cy="31906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TOUT SUR… la Bancarisation PRO</a:t>
            </a:r>
          </a:p>
        </p:txBody>
      </p:sp>
      <p:pic>
        <p:nvPicPr>
          <p:cNvPr id="37" name="Image 36">
            <a:hlinkClick r:id="rId2"/>
            <a:extLst>
              <a:ext uri="{FF2B5EF4-FFF2-40B4-BE49-F238E27FC236}">
                <a16:creationId xmlns:a16="http://schemas.microsoft.com/office/drawing/2014/main" id="{FD2824C7-9D90-464B-89B9-A7C0780B4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7114" y="5465050"/>
            <a:ext cx="1233803" cy="278179"/>
          </a:xfrm>
          <a:prstGeom prst="rect">
            <a:avLst/>
          </a:prstGeom>
        </p:spPr>
      </p:pic>
      <p:pic>
        <p:nvPicPr>
          <p:cNvPr id="39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5CFD2588-57FF-4BCA-9FA5-F1EC17550F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11268856" y="5686125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Graphique 1830">
            <a:extLst>
              <a:ext uri="{FF2B5EF4-FFF2-40B4-BE49-F238E27FC236}">
                <a16:creationId xmlns:a16="http://schemas.microsoft.com/office/drawing/2014/main" id="{442110E7-EBEE-4F9B-8BD9-2EFEBAC4040C}"/>
              </a:ext>
            </a:extLst>
          </p:cNvPr>
          <p:cNvGrpSpPr/>
          <p:nvPr/>
        </p:nvGrpSpPr>
        <p:grpSpPr>
          <a:xfrm>
            <a:off x="538447" y="1276994"/>
            <a:ext cx="248961" cy="225774"/>
            <a:chOff x="10483925" y="2904391"/>
            <a:chExt cx="396900" cy="359934"/>
          </a:xfrm>
          <a:noFill/>
        </p:grpSpPr>
        <p:grpSp>
          <p:nvGrpSpPr>
            <p:cNvPr id="34" name="Graphique 1830">
              <a:extLst>
                <a:ext uri="{FF2B5EF4-FFF2-40B4-BE49-F238E27FC236}">
                  <a16:creationId xmlns:a16="http://schemas.microsoft.com/office/drawing/2014/main" id="{1F02C2A7-72B5-4954-A27E-EBBF6C289712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43" name="Forme libre : forme 42">
                <a:extLst>
                  <a:ext uri="{FF2B5EF4-FFF2-40B4-BE49-F238E27FC236}">
                    <a16:creationId xmlns:a16="http://schemas.microsoft.com/office/drawing/2014/main" id="{22E52995-AADE-4221-9A0C-A8C1B93CD17E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4" name="Forme libre : forme 43">
                <a:extLst>
                  <a:ext uri="{FF2B5EF4-FFF2-40B4-BE49-F238E27FC236}">
                    <a16:creationId xmlns:a16="http://schemas.microsoft.com/office/drawing/2014/main" id="{34270A30-85F7-4170-ABBE-5C83AE6D23AC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5" name="Forme libre : forme 44">
                <a:extLst>
                  <a:ext uri="{FF2B5EF4-FFF2-40B4-BE49-F238E27FC236}">
                    <a16:creationId xmlns:a16="http://schemas.microsoft.com/office/drawing/2014/main" id="{664BB144-2A75-4FCD-8398-0C75DE3E826F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6" name="Forme libre : forme 45">
                <a:extLst>
                  <a:ext uri="{FF2B5EF4-FFF2-40B4-BE49-F238E27FC236}">
                    <a16:creationId xmlns:a16="http://schemas.microsoft.com/office/drawing/2014/main" id="{030D0334-DE11-4C8C-B571-84E93DA372F8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7" name="Forme libre : forme 46">
                <a:extLst>
                  <a:ext uri="{FF2B5EF4-FFF2-40B4-BE49-F238E27FC236}">
                    <a16:creationId xmlns:a16="http://schemas.microsoft.com/office/drawing/2014/main" id="{3DE404C7-05C9-4A5D-BF48-0CF71C8018D0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8" name="Forme libre : forme 47">
                <a:extLst>
                  <a:ext uri="{FF2B5EF4-FFF2-40B4-BE49-F238E27FC236}">
                    <a16:creationId xmlns:a16="http://schemas.microsoft.com/office/drawing/2014/main" id="{0546A039-3E38-490C-A5B0-45CDFD1FD206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9" name="Forme libre : forme 48">
                <a:extLst>
                  <a:ext uri="{FF2B5EF4-FFF2-40B4-BE49-F238E27FC236}">
                    <a16:creationId xmlns:a16="http://schemas.microsoft.com/office/drawing/2014/main" id="{3BEE5AEE-40A9-4150-9483-8A0D385F3AE0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0" name="Forme libre : forme 49">
                <a:extLst>
                  <a:ext uri="{FF2B5EF4-FFF2-40B4-BE49-F238E27FC236}">
                    <a16:creationId xmlns:a16="http://schemas.microsoft.com/office/drawing/2014/main" id="{AB7FBB97-6F6B-46EE-9D1C-F7A505490C74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1" name="Forme libre : forme 50">
                <a:extLst>
                  <a:ext uri="{FF2B5EF4-FFF2-40B4-BE49-F238E27FC236}">
                    <a16:creationId xmlns:a16="http://schemas.microsoft.com/office/drawing/2014/main" id="{1E376DEA-E34D-4F71-B8DC-6BAA0EB60482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2" name="Forme libre : forme 51">
                <a:extLst>
                  <a:ext uri="{FF2B5EF4-FFF2-40B4-BE49-F238E27FC236}">
                    <a16:creationId xmlns:a16="http://schemas.microsoft.com/office/drawing/2014/main" id="{4385C1B6-AE6E-4FAB-8F56-DEC1DB75CA66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" name="Forme libre : forme 52">
                <a:extLst>
                  <a:ext uri="{FF2B5EF4-FFF2-40B4-BE49-F238E27FC236}">
                    <a16:creationId xmlns:a16="http://schemas.microsoft.com/office/drawing/2014/main" id="{B027E11D-FBE1-4ACA-BC56-9C7E2A8F15D8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" name="Forme libre : forme 53">
                <a:extLst>
                  <a:ext uri="{FF2B5EF4-FFF2-40B4-BE49-F238E27FC236}">
                    <a16:creationId xmlns:a16="http://schemas.microsoft.com/office/drawing/2014/main" id="{204B06F3-E707-476D-9783-0426C9D7DB3B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" name="Forme libre : forme 54">
                <a:extLst>
                  <a:ext uri="{FF2B5EF4-FFF2-40B4-BE49-F238E27FC236}">
                    <a16:creationId xmlns:a16="http://schemas.microsoft.com/office/drawing/2014/main" id="{E0B6949A-C142-49C6-84A2-19C39A738B85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58FF4886-A608-4874-A958-F26A9616501E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BC4E79D8-8B93-4789-90D9-8C31A0D81335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" name="Forme libre : forme 41">
              <a:extLst>
                <a:ext uri="{FF2B5EF4-FFF2-40B4-BE49-F238E27FC236}">
                  <a16:creationId xmlns:a16="http://schemas.microsoft.com/office/drawing/2014/main" id="{C06B8ABF-FBEB-4FA3-AF41-9EC115D7B421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56" name="Graphique 1772">
            <a:extLst>
              <a:ext uri="{FF2B5EF4-FFF2-40B4-BE49-F238E27FC236}">
                <a16:creationId xmlns:a16="http://schemas.microsoft.com/office/drawing/2014/main" id="{AB806CC9-424C-4815-A865-FBC8D180B9D0}"/>
              </a:ext>
            </a:extLst>
          </p:cNvPr>
          <p:cNvGrpSpPr/>
          <p:nvPr/>
        </p:nvGrpSpPr>
        <p:grpSpPr>
          <a:xfrm>
            <a:off x="6102164" y="1318463"/>
            <a:ext cx="211812" cy="233903"/>
            <a:chOff x="2317430" y="1288782"/>
            <a:chExt cx="363699" cy="401630"/>
          </a:xfrm>
          <a:noFill/>
        </p:grpSpPr>
        <p:sp>
          <p:nvSpPr>
            <p:cNvPr id="57" name="Forme libre : forme 56">
              <a:extLst>
                <a:ext uri="{FF2B5EF4-FFF2-40B4-BE49-F238E27FC236}">
                  <a16:creationId xmlns:a16="http://schemas.microsoft.com/office/drawing/2014/main" id="{B6E9EC97-A46B-44C3-8CE0-3301AD26C5C2}"/>
                </a:ext>
              </a:extLst>
            </p:cNvPr>
            <p:cNvSpPr/>
            <p:nvPr/>
          </p:nvSpPr>
          <p:spPr>
            <a:xfrm>
              <a:off x="2437427" y="1349025"/>
              <a:ext cx="92315" cy="208883"/>
            </a:xfrm>
            <a:custGeom>
              <a:avLst/>
              <a:gdLst>
                <a:gd name="connsiteX0" fmla="*/ 18 w 92315"/>
                <a:gd name="connsiteY0" fmla="*/ 208883 h 208883"/>
                <a:gd name="connsiteX1" fmla="*/ 18 w 92315"/>
                <a:gd name="connsiteY1" fmla="*/ 128111 h 208883"/>
                <a:gd name="connsiteX2" fmla="*/ 84505 w 92315"/>
                <a:gd name="connsiteY2" fmla="*/ 0 h 208883"/>
                <a:gd name="connsiteX3" fmla="*/ 92315 w 92315"/>
                <a:gd name="connsiteY3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15" h="208883">
                  <a:moveTo>
                    <a:pt x="18" y="208883"/>
                  </a:moveTo>
                  <a:cubicBezTo>
                    <a:pt x="18" y="157258"/>
                    <a:pt x="18" y="128111"/>
                    <a:pt x="18" y="128111"/>
                  </a:cubicBezTo>
                  <a:cubicBezTo>
                    <a:pt x="18" y="128111"/>
                    <a:pt x="-3411" y="2857"/>
                    <a:pt x="84505" y="0"/>
                  </a:cubicBezTo>
                  <a:lnTo>
                    <a:pt x="92315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58" name="Graphique 1772">
              <a:extLst>
                <a:ext uri="{FF2B5EF4-FFF2-40B4-BE49-F238E27FC236}">
                  <a16:creationId xmlns:a16="http://schemas.microsoft.com/office/drawing/2014/main" id="{63485DA1-5A0E-4B9E-8A3D-EA94F8093A92}"/>
                </a:ext>
              </a:extLst>
            </p:cNvPr>
            <p:cNvGrpSpPr/>
            <p:nvPr/>
          </p:nvGrpSpPr>
          <p:grpSpPr>
            <a:xfrm>
              <a:off x="2452209" y="1371600"/>
              <a:ext cx="42576" cy="102012"/>
              <a:chOff x="2452209" y="1371600"/>
              <a:chExt cx="42576" cy="102012"/>
            </a:xfrm>
            <a:grpFill/>
          </p:grpSpPr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C072F414-45E3-4E84-BA83-51602D302AD9}"/>
                  </a:ext>
                </a:extLst>
              </p:cNvPr>
              <p:cNvSpPr/>
              <p:nvPr/>
            </p:nvSpPr>
            <p:spPr>
              <a:xfrm>
                <a:off x="2480403" y="1371600"/>
                <a:ext cx="14382" cy="13049"/>
              </a:xfrm>
              <a:custGeom>
                <a:avLst/>
                <a:gdLst>
                  <a:gd name="connsiteX0" fmla="*/ 0 w 14382"/>
                  <a:gd name="connsiteY0" fmla="*/ 13049 h 13049"/>
                  <a:gd name="connsiteX1" fmla="*/ 14383 w 14382"/>
                  <a:gd name="connsiteY1" fmla="*/ 0 h 1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13049">
                    <a:moveTo>
                      <a:pt x="0" y="13049"/>
                    </a:moveTo>
                    <a:cubicBezTo>
                      <a:pt x="4191" y="8191"/>
                      <a:pt x="8954" y="3715"/>
                      <a:pt x="14383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9" name="Forme libre : forme 78">
                <a:extLst>
                  <a:ext uri="{FF2B5EF4-FFF2-40B4-BE49-F238E27FC236}">
                    <a16:creationId xmlns:a16="http://schemas.microsoft.com/office/drawing/2014/main" id="{DCA1F5E8-10F0-4C6B-BEA6-726023EADCF7}"/>
                  </a:ext>
                </a:extLst>
              </p:cNvPr>
              <p:cNvSpPr/>
              <p:nvPr/>
            </p:nvSpPr>
            <p:spPr>
              <a:xfrm>
                <a:off x="2452209" y="1404175"/>
                <a:ext cx="15621" cy="69437"/>
              </a:xfrm>
              <a:custGeom>
                <a:avLst/>
                <a:gdLst>
                  <a:gd name="connsiteX0" fmla="*/ 0 w 15621"/>
                  <a:gd name="connsiteY0" fmla="*/ 69437 h 69437"/>
                  <a:gd name="connsiteX1" fmla="*/ 15621 w 15621"/>
                  <a:gd name="connsiteY1" fmla="*/ 0 h 69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21" h="69437">
                    <a:moveTo>
                      <a:pt x="0" y="69437"/>
                    </a:moveTo>
                    <a:cubicBezTo>
                      <a:pt x="572" y="54578"/>
                      <a:pt x="3334" y="25146"/>
                      <a:pt x="15621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1C446CA9-0173-404B-9969-049E3F73529C}"/>
                </a:ext>
              </a:extLst>
            </p:cNvPr>
            <p:cNvSpPr/>
            <p:nvPr/>
          </p:nvSpPr>
          <p:spPr>
            <a:xfrm>
              <a:off x="2556317" y="1349974"/>
              <a:ext cx="86772" cy="231460"/>
            </a:xfrm>
            <a:custGeom>
              <a:avLst/>
              <a:gdLst>
                <a:gd name="connsiteX0" fmla="*/ 0 w 86772"/>
                <a:gd name="connsiteY0" fmla="*/ 3 h 231460"/>
                <a:gd name="connsiteX1" fmla="*/ 86773 w 86772"/>
                <a:gd name="connsiteY1" fmla="*/ 132687 h 231460"/>
                <a:gd name="connsiteX2" fmla="*/ 86773 w 86772"/>
                <a:gd name="connsiteY2" fmla="*/ 231461 h 2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72" h="231460">
                  <a:moveTo>
                    <a:pt x="0" y="3"/>
                  </a:moveTo>
                  <a:cubicBezTo>
                    <a:pt x="0" y="3"/>
                    <a:pt x="86773" y="-2568"/>
                    <a:pt x="86773" y="132687"/>
                  </a:cubicBezTo>
                  <a:lnTo>
                    <a:pt x="86773" y="231461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37EFC421-D775-4A36-B84A-457141E9C136}"/>
                </a:ext>
              </a:extLst>
            </p:cNvPr>
            <p:cNvSpPr/>
            <p:nvPr/>
          </p:nvSpPr>
          <p:spPr>
            <a:xfrm>
              <a:off x="2491356" y="1288782"/>
              <a:ext cx="86868" cy="59291"/>
            </a:xfrm>
            <a:custGeom>
              <a:avLst/>
              <a:gdLst>
                <a:gd name="connsiteX0" fmla="*/ 23241 w 86868"/>
                <a:gd name="connsiteY0" fmla="*/ 59291 h 59291"/>
                <a:gd name="connsiteX1" fmla="*/ 0 w 86868"/>
                <a:gd name="connsiteY1" fmla="*/ 14333 h 59291"/>
                <a:gd name="connsiteX2" fmla="*/ 86868 w 86868"/>
                <a:gd name="connsiteY2" fmla="*/ 10142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" h="59291">
                  <a:moveTo>
                    <a:pt x="23241" y="59291"/>
                  </a:moveTo>
                  <a:lnTo>
                    <a:pt x="0" y="14333"/>
                  </a:lnTo>
                  <a:cubicBezTo>
                    <a:pt x="0" y="14333"/>
                    <a:pt x="42386" y="-14909"/>
                    <a:pt x="86868" y="1014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2D723F7A-7BC2-4CC0-8D3A-CC67C493EF3C}"/>
                </a:ext>
              </a:extLst>
            </p:cNvPr>
            <p:cNvSpPr/>
            <p:nvPr/>
          </p:nvSpPr>
          <p:spPr>
            <a:xfrm>
              <a:off x="2568033" y="1308544"/>
              <a:ext cx="16382" cy="40671"/>
            </a:xfrm>
            <a:custGeom>
              <a:avLst/>
              <a:gdLst>
                <a:gd name="connsiteX0" fmla="*/ 16383 w 16382"/>
                <a:gd name="connsiteY0" fmla="*/ 0 h 40671"/>
                <a:gd name="connsiteX1" fmla="*/ 0 w 16382"/>
                <a:gd name="connsiteY1" fmla="*/ 40672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" h="40671">
                  <a:moveTo>
                    <a:pt x="16383" y="0"/>
                  </a:moveTo>
                  <a:lnTo>
                    <a:pt x="0" y="40672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B6E06EB1-B1DA-43F3-B51B-B8BD37747786}"/>
                </a:ext>
              </a:extLst>
            </p:cNvPr>
            <p:cNvSpPr/>
            <p:nvPr/>
          </p:nvSpPr>
          <p:spPr>
            <a:xfrm>
              <a:off x="2538601" y="1303972"/>
              <a:ext cx="190" cy="34194"/>
            </a:xfrm>
            <a:custGeom>
              <a:avLst/>
              <a:gdLst>
                <a:gd name="connsiteX0" fmla="*/ 191 w 190"/>
                <a:gd name="connsiteY0" fmla="*/ 0 h 34194"/>
                <a:gd name="connsiteX1" fmla="*/ 0 w 190"/>
                <a:gd name="connsiteY1" fmla="*/ 34195 h 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" h="34194">
                  <a:moveTo>
                    <a:pt x="191" y="0"/>
                  </a:moveTo>
                  <a:lnTo>
                    <a:pt x="0" y="3419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9AEA90EB-682D-43C8-9DCF-71B24331B0B0}"/>
                </a:ext>
              </a:extLst>
            </p:cNvPr>
            <p:cNvSpPr/>
            <p:nvPr/>
          </p:nvSpPr>
          <p:spPr>
            <a:xfrm>
              <a:off x="2556889" y="1311116"/>
              <a:ext cx="6572" cy="18478"/>
            </a:xfrm>
            <a:custGeom>
              <a:avLst/>
              <a:gdLst>
                <a:gd name="connsiteX0" fmla="*/ 6572 w 6572"/>
                <a:gd name="connsiteY0" fmla="*/ 0 h 18478"/>
                <a:gd name="connsiteX1" fmla="*/ 0 w 6572"/>
                <a:gd name="connsiteY1" fmla="*/ 18479 h 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" h="18478">
                  <a:moveTo>
                    <a:pt x="6572" y="0"/>
                  </a:moveTo>
                  <a:lnTo>
                    <a:pt x="0" y="1847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64" name="Graphique 1772">
              <a:extLst>
                <a:ext uri="{FF2B5EF4-FFF2-40B4-BE49-F238E27FC236}">
                  <a16:creationId xmlns:a16="http://schemas.microsoft.com/office/drawing/2014/main" id="{21BBB507-C5DD-4258-8041-388FD1F5C070}"/>
                </a:ext>
              </a:extLst>
            </p:cNvPr>
            <p:cNvGrpSpPr/>
            <p:nvPr/>
          </p:nvGrpSpPr>
          <p:grpSpPr>
            <a:xfrm>
              <a:off x="2489833" y="1432178"/>
              <a:ext cx="79724" cy="98488"/>
              <a:chOff x="2489833" y="1432178"/>
              <a:chExt cx="79724" cy="98488"/>
            </a:xfrm>
            <a:grpFill/>
          </p:grpSpPr>
          <p:sp>
            <p:nvSpPr>
              <p:cNvPr id="75" name="Forme libre : forme 74">
                <a:extLst>
                  <a:ext uri="{FF2B5EF4-FFF2-40B4-BE49-F238E27FC236}">
                    <a16:creationId xmlns:a16="http://schemas.microsoft.com/office/drawing/2014/main" id="{9C32FCBB-20BA-482F-95AE-B9FBCAF807F6}"/>
                  </a:ext>
                </a:extLst>
              </p:cNvPr>
              <p:cNvSpPr/>
              <p:nvPr/>
            </p:nvSpPr>
            <p:spPr>
              <a:xfrm>
                <a:off x="2506025" y="1432178"/>
                <a:ext cx="63531" cy="98488"/>
              </a:xfrm>
              <a:custGeom>
                <a:avLst/>
                <a:gdLst>
                  <a:gd name="connsiteX0" fmla="*/ 63532 w 63531"/>
                  <a:gd name="connsiteY0" fmla="*/ 96393 h 98488"/>
                  <a:gd name="connsiteX1" fmla="*/ 49244 w 63531"/>
                  <a:gd name="connsiteY1" fmla="*/ 98489 h 98488"/>
                  <a:gd name="connsiteX2" fmla="*/ 0 w 63531"/>
                  <a:gd name="connsiteY2" fmla="*/ 49244 h 98488"/>
                  <a:gd name="connsiteX3" fmla="*/ 49244 w 63531"/>
                  <a:gd name="connsiteY3" fmla="*/ 0 h 98488"/>
                  <a:gd name="connsiteX4" fmla="*/ 61436 w 63531"/>
                  <a:gd name="connsiteY4" fmla="*/ 1524 h 98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31" h="98488">
                    <a:moveTo>
                      <a:pt x="63532" y="96393"/>
                    </a:moveTo>
                    <a:cubicBezTo>
                      <a:pt x="58960" y="97727"/>
                      <a:pt x="54197" y="98489"/>
                      <a:pt x="49244" y="98489"/>
                    </a:cubicBezTo>
                    <a:cubicBezTo>
                      <a:pt x="22003" y="98489"/>
                      <a:pt x="0" y="76390"/>
                      <a:pt x="0" y="49244"/>
                    </a:cubicBezTo>
                    <a:cubicBezTo>
                      <a:pt x="0" y="22098"/>
                      <a:pt x="22098" y="0"/>
                      <a:pt x="49244" y="0"/>
                    </a:cubicBezTo>
                    <a:cubicBezTo>
                      <a:pt x="53435" y="0"/>
                      <a:pt x="57531" y="572"/>
                      <a:pt x="61436" y="1524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6" name="Forme libre : forme 75">
                <a:extLst>
                  <a:ext uri="{FF2B5EF4-FFF2-40B4-BE49-F238E27FC236}">
                    <a16:creationId xmlns:a16="http://schemas.microsoft.com/office/drawing/2014/main" id="{8E3A6CFE-C622-4218-B02C-3D70D51B4C8A}"/>
                  </a:ext>
                </a:extLst>
              </p:cNvPr>
              <p:cNvSpPr/>
              <p:nvPr/>
            </p:nvSpPr>
            <p:spPr>
              <a:xfrm>
                <a:off x="2491261" y="1471326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E7510086-9DB4-4F34-8CCB-057D8D9F0AD0}"/>
                  </a:ext>
                </a:extLst>
              </p:cNvPr>
              <p:cNvSpPr/>
              <p:nvPr/>
            </p:nvSpPr>
            <p:spPr>
              <a:xfrm>
                <a:off x="2489833" y="1488090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6D3CBBAD-C0E6-4B37-A37A-6B31BD393CA3}"/>
                </a:ext>
              </a:extLst>
            </p:cNvPr>
            <p:cNvSpPr/>
            <p:nvPr/>
          </p:nvSpPr>
          <p:spPr>
            <a:xfrm>
              <a:off x="2317430" y="1683829"/>
              <a:ext cx="7239" cy="9525"/>
            </a:xfrm>
            <a:custGeom>
              <a:avLst/>
              <a:gdLst>
                <a:gd name="connsiteX0" fmla="*/ 7239 w 7239"/>
                <a:gd name="connsiteY0" fmla="*/ 0 h 9525"/>
                <a:gd name="connsiteX1" fmla="*/ 0 w 72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9525">
                  <a:moveTo>
                    <a:pt x="7239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BF6654B7-3780-420B-ADE8-1F0C67F00341}"/>
                </a:ext>
              </a:extLst>
            </p:cNvPr>
            <p:cNvSpPr/>
            <p:nvPr/>
          </p:nvSpPr>
          <p:spPr>
            <a:xfrm>
              <a:off x="2317430" y="1531524"/>
              <a:ext cx="60293" cy="152304"/>
            </a:xfrm>
            <a:custGeom>
              <a:avLst/>
              <a:gdLst>
                <a:gd name="connsiteX0" fmla="*/ 0 w 60293"/>
                <a:gd name="connsiteY0" fmla="*/ 0 h 152304"/>
                <a:gd name="connsiteX1" fmla="*/ 55150 w 60293"/>
                <a:gd name="connsiteY1" fmla="*/ 0 h 152304"/>
                <a:gd name="connsiteX2" fmla="*/ 60293 w 60293"/>
                <a:gd name="connsiteY2" fmla="*/ 5143 h 152304"/>
                <a:gd name="connsiteX3" fmla="*/ 60293 w 60293"/>
                <a:gd name="connsiteY3" fmla="*/ 147161 h 152304"/>
                <a:gd name="connsiteX4" fmla="*/ 55150 w 60293"/>
                <a:gd name="connsiteY4" fmla="*/ 152305 h 152304"/>
                <a:gd name="connsiteX5" fmla="*/ 26099 w 60293"/>
                <a:gd name="connsiteY5" fmla="*/ 152305 h 1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" h="152304">
                  <a:moveTo>
                    <a:pt x="0" y="0"/>
                  </a:moveTo>
                  <a:lnTo>
                    <a:pt x="55150" y="0"/>
                  </a:lnTo>
                  <a:cubicBezTo>
                    <a:pt x="58007" y="0"/>
                    <a:pt x="60293" y="2286"/>
                    <a:pt x="60293" y="5143"/>
                  </a:cubicBezTo>
                  <a:lnTo>
                    <a:pt x="60293" y="147161"/>
                  </a:lnTo>
                  <a:cubicBezTo>
                    <a:pt x="60293" y="150019"/>
                    <a:pt x="58007" y="152305"/>
                    <a:pt x="55150" y="152305"/>
                  </a:cubicBezTo>
                  <a:lnTo>
                    <a:pt x="26099" y="15230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95BC443B-4DED-42C9-BDB1-26B7EDC831D5}"/>
                </a:ext>
              </a:extLst>
            </p:cNvPr>
            <p:cNvSpPr/>
            <p:nvPr/>
          </p:nvSpPr>
          <p:spPr>
            <a:xfrm>
              <a:off x="2380009" y="1626108"/>
              <a:ext cx="22764" cy="39242"/>
            </a:xfrm>
            <a:custGeom>
              <a:avLst/>
              <a:gdLst>
                <a:gd name="connsiteX0" fmla="*/ 22765 w 22764"/>
                <a:gd name="connsiteY0" fmla="*/ 0 h 39242"/>
                <a:gd name="connsiteX1" fmla="*/ 22765 w 22764"/>
                <a:gd name="connsiteY1" fmla="*/ 34099 h 39242"/>
                <a:gd name="connsiteX2" fmla="*/ 17621 w 22764"/>
                <a:gd name="connsiteY2" fmla="*/ 39243 h 39242"/>
                <a:gd name="connsiteX3" fmla="*/ 0 w 22764"/>
                <a:gd name="connsiteY3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39242">
                  <a:moveTo>
                    <a:pt x="22765" y="0"/>
                  </a:moveTo>
                  <a:lnTo>
                    <a:pt x="22765" y="34099"/>
                  </a:lnTo>
                  <a:cubicBezTo>
                    <a:pt x="22765" y="36957"/>
                    <a:pt x="20479" y="39243"/>
                    <a:pt x="17621" y="39243"/>
                  </a:cubicBezTo>
                  <a:lnTo>
                    <a:pt x="0" y="39243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C7CA04EA-A4E5-4A8A-A07C-310AAFB0D143}"/>
                </a:ext>
              </a:extLst>
            </p:cNvPr>
            <p:cNvSpPr/>
            <p:nvPr/>
          </p:nvSpPr>
          <p:spPr>
            <a:xfrm>
              <a:off x="2378199" y="1544288"/>
              <a:ext cx="24574" cy="59150"/>
            </a:xfrm>
            <a:custGeom>
              <a:avLst/>
              <a:gdLst>
                <a:gd name="connsiteX0" fmla="*/ 0 w 24574"/>
                <a:gd name="connsiteY0" fmla="*/ 0 h 59150"/>
                <a:gd name="connsiteX1" fmla="*/ 19431 w 24574"/>
                <a:gd name="connsiteY1" fmla="*/ 0 h 59150"/>
                <a:gd name="connsiteX2" fmla="*/ 24575 w 24574"/>
                <a:gd name="connsiteY2" fmla="*/ 5144 h 59150"/>
                <a:gd name="connsiteX3" fmla="*/ 24575 w 24574"/>
                <a:gd name="connsiteY3" fmla="*/ 59150 h 5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74" h="59150">
                  <a:moveTo>
                    <a:pt x="0" y="0"/>
                  </a:moveTo>
                  <a:lnTo>
                    <a:pt x="19431" y="0"/>
                  </a:lnTo>
                  <a:cubicBezTo>
                    <a:pt x="22289" y="0"/>
                    <a:pt x="24575" y="2286"/>
                    <a:pt x="24575" y="5144"/>
                  </a:cubicBezTo>
                  <a:lnTo>
                    <a:pt x="24575" y="5915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3A3969FF-0785-4E74-AA96-BF7C22AD2281}"/>
                </a:ext>
              </a:extLst>
            </p:cNvPr>
            <p:cNvSpPr/>
            <p:nvPr/>
          </p:nvSpPr>
          <p:spPr>
            <a:xfrm>
              <a:off x="2402774" y="1557611"/>
              <a:ext cx="172307" cy="71639"/>
            </a:xfrm>
            <a:custGeom>
              <a:avLst/>
              <a:gdLst>
                <a:gd name="connsiteX0" fmla="*/ 0 w 172307"/>
                <a:gd name="connsiteY0" fmla="*/ 678 h 71639"/>
                <a:gd name="connsiteX1" fmla="*/ 95917 w 172307"/>
                <a:gd name="connsiteY1" fmla="*/ 20681 h 71639"/>
                <a:gd name="connsiteX2" fmla="*/ 153638 w 172307"/>
                <a:gd name="connsiteY2" fmla="*/ 20681 h 71639"/>
                <a:gd name="connsiteX3" fmla="*/ 172307 w 172307"/>
                <a:gd name="connsiteY3" fmla="*/ 38397 h 71639"/>
                <a:gd name="connsiteX4" fmla="*/ 152305 w 172307"/>
                <a:gd name="connsiteY4" fmla="*/ 55257 h 71639"/>
                <a:gd name="connsiteX5" fmla="*/ 105442 w 172307"/>
                <a:gd name="connsiteY5" fmla="*/ 55257 h 71639"/>
                <a:gd name="connsiteX6" fmla="*/ 90392 w 172307"/>
                <a:gd name="connsiteY6" fmla="*/ 71640 h 7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307" h="71639">
                  <a:moveTo>
                    <a:pt x="0" y="678"/>
                  </a:moveTo>
                  <a:cubicBezTo>
                    <a:pt x="0" y="678"/>
                    <a:pt x="60008" y="-5703"/>
                    <a:pt x="95917" y="20681"/>
                  </a:cubicBezTo>
                  <a:lnTo>
                    <a:pt x="153638" y="20681"/>
                  </a:lnTo>
                  <a:cubicBezTo>
                    <a:pt x="153638" y="20681"/>
                    <a:pt x="172307" y="19728"/>
                    <a:pt x="172307" y="38397"/>
                  </a:cubicBezTo>
                  <a:cubicBezTo>
                    <a:pt x="172307" y="57066"/>
                    <a:pt x="152305" y="55257"/>
                    <a:pt x="152305" y="55257"/>
                  </a:cubicBezTo>
                  <a:lnTo>
                    <a:pt x="105442" y="55257"/>
                  </a:lnTo>
                  <a:lnTo>
                    <a:pt x="90392" y="7164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9B4BDB6B-875B-4241-9184-4684862F3B88}"/>
                </a:ext>
              </a:extLst>
            </p:cNvPr>
            <p:cNvSpPr/>
            <p:nvPr/>
          </p:nvSpPr>
          <p:spPr>
            <a:xfrm>
              <a:off x="2404584" y="1647062"/>
              <a:ext cx="131349" cy="43350"/>
            </a:xfrm>
            <a:custGeom>
              <a:avLst/>
              <a:gdLst>
                <a:gd name="connsiteX0" fmla="*/ 131350 w 131349"/>
                <a:gd name="connsiteY0" fmla="*/ 42196 h 43350"/>
                <a:gd name="connsiteX1" fmla="*/ 108204 w 131349"/>
                <a:gd name="connsiteY1" fmla="*/ 39053 h 43350"/>
                <a:gd name="connsiteX2" fmla="*/ 34100 w 131349"/>
                <a:gd name="connsiteY2" fmla="*/ 0 h 43350"/>
                <a:gd name="connsiteX3" fmla="*/ 0 w 131349"/>
                <a:gd name="connsiteY3" fmla="*/ 0 h 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349" h="43350">
                  <a:moveTo>
                    <a:pt x="131350" y="42196"/>
                  </a:moveTo>
                  <a:cubicBezTo>
                    <a:pt x="131350" y="42196"/>
                    <a:pt x="122301" y="46292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F234F02E-0AF9-4934-AEBB-E047D3AEB748}"/>
                </a:ext>
              </a:extLst>
            </p:cNvPr>
            <p:cNvSpPr/>
            <p:nvPr/>
          </p:nvSpPr>
          <p:spPr>
            <a:xfrm>
              <a:off x="2551459" y="1590759"/>
              <a:ext cx="129669" cy="91546"/>
            </a:xfrm>
            <a:custGeom>
              <a:avLst/>
              <a:gdLst>
                <a:gd name="connsiteX0" fmla="*/ 48101 w 129669"/>
                <a:gd name="connsiteY0" fmla="*/ 20776 h 91546"/>
                <a:gd name="connsiteX1" fmla="*/ 128111 w 129669"/>
                <a:gd name="connsiteY1" fmla="*/ 6679 h 91546"/>
                <a:gd name="connsiteX2" fmla="*/ 0 w 129669"/>
                <a:gd name="connsiteY2" fmla="*/ 91546 h 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69" h="91546">
                  <a:moveTo>
                    <a:pt x="48101" y="20776"/>
                  </a:moveTo>
                  <a:cubicBezTo>
                    <a:pt x="48101" y="20776"/>
                    <a:pt x="109061" y="-14276"/>
                    <a:pt x="128111" y="6679"/>
                  </a:cubicBezTo>
                  <a:cubicBezTo>
                    <a:pt x="143542" y="23538"/>
                    <a:pt x="40291" y="73163"/>
                    <a:pt x="0" y="91546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6AB9F845-0808-4BCA-B065-B8F2F13913FB}"/>
                </a:ext>
              </a:extLst>
            </p:cNvPr>
            <p:cNvSpPr/>
            <p:nvPr/>
          </p:nvSpPr>
          <p:spPr>
            <a:xfrm>
              <a:off x="2338957" y="1551146"/>
              <a:ext cx="37623" cy="9525"/>
            </a:xfrm>
            <a:custGeom>
              <a:avLst/>
              <a:gdLst>
                <a:gd name="connsiteX0" fmla="*/ 37624 w 37623"/>
                <a:gd name="connsiteY0" fmla="*/ 0 h 9525"/>
                <a:gd name="connsiteX1" fmla="*/ 0 w 3762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23" h="9525">
                  <a:moveTo>
                    <a:pt x="37624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CD5C5F81-81CB-4AFB-A36F-6B5FA2437B8F}"/>
                </a:ext>
              </a:extLst>
            </p:cNvPr>
            <p:cNvSpPr/>
            <p:nvPr/>
          </p:nvSpPr>
          <p:spPr>
            <a:xfrm>
              <a:off x="2351815" y="1565910"/>
              <a:ext cx="23240" cy="9525"/>
            </a:xfrm>
            <a:custGeom>
              <a:avLst/>
              <a:gdLst>
                <a:gd name="connsiteX0" fmla="*/ 23241 w 23240"/>
                <a:gd name="connsiteY0" fmla="*/ 0 h 9525"/>
                <a:gd name="connsiteX1" fmla="*/ 0 w 232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0" h="9525">
                  <a:moveTo>
                    <a:pt x="23241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BEA476D4-2244-4451-B9E0-664799395A12}"/>
                </a:ext>
              </a:extLst>
            </p:cNvPr>
            <p:cNvSpPr/>
            <p:nvPr/>
          </p:nvSpPr>
          <p:spPr>
            <a:xfrm>
              <a:off x="2628421" y="1511998"/>
              <a:ext cx="9525" cy="52768"/>
            </a:xfrm>
            <a:custGeom>
              <a:avLst/>
              <a:gdLst>
                <a:gd name="connsiteX0" fmla="*/ 0 w 9525"/>
                <a:gd name="connsiteY0" fmla="*/ 0 h 52768"/>
                <a:gd name="connsiteX1" fmla="*/ 0 w 9525"/>
                <a:gd name="connsiteY1" fmla="*/ 52769 h 5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">
                  <a:moveTo>
                    <a:pt x="0" y="0"/>
                  </a:moveTo>
                  <a:lnTo>
                    <a:pt x="0" y="5276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80" name="Graphique 1813">
            <a:extLst>
              <a:ext uri="{FF2B5EF4-FFF2-40B4-BE49-F238E27FC236}">
                <a16:creationId xmlns:a16="http://schemas.microsoft.com/office/drawing/2014/main" id="{B777C9A4-E7C4-4349-9416-864C846351CC}"/>
              </a:ext>
            </a:extLst>
          </p:cNvPr>
          <p:cNvGrpSpPr/>
          <p:nvPr/>
        </p:nvGrpSpPr>
        <p:grpSpPr>
          <a:xfrm>
            <a:off x="6087434" y="4762051"/>
            <a:ext cx="243960" cy="227725"/>
            <a:chOff x="2279329" y="2853237"/>
            <a:chExt cx="426529" cy="398144"/>
          </a:xfrm>
          <a:noFill/>
        </p:grpSpPr>
        <p:grpSp>
          <p:nvGrpSpPr>
            <p:cNvPr id="81" name="Graphique 1813">
              <a:extLst>
                <a:ext uri="{FF2B5EF4-FFF2-40B4-BE49-F238E27FC236}">
                  <a16:creationId xmlns:a16="http://schemas.microsoft.com/office/drawing/2014/main" id="{75784719-BBC6-4125-B94A-290D1791EF76}"/>
                </a:ext>
              </a:extLst>
            </p:cNvPr>
            <p:cNvGrpSpPr/>
            <p:nvPr/>
          </p:nvGrpSpPr>
          <p:grpSpPr>
            <a:xfrm>
              <a:off x="2279329" y="2853237"/>
              <a:ext cx="426529" cy="398144"/>
              <a:chOff x="2279329" y="2853237"/>
              <a:chExt cx="426529" cy="398144"/>
            </a:xfrm>
            <a:grpFill/>
          </p:grpSpPr>
          <p:grpSp>
            <p:nvGrpSpPr>
              <p:cNvPr id="83" name="Graphique 1813">
                <a:extLst>
                  <a:ext uri="{FF2B5EF4-FFF2-40B4-BE49-F238E27FC236}">
                    <a16:creationId xmlns:a16="http://schemas.microsoft.com/office/drawing/2014/main" id="{3633F09E-CAA0-4C8A-B3F8-618BF579DA89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83857"/>
                <a:chOff x="2279329" y="2853237"/>
                <a:chExt cx="426529" cy="383857"/>
              </a:xfrm>
              <a:grpFill/>
            </p:grpSpPr>
            <p:grpSp>
              <p:nvGrpSpPr>
                <p:cNvPr id="85" name="Graphique 1813">
                  <a:extLst>
                    <a:ext uri="{FF2B5EF4-FFF2-40B4-BE49-F238E27FC236}">
                      <a16:creationId xmlns:a16="http://schemas.microsoft.com/office/drawing/2014/main" id="{54D6193D-4FB4-4F1F-8869-16F338C694A2}"/>
                    </a:ext>
                  </a:extLst>
                </p:cNvPr>
                <p:cNvGrpSpPr/>
                <p:nvPr/>
              </p:nvGrpSpPr>
              <p:grpSpPr>
                <a:xfrm>
                  <a:off x="2404487" y="2986968"/>
                  <a:ext cx="163258" cy="250126"/>
                  <a:chOff x="2404487" y="2986968"/>
                  <a:chExt cx="163258" cy="250126"/>
                </a:xfrm>
                <a:grpFill/>
              </p:grpSpPr>
              <p:sp>
                <p:nvSpPr>
                  <p:cNvPr id="99" name="Forme libre : forme 98">
                    <a:extLst>
                      <a:ext uri="{FF2B5EF4-FFF2-40B4-BE49-F238E27FC236}">
                        <a16:creationId xmlns:a16="http://schemas.microsoft.com/office/drawing/2014/main" id="{70A6B0C8-7982-4581-A445-39F11AA30832}"/>
                      </a:ext>
                    </a:extLst>
                  </p:cNvPr>
                  <p:cNvSpPr/>
                  <p:nvPr/>
                </p:nvSpPr>
                <p:spPr>
                  <a:xfrm>
                    <a:off x="2404487" y="2986968"/>
                    <a:ext cx="163258" cy="250126"/>
                  </a:xfrm>
                  <a:custGeom>
                    <a:avLst/>
                    <a:gdLst>
                      <a:gd name="connsiteX0" fmla="*/ 163259 w 163258"/>
                      <a:gd name="connsiteY0" fmla="*/ 81629 h 250126"/>
                      <a:gd name="connsiteX1" fmla="*/ 81629 w 163258"/>
                      <a:gd name="connsiteY1" fmla="*/ 0 h 250126"/>
                      <a:gd name="connsiteX2" fmla="*/ 0 w 163258"/>
                      <a:gd name="connsiteY2" fmla="*/ 81629 h 250126"/>
                      <a:gd name="connsiteX3" fmla="*/ 23527 w 163258"/>
                      <a:gd name="connsiteY3" fmla="*/ 138875 h 250126"/>
                      <a:gd name="connsiteX4" fmla="*/ 23527 w 163258"/>
                      <a:gd name="connsiteY4" fmla="*/ 138875 h 250126"/>
                      <a:gd name="connsiteX5" fmla="*/ 51911 w 163258"/>
                      <a:gd name="connsiteY5" fmla="*/ 249841 h 250126"/>
                      <a:gd name="connsiteX6" fmla="*/ 114967 w 163258"/>
                      <a:gd name="connsiteY6" fmla="*/ 250126 h 250126"/>
                      <a:gd name="connsiteX7" fmla="*/ 138875 w 163258"/>
                      <a:gd name="connsiteY7" fmla="*/ 139732 h 250126"/>
                      <a:gd name="connsiteX8" fmla="*/ 163259 w 163258"/>
                      <a:gd name="connsiteY8" fmla="*/ 81629 h 250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258" h="250126">
                        <a:moveTo>
                          <a:pt x="163259" y="81629"/>
                        </a:moveTo>
                        <a:cubicBezTo>
                          <a:pt x="163259" y="36576"/>
                          <a:pt x="126683" y="0"/>
                          <a:pt x="81629" y="0"/>
                        </a:cubicBezTo>
                        <a:cubicBezTo>
                          <a:pt x="36576" y="0"/>
                          <a:pt x="0" y="36576"/>
                          <a:pt x="0" y="81629"/>
                        </a:cubicBezTo>
                        <a:cubicBezTo>
                          <a:pt x="0" y="103918"/>
                          <a:pt x="8954" y="124111"/>
                          <a:pt x="23527" y="138875"/>
                        </a:cubicBezTo>
                        <a:lnTo>
                          <a:pt x="23527" y="138875"/>
                        </a:lnTo>
                        <a:cubicBezTo>
                          <a:pt x="58293" y="173641"/>
                          <a:pt x="51911" y="249841"/>
                          <a:pt x="51911" y="249841"/>
                        </a:cubicBezTo>
                        <a:lnTo>
                          <a:pt x="114967" y="250126"/>
                        </a:lnTo>
                        <a:cubicBezTo>
                          <a:pt x="114967" y="170688"/>
                          <a:pt x="134779" y="144304"/>
                          <a:pt x="138875" y="139732"/>
                        </a:cubicBezTo>
                        <a:cubicBezTo>
                          <a:pt x="153924" y="124873"/>
                          <a:pt x="163259" y="104394"/>
                          <a:pt x="163259" y="81629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0" name="Forme libre : forme 99">
                    <a:extLst>
                      <a:ext uri="{FF2B5EF4-FFF2-40B4-BE49-F238E27FC236}">
                        <a16:creationId xmlns:a16="http://schemas.microsoft.com/office/drawing/2014/main" id="{2CE9D913-1F16-4424-A0D1-5C5B407C8647}"/>
                      </a:ext>
                    </a:extLst>
                  </p:cNvPr>
                  <p:cNvSpPr/>
                  <p:nvPr/>
                </p:nvSpPr>
                <p:spPr>
                  <a:xfrm>
                    <a:off x="2455542" y="3190994"/>
                    <a:ext cx="63912" cy="9525"/>
                  </a:xfrm>
                  <a:custGeom>
                    <a:avLst/>
                    <a:gdLst>
                      <a:gd name="connsiteX0" fmla="*/ 0 w 63912"/>
                      <a:gd name="connsiteY0" fmla="*/ 0 h 9525"/>
                      <a:gd name="connsiteX1" fmla="*/ 63913 w 6391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3912" h="9525">
                        <a:moveTo>
                          <a:pt x="0" y="0"/>
                        </a:moveTo>
                        <a:lnTo>
                          <a:pt x="63913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86" name="Forme libre : forme 85">
                  <a:extLst>
                    <a:ext uri="{FF2B5EF4-FFF2-40B4-BE49-F238E27FC236}">
                      <a16:creationId xmlns:a16="http://schemas.microsoft.com/office/drawing/2014/main" id="{415BDEE6-D43A-40F6-A677-7F9B62A1BEEB}"/>
                    </a:ext>
                  </a:extLst>
                </p:cNvPr>
                <p:cNvSpPr/>
                <p:nvPr/>
              </p:nvSpPr>
              <p:spPr>
                <a:xfrm>
                  <a:off x="2461352" y="3012019"/>
                  <a:ext cx="22574" cy="4857"/>
                </a:xfrm>
                <a:custGeom>
                  <a:avLst/>
                  <a:gdLst>
                    <a:gd name="connsiteX0" fmla="*/ 0 w 22574"/>
                    <a:gd name="connsiteY0" fmla="*/ 4858 h 4857"/>
                    <a:gd name="connsiteX1" fmla="*/ 22574 w 22574"/>
                    <a:gd name="connsiteY1" fmla="*/ 0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74" h="4857">
                      <a:moveTo>
                        <a:pt x="0" y="4858"/>
                      </a:moveTo>
                      <a:cubicBezTo>
                        <a:pt x="6858" y="1715"/>
                        <a:pt x="14478" y="0"/>
                        <a:pt x="2257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7" name="Forme libre : forme 86">
                  <a:extLst>
                    <a:ext uri="{FF2B5EF4-FFF2-40B4-BE49-F238E27FC236}">
                      <a16:creationId xmlns:a16="http://schemas.microsoft.com/office/drawing/2014/main" id="{1C40DF22-3060-4E09-AEF6-AC81A7F56FED}"/>
                    </a:ext>
                  </a:extLst>
                </p:cNvPr>
                <p:cNvSpPr/>
                <p:nvPr/>
              </p:nvSpPr>
              <p:spPr>
                <a:xfrm>
                  <a:off x="2429062" y="3029545"/>
                  <a:ext cx="14763" cy="48006"/>
                </a:xfrm>
                <a:custGeom>
                  <a:avLst/>
                  <a:gdLst>
                    <a:gd name="connsiteX0" fmla="*/ 953 w 14763"/>
                    <a:gd name="connsiteY0" fmla="*/ 48006 h 48006"/>
                    <a:gd name="connsiteX1" fmla="*/ 0 w 14763"/>
                    <a:gd name="connsiteY1" fmla="*/ 37719 h 48006"/>
                    <a:gd name="connsiteX2" fmla="*/ 14764 w 14763"/>
                    <a:gd name="connsiteY2" fmla="*/ 0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" h="48006">
                      <a:moveTo>
                        <a:pt x="953" y="48006"/>
                      </a:moveTo>
                      <a:cubicBezTo>
                        <a:pt x="286" y="44672"/>
                        <a:pt x="0" y="41243"/>
                        <a:pt x="0" y="37719"/>
                      </a:cubicBezTo>
                      <a:cubicBezTo>
                        <a:pt x="0" y="23146"/>
                        <a:pt x="5620" y="9906"/>
                        <a:pt x="1476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Forme libre : forme 87">
                  <a:extLst>
                    <a:ext uri="{FF2B5EF4-FFF2-40B4-BE49-F238E27FC236}">
                      <a16:creationId xmlns:a16="http://schemas.microsoft.com/office/drawing/2014/main" id="{8E65AEAD-30FA-4109-A01D-F9A36B9991D0}"/>
                    </a:ext>
                  </a:extLst>
                </p:cNvPr>
                <p:cNvSpPr/>
                <p:nvPr/>
              </p:nvSpPr>
              <p:spPr>
                <a:xfrm>
                  <a:off x="2492499" y="2853237"/>
                  <a:ext cx="9525" cy="56769"/>
                </a:xfrm>
                <a:custGeom>
                  <a:avLst/>
                  <a:gdLst>
                    <a:gd name="connsiteX0" fmla="*/ 0 w 9525"/>
                    <a:gd name="connsiteY0" fmla="*/ 0 h 56769"/>
                    <a:gd name="connsiteX1" fmla="*/ 0 w 9525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6769">
                      <a:moveTo>
                        <a:pt x="0" y="0"/>
                      </a:moveTo>
                      <a:lnTo>
                        <a:pt x="0" y="5676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89" name="Graphique 1813">
                  <a:extLst>
                    <a:ext uri="{FF2B5EF4-FFF2-40B4-BE49-F238E27FC236}">
                      <a16:creationId xmlns:a16="http://schemas.microsoft.com/office/drawing/2014/main" id="{59BBA4F5-C64E-46C6-A9EE-3E9608D7A712}"/>
                    </a:ext>
                  </a:extLst>
                </p:cNvPr>
                <p:cNvGrpSpPr/>
                <p:nvPr/>
              </p:nvGrpSpPr>
              <p:grpSpPr>
                <a:xfrm>
                  <a:off x="2605465" y="2913530"/>
                  <a:ext cx="100393" cy="307943"/>
                  <a:chOff x="2605465" y="2913530"/>
                  <a:chExt cx="100393" cy="307943"/>
                </a:xfrm>
                <a:grpFill/>
              </p:grpSpPr>
              <p:sp>
                <p:nvSpPr>
                  <p:cNvPr id="96" name="Forme libre : forme 95">
                    <a:extLst>
                      <a:ext uri="{FF2B5EF4-FFF2-40B4-BE49-F238E27FC236}">
                        <a16:creationId xmlns:a16="http://schemas.microsoft.com/office/drawing/2014/main" id="{F7A40EBB-041B-4B1F-BC1C-DFEB74F06543}"/>
                      </a:ext>
                    </a:extLst>
                  </p:cNvPr>
                  <p:cNvSpPr/>
                  <p:nvPr/>
                </p:nvSpPr>
                <p:spPr>
                  <a:xfrm>
                    <a:off x="2606227" y="2913530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0 h 40100"/>
                      <a:gd name="connsiteX1" fmla="*/ 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0"/>
                        </a:moveTo>
                        <a:lnTo>
                          <a:pt x="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7" name="Forme libre : forme 96">
                    <a:extLst>
                      <a:ext uri="{FF2B5EF4-FFF2-40B4-BE49-F238E27FC236}">
                        <a16:creationId xmlns:a16="http://schemas.microsoft.com/office/drawing/2014/main" id="{F1690FF9-B362-4BB2-9CFC-21C9D23669BC}"/>
                      </a:ext>
                    </a:extLst>
                  </p:cNvPr>
                  <p:cNvSpPr/>
                  <p:nvPr/>
                </p:nvSpPr>
                <p:spPr>
                  <a:xfrm>
                    <a:off x="2649090" y="3067645"/>
                    <a:ext cx="56769" cy="9525"/>
                  </a:xfrm>
                  <a:custGeom>
                    <a:avLst/>
                    <a:gdLst>
                      <a:gd name="connsiteX0" fmla="*/ 56769 w 56769"/>
                      <a:gd name="connsiteY0" fmla="*/ 0 h 9525"/>
                      <a:gd name="connsiteX1" fmla="*/ 0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56769" y="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8" name="Forme libre : forme 97">
                    <a:extLst>
                      <a:ext uri="{FF2B5EF4-FFF2-40B4-BE49-F238E27FC236}">
                        <a16:creationId xmlns:a16="http://schemas.microsoft.com/office/drawing/2014/main" id="{4C3AF6CF-D6E8-4A49-9291-449DEC54EEAF}"/>
                      </a:ext>
                    </a:extLst>
                  </p:cNvPr>
                  <p:cNvSpPr/>
                  <p:nvPr/>
                </p:nvSpPr>
                <p:spPr>
                  <a:xfrm>
                    <a:off x="2605465" y="3181373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40100 h 40100"/>
                      <a:gd name="connsiteX1" fmla="*/ 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4010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90" name="Graphique 1813">
                  <a:extLst>
                    <a:ext uri="{FF2B5EF4-FFF2-40B4-BE49-F238E27FC236}">
                      <a16:creationId xmlns:a16="http://schemas.microsoft.com/office/drawing/2014/main" id="{B7E19181-4FA7-47D8-A9F0-A8490729E97F}"/>
                    </a:ext>
                  </a:extLst>
                </p:cNvPr>
                <p:cNvGrpSpPr/>
                <p:nvPr/>
              </p:nvGrpSpPr>
              <p:grpSpPr>
                <a:xfrm>
                  <a:off x="2279329" y="2915435"/>
                  <a:ext cx="100393" cy="307943"/>
                  <a:chOff x="2279329" y="2915435"/>
                  <a:chExt cx="100393" cy="307943"/>
                </a:xfrm>
                <a:grpFill/>
              </p:grpSpPr>
              <p:sp>
                <p:nvSpPr>
                  <p:cNvPr id="93" name="Forme libre : forme 92">
                    <a:extLst>
                      <a:ext uri="{FF2B5EF4-FFF2-40B4-BE49-F238E27FC236}">
                        <a16:creationId xmlns:a16="http://schemas.microsoft.com/office/drawing/2014/main" id="{B0A03332-3CF4-48C9-A2C6-B7AC39A5329E}"/>
                      </a:ext>
                    </a:extLst>
                  </p:cNvPr>
                  <p:cNvSpPr/>
                  <p:nvPr/>
                </p:nvSpPr>
                <p:spPr>
                  <a:xfrm>
                    <a:off x="2338860" y="2915435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0 h 40100"/>
                      <a:gd name="connsiteX1" fmla="*/ 4010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0"/>
                        </a:moveTo>
                        <a:lnTo>
                          <a:pt x="4010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4" name="Forme libre : forme 93">
                    <a:extLst>
                      <a:ext uri="{FF2B5EF4-FFF2-40B4-BE49-F238E27FC236}">
                        <a16:creationId xmlns:a16="http://schemas.microsoft.com/office/drawing/2014/main" id="{A3D89499-F173-42F0-8DD1-8E7204F1DAAF}"/>
                      </a:ext>
                    </a:extLst>
                  </p:cNvPr>
                  <p:cNvSpPr/>
                  <p:nvPr/>
                </p:nvSpPr>
                <p:spPr>
                  <a:xfrm>
                    <a:off x="2279329" y="3069550"/>
                    <a:ext cx="56769" cy="9525"/>
                  </a:xfrm>
                  <a:custGeom>
                    <a:avLst/>
                    <a:gdLst>
                      <a:gd name="connsiteX0" fmla="*/ 0 w 56769"/>
                      <a:gd name="connsiteY0" fmla="*/ 0 h 9525"/>
                      <a:gd name="connsiteX1" fmla="*/ 56769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0" y="0"/>
                        </a:moveTo>
                        <a:lnTo>
                          <a:pt x="56769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5" name="Forme libre : forme 94">
                    <a:extLst>
                      <a:ext uri="{FF2B5EF4-FFF2-40B4-BE49-F238E27FC236}">
                        <a16:creationId xmlns:a16="http://schemas.microsoft.com/office/drawing/2014/main" id="{63517A5B-7229-4D77-88D0-AB607B5F70AA}"/>
                      </a:ext>
                    </a:extLst>
                  </p:cNvPr>
                  <p:cNvSpPr/>
                  <p:nvPr/>
                </p:nvSpPr>
                <p:spPr>
                  <a:xfrm>
                    <a:off x="2339622" y="3183278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40100 h 40100"/>
                      <a:gd name="connsiteX1" fmla="*/ 4010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40100"/>
                        </a:moveTo>
                        <a:lnTo>
                          <a:pt x="40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91" name="Forme libre : forme 90">
                  <a:extLst>
                    <a:ext uri="{FF2B5EF4-FFF2-40B4-BE49-F238E27FC236}">
                      <a16:creationId xmlns:a16="http://schemas.microsoft.com/office/drawing/2014/main" id="{C897DA5B-1539-456F-86BA-7771CF5FDCFC}"/>
                    </a:ext>
                  </a:extLst>
                </p:cNvPr>
                <p:cNvSpPr/>
                <p:nvPr/>
              </p:nvSpPr>
              <p:spPr>
                <a:xfrm>
                  <a:off x="2458875" y="3207758"/>
                  <a:ext cx="21145" cy="9525"/>
                </a:xfrm>
                <a:custGeom>
                  <a:avLst/>
                  <a:gdLst>
                    <a:gd name="connsiteX0" fmla="*/ 0 w 21145"/>
                    <a:gd name="connsiteY0" fmla="*/ 0 h 9525"/>
                    <a:gd name="connsiteX1" fmla="*/ 21146 w 21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45" h="9525">
                      <a:moveTo>
                        <a:pt x="0" y="0"/>
                      </a:moveTo>
                      <a:lnTo>
                        <a:pt x="21146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2" name="Forme libre : forme 91">
                  <a:extLst>
                    <a:ext uri="{FF2B5EF4-FFF2-40B4-BE49-F238E27FC236}">
                      <a16:creationId xmlns:a16="http://schemas.microsoft.com/office/drawing/2014/main" id="{B34F1028-2284-4313-97D0-DAFE323C74E0}"/>
                    </a:ext>
                  </a:extLst>
                </p:cNvPr>
                <p:cNvSpPr/>
                <p:nvPr/>
              </p:nvSpPr>
              <p:spPr>
                <a:xfrm>
                  <a:off x="2459828" y="3222712"/>
                  <a:ext cx="34099" cy="9525"/>
                </a:xfrm>
                <a:custGeom>
                  <a:avLst/>
                  <a:gdLst>
                    <a:gd name="connsiteX0" fmla="*/ 0 w 34099"/>
                    <a:gd name="connsiteY0" fmla="*/ 0 h 9525"/>
                    <a:gd name="connsiteX1" fmla="*/ 34100 w 3409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099" h="9525">
                      <a:moveTo>
                        <a:pt x="0" y="0"/>
                      </a:moveTo>
                      <a:lnTo>
                        <a:pt x="3410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84" name="Forme libre : forme 83">
                <a:extLst>
                  <a:ext uri="{FF2B5EF4-FFF2-40B4-BE49-F238E27FC236}">
                    <a16:creationId xmlns:a16="http://schemas.microsoft.com/office/drawing/2014/main" id="{D7A1A318-F867-4234-A48F-769DFCCC8B3E}"/>
                  </a:ext>
                </a:extLst>
              </p:cNvPr>
              <p:cNvSpPr/>
              <p:nvPr/>
            </p:nvSpPr>
            <p:spPr>
              <a:xfrm>
                <a:off x="2466019" y="3238047"/>
                <a:ext cx="44958" cy="13334"/>
              </a:xfrm>
              <a:custGeom>
                <a:avLst/>
                <a:gdLst>
                  <a:gd name="connsiteX0" fmla="*/ 44958 w 44958"/>
                  <a:gd name="connsiteY0" fmla="*/ 0 h 13334"/>
                  <a:gd name="connsiteX1" fmla="*/ 22479 w 44958"/>
                  <a:gd name="connsiteY1" fmla="*/ 13335 h 13334"/>
                  <a:gd name="connsiteX2" fmla="*/ 0 w 44958"/>
                  <a:gd name="connsiteY2" fmla="*/ 0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58" h="13334">
                    <a:moveTo>
                      <a:pt x="44958" y="0"/>
                    </a:moveTo>
                    <a:cubicBezTo>
                      <a:pt x="44958" y="7334"/>
                      <a:pt x="34862" y="13335"/>
                      <a:pt x="22479" y="13335"/>
                    </a:cubicBezTo>
                    <a:cubicBezTo>
                      <a:pt x="10001" y="13335"/>
                      <a:pt x="0" y="7334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82" name="Forme libre : forme 81">
              <a:extLst>
                <a:ext uri="{FF2B5EF4-FFF2-40B4-BE49-F238E27FC236}">
                  <a16:creationId xmlns:a16="http://schemas.microsoft.com/office/drawing/2014/main" id="{487845D7-0399-4587-BC69-55C1656B5E54}"/>
                </a:ext>
              </a:extLst>
            </p:cNvPr>
            <p:cNvSpPr/>
            <p:nvPr/>
          </p:nvSpPr>
          <p:spPr>
            <a:xfrm>
              <a:off x="2457732" y="3016972"/>
              <a:ext cx="59245" cy="129158"/>
            </a:xfrm>
            <a:custGeom>
              <a:avLst/>
              <a:gdLst>
                <a:gd name="connsiteX0" fmla="*/ 45529 w 59245"/>
                <a:gd name="connsiteY0" fmla="*/ 0 h 129158"/>
                <a:gd name="connsiteX1" fmla="*/ 0 w 59245"/>
                <a:gd name="connsiteY1" fmla="*/ 70295 h 129158"/>
                <a:gd name="connsiteX2" fmla="*/ 59245 w 59245"/>
                <a:gd name="connsiteY2" fmla="*/ 68008 h 129158"/>
                <a:gd name="connsiteX3" fmla="*/ 8287 w 59245"/>
                <a:gd name="connsiteY3" fmla="*/ 129159 h 12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5" h="129158">
                  <a:moveTo>
                    <a:pt x="45529" y="0"/>
                  </a:moveTo>
                  <a:lnTo>
                    <a:pt x="0" y="70295"/>
                  </a:lnTo>
                  <a:lnTo>
                    <a:pt x="59245" y="68008"/>
                  </a:lnTo>
                  <a:lnTo>
                    <a:pt x="8287" y="12915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01" name="Graphique 1846">
            <a:extLst>
              <a:ext uri="{FF2B5EF4-FFF2-40B4-BE49-F238E27FC236}">
                <a16:creationId xmlns:a16="http://schemas.microsoft.com/office/drawing/2014/main" id="{A063FB75-5C7E-4962-A9FC-89AD8B6C4829}"/>
              </a:ext>
            </a:extLst>
          </p:cNvPr>
          <p:cNvGrpSpPr/>
          <p:nvPr/>
        </p:nvGrpSpPr>
        <p:grpSpPr>
          <a:xfrm>
            <a:off x="598013" y="3781496"/>
            <a:ext cx="239268" cy="268810"/>
            <a:chOff x="754923" y="4488392"/>
            <a:chExt cx="305723" cy="343471"/>
          </a:xfrm>
          <a:noFill/>
        </p:grpSpPr>
        <p:sp>
          <p:nvSpPr>
            <p:cNvPr id="102" name="Forme libre : forme 101">
              <a:extLst>
                <a:ext uri="{FF2B5EF4-FFF2-40B4-BE49-F238E27FC236}">
                  <a16:creationId xmlns:a16="http://schemas.microsoft.com/office/drawing/2014/main" id="{A89E317E-1CBA-4B4B-83C8-9917A322696D}"/>
                </a:ext>
              </a:extLst>
            </p:cNvPr>
            <p:cNvSpPr/>
            <p:nvPr/>
          </p:nvSpPr>
          <p:spPr>
            <a:xfrm>
              <a:off x="848819" y="4533445"/>
              <a:ext cx="105822" cy="29698"/>
            </a:xfrm>
            <a:custGeom>
              <a:avLst/>
              <a:gdLst>
                <a:gd name="connsiteX0" fmla="*/ 0 w 105822"/>
                <a:gd name="connsiteY0" fmla="*/ 22860 h 29698"/>
                <a:gd name="connsiteX1" fmla="*/ 90773 w 105822"/>
                <a:gd name="connsiteY1" fmla="*/ 0 h 29698"/>
                <a:gd name="connsiteX2" fmla="*/ 88963 w 105822"/>
                <a:gd name="connsiteY2" fmla="*/ 21622 h 29698"/>
                <a:gd name="connsiteX3" fmla="*/ 105823 w 105822"/>
                <a:gd name="connsiteY3" fmla="*/ 16192 h 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22" h="29698">
                  <a:moveTo>
                    <a:pt x="0" y="22860"/>
                  </a:moveTo>
                  <a:cubicBezTo>
                    <a:pt x="0" y="22860"/>
                    <a:pt x="52864" y="48673"/>
                    <a:pt x="90773" y="0"/>
                  </a:cubicBezTo>
                  <a:cubicBezTo>
                    <a:pt x="90773" y="0"/>
                    <a:pt x="94964" y="9049"/>
                    <a:pt x="88963" y="21622"/>
                  </a:cubicBezTo>
                  <a:cubicBezTo>
                    <a:pt x="88963" y="21622"/>
                    <a:pt x="98012" y="27051"/>
                    <a:pt x="105823" y="16192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3" name="Forme libre : forme 102">
              <a:extLst>
                <a:ext uri="{FF2B5EF4-FFF2-40B4-BE49-F238E27FC236}">
                  <a16:creationId xmlns:a16="http://schemas.microsoft.com/office/drawing/2014/main" id="{E0D484F6-C6FD-4696-B1E8-ED83618863DE}"/>
                </a:ext>
              </a:extLst>
            </p:cNvPr>
            <p:cNvSpPr/>
            <p:nvPr/>
          </p:nvSpPr>
          <p:spPr>
            <a:xfrm>
              <a:off x="827313" y="4488392"/>
              <a:ext cx="78560" cy="203168"/>
            </a:xfrm>
            <a:custGeom>
              <a:avLst/>
              <a:gdLst>
                <a:gd name="connsiteX0" fmla="*/ 78561 w 78560"/>
                <a:gd name="connsiteY0" fmla="*/ 203168 h 203168"/>
                <a:gd name="connsiteX1" fmla="*/ 14838 w 78560"/>
                <a:gd name="connsiteY1" fmla="*/ 145447 h 203168"/>
                <a:gd name="connsiteX2" fmla="*/ 456 w 78560"/>
                <a:gd name="connsiteY2" fmla="*/ 132207 h 203168"/>
                <a:gd name="connsiteX3" fmla="*/ 10647 w 78560"/>
                <a:gd name="connsiteY3" fmla="*/ 114205 h 203168"/>
                <a:gd name="connsiteX4" fmla="*/ 74941 w 78560"/>
                <a:gd name="connsiteY4" fmla="*/ 0 h 20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60" h="203168">
                  <a:moveTo>
                    <a:pt x="78561" y="203168"/>
                  </a:moveTo>
                  <a:cubicBezTo>
                    <a:pt x="30459" y="203168"/>
                    <a:pt x="14838" y="145447"/>
                    <a:pt x="14838" y="145447"/>
                  </a:cubicBezTo>
                  <a:cubicBezTo>
                    <a:pt x="14838" y="145447"/>
                    <a:pt x="3408" y="146685"/>
                    <a:pt x="456" y="132207"/>
                  </a:cubicBezTo>
                  <a:cubicBezTo>
                    <a:pt x="-2592" y="117824"/>
                    <a:pt x="10647" y="114205"/>
                    <a:pt x="10647" y="114205"/>
                  </a:cubicBezTo>
                  <a:cubicBezTo>
                    <a:pt x="10647" y="114205"/>
                    <a:pt x="-15165" y="24670"/>
                    <a:pt x="7494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4" name="Forme libre : forme 103">
              <a:extLst>
                <a:ext uri="{FF2B5EF4-FFF2-40B4-BE49-F238E27FC236}">
                  <a16:creationId xmlns:a16="http://schemas.microsoft.com/office/drawing/2014/main" id="{A48762DA-E3A9-4ED6-806C-A3181C047B96}"/>
                </a:ext>
              </a:extLst>
            </p:cNvPr>
            <p:cNvSpPr/>
            <p:nvPr/>
          </p:nvSpPr>
          <p:spPr>
            <a:xfrm>
              <a:off x="909493" y="4497536"/>
              <a:ext cx="80370" cy="194024"/>
            </a:xfrm>
            <a:custGeom>
              <a:avLst/>
              <a:gdLst>
                <a:gd name="connsiteX0" fmla="*/ 0 w 80370"/>
                <a:gd name="connsiteY0" fmla="*/ 194024 h 194024"/>
                <a:gd name="connsiteX1" fmla="*/ 65532 w 80370"/>
                <a:gd name="connsiteY1" fmla="*/ 136303 h 194024"/>
                <a:gd name="connsiteX2" fmla="*/ 79915 w 80370"/>
                <a:gd name="connsiteY2" fmla="*/ 123063 h 194024"/>
                <a:gd name="connsiteX3" fmla="*/ 69723 w 80370"/>
                <a:gd name="connsiteY3" fmla="*/ 105061 h 194024"/>
                <a:gd name="connsiteX4" fmla="*/ 29051 w 80370"/>
                <a:gd name="connsiteY4" fmla="*/ 0 h 19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0" h="194024">
                  <a:moveTo>
                    <a:pt x="0" y="194024"/>
                  </a:moveTo>
                  <a:cubicBezTo>
                    <a:pt x="48101" y="194024"/>
                    <a:pt x="65532" y="136303"/>
                    <a:pt x="65532" y="136303"/>
                  </a:cubicBezTo>
                  <a:cubicBezTo>
                    <a:pt x="65532" y="136303"/>
                    <a:pt x="76962" y="137541"/>
                    <a:pt x="79915" y="123063"/>
                  </a:cubicBezTo>
                  <a:cubicBezTo>
                    <a:pt x="82963" y="108680"/>
                    <a:pt x="69723" y="105061"/>
                    <a:pt x="69723" y="105061"/>
                  </a:cubicBezTo>
                  <a:cubicBezTo>
                    <a:pt x="69723" y="105061"/>
                    <a:pt x="90678" y="32480"/>
                    <a:pt x="2905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" name="Forme libre : forme 104">
              <a:extLst>
                <a:ext uri="{FF2B5EF4-FFF2-40B4-BE49-F238E27FC236}">
                  <a16:creationId xmlns:a16="http://schemas.microsoft.com/office/drawing/2014/main" id="{8FF6DAD3-4262-402A-BB21-E2A87179F911}"/>
                </a:ext>
              </a:extLst>
            </p:cNvPr>
            <p:cNvSpPr/>
            <p:nvPr/>
          </p:nvSpPr>
          <p:spPr>
            <a:xfrm>
              <a:off x="874632" y="4600216"/>
              <a:ext cx="9525" cy="13144"/>
            </a:xfrm>
            <a:custGeom>
              <a:avLst/>
              <a:gdLst>
                <a:gd name="connsiteX0" fmla="*/ 0 w 9525"/>
                <a:gd name="connsiteY0" fmla="*/ 0 h 13144"/>
                <a:gd name="connsiteX1" fmla="*/ 0 w 9525"/>
                <a:gd name="connsiteY1" fmla="*/ 13145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144">
                  <a:moveTo>
                    <a:pt x="0" y="0"/>
                  </a:moveTo>
                  <a:lnTo>
                    <a:pt x="0" y="13145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" name="Forme libre : forme 105">
              <a:extLst>
                <a:ext uri="{FF2B5EF4-FFF2-40B4-BE49-F238E27FC236}">
                  <a16:creationId xmlns:a16="http://schemas.microsoft.com/office/drawing/2014/main" id="{00CD106E-9E03-4E14-B208-54CD05640981}"/>
                </a:ext>
              </a:extLst>
            </p:cNvPr>
            <p:cNvSpPr/>
            <p:nvPr/>
          </p:nvSpPr>
          <p:spPr>
            <a:xfrm>
              <a:off x="931782" y="4599549"/>
              <a:ext cx="9525" cy="13239"/>
            </a:xfrm>
            <a:custGeom>
              <a:avLst/>
              <a:gdLst>
                <a:gd name="connsiteX0" fmla="*/ 0 w 9525"/>
                <a:gd name="connsiteY0" fmla="*/ 0 h 13239"/>
                <a:gd name="connsiteX1" fmla="*/ 0 w 9525"/>
                <a:gd name="connsiteY1" fmla="*/ 13240 h 1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239">
                  <a:moveTo>
                    <a:pt x="0" y="0"/>
                  </a:moveTo>
                  <a:lnTo>
                    <a:pt x="0" y="1324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" name="Forme libre : forme 106">
              <a:extLst>
                <a:ext uri="{FF2B5EF4-FFF2-40B4-BE49-F238E27FC236}">
                  <a16:creationId xmlns:a16="http://schemas.microsoft.com/office/drawing/2014/main" id="{DEBBA175-BD9F-401E-AB6B-AB6E9A5A0A1E}"/>
                </a:ext>
              </a:extLst>
            </p:cNvPr>
            <p:cNvSpPr/>
            <p:nvPr/>
          </p:nvSpPr>
          <p:spPr>
            <a:xfrm>
              <a:off x="892824" y="4649841"/>
              <a:ext cx="25050" cy="5214"/>
            </a:xfrm>
            <a:custGeom>
              <a:avLst/>
              <a:gdLst>
                <a:gd name="connsiteX0" fmla="*/ 25051 w 25050"/>
                <a:gd name="connsiteY0" fmla="*/ 0 h 5214"/>
                <a:gd name="connsiteX1" fmla="*/ 0 w 25050"/>
                <a:gd name="connsiteY1" fmla="*/ 0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0" h="5214">
                  <a:moveTo>
                    <a:pt x="25051" y="0"/>
                  </a:moveTo>
                  <a:cubicBezTo>
                    <a:pt x="18097" y="6953"/>
                    <a:pt x="6858" y="6953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" name="Forme libre : forme 107">
              <a:extLst>
                <a:ext uri="{FF2B5EF4-FFF2-40B4-BE49-F238E27FC236}">
                  <a16:creationId xmlns:a16="http://schemas.microsoft.com/office/drawing/2014/main" id="{87E83E1E-664C-49EF-94D6-079C476E9956}"/>
                </a:ext>
              </a:extLst>
            </p:cNvPr>
            <p:cNvSpPr/>
            <p:nvPr/>
          </p:nvSpPr>
          <p:spPr>
            <a:xfrm>
              <a:off x="754923" y="4691179"/>
              <a:ext cx="151998" cy="140208"/>
            </a:xfrm>
            <a:custGeom>
              <a:avLst/>
              <a:gdLst>
                <a:gd name="connsiteX0" fmla="*/ 551 w 151998"/>
                <a:gd name="connsiteY0" fmla="*/ 140208 h 140208"/>
                <a:gd name="connsiteX1" fmla="*/ 88466 w 151998"/>
                <a:gd name="connsiteY1" fmla="*/ 27051 h 140208"/>
                <a:gd name="connsiteX2" fmla="*/ 106469 w 151998"/>
                <a:gd name="connsiteY2" fmla="*/ 0 h 140208"/>
                <a:gd name="connsiteX3" fmla="*/ 151998 w 151998"/>
                <a:gd name="connsiteY3" fmla="*/ 37433 h 140208"/>
                <a:gd name="connsiteX4" fmla="*/ 127614 w 151998"/>
                <a:gd name="connsiteY4" fmla="*/ 66770 h 140208"/>
                <a:gd name="connsiteX5" fmla="*/ 103230 w 151998"/>
                <a:gd name="connsiteY5" fmla="*/ 42386 h 14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998" h="140208">
                  <a:moveTo>
                    <a:pt x="551" y="140208"/>
                  </a:moveTo>
                  <a:cubicBezTo>
                    <a:pt x="551" y="140208"/>
                    <a:pt x="-12499" y="52292"/>
                    <a:pt x="88466" y="27051"/>
                  </a:cubicBezTo>
                  <a:lnTo>
                    <a:pt x="106469" y="0"/>
                  </a:lnTo>
                  <a:lnTo>
                    <a:pt x="151998" y="37433"/>
                  </a:lnTo>
                  <a:lnTo>
                    <a:pt x="127614" y="66770"/>
                  </a:lnTo>
                  <a:lnTo>
                    <a:pt x="103230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" name="Forme libre : forme 108">
              <a:extLst>
                <a:ext uri="{FF2B5EF4-FFF2-40B4-BE49-F238E27FC236}">
                  <a16:creationId xmlns:a16="http://schemas.microsoft.com/office/drawing/2014/main" id="{6396A0C2-CB02-40E3-B78E-3A50861DA03B}"/>
                </a:ext>
              </a:extLst>
            </p:cNvPr>
            <p:cNvSpPr/>
            <p:nvPr/>
          </p:nvSpPr>
          <p:spPr>
            <a:xfrm>
              <a:off x="908731" y="4691655"/>
              <a:ext cx="144875" cy="91916"/>
            </a:xfrm>
            <a:custGeom>
              <a:avLst/>
              <a:gdLst>
                <a:gd name="connsiteX0" fmla="*/ 144875 w 144875"/>
                <a:gd name="connsiteY0" fmla="*/ 91916 h 91916"/>
                <a:gd name="connsiteX1" fmla="*/ 63532 w 144875"/>
                <a:gd name="connsiteY1" fmla="*/ 27051 h 91916"/>
                <a:gd name="connsiteX2" fmla="*/ 45530 w 144875"/>
                <a:gd name="connsiteY2" fmla="*/ 0 h 91916"/>
                <a:gd name="connsiteX3" fmla="*/ 0 w 144875"/>
                <a:gd name="connsiteY3" fmla="*/ 37433 h 91916"/>
                <a:gd name="connsiteX4" fmla="*/ 24384 w 144875"/>
                <a:gd name="connsiteY4" fmla="*/ 66770 h 91916"/>
                <a:gd name="connsiteX5" fmla="*/ 48768 w 144875"/>
                <a:gd name="connsiteY5" fmla="*/ 42386 h 9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875" h="91916">
                  <a:moveTo>
                    <a:pt x="144875" y="91916"/>
                  </a:moveTo>
                  <a:cubicBezTo>
                    <a:pt x="135255" y="67056"/>
                    <a:pt x="113252" y="39529"/>
                    <a:pt x="63532" y="27051"/>
                  </a:cubicBezTo>
                  <a:lnTo>
                    <a:pt x="45530" y="0"/>
                  </a:lnTo>
                  <a:lnTo>
                    <a:pt x="0" y="37433"/>
                  </a:lnTo>
                  <a:lnTo>
                    <a:pt x="24384" y="66770"/>
                  </a:lnTo>
                  <a:lnTo>
                    <a:pt x="48768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609AF9A3-3AC3-4483-A110-DE2F735762D8}"/>
                </a:ext>
              </a:extLst>
            </p:cNvPr>
            <p:cNvSpPr/>
            <p:nvPr/>
          </p:nvSpPr>
          <p:spPr>
            <a:xfrm>
              <a:off x="1060083" y="4814719"/>
              <a:ext cx="563" cy="17144"/>
            </a:xfrm>
            <a:custGeom>
              <a:avLst/>
              <a:gdLst>
                <a:gd name="connsiteX0" fmla="*/ 0 w 563"/>
                <a:gd name="connsiteY0" fmla="*/ 17145 h 17144"/>
                <a:gd name="connsiteX1" fmla="*/ 286 w 563"/>
                <a:gd name="connsiteY1" fmla="*/ 0 h 1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3" h="17144">
                  <a:moveTo>
                    <a:pt x="0" y="17145"/>
                  </a:moveTo>
                  <a:cubicBezTo>
                    <a:pt x="0" y="17145"/>
                    <a:pt x="1048" y="10382"/>
                    <a:pt x="286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21" name="Espace réservé du contenu 8">
            <a:extLst>
              <a:ext uri="{FF2B5EF4-FFF2-40B4-BE49-F238E27FC236}">
                <a16:creationId xmlns:a16="http://schemas.microsoft.com/office/drawing/2014/main" id="{2BF0E7CE-C0EB-4926-8FB4-014C46304F58}"/>
              </a:ext>
            </a:extLst>
          </p:cNvPr>
          <p:cNvSpPr txBox="1">
            <a:spLocks/>
          </p:cNvSpPr>
          <p:nvPr/>
        </p:nvSpPr>
        <p:spPr>
          <a:xfrm>
            <a:off x="329865" y="1459790"/>
            <a:ext cx="5355656" cy="1709940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Offres Formules individuelles ou Famille :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/>
                <a:ea typeface="+mn-ea"/>
                <a:cs typeface="+mn-cs"/>
              </a:rPr>
              <a:t>50% de remise sur le forfait</a:t>
            </a:r>
            <a:r>
              <a:rPr kumimoji="0" lang="fr-FR" sz="12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/>
                <a:ea typeface="+mn-ea"/>
                <a:cs typeface="+mn-cs"/>
              </a:rPr>
              <a:t> Part </a:t>
            </a:r>
            <a:r>
              <a:rPr kumimoji="0" lang="fr-FR" sz="1200" i="0" u="none" strike="noStrike" kern="1200" cap="none" spc="0" normalizeH="0" noProof="0" dirty="0">
                <a:ln>
                  <a:noFill/>
                </a:ln>
                <a:uLnTx/>
                <a:uFillTx/>
                <a:latin typeface="Arial"/>
                <a:ea typeface="+mn-ea"/>
                <a:cs typeface="+mn-cs"/>
              </a:rPr>
              <a:t>si la relation détient un forfait PRO </a:t>
            </a:r>
            <a:r>
              <a:rPr kumimoji="0" lang="fr-FR" sz="1100" i="1" u="none" strike="noStrike" kern="1200" cap="none" spc="0" normalizeH="0" noProof="0" dirty="0">
                <a:ln>
                  <a:noFill/>
                </a:ln>
                <a:uLnTx/>
                <a:uFillTx/>
                <a:latin typeface="Arial"/>
                <a:ea typeface="+mn-ea"/>
                <a:cs typeface="+mn-cs"/>
              </a:rPr>
              <a:t>(hors forfait Auto entrepreneur et SCI)</a:t>
            </a:r>
            <a:endParaRPr kumimoji="0" lang="fr-FR" sz="1200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Arial"/>
              <a:ea typeface="+mn-ea"/>
              <a:cs typeface="+mn-cs"/>
            </a:endParaRP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Offre de bienvenue :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 1 à 6 mois offerts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12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sur le forfait PRO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Forfait Libre convergence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kumimoji="0" lang="fr-FR" sz="10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Forfait</a:t>
            </a:r>
            <a:r>
              <a:rPr kumimoji="0" lang="fr-FR" sz="100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1000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Labelis</a:t>
            </a:r>
            <a:r>
              <a:rPr kumimoji="0" lang="fr-FR" sz="100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fr-FR" sz="1000" baseline="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Forfait </a:t>
            </a:r>
            <a:r>
              <a:rPr lang="fr-FR" sz="1000" baseline="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Labelis</a:t>
            </a: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 Santé </a:t>
            </a:r>
            <a:r>
              <a:rPr kumimoji="0" lang="fr-FR" sz="10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None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2" name="Espace réservé du contenu 8">
            <a:extLst>
              <a:ext uri="{FF2B5EF4-FFF2-40B4-BE49-F238E27FC236}">
                <a16:creationId xmlns:a16="http://schemas.microsoft.com/office/drawing/2014/main" id="{6B86DBE8-81D6-458B-876E-82D8A74B389B}"/>
              </a:ext>
            </a:extLst>
          </p:cNvPr>
          <p:cNvSpPr txBox="1">
            <a:spLocks/>
          </p:cNvSpPr>
          <p:nvPr/>
        </p:nvSpPr>
        <p:spPr>
          <a:xfrm>
            <a:off x="0" y="4333173"/>
            <a:ext cx="5692092" cy="1836521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Fonds de commerce</a:t>
            </a: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  <a:p>
            <a:pPr marL="1143000" marR="0" lvl="2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Clients Pros sans univers Banque au quotidien</a:t>
            </a:r>
            <a:r>
              <a:rPr kumimoji="0" lang="fr-FR" sz="1100" b="1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1050" b="1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</a:t>
            </a:r>
            <a:r>
              <a:rPr kumimoji="0" lang="fr-FR" sz="105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explorez votre portefeuille pour accentuer la relation et Activer/Equiper vos clients sur l’univers de besoin Banque au quotidien </a:t>
            </a:r>
            <a:r>
              <a:rPr kumimoji="0" lang="fr-FR" sz="105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 près d’</a:t>
            </a:r>
            <a:r>
              <a:rPr kumimoji="0" lang="fr-FR" sz="1050" b="1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1 client Pro Actif sur 5 ne détient pas encore l’univers </a:t>
            </a:r>
            <a:r>
              <a:rPr kumimoji="0" lang="fr-FR" sz="1050" b="1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Banca</a:t>
            </a:r>
            <a:endParaRPr kumimoji="0" lang="fr-FR" sz="105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4" name="Espace réservé du contenu 8">
            <a:extLst>
              <a:ext uri="{FF2B5EF4-FFF2-40B4-BE49-F238E27FC236}">
                <a16:creationId xmlns:a16="http://schemas.microsoft.com/office/drawing/2014/main" id="{86EB8FF2-22A4-4AD3-A67A-D8ABEAD690AB}"/>
              </a:ext>
            </a:extLst>
          </p:cNvPr>
          <p:cNvSpPr txBox="1">
            <a:spLocks/>
          </p:cNvSpPr>
          <p:nvPr/>
        </p:nvSpPr>
        <p:spPr>
          <a:xfrm>
            <a:off x="5505297" y="1422205"/>
            <a:ext cx="6306302" cy="1694235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variable sur objectifs : </a:t>
            </a:r>
          </a:p>
          <a:p>
            <a:pPr marL="1142895" lvl="2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fr-FR" sz="1000" dirty="0"/>
              <a:t>VB forfaits pros (hors auto-entrepreneurs) (0,5% sur PV </a:t>
            </a:r>
            <a:r>
              <a:rPr lang="fr-FR" sz="1000" dirty="0" err="1"/>
              <a:t>Indiv</a:t>
            </a:r>
            <a:r>
              <a:rPr lang="fr-FR" sz="1000" dirty="0"/>
              <a:t>.)</a:t>
            </a:r>
          </a:p>
          <a:p>
            <a:pPr marL="1142895" lvl="2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fr-FR" sz="1000" dirty="0"/>
              <a:t>Impact potentiel sur Nouvelles EER Medium Large PLR dont 8 pro de santé) si EER (3% sur PV </a:t>
            </a:r>
            <a:r>
              <a:rPr lang="fr-FR" sz="1000" dirty="0" err="1"/>
              <a:t>Indiv</a:t>
            </a:r>
            <a:r>
              <a:rPr lang="fr-FR" sz="1000" dirty="0"/>
              <a:t>.)</a:t>
            </a:r>
          </a:p>
          <a:p>
            <a:pPr marL="926995" lvl="2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None/>
              <a:defRPr/>
            </a:pPr>
            <a:endParaRPr lang="fr-FR" sz="1000" dirty="0"/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variable relative (baromètre) : </a:t>
            </a:r>
          </a:p>
          <a:p>
            <a:pPr marL="1142895" lvl="2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fr-FR" sz="1000" dirty="0"/>
              <a:t>Ventes nettes Bancarisation et Flux Pros (15% du Baro CAPRO)</a:t>
            </a:r>
          </a:p>
          <a:p>
            <a:pPr marL="1142895" lvl="2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fr-FR" sz="1000" dirty="0"/>
              <a:t>Impact potentiel sur </a:t>
            </a:r>
            <a:r>
              <a:rPr lang="fr-FR" sz="1000" dirty="0" err="1"/>
              <a:t>CPAé</a:t>
            </a:r>
            <a:r>
              <a:rPr lang="fr-FR" sz="1000" dirty="0"/>
              <a:t> si univers non-détenu (15% du Baro CAPRO)</a:t>
            </a:r>
          </a:p>
        </p:txBody>
      </p:sp>
      <p:pic>
        <p:nvPicPr>
          <p:cNvPr id="116" name="Image 115">
            <a:extLst>
              <a:ext uri="{FF2B5EF4-FFF2-40B4-BE49-F238E27FC236}">
                <a16:creationId xmlns:a16="http://schemas.microsoft.com/office/drawing/2014/main" id="{89AF3464-A51B-409E-B82A-F12BE20C2D1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9217">
            <a:off x="5887610" y="3693675"/>
            <a:ext cx="341740" cy="342197"/>
          </a:xfrm>
          <a:prstGeom prst="ellipse">
            <a:avLst/>
          </a:prstGeom>
          <a:solidFill>
            <a:schemeClr val="bg1"/>
          </a:solidFill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A3705D5-F8A1-53E0-1E6F-D39DFED1391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176" y="3633993"/>
            <a:ext cx="423834" cy="411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1703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contenu 8">
            <a:extLst>
              <a:ext uri="{FF2B5EF4-FFF2-40B4-BE49-F238E27FC236}">
                <a16:creationId xmlns:a16="http://schemas.microsoft.com/office/drawing/2014/main" id="{2B241769-9F03-45DF-A32A-DF9D2F0E7776}"/>
              </a:ext>
            </a:extLst>
          </p:cNvPr>
          <p:cNvSpPr txBox="1">
            <a:spLocks/>
          </p:cNvSpPr>
          <p:nvPr/>
        </p:nvSpPr>
        <p:spPr bwMode="auto">
          <a:xfrm>
            <a:off x="5953015" y="4913700"/>
            <a:ext cx="5858586" cy="1043479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Espace réservé du contenu 8">
            <a:extLst>
              <a:ext uri="{FF2B5EF4-FFF2-40B4-BE49-F238E27FC236}">
                <a16:creationId xmlns:a16="http://schemas.microsoft.com/office/drawing/2014/main" id="{42F3C636-9FBD-48E8-8929-84C4E2EAC88D}"/>
              </a:ext>
            </a:extLst>
          </p:cNvPr>
          <p:cNvSpPr txBox="1">
            <a:spLocks/>
          </p:cNvSpPr>
          <p:nvPr/>
        </p:nvSpPr>
        <p:spPr bwMode="auto">
          <a:xfrm>
            <a:off x="466041" y="1398835"/>
            <a:ext cx="5331135" cy="1629144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4B9473F1-4C74-4F3A-B18B-6C75B5E16838}"/>
              </a:ext>
            </a:extLst>
          </p:cNvPr>
          <p:cNvSpPr txBox="1">
            <a:spLocks/>
          </p:cNvSpPr>
          <p:nvPr/>
        </p:nvSpPr>
        <p:spPr>
          <a:xfrm>
            <a:off x="458604" y="3305489"/>
            <a:ext cx="5338572" cy="2651692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Espace réservé du contenu 8">
            <a:extLst>
              <a:ext uri="{FF2B5EF4-FFF2-40B4-BE49-F238E27FC236}">
                <a16:creationId xmlns:a16="http://schemas.microsoft.com/office/drawing/2014/main" id="{9717FE14-B6AE-4644-9732-8028B2AAD5BD}"/>
              </a:ext>
            </a:extLst>
          </p:cNvPr>
          <p:cNvSpPr txBox="1">
            <a:spLocks/>
          </p:cNvSpPr>
          <p:nvPr/>
        </p:nvSpPr>
        <p:spPr bwMode="auto">
          <a:xfrm>
            <a:off x="5953014" y="1412872"/>
            <a:ext cx="5858586" cy="2231150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3EA176-ED14-4162-B47C-A24CF4DAB5D6}"/>
              </a:ext>
            </a:extLst>
          </p:cNvPr>
          <p:cNvSpPr/>
          <p:nvPr/>
        </p:nvSpPr>
        <p:spPr>
          <a:xfrm>
            <a:off x="6035877" y="3034789"/>
            <a:ext cx="5717684" cy="5150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Espace réservé du contenu 8">
            <a:extLst>
              <a:ext uri="{FF2B5EF4-FFF2-40B4-BE49-F238E27FC236}">
                <a16:creationId xmlns:a16="http://schemas.microsoft.com/office/drawing/2014/main" id="{ADE2DD4E-6A0B-493A-B9D4-9EB2221142D1}"/>
              </a:ext>
            </a:extLst>
          </p:cNvPr>
          <p:cNvSpPr txBox="1">
            <a:spLocks/>
          </p:cNvSpPr>
          <p:nvPr/>
        </p:nvSpPr>
        <p:spPr>
          <a:xfrm>
            <a:off x="5505297" y="1422205"/>
            <a:ext cx="5947337" cy="2377041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683895" marR="0" lvl="1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Part variable sur objectifs : 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VB Epargne Salariale alimentée (0,5% sur PV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Indiv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.)</a:t>
            </a:r>
          </a:p>
          <a:p>
            <a:pPr marL="926995" marR="0" lvl="2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683895" marR="0" lvl="1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Part variable relative (baromètre) : 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Ventes nettes IARD /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Prév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; / Ep. Salariale Pros (15% du Baro CAPRO)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Impact potentiel sur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CPAé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si univers non-détenu (15% du Baro CAPRO)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Astuce : </a:t>
            </a:r>
            <a:r>
              <a:rPr lang="fr-FR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100 % digitalisation !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fr-FR" sz="1000" dirty="0"/>
              <a:t>Abondement possible en </a:t>
            </a:r>
            <a:r>
              <a:rPr lang="fr-FR" sz="1000" dirty="0" err="1"/>
              <a:t>selfcare</a:t>
            </a:r>
            <a:r>
              <a:rPr lang="fr-FR" sz="1000" dirty="0"/>
              <a:t> depuis l’espace personnel de l’employeur !</a:t>
            </a:r>
          </a:p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FCCDB4D3-C05A-443F-AA4D-4C211DE728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latin typeface="Montserrat Black"/>
              </a:rPr>
              <a:t>L’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Essentiel </a:t>
            </a:r>
            <a:r>
              <a:rPr lang="fr-FR" dirty="0">
                <a:latin typeface="Montserrat Black"/>
              </a:rPr>
              <a:t>de l’INGENIERIE SOCIALE : « Aider nos clients à 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fidéliser leurs salariés </a:t>
            </a:r>
            <a:r>
              <a:rPr lang="fr-FR" dirty="0">
                <a:latin typeface="Montserrat Black"/>
              </a:rPr>
              <a:t>et à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 séduire de nouvelles recrues </a:t>
            </a:r>
            <a:r>
              <a:rPr lang="fr-FR" dirty="0">
                <a:latin typeface="Montserrat Black"/>
              </a:rPr>
              <a:t>»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6DAB5D-8000-41DB-9DD1-35C9106D84C4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INGENIERIE SOCIALE</a:t>
            </a: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3836AF9C-4F4B-4A91-B38B-D3693A710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Premium - </a:t>
            </a:r>
            <a:r>
              <a:rPr lang="fr-FR" dirty="0">
                <a:solidFill>
                  <a:srgbClr val="C00000"/>
                </a:solidFill>
              </a:rPr>
              <a:t>Professionnels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12" name="Espace réservé du contenu 8">
            <a:extLst>
              <a:ext uri="{FF2B5EF4-FFF2-40B4-BE49-F238E27FC236}">
                <a16:creationId xmlns:a16="http://schemas.microsoft.com/office/drawing/2014/main" id="{49424DC2-A064-426D-9643-56011F5E9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4487" y="1277258"/>
            <a:ext cx="2629578" cy="31906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impacts sur votre PV</a:t>
            </a:r>
          </a:p>
        </p:txBody>
      </p:sp>
      <p:sp>
        <p:nvSpPr>
          <p:cNvPr id="15" name="Espace réservé du contenu 8">
            <a:extLst>
              <a:ext uri="{FF2B5EF4-FFF2-40B4-BE49-F238E27FC236}">
                <a16:creationId xmlns:a16="http://schemas.microsoft.com/office/drawing/2014/main" id="{98DB1A6E-53E6-4BB5-B9A4-5F1EB056D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58" y="1239301"/>
            <a:ext cx="2245682" cy="31906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offres à proposer</a:t>
            </a:r>
          </a:p>
        </p:txBody>
      </p:sp>
      <p:sp>
        <p:nvSpPr>
          <p:cNvPr id="16" name="Espace réservé du contenu 8">
            <a:extLst>
              <a:ext uri="{FF2B5EF4-FFF2-40B4-BE49-F238E27FC236}">
                <a16:creationId xmlns:a16="http://schemas.microsoft.com/office/drawing/2014/main" id="{416B9F6B-2A53-4C82-BA9B-B64B560DCA03}"/>
              </a:ext>
            </a:extLst>
          </p:cNvPr>
          <p:cNvSpPr txBox="1">
            <a:spLocks/>
          </p:cNvSpPr>
          <p:nvPr/>
        </p:nvSpPr>
        <p:spPr>
          <a:xfrm>
            <a:off x="557589" y="3173021"/>
            <a:ext cx="1993455" cy="338987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8575"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 Qui contacter ?</a:t>
            </a:r>
          </a:p>
        </p:txBody>
      </p:sp>
      <p:pic>
        <p:nvPicPr>
          <p:cNvPr id="37" name="Image 36">
            <a:hlinkClick r:id="rId2"/>
            <a:extLst>
              <a:ext uri="{FF2B5EF4-FFF2-40B4-BE49-F238E27FC236}">
                <a16:creationId xmlns:a16="http://schemas.microsoft.com/office/drawing/2014/main" id="{FD2824C7-9D90-464B-89B9-A7C0780B4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7742" y="5551028"/>
            <a:ext cx="1165819" cy="278179"/>
          </a:xfrm>
          <a:prstGeom prst="rect">
            <a:avLst/>
          </a:prstGeom>
        </p:spPr>
      </p:pic>
      <p:pic>
        <p:nvPicPr>
          <p:cNvPr id="39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5CFD2588-57FF-4BCA-9FA5-F1EC17550F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11249030" y="5818768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Graphique 1830">
            <a:extLst>
              <a:ext uri="{FF2B5EF4-FFF2-40B4-BE49-F238E27FC236}">
                <a16:creationId xmlns:a16="http://schemas.microsoft.com/office/drawing/2014/main" id="{F488B049-A04F-4CF7-9DD8-6574768493DF}"/>
              </a:ext>
            </a:extLst>
          </p:cNvPr>
          <p:cNvGrpSpPr/>
          <p:nvPr/>
        </p:nvGrpSpPr>
        <p:grpSpPr>
          <a:xfrm>
            <a:off x="538447" y="1276994"/>
            <a:ext cx="248961" cy="225774"/>
            <a:chOff x="10483925" y="2904391"/>
            <a:chExt cx="396900" cy="359934"/>
          </a:xfrm>
          <a:noFill/>
        </p:grpSpPr>
        <p:grpSp>
          <p:nvGrpSpPr>
            <p:cNvPr id="34" name="Graphique 1830">
              <a:extLst>
                <a:ext uri="{FF2B5EF4-FFF2-40B4-BE49-F238E27FC236}">
                  <a16:creationId xmlns:a16="http://schemas.microsoft.com/office/drawing/2014/main" id="{467697F4-C390-4F7C-8BD4-EACEC74B9460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43" name="Forme libre : forme 42">
                <a:extLst>
                  <a:ext uri="{FF2B5EF4-FFF2-40B4-BE49-F238E27FC236}">
                    <a16:creationId xmlns:a16="http://schemas.microsoft.com/office/drawing/2014/main" id="{82CEDC86-5B8B-4ADA-BE7B-82F050D92B42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4" name="Forme libre : forme 43">
                <a:extLst>
                  <a:ext uri="{FF2B5EF4-FFF2-40B4-BE49-F238E27FC236}">
                    <a16:creationId xmlns:a16="http://schemas.microsoft.com/office/drawing/2014/main" id="{E8F024DF-2C39-4E66-A0A4-D0B828AC82C0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5" name="Forme libre : forme 44">
                <a:extLst>
                  <a:ext uri="{FF2B5EF4-FFF2-40B4-BE49-F238E27FC236}">
                    <a16:creationId xmlns:a16="http://schemas.microsoft.com/office/drawing/2014/main" id="{1A6A5E84-7AAB-404C-9768-E3AD0A6D4093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6" name="Forme libre : forme 45">
                <a:extLst>
                  <a:ext uri="{FF2B5EF4-FFF2-40B4-BE49-F238E27FC236}">
                    <a16:creationId xmlns:a16="http://schemas.microsoft.com/office/drawing/2014/main" id="{23B76C1A-13AE-4943-8A33-61B9A2F69568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7" name="Forme libre : forme 46">
                <a:extLst>
                  <a:ext uri="{FF2B5EF4-FFF2-40B4-BE49-F238E27FC236}">
                    <a16:creationId xmlns:a16="http://schemas.microsoft.com/office/drawing/2014/main" id="{ECB6038E-3B92-44BA-BB70-54F549F6BD08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8" name="Forme libre : forme 47">
                <a:extLst>
                  <a:ext uri="{FF2B5EF4-FFF2-40B4-BE49-F238E27FC236}">
                    <a16:creationId xmlns:a16="http://schemas.microsoft.com/office/drawing/2014/main" id="{539CBAFB-CC95-47A5-8D81-1375BF7C0DDE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9" name="Forme libre : forme 48">
                <a:extLst>
                  <a:ext uri="{FF2B5EF4-FFF2-40B4-BE49-F238E27FC236}">
                    <a16:creationId xmlns:a16="http://schemas.microsoft.com/office/drawing/2014/main" id="{7BB1BEBE-2429-41B3-852B-C32D1691D6F9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0" name="Forme libre : forme 49">
                <a:extLst>
                  <a:ext uri="{FF2B5EF4-FFF2-40B4-BE49-F238E27FC236}">
                    <a16:creationId xmlns:a16="http://schemas.microsoft.com/office/drawing/2014/main" id="{0B777E6A-6B9C-457B-B85F-74DF0EA4A021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1" name="Forme libre : forme 50">
                <a:extLst>
                  <a:ext uri="{FF2B5EF4-FFF2-40B4-BE49-F238E27FC236}">
                    <a16:creationId xmlns:a16="http://schemas.microsoft.com/office/drawing/2014/main" id="{238431D8-C895-4CB6-BC40-78F69D6CA26D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2" name="Forme libre : forme 51">
                <a:extLst>
                  <a:ext uri="{FF2B5EF4-FFF2-40B4-BE49-F238E27FC236}">
                    <a16:creationId xmlns:a16="http://schemas.microsoft.com/office/drawing/2014/main" id="{C980DE87-97B5-4EA5-A2FB-DA56B0F91503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" name="Forme libre : forme 52">
                <a:extLst>
                  <a:ext uri="{FF2B5EF4-FFF2-40B4-BE49-F238E27FC236}">
                    <a16:creationId xmlns:a16="http://schemas.microsoft.com/office/drawing/2014/main" id="{9F7A3878-9961-4316-9E27-1FA79B6C0AED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" name="Forme libre : forme 53">
                <a:extLst>
                  <a:ext uri="{FF2B5EF4-FFF2-40B4-BE49-F238E27FC236}">
                    <a16:creationId xmlns:a16="http://schemas.microsoft.com/office/drawing/2014/main" id="{2C2122EA-BC39-42C0-A1AF-1E05B6396D08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" name="Forme libre : forme 54">
                <a:extLst>
                  <a:ext uri="{FF2B5EF4-FFF2-40B4-BE49-F238E27FC236}">
                    <a16:creationId xmlns:a16="http://schemas.microsoft.com/office/drawing/2014/main" id="{0CE41E31-CAE7-4131-A6C9-06A9CD4E8496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1D926B3E-D73F-4579-8A0F-86E9092B97E0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5FC0D3F1-61CA-4D92-8A5F-B77918B2B9A4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" name="Forme libre : forme 41">
              <a:extLst>
                <a:ext uri="{FF2B5EF4-FFF2-40B4-BE49-F238E27FC236}">
                  <a16:creationId xmlns:a16="http://schemas.microsoft.com/office/drawing/2014/main" id="{B12A0968-9A32-4AB1-B221-CEE7B16E4F9E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56" name="Graphique 1772">
            <a:extLst>
              <a:ext uri="{FF2B5EF4-FFF2-40B4-BE49-F238E27FC236}">
                <a16:creationId xmlns:a16="http://schemas.microsoft.com/office/drawing/2014/main" id="{A94CE825-91C3-4C7E-9DBE-E5D790BA8DF4}"/>
              </a:ext>
            </a:extLst>
          </p:cNvPr>
          <p:cNvGrpSpPr/>
          <p:nvPr/>
        </p:nvGrpSpPr>
        <p:grpSpPr>
          <a:xfrm>
            <a:off x="6102164" y="1318463"/>
            <a:ext cx="211812" cy="233903"/>
            <a:chOff x="2317430" y="1288782"/>
            <a:chExt cx="363699" cy="401630"/>
          </a:xfrm>
          <a:noFill/>
        </p:grpSpPr>
        <p:sp>
          <p:nvSpPr>
            <p:cNvPr id="57" name="Forme libre : forme 56">
              <a:extLst>
                <a:ext uri="{FF2B5EF4-FFF2-40B4-BE49-F238E27FC236}">
                  <a16:creationId xmlns:a16="http://schemas.microsoft.com/office/drawing/2014/main" id="{B9038690-2736-477A-84E9-9F699F321C20}"/>
                </a:ext>
              </a:extLst>
            </p:cNvPr>
            <p:cNvSpPr/>
            <p:nvPr/>
          </p:nvSpPr>
          <p:spPr>
            <a:xfrm>
              <a:off x="2437427" y="1349025"/>
              <a:ext cx="92315" cy="208883"/>
            </a:xfrm>
            <a:custGeom>
              <a:avLst/>
              <a:gdLst>
                <a:gd name="connsiteX0" fmla="*/ 18 w 92315"/>
                <a:gd name="connsiteY0" fmla="*/ 208883 h 208883"/>
                <a:gd name="connsiteX1" fmla="*/ 18 w 92315"/>
                <a:gd name="connsiteY1" fmla="*/ 128111 h 208883"/>
                <a:gd name="connsiteX2" fmla="*/ 84505 w 92315"/>
                <a:gd name="connsiteY2" fmla="*/ 0 h 208883"/>
                <a:gd name="connsiteX3" fmla="*/ 92315 w 92315"/>
                <a:gd name="connsiteY3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15" h="208883">
                  <a:moveTo>
                    <a:pt x="18" y="208883"/>
                  </a:moveTo>
                  <a:cubicBezTo>
                    <a:pt x="18" y="157258"/>
                    <a:pt x="18" y="128111"/>
                    <a:pt x="18" y="128111"/>
                  </a:cubicBezTo>
                  <a:cubicBezTo>
                    <a:pt x="18" y="128111"/>
                    <a:pt x="-3411" y="2857"/>
                    <a:pt x="84505" y="0"/>
                  </a:cubicBezTo>
                  <a:lnTo>
                    <a:pt x="92315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58" name="Graphique 1772">
              <a:extLst>
                <a:ext uri="{FF2B5EF4-FFF2-40B4-BE49-F238E27FC236}">
                  <a16:creationId xmlns:a16="http://schemas.microsoft.com/office/drawing/2014/main" id="{ABCE469B-0491-4D97-869A-FE4F470E3C0B}"/>
                </a:ext>
              </a:extLst>
            </p:cNvPr>
            <p:cNvGrpSpPr/>
            <p:nvPr/>
          </p:nvGrpSpPr>
          <p:grpSpPr>
            <a:xfrm>
              <a:off x="2452209" y="1371600"/>
              <a:ext cx="42576" cy="102012"/>
              <a:chOff x="2452209" y="1371600"/>
              <a:chExt cx="42576" cy="102012"/>
            </a:xfrm>
            <a:grpFill/>
          </p:grpSpPr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64A3ADF7-43D2-4A2A-901D-37CADB60D437}"/>
                  </a:ext>
                </a:extLst>
              </p:cNvPr>
              <p:cNvSpPr/>
              <p:nvPr/>
            </p:nvSpPr>
            <p:spPr>
              <a:xfrm>
                <a:off x="2480403" y="1371600"/>
                <a:ext cx="14382" cy="13049"/>
              </a:xfrm>
              <a:custGeom>
                <a:avLst/>
                <a:gdLst>
                  <a:gd name="connsiteX0" fmla="*/ 0 w 14382"/>
                  <a:gd name="connsiteY0" fmla="*/ 13049 h 13049"/>
                  <a:gd name="connsiteX1" fmla="*/ 14383 w 14382"/>
                  <a:gd name="connsiteY1" fmla="*/ 0 h 1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13049">
                    <a:moveTo>
                      <a:pt x="0" y="13049"/>
                    </a:moveTo>
                    <a:cubicBezTo>
                      <a:pt x="4191" y="8191"/>
                      <a:pt x="8954" y="3715"/>
                      <a:pt x="14383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9" name="Forme libre : forme 78">
                <a:extLst>
                  <a:ext uri="{FF2B5EF4-FFF2-40B4-BE49-F238E27FC236}">
                    <a16:creationId xmlns:a16="http://schemas.microsoft.com/office/drawing/2014/main" id="{9717E60C-C348-4EED-9F0C-E51D9D3B9D0A}"/>
                  </a:ext>
                </a:extLst>
              </p:cNvPr>
              <p:cNvSpPr/>
              <p:nvPr/>
            </p:nvSpPr>
            <p:spPr>
              <a:xfrm>
                <a:off x="2452209" y="1404175"/>
                <a:ext cx="15621" cy="69437"/>
              </a:xfrm>
              <a:custGeom>
                <a:avLst/>
                <a:gdLst>
                  <a:gd name="connsiteX0" fmla="*/ 0 w 15621"/>
                  <a:gd name="connsiteY0" fmla="*/ 69437 h 69437"/>
                  <a:gd name="connsiteX1" fmla="*/ 15621 w 15621"/>
                  <a:gd name="connsiteY1" fmla="*/ 0 h 69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21" h="69437">
                    <a:moveTo>
                      <a:pt x="0" y="69437"/>
                    </a:moveTo>
                    <a:cubicBezTo>
                      <a:pt x="572" y="54578"/>
                      <a:pt x="3334" y="25146"/>
                      <a:pt x="15621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C4B620CC-65E5-40A8-B479-5E47F1C5215B}"/>
                </a:ext>
              </a:extLst>
            </p:cNvPr>
            <p:cNvSpPr/>
            <p:nvPr/>
          </p:nvSpPr>
          <p:spPr>
            <a:xfrm>
              <a:off x="2556317" y="1349974"/>
              <a:ext cx="86772" cy="231460"/>
            </a:xfrm>
            <a:custGeom>
              <a:avLst/>
              <a:gdLst>
                <a:gd name="connsiteX0" fmla="*/ 0 w 86772"/>
                <a:gd name="connsiteY0" fmla="*/ 3 h 231460"/>
                <a:gd name="connsiteX1" fmla="*/ 86773 w 86772"/>
                <a:gd name="connsiteY1" fmla="*/ 132687 h 231460"/>
                <a:gd name="connsiteX2" fmla="*/ 86773 w 86772"/>
                <a:gd name="connsiteY2" fmla="*/ 231461 h 2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72" h="231460">
                  <a:moveTo>
                    <a:pt x="0" y="3"/>
                  </a:moveTo>
                  <a:cubicBezTo>
                    <a:pt x="0" y="3"/>
                    <a:pt x="86773" y="-2568"/>
                    <a:pt x="86773" y="132687"/>
                  </a:cubicBezTo>
                  <a:lnTo>
                    <a:pt x="86773" y="231461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8767C90E-8337-4275-8979-58D04A0221E0}"/>
                </a:ext>
              </a:extLst>
            </p:cNvPr>
            <p:cNvSpPr/>
            <p:nvPr/>
          </p:nvSpPr>
          <p:spPr>
            <a:xfrm>
              <a:off x="2491356" y="1288782"/>
              <a:ext cx="86868" cy="59291"/>
            </a:xfrm>
            <a:custGeom>
              <a:avLst/>
              <a:gdLst>
                <a:gd name="connsiteX0" fmla="*/ 23241 w 86868"/>
                <a:gd name="connsiteY0" fmla="*/ 59291 h 59291"/>
                <a:gd name="connsiteX1" fmla="*/ 0 w 86868"/>
                <a:gd name="connsiteY1" fmla="*/ 14333 h 59291"/>
                <a:gd name="connsiteX2" fmla="*/ 86868 w 86868"/>
                <a:gd name="connsiteY2" fmla="*/ 10142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" h="59291">
                  <a:moveTo>
                    <a:pt x="23241" y="59291"/>
                  </a:moveTo>
                  <a:lnTo>
                    <a:pt x="0" y="14333"/>
                  </a:lnTo>
                  <a:cubicBezTo>
                    <a:pt x="0" y="14333"/>
                    <a:pt x="42386" y="-14909"/>
                    <a:pt x="86868" y="1014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B5249ED2-FB19-47DC-85B9-42C9446BDC6E}"/>
                </a:ext>
              </a:extLst>
            </p:cNvPr>
            <p:cNvSpPr/>
            <p:nvPr/>
          </p:nvSpPr>
          <p:spPr>
            <a:xfrm>
              <a:off x="2568033" y="1308544"/>
              <a:ext cx="16382" cy="40671"/>
            </a:xfrm>
            <a:custGeom>
              <a:avLst/>
              <a:gdLst>
                <a:gd name="connsiteX0" fmla="*/ 16383 w 16382"/>
                <a:gd name="connsiteY0" fmla="*/ 0 h 40671"/>
                <a:gd name="connsiteX1" fmla="*/ 0 w 16382"/>
                <a:gd name="connsiteY1" fmla="*/ 40672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" h="40671">
                  <a:moveTo>
                    <a:pt x="16383" y="0"/>
                  </a:moveTo>
                  <a:lnTo>
                    <a:pt x="0" y="40672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6F00A440-4203-40C8-9996-857303DCB8E8}"/>
                </a:ext>
              </a:extLst>
            </p:cNvPr>
            <p:cNvSpPr/>
            <p:nvPr/>
          </p:nvSpPr>
          <p:spPr>
            <a:xfrm>
              <a:off x="2538601" y="1303972"/>
              <a:ext cx="190" cy="34194"/>
            </a:xfrm>
            <a:custGeom>
              <a:avLst/>
              <a:gdLst>
                <a:gd name="connsiteX0" fmla="*/ 191 w 190"/>
                <a:gd name="connsiteY0" fmla="*/ 0 h 34194"/>
                <a:gd name="connsiteX1" fmla="*/ 0 w 190"/>
                <a:gd name="connsiteY1" fmla="*/ 34195 h 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" h="34194">
                  <a:moveTo>
                    <a:pt x="191" y="0"/>
                  </a:moveTo>
                  <a:lnTo>
                    <a:pt x="0" y="3419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D80B2587-5FD3-48ED-AD6B-F64FCDD0BFAD}"/>
                </a:ext>
              </a:extLst>
            </p:cNvPr>
            <p:cNvSpPr/>
            <p:nvPr/>
          </p:nvSpPr>
          <p:spPr>
            <a:xfrm>
              <a:off x="2556889" y="1311116"/>
              <a:ext cx="6572" cy="18478"/>
            </a:xfrm>
            <a:custGeom>
              <a:avLst/>
              <a:gdLst>
                <a:gd name="connsiteX0" fmla="*/ 6572 w 6572"/>
                <a:gd name="connsiteY0" fmla="*/ 0 h 18478"/>
                <a:gd name="connsiteX1" fmla="*/ 0 w 6572"/>
                <a:gd name="connsiteY1" fmla="*/ 18479 h 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" h="18478">
                  <a:moveTo>
                    <a:pt x="6572" y="0"/>
                  </a:moveTo>
                  <a:lnTo>
                    <a:pt x="0" y="1847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64" name="Graphique 1772">
              <a:extLst>
                <a:ext uri="{FF2B5EF4-FFF2-40B4-BE49-F238E27FC236}">
                  <a16:creationId xmlns:a16="http://schemas.microsoft.com/office/drawing/2014/main" id="{ED956ACD-CD6E-4AF8-AB42-C586521889D9}"/>
                </a:ext>
              </a:extLst>
            </p:cNvPr>
            <p:cNvGrpSpPr/>
            <p:nvPr/>
          </p:nvGrpSpPr>
          <p:grpSpPr>
            <a:xfrm>
              <a:off x="2489833" y="1432178"/>
              <a:ext cx="79724" cy="98488"/>
              <a:chOff x="2489833" y="1432178"/>
              <a:chExt cx="79724" cy="98488"/>
            </a:xfrm>
            <a:grpFill/>
          </p:grpSpPr>
          <p:sp>
            <p:nvSpPr>
              <p:cNvPr id="75" name="Forme libre : forme 74">
                <a:extLst>
                  <a:ext uri="{FF2B5EF4-FFF2-40B4-BE49-F238E27FC236}">
                    <a16:creationId xmlns:a16="http://schemas.microsoft.com/office/drawing/2014/main" id="{C86E5419-ABB7-4F68-9313-14D281B26062}"/>
                  </a:ext>
                </a:extLst>
              </p:cNvPr>
              <p:cNvSpPr/>
              <p:nvPr/>
            </p:nvSpPr>
            <p:spPr>
              <a:xfrm>
                <a:off x="2506025" y="1432178"/>
                <a:ext cx="63531" cy="98488"/>
              </a:xfrm>
              <a:custGeom>
                <a:avLst/>
                <a:gdLst>
                  <a:gd name="connsiteX0" fmla="*/ 63532 w 63531"/>
                  <a:gd name="connsiteY0" fmla="*/ 96393 h 98488"/>
                  <a:gd name="connsiteX1" fmla="*/ 49244 w 63531"/>
                  <a:gd name="connsiteY1" fmla="*/ 98489 h 98488"/>
                  <a:gd name="connsiteX2" fmla="*/ 0 w 63531"/>
                  <a:gd name="connsiteY2" fmla="*/ 49244 h 98488"/>
                  <a:gd name="connsiteX3" fmla="*/ 49244 w 63531"/>
                  <a:gd name="connsiteY3" fmla="*/ 0 h 98488"/>
                  <a:gd name="connsiteX4" fmla="*/ 61436 w 63531"/>
                  <a:gd name="connsiteY4" fmla="*/ 1524 h 98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31" h="98488">
                    <a:moveTo>
                      <a:pt x="63532" y="96393"/>
                    </a:moveTo>
                    <a:cubicBezTo>
                      <a:pt x="58960" y="97727"/>
                      <a:pt x="54197" y="98489"/>
                      <a:pt x="49244" y="98489"/>
                    </a:cubicBezTo>
                    <a:cubicBezTo>
                      <a:pt x="22003" y="98489"/>
                      <a:pt x="0" y="76390"/>
                      <a:pt x="0" y="49244"/>
                    </a:cubicBezTo>
                    <a:cubicBezTo>
                      <a:pt x="0" y="22098"/>
                      <a:pt x="22098" y="0"/>
                      <a:pt x="49244" y="0"/>
                    </a:cubicBezTo>
                    <a:cubicBezTo>
                      <a:pt x="53435" y="0"/>
                      <a:pt x="57531" y="572"/>
                      <a:pt x="61436" y="1524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6" name="Forme libre : forme 75">
                <a:extLst>
                  <a:ext uri="{FF2B5EF4-FFF2-40B4-BE49-F238E27FC236}">
                    <a16:creationId xmlns:a16="http://schemas.microsoft.com/office/drawing/2014/main" id="{1B91963B-2FBD-469E-B6CF-BA81A1FDC654}"/>
                  </a:ext>
                </a:extLst>
              </p:cNvPr>
              <p:cNvSpPr/>
              <p:nvPr/>
            </p:nvSpPr>
            <p:spPr>
              <a:xfrm>
                <a:off x="2491261" y="1471326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D953AB84-E40B-45F9-B915-371964DB82EA}"/>
                  </a:ext>
                </a:extLst>
              </p:cNvPr>
              <p:cNvSpPr/>
              <p:nvPr/>
            </p:nvSpPr>
            <p:spPr>
              <a:xfrm>
                <a:off x="2489833" y="1488090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7B10571D-6E12-48E0-93A9-962CD71FDA66}"/>
                </a:ext>
              </a:extLst>
            </p:cNvPr>
            <p:cNvSpPr/>
            <p:nvPr/>
          </p:nvSpPr>
          <p:spPr>
            <a:xfrm>
              <a:off x="2317430" y="1683829"/>
              <a:ext cx="7239" cy="9525"/>
            </a:xfrm>
            <a:custGeom>
              <a:avLst/>
              <a:gdLst>
                <a:gd name="connsiteX0" fmla="*/ 7239 w 7239"/>
                <a:gd name="connsiteY0" fmla="*/ 0 h 9525"/>
                <a:gd name="connsiteX1" fmla="*/ 0 w 72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9525">
                  <a:moveTo>
                    <a:pt x="7239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21572A0E-4982-4ABF-A758-C0816119704C}"/>
                </a:ext>
              </a:extLst>
            </p:cNvPr>
            <p:cNvSpPr/>
            <p:nvPr/>
          </p:nvSpPr>
          <p:spPr>
            <a:xfrm>
              <a:off x="2317430" y="1531524"/>
              <a:ext cx="60293" cy="152304"/>
            </a:xfrm>
            <a:custGeom>
              <a:avLst/>
              <a:gdLst>
                <a:gd name="connsiteX0" fmla="*/ 0 w 60293"/>
                <a:gd name="connsiteY0" fmla="*/ 0 h 152304"/>
                <a:gd name="connsiteX1" fmla="*/ 55150 w 60293"/>
                <a:gd name="connsiteY1" fmla="*/ 0 h 152304"/>
                <a:gd name="connsiteX2" fmla="*/ 60293 w 60293"/>
                <a:gd name="connsiteY2" fmla="*/ 5143 h 152304"/>
                <a:gd name="connsiteX3" fmla="*/ 60293 w 60293"/>
                <a:gd name="connsiteY3" fmla="*/ 147161 h 152304"/>
                <a:gd name="connsiteX4" fmla="*/ 55150 w 60293"/>
                <a:gd name="connsiteY4" fmla="*/ 152305 h 152304"/>
                <a:gd name="connsiteX5" fmla="*/ 26099 w 60293"/>
                <a:gd name="connsiteY5" fmla="*/ 152305 h 1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" h="152304">
                  <a:moveTo>
                    <a:pt x="0" y="0"/>
                  </a:moveTo>
                  <a:lnTo>
                    <a:pt x="55150" y="0"/>
                  </a:lnTo>
                  <a:cubicBezTo>
                    <a:pt x="58007" y="0"/>
                    <a:pt x="60293" y="2286"/>
                    <a:pt x="60293" y="5143"/>
                  </a:cubicBezTo>
                  <a:lnTo>
                    <a:pt x="60293" y="147161"/>
                  </a:lnTo>
                  <a:cubicBezTo>
                    <a:pt x="60293" y="150019"/>
                    <a:pt x="58007" y="152305"/>
                    <a:pt x="55150" y="152305"/>
                  </a:cubicBezTo>
                  <a:lnTo>
                    <a:pt x="26099" y="15230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9A04D373-D71A-440A-9380-EB4C2E41E1BA}"/>
                </a:ext>
              </a:extLst>
            </p:cNvPr>
            <p:cNvSpPr/>
            <p:nvPr/>
          </p:nvSpPr>
          <p:spPr>
            <a:xfrm>
              <a:off x="2380009" y="1626108"/>
              <a:ext cx="22764" cy="39242"/>
            </a:xfrm>
            <a:custGeom>
              <a:avLst/>
              <a:gdLst>
                <a:gd name="connsiteX0" fmla="*/ 22765 w 22764"/>
                <a:gd name="connsiteY0" fmla="*/ 0 h 39242"/>
                <a:gd name="connsiteX1" fmla="*/ 22765 w 22764"/>
                <a:gd name="connsiteY1" fmla="*/ 34099 h 39242"/>
                <a:gd name="connsiteX2" fmla="*/ 17621 w 22764"/>
                <a:gd name="connsiteY2" fmla="*/ 39243 h 39242"/>
                <a:gd name="connsiteX3" fmla="*/ 0 w 22764"/>
                <a:gd name="connsiteY3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39242">
                  <a:moveTo>
                    <a:pt x="22765" y="0"/>
                  </a:moveTo>
                  <a:lnTo>
                    <a:pt x="22765" y="34099"/>
                  </a:lnTo>
                  <a:cubicBezTo>
                    <a:pt x="22765" y="36957"/>
                    <a:pt x="20479" y="39243"/>
                    <a:pt x="17621" y="39243"/>
                  </a:cubicBezTo>
                  <a:lnTo>
                    <a:pt x="0" y="39243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4C2328CC-D5D5-45D3-B7CF-E417CFE5C151}"/>
                </a:ext>
              </a:extLst>
            </p:cNvPr>
            <p:cNvSpPr/>
            <p:nvPr/>
          </p:nvSpPr>
          <p:spPr>
            <a:xfrm>
              <a:off x="2378199" y="1544288"/>
              <a:ext cx="24574" cy="59150"/>
            </a:xfrm>
            <a:custGeom>
              <a:avLst/>
              <a:gdLst>
                <a:gd name="connsiteX0" fmla="*/ 0 w 24574"/>
                <a:gd name="connsiteY0" fmla="*/ 0 h 59150"/>
                <a:gd name="connsiteX1" fmla="*/ 19431 w 24574"/>
                <a:gd name="connsiteY1" fmla="*/ 0 h 59150"/>
                <a:gd name="connsiteX2" fmla="*/ 24575 w 24574"/>
                <a:gd name="connsiteY2" fmla="*/ 5144 h 59150"/>
                <a:gd name="connsiteX3" fmla="*/ 24575 w 24574"/>
                <a:gd name="connsiteY3" fmla="*/ 59150 h 5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74" h="59150">
                  <a:moveTo>
                    <a:pt x="0" y="0"/>
                  </a:moveTo>
                  <a:lnTo>
                    <a:pt x="19431" y="0"/>
                  </a:lnTo>
                  <a:cubicBezTo>
                    <a:pt x="22289" y="0"/>
                    <a:pt x="24575" y="2286"/>
                    <a:pt x="24575" y="5144"/>
                  </a:cubicBezTo>
                  <a:lnTo>
                    <a:pt x="24575" y="5915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31F286A6-14E3-4E9C-B465-0E1DD97EF3B1}"/>
                </a:ext>
              </a:extLst>
            </p:cNvPr>
            <p:cNvSpPr/>
            <p:nvPr/>
          </p:nvSpPr>
          <p:spPr>
            <a:xfrm>
              <a:off x="2402774" y="1557611"/>
              <a:ext cx="172307" cy="71639"/>
            </a:xfrm>
            <a:custGeom>
              <a:avLst/>
              <a:gdLst>
                <a:gd name="connsiteX0" fmla="*/ 0 w 172307"/>
                <a:gd name="connsiteY0" fmla="*/ 678 h 71639"/>
                <a:gd name="connsiteX1" fmla="*/ 95917 w 172307"/>
                <a:gd name="connsiteY1" fmla="*/ 20681 h 71639"/>
                <a:gd name="connsiteX2" fmla="*/ 153638 w 172307"/>
                <a:gd name="connsiteY2" fmla="*/ 20681 h 71639"/>
                <a:gd name="connsiteX3" fmla="*/ 172307 w 172307"/>
                <a:gd name="connsiteY3" fmla="*/ 38397 h 71639"/>
                <a:gd name="connsiteX4" fmla="*/ 152305 w 172307"/>
                <a:gd name="connsiteY4" fmla="*/ 55257 h 71639"/>
                <a:gd name="connsiteX5" fmla="*/ 105442 w 172307"/>
                <a:gd name="connsiteY5" fmla="*/ 55257 h 71639"/>
                <a:gd name="connsiteX6" fmla="*/ 90392 w 172307"/>
                <a:gd name="connsiteY6" fmla="*/ 71640 h 7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307" h="71639">
                  <a:moveTo>
                    <a:pt x="0" y="678"/>
                  </a:moveTo>
                  <a:cubicBezTo>
                    <a:pt x="0" y="678"/>
                    <a:pt x="60008" y="-5703"/>
                    <a:pt x="95917" y="20681"/>
                  </a:cubicBezTo>
                  <a:lnTo>
                    <a:pt x="153638" y="20681"/>
                  </a:lnTo>
                  <a:cubicBezTo>
                    <a:pt x="153638" y="20681"/>
                    <a:pt x="172307" y="19728"/>
                    <a:pt x="172307" y="38397"/>
                  </a:cubicBezTo>
                  <a:cubicBezTo>
                    <a:pt x="172307" y="57066"/>
                    <a:pt x="152305" y="55257"/>
                    <a:pt x="152305" y="55257"/>
                  </a:cubicBezTo>
                  <a:lnTo>
                    <a:pt x="105442" y="55257"/>
                  </a:lnTo>
                  <a:lnTo>
                    <a:pt x="90392" y="7164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813ABD24-E119-497D-A2FC-EE23D6493BE8}"/>
                </a:ext>
              </a:extLst>
            </p:cNvPr>
            <p:cNvSpPr/>
            <p:nvPr/>
          </p:nvSpPr>
          <p:spPr>
            <a:xfrm>
              <a:off x="2404584" y="1647062"/>
              <a:ext cx="131349" cy="43350"/>
            </a:xfrm>
            <a:custGeom>
              <a:avLst/>
              <a:gdLst>
                <a:gd name="connsiteX0" fmla="*/ 131350 w 131349"/>
                <a:gd name="connsiteY0" fmla="*/ 42196 h 43350"/>
                <a:gd name="connsiteX1" fmla="*/ 108204 w 131349"/>
                <a:gd name="connsiteY1" fmla="*/ 39053 h 43350"/>
                <a:gd name="connsiteX2" fmla="*/ 34100 w 131349"/>
                <a:gd name="connsiteY2" fmla="*/ 0 h 43350"/>
                <a:gd name="connsiteX3" fmla="*/ 0 w 131349"/>
                <a:gd name="connsiteY3" fmla="*/ 0 h 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349" h="43350">
                  <a:moveTo>
                    <a:pt x="131350" y="42196"/>
                  </a:moveTo>
                  <a:cubicBezTo>
                    <a:pt x="131350" y="42196"/>
                    <a:pt x="122301" y="46292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E3D53674-1E88-4B29-B305-F6AE36229638}"/>
                </a:ext>
              </a:extLst>
            </p:cNvPr>
            <p:cNvSpPr/>
            <p:nvPr/>
          </p:nvSpPr>
          <p:spPr>
            <a:xfrm>
              <a:off x="2551459" y="1590759"/>
              <a:ext cx="129669" cy="91546"/>
            </a:xfrm>
            <a:custGeom>
              <a:avLst/>
              <a:gdLst>
                <a:gd name="connsiteX0" fmla="*/ 48101 w 129669"/>
                <a:gd name="connsiteY0" fmla="*/ 20776 h 91546"/>
                <a:gd name="connsiteX1" fmla="*/ 128111 w 129669"/>
                <a:gd name="connsiteY1" fmla="*/ 6679 h 91546"/>
                <a:gd name="connsiteX2" fmla="*/ 0 w 129669"/>
                <a:gd name="connsiteY2" fmla="*/ 91546 h 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69" h="91546">
                  <a:moveTo>
                    <a:pt x="48101" y="20776"/>
                  </a:moveTo>
                  <a:cubicBezTo>
                    <a:pt x="48101" y="20776"/>
                    <a:pt x="109061" y="-14276"/>
                    <a:pt x="128111" y="6679"/>
                  </a:cubicBezTo>
                  <a:cubicBezTo>
                    <a:pt x="143542" y="23538"/>
                    <a:pt x="40291" y="73163"/>
                    <a:pt x="0" y="91546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15D69A15-9F88-4241-B9FD-8E4749800792}"/>
                </a:ext>
              </a:extLst>
            </p:cNvPr>
            <p:cNvSpPr/>
            <p:nvPr/>
          </p:nvSpPr>
          <p:spPr>
            <a:xfrm>
              <a:off x="2338957" y="1551146"/>
              <a:ext cx="37623" cy="9525"/>
            </a:xfrm>
            <a:custGeom>
              <a:avLst/>
              <a:gdLst>
                <a:gd name="connsiteX0" fmla="*/ 37624 w 37623"/>
                <a:gd name="connsiteY0" fmla="*/ 0 h 9525"/>
                <a:gd name="connsiteX1" fmla="*/ 0 w 3762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23" h="9525">
                  <a:moveTo>
                    <a:pt x="37624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2E1FD804-D23C-4A41-A385-56A4880616CC}"/>
                </a:ext>
              </a:extLst>
            </p:cNvPr>
            <p:cNvSpPr/>
            <p:nvPr/>
          </p:nvSpPr>
          <p:spPr>
            <a:xfrm>
              <a:off x="2351815" y="1565910"/>
              <a:ext cx="23240" cy="9525"/>
            </a:xfrm>
            <a:custGeom>
              <a:avLst/>
              <a:gdLst>
                <a:gd name="connsiteX0" fmla="*/ 23241 w 23240"/>
                <a:gd name="connsiteY0" fmla="*/ 0 h 9525"/>
                <a:gd name="connsiteX1" fmla="*/ 0 w 232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0" h="9525">
                  <a:moveTo>
                    <a:pt x="23241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AACA4568-A29B-47C7-A5CB-AC81EA68EAE8}"/>
                </a:ext>
              </a:extLst>
            </p:cNvPr>
            <p:cNvSpPr/>
            <p:nvPr/>
          </p:nvSpPr>
          <p:spPr>
            <a:xfrm>
              <a:off x="2628421" y="1511998"/>
              <a:ext cx="9525" cy="52768"/>
            </a:xfrm>
            <a:custGeom>
              <a:avLst/>
              <a:gdLst>
                <a:gd name="connsiteX0" fmla="*/ 0 w 9525"/>
                <a:gd name="connsiteY0" fmla="*/ 0 h 52768"/>
                <a:gd name="connsiteX1" fmla="*/ 0 w 9525"/>
                <a:gd name="connsiteY1" fmla="*/ 52769 h 5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">
                  <a:moveTo>
                    <a:pt x="0" y="0"/>
                  </a:moveTo>
                  <a:lnTo>
                    <a:pt x="0" y="5276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01" name="Graphique 1846">
            <a:extLst>
              <a:ext uri="{FF2B5EF4-FFF2-40B4-BE49-F238E27FC236}">
                <a16:creationId xmlns:a16="http://schemas.microsoft.com/office/drawing/2014/main" id="{CE7C5E92-759D-422A-BDD5-50B48CECCE33}"/>
              </a:ext>
            </a:extLst>
          </p:cNvPr>
          <p:cNvGrpSpPr/>
          <p:nvPr/>
        </p:nvGrpSpPr>
        <p:grpSpPr>
          <a:xfrm>
            <a:off x="598013" y="3211726"/>
            <a:ext cx="239268" cy="268810"/>
            <a:chOff x="754923" y="4488392"/>
            <a:chExt cx="305723" cy="343471"/>
          </a:xfrm>
          <a:noFill/>
        </p:grpSpPr>
        <p:sp>
          <p:nvSpPr>
            <p:cNvPr id="102" name="Forme libre : forme 101">
              <a:extLst>
                <a:ext uri="{FF2B5EF4-FFF2-40B4-BE49-F238E27FC236}">
                  <a16:creationId xmlns:a16="http://schemas.microsoft.com/office/drawing/2014/main" id="{0BA606D5-BD80-4CC8-ACC9-A24E261C407B}"/>
                </a:ext>
              </a:extLst>
            </p:cNvPr>
            <p:cNvSpPr/>
            <p:nvPr/>
          </p:nvSpPr>
          <p:spPr>
            <a:xfrm>
              <a:off x="848819" y="4533445"/>
              <a:ext cx="105822" cy="29698"/>
            </a:xfrm>
            <a:custGeom>
              <a:avLst/>
              <a:gdLst>
                <a:gd name="connsiteX0" fmla="*/ 0 w 105822"/>
                <a:gd name="connsiteY0" fmla="*/ 22860 h 29698"/>
                <a:gd name="connsiteX1" fmla="*/ 90773 w 105822"/>
                <a:gd name="connsiteY1" fmla="*/ 0 h 29698"/>
                <a:gd name="connsiteX2" fmla="*/ 88963 w 105822"/>
                <a:gd name="connsiteY2" fmla="*/ 21622 h 29698"/>
                <a:gd name="connsiteX3" fmla="*/ 105823 w 105822"/>
                <a:gd name="connsiteY3" fmla="*/ 16192 h 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22" h="29698">
                  <a:moveTo>
                    <a:pt x="0" y="22860"/>
                  </a:moveTo>
                  <a:cubicBezTo>
                    <a:pt x="0" y="22860"/>
                    <a:pt x="52864" y="48673"/>
                    <a:pt x="90773" y="0"/>
                  </a:cubicBezTo>
                  <a:cubicBezTo>
                    <a:pt x="90773" y="0"/>
                    <a:pt x="94964" y="9049"/>
                    <a:pt x="88963" y="21622"/>
                  </a:cubicBezTo>
                  <a:cubicBezTo>
                    <a:pt x="88963" y="21622"/>
                    <a:pt x="98012" y="27051"/>
                    <a:pt x="105823" y="16192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3" name="Forme libre : forme 102">
              <a:extLst>
                <a:ext uri="{FF2B5EF4-FFF2-40B4-BE49-F238E27FC236}">
                  <a16:creationId xmlns:a16="http://schemas.microsoft.com/office/drawing/2014/main" id="{DFB7709E-DFF7-47BE-8F8A-E7A7BDAFC887}"/>
                </a:ext>
              </a:extLst>
            </p:cNvPr>
            <p:cNvSpPr/>
            <p:nvPr/>
          </p:nvSpPr>
          <p:spPr>
            <a:xfrm>
              <a:off x="827313" y="4488392"/>
              <a:ext cx="78560" cy="203168"/>
            </a:xfrm>
            <a:custGeom>
              <a:avLst/>
              <a:gdLst>
                <a:gd name="connsiteX0" fmla="*/ 78561 w 78560"/>
                <a:gd name="connsiteY0" fmla="*/ 203168 h 203168"/>
                <a:gd name="connsiteX1" fmla="*/ 14838 w 78560"/>
                <a:gd name="connsiteY1" fmla="*/ 145447 h 203168"/>
                <a:gd name="connsiteX2" fmla="*/ 456 w 78560"/>
                <a:gd name="connsiteY2" fmla="*/ 132207 h 203168"/>
                <a:gd name="connsiteX3" fmla="*/ 10647 w 78560"/>
                <a:gd name="connsiteY3" fmla="*/ 114205 h 203168"/>
                <a:gd name="connsiteX4" fmla="*/ 74941 w 78560"/>
                <a:gd name="connsiteY4" fmla="*/ 0 h 20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60" h="203168">
                  <a:moveTo>
                    <a:pt x="78561" y="203168"/>
                  </a:moveTo>
                  <a:cubicBezTo>
                    <a:pt x="30459" y="203168"/>
                    <a:pt x="14838" y="145447"/>
                    <a:pt x="14838" y="145447"/>
                  </a:cubicBezTo>
                  <a:cubicBezTo>
                    <a:pt x="14838" y="145447"/>
                    <a:pt x="3408" y="146685"/>
                    <a:pt x="456" y="132207"/>
                  </a:cubicBezTo>
                  <a:cubicBezTo>
                    <a:pt x="-2592" y="117824"/>
                    <a:pt x="10647" y="114205"/>
                    <a:pt x="10647" y="114205"/>
                  </a:cubicBezTo>
                  <a:cubicBezTo>
                    <a:pt x="10647" y="114205"/>
                    <a:pt x="-15165" y="24670"/>
                    <a:pt x="7494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4" name="Forme libre : forme 103">
              <a:extLst>
                <a:ext uri="{FF2B5EF4-FFF2-40B4-BE49-F238E27FC236}">
                  <a16:creationId xmlns:a16="http://schemas.microsoft.com/office/drawing/2014/main" id="{BAA745E4-93DC-4C10-AA2D-9A4A9208A27D}"/>
                </a:ext>
              </a:extLst>
            </p:cNvPr>
            <p:cNvSpPr/>
            <p:nvPr/>
          </p:nvSpPr>
          <p:spPr>
            <a:xfrm>
              <a:off x="909493" y="4497536"/>
              <a:ext cx="80370" cy="194024"/>
            </a:xfrm>
            <a:custGeom>
              <a:avLst/>
              <a:gdLst>
                <a:gd name="connsiteX0" fmla="*/ 0 w 80370"/>
                <a:gd name="connsiteY0" fmla="*/ 194024 h 194024"/>
                <a:gd name="connsiteX1" fmla="*/ 65532 w 80370"/>
                <a:gd name="connsiteY1" fmla="*/ 136303 h 194024"/>
                <a:gd name="connsiteX2" fmla="*/ 79915 w 80370"/>
                <a:gd name="connsiteY2" fmla="*/ 123063 h 194024"/>
                <a:gd name="connsiteX3" fmla="*/ 69723 w 80370"/>
                <a:gd name="connsiteY3" fmla="*/ 105061 h 194024"/>
                <a:gd name="connsiteX4" fmla="*/ 29051 w 80370"/>
                <a:gd name="connsiteY4" fmla="*/ 0 h 19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0" h="194024">
                  <a:moveTo>
                    <a:pt x="0" y="194024"/>
                  </a:moveTo>
                  <a:cubicBezTo>
                    <a:pt x="48101" y="194024"/>
                    <a:pt x="65532" y="136303"/>
                    <a:pt x="65532" y="136303"/>
                  </a:cubicBezTo>
                  <a:cubicBezTo>
                    <a:pt x="65532" y="136303"/>
                    <a:pt x="76962" y="137541"/>
                    <a:pt x="79915" y="123063"/>
                  </a:cubicBezTo>
                  <a:cubicBezTo>
                    <a:pt x="82963" y="108680"/>
                    <a:pt x="69723" y="105061"/>
                    <a:pt x="69723" y="105061"/>
                  </a:cubicBezTo>
                  <a:cubicBezTo>
                    <a:pt x="69723" y="105061"/>
                    <a:pt x="90678" y="32480"/>
                    <a:pt x="2905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" name="Forme libre : forme 104">
              <a:extLst>
                <a:ext uri="{FF2B5EF4-FFF2-40B4-BE49-F238E27FC236}">
                  <a16:creationId xmlns:a16="http://schemas.microsoft.com/office/drawing/2014/main" id="{3534502E-4034-469A-ACAF-B8D67CBF219B}"/>
                </a:ext>
              </a:extLst>
            </p:cNvPr>
            <p:cNvSpPr/>
            <p:nvPr/>
          </p:nvSpPr>
          <p:spPr>
            <a:xfrm>
              <a:off x="874632" y="4600216"/>
              <a:ext cx="9525" cy="13144"/>
            </a:xfrm>
            <a:custGeom>
              <a:avLst/>
              <a:gdLst>
                <a:gd name="connsiteX0" fmla="*/ 0 w 9525"/>
                <a:gd name="connsiteY0" fmla="*/ 0 h 13144"/>
                <a:gd name="connsiteX1" fmla="*/ 0 w 9525"/>
                <a:gd name="connsiteY1" fmla="*/ 13145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144">
                  <a:moveTo>
                    <a:pt x="0" y="0"/>
                  </a:moveTo>
                  <a:lnTo>
                    <a:pt x="0" y="13145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" name="Forme libre : forme 105">
              <a:extLst>
                <a:ext uri="{FF2B5EF4-FFF2-40B4-BE49-F238E27FC236}">
                  <a16:creationId xmlns:a16="http://schemas.microsoft.com/office/drawing/2014/main" id="{BE39F5E6-19BC-4E10-A508-ED9284ABBD8A}"/>
                </a:ext>
              </a:extLst>
            </p:cNvPr>
            <p:cNvSpPr/>
            <p:nvPr/>
          </p:nvSpPr>
          <p:spPr>
            <a:xfrm>
              <a:off x="931782" y="4599549"/>
              <a:ext cx="9525" cy="13239"/>
            </a:xfrm>
            <a:custGeom>
              <a:avLst/>
              <a:gdLst>
                <a:gd name="connsiteX0" fmla="*/ 0 w 9525"/>
                <a:gd name="connsiteY0" fmla="*/ 0 h 13239"/>
                <a:gd name="connsiteX1" fmla="*/ 0 w 9525"/>
                <a:gd name="connsiteY1" fmla="*/ 13240 h 1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239">
                  <a:moveTo>
                    <a:pt x="0" y="0"/>
                  </a:moveTo>
                  <a:lnTo>
                    <a:pt x="0" y="1324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" name="Forme libre : forme 106">
              <a:extLst>
                <a:ext uri="{FF2B5EF4-FFF2-40B4-BE49-F238E27FC236}">
                  <a16:creationId xmlns:a16="http://schemas.microsoft.com/office/drawing/2014/main" id="{E85A07F4-83F8-4D24-A445-150A6EA3EC62}"/>
                </a:ext>
              </a:extLst>
            </p:cNvPr>
            <p:cNvSpPr/>
            <p:nvPr/>
          </p:nvSpPr>
          <p:spPr>
            <a:xfrm>
              <a:off x="892824" y="4649841"/>
              <a:ext cx="25050" cy="5214"/>
            </a:xfrm>
            <a:custGeom>
              <a:avLst/>
              <a:gdLst>
                <a:gd name="connsiteX0" fmla="*/ 25051 w 25050"/>
                <a:gd name="connsiteY0" fmla="*/ 0 h 5214"/>
                <a:gd name="connsiteX1" fmla="*/ 0 w 25050"/>
                <a:gd name="connsiteY1" fmla="*/ 0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0" h="5214">
                  <a:moveTo>
                    <a:pt x="25051" y="0"/>
                  </a:moveTo>
                  <a:cubicBezTo>
                    <a:pt x="18097" y="6953"/>
                    <a:pt x="6858" y="6953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" name="Forme libre : forme 107">
              <a:extLst>
                <a:ext uri="{FF2B5EF4-FFF2-40B4-BE49-F238E27FC236}">
                  <a16:creationId xmlns:a16="http://schemas.microsoft.com/office/drawing/2014/main" id="{C6AD62B3-CEBD-4043-BAB5-5D191B3ECC81}"/>
                </a:ext>
              </a:extLst>
            </p:cNvPr>
            <p:cNvSpPr/>
            <p:nvPr/>
          </p:nvSpPr>
          <p:spPr>
            <a:xfrm>
              <a:off x="754923" y="4691179"/>
              <a:ext cx="151998" cy="140208"/>
            </a:xfrm>
            <a:custGeom>
              <a:avLst/>
              <a:gdLst>
                <a:gd name="connsiteX0" fmla="*/ 551 w 151998"/>
                <a:gd name="connsiteY0" fmla="*/ 140208 h 140208"/>
                <a:gd name="connsiteX1" fmla="*/ 88466 w 151998"/>
                <a:gd name="connsiteY1" fmla="*/ 27051 h 140208"/>
                <a:gd name="connsiteX2" fmla="*/ 106469 w 151998"/>
                <a:gd name="connsiteY2" fmla="*/ 0 h 140208"/>
                <a:gd name="connsiteX3" fmla="*/ 151998 w 151998"/>
                <a:gd name="connsiteY3" fmla="*/ 37433 h 140208"/>
                <a:gd name="connsiteX4" fmla="*/ 127614 w 151998"/>
                <a:gd name="connsiteY4" fmla="*/ 66770 h 140208"/>
                <a:gd name="connsiteX5" fmla="*/ 103230 w 151998"/>
                <a:gd name="connsiteY5" fmla="*/ 42386 h 14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998" h="140208">
                  <a:moveTo>
                    <a:pt x="551" y="140208"/>
                  </a:moveTo>
                  <a:cubicBezTo>
                    <a:pt x="551" y="140208"/>
                    <a:pt x="-12499" y="52292"/>
                    <a:pt x="88466" y="27051"/>
                  </a:cubicBezTo>
                  <a:lnTo>
                    <a:pt x="106469" y="0"/>
                  </a:lnTo>
                  <a:lnTo>
                    <a:pt x="151998" y="37433"/>
                  </a:lnTo>
                  <a:lnTo>
                    <a:pt x="127614" y="66770"/>
                  </a:lnTo>
                  <a:lnTo>
                    <a:pt x="103230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" name="Forme libre : forme 108">
              <a:extLst>
                <a:ext uri="{FF2B5EF4-FFF2-40B4-BE49-F238E27FC236}">
                  <a16:creationId xmlns:a16="http://schemas.microsoft.com/office/drawing/2014/main" id="{D0552505-E538-43DB-B608-84D8D0CD9A16}"/>
                </a:ext>
              </a:extLst>
            </p:cNvPr>
            <p:cNvSpPr/>
            <p:nvPr/>
          </p:nvSpPr>
          <p:spPr>
            <a:xfrm>
              <a:off x="908731" y="4691655"/>
              <a:ext cx="144875" cy="91916"/>
            </a:xfrm>
            <a:custGeom>
              <a:avLst/>
              <a:gdLst>
                <a:gd name="connsiteX0" fmla="*/ 144875 w 144875"/>
                <a:gd name="connsiteY0" fmla="*/ 91916 h 91916"/>
                <a:gd name="connsiteX1" fmla="*/ 63532 w 144875"/>
                <a:gd name="connsiteY1" fmla="*/ 27051 h 91916"/>
                <a:gd name="connsiteX2" fmla="*/ 45530 w 144875"/>
                <a:gd name="connsiteY2" fmla="*/ 0 h 91916"/>
                <a:gd name="connsiteX3" fmla="*/ 0 w 144875"/>
                <a:gd name="connsiteY3" fmla="*/ 37433 h 91916"/>
                <a:gd name="connsiteX4" fmla="*/ 24384 w 144875"/>
                <a:gd name="connsiteY4" fmla="*/ 66770 h 91916"/>
                <a:gd name="connsiteX5" fmla="*/ 48768 w 144875"/>
                <a:gd name="connsiteY5" fmla="*/ 42386 h 9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875" h="91916">
                  <a:moveTo>
                    <a:pt x="144875" y="91916"/>
                  </a:moveTo>
                  <a:cubicBezTo>
                    <a:pt x="135255" y="67056"/>
                    <a:pt x="113252" y="39529"/>
                    <a:pt x="63532" y="27051"/>
                  </a:cubicBezTo>
                  <a:lnTo>
                    <a:pt x="45530" y="0"/>
                  </a:lnTo>
                  <a:lnTo>
                    <a:pt x="0" y="37433"/>
                  </a:lnTo>
                  <a:lnTo>
                    <a:pt x="24384" y="66770"/>
                  </a:lnTo>
                  <a:lnTo>
                    <a:pt x="48768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0562AE1A-9D2E-4322-A071-1C91209D3141}"/>
                </a:ext>
              </a:extLst>
            </p:cNvPr>
            <p:cNvSpPr/>
            <p:nvPr/>
          </p:nvSpPr>
          <p:spPr>
            <a:xfrm>
              <a:off x="1060083" y="4814719"/>
              <a:ext cx="563" cy="17144"/>
            </a:xfrm>
            <a:custGeom>
              <a:avLst/>
              <a:gdLst>
                <a:gd name="connsiteX0" fmla="*/ 0 w 563"/>
                <a:gd name="connsiteY0" fmla="*/ 17145 h 17144"/>
                <a:gd name="connsiteX1" fmla="*/ 286 w 563"/>
                <a:gd name="connsiteY1" fmla="*/ 0 h 1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3" h="17144">
                  <a:moveTo>
                    <a:pt x="0" y="17145"/>
                  </a:moveTo>
                  <a:cubicBezTo>
                    <a:pt x="0" y="17145"/>
                    <a:pt x="1048" y="10382"/>
                    <a:pt x="286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20" name="Espace réservé du contenu 8">
            <a:extLst>
              <a:ext uri="{FF2B5EF4-FFF2-40B4-BE49-F238E27FC236}">
                <a16:creationId xmlns:a16="http://schemas.microsoft.com/office/drawing/2014/main" id="{AB0ED8AE-77CF-409C-99E6-BE866CA99850}"/>
              </a:ext>
            </a:extLst>
          </p:cNvPr>
          <p:cNvSpPr txBox="1">
            <a:spLocks/>
          </p:cNvSpPr>
          <p:nvPr/>
        </p:nvSpPr>
        <p:spPr>
          <a:xfrm>
            <a:off x="84208" y="3587659"/>
            <a:ext cx="5692092" cy="2948488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fr-FR" sz="1200" b="1" dirty="0">
                <a:solidFill>
                  <a:schemeClr val="accent2">
                    <a:lumMod val="75000"/>
                  </a:schemeClr>
                </a:solidFill>
              </a:rPr>
              <a:t>Des cibles qualifiées pour organiser la prise de contact : </a:t>
            </a:r>
            <a:r>
              <a:rPr lang="fr-FR" sz="1200" b="1" dirty="0">
                <a:solidFill>
                  <a:schemeClr val="accent2">
                    <a:lumMod val="75000"/>
                  </a:schemeClr>
                </a:solidFill>
                <a:hlinkClick r:id="rId6" action="ppaction://hlinksldjump"/>
              </a:rPr>
              <a:t>clic ici</a:t>
            </a:r>
            <a:endParaRPr lang="fr-FR" sz="1200" b="1" dirty="0">
              <a:solidFill>
                <a:schemeClr val="accent2">
                  <a:lumMod val="75000"/>
                </a:schemeClr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Cibles GERC :</a:t>
            </a:r>
          </a:p>
          <a:p>
            <a:pPr marL="806450" lvl="2" indent="-180975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defRPr/>
            </a:pPr>
            <a:r>
              <a:rPr lang="fr-FR" sz="1000" b="1" dirty="0"/>
              <a:t>Action Synergie Pro/Premium sur Clients Pros de Santé </a:t>
            </a:r>
            <a:r>
              <a:rPr lang="fr-FR" sz="1000" dirty="0"/>
              <a:t>pour nos clients Pros de Santé de 30 à 55 ans ayant un CA &gt;= 150 K€</a:t>
            </a:r>
            <a:endParaRPr lang="fr-FR" sz="900" dirty="0"/>
          </a:p>
          <a:p>
            <a:pPr marL="806450" lvl="2" indent="-180975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defRPr/>
            </a:pPr>
            <a:r>
              <a:rPr lang="fr-FR" sz="1000" b="1" dirty="0"/>
              <a:t>Avantages RH : </a:t>
            </a:r>
            <a:r>
              <a:rPr lang="fr-FR" sz="1000" dirty="0"/>
              <a:t>optimiser la politique fiscale et sociale pour nos clients Pros et Pros de santé avec des solutions clé en main</a:t>
            </a:r>
            <a:endParaRPr lang="fr-FR" sz="900" dirty="0"/>
          </a:p>
          <a:p>
            <a:pPr marL="806450" lvl="2" indent="-180975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defRPr/>
            </a:pPr>
            <a:r>
              <a:rPr lang="fr-FR" sz="1000" b="1" dirty="0"/>
              <a:t>Fidéliser et recruter ses salariés : </a:t>
            </a:r>
            <a:r>
              <a:rPr lang="fr-FR" sz="1000" dirty="0"/>
              <a:t>équiper et fidéliser nos clients Pros en complétant l’offre par un dispositif d’intéressement, en bénéficiant d’avantages fiscaux pour eux et leurs salariés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Fonds de commerce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defRPr/>
            </a:pPr>
            <a:r>
              <a:rPr lang="fr-FR" sz="1000" b="1" dirty="0"/>
              <a:t>Vos clients sans univers Ingénierie Sociale </a:t>
            </a:r>
            <a:r>
              <a:rPr lang="fr-FR" sz="1000" i="1" dirty="0"/>
              <a:t>[seuls 7 % de nos clients sont équipés d’un contrat d’Epargne Salariale]</a:t>
            </a:r>
          </a:p>
          <a:p>
            <a:pPr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defRPr/>
            </a:pPr>
            <a:endParaRPr lang="fr-FR" sz="1400" b="1" dirty="0"/>
          </a:p>
        </p:txBody>
      </p:sp>
      <p:sp>
        <p:nvSpPr>
          <p:cNvPr id="121" name="Espace réservé du contenu 8">
            <a:extLst>
              <a:ext uri="{FF2B5EF4-FFF2-40B4-BE49-F238E27FC236}">
                <a16:creationId xmlns:a16="http://schemas.microsoft.com/office/drawing/2014/main" id="{28903E9E-DECF-4996-A63B-AC4A1F1405FD}"/>
              </a:ext>
            </a:extLst>
          </p:cNvPr>
          <p:cNvSpPr txBox="1">
            <a:spLocks/>
          </p:cNvSpPr>
          <p:nvPr/>
        </p:nvSpPr>
        <p:spPr>
          <a:xfrm>
            <a:off x="336436" y="1428936"/>
            <a:ext cx="5355656" cy="1467041"/>
          </a:xfrm>
          <a:prstGeom prst="rect">
            <a:avLst/>
          </a:prstGeom>
          <a:ln w="28575">
            <a:noFill/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Box-Office</a:t>
            </a: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endParaRPr lang="fr-FR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ES-PL</a:t>
            </a: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endParaRPr lang="fr-FR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Intéressement</a:t>
            </a:r>
            <a:endParaRPr lang="fr-FR" sz="1200" dirty="0"/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20A01C5E-8D6D-42D9-AF4F-669855595BE2}"/>
              </a:ext>
            </a:extLst>
          </p:cNvPr>
          <p:cNvSpPr/>
          <p:nvPr/>
        </p:nvSpPr>
        <p:spPr>
          <a:xfrm>
            <a:off x="5953014" y="3753850"/>
            <a:ext cx="5858585" cy="9033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4" name="Espace réservé du contenu 8">
            <a:extLst>
              <a:ext uri="{FF2B5EF4-FFF2-40B4-BE49-F238E27FC236}">
                <a16:creationId xmlns:a16="http://schemas.microsoft.com/office/drawing/2014/main" id="{5CAB56A2-A397-448C-A1DC-A19E891B51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5879" y="3691223"/>
            <a:ext cx="3681595" cy="31906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</a:t>
            </a:r>
            <a:r>
              <a:rPr lang="fr-FR" altLang="fr-FR" sz="1400" b="1" dirty="0">
                <a:solidFill>
                  <a:prstClr val="white"/>
                </a:solidFill>
              </a:rPr>
              <a:t>Passerelles / Synergies </a:t>
            </a:r>
            <a:r>
              <a:rPr lang="fr-FR" altLang="fr-FR" sz="1400" b="1">
                <a:solidFill>
                  <a:prstClr val="white"/>
                </a:solidFill>
              </a:rPr>
              <a:t>Pro-Premium</a:t>
            </a:r>
            <a:endParaRPr kumimoji="0" lang="fr-FR" alt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16" name="Image 115">
            <a:extLst>
              <a:ext uri="{FF2B5EF4-FFF2-40B4-BE49-F238E27FC236}">
                <a16:creationId xmlns:a16="http://schemas.microsoft.com/office/drawing/2014/main" id="{73B39437-10E4-4B0F-A329-D7B0EE1DA96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9217">
            <a:off x="5939864" y="3693675"/>
            <a:ext cx="341740" cy="342197"/>
          </a:xfrm>
          <a:prstGeom prst="ellipse">
            <a:avLst/>
          </a:prstGeom>
          <a:solidFill>
            <a:schemeClr val="bg1"/>
          </a:solidFill>
        </p:spPr>
      </p:pic>
      <p:sp>
        <p:nvSpPr>
          <p:cNvPr id="36" name="Espace réservé du contenu 8">
            <a:extLst>
              <a:ext uri="{FF2B5EF4-FFF2-40B4-BE49-F238E27FC236}">
                <a16:creationId xmlns:a16="http://schemas.microsoft.com/office/drawing/2014/main" id="{615E4532-88F8-42A5-AA2D-33AECA8CAE21}"/>
              </a:ext>
            </a:extLst>
          </p:cNvPr>
          <p:cNvSpPr txBox="1">
            <a:spLocks/>
          </p:cNvSpPr>
          <p:nvPr/>
        </p:nvSpPr>
        <p:spPr>
          <a:xfrm>
            <a:off x="5533956" y="4155928"/>
            <a:ext cx="6277643" cy="1715477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Box-Office / ES-PL</a:t>
            </a:r>
          </a:p>
          <a:p>
            <a:pPr marL="926995" marR="0" lvl="2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926995" marR="0" lvl="2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753745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La boîte à outils : </a:t>
            </a: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E@siris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Rubrique des Commerciaux pour trouver toutes les informations :</a:t>
            </a:r>
          </a:p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9" name="Espace réservé du contenu 8">
            <a:extLst>
              <a:ext uri="{FF2B5EF4-FFF2-40B4-BE49-F238E27FC236}">
                <a16:creationId xmlns:a16="http://schemas.microsoft.com/office/drawing/2014/main" id="{50970CFC-DF42-41A9-8657-16BE65616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0373" y="4799586"/>
            <a:ext cx="3854117" cy="31906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TOUT SUR… l’Ingénierie </a:t>
            </a:r>
            <a:r>
              <a:rPr kumimoji="0" lang="fr-FR" altLang="fr-FR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Sociale</a:t>
            </a:r>
            <a:endParaRPr kumimoji="0" lang="fr-FR" alt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endParaRPr kumimoji="0" lang="fr-FR" alt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80" name="Graphique 1813">
            <a:extLst>
              <a:ext uri="{FF2B5EF4-FFF2-40B4-BE49-F238E27FC236}">
                <a16:creationId xmlns:a16="http://schemas.microsoft.com/office/drawing/2014/main" id="{8C91042C-BD5D-4E76-B396-2F49D2EA1FF9}"/>
              </a:ext>
            </a:extLst>
          </p:cNvPr>
          <p:cNvGrpSpPr/>
          <p:nvPr/>
        </p:nvGrpSpPr>
        <p:grpSpPr>
          <a:xfrm>
            <a:off x="6087434" y="4823014"/>
            <a:ext cx="243960" cy="227725"/>
            <a:chOff x="2279329" y="2853237"/>
            <a:chExt cx="426529" cy="398144"/>
          </a:xfrm>
          <a:noFill/>
        </p:grpSpPr>
        <p:grpSp>
          <p:nvGrpSpPr>
            <p:cNvPr id="81" name="Graphique 1813">
              <a:extLst>
                <a:ext uri="{FF2B5EF4-FFF2-40B4-BE49-F238E27FC236}">
                  <a16:creationId xmlns:a16="http://schemas.microsoft.com/office/drawing/2014/main" id="{0A9A5188-9172-41DF-B85D-4EADE80D3D81}"/>
                </a:ext>
              </a:extLst>
            </p:cNvPr>
            <p:cNvGrpSpPr/>
            <p:nvPr/>
          </p:nvGrpSpPr>
          <p:grpSpPr>
            <a:xfrm>
              <a:off x="2279329" y="2853237"/>
              <a:ext cx="426529" cy="398144"/>
              <a:chOff x="2279329" y="2853237"/>
              <a:chExt cx="426529" cy="398144"/>
            </a:xfrm>
            <a:grpFill/>
          </p:grpSpPr>
          <p:grpSp>
            <p:nvGrpSpPr>
              <p:cNvPr id="83" name="Graphique 1813">
                <a:extLst>
                  <a:ext uri="{FF2B5EF4-FFF2-40B4-BE49-F238E27FC236}">
                    <a16:creationId xmlns:a16="http://schemas.microsoft.com/office/drawing/2014/main" id="{1671FD3C-1596-4FEB-8929-73E6D7C9768D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83857"/>
                <a:chOff x="2279329" y="2853237"/>
                <a:chExt cx="426529" cy="383857"/>
              </a:xfrm>
              <a:grpFill/>
            </p:grpSpPr>
            <p:grpSp>
              <p:nvGrpSpPr>
                <p:cNvPr id="85" name="Graphique 1813">
                  <a:extLst>
                    <a:ext uri="{FF2B5EF4-FFF2-40B4-BE49-F238E27FC236}">
                      <a16:creationId xmlns:a16="http://schemas.microsoft.com/office/drawing/2014/main" id="{DCEAF019-4381-4C78-9AC0-66D1ABF6595E}"/>
                    </a:ext>
                  </a:extLst>
                </p:cNvPr>
                <p:cNvGrpSpPr/>
                <p:nvPr/>
              </p:nvGrpSpPr>
              <p:grpSpPr>
                <a:xfrm>
                  <a:off x="2404487" y="2986968"/>
                  <a:ext cx="163258" cy="250126"/>
                  <a:chOff x="2404487" y="2986968"/>
                  <a:chExt cx="163258" cy="250126"/>
                </a:xfrm>
                <a:grpFill/>
              </p:grpSpPr>
              <p:sp>
                <p:nvSpPr>
                  <p:cNvPr id="99" name="Forme libre : forme 98">
                    <a:extLst>
                      <a:ext uri="{FF2B5EF4-FFF2-40B4-BE49-F238E27FC236}">
                        <a16:creationId xmlns:a16="http://schemas.microsoft.com/office/drawing/2014/main" id="{4C5622AE-11F6-4E0D-9089-A5B21F47D9B0}"/>
                      </a:ext>
                    </a:extLst>
                  </p:cNvPr>
                  <p:cNvSpPr/>
                  <p:nvPr/>
                </p:nvSpPr>
                <p:spPr>
                  <a:xfrm>
                    <a:off x="2404487" y="2986968"/>
                    <a:ext cx="163258" cy="250126"/>
                  </a:xfrm>
                  <a:custGeom>
                    <a:avLst/>
                    <a:gdLst>
                      <a:gd name="connsiteX0" fmla="*/ 163259 w 163258"/>
                      <a:gd name="connsiteY0" fmla="*/ 81629 h 250126"/>
                      <a:gd name="connsiteX1" fmla="*/ 81629 w 163258"/>
                      <a:gd name="connsiteY1" fmla="*/ 0 h 250126"/>
                      <a:gd name="connsiteX2" fmla="*/ 0 w 163258"/>
                      <a:gd name="connsiteY2" fmla="*/ 81629 h 250126"/>
                      <a:gd name="connsiteX3" fmla="*/ 23527 w 163258"/>
                      <a:gd name="connsiteY3" fmla="*/ 138875 h 250126"/>
                      <a:gd name="connsiteX4" fmla="*/ 23527 w 163258"/>
                      <a:gd name="connsiteY4" fmla="*/ 138875 h 250126"/>
                      <a:gd name="connsiteX5" fmla="*/ 51911 w 163258"/>
                      <a:gd name="connsiteY5" fmla="*/ 249841 h 250126"/>
                      <a:gd name="connsiteX6" fmla="*/ 114967 w 163258"/>
                      <a:gd name="connsiteY6" fmla="*/ 250126 h 250126"/>
                      <a:gd name="connsiteX7" fmla="*/ 138875 w 163258"/>
                      <a:gd name="connsiteY7" fmla="*/ 139732 h 250126"/>
                      <a:gd name="connsiteX8" fmla="*/ 163259 w 163258"/>
                      <a:gd name="connsiteY8" fmla="*/ 81629 h 250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258" h="250126">
                        <a:moveTo>
                          <a:pt x="163259" y="81629"/>
                        </a:moveTo>
                        <a:cubicBezTo>
                          <a:pt x="163259" y="36576"/>
                          <a:pt x="126683" y="0"/>
                          <a:pt x="81629" y="0"/>
                        </a:cubicBezTo>
                        <a:cubicBezTo>
                          <a:pt x="36576" y="0"/>
                          <a:pt x="0" y="36576"/>
                          <a:pt x="0" y="81629"/>
                        </a:cubicBezTo>
                        <a:cubicBezTo>
                          <a:pt x="0" y="103918"/>
                          <a:pt x="8954" y="124111"/>
                          <a:pt x="23527" y="138875"/>
                        </a:cubicBezTo>
                        <a:lnTo>
                          <a:pt x="23527" y="138875"/>
                        </a:lnTo>
                        <a:cubicBezTo>
                          <a:pt x="58293" y="173641"/>
                          <a:pt x="51911" y="249841"/>
                          <a:pt x="51911" y="249841"/>
                        </a:cubicBezTo>
                        <a:lnTo>
                          <a:pt x="114967" y="250126"/>
                        </a:lnTo>
                        <a:cubicBezTo>
                          <a:pt x="114967" y="170688"/>
                          <a:pt x="134779" y="144304"/>
                          <a:pt x="138875" y="139732"/>
                        </a:cubicBezTo>
                        <a:cubicBezTo>
                          <a:pt x="153924" y="124873"/>
                          <a:pt x="163259" y="104394"/>
                          <a:pt x="163259" y="81629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0" name="Forme libre : forme 99">
                    <a:extLst>
                      <a:ext uri="{FF2B5EF4-FFF2-40B4-BE49-F238E27FC236}">
                        <a16:creationId xmlns:a16="http://schemas.microsoft.com/office/drawing/2014/main" id="{041DF495-6414-4406-A296-800DB20446BF}"/>
                      </a:ext>
                    </a:extLst>
                  </p:cNvPr>
                  <p:cNvSpPr/>
                  <p:nvPr/>
                </p:nvSpPr>
                <p:spPr>
                  <a:xfrm>
                    <a:off x="2455542" y="3190994"/>
                    <a:ext cx="63912" cy="9525"/>
                  </a:xfrm>
                  <a:custGeom>
                    <a:avLst/>
                    <a:gdLst>
                      <a:gd name="connsiteX0" fmla="*/ 0 w 63912"/>
                      <a:gd name="connsiteY0" fmla="*/ 0 h 9525"/>
                      <a:gd name="connsiteX1" fmla="*/ 63913 w 6391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3912" h="9525">
                        <a:moveTo>
                          <a:pt x="0" y="0"/>
                        </a:moveTo>
                        <a:lnTo>
                          <a:pt x="63913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86" name="Forme libre : forme 85">
                  <a:extLst>
                    <a:ext uri="{FF2B5EF4-FFF2-40B4-BE49-F238E27FC236}">
                      <a16:creationId xmlns:a16="http://schemas.microsoft.com/office/drawing/2014/main" id="{112A3F35-C43B-4BD9-A130-9177D5DD1C9B}"/>
                    </a:ext>
                  </a:extLst>
                </p:cNvPr>
                <p:cNvSpPr/>
                <p:nvPr/>
              </p:nvSpPr>
              <p:spPr>
                <a:xfrm>
                  <a:off x="2461352" y="3012019"/>
                  <a:ext cx="22574" cy="4857"/>
                </a:xfrm>
                <a:custGeom>
                  <a:avLst/>
                  <a:gdLst>
                    <a:gd name="connsiteX0" fmla="*/ 0 w 22574"/>
                    <a:gd name="connsiteY0" fmla="*/ 4858 h 4857"/>
                    <a:gd name="connsiteX1" fmla="*/ 22574 w 22574"/>
                    <a:gd name="connsiteY1" fmla="*/ 0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74" h="4857">
                      <a:moveTo>
                        <a:pt x="0" y="4858"/>
                      </a:moveTo>
                      <a:cubicBezTo>
                        <a:pt x="6858" y="1715"/>
                        <a:pt x="14478" y="0"/>
                        <a:pt x="2257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7" name="Forme libre : forme 86">
                  <a:extLst>
                    <a:ext uri="{FF2B5EF4-FFF2-40B4-BE49-F238E27FC236}">
                      <a16:creationId xmlns:a16="http://schemas.microsoft.com/office/drawing/2014/main" id="{5B5B0BC9-B6C7-4E23-A8AE-EE61EDDB8A1F}"/>
                    </a:ext>
                  </a:extLst>
                </p:cNvPr>
                <p:cNvSpPr/>
                <p:nvPr/>
              </p:nvSpPr>
              <p:spPr>
                <a:xfrm>
                  <a:off x="2429062" y="3029545"/>
                  <a:ext cx="14763" cy="48006"/>
                </a:xfrm>
                <a:custGeom>
                  <a:avLst/>
                  <a:gdLst>
                    <a:gd name="connsiteX0" fmla="*/ 953 w 14763"/>
                    <a:gd name="connsiteY0" fmla="*/ 48006 h 48006"/>
                    <a:gd name="connsiteX1" fmla="*/ 0 w 14763"/>
                    <a:gd name="connsiteY1" fmla="*/ 37719 h 48006"/>
                    <a:gd name="connsiteX2" fmla="*/ 14764 w 14763"/>
                    <a:gd name="connsiteY2" fmla="*/ 0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" h="48006">
                      <a:moveTo>
                        <a:pt x="953" y="48006"/>
                      </a:moveTo>
                      <a:cubicBezTo>
                        <a:pt x="286" y="44672"/>
                        <a:pt x="0" y="41243"/>
                        <a:pt x="0" y="37719"/>
                      </a:cubicBezTo>
                      <a:cubicBezTo>
                        <a:pt x="0" y="23146"/>
                        <a:pt x="5620" y="9906"/>
                        <a:pt x="1476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Forme libre : forme 87">
                  <a:extLst>
                    <a:ext uri="{FF2B5EF4-FFF2-40B4-BE49-F238E27FC236}">
                      <a16:creationId xmlns:a16="http://schemas.microsoft.com/office/drawing/2014/main" id="{E6E84D56-D7BA-462C-B2FA-7134DFA5AD02}"/>
                    </a:ext>
                  </a:extLst>
                </p:cNvPr>
                <p:cNvSpPr/>
                <p:nvPr/>
              </p:nvSpPr>
              <p:spPr>
                <a:xfrm>
                  <a:off x="2492499" y="2853237"/>
                  <a:ext cx="9525" cy="56769"/>
                </a:xfrm>
                <a:custGeom>
                  <a:avLst/>
                  <a:gdLst>
                    <a:gd name="connsiteX0" fmla="*/ 0 w 9525"/>
                    <a:gd name="connsiteY0" fmla="*/ 0 h 56769"/>
                    <a:gd name="connsiteX1" fmla="*/ 0 w 9525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6769">
                      <a:moveTo>
                        <a:pt x="0" y="0"/>
                      </a:moveTo>
                      <a:lnTo>
                        <a:pt x="0" y="5676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89" name="Graphique 1813">
                  <a:extLst>
                    <a:ext uri="{FF2B5EF4-FFF2-40B4-BE49-F238E27FC236}">
                      <a16:creationId xmlns:a16="http://schemas.microsoft.com/office/drawing/2014/main" id="{91F4A236-78DD-492E-83C5-F8D19FA1DDA5}"/>
                    </a:ext>
                  </a:extLst>
                </p:cNvPr>
                <p:cNvGrpSpPr/>
                <p:nvPr/>
              </p:nvGrpSpPr>
              <p:grpSpPr>
                <a:xfrm>
                  <a:off x="2605465" y="2913530"/>
                  <a:ext cx="100393" cy="307943"/>
                  <a:chOff x="2605465" y="2913530"/>
                  <a:chExt cx="100393" cy="307943"/>
                </a:xfrm>
                <a:grpFill/>
              </p:grpSpPr>
              <p:sp>
                <p:nvSpPr>
                  <p:cNvPr id="96" name="Forme libre : forme 95">
                    <a:extLst>
                      <a:ext uri="{FF2B5EF4-FFF2-40B4-BE49-F238E27FC236}">
                        <a16:creationId xmlns:a16="http://schemas.microsoft.com/office/drawing/2014/main" id="{34B0D8FA-4D7A-4E61-81B7-8678A83889EA}"/>
                      </a:ext>
                    </a:extLst>
                  </p:cNvPr>
                  <p:cNvSpPr/>
                  <p:nvPr/>
                </p:nvSpPr>
                <p:spPr>
                  <a:xfrm>
                    <a:off x="2606227" y="2913530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0 h 40100"/>
                      <a:gd name="connsiteX1" fmla="*/ 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0"/>
                        </a:moveTo>
                        <a:lnTo>
                          <a:pt x="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7" name="Forme libre : forme 96">
                    <a:extLst>
                      <a:ext uri="{FF2B5EF4-FFF2-40B4-BE49-F238E27FC236}">
                        <a16:creationId xmlns:a16="http://schemas.microsoft.com/office/drawing/2014/main" id="{86D135A6-9A00-4EBF-B204-A96754FB6DC4}"/>
                      </a:ext>
                    </a:extLst>
                  </p:cNvPr>
                  <p:cNvSpPr/>
                  <p:nvPr/>
                </p:nvSpPr>
                <p:spPr>
                  <a:xfrm>
                    <a:off x="2649090" y="3067645"/>
                    <a:ext cx="56769" cy="9525"/>
                  </a:xfrm>
                  <a:custGeom>
                    <a:avLst/>
                    <a:gdLst>
                      <a:gd name="connsiteX0" fmla="*/ 56769 w 56769"/>
                      <a:gd name="connsiteY0" fmla="*/ 0 h 9525"/>
                      <a:gd name="connsiteX1" fmla="*/ 0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56769" y="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8" name="Forme libre : forme 97">
                    <a:extLst>
                      <a:ext uri="{FF2B5EF4-FFF2-40B4-BE49-F238E27FC236}">
                        <a16:creationId xmlns:a16="http://schemas.microsoft.com/office/drawing/2014/main" id="{9A77F438-D3C2-4554-9CA9-79FD9CF0F500}"/>
                      </a:ext>
                    </a:extLst>
                  </p:cNvPr>
                  <p:cNvSpPr/>
                  <p:nvPr/>
                </p:nvSpPr>
                <p:spPr>
                  <a:xfrm>
                    <a:off x="2605465" y="3181373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40100 h 40100"/>
                      <a:gd name="connsiteX1" fmla="*/ 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4010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90" name="Graphique 1813">
                  <a:extLst>
                    <a:ext uri="{FF2B5EF4-FFF2-40B4-BE49-F238E27FC236}">
                      <a16:creationId xmlns:a16="http://schemas.microsoft.com/office/drawing/2014/main" id="{0287DCA3-D8C5-44DD-BE09-AB58251F6577}"/>
                    </a:ext>
                  </a:extLst>
                </p:cNvPr>
                <p:cNvGrpSpPr/>
                <p:nvPr/>
              </p:nvGrpSpPr>
              <p:grpSpPr>
                <a:xfrm>
                  <a:off x="2279329" y="2915435"/>
                  <a:ext cx="100393" cy="307943"/>
                  <a:chOff x="2279329" y="2915435"/>
                  <a:chExt cx="100393" cy="307943"/>
                </a:xfrm>
                <a:grpFill/>
              </p:grpSpPr>
              <p:sp>
                <p:nvSpPr>
                  <p:cNvPr id="93" name="Forme libre : forme 92">
                    <a:extLst>
                      <a:ext uri="{FF2B5EF4-FFF2-40B4-BE49-F238E27FC236}">
                        <a16:creationId xmlns:a16="http://schemas.microsoft.com/office/drawing/2014/main" id="{C6DFA884-9C22-4165-B5A8-38B9B2031A1B}"/>
                      </a:ext>
                    </a:extLst>
                  </p:cNvPr>
                  <p:cNvSpPr/>
                  <p:nvPr/>
                </p:nvSpPr>
                <p:spPr>
                  <a:xfrm>
                    <a:off x="2338860" y="2915435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0 h 40100"/>
                      <a:gd name="connsiteX1" fmla="*/ 4010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0"/>
                        </a:moveTo>
                        <a:lnTo>
                          <a:pt x="4010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4" name="Forme libre : forme 93">
                    <a:extLst>
                      <a:ext uri="{FF2B5EF4-FFF2-40B4-BE49-F238E27FC236}">
                        <a16:creationId xmlns:a16="http://schemas.microsoft.com/office/drawing/2014/main" id="{588A90EB-3E69-4C03-8E35-3CC4E204C558}"/>
                      </a:ext>
                    </a:extLst>
                  </p:cNvPr>
                  <p:cNvSpPr/>
                  <p:nvPr/>
                </p:nvSpPr>
                <p:spPr>
                  <a:xfrm>
                    <a:off x="2279329" y="3069550"/>
                    <a:ext cx="56769" cy="9525"/>
                  </a:xfrm>
                  <a:custGeom>
                    <a:avLst/>
                    <a:gdLst>
                      <a:gd name="connsiteX0" fmla="*/ 0 w 56769"/>
                      <a:gd name="connsiteY0" fmla="*/ 0 h 9525"/>
                      <a:gd name="connsiteX1" fmla="*/ 56769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0" y="0"/>
                        </a:moveTo>
                        <a:lnTo>
                          <a:pt x="56769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5" name="Forme libre : forme 94">
                    <a:extLst>
                      <a:ext uri="{FF2B5EF4-FFF2-40B4-BE49-F238E27FC236}">
                        <a16:creationId xmlns:a16="http://schemas.microsoft.com/office/drawing/2014/main" id="{9594BDEB-9249-428D-BB03-07373DABA8C3}"/>
                      </a:ext>
                    </a:extLst>
                  </p:cNvPr>
                  <p:cNvSpPr/>
                  <p:nvPr/>
                </p:nvSpPr>
                <p:spPr>
                  <a:xfrm>
                    <a:off x="2339622" y="3183278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40100 h 40100"/>
                      <a:gd name="connsiteX1" fmla="*/ 4010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40100"/>
                        </a:moveTo>
                        <a:lnTo>
                          <a:pt x="40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91" name="Forme libre : forme 90">
                  <a:extLst>
                    <a:ext uri="{FF2B5EF4-FFF2-40B4-BE49-F238E27FC236}">
                      <a16:creationId xmlns:a16="http://schemas.microsoft.com/office/drawing/2014/main" id="{F2F7F8A4-8178-4DCF-AFB6-6C812116AEAE}"/>
                    </a:ext>
                  </a:extLst>
                </p:cNvPr>
                <p:cNvSpPr/>
                <p:nvPr/>
              </p:nvSpPr>
              <p:spPr>
                <a:xfrm>
                  <a:off x="2458875" y="3207758"/>
                  <a:ext cx="21145" cy="9525"/>
                </a:xfrm>
                <a:custGeom>
                  <a:avLst/>
                  <a:gdLst>
                    <a:gd name="connsiteX0" fmla="*/ 0 w 21145"/>
                    <a:gd name="connsiteY0" fmla="*/ 0 h 9525"/>
                    <a:gd name="connsiteX1" fmla="*/ 21146 w 21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45" h="9525">
                      <a:moveTo>
                        <a:pt x="0" y="0"/>
                      </a:moveTo>
                      <a:lnTo>
                        <a:pt x="21146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2" name="Forme libre : forme 91">
                  <a:extLst>
                    <a:ext uri="{FF2B5EF4-FFF2-40B4-BE49-F238E27FC236}">
                      <a16:creationId xmlns:a16="http://schemas.microsoft.com/office/drawing/2014/main" id="{F767302F-50E9-4DAD-B720-FA8094DAD1AB}"/>
                    </a:ext>
                  </a:extLst>
                </p:cNvPr>
                <p:cNvSpPr/>
                <p:nvPr/>
              </p:nvSpPr>
              <p:spPr>
                <a:xfrm>
                  <a:off x="2459828" y="3222712"/>
                  <a:ext cx="34099" cy="9525"/>
                </a:xfrm>
                <a:custGeom>
                  <a:avLst/>
                  <a:gdLst>
                    <a:gd name="connsiteX0" fmla="*/ 0 w 34099"/>
                    <a:gd name="connsiteY0" fmla="*/ 0 h 9525"/>
                    <a:gd name="connsiteX1" fmla="*/ 34100 w 3409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099" h="9525">
                      <a:moveTo>
                        <a:pt x="0" y="0"/>
                      </a:moveTo>
                      <a:lnTo>
                        <a:pt x="3410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84" name="Forme libre : forme 83">
                <a:extLst>
                  <a:ext uri="{FF2B5EF4-FFF2-40B4-BE49-F238E27FC236}">
                    <a16:creationId xmlns:a16="http://schemas.microsoft.com/office/drawing/2014/main" id="{AD307FBB-7AF7-4DCF-93E1-2D2F38B0EEC7}"/>
                  </a:ext>
                </a:extLst>
              </p:cNvPr>
              <p:cNvSpPr/>
              <p:nvPr/>
            </p:nvSpPr>
            <p:spPr>
              <a:xfrm>
                <a:off x="2466019" y="3238047"/>
                <a:ext cx="44958" cy="13334"/>
              </a:xfrm>
              <a:custGeom>
                <a:avLst/>
                <a:gdLst>
                  <a:gd name="connsiteX0" fmla="*/ 44958 w 44958"/>
                  <a:gd name="connsiteY0" fmla="*/ 0 h 13334"/>
                  <a:gd name="connsiteX1" fmla="*/ 22479 w 44958"/>
                  <a:gd name="connsiteY1" fmla="*/ 13335 h 13334"/>
                  <a:gd name="connsiteX2" fmla="*/ 0 w 44958"/>
                  <a:gd name="connsiteY2" fmla="*/ 0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58" h="13334">
                    <a:moveTo>
                      <a:pt x="44958" y="0"/>
                    </a:moveTo>
                    <a:cubicBezTo>
                      <a:pt x="44958" y="7334"/>
                      <a:pt x="34862" y="13335"/>
                      <a:pt x="22479" y="13335"/>
                    </a:cubicBezTo>
                    <a:cubicBezTo>
                      <a:pt x="10001" y="13335"/>
                      <a:pt x="0" y="7334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82" name="Forme libre : forme 81">
              <a:extLst>
                <a:ext uri="{FF2B5EF4-FFF2-40B4-BE49-F238E27FC236}">
                  <a16:creationId xmlns:a16="http://schemas.microsoft.com/office/drawing/2014/main" id="{355ECA69-BC30-4F66-99B3-675B59EA73EB}"/>
                </a:ext>
              </a:extLst>
            </p:cNvPr>
            <p:cNvSpPr/>
            <p:nvPr/>
          </p:nvSpPr>
          <p:spPr>
            <a:xfrm>
              <a:off x="2457732" y="3016972"/>
              <a:ext cx="59245" cy="129158"/>
            </a:xfrm>
            <a:custGeom>
              <a:avLst/>
              <a:gdLst>
                <a:gd name="connsiteX0" fmla="*/ 45529 w 59245"/>
                <a:gd name="connsiteY0" fmla="*/ 0 h 129158"/>
                <a:gd name="connsiteX1" fmla="*/ 0 w 59245"/>
                <a:gd name="connsiteY1" fmla="*/ 70295 h 129158"/>
                <a:gd name="connsiteX2" fmla="*/ 59245 w 59245"/>
                <a:gd name="connsiteY2" fmla="*/ 68008 h 129158"/>
                <a:gd name="connsiteX3" fmla="*/ 8287 w 59245"/>
                <a:gd name="connsiteY3" fmla="*/ 129159 h 12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5" h="129158">
                  <a:moveTo>
                    <a:pt x="45529" y="0"/>
                  </a:moveTo>
                  <a:lnTo>
                    <a:pt x="0" y="70295"/>
                  </a:lnTo>
                  <a:lnTo>
                    <a:pt x="59245" y="68008"/>
                  </a:lnTo>
                  <a:lnTo>
                    <a:pt x="8287" y="12915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C1C3ADE-8DEC-B4E8-F09D-71643D3B76B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176" y="3633993"/>
            <a:ext cx="423834" cy="411895"/>
          </a:xfrm>
          <a:prstGeom prst="rect">
            <a:avLst/>
          </a:prstGeom>
        </p:spPr>
      </p:pic>
      <p:pic>
        <p:nvPicPr>
          <p:cNvPr id="7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39EA2D38-3886-770A-4A55-5C0A240935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5349968" y="3680170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61122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Espace réservé du contenu 8">
            <a:extLst>
              <a:ext uri="{FF2B5EF4-FFF2-40B4-BE49-F238E27FC236}">
                <a16:creationId xmlns:a16="http://schemas.microsoft.com/office/drawing/2014/main" id="{6995A846-04ED-D3F4-2857-616AC808F6B8}"/>
              </a:ext>
            </a:extLst>
          </p:cNvPr>
          <p:cNvSpPr txBox="1">
            <a:spLocks/>
          </p:cNvSpPr>
          <p:nvPr/>
        </p:nvSpPr>
        <p:spPr bwMode="auto">
          <a:xfrm>
            <a:off x="480134" y="2690580"/>
            <a:ext cx="5725208" cy="530464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60D0C4E3-40EA-433A-89A3-FE86EB7287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625818" cy="720000"/>
          </a:xfrm>
        </p:spPr>
        <p:txBody>
          <a:bodyPr/>
          <a:lstStyle/>
          <a:p>
            <a:r>
              <a:rPr lang="fr-FR" dirty="0"/>
              <a:t>L’</a:t>
            </a:r>
            <a:r>
              <a:rPr lang="fr-FR" dirty="0">
                <a:solidFill>
                  <a:srgbClr val="C00000"/>
                </a:solidFill>
              </a:rPr>
              <a:t>Essentiel </a:t>
            </a:r>
            <a:r>
              <a:rPr lang="fr-FR" dirty="0"/>
              <a:t>sur les Professionnels de Santé : « les </a:t>
            </a:r>
            <a:r>
              <a:rPr lang="fr-FR"/>
              <a:t>séduire avec </a:t>
            </a:r>
            <a:r>
              <a:rPr lang="fr-FR">
                <a:solidFill>
                  <a:srgbClr val="C00000"/>
                </a:solidFill>
              </a:rPr>
              <a:t>nos </a:t>
            </a:r>
            <a:r>
              <a:rPr lang="fr-FR" dirty="0">
                <a:solidFill>
                  <a:srgbClr val="C00000"/>
                </a:solidFill>
              </a:rPr>
              <a:t>offres dédiées </a:t>
            </a:r>
            <a:r>
              <a:rPr lang="fr-FR" dirty="0"/>
              <a:t>»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9A278F7-8EB4-45B4-AB12-727CEC599FA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bg1"/>
                </a:solidFill>
                <a:latin typeface="Montserrat Black" panose="00000A00000000000000" pitchFamily="2" charset="0"/>
              </a:rPr>
              <a:t>PROFESSIONNELS DE SANTE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tserrat Black" panose="00000A00000000000000" pitchFamily="2" charset="0"/>
              <a:ea typeface="+mn-ea"/>
              <a:cs typeface="+mn-cs"/>
            </a:endParaRPr>
          </a:p>
        </p:txBody>
      </p:sp>
      <p:sp>
        <p:nvSpPr>
          <p:cNvPr id="36" name="Espace réservé du contenu 8">
            <a:extLst>
              <a:ext uri="{FF2B5EF4-FFF2-40B4-BE49-F238E27FC236}">
                <a16:creationId xmlns:a16="http://schemas.microsoft.com/office/drawing/2014/main" id="{59AF5671-AF14-4065-A607-E4F7F21542DC}"/>
              </a:ext>
            </a:extLst>
          </p:cNvPr>
          <p:cNvSpPr txBox="1">
            <a:spLocks/>
          </p:cNvSpPr>
          <p:nvPr/>
        </p:nvSpPr>
        <p:spPr bwMode="auto">
          <a:xfrm>
            <a:off x="6314407" y="1382316"/>
            <a:ext cx="5725208" cy="1262460"/>
          </a:xfrm>
          <a:prstGeom prst="rect">
            <a:avLst/>
          </a:prstGeom>
          <a:noFill/>
          <a:ln w="2857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7" name="Espace réservé du contenu 8">
            <a:extLst>
              <a:ext uri="{FF2B5EF4-FFF2-40B4-BE49-F238E27FC236}">
                <a16:creationId xmlns:a16="http://schemas.microsoft.com/office/drawing/2014/main" id="{C6AFDE1D-8F14-467E-AE20-6C96585AE394}"/>
              </a:ext>
            </a:extLst>
          </p:cNvPr>
          <p:cNvSpPr txBox="1">
            <a:spLocks/>
          </p:cNvSpPr>
          <p:nvPr/>
        </p:nvSpPr>
        <p:spPr bwMode="auto">
          <a:xfrm>
            <a:off x="476141" y="3461476"/>
            <a:ext cx="5725208" cy="2611079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8" name="Espace réservé du contenu 8">
            <a:extLst>
              <a:ext uri="{FF2B5EF4-FFF2-40B4-BE49-F238E27FC236}">
                <a16:creationId xmlns:a16="http://schemas.microsoft.com/office/drawing/2014/main" id="{B5F9A750-140A-4C19-B10F-4AB6D41F648B}"/>
              </a:ext>
            </a:extLst>
          </p:cNvPr>
          <p:cNvSpPr txBox="1">
            <a:spLocks/>
          </p:cNvSpPr>
          <p:nvPr/>
        </p:nvSpPr>
        <p:spPr>
          <a:xfrm>
            <a:off x="71306" y="3492740"/>
            <a:ext cx="5725207" cy="1238064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4546A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Espace réservé du contenu 8">
            <a:extLst>
              <a:ext uri="{FF2B5EF4-FFF2-40B4-BE49-F238E27FC236}">
                <a16:creationId xmlns:a16="http://schemas.microsoft.com/office/drawing/2014/main" id="{A3EC2ED3-DCB5-47CC-8CC8-1751FDE2D5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657" y="3292851"/>
            <a:ext cx="2950520" cy="31906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Les offres BANCARISATION</a:t>
            </a:r>
          </a:p>
        </p:txBody>
      </p:sp>
      <p:sp>
        <p:nvSpPr>
          <p:cNvPr id="48" name="Espace réservé du contenu 8">
            <a:extLst>
              <a:ext uri="{FF2B5EF4-FFF2-40B4-BE49-F238E27FC236}">
                <a16:creationId xmlns:a16="http://schemas.microsoft.com/office/drawing/2014/main" id="{7081DA27-7749-41BC-9D3F-FE69B689E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8382" y="1220578"/>
            <a:ext cx="2601160" cy="32295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offres CREDIT</a:t>
            </a:r>
          </a:p>
        </p:txBody>
      </p:sp>
      <p:sp>
        <p:nvSpPr>
          <p:cNvPr id="50" name="Espace réservé du contenu 8">
            <a:extLst>
              <a:ext uri="{FF2B5EF4-FFF2-40B4-BE49-F238E27FC236}">
                <a16:creationId xmlns:a16="http://schemas.microsoft.com/office/drawing/2014/main" id="{B100C2D2-C194-477B-9BEB-9D3B10A6B0E4}"/>
              </a:ext>
            </a:extLst>
          </p:cNvPr>
          <p:cNvSpPr txBox="1">
            <a:spLocks/>
          </p:cNvSpPr>
          <p:nvPr/>
        </p:nvSpPr>
        <p:spPr bwMode="auto">
          <a:xfrm>
            <a:off x="6324689" y="2978887"/>
            <a:ext cx="5725208" cy="3093668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1" name="Espace réservé du contenu 8">
            <a:extLst>
              <a:ext uri="{FF2B5EF4-FFF2-40B4-BE49-F238E27FC236}">
                <a16:creationId xmlns:a16="http://schemas.microsoft.com/office/drawing/2014/main" id="{51949635-4AFD-4760-9724-FEBE092A50A3}"/>
              </a:ext>
            </a:extLst>
          </p:cNvPr>
          <p:cNvSpPr txBox="1">
            <a:spLocks/>
          </p:cNvSpPr>
          <p:nvPr/>
        </p:nvSpPr>
        <p:spPr>
          <a:xfrm>
            <a:off x="5908959" y="4606955"/>
            <a:ext cx="6211323" cy="1238064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4546A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Espace réservé du contenu 8">
            <a:extLst>
              <a:ext uri="{FF2B5EF4-FFF2-40B4-BE49-F238E27FC236}">
                <a16:creationId xmlns:a16="http://schemas.microsoft.com/office/drawing/2014/main" id="{09C1FF5F-712F-4C22-A6AF-A22D84FCFE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3750" y="2825827"/>
            <a:ext cx="2595791" cy="31906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offres MONETIQUE</a:t>
            </a:r>
          </a:p>
        </p:txBody>
      </p:sp>
      <p:sp>
        <p:nvSpPr>
          <p:cNvPr id="67" name="Espace réservé du contenu 8">
            <a:extLst>
              <a:ext uri="{FF2B5EF4-FFF2-40B4-BE49-F238E27FC236}">
                <a16:creationId xmlns:a16="http://schemas.microsoft.com/office/drawing/2014/main" id="{BA051161-1FA0-4FC1-90BA-07F070F45FFD}"/>
              </a:ext>
            </a:extLst>
          </p:cNvPr>
          <p:cNvSpPr txBox="1">
            <a:spLocks/>
          </p:cNvSpPr>
          <p:nvPr/>
        </p:nvSpPr>
        <p:spPr>
          <a:xfrm>
            <a:off x="437216" y="1386834"/>
            <a:ext cx="5827174" cy="1042573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None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Le projet stratégique « 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Conquête des Professionnels de Santé 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» ambitionne de séduire 2 400 nouveaux professionnels de santé à horizon 2025. </a:t>
            </a:r>
          </a:p>
          <a:p>
            <a:pPr marL="0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None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Pour accompagner cette volonté, des offres dédiées sont déployées :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None/>
              <a:defRPr/>
            </a:pP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Retrouvez l’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OAV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 détaillant ces offres dans la RDC / onglet Pro / Pros de Santé 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0" name="Graphique 1830">
            <a:extLst>
              <a:ext uri="{FF2B5EF4-FFF2-40B4-BE49-F238E27FC236}">
                <a16:creationId xmlns:a16="http://schemas.microsoft.com/office/drawing/2014/main" id="{57915E3E-13E3-4F48-A249-F22D0C716292}"/>
              </a:ext>
            </a:extLst>
          </p:cNvPr>
          <p:cNvGrpSpPr/>
          <p:nvPr/>
        </p:nvGrpSpPr>
        <p:grpSpPr>
          <a:xfrm>
            <a:off x="531268" y="3337511"/>
            <a:ext cx="248961" cy="225774"/>
            <a:chOff x="10483925" y="2904391"/>
            <a:chExt cx="396900" cy="359934"/>
          </a:xfrm>
          <a:noFill/>
        </p:grpSpPr>
        <p:grpSp>
          <p:nvGrpSpPr>
            <p:cNvPr id="31" name="Graphique 1830">
              <a:extLst>
                <a:ext uri="{FF2B5EF4-FFF2-40B4-BE49-F238E27FC236}">
                  <a16:creationId xmlns:a16="http://schemas.microsoft.com/office/drawing/2014/main" id="{A9EEFE93-06F8-4E8A-8FB7-DBC0D0699AB5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43" name="Forme libre : forme 42">
                <a:extLst>
                  <a:ext uri="{FF2B5EF4-FFF2-40B4-BE49-F238E27FC236}">
                    <a16:creationId xmlns:a16="http://schemas.microsoft.com/office/drawing/2014/main" id="{41CD99C1-C44E-4D54-B4D7-7E2F0FA75C46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" name="Forme libre : forme 43">
                <a:extLst>
                  <a:ext uri="{FF2B5EF4-FFF2-40B4-BE49-F238E27FC236}">
                    <a16:creationId xmlns:a16="http://schemas.microsoft.com/office/drawing/2014/main" id="{48751807-C9AC-4AF5-A0AF-E47FDF7DAD10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" name="Forme libre : forme 44">
                <a:extLst>
                  <a:ext uri="{FF2B5EF4-FFF2-40B4-BE49-F238E27FC236}">
                    <a16:creationId xmlns:a16="http://schemas.microsoft.com/office/drawing/2014/main" id="{4BF7D8E5-A22D-4582-913B-8BF8A7C48A67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7" name="Forme libre : forme 46">
                <a:extLst>
                  <a:ext uri="{FF2B5EF4-FFF2-40B4-BE49-F238E27FC236}">
                    <a16:creationId xmlns:a16="http://schemas.microsoft.com/office/drawing/2014/main" id="{0CB7C7D2-B03E-4FCD-9165-89C6F059E1FA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9" name="Forme libre : forme 48">
                <a:extLst>
                  <a:ext uri="{FF2B5EF4-FFF2-40B4-BE49-F238E27FC236}">
                    <a16:creationId xmlns:a16="http://schemas.microsoft.com/office/drawing/2014/main" id="{40C4B08A-1E47-4B10-B8B1-66DB969BFBE5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3" name="Forme libre : forme 52">
                <a:extLst>
                  <a:ext uri="{FF2B5EF4-FFF2-40B4-BE49-F238E27FC236}">
                    <a16:creationId xmlns:a16="http://schemas.microsoft.com/office/drawing/2014/main" id="{988C91D9-ED9C-4147-B6E9-CD60B904B1FD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6" name="Forme libre : forme 55">
                <a:extLst>
                  <a:ext uri="{FF2B5EF4-FFF2-40B4-BE49-F238E27FC236}">
                    <a16:creationId xmlns:a16="http://schemas.microsoft.com/office/drawing/2014/main" id="{EC470108-A3EB-4F12-BAE8-C8074A57A091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4" name="Forme libre : forme 63">
                <a:extLst>
                  <a:ext uri="{FF2B5EF4-FFF2-40B4-BE49-F238E27FC236}">
                    <a16:creationId xmlns:a16="http://schemas.microsoft.com/office/drawing/2014/main" id="{5E9B1C4B-46A2-4822-9A7D-EF1DC9FFF16C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5" name="Forme libre : forme 64">
                <a:extLst>
                  <a:ext uri="{FF2B5EF4-FFF2-40B4-BE49-F238E27FC236}">
                    <a16:creationId xmlns:a16="http://schemas.microsoft.com/office/drawing/2014/main" id="{3FEF1064-774D-4DCC-BB8B-0E01A2E87CDE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8" name="Forme libre : forme 67">
                <a:extLst>
                  <a:ext uri="{FF2B5EF4-FFF2-40B4-BE49-F238E27FC236}">
                    <a16:creationId xmlns:a16="http://schemas.microsoft.com/office/drawing/2014/main" id="{00452465-0A8B-4AF5-817A-DBCC5FAB11DF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9" name="Forme libre : forme 68">
                <a:extLst>
                  <a:ext uri="{FF2B5EF4-FFF2-40B4-BE49-F238E27FC236}">
                    <a16:creationId xmlns:a16="http://schemas.microsoft.com/office/drawing/2014/main" id="{9CFB6AD6-E093-40AE-B08D-AE8633491ECC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0" name="Forme libre : forme 69">
                <a:extLst>
                  <a:ext uri="{FF2B5EF4-FFF2-40B4-BE49-F238E27FC236}">
                    <a16:creationId xmlns:a16="http://schemas.microsoft.com/office/drawing/2014/main" id="{021EDE00-B1C1-46C1-B891-1EB2E8BB1F11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1" name="Forme libre : forme 70">
                <a:extLst>
                  <a:ext uri="{FF2B5EF4-FFF2-40B4-BE49-F238E27FC236}">
                    <a16:creationId xmlns:a16="http://schemas.microsoft.com/office/drawing/2014/main" id="{7444B35F-2253-4123-8197-C67C8809E459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3DE15916-AB88-4AD8-90D7-4BCEE4A1A2D8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C2E87D39-E3A7-4519-A4B3-A32396632B61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522C1E4C-3F4A-46F0-8EA0-5CDCAB2E579A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2" name="Graphique 1830">
            <a:extLst>
              <a:ext uri="{FF2B5EF4-FFF2-40B4-BE49-F238E27FC236}">
                <a16:creationId xmlns:a16="http://schemas.microsoft.com/office/drawing/2014/main" id="{DD221092-BE5D-48DB-8284-F05241DA4589}"/>
              </a:ext>
            </a:extLst>
          </p:cNvPr>
          <p:cNvGrpSpPr/>
          <p:nvPr/>
        </p:nvGrpSpPr>
        <p:grpSpPr>
          <a:xfrm>
            <a:off x="6414197" y="2866723"/>
            <a:ext cx="248961" cy="225774"/>
            <a:chOff x="10483925" y="2904391"/>
            <a:chExt cx="396900" cy="359934"/>
          </a:xfrm>
          <a:noFill/>
        </p:grpSpPr>
        <p:grpSp>
          <p:nvGrpSpPr>
            <p:cNvPr id="73" name="Graphique 1830">
              <a:extLst>
                <a:ext uri="{FF2B5EF4-FFF2-40B4-BE49-F238E27FC236}">
                  <a16:creationId xmlns:a16="http://schemas.microsoft.com/office/drawing/2014/main" id="{E66DD4AC-B4EE-46CB-8151-F8199283FC23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028E0E0-DEE9-48FD-BED2-572F2B8A7945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42365DA4-06C1-4430-B67A-E0C7DA5C6875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9" name="Forme libre : forme 78">
                <a:extLst>
                  <a:ext uri="{FF2B5EF4-FFF2-40B4-BE49-F238E27FC236}">
                    <a16:creationId xmlns:a16="http://schemas.microsoft.com/office/drawing/2014/main" id="{AA3666AA-8B7E-48D8-AA99-83EFE96E5156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0" name="Forme libre : forme 79">
                <a:extLst>
                  <a:ext uri="{FF2B5EF4-FFF2-40B4-BE49-F238E27FC236}">
                    <a16:creationId xmlns:a16="http://schemas.microsoft.com/office/drawing/2014/main" id="{E5586513-885C-4471-89DC-2D470D68F8A4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1" name="Forme libre : forme 80">
                <a:extLst>
                  <a:ext uri="{FF2B5EF4-FFF2-40B4-BE49-F238E27FC236}">
                    <a16:creationId xmlns:a16="http://schemas.microsoft.com/office/drawing/2014/main" id="{EDE9C273-6DC5-491E-842C-9F3382DB378D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2" name="Forme libre : forme 81">
                <a:extLst>
                  <a:ext uri="{FF2B5EF4-FFF2-40B4-BE49-F238E27FC236}">
                    <a16:creationId xmlns:a16="http://schemas.microsoft.com/office/drawing/2014/main" id="{42785FF1-7870-4A4B-BED8-C5BE2FF37E02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3" name="Forme libre : forme 82">
                <a:extLst>
                  <a:ext uri="{FF2B5EF4-FFF2-40B4-BE49-F238E27FC236}">
                    <a16:creationId xmlns:a16="http://schemas.microsoft.com/office/drawing/2014/main" id="{05A55B72-F153-4F9E-9C2A-EA956424BA79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4" name="Forme libre : forme 83">
                <a:extLst>
                  <a:ext uri="{FF2B5EF4-FFF2-40B4-BE49-F238E27FC236}">
                    <a16:creationId xmlns:a16="http://schemas.microsoft.com/office/drawing/2014/main" id="{777D6A15-B8D6-49D0-8405-F45593A61917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5" name="Forme libre : forme 84">
                <a:extLst>
                  <a:ext uri="{FF2B5EF4-FFF2-40B4-BE49-F238E27FC236}">
                    <a16:creationId xmlns:a16="http://schemas.microsoft.com/office/drawing/2014/main" id="{07EEEDEB-03AB-4881-AEA0-8C28BDA9D2CC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6" name="Forme libre : forme 85">
                <a:extLst>
                  <a:ext uri="{FF2B5EF4-FFF2-40B4-BE49-F238E27FC236}">
                    <a16:creationId xmlns:a16="http://schemas.microsoft.com/office/drawing/2014/main" id="{8D3A38D1-4063-4A3F-99CC-B5226DDF1A98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7" name="Forme libre : forme 86">
                <a:extLst>
                  <a:ext uri="{FF2B5EF4-FFF2-40B4-BE49-F238E27FC236}">
                    <a16:creationId xmlns:a16="http://schemas.microsoft.com/office/drawing/2014/main" id="{A9D6FCD9-36A5-4F23-964E-38A70D81A502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8" name="Forme libre : forme 87">
                <a:extLst>
                  <a:ext uri="{FF2B5EF4-FFF2-40B4-BE49-F238E27FC236}">
                    <a16:creationId xmlns:a16="http://schemas.microsoft.com/office/drawing/2014/main" id="{B58C484B-9587-4DFA-BA81-48E99C17E327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9" name="Forme libre : forme 88">
                <a:extLst>
                  <a:ext uri="{FF2B5EF4-FFF2-40B4-BE49-F238E27FC236}">
                    <a16:creationId xmlns:a16="http://schemas.microsoft.com/office/drawing/2014/main" id="{8E084636-50EB-47CA-82BF-8D82C110A1F5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539B4A48-6CD2-4633-86BA-93CF51FE5C7F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82DE21F1-CA9F-45DC-9A2B-FF018E50CA7B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5EFE3D73-964E-44AB-804C-15A6A5A5A874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0" name="Graphique 1830">
            <a:extLst>
              <a:ext uri="{FF2B5EF4-FFF2-40B4-BE49-F238E27FC236}">
                <a16:creationId xmlns:a16="http://schemas.microsoft.com/office/drawing/2014/main" id="{C750F96B-B89C-43F3-9870-1C457DB5CEF7}"/>
              </a:ext>
            </a:extLst>
          </p:cNvPr>
          <p:cNvGrpSpPr/>
          <p:nvPr/>
        </p:nvGrpSpPr>
        <p:grpSpPr>
          <a:xfrm>
            <a:off x="6376493" y="1276823"/>
            <a:ext cx="248961" cy="225774"/>
            <a:chOff x="10483925" y="2904391"/>
            <a:chExt cx="396900" cy="359934"/>
          </a:xfrm>
          <a:noFill/>
        </p:grpSpPr>
        <p:grpSp>
          <p:nvGrpSpPr>
            <p:cNvPr id="91" name="Graphique 1830">
              <a:extLst>
                <a:ext uri="{FF2B5EF4-FFF2-40B4-BE49-F238E27FC236}">
                  <a16:creationId xmlns:a16="http://schemas.microsoft.com/office/drawing/2014/main" id="{D1A8B23E-5338-4361-9AD0-C043F2A8C7C0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95" name="Forme libre : forme 94">
                <a:extLst>
                  <a:ext uri="{FF2B5EF4-FFF2-40B4-BE49-F238E27FC236}">
                    <a16:creationId xmlns:a16="http://schemas.microsoft.com/office/drawing/2014/main" id="{31058094-B8BC-4396-953F-EEE45794F543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6" name="Forme libre : forme 95">
                <a:extLst>
                  <a:ext uri="{FF2B5EF4-FFF2-40B4-BE49-F238E27FC236}">
                    <a16:creationId xmlns:a16="http://schemas.microsoft.com/office/drawing/2014/main" id="{7B870349-E7E8-4094-9F0C-1E14C791CC1D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7" name="Forme libre : forme 96">
                <a:extLst>
                  <a:ext uri="{FF2B5EF4-FFF2-40B4-BE49-F238E27FC236}">
                    <a16:creationId xmlns:a16="http://schemas.microsoft.com/office/drawing/2014/main" id="{185AC7D4-9809-473E-B3F9-9D60B05C5A15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8" name="Forme libre : forme 97">
                <a:extLst>
                  <a:ext uri="{FF2B5EF4-FFF2-40B4-BE49-F238E27FC236}">
                    <a16:creationId xmlns:a16="http://schemas.microsoft.com/office/drawing/2014/main" id="{8A224C4D-357A-49FA-90AD-B375C18262AF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9" name="Forme libre : forme 98">
                <a:extLst>
                  <a:ext uri="{FF2B5EF4-FFF2-40B4-BE49-F238E27FC236}">
                    <a16:creationId xmlns:a16="http://schemas.microsoft.com/office/drawing/2014/main" id="{EE4676D6-318B-46F5-87BD-DEC5BA8FA59C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3A0032F1-BCBD-4841-8110-11CD814E9B43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8305EE58-E002-491D-8AD2-8CDF96F73228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2" name="Forme libre : forme 101">
                <a:extLst>
                  <a:ext uri="{FF2B5EF4-FFF2-40B4-BE49-F238E27FC236}">
                    <a16:creationId xmlns:a16="http://schemas.microsoft.com/office/drawing/2014/main" id="{3011CB30-94EE-49EF-8440-B998BA8126BF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3" name="Forme libre : forme 102">
                <a:extLst>
                  <a:ext uri="{FF2B5EF4-FFF2-40B4-BE49-F238E27FC236}">
                    <a16:creationId xmlns:a16="http://schemas.microsoft.com/office/drawing/2014/main" id="{181433D9-81A6-471B-853E-C94F4356EE37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4" name="Forme libre : forme 103">
                <a:extLst>
                  <a:ext uri="{FF2B5EF4-FFF2-40B4-BE49-F238E27FC236}">
                    <a16:creationId xmlns:a16="http://schemas.microsoft.com/office/drawing/2014/main" id="{B41BD759-EB31-4A55-9AC0-98E70152043A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5" name="Forme libre : forme 104">
                <a:extLst>
                  <a:ext uri="{FF2B5EF4-FFF2-40B4-BE49-F238E27FC236}">
                    <a16:creationId xmlns:a16="http://schemas.microsoft.com/office/drawing/2014/main" id="{115DCA71-3BA8-4379-A8A0-29E2400E23FA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6" name="Forme libre : forme 105">
                <a:extLst>
                  <a:ext uri="{FF2B5EF4-FFF2-40B4-BE49-F238E27FC236}">
                    <a16:creationId xmlns:a16="http://schemas.microsoft.com/office/drawing/2014/main" id="{41AAB6EF-2BD9-4127-93E8-2BED7887B9F5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7" name="Forme libre : forme 106">
                <a:extLst>
                  <a:ext uri="{FF2B5EF4-FFF2-40B4-BE49-F238E27FC236}">
                    <a16:creationId xmlns:a16="http://schemas.microsoft.com/office/drawing/2014/main" id="{959EA257-5C99-4E01-B6EE-09BC1E1173EF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92" name="Forme libre : forme 91">
              <a:extLst>
                <a:ext uri="{FF2B5EF4-FFF2-40B4-BE49-F238E27FC236}">
                  <a16:creationId xmlns:a16="http://schemas.microsoft.com/office/drawing/2014/main" id="{7884AD39-4774-4E0C-A331-19F2D3BE3553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3" name="Forme libre : forme 92">
              <a:extLst>
                <a:ext uri="{FF2B5EF4-FFF2-40B4-BE49-F238E27FC236}">
                  <a16:creationId xmlns:a16="http://schemas.microsoft.com/office/drawing/2014/main" id="{0BF5B106-09A9-41A8-9AD8-191E0214DAAB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" name="Forme libre : forme 93">
              <a:extLst>
                <a:ext uri="{FF2B5EF4-FFF2-40B4-BE49-F238E27FC236}">
                  <a16:creationId xmlns:a16="http://schemas.microsoft.com/office/drawing/2014/main" id="{14237CC1-AD8F-4620-A4E1-1DAAB0D24367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Espace réservé du texte 6">
            <a:extLst>
              <a:ext uri="{FF2B5EF4-FFF2-40B4-BE49-F238E27FC236}">
                <a16:creationId xmlns:a16="http://schemas.microsoft.com/office/drawing/2014/main" id="{99CB5092-FA9D-428B-696C-CF33F05441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Premium - </a:t>
            </a:r>
            <a:r>
              <a:rPr lang="fr-FR" dirty="0">
                <a:solidFill>
                  <a:srgbClr val="C00000"/>
                </a:solidFill>
              </a:rPr>
              <a:t>Professionnels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F633AA9-51BC-6821-BA90-60DC4148923A}"/>
              </a:ext>
            </a:extLst>
          </p:cNvPr>
          <p:cNvSpPr txBox="1"/>
          <p:nvPr/>
        </p:nvSpPr>
        <p:spPr>
          <a:xfrm>
            <a:off x="6430508" y="1608305"/>
            <a:ext cx="5483227" cy="984885"/>
          </a:xfrm>
          <a:prstGeom prst="rect">
            <a:avLst/>
          </a:prstGeom>
          <a:solidFill>
            <a:srgbClr val="ECECEC"/>
          </a:solidFill>
        </p:spPr>
        <p:txBody>
          <a:bodyPr wrap="square" rtlCol="0">
            <a:spAutoFit/>
          </a:bodyPr>
          <a:lstStyle/>
          <a:p>
            <a:pPr marL="171450" indent="-1714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1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lang="fr-FR" sz="11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100" b="1" i="0" u="none" strike="noStrike" baseline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Prêt Décollage Pro </a:t>
            </a:r>
            <a:r>
              <a:rPr lang="fr-FR" sz="11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 un prêt à taux 0%</a:t>
            </a:r>
            <a:r>
              <a:rPr lang="fr-FR" sz="11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non-réglementé, destiné aux professionnels de santé porteurs d’un projet d’installation / reprise d’activité dans des zones géographiques dites de « déserts médicaux » </a:t>
            </a:r>
            <a:r>
              <a:rPr lang="fr-FR" sz="1050" b="0" i="1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(voir le détail des professions éligibles sur l’OAV)</a:t>
            </a:r>
          </a:p>
          <a:p>
            <a:pPr marL="171450" indent="-1714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400" b="0" i="1" u="none" strike="noStrike" baseline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 offres en équipement </a:t>
            </a:r>
            <a:r>
              <a:rPr lang="fr-FR" sz="105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CBM / LLD</a:t>
            </a:r>
            <a:endParaRPr lang="fr-FR" sz="11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7609127-CD60-33EF-BAF1-1044B6C75881}"/>
              </a:ext>
            </a:extLst>
          </p:cNvPr>
          <p:cNvSpPr txBox="1"/>
          <p:nvPr/>
        </p:nvSpPr>
        <p:spPr>
          <a:xfrm>
            <a:off x="6486487" y="3245435"/>
            <a:ext cx="5427248" cy="2015936"/>
          </a:xfrm>
          <a:prstGeom prst="rect">
            <a:avLst/>
          </a:prstGeom>
          <a:solidFill>
            <a:srgbClr val="ECECEC"/>
          </a:solidFill>
        </p:spPr>
        <p:txBody>
          <a:bodyPr wrap="square" rtlCol="0">
            <a:spAutoFit/>
          </a:bodyPr>
          <a:lstStyle/>
          <a:p>
            <a:pPr algn="just"/>
            <a:r>
              <a:rPr kumimoji="0" lang="fr-FR" sz="1100" b="1" i="0" u="none" strike="noStrike" kern="1200" cap="all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FORFAIT </a:t>
            </a:r>
            <a:r>
              <a:rPr kumimoji="0" lang="fr-FR" sz="1100" b="1" i="0" u="none" strike="noStrike" kern="1200" cap="all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MONéTIQUE</a:t>
            </a:r>
            <a:endParaRPr lang="fr-FR" sz="1050" b="1" i="0" u="none" strike="noStrike" baseline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105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Refonte totale du forfait Monétique qui devient </a:t>
            </a:r>
            <a:r>
              <a:rPr lang="fr-FR" sz="1100" b="1" i="0" u="none" strike="noStrike" baseline="0" dirty="0">
                <a:solidFill>
                  <a:srgbClr val="CD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fr-FR" sz="11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ptimal</a:t>
            </a:r>
            <a:r>
              <a:rPr lang="fr-FR" sz="1100" b="1" i="0" u="none" strike="noStrike" baseline="0" dirty="0">
                <a:solidFill>
                  <a:srgbClr val="00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100" b="1" i="0" u="none" strike="noStrike" baseline="0" dirty="0" err="1">
                <a:solidFill>
                  <a:srgbClr val="CD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fr-FR" sz="1100" b="1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onét</a:t>
            </a:r>
            <a:r>
              <a:rPr lang="fr-FR" b="1" i="0" u="none" strike="noStrike" baseline="0" dirty="0" err="1">
                <a:solidFill>
                  <a:srgbClr val="00B050"/>
                </a:solidFill>
                <a:latin typeface="Gigi" panose="04040504061007020D02" pitchFamily="82" charset="0"/>
                <a:cs typeface="Arial" panose="020B0604020202020204" pitchFamily="34" charset="0"/>
              </a:rPr>
              <a:t>h</a:t>
            </a:r>
            <a:r>
              <a:rPr lang="fr-FR" sz="1100" b="1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ique</a:t>
            </a:r>
            <a:r>
              <a:rPr lang="fr-FR" sz="1100" b="1" i="0" u="none" strike="noStrike" baseline="0" dirty="0">
                <a:solidFill>
                  <a:srgbClr val="00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100" b="1" i="0" u="none" strike="noStrike" baseline="0" dirty="0">
                <a:solidFill>
                  <a:srgbClr val="CD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fr-FR" sz="11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anté</a:t>
            </a:r>
            <a:r>
              <a:rPr lang="fr-FR" sz="1100" b="1" i="0" u="none" strike="noStrike" baseline="0" dirty="0">
                <a:solidFill>
                  <a:srgbClr val="00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05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qui présente les avantages suivants :</a:t>
            </a:r>
          </a:p>
          <a:p>
            <a:pPr marL="171450" indent="-1714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0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élargissement du socle des professionnels de santé éligibles à un forfait monétique (</a:t>
            </a:r>
            <a:r>
              <a:rPr lang="fr-FR" sz="900" b="0" i="1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voir tableau de synthèse sur l’OAV</a:t>
            </a:r>
            <a:r>
              <a:rPr lang="fr-FR" sz="10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171450" indent="-1714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0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Chaque professionnel de santé éligible est désormais </a:t>
            </a:r>
            <a:r>
              <a:rPr lang="fr-FR" sz="10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libre de choisir </a:t>
            </a:r>
            <a:r>
              <a:rPr lang="fr-FR" sz="10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forfait en fonction de ses besoins (</a:t>
            </a:r>
            <a:r>
              <a:rPr lang="fr-FR" sz="1000" b="0" i="1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non plus en fonction de sa profession</a:t>
            </a:r>
            <a:r>
              <a:rPr lang="fr-FR" sz="10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171450" indent="-1714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0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 commission monétique compétitive dans les limites de chaque niveau de forfait (≤ 0,30 %) et toujours très attractive au-delà (0,35 % quel que soit le forfait choisi)</a:t>
            </a:r>
          </a:p>
          <a:p>
            <a:pPr marL="171450" indent="-1714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0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 nouvelle grille </a:t>
            </a:r>
            <a:r>
              <a:rPr lang="fr-FR" sz="1050" b="1" i="0" u="none" strike="noStrike" baseline="0" dirty="0">
                <a:solidFill>
                  <a:srgbClr val="CD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fr-FR" sz="105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ptimal</a:t>
            </a:r>
            <a:r>
              <a:rPr lang="fr-FR" sz="1050" b="1" i="0" u="none" strike="noStrike" baseline="0" dirty="0">
                <a:solidFill>
                  <a:srgbClr val="00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050" b="1" i="0" u="none" strike="noStrike" baseline="0" dirty="0" err="1">
                <a:solidFill>
                  <a:srgbClr val="CD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fr-FR" sz="1050" b="1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onét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Gigi" panose="04040504061007020D02" pitchFamily="82" charset="0"/>
                <a:ea typeface="+mn-ea"/>
                <a:cs typeface="Arial" panose="020B0604020202020204" pitchFamily="34" charset="0"/>
              </a:rPr>
              <a:t>h</a:t>
            </a:r>
            <a:r>
              <a:rPr lang="fr-FR" sz="1050" b="1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ique</a:t>
            </a:r>
            <a:r>
              <a:rPr lang="fr-FR" sz="1050" b="1" i="0" u="none" strike="noStrike" baseline="0" dirty="0">
                <a:solidFill>
                  <a:srgbClr val="00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050" b="1" i="0" u="none" strike="noStrike" baseline="0" dirty="0">
                <a:solidFill>
                  <a:srgbClr val="CD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fr-FR" sz="105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anté</a:t>
            </a:r>
            <a:r>
              <a:rPr lang="fr-FR" sz="1050" b="1" i="0" u="none" strike="noStrike" baseline="0" dirty="0">
                <a:solidFill>
                  <a:srgbClr val="00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0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détaillée au verso, destinée à vous aider à orienter votre client dans le choix du forfait qui correspond à son besoin</a:t>
            </a:r>
            <a:r>
              <a:rPr lang="fr-FR" sz="10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sz="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476235C-E15B-C14D-6945-D2700D95DE35}"/>
              </a:ext>
            </a:extLst>
          </p:cNvPr>
          <p:cNvSpPr txBox="1"/>
          <p:nvPr/>
        </p:nvSpPr>
        <p:spPr>
          <a:xfrm>
            <a:off x="641262" y="3670479"/>
            <a:ext cx="5314950" cy="1852233"/>
          </a:xfrm>
          <a:prstGeom prst="rect">
            <a:avLst/>
          </a:prstGeom>
          <a:solidFill>
            <a:srgbClr val="ECECEC"/>
          </a:solidFill>
        </p:spPr>
        <p:txBody>
          <a:bodyPr wrap="square" bIns="0" rtlCol="0">
            <a:spAutoFit/>
          </a:bodyPr>
          <a:lstStyle/>
          <a:p>
            <a:pPr algn="just"/>
            <a:r>
              <a:rPr lang="fr-FR" sz="1100" b="1" i="0" u="none" strike="noStrike" cap="all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FORFAIT </a:t>
            </a:r>
            <a:r>
              <a:rPr lang="fr-FR" sz="1100" b="1" i="0" u="none" strike="noStrike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LABELIS </a:t>
            </a:r>
            <a:r>
              <a:rPr lang="fr-FR" sz="1100" b="1" i="0" u="none" strike="noStrike" cap="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SANTé</a:t>
            </a:r>
            <a:r>
              <a:rPr lang="fr-FR" sz="1100" b="1" i="0" u="none" strike="noStrike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05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fr-FR" sz="105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Offre de conqu</a:t>
            </a:r>
            <a:r>
              <a:rPr lang="fr-FR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ête </a:t>
            </a:r>
            <a:r>
              <a:rPr lang="fr-FR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(pas de transformation)</a:t>
            </a:r>
            <a:endParaRPr lang="fr-FR" sz="1000" b="0" i="1" u="none" strike="noStrike" baseline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105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rappel, ce forfait </a:t>
            </a:r>
            <a:r>
              <a:rPr lang="fr-FR" sz="1050" b="0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Labelis</a:t>
            </a:r>
            <a:r>
              <a:rPr lang="fr-FR" sz="105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Santé présente 2 atouts majeurs pour ses détenteurs :</a:t>
            </a:r>
          </a:p>
          <a:p>
            <a:pPr algn="just"/>
            <a:endParaRPr lang="fr-FR" sz="105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050" i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050" i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050" i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050" i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050" i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105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Retrouvez le détail des professions éligibles à 1 ou 2 de ces avantages sur l’OAV*</a:t>
            </a:r>
          </a:p>
          <a:p>
            <a:pPr algn="just"/>
            <a:endParaRPr lang="fr-FR" sz="600" i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8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Cf Rubrique des Commerciaux / Professionnels / Bancarisation / Addendum Prof. Lib. de santé 02-2023</a:t>
            </a:r>
            <a:endParaRPr lang="fr-FR" sz="700" i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27E4F1C-AF69-25E9-0B3A-5E7D63956037}"/>
              </a:ext>
            </a:extLst>
          </p:cNvPr>
          <p:cNvSpPr/>
          <p:nvPr/>
        </p:nvSpPr>
        <p:spPr>
          <a:xfrm>
            <a:off x="695325" y="4194965"/>
            <a:ext cx="2457384" cy="358896"/>
          </a:xfrm>
          <a:prstGeom prst="rect">
            <a:avLst/>
          </a:prstGeom>
          <a:solidFill>
            <a:srgbClr val="5FBB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Une tarification mensuelle très favorable* par rapport au </a:t>
            </a:r>
            <a:r>
              <a:rPr 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Labelis</a:t>
            </a: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ou au LCE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68DDE3E-38F3-AE8D-AA49-B823B836028D}"/>
              </a:ext>
            </a:extLst>
          </p:cNvPr>
          <p:cNvSpPr/>
          <p:nvPr/>
        </p:nvSpPr>
        <p:spPr>
          <a:xfrm>
            <a:off x="3426133" y="4194965"/>
            <a:ext cx="2457384" cy="358896"/>
          </a:xfrm>
          <a:prstGeom prst="rect">
            <a:avLst/>
          </a:prstGeom>
          <a:solidFill>
            <a:srgbClr val="5FBB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Extension de cet avantage tarifaire à </a:t>
            </a:r>
            <a:r>
              <a:rPr lang="fr-FR" sz="1000" b="1" dirty="0">
                <a:latin typeface="Arial" panose="020B0604020202020204" pitchFamily="34" charset="0"/>
                <a:cs typeface="Arial" panose="020B0604020202020204" pitchFamily="34" charset="0"/>
              </a:rPr>
              <a:t>14 codes NAF professionnels de Santé</a:t>
            </a:r>
          </a:p>
        </p:txBody>
      </p:sp>
      <p:sp>
        <p:nvSpPr>
          <p:cNvPr id="26" name="Triangle isocèle 25">
            <a:extLst>
              <a:ext uri="{FF2B5EF4-FFF2-40B4-BE49-F238E27FC236}">
                <a16:creationId xmlns:a16="http://schemas.microsoft.com/office/drawing/2014/main" id="{15F66074-5571-18E6-CDFB-F228DCB205CD}"/>
              </a:ext>
            </a:extLst>
          </p:cNvPr>
          <p:cNvSpPr/>
          <p:nvPr/>
        </p:nvSpPr>
        <p:spPr>
          <a:xfrm rot="5400000">
            <a:off x="3205885" y="4284990"/>
            <a:ext cx="196902" cy="191533"/>
          </a:xfrm>
          <a:prstGeom prst="triangle">
            <a:avLst/>
          </a:prstGeom>
          <a:solidFill>
            <a:srgbClr val="5FBB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774AEC3-F690-745A-60CF-D6F81A00FF42}"/>
              </a:ext>
            </a:extLst>
          </p:cNvPr>
          <p:cNvSpPr/>
          <p:nvPr/>
        </p:nvSpPr>
        <p:spPr>
          <a:xfrm>
            <a:off x="699389" y="4663439"/>
            <a:ext cx="2457384" cy="358896"/>
          </a:xfrm>
          <a:prstGeom prst="rect">
            <a:avLst/>
          </a:prstGeom>
          <a:solidFill>
            <a:srgbClr val="5FBB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Une exonération totale de la commission de mouvement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741E2C7-5650-F6D3-AA72-21559D13BBC3}"/>
              </a:ext>
            </a:extLst>
          </p:cNvPr>
          <p:cNvSpPr/>
          <p:nvPr/>
        </p:nvSpPr>
        <p:spPr>
          <a:xfrm>
            <a:off x="3430197" y="4663439"/>
            <a:ext cx="2457384" cy="358896"/>
          </a:xfrm>
          <a:prstGeom prst="rect">
            <a:avLst/>
          </a:prstGeom>
          <a:solidFill>
            <a:srgbClr val="5FBB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Maintien de cette exonération pour</a:t>
            </a:r>
            <a:r>
              <a:rPr lang="fr-FR" sz="1000" b="1" dirty="0">
                <a:latin typeface="Arial" panose="020B0604020202020204" pitchFamily="34" charset="0"/>
                <a:cs typeface="Arial" panose="020B0604020202020204" pitchFamily="34" charset="0"/>
              </a:rPr>
              <a:t> 8 codes NAF professionnels de Santé</a:t>
            </a:r>
          </a:p>
        </p:txBody>
      </p:sp>
      <p:sp>
        <p:nvSpPr>
          <p:cNvPr id="34" name="Triangle isocèle 33">
            <a:extLst>
              <a:ext uri="{FF2B5EF4-FFF2-40B4-BE49-F238E27FC236}">
                <a16:creationId xmlns:a16="http://schemas.microsoft.com/office/drawing/2014/main" id="{04444DD2-5901-81C2-853E-AB454035F296}"/>
              </a:ext>
            </a:extLst>
          </p:cNvPr>
          <p:cNvSpPr/>
          <p:nvPr/>
        </p:nvSpPr>
        <p:spPr>
          <a:xfrm rot="5400000">
            <a:off x="3209949" y="4753464"/>
            <a:ext cx="196902" cy="191533"/>
          </a:xfrm>
          <a:prstGeom prst="triangle">
            <a:avLst/>
          </a:prstGeom>
          <a:solidFill>
            <a:srgbClr val="5FBB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E0C4156B-056B-BE81-1B2C-D5FC376F5ED6}"/>
              </a:ext>
            </a:extLst>
          </p:cNvPr>
          <p:cNvSpPr txBox="1"/>
          <p:nvPr/>
        </p:nvSpPr>
        <p:spPr>
          <a:xfrm rot="20464873">
            <a:off x="3300005" y="4143646"/>
            <a:ext cx="445635" cy="107722"/>
          </a:xfrm>
          <a:prstGeom prst="rect">
            <a:avLst/>
          </a:prstGeom>
          <a:solidFill>
            <a:srgbClr val="C000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fr-F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NOUVEAU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2678C3D4-EA28-279C-6758-17611B844E40}"/>
              </a:ext>
            </a:extLst>
          </p:cNvPr>
          <p:cNvSpPr txBox="1"/>
          <p:nvPr/>
        </p:nvSpPr>
        <p:spPr>
          <a:xfrm>
            <a:off x="633255" y="5584481"/>
            <a:ext cx="5314950" cy="430887"/>
          </a:xfrm>
          <a:prstGeom prst="rect">
            <a:avLst/>
          </a:prstGeom>
          <a:solidFill>
            <a:srgbClr val="ECECEC"/>
          </a:solidFill>
        </p:spPr>
        <p:txBody>
          <a:bodyPr wrap="square" rtlCol="0">
            <a:spAutoFit/>
          </a:bodyPr>
          <a:lstStyle/>
          <a:p>
            <a:pPr algn="just"/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Offres Formules individuelles ou Famille : </a:t>
            </a: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50% de remise sur le forfait Part </a:t>
            </a:r>
            <a:r>
              <a:rPr kumimoji="0" lang="fr-FR" sz="105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 la relation détient un forfait PRO</a:t>
            </a:r>
            <a:endParaRPr lang="fr-FR" sz="900" b="0" i="1" u="none" strike="noStrike" baseline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D9D554AC-82D2-7743-43CA-575D8BE8EBC1}"/>
              </a:ext>
            </a:extLst>
          </p:cNvPr>
          <p:cNvSpPr txBox="1"/>
          <p:nvPr/>
        </p:nvSpPr>
        <p:spPr>
          <a:xfrm rot="20464873">
            <a:off x="8157777" y="3287721"/>
            <a:ext cx="445635" cy="107722"/>
          </a:xfrm>
          <a:prstGeom prst="rect">
            <a:avLst/>
          </a:prstGeom>
          <a:solidFill>
            <a:srgbClr val="C000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fr-F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NOUVEAU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B035AD65-9B6E-7A61-50F4-AD2DCC82AF50}"/>
              </a:ext>
            </a:extLst>
          </p:cNvPr>
          <p:cNvSpPr txBox="1"/>
          <p:nvPr/>
        </p:nvSpPr>
        <p:spPr>
          <a:xfrm>
            <a:off x="6502503" y="5410944"/>
            <a:ext cx="5411232" cy="392415"/>
          </a:xfrm>
          <a:prstGeom prst="rect">
            <a:avLst/>
          </a:prstGeom>
          <a:solidFill>
            <a:srgbClr val="ECECEC"/>
          </a:solidFill>
        </p:spPr>
        <p:txBody>
          <a:bodyPr wrap="square" rtlCol="0">
            <a:spAutoFit/>
          </a:bodyPr>
          <a:lstStyle/>
          <a:p>
            <a:pPr marL="10800">
              <a:spcBef>
                <a:spcPts val="300"/>
              </a:spcBef>
              <a:buClr>
                <a:srgbClr val="7030A0"/>
              </a:buClr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TPE Premium</a:t>
            </a: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 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IP/GPRS</a:t>
            </a: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 </a:t>
            </a:r>
            <a:r>
              <a:rPr kumimoji="0" 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Professionnels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 de </a:t>
            </a:r>
            <a:r>
              <a:rPr kumimoji="0" 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santé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: 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Tarif de location </a:t>
            </a:r>
            <a:r>
              <a:rPr kumimoji="0" lang="en-US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privilégié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+ 2 </a:t>
            </a:r>
            <a:r>
              <a:rPr kumimoji="0" lang="en-US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mois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de </a:t>
            </a:r>
            <a:r>
              <a:rPr kumimoji="0" lang="en-US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loyer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offerts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engagement sur 48 </a:t>
            </a:r>
            <a:r>
              <a:rPr kumimoji="0" lang="en-US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mois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2" name="Espace réservé du contenu 8">
            <a:extLst>
              <a:ext uri="{FF2B5EF4-FFF2-40B4-BE49-F238E27FC236}">
                <a16:creationId xmlns:a16="http://schemas.microsoft.com/office/drawing/2014/main" id="{B4547EE7-D53B-DF11-1B67-5A73564960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268" y="2521393"/>
            <a:ext cx="2245682" cy="319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offres EPARGNE</a:t>
            </a:r>
          </a:p>
        </p:txBody>
      </p:sp>
      <p:grpSp>
        <p:nvGrpSpPr>
          <p:cNvPr id="63" name="Graphique 1830">
            <a:extLst>
              <a:ext uri="{FF2B5EF4-FFF2-40B4-BE49-F238E27FC236}">
                <a16:creationId xmlns:a16="http://schemas.microsoft.com/office/drawing/2014/main" id="{75ADEFDE-9F1C-A47B-8A6C-67C0094EF2A8}"/>
              </a:ext>
            </a:extLst>
          </p:cNvPr>
          <p:cNvGrpSpPr/>
          <p:nvPr/>
        </p:nvGrpSpPr>
        <p:grpSpPr>
          <a:xfrm>
            <a:off x="552157" y="2559086"/>
            <a:ext cx="248961" cy="225774"/>
            <a:chOff x="10483925" y="2904391"/>
            <a:chExt cx="396900" cy="359934"/>
          </a:xfrm>
          <a:noFill/>
        </p:grpSpPr>
        <p:grpSp>
          <p:nvGrpSpPr>
            <p:cNvPr id="66" name="Graphique 1830">
              <a:extLst>
                <a:ext uri="{FF2B5EF4-FFF2-40B4-BE49-F238E27FC236}">
                  <a16:creationId xmlns:a16="http://schemas.microsoft.com/office/drawing/2014/main" id="{E07AD825-C19D-0AE9-3BB5-93D7F95BE3D4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129" name="Forme libre : forme 128">
                <a:extLst>
                  <a:ext uri="{FF2B5EF4-FFF2-40B4-BE49-F238E27FC236}">
                    <a16:creationId xmlns:a16="http://schemas.microsoft.com/office/drawing/2014/main" id="{0E510AB9-EB5A-7387-3093-3417E7D8CAB6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0" name="Forme libre : forme 129">
                <a:extLst>
                  <a:ext uri="{FF2B5EF4-FFF2-40B4-BE49-F238E27FC236}">
                    <a16:creationId xmlns:a16="http://schemas.microsoft.com/office/drawing/2014/main" id="{2B3E4F19-DA88-05D9-87E2-7D3DA0CA4350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1" name="Forme libre : forme 130">
                <a:extLst>
                  <a:ext uri="{FF2B5EF4-FFF2-40B4-BE49-F238E27FC236}">
                    <a16:creationId xmlns:a16="http://schemas.microsoft.com/office/drawing/2014/main" id="{A7CE9BCE-F046-D7D0-8E23-50E7FB06B5A5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2" name="Forme libre : forme 131">
                <a:extLst>
                  <a:ext uri="{FF2B5EF4-FFF2-40B4-BE49-F238E27FC236}">
                    <a16:creationId xmlns:a16="http://schemas.microsoft.com/office/drawing/2014/main" id="{5C327E63-8D01-3135-6439-F4AF499A7D1F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3" name="Forme libre : forme 132">
                <a:extLst>
                  <a:ext uri="{FF2B5EF4-FFF2-40B4-BE49-F238E27FC236}">
                    <a16:creationId xmlns:a16="http://schemas.microsoft.com/office/drawing/2014/main" id="{021B2595-3541-17EE-6274-9214124928FC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4" name="Forme libre : forme 133">
                <a:extLst>
                  <a:ext uri="{FF2B5EF4-FFF2-40B4-BE49-F238E27FC236}">
                    <a16:creationId xmlns:a16="http://schemas.microsoft.com/office/drawing/2014/main" id="{42828BBE-3C17-4883-854C-D44609A6E5DA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5" name="Forme libre : forme 134">
                <a:extLst>
                  <a:ext uri="{FF2B5EF4-FFF2-40B4-BE49-F238E27FC236}">
                    <a16:creationId xmlns:a16="http://schemas.microsoft.com/office/drawing/2014/main" id="{AA02ECB2-F68C-E782-4684-786D95BDB457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6" name="Forme libre : forme 135">
                <a:extLst>
                  <a:ext uri="{FF2B5EF4-FFF2-40B4-BE49-F238E27FC236}">
                    <a16:creationId xmlns:a16="http://schemas.microsoft.com/office/drawing/2014/main" id="{066B90D4-8811-B801-9DAD-CBB3D885F9F8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7" name="Forme libre : forme 136">
                <a:extLst>
                  <a:ext uri="{FF2B5EF4-FFF2-40B4-BE49-F238E27FC236}">
                    <a16:creationId xmlns:a16="http://schemas.microsoft.com/office/drawing/2014/main" id="{C33FB54C-2C41-A676-975C-1AF0E56A9A11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8" name="Forme libre : forme 137">
                <a:extLst>
                  <a:ext uri="{FF2B5EF4-FFF2-40B4-BE49-F238E27FC236}">
                    <a16:creationId xmlns:a16="http://schemas.microsoft.com/office/drawing/2014/main" id="{55AEF19A-7861-BA2F-E3D2-D5A880A3E2A7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9" name="Forme libre : forme 138">
                <a:extLst>
                  <a:ext uri="{FF2B5EF4-FFF2-40B4-BE49-F238E27FC236}">
                    <a16:creationId xmlns:a16="http://schemas.microsoft.com/office/drawing/2014/main" id="{5A41ED76-573B-8651-22FB-109C2BC422A1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0" name="Forme libre : forme 139">
                <a:extLst>
                  <a:ext uri="{FF2B5EF4-FFF2-40B4-BE49-F238E27FC236}">
                    <a16:creationId xmlns:a16="http://schemas.microsoft.com/office/drawing/2014/main" id="{82C2180F-6FAC-0A1D-BFB7-2E7856EE827A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1" name="Forme libre : forme 140">
                <a:extLst>
                  <a:ext uri="{FF2B5EF4-FFF2-40B4-BE49-F238E27FC236}">
                    <a16:creationId xmlns:a16="http://schemas.microsoft.com/office/drawing/2014/main" id="{F9F972B2-3AA2-EE28-DDE8-D1D844C98FC1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26" name="Forme libre : forme 125">
              <a:extLst>
                <a:ext uri="{FF2B5EF4-FFF2-40B4-BE49-F238E27FC236}">
                  <a16:creationId xmlns:a16="http://schemas.microsoft.com/office/drawing/2014/main" id="{A396E443-2989-B456-85D0-5E8B98B42ECA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7" name="Forme libre : forme 126">
              <a:extLst>
                <a:ext uri="{FF2B5EF4-FFF2-40B4-BE49-F238E27FC236}">
                  <a16:creationId xmlns:a16="http://schemas.microsoft.com/office/drawing/2014/main" id="{5B6DD2AA-7212-5F43-B0F0-D18C43A2DAF7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8" name="Forme libre : forme 127">
              <a:extLst>
                <a:ext uri="{FF2B5EF4-FFF2-40B4-BE49-F238E27FC236}">
                  <a16:creationId xmlns:a16="http://schemas.microsoft.com/office/drawing/2014/main" id="{64276FCF-0044-9E53-6822-05C99C1B6182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51" name="ZoneTexte 150">
            <a:extLst>
              <a:ext uri="{FF2B5EF4-FFF2-40B4-BE49-F238E27FC236}">
                <a16:creationId xmlns:a16="http://schemas.microsoft.com/office/drawing/2014/main" id="{794DCF2F-2EF4-6661-3AD9-71817DB933BD}"/>
              </a:ext>
            </a:extLst>
          </p:cNvPr>
          <p:cNvSpPr txBox="1"/>
          <p:nvPr/>
        </p:nvSpPr>
        <p:spPr>
          <a:xfrm>
            <a:off x="564013" y="2878279"/>
            <a:ext cx="5483227" cy="261610"/>
          </a:xfrm>
          <a:prstGeom prst="rect">
            <a:avLst/>
          </a:prstGeom>
          <a:solidFill>
            <a:srgbClr val="ECECEC"/>
          </a:solidFill>
        </p:spPr>
        <p:txBody>
          <a:bodyPr wrap="square" rtlCol="0">
            <a:spAutoFit/>
          </a:bodyPr>
          <a:lstStyle/>
          <a:p>
            <a:pPr marL="171450" indent="-1714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1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L’ensemble de nos offres : CEP, CAT, Parts Sociales, Green bond, …</a:t>
            </a:r>
            <a:endParaRPr lang="fr-FR" sz="11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Professionnels de santé">
            <a:extLst>
              <a:ext uri="{FF2B5EF4-FFF2-40B4-BE49-F238E27FC236}">
                <a16:creationId xmlns:a16="http://schemas.microsoft.com/office/drawing/2014/main" id="{1416A60E-DDB3-A535-3F60-A03CACA29E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8486" y="510092"/>
            <a:ext cx="839297" cy="839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89974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9">
            <a:extLst>
              <a:ext uri="{FF2B5EF4-FFF2-40B4-BE49-F238E27FC236}">
                <a16:creationId xmlns:a16="http://schemas.microsoft.com/office/drawing/2014/main" id="{EDB6A6F3-AAAD-4553-A170-5B6DA90567A2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7481559" y="2931059"/>
            <a:ext cx="4194504" cy="141460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fr-FR" i="1" dirty="0">
                <a:latin typeface="Arial" panose="020B0604020202020204" pitchFamily="34" charset="0"/>
                <a:cs typeface="Arial" panose="020B0604020202020204" pitchFamily="34" charset="0"/>
              </a:rPr>
              <a:t>« La réussite est comme l'ascension d'une montagne, il faut travailler en équipe, faire face aux obstacles ainsi qu'aux intempéries, mais peu importe, nous atteignions toujours le sommet. »</a:t>
            </a:r>
          </a:p>
          <a:p>
            <a:pPr marL="0" indent="0" algn="just">
              <a:buNone/>
            </a:pPr>
            <a:endParaRPr lang="fr-FR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contenu 9">
            <a:extLst>
              <a:ext uri="{FF2B5EF4-FFF2-40B4-BE49-F238E27FC236}">
                <a16:creationId xmlns:a16="http://schemas.microsoft.com/office/drawing/2014/main" id="{B1BF5109-858E-4C67-9977-F9567D4B9BE7}"/>
              </a:ext>
            </a:extLst>
          </p:cNvPr>
          <p:cNvSpPr txBox="1">
            <a:spLocks/>
          </p:cNvSpPr>
          <p:nvPr/>
        </p:nvSpPr>
        <p:spPr>
          <a:xfrm>
            <a:off x="10680182" y="5928218"/>
            <a:ext cx="1991762" cy="465635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Martin Paquette</a:t>
            </a:r>
          </a:p>
        </p:txBody>
      </p:sp>
      <p:pic>
        <p:nvPicPr>
          <p:cNvPr id="4" name="Picture 2" descr="5 idées reçues sur les vacances à la montagne en été - Snow Mag">
            <a:extLst>
              <a:ext uri="{FF2B5EF4-FFF2-40B4-BE49-F238E27FC236}">
                <a16:creationId xmlns:a16="http://schemas.microsoft.com/office/drawing/2014/main" id="{EE8C3154-4C84-4FC9-A91C-85270F450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1456469"/>
            <a:ext cx="6502808" cy="4102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7ADBCB52-7511-4911-9544-FF322FE203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/>
          <a:lstStyle/>
          <a:p>
            <a:r>
              <a:rPr lang="fr-FR" dirty="0"/>
              <a:t>Tous ensemble, </a:t>
            </a:r>
            <a:r>
              <a:rPr lang="fr-FR" dirty="0">
                <a:solidFill>
                  <a:srgbClr val="C00000"/>
                </a:solidFill>
              </a:rPr>
              <a:t>vers les sommets du Q2 !</a:t>
            </a:r>
          </a:p>
        </p:txBody>
      </p:sp>
    </p:spTree>
    <p:extLst>
      <p:ext uri="{BB962C8B-B14F-4D97-AF65-F5344CB8AC3E}">
        <p14:creationId xmlns:p14="http://schemas.microsoft.com/office/powerpoint/2010/main" val="40852162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/>
        </p:nvGraphicFramePr>
        <p:xfrm>
          <a:off x="523510" y="1304679"/>
          <a:ext cx="11324368" cy="47166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PRIO Q2 Epargne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Du 1</a:t>
                      </a:r>
                      <a:r>
                        <a:rPr lang="fr-FR" sz="1000" b="0" i="0" u="none" strike="noStrike" kern="1200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er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mai au 9 septembre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26-65 ans, « presque équipés" (éligibles en PTF : segments Premium, à potentiel, Essentiels à potentiel, Essentiels), 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1000" b="1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BPne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détenant 2 univers sauf </a:t>
                      </a: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et non vus en 2023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C’est une cible tendre et prioritaire.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Ces clients sont équipés de 2 Univers.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La détention d’un 3</a:t>
                      </a:r>
                      <a:r>
                        <a:rPr lang="fr-FR" sz="1000" b="1" i="0" u="none" strike="noStrike" kern="1200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univers va permettre de les activer.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L’impact Part Variable est élevé.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PRIO Q2 EPARGNE PRESQUE EQUIPE </a:t>
                      </a: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PRIO Q2 Placement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Du 1</a:t>
                      </a:r>
                      <a:r>
                        <a:rPr lang="fr-FR" sz="1000" b="0" i="0" u="none" strike="noStrike" kern="1200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er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mai au 9 septembre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26-65 ans, « presque équipés" (éligibles en PTF : segments Premium, à potentiel, Essentiels à potentiel, Essentiels), 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1000" b="1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BPne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détenant 2 univers sauf </a:t>
                      </a: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et non vus en 2023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C’est une cible tendre et prioritaire.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Ces clients sont équipés de 2 Univers.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La détention d’un 3</a:t>
                      </a:r>
                      <a:r>
                        <a:rPr lang="fr-FR" sz="1000" b="1" i="0" u="none" strike="noStrike" kern="1200" baseline="30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univers va permettre de les activer.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L’impact Part Variable est élevé.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PRIO Q2 PLACEMENT PRESQ EQUIPE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362895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D353E3C-9282-4FAB-BFA6-7C5298EEF82A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EPARGNE</a:t>
            </a:r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B61253F7-D769-44AB-A277-E770735DD1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 de</a:t>
            </a:r>
            <a:r>
              <a:rPr lang="fr-FR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>
                <a:latin typeface="Montserrat Black"/>
              </a:rPr>
              <a:t>l’Epargne</a:t>
            </a:r>
            <a:r>
              <a:rPr lang="fr-FR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pic>
        <p:nvPicPr>
          <p:cNvPr id="29" name="Picture 2" descr="Panneau de route prioritaire en France — Wikipédia">
            <a:extLst>
              <a:ext uri="{FF2B5EF4-FFF2-40B4-BE49-F238E27FC236}">
                <a16:creationId xmlns:a16="http://schemas.microsoft.com/office/drawing/2014/main" id="{08946463-8902-498E-9181-6F2AF29D98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585" y="2958254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Panneau de route prioritaire en France — Wikipédia">
            <a:extLst>
              <a:ext uri="{FF2B5EF4-FFF2-40B4-BE49-F238E27FC236}">
                <a16:creationId xmlns:a16="http://schemas.microsoft.com/office/drawing/2014/main" id="{FBAC9EC4-C47F-4E91-A130-B86AC9A92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585" y="4564009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5980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/>
        </p:nvGraphicFramePr>
        <p:xfrm>
          <a:off x="523510" y="1304679"/>
          <a:ext cx="11324368" cy="47166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ACTIVATION ASV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Du 1</a:t>
                      </a:r>
                      <a:r>
                        <a:rPr lang="fr-FR" sz="1000" b="0" i="0" u="none" strike="noStrike" kern="1200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er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mai au 9 septembre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entre 18 à 80 ans, détenteurs ASV sans versements réguliers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Vérifier adéquation du contrat avec les projets  et favoriser les versements :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- Clients 18-69 ans avec contrats assurance vie inactifs depuis plus de 4 ans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- Ou contrats avec UC monétaires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- Avec Liquidités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- Ou Identifié dans Score activation ASV BPCE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EPARGNE ACTIVATION ASV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CONQUETE ASV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Du 1</a:t>
                      </a:r>
                      <a:r>
                        <a:rPr lang="fr-FR" sz="1000" b="0" i="0" u="none" strike="noStrike" kern="1200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er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mai au 9 septembre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ayant reçu l’email, PART ou PREMIUM, non vus dans les 3 derniers mois,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Equiper les clients en ASV pour capter fonds externes et cristalliser les liquidités </a:t>
                      </a:r>
                    </a:p>
                    <a:p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- Clients 18 –69  ans Non </a:t>
                      </a:r>
                      <a:r>
                        <a:rPr lang="fr-FR" sz="1000" b="0" i="0" u="none" strike="noStrike" kern="120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dét.ASV</a:t>
                      </a: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- Score souscription </a:t>
                      </a:r>
                      <a:r>
                        <a:rPr lang="fr-FR" sz="1000" b="0" i="0" u="none" strike="noStrike" kern="120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asvBPCE</a:t>
                      </a: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- OU avec des liquidités (livrets et DAV), </a:t>
                      </a:r>
                    </a:p>
                    <a:p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_ Ou crédit </a:t>
                      </a:r>
                      <a:r>
                        <a:rPr lang="fr-FR" sz="1000" b="0" i="0" u="none" strike="noStrike" kern="120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Immoarrivant</a:t>
                      </a: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à échéance 6 mois </a:t>
                      </a:r>
                    </a:p>
                    <a:p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- Ou détenteurs de PEL &gt; 10 ans 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EPARGNE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CONQUETE ASV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362895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D353E3C-9282-4FAB-BFA6-7C5298EEF82A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EPARGNE</a:t>
            </a:r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B61253F7-D769-44AB-A277-E770735DD1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 de</a:t>
            </a:r>
            <a:r>
              <a:rPr lang="fr-FR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>
                <a:latin typeface="Montserrat Black"/>
              </a:rPr>
              <a:t>l’Epargne</a:t>
            </a:r>
            <a:r>
              <a:rPr lang="fr-FR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0E9FB31-2043-4D24-8827-414427038D7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61243" y="3712984"/>
            <a:ext cx="363205" cy="29056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E2F8AEC-4B6C-4AB0-80E8-5FF4CD63CF4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4064815"/>
            <a:ext cx="244339" cy="27735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9BBE9AC-2CAF-4D7B-9C4D-91BA5C6101B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4397804"/>
            <a:ext cx="316979" cy="26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5913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/>
        </p:nvGraphicFramePr>
        <p:xfrm>
          <a:off x="505599" y="1291472"/>
          <a:ext cx="11324368" cy="48495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318355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EMPRUNT CONQUETE ASSURANCE-VIE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Fin mai à début juillet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ayant souscrit aux emprunt précédents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S'affirmer dans notre rôle de Banquier Conseil en Epargne en proposant un rendez-vous </a:t>
                      </a: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Bilan Epargne </a:t>
                      </a: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pour accompagner nos clients non équipés dans </a:t>
                      </a: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l'optimisation de leur épargne</a:t>
                      </a: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EPARGNE TITULAIRE EMPRUNT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318355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EMPRUNT VL SUR ASSURANCE-VIE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Fin mai à début juillet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avec assurance-vie et taux d’UC &lt; 10 %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Conquête d’argent frais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EPARGNE APPETENCE EMPRUNT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5229763"/>
                  </a:ext>
                </a:extLst>
              </a:tr>
              <a:tr h="188400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CONQUETE </a:t>
                      </a:r>
                      <a:r>
                        <a:rPr lang="fr-FR" sz="1200" b="1" i="0" u="none" strike="noStrike" kern="1200" err="1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PERi</a:t>
                      </a: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Du 1</a:t>
                      </a:r>
                      <a:r>
                        <a:rPr lang="fr-FR" sz="1000" b="0" i="0" u="none" strike="noStrike" kern="1200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er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mai au 9 septembre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Conjoint  sans PER d’un client avec PER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28 -58 ans, BPE ou </a:t>
                      </a:r>
                      <a:r>
                        <a:rPr lang="fr-FR" sz="1000" b="0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BPne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Equiper en PER avec abonnement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EPARGNE PERI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362895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D353E3C-9282-4FAB-BFA6-7C5298EEF82A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EPARGNE</a:t>
            </a:r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B61253F7-D769-44AB-A277-E770735DD1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 de</a:t>
            </a:r>
            <a:r>
              <a:rPr lang="fr-FR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>
                <a:latin typeface="Montserrat Black"/>
              </a:rPr>
              <a:t>l’Epargne</a:t>
            </a:r>
            <a:r>
              <a:rPr lang="fr-FR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</p:spTree>
    <p:extLst>
      <p:ext uri="{BB962C8B-B14F-4D97-AF65-F5344CB8AC3E}">
        <p14:creationId xmlns:p14="http://schemas.microsoft.com/office/powerpoint/2010/main" val="9099741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/>
        </p:nvGraphicFramePr>
        <p:xfrm>
          <a:off x="523510" y="1304679"/>
          <a:ext cx="11324368" cy="49520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27063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PARTS SOCIALES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non équipés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Equiper en parts sociales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EPARGNE PARTS SOCIALES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1749291"/>
                  </a:ext>
                </a:extLst>
              </a:tr>
              <a:tr h="125600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PREPARER VOTRE TRANSMISSION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Grand Public titulaires d’un contrat Millevie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Préparer sa transmission + Mise en avant Option Transmission (Mill. Pre.)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EPARGNE OPTION TRANSMISSION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4798220"/>
                  </a:ext>
                </a:extLst>
              </a:tr>
              <a:tr h="125600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CONQUETE PEA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détenteurs d’un LDDS ou Liv A au plafond € OU détenteurs LGP avec SF totale &gt; 30 K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/>
                        <a:t>S'affirmer dans notre rôle de Banquier Conseil en Epargne en proposant un rdv Bilan Epargne 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Equiper en </a:t>
                      </a:r>
                      <a:r>
                        <a:rPr lang="fr-FR" sz="1000" b="0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Quadreto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ou assurance – vie / emprunt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EPARGNE CONQUETE AF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1416329"/>
                  </a:ext>
                </a:extLst>
              </a:tr>
              <a:tr h="125600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ACTIVATION PEA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avec SF &gt; 30 K€ sans Univers P  OU  Clients titulaires CSL Vert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/>
                        <a:t>S'affirmer dans notre rôle de Banquier Conseil en Epargne en proposant un rdv Bilan Epargne 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Equiper en </a:t>
                      </a:r>
                      <a:r>
                        <a:rPr lang="fr-FR" sz="1000" b="0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Quadreto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ou assurance – vie / emprunt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EPARGNE CRISTALLISATION COLLECTE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909793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Icône De retour dans Qvadrons Icons">
            <a:hlinkClick r:id="rId3" action="ppaction://hlinksldjump"/>
            <a:extLst>
              <a:ext uri="{FF2B5EF4-FFF2-40B4-BE49-F238E27FC236}">
                <a16:creationId xmlns:a16="http://schemas.microsoft.com/office/drawing/2014/main" id="{FDE55D25-43D1-4EC1-8F0A-A7BDBA64C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D353E3C-9282-4FAB-BFA6-7C5298EEF82A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EPARGNE</a:t>
            </a:r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B61253F7-D769-44AB-A277-E770735DD1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 de</a:t>
            </a:r>
            <a:r>
              <a:rPr lang="fr-FR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>
                <a:latin typeface="Montserrat Black"/>
              </a:rPr>
              <a:t>l’Epargne</a:t>
            </a:r>
            <a:r>
              <a:rPr lang="fr-FR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667DC43A-6C13-46C6-A572-8937A808FB3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99896" y="3620068"/>
            <a:ext cx="363205" cy="29056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DD794CC-EA56-4752-979E-4D08B071ADC9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51511" y="3872314"/>
            <a:ext cx="244339" cy="27735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451E085-0F07-4B27-AD1D-1D936CAE36B4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51511" y="4123828"/>
            <a:ext cx="316979" cy="26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764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8984C3B-8D5C-4744-92F0-3D6AC88BD2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 de </a:t>
            </a:r>
            <a:r>
              <a:rPr lang="fr-FR">
                <a:latin typeface="Montserrat Black"/>
              </a:rPr>
              <a:t>la Bancarisation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/>
        </p:nvGraphicFramePr>
        <p:xfrm>
          <a:off x="523510" y="1304679"/>
          <a:ext cx="11324368" cy="460574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78322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3691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PRIO Q2 Bancarisation 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Du 1er mai au 9 septembre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26-65 ans, « presque équipés" (éligibles en PTF : segments Premium, à potentiel, Essentiels à potentiel, Essentiels), 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243205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1000" b="1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BPne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détenant 2 univers sauf </a:t>
                      </a: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B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et non vus en 2023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C’est une cible tendre et prioritaire.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Ces clients sont équipés de 2 Univers.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La détention d’un 3</a:t>
                      </a:r>
                      <a:r>
                        <a:rPr lang="fr-FR" sz="1000" b="1" i="0" u="none" strike="noStrike" kern="1200" baseline="30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univers va permettre de les activer.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L’impact Part Variable est élevé.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PRIO Q2 BANCA PRESQUE EQUIPE </a:t>
                      </a: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ENTRAINEMENTS JO FORMULE FAMILLE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Du 12 juin au 31 juillet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755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Couples, jeunes avec CB </a:t>
                      </a:r>
                      <a:r>
                        <a:rPr lang="fr-FR" sz="1000" b="0" i="0" u="none" strike="noStrike" kern="120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Classic</a:t>
                      </a: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, conjoints non bancarisés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Réaliser de la montée en gamme de cartes, équiper le conjoint en carte HDG au travers de la Formule Famille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BANCA JO MEG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362895"/>
                  </a:ext>
                </a:extLst>
              </a:tr>
              <a:tr h="30413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TÉLÉCONSULTATION MÉDICALE À L'ÉTRANGER VISA PLATINUM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Envoi le 26 juin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de 18 à 75 ans détenteurs d’une carte Platinum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Mettre en avant le nouveau service de téléconsultation médicale à l’étranger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9300668"/>
                  </a:ext>
                </a:extLst>
              </a:tr>
            </a:tbl>
          </a:graphicData>
        </a:graphic>
      </p:graphicFrame>
      <p:sp>
        <p:nvSpPr>
          <p:cNvPr id="26" name="Rectangle 25">
            <a:extLst>
              <a:ext uri="{FF2B5EF4-FFF2-40B4-BE49-F238E27FC236}">
                <a16:creationId xmlns:a16="http://schemas.microsoft.com/office/drawing/2014/main" id="{05430641-EC4F-4F64-98CF-A40AE90FB4C6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BANCARISATION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Panneau de route prioritaire en France — Wikipédia">
            <a:extLst>
              <a:ext uri="{FF2B5EF4-FFF2-40B4-BE49-F238E27FC236}">
                <a16:creationId xmlns:a16="http://schemas.microsoft.com/office/drawing/2014/main" id="{15A3B375-1E51-4F62-A237-3A2A706766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137" y="2959288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F2204C6-6C4D-4819-A909-4A338FBD210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4474246"/>
            <a:ext cx="363205" cy="29056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A300198-0866-44E7-BE73-603C2D0FD23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36713" y="4783011"/>
            <a:ext cx="316979" cy="26415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E250B85-D087-4E7B-A9B0-58B9D28FA41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38982" y="5205541"/>
            <a:ext cx="316979" cy="26415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D0D2A22-FE11-43AC-92F1-49478DF5021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1566" y="5530592"/>
            <a:ext cx="244339" cy="27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9262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8984C3B-8D5C-4744-92F0-3D6AC88BD2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 de </a:t>
            </a:r>
            <a:r>
              <a:rPr lang="fr-FR">
                <a:latin typeface="Montserrat Black"/>
              </a:rPr>
              <a:t>la Bancarisation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/>
        </p:nvGraphicFramePr>
        <p:xfrm>
          <a:off x="523510" y="1304679"/>
          <a:ext cx="11324368" cy="38022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ACTIVATION CARTE DE PAIEMENT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Récurrente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Tous les 3 mois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de 18 à 75 ans détenteurs d’une carte bancaire et réalisant moins de 5 opérations par mois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Activer les cartes de paiements dormantes ou peu actives de nos clients déjà équipés</a:t>
                      </a: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FINANCEZ VOS VACANCES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De mai à septembre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indent="0">
                        <a:buFontTx/>
                        <a:buNone/>
                      </a:pPr>
                      <a:r>
                        <a:rPr lang="fr-FR" sz="10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Clients majeurs capables ayant souscrit un prêt personnel à M-6 ou ayant atteint + de 20% de leur autorisation de découvert (avec un nombre de jours de dépassement &gt;= à 5 jours)</a:t>
                      </a:r>
                    </a:p>
                    <a:p>
                      <a:pPr marL="88900" indent="0">
                        <a:buFontTx/>
                        <a:buNone/>
                      </a:pPr>
                      <a:r>
                        <a:rPr lang="fr-FR" sz="10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Non équipés Izicarte</a:t>
                      </a: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Mettre en avant des solutions de financement pour concrétiser les projets court terme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BANCA IZICARTE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362895"/>
                  </a:ext>
                </a:extLst>
              </a:tr>
            </a:tbl>
          </a:graphicData>
        </a:graphic>
      </p:graphicFrame>
      <p:sp>
        <p:nvSpPr>
          <p:cNvPr id="26" name="Rectangle 25">
            <a:extLst>
              <a:ext uri="{FF2B5EF4-FFF2-40B4-BE49-F238E27FC236}">
                <a16:creationId xmlns:a16="http://schemas.microsoft.com/office/drawing/2014/main" id="{05430641-EC4F-4F64-98CF-A40AE90FB4C6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BANCARISATION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Icône De retour dans Qvadrons Icons">
            <a:hlinkClick r:id="rId3" action="ppaction://hlinksldjump"/>
            <a:extLst>
              <a:ext uri="{FF2B5EF4-FFF2-40B4-BE49-F238E27FC236}">
                <a16:creationId xmlns:a16="http://schemas.microsoft.com/office/drawing/2014/main" id="{FDE55D25-43D1-4EC1-8F0A-A7BDBA64C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A300198-0866-44E7-BE73-603C2D0FD231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28152" y="4130076"/>
            <a:ext cx="316979" cy="26415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365EB2A-713A-4B1F-B69F-C8D9A508CBE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3123827"/>
            <a:ext cx="244339" cy="277357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2FA65BF-7415-4894-BF20-0465AA8300E7}"/>
              </a:ext>
            </a:extLst>
          </p:cNvPr>
          <p:cNvSpPr/>
          <p:nvPr/>
        </p:nvSpPr>
        <p:spPr>
          <a:xfrm>
            <a:off x="6649282" y="4759997"/>
            <a:ext cx="1810871" cy="264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Utiliser la bannière slogans</a:t>
            </a:r>
          </a:p>
        </p:txBody>
      </p:sp>
    </p:spTree>
    <p:extLst>
      <p:ext uri="{BB962C8B-B14F-4D97-AF65-F5344CB8AC3E}">
        <p14:creationId xmlns:p14="http://schemas.microsoft.com/office/powerpoint/2010/main" val="39750144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8984C3B-8D5C-4744-92F0-3D6AC88BD2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 du </a:t>
            </a:r>
            <a:r>
              <a:rPr lang="fr-FR">
                <a:latin typeface="Montserrat Black"/>
              </a:rPr>
              <a:t>Crédit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/>
        </p:nvGraphicFramePr>
        <p:xfrm>
          <a:off x="523510" y="1304679"/>
          <a:ext cx="11324368" cy="47166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92D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PRIO Q2 Crédit 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Du 1er mai au 9 septembre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26-65 ans, « presque équipés" (éligibles en PTF : segments Premium, à potentiel, Essentiels à potentiel, Essentiels), 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1000" b="1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BPne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détenant 2 univers sauf </a:t>
                      </a: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et non vus en 2023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C’est une cible tendre et prioritaire.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Ces clients sont équipés de 2 Univers.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La détention d’un 3</a:t>
                      </a:r>
                      <a:r>
                        <a:rPr lang="fr-FR" sz="1000" b="1" i="0" u="none" strike="noStrike" kern="1200" baseline="30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univers va permettre de les activer.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L’impact Part Variable est élevé.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PRIO Q2 CREDIT PRESQUE EQUIPE </a:t>
                      </a: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92D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FINANCEZ VOS VACANCES 2023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Prêt personnel</a:t>
                      </a:r>
                    </a:p>
                    <a:p>
                      <a:r>
                        <a:rPr lang="fr-FR" sz="1000" b="0" i="0" u="sng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Sous-cible 1 </a:t>
                      </a: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: Clients entre 18 et 70 ans avec score d'appétence crédit conso auto ou score crédit conso, non équipés LLD</a:t>
                      </a:r>
                    </a:p>
                    <a:p>
                      <a:r>
                        <a:rPr lang="fr-FR" sz="1000" b="0" i="0" u="sng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Sous-cible 2 </a:t>
                      </a: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: Clients majeurs capables avec un crédit auto à date d'échéance &lt; 6 mois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Informer le client sur un taux avantageux en PP et sur les solutions locatives en mettant l'accent sur leurs services associés.</a:t>
                      </a: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CREDIT VACANCES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362895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FF00902-80BC-441A-AD9B-4E3B05F5EBF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CREDIT</a:t>
            </a:r>
          </a:p>
        </p:txBody>
      </p:sp>
      <p:pic>
        <p:nvPicPr>
          <p:cNvPr id="20" name="Picture 2" descr="Panneau de route prioritaire en France — Wikipédia">
            <a:extLst>
              <a:ext uri="{FF2B5EF4-FFF2-40B4-BE49-F238E27FC236}">
                <a16:creationId xmlns:a16="http://schemas.microsoft.com/office/drawing/2014/main" id="{CCBFC789-7541-4C95-9D9D-EA155C972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280" y="2959288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D0EC857-7B46-453D-9328-5EE2FEC5FC7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35970" y="5087392"/>
            <a:ext cx="363205" cy="29056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180AB83-AD1A-42BB-98F0-A83073626A7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35970" y="4736427"/>
            <a:ext cx="316979" cy="26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9946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8984C3B-8D5C-4744-92F0-3D6AC88BD2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 du </a:t>
            </a:r>
            <a:r>
              <a:rPr lang="fr-FR">
                <a:latin typeface="Montserrat Black"/>
              </a:rPr>
              <a:t>Crédit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/>
        </p:nvGraphicFramePr>
        <p:xfrm>
          <a:off x="523510" y="1304679"/>
          <a:ext cx="11324368" cy="47166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92D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TRAVAUX RÉNOVATION ÉNERGÉTIQUE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entre 25 et 65 ans, avec flux sur compte de dépôt &gt; 1000€ mensuel, et, soit : 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Propriétaires dans l’ancien </a:t>
                      </a:r>
                      <a:r>
                        <a:rPr lang="fr-FR" sz="1000" b="0" i="1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(a venir)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avec crédit </a:t>
                      </a:r>
                      <a:r>
                        <a:rPr lang="fr-FR" sz="1000" b="0" i="0" u="none" strike="noStrike" kern="120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immo</a:t>
                      </a: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de plus de 5 ans ;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OU, DPE F et G </a:t>
                      </a:r>
                      <a:r>
                        <a:rPr lang="fr-FR" sz="1000" b="0" i="1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(a venir)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OU, cible évènement client « chauffage au fuel » </a:t>
                      </a:r>
                      <a:r>
                        <a:rPr lang="fr-FR" sz="1000" b="0" i="1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(a venir)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Accompagner nos clients dans leur transition énergétique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CREDIT TRAVAUX RENOV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92D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REBOND CRÉDIT IMMO M+6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entre 25 et 65 ans, propriétaires de crédit immobilier MEF M+6</a:t>
                      </a:r>
                    </a:p>
                    <a:p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Flux compte de dépôt &gt; 1000€ mensuel</a:t>
                      </a:r>
                    </a:p>
                    <a:p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Proposer nos solutions de financement travaux suite à une acquisition immobilière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CREDIT REBOND IMMO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362895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FF00902-80BC-441A-AD9B-4E3B05F5EBF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CREDIT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30FEAB6-1D2B-4A8B-A15E-B77903FD99C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61243" y="3221653"/>
            <a:ext cx="363205" cy="29056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6418B30-8AEA-49DD-A904-ECFAF6C8D28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3573484"/>
            <a:ext cx="244339" cy="27735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FC1A35C-2FA5-4B6F-85D6-4E674CFC81D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3906473"/>
            <a:ext cx="316979" cy="26415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09B7EB5-D48E-456A-9A49-EC3D95D49A3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61243" y="4946835"/>
            <a:ext cx="363205" cy="29056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D3633AF-C894-4451-AD3E-A9C70E5B422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5298666"/>
            <a:ext cx="244339" cy="277357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A16EB27-24B1-4AD7-BD37-F1047DE9365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5631655"/>
            <a:ext cx="316979" cy="26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69517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8984C3B-8D5C-4744-92F0-3D6AC88BD2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 du </a:t>
            </a:r>
            <a:r>
              <a:rPr lang="fr-FR">
                <a:latin typeface="Montserrat Black"/>
              </a:rPr>
              <a:t>Crédit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1097746"/>
              </p:ext>
            </p:extLst>
          </p:nvPr>
        </p:nvGraphicFramePr>
        <p:xfrm>
          <a:off x="523510" y="1304679"/>
          <a:ext cx="11324368" cy="33220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92D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CREDITS PROJETS A ECHEANCE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ayant souscrit un prêt projet mais sans l’avoir débloqué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Contacter les clients avec un prêt projet pour les informer de son échéance à venir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92D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ENCOURS INTERNES ET ENCOURS EXTERNES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avec PP dont le CRD représente 40% du montant emprunté (donc 60% du prêt est déjà remboursé)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755" marR="0" lvl="0" indent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Cette campagne permettra d’affirmer notre place de partenaire financier de nos clients en les accompagnant dans leurs projets </a:t>
                      </a: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 venir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CREDIT ENCOURS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362895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Icône De retour dans Qvadrons Icons">
            <a:hlinkClick r:id="rId3" action="ppaction://hlinksldjump"/>
            <a:extLst>
              <a:ext uri="{FF2B5EF4-FFF2-40B4-BE49-F238E27FC236}">
                <a16:creationId xmlns:a16="http://schemas.microsoft.com/office/drawing/2014/main" id="{FDE55D25-43D1-4EC1-8F0A-A7BDBA64C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FF00902-80BC-441A-AD9B-4E3B05F5EBF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CREDIT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6DA11B3-5365-44F6-898D-2C4035DC8A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25732" y="3294876"/>
            <a:ext cx="256054" cy="26824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323973F-45F6-4D90-BABB-0C032D85A98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3664597"/>
            <a:ext cx="363205" cy="29056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F7855E1-6C83-4C96-ABEB-567B86C9B88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4016428"/>
            <a:ext cx="244339" cy="27735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69EA209-6A8C-452C-B357-66593A7F3B9E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4349417"/>
            <a:ext cx="316979" cy="26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76004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5092908"/>
              </p:ext>
            </p:extLst>
          </p:nvPr>
        </p:nvGraphicFramePr>
        <p:xfrm>
          <a:off x="523510" y="1304679"/>
          <a:ext cx="11324368" cy="41070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PRIO Q2 IARD PREV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Du 1er mai au 9 septembre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26-65 ans, « presque équipés" (éligibles en PTF : segments Premium, à potentiel, Essentiels à potentiel, Essentiels), 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1000" b="1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BPne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détenant 2 univers sauf </a:t>
                      </a: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et non vus en 2023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C’est une cible tendre et prioritaire.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Ces clients sont équipés de 2 Univers.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La détention d’un 3</a:t>
                      </a:r>
                      <a:r>
                        <a:rPr lang="fr-FR" sz="1000" b="1" i="0" u="none" strike="noStrike" kern="1200" baseline="30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univers va permettre de les activer.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L’impact Part Variable est élevé.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PRIO Q2 IARD PRESQUE EQUIPE </a:t>
                      </a: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CONQUETE MRH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âgés de 29 à 75 ans, non détenteurs de MRH. Score appétence MRH ou réalisation devis MRH ou visite page MRH.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Booster les ventes et devis d’assurance MRH.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          1 mois offert du 3 juin au 1er juillet.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 puis </a:t>
                      </a:r>
                      <a:r>
                        <a:rPr lang="fr-FR" sz="1000" b="0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Non Traité CRC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CONQUETE MRH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362895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pic>
        <p:nvPicPr>
          <p:cNvPr id="20" name="Picture 2" descr="Panneau de route prioritaire en France — Wikipédia">
            <a:extLst>
              <a:ext uri="{FF2B5EF4-FFF2-40B4-BE49-F238E27FC236}">
                <a16:creationId xmlns:a16="http://schemas.microsoft.com/office/drawing/2014/main" id="{CCBFC789-7541-4C95-9D9D-EA155C972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280" y="2959288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DED68BA-014B-4E32-AC25-A877CFDBC278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IARD &amp; Prévoyance 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F6B41D-AEFB-405F-9D22-97BE9C92E8A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 </a:t>
            </a:r>
            <a:r>
              <a:rPr lang="fr-FR">
                <a:latin typeface="Montserrat Black"/>
              </a:rPr>
              <a:t>de l’IARD &amp; Prévoyance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pic>
        <p:nvPicPr>
          <p:cNvPr id="21" name="Picture 4" descr="Bouton Rond Rouge Métallique Promo Clip Art Libres De Droits , Svg ,  Vecteurs Et Illustration. Image 59285294.">
            <a:extLst>
              <a:ext uri="{FF2B5EF4-FFF2-40B4-BE49-F238E27FC236}">
                <a16:creationId xmlns:a16="http://schemas.microsoft.com/office/drawing/2014/main" id="{1B9AE184-0542-414B-9E93-4B7CBDA386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455" y="4834048"/>
            <a:ext cx="347521" cy="347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A604A7A-B6DD-411B-85DD-CA8E01A3C99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53903" y="4449525"/>
            <a:ext cx="363205" cy="29056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ADBEB0A-7EDF-4E56-8FF5-552312F9CA2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05518" y="4801356"/>
            <a:ext cx="244339" cy="277357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3E37A69-8398-4018-8DCE-3932A9F33FB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05518" y="5134345"/>
            <a:ext cx="316979" cy="26415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0722846-963B-4679-B57D-6EF1E434C8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48341" y="5108595"/>
            <a:ext cx="208220" cy="20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528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/>
        </p:nvGraphicFramePr>
        <p:xfrm>
          <a:off x="523510" y="1304679"/>
          <a:ext cx="11324368" cy="40266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CONQUÊTE SÉCUR'FAMILLE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âgés de 30 à 50 ans avec 1 au moins 1 enfant, détenteurs d’IARD ou scorés appétence Prévoyance. </a:t>
                      </a: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Segment Premium.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Poursuivre l’équipement de nos clients en prévoyance à travers Sécur’Famille 2.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          2 mois offerts du 2 mai au 30 juin  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PREV CONQUETE SF2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REBOND SUR SINISTRES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Récurrente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ayant eu un sinistre indemnisé et clos dans les 3 derniers mois (AUTO ou MRH)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Transformer le règlement de sinistre en opportunité commerciale pour consolider la relation et équiper.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36289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VENTE COMBINÉE MRH/PJ/GAV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Récurrente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18 à 64 ans, équipés en MRH et ayant répondu « plus tard » parcours combiné intérêt GAV ou PJ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Equiper les souscripteurs de MRH et reproposer à ces clients la GAV ou la PJ.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La GAV est éligible à la multi-ventes 5%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4223734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DED68BA-014B-4E32-AC25-A877CFDBC278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IARD &amp; Prévoyance 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F6B41D-AEFB-405F-9D22-97BE9C92E8A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 </a:t>
            </a:r>
            <a:r>
              <a:rPr lang="fr-FR">
                <a:latin typeface="Montserrat Black"/>
              </a:rPr>
              <a:t>de l’IARD &amp; Prévoyance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A604A7A-B6DD-411B-85DD-CA8E01A3C99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97690" y="2863239"/>
            <a:ext cx="363205" cy="29056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ADBEB0A-7EDF-4E56-8FF5-552312F9CA2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49305" y="3215070"/>
            <a:ext cx="244339" cy="277357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3E37A69-8398-4018-8DCE-3932A9F33FB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49305" y="3548059"/>
            <a:ext cx="316979" cy="264150"/>
          </a:xfrm>
          <a:prstGeom prst="rect">
            <a:avLst/>
          </a:prstGeom>
        </p:spPr>
      </p:pic>
      <p:pic>
        <p:nvPicPr>
          <p:cNvPr id="25" name="Picture 4" descr="Bouton Rond Rouge Métallique Promo Clip Art Libres De Droits , Svg ,  Vecteurs Et Illustration. Image 59285294.">
            <a:extLst>
              <a:ext uri="{FF2B5EF4-FFF2-40B4-BE49-F238E27FC236}">
                <a16:creationId xmlns:a16="http://schemas.microsoft.com/office/drawing/2014/main" id="{0486EE4D-64DF-4612-9FFB-528AED584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455" y="3332613"/>
            <a:ext cx="347521" cy="347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2372213-89EE-460E-9C83-9DA98EF34B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75501" y="4208325"/>
            <a:ext cx="208220" cy="20822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6DE1683-9268-4788-94D2-8E0378292D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56934" y="4977870"/>
            <a:ext cx="208220" cy="20822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46C6501-C3E4-4C8D-A50F-D6D7B0E8F06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4597667"/>
            <a:ext cx="363205" cy="29056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0DF8639-4267-4AFA-8638-C76314E3ECA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43916" y="4949905"/>
            <a:ext cx="316979" cy="26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99528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/>
        </p:nvGraphicFramePr>
        <p:xfrm>
          <a:off x="523510" y="1304679"/>
          <a:ext cx="11324368" cy="29682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IARD ANTI RESIL Mono ou Multi</a:t>
                      </a:r>
                      <a:endParaRPr lang="fr-FR" sz="12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Récurrente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mensuelle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majeurs capables, âgés de 30  à 50 ans, détenteur d’un seul ou plusieurs contrat IARD MRH ou GAV ou Santé ou Auto ou 2 roues entre 2 et 3 ans, </a:t>
                      </a: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sans RDV, sans CRE les 15 jours derniers jours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Ces clients IARD n’ont plus été rencontrés sur le sujet et il y a risque de résiliation : Faire un point pour adapter le niveau de garantie des contrats IARD selon l’évolution de leurs besoins et en identifier de nouveaux.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IARD ANTI RESIL Mono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IARD ANTI RESIL Multi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6378519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Icône De retour dans Qvadrons Icons">
            <a:hlinkClick r:id="rId3" action="ppaction://hlinksldjump"/>
            <a:extLst>
              <a:ext uri="{FF2B5EF4-FFF2-40B4-BE49-F238E27FC236}">
                <a16:creationId xmlns:a16="http://schemas.microsoft.com/office/drawing/2014/main" id="{FDE55D25-43D1-4EC1-8F0A-A7BDBA64C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DED68BA-014B-4E32-AC25-A877CFDBC278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IARD &amp; Prévoyance 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F6B41D-AEFB-405F-9D22-97BE9C92E8A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 </a:t>
            </a:r>
            <a:r>
              <a:rPr lang="fr-FR">
                <a:latin typeface="Montserrat Black"/>
              </a:rPr>
              <a:t>de l’IARD &amp; Prévoyance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</p:spTree>
    <p:extLst>
      <p:ext uri="{BB962C8B-B14F-4D97-AF65-F5344CB8AC3E}">
        <p14:creationId xmlns:p14="http://schemas.microsoft.com/office/powerpoint/2010/main" val="128366223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0736253"/>
              </p:ext>
            </p:extLst>
          </p:nvPr>
        </p:nvGraphicFramePr>
        <p:xfrm>
          <a:off x="525101" y="1304679"/>
          <a:ext cx="11322777" cy="41790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7467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PRIO Q2 JEUNES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Du 1er mai au 9 septembre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1000" b="0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Ene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OU </a:t>
                      </a:r>
                      <a:r>
                        <a:rPr lang="fr-FR" sz="1000" b="0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JDne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fr-FR" sz="1000" b="0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JBPne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avec 1 univers, segments éligibles en portefeuille (Premium OU Essentiel à Potentiel OU Potentiel OU Essentiel), non vus en 2023</a:t>
                      </a: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C’est une cible tendre et prioritaire.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Ces jeunes clients sont presque équipés.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La détention d’un univers complémentaire va permettre de les activer.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L’impact Part Variable est élevé.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PRIO Q2 JEUNES PRESQUE EQUIPE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CONQUETE ENFANT DOSSIER IMMO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Récurrente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Année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 ayant réalisé un crédit immobilier en N-1 avec enfant mineur non client.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Développer la conquête en réalisant une EER avec les enfants de nos clients.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CONQUETE ENFANT DOSSIER IMMO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4223734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CONQUETE ENFANT ABONNEMENT PRESSE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Récurrente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Année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 ayant souscrit à un abonnement magazine enfant via notre partenaire </a:t>
                      </a:r>
                      <a:r>
                        <a:rPr lang="fr-FR" sz="1000" b="0" i="0" u="none" strike="noStrike" kern="120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Dekuple</a:t>
                      </a: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CONQUETE ENFANT ABONNEMENT PRESSE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788553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442AE24C-77B8-483E-BDDC-9359BB7209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 </a:t>
            </a:r>
            <a:r>
              <a:rPr lang="fr-FR">
                <a:latin typeface="Montserrat Black"/>
              </a:rPr>
              <a:t>des Jeunes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335EC18-8FA6-4951-A3C9-A27B763A4EA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JEUNES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164E3F8D-06ED-4DF6-B8EA-CDB403CFE743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82420">
            <a:off x="4784340" y="372824"/>
            <a:ext cx="1150319" cy="854732"/>
          </a:xfrm>
          <a:prstGeom prst="rect">
            <a:avLst/>
          </a:prstGeom>
          <a:noFill/>
        </p:spPr>
      </p:pic>
      <p:pic>
        <p:nvPicPr>
          <p:cNvPr id="30" name="Picture 2" descr="Panneau de route prioritaire en France — Wikipédia">
            <a:extLst>
              <a:ext uri="{FF2B5EF4-FFF2-40B4-BE49-F238E27FC236}">
                <a16:creationId xmlns:a16="http://schemas.microsoft.com/office/drawing/2014/main" id="{A48B2668-5D0B-429F-A706-66A137D57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692" y="2924478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235774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9662697"/>
              </p:ext>
            </p:extLst>
          </p:nvPr>
        </p:nvGraphicFramePr>
        <p:xfrm>
          <a:off x="523510" y="1304679"/>
          <a:ext cx="11324368" cy="42586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03419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53158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CONQUETE JEUNES ANNIV 18 ANS AVEC CSQS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Récurrente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mois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Jeune venant d’avoir 18 ans et détenant une CSQS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Proposer une MEG si la carte n’est plus adaptée au client.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CONQUETE JEUNES ANNIV 18 ANS AVEC CSQS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CONQUETE JEUNES ANNIVERSAIRE 18 ANS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Récurrente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mois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 venant d’avoir 18 ans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Proposer un 1</a:t>
                      </a:r>
                      <a:r>
                        <a:rPr lang="fr-FR" sz="1000" b="0" i="0" u="none" strike="noStrike" kern="1200" baseline="30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er</a:t>
                      </a: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RDV pour adapter son équipement bancaire et initier la relation de partenariat et commerciale entre ce jeune client et son conseiller.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CONQUETE JEUNES ANNIVERSAIRE 18 ANS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1961069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EQUIPEMENT BANCA JEUNE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Récurrente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ayant entre 12 et 28 ans inclus n’ayant pas de carte bancaire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Equiper le client d’une carte bancaire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EQUIPEMENT BANCA JEUNE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788553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JEUNE RISQUE ATTRITION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Récurrente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ayant entre 12 et 28 ans, venant de passer « e » en « ne »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Reprendre contact avec le client afin d’éviter son attrition et renouer les liens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JEUNE RISQUE ATTRITION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2339122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Icône De retour dans Qvadrons Icons">
            <a:hlinkClick r:id="rId3" action="ppaction://hlinksldjump"/>
            <a:extLst>
              <a:ext uri="{FF2B5EF4-FFF2-40B4-BE49-F238E27FC236}">
                <a16:creationId xmlns:a16="http://schemas.microsoft.com/office/drawing/2014/main" id="{FDE55D25-43D1-4EC1-8F0A-A7BDBA64C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442AE24C-77B8-483E-BDDC-9359BB7209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 </a:t>
            </a:r>
            <a:r>
              <a:rPr lang="fr-FR">
                <a:latin typeface="Montserrat Black"/>
              </a:rPr>
              <a:t>des Jeunes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335EC18-8FA6-4951-A3C9-A27B763A4EA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JEUNES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164E3F8D-06ED-4DF6-B8EA-CDB403CFE743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82420">
            <a:off x="4784340" y="372824"/>
            <a:ext cx="1150319" cy="8547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7866825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/>
        </p:nvGraphicFramePr>
        <p:xfrm>
          <a:off x="523510" y="1304679"/>
          <a:ext cx="11324368" cy="37245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835401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030428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412782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40688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1904855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ZONES À FAIBLES ÉMISSIONS - MOBILITÉ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particuliers, 18 à 65 ans, détenteurs Assurance AUTO BPCEA :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1a = Crit’Air 1 et 2 + élec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1b = Crit’Air 3, 4 et 5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2 = Autres – fichier des </a:t>
                      </a:r>
                      <a:r>
                        <a:rPr lang="fr-FR" sz="1000" b="0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immat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Informer nos clients sur les ZFE et les accompagner au changement de véhicule</a:t>
                      </a: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 </a:t>
                      </a:r>
                    </a:p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(cible 1b)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GREEN AUTO ZFE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Icône De retour dans Qvadrons Icons">
            <a:hlinkClick r:id="rId3" action="ppaction://hlinksldjump"/>
            <a:extLst>
              <a:ext uri="{FF2B5EF4-FFF2-40B4-BE49-F238E27FC236}">
                <a16:creationId xmlns:a16="http://schemas.microsoft.com/office/drawing/2014/main" id="{FDE55D25-43D1-4EC1-8F0A-A7BDBA64C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24639" y="1959563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76254" y="2311394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76254" y="2644383"/>
            <a:ext cx="316979" cy="264150"/>
          </a:xfrm>
          <a:prstGeom prst="rect">
            <a:avLst/>
          </a:prstGeom>
        </p:spPr>
      </p:pic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794FA3C3-17AC-474F-B9E3-04BB5E3280D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 du </a:t>
            </a:r>
            <a:r>
              <a:rPr lang="fr-FR">
                <a:solidFill>
                  <a:srgbClr val="00B050"/>
                </a:solidFill>
                <a:latin typeface="Montserrat Black"/>
              </a:rPr>
              <a:t>Green</a:t>
            </a:r>
            <a:r>
              <a:rPr lang="fr-FR">
                <a:solidFill>
                  <a:schemeClr val="tx2">
                    <a:lumMod val="50000"/>
                  </a:schemeClr>
                </a:solidFill>
                <a:latin typeface="Montserrat Black"/>
              </a:rPr>
              <a:t>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2C0EC6E-43C8-42AA-B575-D7BB12F235F2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GREEN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439AE93-ACC6-481A-B20C-9D4C70E8A4D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65715" y="3550855"/>
            <a:ext cx="363205" cy="29056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F661BE9-71CA-437A-A110-625A64ACFC0D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88827" y="3889478"/>
            <a:ext cx="316979" cy="264150"/>
          </a:xfrm>
          <a:prstGeom prst="rect">
            <a:avLst/>
          </a:prstGeom>
        </p:spPr>
      </p:pic>
      <p:pic>
        <p:nvPicPr>
          <p:cNvPr id="15" name="Picture 2" descr="Sticker arbre été vert pas cher Etiquette &amp;amp;amp; Autocollant">
            <a:extLst>
              <a:ext uri="{FF2B5EF4-FFF2-40B4-BE49-F238E27FC236}">
                <a16:creationId xmlns:a16="http://schemas.microsoft.com/office/drawing/2014/main" id="{30E0D49F-06DB-4E36-BF76-40552465F7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411" y="157831"/>
            <a:ext cx="983451" cy="983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500335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/>
        </p:nvGraphicFramePr>
        <p:xfrm>
          <a:off x="523510" y="1304679"/>
          <a:ext cx="11324368" cy="38022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ACTIVATION ASV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</a:t>
                      </a:r>
                      <a:r>
                        <a:rPr lang="fr-FR" sz="1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ayant reçu l’email, PART ou PREMIUM, non vus dans les 3 derniers mois,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S'affirmer dans notre rôle de Banquier Conseil en Epargne en proposant un rendez-vous 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Bilan Epargne 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pour accompagner nos clients équipés d’un contrat d’assurance-vie dans 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l'optimisation de leur épargne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.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EP ACTIVATION ASV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algn="l"/>
                      <a:r>
                        <a:rPr lang="fr-FR" sz="1200" b="1" i="0" u="none" strike="noStrike" kern="120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SELFCARE </a:t>
                      </a:r>
                    </a:p>
                    <a:p>
                      <a:pPr algn="l"/>
                      <a:r>
                        <a:rPr lang="fr-FR" sz="1200" b="1" i="0" u="none" strike="noStrike" kern="120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versement libre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Particuliers 18-79 ans :</a:t>
                      </a:r>
                    </a:p>
                    <a:p>
                      <a:pPr lvl="0"/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• Détenteurs d’un contrat ASV </a:t>
                      </a:r>
                    </a:p>
                    <a:p>
                      <a:pPr lvl="0"/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• Avec DEI </a:t>
                      </a:r>
                    </a:p>
                    <a:p>
                      <a:pPr lvl="0"/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• ​HDG, GP, BQP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Présenter aux clients le versement libre en </a:t>
                      </a:r>
                      <a:r>
                        <a:rPr lang="fr-FR" sz="1000" b="0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selfcare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: possibilité d’effectuer des opérations sur leurs contrats d'assurance vie en toute autonomie sur l'Espace Assurance DEI.</a:t>
                      </a:r>
                    </a:p>
                    <a:p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Inciter les clients à réaliser un versement en </a:t>
                      </a:r>
                      <a:r>
                        <a:rPr lang="fr-FR" sz="1000" b="0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selfcare</a:t>
                      </a: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8171938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0E9FB31-2043-4D24-8827-414427038D7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61243" y="2830158"/>
            <a:ext cx="363205" cy="29056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E2F8AEC-4B6C-4AB0-80E8-5FF4CD63CF4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3181989"/>
            <a:ext cx="244339" cy="27735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9BBE9AC-2CAF-4D7B-9C4D-91BA5C6101B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3514978"/>
            <a:ext cx="316979" cy="26415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A8ADFD2-BE3B-43DA-81DB-7078EA71F29A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tx2"/>
                </a:solidFill>
                <a:latin typeface="Montserrat Black" panose="00000A00000000000000" pitchFamily="2" charset="0"/>
              </a:rPr>
              <a:t>PREMIUM</a:t>
            </a: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EED1F917-F7D8-41E5-88A9-311D84B9D1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4964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</a:t>
            </a:r>
            <a:r>
              <a:rPr lang="fr-FR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>
                <a:solidFill>
                  <a:srgbClr val="002060"/>
                </a:solidFill>
                <a:latin typeface="Montserrat Black"/>
              </a:rPr>
              <a:t>Premium</a:t>
            </a:r>
            <a:r>
              <a:rPr lang="fr-FR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56687BE1-5A5F-4592-A4E4-B61AE42B2BE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202" y="508857"/>
            <a:ext cx="632525" cy="614707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0B92902-580B-4CE9-84B4-5BDE3AB245A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4240803"/>
            <a:ext cx="244339" cy="277357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24717A85-0767-487B-8727-D880A1A8341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4573792"/>
            <a:ext cx="316979" cy="26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65647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/>
        </p:nvGraphicFramePr>
        <p:xfrm>
          <a:off x="523510" y="1304679"/>
          <a:ext cx="11324368" cy="42594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algn="l"/>
                      <a:r>
                        <a:rPr lang="fr-FR" sz="1200" b="1" i="0" u="none" strike="noStrike" kern="1200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SCPI en direct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Premium de 30 à 70 ans, détenteurs de parts en direct SCPI AEW ACTIPIERRE EUROPE, ATOUT PIERRE DIVERSIFICATION, FRUCTIPIERRE et PIERRE PLUS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Générer un rdv bilan épargne afin de proposer un nouveau versement sur les SCPI actuelles et/ou une diversification sur de nouvelles SCPI en Direct. </a:t>
                      </a:r>
                    </a:p>
                    <a:p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Sensibiliser nos clients sur le levier fiscal du financement pour l'acquisition des SCPI en Direct.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 </a:t>
                      </a:r>
                      <a:endParaRPr lang="pt-B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PREMIUM SCPI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8171938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b="1" i="0" u="none" strike="noStrike" kern="1200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PREMIUM BANCA sans Carte HDG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 defTabSz="914400" rtl="0" eaLnBrk="1" latinLnBrk="0" hangingPunct="1"/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Premium bancarisés principal, BQP, GP ou HDG</a:t>
                      </a:r>
                    </a:p>
                    <a:p>
                      <a:pPr marL="0" lvl="0" algn="l" defTabSz="914400" rtl="0" eaLnBrk="1" latinLnBrk="0" hangingPunct="1"/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25-64 ans</a:t>
                      </a:r>
                    </a:p>
                    <a:p>
                      <a:pPr marL="0" lvl="0" algn="l" defTabSz="914400" rtl="0" eaLnBrk="1" latinLnBrk="0" hangingPunct="1"/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Détenteurs d’un forfait</a:t>
                      </a:r>
                    </a:p>
                    <a:p>
                      <a:pPr marL="0" lvl="0" algn="l" defTabSz="914400" rtl="0" eaLnBrk="1" latinLnBrk="0" hangingPunct="1"/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Sans carte Haut de Gamme</a:t>
                      </a:r>
                    </a:p>
                    <a:p>
                      <a:pPr marL="0" lvl="0" algn="l" defTabSz="914400" rtl="0" eaLnBrk="1" latinLnBrk="0" hangingPunct="1"/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Non vus dans les 6 derniers mois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Montée de gamme avec possibilité d’opter pour une formule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PREMIUM BANCA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SANS CB HDG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629594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0E9FB31-2043-4D24-8827-414427038D7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76537" y="2972177"/>
            <a:ext cx="363205" cy="29056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E2F8AEC-4B6C-4AB0-80E8-5FF4CD63CF4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28152" y="3324008"/>
            <a:ext cx="244339" cy="27735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9BBE9AC-2CAF-4D7B-9C4D-91BA5C6101B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28152" y="3656997"/>
            <a:ext cx="316979" cy="26415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A8ADFD2-BE3B-43DA-81DB-7078EA71F29A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tx2"/>
                </a:solidFill>
                <a:latin typeface="Montserrat Black" panose="00000A00000000000000" pitchFamily="2" charset="0"/>
              </a:rPr>
              <a:t>PREMIUM</a:t>
            </a: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EED1F917-F7D8-41E5-88A9-311D84B9D1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4964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</a:t>
            </a:r>
            <a:r>
              <a:rPr lang="fr-FR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>
                <a:solidFill>
                  <a:srgbClr val="002060"/>
                </a:solidFill>
                <a:latin typeface="Montserrat Black"/>
              </a:rPr>
              <a:t>Premium</a:t>
            </a:r>
            <a:r>
              <a:rPr lang="fr-FR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56687BE1-5A5F-4592-A4E4-B61AE42B2BE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202" y="508857"/>
            <a:ext cx="632525" cy="61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01342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1194747"/>
              </p:ext>
            </p:extLst>
          </p:nvPr>
        </p:nvGraphicFramePr>
        <p:xfrm>
          <a:off x="523510" y="1304679"/>
          <a:ext cx="11324368" cy="44838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algn="l"/>
                      <a:r>
                        <a:rPr lang="fr-FR" sz="1200" b="1" i="0" u="none" strike="noStrike" kern="120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Conquête immobilier</a:t>
                      </a:r>
                    </a:p>
                    <a:p>
                      <a:pPr algn="l"/>
                      <a:r>
                        <a:rPr lang="fr-FR" sz="1200" b="1" i="0" u="none" strike="noStrike" kern="120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Patrimonial – Lots</a:t>
                      </a:r>
                    </a:p>
                    <a:p>
                      <a:pPr algn="l"/>
                      <a:r>
                        <a:rPr lang="fr-FR" sz="1200" b="1" i="0" u="none" strike="noStrike" kern="120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immobiliers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Premium entre 44 et 55 ans</a:t>
                      </a:r>
                    </a:p>
                    <a:p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Flux annuels&gt; 50K€</a:t>
                      </a:r>
                    </a:p>
                    <a:p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Avec liquidités &gt; 30K€</a:t>
                      </a:r>
                    </a:p>
                    <a:p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Non détenteurs de lot immobilier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Equiper en lots immobiliers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PREMIUM LOTS IMMO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TEMPS FORT MRH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</a:t>
                      </a:r>
                      <a:r>
                        <a:rPr lang="fr-FR" sz="1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âgés de 29 à 75 ans, non détenteurs de MRH. Score appétence MRH ou réalisation devis MRH ou visite page MRH.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Booster les ventes et devis d’assurance MRH.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          1 mois offert du 3 juin au 1er juillet.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 puis </a:t>
                      </a:r>
                      <a:r>
                        <a:rPr lang="fr-FR" sz="1000" b="0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Non Traité CRC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CONQUETE MRH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8171938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TEMPS FORT SÉCUR'FAMILLE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</a:t>
                      </a:r>
                      <a:r>
                        <a:rPr lang="fr-FR" sz="1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âgés de 30 à 50 ans avec 1 au moins 1 enfant, détenteurs d’IARD ou scorés appétence Prévoyance. </a:t>
                      </a: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Segment Premium.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Poursuivre l’équipement de nos clients en prévoyance à travers Sécur’Famille 2.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          2 mois offerts du 2 mai au 30 juin  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PREV CONQUETE SF2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3615371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Icône De retour dans Qvadrons Icons">
            <a:hlinkClick r:id="rId3" action="ppaction://hlinksldjump"/>
            <a:extLst>
              <a:ext uri="{FF2B5EF4-FFF2-40B4-BE49-F238E27FC236}">
                <a16:creationId xmlns:a16="http://schemas.microsoft.com/office/drawing/2014/main" id="{FDE55D25-43D1-4EC1-8F0A-A7BDBA64C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0E9FB31-2043-4D24-8827-414427038D7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61243" y="2952593"/>
            <a:ext cx="363205" cy="29056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9BBE9AC-2CAF-4D7B-9C4D-91BA5C6101B8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61243" y="3320594"/>
            <a:ext cx="316979" cy="26415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A8ADFD2-BE3B-43DA-81DB-7078EA71F29A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tx2"/>
                </a:solidFill>
                <a:latin typeface="Montserrat Black" panose="00000A00000000000000" pitchFamily="2" charset="0"/>
              </a:rPr>
              <a:t>PREMIUM</a:t>
            </a: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EED1F917-F7D8-41E5-88A9-311D84B9D1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4964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</a:t>
            </a:r>
            <a:r>
              <a:rPr lang="fr-FR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>
                <a:solidFill>
                  <a:srgbClr val="002060"/>
                </a:solidFill>
                <a:latin typeface="Montserrat Black"/>
              </a:rPr>
              <a:t>Premium</a:t>
            </a:r>
            <a:r>
              <a:rPr lang="fr-FR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56687BE1-5A5F-4592-A4E4-B61AE42B2BE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202" y="508857"/>
            <a:ext cx="632525" cy="614707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99C318A-0CB0-4AF5-B276-8963AE95E3A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4814765"/>
            <a:ext cx="363205" cy="290565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402BEE3-8FB8-4EA2-83EB-07F73219881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5166596"/>
            <a:ext cx="244339" cy="277357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52DE069-F1FE-4694-BB27-0FAF71C62E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5499585"/>
            <a:ext cx="316979" cy="26415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60D17758-55D0-489E-8087-409910F6B49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61243" y="3888972"/>
            <a:ext cx="363205" cy="290565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0B92902-580B-4CE9-84B4-5BDE3AB245A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4240803"/>
            <a:ext cx="244339" cy="277357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24717A85-0767-487B-8727-D880A1A8341D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4501368"/>
            <a:ext cx="316979" cy="264150"/>
          </a:xfrm>
          <a:prstGeom prst="rect">
            <a:avLst/>
          </a:prstGeom>
        </p:spPr>
      </p:pic>
      <p:pic>
        <p:nvPicPr>
          <p:cNvPr id="32" name="Picture 4" descr="Bouton Rond Rouge Métallique Promo Clip Art Libres De Droits , Svg ,  Vecteurs Et Illustration. Image 59285294.">
            <a:extLst>
              <a:ext uri="{FF2B5EF4-FFF2-40B4-BE49-F238E27FC236}">
                <a16:creationId xmlns:a16="http://schemas.microsoft.com/office/drawing/2014/main" id="{65F2B926-F78F-4458-BB7A-109FEACA2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4348" y="4205720"/>
            <a:ext cx="347521" cy="347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Bouton Rond Rouge Métallique Promo Clip Art Libres De Droits , Svg ,  Vecteurs Et Illustration. Image 59285294.">
            <a:extLst>
              <a:ext uri="{FF2B5EF4-FFF2-40B4-BE49-F238E27FC236}">
                <a16:creationId xmlns:a16="http://schemas.microsoft.com/office/drawing/2014/main" id="{5184FE12-902D-4E63-9B25-81B19F1189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4347" y="5284139"/>
            <a:ext cx="347521" cy="347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525991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 - Premium - </a:t>
            </a:r>
            <a:r>
              <a:rPr lang="fr-FR" dirty="0">
                <a:solidFill>
                  <a:srgbClr val="C00000"/>
                </a:solidFill>
              </a:rPr>
              <a:t>Professionnels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8984C3B-8D5C-4744-92F0-3D6AC88BD2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solidFill>
                  <a:srgbClr val="C00000"/>
                </a:solidFill>
                <a:latin typeface="Montserrat Black"/>
              </a:rPr>
              <a:t>Les Cibles du </a:t>
            </a:r>
            <a:r>
              <a:rPr lang="fr-FR" dirty="0">
                <a:latin typeface="Montserrat Black"/>
              </a:rPr>
              <a:t>Crédit 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9210640"/>
              </p:ext>
            </p:extLst>
          </p:nvPr>
        </p:nvGraphicFramePr>
        <p:xfrm>
          <a:off x="523510" y="1304679"/>
          <a:ext cx="11324368" cy="42594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rgbClr val="92D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Crédit Digital PRO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Récurrente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Pros, scorés appétents à la souscription d’un crédit / crédit-bail (parcours 100% digital)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Identifier les clients ciblés et qui n’ont pas encore utilisé leur enveloppe de financement pré-accordée (</a:t>
                      </a:r>
                      <a:r>
                        <a:rPr lang="fr-FR" sz="1000" b="0" i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support de contact : clients reçoivent e-mail et SMS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Relancer téléphoniquement les clients ciblés qui n’ont pas encore utilisé leur enveloppe de financement pré-accordée à j+15 de la date de mise à dispo de l’enveloppe (</a:t>
                      </a:r>
                      <a:r>
                        <a:rPr lang="fr-FR" sz="1000" b="0" i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 de traitement : appel CAPRO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CREDIT DIGITAL PRO</a:t>
                      </a: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rgbClr val="92D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DATANEO récurrente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Récurrente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équipés LLD / CBM / autre contrat à la concurrence bientôt à échéance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Proposer nos solutions de financement auto « </a:t>
                      </a:r>
                      <a:r>
                        <a:rPr lang="fr-FR" sz="1000" b="0" i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au bon moment 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» (</a:t>
                      </a:r>
                      <a:r>
                        <a:rPr lang="fr-FR" sz="1000" b="0" i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LLD de + 30 mois, CBM de + de 42 mois et autres contrats de + de 60 mois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)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DATANEO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362895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FF00902-80BC-441A-AD9B-4E3B05F5EBF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CREDIT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7ED1E90-5BDD-365A-B200-3E2CAFE7811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61243" y="3301887"/>
            <a:ext cx="363205" cy="29056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A456EB6-2492-29ED-BC83-73B258BD685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3653718"/>
            <a:ext cx="244339" cy="27735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9A6AACC-B7C4-8D49-3F8B-ADB1C33F7D7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28494" y="4807235"/>
            <a:ext cx="363205" cy="29056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6FD544D-B6D3-8B58-D3FA-8DAB8671452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80109" y="5159066"/>
            <a:ext cx="244339" cy="27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91010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 - Premium - </a:t>
            </a:r>
            <a:r>
              <a:rPr lang="fr-FR" dirty="0">
                <a:solidFill>
                  <a:srgbClr val="C00000"/>
                </a:solidFill>
              </a:rPr>
              <a:t>Professionnels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8984C3B-8D5C-4744-92F0-3D6AC88BD2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solidFill>
                  <a:srgbClr val="C00000"/>
                </a:solidFill>
                <a:latin typeface="Montserrat Black"/>
              </a:rPr>
              <a:t>Les Cibles du </a:t>
            </a:r>
            <a:r>
              <a:rPr lang="fr-FR" dirty="0">
                <a:latin typeface="Montserrat Black"/>
              </a:rPr>
              <a:t>Crédit 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/>
        </p:nvGraphicFramePr>
        <p:xfrm>
          <a:off x="523510" y="1304679"/>
          <a:ext cx="11324368" cy="29682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rgbClr val="92D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Financer matériel médical et/ou véhicule pro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 mai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Pros de santé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avec CA &gt;0 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Equipés ou non en Crédit-Bail Mobilier 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Exclusion des équipés en LLD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Compléter l’équipement des clients Pros de Santé et leur apporter les solutions adaptées à leur activité et leurs besoins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Relancer téléphoniquement les clients ciblés ayant reçu e-mail présentant les avantages du CBM ou de la LLD pour financer son matériel médical ou véhicule pro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PRO SANTE CREDIT</a:t>
                      </a: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</a:tbl>
          </a:graphicData>
        </a:graphic>
      </p:graphicFrame>
      <p:pic>
        <p:nvPicPr>
          <p:cNvPr id="45" name="Picture 2" descr="Icône De retour dans Qvadrons Icons">
            <a:hlinkClick r:id="rId2" action="ppaction://hlinksldjump"/>
            <a:extLst>
              <a:ext uri="{FF2B5EF4-FFF2-40B4-BE49-F238E27FC236}">
                <a16:creationId xmlns:a16="http://schemas.microsoft.com/office/drawing/2014/main" id="{FDE55D25-43D1-4EC1-8F0A-A7BDBA64C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FF00902-80BC-441A-AD9B-4E3B05F5EBF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CREDIT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61AB9C0-54BF-56BE-F778-0433CCA5F6B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74547" y="3315120"/>
            <a:ext cx="363205" cy="290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26544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 - Premium - </a:t>
            </a:r>
            <a:r>
              <a:rPr lang="fr-FR" dirty="0">
                <a:solidFill>
                  <a:srgbClr val="C00000"/>
                </a:solidFill>
              </a:rPr>
              <a:t>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6319239"/>
              </p:ext>
            </p:extLst>
          </p:nvPr>
        </p:nvGraphicFramePr>
        <p:xfrm>
          <a:off x="523510" y="1304679"/>
          <a:ext cx="11324368" cy="36498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TRESO CLIMAT II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Du 14/04 au 13/07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1 : clients Pros avec disponibilités &gt; 100 K€ ou solde moyen &gt; 50 K€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2 : Clients Pros détenteurs d’un LEI valide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Proposer une solution de diversification de trésorerie à travers un produit structuré action au format de « </a:t>
                      </a:r>
                      <a:r>
                        <a:rPr lang="fr-FR" sz="1000" b="0" i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Green Bond 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»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PRO EPARGNE TRESO CLIMAT II</a:t>
                      </a: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CCE solde moyen trimestre &gt; 10K€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Récurrente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pros non-vus dans les 6 derniers mois, détenteurs CCE (</a:t>
                      </a:r>
                      <a:r>
                        <a:rPr lang="fr-FR" sz="1000" b="0" i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hors CEP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) depuis plus de 6 mois et dont le 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solde moyen 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sur le dernier trim est 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&gt;= 10 K€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Contacter les clients pros présentant un excédent de tréso sur leur 08 afin de les orienter vers nos solutions d’épargne CT MLT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CCE solde moyen trimestre &gt; 10K€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362895"/>
                  </a:ext>
                </a:extLst>
              </a:tr>
            </a:tbl>
          </a:graphicData>
        </a:graphic>
      </p:graphicFrame>
      <p:pic>
        <p:nvPicPr>
          <p:cNvPr id="45" name="Picture 2" descr="Icône De retour dans Qvadrons Icons">
            <a:hlinkClick r:id="rId2" action="ppaction://hlinksldjump"/>
            <a:extLst>
              <a:ext uri="{FF2B5EF4-FFF2-40B4-BE49-F238E27FC236}">
                <a16:creationId xmlns:a16="http://schemas.microsoft.com/office/drawing/2014/main" id="{FDE55D25-43D1-4EC1-8F0A-A7BDBA64C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D353E3C-9282-4FAB-BFA6-7C5298EEF82A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EPARGNE</a:t>
            </a:r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B61253F7-D769-44AB-A277-E770735DD1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solidFill>
                  <a:srgbClr val="C00000"/>
                </a:solidFill>
                <a:latin typeface="Montserrat Black"/>
              </a:rPr>
              <a:t>Les Cibles de</a:t>
            </a:r>
            <a:r>
              <a:rPr lang="fr-FR" dirty="0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 dirty="0">
                <a:latin typeface="Montserrat Black"/>
              </a:rPr>
              <a:t>l’Epargne</a:t>
            </a:r>
            <a:r>
              <a:rPr lang="fr-FR" dirty="0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7F1FDA5-8A58-C195-FF08-16FE9439E7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05039" y="3181435"/>
            <a:ext cx="363205" cy="290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98172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 - Premium - 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/>
        </p:nvGraphicFramePr>
        <p:xfrm>
          <a:off x="523510" y="1304679"/>
          <a:ext cx="11324368" cy="47970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APPROCHE GLOBALE ASSURANCE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 mai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1 : 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CPA équipés d’un contrat MR Pro ou Auto Pro 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 éligibles Promo « IARD </a:t>
                      </a:r>
                      <a:r>
                        <a:rPr lang="fr-FR" sz="1000" b="0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Multidétention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 »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NER &lt; 1 an non-détenteurs MR Pro ni Auto Pro  éligibles Promo « IARD Pro NER »</a:t>
                      </a: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2 : 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CPA** non-équipés en IARD ni </a:t>
                      </a:r>
                      <a:r>
                        <a:rPr lang="fr-FR" sz="1000" b="0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Prév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 éligibles 2 mois offerts sur </a:t>
                      </a:r>
                      <a:r>
                        <a:rPr lang="fr-FR" sz="1000" b="0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Prév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 Pro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visés par e-mail ou bannière 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 dans les PDO ceux qui ont cliqué sur e-mail/bannière</a:t>
                      </a: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Présenter notre offre globale d’assurances (IARD Pro, Prévoyance et Santé) aux clients Pros et leur faire bénéficier d’offres promos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PRO APPR GLOBALE ASSURANCE</a:t>
                      </a: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</a:tbl>
          </a:graphicData>
        </a:graphic>
      </p:graphicFrame>
      <p:pic>
        <p:nvPicPr>
          <p:cNvPr id="45" name="Picture 2" descr="Icône De retour dans Qvadrons Icons">
            <a:hlinkClick r:id="rId2" action="ppaction://hlinksldjump"/>
            <a:extLst>
              <a:ext uri="{FF2B5EF4-FFF2-40B4-BE49-F238E27FC236}">
                <a16:creationId xmlns:a16="http://schemas.microsoft.com/office/drawing/2014/main" id="{FDE55D25-43D1-4EC1-8F0A-A7BDBA64C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DED68BA-014B-4E32-AC25-A877CFDBC278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Montserrat Black" panose="00000A00000000000000" pitchFamily="2" charset="0"/>
              </a:rPr>
              <a:t>IARD PRO / PREVOYANCE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F6B41D-AEFB-405F-9D22-97BE9C92E8A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solidFill>
                  <a:srgbClr val="C00000"/>
                </a:solidFill>
                <a:latin typeface="Montserrat Black"/>
              </a:rPr>
              <a:t>Les Cibles </a:t>
            </a:r>
            <a:r>
              <a:rPr lang="fr-FR" dirty="0">
                <a:latin typeface="Montserrat Black"/>
              </a:rPr>
              <a:t>de l’IARD PRO 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et de </a:t>
            </a:r>
            <a:r>
              <a:rPr lang="fr-FR" dirty="0">
                <a:latin typeface="Montserrat Black"/>
              </a:rPr>
              <a:t>la  Prévoyance 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A604A7A-B6DD-411B-85DD-CA8E01A3C99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71032" y="4128129"/>
            <a:ext cx="363205" cy="29056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3E37A69-8398-4018-8DCE-3932A9F33FBC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91833" y="4604352"/>
            <a:ext cx="316979" cy="26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64960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 - Premium - </a:t>
            </a:r>
            <a:r>
              <a:rPr lang="fr-FR" dirty="0">
                <a:solidFill>
                  <a:srgbClr val="C00000"/>
                </a:solidFill>
              </a:rPr>
              <a:t>Professionnels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8984C3B-8D5C-4744-92F0-3D6AC88BD2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solidFill>
                  <a:srgbClr val="C00000"/>
                </a:solidFill>
                <a:latin typeface="Montserrat Black"/>
              </a:rPr>
              <a:t>Les Cibles de </a:t>
            </a:r>
            <a:r>
              <a:rPr lang="fr-FR" dirty="0">
                <a:latin typeface="Montserrat Black"/>
              </a:rPr>
              <a:t>la Monétique 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/>
        </p:nvGraphicFramePr>
        <p:xfrm>
          <a:off x="523510" y="1304679"/>
          <a:ext cx="11324368" cy="46758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78322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3691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938720">
                <a:tc rowSpan="3"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EQUIPER LES PROS DE SANTE EN SOLUTION D’ENCAISSEMENT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15 mai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1 : Pros de santé non-encore équipés de l’univers « G » du BEGACLI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Equiper les professionnels de santé en solutions d’encaissement monétique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Q2 PRO SANTE ENCAISSEMENT</a:t>
                      </a: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544477">
                <a:tc vMerge="1"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 dirty="0"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2 : Pros de santé avec contrat monétique mais sans TPE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Equiper les professionnels de santé en TPE Santé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362895"/>
                  </a:ext>
                </a:extLst>
              </a:tr>
              <a:tr h="304137">
                <a:tc vMerge="1"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 dirty="0"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3 : Pros de santé détenteurs de terminaux de paiement et appétents JPEL Express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Equiper les professionnels de santé en JPEL Express / JPEL Express sur TPE Premium pour faciliter les encaissements à distance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9300668"/>
                  </a:ext>
                </a:extLst>
              </a:tr>
              <a:tr h="30413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EQUIPER EN TPE ANDROID CHR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 mai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Large Pro codes NAF CHR (cafés, hôtels, restaurants) non-équipés en TPE ANDROID. Envoi d’un e-mailing début mai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Equiper nos Large PRO CHR d’un terminal de paiement </a:t>
                      </a:r>
                      <a:r>
                        <a:rPr lang="fr-FR" sz="1000" b="0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Androïd</a:t>
                      </a: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Q2 PRO TPE ANDROID CHR</a:t>
                      </a: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2863104"/>
                  </a:ext>
                </a:extLst>
              </a:tr>
            </a:tbl>
          </a:graphicData>
        </a:graphic>
      </p:graphicFrame>
      <p:sp>
        <p:nvSpPr>
          <p:cNvPr id="26" name="Rectangle 25">
            <a:extLst>
              <a:ext uri="{FF2B5EF4-FFF2-40B4-BE49-F238E27FC236}">
                <a16:creationId xmlns:a16="http://schemas.microsoft.com/office/drawing/2014/main" id="{05430641-EC4F-4F64-98CF-A40AE90FB4C6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white"/>
                </a:solidFill>
                <a:latin typeface="Montserrat Black" panose="00000A00000000000000" pitchFamily="2" charset="0"/>
              </a:rPr>
              <a:t>MONETIQUE &amp; </a:t>
            </a:r>
            <a:r>
              <a:rPr lang="fr-FR" dirty="0" err="1">
                <a:solidFill>
                  <a:prstClr val="white"/>
                </a:solidFill>
                <a:latin typeface="Montserrat Black" panose="00000A00000000000000" pitchFamily="2" charset="0"/>
              </a:rPr>
              <a:t>e-COMMERCE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Black" panose="00000A00000000000000" pitchFamily="2" charset="0"/>
              <a:ea typeface="+mn-ea"/>
              <a:cs typeface="+mn-cs"/>
            </a:endParaRPr>
          </a:p>
        </p:txBody>
      </p:sp>
      <p:pic>
        <p:nvPicPr>
          <p:cNvPr id="45" name="Picture 2" descr="Icône De retour dans Qvadrons Icons">
            <a:hlinkClick r:id="rId2" action="ppaction://hlinksldjump"/>
            <a:extLst>
              <a:ext uri="{FF2B5EF4-FFF2-40B4-BE49-F238E27FC236}">
                <a16:creationId xmlns:a16="http://schemas.microsoft.com/office/drawing/2014/main" id="{FDE55D25-43D1-4EC1-8F0A-A7BDBA64C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07EA6B0-96CA-BD2B-F615-5BC60C57620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3407197"/>
            <a:ext cx="363205" cy="29056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C88CE78-1284-F52B-3E00-C214B986C16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4092017"/>
            <a:ext cx="316979" cy="26415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7F55C3E-4C1E-D487-CCE9-4ABAA88F3CF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5292546"/>
            <a:ext cx="363205" cy="290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50255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 - Premium - </a:t>
            </a:r>
            <a:r>
              <a:rPr lang="fr-FR" dirty="0">
                <a:solidFill>
                  <a:srgbClr val="C00000"/>
                </a:solidFill>
              </a:rPr>
              <a:t>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3549563"/>
              </p:ext>
            </p:extLst>
          </p:nvPr>
        </p:nvGraphicFramePr>
        <p:xfrm>
          <a:off x="523510" y="1304679"/>
          <a:ext cx="11324368" cy="43245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AVANTAGES RH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fr-FR" sz="1000" b="0" i="0" u="sng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1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: CPA avec &gt;= 2 salariés non-détenteurs de Box-Office </a:t>
                      </a:r>
                      <a:r>
                        <a:rPr lang="fr-FR" sz="900" b="0" i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(vol. 2100)</a:t>
                      </a:r>
                      <a:endParaRPr lang="fr-FR" sz="1000" b="0" i="1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fr-FR" sz="1000" b="0" i="0" u="sng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2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: Prof. Lib. de Santé Actifs avec &gt;= 1 salarié non-détenteurs de Box-Office ni d’ES-PL </a:t>
                      </a:r>
                      <a:r>
                        <a:rPr kumimoji="0" lang="fr-FR" sz="9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(vol. 430)</a:t>
                      </a: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fr-FR" sz="1000" b="0" i="0" u="sng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3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: CPA** avec &gt;= 2 salariés non-détenteurs de sol. BIMPLI </a:t>
                      </a:r>
                      <a:r>
                        <a:rPr kumimoji="0" lang="fr-FR" sz="9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(vol. 2000)</a:t>
                      </a: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fr-FR" sz="1000" b="0" i="0" u="sng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4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: Prof. Lib. de Santé Actifs avec &gt;= 1 salarié non-détenteurs de sol. BIMPLI </a:t>
                      </a:r>
                      <a:r>
                        <a:rPr kumimoji="0" lang="fr-FR" sz="9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(vol. 500)</a:t>
                      </a: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Pour ces clients Pros Actifs non-encore équipés en Box-Office ni en ES-Pl, ni en solution BIMPLI (Resto, CADO, CESU), l’objectif est double :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Proposer des solutions </a:t>
                      </a:r>
                      <a:r>
                        <a:rPr lang="fr-FR" sz="1000" b="0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fidélisantes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clé en main pour optimiser leur politique sociale &amp; fiscale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Constituer une épargne et développer les avantages collaborateurs permettant de fidéliser les salariés avec des avantages fiscaux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PRO AVANTAGES RH</a:t>
                      </a: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D353E3C-9282-4FAB-BFA6-7C5298EEF82A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Montserrat Black" panose="00000A00000000000000" pitchFamily="2" charset="0"/>
              </a:rPr>
              <a:t>INGENIERIE SOCIALE</a:t>
            </a:r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B61253F7-D769-44AB-A277-E770735DD1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solidFill>
                  <a:srgbClr val="C00000"/>
                </a:solidFill>
                <a:latin typeface="Montserrat Black"/>
              </a:rPr>
              <a:t>Les Cibles de</a:t>
            </a:r>
            <a:r>
              <a:rPr lang="fr-FR" dirty="0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 dirty="0">
                <a:latin typeface="Montserrat Black"/>
              </a:rPr>
              <a:t>l’Ingénierie sociale</a:t>
            </a:r>
            <a:r>
              <a:rPr lang="fr-FR" dirty="0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7F1FDA5-8A58-C195-FF08-16FE9439E7A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74061" y="3892513"/>
            <a:ext cx="363205" cy="29056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81301D8-BB08-73F2-2AB3-14D81D6A97A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4265729"/>
            <a:ext cx="316979" cy="26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35902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 - Premium - </a:t>
            </a:r>
            <a:r>
              <a:rPr lang="fr-FR" dirty="0">
                <a:solidFill>
                  <a:srgbClr val="C00000"/>
                </a:solidFill>
              </a:rPr>
              <a:t>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7747099"/>
              </p:ext>
            </p:extLst>
          </p:nvPr>
        </p:nvGraphicFramePr>
        <p:xfrm>
          <a:off x="523510" y="1304679"/>
          <a:ext cx="11324368" cy="38022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FIDELISER &amp; RECRUTER VOS SALARIES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équipés de Box Office mais sans intéressement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Equiper et fidéliser nos clients professionnels en complétant l’offre Box Office avec un dispositif d’intéressement en bénéficiant d’avantages fiscaux pour eux et leurs salariés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PRO RECRUTER SALARIES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36289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OPTIMISATION DE LA FISCALITE ET PREPARATION RETRAITE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 mai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Pros de santé de 30 à 55 ans présentant CA &gt; 150 K€, non-équipés en PERP, ni </a:t>
                      </a:r>
                      <a:r>
                        <a:rPr lang="fr-FR" sz="1000" b="0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Millevie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PER ou PER CE, et non-équipés de produits de défiscalisation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Vol. : 90 clients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 de 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synergie Pro/Premium 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avec objectif double :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Côté Pro : faire évoluer la double-relation en proposant à nos Pros de santé de rencontrer un CAGP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Côté Premium : action de conquête auprès des clients Pros de santé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PRO OPTIM FISCA RETRAITE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3086102"/>
                  </a:ext>
                </a:extLst>
              </a:tr>
            </a:tbl>
          </a:graphicData>
        </a:graphic>
      </p:graphicFrame>
      <p:pic>
        <p:nvPicPr>
          <p:cNvPr id="45" name="Picture 2" descr="Icône De retour dans Qvadrons Icons">
            <a:hlinkClick r:id="rId2" action="ppaction://hlinksldjump"/>
            <a:extLst>
              <a:ext uri="{FF2B5EF4-FFF2-40B4-BE49-F238E27FC236}">
                <a16:creationId xmlns:a16="http://schemas.microsoft.com/office/drawing/2014/main" id="{FDE55D25-43D1-4EC1-8F0A-A7BDBA64C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D353E3C-9282-4FAB-BFA6-7C5298EEF82A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Montserrat Black" panose="00000A00000000000000" pitchFamily="2" charset="0"/>
              </a:rPr>
              <a:t>INGENIERIE SOCIALE</a:t>
            </a:r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B61253F7-D769-44AB-A277-E770735DD1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solidFill>
                  <a:srgbClr val="C00000"/>
                </a:solidFill>
                <a:latin typeface="Montserrat Black"/>
              </a:rPr>
              <a:t>Les Cibles de</a:t>
            </a:r>
            <a:r>
              <a:rPr lang="fr-FR" dirty="0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 dirty="0">
                <a:latin typeface="Montserrat Black"/>
              </a:rPr>
              <a:t>l’Ingénierie sociale</a:t>
            </a:r>
            <a:r>
              <a:rPr lang="fr-FR" dirty="0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4B879C4-8675-5223-1279-6763721D618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3042159"/>
            <a:ext cx="363205" cy="29056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7A77F17-F28A-EFE8-03B8-DB2F9D4E307F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45423" y="3374554"/>
            <a:ext cx="316979" cy="26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96370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Q2 – Grand Public – A chaque entité commerciale (Agence / Territoire / Région)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Présentation du Q2 2023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5E1A52C-B59D-43AC-8FB0-E9B8EAEA83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912" y="1149651"/>
            <a:ext cx="11676063" cy="5244202"/>
          </a:xfrm>
          <a:prstGeom prst="rect">
            <a:avLst/>
          </a:prstGeom>
        </p:spPr>
      </p:pic>
      <p:pic>
        <p:nvPicPr>
          <p:cNvPr id="5" name="Picture 2" descr="Icône De retour dans Qvadrons Icons">
            <a:hlinkClick r:id="rId3" action="ppaction://hlinksldjump"/>
            <a:extLst>
              <a:ext uri="{FF2B5EF4-FFF2-40B4-BE49-F238E27FC236}">
                <a16:creationId xmlns:a16="http://schemas.microsoft.com/office/drawing/2014/main" id="{3C31900A-73F0-D3C1-671C-43567AEA58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954056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Q2 – Premium – Au niveau de la région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Présentation du Q2 2023</a:t>
            </a:r>
          </a:p>
        </p:txBody>
      </p:sp>
      <p:pic>
        <p:nvPicPr>
          <p:cNvPr id="7" name="Picture 2" descr="Icône De retour dans Qvadrons Icons">
            <a:hlinkClick r:id="rId2" action="ppaction://hlinksldjump"/>
            <a:extLst>
              <a:ext uri="{FF2B5EF4-FFF2-40B4-BE49-F238E27FC236}">
                <a16:creationId xmlns:a16="http://schemas.microsoft.com/office/drawing/2014/main" id="{B2BF95D4-2284-6562-BE15-207B07227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D0AA6F4-DE8E-87A8-4305-45DDC49E37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0487" y="1596865"/>
            <a:ext cx="4391025" cy="25717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49FC654-C00D-9F7A-F826-319F0AB943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4272" y="1928337"/>
            <a:ext cx="10302844" cy="372132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2841294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Présentation du Q2 2023</a:t>
            </a:r>
          </a:p>
        </p:txBody>
      </p:sp>
      <p:pic>
        <p:nvPicPr>
          <p:cNvPr id="7" name="Picture 2" descr="Icône De retour dans Qvadrons Icons">
            <a:hlinkClick r:id="rId2" action="ppaction://hlinksldjump"/>
            <a:extLst>
              <a:ext uri="{FF2B5EF4-FFF2-40B4-BE49-F238E27FC236}">
                <a16:creationId xmlns:a16="http://schemas.microsoft.com/office/drawing/2014/main" id="{B2BF95D4-2284-6562-BE15-207B07227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07ED07-105D-3986-7574-CAA7811CFA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687" y="2400300"/>
            <a:ext cx="11096625" cy="2057400"/>
          </a:xfrm>
          <a:prstGeom prst="rect">
            <a:avLst/>
          </a:prstGeom>
        </p:spPr>
      </p:pic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82EB4FE-BFEA-BF49-8585-09991F19DD88}"/>
              </a:ext>
            </a:extLst>
          </p:cNvPr>
          <p:cNvSpPr txBox="1">
            <a:spLocks/>
          </p:cNvSpPr>
          <p:nvPr/>
        </p:nvSpPr>
        <p:spPr>
          <a:xfrm>
            <a:off x="663574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Q2 – Personnes Protégées – Au niveau du marché</a:t>
            </a:r>
          </a:p>
        </p:txBody>
      </p:sp>
    </p:spTree>
    <p:extLst>
      <p:ext uri="{BB962C8B-B14F-4D97-AF65-F5344CB8AC3E}">
        <p14:creationId xmlns:p14="http://schemas.microsoft.com/office/powerpoint/2010/main" val="164242582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Q2 – Marché des Pros - Au niveau de la région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9D3F30-D171-47EE-9156-939DECA88F8D}"/>
              </a:ext>
            </a:extLst>
          </p:cNvPr>
          <p:cNvSpPr/>
          <p:nvPr/>
        </p:nvSpPr>
        <p:spPr>
          <a:xfrm>
            <a:off x="2421578" y="1520191"/>
            <a:ext cx="59707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Dynamique Commerciale Q2 2023 - du 1er MAI AU 31 AOUT </a:t>
            </a:r>
          </a:p>
        </p:txBody>
      </p:sp>
      <p:sp>
        <p:nvSpPr>
          <p:cNvPr id="11" name="Espace réservé du texte 3">
            <a:extLst>
              <a:ext uri="{FF2B5EF4-FFF2-40B4-BE49-F238E27FC236}">
                <a16:creationId xmlns:a16="http://schemas.microsoft.com/office/drawing/2014/main" id="{BF8853A9-2A77-4735-A46E-FF3A7DE20C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/>
              <a:t>Présentation du Q2 2023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179D460-0F33-409F-305F-0B9FBEF868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3683" y="2121001"/>
            <a:ext cx="9396979" cy="3952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1515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Q2 – Marché des Pros - Au niveau de la région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8129D8-DB3B-49F8-8FE0-0AAAC5611F0E}"/>
              </a:ext>
            </a:extLst>
          </p:cNvPr>
          <p:cNvSpPr/>
          <p:nvPr/>
        </p:nvSpPr>
        <p:spPr>
          <a:xfrm>
            <a:off x="2421578" y="1520191"/>
            <a:ext cx="59707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Dynamique Commerciale Q2 2023 - du 1er MAI AU 31 AOUT </a:t>
            </a:r>
          </a:p>
        </p:txBody>
      </p:sp>
      <p:graphicFrame>
        <p:nvGraphicFramePr>
          <p:cNvPr id="9" name="Objet 8">
            <a:extLst>
              <a:ext uri="{FF2B5EF4-FFF2-40B4-BE49-F238E27FC236}">
                <a16:creationId xmlns:a16="http://schemas.microsoft.com/office/drawing/2014/main" id="{244E7CB8-0BD6-4B15-8756-901190C8486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5325" y="2225567"/>
          <a:ext cx="9988008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Worksheet" r:id="rId3" imgW="9486900" imgH="3429000" progId="Excel.Sheet.12">
                  <p:embed/>
                </p:oleObj>
              </mc:Choice>
              <mc:Fallback>
                <p:oleObj name="Worksheet" r:id="rId3" imgW="9486900" imgH="3429000" progId="Excel.Sheet.12">
                  <p:embed/>
                  <p:pic>
                    <p:nvPicPr>
                      <p:cNvPr id="9" name="Objet 8">
                        <a:extLst>
                          <a:ext uri="{FF2B5EF4-FFF2-40B4-BE49-F238E27FC236}">
                            <a16:creationId xmlns:a16="http://schemas.microsoft.com/office/drawing/2014/main" id="{244E7CB8-0BD6-4B15-8756-901190C8486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5325" y="2225567"/>
                        <a:ext cx="9988008" cy="3429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space réservé du texte 3">
            <a:extLst>
              <a:ext uri="{FF2B5EF4-FFF2-40B4-BE49-F238E27FC236}">
                <a16:creationId xmlns:a16="http://schemas.microsoft.com/office/drawing/2014/main" id="{FC4C8F7D-DA4F-409F-ACE1-0D9133FD3A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/>
              <a:t>Présentation du Q2 2023</a:t>
            </a:r>
          </a:p>
        </p:txBody>
      </p:sp>
      <p:pic>
        <p:nvPicPr>
          <p:cNvPr id="2" name="Picture 2" descr="Icône De retour dans Qvadrons Icons">
            <a:hlinkClick r:id="rId5" action="ppaction://hlinksldjump"/>
            <a:extLst>
              <a:ext uri="{FF2B5EF4-FFF2-40B4-BE49-F238E27FC236}">
                <a16:creationId xmlns:a16="http://schemas.microsoft.com/office/drawing/2014/main" id="{2FC0DDC1-5F60-6113-B315-D8666678D8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697487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Q2 – Marché de la Viti - Au niveau du marché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F2D233-F684-48C9-99B5-4D0BAE986D9A}"/>
              </a:ext>
            </a:extLst>
          </p:cNvPr>
          <p:cNvSpPr/>
          <p:nvPr/>
        </p:nvSpPr>
        <p:spPr>
          <a:xfrm>
            <a:off x="2909910" y="1734540"/>
            <a:ext cx="59707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Dynamique Commerciale Q2 2023 - du 1er MAI AU 31 AOUT </a:t>
            </a:r>
          </a:p>
        </p:txBody>
      </p:sp>
      <p:sp>
        <p:nvSpPr>
          <p:cNvPr id="12" name="Espace réservé du texte 3">
            <a:extLst>
              <a:ext uri="{FF2B5EF4-FFF2-40B4-BE49-F238E27FC236}">
                <a16:creationId xmlns:a16="http://schemas.microsoft.com/office/drawing/2014/main" id="{2BC5A448-C714-4193-AF3F-2F0A0F5B3F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/>
              <a:t>Présentation du Q2 2023</a:t>
            </a:r>
          </a:p>
        </p:txBody>
      </p:sp>
      <p:pic>
        <p:nvPicPr>
          <p:cNvPr id="4" name="Picture 2" descr="Icône De retour dans Qvadrons Icons">
            <a:hlinkClick r:id="rId2" action="ppaction://hlinksldjump"/>
            <a:extLst>
              <a:ext uri="{FF2B5EF4-FFF2-40B4-BE49-F238E27FC236}">
                <a16:creationId xmlns:a16="http://schemas.microsoft.com/office/drawing/2014/main" id="{9DF02635-0D2C-D05C-FA49-B6D0E77A6B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175BE86-9D92-8FBF-9DA1-126C1BFAAD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2420" y="2587452"/>
            <a:ext cx="8455662" cy="310668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6681980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Q2 – Marché des Associations - Au niveau du marché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CCDBCA7-50C9-4DD7-942B-242B1CCA5AAA}"/>
              </a:ext>
            </a:extLst>
          </p:cNvPr>
          <p:cNvSpPr/>
          <p:nvPr/>
        </p:nvSpPr>
        <p:spPr>
          <a:xfrm>
            <a:off x="3110631" y="1861583"/>
            <a:ext cx="59707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Dynamique Commerciale Q2 2023 - du 1er MAI AU 31 AOUT </a:t>
            </a:r>
          </a:p>
        </p:txBody>
      </p:sp>
      <p:graphicFrame>
        <p:nvGraphicFramePr>
          <p:cNvPr id="6" name="Objet 5">
            <a:extLst>
              <a:ext uri="{FF2B5EF4-FFF2-40B4-BE49-F238E27FC236}">
                <a16:creationId xmlns:a16="http://schemas.microsoft.com/office/drawing/2014/main" id="{6EC9475B-6AC8-4490-B5E7-66470D6C627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5325" y="2365375"/>
          <a:ext cx="9415463" cy="25634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Worksheet" r:id="rId3" imgW="8029495" imgH="2123933" progId="Excel.Sheet.12">
                  <p:embed/>
                </p:oleObj>
              </mc:Choice>
              <mc:Fallback>
                <p:oleObj name="Worksheet" r:id="rId3" imgW="8029495" imgH="2123933" progId="Excel.Sheet.12">
                  <p:embed/>
                  <p:pic>
                    <p:nvPicPr>
                      <p:cNvPr id="6" name="Objet 5">
                        <a:extLst>
                          <a:ext uri="{FF2B5EF4-FFF2-40B4-BE49-F238E27FC236}">
                            <a16:creationId xmlns:a16="http://schemas.microsoft.com/office/drawing/2014/main" id="{6EC9475B-6AC8-4490-B5E7-66470D6C627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5325" y="2365375"/>
                        <a:ext cx="9415463" cy="25634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space réservé du texte 3">
            <a:extLst>
              <a:ext uri="{FF2B5EF4-FFF2-40B4-BE49-F238E27FC236}">
                <a16:creationId xmlns:a16="http://schemas.microsoft.com/office/drawing/2014/main" id="{A40CDA64-6F25-4597-AC8C-59BD490155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/>
              <a:t>Présentation du Q2 2023</a:t>
            </a:r>
          </a:p>
        </p:txBody>
      </p:sp>
      <p:pic>
        <p:nvPicPr>
          <p:cNvPr id="4" name="Picture 2" descr="Icône De retour dans Qvadrons Icons">
            <a:hlinkClick r:id="rId5" action="ppaction://hlinksldjump"/>
            <a:extLst>
              <a:ext uri="{FF2B5EF4-FFF2-40B4-BE49-F238E27FC236}">
                <a16:creationId xmlns:a16="http://schemas.microsoft.com/office/drawing/2014/main" id="{9E77670D-009A-5DDF-BF58-A23E9A171D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325662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Q2 – </a:t>
            </a:r>
            <a:r>
              <a:rPr lang="fr-FR" dirty="0" err="1"/>
              <a:t>Mon@gence</a:t>
            </a:r>
            <a:r>
              <a:rPr lang="fr-FR" dirty="0"/>
              <a:t> - Au niveau de la structure</a:t>
            </a:r>
          </a:p>
        </p:txBody>
      </p:sp>
      <p:sp>
        <p:nvSpPr>
          <p:cNvPr id="11" name="Espace réservé du texte 3">
            <a:extLst>
              <a:ext uri="{FF2B5EF4-FFF2-40B4-BE49-F238E27FC236}">
                <a16:creationId xmlns:a16="http://schemas.microsoft.com/office/drawing/2014/main" id="{A40CDA64-6F25-4597-AC8C-59BD490155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/>
              <a:t>Présentation du Q2 2023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4D197AF-BE31-4D61-B988-C0EE761220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79994"/>
            <a:ext cx="12192000" cy="489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11833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Q2 – Expert online - Au niveau de la structure</a:t>
            </a:r>
          </a:p>
        </p:txBody>
      </p:sp>
      <p:sp>
        <p:nvSpPr>
          <p:cNvPr id="11" name="Espace réservé du texte 3">
            <a:extLst>
              <a:ext uri="{FF2B5EF4-FFF2-40B4-BE49-F238E27FC236}">
                <a16:creationId xmlns:a16="http://schemas.microsoft.com/office/drawing/2014/main" id="{A40CDA64-6F25-4597-AC8C-59BD490155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/>
              <a:t>Présentation du Q2 2023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87BBA4D-61ED-40CC-92AB-96554873BA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52826"/>
            <a:ext cx="12192000" cy="4312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49836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Q2 – CRC - Au niveau de la structure</a:t>
            </a:r>
          </a:p>
        </p:txBody>
      </p:sp>
      <p:sp>
        <p:nvSpPr>
          <p:cNvPr id="11" name="Espace réservé du texte 3">
            <a:extLst>
              <a:ext uri="{FF2B5EF4-FFF2-40B4-BE49-F238E27FC236}">
                <a16:creationId xmlns:a16="http://schemas.microsoft.com/office/drawing/2014/main" id="{A40CDA64-6F25-4597-AC8C-59BD490155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/>
              <a:t>Présentation du Q2 2023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ADF5225-EB94-4380-8E09-8A68BDDDA9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53156"/>
            <a:ext cx="12192000" cy="4305592"/>
          </a:xfrm>
          <a:prstGeom prst="rect">
            <a:avLst/>
          </a:prstGeom>
        </p:spPr>
      </p:pic>
      <p:pic>
        <p:nvPicPr>
          <p:cNvPr id="2" name="Picture 2" descr="Icône De retour dans Qvadrons Icons">
            <a:hlinkClick r:id="rId3" action="ppaction://hlinksldjump"/>
            <a:extLst>
              <a:ext uri="{FF2B5EF4-FFF2-40B4-BE49-F238E27FC236}">
                <a16:creationId xmlns:a16="http://schemas.microsoft.com/office/drawing/2014/main" id="{CA974A02-C57C-922D-2A15-BBA7C3C3D0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060646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02bd0e2-1d78-4f7d-9dde-91cd55d66e87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6427</TotalTime>
  <Words>11596</Words>
  <Application>Microsoft Office PowerPoint</Application>
  <PresentationFormat>Grand écran</PresentationFormat>
  <Paragraphs>2194</Paragraphs>
  <Slides>72</Slides>
  <Notes>0</Notes>
  <HiddenSlides>35</HiddenSlides>
  <MMClips>0</MMClips>
  <ScaleCrop>false</ScaleCrop>
  <HeadingPairs>
    <vt:vector size="8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72</vt:i4>
      </vt:variant>
    </vt:vector>
  </HeadingPairs>
  <TitlesOfParts>
    <vt:vector size="81" baseType="lpstr">
      <vt:lpstr>Arial</vt:lpstr>
      <vt:lpstr>Arial Black</vt:lpstr>
      <vt:lpstr>Calibri</vt:lpstr>
      <vt:lpstr>Eras Bold ITC</vt:lpstr>
      <vt:lpstr>Gigi</vt:lpstr>
      <vt:lpstr>Montserrat Black</vt:lpstr>
      <vt:lpstr>Wingdings</vt:lpstr>
      <vt:lpstr>Thème Office</vt:lpstr>
      <vt:lpstr>Worksheet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GERARD Alexandre [CEGEE]</cp:lastModifiedBy>
  <cp:revision>539</cp:revision>
  <cp:lastPrinted>2023-03-01T13:30:42Z</cp:lastPrinted>
  <dcterms:created xsi:type="dcterms:W3CDTF">2020-06-24T09:20:11Z</dcterms:created>
  <dcterms:modified xsi:type="dcterms:W3CDTF">2023-05-03T06:43:16Z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2023-02-22T09:33:55Z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