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35"/>
  </p:notesMasterIdLst>
  <p:handoutMasterIdLst>
    <p:handoutMasterId r:id="rId36"/>
  </p:handoutMasterIdLst>
  <p:sldIdLst>
    <p:sldId id="322" r:id="rId2"/>
    <p:sldId id="310" r:id="rId3"/>
    <p:sldId id="815" r:id="rId4"/>
    <p:sldId id="377" r:id="rId5"/>
    <p:sldId id="816" r:id="rId6"/>
    <p:sldId id="376" r:id="rId7"/>
    <p:sldId id="323" r:id="rId8"/>
    <p:sldId id="817" r:id="rId9"/>
    <p:sldId id="380" r:id="rId10"/>
    <p:sldId id="381" r:id="rId11"/>
    <p:sldId id="818" r:id="rId12"/>
    <p:sldId id="378" r:id="rId13"/>
    <p:sldId id="819" r:id="rId14"/>
    <p:sldId id="382" r:id="rId15"/>
    <p:sldId id="820" r:id="rId16"/>
    <p:sldId id="379" r:id="rId17"/>
    <p:sldId id="256" r:id="rId18"/>
    <p:sldId id="257" r:id="rId19"/>
    <p:sldId id="258" r:id="rId20"/>
    <p:sldId id="259" r:id="rId21"/>
    <p:sldId id="260" r:id="rId22"/>
    <p:sldId id="261" r:id="rId23"/>
    <p:sldId id="262" r:id="rId24"/>
    <p:sldId id="263" r:id="rId25"/>
    <p:sldId id="821" r:id="rId26"/>
    <p:sldId id="822" r:id="rId27"/>
    <p:sldId id="825" r:id="rId28"/>
    <p:sldId id="823" r:id="rId29"/>
    <p:sldId id="826" r:id="rId30"/>
    <p:sldId id="824" r:id="rId31"/>
    <p:sldId id="814" r:id="rId32"/>
    <p:sldId id="383" r:id="rId33"/>
    <p:sldId id="272"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5097" autoAdjust="0"/>
  </p:normalViewPr>
  <p:slideViewPr>
    <p:cSldViewPr snapToGrid="0" showGuides="1">
      <p:cViewPr varScale="1">
        <p:scale>
          <a:sx n="106" d="100"/>
          <a:sy n="106" d="100"/>
        </p:scale>
        <p:origin x="864" y="108"/>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23/10/2023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23/10/2023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1871850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33</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23 octobre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23 octobre 2023</a:t>
            </a:fld>
            <a:endParaRPr lang="fr-FR" dirty="0"/>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23 octobre 2023</a:t>
            </a:fld>
            <a:endParaRPr lang="fr-FR" dirty="0"/>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23 octobre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23 octobre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23 octobre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C1CF78-3DA1-3844-A2D3-195563AAC7C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250B115-D60A-D04D-8270-85A5FE4816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B8F5C93-40A0-C643-AB8D-E1A46516DEC6}"/>
              </a:ext>
            </a:extLst>
          </p:cNvPr>
          <p:cNvSpPr>
            <a:spLocks noGrp="1"/>
          </p:cNvSpPr>
          <p:nvPr>
            <p:ph type="dt" sz="half" idx="10"/>
          </p:nvPr>
        </p:nvSpPr>
        <p:spPr/>
        <p:txBody>
          <a:bodyPr/>
          <a:lstStyle/>
          <a:p>
            <a:fld id="{B5898F52-2787-4BA2-BBBC-9395E9F86D50}" type="datetimeFigureOut">
              <a:rPr lang="en-US" smtClean="0"/>
              <a:pPr/>
              <a:t>10/23/2023</a:t>
            </a:fld>
            <a:endParaRPr lang="en-US" dirty="0"/>
          </a:p>
        </p:txBody>
      </p:sp>
      <p:sp>
        <p:nvSpPr>
          <p:cNvPr id="5" name="Espace réservé du pied de page 4">
            <a:extLst>
              <a:ext uri="{FF2B5EF4-FFF2-40B4-BE49-F238E27FC236}">
                <a16:creationId xmlns:a16="http://schemas.microsoft.com/office/drawing/2014/main" id="{4A11E7E2-4888-E04B-B76F-5162F9D155B2}"/>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6AB3E68D-EBE6-2E40-995F-D5AFD75D280F}"/>
              </a:ext>
            </a:extLst>
          </p:cNvPr>
          <p:cNvSpPr>
            <a:spLocks noGrp="1"/>
          </p:cNvSpPr>
          <p:nvPr>
            <p:ph type="sldNum" sz="quarter" idx="12"/>
          </p:nvPr>
        </p:nvSpPr>
        <p:spPr/>
        <p:txBody>
          <a:bodyPr/>
          <a:lstStyle/>
          <a:p>
            <a:fld id="{4C8B8A27-DF03-4546-BA93-21C967D57E5C}" type="slidenum">
              <a:rPr lang="en-US" smtClean="0"/>
              <a:pPr/>
              <a:t>‹N°›</a:t>
            </a:fld>
            <a:endParaRPr lang="en-US"/>
          </a:p>
        </p:txBody>
      </p:sp>
    </p:spTree>
    <p:extLst>
      <p:ext uri="{BB962C8B-B14F-4D97-AF65-F5344CB8AC3E}">
        <p14:creationId xmlns:p14="http://schemas.microsoft.com/office/powerpoint/2010/main" val="1403829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7532FD-97A6-427C-9DBE-320FF45275F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36052CD-E296-4A3C-9F01-EEA77BED455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2654428-3601-48E0-9703-7CB794DA55E8}"/>
              </a:ext>
            </a:extLst>
          </p:cNvPr>
          <p:cNvSpPr>
            <a:spLocks noGrp="1"/>
          </p:cNvSpPr>
          <p:nvPr>
            <p:ph type="dt" sz="half" idx="10"/>
          </p:nvPr>
        </p:nvSpPr>
        <p:spPr/>
        <p:txBody>
          <a:bodyPr/>
          <a:lstStyle/>
          <a:p>
            <a:fld id="{F6A3585F-861D-4178-B2A9-0CBFE15204C8}" type="datetimeFigureOut">
              <a:rPr lang="fr-FR" smtClean="0"/>
              <a:t>23/10/2023</a:t>
            </a:fld>
            <a:endParaRPr lang="fr-FR"/>
          </a:p>
        </p:txBody>
      </p:sp>
      <p:sp>
        <p:nvSpPr>
          <p:cNvPr id="5" name="Espace réservé du pied de page 4">
            <a:extLst>
              <a:ext uri="{FF2B5EF4-FFF2-40B4-BE49-F238E27FC236}">
                <a16:creationId xmlns:a16="http://schemas.microsoft.com/office/drawing/2014/main" id="{21549489-D1DA-4CBF-89DA-758DE34EBE4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0BF480-68E9-4F99-A7AC-A11DED7E75B8}"/>
              </a:ext>
            </a:extLst>
          </p:cNvPr>
          <p:cNvSpPr>
            <a:spLocks noGrp="1"/>
          </p:cNvSpPr>
          <p:nvPr>
            <p:ph type="sldNum" sz="quarter" idx="12"/>
          </p:nvPr>
        </p:nvSpPr>
        <p:spPr/>
        <p:txBody>
          <a:bodyPr/>
          <a:lstStyle/>
          <a:p>
            <a:fld id="{EA3628BA-C9C9-46BE-A942-9EF785DADC4B}" type="slidenum">
              <a:rPr lang="fr-FR" smtClean="0"/>
              <a:t>‹N°›</a:t>
            </a:fld>
            <a:endParaRPr lang="fr-FR"/>
          </a:p>
        </p:txBody>
      </p:sp>
    </p:spTree>
    <p:extLst>
      <p:ext uri="{BB962C8B-B14F-4D97-AF65-F5344CB8AC3E}">
        <p14:creationId xmlns:p14="http://schemas.microsoft.com/office/powerpoint/2010/main" val="1486825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23 octobre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 id="2147483741" r:id="rId25"/>
    <p:sldLayoutId id="2147483742" r:id="rId2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0.xml"/><Relationship Id="rId5" Type="http://schemas.openxmlformats.org/officeDocument/2006/relationships/image" Target="../media/image20.sv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6.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2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svg"/></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service-public.fr/particuliers/vosdroits/F16136" TargetMode="External"/><Relationship Id="rId2" Type="http://schemas.openxmlformats.org/officeDocument/2006/relationships/hyperlink" Target="https://www.service-public.fr/particuliers/vosdroits/F16140#:~:text=Le%20PEL%20est%20conclu%20pour,des%20int%C3%A9r%C3%AAts%20pendant%205%20ans" TargetMode="External"/><Relationship Id="rId1" Type="http://schemas.openxmlformats.org/officeDocument/2006/relationships/slideLayout" Target="../slideLayouts/slideLayout9.xml"/><Relationship Id="rId5" Type="http://schemas.openxmlformats.org/officeDocument/2006/relationships/image" Target="../media/image41.sv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pour une image  11">
            <a:extLst>
              <a:ext uri="{FF2B5EF4-FFF2-40B4-BE49-F238E27FC236}">
                <a16:creationId xmlns:a16="http://schemas.microsoft.com/office/drawing/2014/main" id="{05289026-2C9A-4893-A804-7211ACA921B2}"/>
              </a:ext>
            </a:extLst>
          </p:cNvPr>
          <p:cNvPicPr>
            <a:picLocks noGrp="1" noChangeAspect="1"/>
          </p:cNvPicPr>
          <p:nvPr>
            <p:ph type="pic" idx="13"/>
          </p:nvPr>
        </p:nvPicPr>
        <p:blipFill rotWithShape="1">
          <a:blip r:embed="rId3"/>
          <a:srcRect t="288" b="288"/>
          <a:stretch/>
        </p:blipFill>
        <p:spPr>
          <a:xfrm>
            <a:off x="0" y="0"/>
            <a:ext cx="12193200" cy="6858000"/>
          </a:xfrm>
        </p:spPr>
      </p:pic>
      <p:sp>
        <p:nvSpPr>
          <p:cNvPr id="13" name="Espace réservé du texte 12">
            <a:extLst>
              <a:ext uri="{FF2B5EF4-FFF2-40B4-BE49-F238E27FC236}">
                <a16:creationId xmlns:a16="http://schemas.microsoft.com/office/drawing/2014/main" id="{3E5B02A2-EA7F-4CC5-B106-193955D7D6FC}"/>
              </a:ext>
            </a:extLst>
          </p:cNvPr>
          <p:cNvSpPr>
            <a:spLocks noGrp="1"/>
          </p:cNvSpPr>
          <p:nvPr>
            <p:ph type="body" sz="quarter" idx="14"/>
          </p:nvPr>
        </p:nvSpPr>
        <p:spPr/>
        <p:txBody>
          <a:bodyPr/>
          <a:lstStyle/>
          <a:p>
            <a:endParaRPr lang="fr-FR"/>
          </a:p>
        </p:txBody>
      </p:sp>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4617087" y="1507017"/>
            <a:ext cx="7100595" cy="1800000"/>
          </a:xfrm>
        </p:spPr>
        <p:txBody>
          <a:bodyPr/>
          <a:lstStyle/>
          <a:p>
            <a:r>
              <a:rPr lang="fr-FR" dirty="0"/>
              <a:t>Epargne Logement</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4617088" y="3280884"/>
            <a:ext cx="6840000" cy="900000"/>
          </a:xfrm>
        </p:spPr>
        <p:txBody>
          <a:bodyPr/>
          <a:lstStyle/>
          <a:p>
            <a:r>
              <a:rPr lang="fr-FR" dirty="0"/>
              <a:t>Des taux à nouveau attractifs </a:t>
            </a:r>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4617088" y="4211638"/>
            <a:ext cx="2520000" cy="540000"/>
          </a:xfrm>
        </p:spPr>
        <p:txBody>
          <a:bodyPr/>
          <a:lstStyle/>
          <a:p>
            <a:fld id="{FE025A3D-6058-46E5-B3A2-A8A2926C1784}" type="datetime4">
              <a:rPr lang="fr-FR" smtClean="0"/>
              <a:pPr/>
              <a:t>23 octobre 2023</a:t>
            </a:fld>
            <a:endParaRPr lang="fr-FR" dirty="0"/>
          </a:p>
        </p:txBody>
      </p:sp>
      <p:pic>
        <p:nvPicPr>
          <p:cNvPr id="14" name="Image 13">
            <a:extLst>
              <a:ext uri="{FF2B5EF4-FFF2-40B4-BE49-F238E27FC236}">
                <a16:creationId xmlns:a16="http://schemas.microsoft.com/office/drawing/2014/main" id="{1413613A-F107-4E00-8FED-D8A56EA253DF}"/>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29A1C52C-FA59-4D6E-82EE-893EB440C29E}"/>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194500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4" y="1427778"/>
            <a:ext cx="3366794" cy="1080000"/>
          </a:xfrm>
        </p:spPr>
        <p:txBody>
          <a:bodyPr/>
          <a:lstStyle/>
          <a:p>
            <a:r>
              <a:rPr lang="fr-FR" sz="2000" dirty="0"/>
              <a:t>LE CONTEXTE DE TAUX </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3063759"/>
            <a:ext cx="1332000" cy="576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5" y="2799503"/>
            <a:ext cx="3798308" cy="1080000"/>
          </a:xfrm>
        </p:spPr>
        <p:txBody>
          <a:bodyPr/>
          <a:lstStyle/>
          <a:p>
            <a:r>
              <a:rPr lang="fr-FR" sz="2000" dirty="0"/>
              <a:t>LE FONCTIONNEMENT DU PEL </a:t>
            </a: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482118" y="4431787"/>
            <a:ext cx="1332000" cy="576000"/>
          </a:xfrm>
        </p:spPr>
        <p:txBody>
          <a:bodyPr/>
          <a:lstStyle/>
          <a:p>
            <a:r>
              <a:rPr lang="fr-FR" dirty="0"/>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2510025" y="4167579"/>
            <a:ext cx="3798308" cy="1080000"/>
          </a:xfrm>
        </p:spPr>
        <p:txBody>
          <a:bodyPr/>
          <a:lstStyle/>
          <a:p>
            <a:r>
              <a:rPr lang="fr-FR" sz="2000" dirty="0"/>
              <a:t>LE FONCTIONNEMENT DU CEL </a:t>
            </a:r>
          </a:p>
        </p:txBody>
      </p:sp>
      <p:sp>
        <p:nvSpPr>
          <p:cNvPr id="10" name="Espace réservé du texte 9">
            <a:extLst>
              <a:ext uri="{FF2B5EF4-FFF2-40B4-BE49-F238E27FC236}">
                <a16:creationId xmlns:a16="http://schemas.microsoft.com/office/drawing/2014/main" id="{BA3B7674-E629-40D0-B2C6-07B173A0B80A}"/>
              </a:ext>
            </a:extLst>
          </p:cNvPr>
          <p:cNvSpPr>
            <a:spLocks noGrp="1"/>
          </p:cNvSpPr>
          <p:nvPr>
            <p:ph type="body" idx="17"/>
          </p:nvPr>
        </p:nvSpPr>
        <p:spPr>
          <a:xfrm>
            <a:off x="6447818" y="1695730"/>
            <a:ext cx="1332000" cy="576000"/>
          </a:xfrm>
        </p:spPr>
        <p:txBody>
          <a:bodyPr/>
          <a:lstStyle/>
          <a:p>
            <a:r>
              <a:rPr lang="fr-FR" dirty="0"/>
              <a:t>04</a:t>
            </a:r>
          </a:p>
        </p:txBody>
      </p:sp>
      <p:sp>
        <p:nvSpPr>
          <p:cNvPr id="11" name="Espace réservé du texte 10">
            <a:extLst>
              <a:ext uri="{FF2B5EF4-FFF2-40B4-BE49-F238E27FC236}">
                <a16:creationId xmlns:a16="http://schemas.microsoft.com/office/drawing/2014/main" id="{4FFC0C4E-3880-4272-80C3-88D4B105A109}"/>
              </a:ext>
            </a:extLst>
          </p:cNvPr>
          <p:cNvSpPr>
            <a:spLocks noGrp="1"/>
          </p:cNvSpPr>
          <p:nvPr>
            <p:ph type="body" sz="quarter" idx="18"/>
          </p:nvPr>
        </p:nvSpPr>
        <p:spPr>
          <a:xfrm>
            <a:off x="7475725" y="1427778"/>
            <a:ext cx="3798308" cy="1080000"/>
          </a:xfrm>
        </p:spPr>
        <p:txBody>
          <a:bodyPr/>
          <a:lstStyle/>
          <a:p>
            <a:r>
              <a:rPr lang="fr-FR" sz="2000" dirty="0"/>
              <a:t>LES POSSIBILITES DE CESSION </a:t>
            </a:r>
          </a:p>
        </p:txBody>
      </p:sp>
      <p:sp>
        <p:nvSpPr>
          <p:cNvPr id="12" name="Espace réservé du texte 11">
            <a:extLst>
              <a:ext uri="{FF2B5EF4-FFF2-40B4-BE49-F238E27FC236}">
                <a16:creationId xmlns:a16="http://schemas.microsoft.com/office/drawing/2014/main" id="{D9B0B1D8-0236-4C23-B572-4CDC2F2CB274}"/>
              </a:ext>
            </a:extLst>
          </p:cNvPr>
          <p:cNvSpPr>
            <a:spLocks noGrp="1"/>
          </p:cNvSpPr>
          <p:nvPr>
            <p:ph type="body" sz="quarter" idx="19"/>
          </p:nvPr>
        </p:nvSpPr>
        <p:spPr>
          <a:xfrm>
            <a:off x="6447818" y="3063759"/>
            <a:ext cx="1332000" cy="576000"/>
          </a:xfrm>
        </p:spPr>
        <p:txBody>
          <a:bodyPr/>
          <a:lstStyle/>
          <a:p>
            <a:r>
              <a:rPr lang="fr-FR" dirty="0"/>
              <a:t>05</a:t>
            </a:r>
          </a:p>
        </p:txBody>
      </p:sp>
      <p:sp>
        <p:nvSpPr>
          <p:cNvPr id="13" name="Espace réservé du texte 12">
            <a:extLst>
              <a:ext uri="{FF2B5EF4-FFF2-40B4-BE49-F238E27FC236}">
                <a16:creationId xmlns:a16="http://schemas.microsoft.com/office/drawing/2014/main" id="{CFABE2AA-DFBF-455D-92DC-DA7395D1D587}"/>
              </a:ext>
            </a:extLst>
          </p:cNvPr>
          <p:cNvSpPr>
            <a:spLocks noGrp="1"/>
          </p:cNvSpPr>
          <p:nvPr>
            <p:ph type="body" sz="quarter" idx="20"/>
          </p:nvPr>
        </p:nvSpPr>
        <p:spPr>
          <a:xfrm>
            <a:off x="7475725" y="2799503"/>
            <a:ext cx="3798308" cy="1080000"/>
          </a:xfrm>
        </p:spPr>
        <p:txBody>
          <a:bodyPr/>
          <a:lstStyle/>
          <a:p>
            <a:r>
              <a:rPr lang="fr-FR" sz="2000" dirty="0"/>
              <a:t>LES PRIMES CEL </a:t>
            </a:r>
          </a:p>
        </p:txBody>
      </p:sp>
      <p:sp>
        <p:nvSpPr>
          <p:cNvPr id="14" name="Espace réservé du texte 13">
            <a:extLst>
              <a:ext uri="{FF2B5EF4-FFF2-40B4-BE49-F238E27FC236}">
                <a16:creationId xmlns:a16="http://schemas.microsoft.com/office/drawing/2014/main" id="{6457C385-E4A4-426E-B274-09C049CF6350}"/>
              </a:ext>
            </a:extLst>
          </p:cNvPr>
          <p:cNvSpPr>
            <a:spLocks noGrp="1"/>
          </p:cNvSpPr>
          <p:nvPr>
            <p:ph type="body" sz="quarter" idx="21"/>
          </p:nvPr>
        </p:nvSpPr>
        <p:spPr>
          <a:xfrm>
            <a:off x="6447818" y="4431787"/>
            <a:ext cx="1332000" cy="576000"/>
          </a:xfrm>
        </p:spPr>
        <p:txBody>
          <a:bodyPr/>
          <a:lstStyle/>
          <a:p>
            <a:r>
              <a:rPr lang="fr-FR" dirty="0"/>
              <a:t>06</a:t>
            </a:r>
          </a:p>
        </p:txBody>
      </p:sp>
      <p:sp>
        <p:nvSpPr>
          <p:cNvPr id="15" name="Espace réservé du texte 14">
            <a:extLst>
              <a:ext uri="{FF2B5EF4-FFF2-40B4-BE49-F238E27FC236}">
                <a16:creationId xmlns:a16="http://schemas.microsoft.com/office/drawing/2014/main" id="{4DFB427D-D9BE-4737-9388-0662A0A35FED}"/>
              </a:ext>
            </a:extLst>
          </p:cNvPr>
          <p:cNvSpPr>
            <a:spLocks noGrp="1"/>
          </p:cNvSpPr>
          <p:nvPr>
            <p:ph type="body" sz="quarter" idx="22"/>
          </p:nvPr>
        </p:nvSpPr>
        <p:spPr>
          <a:xfrm>
            <a:off x="7475725" y="4167579"/>
            <a:ext cx="3798308" cy="1080000"/>
          </a:xfrm>
        </p:spPr>
        <p:txBody>
          <a:bodyPr/>
          <a:lstStyle/>
          <a:p>
            <a:r>
              <a:rPr lang="fr-FR" sz="2000" dirty="0"/>
              <a:t>L’INSTRUCTION </a:t>
            </a:r>
          </a:p>
        </p:txBody>
      </p:sp>
      <p:sp>
        <p:nvSpPr>
          <p:cNvPr id="5" name="Espace réservé du texte 13">
            <a:extLst>
              <a:ext uri="{FF2B5EF4-FFF2-40B4-BE49-F238E27FC236}">
                <a16:creationId xmlns:a16="http://schemas.microsoft.com/office/drawing/2014/main" id="{03BB64DA-D5FA-D9F7-A304-224090282890}"/>
              </a:ext>
            </a:extLst>
          </p:cNvPr>
          <p:cNvSpPr txBox="1">
            <a:spLocks/>
          </p:cNvSpPr>
          <p:nvPr/>
        </p:nvSpPr>
        <p:spPr>
          <a:xfrm>
            <a:off x="6457294" y="5406185"/>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07</a:t>
            </a:r>
          </a:p>
        </p:txBody>
      </p:sp>
      <p:sp>
        <p:nvSpPr>
          <p:cNvPr id="17" name="Espace réservé du texte 14">
            <a:extLst>
              <a:ext uri="{FF2B5EF4-FFF2-40B4-BE49-F238E27FC236}">
                <a16:creationId xmlns:a16="http://schemas.microsoft.com/office/drawing/2014/main" id="{91B21EE8-2464-BC20-DE85-FE7ED665ED75}"/>
              </a:ext>
            </a:extLst>
          </p:cNvPr>
          <p:cNvSpPr txBox="1">
            <a:spLocks/>
          </p:cNvSpPr>
          <p:nvPr/>
        </p:nvSpPr>
        <p:spPr>
          <a:xfrm>
            <a:off x="7521975" y="5202393"/>
            <a:ext cx="3798308"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Arial" panose="020B0604020202020204" pitchFamily="34" charset="0"/>
              <a:buNone/>
              <a:defRPr sz="13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a:t>SYNTHESE ET REGLEMENTATION  </a:t>
            </a:r>
          </a:p>
        </p:txBody>
      </p:sp>
      <p:sp>
        <p:nvSpPr>
          <p:cNvPr id="16" name="Espace réservé du pied de page 7">
            <a:extLst>
              <a:ext uri="{FF2B5EF4-FFF2-40B4-BE49-F238E27FC236}">
                <a16:creationId xmlns:a16="http://schemas.microsoft.com/office/drawing/2014/main" id="{4AB7C9C7-93AF-D924-CBE1-9E856EAF5490}"/>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A589A4-80F9-AF73-A29C-7777D720808D}"/>
              </a:ext>
            </a:extLst>
          </p:cNvPr>
          <p:cNvSpPr>
            <a:spLocks noGrp="1"/>
          </p:cNvSpPr>
          <p:nvPr>
            <p:ph type="title"/>
          </p:nvPr>
        </p:nvSpPr>
        <p:spPr/>
        <p:txBody>
          <a:bodyPr/>
          <a:lstStyle/>
          <a:p>
            <a:r>
              <a:rPr lang="fr-FR" dirty="0"/>
              <a:t>01 </a:t>
            </a:r>
          </a:p>
        </p:txBody>
      </p:sp>
      <p:sp>
        <p:nvSpPr>
          <p:cNvPr id="3" name="Espace réservé du texte 2">
            <a:extLst>
              <a:ext uri="{FF2B5EF4-FFF2-40B4-BE49-F238E27FC236}">
                <a16:creationId xmlns:a16="http://schemas.microsoft.com/office/drawing/2014/main" id="{8313051B-9042-0B82-1017-AA99FD325182}"/>
              </a:ext>
            </a:extLst>
          </p:cNvPr>
          <p:cNvSpPr>
            <a:spLocks noGrp="1"/>
          </p:cNvSpPr>
          <p:nvPr>
            <p:ph type="body" idx="1"/>
          </p:nvPr>
        </p:nvSpPr>
        <p:spPr/>
        <p:txBody>
          <a:bodyPr/>
          <a:lstStyle/>
          <a:p>
            <a:r>
              <a:rPr lang="fr-FR" dirty="0"/>
              <a:t>LE CONTEXTE </a:t>
            </a:r>
          </a:p>
        </p:txBody>
      </p:sp>
      <p:sp>
        <p:nvSpPr>
          <p:cNvPr id="4" name="Espace réservé de la date 3">
            <a:extLst>
              <a:ext uri="{FF2B5EF4-FFF2-40B4-BE49-F238E27FC236}">
                <a16:creationId xmlns:a16="http://schemas.microsoft.com/office/drawing/2014/main" id="{62DC9E30-8673-7621-2E10-00CE9B53502D}"/>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A9208A01-7681-2FBC-9C8C-8DECF86EC7C5}"/>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09F4D6F4-5F63-8569-5513-4266C7AF2757}"/>
              </a:ext>
            </a:extLst>
          </p:cNvPr>
          <p:cNvSpPr>
            <a:spLocks noGrp="1"/>
          </p:cNvSpPr>
          <p:nvPr>
            <p:ph type="sldNum" sz="quarter" idx="12"/>
          </p:nvPr>
        </p:nvSpPr>
        <p:spPr/>
        <p:txBody>
          <a:bodyPr/>
          <a:lstStyle/>
          <a:p>
            <a:fld id="{975A587B-5814-4D9B-9598-FE9CB954CB01}" type="slidenum">
              <a:rPr lang="fr-FR" smtClean="0"/>
              <a:pPr/>
              <a:t>3</a:t>
            </a:fld>
            <a:endParaRPr lang="fr-FR" dirty="0"/>
          </a:p>
        </p:txBody>
      </p:sp>
    </p:spTree>
    <p:extLst>
      <p:ext uri="{BB962C8B-B14F-4D97-AF65-F5344CB8AC3E}">
        <p14:creationId xmlns:p14="http://schemas.microsoft.com/office/powerpoint/2010/main" val="1931868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2FE25E2-BDA9-02B7-A21A-BC9777EC05CD}"/>
              </a:ext>
            </a:extLst>
          </p:cNvPr>
          <p:cNvSpPr>
            <a:spLocks noGrp="1"/>
          </p:cNvSpPr>
          <p:nvPr>
            <p:ph type="body" sz="quarter" idx="13"/>
          </p:nvPr>
        </p:nvSpPr>
        <p:spPr>
          <a:xfrm>
            <a:off x="632384" y="1410940"/>
            <a:ext cx="7200000" cy="4572000"/>
          </a:xfrm>
        </p:spPr>
        <p:txBody>
          <a:bodyPr/>
          <a:lstStyle/>
          <a:p>
            <a:r>
              <a:rPr lang="fr-FR" dirty="0">
                <a:solidFill>
                  <a:schemeClr val="tx1"/>
                </a:solidFill>
              </a:rPr>
              <a:t>La courbe des taux : synthèse des CE  </a:t>
            </a:r>
          </a:p>
        </p:txBody>
      </p:sp>
      <p:sp>
        <p:nvSpPr>
          <p:cNvPr id="3" name="Espace réservé de la date 2">
            <a:extLst>
              <a:ext uri="{FF2B5EF4-FFF2-40B4-BE49-F238E27FC236}">
                <a16:creationId xmlns:a16="http://schemas.microsoft.com/office/drawing/2014/main" id="{7F0C5479-17ED-5258-D367-BAE0C27C84C9}"/>
              </a:ext>
            </a:extLst>
          </p:cNvPr>
          <p:cNvSpPr>
            <a:spLocks noGrp="1"/>
          </p:cNvSpPr>
          <p:nvPr>
            <p:ph type="dt" sz="half" idx="10"/>
          </p:nvPr>
        </p:nvSpPr>
        <p:spPr/>
        <p:txBody>
          <a:bodyPr/>
          <a:lstStyle/>
          <a:p>
            <a:fld id="{1BAF3030-210E-4F95-B01F-6A5FA5AEE3F1}" type="datetime4">
              <a:rPr lang="fr-FR" smtClean="0"/>
              <a:t>23 octobre 2023</a:t>
            </a:fld>
            <a:endParaRPr lang="fr-FR"/>
          </a:p>
        </p:txBody>
      </p:sp>
      <p:sp>
        <p:nvSpPr>
          <p:cNvPr id="4" name="Espace réservé du pied de page 3">
            <a:extLst>
              <a:ext uri="{FF2B5EF4-FFF2-40B4-BE49-F238E27FC236}">
                <a16:creationId xmlns:a16="http://schemas.microsoft.com/office/drawing/2014/main" id="{029CBF88-FCB8-6BF3-8183-E18C00979C23}"/>
              </a:ext>
            </a:extLst>
          </p:cNvPr>
          <p:cNvSpPr>
            <a:spLocks noGrp="1"/>
          </p:cNvSpPr>
          <p:nvPr>
            <p:ph type="ftr" sz="quarter" idx="11"/>
          </p:nvPr>
        </p:nvSpPr>
        <p:spPr/>
        <p:txBody>
          <a:bodyPr/>
          <a:lstStyle/>
          <a:p>
            <a:r>
              <a:rPr lang="fr-FR"/>
              <a:t>Pied de page de votre présentation - Date</a:t>
            </a:r>
          </a:p>
        </p:txBody>
      </p:sp>
      <p:sp>
        <p:nvSpPr>
          <p:cNvPr id="5" name="Espace réservé du numéro de diapositive 4">
            <a:extLst>
              <a:ext uri="{FF2B5EF4-FFF2-40B4-BE49-F238E27FC236}">
                <a16:creationId xmlns:a16="http://schemas.microsoft.com/office/drawing/2014/main" id="{96BDA1FF-35BF-097F-59D6-4A59B3E2478A}"/>
              </a:ext>
            </a:extLst>
          </p:cNvPr>
          <p:cNvSpPr>
            <a:spLocks noGrp="1"/>
          </p:cNvSpPr>
          <p:nvPr>
            <p:ph type="sldNum" sz="quarter" idx="12"/>
          </p:nvPr>
        </p:nvSpPr>
        <p:spPr/>
        <p:txBody>
          <a:bodyPr/>
          <a:lstStyle/>
          <a:p>
            <a:fld id="{975A587B-5814-4D9B-9598-FE9CB954CB01}" type="slidenum">
              <a:rPr lang="fr-FR" smtClean="0"/>
              <a:t>4</a:t>
            </a:fld>
            <a:endParaRPr lang="fr-FR"/>
          </a:p>
        </p:txBody>
      </p:sp>
      <p:sp>
        <p:nvSpPr>
          <p:cNvPr id="8" name="Espace réservé du texte 7">
            <a:extLst>
              <a:ext uri="{FF2B5EF4-FFF2-40B4-BE49-F238E27FC236}">
                <a16:creationId xmlns:a16="http://schemas.microsoft.com/office/drawing/2014/main" id="{AFE9BB15-6DAF-0C75-67B5-13C52B83FF67}"/>
              </a:ext>
            </a:extLst>
          </p:cNvPr>
          <p:cNvSpPr>
            <a:spLocks noGrp="1"/>
          </p:cNvSpPr>
          <p:nvPr>
            <p:ph type="body" idx="1"/>
          </p:nvPr>
        </p:nvSpPr>
        <p:spPr>
          <a:xfrm>
            <a:off x="1392001" y="843123"/>
            <a:ext cx="10799999" cy="432000"/>
          </a:xfrm>
        </p:spPr>
        <p:txBody>
          <a:bodyPr/>
          <a:lstStyle/>
          <a:p>
            <a:r>
              <a:rPr lang="fr-FR" sz="2800" dirty="0"/>
              <a:t>Une augmentation régulière des taux client </a:t>
            </a:r>
          </a:p>
        </p:txBody>
      </p:sp>
      <p:sp>
        <p:nvSpPr>
          <p:cNvPr id="9" name="Espace réservé du texte 8">
            <a:extLst>
              <a:ext uri="{FF2B5EF4-FFF2-40B4-BE49-F238E27FC236}">
                <a16:creationId xmlns:a16="http://schemas.microsoft.com/office/drawing/2014/main" id="{990F8718-F00F-DE31-F2F9-5422B0B2CD16}"/>
              </a:ext>
            </a:extLst>
          </p:cNvPr>
          <p:cNvSpPr>
            <a:spLocks noGrp="1"/>
          </p:cNvSpPr>
          <p:nvPr>
            <p:ph type="body" sz="quarter" idx="14"/>
          </p:nvPr>
        </p:nvSpPr>
        <p:spPr>
          <a:xfrm>
            <a:off x="8138689" y="1886840"/>
            <a:ext cx="3296448" cy="4277652"/>
          </a:xfrm>
        </p:spPr>
        <p:txBody>
          <a:bodyPr/>
          <a:lstStyle/>
          <a:p>
            <a:r>
              <a:rPr lang="fr-FR" dirty="0"/>
              <a:t>La courbe des taux redonne tout son intérêt  au taux de prêt des Plan Epargne Logement (et CEL) </a:t>
            </a:r>
          </a:p>
          <a:p>
            <a:r>
              <a:rPr lang="fr-FR" dirty="0"/>
              <a:t>L’hypothèse de taux au second semestre est située entre 4% et 4,5%</a:t>
            </a:r>
          </a:p>
          <a:p>
            <a:r>
              <a:rPr lang="fr-FR" dirty="0"/>
              <a:t>Les PEL ouvert depuis janvier 2015  ouvrent droit à des taux de prêts entre 2,2% et 3,2% (</a:t>
            </a:r>
            <a:r>
              <a:rPr lang="fr-FR" sz="1000" dirty="0"/>
              <a:t>voir slide 7 en synthèse) </a:t>
            </a:r>
            <a:r>
              <a:rPr lang="fr-FR" dirty="0"/>
              <a:t> </a:t>
            </a:r>
          </a:p>
        </p:txBody>
      </p:sp>
      <p:sp>
        <p:nvSpPr>
          <p:cNvPr id="7" name="Titre 6">
            <a:extLst>
              <a:ext uri="{FF2B5EF4-FFF2-40B4-BE49-F238E27FC236}">
                <a16:creationId xmlns:a16="http://schemas.microsoft.com/office/drawing/2014/main" id="{0D1106C6-ED0B-88D9-1645-29DACAE76226}"/>
              </a:ext>
            </a:extLst>
          </p:cNvPr>
          <p:cNvSpPr>
            <a:spLocks noGrp="1"/>
          </p:cNvSpPr>
          <p:nvPr>
            <p:ph type="title"/>
          </p:nvPr>
        </p:nvSpPr>
        <p:spPr>
          <a:xfrm>
            <a:off x="1885831" y="164130"/>
            <a:ext cx="10800000" cy="719227"/>
          </a:xfrm>
        </p:spPr>
        <p:txBody>
          <a:bodyPr/>
          <a:lstStyle/>
          <a:p>
            <a:r>
              <a:rPr lang="fr-FR" sz="2800" dirty="0"/>
              <a:t>Plan Epargne Logement : le contexte  </a:t>
            </a:r>
          </a:p>
        </p:txBody>
      </p:sp>
      <p:pic>
        <p:nvPicPr>
          <p:cNvPr id="6" name="Espace réservé du contenu 1">
            <a:extLst>
              <a:ext uri="{FF2B5EF4-FFF2-40B4-BE49-F238E27FC236}">
                <a16:creationId xmlns:a16="http://schemas.microsoft.com/office/drawing/2014/main" id="{A51B029F-DB87-F1EC-D71F-81456744481E}"/>
              </a:ext>
            </a:extLst>
          </p:cNvPr>
          <p:cNvPicPr>
            <a:picLocks noChangeAspect="1"/>
          </p:cNvPicPr>
          <p:nvPr/>
        </p:nvPicPr>
        <p:blipFill rotWithShape="1">
          <a:blip r:embed="rId2"/>
          <a:srcRect t="52608" r="66170" b="6203"/>
          <a:stretch/>
        </p:blipFill>
        <p:spPr>
          <a:xfrm>
            <a:off x="1073603" y="1889664"/>
            <a:ext cx="5871727" cy="4125214"/>
          </a:xfrm>
          <a:prstGeom prst="rect">
            <a:avLst/>
          </a:prstGeom>
        </p:spPr>
      </p:pic>
    </p:spTree>
    <p:extLst>
      <p:ext uri="{BB962C8B-B14F-4D97-AF65-F5344CB8AC3E}">
        <p14:creationId xmlns:p14="http://schemas.microsoft.com/office/powerpoint/2010/main" val="318700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71B927-2F5B-629A-2081-11D0BABAA987}"/>
              </a:ext>
            </a:extLst>
          </p:cNvPr>
          <p:cNvSpPr>
            <a:spLocks noGrp="1"/>
          </p:cNvSpPr>
          <p:nvPr>
            <p:ph type="title"/>
          </p:nvPr>
        </p:nvSpPr>
        <p:spPr/>
        <p:txBody>
          <a:bodyPr/>
          <a:lstStyle/>
          <a:p>
            <a:r>
              <a:rPr lang="fr-FR" dirty="0"/>
              <a:t>02</a:t>
            </a:r>
          </a:p>
        </p:txBody>
      </p:sp>
      <p:sp>
        <p:nvSpPr>
          <p:cNvPr id="3" name="Espace réservé du texte 2">
            <a:extLst>
              <a:ext uri="{FF2B5EF4-FFF2-40B4-BE49-F238E27FC236}">
                <a16:creationId xmlns:a16="http://schemas.microsoft.com/office/drawing/2014/main" id="{346CEAC0-FF5A-442B-66EC-9295EAC4193E}"/>
              </a:ext>
            </a:extLst>
          </p:cNvPr>
          <p:cNvSpPr>
            <a:spLocks noGrp="1"/>
          </p:cNvSpPr>
          <p:nvPr>
            <p:ph type="body" idx="1"/>
          </p:nvPr>
        </p:nvSpPr>
        <p:spPr/>
        <p:txBody>
          <a:bodyPr/>
          <a:lstStyle/>
          <a:p>
            <a:r>
              <a:rPr lang="fr-FR" dirty="0"/>
              <a:t>FONCTIONNEMENT DU PEL </a:t>
            </a:r>
          </a:p>
        </p:txBody>
      </p:sp>
      <p:sp>
        <p:nvSpPr>
          <p:cNvPr id="4" name="Espace réservé de la date 3">
            <a:extLst>
              <a:ext uri="{FF2B5EF4-FFF2-40B4-BE49-F238E27FC236}">
                <a16:creationId xmlns:a16="http://schemas.microsoft.com/office/drawing/2014/main" id="{4A60D085-CBF2-B877-40FB-D09526539B78}"/>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EB868D6C-5835-36FB-92F8-FEF3F92ADFD5}"/>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3848D6A3-5512-F7AF-CED0-43A1BC9B5770}"/>
              </a:ext>
            </a:extLst>
          </p:cNvPr>
          <p:cNvSpPr>
            <a:spLocks noGrp="1"/>
          </p:cNvSpPr>
          <p:nvPr>
            <p:ph type="sldNum" sz="quarter" idx="12"/>
          </p:nvPr>
        </p:nvSpPr>
        <p:spPr/>
        <p:txBody>
          <a:bodyPr/>
          <a:lstStyle/>
          <a:p>
            <a:fld id="{975A587B-5814-4D9B-9598-FE9CB954CB01}" type="slidenum">
              <a:rPr lang="fr-FR" smtClean="0"/>
              <a:pPr/>
              <a:t>5</a:t>
            </a:fld>
            <a:endParaRPr lang="fr-FR" dirty="0"/>
          </a:p>
        </p:txBody>
      </p:sp>
    </p:spTree>
    <p:extLst>
      <p:ext uri="{BB962C8B-B14F-4D97-AF65-F5344CB8AC3E}">
        <p14:creationId xmlns:p14="http://schemas.microsoft.com/office/powerpoint/2010/main" val="396802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Connecteur droit 146">
            <a:extLst>
              <a:ext uri="{FF2B5EF4-FFF2-40B4-BE49-F238E27FC236}">
                <a16:creationId xmlns:a16="http://schemas.microsoft.com/office/drawing/2014/main" id="{5F4E82EA-2288-5E58-4BD3-5973D2BA4F61}"/>
              </a:ext>
            </a:extLst>
          </p:cNvPr>
          <p:cNvCxnSpPr>
            <a:cxnSpLocks/>
          </p:cNvCxnSpPr>
          <p:nvPr/>
        </p:nvCxnSpPr>
        <p:spPr>
          <a:xfrm>
            <a:off x="1418509" y="6387940"/>
            <a:ext cx="0" cy="369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8" name="Rectangle 147">
            <a:extLst>
              <a:ext uri="{FF2B5EF4-FFF2-40B4-BE49-F238E27FC236}">
                <a16:creationId xmlns:a16="http://schemas.microsoft.com/office/drawing/2014/main" id="{33C69889-CF2D-73C5-BF94-FE5ACF448E35}"/>
              </a:ext>
            </a:extLst>
          </p:cNvPr>
          <p:cNvSpPr/>
          <p:nvPr/>
        </p:nvSpPr>
        <p:spPr>
          <a:xfrm>
            <a:off x="0" y="6229538"/>
            <a:ext cx="12192000" cy="106878"/>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1" name="Groupe 150">
            <a:extLst>
              <a:ext uri="{FF2B5EF4-FFF2-40B4-BE49-F238E27FC236}">
                <a16:creationId xmlns:a16="http://schemas.microsoft.com/office/drawing/2014/main" id="{F7A4594A-25B5-19E7-A1B6-C97CDAF55FD4}"/>
              </a:ext>
            </a:extLst>
          </p:cNvPr>
          <p:cNvGrpSpPr/>
          <p:nvPr/>
        </p:nvGrpSpPr>
        <p:grpSpPr>
          <a:xfrm>
            <a:off x="89063" y="6393568"/>
            <a:ext cx="510639" cy="429766"/>
            <a:chOff x="89063" y="6393568"/>
            <a:chExt cx="510639" cy="429766"/>
          </a:xfrm>
        </p:grpSpPr>
        <p:sp>
          <p:nvSpPr>
            <p:cNvPr id="152" name="Graphique 39">
              <a:extLst>
                <a:ext uri="{FF2B5EF4-FFF2-40B4-BE49-F238E27FC236}">
                  <a16:creationId xmlns:a16="http://schemas.microsoft.com/office/drawing/2014/main" id="{D388D8E9-DED0-5532-063E-C07D21BBD037}"/>
                </a:ext>
              </a:extLst>
            </p:cNvPr>
            <p:cNvSpPr/>
            <p:nvPr/>
          </p:nvSpPr>
          <p:spPr>
            <a:xfrm>
              <a:off x="211650" y="6393568"/>
              <a:ext cx="265213" cy="229138"/>
            </a:xfrm>
            <a:custGeom>
              <a:avLst/>
              <a:gdLst>
                <a:gd name="connsiteX0" fmla="*/ 115689 w 265213"/>
                <a:gd name="connsiteY0" fmla="*/ 228393 h 229138"/>
                <a:gd name="connsiteX1" fmla="*/ 115689 w 265213"/>
                <a:gd name="connsiteY1" fmla="*/ 183610 h 229138"/>
                <a:gd name="connsiteX2" fmla="*/ 149525 w 265213"/>
                <a:gd name="connsiteY2" fmla="*/ 183610 h 229138"/>
                <a:gd name="connsiteX3" fmla="*/ 149525 w 265213"/>
                <a:gd name="connsiteY3" fmla="*/ 229139 h 229138"/>
                <a:gd name="connsiteX4" fmla="*/ 131239 w 265213"/>
                <a:gd name="connsiteY4" fmla="*/ 2426 h 229138"/>
                <a:gd name="connsiteX5" fmla="*/ 0 w 265213"/>
                <a:gd name="connsiteY5" fmla="*/ 122593 h 229138"/>
                <a:gd name="connsiteX6" fmla="*/ 50567 w 265213"/>
                <a:gd name="connsiteY6" fmla="*/ 122593 h 229138"/>
                <a:gd name="connsiteX7" fmla="*/ 50567 w 265213"/>
                <a:gd name="connsiteY7" fmla="*/ 228330 h 229138"/>
                <a:gd name="connsiteX8" fmla="*/ 214647 w 265213"/>
                <a:gd name="connsiteY8" fmla="*/ 228393 h 229138"/>
                <a:gd name="connsiteX9" fmla="*/ 214647 w 265213"/>
                <a:gd name="connsiteY9" fmla="*/ 122655 h 229138"/>
                <a:gd name="connsiteX10" fmla="*/ 265214 w 265213"/>
                <a:gd name="connsiteY10" fmla="*/ 122655 h 229138"/>
                <a:gd name="connsiteX11" fmla="*/ 237163 w 265213"/>
                <a:gd name="connsiteY11" fmla="*/ 96967 h 229138"/>
                <a:gd name="connsiteX12" fmla="*/ 215828 w 265213"/>
                <a:gd name="connsiteY12" fmla="*/ 77002 h 229138"/>
                <a:gd name="connsiteX13" fmla="*/ 215828 w 265213"/>
                <a:gd name="connsiteY13" fmla="*/ 0 h 229138"/>
                <a:gd name="connsiteX14" fmla="*/ 179505 w 265213"/>
                <a:gd name="connsiteY14" fmla="*/ 0 h 229138"/>
                <a:gd name="connsiteX15" fmla="*/ 179505 w 265213"/>
                <a:gd name="connsiteY15" fmla="*/ 43663 h 229138"/>
                <a:gd name="connsiteX16" fmla="*/ 133975 w 265213"/>
                <a:gd name="connsiteY16" fmla="*/ 2426 h 22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5213" h="229138">
                  <a:moveTo>
                    <a:pt x="115689" y="228393"/>
                  </a:moveTo>
                  <a:lnTo>
                    <a:pt x="115689" y="183610"/>
                  </a:lnTo>
                  <a:lnTo>
                    <a:pt x="149525" y="183610"/>
                  </a:lnTo>
                  <a:lnTo>
                    <a:pt x="149525" y="229139"/>
                  </a:lnTo>
                  <a:moveTo>
                    <a:pt x="131239" y="2426"/>
                  </a:moveTo>
                  <a:lnTo>
                    <a:pt x="0" y="122593"/>
                  </a:lnTo>
                  <a:lnTo>
                    <a:pt x="50567" y="122593"/>
                  </a:lnTo>
                  <a:lnTo>
                    <a:pt x="50567" y="228330"/>
                  </a:lnTo>
                  <a:moveTo>
                    <a:pt x="214647" y="228393"/>
                  </a:moveTo>
                  <a:lnTo>
                    <a:pt x="214647" y="122655"/>
                  </a:lnTo>
                  <a:lnTo>
                    <a:pt x="265214" y="122655"/>
                  </a:lnTo>
                  <a:lnTo>
                    <a:pt x="237163" y="96967"/>
                  </a:lnTo>
                  <a:lnTo>
                    <a:pt x="215828" y="77002"/>
                  </a:lnTo>
                  <a:lnTo>
                    <a:pt x="215828" y="0"/>
                  </a:lnTo>
                  <a:lnTo>
                    <a:pt x="179505" y="0"/>
                  </a:lnTo>
                  <a:lnTo>
                    <a:pt x="179505" y="43663"/>
                  </a:lnTo>
                  <a:lnTo>
                    <a:pt x="133975" y="2426"/>
                  </a:lnTo>
                </a:path>
              </a:pathLst>
            </a:custGeom>
            <a:noFill/>
            <a:ln w="12700" cap="rnd">
              <a:solidFill>
                <a:schemeClr val="bg1"/>
              </a:solidFill>
              <a:prstDash val="solid"/>
              <a:round/>
            </a:ln>
          </p:spPr>
          <p:txBody>
            <a:bodyPr rtlCol="0" anchor="ctr"/>
            <a:lstStyle/>
            <a:p>
              <a:endParaRPr lang="fr-FR" dirty="0"/>
            </a:p>
          </p:txBody>
        </p:sp>
        <p:sp>
          <p:nvSpPr>
            <p:cNvPr id="153" name="ZoneTexte 152">
              <a:extLst>
                <a:ext uri="{FF2B5EF4-FFF2-40B4-BE49-F238E27FC236}">
                  <a16:creationId xmlns:a16="http://schemas.microsoft.com/office/drawing/2014/main" id="{CF95FAAA-7D40-DAD2-3DAA-F14712F1EF26}"/>
                </a:ext>
              </a:extLst>
            </p:cNvPr>
            <p:cNvSpPr txBox="1"/>
            <p:nvPr/>
          </p:nvSpPr>
          <p:spPr>
            <a:xfrm>
              <a:off x="89063" y="6638668"/>
              <a:ext cx="510639" cy="184666"/>
            </a:xfrm>
            <a:prstGeom prst="rect">
              <a:avLst/>
            </a:prstGeom>
            <a:noFill/>
          </p:spPr>
          <p:txBody>
            <a:bodyPr wrap="square" rtlCol="0">
              <a:spAutoFit/>
            </a:bodyPr>
            <a:lstStyle/>
            <a:p>
              <a:pPr algn="ctr"/>
              <a:r>
                <a:rPr lang="fr-FR" sz="600" dirty="0">
                  <a:solidFill>
                    <a:schemeClr val="bg1"/>
                  </a:solidFill>
                  <a:latin typeface="Arial" panose="020B0604020202020204" pitchFamily="34" charset="0"/>
                  <a:cs typeface="Arial" panose="020B0604020202020204" pitchFamily="34" charset="0"/>
                </a:rPr>
                <a:t>Accueil</a:t>
              </a:r>
            </a:p>
          </p:txBody>
        </p:sp>
      </p:grpSp>
      <p:grpSp>
        <p:nvGrpSpPr>
          <p:cNvPr id="154" name="Groupe 153">
            <a:extLst>
              <a:ext uri="{FF2B5EF4-FFF2-40B4-BE49-F238E27FC236}">
                <a16:creationId xmlns:a16="http://schemas.microsoft.com/office/drawing/2014/main" id="{CF3153DE-316C-5117-1FEA-0EF930DEAADD}"/>
              </a:ext>
            </a:extLst>
          </p:cNvPr>
          <p:cNvGrpSpPr/>
          <p:nvPr/>
        </p:nvGrpSpPr>
        <p:grpSpPr>
          <a:xfrm>
            <a:off x="663350" y="6395867"/>
            <a:ext cx="605644" cy="427467"/>
            <a:chOff x="659859" y="6395867"/>
            <a:chExt cx="605644" cy="427467"/>
          </a:xfrm>
        </p:grpSpPr>
        <p:grpSp>
          <p:nvGrpSpPr>
            <p:cNvPr id="155" name="Graphique 50">
              <a:extLst>
                <a:ext uri="{FF2B5EF4-FFF2-40B4-BE49-F238E27FC236}">
                  <a16:creationId xmlns:a16="http://schemas.microsoft.com/office/drawing/2014/main" id="{586FA53A-9935-1876-0031-9B39760C57F6}"/>
                </a:ext>
              </a:extLst>
            </p:cNvPr>
            <p:cNvGrpSpPr/>
            <p:nvPr/>
          </p:nvGrpSpPr>
          <p:grpSpPr>
            <a:xfrm>
              <a:off x="783290" y="6395867"/>
              <a:ext cx="358781" cy="236915"/>
              <a:chOff x="735003" y="6395867"/>
              <a:chExt cx="358781" cy="236915"/>
            </a:xfrm>
          </p:grpSpPr>
          <p:sp>
            <p:nvSpPr>
              <p:cNvPr id="157" name="Forme libre 156">
                <a:extLst>
                  <a:ext uri="{FF2B5EF4-FFF2-40B4-BE49-F238E27FC236}">
                    <a16:creationId xmlns:a16="http://schemas.microsoft.com/office/drawing/2014/main" id="{5BFC955E-37E1-029F-146B-0EC4F0215FC8}"/>
                  </a:ext>
                </a:extLst>
              </p:cNvPr>
              <p:cNvSpPr/>
              <p:nvPr/>
            </p:nvSpPr>
            <p:spPr>
              <a:xfrm>
                <a:off x="735003" y="6395867"/>
                <a:ext cx="358781" cy="236915"/>
              </a:xfrm>
              <a:custGeom>
                <a:avLst/>
                <a:gdLst>
                  <a:gd name="connsiteX0" fmla="*/ 358781 w 358781"/>
                  <a:gd name="connsiteY0" fmla="*/ 236915 h 236915"/>
                  <a:gd name="connsiteX1" fmla="*/ 145308 w 358781"/>
                  <a:gd name="connsiteY1" fmla="*/ 236915 h 236915"/>
                  <a:gd name="connsiteX2" fmla="*/ 0 w 358781"/>
                  <a:gd name="connsiteY2" fmla="*/ 236915 h 236915"/>
                  <a:gd name="connsiteX3" fmla="*/ 0 w 358781"/>
                  <a:gd name="connsiteY3" fmla="*/ 0 h 236915"/>
                  <a:gd name="connsiteX4" fmla="*/ 358781 w 358781"/>
                  <a:gd name="connsiteY4" fmla="*/ 0 h 236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781" h="236915">
                    <a:moveTo>
                      <a:pt x="358781" y="236915"/>
                    </a:moveTo>
                    <a:lnTo>
                      <a:pt x="145308" y="236915"/>
                    </a:lnTo>
                    <a:lnTo>
                      <a:pt x="0" y="236915"/>
                    </a:lnTo>
                    <a:lnTo>
                      <a:pt x="0" y="0"/>
                    </a:lnTo>
                    <a:lnTo>
                      <a:pt x="358781" y="0"/>
                    </a:lnTo>
                    <a:close/>
                  </a:path>
                </a:pathLst>
              </a:custGeom>
              <a:noFill/>
              <a:ln w="12700" cap="rnd">
                <a:solidFill>
                  <a:schemeClr val="bg1"/>
                </a:solidFill>
                <a:prstDash val="solid"/>
                <a:round/>
              </a:ln>
            </p:spPr>
            <p:txBody>
              <a:bodyPr rtlCol="0" anchor="ctr"/>
              <a:lstStyle/>
              <a:p>
                <a:endParaRPr lang="fr-FR" dirty="0"/>
              </a:p>
            </p:txBody>
          </p:sp>
          <p:sp>
            <p:nvSpPr>
              <p:cNvPr id="158" name="Forme libre 157">
                <a:extLst>
                  <a:ext uri="{FF2B5EF4-FFF2-40B4-BE49-F238E27FC236}">
                    <a16:creationId xmlns:a16="http://schemas.microsoft.com/office/drawing/2014/main" id="{C8BED97B-5AAA-AD6C-FBF3-10D003659CA4}"/>
                  </a:ext>
                </a:extLst>
              </p:cNvPr>
              <p:cNvSpPr/>
              <p:nvPr/>
            </p:nvSpPr>
            <p:spPr>
              <a:xfrm>
                <a:off x="847642" y="6456468"/>
                <a:ext cx="181302" cy="831"/>
              </a:xfrm>
              <a:custGeom>
                <a:avLst/>
                <a:gdLst>
                  <a:gd name="connsiteX0" fmla="*/ 0 w 181302"/>
                  <a:gd name="connsiteY0" fmla="*/ 0 h 831"/>
                  <a:gd name="connsiteX1" fmla="*/ 181303 w 181302"/>
                  <a:gd name="connsiteY1" fmla="*/ 0 h 831"/>
                </a:gdLst>
                <a:ahLst/>
                <a:cxnLst>
                  <a:cxn ang="0">
                    <a:pos x="connsiteX0" y="connsiteY0"/>
                  </a:cxn>
                  <a:cxn ang="0">
                    <a:pos x="connsiteX1" y="connsiteY1"/>
                  </a:cxn>
                </a:cxnLst>
                <a:rect l="l" t="t" r="r" b="b"/>
                <a:pathLst>
                  <a:path w="181302" h="831">
                    <a:moveTo>
                      <a:pt x="0" y="0"/>
                    </a:moveTo>
                    <a:lnTo>
                      <a:pt x="181303" y="0"/>
                    </a:lnTo>
                  </a:path>
                </a:pathLst>
              </a:custGeom>
              <a:noFill/>
              <a:ln w="12700" cap="rnd">
                <a:solidFill>
                  <a:schemeClr val="bg1"/>
                </a:solidFill>
                <a:prstDash val="solid"/>
                <a:round/>
              </a:ln>
            </p:spPr>
            <p:txBody>
              <a:bodyPr rtlCol="0" anchor="ctr"/>
              <a:lstStyle/>
              <a:p>
                <a:endParaRPr lang="fr-FR"/>
              </a:p>
            </p:txBody>
          </p:sp>
          <p:sp>
            <p:nvSpPr>
              <p:cNvPr id="159" name="Forme libre 158">
                <a:extLst>
                  <a:ext uri="{FF2B5EF4-FFF2-40B4-BE49-F238E27FC236}">
                    <a16:creationId xmlns:a16="http://schemas.microsoft.com/office/drawing/2014/main" id="{F90D4695-5608-7259-11BC-945F50FBD6C7}"/>
                  </a:ext>
                </a:extLst>
              </p:cNvPr>
              <p:cNvSpPr/>
              <p:nvPr/>
            </p:nvSpPr>
            <p:spPr>
              <a:xfrm>
                <a:off x="847642" y="6514325"/>
                <a:ext cx="181302" cy="831"/>
              </a:xfrm>
              <a:custGeom>
                <a:avLst/>
                <a:gdLst>
                  <a:gd name="connsiteX0" fmla="*/ 0 w 181302"/>
                  <a:gd name="connsiteY0" fmla="*/ 0 h 831"/>
                  <a:gd name="connsiteX1" fmla="*/ 181303 w 181302"/>
                  <a:gd name="connsiteY1" fmla="*/ 0 h 831"/>
                </a:gdLst>
                <a:ahLst/>
                <a:cxnLst>
                  <a:cxn ang="0">
                    <a:pos x="connsiteX0" y="connsiteY0"/>
                  </a:cxn>
                  <a:cxn ang="0">
                    <a:pos x="connsiteX1" y="connsiteY1"/>
                  </a:cxn>
                </a:cxnLst>
                <a:rect l="l" t="t" r="r" b="b"/>
                <a:pathLst>
                  <a:path w="181302" h="831">
                    <a:moveTo>
                      <a:pt x="0" y="0"/>
                    </a:moveTo>
                    <a:lnTo>
                      <a:pt x="181303" y="0"/>
                    </a:lnTo>
                  </a:path>
                </a:pathLst>
              </a:custGeom>
              <a:noFill/>
              <a:ln w="12700" cap="rnd">
                <a:solidFill>
                  <a:schemeClr val="bg1"/>
                </a:solidFill>
                <a:prstDash val="solid"/>
                <a:round/>
              </a:ln>
            </p:spPr>
            <p:txBody>
              <a:bodyPr rtlCol="0" anchor="ctr"/>
              <a:lstStyle/>
              <a:p>
                <a:endParaRPr lang="fr-FR"/>
              </a:p>
            </p:txBody>
          </p:sp>
          <p:sp>
            <p:nvSpPr>
              <p:cNvPr id="160" name="Forme libre 159">
                <a:extLst>
                  <a:ext uri="{FF2B5EF4-FFF2-40B4-BE49-F238E27FC236}">
                    <a16:creationId xmlns:a16="http://schemas.microsoft.com/office/drawing/2014/main" id="{7AA23B2E-AD28-8EF4-B3A2-AE3FC0C28893}"/>
                  </a:ext>
                </a:extLst>
              </p:cNvPr>
              <p:cNvSpPr/>
              <p:nvPr/>
            </p:nvSpPr>
            <p:spPr>
              <a:xfrm>
                <a:off x="847642" y="6572182"/>
                <a:ext cx="181302" cy="831"/>
              </a:xfrm>
              <a:custGeom>
                <a:avLst/>
                <a:gdLst>
                  <a:gd name="connsiteX0" fmla="*/ 0 w 181302"/>
                  <a:gd name="connsiteY0" fmla="*/ 0 h 831"/>
                  <a:gd name="connsiteX1" fmla="*/ 181303 w 181302"/>
                  <a:gd name="connsiteY1" fmla="*/ 0 h 831"/>
                </a:gdLst>
                <a:ahLst/>
                <a:cxnLst>
                  <a:cxn ang="0">
                    <a:pos x="connsiteX0" y="connsiteY0"/>
                  </a:cxn>
                  <a:cxn ang="0">
                    <a:pos x="connsiteX1" y="connsiteY1"/>
                  </a:cxn>
                </a:cxnLst>
                <a:rect l="l" t="t" r="r" b="b"/>
                <a:pathLst>
                  <a:path w="181302" h="831">
                    <a:moveTo>
                      <a:pt x="0" y="0"/>
                    </a:moveTo>
                    <a:lnTo>
                      <a:pt x="181303" y="0"/>
                    </a:lnTo>
                  </a:path>
                </a:pathLst>
              </a:custGeom>
              <a:noFill/>
              <a:ln w="12700" cap="rnd">
                <a:solidFill>
                  <a:schemeClr val="bg1"/>
                </a:solidFill>
                <a:prstDash val="solid"/>
                <a:round/>
              </a:ln>
            </p:spPr>
            <p:txBody>
              <a:bodyPr rtlCol="0" anchor="ctr"/>
              <a:lstStyle/>
              <a:p>
                <a:endParaRPr lang="fr-FR"/>
              </a:p>
            </p:txBody>
          </p:sp>
          <p:sp>
            <p:nvSpPr>
              <p:cNvPr id="161" name="Forme libre 160">
                <a:extLst>
                  <a:ext uri="{FF2B5EF4-FFF2-40B4-BE49-F238E27FC236}">
                    <a16:creationId xmlns:a16="http://schemas.microsoft.com/office/drawing/2014/main" id="{473685FB-81A3-4BA0-1D8C-3F76E156BE53}"/>
                  </a:ext>
                </a:extLst>
              </p:cNvPr>
              <p:cNvSpPr/>
              <p:nvPr/>
            </p:nvSpPr>
            <p:spPr>
              <a:xfrm>
                <a:off x="785545" y="6450150"/>
                <a:ext cx="12635" cy="12635"/>
              </a:xfrm>
              <a:custGeom>
                <a:avLst/>
                <a:gdLst>
                  <a:gd name="connsiteX0" fmla="*/ 12635 w 12635"/>
                  <a:gd name="connsiteY0" fmla="*/ 6318 h 12635"/>
                  <a:gd name="connsiteX1" fmla="*/ 6318 w 12635"/>
                  <a:gd name="connsiteY1" fmla="*/ 12635 h 12635"/>
                  <a:gd name="connsiteX2" fmla="*/ 0 w 12635"/>
                  <a:gd name="connsiteY2" fmla="*/ 6318 h 12635"/>
                  <a:gd name="connsiteX3" fmla="*/ 6318 w 12635"/>
                  <a:gd name="connsiteY3" fmla="*/ 0 h 12635"/>
                  <a:gd name="connsiteX4" fmla="*/ 12635 w 12635"/>
                  <a:gd name="connsiteY4" fmla="*/ 6318 h 12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5" h="12635">
                    <a:moveTo>
                      <a:pt x="12635" y="6318"/>
                    </a:moveTo>
                    <a:cubicBezTo>
                      <a:pt x="12635" y="9807"/>
                      <a:pt x="9807" y="12635"/>
                      <a:pt x="6318" y="12635"/>
                    </a:cubicBezTo>
                    <a:cubicBezTo>
                      <a:pt x="2829" y="12635"/>
                      <a:pt x="0" y="9807"/>
                      <a:pt x="0" y="6318"/>
                    </a:cubicBezTo>
                    <a:cubicBezTo>
                      <a:pt x="0" y="2829"/>
                      <a:pt x="2829" y="0"/>
                      <a:pt x="6318" y="0"/>
                    </a:cubicBezTo>
                    <a:cubicBezTo>
                      <a:pt x="9807" y="0"/>
                      <a:pt x="12635" y="2829"/>
                      <a:pt x="12635" y="6318"/>
                    </a:cubicBezTo>
                    <a:close/>
                  </a:path>
                </a:pathLst>
              </a:custGeom>
              <a:noFill/>
              <a:ln w="12700" cap="flat">
                <a:solidFill>
                  <a:schemeClr val="bg1"/>
                </a:solidFill>
                <a:prstDash val="solid"/>
                <a:miter/>
              </a:ln>
            </p:spPr>
            <p:txBody>
              <a:bodyPr rtlCol="0" anchor="ctr"/>
              <a:lstStyle/>
              <a:p>
                <a:endParaRPr lang="fr-FR"/>
              </a:p>
            </p:txBody>
          </p:sp>
          <p:sp>
            <p:nvSpPr>
              <p:cNvPr id="162" name="Forme libre 161">
                <a:extLst>
                  <a:ext uri="{FF2B5EF4-FFF2-40B4-BE49-F238E27FC236}">
                    <a16:creationId xmlns:a16="http://schemas.microsoft.com/office/drawing/2014/main" id="{60968664-0E62-14FF-71C0-1F4F1C0B909D}"/>
                  </a:ext>
                </a:extLst>
              </p:cNvPr>
              <p:cNvSpPr/>
              <p:nvPr/>
            </p:nvSpPr>
            <p:spPr>
              <a:xfrm>
                <a:off x="785545" y="6508007"/>
                <a:ext cx="12635" cy="12635"/>
              </a:xfrm>
              <a:custGeom>
                <a:avLst/>
                <a:gdLst>
                  <a:gd name="connsiteX0" fmla="*/ 12635 w 12635"/>
                  <a:gd name="connsiteY0" fmla="*/ 6318 h 12635"/>
                  <a:gd name="connsiteX1" fmla="*/ 6318 w 12635"/>
                  <a:gd name="connsiteY1" fmla="*/ 12635 h 12635"/>
                  <a:gd name="connsiteX2" fmla="*/ 0 w 12635"/>
                  <a:gd name="connsiteY2" fmla="*/ 6318 h 12635"/>
                  <a:gd name="connsiteX3" fmla="*/ 6318 w 12635"/>
                  <a:gd name="connsiteY3" fmla="*/ 0 h 12635"/>
                  <a:gd name="connsiteX4" fmla="*/ 12635 w 12635"/>
                  <a:gd name="connsiteY4" fmla="*/ 6318 h 12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5" h="12635">
                    <a:moveTo>
                      <a:pt x="12635" y="6318"/>
                    </a:moveTo>
                    <a:cubicBezTo>
                      <a:pt x="12635" y="9807"/>
                      <a:pt x="9807" y="12635"/>
                      <a:pt x="6318" y="12635"/>
                    </a:cubicBezTo>
                    <a:cubicBezTo>
                      <a:pt x="2829" y="12635"/>
                      <a:pt x="0" y="9807"/>
                      <a:pt x="0" y="6318"/>
                    </a:cubicBezTo>
                    <a:cubicBezTo>
                      <a:pt x="0" y="2829"/>
                      <a:pt x="2829" y="0"/>
                      <a:pt x="6318" y="0"/>
                    </a:cubicBezTo>
                    <a:cubicBezTo>
                      <a:pt x="9807" y="0"/>
                      <a:pt x="12635" y="2829"/>
                      <a:pt x="12635" y="6318"/>
                    </a:cubicBezTo>
                    <a:close/>
                  </a:path>
                </a:pathLst>
              </a:custGeom>
              <a:noFill/>
              <a:ln w="12700" cap="flat">
                <a:solidFill>
                  <a:schemeClr val="bg1"/>
                </a:solidFill>
                <a:prstDash val="solid"/>
                <a:miter/>
              </a:ln>
            </p:spPr>
            <p:txBody>
              <a:bodyPr rtlCol="0" anchor="ctr"/>
              <a:lstStyle/>
              <a:p>
                <a:endParaRPr lang="fr-FR"/>
              </a:p>
            </p:txBody>
          </p:sp>
          <p:sp>
            <p:nvSpPr>
              <p:cNvPr id="163" name="Forme libre 162">
                <a:extLst>
                  <a:ext uri="{FF2B5EF4-FFF2-40B4-BE49-F238E27FC236}">
                    <a16:creationId xmlns:a16="http://schemas.microsoft.com/office/drawing/2014/main" id="{4BC3AEB8-F346-44CA-0238-63E52D37C4ED}"/>
                  </a:ext>
                </a:extLst>
              </p:cNvPr>
              <p:cNvSpPr/>
              <p:nvPr/>
            </p:nvSpPr>
            <p:spPr>
              <a:xfrm>
                <a:off x="785545" y="6565864"/>
                <a:ext cx="12635" cy="12635"/>
              </a:xfrm>
              <a:custGeom>
                <a:avLst/>
                <a:gdLst>
                  <a:gd name="connsiteX0" fmla="*/ 12635 w 12635"/>
                  <a:gd name="connsiteY0" fmla="*/ 6318 h 12635"/>
                  <a:gd name="connsiteX1" fmla="*/ 6318 w 12635"/>
                  <a:gd name="connsiteY1" fmla="*/ 12635 h 12635"/>
                  <a:gd name="connsiteX2" fmla="*/ 0 w 12635"/>
                  <a:gd name="connsiteY2" fmla="*/ 6318 h 12635"/>
                  <a:gd name="connsiteX3" fmla="*/ 6318 w 12635"/>
                  <a:gd name="connsiteY3" fmla="*/ 0 h 12635"/>
                  <a:gd name="connsiteX4" fmla="*/ 12635 w 12635"/>
                  <a:gd name="connsiteY4" fmla="*/ 6318 h 12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5" h="12635">
                    <a:moveTo>
                      <a:pt x="12635" y="6318"/>
                    </a:moveTo>
                    <a:cubicBezTo>
                      <a:pt x="12635" y="9807"/>
                      <a:pt x="9807" y="12635"/>
                      <a:pt x="6318" y="12635"/>
                    </a:cubicBezTo>
                    <a:cubicBezTo>
                      <a:pt x="2829" y="12635"/>
                      <a:pt x="0" y="9807"/>
                      <a:pt x="0" y="6318"/>
                    </a:cubicBezTo>
                    <a:cubicBezTo>
                      <a:pt x="0" y="2829"/>
                      <a:pt x="2829" y="0"/>
                      <a:pt x="6318" y="0"/>
                    </a:cubicBezTo>
                    <a:cubicBezTo>
                      <a:pt x="9807" y="0"/>
                      <a:pt x="12635" y="2829"/>
                      <a:pt x="12635" y="6318"/>
                    </a:cubicBezTo>
                    <a:close/>
                  </a:path>
                </a:pathLst>
              </a:custGeom>
              <a:noFill/>
              <a:ln w="12700" cap="flat">
                <a:solidFill>
                  <a:schemeClr val="bg1"/>
                </a:solidFill>
                <a:prstDash val="solid"/>
                <a:miter/>
              </a:ln>
            </p:spPr>
            <p:txBody>
              <a:bodyPr rtlCol="0" anchor="ctr"/>
              <a:lstStyle/>
              <a:p>
                <a:endParaRPr lang="fr-FR"/>
              </a:p>
            </p:txBody>
          </p:sp>
        </p:grpSp>
        <p:sp>
          <p:nvSpPr>
            <p:cNvPr id="156" name="ZoneTexte 155">
              <a:extLst>
                <a:ext uri="{FF2B5EF4-FFF2-40B4-BE49-F238E27FC236}">
                  <a16:creationId xmlns:a16="http://schemas.microsoft.com/office/drawing/2014/main" id="{75872F7B-8C23-4F8F-A738-DD15D2DF8A5C}"/>
                </a:ext>
              </a:extLst>
            </p:cNvPr>
            <p:cNvSpPr txBox="1"/>
            <p:nvPr/>
          </p:nvSpPr>
          <p:spPr>
            <a:xfrm>
              <a:off x="659859" y="6638668"/>
              <a:ext cx="605644" cy="184666"/>
            </a:xfrm>
            <a:prstGeom prst="rect">
              <a:avLst/>
            </a:prstGeom>
            <a:noFill/>
          </p:spPr>
          <p:txBody>
            <a:bodyPr wrap="square" rtlCol="0">
              <a:spAutoFit/>
            </a:bodyPr>
            <a:lstStyle/>
            <a:p>
              <a:pPr algn="ctr"/>
              <a:r>
                <a:rPr lang="fr-FR" sz="600" dirty="0">
                  <a:solidFill>
                    <a:schemeClr val="bg1"/>
                  </a:solidFill>
                  <a:latin typeface="Arial" panose="020B0604020202020204" pitchFamily="34" charset="0"/>
                  <a:cs typeface="Arial" panose="020B0604020202020204" pitchFamily="34" charset="0"/>
                </a:rPr>
                <a:t>Sommaire</a:t>
              </a:r>
            </a:p>
          </p:txBody>
        </p:sp>
      </p:grpSp>
      <p:sp>
        <p:nvSpPr>
          <p:cNvPr id="200" name="ZoneTexte 199">
            <a:extLst>
              <a:ext uri="{FF2B5EF4-FFF2-40B4-BE49-F238E27FC236}">
                <a16:creationId xmlns:a16="http://schemas.microsoft.com/office/drawing/2014/main" id="{76089A5B-93C5-8A75-B284-167F32439A7E}"/>
              </a:ext>
            </a:extLst>
          </p:cNvPr>
          <p:cNvSpPr txBox="1"/>
          <p:nvPr/>
        </p:nvSpPr>
        <p:spPr>
          <a:xfrm>
            <a:off x="-14175" y="6412342"/>
            <a:ext cx="10113672" cy="415498"/>
          </a:xfrm>
          <a:prstGeom prst="rect">
            <a:avLst/>
          </a:prstGeom>
          <a:noFill/>
        </p:spPr>
        <p:txBody>
          <a:bodyPr wrap="square" rtlCol="0">
            <a:spAutoFit/>
          </a:bodyPr>
          <a:lstStyle/>
          <a:p>
            <a:pPr algn="just"/>
            <a:r>
              <a:rPr lang="fr-FR" sz="700" dirty="0">
                <a:solidFill>
                  <a:srgbClr val="3E454A"/>
                </a:solidFill>
                <a:latin typeface="Arial" panose="020B0604020202020204" pitchFamily="34" charset="0"/>
                <a:cs typeface="Arial" panose="020B0604020202020204" pitchFamily="34" charset="0"/>
              </a:rPr>
              <a:t>(1) 7 CAT pour une durée de 4 ans ; 11 pour 6 ans ; 15 pour 8 ans et 19 pour 10 ans. (2) 16 CAT pour une durée de 4 ans ; 24 pour 6 ans ; 32 pour 8 ans et 40 pour 10 ans. (3) Le montant des revenus trimestriels est fixé à la souscription et ne peut être modifié au cours du placement (sauf évolution de la fiscalité ou des prélèvements sociaux). (4) Les PEL ouverts avant le 28/02/2011 ont une durée illimitée. Fiscalité des intérêts : prélèvement unique de 30% (impôt sur le revenu + prélèvement sociaux) </a:t>
            </a:r>
          </a:p>
        </p:txBody>
      </p:sp>
      <p:grpSp>
        <p:nvGrpSpPr>
          <p:cNvPr id="2" name="Groupe 1">
            <a:extLst>
              <a:ext uri="{FF2B5EF4-FFF2-40B4-BE49-F238E27FC236}">
                <a16:creationId xmlns:a16="http://schemas.microsoft.com/office/drawing/2014/main" id="{A5361D90-23BA-FCBA-EF30-391C54240779}"/>
              </a:ext>
            </a:extLst>
          </p:cNvPr>
          <p:cNvGrpSpPr/>
          <p:nvPr/>
        </p:nvGrpSpPr>
        <p:grpSpPr>
          <a:xfrm>
            <a:off x="211652" y="1674063"/>
            <a:ext cx="11768696" cy="4452259"/>
            <a:chOff x="211651" y="2085612"/>
            <a:chExt cx="11768696" cy="3530580"/>
          </a:xfrm>
        </p:grpSpPr>
        <p:sp>
          <p:nvSpPr>
            <p:cNvPr id="3" name="Rectangle : coins arrondis 2">
              <a:extLst>
                <a:ext uri="{FF2B5EF4-FFF2-40B4-BE49-F238E27FC236}">
                  <a16:creationId xmlns:a16="http://schemas.microsoft.com/office/drawing/2014/main" id="{6019CEB9-48F9-6A82-A2F5-9E5A101D2814}"/>
                </a:ext>
              </a:extLst>
            </p:cNvPr>
            <p:cNvSpPr/>
            <p:nvPr/>
          </p:nvSpPr>
          <p:spPr>
            <a:xfrm>
              <a:off x="1801227" y="2475399"/>
              <a:ext cx="336442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Placement rémunéré donnant droit à des conditions de crédit déterminées à l’avance pour devenir propriétaire. </a:t>
              </a:r>
              <a:endParaRPr lang="fr-FR" sz="1100" b="1" dirty="0">
                <a:solidFill>
                  <a:srgbClr val="3E454A"/>
                </a:solidFill>
                <a:latin typeface="Arial" panose="020B0604020202020204" pitchFamily="34" charset="0"/>
                <a:cs typeface="Arial" panose="020B0604020202020204" pitchFamily="34" charset="0"/>
              </a:endParaRPr>
            </a:p>
          </p:txBody>
        </p:sp>
        <p:grpSp>
          <p:nvGrpSpPr>
            <p:cNvPr id="4" name="Groupe 3">
              <a:extLst>
                <a:ext uri="{FF2B5EF4-FFF2-40B4-BE49-F238E27FC236}">
                  <a16:creationId xmlns:a16="http://schemas.microsoft.com/office/drawing/2014/main" id="{FD43D6D4-9492-6019-2D63-D9F84755C151}"/>
                </a:ext>
              </a:extLst>
            </p:cNvPr>
            <p:cNvGrpSpPr/>
            <p:nvPr/>
          </p:nvGrpSpPr>
          <p:grpSpPr>
            <a:xfrm>
              <a:off x="1801227" y="2085612"/>
              <a:ext cx="3364422" cy="388877"/>
              <a:chOff x="1801227" y="1065929"/>
              <a:chExt cx="3165546" cy="820077"/>
            </a:xfrm>
            <a:solidFill>
              <a:srgbClr val="EB0F0F"/>
            </a:solidFill>
          </p:grpSpPr>
          <p:sp>
            <p:nvSpPr>
              <p:cNvPr id="26" name="Rectangle : coins arrondis 25">
                <a:extLst>
                  <a:ext uri="{FF2B5EF4-FFF2-40B4-BE49-F238E27FC236}">
                    <a16:creationId xmlns:a16="http://schemas.microsoft.com/office/drawing/2014/main" id="{18F17E57-00CC-7810-A45C-8EA1D035C04E}"/>
                  </a:ext>
                </a:extLst>
              </p:cNvPr>
              <p:cNvSpPr/>
              <p:nvPr/>
            </p:nvSpPr>
            <p:spPr>
              <a:xfrm>
                <a:off x="1801227" y="1065929"/>
                <a:ext cx="3165546" cy="820077"/>
              </a:xfrm>
              <a:prstGeom prst="roundRect">
                <a:avLst>
                  <a:gd name="adj" fmla="val 0"/>
                </a:avLst>
              </a:prstGeom>
              <a:solidFill>
                <a:srgbClr val="EB0F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solidFill>
                  <a:latin typeface="Arial" panose="020B0604020202020204" pitchFamily="34" charset="0"/>
                  <a:cs typeface="Arial" panose="020B0604020202020204" pitchFamily="34" charset="0"/>
                </a:endParaRPr>
              </a:p>
            </p:txBody>
          </p:sp>
          <p:sp>
            <p:nvSpPr>
              <p:cNvPr id="27" name="ZoneTexte 26">
                <a:extLst>
                  <a:ext uri="{FF2B5EF4-FFF2-40B4-BE49-F238E27FC236}">
                    <a16:creationId xmlns:a16="http://schemas.microsoft.com/office/drawing/2014/main" id="{6F43773F-B222-31F3-49C7-B60D2F03922F}"/>
                  </a:ext>
                </a:extLst>
              </p:cNvPr>
              <p:cNvSpPr txBox="1"/>
              <p:nvPr/>
            </p:nvSpPr>
            <p:spPr>
              <a:xfrm>
                <a:off x="2143344" y="1152588"/>
                <a:ext cx="2481314" cy="609820"/>
              </a:xfrm>
              <a:prstGeom prst="rect">
                <a:avLst/>
              </a:prstGeom>
              <a:noFill/>
            </p:spPr>
            <p:txBody>
              <a:bodyPr wrap="square" rtlCol="0" anchor="ctr">
                <a:spAutoFit/>
              </a:bodyPr>
              <a:lstStyle/>
              <a:p>
                <a:pPr algn="ctr"/>
                <a:r>
                  <a:rPr lang="fr-FR" sz="1400" dirty="0">
                    <a:solidFill>
                      <a:schemeClr val="bg1"/>
                    </a:solidFill>
                    <a:latin typeface="Arial" panose="020B0604020202020204" pitchFamily="34" charset="0"/>
                    <a:cs typeface="Arial" panose="020B0604020202020204" pitchFamily="34" charset="0"/>
                  </a:rPr>
                  <a:t>PEL </a:t>
                </a:r>
                <a:r>
                  <a:rPr lang="fr-FR" sz="1400" b="1" dirty="0">
                    <a:solidFill>
                      <a:schemeClr val="bg1"/>
                    </a:solidFill>
                    <a:latin typeface="Arial" panose="020B0604020202020204" pitchFamily="34" charset="0"/>
                    <a:cs typeface="Arial" panose="020B0604020202020204" pitchFamily="34" charset="0"/>
                  </a:rPr>
                  <a:t>CLASSIQUE</a:t>
                </a:r>
              </a:p>
            </p:txBody>
          </p:sp>
        </p:grpSp>
        <p:sp>
          <p:nvSpPr>
            <p:cNvPr id="5" name="Rectangle : coins arrondis 4">
              <a:extLst>
                <a:ext uri="{FF2B5EF4-FFF2-40B4-BE49-F238E27FC236}">
                  <a16:creationId xmlns:a16="http://schemas.microsoft.com/office/drawing/2014/main" id="{A3FBD9B3-70E7-D718-84A2-64D313E4C621}"/>
                </a:ext>
              </a:extLst>
            </p:cNvPr>
            <p:cNvSpPr/>
            <p:nvPr/>
          </p:nvSpPr>
          <p:spPr>
            <a:xfrm>
              <a:off x="8615925" y="2475399"/>
              <a:ext cx="336442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Un PEL + des CAT</a:t>
              </a:r>
              <a:r>
                <a:rPr lang="fr-FR" sz="1100" baseline="30000" dirty="0">
                  <a:solidFill>
                    <a:srgbClr val="3E454A"/>
                  </a:solidFill>
                  <a:effectLst/>
                  <a:latin typeface="Arial" panose="020B0604020202020204" pitchFamily="34" charset="0"/>
                  <a:ea typeface="Times" pitchFamily="2" charset="0"/>
                  <a:cs typeface="Arial" panose="020B0604020202020204" pitchFamily="34" charset="0"/>
                </a:rPr>
                <a:t>(2)</a:t>
              </a:r>
              <a:r>
                <a:rPr lang="fr-FR" sz="1100" dirty="0">
                  <a:solidFill>
                    <a:srgbClr val="3E454A"/>
                  </a:solidFill>
                  <a:effectLst/>
                  <a:latin typeface="Arial" panose="020B0604020202020204" pitchFamily="34" charset="0"/>
                  <a:ea typeface="Times" pitchFamily="2" charset="0"/>
                  <a:cs typeface="Arial" panose="020B0604020202020204" pitchFamily="34" charset="0"/>
                </a:rPr>
                <a:t> distribuant des revenus trimestriels</a:t>
              </a:r>
              <a:r>
                <a:rPr lang="fr-FR" sz="1100" baseline="30000" dirty="0">
                  <a:solidFill>
                    <a:srgbClr val="3E454A"/>
                  </a:solidFill>
                  <a:effectLst/>
                  <a:latin typeface="Arial" panose="020B0604020202020204" pitchFamily="34" charset="0"/>
                  <a:ea typeface="Times" pitchFamily="2" charset="0"/>
                  <a:cs typeface="Arial" panose="020B0604020202020204" pitchFamily="34" charset="0"/>
                </a:rPr>
                <a:t>(3)</a:t>
              </a:r>
              <a:r>
                <a:rPr lang="fr-FR" sz="1100" dirty="0">
                  <a:solidFill>
                    <a:srgbClr val="3E454A"/>
                  </a:solidFill>
                  <a:effectLst/>
                  <a:latin typeface="Arial" panose="020B0604020202020204" pitchFamily="34" charset="0"/>
                  <a:ea typeface="Times" pitchFamily="2" charset="0"/>
                  <a:cs typeface="Arial" panose="020B0604020202020204" pitchFamily="34" charset="0"/>
                </a:rPr>
                <a:t>.</a:t>
              </a:r>
              <a:r>
                <a:rPr lang="fr-FR" sz="1100" dirty="0">
                  <a:solidFill>
                    <a:srgbClr val="3E454A"/>
                  </a:solidFill>
                  <a:effectLst/>
                  <a:latin typeface="Arial" panose="020B0604020202020204" pitchFamily="34" charset="0"/>
                  <a:cs typeface="Arial" panose="020B0604020202020204" pitchFamily="34" charset="0"/>
                </a:rPr>
                <a:t> </a:t>
              </a:r>
              <a:endParaRPr lang="fr-FR" sz="1100" dirty="0">
                <a:solidFill>
                  <a:srgbClr val="3E454A"/>
                </a:solidFill>
                <a:latin typeface="Arial" panose="020B0604020202020204" pitchFamily="34" charset="0"/>
                <a:cs typeface="Arial" panose="020B0604020202020204" pitchFamily="34" charset="0"/>
              </a:endParaRPr>
            </a:p>
          </p:txBody>
        </p:sp>
        <p:grpSp>
          <p:nvGrpSpPr>
            <p:cNvPr id="6" name="Groupe 5">
              <a:extLst>
                <a:ext uri="{FF2B5EF4-FFF2-40B4-BE49-F238E27FC236}">
                  <a16:creationId xmlns:a16="http://schemas.microsoft.com/office/drawing/2014/main" id="{62931573-CCE0-2946-0EC7-FB665851EE7E}"/>
                </a:ext>
              </a:extLst>
            </p:cNvPr>
            <p:cNvGrpSpPr/>
            <p:nvPr/>
          </p:nvGrpSpPr>
          <p:grpSpPr>
            <a:xfrm>
              <a:off x="8615925" y="2085612"/>
              <a:ext cx="3364422" cy="388877"/>
              <a:chOff x="8643736" y="1065929"/>
              <a:chExt cx="3165546" cy="820077"/>
            </a:xfrm>
            <a:solidFill>
              <a:srgbClr val="EB0F0F"/>
            </a:solidFill>
          </p:grpSpPr>
          <p:sp>
            <p:nvSpPr>
              <p:cNvPr id="24" name="Rectangle : coins arrondis 23">
                <a:extLst>
                  <a:ext uri="{FF2B5EF4-FFF2-40B4-BE49-F238E27FC236}">
                    <a16:creationId xmlns:a16="http://schemas.microsoft.com/office/drawing/2014/main" id="{DFB77D7C-39BB-BF2C-6E32-85294F13BB85}"/>
                  </a:ext>
                </a:extLst>
              </p:cNvPr>
              <p:cNvSpPr/>
              <p:nvPr/>
            </p:nvSpPr>
            <p:spPr>
              <a:xfrm>
                <a:off x="8643736" y="1065929"/>
                <a:ext cx="3165546" cy="820077"/>
              </a:xfrm>
              <a:prstGeom prst="roundRect">
                <a:avLst>
                  <a:gd name="adj" fmla="val 0"/>
                </a:avLst>
              </a:prstGeom>
              <a:solidFill>
                <a:srgbClr val="A60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solidFill>
                  <a:latin typeface="Arial" panose="020B0604020202020204" pitchFamily="34" charset="0"/>
                  <a:cs typeface="Arial" panose="020B0604020202020204" pitchFamily="34" charset="0"/>
                </a:endParaRPr>
              </a:p>
            </p:txBody>
          </p:sp>
          <p:sp>
            <p:nvSpPr>
              <p:cNvPr id="25" name="ZoneTexte 24">
                <a:extLst>
                  <a:ext uri="{FF2B5EF4-FFF2-40B4-BE49-F238E27FC236}">
                    <a16:creationId xmlns:a16="http://schemas.microsoft.com/office/drawing/2014/main" id="{4A27E9D7-7E51-09E5-7CBB-40AE42013526}"/>
                  </a:ext>
                </a:extLst>
              </p:cNvPr>
              <p:cNvSpPr txBox="1"/>
              <p:nvPr/>
            </p:nvSpPr>
            <p:spPr>
              <a:xfrm>
                <a:off x="8684570" y="1171057"/>
                <a:ext cx="3083878" cy="609820"/>
              </a:xfrm>
              <a:prstGeom prst="rect">
                <a:avLst/>
              </a:prstGeom>
              <a:noFill/>
            </p:spPr>
            <p:txBody>
              <a:bodyPr wrap="square" rtlCol="0" anchor="ctr">
                <a:spAutoFit/>
              </a:bodyPr>
              <a:lstStyle/>
              <a:p>
                <a:pPr algn="ctr"/>
                <a:r>
                  <a:rPr lang="fr-FR" sz="1400" dirty="0">
                    <a:solidFill>
                      <a:schemeClr val="bg1"/>
                    </a:solidFill>
                    <a:latin typeface="Arial" panose="020B0604020202020204" pitchFamily="34" charset="0"/>
                    <a:cs typeface="Arial" panose="020B0604020202020204" pitchFamily="34" charset="0"/>
                  </a:rPr>
                  <a:t>PEL </a:t>
                </a:r>
                <a:r>
                  <a:rPr lang="fr-FR" sz="1400" b="1" dirty="0">
                    <a:solidFill>
                      <a:schemeClr val="bg1"/>
                    </a:solidFill>
                    <a:latin typeface="Arial" panose="020B0604020202020204" pitchFamily="34" charset="0"/>
                    <a:cs typeface="Arial" panose="020B0604020202020204" pitchFamily="34" charset="0"/>
                  </a:rPr>
                  <a:t>QUADRETO À REVENUS</a:t>
                </a:r>
              </a:p>
            </p:txBody>
          </p:sp>
        </p:grpSp>
        <p:sp>
          <p:nvSpPr>
            <p:cNvPr id="7" name="Rectangle : coins arrondis 6">
              <a:extLst>
                <a:ext uri="{FF2B5EF4-FFF2-40B4-BE49-F238E27FC236}">
                  <a16:creationId xmlns:a16="http://schemas.microsoft.com/office/drawing/2014/main" id="{B2A6810A-B147-43C0-C8AA-BE598D873D38}"/>
                </a:ext>
              </a:extLst>
            </p:cNvPr>
            <p:cNvSpPr/>
            <p:nvPr/>
          </p:nvSpPr>
          <p:spPr>
            <a:xfrm>
              <a:off x="5208576" y="2475399"/>
              <a:ext cx="336442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Un Plan d’épargne logement (PEL) + des comptes à terme (CAT)</a:t>
              </a:r>
              <a:r>
                <a:rPr lang="fr-FR" sz="1100" baseline="30000" dirty="0">
                  <a:solidFill>
                    <a:srgbClr val="3E454A"/>
                  </a:solidFill>
                  <a:effectLst/>
                  <a:latin typeface="Arial" panose="020B0604020202020204" pitchFamily="34" charset="0"/>
                  <a:ea typeface="Times" pitchFamily="2" charset="0"/>
                  <a:cs typeface="Arial" panose="020B0604020202020204" pitchFamily="34" charset="0"/>
                </a:rPr>
                <a:t> (1)</a:t>
              </a:r>
              <a:r>
                <a:rPr lang="fr-FR" sz="1100" dirty="0">
                  <a:solidFill>
                    <a:srgbClr val="3E454A"/>
                  </a:solidFill>
                  <a:effectLst/>
                  <a:latin typeface="Arial" panose="020B0604020202020204" pitchFamily="34" charset="0"/>
                  <a:ea typeface="Times" pitchFamily="2" charset="0"/>
                  <a:cs typeface="Arial" panose="020B0604020202020204" pitchFamily="34" charset="0"/>
                </a:rPr>
                <a:t>.</a:t>
              </a:r>
              <a:endParaRPr lang="fr-FR" sz="1100" dirty="0">
                <a:solidFill>
                  <a:srgbClr val="3E454A"/>
                </a:solidFill>
                <a:latin typeface="Arial" panose="020B0604020202020204" pitchFamily="34" charset="0"/>
                <a:cs typeface="Arial" panose="020B0604020202020204" pitchFamily="34" charset="0"/>
              </a:endParaRPr>
            </a:p>
          </p:txBody>
        </p:sp>
        <p:grpSp>
          <p:nvGrpSpPr>
            <p:cNvPr id="8" name="Groupe 7">
              <a:extLst>
                <a:ext uri="{FF2B5EF4-FFF2-40B4-BE49-F238E27FC236}">
                  <a16:creationId xmlns:a16="http://schemas.microsoft.com/office/drawing/2014/main" id="{81A72035-4600-3969-64CC-F1D12B6B91F2}"/>
                </a:ext>
              </a:extLst>
            </p:cNvPr>
            <p:cNvGrpSpPr/>
            <p:nvPr/>
          </p:nvGrpSpPr>
          <p:grpSpPr>
            <a:xfrm>
              <a:off x="5208577" y="2085773"/>
              <a:ext cx="3364422" cy="388877"/>
              <a:chOff x="5222482" y="1065929"/>
              <a:chExt cx="3165546" cy="820077"/>
            </a:xfrm>
            <a:solidFill>
              <a:srgbClr val="EB0F0F"/>
            </a:solidFill>
          </p:grpSpPr>
          <p:sp>
            <p:nvSpPr>
              <p:cNvPr id="22" name="Rectangle : coins arrondis 21">
                <a:extLst>
                  <a:ext uri="{FF2B5EF4-FFF2-40B4-BE49-F238E27FC236}">
                    <a16:creationId xmlns:a16="http://schemas.microsoft.com/office/drawing/2014/main" id="{1BF9E6AC-393F-696A-640E-F4ACA38C285A}"/>
                  </a:ext>
                </a:extLst>
              </p:cNvPr>
              <p:cNvSpPr/>
              <p:nvPr/>
            </p:nvSpPr>
            <p:spPr>
              <a:xfrm>
                <a:off x="5222482" y="1065929"/>
                <a:ext cx="3165546" cy="820077"/>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solidFill>
                  <a:latin typeface="Arial" panose="020B0604020202020204" pitchFamily="34" charset="0"/>
                  <a:cs typeface="Arial" panose="020B0604020202020204" pitchFamily="34" charset="0"/>
                </a:endParaRPr>
              </a:p>
            </p:txBody>
          </p:sp>
          <p:sp>
            <p:nvSpPr>
              <p:cNvPr id="23" name="ZoneTexte 22">
                <a:extLst>
                  <a:ext uri="{FF2B5EF4-FFF2-40B4-BE49-F238E27FC236}">
                    <a16:creationId xmlns:a16="http://schemas.microsoft.com/office/drawing/2014/main" id="{07EACAF5-E693-9A9D-5F4E-1D909849DAFD}"/>
                  </a:ext>
                </a:extLst>
              </p:cNvPr>
              <p:cNvSpPr txBox="1"/>
              <p:nvPr/>
            </p:nvSpPr>
            <p:spPr>
              <a:xfrm>
                <a:off x="5828758" y="1150432"/>
                <a:ext cx="1952992" cy="609820"/>
              </a:xfrm>
              <a:prstGeom prst="rect">
                <a:avLst/>
              </a:prstGeom>
              <a:noFill/>
            </p:spPr>
            <p:txBody>
              <a:bodyPr wrap="square" rtlCol="0" anchor="ctr">
                <a:spAutoFit/>
              </a:bodyPr>
              <a:lstStyle/>
              <a:p>
                <a:pPr algn="ctr"/>
                <a:r>
                  <a:rPr lang="fr-FR" sz="1400" dirty="0">
                    <a:solidFill>
                      <a:schemeClr val="bg1"/>
                    </a:solidFill>
                    <a:latin typeface="Arial" panose="020B0604020202020204" pitchFamily="34" charset="0"/>
                    <a:cs typeface="Arial" panose="020B0604020202020204" pitchFamily="34" charset="0"/>
                  </a:rPr>
                  <a:t>PEL </a:t>
                </a:r>
                <a:r>
                  <a:rPr lang="fr-FR" sz="1400" b="1" dirty="0">
                    <a:solidFill>
                      <a:schemeClr val="bg1"/>
                    </a:solidFill>
                    <a:latin typeface="Arial" panose="020B0604020202020204" pitchFamily="34" charset="0"/>
                    <a:cs typeface="Arial" panose="020B0604020202020204" pitchFamily="34" charset="0"/>
                  </a:rPr>
                  <a:t>QUADRETO</a:t>
                </a:r>
              </a:p>
            </p:txBody>
          </p:sp>
        </p:grpSp>
        <p:sp>
          <p:nvSpPr>
            <p:cNvPr id="9" name="Rectangle : coins arrondis 8">
              <a:extLst>
                <a:ext uri="{FF2B5EF4-FFF2-40B4-BE49-F238E27FC236}">
                  <a16:creationId xmlns:a16="http://schemas.microsoft.com/office/drawing/2014/main" id="{1F3D6E0B-C964-BB8D-1498-49F1166EC6B1}"/>
                </a:ext>
              </a:extLst>
            </p:cNvPr>
            <p:cNvSpPr/>
            <p:nvPr/>
          </p:nvSpPr>
          <p:spPr>
            <a:xfrm>
              <a:off x="211651" y="2475399"/>
              <a:ext cx="1545578"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C’EST QUOI ?</a:t>
              </a:r>
              <a:endParaRPr lang="fr-FR" b="1" dirty="0">
                <a:solidFill>
                  <a:srgbClr val="EB0F0F"/>
                </a:solidFill>
                <a:latin typeface="Arial" panose="020B0604020202020204" pitchFamily="34" charset="0"/>
                <a:cs typeface="Arial" panose="020B0604020202020204" pitchFamily="34" charset="0"/>
              </a:endParaRPr>
            </a:p>
          </p:txBody>
        </p:sp>
        <p:sp>
          <p:nvSpPr>
            <p:cNvPr id="10" name="Rectangle : coins arrondis 9">
              <a:extLst>
                <a:ext uri="{FF2B5EF4-FFF2-40B4-BE49-F238E27FC236}">
                  <a16:creationId xmlns:a16="http://schemas.microsoft.com/office/drawing/2014/main" id="{7A6913CA-FDFF-CBE7-DF62-E6070F7BCA76}"/>
                </a:ext>
              </a:extLst>
            </p:cNvPr>
            <p:cNvSpPr/>
            <p:nvPr/>
          </p:nvSpPr>
          <p:spPr>
            <a:xfrm>
              <a:off x="1801227" y="3137402"/>
              <a:ext cx="3364422" cy="85432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Entre 4 et 10 ans pour les versements et 15 ans pour la détention.</a:t>
              </a:r>
            </a:p>
            <a:p>
              <a:pPr algn="ctr"/>
              <a:r>
                <a:rPr lang="fr-FR" sz="1100" dirty="0">
                  <a:solidFill>
                    <a:srgbClr val="3E454A"/>
                  </a:solidFill>
                  <a:effectLst/>
                  <a:latin typeface="Arial" panose="020B0604020202020204" pitchFamily="34" charset="0"/>
                  <a:cs typeface="Arial" panose="020B0604020202020204" pitchFamily="34" charset="0"/>
                </a:rPr>
                <a:t>Après 15 ans, le PEL est automatiquement transformé en livret B</a:t>
              </a:r>
              <a:r>
                <a:rPr lang="fr-FR" sz="1100" baseline="30000" dirty="0">
                  <a:solidFill>
                    <a:srgbClr val="3E454A"/>
                  </a:solidFill>
                  <a:effectLst/>
                  <a:latin typeface="Arial" panose="020B0604020202020204" pitchFamily="34" charset="0"/>
                  <a:cs typeface="Arial" panose="020B0604020202020204" pitchFamily="34" charset="0"/>
                </a:rPr>
                <a:t>(4).</a:t>
              </a:r>
              <a:endParaRPr lang="fr-FR" sz="1100" dirty="0">
                <a:solidFill>
                  <a:srgbClr val="3E454A"/>
                </a:solidFill>
                <a:effectLst/>
                <a:latin typeface="Arial" panose="020B0604020202020204" pitchFamily="34" charset="0"/>
                <a:cs typeface="Arial" panose="020B0604020202020204" pitchFamily="34" charset="0"/>
              </a:endParaRPr>
            </a:p>
          </p:txBody>
        </p:sp>
        <p:sp>
          <p:nvSpPr>
            <p:cNvPr id="11" name="Rectangle : coins arrondis 10">
              <a:extLst>
                <a:ext uri="{FF2B5EF4-FFF2-40B4-BE49-F238E27FC236}">
                  <a16:creationId xmlns:a16="http://schemas.microsoft.com/office/drawing/2014/main" id="{F850FB25-B9D1-51BD-C2AE-4801B19FD2F9}"/>
                </a:ext>
              </a:extLst>
            </p:cNvPr>
            <p:cNvSpPr/>
            <p:nvPr/>
          </p:nvSpPr>
          <p:spPr>
            <a:xfrm>
              <a:off x="5208577" y="3137402"/>
              <a:ext cx="6771770" cy="85432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4, 6, 8 ou 10 ans (non modifiable pour la partie CAT après souscription).</a:t>
              </a:r>
              <a:endParaRPr lang="fr-FR" sz="1100" dirty="0">
                <a:solidFill>
                  <a:srgbClr val="3E454A"/>
                </a:solidFill>
                <a:effectLst/>
                <a:latin typeface="Arial" panose="020B060402020202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BD445260-DBBA-8FB6-02C7-F2A0AD938CD6}"/>
                </a:ext>
              </a:extLst>
            </p:cNvPr>
            <p:cNvSpPr/>
            <p:nvPr/>
          </p:nvSpPr>
          <p:spPr>
            <a:xfrm>
              <a:off x="1801227" y="3993570"/>
              <a:ext cx="10179120"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Tous vos clients majeurs ou mineurs qui ne détiennent pas déjà un PEL ou bien un CEL dans un autre établissement.</a:t>
              </a:r>
              <a:endParaRPr lang="fr-FR" sz="1100" dirty="0">
                <a:solidFill>
                  <a:srgbClr val="3E454A"/>
                </a:solidFill>
                <a:latin typeface="Arial" panose="020B0604020202020204" pitchFamily="34" charset="0"/>
                <a:cs typeface="Arial" panose="020B0604020202020204" pitchFamily="34" charset="0"/>
              </a:endParaRPr>
            </a:p>
          </p:txBody>
        </p:sp>
        <p:sp>
          <p:nvSpPr>
            <p:cNvPr id="13" name="Rectangle : coins arrondis 12">
              <a:extLst>
                <a:ext uri="{FF2B5EF4-FFF2-40B4-BE49-F238E27FC236}">
                  <a16:creationId xmlns:a16="http://schemas.microsoft.com/office/drawing/2014/main" id="{114B963A-488D-0510-113A-F8981522C620}"/>
                </a:ext>
              </a:extLst>
            </p:cNvPr>
            <p:cNvSpPr/>
            <p:nvPr/>
          </p:nvSpPr>
          <p:spPr>
            <a:xfrm>
              <a:off x="211651" y="3137402"/>
              <a:ext cx="1545578" cy="85432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QUELLE DURÉE ?</a:t>
              </a:r>
              <a:endParaRPr lang="fr-FR" b="1" dirty="0">
                <a:solidFill>
                  <a:srgbClr val="EB0F0F"/>
                </a:solidFill>
                <a:latin typeface="Arial" panose="020B0604020202020204" pitchFamily="34" charset="0"/>
                <a:cs typeface="Arial" panose="020B0604020202020204" pitchFamily="34" charset="0"/>
              </a:endParaRPr>
            </a:p>
          </p:txBody>
        </p:sp>
        <p:sp>
          <p:nvSpPr>
            <p:cNvPr id="14" name="Rectangle : coins arrondis 13">
              <a:extLst>
                <a:ext uri="{FF2B5EF4-FFF2-40B4-BE49-F238E27FC236}">
                  <a16:creationId xmlns:a16="http://schemas.microsoft.com/office/drawing/2014/main" id="{1C619C6B-A437-3019-7903-9F09B2059E61}"/>
                </a:ext>
              </a:extLst>
            </p:cNvPr>
            <p:cNvSpPr/>
            <p:nvPr/>
          </p:nvSpPr>
          <p:spPr>
            <a:xfrm>
              <a:off x="211651" y="3993570"/>
              <a:ext cx="1545578"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POUR QUI ?</a:t>
              </a:r>
              <a:endParaRPr lang="fr-FR" b="1" dirty="0">
                <a:solidFill>
                  <a:srgbClr val="EB0F0F"/>
                </a:solidFill>
                <a:latin typeface="Arial" panose="020B060402020202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6E7105AF-7ABB-A048-74E8-9C27B23BBA7A}"/>
                </a:ext>
              </a:extLst>
            </p:cNvPr>
            <p:cNvSpPr/>
            <p:nvPr/>
          </p:nvSpPr>
          <p:spPr>
            <a:xfrm>
              <a:off x="1801227" y="4379974"/>
              <a:ext cx="3364422"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225 € minimum et 61 200 € maximum.</a:t>
              </a:r>
            </a:p>
          </p:txBody>
        </p:sp>
        <p:sp>
          <p:nvSpPr>
            <p:cNvPr id="16" name="Rectangle : coins arrondis 15">
              <a:extLst>
                <a:ext uri="{FF2B5EF4-FFF2-40B4-BE49-F238E27FC236}">
                  <a16:creationId xmlns:a16="http://schemas.microsoft.com/office/drawing/2014/main" id="{79CFE50E-4921-67F1-3D93-6E976015A08B}"/>
                </a:ext>
              </a:extLst>
            </p:cNvPr>
            <p:cNvSpPr/>
            <p:nvPr/>
          </p:nvSpPr>
          <p:spPr>
            <a:xfrm>
              <a:off x="211651" y="4379974"/>
              <a:ext cx="1545578" cy="75600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QUEL MONTANT</a:t>
              </a:r>
            </a:p>
            <a:p>
              <a:pPr algn="ctr"/>
              <a:r>
                <a:rPr lang="fr-FR" sz="1100" b="1" dirty="0">
                  <a:solidFill>
                    <a:srgbClr val="EB0F0F"/>
                  </a:solidFill>
                  <a:latin typeface="Arial" panose="020B0604020202020204" pitchFamily="34" charset="0"/>
                  <a:cs typeface="Arial" panose="020B0604020202020204" pitchFamily="34" charset="0"/>
                </a:rPr>
                <a:t>À L’OUVERTURE ?</a:t>
              </a:r>
              <a:endParaRPr lang="fr-FR" b="1" dirty="0">
                <a:solidFill>
                  <a:srgbClr val="EB0F0F"/>
                </a:solidFill>
                <a:latin typeface="Arial" panose="020B0604020202020204" pitchFamily="34" charset="0"/>
                <a:cs typeface="Arial" panose="020B0604020202020204" pitchFamily="34" charset="0"/>
              </a:endParaRPr>
            </a:p>
          </p:txBody>
        </p:sp>
        <p:sp>
          <p:nvSpPr>
            <p:cNvPr id="17" name="Rectangle : coins arrondis 16">
              <a:extLst>
                <a:ext uri="{FF2B5EF4-FFF2-40B4-BE49-F238E27FC236}">
                  <a16:creationId xmlns:a16="http://schemas.microsoft.com/office/drawing/2014/main" id="{A1BA27CB-CA32-CE8C-3B9F-C390E8E5727B}"/>
                </a:ext>
              </a:extLst>
            </p:cNvPr>
            <p:cNvSpPr/>
            <p:nvPr/>
          </p:nvSpPr>
          <p:spPr>
            <a:xfrm>
              <a:off x="5208576" y="4379974"/>
              <a:ext cx="3364422"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Entre 6 000 € et 50 000 €,</a:t>
              </a:r>
            </a:p>
            <a:p>
              <a:pPr algn="ctr"/>
              <a:r>
                <a:rPr lang="fr-FR" sz="1100" dirty="0">
                  <a:solidFill>
                    <a:srgbClr val="3E454A"/>
                  </a:solidFill>
                  <a:effectLst/>
                  <a:latin typeface="Arial" panose="020B0604020202020204" pitchFamily="34" charset="0"/>
                  <a:cs typeface="Arial" panose="020B0604020202020204" pitchFamily="34" charset="0"/>
                </a:rPr>
                <a:t>répartis</a:t>
              </a:r>
              <a:r>
                <a:rPr lang="fr-FR" sz="1100" dirty="0">
                  <a:solidFill>
                    <a:srgbClr val="3E454A"/>
                  </a:solidFill>
                  <a:latin typeface="Arial" panose="020B0604020202020204" pitchFamily="34" charset="0"/>
                  <a:cs typeface="Arial" panose="020B0604020202020204" pitchFamily="34" charset="0"/>
                </a:rPr>
                <a:t> </a:t>
              </a:r>
              <a:r>
                <a:rPr lang="fr-FR" sz="1100" dirty="0">
                  <a:solidFill>
                    <a:srgbClr val="3E454A"/>
                  </a:solidFill>
                  <a:effectLst/>
                  <a:latin typeface="Arial" panose="020B0604020202020204" pitchFamily="34" charset="0"/>
                  <a:cs typeface="Arial" panose="020B0604020202020204" pitchFamily="34" charset="0"/>
                </a:rPr>
                <a:t>entre le PEL et les CAT</a:t>
              </a:r>
            </a:p>
            <a:p>
              <a:pPr algn="ctr"/>
              <a:r>
                <a:rPr lang="fr-FR" sz="1100" dirty="0">
                  <a:solidFill>
                    <a:srgbClr val="3E454A"/>
                  </a:solidFill>
                  <a:effectLst/>
                  <a:latin typeface="Arial" panose="020B0604020202020204" pitchFamily="34" charset="0"/>
                  <a:cs typeface="Arial" panose="020B0604020202020204" pitchFamily="34" charset="0"/>
                </a:rPr>
                <a:t>qui arrivent à échéance  tous les 6 mois.</a:t>
              </a:r>
            </a:p>
          </p:txBody>
        </p:sp>
        <p:sp>
          <p:nvSpPr>
            <p:cNvPr id="18" name="Rectangle : coins arrondis 17">
              <a:extLst>
                <a:ext uri="{FF2B5EF4-FFF2-40B4-BE49-F238E27FC236}">
                  <a16:creationId xmlns:a16="http://schemas.microsoft.com/office/drawing/2014/main" id="{97881CBF-160A-4CC8-8E00-33E56565788D}"/>
                </a:ext>
              </a:extLst>
            </p:cNvPr>
            <p:cNvSpPr/>
            <p:nvPr/>
          </p:nvSpPr>
          <p:spPr>
            <a:xfrm>
              <a:off x="8615802" y="4379974"/>
              <a:ext cx="3364422"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Entre 15 000 € et 75 000 €,</a:t>
              </a:r>
            </a:p>
            <a:p>
              <a:pPr algn="ctr"/>
              <a:r>
                <a:rPr lang="fr-FR" sz="1100" dirty="0">
                  <a:solidFill>
                    <a:srgbClr val="3E454A"/>
                  </a:solidFill>
                  <a:effectLst/>
                  <a:latin typeface="Arial" panose="020B0604020202020204" pitchFamily="34" charset="0"/>
                  <a:cs typeface="Arial" panose="020B0604020202020204" pitchFamily="34" charset="0"/>
                </a:rPr>
                <a:t>répartis entre le PEL et les CAT</a:t>
              </a:r>
            </a:p>
            <a:p>
              <a:pPr algn="ctr"/>
              <a:r>
                <a:rPr lang="fr-FR" sz="1100" dirty="0">
                  <a:solidFill>
                    <a:srgbClr val="3E454A"/>
                  </a:solidFill>
                  <a:effectLst/>
                  <a:latin typeface="Arial" panose="020B0604020202020204" pitchFamily="34" charset="0"/>
                  <a:cs typeface="Arial" panose="020B0604020202020204" pitchFamily="34" charset="0"/>
                </a:rPr>
                <a:t>qui arrivent à échéance  tous les 3 mois.</a:t>
              </a:r>
            </a:p>
          </p:txBody>
        </p:sp>
        <p:sp>
          <p:nvSpPr>
            <p:cNvPr id="19" name="Rectangle : coins arrondis 18">
              <a:extLst>
                <a:ext uri="{FF2B5EF4-FFF2-40B4-BE49-F238E27FC236}">
                  <a16:creationId xmlns:a16="http://schemas.microsoft.com/office/drawing/2014/main" id="{04DE72E1-A76B-EBFE-40DE-21CE91E4F7F9}"/>
                </a:ext>
              </a:extLst>
            </p:cNvPr>
            <p:cNvSpPr/>
            <p:nvPr/>
          </p:nvSpPr>
          <p:spPr>
            <a:xfrm>
              <a:off x="1801227" y="5135974"/>
              <a:ext cx="3364422" cy="480218"/>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Taux de </a:t>
              </a:r>
              <a:r>
                <a:rPr lang="fr-FR" sz="1100" b="1" dirty="0">
                  <a:solidFill>
                    <a:schemeClr val="tx1"/>
                  </a:solidFill>
                  <a:effectLst/>
                  <a:latin typeface="Arial" panose="020B0604020202020204" pitchFamily="34" charset="0"/>
                  <a:cs typeface="Arial" panose="020B0604020202020204" pitchFamily="34" charset="0"/>
                </a:rPr>
                <a:t>2 %</a:t>
              </a:r>
              <a:r>
                <a:rPr lang="fr-FR" sz="1100" dirty="0">
                  <a:solidFill>
                    <a:srgbClr val="3E454A"/>
                  </a:solidFill>
                  <a:effectLst/>
                  <a:latin typeface="Arial" panose="020B0604020202020204" pitchFamily="34" charset="0"/>
                  <a:cs typeface="Arial" panose="020B0604020202020204" pitchFamily="34" charset="0"/>
                </a:rPr>
                <a:t>.</a:t>
              </a:r>
            </a:p>
          </p:txBody>
        </p:sp>
        <p:sp>
          <p:nvSpPr>
            <p:cNvPr id="20" name="Rectangle : coins arrondis 19">
              <a:extLst>
                <a:ext uri="{FF2B5EF4-FFF2-40B4-BE49-F238E27FC236}">
                  <a16:creationId xmlns:a16="http://schemas.microsoft.com/office/drawing/2014/main" id="{28294173-BC1E-C9E7-A5D6-D927657C2D2E}"/>
                </a:ext>
              </a:extLst>
            </p:cNvPr>
            <p:cNvSpPr/>
            <p:nvPr/>
          </p:nvSpPr>
          <p:spPr>
            <a:xfrm>
              <a:off x="5208577" y="5135974"/>
              <a:ext cx="6771770" cy="47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Taux de </a:t>
              </a:r>
              <a:r>
                <a:rPr lang="fr-FR" sz="1100" b="1" dirty="0">
                  <a:solidFill>
                    <a:schemeClr val="tx1"/>
                  </a:solidFill>
                  <a:effectLst/>
                  <a:latin typeface="Arial" panose="020B0604020202020204" pitchFamily="34" charset="0"/>
                  <a:ea typeface="Times" pitchFamily="2" charset="0"/>
                  <a:cs typeface="Arial" panose="020B0604020202020204" pitchFamily="34" charset="0"/>
                </a:rPr>
                <a:t>2 % </a:t>
              </a:r>
              <a:r>
                <a:rPr lang="fr-FR" sz="1100" dirty="0">
                  <a:solidFill>
                    <a:srgbClr val="3E454A"/>
                  </a:solidFill>
                  <a:effectLst/>
                  <a:latin typeface="Arial" panose="020B0604020202020204" pitchFamily="34" charset="0"/>
                  <a:ea typeface="Times" pitchFamily="2" charset="0"/>
                  <a:cs typeface="Arial" panose="020B0604020202020204" pitchFamily="34" charset="0"/>
                </a:rPr>
                <a:t>pour la partie PEL</a:t>
              </a:r>
            </a:p>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et taux variable pour les CAT, </a:t>
              </a:r>
              <a:r>
                <a:rPr lang="fr-FR" sz="1100" b="1" dirty="0">
                  <a:solidFill>
                    <a:schemeClr val="tx1"/>
                  </a:solidFill>
                  <a:effectLst/>
                  <a:latin typeface="Arial" panose="020B0604020202020204" pitchFamily="34" charset="0"/>
                  <a:ea typeface="Times" pitchFamily="2" charset="0"/>
                  <a:cs typeface="Arial" panose="020B0604020202020204" pitchFamily="34" charset="0"/>
                </a:rPr>
                <a:t>à la main des Caisses</a:t>
              </a:r>
              <a:r>
                <a:rPr lang="fr-FR" sz="1100" dirty="0">
                  <a:solidFill>
                    <a:srgbClr val="3E454A"/>
                  </a:solidFill>
                  <a:effectLst/>
                  <a:latin typeface="Arial" panose="020B0604020202020204" pitchFamily="34" charset="0"/>
                  <a:ea typeface="Times" pitchFamily="2" charset="0"/>
                  <a:cs typeface="Arial" panose="020B0604020202020204" pitchFamily="34" charset="0"/>
                </a:rPr>
                <a:t>.</a:t>
              </a:r>
              <a:endParaRPr lang="fr-FR" sz="1100" dirty="0">
                <a:solidFill>
                  <a:srgbClr val="3E454A"/>
                </a:solidFill>
                <a:effectLst/>
                <a:latin typeface="Arial" panose="020B0604020202020204" pitchFamily="34" charset="0"/>
                <a:cs typeface="Arial" panose="020B0604020202020204" pitchFamily="34" charset="0"/>
              </a:endParaRPr>
            </a:p>
          </p:txBody>
        </p:sp>
        <p:sp>
          <p:nvSpPr>
            <p:cNvPr id="21" name="Rectangle : coins arrondis 20">
              <a:extLst>
                <a:ext uri="{FF2B5EF4-FFF2-40B4-BE49-F238E27FC236}">
                  <a16:creationId xmlns:a16="http://schemas.microsoft.com/office/drawing/2014/main" id="{895D2875-D585-53A5-E7F4-A31FDC1969D5}"/>
                </a:ext>
              </a:extLst>
            </p:cNvPr>
            <p:cNvSpPr/>
            <p:nvPr/>
          </p:nvSpPr>
          <p:spPr>
            <a:xfrm>
              <a:off x="211651" y="5135974"/>
              <a:ext cx="1545578" cy="47738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QUELLE</a:t>
              </a:r>
            </a:p>
            <a:p>
              <a:pPr algn="ctr"/>
              <a:r>
                <a:rPr lang="fr-FR" sz="1100" b="1" dirty="0">
                  <a:solidFill>
                    <a:srgbClr val="EB0F0F"/>
                  </a:solidFill>
                  <a:latin typeface="Arial" panose="020B0604020202020204" pitchFamily="34" charset="0"/>
                  <a:cs typeface="Arial" panose="020B0604020202020204" pitchFamily="34" charset="0"/>
                </a:rPr>
                <a:t>RÉMUNÉRATION ?</a:t>
              </a:r>
              <a:endParaRPr lang="fr-FR" b="1" dirty="0">
                <a:solidFill>
                  <a:srgbClr val="EB0F0F"/>
                </a:solidFill>
                <a:latin typeface="Arial" panose="020B0604020202020204" pitchFamily="34" charset="0"/>
                <a:cs typeface="Arial" panose="020B0604020202020204" pitchFamily="34" charset="0"/>
              </a:endParaRPr>
            </a:p>
          </p:txBody>
        </p:sp>
      </p:grpSp>
      <p:sp>
        <p:nvSpPr>
          <p:cNvPr id="39" name="Titre 6">
            <a:extLst>
              <a:ext uri="{FF2B5EF4-FFF2-40B4-BE49-F238E27FC236}">
                <a16:creationId xmlns:a16="http://schemas.microsoft.com/office/drawing/2014/main" id="{A48D355B-7362-6F91-A9F5-21233E52A645}"/>
              </a:ext>
            </a:extLst>
          </p:cNvPr>
          <p:cNvSpPr txBox="1">
            <a:spLocks/>
          </p:cNvSpPr>
          <p:nvPr/>
        </p:nvSpPr>
        <p:spPr>
          <a:xfrm>
            <a:off x="632384" y="198120"/>
            <a:ext cx="10800000" cy="7192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i="0" kern="1200" cap="all" baseline="0">
                <a:solidFill>
                  <a:schemeClr val="tx2"/>
                </a:solidFill>
                <a:latin typeface="+mj-lt"/>
                <a:ea typeface="+mj-ea"/>
                <a:cs typeface="+mj-cs"/>
              </a:defRPr>
            </a:lvl1pPr>
          </a:lstStyle>
          <a:p>
            <a:r>
              <a:rPr lang="fr-FR" sz="2800" dirty="0"/>
              <a:t>PLAN Epargne logement: le fonctionnement </a:t>
            </a:r>
          </a:p>
        </p:txBody>
      </p:sp>
      <p:sp>
        <p:nvSpPr>
          <p:cNvPr id="40" name="Espace réservé du texte 11">
            <a:extLst>
              <a:ext uri="{FF2B5EF4-FFF2-40B4-BE49-F238E27FC236}">
                <a16:creationId xmlns:a16="http://schemas.microsoft.com/office/drawing/2014/main" id="{049780E7-AA9D-15B4-10F0-98AAD925E3BE}"/>
              </a:ext>
            </a:extLst>
          </p:cNvPr>
          <p:cNvSpPr txBox="1">
            <a:spLocks/>
          </p:cNvSpPr>
          <p:nvPr/>
        </p:nvSpPr>
        <p:spPr>
          <a:xfrm>
            <a:off x="632383" y="828015"/>
            <a:ext cx="10799999" cy="432000"/>
          </a:xfrm>
          <a:prstGeom prst="rect">
            <a:avLst/>
          </a:prstGeom>
        </p:spPr>
        <p:txBody>
          <a:bodyPr vert="horz" lIns="91440" tIns="45720" rIns="91440" bIns="45720" rtlCol="0">
            <a:noAutofit/>
          </a:bodyPr>
          <a:lstStyle>
            <a:lvl1pPr marL="0" indent="0" algn="ctr" defTabSz="914400" rtl="0" eaLnBrk="1" latinLnBrk="0" hangingPunct="1">
              <a:lnSpc>
                <a:spcPct val="100000"/>
              </a:lnSpc>
              <a:spcBef>
                <a:spcPts val="1500"/>
              </a:spcBef>
              <a:buFont typeface="Arial" panose="020B0604020202020204" pitchFamily="34" charset="0"/>
              <a:buNone/>
              <a:defRPr sz="2400" b="1" kern="1200">
                <a:solidFill>
                  <a:schemeClr val="tx2"/>
                </a:solidFill>
                <a:latin typeface="+mn-lt"/>
                <a:ea typeface="+mn-ea"/>
                <a:cs typeface="+mn-cs"/>
              </a:defRPr>
            </a:lvl1pPr>
            <a:lvl2pPr marL="457200" indent="0" algn="ctr" defTabSz="914400" rtl="0" eaLnBrk="1" latinLnBrk="0" hangingPunct="1">
              <a:lnSpc>
                <a:spcPct val="100000"/>
              </a:lnSpc>
              <a:spcBef>
                <a:spcPts val="1300"/>
              </a:spcBef>
              <a:buClr>
                <a:schemeClr val="tx2"/>
              </a:buClr>
              <a:buFont typeface="Wingdings 2" panose="05020102010507070707" pitchFamily="18"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1500"/>
              </a:spcBef>
              <a:buClr>
                <a:schemeClr val="tx2"/>
              </a:buClr>
              <a:buFont typeface="Wingdings 2" panose="05020102010507070707" pitchFamily="18" charset="2"/>
              <a:buNone/>
              <a:defRPr sz="1800" i="0" kern="1200">
                <a:solidFill>
                  <a:schemeClr val="tx1"/>
                </a:solidFill>
                <a:latin typeface="+mn-lt"/>
                <a:ea typeface="+mn-ea"/>
                <a:cs typeface="+mn-cs"/>
              </a:defRPr>
            </a:lvl3pPr>
            <a:lvl4pPr marL="1371600" indent="0" algn="ctr" defTabSz="914400" rtl="0" eaLnBrk="1" latinLnBrk="0" hangingPunct="1">
              <a:lnSpc>
                <a:spcPct val="100000"/>
              </a:lnSpc>
              <a:spcBef>
                <a:spcPts val="1300"/>
              </a:spcBef>
              <a:buClr>
                <a:schemeClr val="tx1"/>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solidFill>
                  <a:schemeClr val="tx1"/>
                </a:solidFill>
              </a:rPr>
              <a:t>Une première phase d’épargne pour acquérir des droits à prêt</a:t>
            </a:r>
          </a:p>
        </p:txBody>
      </p:sp>
      <p:sp>
        <p:nvSpPr>
          <p:cNvPr id="28" name="Espace réservé du pied de page 7">
            <a:extLst>
              <a:ext uri="{FF2B5EF4-FFF2-40B4-BE49-F238E27FC236}">
                <a16:creationId xmlns:a16="http://schemas.microsoft.com/office/drawing/2014/main" id="{22819D50-F464-D47E-A567-C77D7CC1D6B9}"/>
              </a:ext>
            </a:extLst>
          </p:cNvPr>
          <p:cNvSpPr>
            <a:spLocks noGrp="1"/>
          </p:cNvSpPr>
          <p:nvPr>
            <p:ph type="ftr" sz="quarter" idx="11"/>
          </p:nvPr>
        </p:nvSpPr>
        <p:spPr>
          <a:xfrm>
            <a:off x="505434" y="6684285"/>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972148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098F9170-0AA1-3FC4-6DA1-D3AF1783C8D4}"/>
              </a:ext>
            </a:extLst>
          </p:cNvPr>
          <p:cNvSpPr>
            <a:spLocks noGrp="1"/>
          </p:cNvSpPr>
          <p:nvPr>
            <p:ph type="dt" sz="half" idx="10"/>
          </p:nvPr>
        </p:nvSpPr>
        <p:spPr/>
        <p:txBody>
          <a:bodyPr/>
          <a:lstStyle/>
          <a:p>
            <a:fld id="{1BAF3030-210E-4F95-B01F-6A5FA5AEE3F1}" type="datetime4">
              <a:rPr lang="fr-FR" smtClean="0"/>
              <a:t>23 octobre 2023</a:t>
            </a:fld>
            <a:endParaRPr lang="fr-FR"/>
          </a:p>
        </p:txBody>
      </p:sp>
      <p:sp>
        <p:nvSpPr>
          <p:cNvPr id="5" name="Espace réservé du numéro de diapositive 4">
            <a:extLst>
              <a:ext uri="{FF2B5EF4-FFF2-40B4-BE49-F238E27FC236}">
                <a16:creationId xmlns:a16="http://schemas.microsoft.com/office/drawing/2014/main" id="{60DA5D0E-C051-85C5-61FF-86A8C3D54733}"/>
              </a:ext>
            </a:extLst>
          </p:cNvPr>
          <p:cNvSpPr>
            <a:spLocks noGrp="1"/>
          </p:cNvSpPr>
          <p:nvPr>
            <p:ph type="sldNum" sz="quarter" idx="12"/>
          </p:nvPr>
        </p:nvSpPr>
        <p:spPr/>
        <p:txBody>
          <a:bodyPr/>
          <a:lstStyle/>
          <a:p>
            <a:fld id="{975A587B-5814-4D9B-9598-FE9CB954CB01}" type="slidenum">
              <a:rPr lang="fr-FR" smtClean="0"/>
              <a:t>7</a:t>
            </a:fld>
            <a:endParaRPr lang="fr-FR"/>
          </a:p>
        </p:txBody>
      </p:sp>
      <p:sp>
        <p:nvSpPr>
          <p:cNvPr id="12" name="Espace réservé du texte 11">
            <a:extLst>
              <a:ext uri="{FF2B5EF4-FFF2-40B4-BE49-F238E27FC236}">
                <a16:creationId xmlns:a16="http://schemas.microsoft.com/office/drawing/2014/main" id="{766F6786-033E-B6F8-BA0D-97680FF2A230}"/>
              </a:ext>
            </a:extLst>
          </p:cNvPr>
          <p:cNvSpPr>
            <a:spLocks noGrp="1"/>
          </p:cNvSpPr>
          <p:nvPr>
            <p:ph type="body" idx="1"/>
          </p:nvPr>
        </p:nvSpPr>
        <p:spPr>
          <a:xfrm>
            <a:off x="1303940" y="733804"/>
            <a:ext cx="9584120" cy="432000"/>
          </a:xfrm>
        </p:spPr>
        <p:txBody>
          <a:bodyPr/>
          <a:lstStyle/>
          <a:p>
            <a:r>
              <a:rPr lang="fr-FR" sz="2400" dirty="0"/>
              <a:t>UNE SECONDE PHASE DE FINANCEMENT DU PROJET CLIENT </a:t>
            </a:r>
          </a:p>
        </p:txBody>
      </p:sp>
      <p:sp>
        <p:nvSpPr>
          <p:cNvPr id="14" name="Espace réservé du texte 13">
            <a:extLst>
              <a:ext uri="{FF2B5EF4-FFF2-40B4-BE49-F238E27FC236}">
                <a16:creationId xmlns:a16="http://schemas.microsoft.com/office/drawing/2014/main" id="{EA386903-6E6F-90A9-659B-E1505B6C9C96}"/>
              </a:ext>
            </a:extLst>
          </p:cNvPr>
          <p:cNvSpPr>
            <a:spLocks noGrp="1"/>
          </p:cNvSpPr>
          <p:nvPr>
            <p:ph type="body" sz="quarter" idx="14"/>
          </p:nvPr>
        </p:nvSpPr>
        <p:spPr>
          <a:xfrm>
            <a:off x="5736000" y="1384134"/>
            <a:ext cx="6346409" cy="4740062"/>
          </a:xfrm>
          <a:solidFill>
            <a:schemeClr val="tx1">
              <a:lumMod val="40000"/>
              <a:lumOff val="60000"/>
              <a:alpha val="25000"/>
            </a:schemeClr>
          </a:solidFill>
        </p:spPr>
        <p:txBody>
          <a:bodyPr/>
          <a:lstStyle/>
          <a:p>
            <a:r>
              <a:rPr lang="fr-FR" i="1" u="sng" dirty="0"/>
              <a:t>Les points Clés</a:t>
            </a:r>
          </a:p>
          <a:p>
            <a:pPr marL="285750" indent="-285750">
              <a:buFont typeface="Arial" panose="020B0604020202020204" pitchFamily="34" charset="0"/>
              <a:buChar char="•"/>
            </a:pPr>
            <a:r>
              <a:rPr lang="fr-FR" dirty="0">
                <a:solidFill>
                  <a:schemeClr val="tx1"/>
                </a:solidFill>
              </a:rPr>
              <a:t>Les </a:t>
            </a:r>
            <a:r>
              <a:rPr lang="fr-FR" dirty="0">
                <a:solidFill>
                  <a:schemeClr val="bg2"/>
                </a:solidFill>
              </a:rPr>
              <a:t>droits acquis </a:t>
            </a:r>
            <a:r>
              <a:rPr lang="fr-FR" dirty="0">
                <a:solidFill>
                  <a:schemeClr val="tx1"/>
                </a:solidFill>
              </a:rPr>
              <a:t>servent à calculer un montant de </a:t>
            </a:r>
            <a:r>
              <a:rPr lang="fr-FR" dirty="0">
                <a:solidFill>
                  <a:schemeClr val="bg2"/>
                </a:solidFill>
              </a:rPr>
              <a:t>prêt</a:t>
            </a:r>
            <a:r>
              <a:rPr lang="fr-FR" dirty="0">
                <a:solidFill>
                  <a:schemeClr val="tx1"/>
                </a:solidFill>
              </a:rPr>
              <a:t> </a:t>
            </a:r>
            <a:r>
              <a:rPr lang="fr-FR" dirty="0">
                <a:solidFill>
                  <a:schemeClr val="bg2"/>
                </a:solidFill>
              </a:rPr>
              <a:t>entre 2 et 15 ans </a:t>
            </a:r>
            <a:r>
              <a:rPr lang="fr-FR" dirty="0">
                <a:solidFill>
                  <a:schemeClr val="tx1"/>
                </a:solidFill>
              </a:rPr>
              <a:t>à</a:t>
            </a:r>
            <a:r>
              <a:rPr lang="fr-FR" dirty="0">
                <a:solidFill>
                  <a:schemeClr val="bg2"/>
                </a:solidFill>
              </a:rPr>
              <a:t> taux fixe </a:t>
            </a:r>
          </a:p>
          <a:p>
            <a:pPr marL="285750" indent="-285750">
              <a:buFont typeface="Arial" panose="020B0604020202020204" pitchFamily="34" charset="0"/>
              <a:buChar char="•"/>
            </a:pPr>
            <a:r>
              <a:rPr lang="fr-FR" dirty="0">
                <a:solidFill>
                  <a:schemeClr val="tx1"/>
                </a:solidFill>
              </a:rPr>
              <a:t>Le montant </a:t>
            </a:r>
            <a:r>
              <a:rPr lang="fr-FR" dirty="0">
                <a:solidFill>
                  <a:schemeClr val="bg2"/>
                </a:solidFill>
              </a:rPr>
              <a:t>maximum du prêt </a:t>
            </a:r>
            <a:r>
              <a:rPr lang="fr-FR" dirty="0">
                <a:solidFill>
                  <a:schemeClr val="tx1"/>
                </a:solidFill>
              </a:rPr>
              <a:t>est de </a:t>
            </a:r>
            <a:r>
              <a:rPr lang="fr-FR" dirty="0">
                <a:solidFill>
                  <a:schemeClr val="bg2"/>
                </a:solidFill>
              </a:rPr>
              <a:t>92 000 € </a:t>
            </a:r>
            <a:r>
              <a:rPr lang="fr-FR" dirty="0">
                <a:solidFill>
                  <a:schemeClr val="tx1"/>
                </a:solidFill>
              </a:rPr>
              <a:t>(mini 5 000€)  </a:t>
            </a:r>
          </a:p>
          <a:p>
            <a:pPr marL="285750" indent="-285750">
              <a:buFont typeface="Arial" panose="020B0604020202020204" pitchFamily="34" charset="0"/>
              <a:buChar char="•"/>
            </a:pPr>
            <a:r>
              <a:rPr lang="fr-FR" dirty="0">
                <a:solidFill>
                  <a:schemeClr val="bg2"/>
                </a:solidFill>
              </a:rPr>
              <a:t>Pas de frais de dossier </a:t>
            </a:r>
            <a:r>
              <a:rPr lang="fr-FR" dirty="0">
                <a:solidFill>
                  <a:schemeClr val="tx1"/>
                </a:solidFill>
              </a:rPr>
              <a:t>ni de RA </a:t>
            </a:r>
          </a:p>
          <a:p>
            <a:pPr marL="285750" indent="-285750">
              <a:buFont typeface="Arial" panose="020B0604020202020204" pitchFamily="34" charset="0"/>
              <a:buChar char="•"/>
            </a:pPr>
            <a:r>
              <a:rPr lang="fr-FR" dirty="0">
                <a:solidFill>
                  <a:schemeClr val="tx1"/>
                </a:solidFill>
              </a:rPr>
              <a:t>Garantie usuelle</a:t>
            </a:r>
          </a:p>
          <a:p>
            <a:pPr marL="285750" indent="-285750">
              <a:buFont typeface="Arial" panose="020B0604020202020204" pitchFamily="34" charset="0"/>
              <a:buChar char="•"/>
            </a:pPr>
            <a:r>
              <a:rPr lang="fr-FR" dirty="0">
                <a:solidFill>
                  <a:schemeClr val="tx1"/>
                </a:solidFill>
              </a:rPr>
              <a:t>Possibilité de </a:t>
            </a:r>
            <a:r>
              <a:rPr lang="fr-FR" dirty="0">
                <a:solidFill>
                  <a:schemeClr val="bg2"/>
                </a:solidFill>
              </a:rPr>
              <a:t>bénéficier de droit issus de tiers </a:t>
            </a:r>
            <a:r>
              <a:rPr lang="fr-FR" sz="1050" b="0" i="0" dirty="0">
                <a:solidFill>
                  <a:srgbClr val="312F2F"/>
                </a:solidFill>
                <a:effectLst/>
                <a:latin typeface="Open Sans" panose="020B0606030504020204" pitchFamily="34" charset="0"/>
              </a:rPr>
              <a:t>(votre conjoint, de vos enfants ou petits-enfants, de vos parents ou grands-parents, de vos frères et sœurs, neveux et nièces, oncles et tantes, et des membres de la famille de votre conjoint. Il peut s’agir également des conjoints de vos frères et sœurs) </a:t>
            </a:r>
            <a:r>
              <a:rPr lang="fr-FR" sz="1050" b="0" i="0" u="sng" dirty="0">
                <a:solidFill>
                  <a:srgbClr val="312F2F"/>
                </a:solidFill>
                <a:effectLst/>
                <a:latin typeface="Open Sans" panose="020B0606030504020204" pitchFamily="34" charset="0"/>
              </a:rPr>
              <a:t>voir slide suivant </a:t>
            </a:r>
          </a:p>
          <a:p>
            <a:pPr marL="285750" indent="-285750">
              <a:buFont typeface="Arial" panose="020B0604020202020204" pitchFamily="34" charset="0"/>
              <a:buChar char="•"/>
            </a:pPr>
            <a:r>
              <a:rPr lang="fr-FR" dirty="0">
                <a:solidFill>
                  <a:schemeClr val="tx1"/>
                </a:solidFill>
              </a:rPr>
              <a:t>Plus de prime d’état pour les PEL ouvert après 2018</a:t>
            </a:r>
          </a:p>
          <a:p>
            <a:pPr marL="285750" indent="-285750">
              <a:buFont typeface="Arial" panose="020B0604020202020204" pitchFamily="34" charset="0"/>
              <a:buChar char="•"/>
            </a:pPr>
            <a:r>
              <a:rPr lang="fr-FR" dirty="0">
                <a:solidFill>
                  <a:schemeClr val="tx1"/>
                </a:solidFill>
              </a:rPr>
              <a:t>Financement de la résidence principale , secondaire, ou locative  sous certaines conditions </a:t>
            </a:r>
            <a:r>
              <a:rPr lang="fr-FR" sz="1400" dirty="0">
                <a:solidFill>
                  <a:schemeClr val="tx1"/>
                </a:solidFill>
              </a:rPr>
              <a:t>(voir détail dans pour aller plus loin)  </a:t>
            </a:r>
            <a:endParaRPr lang="fr-FR" dirty="0">
              <a:solidFill>
                <a:schemeClr val="tx1"/>
              </a:solidFill>
            </a:endParaRPr>
          </a:p>
        </p:txBody>
      </p:sp>
      <p:sp>
        <p:nvSpPr>
          <p:cNvPr id="11" name="Titre 10">
            <a:extLst>
              <a:ext uri="{FF2B5EF4-FFF2-40B4-BE49-F238E27FC236}">
                <a16:creationId xmlns:a16="http://schemas.microsoft.com/office/drawing/2014/main" id="{F24E1FFE-8D00-3623-80B7-C95517FFE7F8}"/>
              </a:ext>
            </a:extLst>
          </p:cNvPr>
          <p:cNvSpPr>
            <a:spLocks noGrp="1"/>
          </p:cNvSpPr>
          <p:nvPr>
            <p:ph type="title"/>
          </p:nvPr>
        </p:nvSpPr>
        <p:spPr>
          <a:xfrm>
            <a:off x="1474862" y="475554"/>
            <a:ext cx="10800000" cy="675297"/>
          </a:xfrm>
        </p:spPr>
        <p:txBody>
          <a:bodyPr/>
          <a:lstStyle/>
          <a:p>
            <a:r>
              <a:rPr lang="fr-FR" sz="2800" dirty="0"/>
              <a:t>PLAN Epargne logement</a:t>
            </a:r>
            <a:r>
              <a:rPr lang="fr-FR" sz="2400" dirty="0"/>
              <a:t>: </a:t>
            </a:r>
            <a:r>
              <a:rPr lang="fr-FR" sz="2800" dirty="0"/>
              <a:t>le fonctionnement  </a:t>
            </a:r>
            <a:br>
              <a:rPr lang="fr-FR" sz="2400" dirty="0"/>
            </a:br>
            <a:endParaRPr lang="fr-FR" dirty="0"/>
          </a:p>
        </p:txBody>
      </p:sp>
      <p:pic>
        <p:nvPicPr>
          <p:cNvPr id="16" name="Image 15">
            <a:extLst>
              <a:ext uri="{FF2B5EF4-FFF2-40B4-BE49-F238E27FC236}">
                <a16:creationId xmlns:a16="http://schemas.microsoft.com/office/drawing/2014/main" id="{C01F7501-FFC9-9D23-B5BA-9804688AE2EF}"/>
              </a:ext>
            </a:extLst>
          </p:cNvPr>
          <p:cNvPicPr>
            <a:picLocks noChangeAspect="1"/>
          </p:cNvPicPr>
          <p:nvPr/>
        </p:nvPicPr>
        <p:blipFill rotWithShape="1">
          <a:blip r:embed="rId2"/>
          <a:srcRect l="17696" t="37004" r="45141" b="7865"/>
          <a:stretch/>
        </p:blipFill>
        <p:spPr>
          <a:xfrm>
            <a:off x="636331" y="1384134"/>
            <a:ext cx="4777790" cy="3986909"/>
          </a:xfrm>
          <a:prstGeom prst="rect">
            <a:avLst/>
          </a:prstGeom>
        </p:spPr>
      </p:pic>
      <p:pic>
        <p:nvPicPr>
          <p:cNvPr id="20" name="Image 19">
            <a:extLst>
              <a:ext uri="{FF2B5EF4-FFF2-40B4-BE49-F238E27FC236}">
                <a16:creationId xmlns:a16="http://schemas.microsoft.com/office/drawing/2014/main" id="{88A0A393-031A-B2FA-5D32-3DAE973ED758}"/>
              </a:ext>
            </a:extLst>
          </p:cNvPr>
          <p:cNvPicPr>
            <a:picLocks noChangeAspect="1"/>
          </p:cNvPicPr>
          <p:nvPr/>
        </p:nvPicPr>
        <p:blipFill rotWithShape="1">
          <a:blip r:embed="rId3"/>
          <a:srcRect l="16601" t="48390" r="44972" b="23304"/>
          <a:stretch/>
        </p:blipFill>
        <p:spPr>
          <a:xfrm>
            <a:off x="560605" y="5371043"/>
            <a:ext cx="3600000" cy="1116651"/>
          </a:xfrm>
          <a:prstGeom prst="rect">
            <a:avLst/>
          </a:prstGeom>
        </p:spPr>
      </p:pic>
      <p:sp>
        <p:nvSpPr>
          <p:cNvPr id="2" name="Rectangle : coins arrondis 1">
            <a:extLst>
              <a:ext uri="{FF2B5EF4-FFF2-40B4-BE49-F238E27FC236}">
                <a16:creationId xmlns:a16="http://schemas.microsoft.com/office/drawing/2014/main" id="{4E41C478-77B1-19D5-049B-F5C856DBDCDB}"/>
              </a:ext>
            </a:extLst>
          </p:cNvPr>
          <p:cNvSpPr/>
          <p:nvPr/>
        </p:nvSpPr>
        <p:spPr>
          <a:xfrm>
            <a:off x="560605" y="4254391"/>
            <a:ext cx="4987440" cy="1116651"/>
          </a:xfrm>
          <a:prstGeom prst="roundRect">
            <a:avLst/>
          </a:prstGeom>
          <a:solidFill>
            <a:srgbClr val="C00000">
              <a:alpha val="0"/>
            </a:srgbClr>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pied de page 7">
            <a:extLst>
              <a:ext uri="{FF2B5EF4-FFF2-40B4-BE49-F238E27FC236}">
                <a16:creationId xmlns:a16="http://schemas.microsoft.com/office/drawing/2014/main" id="{492CF77B-2112-F3E9-E087-9ECCA987FDC7}"/>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498628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EDC36D-8DD2-0969-664A-32D46238EA88}"/>
              </a:ext>
            </a:extLst>
          </p:cNvPr>
          <p:cNvSpPr>
            <a:spLocks noGrp="1"/>
          </p:cNvSpPr>
          <p:nvPr>
            <p:ph type="title"/>
          </p:nvPr>
        </p:nvSpPr>
        <p:spPr/>
        <p:txBody>
          <a:bodyPr/>
          <a:lstStyle/>
          <a:p>
            <a:r>
              <a:rPr lang="fr-FR" dirty="0"/>
              <a:t>03</a:t>
            </a:r>
          </a:p>
        </p:txBody>
      </p:sp>
      <p:sp>
        <p:nvSpPr>
          <p:cNvPr id="3" name="Espace réservé du texte 2">
            <a:extLst>
              <a:ext uri="{FF2B5EF4-FFF2-40B4-BE49-F238E27FC236}">
                <a16:creationId xmlns:a16="http://schemas.microsoft.com/office/drawing/2014/main" id="{82D7EFE1-C8D3-B8FC-EDE5-73BF99C8AD14}"/>
              </a:ext>
            </a:extLst>
          </p:cNvPr>
          <p:cNvSpPr>
            <a:spLocks noGrp="1"/>
          </p:cNvSpPr>
          <p:nvPr>
            <p:ph type="body" idx="1"/>
          </p:nvPr>
        </p:nvSpPr>
        <p:spPr/>
        <p:txBody>
          <a:bodyPr/>
          <a:lstStyle/>
          <a:p>
            <a:r>
              <a:rPr lang="fr-FR" dirty="0"/>
              <a:t>FONCTIONNEMENT DU CEL </a:t>
            </a:r>
          </a:p>
        </p:txBody>
      </p:sp>
      <p:sp>
        <p:nvSpPr>
          <p:cNvPr id="4" name="Espace réservé de la date 3">
            <a:extLst>
              <a:ext uri="{FF2B5EF4-FFF2-40B4-BE49-F238E27FC236}">
                <a16:creationId xmlns:a16="http://schemas.microsoft.com/office/drawing/2014/main" id="{7AA345DC-D2AE-C0B5-E575-108A948F36CF}"/>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4C8FAA26-E05F-F4C9-B502-9A17264ACBB2}"/>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F418D9A3-63A4-EB3D-EAF0-62AD66FF1F29}"/>
              </a:ext>
            </a:extLst>
          </p:cNvPr>
          <p:cNvSpPr>
            <a:spLocks noGrp="1"/>
          </p:cNvSpPr>
          <p:nvPr>
            <p:ph type="sldNum" sz="quarter" idx="12"/>
          </p:nvPr>
        </p:nvSpPr>
        <p:spPr/>
        <p:txBody>
          <a:bodyPr/>
          <a:lstStyle/>
          <a:p>
            <a:fld id="{975A587B-5814-4D9B-9598-FE9CB954CB01}" type="slidenum">
              <a:rPr lang="fr-FR" smtClean="0"/>
              <a:pPr/>
              <a:t>8</a:t>
            </a:fld>
            <a:endParaRPr lang="fr-FR" dirty="0"/>
          </a:p>
        </p:txBody>
      </p:sp>
    </p:spTree>
    <p:extLst>
      <p:ext uri="{BB962C8B-B14F-4D97-AF65-F5344CB8AC3E}">
        <p14:creationId xmlns:p14="http://schemas.microsoft.com/office/powerpoint/2010/main" val="2476506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Connecteur droit 146">
            <a:extLst>
              <a:ext uri="{FF2B5EF4-FFF2-40B4-BE49-F238E27FC236}">
                <a16:creationId xmlns:a16="http://schemas.microsoft.com/office/drawing/2014/main" id="{5F4E82EA-2288-5E58-4BD3-5973D2BA4F61}"/>
              </a:ext>
            </a:extLst>
          </p:cNvPr>
          <p:cNvCxnSpPr>
            <a:cxnSpLocks/>
          </p:cNvCxnSpPr>
          <p:nvPr/>
        </p:nvCxnSpPr>
        <p:spPr>
          <a:xfrm>
            <a:off x="1418509" y="6387940"/>
            <a:ext cx="0" cy="369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8" name="Rectangle 147">
            <a:extLst>
              <a:ext uri="{FF2B5EF4-FFF2-40B4-BE49-F238E27FC236}">
                <a16:creationId xmlns:a16="http://schemas.microsoft.com/office/drawing/2014/main" id="{33C69889-CF2D-73C5-BF94-FE5ACF448E35}"/>
              </a:ext>
            </a:extLst>
          </p:cNvPr>
          <p:cNvSpPr/>
          <p:nvPr/>
        </p:nvSpPr>
        <p:spPr>
          <a:xfrm>
            <a:off x="0" y="6229538"/>
            <a:ext cx="12192000" cy="106878"/>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1" name="Groupe 150">
            <a:extLst>
              <a:ext uri="{FF2B5EF4-FFF2-40B4-BE49-F238E27FC236}">
                <a16:creationId xmlns:a16="http://schemas.microsoft.com/office/drawing/2014/main" id="{F7A4594A-25B5-19E7-A1B6-C97CDAF55FD4}"/>
              </a:ext>
            </a:extLst>
          </p:cNvPr>
          <p:cNvGrpSpPr/>
          <p:nvPr/>
        </p:nvGrpSpPr>
        <p:grpSpPr>
          <a:xfrm>
            <a:off x="89063" y="6393568"/>
            <a:ext cx="510639" cy="429766"/>
            <a:chOff x="89063" y="6393568"/>
            <a:chExt cx="510639" cy="429766"/>
          </a:xfrm>
        </p:grpSpPr>
        <p:sp>
          <p:nvSpPr>
            <p:cNvPr id="152" name="Graphique 39">
              <a:extLst>
                <a:ext uri="{FF2B5EF4-FFF2-40B4-BE49-F238E27FC236}">
                  <a16:creationId xmlns:a16="http://schemas.microsoft.com/office/drawing/2014/main" id="{D388D8E9-DED0-5532-063E-C07D21BBD037}"/>
                </a:ext>
              </a:extLst>
            </p:cNvPr>
            <p:cNvSpPr/>
            <p:nvPr/>
          </p:nvSpPr>
          <p:spPr>
            <a:xfrm>
              <a:off x="211650" y="6393568"/>
              <a:ext cx="265213" cy="229138"/>
            </a:xfrm>
            <a:custGeom>
              <a:avLst/>
              <a:gdLst>
                <a:gd name="connsiteX0" fmla="*/ 115689 w 265213"/>
                <a:gd name="connsiteY0" fmla="*/ 228393 h 229138"/>
                <a:gd name="connsiteX1" fmla="*/ 115689 w 265213"/>
                <a:gd name="connsiteY1" fmla="*/ 183610 h 229138"/>
                <a:gd name="connsiteX2" fmla="*/ 149525 w 265213"/>
                <a:gd name="connsiteY2" fmla="*/ 183610 h 229138"/>
                <a:gd name="connsiteX3" fmla="*/ 149525 w 265213"/>
                <a:gd name="connsiteY3" fmla="*/ 229139 h 229138"/>
                <a:gd name="connsiteX4" fmla="*/ 131239 w 265213"/>
                <a:gd name="connsiteY4" fmla="*/ 2426 h 229138"/>
                <a:gd name="connsiteX5" fmla="*/ 0 w 265213"/>
                <a:gd name="connsiteY5" fmla="*/ 122593 h 229138"/>
                <a:gd name="connsiteX6" fmla="*/ 50567 w 265213"/>
                <a:gd name="connsiteY6" fmla="*/ 122593 h 229138"/>
                <a:gd name="connsiteX7" fmla="*/ 50567 w 265213"/>
                <a:gd name="connsiteY7" fmla="*/ 228330 h 229138"/>
                <a:gd name="connsiteX8" fmla="*/ 214647 w 265213"/>
                <a:gd name="connsiteY8" fmla="*/ 228393 h 229138"/>
                <a:gd name="connsiteX9" fmla="*/ 214647 w 265213"/>
                <a:gd name="connsiteY9" fmla="*/ 122655 h 229138"/>
                <a:gd name="connsiteX10" fmla="*/ 265214 w 265213"/>
                <a:gd name="connsiteY10" fmla="*/ 122655 h 229138"/>
                <a:gd name="connsiteX11" fmla="*/ 237163 w 265213"/>
                <a:gd name="connsiteY11" fmla="*/ 96967 h 229138"/>
                <a:gd name="connsiteX12" fmla="*/ 215828 w 265213"/>
                <a:gd name="connsiteY12" fmla="*/ 77002 h 229138"/>
                <a:gd name="connsiteX13" fmla="*/ 215828 w 265213"/>
                <a:gd name="connsiteY13" fmla="*/ 0 h 229138"/>
                <a:gd name="connsiteX14" fmla="*/ 179505 w 265213"/>
                <a:gd name="connsiteY14" fmla="*/ 0 h 229138"/>
                <a:gd name="connsiteX15" fmla="*/ 179505 w 265213"/>
                <a:gd name="connsiteY15" fmla="*/ 43663 h 229138"/>
                <a:gd name="connsiteX16" fmla="*/ 133975 w 265213"/>
                <a:gd name="connsiteY16" fmla="*/ 2426 h 22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5213" h="229138">
                  <a:moveTo>
                    <a:pt x="115689" y="228393"/>
                  </a:moveTo>
                  <a:lnTo>
                    <a:pt x="115689" y="183610"/>
                  </a:lnTo>
                  <a:lnTo>
                    <a:pt x="149525" y="183610"/>
                  </a:lnTo>
                  <a:lnTo>
                    <a:pt x="149525" y="229139"/>
                  </a:lnTo>
                  <a:moveTo>
                    <a:pt x="131239" y="2426"/>
                  </a:moveTo>
                  <a:lnTo>
                    <a:pt x="0" y="122593"/>
                  </a:lnTo>
                  <a:lnTo>
                    <a:pt x="50567" y="122593"/>
                  </a:lnTo>
                  <a:lnTo>
                    <a:pt x="50567" y="228330"/>
                  </a:lnTo>
                  <a:moveTo>
                    <a:pt x="214647" y="228393"/>
                  </a:moveTo>
                  <a:lnTo>
                    <a:pt x="214647" y="122655"/>
                  </a:lnTo>
                  <a:lnTo>
                    <a:pt x="265214" y="122655"/>
                  </a:lnTo>
                  <a:lnTo>
                    <a:pt x="237163" y="96967"/>
                  </a:lnTo>
                  <a:lnTo>
                    <a:pt x="215828" y="77002"/>
                  </a:lnTo>
                  <a:lnTo>
                    <a:pt x="215828" y="0"/>
                  </a:lnTo>
                  <a:lnTo>
                    <a:pt x="179505" y="0"/>
                  </a:lnTo>
                  <a:lnTo>
                    <a:pt x="179505" y="43663"/>
                  </a:lnTo>
                  <a:lnTo>
                    <a:pt x="133975" y="2426"/>
                  </a:lnTo>
                </a:path>
              </a:pathLst>
            </a:custGeom>
            <a:noFill/>
            <a:ln w="12700" cap="rnd">
              <a:solidFill>
                <a:schemeClr val="bg1"/>
              </a:solidFill>
              <a:prstDash val="solid"/>
              <a:round/>
            </a:ln>
          </p:spPr>
          <p:txBody>
            <a:bodyPr rtlCol="0" anchor="ctr"/>
            <a:lstStyle/>
            <a:p>
              <a:endParaRPr lang="fr-FR" dirty="0"/>
            </a:p>
          </p:txBody>
        </p:sp>
        <p:sp>
          <p:nvSpPr>
            <p:cNvPr id="153" name="ZoneTexte 152">
              <a:extLst>
                <a:ext uri="{FF2B5EF4-FFF2-40B4-BE49-F238E27FC236}">
                  <a16:creationId xmlns:a16="http://schemas.microsoft.com/office/drawing/2014/main" id="{CF95FAAA-7D40-DAD2-3DAA-F14712F1EF26}"/>
                </a:ext>
              </a:extLst>
            </p:cNvPr>
            <p:cNvSpPr txBox="1"/>
            <p:nvPr/>
          </p:nvSpPr>
          <p:spPr>
            <a:xfrm>
              <a:off x="89063" y="6638668"/>
              <a:ext cx="510639" cy="184666"/>
            </a:xfrm>
            <a:prstGeom prst="rect">
              <a:avLst/>
            </a:prstGeom>
            <a:noFill/>
          </p:spPr>
          <p:txBody>
            <a:bodyPr wrap="square" rtlCol="0">
              <a:spAutoFit/>
            </a:bodyPr>
            <a:lstStyle/>
            <a:p>
              <a:pPr algn="ctr"/>
              <a:r>
                <a:rPr lang="fr-FR" sz="600" dirty="0">
                  <a:solidFill>
                    <a:schemeClr val="bg1"/>
                  </a:solidFill>
                  <a:latin typeface="Arial" panose="020B0604020202020204" pitchFamily="34" charset="0"/>
                  <a:cs typeface="Arial" panose="020B0604020202020204" pitchFamily="34" charset="0"/>
                </a:rPr>
                <a:t>Accueil</a:t>
              </a:r>
            </a:p>
          </p:txBody>
        </p:sp>
      </p:grpSp>
      <p:grpSp>
        <p:nvGrpSpPr>
          <p:cNvPr id="2" name="Groupe 1">
            <a:extLst>
              <a:ext uri="{FF2B5EF4-FFF2-40B4-BE49-F238E27FC236}">
                <a16:creationId xmlns:a16="http://schemas.microsoft.com/office/drawing/2014/main" id="{A5361D90-23BA-FCBA-EF30-391C54240779}"/>
              </a:ext>
            </a:extLst>
          </p:cNvPr>
          <p:cNvGrpSpPr/>
          <p:nvPr/>
        </p:nvGrpSpPr>
        <p:grpSpPr>
          <a:xfrm>
            <a:off x="1268994" y="1260015"/>
            <a:ext cx="8979121" cy="4626855"/>
            <a:chOff x="211651" y="2036730"/>
            <a:chExt cx="8829606" cy="3579462"/>
          </a:xfrm>
        </p:grpSpPr>
        <p:sp>
          <p:nvSpPr>
            <p:cNvPr id="3" name="Rectangle : coins arrondis 2">
              <a:extLst>
                <a:ext uri="{FF2B5EF4-FFF2-40B4-BE49-F238E27FC236}">
                  <a16:creationId xmlns:a16="http://schemas.microsoft.com/office/drawing/2014/main" id="{6019CEB9-48F9-6A82-A2F5-9E5A101D2814}"/>
                </a:ext>
              </a:extLst>
            </p:cNvPr>
            <p:cNvSpPr/>
            <p:nvPr/>
          </p:nvSpPr>
          <p:spPr>
            <a:xfrm>
              <a:off x="1801226" y="2475399"/>
              <a:ext cx="7240027"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Placement rémunéré donnant droit à des conditions de crédit déterminées à l’avance pour devenir propriétaire. </a:t>
              </a:r>
              <a:endParaRPr lang="fr-FR" sz="1100" b="1" dirty="0">
                <a:solidFill>
                  <a:srgbClr val="3E454A"/>
                </a:solidFill>
                <a:latin typeface="Arial" panose="020B0604020202020204" pitchFamily="34" charset="0"/>
                <a:cs typeface="Arial" panose="020B0604020202020204" pitchFamily="34" charset="0"/>
              </a:endParaRPr>
            </a:p>
          </p:txBody>
        </p:sp>
        <p:grpSp>
          <p:nvGrpSpPr>
            <p:cNvPr id="4" name="Groupe 3">
              <a:extLst>
                <a:ext uri="{FF2B5EF4-FFF2-40B4-BE49-F238E27FC236}">
                  <a16:creationId xmlns:a16="http://schemas.microsoft.com/office/drawing/2014/main" id="{FD43D6D4-9492-6019-2D63-D9F84755C151}"/>
                </a:ext>
              </a:extLst>
            </p:cNvPr>
            <p:cNvGrpSpPr/>
            <p:nvPr/>
          </p:nvGrpSpPr>
          <p:grpSpPr>
            <a:xfrm>
              <a:off x="1801226" y="2036730"/>
              <a:ext cx="7240031" cy="387938"/>
              <a:chOff x="1801226" y="962843"/>
              <a:chExt cx="6812062" cy="818097"/>
            </a:xfrm>
            <a:solidFill>
              <a:srgbClr val="EB0F0F"/>
            </a:solidFill>
          </p:grpSpPr>
          <p:sp>
            <p:nvSpPr>
              <p:cNvPr id="26" name="Rectangle : coins arrondis 25">
                <a:extLst>
                  <a:ext uri="{FF2B5EF4-FFF2-40B4-BE49-F238E27FC236}">
                    <a16:creationId xmlns:a16="http://schemas.microsoft.com/office/drawing/2014/main" id="{18F17E57-00CC-7810-A45C-8EA1D035C04E}"/>
                  </a:ext>
                </a:extLst>
              </p:cNvPr>
              <p:cNvSpPr/>
              <p:nvPr/>
            </p:nvSpPr>
            <p:spPr>
              <a:xfrm>
                <a:off x="1801226" y="962843"/>
                <a:ext cx="6812062" cy="818097"/>
              </a:xfrm>
              <a:prstGeom prst="roundRect">
                <a:avLst>
                  <a:gd name="adj" fmla="val 0"/>
                </a:avLst>
              </a:prstGeom>
              <a:solidFill>
                <a:srgbClr val="EB0F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solidFill>
                  <a:latin typeface="Arial" panose="020B0604020202020204" pitchFamily="34" charset="0"/>
                  <a:cs typeface="Arial" panose="020B0604020202020204" pitchFamily="34" charset="0"/>
                </a:endParaRPr>
              </a:p>
            </p:txBody>
          </p:sp>
          <p:sp>
            <p:nvSpPr>
              <p:cNvPr id="27" name="ZoneTexte 26">
                <a:extLst>
                  <a:ext uri="{FF2B5EF4-FFF2-40B4-BE49-F238E27FC236}">
                    <a16:creationId xmlns:a16="http://schemas.microsoft.com/office/drawing/2014/main" id="{6F43773F-B222-31F3-49C7-B60D2F03922F}"/>
                  </a:ext>
                </a:extLst>
              </p:cNvPr>
              <p:cNvSpPr txBox="1"/>
              <p:nvPr/>
            </p:nvSpPr>
            <p:spPr>
              <a:xfrm>
                <a:off x="3855369" y="1159748"/>
                <a:ext cx="2481314" cy="514688"/>
              </a:xfrm>
              <a:prstGeom prst="rect">
                <a:avLst/>
              </a:prstGeom>
              <a:noFill/>
            </p:spPr>
            <p:txBody>
              <a:bodyPr wrap="square" rtlCol="0" anchor="ctr">
                <a:spAutoFit/>
              </a:bodyPr>
              <a:lstStyle/>
              <a:p>
                <a:pPr algn="ctr"/>
                <a:r>
                  <a:rPr lang="fr-FR" sz="1400" dirty="0">
                    <a:solidFill>
                      <a:schemeClr val="bg1"/>
                    </a:solidFill>
                    <a:latin typeface="Arial" panose="020B0604020202020204" pitchFamily="34" charset="0"/>
                    <a:cs typeface="Arial" panose="020B0604020202020204" pitchFamily="34" charset="0"/>
                  </a:rPr>
                  <a:t>CEL</a:t>
                </a:r>
                <a:endParaRPr lang="fr-FR" sz="1400" b="1" dirty="0">
                  <a:solidFill>
                    <a:schemeClr val="bg1"/>
                  </a:solidFill>
                  <a:latin typeface="Arial" panose="020B0604020202020204" pitchFamily="34" charset="0"/>
                  <a:cs typeface="Arial" panose="020B0604020202020204" pitchFamily="34" charset="0"/>
                </a:endParaRPr>
              </a:p>
            </p:txBody>
          </p:sp>
        </p:grpSp>
        <p:sp>
          <p:nvSpPr>
            <p:cNvPr id="9" name="Rectangle : coins arrondis 8">
              <a:extLst>
                <a:ext uri="{FF2B5EF4-FFF2-40B4-BE49-F238E27FC236}">
                  <a16:creationId xmlns:a16="http://schemas.microsoft.com/office/drawing/2014/main" id="{1F3D6E0B-C964-BB8D-1498-49F1166EC6B1}"/>
                </a:ext>
              </a:extLst>
            </p:cNvPr>
            <p:cNvSpPr/>
            <p:nvPr/>
          </p:nvSpPr>
          <p:spPr>
            <a:xfrm>
              <a:off x="211651" y="2475399"/>
              <a:ext cx="1545578"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C’EST QUOI ?</a:t>
              </a:r>
              <a:endParaRPr lang="fr-FR" b="1" dirty="0">
                <a:solidFill>
                  <a:srgbClr val="EB0F0F"/>
                </a:solidFill>
                <a:latin typeface="Arial" panose="020B0604020202020204" pitchFamily="34" charset="0"/>
                <a:cs typeface="Arial" panose="020B0604020202020204" pitchFamily="34" charset="0"/>
              </a:endParaRPr>
            </a:p>
          </p:txBody>
        </p:sp>
        <p:sp>
          <p:nvSpPr>
            <p:cNvPr id="10" name="Rectangle : coins arrondis 9">
              <a:extLst>
                <a:ext uri="{FF2B5EF4-FFF2-40B4-BE49-F238E27FC236}">
                  <a16:creationId xmlns:a16="http://schemas.microsoft.com/office/drawing/2014/main" id="{7A6913CA-FDFF-CBE7-DF62-E6070F7BCA76}"/>
                </a:ext>
              </a:extLst>
            </p:cNvPr>
            <p:cNvSpPr/>
            <p:nvPr/>
          </p:nvSpPr>
          <p:spPr>
            <a:xfrm>
              <a:off x="1801227" y="3137402"/>
              <a:ext cx="7240028" cy="85432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Pas de durée limite de détention</a:t>
              </a:r>
            </a:p>
            <a:p>
              <a:pPr algn="ctr"/>
              <a:r>
                <a:rPr lang="fr-FR" sz="1100" dirty="0">
                  <a:solidFill>
                    <a:srgbClr val="3E454A"/>
                  </a:solidFill>
                  <a:latin typeface="Arial" panose="020B0604020202020204" pitchFamily="34" charset="0"/>
                  <a:cs typeface="Arial" panose="020B0604020202020204" pitchFamily="34" charset="0"/>
                </a:rPr>
                <a:t>Période d’acquisition de droits mini 18 mois </a:t>
              </a:r>
              <a:r>
                <a:rPr lang="fr-FR" sz="1100" dirty="0">
                  <a:solidFill>
                    <a:srgbClr val="3E454A"/>
                  </a:solidFill>
                  <a:effectLst/>
                  <a:latin typeface="Arial" panose="020B0604020202020204" pitchFamily="34" charset="0"/>
                  <a:cs typeface="Arial" panose="020B0604020202020204" pitchFamily="34" charset="0"/>
                </a:rPr>
                <a:t> </a:t>
              </a:r>
            </a:p>
            <a:p>
              <a:pPr algn="ctr"/>
              <a:r>
                <a:rPr lang="fr-FR" sz="1100" dirty="0">
                  <a:solidFill>
                    <a:srgbClr val="3E454A"/>
                  </a:solidFill>
                  <a:effectLst/>
                  <a:latin typeface="Arial" panose="020B0604020202020204" pitchFamily="34" charset="0"/>
                  <a:cs typeface="Arial" panose="020B0604020202020204" pitchFamily="34" charset="0"/>
                </a:rPr>
                <a:t> </a:t>
              </a:r>
            </a:p>
          </p:txBody>
        </p:sp>
        <p:sp>
          <p:nvSpPr>
            <p:cNvPr id="12" name="Rectangle : coins arrondis 11">
              <a:extLst>
                <a:ext uri="{FF2B5EF4-FFF2-40B4-BE49-F238E27FC236}">
                  <a16:creationId xmlns:a16="http://schemas.microsoft.com/office/drawing/2014/main" id="{BD445260-DBBA-8FB6-02C7-F2A0AD938CD6}"/>
                </a:ext>
              </a:extLst>
            </p:cNvPr>
            <p:cNvSpPr/>
            <p:nvPr/>
          </p:nvSpPr>
          <p:spPr>
            <a:xfrm>
              <a:off x="1801227" y="3993570"/>
              <a:ext cx="7240030"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E454A"/>
                  </a:solidFill>
                  <a:effectLst/>
                  <a:latin typeface="Arial" panose="020B0604020202020204" pitchFamily="34" charset="0"/>
                  <a:ea typeface="Times" pitchFamily="2" charset="0"/>
                  <a:cs typeface="Arial" panose="020B0604020202020204" pitchFamily="34" charset="0"/>
                </a:rPr>
                <a:t>Tous vos clients majeurs ou mineurs qui ne détiennent pas déjà un PEL ou bien un CEL dans un autre établissement.</a:t>
              </a:r>
              <a:endParaRPr lang="fr-FR" sz="1100" dirty="0">
                <a:solidFill>
                  <a:srgbClr val="3E454A"/>
                </a:solidFill>
                <a:latin typeface="Arial" panose="020B0604020202020204" pitchFamily="34" charset="0"/>
                <a:cs typeface="Arial" panose="020B0604020202020204" pitchFamily="34" charset="0"/>
              </a:endParaRPr>
            </a:p>
          </p:txBody>
        </p:sp>
        <p:sp>
          <p:nvSpPr>
            <p:cNvPr id="13" name="Rectangle : coins arrondis 12">
              <a:extLst>
                <a:ext uri="{FF2B5EF4-FFF2-40B4-BE49-F238E27FC236}">
                  <a16:creationId xmlns:a16="http://schemas.microsoft.com/office/drawing/2014/main" id="{114B963A-488D-0510-113A-F8981522C620}"/>
                </a:ext>
              </a:extLst>
            </p:cNvPr>
            <p:cNvSpPr/>
            <p:nvPr/>
          </p:nvSpPr>
          <p:spPr>
            <a:xfrm>
              <a:off x="211651" y="3137402"/>
              <a:ext cx="1545578" cy="85432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QUELLE DURÉE ?</a:t>
              </a:r>
              <a:endParaRPr lang="fr-FR" b="1" dirty="0">
                <a:solidFill>
                  <a:srgbClr val="EB0F0F"/>
                </a:solidFill>
                <a:latin typeface="Arial" panose="020B0604020202020204" pitchFamily="34" charset="0"/>
                <a:cs typeface="Arial" panose="020B0604020202020204" pitchFamily="34" charset="0"/>
              </a:endParaRPr>
            </a:p>
          </p:txBody>
        </p:sp>
        <p:sp>
          <p:nvSpPr>
            <p:cNvPr id="14" name="Rectangle : coins arrondis 13">
              <a:extLst>
                <a:ext uri="{FF2B5EF4-FFF2-40B4-BE49-F238E27FC236}">
                  <a16:creationId xmlns:a16="http://schemas.microsoft.com/office/drawing/2014/main" id="{1C619C6B-A437-3019-7903-9F09B2059E61}"/>
                </a:ext>
              </a:extLst>
            </p:cNvPr>
            <p:cNvSpPr/>
            <p:nvPr/>
          </p:nvSpPr>
          <p:spPr>
            <a:xfrm>
              <a:off x="211651" y="3993570"/>
              <a:ext cx="1545578"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POUR QUI ?</a:t>
              </a:r>
              <a:endParaRPr lang="fr-FR" b="1" dirty="0">
                <a:solidFill>
                  <a:srgbClr val="EB0F0F"/>
                </a:solidFill>
                <a:latin typeface="Arial" panose="020B060402020202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6E7105AF-7ABB-A048-74E8-9C27B23BBA7A}"/>
                </a:ext>
              </a:extLst>
            </p:cNvPr>
            <p:cNvSpPr/>
            <p:nvPr/>
          </p:nvSpPr>
          <p:spPr>
            <a:xfrm>
              <a:off x="1801226" y="4379974"/>
              <a:ext cx="7240029"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225 € minimum et 61 200 € maximum.</a:t>
              </a:r>
            </a:p>
          </p:txBody>
        </p:sp>
        <p:sp>
          <p:nvSpPr>
            <p:cNvPr id="16" name="Rectangle : coins arrondis 15">
              <a:extLst>
                <a:ext uri="{FF2B5EF4-FFF2-40B4-BE49-F238E27FC236}">
                  <a16:creationId xmlns:a16="http://schemas.microsoft.com/office/drawing/2014/main" id="{79CFE50E-4921-67F1-3D93-6E976015A08B}"/>
                </a:ext>
              </a:extLst>
            </p:cNvPr>
            <p:cNvSpPr/>
            <p:nvPr/>
          </p:nvSpPr>
          <p:spPr>
            <a:xfrm>
              <a:off x="211651" y="4379974"/>
              <a:ext cx="1545578" cy="75600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QUEL MONTANT</a:t>
              </a:r>
            </a:p>
            <a:p>
              <a:pPr algn="ctr"/>
              <a:r>
                <a:rPr lang="fr-FR" sz="1100" b="1" dirty="0">
                  <a:solidFill>
                    <a:srgbClr val="EB0F0F"/>
                  </a:solidFill>
                  <a:latin typeface="Arial" panose="020B0604020202020204" pitchFamily="34" charset="0"/>
                  <a:cs typeface="Arial" panose="020B0604020202020204" pitchFamily="34" charset="0"/>
                </a:rPr>
                <a:t>À L’OUVERTURE ?</a:t>
              </a:r>
              <a:endParaRPr lang="fr-FR" b="1" dirty="0">
                <a:solidFill>
                  <a:srgbClr val="EB0F0F"/>
                </a:solidFill>
                <a:latin typeface="Arial" panose="020B0604020202020204" pitchFamily="34" charset="0"/>
                <a:cs typeface="Arial" panose="020B0604020202020204" pitchFamily="34" charset="0"/>
              </a:endParaRPr>
            </a:p>
          </p:txBody>
        </p:sp>
        <p:sp>
          <p:nvSpPr>
            <p:cNvPr id="19" name="Rectangle : coins arrondis 18">
              <a:extLst>
                <a:ext uri="{FF2B5EF4-FFF2-40B4-BE49-F238E27FC236}">
                  <a16:creationId xmlns:a16="http://schemas.microsoft.com/office/drawing/2014/main" id="{04DE72E1-A76B-EBFE-40DE-21CE91E4F7F9}"/>
                </a:ext>
              </a:extLst>
            </p:cNvPr>
            <p:cNvSpPr/>
            <p:nvPr/>
          </p:nvSpPr>
          <p:spPr>
            <a:xfrm>
              <a:off x="1801227" y="5135974"/>
              <a:ext cx="7240026" cy="480218"/>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Taux de </a:t>
              </a:r>
              <a:r>
                <a:rPr lang="fr-FR" sz="1100" b="1" dirty="0">
                  <a:solidFill>
                    <a:schemeClr val="tx1"/>
                  </a:solidFill>
                  <a:latin typeface="Arial" panose="020B0604020202020204" pitchFamily="34" charset="0"/>
                  <a:cs typeface="Arial" panose="020B0604020202020204" pitchFamily="34" charset="0"/>
                </a:rPr>
                <a:t>2</a:t>
              </a:r>
              <a:r>
                <a:rPr lang="fr-FR" sz="1100" b="1" dirty="0">
                  <a:solidFill>
                    <a:schemeClr val="tx1"/>
                  </a:solidFill>
                  <a:effectLst/>
                  <a:latin typeface="Arial" panose="020B0604020202020204" pitchFamily="34" charset="0"/>
                  <a:cs typeface="Arial" panose="020B0604020202020204" pitchFamily="34" charset="0"/>
                </a:rPr>
                <a:t> %</a:t>
              </a:r>
              <a:r>
                <a:rPr lang="fr-FR" sz="1100" dirty="0">
                  <a:solidFill>
                    <a:srgbClr val="3E454A"/>
                  </a:solidFill>
                  <a:effectLst/>
                  <a:latin typeface="Arial" panose="020B0604020202020204" pitchFamily="34" charset="0"/>
                  <a:cs typeface="Arial" panose="020B0604020202020204" pitchFamily="34" charset="0"/>
                </a:rPr>
                <a:t>.</a:t>
              </a:r>
            </a:p>
          </p:txBody>
        </p:sp>
        <p:sp>
          <p:nvSpPr>
            <p:cNvPr id="21" name="Rectangle : coins arrondis 20">
              <a:extLst>
                <a:ext uri="{FF2B5EF4-FFF2-40B4-BE49-F238E27FC236}">
                  <a16:creationId xmlns:a16="http://schemas.microsoft.com/office/drawing/2014/main" id="{895D2875-D585-53A5-E7F4-A31FDC1969D5}"/>
                </a:ext>
              </a:extLst>
            </p:cNvPr>
            <p:cNvSpPr/>
            <p:nvPr/>
          </p:nvSpPr>
          <p:spPr>
            <a:xfrm>
              <a:off x="211651" y="5135974"/>
              <a:ext cx="1545578" cy="47738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QUELLE</a:t>
              </a:r>
            </a:p>
            <a:p>
              <a:pPr algn="ctr"/>
              <a:r>
                <a:rPr lang="fr-FR" sz="1100" b="1" dirty="0">
                  <a:solidFill>
                    <a:srgbClr val="EB0F0F"/>
                  </a:solidFill>
                  <a:latin typeface="Arial" panose="020B0604020202020204" pitchFamily="34" charset="0"/>
                  <a:cs typeface="Arial" panose="020B0604020202020204" pitchFamily="34" charset="0"/>
                </a:rPr>
                <a:t>RÉMUNÉRATION ?</a:t>
              </a:r>
              <a:endParaRPr lang="fr-FR" b="1" dirty="0">
                <a:solidFill>
                  <a:srgbClr val="EB0F0F"/>
                </a:solidFill>
                <a:latin typeface="Arial" panose="020B0604020202020204" pitchFamily="34" charset="0"/>
                <a:cs typeface="Arial" panose="020B0604020202020204" pitchFamily="34" charset="0"/>
              </a:endParaRPr>
            </a:p>
          </p:txBody>
        </p:sp>
      </p:grpSp>
      <p:sp>
        <p:nvSpPr>
          <p:cNvPr id="39" name="Titre 6">
            <a:extLst>
              <a:ext uri="{FF2B5EF4-FFF2-40B4-BE49-F238E27FC236}">
                <a16:creationId xmlns:a16="http://schemas.microsoft.com/office/drawing/2014/main" id="{A48D355B-7362-6F91-A9F5-21233E52A645}"/>
              </a:ext>
            </a:extLst>
          </p:cNvPr>
          <p:cNvSpPr txBox="1">
            <a:spLocks/>
          </p:cNvSpPr>
          <p:nvPr/>
        </p:nvSpPr>
        <p:spPr>
          <a:xfrm>
            <a:off x="632384" y="198120"/>
            <a:ext cx="10800000" cy="7192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i="0" kern="1200" cap="all" baseline="0">
                <a:solidFill>
                  <a:schemeClr val="tx2"/>
                </a:solidFill>
                <a:latin typeface="+mj-lt"/>
                <a:ea typeface="+mj-ea"/>
                <a:cs typeface="+mj-cs"/>
              </a:defRPr>
            </a:lvl1pPr>
          </a:lstStyle>
          <a:p>
            <a:r>
              <a:rPr lang="fr-FR" sz="2800" dirty="0"/>
              <a:t>compte Epargne logement: le fonctionnement </a:t>
            </a:r>
          </a:p>
        </p:txBody>
      </p:sp>
      <p:sp>
        <p:nvSpPr>
          <p:cNvPr id="40" name="Espace réservé du texte 11">
            <a:extLst>
              <a:ext uri="{FF2B5EF4-FFF2-40B4-BE49-F238E27FC236}">
                <a16:creationId xmlns:a16="http://schemas.microsoft.com/office/drawing/2014/main" id="{049780E7-AA9D-15B4-10F0-98AAD925E3BE}"/>
              </a:ext>
            </a:extLst>
          </p:cNvPr>
          <p:cNvSpPr txBox="1">
            <a:spLocks/>
          </p:cNvSpPr>
          <p:nvPr/>
        </p:nvSpPr>
        <p:spPr>
          <a:xfrm>
            <a:off x="632383" y="828015"/>
            <a:ext cx="10799999" cy="432000"/>
          </a:xfrm>
          <a:prstGeom prst="rect">
            <a:avLst/>
          </a:prstGeom>
        </p:spPr>
        <p:txBody>
          <a:bodyPr vert="horz" lIns="91440" tIns="45720" rIns="91440" bIns="45720" rtlCol="0">
            <a:noAutofit/>
          </a:bodyPr>
          <a:lstStyle>
            <a:lvl1pPr marL="0" indent="0" algn="ctr" defTabSz="914400" rtl="0" eaLnBrk="1" latinLnBrk="0" hangingPunct="1">
              <a:lnSpc>
                <a:spcPct val="100000"/>
              </a:lnSpc>
              <a:spcBef>
                <a:spcPts val="1500"/>
              </a:spcBef>
              <a:buFont typeface="Arial" panose="020B0604020202020204" pitchFamily="34" charset="0"/>
              <a:buNone/>
              <a:defRPr sz="2400" b="1" kern="1200">
                <a:solidFill>
                  <a:schemeClr val="tx2"/>
                </a:solidFill>
                <a:latin typeface="+mn-lt"/>
                <a:ea typeface="+mn-ea"/>
                <a:cs typeface="+mn-cs"/>
              </a:defRPr>
            </a:lvl1pPr>
            <a:lvl2pPr marL="457200" indent="0" algn="ctr" defTabSz="914400" rtl="0" eaLnBrk="1" latinLnBrk="0" hangingPunct="1">
              <a:lnSpc>
                <a:spcPct val="100000"/>
              </a:lnSpc>
              <a:spcBef>
                <a:spcPts val="1300"/>
              </a:spcBef>
              <a:buClr>
                <a:schemeClr val="tx2"/>
              </a:buClr>
              <a:buFont typeface="Wingdings 2" panose="05020102010507070707" pitchFamily="18"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1500"/>
              </a:spcBef>
              <a:buClr>
                <a:schemeClr val="tx2"/>
              </a:buClr>
              <a:buFont typeface="Wingdings 2" panose="05020102010507070707" pitchFamily="18" charset="2"/>
              <a:buNone/>
              <a:defRPr sz="1800" i="0" kern="1200">
                <a:solidFill>
                  <a:schemeClr val="tx1"/>
                </a:solidFill>
                <a:latin typeface="+mn-lt"/>
                <a:ea typeface="+mn-ea"/>
                <a:cs typeface="+mn-cs"/>
              </a:defRPr>
            </a:lvl3pPr>
            <a:lvl4pPr marL="1371600" indent="0" algn="ctr" defTabSz="914400" rtl="0" eaLnBrk="1" latinLnBrk="0" hangingPunct="1">
              <a:lnSpc>
                <a:spcPct val="100000"/>
              </a:lnSpc>
              <a:spcBef>
                <a:spcPts val="1300"/>
              </a:spcBef>
              <a:buClr>
                <a:schemeClr val="tx1"/>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solidFill>
                  <a:schemeClr val="tx1"/>
                </a:solidFill>
              </a:rPr>
              <a:t>Une première phase d’épargne pour acquérir des droits à prêt</a:t>
            </a:r>
          </a:p>
        </p:txBody>
      </p:sp>
      <p:sp>
        <p:nvSpPr>
          <p:cNvPr id="5" name="Espace réservé du pied de page 7">
            <a:extLst>
              <a:ext uri="{FF2B5EF4-FFF2-40B4-BE49-F238E27FC236}">
                <a16:creationId xmlns:a16="http://schemas.microsoft.com/office/drawing/2014/main" id="{99EEE58E-64E1-A6E7-4CDE-7C9493E67713}"/>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1858091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098F9170-0AA1-3FC4-6DA1-D3AF1783C8D4}"/>
              </a:ext>
            </a:extLst>
          </p:cNvPr>
          <p:cNvSpPr>
            <a:spLocks noGrp="1"/>
          </p:cNvSpPr>
          <p:nvPr>
            <p:ph type="dt" sz="half" idx="10"/>
          </p:nvPr>
        </p:nvSpPr>
        <p:spPr/>
        <p:txBody>
          <a:bodyPr/>
          <a:lstStyle/>
          <a:p>
            <a:fld id="{1BAF3030-210E-4F95-B01F-6A5FA5AEE3F1}" type="datetime4">
              <a:rPr lang="fr-FR" smtClean="0"/>
              <a:t>23 octobre 2023</a:t>
            </a:fld>
            <a:endParaRPr lang="fr-FR"/>
          </a:p>
        </p:txBody>
      </p:sp>
      <p:sp>
        <p:nvSpPr>
          <p:cNvPr id="5" name="Espace réservé du numéro de diapositive 4">
            <a:extLst>
              <a:ext uri="{FF2B5EF4-FFF2-40B4-BE49-F238E27FC236}">
                <a16:creationId xmlns:a16="http://schemas.microsoft.com/office/drawing/2014/main" id="{60DA5D0E-C051-85C5-61FF-86A8C3D54733}"/>
              </a:ext>
            </a:extLst>
          </p:cNvPr>
          <p:cNvSpPr>
            <a:spLocks noGrp="1"/>
          </p:cNvSpPr>
          <p:nvPr>
            <p:ph type="sldNum" sz="quarter" idx="12"/>
          </p:nvPr>
        </p:nvSpPr>
        <p:spPr/>
        <p:txBody>
          <a:bodyPr/>
          <a:lstStyle/>
          <a:p>
            <a:fld id="{975A587B-5814-4D9B-9598-FE9CB954CB01}" type="slidenum">
              <a:rPr lang="fr-FR" smtClean="0"/>
              <a:t>10</a:t>
            </a:fld>
            <a:endParaRPr lang="fr-FR"/>
          </a:p>
        </p:txBody>
      </p:sp>
      <p:sp>
        <p:nvSpPr>
          <p:cNvPr id="12" name="Espace réservé du texte 11">
            <a:extLst>
              <a:ext uri="{FF2B5EF4-FFF2-40B4-BE49-F238E27FC236}">
                <a16:creationId xmlns:a16="http://schemas.microsoft.com/office/drawing/2014/main" id="{766F6786-033E-B6F8-BA0D-97680FF2A230}"/>
              </a:ext>
            </a:extLst>
          </p:cNvPr>
          <p:cNvSpPr>
            <a:spLocks noGrp="1"/>
          </p:cNvSpPr>
          <p:nvPr>
            <p:ph type="body" idx="1"/>
          </p:nvPr>
        </p:nvSpPr>
        <p:spPr>
          <a:xfrm>
            <a:off x="1303940" y="733804"/>
            <a:ext cx="9584120" cy="432000"/>
          </a:xfrm>
        </p:spPr>
        <p:txBody>
          <a:bodyPr/>
          <a:lstStyle/>
          <a:p>
            <a:r>
              <a:rPr lang="fr-FR" sz="2400" dirty="0"/>
              <a:t>UNE SECONDE PHASE DE FINANCEMENT DU PROJET CLIENT </a:t>
            </a:r>
          </a:p>
        </p:txBody>
      </p:sp>
      <p:sp>
        <p:nvSpPr>
          <p:cNvPr id="14" name="Espace réservé du texte 13">
            <a:extLst>
              <a:ext uri="{FF2B5EF4-FFF2-40B4-BE49-F238E27FC236}">
                <a16:creationId xmlns:a16="http://schemas.microsoft.com/office/drawing/2014/main" id="{EA386903-6E6F-90A9-659B-E1505B6C9C96}"/>
              </a:ext>
            </a:extLst>
          </p:cNvPr>
          <p:cNvSpPr>
            <a:spLocks noGrp="1"/>
          </p:cNvSpPr>
          <p:nvPr>
            <p:ph type="body" sz="quarter" idx="14"/>
          </p:nvPr>
        </p:nvSpPr>
        <p:spPr>
          <a:xfrm>
            <a:off x="5736000" y="1332764"/>
            <a:ext cx="6346409" cy="4976347"/>
          </a:xfrm>
          <a:solidFill>
            <a:schemeClr val="bg1">
              <a:lumMod val="85000"/>
            </a:schemeClr>
          </a:solidFill>
        </p:spPr>
        <p:txBody>
          <a:bodyPr/>
          <a:lstStyle/>
          <a:p>
            <a:r>
              <a:rPr lang="fr-FR" i="1" u="sng" dirty="0"/>
              <a:t>Les points Clés</a:t>
            </a:r>
          </a:p>
          <a:p>
            <a:pPr marL="285750" indent="-285750">
              <a:buFont typeface="Arial" panose="020B0604020202020204" pitchFamily="34" charset="0"/>
              <a:buChar char="•"/>
            </a:pPr>
            <a:r>
              <a:rPr lang="fr-FR" dirty="0">
                <a:solidFill>
                  <a:schemeClr val="tx1"/>
                </a:solidFill>
              </a:rPr>
              <a:t>Les </a:t>
            </a:r>
            <a:r>
              <a:rPr lang="fr-FR" dirty="0">
                <a:solidFill>
                  <a:schemeClr val="bg2"/>
                </a:solidFill>
              </a:rPr>
              <a:t>droits acquis </a:t>
            </a:r>
            <a:r>
              <a:rPr lang="fr-FR" dirty="0">
                <a:solidFill>
                  <a:schemeClr val="tx1"/>
                </a:solidFill>
              </a:rPr>
              <a:t>servent à calculer un montant de </a:t>
            </a:r>
            <a:r>
              <a:rPr lang="fr-FR" dirty="0">
                <a:solidFill>
                  <a:schemeClr val="bg2"/>
                </a:solidFill>
              </a:rPr>
              <a:t>prêt</a:t>
            </a:r>
            <a:r>
              <a:rPr lang="fr-FR" dirty="0">
                <a:solidFill>
                  <a:schemeClr val="tx1"/>
                </a:solidFill>
              </a:rPr>
              <a:t> </a:t>
            </a:r>
            <a:r>
              <a:rPr lang="fr-FR" dirty="0">
                <a:solidFill>
                  <a:schemeClr val="bg2"/>
                </a:solidFill>
              </a:rPr>
              <a:t>entre 2 et 15 ans </a:t>
            </a:r>
            <a:r>
              <a:rPr lang="fr-FR" dirty="0">
                <a:solidFill>
                  <a:schemeClr val="tx1"/>
                </a:solidFill>
              </a:rPr>
              <a:t>à</a:t>
            </a:r>
            <a:r>
              <a:rPr lang="fr-FR" dirty="0">
                <a:solidFill>
                  <a:schemeClr val="bg2"/>
                </a:solidFill>
              </a:rPr>
              <a:t> taux fixe </a:t>
            </a:r>
          </a:p>
          <a:p>
            <a:pPr marL="285750" indent="-285750">
              <a:buFont typeface="Arial" panose="020B0604020202020204" pitchFamily="34" charset="0"/>
              <a:buChar char="•"/>
            </a:pPr>
            <a:r>
              <a:rPr lang="fr-FR" dirty="0">
                <a:solidFill>
                  <a:schemeClr val="tx1"/>
                </a:solidFill>
              </a:rPr>
              <a:t>Le montant </a:t>
            </a:r>
            <a:r>
              <a:rPr lang="fr-FR" dirty="0">
                <a:solidFill>
                  <a:schemeClr val="bg2"/>
                </a:solidFill>
              </a:rPr>
              <a:t>maximum du prêt </a:t>
            </a:r>
            <a:r>
              <a:rPr lang="fr-FR" dirty="0">
                <a:solidFill>
                  <a:schemeClr val="tx1"/>
                </a:solidFill>
              </a:rPr>
              <a:t>est de </a:t>
            </a:r>
            <a:r>
              <a:rPr lang="fr-FR" dirty="0">
                <a:solidFill>
                  <a:schemeClr val="bg2"/>
                </a:solidFill>
              </a:rPr>
              <a:t>23 000 €</a:t>
            </a:r>
            <a:endParaRPr lang="fr-FR" dirty="0">
              <a:solidFill>
                <a:schemeClr val="tx1"/>
              </a:solidFill>
            </a:endParaRPr>
          </a:p>
          <a:p>
            <a:pPr marL="285750" indent="-285750">
              <a:buFont typeface="Arial" panose="020B0604020202020204" pitchFamily="34" charset="0"/>
              <a:buChar char="•"/>
            </a:pPr>
            <a:r>
              <a:rPr lang="fr-FR" dirty="0">
                <a:solidFill>
                  <a:schemeClr val="bg2"/>
                </a:solidFill>
              </a:rPr>
              <a:t>Pas de frais de dossier </a:t>
            </a:r>
            <a:r>
              <a:rPr lang="fr-FR" dirty="0">
                <a:solidFill>
                  <a:schemeClr val="tx1"/>
                </a:solidFill>
              </a:rPr>
              <a:t>ni de RA </a:t>
            </a:r>
          </a:p>
          <a:p>
            <a:pPr marL="285750" indent="-285750">
              <a:buFont typeface="Arial" panose="020B0604020202020204" pitchFamily="34" charset="0"/>
              <a:buChar char="•"/>
            </a:pPr>
            <a:r>
              <a:rPr lang="fr-FR" dirty="0">
                <a:solidFill>
                  <a:schemeClr val="tx1"/>
                </a:solidFill>
              </a:rPr>
              <a:t>Garantie usuelle</a:t>
            </a:r>
          </a:p>
          <a:p>
            <a:pPr marL="285750" indent="-285750">
              <a:buFont typeface="Arial" panose="020B0604020202020204" pitchFamily="34" charset="0"/>
              <a:buChar char="•"/>
            </a:pPr>
            <a:r>
              <a:rPr lang="fr-FR" dirty="0">
                <a:solidFill>
                  <a:schemeClr val="tx1"/>
                </a:solidFill>
              </a:rPr>
              <a:t>Possibilité de </a:t>
            </a:r>
            <a:r>
              <a:rPr lang="fr-FR" dirty="0">
                <a:solidFill>
                  <a:schemeClr val="bg2"/>
                </a:solidFill>
              </a:rPr>
              <a:t>bénéficier de droit issus de tiers </a:t>
            </a:r>
            <a:r>
              <a:rPr lang="fr-FR" sz="1050" b="0" i="0" dirty="0">
                <a:solidFill>
                  <a:srgbClr val="312F2F"/>
                </a:solidFill>
                <a:effectLst/>
                <a:latin typeface="Open Sans" panose="020B0606030504020204" pitchFamily="34" charset="0"/>
              </a:rPr>
              <a:t>(votre conjoint, de vos enfants ou petits-enfants, de vos parents ou grands-parents, de vos frères et sœurs, neveux et nièces, oncles et tantes, et des membres de la famille de votre conjoint. Il peut s’agir également des conjoints de vos frères et sœurs) </a:t>
            </a:r>
            <a:r>
              <a:rPr lang="fr-FR" sz="1050" b="0" i="0" u="sng" dirty="0">
                <a:solidFill>
                  <a:srgbClr val="312F2F"/>
                </a:solidFill>
                <a:effectLst/>
                <a:latin typeface="Open Sans" panose="020B0606030504020204" pitchFamily="34" charset="0"/>
              </a:rPr>
              <a:t>voir slide suivant </a:t>
            </a:r>
          </a:p>
          <a:p>
            <a:pPr marL="285750" indent="-285750">
              <a:buFont typeface="Arial" panose="020B0604020202020204" pitchFamily="34" charset="0"/>
              <a:buChar char="•"/>
            </a:pPr>
            <a:r>
              <a:rPr lang="fr-FR" dirty="0">
                <a:solidFill>
                  <a:schemeClr val="tx1"/>
                </a:solidFill>
              </a:rPr>
              <a:t>Plus de prime d’état pour les CEL ouvert après 1/1/2018</a:t>
            </a:r>
          </a:p>
          <a:p>
            <a:pPr marL="825750" lvl="4" indent="-285750">
              <a:buFont typeface="Courier New" panose="02070309020205020404" pitchFamily="49" charset="0"/>
              <a:buChar char="o"/>
            </a:pPr>
            <a:r>
              <a:rPr lang="fr-FR" dirty="0"/>
              <a:t>Tableau des primes slide 14 </a:t>
            </a:r>
            <a:endParaRPr lang="fr-FR" dirty="0">
              <a:solidFill>
                <a:schemeClr val="tx1"/>
              </a:solidFill>
            </a:endParaRPr>
          </a:p>
          <a:p>
            <a:pPr marL="285750" indent="-285750">
              <a:buFont typeface="Arial" panose="020B0604020202020204" pitchFamily="34" charset="0"/>
              <a:buChar char="•"/>
            </a:pPr>
            <a:r>
              <a:rPr lang="fr-FR" dirty="0">
                <a:solidFill>
                  <a:schemeClr val="tx1"/>
                </a:solidFill>
              </a:rPr>
              <a:t>Financement de la résidence principale , secondaire, ou locative  sous certaines conditions </a:t>
            </a:r>
            <a:r>
              <a:rPr lang="fr-FR" sz="1400" dirty="0">
                <a:solidFill>
                  <a:schemeClr val="tx1"/>
                </a:solidFill>
              </a:rPr>
              <a:t>(voir détail dans pour aller plus loin)  </a:t>
            </a:r>
            <a:endParaRPr lang="fr-FR" dirty="0">
              <a:solidFill>
                <a:schemeClr val="tx1"/>
              </a:solidFill>
            </a:endParaRPr>
          </a:p>
          <a:p>
            <a:r>
              <a:rPr lang="fr-FR" dirty="0">
                <a:solidFill>
                  <a:schemeClr val="tx1"/>
                </a:solidFill>
              </a:rPr>
              <a:t>  </a:t>
            </a:r>
          </a:p>
        </p:txBody>
      </p:sp>
      <p:sp>
        <p:nvSpPr>
          <p:cNvPr id="11" name="Titre 10">
            <a:extLst>
              <a:ext uri="{FF2B5EF4-FFF2-40B4-BE49-F238E27FC236}">
                <a16:creationId xmlns:a16="http://schemas.microsoft.com/office/drawing/2014/main" id="{F24E1FFE-8D00-3623-80B7-C95517FFE7F8}"/>
              </a:ext>
            </a:extLst>
          </p:cNvPr>
          <p:cNvSpPr>
            <a:spLocks noGrp="1"/>
          </p:cNvSpPr>
          <p:nvPr>
            <p:ph type="title"/>
          </p:nvPr>
        </p:nvSpPr>
        <p:spPr>
          <a:xfrm>
            <a:off x="889235" y="497519"/>
            <a:ext cx="11193174" cy="675297"/>
          </a:xfrm>
        </p:spPr>
        <p:txBody>
          <a:bodyPr/>
          <a:lstStyle/>
          <a:p>
            <a:r>
              <a:rPr lang="fr-FR" sz="3200" dirty="0"/>
              <a:t>compte Epargne logement</a:t>
            </a:r>
            <a:r>
              <a:rPr lang="fr-FR" sz="2800" dirty="0"/>
              <a:t>: </a:t>
            </a:r>
            <a:r>
              <a:rPr lang="fr-FR" sz="3200" dirty="0"/>
              <a:t>le fonctionnement  </a:t>
            </a:r>
            <a:br>
              <a:rPr lang="fr-FR" sz="2800" dirty="0"/>
            </a:br>
            <a:endParaRPr lang="fr-FR" sz="2400" dirty="0"/>
          </a:p>
        </p:txBody>
      </p:sp>
      <p:pic>
        <p:nvPicPr>
          <p:cNvPr id="7" name="Image 6">
            <a:extLst>
              <a:ext uri="{FF2B5EF4-FFF2-40B4-BE49-F238E27FC236}">
                <a16:creationId xmlns:a16="http://schemas.microsoft.com/office/drawing/2014/main" id="{C3AD1DDB-20BA-72B0-C5B9-E6B7BF2E7B67}"/>
              </a:ext>
            </a:extLst>
          </p:cNvPr>
          <p:cNvPicPr>
            <a:picLocks noChangeAspect="1"/>
          </p:cNvPicPr>
          <p:nvPr/>
        </p:nvPicPr>
        <p:blipFill rotWithShape="1">
          <a:blip r:embed="rId2"/>
          <a:srcRect l="31601" t="21682" r="47047" b="7255"/>
          <a:stretch/>
        </p:blipFill>
        <p:spPr>
          <a:xfrm>
            <a:off x="560605" y="1165804"/>
            <a:ext cx="4764747" cy="5303173"/>
          </a:xfrm>
          <a:prstGeom prst="rect">
            <a:avLst/>
          </a:prstGeom>
        </p:spPr>
      </p:pic>
      <p:sp>
        <p:nvSpPr>
          <p:cNvPr id="2" name="Rectangle : coins arrondis 1">
            <a:extLst>
              <a:ext uri="{FF2B5EF4-FFF2-40B4-BE49-F238E27FC236}">
                <a16:creationId xmlns:a16="http://schemas.microsoft.com/office/drawing/2014/main" id="{4E41C478-77B1-19D5-049B-F5C856DBDCDB}"/>
              </a:ext>
            </a:extLst>
          </p:cNvPr>
          <p:cNvSpPr/>
          <p:nvPr/>
        </p:nvSpPr>
        <p:spPr>
          <a:xfrm>
            <a:off x="337912" y="4028359"/>
            <a:ext cx="4987440" cy="2447630"/>
          </a:xfrm>
          <a:prstGeom prst="roundRect">
            <a:avLst/>
          </a:prstGeom>
          <a:solidFill>
            <a:srgbClr val="C00000">
              <a:alpha val="0"/>
            </a:srgbClr>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88B2AF24-00E7-460B-0171-E380240BB2E2}"/>
              </a:ext>
            </a:extLst>
          </p:cNvPr>
          <p:cNvPicPr>
            <a:picLocks noChangeAspect="1"/>
          </p:cNvPicPr>
          <p:nvPr/>
        </p:nvPicPr>
        <p:blipFill rotWithShape="1">
          <a:blip r:embed="rId3"/>
          <a:srcRect l="22836" t="32809" r="45732" b="18053"/>
          <a:stretch/>
        </p:blipFill>
        <p:spPr>
          <a:xfrm>
            <a:off x="8705583" y="5002977"/>
            <a:ext cx="566770" cy="498393"/>
          </a:xfrm>
          <a:prstGeom prst="rect">
            <a:avLst/>
          </a:prstGeom>
        </p:spPr>
      </p:pic>
      <p:sp>
        <p:nvSpPr>
          <p:cNvPr id="6" name="Espace réservé du pied de page 7">
            <a:extLst>
              <a:ext uri="{FF2B5EF4-FFF2-40B4-BE49-F238E27FC236}">
                <a16:creationId xmlns:a16="http://schemas.microsoft.com/office/drawing/2014/main" id="{38874A9E-F04A-8D39-4420-B137A5F899AB}"/>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3270073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ECB43B-6386-1FAD-D5F6-4543B8EEF1D8}"/>
              </a:ext>
            </a:extLst>
          </p:cNvPr>
          <p:cNvSpPr>
            <a:spLocks noGrp="1"/>
          </p:cNvSpPr>
          <p:nvPr>
            <p:ph type="title"/>
          </p:nvPr>
        </p:nvSpPr>
        <p:spPr/>
        <p:txBody>
          <a:bodyPr/>
          <a:lstStyle/>
          <a:p>
            <a:r>
              <a:rPr lang="fr-FR" dirty="0"/>
              <a:t>04</a:t>
            </a:r>
          </a:p>
        </p:txBody>
      </p:sp>
      <p:sp>
        <p:nvSpPr>
          <p:cNvPr id="3" name="Espace réservé du texte 2">
            <a:extLst>
              <a:ext uri="{FF2B5EF4-FFF2-40B4-BE49-F238E27FC236}">
                <a16:creationId xmlns:a16="http://schemas.microsoft.com/office/drawing/2014/main" id="{327A6609-4306-96F6-237B-8DD00A994074}"/>
              </a:ext>
            </a:extLst>
          </p:cNvPr>
          <p:cNvSpPr>
            <a:spLocks noGrp="1"/>
          </p:cNvSpPr>
          <p:nvPr>
            <p:ph type="body" idx="1"/>
          </p:nvPr>
        </p:nvSpPr>
        <p:spPr/>
        <p:txBody>
          <a:bodyPr/>
          <a:lstStyle/>
          <a:p>
            <a:r>
              <a:rPr lang="fr-FR" dirty="0"/>
              <a:t>LES POSSIBILITES DE CESSION </a:t>
            </a:r>
          </a:p>
        </p:txBody>
      </p:sp>
      <p:sp>
        <p:nvSpPr>
          <p:cNvPr id="4" name="Espace réservé de la date 3">
            <a:extLst>
              <a:ext uri="{FF2B5EF4-FFF2-40B4-BE49-F238E27FC236}">
                <a16:creationId xmlns:a16="http://schemas.microsoft.com/office/drawing/2014/main" id="{62C72762-FC19-7FDF-87E6-DDE455305DE9}"/>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CE95E121-731A-2105-6F35-5BE25B408B45}"/>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C492FFC5-5AE5-35C6-0946-3DA1E08844E6}"/>
              </a:ext>
            </a:extLst>
          </p:cNvPr>
          <p:cNvSpPr>
            <a:spLocks noGrp="1"/>
          </p:cNvSpPr>
          <p:nvPr>
            <p:ph type="sldNum" sz="quarter" idx="12"/>
          </p:nvPr>
        </p:nvSpPr>
        <p:spPr/>
        <p:txBody>
          <a:bodyPr/>
          <a:lstStyle/>
          <a:p>
            <a:fld id="{975A587B-5814-4D9B-9598-FE9CB954CB01}" type="slidenum">
              <a:rPr lang="fr-FR" smtClean="0"/>
              <a:pPr/>
              <a:t>11</a:t>
            </a:fld>
            <a:endParaRPr lang="fr-FR" dirty="0"/>
          </a:p>
        </p:txBody>
      </p:sp>
    </p:spTree>
    <p:extLst>
      <p:ext uri="{BB962C8B-B14F-4D97-AF65-F5344CB8AC3E}">
        <p14:creationId xmlns:p14="http://schemas.microsoft.com/office/powerpoint/2010/main" val="158501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0D74164-ED16-5D47-1458-E239EEBFED53}"/>
              </a:ext>
            </a:extLst>
          </p:cNvPr>
          <p:cNvSpPr>
            <a:spLocks noGrp="1"/>
          </p:cNvSpPr>
          <p:nvPr>
            <p:ph type="dt" sz="half" idx="10"/>
          </p:nvPr>
        </p:nvSpPr>
        <p:spPr/>
        <p:txBody>
          <a:bodyPr/>
          <a:lstStyle/>
          <a:p>
            <a:fld id="{A43FFD05-87AB-4452-8462-E40CE5E2E73C}" type="datetime4">
              <a:rPr lang="fr-FR" smtClean="0"/>
              <a:t>23 octobre 2023</a:t>
            </a:fld>
            <a:endParaRPr lang="fr-FR"/>
          </a:p>
        </p:txBody>
      </p:sp>
      <p:sp>
        <p:nvSpPr>
          <p:cNvPr id="5" name="Espace réservé du numéro de diapositive 4">
            <a:extLst>
              <a:ext uri="{FF2B5EF4-FFF2-40B4-BE49-F238E27FC236}">
                <a16:creationId xmlns:a16="http://schemas.microsoft.com/office/drawing/2014/main" id="{B6BD1101-D49D-D31A-3FA2-3BD22E1869A6}"/>
              </a:ext>
            </a:extLst>
          </p:cNvPr>
          <p:cNvSpPr>
            <a:spLocks noGrp="1"/>
          </p:cNvSpPr>
          <p:nvPr>
            <p:ph type="sldNum" sz="quarter" idx="12"/>
          </p:nvPr>
        </p:nvSpPr>
        <p:spPr/>
        <p:txBody>
          <a:bodyPr/>
          <a:lstStyle/>
          <a:p>
            <a:fld id="{975A587B-5814-4D9B-9598-FE9CB954CB01}" type="slidenum">
              <a:rPr lang="fr-FR" smtClean="0"/>
              <a:t>12</a:t>
            </a:fld>
            <a:endParaRPr lang="fr-FR"/>
          </a:p>
        </p:txBody>
      </p:sp>
      <p:sp>
        <p:nvSpPr>
          <p:cNvPr id="6" name="Espace réservé du texte 5">
            <a:extLst>
              <a:ext uri="{FF2B5EF4-FFF2-40B4-BE49-F238E27FC236}">
                <a16:creationId xmlns:a16="http://schemas.microsoft.com/office/drawing/2014/main" id="{7F8F8353-F52C-A592-A75D-ED4D7E3DB345}"/>
              </a:ext>
            </a:extLst>
          </p:cNvPr>
          <p:cNvSpPr>
            <a:spLocks noGrp="1"/>
          </p:cNvSpPr>
          <p:nvPr>
            <p:ph type="body" idx="1"/>
          </p:nvPr>
        </p:nvSpPr>
        <p:spPr>
          <a:xfrm>
            <a:off x="632383" y="776645"/>
            <a:ext cx="10799999" cy="432000"/>
          </a:xfrm>
        </p:spPr>
        <p:txBody>
          <a:bodyPr/>
          <a:lstStyle/>
          <a:p>
            <a:r>
              <a:rPr lang="fr-FR" dirty="0"/>
              <a:t>Quelles possibilités de cession en fonction des produits détenus? </a:t>
            </a:r>
          </a:p>
        </p:txBody>
      </p:sp>
      <p:sp>
        <p:nvSpPr>
          <p:cNvPr id="8" name="Titre 7">
            <a:extLst>
              <a:ext uri="{FF2B5EF4-FFF2-40B4-BE49-F238E27FC236}">
                <a16:creationId xmlns:a16="http://schemas.microsoft.com/office/drawing/2014/main" id="{BB67F23A-4541-7D72-64DE-2F17B652FD21}"/>
              </a:ext>
            </a:extLst>
          </p:cNvPr>
          <p:cNvSpPr>
            <a:spLocks noGrp="1"/>
          </p:cNvSpPr>
          <p:nvPr>
            <p:ph type="title"/>
          </p:nvPr>
        </p:nvSpPr>
        <p:spPr/>
        <p:txBody>
          <a:bodyPr/>
          <a:lstStyle/>
          <a:p>
            <a:r>
              <a:rPr lang="fr-FR" sz="2800" dirty="0"/>
              <a:t>Plan Epargne Logement : le fonctionnement  </a:t>
            </a:r>
          </a:p>
        </p:txBody>
      </p:sp>
      <p:grpSp>
        <p:nvGrpSpPr>
          <p:cNvPr id="11" name="Groupe 10">
            <a:extLst>
              <a:ext uri="{FF2B5EF4-FFF2-40B4-BE49-F238E27FC236}">
                <a16:creationId xmlns:a16="http://schemas.microsoft.com/office/drawing/2014/main" id="{CD965F31-892D-3DA2-3AC9-3E7077D251C0}"/>
              </a:ext>
            </a:extLst>
          </p:cNvPr>
          <p:cNvGrpSpPr/>
          <p:nvPr/>
        </p:nvGrpSpPr>
        <p:grpSpPr>
          <a:xfrm>
            <a:off x="211652" y="1664413"/>
            <a:ext cx="11768696" cy="4680927"/>
            <a:chOff x="211651" y="2085612"/>
            <a:chExt cx="11768696" cy="3050362"/>
          </a:xfrm>
        </p:grpSpPr>
        <p:sp>
          <p:nvSpPr>
            <p:cNvPr id="12" name="Rectangle : coins arrondis 11">
              <a:extLst>
                <a:ext uri="{FF2B5EF4-FFF2-40B4-BE49-F238E27FC236}">
                  <a16:creationId xmlns:a16="http://schemas.microsoft.com/office/drawing/2014/main" id="{6123D2FD-61BE-5693-84BF-DF4A2E412A0B}"/>
                </a:ext>
              </a:extLst>
            </p:cNvPr>
            <p:cNvSpPr/>
            <p:nvPr/>
          </p:nvSpPr>
          <p:spPr>
            <a:xfrm>
              <a:off x="1801227" y="2475399"/>
              <a:ext cx="336442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dirty="0">
                <a:solidFill>
                  <a:srgbClr val="3E454A"/>
                </a:solidFill>
                <a:latin typeface="Arial" panose="020B0604020202020204" pitchFamily="34" charset="0"/>
                <a:cs typeface="Arial" panose="020B0604020202020204" pitchFamily="34" charset="0"/>
              </a:endParaRPr>
            </a:p>
          </p:txBody>
        </p:sp>
        <p:grpSp>
          <p:nvGrpSpPr>
            <p:cNvPr id="13" name="Groupe 12">
              <a:extLst>
                <a:ext uri="{FF2B5EF4-FFF2-40B4-BE49-F238E27FC236}">
                  <a16:creationId xmlns:a16="http://schemas.microsoft.com/office/drawing/2014/main" id="{B892978D-BD74-2C4A-B46D-3101446393EC}"/>
                </a:ext>
              </a:extLst>
            </p:cNvPr>
            <p:cNvGrpSpPr/>
            <p:nvPr/>
          </p:nvGrpSpPr>
          <p:grpSpPr>
            <a:xfrm>
              <a:off x="1801227" y="2085612"/>
              <a:ext cx="3364422" cy="388877"/>
              <a:chOff x="1801227" y="1065929"/>
              <a:chExt cx="3165546" cy="820077"/>
            </a:xfrm>
            <a:solidFill>
              <a:srgbClr val="EB0F0F"/>
            </a:solidFill>
          </p:grpSpPr>
          <p:sp>
            <p:nvSpPr>
              <p:cNvPr id="35" name="Rectangle : coins arrondis 34">
                <a:extLst>
                  <a:ext uri="{FF2B5EF4-FFF2-40B4-BE49-F238E27FC236}">
                    <a16:creationId xmlns:a16="http://schemas.microsoft.com/office/drawing/2014/main" id="{06927AE4-E0D0-9573-CF9D-1F3E2C075C56}"/>
                  </a:ext>
                </a:extLst>
              </p:cNvPr>
              <p:cNvSpPr/>
              <p:nvPr/>
            </p:nvSpPr>
            <p:spPr>
              <a:xfrm>
                <a:off x="1801227" y="1065929"/>
                <a:ext cx="3165546" cy="820077"/>
              </a:xfrm>
              <a:prstGeom prst="roundRect">
                <a:avLst>
                  <a:gd name="adj" fmla="val 0"/>
                </a:avLst>
              </a:prstGeom>
              <a:solidFill>
                <a:srgbClr val="EB0F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solidFill>
                  <a:latin typeface="Arial" panose="020B0604020202020204" pitchFamily="34" charset="0"/>
                  <a:cs typeface="Arial" panose="020B0604020202020204" pitchFamily="34" charset="0"/>
                </a:endParaRPr>
              </a:p>
            </p:txBody>
          </p:sp>
          <p:sp>
            <p:nvSpPr>
              <p:cNvPr id="36" name="ZoneTexte 35">
                <a:extLst>
                  <a:ext uri="{FF2B5EF4-FFF2-40B4-BE49-F238E27FC236}">
                    <a16:creationId xmlns:a16="http://schemas.microsoft.com/office/drawing/2014/main" id="{59E8744A-2B19-657D-3935-2CBD762FA36C}"/>
                  </a:ext>
                </a:extLst>
              </p:cNvPr>
              <p:cNvSpPr txBox="1"/>
              <p:nvPr/>
            </p:nvSpPr>
            <p:spPr>
              <a:xfrm>
                <a:off x="2143344" y="1200154"/>
                <a:ext cx="2481314" cy="514688"/>
              </a:xfrm>
              <a:prstGeom prst="rect">
                <a:avLst/>
              </a:prstGeom>
              <a:noFill/>
            </p:spPr>
            <p:txBody>
              <a:bodyPr wrap="square" rtlCol="0" anchor="ctr">
                <a:spAutoFit/>
              </a:bodyPr>
              <a:lstStyle/>
              <a:p>
                <a:pPr algn="ctr"/>
                <a:r>
                  <a:rPr lang="fr-FR" sz="1400" dirty="0">
                    <a:solidFill>
                      <a:schemeClr val="bg1"/>
                    </a:solidFill>
                    <a:latin typeface="Arial" panose="020B0604020202020204" pitchFamily="34" charset="0"/>
                    <a:cs typeface="Arial" panose="020B0604020202020204" pitchFamily="34" charset="0"/>
                  </a:rPr>
                  <a:t>CEL </a:t>
                </a:r>
                <a:r>
                  <a:rPr lang="fr-FR" sz="1400" b="1" dirty="0">
                    <a:solidFill>
                      <a:schemeClr val="bg1"/>
                    </a:solidFill>
                    <a:latin typeface="Arial" panose="020B0604020202020204" pitchFamily="34" charset="0"/>
                    <a:cs typeface="Arial" panose="020B0604020202020204" pitchFamily="34" charset="0"/>
                  </a:rPr>
                  <a:t>12 mois minimum </a:t>
                </a:r>
              </a:p>
            </p:txBody>
          </p:sp>
        </p:grpSp>
        <p:sp>
          <p:nvSpPr>
            <p:cNvPr id="14" name="Rectangle : coins arrondis 13">
              <a:extLst>
                <a:ext uri="{FF2B5EF4-FFF2-40B4-BE49-F238E27FC236}">
                  <a16:creationId xmlns:a16="http://schemas.microsoft.com/office/drawing/2014/main" id="{732279C2-3403-3CC4-F173-78D92A308BCA}"/>
                </a:ext>
              </a:extLst>
            </p:cNvPr>
            <p:cNvSpPr/>
            <p:nvPr/>
          </p:nvSpPr>
          <p:spPr>
            <a:xfrm>
              <a:off x="8615925" y="2475399"/>
              <a:ext cx="336442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solidFill>
                  <a:srgbClr val="3E454A"/>
                </a:solidFill>
                <a:latin typeface="Arial" panose="020B0604020202020204" pitchFamily="34" charset="0"/>
                <a:cs typeface="Arial" panose="020B0604020202020204" pitchFamily="34" charset="0"/>
              </a:endParaRPr>
            </a:p>
          </p:txBody>
        </p:sp>
        <p:grpSp>
          <p:nvGrpSpPr>
            <p:cNvPr id="15" name="Groupe 14">
              <a:extLst>
                <a:ext uri="{FF2B5EF4-FFF2-40B4-BE49-F238E27FC236}">
                  <a16:creationId xmlns:a16="http://schemas.microsoft.com/office/drawing/2014/main" id="{4F8D11C3-D492-34F9-0592-92065D5DB172}"/>
                </a:ext>
              </a:extLst>
            </p:cNvPr>
            <p:cNvGrpSpPr/>
            <p:nvPr/>
          </p:nvGrpSpPr>
          <p:grpSpPr>
            <a:xfrm>
              <a:off x="8615925" y="2085612"/>
              <a:ext cx="3364422" cy="388877"/>
              <a:chOff x="8643736" y="1065929"/>
              <a:chExt cx="3165546" cy="820077"/>
            </a:xfrm>
            <a:solidFill>
              <a:srgbClr val="EB0F0F"/>
            </a:solidFill>
          </p:grpSpPr>
          <p:sp>
            <p:nvSpPr>
              <p:cNvPr id="33" name="Rectangle : coins arrondis 32">
                <a:extLst>
                  <a:ext uri="{FF2B5EF4-FFF2-40B4-BE49-F238E27FC236}">
                    <a16:creationId xmlns:a16="http://schemas.microsoft.com/office/drawing/2014/main" id="{01C20C8A-8EC8-3F66-7A6E-C890EE5EAC55}"/>
                  </a:ext>
                </a:extLst>
              </p:cNvPr>
              <p:cNvSpPr/>
              <p:nvPr/>
            </p:nvSpPr>
            <p:spPr>
              <a:xfrm>
                <a:off x="8643736" y="1065929"/>
                <a:ext cx="3165546" cy="820077"/>
              </a:xfrm>
              <a:prstGeom prst="roundRect">
                <a:avLst>
                  <a:gd name="adj" fmla="val 0"/>
                </a:avLst>
              </a:prstGeom>
              <a:solidFill>
                <a:srgbClr val="A60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solidFill>
                  <a:latin typeface="Arial" panose="020B0604020202020204" pitchFamily="34" charset="0"/>
                  <a:cs typeface="Arial" panose="020B0604020202020204" pitchFamily="34" charset="0"/>
                </a:endParaRPr>
              </a:p>
            </p:txBody>
          </p:sp>
          <p:sp>
            <p:nvSpPr>
              <p:cNvPr id="34" name="ZoneTexte 33">
                <a:extLst>
                  <a:ext uri="{FF2B5EF4-FFF2-40B4-BE49-F238E27FC236}">
                    <a16:creationId xmlns:a16="http://schemas.microsoft.com/office/drawing/2014/main" id="{74C75950-B832-40AA-5282-3C7FE52D9D23}"/>
                  </a:ext>
                </a:extLst>
              </p:cNvPr>
              <p:cNvSpPr txBox="1"/>
              <p:nvPr/>
            </p:nvSpPr>
            <p:spPr>
              <a:xfrm>
                <a:off x="8684570" y="1218623"/>
                <a:ext cx="3083878" cy="514688"/>
              </a:xfrm>
              <a:prstGeom prst="rect">
                <a:avLst/>
              </a:prstGeom>
              <a:noFill/>
            </p:spPr>
            <p:txBody>
              <a:bodyPr wrap="square" rtlCol="0" anchor="ctr">
                <a:spAutoFit/>
              </a:bodyPr>
              <a:lstStyle/>
              <a:p>
                <a:pPr algn="ctr"/>
                <a:r>
                  <a:rPr lang="fr-FR" sz="1400" dirty="0">
                    <a:solidFill>
                      <a:schemeClr val="bg1"/>
                    </a:solidFill>
                    <a:latin typeface="Arial" panose="020B0604020202020204" pitchFamily="34" charset="0"/>
                    <a:cs typeface="Arial" panose="020B0604020202020204" pitchFamily="34" charset="0"/>
                  </a:rPr>
                  <a:t>PEL </a:t>
                </a:r>
                <a:r>
                  <a:rPr lang="fr-FR" sz="1400" b="1" dirty="0">
                    <a:solidFill>
                      <a:schemeClr val="bg1"/>
                    </a:solidFill>
                    <a:latin typeface="Arial" panose="020B0604020202020204" pitchFamily="34" charset="0"/>
                    <a:cs typeface="Arial" panose="020B0604020202020204" pitchFamily="34" charset="0"/>
                  </a:rPr>
                  <a:t>3 ans minimum </a:t>
                </a:r>
              </a:p>
            </p:txBody>
          </p:sp>
        </p:grpSp>
        <p:sp>
          <p:nvSpPr>
            <p:cNvPr id="16" name="Rectangle : coins arrondis 15">
              <a:extLst>
                <a:ext uri="{FF2B5EF4-FFF2-40B4-BE49-F238E27FC236}">
                  <a16:creationId xmlns:a16="http://schemas.microsoft.com/office/drawing/2014/main" id="{755350B0-78AF-0E82-0664-2D7D1AB31316}"/>
                </a:ext>
              </a:extLst>
            </p:cNvPr>
            <p:cNvSpPr/>
            <p:nvPr/>
          </p:nvSpPr>
          <p:spPr>
            <a:xfrm>
              <a:off x="5208576" y="2475399"/>
              <a:ext cx="336442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solidFill>
                  <a:srgbClr val="3E454A"/>
                </a:solidFill>
                <a:latin typeface="Arial" panose="020B0604020202020204" pitchFamily="34" charset="0"/>
                <a:cs typeface="Arial" panose="020B0604020202020204" pitchFamily="34" charset="0"/>
              </a:endParaRPr>
            </a:p>
          </p:txBody>
        </p:sp>
        <p:grpSp>
          <p:nvGrpSpPr>
            <p:cNvPr id="17" name="Groupe 16">
              <a:extLst>
                <a:ext uri="{FF2B5EF4-FFF2-40B4-BE49-F238E27FC236}">
                  <a16:creationId xmlns:a16="http://schemas.microsoft.com/office/drawing/2014/main" id="{66836422-FD2A-A7D8-B6A2-8AE95F36499D}"/>
                </a:ext>
              </a:extLst>
            </p:cNvPr>
            <p:cNvGrpSpPr/>
            <p:nvPr/>
          </p:nvGrpSpPr>
          <p:grpSpPr>
            <a:xfrm>
              <a:off x="5208577" y="2085773"/>
              <a:ext cx="3364422" cy="388877"/>
              <a:chOff x="5222482" y="1065929"/>
              <a:chExt cx="3165546" cy="820077"/>
            </a:xfrm>
            <a:solidFill>
              <a:srgbClr val="EB0F0F"/>
            </a:solidFill>
          </p:grpSpPr>
          <p:sp>
            <p:nvSpPr>
              <p:cNvPr id="31" name="Rectangle : coins arrondis 30">
                <a:extLst>
                  <a:ext uri="{FF2B5EF4-FFF2-40B4-BE49-F238E27FC236}">
                    <a16:creationId xmlns:a16="http://schemas.microsoft.com/office/drawing/2014/main" id="{02E59755-6856-E3F7-F5D4-AC1F6D3A5D30}"/>
                  </a:ext>
                </a:extLst>
              </p:cNvPr>
              <p:cNvSpPr/>
              <p:nvPr/>
            </p:nvSpPr>
            <p:spPr>
              <a:xfrm>
                <a:off x="5222482" y="1065929"/>
                <a:ext cx="3165546" cy="820077"/>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solidFill>
                  <a:latin typeface="Arial" panose="020B0604020202020204" pitchFamily="34" charset="0"/>
                  <a:cs typeface="Arial" panose="020B0604020202020204" pitchFamily="34" charset="0"/>
                </a:endParaRPr>
              </a:p>
            </p:txBody>
          </p:sp>
          <p:sp>
            <p:nvSpPr>
              <p:cNvPr id="32" name="ZoneTexte 31">
                <a:extLst>
                  <a:ext uri="{FF2B5EF4-FFF2-40B4-BE49-F238E27FC236}">
                    <a16:creationId xmlns:a16="http://schemas.microsoft.com/office/drawing/2014/main" id="{9451E16B-A78E-6A26-12FB-33C2DE087024}"/>
                  </a:ext>
                </a:extLst>
              </p:cNvPr>
              <p:cNvSpPr txBox="1"/>
              <p:nvPr/>
            </p:nvSpPr>
            <p:spPr>
              <a:xfrm>
                <a:off x="5828758" y="1197999"/>
                <a:ext cx="1952992" cy="514688"/>
              </a:xfrm>
              <a:prstGeom prst="rect">
                <a:avLst/>
              </a:prstGeom>
              <a:noFill/>
            </p:spPr>
            <p:txBody>
              <a:bodyPr wrap="square" rtlCol="0" anchor="ctr">
                <a:spAutoFit/>
              </a:bodyPr>
              <a:lstStyle/>
              <a:p>
                <a:pPr algn="ctr"/>
                <a:r>
                  <a:rPr lang="fr-FR" sz="1400" dirty="0">
                    <a:solidFill>
                      <a:schemeClr val="bg1"/>
                    </a:solidFill>
                    <a:latin typeface="Arial" panose="020B0604020202020204" pitchFamily="34" charset="0"/>
                    <a:cs typeface="Arial" panose="020B0604020202020204" pitchFamily="34" charset="0"/>
                  </a:rPr>
                  <a:t>CEL 18 mois minimum</a:t>
                </a:r>
                <a:endParaRPr lang="fr-FR" sz="1400" b="1" dirty="0">
                  <a:solidFill>
                    <a:schemeClr val="bg1"/>
                  </a:solidFill>
                  <a:latin typeface="Arial" panose="020B0604020202020204" pitchFamily="34" charset="0"/>
                  <a:cs typeface="Arial" panose="020B0604020202020204" pitchFamily="34" charset="0"/>
                </a:endParaRPr>
              </a:p>
            </p:txBody>
          </p:sp>
        </p:grpSp>
        <p:sp>
          <p:nvSpPr>
            <p:cNvPr id="18" name="Rectangle : coins arrondis 17">
              <a:extLst>
                <a:ext uri="{FF2B5EF4-FFF2-40B4-BE49-F238E27FC236}">
                  <a16:creationId xmlns:a16="http://schemas.microsoft.com/office/drawing/2014/main" id="{D01E6916-57ED-57EC-5BB2-E218C459B7B1}"/>
                </a:ext>
              </a:extLst>
            </p:cNvPr>
            <p:cNvSpPr/>
            <p:nvPr/>
          </p:nvSpPr>
          <p:spPr>
            <a:xfrm>
              <a:off x="211651" y="2475399"/>
              <a:ext cx="1545578"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Aucun PEL ou CEL </a:t>
              </a:r>
              <a:endParaRPr lang="fr-FR" b="1" dirty="0">
                <a:solidFill>
                  <a:srgbClr val="EB0F0F"/>
                </a:solidFill>
                <a:latin typeface="Arial" panose="020B0604020202020204" pitchFamily="34" charset="0"/>
                <a:cs typeface="Arial" panose="020B0604020202020204" pitchFamily="34" charset="0"/>
              </a:endParaRPr>
            </a:p>
          </p:txBody>
        </p:sp>
        <p:sp>
          <p:nvSpPr>
            <p:cNvPr id="19" name="Rectangle : coins arrondis 18">
              <a:extLst>
                <a:ext uri="{FF2B5EF4-FFF2-40B4-BE49-F238E27FC236}">
                  <a16:creationId xmlns:a16="http://schemas.microsoft.com/office/drawing/2014/main" id="{534499F6-AAD4-B991-1812-AD952ECD3BBB}"/>
                </a:ext>
              </a:extLst>
            </p:cNvPr>
            <p:cNvSpPr/>
            <p:nvPr/>
          </p:nvSpPr>
          <p:spPr>
            <a:xfrm>
              <a:off x="1801227" y="3137402"/>
              <a:ext cx="3364422" cy="645243"/>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100" dirty="0">
                <a:solidFill>
                  <a:srgbClr val="3E454A"/>
                </a:solidFill>
                <a:effectLst/>
                <a:latin typeface="Arial" panose="020B0604020202020204" pitchFamily="34" charset="0"/>
                <a:cs typeface="Arial" panose="020B0604020202020204" pitchFamily="34" charset="0"/>
              </a:endParaRPr>
            </a:p>
          </p:txBody>
        </p:sp>
        <p:sp>
          <p:nvSpPr>
            <p:cNvPr id="20" name="Rectangle : coins arrondis 19">
              <a:extLst>
                <a:ext uri="{FF2B5EF4-FFF2-40B4-BE49-F238E27FC236}">
                  <a16:creationId xmlns:a16="http://schemas.microsoft.com/office/drawing/2014/main" id="{0FF18F29-4A82-5F24-34FF-63FFCCDA5DAA}"/>
                </a:ext>
              </a:extLst>
            </p:cNvPr>
            <p:cNvSpPr/>
            <p:nvPr/>
          </p:nvSpPr>
          <p:spPr>
            <a:xfrm>
              <a:off x="5208454" y="3145786"/>
              <a:ext cx="6771770" cy="645243"/>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100" dirty="0">
                <a:solidFill>
                  <a:srgbClr val="3E454A"/>
                </a:solidFill>
                <a:effectLst/>
                <a:latin typeface="Arial" panose="020B0604020202020204" pitchFamily="34" charset="0"/>
                <a:cs typeface="Arial" panose="020B0604020202020204" pitchFamily="34" charset="0"/>
              </a:endParaRPr>
            </a:p>
          </p:txBody>
        </p:sp>
        <p:sp>
          <p:nvSpPr>
            <p:cNvPr id="22" name="Rectangle : coins arrondis 21">
              <a:extLst>
                <a:ext uri="{FF2B5EF4-FFF2-40B4-BE49-F238E27FC236}">
                  <a16:creationId xmlns:a16="http://schemas.microsoft.com/office/drawing/2014/main" id="{E9B2D9AD-B5AE-A8DB-6917-33239EC33765}"/>
                </a:ext>
              </a:extLst>
            </p:cNvPr>
            <p:cNvSpPr/>
            <p:nvPr/>
          </p:nvSpPr>
          <p:spPr>
            <a:xfrm>
              <a:off x="211651" y="3137402"/>
              <a:ext cx="1545578" cy="645243"/>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CEL depuis 12 mois </a:t>
              </a:r>
              <a:endParaRPr lang="fr-FR" b="1" dirty="0">
                <a:solidFill>
                  <a:srgbClr val="EB0F0F"/>
                </a:solidFill>
                <a:latin typeface="Arial" panose="020B0604020202020204" pitchFamily="34" charset="0"/>
                <a:cs typeface="Arial" panose="020B0604020202020204" pitchFamily="34" charset="0"/>
              </a:endParaRPr>
            </a:p>
          </p:txBody>
        </p:sp>
        <p:sp>
          <p:nvSpPr>
            <p:cNvPr id="23" name="Rectangle : coins arrondis 22">
              <a:extLst>
                <a:ext uri="{FF2B5EF4-FFF2-40B4-BE49-F238E27FC236}">
                  <a16:creationId xmlns:a16="http://schemas.microsoft.com/office/drawing/2014/main" id="{37928F4F-CA58-9D6D-8C51-C4FB532C3A16}"/>
                </a:ext>
              </a:extLst>
            </p:cNvPr>
            <p:cNvSpPr/>
            <p:nvPr/>
          </p:nvSpPr>
          <p:spPr>
            <a:xfrm>
              <a:off x="211651" y="3799716"/>
              <a:ext cx="1545578" cy="58265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CEL depuis 18 mois </a:t>
              </a:r>
            </a:p>
          </p:txBody>
        </p:sp>
        <p:sp>
          <p:nvSpPr>
            <p:cNvPr id="24" name="Rectangle : coins arrondis 23">
              <a:extLst>
                <a:ext uri="{FF2B5EF4-FFF2-40B4-BE49-F238E27FC236}">
                  <a16:creationId xmlns:a16="http://schemas.microsoft.com/office/drawing/2014/main" id="{E6EDCA34-C123-81CE-8898-8ACF82E0982E}"/>
                </a:ext>
              </a:extLst>
            </p:cNvPr>
            <p:cNvSpPr/>
            <p:nvPr/>
          </p:nvSpPr>
          <p:spPr>
            <a:xfrm>
              <a:off x="1801227" y="4379974"/>
              <a:ext cx="3364422"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a:t>
              </a:r>
            </a:p>
          </p:txBody>
        </p:sp>
        <p:sp>
          <p:nvSpPr>
            <p:cNvPr id="25" name="Rectangle : coins arrondis 24">
              <a:extLst>
                <a:ext uri="{FF2B5EF4-FFF2-40B4-BE49-F238E27FC236}">
                  <a16:creationId xmlns:a16="http://schemas.microsoft.com/office/drawing/2014/main" id="{07C77D0F-235B-D52F-F5A1-50F8DC1FE978}"/>
                </a:ext>
              </a:extLst>
            </p:cNvPr>
            <p:cNvSpPr/>
            <p:nvPr/>
          </p:nvSpPr>
          <p:spPr>
            <a:xfrm>
              <a:off x="211651" y="4379974"/>
              <a:ext cx="1545578" cy="75600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EB0F0F"/>
                  </a:solidFill>
                  <a:latin typeface="Arial" panose="020B0604020202020204" pitchFamily="34" charset="0"/>
                  <a:cs typeface="Arial" panose="020B0604020202020204" pitchFamily="34" charset="0"/>
                </a:rPr>
                <a:t>PEL depuis 3 ans </a:t>
              </a:r>
              <a:endParaRPr lang="fr-FR" b="1" dirty="0">
                <a:solidFill>
                  <a:srgbClr val="EB0F0F"/>
                </a:solidFill>
                <a:latin typeface="Arial" panose="020B0604020202020204" pitchFamily="34" charset="0"/>
                <a:cs typeface="Arial" panose="020B0604020202020204" pitchFamily="34" charset="0"/>
              </a:endParaRPr>
            </a:p>
          </p:txBody>
        </p:sp>
        <p:sp>
          <p:nvSpPr>
            <p:cNvPr id="26" name="Rectangle : coins arrondis 25">
              <a:extLst>
                <a:ext uri="{FF2B5EF4-FFF2-40B4-BE49-F238E27FC236}">
                  <a16:creationId xmlns:a16="http://schemas.microsoft.com/office/drawing/2014/main" id="{612838D4-1C2A-268B-574D-B6CD88058360}"/>
                </a:ext>
              </a:extLst>
            </p:cNvPr>
            <p:cNvSpPr/>
            <p:nvPr/>
          </p:nvSpPr>
          <p:spPr>
            <a:xfrm>
              <a:off x="5208576" y="4379974"/>
              <a:ext cx="3364422"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100" dirty="0">
                <a:solidFill>
                  <a:srgbClr val="3E454A"/>
                </a:solidFill>
                <a:effectLst/>
                <a:latin typeface="Arial" panose="020B0604020202020204" pitchFamily="34" charset="0"/>
                <a:cs typeface="Arial" panose="020B0604020202020204" pitchFamily="34" charset="0"/>
              </a:endParaRPr>
            </a:p>
          </p:txBody>
        </p:sp>
        <p:sp>
          <p:nvSpPr>
            <p:cNvPr id="27" name="Rectangle : coins arrondis 26">
              <a:extLst>
                <a:ext uri="{FF2B5EF4-FFF2-40B4-BE49-F238E27FC236}">
                  <a16:creationId xmlns:a16="http://schemas.microsoft.com/office/drawing/2014/main" id="{60BED310-5D89-CCBD-8925-5A4BC03AEC47}"/>
                </a:ext>
              </a:extLst>
            </p:cNvPr>
            <p:cNvSpPr/>
            <p:nvPr/>
          </p:nvSpPr>
          <p:spPr>
            <a:xfrm>
              <a:off x="8615802" y="4379974"/>
              <a:ext cx="3364422"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100" dirty="0">
                <a:solidFill>
                  <a:srgbClr val="3E454A"/>
                </a:solidFill>
                <a:effectLst/>
                <a:latin typeface="Arial" panose="020B0604020202020204" pitchFamily="34" charset="0"/>
                <a:cs typeface="Arial" panose="020B0604020202020204" pitchFamily="34" charset="0"/>
              </a:endParaRPr>
            </a:p>
          </p:txBody>
        </p:sp>
      </p:grpSp>
      <p:pic>
        <p:nvPicPr>
          <p:cNvPr id="40" name="Graphique 39" descr="Médical contour">
            <a:extLst>
              <a:ext uri="{FF2B5EF4-FFF2-40B4-BE49-F238E27FC236}">
                <a16:creationId xmlns:a16="http://schemas.microsoft.com/office/drawing/2014/main" id="{4DFF4DDB-3A8A-E1EA-91BA-669AF84251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34588" y="3368180"/>
            <a:ext cx="914400" cy="914400"/>
          </a:xfrm>
          <a:prstGeom prst="rect">
            <a:avLst/>
          </a:prstGeom>
        </p:spPr>
      </p:pic>
      <p:sp>
        <p:nvSpPr>
          <p:cNvPr id="43" name="Rectangle : coins arrondis 42">
            <a:extLst>
              <a:ext uri="{FF2B5EF4-FFF2-40B4-BE49-F238E27FC236}">
                <a16:creationId xmlns:a16="http://schemas.microsoft.com/office/drawing/2014/main" id="{930DE31E-0585-582E-31D0-18E08C98C361}"/>
              </a:ext>
            </a:extLst>
          </p:cNvPr>
          <p:cNvSpPr/>
          <p:nvPr/>
        </p:nvSpPr>
        <p:spPr>
          <a:xfrm>
            <a:off x="1800034" y="4336996"/>
            <a:ext cx="3364422" cy="788165"/>
          </a:xfrm>
          <a:prstGeom prst="roundRect">
            <a:avLst>
              <a:gd name="adj" fmla="val 0"/>
            </a:avLst>
          </a:prstGeom>
          <a:solidFill>
            <a:schemeClr val="tx1">
              <a:lumMod val="40000"/>
              <a:lumOff val="60000"/>
              <a:alpha val="3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100" dirty="0">
              <a:solidFill>
                <a:srgbClr val="3E454A"/>
              </a:solidFill>
              <a:effectLst/>
              <a:latin typeface="Arial" panose="020B0604020202020204" pitchFamily="34" charset="0"/>
              <a:cs typeface="Arial" panose="020B0604020202020204" pitchFamily="34" charset="0"/>
            </a:endParaRPr>
          </a:p>
        </p:txBody>
      </p:sp>
      <p:sp>
        <p:nvSpPr>
          <p:cNvPr id="44" name="Rectangle : coins arrondis 43">
            <a:extLst>
              <a:ext uri="{FF2B5EF4-FFF2-40B4-BE49-F238E27FC236}">
                <a16:creationId xmlns:a16="http://schemas.microsoft.com/office/drawing/2014/main" id="{23F1BEAE-0A93-0D57-7312-04A32BE8DF0F}"/>
              </a:ext>
            </a:extLst>
          </p:cNvPr>
          <p:cNvSpPr/>
          <p:nvPr/>
        </p:nvSpPr>
        <p:spPr>
          <a:xfrm>
            <a:off x="5229979" y="4336995"/>
            <a:ext cx="3364422" cy="788165"/>
          </a:xfrm>
          <a:prstGeom prst="roundRect">
            <a:avLst>
              <a:gd name="adj" fmla="val 0"/>
            </a:avLst>
          </a:prstGeom>
          <a:solidFill>
            <a:schemeClr val="tx1">
              <a:lumMod val="40000"/>
              <a:lumOff val="60000"/>
              <a:alpha val="3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100" dirty="0">
              <a:solidFill>
                <a:srgbClr val="3E454A"/>
              </a:solidFill>
              <a:effectLst/>
              <a:latin typeface="Arial" panose="020B0604020202020204" pitchFamily="34" charset="0"/>
              <a:cs typeface="Arial" panose="020B0604020202020204" pitchFamily="34" charset="0"/>
            </a:endParaRPr>
          </a:p>
        </p:txBody>
      </p:sp>
      <p:sp>
        <p:nvSpPr>
          <p:cNvPr id="45" name="Rectangle : coins arrondis 44">
            <a:extLst>
              <a:ext uri="{FF2B5EF4-FFF2-40B4-BE49-F238E27FC236}">
                <a16:creationId xmlns:a16="http://schemas.microsoft.com/office/drawing/2014/main" id="{9F82D1FB-2A71-8CF6-DE1F-26F54F9C82B3}"/>
              </a:ext>
            </a:extLst>
          </p:cNvPr>
          <p:cNvSpPr/>
          <p:nvPr/>
        </p:nvSpPr>
        <p:spPr>
          <a:xfrm>
            <a:off x="8637205" y="4317082"/>
            <a:ext cx="3364422" cy="808078"/>
          </a:xfrm>
          <a:prstGeom prst="roundRect">
            <a:avLst>
              <a:gd name="adj" fmla="val 0"/>
            </a:avLst>
          </a:prstGeom>
          <a:solidFill>
            <a:schemeClr val="tx1">
              <a:lumMod val="40000"/>
              <a:lumOff val="60000"/>
              <a:alpha val="3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100" dirty="0">
              <a:solidFill>
                <a:srgbClr val="3E454A"/>
              </a:solidFill>
              <a:effectLst/>
              <a:latin typeface="Arial" panose="020B0604020202020204" pitchFamily="34" charset="0"/>
              <a:cs typeface="Arial" panose="020B0604020202020204" pitchFamily="34" charset="0"/>
            </a:endParaRPr>
          </a:p>
        </p:txBody>
      </p:sp>
      <p:pic>
        <p:nvPicPr>
          <p:cNvPr id="46" name="Graphique 45" descr="Médical contour">
            <a:extLst>
              <a:ext uri="{FF2B5EF4-FFF2-40B4-BE49-F238E27FC236}">
                <a16:creationId xmlns:a16="http://schemas.microsoft.com/office/drawing/2014/main" id="{0A3B1C43-8AD8-BE7B-E53F-03073BF99F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48048">
            <a:off x="3102196" y="2362920"/>
            <a:ext cx="914400" cy="914400"/>
          </a:xfrm>
          <a:prstGeom prst="rect">
            <a:avLst/>
          </a:prstGeom>
        </p:spPr>
      </p:pic>
      <p:pic>
        <p:nvPicPr>
          <p:cNvPr id="47" name="Graphique 46" descr="Médical contour">
            <a:extLst>
              <a:ext uri="{FF2B5EF4-FFF2-40B4-BE49-F238E27FC236}">
                <a16:creationId xmlns:a16="http://schemas.microsoft.com/office/drawing/2014/main" id="{CA65935C-F6BA-6DDF-2324-80983F7A0C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48048">
            <a:off x="9797954" y="3375576"/>
            <a:ext cx="914400" cy="914400"/>
          </a:xfrm>
          <a:prstGeom prst="rect">
            <a:avLst/>
          </a:prstGeom>
        </p:spPr>
      </p:pic>
      <p:pic>
        <p:nvPicPr>
          <p:cNvPr id="48" name="Graphique 47" descr="Médical contour">
            <a:extLst>
              <a:ext uri="{FF2B5EF4-FFF2-40B4-BE49-F238E27FC236}">
                <a16:creationId xmlns:a16="http://schemas.microsoft.com/office/drawing/2014/main" id="{48E27882-4F21-7731-2B56-DAA068EEEF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48048">
            <a:off x="6534588" y="2336993"/>
            <a:ext cx="914400" cy="914400"/>
          </a:xfrm>
          <a:prstGeom prst="rect">
            <a:avLst/>
          </a:prstGeom>
        </p:spPr>
      </p:pic>
      <p:pic>
        <p:nvPicPr>
          <p:cNvPr id="49" name="Graphique 48" descr="Médical contour">
            <a:extLst>
              <a:ext uri="{FF2B5EF4-FFF2-40B4-BE49-F238E27FC236}">
                <a16:creationId xmlns:a16="http://schemas.microsoft.com/office/drawing/2014/main" id="{C9C6C1CE-2203-A45C-543C-EE6D5CC5FE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48048">
            <a:off x="9764856" y="2399428"/>
            <a:ext cx="914400" cy="914400"/>
          </a:xfrm>
          <a:prstGeom prst="rect">
            <a:avLst/>
          </a:prstGeom>
        </p:spPr>
      </p:pic>
      <p:pic>
        <p:nvPicPr>
          <p:cNvPr id="50" name="Graphique 49" descr="Médical contour">
            <a:extLst>
              <a:ext uri="{FF2B5EF4-FFF2-40B4-BE49-F238E27FC236}">
                <a16:creationId xmlns:a16="http://schemas.microsoft.com/office/drawing/2014/main" id="{12A48959-931E-4519-53A5-4C2367BBF2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48048">
            <a:off x="3102197" y="3316314"/>
            <a:ext cx="914400" cy="914400"/>
          </a:xfrm>
          <a:prstGeom prst="rect">
            <a:avLst/>
          </a:prstGeom>
        </p:spPr>
      </p:pic>
      <p:pic>
        <p:nvPicPr>
          <p:cNvPr id="51" name="Graphique 50" descr="Médical contour">
            <a:extLst>
              <a:ext uri="{FF2B5EF4-FFF2-40B4-BE49-F238E27FC236}">
                <a16:creationId xmlns:a16="http://schemas.microsoft.com/office/drawing/2014/main" id="{EF409433-5E47-7310-C652-275E1775B17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48048">
            <a:off x="9818024" y="4279101"/>
            <a:ext cx="914400" cy="914400"/>
          </a:xfrm>
          <a:prstGeom prst="rect">
            <a:avLst/>
          </a:prstGeom>
        </p:spPr>
      </p:pic>
      <p:pic>
        <p:nvPicPr>
          <p:cNvPr id="52" name="Graphique 51" descr="Médical contour">
            <a:extLst>
              <a:ext uri="{FF2B5EF4-FFF2-40B4-BE49-F238E27FC236}">
                <a16:creationId xmlns:a16="http://schemas.microsoft.com/office/drawing/2014/main" id="{C22D0B05-33B9-84FA-EF63-F25FABA8CA9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17688" y="5391757"/>
            <a:ext cx="914400" cy="914400"/>
          </a:xfrm>
          <a:prstGeom prst="rect">
            <a:avLst/>
          </a:prstGeom>
        </p:spPr>
      </p:pic>
      <p:pic>
        <p:nvPicPr>
          <p:cNvPr id="53" name="Graphique 52" descr="Médical contour">
            <a:extLst>
              <a:ext uri="{FF2B5EF4-FFF2-40B4-BE49-F238E27FC236}">
                <a16:creationId xmlns:a16="http://schemas.microsoft.com/office/drawing/2014/main" id="{48BDF105-94D3-6BA4-D5A4-0CB5136D08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97596" y="5313564"/>
            <a:ext cx="914400" cy="914400"/>
          </a:xfrm>
          <a:prstGeom prst="rect">
            <a:avLst/>
          </a:prstGeom>
        </p:spPr>
      </p:pic>
      <p:pic>
        <p:nvPicPr>
          <p:cNvPr id="54" name="Graphique 53" descr="Médical contour">
            <a:extLst>
              <a:ext uri="{FF2B5EF4-FFF2-40B4-BE49-F238E27FC236}">
                <a16:creationId xmlns:a16="http://schemas.microsoft.com/office/drawing/2014/main" id="{216BCCCA-D199-1585-AED1-3AE4ABD6B2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97596" y="4279187"/>
            <a:ext cx="914400" cy="914400"/>
          </a:xfrm>
          <a:prstGeom prst="rect">
            <a:avLst/>
          </a:prstGeom>
        </p:spPr>
      </p:pic>
      <p:pic>
        <p:nvPicPr>
          <p:cNvPr id="55" name="Graphique 54" descr="Médical contour">
            <a:extLst>
              <a:ext uri="{FF2B5EF4-FFF2-40B4-BE49-F238E27FC236}">
                <a16:creationId xmlns:a16="http://schemas.microsoft.com/office/drawing/2014/main" id="{61883866-AD88-6C68-4739-BFB4AB7195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18024" y="5370851"/>
            <a:ext cx="914400" cy="914400"/>
          </a:xfrm>
          <a:prstGeom prst="rect">
            <a:avLst/>
          </a:prstGeom>
        </p:spPr>
      </p:pic>
      <p:pic>
        <p:nvPicPr>
          <p:cNvPr id="56" name="Graphique 55" descr="Médical contour">
            <a:extLst>
              <a:ext uri="{FF2B5EF4-FFF2-40B4-BE49-F238E27FC236}">
                <a16:creationId xmlns:a16="http://schemas.microsoft.com/office/drawing/2014/main" id="{02E9A00F-379E-21B5-C869-478C0AA379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3049" y="4261081"/>
            <a:ext cx="914400" cy="914400"/>
          </a:xfrm>
          <a:prstGeom prst="rect">
            <a:avLst/>
          </a:prstGeom>
        </p:spPr>
      </p:pic>
      <p:sp>
        <p:nvSpPr>
          <p:cNvPr id="59" name="Rectangle : coins arrondis 58">
            <a:extLst>
              <a:ext uri="{FF2B5EF4-FFF2-40B4-BE49-F238E27FC236}">
                <a16:creationId xmlns:a16="http://schemas.microsoft.com/office/drawing/2014/main" id="{015380A4-C203-30AE-9D51-B66838BD713E}"/>
              </a:ext>
            </a:extLst>
          </p:cNvPr>
          <p:cNvSpPr/>
          <p:nvPr/>
        </p:nvSpPr>
        <p:spPr>
          <a:xfrm>
            <a:off x="1800034" y="1094339"/>
            <a:ext cx="10136914" cy="452368"/>
          </a:xfrm>
          <a:prstGeom prst="roundRect">
            <a:avLst>
              <a:gd name="adj" fmla="val 0"/>
            </a:avLst>
          </a:prstGeom>
          <a:solidFill>
            <a:schemeClr val="tx1">
              <a:lumMod val="40000"/>
              <a:lumOff val="60000"/>
              <a:alpha val="3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400" b="1" dirty="0">
                <a:solidFill>
                  <a:schemeClr val="bg2"/>
                </a:solidFill>
                <a:effectLst/>
                <a:latin typeface="Arial" panose="020B0604020202020204" pitchFamily="34" charset="0"/>
                <a:cs typeface="Arial" panose="020B0604020202020204" pitchFamily="34" charset="0"/>
              </a:rPr>
              <a:t>PRODUITS DETENUS PAR LE CEDANT </a:t>
            </a:r>
          </a:p>
        </p:txBody>
      </p:sp>
      <p:sp>
        <p:nvSpPr>
          <p:cNvPr id="60" name="Rectangle : coins arrondis 59">
            <a:extLst>
              <a:ext uri="{FF2B5EF4-FFF2-40B4-BE49-F238E27FC236}">
                <a16:creationId xmlns:a16="http://schemas.microsoft.com/office/drawing/2014/main" id="{4E7D4C55-C938-8CC7-8B07-9CDC3A835A9B}"/>
              </a:ext>
            </a:extLst>
          </p:cNvPr>
          <p:cNvSpPr/>
          <p:nvPr/>
        </p:nvSpPr>
        <p:spPr>
          <a:xfrm>
            <a:off x="211652" y="1698997"/>
            <a:ext cx="1545578" cy="452368"/>
          </a:xfrm>
          <a:prstGeom prst="roundRect">
            <a:avLst>
              <a:gd name="adj" fmla="val 0"/>
            </a:avLst>
          </a:prstGeom>
          <a:solidFill>
            <a:schemeClr val="tx1">
              <a:lumMod val="40000"/>
              <a:lumOff val="60000"/>
              <a:alpha val="3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050" b="1" dirty="0">
                <a:solidFill>
                  <a:schemeClr val="bg2"/>
                </a:solidFill>
                <a:effectLst/>
                <a:latin typeface="Arial" panose="020B0604020202020204" pitchFamily="34" charset="0"/>
                <a:cs typeface="Arial" panose="020B0604020202020204" pitchFamily="34" charset="0"/>
              </a:rPr>
              <a:t>PRODUITS DETENUS PAR </a:t>
            </a:r>
            <a:r>
              <a:rPr lang="fr-FR" sz="1000" b="1" dirty="0">
                <a:solidFill>
                  <a:schemeClr val="bg2"/>
                </a:solidFill>
                <a:effectLst/>
                <a:latin typeface="Arial" panose="020B0604020202020204" pitchFamily="34" charset="0"/>
                <a:cs typeface="Arial" panose="020B0604020202020204" pitchFamily="34" charset="0"/>
              </a:rPr>
              <a:t>L’EMPRUNTEUR</a:t>
            </a:r>
            <a:endParaRPr lang="fr-FR" sz="1050" b="1" dirty="0">
              <a:solidFill>
                <a:schemeClr val="bg2"/>
              </a:solidFill>
              <a:effectLst/>
              <a:latin typeface="Arial" panose="020B0604020202020204" pitchFamily="34" charset="0"/>
              <a:cs typeface="Arial" panose="020B0604020202020204" pitchFamily="34" charset="0"/>
            </a:endParaRPr>
          </a:p>
        </p:txBody>
      </p:sp>
      <p:sp>
        <p:nvSpPr>
          <p:cNvPr id="2" name="Espace réservé du pied de page 7">
            <a:extLst>
              <a:ext uri="{FF2B5EF4-FFF2-40B4-BE49-F238E27FC236}">
                <a16:creationId xmlns:a16="http://schemas.microsoft.com/office/drawing/2014/main" id="{10431941-F522-7964-0DB5-90E433655221}"/>
              </a:ext>
            </a:extLst>
          </p:cNvPr>
          <p:cNvSpPr txBox="1">
            <a:spLocks/>
          </p:cNvSpPr>
          <p:nvPr/>
        </p:nvSpPr>
        <p:spPr>
          <a:xfrm>
            <a:off x="274852" y="6529868"/>
            <a:ext cx="4889604" cy="260023"/>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9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OAV Réseau  PEL et EL 2023                       Document à usage interne ne pas diffuser </a:t>
            </a:r>
            <a:endParaRPr lang="fr-FR" dirty="0"/>
          </a:p>
        </p:txBody>
      </p:sp>
      <p:sp>
        <p:nvSpPr>
          <p:cNvPr id="4" name="Flèche : chevron 3">
            <a:extLst>
              <a:ext uri="{FF2B5EF4-FFF2-40B4-BE49-F238E27FC236}">
                <a16:creationId xmlns:a16="http://schemas.microsoft.com/office/drawing/2014/main" id="{7350DDC0-FF6B-2B5F-4C23-7B3A079F6B62}"/>
              </a:ext>
            </a:extLst>
          </p:cNvPr>
          <p:cNvSpPr/>
          <p:nvPr/>
        </p:nvSpPr>
        <p:spPr>
          <a:xfrm rot="5400000">
            <a:off x="6363253" y="1429068"/>
            <a:ext cx="342670" cy="344871"/>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Flèche : chevron 6">
            <a:extLst>
              <a:ext uri="{FF2B5EF4-FFF2-40B4-BE49-F238E27FC236}">
                <a16:creationId xmlns:a16="http://schemas.microsoft.com/office/drawing/2014/main" id="{4B1477A6-92C0-6455-6ABC-5ECA72494E15}"/>
              </a:ext>
            </a:extLst>
          </p:cNvPr>
          <p:cNvSpPr/>
          <p:nvPr/>
        </p:nvSpPr>
        <p:spPr>
          <a:xfrm rot="5400000">
            <a:off x="719064" y="2164262"/>
            <a:ext cx="340989" cy="343261"/>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543751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99A2F7-151C-1511-56EB-8F2D7C51E0D1}"/>
              </a:ext>
            </a:extLst>
          </p:cNvPr>
          <p:cNvSpPr>
            <a:spLocks noGrp="1"/>
          </p:cNvSpPr>
          <p:nvPr>
            <p:ph type="title"/>
          </p:nvPr>
        </p:nvSpPr>
        <p:spPr/>
        <p:txBody>
          <a:bodyPr/>
          <a:lstStyle/>
          <a:p>
            <a:r>
              <a:rPr lang="fr-FR" dirty="0"/>
              <a:t>05 </a:t>
            </a:r>
          </a:p>
        </p:txBody>
      </p:sp>
      <p:sp>
        <p:nvSpPr>
          <p:cNvPr id="3" name="Espace réservé du texte 2">
            <a:extLst>
              <a:ext uri="{FF2B5EF4-FFF2-40B4-BE49-F238E27FC236}">
                <a16:creationId xmlns:a16="http://schemas.microsoft.com/office/drawing/2014/main" id="{DA034956-27A7-4FD5-3FB5-59C1B86E15F4}"/>
              </a:ext>
            </a:extLst>
          </p:cNvPr>
          <p:cNvSpPr>
            <a:spLocks noGrp="1"/>
          </p:cNvSpPr>
          <p:nvPr>
            <p:ph type="body" idx="1"/>
          </p:nvPr>
        </p:nvSpPr>
        <p:spPr/>
        <p:txBody>
          <a:bodyPr/>
          <a:lstStyle/>
          <a:p>
            <a:r>
              <a:rPr lang="fr-FR" dirty="0"/>
              <a:t>LES PRIMES CEL </a:t>
            </a:r>
          </a:p>
        </p:txBody>
      </p:sp>
      <p:sp>
        <p:nvSpPr>
          <p:cNvPr id="4" name="Espace réservé de la date 3">
            <a:extLst>
              <a:ext uri="{FF2B5EF4-FFF2-40B4-BE49-F238E27FC236}">
                <a16:creationId xmlns:a16="http://schemas.microsoft.com/office/drawing/2014/main" id="{95D8DDDC-C814-F7A8-960C-92940CCD5A69}"/>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3680DA85-4FBA-6C51-A136-D8820670A748}"/>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FA57235A-46E2-92CD-F5A4-9EB8EAA9D246}"/>
              </a:ext>
            </a:extLst>
          </p:cNvPr>
          <p:cNvSpPr>
            <a:spLocks noGrp="1"/>
          </p:cNvSpPr>
          <p:nvPr>
            <p:ph type="sldNum" sz="quarter" idx="12"/>
          </p:nvPr>
        </p:nvSpPr>
        <p:spPr/>
        <p:txBody>
          <a:bodyPr/>
          <a:lstStyle/>
          <a:p>
            <a:fld id="{975A587B-5814-4D9B-9598-FE9CB954CB01}" type="slidenum">
              <a:rPr lang="fr-FR" smtClean="0"/>
              <a:pPr/>
              <a:t>13</a:t>
            </a:fld>
            <a:endParaRPr lang="fr-FR" dirty="0"/>
          </a:p>
        </p:txBody>
      </p:sp>
    </p:spTree>
    <p:extLst>
      <p:ext uri="{BB962C8B-B14F-4D97-AF65-F5344CB8AC3E}">
        <p14:creationId xmlns:p14="http://schemas.microsoft.com/office/powerpoint/2010/main" val="1242794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FD48D481-0809-8548-9B04-1A480DEB81A4}"/>
              </a:ext>
            </a:extLst>
          </p:cNvPr>
          <p:cNvPicPr>
            <a:picLocks noChangeAspect="1"/>
          </p:cNvPicPr>
          <p:nvPr/>
        </p:nvPicPr>
        <p:blipFill>
          <a:blip r:embed="rId2"/>
          <a:stretch>
            <a:fillRect/>
          </a:stretch>
        </p:blipFill>
        <p:spPr>
          <a:xfrm>
            <a:off x="1222625" y="1506699"/>
            <a:ext cx="5287280" cy="4640030"/>
          </a:xfrm>
          <a:prstGeom prst="rect">
            <a:avLst/>
          </a:prstGeom>
        </p:spPr>
      </p:pic>
      <p:sp>
        <p:nvSpPr>
          <p:cNvPr id="3" name="Espace réservé de la date 2">
            <a:extLst>
              <a:ext uri="{FF2B5EF4-FFF2-40B4-BE49-F238E27FC236}">
                <a16:creationId xmlns:a16="http://schemas.microsoft.com/office/drawing/2014/main" id="{495134E5-82B3-42FB-57D4-9DEEFC416586}"/>
              </a:ext>
            </a:extLst>
          </p:cNvPr>
          <p:cNvSpPr>
            <a:spLocks noGrp="1"/>
          </p:cNvSpPr>
          <p:nvPr>
            <p:ph type="dt" sz="half" idx="10"/>
          </p:nvPr>
        </p:nvSpPr>
        <p:spPr/>
        <p:txBody>
          <a:bodyPr/>
          <a:lstStyle/>
          <a:p>
            <a:fld id="{A43FFD05-87AB-4452-8462-E40CE5E2E73C}" type="datetime4">
              <a:rPr lang="fr-FR" smtClean="0"/>
              <a:t>23 octobre 2023</a:t>
            </a:fld>
            <a:endParaRPr lang="fr-FR"/>
          </a:p>
        </p:txBody>
      </p:sp>
      <p:sp>
        <p:nvSpPr>
          <p:cNvPr id="5" name="Espace réservé du numéro de diapositive 4">
            <a:extLst>
              <a:ext uri="{FF2B5EF4-FFF2-40B4-BE49-F238E27FC236}">
                <a16:creationId xmlns:a16="http://schemas.microsoft.com/office/drawing/2014/main" id="{B8F0102B-C681-9D4A-1D22-ADF1E62D62FF}"/>
              </a:ext>
            </a:extLst>
          </p:cNvPr>
          <p:cNvSpPr>
            <a:spLocks noGrp="1"/>
          </p:cNvSpPr>
          <p:nvPr>
            <p:ph type="sldNum" sz="quarter" idx="12"/>
          </p:nvPr>
        </p:nvSpPr>
        <p:spPr/>
        <p:txBody>
          <a:bodyPr/>
          <a:lstStyle/>
          <a:p>
            <a:fld id="{975A587B-5814-4D9B-9598-FE9CB954CB01}" type="slidenum">
              <a:rPr lang="fr-FR" smtClean="0"/>
              <a:t>14</a:t>
            </a:fld>
            <a:endParaRPr lang="fr-FR"/>
          </a:p>
        </p:txBody>
      </p:sp>
      <p:sp>
        <p:nvSpPr>
          <p:cNvPr id="6" name="Espace réservé du texte 5">
            <a:extLst>
              <a:ext uri="{FF2B5EF4-FFF2-40B4-BE49-F238E27FC236}">
                <a16:creationId xmlns:a16="http://schemas.microsoft.com/office/drawing/2014/main" id="{2993BDC2-A095-2C8E-A8C7-401DF7180A6A}"/>
              </a:ext>
            </a:extLst>
          </p:cNvPr>
          <p:cNvSpPr>
            <a:spLocks noGrp="1"/>
          </p:cNvSpPr>
          <p:nvPr>
            <p:ph type="body" idx="1"/>
          </p:nvPr>
        </p:nvSpPr>
        <p:spPr>
          <a:xfrm>
            <a:off x="632383" y="951303"/>
            <a:ext cx="10799999" cy="432000"/>
          </a:xfrm>
        </p:spPr>
        <p:txBody>
          <a:bodyPr/>
          <a:lstStyle/>
          <a:p>
            <a:r>
              <a:rPr lang="fr-FR" dirty="0"/>
              <a:t>CEL ouvert avant le 1/1/2018 et prime post crédit  </a:t>
            </a:r>
          </a:p>
        </p:txBody>
      </p:sp>
      <p:sp>
        <p:nvSpPr>
          <p:cNvPr id="7" name="Espace réservé du texte 6">
            <a:extLst>
              <a:ext uri="{FF2B5EF4-FFF2-40B4-BE49-F238E27FC236}">
                <a16:creationId xmlns:a16="http://schemas.microsoft.com/office/drawing/2014/main" id="{97EF6EB7-76DE-B680-D9BD-450DBAD0745E}"/>
              </a:ext>
            </a:extLst>
          </p:cNvPr>
          <p:cNvSpPr>
            <a:spLocks noGrp="1"/>
          </p:cNvSpPr>
          <p:nvPr>
            <p:ph type="body" sz="quarter" idx="14"/>
          </p:nvPr>
        </p:nvSpPr>
        <p:spPr>
          <a:xfrm>
            <a:off x="7473069" y="1492823"/>
            <a:ext cx="3496306" cy="4435366"/>
          </a:xfrm>
          <a:solidFill>
            <a:schemeClr val="bg1">
              <a:lumMod val="95000"/>
            </a:schemeClr>
          </a:solidFill>
        </p:spPr>
        <p:txBody>
          <a:bodyPr/>
          <a:lstStyle/>
          <a:p>
            <a:r>
              <a:rPr lang="fr-FR" dirty="0"/>
              <a:t>La prime est demandée par l’établissement financier </a:t>
            </a:r>
          </a:p>
          <a:p>
            <a:r>
              <a:rPr lang="fr-FR" dirty="0"/>
              <a:t>Elle est versée sur le compte du client </a:t>
            </a:r>
          </a:p>
          <a:p>
            <a:endParaRPr lang="fr-FR" dirty="0"/>
          </a:p>
          <a:p>
            <a:endParaRPr lang="fr-FR" dirty="0"/>
          </a:p>
          <a:p>
            <a:r>
              <a:rPr lang="fr-FR" b="0" i="0" dirty="0">
                <a:solidFill>
                  <a:srgbClr val="212121"/>
                </a:solidFill>
                <a:effectLst/>
                <a:latin typeface="Poppins" panose="00000500000000000000" pitchFamily="2" charset="0"/>
              </a:rPr>
              <a:t>Cette prime est soumise, comme les intérêts, aux prélèvements sociaux et est exonérée d'impôt sur le revenu.</a:t>
            </a:r>
            <a:endParaRPr lang="fr-FR" dirty="0"/>
          </a:p>
        </p:txBody>
      </p:sp>
      <p:sp>
        <p:nvSpPr>
          <p:cNvPr id="8" name="Titre 7">
            <a:extLst>
              <a:ext uri="{FF2B5EF4-FFF2-40B4-BE49-F238E27FC236}">
                <a16:creationId xmlns:a16="http://schemas.microsoft.com/office/drawing/2014/main" id="{877181BF-AA9A-B074-D46D-6B216BA59C86}"/>
              </a:ext>
            </a:extLst>
          </p:cNvPr>
          <p:cNvSpPr>
            <a:spLocks noGrp="1"/>
          </p:cNvSpPr>
          <p:nvPr>
            <p:ph type="title"/>
          </p:nvPr>
        </p:nvSpPr>
        <p:spPr>
          <a:xfrm>
            <a:off x="632382" y="303266"/>
            <a:ext cx="11559617" cy="719227"/>
          </a:xfrm>
        </p:spPr>
        <p:txBody>
          <a:bodyPr/>
          <a:lstStyle/>
          <a:p>
            <a:r>
              <a:rPr lang="fr-FR" sz="2800" dirty="0"/>
              <a:t>Montant de la prime d’ état des Compte épargne logement </a:t>
            </a:r>
          </a:p>
        </p:txBody>
      </p:sp>
      <p:sp>
        <p:nvSpPr>
          <p:cNvPr id="2" name="Espace réservé du pied de page 7">
            <a:extLst>
              <a:ext uri="{FF2B5EF4-FFF2-40B4-BE49-F238E27FC236}">
                <a16:creationId xmlns:a16="http://schemas.microsoft.com/office/drawing/2014/main" id="{FB2E60AF-3CC9-0FBA-480B-32EDD725A104}"/>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4098112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324D88-DE1A-6A42-825E-3D9AB0AD8C03}"/>
              </a:ext>
            </a:extLst>
          </p:cNvPr>
          <p:cNvSpPr>
            <a:spLocks noGrp="1"/>
          </p:cNvSpPr>
          <p:nvPr>
            <p:ph type="title"/>
          </p:nvPr>
        </p:nvSpPr>
        <p:spPr/>
        <p:txBody>
          <a:bodyPr/>
          <a:lstStyle/>
          <a:p>
            <a:r>
              <a:rPr lang="fr-FR" dirty="0"/>
              <a:t>06</a:t>
            </a:r>
          </a:p>
        </p:txBody>
      </p:sp>
      <p:sp>
        <p:nvSpPr>
          <p:cNvPr id="3" name="Espace réservé du texte 2">
            <a:extLst>
              <a:ext uri="{FF2B5EF4-FFF2-40B4-BE49-F238E27FC236}">
                <a16:creationId xmlns:a16="http://schemas.microsoft.com/office/drawing/2014/main" id="{FDA310C5-C9E5-3E37-25D9-8BC8B54AB7BB}"/>
              </a:ext>
            </a:extLst>
          </p:cNvPr>
          <p:cNvSpPr>
            <a:spLocks noGrp="1"/>
          </p:cNvSpPr>
          <p:nvPr>
            <p:ph type="body" idx="1"/>
          </p:nvPr>
        </p:nvSpPr>
        <p:spPr/>
        <p:txBody>
          <a:bodyPr/>
          <a:lstStyle/>
          <a:p>
            <a:r>
              <a:rPr lang="fr-FR" dirty="0"/>
              <a:t>L’INSTRUCTION </a:t>
            </a:r>
          </a:p>
        </p:txBody>
      </p:sp>
      <p:sp>
        <p:nvSpPr>
          <p:cNvPr id="4" name="Espace réservé de la date 3">
            <a:extLst>
              <a:ext uri="{FF2B5EF4-FFF2-40B4-BE49-F238E27FC236}">
                <a16:creationId xmlns:a16="http://schemas.microsoft.com/office/drawing/2014/main" id="{40B42640-CC19-B17B-8FB4-BF3C25C1ACAF}"/>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E0B628F1-86BB-0FA4-7848-C9EA295CE4C4}"/>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F394127E-B8EF-9610-FA97-1711A2827812}"/>
              </a:ext>
            </a:extLst>
          </p:cNvPr>
          <p:cNvSpPr>
            <a:spLocks noGrp="1"/>
          </p:cNvSpPr>
          <p:nvPr>
            <p:ph type="sldNum" sz="quarter" idx="12"/>
          </p:nvPr>
        </p:nvSpPr>
        <p:spPr/>
        <p:txBody>
          <a:bodyPr/>
          <a:lstStyle/>
          <a:p>
            <a:fld id="{975A587B-5814-4D9B-9598-FE9CB954CB01}" type="slidenum">
              <a:rPr lang="fr-FR" smtClean="0"/>
              <a:pPr/>
              <a:t>15</a:t>
            </a:fld>
            <a:endParaRPr lang="fr-FR" dirty="0"/>
          </a:p>
        </p:txBody>
      </p:sp>
    </p:spTree>
    <p:extLst>
      <p:ext uri="{BB962C8B-B14F-4D97-AF65-F5344CB8AC3E}">
        <p14:creationId xmlns:p14="http://schemas.microsoft.com/office/powerpoint/2010/main" val="1278711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7C46055F-ADDC-6532-40AF-22AC6399AB6D}"/>
              </a:ext>
            </a:extLst>
          </p:cNvPr>
          <p:cNvSpPr>
            <a:spLocks noGrp="1"/>
          </p:cNvSpPr>
          <p:nvPr>
            <p:ph type="dt" sz="half" idx="10"/>
          </p:nvPr>
        </p:nvSpPr>
        <p:spPr/>
        <p:txBody>
          <a:bodyPr/>
          <a:lstStyle/>
          <a:p>
            <a:fld id="{1BAF3030-210E-4F95-B01F-6A5FA5AEE3F1}" type="datetime4">
              <a:rPr lang="fr-FR" smtClean="0"/>
              <a:t>23 octobre 2023</a:t>
            </a:fld>
            <a:endParaRPr lang="fr-FR"/>
          </a:p>
        </p:txBody>
      </p:sp>
      <p:sp>
        <p:nvSpPr>
          <p:cNvPr id="5" name="Espace réservé du numéro de diapositive 4">
            <a:extLst>
              <a:ext uri="{FF2B5EF4-FFF2-40B4-BE49-F238E27FC236}">
                <a16:creationId xmlns:a16="http://schemas.microsoft.com/office/drawing/2014/main" id="{AF9EE08C-887F-230E-9A72-B18312E4A362}"/>
              </a:ext>
            </a:extLst>
          </p:cNvPr>
          <p:cNvSpPr>
            <a:spLocks noGrp="1"/>
          </p:cNvSpPr>
          <p:nvPr>
            <p:ph type="sldNum" sz="quarter" idx="12"/>
          </p:nvPr>
        </p:nvSpPr>
        <p:spPr/>
        <p:txBody>
          <a:bodyPr/>
          <a:lstStyle/>
          <a:p>
            <a:fld id="{975A587B-5814-4D9B-9598-FE9CB954CB01}" type="slidenum">
              <a:rPr lang="fr-FR" smtClean="0"/>
              <a:t>16</a:t>
            </a:fld>
            <a:endParaRPr lang="fr-FR"/>
          </a:p>
        </p:txBody>
      </p:sp>
      <p:sp>
        <p:nvSpPr>
          <p:cNvPr id="9" name="Espace réservé du texte 8">
            <a:extLst>
              <a:ext uri="{FF2B5EF4-FFF2-40B4-BE49-F238E27FC236}">
                <a16:creationId xmlns:a16="http://schemas.microsoft.com/office/drawing/2014/main" id="{31334D5E-E1E9-65BB-89EA-94DE704F067F}"/>
              </a:ext>
            </a:extLst>
          </p:cNvPr>
          <p:cNvSpPr>
            <a:spLocks noGrp="1"/>
          </p:cNvSpPr>
          <p:nvPr>
            <p:ph type="body" idx="1"/>
          </p:nvPr>
        </p:nvSpPr>
        <p:spPr>
          <a:xfrm>
            <a:off x="1896106" y="886809"/>
            <a:ext cx="10799999" cy="432000"/>
          </a:xfrm>
        </p:spPr>
        <p:txBody>
          <a:bodyPr/>
          <a:lstStyle/>
          <a:p>
            <a:r>
              <a:rPr lang="fr-FR" sz="2400" dirty="0"/>
              <a:t>J’instruis le projet dans MYC  </a:t>
            </a:r>
          </a:p>
        </p:txBody>
      </p:sp>
      <p:sp>
        <p:nvSpPr>
          <p:cNvPr id="11" name="Espace réservé du texte 10">
            <a:extLst>
              <a:ext uri="{FF2B5EF4-FFF2-40B4-BE49-F238E27FC236}">
                <a16:creationId xmlns:a16="http://schemas.microsoft.com/office/drawing/2014/main" id="{34BDDE0D-429A-ED1D-B315-06B80A062F59}"/>
              </a:ext>
            </a:extLst>
          </p:cNvPr>
          <p:cNvSpPr>
            <a:spLocks noGrp="1"/>
          </p:cNvSpPr>
          <p:nvPr>
            <p:ph type="body" sz="quarter" idx="14"/>
          </p:nvPr>
        </p:nvSpPr>
        <p:spPr>
          <a:xfrm>
            <a:off x="8589195" y="1506699"/>
            <a:ext cx="3045799" cy="4818937"/>
          </a:xfrm>
        </p:spPr>
        <p:txBody>
          <a:bodyPr/>
          <a:lstStyle/>
          <a:p>
            <a:pPr marL="285750" indent="-285750">
              <a:buFont typeface="Arial" panose="020B0604020202020204" pitchFamily="34" charset="0"/>
              <a:buChar char="•"/>
            </a:pPr>
            <a:r>
              <a:rPr lang="fr-FR" dirty="0"/>
              <a:t>Je mets à jour connaissance client et l’ensemble des données client</a:t>
            </a:r>
          </a:p>
          <a:p>
            <a:pPr marL="285750" indent="-285750">
              <a:buFont typeface="Arial" panose="020B0604020202020204" pitchFamily="34" charset="0"/>
              <a:buChar char="•"/>
            </a:pPr>
            <a:r>
              <a:rPr lang="fr-FR" dirty="0"/>
              <a:t>J’accède aux données EL à partir de </a:t>
            </a:r>
            <a:r>
              <a:rPr lang="fr-FR" dirty="0">
                <a:solidFill>
                  <a:schemeClr val="bg2"/>
                </a:solidFill>
              </a:rPr>
              <a:t>surface financière </a:t>
            </a:r>
          </a:p>
          <a:p>
            <a:pPr marL="285750" indent="-285750">
              <a:buFont typeface="Arial" panose="020B0604020202020204" pitchFamily="34" charset="0"/>
              <a:buChar char="•"/>
            </a:pPr>
            <a:r>
              <a:rPr lang="fr-FR" dirty="0"/>
              <a:t>Je </a:t>
            </a:r>
            <a:r>
              <a:rPr lang="fr-FR" dirty="0">
                <a:solidFill>
                  <a:schemeClr val="bg2"/>
                </a:solidFill>
              </a:rPr>
              <a:t>rafraichis les contrats </a:t>
            </a:r>
          </a:p>
          <a:p>
            <a:pPr marL="285750" indent="-285750">
              <a:buFont typeface="Arial" panose="020B0604020202020204" pitchFamily="34" charset="0"/>
              <a:buChar char="•"/>
            </a:pPr>
            <a:r>
              <a:rPr lang="fr-FR" dirty="0"/>
              <a:t>Je choisis un PRIMOLIS pour parfaire le montage</a:t>
            </a:r>
          </a:p>
          <a:p>
            <a:r>
              <a:rPr lang="fr-FR" sz="1100" dirty="0"/>
              <a:t>      Suite des écrans en annexe  </a:t>
            </a:r>
          </a:p>
        </p:txBody>
      </p:sp>
      <p:sp>
        <p:nvSpPr>
          <p:cNvPr id="8" name="Titre 7">
            <a:extLst>
              <a:ext uri="{FF2B5EF4-FFF2-40B4-BE49-F238E27FC236}">
                <a16:creationId xmlns:a16="http://schemas.microsoft.com/office/drawing/2014/main" id="{24A9C23F-1977-6858-B554-E1E357A60F4A}"/>
              </a:ext>
            </a:extLst>
          </p:cNvPr>
          <p:cNvSpPr>
            <a:spLocks noGrp="1"/>
          </p:cNvSpPr>
          <p:nvPr>
            <p:ph type="title"/>
          </p:nvPr>
        </p:nvSpPr>
        <p:spPr>
          <a:xfrm>
            <a:off x="1238559" y="137023"/>
            <a:ext cx="10800000" cy="719227"/>
          </a:xfrm>
        </p:spPr>
        <p:txBody>
          <a:bodyPr/>
          <a:lstStyle/>
          <a:p>
            <a:r>
              <a:rPr lang="fr-FR" sz="2800" dirty="0"/>
              <a:t>Plan épargne logement : instruction du dossier </a:t>
            </a:r>
          </a:p>
        </p:txBody>
      </p:sp>
      <p:pic>
        <p:nvPicPr>
          <p:cNvPr id="2050" name="Image 7">
            <a:extLst>
              <a:ext uri="{FF2B5EF4-FFF2-40B4-BE49-F238E27FC236}">
                <a16:creationId xmlns:a16="http://schemas.microsoft.com/office/drawing/2014/main" id="{7B4059BA-2A89-D7DA-7DAC-8DF075DCF7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128" y="1610491"/>
            <a:ext cx="8065214" cy="4715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pied de page 7">
            <a:extLst>
              <a:ext uri="{FF2B5EF4-FFF2-40B4-BE49-F238E27FC236}">
                <a16:creationId xmlns:a16="http://schemas.microsoft.com/office/drawing/2014/main" id="{9EDFFF72-BBA1-CCEC-ECCB-37B54F1FF24A}"/>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1653052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15460F27-958F-477E-9DCE-0013E2DDE5C4}"/>
              </a:ext>
            </a:extLst>
          </p:cNvPr>
          <p:cNvSpPr>
            <a:spLocks noGrp="1"/>
          </p:cNvSpPr>
          <p:nvPr>
            <p:ph type="subTitle" idx="1"/>
          </p:nvPr>
        </p:nvSpPr>
        <p:spPr>
          <a:xfrm>
            <a:off x="1256871" y="1576292"/>
            <a:ext cx="9144000" cy="1655762"/>
          </a:xfrm>
        </p:spPr>
        <p:txBody>
          <a:bodyPr/>
          <a:lstStyle/>
          <a:p>
            <a:r>
              <a:rPr lang="fr-FR" b="0" dirty="0">
                <a:solidFill>
                  <a:schemeClr val="tx1"/>
                </a:solidFill>
              </a:rPr>
              <a:t>Le préalable comme pour chaque dossier</a:t>
            </a:r>
          </a:p>
          <a:p>
            <a:r>
              <a:rPr lang="fr-FR" b="0" dirty="0">
                <a:solidFill>
                  <a:schemeClr val="tx1"/>
                </a:solidFill>
              </a:rPr>
              <a:t>Renseigner ou mettre à jour les données du ou des clients  </a:t>
            </a:r>
          </a:p>
          <a:p>
            <a:endParaRPr lang="fr-FR" b="0" dirty="0">
              <a:solidFill>
                <a:schemeClr val="tx1"/>
              </a:solidFill>
            </a:endParaRPr>
          </a:p>
          <a:p>
            <a:r>
              <a:rPr lang="fr-FR" b="0" dirty="0">
                <a:solidFill>
                  <a:schemeClr val="tx1"/>
                </a:solidFill>
              </a:rPr>
              <a:t>Pour déterminer l’éligibilité aux prêts EL  </a:t>
            </a:r>
          </a:p>
        </p:txBody>
      </p:sp>
      <p:sp>
        <p:nvSpPr>
          <p:cNvPr id="4" name="Titre 7">
            <a:extLst>
              <a:ext uri="{FF2B5EF4-FFF2-40B4-BE49-F238E27FC236}">
                <a16:creationId xmlns:a16="http://schemas.microsoft.com/office/drawing/2014/main" id="{22044A3A-4E6D-521E-EF29-FAFEDBC8B27B}"/>
              </a:ext>
            </a:extLst>
          </p:cNvPr>
          <p:cNvSpPr txBox="1">
            <a:spLocks/>
          </p:cNvSpPr>
          <p:nvPr/>
        </p:nvSpPr>
        <p:spPr>
          <a:xfrm>
            <a:off x="696000" y="188394"/>
            <a:ext cx="10800000" cy="7192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i="0" kern="1200" cap="all" baseline="0">
                <a:solidFill>
                  <a:schemeClr val="tx2"/>
                </a:solidFill>
                <a:latin typeface="+mj-lt"/>
                <a:ea typeface="+mj-ea"/>
                <a:cs typeface="+mj-cs"/>
              </a:defRPr>
            </a:lvl1pPr>
          </a:lstStyle>
          <a:p>
            <a:r>
              <a:rPr lang="fr-FR" sz="2800" dirty="0"/>
              <a:t>épargne logement : instruction du dossier </a:t>
            </a:r>
          </a:p>
        </p:txBody>
      </p:sp>
      <p:sp>
        <p:nvSpPr>
          <p:cNvPr id="5" name="Sous-titre 2">
            <a:extLst>
              <a:ext uri="{FF2B5EF4-FFF2-40B4-BE49-F238E27FC236}">
                <a16:creationId xmlns:a16="http://schemas.microsoft.com/office/drawing/2014/main" id="{1AB53C88-F576-ABAD-38CB-D4CB1DD44DA3}"/>
              </a:ext>
            </a:extLst>
          </p:cNvPr>
          <p:cNvSpPr>
            <a:spLocks noGrp="1"/>
          </p:cNvSpPr>
          <p:nvPr>
            <p:ph type="ctrTitle"/>
          </p:nvPr>
        </p:nvSpPr>
        <p:spPr>
          <a:xfrm>
            <a:off x="1400710" y="3799461"/>
            <a:ext cx="9144000" cy="1655762"/>
          </a:xfrm>
        </p:spPr>
        <p:txBody>
          <a:bodyPr/>
          <a:lstStyle/>
          <a:p>
            <a:r>
              <a:rPr lang="fr-FR" sz="3200" b="0" dirty="0">
                <a:solidFill>
                  <a:schemeClr val="tx1"/>
                </a:solidFill>
              </a:rPr>
              <a:t>L’adresse du bien doit être saisie</a:t>
            </a:r>
          </a:p>
        </p:txBody>
      </p:sp>
      <p:sp>
        <p:nvSpPr>
          <p:cNvPr id="6" name="Flèche : chevron 5">
            <a:extLst>
              <a:ext uri="{FF2B5EF4-FFF2-40B4-BE49-F238E27FC236}">
                <a16:creationId xmlns:a16="http://schemas.microsoft.com/office/drawing/2014/main" id="{076F43D2-207F-D9F1-6C17-2BC42D5418A6}"/>
              </a:ext>
            </a:extLst>
          </p:cNvPr>
          <p:cNvSpPr/>
          <p:nvPr/>
        </p:nvSpPr>
        <p:spPr>
          <a:xfrm>
            <a:off x="1158394" y="2161857"/>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Flèche : chevron 6">
            <a:extLst>
              <a:ext uri="{FF2B5EF4-FFF2-40B4-BE49-F238E27FC236}">
                <a16:creationId xmlns:a16="http://schemas.microsoft.com/office/drawing/2014/main" id="{B7A85CA4-5C31-BEDB-2861-49496A2316E0}"/>
              </a:ext>
            </a:extLst>
          </p:cNvPr>
          <p:cNvSpPr/>
          <p:nvPr/>
        </p:nvSpPr>
        <p:spPr>
          <a:xfrm rot="5400000">
            <a:off x="5586555" y="3917629"/>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Rectangle 7">
            <a:extLst>
              <a:ext uri="{FF2B5EF4-FFF2-40B4-BE49-F238E27FC236}">
                <a16:creationId xmlns:a16="http://schemas.microsoft.com/office/drawing/2014/main" id="{34CF7612-3F9A-E358-58F4-1E142AD3DAA4}"/>
              </a:ext>
            </a:extLst>
          </p:cNvPr>
          <p:cNvSpPr/>
          <p:nvPr/>
        </p:nvSpPr>
        <p:spPr>
          <a:xfrm>
            <a:off x="1791128" y="1247457"/>
            <a:ext cx="8154255" cy="914400"/>
          </a:xfrm>
          <a:prstGeom prst="rect">
            <a:avLst/>
          </a:prstGeom>
          <a:solidFill>
            <a:schemeClr val="tx2">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E23ACFD-1E98-7B38-173C-522B1DDB764C}"/>
              </a:ext>
            </a:extLst>
          </p:cNvPr>
          <p:cNvSpPr/>
          <p:nvPr/>
        </p:nvSpPr>
        <p:spPr>
          <a:xfrm>
            <a:off x="1751743" y="3150840"/>
            <a:ext cx="8154255" cy="914400"/>
          </a:xfrm>
          <a:prstGeom prst="rect">
            <a:avLst/>
          </a:prstGeom>
          <a:solidFill>
            <a:schemeClr val="tx2">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pied de page 7">
            <a:extLst>
              <a:ext uri="{FF2B5EF4-FFF2-40B4-BE49-F238E27FC236}">
                <a16:creationId xmlns:a16="http://schemas.microsoft.com/office/drawing/2014/main" id="{B71E54CB-A578-CA15-2E02-FC7A92C2EC2C}"/>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670866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66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F82FD8-467C-4220-962B-D07AD2DAB824}"/>
              </a:ext>
            </a:extLst>
          </p:cNvPr>
          <p:cNvSpPr>
            <a:spLocks noGrp="1"/>
          </p:cNvSpPr>
          <p:nvPr>
            <p:ph type="title"/>
          </p:nvPr>
        </p:nvSpPr>
        <p:spPr/>
        <p:txBody>
          <a:bodyPr/>
          <a:lstStyle/>
          <a:p>
            <a:r>
              <a:rPr lang="fr-FR" sz="2800" dirty="0"/>
              <a:t>Ou trouver les Droits Epargne Logement ?</a:t>
            </a:r>
          </a:p>
        </p:txBody>
      </p:sp>
      <p:pic>
        <p:nvPicPr>
          <p:cNvPr id="1029" name="Image 7">
            <a:extLst>
              <a:ext uri="{FF2B5EF4-FFF2-40B4-BE49-F238E27FC236}">
                <a16:creationId xmlns:a16="http://schemas.microsoft.com/office/drawing/2014/main" id="{77D61349-89F1-4FA1-9058-E4B3619602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793" y="1500524"/>
            <a:ext cx="7319389" cy="477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7395E65F-0C21-4507-A66D-5F63533392BA}"/>
              </a:ext>
            </a:extLst>
          </p:cNvPr>
          <p:cNvSpPr txBox="1"/>
          <p:nvPr/>
        </p:nvSpPr>
        <p:spPr>
          <a:xfrm>
            <a:off x="0" y="1852057"/>
            <a:ext cx="4703531" cy="2031325"/>
          </a:xfrm>
          <a:prstGeom prst="rect">
            <a:avLst/>
          </a:prstGeom>
          <a:solidFill>
            <a:schemeClr val="bg2">
              <a:lumMod val="20000"/>
              <a:lumOff val="80000"/>
            </a:schemeClr>
          </a:solidFill>
        </p:spPr>
        <p:txBody>
          <a:bodyPr wrap="square" rtlCol="0">
            <a:spAutoFit/>
          </a:bodyPr>
          <a:lstStyle/>
          <a:p>
            <a:pPr marL="285750" indent="-285750">
              <a:buFont typeface="Arial" panose="020B0604020202020204" pitchFamily="34" charset="0"/>
              <a:buChar char="•"/>
            </a:pPr>
            <a:r>
              <a:rPr lang="fr-FR" dirty="0"/>
              <a:t>Dans </a:t>
            </a:r>
            <a:r>
              <a:rPr lang="fr-FR" dirty="0">
                <a:solidFill>
                  <a:schemeClr val="bg2"/>
                </a:solidFill>
              </a:rPr>
              <a:t>surface financière</a:t>
            </a:r>
          </a:p>
          <a:p>
            <a:endParaRPr lang="fr-FR" dirty="0"/>
          </a:p>
          <a:p>
            <a:pPr marL="285750" indent="-285750">
              <a:buFont typeface="Arial" panose="020B0604020202020204" pitchFamily="34" charset="0"/>
              <a:buChar char="•"/>
            </a:pPr>
            <a:r>
              <a:rPr lang="fr-FR" dirty="0"/>
              <a:t>Pour les </a:t>
            </a:r>
            <a:r>
              <a:rPr lang="fr-FR" dirty="0">
                <a:solidFill>
                  <a:schemeClr val="bg2"/>
                </a:solidFill>
              </a:rPr>
              <a:t>droits établissements </a:t>
            </a:r>
            <a:r>
              <a:rPr lang="fr-FR" dirty="0"/>
              <a:t>en </a:t>
            </a:r>
            <a:r>
              <a:rPr lang="fr-FR" b="1" dirty="0"/>
              <a:t>automatique</a:t>
            </a:r>
          </a:p>
          <a:p>
            <a:endParaRPr lang="fr-FR" dirty="0"/>
          </a:p>
          <a:p>
            <a:pPr marL="285750" indent="-285750">
              <a:buFont typeface="Arial" panose="020B0604020202020204" pitchFamily="34" charset="0"/>
              <a:buChar char="•"/>
            </a:pPr>
            <a:r>
              <a:rPr lang="fr-FR" dirty="0"/>
              <a:t>Pour </a:t>
            </a:r>
            <a:r>
              <a:rPr lang="fr-FR" dirty="0">
                <a:solidFill>
                  <a:schemeClr val="bg2"/>
                </a:solidFill>
              </a:rPr>
              <a:t>les droits autres établissement ou banque externe </a:t>
            </a:r>
            <a:r>
              <a:rPr lang="fr-FR" b="1" dirty="0"/>
              <a:t>par saisie</a:t>
            </a:r>
          </a:p>
        </p:txBody>
      </p:sp>
      <p:sp>
        <p:nvSpPr>
          <p:cNvPr id="6" name="Ellipse 5">
            <a:extLst>
              <a:ext uri="{FF2B5EF4-FFF2-40B4-BE49-F238E27FC236}">
                <a16:creationId xmlns:a16="http://schemas.microsoft.com/office/drawing/2014/main" id="{3ECCD40F-48F7-48F5-B886-D9C081B0D26E}"/>
              </a:ext>
            </a:extLst>
          </p:cNvPr>
          <p:cNvSpPr/>
          <p:nvPr/>
        </p:nvSpPr>
        <p:spPr>
          <a:xfrm>
            <a:off x="4458440" y="2292953"/>
            <a:ext cx="1365764" cy="351183"/>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826310CB-0E71-4A90-A87A-D6819B2180BF}"/>
              </a:ext>
            </a:extLst>
          </p:cNvPr>
          <p:cNvPicPr>
            <a:picLocks noChangeAspect="1"/>
          </p:cNvPicPr>
          <p:nvPr/>
        </p:nvPicPr>
        <p:blipFill>
          <a:blip r:embed="rId3"/>
          <a:stretch>
            <a:fillRect/>
          </a:stretch>
        </p:blipFill>
        <p:spPr>
          <a:xfrm>
            <a:off x="0" y="3962715"/>
            <a:ext cx="4794697" cy="2314795"/>
          </a:xfrm>
          <a:prstGeom prst="rect">
            <a:avLst/>
          </a:prstGeom>
        </p:spPr>
      </p:pic>
      <p:sp>
        <p:nvSpPr>
          <p:cNvPr id="3" name="Flèche : chevron 2">
            <a:extLst>
              <a:ext uri="{FF2B5EF4-FFF2-40B4-BE49-F238E27FC236}">
                <a16:creationId xmlns:a16="http://schemas.microsoft.com/office/drawing/2014/main" id="{CB1FA797-540D-C73F-3800-B82F84C11F6B}"/>
              </a:ext>
            </a:extLst>
          </p:cNvPr>
          <p:cNvSpPr/>
          <p:nvPr/>
        </p:nvSpPr>
        <p:spPr>
          <a:xfrm rot="5400000">
            <a:off x="2155032" y="4167604"/>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 name="Flèche : chevron 3">
            <a:extLst>
              <a:ext uri="{FF2B5EF4-FFF2-40B4-BE49-F238E27FC236}">
                <a16:creationId xmlns:a16="http://schemas.microsoft.com/office/drawing/2014/main" id="{907E784C-026D-645A-DFA2-08E92914EC5C}"/>
              </a:ext>
            </a:extLst>
          </p:cNvPr>
          <p:cNvSpPr/>
          <p:nvPr/>
        </p:nvSpPr>
        <p:spPr>
          <a:xfrm>
            <a:off x="5379417" y="3801151"/>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9" name="Connecteur : en angle 8">
            <a:extLst>
              <a:ext uri="{FF2B5EF4-FFF2-40B4-BE49-F238E27FC236}">
                <a16:creationId xmlns:a16="http://schemas.microsoft.com/office/drawing/2014/main" id="{4A0988BE-B2CE-F1BA-DD9F-0BBE5EAE8641}"/>
              </a:ext>
            </a:extLst>
          </p:cNvPr>
          <p:cNvCxnSpPr>
            <a:cxnSpLocks/>
          </p:cNvCxnSpPr>
          <p:nvPr/>
        </p:nvCxnSpPr>
        <p:spPr>
          <a:xfrm>
            <a:off x="1787998" y="2881502"/>
            <a:ext cx="3779556" cy="1161965"/>
          </a:xfrm>
          <a:prstGeom prst="bentConnector3">
            <a:avLst>
              <a:gd name="adj1" fmla="val 7528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 en angle 12">
            <a:extLst>
              <a:ext uri="{FF2B5EF4-FFF2-40B4-BE49-F238E27FC236}">
                <a16:creationId xmlns:a16="http://schemas.microsoft.com/office/drawing/2014/main" id="{E6051B78-B89F-92B4-A650-A9474623F79C}"/>
              </a:ext>
            </a:extLst>
          </p:cNvPr>
          <p:cNvCxnSpPr>
            <a:stCxn id="7" idx="0"/>
          </p:cNvCxnSpPr>
          <p:nvPr/>
        </p:nvCxnSpPr>
        <p:spPr>
          <a:xfrm rot="16200000" flipH="1" flipV="1">
            <a:off x="2235815" y="4124248"/>
            <a:ext cx="323068" cy="1"/>
          </a:xfrm>
          <a:prstGeom prst="bentConnector3">
            <a:avLst>
              <a:gd name="adj1" fmla="val -70759"/>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Espace réservé du pied de page 7">
            <a:extLst>
              <a:ext uri="{FF2B5EF4-FFF2-40B4-BE49-F238E27FC236}">
                <a16:creationId xmlns:a16="http://schemas.microsoft.com/office/drawing/2014/main" id="{4DDADFC6-7020-49FD-41E4-716840603404}"/>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261241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185268C-E3D6-4CED-ABBC-E2C783044618}"/>
              </a:ext>
            </a:extLst>
          </p:cNvPr>
          <p:cNvPicPr>
            <a:picLocks noGrp="1" noChangeAspect="1"/>
          </p:cNvPicPr>
          <p:nvPr>
            <p:ph idx="1"/>
          </p:nvPr>
        </p:nvPicPr>
        <p:blipFill>
          <a:blip r:embed="rId2"/>
          <a:stretch>
            <a:fillRect/>
          </a:stretch>
        </p:blipFill>
        <p:spPr>
          <a:xfrm>
            <a:off x="5787779" y="3737953"/>
            <a:ext cx="6187474" cy="2508934"/>
          </a:xfrm>
          <a:prstGeom prst="rect">
            <a:avLst/>
          </a:prstGeom>
        </p:spPr>
      </p:pic>
      <p:pic>
        <p:nvPicPr>
          <p:cNvPr id="8" name="Image 7">
            <a:extLst>
              <a:ext uri="{FF2B5EF4-FFF2-40B4-BE49-F238E27FC236}">
                <a16:creationId xmlns:a16="http://schemas.microsoft.com/office/drawing/2014/main" id="{8C6404A4-9661-4959-9628-9F10D82A1877}"/>
              </a:ext>
            </a:extLst>
          </p:cNvPr>
          <p:cNvPicPr>
            <a:picLocks noChangeAspect="1"/>
          </p:cNvPicPr>
          <p:nvPr/>
        </p:nvPicPr>
        <p:blipFill>
          <a:blip r:embed="rId3"/>
          <a:stretch>
            <a:fillRect/>
          </a:stretch>
        </p:blipFill>
        <p:spPr>
          <a:xfrm>
            <a:off x="2878752" y="1110827"/>
            <a:ext cx="8395252" cy="2435721"/>
          </a:xfrm>
          <a:prstGeom prst="rect">
            <a:avLst/>
          </a:prstGeom>
        </p:spPr>
      </p:pic>
      <p:pic>
        <p:nvPicPr>
          <p:cNvPr id="9" name="Image 8">
            <a:extLst>
              <a:ext uri="{FF2B5EF4-FFF2-40B4-BE49-F238E27FC236}">
                <a16:creationId xmlns:a16="http://schemas.microsoft.com/office/drawing/2014/main" id="{D97DB0AC-D0DE-462D-98E5-2A0F631759A8}"/>
              </a:ext>
            </a:extLst>
          </p:cNvPr>
          <p:cNvPicPr>
            <a:picLocks noChangeAspect="1"/>
          </p:cNvPicPr>
          <p:nvPr/>
        </p:nvPicPr>
        <p:blipFill>
          <a:blip r:embed="rId4"/>
          <a:stretch>
            <a:fillRect/>
          </a:stretch>
        </p:blipFill>
        <p:spPr>
          <a:xfrm>
            <a:off x="175483" y="3737953"/>
            <a:ext cx="5406539" cy="2771094"/>
          </a:xfrm>
          <a:prstGeom prst="rect">
            <a:avLst/>
          </a:prstGeom>
        </p:spPr>
      </p:pic>
      <p:cxnSp>
        <p:nvCxnSpPr>
          <p:cNvPr id="11" name="Connecteur droit avec flèche 10">
            <a:extLst>
              <a:ext uri="{FF2B5EF4-FFF2-40B4-BE49-F238E27FC236}">
                <a16:creationId xmlns:a16="http://schemas.microsoft.com/office/drawing/2014/main" id="{AEC24514-43C7-40A6-A335-4846F8916C99}"/>
              </a:ext>
            </a:extLst>
          </p:cNvPr>
          <p:cNvCxnSpPr>
            <a:cxnSpLocks/>
          </p:cNvCxnSpPr>
          <p:nvPr/>
        </p:nvCxnSpPr>
        <p:spPr>
          <a:xfrm>
            <a:off x="6086523" y="2010328"/>
            <a:ext cx="1702334" cy="2047066"/>
          </a:xfrm>
          <a:prstGeom prst="straightConnector1">
            <a:avLst/>
          </a:prstGeom>
          <a:ln w="254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C6D31ED8-92F3-49B6-8FF4-28DF8A91BBF3}"/>
              </a:ext>
            </a:extLst>
          </p:cNvPr>
          <p:cNvCxnSpPr>
            <a:cxnSpLocks/>
          </p:cNvCxnSpPr>
          <p:nvPr/>
        </p:nvCxnSpPr>
        <p:spPr>
          <a:xfrm flipH="1">
            <a:off x="3070820" y="2018907"/>
            <a:ext cx="1889357" cy="3376518"/>
          </a:xfrm>
          <a:prstGeom prst="straightConnector1">
            <a:avLst/>
          </a:prstGeom>
          <a:ln w="254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42136099-72D2-4012-91DA-3FF88860CD8A}"/>
              </a:ext>
            </a:extLst>
          </p:cNvPr>
          <p:cNvSpPr txBox="1"/>
          <p:nvPr/>
        </p:nvSpPr>
        <p:spPr>
          <a:xfrm>
            <a:off x="71920" y="1592494"/>
            <a:ext cx="2702102" cy="1015663"/>
          </a:xfrm>
          <a:prstGeom prst="rect">
            <a:avLst/>
          </a:prstGeom>
          <a:solidFill>
            <a:schemeClr val="bg2">
              <a:lumMod val="20000"/>
              <a:lumOff val="80000"/>
            </a:schemeClr>
          </a:solidFill>
        </p:spPr>
        <p:txBody>
          <a:bodyPr wrap="square" rtlCol="0">
            <a:spAutoFit/>
          </a:bodyPr>
          <a:lstStyle/>
          <a:p>
            <a:r>
              <a:rPr lang="fr-FR" sz="2000" dirty="0"/>
              <a:t>Saisir toutes les informations des CEL et PEL externe </a:t>
            </a:r>
          </a:p>
        </p:txBody>
      </p:sp>
      <p:sp>
        <p:nvSpPr>
          <p:cNvPr id="2" name="Titre 7">
            <a:extLst>
              <a:ext uri="{FF2B5EF4-FFF2-40B4-BE49-F238E27FC236}">
                <a16:creationId xmlns:a16="http://schemas.microsoft.com/office/drawing/2014/main" id="{C744713E-50FE-E3DA-9981-09E63FFCB5A9}"/>
              </a:ext>
            </a:extLst>
          </p:cNvPr>
          <p:cNvSpPr txBox="1">
            <a:spLocks/>
          </p:cNvSpPr>
          <p:nvPr/>
        </p:nvSpPr>
        <p:spPr>
          <a:xfrm>
            <a:off x="686523" y="251499"/>
            <a:ext cx="10800000" cy="7192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i="0" kern="1200" cap="all" baseline="0">
                <a:solidFill>
                  <a:schemeClr val="tx2"/>
                </a:solidFill>
                <a:latin typeface="+mj-lt"/>
                <a:ea typeface="+mj-ea"/>
                <a:cs typeface="+mj-cs"/>
              </a:defRPr>
            </a:lvl1pPr>
          </a:lstStyle>
          <a:p>
            <a:r>
              <a:rPr lang="fr-FR" sz="2800" dirty="0"/>
              <a:t>épargne logement : SAISIR LES DROITS </a:t>
            </a:r>
          </a:p>
        </p:txBody>
      </p:sp>
      <p:sp>
        <p:nvSpPr>
          <p:cNvPr id="3" name="Espace réservé du pied de page 7">
            <a:extLst>
              <a:ext uri="{FF2B5EF4-FFF2-40B4-BE49-F238E27FC236}">
                <a16:creationId xmlns:a16="http://schemas.microsoft.com/office/drawing/2014/main" id="{174888C5-FEA2-0A4E-4D0D-FC85C347F978}"/>
              </a:ext>
            </a:extLst>
          </p:cNvPr>
          <p:cNvSpPr>
            <a:spLocks noGrp="1"/>
          </p:cNvSpPr>
          <p:nvPr>
            <p:ph type="ftr" sz="quarter" idx="11"/>
          </p:nvPr>
        </p:nvSpPr>
        <p:spPr>
          <a:xfrm>
            <a:off x="175483" y="6570440"/>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1517331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C8B39F7C-074E-4425-94CB-28A03A4CA877}"/>
              </a:ext>
            </a:extLst>
          </p:cNvPr>
          <p:cNvPicPr>
            <a:picLocks noGrp="1" noChangeAspect="1"/>
          </p:cNvPicPr>
          <p:nvPr>
            <p:ph idx="1"/>
          </p:nvPr>
        </p:nvPicPr>
        <p:blipFill>
          <a:blip r:embed="rId2"/>
          <a:stretch>
            <a:fillRect/>
          </a:stretch>
        </p:blipFill>
        <p:spPr>
          <a:xfrm>
            <a:off x="0" y="1330314"/>
            <a:ext cx="5483992" cy="1547394"/>
          </a:xfrm>
          <a:prstGeom prst="rect">
            <a:avLst/>
          </a:prstGeom>
        </p:spPr>
      </p:pic>
      <p:pic>
        <p:nvPicPr>
          <p:cNvPr id="7" name="Image 6">
            <a:extLst>
              <a:ext uri="{FF2B5EF4-FFF2-40B4-BE49-F238E27FC236}">
                <a16:creationId xmlns:a16="http://schemas.microsoft.com/office/drawing/2014/main" id="{04327534-5D51-4E73-8E55-CF4B430A2694}"/>
              </a:ext>
            </a:extLst>
          </p:cNvPr>
          <p:cNvPicPr>
            <a:picLocks noChangeAspect="1"/>
          </p:cNvPicPr>
          <p:nvPr/>
        </p:nvPicPr>
        <p:blipFill>
          <a:blip r:embed="rId3"/>
          <a:stretch>
            <a:fillRect/>
          </a:stretch>
        </p:blipFill>
        <p:spPr>
          <a:xfrm>
            <a:off x="1030563" y="667785"/>
            <a:ext cx="2524125" cy="619125"/>
          </a:xfrm>
          <a:prstGeom prst="rect">
            <a:avLst/>
          </a:prstGeom>
        </p:spPr>
      </p:pic>
      <p:pic>
        <p:nvPicPr>
          <p:cNvPr id="8" name="Image 7">
            <a:extLst>
              <a:ext uri="{FF2B5EF4-FFF2-40B4-BE49-F238E27FC236}">
                <a16:creationId xmlns:a16="http://schemas.microsoft.com/office/drawing/2014/main" id="{98743FB6-12AD-4463-B37A-16F166C9A8E2}"/>
              </a:ext>
            </a:extLst>
          </p:cNvPr>
          <p:cNvPicPr>
            <a:picLocks noChangeAspect="1"/>
          </p:cNvPicPr>
          <p:nvPr/>
        </p:nvPicPr>
        <p:blipFill>
          <a:blip r:embed="rId4"/>
          <a:stretch>
            <a:fillRect/>
          </a:stretch>
        </p:blipFill>
        <p:spPr>
          <a:xfrm>
            <a:off x="0" y="3626154"/>
            <a:ext cx="7017026" cy="3037831"/>
          </a:xfrm>
          <a:prstGeom prst="rect">
            <a:avLst/>
          </a:prstGeom>
        </p:spPr>
      </p:pic>
      <p:sp>
        <p:nvSpPr>
          <p:cNvPr id="9" name="Rectangle 8">
            <a:extLst>
              <a:ext uri="{FF2B5EF4-FFF2-40B4-BE49-F238E27FC236}">
                <a16:creationId xmlns:a16="http://schemas.microsoft.com/office/drawing/2014/main" id="{881BE9FE-BD2A-4188-867E-CDB3A985FC87}"/>
              </a:ext>
            </a:extLst>
          </p:cNvPr>
          <p:cNvSpPr/>
          <p:nvPr/>
        </p:nvSpPr>
        <p:spPr>
          <a:xfrm>
            <a:off x="109591" y="5014623"/>
            <a:ext cx="3842455" cy="173826"/>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8E73A338-3EA6-455B-8D18-F52D2CB33F40}"/>
              </a:ext>
            </a:extLst>
          </p:cNvPr>
          <p:cNvPicPr>
            <a:picLocks noChangeAspect="1"/>
          </p:cNvPicPr>
          <p:nvPr/>
        </p:nvPicPr>
        <p:blipFill>
          <a:blip r:embed="rId5"/>
          <a:stretch>
            <a:fillRect/>
          </a:stretch>
        </p:blipFill>
        <p:spPr>
          <a:xfrm>
            <a:off x="5483993" y="2053353"/>
            <a:ext cx="6708008" cy="2450233"/>
          </a:xfrm>
          <a:prstGeom prst="rect">
            <a:avLst/>
          </a:prstGeom>
        </p:spPr>
      </p:pic>
      <p:pic>
        <p:nvPicPr>
          <p:cNvPr id="14" name="Graphique 13" descr="Flèche : courbe légère">
            <a:extLst>
              <a:ext uri="{FF2B5EF4-FFF2-40B4-BE49-F238E27FC236}">
                <a16:creationId xmlns:a16="http://schemas.microsoft.com/office/drawing/2014/main" id="{75704B1A-11A1-4B80-A496-A151C41A81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75438" y="2946997"/>
            <a:ext cx="914400" cy="914400"/>
          </a:xfrm>
          <a:prstGeom prst="rect">
            <a:avLst/>
          </a:prstGeom>
        </p:spPr>
      </p:pic>
      <p:sp>
        <p:nvSpPr>
          <p:cNvPr id="15" name="ZoneTexte 14">
            <a:extLst>
              <a:ext uri="{FF2B5EF4-FFF2-40B4-BE49-F238E27FC236}">
                <a16:creationId xmlns:a16="http://schemas.microsoft.com/office/drawing/2014/main" id="{F2578E75-728E-4257-82F2-EE6D2291BF62}"/>
              </a:ext>
            </a:extLst>
          </p:cNvPr>
          <p:cNvSpPr txBox="1"/>
          <p:nvPr/>
        </p:nvSpPr>
        <p:spPr>
          <a:xfrm>
            <a:off x="309018" y="3061411"/>
            <a:ext cx="3643028" cy="646331"/>
          </a:xfrm>
          <a:prstGeom prst="rect">
            <a:avLst/>
          </a:prstGeom>
          <a:noFill/>
        </p:spPr>
        <p:txBody>
          <a:bodyPr wrap="square" rtlCol="0">
            <a:spAutoFit/>
          </a:bodyPr>
          <a:lstStyle/>
          <a:p>
            <a:r>
              <a:rPr lang="fr-FR" dirty="0"/>
              <a:t>Ajouter les crédits CEL / PEL via +crédit</a:t>
            </a:r>
          </a:p>
        </p:txBody>
      </p:sp>
      <p:pic>
        <p:nvPicPr>
          <p:cNvPr id="17" name="Graphique 16" descr="Flèche : courbe dans le sens des aiguilles d’une montre">
            <a:extLst>
              <a:ext uri="{FF2B5EF4-FFF2-40B4-BE49-F238E27FC236}">
                <a16:creationId xmlns:a16="http://schemas.microsoft.com/office/drawing/2014/main" id="{AF6C5470-DC74-4C9F-82E5-DB106A9F5F9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4692084">
            <a:off x="4765285" y="4316852"/>
            <a:ext cx="1039326" cy="1039326"/>
          </a:xfrm>
          <a:prstGeom prst="rect">
            <a:avLst/>
          </a:prstGeom>
        </p:spPr>
      </p:pic>
      <p:sp>
        <p:nvSpPr>
          <p:cNvPr id="3" name="Titre 7">
            <a:extLst>
              <a:ext uri="{FF2B5EF4-FFF2-40B4-BE49-F238E27FC236}">
                <a16:creationId xmlns:a16="http://schemas.microsoft.com/office/drawing/2014/main" id="{F5F24A58-A05A-D11C-2C7E-4856B8CE5EE3}"/>
              </a:ext>
            </a:extLst>
          </p:cNvPr>
          <p:cNvSpPr txBox="1">
            <a:spLocks/>
          </p:cNvSpPr>
          <p:nvPr/>
        </p:nvSpPr>
        <p:spPr>
          <a:xfrm>
            <a:off x="696000" y="188394"/>
            <a:ext cx="10800000" cy="7192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i="0" kern="1200" cap="all" baseline="0">
                <a:solidFill>
                  <a:schemeClr val="tx2"/>
                </a:solidFill>
                <a:latin typeface="+mj-lt"/>
                <a:ea typeface="+mj-ea"/>
                <a:cs typeface="+mj-cs"/>
              </a:defRPr>
            </a:lvl1pPr>
          </a:lstStyle>
          <a:p>
            <a:r>
              <a:rPr lang="fr-FR" sz="2800" dirty="0"/>
              <a:t>épargne logement : Eligibilité du projet </a:t>
            </a:r>
          </a:p>
        </p:txBody>
      </p:sp>
      <p:sp>
        <p:nvSpPr>
          <p:cNvPr id="5" name="Flèche : chevron 4">
            <a:extLst>
              <a:ext uri="{FF2B5EF4-FFF2-40B4-BE49-F238E27FC236}">
                <a16:creationId xmlns:a16="http://schemas.microsoft.com/office/drawing/2014/main" id="{73DC375C-F180-460A-73E6-7AEC8A2C461F}"/>
              </a:ext>
            </a:extLst>
          </p:cNvPr>
          <p:cNvSpPr/>
          <p:nvPr/>
        </p:nvSpPr>
        <p:spPr>
          <a:xfrm>
            <a:off x="8353365" y="3714264"/>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Rectangle 5">
            <a:extLst>
              <a:ext uri="{FF2B5EF4-FFF2-40B4-BE49-F238E27FC236}">
                <a16:creationId xmlns:a16="http://schemas.microsoft.com/office/drawing/2014/main" id="{CF4E6A03-12E3-F1B3-E6BC-37D7A84E777E}"/>
              </a:ext>
            </a:extLst>
          </p:cNvPr>
          <p:cNvSpPr/>
          <p:nvPr/>
        </p:nvSpPr>
        <p:spPr>
          <a:xfrm>
            <a:off x="309017" y="3429000"/>
            <a:ext cx="1057445" cy="285264"/>
          </a:xfrm>
          <a:prstGeom prst="rect">
            <a:avLst/>
          </a:prstGeom>
          <a:solidFill>
            <a:schemeClr val="tx2">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chevron 10">
            <a:extLst>
              <a:ext uri="{FF2B5EF4-FFF2-40B4-BE49-F238E27FC236}">
                <a16:creationId xmlns:a16="http://schemas.microsoft.com/office/drawing/2014/main" id="{8FE1B335-D276-8A55-94FA-B5635B8294DE}"/>
              </a:ext>
            </a:extLst>
          </p:cNvPr>
          <p:cNvSpPr/>
          <p:nvPr/>
        </p:nvSpPr>
        <p:spPr>
          <a:xfrm>
            <a:off x="2771" y="3394913"/>
            <a:ext cx="365708" cy="323904"/>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Rectangle : coins arrondis 11">
            <a:extLst>
              <a:ext uri="{FF2B5EF4-FFF2-40B4-BE49-F238E27FC236}">
                <a16:creationId xmlns:a16="http://schemas.microsoft.com/office/drawing/2014/main" id="{3B7962C3-8777-AC16-C634-5DE8EAF34EDA}"/>
              </a:ext>
            </a:extLst>
          </p:cNvPr>
          <p:cNvSpPr/>
          <p:nvPr/>
        </p:nvSpPr>
        <p:spPr>
          <a:xfrm>
            <a:off x="7017027" y="4616601"/>
            <a:ext cx="5065382" cy="2082148"/>
          </a:xfrm>
          <a:prstGeom prst="round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Si la saisie initiale ou la récupération des éléments est correcte :</a:t>
            </a:r>
          </a:p>
          <a:p>
            <a:pPr marL="285750" indent="-285750" algn="ctr">
              <a:buFont typeface="Arial" panose="020B0604020202020204" pitchFamily="34" charset="0"/>
              <a:buChar char="•"/>
            </a:pPr>
            <a:r>
              <a:rPr lang="fr-FR" dirty="0">
                <a:solidFill>
                  <a:schemeClr val="tx1"/>
                </a:solidFill>
              </a:rPr>
              <a:t>Vérification éligibilité OK</a:t>
            </a:r>
          </a:p>
          <a:p>
            <a:pPr marL="285750" indent="-285750" algn="ctr">
              <a:buFont typeface="Arial" panose="020B0604020202020204" pitchFamily="34" charset="0"/>
              <a:buChar char="•"/>
            </a:pPr>
            <a:r>
              <a:rPr lang="fr-FR" dirty="0">
                <a:solidFill>
                  <a:schemeClr val="tx1"/>
                </a:solidFill>
              </a:rPr>
              <a:t>Produits EL et PEL proposés dans le plan de financement </a:t>
            </a:r>
          </a:p>
          <a:p>
            <a:pPr algn="ctr"/>
            <a:endParaRPr lang="fr-FR" dirty="0">
              <a:solidFill>
                <a:schemeClr val="tx1"/>
              </a:solidFill>
            </a:endParaRPr>
          </a:p>
        </p:txBody>
      </p:sp>
      <p:sp>
        <p:nvSpPr>
          <p:cNvPr id="18" name="Flèche : chevron 17">
            <a:extLst>
              <a:ext uri="{FF2B5EF4-FFF2-40B4-BE49-F238E27FC236}">
                <a16:creationId xmlns:a16="http://schemas.microsoft.com/office/drawing/2014/main" id="{6CF00EF8-6C3C-C208-79E7-DBB7D8BB4E53}"/>
              </a:ext>
            </a:extLst>
          </p:cNvPr>
          <p:cNvSpPr/>
          <p:nvPr/>
        </p:nvSpPr>
        <p:spPr>
          <a:xfrm rot="10800000">
            <a:off x="4087880" y="4878324"/>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9" name="Flèche : chevron 18">
            <a:extLst>
              <a:ext uri="{FF2B5EF4-FFF2-40B4-BE49-F238E27FC236}">
                <a16:creationId xmlns:a16="http://schemas.microsoft.com/office/drawing/2014/main" id="{3B1A9BCB-86AF-E8A9-1629-B6CD55954044}"/>
              </a:ext>
            </a:extLst>
          </p:cNvPr>
          <p:cNvSpPr/>
          <p:nvPr/>
        </p:nvSpPr>
        <p:spPr>
          <a:xfrm rot="5400000">
            <a:off x="9047124" y="4320413"/>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Espace réservé du pied de page 7">
            <a:extLst>
              <a:ext uri="{FF2B5EF4-FFF2-40B4-BE49-F238E27FC236}">
                <a16:creationId xmlns:a16="http://schemas.microsoft.com/office/drawing/2014/main" id="{DC9BC34C-664E-DE4F-4737-FE96E4235D48}"/>
              </a:ext>
            </a:extLst>
          </p:cNvPr>
          <p:cNvSpPr>
            <a:spLocks noGrp="1"/>
          </p:cNvSpPr>
          <p:nvPr>
            <p:ph type="ftr" sz="quarter" idx="11"/>
          </p:nvPr>
        </p:nvSpPr>
        <p:spPr>
          <a:xfrm>
            <a:off x="185625" y="6597977"/>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1740289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CE1BBC-0E64-451D-878F-7F8514D4718E}"/>
              </a:ext>
            </a:extLst>
          </p:cNvPr>
          <p:cNvSpPr>
            <a:spLocks noGrp="1"/>
          </p:cNvSpPr>
          <p:nvPr>
            <p:ph type="title"/>
          </p:nvPr>
        </p:nvSpPr>
        <p:spPr>
          <a:xfrm>
            <a:off x="711153" y="554845"/>
            <a:ext cx="11480847" cy="719227"/>
          </a:xfrm>
        </p:spPr>
        <p:txBody>
          <a:bodyPr/>
          <a:lstStyle/>
          <a:p>
            <a:r>
              <a:rPr lang="fr-FR" sz="2800" dirty="0"/>
              <a:t>Proposition el et PEL si droits existants dans chaque domaine</a:t>
            </a:r>
          </a:p>
        </p:txBody>
      </p:sp>
      <p:pic>
        <p:nvPicPr>
          <p:cNvPr id="4" name="Espace réservé du contenu 3">
            <a:extLst>
              <a:ext uri="{FF2B5EF4-FFF2-40B4-BE49-F238E27FC236}">
                <a16:creationId xmlns:a16="http://schemas.microsoft.com/office/drawing/2014/main" id="{754E0878-1B6C-48BD-9BB0-470385C54310}"/>
              </a:ext>
            </a:extLst>
          </p:cNvPr>
          <p:cNvPicPr>
            <a:picLocks noGrp="1" noChangeAspect="1"/>
          </p:cNvPicPr>
          <p:nvPr>
            <p:ph idx="1"/>
          </p:nvPr>
        </p:nvPicPr>
        <p:blipFill>
          <a:blip r:embed="rId2"/>
          <a:stretch>
            <a:fillRect/>
          </a:stretch>
        </p:blipFill>
        <p:spPr>
          <a:xfrm>
            <a:off x="1148981" y="1825625"/>
            <a:ext cx="9894037" cy="4351338"/>
          </a:xfrm>
          <a:prstGeom prst="rect">
            <a:avLst/>
          </a:prstGeom>
        </p:spPr>
      </p:pic>
      <p:sp>
        <p:nvSpPr>
          <p:cNvPr id="5" name="Ellipse 4">
            <a:extLst>
              <a:ext uri="{FF2B5EF4-FFF2-40B4-BE49-F238E27FC236}">
                <a16:creationId xmlns:a16="http://schemas.microsoft.com/office/drawing/2014/main" id="{AA4DFAC1-274E-4E25-82A7-EB4F3066FAF6}"/>
              </a:ext>
            </a:extLst>
          </p:cNvPr>
          <p:cNvSpPr/>
          <p:nvPr/>
        </p:nvSpPr>
        <p:spPr>
          <a:xfrm>
            <a:off x="4996070" y="2928730"/>
            <a:ext cx="4976191" cy="642731"/>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7">
            <a:extLst>
              <a:ext uri="{FF2B5EF4-FFF2-40B4-BE49-F238E27FC236}">
                <a16:creationId xmlns:a16="http://schemas.microsoft.com/office/drawing/2014/main" id="{21FD1A64-3041-E65B-4B21-FBFEA50A2B0B}"/>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770365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77AC002-BF71-4BB8-A997-EAE3D20F354F}"/>
              </a:ext>
            </a:extLst>
          </p:cNvPr>
          <p:cNvPicPr>
            <a:picLocks noChangeAspect="1"/>
          </p:cNvPicPr>
          <p:nvPr/>
        </p:nvPicPr>
        <p:blipFill>
          <a:blip r:embed="rId2"/>
          <a:stretch>
            <a:fillRect/>
          </a:stretch>
        </p:blipFill>
        <p:spPr>
          <a:xfrm>
            <a:off x="3817999" y="1092286"/>
            <a:ext cx="7522369" cy="2288997"/>
          </a:xfrm>
          <a:prstGeom prst="rect">
            <a:avLst/>
          </a:prstGeom>
        </p:spPr>
      </p:pic>
      <p:pic>
        <p:nvPicPr>
          <p:cNvPr id="5" name="Image 4">
            <a:extLst>
              <a:ext uri="{FF2B5EF4-FFF2-40B4-BE49-F238E27FC236}">
                <a16:creationId xmlns:a16="http://schemas.microsoft.com/office/drawing/2014/main" id="{13EE0AA4-76C6-491D-9975-E704EE87EA69}"/>
              </a:ext>
            </a:extLst>
          </p:cNvPr>
          <p:cNvPicPr>
            <a:picLocks noChangeAspect="1"/>
          </p:cNvPicPr>
          <p:nvPr/>
        </p:nvPicPr>
        <p:blipFill>
          <a:blip r:embed="rId3"/>
          <a:stretch>
            <a:fillRect/>
          </a:stretch>
        </p:blipFill>
        <p:spPr>
          <a:xfrm>
            <a:off x="3817999" y="3845287"/>
            <a:ext cx="7522369" cy="2440443"/>
          </a:xfrm>
          <a:prstGeom prst="rect">
            <a:avLst/>
          </a:prstGeom>
        </p:spPr>
      </p:pic>
      <p:sp>
        <p:nvSpPr>
          <p:cNvPr id="6" name="Ellipse 5">
            <a:extLst>
              <a:ext uri="{FF2B5EF4-FFF2-40B4-BE49-F238E27FC236}">
                <a16:creationId xmlns:a16="http://schemas.microsoft.com/office/drawing/2014/main" id="{53E53F57-8EE1-4A0F-9640-FB9B85A3EBA6}"/>
              </a:ext>
            </a:extLst>
          </p:cNvPr>
          <p:cNvSpPr/>
          <p:nvPr/>
        </p:nvSpPr>
        <p:spPr>
          <a:xfrm>
            <a:off x="7159308" y="2133173"/>
            <a:ext cx="1656521" cy="207224"/>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302125E6-2AB4-4241-AC22-52EF3A2B54D3}"/>
              </a:ext>
            </a:extLst>
          </p:cNvPr>
          <p:cNvSpPr txBox="1"/>
          <p:nvPr/>
        </p:nvSpPr>
        <p:spPr>
          <a:xfrm>
            <a:off x="195211" y="1972635"/>
            <a:ext cx="2702102" cy="369332"/>
          </a:xfrm>
          <a:prstGeom prst="rect">
            <a:avLst/>
          </a:prstGeom>
          <a:solidFill>
            <a:schemeClr val="tx2">
              <a:alpha val="19000"/>
            </a:schemeClr>
          </a:solidFill>
        </p:spPr>
        <p:txBody>
          <a:bodyPr wrap="square" rtlCol="0">
            <a:spAutoFit/>
          </a:bodyPr>
          <a:lstStyle/>
          <a:p>
            <a:r>
              <a:rPr lang="fr-FR" dirty="0"/>
              <a:t>Proposition automatique </a:t>
            </a:r>
          </a:p>
        </p:txBody>
      </p:sp>
      <p:sp>
        <p:nvSpPr>
          <p:cNvPr id="10" name="ZoneTexte 9">
            <a:extLst>
              <a:ext uri="{FF2B5EF4-FFF2-40B4-BE49-F238E27FC236}">
                <a16:creationId xmlns:a16="http://schemas.microsoft.com/office/drawing/2014/main" id="{F9707793-6456-4EB4-A80C-3FCE0306CFB7}"/>
              </a:ext>
            </a:extLst>
          </p:cNvPr>
          <p:cNvSpPr txBox="1"/>
          <p:nvPr/>
        </p:nvSpPr>
        <p:spPr>
          <a:xfrm>
            <a:off x="5373385" y="3465398"/>
            <a:ext cx="5311740" cy="369332"/>
          </a:xfrm>
          <a:prstGeom prst="rect">
            <a:avLst/>
          </a:prstGeom>
          <a:solidFill>
            <a:schemeClr val="bg2">
              <a:lumMod val="60000"/>
              <a:lumOff val="40000"/>
              <a:alpha val="33000"/>
            </a:schemeClr>
          </a:solidFill>
        </p:spPr>
        <p:txBody>
          <a:bodyPr wrap="square" rtlCol="0">
            <a:spAutoFit/>
          </a:bodyPr>
          <a:lstStyle/>
          <a:p>
            <a:r>
              <a:rPr lang="fr-FR" dirty="0"/>
              <a:t>Proposition ajustable vs durée et montant </a:t>
            </a:r>
          </a:p>
        </p:txBody>
      </p:sp>
      <p:sp>
        <p:nvSpPr>
          <p:cNvPr id="2" name="Flèche : chevron 1">
            <a:extLst>
              <a:ext uri="{FF2B5EF4-FFF2-40B4-BE49-F238E27FC236}">
                <a16:creationId xmlns:a16="http://schemas.microsoft.com/office/drawing/2014/main" id="{E518B641-D12A-C994-55D8-6BCF07D8ED73}"/>
              </a:ext>
            </a:extLst>
          </p:cNvPr>
          <p:cNvSpPr/>
          <p:nvPr/>
        </p:nvSpPr>
        <p:spPr>
          <a:xfrm rot="5400000">
            <a:off x="7502936" y="3845287"/>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Flèche : chevron 2">
            <a:extLst>
              <a:ext uri="{FF2B5EF4-FFF2-40B4-BE49-F238E27FC236}">
                <a16:creationId xmlns:a16="http://schemas.microsoft.com/office/drawing/2014/main" id="{7D0A1D8D-0AE9-588B-5B3B-ECCAAECCA122}"/>
              </a:ext>
            </a:extLst>
          </p:cNvPr>
          <p:cNvSpPr/>
          <p:nvPr/>
        </p:nvSpPr>
        <p:spPr>
          <a:xfrm>
            <a:off x="3115340" y="1890857"/>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Titre 1">
            <a:extLst>
              <a:ext uri="{FF2B5EF4-FFF2-40B4-BE49-F238E27FC236}">
                <a16:creationId xmlns:a16="http://schemas.microsoft.com/office/drawing/2014/main" id="{31747DA6-BFE1-08D4-C89C-033E26FFAC50}"/>
              </a:ext>
            </a:extLst>
          </p:cNvPr>
          <p:cNvSpPr>
            <a:spLocks noGrp="1"/>
          </p:cNvSpPr>
          <p:nvPr>
            <p:ph type="title"/>
          </p:nvPr>
        </p:nvSpPr>
        <p:spPr>
          <a:xfrm>
            <a:off x="618686" y="177362"/>
            <a:ext cx="11480847" cy="719227"/>
          </a:xfrm>
        </p:spPr>
        <p:txBody>
          <a:bodyPr/>
          <a:lstStyle/>
          <a:p>
            <a:r>
              <a:rPr lang="fr-FR" sz="2800" dirty="0"/>
              <a:t>Proposition du plan de financement </a:t>
            </a:r>
          </a:p>
        </p:txBody>
      </p:sp>
      <p:sp>
        <p:nvSpPr>
          <p:cNvPr id="8" name="Espace réservé du pied de page 7">
            <a:extLst>
              <a:ext uri="{FF2B5EF4-FFF2-40B4-BE49-F238E27FC236}">
                <a16:creationId xmlns:a16="http://schemas.microsoft.com/office/drawing/2014/main" id="{B46B7A3B-E8E9-BF88-04FE-12E2F0CC1A71}"/>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1123273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6804AAD-8452-4922-A9DD-F0A384AC2DD1}"/>
              </a:ext>
            </a:extLst>
          </p:cNvPr>
          <p:cNvPicPr>
            <a:picLocks noChangeAspect="1"/>
          </p:cNvPicPr>
          <p:nvPr/>
        </p:nvPicPr>
        <p:blipFill>
          <a:blip r:embed="rId2"/>
          <a:stretch>
            <a:fillRect/>
          </a:stretch>
        </p:blipFill>
        <p:spPr>
          <a:xfrm>
            <a:off x="3121987" y="1481712"/>
            <a:ext cx="8232318" cy="3832839"/>
          </a:xfrm>
          <a:prstGeom prst="rect">
            <a:avLst/>
          </a:prstGeom>
        </p:spPr>
      </p:pic>
      <p:sp>
        <p:nvSpPr>
          <p:cNvPr id="2" name="Titre 1">
            <a:extLst>
              <a:ext uri="{FF2B5EF4-FFF2-40B4-BE49-F238E27FC236}">
                <a16:creationId xmlns:a16="http://schemas.microsoft.com/office/drawing/2014/main" id="{2B509E59-5958-489A-B079-217D41FD251F}"/>
              </a:ext>
            </a:extLst>
          </p:cNvPr>
          <p:cNvSpPr>
            <a:spLocks noGrp="1"/>
          </p:cNvSpPr>
          <p:nvPr>
            <p:ph type="title"/>
          </p:nvPr>
        </p:nvSpPr>
        <p:spPr>
          <a:xfrm>
            <a:off x="632384" y="198120"/>
            <a:ext cx="11559616" cy="719227"/>
          </a:xfrm>
        </p:spPr>
        <p:txBody>
          <a:bodyPr>
            <a:normAutofit fontScale="90000"/>
          </a:bodyPr>
          <a:lstStyle/>
          <a:p>
            <a:r>
              <a:rPr lang="fr-FR" sz="2400" dirty="0"/>
              <a:t>OPTIMISER VIA PRIMOLIS : choisir la combinaison optimisé &amp; lissage ce qui ouvre l’accès à Primolis</a:t>
            </a:r>
          </a:p>
        </p:txBody>
      </p:sp>
      <p:pic>
        <p:nvPicPr>
          <p:cNvPr id="4" name="Espace réservé du contenu 3">
            <a:extLst>
              <a:ext uri="{FF2B5EF4-FFF2-40B4-BE49-F238E27FC236}">
                <a16:creationId xmlns:a16="http://schemas.microsoft.com/office/drawing/2014/main" id="{62B0BF3C-6D00-4527-A484-861013C9343E}"/>
              </a:ext>
            </a:extLst>
          </p:cNvPr>
          <p:cNvPicPr>
            <a:picLocks noGrp="1" noChangeAspect="1"/>
          </p:cNvPicPr>
          <p:nvPr>
            <p:ph idx="1"/>
          </p:nvPr>
        </p:nvPicPr>
        <p:blipFill>
          <a:blip r:embed="rId3"/>
          <a:stretch>
            <a:fillRect/>
          </a:stretch>
        </p:blipFill>
        <p:spPr>
          <a:xfrm>
            <a:off x="591378" y="1690688"/>
            <a:ext cx="2209800" cy="1828800"/>
          </a:xfrm>
          <a:prstGeom prst="rect">
            <a:avLst/>
          </a:prstGeom>
        </p:spPr>
      </p:pic>
      <p:sp>
        <p:nvSpPr>
          <p:cNvPr id="6" name="Rectangle 5">
            <a:extLst>
              <a:ext uri="{FF2B5EF4-FFF2-40B4-BE49-F238E27FC236}">
                <a16:creationId xmlns:a16="http://schemas.microsoft.com/office/drawing/2014/main" id="{528768EB-A6FA-47F5-BB00-58430D218AF5}"/>
              </a:ext>
            </a:extLst>
          </p:cNvPr>
          <p:cNvSpPr/>
          <p:nvPr/>
        </p:nvSpPr>
        <p:spPr>
          <a:xfrm>
            <a:off x="5177913" y="1447868"/>
            <a:ext cx="2959220" cy="838976"/>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avec flèche 8">
            <a:extLst>
              <a:ext uri="{FF2B5EF4-FFF2-40B4-BE49-F238E27FC236}">
                <a16:creationId xmlns:a16="http://schemas.microsoft.com/office/drawing/2014/main" id="{3D4BF4A3-3259-452C-90FB-C5E920CAC1DC}"/>
              </a:ext>
            </a:extLst>
          </p:cNvPr>
          <p:cNvCxnSpPr>
            <a:cxnSpLocks/>
          </p:cNvCxnSpPr>
          <p:nvPr/>
        </p:nvCxnSpPr>
        <p:spPr>
          <a:xfrm>
            <a:off x="5050395" y="1096069"/>
            <a:ext cx="939439" cy="771287"/>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 en angle 11">
            <a:extLst>
              <a:ext uri="{FF2B5EF4-FFF2-40B4-BE49-F238E27FC236}">
                <a16:creationId xmlns:a16="http://schemas.microsoft.com/office/drawing/2014/main" id="{045C0187-71B7-456C-94BD-3EDB65BF756C}"/>
              </a:ext>
            </a:extLst>
          </p:cNvPr>
          <p:cNvCxnSpPr>
            <a:cxnSpLocks/>
          </p:cNvCxnSpPr>
          <p:nvPr/>
        </p:nvCxnSpPr>
        <p:spPr>
          <a:xfrm rot="16200000" flipH="1">
            <a:off x="7057111" y="2298358"/>
            <a:ext cx="362070" cy="339046"/>
          </a:xfrm>
          <a:prstGeom prst="bentConnector3">
            <a:avLst>
              <a:gd name="adj1" fmla="val 50000"/>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 name="Espace réservé du pied de page 7">
            <a:extLst>
              <a:ext uri="{FF2B5EF4-FFF2-40B4-BE49-F238E27FC236}">
                <a16:creationId xmlns:a16="http://schemas.microsoft.com/office/drawing/2014/main" id="{8EB927F7-CD73-85EC-791E-C9F36C2075C4}"/>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580932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1FCFD2-9A86-4C62-8049-DF0A96B3B487}"/>
              </a:ext>
            </a:extLst>
          </p:cNvPr>
          <p:cNvSpPr>
            <a:spLocks noGrp="1"/>
          </p:cNvSpPr>
          <p:nvPr>
            <p:ph type="title"/>
          </p:nvPr>
        </p:nvSpPr>
        <p:spPr/>
        <p:txBody>
          <a:bodyPr/>
          <a:lstStyle/>
          <a:p>
            <a:r>
              <a:rPr lang="fr-FR" sz="2800" dirty="0"/>
              <a:t>Proposition PRIMOLIS </a:t>
            </a:r>
          </a:p>
        </p:txBody>
      </p:sp>
      <p:pic>
        <p:nvPicPr>
          <p:cNvPr id="4" name="Image 3">
            <a:extLst>
              <a:ext uri="{FF2B5EF4-FFF2-40B4-BE49-F238E27FC236}">
                <a16:creationId xmlns:a16="http://schemas.microsoft.com/office/drawing/2014/main" id="{0C040A5F-20F7-4990-BDC1-EFC85FB67BE7}"/>
              </a:ext>
            </a:extLst>
          </p:cNvPr>
          <p:cNvPicPr>
            <a:picLocks noChangeAspect="1"/>
          </p:cNvPicPr>
          <p:nvPr/>
        </p:nvPicPr>
        <p:blipFill>
          <a:blip r:embed="rId2"/>
          <a:stretch>
            <a:fillRect/>
          </a:stretch>
        </p:blipFill>
        <p:spPr>
          <a:xfrm>
            <a:off x="505831" y="2239766"/>
            <a:ext cx="11180338" cy="3082248"/>
          </a:xfrm>
          <a:prstGeom prst="rect">
            <a:avLst/>
          </a:prstGeom>
        </p:spPr>
      </p:pic>
      <p:sp>
        <p:nvSpPr>
          <p:cNvPr id="5" name="Flèche : chevron 4">
            <a:extLst>
              <a:ext uri="{FF2B5EF4-FFF2-40B4-BE49-F238E27FC236}">
                <a16:creationId xmlns:a16="http://schemas.microsoft.com/office/drawing/2014/main" id="{DF24DF95-EBA7-AEB5-B243-BA6B46C32AD9}"/>
              </a:ext>
            </a:extLst>
          </p:cNvPr>
          <p:cNvSpPr/>
          <p:nvPr/>
        </p:nvSpPr>
        <p:spPr>
          <a:xfrm>
            <a:off x="2057633" y="2591841"/>
            <a:ext cx="484632" cy="484632"/>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Espace réservé du pied de page 7">
            <a:extLst>
              <a:ext uri="{FF2B5EF4-FFF2-40B4-BE49-F238E27FC236}">
                <a16:creationId xmlns:a16="http://schemas.microsoft.com/office/drawing/2014/main" id="{FF821CB1-363B-B7ED-EFBF-11BF8D7E494D}"/>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2396196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256DCB-E30F-0340-D952-32921B08E917}"/>
              </a:ext>
            </a:extLst>
          </p:cNvPr>
          <p:cNvSpPr>
            <a:spLocks noGrp="1"/>
          </p:cNvSpPr>
          <p:nvPr>
            <p:ph type="title"/>
          </p:nvPr>
        </p:nvSpPr>
        <p:spPr/>
        <p:txBody>
          <a:bodyPr/>
          <a:lstStyle/>
          <a:p>
            <a:r>
              <a:rPr lang="fr-FR" dirty="0"/>
              <a:t>07 </a:t>
            </a:r>
          </a:p>
        </p:txBody>
      </p:sp>
      <p:sp>
        <p:nvSpPr>
          <p:cNvPr id="3" name="Espace réservé du texte 2">
            <a:extLst>
              <a:ext uri="{FF2B5EF4-FFF2-40B4-BE49-F238E27FC236}">
                <a16:creationId xmlns:a16="http://schemas.microsoft.com/office/drawing/2014/main" id="{7753C3F4-4D10-8BD3-2229-82553145BD83}"/>
              </a:ext>
            </a:extLst>
          </p:cNvPr>
          <p:cNvSpPr>
            <a:spLocks noGrp="1"/>
          </p:cNvSpPr>
          <p:nvPr>
            <p:ph type="body" idx="1"/>
          </p:nvPr>
        </p:nvSpPr>
        <p:spPr/>
        <p:txBody>
          <a:bodyPr/>
          <a:lstStyle/>
          <a:p>
            <a:r>
              <a:rPr lang="fr-FR" dirty="0"/>
              <a:t>SYNTHESE ET REGLEMENTATION </a:t>
            </a:r>
          </a:p>
        </p:txBody>
      </p:sp>
      <p:sp>
        <p:nvSpPr>
          <p:cNvPr id="4" name="Espace réservé de la date 3">
            <a:extLst>
              <a:ext uri="{FF2B5EF4-FFF2-40B4-BE49-F238E27FC236}">
                <a16:creationId xmlns:a16="http://schemas.microsoft.com/office/drawing/2014/main" id="{A9936C9C-860F-4D69-170F-57F7D9B15652}"/>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6DD16134-AF89-DC25-C17F-6C8D0A8D35CB}"/>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E85C3637-AC43-4A3D-66E5-F7C40F003A31}"/>
              </a:ext>
            </a:extLst>
          </p:cNvPr>
          <p:cNvSpPr>
            <a:spLocks noGrp="1"/>
          </p:cNvSpPr>
          <p:nvPr>
            <p:ph type="sldNum" sz="quarter" idx="12"/>
          </p:nvPr>
        </p:nvSpPr>
        <p:spPr/>
        <p:txBody>
          <a:bodyPr/>
          <a:lstStyle/>
          <a:p>
            <a:fld id="{975A587B-5814-4D9B-9598-FE9CB954CB01}" type="slidenum">
              <a:rPr lang="fr-FR" smtClean="0"/>
              <a:pPr/>
              <a:t>25</a:t>
            </a:fld>
            <a:endParaRPr lang="fr-FR" dirty="0"/>
          </a:p>
        </p:txBody>
      </p:sp>
    </p:spTree>
    <p:extLst>
      <p:ext uri="{BB962C8B-B14F-4D97-AF65-F5344CB8AC3E}">
        <p14:creationId xmlns:p14="http://schemas.microsoft.com/office/powerpoint/2010/main" val="1824430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D6AF1381-94AC-E2BD-7A01-E6A0687767E0}"/>
              </a:ext>
            </a:extLst>
          </p:cNvPr>
          <p:cNvGrpSpPr/>
          <p:nvPr/>
        </p:nvGrpSpPr>
        <p:grpSpPr>
          <a:xfrm>
            <a:off x="343209" y="1541972"/>
            <a:ext cx="11089172" cy="5264658"/>
            <a:chOff x="211651" y="2139922"/>
            <a:chExt cx="8785609" cy="3489836"/>
          </a:xfrm>
        </p:grpSpPr>
        <p:sp>
          <p:nvSpPr>
            <p:cNvPr id="10" name="Rectangle : coins arrondis 9">
              <a:extLst>
                <a:ext uri="{FF2B5EF4-FFF2-40B4-BE49-F238E27FC236}">
                  <a16:creationId xmlns:a16="http://schemas.microsoft.com/office/drawing/2014/main" id="{A55A2129-45AC-6C4A-7C6B-FACD4687F7DE}"/>
                </a:ext>
              </a:extLst>
            </p:cNvPr>
            <p:cNvSpPr/>
            <p:nvPr/>
          </p:nvSpPr>
          <p:spPr>
            <a:xfrm>
              <a:off x="3068754" y="2475399"/>
              <a:ext cx="592850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eaLnBrk="1" hangingPunct="1"/>
              <a:r>
                <a:rPr lang="fr-FR" altLang="fr-FR" sz="1400" dirty="0">
                  <a:solidFill>
                    <a:schemeClr val="tx1"/>
                  </a:solidFill>
                </a:rPr>
                <a:t>Un solde inférieur à 300€ entraine la clôture du compte épargne logement</a:t>
              </a:r>
            </a:p>
            <a:p>
              <a:pPr lvl="2" eaLnBrk="1" hangingPunct="1"/>
              <a:r>
                <a:rPr lang="fr-FR" altLang="fr-FR" sz="1400" dirty="0">
                  <a:solidFill>
                    <a:schemeClr val="tx1"/>
                  </a:solidFill>
                </a:rPr>
                <a:t>Le plafond peut être dépassé de par la capitalisation des intérêts</a:t>
              </a:r>
            </a:p>
            <a:p>
              <a:pPr algn="ctr"/>
              <a:r>
                <a:rPr lang="fr-FR" sz="1200" dirty="0">
                  <a:solidFill>
                    <a:schemeClr val="tx1"/>
                  </a:solidFill>
                  <a:effectLst/>
                  <a:latin typeface="Arial" panose="020B0604020202020204" pitchFamily="34" charset="0"/>
                  <a:ea typeface="Times" pitchFamily="2" charset="0"/>
                  <a:cs typeface="Arial" panose="020B0604020202020204" pitchFamily="34" charset="0"/>
                </a:rPr>
                <a:t>. </a:t>
              </a:r>
              <a:endParaRPr lang="fr-FR" sz="1200" b="1" dirty="0">
                <a:solidFill>
                  <a:schemeClr val="tx1"/>
                </a:solidFill>
                <a:latin typeface="Arial" panose="020B0604020202020204" pitchFamily="34" charset="0"/>
                <a:cs typeface="Arial" panose="020B0604020202020204" pitchFamily="34" charset="0"/>
              </a:endParaRPr>
            </a:p>
          </p:txBody>
        </p:sp>
        <p:sp>
          <p:nvSpPr>
            <p:cNvPr id="22" name="ZoneTexte 21">
              <a:extLst>
                <a:ext uri="{FF2B5EF4-FFF2-40B4-BE49-F238E27FC236}">
                  <a16:creationId xmlns:a16="http://schemas.microsoft.com/office/drawing/2014/main" id="{E77B71F8-2392-7D65-47C7-6DA2701286F5}"/>
                </a:ext>
              </a:extLst>
            </p:cNvPr>
            <p:cNvSpPr txBox="1"/>
            <p:nvPr/>
          </p:nvSpPr>
          <p:spPr>
            <a:xfrm>
              <a:off x="3984421" y="2139922"/>
              <a:ext cx="2637203" cy="224421"/>
            </a:xfrm>
            <a:prstGeom prst="rect">
              <a:avLst/>
            </a:prstGeom>
            <a:noFill/>
          </p:spPr>
          <p:txBody>
            <a:bodyPr wrap="square" rtlCol="0" anchor="ctr">
              <a:spAutoFit/>
            </a:bodyPr>
            <a:lstStyle/>
            <a:p>
              <a:pPr algn="ctr"/>
              <a:r>
                <a:rPr lang="fr-FR" sz="1600" dirty="0">
                  <a:solidFill>
                    <a:schemeClr val="bg1"/>
                  </a:solidFill>
                  <a:latin typeface="Arial" panose="020B0604020202020204" pitchFamily="34" charset="0"/>
                  <a:cs typeface="Arial" panose="020B0604020202020204" pitchFamily="34" charset="0"/>
                </a:rPr>
                <a:t>CEL</a:t>
              </a:r>
              <a:endParaRPr lang="fr-FR" sz="1600" b="1" dirty="0">
                <a:solidFill>
                  <a:schemeClr val="bg1"/>
                </a:solidFill>
                <a:latin typeface="Arial" panose="020B060402020202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7340A250-A6D0-576A-E330-8FF8BA339764}"/>
                </a:ext>
              </a:extLst>
            </p:cNvPr>
            <p:cNvSpPr/>
            <p:nvPr/>
          </p:nvSpPr>
          <p:spPr>
            <a:xfrm>
              <a:off x="211651" y="2475399"/>
              <a:ext cx="2767566"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Epargne minimale : 300€ </a:t>
              </a:r>
            </a:p>
            <a:p>
              <a:pPr lvl="1" eaLnBrk="1" hangingPunct="1"/>
              <a:r>
                <a:rPr lang="fr-FR" altLang="fr-FR" sz="1400" b="1" dirty="0">
                  <a:solidFill>
                    <a:schemeClr val="bg2"/>
                  </a:solidFill>
                </a:rPr>
                <a:t> Plafond : 15.300€</a:t>
              </a:r>
              <a:endParaRPr lang="fr-FR" altLang="fr-FR" sz="1200" b="1" dirty="0">
                <a:solidFill>
                  <a:schemeClr val="bg2"/>
                </a:solidFill>
              </a:endParaRPr>
            </a:p>
          </p:txBody>
        </p:sp>
        <p:sp>
          <p:nvSpPr>
            <p:cNvPr id="13" name="Rectangle : coins arrondis 12">
              <a:extLst>
                <a:ext uri="{FF2B5EF4-FFF2-40B4-BE49-F238E27FC236}">
                  <a16:creationId xmlns:a16="http://schemas.microsoft.com/office/drawing/2014/main" id="{E9B83E18-E3FA-B56C-E544-9E811C55EC43}"/>
                </a:ext>
              </a:extLst>
            </p:cNvPr>
            <p:cNvSpPr/>
            <p:nvPr/>
          </p:nvSpPr>
          <p:spPr>
            <a:xfrm>
              <a:off x="3068756" y="3137402"/>
              <a:ext cx="5928503" cy="737504"/>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200" dirty="0">
                <a:solidFill>
                  <a:srgbClr val="3E454A"/>
                </a:solidFill>
                <a:effectLst/>
                <a:latin typeface="Arial" panose="020B0604020202020204" pitchFamily="34" charset="0"/>
                <a:cs typeface="Arial" panose="020B0604020202020204" pitchFamily="34" charset="0"/>
              </a:endParaRPr>
            </a:p>
          </p:txBody>
        </p:sp>
        <p:sp>
          <p:nvSpPr>
            <p:cNvPr id="14" name="Rectangle : coins arrondis 13">
              <a:extLst>
                <a:ext uri="{FF2B5EF4-FFF2-40B4-BE49-F238E27FC236}">
                  <a16:creationId xmlns:a16="http://schemas.microsoft.com/office/drawing/2014/main" id="{86FF87FB-E5AF-1397-7D12-A96F101A4872}"/>
                </a:ext>
              </a:extLst>
            </p:cNvPr>
            <p:cNvSpPr/>
            <p:nvPr/>
          </p:nvSpPr>
          <p:spPr>
            <a:xfrm>
              <a:off x="3068756" y="3884298"/>
              <a:ext cx="5928504" cy="498072"/>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1400" dirty="0">
                  <a:solidFill>
                    <a:schemeClr val="tx1"/>
                  </a:solidFill>
                </a:rPr>
                <a:t>12 mois en cas d’utilisation avec un autre CEL d’au moins 18 mois, ou avec un PEL d’au moins 3 ans</a:t>
              </a:r>
              <a:r>
                <a:rPr lang="fr-FR" sz="1400" dirty="0">
                  <a:solidFill>
                    <a:schemeClr val="tx1"/>
                  </a:solidFill>
                  <a:effectLst/>
                  <a:latin typeface="Arial" panose="020B0604020202020204" pitchFamily="34" charset="0"/>
                  <a:ea typeface="Times" pitchFamily="2" charset="0"/>
                  <a:cs typeface="Arial" panose="020B0604020202020204" pitchFamily="34" charset="0"/>
                </a:rPr>
                <a:t>.</a:t>
              </a:r>
              <a:endParaRPr lang="fr-FR" sz="1400" dirty="0">
                <a:solidFill>
                  <a:schemeClr val="tx1"/>
                </a:solidFill>
                <a:latin typeface="Arial" panose="020B060402020202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FFE9001F-DBF7-CBDB-0871-16A90485128E}"/>
                </a:ext>
              </a:extLst>
            </p:cNvPr>
            <p:cNvSpPr/>
            <p:nvPr/>
          </p:nvSpPr>
          <p:spPr>
            <a:xfrm>
              <a:off x="211651" y="3137402"/>
              <a:ext cx="2767566" cy="721104"/>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1400" b="1" dirty="0">
                  <a:solidFill>
                    <a:schemeClr val="bg2"/>
                  </a:solidFill>
                </a:rPr>
                <a:t>Retraits et versements non contractuels, possibles en toute liberté</a:t>
              </a:r>
            </a:p>
            <a:p>
              <a:pPr algn="ctr"/>
              <a:endParaRPr lang="fr-FR" sz="2000" b="1" dirty="0">
                <a:solidFill>
                  <a:srgbClr val="EB0F0F"/>
                </a:solidFill>
                <a:latin typeface="Arial" panose="020B0604020202020204" pitchFamily="34" charset="0"/>
                <a:cs typeface="Arial" panose="020B0604020202020204" pitchFamily="34" charset="0"/>
              </a:endParaRPr>
            </a:p>
          </p:txBody>
        </p:sp>
        <p:sp>
          <p:nvSpPr>
            <p:cNvPr id="16" name="Rectangle : coins arrondis 15">
              <a:extLst>
                <a:ext uri="{FF2B5EF4-FFF2-40B4-BE49-F238E27FC236}">
                  <a16:creationId xmlns:a16="http://schemas.microsoft.com/office/drawing/2014/main" id="{AA7BA804-0790-10DE-4285-6751F4FCA6CD}"/>
                </a:ext>
              </a:extLst>
            </p:cNvPr>
            <p:cNvSpPr/>
            <p:nvPr/>
          </p:nvSpPr>
          <p:spPr>
            <a:xfrm>
              <a:off x="211651" y="3903031"/>
              <a:ext cx="2767563" cy="479339"/>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endParaRPr lang="fr-FR" altLang="fr-FR" sz="1200" b="1" dirty="0">
                <a:solidFill>
                  <a:schemeClr val="bg2"/>
                </a:solidFill>
              </a:endParaRPr>
            </a:p>
          </p:txBody>
        </p:sp>
        <p:sp>
          <p:nvSpPr>
            <p:cNvPr id="17" name="Rectangle : coins arrondis 16">
              <a:extLst>
                <a:ext uri="{FF2B5EF4-FFF2-40B4-BE49-F238E27FC236}">
                  <a16:creationId xmlns:a16="http://schemas.microsoft.com/office/drawing/2014/main" id="{B78E9AED-5558-84C9-0966-34C72AC4DA9D}"/>
                </a:ext>
              </a:extLst>
            </p:cNvPr>
            <p:cNvSpPr/>
            <p:nvPr/>
          </p:nvSpPr>
          <p:spPr>
            <a:xfrm>
              <a:off x="3063425" y="4402954"/>
              <a:ext cx="5928503"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altLang="fr-FR" sz="1400" dirty="0">
                  <a:solidFill>
                    <a:schemeClr val="tx1"/>
                  </a:solidFill>
                </a:rPr>
                <a:t>La prime est versée après déblocage de la totalité des fonds du prêt</a:t>
              </a:r>
            </a:p>
            <a:p>
              <a:pPr algn="ctr"/>
              <a:r>
                <a:rPr lang="fr-FR" sz="1200" dirty="0">
                  <a:solidFill>
                    <a:srgbClr val="3E454A"/>
                  </a:solidFill>
                  <a:effectLst/>
                  <a:latin typeface="Arial" panose="020B0604020202020204" pitchFamily="34" charset="0"/>
                  <a:cs typeface="Arial" panose="020B0604020202020204" pitchFamily="34" charset="0"/>
                </a:rPr>
                <a:t>.</a:t>
              </a:r>
            </a:p>
          </p:txBody>
        </p:sp>
        <p:sp>
          <p:nvSpPr>
            <p:cNvPr id="18" name="Rectangle : coins arrondis 17">
              <a:extLst>
                <a:ext uri="{FF2B5EF4-FFF2-40B4-BE49-F238E27FC236}">
                  <a16:creationId xmlns:a16="http://schemas.microsoft.com/office/drawing/2014/main" id="{BCB58563-7445-9365-15E4-1BB3590380FA}"/>
                </a:ext>
              </a:extLst>
            </p:cNvPr>
            <p:cNvSpPr/>
            <p:nvPr/>
          </p:nvSpPr>
          <p:spPr>
            <a:xfrm>
              <a:off x="211651" y="4379974"/>
              <a:ext cx="2767566" cy="75600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Les intérêts générés peuvent permettre d’effectuer plusieurs crédits successifs</a:t>
              </a:r>
            </a:p>
            <a:p>
              <a:pPr algn="ctr"/>
              <a:endParaRPr lang="fr-FR" sz="2000" b="1" dirty="0">
                <a:solidFill>
                  <a:srgbClr val="EB0F0F"/>
                </a:solidFill>
                <a:latin typeface="Arial" panose="020B0604020202020204" pitchFamily="34" charset="0"/>
                <a:cs typeface="Arial" panose="020B0604020202020204" pitchFamily="34" charset="0"/>
              </a:endParaRPr>
            </a:p>
          </p:txBody>
        </p:sp>
        <p:sp>
          <p:nvSpPr>
            <p:cNvPr id="19" name="Rectangle : coins arrondis 18">
              <a:extLst>
                <a:ext uri="{FF2B5EF4-FFF2-40B4-BE49-F238E27FC236}">
                  <a16:creationId xmlns:a16="http://schemas.microsoft.com/office/drawing/2014/main" id="{AB7F5A5C-A5D4-1EE5-8FA0-BB16E00E469C}"/>
                </a:ext>
              </a:extLst>
            </p:cNvPr>
            <p:cNvSpPr/>
            <p:nvPr/>
          </p:nvSpPr>
          <p:spPr>
            <a:xfrm>
              <a:off x="3068754" y="5149540"/>
              <a:ext cx="5928501" cy="480218"/>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lvl="2" eaLnBrk="1" hangingPunct="1"/>
              <a:r>
                <a:rPr lang="fr-FR" altLang="fr-FR" sz="1400" dirty="0">
                  <a:solidFill>
                    <a:schemeClr val="tx1"/>
                  </a:solidFill>
                </a:rPr>
                <a:t>Cession sous condition de lien de parenté</a:t>
              </a:r>
            </a:p>
          </p:txBody>
        </p:sp>
        <p:sp>
          <p:nvSpPr>
            <p:cNvPr id="20" name="Rectangle : coins arrondis 19">
              <a:extLst>
                <a:ext uri="{FF2B5EF4-FFF2-40B4-BE49-F238E27FC236}">
                  <a16:creationId xmlns:a16="http://schemas.microsoft.com/office/drawing/2014/main" id="{CC2430F6-50AE-19D8-5DE6-C8FA29BC3925}"/>
                </a:ext>
              </a:extLst>
            </p:cNvPr>
            <p:cNvSpPr/>
            <p:nvPr/>
          </p:nvSpPr>
          <p:spPr>
            <a:xfrm>
              <a:off x="211651" y="5135974"/>
              <a:ext cx="2767566" cy="47738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eaLnBrk="1" hangingPunct="1"/>
              <a:r>
                <a:rPr lang="fr-FR" altLang="fr-FR" sz="1400" b="1" dirty="0">
                  <a:solidFill>
                    <a:schemeClr val="bg2"/>
                  </a:solidFill>
                </a:rPr>
                <a:t>La cession de droits à prêts à une tierce personne titulaire d’un CEL ou d’un PEL est autorisée</a:t>
              </a:r>
            </a:p>
            <a:p>
              <a:pPr algn="ctr"/>
              <a:endParaRPr lang="fr-FR" sz="2000" b="1" dirty="0">
                <a:solidFill>
                  <a:srgbClr val="EB0F0F"/>
                </a:solidFill>
                <a:latin typeface="Arial" panose="020B0604020202020204" pitchFamily="34" charset="0"/>
                <a:cs typeface="Arial" panose="020B0604020202020204" pitchFamily="34" charset="0"/>
              </a:endParaRPr>
            </a:p>
          </p:txBody>
        </p:sp>
      </p:grpSp>
      <p:sp>
        <p:nvSpPr>
          <p:cNvPr id="23" name="Rectangle : coins arrondis 22">
            <a:extLst>
              <a:ext uri="{FF2B5EF4-FFF2-40B4-BE49-F238E27FC236}">
                <a16:creationId xmlns:a16="http://schemas.microsoft.com/office/drawing/2014/main" id="{74029B4E-2367-9DA4-7AAF-DE45E7B5791E}"/>
              </a:ext>
            </a:extLst>
          </p:cNvPr>
          <p:cNvSpPr/>
          <p:nvPr/>
        </p:nvSpPr>
        <p:spPr>
          <a:xfrm>
            <a:off x="3949437" y="1280479"/>
            <a:ext cx="7482940" cy="698451"/>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100" dirty="0">
                <a:solidFill>
                  <a:srgbClr val="3E454A"/>
                </a:solidFill>
                <a:effectLst/>
                <a:latin typeface="Arial" panose="020B0604020202020204" pitchFamily="34" charset="0"/>
                <a:cs typeface="Arial" panose="020B0604020202020204" pitchFamily="34" charset="0"/>
              </a:rPr>
              <a:t>Un CEL ne peut être nanti </a:t>
            </a:r>
          </a:p>
        </p:txBody>
      </p:sp>
      <p:sp>
        <p:nvSpPr>
          <p:cNvPr id="24" name="Rectangle : coins arrondis 23">
            <a:extLst>
              <a:ext uri="{FF2B5EF4-FFF2-40B4-BE49-F238E27FC236}">
                <a16:creationId xmlns:a16="http://schemas.microsoft.com/office/drawing/2014/main" id="{7968334E-8316-72D3-4932-8943ABF5A5CF}"/>
              </a:ext>
            </a:extLst>
          </p:cNvPr>
          <p:cNvSpPr/>
          <p:nvPr/>
        </p:nvSpPr>
        <p:spPr>
          <a:xfrm>
            <a:off x="343209" y="1280479"/>
            <a:ext cx="3493214" cy="698451"/>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            Garantie </a:t>
            </a:r>
          </a:p>
          <a:p>
            <a:pPr algn="ctr"/>
            <a:endParaRPr lang="fr-FR" b="1" dirty="0">
              <a:solidFill>
                <a:srgbClr val="EB0F0F"/>
              </a:solidFill>
              <a:latin typeface="Arial" panose="020B060402020202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BA341068-AB5C-81E6-27E7-6DA93B0A7A5A}"/>
              </a:ext>
            </a:extLst>
          </p:cNvPr>
          <p:cNvSpPr txBox="1"/>
          <p:nvPr/>
        </p:nvSpPr>
        <p:spPr>
          <a:xfrm>
            <a:off x="3836420" y="3133466"/>
            <a:ext cx="7321316" cy="954107"/>
          </a:xfrm>
          <a:prstGeom prst="rect">
            <a:avLst/>
          </a:prstGeom>
          <a:noFill/>
        </p:spPr>
        <p:txBody>
          <a:bodyPr wrap="square">
            <a:spAutoFit/>
          </a:bodyPr>
          <a:lstStyle/>
          <a:p>
            <a:pPr lvl="2" eaLnBrk="1" hangingPunct="1"/>
            <a:r>
              <a:rPr lang="fr-FR" altLang="fr-FR" sz="1400" dirty="0"/>
              <a:t>Versement possible à partir de 75€, mensuel ou libre</a:t>
            </a:r>
          </a:p>
          <a:p>
            <a:pPr lvl="2" eaLnBrk="1" hangingPunct="1"/>
            <a:r>
              <a:rPr lang="fr-FR" altLang="fr-FR" sz="1400" dirty="0"/>
              <a:t>Le taux du CEL n’est pas défini contractuellement lors de l’ouverture du produit mais varie en fonction de la réglementation</a:t>
            </a:r>
          </a:p>
          <a:p>
            <a:pPr lvl="2" eaLnBrk="1" hangingPunct="1"/>
            <a:r>
              <a:rPr lang="fr-FR" altLang="fr-FR" sz="1400" dirty="0"/>
              <a:t>Un CEL compte au final plusieurs périodes de taux</a:t>
            </a:r>
          </a:p>
        </p:txBody>
      </p:sp>
      <p:sp>
        <p:nvSpPr>
          <p:cNvPr id="27" name="Rectangle 2">
            <a:extLst>
              <a:ext uri="{FF2B5EF4-FFF2-40B4-BE49-F238E27FC236}">
                <a16:creationId xmlns:a16="http://schemas.microsoft.com/office/drawing/2014/main" id="{DFBDB220-E7DA-D3FF-94A7-0436C258D068}"/>
              </a:ext>
            </a:extLst>
          </p:cNvPr>
          <p:cNvSpPr>
            <a:spLocks noGrp="1" noChangeArrowheads="1"/>
          </p:cNvSpPr>
          <p:nvPr>
            <p:ph type="title"/>
          </p:nvPr>
        </p:nvSpPr>
        <p:spPr>
          <a:xfrm>
            <a:off x="631825" y="198438"/>
            <a:ext cx="10801350" cy="719137"/>
          </a:xfrm>
        </p:spPr>
        <p:txBody>
          <a:bodyPr/>
          <a:lstStyle/>
          <a:p>
            <a:pPr eaLnBrk="1" hangingPunct="1"/>
            <a:r>
              <a:rPr lang="fr-FR" altLang="fr-FR" sz="2800" dirty="0"/>
              <a:t>L’épargne logement – Le CEL</a:t>
            </a:r>
          </a:p>
        </p:txBody>
      </p:sp>
      <p:sp>
        <p:nvSpPr>
          <p:cNvPr id="28" name="Espace réservé du pied de page 7">
            <a:extLst>
              <a:ext uri="{FF2B5EF4-FFF2-40B4-BE49-F238E27FC236}">
                <a16:creationId xmlns:a16="http://schemas.microsoft.com/office/drawing/2014/main" id="{CC963B80-599B-8E18-BB05-4D7989682956}"/>
              </a:ext>
            </a:extLst>
          </p:cNvPr>
          <p:cNvSpPr>
            <a:spLocks noGrp="1"/>
          </p:cNvSpPr>
          <p:nvPr>
            <p:ph type="ftr" sz="quarter" idx="11"/>
          </p:nvPr>
        </p:nvSpPr>
        <p:spPr>
          <a:xfrm>
            <a:off x="343209" y="6676618"/>
            <a:ext cx="4889604" cy="260023"/>
          </a:xfrm>
        </p:spPr>
        <p:txBody>
          <a:bodyPr/>
          <a:lstStyle>
            <a:lvl1pPr>
              <a:defRPr/>
            </a:lvl1pPr>
          </a:lstStyle>
          <a:p>
            <a:r>
              <a:rPr lang="fr-FR" dirty="0"/>
              <a:t>OAV Réseau  PEL et EL 2023                       Document à usage interne ne pas diffuser </a:t>
            </a:r>
          </a:p>
        </p:txBody>
      </p:sp>
      <p:sp>
        <p:nvSpPr>
          <p:cNvPr id="2" name="ZoneTexte 1">
            <a:extLst>
              <a:ext uri="{FF2B5EF4-FFF2-40B4-BE49-F238E27FC236}">
                <a16:creationId xmlns:a16="http://schemas.microsoft.com/office/drawing/2014/main" id="{C37A399E-D45B-D2D9-3FBE-46A89CE92CB9}"/>
              </a:ext>
            </a:extLst>
          </p:cNvPr>
          <p:cNvSpPr txBox="1"/>
          <p:nvPr/>
        </p:nvSpPr>
        <p:spPr>
          <a:xfrm>
            <a:off x="343209" y="4247735"/>
            <a:ext cx="3739693" cy="954107"/>
          </a:xfrm>
          <a:prstGeom prst="rect">
            <a:avLst/>
          </a:prstGeom>
          <a:noFill/>
        </p:spPr>
        <p:txBody>
          <a:bodyPr wrap="square" rtlCol="0">
            <a:spAutoFit/>
          </a:bodyPr>
          <a:lstStyle/>
          <a:p>
            <a:r>
              <a:rPr lang="fr-FR" altLang="fr-FR" sz="1400" b="1" dirty="0">
                <a:solidFill>
                  <a:schemeClr val="bg2"/>
                </a:solidFill>
              </a:rPr>
              <a:t>Pour bénéficier d’un prêt, la période d’épargne est au minimum de 18 mois, sans maximum</a:t>
            </a:r>
          </a:p>
          <a:p>
            <a:endParaRPr lang="fr-FR" sz="1400" dirty="0"/>
          </a:p>
        </p:txBody>
      </p:sp>
    </p:spTree>
    <p:extLst>
      <p:ext uri="{BB962C8B-B14F-4D97-AF65-F5344CB8AC3E}">
        <p14:creationId xmlns:p14="http://schemas.microsoft.com/office/powerpoint/2010/main" val="1948010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D6AF1381-94AC-E2BD-7A01-E6A0687767E0}"/>
              </a:ext>
            </a:extLst>
          </p:cNvPr>
          <p:cNvGrpSpPr/>
          <p:nvPr/>
        </p:nvGrpSpPr>
        <p:grpSpPr>
          <a:xfrm>
            <a:off x="344003" y="482885"/>
            <a:ext cx="11089172" cy="5948737"/>
            <a:chOff x="211651" y="2139922"/>
            <a:chExt cx="8785609" cy="3019032"/>
          </a:xfrm>
        </p:grpSpPr>
        <p:sp>
          <p:nvSpPr>
            <p:cNvPr id="10" name="Rectangle : coins arrondis 9">
              <a:extLst>
                <a:ext uri="{FF2B5EF4-FFF2-40B4-BE49-F238E27FC236}">
                  <a16:creationId xmlns:a16="http://schemas.microsoft.com/office/drawing/2014/main" id="{A55A2129-45AC-6C4A-7C6B-FACD4687F7DE}"/>
                </a:ext>
              </a:extLst>
            </p:cNvPr>
            <p:cNvSpPr/>
            <p:nvPr/>
          </p:nvSpPr>
          <p:spPr>
            <a:xfrm>
              <a:off x="3068754" y="2475088"/>
              <a:ext cx="5928501"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eaLnBrk="1" hangingPunct="1"/>
              <a:r>
                <a:rPr lang="fr-FR" altLang="fr-FR" sz="1400" dirty="0">
                  <a:solidFill>
                    <a:schemeClr val="tx1"/>
                  </a:solidFill>
                </a:rPr>
                <a:t>2 x 23.000€ par ménage, quel que soit le régime matrimonial, et maximum 23.000€ sur un même bien et non cumul résidence principale / résidence secondaire</a:t>
              </a:r>
            </a:p>
            <a:p>
              <a:pPr lvl="2" eaLnBrk="1" hangingPunct="1"/>
              <a:r>
                <a:rPr lang="fr-FR" altLang="fr-FR" sz="1400" dirty="0">
                  <a:solidFill>
                    <a:schemeClr val="tx1"/>
                  </a:solidFill>
                </a:rPr>
                <a:t>Ce montant « faible » est adapté au financement de travaux ou grosses réparations</a:t>
              </a:r>
              <a:r>
                <a:rPr lang="fr-FR" sz="1200" dirty="0">
                  <a:solidFill>
                    <a:schemeClr val="tx1"/>
                  </a:solidFill>
                  <a:effectLst/>
                  <a:latin typeface="Arial" panose="020B0604020202020204" pitchFamily="34" charset="0"/>
                  <a:ea typeface="Times" pitchFamily="2" charset="0"/>
                  <a:cs typeface="Arial" panose="020B0604020202020204" pitchFamily="34" charset="0"/>
                </a:rPr>
                <a:t>. </a:t>
              </a:r>
              <a:endParaRPr lang="fr-FR" sz="1200" b="1" dirty="0">
                <a:solidFill>
                  <a:schemeClr val="tx1"/>
                </a:solidFill>
                <a:latin typeface="Arial" panose="020B0604020202020204" pitchFamily="34" charset="0"/>
                <a:cs typeface="Arial" panose="020B0604020202020204" pitchFamily="34" charset="0"/>
              </a:endParaRPr>
            </a:p>
          </p:txBody>
        </p:sp>
        <p:sp>
          <p:nvSpPr>
            <p:cNvPr id="22" name="ZoneTexte 21">
              <a:extLst>
                <a:ext uri="{FF2B5EF4-FFF2-40B4-BE49-F238E27FC236}">
                  <a16:creationId xmlns:a16="http://schemas.microsoft.com/office/drawing/2014/main" id="{E77B71F8-2392-7D65-47C7-6DA2701286F5}"/>
                </a:ext>
              </a:extLst>
            </p:cNvPr>
            <p:cNvSpPr txBox="1"/>
            <p:nvPr/>
          </p:nvSpPr>
          <p:spPr>
            <a:xfrm>
              <a:off x="3984421" y="2139922"/>
              <a:ext cx="2637203" cy="224421"/>
            </a:xfrm>
            <a:prstGeom prst="rect">
              <a:avLst/>
            </a:prstGeom>
            <a:noFill/>
          </p:spPr>
          <p:txBody>
            <a:bodyPr wrap="square" rtlCol="0" anchor="ctr">
              <a:spAutoFit/>
            </a:bodyPr>
            <a:lstStyle/>
            <a:p>
              <a:pPr algn="ctr"/>
              <a:r>
                <a:rPr lang="fr-FR" sz="1600" dirty="0">
                  <a:solidFill>
                    <a:schemeClr val="bg1"/>
                  </a:solidFill>
                  <a:latin typeface="Arial" panose="020B0604020202020204" pitchFamily="34" charset="0"/>
                  <a:cs typeface="Arial" panose="020B0604020202020204" pitchFamily="34" charset="0"/>
                </a:rPr>
                <a:t>CEL</a:t>
              </a:r>
              <a:endParaRPr lang="fr-FR" sz="1600" b="1" dirty="0">
                <a:solidFill>
                  <a:schemeClr val="bg1"/>
                </a:solidFill>
                <a:latin typeface="Arial" panose="020B060402020202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7340A250-A6D0-576A-E330-8FF8BA339764}"/>
                </a:ext>
              </a:extLst>
            </p:cNvPr>
            <p:cNvSpPr/>
            <p:nvPr/>
          </p:nvSpPr>
          <p:spPr>
            <a:xfrm>
              <a:off x="211651" y="2475399"/>
              <a:ext cx="2767566"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Le montant maximum de prêt accordé, avec prise en compte des encours éventuels, est de 23.000€</a:t>
              </a:r>
            </a:p>
          </p:txBody>
        </p:sp>
        <p:sp>
          <p:nvSpPr>
            <p:cNvPr id="13" name="Rectangle : coins arrondis 12">
              <a:extLst>
                <a:ext uri="{FF2B5EF4-FFF2-40B4-BE49-F238E27FC236}">
                  <a16:creationId xmlns:a16="http://schemas.microsoft.com/office/drawing/2014/main" id="{E9B83E18-E3FA-B56C-E544-9E811C55EC43}"/>
                </a:ext>
              </a:extLst>
            </p:cNvPr>
            <p:cNvSpPr/>
            <p:nvPr/>
          </p:nvSpPr>
          <p:spPr>
            <a:xfrm>
              <a:off x="3068756" y="3137402"/>
              <a:ext cx="5928503" cy="85432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200" dirty="0">
                <a:solidFill>
                  <a:srgbClr val="3E454A"/>
                </a:solidFill>
                <a:effectLst/>
                <a:latin typeface="Arial" panose="020B0604020202020204" pitchFamily="34" charset="0"/>
                <a:cs typeface="Arial" panose="020B0604020202020204" pitchFamily="34" charset="0"/>
              </a:endParaRPr>
            </a:p>
          </p:txBody>
        </p:sp>
        <p:sp>
          <p:nvSpPr>
            <p:cNvPr id="14" name="Rectangle : coins arrondis 13">
              <a:extLst>
                <a:ext uri="{FF2B5EF4-FFF2-40B4-BE49-F238E27FC236}">
                  <a16:creationId xmlns:a16="http://schemas.microsoft.com/office/drawing/2014/main" id="{86FF87FB-E5AF-1397-7D12-A96F101A4872}"/>
                </a:ext>
              </a:extLst>
            </p:cNvPr>
            <p:cNvSpPr/>
            <p:nvPr/>
          </p:nvSpPr>
          <p:spPr>
            <a:xfrm>
              <a:off x="3068756" y="3993570"/>
              <a:ext cx="5928504"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eaLnBrk="1" hangingPunct="1"/>
              <a:r>
                <a:rPr lang="fr-FR" altLang="fr-FR" sz="1400" dirty="0">
                  <a:solidFill>
                    <a:schemeClr val="tx1"/>
                  </a:solidFill>
                </a:rPr>
                <a:t>75€ pour une opération de construction ou acquisition</a:t>
              </a:r>
            </a:p>
            <a:p>
              <a:pPr lvl="2" eaLnBrk="1" hangingPunct="1"/>
              <a:r>
                <a:rPr lang="fr-FR" altLang="fr-FR" sz="1400" dirty="0">
                  <a:solidFill>
                    <a:schemeClr val="tx1"/>
                  </a:solidFill>
                </a:rPr>
                <a:t>37€ pour des travaux</a:t>
              </a:r>
            </a:p>
            <a:p>
              <a:pPr lvl="2" eaLnBrk="1" hangingPunct="1"/>
              <a:r>
                <a:rPr lang="fr-FR" altLang="fr-FR" sz="1400" dirty="0">
                  <a:solidFill>
                    <a:schemeClr val="tx1"/>
                  </a:solidFill>
                </a:rPr>
                <a:t>22.5€ pour des travaux d’économie d’énergie</a:t>
              </a:r>
            </a:p>
          </p:txBody>
        </p:sp>
        <p:sp>
          <p:nvSpPr>
            <p:cNvPr id="15" name="Rectangle : coins arrondis 14">
              <a:extLst>
                <a:ext uri="{FF2B5EF4-FFF2-40B4-BE49-F238E27FC236}">
                  <a16:creationId xmlns:a16="http://schemas.microsoft.com/office/drawing/2014/main" id="{FFE9001F-DBF7-CBDB-0871-16A90485128E}"/>
                </a:ext>
              </a:extLst>
            </p:cNvPr>
            <p:cNvSpPr/>
            <p:nvPr/>
          </p:nvSpPr>
          <p:spPr>
            <a:xfrm>
              <a:off x="211651" y="3137402"/>
              <a:ext cx="2767566" cy="85432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Le taux d’intérêt du prêt CEL est égal au taux de la phase épargne majoré des frais de gestion de 1.50 points au maximum </a:t>
              </a:r>
              <a:endParaRPr lang="fr-FR" sz="3200" b="1" dirty="0">
                <a:solidFill>
                  <a:srgbClr val="EB0F0F"/>
                </a:solidFill>
                <a:latin typeface="Arial" panose="020B0604020202020204" pitchFamily="34" charset="0"/>
                <a:cs typeface="Arial" panose="020B0604020202020204" pitchFamily="34" charset="0"/>
              </a:endParaRPr>
            </a:p>
          </p:txBody>
        </p:sp>
        <p:sp>
          <p:nvSpPr>
            <p:cNvPr id="16" name="Rectangle : coins arrondis 15">
              <a:extLst>
                <a:ext uri="{FF2B5EF4-FFF2-40B4-BE49-F238E27FC236}">
                  <a16:creationId xmlns:a16="http://schemas.microsoft.com/office/drawing/2014/main" id="{AA7BA804-0790-10DE-4285-6751F4FCA6CD}"/>
                </a:ext>
              </a:extLst>
            </p:cNvPr>
            <p:cNvSpPr/>
            <p:nvPr/>
          </p:nvSpPr>
          <p:spPr>
            <a:xfrm>
              <a:off x="211651" y="3993570"/>
              <a:ext cx="2767566"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Intérêts acquis minimum :</a:t>
              </a:r>
            </a:p>
          </p:txBody>
        </p:sp>
        <p:sp>
          <p:nvSpPr>
            <p:cNvPr id="17" name="Rectangle : coins arrondis 16">
              <a:extLst>
                <a:ext uri="{FF2B5EF4-FFF2-40B4-BE49-F238E27FC236}">
                  <a16:creationId xmlns:a16="http://schemas.microsoft.com/office/drawing/2014/main" id="{B78E9AED-5558-84C9-0966-34C72AC4DA9D}"/>
                </a:ext>
              </a:extLst>
            </p:cNvPr>
            <p:cNvSpPr/>
            <p:nvPr/>
          </p:nvSpPr>
          <p:spPr>
            <a:xfrm>
              <a:off x="3063425" y="4402954"/>
              <a:ext cx="5928503"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200" dirty="0">
                  <a:solidFill>
                    <a:srgbClr val="3E454A"/>
                  </a:solidFill>
                  <a:effectLst/>
                  <a:latin typeface="Arial" panose="020B0604020202020204" pitchFamily="34" charset="0"/>
                  <a:cs typeface="Arial" panose="020B0604020202020204" pitchFamily="34" charset="0"/>
                </a:rPr>
                <a:t>.</a:t>
              </a:r>
            </a:p>
          </p:txBody>
        </p:sp>
        <p:sp>
          <p:nvSpPr>
            <p:cNvPr id="18" name="Rectangle : coins arrondis 17">
              <a:extLst>
                <a:ext uri="{FF2B5EF4-FFF2-40B4-BE49-F238E27FC236}">
                  <a16:creationId xmlns:a16="http://schemas.microsoft.com/office/drawing/2014/main" id="{BCB58563-7445-9365-15E4-1BB3590380FA}"/>
                </a:ext>
              </a:extLst>
            </p:cNvPr>
            <p:cNvSpPr/>
            <p:nvPr/>
          </p:nvSpPr>
          <p:spPr>
            <a:xfrm>
              <a:off x="211651" y="4379974"/>
              <a:ext cx="2767566" cy="75600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r>
                <a:rPr lang="fr-FR" altLang="fr-FR" sz="1400" b="1" dirty="0">
                  <a:solidFill>
                    <a:schemeClr val="bg2"/>
                  </a:solidFill>
                </a:rPr>
                <a:t>Ces montants d’intérêts peuvent être issus de plusieurs CEL pour peu que les CEL utilisés aient chacun produit depuis leur ouverture le minimum nécessaire fonction de l’opération</a:t>
              </a:r>
            </a:p>
            <a:p>
              <a:pPr algn="ctr"/>
              <a:endParaRPr lang="fr-FR" sz="2000" b="1" dirty="0">
                <a:solidFill>
                  <a:srgbClr val="EB0F0F"/>
                </a:solidFill>
                <a:latin typeface="Arial" panose="020B0604020202020204" pitchFamily="34" charset="0"/>
                <a:cs typeface="Arial" panose="020B0604020202020204" pitchFamily="34" charset="0"/>
              </a:endParaRPr>
            </a:p>
          </p:txBody>
        </p:sp>
      </p:grpSp>
      <p:sp>
        <p:nvSpPr>
          <p:cNvPr id="26" name="ZoneTexte 25">
            <a:extLst>
              <a:ext uri="{FF2B5EF4-FFF2-40B4-BE49-F238E27FC236}">
                <a16:creationId xmlns:a16="http://schemas.microsoft.com/office/drawing/2014/main" id="{BA341068-AB5C-81E6-27E7-6DA93B0A7A5A}"/>
              </a:ext>
            </a:extLst>
          </p:cNvPr>
          <p:cNvSpPr txBox="1"/>
          <p:nvPr/>
        </p:nvSpPr>
        <p:spPr>
          <a:xfrm>
            <a:off x="3113069" y="2652741"/>
            <a:ext cx="8239873" cy="1169551"/>
          </a:xfrm>
          <a:prstGeom prst="rect">
            <a:avLst/>
          </a:prstGeom>
          <a:noFill/>
        </p:spPr>
        <p:txBody>
          <a:bodyPr wrap="square">
            <a:spAutoFit/>
          </a:bodyPr>
          <a:lstStyle/>
          <a:p>
            <a:pPr lvl="2" eaLnBrk="1" hangingPunct="1"/>
            <a:r>
              <a:rPr lang="fr-FR" altLang="fr-FR" sz="1400" b="1" u="sng" dirty="0"/>
              <a:t>SI</a:t>
            </a:r>
            <a:r>
              <a:rPr lang="fr-FR" altLang="fr-FR" sz="1400" dirty="0"/>
              <a:t> les intérêts sont issus de plusieurs CEL et / ou de plusieurs périodes d’épargne, on effectue un calcul de taux moyen</a:t>
            </a:r>
          </a:p>
          <a:p>
            <a:pPr lvl="3" eaLnBrk="1" hangingPunct="1"/>
            <a:r>
              <a:rPr lang="fr-FR" altLang="fr-FR" sz="1050" dirty="0"/>
              <a:t>Chaque fraction de prêt calculée est arrondie aux 10 « francs » supérieurs</a:t>
            </a:r>
          </a:p>
          <a:p>
            <a:pPr lvl="3" eaLnBrk="1" hangingPunct="1"/>
            <a:r>
              <a:rPr lang="fr-FR" altLang="fr-FR" sz="1050" dirty="0"/>
              <a:t>Le taux moyen résultant est arrondi au 0.05% inférieur</a:t>
            </a:r>
          </a:p>
          <a:p>
            <a:pPr lvl="3" eaLnBrk="1" hangingPunct="1"/>
            <a:r>
              <a:rPr lang="fr-FR" altLang="fr-FR" sz="1050" dirty="0"/>
              <a:t>Lorsqu’un montant d’intérêts acquis ne permet pas d’obtenir, sur la durée de calcul, un montant de prêt d’au moins 150€, alors ce montant d’intérêts est ajouté au montant d’intérêts acquis le plus élev2</a:t>
            </a:r>
            <a:endParaRPr lang="fr-FR" altLang="fr-FR" sz="1600" dirty="0"/>
          </a:p>
        </p:txBody>
      </p:sp>
      <p:sp>
        <p:nvSpPr>
          <p:cNvPr id="27" name="Rectangle 2">
            <a:extLst>
              <a:ext uri="{FF2B5EF4-FFF2-40B4-BE49-F238E27FC236}">
                <a16:creationId xmlns:a16="http://schemas.microsoft.com/office/drawing/2014/main" id="{DFBDB220-E7DA-D3FF-94A7-0436C258D068}"/>
              </a:ext>
            </a:extLst>
          </p:cNvPr>
          <p:cNvSpPr>
            <a:spLocks noGrp="1" noChangeArrowheads="1"/>
          </p:cNvSpPr>
          <p:nvPr>
            <p:ph type="title"/>
          </p:nvPr>
        </p:nvSpPr>
        <p:spPr>
          <a:xfrm>
            <a:off x="631825" y="198438"/>
            <a:ext cx="10801350" cy="719137"/>
          </a:xfrm>
        </p:spPr>
        <p:txBody>
          <a:bodyPr/>
          <a:lstStyle/>
          <a:p>
            <a:pPr eaLnBrk="1" hangingPunct="1"/>
            <a:r>
              <a:rPr lang="fr-FR" altLang="fr-FR" sz="2800" dirty="0"/>
              <a:t>L’épargne logement – La phase prêt – CEL </a:t>
            </a:r>
          </a:p>
        </p:txBody>
      </p:sp>
      <p:sp>
        <p:nvSpPr>
          <p:cNvPr id="3" name="ZoneTexte 2">
            <a:extLst>
              <a:ext uri="{FF2B5EF4-FFF2-40B4-BE49-F238E27FC236}">
                <a16:creationId xmlns:a16="http://schemas.microsoft.com/office/drawing/2014/main" id="{B7A34F7A-8577-7ADA-6E30-0F697CB6905B}"/>
              </a:ext>
            </a:extLst>
          </p:cNvPr>
          <p:cNvSpPr txBox="1"/>
          <p:nvPr/>
        </p:nvSpPr>
        <p:spPr>
          <a:xfrm>
            <a:off x="3950231" y="5164472"/>
            <a:ext cx="6097712" cy="954107"/>
          </a:xfrm>
          <a:prstGeom prst="rect">
            <a:avLst/>
          </a:prstGeom>
          <a:noFill/>
        </p:spPr>
        <p:txBody>
          <a:bodyPr wrap="square">
            <a:spAutoFit/>
          </a:bodyPr>
          <a:lstStyle/>
          <a:p>
            <a:pPr lvl="1" eaLnBrk="1" hangingPunct="1"/>
            <a:r>
              <a:rPr lang="fr-FR" altLang="fr-FR" sz="1400" dirty="0"/>
              <a:t>Les droits détenus par l’emprunteur sont à utiliser en totalité avant de faire appel à des droits issus de cessions</a:t>
            </a:r>
          </a:p>
          <a:p>
            <a:pPr lvl="1" eaLnBrk="1" hangingPunct="1"/>
            <a:r>
              <a:rPr lang="fr-FR" altLang="fr-FR" sz="1400" dirty="0"/>
              <a:t>Les droits à prêt issus d’un PEL ne peuvent être utilisés pour un prêt CEL</a:t>
            </a:r>
          </a:p>
        </p:txBody>
      </p:sp>
      <p:sp>
        <p:nvSpPr>
          <p:cNvPr id="4" name="Espace réservé du pied de page 7">
            <a:extLst>
              <a:ext uri="{FF2B5EF4-FFF2-40B4-BE49-F238E27FC236}">
                <a16:creationId xmlns:a16="http://schemas.microsoft.com/office/drawing/2014/main" id="{CE1D7597-444E-AE0D-11DB-C3716CD3DE1C}"/>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1891810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D6AF1381-94AC-E2BD-7A01-E6A0687767E0}"/>
              </a:ext>
            </a:extLst>
          </p:cNvPr>
          <p:cNvGrpSpPr/>
          <p:nvPr/>
        </p:nvGrpSpPr>
        <p:grpSpPr>
          <a:xfrm>
            <a:off x="341840" y="1541972"/>
            <a:ext cx="11090541" cy="5264658"/>
            <a:chOff x="210566" y="2139922"/>
            <a:chExt cx="8786694" cy="3489836"/>
          </a:xfrm>
        </p:grpSpPr>
        <p:sp>
          <p:nvSpPr>
            <p:cNvPr id="10" name="Rectangle : coins arrondis 9">
              <a:extLst>
                <a:ext uri="{FF2B5EF4-FFF2-40B4-BE49-F238E27FC236}">
                  <a16:creationId xmlns:a16="http://schemas.microsoft.com/office/drawing/2014/main" id="{A55A2129-45AC-6C4A-7C6B-FACD4687F7DE}"/>
                </a:ext>
              </a:extLst>
            </p:cNvPr>
            <p:cNvSpPr/>
            <p:nvPr/>
          </p:nvSpPr>
          <p:spPr>
            <a:xfrm>
              <a:off x="3068754" y="2475399"/>
              <a:ext cx="592850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lnSpc>
                  <a:spcPct val="90000"/>
                </a:lnSpc>
              </a:pPr>
              <a:r>
                <a:rPr lang="fr-FR" altLang="fr-FR" sz="1400" dirty="0">
                  <a:solidFill>
                    <a:schemeClr val="tx1"/>
                  </a:solidFill>
                </a:rPr>
                <a:t>La période d’épargne est au minimum de 4 ans (depuis le 01/04/1992), maximum 10 ans. Au-delà, le PEL peut être maintenu, mais sans nouveau versement. Possibilité de prêt au-delà du 36</a:t>
              </a:r>
              <a:r>
                <a:rPr lang="fr-FR" altLang="fr-FR" sz="1400" baseline="30000" dirty="0">
                  <a:solidFill>
                    <a:schemeClr val="tx1"/>
                  </a:solidFill>
                </a:rPr>
                <a:t>ème</a:t>
              </a:r>
              <a:r>
                <a:rPr lang="fr-FR" altLang="fr-FR" sz="1400" dirty="0">
                  <a:solidFill>
                    <a:schemeClr val="tx1"/>
                  </a:solidFill>
                </a:rPr>
                <a:t> mois.</a:t>
              </a:r>
            </a:p>
            <a:p>
              <a:pPr algn="ctr"/>
              <a:endParaRPr lang="fr-FR" sz="1200" b="1" dirty="0">
                <a:solidFill>
                  <a:schemeClr val="tx1"/>
                </a:solidFill>
                <a:latin typeface="Arial" panose="020B0604020202020204" pitchFamily="34" charset="0"/>
                <a:cs typeface="Arial" panose="020B0604020202020204" pitchFamily="34" charset="0"/>
              </a:endParaRPr>
            </a:p>
          </p:txBody>
        </p:sp>
        <p:sp>
          <p:nvSpPr>
            <p:cNvPr id="22" name="ZoneTexte 21">
              <a:extLst>
                <a:ext uri="{FF2B5EF4-FFF2-40B4-BE49-F238E27FC236}">
                  <a16:creationId xmlns:a16="http://schemas.microsoft.com/office/drawing/2014/main" id="{E77B71F8-2392-7D65-47C7-6DA2701286F5}"/>
                </a:ext>
              </a:extLst>
            </p:cNvPr>
            <p:cNvSpPr txBox="1"/>
            <p:nvPr/>
          </p:nvSpPr>
          <p:spPr>
            <a:xfrm>
              <a:off x="3984421" y="2139922"/>
              <a:ext cx="2637203" cy="224421"/>
            </a:xfrm>
            <a:prstGeom prst="rect">
              <a:avLst/>
            </a:prstGeom>
            <a:noFill/>
          </p:spPr>
          <p:txBody>
            <a:bodyPr wrap="square" rtlCol="0" anchor="ctr">
              <a:spAutoFit/>
            </a:bodyPr>
            <a:lstStyle/>
            <a:p>
              <a:pPr algn="ctr"/>
              <a:r>
                <a:rPr lang="fr-FR" sz="1600" dirty="0">
                  <a:solidFill>
                    <a:schemeClr val="bg1"/>
                  </a:solidFill>
                  <a:latin typeface="Arial" panose="020B0604020202020204" pitchFamily="34" charset="0"/>
                  <a:cs typeface="Arial" panose="020B0604020202020204" pitchFamily="34" charset="0"/>
                </a:rPr>
                <a:t>CEL</a:t>
              </a:r>
              <a:endParaRPr lang="fr-FR" sz="1600" b="1" dirty="0">
                <a:solidFill>
                  <a:schemeClr val="bg1"/>
                </a:solidFill>
                <a:latin typeface="Arial" panose="020B060402020202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7340A250-A6D0-576A-E330-8FF8BA339764}"/>
                </a:ext>
              </a:extLst>
            </p:cNvPr>
            <p:cNvSpPr/>
            <p:nvPr/>
          </p:nvSpPr>
          <p:spPr>
            <a:xfrm>
              <a:off x="211651" y="2475399"/>
              <a:ext cx="2767566"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lnSpc>
                  <a:spcPct val="90000"/>
                </a:lnSpc>
              </a:pPr>
              <a:r>
                <a:rPr lang="fr-FR" altLang="fr-FR" sz="1400" b="1" dirty="0">
                  <a:solidFill>
                    <a:schemeClr val="bg2"/>
                  </a:solidFill>
                </a:rPr>
                <a:t>Epargne minimale : 225€ </a:t>
              </a:r>
            </a:p>
            <a:p>
              <a:pPr lvl="1" eaLnBrk="1" hangingPunct="1">
                <a:lnSpc>
                  <a:spcPct val="90000"/>
                </a:lnSpc>
              </a:pPr>
              <a:r>
                <a:rPr lang="fr-FR" altLang="fr-FR" sz="1400" b="1" dirty="0">
                  <a:solidFill>
                    <a:schemeClr val="bg2"/>
                  </a:solidFill>
                </a:rPr>
                <a:t> Plafond : 61.200€</a:t>
              </a:r>
            </a:p>
          </p:txBody>
        </p:sp>
        <p:sp>
          <p:nvSpPr>
            <p:cNvPr id="13" name="Rectangle : coins arrondis 12">
              <a:extLst>
                <a:ext uri="{FF2B5EF4-FFF2-40B4-BE49-F238E27FC236}">
                  <a16:creationId xmlns:a16="http://schemas.microsoft.com/office/drawing/2014/main" id="{E9B83E18-E3FA-B56C-E544-9E811C55EC43}"/>
                </a:ext>
              </a:extLst>
            </p:cNvPr>
            <p:cNvSpPr/>
            <p:nvPr/>
          </p:nvSpPr>
          <p:spPr>
            <a:xfrm>
              <a:off x="3068756" y="3137402"/>
              <a:ext cx="5928503" cy="85432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200" dirty="0">
                <a:solidFill>
                  <a:srgbClr val="3E454A"/>
                </a:solidFill>
                <a:effectLst/>
                <a:latin typeface="Arial" panose="020B0604020202020204" pitchFamily="34" charset="0"/>
                <a:cs typeface="Arial" panose="020B0604020202020204" pitchFamily="34" charset="0"/>
              </a:endParaRPr>
            </a:p>
          </p:txBody>
        </p:sp>
        <p:sp>
          <p:nvSpPr>
            <p:cNvPr id="14" name="Rectangle : coins arrondis 13">
              <a:extLst>
                <a:ext uri="{FF2B5EF4-FFF2-40B4-BE49-F238E27FC236}">
                  <a16:creationId xmlns:a16="http://schemas.microsoft.com/office/drawing/2014/main" id="{86FF87FB-E5AF-1397-7D12-A96F101A4872}"/>
                </a:ext>
              </a:extLst>
            </p:cNvPr>
            <p:cNvSpPr/>
            <p:nvPr/>
          </p:nvSpPr>
          <p:spPr>
            <a:xfrm>
              <a:off x="3068756" y="3993570"/>
              <a:ext cx="5928504"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solidFill>
                <a:latin typeface="Arial" panose="020B060402020202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FFE9001F-DBF7-CBDB-0871-16A90485128E}"/>
                </a:ext>
              </a:extLst>
            </p:cNvPr>
            <p:cNvSpPr/>
            <p:nvPr/>
          </p:nvSpPr>
          <p:spPr>
            <a:xfrm>
              <a:off x="210566" y="3137402"/>
              <a:ext cx="2767566" cy="85432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rgbClr val="EB0F0F"/>
                </a:solidFill>
                <a:latin typeface="Arial" panose="020B0604020202020204" pitchFamily="34" charset="0"/>
                <a:cs typeface="Arial" panose="020B0604020202020204" pitchFamily="34" charset="0"/>
              </a:endParaRPr>
            </a:p>
          </p:txBody>
        </p:sp>
        <p:sp>
          <p:nvSpPr>
            <p:cNvPr id="16" name="Rectangle : coins arrondis 15">
              <a:extLst>
                <a:ext uri="{FF2B5EF4-FFF2-40B4-BE49-F238E27FC236}">
                  <a16:creationId xmlns:a16="http://schemas.microsoft.com/office/drawing/2014/main" id="{AA7BA804-0790-10DE-4285-6751F4FCA6CD}"/>
                </a:ext>
              </a:extLst>
            </p:cNvPr>
            <p:cNvSpPr/>
            <p:nvPr/>
          </p:nvSpPr>
          <p:spPr>
            <a:xfrm>
              <a:off x="210566" y="3984535"/>
              <a:ext cx="2767566"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90000"/>
                </a:lnSpc>
              </a:pPr>
              <a:r>
                <a:rPr lang="fr-FR" altLang="fr-FR" sz="1400" b="1" dirty="0">
                  <a:solidFill>
                    <a:schemeClr val="bg2"/>
                  </a:solidFill>
                </a:rPr>
                <a:t>Pas de possibilité de retrait</a:t>
              </a:r>
              <a:endParaRPr lang="fr-FR" sz="1400" b="1" dirty="0">
                <a:solidFill>
                  <a:srgbClr val="EB0F0F"/>
                </a:solidFill>
                <a:latin typeface="Arial" panose="020B0604020202020204" pitchFamily="34" charset="0"/>
                <a:cs typeface="Arial" panose="020B0604020202020204" pitchFamily="34" charset="0"/>
              </a:endParaRPr>
            </a:p>
            <a:p>
              <a:pPr lvl="1" eaLnBrk="1" hangingPunct="1">
                <a:lnSpc>
                  <a:spcPct val="90000"/>
                </a:lnSpc>
              </a:pPr>
              <a:endParaRPr lang="fr-FR" altLang="fr-FR" sz="1200" b="1" dirty="0">
                <a:solidFill>
                  <a:schemeClr val="bg2"/>
                </a:solidFill>
              </a:endParaRPr>
            </a:p>
          </p:txBody>
        </p:sp>
        <p:sp>
          <p:nvSpPr>
            <p:cNvPr id="17" name="Rectangle : coins arrondis 16">
              <a:extLst>
                <a:ext uri="{FF2B5EF4-FFF2-40B4-BE49-F238E27FC236}">
                  <a16:creationId xmlns:a16="http://schemas.microsoft.com/office/drawing/2014/main" id="{B78E9AED-5558-84C9-0966-34C72AC4DA9D}"/>
                </a:ext>
              </a:extLst>
            </p:cNvPr>
            <p:cNvSpPr/>
            <p:nvPr/>
          </p:nvSpPr>
          <p:spPr>
            <a:xfrm>
              <a:off x="3063425" y="4402954"/>
              <a:ext cx="5928503"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200" dirty="0">
                  <a:solidFill>
                    <a:srgbClr val="3E454A"/>
                  </a:solidFill>
                  <a:effectLst/>
                  <a:latin typeface="Arial" panose="020B0604020202020204" pitchFamily="34" charset="0"/>
                  <a:cs typeface="Arial" panose="020B0604020202020204" pitchFamily="34" charset="0"/>
                </a:rPr>
                <a:t>.</a:t>
              </a:r>
            </a:p>
          </p:txBody>
        </p:sp>
        <p:sp>
          <p:nvSpPr>
            <p:cNvPr id="18" name="Rectangle : coins arrondis 17">
              <a:extLst>
                <a:ext uri="{FF2B5EF4-FFF2-40B4-BE49-F238E27FC236}">
                  <a16:creationId xmlns:a16="http://schemas.microsoft.com/office/drawing/2014/main" id="{BCB58563-7445-9365-15E4-1BB3590380FA}"/>
                </a:ext>
              </a:extLst>
            </p:cNvPr>
            <p:cNvSpPr/>
            <p:nvPr/>
          </p:nvSpPr>
          <p:spPr>
            <a:xfrm>
              <a:off x="211651" y="4379974"/>
              <a:ext cx="2767566" cy="75600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ltLang="fr-FR" sz="1400" b="1" dirty="0">
                  <a:solidFill>
                    <a:schemeClr val="bg2"/>
                  </a:solidFill>
                </a:rPr>
                <a:t>Le montant maximum de prêt accordé, avec prise en compte des encours éventuels, est de 92.000</a:t>
              </a:r>
            </a:p>
            <a:p>
              <a:pPr algn="ctr"/>
              <a:endParaRPr lang="fr-FR" sz="2000" b="1" dirty="0">
                <a:solidFill>
                  <a:srgbClr val="EB0F0F"/>
                </a:solidFill>
                <a:latin typeface="Arial" panose="020B0604020202020204" pitchFamily="34" charset="0"/>
                <a:cs typeface="Arial" panose="020B0604020202020204" pitchFamily="34" charset="0"/>
              </a:endParaRPr>
            </a:p>
          </p:txBody>
        </p:sp>
        <p:sp>
          <p:nvSpPr>
            <p:cNvPr id="19" name="Rectangle : coins arrondis 18">
              <a:extLst>
                <a:ext uri="{FF2B5EF4-FFF2-40B4-BE49-F238E27FC236}">
                  <a16:creationId xmlns:a16="http://schemas.microsoft.com/office/drawing/2014/main" id="{AB7F5A5C-A5D4-1EE5-8FA0-BB16E00E469C}"/>
                </a:ext>
              </a:extLst>
            </p:cNvPr>
            <p:cNvSpPr/>
            <p:nvPr/>
          </p:nvSpPr>
          <p:spPr>
            <a:xfrm>
              <a:off x="3068754" y="5149540"/>
              <a:ext cx="5928501" cy="480218"/>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lvl="2" eaLnBrk="1" hangingPunct="1"/>
              <a:endParaRPr lang="fr-FR" altLang="fr-FR" sz="1400" dirty="0">
                <a:solidFill>
                  <a:schemeClr val="tx1"/>
                </a:solidFill>
              </a:endParaRPr>
            </a:p>
          </p:txBody>
        </p:sp>
        <p:sp>
          <p:nvSpPr>
            <p:cNvPr id="20" name="Rectangle : coins arrondis 19">
              <a:extLst>
                <a:ext uri="{FF2B5EF4-FFF2-40B4-BE49-F238E27FC236}">
                  <a16:creationId xmlns:a16="http://schemas.microsoft.com/office/drawing/2014/main" id="{CC2430F6-50AE-19D8-5DE6-C8FA29BC3925}"/>
                </a:ext>
              </a:extLst>
            </p:cNvPr>
            <p:cNvSpPr/>
            <p:nvPr/>
          </p:nvSpPr>
          <p:spPr>
            <a:xfrm>
              <a:off x="211651" y="5135974"/>
              <a:ext cx="2767566" cy="47738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pPr>
              <a:r>
                <a:rPr lang="fr-FR" altLang="fr-FR" sz="1400" b="1" dirty="0">
                  <a:solidFill>
                    <a:schemeClr val="bg2"/>
                  </a:solidFill>
                </a:rPr>
                <a:t>Les intérêts générés ne permettent d’effectuer qu’un seul crédit.</a:t>
              </a:r>
            </a:p>
            <a:p>
              <a:pPr algn="ctr"/>
              <a:endParaRPr lang="fr-FR" sz="2000" b="1" dirty="0">
                <a:solidFill>
                  <a:srgbClr val="EB0F0F"/>
                </a:solidFill>
                <a:latin typeface="Arial" panose="020B0604020202020204" pitchFamily="34" charset="0"/>
                <a:cs typeface="Arial" panose="020B0604020202020204" pitchFamily="34" charset="0"/>
              </a:endParaRPr>
            </a:p>
          </p:txBody>
        </p:sp>
      </p:grpSp>
      <p:sp>
        <p:nvSpPr>
          <p:cNvPr id="23" name="Rectangle : coins arrondis 22">
            <a:extLst>
              <a:ext uri="{FF2B5EF4-FFF2-40B4-BE49-F238E27FC236}">
                <a16:creationId xmlns:a16="http://schemas.microsoft.com/office/drawing/2014/main" id="{74029B4E-2367-9DA4-7AAF-DE45E7B5791E}"/>
              </a:ext>
            </a:extLst>
          </p:cNvPr>
          <p:cNvSpPr/>
          <p:nvPr/>
        </p:nvSpPr>
        <p:spPr>
          <a:xfrm>
            <a:off x="3949437" y="1280479"/>
            <a:ext cx="7482940" cy="698451"/>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400" dirty="0">
                <a:solidFill>
                  <a:srgbClr val="3E454A"/>
                </a:solidFill>
                <a:effectLst/>
                <a:latin typeface="Arial" panose="020B0604020202020204" pitchFamily="34" charset="0"/>
                <a:cs typeface="Arial" panose="020B0604020202020204" pitchFamily="34" charset="0"/>
              </a:rPr>
              <a:t>Un PEL ne peut être nanti </a:t>
            </a:r>
          </a:p>
        </p:txBody>
      </p:sp>
      <p:sp>
        <p:nvSpPr>
          <p:cNvPr id="24" name="Rectangle : coins arrondis 23">
            <a:extLst>
              <a:ext uri="{FF2B5EF4-FFF2-40B4-BE49-F238E27FC236}">
                <a16:creationId xmlns:a16="http://schemas.microsoft.com/office/drawing/2014/main" id="{7968334E-8316-72D3-4932-8943ABF5A5CF}"/>
              </a:ext>
            </a:extLst>
          </p:cNvPr>
          <p:cNvSpPr/>
          <p:nvPr/>
        </p:nvSpPr>
        <p:spPr>
          <a:xfrm>
            <a:off x="320624" y="1280479"/>
            <a:ext cx="3493214" cy="698451"/>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                Garantie </a:t>
            </a:r>
          </a:p>
          <a:p>
            <a:pPr algn="ctr"/>
            <a:endParaRPr lang="fr-FR" b="1" dirty="0">
              <a:solidFill>
                <a:srgbClr val="EB0F0F"/>
              </a:solidFill>
              <a:latin typeface="Arial" panose="020B0604020202020204" pitchFamily="34" charset="0"/>
              <a:cs typeface="Arial" panose="020B0604020202020204" pitchFamily="34" charset="0"/>
            </a:endParaRPr>
          </a:p>
        </p:txBody>
      </p:sp>
      <p:sp>
        <p:nvSpPr>
          <p:cNvPr id="2" name="Rectangle 2">
            <a:extLst>
              <a:ext uri="{FF2B5EF4-FFF2-40B4-BE49-F238E27FC236}">
                <a16:creationId xmlns:a16="http://schemas.microsoft.com/office/drawing/2014/main" id="{760E2CD6-3CC5-5633-ACFC-84C40DAE48DE}"/>
              </a:ext>
            </a:extLst>
          </p:cNvPr>
          <p:cNvSpPr txBox="1">
            <a:spLocks noChangeArrowheads="1"/>
          </p:cNvSpPr>
          <p:nvPr/>
        </p:nvSpPr>
        <p:spPr>
          <a:xfrm>
            <a:off x="877462" y="64411"/>
            <a:ext cx="8075083" cy="8509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altLang="fr-FR" sz="2800" dirty="0"/>
              <a:t>L’épargne logement – Le PEL</a:t>
            </a:r>
          </a:p>
        </p:txBody>
      </p:sp>
      <p:sp>
        <p:nvSpPr>
          <p:cNvPr id="6" name="ZoneTexte 5">
            <a:extLst>
              <a:ext uri="{FF2B5EF4-FFF2-40B4-BE49-F238E27FC236}">
                <a16:creationId xmlns:a16="http://schemas.microsoft.com/office/drawing/2014/main" id="{8E0BE1EA-A202-7CA3-8602-34234B66BFE7}"/>
              </a:ext>
            </a:extLst>
          </p:cNvPr>
          <p:cNvSpPr txBox="1"/>
          <p:nvPr/>
        </p:nvSpPr>
        <p:spPr>
          <a:xfrm>
            <a:off x="4487687" y="4472100"/>
            <a:ext cx="6097712" cy="307777"/>
          </a:xfrm>
          <a:prstGeom prst="rect">
            <a:avLst/>
          </a:prstGeom>
          <a:noFill/>
        </p:spPr>
        <p:txBody>
          <a:bodyPr wrap="square">
            <a:spAutoFit/>
          </a:bodyPr>
          <a:lstStyle/>
          <a:p>
            <a:r>
              <a:rPr lang="fr-FR" altLang="fr-FR" sz="1400" dirty="0"/>
              <a:t>tout retrait entraine la clôture du PEL</a:t>
            </a:r>
            <a:endParaRPr lang="fr-FR" sz="1400" dirty="0"/>
          </a:p>
        </p:txBody>
      </p:sp>
      <p:sp>
        <p:nvSpPr>
          <p:cNvPr id="8" name="ZoneTexte 7">
            <a:extLst>
              <a:ext uri="{FF2B5EF4-FFF2-40B4-BE49-F238E27FC236}">
                <a16:creationId xmlns:a16="http://schemas.microsoft.com/office/drawing/2014/main" id="{A3A3E60B-C76F-EDF7-D0D6-AD3E0D0DF2AB}"/>
              </a:ext>
            </a:extLst>
          </p:cNvPr>
          <p:cNvSpPr txBox="1"/>
          <p:nvPr/>
        </p:nvSpPr>
        <p:spPr>
          <a:xfrm>
            <a:off x="3573287" y="3243274"/>
            <a:ext cx="6097712" cy="480131"/>
          </a:xfrm>
          <a:prstGeom prst="rect">
            <a:avLst/>
          </a:prstGeom>
          <a:noFill/>
        </p:spPr>
        <p:txBody>
          <a:bodyPr wrap="square">
            <a:spAutoFit/>
          </a:bodyPr>
          <a:lstStyle/>
          <a:p>
            <a:pPr lvl="2" eaLnBrk="1" hangingPunct="1">
              <a:lnSpc>
                <a:spcPct val="90000"/>
              </a:lnSpc>
            </a:pPr>
            <a:r>
              <a:rPr lang="fr-FR" altLang="fr-FR" sz="1400" dirty="0"/>
              <a:t>Versement périodique obligatoire, 45€ par mois ou 135€ par trimestre ou 270€ par semestre, soit au minimum 540€ par an</a:t>
            </a:r>
          </a:p>
        </p:txBody>
      </p:sp>
      <p:sp>
        <p:nvSpPr>
          <p:cNvPr id="21" name="ZoneTexte 20">
            <a:extLst>
              <a:ext uri="{FF2B5EF4-FFF2-40B4-BE49-F238E27FC236}">
                <a16:creationId xmlns:a16="http://schemas.microsoft.com/office/drawing/2014/main" id="{2C8733AF-8350-8C02-03BB-602758C44178}"/>
              </a:ext>
            </a:extLst>
          </p:cNvPr>
          <p:cNvSpPr txBox="1"/>
          <p:nvPr/>
        </p:nvSpPr>
        <p:spPr>
          <a:xfrm>
            <a:off x="256187" y="3287004"/>
            <a:ext cx="3622087" cy="867930"/>
          </a:xfrm>
          <a:prstGeom prst="rect">
            <a:avLst/>
          </a:prstGeom>
          <a:noFill/>
        </p:spPr>
        <p:txBody>
          <a:bodyPr wrap="square">
            <a:spAutoFit/>
          </a:bodyPr>
          <a:lstStyle/>
          <a:p>
            <a:pPr lvl="1" eaLnBrk="1" hangingPunct="1">
              <a:lnSpc>
                <a:spcPct val="90000"/>
              </a:lnSpc>
            </a:pPr>
            <a:r>
              <a:rPr lang="fr-FR" altLang="fr-FR" sz="1400" b="1" dirty="0">
                <a:solidFill>
                  <a:schemeClr val="bg2"/>
                </a:solidFill>
              </a:rPr>
              <a:t>Versements réguliers obligatoires</a:t>
            </a:r>
          </a:p>
          <a:p>
            <a:pPr lvl="1">
              <a:lnSpc>
                <a:spcPct val="90000"/>
              </a:lnSpc>
            </a:pPr>
            <a:r>
              <a:rPr lang="fr-FR" altLang="fr-FR" sz="1400" b="1" dirty="0">
                <a:solidFill>
                  <a:schemeClr val="bg2"/>
                </a:solidFill>
              </a:rPr>
              <a:t>Versements libres autorisés à tout moment, dans le respect du plafond du plan</a:t>
            </a:r>
          </a:p>
        </p:txBody>
      </p:sp>
      <p:sp>
        <p:nvSpPr>
          <p:cNvPr id="28" name="ZoneTexte 27">
            <a:extLst>
              <a:ext uri="{FF2B5EF4-FFF2-40B4-BE49-F238E27FC236}">
                <a16:creationId xmlns:a16="http://schemas.microsoft.com/office/drawing/2014/main" id="{DC3901B6-2B7B-CFB1-FB1B-F0A55A6C39AF}"/>
              </a:ext>
            </a:extLst>
          </p:cNvPr>
          <p:cNvSpPr txBox="1"/>
          <p:nvPr/>
        </p:nvSpPr>
        <p:spPr>
          <a:xfrm>
            <a:off x="3573287" y="5313652"/>
            <a:ext cx="5739540" cy="286232"/>
          </a:xfrm>
          <a:prstGeom prst="rect">
            <a:avLst/>
          </a:prstGeom>
          <a:noFill/>
        </p:spPr>
        <p:txBody>
          <a:bodyPr wrap="square">
            <a:spAutoFit/>
          </a:bodyPr>
          <a:lstStyle/>
          <a:p>
            <a:pPr lvl="2" eaLnBrk="1" hangingPunct="1">
              <a:lnSpc>
                <a:spcPct val="90000"/>
              </a:lnSpc>
            </a:pPr>
            <a:r>
              <a:rPr lang="fr-FR" altLang="fr-FR" sz="1400" dirty="0"/>
              <a:t>Objectif : achat, construction, travaux, parts de SCPI</a:t>
            </a:r>
          </a:p>
        </p:txBody>
      </p:sp>
      <p:sp>
        <p:nvSpPr>
          <p:cNvPr id="30" name="ZoneTexte 29">
            <a:extLst>
              <a:ext uri="{FF2B5EF4-FFF2-40B4-BE49-F238E27FC236}">
                <a16:creationId xmlns:a16="http://schemas.microsoft.com/office/drawing/2014/main" id="{944B0F1F-C5B0-23BB-82C7-C378BAE276E6}"/>
              </a:ext>
            </a:extLst>
          </p:cNvPr>
          <p:cNvSpPr txBox="1"/>
          <p:nvPr/>
        </p:nvSpPr>
        <p:spPr>
          <a:xfrm>
            <a:off x="4086546" y="6317981"/>
            <a:ext cx="6097712" cy="286232"/>
          </a:xfrm>
          <a:prstGeom prst="rect">
            <a:avLst/>
          </a:prstGeom>
          <a:noFill/>
        </p:spPr>
        <p:txBody>
          <a:bodyPr wrap="square">
            <a:spAutoFit/>
          </a:bodyPr>
          <a:lstStyle/>
          <a:p>
            <a:pPr lvl="1" eaLnBrk="1" hangingPunct="1">
              <a:lnSpc>
                <a:spcPct val="90000"/>
              </a:lnSpc>
            </a:pPr>
            <a:r>
              <a:rPr lang="fr-FR" altLang="fr-FR" sz="1400" dirty="0"/>
              <a:t>Un PEL peut être transformé en CEL</a:t>
            </a:r>
          </a:p>
        </p:txBody>
      </p:sp>
      <p:sp>
        <p:nvSpPr>
          <p:cNvPr id="31" name="Espace réservé du pied de page 7">
            <a:extLst>
              <a:ext uri="{FF2B5EF4-FFF2-40B4-BE49-F238E27FC236}">
                <a16:creationId xmlns:a16="http://schemas.microsoft.com/office/drawing/2014/main" id="{DA118148-5471-B15F-DF16-67679F9579FD}"/>
              </a:ext>
            </a:extLst>
          </p:cNvPr>
          <p:cNvSpPr>
            <a:spLocks noGrp="1"/>
          </p:cNvSpPr>
          <p:nvPr>
            <p:ph type="ftr" sz="quarter" idx="11"/>
          </p:nvPr>
        </p:nvSpPr>
        <p:spPr>
          <a:xfrm>
            <a:off x="341840" y="6653269"/>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429904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D6AF1381-94AC-E2BD-7A01-E6A0687767E0}"/>
              </a:ext>
            </a:extLst>
          </p:cNvPr>
          <p:cNvGrpSpPr/>
          <p:nvPr/>
        </p:nvGrpSpPr>
        <p:grpSpPr>
          <a:xfrm>
            <a:off x="359742" y="837424"/>
            <a:ext cx="11721328" cy="5631552"/>
            <a:chOff x="210566" y="2139922"/>
            <a:chExt cx="8792017" cy="3489836"/>
          </a:xfrm>
        </p:grpSpPr>
        <p:sp>
          <p:nvSpPr>
            <p:cNvPr id="10" name="Rectangle : coins arrondis 9">
              <a:extLst>
                <a:ext uri="{FF2B5EF4-FFF2-40B4-BE49-F238E27FC236}">
                  <a16:creationId xmlns:a16="http://schemas.microsoft.com/office/drawing/2014/main" id="{A55A2129-45AC-6C4A-7C6B-FACD4687F7DE}"/>
                </a:ext>
              </a:extLst>
            </p:cNvPr>
            <p:cNvSpPr/>
            <p:nvPr/>
          </p:nvSpPr>
          <p:spPr>
            <a:xfrm>
              <a:off x="3068754" y="2475399"/>
              <a:ext cx="592850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lnSpc>
                  <a:spcPct val="90000"/>
                </a:lnSpc>
              </a:pPr>
              <a:r>
                <a:rPr lang="fr-FR" altLang="fr-FR" sz="1400" dirty="0">
                  <a:solidFill>
                    <a:schemeClr val="tx1"/>
                  </a:solidFill>
                </a:rPr>
                <a:t>La période d’épargne est au minimum de 4 ans (depuis le 01/04/1992), maximum 10 ans. Au-delà, le PEL peut être maintenu, mais sans nouveau versement. Possibilité de prêt au-delà du 36</a:t>
              </a:r>
              <a:r>
                <a:rPr lang="fr-FR" altLang="fr-FR" sz="1400" baseline="30000" dirty="0">
                  <a:solidFill>
                    <a:schemeClr val="tx1"/>
                  </a:solidFill>
                </a:rPr>
                <a:t>ème</a:t>
              </a:r>
              <a:r>
                <a:rPr lang="fr-FR" altLang="fr-FR" sz="1400" dirty="0">
                  <a:solidFill>
                    <a:schemeClr val="tx1"/>
                  </a:solidFill>
                </a:rPr>
                <a:t> mois.</a:t>
              </a:r>
            </a:p>
            <a:p>
              <a:pPr algn="ctr"/>
              <a:endParaRPr lang="fr-FR" sz="1200" b="1" dirty="0">
                <a:solidFill>
                  <a:schemeClr val="tx1"/>
                </a:solidFill>
                <a:latin typeface="Arial" panose="020B0604020202020204" pitchFamily="34" charset="0"/>
                <a:cs typeface="Arial" panose="020B0604020202020204" pitchFamily="34" charset="0"/>
              </a:endParaRPr>
            </a:p>
          </p:txBody>
        </p:sp>
        <p:sp>
          <p:nvSpPr>
            <p:cNvPr id="22" name="ZoneTexte 21">
              <a:extLst>
                <a:ext uri="{FF2B5EF4-FFF2-40B4-BE49-F238E27FC236}">
                  <a16:creationId xmlns:a16="http://schemas.microsoft.com/office/drawing/2014/main" id="{E77B71F8-2392-7D65-47C7-6DA2701286F5}"/>
                </a:ext>
              </a:extLst>
            </p:cNvPr>
            <p:cNvSpPr txBox="1"/>
            <p:nvPr/>
          </p:nvSpPr>
          <p:spPr>
            <a:xfrm>
              <a:off x="3984421" y="2139922"/>
              <a:ext cx="2637203" cy="224421"/>
            </a:xfrm>
            <a:prstGeom prst="rect">
              <a:avLst/>
            </a:prstGeom>
            <a:noFill/>
          </p:spPr>
          <p:txBody>
            <a:bodyPr wrap="square" rtlCol="0" anchor="ctr">
              <a:spAutoFit/>
            </a:bodyPr>
            <a:lstStyle/>
            <a:p>
              <a:pPr algn="ctr"/>
              <a:r>
                <a:rPr lang="fr-FR" sz="1600" dirty="0">
                  <a:solidFill>
                    <a:schemeClr val="bg1"/>
                  </a:solidFill>
                  <a:latin typeface="Arial" panose="020B0604020202020204" pitchFamily="34" charset="0"/>
                  <a:cs typeface="Arial" panose="020B0604020202020204" pitchFamily="34" charset="0"/>
                </a:rPr>
                <a:t>CEL</a:t>
              </a:r>
              <a:endParaRPr lang="fr-FR" sz="1600" b="1" dirty="0">
                <a:solidFill>
                  <a:schemeClr val="bg1"/>
                </a:solidFill>
                <a:latin typeface="Arial" panose="020B060402020202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7340A250-A6D0-576A-E330-8FF8BA339764}"/>
                </a:ext>
              </a:extLst>
            </p:cNvPr>
            <p:cNvSpPr/>
            <p:nvPr/>
          </p:nvSpPr>
          <p:spPr>
            <a:xfrm>
              <a:off x="211651" y="2475399"/>
              <a:ext cx="2767566"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90000"/>
                </a:lnSpc>
              </a:pPr>
              <a:r>
                <a:rPr lang="fr-FR" altLang="fr-FR" sz="1400" b="1" dirty="0">
                  <a:solidFill>
                    <a:schemeClr val="bg2"/>
                  </a:solidFill>
                </a:rPr>
                <a:t>Epargne minimale : 225€ </a:t>
              </a:r>
            </a:p>
            <a:p>
              <a:pPr lvl="1" eaLnBrk="1" hangingPunct="1">
                <a:lnSpc>
                  <a:spcPct val="90000"/>
                </a:lnSpc>
              </a:pPr>
              <a:r>
                <a:rPr lang="fr-FR" altLang="fr-FR" sz="1400" b="1" dirty="0">
                  <a:solidFill>
                    <a:schemeClr val="bg2"/>
                  </a:solidFill>
                </a:rPr>
                <a:t> Plafond : 61.200€</a:t>
              </a:r>
            </a:p>
          </p:txBody>
        </p:sp>
        <p:sp>
          <p:nvSpPr>
            <p:cNvPr id="13" name="Rectangle : coins arrondis 12">
              <a:extLst>
                <a:ext uri="{FF2B5EF4-FFF2-40B4-BE49-F238E27FC236}">
                  <a16:creationId xmlns:a16="http://schemas.microsoft.com/office/drawing/2014/main" id="{E9B83E18-E3FA-B56C-E544-9E811C55EC43}"/>
                </a:ext>
              </a:extLst>
            </p:cNvPr>
            <p:cNvSpPr/>
            <p:nvPr/>
          </p:nvSpPr>
          <p:spPr>
            <a:xfrm>
              <a:off x="3068756" y="3137402"/>
              <a:ext cx="5928503" cy="85432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200" dirty="0">
                <a:solidFill>
                  <a:srgbClr val="3E454A"/>
                </a:solidFill>
                <a:effectLst/>
                <a:latin typeface="Arial" panose="020B060402020202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FFE9001F-DBF7-CBDB-0871-16A90485128E}"/>
                </a:ext>
              </a:extLst>
            </p:cNvPr>
            <p:cNvSpPr/>
            <p:nvPr/>
          </p:nvSpPr>
          <p:spPr>
            <a:xfrm>
              <a:off x="210566" y="3137402"/>
              <a:ext cx="2767566" cy="85432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rgbClr val="EB0F0F"/>
                </a:solidFill>
                <a:latin typeface="Arial" panose="020B0604020202020204" pitchFamily="34" charset="0"/>
                <a:cs typeface="Arial" panose="020B0604020202020204" pitchFamily="34" charset="0"/>
              </a:endParaRPr>
            </a:p>
          </p:txBody>
        </p:sp>
        <p:sp>
          <p:nvSpPr>
            <p:cNvPr id="17" name="Rectangle : coins arrondis 16">
              <a:extLst>
                <a:ext uri="{FF2B5EF4-FFF2-40B4-BE49-F238E27FC236}">
                  <a16:creationId xmlns:a16="http://schemas.microsoft.com/office/drawing/2014/main" id="{B78E9AED-5558-84C9-0966-34C72AC4DA9D}"/>
                </a:ext>
              </a:extLst>
            </p:cNvPr>
            <p:cNvSpPr/>
            <p:nvPr/>
          </p:nvSpPr>
          <p:spPr>
            <a:xfrm>
              <a:off x="3074080" y="4061944"/>
              <a:ext cx="5928503" cy="985435"/>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200" dirty="0">
                  <a:solidFill>
                    <a:srgbClr val="3E454A"/>
                  </a:solidFill>
                  <a:effectLst/>
                  <a:latin typeface="Arial" panose="020B0604020202020204" pitchFamily="34" charset="0"/>
                  <a:cs typeface="Arial" panose="020B0604020202020204" pitchFamily="34" charset="0"/>
                </a:rPr>
                <a:t>.</a:t>
              </a:r>
            </a:p>
          </p:txBody>
        </p:sp>
        <p:sp>
          <p:nvSpPr>
            <p:cNvPr id="18" name="Rectangle : coins arrondis 17">
              <a:extLst>
                <a:ext uri="{FF2B5EF4-FFF2-40B4-BE49-F238E27FC236}">
                  <a16:creationId xmlns:a16="http://schemas.microsoft.com/office/drawing/2014/main" id="{BCB58563-7445-9365-15E4-1BB3590380FA}"/>
                </a:ext>
              </a:extLst>
            </p:cNvPr>
            <p:cNvSpPr/>
            <p:nvPr/>
          </p:nvSpPr>
          <p:spPr>
            <a:xfrm>
              <a:off x="210566" y="4035370"/>
              <a:ext cx="2767566" cy="1012009"/>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La majoration de la prime d’état – Également nommée « surprime »</a:t>
              </a:r>
              <a:endParaRPr lang="fr-FR" sz="2400" b="1" dirty="0">
                <a:solidFill>
                  <a:srgbClr val="EB0F0F"/>
                </a:solidFill>
                <a:latin typeface="Arial" panose="020B0604020202020204" pitchFamily="34" charset="0"/>
                <a:cs typeface="Arial" panose="020B0604020202020204" pitchFamily="34" charset="0"/>
              </a:endParaRPr>
            </a:p>
          </p:txBody>
        </p:sp>
        <p:sp>
          <p:nvSpPr>
            <p:cNvPr id="19" name="Rectangle : coins arrondis 18">
              <a:extLst>
                <a:ext uri="{FF2B5EF4-FFF2-40B4-BE49-F238E27FC236}">
                  <a16:creationId xmlns:a16="http://schemas.microsoft.com/office/drawing/2014/main" id="{AB7F5A5C-A5D4-1EE5-8FA0-BB16E00E469C}"/>
                </a:ext>
              </a:extLst>
            </p:cNvPr>
            <p:cNvSpPr/>
            <p:nvPr/>
          </p:nvSpPr>
          <p:spPr>
            <a:xfrm>
              <a:off x="3068754" y="5066581"/>
              <a:ext cx="5928501" cy="563177"/>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lvl="2" eaLnBrk="1" hangingPunct="1"/>
              <a:endParaRPr lang="fr-FR" altLang="fr-FR" sz="1400" dirty="0">
                <a:solidFill>
                  <a:schemeClr val="tx1"/>
                </a:solidFill>
              </a:endParaRPr>
            </a:p>
          </p:txBody>
        </p:sp>
        <p:sp>
          <p:nvSpPr>
            <p:cNvPr id="20" name="Rectangle : coins arrondis 19">
              <a:extLst>
                <a:ext uri="{FF2B5EF4-FFF2-40B4-BE49-F238E27FC236}">
                  <a16:creationId xmlns:a16="http://schemas.microsoft.com/office/drawing/2014/main" id="{CC2430F6-50AE-19D8-5DE6-C8FA29BC3925}"/>
                </a:ext>
              </a:extLst>
            </p:cNvPr>
            <p:cNvSpPr/>
            <p:nvPr/>
          </p:nvSpPr>
          <p:spPr>
            <a:xfrm>
              <a:off x="211651" y="5057756"/>
              <a:ext cx="2767566" cy="555602"/>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lnSpc>
                  <a:spcPct val="90000"/>
                </a:lnSpc>
              </a:pPr>
              <a:r>
                <a:rPr lang="fr-FR" altLang="fr-FR" sz="1400" b="1" dirty="0">
                  <a:solidFill>
                    <a:schemeClr val="bg2"/>
                  </a:solidFill>
                </a:rPr>
                <a:t>Intérêts acquis minimum</a:t>
              </a:r>
              <a:endParaRPr lang="fr-FR" sz="2400" b="1" dirty="0">
                <a:solidFill>
                  <a:srgbClr val="EB0F0F"/>
                </a:solidFill>
                <a:latin typeface="Arial" panose="020B0604020202020204" pitchFamily="34" charset="0"/>
                <a:cs typeface="Arial" panose="020B0604020202020204" pitchFamily="34" charset="0"/>
              </a:endParaRPr>
            </a:p>
          </p:txBody>
        </p:sp>
      </p:grpSp>
      <p:sp>
        <p:nvSpPr>
          <p:cNvPr id="2" name="Rectangle 2">
            <a:extLst>
              <a:ext uri="{FF2B5EF4-FFF2-40B4-BE49-F238E27FC236}">
                <a16:creationId xmlns:a16="http://schemas.microsoft.com/office/drawing/2014/main" id="{760E2CD6-3CC5-5633-ACFC-84C40DAE48DE}"/>
              </a:ext>
            </a:extLst>
          </p:cNvPr>
          <p:cNvSpPr txBox="1">
            <a:spLocks noChangeArrowheads="1"/>
          </p:cNvSpPr>
          <p:nvPr/>
        </p:nvSpPr>
        <p:spPr>
          <a:xfrm>
            <a:off x="877462" y="64411"/>
            <a:ext cx="11314538" cy="8509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r>
              <a:rPr lang="fr-FR" altLang="fr-FR" sz="2800" dirty="0"/>
              <a:t>L’épargne logement – La phase prêt – PEL </a:t>
            </a:r>
          </a:p>
        </p:txBody>
      </p:sp>
      <p:sp>
        <p:nvSpPr>
          <p:cNvPr id="8" name="ZoneTexte 7">
            <a:extLst>
              <a:ext uri="{FF2B5EF4-FFF2-40B4-BE49-F238E27FC236}">
                <a16:creationId xmlns:a16="http://schemas.microsoft.com/office/drawing/2014/main" id="{A3A3E60B-C76F-EDF7-D0D6-AD3E0D0DF2AB}"/>
              </a:ext>
            </a:extLst>
          </p:cNvPr>
          <p:cNvSpPr txBox="1"/>
          <p:nvPr/>
        </p:nvSpPr>
        <p:spPr>
          <a:xfrm>
            <a:off x="3259729" y="2584562"/>
            <a:ext cx="8571083" cy="738664"/>
          </a:xfrm>
          <a:prstGeom prst="rect">
            <a:avLst/>
          </a:prstGeom>
          <a:noFill/>
        </p:spPr>
        <p:txBody>
          <a:bodyPr wrap="square">
            <a:spAutoFit/>
          </a:bodyPr>
          <a:lstStyle/>
          <a:p>
            <a:pPr lvl="2" eaLnBrk="1" hangingPunct="1"/>
            <a:r>
              <a:rPr lang="fr-FR" altLang="fr-FR" sz="1400" dirty="0"/>
              <a:t>Taux du prêt = Taux d’épargne à la charge de l’établissement + majoration pour frais de gestion</a:t>
            </a:r>
          </a:p>
          <a:p>
            <a:pPr lvl="2" eaLnBrk="1" hangingPunct="1"/>
            <a:endParaRPr lang="fr-FR" altLang="fr-FR" sz="1400" dirty="0"/>
          </a:p>
          <a:p>
            <a:pPr lvl="2" eaLnBrk="1" hangingPunct="1"/>
            <a:r>
              <a:rPr lang="fr-FR" altLang="fr-FR" sz="1400" dirty="0"/>
              <a:t>Tableau des taux de prêts par générations de PEL disponible en </a:t>
            </a:r>
            <a:r>
              <a:rPr lang="fr-FR" altLang="fr-FR" sz="1400" dirty="0">
                <a:hlinkClick r:id="rId2" action="ppaction://hlinksldjump"/>
              </a:rPr>
              <a:t>page 7 </a:t>
            </a:r>
            <a:endParaRPr lang="fr-FR" altLang="fr-FR" sz="1400" dirty="0"/>
          </a:p>
        </p:txBody>
      </p:sp>
      <p:sp>
        <p:nvSpPr>
          <p:cNvPr id="21" name="ZoneTexte 20">
            <a:extLst>
              <a:ext uri="{FF2B5EF4-FFF2-40B4-BE49-F238E27FC236}">
                <a16:creationId xmlns:a16="http://schemas.microsoft.com/office/drawing/2014/main" id="{2C8733AF-8350-8C02-03BB-602758C44178}"/>
              </a:ext>
            </a:extLst>
          </p:cNvPr>
          <p:cNvSpPr txBox="1"/>
          <p:nvPr/>
        </p:nvSpPr>
        <p:spPr>
          <a:xfrm>
            <a:off x="-108832" y="2527715"/>
            <a:ext cx="4218642" cy="1384995"/>
          </a:xfrm>
          <a:prstGeom prst="rect">
            <a:avLst/>
          </a:prstGeom>
          <a:noFill/>
        </p:spPr>
        <p:txBody>
          <a:bodyPr wrap="square">
            <a:spAutoFit/>
          </a:bodyPr>
          <a:lstStyle/>
          <a:p>
            <a:pPr lvl="1" eaLnBrk="1" hangingPunct="1"/>
            <a:r>
              <a:rPr lang="fr-FR" altLang="fr-FR" sz="1200" b="1" dirty="0">
                <a:solidFill>
                  <a:schemeClr val="bg2"/>
                </a:solidFill>
              </a:rPr>
              <a:t>- </a:t>
            </a:r>
            <a:r>
              <a:rPr lang="fr-FR" altLang="fr-FR" sz="1400" b="1" dirty="0">
                <a:solidFill>
                  <a:schemeClr val="bg2"/>
                </a:solidFill>
              </a:rPr>
              <a:t>La demande de prêt doit être déposée dans un délai d’un an à compter de la date de retrait des fonds du plan épargne logement</a:t>
            </a:r>
          </a:p>
          <a:p>
            <a:pPr lvl="1" eaLnBrk="1" hangingPunct="1"/>
            <a:r>
              <a:rPr lang="fr-FR" altLang="fr-FR" sz="1400" b="1" dirty="0">
                <a:solidFill>
                  <a:schemeClr val="bg2"/>
                </a:solidFill>
              </a:rPr>
              <a:t>- Le taux d’intérêt du prêt PEL dépend de la date d’ouverture du PEL</a:t>
            </a:r>
          </a:p>
        </p:txBody>
      </p:sp>
      <p:sp>
        <p:nvSpPr>
          <p:cNvPr id="28" name="ZoneTexte 27">
            <a:extLst>
              <a:ext uri="{FF2B5EF4-FFF2-40B4-BE49-F238E27FC236}">
                <a16:creationId xmlns:a16="http://schemas.microsoft.com/office/drawing/2014/main" id="{DC3901B6-2B7B-CFB1-FB1B-F0A55A6C39AF}"/>
              </a:ext>
            </a:extLst>
          </p:cNvPr>
          <p:cNvSpPr txBox="1"/>
          <p:nvPr/>
        </p:nvSpPr>
        <p:spPr>
          <a:xfrm>
            <a:off x="3259729" y="3928985"/>
            <a:ext cx="8812407" cy="1384995"/>
          </a:xfrm>
          <a:prstGeom prst="rect">
            <a:avLst/>
          </a:prstGeom>
          <a:noFill/>
        </p:spPr>
        <p:txBody>
          <a:bodyPr wrap="square">
            <a:spAutoFit/>
          </a:bodyPr>
          <a:lstStyle/>
          <a:p>
            <a:pPr lvl="2" eaLnBrk="1" hangingPunct="1"/>
            <a:r>
              <a:rPr lang="fr-FR" altLang="fr-FR" sz="1200" dirty="0"/>
              <a:t>En complément de la prime d’état, une majoration de prime peut être versée</a:t>
            </a:r>
          </a:p>
          <a:p>
            <a:pPr lvl="2" eaLnBrk="1" hangingPunct="1"/>
            <a:r>
              <a:rPr lang="fr-FR" altLang="fr-FR" sz="1200" dirty="0"/>
              <a:t>La majoration n’est versée qu’en cas de réalisation du prêt, à objectif de résidence principale ou secondaire de l’emprunteur. </a:t>
            </a:r>
          </a:p>
          <a:p>
            <a:pPr lvl="2" eaLnBrk="1" hangingPunct="1"/>
            <a:r>
              <a:rPr lang="fr-FR" altLang="fr-FR" sz="1200" dirty="0"/>
              <a:t>Prime versée lors de la réalisation du prêt (tous les fonds débloqués)</a:t>
            </a:r>
          </a:p>
          <a:p>
            <a:pPr lvl="2" eaLnBrk="1" hangingPunct="1"/>
            <a:r>
              <a:rPr lang="fr-FR" altLang="fr-FR" sz="1200" dirty="0"/>
              <a:t>La majoration est calculée sur la base des intérêts acquis par le titulaire du plan, souscripteur du prêt, et de ceux de son conjoint. Les droits cédés par les membres de la famille n’ouvrent pas droit à majoration de prime.</a:t>
            </a:r>
          </a:p>
          <a:p>
            <a:pPr lvl="2" eaLnBrk="1" hangingPunct="1"/>
            <a:r>
              <a:rPr lang="fr-FR" altLang="fr-FR" sz="1200" dirty="0"/>
              <a:t>Son montant est égal à 10% des intérêts acquis et utilisés, dans la limite de 153€ par personne à charge</a:t>
            </a:r>
          </a:p>
        </p:txBody>
      </p:sp>
      <p:sp>
        <p:nvSpPr>
          <p:cNvPr id="30" name="ZoneTexte 29">
            <a:extLst>
              <a:ext uri="{FF2B5EF4-FFF2-40B4-BE49-F238E27FC236}">
                <a16:creationId xmlns:a16="http://schemas.microsoft.com/office/drawing/2014/main" id="{944B0F1F-C5B0-23BB-82C7-C378BAE276E6}"/>
              </a:ext>
            </a:extLst>
          </p:cNvPr>
          <p:cNvSpPr txBox="1"/>
          <p:nvPr/>
        </p:nvSpPr>
        <p:spPr>
          <a:xfrm>
            <a:off x="3724185" y="5600432"/>
            <a:ext cx="8106627" cy="761747"/>
          </a:xfrm>
          <a:prstGeom prst="rect">
            <a:avLst/>
          </a:prstGeom>
          <a:noFill/>
        </p:spPr>
        <p:txBody>
          <a:bodyPr wrap="square">
            <a:spAutoFit/>
          </a:bodyPr>
          <a:lstStyle/>
          <a:p>
            <a:pPr lvl="1"/>
            <a:r>
              <a:rPr lang="fr-FR" altLang="fr-FR" sz="1050" dirty="0"/>
              <a:t>Pas de montant minimum d’intérêts acquis en PEL, contrairement au CEL</a:t>
            </a:r>
          </a:p>
          <a:p>
            <a:pPr lvl="1" eaLnBrk="1" hangingPunct="1"/>
            <a:r>
              <a:rPr lang="fr-FR" altLang="fr-FR" sz="1100" dirty="0"/>
              <a:t>La cession de droits à prêts issus de PEL ou de CEL à une personne titulaire d’un PEL ouvert depuis au moins 3 ans est autorisée</a:t>
            </a:r>
          </a:p>
          <a:p>
            <a:pPr lvl="1" eaLnBrk="1" hangingPunct="1"/>
            <a:r>
              <a:rPr lang="fr-FR" altLang="fr-FR" sz="1100" dirty="0"/>
              <a:t>Les droits détenus par l’emprunteur sont à utiliser en totalité avant de faire appel à des droits issus de cessions</a:t>
            </a:r>
          </a:p>
        </p:txBody>
      </p:sp>
      <p:sp>
        <p:nvSpPr>
          <p:cNvPr id="3" name="Espace réservé du pied de page 7">
            <a:extLst>
              <a:ext uri="{FF2B5EF4-FFF2-40B4-BE49-F238E27FC236}">
                <a16:creationId xmlns:a16="http://schemas.microsoft.com/office/drawing/2014/main" id="{81130D2C-FCAC-9A94-E9C2-A5B67233F496}"/>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4182593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D6AF1381-94AC-E2BD-7A01-E6A0687767E0}"/>
              </a:ext>
            </a:extLst>
          </p:cNvPr>
          <p:cNvGrpSpPr/>
          <p:nvPr/>
        </p:nvGrpSpPr>
        <p:grpSpPr>
          <a:xfrm>
            <a:off x="343209" y="1294509"/>
            <a:ext cx="11090541" cy="5264658"/>
            <a:chOff x="210566" y="2139922"/>
            <a:chExt cx="8786694" cy="3489836"/>
          </a:xfrm>
        </p:grpSpPr>
        <p:sp>
          <p:nvSpPr>
            <p:cNvPr id="10" name="Rectangle : coins arrondis 9">
              <a:extLst>
                <a:ext uri="{FF2B5EF4-FFF2-40B4-BE49-F238E27FC236}">
                  <a16:creationId xmlns:a16="http://schemas.microsoft.com/office/drawing/2014/main" id="{A55A2129-45AC-6C4A-7C6B-FACD4687F7DE}"/>
                </a:ext>
              </a:extLst>
            </p:cNvPr>
            <p:cNvSpPr/>
            <p:nvPr/>
          </p:nvSpPr>
          <p:spPr>
            <a:xfrm>
              <a:off x="3068754" y="2475399"/>
              <a:ext cx="5928502"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solidFill>
                <a:latin typeface="Arial" panose="020B0604020202020204" pitchFamily="34" charset="0"/>
                <a:cs typeface="Arial" panose="020B0604020202020204" pitchFamily="34" charset="0"/>
              </a:endParaRPr>
            </a:p>
          </p:txBody>
        </p:sp>
        <p:sp>
          <p:nvSpPr>
            <p:cNvPr id="22" name="ZoneTexte 21">
              <a:extLst>
                <a:ext uri="{FF2B5EF4-FFF2-40B4-BE49-F238E27FC236}">
                  <a16:creationId xmlns:a16="http://schemas.microsoft.com/office/drawing/2014/main" id="{E77B71F8-2392-7D65-47C7-6DA2701286F5}"/>
                </a:ext>
              </a:extLst>
            </p:cNvPr>
            <p:cNvSpPr txBox="1"/>
            <p:nvPr/>
          </p:nvSpPr>
          <p:spPr>
            <a:xfrm>
              <a:off x="3984421" y="2139922"/>
              <a:ext cx="2637203" cy="224421"/>
            </a:xfrm>
            <a:prstGeom prst="rect">
              <a:avLst/>
            </a:prstGeom>
            <a:noFill/>
          </p:spPr>
          <p:txBody>
            <a:bodyPr wrap="square" rtlCol="0" anchor="ctr">
              <a:spAutoFit/>
            </a:bodyPr>
            <a:lstStyle/>
            <a:p>
              <a:pPr algn="ctr"/>
              <a:r>
                <a:rPr lang="fr-FR" sz="1600" dirty="0">
                  <a:solidFill>
                    <a:schemeClr val="bg1"/>
                  </a:solidFill>
                  <a:latin typeface="Arial" panose="020B0604020202020204" pitchFamily="34" charset="0"/>
                  <a:cs typeface="Arial" panose="020B0604020202020204" pitchFamily="34" charset="0"/>
                </a:rPr>
                <a:t>CEL</a:t>
              </a:r>
              <a:endParaRPr lang="fr-FR" sz="1600" b="1" dirty="0">
                <a:solidFill>
                  <a:schemeClr val="bg1"/>
                </a:solidFill>
                <a:latin typeface="Arial" panose="020B060402020202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7340A250-A6D0-576A-E330-8FF8BA339764}"/>
                </a:ext>
              </a:extLst>
            </p:cNvPr>
            <p:cNvSpPr/>
            <p:nvPr/>
          </p:nvSpPr>
          <p:spPr>
            <a:xfrm>
              <a:off x="211651" y="2475399"/>
              <a:ext cx="2767566" cy="66231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lnSpc>
                  <a:spcPct val="90000"/>
                </a:lnSpc>
              </a:pPr>
              <a:r>
                <a:rPr lang="fr-FR" altLang="fr-FR" sz="1400" b="1" dirty="0">
                  <a:solidFill>
                    <a:schemeClr val="bg2"/>
                  </a:solidFill>
                </a:rPr>
                <a:t>Destination du bien</a:t>
              </a:r>
              <a:r>
                <a:rPr lang="fr-FR" altLang="fr-FR" sz="1400" b="1" dirty="0"/>
                <a:t>:</a:t>
              </a:r>
            </a:p>
          </p:txBody>
        </p:sp>
        <p:sp>
          <p:nvSpPr>
            <p:cNvPr id="13" name="Rectangle : coins arrondis 12">
              <a:extLst>
                <a:ext uri="{FF2B5EF4-FFF2-40B4-BE49-F238E27FC236}">
                  <a16:creationId xmlns:a16="http://schemas.microsoft.com/office/drawing/2014/main" id="{E9B83E18-E3FA-B56C-E544-9E811C55EC43}"/>
                </a:ext>
              </a:extLst>
            </p:cNvPr>
            <p:cNvSpPr/>
            <p:nvPr/>
          </p:nvSpPr>
          <p:spPr>
            <a:xfrm>
              <a:off x="3068756" y="3137402"/>
              <a:ext cx="5928503" cy="85432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endParaRPr lang="fr-FR" sz="1200" dirty="0">
                <a:solidFill>
                  <a:srgbClr val="3E454A"/>
                </a:solidFill>
                <a:effectLst/>
                <a:latin typeface="Arial" panose="020B0604020202020204" pitchFamily="34" charset="0"/>
                <a:cs typeface="Arial" panose="020B0604020202020204" pitchFamily="34" charset="0"/>
              </a:endParaRPr>
            </a:p>
          </p:txBody>
        </p:sp>
        <p:sp>
          <p:nvSpPr>
            <p:cNvPr id="14" name="Rectangle : coins arrondis 13">
              <a:extLst>
                <a:ext uri="{FF2B5EF4-FFF2-40B4-BE49-F238E27FC236}">
                  <a16:creationId xmlns:a16="http://schemas.microsoft.com/office/drawing/2014/main" id="{86FF87FB-E5AF-1397-7D12-A96F101A4872}"/>
                </a:ext>
              </a:extLst>
            </p:cNvPr>
            <p:cNvSpPr/>
            <p:nvPr/>
          </p:nvSpPr>
          <p:spPr>
            <a:xfrm>
              <a:off x="3068756" y="3993570"/>
              <a:ext cx="5928504"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solidFill>
                <a:latin typeface="Arial" panose="020B0604020202020204" pitchFamily="34" charset="0"/>
                <a:cs typeface="Arial" panose="020B0604020202020204" pitchFamily="34" charset="0"/>
              </a:endParaRPr>
            </a:p>
          </p:txBody>
        </p:sp>
        <p:sp>
          <p:nvSpPr>
            <p:cNvPr id="15" name="Rectangle : coins arrondis 14">
              <a:extLst>
                <a:ext uri="{FF2B5EF4-FFF2-40B4-BE49-F238E27FC236}">
                  <a16:creationId xmlns:a16="http://schemas.microsoft.com/office/drawing/2014/main" id="{FFE9001F-DBF7-CBDB-0871-16A90485128E}"/>
                </a:ext>
              </a:extLst>
            </p:cNvPr>
            <p:cNvSpPr/>
            <p:nvPr/>
          </p:nvSpPr>
          <p:spPr>
            <a:xfrm>
              <a:off x="210566" y="3137402"/>
              <a:ext cx="2767566" cy="85432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rgbClr val="EB0F0F"/>
                </a:solidFill>
                <a:latin typeface="Arial" panose="020B0604020202020204" pitchFamily="34" charset="0"/>
                <a:cs typeface="Arial" panose="020B0604020202020204" pitchFamily="34" charset="0"/>
              </a:endParaRPr>
            </a:p>
          </p:txBody>
        </p:sp>
        <p:sp>
          <p:nvSpPr>
            <p:cNvPr id="16" name="Rectangle : coins arrondis 15">
              <a:extLst>
                <a:ext uri="{FF2B5EF4-FFF2-40B4-BE49-F238E27FC236}">
                  <a16:creationId xmlns:a16="http://schemas.microsoft.com/office/drawing/2014/main" id="{AA7BA804-0790-10DE-4285-6751F4FCA6CD}"/>
                </a:ext>
              </a:extLst>
            </p:cNvPr>
            <p:cNvSpPr/>
            <p:nvPr/>
          </p:nvSpPr>
          <p:spPr>
            <a:xfrm>
              <a:off x="210566" y="3984535"/>
              <a:ext cx="2767566" cy="388800"/>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eaLnBrk="1" hangingPunct="1">
                <a:lnSpc>
                  <a:spcPct val="90000"/>
                </a:lnSpc>
              </a:pPr>
              <a:r>
                <a:rPr lang="fr-FR" altLang="fr-FR" sz="1400" b="1" dirty="0">
                  <a:solidFill>
                    <a:schemeClr val="bg2"/>
                  </a:solidFill>
                </a:rPr>
                <a:t>Le montant du prêt dépend également de la durée de remboursement</a:t>
              </a:r>
            </a:p>
            <a:p>
              <a:pPr lvl="1" eaLnBrk="1" hangingPunct="1">
                <a:lnSpc>
                  <a:spcPct val="90000"/>
                </a:lnSpc>
              </a:pPr>
              <a:endParaRPr lang="fr-FR" altLang="fr-FR" sz="1600" b="1" dirty="0">
                <a:solidFill>
                  <a:schemeClr val="bg2"/>
                </a:solidFill>
              </a:endParaRPr>
            </a:p>
          </p:txBody>
        </p:sp>
        <p:sp>
          <p:nvSpPr>
            <p:cNvPr id="17" name="Rectangle : coins arrondis 16">
              <a:extLst>
                <a:ext uri="{FF2B5EF4-FFF2-40B4-BE49-F238E27FC236}">
                  <a16:creationId xmlns:a16="http://schemas.microsoft.com/office/drawing/2014/main" id="{B78E9AED-5558-84C9-0966-34C72AC4DA9D}"/>
                </a:ext>
              </a:extLst>
            </p:cNvPr>
            <p:cNvSpPr/>
            <p:nvPr/>
          </p:nvSpPr>
          <p:spPr>
            <a:xfrm>
              <a:off x="3063425" y="4402954"/>
              <a:ext cx="5928503" cy="756000"/>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200" dirty="0">
                  <a:solidFill>
                    <a:srgbClr val="3E454A"/>
                  </a:solidFill>
                  <a:effectLst/>
                  <a:latin typeface="Arial" panose="020B0604020202020204" pitchFamily="34" charset="0"/>
                  <a:cs typeface="Arial" panose="020B0604020202020204" pitchFamily="34" charset="0"/>
                </a:rPr>
                <a:t>.</a:t>
              </a:r>
            </a:p>
          </p:txBody>
        </p:sp>
        <p:sp>
          <p:nvSpPr>
            <p:cNvPr id="18" name="Rectangle : coins arrondis 17">
              <a:extLst>
                <a:ext uri="{FF2B5EF4-FFF2-40B4-BE49-F238E27FC236}">
                  <a16:creationId xmlns:a16="http://schemas.microsoft.com/office/drawing/2014/main" id="{BCB58563-7445-9365-15E4-1BB3590380FA}"/>
                </a:ext>
              </a:extLst>
            </p:cNvPr>
            <p:cNvSpPr/>
            <p:nvPr/>
          </p:nvSpPr>
          <p:spPr>
            <a:xfrm>
              <a:off x="211651" y="4379974"/>
              <a:ext cx="2767566" cy="756000"/>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r>
                <a:rPr lang="fr-FR" altLang="fr-FR" sz="1400" b="1" dirty="0">
                  <a:solidFill>
                    <a:schemeClr val="bg2"/>
                  </a:solidFill>
                </a:rPr>
                <a:t>Montant maxi d’encours PEL + CEL : 92.000€ -</a:t>
              </a:r>
              <a:endParaRPr lang="fr-FR" sz="2800" b="1" dirty="0">
                <a:solidFill>
                  <a:srgbClr val="EB0F0F"/>
                </a:solidFill>
                <a:latin typeface="Arial" panose="020B0604020202020204" pitchFamily="34" charset="0"/>
                <a:cs typeface="Arial" panose="020B0604020202020204" pitchFamily="34" charset="0"/>
              </a:endParaRPr>
            </a:p>
          </p:txBody>
        </p:sp>
        <p:sp>
          <p:nvSpPr>
            <p:cNvPr id="19" name="Rectangle : coins arrondis 18">
              <a:extLst>
                <a:ext uri="{FF2B5EF4-FFF2-40B4-BE49-F238E27FC236}">
                  <a16:creationId xmlns:a16="http://schemas.microsoft.com/office/drawing/2014/main" id="{AB7F5A5C-A5D4-1EE5-8FA0-BB16E00E469C}"/>
                </a:ext>
              </a:extLst>
            </p:cNvPr>
            <p:cNvSpPr/>
            <p:nvPr/>
          </p:nvSpPr>
          <p:spPr>
            <a:xfrm>
              <a:off x="3068754" y="5149540"/>
              <a:ext cx="5928501" cy="480218"/>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lvl="2" eaLnBrk="1" hangingPunct="1"/>
              <a:endParaRPr lang="fr-FR" altLang="fr-FR" sz="1400" dirty="0">
                <a:solidFill>
                  <a:schemeClr val="tx1"/>
                </a:solidFill>
              </a:endParaRPr>
            </a:p>
          </p:txBody>
        </p:sp>
        <p:sp>
          <p:nvSpPr>
            <p:cNvPr id="20" name="Rectangle : coins arrondis 19">
              <a:extLst>
                <a:ext uri="{FF2B5EF4-FFF2-40B4-BE49-F238E27FC236}">
                  <a16:creationId xmlns:a16="http://schemas.microsoft.com/office/drawing/2014/main" id="{CC2430F6-50AE-19D8-5DE6-C8FA29BC3925}"/>
                </a:ext>
              </a:extLst>
            </p:cNvPr>
            <p:cNvSpPr/>
            <p:nvPr/>
          </p:nvSpPr>
          <p:spPr>
            <a:xfrm>
              <a:off x="211651" y="5135974"/>
              <a:ext cx="2767566" cy="477384"/>
            </a:xfrm>
            <a:prstGeom prst="roundRect">
              <a:avLst>
                <a:gd name="adj" fmla="val 0"/>
              </a:avLst>
            </a:prstGeom>
            <a:solidFill>
              <a:srgbClr val="E6E9F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eaLnBrk="1" hangingPunct="1">
                <a:lnSpc>
                  <a:spcPct val="90000"/>
                </a:lnSpc>
              </a:pPr>
              <a:r>
                <a:rPr lang="fr-FR" altLang="fr-FR" sz="1400" b="1" dirty="0">
                  <a:solidFill>
                    <a:schemeClr val="tx1"/>
                  </a:solidFill>
                </a:rPr>
                <a:t>Le </a:t>
              </a:r>
              <a:r>
                <a:rPr lang="fr-FR" altLang="fr-FR" sz="1400" b="1" dirty="0">
                  <a:solidFill>
                    <a:schemeClr val="bg2"/>
                  </a:solidFill>
                </a:rPr>
                <a:t>prêt épargne logement peut financer 100% du cout de l’opération </a:t>
              </a:r>
              <a:r>
                <a:rPr lang="fr-FR" altLang="fr-FR" sz="1400" b="1" dirty="0">
                  <a:solidFill>
                    <a:schemeClr val="tx1"/>
                  </a:solidFill>
                </a:rPr>
                <a:t>(hors frais de notaire)</a:t>
              </a:r>
              <a:endParaRPr lang="fr-FR" sz="2800" b="1" dirty="0">
                <a:solidFill>
                  <a:schemeClr val="tx1"/>
                </a:solidFill>
                <a:latin typeface="Arial" panose="020B0604020202020204" pitchFamily="34" charset="0"/>
                <a:cs typeface="Arial" panose="020B0604020202020204" pitchFamily="34" charset="0"/>
              </a:endParaRPr>
            </a:p>
          </p:txBody>
        </p:sp>
      </p:grpSp>
      <p:sp>
        <p:nvSpPr>
          <p:cNvPr id="23" name="Rectangle : coins arrondis 22">
            <a:extLst>
              <a:ext uri="{FF2B5EF4-FFF2-40B4-BE49-F238E27FC236}">
                <a16:creationId xmlns:a16="http://schemas.microsoft.com/office/drawing/2014/main" id="{74029B4E-2367-9DA4-7AAF-DE45E7B5791E}"/>
              </a:ext>
            </a:extLst>
          </p:cNvPr>
          <p:cNvSpPr/>
          <p:nvPr/>
        </p:nvSpPr>
        <p:spPr>
          <a:xfrm>
            <a:off x="3942711" y="1023320"/>
            <a:ext cx="7482940" cy="698451"/>
          </a:xfrm>
          <a:prstGeom prst="roundRect">
            <a:avLst>
              <a:gd name="adj" fmla="val 0"/>
            </a:avLst>
          </a:prstGeom>
          <a:solidFill>
            <a:srgbClr val="EC602B">
              <a:alpha val="30196"/>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lvl="2" eaLnBrk="1" hangingPunct="1">
              <a:lnSpc>
                <a:spcPct val="90000"/>
              </a:lnSpc>
            </a:pPr>
            <a:r>
              <a:rPr lang="fr-FR" altLang="fr-FR" sz="1400" dirty="0">
                <a:solidFill>
                  <a:schemeClr val="tx1"/>
                </a:solidFill>
              </a:rPr>
              <a:t>Achat, construction, travaux (dont économie d’énergie), parts de SCPI</a:t>
            </a:r>
          </a:p>
          <a:p>
            <a:pPr lvl="2" eaLnBrk="1" hangingPunct="1">
              <a:lnSpc>
                <a:spcPct val="90000"/>
              </a:lnSpc>
            </a:pPr>
            <a:r>
              <a:rPr lang="fr-FR" altLang="fr-FR" sz="1400" dirty="0">
                <a:solidFill>
                  <a:schemeClr val="tx1"/>
                </a:solidFill>
              </a:rPr>
              <a:t>Le bien doit se situer en métropole ou territoires d’Outre Mer</a:t>
            </a:r>
          </a:p>
        </p:txBody>
      </p:sp>
      <p:sp>
        <p:nvSpPr>
          <p:cNvPr id="24" name="Rectangle : coins arrondis 23">
            <a:extLst>
              <a:ext uri="{FF2B5EF4-FFF2-40B4-BE49-F238E27FC236}">
                <a16:creationId xmlns:a16="http://schemas.microsoft.com/office/drawing/2014/main" id="{7968334E-8316-72D3-4932-8943ABF5A5CF}"/>
              </a:ext>
            </a:extLst>
          </p:cNvPr>
          <p:cNvSpPr/>
          <p:nvPr/>
        </p:nvSpPr>
        <p:spPr>
          <a:xfrm>
            <a:off x="343209" y="1013355"/>
            <a:ext cx="3493214" cy="698451"/>
          </a:xfrm>
          <a:prstGeom prst="roundRect">
            <a:avLst>
              <a:gd name="adj" fmla="val 0"/>
            </a:avLst>
          </a:prstGeom>
          <a:solidFill>
            <a:srgbClr val="EC602B">
              <a:alpha val="3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hangingPunct="1">
              <a:lnSpc>
                <a:spcPct val="90000"/>
              </a:lnSpc>
            </a:pPr>
            <a:r>
              <a:rPr lang="fr-FR" altLang="fr-FR" sz="1400" b="1" dirty="0">
                <a:solidFill>
                  <a:schemeClr val="bg2"/>
                </a:solidFill>
              </a:rPr>
              <a:t>Bien financé:</a:t>
            </a:r>
          </a:p>
          <a:p>
            <a:pPr algn="ctr"/>
            <a:endParaRPr lang="fr-FR" sz="2000" b="1" dirty="0">
              <a:solidFill>
                <a:srgbClr val="EB0F0F"/>
              </a:solidFill>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8E0BE1EA-A202-7CA3-8602-34234B66BFE7}"/>
              </a:ext>
            </a:extLst>
          </p:cNvPr>
          <p:cNvSpPr txBox="1"/>
          <p:nvPr/>
        </p:nvSpPr>
        <p:spPr>
          <a:xfrm>
            <a:off x="3389140" y="4241015"/>
            <a:ext cx="8036511" cy="286232"/>
          </a:xfrm>
          <a:prstGeom prst="rect">
            <a:avLst/>
          </a:prstGeom>
          <a:noFill/>
        </p:spPr>
        <p:txBody>
          <a:bodyPr wrap="square">
            <a:spAutoFit/>
          </a:bodyPr>
          <a:lstStyle/>
          <a:p>
            <a:pPr lvl="2" eaLnBrk="1" hangingPunct="1">
              <a:lnSpc>
                <a:spcPct val="90000"/>
              </a:lnSpc>
            </a:pPr>
            <a:r>
              <a:rPr lang="fr-FR" altLang="fr-FR" sz="1400" dirty="0"/>
              <a:t>Plus la durée augmente, plus le montant du prêt diminue, à intérêts utilisés équivalents</a:t>
            </a:r>
            <a:endParaRPr lang="fr-FR" altLang="fr-FR" sz="1600" dirty="0"/>
          </a:p>
        </p:txBody>
      </p:sp>
      <p:sp>
        <p:nvSpPr>
          <p:cNvPr id="8" name="ZoneTexte 7">
            <a:extLst>
              <a:ext uri="{FF2B5EF4-FFF2-40B4-BE49-F238E27FC236}">
                <a16:creationId xmlns:a16="http://schemas.microsoft.com/office/drawing/2014/main" id="{A3A3E60B-C76F-EDF7-D0D6-AD3E0D0DF2AB}"/>
              </a:ext>
            </a:extLst>
          </p:cNvPr>
          <p:cNvSpPr txBox="1"/>
          <p:nvPr/>
        </p:nvSpPr>
        <p:spPr>
          <a:xfrm>
            <a:off x="3250710" y="3015665"/>
            <a:ext cx="7769383" cy="867930"/>
          </a:xfrm>
          <a:prstGeom prst="rect">
            <a:avLst/>
          </a:prstGeom>
          <a:noFill/>
        </p:spPr>
        <p:txBody>
          <a:bodyPr wrap="square">
            <a:spAutoFit/>
          </a:bodyPr>
          <a:lstStyle/>
          <a:p>
            <a:pPr lvl="2" eaLnBrk="1" hangingPunct="1">
              <a:lnSpc>
                <a:spcPct val="90000"/>
              </a:lnSpc>
            </a:pPr>
            <a:r>
              <a:rPr lang="fr-FR" altLang="fr-FR" sz="1400" dirty="0"/>
              <a:t>En </a:t>
            </a:r>
            <a:r>
              <a:rPr lang="fr-FR" altLang="fr-FR" sz="1400" b="1" dirty="0"/>
              <a:t>CEL</a:t>
            </a:r>
            <a:r>
              <a:rPr lang="fr-FR" altLang="fr-FR" sz="1400" dirty="0"/>
              <a:t>, tous les intérêts acquis peuvent ne pas être systématiquement utilisés. Les intérêts non utilisés pourront l’être à l’occasion d’un nouveau prêt</a:t>
            </a:r>
          </a:p>
          <a:p>
            <a:pPr lvl="2" eaLnBrk="1" hangingPunct="1">
              <a:lnSpc>
                <a:spcPct val="90000"/>
              </a:lnSpc>
            </a:pPr>
            <a:r>
              <a:rPr lang="fr-FR" altLang="fr-FR" sz="1400" dirty="0"/>
              <a:t>En </a:t>
            </a:r>
            <a:r>
              <a:rPr lang="fr-FR" altLang="fr-FR" sz="1400" b="1" dirty="0"/>
              <a:t>PEL</a:t>
            </a:r>
            <a:r>
              <a:rPr lang="fr-FR" altLang="fr-FR" sz="1400" dirty="0"/>
              <a:t>, les intérêts acquis non utilisés ne pourront plus être utilisés de par la clôture préalable et obligatoire du PEL</a:t>
            </a:r>
          </a:p>
        </p:txBody>
      </p:sp>
      <p:sp>
        <p:nvSpPr>
          <p:cNvPr id="21" name="ZoneTexte 20">
            <a:extLst>
              <a:ext uri="{FF2B5EF4-FFF2-40B4-BE49-F238E27FC236}">
                <a16:creationId xmlns:a16="http://schemas.microsoft.com/office/drawing/2014/main" id="{2C8733AF-8350-8C02-03BB-602758C44178}"/>
              </a:ext>
            </a:extLst>
          </p:cNvPr>
          <p:cNvSpPr txBox="1"/>
          <p:nvPr/>
        </p:nvSpPr>
        <p:spPr>
          <a:xfrm>
            <a:off x="0" y="2989296"/>
            <a:ext cx="3836423" cy="1061829"/>
          </a:xfrm>
          <a:prstGeom prst="rect">
            <a:avLst/>
          </a:prstGeom>
          <a:noFill/>
        </p:spPr>
        <p:txBody>
          <a:bodyPr wrap="square">
            <a:spAutoFit/>
          </a:bodyPr>
          <a:lstStyle/>
          <a:p>
            <a:pPr lvl="1" eaLnBrk="1" hangingPunct="1">
              <a:lnSpc>
                <a:spcPct val="90000"/>
              </a:lnSpc>
            </a:pPr>
            <a:r>
              <a:rPr lang="fr-FR" altLang="fr-FR" sz="1400" b="1" dirty="0">
                <a:solidFill>
                  <a:schemeClr val="bg2"/>
                </a:solidFill>
              </a:rPr>
              <a:t>La durée du prêt est comprise entre 2 et 15 ans </a:t>
            </a:r>
          </a:p>
          <a:p>
            <a:pPr lvl="1" eaLnBrk="1" hangingPunct="1">
              <a:lnSpc>
                <a:spcPct val="90000"/>
              </a:lnSpc>
            </a:pPr>
            <a:r>
              <a:rPr lang="fr-FR" altLang="fr-FR" sz="1400" b="1" dirty="0">
                <a:solidFill>
                  <a:schemeClr val="bg2"/>
                </a:solidFill>
              </a:rPr>
              <a:t>Le montant du prêt est notamment calculé sur la base des intérêts acquis et utilisés</a:t>
            </a:r>
          </a:p>
        </p:txBody>
      </p:sp>
      <p:sp>
        <p:nvSpPr>
          <p:cNvPr id="28" name="ZoneTexte 27">
            <a:extLst>
              <a:ext uri="{FF2B5EF4-FFF2-40B4-BE49-F238E27FC236}">
                <a16:creationId xmlns:a16="http://schemas.microsoft.com/office/drawing/2014/main" id="{DC3901B6-2B7B-CFB1-FB1B-F0A55A6C39AF}"/>
              </a:ext>
            </a:extLst>
          </p:cNvPr>
          <p:cNvSpPr txBox="1"/>
          <p:nvPr/>
        </p:nvSpPr>
        <p:spPr>
          <a:xfrm>
            <a:off x="3836423" y="4984241"/>
            <a:ext cx="7589228" cy="480131"/>
          </a:xfrm>
          <a:prstGeom prst="rect">
            <a:avLst/>
          </a:prstGeom>
          <a:noFill/>
        </p:spPr>
        <p:txBody>
          <a:bodyPr wrap="square">
            <a:spAutoFit/>
          </a:bodyPr>
          <a:lstStyle/>
          <a:p>
            <a:pPr lvl="1" eaLnBrk="1" hangingPunct="1">
              <a:lnSpc>
                <a:spcPct val="90000"/>
              </a:lnSpc>
            </a:pPr>
            <a:r>
              <a:rPr lang="fr-FR" altLang="fr-FR" sz="1400" dirty="0"/>
              <a:t>Obligation de respect de délai maximum à ne pas dépasser entre l’acquisition ou fin des travaux et la demande ultérieure de financement</a:t>
            </a:r>
          </a:p>
        </p:txBody>
      </p:sp>
      <p:sp>
        <p:nvSpPr>
          <p:cNvPr id="30" name="ZoneTexte 29">
            <a:extLst>
              <a:ext uri="{FF2B5EF4-FFF2-40B4-BE49-F238E27FC236}">
                <a16:creationId xmlns:a16="http://schemas.microsoft.com/office/drawing/2014/main" id="{944B0F1F-C5B0-23BB-82C7-C378BAE276E6}"/>
              </a:ext>
            </a:extLst>
          </p:cNvPr>
          <p:cNvSpPr txBox="1"/>
          <p:nvPr/>
        </p:nvSpPr>
        <p:spPr>
          <a:xfrm>
            <a:off x="3950806" y="5908889"/>
            <a:ext cx="7402138" cy="480131"/>
          </a:xfrm>
          <a:prstGeom prst="rect">
            <a:avLst/>
          </a:prstGeom>
          <a:noFill/>
        </p:spPr>
        <p:txBody>
          <a:bodyPr wrap="square">
            <a:spAutoFit/>
          </a:bodyPr>
          <a:lstStyle/>
          <a:p>
            <a:pPr lvl="1" eaLnBrk="1" hangingPunct="1">
              <a:lnSpc>
                <a:spcPct val="90000"/>
              </a:lnSpc>
            </a:pPr>
            <a:r>
              <a:rPr lang="fr-FR" altLang="fr-FR" sz="1400" dirty="0"/>
              <a:t>Au plus 1 crédit PEL et 1 crédit CEL par dossier de prêt</a:t>
            </a:r>
          </a:p>
          <a:p>
            <a:pPr lvl="1" eaLnBrk="1" hangingPunct="1">
              <a:lnSpc>
                <a:spcPct val="90000"/>
              </a:lnSpc>
            </a:pPr>
            <a:r>
              <a:rPr lang="fr-FR" altLang="fr-FR" sz="1400" dirty="0">
                <a:solidFill>
                  <a:schemeClr val="bg2"/>
                </a:solidFill>
              </a:rPr>
              <a:t>Pas de frais de dossier</a:t>
            </a:r>
            <a:r>
              <a:rPr lang="fr-FR" altLang="fr-FR" sz="1400" dirty="0"/>
              <a:t>, frais de garantie réduits et </a:t>
            </a:r>
            <a:r>
              <a:rPr lang="fr-FR" altLang="fr-FR" sz="1400" dirty="0">
                <a:solidFill>
                  <a:schemeClr val="bg2"/>
                </a:solidFill>
              </a:rPr>
              <a:t>pas de pénalité en cas de RA</a:t>
            </a:r>
          </a:p>
        </p:txBody>
      </p:sp>
      <p:sp>
        <p:nvSpPr>
          <p:cNvPr id="3" name="Rectangle 2">
            <a:extLst>
              <a:ext uri="{FF2B5EF4-FFF2-40B4-BE49-F238E27FC236}">
                <a16:creationId xmlns:a16="http://schemas.microsoft.com/office/drawing/2014/main" id="{7991DCDB-F8B9-3037-7B4C-7D6149F0F863}"/>
              </a:ext>
            </a:extLst>
          </p:cNvPr>
          <p:cNvSpPr>
            <a:spLocks noGrp="1" noChangeArrowheads="1"/>
          </p:cNvSpPr>
          <p:nvPr>
            <p:ph type="title"/>
          </p:nvPr>
        </p:nvSpPr>
        <p:spPr>
          <a:xfrm>
            <a:off x="613025" y="472950"/>
            <a:ext cx="11496782" cy="850900"/>
          </a:xfrm>
        </p:spPr>
        <p:txBody>
          <a:bodyPr/>
          <a:lstStyle/>
          <a:p>
            <a:r>
              <a:rPr lang="fr-FR" altLang="fr-FR" sz="2800" dirty="0"/>
              <a:t>L’épargne logement – phase prêt- Règles communes PEL et CEL</a:t>
            </a:r>
            <a:br>
              <a:rPr lang="fr-FR" altLang="fr-FR" sz="2800" dirty="0"/>
            </a:br>
            <a:endParaRPr lang="fr-FR" altLang="fr-FR" sz="2800" dirty="0"/>
          </a:p>
        </p:txBody>
      </p:sp>
      <p:sp>
        <p:nvSpPr>
          <p:cNvPr id="5" name="ZoneTexte 4">
            <a:extLst>
              <a:ext uri="{FF2B5EF4-FFF2-40B4-BE49-F238E27FC236}">
                <a16:creationId xmlns:a16="http://schemas.microsoft.com/office/drawing/2014/main" id="{EB914D6A-7633-F9F1-1B3C-35E8C3FB244E}"/>
              </a:ext>
            </a:extLst>
          </p:cNvPr>
          <p:cNvSpPr txBox="1"/>
          <p:nvPr/>
        </p:nvSpPr>
        <p:spPr>
          <a:xfrm>
            <a:off x="3164440" y="1754307"/>
            <a:ext cx="8342615" cy="1061829"/>
          </a:xfrm>
          <a:prstGeom prst="rect">
            <a:avLst/>
          </a:prstGeom>
          <a:noFill/>
        </p:spPr>
        <p:txBody>
          <a:bodyPr wrap="square">
            <a:spAutoFit/>
          </a:bodyPr>
          <a:lstStyle/>
          <a:p>
            <a:pPr lvl="2" eaLnBrk="1" hangingPunct="1">
              <a:lnSpc>
                <a:spcPct val="90000"/>
              </a:lnSpc>
            </a:pPr>
            <a:r>
              <a:rPr lang="fr-FR" altLang="fr-FR" sz="1400" dirty="0"/>
              <a:t>. Résidence principale de l’emprunteur, ou d’un ascendant ou descendant ou d’un locataire (location nue avec bail de 3 ans minimum)</a:t>
            </a:r>
          </a:p>
          <a:p>
            <a:pPr lvl="2" eaLnBrk="1" hangingPunct="1">
              <a:lnSpc>
                <a:spcPct val="90000"/>
              </a:lnSpc>
            </a:pPr>
            <a:r>
              <a:rPr lang="fr-FR" altLang="fr-FR" sz="1400" dirty="0"/>
              <a:t>. Résidence secondaire </a:t>
            </a:r>
          </a:p>
          <a:p>
            <a:pPr lvl="2" eaLnBrk="1" hangingPunct="1">
              <a:lnSpc>
                <a:spcPct val="90000"/>
              </a:lnSpc>
            </a:pPr>
            <a:r>
              <a:rPr lang="fr-FR" altLang="fr-FR" sz="1400" dirty="0"/>
              <a:t>. Pas de simultanéité de financement en principal et en secondaire. Cumul avec SCPI autorisé.</a:t>
            </a:r>
            <a:endParaRPr lang="fr-FR" altLang="fr-FR" sz="1600" dirty="0"/>
          </a:p>
        </p:txBody>
      </p:sp>
      <p:sp>
        <p:nvSpPr>
          <p:cNvPr id="7" name="Espace réservé du pied de page 7">
            <a:extLst>
              <a:ext uri="{FF2B5EF4-FFF2-40B4-BE49-F238E27FC236}">
                <a16:creationId xmlns:a16="http://schemas.microsoft.com/office/drawing/2014/main" id="{2261F444-66AF-E2BE-F314-5D3307894706}"/>
              </a:ext>
            </a:extLst>
          </p:cNvPr>
          <p:cNvSpPr>
            <a:spLocks noGrp="1"/>
          </p:cNvSpPr>
          <p:nvPr>
            <p:ph type="ftr" sz="quarter" idx="11"/>
          </p:nvPr>
        </p:nvSpPr>
        <p:spPr>
          <a:xfrm>
            <a:off x="613025" y="6559167"/>
            <a:ext cx="4889604" cy="260023"/>
          </a:xfrm>
        </p:spPr>
        <p:txBody>
          <a:bodyPr/>
          <a:lstStyle>
            <a:lvl1pPr>
              <a:defRPr/>
            </a:lvl1pPr>
          </a:lstStyle>
          <a:p>
            <a:r>
              <a:rPr lang="fr-FR" dirty="0"/>
              <a:t>OAV Réseau  PEL et EL 2023                       Document à usage interne ne pas diffuser </a:t>
            </a:r>
          </a:p>
        </p:txBody>
      </p:sp>
    </p:spTree>
    <p:extLst>
      <p:ext uri="{BB962C8B-B14F-4D97-AF65-F5344CB8AC3E}">
        <p14:creationId xmlns:p14="http://schemas.microsoft.com/office/powerpoint/2010/main" val="528938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F00AD9-26C2-5663-FB03-9FEDEAFEA776}"/>
              </a:ext>
            </a:extLst>
          </p:cNvPr>
          <p:cNvSpPr>
            <a:spLocks noGrp="1"/>
          </p:cNvSpPr>
          <p:nvPr>
            <p:ph type="title"/>
          </p:nvPr>
        </p:nvSpPr>
        <p:spPr>
          <a:xfrm>
            <a:off x="1083787" y="4081867"/>
            <a:ext cx="10484914" cy="1080000"/>
          </a:xfrm>
        </p:spPr>
        <p:txBody>
          <a:bodyPr/>
          <a:lstStyle/>
          <a:p>
            <a:r>
              <a:rPr lang="fr-FR" dirty="0"/>
              <a:t>REGLEMENTATION &amp; PRINCIPALES QUESTIONS </a:t>
            </a:r>
          </a:p>
        </p:txBody>
      </p:sp>
      <p:sp>
        <p:nvSpPr>
          <p:cNvPr id="4" name="Espace réservé de la date 3">
            <a:extLst>
              <a:ext uri="{FF2B5EF4-FFF2-40B4-BE49-F238E27FC236}">
                <a16:creationId xmlns:a16="http://schemas.microsoft.com/office/drawing/2014/main" id="{07C38E90-EA92-3187-A5F8-F59B1269141F}"/>
              </a:ext>
            </a:extLst>
          </p:cNvPr>
          <p:cNvSpPr>
            <a:spLocks noGrp="1"/>
          </p:cNvSpPr>
          <p:nvPr>
            <p:ph type="dt" sz="half" idx="10"/>
          </p:nvPr>
        </p:nvSpPr>
        <p:spPr/>
        <p:txBody>
          <a:bodyPr/>
          <a:lstStyle/>
          <a:p>
            <a:fld id="{04708BF8-992F-4F23-AA16-AB03FA41F6EE}" type="datetime4">
              <a:rPr lang="fr-FR" smtClean="0"/>
              <a:t>23 octobre 2023</a:t>
            </a:fld>
            <a:endParaRPr lang="fr-FR" dirty="0"/>
          </a:p>
        </p:txBody>
      </p:sp>
      <p:sp>
        <p:nvSpPr>
          <p:cNvPr id="5" name="Espace réservé du pied de page 4">
            <a:extLst>
              <a:ext uri="{FF2B5EF4-FFF2-40B4-BE49-F238E27FC236}">
                <a16:creationId xmlns:a16="http://schemas.microsoft.com/office/drawing/2014/main" id="{E2EA7D37-E189-F03E-A0FB-602799D4FE10}"/>
              </a:ext>
            </a:extLst>
          </p:cNvPr>
          <p:cNvSpPr>
            <a:spLocks noGrp="1"/>
          </p:cNvSpPr>
          <p:nvPr>
            <p:ph type="ftr" sz="quarter" idx="11"/>
          </p:nvPr>
        </p:nvSpPr>
        <p:spPr/>
        <p:txBody>
          <a:body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CFA423F8-8B79-1236-C461-4B5A0FEDF0F5}"/>
              </a:ext>
            </a:extLst>
          </p:cNvPr>
          <p:cNvSpPr>
            <a:spLocks noGrp="1"/>
          </p:cNvSpPr>
          <p:nvPr>
            <p:ph type="sldNum" sz="quarter" idx="12"/>
          </p:nvPr>
        </p:nvSpPr>
        <p:spPr/>
        <p:txBody>
          <a:bodyPr/>
          <a:lstStyle/>
          <a:p>
            <a:fld id="{975A587B-5814-4D9B-9598-FE9CB954CB01}" type="slidenum">
              <a:rPr lang="fr-FR" smtClean="0"/>
              <a:pPr/>
              <a:t>31</a:t>
            </a:fld>
            <a:endParaRPr lang="fr-FR" dirty="0"/>
          </a:p>
        </p:txBody>
      </p:sp>
    </p:spTree>
    <p:extLst>
      <p:ext uri="{BB962C8B-B14F-4D97-AF65-F5344CB8AC3E}">
        <p14:creationId xmlns:p14="http://schemas.microsoft.com/office/powerpoint/2010/main" val="4217370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B7E1DF2-581F-ED49-AF2D-741487EDB2F5}"/>
              </a:ext>
            </a:extLst>
          </p:cNvPr>
          <p:cNvSpPr>
            <a:spLocks noGrp="1"/>
          </p:cNvSpPr>
          <p:nvPr>
            <p:ph type="body" sz="quarter" idx="13"/>
          </p:nvPr>
        </p:nvSpPr>
        <p:spPr>
          <a:solidFill>
            <a:schemeClr val="bg1">
              <a:lumMod val="95000"/>
            </a:schemeClr>
          </a:solidFill>
        </p:spPr>
        <p:txBody>
          <a:bodyPr/>
          <a:lstStyle/>
          <a:p>
            <a:r>
              <a:rPr lang="fr-FR" sz="3600" dirty="0">
                <a:solidFill>
                  <a:schemeClr val="tx1"/>
                </a:solidFill>
                <a:hlinkClick r:id="rId2">
                  <a:extLst>
                    <a:ext uri="{A12FA001-AC4F-418D-AE19-62706E023703}">
                      <ahyp:hlinkClr xmlns:ahyp="http://schemas.microsoft.com/office/drawing/2018/hyperlinkcolor" val="tx"/>
                    </a:ext>
                  </a:extLst>
                </a:hlinkClick>
              </a:rPr>
              <a:t>PEL</a:t>
            </a:r>
            <a:r>
              <a:rPr lang="fr-FR" sz="2400" dirty="0">
                <a:solidFill>
                  <a:schemeClr val="tx1"/>
                </a:solidFill>
                <a:hlinkClick r:id="rId2">
                  <a:extLst>
                    <a:ext uri="{A12FA001-AC4F-418D-AE19-62706E023703}">
                      <ahyp:hlinkClr xmlns:ahyp="http://schemas.microsoft.com/office/drawing/2018/hyperlinkcolor" val="tx"/>
                    </a:ext>
                  </a:extLst>
                </a:hlinkClick>
              </a:rPr>
              <a:t> </a:t>
            </a:r>
          </a:p>
          <a:p>
            <a:endParaRPr lang="fr-FR" dirty="0">
              <a:solidFill>
                <a:srgbClr val="3E454A"/>
              </a:solidFill>
              <a:hlinkClick r:id="rId2">
                <a:extLst>
                  <a:ext uri="{A12FA001-AC4F-418D-AE19-62706E023703}">
                    <ahyp:hlinkClr xmlns:ahyp="http://schemas.microsoft.com/office/drawing/2018/hyperlinkcolor" val="tx"/>
                  </a:ext>
                </a:extLst>
              </a:hlinkClick>
            </a:endParaRPr>
          </a:p>
          <a:p>
            <a:endParaRPr lang="fr-FR" dirty="0">
              <a:solidFill>
                <a:srgbClr val="3E454A"/>
              </a:solidFill>
              <a:hlinkClick r:id="rId2">
                <a:extLst>
                  <a:ext uri="{A12FA001-AC4F-418D-AE19-62706E023703}">
                    <ahyp:hlinkClr xmlns:ahyp="http://schemas.microsoft.com/office/drawing/2018/hyperlinkcolor" val="tx"/>
                  </a:ext>
                </a:extLst>
              </a:hlinkClick>
            </a:endParaRPr>
          </a:p>
          <a:p>
            <a:r>
              <a:rPr lang="fr-FR" dirty="0">
                <a:solidFill>
                  <a:srgbClr val="0070C0"/>
                </a:solidFill>
                <a:hlinkClick r:id="rId2">
                  <a:extLst>
                    <a:ext uri="{A12FA001-AC4F-418D-AE19-62706E023703}">
                      <ahyp:hlinkClr xmlns:ahyp="http://schemas.microsoft.com/office/drawing/2018/hyperlinkcolor" val="tx"/>
                    </a:ext>
                  </a:extLst>
                </a:hlinkClick>
              </a:rPr>
              <a:t>https://www.service-public.fr/particuliers/vosdroits/F16140#:~:text=Le%20PEL%20est%20conclu%20pour,des%20int%C3%A9r%C3%AAts%20pendant%205%20ans</a:t>
            </a:r>
            <a:r>
              <a:rPr lang="fr-FR" dirty="0">
                <a:solidFill>
                  <a:srgbClr val="0070C0"/>
                </a:solidFill>
              </a:rPr>
              <a:t>.</a:t>
            </a:r>
          </a:p>
          <a:p>
            <a:endParaRPr lang="fr-FR" dirty="0"/>
          </a:p>
        </p:txBody>
      </p:sp>
      <p:sp>
        <p:nvSpPr>
          <p:cNvPr id="3" name="Espace réservé de la date 2">
            <a:extLst>
              <a:ext uri="{FF2B5EF4-FFF2-40B4-BE49-F238E27FC236}">
                <a16:creationId xmlns:a16="http://schemas.microsoft.com/office/drawing/2014/main" id="{0FC5063E-008C-B055-DA07-48BD287F5B3F}"/>
              </a:ext>
            </a:extLst>
          </p:cNvPr>
          <p:cNvSpPr>
            <a:spLocks noGrp="1"/>
          </p:cNvSpPr>
          <p:nvPr>
            <p:ph type="dt" sz="half" idx="10"/>
          </p:nvPr>
        </p:nvSpPr>
        <p:spPr/>
        <p:txBody>
          <a:bodyPr/>
          <a:lstStyle/>
          <a:p>
            <a:fld id="{49D9D62C-DBC2-4333-8F9C-05C7AB945158}" type="datetime4">
              <a:rPr lang="fr-FR" smtClean="0"/>
              <a:t>23 octobre 2023</a:t>
            </a:fld>
            <a:endParaRPr lang="fr-FR"/>
          </a:p>
        </p:txBody>
      </p:sp>
      <p:sp>
        <p:nvSpPr>
          <p:cNvPr id="5" name="Espace réservé du numéro de diapositive 4">
            <a:extLst>
              <a:ext uri="{FF2B5EF4-FFF2-40B4-BE49-F238E27FC236}">
                <a16:creationId xmlns:a16="http://schemas.microsoft.com/office/drawing/2014/main" id="{6D517B93-9C19-E2DB-305F-1BE7BE3E986C}"/>
              </a:ext>
            </a:extLst>
          </p:cNvPr>
          <p:cNvSpPr>
            <a:spLocks noGrp="1"/>
          </p:cNvSpPr>
          <p:nvPr>
            <p:ph type="sldNum" sz="quarter" idx="12"/>
          </p:nvPr>
        </p:nvSpPr>
        <p:spPr/>
        <p:txBody>
          <a:bodyPr/>
          <a:lstStyle/>
          <a:p>
            <a:fld id="{975A587B-5814-4D9B-9598-FE9CB954CB01}" type="slidenum">
              <a:rPr lang="fr-FR" smtClean="0"/>
              <a:t>32</a:t>
            </a:fld>
            <a:endParaRPr lang="fr-FR"/>
          </a:p>
        </p:txBody>
      </p:sp>
      <p:sp>
        <p:nvSpPr>
          <p:cNvPr id="6" name="Espace réservé du texte 5">
            <a:extLst>
              <a:ext uri="{FF2B5EF4-FFF2-40B4-BE49-F238E27FC236}">
                <a16:creationId xmlns:a16="http://schemas.microsoft.com/office/drawing/2014/main" id="{8695F7A1-8BC1-6409-E91F-766B15EB7BAA}"/>
              </a:ext>
            </a:extLst>
          </p:cNvPr>
          <p:cNvSpPr>
            <a:spLocks noGrp="1"/>
          </p:cNvSpPr>
          <p:nvPr>
            <p:ph type="body" idx="1"/>
          </p:nvPr>
        </p:nvSpPr>
        <p:spPr/>
        <p:txBody>
          <a:bodyPr/>
          <a:lstStyle/>
          <a:p>
            <a:r>
              <a:rPr lang="fr-FR" sz="2000" dirty="0"/>
              <a:t>La réglementation </a:t>
            </a:r>
          </a:p>
        </p:txBody>
      </p:sp>
      <p:sp>
        <p:nvSpPr>
          <p:cNvPr id="7" name="Espace réservé du texte 6">
            <a:extLst>
              <a:ext uri="{FF2B5EF4-FFF2-40B4-BE49-F238E27FC236}">
                <a16:creationId xmlns:a16="http://schemas.microsoft.com/office/drawing/2014/main" id="{D9B8C6F4-788F-B238-093F-78D687408915}"/>
              </a:ext>
            </a:extLst>
          </p:cNvPr>
          <p:cNvSpPr>
            <a:spLocks noGrp="1"/>
          </p:cNvSpPr>
          <p:nvPr>
            <p:ph type="body" sz="quarter" idx="14"/>
          </p:nvPr>
        </p:nvSpPr>
        <p:spPr>
          <a:solidFill>
            <a:schemeClr val="bg2">
              <a:lumMod val="20000"/>
              <a:lumOff val="80000"/>
            </a:schemeClr>
          </a:solidFill>
        </p:spPr>
        <p:txBody>
          <a:bodyPr/>
          <a:lstStyle/>
          <a:p>
            <a:r>
              <a:rPr lang="fr-FR" sz="3600" u="sng" dirty="0">
                <a:solidFill>
                  <a:schemeClr val="tx1"/>
                </a:solidFill>
              </a:rPr>
              <a:t>CEL</a:t>
            </a:r>
            <a:r>
              <a:rPr lang="fr-FR" sz="2000" u="sng" dirty="0">
                <a:solidFill>
                  <a:schemeClr val="tx1"/>
                </a:solidFill>
              </a:rPr>
              <a:t> </a:t>
            </a:r>
          </a:p>
          <a:p>
            <a:endParaRPr lang="fr-FR" dirty="0">
              <a:solidFill>
                <a:schemeClr val="tx1"/>
              </a:solidFill>
            </a:endParaRPr>
          </a:p>
          <a:p>
            <a:endParaRPr lang="fr-FR" u="sng" dirty="0">
              <a:solidFill>
                <a:srgbClr val="0070C0"/>
              </a:solidFill>
            </a:endParaRPr>
          </a:p>
          <a:p>
            <a:r>
              <a:rPr lang="fr-FR" u="sng" dirty="0">
                <a:solidFill>
                  <a:srgbClr val="0070C0"/>
                </a:solidFill>
                <a:hlinkClick r:id="rId3">
                  <a:extLst>
                    <a:ext uri="{A12FA001-AC4F-418D-AE19-62706E023703}">
                      <ahyp:hlinkClr xmlns:ahyp="http://schemas.microsoft.com/office/drawing/2018/hyperlinkcolor" val="tx"/>
                    </a:ext>
                  </a:extLst>
                </a:hlinkClick>
              </a:rPr>
              <a:t>https://www.service-public.fr/particuliers/vosdroits/F16136</a:t>
            </a:r>
            <a:endParaRPr lang="fr-FR" u="sng" dirty="0">
              <a:solidFill>
                <a:srgbClr val="0070C0"/>
              </a:solidFill>
            </a:endParaRPr>
          </a:p>
          <a:p>
            <a:endParaRPr lang="fr-FR" u="sng" dirty="0">
              <a:solidFill>
                <a:srgbClr val="0070C0"/>
              </a:solidFill>
            </a:endParaRPr>
          </a:p>
        </p:txBody>
      </p:sp>
      <p:sp>
        <p:nvSpPr>
          <p:cNvPr id="8" name="Titre 7">
            <a:extLst>
              <a:ext uri="{FF2B5EF4-FFF2-40B4-BE49-F238E27FC236}">
                <a16:creationId xmlns:a16="http://schemas.microsoft.com/office/drawing/2014/main" id="{4B56447F-5862-A328-B06C-5A08F8126F1D}"/>
              </a:ext>
            </a:extLst>
          </p:cNvPr>
          <p:cNvSpPr>
            <a:spLocks noGrp="1"/>
          </p:cNvSpPr>
          <p:nvPr>
            <p:ph type="title"/>
          </p:nvPr>
        </p:nvSpPr>
        <p:spPr/>
        <p:txBody>
          <a:bodyPr/>
          <a:lstStyle/>
          <a:p>
            <a:r>
              <a:rPr lang="fr-FR" sz="2800" dirty="0"/>
              <a:t>Pour aller plus loin </a:t>
            </a:r>
          </a:p>
        </p:txBody>
      </p:sp>
      <p:sp>
        <p:nvSpPr>
          <p:cNvPr id="9" name="Espace réservé du pied de page 7">
            <a:extLst>
              <a:ext uri="{FF2B5EF4-FFF2-40B4-BE49-F238E27FC236}">
                <a16:creationId xmlns:a16="http://schemas.microsoft.com/office/drawing/2014/main" id="{14347909-5A20-3048-E42C-00A2650D33BB}"/>
              </a:ext>
            </a:extLst>
          </p:cNvPr>
          <p:cNvSpPr>
            <a:spLocks noGrp="1"/>
          </p:cNvSpPr>
          <p:nvPr>
            <p:ph type="ftr" sz="quarter" idx="11"/>
          </p:nvPr>
        </p:nvSpPr>
        <p:spPr>
          <a:xfrm>
            <a:off x="632384" y="6468976"/>
            <a:ext cx="4889604" cy="260023"/>
          </a:xfrm>
        </p:spPr>
        <p:txBody>
          <a:bodyPr/>
          <a:lstStyle>
            <a:lvl1pPr>
              <a:defRPr/>
            </a:lvl1pPr>
          </a:lstStyle>
          <a:p>
            <a:r>
              <a:rPr lang="fr-FR" dirty="0"/>
              <a:t>OAV Réseau  PEL et EL 2023                       Document à usage interne ne pas diffuser </a:t>
            </a:r>
          </a:p>
        </p:txBody>
      </p:sp>
      <p:pic>
        <p:nvPicPr>
          <p:cNvPr id="11" name="Graphique 10" descr="Marteau d'officiel contour">
            <a:extLst>
              <a:ext uri="{FF2B5EF4-FFF2-40B4-BE49-F238E27FC236}">
                <a16:creationId xmlns:a16="http://schemas.microsoft.com/office/drawing/2014/main" id="{1D856DCD-CEA8-E157-1094-C520A40117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2495" y="2178481"/>
            <a:ext cx="914400" cy="914400"/>
          </a:xfrm>
          <a:prstGeom prst="rect">
            <a:avLst/>
          </a:prstGeom>
        </p:spPr>
      </p:pic>
      <p:pic>
        <p:nvPicPr>
          <p:cNvPr id="12" name="Graphique 11" descr="Marteau d'officiel contour">
            <a:extLst>
              <a:ext uri="{FF2B5EF4-FFF2-40B4-BE49-F238E27FC236}">
                <a16:creationId xmlns:a16="http://schemas.microsoft.com/office/drawing/2014/main" id="{21CCACBF-3D2D-B48A-E670-B648B0BF96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71184" y="2178481"/>
            <a:ext cx="914400" cy="914400"/>
          </a:xfrm>
          <a:prstGeom prst="rect">
            <a:avLst/>
          </a:prstGeom>
        </p:spPr>
      </p:pic>
    </p:spTree>
    <p:extLst>
      <p:ext uri="{BB962C8B-B14F-4D97-AF65-F5344CB8AC3E}">
        <p14:creationId xmlns:p14="http://schemas.microsoft.com/office/powerpoint/2010/main" val="2762800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CAISSE DEPARGNE Template PowerPoint v5</Template>
  <TotalTime>7092</TotalTime>
  <Words>2906</Words>
  <Application>Microsoft Office PowerPoint</Application>
  <PresentationFormat>Grand écran</PresentationFormat>
  <Paragraphs>334</Paragraphs>
  <Slides>33</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33</vt:i4>
      </vt:variant>
    </vt:vector>
  </HeadingPairs>
  <TitlesOfParts>
    <vt:vector size="41" baseType="lpstr">
      <vt:lpstr>Arial</vt:lpstr>
      <vt:lpstr>Arial Black</vt:lpstr>
      <vt:lpstr>Courier New</vt:lpstr>
      <vt:lpstr>Open Sans</vt:lpstr>
      <vt:lpstr>Poppins</vt:lpstr>
      <vt:lpstr>Wingdings</vt:lpstr>
      <vt:lpstr>Wingdings 2</vt:lpstr>
      <vt:lpstr>Caisse d'Epargne</vt:lpstr>
      <vt:lpstr>Epargne Logement</vt:lpstr>
      <vt:lpstr>Sommaire</vt:lpstr>
      <vt:lpstr>01 </vt:lpstr>
      <vt:lpstr>Plan Epargne Logement : le contexte  </vt:lpstr>
      <vt:lpstr>02</vt:lpstr>
      <vt:lpstr>Présentation PowerPoint</vt:lpstr>
      <vt:lpstr>PLAN Epargne logement: le fonctionnement   </vt:lpstr>
      <vt:lpstr>03</vt:lpstr>
      <vt:lpstr>Présentation PowerPoint</vt:lpstr>
      <vt:lpstr>compte Epargne logement: le fonctionnement   </vt:lpstr>
      <vt:lpstr>04</vt:lpstr>
      <vt:lpstr>Plan Epargne Logement : le fonctionnement  </vt:lpstr>
      <vt:lpstr>05 </vt:lpstr>
      <vt:lpstr>Montant de la prime d’ état des Compte épargne logement </vt:lpstr>
      <vt:lpstr>06</vt:lpstr>
      <vt:lpstr>Plan épargne logement : instruction du dossier </vt:lpstr>
      <vt:lpstr>L’adresse du bien doit être saisie</vt:lpstr>
      <vt:lpstr>Ou trouver les Droits Epargne Logement ?</vt:lpstr>
      <vt:lpstr>Présentation PowerPoint</vt:lpstr>
      <vt:lpstr>Présentation PowerPoint</vt:lpstr>
      <vt:lpstr>Proposition el et PEL si droits existants dans chaque domaine</vt:lpstr>
      <vt:lpstr>Proposition du plan de financement </vt:lpstr>
      <vt:lpstr>OPTIMISER VIA PRIMOLIS : choisir la combinaison optimisé &amp; lissage ce qui ouvre l’accès à Primolis</vt:lpstr>
      <vt:lpstr>Proposition PRIMOLIS </vt:lpstr>
      <vt:lpstr>07 </vt:lpstr>
      <vt:lpstr>L’épargne logement – Le CEL</vt:lpstr>
      <vt:lpstr>L’épargne logement – La phase prêt – CEL </vt:lpstr>
      <vt:lpstr>Présentation PowerPoint</vt:lpstr>
      <vt:lpstr>Présentation PowerPoint</vt:lpstr>
      <vt:lpstr>L’épargne logement – phase prêt- Règles communes PEL et CEL </vt:lpstr>
      <vt:lpstr>REGLEMENTATION &amp; PRINCIPALES QUESTIONS </vt:lpstr>
      <vt:lpstr>Pour aller plus loin </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GERARD Alexandre [CEGEE]</cp:lastModifiedBy>
  <cp:revision>78</cp:revision>
  <dcterms:created xsi:type="dcterms:W3CDTF">2021-07-28T12:57:33Z</dcterms:created>
  <dcterms:modified xsi:type="dcterms:W3CDTF">2023-10-23T13:01:19Z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2023-05-09T11:40:21Z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ContentBits">
    <vt:lpwstr>0</vt:lpwstr>
  </property>
</Properties>
</file>