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731" r:id="rId5"/>
  </p:sldMasterIdLst>
  <p:notesMasterIdLst>
    <p:notesMasterId r:id="rId20"/>
  </p:notesMasterIdLst>
  <p:handoutMasterIdLst>
    <p:handoutMasterId r:id="rId21"/>
  </p:handoutMasterIdLst>
  <p:sldIdLst>
    <p:sldId id="257" r:id="rId6"/>
    <p:sldId id="2146847545" r:id="rId7"/>
    <p:sldId id="2146847553" r:id="rId8"/>
    <p:sldId id="2146847544" r:id="rId9"/>
    <p:sldId id="2146847546" r:id="rId10"/>
    <p:sldId id="2146847556" r:id="rId11"/>
    <p:sldId id="2146847555" r:id="rId12"/>
    <p:sldId id="2146847547" r:id="rId13"/>
    <p:sldId id="2146847550" r:id="rId14"/>
    <p:sldId id="2146847549" r:id="rId15"/>
    <p:sldId id="2146847548" r:id="rId16"/>
    <p:sldId id="2146847552" r:id="rId17"/>
    <p:sldId id="2146847554" r:id="rId18"/>
    <p:sldId id="2146847335" r:id="rId19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NNAMY Camille" initials="BC" lastIdx="2" clrIdx="0">
    <p:extLst>
      <p:ext uri="{19B8F6BF-5375-455C-9EA6-DF929625EA0E}">
        <p15:presenceInfo xmlns:p15="http://schemas.microsoft.com/office/powerpoint/2012/main" userId="S::Camille.BONNAMY@bpce.fr::b9bac735-649f-42a7-8d4f-5799eed617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2FF"/>
    <a:srgbClr val="D0FCDC"/>
    <a:srgbClr val="9DF9B5"/>
    <a:srgbClr val="A3F3B0"/>
    <a:srgbClr val="9DF9C0"/>
    <a:srgbClr val="BEFEEC"/>
    <a:srgbClr val="B34A8C"/>
    <a:srgbClr val="BC4D4D"/>
    <a:srgbClr val="B6D7F2"/>
    <a:srgbClr val="355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1" autoAdjust="0"/>
    <p:restoredTop sz="93372" autoAdjust="0"/>
  </p:normalViewPr>
  <p:slideViewPr>
    <p:cSldViewPr snapToGrid="0">
      <p:cViewPr varScale="1">
        <p:scale>
          <a:sx n="145" d="100"/>
          <a:sy n="145" d="100"/>
        </p:scale>
        <p:origin x="648" y="120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-429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-3375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3714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3"/>
            <a:ext cx="2946400" cy="49371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9" y="9377363"/>
            <a:ext cx="2946400" cy="49371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1" y="4689517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37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92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39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6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389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511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745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95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96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917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32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43335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Papernest</a:t>
            </a: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 plate forme de mise en relation</a:t>
            </a: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am@papernest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000" dirty="0"/>
              <a:t>Partenariat </a:t>
            </a:r>
            <a:r>
              <a:rPr lang="fr-FR" sz="4000" dirty="0" err="1"/>
              <a:t>Papernest</a:t>
            </a:r>
            <a:endParaRPr lang="fr-FR" sz="4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Mars 2023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fr-FR" dirty="0"/>
              <a:t>Direction Transformation</a:t>
            </a:r>
          </a:p>
          <a:p>
            <a:pPr>
              <a:spcBef>
                <a:spcPts val="0"/>
              </a:spcBef>
            </a:pPr>
            <a:r>
              <a:rPr lang="fr-FR" dirty="0"/>
              <a:t>Nouveaux Business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63E646D-E085-4560-8986-D3B2745FEA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1110" y="2679940"/>
            <a:ext cx="6923965" cy="664797"/>
          </a:xfrm>
        </p:spPr>
        <p:txBody>
          <a:bodyPr/>
          <a:lstStyle/>
          <a:p>
            <a:r>
              <a:rPr lang="fr-FR" dirty="0"/>
              <a:t>Utilisation de la plateforme de mise en relation du client par le conseiller</a:t>
            </a: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8443D5-41B1-4F2A-843C-AFD0B010B3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6" t="9102" r="2087" b="5926"/>
          <a:stretch/>
        </p:blipFill>
        <p:spPr>
          <a:xfrm>
            <a:off x="6948264" y="3706628"/>
            <a:ext cx="2016224" cy="50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9"/>
            <a:ext cx="7803022" cy="361142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Accès à la plateforme de mise en relation </a:t>
            </a:r>
            <a:r>
              <a:rPr lang="fr-FR" sz="2000" b="0" i="0" u="none" strike="noStrike" cap="none" dirty="0" err="1">
                <a:latin typeface="Nunito Sans ExtraBold"/>
                <a:ea typeface="Nunito Sans ExtraBold"/>
                <a:cs typeface="Nunito Sans ExtraBold"/>
                <a:sym typeface="Nunito Sans ExtraBold"/>
              </a:rPr>
              <a:t>Papernest</a:t>
            </a:r>
            <a:endParaRPr lang="fr-FR" sz="2000" b="0" i="0" u="none" strike="noStrike" cap="none" dirty="0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10" name="Google Shape;302;p25">
            <a:extLst>
              <a:ext uri="{FF2B5EF4-FFF2-40B4-BE49-F238E27FC236}">
                <a16:creationId xmlns:a16="http://schemas.microsoft.com/office/drawing/2014/main" id="{2EEDB811-C3DC-4BAB-85EB-CB2F947CC812}"/>
              </a:ext>
            </a:extLst>
          </p:cNvPr>
          <p:cNvSpPr txBox="1"/>
          <p:nvPr/>
        </p:nvSpPr>
        <p:spPr>
          <a:xfrm>
            <a:off x="507512" y="750957"/>
            <a:ext cx="7360937" cy="793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Depuis </a:t>
            </a:r>
            <a:r>
              <a:rPr lang="fr-FR" sz="15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MySys</a:t>
            </a: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le conseiller a accès à la plateforme de mise en relation </a:t>
            </a:r>
            <a:r>
              <a:rPr lang="fr-FR" sz="15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Papernest</a:t>
            </a: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via les favoris ou les raccourcis établissement (selon le paramétrage mis en œuvre par l’établissement)</a:t>
            </a:r>
            <a:endParaRPr sz="1500" b="1" dirty="0">
              <a:solidFill>
                <a:schemeClr val="dk1"/>
              </a:solidFill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49" name="Image 10">
            <a:extLst>
              <a:ext uri="{FF2B5EF4-FFF2-40B4-BE49-F238E27FC236}">
                <a16:creationId xmlns:a16="http://schemas.microsoft.com/office/drawing/2014/main" id="{B71246C6-DF66-4522-8A92-85961774A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"/>
          <a:stretch>
            <a:fillRect/>
          </a:stretch>
        </p:blipFill>
        <p:spPr bwMode="auto">
          <a:xfrm>
            <a:off x="607039" y="1644266"/>
            <a:ext cx="5759450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836A3D-50E8-4FC1-AF3A-EF2B5F598FC0}"/>
              </a:ext>
            </a:extLst>
          </p:cNvPr>
          <p:cNvSpPr/>
          <p:nvPr/>
        </p:nvSpPr>
        <p:spPr>
          <a:xfrm>
            <a:off x="2944606" y="3766598"/>
            <a:ext cx="964565" cy="2743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994241-405B-4BA7-AD53-E5D3852B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39" y="164426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53" name="Image 11">
            <a:extLst>
              <a:ext uri="{FF2B5EF4-FFF2-40B4-BE49-F238E27FC236}">
                <a16:creationId xmlns:a16="http://schemas.microsoft.com/office/drawing/2014/main" id="{7CE9ABA4-2E50-4A65-81B9-55923C7B9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50" b="54990"/>
          <a:stretch>
            <a:fillRect/>
          </a:stretch>
        </p:blipFill>
        <p:spPr bwMode="auto">
          <a:xfrm>
            <a:off x="5570924" y="2898322"/>
            <a:ext cx="2762250" cy="17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D7FF789-CA29-46FE-82A0-DB0007329424}"/>
              </a:ext>
            </a:extLst>
          </p:cNvPr>
          <p:cNvSpPr/>
          <p:nvPr/>
        </p:nvSpPr>
        <p:spPr>
          <a:xfrm>
            <a:off x="5562102" y="3782430"/>
            <a:ext cx="683895" cy="1568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FBE7DD-E9BC-4DA7-BAF6-31CA7598417A}"/>
              </a:ext>
            </a:extLst>
          </p:cNvPr>
          <p:cNvSpPr/>
          <p:nvPr/>
        </p:nvSpPr>
        <p:spPr>
          <a:xfrm>
            <a:off x="6346962" y="3586215"/>
            <a:ext cx="1037590" cy="1568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C566FB-C6CE-462C-9B93-9B6EBA8E1006}"/>
              </a:ext>
            </a:extLst>
          </p:cNvPr>
          <p:cNvSpPr/>
          <p:nvPr/>
        </p:nvSpPr>
        <p:spPr>
          <a:xfrm>
            <a:off x="7625852" y="3748775"/>
            <a:ext cx="622300" cy="381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6350F1F-E28A-41AE-B5F1-B98C95416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924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4">
            <a:extLst>
              <a:ext uri="{FF2B5EF4-FFF2-40B4-BE49-F238E27FC236}">
                <a16:creationId xmlns:a16="http://schemas.microsoft.com/office/drawing/2014/main" id="{BC4B13D2-7C54-4B1C-99D2-0DFCEB81F536}"/>
              </a:ext>
            </a:extLst>
          </p:cNvPr>
          <p:cNvSpPr txBox="1">
            <a:spLocks/>
          </p:cNvSpPr>
          <p:nvPr/>
        </p:nvSpPr>
        <p:spPr>
          <a:xfrm>
            <a:off x="864568" y="455857"/>
            <a:ext cx="7803022" cy="36114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dirty="0">
                <a:solidFill>
                  <a:schemeClr val="tx2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Accès </a:t>
            </a:r>
            <a:r>
              <a:rPr lang="fr-FR" sz="1600" dirty="0" err="1">
                <a:solidFill>
                  <a:schemeClr val="tx2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MySys</a:t>
            </a:r>
            <a:endParaRPr lang="fr-FR" sz="1600" dirty="0">
              <a:solidFill>
                <a:schemeClr val="tx2"/>
              </a:solidFill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480C71FB-223E-73AB-36DF-332F26D93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795" y="166401"/>
            <a:ext cx="1609589" cy="5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9"/>
            <a:ext cx="7803022" cy="361142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Accès à la plateforme de mise en relation </a:t>
            </a:r>
            <a:r>
              <a:rPr lang="fr-FR" sz="2000" b="0" i="0" u="none" strike="noStrike" cap="none" dirty="0" err="1">
                <a:latin typeface="Nunito Sans ExtraBold"/>
                <a:ea typeface="Nunito Sans ExtraBold"/>
                <a:cs typeface="Nunito Sans ExtraBold"/>
                <a:sym typeface="Nunito Sans ExtraBold"/>
              </a:rPr>
              <a:t>Papernest</a:t>
            </a:r>
            <a:endParaRPr lang="fr-FR" sz="2000" b="0" i="0" u="none" strike="noStrike" cap="none" dirty="0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10" name="Google Shape;302;p25">
            <a:extLst>
              <a:ext uri="{FF2B5EF4-FFF2-40B4-BE49-F238E27FC236}">
                <a16:creationId xmlns:a16="http://schemas.microsoft.com/office/drawing/2014/main" id="{2EEDB811-C3DC-4BAB-85EB-CB2F947CC812}"/>
              </a:ext>
            </a:extLst>
          </p:cNvPr>
          <p:cNvSpPr txBox="1"/>
          <p:nvPr/>
        </p:nvSpPr>
        <p:spPr>
          <a:xfrm>
            <a:off x="507512" y="750957"/>
            <a:ext cx="7360937" cy="793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Sur la télécommande Equinoxe, le conseiller a accès à la plateforme de mise en relation </a:t>
            </a:r>
            <a:r>
              <a:rPr lang="fr-FR" sz="15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Papernest</a:t>
            </a: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via (selon le choix de paramétrage mis en œuvre par l’établissement)</a:t>
            </a:r>
            <a:endParaRPr sz="1500" b="1" dirty="0">
              <a:solidFill>
                <a:schemeClr val="dk1"/>
              </a:solidFill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6350F1F-E28A-41AE-B5F1-B98C95416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924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Titre 4">
            <a:extLst>
              <a:ext uri="{FF2B5EF4-FFF2-40B4-BE49-F238E27FC236}">
                <a16:creationId xmlns:a16="http://schemas.microsoft.com/office/drawing/2014/main" id="{BC4B13D2-7C54-4B1C-99D2-0DFCEB81F536}"/>
              </a:ext>
            </a:extLst>
          </p:cNvPr>
          <p:cNvSpPr txBox="1">
            <a:spLocks/>
          </p:cNvSpPr>
          <p:nvPr/>
        </p:nvSpPr>
        <p:spPr>
          <a:xfrm>
            <a:off x="864568" y="455857"/>
            <a:ext cx="7803022" cy="36114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fr-FR" sz="1600" dirty="0">
                <a:solidFill>
                  <a:schemeClr val="tx2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Accès Equinoxe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517C044-102A-4DE2-9869-23697C585A50}"/>
              </a:ext>
            </a:extLst>
          </p:cNvPr>
          <p:cNvGrpSpPr/>
          <p:nvPr/>
        </p:nvGrpSpPr>
        <p:grpSpPr>
          <a:xfrm>
            <a:off x="2452845" y="1467596"/>
            <a:ext cx="1258543" cy="3342608"/>
            <a:chOff x="2168538" y="1621331"/>
            <a:chExt cx="913750" cy="292617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251187A-BB28-404A-923E-CAD48575CF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7869"/>
            <a:stretch/>
          </p:blipFill>
          <p:spPr>
            <a:xfrm>
              <a:off x="2168538" y="2796989"/>
              <a:ext cx="913750" cy="175051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89CFDC7-3478-42F9-9CCA-FA640A3F5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4073"/>
            <a:stretch/>
          </p:blipFill>
          <p:spPr>
            <a:xfrm>
              <a:off x="2168538" y="1621331"/>
              <a:ext cx="913750" cy="1206394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F9F8E30-8FE3-415E-8F17-C06979DFD40D}"/>
              </a:ext>
            </a:extLst>
          </p:cNvPr>
          <p:cNvSpPr txBox="1"/>
          <p:nvPr/>
        </p:nvSpPr>
        <p:spPr>
          <a:xfrm>
            <a:off x="2591156" y="4580609"/>
            <a:ext cx="851291" cy="91485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7200" rIns="72000" bIns="7200" rtlCol="0" anchor="ctr" anchorCtr="0">
            <a:spAutoFit/>
          </a:bodyPr>
          <a:lstStyle/>
          <a:p>
            <a:pPr algn="ctr"/>
            <a:r>
              <a:rPr lang="fr-FR" sz="500" b="1" dirty="0" err="1"/>
              <a:t>Papernest</a:t>
            </a:r>
            <a:endParaRPr lang="fr-FR" sz="500" b="1" dirty="0"/>
          </a:p>
        </p:txBody>
      </p:sp>
      <p:pic>
        <p:nvPicPr>
          <p:cNvPr id="3" name="Image 2" descr="Une image contenant texte, logo&#10;&#10;Description générée automatiquement">
            <a:extLst>
              <a:ext uri="{FF2B5EF4-FFF2-40B4-BE49-F238E27FC236}">
                <a16:creationId xmlns:a16="http://schemas.microsoft.com/office/drawing/2014/main" id="{75FB1CAF-5BEB-0E60-385E-0C240DC1E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503" y="37846"/>
            <a:ext cx="1669599" cy="66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0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Première connexion à la plateforme de mise en relation </a:t>
            </a:r>
            <a:r>
              <a:rPr lang="fr-FR" sz="2000" b="0" i="0" u="none" strike="noStrike" cap="none" dirty="0" err="1">
                <a:latin typeface="Nunito Sans ExtraBold"/>
                <a:ea typeface="Nunito Sans ExtraBold"/>
                <a:cs typeface="Nunito Sans ExtraBold"/>
                <a:sym typeface="Nunito Sans ExtraBold"/>
              </a:rPr>
              <a:t>papernest</a:t>
            </a:r>
            <a:endParaRPr lang="fr-FR" sz="2000" b="0" i="0" u="none" strike="noStrike" cap="none" dirty="0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sp>
        <p:nvSpPr>
          <p:cNvPr id="240" name="Google Shape;6597;p13">
            <a:extLst>
              <a:ext uri="{FF2B5EF4-FFF2-40B4-BE49-F238E27FC236}">
                <a16:creationId xmlns:a16="http://schemas.microsoft.com/office/drawing/2014/main" id="{3F901E92-193E-4931-9E89-28C4F00B36FB}"/>
              </a:ext>
            </a:extLst>
          </p:cNvPr>
          <p:cNvSpPr txBox="1"/>
          <p:nvPr/>
        </p:nvSpPr>
        <p:spPr>
          <a:xfrm>
            <a:off x="629262" y="2864043"/>
            <a:ext cx="49947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b="1" dirty="0">
                <a:solidFill>
                  <a:schemeClr val="dk1"/>
                </a:solidFill>
                <a:latin typeface="Nunito"/>
                <a:sym typeface="Nunito"/>
              </a:rPr>
              <a:t>Depuis Edge ou Chrome, le conseiller ouvre le lien reçu par email et crée son mot de passe</a:t>
            </a:r>
            <a:endParaRPr sz="1500" b="1" dirty="0">
              <a:solidFill>
                <a:schemeClr val="dk1"/>
              </a:solidFill>
              <a:latin typeface="Nunito"/>
              <a:sym typeface="Nunito"/>
            </a:endParaRPr>
          </a:p>
        </p:txBody>
      </p:sp>
      <p:sp>
        <p:nvSpPr>
          <p:cNvPr id="241" name="Google Shape;6598;p13">
            <a:extLst>
              <a:ext uri="{FF2B5EF4-FFF2-40B4-BE49-F238E27FC236}">
                <a16:creationId xmlns:a16="http://schemas.microsoft.com/office/drawing/2014/main" id="{10FBD404-38D1-4BD5-8C0F-C8ED8EA000ED}"/>
              </a:ext>
            </a:extLst>
          </p:cNvPr>
          <p:cNvSpPr txBox="1"/>
          <p:nvPr/>
        </p:nvSpPr>
        <p:spPr>
          <a:xfrm>
            <a:off x="629262" y="1441033"/>
            <a:ext cx="4665037" cy="1130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papernest envoie </a:t>
            </a:r>
            <a:r>
              <a:rPr lang="fr" sz="1500" b="1" dirty="0">
                <a:solidFill>
                  <a:schemeClr val="dk1"/>
                </a:solidFill>
                <a:latin typeface="Nunito"/>
                <a:sym typeface="Nunito"/>
              </a:rPr>
              <a:t>un mail d’onboarding à chaque </a:t>
            </a: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conseiller qui contient le lien papernest qui leur permet </a:t>
            </a:r>
            <a:r>
              <a:rPr lang="fr" sz="1500" b="1" dirty="0">
                <a:solidFill>
                  <a:schemeClr val="dk1"/>
                </a:solidFill>
                <a:latin typeface="Nunito"/>
                <a:sym typeface="Nunito"/>
              </a:rPr>
              <a:t>de créer un mot de passe personnel d’accès à la plateforme papernest </a:t>
            </a:r>
            <a:endParaRPr sz="1500" b="1" dirty="0">
              <a:solidFill>
                <a:schemeClr val="dk1"/>
              </a:solidFill>
              <a:latin typeface="Nunito"/>
              <a:sym typeface="Nunito"/>
            </a:endParaRPr>
          </a:p>
        </p:txBody>
      </p:sp>
      <p:sp>
        <p:nvSpPr>
          <p:cNvPr id="242" name="Google Shape;6599;p13">
            <a:extLst>
              <a:ext uri="{FF2B5EF4-FFF2-40B4-BE49-F238E27FC236}">
                <a16:creationId xmlns:a16="http://schemas.microsoft.com/office/drawing/2014/main" id="{A7F0D505-5B2F-45C5-B4F3-D62CC42776E4}"/>
              </a:ext>
            </a:extLst>
          </p:cNvPr>
          <p:cNvSpPr/>
          <p:nvPr/>
        </p:nvSpPr>
        <p:spPr>
          <a:xfrm>
            <a:off x="315162" y="1540642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3" name="Google Shape;6600;p13">
            <a:extLst>
              <a:ext uri="{FF2B5EF4-FFF2-40B4-BE49-F238E27FC236}">
                <a16:creationId xmlns:a16="http://schemas.microsoft.com/office/drawing/2014/main" id="{787C0AD0-CCE3-4CF9-B33D-B56E3C00F2E9}"/>
              </a:ext>
            </a:extLst>
          </p:cNvPr>
          <p:cNvSpPr/>
          <p:nvPr/>
        </p:nvSpPr>
        <p:spPr>
          <a:xfrm>
            <a:off x="315162" y="2963651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4" name="Google Shape;6602;p13">
            <a:extLst>
              <a:ext uri="{FF2B5EF4-FFF2-40B4-BE49-F238E27FC236}">
                <a16:creationId xmlns:a16="http://schemas.microsoft.com/office/drawing/2014/main" id="{D98738EF-7474-4B23-B709-9800AB1522AB}"/>
              </a:ext>
            </a:extLst>
          </p:cNvPr>
          <p:cNvSpPr/>
          <p:nvPr/>
        </p:nvSpPr>
        <p:spPr>
          <a:xfrm>
            <a:off x="7950850" y="1837400"/>
            <a:ext cx="659400" cy="8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6603;p13">
            <a:extLst>
              <a:ext uri="{FF2B5EF4-FFF2-40B4-BE49-F238E27FC236}">
                <a16:creationId xmlns:a16="http://schemas.microsoft.com/office/drawing/2014/main" id="{7A915B53-8CCC-449C-941F-55A75DDE9136}"/>
              </a:ext>
            </a:extLst>
          </p:cNvPr>
          <p:cNvSpPr/>
          <p:nvPr/>
        </p:nvSpPr>
        <p:spPr>
          <a:xfrm>
            <a:off x="7282950" y="1157650"/>
            <a:ext cx="930600" cy="13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6" name="Google Shape;6604;p13">
            <a:extLst>
              <a:ext uri="{FF2B5EF4-FFF2-40B4-BE49-F238E27FC236}">
                <a16:creationId xmlns:a16="http://schemas.microsoft.com/office/drawing/2014/main" id="{8C4CEC06-E598-4C1F-9800-F9AC848695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4600" y="930917"/>
            <a:ext cx="2446403" cy="380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13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Connexions suivantes à la plateforme de mise en relation </a:t>
            </a:r>
          </a:p>
        </p:txBody>
      </p:sp>
      <p:sp>
        <p:nvSpPr>
          <p:cNvPr id="3" name="Google Shape;299;p25">
            <a:extLst>
              <a:ext uri="{FF2B5EF4-FFF2-40B4-BE49-F238E27FC236}">
                <a16:creationId xmlns:a16="http://schemas.microsoft.com/office/drawing/2014/main" id="{65218F06-AC89-4D78-BC97-48549CF97FC5}"/>
              </a:ext>
            </a:extLst>
          </p:cNvPr>
          <p:cNvSpPr txBox="1"/>
          <p:nvPr/>
        </p:nvSpPr>
        <p:spPr>
          <a:xfrm>
            <a:off x="994040" y="2875672"/>
            <a:ext cx="4395255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 défaut, le conseiller accèdera à l’écran de connexion papernest. </a:t>
            </a: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Il devra insèrer son adresse mail professionnelle et le mot de passe qu’il a choisi puis cliquer sur le bouton “Continuer” pour accéder à son espace personnel.</a:t>
            </a:r>
            <a:endParaRPr sz="1500" b="1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" name="Google Shape;300;p25">
            <a:extLst>
              <a:ext uri="{FF2B5EF4-FFF2-40B4-BE49-F238E27FC236}">
                <a16:creationId xmlns:a16="http://schemas.microsoft.com/office/drawing/2014/main" id="{8438191B-490B-4220-BACD-171DE8B0151F}"/>
              </a:ext>
            </a:extLst>
          </p:cNvPr>
          <p:cNvSpPr/>
          <p:nvPr/>
        </p:nvSpPr>
        <p:spPr>
          <a:xfrm>
            <a:off x="609444" y="2929289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" name="Google Shape;301;p25">
            <a:extLst>
              <a:ext uri="{FF2B5EF4-FFF2-40B4-BE49-F238E27FC236}">
                <a16:creationId xmlns:a16="http://schemas.microsoft.com/office/drawing/2014/main" id="{4814FC1D-EEAE-476C-8E63-7A02D025CA31}"/>
              </a:ext>
            </a:extLst>
          </p:cNvPr>
          <p:cNvSpPr/>
          <p:nvPr/>
        </p:nvSpPr>
        <p:spPr>
          <a:xfrm>
            <a:off x="630247" y="1242838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1800" b="1" i="0" u="none" strike="noStrike" cap="non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" name="Google Shape;305;p25">
            <a:extLst>
              <a:ext uri="{FF2B5EF4-FFF2-40B4-BE49-F238E27FC236}">
                <a16:creationId xmlns:a16="http://schemas.microsoft.com/office/drawing/2014/main" id="{A66EC9E6-FA3A-4004-AB77-8105F8BA81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5502"/>
          <a:stretch/>
        </p:blipFill>
        <p:spPr>
          <a:xfrm>
            <a:off x="5459791" y="3063792"/>
            <a:ext cx="3188138" cy="1362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Google Shape;299;p25">
            <a:extLst>
              <a:ext uri="{FF2B5EF4-FFF2-40B4-BE49-F238E27FC236}">
                <a16:creationId xmlns:a16="http://schemas.microsoft.com/office/drawing/2014/main" id="{DCC5FC48-896C-4252-AA07-53C4A1D2514B}"/>
              </a:ext>
            </a:extLst>
          </p:cNvPr>
          <p:cNvSpPr txBox="1"/>
          <p:nvPr/>
        </p:nvSpPr>
        <p:spPr>
          <a:xfrm>
            <a:off x="994040" y="939437"/>
            <a:ext cx="4290059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" sz="15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>
              <a:buClr>
                <a:schemeClr val="dk1"/>
              </a:buClr>
              <a:buSzPts val="1100"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Suite à la première connexion réalisée, les identifiants sont normalement conservés par le navigateur et le conseiller accède directement à la plateforme papernest.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" sz="1500" b="1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" sz="15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" name="Google Shape;329;p26">
            <a:extLst>
              <a:ext uri="{FF2B5EF4-FFF2-40B4-BE49-F238E27FC236}">
                <a16:creationId xmlns:a16="http://schemas.microsoft.com/office/drawing/2014/main" id="{4F8BE548-F9D4-0027-1918-E28F48A4E3A8}"/>
              </a:ext>
            </a:extLst>
          </p:cNvPr>
          <p:cNvGrpSpPr/>
          <p:nvPr/>
        </p:nvGrpSpPr>
        <p:grpSpPr>
          <a:xfrm>
            <a:off x="5459791" y="954678"/>
            <a:ext cx="2643637" cy="1530190"/>
            <a:chOff x="1978250" y="990000"/>
            <a:chExt cx="6370050" cy="3744300"/>
          </a:xfrm>
        </p:grpSpPr>
        <p:pic>
          <p:nvPicPr>
            <p:cNvPr id="11" name="Google Shape;330;p26">
              <a:extLst>
                <a:ext uri="{FF2B5EF4-FFF2-40B4-BE49-F238E27FC236}">
                  <a16:creationId xmlns:a16="http://schemas.microsoft.com/office/drawing/2014/main" id="{4B7393B2-E204-55A9-5759-08FB44E9D69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901"/>
            <a:stretch/>
          </p:blipFill>
          <p:spPr>
            <a:xfrm>
              <a:off x="1978250" y="992075"/>
              <a:ext cx="6370050" cy="37422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Google Shape;331;p26">
              <a:extLst>
                <a:ext uri="{FF2B5EF4-FFF2-40B4-BE49-F238E27FC236}">
                  <a16:creationId xmlns:a16="http://schemas.microsoft.com/office/drawing/2014/main" id="{6D526D5B-C733-2CCA-11A5-ADF81D7DF110}"/>
                </a:ext>
              </a:extLst>
            </p:cNvPr>
            <p:cNvSpPr/>
            <p:nvPr/>
          </p:nvSpPr>
          <p:spPr>
            <a:xfrm>
              <a:off x="7278700" y="990000"/>
              <a:ext cx="1001400" cy="15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27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3D285-B356-D99C-A336-CA7986675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Suite à la première connexion à la plateforme de mise en relation 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9161F6-5BF6-81DD-D195-FC6A6A608D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accompagnement pour bien </a:t>
            </a:r>
            <a:r>
              <a:rPr lang="fr-FR"/>
              <a:t>démarrér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00A6E95-3D95-BB7A-F185-53E508151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397" y="930585"/>
            <a:ext cx="3064470" cy="411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777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En cas de souci de connexion à la plateforme de mise en relation </a:t>
            </a:r>
          </a:p>
        </p:txBody>
      </p:sp>
      <p:sp>
        <p:nvSpPr>
          <p:cNvPr id="7" name="Google Shape;303;p25">
            <a:extLst>
              <a:ext uri="{FF2B5EF4-FFF2-40B4-BE49-F238E27FC236}">
                <a16:creationId xmlns:a16="http://schemas.microsoft.com/office/drawing/2014/main" id="{4C9A0B42-BE1E-4F54-8DE4-E3D24D2DDA0A}"/>
              </a:ext>
            </a:extLst>
          </p:cNvPr>
          <p:cNvSpPr/>
          <p:nvPr/>
        </p:nvSpPr>
        <p:spPr>
          <a:xfrm>
            <a:off x="666275" y="1020065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800" b="1" i="0" u="none" strike="noStrike" cap="non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" name="Google Shape;304;p25">
            <a:extLst>
              <a:ext uri="{FF2B5EF4-FFF2-40B4-BE49-F238E27FC236}">
                <a16:creationId xmlns:a16="http://schemas.microsoft.com/office/drawing/2014/main" id="{D93D0063-6489-490D-9E65-72C67E7923A4}"/>
              </a:ext>
            </a:extLst>
          </p:cNvPr>
          <p:cNvSpPr txBox="1"/>
          <p:nvPr/>
        </p:nvSpPr>
        <p:spPr>
          <a:xfrm>
            <a:off x="1016225" y="915003"/>
            <a:ext cx="6900949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 le conseiller n’arrive pas à se connecter, plusieurs solutions permettent d’y remédier : </a:t>
            </a:r>
          </a:p>
          <a:p>
            <a:pPr marL="2880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il peut réinitialiser son mot de passe directement sur la plateforme, </a:t>
            </a:r>
          </a:p>
          <a:p>
            <a:pPr marL="2880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il demande à son directeur d’agence de l’ajouter à la console,</a:t>
            </a:r>
          </a:p>
          <a:p>
            <a:pPr marL="2880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il contacte le support papernest à l’adresse </a:t>
            </a:r>
            <a:r>
              <a:rPr lang="fr" sz="1500" b="1" i="0" u="sng" strike="noStrike" cap="none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kam@papernest.com</a:t>
            </a:r>
            <a:r>
              <a:rPr lang="fr" sz="1500" b="1" i="0" u="sng" strike="noStrike" cap="none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500" b="1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394E713-4029-F00F-E849-92FAB2860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933" y="2674517"/>
            <a:ext cx="3731448" cy="1686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2885079-9A74-07B0-BA30-BF2A22924579}"/>
              </a:ext>
            </a:extLst>
          </p:cNvPr>
          <p:cNvSpPr txBox="1"/>
          <p:nvPr/>
        </p:nvSpPr>
        <p:spPr>
          <a:xfrm>
            <a:off x="236624" y="2859850"/>
            <a:ext cx="426659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solidFill>
                  <a:srgbClr val="5A52FF"/>
                </a:solidFill>
                <a:latin typeface="Nunito"/>
              </a:rPr>
              <a:t>A tout moment, le directeur d’agence a la possibilité d’ajouter un de ses collaborateurs à la plateforme, via la rubrique « Mon agence » qui comporte un bouton « Ajouter un membre ».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41E4D71-275C-DBE1-A4A9-378FB0CE1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312" y="3861152"/>
            <a:ext cx="2080933" cy="57405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75BB620-E87F-780A-43CF-EFE241EACF7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3720245" y="3471483"/>
            <a:ext cx="3659691" cy="676694"/>
          </a:xfrm>
          <a:prstGeom prst="straightConnector1">
            <a:avLst/>
          </a:prstGeom>
          <a:ln>
            <a:solidFill>
              <a:srgbClr val="5A5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4FE7794-EDF9-AE95-5670-06B1CB4A1D95}"/>
              </a:ext>
            </a:extLst>
          </p:cNvPr>
          <p:cNvSpPr/>
          <p:nvPr/>
        </p:nvSpPr>
        <p:spPr>
          <a:xfrm>
            <a:off x="137565" y="2530993"/>
            <a:ext cx="8731305" cy="1935812"/>
          </a:xfrm>
          <a:prstGeom prst="rect">
            <a:avLst/>
          </a:prstGeom>
          <a:noFill/>
          <a:ln>
            <a:solidFill>
              <a:srgbClr val="5A5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F9650A0-C078-8101-80BB-7C6FAC1CF30E}"/>
              </a:ext>
            </a:extLst>
          </p:cNvPr>
          <p:cNvSpPr/>
          <p:nvPr/>
        </p:nvSpPr>
        <p:spPr>
          <a:xfrm>
            <a:off x="74067" y="2410172"/>
            <a:ext cx="906308" cy="241639"/>
          </a:xfrm>
          <a:prstGeom prst="roundRect">
            <a:avLst/>
          </a:prstGeom>
          <a:solidFill>
            <a:schemeClr val="bg1"/>
          </a:solidFill>
          <a:ln>
            <a:solidFill>
              <a:srgbClr val="5A5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5A52FF"/>
                </a:solidFill>
              </a:rPr>
              <a:t>Pratique</a:t>
            </a:r>
          </a:p>
        </p:txBody>
      </p:sp>
    </p:spTree>
    <p:extLst>
      <p:ext uri="{BB962C8B-B14F-4D97-AF65-F5344CB8AC3E}">
        <p14:creationId xmlns:p14="http://schemas.microsoft.com/office/powerpoint/2010/main" val="1962590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Process de prescription d’un client (1/3)</a:t>
            </a:r>
          </a:p>
        </p:txBody>
      </p:sp>
      <p:sp>
        <p:nvSpPr>
          <p:cNvPr id="4" name="Google Shape;323;p26">
            <a:extLst>
              <a:ext uri="{FF2B5EF4-FFF2-40B4-BE49-F238E27FC236}">
                <a16:creationId xmlns:a16="http://schemas.microsoft.com/office/drawing/2014/main" id="{C695A767-F538-48B3-B4F3-3F15CC6922D8}"/>
              </a:ext>
            </a:extLst>
          </p:cNvPr>
          <p:cNvSpPr/>
          <p:nvPr/>
        </p:nvSpPr>
        <p:spPr>
          <a:xfrm>
            <a:off x="320128" y="1577842"/>
            <a:ext cx="1777200" cy="1749000"/>
          </a:xfrm>
          <a:prstGeom prst="roundRect">
            <a:avLst>
              <a:gd name="adj" fmla="val 5309"/>
            </a:avLst>
          </a:prstGeom>
          <a:solidFill>
            <a:srgbClr val="FFFFFF"/>
          </a:solidFill>
          <a:ln>
            <a:noFill/>
          </a:ln>
          <a:effectLst>
            <a:outerShdw blurRad="200025" dist="57150" dir="5520000" algn="bl" rotWithShape="0">
              <a:srgbClr val="AFA7FF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4;p26">
            <a:extLst>
              <a:ext uri="{FF2B5EF4-FFF2-40B4-BE49-F238E27FC236}">
                <a16:creationId xmlns:a16="http://schemas.microsoft.com/office/drawing/2014/main" id="{0B651D8C-DC01-49D9-A63F-A430C4C77030}"/>
              </a:ext>
            </a:extLst>
          </p:cNvPr>
          <p:cNvSpPr txBox="1"/>
          <p:nvPr/>
        </p:nvSpPr>
        <p:spPr>
          <a:xfrm>
            <a:off x="704991" y="2311342"/>
            <a:ext cx="12648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Cliquer ici pour ajouter un nouveau client sur la console </a:t>
            </a:r>
            <a:endParaRPr sz="1100" b="1" i="0" u="none" strike="noStrike" cap="none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" name="Google Shape;325;p26">
            <a:extLst>
              <a:ext uri="{FF2B5EF4-FFF2-40B4-BE49-F238E27FC236}">
                <a16:creationId xmlns:a16="http://schemas.microsoft.com/office/drawing/2014/main" id="{D9D59D9E-D98F-4C7E-B90B-24D118B6020B}"/>
              </a:ext>
            </a:extLst>
          </p:cNvPr>
          <p:cNvSpPr/>
          <p:nvPr/>
        </p:nvSpPr>
        <p:spPr>
          <a:xfrm rot="5400000">
            <a:off x="580598" y="2030520"/>
            <a:ext cx="61800" cy="388500"/>
          </a:xfrm>
          <a:prstGeom prst="rect">
            <a:avLst/>
          </a:prstGeom>
          <a:solidFill>
            <a:srgbClr val="5A5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6;p26">
            <a:extLst>
              <a:ext uri="{FF2B5EF4-FFF2-40B4-BE49-F238E27FC236}">
                <a16:creationId xmlns:a16="http://schemas.microsoft.com/office/drawing/2014/main" id="{A09BF69C-3AF8-4E42-8FD5-A59CC41AADDC}"/>
              </a:ext>
            </a:extLst>
          </p:cNvPr>
          <p:cNvSpPr/>
          <p:nvPr/>
        </p:nvSpPr>
        <p:spPr>
          <a:xfrm flipH="1">
            <a:off x="2405503" y="1451709"/>
            <a:ext cx="6309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27;p26">
            <a:extLst>
              <a:ext uri="{FF2B5EF4-FFF2-40B4-BE49-F238E27FC236}">
                <a16:creationId xmlns:a16="http://schemas.microsoft.com/office/drawing/2014/main" id="{6A33FBEB-FC72-4058-8EB2-4B7869C84FD7}"/>
              </a:ext>
            </a:extLst>
          </p:cNvPr>
          <p:cNvSpPr/>
          <p:nvPr/>
        </p:nvSpPr>
        <p:spPr>
          <a:xfrm>
            <a:off x="375878" y="2421717"/>
            <a:ext cx="323400" cy="323400"/>
          </a:xfrm>
          <a:prstGeom prst="ellipse">
            <a:avLst/>
          </a:prstGeom>
          <a:solidFill>
            <a:srgbClr val="5A52FF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28;p26">
            <a:extLst>
              <a:ext uri="{FF2B5EF4-FFF2-40B4-BE49-F238E27FC236}">
                <a16:creationId xmlns:a16="http://schemas.microsoft.com/office/drawing/2014/main" id="{3A3E8B0B-9912-4001-86DB-FA7004273682}"/>
              </a:ext>
            </a:extLst>
          </p:cNvPr>
          <p:cNvSpPr/>
          <p:nvPr/>
        </p:nvSpPr>
        <p:spPr>
          <a:xfrm>
            <a:off x="386716" y="1677733"/>
            <a:ext cx="1688400" cy="323400"/>
          </a:xfrm>
          <a:prstGeom prst="roundRect">
            <a:avLst>
              <a:gd name="adj" fmla="val 48044"/>
            </a:avLst>
          </a:prstGeom>
          <a:solidFill>
            <a:srgbClr val="11C4B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fr" sz="1300" b="0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+ Ajouter un client</a:t>
            </a:r>
            <a:endParaRPr sz="1300" b="0" i="0" u="none" strike="noStrike" cap="non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1" name="Google Shape;329;p26">
            <a:extLst>
              <a:ext uri="{FF2B5EF4-FFF2-40B4-BE49-F238E27FC236}">
                <a16:creationId xmlns:a16="http://schemas.microsoft.com/office/drawing/2014/main" id="{9BC54D26-D10D-4C9F-A3F7-952B805477F0}"/>
              </a:ext>
            </a:extLst>
          </p:cNvPr>
          <p:cNvGrpSpPr/>
          <p:nvPr/>
        </p:nvGrpSpPr>
        <p:grpSpPr>
          <a:xfrm>
            <a:off x="2297540" y="839542"/>
            <a:ext cx="6370050" cy="3744300"/>
            <a:chOff x="1978250" y="990000"/>
            <a:chExt cx="6370050" cy="3744300"/>
          </a:xfrm>
        </p:grpSpPr>
        <p:pic>
          <p:nvPicPr>
            <p:cNvPr id="12" name="Google Shape;330;p26">
              <a:extLst>
                <a:ext uri="{FF2B5EF4-FFF2-40B4-BE49-F238E27FC236}">
                  <a16:creationId xmlns:a16="http://schemas.microsoft.com/office/drawing/2014/main" id="{E7A645BE-48FC-4A61-A017-1D950D63EFD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r="901"/>
            <a:stretch/>
          </p:blipFill>
          <p:spPr>
            <a:xfrm>
              <a:off x="1978250" y="992075"/>
              <a:ext cx="6370050" cy="37422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Google Shape;331;p26">
              <a:extLst>
                <a:ext uri="{FF2B5EF4-FFF2-40B4-BE49-F238E27FC236}">
                  <a16:creationId xmlns:a16="http://schemas.microsoft.com/office/drawing/2014/main" id="{6CB12241-FA11-40A0-B9A5-056FE1492542}"/>
                </a:ext>
              </a:extLst>
            </p:cNvPr>
            <p:cNvSpPr/>
            <p:nvPr/>
          </p:nvSpPr>
          <p:spPr>
            <a:xfrm>
              <a:off x="7278700" y="990000"/>
              <a:ext cx="1001400" cy="15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4" name="Google Shape;332;p26">
            <a:extLst>
              <a:ext uri="{FF2B5EF4-FFF2-40B4-BE49-F238E27FC236}">
                <a16:creationId xmlns:a16="http://schemas.microsoft.com/office/drawing/2014/main" id="{E45CC08D-1D25-4E8D-A7A2-BE78AADE9223}"/>
              </a:ext>
            </a:extLst>
          </p:cNvPr>
          <p:cNvCxnSpPr>
            <a:stCxn id="6" idx="3"/>
          </p:cNvCxnSpPr>
          <p:nvPr/>
        </p:nvCxnSpPr>
        <p:spPr>
          <a:xfrm rot="10800000" flipH="1">
            <a:off x="1969791" y="1381792"/>
            <a:ext cx="751200" cy="1329900"/>
          </a:xfrm>
          <a:prstGeom prst="curvedConnector2">
            <a:avLst/>
          </a:prstGeom>
          <a:noFill/>
          <a:ln w="19050" cap="flat" cmpd="sng">
            <a:solidFill>
              <a:srgbClr val="5A52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" name="Google Shape;361;p28">
            <a:extLst>
              <a:ext uri="{FF2B5EF4-FFF2-40B4-BE49-F238E27FC236}">
                <a16:creationId xmlns:a16="http://schemas.microsoft.com/office/drawing/2014/main" id="{97683552-1B16-4E6A-BA7C-13044EA3B6B6}"/>
              </a:ext>
            </a:extLst>
          </p:cNvPr>
          <p:cNvSpPr/>
          <p:nvPr/>
        </p:nvSpPr>
        <p:spPr>
          <a:xfrm>
            <a:off x="417248" y="1257149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2618512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Process de prescription d’un client (2/3)</a:t>
            </a:r>
          </a:p>
        </p:txBody>
      </p:sp>
      <p:sp>
        <p:nvSpPr>
          <p:cNvPr id="8" name="Google Shape;357;p28">
            <a:extLst>
              <a:ext uri="{FF2B5EF4-FFF2-40B4-BE49-F238E27FC236}">
                <a16:creationId xmlns:a16="http://schemas.microsoft.com/office/drawing/2014/main" id="{63CAC0AF-1404-4AD2-AF2E-C96E9905A251}"/>
              </a:ext>
            </a:extLst>
          </p:cNvPr>
          <p:cNvSpPr/>
          <p:nvPr/>
        </p:nvSpPr>
        <p:spPr>
          <a:xfrm>
            <a:off x="87608" y="731200"/>
            <a:ext cx="8887800" cy="4009849"/>
          </a:xfrm>
          <a:prstGeom prst="roundRect">
            <a:avLst>
              <a:gd name="adj" fmla="val 5309"/>
            </a:avLst>
          </a:prstGeom>
          <a:solidFill>
            <a:srgbClr val="FFFFFF"/>
          </a:solidFill>
          <a:ln>
            <a:noFill/>
          </a:ln>
          <a:effectLst>
            <a:outerShdw blurRad="200025" dist="57150" dir="5520000" algn="bl" rotWithShape="0">
              <a:srgbClr val="AFA7FF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" name="Google Shape;358;p28">
            <a:extLst>
              <a:ext uri="{FF2B5EF4-FFF2-40B4-BE49-F238E27FC236}">
                <a16:creationId xmlns:a16="http://schemas.microsoft.com/office/drawing/2014/main" id="{4A1B3F58-E749-4F35-9021-EAF83FB0F875}"/>
              </a:ext>
            </a:extLst>
          </p:cNvPr>
          <p:cNvSpPr/>
          <p:nvPr/>
        </p:nvSpPr>
        <p:spPr>
          <a:xfrm>
            <a:off x="4397304" y="1279000"/>
            <a:ext cx="32400" cy="3189600"/>
          </a:xfrm>
          <a:prstGeom prst="rect">
            <a:avLst/>
          </a:prstGeom>
          <a:solidFill>
            <a:srgbClr val="5A5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59;p28">
            <a:extLst>
              <a:ext uri="{FF2B5EF4-FFF2-40B4-BE49-F238E27FC236}">
                <a16:creationId xmlns:a16="http://schemas.microsoft.com/office/drawing/2014/main" id="{49E97836-541D-4AE2-8493-A63AE6E104CE}"/>
              </a:ext>
            </a:extLst>
          </p:cNvPr>
          <p:cNvSpPr/>
          <p:nvPr/>
        </p:nvSpPr>
        <p:spPr>
          <a:xfrm>
            <a:off x="2489665" y="2329697"/>
            <a:ext cx="1381200" cy="20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60;p28">
            <a:extLst>
              <a:ext uri="{FF2B5EF4-FFF2-40B4-BE49-F238E27FC236}">
                <a16:creationId xmlns:a16="http://schemas.microsoft.com/office/drawing/2014/main" id="{646FF288-57E2-48E7-8730-665E21A06A3B}"/>
              </a:ext>
            </a:extLst>
          </p:cNvPr>
          <p:cNvSpPr txBox="1"/>
          <p:nvPr/>
        </p:nvSpPr>
        <p:spPr>
          <a:xfrm>
            <a:off x="694913" y="1324975"/>
            <a:ext cx="3556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10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Choix du parcours du client (déménagement ou réduction de factures)</a:t>
            </a:r>
            <a:endParaRPr sz="1000" b="1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361;p28">
            <a:extLst>
              <a:ext uri="{FF2B5EF4-FFF2-40B4-BE49-F238E27FC236}">
                <a16:creationId xmlns:a16="http://schemas.microsoft.com/office/drawing/2014/main" id="{3CE944D4-4A86-4103-A8F6-37184A2B8BBB}"/>
              </a:ext>
            </a:extLst>
          </p:cNvPr>
          <p:cNvSpPr/>
          <p:nvPr/>
        </p:nvSpPr>
        <p:spPr>
          <a:xfrm>
            <a:off x="234938" y="1272183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" name="Google Shape;362;p28">
            <a:extLst>
              <a:ext uri="{FF2B5EF4-FFF2-40B4-BE49-F238E27FC236}">
                <a16:creationId xmlns:a16="http://schemas.microsoft.com/office/drawing/2014/main" id="{58A0D0A4-6AC0-497B-B13E-2F0E243763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74444"/>
          <a:stretch/>
        </p:blipFill>
        <p:spPr>
          <a:xfrm>
            <a:off x="604338" y="1950425"/>
            <a:ext cx="3290625" cy="74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63;p28">
            <a:extLst>
              <a:ext uri="{FF2B5EF4-FFF2-40B4-BE49-F238E27FC236}">
                <a16:creationId xmlns:a16="http://schemas.microsoft.com/office/drawing/2014/main" id="{1E5BA732-2AC6-4B06-AA5F-E728A348C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43310"/>
          <a:stretch/>
        </p:blipFill>
        <p:spPr>
          <a:xfrm>
            <a:off x="604338" y="2873500"/>
            <a:ext cx="3290625" cy="165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64;p28">
            <a:extLst>
              <a:ext uri="{FF2B5EF4-FFF2-40B4-BE49-F238E27FC236}">
                <a16:creationId xmlns:a16="http://schemas.microsoft.com/office/drawing/2014/main" id="{30928191-0C17-4075-BE43-C1C39D5DA5FC}"/>
              </a:ext>
            </a:extLst>
          </p:cNvPr>
          <p:cNvSpPr txBox="1"/>
          <p:nvPr/>
        </p:nvSpPr>
        <p:spPr>
          <a:xfrm>
            <a:off x="5271563" y="1297439"/>
            <a:ext cx="3556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fr" sz="10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Ajout des informations de contact du client</a:t>
            </a:r>
            <a:endParaRPr sz="1000" b="1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" name="Google Shape;365;p28">
            <a:extLst>
              <a:ext uri="{FF2B5EF4-FFF2-40B4-BE49-F238E27FC236}">
                <a16:creationId xmlns:a16="http://schemas.microsoft.com/office/drawing/2014/main" id="{1677876A-E233-439B-A199-08975A652B67}"/>
              </a:ext>
            </a:extLst>
          </p:cNvPr>
          <p:cNvSpPr/>
          <p:nvPr/>
        </p:nvSpPr>
        <p:spPr>
          <a:xfrm>
            <a:off x="4811588" y="1219708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7" name="Google Shape;367;p28">
            <a:extLst>
              <a:ext uri="{FF2B5EF4-FFF2-40B4-BE49-F238E27FC236}">
                <a16:creationId xmlns:a16="http://schemas.microsoft.com/office/drawing/2014/main" id="{46E9B912-4659-4141-A79D-D83502912D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1" y="1698976"/>
            <a:ext cx="2621388" cy="2557140"/>
          </a:xfrm>
          <a:prstGeom prst="rect">
            <a:avLst/>
          </a:prstGeom>
          <a:noFill/>
          <a:ln>
            <a:noFill/>
          </a:ln>
          <a:effectLst>
            <a:outerShdw blurRad="200025" dist="57150" dir="5520000" algn="bl" rotWithShape="0">
              <a:srgbClr val="AFA7FF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610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Process de prescription d’un client (3/3)</a:t>
            </a:r>
          </a:p>
        </p:txBody>
      </p:sp>
      <p:sp>
        <p:nvSpPr>
          <p:cNvPr id="3" name="Google Shape;6654;p20">
            <a:extLst>
              <a:ext uri="{FF2B5EF4-FFF2-40B4-BE49-F238E27FC236}">
                <a16:creationId xmlns:a16="http://schemas.microsoft.com/office/drawing/2014/main" id="{448F34E2-A8BA-4249-9EAA-1F8401EEA62F}"/>
              </a:ext>
            </a:extLst>
          </p:cNvPr>
          <p:cNvSpPr/>
          <p:nvPr/>
        </p:nvSpPr>
        <p:spPr>
          <a:xfrm>
            <a:off x="1910313" y="902275"/>
            <a:ext cx="5392500" cy="3838200"/>
          </a:xfrm>
          <a:prstGeom prst="roundRect">
            <a:avLst>
              <a:gd name="adj" fmla="val 5309"/>
            </a:avLst>
          </a:prstGeom>
          <a:solidFill>
            <a:srgbClr val="FFFFFF"/>
          </a:solidFill>
          <a:ln>
            <a:noFill/>
          </a:ln>
          <a:effectLst>
            <a:outerShdw blurRad="200025" dist="57150" dir="5520000" algn="bl" rotWithShape="0">
              <a:srgbClr val="AFA7FF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" name="Google Shape;6655;p20">
            <a:extLst>
              <a:ext uri="{FF2B5EF4-FFF2-40B4-BE49-F238E27FC236}">
                <a16:creationId xmlns:a16="http://schemas.microsoft.com/office/drawing/2014/main" id="{5EAA2E78-949B-4CE9-B6CB-6EA9F5043F17}"/>
              </a:ext>
            </a:extLst>
          </p:cNvPr>
          <p:cNvSpPr txBox="1"/>
          <p:nvPr/>
        </p:nvSpPr>
        <p:spPr>
          <a:xfrm>
            <a:off x="2138538" y="1093475"/>
            <a:ext cx="52890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1600" b="1" i="0" u="none" strike="noStrike" cap="non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Choix du créneau de rappel par un expert papernest </a:t>
            </a:r>
            <a:endParaRPr sz="1600" b="1" i="0" u="none" strike="noStrike" cap="non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" name="Google Shape;6656;p20">
            <a:extLst>
              <a:ext uri="{FF2B5EF4-FFF2-40B4-BE49-F238E27FC236}">
                <a16:creationId xmlns:a16="http://schemas.microsoft.com/office/drawing/2014/main" id="{6A1309FA-18F4-4797-B30D-34C85061EB89}"/>
              </a:ext>
            </a:extLst>
          </p:cNvPr>
          <p:cNvSpPr/>
          <p:nvPr/>
        </p:nvSpPr>
        <p:spPr>
          <a:xfrm>
            <a:off x="1716450" y="779371"/>
            <a:ext cx="314100" cy="314100"/>
          </a:xfrm>
          <a:prstGeom prst="ellipse">
            <a:avLst/>
          </a:prstGeom>
          <a:solidFill>
            <a:srgbClr val="5952FF"/>
          </a:solidFill>
          <a:ln>
            <a:noFill/>
          </a:ln>
        </p:spPr>
        <p:txBody>
          <a:bodyPr spcFirstLastPara="1" wrap="square" lIns="468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" sz="1800" b="1" i="0" u="none" strike="noStrike" cap="none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4</a:t>
            </a:r>
            <a:endParaRPr sz="1800" b="1" i="0" u="none" strike="noStrike" cap="none" dirty="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7" name="Google Shape;6657;p20">
            <a:extLst>
              <a:ext uri="{FF2B5EF4-FFF2-40B4-BE49-F238E27FC236}">
                <a16:creationId xmlns:a16="http://schemas.microsoft.com/office/drawing/2014/main" id="{285CA177-E055-4661-AF72-20CEDD2CE0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3212" y="1509350"/>
            <a:ext cx="4297600" cy="298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3166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68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Confirmation de prise de rendez-vous envoyée au client</a:t>
            </a:r>
          </a:p>
        </p:txBody>
      </p:sp>
      <p:sp>
        <p:nvSpPr>
          <p:cNvPr id="3" name="Google Shape;360;p28">
            <a:extLst>
              <a:ext uri="{FF2B5EF4-FFF2-40B4-BE49-F238E27FC236}">
                <a16:creationId xmlns:a16="http://schemas.microsoft.com/office/drawing/2014/main" id="{D41FCC83-15CD-48A3-92A6-E7538AB4267E}"/>
              </a:ext>
            </a:extLst>
          </p:cNvPr>
          <p:cNvSpPr txBox="1"/>
          <p:nvPr/>
        </p:nvSpPr>
        <p:spPr>
          <a:xfrm>
            <a:off x="5064571" y="1575479"/>
            <a:ext cx="3825339" cy="275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" sz="13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Votre client reçoit immédiatement un email de confirmation de son rendez-vous </a:t>
            </a:r>
            <a:endParaRPr sz="1300" b="1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1548A9-E301-4447-A153-60CF2DCB23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9" t="40727" r="41091" b="9495"/>
          <a:stretch/>
        </p:blipFill>
        <p:spPr>
          <a:xfrm>
            <a:off x="54418" y="770107"/>
            <a:ext cx="4420498" cy="21945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A7460-368C-44A8-A818-258C00066E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8" t="39920" r="41000" b="17414"/>
          <a:stretch/>
        </p:blipFill>
        <p:spPr>
          <a:xfrm>
            <a:off x="46104" y="2948940"/>
            <a:ext cx="4921134" cy="20907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FF3A54-AA23-45D3-8899-4A7FB496B4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9" t="40566" r="40727" b="9010"/>
          <a:stretch/>
        </p:blipFill>
        <p:spPr>
          <a:xfrm>
            <a:off x="4855818" y="2919606"/>
            <a:ext cx="4242847" cy="2120051"/>
          </a:xfrm>
          <a:prstGeom prst="rect">
            <a:avLst/>
          </a:prstGeom>
        </p:spPr>
      </p:pic>
      <p:sp>
        <p:nvSpPr>
          <p:cNvPr id="2" name="Flèche : bas 1">
            <a:extLst>
              <a:ext uri="{FF2B5EF4-FFF2-40B4-BE49-F238E27FC236}">
                <a16:creationId xmlns:a16="http://schemas.microsoft.com/office/drawing/2014/main" id="{947EBC86-A59B-4E90-9C0A-71397B37B562}"/>
              </a:ext>
            </a:extLst>
          </p:cNvPr>
          <p:cNvSpPr/>
          <p:nvPr/>
        </p:nvSpPr>
        <p:spPr>
          <a:xfrm rot="5400000">
            <a:off x="4575561" y="1587084"/>
            <a:ext cx="349220" cy="384201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324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85DD042-7E44-39BD-0641-2BC9A400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0" y="1989158"/>
            <a:ext cx="5307554" cy="1939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1B6402A5-802E-4EB9-869A-E336123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25" y="192108"/>
            <a:ext cx="7803022" cy="589647"/>
          </a:xfrm>
        </p:spPr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2000" b="0" i="0" u="none" strike="noStrike" cap="none" dirty="0">
                <a:latin typeface="Nunito Sans ExtraBold"/>
                <a:ea typeface="Nunito Sans ExtraBold"/>
                <a:cs typeface="Nunito Sans ExtraBold"/>
                <a:sym typeface="Nunito Sans ExtraBold"/>
              </a:rPr>
              <a:t>Suivi du statut d’avancement des clients prescrits</a:t>
            </a:r>
          </a:p>
        </p:txBody>
      </p:sp>
      <p:sp>
        <p:nvSpPr>
          <p:cNvPr id="9" name="Google Shape;302;p25">
            <a:extLst>
              <a:ext uri="{FF2B5EF4-FFF2-40B4-BE49-F238E27FC236}">
                <a16:creationId xmlns:a16="http://schemas.microsoft.com/office/drawing/2014/main" id="{D04F4469-1A8C-477C-A317-77A827BEA2F4}"/>
              </a:ext>
            </a:extLst>
          </p:cNvPr>
          <p:cNvSpPr txBox="1"/>
          <p:nvPr/>
        </p:nvSpPr>
        <p:spPr>
          <a:xfrm>
            <a:off x="645824" y="701480"/>
            <a:ext cx="7360937" cy="793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 plateforme papernest permet au conseiller qui a prescrit le lead :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 suivre son statut d’avancement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 savoir notamment si le client a été rappelé et qualifié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15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et de savoir s’il a souscrit à au moins un contrat. </a:t>
            </a:r>
            <a:endParaRPr sz="1500" b="1" dirty="0">
              <a:solidFill>
                <a:schemeClr val="dk1"/>
              </a:solidFill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12786A-89E2-C429-08FA-A9F370BEAA2A}"/>
              </a:ext>
            </a:extLst>
          </p:cNvPr>
          <p:cNvSpPr txBox="1"/>
          <p:nvPr/>
        </p:nvSpPr>
        <p:spPr>
          <a:xfrm>
            <a:off x="5477668" y="1753138"/>
            <a:ext cx="338344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solidFill>
                  <a:schemeClr val="dk1"/>
                </a:solidFill>
                <a:latin typeface="Nunito"/>
              </a:rPr>
              <a:t>Le statut de chaque lead est très clairement indiqué et il est possible d’avoir tous les détails, notamment les contrats souscrits (nombre, opérateur…)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513BFC-DEE2-0293-A551-52A445E75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387" y="2994024"/>
            <a:ext cx="2028507" cy="527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257F52-8D1C-A9C5-D0FC-1A8E0973E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902" y="3621787"/>
            <a:ext cx="2028507" cy="553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5BB1EB-D6E8-37B5-B39A-7C4BB3975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8142" y="4240519"/>
            <a:ext cx="1986981" cy="787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E5294CD-4C07-CC18-B75C-AB4064370C6E}"/>
              </a:ext>
            </a:extLst>
          </p:cNvPr>
          <p:cNvSpPr/>
          <p:nvPr/>
        </p:nvSpPr>
        <p:spPr>
          <a:xfrm>
            <a:off x="3649508" y="2468070"/>
            <a:ext cx="1707419" cy="1613623"/>
          </a:xfrm>
          <a:prstGeom prst="roundRect">
            <a:avLst/>
          </a:prstGeom>
          <a:noFill/>
          <a:ln>
            <a:solidFill>
              <a:srgbClr val="5A5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90A3CE4-4EEB-0492-D008-EE56200BFA92}"/>
              </a:ext>
            </a:extLst>
          </p:cNvPr>
          <p:cNvCxnSpPr>
            <a:cxnSpLocks/>
          </p:cNvCxnSpPr>
          <p:nvPr/>
        </p:nvCxnSpPr>
        <p:spPr>
          <a:xfrm flipH="1">
            <a:off x="5162719" y="1925904"/>
            <a:ext cx="314949" cy="542166"/>
          </a:xfrm>
          <a:prstGeom prst="straightConnector1">
            <a:avLst/>
          </a:prstGeom>
          <a:ln>
            <a:solidFill>
              <a:srgbClr val="5A5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82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1F68E-55D8-C21A-8801-497C07B8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4400"/>
            <a:ext cx="7864082" cy="337362"/>
          </a:xfrm>
        </p:spPr>
        <p:txBody>
          <a:bodyPr/>
          <a:lstStyle/>
          <a:p>
            <a:r>
              <a:rPr lang="fr-FR" dirty="0"/>
              <a:t>Notification conseillers – transformation du lead de son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BA4587-58FB-3BCE-BB05-5D33F3C9F4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Chaque conseiller est notifié si le lead de son client est qualité ou transformé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7571C8-4BB5-E5EE-00BA-0409D8DA4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398" y="1110590"/>
            <a:ext cx="2985738" cy="3712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1F3A12-9156-5F79-D5D1-9B7C1DBA9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47" y="1131588"/>
            <a:ext cx="3077520" cy="3712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25A3473-29AC-F893-84F4-C037BA1A556D}"/>
              </a:ext>
            </a:extLst>
          </p:cNvPr>
          <p:cNvSpPr/>
          <p:nvPr/>
        </p:nvSpPr>
        <p:spPr>
          <a:xfrm>
            <a:off x="6886322" y="1391829"/>
            <a:ext cx="2144390" cy="3066883"/>
          </a:xfrm>
          <a:prstGeom prst="roundRect">
            <a:avLst/>
          </a:prstGeom>
          <a:noFill/>
          <a:ln>
            <a:solidFill>
              <a:srgbClr val="5A5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Nunito"/>
              </a:rPr>
              <a:t>Cette 2</a:t>
            </a:r>
            <a:r>
              <a:rPr lang="fr-FR" b="1" baseline="30000" dirty="0">
                <a:solidFill>
                  <a:schemeClr val="tx1"/>
                </a:solidFill>
                <a:latin typeface="Nunito"/>
              </a:rPr>
              <a:t>e</a:t>
            </a:r>
            <a:r>
              <a:rPr lang="fr-FR" b="1" dirty="0">
                <a:solidFill>
                  <a:schemeClr val="tx1"/>
                </a:solidFill>
                <a:latin typeface="Nunito"/>
              </a:rPr>
              <a:t> notification permet le rebond commercial vers notre client. 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Nunito"/>
              </a:rPr>
              <a:t>Les économies réalisées peuvent permettre de mettre en place un abonnement sur un produit d’épargne ou de souscrire un produit d’assurance.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C2D092A-6AD8-A42F-72C4-CEEC9ADE909E}"/>
              </a:ext>
            </a:extLst>
          </p:cNvPr>
          <p:cNvSpPr/>
          <p:nvPr/>
        </p:nvSpPr>
        <p:spPr>
          <a:xfrm>
            <a:off x="7550435" y="1110590"/>
            <a:ext cx="671073" cy="56247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A5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que 11" descr="Téléphone à haut-parleur contour">
            <a:extLst>
              <a:ext uri="{FF2B5EF4-FFF2-40B4-BE49-F238E27FC236}">
                <a16:creationId xmlns:a16="http://schemas.microsoft.com/office/drawing/2014/main" id="{1B1EC578-86B8-998A-E4E3-B05A88950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3440" y="1181271"/>
            <a:ext cx="445062" cy="44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46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689310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AA9C61178D94E9A38098FD756948D" ma:contentTypeVersion="13" ma:contentTypeDescription="Crée un document." ma:contentTypeScope="" ma:versionID="6f4cae81146eb4fa8445c177410ebcca">
  <xsd:schema xmlns:xsd="http://www.w3.org/2001/XMLSchema" xmlns:xs="http://www.w3.org/2001/XMLSchema" xmlns:p="http://schemas.microsoft.com/office/2006/metadata/properties" xmlns:ns2="a8c5ee08-ab26-42a5-95c5-67cc9012b596" xmlns:ns3="1ed61e74-c06d-4224-bb6c-0fd69f7413c1" targetNamespace="http://schemas.microsoft.com/office/2006/metadata/properties" ma:root="true" ma:fieldsID="6d6342cb6f2d47720c443905610241b7" ns2:_="" ns3:_="">
    <xsd:import namespace="a8c5ee08-ab26-42a5-95c5-67cc9012b596"/>
    <xsd:import namespace="1ed61e74-c06d-4224-bb6c-0fd69f741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c5ee08-ab26-42a5-95c5-67cc9012b5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61e74-c06d-4224-bb6c-0fd69f7413c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095acf9-1367-4df7-8ee8-37e538a166d6}" ma:internalName="TaxCatchAll" ma:showField="CatchAllData" ma:web="1ed61e74-c06d-4224-bb6c-0fd69f741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d61e74-c06d-4224-bb6c-0fd69f7413c1" xsi:nil="true"/>
    <lcf76f155ced4ddcb4097134ff3c332f xmlns="a8c5ee08-ab26-42a5-95c5-67cc9012b596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E0941E-7CAA-46CF-82EB-769D6801E27A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CE6CE885-7088-48C6-ABED-5D3625F85B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c5ee08-ab26-42a5-95c5-67cc9012b596"/>
    <ds:schemaRef ds:uri="1ed61e74-c06d-4224-bb6c-0fd69f741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a8c5ee08-ab26-42a5-95c5-67cc9012b59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ed61e74-c06d-4224-bb6c-0fd69f7413c1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03-BPA-communaute</Template>
  <TotalTime>2378</TotalTime>
  <Words>582</Words>
  <Application>Microsoft Office PowerPoint</Application>
  <PresentationFormat>Affichage à l'écran (16:9)</PresentationFormat>
  <Paragraphs>58</Paragraphs>
  <Slides>14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6" baseType="lpstr">
      <vt:lpstr>Arial</vt:lpstr>
      <vt:lpstr>Arial Black</vt:lpstr>
      <vt:lpstr>Arial Narrow</vt:lpstr>
      <vt:lpstr>Avenir</vt:lpstr>
      <vt:lpstr>Cabin Condensed</vt:lpstr>
      <vt:lpstr>Cambria Math</vt:lpstr>
      <vt:lpstr>Courier New</vt:lpstr>
      <vt:lpstr>Nunito</vt:lpstr>
      <vt:lpstr>Nunito Sans</vt:lpstr>
      <vt:lpstr>Nunito Sans ExtraBold</vt:lpstr>
      <vt:lpstr>Symbol</vt:lpstr>
      <vt:lpstr>Conception personnalisée</vt:lpstr>
      <vt:lpstr>Partenariat Papernest</vt:lpstr>
      <vt:lpstr>Accès à la plateforme de mise en relation Papernest</vt:lpstr>
      <vt:lpstr>Accès à la plateforme de mise en relation Papernest</vt:lpstr>
      <vt:lpstr>Première connexion à la plateforme de mise en relation papernest</vt:lpstr>
      <vt:lpstr>Connexions suivantes à la plateforme de mise en relation </vt:lpstr>
      <vt:lpstr>Suite à la première connexion à la plateforme de mise en relation </vt:lpstr>
      <vt:lpstr>En cas de souci de connexion à la plateforme de mise en relation </vt:lpstr>
      <vt:lpstr>Process de prescription d’un client (1/3)</vt:lpstr>
      <vt:lpstr>Process de prescription d’un client (2/3)</vt:lpstr>
      <vt:lpstr>Process de prescription d’un client (3/3)</vt:lpstr>
      <vt:lpstr>Confirmation de prise de rendez-vous envoyée au client</vt:lpstr>
      <vt:lpstr>Suivi du statut d’avancement des clients prescrits</vt:lpstr>
      <vt:lpstr>Notification conseillers – transformation du lead de son client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Suite CoPil Green</dc:title>
  <dc:creator>STREIT ULRIC</dc:creator>
  <cp:lastModifiedBy>VALENTIN Valerie [CEGEE]</cp:lastModifiedBy>
  <cp:revision>224</cp:revision>
  <cp:lastPrinted>2021-11-30T10:27:51Z</cp:lastPrinted>
  <dcterms:created xsi:type="dcterms:W3CDTF">2021-10-05T07:23:24Z</dcterms:created>
  <dcterms:modified xsi:type="dcterms:W3CDTF">2023-07-10T09:45:56Z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0x0101004C3AA9C61178D94E9A38098FD756948D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2023-02-02T14:49:36Z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