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sldIdLst>
    <p:sldId id="358" r:id="rId6"/>
    <p:sldId id="350" r:id="rId7"/>
    <p:sldId id="351" r:id="rId8"/>
    <p:sldId id="360" r:id="rId9"/>
    <p:sldId id="363" r:id="rId10"/>
    <p:sldId id="352" r:id="rId11"/>
    <p:sldId id="356" r:id="rId12"/>
    <p:sldId id="349" r:id="rId13"/>
    <p:sldId id="316" r:id="rId14"/>
    <p:sldId id="312" r:id="rId15"/>
    <p:sldId id="354" r:id="rId16"/>
    <p:sldId id="362" r:id="rId17"/>
    <p:sldId id="365" r:id="rId18"/>
    <p:sldId id="328" r:id="rId19"/>
    <p:sldId id="366" r:id="rId20"/>
    <p:sldId id="355" r:id="rId21"/>
    <p:sldId id="367" r:id="rId22"/>
    <p:sldId id="338"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A5E0"/>
    <a:srgbClr val="A688C6"/>
    <a:srgbClr val="84775F"/>
    <a:srgbClr val="BFBFBF"/>
    <a:srgbClr val="E84048"/>
    <a:srgbClr val="D5CAF5"/>
    <a:srgbClr val="E6DFF9"/>
    <a:srgbClr val="B398BC"/>
    <a:srgbClr val="B6A9E4"/>
    <a:srgbClr val="72D0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89" autoAdjust="0"/>
    <p:restoredTop sz="96224" autoAdjust="0"/>
  </p:normalViewPr>
  <p:slideViewPr>
    <p:cSldViewPr snapToGrid="0">
      <p:cViewPr varScale="1">
        <p:scale>
          <a:sx n="58" d="100"/>
          <a:sy n="58" d="100"/>
        </p:scale>
        <p:origin x="1260"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2BE-42C3-AF40-6CBAE421C97D}"/>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1B43-411D-AAF4-473B121BD57E}"/>
              </c:ext>
            </c:extLst>
          </c:dPt>
          <c:cat>
            <c:strRef>
              <c:f>Feuil1!$A$2:$A$3</c:f>
              <c:strCache>
                <c:ptCount val="2"/>
                <c:pt idx="0">
                  <c:v>1er trim.</c:v>
                </c:pt>
                <c:pt idx="1">
                  <c:v>2e trim.</c:v>
                </c:pt>
              </c:strCache>
            </c:strRef>
          </c:cat>
          <c:val>
            <c:numRef>
              <c:f>Feuil1!$B$2:$B$3</c:f>
              <c:numCache>
                <c:formatCode>General</c:formatCode>
                <c:ptCount val="2"/>
                <c:pt idx="0">
                  <c:v>53</c:v>
                </c:pt>
                <c:pt idx="1">
                  <c:v>47</c:v>
                </c:pt>
              </c:numCache>
            </c:numRef>
          </c:val>
          <c:extLst>
            <c:ext xmlns:c16="http://schemas.microsoft.com/office/drawing/2014/chart" uri="{C3380CC4-5D6E-409C-BE32-E72D297353CC}">
              <c16:uniqueId val="{00000000-1B43-411D-AAF4-473B121BD57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DE3-4250-B230-F4950C50183F}"/>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7DE3-4250-B230-F4950C50183F}"/>
              </c:ext>
            </c:extLst>
          </c:dPt>
          <c:cat>
            <c:strRef>
              <c:f>Feuil1!$A$2:$A$3</c:f>
              <c:strCache>
                <c:ptCount val="2"/>
                <c:pt idx="0">
                  <c:v>1er trim.</c:v>
                </c:pt>
                <c:pt idx="1">
                  <c:v>2e trim.</c:v>
                </c:pt>
              </c:strCache>
            </c:strRef>
          </c:cat>
          <c:val>
            <c:numRef>
              <c:f>Feuil1!$B$2:$B$3</c:f>
              <c:numCache>
                <c:formatCode>General</c:formatCode>
                <c:ptCount val="2"/>
                <c:pt idx="0">
                  <c:v>60</c:v>
                </c:pt>
                <c:pt idx="1">
                  <c:v>40</c:v>
                </c:pt>
              </c:numCache>
            </c:numRef>
          </c:val>
          <c:extLst>
            <c:ext xmlns:c16="http://schemas.microsoft.com/office/drawing/2014/chart" uri="{C3380CC4-5D6E-409C-BE32-E72D297353CC}">
              <c16:uniqueId val="{00000004-7DE3-4250-B230-F4950C50183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FC1-463B-A0F7-5F68A7FEF359}"/>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6FC1-463B-A0F7-5F68A7FEF359}"/>
              </c:ext>
            </c:extLst>
          </c:dPt>
          <c:cat>
            <c:strRef>
              <c:f>Feuil1!$A$2:$A$3</c:f>
              <c:strCache>
                <c:ptCount val="2"/>
                <c:pt idx="0">
                  <c:v>1er trim.</c:v>
                </c:pt>
                <c:pt idx="1">
                  <c:v>2e trim.</c:v>
                </c:pt>
              </c:strCache>
            </c:strRef>
          </c:cat>
          <c:val>
            <c:numRef>
              <c:f>Feuil1!$B$2:$B$3</c:f>
              <c:numCache>
                <c:formatCode>General</c:formatCode>
                <c:ptCount val="2"/>
                <c:pt idx="0">
                  <c:v>65</c:v>
                </c:pt>
                <c:pt idx="1">
                  <c:v>35</c:v>
                </c:pt>
              </c:numCache>
            </c:numRef>
          </c:val>
          <c:extLst>
            <c:ext xmlns:c16="http://schemas.microsoft.com/office/drawing/2014/chart" uri="{C3380CC4-5D6E-409C-BE32-E72D297353CC}">
              <c16:uniqueId val="{00000004-6FC1-463B-A0F7-5F68A7FEF35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2F5-4F86-B16C-07346BBA2B1A}"/>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12F5-4F86-B16C-07346BBA2B1A}"/>
              </c:ext>
            </c:extLst>
          </c:dPt>
          <c:cat>
            <c:strRef>
              <c:f>Feuil1!$A$2:$A$3</c:f>
              <c:strCache>
                <c:ptCount val="2"/>
                <c:pt idx="0">
                  <c:v>1er trim.</c:v>
                </c:pt>
                <c:pt idx="1">
                  <c:v>2e trim.</c:v>
                </c:pt>
              </c:strCache>
            </c:strRef>
          </c:cat>
          <c:val>
            <c:numRef>
              <c:f>Feuil1!$B$2:$B$3</c:f>
              <c:numCache>
                <c:formatCode>General</c:formatCode>
                <c:ptCount val="2"/>
                <c:pt idx="0">
                  <c:v>33</c:v>
                </c:pt>
                <c:pt idx="1">
                  <c:v>67</c:v>
                </c:pt>
              </c:numCache>
            </c:numRef>
          </c:val>
          <c:extLst>
            <c:ext xmlns:c16="http://schemas.microsoft.com/office/drawing/2014/chart" uri="{C3380CC4-5D6E-409C-BE32-E72D297353CC}">
              <c16:uniqueId val="{00000004-12F5-4F86-B16C-07346BBA2B1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8EE17-BBD8-49C7-8792-86E6361D9CFB}" type="datetimeFigureOut">
              <a:rPr lang="fr-FR" smtClean="0"/>
              <a:t>27/08/2023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B1CDDF-1C3C-4750-92BF-B7E13DC40C22}" type="slidenum">
              <a:rPr lang="fr-FR" smtClean="0"/>
              <a:t>‹N°›</a:t>
            </a:fld>
            <a:endParaRPr lang="fr-FR"/>
          </a:p>
        </p:txBody>
      </p:sp>
    </p:spTree>
    <p:extLst>
      <p:ext uri="{BB962C8B-B14F-4D97-AF65-F5344CB8AC3E}">
        <p14:creationId xmlns:p14="http://schemas.microsoft.com/office/powerpoint/2010/main" val="2988734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intérieur, texte, meubles, table&#10;&#10;Description générée automatiquement">
            <a:extLst>
              <a:ext uri="{FF2B5EF4-FFF2-40B4-BE49-F238E27FC236}">
                <a16:creationId xmlns:a16="http://schemas.microsoft.com/office/drawing/2014/main" id="{F23C9E38-46AC-D3A2-F76C-A48E44C68A25}"/>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l="15141" t="6211" r="15141" b="8170"/>
          <a:stretch/>
        </p:blipFill>
        <p:spPr>
          <a:xfrm>
            <a:off x="0" y="434479"/>
            <a:ext cx="12192000" cy="5989042"/>
          </a:xfrm>
          <a:prstGeom prst="rect">
            <a:avLst/>
          </a:prstGeom>
        </p:spPr>
      </p:pic>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10" Type="http://schemas.openxmlformats.org/officeDocument/2006/relationships/image" Target="../media/image10.png"/><Relationship Id="rId4" Type="http://schemas.openxmlformats.org/officeDocument/2006/relationships/chart" Target="../charts/chart2.xml"/><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service-public.fr/"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3.wdp"/><Relationship Id="rId2" Type="http://schemas.openxmlformats.org/officeDocument/2006/relationships/image" Target="../media/image15.jpe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11.jpeg"/><Relationship Id="rId5" Type="http://schemas.openxmlformats.org/officeDocument/2006/relationships/image" Target="../media/image17.jpe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hyperlink" Target="http://commerciaux.celca.caisse-epargne.fr/download/2213/papernest-support-de-presentation/30665/kit-papernest-outil-de-saisi.pptx" TargetMode="External"/><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commerciaux.celca.caisse-epargne.fr/download/2213/papernest-support-de-presentation/30666/kit-papernest-argumentaire-commercial.pptx"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commerciaux.celca.caisse-epargne.fr/download/2213/papernest-support-de-presentation/30662/rdc-fiche_pratique_conseiller_papernest.pptx" TargetMode="External"/><Relationship Id="rId7" Type="http://schemas.openxmlformats.org/officeDocument/2006/relationships/image" Target="../media/image27.png"/><Relationship Id="rId2" Type="http://schemas.openxmlformats.org/officeDocument/2006/relationships/hyperlink" Target="http://commerciaux.celca.caisse-epargne.fr/download/2213/papernest-support-de-presentation/30661/rdc-fiche-produit-papernest.pptx" TargetMode="Externa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hyperlink" Target="http://commerciaux.celca.caisse-epargne.fr/download/2213/papernest-support-de-presentation/30664/rdc-papernest-plateforme-de-mise-en-relation.pptx" TargetMode="External"/><Relationship Id="rId4" Type="http://schemas.openxmlformats.org/officeDocument/2006/relationships/hyperlink" Target="http://commerciaux.celca.caisse-epargne.fr/download/2213/papernest-support-de-presentation/30663/rdc-oav-kit-conseiller-papernest.pptx" TargetMode="External"/><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1"/>
          </p:nvPr>
        </p:nvSpPr>
        <p:spPr/>
        <p:txBody>
          <a:bodyPr/>
          <a:lstStyle/>
          <a:p>
            <a:r>
              <a:rPr lang="fr-FR" dirty="0"/>
              <a:t>Département Marketing</a:t>
            </a:r>
          </a:p>
        </p:txBody>
      </p:sp>
      <p:sp>
        <p:nvSpPr>
          <p:cNvPr id="7" name="Titre 3">
            <a:extLst>
              <a:ext uri="{FF2B5EF4-FFF2-40B4-BE49-F238E27FC236}">
                <a16:creationId xmlns:a16="http://schemas.microsoft.com/office/drawing/2014/main" id="{041583C1-0950-636F-DD02-4FA1BAF0534E}"/>
              </a:ext>
            </a:extLst>
          </p:cNvPr>
          <p:cNvSpPr txBox="1">
            <a:spLocks/>
          </p:cNvSpPr>
          <p:nvPr/>
        </p:nvSpPr>
        <p:spPr>
          <a:xfrm>
            <a:off x="0" y="1695997"/>
            <a:ext cx="12192000" cy="2233442"/>
          </a:xfrm>
          <a:prstGeom prst="rect">
            <a:avLst/>
          </a:prstGeom>
          <a:noFill/>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5000" dirty="0">
                <a:solidFill>
                  <a:srgbClr val="E84048"/>
                </a:solidFill>
                <a:effectLst>
                  <a:outerShdw blurRad="38100" dist="38100" dir="2700000" algn="tl">
                    <a:srgbClr val="000000">
                      <a:alpha val="43137"/>
                    </a:srgbClr>
                  </a:outerShdw>
                </a:effectLst>
              </a:rPr>
              <a:t>PAPERNEST, GAGNEZ </a:t>
            </a:r>
          </a:p>
          <a:p>
            <a:pPr algn="ctr"/>
            <a:r>
              <a:rPr lang="fr-FR" sz="5000" dirty="0">
                <a:solidFill>
                  <a:srgbClr val="E84048"/>
                </a:solidFill>
                <a:effectLst>
                  <a:outerShdw blurRad="38100" dist="38100" dir="2700000" algn="tl">
                    <a:srgbClr val="000000">
                      <a:alpha val="43137"/>
                    </a:srgbClr>
                  </a:outerShdw>
                </a:effectLst>
              </a:rPr>
              <a:t>EN POUVOIR D’ACHAT</a:t>
            </a:r>
          </a:p>
        </p:txBody>
      </p:sp>
      <p:pic>
        <p:nvPicPr>
          <p:cNvPr id="14" name="Image 13" descr="Une image contenant intérieur, texte, meubles, table&#10;&#10;Description générée automatiquement">
            <a:extLst>
              <a:ext uri="{FF2B5EF4-FFF2-40B4-BE49-F238E27FC236}">
                <a16:creationId xmlns:a16="http://schemas.microsoft.com/office/drawing/2014/main" id="{EA78CE23-F8F3-EAF0-CD0F-61AC69E2423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22113" r="77887">
                        <a14:foregroundMark x1="42414" y1="87127" x2="50085" y2="86275"/>
                        <a14:foregroundMark x1="50085" y1="86275" x2="52676" y2="86275"/>
                        <a14:foregroundMark x1="62291" y1="84910" x2="62291" y2="84910"/>
                        <a14:foregroundMark x1="63689" y1="84655" x2="63553" y2="84569"/>
                        <a14:foregroundMark x1="64337" y1="85166" x2="64337" y2="85166"/>
                        <a14:foregroundMark x1="64780" y1="86189" x2="64780" y2="86189"/>
                        <a14:foregroundMark x1="65598" y1="85422" x2="65598" y2="85422"/>
                        <a14:foregroundMark x1="67064" y1="87127" x2="67064" y2="87127"/>
                        <a14:foregroundMark x1="67235" y1="87383" x2="67235" y2="87383"/>
                        <a14:foregroundMark x1="61507" y1="87894" x2="61507" y2="87894"/>
                        <a14:foregroundMark x1="61712" y1="86871" x2="61712" y2="86871"/>
                        <a14:foregroundMark x1="61302" y1="87894" x2="61166" y2="87894"/>
                        <a14:foregroundMark x1="61643" y1="88235" x2="61643" y2="88235"/>
                        <a14:foregroundMark x1="59700" y1="87809" x2="59700" y2="87809"/>
                        <a14:foregroundMark x1="59359" y1="87383" x2="59359" y2="87383"/>
                        <a14:foregroundMark x1="59768" y1="86189" x2="59768" y2="86189"/>
                        <a14:foregroundMark x1="66519" y1="72549" x2="66417" y2="74169"/>
                        <a14:foregroundMark x1="63348" y1="80307" x2="63450" y2="81330"/>
                        <a14:foregroundMark x1="36754" y1="81074" x2="36754" y2="81074"/>
                        <a14:foregroundMark x1="36754" y1="83546" x2="36754" y2="83546"/>
                        <a14:foregroundMark x1="36720" y1="85166" x2="36720" y2="85166"/>
                        <a14:foregroundMark x1="33208" y1="87809" x2="33208" y2="87809"/>
                        <a14:foregroundMark x1="33617" y1="86871" x2="33617" y2="86871"/>
                        <a14:foregroundMark x1="35800" y1="85166" x2="35800" y2="85166"/>
                        <a14:foregroundMark x1="38698" y1="88491" x2="38698" y2="88491"/>
                        <a14:foregroundMark x1="39039" y1="87894" x2="38902" y2="87980"/>
                        <a14:foregroundMark x1="34947" y1="88235" x2="34947" y2="88235"/>
                        <a14:foregroundMark x1="35015" y1="89003" x2="35015" y2="89003"/>
                        <a14:foregroundMark x1="33208" y1="87980" x2="33208" y2="87980"/>
                        <a14:foregroundMark x1="33583" y1="87980" x2="33515" y2="88406"/>
                        <a14:foregroundMark x1="32970" y1="88150" x2="32970" y2="88150"/>
                        <a14:foregroundMark x1="32970" y1="88747" x2="32970" y2="88747"/>
                        <a14:foregroundMark x1="52642" y1="52771" x2="52642" y2="52771"/>
                        <a14:foregroundMark x1="63212" y1="69991" x2="63212" y2="69991"/>
                        <a14:foregroundMark x1="62734" y1="69309" x2="62734" y2="69309"/>
                        <a14:foregroundMark x1="60109" y1="70673" x2="60109" y2="70673"/>
                        <a14:foregroundMark x1="60109" y1="73487" x2="60109" y2="73487"/>
                        <a14:foregroundMark x1="59905" y1="74851" x2="59905" y2="74851"/>
                        <a14:foregroundMark x1="49335" y1="53298" x2="49121" y2="61081"/>
                        <a14:foregroundMark x1="66873" y1="86156" x2="66873" y2="86156"/>
                        <a14:foregroundMark x1="65209" y1="87879" x2="65209" y2="87879"/>
                        <a14:foregroundMark x1="43631" y1="59477" x2="43631" y2="59477"/>
                        <a14:foregroundMark x1="40613" y1="88414" x2="40613" y2="88414"/>
                        <a14:foregroundMark x1="67277" y1="88295" x2="67277" y2="88295"/>
                        <a14:foregroundMark x1="39045" y1="87879" x2="39045" y2="87879"/>
                        <a14:backgroundMark x1="25264" y1="13725" x2="26696" y2="50810"/>
                        <a14:backgroundMark x1="25060" y1="43819" x2="50801" y2="31884"/>
                        <a14:backgroundMark x1="34027" y1="17562" x2="36993" y2="31714"/>
                        <a14:backgroundMark x1="31367" y1="63598" x2="31367" y2="63598"/>
                        <a14:backgroundMark x1="38254" y1="48934" x2="38254" y2="48934"/>
                        <a14:backgroundMark x1="34845" y1="48167" x2="34845" y2="48167"/>
                        <a14:backgroundMark x1="31913" y1="48423" x2="32970" y2="47570"/>
                        <a14:backgroundMark x1="35424" y1="50213" x2="36413" y2="50384"/>
                        <a14:backgroundMark x1="35595" y1="50639" x2="35595" y2="50639"/>
                        <a14:backgroundMark x1="35697" y1="50810" x2="36447" y2="50895"/>
                        <a14:backgroundMark x1="35595" y1="51151" x2="36311" y2="51407"/>
                        <a14:backgroundMark x1="32015" y1="51066" x2="34947" y2="50213"/>
                        <a14:backgroundMark x1="38254" y1="46803" x2="40948" y2="57289"/>
                        <a14:backgroundMark x1="39039" y1="66070" x2="39379" y2="66070"/>
                        <a14:backgroundMark x1="38459" y1="72975" x2="38459" y2="72975"/>
                        <a14:backgroundMark x1="38800" y1="74936" x2="38800" y2="74936"/>
                        <a14:backgroundMark x1="38629" y1="65132" x2="41221" y2="65217"/>
                        <a14:backgroundMark x1="46301" y1="64280" x2="46267" y2="63853"/>
                        <a14:backgroundMark x1="45380" y1="65729" x2="46505" y2="64450"/>
                        <a14:backgroundMark x1="36209" y1="22165" x2="48142" y2="21398"/>
                        <a14:backgroundMark x1="23491" y1="17050" x2="24412" y2="68883"/>
                        <a14:backgroundMark x1="29765" y1="43734" x2="28401" y2="71441"/>
                        <a14:backgroundMark x1="30617" y1="76215" x2="30788" y2="55925"/>
                        <a14:backgroundMark x1="30924" y1="59250" x2="30992" y2="64621"/>
                        <a14:backgroundMark x1="32015" y1="76726" x2="31265" y2="72720"/>
                        <a14:backgroundMark x1="46505" y1="17818" x2="56086" y2="17818"/>
                        <a14:backgroundMark x1="49403" y1="29241" x2="52335" y2="35891"/>
                        <a14:backgroundMark x1="50153" y1="44416" x2="50631" y2="44416"/>
                        <a14:backgroundMark x1="52233" y1="31884" x2="70815" y2="39983"/>
                        <a14:backgroundMark x1="78691" y1="28900" x2="64439" y2="32651"/>
                        <a14:backgroundMark x1="77941" y1="23274" x2="62393" y2="23615"/>
                        <a14:backgroundMark x1="68360" y1="34697" x2="77088" y2="36999"/>
                        <a14:backgroundMark x1="76100" y1="35209" x2="74633" y2="66581"/>
                        <a14:backgroundMark x1="74633" y1="66581" x2="74633" y2="66581"/>
                        <a14:backgroundMark x1="61916" y1="74851" x2="62189" y2="74595"/>
                        <a14:backgroundMark x1="62632" y1="73828" x2="60859" y2="74680"/>
                        <a14:backgroundMark x1="58132" y1="74084" x2="58370" y2="71355"/>
                        <a14:backgroundMark x1="58711" y1="56436" x2="59768" y2="50384"/>
                        <a14:backgroundMark x1="63382" y1="49020" x2="59154" y2="52174"/>
                        <a14:backgroundMark x1="64098" y1="52003" x2="65530" y2="45098"/>
                        <a14:backgroundMark x1="69110" y1="43734" x2="74599" y2="60870"/>
                        <a14:backgroundMark x1="76850" y1="60358" x2="75861" y2="80904"/>
                        <a14:backgroundMark x1="74020" y1="60529" x2="73304" y2="79284"/>
                        <a14:backgroundMark x1="70474" y1="53197" x2="69962" y2="78431"/>
                        <a14:backgroundMark x1="69962" y1="78431" x2="69928" y2="78431"/>
                        <a14:backgroundMark x1="63655" y1="64280" x2="63553" y2="67263"/>
                        <a14:backgroundMark x1="62905" y1="66581" x2="62155" y2="64962"/>
                        <a14:backgroundMark x1="58404" y1="64962" x2="55574" y2="64706"/>
                        <a14:backgroundMark x1="69315" y1="46292" x2="71804" y2="49702"/>
                        <a14:backgroundMark x1="69485" y1="67263" x2="70303" y2="58738"/>
                        <a14:backgroundMark x1="68940" y1="62404" x2="68974" y2="61893"/>
                        <a14:backgroundMark x1="69212" y1="59420" x2="69008" y2="62489"/>
                        <a14:backgroundMark x1="69110" y1="59847" x2="69110" y2="59847"/>
                        <a14:backgroundMark x1="69212" y1="59250" x2="69212" y2="59250"/>
                        <a14:backgroundMark x1="50428" y1="36482" x2="51260" y2="36958"/>
                        <a14:backgroundMark x1="60029" y1="65478" x2="60029" y2="65478"/>
                      </a14:backgroundRemoval>
                    </a14:imgEffect>
                  </a14:imgLayer>
                </a14:imgProps>
              </a:ext>
              <a:ext uri="{28A0092B-C50C-407E-A947-70E740481C1C}">
                <a14:useLocalDpi xmlns:a14="http://schemas.microsoft.com/office/drawing/2010/main" val="0"/>
              </a:ext>
            </a:extLst>
          </a:blip>
          <a:srcRect l="30140" t="35261" r="29888" b="1762"/>
          <a:stretch/>
        </p:blipFill>
        <p:spPr>
          <a:xfrm>
            <a:off x="2600826" y="2490798"/>
            <a:ext cx="6990348" cy="4405290"/>
          </a:xfrm>
          <a:prstGeom prst="rect">
            <a:avLst/>
          </a:prstGeom>
        </p:spPr>
      </p:pic>
    </p:spTree>
    <p:extLst>
      <p:ext uri="{BB962C8B-B14F-4D97-AF65-F5344CB8AC3E}">
        <p14:creationId xmlns:p14="http://schemas.microsoft.com/office/powerpoint/2010/main" val="100207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F7FDA8B-771D-6CD1-E859-013DC6390063}"/>
              </a:ext>
            </a:extLst>
          </p:cNvPr>
          <p:cNvSpPr>
            <a:spLocks noGrp="1"/>
          </p:cNvSpPr>
          <p:nvPr>
            <p:ph type="body" sz="quarter" idx="13"/>
          </p:nvPr>
        </p:nvSpPr>
        <p:spPr/>
        <p:txBody>
          <a:bodyPr/>
          <a:lstStyle/>
          <a:p>
            <a:pPr>
              <a:lnSpc>
                <a:spcPct val="200000"/>
              </a:lnSpc>
            </a:pPr>
            <a:r>
              <a:rPr lang="fr-FR" dirty="0"/>
              <a:t>Le pouvoir d’achat, une priorité des Français</a:t>
            </a:r>
          </a:p>
          <a:p>
            <a:pPr>
              <a:lnSpc>
                <a:spcPct val="200000"/>
              </a:lnSpc>
            </a:pPr>
            <a:r>
              <a:rPr lang="fr-FR" dirty="0"/>
              <a:t>Le service Papernest</a:t>
            </a:r>
          </a:p>
          <a:p>
            <a:pPr>
              <a:lnSpc>
                <a:spcPct val="200000"/>
              </a:lnSpc>
            </a:pPr>
            <a:r>
              <a:rPr lang="fr-FR" dirty="0"/>
              <a:t>L’approche commerciale </a:t>
            </a:r>
          </a:p>
          <a:p>
            <a:pPr>
              <a:lnSpc>
                <a:spcPct val="200000"/>
              </a:lnSpc>
            </a:pPr>
            <a:r>
              <a:rPr lang="fr-FR" dirty="0"/>
              <a:t>La boite à outils </a:t>
            </a:r>
          </a:p>
          <a:p>
            <a:pPr>
              <a:lnSpc>
                <a:spcPct val="200000"/>
              </a:lnSpc>
            </a:pPr>
            <a:endParaRPr lang="fr-FR" dirty="0"/>
          </a:p>
        </p:txBody>
      </p:sp>
    </p:spTree>
    <p:extLst>
      <p:ext uri="{BB962C8B-B14F-4D97-AF65-F5344CB8AC3E}">
        <p14:creationId xmlns:p14="http://schemas.microsoft.com/office/powerpoint/2010/main" val="4051247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F7FDA8B-771D-6CD1-E859-013DC6390063}"/>
              </a:ext>
            </a:extLst>
          </p:cNvPr>
          <p:cNvSpPr>
            <a:spLocks noGrp="1"/>
          </p:cNvSpPr>
          <p:nvPr>
            <p:ph type="body" sz="quarter" idx="13"/>
          </p:nvPr>
        </p:nvSpPr>
        <p:spPr/>
        <p:txBody>
          <a:bodyPr/>
          <a:lstStyle/>
          <a:p>
            <a:pPr>
              <a:lnSpc>
                <a:spcPct val="200000"/>
              </a:lnSpc>
            </a:pPr>
            <a:r>
              <a:rPr lang="fr-FR" b="1" dirty="0">
                <a:solidFill>
                  <a:schemeClr val="accent4">
                    <a:lumMod val="75000"/>
                  </a:schemeClr>
                </a:solidFill>
              </a:rPr>
              <a:t>Le pouvoir d’achat, une priorité des Français</a:t>
            </a:r>
          </a:p>
          <a:p>
            <a:pPr>
              <a:lnSpc>
                <a:spcPct val="200000"/>
              </a:lnSpc>
            </a:pPr>
            <a:r>
              <a:rPr lang="fr-FR" dirty="0"/>
              <a:t>Le service Papernest</a:t>
            </a:r>
          </a:p>
          <a:p>
            <a:pPr>
              <a:lnSpc>
                <a:spcPct val="200000"/>
              </a:lnSpc>
            </a:pPr>
            <a:r>
              <a:rPr lang="fr-FR" dirty="0"/>
              <a:t>L’approche commerciale </a:t>
            </a:r>
          </a:p>
          <a:p>
            <a:pPr>
              <a:lnSpc>
                <a:spcPct val="200000"/>
              </a:lnSpc>
            </a:pPr>
            <a:r>
              <a:rPr lang="fr-FR" dirty="0"/>
              <a:t>La boite à outils </a:t>
            </a:r>
          </a:p>
          <a:p>
            <a:pPr>
              <a:lnSpc>
                <a:spcPct val="200000"/>
              </a:lnSpc>
            </a:pPr>
            <a:endParaRPr lang="fr-FR" dirty="0"/>
          </a:p>
        </p:txBody>
      </p:sp>
    </p:spTree>
    <p:extLst>
      <p:ext uri="{BB962C8B-B14F-4D97-AF65-F5344CB8AC3E}">
        <p14:creationId xmlns:p14="http://schemas.microsoft.com/office/powerpoint/2010/main" val="382199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F61B661-D589-C15F-24FE-B754A24505B4}"/>
              </a:ext>
            </a:extLst>
          </p:cNvPr>
          <p:cNvSpPr>
            <a:spLocks noGrp="1"/>
          </p:cNvSpPr>
          <p:nvPr>
            <p:ph idx="1"/>
          </p:nvPr>
        </p:nvSpPr>
        <p:spPr>
          <a:xfrm>
            <a:off x="2285605" y="2150365"/>
            <a:ext cx="3581041" cy="582005"/>
          </a:xfrm>
          <a:ln>
            <a:noFill/>
          </a:ln>
        </p:spPr>
        <p:txBody>
          <a:bodyPr>
            <a:noAutofit/>
          </a:bodyPr>
          <a:lstStyle/>
          <a:p>
            <a:pPr marL="0" indent="0">
              <a:buNone/>
            </a:pPr>
            <a:r>
              <a:rPr lang="fr-FR" sz="1400" dirty="0"/>
              <a:t>des français considèrent que le problème du pouvoir d’achat est causé par le poids des dépenses fixes (logement, énergie,…). </a:t>
            </a:r>
          </a:p>
        </p:txBody>
      </p:sp>
      <p:sp>
        <p:nvSpPr>
          <p:cNvPr id="3" name="Espace réservé du texte 2">
            <a:extLst>
              <a:ext uri="{FF2B5EF4-FFF2-40B4-BE49-F238E27FC236}">
                <a16:creationId xmlns:a16="http://schemas.microsoft.com/office/drawing/2014/main" id="{0E062F1E-8051-0187-3E08-13B004CD18FE}"/>
              </a:ext>
            </a:extLst>
          </p:cNvPr>
          <p:cNvSpPr>
            <a:spLocks noGrp="1"/>
          </p:cNvSpPr>
          <p:nvPr>
            <p:ph type="body" sz="quarter" idx="12"/>
          </p:nvPr>
        </p:nvSpPr>
        <p:spPr/>
        <p:txBody>
          <a:bodyPr/>
          <a:lstStyle/>
          <a:p>
            <a:r>
              <a:rPr lang="fr-FR" dirty="0"/>
              <a:t>Le pouvoir d’achat est la première priorité des français, loin devant la santé, la sécurité et l’environnement. </a:t>
            </a:r>
          </a:p>
        </p:txBody>
      </p:sp>
      <p:sp>
        <p:nvSpPr>
          <p:cNvPr id="4" name="Espace réservé du texte 3">
            <a:extLst>
              <a:ext uri="{FF2B5EF4-FFF2-40B4-BE49-F238E27FC236}">
                <a16:creationId xmlns:a16="http://schemas.microsoft.com/office/drawing/2014/main" id="{E629D82E-D3D9-9D11-25C6-3C77022B2E84}"/>
              </a:ext>
            </a:extLst>
          </p:cNvPr>
          <p:cNvSpPr>
            <a:spLocks noGrp="1"/>
          </p:cNvSpPr>
          <p:nvPr>
            <p:ph type="body" sz="quarter" idx="14"/>
          </p:nvPr>
        </p:nvSpPr>
        <p:spPr/>
        <p:txBody>
          <a:bodyPr/>
          <a:lstStyle/>
          <a:p>
            <a:r>
              <a:rPr lang="fr-FR" dirty="0"/>
              <a:t>Le pouvoir d’achat, une priorité des Français </a:t>
            </a:r>
          </a:p>
        </p:txBody>
      </p:sp>
      <p:sp>
        <p:nvSpPr>
          <p:cNvPr id="5" name="Espace réservé du texte 4">
            <a:extLst>
              <a:ext uri="{FF2B5EF4-FFF2-40B4-BE49-F238E27FC236}">
                <a16:creationId xmlns:a16="http://schemas.microsoft.com/office/drawing/2014/main" id="{71194A01-C6C6-49F9-7B40-62AE7FB6F2E3}"/>
              </a:ext>
            </a:extLst>
          </p:cNvPr>
          <p:cNvSpPr>
            <a:spLocks noGrp="1"/>
          </p:cNvSpPr>
          <p:nvPr>
            <p:ph type="body" sz="quarter" idx="16"/>
          </p:nvPr>
        </p:nvSpPr>
        <p:spPr/>
        <p:txBody>
          <a:bodyPr/>
          <a:lstStyle/>
          <a:p>
            <a:r>
              <a:rPr lang="fr-FR" dirty="0"/>
              <a:t>1</a:t>
            </a:r>
          </a:p>
        </p:txBody>
      </p:sp>
      <p:graphicFrame>
        <p:nvGraphicFramePr>
          <p:cNvPr id="23" name="Graphique 22">
            <a:extLst>
              <a:ext uri="{FF2B5EF4-FFF2-40B4-BE49-F238E27FC236}">
                <a16:creationId xmlns:a16="http://schemas.microsoft.com/office/drawing/2014/main" id="{6522D9A2-A33A-77CD-2F79-1034FC850299}"/>
              </a:ext>
            </a:extLst>
          </p:cNvPr>
          <p:cNvGraphicFramePr/>
          <p:nvPr>
            <p:extLst>
              <p:ext uri="{D42A27DB-BD31-4B8C-83A1-F6EECF244321}">
                <p14:modId xmlns:p14="http://schemas.microsoft.com/office/powerpoint/2010/main" val="3985671998"/>
              </p:ext>
            </p:extLst>
          </p:nvPr>
        </p:nvGraphicFramePr>
        <p:xfrm>
          <a:off x="396559" y="1794834"/>
          <a:ext cx="2272707" cy="1437511"/>
        </p:xfrm>
        <a:graphic>
          <a:graphicData uri="http://schemas.openxmlformats.org/drawingml/2006/chart">
            <c:chart xmlns:c="http://schemas.openxmlformats.org/drawingml/2006/chart" xmlns:r="http://schemas.openxmlformats.org/officeDocument/2006/relationships" r:id="rId2"/>
          </a:graphicData>
        </a:graphic>
      </p:graphicFrame>
      <p:pic>
        <p:nvPicPr>
          <p:cNvPr id="27" name="Image 26">
            <a:extLst>
              <a:ext uri="{FF2B5EF4-FFF2-40B4-BE49-F238E27FC236}">
                <a16:creationId xmlns:a16="http://schemas.microsoft.com/office/drawing/2014/main" id="{7051E149-A815-7459-CA1B-215115E49358}"/>
              </a:ext>
            </a:extLst>
          </p:cNvPr>
          <p:cNvPicPr>
            <a:picLocks noChangeAspect="1"/>
          </p:cNvPicPr>
          <p:nvPr/>
        </p:nvPicPr>
        <p:blipFill>
          <a:blip r:embed="rId3">
            <a:clrChange>
              <a:clrFrom>
                <a:srgbClr val="FFFFFF"/>
              </a:clrFrom>
              <a:clrTo>
                <a:srgbClr val="FFFFFF">
                  <a:alpha val="0"/>
                </a:srgbClr>
              </a:clrTo>
            </a:clrChange>
            <a:duotone>
              <a:schemeClr val="accent1">
                <a:shade val="45000"/>
                <a:satMod val="135000"/>
              </a:schemeClr>
              <a:prstClr val="white"/>
            </a:duotone>
          </a:blip>
          <a:stretch>
            <a:fillRect/>
          </a:stretch>
        </p:blipFill>
        <p:spPr>
          <a:xfrm>
            <a:off x="780219" y="2238367"/>
            <a:ext cx="1505386" cy="573960"/>
          </a:xfrm>
          <a:prstGeom prst="rect">
            <a:avLst/>
          </a:prstGeom>
        </p:spPr>
      </p:pic>
      <p:sp>
        <p:nvSpPr>
          <p:cNvPr id="28" name="Espace réservé du contenu 1">
            <a:extLst>
              <a:ext uri="{FF2B5EF4-FFF2-40B4-BE49-F238E27FC236}">
                <a16:creationId xmlns:a16="http://schemas.microsoft.com/office/drawing/2014/main" id="{E5C8F1F7-6AA8-9814-50A5-C83387C93B8B}"/>
              </a:ext>
            </a:extLst>
          </p:cNvPr>
          <p:cNvSpPr txBox="1">
            <a:spLocks/>
          </p:cNvSpPr>
          <p:nvPr/>
        </p:nvSpPr>
        <p:spPr>
          <a:xfrm>
            <a:off x="2241781" y="3742035"/>
            <a:ext cx="3581041" cy="582005"/>
          </a:xfrm>
          <a:prstGeom prst="rect">
            <a:avLst/>
          </a:prstGeom>
          <a:ln>
            <a:noFill/>
          </a:ln>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des français estiment qu’ils pourraient faire des économies en gérant mieux leurs abonnements. </a:t>
            </a:r>
          </a:p>
        </p:txBody>
      </p:sp>
      <p:graphicFrame>
        <p:nvGraphicFramePr>
          <p:cNvPr id="29" name="Graphique 28">
            <a:extLst>
              <a:ext uri="{FF2B5EF4-FFF2-40B4-BE49-F238E27FC236}">
                <a16:creationId xmlns:a16="http://schemas.microsoft.com/office/drawing/2014/main" id="{AF757911-E278-E6AE-D6DC-0AA4D7F747ED}"/>
              </a:ext>
            </a:extLst>
          </p:cNvPr>
          <p:cNvGraphicFramePr/>
          <p:nvPr>
            <p:extLst>
              <p:ext uri="{D42A27DB-BD31-4B8C-83A1-F6EECF244321}">
                <p14:modId xmlns:p14="http://schemas.microsoft.com/office/powerpoint/2010/main" val="177187793"/>
              </p:ext>
            </p:extLst>
          </p:nvPr>
        </p:nvGraphicFramePr>
        <p:xfrm>
          <a:off x="396559" y="3375165"/>
          <a:ext cx="2272707" cy="1437511"/>
        </p:xfrm>
        <a:graphic>
          <a:graphicData uri="http://schemas.openxmlformats.org/drawingml/2006/chart">
            <c:chart xmlns:c="http://schemas.openxmlformats.org/drawingml/2006/chart" xmlns:r="http://schemas.openxmlformats.org/officeDocument/2006/relationships" r:id="rId4"/>
          </a:graphicData>
        </a:graphic>
      </p:graphicFrame>
      <p:sp>
        <p:nvSpPr>
          <p:cNvPr id="34" name="Espace réservé du contenu 1">
            <a:extLst>
              <a:ext uri="{FF2B5EF4-FFF2-40B4-BE49-F238E27FC236}">
                <a16:creationId xmlns:a16="http://schemas.microsoft.com/office/drawing/2014/main" id="{F175B8DC-95E3-9F7C-1597-B8E889BD906B}"/>
              </a:ext>
            </a:extLst>
          </p:cNvPr>
          <p:cNvSpPr txBox="1">
            <a:spLocks/>
          </p:cNvSpPr>
          <p:nvPr/>
        </p:nvSpPr>
        <p:spPr>
          <a:xfrm>
            <a:off x="8138068" y="2194480"/>
            <a:ext cx="3102997" cy="582005"/>
          </a:xfrm>
          <a:prstGeom prst="rect">
            <a:avLst/>
          </a:prstGeom>
          <a:ln>
            <a:noFill/>
          </a:ln>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des français ne connaissent pas le coût total de leurs abonnements. </a:t>
            </a:r>
          </a:p>
        </p:txBody>
      </p:sp>
      <p:graphicFrame>
        <p:nvGraphicFramePr>
          <p:cNvPr id="35" name="Graphique 34">
            <a:extLst>
              <a:ext uri="{FF2B5EF4-FFF2-40B4-BE49-F238E27FC236}">
                <a16:creationId xmlns:a16="http://schemas.microsoft.com/office/drawing/2014/main" id="{87A2E844-C7AA-3DB4-CD24-35A7F7C4E292}"/>
              </a:ext>
            </a:extLst>
          </p:cNvPr>
          <p:cNvGraphicFramePr/>
          <p:nvPr>
            <p:extLst>
              <p:ext uri="{D42A27DB-BD31-4B8C-83A1-F6EECF244321}">
                <p14:modId xmlns:p14="http://schemas.microsoft.com/office/powerpoint/2010/main" val="3708732837"/>
              </p:ext>
            </p:extLst>
          </p:nvPr>
        </p:nvGraphicFramePr>
        <p:xfrm>
          <a:off x="6218072" y="1797911"/>
          <a:ext cx="2272707" cy="1437511"/>
        </p:xfrm>
        <a:graphic>
          <a:graphicData uri="http://schemas.openxmlformats.org/drawingml/2006/chart">
            <c:chart xmlns:c="http://schemas.openxmlformats.org/drawingml/2006/chart" xmlns:r="http://schemas.openxmlformats.org/officeDocument/2006/relationships" r:id="rId5"/>
          </a:graphicData>
        </a:graphic>
      </p:graphicFrame>
      <p:sp>
        <p:nvSpPr>
          <p:cNvPr id="37" name="Espace réservé du contenu 1">
            <a:extLst>
              <a:ext uri="{FF2B5EF4-FFF2-40B4-BE49-F238E27FC236}">
                <a16:creationId xmlns:a16="http://schemas.microsoft.com/office/drawing/2014/main" id="{51C12D94-3D35-0E10-3537-6AD40B07D896}"/>
              </a:ext>
            </a:extLst>
          </p:cNvPr>
          <p:cNvSpPr txBox="1">
            <a:spLocks/>
          </p:cNvSpPr>
          <p:nvPr/>
        </p:nvSpPr>
        <p:spPr>
          <a:xfrm>
            <a:off x="8138068" y="3722904"/>
            <a:ext cx="3203809" cy="582005"/>
          </a:xfrm>
          <a:prstGeom prst="rect">
            <a:avLst/>
          </a:prstGeom>
          <a:ln>
            <a:noFill/>
          </a:ln>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des français ne résilient pas leurs abonnements car ils oublient leur existence. </a:t>
            </a:r>
          </a:p>
        </p:txBody>
      </p:sp>
      <p:graphicFrame>
        <p:nvGraphicFramePr>
          <p:cNvPr id="38" name="Graphique 37">
            <a:extLst>
              <a:ext uri="{FF2B5EF4-FFF2-40B4-BE49-F238E27FC236}">
                <a16:creationId xmlns:a16="http://schemas.microsoft.com/office/drawing/2014/main" id="{2AAE5440-D5CE-963D-1020-43DA40888E05}"/>
              </a:ext>
            </a:extLst>
          </p:cNvPr>
          <p:cNvGraphicFramePr/>
          <p:nvPr>
            <p:extLst>
              <p:ext uri="{D42A27DB-BD31-4B8C-83A1-F6EECF244321}">
                <p14:modId xmlns:p14="http://schemas.microsoft.com/office/powerpoint/2010/main" val="2461995813"/>
              </p:ext>
            </p:extLst>
          </p:nvPr>
        </p:nvGraphicFramePr>
        <p:xfrm>
          <a:off x="6236058" y="3375165"/>
          <a:ext cx="2272707" cy="1437511"/>
        </p:xfrm>
        <a:graphic>
          <a:graphicData uri="http://schemas.openxmlformats.org/drawingml/2006/chart">
            <c:chart xmlns:c="http://schemas.openxmlformats.org/drawingml/2006/chart" xmlns:r="http://schemas.openxmlformats.org/officeDocument/2006/relationships" r:id="rId6"/>
          </a:graphicData>
        </a:graphic>
      </p:graphicFrame>
      <p:pic>
        <p:nvPicPr>
          <p:cNvPr id="41" name="Image 40">
            <a:extLst>
              <a:ext uri="{FF2B5EF4-FFF2-40B4-BE49-F238E27FC236}">
                <a16:creationId xmlns:a16="http://schemas.microsoft.com/office/drawing/2014/main" id="{D0D81053-CBBA-C1AE-C4AF-F91E94534C71}"/>
              </a:ext>
            </a:extLst>
          </p:cNvPr>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786146" y="3861221"/>
            <a:ext cx="1659207" cy="538888"/>
          </a:xfrm>
          <a:prstGeom prst="rect">
            <a:avLst/>
          </a:prstGeom>
        </p:spPr>
      </p:pic>
      <p:pic>
        <p:nvPicPr>
          <p:cNvPr id="43" name="Image 42">
            <a:extLst>
              <a:ext uri="{FF2B5EF4-FFF2-40B4-BE49-F238E27FC236}">
                <a16:creationId xmlns:a16="http://schemas.microsoft.com/office/drawing/2014/main" id="{841B9757-CFAC-7DBB-3745-2370618FFFC5}"/>
              </a:ext>
            </a:extLst>
          </p:cNvPr>
          <p:cNvPicPr>
            <a:picLocks noChangeAspect="1"/>
          </p:cNvPicPr>
          <p:nvPr/>
        </p:nvPicPr>
        <p:blipFill>
          <a:blip r:embed="rId8">
            <a:clrChange>
              <a:clrFrom>
                <a:srgbClr val="FFFFFF"/>
              </a:clrFrom>
              <a:clrTo>
                <a:srgbClr val="FFFFFF">
                  <a:alpha val="0"/>
                </a:srgbClr>
              </a:clrTo>
            </a:clrChange>
            <a:duotone>
              <a:schemeClr val="accent1">
                <a:shade val="45000"/>
                <a:satMod val="135000"/>
              </a:schemeClr>
              <a:prstClr val="white"/>
            </a:duotone>
          </a:blip>
          <a:stretch>
            <a:fillRect/>
          </a:stretch>
        </p:blipFill>
        <p:spPr>
          <a:xfrm>
            <a:off x="6661734" y="2193457"/>
            <a:ext cx="1385382" cy="562811"/>
          </a:xfrm>
          <a:prstGeom prst="rect">
            <a:avLst/>
          </a:prstGeom>
        </p:spPr>
      </p:pic>
      <p:pic>
        <p:nvPicPr>
          <p:cNvPr id="45" name="Image 44">
            <a:extLst>
              <a:ext uri="{FF2B5EF4-FFF2-40B4-BE49-F238E27FC236}">
                <a16:creationId xmlns:a16="http://schemas.microsoft.com/office/drawing/2014/main" id="{4DC42941-AA8F-5FE4-EC36-CD394EFB6729}"/>
              </a:ext>
            </a:extLst>
          </p:cNvPr>
          <p:cNvPicPr>
            <a:picLocks noChangeAspect="1"/>
          </p:cNvPicPr>
          <p:nvPr/>
        </p:nvPicPr>
        <p:blipFill>
          <a:blip r:embed="rId9">
            <a:clrChange>
              <a:clrFrom>
                <a:srgbClr val="FFFFFF"/>
              </a:clrFrom>
              <a:clrTo>
                <a:srgbClr val="FFFFFF">
                  <a:alpha val="0"/>
                </a:srgbClr>
              </a:clrTo>
            </a:clrChange>
            <a:duotone>
              <a:schemeClr val="accent1">
                <a:shade val="45000"/>
                <a:satMod val="135000"/>
              </a:schemeClr>
              <a:prstClr val="white"/>
            </a:duotone>
          </a:blip>
          <a:stretch>
            <a:fillRect/>
          </a:stretch>
        </p:blipFill>
        <p:spPr>
          <a:xfrm>
            <a:off x="6696556" y="3819729"/>
            <a:ext cx="1351710" cy="548381"/>
          </a:xfrm>
          <a:prstGeom prst="rect">
            <a:avLst/>
          </a:prstGeom>
        </p:spPr>
      </p:pic>
      <p:sp>
        <p:nvSpPr>
          <p:cNvPr id="46" name="Espace réservé du contenu 1">
            <a:extLst>
              <a:ext uri="{FF2B5EF4-FFF2-40B4-BE49-F238E27FC236}">
                <a16:creationId xmlns:a16="http://schemas.microsoft.com/office/drawing/2014/main" id="{691EB866-CC70-8A8C-C62F-4B3EA7D2D7B7}"/>
              </a:ext>
            </a:extLst>
          </p:cNvPr>
          <p:cNvSpPr txBox="1">
            <a:spLocks/>
          </p:cNvSpPr>
          <p:nvPr/>
        </p:nvSpPr>
        <p:spPr>
          <a:xfrm>
            <a:off x="737772" y="5126304"/>
            <a:ext cx="10895844" cy="1437511"/>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Français sont parmi les plus gros consommateurs de services d’abonnement en Europe,                                    avec une moyenne de 5,4 abonnements par personne, pour un montant moyen de 145 € / mois. </a:t>
            </a:r>
          </a:p>
          <a:p>
            <a:pPr marL="468000" lvl="1" indent="0">
              <a:buNone/>
            </a:pPr>
            <a:endParaRPr lang="fr-FR" dirty="0"/>
          </a:p>
        </p:txBody>
      </p:sp>
      <p:pic>
        <p:nvPicPr>
          <p:cNvPr id="8" name="Image 7">
            <a:extLst>
              <a:ext uri="{FF2B5EF4-FFF2-40B4-BE49-F238E27FC236}">
                <a16:creationId xmlns:a16="http://schemas.microsoft.com/office/drawing/2014/main" id="{41FF1C98-8C1A-DDDB-FE59-D9030F4E6456}"/>
              </a:ext>
            </a:extLst>
          </p:cNvPr>
          <p:cNvPicPr>
            <a:picLocks noChangeAspect="1"/>
          </p:cNvPicPr>
          <p:nvPr/>
        </p:nvPicPr>
        <p:blipFill rotWithShape="1">
          <a:blip r:embed="rId10"/>
          <a:srcRect b="6601"/>
          <a:stretch/>
        </p:blipFill>
        <p:spPr>
          <a:xfrm>
            <a:off x="9620740" y="4730738"/>
            <a:ext cx="2156595" cy="1726486"/>
          </a:xfrm>
          <a:prstGeom prst="rect">
            <a:avLst/>
          </a:prstGeom>
        </p:spPr>
      </p:pic>
      <p:sp>
        <p:nvSpPr>
          <p:cNvPr id="47" name="ZoneTexte 46">
            <a:extLst>
              <a:ext uri="{FF2B5EF4-FFF2-40B4-BE49-F238E27FC236}">
                <a16:creationId xmlns:a16="http://schemas.microsoft.com/office/drawing/2014/main" id="{DCDD54CA-3268-A3C7-5BC5-DCB4C3A77ADE}"/>
              </a:ext>
            </a:extLst>
          </p:cNvPr>
          <p:cNvSpPr txBox="1"/>
          <p:nvPr/>
        </p:nvSpPr>
        <p:spPr>
          <a:xfrm>
            <a:off x="854775" y="5960150"/>
            <a:ext cx="2858475" cy="230832"/>
          </a:xfrm>
          <a:prstGeom prst="rect">
            <a:avLst/>
          </a:prstGeom>
          <a:noFill/>
        </p:spPr>
        <p:txBody>
          <a:bodyPr wrap="none" rtlCol="0">
            <a:spAutoFit/>
          </a:bodyPr>
          <a:lstStyle/>
          <a:p>
            <a:r>
              <a:rPr lang="fr-FR" sz="900" dirty="0">
                <a:solidFill>
                  <a:schemeClr val="tx1">
                    <a:lumMod val="75000"/>
                    <a:lumOff val="25000"/>
                  </a:schemeClr>
                </a:solidFill>
              </a:rPr>
              <a:t>Source : BPA nouveaux business – novembre 2022 </a:t>
            </a:r>
          </a:p>
        </p:txBody>
      </p:sp>
    </p:spTree>
    <p:extLst>
      <p:ext uri="{BB962C8B-B14F-4D97-AF65-F5344CB8AC3E}">
        <p14:creationId xmlns:p14="http://schemas.microsoft.com/office/powerpoint/2010/main" val="613516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70F2B9E3-B64C-DF18-A54A-5E2940A6E369}"/>
              </a:ext>
            </a:extLst>
          </p:cNvPr>
          <p:cNvSpPr>
            <a:spLocks noGrp="1"/>
          </p:cNvSpPr>
          <p:nvPr>
            <p:ph idx="1"/>
          </p:nvPr>
        </p:nvSpPr>
        <p:spPr>
          <a:xfrm>
            <a:off x="3876528" y="1583396"/>
            <a:ext cx="7701762" cy="4165654"/>
          </a:xfrm>
        </p:spPr>
        <p:txBody>
          <a:bodyPr>
            <a:normAutofit/>
          </a:bodyPr>
          <a:lstStyle/>
          <a:p>
            <a:r>
              <a:rPr lang="fr-FR" b="1" dirty="0">
                <a:solidFill>
                  <a:schemeClr val="accent4">
                    <a:lumMod val="75000"/>
                  </a:schemeClr>
                </a:solidFill>
              </a:rPr>
              <a:t>Hausse de l’inflation :</a:t>
            </a:r>
            <a:r>
              <a:rPr lang="fr-FR" dirty="0"/>
              <a:t> l’inflation a atteint + 5,2% en moyenne en France sur 2022 et va rester élevée à court/moyen terme (source INSEE).</a:t>
            </a:r>
          </a:p>
          <a:p>
            <a:endParaRPr lang="fr-FR" sz="100" dirty="0"/>
          </a:p>
          <a:p>
            <a:r>
              <a:rPr lang="fr-FR" b="1" dirty="0">
                <a:solidFill>
                  <a:schemeClr val="accent4">
                    <a:lumMod val="75000"/>
                  </a:schemeClr>
                </a:solidFill>
              </a:rPr>
              <a:t>Augmentation du coût de l’énergie </a:t>
            </a:r>
            <a:r>
              <a:rPr lang="fr-FR" dirty="0"/>
              <a:t>de 15% en moyenne pour le gaz et l’électricité début 2023 (source : </a:t>
            </a:r>
            <a:r>
              <a:rPr lang="fr-FR" dirty="0">
                <a:solidFill>
                  <a:schemeClr val="tx1"/>
                </a:solidFill>
                <a:hlinkClick r:id="rId2"/>
              </a:rPr>
              <a:t>https://www.service-public.fr/</a:t>
            </a:r>
            <a:r>
              <a:rPr lang="fr-FR" dirty="0">
                <a:solidFill>
                  <a:schemeClr val="tx1"/>
                </a:solidFill>
              </a:rPr>
              <a:t>).</a:t>
            </a:r>
          </a:p>
          <a:p>
            <a:pPr lvl="1"/>
            <a:endParaRPr lang="fr-FR" sz="100" dirty="0"/>
          </a:p>
          <a:p>
            <a:r>
              <a:rPr lang="fr-FR" b="1" dirty="0">
                <a:solidFill>
                  <a:schemeClr val="accent4">
                    <a:lumMod val="75000"/>
                  </a:schemeClr>
                </a:solidFill>
              </a:rPr>
              <a:t>Evolution du modèle des abonnements : </a:t>
            </a:r>
            <a:r>
              <a:rPr lang="fr-FR" dirty="0"/>
              <a:t>les français contractent de plus en plus d’abonnements, que ce soit sur des services indispensables (énergie, mobile, internet) ou optionnels (streaming audio, VOD, salle de sport…). </a:t>
            </a:r>
          </a:p>
          <a:p>
            <a:pPr lvl="1"/>
            <a:endParaRPr lang="fr-FR" sz="100" dirty="0"/>
          </a:p>
          <a:p>
            <a:r>
              <a:rPr lang="fr-FR" b="1" dirty="0">
                <a:solidFill>
                  <a:schemeClr val="accent4">
                    <a:lumMod val="75000"/>
                  </a:schemeClr>
                </a:solidFill>
              </a:rPr>
              <a:t>Besoin de nos clients : </a:t>
            </a:r>
            <a:r>
              <a:rPr lang="fr-FR" dirty="0"/>
              <a:t>connaitre les différents fournisseurs électricité / gaz / mobile / internet et leurs offres pour pouvoir les comparer (</a:t>
            </a:r>
            <a:r>
              <a:rPr lang="fr-FR" dirty="0" err="1"/>
              <a:t>yc</a:t>
            </a:r>
            <a:r>
              <a:rPr lang="fr-FR" dirty="0"/>
              <a:t> énergie verte) :</a:t>
            </a:r>
          </a:p>
          <a:p>
            <a:pPr lvl="1"/>
            <a:r>
              <a:rPr lang="fr-FR" dirty="0"/>
              <a:t>Gagner en pouvoir d’achat, pour faire face à l’inflation ;</a:t>
            </a:r>
          </a:p>
          <a:p>
            <a:pPr lvl="1"/>
            <a:r>
              <a:rPr lang="fr-FR" dirty="0"/>
              <a:t>Souscrire et résilier simplement leurs abonnements ;</a:t>
            </a:r>
          </a:p>
          <a:p>
            <a:pPr lvl="1"/>
            <a:r>
              <a:rPr lang="fr-FR" dirty="0"/>
              <a:t>Avoir accès à des services utiles et recommandés en cas de déménagement. </a:t>
            </a:r>
          </a:p>
        </p:txBody>
      </p:sp>
      <p:sp>
        <p:nvSpPr>
          <p:cNvPr id="3" name="Espace réservé du texte 2">
            <a:extLst>
              <a:ext uri="{FF2B5EF4-FFF2-40B4-BE49-F238E27FC236}">
                <a16:creationId xmlns:a16="http://schemas.microsoft.com/office/drawing/2014/main" id="{0E062F1E-8051-0187-3E08-13B004CD18FE}"/>
              </a:ext>
            </a:extLst>
          </p:cNvPr>
          <p:cNvSpPr>
            <a:spLocks noGrp="1"/>
          </p:cNvSpPr>
          <p:nvPr>
            <p:ph type="body" sz="quarter" idx="12"/>
          </p:nvPr>
        </p:nvSpPr>
        <p:spPr/>
        <p:txBody>
          <a:bodyPr/>
          <a:lstStyle/>
          <a:p>
            <a:r>
              <a:rPr lang="fr-FR" dirty="0"/>
              <a:t>Le contexte économique actuel incite nos clients à la recherche de pouvoir d’achat. </a:t>
            </a:r>
          </a:p>
        </p:txBody>
      </p:sp>
      <p:sp>
        <p:nvSpPr>
          <p:cNvPr id="4" name="Espace réservé du texte 3">
            <a:extLst>
              <a:ext uri="{FF2B5EF4-FFF2-40B4-BE49-F238E27FC236}">
                <a16:creationId xmlns:a16="http://schemas.microsoft.com/office/drawing/2014/main" id="{E629D82E-D3D9-9D11-25C6-3C77022B2E84}"/>
              </a:ext>
            </a:extLst>
          </p:cNvPr>
          <p:cNvSpPr>
            <a:spLocks noGrp="1"/>
          </p:cNvSpPr>
          <p:nvPr>
            <p:ph type="body" sz="quarter" idx="14"/>
          </p:nvPr>
        </p:nvSpPr>
        <p:spPr/>
        <p:txBody>
          <a:bodyPr/>
          <a:lstStyle/>
          <a:p>
            <a:r>
              <a:rPr lang="fr-FR" dirty="0"/>
              <a:t>Le pouvoir d’achat, une priorité des Français </a:t>
            </a:r>
          </a:p>
        </p:txBody>
      </p:sp>
      <p:sp>
        <p:nvSpPr>
          <p:cNvPr id="5" name="Espace réservé du texte 4">
            <a:extLst>
              <a:ext uri="{FF2B5EF4-FFF2-40B4-BE49-F238E27FC236}">
                <a16:creationId xmlns:a16="http://schemas.microsoft.com/office/drawing/2014/main" id="{71194A01-C6C6-49F9-7B40-62AE7FB6F2E3}"/>
              </a:ext>
            </a:extLst>
          </p:cNvPr>
          <p:cNvSpPr>
            <a:spLocks noGrp="1"/>
          </p:cNvSpPr>
          <p:nvPr>
            <p:ph type="body" sz="quarter" idx="16"/>
          </p:nvPr>
        </p:nvSpPr>
        <p:spPr/>
        <p:txBody>
          <a:bodyPr/>
          <a:lstStyle/>
          <a:p>
            <a:r>
              <a:rPr lang="fr-FR" dirty="0"/>
              <a:t>1</a:t>
            </a:r>
          </a:p>
        </p:txBody>
      </p:sp>
      <p:grpSp>
        <p:nvGrpSpPr>
          <p:cNvPr id="288" name="Groupe 287">
            <a:extLst>
              <a:ext uri="{FF2B5EF4-FFF2-40B4-BE49-F238E27FC236}">
                <a16:creationId xmlns:a16="http://schemas.microsoft.com/office/drawing/2014/main" id="{BE15F4FD-F3E6-3418-C1BE-8000E9D694FA}"/>
              </a:ext>
            </a:extLst>
          </p:cNvPr>
          <p:cNvGrpSpPr/>
          <p:nvPr/>
        </p:nvGrpSpPr>
        <p:grpSpPr>
          <a:xfrm>
            <a:off x="430549" y="1613297"/>
            <a:ext cx="3298696" cy="551892"/>
            <a:chOff x="430549" y="1966378"/>
            <a:chExt cx="3298696" cy="551892"/>
          </a:xfrm>
        </p:grpSpPr>
        <p:grpSp>
          <p:nvGrpSpPr>
            <p:cNvPr id="154" name="Groupe 153">
              <a:extLst>
                <a:ext uri="{FF2B5EF4-FFF2-40B4-BE49-F238E27FC236}">
                  <a16:creationId xmlns:a16="http://schemas.microsoft.com/office/drawing/2014/main" id="{1396F273-D55C-8CFC-CC12-CB62D65CCAD2}"/>
                </a:ext>
              </a:extLst>
            </p:cNvPr>
            <p:cNvGrpSpPr/>
            <p:nvPr/>
          </p:nvGrpSpPr>
          <p:grpSpPr>
            <a:xfrm>
              <a:off x="430549" y="1966378"/>
              <a:ext cx="3298696" cy="551892"/>
              <a:chOff x="1272292" y="1709223"/>
              <a:chExt cx="3316349" cy="777285"/>
            </a:xfrm>
          </p:grpSpPr>
          <p:sp>
            <p:nvSpPr>
              <p:cNvPr id="155" name="Freeform 5">
                <a:extLst>
                  <a:ext uri="{FF2B5EF4-FFF2-40B4-BE49-F238E27FC236}">
                    <a16:creationId xmlns:a16="http://schemas.microsoft.com/office/drawing/2014/main" id="{D031DAAD-DB45-4737-E01E-0FEF97728295}"/>
                  </a:ext>
                </a:extLst>
              </p:cNvPr>
              <p:cNvSpPr>
                <a:spLocks/>
              </p:cNvSpPr>
              <p:nvPr/>
            </p:nvSpPr>
            <p:spPr bwMode="auto">
              <a:xfrm>
                <a:off x="1272292" y="1716434"/>
                <a:ext cx="2122219" cy="770074"/>
              </a:xfrm>
              <a:custGeom>
                <a:avLst/>
                <a:gdLst>
                  <a:gd name="T0" fmla="*/ 645 w 645"/>
                  <a:gd name="T1" fmla="*/ 0 h 234"/>
                  <a:gd name="T2" fmla="*/ 116 w 645"/>
                  <a:gd name="T3" fmla="*/ 0 h 234"/>
                  <a:gd name="T4" fmla="*/ 0 w 645"/>
                  <a:gd name="T5" fmla="*/ 117 h 234"/>
                  <a:gd name="T6" fmla="*/ 116 w 645"/>
                  <a:gd name="T7" fmla="*/ 234 h 234"/>
                  <a:gd name="T8" fmla="*/ 645 w 645"/>
                  <a:gd name="T9" fmla="*/ 234 h 234"/>
                  <a:gd name="T10" fmla="*/ 566 w 645"/>
                  <a:gd name="T11" fmla="*/ 117 h 234"/>
                  <a:gd name="T12" fmla="*/ 645 w 645"/>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645" h="234">
                    <a:moveTo>
                      <a:pt x="645" y="0"/>
                    </a:moveTo>
                    <a:cubicBezTo>
                      <a:pt x="116" y="0"/>
                      <a:pt x="116" y="0"/>
                      <a:pt x="116" y="0"/>
                    </a:cubicBezTo>
                    <a:cubicBezTo>
                      <a:pt x="52" y="0"/>
                      <a:pt x="0" y="52"/>
                      <a:pt x="0" y="117"/>
                    </a:cubicBezTo>
                    <a:cubicBezTo>
                      <a:pt x="0" y="181"/>
                      <a:pt x="52" y="234"/>
                      <a:pt x="116" y="234"/>
                    </a:cubicBezTo>
                    <a:cubicBezTo>
                      <a:pt x="645" y="234"/>
                      <a:pt x="645" y="234"/>
                      <a:pt x="645" y="234"/>
                    </a:cubicBezTo>
                    <a:cubicBezTo>
                      <a:pt x="566" y="117"/>
                      <a:pt x="566" y="117"/>
                      <a:pt x="566" y="117"/>
                    </a:cubicBezTo>
                    <a:lnTo>
                      <a:pt x="645" y="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56" name="Freeform 8">
                <a:extLst>
                  <a:ext uri="{FF2B5EF4-FFF2-40B4-BE49-F238E27FC236}">
                    <a16:creationId xmlns:a16="http://schemas.microsoft.com/office/drawing/2014/main" id="{E45F6551-9EB2-E14D-5399-125E6465AC51}"/>
                  </a:ext>
                </a:extLst>
              </p:cNvPr>
              <p:cNvSpPr>
                <a:spLocks/>
              </p:cNvSpPr>
              <p:nvPr/>
            </p:nvSpPr>
            <p:spPr bwMode="auto">
              <a:xfrm>
                <a:off x="3238966" y="1716434"/>
                <a:ext cx="1027120" cy="770074"/>
              </a:xfrm>
              <a:custGeom>
                <a:avLst/>
                <a:gdLst>
                  <a:gd name="T0" fmla="*/ 967 w 967"/>
                  <a:gd name="T1" fmla="*/ 725 h 725"/>
                  <a:gd name="T2" fmla="*/ 242 w 967"/>
                  <a:gd name="T3" fmla="*/ 725 h 725"/>
                  <a:gd name="T4" fmla="*/ 0 w 967"/>
                  <a:gd name="T5" fmla="*/ 362 h 725"/>
                  <a:gd name="T6" fmla="*/ 242 w 967"/>
                  <a:gd name="T7" fmla="*/ 0 h 725"/>
                  <a:gd name="T8" fmla="*/ 967 w 967"/>
                  <a:gd name="T9" fmla="*/ 0 h 725"/>
                  <a:gd name="T10" fmla="*/ 967 w 967"/>
                  <a:gd name="T11" fmla="*/ 725 h 725"/>
                </a:gdLst>
                <a:ahLst/>
                <a:cxnLst>
                  <a:cxn ang="0">
                    <a:pos x="T0" y="T1"/>
                  </a:cxn>
                  <a:cxn ang="0">
                    <a:pos x="T2" y="T3"/>
                  </a:cxn>
                  <a:cxn ang="0">
                    <a:pos x="T4" y="T5"/>
                  </a:cxn>
                  <a:cxn ang="0">
                    <a:pos x="T6" y="T7"/>
                  </a:cxn>
                  <a:cxn ang="0">
                    <a:pos x="T8" y="T9"/>
                  </a:cxn>
                  <a:cxn ang="0">
                    <a:pos x="T10" y="T11"/>
                  </a:cxn>
                </a:cxnLst>
                <a:rect l="0" t="0" r="r" b="b"/>
                <a:pathLst>
                  <a:path w="967" h="725">
                    <a:moveTo>
                      <a:pt x="967" y="725"/>
                    </a:moveTo>
                    <a:lnTo>
                      <a:pt x="242" y="725"/>
                    </a:lnTo>
                    <a:lnTo>
                      <a:pt x="0" y="362"/>
                    </a:lnTo>
                    <a:lnTo>
                      <a:pt x="242" y="0"/>
                    </a:lnTo>
                    <a:lnTo>
                      <a:pt x="967" y="0"/>
                    </a:lnTo>
                    <a:lnTo>
                      <a:pt x="967" y="725"/>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57" name="Rectangle 9">
                <a:extLst>
                  <a:ext uri="{FF2B5EF4-FFF2-40B4-BE49-F238E27FC236}">
                    <a16:creationId xmlns:a16="http://schemas.microsoft.com/office/drawing/2014/main" id="{F13ADCDF-72C7-157D-D493-C679DD6E0A4A}"/>
                  </a:ext>
                </a:extLst>
              </p:cNvPr>
              <p:cNvSpPr>
                <a:spLocks noChangeArrowheads="1"/>
              </p:cNvSpPr>
              <p:nvPr/>
            </p:nvSpPr>
            <p:spPr bwMode="auto">
              <a:xfrm>
                <a:off x="4515029" y="1716434"/>
                <a:ext cx="73612" cy="770074"/>
              </a:xfrm>
              <a:prstGeom prst="rect">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67" name="Oval 6">
                <a:extLst>
                  <a:ext uri="{FF2B5EF4-FFF2-40B4-BE49-F238E27FC236}">
                    <a16:creationId xmlns:a16="http://schemas.microsoft.com/office/drawing/2014/main" id="{061526F4-89F1-3B87-FE1A-C70A20E2CFEC}"/>
                  </a:ext>
                </a:extLst>
              </p:cNvPr>
              <p:cNvSpPr>
                <a:spLocks noChangeArrowheads="1"/>
              </p:cNvSpPr>
              <p:nvPr/>
            </p:nvSpPr>
            <p:spPr bwMode="auto">
              <a:xfrm>
                <a:off x="1389811" y="1815926"/>
                <a:ext cx="462620" cy="586102"/>
              </a:xfrm>
              <a:prstGeom prst="ellipse">
                <a:avLst/>
              </a:prstGeom>
              <a:solidFill>
                <a:srgbClr val="FE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effectLst>
                    <a:outerShdw blurRad="38100" dist="38100" dir="2700000" algn="tl">
                      <a:srgbClr val="000000">
                        <a:alpha val="43137"/>
                      </a:srgbClr>
                    </a:outerShdw>
                  </a:effectLst>
                  <a:latin typeface="Montserrat" panose="00000500000000000000" pitchFamily="2" charset="0"/>
                </a:endParaRPr>
              </a:p>
            </p:txBody>
          </p:sp>
          <p:sp>
            <p:nvSpPr>
              <p:cNvPr id="168" name="ZoneTexte 167">
                <a:extLst>
                  <a:ext uri="{FF2B5EF4-FFF2-40B4-BE49-F238E27FC236}">
                    <a16:creationId xmlns:a16="http://schemas.microsoft.com/office/drawing/2014/main" id="{CE1876BB-FFC3-2583-1732-A9553ED6D800}"/>
                  </a:ext>
                </a:extLst>
              </p:cNvPr>
              <p:cNvSpPr txBox="1"/>
              <p:nvPr/>
            </p:nvSpPr>
            <p:spPr>
              <a:xfrm>
                <a:off x="3442773" y="1709223"/>
                <a:ext cx="802313" cy="584775"/>
              </a:xfrm>
              <a:prstGeom prst="rect">
                <a:avLst/>
              </a:prstGeom>
              <a:noFill/>
            </p:spPr>
            <p:txBody>
              <a:bodyPr wrap="square" rtlCol="0">
                <a:spAutoFit/>
              </a:bodyPr>
              <a:lstStyle/>
              <a:p>
                <a:pPr algn="ctr"/>
                <a:r>
                  <a:rPr lang="fr-FR" sz="3200" b="1" dirty="0">
                    <a:solidFill>
                      <a:schemeClr val="bg1"/>
                    </a:solidFill>
                    <a:latin typeface="Montserrat" panose="00000500000000000000" pitchFamily="2" charset="0"/>
                    <a:ea typeface="Tahoma" panose="020B0604030504040204" pitchFamily="34" charset="0"/>
                    <a:cs typeface="Tahoma" panose="020B0604030504040204" pitchFamily="34" charset="0"/>
                  </a:rPr>
                  <a:t>01</a:t>
                </a:r>
                <a:endParaRPr lang="fr-FR" sz="3200" dirty="0">
                  <a:solidFill>
                    <a:schemeClr val="bg1"/>
                  </a:solidFill>
                  <a:latin typeface="Montserrat" panose="00000500000000000000" pitchFamily="2" charset="0"/>
                  <a:ea typeface="Tahoma" panose="020B0604030504040204" pitchFamily="34" charset="0"/>
                  <a:cs typeface="Tahoma" panose="020B0604030504040204" pitchFamily="34" charset="0"/>
                </a:endParaRPr>
              </a:p>
            </p:txBody>
          </p:sp>
        </p:grpSp>
        <p:grpSp>
          <p:nvGrpSpPr>
            <p:cNvPr id="52" name="Graphique 1777">
              <a:extLst>
                <a:ext uri="{FF2B5EF4-FFF2-40B4-BE49-F238E27FC236}">
                  <a16:creationId xmlns:a16="http://schemas.microsoft.com/office/drawing/2014/main" id="{E407C90F-F9D9-30B1-7D65-90087A122E16}"/>
                </a:ext>
              </a:extLst>
            </p:cNvPr>
            <p:cNvGrpSpPr/>
            <p:nvPr/>
          </p:nvGrpSpPr>
          <p:grpSpPr>
            <a:xfrm>
              <a:off x="584399" y="2084630"/>
              <a:ext cx="335186" cy="336970"/>
              <a:chOff x="5351130" y="1312544"/>
              <a:chExt cx="374903" cy="373475"/>
            </a:xfrm>
            <a:noFill/>
          </p:grpSpPr>
          <p:grpSp>
            <p:nvGrpSpPr>
              <p:cNvPr id="53" name="Graphique 1777">
                <a:extLst>
                  <a:ext uri="{FF2B5EF4-FFF2-40B4-BE49-F238E27FC236}">
                    <a16:creationId xmlns:a16="http://schemas.microsoft.com/office/drawing/2014/main" id="{DA56BEA2-7514-8A0B-B050-DD476160D80B}"/>
                  </a:ext>
                </a:extLst>
              </p:cNvPr>
              <p:cNvGrpSpPr/>
              <p:nvPr/>
            </p:nvGrpSpPr>
            <p:grpSpPr>
              <a:xfrm>
                <a:off x="5403137" y="1406460"/>
                <a:ext cx="270795" cy="185642"/>
                <a:chOff x="5403137" y="1406460"/>
                <a:chExt cx="270795" cy="185642"/>
              </a:xfrm>
              <a:grpFill/>
            </p:grpSpPr>
            <p:sp>
              <p:nvSpPr>
                <p:cNvPr id="57" name="Forme libre : forme 3067">
                  <a:extLst>
                    <a:ext uri="{FF2B5EF4-FFF2-40B4-BE49-F238E27FC236}">
                      <a16:creationId xmlns:a16="http://schemas.microsoft.com/office/drawing/2014/main" id="{A69584DE-1D36-ECB2-16B4-A04E2A9528D8}"/>
                    </a:ext>
                  </a:extLst>
                </p:cNvPr>
                <p:cNvSpPr/>
                <p:nvPr/>
              </p:nvSpPr>
              <p:spPr>
                <a:xfrm>
                  <a:off x="5416567" y="1567433"/>
                  <a:ext cx="25812" cy="24669"/>
                </a:xfrm>
                <a:custGeom>
                  <a:avLst/>
                  <a:gdLst>
                    <a:gd name="connsiteX0" fmla="*/ 0 w 25812"/>
                    <a:gd name="connsiteY0" fmla="*/ 0 h 24669"/>
                    <a:gd name="connsiteX1" fmla="*/ 25813 w 25812"/>
                    <a:gd name="connsiteY1" fmla="*/ 0 h 24669"/>
                    <a:gd name="connsiteX2" fmla="*/ 25813 w 25812"/>
                    <a:gd name="connsiteY2" fmla="*/ 24670 h 24669"/>
                    <a:gd name="connsiteX3" fmla="*/ 0 w 25812"/>
                    <a:gd name="connsiteY3" fmla="*/ 24670 h 24669"/>
                  </a:gdLst>
                  <a:ahLst/>
                  <a:cxnLst>
                    <a:cxn ang="0">
                      <a:pos x="connsiteX0" y="connsiteY0"/>
                    </a:cxn>
                    <a:cxn ang="0">
                      <a:pos x="connsiteX1" y="connsiteY1"/>
                    </a:cxn>
                    <a:cxn ang="0">
                      <a:pos x="connsiteX2" y="connsiteY2"/>
                    </a:cxn>
                    <a:cxn ang="0">
                      <a:pos x="connsiteX3" y="connsiteY3"/>
                    </a:cxn>
                  </a:cxnLst>
                  <a:rect l="l" t="t" r="r" b="b"/>
                  <a:pathLst>
                    <a:path w="25812" h="24669">
                      <a:moveTo>
                        <a:pt x="0" y="0"/>
                      </a:moveTo>
                      <a:lnTo>
                        <a:pt x="25813" y="0"/>
                      </a:lnTo>
                      <a:lnTo>
                        <a:pt x="25813" y="24670"/>
                      </a:lnTo>
                      <a:lnTo>
                        <a:pt x="0" y="24670"/>
                      </a:lnTo>
                      <a:close/>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58" name="Forme libre : forme 3068">
                  <a:extLst>
                    <a:ext uri="{FF2B5EF4-FFF2-40B4-BE49-F238E27FC236}">
                      <a16:creationId xmlns:a16="http://schemas.microsoft.com/office/drawing/2014/main" id="{FAB0A91C-5164-026D-0CFB-B55DCFE9CB05}"/>
                    </a:ext>
                  </a:extLst>
                </p:cNvPr>
                <p:cNvSpPr/>
                <p:nvPr/>
              </p:nvSpPr>
              <p:spPr>
                <a:xfrm>
                  <a:off x="5468764" y="1518951"/>
                  <a:ext cx="25812" cy="73056"/>
                </a:xfrm>
                <a:custGeom>
                  <a:avLst/>
                  <a:gdLst>
                    <a:gd name="connsiteX0" fmla="*/ 0 w 25812"/>
                    <a:gd name="connsiteY0" fmla="*/ 0 h 73056"/>
                    <a:gd name="connsiteX1" fmla="*/ 25813 w 25812"/>
                    <a:gd name="connsiteY1" fmla="*/ 0 h 73056"/>
                    <a:gd name="connsiteX2" fmla="*/ 25813 w 25812"/>
                    <a:gd name="connsiteY2" fmla="*/ 73057 h 73056"/>
                    <a:gd name="connsiteX3" fmla="*/ 0 w 25812"/>
                    <a:gd name="connsiteY3" fmla="*/ 73057 h 73056"/>
                  </a:gdLst>
                  <a:ahLst/>
                  <a:cxnLst>
                    <a:cxn ang="0">
                      <a:pos x="connsiteX0" y="connsiteY0"/>
                    </a:cxn>
                    <a:cxn ang="0">
                      <a:pos x="connsiteX1" y="connsiteY1"/>
                    </a:cxn>
                    <a:cxn ang="0">
                      <a:pos x="connsiteX2" y="connsiteY2"/>
                    </a:cxn>
                    <a:cxn ang="0">
                      <a:pos x="connsiteX3" y="connsiteY3"/>
                    </a:cxn>
                  </a:cxnLst>
                  <a:rect l="l" t="t" r="r" b="b"/>
                  <a:pathLst>
                    <a:path w="25812" h="73056">
                      <a:moveTo>
                        <a:pt x="0" y="0"/>
                      </a:moveTo>
                      <a:lnTo>
                        <a:pt x="25813" y="0"/>
                      </a:lnTo>
                      <a:lnTo>
                        <a:pt x="25813" y="73057"/>
                      </a:lnTo>
                      <a:lnTo>
                        <a:pt x="0" y="73057"/>
                      </a:lnTo>
                      <a:close/>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59" name="Forme libre : forme 3069">
                  <a:extLst>
                    <a:ext uri="{FF2B5EF4-FFF2-40B4-BE49-F238E27FC236}">
                      <a16:creationId xmlns:a16="http://schemas.microsoft.com/office/drawing/2014/main" id="{81103EE2-605A-66E7-26BB-C1137B4CE37D}"/>
                    </a:ext>
                  </a:extLst>
                </p:cNvPr>
                <p:cNvSpPr/>
                <p:nvPr/>
              </p:nvSpPr>
              <p:spPr>
                <a:xfrm>
                  <a:off x="5523342" y="1527047"/>
                  <a:ext cx="25812" cy="65055"/>
                </a:xfrm>
                <a:custGeom>
                  <a:avLst/>
                  <a:gdLst>
                    <a:gd name="connsiteX0" fmla="*/ 0 w 25812"/>
                    <a:gd name="connsiteY0" fmla="*/ 0 h 65055"/>
                    <a:gd name="connsiteX1" fmla="*/ 25813 w 25812"/>
                    <a:gd name="connsiteY1" fmla="*/ 0 h 65055"/>
                    <a:gd name="connsiteX2" fmla="*/ 25813 w 25812"/>
                    <a:gd name="connsiteY2" fmla="*/ 65056 h 65055"/>
                    <a:gd name="connsiteX3" fmla="*/ 0 w 25812"/>
                    <a:gd name="connsiteY3" fmla="*/ 65056 h 65055"/>
                  </a:gdLst>
                  <a:ahLst/>
                  <a:cxnLst>
                    <a:cxn ang="0">
                      <a:pos x="connsiteX0" y="connsiteY0"/>
                    </a:cxn>
                    <a:cxn ang="0">
                      <a:pos x="connsiteX1" y="connsiteY1"/>
                    </a:cxn>
                    <a:cxn ang="0">
                      <a:pos x="connsiteX2" y="connsiteY2"/>
                    </a:cxn>
                    <a:cxn ang="0">
                      <a:pos x="connsiteX3" y="connsiteY3"/>
                    </a:cxn>
                  </a:cxnLst>
                  <a:rect l="l" t="t" r="r" b="b"/>
                  <a:pathLst>
                    <a:path w="25812" h="65055">
                      <a:moveTo>
                        <a:pt x="0" y="0"/>
                      </a:moveTo>
                      <a:lnTo>
                        <a:pt x="25813" y="0"/>
                      </a:lnTo>
                      <a:lnTo>
                        <a:pt x="25813" y="65056"/>
                      </a:lnTo>
                      <a:lnTo>
                        <a:pt x="0" y="65056"/>
                      </a:lnTo>
                      <a:close/>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60" name="Forme libre : forme 3070">
                  <a:extLst>
                    <a:ext uri="{FF2B5EF4-FFF2-40B4-BE49-F238E27FC236}">
                      <a16:creationId xmlns:a16="http://schemas.microsoft.com/office/drawing/2014/main" id="{2D331004-9C96-CB32-5FF3-E1CC14E81675}"/>
                    </a:ext>
                  </a:extLst>
                </p:cNvPr>
                <p:cNvSpPr/>
                <p:nvPr/>
              </p:nvSpPr>
              <p:spPr>
                <a:xfrm>
                  <a:off x="5575444" y="1487137"/>
                  <a:ext cx="25812" cy="104965"/>
                </a:xfrm>
                <a:custGeom>
                  <a:avLst/>
                  <a:gdLst>
                    <a:gd name="connsiteX0" fmla="*/ 0 w 25812"/>
                    <a:gd name="connsiteY0" fmla="*/ 0 h 104965"/>
                    <a:gd name="connsiteX1" fmla="*/ 25813 w 25812"/>
                    <a:gd name="connsiteY1" fmla="*/ 0 h 104965"/>
                    <a:gd name="connsiteX2" fmla="*/ 25813 w 25812"/>
                    <a:gd name="connsiteY2" fmla="*/ 104966 h 104965"/>
                    <a:gd name="connsiteX3" fmla="*/ 0 w 25812"/>
                    <a:gd name="connsiteY3" fmla="*/ 104966 h 104965"/>
                  </a:gdLst>
                  <a:ahLst/>
                  <a:cxnLst>
                    <a:cxn ang="0">
                      <a:pos x="connsiteX0" y="connsiteY0"/>
                    </a:cxn>
                    <a:cxn ang="0">
                      <a:pos x="connsiteX1" y="connsiteY1"/>
                    </a:cxn>
                    <a:cxn ang="0">
                      <a:pos x="connsiteX2" y="connsiteY2"/>
                    </a:cxn>
                    <a:cxn ang="0">
                      <a:pos x="connsiteX3" y="connsiteY3"/>
                    </a:cxn>
                  </a:cxnLst>
                  <a:rect l="l" t="t" r="r" b="b"/>
                  <a:pathLst>
                    <a:path w="25812" h="104965">
                      <a:moveTo>
                        <a:pt x="0" y="0"/>
                      </a:moveTo>
                      <a:lnTo>
                        <a:pt x="25813" y="0"/>
                      </a:lnTo>
                      <a:lnTo>
                        <a:pt x="25813" y="104966"/>
                      </a:lnTo>
                      <a:lnTo>
                        <a:pt x="0" y="104966"/>
                      </a:lnTo>
                      <a:close/>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61" name="Forme libre : forme 3071">
                  <a:extLst>
                    <a:ext uri="{FF2B5EF4-FFF2-40B4-BE49-F238E27FC236}">
                      <a16:creationId xmlns:a16="http://schemas.microsoft.com/office/drawing/2014/main" id="{2EEF20DA-2968-99D5-6941-6D7BA8236C18}"/>
                    </a:ext>
                  </a:extLst>
                </p:cNvPr>
                <p:cNvSpPr/>
                <p:nvPr/>
              </p:nvSpPr>
              <p:spPr>
                <a:xfrm>
                  <a:off x="5631165" y="1468468"/>
                  <a:ext cx="25812" cy="123634"/>
                </a:xfrm>
                <a:custGeom>
                  <a:avLst/>
                  <a:gdLst>
                    <a:gd name="connsiteX0" fmla="*/ 0 w 25812"/>
                    <a:gd name="connsiteY0" fmla="*/ 0 h 123634"/>
                    <a:gd name="connsiteX1" fmla="*/ 25813 w 25812"/>
                    <a:gd name="connsiteY1" fmla="*/ 0 h 123634"/>
                    <a:gd name="connsiteX2" fmla="*/ 25813 w 25812"/>
                    <a:gd name="connsiteY2" fmla="*/ 123635 h 123634"/>
                    <a:gd name="connsiteX3" fmla="*/ 0 w 25812"/>
                    <a:gd name="connsiteY3" fmla="*/ 123635 h 123634"/>
                  </a:gdLst>
                  <a:ahLst/>
                  <a:cxnLst>
                    <a:cxn ang="0">
                      <a:pos x="connsiteX0" y="connsiteY0"/>
                    </a:cxn>
                    <a:cxn ang="0">
                      <a:pos x="connsiteX1" y="connsiteY1"/>
                    </a:cxn>
                    <a:cxn ang="0">
                      <a:pos x="connsiteX2" y="connsiteY2"/>
                    </a:cxn>
                    <a:cxn ang="0">
                      <a:pos x="connsiteX3" y="connsiteY3"/>
                    </a:cxn>
                  </a:cxnLst>
                  <a:rect l="l" t="t" r="r" b="b"/>
                  <a:pathLst>
                    <a:path w="25812" h="123634">
                      <a:moveTo>
                        <a:pt x="0" y="0"/>
                      </a:moveTo>
                      <a:lnTo>
                        <a:pt x="25813" y="0"/>
                      </a:lnTo>
                      <a:lnTo>
                        <a:pt x="25813" y="123635"/>
                      </a:lnTo>
                      <a:lnTo>
                        <a:pt x="0" y="123635"/>
                      </a:lnTo>
                      <a:close/>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62" name="Forme libre : forme 3072">
                  <a:extLst>
                    <a:ext uri="{FF2B5EF4-FFF2-40B4-BE49-F238E27FC236}">
                      <a16:creationId xmlns:a16="http://schemas.microsoft.com/office/drawing/2014/main" id="{6E4B6ABE-D47D-4E8E-2BED-A9D5A6E7C7BD}"/>
                    </a:ext>
                  </a:extLst>
                </p:cNvPr>
                <p:cNvSpPr/>
                <p:nvPr/>
              </p:nvSpPr>
              <p:spPr>
                <a:xfrm>
                  <a:off x="5653168" y="1406460"/>
                  <a:ext cx="20764" cy="20764"/>
                </a:xfrm>
                <a:custGeom>
                  <a:avLst/>
                  <a:gdLst>
                    <a:gd name="connsiteX0" fmla="*/ 20765 w 20764"/>
                    <a:gd name="connsiteY0" fmla="*/ 20765 h 20764"/>
                    <a:gd name="connsiteX1" fmla="*/ 10097 w 20764"/>
                    <a:gd name="connsiteY1" fmla="*/ 9811 h 20764"/>
                    <a:gd name="connsiteX2" fmla="*/ 0 w 20764"/>
                    <a:gd name="connsiteY2" fmla="*/ 0 h 20764"/>
                    <a:gd name="connsiteX3" fmla="*/ 20765 w 20764"/>
                    <a:gd name="connsiteY3" fmla="*/ 0 h 20764"/>
                  </a:gdLst>
                  <a:ahLst/>
                  <a:cxnLst>
                    <a:cxn ang="0">
                      <a:pos x="connsiteX0" y="connsiteY0"/>
                    </a:cxn>
                    <a:cxn ang="0">
                      <a:pos x="connsiteX1" y="connsiteY1"/>
                    </a:cxn>
                    <a:cxn ang="0">
                      <a:pos x="connsiteX2" y="connsiteY2"/>
                    </a:cxn>
                    <a:cxn ang="0">
                      <a:pos x="connsiteX3" y="connsiteY3"/>
                    </a:cxn>
                  </a:cxnLst>
                  <a:rect l="l" t="t" r="r" b="b"/>
                  <a:pathLst>
                    <a:path w="20764" h="20764">
                      <a:moveTo>
                        <a:pt x="20765" y="20765"/>
                      </a:moveTo>
                      <a:lnTo>
                        <a:pt x="10097" y="9811"/>
                      </a:lnTo>
                      <a:lnTo>
                        <a:pt x="0" y="0"/>
                      </a:lnTo>
                      <a:lnTo>
                        <a:pt x="20765" y="0"/>
                      </a:lnTo>
                      <a:close/>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63" name="Forme libre : forme 3073">
                  <a:extLst>
                    <a:ext uri="{FF2B5EF4-FFF2-40B4-BE49-F238E27FC236}">
                      <a16:creationId xmlns:a16="http://schemas.microsoft.com/office/drawing/2014/main" id="{B94A5DC0-1DBB-DBB0-4ED8-7406784DB457}"/>
                    </a:ext>
                  </a:extLst>
                </p:cNvPr>
                <p:cNvSpPr/>
                <p:nvPr/>
              </p:nvSpPr>
              <p:spPr>
                <a:xfrm>
                  <a:off x="5403137" y="1415223"/>
                  <a:ext cx="262508" cy="140493"/>
                </a:xfrm>
                <a:custGeom>
                  <a:avLst/>
                  <a:gdLst>
                    <a:gd name="connsiteX0" fmla="*/ 0 w 262508"/>
                    <a:gd name="connsiteY0" fmla="*/ 140494 h 140493"/>
                    <a:gd name="connsiteX1" fmla="*/ 79439 w 262508"/>
                    <a:gd name="connsiteY1" fmla="*/ 69247 h 140493"/>
                    <a:gd name="connsiteX2" fmla="*/ 104299 w 262508"/>
                    <a:gd name="connsiteY2" fmla="*/ 96869 h 140493"/>
                    <a:gd name="connsiteX3" fmla="*/ 176498 w 262508"/>
                    <a:gd name="connsiteY3" fmla="*/ 32004 h 140493"/>
                    <a:gd name="connsiteX4" fmla="*/ 199073 w 262508"/>
                    <a:gd name="connsiteY4" fmla="*/ 57055 h 140493"/>
                    <a:gd name="connsiteX5" fmla="*/ 262509 w 262508"/>
                    <a:gd name="connsiteY5" fmla="*/ 0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508" h="140493">
                      <a:moveTo>
                        <a:pt x="0" y="140494"/>
                      </a:moveTo>
                      <a:lnTo>
                        <a:pt x="79439" y="69247"/>
                      </a:lnTo>
                      <a:lnTo>
                        <a:pt x="104299" y="96869"/>
                      </a:lnTo>
                      <a:lnTo>
                        <a:pt x="176498" y="32004"/>
                      </a:lnTo>
                      <a:lnTo>
                        <a:pt x="199073" y="57055"/>
                      </a:lnTo>
                      <a:lnTo>
                        <a:pt x="262509" y="0"/>
                      </a:lnTo>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grpSp>
          <p:sp>
            <p:nvSpPr>
              <p:cNvPr id="54" name="Forme libre : forme 3074">
                <a:extLst>
                  <a:ext uri="{FF2B5EF4-FFF2-40B4-BE49-F238E27FC236}">
                    <a16:creationId xmlns:a16="http://schemas.microsoft.com/office/drawing/2014/main" id="{43223FA4-625D-2CE6-082B-7FF6FF055831}"/>
                  </a:ext>
                </a:extLst>
              </p:cNvPr>
              <p:cNvSpPr/>
              <p:nvPr/>
            </p:nvSpPr>
            <p:spPr>
              <a:xfrm>
                <a:off x="5425711" y="1612772"/>
                <a:ext cx="94011" cy="48196"/>
              </a:xfrm>
              <a:custGeom>
                <a:avLst/>
                <a:gdLst>
                  <a:gd name="connsiteX0" fmla="*/ 94012 w 94011"/>
                  <a:gd name="connsiteY0" fmla="*/ 48197 h 48196"/>
                  <a:gd name="connsiteX1" fmla="*/ 0 w 94011"/>
                  <a:gd name="connsiteY1" fmla="*/ 29051 h 48196"/>
                  <a:gd name="connsiteX2" fmla="*/ 15430 w 94011"/>
                  <a:gd name="connsiteY2" fmla="*/ 0 h 48196"/>
                </a:gdLst>
                <a:ahLst/>
                <a:cxnLst>
                  <a:cxn ang="0">
                    <a:pos x="connsiteX0" y="connsiteY0"/>
                  </a:cxn>
                  <a:cxn ang="0">
                    <a:pos x="connsiteX1" y="connsiteY1"/>
                  </a:cxn>
                  <a:cxn ang="0">
                    <a:pos x="connsiteX2" y="connsiteY2"/>
                  </a:cxn>
                </a:cxnLst>
                <a:rect l="l" t="t" r="r" b="b"/>
                <a:pathLst>
                  <a:path w="94011" h="48196">
                    <a:moveTo>
                      <a:pt x="94012" y="48197"/>
                    </a:moveTo>
                    <a:cubicBezTo>
                      <a:pt x="67342" y="38672"/>
                      <a:pt x="33909" y="29908"/>
                      <a:pt x="0" y="29051"/>
                    </a:cubicBezTo>
                    <a:cubicBezTo>
                      <a:pt x="0" y="29051"/>
                      <a:pt x="9430" y="16954"/>
                      <a:pt x="15430" y="0"/>
                    </a:cubicBezTo>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55" name="Forme libre : forme 3075">
                <a:extLst>
                  <a:ext uri="{FF2B5EF4-FFF2-40B4-BE49-F238E27FC236}">
                    <a16:creationId xmlns:a16="http://schemas.microsoft.com/office/drawing/2014/main" id="{CBB8EC92-3686-1557-9F2C-8F0B860D22DF}"/>
                  </a:ext>
                </a:extLst>
              </p:cNvPr>
              <p:cNvSpPr/>
              <p:nvPr/>
            </p:nvSpPr>
            <p:spPr>
              <a:xfrm>
                <a:off x="5536677" y="1312544"/>
                <a:ext cx="189356" cy="373475"/>
              </a:xfrm>
              <a:custGeom>
                <a:avLst/>
                <a:gdLst>
                  <a:gd name="connsiteX0" fmla="*/ 0 w 189356"/>
                  <a:gd name="connsiteY0" fmla="*/ 31147 h 373475"/>
                  <a:gd name="connsiteX1" fmla="*/ 16764 w 189356"/>
                  <a:gd name="connsiteY1" fmla="*/ 0 h 373475"/>
                  <a:gd name="connsiteX2" fmla="*/ 36766 w 189356"/>
                  <a:gd name="connsiteY2" fmla="*/ 0 h 373475"/>
                  <a:gd name="connsiteX3" fmla="*/ 177641 w 189356"/>
                  <a:gd name="connsiteY3" fmla="*/ 86963 h 373475"/>
                  <a:gd name="connsiteX4" fmla="*/ 170783 w 189356"/>
                  <a:gd name="connsiteY4" fmla="*/ 145637 h 373475"/>
                  <a:gd name="connsiteX5" fmla="*/ 134874 w 189356"/>
                  <a:gd name="connsiteY5" fmla="*/ 197453 h 373475"/>
                  <a:gd name="connsiteX6" fmla="*/ 154877 w 189356"/>
                  <a:gd name="connsiteY6" fmla="*/ 256794 h 373475"/>
                  <a:gd name="connsiteX7" fmla="*/ 189357 w 189356"/>
                  <a:gd name="connsiteY7" fmla="*/ 289941 h 373475"/>
                  <a:gd name="connsiteX8" fmla="*/ 142399 w 189356"/>
                  <a:gd name="connsiteY8" fmla="*/ 338995 h 373475"/>
                  <a:gd name="connsiteX9" fmla="*/ 76771 w 189356"/>
                  <a:gd name="connsiteY9" fmla="*/ 312039 h 373475"/>
                  <a:gd name="connsiteX10" fmla="*/ 39529 w 189356"/>
                  <a:gd name="connsiteY10" fmla="*/ 373475 h 373475"/>
                  <a:gd name="connsiteX11" fmla="*/ 13906 w 189356"/>
                  <a:gd name="connsiteY11" fmla="*/ 360807 h 3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356" h="373475">
                    <a:moveTo>
                      <a:pt x="0" y="31147"/>
                    </a:moveTo>
                    <a:cubicBezTo>
                      <a:pt x="8763" y="21146"/>
                      <a:pt x="15335" y="10382"/>
                      <a:pt x="16764" y="0"/>
                    </a:cubicBezTo>
                    <a:lnTo>
                      <a:pt x="36766" y="0"/>
                    </a:lnTo>
                    <a:cubicBezTo>
                      <a:pt x="36766" y="0"/>
                      <a:pt x="78867" y="79343"/>
                      <a:pt x="177641" y="86963"/>
                    </a:cubicBezTo>
                    <a:lnTo>
                      <a:pt x="170783" y="145637"/>
                    </a:lnTo>
                    <a:lnTo>
                      <a:pt x="134874" y="197453"/>
                    </a:lnTo>
                    <a:cubicBezTo>
                      <a:pt x="134874" y="197453"/>
                      <a:pt x="163830" y="202311"/>
                      <a:pt x="154877" y="256794"/>
                    </a:cubicBezTo>
                    <a:lnTo>
                      <a:pt x="189357" y="289941"/>
                    </a:lnTo>
                    <a:lnTo>
                      <a:pt x="142399" y="338995"/>
                    </a:lnTo>
                    <a:lnTo>
                      <a:pt x="76771" y="312039"/>
                    </a:lnTo>
                    <a:lnTo>
                      <a:pt x="39529" y="373475"/>
                    </a:lnTo>
                    <a:cubicBezTo>
                      <a:pt x="39529" y="373475"/>
                      <a:pt x="29908" y="367951"/>
                      <a:pt x="13906" y="360807"/>
                    </a:cubicBezTo>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sp>
            <p:nvSpPr>
              <p:cNvPr id="56" name="Forme libre : forme 3076">
                <a:extLst>
                  <a:ext uri="{FF2B5EF4-FFF2-40B4-BE49-F238E27FC236}">
                    <a16:creationId xmlns:a16="http://schemas.microsoft.com/office/drawing/2014/main" id="{A6F4DFAF-0F13-1B3A-AB1C-10F97B5757CC}"/>
                  </a:ext>
                </a:extLst>
              </p:cNvPr>
              <p:cNvSpPr/>
              <p:nvPr/>
            </p:nvSpPr>
            <p:spPr>
              <a:xfrm>
                <a:off x="5351130" y="1362169"/>
                <a:ext cx="166401" cy="138017"/>
              </a:xfrm>
              <a:custGeom>
                <a:avLst/>
                <a:gdLst>
                  <a:gd name="connsiteX0" fmla="*/ 89059 w 166401"/>
                  <a:gd name="connsiteY0" fmla="*/ 138017 h 138017"/>
                  <a:gd name="connsiteX1" fmla="*/ 89059 w 166401"/>
                  <a:gd name="connsiteY1" fmla="*/ 123634 h 138017"/>
                  <a:gd name="connsiteX2" fmla="*/ 0 w 166401"/>
                  <a:gd name="connsiteY2" fmla="*/ 51149 h 138017"/>
                  <a:gd name="connsiteX3" fmla="*/ 84868 w 166401"/>
                  <a:gd name="connsiteY3" fmla="*/ 54578 h 138017"/>
                  <a:gd name="connsiteX4" fmla="*/ 84868 w 166401"/>
                  <a:gd name="connsiteY4" fmla="*/ 3524 h 138017"/>
                  <a:gd name="connsiteX5" fmla="*/ 127635 w 166401"/>
                  <a:gd name="connsiteY5" fmla="*/ 27718 h 138017"/>
                  <a:gd name="connsiteX6" fmla="*/ 166402 w 166401"/>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401" h="138017">
                    <a:moveTo>
                      <a:pt x="89059" y="138017"/>
                    </a:moveTo>
                    <a:lnTo>
                      <a:pt x="89059" y="123634"/>
                    </a:lnTo>
                    <a:cubicBezTo>
                      <a:pt x="89059" y="123634"/>
                      <a:pt x="0" y="98774"/>
                      <a:pt x="0" y="51149"/>
                    </a:cubicBezTo>
                    <a:lnTo>
                      <a:pt x="84868" y="54578"/>
                    </a:lnTo>
                    <a:cubicBezTo>
                      <a:pt x="84868" y="54578"/>
                      <a:pt x="78010" y="6286"/>
                      <a:pt x="84868" y="3524"/>
                    </a:cubicBezTo>
                    <a:cubicBezTo>
                      <a:pt x="91726" y="762"/>
                      <a:pt x="127635" y="27718"/>
                      <a:pt x="127635" y="27718"/>
                    </a:cubicBezTo>
                    <a:cubicBezTo>
                      <a:pt x="127635" y="27718"/>
                      <a:pt x="147257" y="16288"/>
                      <a:pt x="166402" y="0"/>
                    </a:cubicBezTo>
                  </a:path>
                </a:pathLst>
              </a:custGeom>
              <a:grpFill/>
              <a:ln w="6350" cap="rnd">
                <a:solidFill>
                  <a:schemeClr val="accent4">
                    <a:lumMod val="75000"/>
                  </a:schemeClr>
                </a:solidFill>
                <a:prstDash val="solid"/>
                <a:round/>
              </a:ln>
            </p:spPr>
            <p:txBody>
              <a:bodyPr rtlCol="0" anchor="ctr"/>
              <a:lstStyle/>
              <a:p>
                <a:endParaRPr lang="fr-FR" sz="1364">
                  <a:solidFill>
                    <a:schemeClr val="accent4">
                      <a:lumMod val="75000"/>
                    </a:schemeClr>
                  </a:solidFill>
                </a:endParaRPr>
              </a:p>
            </p:txBody>
          </p:sp>
        </p:grpSp>
      </p:grpSp>
      <p:grpSp>
        <p:nvGrpSpPr>
          <p:cNvPr id="289" name="Groupe 288">
            <a:extLst>
              <a:ext uri="{FF2B5EF4-FFF2-40B4-BE49-F238E27FC236}">
                <a16:creationId xmlns:a16="http://schemas.microsoft.com/office/drawing/2014/main" id="{161005DC-B5B0-2329-EBFD-759327D82F2A}"/>
              </a:ext>
            </a:extLst>
          </p:cNvPr>
          <p:cNvGrpSpPr/>
          <p:nvPr/>
        </p:nvGrpSpPr>
        <p:grpSpPr>
          <a:xfrm>
            <a:off x="412895" y="2266970"/>
            <a:ext cx="3316349" cy="636558"/>
            <a:chOff x="412895" y="2755846"/>
            <a:chExt cx="3316349" cy="636558"/>
          </a:xfrm>
        </p:grpSpPr>
        <p:grpSp>
          <p:nvGrpSpPr>
            <p:cNvPr id="13" name="Groupe 12">
              <a:extLst>
                <a:ext uri="{FF2B5EF4-FFF2-40B4-BE49-F238E27FC236}">
                  <a16:creationId xmlns:a16="http://schemas.microsoft.com/office/drawing/2014/main" id="{9D061AA3-04C5-C624-7B9C-A11D9280B4FE}"/>
                </a:ext>
              </a:extLst>
            </p:cNvPr>
            <p:cNvGrpSpPr/>
            <p:nvPr/>
          </p:nvGrpSpPr>
          <p:grpSpPr>
            <a:xfrm>
              <a:off x="412895" y="2755846"/>
              <a:ext cx="3316349" cy="636558"/>
              <a:chOff x="1272292" y="2591505"/>
              <a:chExt cx="3316349" cy="770074"/>
            </a:xfrm>
          </p:grpSpPr>
          <p:sp>
            <p:nvSpPr>
              <p:cNvPr id="17" name="Freeform 5">
                <a:extLst>
                  <a:ext uri="{FF2B5EF4-FFF2-40B4-BE49-F238E27FC236}">
                    <a16:creationId xmlns:a16="http://schemas.microsoft.com/office/drawing/2014/main" id="{BB9DB3C2-12A2-72DC-B23D-F1A4C9406896}"/>
                  </a:ext>
                </a:extLst>
              </p:cNvPr>
              <p:cNvSpPr>
                <a:spLocks/>
              </p:cNvSpPr>
              <p:nvPr/>
            </p:nvSpPr>
            <p:spPr bwMode="auto">
              <a:xfrm>
                <a:off x="1272292" y="2591505"/>
                <a:ext cx="2122219" cy="770074"/>
              </a:xfrm>
              <a:custGeom>
                <a:avLst/>
                <a:gdLst>
                  <a:gd name="T0" fmla="*/ 645 w 645"/>
                  <a:gd name="T1" fmla="*/ 0 h 234"/>
                  <a:gd name="T2" fmla="*/ 116 w 645"/>
                  <a:gd name="T3" fmla="*/ 0 h 234"/>
                  <a:gd name="T4" fmla="*/ 0 w 645"/>
                  <a:gd name="T5" fmla="*/ 117 h 234"/>
                  <a:gd name="T6" fmla="*/ 116 w 645"/>
                  <a:gd name="T7" fmla="*/ 234 h 234"/>
                  <a:gd name="T8" fmla="*/ 645 w 645"/>
                  <a:gd name="T9" fmla="*/ 234 h 234"/>
                  <a:gd name="T10" fmla="*/ 566 w 645"/>
                  <a:gd name="T11" fmla="*/ 117 h 234"/>
                  <a:gd name="T12" fmla="*/ 645 w 645"/>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645" h="234">
                    <a:moveTo>
                      <a:pt x="645" y="0"/>
                    </a:moveTo>
                    <a:cubicBezTo>
                      <a:pt x="116" y="0"/>
                      <a:pt x="116" y="0"/>
                      <a:pt x="116" y="0"/>
                    </a:cubicBezTo>
                    <a:cubicBezTo>
                      <a:pt x="52" y="0"/>
                      <a:pt x="0" y="52"/>
                      <a:pt x="0" y="117"/>
                    </a:cubicBezTo>
                    <a:cubicBezTo>
                      <a:pt x="0" y="181"/>
                      <a:pt x="52" y="234"/>
                      <a:pt x="116" y="234"/>
                    </a:cubicBezTo>
                    <a:cubicBezTo>
                      <a:pt x="645" y="234"/>
                      <a:pt x="645" y="234"/>
                      <a:pt x="645" y="234"/>
                    </a:cubicBezTo>
                    <a:cubicBezTo>
                      <a:pt x="566" y="117"/>
                      <a:pt x="566" y="117"/>
                      <a:pt x="566" y="117"/>
                    </a:cubicBezTo>
                    <a:lnTo>
                      <a:pt x="645"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8" name="Freeform 8">
                <a:extLst>
                  <a:ext uri="{FF2B5EF4-FFF2-40B4-BE49-F238E27FC236}">
                    <a16:creationId xmlns:a16="http://schemas.microsoft.com/office/drawing/2014/main" id="{A46F119B-A6AA-0A6F-65CC-C1ACBCEDC0AB}"/>
                  </a:ext>
                </a:extLst>
              </p:cNvPr>
              <p:cNvSpPr>
                <a:spLocks/>
              </p:cNvSpPr>
              <p:nvPr/>
            </p:nvSpPr>
            <p:spPr bwMode="auto">
              <a:xfrm>
                <a:off x="3238966" y="2591505"/>
                <a:ext cx="1027120" cy="770074"/>
              </a:xfrm>
              <a:custGeom>
                <a:avLst/>
                <a:gdLst>
                  <a:gd name="T0" fmla="*/ 967 w 967"/>
                  <a:gd name="T1" fmla="*/ 725 h 725"/>
                  <a:gd name="T2" fmla="*/ 242 w 967"/>
                  <a:gd name="T3" fmla="*/ 725 h 725"/>
                  <a:gd name="T4" fmla="*/ 0 w 967"/>
                  <a:gd name="T5" fmla="*/ 362 h 725"/>
                  <a:gd name="T6" fmla="*/ 242 w 967"/>
                  <a:gd name="T7" fmla="*/ 0 h 725"/>
                  <a:gd name="T8" fmla="*/ 967 w 967"/>
                  <a:gd name="T9" fmla="*/ 0 h 725"/>
                  <a:gd name="T10" fmla="*/ 967 w 967"/>
                  <a:gd name="T11" fmla="*/ 725 h 725"/>
                </a:gdLst>
                <a:ahLst/>
                <a:cxnLst>
                  <a:cxn ang="0">
                    <a:pos x="T0" y="T1"/>
                  </a:cxn>
                  <a:cxn ang="0">
                    <a:pos x="T2" y="T3"/>
                  </a:cxn>
                  <a:cxn ang="0">
                    <a:pos x="T4" y="T5"/>
                  </a:cxn>
                  <a:cxn ang="0">
                    <a:pos x="T6" y="T7"/>
                  </a:cxn>
                  <a:cxn ang="0">
                    <a:pos x="T8" y="T9"/>
                  </a:cxn>
                  <a:cxn ang="0">
                    <a:pos x="T10" y="T11"/>
                  </a:cxn>
                </a:cxnLst>
                <a:rect l="0" t="0" r="r" b="b"/>
                <a:pathLst>
                  <a:path w="967" h="725">
                    <a:moveTo>
                      <a:pt x="967" y="725"/>
                    </a:moveTo>
                    <a:lnTo>
                      <a:pt x="242" y="725"/>
                    </a:lnTo>
                    <a:lnTo>
                      <a:pt x="0" y="362"/>
                    </a:lnTo>
                    <a:lnTo>
                      <a:pt x="242" y="0"/>
                    </a:lnTo>
                    <a:lnTo>
                      <a:pt x="967" y="0"/>
                    </a:lnTo>
                    <a:lnTo>
                      <a:pt x="967" y="72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9" name="Rectangle 9">
                <a:extLst>
                  <a:ext uri="{FF2B5EF4-FFF2-40B4-BE49-F238E27FC236}">
                    <a16:creationId xmlns:a16="http://schemas.microsoft.com/office/drawing/2014/main" id="{7D276251-0CA7-AD1D-A2B8-003DF2616A2F}"/>
                  </a:ext>
                </a:extLst>
              </p:cNvPr>
              <p:cNvSpPr>
                <a:spLocks noChangeArrowheads="1"/>
              </p:cNvSpPr>
              <p:nvPr/>
            </p:nvSpPr>
            <p:spPr bwMode="auto">
              <a:xfrm>
                <a:off x="4515029" y="2591505"/>
                <a:ext cx="73612" cy="770074"/>
              </a:xfrm>
              <a:prstGeom prst="rect">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33" name="ZoneTexte 32">
                <a:extLst>
                  <a:ext uri="{FF2B5EF4-FFF2-40B4-BE49-F238E27FC236}">
                    <a16:creationId xmlns:a16="http://schemas.microsoft.com/office/drawing/2014/main" id="{E0B8ABCE-5C13-9E1B-E101-310DBF083574}"/>
                  </a:ext>
                </a:extLst>
              </p:cNvPr>
              <p:cNvSpPr txBox="1"/>
              <p:nvPr/>
            </p:nvSpPr>
            <p:spPr>
              <a:xfrm>
                <a:off x="3463773" y="2661271"/>
                <a:ext cx="802313" cy="584775"/>
              </a:xfrm>
              <a:prstGeom prst="rect">
                <a:avLst/>
              </a:prstGeom>
              <a:noFill/>
            </p:spPr>
            <p:txBody>
              <a:bodyPr wrap="square" rtlCol="0">
                <a:spAutoFit/>
              </a:bodyPr>
              <a:lstStyle/>
              <a:p>
                <a:pPr algn="ctr"/>
                <a:r>
                  <a:rPr lang="fr-FR" sz="3200" b="1" dirty="0">
                    <a:solidFill>
                      <a:schemeClr val="bg1"/>
                    </a:solidFill>
                    <a:latin typeface="Montserrat" panose="00000500000000000000" pitchFamily="2" charset="0"/>
                    <a:ea typeface="Tahoma" panose="020B0604030504040204" pitchFamily="34" charset="0"/>
                    <a:cs typeface="Tahoma" panose="020B0604030504040204" pitchFamily="34" charset="0"/>
                  </a:rPr>
                  <a:t>02</a:t>
                </a:r>
                <a:endParaRPr lang="fr-FR" sz="3200" dirty="0">
                  <a:solidFill>
                    <a:schemeClr val="bg1"/>
                  </a:solidFill>
                  <a:latin typeface="Montserrat" panose="00000500000000000000" pitchFamily="2" charset="0"/>
                  <a:ea typeface="Tahoma" panose="020B0604030504040204" pitchFamily="34" charset="0"/>
                  <a:cs typeface="Tahoma" panose="020B0604030504040204" pitchFamily="34" charset="0"/>
                </a:endParaRPr>
              </a:p>
            </p:txBody>
          </p:sp>
          <p:sp>
            <p:nvSpPr>
              <p:cNvPr id="48" name="Oval 6">
                <a:extLst>
                  <a:ext uri="{FF2B5EF4-FFF2-40B4-BE49-F238E27FC236}">
                    <a16:creationId xmlns:a16="http://schemas.microsoft.com/office/drawing/2014/main" id="{A823B8BC-A9EF-58CF-99C5-5094C89E233A}"/>
                  </a:ext>
                </a:extLst>
              </p:cNvPr>
              <p:cNvSpPr>
                <a:spLocks noChangeArrowheads="1"/>
              </p:cNvSpPr>
              <p:nvPr/>
            </p:nvSpPr>
            <p:spPr bwMode="auto">
              <a:xfrm>
                <a:off x="1401193" y="2688432"/>
                <a:ext cx="502061" cy="586101"/>
              </a:xfrm>
              <a:prstGeom prst="ellipse">
                <a:avLst/>
              </a:prstGeom>
              <a:solidFill>
                <a:srgbClr val="FE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grpSp>
        <p:grpSp>
          <p:nvGrpSpPr>
            <p:cNvPr id="199" name="Graphique 1771">
              <a:extLst>
                <a:ext uri="{FF2B5EF4-FFF2-40B4-BE49-F238E27FC236}">
                  <a16:creationId xmlns:a16="http://schemas.microsoft.com/office/drawing/2014/main" id="{F0132E43-4665-9FF5-42D1-5DDE97A446E2}"/>
                </a:ext>
              </a:extLst>
            </p:cNvPr>
            <p:cNvGrpSpPr/>
            <p:nvPr/>
          </p:nvGrpSpPr>
          <p:grpSpPr>
            <a:xfrm>
              <a:off x="623519" y="2887504"/>
              <a:ext cx="338613" cy="358616"/>
              <a:chOff x="1724024" y="1333500"/>
              <a:chExt cx="338613" cy="358616"/>
            </a:xfrm>
            <a:noFill/>
          </p:grpSpPr>
          <p:grpSp>
            <p:nvGrpSpPr>
              <p:cNvPr id="200" name="Graphique 1771">
                <a:extLst>
                  <a:ext uri="{FF2B5EF4-FFF2-40B4-BE49-F238E27FC236}">
                    <a16:creationId xmlns:a16="http://schemas.microsoft.com/office/drawing/2014/main" id="{6AB99AD7-F759-6D9A-D512-85CD12A11A5B}"/>
                  </a:ext>
                </a:extLst>
              </p:cNvPr>
              <p:cNvGrpSpPr/>
              <p:nvPr/>
            </p:nvGrpSpPr>
            <p:grpSpPr>
              <a:xfrm>
                <a:off x="1724024" y="1333500"/>
                <a:ext cx="338613" cy="358616"/>
                <a:chOff x="1724024" y="1333500"/>
                <a:chExt cx="338613" cy="358616"/>
              </a:xfrm>
              <a:noFill/>
            </p:grpSpPr>
            <p:sp>
              <p:nvSpPr>
                <p:cNvPr id="207" name="Forme libre : forme 206">
                  <a:extLst>
                    <a:ext uri="{FF2B5EF4-FFF2-40B4-BE49-F238E27FC236}">
                      <a16:creationId xmlns:a16="http://schemas.microsoft.com/office/drawing/2014/main" id="{BE955CB0-8608-D141-B594-DB79F6B6CEC1}"/>
                    </a:ext>
                  </a:extLst>
                </p:cNvPr>
                <p:cNvSpPr/>
                <p:nvPr/>
              </p:nvSpPr>
              <p:spPr>
                <a:xfrm>
                  <a:off x="1897093" y="1400079"/>
                  <a:ext cx="97181" cy="176212"/>
                </a:xfrm>
                <a:custGeom>
                  <a:avLst/>
                  <a:gdLst>
                    <a:gd name="connsiteX0" fmla="*/ 97155 w 97181"/>
                    <a:gd name="connsiteY0" fmla="*/ 176213 h 176212"/>
                    <a:gd name="connsiteX1" fmla="*/ 97155 w 97181"/>
                    <a:gd name="connsiteY1" fmla="*/ 125920 h 176212"/>
                    <a:gd name="connsiteX2" fmla="*/ 8192 w 97181"/>
                    <a:gd name="connsiteY2" fmla="*/ 0 h 176212"/>
                    <a:gd name="connsiteX3" fmla="*/ 0 w 97181"/>
                    <a:gd name="connsiteY3" fmla="*/ 0 h 176212"/>
                  </a:gdLst>
                  <a:ahLst/>
                  <a:cxnLst>
                    <a:cxn ang="0">
                      <a:pos x="connsiteX0" y="connsiteY0"/>
                    </a:cxn>
                    <a:cxn ang="0">
                      <a:pos x="connsiteX1" y="connsiteY1"/>
                    </a:cxn>
                    <a:cxn ang="0">
                      <a:pos x="connsiteX2" y="connsiteY2"/>
                    </a:cxn>
                    <a:cxn ang="0">
                      <a:pos x="connsiteX3" y="connsiteY3"/>
                    </a:cxn>
                  </a:cxnLst>
                  <a:rect l="l" t="t" r="r" b="b"/>
                  <a:pathLst>
                    <a:path w="97181" h="176212">
                      <a:moveTo>
                        <a:pt x="97155" y="176213"/>
                      </a:moveTo>
                      <a:cubicBezTo>
                        <a:pt x="97155" y="145161"/>
                        <a:pt x="97155" y="125920"/>
                        <a:pt x="97155" y="125920"/>
                      </a:cubicBezTo>
                      <a:cubicBezTo>
                        <a:pt x="97155" y="125920"/>
                        <a:pt x="101251" y="0"/>
                        <a:pt x="8192" y="0"/>
                      </a:cubicBezTo>
                      <a:lnTo>
                        <a:pt x="0"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8" name="Forme libre : forme 207">
                  <a:extLst>
                    <a:ext uri="{FF2B5EF4-FFF2-40B4-BE49-F238E27FC236}">
                      <a16:creationId xmlns:a16="http://schemas.microsoft.com/office/drawing/2014/main" id="{60FC88B9-1EE6-37FE-F183-63E9FA232E13}"/>
                    </a:ext>
                  </a:extLst>
                </p:cNvPr>
                <p:cNvSpPr/>
                <p:nvPr/>
              </p:nvSpPr>
              <p:spPr>
                <a:xfrm>
                  <a:off x="1834514" y="1670018"/>
                  <a:ext cx="127063" cy="9525"/>
                </a:xfrm>
                <a:custGeom>
                  <a:avLst/>
                  <a:gdLst>
                    <a:gd name="connsiteX0" fmla="*/ 0 w 127063"/>
                    <a:gd name="connsiteY0" fmla="*/ 0 h 9525"/>
                    <a:gd name="connsiteX1" fmla="*/ 127064 w 127063"/>
                    <a:gd name="connsiteY1" fmla="*/ 0 h 9525"/>
                  </a:gdLst>
                  <a:ahLst/>
                  <a:cxnLst>
                    <a:cxn ang="0">
                      <a:pos x="connsiteX0" y="connsiteY0"/>
                    </a:cxn>
                    <a:cxn ang="0">
                      <a:pos x="connsiteX1" y="connsiteY1"/>
                    </a:cxn>
                  </a:cxnLst>
                  <a:rect l="l" t="t" r="r" b="b"/>
                  <a:pathLst>
                    <a:path w="127063" h="9525">
                      <a:moveTo>
                        <a:pt x="0" y="0"/>
                      </a:moveTo>
                      <a:lnTo>
                        <a:pt x="127064"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 name="Forme libre : forme 208">
                  <a:extLst>
                    <a:ext uri="{FF2B5EF4-FFF2-40B4-BE49-F238E27FC236}">
                      <a16:creationId xmlns:a16="http://schemas.microsoft.com/office/drawing/2014/main" id="{7CF9CD7E-E380-7AFD-A7ED-445D2EF68162}"/>
                    </a:ext>
                  </a:extLst>
                </p:cNvPr>
                <p:cNvSpPr/>
                <p:nvPr/>
              </p:nvSpPr>
              <p:spPr>
                <a:xfrm>
                  <a:off x="1779650" y="1399074"/>
                  <a:ext cx="89439" cy="99113"/>
                </a:xfrm>
                <a:custGeom>
                  <a:avLst/>
                  <a:gdLst>
                    <a:gd name="connsiteX0" fmla="*/ 89440 w 89439"/>
                    <a:gd name="connsiteY0" fmla="*/ 148 h 99113"/>
                    <a:gd name="connsiteX1" fmla="*/ 0 w 89439"/>
                    <a:gd name="connsiteY1" fmla="*/ 99113 h 99113"/>
                  </a:gdLst>
                  <a:ahLst/>
                  <a:cxnLst>
                    <a:cxn ang="0">
                      <a:pos x="connsiteX0" y="connsiteY0"/>
                    </a:cxn>
                    <a:cxn ang="0">
                      <a:pos x="connsiteX1" y="connsiteY1"/>
                    </a:cxn>
                  </a:cxnLst>
                  <a:rect l="l" t="t" r="r" b="b"/>
                  <a:pathLst>
                    <a:path w="89439" h="99113">
                      <a:moveTo>
                        <a:pt x="89440" y="148"/>
                      </a:moveTo>
                      <a:cubicBezTo>
                        <a:pt x="89440" y="148"/>
                        <a:pt x="13144" y="-8138"/>
                        <a:pt x="0" y="99113"/>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10" name="Forme libre : forme 209">
                  <a:extLst>
                    <a:ext uri="{FF2B5EF4-FFF2-40B4-BE49-F238E27FC236}">
                      <a16:creationId xmlns:a16="http://schemas.microsoft.com/office/drawing/2014/main" id="{EAFBD678-A6B5-DB7F-E739-D64F71146C88}"/>
                    </a:ext>
                  </a:extLst>
                </p:cNvPr>
                <p:cNvSpPr/>
                <p:nvPr/>
              </p:nvSpPr>
              <p:spPr>
                <a:xfrm>
                  <a:off x="1847658" y="1336387"/>
                  <a:ext cx="89725" cy="63692"/>
                </a:xfrm>
                <a:custGeom>
                  <a:avLst/>
                  <a:gdLst>
                    <a:gd name="connsiteX0" fmla="*/ 64198 w 89725"/>
                    <a:gd name="connsiteY0" fmla="*/ 63693 h 63692"/>
                    <a:gd name="connsiteX1" fmla="*/ 89726 w 89725"/>
                    <a:gd name="connsiteY1" fmla="*/ 13496 h 63692"/>
                    <a:gd name="connsiteX2" fmla="*/ 0 w 89725"/>
                    <a:gd name="connsiteY2" fmla="*/ 10162 h 63692"/>
                  </a:gdLst>
                  <a:ahLst/>
                  <a:cxnLst>
                    <a:cxn ang="0">
                      <a:pos x="connsiteX0" y="connsiteY0"/>
                    </a:cxn>
                    <a:cxn ang="0">
                      <a:pos x="connsiteX1" y="connsiteY1"/>
                    </a:cxn>
                    <a:cxn ang="0">
                      <a:pos x="connsiteX2" y="connsiteY2"/>
                    </a:cxn>
                  </a:cxnLst>
                  <a:rect l="l" t="t" r="r" b="b"/>
                  <a:pathLst>
                    <a:path w="89725" h="63692">
                      <a:moveTo>
                        <a:pt x="64198" y="63693"/>
                      </a:moveTo>
                      <a:lnTo>
                        <a:pt x="89726" y="13496"/>
                      </a:lnTo>
                      <a:cubicBezTo>
                        <a:pt x="89726" y="13496"/>
                        <a:pt x="46101" y="-14508"/>
                        <a:pt x="0" y="10162"/>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11" name="Forme libre : forme 210">
                  <a:extLst>
                    <a:ext uri="{FF2B5EF4-FFF2-40B4-BE49-F238E27FC236}">
                      <a16:creationId xmlns:a16="http://schemas.microsoft.com/office/drawing/2014/main" id="{3BDC7E70-40F1-00B3-57D1-A6B06401105F}"/>
                    </a:ext>
                  </a:extLst>
                </p:cNvPr>
                <p:cNvSpPr/>
                <p:nvPr/>
              </p:nvSpPr>
              <p:spPr>
                <a:xfrm>
                  <a:off x="1839467" y="1355598"/>
                  <a:ext cx="17240" cy="42767"/>
                </a:xfrm>
                <a:custGeom>
                  <a:avLst/>
                  <a:gdLst>
                    <a:gd name="connsiteX0" fmla="*/ 0 w 17240"/>
                    <a:gd name="connsiteY0" fmla="*/ 0 h 42767"/>
                    <a:gd name="connsiteX1" fmla="*/ 17240 w 17240"/>
                    <a:gd name="connsiteY1" fmla="*/ 42767 h 42767"/>
                  </a:gdLst>
                  <a:ahLst/>
                  <a:cxnLst>
                    <a:cxn ang="0">
                      <a:pos x="connsiteX0" y="connsiteY0"/>
                    </a:cxn>
                    <a:cxn ang="0">
                      <a:pos x="connsiteX1" y="connsiteY1"/>
                    </a:cxn>
                  </a:cxnLst>
                  <a:rect l="l" t="t" r="r" b="b"/>
                  <a:pathLst>
                    <a:path w="17240" h="42767">
                      <a:moveTo>
                        <a:pt x="0" y="0"/>
                      </a:moveTo>
                      <a:lnTo>
                        <a:pt x="17240" y="42767"/>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12" name="Forme libre : forme 211">
                  <a:extLst>
                    <a:ext uri="{FF2B5EF4-FFF2-40B4-BE49-F238E27FC236}">
                      <a16:creationId xmlns:a16="http://schemas.microsoft.com/office/drawing/2014/main" id="{54A91B97-59E0-6D80-4067-F77847A67A9E}"/>
                    </a:ext>
                  </a:extLst>
                </p:cNvPr>
                <p:cNvSpPr/>
                <p:nvPr/>
              </p:nvSpPr>
              <p:spPr>
                <a:xfrm>
                  <a:off x="1887568" y="1350740"/>
                  <a:ext cx="95" cy="40195"/>
                </a:xfrm>
                <a:custGeom>
                  <a:avLst/>
                  <a:gdLst>
                    <a:gd name="connsiteX0" fmla="*/ 0 w 95"/>
                    <a:gd name="connsiteY0" fmla="*/ 0 h 40195"/>
                    <a:gd name="connsiteX1" fmla="*/ 95 w 95"/>
                    <a:gd name="connsiteY1" fmla="*/ 40196 h 40195"/>
                  </a:gdLst>
                  <a:ahLst/>
                  <a:cxnLst>
                    <a:cxn ang="0">
                      <a:pos x="connsiteX0" y="connsiteY0"/>
                    </a:cxn>
                    <a:cxn ang="0">
                      <a:pos x="connsiteX1" y="connsiteY1"/>
                    </a:cxn>
                  </a:cxnLst>
                  <a:rect l="l" t="t" r="r" b="b"/>
                  <a:pathLst>
                    <a:path w="95" h="40195">
                      <a:moveTo>
                        <a:pt x="0" y="0"/>
                      </a:moveTo>
                      <a:lnTo>
                        <a:pt x="95" y="40196"/>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13" name="Forme libre : forme 212">
                  <a:extLst>
                    <a:ext uri="{FF2B5EF4-FFF2-40B4-BE49-F238E27FC236}">
                      <a16:creationId xmlns:a16="http://schemas.microsoft.com/office/drawing/2014/main" id="{F2871B82-9462-F89D-B3D0-860DA67FF53B}"/>
                    </a:ext>
                  </a:extLst>
                </p:cNvPr>
                <p:cNvSpPr/>
                <p:nvPr/>
              </p:nvSpPr>
              <p:spPr>
                <a:xfrm>
                  <a:off x="1865660" y="1358550"/>
                  <a:ext cx="8953" cy="18573"/>
                </a:xfrm>
                <a:custGeom>
                  <a:avLst/>
                  <a:gdLst>
                    <a:gd name="connsiteX0" fmla="*/ 0 w 8953"/>
                    <a:gd name="connsiteY0" fmla="*/ 0 h 18573"/>
                    <a:gd name="connsiteX1" fmla="*/ 8954 w 8953"/>
                    <a:gd name="connsiteY1" fmla="*/ 18574 h 18573"/>
                  </a:gdLst>
                  <a:ahLst/>
                  <a:cxnLst>
                    <a:cxn ang="0">
                      <a:pos x="connsiteX0" y="connsiteY0"/>
                    </a:cxn>
                    <a:cxn ang="0">
                      <a:pos x="connsiteX1" y="connsiteY1"/>
                    </a:cxn>
                  </a:cxnLst>
                  <a:rect l="l" t="t" r="r" b="b"/>
                  <a:pathLst>
                    <a:path w="8953" h="18573">
                      <a:moveTo>
                        <a:pt x="0" y="0"/>
                      </a:moveTo>
                      <a:lnTo>
                        <a:pt x="8954" y="18574"/>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14" name="Forme libre : forme 213">
                  <a:extLst>
                    <a:ext uri="{FF2B5EF4-FFF2-40B4-BE49-F238E27FC236}">
                      <a16:creationId xmlns:a16="http://schemas.microsoft.com/office/drawing/2014/main" id="{7D20E100-2225-6D8A-DD4D-FF252D09466F}"/>
                    </a:ext>
                  </a:extLst>
                </p:cNvPr>
                <p:cNvSpPr/>
                <p:nvPr/>
              </p:nvSpPr>
              <p:spPr>
                <a:xfrm>
                  <a:off x="1816797" y="1459229"/>
                  <a:ext cx="142494" cy="144970"/>
                </a:xfrm>
                <a:custGeom>
                  <a:avLst/>
                  <a:gdLst>
                    <a:gd name="connsiteX0" fmla="*/ 14859 w 142494"/>
                    <a:gd name="connsiteY0" fmla="*/ 119444 h 144970"/>
                    <a:gd name="connsiteX1" fmla="*/ 70009 w 142494"/>
                    <a:gd name="connsiteY1" fmla="*/ 144971 h 144970"/>
                    <a:gd name="connsiteX2" fmla="*/ 142494 w 142494"/>
                    <a:gd name="connsiteY2" fmla="*/ 72485 h 144970"/>
                    <a:gd name="connsiteX3" fmla="*/ 70009 w 142494"/>
                    <a:gd name="connsiteY3" fmla="*/ 0 h 144970"/>
                    <a:gd name="connsiteX4" fmla="*/ 0 w 142494"/>
                    <a:gd name="connsiteY4" fmla="*/ 53721 h 144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94" h="144970">
                      <a:moveTo>
                        <a:pt x="14859" y="119444"/>
                      </a:moveTo>
                      <a:cubicBezTo>
                        <a:pt x="28099" y="135065"/>
                        <a:pt x="47911" y="144971"/>
                        <a:pt x="70009" y="144971"/>
                      </a:cubicBezTo>
                      <a:cubicBezTo>
                        <a:pt x="110014" y="144971"/>
                        <a:pt x="142494" y="112586"/>
                        <a:pt x="142494" y="72485"/>
                      </a:cubicBezTo>
                      <a:cubicBezTo>
                        <a:pt x="142494" y="32385"/>
                        <a:pt x="110109" y="0"/>
                        <a:pt x="70009" y="0"/>
                      </a:cubicBezTo>
                      <a:cubicBezTo>
                        <a:pt x="36481" y="0"/>
                        <a:pt x="8287" y="22765"/>
                        <a:pt x="0" y="53721"/>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nvGrpSpPr>
                <p:cNvPr id="215" name="Graphique 1771">
                  <a:extLst>
                    <a:ext uri="{FF2B5EF4-FFF2-40B4-BE49-F238E27FC236}">
                      <a16:creationId xmlns:a16="http://schemas.microsoft.com/office/drawing/2014/main" id="{54C38A0B-9F03-01D2-5250-38F2B5499222}"/>
                    </a:ext>
                  </a:extLst>
                </p:cNvPr>
                <p:cNvGrpSpPr/>
                <p:nvPr/>
              </p:nvGrpSpPr>
              <p:grpSpPr>
                <a:xfrm>
                  <a:off x="1842800" y="1496853"/>
                  <a:ext cx="57911" cy="71628"/>
                  <a:chOff x="1842800" y="1496853"/>
                  <a:chExt cx="57911" cy="71628"/>
                </a:xfrm>
                <a:noFill/>
              </p:grpSpPr>
              <p:sp>
                <p:nvSpPr>
                  <p:cNvPr id="246" name="Forme libre : forme 245">
                    <a:extLst>
                      <a:ext uri="{FF2B5EF4-FFF2-40B4-BE49-F238E27FC236}">
                        <a16:creationId xmlns:a16="http://schemas.microsoft.com/office/drawing/2014/main" id="{A200EE1C-E8BD-A67C-C775-1AA957A46904}"/>
                      </a:ext>
                    </a:extLst>
                  </p:cNvPr>
                  <p:cNvSpPr/>
                  <p:nvPr/>
                </p:nvSpPr>
                <p:spPr>
                  <a:xfrm>
                    <a:off x="1854516" y="1496853"/>
                    <a:ext cx="46196" cy="71628"/>
                  </a:xfrm>
                  <a:custGeom>
                    <a:avLst/>
                    <a:gdLst>
                      <a:gd name="connsiteX0" fmla="*/ 46196 w 46196"/>
                      <a:gd name="connsiteY0" fmla="*/ 70104 h 71628"/>
                      <a:gd name="connsiteX1" fmla="*/ 35814 w 46196"/>
                      <a:gd name="connsiteY1" fmla="*/ 71628 h 71628"/>
                      <a:gd name="connsiteX2" fmla="*/ 0 w 46196"/>
                      <a:gd name="connsiteY2" fmla="*/ 35814 h 71628"/>
                      <a:gd name="connsiteX3" fmla="*/ 35814 w 46196"/>
                      <a:gd name="connsiteY3" fmla="*/ 0 h 71628"/>
                      <a:gd name="connsiteX4" fmla="*/ 44672 w 46196"/>
                      <a:gd name="connsiteY4" fmla="*/ 1143 h 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 h="71628">
                        <a:moveTo>
                          <a:pt x="46196" y="70104"/>
                        </a:moveTo>
                        <a:cubicBezTo>
                          <a:pt x="42863" y="71057"/>
                          <a:pt x="39434" y="71628"/>
                          <a:pt x="35814" y="71628"/>
                        </a:cubicBezTo>
                        <a:cubicBezTo>
                          <a:pt x="16002" y="71628"/>
                          <a:pt x="0" y="55626"/>
                          <a:pt x="0" y="35814"/>
                        </a:cubicBezTo>
                        <a:cubicBezTo>
                          <a:pt x="0" y="16002"/>
                          <a:pt x="16002" y="0"/>
                          <a:pt x="35814" y="0"/>
                        </a:cubicBezTo>
                        <a:cubicBezTo>
                          <a:pt x="38862" y="0"/>
                          <a:pt x="41815" y="381"/>
                          <a:pt x="44672" y="1143"/>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47" name="Forme libre : forme 246">
                    <a:extLst>
                      <a:ext uri="{FF2B5EF4-FFF2-40B4-BE49-F238E27FC236}">
                        <a16:creationId xmlns:a16="http://schemas.microsoft.com/office/drawing/2014/main" id="{FFEA9546-A693-CCD7-A422-50854B5031FF}"/>
                      </a:ext>
                    </a:extLst>
                  </p:cNvPr>
                  <p:cNvSpPr/>
                  <p:nvPr/>
                </p:nvSpPr>
                <p:spPr>
                  <a:xfrm>
                    <a:off x="1843848" y="1525333"/>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48" name="Forme libre : forme 247">
                    <a:extLst>
                      <a:ext uri="{FF2B5EF4-FFF2-40B4-BE49-F238E27FC236}">
                        <a16:creationId xmlns:a16="http://schemas.microsoft.com/office/drawing/2014/main" id="{A8D26CAD-399A-E0F0-5791-133016995EE9}"/>
                      </a:ext>
                    </a:extLst>
                  </p:cNvPr>
                  <p:cNvSpPr/>
                  <p:nvPr/>
                </p:nvSpPr>
                <p:spPr>
                  <a:xfrm>
                    <a:off x="1842800" y="1537525"/>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16" name="Forme libre : forme 215">
                  <a:extLst>
                    <a:ext uri="{FF2B5EF4-FFF2-40B4-BE49-F238E27FC236}">
                      <a16:creationId xmlns:a16="http://schemas.microsoft.com/office/drawing/2014/main" id="{F98B2E95-8443-36F4-DE01-0533B47FD9AE}"/>
                    </a:ext>
                  </a:extLst>
                </p:cNvPr>
                <p:cNvSpPr/>
                <p:nvPr/>
              </p:nvSpPr>
              <p:spPr>
                <a:xfrm>
                  <a:off x="1727167" y="1507807"/>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nvGrpSpPr>
                <p:cNvPr id="217" name="Graphique 1771">
                  <a:extLst>
                    <a:ext uri="{FF2B5EF4-FFF2-40B4-BE49-F238E27FC236}">
                      <a16:creationId xmlns:a16="http://schemas.microsoft.com/office/drawing/2014/main" id="{F15BC8BD-2A99-176B-0F3D-50CBC418B513}"/>
                    </a:ext>
                  </a:extLst>
                </p:cNvPr>
                <p:cNvGrpSpPr/>
                <p:nvPr/>
              </p:nvGrpSpPr>
              <p:grpSpPr>
                <a:xfrm>
                  <a:off x="1726881" y="1526095"/>
                  <a:ext cx="100012" cy="103060"/>
                  <a:chOff x="1726881" y="1526095"/>
                  <a:chExt cx="100012" cy="103060"/>
                </a:xfrm>
                <a:noFill/>
              </p:grpSpPr>
              <p:grpSp>
                <p:nvGrpSpPr>
                  <p:cNvPr id="238" name="Graphique 1771">
                    <a:extLst>
                      <a:ext uri="{FF2B5EF4-FFF2-40B4-BE49-F238E27FC236}">
                        <a16:creationId xmlns:a16="http://schemas.microsoft.com/office/drawing/2014/main" id="{B7BF5E25-6D2C-7459-48CE-00D176AFF35D}"/>
                      </a:ext>
                    </a:extLst>
                  </p:cNvPr>
                  <p:cNvGrpSpPr/>
                  <p:nvPr/>
                </p:nvGrpSpPr>
                <p:grpSpPr>
                  <a:xfrm>
                    <a:off x="1727357" y="1526095"/>
                    <a:ext cx="99536" cy="60960"/>
                    <a:chOff x="1727357" y="1526095"/>
                    <a:chExt cx="99536" cy="60960"/>
                  </a:xfrm>
                  <a:noFill/>
                </p:grpSpPr>
                <p:sp>
                  <p:nvSpPr>
                    <p:cNvPr id="243" name="Forme libre : forme 242">
                      <a:extLst>
                        <a:ext uri="{FF2B5EF4-FFF2-40B4-BE49-F238E27FC236}">
                          <a16:creationId xmlns:a16="http://schemas.microsoft.com/office/drawing/2014/main" id="{2DFEA003-CA4C-6715-62F3-DC9FB53F0D91}"/>
                        </a:ext>
                      </a:extLst>
                    </p:cNvPr>
                    <p:cNvSpPr/>
                    <p:nvPr/>
                  </p:nvSpPr>
                  <p:spPr>
                    <a:xfrm>
                      <a:off x="1813082" y="1526095"/>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2" y="30575"/>
                            <a:pt x="13811" y="26098"/>
                            <a:pt x="13811" y="21050"/>
                          </a:cubicBezTo>
                          <a:lnTo>
                            <a:pt x="1381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44" name="Forme libre : forme 243">
                      <a:extLst>
                        <a:ext uri="{FF2B5EF4-FFF2-40B4-BE49-F238E27FC236}">
                          <a16:creationId xmlns:a16="http://schemas.microsoft.com/office/drawing/2014/main" id="{BDA03940-DAA1-8B07-F52C-156C40866F2C}"/>
                        </a:ext>
                      </a:extLst>
                    </p:cNvPr>
                    <p:cNvSpPr/>
                    <p:nvPr/>
                  </p:nvSpPr>
                  <p:spPr>
                    <a:xfrm>
                      <a:off x="1727357" y="1526381"/>
                      <a:ext cx="64770" cy="39338"/>
                    </a:xfrm>
                    <a:custGeom>
                      <a:avLst/>
                      <a:gdLst>
                        <a:gd name="connsiteX0" fmla="*/ 0 w 64770"/>
                        <a:gd name="connsiteY0" fmla="*/ 0 h 39338"/>
                        <a:gd name="connsiteX1" fmla="*/ 0 w 64770"/>
                        <a:gd name="connsiteY1" fmla="*/ 20765 h 39338"/>
                        <a:gd name="connsiteX2" fmla="*/ 49721 w 64770"/>
                        <a:gd name="connsiteY2" fmla="*/ 39338 h 39338"/>
                        <a:gd name="connsiteX3" fmla="*/ 64770 w 64770"/>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70" h="39338">
                          <a:moveTo>
                            <a:pt x="0" y="0"/>
                          </a:moveTo>
                          <a:lnTo>
                            <a:pt x="0" y="20765"/>
                          </a:lnTo>
                          <a:cubicBezTo>
                            <a:pt x="0" y="30956"/>
                            <a:pt x="22289" y="39338"/>
                            <a:pt x="49721" y="39338"/>
                          </a:cubicBezTo>
                          <a:cubicBezTo>
                            <a:pt x="54959" y="39338"/>
                            <a:pt x="60008" y="39053"/>
                            <a:pt x="64770" y="38481"/>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45" name="Forme libre : forme 244">
                      <a:extLst>
                        <a:ext uri="{FF2B5EF4-FFF2-40B4-BE49-F238E27FC236}">
                          <a16:creationId xmlns:a16="http://schemas.microsoft.com/office/drawing/2014/main" id="{C55686F2-4654-F06C-67B7-8D574E9BD846}"/>
                        </a:ext>
                      </a:extLst>
                    </p:cNvPr>
                    <p:cNvSpPr/>
                    <p:nvPr/>
                  </p:nvSpPr>
                  <p:spPr>
                    <a:xfrm>
                      <a:off x="1727357" y="15474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nvGrpSpPr>
                  <p:cNvPr id="239" name="Graphique 1771">
                    <a:extLst>
                      <a:ext uri="{FF2B5EF4-FFF2-40B4-BE49-F238E27FC236}">
                        <a16:creationId xmlns:a16="http://schemas.microsoft.com/office/drawing/2014/main" id="{EE56C8C9-27B2-EFD1-1D94-BED1400E6877}"/>
                      </a:ext>
                    </a:extLst>
                  </p:cNvPr>
                  <p:cNvGrpSpPr/>
                  <p:nvPr/>
                </p:nvGrpSpPr>
                <p:grpSpPr>
                  <a:xfrm>
                    <a:off x="1726881" y="1568291"/>
                    <a:ext cx="99536" cy="60864"/>
                    <a:chOff x="1726881" y="1568291"/>
                    <a:chExt cx="99536" cy="60864"/>
                  </a:xfrm>
                  <a:noFill/>
                </p:grpSpPr>
                <p:sp>
                  <p:nvSpPr>
                    <p:cNvPr id="240" name="Forme libre : forme 239">
                      <a:extLst>
                        <a:ext uri="{FF2B5EF4-FFF2-40B4-BE49-F238E27FC236}">
                          <a16:creationId xmlns:a16="http://schemas.microsoft.com/office/drawing/2014/main" id="{DDF313F0-7FAA-FB37-70AC-B5B7B2A97015}"/>
                        </a:ext>
                      </a:extLst>
                    </p:cNvPr>
                    <p:cNvSpPr/>
                    <p:nvPr/>
                  </p:nvSpPr>
                  <p:spPr>
                    <a:xfrm>
                      <a:off x="1789651" y="1568291"/>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5" y="36862"/>
                            <a:pt x="36767" y="29623"/>
                            <a:pt x="36767" y="21050"/>
                          </a:cubicBezTo>
                          <a:lnTo>
                            <a:pt x="36767"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41" name="Forme libre : forme 240">
                      <a:extLst>
                        <a:ext uri="{FF2B5EF4-FFF2-40B4-BE49-F238E27FC236}">
                          <a16:creationId xmlns:a16="http://schemas.microsoft.com/office/drawing/2014/main" id="{229028CF-352F-07D2-C1B7-551476D69380}"/>
                        </a:ext>
                      </a:extLst>
                    </p:cNvPr>
                    <p:cNvSpPr/>
                    <p:nvPr/>
                  </p:nvSpPr>
                  <p:spPr>
                    <a:xfrm>
                      <a:off x="1726881" y="1568577"/>
                      <a:ext cx="40385" cy="38957"/>
                    </a:xfrm>
                    <a:custGeom>
                      <a:avLst/>
                      <a:gdLst>
                        <a:gd name="connsiteX0" fmla="*/ 0 w 40385"/>
                        <a:gd name="connsiteY0" fmla="*/ 0 h 38957"/>
                        <a:gd name="connsiteX1" fmla="*/ 0 w 40385"/>
                        <a:gd name="connsiteY1" fmla="*/ 20765 h 38957"/>
                        <a:gd name="connsiteX2" fmla="*/ 40386 w 40385"/>
                        <a:gd name="connsiteY2" fmla="*/ 38957 h 38957"/>
                      </a:gdLst>
                      <a:ahLst/>
                      <a:cxnLst>
                        <a:cxn ang="0">
                          <a:pos x="connsiteX0" y="connsiteY0"/>
                        </a:cxn>
                        <a:cxn ang="0">
                          <a:pos x="connsiteX1" y="connsiteY1"/>
                        </a:cxn>
                        <a:cxn ang="0">
                          <a:pos x="connsiteX2" y="connsiteY2"/>
                        </a:cxn>
                      </a:cxnLst>
                      <a:rect l="l" t="t" r="r" b="b"/>
                      <a:pathLst>
                        <a:path w="40385" h="38957">
                          <a:moveTo>
                            <a:pt x="0" y="0"/>
                          </a:moveTo>
                          <a:lnTo>
                            <a:pt x="0" y="20765"/>
                          </a:lnTo>
                          <a:cubicBezTo>
                            <a:pt x="0" y="29813"/>
                            <a:pt x="17335" y="37338"/>
                            <a:pt x="40386" y="38957"/>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42" name="Forme libre : forme 241">
                      <a:extLst>
                        <a:ext uri="{FF2B5EF4-FFF2-40B4-BE49-F238E27FC236}">
                          <a16:creationId xmlns:a16="http://schemas.microsoft.com/office/drawing/2014/main" id="{9A20CBF2-A37D-8D47-89CA-F94D1072EA4B}"/>
                        </a:ext>
                      </a:extLst>
                    </p:cNvPr>
                    <p:cNvSpPr/>
                    <p:nvPr/>
                  </p:nvSpPr>
                  <p:spPr>
                    <a:xfrm>
                      <a:off x="1726881" y="15895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grpSp>
              <p:nvGrpSpPr>
                <p:cNvPr id="218" name="Graphique 1771">
                  <a:extLst>
                    <a:ext uri="{FF2B5EF4-FFF2-40B4-BE49-F238E27FC236}">
                      <a16:creationId xmlns:a16="http://schemas.microsoft.com/office/drawing/2014/main" id="{43521F97-5C76-A558-3C08-B252772CA084}"/>
                    </a:ext>
                  </a:extLst>
                </p:cNvPr>
                <p:cNvGrpSpPr/>
                <p:nvPr/>
              </p:nvGrpSpPr>
              <p:grpSpPr>
                <a:xfrm>
                  <a:off x="1726881" y="1610391"/>
                  <a:ext cx="100012" cy="81724"/>
                  <a:chOff x="1726881" y="1610391"/>
                  <a:chExt cx="100012" cy="81724"/>
                </a:xfrm>
                <a:noFill/>
              </p:grpSpPr>
              <p:grpSp>
                <p:nvGrpSpPr>
                  <p:cNvPr id="233" name="Graphique 1771">
                    <a:extLst>
                      <a:ext uri="{FF2B5EF4-FFF2-40B4-BE49-F238E27FC236}">
                        <a16:creationId xmlns:a16="http://schemas.microsoft.com/office/drawing/2014/main" id="{41A32063-366F-9A38-3898-E26F734A322D}"/>
                      </a:ext>
                    </a:extLst>
                  </p:cNvPr>
                  <p:cNvGrpSpPr/>
                  <p:nvPr/>
                </p:nvGrpSpPr>
                <p:grpSpPr>
                  <a:xfrm>
                    <a:off x="1727357" y="1610391"/>
                    <a:ext cx="99536" cy="60960"/>
                    <a:chOff x="1727357" y="1610391"/>
                    <a:chExt cx="99536" cy="60960"/>
                  </a:xfrm>
                  <a:noFill/>
                </p:grpSpPr>
                <p:sp>
                  <p:nvSpPr>
                    <p:cNvPr id="235" name="Forme libre : forme 234">
                      <a:extLst>
                        <a:ext uri="{FF2B5EF4-FFF2-40B4-BE49-F238E27FC236}">
                          <a16:creationId xmlns:a16="http://schemas.microsoft.com/office/drawing/2014/main" id="{47E116F9-3469-C680-805F-5C9D4E2BD32C}"/>
                        </a:ext>
                      </a:extLst>
                    </p:cNvPr>
                    <p:cNvSpPr/>
                    <p:nvPr/>
                  </p:nvSpPr>
                  <p:spPr>
                    <a:xfrm>
                      <a:off x="1727357" y="1610391"/>
                      <a:ext cx="99440" cy="39623"/>
                    </a:xfrm>
                    <a:custGeom>
                      <a:avLst/>
                      <a:gdLst>
                        <a:gd name="connsiteX0" fmla="*/ 0 w 99440"/>
                        <a:gd name="connsiteY0" fmla="*/ 286 h 39623"/>
                        <a:gd name="connsiteX1" fmla="*/ 0 w 99440"/>
                        <a:gd name="connsiteY1" fmla="*/ 21050 h 39623"/>
                        <a:gd name="connsiteX2" fmla="*/ 49721 w 99440"/>
                        <a:gd name="connsiteY2" fmla="*/ 39624 h 39623"/>
                        <a:gd name="connsiteX3" fmla="*/ 99441 w 99440"/>
                        <a:gd name="connsiteY3" fmla="*/ 21050 h 39623"/>
                        <a:gd name="connsiteX4" fmla="*/ 99441 w 99440"/>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3">
                          <a:moveTo>
                            <a:pt x="0" y="286"/>
                          </a:moveTo>
                          <a:lnTo>
                            <a:pt x="0" y="21050"/>
                          </a:lnTo>
                          <a:cubicBezTo>
                            <a:pt x="0" y="31242"/>
                            <a:pt x="22289" y="39624"/>
                            <a:pt x="49721" y="39624"/>
                          </a:cubicBezTo>
                          <a:cubicBezTo>
                            <a:pt x="77153" y="39624"/>
                            <a:pt x="99441" y="31337"/>
                            <a:pt x="99441" y="21050"/>
                          </a:cubicBezTo>
                          <a:lnTo>
                            <a:pt x="9944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36" name="Forme libre : forme 235">
                      <a:extLst>
                        <a:ext uri="{FF2B5EF4-FFF2-40B4-BE49-F238E27FC236}">
                          <a16:creationId xmlns:a16="http://schemas.microsoft.com/office/drawing/2014/main" id="{5166500F-3525-1D1A-4251-073099ACE6BC}"/>
                        </a:ext>
                      </a:extLst>
                    </p:cNvPr>
                    <p:cNvSpPr/>
                    <p:nvPr/>
                  </p:nvSpPr>
                  <p:spPr>
                    <a:xfrm>
                      <a:off x="1763076" y="1631727"/>
                      <a:ext cx="63817" cy="39624"/>
                    </a:xfrm>
                    <a:custGeom>
                      <a:avLst/>
                      <a:gdLst>
                        <a:gd name="connsiteX0" fmla="*/ 0 w 63817"/>
                        <a:gd name="connsiteY0" fmla="*/ 38862 h 39624"/>
                        <a:gd name="connsiteX1" fmla="*/ 14097 w 63817"/>
                        <a:gd name="connsiteY1" fmla="*/ 39624 h 39624"/>
                        <a:gd name="connsiteX2" fmla="*/ 63818 w 63817"/>
                        <a:gd name="connsiteY2" fmla="*/ 21050 h 39624"/>
                        <a:gd name="connsiteX3" fmla="*/ 63818 w 63817"/>
                        <a:gd name="connsiteY3" fmla="*/ 0 h 39624"/>
                      </a:gdLst>
                      <a:ahLst/>
                      <a:cxnLst>
                        <a:cxn ang="0">
                          <a:pos x="connsiteX0" y="connsiteY0"/>
                        </a:cxn>
                        <a:cxn ang="0">
                          <a:pos x="connsiteX1" y="connsiteY1"/>
                        </a:cxn>
                        <a:cxn ang="0">
                          <a:pos x="connsiteX2" y="connsiteY2"/>
                        </a:cxn>
                        <a:cxn ang="0">
                          <a:pos x="connsiteX3" y="connsiteY3"/>
                        </a:cxn>
                      </a:cxnLst>
                      <a:rect l="l" t="t" r="r" b="b"/>
                      <a:pathLst>
                        <a:path w="63817" h="39624">
                          <a:moveTo>
                            <a:pt x="0" y="38862"/>
                          </a:moveTo>
                          <a:cubicBezTo>
                            <a:pt x="4477" y="39338"/>
                            <a:pt x="9239" y="39624"/>
                            <a:pt x="14097" y="39624"/>
                          </a:cubicBezTo>
                          <a:cubicBezTo>
                            <a:pt x="41529" y="39624"/>
                            <a:pt x="63818" y="31337"/>
                            <a:pt x="63818" y="21050"/>
                          </a:cubicBezTo>
                          <a:lnTo>
                            <a:pt x="63818"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37" name="Forme libre : forme 236">
                      <a:extLst>
                        <a:ext uri="{FF2B5EF4-FFF2-40B4-BE49-F238E27FC236}">
                          <a16:creationId xmlns:a16="http://schemas.microsoft.com/office/drawing/2014/main" id="{3CFDD61E-A0D5-F709-45E0-83EC98A1F821}"/>
                        </a:ext>
                      </a:extLst>
                    </p:cNvPr>
                    <p:cNvSpPr/>
                    <p:nvPr/>
                  </p:nvSpPr>
                  <p:spPr>
                    <a:xfrm>
                      <a:off x="1727357" y="1632013"/>
                      <a:ext cx="15811" cy="34289"/>
                    </a:xfrm>
                    <a:custGeom>
                      <a:avLst/>
                      <a:gdLst>
                        <a:gd name="connsiteX0" fmla="*/ 0 w 15811"/>
                        <a:gd name="connsiteY0" fmla="*/ 0 h 34289"/>
                        <a:gd name="connsiteX1" fmla="*/ 0 w 15811"/>
                        <a:gd name="connsiteY1" fmla="*/ 20765 h 34289"/>
                        <a:gd name="connsiteX2" fmla="*/ 15812 w 15811"/>
                        <a:gd name="connsiteY2" fmla="*/ 34290 h 34289"/>
                      </a:gdLst>
                      <a:ahLst/>
                      <a:cxnLst>
                        <a:cxn ang="0">
                          <a:pos x="connsiteX0" y="connsiteY0"/>
                        </a:cxn>
                        <a:cxn ang="0">
                          <a:pos x="connsiteX1" y="connsiteY1"/>
                        </a:cxn>
                        <a:cxn ang="0">
                          <a:pos x="connsiteX2" y="connsiteY2"/>
                        </a:cxn>
                      </a:cxnLst>
                      <a:rect l="l" t="t" r="r" b="b"/>
                      <a:pathLst>
                        <a:path w="15811" h="34289">
                          <a:moveTo>
                            <a:pt x="0" y="0"/>
                          </a:moveTo>
                          <a:lnTo>
                            <a:pt x="0" y="20765"/>
                          </a:lnTo>
                          <a:cubicBezTo>
                            <a:pt x="0" y="26099"/>
                            <a:pt x="6096" y="30956"/>
                            <a:pt x="15812" y="34290"/>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34" name="Forme libre : forme 233">
                    <a:extLst>
                      <a:ext uri="{FF2B5EF4-FFF2-40B4-BE49-F238E27FC236}">
                        <a16:creationId xmlns:a16="http://schemas.microsoft.com/office/drawing/2014/main" id="{BA0873C6-E0BA-E8A3-8093-6418B7722437}"/>
                      </a:ext>
                    </a:extLst>
                  </p:cNvPr>
                  <p:cNvSpPr/>
                  <p:nvPr/>
                </p:nvSpPr>
                <p:spPr>
                  <a:xfrm>
                    <a:off x="1726881" y="1652587"/>
                    <a:ext cx="99440" cy="39528"/>
                  </a:xfrm>
                  <a:custGeom>
                    <a:avLst/>
                    <a:gdLst>
                      <a:gd name="connsiteX0" fmla="*/ 0 w 99440"/>
                      <a:gd name="connsiteY0" fmla="*/ 191 h 39528"/>
                      <a:gd name="connsiteX1" fmla="*/ 0 w 99440"/>
                      <a:gd name="connsiteY1" fmla="*/ 20955 h 39528"/>
                      <a:gd name="connsiteX2" fmla="*/ 49721 w 99440"/>
                      <a:gd name="connsiteY2" fmla="*/ 39529 h 39528"/>
                      <a:gd name="connsiteX3" fmla="*/ 99441 w 99440"/>
                      <a:gd name="connsiteY3" fmla="*/ 20955 h 39528"/>
                      <a:gd name="connsiteX4" fmla="*/ 99441 w 99440"/>
                      <a:gd name="connsiteY4" fmla="*/ 0 h 39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528">
                        <a:moveTo>
                          <a:pt x="0" y="191"/>
                        </a:moveTo>
                        <a:lnTo>
                          <a:pt x="0" y="20955"/>
                        </a:lnTo>
                        <a:cubicBezTo>
                          <a:pt x="0" y="31147"/>
                          <a:pt x="22289" y="39529"/>
                          <a:pt x="49721" y="39529"/>
                        </a:cubicBezTo>
                        <a:cubicBezTo>
                          <a:pt x="77153" y="39529"/>
                          <a:pt x="99441" y="31242"/>
                          <a:pt x="99441" y="20955"/>
                        </a:cubicBezTo>
                        <a:lnTo>
                          <a:pt x="9944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19" name="Forme libre : forme 218">
                  <a:extLst>
                    <a:ext uri="{FF2B5EF4-FFF2-40B4-BE49-F238E27FC236}">
                      <a16:creationId xmlns:a16="http://schemas.microsoft.com/office/drawing/2014/main" id="{D5B16666-59BE-CEF8-E6BC-38E0880C2114}"/>
                    </a:ext>
                  </a:extLst>
                </p:cNvPr>
                <p:cNvSpPr/>
                <p:nvPr/>
              </p:nvSpPr>
              <p:spPr>
                <a:xfrm>
                  <a:off x="1724024" y="1333500"/>
                  <a:ext cx="9525" cy="9525"/>
                </a:xfrm>
                <a:custGeom>
                  <a:avLst/>
                  <a:gdLst/>
                  <a:ahLst/>
                  <a:cxnLst/>
                  <a:rect l="l" t="t" r="r" b="b"/>
                  <a:pathLst>
                    <a:path w="9525" h="9525"/>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20" name="Forme libre : forme 219">
                  <a:extLst>
                    <a:ext uri="{FF2B5EF4-FFF2-40B4-BE49-F238E27FC236}">
                      <a16:creationId xmlns:a16="http://schemas.microsoft.com/office/drawing/2014/main" id="{847941E4-2E83-B328-1383-2EEAA1EAEEFF}"/>
                    </a:ext>
                  </a:extLst>
                </p:cNvPr>
                <p:cNvSpPr/>
                <p:nvPr/>
              </p:nvSpPr>
              <p:spPr>
                <a:xfrm>
                  <a:off x="1962911" y="1587150"/>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nvGrpSpPr>
                <p:cNvPr id="221" name="Graphique 1771">
                  <a:extLst>
                    <a:ext uri="{FF2B5EF4-FFF2-40B4-BE49-F238E27FC236}">
                      <a16:creationId xmlns:a16="http://schemas.microsoft.com/office/drawing/2014/main" id="{D3F5BC3B-2114-06FA-6474-FCFDD6B40338}"/>
                    </a:ext>
                  </a:extLst>
                </p:cNvPr>
                <p:cNvGrpSpPr/>
                <p:nvPr/>
              </p:nvGrpSpPr>
              <p:grpSpPr>
                <a:xfrm>
                  <a:off x="1962625" y="1605438"/>
                  <a:ext cx="100012" cy="81343"/>
                  <a:chOff x="1962625" y="1605438"/>
                  <a:chExt cx="100012" cy="81343"/>
                </a:xfrm>
                <a:noFill/>
              </p:grpSpPr>
              <p:grpSp>
                <p:nvGrpSpPr>
                  <p:cNvPr id="226" name="Graphique 1771">
                    <a:extLst>
                      <a:ext uri="{FF2B5EF4-FFF2-40B4-BE49-F238E27FC236}">
                        <a16:creationId xmlns:a16="http://schemas.microsoft.com/office/drawing/2014/main" id="{AA6E607F-3416-B44D-5AB8-2BE15E85CAEB}"/>
                      </a:ext>
                    </a:extLst>
                  </p:cNvPr>
                  <p:cNvGrpSpPr/>
                  <p:nvPr/>
                </p:nvGrpSpPr>
                <p:grpSpPr>
                  <a:xfrm>
                    <a:off x="1963101" y="1605438"/>
                    <a:ext cx="99536" cy="60960"/>
                    <a:chOff x="1963101" y="1605438"/>
                    <a:chExt cx="99536" cy="60960"/>
                  </a:xfrm>
                  <a:noFill/>
                </p:grpSpPr>
                <p:sp>
                  <p:nvSpPr>
                    <p:cNvPr id="230" name="Forme libre : forme 229">
                      <a:extLst>
                        <a:ext uri="{FF2B5EF4-FFF2-40B4-BE49-F238E27FC236}">
                          <a16:creationId xmlns:a16="http://schemas.microsoft.com/office/drawing/2014/main" id="{506D1A28-672A-357E-8F9E-18BFC06016DA}"/>
                        </a:ext>
                      </a:extLst>
                    </p:cNvPr>
                    <p:cNvSpPr/>
                    <p:nvPr/>
                  </p:nvSpPr>
                  <p:spPr>
                    <a:xfrm>
                      <a:off x="2048826" y="1605438"/>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3" y="30575"/>
                            <a:pt x="13811" y="26099"/>
                            <a:pt x="13811" y="21050"/>
                          </a:cubicBezTo>
                          <a:lnTo>
                            <a:pt x="1381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31" name="Forme libre : forme 230">
                      <a:extLst>
                        <a:ext uri="{FF2B5EF4-FFF2-40B4-BE49-F238E27FC236}">
                          <a16:creationId xmlns:a16="http://schemas.microsoft.com/office/drawing/2014/main" id="{317BB0B9-AACD-6015-1E22-D7A8D4D1A6D1}"/>
                        </a:ext>
                      </a:extLst>
                    </p:cNvPr>
                    <p:cNvSpPr/>
                    <p:nvPr/>
                  </p:nvSpPr>
                  <p:spPr>
                    <a:xfrm>
                      <a:off x="1963101" y="1605724"/>
                      <a:ext cx="64769" cy="39338"/>
                    </a:xfrm>
                    <a:custGeom>
                      <a:avLst/>
                      <a:gdLst>
                        <a:gd name="connsiteX0" fmla="*/ 0 w 64769"/>
                        <a:gd name="connsiteY0" fmla="*/ 0 h 39338"/>
                        <a:gd name="connsiteX1" fmla="*/ 0 w 64769"/>
                        <a:gd name="connsiteY1" fmla="*/ 20765 h 39338"/>
                        <a:gd name="connsiteX2" fmla="*/ 49720 w 64769"/>
                        <a:gd name="connsiteY2" fmla="*/ 39338 h 39338"/>
                        <a:gd name="connsiteX3" fmla="*/ 64770 w 64769"/>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69" h="39338">
                          <a:moveTo>
                            <a:pt x="0" y="0"/>
                          </a:moveTo>
                          <a:lnTo>
                            <a:pt x="0" y="20765"/>
                          </a:lnTo>
                          <a:cubicBezTo>
                            <a:pt x="0" y="30956"/>
                            <a:pt x="22289" y="39338"/>
                            <a:pt x="49720" y="39338"/>
                          </a:cubicBezTo>
                          <a:cubicBezTo>
                            <a:pt x="54959" y="39338"/>
                            <a:pt x="60007" y="39053"/>
                            <a:pt x="64770" y="38481"/>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32" name="Forme libre : forme 231">
                      <a:extLst>
                        <a:ext uri="{FF2B5EF4-FFF2-40B4-BE49-F238E27FC236}">
                          <a16:creationId xmlns:a16="http://schemas.microsoft.com/office/drawing/2014/main" id="{DE827D78-CF13-AE03-BAB0-A46251BA4100}"/>
                        </a:ext>
                      </a:extLst>
                    </p:cNvPr>
                    <p:cNvSpPr/>
                    <p:nvPr/>
                  </p:nvSpPr>
                  <p:spPr>
                    <a:xfrm>
                      <a:off x="1963101" y="1626774"/>
                      <a:ext cx="99441" cy="39623"/>
                    </a:xfrm>
                    <a:custGeom>
                      <a:avLst/>
                      <a:gdLst>
                        <a:gd name="connsiteX0" fmla="*/ 0 w 99441"/>
                        <a:gd name="connsiteY0" fmla="*/ 286 h 39623"/>
                        <a:gd name="connsiteX1" fmla="*/ 0 w 99441"/>
                        <a:gd name="connsiteY1" fmla="*/ 21050 h 39623"/>
                        <a:gd name="connsiteX2" fmla="*/ 49720 w 99441"/>
                        <a:gd name="connsiteY2" fmla="*/ 39624 h 39623"/>
                        <a:gd name="connsiteX3" fmla="*/ 99441 w 99441"/>
                        <a:gd name="connsiteY3" fmla="*/ 21050 h 39623"/>
                        <a:gd name="connsiteX4" fmla="*/ 99441 w 99441"/>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9623">
                          <a:moveTo>
                            <a:pt x="0" y="286"/>
                          </a:moveTo>
                          <a:lnTo>
                            <a:pt x="0" y="21050"/>
                          </a:lnTo>
                          <a:cubicBezTo>
                            <a:pt x="0" y="31242"/>
                            <a:pt x="22289" y="39624"/>
                            <a:pt x="49720" y="39624"/>
                          </a:cubicBezTo>
                          <a:cubicBezTo>
                            <a:pt x="77153" y="39624"/>
                            <a:pt x="99441" y="31337"/>
                            <a:pt x="99441" y="21050"/>
                          </a:cubicBezTo>
                          <a:lnTo>
                            <a:pt x="99441"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nvGrpSpPr>
                  <p:cNvPr id="227" name="Graphique 1771">
                    <a:extLst>
                      <a:ext uri="{FF2B5EF4-FFF2-40B4-BE49-F238E27FC236}">
                        <a16:creationId xmlns:a16="http://schemas.microsoft.com/office/drawing/2014/main" id="{63BDE0F2-D9AF-7450-A405-71C886D23DD4}"/>
                      </a:ext>
                    </a:extLst>
                  </p:cNvPr>
                  <p:cNvGrpSpPr/>
                  <p:nvPr/>
                </p:nvGrpSpPr>
                <p:grpSpPr>
                  <a:xfrm>
                    <a:off x="1962625" y="1647634"/>
                    <a:ext cx="99536" cy="39147"/>
                    <a:chOff x="1962625" y="1647634"/>
                    <a:chExt cx="99536" cy="39147"/>
                  </a:xfrm>
                  <a:noFill/>
                </p:grpSpPr>
                <p:sp>
                  <p:nvSpPr>
                    <p:cNvPr id="228" name="Forme libre : forme 227">
                      <a:extLst>
                        <a:ext uri="{FF2B5EF4-FFF2-40B4-BE49-F238E27FC236}">
                          <a16:creationId xmlns:a16="http://schemas.microsoft.com/office/drawing/2014/main" id="{A44A478A-F612-91A8-86F1-2FD4A8194039}"/>
                        </a:ext>
                      </a:extLst>
                    </p:cNvPr>
                    <p:cNvSpPr/>
                    <p:nvPr/>
                  </p:nvSpPr>
                  <p:spPr>
                    <a:xfrm>
                      <a:off x="2025394" y="1647634"/>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6" y="36862"/>
                            <a:pt x="36767" y="29623"/>
                            <a:pt x="36767" y="21050"/>
                          </a:cubicBezTo>
                          <a:lnTo>
                            <a:pt x="36767" y="0"/>
                          </a:ln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29" name="Forme libre : forme 228">
                      <a:extLst>
                        <a:ext uri="{FF2B5EF4-FFF2-40B4-BE49-F238E27FC236}">
                          <a16:creationId xmlns:a16="http://schemas.microsoft.com/office/drawing/2014/main" id="{F8FFF151-FE76-F650-1E94-771314240FFC}"/>
                        </a:ext>
                      </a:extLst>
                    </p:cNvPr>
                    <p:cNvSpPr/>
                    <p:nvPr/>
                  </p:nvSpPr>
                  <p:spPr>
                    <a:xfrm>
                      <a:off x="1962625" y="1647825"/>
                      <a:ext cx="40386" cy="38957"/>
                    </a:xfrm>
                    <a:custGeom>
                      <a:avLst/>
                      <a:gdLst>
                        <a:gd name="connsiteX0" fmla="*/ 0 w 40386"/>
                        <a:gd name="connsiteY0" fmla="*/ 0 h 38957"/>
                        <a:gd name="connsiteX1" fmla="*/ 0 w 40386"/>
                        <a:gd name="connsiteY1" fmla="*/ 20765 h 38957"/>
                        <a:gd name="connsiteX2" fmla="*/ 40386 w 40386"/>
                        <a:gd name="connsiteY2" fmla="*/ 38957 h 38957"/>
                      </a:gdLst>
                      <a:ahLst/>
                      <a:cxnLst>
                        <a:cxn ang="0">
                          <a:pos x="connsiteX0" y="connsiteY0"/>
                        </a:cxn>
                        <a:cxn ang="0">
                          <a:pos x="connsiteX1" y="connsiteY1"/>
                        </a:cxn>
                        <a:cxn ang="0">
                          <a:pos x="connsiteX2" y="connsiteY2"/>
                        </a:cxn>
                      </a:cxnLst>
                      <a:rect l="l" t="t" r="r" b="b"/>
                      <a:pathLst>
                        <a:path w="40386" h="38957">
                          <a:moveTo>
                            <a:pt x="0" y="0"/>
                          </a:moveTo>
                          <a:lnTo>
                            <a:pt x="0" y="20765"/>
                          </a:lnTo>
                          <a:cubicBezTo>
                            <a:pt x="0" y="29813"/>
                            <a:pt x="17336" y="37338"/>
                            <a:pt x="40386" y="38957"/>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sp>
              <p:nvSpPr>
                <p:cNvPr id="222" name="Forme libre : forme 221">
                  <a:extLst>
                    <a:ext uri="{FF2B5EF4-FFF2-40B4-BE49-F238E27FC236}">
                      <a16:creationId xmlns:a16="http://schemas.microsoft.com/office/drawing/2014/main" id="{0E3902A4-2062-A324-56B0-F17E997962D3}"/>
                    </a:ext>
                  </a:extLst>
                </p:cNvPr>
                <p:cNvSpPr/>
                <p:nvPr/>
              </p:nvSpPr>
              <p:spPr>
                <a:xfrm>
                  <a:off x="1724024" y="1333500"/>
                  <a:ext cx="9525" cy="9525"/>
                </a:xfrm>
                <a:custGeom>
                  <a:avLst/>
                  <a:gdLst/>
                  <a:ahLst/>
                  <a:cxnLst/>
                  <a:rect l="l" t="t" r="r" b="b"/>
                  <a:pathLst>
                    <a:path w="9525" h="9525"/>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23" name="Forme libre : forme 222">
                  <a:extLst>
                    <a:ext uri="{FF2B5EF4-FFF2-40B4-BE49-F238E27FC236}">
                      <a16:creationId xmlns:a16="http://schemas.microsoft.com/office/drawing/2014/main" id="{5B1656A9-AD8D-23A5-22E6-64C5DA6932DE}"/>
                    </a:ext>
                  </a:extLst>
                </p:cNvPr>
                <p:cNvSpPr/>
                <p:nvPr/>
              </p:nvSpPr>
              <p:spPr>
                <a:xfrm>
                  <a:off x="1999963" y="1387316"/>
                  <a:ext cx="27813" cy="21335"/>
                </a:xfrm>
                <a:custGeom>
                  <a:avLst/>
                  <a:gdLst>
                    <a:gd name="connsiteX0" fmla="*/ 27813 w 27813"/>
                    <a:gd name="connsiteY0" fmla="*/ 0 h 21335"/>
                    <a:gd name="connsiteX1" fmla="*/ 0 w 27813"/>
                    <a:gd name="connsiteY1" fmla="*/ 21336 h 21335"/>
                  </a:gdLst>
                  <a:ahLst/>
                  <a:cxnLst>
                    <a:cxn ang="0">
                      <a:pos x="connsiteX0" y="connsiteY0"/>
                    </a:cxn>
                    <a:cxn ang="0">
                      <a:pos x="connsiteX1" y="connsiteY1"/>
                    </a:cxn>
                  </a:cxnLst>
                  <a:rect l="l" t="t" r="r" b="b"/>
                  <a:pathLst>
                    <a:path w="27813" h="21335">
                      <a:moveTo>
                        <a:pt x="27813" y="0"/>
                      </a:moveTo>
                      <a:lnTo>
                        <a:pt x="0" y="21336"/>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24" name="Forme libre : forme 223">
                  <a:extLst>
                    <a:ext uri="{FF2B5EF4-FFF2-40B4-BE49-F238E27FC236}">
                      <a16:creationId xmlns:a16="http://schemas.microsoft.com/office/drawing/2014/main" id="{A2D1B15A-E813-93F4-E189-190D1485D070}"/>
                    </a:ext>
                  </a:extLst>
                </p:cNvPr>
                <p:cNvSpPr/>
                <p:nvPr/>
              </p:nvSpPr>
              <p:spPr>
                <a:xfrm>
                  <a:off x="2018346" y="1441513"/>
                  <a:ext cx="26479" cy="2857"/>
                </a:xfrm>
                <a:custGeom>
                  <a:avLst/>
                  <a:gdLst>
                    <a:gd name="connsiteX0" fmla="*/ 26480 w 26479"/>
                    <a:gd name="connsiteY0" fmla="*/ 0 h 2857"/>
                    <a:gd name="connsiteX1" fmla="*/ 0 w 26479"/>
                    <a:gd name="connsiteY1" fmla="*/ 2858 h 2857"/>
                  </a:gdLst>
                  <a:ahLst/>
                  <a:cxnLst>
                    <a:cxn ang="0">
                      <a:pos x="connsiteX0" y="connsiteY0"/>
                    </a:cxn>
                    <a:cxn ang="0">
                      <a:pos x="connsiteX1" y="connsiteY1"/>
                    </a:cxn>
                  </a:cxnLst>
                  <a:rect l="l" t="t" r="r" b="b"/>
                  <a:pathLst>
                    <a:path w="26479" h="2857">
                      <a:moveTo>
                        <a:pt x="26480" y="0"/>
                      </a:moveTo>
                      <a:lnTo>
                        <a:pt x="0" y="2858"/>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25" name="Forme libre : forme 224">
                  <a:extLst>
                    <a:ext uri="{FF2B5EF4-FFF2-40B4-BE49-F238E27FC236}">
                      <a16:creationId xmlns:a16="http://schemas.microsoft.com/office/drawing/2014/main" id="{C980C33B-E516-3538-A0C0-DFB358E56C1B}"/>
                    </a:ext>
                  </a:extLst>
                </p:cNvPr>
                <p:cNvSpPr/>
                <p:nvPr/>
              </p:nvSpPr>
              <p:spPr>
                <a:xfrm>
                  <a:off x="1969769" y="1362741"/>
                  <a:ext cx="6000" cy="16859"/>
                </a:xfrm>
                <a:custGeom>
                  <a:avLst/>
                  <a:gdLst>
                    <a:gd name="connsiteX0" fmla="*/ 6001 w 6000"/>
                    <a:gd name="connsiteY0" fmla="*/ 0 h 16859"/>
                    <a:gd name="connsiteX1" fmla="*/ 0 w 6000"/>
                    <a:gd name="connsiteY1" fmla="*/ 16859 h 16859"/>
                  </a:gdLst>
                  <a:ahLst/>
                  <a:cxnLst>
                    <a:cxn ang="0">
                      <a:pos x="connsiteX0" y="connsiteY0"/>
                    </a:cxn>
                    <a:cxn ang="0">
                      <a:pos x="connsiteX1" y="connsiteY1"/>
                    </a:cxn>
                  </a:cxnLst>
                  <a:rect l="l" t="t" r="r" b="b"/>
                  <a:pathLst>
                    <a:path w="6000" h="16859">
                      <a:moveTo>
                        <a:pt x="6001" y="0"/>
                      </a:moveTo>
                      <a:lnTo>
                        <a:pt x="0" y="16859"/>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01" name="Forme libre : forme 200">
                <a:extLst>
                  <a:ext uri="{FF2B5EF4-FFF2-40B4-BE49-F238E27FC236}">
                    <a16:creationId xmlns:a16="http://schemas.microsoft.com/office/drawing/2014/main" id="{6F12FD9E-3631-A7D2-5C92-D19DEE989E5D}"/>
                  </a:ext>
                </a:extLst>
              </p:cNvPr>
              <p:cNvSpPr/>
              <p:nvPr/>
            </p:nvSpPr>
            <p:spPr>
              <a:xfrm>
                <a:off x="1847563" y="1684401"/>
                <a:ext cx="46482" cy="9525"/>
              </a:xfrm>
              <a:custGeom>
                <a:avLst/>
                <a:gdLst>
                  <a:gd name="connsiteX0" fmla="*/ 0 w 46482"/>
                  <a:gd name="connsiteY0" fmla="*/ 0 h 9525"/>
                  <a:gd name="connsiteX1" fmla="*/ 46482 w 46482"/>
                  <a:gd name="connsiteY1" fmla="*/ 0 h 9525"/>
                </a:gdLst>
                <a:ahLst/>
                <a:cxnLst>
                  <a:cxn ang="0">
                    <a:pos x="connsiteX0" y="connsiteY0"/>
                  </a:cxn>
                  <a:cxn ang="0">
                    <a:pos x="connsiteX1" y="connsiteY1"/>
                  </a:cxn>
                </a:cxnLst>
                <a:rect l="l" t="t" r="r" b="b"/>
                <a:pathLst>
                  <a:path w="46482" h="9525">
                    <a:moveTo>
                      <a:pt x="0" y="0"/>
                    </a:moveTo>
                    <a:lnTo>
                      <a:pt x="46482"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2" name="Forme libre : forme 201">
                <a:extLst>
                  <a:ext uri="{FF2B5EF4-FFF2-40B4-BE49-F238E27FC236}">
                    <a16:creationId xmlns:a16="http://schemas.microsoft.com/office/drawing/2014/main" id="{CB8AB66D-F3A9-107E-89E3-3A1422E24626}"/>
                  </a:ext>
                </a:extLst>
              </p:cNvPr>
              <p:cNvSpPr/>
              <p:nvPr/>
            </p:nvSpPr>
            <p:spPr>
              <a:xfrm>
                <a:off x="1907951" y="1683734"/>
                <a:ext cx="10191" cy="9525"/>
              </a:xfrm>
              <a:custGeom>
                <a:avLst/>
                <a:gdLst>
                  <a:gd name="connsiteX0" fmla="*/ 0 w 10191"/>
                  <a:gd name="connsiteY0" fmla="*/ 0 h 9525"/>
                  <a:gd name="connsiteX1" fmla="*/ 10192 w 10191"/>
                  <a:gd name="connsiteY1" fmla="*/ 0 h 9525"/>
                </a:gdLst>
                <a:ahLst/>
                <a:cxnLst>
                  <a:cxn ang="0">
                    <a:pos x="connsiteX0" y="connsiteY0"/>
                  </a:cxn>
                  <a:cxn ang="0">
                    <a:pos x="connsiteX1" y="connsiteY1"/>
                  </a:cxn>
                </a:cxnLst>
                <a:rect l="l" t="t" r="r" b="b"/>
                <a:pathLst>
                  <a:path w="10191" h="9525">
                    <a:moveTo>
                      <a:pt x="0" y="0"/>
                    </a:moveTo>
                    <a:lnTo>
                      <a:pt x="10192"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3" name="Forme libre : forme 202">
                <a:extLst>
                  <a:ext uri="{FF2B5EF4-FFF2-40B4-BE49-F238E27FC236}">
                    <a16:creationId xmlns:a16="http://schemas.microsoft.com/office/drawing/2014/main" id="{F861541A-92DD-98B9-8414-69D65C8D42BE}"/>
                  </a:ext>
                </a:extLst>
              </p:cNvPr>
              <p:cNvSpPr/>
              <p:nvPr/>
            </p:nvSpPr>
            <p:spPr>
              <a:xfrm>
                <a:off x="1828132" y="1625060"/>
                <a:ext cx="29622" cy="9525"/>
              </a:xfrm>
              <a:custGeom>
                <a:avLst/>
                <a:gdLst>
                  <a:gd name="connsiteX0" fmla="*/ 0 w 29622"/>
                  <a:gd name="connsiteY0" fmla="*/ 0 h 9525"/>
                  <a:gd name="connsiteX1" fmla="*/ 29623 w 29622"/>
                  <a:gd name="connsiteY1" fmla="*/ 0 h 9525"/>
                </a:gdLst>
                <a:ahLst/>
                <a:cxnLst>
                  <a:cxn ang="0">
                    <a:pos x="connsiteX0" y="connsiteY0"/>
                  </a:cxn>
                  <a:cxn ang="0">
                    <a:pos x="connsiteX1" y="connsiteY1"/>
                  </a:cxn>
                </a:cxnLst>
                <a:rect l="l" t="t" r="r" b="b"/>
                <a:pathLst>
                  <a:path w="29622" h="9525">
                    <a:moveTo>
                      <a:pt x="0" y="0"/>
                    </a:moveTo>
                    <a:lnTo>
                      <a:pt x="29623"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4" name="Forme libre : forme 203">
                <a:extLst>
                  <a:ext uri="{FF2B5EF4-FFF2-40B4-BE49-F238E27FC236}">
                    <a16:creationId xmlns:a16="http://schemas.microsoft.com/office/drawing/2014/main" id="{1E04F0B3-8183-D27A-D7FB-DD1C935B4A99}"/>
                  </a:ext>
                </a:extLst>
              </p:cNvPr>
              <p:cNvSpPr/>
              <p:nvPr/>
            </p:nvSpPr>
            <p:spPr>
              <a:xfrm>
                <a:off x="1828132" y="1643538"/>
                <a:ext cx="12477" cy="9525"/>
              </a:xfrm>
              <a:custGeom>
                <a:avLst/>
                <a:gdLst>
                  <a:gd name="connsiteX0" fmla="*/ 0 w 12477"/>
                  <a:gd name="connsiteY0" fmla="*/ 0 h 9525"/>
                  <a:gd name="connsiteX1" fmla="*/ 12478 w 12477"/>
                  <a:gd name="connsiteY1" fmla="*/ 0 h 9525"/>
                </a:gdLst>
                <a:ahLst/>
                <a:cxnLst>
                  <a:cxn ang="0">
                    <a:pos x="connsiteX0" y="connsiteY0"/>
                  </a:cxn>
                  <a:cxn ang="0">
                    <a:pos x="connsiteX1" y="connsiteY1"/>
                  </a:cxn>
                </a:cxnLst>
                <a:rect l="l" t="t" r="r" b="b"/>
                <a:pathLst>
                  <a:path w="12477" h="9525">
                    <a:moveTo>
                      <a:pt x="0" y="0"/>
                    </a:moveTo>
                    <a:lnTo>
                      <a:pt x="12478" y="0"/>
                    </a:lnTo>
                  </a:path>
                </a:pathLst>
              </a:custGeom>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 name="Forme libre : forme 204">
                <a:extLst>
                  <a:ext uri="{FF2B5EF4-FFF2-40B4-BE49-F238E27FC236}">
                    <a16:creationId xmlns:a16="http://schemas.microsoft.com/office/drawing/2014/main" id="{1ACF46D1-EEF0-6DEA-C35B-BEAF2D67EDC4}"/>
                  </a:ext>
                </a:extLst>
              </p:cNvPr>
              <p:cNvSpPr/>
              <p:nvPr/>
            </p:nvSpPr>
            <p:spPr>
              <a:xfrm>
                <a:off x="1848420" y="1418844"/>
                <a:ext cx="10382" cy="3047"/>
              </a:xfrm>
              <a:custGeom>
                <a:avLst/>
                <a:gdLst>
                  <a:gd name="connsiteX0" fmla="*/ 0 w 10382"/>
                  <a:gd name="connsiteY0" fmla="*/ 3048 h 3047"/>
                  <a:gd name="connsiteX1" fmla="*/ 10382 w 10382"/>
                  <a:gd name="connsiteY1" fmla="*/ 0 h 3047"/>
                </a:gdLst>
                <a:ahLst/>
                <a:cxnLst>
                  <a:cxn ang="0">
                    <a:pos x="connsiteX0" y="connsiteY0"/>
                  </a:cxn>
                  <a:cxn ang="0">
                    <a:pos x="connsiteX1" y="connsiteY1"/>
                  </a:cxn>
                </a:cxnLst>
                <a:rect l="l" t="t" r="r" b="b"/>
                <a:pathLst>
                  <a:path w="10382" h="3047">
                    <a:moveTo>
                      <a:pt x="0" y="3048"/>
                    </a:moveTo>
                    <a:cubicBezTo>
                      <a:pt x="3238" y="1810"/>
                      <a:pt x="6667" y="762"/>
                      <a:pt x="10382" y="0"/>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6" name="Forme libre : forme 205">
                <a:extLst>
                  <a:ext uri="{FF2B5EF4-FFF2-40B4-BE49-F238E27FC236}">
                    <a16:creationId xmlns:a16="http://schemas.microsoft.com/office/drawing/2014/main" id="{DFA0612E-4A9D-7D23-0090-A32404B5F3CE}"/>
                  </a:ext>
                </a:extLst>
              </p:cNvPr>
              <p:cNvSpPr/>
              <p:nvPr/>
            </p:nvSpPr>
            <p:spPr>
              <a:xfrm>
                <a:off x="1806320" y="1433988"/>
                <a:ext cx="22669" cy="48196"/>
              </a:xfrm>
              <a:custGeom>
                <a:avLst/>
                <a:gdLst>
                  <a:gd name="connsiteX0" fmla="*/ 0 w 22669"/>
                  <a:gd name="connsiteY0" fmla="*/ 48196 h 48196"/>
                  <a:gd name="connsiteX1" fmla="*/ 22670 w 22669"/>
                  <a:gd name="connsiteY1" fmla="*/ 0 h 48196"/>
                </a:gdLst>
                <a:ahLst/>
                <a:cxnLst>
                  <a:cxn ang="0">
                    <a:pos x="connsiteX0" y="connsiteY0"/>
                  </a:cxn>
                  <a:cxn ang="0">
                    <a:pos x="connsiteX1" y="connsiteY1"/>
                  </a:cxn>
                </a:cxnLst>
                <a:rect l="l" t="t" r="r" b="b"/>
                <a:pathLst>
                  <a:path w="22669" h="48196">
                    <a:moveTo>
                      <a:pt x="0" y="48196"/>
                    </a:moveTo>
                    <a:cubicBezTo>
                      <a:pt x="0" y="48196"/>
                      <a:pt x="1905" y="19336"/>
                      <a:pt x="22670" y="0"/>
                    </a:cubicBezTo>
                  </a:path>
                </a:pathLst>
              </a:custGeom>
              <a:noFill/>
              <a:ln w="5715" cap="rnd">
                <a:solidFill>
                  <a:srgbClr val="FFC000"/>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grpSp>
        <p:nvGrpSpPr>
          <p:cNvPr id="296" name="Groupe 295">
            <a:extLst>
              <a:ext uri="{FF2B5EF4-FFF2-40B4-BE49-F238E27FC236}">
                <a16:creationId xmlns:a16="http://schemas.microsoft.com/office/drawing/2014/main" id="{00942E1E-D49D-0EF3-F038-E57A50CC4132}"/>
              </a:ext>
            </a:extLst>
          </p:cNvPr>
          <p:cNvGrpSpPr/>
          <p:nvPr/>
        </p:nvGrpSpPr>
        <p:grpSpPr>
          <a:xfrm>
            <a:off x="406377" y="3820910"/>
            <a:ext cx="3316349" cy="1354903"/>
            <a:chOff x="406377" y="3820910"/>
            <a:chExt cx="3316349" cy="1354903"/>
          </a:xfrm>
        </p:grpSpPr>
        <p:grpSp>
          <p:nvGrpSpPr>
            <p:cNvPr id="112" name="Groupe 111">
              <a:extLst>
                <a:ext uri="{FF2B5EF4-FFF2-40B4-BE49-F238E27FC236}">
                  <a16:creationId xmlns:a16="http://schemas.microsoft.com/office/drawing/2014/main" id="{91FA6127-00D5-5758-D141-61538F896A52}"/>
                </a:ext>
              </a:extLst>
            </p:cNvPr>
            <p:cNvGrpSpPr/>
            <p:nvPr/>
          </p:nvGrpSpPr>
          <p:grpSpPr>
            <a:xfrm>
              <a:off x="406377" y="3820910"/>
              <a:ext cx="3316349" cy="1354903"/>
              <a:chOff x="1272292" y="4341646"/>
              <a:chExt cx="3316349" cy="782012"/>
            </a:xfrm>
          </p:grpSpPr>
          <p:sp>
            <p:nvSpPr>
              <p:cNvPr id="122" name="Freeform 5">
                <a:extLst>
                  <a:ext uri="{FF2B5EF4-FFF2-40B4-BE49-F238E27FC236}">
                    <a16:creationId xmlns:a16="http://schemas.microsoft.com/office/drawing/2014/main" id="{244E2ACE-2310-4285-9A1D-63AB212BB686}"/>
                  </a:ext>
                </a:extLst>
              </p:cNvPr>
              <p:cNvSpPr>
                <a:spLocks/>
              </p:cNvSpPr>
              <p:nvPr/>
            </p:nvSpPr>
            <p:spPr bwMode="auto">
              <a:xfrm>
                <a:off x="1272292" y="4341646"/>
                <a:ext cx="2122219" cy="770074"/>
              </a:xfrm>
              <a:custGeom>
                <a:avLst/>
                <a:gdLst>
                  <a:gd name="T0" fmla="*/ 645 w 645"/>
                  <a:gd name="T1" fmla="*/ 0 h 234"/>
                  <a:gd name="T2" fmla="*/ 116 w 645"/>
                  <a:gd name="T3" fmla="*/ 0 h 234"/>
                  <a:gd name="T4" fmla="*/ 0 w 645"/>
                  <a:gd name="T5" fmla="*/ 117 h 234"/>
                  <a:gd name="T6" fmla="*/ 116 w 645"/>
                  <a:gd name="T7" fmla="*/ 234 h 234"/>
                  <a:gd name="T8" fmla="*/ 645 w 645"/>
                  <a:gd name="T9" fmla="*/ 234 h 234"/>
                  <a:gd name="T10" fmla="*/ 566 w 645"/>
                  <a:gd name="T11" fmla="*/ 117 h 234"/>
                  <a:gd name="T12" fmla="*/ 645 w 645"/>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645" h="234">
                    <a:moveTo>
                      <a:pt x="645" y="0"/>
                    </a:moveTo>
                    <a:cubicBezTo>
                      <a:pt x="116" y="0"/>
                      <a:pt x="116" y="0"/>
                      <a:pt x="116" y="0"/>
                    </a:cubicBezTo>
                    <a:cubicBezTo>
                      <a:pt x="52" y="0"/>
                      <a:pt x="0" y="52"/>
                      <a:pt x="0" y="117"/>
                    </a:cubicBezTo>
                    <a:cubicBezTo>
                      <a:pt x="0" y="181"/>
                      <a:pt x="52" y="234"/>
                      <a:pt x="116" y="234"/>
                    </a:cubicBezTo>
                    <a:cubicBezTo>
                      <a:pt x="645" y="234"/>
                      <a:pt x="645" y="234"/>
                      <a:pt x="645" y="234"/>
                    </a:cubicBezTo>
                    <a:cubicBezTo>
                      <a:pt x="566" y="117"/>
                      <a:pt x="566" y="117"/>
                      <a:pt x="566" y="117"/>
                    </a:cubicBezTo>
                    <a:lnTo>
                      <a:pt x="645"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23" name="Freeform 8">
                <a:extLst>
                  <a:ext uri="{FF2B5EF4-FFF2-40B4-BE49-F238E27FC236}">
                    <a16:creationId xmlns:a16="http://schemas.microsoft.com/office/drawing/2014/main" id="{56537137-B798-DC97-8EC5-6C1691D0D066}"/>
                  </a:ext>
                </a:extLst>
              </p:cNvPr>
              <p:cNvSpPr>
                <a:spLocks/>
              </p:cNvSpPr>
              <p:nvPr/>
            </p:nvSpPr>
            <p:spPr bwMode="auto">
              <a:xfrm>
                <a:off x="3250480" y="4353584"/>
                <a:ext cx="1027120" cy="770074"/>
              </a:xfrm>
              <a:custGeom>
                <a:avLst/>
                <a:gdLst>
                  <a:gd name="T0" fmla="*/ 967 w 967"/>
                  <a:gd name="T1" fmla="*/ 725 h 725"/>
                  <a:gd name="T2" fmla="*/ 242 w 967"/>
                  <a:gd name="T3" fmla="*/ 725 h 725"/>
                  <a:gd name="T4" fmla="*/ 0 w 967"/>
                  <a:gd name="T5" fmla="*/ 362 h 725"/>
                  <a:gd name="T6" fmla="*/ 242 w 967"/>
                  <a:gd name="T7" fmla="*/ 0 h 725"/>
                  <a:gd name="T8" fmla="*/ 967 w 967"/>
                  <a:gd name="T9" fmla="*/ 0 h 725"/>
                  <a:gd name="T10" fmla="*/ 967 w 967"/>
                  <a:gd name="T11" fmla="*/ 725 h 725"/>
                </a:gdLst>
                <a:ahLst/>
                <a:cxnLst>
                  <a:cxn ang="0">
                    <a:pos x="T0" y="T1"/>
                  </a:cxn>
                  <a:cxn ang="0">
                    <a:pos x="T2" y="T3"/>
                  </a:cxn>
                  <a:cxn ang="0">
                    <a:pos x="T4" y="T5"/>
                  </a:cxn>
                  <a:cxn ang="0">
                    <a:pos x="T6" y="T7"/>
                  </a:cxn>
                  <a:cxn ang="0">
                    <a:pos x="T8" y="T9"/>
                  </a:cxn>
                  <a:cxn ang="0">
                    <a:pos x="T10" y="T11"/>
                  </a:cxn>
                </a:cxnLst>
                <a:rect l="0" t="0" r="r" b="b"/>
                <a:pathLst>
                  <a:path w="967" h="725">
                    <a:moveTo>
                      <a:pt x="967" y="725"/>
                    </a:moveTo>
                    <a:lnTo>
                      <a:pt x="242" y="725"/>
                    </a:lnTo>
                    <a:lnTo>
                      <a:pt x="0" y="362"/>
                    </a:lnTo>
                    <a:lnTo>
                      <a:pt x="242" y="0"/>
                    </a:lnTo>
                    <a:lnTo>
                      <a:pt x="967" y="0"/>
                    </a:lnTo>
                    <a:lnTo>
                      <a:pt x="967" y="72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24" name="Rectangle 9">
                <a:extLst>
                  <a:ext uri="{FF2B5EF4-FFF2-40B4-BE49-F238E27FC236}">
                    <a16:creationId xmlns:a16="http://schemas.microsoft.com/office/drawing/2014/main" id="{74A89EE2-349F-2386-D6B4-B6C88A0C7303}"/>
                  </a:ext>
                </a:extLst>
              </p:cNvPr>
              <p:cNvSpPr>
                <a:spLocks noChangeArrowheads="1"/>
              </p:cNvSpPr>
              <p:nvPr/>
            </p:nvSpPr>
            <p:spPr bwMode="auto">
              <a:xfrm>
                <a:off x="4515029" y="4341646"/>
                <a:ext cx="73612" cy="770074"/>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28" name="ZoneTexte 127">
                <a:extLst>
                  <a:ext uri="{FF2B5EF4-FFF2-40B4-BE49-F238E27FC236}">
                    <a16:creationId xmlns:a16="http://schemas.microsoft.com/office/drawing/2014/main" id="{05DA066A-81DE-323D-686A-F0DBC0B8E7F0}"/>
                  </a:ext>
                </a:extLst>
              </p:cNvPr>
              <p:cNvSpPr txBox="1"/>
              <p:nvPr/>
            </p:nvSpPr>
            <p:spPr>
              <a:xfrm>
                <a:off x="3430545" y="4526945"/>
                <a:ext cx="802313" cy="584775"/>
              </a:xfrm>
              <a:prstGeom prst="rect">
                <a:avLst/>
              </a:prstGeom>
              <a:noFill/>
            </p:spPr>
            <p:txBody>
              <a:bodyPr wrap="square" rtlCol="0">
                <a:spAutoFit/>
              </a:bodyPr>
              <a:lstStyle/>
              <a:p>
                <a:pPr algn="ctr"/>
                <a:r>
                  <a:rPr lang="fr-FR" sz="3200" b="1" dirty="0">
                    <a:solidFill>
                      <a:schemeClr val="bg1"/>
                    </a:solidFill>
                    <a:latin typeface="Montserrat" panose="00000500000000000000" pitchFamily="2" charset="0"/>
                    <a:ea typeface="Tahoma" panose="020B0604030504040204" pitchFamily="34" charset="0"/>
                    <a:cs typeface="Tahoma" panose="020B0604030504040204" pitchFamily="34" charset="0"/>
                  </a:rPr>
                  <a:t>04</a:t>
                </a:r>
                <a:endParaRPr lang="fr-FR" sz="3200" dirty="0">
                  <a:solidFill>
                    <a:schemeClr val="bg1"/>
                  </a:solidFill>
                  <a:latin typeface="Montserrat" panose="00000500000000000000" pitchFamily="2" charset="0"/>
                  <a:ea typeface="Tahoma" panose="020B0604030504040204" pitchFamily="34" charset="0"/>
                  <a:cs typeface="Tahoma" panose="020B0604030504040204" pitchFamily="34" charset="0"/>
                </a:endParaRPr>
              </a:p>
            </p:txBody>
          </p:sp>
          <p:sp>
            <p:nvSpPr>
              <p:cNvPr id="132" name="Oval 6">
                <a:extLst>
                  <a:ext uri="{FF2B5EF4-FFF2-40B4-BE49-F238E27FC236}">
                    <a16:creationId xmlns:a16="http://schemas.microsoft.com/office/drawing/2014/main" id="{A0E413E7-751D-655F-D3FF-E9F27F13EF4A}"/>
                  </a:ext>
                </a:extLst>
              </p:cNvPr>
              <p:cNvSpPr>
                <a:spLocks noChangeArrowheads="1"/>
              </p:cNvSpPr>
              <p:nvPr/>
            </p:nvSpPr>
            <p:spPr bwMode="auto">
              <a:xfrm>
                <a:off x="1386943" y="4508012"/>
                <a:ext cx="727493" cy="4180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latin typeface="Montserrat" panose="00000500000000000000" pitchFamily="2" charset="0"/>
                </a:endParaRPr>
              </a:p>
            </p:txBody>
          </p:sp>
        </p:grpSp>
        <p:grpSp>
          <p:nvGrpSpPr>
            <p:cNvPr id="249" name="Graphique 1846">
              <a:extLst>
                <a:ext uri="{FF2B5EF4-FFF2-40B4-BE49-F238E27FC236}">
                  <a16:creationId xmlns:a16="http://schemas.microsoft.com/office/drawing/2014/main" id="{8783402B-5387-31B1-7105-0CD770D4F0D9}"/>
                </a:ext>
              </a:extLst>
            </p:cNvPr>
            <p:cNvGrpSpPr/>
            <p:nvPr/>
          </p:nvGrpSpPr>
          <p:grpSpPr>
            <a:xfrm>
              <a:off x="650756" y="4250853"/>
              <a:ext cx="448207" cy="438120"/>
              <a:chOff x="693371" y="4488392"/>
              <a:chExt cx="367275" cy="343471"/>
            </a:xfrm>
            <a:noFill/>
          </p:grpSpPr>
          <p:sp>
            <p:nvSpPr>
              <p:cNvPr id="250" name="Forme libre : forme 249">
                <a:extLst>
                  <a:ext uri="{FF2B5EF4-FFF2-40B4-BE49-F238E27FC236}">
                    <a16:creationId xmlns:a16="http://schemas.microsoft.com/office/drawing/2014/main" id="{F0C54688-CD79-4331-C094-2785046C5C80}"/>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1" name="Forme libre : forme 250">
                <a:extLst>
                  <a:ext uri="{FF2B5EF4-FFF2-40B4-BE49-F238E27FC236}">
                    <a16:creationId xmlns:a16="http://schemas.microsoft.com/office/drawing/2014/main" id="{CCC20977-71DB-6BC4-4721-FED01339BDFA}"/>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2" name="Forme libre : forme 251">
                <a:extLst>
                  <a:ext uri="{FF2B5EF4-FFF2-40B4-BE49-F238E27FC236}">
                    <a16:creationId xmlns:a16="http://schemas.microsoft.com/office/drawing/2014/main" id="{F0C4705F-0FE1-7CEF-1AC3-83C39834F76A}"/>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3" name="Forme libre : forme 252">
                <a:extLst>
                  <a:ext uri="{FF2B5EF4-FFF2-40B4-BE49-F238E27FC236}">
                    <a16:creationId xmlns:a16="http://schemas.microsoft.com/office/drawing/2014/main" id="{A2FE0C99-D9D7-0649-C0B0-B0311D48BC09}"/>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4" name="Forme libre : forme 253">
                <a:extLst>
                  <a:ext uri="{FF2B5EF4-FFF2-40B4-BE49-F238E27FC236}">
                    <a16:creationId xmlns:a16="http://schemas.microsoft.com/office/drawing/2014/main" id="{5E3617DD-1069-D227-F118-340061E74746}"/>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5" name="Forme libre : forme 254">
                <a:extLst>
                  <a:ext uri="{FF2B5EF4-FFF2-40B4-BE49-F238E27FC236}">
                    <a16:creationId xmlns:a16="http://schemas.microsoft.com/office/drawing/2014/main" id="{6E14AF1E-BDA0-A14E-7F5C-264E2058AD0E}"/>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6" name="Forme libre : forme 255">
                <a:extLst>
                  <a:ext uri="{FF2B5EF4-FFF2-40B4-BE49-F238E27FC236}">
                    <a16:creationId xmlns:a16="http://schemas.microsoft.com/office/drawing/2014/main" id="{446FCA23-D225-2647-54CC-63A8618A28E7}"/>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7" name="Forme libre : forme 256">
                <a:extLst>
                  <a:ext uri="{FF2B5EF4-FFF2-40B4-BE49-F238E27FC236}">
                    <a16:creationId xmlns:a16="http://schemas.microsoft.com/office/drawing/2014/main" id="{554D9180-8397-AF41-44DD-91CAB51DE8C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8" name="Forme libre : forme 257">
                <a:extLst>
                  <a:ext uri="{FF2B5EF4-FFF2-40B4-BE49-F238E27FC236}">
                    <a16:creationId xmlns:a16="http://schemas.microsoft.com/office/drawing/2014/main" id="{65E92D55-3477-89D9-2B6A-6D489F972364}"/>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59" name="Forme libre : forme 258">
                <a:extLst>
                  <a:ext uri="{FF2B5EF4-FFF2-40B4-BE49-F238E27FC236}">
                    <a16:creationId xmlns:a16="http://schemas.microsoft.com/office/drawing/2014/main" id="{3AF70E56-3E49-C12F-7446-0A16FECFEB1C}"/>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60" name="Forme libre : forme 259">
                <a:extLst>
                  <a:ext uri="{FF2B5EF4-FFF2-40B4-BE49-F238E27FC236}">
                    <a16:creationId xmlns:a16="http://schemas.microsoft.com/office/drawing/2014/main" id="{86EDDB34-4A12-4745-3B1F-217E41897368}"/>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BFBFBF"/>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grpSp>
      </p:grpSp>
      <p:grpSp>
        <p:nvGrpSpPr>
          <p:cNvPr id="290" name="Groupe 289">
            <a:extLst>
              <a:ext uri="{FF2B5EF4-FFF2-40B4-BE49-F238E27FC236}">
                <a16:creationId xmlns:a16="http://schemas.microsoft.com/office/drawing/2014/main" id="{C7D48D82-8BE4-D671-546A-3068FACE78A7}"/>
              </a:ext>
            </a:extLst>
          </p:cNvPr>
          <p:cNvGrpSpPr/>
          <p:nvPr/>
        </p:nvGrpSpPr>
        <p:grpSpPr>
          <a:xfrm>
            <a:off x="407875" y="2990913"/>
            <a:ext cx="3316349" cy="763484"/>
            <a:chOff x="407875" y="3615600"/>
            <a:chExt cx="3316349" cy="763484"/>
          </a:xfrm>
        </p:grpSpPr>
        <p:grpSp>
          <p:nvGrpSpPr>
            <p:cNvPr id="133" name="Groupe 132">
              <a:extLst>
                <a:ext uri="{FF2B5EF4-FFF2-40B4-BE49-F238E27FC236}">
                  <a16:creationId xmlns:a16="http://schemas.microsoft.com/office/drawing/2014/main" id="{F3E73E7C-3127-62C9-94DB-A0C09859C4AF}"/>
                </a:ext>
              </a:extLst>
            </p:cNvPr>
            <p:cNvGrpSpPr/>
            <p:nvPr/>
          </p:nvGrpSpPr>
          <p:grpSpPr>
            <a:xfrm>
              <a:off x="407875" y="3615600"/>
              <a:ext cx="3316349" cy="763484"/>
              <a:chOff x="1272292" y="3466575"/>
              <a:chExt cx="3316349" cy="770074"/>
            </a:xfrm>
          </p:grpSpPr>
          <p:sp>
            <p:nvSpPr>
              <p:cNvPr id="140" name="Freeform 5">
                <a:extLst>
                  <a:ext uri="{FF2B5EF4-FFF2-40B4-BE49-F238E27FC236}">
                    <a16:creationId xmlns:a16="http://schemas.microsoft.com/office/drawing/2014/main" id="{B6039CA3-F70C-2807-B22D-5784EEAE9E57}"/>
                  </a:ext>
                </a:extLst>
              </p:cNvPr>
              <p:cNvSpPr>
                <a:spLocks/>
              </p:cNvSpPr>
              <p:nvPr/>
            </p:nvSpPr>
            <p:spPr bwMode="auto">
              <a:xfrm>
                <a:off x="1272292" y="3466575"/>
                <a:ext cx="2122219" cy="770074"/>
              </a:xfrm>
              <a:custGeom>
                <a:avLst/>
                <a:gdLst>
                  <a:gd name="T0" fmla="*/ 645 w 645"/>
                  <a:gd name="T1" fmla="*/ 0 h 234"/>
                  <a:gd name="T2" fmla="*/ 116 w 645"/>
                  <a:gd name="T3" fmla="*/ 0 h 234"/>
                  <a:gd name="T4" fmla="*/ 0 w 645"/>
                  <a:gd name="T5" fmla="*/ 117 h 234"/>
                  <a:gd name="T6" fmla="*/ 116 w 645"/>
                  <a:gd name="T7" fmla="*/ 234 h 234"/>
                  <a:gd name="T8" fmla="*/ 645 w 645"/>
                  <a:gd name="T9" fmla="*/ 234 h 234"/>
                  <a:gd name="T10" fmla="*/ 566 w 645"/>
                  <a:gd name="T11" fmla="*/ 117 h 234"/>
                  <a:gd name="T12" fmla="*/ 645 w 645"/>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645" h="234">
                    <a:moveTo>
                      <a:pt x="645" y="0"/>
                    </a:moveTo>
                    <a:cubicBezTo>
                      <a:pt x="116" y="0"/>
                      <a:pt x="116" y="0"/>
                      <a:pt x="116" y="0"/>
                    </a:cubicBezTo>
                    <a:cubicBezTo>
                      <a:pt x="52" y="0"/>
                      <a:pt x="0" y="52"/>
                      <a:pt x="0" y="117"/>
                    </a:cubicBezTo>
                    <a:cubicBezTo>
                      <a:pt x="0" y="181"/>
                      <a:pt x="52" y="234"/>
                      <a:pt x="116" y="234"/>
                    </a:cubicBezTo>
                    <a:cubicBezTo>
                      <a:pt x="645" y="234"/>
                      <a:pt x="645" y="234"/>
                      <a:pt x="645" y="234"/>
                    </a:cubicBezTo>
                    <a:cubicBezTo>
                      <a:pt x="566" y="117"/>
                      <a:pt x="566" y="117"/>
                      <a:pt x="566" y="117"/>
                    </a:cubicBezTo>
                    <a:lnTo>
                      <a:pt x="645"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41" name="Freeform 8">
                <a:extLst>
                  <a:ext uri="{FF2B5EF4-FFF2-40B4-BE49-F238E27FC236}">
                    <a16:creationId xmlns:a16="http://schemas.microsoft.com/office/drawing/2014/main" id="{39CD7656-67FF-EC7A-7C97-645A9ADA847A}"/>
                  </a:ext>
                </a:extLst>
              </p:cNvPr>
              <p:cNvSpPr>
                <a:spLocks/>
              </p:cNvSpPr>
              <p:nvPr/>
            </p:nvSpPr>
            <p:spPr bwMode="auto">
              <a:xfrm>
                <a:off x="3238966" y="3466575"/>
                <a:ext cx="1027120" cy="770074"/>
              </a:xfrm>
              <a:custGeom>
                <a:avLst/>
                <a:gdLst>
                  <a:gd name="T0" fmla="*/ 967 w 967"/>
                  <a:gd name="T1" fmla="*/ 725 h 725"/>
                  <a:gd name="T2" fmla="*/ 242 w 967"/>
                  <a:gd name="T3" fmla="*/ 725 h 725"/>
                  <a:gd name="T4" fmla="*/ 0 w 967"/>
                  <a:gd name="T5" fmla="*/ 362 h 725"/>
                  <a:gd name="T6" fmla="*/ 242 w 967"/>
                  <a:gd name="T7" fmla="*/ 0 h 725"/>
                  <a:gd name="T8" fmla="*/ 967 w 967"/>
                  <a:gd name="T9" fmla="*/ 0 h 725"/>
                  <a:gd name="T10" fmla="*/ 967 w 967"/>
                  <a:gd name="T11" fmla="*/ 725 h 725"/>
                </a:gdLst>
                <a:ahLst/>
                <a:cxnLst>
                  <a:cxn ang="0">
                    <a:pos x="T0" y="T1"/>
                  </a:cxn>
                  <a:cxn ang="0">
                    <a:pos x="T2" y="T3"/>
                  </a:cxn>
                  <a:cxn ang="0">
                    <a:pos x="T4" y="T5"/>
                  </a:cxn>
                  <a:cxn ang="0">
                    <a:pos x="T6" y="T7"/>
                  </a:cxn>
                  <a:cxn ang="0">
                    <a:pos x="T8" y="T9"/>
                  </a:cxn>
                  <a:cxn ang="0">
                    <a:pos x="T10" y="T11"/>
                  </a:cxn>
                </a:cxnLst>
                <a:rect l="0" t="0" r="r" b="b"/>
                <a:pathLst>
                  <a:path w="967" h="725">
                    <a:moveTo>
                      <a:pt x="967" y="725"/>
                    </a:moveTo>
                    <a:lnTo>
                      <a:pt x="242" y="725"/>
                    </a:lnTo>
                    <a:lnTo>
                      <a:pt x="0" y="362"/>
                    </a:lnTo>
                    <a:lnTo>
                      <a:pt x="242" y="0"/>
                    </a:lnTo>
                    <a:lnTo>
                      <a:pt x="967" y="0"/>
                    </a:lnTo>
                    <a:lnTo>
                      <a:pt x="967" y="72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42" name="Rectangle 9">
                <a:extLst>
                  <a:ext uri="{FF2B5EF4-FFF2-40B4-BE49-F238E27FC236}">
                    <a16:creationId xmlns:a16="http://schemas.microsoft.com/office/drawing/2014/main" id="{45D23379-F89D-D4A9-853A-D9EA6D61F4A7}"/>
                  </a:ext>
                </a:extLst>
              </p:cNvPr>
              <p:cNvSpPr>
                <a:spLocks noChangeArrowheads="1"/>
              </p:cNvSpPr>
              <p:nvPr/>
            </p:nvSpPr>
            <p:spPr bwMode="auto">
              <a:xfrm>
                <a:off x="4515029" y="3466575"/>
                <a:ext cx="73612" cy="770074"/>
              </a:xfrm>
              <a:prstGeom prst="rect">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sp>
            <p:nvSpPr>
              <p:cNvPr id="150" name="ZoneTexte 149">
                <a:extLst>
                  <a:ext uri="{FF2B5EF4-FFF2-40B4-BE49-F238E27FC236}">
                    <a16:creationId xmlns:a16="http://schemas.microsoft.com/office/drawing/2014/main" id="{173D9B50-85CE-1BCC-4D83-FEB349412351}"/>
                  </a:ext>
                </a:extLst>
              </p:cNvPr>
              <p:cNvSpPr txBox="1"/>
              <p:nvPr/>
            </p:nvSpPr>
            <p:spPr>
              <a:xfrm>
                <a:off x="3445540" y="3569854"/>
                <a:ext cx="802313" cy="584775"/>
              </a:xfrm>
              <a:prstGeom prst="rect">
                <a:avLst/>
              </a:prstGeom>
              <a:noFill/>
            </p:spPr>
            <p:txBody>
              <a:bodyPr wrap="square" rtlCol="0">
                <a:spAutoFit/>
              </a:bodyPr>
              <a:lstStyle/>
              <a:p>
                <a:pPr algn="ctr"/>
                <a:r>
                  <a:rPr lang="fr-FR" sz="3200" b="1" dirty="0">
                    <a:solidFill>
                      <a:schemeClr val="bg1"/>
                    </a:solidFill>
                    <a:latin typeface="Montserrat" panose="00000500000000000000" pitchFamily="2" charset="0"/>
                    <a:ea typeface="Tahoma" panose="020B0604030504040204" pitchFamily="34" charset="0"/>
                    <a:cs typeface="Tahoma" panose="020B0604030504040204" pitchFamily="34" charset="0"/>
                  </a:rPr>
                  <a:t>03</a:t>
                </a:r>
                <a:endParaRPr lang="fr-FR" sz="3200" dirty="0">
                  <a:solidFill>
                    <a:schemeClr val="bg1"/>
                  </a:solidFill>
                  <a:latin typeface="Montserrat" panose="00000500000000000000" pitchFamily="2" charset="0"/>
                  <a:ea typeface="Tahoma" panose="020B0604030504040204" pitchFamily="34" charset="0"/>
                  <a:cs typeface="Tahoma" panose="020B0604030504040204" pitchFamily="34" charset="0"/>
                </a:endParaRPr>
              </a:p>
            </p:txBody>
          </p:sp>
          <p:sp>
            <p:nvSpPr>
              <p:cNvPr id="152" name="Oval 6">
                <a:extLst>
                  <a:ext uri="{FF2B5EF4-FFF2-40B4-BE49-F238E27FC236}">
                    <a16:creationId xmlns:a16="http://schemas.microsoft.com/office/drawing/2014/main" id="{C81296D5-A12B-E27A-158D-DE9E4F87ECB2}"/>
                  </a:ext>
                </a:extLst>
              </p:cNvPr>
              <p:cNvSpPr>
                <a:spLocks noChangeArrowheads="1"/>
              </p:cNvSpPr>
              <p:nvPr/>
            </p:nvSpPr>
            <p:spPr bwMode="auto">
              <a:xfrm>
                <a:off x="1357980" y="3561128"/>
                <a:ext cx="639613" cy="586101"/>
              </a:xfrm>
              <a:prstGeom prst="ellipse">
                <a:avLst/>
              </a:prstGeom>
              <a:solidFill>
                <a:srgbClr val="FE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latin typeface="Montserrat" panose="00000500000000000000" pitchFamily="2" charset="0"/>
                </a:endParaRPr>
              </a:p>
            </p:txBody>
          </p:sp>
        </p:grpSp>
        <p:grpSp>
          <p:nvGrpSpPr>
            <p:cNvPr id="261" name="Graphique 1793">
              <a:extLst>
                <a:ext uri="{FF2B5EF4-FFF2-40B4-BE49-F238E27FC236}">
                  <a16:creationId xmlns:a16="http://schemas.microsoft.com/office/drawing/2014/main" id="{AF6422BC-F0DF-3A38-36A4-645690BAE40E}"/>
                </a:ext>
              </a:extLst>
            </p:cNvPr>
            <p:cNvGrpSpPr/>
            <p:nvPr/>
          </p:nvGrpSpPr>
          <p:grpSpPr>
            <a:xfrm>
              <a:off x="575346" y="3903592"/>
              <a:ext cx="459963" cy="257917"/>
              <a:chOff x="2831780" y="2226945"/>
              <a:chExt cx="459962" cy="257917"/>
            </a:xfrm>
            <a:noFill/>
          </p:grpSpPr>
          <p:grpSp>
            <p:nvGrpSpPr>
              <p:cNvPr id="262" name="Graphique 1793">
                <a:extLst>
                  <a:ext uri="{FF2B5EF4-FFF2-40B4-BE49-F238E27FC236}">
                    <a16:creationId xmlns:a16="http://schemas.microsoft.com/office/drawing/2014/main" id="{7C3FBDA5-0D27-1FD9-14D5-994E1919C175}"/>
                  </a:ext>
                </a:extLst>
              </p:cNvPr>
              <p:cNvGrpSpPr/>
              <p:nvPr/>
            </p:nvGrpSpPr>
            <p:grpSpPr>
              <a:xfrm>
                <a:off x="2831780" y="2226945"/>
                <a:ext cx="459962" cy="257917"/>
                <a:chOff x="2831780" y="2226945"/>
                <a:chExt cx="459962" cy="257917"/>
              </a:xfrm>
              <a:grpFill/>
            </p:grpSpPr>
            <p:sp>
              <p:nvSpPr>
                <p:cNvPr id="265" name="Forme libre : forme 264">
                  <a:extLst>
                    <a:ext uri="{FF2B5EF4-FFF2-40B4-BE49-F238E27FC236}">
                      <a16:creationId xmlns:a16="http://schemas.microsoft.com/office/drawing/2014/main" id="{D76D2E23-62EA-A080-8D17-02460DE210DB}"/>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84775F"/>
                  </a:solidFill>
                  <a:prstDash val="solid"/>
                  <a:round/>
                </a:ln>
              </p:spPr>
              <p:txBody>
                <a:bodyPr rtlCol="0" anchor="ctr"/>
                <a:lstStyle/>
                <a:p>
                  <a:endParaRPr lang="fr-FR" sz="1400" u="sng"/>
                </a:p>
              </p:txBody>
            </p:sp>
            <p:sp>
              <p:nvSpPr>
                <p:cNvPr id="266" name="Forme libre : forme 265">
                  <a:extLst>
                    <a:ext uri="{FF2B5EF4-FFF2-40B4-BE49-F238E27FC236}">
                      <a16:creationId xmlns:a16="http://schemas.microsoft.com/office/drawing/2014/main" id="{CFDA8A8E-FFA6-8E72-B3A4-2804EFE47EFB}"/>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84775F"/>
                  </a:solidFill>
                  <a:prstDash val="solid"/>
                  <a:round/>
                </a:ln>
              </p:spPr>
              <p:txBody>
                <a:bodyPr rtlCol="0" anchor="ctr"/>
                <a:lstStyle/>
                <a:p>
                  <a:endParaRPr lang="fr-FR" sz="1400" u="sng"/>
                </a:p>
              </p:txBody>
            </p:sp>
            <p:sp>
              <p:nvSpPr>
                <p:cNvPr id="267" name="Forme libre : forme 266">
                  <a:extLst>
                    <a:ext uri="{FF2B5EF4-FFF2-40B4-BE49-F238E27FC236}">
                      <a16:creationId xmlns:a16="http://schemas.microsoft.com/office/drawing/2014/main" id="{FFCD58AC-0B16-D2BB-C7C5-42ED928490F8}"/>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84775F"/>
                  </a:solidFill>
                  <a:prstDash val="solid"/>
                  <a:round/>
                </a:ln>
              </p:spPr>
              <p:txBody>
                <a:bodyPr rtlCol="0" anchor="ctr"/>
                <a:lstStyle/>
                <a:p>
                  <a:endParaRPr lang="fr-FR" sz="1400" u="sng"/>
                </a:p>
              </p:txBody>
            </p:sp>
            <p:sp>
              <p:nvSpPr>
                <p:cNvPr id="268" name="Forme libre : forme 267">
                  <a:extLst>
                    <a:ext uri="{FF2B5EF4-FFF2-40B4-BE49-F238E27FC236}">
                      <a16:creationId xmlns:a16="http://schemas.microsoft.com/office/drawing/2014/main" id="{EB9897B5-8BFF-9904-0199-6C9F9125E631}"/>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84775F"/>
                  </a:solidFill>
                  <a:prstDash val="solid"/>
                  <a:round/>
                </a:ln>
              </p:spPr>
              <p:txBody>
                <a:bodyPr rtlCol="0" anchor="ctr"/>
                <a:lstStyle/>
                <a:p>
                  <a:endParaRPr lang="fr-FR" sz="1400" u="sng"/>
                </a:p>
              </p:txBody>
            </p:sp>
            <p:sp>
              <p:nvSpPr>
                <p:cNvPr id="269" name="Forme libre : forme 268">
                  <a:extLst>
                    <a:ext uri="{FF2B5EF4-FFF2-40B4-BE49-F238E27FC236}">
                      <a16:creationId xmlns:a16="http://schemas.microsoft.com/office/drawing/2014/main" id="{CA6EC592-D2D0-747E-9551-5BBD5A94C9CD}"/>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84775F"/>
                  </a:solidFill>
                  <a:prstDash val="solid"/>
                  <a:round/>
                </a:ln>
              </p:spPr>
              <p:txBody>
                <a:bodyPr rtlCol="0" anchor="ctr"/>
                <a:lstStyle/>
                <a:p>
                  <a:endParaRPr lang="fr-FR" sz="1400" u="sng"/>
                </a:p>
              </p:txBody>
            </p:sp>
            <p:sp>
              <p:nvSpPr>
                <p:cNvPr id="270" name="Forme libre : forme 269">
                  <a:extLst>
                    <a:ext uri="{FF2B5EF4-FFF2-40B4-BE49-F238E27FC236}">
                      <a16:creationId xmlns:a16="http://schemas.microsoft.com/office/drawing/2014/main" id="{CCF399B8-38EB-3C15-C50F-B8B30658D419}"/>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84775F"/>
                  </a:solidFill>
                  <a:prstDash val="solid"/>
                  <a:round/>
                </a:ln>
              </p:spPr>
              <p:txBody>
                <a:bodyPr rtlCol="0" anchor="ctr"/>
                <a:lstStyle/>
                <a:p>
                  <a:endParaRPr lang="fr-FR" sz="1400" u="sng"/>
                </a:p>
              </p:txBody>
            </p:sp>
            <p:sp>
              <p:nvSpPr>
                <p:cNvPr id="271" name="Forme libre : forme 270">
                  <a:extLst>
                    <a:ext uri="{FF2B5EF4-FFF2-40B4-BE49-F238E27FC236}">
                      <a16:creationId xmlns:a16="http://schemas.microsoft.com/office/drawing/2014/main" id="{B4CD5DBA-97E1-118A-80D0-1ECD4AA89433}"/>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84775F"/>
                  </a:solidFill>
                  <a:prstDash val="solid"/>
                  <a:round/>
                </a:ln>
              </p:spPr>
              <p:txBody>
                <a:bodyPr rtlCol="0" anchor="ctr"/>
                <a:lstStyle/>
                <a:p>
                  <a:endParaRPr lang="fr-FR" sz="1400" u="sng"/>
                </a:p>
              </p:txBody>
            </p:sp>
            <p:sp>
              <p:nvSpPr>
                <p:cNvPr id="272" name="Forme libre : forme 271">
                  <a:extLst>
                    <a:ext uri="{FF2B5EF4-FFF2-40B4-BE49-F238E27FC236}">
                      <a16:creationId xmlns:a16="http://schemas.microsoft.com/office/drawing/2014/main" id="{4EF05394-1C51-8009-CE1C-E1A21A30A504}"/>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84775F"/>
                  </a:solidFill>
                  <a:prstDash val="solid"/>
                  <a:round/>
                </a:ln>
              </p:spPr>
              <p:txBody>
                <a:bodyPr rtlCol="0" anchor="ctr"/>
                <a:lstStyle/>
                <a:p>
                  <a:endParaRPr lang="fr-FR" sz="1400" u="sng"/>
                </a:p>
              </p:txBody>
            </p:sp>
            <p:sp>
              <p:nvSpPr>
                <p:cNvPr id="273" name="Forme libre : forme 272">
                  <a:extLst>
                    <a:ext uri="{FF2B5EF4-FFF2-40B4-BE49-F238E27FC236}">
                      <a16:creationId xmlns:a16="http://schemas.microsoft.com/office/drawing/2014/main" id="{6B04834A-7DF0-690C-8B0E-36C4153E8EF2}"/>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84775F"/>
                  </a:solidFill>
                  <a:prstDash val="solid"/>
                  <a:round/>
                </a:ln>
              </p:spPr>
              <p:txBody>
                <a:bodyPr rtlCol="0" anchor="ctr"/>
                <a:lstStyle/>
                <a:p>
                  <a:endParaRPr lang="fr-FR" sz="1400" u="sng"/>
                </a:p>
              </p:txBody>
            </p:sp>
            <p:sp>
              <p:nvSpPr>
                <p:cNvPr id="274" name="Forme libre : forme 273">
                  <a:extLst>
                    <a:ext uri="{FF2B5EF4-FFF2-40B4-BE49-F238E27FC236}">
                      <a16:creationId xmlns:a16="http://schemas.microsoft.com/office/drawing/2014/main" id="{12C081C4-9631-8303-5937-ED432DA24F81}"/>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84775F"/>
                  </a:solidFill>
                  <a:prstDash val="solid"/>
                  <a:round/>
                </a:ln>
              </p:spPr>
              <p:txBody>
                <a:bodyPr rtlCol="0" anchor="ctr"/>
                <a:lstStyle/>
                <a:p>
                  <a:endParaRPr lang="fr-FR" sz="1400" u="sng"/>
                </a:p>
              </p:txBody>
            </p:sp>
            <p:sp>
              <p:nvSpPr>
                <p:cNvPr id="275" name="Forme libre : forme 274">
                  <a:extLst>
                    <a:ext uri="{FF2B5EF4-FFF2-40B4-BE49-F238E27FC236}">
                      <a16:creationId xmlns:a16="http://schemas.microsoft.com/office/drawing/2014/main" id="{370231A1-F826-72B8-DF5B-79607482197A}"/>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84775F"/>
                  </a:solidFill>
                  <a:prstDash val="solid"/>
                  <a:round/>
                </a:ln>
              </p:spPr>
              <p:txBody>
                <a:bodyPr rtlCol="0" anchor="ctr"/>
                <a:lstStyle/>
                <a:p>
                  <a:endParaRPr lang="fr-FR" sz="1400" u="sng"/>
                </a:p>
              </p:txBody>
            </p:sp>
            <p:sp>
              <p:nvSpPr>
                <p:cNvPr id="276" name="Forme libre : forme 275">
                  <a:extLst>
                    <a:ext uri="{FF2B5EF4-FFF2-40B4-BE49-F238E27FC236}">
                      <a16:creationId xmlns:a16="http://schemas.microsoft.com/office/drawing/2014/main" id="{1763B4A9-DE33-54E1-CFDD-35D87990CE9D}"/>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84775F"/>
                  </a:solidFill>
                  <a:prstDash val="solid"/>
                  <a:round/>
                </a:ln>
              </p:spPr>
              <p:txBody>
                <a:bodyPr rtlCol="0" anchor="ctr"/>
                <a:lstStyle/>
                <a:p>
                  <a:endParaRPr lang="fr-FR" sz="1400" u="sng"/>
                </a:p>
              </p:txBody>
            </p:sp>
            <p:sp>
              <p:nvSpPr>
                <p:cNvPr id="277" name="Forme libre : forme 276">
                  <a:extLst>
                    <a:ext uri="{FF2B5EF4-FFF2-40B4-BE49-F238E27FC236}">
                      <a16:creationId xmlns:a16="http://schemas.microsoft.com/office/drawing/2014/main" id="{E3C14C55-32C6-FB06-EF1C-B092701275F1}"/>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84775F"/>
                  </a:solidFill>
                  <a:prstDash val="solid"/>
                  <a:round/>
                </a:ln>
              </p:spPr>
              <p:txBody>
                <a:bodyPr rtlCol="0" anchor="ctr"/>
                <a:lstStyle/>
                <a:p>
                  <a:endParaRPr lang="fr-FR" sz="1400" u="sng"/>
                </a:p>
              </p:txBody>
            </p:sp>
            <p:sp>
              <p:nvSpPr>
                <p:cNvPr id="278" name="Forme libre : forme 277">
                  <a:extLst>
                    <a:ext uri="{FF2B5EF4-FFF2-40B4-BE49-F238E27FC236}">
                      <a16:creationId xmlns:a16="http://schemas.microsoft.com/office/drawing/2014/main" id="{9E4C2F13-837D-CEB3-F7EB-16EB3713AA6B}"/>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84775F"/>
                  </a:solidFill>
                  <a:prstDash val="solid"/>
                  <a:round/>
                </a:ln>
              </p:spPr>
              <p:txBody>
                <a:bodyPr rtlCol="0" anchor="ctr"/>
                <a:lstStyle/>
                <a:p>
                  <a:endParaRPr lang="fr-FR" sz="1400" u="sng"/>
                </a:p>
              </p:txBody>
            </p:sp>
            <p:sp>
              <p:nvSpPr>
                <p:cNvPr id="279" name="Forme libre : forme 278">
                  <a:extLst>
                    <a:ext uri="{FF2B5EF4-FFF2-40B4-BE49-F238E27FC236}">
                      <a16:creationId xmlns:a16="http://schemas.microsoft.com/office/drawing/2014/main" id="{CF5E7BD7-1116-0D9B-001D-6DD43B55D95E}"/>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84775F"/>
                  </a:solidFill>
                  <a:prstDash val="solid"/>
                  <a:round/>
                </a:ln>
              </p:spPr>
              <p:txBody>
                <a:bodyPr rtlCol="0" anchor="ctr"/>
                <a:lstStyle/>
                <a:p>
                  <a:endParaRPr lang="fr-FR" sz="1400" u="sng"/>
                </a:p>
              </p:txBody>
            </p:sp>
            <p:sp>
              <p:nvSpPr>
                <p:cNvPr id="280" name="Forme libre : forme 279">
                  <a:extLst>
                    <a:ext uri="{FF2B5EF4-FFF2-40B4-BE49-F238E27FC236}">
                      <a16:creationId xmlns:a16="http://schemas.microsoft.com/office/drawing/2014/main" id="{F7AB1762-58ED-E152-4CE4-02BC547CAF60}"/>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84775F"/>
                  </a:solidFill>
                  <a:prstDash val="solid"/>
                  <a:round/>
                </a:ln>
              </p:spPr>
              <p:txBody>
                <a:bodyPr rtlCol="0" anchor="ctr"/>
                <a:lstStyle/>
                <a:p>
                  <a:endParaRPr lang="fr-FR" sz="1400" u="sng"/>
                </a:p>
              </p:txBody>
            </p:sp>
            <p:sp>
              <p:nvSpPr>
                <p:cNvPr id="281" name="Forme libre : forme 280">
                  <a:extLst>
                    <a:ext uri="{FF2B5EF4-FFF2-40B4-BE49-F238E27FC236}">
                      <a16:creationId xmlns:a16="http://schemas.microsoft.com/office/drawing/2014/main" id="{B1FCC1C6-7521-929E-6870-4FF69DF29A4A}"/>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84775F"/>
                  </a:solidFill>
                  <a:prstDash val="solid"/>
                  <a:round/>
                </a:ln>
              </p:spPr>
              <p:txBody>
                <a:bodyPr rtlCol="0" anchor="ctr"/>
                <a:lstStyle/>
                <a:p>
                  <a:endParaRPr lang="fr-FR" sz="1400" u="sng"/>
                </a:p>
              </p:txBody>
            </p:sp>
            <p:sp>
              <p:nvSpPr>
                <p:cNvPr id="282" name="Forme libre : forme 281">
                  <a:extLst>
                    <a:ext uri="{FF2B5EF4-FFF2-40B4-BE49-F238E27FC236}">
                      <a16:creationId xmlns:a16="http://schemas.microsoft.com/office/drawing/2014/main" id="{07BD4156-5729-D6F2-4ACF-E7644B55695B}"/>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84775F"/>
                  </a:solidFill>
                  <a:prstDash val="solid"/>
                  <a:round/>
                </a:ln>
              </p:spPr>
              <p:txBody>
                <a:bodyPr rtlCol="0" anchor="ctr"/>
                <a:lstStyle/>
                <a:p>
                  <a:endParaRPr lang="fr-FR" sz="1400" u="sng"/>
                </a:p>
              </p:txBody>
            </p:sp>
            <p:sp>
              <p:nvSpPr>
                <p:cNvPr id="283" name="Forme libre : forme 282">
                  <a:extLst>
                    <a:ext uri="{FF2B5EF4-FFF2-40B4-BE49-F238E27FC236}">
                      <a16:creationId xmlns:a16="http://schemas.microsoft.com/office/drawing/2014/main" id="{5528E4EB-7D52-DAEB-557B-A3E442D035D5}"/>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84775F"/>
                  </a:solidFill>
                  <a:prstDash val="solid"/>
                  <a:round/>
                </a:ln>
              </p:spPr>
              <p:txBody>
                <a:bodyPr rtlCol="0" anchor="ctr"/>
                <a:lstStyle/>
                <a:p>
                  <a:endParaRPr lang="fr-FR" sz="1400" u="sng"/>
                </a:p>
              </p:txBody>
            </p:sp>
            <p:sp>
              <p:nvSpPr>
                <p:cNvPr id="284" name="Forme libre : forme 283">
                  <a:extLst>
                    <a:ext uri="{FF2B5EF4-FFF2-40B4-BE49-F238E27FC236}">
                      <a16:creationId xmlns:a16="http://schemas.microsoft.com/office/drawing/2014/main" id="{1D636259-26FC-481E-AA09-0E32617BABC7}"/>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84775F"/>
                  </a:solidFill>
                  <a:prstDash val="solid"/>
                  <a:round/>
                </a:ln>
              </p:spPr>
              <p:txBody>
                <a:bodyPr rtlCol="0" anchor="ctr"/>
                <a:lstStyle/>
                <a:p>
                  <a:endParaRPr lang="fr-FR" sz="1400" u="sng"/>
                </a:p>
              </p:txBody>
            </p:sp>
            <p:sp>
              <p:nvSpPr>
                <p:cNvPr id="285" name="Forme libre : forme 284">
                  <a:extLst>
                    <a:ext uri="{FF2B5EF4-FFF2-40B4-BE49-F238E27FC236}">
                      <a16:creationId xmlns:a16="http://schemas.microsoft.com/office/drawing/2014/main" id="{E2C95A6E-FBBE-3F1B-C6AB-BE36F6E9A7C8}"/>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84775F"/>
                  </a:solidFill>
                  <a:prstDash val="solid"/>
                  <a:round/>
                </a:ln>
              </p:spPr>
              <p:txBody>
                <a:bodyPr rtlCol="0" anchor="ctr"/>
                <a:lstStyle/>
                <a:p>
                  <a:endParaRPr lang="fr-FR" sz="1400" u="sng"/>
                </a:p>
              </p:txBody>
            </p:sp>
            <p:sp>
              <p:nvSpPr>
                <p:cNvPr id="286" name="Forme libre : forme 285">
                  <a:extLst>
                    <a:ext uri="{FF2B5EF4-FFF2-40B4-BE49-F238E27FC236}">
                      <a16:creationId xmlns:a16="http://schemas.microsoft.com/office/drawing/2014/main" id="{7107258F-E2E0-3833-469F-5BF2004440C5}"/>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84775F"/>
                  </a:solidFill>
                  <a:prstDash val="solid"/>
                  <a:round/>
                </a:ln>
              </p:spPr>
              <p:txBody>
                <a:bodyPr rtlCol="0" anchor="ctr"/>
                <a:lstStyle/>
                <a:p>
                  <a:endParaRPr lang="fr-FR" sz="1400" u="sng"/>
                </a:p>
              </p:txBody>
            </p:sp>
            <p:sp>
              <p:nvSpPr>
                <p:cNvPr id="287" name="Forme libre : forme 286">
                  <a:extLst>
                    <a:ext uri="{FF2B5EF4-FFF2-40B4-BE49-F238E27FC236}">
                      <a16:creationId xmlns:a16="http://schemas.microsoft.com/office/drawing/2014/main" id="{0C2183CD-AF07-BF8F-A40A-C5EA9D087599}"/>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84775F"/>
                  </a:solidFill>
                  <a:prstDash val="solid"/>
                  <a:round/>
                </a:ln>
              </p:spPr>
              <p:txBody>
                <a:bodyPr rtlCol="0" anchor="ctr"/>
                <a:lstStyle/>
                <a:p>
                  <a:endParaRPr lang="fr-FR" sz="1400" u="sng"/>
                </a:p>
              </p:txBody>
            </p:sp>
          </p:grpSp>
          <p:sp>
            <p:nvSpPr>
              <p:cNvPr id="263" name="Forme libre : forme 262">
                <a:extLst>
                  <a:ext uri="{FF2B5EF4-FFF2-40B4-BE49-F238E27FC236}">
                    <a16:creationId xmlns:a16="http://schemas.microsoft.com/office/drawing/2014/main" id="{14887B20-69C4-970B-3EF0-85FBA6F1B10E}"/>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84775F"/>
                </a:solidFill>
                <a:prstDash val="solid"/>
                <a:round/>
              </a:ln>
            </p:spPr>
            <p:txBody>
              <a:bodyPr rtlCol="0" anchor="ctr"/>
              <a:lstStyle/>
              <a:p>
                <a:endParaRPr lang="fr-FR" sz="1400" u="sng"/>
              </a:p>
            </p:txBody>
          </p:sp>
          <p:sp>
            <p:nvSpPr>
              <p:cNvPr id="264" name="Forme libre : forme 263">
                <a:extLst>
                  <a:ext uri="{FF2B5EF4-FFF2-40B4-BE49-F238E27FC236}">
                    <a16:creationId xmlns:a16="http://schemas.microsoft.com/office/drawing/2014/main" id="{916582BD-51F0-EF4E-448D-6007DFACA332}"/>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84775F"/>
                </a:solidFill>
                <a:prstDash val="solid"/>
                <a:round/>
              </a:ln>
            </p:spPr>
            <p:txBody>
              <a:bodyPr rtlCol="0" anchor="ctr"/>
              <a:lstStyle/>
              <a:p>
                <a:endParaRPr lang="fr-FR" sz="1400" u="sng"/>
              </a:p>
            </p:txBody>
          </p:sp>
        </p:grpSp>
      </p:grpSp>
      <p:sp>
        <p:nvSpPr>
          <p:cNvPr id="292" name="Rectangle 291">
            <a:extLst>
              <a:ext uri="{FF2B5EF4-FFF2-40B4-BE49-F238E27FC236}">
                <a16:creationId xmlns:a16="http://schemas.microsoft.com/office/drawing/2014/main" id="{754150A1-F2D0-2980-F196-3A78349EBC2D}"/>
              </a:ext>
            </a:extLst>
          </p:cNvPr>
          <p:cNvSpPr/>
          <p:nvPr/>
        </p:nvSpPr>
        <p:spPr>
          <a:xfrm>
            <a:off x="909431" y="5568626"/>
            <a:ext cx="10504045" cy="644518"/>
          </a:xfrm>
          <a:custGeom>
            <a:avLst/>
            <a:gdLst>
              <a:gd name="connsiteX0" fmla="*/ 0 w 10504045"/>
              <a:gd name="connsiteY0" fmla="*/ 0 h 644518"/>
              <a:gd name="connsiteX1" fmla="*/ 656503 w 10504045"/>
              <a:gd name="connsiteY1" fmla="*/ 0 h 644518"/>
              <a:gd name="connsiteX2" fmla="*/ 1313006 w 10504045"/>
              <a:gd name="connsiteY2" fmla="*/ 0 h 644518"/>
              <a:gd name="connsiteX3" fmla="*/ 1969508 w 10504045"/>
              <a:gd name="connsiteY3" fmla="*/ 0 h 644518"/>
              <a:gd name="connsiteX4" fmla="*/ 2415930 w 10504045"/>
              <a:gd name="connsiteY4" fmla="*/ 0 h 644518"/>
              <a:gd name="connsiteX5" fmla="*/ 3282514 w 10504045"/>
              <a:gd name="connsiteY5" fmla="*/ 0 h 644518"/>
              <a:gd name="connsiteX6" fmla="*/ 4149098 w 10504045"/>
              <a:gd name="connsiteY6" fmla="*/ 0 h 644518"/>
              <a:gd name="connsiteX7" fmla="*/ 4490479 w 10504045"/>
              <a:gd name="connsiteY7" fmla="*/ 0 h 644518"/>
              <a:gd name="connsiteX8" fmla="*/ 5252023 w 10504045"/>
              <a:gd name="connsiteY8" fmla="*/ 0 h 644518"/>
              <a:gd name="connsiteX9" fmla="*/ 6118606 w 10504045"/>
              <a:gd name="connsiteY9" fmla="*/ 0 h 644518"/>
              <a:gd name="connsiteX10" fmla="*/ 6459988 w 10504045"/>
              <a:gd name="connsiteY10" fmla="*/ 0 h 644518"/>
              <a:gd name="connsiteX11" fmla="*/ 7221531 w 10504045"/>
              <a:gd name="connsiteY11" fmla="*/ 0 h 644518"/>
              <a:gd name="connsiteX12" fmla="*/ 7562912 w 10504045"/>
              <a:gd name="connsiteY12" fmla="*/ 0 h 644518"/>
              <a:gd name="connsiteX13" fmla="*/ 8114375 w 10504045"/>
              <a:gd name="connsiteY13" fmla="*/ 0 h 644518"/>
              <a:gd name="connsiteX14" fmla="*/ 8875918 w 10504045"/>
              <a:gd name="connsiteY14" fmla="*/ 0 h 644518"/>
              <a:gd name="connsiteX15" fmla="*/ 9637461 w 10504045"/>
              <a:gd name="connsiteY15" fmla="*/ 0 h 644518"/>
              <a:gd name="connsiteX16" fmla="*/ 10504045 w 10504045"/>
              <a:gd name="connsiteY16" fmla="*/ 0 h 644518"/>
              <a:gd name="connsiteX17" fmla="*/ 10504045 w 10504045"/>
              <a:gd name="connsiteY17" fmla="*/ 644518 h 644518"/>
              <a:gd name="connsiteX18" fmla="*/ 10057623 w 10504045"/>
              <a:gd name="connsiteY18" fmla="*/ 644518 h 644518"/>
              <a:gd name="connsiteX19" fmla="*/ 9401120 w 10504045"/>
              <a:gd name="connsiteY19" fmla="*/ 644518 h 644518"/>
              <a:gd name="connsiteX20" fmla="*/ 8639577 w 10504045"/>
              <a:gd name="connsiteY20" fmla="*/ 644518 h 644518"/>
              <a:gd name="connsiteX21" fmla="*/ 7983074 w 10504045"/>
              <a:gd name="connsiteY21" fmla="*/ 644518 h 644518"/>
              <a:gd name="connsiteX22" fmla="*/ 7221531 w 10504045"/>
              <a:gd name="connsiteY22" fmla="*/ 644518 h 644518"/>
              <a:gd name="connsiteX23" fmla="*/ 6354947 w 10504045"/>
              <a:gd name="connsiteY23" fmla="*/ 644518 h 644518"/>
              <a:gd name="connsiteX24" fmla="*/ 5488364 w 10504045"/>
              <a:gd name="connsiteY24" fmla="*/ 644518 h 644518"/>
              <a:gd name="connsiteX25" fmla="*/ 4831861 w 10504045"/>
              <a:gd name="connsiteY25" fmla="*/ 644518 h 644518"/>
              <a:gd name="connsiteX26" fmla="*/ 4385439 w 10504045"/>
              <a:gd name="connsiteY26" fmla="*/ 644518 h 644518"/>
              <a:gd name="connsiteX27" fmla="*/ 3623896 w 10504045"/>
              <a:gd name="connsiteY27" fmla="*/ 644518 h 644518"/>
              <a:gd name="connsiteX28" fmla="*/ 3177474 w 10504045"/>
              <a:gd name="connsiteY28" fmla="*/ 644518 h 644518"/>
              <a:gd name="connsiteX29" fmla="*/ 2836092 w 10504045"/>
              <a:gd name="connsiteY29" fmla="*/ 644518 h 644518"/>
              <a:gd name="connsiteX30" fmla="*/ 2284630 w 10504045"/>
              <a:gd name="connsiteY30" fmla="*/ 644518 h 644518"/>
              <a:gd name="connsiteX31" fmla="*/ 1418046 w 10504045"/>
              <a:gd name="connsiteY31" fmla="*/ 644518 h 644518"/>
              <a:gd name="connsiteX32" fmla="*/ 971624 w 10504045"/>
              <a:gd name="connsiteY32" fmla="*/ 644518 h 644518"/>
              <a:gd name="connsiteX33" fmla="*/ 0 w 10504045"/>
              <a:gd name="connsiteY33" fmla="*/ 644518 h 644518"/>
              <a:gd name="connsiteX34" fmla="*/ 0 w 10504045"/>
              <a:gd name="connsiteY34" fmla="*/ 0 h 644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504045" h="644518" fill="none" extrusionOk="0">
                <a:moveTo>
                  <a:pt x="0" y="0"/>
                </a:moveTo>
                <a:cubicBezTo>
                  <a:pt x="305913" y="27201"/>
                  <a:pt x="472306" y="3147"/>
                  <a:pt x="656503" y="0"/>
                </a:cubicBezTo>
                <a:cubicBezTo>
                  <a:pt x="840700" y="-3147"/>
                  <a:pt x="1150216" y="-19723"/>
                  <a:pt x="1313006" y="0"/>
                </a:cubicBezTo>
                <a:cubicBezTo>
                  <a:pt x="1475796" y="19723"/>
                  <a:pt x="1642403" y="19558"/>
                  <a:pt x="1969508" y="0"/>
                </a:cubicBezTo>
                <a:cubicBezTo>
                  <a:pt x="2296613" y="-19558"/>
                  <a:pt x="2226056" y="19428"/>
                  <a:pt x="2415930" y="0"/>
                </a:cubicBezTo>
                <a:cubicBezTo>
                  <a:pt x="2605804" y="-19428"/>
                  <a:pt x="3033108" y="25633"/>
                  <a:pt x="3282514" y="0"/>
                </a:cubicBezTo>
                <a:cubicBezTo>
                  <a:pt x="3531920" y="-25633"/>
                  <a:pt x="3746900" y="-15682"/>
                  <a:pt x="4149098" y="0"/>
                </a:cubicBezTo>
                <a:cubicBezTo>
                  <a:pt x="4551296" y="15682"/>
                  <a:pt x="4350021" y="6927"/>
                  <a:pt x="4490479" y="0"/>
                </a:cubicBezTo>
                <a:cubicBezTo>
                  <a:pt x="4630937" y="-6927"/>
                  <a:pt x="4962143" y="9125"/>
                  <a:pt x="5252023" y="0"/>
                </a:cubicBezTo>
                <a:cubicBezTo>
                  <a:pt x="5541903" y="-9125"/>
                  <a:pt x="5737003" y="-21346"/>
                  <a:pt x="6118606" y="0"/>
                </a:cubicBezTo>
                <a:cubicBezTo>
                  <a:pt x="6500209" y="21346"/>
                  <a:pt x="6301820" y="4368"/>
                  <a:pt x="6459988" y="0"/>
                </a:cubicBezTo>
                <a:cubicBezTo>
                  <a:pt x="6618156" y="-4368"/>
                  <a:pt x="6871080" y="-10442"/>
                  <a:pt x="7221531" y="0"/>
                </a:cubicBezTo>
                <a:cubicBezTo>
                  <a:pt x="7571982" y="10442"/>
                  <a:pt x="7490426" y="-7253"/>
                  <a:pt x="7562912" y="0"/>
                </a:cubicBezTo>
                <a:cubicBezTo>
                  <a:pt x="7635398" y="7253"/>
                  <a:pt x="7944483" y="22009"/>
                  <a:pt x="8114375" y="0"/>
                </a:cubicBezTo>
                <a:cubicBezTo>
                  <a:pt x="8284267" y="-22009"/>
                  <a:pt x="8623935" y="-34851"/>
                  <a:pt x="8875918" y="0"/>
                </a:cubicBezTo>
                <a:cubicBezTo>
                  <a:pt x="9127901" y="34851"/>
                  <a:pt x="9269015" y="-35647"/>
                  <a:pt x="9637461" y="0"/>
                </a:cubicBezTo>
                <a:cubicBezTo>
                  <a:pt x="10005907" y="35647"/>
                  <a:pt x="10155308" y="459"/>
                  <a:pt x="10504045" y="0"/>
                </a:cubicBezTo>
                <a:cubicBezTo>
                  <a:pt x="10509680" y="210325"/>
                  <a:pt x="10527926" y="458803"/>
                  <a:pt x="10504045" y="644518"/>
                </a:cubicBezTo>
                <a:cubicBezTo>
                  <a:pt x="10289663" y="632671"/>
                  <a:pt x="10280608" y="631741"/>
                  <a:pt x="10057623" y="644518"/>
                </a:cubicBezTo>
                <a:cubicBezTo>
                  <a:pt x="9834638" y="657295"/>
                  <a:pt x="9710909" y="673062"/>
                  <a:pt x="9401120" y="644518"/>
                </a:cubicBezTo>
                <a:cubicBezTo>
                  <a:pt x="9091331" y="615974"/>
                  <a:pt x="9001653" y="624089"/>
                  <a:pt x="8639577" y="644518"/>
                </a:cubicBezTo>
                <a:cubicBezTo>
                  <a:pt x="8277501" y="664947"/>
                  <a:pt x="8216488" y="671667"/>
                  <a:pt x="7983074" y="644518"/>
                </a:cubicBezTo>
                <a:cubicBezTo>
                  <a:pt x="7749660" y="617369"/>
                  <a:pt x="7467670" y="667522"/>
                  <a:pt x="7221531" y="644518"/>
                </a:cubicBezTo>
                <a:cubicBezTo>
                  <a:pt x="6975392" y="621514"/>
                  <a:pt x="6720320" y="631336"/>
                  <a:pt x="6354947" y="644518"/>
                </a:cubicBezTo>
                <a:cubicBezTo>
                  <a:pt x="5989574" y="657700"/>
                  <a:pt x="5802924" y="670380"/>
                  <a:pt x="5488364" y="644518"/>
                </a:cubicBezTo>
                <a:cubicBezTo>
                  <a:pt x="5173804" y="618656"/>
                  <a:pt x="5047784" y="613695"/>
                  <a:pt x="4831861" y="644518"/>
                </a:cubicBezTo>
                <a:cubicBezTo>
                  <a:pt x="4615938" y="675341"/>
                  <a:pt x="4558601" y="651786"/>
                  <a:pt x="4385439" y="644518"/>
                </a:cubicBezTo>
                <a:cubicBezTo>
                  <a:pt x="4212277" y="637250"/>
                  <a:pt x="3892404" y="633475"/>
                  <a:pt x="3623896" y="644518"/>
                </a:cubicBezTo>
                <a:cubicBezTo>
                  <a:pt x="3355388" y="655561"/>
                  <a:pt x="3302058" y="628102"/>
                  <a:pt x="3177474" y="644518"/>
                </a:cubicBezTo>
                <a:cubicBezTo>
                  <a:pt x="3052890" y="660934"/>
                  <a:pt x="2967317" y="644044"/>
                  <a:pt x="2836092" y="644518"/>
                </a:cubicBezTo>
                <a:cubicBezTo>
                  <a:pt x="2704867" y="644992"/>
                  <a:pt x="2525100" y="653875"/>
                  <a:pt x="2284630" y="644518"/>
                </a:cubicBezTo>
                <a:cubicBezTo>
                  <a:pt x="2044160" y="635161"/>
                  <a:pt x="1828584" y="603757"/>
                  <a:pt x="1418046" y="644518"/>
                </a:cubicBezTo>
                <a:cubicBezTo>
                  <a:pt x="1007508" y="685279"/>
                  <a:pt x="1074859" y="625580"/>
                  <a:pt x="971624" y="644518"/>
                </a:cubicBezTo>
                <a:cubicBezTo>
                  <a:pt x="868389" y="663456"/>
                  <a:pt x="228152" y="615051"/>
                  <a:pt x="0" y="644518"/>
                </a:cubicBezTo>
                <a:cubicBezTo>
                  <a:pt x="12025" y="377617"/>
                  <a:pt x="27933" y="191998"/>
                  <a:pt x="0" y="0"/>
                </a:cubicBezTo>
                <a:close/>
              </a:path>
              <a:path w="10504045" h="644518" stroke="0" extrusionOk="0">
                <a:moveTo>
                  <a:pt x="0" y="0"/>
                </a:moveTo>
                <a:cubicBezTo>
                  <a:pt x="410391" y="-12979"/>
                  <a:pt x="620584" y="-41259"/>
                  <a:pt x="866584" y="0"/>
                </a:cubicBezTo>
                <a:cubicBezTo>
                  <a:pt x="1112584" y="41259"/>
                  <a:pt x="1124124" y="-9489"/>
                  <a:pt x="1207965" y="0"/>
                </a:cubicBezTo>
                <a:cubicBezTo>
                  <a:pt x="1291806" y="9489"/>
                  <a:pt x="1644401" y="19160"/>
                  <a:pt x="1969508" y="0"/>
                </a:cubicBezTo>
                <a:cubicBezTo>
                  <a:pt x="2294615" y="-19160"/>
                  <a:pt x="2214209" y="-2614"/>
                  <a:pt x="2415930" y="0"/>
                </a:cubicBezTo>
                <a:cubicBezTo>
                  <a:pt x="2617651" y="2614"/>
                  <a:pt x="2677669" y="19235"/>
                  <a:pt x="2862352" y="0"/>
                </a:cubicBezTo>
                <a:cubicBezTo>
                  <a:pt x="3047035" y="-19235"/>
                  <a:pt x="3270201" y="-23678"/>
                  <a:pt x="3518855" y="0"/>
                </a:cubicBezTo>
                <a:cubicBezTo>
                  <a:pt x="3767509" y="23678"/>
                  <a:pt x="4005664" y="-10549"/>
                  <a:pt x="4175358" y="0"/>
                </a:cubicBezTo>
                <a:cubicBezTo>
                  <a:pt x="4345052" y="10549"/>
                  <a:pt x="4445082" y="1505"/>
                  <a:pt x="4516739" y="0"/>
                </a:cubicBezTo>
                <a:cubicBezTo>
                  <a:pt x="4588396" y="-1505"/>
                  <a:pt x="4934404" y="-25678"/>
                  <a:pt x="5068202" y="0"/>
                </a:cubicBezTo>
                <a:cubicBezTo>
                  <a:pt x="5202000" y="25678"/>
                  <a:pt x="5617554" y="23343"/>
                  <a:pt x="5934785" y="0"/>
                </a:cubicBezTo>
                <a:cubicBezTo>
                  <a:pt x="6252016" y="-23343"/>
                  <a:pt x="6115232" y="-4846"/>
                  <a:pt x="6276167" y="0"/>
                </a:cubicBezTo>
                <a:cubicBezTo>
                  <a:pt x="6437102" y="4846"/>
                  <a:pt x="6885097" y="40383"/>
                  <a:pt x="7142751" y="0"/>
                </a:cubicBezTo>
                <a:cubicBezTo>
                  <a:pt x="7400405" y="-40383"/>
                  <a:pt x="7551167" y="13835"/>
                  <a:pt x="7799253" y="0"/>
                </a:cubicBezTo>
                <a:cubicBezTo>
                  <a:pt x="8047339" y="-13835"/>
                  <a:pt x="8092686" y="9654"/>
                  <a:pt x="8350716" y="0"/>
                </a:cubicBezTo>
                <a:cubicBezTo>
                  <a:pt x="8608746" y="-9654"/>
                  <a:pt x="8911265" y="14384"/>
                  <a:pt x="9112259" y="0"/>
                </a:cubicBezTo>
                <a:cubicBezTo>
                  <a:pt x="9313253" y="-14384"/>
                  <a:pt x="10224380" y="-26023"/>
                  <a:pt x="10504045" y="0"/>
                </a:cubicBezTo>
                <a:cubicBezTo>
                  <a:pt x="10516199" y="211433"/>
                  <a:pt x="10510050" y="499475"/>
                  <a:pt x="10504045" y="644518"/>
                </a:cubicBezTo>
                <a:cubicBezTo>
                  <a:pt x="10348962" y="619882"/>
                  <a:pt x="9924582" y="676212"/>
                  <a:pt x="9742502" y="644518"/>
                </a:cubicBezTo>
                <a:cubicBezTo>
                  <a:pt x="9560422" y="612824"/>
                  <a:pt x="9525203" y="643494"/>
                  <a:pt x="9401120" y="644518"/>
                </a:cubicBezTo>
                <a:cubicBezTo>
                  <a:pt x="9277037" y="645542"/>
                  <a:pt x="8829481" y="602755"/>
                  <a:pt x="8534537" y="644518"/>
                </a:cubicBezTo>
                <a:cubicBezTo>
                  <a:pt x="8239593" y="686281"/>
                  <a:pt x="8046638" y="602690"/>
                  <a:pt x="7667953" y="644518"/>
                </a:cubicBezTo>
                <a:cubicBezTo>
                  <a:pt x="7289268" y="686346"/>
                  <a:pt x="7089485" y="607560"/>
                  <a:pt x="6801369" y="644518"/>
                </a:cubicBezTo>
                <a:cubicBezTo>
                  <a:pt x="6513253" y="681476"/>
                  <a:pt x="6524868" y="627091"/>
                  <a:pt x="6354947" y="644518"/>
                </a:cubicBezTo>
                <a:cubicBezTo>
                  <a:pt x="6185026" y="661945"/>
                  <a:pt x="6017341" y="667750"/>
                  <a:pt x="5698444" y="644518"/>
                </a:cubicBezTo>
                <a:cubicBezTo>
                  <a:pt x="5379547" y="621286"/>
                  <a:pt x="5366313" y="646460"/>
                  <a:pt x="5041942" y="644518"/>
                </a:cubicBezTo>
                <a:cubicBezTo>
                  <a:pt x="4717571" y="642576"/>
                  <a:pt x="4512162" y="655854"/>
                  <a:pt x="4280398" y="644518"/>
                </a:cubicBezTo>
                <a:cubicBezTo>
                  <a:pt x="4048634" y="633182"/>
                  <a:pt x="4009594" y="659094"/>
                  <a:pt x="3939017" y="644518"/>
                </a:cubicBezTo>
                <a:cubicBezTo>
                  <a:pt x="3868440" y="629942"/>
                  <a:pt x="3365879" y="621912"/>
                  <a:pt x="3072433" y="644518"/>
                </a:cubicBezTo>
                <a:cubicBezTo>
                  <a:pt x="2778987" y="667124"/>
                  <a:pt x="2742044" y="648512"/>
                  <a:pt x="2626011" y="644518"/>
                </a:cubicBezTo>
                <a:cubicBezTo>
                  <a:pt x="2509978" y="640524"/>
                  <a:pt x="2316094" y="630111"/>
                  <a:pt x="2179589" y="644518"/>
                </a:cubicBezTo>
                <a:cubicBezTo>
                  <a:pt x="2043084" y="658925"/>
                  <a:pt x="1797593" y="646072"/>
                  <a:pt x="1418046" y="644518"/>
                </a:cubicBezTo>
                <a:cubicBezTo>
                  <a:pt x="1038499" y="642964"/>
                  <a:pt x="849402" y="656042"/>
                  <a:pt x="656503" y="644518"/>
                </a:cubicBezTo>
                <a:cubicBezTo>
                  <a:pt x="463604" y="632994"/>
                  <a:pt x="249948" y="637559"/>
                  <a:pt x="0" y="644518"/>
                </a:cubicBezTo>
                <a:cubicBezTo>
                  <a:pt x="18223" y="418946"/>
                  <a:pt x="8607" y="312299"/>
                  <a:pt x="0" y="0"/>
                </a:cubicBezTo>
                <a:close/>
              </a:path>
            </a:pathLst>
          </a:custGeom>
          <a:solidFill>
            <a:srgbClr val="A38EE3"/>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3" name="Rectangle 292">
            <a:extLst>
              <a:ext uri="{FF2B5EF4-FFF2-40B4-BE49-F238E27FC236}">
                <a16:creationId xmlns:a16="http://schemas.microsoft.com/office/drawing/2014/main" id="{489F2A14-9BD6-1A99-79D6-3E38276B1505}"/>
              </a:ext>
            </a:extLst>
          </p:cNvPr>
          <p:cNvSpPr/>
          <p:nvPr/>
        </p:nvSpPr>
        <p:spPr>
          <a:xfrm>
            <a:off x="857880" y="5471566"/>
            <a:ext cx="10450314" cy="617641"/>
          </a:xfrm>
          <a:custGeom>
            <a:avLst/>
            <a:gdLst>
              <a:gd name="connsiteX0" fmla="*/ 0 w 10450314"/>
              <a:gd name="connsiteY0" fmla="*/ 0 h 617641"/>
              <a:gd name="connsiteX1" fmla="*/ 905694 w 10450314"/>
              <a:gd name="connsiteY1" fmla="*/ 0 h 617641"/>
              <a:gd name="connsiteX2" fmla="*/ 1497878 w 10450314"/>
              <a:gd name="connsiteY2" fmla="*/ 0 h 617641"/>
              <a:gd name="connsiteX3" fmla="*/ 2194566 w 10450314"/>
              <a:gd name="connsiteY3" fmla="*/ 0 h 617641"/>
              <a:gd name="connsiteX4" fmla="*/ 2891254 w 10450314"/>
              <a:gd name="connsiteY4" fmla="*/ 0 h 617641"/>
              <a:gd name="connsiteX5" fmla="*/ 3378935 w 10450314"/>
              <a:gd name="connsiteY5" fmla="*/ 0 h 617641"/>
              <a:gd name="connsiteX6" fmla="*/ 4284629 w 10450314"/>
              <a:gd name="connsiteY6" fmla="*/ 0 h 617641"/>
              <a:gd name="connsiteX7" fmla="*/ 5190323 w 10450314"/>
              <a:gd name="connsiteY7" fmla="*/ 0 h 617641"/>
              <a:gd name="connsiteX8" fmla="*/ 5573501 w 10450314"/>
              <a:gd name="connsiteY8" fmla="*/ 0 h 617641"/>
              <a:gd name="connsiteX9" fmla="*/ 6374692 w 10450314"/>
              <a:gd name="connsiteY9" fmla="*/ 0 h 617641"/>
              <a:gd name="connsiteX10" fmla="*/ 7280385 w 10450314"/>
              <a:gd name="connsiteY10" fmla="*/ 0 h 617641"/>
              <a:gd name="connsiteX11" fmla="*/ 7663564 w 10450314"/>
              <a:gd name="connsiteY11" fmla="*/ 0 h 617641"/>
              <a:gd name="connsiteX12" fmla="*/ 8464754 w 10450314"/>
              <a:gd name="connsiteY12" fmla="*/ 0 h 617641"/>
              <a:gd name="connsiteX13" fmla="*/ 8847933 w 10450314"/>
              <a:gd name="connsiteY13" fmla="*/ 0 h 617641"/>
              <a:gd name="connsiteX14" fmla="*/ 9440117 w 10450314"/>
              <a:gd name="connsiteY14" fmla="*/ 0 h 617641"/>
              <a:gd name="connsiteX15" fmla="*/ 10450314 w 10450314"/>
              <a:gd name="connsiteY15" fmla="*/ 0 h 617641"/>
              <a:gd name="connsiteX16" fmla="*/ 10450314 w 10450314"/>
              <a:gd name="connsiteY16" fmla="*/ 617641 h 617641"/>
              <a:gd name="connsiteX17" fmla="*/ 9962633 w 10450314"/>
              <a:gd name="connsiteY17" fmla="*/ 617641 h 617641"/>
              <a:gd name="connsiteX18" fmla="*/ 9579455 w 10450314"/>
              <a:gd name="connsiteY18" fmla="*/ 617641 h 617641"/>
              <a:gd name="connsiteX19" fmla="*/ 8778264 w 10450314"/>
              <a:gd name="connsiteY19" fmla="*/ 617641 h 617641"/>
              <a:gd name="connsiteX20" fmla="*/ 8081576 w 10450314"/>
              <a:gd name="connsiteY20" fmla="*/ 617641 h 617641"/>
              <a:gd name="connsiteX21" fmla="*/ 7280385 w 10450314"/>
              <a:gd name="connsiteY21" fmla="*/ 617641 h 617641"/>
              <a:gd name="connsiteX22" fmla="*/ 6583698 w 10450314"/>
              <a:gd name="connsiteY22" fmla="*/ 617641 h 617641"/>
              <a:gd name="connsiteX23" fmla="*/ 5782507 w 10450314"/>
              <a:gd name="connsiteY23" fmla="*/ 617641 h 617641"/>
              <a:gd name="connsiteX24" fmla="*/ 4876813 w 10450314"/>
              <a:gd name="connsiteY24" fmla="*/ 617641 h 617641"/>
              <a:gd name="connsiteX25" fmla="*/ 3971119 w 10450314"/>
              <a:gd name="connsiteY25" fmla="*/ 617641 h 617641"/>
              <a:gd name="connsiteX26" fmla="*/ 3274432 w 10450314"/>
              <a:gd name="connsiteY26" fmla="*/ 617641 h 617641"/>
              <a:gd name="connsiteX27" fmla="*/ 2786750 w 10450314"/>
              <a:gd name="connsiteY27" fmla="*/ 617641 h 617641"/>
              <a:gd name="connsiteX28" fmla="*/ 1985560 w 10450314"/>
              <a:gd name="connsiteY28" fmla="*/ 617641 h 617641"/>
              <a:gd name="connsiteX29" fmla="*/ 1497878 w 10450314"/>
              <a:gd name="connsiteY29" fmla="*/ 617641 h 617641"/>
              <a:gd name="connsiteX30" fmla="*/ 1114700 w 10450314"/>
              <a:gd name="connsiteY30" fmla="*/ 617641 h 617641"/>
              <a:gd name="connsiteX31" fmla="*/ 0 w 10450314"/>
              <a:gd name="connsiteY31" fmla="*/ 617641 h 617641"/>
              <a:gd name="connsiteX32" fmla="*/ 0 w 10450314"/>
              <a:gd name="connsiteY32" fmla="*/ 0 h 61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450314" h="617641" fill="none" extrusionOk="0">
                <a:moveTo>
                  <a:pt x="0" y="0"/>
                </a:moveTo>
                <a:cubicBezTo>
                  <a:pt x="415355" y="-33453"/>
                  <a:pt x="596858" y="-25089"/>
                  <a:pt x="905694" y="0"/>
                </a:cubicBezTo>
                <a:cubicBezTo>
                  <a:pt x="1214530" y="25089"/>
                  <a:pt x="1291903" y="-3025"/>
                  <a:pt x="1497878" y="0"/>
                </a:cubicBezTo>
                <a:cubicBezTo>
                  <a:pt x="1703853" y="3025"/>
                  <a:pt x="1973467" y="-11745"/>
                  <a:pt x="2194566" y="0"/>
                </a:cubicBezTo>
                <a:cubicBezTo>
                  <a:pt x="2415665" y="11745"/>
                  <a:pt x="2655540" y="-32934"/>
                  <a:pt x="2891254" y="0"/>
                </a:cubicBezTo>
                <a:cubicBezTo>
                  <a:pt x="3126968" y="32934"/>
                  <a:pt x="3219253" y="15006"/>
                  <a:pt x="3378935" y="0"/>
                </a:cubicBezTo>
                <a:cubicBezTo>
                  <a:pt x="3538617" y="-15006"/>
                  <a:pt x="3981504" y="-3181"/>
                  <a:pt x="4284629" y="0"/>
                </a:cubicBezTo>
                <a:cubicBezTo>
                  <a:pt x="4587754" y="3181"/>
                  <a:pt x="4890681" y="-8189"/>
                  <a:pt x="5190323" y="0"/>
                </a:cubicBezTo>
                <a:cubicBezTo>
                  <a:pt x="5489965" y="8189"/>
                  <a:pt x="5478467" y="-14253"/>
                  <a:pt x="5573501" y="0"/>
                </a:cubicBezTo>
                <a:cubicBezTo>
                  <a:pt x="5668535" y="14253"/>
                  <a:pt x="6088132" y="-22034"/>
                  <a:pt x="6374692" y="0"/>
                </a:cubicBezTo>
                <a:cubicBezTo>
                  <a:pt x="6661252" y="22034"/>
                  <a:pt x="7039908" y="-40966"/>
                  <a:pt x="7280385" y="0"/>
                </a:cubicBezTo>
                <a:cubicBezTo>
                  <a:pt x="7520862" y="40966"/>
                  <a:pt x="7563248" y="-788"/>
                  <a:pt x="7663564" y="0"/>
                </a:cubicBezTo>
                <a:cubicBezTo>
                  <a:pt x="7763880" y="788"/>
                  <a:pt x="8192450" y="8916"/>
                  <a:pt x="8464754" y="0"/>
                </a:cubicBezTo>
                <a:cubicBezTo>
                  <a:pt x="8737058" y="-8916"/>
                  <a:pt x="8735606" y="-1599"/>
                  <a:pt x="8847933" y="0"/>
                </a:cubicBezTo>
                <a:cubicBezTo>
                  <a:pt x="8960260" y="1599"/>
                  <a:pt x="9195932" y="-12712"/>
                  <a:pt x="9440117" y="0"/>
                </a:cubicBezTo>
                <a:cubicBezTo>
                  <a:pt x="9684302" y="12712"/>
                  <a:pt x="10229268" y="-15910"/>
                  <a:pt x="10450314" y="0"/>
                </a:cubicBezTo>
                <a:cubicBezTo>
                  <a:pt x="10477830" y="208033"/>
                  <a:pt x="10466062" y="387680"/>
                  <a:pt x="10450314" y="617641"/>
                </a:cubicBezTo>
                <a:cubicBezTo>
                  <a:pt x="10307949" y="608088"/>
                  <a:pt x="10158602" y="601348"/>
                  <a:pt x="9962633" y="617641"/>
                </a:cubicBezTo>
                <a:cubicBezTo>
                  <a:pt x="9766664" y="633934"/>
                  <a:pt x="9661712" y="601248"/>
                  <a:pt x="9579455" y="617641"/>
                </a:cubicBezTo>
                <a:cubicBezTo>
                  <a:pt x="9497198" y="634034"/>
                  <a:pt x="9075879" y="616621"/>
                  <a:pt x="8778264" y="617641"/>
                </a:cubicBezTo>
                <a:cubicBezTo>
                  <a:pt x="8480649" y="618661"/>
                  <a:pt x="8340578" y="619599"/>
                  <a:pt x="8081576" y="617641"/>
                </a:cubicBezTo>
                <a:cubicBezTo>
                  <a:pt x="7822574" y="615683"/>
                  <a:pt x="7548710" y="591652"/>
                  <a:pt x="7280385" y="617641"/>
                </a:cubicBezTo>
                <a:cubicBezTo>
                  <a:pt x="7012060" y="643630"/>
                  <a:pt x="6830705" y="583152"/>
                  <a:pt x="6583698" y="617641"/>
                </a:cubicBezTo>
                <a:cubicBezTo>
                  <a:pt x="6336691" y="652130"/>
                  <a:pt x="6154567" y="646944"/>
                  <a:pt x="5782507" y="617641"/>
                </a:cubicBezTo>
                <a:cubicBezTo>
                  <a:pt x="5410447" y="588338"/>
                  <a:pt x="5171263" y="584939"/>
                  <a:pt x="4876813" y="617641"/>
                </a:cubicBezTo>
                <a:cubicBezTo>
                  <a:pt x="4582363" y="650343"/>
                  <a:pt x="4396583" y="592116"/>
                  <a:pt x="3971119" y="617641"/>
                </a:cubicBezTo>
                <a:cubicBezTo>
                  <a:pt x="3545655" y="643166"/>
                  <a:pt x="3585779" y="628152"/>
                  <a:pt x="3274432" y="617641"/>
                </a:cubicBezTo>
                <a:cubicBezTo>
                  <a:pt x="2963085" y="607130"/>
                  <a:pt x="3009384" y="621438"/>
                  <a:pt x="2786750" y="617641"/>
                </a:cubicBezTo>
                <a:cubicBezTo>
                  <a:pt x="2564116" y="613844"/>
                  <a:pt x="2241941" y="588316"/>
                  <a:pt x="1985560" y="617641"/>
                </a:cubicBezTo>
                <a:cubicBezTo>
                  <a:pt x="1729179" y="646967"/>
                  <a:pt x="1643291" y="630512"/>
                  <a:pt x="1497878" y="617641"/>
                </a:cubicBezTo>
                <a:cubicBezTo>
                  <a:pt x="1352465" y="604770"/>
                  <a:pt x="1214312" y="624676"/>
                  <a:pt x="1114700" y="617641"/>
                </a:cubicBezTo>
                <a:cubicBezTo>
                  <a:pt x="1015088" y="610606"/>
                  <a:pt x="549234" y="569158"/>
                  <a:pt x="0" y="617641"/>
                </a:cubicBezTo>
                <a:cubicBezTo>
                  <a:pt x="29761" y="469744"/>
                  <a:pt x="2245" y="151655"/>
                  <a:pt x="0" y="0"/>
                </a:cubicBezTo>
                <a:close/>
              </a:path>
              <a:path w="10450314" h="617641" stroke="0" extrusionOk="0">
                <a:moveTo>
                  <a:pt x="0" y="0"/>
                </a:moveTo>
                <a:cubicBezTo>
                  <a:pt x="342127" y="4966"/>
                  <a:pt x="557194" y="-9562"/>
                  <a:pt x="905694" y="0"/>
                </a:cubicBezTo>
                <a:cubicBezTo>
                  <a:pt x="1254194" y="9562"/>
                  <a:pt x="1161345" y="-12050"/>
                  <a:pt x="1288872" y="0"/>
                </a:cubicBezTo>
                <a:cubicBezTo>
                  <a:pt x="1416399" y="12050"/>
                  <a:pt x="1826973" y="-9872"/>
                  <a:pt x="2090063" y="0"/>
                </a:cubicBezTo>
                <a:cubicBezTo>
                  <a:pt x="2353153" y="9872"/>
                  <a:pt x="2392223" y="-13959"/>
                  <a:pt x="2577744" y="0"/>
                </a:cubicBezTo>
                <a:cubicBezTo>
                  <a:pt x="2763265" y="13959"/>
                  <a:pt x="2934875" y="-18537"/>
                  <a:pt x="3065425" y="0"/>
                </a:cubicBezTo>
                <a:cubicBezTo>
                  <a:pt x="3195975" y="18537"/>
                  <a:pt x="3425256" y="-34394"/>
                  <a:pt x="3762113" y="0"/>
                </a:cubicBezTo>
                <a:cubicBezTo>
                  <a:pt x="4098970" y="34394"/>
                  <a:pt x="4171065" y="-2036"/>
                  <a:pt x="4458801" y="0"/>
                </a:cubicBezTo>
                <a:cubicBezTo>
                  <a:pt x="4746537" y="2036"/>
                  <a:pt x="4722895" y="5570"/>
                  <a:pt x="4841979" y="0"/>
                </a:cubicBezTo>
                <a:cubicBezTo>
                  <a:pt x="4961063" y="-5570"/>
                  <a:pt x="5313677" y="-10669"/>
                  <a:pt x="5434163" y="0"/>
                </a:cubicBezTo>
                <a:cubicBezTo>
                  <a:pt x="5554649" y="10669"/>
                  <a:pt x="5984105" y="-36471"/>
                  <a:pt x="6339857" y="0"/>
                </a:cubicBezTo>
                <a:cubicBezTo>
                  <a:pt x="6695609" y="36471"/>
                  <a:pt x="6550717" y="-7463"/>
                  <a:pt x="6723035" y="0"/>
                </a:cubicBezTo>
                <a:cubicBezTo>
                  <a:pt x="6895353" y="7463"/>
                  <a:pt x="7407251" y="29469"/>
                  <a:pt x="7628729" y="0"/>
                </a:cubicBezTo>
                <a:cubicBezTo>
                  <a:pt x="7850207" y="-29469"/>
                  <a:pt x="8139059" y="7782"/>
                  <a:pt x="8325417" y="0"/>
                </a:cubicBezTo>
                <a:cubicBezTo>
                  <a:pt x="8511775" y="-7782"/>
                  <a:pt x="8752026" y="-2490"/>
                  <a:pt x="8917601" y="0"/>
                </a:cubicBezTo>
                <a:cubicBezTo>
                  <a:pt x="9083176" y="2490"/>
                  <a:pt x="9549743" y="-36266"/>
                  <a:pt x="9718792" y="0"/>
                </a:cubicBezTo>
                <a:cubicBezTo>
                  <a:pt x="9887841" y="36266"/>
                  <a:pt x="10108336" y="18265"/>
                  <a:pt x="10450314" y="0"/>
                </a:cubicBezTo>
                <a:cubicBezTo>
                  <a:pt x="10471885" y="231031"/>
                  <a:pt x="10459294" y="434575"/>
                  <a:pt x="10450314" y="617641"/>
                </a:cubicBezTo>
                <a:cubicBezTo>
                  <a:pt x="10130301" y="590919"/>
                  <a:pt x="9856347" y="636724"/>
                  <a:pt x="9649123" y="617641"/>
                </a:cubicBezTo>
                <a:cubicBezTo>
                  <a:pt x="9441899" y="598558"/>
                  <a:pt x="9421072" y="614861"/>
                  <a:pt x="9265945" y="617641"/>
                </a:cubicBezTo>
                <a:cubicBezTo>
                  <a:pt x="9110818" y="620421"/>
                  <a:pt x="8723277" y="643289"/>
                  <a:pt x="8360251" y="617641"/>
                </a:cubicBezTo>
                <a:cubicBezTo>
                  <a:pt x="7997225" y="591993"/>
                  <a:pt x="7710287" y="655192"/>
                  <a:pt x="7454557" y="617641"/>
                </a:cubicBezTo>
                <a:cubicBezTo>
                  <a:pt x="7198827" y="580090"/>
                  <a:pt x="6910552" y="625621"/>
                  <a:pt x="6548863" y="617641"/>
                </a:cubicBezTo>
                <a:cubicBezTo>
                  <a:pt x="6187174" y="609661"/>
                  <a:pt x="6161469" y="617728"/>
                  <a:pt x="6061182" y="617641"/>
                </a:cubicBezTo>
                <a:cubicBezTo>
                  <a:pt x="5960895" y="617554"/>
                  <a:pt x="5557575" y="583819"/>
                  <a:pt x="5364495" y="617641"/>
                </a:cubicBezTo>
                <a:cubicBezTo>
                  <a:pt x="5171415" y="651463"/>
                  <a:pt x="4971828" y="599662"/>
                  <a:pt x="4667807" y="617641"/>
                </a:cubicBezTo>
                <a:cubicBezTo>
                  <a:pt x="4363786" y="635620"/>
                  <a:pt x="4226327" y="593760"/>
                  <a:pt x="3866616" y="617641"/>
                </a:cubicBezTo>
                <a:cubicBezTo>
                  <a:pt x="3506905" y="641522"/>
                  <a:pt x="3640404" y="606900"/>
                  <a:pt x="3483438" y="617641"/>
                </a:cubicBezTo>
                <a:cubicBezTo>
                  <a:pt x="3326472" y="628382"/>
                  <a:pt x="2862000" y="654026"/>
                  <a:pt x="2577744" y="617641"/>
                </a:cubicBezTo>
                <a:cubicBezTo>
                  <a:pt x="2293488" y="581256"/>
                  <a:pt x="2319528" y="624257"/>
                  <a:pt x="2090063" y="617641"/>
                </a:cubicBezTo>
                <a:cubicBezTo>
                  <a:pt x="1860598" y="611025"/>
                  <a:pt x="1704829" y="601636"/>
                  <a:pt x="1602381" y="617641"/>
                </a:cubicBezTo>
                <a:cubicBezTo>
                  <a:pt x="1499933" y="633646"/>
                  <a:pt x="1056844" y="609768"/>
                  <a:pt x="801191" y="617641"/>
                </a:cubicBezTo>
                <a:cubicBezTo>
                  <a:pt x="545538" y="625515"/>
                  <a:pt x="311390" y="656599"/>
                  <a:pt x="0" y="617641"/>
                </a:cubicBezTo>
                <a:cubicBezTo>
                  <a:pt x="2153" y="456033"/>
                  <a:pt x="29632" y="157390"/>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lang="fr-FR" sz="1400" dirty="0">
                <a:solidFill>
                  <a:schemeClr val="tx1">
                    <a:lumMod val="75000"/>
                    <a:lumOff val="25000"/>
                  </a:schemeClr>
                </a:solidFill>
                <a:latin typeface="Cavolini" panose="03000502040302020204" pitchFamily="66" charset="0"/>
                <a:cs typeface="Cavolini" panose="03000502040302020204" pitchFamily="66" charset="0"/>
              </a:rPr>
              <a:t>C’est pourquoi, nous avons souhaité mettre en place une solution pour permettre à nos clients d’optimiser leurs abonnements du quotidien de façon simple et gratuite. Cette solution est PAPERNEST.  </a:t>
            </a:r>
          </a:p>
        </p:txBody>
      </p:sp>
      <p:pic>
        <p:nvPicPr>
          <p:cNvPr id="294" name="Picture 4" descr="Vecteur gratuit collection d'éléments de journal de balle dessinés à la main">
            <a:extLst>
              <a:ext uri="{FF2B5EF4-FFF2-40B4-BE49-F238E27FC236}">
                <a16:creationId xmlns:a16="http://schemas.microsoft.com/office/drawing/2014/main" id="{D40F831A-80D6-9705-F658-FEC4991387B1}"/>
              </a:ext>
            </a:extLst>
          </p:cNvPr>
          <p:cNvPicPr>
            <a:picLocks noChangeAspect="1" noChangeArrowheads="1"/>
          </p:cNvPicPr>
          <p:nvPr/>
        </p:nvPicPr>
        <p:blipFill rotWithShape="1">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715559" y="5269502"/>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295" name="Picture 4" descr="Vecteur gratuit collection d'éléments de journal de balle dessinés à la main">
            <a:extLst>
              <a:ext uri="{FF2B5EF4-FFF2-40B4-BE49-F238E27FC236}">
                <a16:creationId xmlns:a16="http://schemas.microsoft.com/office/drawing/2014/main" id="{AB9D5154-BCCA-202A-CE5D-362A78846D2E}"/>
              </a:ext>
            </a:extLst>
          </p:cNvPr>
          <p:cNvPicPr>
            <a:picLocks noChangeAspect="1" noChangeArrowheads="1"/>
          </p:cNvPicPr>
          <p:nvPr/>
        </p:nvPicPr>
        <p:blipFill rotWithShape="1">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11429626" y="6136158"/>
            <a:ext cx="127747" cy="302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07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8"/>
                                        </p:tgtEl>
                                        <p:attrNameLst>
                                          <p:attrName>style.visibility</p:attrName>
                                        </p:attrNameLst>
                                      </p:cBhvr>
                                      <p:to>
                                        <p:strVal val="visible"/>
                                      </p:to>
                                    </p:set>
                                    <p:anim calcmode="lin" valueType="num">
                                      <p:cBhvr additive="base">
                                        <p:cTn id="7" dur="500" fill="hold"/>
                                        <p:tgtEl>
                                          <p:spTgt spid="288"/>
                                        </p:tgtEl>
                                        <p:attrNameLst>
                                          <p:attrName>ppt_x</p:attrName>
                                        </p:attrNameLst>
                                      </p:cBhvr>
                                      <p:tavLst>
                                        <p:tav tm="0">
                                          <p:val>
                                            <p:strVal val="0-#ppt_w/2"/>
                                          </p:val>
                                        </p:tav>
                                        <p:tav tm="100000">
                                          <p:val>
                                            <p:strVal val="#ppt_x"/>
                                          </p:val>
                                        </p:tav>
                                      </p:tavLst>
                                    </p:anim>
                                    <p:anim calcmode="lin" valueType="num">
                                      <p:cBhvr additive="base">
                                        <p:cTn id="8" dur="500" fill="hold"/>
                                        <p:tgtEl>
                                          <p:spTgt spid="28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500"/>
                                        <p:tgtEl>
                                          <p:spTgt spid="8">
                                            <p:txEl>
                                              <p:pRg st="0" end="0"/>
                                            </p:txEl>
                                          </p:spTgt>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289"/>
                                        </p:tgtEl>
                                        <p:attrNameLst>
                                          <p:attrName>style.visibility</p:attrName>
                                        </p:attrNameLst>
                                      </p:cBhvr>
                                      <p:to>
                                        <p:strVal val="visible"/>
                                      </p:to>
                                    </p:set>
                                    <p:anim calcmode="lin" valueType="num">
                                      <p:cBhvr additive="base">
                                        <p:cTn id="16" dur="500" fill="hold"/>
                                        <p:tgtEl>
                                          <p:spTgt spid="289"/>
                                        </p:tgtEl>
                                        <p:attrNameLst>
                                          <p:attrName>ppt_x</p:attrName>
                                        </p:attrNameLst>
                                      </p:cBhvr>
                                      <p:tavLst>
                                        <p:tav tm="0">
                                          <p:val>
                                            <p:strVal val="0-#ppt_w/2"/>
                                          </p:val>
                                        </p:tav>
                                        <p:tav tm="100000">
                                          <p:val>
                                            <p:strVal val="#ppt_x"/>
                                          </p:val>
                                        </p:tav>
                                      </p:tavLst>
                                    </p:anim>
                                    <p:anim calcmode="lin" valueType="num">
                                      <p:cBhvr additive="base">
                                        <p:cTn id="17" dur="500" fill="hold"/>
                                        <p:tgtEl>
                                          <p:spTgt spid="28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wipe(left)">
                                      <p:cBhvr>
                                        <p:cTn id="21" dur="1500"/>
                                        <p:tgtEl>
                                          <p:spTgt spid="8">
                                            <p:txEl>
                                              <p:pRg st="2" end="2"/>
                                            </p:txEl>
                                          </p:spTgt>
                                        </p:tgtEl>
                                      </p:cBhvr>
                                    </p:animEffect>
                                  </p:childTnLst>
                                </p:cTn>
                              </p:par>
                            </p:childTnLst>
                          </p:cTn>
                        </p:par>
                        <p:par>
                          <p:cTn id="22" fill="hold">
                            <p:stCondLst>
                              <p:cond delay="4000"/>
                            </p:stCondLst>
                            <p:childTnLst>
                              <p:par>
                                <p:cTn id="23" presetID="2" presetClass="entr" presetSubtype="8" fill="hold" nodeType="afterEffect">
                                  <p:stCondLst>
                                    <p:cond delay="0"/>
                                  </p:stCondLst>
                                  <p:childTnLst>
                                    <p:set>
                                      <p:cBhvr>
                                        <p:cTn id="24" dur="1" fill="hold">
                                          <p:stCondLst>
                                            <p:cond delay="0"/>
                                          </p:stCondLst>
                                        </p:cTn>
                                        <p:tgtEl>
                                          <p:spTgt spid="290"/>
                                        </p:tgtEl>
                                        <p:attrNameLst>
                                          <p:attrName>style.visibility</p:attrName>
                                        </p:attrNameLst>
                                      </p:cBhvr>
                                      <p:to>
                                        <p:strVal val="visible"/>
                                      </p:to>
                                    </p:set>
                                    <p:anim calcmode="lin" valueType="num">
                                      <p:cBhvr additive="base">
                                        <p:cTn id="25" dur="500" fill="hold"/>
                                        <p:tgtEl>
                                          <p:spTgt spid="290"/>
                                        </p:tgtEl>
                                        <p:attrNameLst>
                                          <p:attrName>ppt_x</p:attrName>
                                        </p:attrNameLst>
                                      </p:cBhvr>
                                      <p:tavLst>
                                        <p:tav tm="0">
                                          <p:val>
                                            <p:strVal val="0-#ppt_w/2"/>
                                          </p:val>
                                        </p:tav>
                                        <p:tav tm="100000">
                                          <p:val>
                                            <p:strVal val="#ppt_x"/>
                                          </p:val>
                                        </p:tav>
                                      </p:tavLst>
                                    </p:anim>
                                    <p:anim calcmode="lin" valueType="num">
                                      <p:cBhvr additive="base">
                                        <p:cTn id="26" dur="500" fill="hold"/>
                                        <p:tgtEl>
                                          <p:spTgt spid="290"/>
                                        </p:tgtEl>
                                        <p:attrNameLst>
                                          <p:attrName>ppt_y</p:attrName>
                                        </p:attrNameLst>
                                      </p:cBhvr>
                                      <p:tavLst>
                                        <p:tav tm="0">
                                          <p:val>
                                            <p:strVal val="#ppt_y"/>
                                          </p:val>
                                        </p:tav>
                                        <p:tav tm="100000">
                                          <p:val>
                                            <p:strVal val="#ppt_y"/>
                                          </p:val>
                                        </p:tav>
                                      </p:tavLst>
                                    </p:anim>
                                  </p:childTnLst>
                                </p:cTn>
                              </p:par>
                            </p:childTnLst>
                          </p:cTn>
                        </p:par>
                        <p:par>
                          <p:cTn id="27" fill="hold">
                            <p:stCondLst>
                              <p:cond delay="4500"/>
                            </p:stCondLst>
                            <p:childTnLst>
                              <p:par>
                                <p:cTn id="28" presetID="22" presetClass="entr" presetSubtype="8" fill="hold" nodeType="after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wipe(left)">
                                      <p:cBhvr>
                                        <p:cTn id="30" dur="1500"/>
                                        <p:tgtEl>
                                          <p:spTgt spid="8">
                                            <p:txEl>
                                              <p:pRg st="4" end="4"/>
                                            </p:txEl>
                                          </p:spTgt>
                                        </p:tgtEl>
                                      </p:cBhvr>
                                    </p:animEffect>
                                  </p:childTnLst>
                                </p:cTn>
                              </p:par>
                            </p:childTnLst>
                          </p:cTn>
                        </p:par>
                        <p:par>
                          <p:cTn id="31" fill="hold">
                            <p:stCondLst>
                              <p:cond delay="6000"/>
                            </p:stCondLst>
                            <p:childTnLst>
                              <p:par>
                                <p:cTn id="32" presetID="2" presetClass="entr" presetSubtype="8" fill="hold" nodeType="afterEffect">
                                  <p:stCondLst>
                                    <p:cond delay="0"/>
                                  </p:stCondLst>
                                  <p:childTnLst>
                                    <p:set>
                                      <p:cBhvr>
                                        <p:cTn id="33" dur="1" fill="hold">
                                          <p:stCondLst>
                                            <p:cond delay="0"/>
                                          </p:stCondLst>
                                        </p:cTn>
                                        <p:tgtEl>
                                          <p:spTgt spid="296"/>
                                        </p:tgtEl>
                                        <p:attrNameLst>
                                          <p:attrName>style.visibility</p:attrName>
                                        </p:attrNameLst>
                                      </p:cBhvr>
                                      <p:to>
                                        <p:strVal val="visible"/>
                                      </p:to>
                                    </p:set>
                                    <p:anim calcmode="lin" valueType="num">
                                      <p:cBhvr additive="base">
                                        <p:cTn id="34" dur="500" fill="hold"/>
                                        <p:tgtEl>
                                          <p:spTgt spid="296"/>
                                        </p:tgtEl>
                                        <p:attrNameLst>
                                          <p:attrName>ppt_x</p:attrName>
                                        </p:attrNameLst>
                                      </p:cBhvr>
                                      <p:tavLst>
                                        <p:tav tm="0">
                                          <p:val>
                                            <p:strVal val="0-#ppt_w/2"/>
                                          </p:val>
                                        </p:tav>
                                        <p:tav tm="100000">
                                          <p:val>
                                            <p:strVal val="#ppt_x"/>
                                          </p:val>
                                        </p:tav>
                                      </p:tavLst>
                                    </p:anim>
                                    <p:anim calcmode="lin" valueType="num">
                                      <p:cBhvr additive="base">
                                        <p:cTn id="35" dur="500" fill="hold"/>
                                        <p:tgtEl>
                                          <p:spTgt spid="296"/>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ID="22" presetClass="entr" presetSubtype="8" fill="hold" nodeType="after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animEffect transition="in" filter="wipe(left)">
                                      <p:cBhvr>
                                        <p:cTn id="39" dur="1500"/>
                                        <p:tgtEl>
                                          <p:spTgt spid="8">
                                            <p:txEl>
                                              <p:pRg st="6" end="6"/>
                                            </p:txEl>
                                          </p:spTgt>
                                        </p:tgtEl>
                                      </p:cBhvr>
                                    </p:animEffect>
                                  </p:childTnLst>
                                </p:cTn>
                              </p:par>
                              <p:par>
                                <p:cTn id="40" presetID="22" presetClass="entr" presetSubtype="8" fill="hold" nodeType="with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wipe(left)">
                                      <p:cBhvr>
                                        <p:cTn id="42" dur="1500"/>
                                        <p:tgtEl>
                                          <p:spTgt spid="8">
                                            <p:txEl>
                                              <p:pRg st="7" end="7"/>
                                            </p:txEl>
                                          </p:spTgt>
                                        </p:tgtEl>
                                      </p:cBhvr>
                                    </p:animEffect>
                                  </p:childTnLst>
                                </p:cTn>
                              </p:par>
                              <p:par>
                                <p:cTn id="43" presetID="22" presetClass="entr" presetSubtype="8" fill="hold" nodeType="withEffect">
                                  <p:stCondLst>
                                    <p:cond delay="0"/>
                                  </p:stCondLst>
                                  <p:childTnLst>
                                    <p:set>
                                      <p:cBhvr>
                                        <p:cTn id="44" dur="1" fill="hold">
                                          <p:stCondLst>
                                            <p:cond delay="0"/>
                                          </p:stCondLst>
                                        </p:cTn>
                                        <p:tgtEl>
                                          <p:spTgt spid="8">
                                            <p:txEl>
                                              <p:pRg st="8" end="8"/>
                                            </p:txEl>
                                          </p:spTgt>
                                        </p:tgtEl>
                                        <p:attrNameLst>
                                          <p:attrName>style.visibility</p:attrName>
                                        </p:attrNameLst>
                                      </p:cBhvr>
                                      <p:to>
                                        <p:strVal val="visible"/>
                                      </p:to>
                                    </p:set>
                                    <p:animEffect transition="in" filter="wipe(left)">
                                      <p:cBhvr>
                                        <p:cTn id="45" dur="1500"/>
                                        <p:tgtEl>
                                          <p:spTgt spid="8">
                                            <p:txEl>
                                              <p:pRg st="8" end="8"/>
                                            </p:txEl>
                                          </p:spTgt>
                                        </p:tgtEl>
                                      </p:cBhvr>
                                    </p:animEffect>
                                  </p:childTnLst>
                                </p:cTn>
                              </p:par>
                              <p:par>
                                <p:cTn id="46" presetID="22" presetClass="entr" presetSubtype="8" fill="hold" nodeType="withEffect">
                                  <p:stCondLst>
                                    <p:cond delay="0"/>
                                  </p:stCondLst>
                                  <p:childTnLst>
                                    <p:set>
                                      <p:cBhvr>
                                        <p:cTn id="47" dur="1" fill="hold">
                                          <p:stCondLst>
                                            <p:cond delay="0"/>
                                          </p:stCondLst>
                                        </p:cTn>
                                        <p:tgtEl>
                                          <p:spTgt spid="8">
                                            <p:txEl>
                                              <p:pRg st="9" end="9"/>
                                            </p:txEl>
                                          </p:spTgt>
                                        </p:tgtEl>
                                        <p:attrNameLst>
                                          <p:attrName>style.visibility</p:attrName>
                                        </p:attrNameLst>
                                      </p:cBhvr>
                                      <p:to>
                                        <p:strVal val="visible"/>
                                      </p:to>
                                    </p:set>
                                    <p:animEffect transition="in" filter="wipe(left)">
                                      <p:cBhvr>
                                        <p:cTn id="48" dur="1500"/>
                                        <p:tgtEl>
                                          <p:spTgt spid="8">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92"/>
                                        </p:tgtEl>
                                        <p:attrNameLst>
                                          <p:attrName>style.visibility</p:attrName>
                                        </p:attrNameLst>
                                      </p:cBhvr>
                                      <p:to>
                                        <p:strVal val="visible"/>
                                      </p:to>
                                    </p:set>
                                    <p:animEffect transition="in" filter="fade">
                                      <p:cBhvr>
                                        <p:cTn id="53" dur="500"/>
                                        <p:tgtEl>
                                          <p:spTgt spid="29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3"/>
                                        </p:tgtEl>
                                        <p:attrNameLst>
                                          <p:attrName>style.visibility</p:attrName>
                                        </p:attrNameLst>
                                      </p:cBhvr>
                                      <p:to>
                                        <p:strVal val="visible"/>
                                      </p:to>
                                    </p:set>
                                    <p:animEffect transition="in" filter="fade">
                                      <p:cBhvr>
                                        <p:cTn id="56" dur="500"/>
                                        <p:tgtEl>
                                          <p:spTgt spid="293"/>
                                        </p:tgtEl>
                                      </p:cBhvr>
                                    </p:animEffect>
                                  </p:childTnLst>
                                </p:cTn>
                              </p:par>
                              <p:par>
                                <p:cTn id="57" presetID="10" presetClass="entr" presetSubtype="0" fill="hold" nodeType="withEffect">
                                  <p:stCondLst>
                                    <p:cond delay="0"/>
                                  </p:stCondLst>
                                  <p:childTnLst>
                                    <p:set>
                                      <p:cBhvr>
                                        <p:cTn id="58" dur="1" fill="hold">
                                          <p:stCondLst>
                                            <p:cond delay="0"/>
                                          </p:stCondLst>
                                        </p:cTn>
                                        <p:tgtEl>
                                          <p:spTgt spid="294"/>
                                        </p:tgtEl>
                                        <p:attrNameLst>
                                          <p:attrName>style.visibility</p:attrName>
                                        </p:attrNameLst>
                                      </p:cBhvr>
                                      <p:to>
                                        <p:strVal val="visible"/>
                                      </p:to>
                                    </p:set>
                                    <p:animEffect transition="in" filter="fade">
                                      <p:cBhvr>
                                        <p:cTn id="59" dur="500"/>
                                        <p:tgtEl>
                                          <p:spTgt spid="294"/>
                                        </p:tgtEl>
                                      </p:cBhvr>
                                    </p:animEffect>
                                  </p:childTnLst>
                                </p:cTn>
                              </p:par>
                              <p:par>
                                <p:cTn id="60" presetID="10" presetClass="entr" presetSubtype="0" fill="hold" nodeType="withEffect">
                                  <p:stCondLst>
                                    <p:cond delay="0"/>
                                  </p:stCondLst>
                                  <p:childTnLst>
                                    <p:set>
                                      <p:cBhvr>
                                        <p:cTn id="61" dur="1" fill="hold">
                                          <p:stCondLst>
                                            <p:cond delay="0"/>
                                          </p:stCondLst>
                                        </p:cTn>
                                        <p:tgtEl>
                                          <p:spTgt spid="295"/>
                                        </p:tgtEl>
                                        <p:attrNameLst>
                                          <p:attrName>style.visibility</p:attrName>
                                        </p:attrNameLst>
                                      </p:cBhvr>
                                      <p:to>
                                        <p:strVal val="visible"/>
                                      </p:to>
                                    </p:set>
                                    <p:animEffect transition="in" filter="fade">
                                      <p:cBhvr>
                                        <p:cTn id="62"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p:bldP spid="2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F7FDA8B-771D-6CD1-E859-013DC6390063}"/>
              </a:ext>
            </a:extLst>
          </p:cNvPr>
          <p:cNvSpPr>
            <a:spLocks noGrp="1"/>
          </p:cNvSpPr>
          <p:nvPr>
            <p:ph type="body" sz="quarter" idx="13"/>
          </p:nvPr>
        </p:nvSpPr>
        <p:spPr/>
        <p:txBody>
          <a:bodyPr/>
          <a:lstStyle/>
          <a:p>
            <a:pPr>
              <a:lnSpc>
                <a:spcPct val="200000"/>
              </a:lnSpc>
            </a:pPr>
            <a:r>
              <a:rPr lang="fr-FR" dirty="0"/>
              <a:t>Le pouvoir d’achat, un priorité des Français</a:t>
            </a:r>
          </a:p>
          <a:p>
            <a:pPr>
              <a:lnSpc>
                <a:spcPct val="200000"/>
              </a:lnSpc>
            </a:pPr>
            <a:r>
              <a:rPr lang="fr-FR" b="1" dirty="0">
                <a:solidFill>
                  <a:schemeClr val="accent4">
                    <a:lumMod val="75000"/>
                  </a:schemeClr>
                </a:solidFill>
              </a:rPr>
              <a:t>Le service Papernest</a:t>
            </a:r>
          </a:p>
          <a:p>
            <a:pPr>
              <a:lnSpc>
                <a:spcPct val="200000"/>
              </a:lnSpc>
            </a:pPr>
            <a:r>
              <a:rPr lang="fr-FR" dirty="0"/>
              <a:t>L’approche commerciale </a:t>
            </a:r>
          </a:p>
          <a:p>
            <a:pPr>
              <a:lnSpc>
                <a:spcPct val="200000"/>
              </a:lnSpc>
            </a:pPr>
            <a:r>
              <a:rPr lang="fr-FR" dirty="0"/>
              <a:t>La boite à outils </a:t>
            </a:r>
          </a:p>
          <a:p>
            <a:pPr>
              <a:lnSpc>
                <a:spcPct val="200000"/>
              </a:lnSpc>
            </a:pPr>
            <a:endParaRPr lang="fr-FR" dirty="0"/>
          </a:p>
        </p:txBody>
      </p:sp>
    </p:spTree>
    <p:extLst>
      <p:ext uri="{BB962C8B-B14F-4D97-AF65-F5344CB8AC3E}">
        <p14:creationId xmlns:p14="http://schemas.microsoft.com/office/powerpoint/2010/main" val="3456595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pernest x CE vidéo client">
            <a:hlinkClick r:id="" action="ppaction://media"/>
            <a:extLst>
              <a:ext uri="{FF2B5EF4-FFF2-40B4-BE49-F238E27FC236}">
                <a16:creationId xmlns:a16="http://schemas.microsoft.com/office/drawing/2014/main" id="{9D1E7FB7-6BB0-AA37-454B-2EEDD5DB484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60682" y="1395019"/>
            <a:ext cx="8870636" cy="4989733"/>
          </a:xfrm>
        </p:spPr>
      </p:pic>
      <p:sp>
        <p:nvSpPr>
          <p:cNvPr id="3" name="Espace réservé du texte 2">
            <a:extLst>
              <a:ext uri="{FF2B5EF4-FFF2-40B4-BE49-F238E27FC236}">
                <a16:creationId xmlns:a16="http://schemas.microsoft.com/office/drawing/2014/main" id="{5D7462DC-8C8D-8E25-3A61-4564044502AD}"/>
              </a:ext>
            </a:extLst>
          </p:cNvPr>
          <p:cNvSpPr>
            <a:spLocks noGrp="1"/>
          </p:cNvSpPr>
          <p:nvPr>
            <p:ph type="body" sz="quarter" idx="12"/>
          </p:nvPr>
        </p:nvSpPr>
        <p:spPr/>
        <p:txBody>
          <a:bodyPr/>
          <a:lstStyle/>
          <a:p>
            <a:r>
              <a:rPr lang="fr-FR" dirty="0"/>
              <a:t>Présentation de Papernest en vidéo</a:t>
            </a:r>
          </a:p>
        </p:txBody>
      </p:sp>
      <p:sp>
        <p:nvSpPr>
          <p:cNvPr id="4" name="Espace réservé du texte 3">
            <a:extLst>
              <a:ext uri="{FF2B5EF4-FFF2-40B4-BE49-F238E27FC236}">
                <a16:creationId xmlns:a16="http://schemas.microsoft.com/office/drawing/2014/main" id="{52FA4FEF-421A-3274-B972-5AE79D7D1295}"/>
              </a:ext>
            </a:extLst>
          </p:cNvPr>
          <p:cNvSpPr>
            <a:spLocks noGrp="1"/>
          </p:cNvSpPr>
          <p:nvPr>
            <p:ph type="body" sz="quarter" idx="14"/>
          </p:nvPr>
        </p:nvSpPr>
        <p:spPr/>
        <p:txBody>
          <a:bodyPr/>
          <a:lstStyle/>
          <a:p>
            <a:r>
              <a:rPr lang="fr-FR" dirty="0"/>
              <a:t>Le service </a:t>
            </a:r>
            <a:r>
              <a:rPr lang="fr-FR" dirty="0" err="1"/>
              <a:t>Papernest</a:t>
            </a:r>
            <a:endParaRPr lang="fr-FR" dirty="0"/>
          </a:p>
        </p:txBody>
      </p:sp>
      <p:sp>
        <p:nvSpPr>
          <p:cNvPr id="5" name="Espace réservé du texte 4">
            <a:extLst>
              <a:ext uri="{FF2B5EF4-FFF2-40B4-BE49-F238E27FC236}">
                <a16:creationId xmlns:a16="http://schemas.microsoft.com/office/drawing/2014/main" id="{FE9FA0DF-A6C2-1DC8-77C5-400A41133A1B}"/>
              </a:ext>
            </a:extLst>
          </p:cNvPr>
          <p:cNvSpPr>
            <a:spLocks noGrp="1"/>
          </p:cNvSpPr>
          <p:nvPr>
            <p:ph type="body" sz="quarter" idx="16"/>
          </p:nvPr>
        </p:nvSpPr>
        <p:spPr/>
        <p:txBody>
          <a:bodyPr/>
          <a:lstStyle/>
          <a:p>
            <a:r>
              <a:rPr lang="fr-FR" dirty="0"/>
              <a:t>2</a:t>
            </a:r>
          </a:p>
        </p:txBody>
      </p:sp>
    </p:spTree>
    <p:extLst>
      <p:ext uri="{BB962C8B-B14F-4D97-AF65-F5344CB8AC3E}">
        <p14:creationId xmlns:p14="http://schemas.microsoft.com/office/powerpoint/2010/main" val="312923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4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F61B661-D589-C15F-24FE-B754A24505B4}"/>
              </a:ext>
            </a:extLst>
          </p:cNvPr>
          <p:cNvSpPr>
            <a:spLocks noGrp="1"/>
          </p:cNvSpPr>
          <p:nvPr>
            <p:ph idx="1"/>
          </p:nvPr>
        </p:nvSpPr>
        <p:spPr>
          <a:xfrm>
            <a:off x="695325" y="1672110"/>
            <a:ext cx="11124922" cy="3083586"/>
          </a:xfrm>
          <a:ln>
            <a:noFill/>
          </a:ln>
        </p:spPr>
        <p:txBody>
          <a:bodyPr>
            <a:noAutofit/>
          </a:bodyPr>
          <a:lstStyle/>
          <a:p>
            <a:pPr marL="285750" indent="-285750"/>
            <a:r>
              <a:rPr lang="fr-FR" dirty="0"/>
              <a:t>Papernest est spécialisé dans </a:t>
            </a:r>
            <a:r>
              <a:rPr lang="fr-FR" b="1" dirty="0">
                <a:solidFill>
                  <a:schemeClr val="accent4">
                    <a:lumMod val="75000"/>
                  </a:schemeClr>
                </a:solidFill>
              </a:rPr>
              <a:t>l’optimisation des abonnements du quotidien </a:t>
            </a:r>
            <a:r>
              <a:rPr lang="fr-FR" dirty="0"/>
              <a:t>et propose notamment : </a:t>
            </a:r>
          </a:p>
          <a:p>
            <a:pPr marL="825750" lvl="1" indent="-285750"/>
            <a:r>
              <a:rPr lang="fr-FR" dirty="0"/>
              <a:t>de </a:t>
            </a:r>
            <a:r>
              <a:rPr lang="fr-FR" b="1" dirty="0"/>
              <a:t>souscrire gratuitement à un nouvel opérateur </a:t>
            </a:r>
            <a:r>
              <a:rPr lang="fr-FR" dirty="0"/>
              <a:t>en tenant compte des critères de vos clients (prix, options, durée d’engagement, énergie verte…) et de </a:t>
            </a:r>
            <a:r>
              <a:rPr lang="fr-FR" b="1" dirty="0"/>
              <a:t>résilier les anciens contrats</a:t>
            </a:r>
            <a:r>
              <a:rPr lang="fr-FR" dirty="0"/>
              <a:t>.  </a:t>
            </a:r>
          </a:p>
          <a:p>
            <a:pPr marL="825750" lvl="1" indent="-285750"/>
            <a:r>
              <a:rPr lang="fr-FR" dirty="0"/>
              <a:t>des </a:t>
            </a:r>
            <a:r>
              <a:rPr lang="fr-FR" b="1" dirty="0"/>
              <a:t>offres d’aide au déménagement </a:t>
            </a:r>
            <a:r>
              <a:rPr lang="fr-FR" dirty="0"/>
              <a:t>: souscription de nouveaux contrats d’abonnement, en prenant en compte les caractéristiques du nouveau logement. Des services additionnels de transfert du courrier et le recours à un service de déménageurs sont également proposés. </a:t>
            </a:r>
          </a:p>
          <a:p>
            <a:pPr marL="285750" indent="-285750"/>
            <a:r>
              <a:rPr lang="fr-FR" dirty="0"/>
              <a:t>En fonction de ses partenaires, Papernest va analyser la </a:t>
            </a:r>
            <a:r>
              <a:rPr lang="fr-FR" b="1" dirty="0">
                <a:solidFill>
                  <a:schemeClr val="accent4">
                    <a:lumMod val="75000"/>
                  </a:schemeClr>
                </a:solidFill>
              </a:rPr>
              <a:t>meilleure offre à proposer aux clients</a:t>
            </a:r>
            <a:r>
              <a:rPr lang="fr-FR" dirty="0"/>
              <a:t>, suivant leur profil, leurs besoins et leurs projets.</a:t>
            </a:r>
          </a:p>
          <a:p>
            <a:pPr marL="285750" indent="-285750"/>
            <a:endParaRPr lang="fr-FR" dirty="0"/>
          </a:p>
          <a:p>
            <a:pPr marL="285750" indent="-285750"/>
            <a:endParaRPr lang="fr-FR" dirty="0"/>
          </a:p>
        </p:txBody>
      </p:sp>
      <p:sp>
        <p:nvSpPr>
          <p:cNvPr id="3" name="Espace réservé du texte 2">
            <a:extLst>
              <a:ext uri="{FF2B5EF4-FFF2-40B4-BE49-F238E27FC236}">
                <a16:creationId xmlns:a16="http://schemas.microsoft.com/office/drawing/2014/main" id="{0E062F1E-8051-0187-3E08-13B004CD18FE}"/>
              </a:ext>
            </a:extLst>
          </p:cNvPr>
          <p:cNvSpPr>
            <a:spLocks noGrp="1"/>
          </p:cNvSpPr>
          <p:nvPr>
            <p:ph type="body" sz="quarter" idx="12"/>
          </p:nvPr>
        </p:nvSpPr>
        <p:spPr/>
        <p:txBody>
          <a:bodyPr/>
          <a:lstStyle/>
          <a:p>
            <a:r>
              <a:rPr lang="fr-FR" dirty="0"/>
              <a:t>Papernest permet d’optimiser simplement et gratuitement les abonnements du quotidien de nos clients. </a:t>
            </a:r>
          </a:p>
        </p:txBody>
      </p:sp>
      <p:sp>
        <p:nvSpPr>
          <p:cNvPr id="4" name="Espace réservé du texte 3">
            <a:extLst>
              <a:ext uri="{FF2B5EF4-FFF2-40B4-BE49-F238E27FC236}">
                <a16:creationId xmlns:a16="http://schemas.microsoft.com/office/drawing/2014/main" id="{E629D82E-D3D9-9D11-25C6-3C77022B2E84}"/>
              </a:ext>
            </a:extLst>
          </p:cNvPr>
          <p:cNvSpPr>
            <a:spLocks noGrp="1"/>
          </p:cNvSpPr>
          <p:nvPr>
            <p:ph type="body" sz="quarter" idx="14"/>
          </p:nvPr>
        </p:nvSpPr>
        <p:spPr/>
        <p:txBody>
          <a:bodyPr/>
          <a:lstStyle/>
          <a:p>
            <a:r>
              <a:rPr lang="fr-FR" dirty="0"/>
              <a:t>Le service </a:t>
            </a:r>
            <a:r>
              <a:rPr lang="fr-FR" dirty="0" err="1"/>
              <a:t>Papernest</a:t>
            </a:r>
            <a:endParaRPr lang="fr-FR" dirty="0"/>
          </a:p>
          <a:p>
            <a:endParaRPr lang="fr-FR" dirty="0"/>
          </a:p>
        </p:txBody>
      </p:sp>
      <p:sp>
        <p:nvSpPr>
          <p:cNvPr id="5" name="Espace réservé du texte 4">
            <a:extLst>
              <a:ext uri="{FF2B5EF4-FFF2-40B4-BE49-F238E27FC236}">
                <a16:creationId xmlns:a16="http://schemas.microsoft.com/office/drawing/2014/main" id="{71194A01-C6C6-49F9-7B40-62AE7FB6F2E3}"/>
              </a:ext>
            </a:extLst>
          </p:cNvPr>
          <p:cNvSpPr>
            <a:spLocks noGrp="1"/>
          </p:cNvSpPr>
          <p:nvPr>
            <p:ph type="body" sz="quarter" idx="16"/>
          </p:nvPr>
        </p:nvSpPr>
        <p:spPr/>
        <p:txBody>
          <a:bodyPr/>
          <a:lstStyle/>
          <a:p>
            <a:r>
              <a:rPr lang="fr-FR" dirty="0"/>
              <a:t>2</a:t>
            </a:r>
          </a:p>
        </p:txBody>
      </p:sp>
      <p:grpSp>
        <p:nvGrpSpPr>
          <p:cNvPr id="15" name="Groupe 14">
            <a:extLst>
              <a:ext uri="{FF2B5EF4-FFF2-40B4-BE49-F238E27FC236}">
                <a16:creationId xmlns:a16="http://schemas.microsoft.com/office/drawing/2014/main" id="{5D338FE4-5ECA-F7D6-C224-C140B35B04F9}"/>
              </a:ext>
            </a:extLst>
          </p:cNvPr>
          <p:cNvGrpSpPr/>
          <p:nvPr/>
        </p:nvGrpSpPr>
        <p:grpSpPr>
          <a:xfrm>
            <a:off x="8262904" y="3836943"/>
            <a:ext cx="2891998" cy="2141419"/>
            <a:chOff x="8939536" y="3599853"/>
            <a:chExt cx="2891998" cy="2141419"/>
          </a:xfrm>
        </p:grpSpPr>
        <p:grpSp>
          <p:nvGrpSpPr>
            <p:cNvPr id="19" name="Groupe 18">
              <a:extLst>
                <a:ext uri="{FF2B5EF4-FFF2-40B4-BE49-F238E27FC236}">
                  <a16:creationId xmlns:a16="http://schemas.microsoft.com/office/drawing/2014/main" id="{195EB7CA-FF24-836E-273F-36430A562B1A}"/>
                </a:ext>
              </a:extLst>
            </p:cNvPr>
            <p:cNvGrpSpPr/>
            <p:nvPr/>
          </p:nvGrpSpPr>
          <p:grpSpPr>
            <a:xfrm>
              <a:off x="9093327" y="3805507"/>
              <a:ext cx="2582736" cy="1688598"/>
              <a:chOff x="9075441" y="4284819"/>
              <a:chExt cx="2582736" cy="1688598"/>
            </a:xfrm>
            <a:effectLst>
              <a:outerShdw blurRad="50800" dist="38100" dir="2700000" algn="tl" rotWithShape="0">
                <a:prstClr val="black">
                  <a:alpha val="40000"/>
                </a:prstClr>
              </a:outerShdw>
            </a:effectLst>
          </p:grpSpPr>
          <p:sp>
            <p:nvSpPr>
              <p:cNvPr id="8" name="Rectangle 7">
                <a:extLst>
                  <a:ext uri="{FF2B5EF4-FFF2-40B4-BE49-F238E27FC236}">
                    <a16:creationId xmlns:a16="http://schemas.microsoft.com/office/drawing/2014/main" id="{1BF88AD6-5D70-5DED-0884-348B2D5D48CF}"/>
                  </a:ext>
                </a:extLst>
              </p:cNvPr>
              <p:cNvSpPr/>
              <p:nvPr/>
            </p:nvSpPr>
            <p:spPr>
              <a:xfrm>
                <a:off x="9134061" y="4353339"/>
                <a:ext cx="2524116" cy="1620078"/>
              </a:xfrm>
              <a:custGeom>
                <a:avLst/>
                <a:gdLst>
                  <a:gd name="connsiteX0" fmla="*/ 0 w 2524116"/>
                  <a:gd name="connsiteY0" fmla="*/ 0 h 1620078"/>
                  <a:gd name="connsiteX1" fmla="*/ 681511 w 2524116"/>
                  <a:gd name="connsiteY1" fmla="*/ 0 h 1620078"/>
                  <a:gd name="connsiteX2" fmla="*/ 1363023 w 2524116"/>
                  <a:gd name="connsiteY2" fmla="*/ 0 h 1620078"/>
                  <a:gd name="connsiteX3" fmla="*/ 2524116 w 2524116"/>
                  <a:gd name="connsiteY3" fmla="*/ 0 h 1620078"/>
                  <a:gd name="connsiteX4" fmla="*/ 2524116 w 2524116"/>
                  <a:gd name="connsiteY4" fmla="*/ 556227 h 1620078"/>
                  <a:gd name="connsiteX5" fmla="*/ 2524116 w 2524116"/>
                  <a:gd name="connsiteY5" fmla="*/ 1128654 h 1620078"/>
                  <a:gd name="connsiteX6" fmla="*/ 2524116 w 2524116"/>
                  <a:gd name="connsiteY6" fmla="*/ 1620078 h 1620078"/>
                  <a:gd name="connsiteX7" fmla="*/ 1842605 w 2524116"/>
                  <a:gd name="connsiteY7" fmla="*/ 1620078 h 1620078"/>
                  <a:gd name="connsiteX8" fmla="*/ 1211576 w 2524116"/>
                  <a:gd name="connsiteY8" fmla="*/ 1620078 h 1620078"/>
                  <a:gd name="connsiteX9" fmla="*/ 580547 w 2524116"/>
                  <a:gd name="connsiteY9" fmla="*/ 1620078 h 1620078"/>
                  <a:gd name="connsiteX10" fmla="*/ 0 w 2524116"/>
                  <a:gd name="connsiteY10" fmla="*/ 1620078 h 1620078"/>
                  <a:gd name="connsiteX11" fmla="*/ 0 w 2524116"/>
                  <a:gd name="connsiteY11" fmla="*/ 1047650 h 1620078"/>
                  <a:gd name="connsiteX12" fmla="*/ 0 w 2524116"/>
                  <a:gd name="connsiteY12" fmla="*/ 556227 h 1620078"/>
                  <a:gd name="connsiteX13" fmla="*/ 0 w 2524116"/>
                  <a:gd name="connsiteY13" fmla="*/ 0 h 1620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4116" h="1620078" fill="none" extrusionOk="0">
                    <a:moveTo>
                      <a:pt x="0" y="0"/>
                    </a:moveTo>
                    <a:cubicBezTo>
                      <a:pt x="155814" y="15985"/>
                      <a:pt x="366828" y="-22968"/>
                      <a:pt x="681511" y="0"/>
                    </a:cubicBezTo>
                    <a:cubicBezTo>
                      <a:pt x="996194" y="22968"/>
                      <a:pt x="1025957" y="5278"/>
                      <a:pt x="1363023" y="0"/>
                    </a:cubicBezTo>
                    <a:cubicBezTo>
                      <a:pt x="1700089" y="-5278"/>
                      <a:pt x="1998297" y="52917"/>
                      <a:pt x="2524116" y="0"/>
                    </a:cubicBezTo>
                    <a:cubicBezTo>
                      <a:pt x="2509296" y="199480"/>
                      <a:pt x="2549152" y="302525"/>
                      <a:pt x="2524116" y="556227"/>
                    </a:cubicBezTo>
                    <a:cubicBezTo>
                      <a:pt x="2499080" y="809929"/>
                      <a:pt x="2533786" y="949724"/>
                      <a:pt x="2524116" y="1128654"/>
                    </a:cubicBezTo>
                    <a:cubicBezTo>
                      <a:pt x="2514446" y="1307584"/>
                      <a:pt x="2518887" y="1443310"/>
                      <a:pt x="2524116" y="1620078"/>
                    </a:cubicBezTo>
                    <a:cubicBezTo>
                      <a:pt x="2276160" y="1614854"/>
                      <a:pt x="2008741" y="1615799"/>
                      <a:pt x="1842605" y="1620078"/>
                    </a:cubicBezTo>
                    <a:cubicBezTo>
                      <a:pt x="1676469" y="1624357"/>
                      <a:pt x="1471363" y="1647646"/>
                      <a:pt x="1211576" y="1620078"/>
                    </a:cubicBezTo>
                    <a:cubicBezTo>
                      <a:pt x="951789" y="1592510"/>
                      <a:pt x="714983" y="1650647"/>
                      <a:pt x="580547" y="1620078"/>
                    </a:cubicBezTo>
                    <a:cubicBezTo>
                      <a:pt x="446111" y="1589509"/>
                      <a:pt x="277192" y="1648117"/>
                      <a:pt x="0" y="1620078"/>
                    </a:cubicBezTo>
                    <a:cubicBezTo>
                      <a:pt x="-23693" y="1417722"/>
                      <a:pt x="10839" y="1179580"/>
                      <a:pt x="0" y="1047650"/>
                    </a:cubicBezTo>
                    <a:cubicBezTo>
                      <a:pt x="-10839" y="915720"/>
                      <a:pt x="-10529" y="706615"/>
                      <a:pt x="0" y="556227"/>
                    </a:cubicBezTo>
                    <a:cubicBezTo>
                      <a:pt x="10529" y="405839"/>
                      <a:pt x="9799" y="234753"/>
                      <a:pt x="0" y="0"/>
                    </a:cubicBezTo>
                    <a:close/>
                  </a:path>
                  <a:path w="2524116" h="1620078"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548437" y="152546"/>
                      <a:pt x="2538835" y="279275"/>
                      <a:pt x="2524116" y="507624"/>
                    </a:cubicBezTo>
                    <a:cubicBezTo>
                      <a:pt x="2509397" y="735973"/>
                      <a:pt x="2545060" y="818994"/>
                      <a:pt x="2524116" y="999048"/>
                    </a:cubicBezTo>
                    <a:cubicBezTo>
                      <a:pt x="2503172" y="1179102"/>
                      <a:pt x="2538456" y="1324761"/>
                      <a:pt x="2524116" y="1620078"/>
                    </a:cubicBezTo>
                    <a:cubicBezTo>
                      <a:pt x="2343859" y="1611655"/>
                      <a:pt x="1994844" y="1611579"/>
                      <a:pt x="1842605" y="1620078"/>
                    </a:cubicBezTo>
                    <a:cubicBezTo>
                      <a:pt x="1690366" y="1628577"/>
                      <a:pt x="1512458" y="1599181"/>
                      <a:pt x="1211576" y="1620078"/>
                    </a:cubicBezTo>
                    <a:cubicBezTo>
                      <a:pt x="910694" y="1640975"/>
                      <a:pt x="275855" y="1597141"/>
                      <a:pt x="0" y="1620078"/>
                    </a:cubicBezTo>
                    <a:cubicBezTo>
                      <a:pt x="10559" y="1392841"/>
                      <a:pt x="-5096" y="1332965"/>
                      <a:pt x="0" y="1128654"/>
                    </a:cubicBezTo>
                    <a:cubicBezTo>
                      <a:pt x="5096" y="924343"/>
                      <a:pt x="5031" y="777954"/>
                      <a:pt x="0" y="604829"/>
                    </a:cubicBezTo>
                    <a:cubicBezTo>
                      <a:pt x="-5031" y="431705"/>
                      <a:pt x="27738" y="185767"/>
                      <a:pt x="0" y="0"/>
                    </a:cubicBezTo>
                    <a:close/>
                  </a:path>
                </a:pathLst>
              </a:custGeom>
              <a:solidFill>
                <a:srgbClr val="A38EE3"/>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C5127C8A-2772-2BCD-DB03-7FF1D86ECA6F}"/>
                  </a:ext>
                </a:extLst>
              </p:cNvPr>
              <p:cNvSpPr/>
              <p:nvPr/>
            </p:nvSpPr>
            <p:spPr>
              <a:xfrm>
                <a:off x="9075441" y="4284819"/>
                <a:ext cx="2524116" cy="1620078"/>
              </a:xfrm>
              <a:custGeom>
                <a:avLst/>
                <a:gdLst>
                  <a:gd name="connsiteX0" fmla="*/ 0 w 2524116"/>
                  <a:gd name="connsiteY0" fmla="*/ 0 h 1620078"/>
                  <a:gd name="connsiteX1" fmla="*/ 681511 w 2524116"/>
                  <a:gd name="connsiteY1" fmla="*/ 0 h 1620078"/>
                  <a:gd name="connsiteX2" fmla="*/ 1363023 w 2524116"/>
                  <a:gd name="connsiteY2" fmla="*/ 0 h 1620078"/>
                  <a:gd name="connsiteX3" fmla="*/ 2524116 w 2524116"/>
                  <a:gd name="connsiteY3" fmla="*/ 0 h 1620078"/>
                  <a:gd name="connsiteX4" fmla="*/ 2524116 w 2524116"/>
                  <a:gd name="connsiteY4" fmla="*/ 556227 h 1620078"/>
                  <a:gd name="connsiteX5" fmla="*/ 2524116 w 2524116"/>
                  <a:gd name="connsiteY5" fmla="*/ 1128654 h 1620078"/>
                  <a:gd name="connsiteX6" fmla="*/ 2524116 w 2524116"/>
                  <a:gd name="connsiteY6" fmla="*/ 1620078 h 1620078"/>
                  <a:gd name="connsiteX7" fmla="*/ 1842605 w 2524116"/>
                  <a:gd name="connsiteY7" fmla="*/ 1620078 h 1620078"/>
                  <a:gd name="connsiteX8" fmla="*/ 1211576 w 2524116"/>
                  <a:gd name="connsiteY8" fmla="*/ 1620078 h 1620078"/>
                  <a:gd name="connsiteX9" fmla="*/ 580547 w 2524116"/>
                  <a:gd name="connsiteY9" fmla="*/ 1620078 h 1620078"/>
                  <a:gd name="connsiteX10" fmla="*/ 0 w 2524116"/>
                  <a:gd name="connsiteY10" fmla="*/ 1620078 h 1620078"/>
                  <a:gd name="connsiteX11" fmla="*/ 0 w 2524116"/>
                  <a:gd name="connsiteY11" fmla="*/ 1047650 h 1620078"/>
                  <a:gd name="connsiteX12" fmla="*/ 0 w 2524116"/>
                  <a:gd name="connsiteY12" fmla="*/ 556227 h 1620078"/>
                  <a:gd name="connsiteX13" fmla="*/ 0 w 2524116"/>
                  <a:gd name="connsiteY13" fmla="*/ 0 h 1620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4116" h="1620078" fill="none" extrusionOk="0">
                    <a:moveTo>
                      <a:pt x="0" y="0"/>
                    </a:moveTo>
                    <a:cubicBezTo>
                      <a:pt x="155814" y="15985"/>
                      <a:pt x="366828" y="-22968"/>
                      <a:pt x="681511" y="0"/>
                    </a:cubicBezTo>
                    <a:cubicBezTo>
                      <a:pt x="996194" y="22968"/>
                      <a:pt x="1025957" y="5278"/>
                      <a:pt x="1363023" y="0"/>
                    </a:cubicBezTo>
                    <a:cubicBezTo>
                      <a:pt x="1700089" y="-5278"/>
                      <a:pt x="1998297" y="52917"/>
                      <a:pt x="2524116" y="0"/>
                    </a:cubicBezTo>
                    <a:cubicBezTo>
                      <a:pt x="2509296" y="199480"/>
                      <a:pt x="2549152" y="302525"/>
                      <a:pt x="2524116" y="556227"/>
                    </a:cubicBezTo>
                    <a:cubicBezTo>
                      <a:pt x="2499080" y="809929"/>
                      <a:pt x="2533786" y="949724"/>
                      <a:pt x="2524116" y="1128654"/>
                    </a:cubicBezTo>
                    <a:cubicBezTo>
                      <a:pt x="2514446" y="1307584"/>
                      <a:pt x="2518887" y="1443310"/>
                      <a:pt x="2524116" y="1620078"/>
                    </a:cubicBezTo>
                    <a:cubicBezTo>
                      <a:pt x="2276160" y="1614854"/>
                      <a:pt x="2008741" y="1615799"/>
                      <a:pt x="1842605" y="1620078"/>
                    </a:cubicBezTo>
                    <a:cubicBezTo>
                      <a:pt x="1676469" y="1624357"/>
                      <a:pt x="1471363" y="1647646"/>
                      <a:pt x="1211576" y="1620078"/>
                    </a:cubicBezTo>
                    <a:cubicBezTo>
                      <a:pt x="951789" y="1592510"/>
                      <a:pt x="714983" y="1650647"/>
                      <a:pt x="580547" y="1620078"/>
                    </a:cubicBezTo>
                    <a:cubicBezTo>
                      <a:pt x="446111" y="1589509"/>
                      <a:pt x="277192" y="1648117"/>
                      <a:pt x="0" y="1620078"/>
                    </a:cubicBezTo>
                    <a:cubicBezTo>
                      <a:pt x="-23693" y="1417722"/>
                      <a:pt x="10839" y="1179580"/>
                      <a:pt x="0" y="1047650"/>
                    </a:cubicBezTo>
                    <a:cubicBezTo>
                      <a:pt x="-10839" y="915720"/>
                      <a:pt x="-10529" y="706615"/>
                      <a:pt x="0" y="556227"/>
                    </a:cubicBezTo>
                    <a:cubicBezTo>
                      <a:pt x="10529" y="405839"/>
                      <a:pt x="9799" y="234753"/>
                      <a:pt x="0" y="0"/>
                    </a:cubicBezTo>
                    <a:close/>
                  </a:path>
                  <a:path w="2524116" h="1620078"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548437" y="152546"/>
                      <a:pt x="2538835" y="279275"/>
                      <a:pt x="2524116" y="507624"/>
                    </a:cubicBezTo>
                    <a:cubicBezTo>
                      <a:pt x="2509397" y="735973"/>
                      <a:pt x="2545060" y="818994"/>
                      <a:pt x="2524116" y="999048"/>
                    </a:cubicBezTo>
                    <a:cubicBezTo>
                      <a:pt x="2503172" y="1179102"/>
                      <a:pt x="2538456" y="1324761"/>
                      <a:pt x="2524116" y="1620078"/>
                    </a:cubicBezTo>
                    <a:cubicBezTo>
                      <a:pt x="2343859" y="1611655"/>
                      <a:pt x="1994844" y="1611579"/>
                      <a:pt x="1842605" y="1620078"/>
                    </a:cubicBezTo>
                    <a:cubicBezTo>
                      <a:pt x="1690366" y="1628577"/>
                      <a:pt x="1512458" y="1599181"/>
                      <a:pt x="1211576" y="1620078"/>
                    </a:cubicBezTo>
                    <a:cubicBezTo>
                      <a:pt x="910694" y="1640975"/>
                      <a:pt x="275855" y="1597141"/>
                      <a:pt x="0" y="1620078"/>
                    </a:cubicBezTo>
                    <a:cubicBezTo>
                      <a:pt x="10559" y="1392841"/>
                      <a:pt x="-5096" y="1332965"/>
                      <a:pt x="0" y="1128654"/>
                    </a:cubicBezTo>
                    <a:cubicBezTo>
                      <a:pt x="5096" y="924343"/>
                      <a:pt x="5031" y="777954"/>
                      <a:pt x="0" y="604829"/>
                    </a:cubicBezTo>
                    <a:cubicBezTo>
                      <a:pt x="-5031" y="431705"/>
                      <a:pt x="27738" y="185767"/>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1">
                <a:extLst>
                  <a:ext uri="{FF2B5EF4-FFF2-40B4-BE49-F238E27FC236}">
                    <a16:creationId xmlns:a16="http://schemas.microsoft.com/office/drawing/2014/main" id="{7CAACD5F-773A-E214-06C9-90C4ADFA5ED1}"/>
                  </a:ext>
                </a:extLst>
              </p:cNvPr>
              <p:cNvSpPr txBox="1">
                <a:spLocks/>
              </p:cNvSpPr>
              <p:nvPr/>
            </p:nvSpPr>
            <p:spPr>
              <a:xfrm>
                <a:off x="9187157" y="4385726"/>
                <a:ext cx="2300684" cy="1486784"/>
              </a:xfrm>
              <a:prstGeom prst="rect">
                <a:avLst/>
              </a:prstGeom>
            </p:spPr>
            <p:txBody>
              <a:bodyPr vert="horz" lIns="91440" tIns="45720" rIns="91440" bIns="45720" rtlCol="0">
                <a:normAutofit lnSpcReduction="100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400" dirty="0">
                    <a:latin typeface="Cavolini" panose="03000502040302020204" pitchFamily="66" charset="0"/>
                    <a:cs typeface="Cavolini" panose="03000502040302020204" pitchFamily="66" charset="0"/>
                  </a:rPr>
                  <a:t>Papernest c’est plus de 800 collaborateurs et 1 million de clients accompagnés dans la souscription d’un nouvel abonnement. </a:t>
                </a:r>
              </a:p>
            </p:txBody>
          </p:sp>
        </p:grpSp>
        <p:pic>
          <p:nvPicPr>
            <p:cNvPr id="20" name="Picture 4" descr="Vecteur gratuit collection d'éléments de journal de balle dessinés à la main">
              <a:extLst>
                <a:ext uri="{FF2B5EF4-FFF2-40B4-BE49-F238E27FC236}">
                  <a16:creationId xmlns:a16="http://schemas.microsoft.com/office/drawing/2014/main" id="{56FF991A-012F-E565-F680-CF66C937D18A}"/>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8939536" y="3599853"/>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Vecteur gratuit collection d'éléments de journal de balle dessinés à la main">
              <a:extLst>
                <a:ext uri="{FF2B5EF4-FFF2-40B4-BE49-F238E27FC236}">
                  <a16:creationId xmlns:a16="http://schemas.microsoft.com/office/drawing/2014/main" id="{04EA2160-86B8-B88C-0C43-B45F747E7626}"/>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11703787" y="5438713"/>
              <a:ext cx="127747" cy="302559"/>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Espace réservé du contenu 1">
            <a:extLst>
              <a:ext uri="{FF2B5EF4-FFF2-40B4-BE49-F238E27FC236}">
                <a16:creationId xmlns:a16="http://schemas.microsoft.com/office/drawing/2014/main" id="{7E1B67F7-3C39-D037-3159-0E08C17BF9D0}"/>
              </a:ext>
            </a:extLst>
          </p:cNvPr>
          <p:cNvSpPr txBox="1">
            <a:spLocks/>
          </p:cNvSpPr>
          <p:nvPr/>
        </p:nvSpPr>
        <p:spPr>
          <a:xfrm>
            <a:off x="5576991" y="5636435"/>
            <a:ext cx="1762817" cy="553634"/>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latin typeface="Cavolini" panose="03000502040302020204" pitchFamily="66" charset="0"/>
                <a:cs typeface="Cavolini" panose="03000502040302020204" pitchFamily="66" charset="0"/>
              </a:rPr>
              <a:t>Une offre d’aide au déménagement </a:t>
            </a:r>
          </a:p>
        </p:txBody>
      </p:sp>
      <p:sp>
        <p:nvSpPr>
          <p:cNvPr id="25" name="Espace réservé du contenu 1">
            <a:extLst>
              <a:ext uri="{FF2B5EF4-FFF2-40B4-BE49-F238E27FC236}">
                <a16:creationId xmlns:a16="http://schemas.microsoft.com/office/drawing/2014/main" id="{359DEFC8-E539-6695-15DA-4A9DF1E9442F}"/>
              </a:ext>
            </a:extLst>
          </p:cNvPr>
          <p:cNvSpPr txBox="1">
            <a:spLocks/>
          </p:cNvSpPr>
          <p:nvPr/>
        </p:nvSpPr>
        <p:spPr>
          <a:xfrm>
            <a:off x="1393083" y="5550402"/>
            <a:ext cx="3178018" cy="81772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latin typeface="Cavolini" panose="03000502040302020204" pitchFamily="66" charset="0"/>
                <a:cs typeface="Cavolini" panose="03000502040302020204" pitchFamily="66" charset="0"/>
              </a:rPr>
              <a:t>Une offre de souscription / résiliation des abonnements du quotidien</a:t>
            </a:r>
          </a:p>
        </p:txBody>
      </p:sp>
      <p:pic>
        <p:nvPicPr>
          <p:cNvPr id="28" name="Image 27">
            <a:extLst>
              <a:ext uri="{FF2B5EF4-FFF2-40B4-BE49-F238E27FC236}">
                <a16:creationId xmlns:a16="http://schemas.microsoft.com/office/drawing/2014/main" id="{8BEF60B9-957D-B1DA-217E-D0C730F59B9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040891" y="3844471"/>
            <a:ext cx="1918605" cy="1791964"/>
          </a:xfrm>
          <a:prstGeom prst="rect">
            <a:avLst/>
          </a:prstGeom>
        </p:spPr>
      </p:pic>
      <p:pic>
        <p:nvPicPr>
          <p:cNvPr id="1026" name="Picture 2" descr="Vecteur gratuit sortir de l'illustration de la boîte en carton">
            <a:extLst>
              <a:ext uri="{FF2B5EF4-FFF2-40B4-BE49-F238E27FC236}">
                <a16:creationId xmlns:a16="http://schemas.microsoft.com/office/drawing/2014/main" id="{1D72D13D-ACA2-E7DE-1EFA-CCA74A5B3B7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19992" y="3888207"/>
            <a:ext cx="2828949" cy="176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579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1CD42E2-BB0B-92F6-B699-C9B50C8E02D6}"/>
              </a:ext>
            </a:extLst>
          </p:cNvPr>
          <p:cNvSpPr>
            <a:spLocks noGrp="1"/>
          </p:cNvSpPr>
          <p:nvPr>
            <p:ph type="body" sz="quarter" idx="12"/>
          </p:nvPr>
        </p:nvSpPr>
        <p:spPr/>
        <p:txBody>
          <a:bodyPr/>
          <a:lstStyle/>
          <a:p>
            <a:r>
              <a:rPr lang="fr-FR" dirty="0"/>
              <a:t>Papernest propose ainsi de multiples solutions pour faciliter le quotidien de nos clients et répondre à leurs besoins.</a:t>
            </a:r>
          </a:p>
        </p:txBody>
      </p:sp>
      <p:sp>
        <p:nvSpPr>
          <p:cNvPr id="4" name="Espace réservé du texte 3">
            <a:extLst>
              <a:ext uri="{FF2B5EF4-FFF2-40B4-BE49-F238E27FC236}">
                <a16:creationId xmlns:a16="http://schemas.microsoft.com/office/drawing/2014/main" id="{51FAB375-5A99-A9F8-3EF0-EE447D952E35}"/>
              </a:ext>
            </a:extLst>
          </p:cNvPr>
          <p:cNvSpPr>
            <a:spLocks noGrp="1"/>
          </p:cNvSpPr>
          <p:nvPr>
            <p:ph type="body" sz="quarter" idx="14"/>
          </p:nvPr>
        </p:nvSpPr>
        <p:spPr/>
        <p:txBody>
          <a:bodyPr/>
          <a:lstStyle/>
          <a:p>
            <a:r>
              <a:rPr lang="fr-FR" dirty="0"/>
              <a:t>Le service </a:t>
            </a:r>
            <a:r>
              <a:rPr lang="fr-FR" dirty="0" err="1"/>
              <a:t>Papernest</a:t>
            </a:r>
            <a:endParaRPr lang="fr-FR" dirty="0"/>
          </a:p>
        </p:txBody>
      </p:sp>
      <p:sp>
        <p:nvSpPr>
          <p:cNvPr id="5" name="Espace réservé du texte 4">
            <a:extLst>
              <a:ext uri="{FF2B5EF4-FFF2-40B4-BE49-F238E27FC236}">
                <a16:creationId xmlns:a16="http://schemas.microsoft.com/office/drawing/2014/main" id="{93F20692-1E39-B957-70B7-2290248D3061}"/>
              </a:ext>
            </a:extLst>
          </p:cNvPr>
          <p:cNvSpPr>
            <a:spLocks noGrp="1"/>
          </p:cNvSpPr>
          <p:nvPr>
            <p:ph type="body" sz="quarter" idx="16"/>
          </p:nvPr>
        </p:nvSpPr>
        <p:spPr/>
        <p:txBody>
          <a:bodyPr/>
          <a:lstStyle/>
          <a:p>
            <a:r>
              <a:rPr lang="fr-FR" dirty="0"/>
              <a:t>2</a:t>
            </a:r>
          </a:p>
        </p:txBody>
      </p:sp>
      <p:grpSp>
        <p:nvGrpSpPr>
          <p:cNvPr id="21" name="Groupe 20">
            <a:extLst>
              <a:ext uri="{FF2B5EF4-FFF2-40B4-BE49-F238E27FC236}">
                <a16:creationId xmlns:a16="http://schemas.microsoft.com/office/drawing/2014/main" id="{3C396684-F88C-6456-B1D7-C5D794D924F7}"/>
              </a:ext>
            </a:extLst>
          </p:cNvPr>
          <p:cNvGrpSpPr/>
          <p:nvPr/>
        </p:nvGrpSpPr>
        <p:grpSpPr>
          <a:xfrm>
            <a:off x="8233265" y="2788495"/>
            <a:ext cx="3082134" cy="3258449"/>
            <a:chOff x="5845046" y="2185253"/>
            <a:chExt cx="3082134" cy="3258449"/>
          </a:xfrm>
        </p:grpSpPr>
        <p:pic>
          <p:nvPicPr>
            <p:cNvPr id="13314" name="Picture 2" descr="Vecteur gratuit passer à un nouveau concept de maison. des chargeurs apportant des meubles et des boîtes dans la chambre">
              <a:extLst>
                <a:ext uri="{FF2B5EF4-FFF2-40B4-BE49-F238E27FC236}">
                  <a16:creationId xmlns:a16="http://schemas.microsoft.com/office/drawing/2014/main" id="{BEA2ABF1-9C04-FE83-801E-72770E46ADDE}"/>
                </a:ext>
              </a:extLst>
            </p:cNvPr>
            <p:cNvPicPr>
              <a:picLocks noChangeAspect="1" noChangeArrowheads="1"/>
            </p:cNvPicPr>
            <p:nvPr/>
          </p:nvPicPr>
          <p:blipFill rotWithShape="1">
            <a:blip r:embed="rId2">
              <a:alphaModFix amt="70000"/>
              <a:extLst>
                <a:ext uri="{28A0092B-C50C-407E-A947-70E740481C1C}">
                  <a14:useLocalDpi xmlns:a14="http://schemas.microsoft.com/office/drawing/2010/main" val="0"/>
                </a:ext>
              </a:extLst>
            </a:blip>
            <a:srcRect r="65028"/>
            <a:stretch/>
          </p:blipFill>
          <p:spPr bwMode="auto">
            <a:xfrm>
              <a:off x="6210495" y="2659063"/>
              <a:ext cx="2158266" cy="278005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2A7A4D1-9DB4-760C-49F1-0FA2F2040059}"/>
                </a:ext>
              </a:extLst>
            </p:cNvPr>
            <p:cNvSpPr/>
            <p:nvPr/>
          </p:nvSpPr>
          <p:spPr>
            <a:xfrm>
              <a:off x="6210495" y="2659063"/>
              <a:ext cx="2158266" cy="2780056"/>
            </a:xfrm>
            <a:custGeom>
              <a:avLst/>
              <a:gdLst>
                <a:gd name="connsiteX0" fmla="*/ 0 w 2158266"/>
                <a:gd name="connsiteY0" fmla="*/ 0 h 2780056"/>
                <a:gd name="connsiteX1" fmla="*/ 561149 w 2158266"/>
                <a:gd name="connsiteY1" fmla="*/ 0 h 2780056"/>
                <a:gd name="connsiteX2" fmla="*/ 1122298 w 2158266"/>
                <a:gd name="connsiteY2" fmla="*/ 0 h 2780056"/>
                <a:gd name="connsiteX3" fmla="*/ 1640282 w 2158266"/>
                <a:gd name="connsiteY3" fmla="*/ 0 h 2780056"/>
                <a:gd name="connsiteX4" fmla="*/ 2158266 w 2158266"/>
                <a:gd name="connsiteY4" fmla="*/ 0 h 2780056"/>
                <a:gd name="connsiteX5" fmla="*/ 2158266 w 2158266"/>
                <a:gd name="connsiteY5" fmla="*/ 667213 h 2780056"/>
                <a:gd name="connsiteX6" fmla="*/ 2158266 w 2158266"/>
                <a:gd name="connsiteY6" fmla="*/ 1306626 h 2780056"/>
                <a:gd name="connsiteX7" fmla="*/ 2158266 w 2158266"/>
                <a:gd name="connsiteY7" fmla="*/ 1973840 h 2780056"/>
                <a:gd name="connsiteX8" fmla="*/ 2158266 w 2158266"/>
                <a:gd name="connsiteY8" fmla="*/ 2780056 h 2780056"/>
                <a:gd name="connsiteX9" fmla="*/ 1661865 w 2158266"/>
                <a:gd name="connsiteY9" fmla="*/ 2780056 h 2780056"/>
                <a:gd name="connsiteX10" fmla="*/ 1079133 w 2158266"/>
                <a:gd name="connsiteY10" fmla="*/ 2780056 h 2780056"/>
                <a:gd name="connsiteX11" fmla="*/ 539567 w 2158266"/>
                <a:gd name="connsiteY11" fmla="*/ 2780056 h 2780056"/>
                <a:gd name="connsiteX12" fmla="*/ 0 w 2158266"/>
                <a:gd name="connsiteY12" fmla="*/ 2780056 h 2780056"/>
                <a:gd name="connsiteX13" fmla="*/ 0 w 2158266"/>
                <a:gd name="connsiteY13" fmla="*/ 2085042 h 2780056"/>
                <a:gd name="connsiteX14" fmla="*/ 0 w 2158266"/>
                <a:gd name="connsiteY14" fmla="*/ 1473430 h 2780056"/>
                <a:gd name="connsiteX15" fmla="*/ 0 w 2158266"/>
                <a:gd name="connsiteY15" fmla="*/ 750615 h 2780056"/>
                <a:gd name="connsiteX16" fmla="*/ 0 w 2158266"/>
                <a:gd name="connsiteY16" fmla="*/ 0 h 278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58266" h="2780056" extrusionOk="0">
                  <a:moveTo>
                    <a:pt x="0" y="0"/>
                  </a:moveTo>
                  <a:cubicBezTo>
                    <a:pt x="120853" y="-25102"/>
                    <a:pt x="440347" y="12821"/>
                    <a:pt x="561149" y="0"/>
                  </a:cubicBezTo>
                  <a:cubicBezTo>
                    <a:pt x="681951" y="-12821"/>
                    <a:pt x="893224" y="23369"/>
                    <a:pt x="1122298" y="0"/>
                  </a:cubicBezTo>
                  <a:cubicBezTo>
                    <a:pt x="1351372" y="-23369"/>
                    <a:pt x="1444448" y="20362"/>
                    <a:pt x="1640282" y="0"/>
                  </a:cubicBezTo>
                  <a:cubicBezTo>
                    <a:pt x="1836116" y="-20362"/>
                    <a:pt x="2026744" y="-19792"/>
                    <a:pt x="2158266" y="0"/>
                  </a:cubicBezTo>
                  <a:cubicBezTo>
                    <a:pt x="2125563" y="273482"/>
                    <a:pt x="2161813" y="334471"/>
                    <a:pt x="2158266" y="667213"/>
                  </a:cubicBezTo>
                  <a:cubicBezTo>
                    <a:pt x="2154719" y="999955"/>
                    <a:pt x="2181960" y="1161681"/>
                    <a:pt x="2158266" y="1306626"/>
                  </a:cubicBezTo>
                  <a:cubicBezTo>
                    <a:pt x="2134572" y="1451571"/>
                    <a:pt x="2133439" y="1668427"/>
                    <a:pt x="2158266" y="1973840"/>
                  </a:cubicBezTo>
                  <a:cubicBezTo>
                    <a:pt x="2183093" y="2279253"/>
                    <a:pt x="2156363" y="2495338"/>
                    <a:pt x="2158266" y="2780056"/>
                  </a:cubicBezTo>
                  <a:cubicBezTo>
                    <a:pt x="1947012" y="2765311"/>
                    <a:pt x="1809054" y="2755551"/>
                    <a:pt x="1661865" y="2780056"/>
                  </a:cubicBezTo>
                  <a:cubicBezTo>
                    <a:pt x="1514676" y="2804561"/>
                    <a:pt x="1227742" y="2789137"/>
                    <a:pt x="1079133" y="2780056"/>
                  </a:cubicBezTo>
                  <a:cubicBezTo>
                    <a:pt x="930524" y="2770975"/>
                    <a:pt x="806387" y="2770374"/>
                    <a:pt x="539567" y="2780056"/>
                  </a:cubicBezTo>
                  <a:cubicBezTo>
                    <a:pt x="272747" y="2789738"/>
                    <a:pt x="195515" y="2800634"/>
                    <a:pt x="0" y="2780056"/>
                  </a:cubicBezTo>
                  <a:cubicBezTo>
                    <a:pt x="-6316" y="2462529"/>
                    <a:pt x="17342" y="2228786"/>
                    <a:pt x="0" y="2085042"/>
                  </a:cubicBezTo>
                  <a:cubicBezTo>
                    <a:pt x="-17342" y="1941298"/>
                    <a:pt x="20126" y="1640514"/>
                    <a:pt x="0" y="1473430"/>
                  </a:cubicBezTo>
                  <a:cubicBezTo>
                    <a:pt x="-20126" y="1306346"/>
                    <a:pt x="10427" y="899908"/>
                    <a:pt x="0" y="750615"/>
                  </a:cubicBezTo>
                  <a:cubicBezTo>
                    <a:pt x="-10427" y="601323"/>
                    <a:pt x="3829" y="237751"/>
                    <a:pt x="0" y="0"/>
                  </a:cubicBezTo>
                  <a:close/>
                </a:path>
              </a:pathLst>
            </a:custGeom>
            <a:noFill/>
            <a:ln w="19050">
              <a:solidFill>
                <a:schemeClr val="tx1"/>
              </a:solidFill>
              <a:extLst>
                <a:ext uri="{C807C97D-BFC1-408E-A445-0C87EB9F89A2}">
                  <ask:lineSketchStyleProps xmlns:ask="http://schemas.microsoft.com/office/drawing/2018/sketchyshapes" sd="18413808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Bulle narrative : rectangle à coins arrondis 10">
              <a:extLst>
                <a:ext uri="{FF2B5EF4-FFF2-40B4-BE49-F238E27FC236}">
                  <a16:creationId xmlns:a16="http://schemas.microsoft.com/office/drawing/2014/main" id="{9ADB399B-A83A-2A8B-46BF-D611270173B0}"/>
                </a:ext>
              </a:extLst>
            </p:cNvPr>
            <p:cNvSpPr/>
            <p:nvPr/>
          </p:nvSpPr>
          <p:spPr>
            <a:xfrm>
              <a:off x="5933912" y="2185253"/>
              <a:ext cx="1817782" cy="974790"/>
            </a:xfrm>
            <a:custGeom>
              <a:avLst/>
              <a:gdLst>
                <a:gd name="connsiteX0" fmla="*/ 0 w 1817782"/>
                <a:gd name="connsiteY0" fmla="*/ 162468 h 974790"/>
                <a:gd name="connsiteX1" fmla="*/ 162468 w 1817782"/>
                <a:gd name="connsiteY1" fmla="*/ 0 h 974790"/>
                <a:gd name="connsiteX2" fmla="*/ 611421 w 1817782"/>
                <a:gd name="connsiteY2" fmla="*/ 0 h 974790"/>
                <a:gd name="connsiteX3" fmla="*/ 1060373 w 1817782"/>
                <a:gd name="connsiteY3" fmla="*/ 0 h 974790"/>
                <a:gd name="connsiteX4" fmla="*/ 1060373 w 1817782"/>
                <a:gd name="connsiteY4" fmla="*/ 0 h 974790"/>
                <a:gd name="connsiteX5" fmla="*/ 1514818 w 1817782"/>
                <a:gd name="connsiteY5" fmla="*/ 0 h 974790"/>
                <a:gd name="connsiteX6" fmla="*/ 1655314 w 1817782"/>
                <a:gd name="connsiteY6" fmla="*/ 0 h 974790"/>
                <a:gd name="connsiteX7" fmla="*/ 1817782 w 1817782"/>
                <a:gd name="connsiteY7" fmla="*/ 162468 h 974790"/>
                <a:gd name="connsiteX8" fmla="*/ 1817782 w 1817782"/>
                <a:gd name="connsiteY8" fmla="*/ 568628 h 974790"/>
                <a:gd name="connsiteX9" fmla="*/ 1817782 w 1817782"/>
                <a:gd name="connsiteY9" fmla="*/ 568628 h 974790"/>
                <a:gd name="connsiteX10" fmla="*/ 1817782 w 1817782"/>
                <a:gd name="connsiteY10" fmla="*/ 812325 h 974790"/>
                <a:gd name="connsiteX11" fmla="*/ 1817782 w 1817782"/>
                <a:gd name="connsiteY11" fmla="*/ 812322 h 974790"/>
                <a:gd name="connsiteX12" fmla="*/ 1655314 w 1817782"/>
                <a:gd name="connsiteY12" fmla="*/ 974790 h 974790"/>
                <a:gd name="connsiteX13" fmla="*/ 1514818 w 1817782"/>
                <a:gd name="connsiteY13" fmla="*/ 974790 h 974790"/>
                <a:gd name="connsiteX14" fmla="*/ 1598467 w 1817782"/>
                <a:gd name="connsiteY14" fmla="*/ 1054850 h 974790"/>
                <a:gd name="connsiteX15" fmla="*/ 1060373 w 1817782"/>
                <a:gd name="connsiteY15" fmla="*/ 974790 h 974790"/>
                <a:gd name="connsiteX16" fmla="*/ 629379 w 1817782"/>
                <a:gd name="connsiteY16" fmla="*/ 974790 h 974790"/>
                <a:gd name="connsiteX17" fmla="*/ 162468 w 1817782"/>
                <a:gd name="connsiteY17" fmla="*/ 974790 h 974790"/>
                <a:gd name="connsiteX18" fmla="*/ 0 w 1817782"/>
                <a:gd name="connsiteY18" fmla="*/ 812322 h 974790"/>
                <a:gd name="connsiteX19" fmla="*/ 0 w 1817782"/>
                <a:gd name="connsiteY19" fmla="*/ 812325 h 974790"/>
                <a:gd name="connsiteX20" fmla="*/ 0 w 1817782"/>
                <a:gd name="connsiteY20" fmla="*/ 568628 h 974790"/>
                <a:gd name="connsiteX21" fmla="*/ 0 w 1817782"/>
                <a:gd name="connsiteY21" fmla="*/ 568628 h 974790"/>
                <a:gd name="connsiteX22" fmla="*/ 0 w 1817782"/>
                <a:gd name="connsiteY22" fmla="*/ 162468 h 97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17782" h="974790" fill="none" extrusionOk="0">
                  <a:moveTo>
                    <a:pt x="0" y="162468"/>
                  </a:moveTo>
                  <a:cubicBezTo>
                    <a:pt x="-12756" y="67651"/>
                    <a:pt x="65968" y="10480"/>
                    <a:pt x="162468" y="0"/>
                  </a:cubicBezTo>
                  <a:cubicBezTo>
                    <a:pt x="269794" y="-5317"/>
                    <a:pt x="487577" y="15466"/>
                    <a:pt x="611421" y="0"/>
                  </a:cubicBezTo>
                  <a:cubicBezTo>
                    <a:pt x="735265" y="-15466"/>
                    <a:pt x="878004" y="19798"/>
                    <a:pt x="1060373" y="0"/>
                  </a:cubicBezTo>
                  <a:lnTo>
                    <a:pt x="1060373" y="0"/>
                  </a:lnTo>
                  <a:cubicBezTo>
                    <a:pt x="1175306" y="-7187"/>
                    <a:pt x="1340855" y="-17615"/>
                    <a:pt x="1514818" y="0"/>
                  </a:cubicBezTo>
                  <a:cubicBezTo>
                    <a:pt x="1549344" y="-2132"/>
                    <a:pt x="1609837" y="-2904"/>
                    <a:pt x="1655314" y="0"/>
                  </a:cubicBezTo>
                  <a:cubicBezTo>
                    <a:pt x="1735815" y="13345"/>
                    <a:pt x="1823698" y="73414"/>
                    <a:pt x="1817782" y="162468"/>
                  </a:cubicBezTo>
                  <a:cubicBezTo>
                    <a:pt x="1819253" y="332262"/>
                    <a:pt x="1827788" y="384930"/>
                    <a:pt x="1817782" y="568628"/>
                  </a:cubicBezTo>
                  <a:lnTo>
                    <a:pt x="1817782" y="568628"/>
                  </a:lnTo>
                  <a:cubicBezTo>
                    <a:pt x="1829461" y="638299"/>
                    <a:pt x="1827998" y="725518"/>
                    <a:pt x="1817782" y="812325"/>
                  </a:cubicBezTo>
                  <a:lnTo>
                    <a:pt x="1817782" y="812322"/>
                  </a:lnTo>
                  <a:cubicBezTo>
                    <a:pt x="1828174" y="892681"/>
                    <a:pt x="1740908" y="991275"/>
                    <a:pt x="1655314" y="974790"/>
                  </a:cubicBezTo>
                  <a:cubicBezTo>
                    <a:pt x="1586688" y="969321"/>
                    <a:pt x="1572796" y="973004"/>
                    <a:pt x="1514818" y="974790"/>
                  </a:cubicBezTo>
                  <a:cubicBezTo>
                    <a:pt x="1546160" y="1007621"/>
                    <a:pt x="1571855" y="1023556"/>
                    <a:pt x="1598467" y="1054850"/>
                  </a:cubicBezTo>
                  <a:cubicBezTo>
                    <a:pt x="1439760" y="1058622"/>
                    <a:pt x="1326027" y="999326"/>
                    <a:pt x="1060373" y="974790"/>
                  </a:cubicBezTo>
                  <a:cubicBezTo>
                    <a:pt x="868794" y="978246"/>
                    <a:pt x="832801" y="985364"/>
                    <a:pt x="629379" y="974790"/>
                  </a:cubicBezTo>
                  <a:cubicBezTo>
                    <a:pt x="425957" y="964216"/>
                    <a:pt x="304740" y="957423"/>
                    <a:pt x="162468" y="974790"/>
                  </a:cubicBezTo>
                  <a:cubicBezTo>
                    <a:pt x="76293" y="954474"/>
                    <a:pt x="9472" y="893161"/>
                    <a:pt x="0" y="812322"/>
                  </a:cubicBezTo>
                  <a:lnTo>
                    <a:pt x="0" y="812325"/>
                  </a:lnTo>
                  <a:cubicBezTo>
                    <a:pt x="7911" y="730749"/>
                    <a:pt x="-5021" y="624663"/>
                    <a:pt x="0" y="568628"/>
                  </a:cubicBezTo>
                  <a:lnTo>
                    <a:pt x="0" y="568628"/>
                  </a:lnTo>
                  <a:cubicBezTo>
                    <a:pt x="10910" y="426667"/>
                    <a:pt x="9964" y="357617"/>
                    <a:pt x="0" y="162468"/>
                  </a:cubicBezTo>
                  <a:close/>
                </a:path>
                <a:path w="1817782" h="974790" stroke="0" extrusionOk="0">
                  <a:moveTo>
                    <a:pt x="0" y="162468"/>
                  </a:moveTo>
                  <a:cubicBezTo>
                    <a:pt x="-15366" y="81173"/>
                    <a:pt x="77142" y="4004"/>
                    <a:pt x="162468" y="0"/>
                  </a:cubicBezTo>
                  <a:cubicBezTo>
                    <a:pt x="382448" y="18121"/>
                    <a:pt x="401501" y="11441"/>
                    <a:pt x="620400" y="0"/>
                  </a:cubicBezTo>
                  <a:cubicBezTo>
                    <a:pt x="839299" y="-11441"/>
                    <a:pt x="903841" y="-2025"/>
                    <a:pt x="1060373" y="0"/>
                  </a:cubicBezTo>
                  <a:lnTo>
                    <a:pt x="1060373" y="0"/>
                  </a:lnTo>
                  <a:cubicBezTo>
                    <a:pt x="1260071" y="21125"/>
                    <a:pt x="1289552" y="8805"/>
                    <a:pt x="1514818" y="0"/>
                  </a:cubicBezTo>
                  <a:cubicBezTo>
                    <a:pt x="1544077" y="-2167"/>
                    <a:pt x="1619444" y="2487"/>
                    <a:pt x="1655314" y="0"/>
                  </a:cubicBezTo>
                  <a:cubicBezTo>
                    <a:pt x="1732288" y="4294"/>
                    <a:pt x="1821475" y="88842"/>
                    <a:pt x="1817782" y="162468"/>
                  </a:cubicBezTo>
                  <a:cubicBezTo>
                    <a:pt x="1837169" y="363715"/>
                    <a:pt x="1800883" y="474902"/>
                    <a:pt x="1817782" y="568628"/>
                  </a:cubicBezTo>
                  <a:lnTo>
                    <a:pt x="1817782" y="568628"/>
                  </a:lnTo>
                  <a:cubicBezTo>
                    <a:pt x="1811580" y="621493"/>
                    <a:pt x="1821497" y="738030"/>
                    <a:pt x="1817782" y="812325"/>
                  </a:cubicBezTo>
                  <a:lnTo>
                    <a:pt x="1817782" y="812322"/>
                  </a:lnTo>
                  <a:cubicBezTo>
                    <a:pt x="1824564" y="909389"/>
                    <a:pt x="1731787" y="989760"/>
                    <a:pt x="1655314" y="974790"/>
                  </a:cubicBezTo>
                  <a:cubicBezTo>
                    <a:pt x="1621512" y="972277"/>
                    <a:pt x="1545700" y="981340"/>
                    <a:pt x="1514818" y="974790"/>
                  </a:cubicBezTo>
                  <a:cubicBezTo>
                    <a:pt x="1539654" y="991074"/>
                    <a:pt x="1572382" y="1029331"/>
                    <a:pt x="1598467" y="1054850"/>
                  </a:cubicBezTo>
                  <a:cubicBezTo>
                    <a:pt x="1357332" y="1011702"/>
                    <a:pt x="1182467" y="992048"/>
                    <a:pt x="1060373" y="974790"/>
                  </a:cubicBezTo>
                  <a:cubicBezTo>
                    <a:pt x="857939" y="969869"/>
                    <a:pt x="786700" y="961598"/>
                    <a:pt x="593462" y="974790"/>
                  </a:cubicBezTo>
                  <a:cubicBezTo>
                    <a:pt x="400224" y="987982"/>
                    <a:pt x="300325" y="994169"/>
                    <a:pt x="162468" y="974790"/>
                  </a:cubicBezTo>
                  <a:cubicBezTo>
                    <a:pt x="74483" y="977681"/>
                    <a:pt x="9914" y="907028"/>
                    <a:pt x="0" y="812322"/>
                  </a:cubicBezTo>
                  <a:lnTo>
                    <a:pt x="0" y="812325"/>
                  </a:lnTo>
                  <a:cubicBezTo>
                    <a:pt x="-2266" y="749018"/>
                    <a:pt x="10972" y="683007"/>
                    <a:pt x="0" y="568628"/>
                  </a:cubicBezTo>
                  <a:lnTo>
                    <a:pt x="0" y="568628"/>
                  </a:lnTo>
                  <a:cubicBezTo>
                    <a:pt x="4481" y="382179"/>
                    <a:pt x="-10374" y="269557"/>
                    <a:pt x="0" y="162468"/>
                  </a:cubicBezTo>
                  <a:close/>
                </a:path>
              </a:pathLst>
            </a:custGeom>
            <a:solidFill>
              <a:schemeClr val="bg1"/>
            </a:solidFill>
            <a:ln w="19050">
              <a:solidFill>
                <a:schemeClr val="tx1"/>
              </a:solidFill>
              <a:extLst>
                <a:ext uri="{C807C97D-BFC1-408E-A445-0C87EB9F89A2}">
                  <ask:lineSketchStyleProps xmlns:ask="http://schemas.microsoft.com/office/drawing/2018/sketchyshapes" sd="983504821">
                    <a:prstGeom prst="wedgeRoundRectCallout">
                      <a:avLst>
                        <a:gd name="adj1" fmla="val 37935"/>
                        <a:gd name="adj2" fmla="val 58213"/>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1">
              <a:extLst>
                <a:ext uri="{FF2B5EF4-FFF2-40B4-BE49-F238E27FC236}">
                  <a16:creationId xmlns:a16="http://schemas.microsoft.com/office/drawing/2014/main" id="{178B718B-598D-7E8F-138F-4BFBD67DE8C3}"/>
                </a:ext>
              </a:extLst>
            </p:cNvPr>
            <p:cNvSpPr txBox="1">
              <a:spLocks/>
            </p:cNvSpPr>
            <p:nvPr/>
          </p:nvSpPr>
          <p:spPr>
            <a:xfrm>
              <a:off x="5845046" y="2196276"/>
              <a:ext cx="1995513" cy="963767"/>
            </a:xfrm>
            <a:prstGeom prst="rect">
              <a:avLst/>
            </a:prstGeom>
          </p:spPr>
          <p:txBody>
            <a:bodyPr vert="horz" lIns="91440" tIns="45720" rIns="91440" bIns="45720" rtlCol="0">
              <a:normAutofit lnSpcReduction="100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fr-FR" sz="1100" dirty="0">
                  <a:latin typeface="Cavolini" panose="03000502040302020204" pitchFamily="66" charset="0"/>
                  <a:cs typeface="Cavolini" panose="03000502040302020204" pitchFamily="66" charset="0"/>
                </a:rPr>
                <a:t>En cas de déménagement, Papernest assure le </a:t>
              </a:r>
              <a:r>
                <a:rPr lang="fr-FR" sz="1100" b="1" dirty="0">
                  <a:latin typeface="Cavolini" panose="03000502040302020204" pitchFamily="66" charset="0"/>
                  <a:cs typeface="Cavolini" panose="03000502040302020204" pitchFamily="66" charset="0"/>
                </a:rPr>
                <a:t>suivi de mes</a:t>
              </a:r>
            </a:p>
            <a:p>
              <a:pPr marL="0" indent="0" algn="ctr">
                <a:lnSpc>
                  <a:spcPct val="110000"/>
                </a:lnSpc>
                <a:spcBef>
                  <a:spcPts val="0"/>
                </a:spcBef>
                <a:buNone/>
              </a:pPr>
              <a:r>
                <a:rPr lang="fr-FR" sz="1100" b="1" dirty="0">
                  <a:latin typeface="Cavolini" panose="03000502040302020204" pitchFamily="66" charset="0"/>
                  <a:cs typeface="Cavolini" panose="03000502040302020204" pitchFamily="66" charset="0"/>
                </a:rPr>
                <a:t>courriers </a:t>
              </a:r>
              <a:r>
                <a:rPr lang="fr-FR" sz="1100" dirty="0">
                  <a:latin typeface="Cavolini" panose="03000502040302020204" pitchFamily="66" charset="0"/>
                  <a:cs typeface="Cavolini" panose="03000502040302020204" pitchFamily="66" charset="0"/>
                </a:rPr>
                <a:t>! </a:t>
              </a:r>
            </a:p>
          </p:txBody>
        </p:sp>
        <p:pic>
          <p:nvPicPr>
            <p:cNvPr id="10" name="Picture 2" descr="Nous Déplaçons La Bannière Avec L'homme Tenant La Boîte">
              <a:extLst>
                <a:ext uri="{FF2B5EF4-FFF2-40B4-BE49-F238E27FC236}">
                  <a16:creationId xmlns:a16="http://schemas.microsoft.com/office/drawing/2014/main" id="{4ACB0231-F65F-4469-7E71-47227727DF8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434" b="89623" l="9744" r="91693">
                          <a14:foregroundMark x1="55711" y1="68329" x2="55911" y2="70283"/>
                          <a14:foregroundMark x1="56417" y1="66715" x2="69808" y2="69340"/>
                          <a14:foregroundMark x1="76997" y1="36321" x2="76038" y2="36321"/>
                          <a14:foregroundMark x1="76518" y1="70519" x2="76518" y2="76651"/>
                          <a14:foregroundMark x1="72204" y1="42689" x2="71565" y2="50236"/>
                          <a14:foregroundMark x1="67412" y1="11557" x2="67412" y2="11557"/>
                          <a14:foregroundMark x1="57014" y1="40394" x2="57827" y2="38443"/>
                          <a14:foregroundMark x1="59585" y1="31840" x2="59585" y2="31840"/>
                          <a14:foregroundMark x1="60224" y1="31840" x2="59744" y2="30896"/>
                          <a14:foregroundMark x1="55272" y1="42217" x2="60383" y2="29953"/>
                          <a14:foregroundMark x1="55272" y1="41509" x2="60064" y2="31132"/>
                          <a14:foregroundMark x1="60064" y1="31132" x2="60224" y2="30189"/>
                          <a14:foregroundMark x1="55911" y1="39387" x2="59904" y2="30896"/>
                          <a14:foregroundMark x1="70767" y1="9434" x2="70767" y2="9434"/>
                          <a14:foregroundMark x1="71885" y1="9434" x2="71885" y2="9434"/>
                          <a14:foregroundMark x1="67732" y1="10613" x2="67732" y2="10613"/>
                          <a14:foregroundMark x1="67093" y1="10849" x2="67093" y2="10849"/>
                          <a14:foregroundMark x1="66454" y1="11085" x2="66454" y2="11085"/>
                          <a14:foregroundMark x1="66933" y1="15094" x2="66933" y2="15094"/>
                          <a14:foregroundMark x1="66294" y1="13915" x2="66294" y2="13915"/>
                          <a14:foregroundMark x1="65974" y1="17217" x2="65974" y2="17217"/>
                          <a14:foregroundMark x1="65815" y1="20283" x2="65815" y2="20283"/>
                          <a14:foregroundMark x1="66134" y1="19104" x2="66134" y2="19104"/>
                          <a14:backgroundMark x1="33227" y1="18868" x2="24441" y2="72170"/>
                          <a14:backgroundMark x1="44089" y1="41509" x2="33546" y2="70283"/>
                          <a14:backgroundMark x1="25879" y1="31132" x2="23802" y2="69811"/>
                          <a14:backgroundMark x1="19649" y1="25472" x2="9105" y2="89858"/>
                          <a14:backgroundMark x1="43770" y1="34906" x2="31789" y2="59434"/>
                          <a14:backgroundMark x1="27157" y1="57311" x2="24760" y2="61321"/>
                          <a14:backgroundMark x1="16134" y1="58255" x2="14856" y2="59906"/>
                          <a14:backgroundMark x1="25080" y1="41745" x2="14696" y2="56368"/>
                          <a14:backgroundMark x1="15495" y1="75472" x2="15655" y2="75000"/>
                          <a14:backgroundMark x1="18371" y1="75000" x2="18530" y2="68868"/>
                          <a14:backgroundMark x1="88179" y1="17689" x2="90096" y2="31604"/>
                          <a14:backgroundMark x1="91853" y1="48585" x2="91054" y2="42689"/>
                          <a14:backgroundMark x1="11981" y1="74528" x2="12620" y2="76179"/>
                          <a14:backgroundMark x1="40096" y1="55660" x2="34026" y2="73821"/>
                          <a14:backgroundMark x1="38658" y1="87500" x2="37700" y2="75000"/>
                          <a14:backgroundMark x1="54313" y1="25236" x2="62939" y2="15330"/>
                          <a14:backgroundMark x1="79553" y1="18396" x2="90735" y2="32783"/>
                          <a14:backgroundMark x1="87700" y1="43868" x2="86901" y2="30425"/>
                          <a14:backgroundMark x1="93291" y1="60849" x2="92013" y2="54245"/>
                          <a14:backgroundMark x1="88658" y1="69811" x2="88658" y2="66274"/>
                          <a14:backgroundMark x1="85304" y1="65094" x2="99042" y2="56132"/>
                          <a14:backgroundMark x1="82268" y1="63208" x2="92332" y2="60613"/>
                          <a14:backgroundMark x1="92812" y1="73349" x2="89936" y2="84670"/>
                          <a14:backgroundMark x1="55431" y1="36792" x2="55591" y2="31132"/>
                          <a14:backgroundMark x1="53058" y1="43157" x2="52077" y2="45047"/>
                          <a14:backgroundMark x1="89137" y1="66274" x2="92013" y2="70283"/>
                          <a14:backgroundMark x1="58004" y1="31840" x2="52875" y2="43396"/>
                          <a14:backgroundMark x1="58946" y1="29717" x2="58004" y2="31840"/>
                          <a14:backgroundMark x1="53195" y1="41274" x2="53994" y2="38443"/>
                          <a14:backgroundMark x1="54313" y1="42217" x2="54313" y2="39623"/>
                          <a14:backgroundMark x1="54633" y1="41274" x2="54792" y2="39858"/>
                          <a14:backgroundMark x1="55112" y1="39387" x2="54153" y2="43160"/>
                          <a14:backgroundMark x1="47284" y1="67217" x2="48562" y2="81604"/>
                          <a14:backgroundMark x1="50799" y1="72642" x2="51278" y2="83962"/>
                          <a14:backgroundMark x1="53674" y1="84670" x2="54952" y2="84906"/>
                          <a14:backgroundMark x1="59425" y1="84670" x2="59425" y2="84670"/>
                          <a14:backgroundMark x1="60703" y1="84670" x2="56869" y2="84906"/>
                          <a14:backgroundMark x1="57029" y1="84906" x2="55591" y2="83726"/>
                          <a14:backgroundMark x1="49840" y1="54481" x2="50799" y2="67217"/>
                          <a14:backgroundMark x1="53355" y1="66981" x2="50479" y2="53538"/>
                          <a14:backgroundMark x1="50479" y1="53538" x2="50479" y2="50236"/>
                          <a14:backgroundMark x1="52077" y1="46462" x2="51597" y2="53302"/>
                          <a14:backgroundMark x1="53514" y1="66981" x2="53514" y2="59670"/>
                          <a14:backgroundMark x1="54952" y1="59906" x2="55112" y2="60377"/>
                          <a14:backgroundMark x1="54473" y1="60613" x2="53514" y2="67689"/>
                          <a14:backgroundMark x1="53195" y1="57783" x2="54952" y2="61792"/>
                          <a14:backgroundMark x1="85623" y1="71462" x2="85623" y2="73821"/>
                          <a14:backgroundMark x1="87540" y1="86321" x2="86901" y2="76179"/>
                          <a14:backgroundMark x1="83067" y1="88915" x2="85304" y2="77594"/>
                          <a14:backgroundMark x1="85463" y1="76179" x2="85463" y2="69811"/>
                          <a14:backgroundMark x1="86262" y1="75943" x2="86262" y2="83962"/>
                          <a14:backgroundMark x1="78435" y1="86321" x2="81789" y2="82783"/>
                          <a14:backgroundMark x1="82748" y1="82075" x2="84665" y2="76887"/>
                          <a14:backgroundMark x1="82748" y1="83255" x2="83706" y2="75000"/>
                          <a14:backgroundMark x1="81789" y1="81604" x2="83387" y2="77830"/>
                          <a14:backgroundMark x1="83227" y1="81368" x2="84505" y2="76651"/>
                          <a14:backgroundMark x1="84185" y1="78538" x2="82907" y2="87500"/>
                        </a14:backgroundRemoval>
                      </a14:imgEffect>
                    </a14:imgLayer>
                  </a14:imgProps>
                </a:ext>
                <a:ext uri="{28A0092B-C50C-407E-A947-70E740481C1C}">
                  <a14:useLocalDpi xmlns:a14="http://schemas.microsoft.com/office/drawing/2010/main" val="0"/>
                </a:ext>
              </a:extLst>
            </a:blip>
            <a:srcRect l="52220" t="8917" r="11002" b="15435"/>
            <a:stretch/>
          </p:blipFill>
          <p:spPr bwMode="auto">
            <a:xfrm>
              <a:off x="6931666" y="2663646"/>
              <a:ext cx="1995514" cy="27800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e 5">
            <a:extLst>
              <a:ext uri="{FF2B5EF4-FFF2-40B4-BE49-F238E27FC236}">
                <a16:creationId xmlns:a16="http://schemas.microsoft.com/office/drawing/2014/main" id="{6B66F760-1860-653C-C536-882967D915F4}"/>
              </a:ext>
            </a:extLst>
          </p:cNvPr>
          <p:cNvGrpSpPr/>
          <p:nvPr/>
        </p:nvGrpSpPr>
        <p:grpSpPr>
          <a:xfrm>
            <a:off x="823795" y="2777438"/>
            <a:ext cx="2442204" cy="3253867"/>
            <a:chOff x="648389" y="2189836"/>
            <a:chExt cx="2442204" cy="3253867"/>
          </a:xfrm>
        </p:grpSpPr>
        <p:pic>
          <p:nvPicPr>
            <p:cNvPr id="13316" name="Picture 4" descr="Intérieur de chambre de fille de fond de parallaxe sur le grenier. chambre mansardée ado avec lit défait, fenêtre, espace de travail avec ordinateur. dessin animé 2d couches séparées pour la scène d'animation de jeu, illustration vectorielle">
              <a:extLst>
                <a:ext uri="{FF2B5EF4-FFF2-40B4-BE49-F238E27FC236}">
                  <a16:creationId xmlns:a16="http://schemas.microsoft.com/office/drawing/2014/main" id="{6F27FD97-CBBC-A7F8-0061-7D453F43501C}"/>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r="80821" b="1494"/>
            <a:stretch/>
          </p:blipFill>
          <p:spPr bwMode="auto">
            <a:xfrm>
              <a:off x="769534" y="2663647"/>
              <a:ext cx="2158266" cy="278005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0EE7178-1AB2-EF6C-9B67-706885F46E32}"/>
                </a:ext>
              </a:extLst>
            </p:cNvPr>
            <p:cNvSpPr/>
            <p:nvPr/>
          </p:nvSpPr>
          <p:spPr>
            <a:xfrm>
              <a:off x="769945" y="2663646"/>
              <a:ext cx="2158266" cy="2780056"/>
            </a:xfrm>
            <a:custGeom>
              <a:avLst/>
              <a:gdLst>
                <a:gd name="connsiteX0" fmla="*/ 0 w 2158266"/>
                <a:gd name="connsiteY0" fmla="*/ 0 h 2780056"/>
                <a:gd name="connsiteX1" fmla="*/ 561149 w 2158266"/>
                <a:gd name="connsiteY1" fmla="*/ 0 h 2780056"/>
                <a:gd name="connsiteX2" fmla="*/ 1122298 w 2158266"/>
                <a:gd name="connsiteY2" fmla="*/ 0 h 2780056"/>
                <a:gd name="connsiteX3" fmla="*/ 1640282 w 2158266"/>
                <a:gd name="connsiteY3" fmla="*/ 0 h 2780056"/>
                <a:gd name="connsiteX4" fmla="*/ 2158266 w 2158266"/>
                <a:gd name="connsiteY4" fmla="*/ 0 h 2780056"/>
                <a:gd name="connsiteX5" fmla="*/ 2158266 w 2158266"/>
                <a:gd name="connsiteY5" fmla="*/ 667213 h 2780056"/>
                <a:gd name="connsiteX6" fmla="*/ 2158266 w 2158266"/>
                <a:gd name="connsiteY6" fmla="*/ 1306626 h 2780056"/>
                <a:gd name="connsiteX7" fmla="*/ 2158266 w 2158266"/>
                <a:gd name="connsiteY7" fmla="*/ 1973840 h 2780056"/>
                <a:gd name="connsiteX8" fmla="*/ 2158266 w 2158266"/>
                <a:gd name="connsiteY8" fmla="*/ 2780056 h 2780056"/>
                <a:gd name="connsiteX9" fmla="*/ 1661865 w 2158266"/>
                <a:gd name="connsiteY9" fmla="*/ 2780056 h 2780056"/>
                <a:gd name="connsiteX10" fmla="*/ 1079133 w 2158266"/>
                <a:gd name="connsiteY10" fmla="*/ 2780056 h 2780056"/>
                <a:gd name="connsiteX11" fmla="*/ 539567 w 2158266"/>
                <a:gd name="connsiteY11" fmla="*/ 2780056 h 2780056"/>
                <a:gd name="connsiteX12" fmla="*/ 0 w 2158266"/>
                <a:gd name="connsiteY12" fmla="*/ 2780056 h 2780056"/>
                <a:gd name="connsiteX13" fmla="*/ 0 w 2158266"/>
                <a:gd name="connsiteY13" fmla="*/ 2085042 h 2780056"/>
                <a:gd name="connsiteX14" fmla="*/ 0 w 2158266"/>
                <a:gd name="connsiteY14" fmla="*/ 1473430 h 2780056"/>
                <a:gd name="connsiteX15" fmla="*/ 0 w 2158266"/>
                <a:gd name="connsiteY15" fmla="*/ 750615 h 2780056"/>
                <a:gd name="connsiteX16" fmla="*/ 0 w 2158266"/>
                <a:gd name="connsiteY16" fmla="*/ 0 h 278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58266" h="2780056" extrusionOk="0">
                  <a:moveTo>
                    <a:pt x="0" y="0"/>
                  </a:moveTo>
                  <a:cubicBezTo>
                    <a:pt x="120853" y="-25102"/>
                    <a:pt x="440347" y="12821"/>
                    <a:pt x="561149" y="0"/>
                  </a:cubicBezTo>
                  <a:cubicBezTo>
                    <a:pt x="681951" y="-12821"/>
                    <a:pt x="893224" y="23369"/>
                    <a:pt x="1122298" y="0"/>
                  </a:cubicBezTo>
                  <a:cubicBezTo>
                    <a:pt x="1351372" y="-23369"/>
                    <a:pt x="1444448" y="20362"/>
                    <a:pt x="1640282" y="0"/>
                  </a:cubicBezTo>
                  <a:cubicBezTo>
                    <a:pt x="1836116" y="-20362"/>
                    <a:pt x="2026744" y="-19792"/>
                    <a:pt x="2158266" y="0"/>
                  </a:cubicBezTo>
                  <a:cubicBezTo>
                    <a:pt x="2125563" y="273482"/>
                    <a:pt x="2161813" y="334471"/>
                    <a:pt x="2158266" y="667213"/>
                  </a:cubicBezTo>
                  <a:cubicBezTo>
                    <a:pt x="2154719" y="999955"/>
                    <a:pt x="2181960" y="1161681"/>
                    <a:pt x="2158266" y="1306626"/>
                  </a:cubicBezTo>
                  <a:cubicBezTo>
                    <a:pt x="2134572" y="1451571"/>
                    <a:pt x="2133439" y="1668427"/>
                    <a:pt x="2158266" y="1973840"/>
                  </a:cubicBezTo>
                  <a:cubicBezTo>
                    <a:pt x="2183093" y="2279253"/>
                    <a:pt x="2156363" y="2495338"/>
                    <a:pt x="2158266" y="2780056"/>
                  </a:cubicBezTo>
                  <a:cubicBezTo>
                    <a:pt x="1947012" y="2765311"/>
                    <a:pt x="1809054" y="2755551"/>
                    <a:pt x="1661865" y="2780056"/>
                  </a:cubicBezTo>
                  <a:cubicBezTo>
                    <a:pt x="1514676" y="2804561"/>
                    <a:pt x="1227742" y="2789137"/>
                    <a:pt x="1079133" y="2780056"/>
                  </a:cubicBezTo>
                  <a:cubicBezTo>
                    <a:pt x="930524" y="2770975"/>
                    <a:pt x="806387" y="2770374"/>
                    <a:pt x="539567" y="2780056"/>
                  </a:cubicBezTo>
                  <a:cubicBezTo>
                    <a:pt x="272747" y="2789738"/>
                    <a:pt x="195515" y="2800634"/>
                    <a:pt x="0" y="2780056"/>
                  </a:cubicBezTo>
                  <a:cubicBezTo>
                    <a:pt x="-6316" y="2462529"/>
                    <a:pt x="17342" y="2228786"/>
                    <a:pt x="0" y="2085042"/>
                  </a:cubicBezTo>
                  <a:cubicBezTo>
                    <a:pt x="-17342" y="1941298"/>
                    <a:pt x="20126" y="1640514"/>
                    <a:pt x="0" y="1473430"/>
                  </a:cubicBezTo>
                  <a:cubicBezTo>
                    <a:pt x="-20126" y="1306346"/>
                    <a:pt x="10427" y="899908"/>
                    <a:pt x="0" y="750615"/>
                  </a:cubicBezTo>
                  <a:cubicBezTo>
                    <a:pt x="-10427" y="601323"/>
                    <a:pt x="3829" y="237751"/>
                    <a:pt x="0" y="0"/>
                  </a:cubicBezTo>
                  <a:close/>
                </a:path>
              </a:pathLst>
            </a:custGeom>
            <a:noFill/>
            <a:ln w="19050">
              <a:solidFill>
                <a:schemeClr val="tx1"/>
              </a:solidFill>
              <a:extLst>
                <a:ext uri="{C807C97D-BFC1-408E-A445-0C87EB9F89A2}">
                  <ask:lineSketchStyleProps xmlns:ask="http://schemas.microsoft.com/office/drawing/2018/sketchyshapes" sd="18413808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Bulle narrative : rectangle à coins arrondis 14">
              <a:extLst>
                <a:ext uri="{FF2B5EF4-FFF2-40B4-BE49-F238E27FC236}">
                  <a16:creationId xmlns:a16="http://schemas.microsoft.com/office/drawing/2014/main" id="{E572AF76-2299-7A06-04B8-9C0563B76751}"/>
                </a:ext>
              </a:extLst>
            </p:cNvPr>
            <p:cNvSpPr/>
            <p:nvPr/>
          </p:nvSpPr>
          <p:spPr>
            <a:xfrm>
              <a:off x="1221811" y="2189836"/>
              <a:ext cx="1817782" cy="974790"/>
            </a:xfrm>
            <a:custGeom>
              <a:avLst/>
              <a:gdLst>
                <a:gd name="connsiteX0" fmla="*/ 0 w 1817782"/>
                <a:gd name="connsiteY0" fmla="*/ 162468 h 974790"/>
                <a:gd name="connsiteX1" fmla="*/ 162468 w 1817782"/>
                <a:gd name="connsiteY1" fmla="*/ 0 h 974790"/>
                <a:gd name="connsiteX2" fmla="*/ 302964 w 1817782"/>
                <a:gd name="connsiteY2" fmla="*/ 0 h 974790"/>
                <a:gd name="connsiteX3" fmla="*/ 302964 w 1817782"/>
                <a:gd name="connsiteY3" fmla="*/ 0 h 974790"/>
                <a:gd name="connsiteX4" fmla="*/ 757409 w 1817782"/>
                <a:gd name="connsiteY4" fmla="*/ 0 h 974790"/>
                <a:gd name="connsiteX5" fmla="*/ 1197382 w 1817782"/>
                <a:gd name="connsiteY5" fmla="*/ 0 h 974790"/>
                <a:gd name="connsiteX6" fmla="*/ 1655314 w 1817782"/>
                <a:gd name="connsiteY6" fmla="*/ 0 h 974790"/>
                <a:gd name="connsiteX7" fmla="*/ 1817782 w 1817782"/>
                <a:gd name="connsiteY7" fmla="*/ 162468 h 974790"/>
                <a:gd name="connsiteX8" fmla="*/ 1817782 w 1817782"/>
                <a:gd name="connsiteY8" fmla="*/ 568628 h 974790"/>
                <a:gd name="connsiteX9" fmla="*/ 1817782 w 1817782"/>
                <a:gd name="connsiteY9" fmla="*/ 568628 h 974790"/>
                <a:gd name="connsiteX10" fmla="*/ 1817782 w 1817782"/>
                <a:gd name="connsiteY10" fmla="*/ 812325 h 974790"/>
                <a:gd name="connsiteX11" fmla="*/ 1817782 w 1817782"/>
                <a:gd name="connsiteY11" fmla="*/ 812322 h 974790"/>
                <a:gd name="connsiteX12" fmla="*/ 1655314 w 1817782"/>
                <a:gd name="connsiteY12" fmla="*/ 974790 h 974790"/>
                <a:gd name="connsiteX13" fmla="*/ 1215341 w 1817782"/>
                <a:gd name="connsiteY13" fmla="*/ 974790 h 974790"/>
                <a:gd name="connsiteX14" fmla="*/ 757409 w 1817782"/>
                <a:gd name="connsiteY14" fmla="*/ 974790 h 974790"/>
                <a:gd name="connsiteX15" fmla="*/ 245910 w 1817782"/>
                <a:gd name="connsiteY15" fmla="*/ 1112001 h 974790"/>
                <a:gd name="connsiteX16" fmla="*/ 302964 w 1817782"/>
                <a:gd name="connsiteY16" fmla="*/ 974790 h 974790"/>
                <a:gd name="connsiteX17" fmla="*/ 162468 w 1817782"/>
                <a:gd name="connsiteY17" fmla="*/ 974790 h 974790"/>
                <a:gd name="connsiteX18" fmla="*/ 0 w 1817782"/>
                <a:gd name="connsiteY18" fmla="*/ 812322 h 974790"/>
                <a:gd name="connsiteX19" fmla="*/ 0 w 1817782"/>
                <a:gd name="connsiteY19" fmla="*/ 812325 h 974790"/>
                <a:gd name="connsiteX20" fmla="*/ 0 w 1817782"/>
                <a:gd name="connsiteY20" fmla="*/ 568628 h 974790"/>
                <a:gd name="connsiteX21" fmla="*/ 0 w 1817782"/>
                <a:gd name="connsiteY21" fmla="*/ 568628 h 974790"/>
                <a:gd name="connsiteX22" fmla="*/ 0 w 1817782"/>
                <a:gd name="connsiteY22" fmla="*/ 162468 h 97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17782" h="974790" fill="none" extrusionOk="0">
                  <a:moveTo>
                    <a:pt x="0" y="162468"/>
                  </a:moveTo>
                  <a:cubicBezTo>
                    <a:pt x="-12756" y="67651"/>
                    <a:pt x="65968" y="10480"/>
                    <a:pt x="162468" y="0"/>
                  </a:cubicBezTo>
                  <a:cubicBezTo>
                    <a:pt x="193144" y="-1614"/>
                    <a:pt x="239598" y="-6534"/>
                    <a:pt x="302964" y="0"/>
                  </a:cubicBezTo>
                  <a:lnTo>
                    <a:pt x="302964" y="0"/>
                  </a:lnTo>
                  <a:cubicBezTo>
                    <a:pt x="484228" y="1127"/>
                    <a:pt x="564849" y="16772"/>
                    <a:pt x="757409" y="0"/>
                  </a:cubicBezTo>
                  <a:cubicBezTo>
                    <a:pt x="890568" y="-5568"/>
                    <a:pt x="1043941" y="-2000"/>
                    <a:pt x="1197382" y="0"/>
                  </a:cubicBezTo>
                  <a:cubicBezTo>
                    <a:pt x="1350823" y="2000"/>
                    <a:pt x="1479282" y="19789"/>
                    <a:pt x="1655314" y="0"/>
                  </a:cubicBezTo>
                  <a:cubicBezTo>
                    <a:pt x="1735815" y="13345"/>
                    <a:pt x="1823698" y="73414"/>
                    <a:pt x="1817782" y="162468"/>
                  </a:cubicBezTo>
                  <a:cubicBezTo>
                    <a:pt x="1819253" y="332262"/>
                    <a:pt x="1827788" y="384930"/>
                    <a:pt x="1817782" y="568628"/>
                  </a:cubicBezTo>
                  <a:lnTo>
                    <a:pt x="1817782" y="568628"/>
                  </a:lnTo>
                  <a:cubicBezTo>
                    <a:pt x="1829461" y="638299"/>
                    <a:pt x="1827998" y="725518"/>
                    <a:pt x="1817782" y="812325"/>
                  </a:cubicBezTo>
                  <a:lnTo>
                    <a:pt x="1817782" y="812322"/>
                  </a:lnTo>
                  <a:cubicBezTo>
                    <a:pt x="1828174" y="892681"/>
                    <a:pt x="1740908" y="991275"/>
                    <a:pt x="1655314" y="974790"/>
                  </a:cubicBezTo>
                  <a:cubicBezTo>
                    <a:pt x="1564982" y="977349"/>
                    <a:pt x="1394149" y="982543"/>
                    <a:pt x="1215341" y="974790"/>
                  </a:cubicBezTo>
                  <a:cubicBezTo>
                    <a:pt x="1036533" y="967037"/>
                    <a:pt x="974709" y="979172"/>
                    <a:pt x="757409" y="974790"/>
                  </a:cubicBezTo>
                  <a:cubicBezTo>
                    <a:pt x="548292" y="1053712"/>
                    <a:pt x="397647" y="1081251"/>
                    <a:pt x="245910" y="1112001"/>
                  </a:cubicBezTo>
                  <a:cubicBezTo>
                    <a:pt x="261045" y="1078493"/>
                    <a:pt x="291100" y="1018731"/>
                    <a:pt x="302964" y="974790"/>
                  </a:cubicBezTo>
                  <a:cubicBezTo>
                    <a:pt x="234420" y="973349"/>
                    <a:pt x="194165" y="970232"/>
                    <a:pt x="162468" y="974790"/>
                  </a:cubicBezTo>
                  <a:cubicBezTo>
                    <a:pt x="76293" y="954474"/>
                    <a:pt x="9472" y="893161"/>
                    <a:pt x="0" y="812322"/>
                  </a:cubicBezTo>
                  <a:lnTo>
                    <a:pt x="0" y="812325"/>
                  </a:lnTo>
                  <a:cubicBezTo>
                    <a:pt x="7911" y="730749"/>
                    <a:pt x="-5021" y="624663"/>
                    <a:pt x="0" y="568628"/>
                  </a:cubicBezTo>
                  <a:lnTo>
                    <a:pt x="0" y="568628"/>
                  </a:lnTo>
                  <a:cubicBezTo>
                    <a:pt x="10910" y="426667"/>
                    <a:pt x="9964" y="357617"/>
                    <a:pt x="0" y="162468"/>
                  </a:cubicBezTo>
                  <a:close/>
                </a:path>
                <a:path w="1817782" h="974790" stroke="0" extrusionOk="0">
                  <a:moveTo>
                    <a:pt x="0" y="162468"/>
                  </a:moveTo>
                  <a:cubicBezTo>
                    <a:pt x="-15366" y="81173"/>
                    <a:pt x="77142" y="4004"/>
                    <a:pt x="162468" y="0"/>
                  </a:cubicBezTo>
                  <a:cubicBezTo>
                    <a:pt x="221261" y="5074"/>
                    <a:pt x="267479" y="-3242"/>
                    <a:pt x="302964" y="0"/>
                  </a:cubicBezTo>
                  <a:lnTo>
                    <a:pt x="302964" y="0"/>
                  </a:lnTo>
                  <a:cubicBezTo>
                    <a:pt x="521363" y="870"/>
                    <a:pt x="584247" y="20008"/>
                    <a:pt x="757409" y="0"/>
                  </a:cubicBezTo>
                  <a:cubicBezTo>
                    <a:pt x="851813" y="11291"/>
                    <a:pt x="1025163" y="-17708"/>
                    <a:pt x="1188403" y="0"/>
                  </a:cubicBezTo>
                  <a:cubicBezTo>
                    <a:pt x="1351643" y="17708"/>
                    <a:pt x="1454863" y="5736"/>
                    <a:pt x="1655314" y="0"/>
                  </a:cubicBezTo>
                  <a:cubicBezTo>
                    <a:pt x="1732288" y="4294"/>
                    <a:pt x="1821475" y="88842"/>
                    <a:pt x="1817782" y="162468"/>
                  </a:cubicBezTo>
                  <a:cubicBezTo>
                    <a:pt x="1837169" y="363715"/>
                    <a:pt x="1800883" y="474902"/>
                    <a:pt x="1817782" y="568628"/>
                  </a:cubicBezTo>
                  <a:lnTo>
                    <a:pt x="1817782" y="568628"/>
                  </a:lnTo>
                  <a:cubicBezTo>
                    <a:pt x="1811580" y="621493"/>
                    <a:pt x="1821497" y="738030"/>
                    <a:pt x="1817782" y="812325"/>
                  </a:cubicBezTo>
                  <a:lnTo>
                    <a:pt x="1817782" y="812322"/>
                  </a:lnTo>
                  <a:cubicBezTo>
                    <a:pt x="1824564" y="909389"/>
                    <a:pt x="1731787" y="989760"/>
                    <a:pt x="1655314" y="974790"/>
                  </a:cubicBezTo>
                  <a:cubicBezTo>
                    <a:pt x="1562253" y="970510"/>
                    <a:pt x="1396082" y="953845"/>
                    <a:pt x="1233299" y="974790"/>
                  </a:cubicBezTo>
                  <a:cubicBezTo>
                    <a:pt x="1070517" y="995735"/>
                    <a:pt x="960435" y="987396"/>
                    <a:pt x="757409" y="974790"/>
                  </a:cubicBezTo>
                  <a:cubicBezTo>
                    <a:pt x="633643" y="1017148"/>
                    <a:pt x="479242" y="1068245"/>
                    <a:pt x="245910" y="1112001"/>
                  </a:cubicBezTo>
                  <a:cubicBezTo>
                    <a:pt x="264461" y="1048154"/>
                    <a:pt x="274870" y="1023592"/>
                    <a:pt x="302964" y="974790"/>
                  </a:cubicBezTo>
                  <a:cubicBezTo>
                    <a:pt x="255331" y="974236"/>
                    <a:pt x="208195" y="968614"/>
                    <a:pt x="162468" y="974790"/>
                  </a:cubicBezTo>
                  <a:cubicBezTo>
                    <a:pt x="74483" y="977681"/>
                    <a:pt x="9914" y="907028"/>
                    <a:pt x="0" y="812322"/>
                  </a:cubicBezTo>
                  <a:lnTo>
                    <a:pt x="0" y="812325"/>
                  </a:lnTo>
                  <a:cubicBezTo>
                    <a:pt x="-2266" y="749018"/>
                    <a:pt x="10972" y="683007"/>
                    <a:pt x="0" y="568628"/>
                  </a:cubicBezTo>
                  <a:lnTo>
                    <a:pt x="0" y="568628"/>
                  </a:lnTo>
                  <a:cubicBezTo>
                    <a:pt x="4481" y="382179"/>
                    <a:pt x="-10374" y="269557"/>
                    <a:pt x="0" y="162468"/>
                  </a:cubicBezTo>
                  <a:close/>
                </a:path>
              </a:pathLst>
            </a:custGeom>
            <a:solidFill>
              <a:schemeClr val="bg1"/>
            </a:solidFill>
            <a:ln w="19050">
              <a:solidFill>
                <a:schemeClr val="tx1"/>
              </a:solidFill>
              <a:extLst>
                <a:ext uri="{C807C97D-BFC1-408E-A445-0C87EB9F89A2}">
                  <ask:lineSketchStyleProps xmlns:ask="http://schemas.microsoft.com/office/drawing/2018/sketchyshapes" sd="983504821">
                    <a:prstGeom prst="wedgeRoundRectCallout">
                      <a:avLst>
                        <a:gd name="adj1" fmla="val -36472"/>
                        <a:gd name="adj2" fmla="val 64076"/>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Picture 12" descr="Fille artiste dessiner sur tablette dans la chambre sur le grenier">
              <a:extLst>
                <a:ext uri="{FF2B5EF4-FFF2-40B4-BE49-F238E27FC236}">
                  <a16:creationId xmlns:a16="http://schemas.microsoft.com/office/drawing/2014/main" id="{4732B0FC-AD64-9FC3-1B00-873E68A3630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8511" b="98582" l="38818" r="58307">
                          <a14:foregroundMark x1="54313" y1="46099" x2="53994" y2="44681"/>
                          <a14:foregroundMark x1="56390" y1="47872" x2="56070" y2="42199"/>
                          <a14:foregroundMark x1="53994" y1="53901" x2="51917" y2="58511"/>
                          <a14:foregroundMark x1="47284" y1="81560" x2="47125" y2="92553"/>
                          <a14:foregroundMark x1="46326" y1="98936" x2="49042" y2="98936"/>
                          <a14:foregroundMark x1="47125" y1="8511" x2="47125" y2="8511"/>
                          <a14:foregroundMark x1="58307" y1="39007" x2="57987" y2="38652"/>
                          <a14:foregroundMark x1="42826" y1="42277" x2="43450" y2="41844"/>
                          <a14:backgroundMark x1="51917" y1="37589" x2="51917" y2="36879"/>
                          <a14:backgroundMark x1="40575" y1="37589" x2="38498" y2="54965"/>
                          <a14:backgroundMark x1="41214" y1="43972" x2="41534" y2="40426"/>
                        </a14:backgroundRemoval>
                      </a14:imgEffect>
                    </a14:imgLayer>
                  </a14:imgProps>
                </a:ext>
                <a:ext uri="{28A0092B-C50C-407E-A947-70E740481C1C}">
                  <a14:useLocalDpi xmlns:a14="http://schemas.microsoft.com/office/drawing/2010/main" val="0"/>
                </a:ext>
              </a:extLst>
            </a:blip>
            <a:srcRect l="39776" t="5651" r="40967"/>
            <a:stretch/>
          </p:blipFill>
          <p:spPr bwMode="auto">
            <a:xfrm>
              <a:off x="648389" y="2699661"/>
              <a:ext cx="1241254" cy="2739669"/>
            </a:xfrm>
            <a:prstGeom prst="rect">
              <a:avLst/>
            </a:prstGeom>
            <a:noFill/>
            <a:extLst>
              <a:ext uri="{909E8E84-426E-40DD-AFC4-6F175D3DCCD1}">
                <a14:hiddenFill xmlns:a14="http://schemas.microsoft.com/office/drawing/2010/main">
                  <a:solidFill>
                    <a:srgbClr val="FFFFFF"/>
                  </a:solidFill>
                </a14:hiddenFill>
              </a:ext>
            </a:extLst>
          </p:spPr>
        </p:pic>
        <p:sp>
          <p:nvSpPr>
            <p:cNvPr id="16" name="Espace réservé du contenu 1">
              <a:extLst>
                <a:ext uri="{FF2B5EF4-FFF2-40B4-BE49-F238E27FC236}">
                  <a16:creationId xmlns:a16="http://schemas.microsoft.com/office/drawing/2014/main" id="{E50E3BD9-82C5-BA8A-EBEF-54E43689790B}"/>
                </a:ext>
              </a:extLst>
            </p:cNvPr>
            <p:cNvSpPr txBox="1">
              <a:spLocks/>
            </p:cNvSpPr>
            <p:nvPr/>
          </p:nvSpPr>
          <p:spPr>
            <a:xfrm>
              <a:off x="1170811" y="2217777"/>
              <a:ext cx="1919782" cy="963767"/>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fr-FR" sz="1100" dirty="0">
                  <a:latin typeface="Cavolini" panose="03000502040302020204" pitchFamily="66" charset="0"/>
                  <a:cs typeface="Cavolini" panose="03000502040302020204" pitchFamily="66" charset="0"/>
                </a:rPr>
                <a:t>Papernest me permet de </a:t>
              </a:r>
              <a:r>
                <a:rPr lang="fr-FR" sz="1100" b="1" dirty="0">
                  <a:latin typeface="Cavolini" panose="03000502040302020204" pitchFamily="66" charset="0"/>
                  <a:cs typeface="Cavolini" panose="03000502040302020204" pitchFamily="66" charset="0"/>
                </a:rPr>
                <a:t>réduire mes factures</a:t>
              </a:r>
              <a:r>
                <a:rPr lang="fr-FR" sz="1100" dirty="0">
                  <a:latin typeface="Cavolini" panose="03000502040302020204" pitchFamily="66" charset="0"/>
                  <a:cs typeface="Cavolini" panose="03000502040302020204" pitchFamily="66" charset="0"/>
                </a:rPr>
                <a:t> et de réaliser des économies ! </a:t>
              </a:r>
            </a:p>
          </p:txBody>
        </p:sp>
      </p:grpSp>
      <p:grpSp>
        <p:nvGrpSpPr>
          <p:cNvPr id="9" name="Groupe 8">
            <a:extLst>
              <a:ext uri="{FF2B5EF4-FFF2-40B4-BE49-F238E27FC236}">
                <a16:creationId xmlns:a16="http://schemas.microsoft.com/office/drawing/2014/main" id="{B3964266-2A98-06FA-F587-1D8BA8DC72E5}"/>
              </a:ext>
            </a:extLst>
          </p:cNvPr>
          <p:cNvGrpSpPr/>
          <p:nvPr/>
        </p:nvGrpSpPr>
        <p:grpSpPr>
          <a:xfrm>
            <a:off x="4577938" y="1638535"/>
            <a:ext cx="2664832" cy="3237379"/>
            <a:chOff x="3255762" y="2197629"/>
            <a:chExt cx="2664832" cy="3237379"/>
          </a:xfrm>
        </p:grpSpPr>
        <p:pic>
          <p:nvPicPr>
            <p:cNvPr id="13318" name="Picture 6" descr="Vecteur gratuit cockpit de train avec panneau de commande et fauteuil">
              <a:extLst>
                <a:ext uri="{FF2B5EF4-FFF2-40B4-BE49-F238E27FC236}">
                  <a16:creationId xmlns:a16="http://schemas.microsoft.com/office/drawing/2014/main" id="{E42EC143-E98F-94C8-5969-D0F3C3586462}"/>
                </a:ext>
              </a:extLst>
            </p:cNvPr>
            <p:cNvPicPr>
              <a:picLocks noChangeAspect="1" noChangeArrowheads="1"/>
            </p:cNvPicPr>
            <p:nvPr/>
          </p:nvPicPr>
          <p:blipFill rotWithShape="1">
            <a:blip r:embed="rId8">
              <a:alphaModFix amt="70000"/>
              <a:extLst>
                <a:ext uri="{28A0092B-C50C-407E-A947-70E740481C1C}">
                  <a14:useLocalDpi xmlns:a14="http://schemas.microsoft.com/office/drawing/2010/main" val="0"/>
                </a:ext>
              </a:extLst>
            </a:blip>
            <a:srcRect l="29985" r="25928"/>
            <a:stretch/>
          </p:blipFill>
          <p:spPr bwMode="auto">
            <a:xfrm>
              <a:off x="3443250" y="2642643"/>
              <a:ext cx="2158677" cy="279236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6284C01F-95ED-78BB-5FD3-537E283C87F4}"/>
                </a:ext>
              </a:extLst>
            </p:cNvPr>
            <p:cNvSpPr/>
            <p:nvPr/>
          </p:nvSpPr>
          <p:spPr>
            <a:xfrm>
              <a:off x="3443662" y="2654951"/>
              <a:ext cx="2158266" cy="2780056"/>
            </a:xfrm>
            <a:custGeom>
              <a:avLst/>
              <a:gdLst>
                <a:gd name="connsiteX0" fmla="*/ 0 w 2158266"/>
                <a:gd name="connsiteY0" fmla="*/ 0 h 2780056"/>
                <a:gd name="connsiteX1" fmla="*/ 561149 w 2158266"/>
                <a:gd name="connsiteY1" fmla="*/ 0 h 2780056"/>
                <a:gd name="connsiteX2" fmla="*/ 1122298 w 2158266"/>
                <a:gd name="connsiteY2" fmla="*/ 0 h 2780056"/>
                <a:gd name="connsiteX3" fmla="*/ 1640282 w 2158266"/>
                <a:gd name="connsiteY3" fmla="*/ 0 h 2780056"/>
                <a:gd name="connsiteX4" fmla="*/ 2158266 w 2158266"/>
                <a:gd name="connsiteY4" fmla="*/ 0 h 2780056"/>
                <a:gd name="connsiteX5" fmla="*/ 2158266 w 2158266"/>
                <a:gd name="connsiteY5" fmla="*/ 667213 h 2780056"/>
                <a:gd name="connsiteX6" fmla="*/ 2158266 w 2158266"/>
                <a:gd name="connsiteY6" fmla="*/ 1306626 h 2780056"/>
                <a:gd name="connsiteX7" fmla="*/ 2158266 w 2158266"/>
                <a:gd name="connsiteY7" fmla="*/ 1973840 h 2780056"/>
                <a:gd name="connsiteX8" fmla="*/ 2158266 w 2158266"/>
                <a:gd name="connsiteY8" fmla="*/ 2780056 h 2780056"/>
                <a:gd name="connsiteX9" fmla="*/ 1661865 w 2158266"/>
                <a:gd name="connsiteY9" fmla="*/ 2780056 h 2780056"/>
                <a:gd name="connsiteX10" fmla="*/ 1079133 w 2158266"/>
                <a:gd name="connsiteY10" fmla="*/ 2780056 h 2780056"/>
                <a:gd name="connsiteX11" fmla="*/ 539567 w 2158266"/>
                <a:gd name="connsiteY11" fmla="*/ 2780056 h 2780056"/>
                <a:gd name="connsiteX12" fmla="*/ 0 w 2158266"/>
                <a:gd name="connsiteY12" fmla="*/ 2780056 h 2780056"/>
                <a:gd name="connsiteX13" fmla="*/ 0 w 2158266"/>
                <a:gd name="connsiteY13" fmla="*/ 2085042 h 2780056"/>
                <a:gd name="connsiteX14" fmla="*/ 0 w 2158266"/>
                <a:gd name="connsiteY14" fmla="*/ 1473430 h 2780056"/>
                <a:gd name="connsiteX15" fmla="*/ 0 w 2158266"/>
                <a:gd name="connsiteY15" fmla="*/ 750615 h 2780056"/>
                <a:gd name="connsiteX16" fmla="*/ 0 w 2158266"/>
                <a:gd name="connsiteY16" fmla="*/ 0 h 278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58266" h="2780056" extrusionOk="0">
                  <a:moveTo>
                    <a:pt x="0" y="0"/>
                  </a:moveTo>
                  <a:cubicBezTo>
                    <a:pt x="120853" y="-25102"/>
                    <a:pt x="440347" y="12821"/>
                    <a:pt x="561149" y="0"/>
                  </a:cubicBezTo>
                  <a:cubicBezTo>
                    <a:pt x="681951" y="-12821"/>
                    <a:pt x="893224" y="23369"/>
                    <a:pt x="1122298" y="0"/>
                  </a:cubicBezTo>
                  <a:cubicBezTo>
                    <a:pt x="1351372" y="-23369"/>
                    <a:pt x="1444448" y="20362"/>
                    <a:pt x="1640282" y="0"/>
                  </a:cubicBezTo>
                  <a:cubicBezTo>
                    <a:pt x="1836116" y="-20362"/>
                    <a:pt x="2026744" y="-19792"/>
                    <a:pt x="2158266" y="0"/>
                  </a:cubicBezTo>
                  <a:cubicBezTo>
                    <a:pt x="2125563" y="273482"/>
                    <a:pt x="2161813" y="334471"/>
                    <a:pt x="2158266" y="667213"/>
                  </a:cubicBezTo>
                  <a:cubicBezTo>
                    <a:pt x="2154719" y="999955"/>
                    <a:pt x="2181960" y="1161681"/>
                    <a:pt x="2158266" y="1306626"/>
                  </a:cubicBezTo>
                  <a:cubicBezTo>
                    <a:pt x="2134572" y="1451571"/>
                    <a:pt x="2133439" y="1668427"/>
                    <a:pt x="2158266" y="1973840"/>
                  </a:cubicBezTo>
                  <a:cubicBezTo>
                    <a:pt x="2183093" y="2279253"/>
                    <a:pt x="2156363" y="2495338"/>
                    <a:pt x="2158266" y="2780056"/>
                  </a:cubicBezTo>
                  <a:cubicBezTo>
                    <a:pt x="1947012" y="2765311"/>
                    <a:pt x="1809054" y="2755551"/>
                    <a:pt x="1661865" y="2780056"/>
                  </a:cubicBezTo>
                  <a:cubicBezTo>
                    <a:pt x="1514676" y="2804561"/>
                    <a:pt x="1227742" y="2789137"/>
                    <a:pt x="1079133" y="2780056"/>
                  </a:cubicBezTo>
                  <a:cubicBezTo>
                    <a:pt x="930524" y="2770975"/>
                    <a:pt x="806387" y="2770374"/>
                    <a:pt x="539567" y="2780056"/>
                  </a:cubicBezTo>
                  <a:cubicBezTo>
                    <a:pt x="272747" y="2789738"/>
                    <a:pt x="195515" y="2800634"/>
                    <a:pt x="0" y="2780056"/>
                  </a:cubicBezTo>
                  <a:cubicBezTo>
                    <a:pt x="-6316" y="2462529"/>
                    <a:pt x="17342" y="2228786"/>
                    <a:pt x="0" y="2085042"/>
                  </a:cubicBezTo>
                  <a:cubicBezTo>
                    <a:pt x="-17342" y="1941298"/>
                    <a:pt x="20126" y="1640514"/>
                    <a:pt x="0" y="1473430"/>
                  </a:cubicBezTo>
                  <a:cubicBezTo>
                    <a:pt x="-20126" y="1306346"/>
                    <a:pt x="10427" y="899908"/>
                    <a:pt x="0" y="750615"/>
                  </a:cubicBezTo>
                  <a:cubicBezTo>
                    <a:pt x="-10427" y="601323"/>
                    <a:pt x="3829" y="237751"/>
                    <a:pt x="0" y="0"/>
                  </a:cubicBezTo>
                  <a:close/>
                </a:path>
              </a:pathLst>
            </a:custGeom>
            <a:noFill/>
            <a:ln w="19050">
              <a:solidFill>
                <a:schemeClr val="tx1"/>
              </a:solidFill>
              <a:extLst>
                <a:ext uri="{C807C97D-BFC1-408E-A445-0C87EB9F89A2}">
                  <ask:lineSketchStyleProps xmlns:ask="http://schemas.microsoft.com/office/drawing/2018/sketchyshapes" sd="18413808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Bulle narrative : rectangle à coins arrondis 18">
              <a:extLst>
                <a:ext uri="{FF2B5EF4-FFF2-40B4-BE49-F238E27FC236}">
                  <a16:creationId xmlns:a16="http://schemas.microsoft.com/office/drawing/2014/main" id="{11A2E1DC-8689-77F1-2DCD-864673CBB93C}"/>
                </a:ext>
              </a:extLst>
            </p:cNvPr>
            <p:cNvSpPr/>
            <p:nvPr/>
          </p:nvSpPr>
          <p:spPr>
            <a:xfrm>
              <a:off x="3282710" y="2197629"/>
              <a:ext cx="2462269" cy="983916"/>
            </a:xfrm>
            <a:custGeom>
              <a:avLst/>
              <a:gdLst>
                <a:gd name="connsiteX0" fmla="*/ 0 w 2462269"/>
                <a:gd name="connsiteY0" fmla="*/ 163989 h 983916"/>
                <a:gd name="connsiteX1" fmla="*/ 163989 w 2462269"/>
                <a:gd name="connsiteY1" fmla="*/ 0 h 983916"/>
                <a:gd name="connsiteX2" fmla="*/ 800157 w 2462269"/>
                <a:gd name="connsiteY2" fmla="*/ 0 h 983916"/>
                <a:gd name="connsiteX3" fmla="*/ 1436324 w 2462269"/>
                <a:gd name="connsiteY3" fmla="*/ 0 h 983916"/>
                <a:gd name="connsiteX4" fmla="*/ 1436324 w 2462269"/>
                <a:gd name="connsiteY4" fmla="*/ 0 h 983916"/>
                <a:gd name="connsiteX5" fmla="*/ 2051891 w 2462269"/>
                <a:gd name="connsiteY5" fmla="*/ 0 h 983916"/>
                <a:gd name="connsiteX6" fmla="*/ 2298280 w 2462269"/>
                <a:gd name="connsiteY6" fmla="*/ 0 h 983916"/>
                <a:gd name="connsiteX7" fmla="*/ 2462269 w 2462269"/>
                <a:gd name="connsiteY7" fmla="*/ 163989 h 983916"/>
                <a:gd name="connsiteX8" fmla="*/ 2462269 w 2462269"/>
                <a:gd name="connsiteY8" fmla="*/ 573951 h 983916"/>
                <a:gd name="connsiteX9" fmla="*/ 2462269 w 2462269"/>
                <a:gd name="connsiteY9" fmla="*/ 573951 h 983916"/>
                <a:gd name="connsiteX10" fmla="*/ 2462269 w 2462269"/>
                <a:gd name="connsiteY10" fmla="*/ 819930 h 983916"/>
                <a:gd name="connsiteX11" fmla="*/ 2462269 w 2462269"/>
                <a:gd name="connsiteY11" fmla="*/ 819927 h 983916"/>
                <a:gd name="connsiteX12" fmla="*/ 2298280 w 2462269"/>
                <a:gd name="connsiteY12" fmla="*/ 983916 h 983916"/>
                <a:gd name="connsiteX13" fmla="*/ 2051891 w 2462269"/>
                <a:gd name="connsiteY13" fmla="*/ 983916 h 983916"/>
                <a:gd name="connsiteX14" fmla="*/ 1644665 w 2462269"/>
                <a:gd name="connsiteY14" fmla="*/ 1042504 h 983916"/>
                <a:gd name="connsiteX15" fmla="*/ 1237438 w 2462269"/>
                <a:gd name="connsiteY15" fmla="*/ 1101091 h 983916"/>
                <a:gd name="connsiteX16" fmla="*/ 1436324 w 2462269"/>
                <a:gd name="connsiteY16" fmla="*/ 983916 h 983916"/>
                <a:gd name="connsiteX17" fmla="*/ 812880 w 2462269"/>
                <a:gd name="connsiteY17" fmla="*/ 983916 h 983916"/>
                <a:gd name="connsiteX18" fmla="*/ 163989 w 2462269"/>
                <a:gd name="connsiteY18" fmla="*/ 983916 h 983916"/>
                <a:gd name="connsiteX19" fmla="*/ 0 w 2462269"/>
                <a:gd name="connsiteY19" fmla="*/ 819927 h 983916"/>
                <a:gd name="connsiteX20" fmla="*/ 0 w 2462269"/>
                <a:gd name="connsiteY20" fmla="*/ 819930 h 983916"/>
                <a:gd name="connsiteX21" fmla="*/ 0 w 2462269"/>
                <a:gd name="connsiteY21" fmla="*/ 573951 h 983916"/>
                <a:gd name="connsiteX22" fmla="*/ 0 w 2462269"/>
                <a:gd name="connsiteY22" fmla="*/ 573951 h 983916"/>
                <a:gd name="connsiteX23" fmla="*/ 0 w 2462269"/>
                <a:gd name="connsiteY23" fmla="*/ 163989 h 98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62269" h="983916" fill="none" extrusionOk="0">
                  <a:moveTo>
                    <a:pt x="0" y="163989"/>
                  </a:moveTo>
                  <a:cubicBezTo>
                    <a:pt x="-4906" y="57344"/>
                    <a:pt x="69342" y="16528"/>
                    <a:pt x="163989" y="0"/>
                  </a:cubicBezTo>
                  <a:cubicBezTo>
                    <a:pt x="423983" y="25323"/>
                    <a:pt x="666088" y="-5927"/>
                    <a:pt x="800157" y="0"/>
                  </a:cubicBezTo>
                  <a:cubicBezTo>
                    <a:pt x="934226" y="5927"/>
                    <a:pt x="1223053" y="-27166"/>
                    <a:pt x="1436324" y="0"/>
                  </a:cubicBezTo>
                  <a:lnTo>
                    <a:pt x="1436324" y="0"/>
                  </a:lnTo>
                  <a:cubicBezTo>
                    <a:pt x="1677827" y="330"/>
                    <a:pt x="1884700" y="24136"/>
                    <a:pt x="2051891" y="0"/>
                  </a:cubicBezTo>
                  <a:cubicBezTo>
                    <a:pt x="2168828" y="3365"/>
                    <a:pt x="2213961" y="11141"/>
                    <a:pt x="2298280" y="0"/>
                  </a:cubicBezTo>
                  <a:cubicBezTo>
                    <a:pt x="2378452" y="-1000"/>
                    <a:pt x="2465299" y="69090"/>
                    <a:pt x="2462269" y="163989"/>
                  </a:cubicBezTo>
                  <a:cubicBezTo>
                    <a:pt x="2458958" y="269986"/>
                    <a:pt x="2459723" y="474159"/>
                    <a:pt x="2462269" y="573951"/>
                  </a:cubicBezTo>
                  <a:lnTo>
                    <a:pt x="2462269" y="573951"/>
                  </a:lnTo>
                  <a:cubicBezTo>
                    <a:pt x="2473585" y="651642"/>
                    <a:pt x="2470319" y="731203"/>
                    <a:pt x="2462269" y="819930"/>
                  </a:cubicBezTo>
                  <a:lnTo>
                    <a:pt x="2462269" y="819927"/>
                  </a:lnTo>
                  <a:cubicBezTo>
                    <a:pt x="2470032" y="929279"/>
                    <a:pt x="2400737" y="965261"/>
                    <a:pt x="2298280" y="983916"/>
                  </a:cubicBezTo>
                  <a:cubicBezTo>
                    <a:pt x="2206573" y="988211"/>
                    <a:pt x="2159502" y="981787"/>
                    <a:pt x="2051891" y="983916"/>
                  </a:cubicBezTo>
                  <a:cubicBezTo>
                    <a:pt x="1969560" y="993129"/>
                    <a:pt x="1763161" y="1007205"/>
                    <a:pt x="1644665" y="1042504"/>
                  </a:cubicBezTo>
                  <a:cubicBezTo>
                    <a:pt x="1526169" y="1077802"/>
                    <a:pt x="1395886" y="1074300"/>
                    <a:pt x="1237438" y="1101091"/>
                  </a:cubicBezTo>
                  <a:cubicBezTo>
                    <a:pt x="1336007" y="1044180"/>
                    <a:pt x="1394171" y="1019007"/>
                    <a:pt x="1436324" y="983916"/>
                  </a:cubicBezTo>
                  <a:cubicBezTo>
                    <a:pt x="1278541" y="968561"/>
                    <a:pt x="1042641" y="985728"/>
                    <a:pt x="812880" y="983916"/>
                  </a:cubicBezTo>
                  <a:cubicBezTo>
                    <a:pt x="583119" y="982104"/>
                    <a:pt x="406646" y="994823"/>
                    <a:pt x="163989" y="983916"/>
                  </a:cubicBezTo>
                  <a:cubicBezTo>
                    <a:pt x="83213" y="991290"/>
                    <a:pt x="3282" y="912232"/>
                    <a:pt x="0" y="819927"/>
                  </a:cubicBezTo>
                  <a:lnTo>
                    <a:pt x="0" y="819930"/>
                  </a:lnTo>
                  <a:cubicBezTo>
                    <a:pt x="11895" y="724899"/>
                    <a:pt x="-5101" y="631303"/>
                    <a:pt x="0" y="573951"/>
                  </a:cubicBezTo>
                  <a:lnTo>
                    <a:pt x="0" y="573951"/>
                  </a:lnTo>
                  <a:cubicBezTo>
                    <a:pt x="601" y="475375"/>
                    <a:pt x="3160" y="315591"/>
                    <a:pt x="0" y="163989"/>
                  </a:cubicBezTo>
                  <a:close/>
                </a:path>
                <a:path w="2462269" h="983916" stroke="0" extrusionOk="0">
                  <a:moveTo>
                    <a:pt x="0" y="163989"/>
                  </a:moveTo>
                  <a:cubicBezTo>
                    <a:pt x="-9846" y="78824"/>
                    <a:pt x="85995" y="11435"/>
                    <a:pt x="163989" y="0"/>
                  </a:cubicBezTo>
                  <a:cubicBezTo>
                    <a:pt x="369779" y="10839"/>
                    <a:pt x="526261" y="7863"/>
                    <a:pt x="812880" y="0"/>
                  </a:cubicBezTo>
                  <a:cubicBezTo>
                    <a:pt x="1099499" y="-7863"/>
                    <a:pt x="1138172" y="8773"/>
                    <a:pt x="1436324" y="0"/>
                  </a:cubicBezTo>
                  <a:lnTo>
                    <a:pt x="1436324" y="0"/>
                  </a:lnTo>
                  <a:cubicBezTo>
                    <a:pt x="1642987" y="7585"/>
                    <a:pt x="1919905" y="22473"/>
                    <a:pt x="2051891" y="0"/>
                  </a:cubicBezTo>
                  <a:cubicBezTo>
                    <a:pt x="2122748" y="-11722"/>
                    <a:pt x="2189370" y="-9201"/>
                    <a:pt x="2298280" y="0"/>
                  </a:cubicBezTo>
                  <a:cubicBezTo>
                    <a:pt x="2372336" y="5559"/>
                    <a:pt x="2465025" y="85435"/>
                    <a:pt x="2462269" y="163989"/>
                  </a:cubicBezTo>
                  <a:cubicBezTo>
                    <a:pt x="2457308" y="323114"/>
                    <a:pt x="2457508" y="370079"/>
                    <a:pt x="2462269" y="573951"/>
                  </a:cubicBezTo>
                  <a:lnTo>
                    <a:pt x="2462269" y="573951"/>
                  </a:lnTo>
                  <a:cubicBezTo>
                    <a:pt x="2470196" y="694230"/>
                    <a:pt x="2456133" y="728640"/>
                    <a:pt x="2462269" y="819930"/>
                  </a:cubicBezTo>
                  <a:lnTo>
                    <a:pt x="2462269" y="819927"/>
                  </a:lnTo>
                  <a:cubicBezTo>
                    <a:pt x="2475384" y="924685"/>
                    <a:pt x="2381887" y="991778"/>
                    <a:pt x="2298280" y="983916"/>
                  </a:cubicBezTo>
                  <a:cubicBezTo>
                    <a:pt x="2185506" y="995917"/>
                    <a:pt x="2117786" y="975857"/>
                    <a:pt x="2051891" y="983916"/>
                  </a:cubicBezTo>
                  <a:cubicBezTo>
                    <a:pt x="1955766" y="1004368"/>
                    <a:pt x="1754890" y="1033447"/>
                    <a:pt x="1652809" y="1041332"/>
                  </a:cubicBezTo>
                  <a:cubicBezTo>
                    <a:pt x="1550728" y="1049217"/>
                    <a:pt x="1319874" y="1072389"/>
                    <a:pt x="1237438" y="1101091"/>
                  </a:cubicBezTo>
                  <a:cubicBezTo>
                    <a:pt x="1286334" y="1062978"/>
                    <a:pt x="1350924" y="1027576"/>
                    <a:pt x="1436324" y="983916"/>
                  </a:cubicBezTo>
                  <a:cubicBezTo>
                    <a:pt x="1265803" y="1015479"/>
                    <a:pt x="1046737" y="960204"/>
                    <a:pt x="800157" y="983916"/>
                  </a:cubicBezTo>
                  <a:cubicBezTo>
                    <a:pt x="553577" y="1007628"/>
                    <a:pt x="397803" y="991337"/>
                    <a:pt x="163989" y="983916"/>
                  </a:cubicBezTo>
                  <a:cubicBezTo>
                    <a:pt x="69043" y="982527"/>
                    <a:pt x="4309" y="914120"/>
                    <a:pt x="0" y="819927"/>
                  </a:cubicBezTo>
                  <a:lnTo>
                    <a:pt x="0" y="819930"/>
                  </a:lnTo>
                  <a:cubicBezTo>
                    <a:pt x="2788" y="743092"/>
                    <a:pt x="-11681" y="694119"/>
                    <a:pt x="0" y="573951"/>
                  </a:cubicBezTo>
                  <a:lnTo>
                    <a:pt x="0" y="573951"/>
                  </a:lnTo>
                  <a:cubicBezTo>
                    <a:pt x="16404" y="484911"/>
                    <a:pt x="5545" y="297928"/>
                    <a:pt x="0" y="163989"/>
                  </a:cubicBezTo>
                  <a:close/>
                </a:path>
              </a:pathLst>
            </a:custGeom>
            <a:solidFill>
              <a:schemeClr val="bg1"/>
            </a:solidFill>
            <a:ln w="19050">
              <a:solidFill>
                <a:schemeClr val="tx1"/>
              </a:solidFill>
              <a:extLst>
                <a:ext uri="{C807C97D-BFC1-408E-A445-0C87EB9F89A2}">
                  <ask:lineSketchStyleProps xmlns:ask="http://schemas.microsoft.com/office/drawing/2018/sketchyshapes" sd="983504821">
                    <a:prstGeom prst="wedgeRoundRectCallout">
                      <a:avLst>
                        <a:gd name="adj1" fmla="val 256"/>
                        <a:gd name="adj2" fmla="val 61909"/>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Espace réservé du contenu 1">
              <a:extLst>
                <a:ext uri="{FF2B5EF4-FFF2-40B4-BE49-F238E27FC236}">
                  <a16:creationId xmlns:a16="http://schemas.microsoft.com/office/drawing/2014/main" id="{A08A9CE9-161E-8833-F13C-9F4B453E3F57}"/>
                </a:ext>
              </a:extLst>
            </p:cNvPr>
            <p:cNvSpPr txBox="1">
              <a:spLocks/>
            </p:cNvSpPr>
            <p:nvPr/>
          </p:nvSpPr>
          <p:spPr>
            <a:xfrm>
              <a:off x="3429932" y="2341202"/>
              <a:ext cx="2158265" cy="69677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fr-FR" sz="1100" dirty="0">
                  <a:latin typeface="Cavolini" panose="03000502040302020204" pitchFamily="66" charset="0"/>
                  <a:cs typeface="Cavolini" panose="03000502040302020204" pitchFamily="66" charset="0"/>
                </a:rPr>
                <a:t>Avec Papernest, je </a:t>
              </a:r>
              <a:r>
                <a:rPr lang="fr-FR" sz="1100" b="1" dirty="0">
                  <a:latin typeface="Cavolini" panose="03000502040302020204" pitchFamily="66" charset="0"/>
                  <a:cs typeface="Cavolini" panose="03000502040302020204" pitchFamily="66" charset="0"/>
                </a:rPr>
                <a:t>pilote mes abonnements </a:t>
              </a:r>
              <a:r>
                <a:rPr lang="fr-FR" sz="1100" dirty="0">
                  <a:latin typeface="Cavolini" panose="03000502040302020204" pitchFamily="66" charset="0"/>
                  <a:cs typeface="Cavolini" panose="03000502040302020204" pitchFamily="66" charset="0"/>
                </a:rPr>
                <a:t>depuis un seul espace !</a:t>
              </a:r>
            </a:p>
          </p:txBody>
        </p:sp>
        <p:pic>
          <p:nvPicPr>
            <p:cNvPr id="18" name="Picture 14" descr="Vecteur gratuit conducteur de train en illustration de dessin animé de cockpit">
              <a:extLst>
                <a:ext uri="{FF2B5EF4-FFF2-40B4-BE49-F238E27FC236}">
                  <a16:creationId xmlns:a16="http://schemas.microsoft.com/office/drawing/2014/main" id="{D4C11E90-A0DB-3BC5-1021-3F9236BBBC8E}"/>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9244" b="91877" l="36102" r="73962">
                          <a14:foregroundMark x1="42812" y1="18487" x2="42812" y2="16807"/>
                          <a14:foregroundMark x1="37700" y1="27451" x2="37700" y2="27451"/>
                          <a14:foregroundMark x1="36581" y1="29692" x2="38978" y2="40056"/>
                          <a14:foregroundMark x1="49521" y1="70588" x2="57827" y2="66106"/>
                          <a14:foregroundMark x1="59265" y1="88515" x2="58307" y2="87115"/>
                          <a14:foregroundMark x1="59105" y1="91036" x2="59744" y2="91877"/>
                          <a14:foregroundMark x1="68530" y1="81793" x2="69649" y2="81513"/>
                          <a14:foregroundMark x1="74121" y1="83473" x2="74121" y2="83473"/>
                          <a14:foregroundMark x1="44409" y1="12885" x2="46006" y2="11204"/>
                          <a14:foregroundMark x1="46805" y1="12885" x2="46805" y2="12285"/>
                          <a14:foregroundMark x1="45621" y1="10825" x2="45367" y2="10924"/>
                          <a14:foregroundMark x1="48562" y1="15126" x2="48722" y2="15406"/>
                          <a14:foregroundMark x1="37540" y1="51261" x2="39457" y2="51261"/>
                          <a14:foregroundMark x1="36422" y1="52941" x2="36422" y2="52941"/>
                          <a14:foregroundMark x1="36102" y1="52381" x2="37220" y2="51541"/>
                          <a14:backgroundMark x1="34665" y1="24090" x2="34824" y2="22689"/>
                          <a14:backgroundMark x1="35623" y1="21289" x2="37220" y2="20728"/>
                          <a14:backgroundMark x1="37220" y1="21008" x2="38019" y2="20448"/>
                          <a14:backgroundMark x1="39617" y1="19608" x2="36581" y2="21569"/>
                          <a14:backgroundMark x1="57668" y1="20168" x2="63578" y2="30812"/>
                          <a14:backgroundMark x1="70128" y1="52101" x2="63419" y2="37815"/>
                          <a14:backgroundMark x1="52875" y1="20728" x2="56230" y2="25210"/>
                          <a14:backgroundMark x1="49042" y1="26611" x2="49042" y2="26611"/>
                          <a14:backgroundMark x1="55112" y1="51541" x2="55112" y2="50980"/>
                          <a14:backgroundMark x1="56230" y1="51261" x2="56230" y2="51261"/>
                          <a14:backgroundMark x1="56709" y1="50980" x2="56709" y2="50980"/>
                          <a14:backgroundMark x1="65974" y1="33894" x2="65974" y2="33894"/>
                          <a14:backgroundMark x1="41825" y1="14370" x2="41214" y2="14846"/>
                          <a14:backgroundMark x1="46645" y1="8123" x2="49042" y2="8403"/>
                          <a14:backgroundMark x1="41214" y1="13165" x2="41534" y2="12325"/>
                          <a14:backgroundMark x1="41374" y1="14286" x2="41374" y2="13165"/>
                          <a14:backgroundMark x1="41214" y1="14846" x2="41693" y2="12605"/>
                          <a14:backgroundMark x1="42332" y1="14286" x2="42332" y2="14286"/>
                          <a14:backgroundMark x1="42332" y1="13725" x2="42173" y2="12605"/>
                          <a14:backgroundMark x1="42332" y1="13165" x2="40895" y2="14286"/>
                        </a14:backgroundRemoval>
                      </a14:imgEffect>
                    </a14:imgLayer>
                  </a14:imgProps>
                </a:ext>
                <a:ext uri="{28A0092B-C50C-407E-A947-70E740481C1C}">
                  <a14:useLocalDpi xmlns:a14="http://schemas.microsoft.com/office/drawing/2010/main" val="0"/>
                </a:ext>
              </a:extLst>
            </a:blip>
            <a:srcRect l="34026" t="6863" r="23483" b="23082"/>
            <a:stretch/>
          </p:blipFill>
          <p:spPr bwMode="auto">
            <a:xfrm>
              <a:off x="3255762" y="2929498"/>
              <a:ext cx="2664832" cy="2505510"/>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3">
            <a:extLst>
              <a:ext uri="{FF2B5EF4-FFF2-40B4-BE49-F238E27FC236}">
                <a16:creationId xmlns:a16="http://schemas.microsoft.com/office/drawing/2014/main" id="{E10DF618-34B1-0A2D-117B-B4FA5D9185AC}"/>
              </a:ext>
            </a:extLst>
          </p:cNvPr>
          <p:cNvSpPr/>
          <p:nvPr/>
        </p:nvSpPr>
        <p:spPr>
          <a:xfrm>
            <a:off x="917781" y="2050130"/>
            <a:ext cx="2251953" cy="585592"/>
          </a:xfrm>
          <a:custGeom>
            <a:avLst/>
            <a:gdLst>
              <a:gd name="connsiteX0" fmla="*/ 0 w 2251953"/>
              <a:gd name="connsiteY0" fmla="*/ 0 h 585592"/>
              <a:gd name="connsiteX1" fmla="*/ 562988 w 2251953"/>
              <a:gd name="connsiteY1" fmla="*/ 0 h 585592"/>
              <a:gd name="connsiteX2" fmla="*/ 1125977 w 2251953"/>
              <a:gd name="connsiteY2" fmla="*/ 0 h 585592"/>
              <a:gd name="connsiteX3" fmla="*/ 1711484 w 2251953"/>
              <a:gd name="connsiteY3" fmla="*/ 0 h 585592"/>
              <a:gd name="connsiteX4" fmla="*/ 2251953 w 2251953"/>
              <a:gd name="connsiteY4" fmla="*/ 0 h 585592"/>
              <a:gd name="connsiteX5" fmla="*/ 2251953 w 2251953"/>
              <a:gd name="connsiteY5" fmla="*/ 585592 h 585592"/>
              <a:gd name="connsiteX6" fmla="*/ 1643926 w 2251953"/>
              <a:gd name="connsiteY6" fmla="*/ 585592 h 585592"/>
              <a:gd name="connsiteX7" fmla="*/ 1058418 w 2251953"/>
              <a:gd name="connsiteY7" fmla="*/ 585592 h 585592"/>
              <a:gd name="connsiteX8" fmla="*/ 0 w 2251953"/>
              <a:gd name="connsiteY8" fmla="*/ 585592 h 585592"/>
              <a:gd name="connsiteX9" fmla="*/ 0 w 2251953"/>
              <a:gd name="connsiteY9" fmla="*/ 0 h 58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1953" h="585592" fill="none" extrusionOk="0">
                <a:moveTo>
                  <a:pt x="0" y="0"/>
                </a:moveTo>
                <a:cubicBezTo>
                  <a:pt x="278201" y="-2111"/>
                  <a:pt x="298230" y="26076"/>
                  <a:pt x="562988" y="0"/>
                </a:cubicBezTo>
                <a:cubicBezTo>
                  <a:pt x="827746" y="-26076"/>
                  <a:pt x="878602" y="-5090"/>
                  <a:pt x="1125977" y="0"/>
                </a:cubicBezTo>
                <a:cubicBezTo>
                  <a:pt x="1373352" y="5090"/>
                  <a:pt x="1428717" y="-18906"/>
                  <a:pt x="1711484" y="0"/>
                </a:cubicBezTo>
                <a:cubicBezTo>
                  <a:pt x="1994251" y="18906"/>
                  <a:pt x="2119817" y="4771"/>
                  <a:pt x="2251953" y="0"/>
                </a:cubicBezTo>
                <a:cubicBezTo>
                  <a:pt x="2242441" y="181515"/>
                  <a:pt x="2224825" y="428164"/>
                  <a:pt x="2251953" y="585592"/>
                </a:cubicBezTo>
                <a:cubicBezTo>
                  <a:pt x="2100513" y="575537"/>
                  <a:pt x="1832879" y="597336"/>
                  <a:pt x="1643926" y="585592"/>
                </a:cubicBezTo>
                <a:cubicBezTo>
                  <a:pt x="1454973" y="573848"/>
                  <a:pt x="1313986" y="604438"/>
                  <a:pt x="1058418" y="585592"/>
                </a:cubicBezTo>
                <a:cubicBezTo>
                  <a:pt x="802850" y="566746"/>
                  <a:pt x="279806" y="552428"/>
                  <a:pt x="0" y="585592"/>
                </a:cubicBezTo>
                <a:cubicBezTo>
                  <a:pt x="-29225" y="318183"/>
                  <a:pt x="26709" y="227463"/>
                  <a:pt x="0" y="0"/>
                </a:cubicBezTo>
                <a:close/>
              </a:path>
              <a:path w="2251953" h="585592" stroke="0" extrusionOk="0">
                <a:moveTo>
                  <a:pt x="0" y="0"/>
                </a:moveTo>
                <a:cubicBezTo>
                  <a:pt x="217673" y="22220"/>
                  <a:pt x="346436" y="4164"/>
                  <a:pt x="608027" y="0"/>
                </a:cubicBezTo>
                <a:cubicBezTo>
                  <a:pt x="869618" y="-4164"/>
                  <a:pt x="956561" y="-17579"/>
                  <a:pt x="1103457" y="0"/>
                </a:cubicBezTo>
                <a:cubicBezTo>
                  <a:pt x="1250353" y="17579"/>
                  <a:pt x="1427028" y="7301"/>
                  <a:pt x="1688965" y="0"/>
                </a:cubicBezTo>
                <a:cubicBezTo>
                  <a:pt x="1950902" y="-7301"/>
                  <a:pt x="1974166" y="209"/>
                  <a:pt x="2251953" y="0"/>
                </a:cubicBezTo>
                <a:cubicBezTo>
                  <a:pt x="2263132" y="260267"/>
                  <a:pt x="2271186" y="335762"/>
                  <a:pt x="2251953" y="585592"/>
                </a:cubicBezTo>
                <a:cubicBezTo>
                  <a:pt x="2030214" y="577860"/>
                  <a:pt x="1872370" y="586522"/>
                  <a:pt x="1756523" y="585592"/>
                </a:cubicBezTo>
                <a:cubicBezTo>
                  <a:pt x="1640676" y="584663"/>
                  <a:pt x="1392192" y="586331"/>
                  <a:pt x="1148496" y="585592"/>
                </a:cubicBezTo>
                <a:cubicBezTo>
                  <a:pt x="904800" y="584853"/>
                  <a:pt x="761451" y="608116"/>
                  <a:pt x="562988" y="585592"/>
                </a:cubicBezTo>
                <a:cubicBezTo>
                  <a:pt x="364525" y="563068"/>
                  <a:pt x="270188" y="592437"/>
                  <a:pt x="0" y="585592"/>
                </a:cubicBezTo>
                <a:cubicBezTo>
                  <a:pt x="27529" y="389307"/>
                  <a:pt x="25095" y="194854"/>
                  <a:pt x="0" y="0"/>
                </a:cubicBezTo>
                <a:close/>
              </a:path>
            </a:pathLst>
          </a:custGeom>
          <a:solidFill>
            <a:srgbClr val="A38EE3"/>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DF74ACD5-707E-53E2-D00D-037F2F7D8B6C}"/>
              </a:ext>
            </a:extLst>
          </p:cNvPr>
          <p:cNvSpPr/>
          <p:nvPr/>
        </p:nvSpPr>
        <p:spPr>
          <a:xfrm>
            <a:off x="845156" y="1954222"/>
            <a:ext cx="2230891" cy="604498"/>
          </a:xfrm>
          <a:custGeom>
            <a:avLst/>
            <a:gdLst>
              <a:gd name="connsiteX0" fmla="*/ 0 w 2230891"/>
              <a:gd name="connsiteY0" fmla="*/ 0 h 604498"/>
              <a:gd name="connsiteX1" fmla="*/ 557723 w 2230891"/>
              <a:gd name="connsiteY1" fmla="*/ 0 h 604498"/>
              <a:gd name="connsiteX2" fmla="*/ 1115446 w 2230891"/>
              <a:gd name="connsiteY2" fmla="*/ 0 h 604498"/>
              <a:gd name="connsiteX3" fmla="*/ 1695477 w 2230891"/>
              <a:gd name="connsiteY3" fmla="*/ 0 h 604498"/>
              <a:gd name="connsiteX4" fmla="*/ 2230891 w 2230891"/>
              <a:gd name="connsiteY4" fmla="*/ 0 h 604498"/>
              <a:gd name="connsiteX5" fmla="*/ 2230891 w 2230891"/>
              <a:gd name="connsiteY5" fmla="*/ 604498 h 604498"/>
              <a:gd name="connsiteX6" fmla="*/ 1628550 w 2230891"/>
              <a:gd name="connsiteY6" fmla="*/ 604498 h 604498"/>
              <a:gd name="connsiteX7" fmla="*/ 1048519 w 2230891"/>
              <a:gd name="connsiteY7" fmla="*/ 604498 h 604498"/>
              <a:gd name="connsiteX8" fmla="*/ 0 w 2230891"/>
              <a:gd name="connsiteY8" fmla="*/ 604498 h 604498"/>
              <a:gd name="connsiteX9" fmla="*/ 0 w 2230891"/>
              <a:gd name="connsiteY9" fmla="*/ 0 h 60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0891" h="604498" fill="none" extrusionOk="0">
                <a:moveTo>
                  <a:pt x="0" y="0"/>
                </a:moveTo>
                <a:cubicBezTo>
                  <a:pt x="256292" y="-1045"/>
                  <a:pt x="420706" y="-8133"/>
                  <a:pt x="557723" y="0"/>
                </a:cubicBezTo>
                <a:cubicBezTo>
                  <a:pt x="694740" y="8133"/>
                  <a:pt x="947119" y="17189"/>
                  <a:pt x="1115446" y="0"/>
                </a:cubicBezTo>
                <a:cubicBezTo>
                  <a:pt x="1283773" y="-17189"/>
                  <a:pt x="1553597" y="-739"/>
                  <a:pt x="1695477" y="0"/>
                </a:cubicBezTo>
                <a:cubicBezTo>
                  <a:pt x="1837357" y="739"/>
                  <a:pt x="1974609" y="-17410"/>
                  <a:pt x="2230891" y="0"/>
                </a:cubicBezTo>
                <a:cubicBezTo>
                  <a:pt x="2239145" y="137935"/>
                  <a:pt x="2246235" y="356031"/>
                  <a:pt x="2230891" y="604498"/>
                </a:cubicBezTo>
                <a:cubicBezTo>
                  <a:pt x="2069082" y="598848"/>
                  <a:pt x="1791470" y="631881"/>
                  <a:pt x="1628550" y="604498"/>
                </a:cubicBezTo>
                <a:cubicBezTo>
                  <a:pt x="1465630" y="577115"/>
                  <a:pt x="1241651" y="588995"/>
                  <a:pt x="1048519" y="604498"/>
                </a:cubicBezTo>
                <a:cubicBezTo>
                  <a:pt x="855387" y="620001"/>
                  <a:pt x="389014" y="585265"/>
                  <a:pt x="0" y="604498"/>
                </a:cubicBezTo>
                <a:cubicBezTo>
                  <a:pt x="16683" y="442397"/>
                  <a:pt x="-10126" y="201611"/>
                  <a:pt x="0" y="0"/>
                </a:cubicBezTo>
                <a:close/>
              </a:path>
              <a:path w="2230891" h="604498" stroke="0" extrusionOk="0">
                <a:moveTo>
                  <a:pt x="0" y="0"/>
                </a:moveTo>
                <a:cubicBezTo>
                  <a:pt x="204084" y="-4483"/>
                  <a:pt x="463379" y="29010"/>
                  <a:pt x="602341" y="0"/>
                </a:cubicBezTo>
                <a:cubicBezTo>
                  <a:pt x="741303" y="-29010"/>
                  <a:pt x="913819" y="-6080"/>
                  <a:pt x="1093137" y="0"/>
                </a:cubicBezTo>
                <a:cubicBezTo>
                  <a:pt x="1272455" y="6080"/>
                  <a:pt x="1502903" y="-2761"/>
                  <a:pt x="1673168" y="0"/>
                </a:cubicBezTo>
                <a:cubicBezTo>
                  <a:pt x="1843433" y="2761"/>
                  <a:pt x="1957553" y="-15357"/>
                  <a:pt x="2230891" y="0"/>
                </a:cubicBezTo>
                <a:cubicBezTo>
                  <a:pt x="2224063" y="212294"/>
                  <a:pt x="2204690" y="452179"/>
                  <a:pt x="2230891" y="604498"/>
                </a:cubicBezTo>
                <a:cubicBezTo>
                  <a:pt x="2087949" y="599319"/>
                  <a:pt x="1905137" y="598966"/>
                  <a:pt x="1740095" y="604498"/>
                </a:cubicBezTo>
                <a:cubicBezTo>
                  <a:pt x="1575053" y="610030"/>
                  <a:pt x="1299939" y="576455"/>
                  <a:pt x="1137754" y="604498"/>
                </a:cubicBezTo>
                <a:cubicBezTo>
                  <a:pt x="975569" y="632541"/>
                  <a:pt x="714265" y="622443"/>
                  <a:pt x="557723" y="604498"/>
                </a:cubicBezTo>
                <a:cubicBezTo>
                  <a:pt x="401181" y="586553"/>
                  <a:pt x="156197" y="592105"/>
                  <a:pt x="0" y="604498"/>
                </a:cubicBezTo>
                <a:cubicBezTo>
                  <a:pt x="28790" y="396313"/>
                  <a:pt x="-14307" y="167010"/>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fr-FR" sz="1200" dirty="0">
                <a:solidFill>
                  <a:schemeClr val="tx1">
                    <a:lumMod val="75000"/>
                    <a:lumOff val="25000"/>
                  </a:schemeClr>
                </a:solidFill>
                <a:latin typeface="Cavolini" panose="03000502040302020204" pitchFamily="66" charset="0"/>
                <a:cs typeface="Cavolini" panose="03000502040302020204" pitchFamily="66" charset="0"/>
              </a:rPr>
              <a:t>Améliorer le pouvoir d’achat</a:t>
            </a:r>
          </a:p>
        </p:txBody>
      </p:sp>
      <p:pic>
        <p:nvPicPr>
          <p:cNvPr id="27" name="Picture 4" descr="Vecteur gratuit collection d'éléments de journal de balle dessinés à la main">
            <a:extLst>
              <a:ext uri="{FF2B5EF4-FFF2-40B4-BE49-F238E27FC236}">
                <a16:creationId xmlns:a16="http://schemas.microsoft.com/office/drawing/2014/main" id="{8AF25345-928D-F4A8-66A7-1D56FF47D0FD}"/>
              </a:ext>
            </a:extLst>
          </p:cNvPr>
          <p:cNvPicPr>
            <a:picLocks noChangeAspect="1" noChangeArrowheads="1"/>
          </p:cNvPicPr>
          <p:nvPr/>
        </p:nvPicPr>
        <p:blipFill rotWithShape="1">
          <a:blip r:embed="rId11">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686372" y="1724481"/>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Vecteur gratuit collection d'éléments de journal de balle dessinés à la main">
            <a:extLst>
              <a:ext uri="{FF2B5EF4-FFF2-40B4-BE49-F238E27FC236}">
                <a16:creationId xmlns:a16="http://schemas.microsoft.com/office/drawing/2014/main" id="{971DBB09-A4CF-26A4-DF97-6B4E1C4841C5}"/>
              </a:ext>
            </a:extLst>
          </p:cNvPr>
          <p:cNvPicPr>
            <a:picLocks noChangeAspect="1" noChangeArrowheads="1"/>
          </p:cNvPicPr>
          <p:nvPr/>
        </p:nvPicPr>
        <p:blipFill rotWithShape="1">
          <a:blip r:embed="rId11">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3209818" y="2561360"/>
            <a:ext cx="127747" cy="30255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A519779B-F313-8F0D-8854-13316AE078CD}"/>
              </a:ext>
            </a:extLst>
          </p:cNvPr>
          <p:cNvSpPr/>
          <p:nvPr/>
        </p:nvSpPr>
        <p:spPr>
          <a:xfrm>
            <a:off x="4734580" y="5109658"/>
            <a:ext cx="2431861" cy="1131184"/>
          </a:xfrm>
          <a:custGeom>
            <a:avLst/>
            <a:gdLst>
              <a:gd name="connsiteX0" fmla="*/ 0 w 2431861"/>
              <a:gd name="connsiteY0" fmla="*/ 0 h 1131184"/>
              <a:gd name="connsiteX1" fmla="*/ 632284 w 2431861"/>
              <a:gd name="connsiteY1" fmla="*/ 0 h 1131184"/>
              <a:gd name="connsiteX2" fmla="*/ 1264568 w 2431861"/>
              <a:gd name="connsiteY2" fmla="*/ 0 h 1131184"/>
              <a:gd name="connsiteX3" fmla="*/ 2431861 w 2431861"/>
              <a:gd name="connsiteY3" fmla="*/ 0 h 1131184"/>
              <a:gd name="connsiteX4" fmla="*/ 2431861 w 2431861"/>
              <a:gd name="connsiteY4" fmla="*/ 576904 h 1131184"/>
              <a:gd name="connsiteX5" fmla="*/ 2431861 w 2431861"/>
              <a:gd name="connsiteY5" fmla="*/ 1131184 h 1131184"/>
              <a:gd name="connsiteX6" fmla="*/ 1775259 w 2431861"/>
              <a:gd name="connsiteY6" fmla="*/ 1131184 h 1131184"/>
              <a:gd name="connsiteX7" fmla="*/ 1191612 w 2431861"/>
              <a:gd name="connsiteY7" fmla="*/ 1131184 h 1131184"/>
              <a:gd name="connsiteX8" fmla="*/ 583647 w 2431861"/>
              <a:gd name="connsiteY8" fmla="*/ 1131184 h 1131184"/>
              <a:gd name="connsiteX9" fmla="*/ 0 w 2431861"/>
              <a:gd name="connsiteY9" fmla="*/ 1131184 h 1131184"/>
              <a:gd name="connsiteX10" fmla="*/ 0 w 2431861"/>
              <a:gd name="connsiteY10" fmla="*/ 565592 h 1131184"/>
              <a:gd name="connsiteX11" fmla="*/ 0 w 2431861"/>
              <a:gd name="connsiteY11" fmla="*/ 0 h 1131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1861" h="1131184" fill="none" extrusionOk="0">
                <a:moveTo>
                  <a:pt x="0" y="0"/>
                </a:moveTo>
                <a:cubicBezTo>
                  <a:pt x="305273" y="15087"/>
                  <a:pt x="326693" y="20849"/>
                  <a:pt x="632284" y="0"/>
                </a:cubicBezTo>
                <a:cubicBezTo>
                  <a:pt x="937875" y="-20849"/>
                  <a:pt x="962691" y="-18596"/>
                  <a:pt x="1264568" y="0"/>
                </a:cubicBezTo>
                <a:cubicBezTo>
                  <a:pt x="1566445" y="18596"/>
                  <a:pt x="2128168" y="-7075"/>
                  <a:pt x="2431861" y="0"/>
                </a:cubicBezTo>
                <a:cubicBezTo>
                  <a:pt x="2417808" y="159282"/>
                  <a:pt x="2411262" y="386185"/>
                  <a:pt x="2431861" y="576904"/>
                </a:cubicBezTo>
                <a:cubicBezTo>
                  <a:pt x="2452460" y="767623"/>
                  <a:pt x="2410623" y="936878"/>
                  <a:pt x="2431861" y="1131184"/>
                </a:cubicBezTo>
                <a:cubicBezTo>
                  <a:pt x="2176048" y="1115996"/>
                  <a:pt x="2075531" y="1110339"/>
                  <a:pt x="1775259" y="1131184"/>
                </a:cubicBezTo>
                <a:cubicBezTo>
                  <a:pt x="1474987" y="1152029"/>
                  <a:pt x="1329105" y="1142982"/>
                  <a:pt x="1191612" y="1131184"/>
                </a:cubicBezTo>
                <a:cubicBezTo>
                  <a:pt x="1054119" y="1119386"/>
                  <a:pt x="829840" y="1112736"/>
                  <a:pt x="583647" y="1131184"/>
                </a:cubicBezTo>
                <a:cubicBezTo>
                  <a:pt x="337454" y="1149632"/>
                  <a:pt x="272095" y="1130200"/>
                  <a:pt x="0" y="1131184"/>
                </a:cubicBezTo>
                <a:cubicBezTo>
                  <a:pt x="12210" y="900962"/>
                  <a:pt x="-26511" y="720436"/>
                  <a:pt x="0" y="565592"/>
                </a:cubicBezTo>
                <a:cubicBezTo>
                  <a:pt x="26511" y="410748"/>
                  <a:pt x="6981" y="276991"/>
                  <a:pt x="0" y="0"/>
                </a:cubicBezTo>
                <a:close/>
              </a:path>
              <a:path w="2431861" h="1131184" stroke="0" extrusionOk="0">
                <a:moveTo>
                  <a:pt x="0" y="0"/>
                </a:moveTo>
                <a:cubicBezTo>
                  <a:pt x="173854" y="-639"/>
                  <a:pt x="429357" y="-23703"/>
                  <a:pt x="656602" y="0"/>
                </a:cubicBezTo>
                <a:cubicBezTo>
                  <a:pt x="883847" y="23703"/>
                  <a:pt x="925342" y="13869"/>
                  <a:pt x="1191612" y="0"/>
                </a:cubicBezTo>
                <a:cubicBezTo>
                  <a:pt x="1457882" y="-13869"/>
                  <a:pt x="1530205" y="5613"/>
                  <a:pt x="1823896" y="0"/>
                </a:cubicBezTo>
                <a:cubicBezTo>
                  <a:pt x="2117587" y="-5613"/>
                  <a:pt x="2165555" y="-6065"/>
                  <a:pt x="2431861" y="0"/>
                </a:cubicBezTo>
                <a:cubicBezTo>
                  <a:pt x="2410650" y="264438"/>
                  <a:pt x="2433453" y="316789"/>
                  <a:pt x="2431861" y="542968"/>
                </a:cubicBezTo>
                <a:cubicBezTo>
                  <a:pt x="2430269" y="769147"/>
                  <a:pt x="2460484" y="1012383"/>
                  <a:pt x="2431861" y="1131184"/>
                </a:cubicBezTo>
                <a:cubicBezTo>
                  <a:pt x="2221831" y="1121492"/>
                  <a:pt x="2018474" y="1130064"/>
                  <a:pt x="1799577" y="1131184"/>
                </a:cubicBezTo>
                <a:cubicBezTo>
                  <a:pt x="1580680" y="1132304"/>
                  <a:pt x="1332597" y="1153477"/>
                  <a:pt x="1167293" y="1131184"/>
                </a:cubicBezTo>
                <a:cubicBezTo>
                  <a:pt x="1001989" y="1108891"/>
                  <a:pt x="789149" y="1150667"/>
                  <a:pt x="559328" y="1131184"/>
                </a:cubicBezTo>
                <a:cubicBezTo>
                  <a:pt x="329508" y="1111701"/>
                  <a:pt x="205544" y="1122004"/>
                  <a:pt x="0" y="1131184"/>
                </a:cubicBezTo>
                <a:cubicBezTo>
                  <a:pt x="7962" y="876525"/>
                  <a:pt x="-14243" y="774092"/>
                  <a:pt x="0" y="599528"/>
                </a:cubicBezTo>
                <a:cubicBezTo>
                  <a:pt x="14243" y="424964"/>
                  <a:pt x="29239" y="207497"/>
                  <a:pt x="0" y="0"/>
                </a:cubicBezTo>
                <a:close/>
              </a:path>
            </a:pathLst>
          </a:custGeom>
          <a:solidFill>
            <a:srgbClr val="A38EE3"/>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C78AA1A6-4A06-5F9A-CC47-51D971319B2B}"/>
              </a:ext>
            </a:extLst>
          </p:cNvPr>
          <p:cNvSpPr/>
          <p:nvPr/>
        </p:nvSpPr>
        <p:spPr>
          <a:xfrm>
            <a:off x="4596611" y="5047245"/>
            <a:ext cx="2444473" cy="1098789"/>
          </a:xfrm>
          <a:custGeom>
            <a:avLst/>
            <a:gdLst>
              <a:gd name="connsiteX0" fmla="*/ 0 w 2444473"/>
              <a:gd name="connsiteY0" fmla="*/ 0 h 1098789"/>
              <a:gd name="connsiteX1" fmla="*/ 635563 w 2444473"/>
              <a:gd name="connsiteY1" fmla="*/ 0 h 1098789"/>
              <a:gd name="connsiteX2" fmla="*/ 1271126 w 2444473"/>
              <a:gd name="connsiteY2" fmla="*/ 0 h 1098789"/>
              <a:gd name="connsiteX3" fmla="*/ 2444473 w 2444473"/>
              <a:gd name="connsiteY3" fmla="*/ 0 h 1098789"/>
              <a:gd name="connsiteX4" fmla="*/ 2444473 w 2444473"/>
              <a:gd name="connsiteY4" fmla="*/ 560382 h 1098789"/>
              <a:gd name="connsiteX5" fmla="*/ 2444473 w 2444473"/>
              <a:gd name="connsiteY5" fmla="*/ 1098789 h 1098789"/>
              <a:gd name="connsiteX6" fmla="*/ 1784465 w 2444473"/>
              <a:gd name="connsiteY6" fmla="*/ 1098789 h 1098789"/>
              <a:gd name="connsiteX7" fmla="*/ 1197792 w 2444473"/>
              <a:gd name="connsiteY7" fmla="*/ 1098789 h 1098789"/>
              <a:gd name="connsiteX8" fmla="*/ 586674 w 2444473"/>
              <a:gd name="connsiteY8" fmla="*/ 1098789 h 1098789"/>
              <a:gd name="connsiteX9" fmla="*/ 0 w 2444473"/>
              <a:gd name="connsiteY9" fmla="*/ 1098789 h 1098789"/>
              <a:gd name="connsiteX10" fmla="*/ 0 w 2444473"/>
              <a:gd name="connsiteY10" fmla="*/ 549395 h 1098789"/>
              <a:gd name="connsiteX11" fmla="*/ 0 w 2444473"/>
              <a:gd name="connsiteY11" fmla="*/ 0 h 109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44473" h="1098789" fill="none" extrusionOk="0">
                <a:moveTo>
                  <a:pt x="0" y="0"/>
                </a:moveTo>
                <a:cubicBezTo>
                  <a:pt x="191053" y="-27078"/>
                  <a:pt x="487434" y="-22068"/>
                  <a:pt x="635563" y="0"/>
                </a:cubicBezTo>
                <a:cubicBezTo>
                  <a:pt x="783692" y="22068"/>
                  <a:pt x="1023541" y="22029"/>
                  <a:pt x="1271126" y="0"/>
                </a:cubicBezTo>
                <a:cubicBezTo>
                  <a:pt x="1518711" y="-22029"/>
                  <a:pt x="2082053" y="-33044"/>
                  <a:pt x="2444473" y="0"/>
                </a:cubicBezTo>
                <a:cubicBezTo>
                  <a:pt x="2422979" y="126392"/>
                  <a:pt x="2431113" y="286049"/>
                  <a:pt x="2444473" y="560382"/>
                </a:cubicBezTo>
                <a:cubicBezTo>
                  <a:pt x="2457833" y="834715"/>
                  <a:pt x="2456565" y="829990"/>
                  <a:pt x="2444473" y="1098789"/>
                </a:cubicBezTo>
                <a:cubicBezTo>
                  <a:pt x="2228297" y="1081829"/>
                  <a:pt x="1949496" y="1091055"/>
                  <a:pt x="1784465" y="1098789"/>
                </a:cubicBezTo>
                <a:cubicBezTo>
                  <a:pt x="1619434" y="1106523"/>
                  <a:pt x="1440398" y="1104387"/>
                  <a:pt x="1197792" y="1098789"/>
                </a:cubicBezTo>
                <a:cubicBezTo>
                  <a:pt x="955186" y="1093191"/>
                  <a:pt x="734708" y="1096116"/>
                  <a:pt x="586674" y="1098789"/>
                </a:cubicBezTo>
                <a:cubicBezTo>
                  <a:pt x="438640" y="1101462"/>
                  <a:pt x="239338" y="1102434"/>
                  <a:pt x="0" y="1098789"/>
                </a:cubicBezTo>
                <a:cubicBezTo>
                  <a:pt x="25269" y="855918"/>
                  <a:pt x="-26970" y="810655"/>
                  <a:pt x="0" y="549395"/>
                </a:cubicBezTo>
                <a:cubicBezTo>
                  <a:pt x="26970" y="288135"/>
                  <a:pt x="3674" y="221762"/>
                  <a:pt x="0" y="0"/>
                </a:cubicBezTo>
                <a:close/>
              </a:path>
              <a:path w="2444473" h="1098789" stroke="0" extrusionOk="0">
                <a:moveTo>
                  <a:pt x="0" y="0"/>
                </a:moveTo>
                <a:cubicBezTo>
                  <a:pt x="257189" y="-20346"/>
                  <a:pt x="431066" y="-10144"/>
                  <a:pt x="660008" y="0"/>
                </a:cubicBezTo>
                <a:cubicBezTo>
                  <a:pt x="888950" y="10144"/>
                  <a:pt x="1049056" y="25674"/>
                  <a:pt x="1197792" y="0"/>
                </a:cubicBezTo>
                <a:cubicBezTo>
                  <a:pt x="1346528" y="-25674"/>
                  <a:pt x="1596402" y="-5555"/>
                  <a:pt x="1833355" y="0"/>
                </a:cubicBezTo>
                <a:cubicBezTo>
                  <a:pt x="2070308" y="5555"/>
                  <a:pt x="2227036" y="18075"/>
                  <a:pt x="2444473" y="0"/>
                </a:cubicBezTo>
                <a:cubicBezTo>
                  <a:pt x="2440803" y="136669"/>
                  <a:pt x="2442374" y="312693"/>
                  <a:pt x="2444473" y="527419"/>
                </a:cubicBezTo>
                <a:cubicBezTo>
                  <a:pt x="2446572" y="742145"/>
                  <a:pt x="2470898" y="818279"/>
                  <a:pt x="2444473" y="1098789"/>
                </a:cubicBezTo>
                <a:cubicBezTo>
                  <a:pt x="2224859" y="1102698"/>
                  <a:pt x="2094010" y="1099537"/>
                  <a:pt x="1808910" y="1098789"/>
                </a:cubicBezTo>
                <a:cubicBezTo>
                  <a:pt x="1523810" y="1098041"/>
                  <a:pt x="1404969" y="1090819"/>
                  <a:pt x="1173347" y="1098789"/>
                </a:cubicBezTo>
                <a:cubicBezTo>
                  <a:pt x="941725" y="1106759"/>
                  <a:pt x="782615" y="1075013"/>
                  <a:pt x="562229" y="1098789"/>
                </a:cubicBezTo>
                <a:cubicBezTo>
                  <a:pt x="341843" y="1122565"/>
                  <a:pt x="245435" y="1119563"/>
                  <a:pt x="0" y="1098789"/>
                </a:cubicBezTo>
                <a:cubicBezTo>
                  <a:pt x="12659" y="877812"/>
                  <a:pt x="-7204" y="813863"/>
                  <a:pt x="0" y="582358"/>
                </a:cubicBezTo>
                <a:cubicBezTo>
                  <a:pt x="7204" y="350853"/>
                  <a:pt x="2556" y="259158"/>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fr-FR" sz="1200" dirty="0">
                <a:solidFill>
                  <a:schemeClr val="tx1">
                    <a:lumMod val="75000"/>
                    <a:lumOff val="25000"/>
                  </a:schemeClr>
                </a:solidFill>
                <a:latin typeface="Cavolini" panose="03000502040302020204" pitchFamily="66" charset="0"/>
                <a:cs typeface="Cavolini" panose="03000502040302020204" pitchFamily="66" charset="0"/>
              </a:rPr>
              <a:t>Prise en charge des modalités administratives de souscription et de résiliation</a:t>
            </a:r>
          </a:p>
        </p:txBody>
      </p:sp>
      <p:pic>
        <p:nvPicPr>
          <p:cNvPr id="31" name="Picture 4" descr="Vecteur gratuit collection d'éléments de journal de balle dessinés à la main">
            <a:extLst>
              <a:ext uri="{FF2B5EF4-FFF2-40B4-BE49-F238E27FC236}">
                <a16:creationId xmlns:a16="http://schemas.microsoft.com/office/drawing/2014/main" id="{7A418CD3-08A6-3066-7DF9-5903466E034D}"/>
              </a:ext>
            </a:extLst>
          </p:cNvPr>
          <p:cNvPicPr>
            <a:picLocks noChangeAspect="1" noChangeArrowheads="1"/>
          </p:cNvPicPr>
          <p:nvPr/>
        </p:nvPicPr>
        <p:blipFill rotWithShape="1">
          <a:blip r:embed="rId11">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4453289" y="4875521"/>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13312" name="Picture 4" descr="Vecteur gratuit collection d'éléments de journal de balle dessinés à la main">
            <a:extLst>
              <a:ext uri="{FF2B5EF4-FFF2-40B4-BE49-F238E27FC236}">
                <a16:creationId xmlns:a16="http://schemas.microsoft.com/office/drawing/2014/main" id="{84E81B15-3DFC-9214-B03C-7389239171AF}"/>
              </a:ext>
            </a:extLst>
          </p:cNvPr>
          <p:cNvPicPr>
            <a:picLocks noChangeAspect="1" noChangeArrowheads="1"/>
          </p:cNvPicPr>
          <p:nvPr/>
        </p:nvPicPr>
        <p:blipFill rotWithShape="1">
          <a:blip r:embed="rId11">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7192670" y="6155869"/>
            <a:ext cx="127747" cy="302559"/>
          </a:xfrm>
          <a:prstGeom prst="rect">
            <a:avLst/>
          </a:prstGeom>
          <a:noFill/>
          <a:extLst>
            <a:ext uri="{909E8E84-426E-40DD-AFC4-6F175D3DCCD1}">
              <a14:hiddenFill xmlns:a14="http://schemas.microsoft.com/office/drawing/2010/main">
                <a:solidFill>
                  <a:srgbClr val="FFFFFF"/>
                </a:solidFill>
              </a14:hiddenFill>
            </a:ext>
          </a:extLst>
        </p:spPr>
      </p:pic>
      <p:sp>
        <p:nvSpPr>
          <p:cNvPr id="13313" name="Rectangle 13312">
            <a:extLst>
              <a:ext uri="{FF2B5EF4-FFF2-40B4-BE49-F238E27FC236}">
                <a16:creationId xmlns:a16="http://schemas.microsoft.com/office/drawing/2014/main" id="{438FA372-12D5-675A-F834-5E5879C5B531}"/>
              </a:ext>
            </a:extLst>
          </p:cNvPr>
          <p:cNvSpPr/>
          <p:nvPr/>
        </p:nvSpPr>
        <p:spPr>
          <a:xfrm>
            <a:off x="8530631" y="1954222"/>
            <a:ext cx="2238270" cy="706137"/>
          </a:xfrm>
          <a:custGeom>
            <a:avLst/>
            <a:gdLst>
              <a:gd name="connsiteX0" fmla="*/ 0 w 2238270"/>
              <a:gd name="connsiteY0" fmla="*/ 0 h 706137"/>
              <a:gd name="connsiteX1" fmla="*/ 581950 w 2238270"/>
              <a:gd name="connsiteY1" fmla="*/ 0 h 706137"/>
              <a:gd name="connsiteX2" fmla="*/ 1163900 w 2238270"/>
              <a:gd name="connsiteY2" fmla="*/ 0 h 706137"/>
              <a:gd name="connsiteX3" fmla="*/ 2238270 w 2238270"/>
              <a:gd name="connsiteY3" fmla="*/ 0 h 706137"/>
              <a:gd name="connsiteX4" fmla="*/ 2238270 w 2238270"/>
              <a:gd name="connsiteY4" fmla="*/ 360130 h 706137"/>
              <a:gd name="connsiteX5" fmla="*/ 2238270 w 2238270"/>
              <a:gd name="connsiteY5" fmla="*/ 706137 h 706137"/>
              <a:gd name="connsiteX6" fmla="*/ 1633937 w 2238270"/>
              <a:gd name="connsiteY6" fmla="*/ 706137 h 706137"/>
              <a:gd name="connsiteX7" fmla="*/ 1096752 w 2238270"/>
              <a:gd name="connsiteY7" fmla="*/ 706137 h 706137"/>
              <a:gd name="connsiteX8" fmla="*/ 537185 w 2238270"/>
              <a:gd name="connsiteY8" fmla="*/ 706137 h 706137"/>
              <a:gd name="connsiteX9" fmla="*/ 0 w 2238270"/>
              <a:gd name="connsiteY9" fmla="*/ 706137 h 706137"/>
              <a:gd name="connsiteX10" fmla="*/ 0 w 2238270"/>
              <a:gd name="connsiteY10" fmla="*/ 353069 h 706137"/>
              <a:gd name="connsiteX11" fmla="*/ 0 w 2238270"/>
              <a:gd name="connsiteY11" fmla="*/ 0 h 70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8270" h="706137" fill="none" extrusionOk="0">
                <a:moveTo>
                  <a:pt x="0" y="0"/>
                </a:moveTo>
                <a:cubicBezTo>
                  <a:pt x="209435" y="8377"/>
                  <a:pt x="444948" y="-25839"/>
                  <a:pt x="581950" y="0"/>
                </a:cubicBezTo>
                <a:cubicBezTo>
                  <a:pt x="718952" y="25839"/>
                  <a:pt x="879368" y="1223"/>
                  <a:pt x="1163900" y="0"/>
                </a:cubicBezTo>
                <a:cubicBezTo>
                  <a:pt x="1448432" y="-1223"/>
                  <a:pt x="1765621" y="300"/>
                  <a:pt x="2238270" y="0"/>
                </a:cubicBezTo>
                <a:cubicBezTo>
                  <a:pt x="2235386" y="91676"/>
                  <a:pt x="2250401" y="239929"/>
                  <a:pt x="2238270" y="360130"/>
                </a:cubicBezTo>
                <a:cubicBezTo>
                  <a:pt x="2226140" y="480331"/>
                  <a:pt x="2236673" y="540264"/>
                  <a:pt x="2238270" y="706137"/>
                </a:cubicBezTo>
                <a:cubicBezTo>
                  <a:pt x="2093123" y="699281"/>
                  <a:pt x="1892268" y="694500"/>
                  <a:pt x="1633937" y="706137"/>
                </a:cubicBezTo>
                <a:cubicBezTo>
                  <a:pt x="1375606" y="717774"/>
                  <a:pt x="1269151" y="714878"/>
                  <a:pt x="1096752" y="706137"/>
                </a:cubicBezTo>
                <a:cubicBezTo>
                  <a:pt x="924353" y="697396"/>
                  <a:pt x="773576" y="732760"/>
                  <a:pt x="537185" y="706137"/>
                </a:cubicBezTo>
                <a:cubicBezTo>
                  <a:pt x="300794" y="679514"/>
                  <a:pt x="265236" y="723620"/>
                  <a:pt x="0" y="706137"/>
                </a:cubicBezTo>
                <a:cubicBezTo>
                  <a:pt x="852" y="584455"/>
                  <a:pt x="-12371" y="501676"/>
                  <a:pt x="0" y="353069"/>
                </a:cubicBezTo>
                <a:cubicBezTo>
                  <a:pt x="12371" y="204462"/>
                  <a:pt x="660" y="150185"/>
                  <a:pt x="0" y="0"/>
                </a:cubicBezTo>
                <a:close/>
              </a:path>
              <a:path w="2238270" h="706137" stroke="0" extrusionOk="0">
                <a:moveTo>
                  <a:pt x="0" y="0"/>
                </a:moveTo>
                <a:cubicBezTo>
                  <a:pt x="191961" y="-16083"/>
                  <a:pt x="438196" y="28071"/>
                  <a:pt x="604333" y="0"/>
                </a:cubicBezTo>
                <a:cubicBezTo>
                  <a:pt x="770470" y="-28071"/>
                  <a:pt x="854266" y="23225"/>
                  <a:pt x="1096752" y="0"/>
                </a:cubicBezTo>
                <a:cubicBezTo>
                  <a:pt x="1339238" y="-23225"/>
                  <a:pt x="1411037" y="-15491"/>
                  <a:pt x="1678703" y="0"/>
                </a:cubicBezTo>
                <a:cubicBezTo>
                  <a:pt x="1946369" y="15491"/>
                  <a:pt x="2033766" y="2389"/>
                  <a:pt x="2238270" y="0"/>
                </a:cubicBezTo>
                <a:cubicBezTo>
                  <a:pt x="2239792" y="69382"/>
                  <a:pt x="2252264" y="189987"/>
                  <a:pt x="2238270" y="338946"/>
                </a:cubicBezTo>
                <a:cubicBezTo>
                  <a:pt x="2224276" y="487905"/>
                  <a:pt x="2240318" y="596091"/>
                  <a:pt x="2238270" y="706137"/>
                </a:cubicBezTo>
                <a:cubicBezTo>
                  <a:pt x="2012420" y="710368"/>
                  <a:pt x="1866132" y="709187"/>
                  <a:pt x="1656320" y="706137"/>
                </a:cubicBezTo>
                <a:cubicBezTo>
                  <a:pt x="1446508" y="703088"/>
                  <a:pt x="1353562" y="715998"/>
                  <a:pt x="1074370" y="706137"/>
                </a:cubicBezTo>
                <a:cubicBezTo>
                  <a:pt x="795178" y="696277"/>
                  <a:pt x="679889" y="678633"/>
                  <a:pt x="514802" y="706137"/>
                </a:cubicBezTo>
                <a:cubicBezTo>
                  <a:pt x="349715" y="733641"/>
                  <a:pt x="191779" y="728746"/>
                  <a:pt x="0" y="706137"/>
                </a:cubicBezTo>
                <a:cubicBezTo>
                  <a:pt x="-13434" y="543165"/>
                  <a:pt x="7680" y="509214"/>
                  <a:pt x="0" y="374253"/>
                </a:cubicBezTo>
                <a:cubicBezTo>
                  <a:pt x="-7680" y="239292"/>
                  <a:pt x="2592" y="112651"/>
                  <a:pt x="0" y="0"/>
                </a:cubicBezTo>
                <a:close/>
              </a:path>
            </a:pathLst>
          </a:custGeom>
          <a:solidFill>
            <a:srgbClr val="A38EE3"/>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15" name="Rectangle 13314">
            <a:extLst>
              <a:ext uri="{FF2B5EF4-FFF2-40B4-BE49-F238E27FC236}">
                <a16:creationId xmlns:a16="http://schemas.microsoft.com/office/drawing/2014/main" id="{B2237A4A-9D03-6321-0156-0F606CC27D74}"/>
              </a:ext>
            </a:extLst>
          </p:cNvPr>
          <p:cNvSpPr/>
          <p:nvPr/>
        </p:nvSpPr>
        <p:spPr>
          <a:xfrm>
            <a:off x="8483202" y="1843930"/>
            <a:ext cx="2172727" cy="739427"/>
          </a:xfrm>
          <a:custGeom>
            <a:avLst/>
            <a:gdLst>
              <a:gd name="connsiteX0" fmla="*/ 0 w 2172727"/>
              <a:gd name="connsiteY0" fmla="*/ 0 h 739427"/>
              <a:gd name="connsiteX1" fmla="*/ 564909 w 2172727"/>
              <a:gd name="connsiteY1" fmla="*/ 0 h 739427"/>
              <a:gd name="connsiteX2" fmla="*/ 1129818 w 2172727"/>
              <a:gd name="connsiteY2" fmla="*/ 0 h 739427"/>
              <a:gd name="connsiteX3" fmla="*/ 2172727 w 2172727"/>
              <a:gd name="connsiteY3" fmla="*/ 0 h 739427"/>
              <a:gd name="connsiteX4" fmla="*/ 2172727 w 2172727"/>
              <a:gd name="connsiteY4" fmla="*/ 377108 h 739427"/>
              <a:gd name="connsiteX5" fmla="*/ 2172727 w 2172727"/>
              <a:gd name="connsiteY5" fmla="*/ 739427 h 739427"/>
              <a:gd name="connsiteX6" fmla="*/ 1586091 w 2172727"/>
              <a:gd name="connsiteY6" fmla="*/ 739427 h 739427"/>
              <a:gd name="connsiteX7" fmla="*/ 1064636 w 2172727"/>
              <a:gd name="connsiteY7" fmla="*/ 739427 h 739427"/>
              <a:gd name="connsiteX8" fmla="*/ 521454 w 2172727"/>
              <a:gd name="connsiteY8" fmla="*/ 739427 h 739427"/>
              <a:gd name="connsiteX9" fmla="*/ 0 w 2172727"/>
              <a:gd name="connsiteY9" fmla="*/ 739427 h 739427"/>
              <a:gd name="connsiteX10" fmla="*/ 0 w 2172727"/>
              <a:gd name="connsiteY10" fmla="*/ 369714 h 739427"/>
              <a:gd name="connsiteX11" fmla="*/ 0 w 2172727"/>
              <a:gd name="connsiteY11" fmla="*/ 0 h 73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727" h="739427" fill="none" extrusionOk="0">
                <a:moveTo>
                  <a:pt x="0" y="0"/>
                </a:moveTo>
                <a:cubicBezTo>
                  <a:pt x="158309" y="-16076"/>
                  <a:pt x="337371" y="1346"/>
                  <a:pt x="564909" y="0"/>
                </a:cubicBezTo>
                <a:cubicBezTo>
                  <a:pt x="792447" y="-1346"/>
                  <a:pt x="904209" y="20225"/>
                  <a:pt x="1129818" y="0"/>
                </a:cubicBezTo>
                <a:cubicBezTo>
                  <a:pt x="1355427" y="-20225"/>
                  <a:pt x="1824901" y="5607"/>
                  <a:pt x="2172727" y="0"/>
                </a:cubicBezTo>
                <a:cubicBezTo>
                  <a:pt x="2156737" y="118261"/>
                  <a:pt x="2174405" y="282992"/>
                  <a:pt x="2172727" y="377108"/>
                </a:cubicBezTo>
                <a:cubicBezTo>
                  <a:pt x="2171049" y="471224"/>
                  <a:pt x="2172323" y="562013"/>
                  <a:pt x="2172727" y="739427"/>
                </a:cubicBezTo>
                <a:cubicBezTo>
                  <a:pt x="2020443" y="720669"/>
                  <a:pt x="1848311" y="742406"/>
                  <a:pt x="1586091" y="739427"/>
                </a:cubicBezTo>
                <a:cubicBezTo>
                  <a:pt x="1323871" y="736448"/>
                  <a:pt x="1212680" y="717027"/>
                  <a:pt x="1064636" y="739427"/>
                </a:cubicBezTo>
                <a:cubicBezTo>
                  <a:pt x="916592" y="761827"/>
                  <a:pt x="701520" y="755945"/>
                  <a:pt x="521454" y="739427"/>
                </a:cubicBezTo>
                <a:cubicBezTo>
                  <a:pt x="341388" y="722909"/>
                  <a:pt x="195507" y="727279"/>
                  <a:pt x="0" y="739427"/>
                </a:cubicBezTo>
                <a:cubicBezTo>
                  <a:pt x="13535" y="630003"/>
                  <a:pt x="11712" y="539057"/>
                  <a:pt x="0" y="369714"/>
                </a:cubicBezTo>
                <a:cubicBezTo>
                  <a:pt x="-11712" y="200371"/>
                  <a:pt x="8860" y="129055"/>
                  <a:pt x="0" y="0"/>
                </a:cubicBezTo>
                <a:close/>
              </a:path>
              <a:path w="2172727" h="739427" stroke="0" extrusionOk="0">
                <a:moveTo>
                  <a:pt x="0" y="0"/>
                </a:moveTo>
                <a:cubicBezTo>
                  <a:pt x="242982" y="8673"/>
                  <a:pt x="317609" y="-13289"/>
                  <a:pt x="586636" y="0"/>
                </a:cubicBezTo>
                <a:cubicBezTo>
                  <a:pt x="855663" y="13289"/>
                  <a:pt x="859004" y="-4865"/>
                  <a:pt x="1064636" y="0"/>
                </a:cubicBezTo>
                <a:cubicBezTo>
                  <a:pt x="1270268" y="4865"/>
                  <a:pt x="1421473" y="-19255"/>
                  <a:pt x="1629545" y="0"/>
                </a:cubicBezTo>
                <a:cubicBezTo>
                  <a:pt x="1837617" y="19255"/>
                  <a:pt x="2038486" y="-21254"/>
                  <a:pt x="2172727" y="0"/>
                </a:cubicBezTo>
                <a:cubicBezTo>
                  <a:pt x="2168534" y="104976"/>
                  <a:pt x="2165351" y="205392"/>
                  <a:pt x="2172727" y="354925"/>
                </a:cubicBezTo>
                <a:cubicBezTo>
                  <a:pt x="2180103" y="504459"/>
                  <a:pt x="2183868" y="585085"/>
                  <a:pt x="2172727" y="739427"/>
                </a:cubicBezTo>
                <a:cubicBezTo>
                  <a:pt x="1904151" y="766490"/>
                  <a:pt x="1844076" y="718846"/>
                  <a:pt x="1607818" y="739427"/>
                </a:cubicBezTo>
                <a:cubicBezTo>
                  <a:pt x="1371560" y="760008"/>
                  <a:pt x="1167490" y="718581"/>
                  <a:pt x="1042909" y="739427"/>
                </a:cubicBezTo>
                <a:cubicBezTo>
                  <a:pt x="918328" y="760273"/>
                  <a:pt x="647888" y="721957"/>
                  <a:pt x="499727" y="739427"/>
                </a:cubicBezTo>
                <a:cubicBezTo>
                  <a:pt x="351566" y="756897"/>
                  <a:pt x="151342" y="733126"/>
                  <a:pt x="0" y="739427"/>
                </a:cubicBezTo>
                <a:cubicBezTo>
                  <a:pt x="-6369" y="663460"/>
                  <a:pt x="-6351" y="472277"/>
                  <a:pt x="0" y="391896"/>
                </a:cubicBezTo>
                <a:cubicBezTo>
                  <a:pt x="6351" y="311515"/>
                  <a:pt x="-7795" y="184273"/>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fr-FR" sz="1200">
                <a:solidFill>
                  <a:schemeClr val="tx1">
                    <a:lumMod val="75000"/>
                    <a:lumOff val="25000"/>
                  </a:schemeClr>
                </a:solidFill>
                <a:latin typeface="Cavolini" panose="03000502040302020204" pitchFamily="66" charset="0"/>
                <a:cs typeface="Cavolini" panose="03000502040302020204" pitchFamily="66" charset="0"/>
              </a:rPr>
              <a:t>Faciliter les démarches en cas de déménagement</a:t>
            </a:r>
            <a:endParaRPr lang="fr-FR" sz="1200" dirty="0">
              <a:solidFill>
                <a:schemeClr val="tx1">
                  <a:lumMod val="75000"/>
                  <a:lumOff val="25000"/>
                </a:schemeClr>
              </a:solidFill>
              <a:latin typeface="Cavolini" panose="03000502040302020204" pitchFamily="66" charset="0"/>
              <a:cs typeface="Cavolini" panose="03000502040302020204" pitchFamily="66" charset="0"/>
            </a:endParaRPr>
          </a:p>
        </p:txBody>
      </p:sp>
      <p:pic>
        <p:nvPicPr>
          <p:cNvPr id="13319" name="Picture 4" descr="Vecteur gratuit collection d'éléments de journal de balle dessinés à la main">
            <a:extLst>
              <a:ext uri="{FF2B5EF4-FFF2-40B4-BE49-F238E27FC236}">
                <a16:creationId xmlns:a16="http://schemas.microsoft.com/office/drawing/2014/main" id="{461D9926-41DD-1EF6-BC5C-99E9DE098E3E}"/>
              </a:ext>
            </a:extLst>
          </p:cNvPr>
          <p:cNvPicPr>
            <a:picLocks noChangeAspect="1" noChangeArrowheads="1"/>
          </p:cNvPicPr>
          <p:nvPr/>
        </p:nvPicPr>
        <p:blipFill rotWithShape="1">
          <a:blip r:embed="rId11">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8317928" y="1642537"/>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4" descr="Vecteur gratuit collection d'éléments de journal de balle dessinés à la main">
            <a:extLst>
              <a:ext uri="{FF2B5EF4-FFF2-40B4-BE49-F238E27FC236}">
                <a16:creationId xmlns:a16="http://schemas.microsoft.com/office/drawing/2014/main" id="{561F1E6A-9E9F-C515-CDAD-9BA938140329}"/>
              </a:ext>
            </a:extLst>
          </p:cNvPr>
          <p:cNvPicPr>
            <a:picLocks noChangeAspect="1" noChangeArrowheads="1"/>
          </p:cNvPicPr>
          <p:nvPr/>
        </p:nvPicPr>
        <p:blipFill rotWithShape="1">
          <a:blip r:embed="rId11">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10781908" y="2585997"/>
            <a:ext cx="127747" cy="302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07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13312"/>
                                        </p:tgtEl>
                                        <p:attrNameLst>
                                          <p:attrName>style.visibility</p:attrName>
                                        </p:attrNameLst>
                                      </p:cBhvr>
                                      <p:to>
                                        <p:strVal val="visible"/>
                                      </p:to>
                                    </p:set>
                                    <p:animEffect transition="in" filter="fade">
                                      <p:cBhvr>
                                        <p:cTn id="36" dur="500"/>
                                        <p:tgtEl>
                                          <p:spTgt spid="133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313"/>
                                        </p:tgtEl>
                                        <p:attrNameLst>
                                          <p:attrName>style.visibility</p:attrName>
                                        </p:attrNameLst>
                                      </p:cBhvr>
                                      <p:to>
                                        <p:strVal val="visible"/>
                                      </p:to>
                                    </p:set>
                                    <p:animEffect transition="in" filter="fade">
                                      <p:cBhvr>
                                        <p:cTn id="44" dur="500"/>
                                        <p:tgtEl>
                                          <p:spTgt spid="133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315"/>
                                        </p:tgtEl>
                                        <p:attrNameLst>
                                          <p:attrName>style.visibility</p:attrName>
                                        </p:attrNameLst>
                                      </p:cBhvr>
                                      <p:to>
                                        <p:strVal val="visible"/>
                                      </p:to>
                                    </p:set>
                                    <p:animEffect transition="in" filter="fade">
                                      <p:cBhvr>
                                        <p:cTn id="47" dur="500"/>
                                        <p:tgtEl>
                                          <p:spTgt spid="13315"/>
                                        </p:tgtEl>
                                      </p:cBhvr>
                                    </p:animEffect>
                                  </p:childTnLst>
                                </p:cTn>
                              </p:par>
                              <p:par>
                                <p:cTn id="48" presetID="10" presetClass="entr" presetSubtype="0" fill="hold" nodeType="withEffect">
                                  <p:stCondLst>
                                    <p:cond delay="0"/>
                                  </p:stCondLst>
                                  <p:childTnLst>
                                    <p:set>
                                      <p:cBhvr>
                                        <p:cTn id="49" dur="1" fill="hold">
                                          <p:stCondLst>
                                            <p:cond delay="0"/>
                                          </p:stCondLst>
                                        </p:cTn>
                                        <p:tgtEl>
                                          <p:spTgt spid="13319"/>
                                        </p:tgtEl>
                                        <p:attrNameLst>
                                          <p:attrName>style.visibility</p:attrName>
                                        </p:attrNameLst>
                                      </p:cBhvr>
                                      <p:to>
                                        <p:strVal val="visible"/>
                                      </p:to>
                                    </p:set>
                                    <p:animEffect transition="in" filter="fade">
                                      <p:cBhvr>
                                        <p:cTn id="50" dur="500"/>
                                        <p:tgtEl>
                                          <p:spTgt spid="13319"/>
                                        </p:tgtEl>
                                      </p:cBhvr>
                                    </p:animEffect>
                                  </p:childTnLst>
                                </p:cTn>
                              </p:par>
                              <p:par>
                                <p:cTn id="51" presetID="10" presetClass="entr" presetSubtype="0" fill="hold" nodeType="withEffect">
                                  <p:stCondLst>
                                    <p:cond delay="0"/>
                                  </p:stCondLst>
                                  <p:childTnLst>
                                    <p:set>
                                      <p:cBhvr>
                                        <p:cTn id="52" dur="1" fill="hold">
                                          <p:stCondLst>
                                            <p:cond delay="0"/>
                                          </p:stCondLst>
                                        </p:cTn>
                                        <p:tgtEl>
                                          <p:spTgt spid="13320"/>
                                        </p:tgtEl>
                                        <p:attrNameLst>
                                          <p:attrName>style.visibility</p:attrName>
                                        </p:attrNameLst>
                                      </p:cBhvr>
                                      <p:to>
                                        <p:strVal val="visible"/>
                                      </p:to>
                                    </p:set>
                                    <p:animEffect transition="in" filter="fade">
                                      <p:cBhvr>
                                        <p:cTn id="53" dur="500"/>
                                        <p:tgtEl>
                                          <p:spTgt spid="13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2" grpId="0" animBg="1"/>
      <p:bldP spid="29" grpId="0" animBg="1"/>
      <p:bldP spid="13313" grpId="0" animBg="1"/>
      <p:bldP spid="133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7542B35-0FB5-F029-67C1-18D5680483B5}"/>
              </a:ext>
            </a:extLst>
          </p:cNvPr>
          <p:cNvSpPr>
            <a:spLocks noGrp="1"/>
          </p:cNvSpPr>
          <p:nvPr>
            <p:ph type="body" sz="quarter" idx="12"/>
          </p:nvPr>
        </p:nvSpPr>
        <p:spPr/>
        <p:txBody>
          <a:bodyPr/>
          <a:lstStyle/>
          <a:p>
            <a:r>
              <a:rPr lang="fr-FR" dirty="0"/>
              <a:t>Papernest propose un parcours client simple, véritable gain de temps pour les clients et les conseillers !</a:t>
            </a:r>
          </a:p>
        </p:txBody>
      </p:sp>
      <p:sp>
        <p:nvSpPr>
          <p:cNvPr id="4" name="Espace réservé du texte 3">
            <a:extLst>
              <a:ext uri="{FF2B5EF4-FFF2-40B4-BE49-F238E27FC236}">
                <a16:creationId xmlns:a16="http://schemas.microsoft.com/office/drawing/2014/main" id="{5D532056-4D13-CFED-9F92-6836DF034826}"/>
              </a:ext>
            </a:extLst>
          </p:cNvPr>
          <p:cNvSpPr>
            <a:spLocks noGrp="1"/>
          </p:cNvSpPr>
          <p:nvPr>
            <p:ph type="body" sz="quarter" idx="14"/>
          </p:nvPr>
        </p:nvSpPr>
        <p:spPr/>
        <p:txBody>
          <a:bodyPr/>
          <a:lstStyle/>
          <a:p>
            <a:r>
              <a:rPr lang="fr-FR" dirty="0"/>
              <a:t>Le service </a:t>
            </a:r>
            <a:r>
              <a:rPr lang="fr-FR" dirty="0" err="1"/>
              <a:t>Papernest</a:t>
            </a:r>
            <a:endParaRPr lang="fr-FR" dirty="0"/>
          </a:p>
        </p:txBody>
      </p:sp>
      <p:sp>
        <p:nvSpPr>
          <p:cNvPr id="5" name="Espace réservé du texte 4">
            <a:extLst>
              <a:ext uri="{FF2B5EF4-FFF2-40B4-BE49-F238E27FC236}">
                <a16:creationId xmlns:a16="http://schemas.microsoft.com/office/drawing/2014/main" id="{62CF9372-F54F-997E-7B0F-07ADD2CE825B}"/>
              </a:ext>
            </a:extLst>
          </p:cNvPr>
          <p:cNvSpPr>
            <a:spLocks noGrp="1"/>
          </p:cNvSpPr>
          <p:nvPr>
            <p:ph type="body" sz="quarter" idx="16"/>
          </p:nvPr>
        </p:nvSpPr>
        <p:spPr/>
        <p:txBody>
          <a:bodyPr/>
          <a:lstStyle/>
          <a:p>
            <a:r>
              <a:rPr lang="fr-FR" dirty="0"/>
              <a:t>2</a:t>
            </a:r>
          </a:p>
        </p:txBody>
      </p:sp>
      <p:sp>
        <p:nvSpPr>
          <p:cNvPr id="10" name="Rectangle : coins arrondis 9">
            <a:extLst>
              <a:ext uri="{FF2B5EF4-FFF2-40B4-BE49-F238E27FC236}">
                <a16:creationId xmlns:a16="http://schemas.microsoft.com/office/drawing/2014/main" id="{234A6227-E186-AAAF-D183-F76AD2E1F220}"/>
              </a:ext>
            </a:extLst>
          </p:cNvPr>
          <p:cNvSpPr/>
          <p:nvPr/>
        </p:nvSpPr>
        <p:spPr>
          <a:xfrm>
            <a:off x="708781" y="2617108"/>
            <a:ext cx="1851737" cy="1386273"/>
          </a:xfrm>
          <a:custGeom>
            <a:avLst/>
            <a:gdLst>
              <a:gd name="connsiteX0" fmla="*/ 0 w 1851737"/>
              <a:gd name="connsiteY0" fmla="*/ 231050 h 1386273"/>
              <a:gd name="connsiteX1" fmla="*/ 231050 w 1851737"/>
              <a:gd name="connsiteY1" fmla="*/ 0 h 1386273"/>
              <a:gd name="connsiteX2" fmla="*/ 939765 w 1851737"/>
              <a:gd name="connsiteY2" fmla="*/ 0 h 1386273"/>
              <a:gd name="connsiteX3" fmla="*/ 1620687 w 1851737"/>
              <a:gd name="connsiteY3" fmla="*/ 0 h 1386273"/>
              <a:gd name="connsiteX4" fmla="*/ 1851737 w 1851737"/>
              <a:gd name="connsiteY4" fmla="*/ 231050 h 1386273"/>
              <a:gd name="connsiteX5" fmla="*/ 1851737 w 1851737"/>
              <a:gd name="connsiteY5" fmla="*/ 674653 h 1386273"/>
              <a:gd name="connsiteX6" fmla="*/ 1851737 w 1851737"/>
              <a:gd name="connsiteY6" fmla="*/ 1155223 h 1386273"/>
              <a:gd name="connsiteX7" fmla="*/ 1620687 w 1851737"/>
              <a:gd name="connsiteY7" fmla="*/ 1386273 h 1386273"/>
              <a:gd name="connsiteX8" fmla="*/ 939765 w 1851737"/>
              <a:gd name="connsiteY8" fmla="*/ 1386273 h 1386273"/>
              <a:gd name="connsiteX9" fmla="*/ 231050 w 1851737"/>
              <a:gd name="connsiteY9" fmla="*/ 1386273 h 1386273"/>
              <a:gd name="connsiteX10" fmla="*/ 0 w 1851737"/>
              <a:gd name="connsiteY10" fmla="*/ 1155223 h 1386273"/>
              <a:gd name="connsiteX11" fmla="*/ 0 w 1851737"/>
              <a:gd name="connsiteY11" fmla="*/ 693137 h 1386273"/>
              <a:gd name="connsiteX12" fmla="*/ 0 w 1851737"/>
              <a:gd name="connsiteY12" fmla="*/ 231050 h 1386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51737" h="1386273" extrusionOk="0">
                <a:moveTo>
                  <a:pt x="0" y="231050"/>
                </a:moveTo>
                <a:cubicBezTo>
                  <a:pt x="69" y="92975"/>
                  <a:pt x="103029" y="27144"/>
                  <a:pt x="231050" y="0"/>
                </a:cubicBezTo>
                <a:cubicBezTo>
                  <a:pt x="551725" y="25104"/>
                  <a:pt x="586472" y="28863"/>
                  <a:pt x="939765" y="0"/>
                </a:cubicBezTo>
                <a:cubicBezTo>
                  <a:pt x="1293058" y="-28863"/>
                  <a:pt x="1329112" y="-15154"/>
                  <a:pt x="1620687" y="0"/>
                </a:cubicBezTo>
                <a:cubicBezTo>
                  <a:pt x="1755314" y="24764"/>
                  <a:pt x="1855307" y="101172"/>
                  <a:pt x="1851737" y="231050"/>
                </a:cubicBezTo>
                <a:cubicBezTo>
                  <a:pt x="1854717" y="349270"/>
                  <a:pt x="1871796" y="465389"/>
                  <a:pt x="1851737" y="674653"/>
                </a:cubicBezTo>
                <a:cubicBezTo>
                  <a:pt x="1831678" y="883917"/>
                  <a:pt x="1860357" y="1013218"/>
                  <a:pt x="1851737" y="1155223"/>
                </a:cubicBezTo>
                <a:cubicBezTo>
                  <a:pt x="1849897" y="1256384"/>
                  <a:pt x="1749847" y="1362108"/>
                  <a:pt x="1620687" y="1386273"/>
                </a:cubicBezTo>
                <a:cubicBezTo>
                  <a:pt x="1372318" y="1379262"/>
                  <a:pt x="1103755" y="1395919"/>
                  <a:pt x="939765" y="1386273"/>
                </a:cubicBezTo>
                <a:cubicBezTo>
                  <a:pt x="775775" y="1376627"/>
                  <a:pt x="419757" y="1401167"/>
                  <a:pt x="231050" y="1386273"/>
                </a:cubicBezTo>
                <a:cubicBezTo>
                  <a:pt x="92459" y="1373299"/>
                  <a:pt x="-12697" y="1276171"/>
                  <a:pt x="0" y="1155223"/>
                </a:cubicBezTo>
                <a:cubicBezTo>
                  <a:pt x="-16196" y="945603"/>
                  <a:pt x="16879" y="858478"/>
                  <a:pt x="0" y="693137"/>
                </a:cubicBezTo>
                <a:cubicBezTo>
                  <a:pt x="-16879" y="527796"/>
                  <a:pt x="-22900" y="449214"/>
                  <a:pt x="0" y="231050"/>
                </a:cubicBezTo>
                <a:close/>
              </a:path>
            </a:pathLst>
          </a:custGeom>
          <a:noFill/>
          <a:ln>
            <a:solidFill>
              <a:schemeClr val="tx1"/>
            </a:solidFill>
            <a:extLst>
              <a:ext uri="{C807C97D-BFC1-408E-A445-0C87EB9F89A2}">
                <ask:lineSketchStyleProps xmlns:ask="http://schemas.microsoft.com/office/drawing/2018/sketchyshapes" sd="156628514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Le conseiller aborde la </a:t>
            </a:r>
            <a:r>
              <a:rPr lang="fr-FR" sz="1400" b="1" dirty="0">
                <a:solidFill>
                  <a:schemeClr val="accent4">
                    <a:lumMod val="75000"/>
                  </a:schemeClr>
                </a:solidFill>
              </a:rPr>
              <a:t>thématique du pouvoir d’achat </a:t>
            </a:r>
            <a:r>
              <a:rPr lang="fr-FR" sz="1400" dirty="0">
                <a:solidFill>
                  <a:schemeClr val="tx1">
                    <a:lumMod val="75000"/>
                    <a:lumOff val="25000"/>
                  </a:schemeClr>
                </a:solidFill>
              </a:rPr>
              <a:t>avec le client</a:t>
            </a:r>
          </a:p>
        </p:txBody>
      </p:sp>
      <p:grpSp>
        <p:nvGrpSpPr>
          <p:cNvPr id="150" name="Groupe 149">
            <a:extLst>
              <a:ext uri="{FF2B5EF4-FFF2-40B4-BE49-F238E27FC236}">
                <a16:creationId xmlns:a16="http://schemas.microsoft.com/office/drawing/2014/main" id="{AA53BACC-AA83-5632-3DBB-207CB4D1BC52}"/>
              </a:ext>
            </a:extLst>
          </p:cNvPr>
          <p:cNvGrpSpPr/>
          <p:nvPr/>
        </p:nvGrpSpPr>
        <p:grpSpPr>
          <a:xfrm>
            <a:off x="7931228" y="4719189"/>
            <a:ext cx="3589571" cy="1381656"/>
            <a:chOff x="7906811" y="4912001"/>
            <a:chExt cx="3589571" cy="1381656"/>
          </a:xfrm>
        </p:grpSpPr>
        <p:sp>
          <p:nvSpPr>
            <p:cNvPr id="43" name="Rectangle : coins arrondis 42">
              <a:extLst>
                <a:ext uri="{FF2B5EF4-FFF2-40B4-BE49-F238E27FC236}">
                  <a16:creationId xmlns:a16="http://schemas.microsoft.com/office/drawing/2014/main" id="{E6415029-BB9A-3BE0-4A66-43C9E3ABEE66}"/>
                </a:ext>
              </a:extLst>
            </p:cNvPr>
            <p:cNvSpPr/>
            <p:nvPr/>
          </p:nvSpPr>
          <p:spPr>
            <a:xfrm>
              <a:off x="7906811" y="5448332"/>
              <a:ext cx="3589571" cy="845325"/>
            </a:xfrm>
            <a:custGeom>
              <a:avLst/>
              <a:gdLst>
                <a:gd name="connsiteX0" fmla="*/ 0 w 3589571"/>
                <a:gd name="connsiteY0" fmla="*/ 140890 h 845325"/>
                <a:gd name="connsiteX1" fmla="*/ 140890 w 3589571"/>
                <a:gd name="connsiteY1" fmla="*/ 0 h 845325"/>
                <a:gd name="connsiteX2" fmla="*/ 835526 w 3589571"/>
                <a:gd name="connsiteY2" fmla="*/ 0 h 845325"/>
                <a:gd name="connsiteX3" fmla="*/ 1397851 w 3589571"/>
                <a:gd name="connsiteY3" fmla="*/ 0 h 845325"/>
                <a:gd name="connsiteX4" fmla="*/ 1960175 w 3589571"/>
                <a:gd name="connsiteY4" fmla="*/ 0 h 845325"/>
                <a:gd name="connsiteX5" fmla="*/ 2621733 w 3589571"/>
                <a:gd name="connsiteY5" fmla="*/ 0 h 845325"/>
                <a:gd name="connsiteX6" fmla="*/ 3448681 w 3589571"/>
                <a:gd name="connsiteY6" fmla="*/ 0 h 845325"/>
                <a:gd name="connsiteX7" fmla="*/ 3589571 w 3589571"/>
                <a:gd name="connsiteY7" fmla="*/ 140890 h 845325"/>
                <a:gd name="connsiteX8" fmla="*/ 3589571 w 3589571"/>
                <a:gd name="connsiteY8" fmla="*/ 704435 h 845325"/>
                <a:gd name="connsiteX9" fmla="*/ 3448681 w 3589571"/>
                <a:gd name="connsiteY9" fmla="*/ 845325 h 845325"/>
                <a:gd name="connsiteX10" fmla="*/ 2787123 w 3589571"/>
                <a:gd name="connsiteY10" fmla="*/ 845325 h 845325"/>
                <a:gd name="connsiteX11" fmla="*/ 2224798 w 3589571"/>
                <a:gd name="connsiteY11" fmla="*/ 845325 h 845325"/>
                <a:gd name="connsiteX12" fmla="*/ 1662474 w 3589571"/>
                <a:gd name="connsiteY12" fmla="*/ 845325 h 845325"/>
                <a:gd name="connsiteX13" fmla="*/ 1033994 w 3589571"/>
                <a:gd name="connsiteY13" fmla="*/ 845325 h 845325"/>
                <a:gd name="connsiteX14" fmla="*/ 140890 w 3589571"/>
                <a:gd name="connsiteY14" fmla="*/ 845325 h 845325"/>
                <a:gd name="connsiteX15" fmla="*/ 0 w 3589571"/>
                <a:gd name="connsiteY15" fmla="*/ 704435 h 845325"/>
                <a:gd name="connsiteX16" fmla="*/ 0 w 3589571"/>
                <a:gd name="connsiteY16" fmla="*/ 140890 h 84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9571" h="845325" extrusionOk="0">
                  <a:moveTo>
                    <a:pt x="0" y="140890"/>
                  </a:moveTo>
                  <a:cubicBezTo>
                    <a:pt x="48" y="55817"/>
                    <a:pt x="62863" y="14080"/>
                    <a:pt x="140890" y="0"/>
                  </a:cubicBezTo>
                  <a:cubicBezTo>
                    <a:pt x="398261" y="22285"/>
                    <a:pt x="695515" y="19711"/>
                    <a:pt x="835526" y="0"/>
                  </a:cubicBezTo>
                  <a:cubicBezTo>
                    <a:pt x="975537" y="-19711"/>
                    <a:pt x="1197419" y="11882"/>
                    <a:pt x="1397851" y="0"/>
                  </a:cubicBezTo>
                  <a:cubicBezTo>
                    <a:pt x="1598283" y="-11882"/>
                    <a:pt x="1748429" y="25105"/>
                    <a:pt x="1960175" y="0"/>
                  </a:cubicBezTo>
                  <a:cubicBezTo>
                    <a:pt x="2171921" y="-25105"/>
                    <a:pt x="2426540" y="4453"/>
                    <a:pt x="2621733" y="0"/>
                  </a:cubicBezTo>
                  <a:cubicBezTo>
                    <a:pt x="2816926" y="-4453"/>
                    <a:pt x="3131512" y="-24127"/>
                    <a:pt x="3448681" y="0"/>
                  </a:cubicBezTo>
                  <a:cubicBezTo>
                    <a:pt x="3531101" y="-13555"/>
                    <a:pt x="3602981" y="65887"/>
                    <a:pt x="3589571" y="140890"/>
                  </a:cubicBezTo>
                  <a:cubicBezTo>
                    <a:pt x="3564819" y="285534"/>
                    <a:pt x="3590957" y="438745"/>
                    <a:pt x="3589571" y="704435"/>
                  </a:cubicBezTo>
                  <a:cubicBezTo>
                    <a:pt x="3586001" y="777766"/>
                    <a:pt x="3530543" y="840571"/>
                    <a:pt x="3448681" y="845325"/>
                  </a:cubicBezTo>
                  <a:cubicBezTo>
                    <a:pt x="3200528" y="813926"/>
                    <a:pt x="3080179" y="825363"/>
                    <a:pt x="2787123" y="845325"/>
                  </a:cubicBezTo>
                  <a:cubicBezTo>
                    <a:pt x="2494067" y="865287"/>
                    <a:pt x="2416381" y="829560"/>
                    <a:pt x="2224798" y="845325"/>
                  </a:cubicBezTo>
                  <a:cubicBezTo>
                    <a:pt x="2033216" y="861090"/>
                    <a:pt x="1860342" y="868215"/>
                    <a:pt x="1662474" y="845325"/>
                  </a:cubicBezTo>
                  <a:cubicBezTo>
                    <a:pt x="1464606" y="822435"/>
                    <a:pt x="1270929" y="850341"/>
                    <a:pt x="1033994" y="845325"/>
                  </a:cubicBezTo>
                  <a:cubicBezTo>
                    <a:pt x="797059" y="840309"/>
                    <a:pt x="363337" y="859712"/>
                    <a:pt x="140890" y="845325"/>
                  </a:cubicBezTo>
                  <a:cubicBezTo>
                    <a:pt x="57350" y="857472"/>
                    <a:pt x="5393" y="768380"/>
                    <a:pt x="0" y="704435"/>
                  </a:cubicBezTo>
                  <a:cubicBezTo>
                    <a:pt x="12751" y="531261"/>
                    <a:pt x="4280" y="324444"/>
                    <a:pt x="0" y="140890"/>
                  </a:cubicBezTo>
                  <a:close/>
                </a:path>
              </a:pathLst>
            </a:custGeom>
            <a:noFill/>
            <a:ln>
              <a:solidFill>
                <a:schemeClr val="tx1"/>
              </a:solidFill>
              <a:extLst>
                <a:ext uri="{C807C97D-BFC1-408E-A445-0C87EB9F89A2}">
                  <ask:lineSketchStyleProps xmlns:ask="http://schemas.microsoft.com/office/drawing/2018/sketchyshapes" sd="156628514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Papernest </a:t>
              </a:r>
              <a:r>
                <a:rPr lang="fr-FR" sz="1400" b="1" dirty="0">
                  <a:solidFill>
                    <a:schemeClr val="bg1">
                      <a:lumMod val="50000"/>
                    </a:schemeClr>
                  </a:solidFill>
                </a:rPr>
                <a:t>rappelle le client </a:t>
              </a:r>
              <a:r>
                <a:rPr lang="fr-FR" sz="1400" dirty="0">
                  <a:solidFill>
                    <a:schemeClr val="tx1">
                      <a:lumMod val="75000"/>
                      <a:lumOff val="25000"/>
                    </a:schemeClr>
                  </a:solidFill>
                </a:rPr>
                <a:t>au créneau indiqué et </a:t>
              </a:r>
              <a:r>
                <a:rPr lang="fr-FR" sz="1400" b="1" dirty="0">
                  <a:solidFill>
                    <a:schemeClr val="bg1">
                      <a:lumMod val="50000"/>
                    </a:schemeClr>
                  </a:solidFill>
                </a:rPr>
                <a:t>optimise les contrats </a:t>
              </a:r>
              <a:r>
                <a:rPr lang="fr-FR" sz="1400" dirty="0">
                  <a:solidFill>
                    <a:schemeClr val="tx1">
                      <a:lumMod val="75000"/>
                      <a:lumOff val="25000"/>
                    </a:schemeClr>
                  </a:solidFill>
                </a:rPr>
                <a:t>en direct avec le client</a:t>
              </a:r>
            </a:p>
          </p:txBody>
        </p:sp>
        <p:pic>
          <p:nvPicPr>
            <p:cNvPr id="75" name="Picture 2" descr="Vecteur gratuit ensemble de flèches dessinées à la main">
              <a:extLst>
                <a:ext uri="{FF2B5EF4-FFF2-40B4-BE49-F238E27FC236}">
                  <a16:creationId xmlns:a16="http://schemas.microsoft.com/office/drawing/2014/main" id="{846C51A8-27A8-E589-7326-EA183977B336}"/>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684" t="85428" r="85453" b="206"/>
            <a:stretch/>
          </p:blipFill>
          <p:spPr bwMode="auto">
            <a:xfrm rot="10800000">
              <a:off x="9582052" y="4912001"/>
              <a:ext cx="308140" cy="754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7" name="Groupe 146">
            <a:extLst>
              <a:ext uri="{FF2B5EF4-FFF2-40B4-BE49-F238E27FC236}">
                <a16:creationId xmlns:a16="http://schemas.microsoft.com/office/drawing/2014/main" id="{4EBC4FBE-2D5F-84F4-03C0-B69CBAF77448}"/>
              </a:ext>
            </a:extLst>
          </p:cNvPr>
          <p:cNvGrpSpPr/>
          <p:nvPr/>
        </p:nvGrpSpPr>
        <p:grpSpPr>
          <a:xfrm>
            <a:off x="4514330" y="2588600"/>
            <a:ext cx="3121151" cy="1411532"/>
            <a:chOff x="4514330" y="2588600"/>
            <a:chExt cx="3121151" cy="1411532"/>
          </a:xfrm>
        </p:grpSpPr>
        <p:sp>
          <p:nvSpPr>
            <p:cNvPr id="11" name="Rectangle : coins arrondis 10">
              <a:extLst>
                <a:ext uri="{FF2B5EF4-FFF2-40B4-BE49-F238E27FC236}">
                  <a16:creationId xmlns:a16="http://schemas.microsoft.com/office/drawing/2014/main" id="{1C888AEC-A5C5-EB85-45C0-FF0B04A828A8}"/>
                </a:ext>
              </a:extLst>
            </p:cNvPr>
            <p:cNvSpPr/>
            <p:nvPr/>
          </p:nvSpPr>
          <p:spPr>
            <a:xfrm>
              <a:off x="5108714" y="2588600"/>
              <a:ext cx="2526767" cy="1411532"/>
            </a:xfrm>
            <a:custGeom>
              <a:avLst/>
              <a:gdLst>
                <a:gd name="connsiteX0" fmla="*/ 0 w 2526767"/>
                <a:gd name="connsiteY0" fmla="*/ 235260 h 1411532"/>
                <a:gd name="connsiteX1" fmla="*/ 235260 w 2526767"/>
                <a:gd name="connsiteY1" fmla="*/ 0 h 1411532"/>
                <a:gd name="connsiteX2" fmla="*/ 941238 w 2526767"/>
                <a:gd name="connsiteY2" fmla="*/ 0 h 1411532"/>
                <a:gd name="connsiteX3" fmla="*/ 1564966 w 2526767"/>
                <a:gd name="connsiteY3" fmla="*/ 0 h 1411532"/>
                <a:gd name="connsiteX4" fmla="*/ 2291507 w 2526767"/>
                <a:gd name="connsiteY4" fmla="*/ 0 h 1411532"/>
                <a:gd name="connsiteX5" fmla="*/ 2526767 w 2526767"/>
                <a:gd name="connsiteY5" fmla="*/ 235260 h 1411532"/>
                <a:gd name="connsiteX6" fmla="*/ 2526767 w 2526767"/>
                <a:gd name="connsiteY6" fmla="*/ 715176 h 1411532"/>
                <a:gd name="connsiteX7" fmla="*/ 2526767 w 2526767"/>
                <a:gd name="connsiteY7" fmla="*/ 1176272 h 1411532"/>
                <a:gd name="connsiteX8" fmla="*/ 2291507 w 2526767"/>
                <a:gd name="connsiteY8" fmla="*/ 1411532 h 1411532"/>
                <a:gd name="connsiteX9" fmla="*/ 1626654 w 2526767"/>
                <a:gd name="connsiteY9" fmla="*/ 1411532 h 1411532"/>
                <a:gd name="connsiteX10" fmla="*/ 900113 w 2526767"/>
                <a:gd name="connsiteY10" fmla="*/ 1411532 h 1411532"/>
                <a:gd name="connsiteX11" fmla="*/ 235260 w 2526767"/>
                <a:gd name="connsiteY11" fmla="*/ 1411532 h 1411532"/>
                <a:gd name="connsiteX12" fmla="*/ 0 w 2526767"/>
                <a:gd name="connsiteY12" fmla="*/ 1176272 h 1411532"/>
                <a:gd name="connsiteX13" fmla="*/ 0 w 2526767"/>
                <a:gd name="connsiteY13" fmla="*/ 715176 h 1411532"/>
                <a:gd name="connsiteX14" fmla="*/ 0 w 2526767"/>
                <a:gd name="connsiteY14" fmla="*/ 235260 h 141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26767" h="1411532" extrusionOk="0">
                  <a:moveTo>
                    <a:pt x="0" y="235260"/>
                  </a:moveTo>
                  <a:cubicBezTo>
                    <a:pt x="92" y="91352"/>
                    <a:pt x="105154" y="11388"/>
                    <a:pt x="235260" y="0"/>
                  </a:cubicBezTo>
                  <a:cubicBezTo>
                    <a:pt x="432815" y="1220"/>
                    <a:pt x="788175" y="-7874"/>
                    <a:pt x="941238" y="0"/>
                  </a:cubicBezTo>
                  <a:cubicBezTo>
                    <a:pt x="1094301" y="7874"/>
                    <a:pt x="1405376" y="12241"/>
                    <a:pt x="1564966" y="0"/>
                  </a:cubicBezTo>
                  <a:cubicBezTo>
                    <a:pt x="1724556" y="-12241"/>
                    <a:pt x="2109671" y="-33003"/>
                    <a:pt x="2291507" y="0"/>
                  </a:cubicBezTo>
                  <a:cubicBezTo>
                    <a:pt x="2428233" y="26974"/>
                    <a:pt x="2548333" y="92046"/>
                    <a:pt x="2526767" y="235260"/>
                  </a:cubicBezTo>
                  <a:cubicBezTo>
                    <a:pt x="2541001" y="348611"/>
                    <a:pt x="2533611" y="574107"/>
                    <a:pt x="2526767" y="715176"/>
                  </a:cubicBezTo>
                  <a:cubicBezTo>
                    <a:pt x="2519923" y="856245"/>
                    <a:pt x="2506657" y="1016644"/>
                    <a:pt x="2526767" y="1176272"/>
                  </a:cubicBezTo>
                  <a:cubicBezTo>
                    <a:pt x="2547877" y="1304887"/>
                    <a:pt x="2430820" y="1435020"/>
                    <a:pt x="2291507" y="1411532"/>
                  </a:cubicBezTo>
                  <a:cubicBezTo>
                    <a:pt x="2086263" y="1383861"/>
                    <a:pt x="1823306" y="1407803"/>
                    <a:pt x="1626654" y="1411532"/>
                  </a:cubicBezTo>
                  <a:cubicBezTo>
                    <a:pt x="1430002" y="1415261"/>
                    <a:pt x="1228407" y="1410675"/>
                    <a:pt x="900113" y="1411532"/>
                  </a:cubicBezTo>
                  <a:cubicBezTo>
                    <a:pt x="571819" y="1412389"/>
                    <a:pt x="432071" y="1401550"/>
                    <a:pt x="235260" y="1411532"/>
                  </a:cubicBezTo>
                  <a:cubicBezTo>
                    <a:pt x="109992" y="1413256"/>
                    <a:pt x="-4571" y="1296035"/>
                    <a:pt x="0" y="1176272"/>
                  </a:cubicBezTo>
                  <a:cubicBezTo>
                    <a:pt x="16353" y="1055066"/>
                    <a:pt x="-4882" y="851038"/>
                    <a:pt x="0" y="715176"/>
                  </a:cubicBezTo>
                  <a:cubicBezTo>
                    <a:pt x="4882" y="579314"/>
                    <a:pt x="-2743" y="334905"/>
                    <a:pt x="0" y="235260"/>
                  </a:cubicBezTo>
                  <a:close/>
                </a:path>
              </a:pathLst>
            </a:custGeom>
            <a:noFill/>
            <a:ln>
              <a:solidFill>
                <a:schemeClr val="tx1"/>
              </a:solidFill>
              <a:extLst>
                <a:ext uri="{C807C97D-BFC1-408E-A445-0C87EB9F89A2}">
                  <ask:lineSketchStyleProps xmlns:ask="http://schemas.microsoft.com/office/drawing/2018/sketchyshapes" sd="156628514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Il valide l’intérêt du client et lui propose de </a:t>
              </a:r>
              <a:r>
                <a:rPr lang="fr-FR" sz="1400" b="1" dirty="0">
                  <a:solidFill>
                    <a:schemeClr val="accent4">
                      <a:lumMod val="75000"/>
                    </a:schemeClr>
                  </a:solidFill>
                </a:rPr>
                <a:t>planifier un rendez-vous </a:t>
              </a:r>
              <a:r>
                <a:rPr lang="fr-FR" sz="1400" dirty="0">
                  <a:solidFill>
                    <a:schemeClr val="tx1">
                      <a:lumMod val="75000"/>
                      <a:lumOff val="25000"/>
                    </a:schemeClr>
                  </a:solidFill>
                </a:rPr>
                <a:t>avec un conseiller Papernest</a:t>
              </a:r>
            </a:p>
          </p:txBody>
        </p:sp>
        <p:pic>
          <p:nvPicPr>
            <p:cNvPr id="77" name="Picture 2" descr="Vecteur gratuit ensemble de flèches dessinées à la main">
              <a:extLst>
                <a:ext uri="{FF2B5EF4-FFF2-40B4-BE49-F238E27FC236}">
                  <a16:creationId xmlns:a16="http://schemas.microsoft.com/office/drawing/2014/main" id="{9CA13D25-1382-630F-8D9A-8C0284BF4B2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8684" t="85428" r="85453" b="206"/>
            <a:stretch/>
          </p:blipFill>
          <p:spPr bwMode="auto">
            <a:xfrm rot="5400000">
              <a:off x="4806205" y="2646961"/>
              <a:ext cx="239565" cy="823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6" name="Groupe 145">
            <a:extLst>
              <a:ext uri="{FF2B5EF4-FFF2-40B4-BE49-F238E27FC236}">
                <a16:creationId xmlns:a16="http://schemas.microsoft.com/office/drawing/2014/main" id="{213EE0A6-683C-46DC-CF8E-6DC361BF83BF}"/>
              </a:ext>
            </a:extLst>
          </p:cNvPr>
          <p:cNvGrpSpPr/>
          <p:nvPr/>
        </p:nvGrpSpPr>
        <p:grpSpPr>
          <a:xfrm>
            <a:off x="2361694" y="2598871"/>
            <a:ext cx="2385956" cy="1404510"/>
            <a:chOff x="2361694" y="2598871"/>
            <a:chExt cx="2385956" cy="1404510"/>
          </a:xfrm>
        </p:grpSpPr>
        <p:pic>
          <p:nvPicPr>
            <p:cNvPr id="62" name="Picture 2" descr="Vecteur gratuit ensemble de flèches dessinées à la main">
              <a:extLst>
                <a:ext uri="{FF2B5EF4-FFF2-40B4-BE49-F238E27FC236}">
                  <a16:creationId xmlns:a16="http://schemas.microsoft.com/office/drawing/2014/main" id="{55B9B933-4599-A9B9-87CF-53CB74545811}"/>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8684" t="85428" r="85453" b="206"/>
            <a:stretch/>
          </p:blipFill>
          <p:spPr bwMode="auto">
            <a:xfrm rot="5400000">
              <a:off x="2599822" y="2684551"/>
              <a:ext cx="280241" cy="756498"/>
            </a:xfrm>
            <a:prstGeom prst="rect">
              <a:avLst/>
            </a:prstGeom>
            <a:noFill/>
            <a:extLst>
              <a:ext uri="{909E8E84-426E-40DD-AFC4-6F175D3DCCD1}">
                <a14:hiddenFill xmlns:a14="http://schemas.microsoft.com/office/drawing/2010/main">
                  <a:solidFill>
                    <a:srgbClr val="FFFFFF"/>
                  </a:solidFill>
                </a14:hiddenFill>
              </a:ext>
            </a:extLst>
          </p:spPr>
        </p:pic>
        <p:sp>
          <p:nvSpPr>
            <p:cNvPr id="126" name="Rectangle : coins arrondis 125">
              <a:extLst>
                <a:ext uri="{FF2B5EF4-FFF2-40B4-BE49-F238E27FC236}">
                  <a16:creationId xmlns:a16="http://schemas.microsoft.com/office/drawing/2014/main" id="{AAA44D6A-2E94-A46C-89E4-E5E61EF56FE2}"/>
                </a:ext>
              </a:extLst>
            </p:cNvPr>
            <p:cNvSpPr/>
            <p:nvPr/>
          </p:nvSpPr>
          <p:spPr>
            <a:xfrm>
              <a:off x="2895913" y="2598871"/>
              <a:ext cx="1851737" cy="1404510"/>
            </a:xfrm>
            <a:custGeom>
              <a:avLst/>
              <a:gdLst>
                <a:gd name="connsiteX0" fmla="*/ 0 w 1851737"/>
                <a:gd name="connsiteY0" fmla="*/ 234090 h 1404510"/>
                <a:gd name="connsiteX1" fmla="*/ 234090 w 1851737"/>
                <a:gd name="connsiteY1" fmla="*/ 0 h 1404510"/>
                <a:gd name="connsiteX2" fmla="*/ 939704 w 1851737"/>
                <a:gd name="connsiteY2" fmla="*/ 0 h 1404510"/>
                <a:gd name="connsiteX3" fmla="*/ 1617647 w 1851737"/>
                <a:gd name="connsiteY3" fmla="*/ 0 h 1404510"/>
                <a:gd name="connsiteX4" fmla="*/ 1851737 w 1851737"/>
                <a:gd name="connsiteY4" fmla="*/ 234090 h 1404510"/>
                <a:gd name="connsiteX5" fmla="*/ 1851737 w 1851737"/>
                <a:gd name="connsiteY5" fmla="*/ 683528 h 1404510"/>
                <a:gd name="connsiteX6" fmla="*/ 1851737 w 1851737"/>
                <a:gd name="connsiteY6" fmla="*/ 1170420 h 1404510"/>
                <a:gd name="connsiteX7" fmla="*/ 1617647 w 1851737"/>
                <a:gd name="connsiteY7" fmla="*/ 1404510 h 1404510"/>
                <a:gd name="connsiteX8" fmla="*/ 939704 w 1851737"/>
                <a:gd name="connsiteY8" fmla="*/ 1404510 h 1404510"/>
                <a:gd name="connsiteX9" fmla="*/ 234090 w 1851737"/>
                <a:gd name="connsiteY9" fmla="*/ 1404510 h 1404510"/>
                <a:gd name="connsiteX10" fmla="*/ 0 w 1851737"/>
                <a:gd name="connsiteY10" fmla="*/ 1170420 h 1404510"/>
                <a:gd name="connsiteX11" fmla="*/ 0 w 1851737"/>
                <a:gd name="connsiteY11" fmla="*/ 702255 h 1404510"/>
                <a:gd name="connsiteX12" fmla="*/ 0 w 1851737"/>
                <a:gd name="connsiteY12" fmla="*/ 234090 h 140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51737" h="1404510" extrusionOk="0">
                  <a:moveTo>
                    <a:pt x="0" y="234090"/>
                  </a:moveTo>
                  <a:cubicBezTo>
                    <a:pt x="178" y="77613"/>
                    <a:pt x="104668" y="9022"/>
                    <a:pt x="234090" y="0"/>
                  </a:cubicBezTo>
                  <a:cubicBezTo>
                    <a:pt x="542901" y="13341"/>
                    <a:pt x="618428" y="-32845"/>
                    <a:pt x="939704" y="0"/>
                  </a:cubicBezTo>
                  <a:cubicBezTo>
                    <a:pt x="1260980" y="32845"/>
                    <a:pt x="1392750" y="-23370"/>
                    <a:pt x="1617647" y="0"/>
                  </a:cubicBezTo>
                  <a:cubicBezTo>
                    <a:pt x="1752730" y="20449"/>
                    <a:pt x="1855766" y="102241"/>
                    <a:pt x="1851737" y="234090"/>
                  </a:cubicBezTo>
                  <a:cubicBezTo>
                    <a:pt x="1857186" y="426219"/>
                    <a:pt x="1872874" y="489401"/>
                    <a:pt x="1851737" y="683528"/>
                  </a:cubicBezTo>
                  <a:cubicBezTo>
                    <a:pt x="1830600" y="877655"/>
                    <a:pt x="1844590" y="997773"/>
                    <a:pt x="1851737" y="1170420"/>
                  </a:cubicBezTo>
                  <a:cubicBezTo>
                    <a:pt x="1851215" y="1292195"/>
                    <a:pt x="1748834" y="1374936"/>
                    <a:pt x="1617647" y="1404510"/>
                  </a:cubicBezTo>
                  <a:cubicBezTo>
                    <a:pt x="1342577" y="1432305"/>
                    <a:pt x="1166584" y="1384815"/>
                    <a:pt x="939704" y="1404510"/>
                  </a:cubicBezTo>
                  <a:cubicBezTo>
                    <a:pt x="712824" y="1424205"/>
                    <a:pt x="555031" y="1436019"/>
                    <a:pt x="234090" y="1404510"/>
                  </a:cubicBezTo>
                  <a:cubicBezTo>
                    <a:pt x="102777" y="1402114"/>
                    <a:pt x="-5647" y="1296743"/>
                    <a:pt x="0" y="1170420"/>
                  </a:cubicBezTo>
                  <a:cubicBezTo>
                    <a:pt x="4868" y="1025679"/>
                    <a:pt x="-4639" y="809602"/>
                    <a:pt x="0" y="702255"/>
                  </a:cubicBezTo>
                  <a:cubicBezTo>
                    <a:pt x="4639" y="594909"/>
                    <a:pt x="19292" y="370286"/>
                    <a:pt x="0" y="234090"/>
                  </a:cubicBezTo>
                  <a:close/>
                </a:path>
              </a:pathLst>
            </a:custGeom>
            <a:noFill/>
            <a:ln>
              <a:solidFill>
                <a:schemeClr val="tx1"/>
              </a:solidFill>
              <a:extLst>
                <a:ext uri="{C807C97D-BFC1-408E-A445-0C87EB9F89A2}">
                  <ask:lineSketchStyleProps xmlns:ask="http://schemas.microsoft.com/office/drawing/2018/sketchyshapes" sd="156628514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Il présente </a:t>
              </a:r>
              <a:r>
                <a:rPr lang="fr-FR" sz="1400" b="1" dirty="0">
                  <a:solidFill>
                    <a:schemeClr val="accent4">
                      <a:lumMod val="75000"/>
                    </a:schemeClr>
                  </a:solidFill>
                </a:rPr>
                <a:t>l’offre Papernest </a:t>
              </a:r>
              <a:r>
                <a:rPr lang="fr-FR" sz="1400" dirty="0">
                  <a:solidFill>
                    <a:schemeClr val="tx1">
                      <a:lumMod val="75000"/>
                      <a:lumOff val="25000"/>
                    </a:schemeClr>
                  </a:solidFill>
                </a:rPr>
                <a:t>et met en avant les éléments clés de l’offre</a:t>
              </a:r>
            </a:p>
          </p:txBody>
        </p:sp>
      </p:grpSp>
      <p:grpSp>
        <p:nvGrpSpPr>
          <p:cNvPr id="148" name="Groupe 147">
            <a:extLst>
              <a:ext uri="{FF2B5EF4-FFF2-40B4-BE49-F238E27FC236}">
                <a16:creationId xmlns:a16="http://schemas.microsoft.com/office/drawing/2014/main" id="{E10E6C65-BF3F-DB05-1EA7-BD5676916C0B}"/>
              </a:ext>
            </a:extLst>
          </p:cNvPr>
          <p:cNvGrpSpPr/>
          <p:nvPr/>
        </p:nvGrpSpPr>
        <p:grpSpPr>
          <a:xfrm>
            <a:off x="5108714" y="3841659"/>
            <a:ext cx="2529834" cy="1430880"/>
            <a:chOff x="5108714" y="3841659"/>
            <a:chExt cx="2529834" cy="1430880"/>
          </a:xfrm>
        </p:grpSpPr>
        <p:pic>
          <p:nvPicPr>
            <p:cNvPr id="127" name="Picture 4" descr="Vecteur gratuit ensemble de flèches dessinées à la main">
              <a:extLst>
                <a:ext uri="{FF2B5EF4-FFF2-40B4-BE49-F238E27FC236}">
                  <a16:creationId xmlns:a16="http://schemas.microsoft.com/office/drawing/2014/main" id="{8F73965C-216D-52D1-EDD1-9F458FFB26CC}"/>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748" t="48775" r="41853" b="42598"/>
            <a:stretch/>
          </p:blipFill>
          <p:spPr bwMode="auto">
            <a:xfrm rot="16200000">
              <a:off x="6187015" y="3906958"/>
              <a:ext cx="370164" cy="239565"/>
            </a:xfrm>
            <a:prstGeom prst="rect">
              <a:avLst/>
            </a:prstGeom>
            <a:noFill/>
            <a:extLst>
              <a:ext uri="{909E8E84-426E-40DD-AFC4-6F175D3DCCD1}">
                <a14:hiddenFill xmlns:a14="http://schemas.microsoft.com/office/drawing/2010/main">
                  <a:solidFill>
                    <a:srgbClr val="FFFFFF"/>
                  </a:solidFill>
                </a14:hiddenFill>
              </a:ext>
            </a:extLst>
          </p:spPr>
        </p:pic>
        <p:sp>
          <p:nvSpPr>
            <p:cNvPr id="128" name="Rectangle : coins arrondis 127">
              <a:extLst>
                <a:ext uri="{FF2B5EF4-FFF2-40B4-BE49-F238E27FC236}">
                  <a16:creationId xmlns:a16="http://schemas.microsoft.com/office/drawing/2014/main" id="{B7A817F0-6594-A8E5-C0CE-1BBE19224CA4}"/>
                </a:ext>
              </a:extLst>
            </p:cNvPr>
            <p:cNvSpPr/>
            <p:nvPr/>
          </p:nvSpPr>
          <p:spPr>
            <a:xfrm>
              <a:off x="5108714" y="4165839"/>
              <a:ext cx="2529834" cy="1106700"/>
            </a:xfrm>
            <a:custGeom>
              <a:avLst/>
              <a:gdLst>
                <a:gd name="connsiteX0" fmla="*/ 0 w 2529834"/>
                <a:gd name="connsiteY0" fmla="*/ 184454 h 1106700"/>
                <a:gd name="connsiteX1" fmla="*/ 184454 w 2529834"/>
                <a:gd name="connsiteY1" fmla="*/ 0 h 1106700"/>
                <a:gd name="connsiteX2" fmla="*/ 746295 w 2529834"/>
                <a:gd name="connsiteY2" fmla="*/ 0 h 1106700"/>
                <a:gd name="connsiteX3" fmla="*/ 1221698 w 2529834"/>
                <a:gd name="connsiteY3" fmla="*/ 0 h 1106700"/>
                <a:gd name="connsiteX4" fmla="*/ 1697102 w 2529834"/>
                <a:gd name="connsiteY4" fmla="*/ 0 h 1106700"/>
                <a:gd name="connsiteX5" fmla="*/ 2345380 w 2529834"/>
                <a:gd name="connsiteY5" fmla="*/ 0 h 1106700"/>
                <a:gd name="connsiteX6" fmla="*/ 2529834 w 2529834"/>
                <a:gd name="connsiteY6" fmla="*/ 184454 h 1106700"/>
                <a:gd name="connsiteX7" fmla="*/ 2529834 w 2529834"/>
                <a:gd name="connsiteY7" fmla="*/ 531216 h 1106700"/>
                <a:gd name="connsiteX8" fmla="*/ 2529834 w 2529834"/>
                <a:gd name="connsiteY8" fmla="*/ 922246 h 1106700"/>
                <a:gd name="connsiteX9" fmla="*/ 2345380 w 2529834"/>
                <a:gd name="connsiteY9" fmla="*/ 1106700 h 1106700"/>
                <a:gd name="connsiteX10" fmla="*/ 1805149 w 2529834"/>
                <a:gd name="connsiteY10" fmla="*/ 1106700 h 1106700"/>
                <a:gd name="connsiteX11" fmla="*/ 1329745 w 2529834"/>
                <a:gd name="connsiteY11" fmla="*/ 1106700 h 1106700"/>
                <a:gd name="connsiteX12" fmla="*/ 854341 w 2529834"/>
                <a:gd name="connsiteY12" fmla="*/ 1106700 h 1106700"/>
                <a:gd name="connsiteX13" fmla="*/ 184454 w 2529834"/>
                <a:gd name="connsiteY13" fmla="*/ 1106700 h 1106700"/>
                <a:gd name="connsiteX14" fmla="*/ 0 w 2529834"/>
                <a:gd name="connsiteY14" fmla="*/ 922246 h 1106700"/>
                <a:gd name="connsiteX15" fmla="*/ 0 w 2529834"/>
                <a:gd name="connsiteY15" fmla="*/ 545972 h 1106700"/>
                <a:gd name="connsiteX16" fmla="*/ 0 w 2529834"/>
                <a:gd name="connsiteY16" fmla="*/ 184454 h 110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29834" h="1106700" extrusionOk="0">
                  <a:moveTo>
                    <a:pt x="0" y="184454"/>
                  </a:moveTo>
                  <a:cubicBezTo>
                    <a:pt x="110" y="65768"/>
                    <a:pt x="82455" y="8339"/>
                    <a:pt x="184454" y="0"/>
                  </a:cubicBezTo>
                  <a:cubicBezTo>
                    <a:pt x="328401" y="13919"/>
                    <a:pt x="475476" y="14670"/>
                    <a:pt x="746295" y="0"/>
                  </a:cubicBezTo>
                  <a:cubicBezTo>
                    <a:pt x="1017114" y="-14670"/>
                    <a:pt x="1049212" y="-5621"/>
                    <a:pt x="1221698" y="0"/>
                  </a:cubicBezTo>
                  <a:cubicBezTo>
                    <a:pt x="1394184" y="5621"/>
                    <a:pt x="1472608" y="13081"/>
                    <a:pt x="1697102" y="0"/>
                  </a:cubicBezTo>
                  <a:cubicBezTo>
                    <a:pt x="1921596" y="-13081"/>
                    <a:pt x="2157354" y="10240"/>
                    <a:pt x="2345380" y="0"/>
                  </a:cubicBezTo>
                  <a:cubicBezTo>
                    <a:pt x="2454385" y="14057"/>
                    <a:pt x="2523285" y="77813"/>
                    <a:pt x="2529834" y="184454"/>
                  </a:cubicBezTo>
                  <a:cubicBezTo>
                    <a:pt x="2513557" y="286000"/>
                    <a:pt x="2519076" y="392922"/>
                    <a:pt x="2529834" y="531216"/>
                  </a:cubicBezTo>
                  <a:cubicBezTo>
                    <a:pt x="2540592" y="669510"/>
                    <a:pt x="2526229" y="789523"/>
                    <a:pt x="2529834" y="922246"/>
                  </a:cubicBezTo>
                  <a:cubicBezTo>
                    <a:pt x="2523221" y="1015820"/>
                    <a:pt x="2457117" y="1095124"/>
                    <a:pt x="2345380" y="1106700"/>
                  </a:cubicBezTo>
                  <a:cubicBezTo>
                    <a:pt x="2132553" y="1128526"/>
                    <a:pt x="1921578" y="1109920"/>
                    <a:pt x="1805149" y="1106700"/>
                  </a:cubicBezTo>
                  <a:cubicBezTo>
                    <a:pt x="1688720" y="1103480"/>
                    <a:pt x="1494185" y="1083095"/>
                    <a:pt x="1329745" y="1106700"/>
                  </a:cubicBezTo>
                  <a:cubicBezTo>
                    <a:pt x="1165305" y="1130305"/>
                    <a:pt x="1019981" y="1086493"/>
                    <a:pt x="854341" y="1106700"/>
                  </a:cubicBezTo>
                  <a:cubicBezTo>
                    <a:pt x="688701" y="1126907"/>
                    <a:pt x="334926" y="1121627"/>
                    <a:pt x="184454" y="1106700"/>
                  </a:cubicBezTo>
                  <a:cubicBezTo>
                    <a:pt x="93146" y="1118929"/>
                    <a:pt x="-9916" y="1034858"/>
                    <a:pt x="0" y="922246"/>
                  </a:cubicBezTo>
                  <a:cubicBezTo>
                    <a:pt x="1680" y="751417"/>
                    <a:pt x="10795" y="720473"/>
                    <a:pt x="0" y="545972"/>
                  </a:cubicBezTo>
                  <a:cubicBezTo>
                    <a:pt x="-10795" y="371471"/>
                    <a:pt x="17786" y="280794"/>
                    <a:pt x="0" y="184454"/>
                  </a:cubicBezTo>
                  <a:close/>
                </a:path>
              </a:pathLst>
            </a:custGeom>
            <a:noFill/>
            <a:ln>
              <a:solidFill>
                <a:schemeClr val="tx1"/>
              </a:solidFill>
              <a:extLst>
                <a:ext uri="{C807C97D-BFC1-408E-A445-0C87EB9F89A2}">
                  <ask:lineSketchStyleProps xmlns:ask="http://schemas.microsoft.com/office/drawing/2018/sketchyshapes" sd="156628514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Le conseiller complète le </a:t>
              </a:r>
              <a:r>
                <a:rPr lang="fr-FR" sz="1400" b="1" dirty="0">
                  <a:solidFill>
                    <a:schemeClr val="accent4">
                      <a:lumMod val="75000"/>
                    </a:schemeClr>
                  </a:solidFill>
                </a:rPr>
                <a:t>formulaire de prise de rdv </a:t>
              </a:r>
              <a:r>
                <a:rPr lang="fr-FR" sz="1400" dirty="0">
                  <a:solidFill>
                    <a:schemeClr val="tx1">
                      <a:lumMod val="75000"/>
                      <a:lumOff val="25000"/>
                    </a:schemeClr>
                  </a:solidFill>
                </a:rPr>
                <a:t>sur la </a:t>
              </a:r>
              <a:r>
                <a:rPr lang="fr-FR" sz="1400" b="1" dirty="0">
                  <a:solidFill>
                    <a:schemeClr val="accent4">
                      <a:lumMod val="75000"/>
                    </a:schemeClr>
                  </a:solidFill>
                </a:rPr>
                <a:t>plateforme dédiée de Papernest</a:t>
              </a:r>
            </a:p>
          </p:txBody>
        </p:sp>
      </p:grpSp>
      <p:grpSp>
        <p:nvGrpSpPr>
          <p:cNvPr id="145" name="Groupe 144">
            <a:extLst>
              <a:ext uri="{FF2B5EF4-FFF2-40B4-BE49-F238E27FC236}">
                <a16:creationId xmlns:a16="http://schemas.microsoft.com/office/drawing/2014/main" id="{0804D8C7-FE38-D2E1-A534-6707295B7B56}"/>
              </a:ext>
            </a:extLst>
          </p:cNvPr>
          <p:cNvGrpSpPr/>
          <p:nvPr/>
        </p:nvGrpSpPr>
        <p:grpSpPr>
          <a:xfrm>
            <a:off x="695325" y="1606710"/>
            <a:ext cx="6940156" cy="1154843"/>
            <a:chOff x="695325" y="1606710"/>
            <a:chExt cx="6940156" cy="1154843"/>
          </a:xfrm>
        </p:grpSpPr>
        <p:sp>
          <p:nvSpPr>
            <p:cNvPr id="45" name="Rectangle : coins arrondis 44">
              <a:extLst>
                <a:ext uri="{FF2B5EF4-FFF2-40B4-BE49-F238E27FC236}">
                  <a16:creationId xmlns:a16="http://schemas.microsoft.com/office/drawing/2014/main" id="{D97E5BB1-1842-DE12-592C-FA285A24DF7D}"/>
                </a:ext>
              </a:extLst>
            </p:cNvPr>
            <p:cNvSpPr/>
            <p:nvPr/>
          </p:nvSpPr>
          <p:spPr>
            <a:xfrm>
              <a:off x="695325" y="1870480"/>
              <a:ext cx="6940156" cy="605019"/>
            </a:xfrm>
            <a:custGeom>
              <a:avLst/>
              <a:gdLst>
                <a:gd name="connsiteX0" fmla="*/ 0 w 6940156"/>
                <a:gd name="connsiteY0" fmla="*/ 100839 h 605019"/>
                <a:gd name="connsiteX1" fmla="*/ 100839 w 6940156"/>
                <a:gd name="connsiteY1" fmla="*/ 0 h 605019"/>
                <a:gd name="connsiteX2" fmla="*/ 909456 w 6940156"/>
                <a:gd name="connsiteY2" fmla="*/ 0 h 605019"/>
                <a:gd name="connsiteX3" fmla="*/ 1448535 w 6940156"/>
                <a:gd name="connsiteY3" fmla="*/ 0 h 605019"/>
                <a:gd name="connsiteX4" fmla="*/ 2257152 w 6940156"/>
                <a:gd name="connsiteY4" fmla="*/ 0 h 605019"/>
                <a:gd name="connsiteX5" fmla="*/ 2728845 w 6940156"/>
                <a:gd name="connsiteY5" fmla="*/ 0 h 605019"/>
                <a:gd name="connsiteX6" fmla="*/ 3267924 w 6940156"/>
                <a:gd name="connsiteY6" fmla="*/ 0 h 605019"/>
                <a:gd name="connsiteX7" fmla="*/ 4009156 w 6940156"/>
                <a:gd name="connsiteY7" fmla="*/ 0 h 605019"/>
                <a:gd name="connsiteX8" fmla="*/ 4817774 w 6940156"/>
                <a:gd name="connsiteY8" fmla="*/ 0 h 605019"/>
                <a:gd name="connsiteX9" fmla="*/ 5559006 w 6940156"/>
                <a:gd name="connsiteY9" fmla="*/ 0 h 605019"/>
                <a:gd name="connsiteX10" fmla="*/ 6165469 w 6940156"/>
                <a:gd name="connsiteY10" fmla="*/ 0 h 605019"/>
                <a:gd name="connsiteX11" fmla="*/ 6839317 w 6940156"/>
                <a:gd name="connsiteY11" fmla="*/ 0 h 605019"/>
                <a:gd name="connsiteX12" fmla="*/ 6940156 w 6940156"/>
                <a:gd name="connsiteY12" fmla="*/ 100839 h 605019"/>
                <a:gd name="connsiteX13" fmla="*/ 6940156 w 6940156"/>
                <a:gd name="connsiteY13" fmla="*/ 504180 h 605019"/>
                <a:gd name="connsiteX14" fmla="*/ 6839317 w 6940156"/>
                <a:gd name="connsiteY14" fmla="*/ 605019 h 605019"/>
                <a:gd name="connsiteX15" fmla="*/ 6098084 w 6940156"/>
                <a:gd name="connsiteY15" fmla="*/ 605019 h 605019"/>
                <a:gd name="connsiteX16" fmla="*/ 5626391 w 6940156"/>
                <a:gd name="connsiteY16" fmla="*/ 605019 h 605019"/>
                <a:gd name="connsiteX17" fmla="*/ 5154698 w 6940156"/>
                <a:gd name="connsiteY17" fmla="*/ 605019 h 605019"/>
                <a:gd name="connsiteX18" fmla="*/ 4548234 w 6940156"/>
                <a:gd name="connsiteY18" fmla="*/ 605019 h 605019"/>
                <a:gd name="connsiteX19" fmla="*/ 4076541 w 6940156"/>
                <a:gd name="connsiteY19" fmla="*/ 605019 h 605019"/>
                <a:gd name="connsiteX20" fmla="*/ 3335308 w 6940156"/>
                <a:gd name="connsiteY20" fmla="*/ 605019 h 605019"/>
                <a:gd name="connsiteX21" fmla="*/ 2661461 w 6940156"/>
                <a:gd name="connsiteY21" fmla="*/ 605019 h 605019"/>
                <a:gd name="connsiteX22" fmla="*/ 1852843 w 6940156"/>
                <a:gd name="connsiteY22" fmla="*/ 605019 h 605019"/>
                <a:gd name="connsiteX23" fmla="*/ 1178995 w 6940156"/>
                <a:gd name="connsiteY23" fmla="*/ 605019 h 605019"/>
                <a:gd name="connsiteX24" fmla="*/ 100839 w 6940156"/>
                <a:gd name="connsiteY24" fmla="*/ 605019 h 605019"/>
                <a:gd name="connsiteX25" fmla="*/ 0 w 6940156"/>
                <a:gd name="connsiteY25" fmla="*/ 504180 h 605019"/>
                <a:gd name="connsiteX26" fmla="*/ 0 w 6940156"/>
                <a:gd name="connsiteY26" fmla="*/ 100839 h 60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940156" h="605019" fill="none" extrusionOk="0">
                  <a:moveTo>
                    <a:pt x="0" y="100839"/>
                  </a:moveTo>
                  <a:cubicBezTo>
                    <a:pt x="1419" y="47081"/>
                    <a:pt x="44362" y="6249"/>
                    <a:pt x="100839" y="0"/>
                  </a:cubicBezTo>
                  <a:cubicBezTo>
                    <a:pt x="321202" y="8447"/>
                    <a:pt x="523321" y="14643"/>
                    <a:pt x="909456" y="0"/>
                  </a:cubicBezTo>
                  <a:cubicBezTo>
                    <a:pt x="1295591" y="-14643"/>
                    <a:pt x="1310979" y="-24416"/>
                    <a:pt x="1448535" y="0"/>
                  </a:cubicBezTo>
                  <a:cubicBezTo>
                    <a:pt x="1586091" y="24416"/>
                    <a:pt x="1862728" y="27336"/>
                    <a:pt x="2257152" y="0"/>
                  </a:cubicBezTo>
                  <a:cubicBezTo>
                    <a:pt x="2651576" y="-27336"/>
                    <a:pt x="2534829" y="-23440"/>
                    <a:pt x="2728845" y="0"/>
                  </a:cubicBezTo>
                  <a:cubicBezTo>
                    <a:pt x="2922861" y="23440"/>
                    <a:pt x="3111740" y="-16454"/>
                    <a:pt x="3267924" y="0"/>
                  </a:cubicBezTo>
                  <a:cubicBezTo>
                    <a:pt x="3424108" y="16454"/>
                    <a:pt x="3661636" y="-14909"/>
                    <a:pt x="4009156" y="0"/>
                  </a:cubicBezTo>
                  <a:cubicBezTo>
                    <a:pt x="4356676" y="14909"/>
                    <a:pt x="4613670" y="-24998"/>
                    <a:pt x="4817774" y="0"/>
                  </a:cubicBezTo>
                  <a:cubicBezTo>
                    <a:pt x="5021878" y="24998"/>
                    <a:pt x="5358032" y="-18818"/>
                    <a:pt x="5559006" y="0"/>
                  </a:cubicBezTo>
                  <a:cubicBezTo>
                    <a:pt x="5759980" y="18818"/>
                    <a:pt x="5947483" y="-15584"/>
                    <a:pt x="6165469" y="0"/>
                  </a:cubicBezTo>
                  <a:cubicBezTo>
                    <a:pt x="6383455" y="15584"/>
                    <a:pt x="6633036" y="-33656"/>
                    <a:pt x="6839317" y="0"/>
                  </a:cubicBezTo>
                  <a:cubicBezTo>
                    <a:pt x="6891167" y="3492"/>
                    <a:pt x="6931276" y="35966"/>
                    <a:pt x="6940156" y="100839"/>
                  </a:cubicBezTo>
                  <a:cubicBezTo>
                    <a:pt x="6921071" y="207137"/>
                    <a:pt x="6944383" y="398327"/>
                    <a:pt x="6940156" y="504180"/>
                  </a:cubicBezTo>
                  <a:cubicBezTo>
                    <a:pt x="6946830" y="568552"/>
                    <a:pt x="6900298" y="617353"/>
                    <a:pt x="6839317" y="605019"/>
                  </a:cubicBezTo>
                  <a:cubicBezTo>
                    <a:pt x="6647239" y="580161"/>
                    <a:pt x="6448940" y="640002"/>
                    <a:pt x="6098084" y="605019"/>
                  </a:cubicBezTo>
                  <a:cubicBezTo>
                    <a:pt x="5747228" y="570036"/>
                    <a:pt x="5810754" y="603302"/>
                    <a:pt x="5626391" y="605019"/>
                  </a:cubicBezTo>
                  <a:cubicBezTo>
                    <a:pt x="5442028" y="606736"/>
                    <a:pt x="5323178" y="609834"/>
                    <a:pt x="5154698" y="605019"/>
                  </a:cubicBezTo>
                  <a:cubicBezTo>
                    <a:pt x="4986218" y="600204"/>
                    <a:pt x="4671282" y="617239"/>
                    <a:pt x="4548234" y="605019"/>
                  </a:cubicBezTo>
                  <a:cubicBezTo>
                    <a:pt x="4425186" y="592799"/>
                    <a:pt x="4210032" y="627564"/>
                    <a:pt x="4076541" y="605019"/>
                  </a:cubicBezTo>
                  <a:cubicBezTo>
                    <a:pt x="3943050" y="582474"/>
                    <a:pt x="3684066" y="609195"/>
                    <a:pt x="3335308" y="605019"/>
                  </a:cubicBezTo>
                  <a:cubicBezTo>
                    <a:pt x="2986550" y="600843"/>
                    <a:pt x="2868187" y="585349"/>
                    <a:pt x="2661461" y="605019"/>
                  </a:cubicBezTo>
                  <a:cubicBezTo>
                    <a:pt x="2454735" y="624689"/>
                    <a:pt x="2191308" y="574096"/>
                    <a:pt x="1852843" y="605019"/>
                  </a:cubicBezTo>
                  <a:cubicBezTo>
                    <a:pt x="1514378" y="635942"/>
                    <a:pt x="1360969" y="636944"/>
                    <a:pt x="1178995" y="605019"/>
                  </a:cubicBezTo>
                  <a:cubicBezTo>
                    <a:pt x="997021" y="573094"/>
                    <a:pt x="505125" y="604889"/>
                    <a:pt x="100839" y="605019"/>
                  </a:cubicBezTo>
                  <a:cubicBezTo>
                    <a:pt x="50887" y="601766"/>
                    <a:pt x="-6025" y="560665"/>
                    <a:pt x="0" y="504180"/>
                  </a:cubicBezTo>
                  <a:cubicBezTo>
                    <a:pt x="-61" y="380625"/>
                    <a:pt x="4692" y="242811"/>
                    <a:pt x="0" y="100839"/>
                  </a:cubicBezTo>
                  <a:close/>
                </a:path>
                <a:path w="6940156" h="605019" stroke="0" extrusionOk="0">
                  <a:moveTo>
                    <a:pt x="0" y="100839"/>
                  </a:moveTo>
                  <a:cubicBezTo>
                    <a:pt x="12173" y="41151"/>
                    <a:pt x="47081" y="-207"/>
                    <a:pt x="100839" y="0"/>
                  </a:cubicBezTo>
                  <a:cubicBezTo>
                    <a:pt x="232309" y="-21079"/>
                    <a:pt x="377579" y="-7074"/>
                    <a:pt x="639917" y="0"/>
                  </a:cubicBezTo>
                  <a:cubicBezTo>
                    <a:pt x="902255" y="7074"/>
                    <a:pt x="953960" y="7239"/>
                    <a:pt x="1111611" y="0"/>
                  </a:cubicBezTo>
                  <a:cubicBezTo>
                    <a:pt x="1269262" y="-7239"/>
                    <a:pt x="1561721" y="-29986"/>
                    <a:pt x="1852843" y="0"/>
                  </a:cubicBezTo>
                  <a:cubicBezTo>
                    <a:pt x="2143965" y="29986"/>
                    <a:pt x="2250228" y="-14439"/>
                    <a:pt x="2391922" y="0"/>
                  </a:cubicBezTo>
                  <a:cubicBezTo>
                    <a:pt x="2533616" y="14439"/>
                    <a:pt x="2822485" y="-13338"/>
                    <a:pt x="2998385" y="0"/>
                  </a:cubicBezTo>
                  <a:cubicBezTo>
                    <a:pt x="3174285" y="13338"/>
                    <a:pt x="3342234" y="-6145"/>
                    <a:pt x="3672232" y="0"/>
                  </a:cubicBezTo>
                  <a:cubicBezTo>
                    <a:pt x="4002230" y="6145"/>
                    <a:pt x="4205430" y="17066"/>
                    <a:pt x="4346080" y="0"/>
                  </a:cubicBezTo>
                  <a:cubicBezTo>
                    <a:pt x="4486730" y="-17066"/>
                    <a:pt x="4704235" y="22803"/>
                    <a:pt x="4952543" y="0"/>
                  </a:cubicBezTo>
                  <a:cubicBezTo>
                    <a:pt x="5200851" y="-22803"/>
                    <a:pt x="5372548" y="38689"/>
                    <a:pt x="5761161" y="0"/>
                  </a:cubicBezTo>
                  <a:cubicBezTo>
                    <a:pt x="6149774" y="-38689"/>
                    <a:pt x="6002586" y="21255"/>
                    <a:pt x="6232854" y="0"/>
                  </a:cubicBezTo>
                  <a:cubicBezTo>
                    <a:pt x="6463122" y="-21255"/>
                    <a:pt x="6692067" y="-27097"/>
                    <a:pt x="6839317" y="0"/>
                  </a:cubicBezTo>
                  <a:cubicBezTo>
                    <a:pt x="6887351" y="-8461"/>
                    <a:pt x="6945165" y="51619"/>
                    <a:pt x="6940156" y="100839"/>
                  </a:cubicBezTo>
                  <a:cubicBezTo>
                    <a:pt x="6942989" y="248939"/>
                    <a:pt x="6922166" y="400695"/>
                    <a:pt x="6940156" y="504180"/>
                  </a:cubicBezTo>
                  <a:cubicBezTo>
                    <a:pt x="6934296" y="558339"/>
                    <a:pt x="6894583" y="602532"/>
                    <a:pt x="6839317" y="605019"/>
                  </a:cubicBezTo>
                  <a:cubicBezTo>
                    <a:pt x="6641187" y="626357"/>
                    <a:pt x="6531578" y="619842"/>
                    <a:pt x="6232854" y="605019"/>
                  </a:cubicBezTo>
                  <a:cubicBezTo>
                    <a:pt x="5934130" y="590196"/>
                    <a:pt x="5727396" y="592948"/>
                    <a:pt x="5424237" y="605019"/>
                  </a:cubicBezTo>
                  <a:cubicBezTo>
                    <a:pt x="5121078" y="617090"/>
                    <a:pt x="5029349" y="574785"/>
                    <a:pt x="4817774" y="605019"/>
                  </a:cubicBezTo>
                  <a:cubicBezTo>
                    <a:pt x="4606199" y="635253"/>
                    <a:pt x="4370201" y="587828"/>
                    <a:pt x="4211311" y="605019"/>
                  </a:cubicBezTo>
                  <a:cubicBezTo>
                    <a:pt x="4052421" y="622210"/>
                    <a:pt x="3834576" y="637849"/>
                    <a:pt x="3470078" y="605019"/>
                  </a:cubicBezTo>
                  <a:cubicBezTo>
                    <a:pt x="3105580" y="572189"/>
                    <a:pt x="3166804" y="588597"/>
                    <a:pt x="2931000" y="605019"/>
                  </a:cubicBezTo>
                  <a:cubicBezTo>
                    <a:pt x="2695196" y="621441"/>
                    <a:pt x="2343177" y="622921"/>
                    <a:pt x="2189767" y="605019"/>
                  </a:cubicBezTo>
                  <a:cubicBezTo>
                    <a:pt x="2036357" y="587117"/>
                    <a:pt x="1718035" y="576609"/>
                    <a:pt x="1448535" y="605019"/>
                  </a:cubicBezTo>
                  <a:cubicBezTo>
                    <a:pt x="1179035" y="633429"/>
                    <a:pt x="1093088" y="608742"/>
                    <a:pt x="842072" y="605019"/>
                  </a:cubicBezTo>
                  <a:cubicBezTo>
                    <a:pt x="591056" y="601296"/>
                    <a:pt x="389004" y="583519"/>
                    <a:pt x="100839" y="605019"/>
                  </a:cubicBezTo>
                  <a:cubicBezTo>
                    <a:pt x="55462" y="595891"/>
                    <a:pt x="-3989" y="554310"/>
                    <a:pt x="0" y="504180"/>
                  </a:cubicBezTo>
                  <a:cubicBezTo>
                    <a:pt x="-18700" y="351171"/>
                    <a:pt x="15726" y="245023"/>
                    <a:pt x="0" y="100839"/>
                  </a:cubicBezTo>
                  <a:close/>
                </a:path>
              </a:pathLst>
            </a:custGeom>
            <a:solidFill>
              <a:srgbClr val="C31632"/>
            </a:solidFill>
            <a:ln>
              <a:solidFill>
                <a:schemeClr val="tx1"/>
              </a:solidFill>
              <a:extLst>
                <a:ext uri="{C807C97D-BFC1-408E-A445-0C87EB9F89A2}">
                  <ask:lineSketchStyleProps xmlns:ask="http://schemas.microsoft.com/office/drawing/2018/sketchyshapes" sd="3827501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Pendant le rendez-vous</a:t>
              </a:r>
            </a:p>
          </p:txBody>
        </p:sp>
        <p:sp>
          <p:nvSpPr>
            <p:cNvPr id="129" name="Ellipse 128">
              <a:extLst>
                <a:ext uri="{FF2B5EF4-FFF2-40B4-BE49-F238E27FC236}">
                  <a16:creationId xmlns:a16="http://schemas.microsoft.com/office/drawing/2014/main" id="{3B005BCA-EC63-5752-1A83-259446E9D1D7}"/>
                </a:ext>
              </a:extLst>
            </p:cNvPr>
            <p:cNvSpPr/>
            <p:nvPr/>
          </p:nvSpPr>
          <p:spPr>
            <a:xfrm>
              <a:off x="957816" y="1606710"/>
              <a:ext cx="1154843" cy="1154843"/>
            </a:xfrm>
            <a:custGeom>
              <a:avLst/>
              <a:gdLst>
                <a:gd name="connsiteX0" fmla="*/ 0 w 1154843"/>
                <a:gd name="connsiteY0" fmla="*/ 577422 h 1154843"/>
                <a:gd name="connsiteX1" fmla="*/ 577422 w 1154843"/>
                <a:gd name="connsiteY1" fmla="*/ 0 h 1154843"/>
                <a:gd name="connsiteX2" fmla="*/ 1154844 w 1154843"/>
                <a:gd name="connsiteY2" fmla="*/ 577422 h 1154843"/>
                <a:gd name="connsiteX3" fmla="*/ 577422 w 1154843"/>
                <a:gd name="connsiteY3" fmla="*/ 1154844 h 1154843"/>
                <a:gd name="connsiteX4" fmla="*/ 0 w 1154843"/>
                <a:gd name="connsiteY4" fmla="*/ 577422 h 1154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43" h="1154843" fill="none" extrusionOk="0">
                  <a:moveTo>
                    <a:pt x="0" y="577422"/>
                  </a:moveTo>
                  <a:cubicBezTo>
                    <a:pt x="45263" y="296348"/>
                    <a:pt x="200689" y="-72524"/>
                    <a:pt x="577422" y="0"/>
                  </a:cubicBezTo>
                  <a:cubicBezTo>
                    <a:pt x="872693" y="1484"/>
                    <a:pt x="1135391" y="337131"/>
                    <a:pt x="1154844" y="577422"/>
                  </a:cubicBezTo>
                  <a:cubicBezTo>
                    <a:pt x="1155017" y="844669"/>
                    <a:pt x="822956" y="1179952"/>
                    <a:pt x="577422" y="1154844"/>
                  </a:cubicBezTo>
                  <a:cubicBezTo>
                    <a:pt x="241386" y="1132673"/>
                    <a:pt x="26060" y="881707"/>
                    <a:pt x="0" y="577422"/>
                  </a:cubicBezTo>
                  <a:close/>
                </a:path>
                <a:path w="1154843" h="1154843" stroke="0" extrusionOk="0">
                  <a:moveTo>
                    <a:pt x="0" y="577422"/>
                  </a:moveTo>
                  <a:cubicBezTo>
                    <a:pt x="-14675" y="231460"/>
                    <a:pt x="306589" y="-21436"/>
                    <a:pt x="577422" y="0"/>
                  </a:cubicBezTo>
                  <a:cubicBezTo>
                    <a:pt x="936296" y="84740"/>
                    <a:pt x="1137809" y="266463"/>
                    <a:pt x="1154844" y="577422"/>
                  </a:cubicBezTo>
                  <a:cubicBezTo>
                    <a:pt x="1094652" y="844090"/>
                    <a:pt x="918430" y="1146628"/>
                    <a:pt x="577422" y="1154844"/>
                  </a:cubicBezTo>
                  <a:cubicBezTo>
                    <a:pt x="232661" y="1127891"/>
                    <a:pt x="27938" y="917493"/>
                    <a:pt x="0" y="577422"/>
                  </a:cubicBezTo>
                  <a:close/>
                </a:path>
              </a:pathLst>
            </a:custGeom>
            <a:solidFill>
              <a:schemeClr val="accent4">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 name="Graphique 1857">
              <a:extLst>
                <a:ext uri="{FF2B5EF4-FFF2-40B4-BE49-F238E27FC236}">
                  <a16:creationId xmlns:a16="http://schemas.microsoft.com/office/drawing/2014/main" id="{0080CB7D-0FEC-42CE-31E2-89B987DBEE07}"/>
                </a:ext>
              </a:extLst>
            </p:cNvPr>
            <p:cNvGrpSpPr/>
            <p:nvPr/>
          </p:nvGrpSpPr>
          <p:grpSpPr>
            <a:xfrm>
              <a:off x="1136035" y="1818151"/>
              <a:ext cx="753260" cy="697547"/>
              <a:chOff x="5843579" y="4396203"/>
              <a:chExt cx="423671" cy="392334"/>
            </a:xfrm>
            <a:noFill/>
          </p:grpSpPr>
          <p:sp>
            <p:nvSpPr>
              <p:cNvPr id="7" name="Forme libre : forme 6">
                <a:extLst>
                  <a:ext uri="{FF2B5EF4-FFF2-40B4-BE49-F238E27FC236}">
                    <a16:creationId xmlns:a16="http://schemas.microsoft.com/office/drawing/2014/main" id="{5B7E2B01-BDCE-8AD2-8E23-1D58B95FE5C9}"/>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 name="Forme libre : forme 7">
                <a:extLst>
                  <a:ext uri="{FF2B5EF4-FFF2-40B4-BE49-F238E27FC236}">
                    <a16:creationId xmlns:a16="http://schemas.microsoft.com/office/drawing/2014/main" id="{E3015F4D-E496-4472-7096-FA787C2163E3}"/>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 name="Forme libre : forme 8">
                <a:extLst>
                  <a:ext uri="{FF2B5EF4-FFF2-40B4-BE49-F238E27FC236}">
                    <a16:creationId xmlns:a16="http://schemas.microsoft.com/office/drawing/2014/main" id="{7405F2CA-D11A-14E8-4654-21C652CB589F}"/>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 name="Forme libre : forme 11">
                <a:extLst>
                  <a:ext uri="{FF2B5EF4-FFF2-40B4-BE49-F238E27FC236}">
                    <a16:creationId xmlns:a16="http://schemas.microsoft.com/office/drawing/2014/main" id="{0868D1D2-B76F-845A-DFFB-27114845C832}"/>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4" name="Graphique 1857">
                <a:extLst>
                  <a:ext uri="{FF2B5EF4-FFF2-40B4-BE49-F238E27FC236}">
                    <a16:creationId xmlns:a16="http://schemas.microsoft.com/office/drawing/2014/main" id="{29E24628-C155-AEDF-E69C-8B2DA9712B61}"/>
                  </a:ext>
                </a:extLst>
              </p:cNvPr>
              <p:cNvGrpSpPr/>
              <p:nvPr/>
            </p:nvGrpSpPr>
            <p:grpSpPr>
              <a:xfrm>
                <a:off x="5863010" y="4721767"/>
                <a:ext cx="258889" cy="761"/>
                <a:chOff x="5863010" y="4721767"/>
                <a:chExt cx="258889" cy="761"/>
              </a:xfrm>
              <a:grpFill/>
            </p:grpSpPr>
            <p:sp>
              <p:nvSpPr>
                <p:cNvPr id="86" name="Forme libre : forme 85">
                  <a:extLst>
                    <a:ext uri="{FF2B5EF4-FFF2-40B4-BE49-F238E27FC236}">
                      <a16:creationId xmlns:a16="http://schemas.microsoft.com/office/drawing/2014/main" id="{CADC2B86-21FC-1C0C-CB77-448D5961912E}"/>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6FCA1344-D28B-C734-4842-9EA0BCBD29B3}"/>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AA6F7676-CD73-9E5C-0D26-06F4C0047EEE}"/>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9" name="Forme libre : forme 18">
                <a:extLst>
                  <a:ext uri="{FF2B5EF4-FFF2-40B4-BE49-F238E27FC236}">
                    <a16:creationId xmlns:a16="http://schemas.microsoft.com/office/drawing/2014/main" id="{C2CEBC44-1586-8E51-F5A2-F52B29F955EE}"/>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9A116288-FE10-CD9F-E890-8A608E6A212A}"/>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8BF2DCB1-FC36-B068-3A83-6D4763185B89}"/>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DE21FC0-2B1E-E89D-D4B6-E9A0A8F5F0F8}"/>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B2376ACD-D859-09D7-BC48-EAED647F12C2}"/>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83844E22-C051-C391-C8E4-067DF6F78407}"/>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70FD11DA-856E-A511-4412-5FC54760EB2A}"/>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64C1357A-E3DC-7647-8D44-47F96E2F34FD}"/>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3D02B0A6-B0CC-7546-DAA8-2F3E0F4CD8E1}"/>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31D3A257-272F-3921-BAC2-CA9FAE90F8E4}"/>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F78A1108-681E-C398-D6B2-155C9BE93BF8}"/>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E8150F9E-E3DF-6649-A020-CFB3A911247D}"/>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9F796419-AF17-55C5-49B8-D9CBD34019ED}"/>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4FBB141B-5BFB-49B6-EA41-68F56CE9AAC2}"/>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8144091E-6A4F-50A5-7A0F-6291543C9F81}"/>
                  </a:ext>
                </a:extLst>
              </p:cNvPr>
              <p:cNvSpPr/>
              <p:nvPr/>
            </p:nvSpPr>
            <p:spPr>
              <a:xfrm>
                <a:off x="5843579" y="4396203"/>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5D3976AF-D764-571F-8462-12501904AD3B}"/>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36" name="Graphique 1857">
                <a:extLst>
                  <a:ext uri="{FF2B5EF4-FFF2-40B4-BE49-F238E27FC236}">
                    <a16:creationId xmlns:a16="http://schemas.microsoft.com/office/drawing/2014/main" id="{36F6F1FB-9694-D56D-C4CE-81B4524BE2C4}"/>
                  </a:ext>
                </a:extLst>
              </p:cNvPr>
              <p:cNvGrpSpPr/>
              <p:nvPr/>
            </p:nvGrpSpPr>
            <p:grpSpPr>
              <a:xfrm>
                <a:off x="6033697" y="4602398"/>
                <a:ext cx="66675" cy="118511"/>
                <a:chOff x="6033697" y="4602398"/>
                <a:chExt cx="66675" cy="118511"/>
              </a:xfrm>
              <a:grpFill/>
            </p:grpSpPr>
            <p:sp>
              <p:nvSpPr>
                <p:cNvPr id="84" name="Forme libre : forme 83">
                  <a:extLst>
                    <a:ext uri="{FF2B5EF4-FFF2-40B4-BE49-F238E27FC236}">
                      <a16:creationId xmlns:a16="http://schemas.microsoft.com/office/drawing/2014/main" id="{E437547E-E12D-8E43-1418-70258ECAECCC}"/>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E937F11A-2655-6C23-91E0-2C2A3FC75388}"/>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47" name="Graphique 1857">
                <a:extLst>
                  <a:ext uri="{FF2B5EF4-FFF2-40B4-BE49-F238E27FC236}">
                    <a16:creationId xmlns:a16="http://schemas.microsoft.com/office/drawing/2014/main" id="{6208EA45-5680-E499-8C52-2C6EAB0666E7}"/>
                  </a:ext>
                </a:extLst>
              </p:cNvPr>
              <p:cNvGrpSpPr/>
              <p:nvPr/>
            </p:nvGrpSpPr>
            <p:grpSpPr>
              <a:xfrm>
                <a:off x="5953211" y="4600969"/>
                <a:ext cx="67055" cy="118511"/>
                <a:chOff x="5953211" y="4600969"/>
                <a:chExt cx="67055" cy="118511"/>
              </a:xfrm>
              <a:grpFill/>
            </p:grpSpPr>
            <p:sp>
              <p:nvSpPr>
                <p:cNvPr id="82" name="Forme libre : forme 81">
                  <a:extLst>
                    <a:ext uri="{FF2B5EF4-FFF2-40B4-BE49-F238E27FC236}">
                      <a16:creationId xmlns:a16="http://schemas.microsoft.com/office/drawing/2014/main" id="{4D8A21AD-80DF-5953-C491-B46DD59BA54A}"/>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7642DC95-54E0-A906-28CB-5D581B1F08EA}"/>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48" name="Graphique 1857">
                <a:extLst>
                  <a:ext uri="{FF2B5EF4-FFF2-40B4-BE49-F238E27FC236}">
                    <a16:creationId xmlns:a16="http://schemas.microsoft.com/office/drawing/2014/main" id="{D587EBD8-338F-532F-83B7-353C1FBCAF8F}"/>
                  </a:ext>
                </a:extLst>
              </p:cNvPr>
              <p:cNvGrpSpPr/>
              <p:nvPr/>
            </p:nvGrpSpPr>
            <p:grpSpPr>
              <a:xfrm>
                <a:off x="5846529" y="4399060"/>
                <a:ext cx="133637" cy="104203"/>
                <a:chOff x="5846529" y="4399060"/>
                <a:chExt cx="133637" cy="104203"/>
              </a:xfrm>
              <a:grpFill/>
            </p:grpSpPr>
            <p:sp>
              <p:nvSpPr>
                <p:cNvPr id="78" name="Forme libre : forme 77">
                  <a:extLst>
                    <a:ext uri="{FF2B5EF4-FFF2-40B4-BE49-F238E27FC236}">
                      <a16:creationId xmlns:a16="http://schemas.microsoft.com/office/drawing/2014/main" id="{3266B648-CC9D-B6BD-4660-A2DC5CB50966}"/>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B189873A-459B-C143-7838-661C3585F024}"/>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D01D488F-9D1F-2A4F-5808-159F782F66ED}"/>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A58BC477-A0DE-19F3-D280-C97FC03AD76B}"/>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49" name="Forme libre : forme 48">
                <a:extLst>
                  <a:ext uri="{FF2B5EF4-FFF2-40B4-BE49-F238E27FC236}">
                    <a16:creationId xmlns:a16="http://schemas.microsoft.com/office/drawing/2014/main" id="{48A243BD-3EB9-B1A3-D8D4-CA4380027B15}"/>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80F4FDC4-CD79-EF4D-E0E3-EA204F7468ED}"/>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ACB02686-6307-50AE-B969-3EE9E28E534C}"/>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E3E3A5F5-28DA-A760-73FA-AE11FBC2ECB5}"/>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EF86F345-EDDD-6CFF-F225-4A362A59D641}"/>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54" name="Graphique 1857">
                <a:extLst>
                  <a:ext uri="{FF2B5EF4-FFF2-40B4-BE49-F238E27FC236}">
                    <a16:creationId xmlns:a16="http://schemas.microsoft.com/office/drawing/2014/main" id="{CECCE920-79BE-A957-AE96-E3D8757594B3}"/>
                  </a:ext>
                </a:extLst>
              </p:cNvPr>
              <p:cNvGrpSpPr/>
              <p:nvPr/>
            </p:nvGrpSpPr>
            <p:grpSpPr>
              <a:xfrm>
                <a:off x="6161142" y="4671285"/>
                <a:ext cx="43433" cy="56102"/>
                <a:chOff x="6161142" y="4671285"/>
                <a:chExt cx="43433" cy="56102"/>
              </a:xfrm>
              <a:grpFill/>
            </p:grpSpPr>
            <p:sp>
              <p:nvSpPr>
                <p:cNvPr id="64" name="Forme libre : forme 63">
                  <a:extLst>
                    <a:ext uri="{FF2B5EF4-FFF2-40B4-BE49-F238E27FC236}">
                      <a16:creationId xmlns:a16="http://schemas.microsoft.com/office/drawing/2014/main" id="{96D10B95-4EDF-F500-17CA-043F32BF558B}"/>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6F94F14C-26F6-A3DF-A035-A50ABF060CB1}"/>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55" name="Forme libre : forme 54">
                <a:extLst>
                  <a:ext uri="{FF2B5EF4-FFF2-40B4-BE49-F238E27FC236}">
                    <a16:creationId xmlns:a16="http://schemas.microsoft.com/office/drawing/2014/main" id="{C1A70823-72A9-BB5E-4660-E2B8AC6DC4BB}"/>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4D695296-9D8F-F315-83BF-8664DAD5D08D}"/>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0B9710C4-2C4D-09C8-BB11-ABAD54A753C7}"/>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446937C6-C942-89E2-1C4F-A8F8D73C96DC}"/>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91CFD1A6-0480-F1A8-FF4F-98B6600DDD63}"/>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42279708-969B-57D7-538E-F4E30E8A3465}"/>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2B32EF28-E1C8-ECDC-9907-F5A19ECB91EA}"/>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grpSp>
        <p:nvGrpSpPr>
          <p:cNvPr id="149" name="Groupe 148">
            <a:extLst>
              <a:ext uri="{FF2B5EF4-FFF2-40B4-BE49-F238E27FC236}">
                <a16:creationId xmlns:a16="http://schemas.microsoft.com/office/drawing/2014/main" id="{B39844A4-4E7A-99EE-4878-5E32EBA30964}"/>
              </a:ext>
            </a:extLst>
          </p:cNvPr>
          <p:cNvGrpSpPr/>
          <p:nvPr/>
        </p:nvGrpSpPr>
        <p:grpSpPr>
          <a:xfrm>
            <a:off x="7494557" y="2154688"/>
            <a:ext cx="4027268" cy="2886721"/>
            <a:chOff x="7494557" y="2154688"/>
            <a:chExt cx="4027268" cy="2886721"/>
          </a:xfrm>
        </p:grpSpPr>
        <p:sp>
          <p:nvSpPr>
            <p:cNvPr id="42" name="Rectangle : coins arrondis 41">
              <a:extLst>
                <a:ext uri="{FF2B5EF4-FFF2-40B4-BE49-F238E27FC236}">
                  <a16:creationId xmlns:a16="http://schemas.microsoft.com/office/drawing/2014/main" id="{B7E9F618-C05B-5F63-ED09-9178EC1F3596}"/>
                </a:ext>
              </a:extLst>
            </p:cNvPr>
            <p:cNvSpPr/>
            <p:nvPr/>
          </p:nvSpPr>
          <p:spPr>
            <a:xfrm>
              <a:off x="7915539" y="4184790"/>
              <a:ext cx="3606286" cy="856619"/>
            </a:xfrm>
            <a:custGeom>
              <a:avLst/>
              <a:gdLst>
                <a:gd name="connsiteX0" fmla="*/ 0 w 3606286"/>
                <a:gd name="connsiteY0" fmla="*/ 142773 h 856619"/>
                <a:gd name="connsiteX1" fmla="*/ 142773 w 3606286"/>
                <a:gd name="connsiteY1" fmla="*/ 0 h 856619"/>
                <a:gd name="connsiteX2" fmla="*/ 840128 w 3606286"/>
                <a:gd name="connsiteY2" fmla="*/ 0 h 856619"/>
                <a:gd name="connsiteX3" fmla="*/ 1404654 w 3606286"/>
                <a:gd name="connsiteY3" fmla="*/ 0 h 856619"/>
                <a:gd name="connsiteX4" fmla="*/ 1969180 w 3606286"/>
                <a:gd name="connsiteY4" fmla="*/ 0 h 856619"/>
                <a:gd name="connsiteX5" fmla="*/ 2633328 w 3606286"/>
                <a:gd name="connsiteY5" fmla="*/ 0 h 856619"/>
                <a:gd name="connsiteX6" fmla="*/ 3463513 w 3606286"/>
                <a:gd name="connsiteY6" fmla="*/ 0 h 856619"/>
                <a:gd name="connsiteX7" fmla="*/ 3606286 w 3606286"/>
                <a:gd name="connsiteY7" fmla="*/ 142773 h 856619"/>
                <a:gd name="connsiteX8" fmla="*/ 3606286 w 3606286"/>
                <a:gd name="connsiteY8" fmla="*/ 713846 h 856619"/>
                <a:gd name="connsiteX9" fmla="*/ 3463513 w 3606286"/>
                <a:gd name="connsiteY9" fmla="*/ 856619 h 856619"/>
                <a:gd name="connsiteX10" fmla="*/ 2799365 w 3606286"/>
                <a:gd name="connsiteY10" fmla="*/ 856619 h 856619"/>
                <a:gd name="connsiteX11" fmla="*/ 2234839 w 3606286"/>
                <a:gd name="connsiteY11" fmla="*/ 856619 h 856619"/>
                <a:gd name="connsiteX12" fmla="*/ 1670313 w 3606286"/>
                <a:gd name="connsiteY12" fmla="*/ 856619 h 856619"/>
                <a:gd name="connsiteX13" fmla="*/ 1039373 w 3606286"/>
                <a:gd name="connsiteY13" fmla="*/ 856619 h 856619"/>
                <a:gd name="connsiteX14" fmla="*/ 142773 w 3606286"/>
                <a:gd name="connsiteY14" fmla="*/ 856619 h 856619"/>
                <a:gd name="connsiteX15" fmla="*/ 0 w 3606286"/>
                <a:gd name="connsiteY15" fmla="*/ 713846 h 856619"/>
                <a:gd name="connsiteX16" fmla="*/ 0 w 3606286"/>
                <a:gd name="connsiteY16" fmla="*/ 142773 h 85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6286" h="856619" extrusionOk="0">
                  <a:moveTo>
                    <a:pt x="0" y="142773"/>
                  </a:moveTo>
                  <a:cubicBezTo>
                    <a:pt x="113" y="46646"/>
                    <a:pt x="63643" y="18173"/>
                    <a:pt x="142773" y="0"/>
                  </a:cubicBezTo>
                  <a:cubicBezTo>
                    <a:pt x="459184" y="-9327"/>
                    <a:pt x="627124" y="-28046"/>
                    <a:pt x="840128" y="0"/>
                  </a:cubicBezTo>
                  <a:cubicBezTo>
                    <a:pt x="1053132" y="28046"/>
                    <a:pt x="1141901" y="-17815"/>
                    <a:pt x="1404654" y="0"/>
                  </a:cubicBezTo>
                  <a:cubicBezTo>
                    <a:pt x="1667407" y="17815"/>
                    <a:pt x="1737689" y="10769"/>
                    <a:pt x="1969180" y="0"/>
                  </a:cubicBezTo>
                  <a:cubicBezTo>
                    <a:pt x="2200671" y="-10769"/>
                    <a:pt x="2442522" y="-4786"/>
                    <a:pt x="2633328" y="0"/>
                  </a:cubicBezTo>
                  <a:cubicBezTo>
                    <a:pt x="2824134" y="4786"/>
                    <a:pt x="3222526" y="-19387"/>
                    <a:pt x="3463513" y="0"/>
                  </a:cubicBezTo>
                  <a:cubicBezTo>
                    <a:pt x="3545861" y="-10284"/>
                    <a:pt x="3617491" y="66269"/>
                    <a:pt x="3606286" y="142773"/>
                  </a:cubicBezTo>
                  <a:cubicBezTo>
                    <a:pt x="3608692" y="329707"/>
                    <a:pt x="3590999" y="575748"/>
                    <a:pt x="3606286" y="713846"/>
                  </a:cubicBezTo>
                  <a:cubicBezTo>
                    <a:pt x="3595179" y="778760"/>
                    <a:pt x="3546133" y="852197"/>
                    <a:pt x="3463513" y="856619"/>
                  </a:cubicBezTo>
                  <a:cubicBezTo>
                    <a:pt x="3235479" y="866997"/>
                    <a:pt x="2978469" y="851567"/>
                    <a:pt x="2799365" y="856619"/>
                  </a:cubicBezTo>
                  <a:cubicBezTo>
                    <a:pt x="2620261" y="861671"/>
                    <a:pt x="2394385" y="859354"/>
                    <a:pt x="2234839" y="856619"/>
                  </a:cubicBezTo>
                  <a:cubicBezTo>
                    <a:pt x="2075293" y="853884"/>
                    <a:pt x="1846397" y="879974"/>
                    <a:pt x="1670313" y="856619"/>
                  </a:cubicBezTo>
                  <a:cubicBezTo>
                    <a:pt x="1494229" y="833264"/>
                    <a:pt x="1289878" y="878702"/>
                    <a:pt x="1039373" y="856619"/>
                  </a:cubicBezTo>
                  <a:cubicBezTo>
                    <a:pt x="788868" y="834536"/>
                    <a:pt x="432790" y="849068"/>
                    <a:pt x="142773" y="856619"/>
                  </a:cubicBezTo>
                  <a:cubicBezTo>
                    <a:pt x="56658" y="872021"/>
                    <a:pt x="1074" y="789936"/>
                    <a:pt x="0" y="713846"/>
                  </a:cubicBezTo>
                  <a:cubicBezTo>
                    <a:pt x="-1972" y="571828"/>
                    <a:pt x="15821" y="421204"/>
                    <a:pt x="0" y="142773"/>
                  </a:cubicBezTo>
                  <a:close/>
                </a:path>
              </a:pathLst>
            </a:custGeom>
            <a:noFill/>
            <a:ln>
              <a:solidFill>
                <a:schemeClr val="tx1"/>
              </a:solidFill>
              <a:extLst>
                <a:ext uri="{C807C97D-BFC1-408E-A445-0C87EB9F89A2}">
                  <ask:lineSketchStyleProps xmlns:ask="http://schemas.microsoft.com/office/drawing/2018/sketchyshapes" sd="156628514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Le client reçoit un </a:t>
              </a:r>
              <a:r>
                <a:rPr lang="fr-FR" sz="1400" b="1" dirty="0">
                  <a:solidFill>
                    <a:schemeClr val="bg1">
                      <a:lumMod val="50000"/>
                    </a:schemeClr>
                  </a:solidFill>
                </a:rPr>
                <a:t>mail récapitulatif </a:t>
              </a:r>
              <a:r>
                <a:rPr lang="fr-FR" sz="1400" dirty="0">
                  <a:solidFill>
                    <a:schemeClr val="tx1">
                      <a:lumMod val="75000"/>
                      <a:lumOff val="25000"/>
                    </a:schemeClr>
                  </a:solidFill>
                </a:rPr>
                <a:t>         de la prise de rdv.</a:t>
              </a:r>
            </a:p>
          </p:txBody>
        </p:sp>
        <p:sp>
          <p:nvSpPr>
            <p:cNvPr id="46" name="Rectangle : coins arrondis 45">
              <a:extLst>
                <a:ext uri="{FF2B5EF4-FFF2-40B4-BE49-F238E27FC236}">
                  <a16:creationId xmlns:a16="http://schemas.microsoft.com/office/drawing/2014/main" id="{19CDE91C-0095-11EB-1235-D9E20DF9CB13}"/>
                </a:ext>
              </a:extLst>
            </p:cNvPr>
            <p:cNvSpPr/>
            <p:nvPr/>
          </p:nvSpPr>
          <p:spPr>
            <a:xfrm>
              <a:off x="7914513" y="3232325"/>
              <a:ext cx="3606287" cy="797492"/>
            </a:xfrm>
            <a:custGeom>
              <a:avLst/>
              <a:gdLst>
                <a:gd name="connsiteX0" fmla="*/ 0 w 3606287"/>
                <a:gd name="connsiteY0" fmla="*/ 132918 h 797492"/>
                <a:gd name="connsiteX1" fmla="*/ 132918 w 3606287"/>
                <a:gd name="connsiteY1" fmla="*/ 0 h 797492"/>
                <a:gd name="connsiteX2" fmla="*/ 767604 w 3606287"/>
                <a:gd name="connsiteY2" fmla="*/ 0 h 797492"/>
                <a:gd name="connsiteX3" fmla="*/ 1368885 w 3606287"/>
                <a:gd name="connsiteY3" fmla="*/ 0 h 797492"/>
                <a:gd name="connsiteX4" fmla="*/ 2070380 w 3606287"/>
                <a:gd name="connsiteY4" fmla="*/ 0 h 797492"/>
                <a:gd name="connsiteX5" fmla="*/ 2771874 w 3606287"/>
                <a:gd name="connsiteY5" fmla="*/ 0 h 797492"/>
                <a:gd name="connsiteX6" fmla="*/ 3473369 w 3606287"/>
                <a:gd name="connsiteY6" fmla="*/ 0 h 797492"/>
                <a:gd name="connsiteX7" fmla="*/ 3606287 w 3606287"/>
                <a:gd name="connsiteY7" fmla="*/ 132918 h 797492"/>
                <a:gd name="connsiteX8" fmla="*/ 3606287 w 3606287"/>
                <a:gd name="connsiteY8" fmla="*/ 664574 h 797492"/>
                <a:gd name="connsiteX9" fmla="*/ 3473369 w 3606287"/>
                <a:gd name="connsiteY9" fmla="*/ 797492 h 797492"/>
                <a:gd name="connsiteX10" fmla="*/ 2771874 w 3606287"/>
                <a:gd name="connsiteY10" fmla="*/ 797492 h 797492"/>
                <a:gd name="connsiteX11" fmla="*/ 2203998 w 3606287"/>
                <a:gd name="connsiteY11" fmla="*/ 797492 h 797492"/>
                <a:gd name="connsiteX12" fmla="*/ 1602716 w 3606287"/>
                <a:gd name="connsiteY12" fmla="*/ 797492 h 797492"/>
                <a:gd name="connsiteX13" fmla="*/ 867817 w 3606287"/>
                <a:gd name="connsiteY13" fmla="*/ 797492 h 797492"/>
                <a:gd name="connsiteX14" fmla="*/ 132918 w 3606287"/>
                <a:gd name="connsiteY14" fmla="*/ 797492 h 797492"/>
                <a:gd name="connsiteX15" fmla="*/ 0 w 3606287"/>
                <a:gd name="connsiteY15" fmla="*/ 664574 h 797492"/>
                <a:gd name="connsiteX16" fmla="*/ 0 w 3606287"/>
                <a:gd name="connsiteY16" fmla="*/ 132918 h 79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6287" h="797492" fill="none" extrusionOk="0">
                  <a:moveTo>
                    <a:pt x="0" y="132918"/>
                  </a:moveTo>
                  <a:cubicBezTo>
                    <a:pt x="-11008" y="70701"/>
                    <a:pt x="70615" y="11755"/>
                    <a:pt x="132918" y="0"/>
                  </a:cubicBezTo>
                  <a:cubicBezTo>
                    <a:pt x="411101" y="5840"/>
                    <a:pt x="526192" y="-3345"/>
                    <a:pt x="767604" y="0"/>
                  </a:cubicBezTo>
                  <a:cubicBezTo>
                    <a:pt x="1009016" y="3345"/>
                    <a:pt x="1094766" y="-24417"/>
                    <a:pt x="1368885" y="0"/>
                  </a:cubicBezTo>
                  <a:cubicBezTo>
                    <a:pt x="1643004" y="24417"/>
                    <a:pt x="1756858" y="26816"/>
                    <a:pt x="2070380" y="0"/>
                  </a:cubicBezTo>
                  <a:cubicBezTo>
                    <a:pt x="2383902" y="-26816"/>
                    <a:pt x="2584283" y="11911"/>
                    <a:pt x="2771874" y="0"/>
                  </a:cubicBezTo>
                  <a:cubicBezTo>
                    <a:pt x="2959465" y="-11911"/>
                    <a:pt x="3239863" y="-2290"/>
                    <a:pt x="3473369" y="0"/>
                  </a:cubicBezTo>
                  <a:cubicBezTo>
                    <a:pt x="3556336" y="-6757"/>
                    <a:pt x="3606622" y="74107"/>
                    <a:pt x="3606287" y="132918"/>
                  </a:cubicBezTo>
                  <a:cubicBezTo>
                    <a:pt x="3610606" y="375503"/>
                    <a:pt x="3585042" y="441245"/>
                    <a:pt x="3606287" y="664574"/>
                  </a:cubicBezTo>
                  <a:cubicBezTo>
                    <a:pt x="3590189" y="744317"/>
                    <a:pt x="3552918" y="789945"/>
                    <a:pt x="3473369" y="797492"/>
                  </a:cubicBezTo>
                  <a:cubicBezTo>
                    <a:pt x="3223108" y="807618"/>
                    <a:pt x="2954962" y="779655"/>
                    <a:pt x="2771874" y="797492"/>
                  </a:cubicBezTo>
                  <a:cubicBezTo>
                    <a:pt x="2588786" y="815329"/>
                    <a:pt x="2417071" y="775812"/>
                    <a:pt x="2203998" y="797492"/>
                  </a:cubicBezTo>
                  <a:cubicBezTo>
                    <a:pt x="1990925" y="819172"/>
                    <a:pt x="1771430" y="819146"/>
                    <a:pt x="1602716" y="797492"/>
                  </a:cubicBezTo>
                  <a:cubicBezTo>
                    <a:pt x="1434002" y="775838"/>
                    <a:pt x="1109279" y="822915"/>
                    <a:pt x="867817" y="797492"/>
                  </a:cubicBezTo>
                  <a:cubicBezTo>
                    <a:pt x="626355" y="772069"/>
                    <a:pt x="349461" y="780077"/>
                    <a:pt x="132918" y="797492"/>
                  </a:cubicBezTo>
                  <a:cubicBezTo>
                    <a:pt x="61554" y="798316"/>
                    <a:pt x="-1571" y="732615"/>
                    <a:pt x="0" y="664574"/>
                  </a:cubicBezTo>
                  <a:cubicBezTo>
                    <a:pt x="1094" y="442509"/>
                    <a:pt x="1663" y="276409"/>
                    <a:pt x="0" y="132918"/>
                  </a:cubicBezTo>
                  <a:close/>
                </a:path>
                <a:path w="3606287" h="797492" stroke="0" extrusionOk="0">
                  <a:moveTo>
                    <a:pt x="0" y="132918"/>
                  </a:moveTo>
                  <a:cubicBezTo>
                    <a:pt x="3251" y="58442"/>
                    <a:pt x="63536" y="-431"/>
                    <a:pt x="132918" y="0"/>
                  </a:cubicBezTo>
                  <a:cubicBezTo>
                    <a:pt x="360839" y="-5424"/>
                    <a:pt x="461044" y="19314"/>
                    <a:pt x="734199" y="0"/>
                  </a:cubicBezTo>
                  <a:cubicBezTo>
                    <a:pt x="1007354" y="-19314"/>
                    <a:pt x="1103866" y="-5683"/>
                    <a:pt x="1302076" y="0"/>
                  </a:cubicBezTo>
                  <a:cubicBezTo>
                    <a:pt x="1500286" y="5683"/>
                    <a:pt x="1714701" y="-4520"/>
                    <a:pt x="2003571" y="0"/>
                  </a:cubicBezTo>
                  <a:cubicBezTo>
                    <a:pt x="2292442" y="4520"/>
                    <a:pt x="2412963" y="11358"/>
                    <a:pt x="2604852" y="0"/>
                  </a:cubicBezTo>
                  <a:cubicBezTo>
                    <a:pt x="2796741" y="-11358"/>
                    <a:pt x="3242363" y="-8192"/>
                    <a:pt x="3473369" y="0"/>
                  </a:cubicBezTo>
                  <a:cubicBezTo>
                    <a:pt x="3542265" y="-2244"/>
                    <a:pt x="3589003" y="63937"/>
                    <a:pt x="3606287" y="132918"/>
                  </a:cubicBezTo>
                  <a:cubicBezTo>
                    <a:pt x="3591299" y="295496"/>
                    <a:pt x="3604322" y="402294"/>
                    <a:pt x="3606287" y="664574"/>
                  </a:cubicBezTo>
                  <a:cubicBezTo>
                    <a:pt x="3612712" y="732997"/>
                    <a:pt x="3549175" y="795096"/>
                    <a:pt x="3473369" y="797492"/>
                  </a:cubicBezTo>
                  <a:cubicBezTo>
                    <a:pt x="3186169" y="804984"/>
                    <a:pt x="3042181" y="789103"/>
                    <a:pt x="2838683" y="797492"/>
                  </a:cubicBezTo>
                  <a:cubicBezTo>
                    <a:pt x="2635185" y="805881"/>
                    <a:pt x="2494390" y="800375"/>
                    <a:pt x="2237402" y="797492"/>
                  </a:cubicBezTo>
                  <a:cubicBezTo>
                    <a:pt x="1980414" y="794609"/>
                    <a:pt x="1764941" y="769732"/>
                    <a:pt x="1535907" y="797492"/>
                  </a:cubicBezTo>
                  <a:cubicBezTo>
                    <a:pt x="1306874" y="825252"/>
                    <a:pt x="1197234" y="781092"/>
                    <a:pt x="867817" y="797492"/>
                  </a:cubicBezTo>
                  <a:cubicBezTo>
                    <a:pt x="538400" y="813893"/>
                    <a:pt x="417774" y="821194"/>
                    <a:pt x="132918" y="797492"/>
                  </a:cubicBezTo>
                  <a:cubicBezTo>
                    <a:pt x="58051" y="799265"/>
                    <a:pt x="12297" y="733365"/>
                    <a:pt x="0" y="664574"/>
                  </a:cubicBezTo>
                  <a:cubicBezTo>
                    <a:pt x="-7243" y="539691"/>
                    <a:pt x="19378" y="320529"/>
                    <a:pt x="0" y="132918"/>
                  </a:cubicBezTo>
                  <a:close/>
                </a:path>
              </a:pathLst>
            </a:custGeom>
            <a:solidFill>
              <a:schemeClr val="bg1">
                <a:lumMod val="85000"/>
              </a:schemeClr>
            </a:solidFill>
            <a:ln>
              <a:solidFill>
                <a:schemeClr val="tx1"/>
              </a:solidFill>
              <a:extLst>
                <a:ext uri="{C807C97D-BFC1-408E-A445-0C87EB9F89A2}">
                  <ask:lineSketchStyleProps xmlns:ask="http://schemas.microsoft.com/office/drawing/2018/sketchyshapes" sd="3827501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75000"/>
                      <a:lumOff val="25000"/>
                    </a:schemeClr>
                  </a:solidFill>
                </a:rPr>
                <a:t>Prise en charge du client par Papernest</a:t>
              </a:r>
            </a:p>
          </p:txBody>
        </p:sp>
        <p:pic>
          <p:nvPicPr>
            <p:cNvPr id="73" name="Picture 4" descr="Vecteur gratuit ensemble de flèches dessinées à la main">
              <a:extLst>
                <a:ext uri="{FF2B5EF4-FFF2-40B4-BE49-F238E27FC236}">
                  <a16:creationId xmlns:a16="http://schemas.microsoft.com/office/drawing/2014/main" id="{14B0F068-5E85-8AB1-ED59-1DB8755EF3D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748" t="48775" r="41853" b="42598"/>
            <a:stretch/>
          </p:blipFill>
          <p:spPr bwMode="auto">
            <a:xfrm rot="10800000">
              <a:off x="7494557" y="4469127"/>
              <a:ext cx="584414" cy="239565"/>
            </a:xfrm>
            <a:prstGeom prst="rect">
              <a:avLst/>
            </a:prstGeom>
            <a:noFill/>
            <a:extLst>
              <a:ext uri="{909E8E84-426E-40DD-AFC4-6F175D3DCCD1}">
                <a14:hiddenFill xmlns:a14="http://schemas.microsoft.com/office/drawing/2010/main">
                  <a:solidFill>
                    <a:srgbClr val="FFFFFF"/>
                  </a:solidFill>
                </a14:hiddenFill>
              </a:ext>
            </a:extLst>
          </p:spPr>
        </p:pic>
        <p:sp>
          <p:nvSpPr>
            <p:cNvPr id="144" name="Ellipse 143">
              <a:extLst>
                <a:ext uri="{FF2B5EF4-FFF2-40B4-BE49-F238E27FC236}">
                  <a16:creationId xmlns:a16="http://schemas.microsoft.com/office/drawing/2014/main" id="{A7A0CEE9-CE9C-5C8C-09E6-CB50E4E04E62}"/>
                </a:ext>
              </a:extLst>
            </p:cNvPr>
            <p:cNvSpPr/>
            <p:nvPr/>
          </p:nvSpPr>
          <p:spPr>
            <a:xfrm>
              <a:off x="9184735" y="2154688"/>
              <a:ext cx="1154843" cy="1154843"/>
            </a:xfrm>
            <a:custGeom>
              <a:avLst/>
              <a:gdLst>
                <a:gd name="connsiteX0" fmla="*/ 0 w 1154843"/>
                <a:gd name="connsiteY0" fmla="*/ 577422 h 1154843"/>
                <a:gd name="connsiteX1" fmla="*/ 577422 w 1154843"/>
                <a:gd name="connsiteY1" fmla="*/ 0 h 1154843"/>
                <a:gd name="connsiteX2" fmla="*/ 1154844 w 1154843"/>
                <a:gd name="connsiteY2" fmla="*/ 577422 h 1154843"/>
                <a:gd name="connsiteX3" fmla="*/ 577422 w 1154843"/>
                <a:gd name="connsiteY3" fmla="*/ 1154844 h 1154843"/>
                <a:gd name="connsiteX4" fmla="*/ 0 w 1154843"/>
                <a:gd name="connsiteY4" fmla="*/ 577422 h 1154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43" h="1154843" fill="none" extrusionOk="0">
                  <a:moveTo>
                    <a:pt x="0" y="577422"/>
                  </a:moveTo>
                  <a:cubicBezTo>
                    <a:pt x="45263" y="296348"/>
                    <a:pt x="200689" y="-72524"/>
                    <a:pt x="577422" y="0"/>
                  </a:cubicBezTo>
                  <a:cubicBezTo>
                    <a:pt x="872693" y="1484"/>
                    <a:pt x="1135391" y="337131"/>
                    <a:pt x="1154844" y="577422"/>
                  </a:cubicBezTo>
                  <a:cubicBezTo>
                    <a:pt x="1155017" y="844669"/>
                    <a:pt x="822956" y="1179952"/>
                    <a:pt x="577422" y="1154844"/>
                  </a:cubicBezTo>
                  <a:cubicBezTo>
                    <a:pt x="241386" y="1132673"/>
                    <a:pt x="26060" y="881707"/>
                    <a:pt x="0" y="577422"/>
                  </a:cubicBezTo>
                  <a:close/>
                </a:path>
                <a:path w="1154843" h="1154843" stroke="0" extrusionOk="0">
                  <a:moveTo>
                    <a:pt x="0" y="577422"/>
                  </a:moveTo>
                  <a:cubicBezTo>
                    <a:pt x="-14675" y="231460"/>
                    <a:pt x="306589" y="-21436"/>
                    <a:pt x="577422" y="0"/>
                  </a:cubicBezTo>
                  <a:cubicBezTo>
                    <a:pt x="936296" y="84740"/>
                    <a:pt x="1137809" y="266463"/>
                    <a:pt x="1154844" y="577422"/>
                  </a:cubicBezTo>
                  <a:cubicBezTo>
                    <a:pt x="1094652" y="844090"/>
                    <a:pt x="918430" y="1146628"/>
                    <a:pt x="577422" y="1154844"/>
                  </a:cubicBezTo>
                  <a:cubicBezTo>
                    <a:pt x="232661" y="1127891"/>
                    <a:pt x="27938" y="917493"/>
                    <a:pt x="0" y="577422"/>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2" name="Graphique 1846">
              <a:extLst>
                <a:ext uri="{FF2B5EF4-FFF2-40B4-BE49-F238E27FC236}">
                  <a16:creationId xmlns:a16="http://schemas.microsoft.com/office/drawing/2014/main" id="{F3C3BD9C-1203-488F-4869-724758361A07}"/>
                </a:ext>
              </a:extLst>
            </p:cNvPr>
            <p:cNvGrpSpPr/>
            <p:nvPr/>
          </p:nvGrpSpPr>
          <p:grpSpPr>
            <a:xfrm>
              <a:off x="9342684" y="2317216"/>
              <a:ext cx="784551" cy="733702"/>
              <a:chOff x="693371" y="4488392"/>
              <a:chExt cx="367275" cy="343471"/>
            </a:xfrm>
            <a:noFill/>
          </p:grpSpPr>
          <p:sp>
            <p:nvSpPr>
              <p:cNvPr id="133" name="Forme libre : forme 132">
                <a:extLst>
                  <a:ext uri="{FF2B5EF4-FFF2-40B4-BE49-F238E27FC236}">
                    <a16:creationId xmlns:a16="http://schemas.microsoft.com/office/drawing/2014/main" id="{EAF211FB-2EF8-1E8A-977F-573113B2803D}"/>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34" name="Forme libre : forme 133">
                <a:extLst>
                  <a:ext uri="{FF2B5EF4-FFF2-40B4-BE49-F238E27FC236}">
                    <a16:creationId xmlns:a16="http://schemas.microsoft.com/office/drawing/2014/main" id="{75D2816B-2CD7-8361-C45E-629311B5FC2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35" name="Forme libre : forme 134">
                <a:extLst>
                  <a:ext uri="{FF2B5EF4-FFF2-40B4-BE49-F238E27FC236}">
                    <a16:creationId xmlns:a16="http://schemas.microsoft.com/office/drawing/2014/main" id="{966E3C07-B6A4-E2CB-A110-FC108D7ED2D7}"/>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36" name="Forme libre : forme 135">
                <a:extLst>
                  <a:ext uri="{FF2B5EF4-FFF2-40B4-BE49-F238E27FC236}">
                    <a16:creationId xmlns:a16="http://schemas.microsoft.com/office/drawing/2014/main" id="{548D18D9-1A59-8713-EEFA-BE57D915A1B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37" name="Forme libre : forme 136">
                <a:extLst>
                  <a:ext uri="{FF2B5EF4-FFF2-40B4-BE49-F238E27FC236}">
                    <a16:creationId xmlns:a16="http://schemas.microsoft.com/office/drawing/2014/main" id="{F87A27EA-1D17-0907-C53F-2414C61ED4F5}"/>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38" name="Forme libre : forme 137">
                <a:extLst>
                  <a:ext uri="{FF2B5EF4-FFF2-40B4-BE49-F238E27FC236}">
                    <a16:creationId xmlns:a16="http://schemas.microsoft.com/office/drawing/2014/main" id="{8435FF2B-520D-6E7F-5AE7-E0DAF49D901D}"/>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39" name="Forme libre : forme 138">
                <a:extLst>
                  <a:ext uri="{FF2B5EF4-FFF2-40B4-BE49-F238E27FC236}">
                    <a16:creationId xmlns:a16="http://schemas.microsoft.com/office/drawing/2014/main" id="{13E01FAA-84D0-B074-310E-C902AA2151C0}"/>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40" name="Forme libre : forme 139">
                <a:extLst>
                  <a:ext uri="{FF2B5EF4-FFF2-40B4-BE49-F238E27FC236}">
                    <a16:creationId xmlns:a16="http://schemas.microsoft.com/office/drawing/2014/main" id="{012C8D42-2F40-FA2B-C70B-15D3A3BD413D}"/>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41" name="Forme libre : forme 140">
                <a:extLst>
                  <a:ext uri="{FF2B5EF4-FFF2-40B4-BE49-F238E27FC236}">
                    <a16:creationId xmlns:a16="http://schemas.microsoft.com/office/drawing/2014/main" id="{7AC6F031-D071-2BEC-DD40-EC7B7009DD9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42" name="Forme libre : forme 141">
                <a:extLst>
                  <a:ext uri="{FF2B5EF4-FFF2-40B4-BE49-F238E27FC236}">
                    <a16:creationId xmlns:a16="http://schemas.microsoft.com/office/drawing/2014/main" id="{A5D8E239-5BF0-3732-E32F-1B26DD58A21B}"/>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sp>
            <p:nvSpPr>
              <p:cNvPr id="143" name="Forme libre : forme 142">
                <a:extLst>
                  <a:ext uri="{FF2B5EF4-FFF2-40B4-BE49-F238E27FC236}">
                    <a16:creationId xmlns:a16="http://schemas.microsoft.com/office/drawing/2014/main" id="{8B5BDC54-ED58-03B4-1470-20796A48A1C4}"/>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chemeClr val="tx1">
                    <a:lumMod val="75000"/>
                    <a:lumOff val="25000"/>
                  </a:schemeClr>
                </a:solidFill>
                <a:prstDash val="solid"/>
                <a:round/>
              </a:ln>
            </p:spPr>
            <p:txBody>
              <a:bodyPr rtlCol="0" anchor="ctr"/>
              <a:lstStyle/>
              <a:p>
                <a:endParaRPr lang="fr-FR" sz="1400">
                  <a:solidFill>
                    <a:schemeClr val="tx1">
                      <a:lumMod val="75000"/>
                      <a:lumOff val="25000"/>
                    </a:schemeClr>
                  </a:solidFill>
                </a:endParaRPr>
              </a:p>
            </p:txBody>
          </p:sp>
        </p:grpSp>
      </p:grpSp>
      <p:grpSp>
        <p:nvGrpSpPr>
          <p:cNvPr id="182" name="Groupe 181">
            <a:extLst>
              <a:ext uri="{FF2B5EF4-FFF2-40B4-BE49-F238E27FC236}">
                <a16:creationId xmlns:a16="http://schemas.microsoft.com/office/drawing/2014/main" id="{B0222D56-B7B3-C84B-C0DB-5B5D333DB813}"/>
              </a:ext>
            </a:extLst>
          </p:cNvPr>
          <p:cNvGrpSpPr/>
          <p:nvPr/>
        </p:nvGrpSpPr>
        <p:grpSpPr>
          <a:xfrm>
            <a:off x="3821781" y="4791216"/>
            <a:ext cx="1686028" cy="1462553"/>
            <a:chOff x="3821781" y="4791216"/>
            <a:chExt cx="1686028" cy="1462553"/>
          </a:xfrm>
        </p:grpSpPr>
        <p:sp>
          <p:nvSpPr>
            <p:cNvPr id="178" name="Rectangle : carré corné 177">
              <a:hlinkClick r:id="rId3"/>
              <a:extLst>
                <a:ext uri="{FF2B5EF4-FFF2-40B4-BE49-F238E27FC236}">
                  <a16:creationId xmlns:a16="http://schemas.microsoft.com/office/drawing/2014/main" id="{95541C1C-641C-F558-2593-D2671B88C15B}"/>
                </a:ext>
              </a:extLst>
            </p:cNvPr>
            <p:cNvSpPr/>
            <p:nvPr/>
          </p:nvSpPr>
          <p:spPr>
            <a:xfrm>
              <a:off x="3973942" y="5073606"/>
              <a:ext cx="1533867" cy="1056968"/>
            </a:xfrm>
            <a:custGeom>
              <a:avLst/>
              <a:gdLst>
                <a:gd name="connsiteX0" fmla="*/ 0 w 1533867"/>
                <a:gd name="connsiteY0" fmla="*/ 0 h 1056968"/>
                <a:gd name="connsiteX1" fmla="*/ 495950 w 1533867"/>
                <a:gd name="connsiteY1" fmla="*/ 0 h 1056968"/>
                <a:gd name="connsiteX2" fmla="*/ 961223 w 1533867"/>
                <a:gd name="connsiteY2" fmla="*/ 0 h 1056968"/>
                <a:gd name="connsiteX3" fmla="*/ 1533867 w 1533867"/>
                <a:gd name="connsiteY3" fmla="*/ 0 h 1056968"/>
                <a:gd name="connsiteX4" fmla="*/ 1533867 w 1533867"/>
                <a:gd name="connsiteY4" fmla="*/ 452576 h 1056968"/>
                <a:gd name="connsiteX5" fmla="*/ 1533867 w 1533867"/>
                <a:gd name="connsiteY5" fmla="*/ 870339 h 1056968"/>
                <a:gd name="connsiteX6" fmla="*/ 1347238 w 1533867"/>
                <a:gd name="connsiteY6" fmla="*/ 1056968 h 1056968"/>
                <a:gd name="connsiteX7" fmla="*/ 660147 w 1533867"/>
                <a:gd name="connsiteY7" fmla="*/ 1056968 h 1056968"/>
                <a:gd name="connsiteX8" fmla="*/ 0 w 1533867"/>
                <a:gd name="connsiteY8" fmla="*/ 1056968 h 1056968"/>
                <a:gd name="connsiteX9" fmla="*/ 0 w 1533867"/>
                <a:gd name="connsiteY9" fmla="*/ 517914 h 1056968"/>
                <a:gd name="connsiteX10" fmla="*/ 0 w 1533867"/>
                <a:gd name="connsiteY10" fmla="*/ 0 h 1056968"/>
                <a:gd name="connsiteX0" fmla="*/ 1347238 w 1533867"/>
                <a:gd name="connsiteY0" fmla="*/ 1056968 h 1056968"/>
                <a:gd name="connsiteX1" fmla="*/ 1384564 w 1533867"/>
                <a:gd name="connsiteY1" fmla="*/ 907665 h 1056968"/>
                <a:gd name="connsiteX2" fmla="*/ 1533867 w 1533867"/>
                <a:gd name="connsiteY2" fmla="*/ 870339 h 1056968"/>
                <a:gd name="connsiteX3" fmla="*/ 1347238 w 1533867"/>
                <a:gd name="connsiteY3" fmla="*/ 1056968 h 1056968"/>
                <a:gd name="connsiteX0" fmla="*/ 1347238 w 1533867"/>
                <a:gd name="connsiteY0" fmla="*/ 1056968 h 1056968"/>
                <a:gd name="connsiteX1" fmla="*/ 1384564 w 1533867"/>
                <a:gd name="connsiteY1" fmla="*/ 907665 h 1056968"/>
                <a:gd name="connsiteX2" fmla="*/ 1533867 w 1533867"/>
                <a:gd name="connsiteY2" fmla="*/ 870339 h 1056968"/>
                <a:gd name="connsiteX3" fmla="*/ 1347238 w 1533867"/>
                <a:gd name="connsiteY3" fmla="*/ 1056968 h 1056968"/>
                <a:gd name="connsiteX4" fmla="*/ 646674 w 1533867"/>
                <a:gd name="connsiteY4" fmla="*/ 1056968 h 1056968"/>
                <a:gd name="connsiteX5" fmla="*/ 0 w 1533867"/>
                <a:gd name="connsiteY5" fmla="*/ 1056968 h 1056968"/>
                <a:gd name="connsiteX6" fmla="*/ 0 w 1533867"/>
                <a:gd name="connsiteY6" fmla="*/ 517914 h 1056968"/>
                <a:gd name="connsiteX7" fmla="*/ 0 w 1533867"/>
                <a:gd name="connsiteY7" fmla="*/ 0 h 1056968"/>
                <a:gd name="connsiteX8" fmla="*/ 465273 w 1533867"/>
                <a:gd name="connsiteY8" fmla="*/ 0 h 1056968"/>
                <a:gd name="connsiteX9" fmla="*/ 961223 w 1533867"/>
                <a:gd name="connsiteY9" fmla="*/ 0 h 1056968"/>
                <a:gd name="connsiteX10" fmla="*/ 1533867 w 1533867"/>
                <a:gd name="connsiteY10" fmla="*/ 0 h 1056968"/>
                <a:gd name="connsiteX11" fmla="*/ 1533867 w 1533867"/>
                <a:gd name="connsiteY11" fmla="*/ 417763 h 1056968"/>
                <a:gd name="connsiteX12" fmla="*/ 1533867 w 1533867"/>
                <a:gd name="connsiteY12" fmla="*/ 870339 h 105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33867" h="1056968" stroke="0" extrusionOk="0">
                  <a:moveTo>
                    <a:pt x="0" y="0"/>
                  </a:moveTo>
                  <a:cubicBezTo>
                    <a:pt x="120488" y="-5345"/>
                    <a:pt x="380283" y="10932"/>
                    <a:pt x="495950" y="0"/>
                  </a:cubicBezTo>
                  <a:cubicBezTo>
                    <a:pt x="611617" y="-10932"/>
                    <a:pt x="809343" y="-1224"/>
                    <a:pt x="961223" y="0"/>
                  </a:cubicBezTo>
                  <a:cubicBezTo>
                    <a:pt x="1113103" y="1224"/>
                    <a:pt x="1372628" y="25410"/>
                    <a:pt x="1533867" y="0"/>
                  </a:cubicBezTo>
                  <a:cubicBezTo>
                    <a:pt x="1550379" y="126693"/>
                    <a:pt x="1550762" y="234564"/>
                    <a:pt x="1533867" y="452576"/>
                  </a:cubicBezTo>
                  <a:cubicBezTo>
                    <a:pt x="1516972" y="670588"/>
                    <a:pt x="1552847" y="785440"/>
                    <a:pt x="1533867" y="870339"/>
                  </a:cubicBezTo>
                  <a:cubicBezTo>
                    <a:pt x="1500824" y="921377"/>
                    <a:pt x="1409869" y="1011208"/>
                    <a:pt x="1347238" y="1056968"/>
                  </a:cubicBezTo>
                  <a:cubicBezTo>
                    <a:pt x="1031226" y="1024623"/>
                    <a:pt x="906977" y="1052356"/>
                    <a:pt x="660147" y="1056968"/>
                  </a:cubicBezTo>
                  <a:cubicBezTo>
                    <a:pt x="413317" y="1061580"/>
                    <a:pt x="204695" y="1052176"/>
                    <a:pt x="0" y="1056968"/>
                  </a:cubicBezTo>
                  <a:cubicBezTo>
                    <a:pt x="16050" y="809932"/>
                    <a:pt x="16205" y="773552"/>
                    <a:pt x="0" y="517914"/>
                  </a:cubicBezTo>
                  <a:cubicBezTo>
                    <a:pt x="-16205" y="262276"/>
                    <a:pt x="22814" y="209901"/>
                    <a:pt x="0" y="0"/>
                  </a:cubicBezTo>
                  <a:close/>
                </a:path>
                <a:path w="1533867" h="1056968" fill="darkenLess" stroke="0" extrusionOk="0">
                  <a:moveTo>
                    <a:pt x="1347238" y="1056968"/>
                  </a:moveTo>
                  <a:cubicBezTo>
                    <a:pt x="1362105" y="1018213"/>
                    <a:pt x="1359664" y="980575"/>
                    <a:pt x="1384564" y="907665"/>
                  </a:cubicBezTo>
                  <a:cubicBezTo>
                    <a:pt x="1428805" y="900277"/>
                    <a:pt x="1460574" y="891957"/>
                    <a:pt x="1533867" y="870339"/>
                  </a:cubicBezTo>
                  <a:cubicBezTo>
                    <a:pt x="1457260" y="929751"/>
                    <a:pt x="1413727" y="993304"/>
                    <a:pt x="1347238" y="1056968"/>
                  </a:cubicBezTo>
                  <a:close/>
                </a:path>
                <a:path w="1533867" h="1056968" fill="none" extrusionOk="0">
                  <a:moveTo>
                    <a:pt x="1347238" y="1056968"/>
                  </a:moveTo>
                  <a:cubicBezTo>
                    <a:pt x="1356048" y="1025518"/>
                    <a:pt x="1372835" y="971303"/>
                    <a:pt x="1384564" y="907665"/>
                  </a:cubicBezTo>
                  <a:cubicBezTo>
                    <a:pt x="1445365" y="885067"/>
                    <a:pt x="1489039" y="885479"/>
                    <a:pt x="1533867" y="870339"/>
                  </a:cubicBezTo>
                  <a:cubicBezTo>
                    <a:pt x="1451512" y="946507"/>
                    <a:pt x="1395379" y="996991"/>
                    <a:pt x="1347238" y="1056968"/>
                  </a:cubicBezTo>
                  <a:cubicBezTo>
                    <a:pt x="1003119" y="1063760"/>
                    <a:pt x="898627" y="1077791"/>
                    <a:pt x="646674" y="1056968"/>
                  </a:cubicBezTo>
                  <a:cubicBezTo>
                    <a:pt x="394721" y="1036145"/>
                    <a:pt x="271873" y="1032611"/>
                    <a:pt x="0" y="1056968"/>
                  </a:cubicBezTo>
                  <a:cubicBezTo>
                    <a:pt x="24362" y="872168"/>
                    <a:pt x="-18257" y="762774"/>
                    <a:pt x="0" y="517914"/>
                  </a:cubicBezTo>
                  <a:cubicBezTo>
                    <a:pt x="18257" y="273054"/>
                    <a:pt x="-21056" y="208994"/>
                    <a:pt x="0" y="0"/>
                  </a:cubicBezTo>
                  <a:cubicBezTo>
                    <a:pt x="116902" y="12257"/>
                    <a:pt x="360650" y="13073"/>
                    <a:pt x="465273" y="0"/>
                  </a:cubicBezTo>
                  <a:cubicBezTo>
                    <a:pt x="569896" y="-13073"/>
                    <a:pt x="851892" y="-1610"/>
                    <a:pt x="961223" y="0"/>
                  </a:cubicBezTo>
                  <a:cubicBezTo>
                    <a:pt x="1070554" y="1610"/>
                    <a:pt x="1267400" y="23137"/>
                    <a:pt x="1533867" y="0"/>
                  </a:cubicBezTo>
                  <a:cubicBezTo>
                    <a:pt x="1517558" y="107096"/>
                    <a:pt x="1516531" y="273009"/>
                    <a:pt x="1533867" y="417763"/>
                  </a:cubicBezTo>
                  <a:cubicBezTo>
                    <a:pt x="1551203" y="562517"/>
                    <a:pt x="1542728" y="648086"/>
                    <a:pt x="1533867" y="870339"/>
                  </a:cubicBezTo>
                </a:path>
                <a:path w="1533867" h="1056968" fill="none" stroke="0" extrusionOk="0">
                  <a:moveTo>
                    <a:pt x="1347238" y="1056968"/>
                  </a:moveTo>
                  <a:cubicBezTo>
                    <a:pt x="1369000" y="988521"/>
                    <a:pt x="1378438" y="960344"/>
                    <a:pt x="1384564" y="907665"/>
                  </a:cubicBezTo>
                  <a:cubicBezTo>
                    <a:pt x="1431952" y="889362"/>
                    <a:pt x="1478638" y="882355"/>
                    <a:pt x="1533867" y="870339"/>
                  </a:cubicBezTo>
                  <a:cubicBezTo>
                    <a:pt x="1460386" y="954417"/>
                    <a:pt x="1384493" y="1015019"/>
                    <a:pt x="1347238" y="1056968"/>
                  </a:cubicBezTo>
                  <a:cubicBezTo>
                    <a:pt x="1062447" y="1052159"/>
                    <a:pt x="850354" y="1030433"/>
                    <a:pt x="673619" y="1056968"/>
                  </a:cubicBezTo>
                  <a:cubicBezTo>
                    <a:pt x="496884" y="1083503"/>
                    <a:pt x="254518" y="1079317"/>
                    <a:pt x="0" y="1056968"/>
                  </a:cubicBezTo>
                  <a:cubicBezTo>
                    <a:pt x="14540" y="810910"/>
                    <a:pt x="-25411" y="648523"/>
                    <a:pt x="0" y="528484"/>
                  </a:cubicBezTo>
                  <a:cubicBezTo>
                    <a:pt x="25411" y="408445"/>
                    <a:pt x="-10949" y="135901"/>
                    <a:pt x="0" y="0"/>
                  </a:cubicBezTo>
                  <a:cubicBezTo>
                    <a:pt x="158314" y="22365"/>
                    <a:pt x="357621" y="-10541"/>
                    <a:pt x="541966" y="0"/>
                  </a:cubicBezTo>
                  <a:cubicBezTo>
                    <a:pt x="726311" y="10541"/>
                    <a:pt x="791908" y="-4495"/>
                    <a:pt x="1037917" y="0"/>
                  </a:cubicBezTo>
                  <a:cubicBezTo>
                    <a:pt x="1283926" y="4495"/>
                    <a:pt x="1314634" y="1402"/>
                    <a:pt x="1533867" y="0"/>
                  </a:cubicBezTo>
                  <a:cubicBezTo>
                    <a:pt x="1542157" y="163136"/>
                    <a:pt x="1548729" y="247144"/>
                    <a:pt x="1533867" y="435170"/>
                  </a:cubicBezTo>
                  <a:cubicBezTo>
                    <a:pt x="1519006" y="623196"/>
                    <a:pt x="1551450" y="658113"/>
                    <a:pt x="1533867" y="870339"/>
                  </a:cubicBezTo>
                </a:path>
              </a:pathLst>
            </a:custGeom>
            <a:solidFill>
              <a:schemeClr val="accent6">
                <a:lumMod val="60000"/>
                <a:lumOff val="40000"/>
              </a:schemeClr>
            </a:solidFill>
            <a:ln>
              <a:solidFill>
                <a:schemeClr val="tx1">
                  <a:lumMod val="75000"/>
                  <a:lumOff val="25000"/>
                </a:schemeClr>
              </a:solidFill>
              <a:extLst>
                <a:ext uri="{C807C97D-BFC1-408E-A445-0C87EB9F89A2}">
                  <ask:lineSketchStyleProps xmlns:ask="http://schemas.microsoft.com/office/drawing/2018/sketchyshapes" sd="455498093">
                    <a:prstGeom prst="foldedCorner">
                      <a:avLst>
                        <a:gd name="adj" fmla="val 1765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lumMod val="75000"/>
                      <a:lumOff val="25000"/>
                    </a:schemeClr>
                  </a:solidFill>
                  <a:latin typeface="Cavolini" panose="03000502040302020204" pitchFamily="66" charset="0"/>
                  <a:cs typeface="Cavolini" panose="03000502040302020204" pitchFamily="66" charset="0"/>
                </a:rPr>
                <a:t>En savoir plus sur la plateforme PAPERNEST      cliquez ici</a:t>
              </a:r>
              <a:endParaRPr lang="fr-FR" sz="1100" dirty="0"/>
            </a:p>
          </p:txBody>
        </p:sp>
        <p:grpSp>
          <p:nvGrpSpPr>
            <p:cNvPr id="181" name="Groupe 180">
              <a:extLst>
                <a:ext uri="{FF2B5EF4-FFF2-40B4-BE49-F238E27FC236}">
                  <a16:creationId xmlns:a16="http://schemas.microsoft.com/office/drawing/2014/main" id="{A41BCC01-1DFB-C5D2-D204-F789EE250FD1}"/>
                </a:ext>
              </a:extLst>
            </p:cNvPr>
            <p:cNvGrpSpPr/>
            <p:nvPr/>
          </p:nvGrpSpPr>
          <p:grpSpPr>
            <a:xfrm>
              <a:off x="3821781" y="5759663"/>
              <a:ext cx="494106" cy="494106"/>
              <a:chOff x="2823891" y="5678182"/>
              <a:chExt cx="494106" cy="494106"/>
            </a:xfrm>
          </p:grpSpPr>
          <p:sp>
            <p:nvSpPr>
              <p:cNvPr id="154" name="Ellipse 153">
                <a:hlinkClick r:id="rId3"/>
                <a:extLst>
                  <a:ext uri="{FF2B5EF4-FFF2-40B4-BE49-F238E27FC236}">
                    <a16:creationId xmlns:a16="http://schemas.microsoft.com/office/drawing/2014/main" id="{579F4B55-C7CA-B46C-D275-84B432AEAAB5}"/>
                  </a:ext>
                </a:extLst>
              </p:cNvPr>
              <p:cNvSpPr/>
              <p:nvPr/>
            </p:nvSpPr>
            <p:spPr>
              <a:xfrm>
                <a:off x="2823891" y="5678182"/>
                <a:ext cx="494106" cy="494106"/>
              </a:xfrm>
              <a:custGeom>
                <a:avLst/>
                <a:gdLst>
                  <a:gd name="connsiteX0" fmla="*/ 0 w 494106"/>
                  <a:gd name="connsiteY0" fmla="*/ 247053 h 494106"/>
                  <a:gd name="connsiteX1" fmla="*/ 247053 w 494106"/>
                  <a:gd name="connsiteY1" fmla="*/ 0 h 494106"/>
                  <a:gd name="connsiteX2" fmla="*/ 494106 w 494106"/>
                  <a:gd name="connsiteY2" fmla="*/ 247053 h 494106"/>
                  <a:gd name="connsiteX3" fmla="*/ 247053 w 494106"/>
                  <a:gd name="connsiteY3" fmla="*/ 494106 h 494106"/>
                  <a:gd name="connsiteX4" fmla="*/ 0 w 494106"/>
                  <a:gd name="connsiteY4" fmla="*/ 247053 h 494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06" h="494106" fill="none" extrusionOk="0">
                    <a:moveTo>
                      <a:pt x="0" y="247053"/>
                    </a:moveTo>
                    <a:cubicBezTo>
                      <a:pt x="31191" y="136676"/>
                      <a:pt x="97111" y="-16927"/>
                      <a:pt x="247053" y="0"/>
                    </a:cubicBezTo>
                    <a:cubicBezTo>
                      <a:pt x="355223" y="1775"/>
                      <a:pt x="485456" y="145563"/>
                      <a:pt x="494106" y="247053"/>
                    </a:cubicBezTo>
                    <a:cubicBezTo>
                      <a:pt x="494204" y="354407"/>
                      <a:pt x="368663" y="499183"/>
                      <a:pt x="247053" y="494106"/>
                    </a:cubicBezTo>
                    <a:cubicBezTo>
                      <a:pt x="88907" y="466026"/>
                      <a:pt x="18457" y="373145"/>
                      <a:pt x="0" y="247053"/>
                    </a:cubicBezTo>
                    <a:close/>
                  </a:path>
                  <a:path w="494106" h="494106" stroke="0" extrusionOk="0">
                    <a:moveTo>
                      <a:pt x="0" y="247053"/>
                    </a:moveTo>
                    <a:cubicBezTo>
                      <a:pt x="-7716" y="96380"/>
                      <a:pt x="145078" y="-15372"/>
                      <a:pt x="247053" y="0"/>
                    </a:cubicBezTo>
                    <a:cubicBezTo>
                      <a:pt x="395095" y="24586"/>
                      <a:pt x="467370" y="123074"/>
                      <a:pt x="494106" y="247053"/>
                    </a:cubicBezTo>
                    <a:cubicBezTo>
                      <a:pt x="478862" y="370269"/>
                      <a:pt x="395889" y="489500"/>
                      <a:pt x="247053" y="494106"/>
                    </a:cubicBezTo>
                    <a:cubicBezTo>
                      <a:pt x="100657" y="483733"/>
                      <a:pt x="23421" y="401244"/>
                      <a:pt x="0" y="247053"/>
                    </a:cubicBezTo>
                    <a:close/>
                  </a:path>
                </a:pathLst>
              </a:custGeom>
              <a:solidFill>
                <a:schemeClr val="accent6">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55" name="Graphique 1813">
                <a:extLst>
                  <a:ext uri="{FF2B5EF4-FFF2-40B4-BE49-F238E27FC236}">
                    <a16:creationId xmlns:a16="http://schemas.microsoft.com/office/drawing/2014/main" id="{CD92C42C-E287-C580-A790-C21A50ACA2CF}"/>
                  </a:ext>
                </a:extLst>
              </p:cNvPr>
              <p:cNvGrpSpPr/>
              <p:nvPr/>
            </p:nvGrpSpPr>
            <p:grpSpPr>
              <a:xfrm>
                <a:off x="2901955" y="5767492"/>
                <a:ext cx="337978" cy="315486"/>
                <a:chOff x="2279329" y="2853237"/>
                <a:chExt cx="426529" cy="398144"/>
              </a:xfrm>
              <a:solidFill>
                <a:schemeClr val="accent6">
                  <a:lumMod val="20000"/>
                  <a:lumOff val="80000"/>
                </a:schemeClr>
              </a:solidFill>
            </p:grpSpPr>
            <p:grpSp>
              <p:nvGrpSpPr>
                <p:cNvPr id="156" name="Graphique 1813">
                  <a:extLst>
                    <a:ext uri="{FF2B5EF4-FFF2-40B4-BE49-F238E27FC236}">
                      <a16:creationId xmlns:a16="http://schemas.microsoft.com/office/drawing/2014/main" id="{22689ACE-A0E7-1EBA-9116-1A2BCEFFFEC6}"/>
                    </a:ext>
                  </a:extLst>
                </p:cNvPr>
                <p:cNvGrpSpPr/>
                <p:nvPr/>
              </p:nvGrpSpPr>
              <p:grpSpPr>
                <a:xfrm>
                  <a:off x="2279329" y="2853237"/>
                  <a:ext cx="426529" cy="398144"/>
                  <a:chOff x="2279329" y="2853237"/>
                  <a:chExt cx="426529" cy="398144"/>
                </a:xfrm>
                <a:grpFill/>
              </p:grpSpPr>
              <p:grpSp>
                <p:nvGrpSpPr>
                  <p:cNvPr id="158" name="Graphique 1813">
                    <a:extLst>
                      <a:ext uri="{FF2B5EF4-FFF2-40B4-BE49-F238E27FC236}">
                        <a16:creationId xmlns:a16="http://schemas.microsoft.com/office/drawing/2014/main" id="{E2594A04-07F3-A0DA-4027-55CF04C19147}"/>
                      </a:ext>
                    </a:extLst>
                  </p:cNvPr>
                  <p:cNvGrpSpPr/>
                  <p:nvPr/>
                </p:nvGrpSpPr>
                <p:grpSpPr>
                  <a:xfrm>
                    <a:off x="2279329" y="2853237"/>
                    <a:ext cx="426529" cy="383857"/>
                    <a:chOff x="2279329" y="2853237"/>
                    <a:chExt cx="426529" cy="383857"/>
                  </a:xfrm>
                  <a:grpFill/>
                </p:grpSpPr>
                <p:grpSp>
                  <p:nvGrpSpPr>
                    <p:cNvPr id="160" name="Graphique 1813">
                      <a:extLst>
                        <a:ext uri="{FF2B5EF4-FFF2-40B4-BE49-F238E27FC236}">
                          <a16:creationId xmlns:a16="http://schemas.microsoft.com/office/drawing/2014/main" id="{B18613E5-4C27-47A0-76C8-9390283B98D0}"/>
                        </a:ext>
                      </a:extLst>
                    </p:cNvPr>
                    <p:cNvGrpSpPr/>
                    <p:nvPr/>
                  </p:nvGrpSpPr>
                  <p:grpSpPr>
                    <a:xfrm>
                      <a:off x="2404487" y="2986968"/>
                      <a:ext cx="163258" cy="250126"/>
                      <a:chOff x="2404487" y="2986968"/>
                      <a:chExt cx="163258" cy="250126"/>
                    </a:xfrm>
                    <a:grpFill/>
                  </p:grpSpPr>
                  <p:sp>
                    <p:nvSpPr>
                      <p:cNvPr id="174" name="Forme libre : forme 173">
                        <a:extLst>
                          <a:ext uri="{FF2B5EF4-FFF2-40B4-BE49-F238E27FC236}">
                            <a16:creationId xmlns:a16="http://schemas.microsoft.com/office/drawing/2014/main" id="{F3B12793-B426-EBD3-F551-F9CE615C65E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7115D87C-15D1-BAAC-BB75-986FC664856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61" name="Forme libre : forme 160">
                      <a:extLst>
                        <a:ext uri="{FF2B5EF4-FFF2-40B4-BE49-F238E27FC236}">
                          <a16:creationId xmlns:a16="http://schemas.microsoft.com/office/drawing/2014/main" id="{3BC03231-3910-0DB1-2207-051E60E0189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B63C1A11-B3D8-06CE-7825-F5F229AB9EBD}"/>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793459BF-3A0E-B342-C029-B6F507483E78}"/>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64" name="Graphique 1813">
                      <a:extLst>
                        <a:ext uri="{FF2B5EF4-FFF2-40B4-BE49-F238E27FC236}">
                          <a16:creationId xmlns:a16="http://schemas.microsoft.com/office/drawing/2014/main" id="{44974C08-9B68-5AF7-674C-23FAECCD4CE2}"/>
                        </a:ext>
                      </a:extLst>
                    </p:cNvPr>
                    <p:cNvGrpSpPr/>
                    <p:nvPr/>
                  </p:nvGrpSpPr>
                  <p:grpSpPr>
                    <a:xfrm>
                      <a:off x="2605465" y="2913530"/>
                      <a:ext cx="100393" cy="307943"/>
                      <a:chOff x="2605465" y="2913530"/>
                      <a:chExt cx="100393" cy="307943"/>
                    </a:xfrm>
                    <a:grpFill/>
                  </p:grpSpPr>
                  <p:sp>
                    <p:nvSpPr>
                      <p:cNvPr id="171" name="Forme libre : forme 170">
                        <a:extLst>
                          <a:ext uri="{FF2B5EF4-FFF2-40B4-BE49-F238E27FC236}">
                            <a16:creationId xmlns:a16="http://schemas.microsoft.com/office/drawing/2014/main" id="{929FEFC2-49D6-D1FD-3925-C12EA697DDA6}"/>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1864A9F5-6B61-349F-885B-9382A2FC309B}"/>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502AE3B1-F302-FAFD-D443-D04D6F2A051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165" name="Graphique 1813">
                      <a:extLst>
                        <a:ext uri="{FF2B5EF4-FFF2-40B4-BE49-F238E27FC236}">
                          <a16:creationId xmlns:a16="http://schemas.microsoft.com/office/drawing/2014/main" id="{6BAB113A-9A2F-8FD1-AB0B-A9D0E4B1FE75}"/>
                        </a:ext>
                      </a:extLst>
                    </p:cNvPr>
                    <p:cNvGrpSpPr/>
                    <p:nvPr/>
                  </p:nvGrpSpPr>
                  <p:grpSpPr>
                    <a:xfrm>
                      <a:off x="2279329" y="2915435"/>
                      <a:ext cx="100393" cy="307943"/>
                      <a:chOff x="2279329" y="2915435"/>
                      <a:chExt cx="100393" cy="307943"/>
                    </a:xfrm>
                    <a:grpFill/>
                  </p:grpSpPr>
                  <p:sp>
                    <p:nvSpPr>
                      <p:cNvPr id="168" name="Forme libre : forme 167">
                        <a:extLst>
                          <a:ext uri="{FF2B5EF4-FFF2-40B4-BE49-F238E27FC236}">
                            <a16:creationId xmlns:a16="http://schemas.microsoft.com/office/drawing/2014/main" id="{CA6AC3DE-45F4-5D63-8842-0A445F49198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9" name="Forme libre : forme 168">
                        <a:extLst>
                          <a:ext uri="{FF2B5EF4-FFF2-40B4-BE49-F238E27FC236}">
                            <a16:creationId xmlns:a16="http://schemas.microsoft.com/office/drawing/2014/main" id="{288FFC88-0959-7BF2-6816-A9B60F5F4D3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24F9E311-8ADC-5816-5123-241105F653C1}"/>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66" name="Forme libre : forme 165">
                      <a:extLst>
                        <a:ext uri="{FF2B5EF4-FFF2-40B4-BE49-F238E27FC236}">
                          <a16:creationId xmlns:a16="http://schemas.microsoft.com/office/drawing/2014/main" id="{5950331A-5A2B-4A83-04B1-CCEDD61E3904}"/>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7" name="Forme libre : forme 166">
                      <a:extLst>
                        <a:ext uri="{FF2B5EF4-FFF2-40B4-BE49-F238E27FC236}">
                          <a16:creationId xmlns:a16="http://schemas.microsoft.com/office/drawing/2014/main" id="{D15183B2-A941-7779-6BE2-F10FA947D4E7}"/>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59" name="Forme libre : forme 158">
                    <a:extLst>
                      <a:ext uri="{FF2B5EF4-FFF2-40B4-BE49-F238E27FC236}">
                        <a16:creationId xmlns:a16="http://schemas.microsoft.com/office/drawing/2014/main" id="{B98495F2-7C02-5D30-4178-9F3F946DA0A6}"/>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57" name="Forme libre : forme 156">
                  <a:extLst>
                    <a:ext uri="{FF2B5EF4-FFF2-40B4-BE49-F238E27FC236}">
                      <a16:creationId xmlns:a16="http://schemas.microsoft.com/office/drawing/2014/main" id="{FEBAE182-752F-90D5-C5C0-24C4050A41AD}"/>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pic>
          <p:nvPicPr>
            <p:cNvPr id="3074" name="Picture 2" descr="Map Marker Push Pin 1 Right Chartreuse icon">
              <a:extLst>
                <a:ext uri="{FF2B5EF4-FFF2-40B4-BE49-F238E27FC236}">
                  <a16:creationId xmlns:a16="http://schemas.microsoft.com/office/drawing/2014/main" id="{880E4153-E859-C8A6-75FD-294E901FC7A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563319" y="4791216"/>
              <a:ext cx="315283" cy="3538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4092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left)">
                                      <p:cBhvr>
                                        <p:cTn id="7" dur="500"/>
                                        <p:tgtEl>
                                          <p:spTgt spid="1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wipe(left)">
                                      <p:cBhvr>
                                        <p:cTn id="15" dur="500"/>
                                        <p:tgtEl>
                                          <p:spTgt spid="14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wipe(left)">
                                      <p:cBhvr>
                                        <p:cTn id="19" dur="500"/>
                                        <p:tgtEl>
                                          <p:spTgt spid="14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48"/>
                                        </p:tgtEl>
                                        <p:attrNameLst>
                                          <p:attrName>style.visibility</p:attrName>
                                        </p:attrNameLst>
                                      </p:cBhvr>
                                      <p:to>
                                        <p:strVal val="visible"/>
                                      </p:to>
                                    </p:set>
                                    <p:animEffect transition="in" filter="wipe(up)">
                                      <p:cBhvr>
                                        <p:cTn id="23" dur="500"/>
                                        <p:tgtEl>
                                          <p:spTgt spid="14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49"/>
                                        </p:tgtEl>
                                        <p:attrNameLst>
                                          <p:attrName>style.visibility</p:attrName>
                                        </p:attrNameLst>
                                      </p:cBhvr>
                                      <p:to>
                                        <p:strVal val="visible"/>
                                      </p:to>
                                    </p:set>
                                    <p:animEffect transition="in" filter="wipe(left)">
                                      <p:cBhvr>
                                        <p:cTn id="27" dur="500"/>
                                        <p:tgtEl>
                                          <p:spTgt spid="149"/>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0"/>
                                        </p:tgtEl>
                                        <p:attrNameLst>
                                          <p:attrName>style.visibility</p:attrName>
                                        </p:attrNameLst>
                                      </p:cBhvr>
                                      <p:to>
                                        <p:strVal val="visible"/>
                                      </p:to>
                                    </p:set>
                                    <p:animEffect transition="in" filter="wipe(up)">
                                      <p:cBhvr>
                                        <p:cTn id="31" dur="500"/>
                                        <p:tgtEl>
                                          <p:spTgt spid="15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82"/>
                                        </p:tgtEl>
                                        <p:attrNameLst>
                                          <p:attrName>style.visibility</p:attrName>
                                        </p:attrNameLst>
                                      </p:cBhvr>
                                      <p:to>
                                        <p:strVal val="visible"/>
                                      </p:to>
                                    </p:set>
                                    <p:animEffect transition="in" filter="fade">
                                      <p:cBhvr>
                                        <p:cTn id="35"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F7FDA8B-771D-6CD1-E859-013DC6390063}"/>
              </a:ext>
            </a:extLst>
          </p:cNvPr>
          <p:cNvSpPr>
            <a:spLocks noGrp="1"/>
          </p:cNvSpPr>
          <p:nvPr>
            <p:ph type="body" sz="quarter" idx="13"/>
          </p:nvPr>
        </p:nvSpPr>
        <p:spPr/>
        <p:txBody>
          <a:bodyPr/>
          <a:lstStyle/>
          <a:p>
            <a:pPr>
              <a:lnSpc>
                <a:spcPct val="200000"/>
              </a:lnSpc>
            </a:pPr>
            <a:r>
              <a:rPr lang="fr-FR" dirty="0"/>
              <a:t>Le pouvoir d’achat, un priorité des Français</a:t>
            </a:r>
          </a:p>
          <a:p>
            <a:pPr>
              <a:lnSpc>
                <a:spcPct val="200000"/>
              </a:lnSpc>
            </a:pPr>
            <a:r>
              <a:rPr lang="fr-FR" dirty="0"/>
              <a:t>Le service Papernest</a:t>
            </a:r>
          </a:p>
          <a:p>
            <a:pPr>
              <a:lnSpc>
                <a:spcPct val="200000"/>
              </a:lnSpc>
            </a:pPr>
            <a:r>
              <a:rPr lang="fr-FR" b="1" dirty="0">
                <a:solidFill>
                  <a:schemeClr val="accent4">
                    <a:lumMod val="75000"/>
                  </a:schemeClr>
                </a:solidFill>
              </a:rPr>
              <a:t>L’approche commerciale </a:t>
            </a:r>
          </a:p>
          <a:p>
            <a:pPr>
              <a:lnSpc>
                <a:spcPct val="200000"/>
              </a:lnSpc>
            </a:pPr>
            <a:r>
              <a:rPr lang="fr-FR" dirty="0"/>
              <a:t>La boite à outils </a:t>
            </a:r>
          </a:p>
          <a:p>
            <a:pPr>
              <a:lnSpc>
                <a:spcPct val="200000"/>
              </a:lnSpc>
            </a:pPr>
            <a:endParaRPr lang="fr-FR" dirty="0"/>
          </a:p>
        </p:txBody>
      </p:sp>
    </p:spTree>
    <p:extLst>
      <p:ext uri="{BB962C8B-B14F-4D97-AF65-F5344CB8AC3E}">
        <p14:creationId xmlns:p14="http://schemas.microsoft.com/office/powerpoint/2010/main" val="3339831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apernest, la solution pour vos démarches administratives – AMSOM Habitat">
            <a:extLst>
              <a:ext uri="{FF2B5EF4-FFF2-40B4-BE49-F238E27FC236}">
                <a16:creationId xmlns:a16="http://schemas.microsoft.com/office/drawing/2014/main" id="{C16B815B-EED0-B83E-C557-68EF335E68F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1121" t="998" r="31055" b="4582"/>
          <a:stretch/>
        </p:blipFill>
        <p:spPr bwMode="auto">
          <a:xfrm>
            <a:off x="4373239" y="2138086"/>
            <a:ext cx="2982406" cy="2832226"/>
          </a:xfrm>
          <a:prstGeom prst="ellipse">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755FFA16-90FF-AD27-DE75-8492A1C74D88}"/>
              </a:ext>
            </a:extLst>
          </p:cNvPr>
          <p:cNvSpPr>
            <a:spLocks noGrp="1"/>
          </p:cNvSpPr>
          <p:nvPr>
            <p:ph type="body" sz="quarter" idx="12"/>
          </p:nvPr>
        </p:nvSpPr>
        <p:spPr/>
        <p:txBody>
          <a:bodyPr>
            <a:normAutofit/>
          </a:bodyPr>
          <a:lstStyle/>
          <a:p>
            <a:r>
              <a:rPr lang="fr-FR" dirty="0" err="1"/>
              <a:t>Papernest</a:t>
            </a:r>
            <a:r>
              <a:rPr lang="fr-FR" dirty="0"/>
              <a:t> est un fort levier de fidélisation et de satisfaction de nos clients. </a:t>
            </a:r>
          </a:p>
        </p:txBody>
      </p:sp>
      <p:sp>
        <p:nvSpPr>
          <p:cNvPr id="4" name="Espace réservé du texte 3">
            <a:extLst>
              <a:ext uri="{FF2B5EF4-FFF2-40B4-BE49-F238E27FC236}">
                <a16:creationId xmlns:a16="http://schemas.microsoft.com/office/drawing/2014/main" id="{673A41AB-F367-28A2-6CD4-7BBD08549E4E}"/>
              </a:ext>
            </a:extLst>
          </p:cNvPr>
          <p:cNvSpPr>
            <a:spLocks noGrp="1"/>
          </p:cNvSpPr>
          <p:nvPr>
            <p:ph type="body" sz="quarter" idx="14"/>
          </p:nvPr>
        </p:nvSpPr>
        <p:spPr/>
        <p:txBody>
          <a:bodyPr/>
          <a:lstStyle/>
          <a:p>
            <a:r>
              <a:rPr lang="fr-FR" dirty="0"/>
              <a:t>L’approche commerciale</a:t>
            </a:r>
          </a:p>
        </p:txBody>
      </p:sp>
      <p:sp>
        <p:nvSpPr>
          <p:cNvPr id="5" name="Espace réservé du texte 4">
            <a:extLst>
              <a:ext uri="{FF2B5EF4-FFF2-40B4-BE49-F238E27FC236}">
                <a16:creationId xmlns:a16="http://schemas.microsoft.com/office/drawing/2014/main" id="{3119509E-D66B-8740-682B-3EF859F5FBFF}"/>
              </a:ext>
            </a:extLst>
          </p:cNvPr>
          <p:cNvSpPr>
            <a:spLocks noGrp="1"/>
          </p:cNvSpPr>
          <p:nvPr>
            <p:ph type="body" sz="quarter" idx="16"/>
          </p:nvPr>
        </p:nvSpPr>
        <p:spPr/>
        <p:txBody>
          <a:bodyPr/>
          <a:lstStyle/>
          <a:p>
            <a:r>
              <a:rPr lang="fr-FR" dirty="0"/>
              <a:t>3</a:t>
            </a:r>
          </a:p>
        </p:txBody>
      </p:sp>
      <p:sp>
        <p:nvSpPr>
          <p:cNvPr id="1043" name="ZoneTexte 1042">
            <a:extLst>
              <a:ext uri="{FF2B5EF4-FFF2-40B4-BE49-F238E27FC236}">
                <a16:creationId xmlns:a16="http://schemas.microsoft.com/office/drawing/2014/main" id="{D78A80C1-D596-124B-12AB-2DEEB6D83571}"/>
              </a:ext>
            </a:extLst>
          </p:cNvPr>
          <p:cNvSpPr txBox="1"/>
          <p:nvPr/>
        </p:nvSpPr>
        <p:spPr>
          <a:xfrm>
            <a:off x="5930087" y="6130547"/>
            <a:ext cx="6028545" cy="215444"/>
          </a:xfrm>
          <a:prstGeom prst="rect">
            <a:avLst/>
          </a:prstGeom>
          <a:noFill/>
        </p:spPr>
        <p:txBody>
          <a:bodyPr wrap="square">
            <a:spAutoFit/>
          </a:bodyPr>
          <a:lstStyle/>
          <a:p>
            <a:pPr algn="r"/>
            <a:r>
              <a:rPr lang="fr-FR" sz="800" i="1" baseline="30000" dirty="0">
                <a:solidFill>
                  <a:schemeClr val="tx1">
                    <a:lumMod val="75000"/>
                    <a:lumOff val="25000"/>
                  </a:schemeClr>
                </a:solidFill>
                <a:ea typeface="Times New Roman" panose="02020603050405020304" pitchFamily="18" charset="0"/>
              </a:rPr>
              <a:t>(2)</a:t>
            </a:r>
            <a:r>
              <a:rPr lang="fr-FR" sz="800" i="1" dirty="0">
                <a:solidFill>
                  <a:schemeClr val="tx1">
                    <a:lumMod val="75000"/>
                    <a:lumOff val="25000"/>
                  </a:schemeClr>
                </a:solidFill>
                <a:ea typeface="Times New Roman" panose="02020603050405020304" pitchFamily="18" charset="0"/>
              </a:rPr>
              <a:t> </a:t>
            </a:r>
            <a:r>
              <a:rPr lang="fr-FR" sz="800" i="1" dirty="0">
                <a:solidFill>
                  <a:schemeClr val="tx1">
                    <a:lumMod val="75000"/>
                    <a:lumOff val="25000"/>
                  </a:schemeClr>
                </a:solidFill>
                <a:effectLst/>
                <a:ea typeface="Times New Roman" panose="02020603050405020304" pitchFamily="18" charset="0"/>
              </a:rPr>
              <a:t>sauf pour les services de transfert du courrier et de déménagement</a:t>
            </a:r>
            <a:endParaRPr lang="fr-FR" sz="800" i="1" dirty="0">
              <a:solidFill>
                <a:schemeClr val="tx1">
                  <a:lumMod val="75000"/>
                  <a:lumOff val="25000"/>
                </a:schemeClr>
              </a:solidFill>
            </a:endParaRPr>
          </a:p>
        </p:txBody>
      </p:sp>
      <p:sp>
        <p:nvSpPr>
          <p:cNvPr id="1044" name="ZoneTexte 1043">
            <a:extLst>
              <a:ext uri="{FF2B5EF4-FFF2-40B4-BE49-F238E27FC236}">
                <a16:creationId xmlns:a16="http://schemas.microsoft.com/office/drawing/2014/main" id="{1E85AEFC-FA4B-5300-9AD3-93C4C3B6919E}"/>
              </a:ext>
            </a:extLst>
          </p:cNvPr>
          <p:cNvSpPr txBox="1"/>
          <p:nvPr/>
        </p:nvSpPr>
        <p:spPr>
          <a:xfrm>
            <a:off x="5922433" y="6250603"/>
            <a:ext cx="6028545" cy="215444"/>
          </a:xfrm>
          <a:prstGeom prst="rect">
            <a:avLst/>
          </a:prstGeom>
          <a:noFill/>
        </p:spPr>
        <p:txBody>
          <a:bodyPr wrap="square">
            <a:spAutoFit/>
          </a:bodyPr>
          <a:lstStyle>
            <a:defPPr>
              <a:defRPr lang="fr-FR"/>
            </a:defPPr>
            <a:lvl1pPr>
              <a:defRPr sz="900" i="1">
                <a:effectLst/>
                <a:latin typeface="Calibri" panose="020F0502020204030204" pitchFamily="34" charset="0"/>
                <a:ea typeface="Times New Roman" panose="02020603050405020304" pitchFamily="18" charset="0"/>
              </a:defRPr>
            </a:lvl1pPr>
          </a:lstStyle>
          <a:p>
            <a:pPr algn="r"/>
            <a:r>
              <a:rPr lang="fr-FR" altLang="en-US" sz="800" baseline="30000" dirty="0">
                <a:solidFill>
                  <a:schemeClr val="tx1">
                    <a:lumMod val="75000"/>
                    <a:lumOff val="25000"/>
                  </a:schemeClr>
                </a:solidFill>
                <a:latin typeface="+mn-lt"/>
              </a:rPr>
              <a:t>(3) </a:t>
            </a:r>
            <a:r>
              <a:rPr lang="fr-FR" altLang="en-US" sz="800" dirty="0">
                <a:solidFill>
                  <a:schemeClr val="tx1">
                    <a:lumMod val="75000"/>
                    <a:lumOff val="25000"/>
                  </a:schemeClr>
                </a:solidFill>
                <a:latin typeface="+mn-lt"/>
              </a:rPr>
              <a:t>seuls SG et BNP PARIBAS proposent ce service</a:t>
            </a:r>
            <a:endParaRPr lang="fr-FR" sz="800" dirty="0">
              <a:solidFill>
                <a:schemeClr val="tx1">
                  <a:lumMod val="75000"/>
                  <a:lumOff val="25000"/>
                </a:schemeClr>
              </a:solidFill>
              <a:latin typeface="+mn-lt"/>
            </a:endParaRPr>
          </a:p>
        </p:txBody>
      </p:sp>
      <p:sp>
        <p:nvSpPr>
          <p:cNvPr id="1045" name="ZoneTexte 1044">
            <a:extLst>
              <a:ext uri="{FF2B5EF4-FFF2-40B4-BE49-F238E27FC236}">
                <a16:creationId xmlns:a16="http://schemas.microsoft.com/office/drawing/2014/main" id="{8B3A4533-20B7-0382-F985-304F924FA197}"/>
              </a:ext>
            </a:extLst>
          </p:cNvPr>
          <p:cNvSpPr txBox="1"/>
          <p:nvPr/>
        </p:nvSpPr>
        <p:spPr>
          <a:xfrm>
            <a:off x="3884003" y="6015527"/>
            <a:ext cx="8092735" cy="338554"/>
          </a:xfrm>
          <a:prstGeom prst="rect">
            <a:avLst/>
          </a:prstGeom>
          <a:noFill/>
        </p:spPr>
        <p:txBody>
          <a:bodyPr wrap="square">
            <a:spAutoFit/>
          </a:bodyPr>
          <a:lstStyle>
            <a:defPPr>
              <a:defRPr lang="fr-FR"/>
            </a:defPPr>
            <a:lvl1pPr>
              <a:defRPr sz="900" i="1">
                <a:effectLst/>
                <a:latin typeface="Calibri" panose="020F0502020204030204" pitchFamily="34" charset="0"/>
                <a:ea typeface="Times New Roman" panose="02020603050405020304" pitchFamily="18" charset="0"/>
              </a:defRPr>
            </a:lvl1pPr>
          </a:lstStyle>
          <a:p>
            <a:pPr algn="r"/>
            <a:r>
              <a:rPr lang="fr-FR" altLang="en-US" sz="800" baseline="30000" dirty="0">
                <a:solidFill>
                  <a:schemeClr val="tx1">
                    <a:lumMod val="75000"/>
                    <a:lumOff val="25000"/>
                  </a:schemeClr>
                </a:solidFill>
                <a:latin typeface="+mn-lt"/>
              </a:rPr>
              <a:t>(1)</a:t>
            </a:r>
            <a:r>
              <a:rPr lang="fr-FR" sz="800" baseline="30000" dirty="0">
                <a:solidFill>
                  <a:schemeClr val="tx1">
                    <a:lumMod val="75000"/>
                    <a:lumOff val="25000"/>
                  </a:schemeClr>
                </a:solidFill>
                <a:latin typeface="+mn-lt"/>
              </a:rPr>
              <a:t> </a:t>
            </a:r>
            <a:r>
              <a:rPr lang="fr-FR" sz="800" dirty="0">
                <a:solidFill>
                  <a:schemeClr val="tx1">
                    <a:lumMod val="75000"/>
                    <a:lumOff val="25000"/>
                  </a:schemeClr>
                </a:solidFill>
                <a:latin typeface="+mn-lt"/>
              </a:rPr>
              <a:t>source papernest, indice de satisfaction recueillie de la part des clients &amp; collaborateurs du Groupe BPCE, sur l'ensemble de l'année 2022.</a:t>
            </a:r>
          </a:p>
          <a:p>
            <a:pPr algn="r"/>
            <a:endParaRPr lang="fr-FR" sz="800" dirty="0">
              <a:solidFill>
                <a:schemeClr val="tx1">
                  <a:lumMod val="75000"/>
                  <a:lumOff val="25000"/>
                </a:schemeClr>
              </a:solidFill>
              <a:latin typeface="+mn-lt"/>
            </a:endParaRPr>
          </a:p>
        </p:txBody>
      </p:sp>
      <p:grpSp>
        <p:nvGrpSpPr>
          <p:cNvPr id="2158" name="Groupe 2157">
            <a:extLst>
              <a:ext uri="{FF2B5EF4-FFF2-40B4-BE49-F238E27FC236}">
                <a16:creationId xmlns:a16="http://schemas.microsoft.com/office/drawing/2014/main" id="{BC1CFC3D-017F-4845-1932-85C30C10E50C}"/>
              </a:ext>
            </a:extLst>
          </p:cNvPr>
          <p:cNvGrpSpPr/>
          <p:nvPr/>
        </p:nvGrpSpPr>
        <p:grpSpPr>
          <a:xfrm>
            <a:off x="-215261" y="1559914"/>
            <a:ext cx="5099558" cy="1080000"/>
            <a:chOff x="-215261" y="1559914"/>
            <a:chExt cx="5099558" cy="1080000"/>
          </a:xfrm>
        </p:grpSpPr>
        <p:sp>
          <p:nvSpPr>
            <p:cNvPr id="24" name="Espace réservé du texte 8">
              <a:extLst>
                <a:ext uri="{FF2B5EF4-FFF2-40B4-BE49-F238E27FC236}">
                  <a16:creationId xmlns:a16="http://schemas.microsoft.com/office/drawing/2014/main" id="{8E327D66-ACBA-5995-C5DD-86E878F93A17}"/>
                </a:ext>
              </a:extLst>
            </p:cNvPr>
            <p:cNvSpPr txBox="1">
              <a:spLocks/>
            </p:cNvSpPr>
            <p:nvPr/>
          </p:nvSpPr>
          <p:spPr>
            <a:xfrm>
              <a:off x="-215261" y="1559914"/>
              <a:ext cx="3109829" cy="108000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kern="1200" cap="all" baseline="0">
                  <a:solidFill>
                    <a:schemeClr val="tx2"/>
                  </a:solidFill>
                  <a:latin typeface="+mn-lt"/>
                  <a:ea typeface="+mn-ea"/>
                  <a:cs typeface="+mn-cs"/>
                </a:defRPr>
              </a:lvl1pPr>
              <a:lvl2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100" kern="1200">
                  <a:solidFill>
                    <a:schemeClr val="tx1">
                      <a:lumMod val="75000"/>
                      <a:lumOff val="25000"/>
                    </a:schemeClr>
                  </a:solidFill>
                  <a:latin typeface="+mn-lt"/>
                  <a:ea typeface="+mn-ea"/>
                  <a:cs typeface="+mn-cs"/>
                </a:defRPr>
              </a:lvl2pPr>
              <a:lvl3pPr marL="538163"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kern="1200">
                  <a:solidFill>
                    <a:schemeClr val="tx1">
                      <a:lumMod val="75000"/>
                      <a:lumOff val="25000"/>
                    </a:schemeClr>
                  </a:solidFill>
                  <a:latin typeface="+mn-lt"/>
                  <a:ea typeface="+mn-ea"/>
                  <a:cs typeface="+mn-cs"/>
                </a:defRPr>
              </a:lvl3pPr>
              <a:lvl4pPr marL="538163" marR="0" indent="0" algn="l" defTabSz="914400" rtl="0" eaLnBrk="1" fontAlgn="auto" latinLnBrk="0" hangingPunct="1">
                <a:lnSpc>
                  <a:spcPct val="100000"/>
                </a:lnSpc>
                <a:spcBef>
                  <a:spcPts val="300"/>
                </a:spcBef>
                <a:spcAft>
                  <a:spcPts val="0"/>
                </a:spcAft>
                <a:buClr>
                  <a:schemeClr val="accent4"/>
                </a:buClr>
                <a:buSzTx/>
                <a:buFont typeface="Arial" panose="020B0604020202020204" pitchFamily="34" charset="0"/>
                <a:buNone/>
                <a:tabLst/>
                <a:defRPr sz="1200" kern="1200">
                  <a:solidFill>
                    <a:schemeClr val="tx1">
                      <a:lumMod val="75000"/>
                      <a:lumOff val="25000"/>
                    </a:schemeClr>
                  </a:solidFill>
                  <a:latin typeface="+mn-lt"/>
                  <a:ea typeface="+mn-ea"/>
                  <a:cs typeface="+mn-cs"/>
                </a:defRPr>
              </a:lvl4pPr>
              <a:lvl5pPr marL="198000" marR="0" indent="0" algn="l" defTabSz="914400" rtl="0" eaLnBrk="1" fontAlgn="auto" latinLnBrk="0" hangingPunct="1">
                <a:lnSpc>
                  <a:spcPct val="100000"/>
                </a:lnSpc>
                <a:spcBef>
                  <a:spcPts val="300"/>
                </a:spcBef>
                <a:spcAft>
                  <a:spcPts val="0"/>
                </a:spcAft>
                <a:buClr>
                  <a:schemeClr val="accent4"/>
                </a:buClr>
                <a:buSzTx/>
                <a:buFont typeface="Arial" panose="020B0604020202020204" pitchFamily="34" charset="0"/>
                <a:buNone/>
                <a:tabLst/>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600" b="1" cap="none" dirty="0">
                  <a:solidFill>
                    <a:schemeClr val="accent4">
                      <a:lumMod val="75000"/>
                    </a:schemeClr>
                  </a:solidFill>
                  <a:ea typeface="Tahoma" panose="020B0604030504040204" pitchFamily="34" charset="0"/>
                  <a:cs typeface="Tahoma" panose="020B0604030504040204" pitchFamily="34" charset="0"/>
                </a:rPr>
                <a:t>Satisfaction</a:t>
              </a:r>
            </a:p>
            <a:p>
              <a:pPr algn="r">
                <a:spcBef>
                  <a:spcPct val="0"/>
                </a:spcBef>
              </a:pPr>
              <a:r>
                <a:rPr lang="fr-FR" altLang="en-US" cap="none" dirty="0">
                  <a:solidFill>
                    <a:schemeClr val="tx1">
                      <a:lumMod val="75000"/>
                      <a:lumOff val="25000"/>
                    </a:schemeClr>
                  </a:solidFill>
                </a:rPr>
                <a:t>Acteur spécialiste de l’optimisation des abonnements disposant d’une excellente satisfaction (NPS </a:t>
              </a:r>
              <a:r>
                <a:rPr lang="fr-FR" altLang="en-US" cap="none" baseline="30000" dirty="0">
                  <a:solidFill>
                    <a:schemeClr val="tx1">
                      <a:lumMod val="75000"/>
                      <a:lumOff val="25000"/>
                    </a:schemeClr>
                  </a:solidFill>
                </a:rPr>
                <a:t>(1) </a:t>
              </a:r>
              <a:r>
                <a:rPr lang="fr-FR" altLang="en-US" cap="none" dirty="0">
                  <a:solidFill>
                    <a:schemeClr val="tx1">
                      <a:lumMod val="75000"/>
                      <a:lumOff val="25000"/>
                    </a:schemeClr>
                  </a:solidFill>
                </a:rPr>
                <a:t>entre </a:t>
              </a:r>
              <a:r>
                <a:rPr lang="fr-FR" dirty="0">
                  <a:solidFill>
                    <a:schemeClr val="tx1">
                      <a:lumMod val="75000"/>
                      <a:lumOff val="25000"/>
                    </a:schemeClr>
                  </a:solidFill>
                  <a:cs typeface="Arial"/>
                </a:rPr>
                <a:t>70 et 80).</a:t>
              </a:r>
              <a:endParaRPr lang="fr-FR" dirty="0">
                <a:solidFill>
                  <a:schemeClr val="tx1">
                    <a:lumMod val="75000"/>
                    <a:lumOff val="25000"/>
                  </a:schemeClr>
                </a:solidFill>
                <a:ea typeface="Arial"/>
                <a:cs typeface="Arial"/>
              </a:endParaRPr>
            </a:p>
            <a:p>
              <a:pPr algn="r">
                <a:spcBef>
                  <a:spcPct val="0"/>
                </a:spcBef>
              </a:pPr>
              <a:r>
                <a:rPr lang="it-IT" cap="none" dirty="0">
                  <a:solidFill>
                    <a:schemeClr val="tx1"/>
                  </a:solidFill>
                </a:rPr>
                <a:t>.</a:t>
              </a:r>
            </a:p>
            <a:p>
              <a:pPr algn="r">
                <a:spcBef>
                  <a:spcPct val="0"/>
                </a:spcBef>
              </a:pPr>
              <a:endParaRPr lang="en-US" altLang="en-US" cap="none" dirty="0">
                <a:solidFill>
                  <a:schemeClr val="tx1"/>
                </a:solidFill>
              </a:endParaRPr>
            </a:p>
          </p:txBody>
        </p:sp>
        <p:sp>
          <p:nvSpPr>
            <p:cNvPr id="1024" name="Forme libre : forme 25">
              <a:extLst>
                <a:ext uri="{FF2B5EF4-FFF2-40B4-BE49-F238E27FC236}">
                  <a16:creationId xmlns:a16="http://schemas.microsoft.com/office/drawing/2014/main" id="{D375E7CA-30D4-E837-95F6-2C465656DD33}"/>
                </a:ext>
              </a:extLst>
            </p:cNvPr>
            <p:cNvSpPr/>
            <p:nvPr/>
          </p:nvSpPr>
          <p:spPr>
            <a:xfrm>
              <a:off x="3722247" y="1947979"/>
              <a:ext cx="1162050" cy="495300"/>
            </a:xfrm>
            <a:custGeom>
              <a:avLst/>
              <a:gdLst>
                <a:gd name="connsiteX0" fmla="*/ 0 w 1162050"/>
                <a:gd name="connsiteY0" fmla="*/ 0 h 495300"/>
                <a:gd name="connsiteX1" fmla="*/ 679450 w 1162050"/>
                <a:gd name="connsiteY1" fmla="*/ 0 h 495300"/>
                <a:gd name="connsiteX2" fmla="*/ 1162050 w 1162050"/>
                <a:gd name="connsiteY2" fmla="*/ 495300 h 495300"/>
                <a:gd name="connsiteX3" fmla="*/ 1162050 w 1162050"/>
                <a:gd name="connsiteY3" fmla="*/ 495300 h 495300"/>
              </a:gdLst>
              <a:ahLst/>
              <a:cxnLst>
                <a:cxn ang="0">
                  <a:pos x="connsiteX0" y="connsiteY0"/>
                </a:cxn>
                <a:cxn ang="0">
                  <a:pos x="connsiteX1" y="connsiteY1"/>
                </a:cxn>
                <a:cxn ang="0">
                  <a:pos x="connsiteX2" y="connsiteY2"/>
                </a:cxn>
                <a:cxn ang="0">
                  <a:pos x="connsiteX3" y="connsiteY3"/>
                </a:cxn>
              </a:cxnLst>
              <a:rect l="l" t="t" r="r" b="b"/>
              <a:pathLst>
                <a:path w="1162050" h="495300">
                  <a:moveTo>
                    <a:pt x="0" y="0"/>
                  </a:moveTo>
                  <a:lnTo>
                    <a:pt x="679450" y="0"/>
                  </a:lnTo>
                  <a:lnTo>
                    <a:pt x="1162050" y="495300"/>
                  </a:lnTo>
                  <a:lnTo>
                    <a:pt x="1162050" y="495300"/>
                  </a:lnTo>
                </a:path>
              </a:pathLst>
            </a:custGeom>
            <a:noFill/>
            <a:ln w="127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sp>
          <p:nvSpPr>
            <p:cNvPr id="1025" name="Ellipse 1024">
              <a:extLst>
                <a:ext uri="{FF2B5EF4-FFF2-40B4-BE49-F238E27FC236}">
                  <a16:creationId xmlns:a16="http://schemas.microsoft.com/office/drawing/2014/main" id="{3D16F366-521B-90DB-0D4C-41DB5F02BF1F}"/>
                </a:ext>
              </a:extLst>
            </p:cNvPr>
            <p:cNvSpPr/>
            <p:nvPr/>
          </p:nvSpPr>
          <p:spPr>
            <a:xfrm>
              <a:off x="2993612" y="1590286"/>
              <a:ext cx="720000" cy="720000"/>
            </a:xfrm>
            <a:prstGeom prst="ellipse">
              <a:avLst/>
            </a:prstGeom>
            <a:solidFill>
              <a:schemeClr val="accent4">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grpSp>
          <p:nvGrpSpPr>
            <p:cNvPr id="1046" name="Graphique 28">
              <a:extLst>
                <a:ext uri="{FF2B5EF4-FFF2-40B4-BE49-F238E27FC236}">
                  <a16:creationId xmlns:a16="http://schemas.microsoft.com/office/drawing/2014/main" id="{106996D0-C6ED-E2F5-1191-8681A1F9675B}"/>
                </a:ext>
              </a:extLst>
            </p:cNvPr>
            <p:cNvGrpSpPr/>
            <p:nvPr/>
          </p:nvGrpSpPr>
          <p:grpSpPr>
            <a:xfrm>
              <a:off x="3042792" y="1795634"/>
              <a:ext cx="611082" cy="295780"/>
              <a:chOff x="2188943" y="477695"/>
              <a:chExt cx="703201" cy="340367"/>
            </a:xfrm>
            <a:noFill/>
          </p:grpSpPr>
          <p:sp>
            <p:nvSpPr>
              <p:cNvPr id="1047" name="Forme libre : forme 26">
                <a:extLst>
                  <a:ext uri="{FF2B5EF4-FFF2-40B4-BE49-F238E27FC236}">
                    <a16:creationId xmlns:a16="http://schemas.microsoft.com/office/drawing/2014/main" id="{6D171307-F1EE-E708-02A5-A53D32B80176}"/>
                  </a:ext>
                </a:extLst>
              </p:cNvPr>
              <p:cNvSpPr/>
              <p:nvPr/>
            </p:nvSpPr>
            <p:spPr>
              <a:xfrm>
                <a:off x="2446826" y="477855"/>
                <a:ext cx="254673" cy="340207"/>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48" name="Forme libre : forme 49">
                <a:extLst>
                  <a:ext uri="{FF2B5EF4-FFF2-40B4-BE49-F238E27FC236}">
                    <a16:creationId xmlns:a16="http://schemas.microsoft.com/office/drawing/2014/main" id="{D0DF79B9-AFA1-86F6-322F-2348784F35AD}"/>
                  </a:ext>
                </a:extLst>
              </p:cNvPr>
              <p:cNvSpPr/>
              <p:nvPr/>
            </p:nvSpPr>
            <p:spPr>
              <a:xfrm>
                <a:off x="2591735" y="593397"/>
                <a:ext cx="12035" cy="12035"/>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728" y="0"/>
                      <a:pt x="0" y="2568"/>
                      <a:pt x="0" y="5938"/>
                    </a:cubicBezTo>
                    <a:close/>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49" name="Forme libre : forme 50">
                <a:extLst>
                  <a:ext uri="{FF2B5EF4-FFF2-40B4-BE49-F238E27FC236}">
                    <a16:creationId xmlns:a16="http://schemas.microsoft.com/office/drawing/2014/main" id="{F7894C8A-CC2D-9577-50B7-BE73C581DB2F}"/>
                  </a:ext>
                </a:extLst>
              </p:cNvPr>
              <p:cNvSpPr/>
              <p:nvPr/>
            </p:nvSpPr>
            <p:spPr>
              <a:xfrm>
                <a:off x="2509572" y="690645"/>
                <a:ext cx="96285" cy="42846"/>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50" name="Forme libre : forme 51">
                <a:extLst>
                  <a:ext uri="{FF2B5EF4-FFF2-40B4-BE49-F238E27FC236}">
                    <a16:creationId xmlns:a16="http://schemas.microsoft.com/office/drawing/2014/main" id="{D09C63D5-DE6D-A94D-34C2-661E5F78A416}"/>
                  </a:ext>
                </a:extLst>
              </p:cNvPr>
              <p:cNvSpPr/>
              <p:nvPr/>
            </p:nvSpPr>
            <p:spPr>
              <a:xfrm>
                <a:off x="2637470" y="477855"/>
                <a:ext cx="254673" cy="340207"/>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51" name="Forme libre : forme 52">
                <a:extLst>
                  <a:ext uri="{FF2B5EF4-FFF2-40B4-BE49-F238E27FC236}">
                    <a16:creationId xmlns:a16="http://schemas.microsoft.com/office/drawing/2014/main" id="{7C7CDA83-8A40-B2B1-BC94-01DF8B220B24}"/>
                  </a:ext>
                </a:extLst>
              </p:cNvPr>
              <p:cNvSpPr/>
              <p:nvPr/>
            </p:nvSpPr>
            <p:spPr>
              <a:xfrm>
                <a:off x="2782379" y="593397"/>
                <a:ext cx="12035" cy="12035"/>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568" y="0"/>
                      <a:pt x="0" y="2568"/>
                      <a:pt x="0" y="5938"/>
                    </a:cubicBezTo>
                    <a:close/>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52" name="Forme libre : forme 53">
                <a:extLst>
                  <a:ext uri="{FF2B5EF4-FFF2-40B4-BE49-F238E27FC236}">
                    <a16:creationId xmlns:a16="http://schemas.microsoft.com/office/drawing/2014/main" id="{7F83DE9B-57AE-F1AE-6C64-3C593F848CD5}"/>
                  </a:ext>
                </a:extLst>
              </p:cNvPr>
              <p:cNvSpPr/>
              <p:nvPr/>
            </p:nvSpPr>
            <p:spPr>
              <a:xfrm>
                <a:off x="2700216" y="690645"/>
                <a:ext cx="96285" cy="42846"/>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53" name="Forme libre : forme 54">
                <a:extLst>
                  <a:ext uri="{FF2B5EF4-FFF2-40B4-BE49-F238E27FC236}">
                    <a16:creationId xmlns:a16="http://schemas.microsoft.com/office/drawing/2014/main" id="{C05F0364-7B95-C720-649D-5520B7EB16D4}"/>
                  </a:ext>
                </a:extLst>
              </p:cNvPr>
              <p:cNvSpPr/>
              <p:nvPr/>
            </p:nvSpPr>
            <p:spPr>
              <a:xfrm>
                <a:off x="2188943" y="477695"/>
                <a:ext cx="340207" cy="340207"/>
              </a:xfrm>
              <a:custGeom>
                <a:avLst/>
                <a:gdLst>
                  <a:gd name="connsiteX0" fmla="*/ 340207 w 340207"/>
                  <a:gd name="connsiteY0" fmla="*/ 170104 h 340207"/>
                  <a:gd name="connsiteX1" fmla="*/ 170104 w 340207"/>
                  <a:gd name="connsiteY1" fmla="*/ 340207 h 340207"/>
                  <a:gd name="connsiteX2" fmla="*/ 0 w 340207"/>
                  <a:gd name="connsiteY2" fmla="*/ 170104 h 340207"/>
                  <a:gd name="connsiteX3" fmla="*/ 170104 w 340207"/>
                  <a:gd name="connsiteY3" fmla="*/ 0 h 340207"/>
                  <a:gd name="connsiteX4" fmla="*/ 340207 w 340207"/>
                  <a:gd name="connsiteY4" fmla="*/ 170104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07" h="340207">
                    <a:moveTo>
                      <a:pt x="340207" y="170104"/>
                    </a:moveTo>
                    <a:cubicBezTo>
                      <a:pt x="340207" y="264049"/>
                      <a:pt x="264049" y="340207"/>
                      <a:pt x="170104" y="340207"/>
                    </a:cubicBezTo>
                    <a:cubicBezTo>
                      <a:pt x="76158" y="340207"/>
                      <a:pt x="0" y="264049"/>
                      <a:pt x="0" y="170104"/>
                    </a:cubicBezTo>
                    <a:cubicBezTo>
                      <a:pt x="0" y="76158"/>
                      <a:pt x="76158" y="0"/>
                      <a:pt x="170104" y="0"/>
                    </a:cubicBezTo>
                    <a:cubicBezTo>
                      <a:pt x="264049" y="0"/>
                      <a:pt x="340207" y="76158"/>
                      <a:pt x="340207" y="170104"/>
                    </a:cubicBezTo>
                    <a:close/>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sp>
            <p:nvSpPr>
              <p:cNvPr id="1054" name="Forme libre : forme 55">
                <a:extLst>
                  <a:ext uri="{FF2B5EF4-FFF2-40B4-BE49-F238E27FC236}">
                    <a16:creationId xmlns:a16="http://schemas.microsoft.com/office/drawing/2014/main" id="{3A03E888-F148-B745-0D08-34F1A54A9FB5}"/>
                  </a:ext>
                </a:extLst>
              </p:cNvPr>
              <p:cNvSpPr/>
              <p:nvPr/>
            </p:nvSpPr>
            <p:spPr>
              <a:xfrm>
                <a:off x="2249602" y="535305"/>
                <a:ext cx="219048" cy="208296"/>
              </a:xfrm>
              <a:custGeom>
                <a:avLst/>
                <a:gdLst>
                  <a:gd name="connsiteX0" fmla="*/ 109444 w 219048"/>
                  <a:gd name="connsiteY0" fmla="*/ 0 h 208296"/>
                  <a:gd name="connsiteX1" fmla="*/ 141378 w 219048"/>
                  <a:gd name="connsiteY1" fmla="*/ 71411 h 208296"/>
                  <a:gd name="connsiteX2" fmla="*/ 219048 w 219048"/>
                  <a:gd name="connsiteY2" fmla="*/ 79596 h 208296"/>
                  <a:gd name="connsiteX3" fmla="*/ 160956 w 219048"/>
                  <a:gd name="connsiteY3" fmla="*/ 131910 h 208296"/>
                  <a:gd name="connsiteX4" fmla="*/ 177164 w 219048"/>
                  <a:gd name="connsiteY4" fmla="*/ 208297 h 208296"/>
                  <a:gd name="connsiteX5" fmla="*/ 109444 w 219048"/>
                  <a:gd name="connsiteY5" fmla="*/ 169301 h 208296"/>
                  <a:gd name="connsiteX6" fmla="*/ 41724 w 219048"/>
                  <a:gd name="connsiteY6" fmla="*/ 208297 h 208296"/>
                  <a:gd name="connsiteX7" fmla="*/ 57931 w 219048"/>
                  <a:gd name="connsiteY7" fmla="*/ 131910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444" y="0"/>
                    </a:moveTo>
                    <a:lnTo>
                      <a:pt x="141378" y="71411"/>
                    </a:lnTo>
                    <a:lnTo>
                      <a:pt x="219048" y="79596"/>
                    </a:lnTo>
                    <a:lnTo>
                      <a:pt x="160956" y="131910"/>
                    </a:lnTo>
                    <a:lnTo>
                      <a:pt x="177164" y="208297"/>
                    </a:lnTo>
                    <a:lnTo>
                      <a:pt x="109444" y="169301"/>
                    </a:lnTo>
                    <a:lnTo>
                      <a:pt x="41724" y="208297"/>
                    </a:lnTo>
                    <a:lnTo>
                      <a:pt x="57931" y="131910"/>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b="1">
                  <a:effectLst>
                    <a:outerShdw blurRad="38100" dist="38100" dir="2700000" algn="tl">
                      <a:srgbClr val="000000">
                        <a:alpha val="43137"/>
                      </a:srgbClr>
                    </a:outerShdw>
                  </a:effectLst>
                </a:endParaRPr>
              </a:p>
            </p:txBody>
          </p:sp>
        </p:grpSp>
      </p:grpSp>
      <p:grpSp>
        <p:nvGrpSpPr>
          <p:cNvPr id="2161" name="Groupe 2160">
            <a:extLst>
              <a:ext uri="{FF2B5EF4-FFF2-40B4-BE49-F238E27FC236}">
                <a16:creationId xmlns:a16="http://schemas.microsoft.com/office/drawing/2014/main" id="{8C51AB5C-D8A9-E2AE-88AB-A7D35F12CD2E}"/>
              </a:ext>
            </a:extLst>
          </p:cNvPr>
          <p:cNvGrpSpPr/>
          <p:nvPr/>
        </p:nvGrpSpPr>
        <p:grpSpPr>
          <a:xfrm>
            <a:off x="-129121" y="3230585"/>
            <a:ext cx="4469322" cy="1080000"/>
            <a:chOff x="-129121" y="3230585"/>
            <a:chExt cx="4469322" cy="1080000"/>
          </a:xfrm>
        </p:grpSpPr>
        <p:sp>
          <p:nvSpPr>
            <p:cNvPr id="25" name="Espace réservé du texte 8">
              <a:extLst>
                <a:ext uri="{FF2B5EF4-FFF2-40B4-BE49-F238E27FC236}">
                  <a16:creationId xmlns:a16="http://schemas.microsoft.com/office/drawing/2014/main" id="{62A44D7A-7051-3ADD-F0DB-07C5645DE7E7}"/>
                </a:ext>
              </a:extLst>
            </p:cNvPr>
            <p:cNvSpPr txBox="1">
              <a:spLocks/>
            </p:cNvSpPr>
            <p:nvPr/>
          </p:nvSpPr>
          <p:spPr>
            <a:xfrm>
              <a:off x="-129121" y="3230585"/>
              <a:ext cx="2905908" cy="10800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200" b="1" kern="1200" cap="all" baseline="0">
                  <a:solidFill>
                    <a:schemeClr val="bg2"/>
                  </a:solidFill>
                  <a:latin typeface="+mn-lt"/>
                  <a:ea typeface="+mn-ea"/>
                  <a:cs typeface="+mn-cs"/>
                </a:defRPr>
              </a:lvl1pPr>
              <a:lvl2pPr marL="0" indent="0" algn="l" defTabSz="914400" rtl="0" eaLnBrk="1" latinLnBrk="0" hangingPunct="1">
                <a:lnSpc>
                  <a:spcPct val="100000"/>
                </a:lnSpc>
                <a:spcBef>
                  <a:spcPts val="600"/>
                </a:spcBef>
                <a:buClr>
                  <a:schemeClr val="tx2"/>
                </a:buClr>
                <a:buFont typeface="Arial" panose="020B0604020202020204" pitchFamily="34" charset="0"/>
                <a:buNone/>
                <a:defRPr sz="1100" kern="1200">
                  <a:solidFill>
                    <a:schemeClr val="tx1"/>
                  </a:solidFill>
                  <a:latin typeface="+mn-lt"/>
                  <a:ea typeface="+mn-ea"/>
                  <a:cs typeface="+mn-cs"/>
                </a:defRPr>
              </a:lvl2pPr>
              <a:lvl3pPr marL="538163" indent="0" algn="l" defTabSz="914400" rtl="0" eaLnBrk="1" latinLnBrk="0" hangingPunct="1">
                <a:lnSpc>
                  <a:spcPct val="100000"/>
                </a:lnSpc>
                <a:spcBef>
                  <a:spcPts val="600"/>
                </a:spcBef>
                <a:buClr>
                  <a:schemeClr val="tx2"/>
                </a:buClr>
                <a:buFont typeface="Arial" panose="020B0604020202020204" pitchFamily="34" charset="0"/>
                <a:buNone/>
                <a:defRPr sz="1200" i="0" kern="1200">
                  <a:solidFill>
                    <a:schemeClr val="tx1"/>
                  </a:solidFill>
                  <a:latin typeface="+mn-lt"/>
                  <a:ea typeface="+mn-ea"/>
                  <a:cs typeface="+mn-cs"/>
                </a:defRPr>
              </a:lvl3pPr>
              <a:lvl4pPr marL="538163" indent="0" algn="l" defTabSz="914400" rtl="0" eaLnBrk="1" latinLnBrk="0" hangingPunct="1">
                <a:lnSpc>
                  <a:spcPct val="100000"/>
                </a:lnSpc>
                <a:spcBef>
                  <a:spcPts val="300"/>
                </a:spcBef>
                <a:buClr>
                  <a:schemeClr val="tx1"/>
                </a:buClr>
                <a:buFont typeface="Arial" panose="020B0604020202020204" pitchFamily="34" charset="0"/>
                <a:buNone/>
                <a:defRPr sz="1200" kern="1200">
                  <a:solidFill>
                    <a:schemeClr val="tx1"/>
                  </a:solidFill>
                  <a:latin typeface="+mn-lt"/>
                  <a:ea typeface="+mn-ea"/>
                  <a:cs typeface="+mn-cs"/>
                </a:defRPr>
              </a:lvl4pPr>
              <a:lvl5pPr marL="198000" indent="0" algn="l" defTabSz="914400" rtl="0" eaLnBrk="1" latinLnBrk="0" hangingPunct="1">
                <a:lnSpc>
                  <a:spcPct val="100000"/>
                </a:lnSpc>
                <a:spcBef>
                  <a:spcPts val="300"/>
                </a:spcBef>
                <a:buClr>
                  <a:schemeClr val="tx1"/>
                </a:buClr>
                <a:buFont typeface="Arial" panose="020B0604020202020204" pitchFamily="34" charset="0"/>
                <a:buNone/>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600" cap="none" dirty="0">
                  <a:solidFill>
                    <a:schemeClr val="accent4">
                      <a:lumMod val="75000"/>
                    </a:schemeClr>
                  </a:solidFill>
                  <a:ea typeface="Tahoma" panose="020B0604030504040204" pitchFamily="34" charset="0"/>
                  <a:cs typeface="Tahoma" panose="020B0604030504040204" pitchFamily="34" charset="0"/>
                </a:rPr>
                <a:t>Gratuit </a:t>
              </a:r>
              <a:r>
                <a:rPr lang="fr-FR" sz="1600" cap="none" baseline="30000" dirty="0">
                  <a:solidFill>
                    <a:schemeClr val="accent4">
                      <a:lumMod val="75000"/>
                    </a:schemeClr>
                  </a:solidFill>
                  <a:ea typeface="Tahoma" panose="020B0604030504040204" pitchFamily="34" charset="0"/>
                  <a:cs typeface="Tahoma" panose="020B0604030504040204" pitchFamily="34" charset="0"/>
                </a:rPr>
                <a:t>(2) </a:t>
              </a:r>
              <a:r>
                <a:rPr lang="fr-FR" sz="1600" cap="none" dirty="0">
                  <a:solidFill>
                    <a:schemeClr val="accent4">
                      <a:lumMod val="75000"/>
                    </a:schemeClr>
                  </a:solidFill>
                  <a:ea typeface="Tahoma" panose="020B0604030504040204" pitchFamily="34" charset="0"/>
                  <a:cs typeface="Tahoma" panose="020B0604030504040204" pitchFamily="34" charset="0"/>
                </a:rPr>
                <a:t>pour le client</a:t>
              </a:r>
            </a:p>
            <a:p>
              <a:pPr algn="r">
                <a:spcBef>
                  <a:spcPct val="0"/>
                </a:spcBef>
              </a:pPr>
              <a:r>
                <a:rPr lang="fr-FR" altLang="en-US" b="0" cap="none" dirty="0">
                  <a:solidFill>
                    <a:schemeClr val="tx1">
                      <a:lumMod val="75000"/>
                      <a:lumOff val="25000"/>
                    </a:schemeClr>
                  </a:solidFill>
                </a:rPr>
                <a:t>Papernest est rémunéré par une commission touché par le fournisseur</a:t>
              </a:r>
              <a:r>
                <a:rPr lang="it-IT" b="0" cap="none" dirty="0">
                  <a:solidFill>
                    <a:schemeClr val="tx1">
                      <a:lumMod val="75000"/>
                      <a:lumOff val="25000"/>
                    </a:schemeClr>
                  </a:solidFill>
                </a:rPr>
                <a:t>.</a:t>
              </a:r>
              <a:endParaRPr lang="en-US" altLang="en-US" b="0" cap="none" dirty="0">
                <a:solidFill>
                  <a:schemeClr val="tx1">
                    <a:lumMod val="75000"/>
                    <a:lumOff val="25000"/>
                  </a:schemeClr>
                </a:solidFill>
              </a:endParaRPr>
            </a:p>
          </p:txBody>
        </p:sp>
        <p:cxnSp>
          <p:nvCxnSpPr>
            <p:cNvPr id="31" name="Connecteur droit 30">
              <a:extLst>
                <a:ext uri="{FF2B5EF4-FFF2-40B4-BE49-F238E27FC236}">
                  <a16:creationId xmlns:a16="http://schemas.microsoft.com/office/drawing/2014/main" id="{4731DB8C-5ACD-F938-AA79-2A4C00A00625}"/>
                </a:ext>
              </a:extLst>
            </p:cNvPr>
            <p:cNvCxnSpPr>
              <a:cxnSpLocks/>
            </p:cNvCxnSpPr>
            <p:nvPr/>
          </p:nvCxnSpPr>
          <p:spPr>
            <a:xfrm>
              <a:off x="3713612" y="3592587"/>
              <a:ext cx="626589" cy="1525"/>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027" name="Ellipse 1026">
              <a:extLst>
                <a:ext uri="{FF2B5EF4-FFF2-40B4-BE49-F238E27FC236}">
                  <a16:creationId xmlns:a16="http://schemas.microsoft.com/office/drawing/2014/main" id="{A187729C-A467-8E40-D14C-5D241AC76D30}"/>
                </a:ext>
              </a:extLst>
            </p:cNvPr>
            <p:cNvSpPr/>
            <p:nvPr/>
          </p:nvSpPr>
          <p:spPr>
            <a:xfrm>
              <a:off x="2993612" y="3233349"/>
              <a:ext cx="720000" cy="720000"/>
            </a:xfrm>
            <a:prstGeom prst="ellipse">
              <a:avLst/>
            </a:prstGeom>
            <a:solidFill>
              <a:schemeClr val="accent5">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grpSp>
          <p:nvGrpSpPr>
            <p:cNvPr id="1055" name="Graphique 1771">
              <a:extLst>
                <a:ext uri="{FF2B5EF4-FFF2-40B4-BE49-F238E27FC236}">
                  <a16:creationId xmlns:a16="http://schemas.microsoft.com/office/drawing/2014/main" id="{8292C2EE-5C0D-C030-94FF-3C22B6CC81D9}"/>
                </a:ext>
              </a:extLst>
            </p:cNvPr>
            <p:cNvGrpSpPr/>
            <p:nvPr/>
          </p:nvGrpSpPr>
          <p:grpSpPr>
            <a:xfrm>
              <a:off x="3104558" y="3310487"/>
              <a:ext cx="473441" cy="501409"/>
              <a:chOff x="1724024" y="1333500"/>
              <a:chExt cx="338613" cy="358616"/>
            </a:xfrm>
            <a:noFill/>
          </p:grpSpPr>
          <p:grpSp>
            <p:nvGrpSpPr>
              <p:cNvPr id="2048" name="Graphique 1771">
                <a:extLst>
                  <a:ext uri="{FF2B5EF4-FFF2-40B4-BE49-F238E27FC236}">
                    <a16:creationId xmlns:a16="http://schemas.microsoft.com/office/drawing/2014/main" id="{41A72A5A-AD4F-A632-290E-801B5CA5D0FB}"/>
                  </a:ext>
                </a:extLst>
              </p:cNvPr>
              <p:cNvGrpSpPr/>
              <p:nvPr/>
            </p:nvGrpSpPr>
            <p:grpSpPr>
              <a:xfrm>
                <a:off x="1724024" y="1333500"/>
                <a:ext cx="338613" cy="358616"/>
                <a:chOff x="1724024" y="1333500"/>
                <a:chExt cx="338613" cy="358616"/>
              </a:xfrm>
              <a:noFill/>
            </p:grpSpPr>
            <p:sp>
              <p:nvSpPr>
                <p:cNvPr id="2056" name="Forme libre : forme 2055">
                  <a:extLst>
                    <a:ext uri="{FF2B5EF4-FFF2-40B4-BE49-F238E27FC236}">
                      <a16:creationId xmlns:a16="http://schemas.microsoft.com/office/drawing/2014/main" id="{4F3E4662-2721-8E1D-ADB7-FE7E620EF989}"/>
                    </a:ext>
                  </a:extLst>
                </p:cNvPr>
                <p:cNvSpPr/>
                <p:nvPr/>
              </p:nvSpPr>
              <p:spPr>
                <a:xfrm>
                  <a:off x="1897093" y="1400079"/>
                  <a:ext cx="97181" cy="176212"/>
                </a:xfrm>
                <a:custGeom>
                  <a:avLst/>
                  <a:gdLst>
                    <a:gd name="connsiteX0" fmla="*/ 97155 w 97181"/>
                    <a:gd name="connsiteY0" fmla="*/ 176213 h 176212"/>
                    <a:gd name="connsiteX1" fmla="*/ 97155 w 97181"/>
                    <a:gd name="connsiteY1" fmla="*/ 125920 h 176212"/>
                    <a:gd name="connsiteX2" fmla="*/ 8192 w 97181"/>
                    <a:gd name="connsiteY2" fmla="*/ 0 h 176212"/>
                    <a:gd name="connsiteX3" fmla="*/ 0 w 97181"/>
                    <a:gd name="connsiteY3" fmla="*/ 0 h 176212"/>
                  </a:gdLst>
                  <a:ahLst/>
                  <a:cxnLst>
                    <a:cxn ang="0">
                      <a:pos x="connsiteX0" y="connsiteY0"/>
                    </a:cxn>
                    <a:cxn ang="0">
                      <a:pos x="connsiteX1" y="connsiteY1"/>
                    </a:cxn>
                    <a:cxn ang="0">
                      <a:pos x="connsiteX2" y="connsiteY2"/>
                    </a:cxn>
                    <a:cxn ang="0">
                      <a:pos x="connsiteX3" y="connsiteY3"/>
                    </a:cxn>
                  </a:cxnLst>
                  <a:rect l="l" t="t" r="r" b="b"/>
                  <a:pathLst>
                    <a:path w="97181" h="176212">
                      <a:moveTo>
                        <a:pt x="97155" y="176213"/>
                      </a:moveTo>
                      <a:cubicBezTo>
                        <a:pt x="97155" y="145161"/>
                        <a:pt x="97155" y="125920"/>
                        <a:pt x="97155" y="125920"/>
                      </a:cubicBezTo>
                      <a:cubicBezTo>
                        <a:pt x="97155" y="125920"/>
                        <a:pt x="101251" y="0"/>
                        <a:pt x="8192" y="0"/>
                      </a:cubicBezTo>
                      <a:lnTo>
                        <a:pt x="0"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7" name="Forme libre : forme 2056">
                  <a:extLst>
                    <a:ext uri="{FF2B5EF4-FFF2-40B4-BE49-F238E27FC236}">
                      <a16:creationId xmlns:a16="http://schemas.microsoft.com/office/drawing/2014/main" id="{BC10FEC9-A67D-F85F-6E51-69F46031DB53}"/>
                    </a:ext>
                  </a:extLst>
                </p:cNvPr>
                <p:cNvSpPr/>
                <p:nvPr/>
              </p:nvSpPr>
              <p:spPr>
                <a:xfrm>
                  <a:off x="1834514" y="1670018"/>
                  <a:ext cx="127063" cy="9525"/>
                </a:xfrm>
                <a:custGeom>
                  <a:avLst/>
                  <a:gdLst>
                    <a:gd name="connsiteX0" fmla="*/ 0 w 127063"/>
                    <a:gd name="connsiteY0" fmla="*/ 0 h 9525"/>
                    <a:gd name="connsiteX1" fmla="*/ 127064 w 127063"/>
                    <a:gd name="connsiteY1" fmla="*/ 0 h 9525"/>
                  </a:gdLst>
                  <a:ahLst/>
                  <a:cxnLst>
                    <a:cxn ang="0">
                      <a:pos x="connsiteX0" y="connsiteY0"/>
                    </a:cxn>
                    <a:cxn ang="0">
                      <a:pos x="connsiteX1" y="connsiteY1"/>
                    </a:cxn>
                  </a:cxnLst>
                  <a:rect l="l" t="t" r="r" b="b"/>
                  <a:pathLst>
                    <a:path w="127063" h="9525">
                      <a:moveTo>
                        <a:pt x="0" y="0"/>
                      </a:moveTo>
                      <a:lnTo>
                        <a:pt x="127064"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8" name="Forme libre : forme 2057">
                  <a:extLst>
                    <a:ext uri="{FF2B5EF4-FFF2-40B4-BE49-F238E27FC236}">
                      <a16:creationId xmlns:a16="http://schemas.microsoft.com/office/drawing/2014/main" id="{D331FF0F-8FA8-D0CB-97D7-0D927087333F}"/>
                    </a:ext>
                  </a:extLst>
                </p:cNvPr>
                <p:cNvSpPr/>
                <p:nvPr/>
              </p:nvSpPr>
              <p:spPr>
                <a:xfrm>
                  <a:off x="1779650" y="1399074"/>
                  <a:ext cx="89439" cy="99113"/>
                </a:xfrm>
                <a:custGeom>
                  <a:avLst/>
                  <a:gdLst>
                    <a:gd name="connsiteX0" fmla="*/ 89440 w 89439"/>
                    <a:gd name="connsiteY0" fmla="*/ 148 h 99113"/>
                    <a:gd name="connsiteX1" fmla="*/ 0 w 89439"/>
                    <a:gd name="connsiteY1" fmla="*/ 99113 h 99113"/>
                  </a:gdLst>
                  <a:ahLst/>
                  <a:cxnLst>
                    <a:cxn ang="0">
                      <a:pos x="connsiteX0" y="connsiteY0"/>
                    </a:cxn>
                    <a:cxn ang="0">
                      <a:pos x="connsiteX1" y="connsiteY1"/>
                    </a:cxn>
                  </a:cxnLst>
                  <a:rect l="l" t="t" r="r" b="b"/>
                  <a:pathLst>
                    <a:path w="89439" h="99113">
                      <a:moveTo>
                        <a:pt x="89440" y="148"/>
                      </a:moveTo>
                      <a:cubicBezTo>
                        <a:pt x="89440" y="148"/>
                        <a:pt x="13144" y="-8138"/>
                        <a:pt x="0" y="99113"/>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9" name="Forme libre : forme 2058">
                  <a:extLst>
                    <a:ext uri="{FF2B5EF4-FFF2-40B4-BE49-F238E27FC236}">
                      <a16:creationId xmlns:a16="http://schemas.microsoft.com/office/drawing/2014/main" id="{0F31E19C-17BA-887D-B8B9-9143F96FC28A}"/>
                    </a:ext>
                  </a:extLst>
                </p:cNvPr>
                <p:cNvSpPr/>
                <p:nvPr/>
              </p:nvSpPr>
              <p:spPr>
                <a:xfrm>
                  <a:off x="1847658" y="1336387"/>
                  <a:ext cx="89725" cy="63692"/>
                </a:xfrm>
                <a:custGeom>
                  <a:avLst/>
                  <a:gdLst>
                    <a:gd name="connsiteX0" fmla="*/ 64198 w 89725"/>
                    <a:gd name="connsiteY0" fmla="*/ 63693 h 63692"/>
                    <a:gd name="connsiteX1" fmla="*/ 89726 w 89725"/>
                    <a:gd name="connsiteY1" fmla="*/ 13496 h 63692"/>
                    <a:gd name="connsiteX2" fmla="*/ 0 w 89725"/>
                    <a:gd name="connsiteY2" fmla="*/ 10162 h 63692"/>
                  </a:gdLst>
                  <a:ahLst/>
                  <a:cxnLst>
                    <a:cxn ang="0">
                      <a:pos x="connsiteX0" y="connsiteY0"/>
                    </a:cxn>
                    <a:cxn ang="0">
                      <a:pos x="connsiteX1" y="connsiteY1"/>
                    </a:cxn>
                    <a:cxn ang="0">
                      <a:pos x="connsiteX2" y="connsiteY2"/>
                    </a:cxn>
                  </a:cxnLst>
                  <a:rect l="l" t="t" r="r" b="b"/>
                  <a:pathLst>
                    <a:path w="89725" h="63692">
                      <a:moveTo>
                        <a:pt x="64198" y="63693"/>
                      </a:moveTo>
                      <a:lnTo>
                        <a:pt x="89726" y="13496"/>
                      </a:lnTo>
                      <a:cubicBezTo>
                        <a:pt x="89726" y="13496"/>
                        <a:pt x="46101" y="-14508"/>
                        <a:pt x="0" y="10162"/>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60" name="Forme libre : forme 2059">
                  <a:extLst>
                    <a:ext uri="{FF2B5EF4-FFF2-40B4-BE49-F238E27FC236}">
                      <a16:creationId xmlns:a16="http://schemas.microsoft.com/office/drawing/2014/main" id="{B7FE8A91-9749-A205-B2A2-E8C7A8A14487}"/>
                    </a:ext>
                  </a:extLst>
                </p:cNvPr>
                <p:cNvSpPr/>
                <p:nvPr/>
              </p:nvSpPr>
              <p:spPr>
                <a:xfrm>
                  <a:off x="1839467" y="1355598"/>
                  <a:ext cx="17240" cy="42767"/>
                </a:xfrm>
                <a:custGeom>
                  <a:avLst/>
                  <a:gdLst>
                    <a:gd name="connsiteX0" fmla="*/ 0 w 17240"/>
                    <a:gd name="connsiteY0" fmla="*/ 0 h 42767"/>
                    <a:gd name="connsiteX1" fmla="*/ 17240 w 17240"/>
                    <a:gd name="connsiteY1" fmla="*/ 42767 h 42767"/>
                  </a:gdLst>
                  <a:ahLst/>
                  <a:cxnLst>
                    <a:cxn ang="0">
                      <a:pos x="connsiteX0" y="connsiteY0"/>
                    </a:cxn>
                    <a:cxn ang="0">
                      <a:pos x="connsiteX1" y="connsiteY1"/>
                    </a:cxn>
                  </a:cxnLst>
                  <a:rect l="l" t="t" r="r" b="b"/>
                  <a:pathLst>
                    <a:path w="17240" h="42767">
                      <a:moveTo>
                        <a:pt x="0" y="0"/>
                      </a:moveTo>
                      <a:lnTo>
                        <a:pt x="17240" y="42767"/>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61" name="Forme libre : forme 2060">
                  <a:extLst>
                    <a:ext uri="{FF2B5EF4-FFF2-40B4-BE49-F238E27FC236}">
                      <a16:creationId xmlns:a16="http://schemas.microsoft.com/office/drawing/2014/main" id="{CF1FCB1F-04CF-67AB-A859-9C91DD7225C7}"/>
                    </a:ext>
                  </a:extLst>
                </p:cNvPr>
                <p:cNvSpPr/>
                <p:nvPr/>
              </p:nvSpPr>
              <p:spPr>
                <a:xfrm>
                  <a:off x="1887568" y="1350740"/>
                  <a:ext cx="95" cy="40195"/>
                </a:xfrm>
                <a:custGeom>
                  <a:avLst/>
                  <a:gdLst>
                    <a:gd name="connsiteX0" fmla="*/ 0 w 95"/>
                    <a:gd name="connsiteY0" fmla="*/ 0 h 40195"/>
                    <a:gd name="connsiteX1" fmla="*/ 95 w 95"/>
                    <a:gd name="connsiteY1" fmla="*/ 40196 h 40195"/>
                  </a:gdLst>
                  <a:ahLst/>
                  <a:cxnLst>
                    <a:cxn ang="0">
                      <a:pos x="connsiteX0" y="connsiteY0"/>
                    </a:cxn>
                    <a:cxn ang="0">
                      <a:pos x="connsiteX1" y="connsiteY1"/>
                    </a:cxn>
                  </a:cxnLst>
                  <a:rect l="l" t="t" r="r" b="b"/>
                  <a:pathLst>
                    <a:path w="95" h="40195">
                      <a:moveTo>
                        <a:pt x="0" y="0"/>
                      </a:moveTo>
                      <a:lnTo>
                        <a:pt x="95" y="40196"/>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62" name="Forme libre : forme 2061">
                  <a:extLst>
                    <a:ext uri="{FF2B5EF4-FFF2-40B4-BE49-F238E27FC236}">
                      <a16:creationId xmlns:a16="http://schemas.microsoft.com/office/drawing/2014/main" id="{CB6B3F14-53C8-E0EA-FAD9-7423F642FDB4}"/>
                    </a:ext>
                  </a:extLst>
                </p:cNvPr>
                <p:cNvSpPr/>
                <p:nvPr/>
              </p:nvSpPr>
              <p:spPr>
                <a:xfrm>
                  <a:off x="1865660" y="1358550"/>
                  <a:ext cx="8953" cy="18573"/>
                </a:xfrm>
                <a:custGeom>
                  <a:avLst/>
                  <a:gdLst>
                    <a:gd name="connsiteX0" fmla="*/ 0 w 8953"/>
                    <a:gd name="connsiteY0" fmla="*/ 0 h 18573"/>
                    <a:gd name="connsiteX1" fmla="*/ 8954 w 8953"/>
                    <a:gd name="connsiteY1" fmla="*/ 18574 h 18573"/>
                  </a:gdLst>
                  <a:ahLst/>
                  <a:cxnLst>
                    <a:cxn ang="0">
                      <a:pos x="connsiteX0" y="connsiteY0"/>
                    </a:cxn>
                    <a:cxn ang="0">
                      <a:pos x="connsiteX1" y="connsiteY1"/>
                    </a:cxn>
                  </a:cxnLst>
                  <a:rect l="l" t="t" r="r" b="b"/>
                  <a:pathLst>
                    <a:path w="8953" h="18573">
                      <a:moveTo>
                        <a:pt x="0" y="0"/>
                      </a:moveTo>
                      <a:lnTo>
                        <a:pt x="8954" y="18574"/>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63" name="Forme libre : forme 2062">
                  <a:extLst>
                    <a:ext uri="{FF2B5EF4-FFF2-40B4-BE49-F238E27FC236}">
                      <a16:creationId xmlns:a16="http://schemas.microsoft.com/office/drawing/2014/main" id="{C55B2602-D12C-F591-34F9-BEDA80142213}"/>
                    </a:ext>
                  </a:extLst>
                </p:cNvPr>
                <p:cNvSpPr/>
                <p:nvPr/>
              </p:nvSpPr>
              <p:spPr>
                <a:xfrm>
                  <a:off x="1816797" y="1459229"/>
                  <a:ext cx="142494" cy="144970"/>
                </a:xfrm>
                <a:custGeom>
                  <a:avLst/>
                  <a:gdLst>
                    <a:gd name="connsiteX0" fmla="*/ 14859 w 142494"/>
                    <a:gd name="connsiteY0" fmla="*/ 119444 h 144970"/>
                    <a:gd name="connsiteX1" fmla="*/ 70009 w 142494"/>
                    <a:gd name="connsiteY1" fmla="*/ 144971 h 144970"/>
                    <a:gd name="connsiteX2" fmla="*/ 142494 w 142494"/>
                    <a:gd name="connsiteY2" fmla="*/ 72485 h 144970"/>
                    <a:gd name="connsiteX3" fmla="*/ 70009 w 142494"/>
                    <a:gd name="connsiteY3" fmla="*/ 0 h 144970"/>
                    <a:gd name="connsiteX4" fmla="*/ 0 w 142494"/>
                    <a:gd name="connsiteY4" fmla="*/ 53721 h 144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94" h="144970">
                      <a:moveTo>
                        <a:pt x="14859" y="119444"/>
                      </a:moveTo>
                      <a:cubicBezTo>
                        <a:pt x="28099" y="135065"/>
                        <a:pt x="47911" y="144971"/>
                        <a:pt x="70009" y="144971"/>
                      </a:cubicBezTo>
                      <a:cubicBezTo>
                        <a:pt x="110014" y="144971"/>
                        <a:pt x="142494" y="112586"/>
                        <a:pt x="142494" y="72485"/>
                      </a:cubicBezTo>
                      <a:cubicBezTo>
                        <a:pt x="142494" y="32385"/>
                        <a:pt x="110109" y="0"/>
                        <a:pt x="70009" y="0"/>
                      </a:cubicBezTo>
                      <a:cubicBezTo>
                        <a:pt x="36481" y="0"/>
                        <a:pt x="8287" y="22765"/>
                        <a:pt x="0" y="53721"/>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nvGrpSpPr>
                <p:cNvPr id="2064" name="Graphique 1771">
                  <a:extLst>
                    <a:ext uri="{FF2B5EF4-FFF2-40B4-BE49-F238E27FC236}">
                      <a16:creationId xmlns:a16="http://schemas.microsoft.com/office/drawing/2014/main" id="{0941029B-C2B9-A9F9-B12A-EAA8940B9DED}"/>
                    </a:ext>
                  </a:extLst>
                </p:cNvPr>
                <p:cNvGrpSpPr/>
                <p:nvPr/>
              </p:nvGrpSpPr>
              <p:grpSpPr>
                <a:xfrm>
                  <a:off x="1842800" y="1496853"/>
                  <a:ext cx="57911" cy="71628"/>
                  <a:chOff x="1842800" y="1496853"/>
                  <a:chExt cx="57911" cy="71628"/>
                </a:xfrm>
                <a:noFill/>
              </p:grpSpPr>
              <p:sp>
                <p:nvSpPr>
                  <p:cNvPr id="2095" name="Forme libre : forme 2094">
                    <a:extLst>
                      <a:ext uri="{FF2B5EF4-FFF2-40B4-BE49-F238E27FC236}">
                        <a16:creationId xmlns:a16="http://schemas.microsoft.com/office/drawing/2014/main" id="{A17C581C-3BD6-28F9-5FD6-5F61630F2C7D}"/>
                      </a:ext>
                    </a:extLst>
                  </p:cNvPr>
                  <p:cNvSpPr/>
                  <p:nvPr/>
                </p:nvSpPr>
                <p:spPr>
                  <a:xfrm>
                    <a:off x="1854516" y="1496853"/>
                    <a:ext cx="46196" cy="71628"/>
                  </a:xfrm>
                  <a:custGeom>
                    <a:avLst/>
                    <a:gdLst>
                      <a:gd name="connsiteX0" fmla="*/ 46196 w 46196"/>
                      <a:gd name="connsiteY0" fmla="*/ 70104 h 71628"/>
                      <a:gd name="connsiteX1" fmla="*/ 35814 w 46196"/>
                      <a:gd name="connsiteY1" fmla="*/ 71628 h 71628"/>
                      <a:gd name="connsiteX2" fmla="*/ 0 w 46196"/>
                      <a:gd name="connsiteY2" fmla="*/ 35814 h 71628"/>
                      <a:gd name="connsiteX3" fmla="*/ 35814 w 46196"/>
                      <a:gd name="connsiteY3" fmla="*/ 0 h 71628"/>
                      <a:gd name="connsiteX4" fmla="*/ 44672 w 46196"/>
                      <a:gd name="connsiteY4" fmla="*/ 1143 h 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 h="71628">
                        <a:moveTo>
                          <a:pt x="46196" y="70104"/>
                        </a:moveTo>
                        <a:cubicBezTo>
                          <a:pt x="42863" y="71057"/>
                          <a:pt x="39434" y="71628"/>
                          <a:pt x="35814" y="71628"/>
                        </a:cubicBezTo>
                        <a:cubicBezTo>
                          <a:pt x="16002" y="71628"/>
                          <a:pt x="0" y="55626"/>
                          <a:pt x="0" y="35814"/>
                        </a:cubicBezTo>
                        <a:cubicBezTo>
                          <a:pt x="0" y="16002"/>
                          <a:pt x="16002" y="0"/>
                          <a:pt x="35814" y="0"/>
                        </a:cubicBezTo>
                        <a:cubicBezTo>
                          <a:pt x="38862" y="0"/>
                          <a:pt x="41815" y="381"/>
                          <a:pt x="44672" y="1143"/>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6" name="Forme libre : forme 2095">
                    <a:extLst>
                      <a:ext uri="{FF2B5EF4-FFF2-40B4-BE49-F238E27FC236}">
                        <a16:creationId xmlns:a16="http://schemas.microsoft.com/office/drawing/2014/main" id="{73A2FB99-CD07-342E-8360-B30FA0B49CC3}"/>
                      </a:ext>
                    </a:extLst>
                  </p:cNvPr>
                  <p:cNvSpPr/>
                  <p:nvPr/>
                </p:nvSpPr>
                <p:spPr>
                  <a:xfrm>
                    <a:off x="1843848" y="1525333"/>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7" name="Forme libre : forme 2096">
                    <a:extLst>
                      <a:ext uri="{FF2B5EF4-FFF2-40B4-BE49-F238E27FC236}">
                        <a16:creationId xmlns:a16="http://schemas.microsoft.com/office/drawing/2014/main" id="{C7475950-D047-13F6-004B-3C9B77E9A353}"/>
                      </a:ext>
                    </a:extLst>
                  </p:cNvPr>
                  <p:cNvSpPr/>
                  <p:nvPr/>
                </p:nvSpPr>
                <p:spPr>
                  <a:xfrm>
                    <a:off x="1842800" y="1537525"/>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065" name="Forme libre : forme 2064">
                  <a:extLst>
                    <a:ext uri="{FF2B5EF4-FFF2-40B4-BE49-F238E27FC236}">
                      <a16:creationId xmlns:a16="http://schemas.microsoft.com/office/drawing/2014/main" id="{33D7D95C-F9A5-E1A6-4FA4-9B5D665A3F56}"/>
                    </a:ext>
                  </a:extLst>
                </p:cNvPr>
                <p:cNvSpPr/>
                <p:nvPr/>
              </p:nvSpPr>
              <p:spPr>
                <a:xfrm>
                  <a:off x="1727167" y="1507807"/>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nvGrpSpPr>
                <p:cNvPr id="2066" name="Graphique 1771">
                  <a:extLst>
                    <a:ext uri="{FF2B5EF4-FFF2-40B4-BE49-F238E27FC236}">
                      <a16:creationId xmlns:a16="http://schemas.microsoft.com/office/drawing/2014/main" id="{3A9DB5E3-EF2E-3F07-4662-CFF0B6F55A67}"/>
                    </a:ext>
                  </a:extLst>
                </p:cNvPr>
                <p:cNvGrpSpPr/>
                <p:nvPr/>
              </p:nvGrpSpPr>
              <p:grpSpPr>
                <a:xfrm>
                  <a:off x="1726881" y="1526095"/>
                  <a:ext cx="100012" cy="103060"/>
                  <a:chOff x="1726881" y="1526095"/>
                  <a:chExt cx="100012" cy="103060"/>
                </a:xfrm>
                <a:noFill/>
              </p:grpSpPr>
              <p:grpSp>
                <p:nvGrpSpPr>
                  <p:cNvPr id="2087" name="Graphique 1771">
                    <a:extLst>
                      <a:ext uri="{FF2B5EF4-FFF2-40B4-BE49-F238E27FC236}">
                        <a16:creationId xmlns:a16="http://schemas.microsoft.com/office/drawing/2014/main" id="{DA4A20AF-65CE-A6BA-F08E-C3DF3FC72DB3}"/>
                      </a:ext>
                    </a:extLst>
                  </p:cNvPr>
                  <p:cNvGrpSpPr/>
                  <p:nvPr/>
                </p:nvGrpSpPr>
                <p:grpSpPr>
                  <a:xfrm>
                    <a:off x="1727357" y="1526095"/>
                    <a:ext cx="99536" cy="60960"/>
                    <a:chOff x="1727357" y="1526095"/>
                    <a:chExt cx="99536" cy="60960"/>
                  </a:xfrm>
                  <a:noFill/>
                </p:grpSpPr>
                <p:sp>
                  <p:nvSpPr>
                    <p:cNvPr id="2092" name="Forme libre : forme 2091">
                      <a:extLst>
                        <a:ext uri="{FF2B5EF4-FFF2-40B4-BE49-F238E27FC236}">
                          <a16:creationId xmlns:a16="http://schemas.microsoft.com/office/drawing/2014/main" id="{76BBA6B8-CE15-3C70-03F4-64A1D2C8EF1D}"/>
                        </a:ext>
                      </a:extLst>
                    </p:cNvPr>
                    <p:cNvSpPr/>
                    <p:nvPr/>
                  </p:nvSpPr>
                  <p:spPr>
                    <a:xfrm>
                      <a:off x="1813082" y="1526095"/>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2" y="30575"/>
                            <a:pt x="13811" y="26098"/>
                            <a:pt x="13811" y="21050"/>
                          </a:cubicBezTo>
                          <a:lnTo>
                            <a:pt x="1381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3" name="Forme libre : forme 2092">
                      <a:extLst>
                        <a:ext uri="{FF2B5EF4-FFF2-40B4-BE49-F238E27FC236}">
                          <a16:creationId xmlns:a16="http://schemas.microsoft.com/office/drawing/2014/main" id="{0801555C-7E08-4E14-04A4-47AECA301A31}"/>
                        </a:ext>
                      </a:extLst>
                    </p:cNvPr>
                    <p:cNvSpPr/>
                    <p:nvPr/>
                  </p:nvSpPr>
                  <p:spPr>
                    <a:xfrm>
                      <a:off x="1727357" y="1526381"/>
                      <a:ext cx="64770" cy="39338"/>
                    </a:xfrm>
                    <a:custGeom>
                      <a:avLst/>
                      <a:gdLst>
                        <a:gd name="connsiteX0" fmla="*/ 0 w 64770"/>
                        <a:gd name="connsiteY0" fmla="*/ 0 h 39338"/>
                        <a:gd name="connsiteX1" fmla="*/ 0 w 64770"/>
                        <a:gd name="connsiteY1" fmla="*/ 20765 h 39338"/>
                        <a:gd name="connsiteX2" fmla="*/ 49721 w 64770"/>
                        <a:gd name="connsiteY2" fmla="*/ 39338 h 39338"/>
                        <a:gd name="connsiteX3" fmla="*/ 64770 w 64770"/>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70" h="39338">
                          <a:moveTo>
                            <a:pt x="0" y="0"/>
                          </a:moveTo>
                          <a:lnTo>
                            <a:pt x="0" y="20765"/>
                          </a:lnTo>
                          <a:cubicBezTo>
                            <a:pt x="0" y="30956"/>
                            <a:pt x="22289" y="39338"/>
                            <a:pt x="49721" y="39338"/>
                          </a:cubicBezTo>
                          <a:cubicBezTo>
                            <a:pt x="54959" y="39338"/>
                            <a:pt x="60008" y="39053"/>
                            <a:pt x="64770" y="38481"/>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4" name="Forme libre : forme 2093">
                      <a:extLst>
                        <a:ext uri="{FF2B5EF4-FFF2-40B4-BE49-F238E27FC236}">
                          <a16:creationId xmlns:a16="http://schemas.microsoft.com/office/drawing/2014/main" id="{CF4833BA-3AEE-4FA0-CCE6-F2EBF6E7FB8E}"/>
                        </a:ext>
                      </a:extLst>
                    </p:cNvPr>
                    <p:cNvSpPr/>
                    <p:nvPr/>
                  </p:nvSpPr>
                  <p:spPr>
                    <a:xfrm>
                      <a:off x="1727357" y="15474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nvGrpSpPr>
                  <p:cNvPr id="2088" name="Graphique 1771">
                    <a:extLst>
                      <a:ext uri="{FF2B5EF4-FFF2-40B4-BE49-F238E27FC236}">
                        <a16:creationId xmlns:a16="http://schemas.microsoft.com/office/drawing/2014/main" id="{5F6D379F-BFBE-804C-52B4-4CFACDEC16B8}"/>
                      </a:ext>
                    </a:extLst>
                  </p:cNvPr>
                  <p:cNvGrpSpPr/>
                  <p:nvPr/>
                </p:nvGrpSpPr>
                <p:grpSpPr>
                  <a:xfrm>
                    <a:off x="1726881" y="1568291"/>
                    <a:ext cx="99536" cy="60864"/>
                    <a:chOff x="1726881" y="1568291"/>
                    <a:chExt cx="99536" cy="60864"/>
                  </a:xfrm>
                  <a:noFill/>
                </p:grpSpPr>
                <p:sp>
                  <p:nvSpPr>
                    <p:cNvPr id="2089" name="Forme libre : forme 2088">
                      <a:extLst>
                        <a:ext uri="{FF2B5EF4-FFF2-40B4-BE49-F238E27FC236}">
                          <a16:creationId xmlns:a16="http://schemas.microsoft.com/office/drawing/2014/main" id="{23A2D4C2-CE29-519A-71FF-A3EAAF96A08D}"/>
                        </a:ext>
                      </a:extLst>
                    </p:cNvPr>
                    <p:cNvSpPr/>
                    <p:nvPr/>
                  </p:nvSpPr>
                  <p:spPr>
                    <a:xfrm>
                      <a:off x="1789651" y="1568291"/>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5" y="36862"/>
                            <a:pt x="36767" y="29623"/>
                            <a:pt x="36767" y="21050"/>
                          </a:cubicBezTo>
                          <a:lnTo>
                            <a:pt x="36767"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0" name="Forme libre : forme 2089">
                      <a:extLst>
                        <a:ext uri="{FF2B5EF4-FFF2-40B4-BE49-F238E27FC236}">
                          <a16:creationId xmlns:a16="http://schemas.microsoft.com/office/drawing/2014/main" id="{1BBF945A-4B10-14EC-9B3A-D8782F4FD74C}"/>
                        </a:ext>
                      </a:extLst>
                    </p:cNvPr>
                    <p:cNvSpPr/>
                    <p:nvPr/>
                  </p:nvSpPr>
                  <p:spPr>
                    <a:xfrm>
                      <a:off x="1726881" y="1568577"/>
                      <a:ext cx="40385" cy="38957"/>
                    </a:xfrm>
                    <a:custGeom>
                      <a:avLst/>
                      <a:gdLst>
                        <a:gd name="connsiteX0" fmla="*/ 0 w 40385"/>
                        <a:gd name="connsiteY0" fmla="*/ 0 h 38957"/>
                        <a:gd name="connsiteX1" fmla="*/ 0 w 40385"/>
                        <a:gd name="connsiteY1" fmla="*/ 20765 h 38957"/>
                        <a:gd name="connsiteX2" fmla="*/ 40386 w 40385"/>
                        <a:gd name="connsiteY2" fmla="*/ 38957 h 38957"/>
                      </a:gdLst>
                      <a:ahLst/>
                      <a:cxnLst>
                        <a:cxn ang="0">
                          <a:pos x="connsiteX0" y="connsiteY0"/>
                        </a:cxn>
                        <a:cxn ang="0">
                          <a:pos x="connsiteX1" y="connsiteY1"/>
                        </a:cxn>
                        <a:cxn ang="0">
                          <a:pos x="connsiteX2" y="connsiteY2"/>
                        </a:cxn>
                      </a:cxnLst>
                      <a:rect l="l" t="t" r="r" b="b"/>
                      <a:pathLst>
                        <a:path w="40385" h="38957">
                          <a:moveTo>
                            <a:pt x="0" y="0"/>
                          </a:moveTo>
                          <a:lnTo>
                            <a:pt x="0" y="20765"/>
                          </a:lnTo>
                          <a:cubicBezTo>
                            <a:pt x="0" y="29813"/>
                            <a:pt x="17335" y="37338"/>
                            <a:pt x="40386" y="38957"/>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91" name="Forme libre : forme 2090">
                      <a:extLst>
                        <a:ext uri="{FF2B5EF4-FFF2-40B4-BE49-F238E27FC236}">
                          <a16:creationId xmlns:a16="http://schemas.microsoft.com/office/drawing/2014/main" id="{D857AF3D-8FE9-FAFD-018C-1B99BAA76C13}"/>
                        </a:ext>
                      </a:extLst>
                    </p:cNvPr>
                    <p:cNvSpPr/>
                    <p:nvPr/>
                  </p:nvSpPr>
                  <p:spPr>
                    <a:xfrm>
                      <a:off x="1726881" y="15895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grpSp>
              <p:nvGrpSpPr>
                <p:cNvPr id="2067" name="Graphique 1771">
                  <a:extLst>
                    <a:ext uri="{FF2B5EF4-FFF2-40B4-BE49-F238E27FC236}">
                      <a16:creationId xmlns:a16="http://schemas.microsoft.com/office/drawing/2014/main" id="{BBBCB46C-2CD0-111F-2AD1-BCD52A221DCE}"/>
                    </a:ext>
                  </a:extLst>
                </p:cNvPr>
                <p:cNvGrpSpPr/>
                <p:nvPr/>
              </p:nvGrpSpPr>
              <p:grpSpPr>
                <a:xfrm>
                  <a:off x="1726881" y="1610391"/>
                  <a:ext cx="100012" cy="81724"/>
                  <a:chOff x="1726881" y="1610391"/>
                  <a:chExt cx="100012" cy="81724"/>
                </a:xfrm>
                <a:noFill/>
              </p:grpSpPr>
              <p:grpSp>
                <p:nvGrpSpPr>
                  <p:cNvPr id="2082" name="Graphique 1771">
                    <a:extLst>
                      <a:ext uri="{FF2B5EF4-FFF2-40B4-BE49-F238E27FC236}">
                        <a16:creationId xmlns:a16="http://schemas.microsoft.com/office/drawing/2014/main" id="{9A3F77DC-55DB-DD55-2C99-6C3129080D6A}"/>
                      </a:ext>
                    </a:extLst>
                  </p:cNvPr>
                  <p:cNvGrpSpPr/>
                  <p:nvPr/>
                </p:nvGrpSpPr>
                <p:grpSpPr>
                  <a:xfrm>
                    <a:off x="1727357" y="1610391"/>
                    <a:ext cx="99536" cy="60960"/>
                    <a:chOff x="1727357" y="1610391"/>
                    <a:chExt cx="99536" cy="60960"/>
                  </a:xfrm>
                  <a:noFill/>
                </p:grpSpPr>
                <p:sp>
                  <p:nvSpPr>
                    <p:cNvPr id="2084" name="Forme libre : forme 2083">
                      <a:extLst>
                        <a:ext uri="{FF2B5EF4-FFF2-40B4-BE49-F238E27FC236}">
                          <a16:creationId xmlns:a16="http://schemas.microsoft.com/office/drawing/2014/main" id="{A40A8F89-D3A4-9AAF-6970-5E0DC6CA4FA4}"/>
                        </a:ext>
                      </a:extLst>
                    </p:cNvPr>
                    <p:cNvSpPr/>
                    <p:nvPr/>
                  </p:nvSpPr>
                  <p:spPr>
                    <a:xfrm>
                      <a:off x="1727357" y="1610391"/>
                      <a:ext cx="99440" cy="39623"/>
                    </a:xfrm>
                    <a:custGeom>
                      <a:avLst/>
                      <a:gdLst>
                        <a:gd name="connsiteX0" fmla="*/ 0 w 99440"/>
                        <a:gd name="connsiteY0" fmla="*/ 286 h 39623"/>
                        <a:gd name="connsiteX1" fmla="*/ 0 w 99440"/>
                        <a:gd name="connsiteY1" fmla="*/ 21050 h 39623"/>
                        <a:gd name="connsiteX2" fmla="*/ 49721 w 99440"/>
                        <a:gd name="connsiteY2" fmla="*/ 39624 h 39623"/>
                        <a:gd name="connsiteX3" fmla="*/ 99441 w 99440"/>
                        <a:gd name="connsiteY3" fmla="*/ 21050 h 39623"/>
                        <a:gd name="connsiteX4" fmla="*/ 99441 w 99440"/>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3">
                          <a:moveTo>
                            <a:pt x="0" y="286"/>
                          </a:moveTo>
                          <a:lnTo>
                            <a:pt x="0" y="21050"/>
                          </a:lnTo>
                          <a:cubicBezTo>
                            <a:pt x="0" y="31242"/>
                            <a:pt x="22289" y="39624"/>
                            <a:pt x="49721"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85" name="Forme libre : forme 2084">
                      <a:extLst>
                        <a:ext uri="{FF2B5EF4-FFF2-40B4-BE49-F238E27FC236}">
                          <a16:creationId xmlns:a16="http://schemas.microsoft.com/office/drawing/2014/main" id="{004E129A-E343-7E29-1F24-8FB913BD590E}"/>
                        </a:ext>
                      </a:extLst>
                    </p:cNvPr>
                    <p:cNvSpPr/>
                    <p:nvPr/>
                  </p:nvSpPr>
                  <p:spPr>
                    <a:xfrm>
                      <a:off x="1763076" y="1631727"/>
                      <a:ext cx="63817" cy="39624"/>
                    </a:xfrm>
                    <a:custGeom>
                      <a:avLst/>
                      <a:gdLst>
                        <a:gd name="connsiteX0" fmla="*/ 0 w 63817"/>
                        <a:gd name="connsiteY0" fmla="*/ 38862 h 39624"/>
                        <a:gd name="connsiteX1" fmla="*/ 14097 w 63817"/>
                        <a:gd name="connsiteY1" fmla="*/ 39624 h 39624"/>
                        <a:gd name="connsiteX2" fmla="*/ 63818 w 63817"/>
                        <a:gd name="connsiteY2" fmla="*/ 21050 h 39624"/>
                        <a:gd name="connsiteX3" fmla="*/ 63818 w 63817"/>
                        <a:gd name="connsiteY3" fmla="*/ 0 h 39624"/>
                      </a:gdLst>
                      <a:ahLst/>
                      <a:cxnLst>
                        <a:cxn ang="0">
                          <a:pos x="connsiteX0" y="connsiteY0"/>
                        </a:cxn>
                        <a:cxn ang="0">
                          <a:pos x="connsiteX1" y="connsiteY1"/>
                        </a:cxn>
                        <a:cxn ang="0">
                          <a:pos x="connsiteX2" y="connsiteY2"/>
                        </a:cxn>
                        <a:cxn ang="0">
                          <a:pos x="connsiteX3" y="connsiteY3"/>
                        </a:cxn>
                      </a:cxnLst>
                      <a:rect l="l" t="t" r="r" b="b"/>
                      <a:pathLst>
                        <a:path w="63817" h="39624">
                          <a:moveTo>
                            <a:pt x="0" y="38862"/>
                          </a:moveTo>
                          <a:cubicBezTo>
                            <a:pt x="4477" y="39338"/>
                            <a:pt x="9239" y="39624"/>
                            <a:pt x="14097" y="39624"/>
                          </a:cubicBezTo>
                          <a:cubicBezTo>
                            <a:pt x="41529" y="39624"/>
                            <a:pt x="63818" y="31337"/>
                            <a:pt x="63818" y="21050"/>
                          </a:cubicBezTo>
                          <a:lnTo>
                            <a:pt x="63818"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86" name="Forme libre : forme 2085">
                      <a:extLst>
                        <a:ext uri="{FF2B5EF4-FFF2-40B4-BE49-F238E27FC236}">
                          <a16:creationId xmlns:a16="http://schemas.microsoft.com/office/drawing/2014/main" id="{93C13462-A534-F3E2-36A1-50E4C9731C1A}"/>
                        </a:ext>
                      </a:extLst>
                    </p:cNvPr>
                    <p:cNvSpPr/>
                    <p:nvPr/>
                  </p:nvSpPr>
                  <p:spPr>
                    <a:xfrm>
                      <a:off x="1727357" y="1632013"/>
                      <a:ext cx="15811" cy="34289"/>
                    </a:xfrm>
                    <a:custGeom>
                      <a:avLst/>
                      <a:gdLst>
                        <a:gd name="connsiteX0" fmla="*/ 0 w 15811"/>
                        <a:gd name="connsiteY0" fmla="*/ 0 h 34289"/>
                        <a:gd name="connsiteX1" fmla="*/ 0 w 15811"/>
                        <a:gd name="connsiteY1" fmla="*/ 20765 h 34289"/>
                        <a:gd name="connsiteX2" fmla="*/ 15812 w 15811"/>
                        <a:gd name="connsiteY2" fmla="*/ 34290 h 34289"/>
                      </a:gdLst>
                      <a:ahLst/>
                      <a:cxnLst>
                        <a:cxn ang="0">
                          <a:pos x="connsiteX0" y="connsiteY0"/>
                        </a:cxn>
                        <a:cxn ang="0">
                          <a:pos x="connsiteX1" y="connsiteY1"/>
                        </a:cxn>
                        <a:cxn ang="0">
                          <a:pos x="connsiteX2" y="connsiteY2"/>
                        </a:cxn>
                      </a:cxnLst>
                      <a:rect l="l" t="t" r="r" b="b"/>
                      <a:pathLst>
                        <a:path w="15811" h="34289">
                          <a:moveTo>
                            <a:pt x="0" y="0"/>
                          </a:moveTo>
                          <a:lnTo>
                            <a:pt x="0" y="20765"/>
                          </a:lnTo>
                          <a:cubicBezTo>
                            <a:pt x="0" y="26099"/>
                            <a:pt x="6096" y="30956"/>
                            <a:pt x="15812" y="34290"/>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083" name="Forme libre : forme 2082">
                    <a:extLst>
                      <a:ext uri="{FF2B5EF4-FFF2-40B4-BE49-F238E27FC236}">
                        <a16:creationId xmlns:a16="http://schemas.microsoft.com/office/drawing/2014/main" id="{351DE7F7-953E-2C00-257F-9FB6B5AD03C1}"/>
                      </a:ext>
                    </a:extLst>
                  </p:cNvPr>
                  <p:cNvSpPr/>
                  <p:nvPr/>
                </p:nvSpPr>
                <p:spPr>
                  <a:xfrm>
                    <a:off x="1726881" y="1652587"/>
                    <a:ext cx="99440" cy="39528"/>
                  </a:xfrm>
                  <a:custGeom>
                    <a:avLst/>
                    <a:gdLst>
                      <a:gd name="connsiteX0" fmla="*/ 0 w 99440"/>
                      <a:gd name="connsiteY0" fmla="*/ 191 h 39528"/>
                      <a:gd name="connsiteX1" fmla="*/ 0 w 99440"/>
                      <a:gd name="connsiteY1" fmla="*/ 20955 h 39528"/>
                      <a:gd name="connsiteX2" fmla="*/ 49721 w 99440"/>
                      <a:gd name="connsiteY2" fmla="*/ 39529 h 39528"/>
                      <a:gd name="connsiteX3" fmla="*/ 99441 w 99440"/>
                      <a:gd name="connsiteY3" fmla="*/ 20955 h 39528"/>
                      <a:gd name="connsiteX4" fmla="*/ 99441 w 99440"/>
                      <a:gd name="connsiteY4" fmla="*/ 0 h 39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528">
                        <a:moveTo>
                          <a:pt x="0" y="191"/>
                        </a:moveTo>
                        <a:lnTo>
                          <a:pt x="0" y="20955"/>
                        </a:lnTo>
                        <a:cubicBezTo>
                          <a:pt x="0" y="31147"/>
                          <a:pt x="22289" y="39529"/>
                          <a:pt x="49721" y="39529"/>
                        </a:cubicBezTo>
                        <a:cubicBezTo>
                          <a:pt x="77153" y="39529"/>
                          <a:pt x="99441" y="31242"/>
                          <a:pt x="99441" y="20955"/>
                        </a:cubicBezTo>
                        <a:lnTo>
                          <a:pt x="9944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068" name="Forme libre : forme 2067">
                  <a:extLst>
                    <a:ext uri="{FF2B5EF4-FFF2-40B4-BE49-F238E27FC236}">
                      <a16:creationId xmlns:a16="http://schemas.microsoft.com/office/drawing/2014/main" id="{08289691-17F6-53A4-1AEB-3AE23118E194}"/>
                    </a:ext>
                  </a:extLst>
                </p:cNvPr>
                <p:cNvSpPr/>
                <p:nvPr/>
              </p:nvSpPr>
              <p:spPr>
                <a:xfrm>
                  <a:off x="1724024" y="1333500"/>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69" name="Forme libre : forme 2068">
                  <a:extLst>
                    <a:ext uri="{FF2B5EF4-FFF2-40B4-BE49-F238E27FC236}">
                      <a16:creationId xmlns:a16="http://schemas.microsoft.com/office/drawing/2014/main" id="{674929D1-0C82-914D-7147-35A79D0D6E3E}"/>
                    </a:ext>
                  </a:extLst>
                </p:cNvPr>
                <p:cNvSpPr/>
                <p:nvPr/>
              </p:nvSpPr>
              <p:spPr>
                <a:xfrm>
                  <a:off x="1962911" y="1587150"/>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nvGrpSpPr>
                <p:cNvPr id="2070" name="Graphique 1771">
                  <a:extLst>
                    <a:ext uri="{FF2B5EF4-FFF2-40B4-BE49-F238E27FC236}">
                      <a16:creationId xmlns:a16="http://schemas.microsoft.com/office/drawing/2014/main" id="{45E1BDB7-AC77-8954-376C-6D5ADC78F515}"/>
                    </a:ext>
                  </a:extLst>
                </p:cNvPr>
                <p:cNvGrpSpPr/>
                <p:nvPr/>
              </p:nvGrpSpPr>
              <p:grpSpPr>
                <a:xfrm>
                  <a:off x="1962625" y="1605438"/>
                  <a:ext cx="100012" cy="81343"/>
                  <a:chOff x="1962625" y="1605438"/>
                  <a:chExt cx="100012" cy="81343"/>
                </a:xfrm>
                <a:noFill/>
              </p:grpSpPr>
              <p:grpSp>
                <p:nvGrpSpPr>
                  <p:cNvPr id="2075" name="Graphique 1771">
                    <a:extLst>
                      <a:ext uri="{FF2B5EF4-FFF2-40B4-BE49-F238E27FC236}">
                        <a16:creationId xmlns:a16="http://schemas.microsoft.com/office/drawing/2014/main" id="{2D788D11-4438-9F3F-8DDB-C3CE78896FC5}"/>
                      </a:ext>
                    </a:extLst>
                  </p:cNvPr>
                  <p:cNvGrpSpPr/>
                  <p:nvPr/>
                </p:nvGrpSpPr>
                <p:grpSpPr>
                  <a:xfrm>
                    <a:off x="1963101" y="1605438"/>
                    <a:ext cx="99536" cy="60960"/>
                    <a:chOff x="1963101" y="1605438"/>
                    <a:chExt cx="99536" cy="60960"/>
                  </a:xfrm>
                  <a:noFill/>
                </p:grpSpPr>
                <p:sp>
                  <p:nvSpPr>
                    <p:cNvPr id="2079" name="Forme libre : forme 2078">
                      <a:extLst>
                        <a:ext uri="{FF2B5EF4-FFF2-40B4-BE49-F238E27FC236}">
                          <a16:creationId xmlns:a16="http://schemas.microsoft.com/office/drawing/2014/main" id="{D0C71FC2-A265-A42B-3775-A92C1DF07852}"/>
                        </a:ext>
                      </a:extLst>
                    </p:cNvPr>
                    <p:cNvSpPr/>
                    <p:nvPr/>
                  </p:nvSpPr>
                  <p:spPr>
                    <a:xfrm>
                      <a:off x="2048826" y="1605438"/>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3" y="30575"/>
                            <a:pt x="13811" y="26099"/>
                            <a:pt x="13811" y="21050"/>
                          </a:cubicBezTo>
                          <a:lnTo>
                            <a:pt x="1381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80" name="Forme libre : forme 2079">
                      <a:extLst>
                        <a:ext uri="{FF2B5EF4-FFF2-40B4-BE49-F238E27FC236}">
                          <a16:creationId xmlns:a16="http://schemas.microsoft.com/office/drawing/2014/main" id="{6E7325A4-459B-2038-6570-59CE5F9AFCCC}"/>
                        </a:ext>
                      </a:extLst>
                    </p:cNvPr>
                    <p:cNvSpPr/>
                    <p:nvPr/>
                  </p:nvSpPr>
                  <p:spPr>
                    <a:xfrm>
                      <a:off x="1963101" y="1605724"/>
                      <a:ext cx="64769" cy="39338"/>
                    </a:xfrm>
                    <a:custGeom>
                      <a:avLst/>
                      <a:gdLst>
                        <a:gd name="connsiteX0" fmla="*/ 0 w 64769"/>
                        <a:gd name="connsiteY0" fmla="*/ 0 h 39338"/>
                        <a:gd name="connsiteX1" fmla="*/ 0 w 64769"/>
                        <a:gd name="connsiteY1" fmla="*/ 20765 h 39338"/>
                        <a:gd name="connsiteX2" fmla="*/ 49720 w 64769"/>
                        <a:gd name="connsiteY2" fmla="*/ 39338 h 39338"/>
                        <a:gd name="connsiteX3" fmla="*/ 64770 w 64769"/>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69" h="39338">
                          <a:moveTo>
                            <a:pt x="0" y="0"/>
                          </a:moveTo>
                          <a:lnTo>
                            <a:pt x="0" y="20765"/>
                          </a:lnTo>
                          <a:cubicBezTo>
                            <a:pt x="0" y="30956"/>
                            <a:pt x="22289" y="39338"/>
                            <a:pt x="49720" y="39338"/>
                          </a:cubicBezTo>
                          <a:cubicBezTo>
                            <a:pt x="54959" y="39338"/>
                            <a:pt x="60007" y="39053"/>
                            <a:pt x="64770" y="38481"/>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81" name="Forme libre : forme 2080">
                      <a:extLst>
                        <a:ext uri="{FF2B5EF4-FFF2-40B4-BE49-F238E27FC236}">
                          <a16:creationId xmlns:a16="http://schemas.microsoft.com/office/drawing/2014/main" id="{34990363-7A8E-ABDB-1049-C7AF81D057BA}"/>
                        </a:ext>
                      </a:extLst>
                    </p:cNvPr>
                    <p:cNvSpPr/>
                    <p:nvPr/>
                  </p:nvSpPr>
                  <p:spPr>
                    <a:xfrm>
                      <a:off x="1963101" y="1626774"/>
                      <a:ext cx="99441" cy="39623"/>
                    </a:xfrm>
                    <a:custGeom>
                      <a:avLst/>
                      <a:gdLst>
                        <a:gd name="connsiteX0" fmla="*/ 0 w 99441"/>
                        <a:gd name="connsiteY0" fmla="*/ 286 h 39623"/>
                        <a:gd name="connsiteX1" fmla="*/ 0 w 99441"/>
                        <a:gd name="connsiteY1" fmla="*/ 21050 h 39623"/>
                        <a:gd name="connsiteX2" fmla="*/ 49720 w 99441"/>
                        <a:gd name="connsiteY2" fmla="*/ 39624 h 39623"/>
                        <a:gd name="connsiteX3" fmla="*/ 99441 w 99441"/>
                        <a:gd name="connsiteY3" fmla="*/ 21050 h 39623"/>
                        <a:gd name="connsiteX4" fmla="*/ 99441 w 99441"/>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9623">
                          <a:moveTo>
                            <a:pt x="0" y="286"/>
                          </a:moveTo>
                          <a:lnTo>
                            <a:pt x="0" y="21050"/>
                          </a:lnTo>
                          <a:cubicBezTo>
                            <a:pt x="0" y="31242"/>
                            <a:pt x="22289" y="39624"/>
                            <a:pt x="49720"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nvGrpSpPr>
                  <p:cNvPr id="2076" name="Graphique 1771">
                    <a:extLst>
                      <a:ext uri="{FF2B5EF4-FFF2-40B4-BE49-F238E27FC236}">
                        <a16:creationId xmlns:a16="http://schemas.microsoft.com/office/drawing/2014/main" id="{39EC03D8-2CEB-F3DD-610C-CF51BB211EA6}"/>
                      </a:ext>
                    </a:extLst>
                  </p:cNvPr>
                  <p:cNvGrpSpPr/>
                  <p:nvPr/>
                </p:nvGrpSpPr>
                <p:grpSpPr>
                  <a:xfrm>
                    <a:off x="1962625" y="1647634"/>
                    <a:ext cx="99536" cy="39147"/>
                    <a:chOff x="1962625" y="1647634"/>
                    <a:chExt cx="99536" cy="39147"/>
                  </a:xfrm>
                  <a:noFill/>
                </p:grpSpPr>
                <p:sp>
                  <p:nvSpPr>
                    <p:cNvPr id="2077" name="Forme libre : forme 2076">
                      <a:extLst>
                        <a:ext uri="{FF2B5EF4-FFF2-40B4-BE49-F238E27FC236}">
                          <a16:creationId xmlns:a16="http://schemas.microsoft.com/office/drawing/2014/main" id="{22718C80-AF0D-D185-6F2F-62B092B2D701}"/>
                        </a:ext>
                      </a:extLst>
                    </p:cNvPr>
                    <p:cNvSpPr/>
                    <p:nvPr/>
                  </p:nvSpPr>
                  <p:spPr>
                    <a:xfrm>
                      <a:off x="2025394" y="1647634"/>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6" y="36862"/>
                            <a:pt x="36767" y="29623"/>
                            <a:pt x="36767" y="21050"/>
                          </a:cubicBezTo>
                          <a:lnTo>
                            <a:pt x="36767" y="0"/>
                          </a:ln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78" name="Forme libre : forme 2077">
                      <a:extLst>
                        <a:ext uri="{FF2B5EF4-FFF2-40B4-BE49-F238E27FC236}">
                          <a16:creationId xmlns:a16="http://schemas.microsoft.com/office/drawing/2014/main" id="{AB5127F1-655D-FB35-C4B5-3F611DF3531E}"/>
                        </a:ext>
                      </a:extLst>
                    </p:cNvPr>
                    <p:cNvSpPr/>
                    <p:nvPr/>
                  </p:nvSpPr>
                  <p:spPr>
                    <a:xfrm>
                      <a:off x="1962625" y="1647825"/>
                      <a:ext cx="40386" cy="38957"/>
                    </a:xfrm>
                    <a:custGeom>
                      <a:avLst/>
                      <a:gdLst>
                        <a:gd name="connsiteX0" fmla="*/ 0 w 40386"/>
                        <a:gd name="connsiteY0" fmla="*/ 0 h 38957"/>
                        <a:gd name="connsiteX1" fmla="*/ 0 w 40386"/>
                        <a:gd name="connsiteY1" fmla="*/ 20765 h 38957"/>
                        <a:gd name="connsiteX2" fmla="*/ 40386 w 40386"/>
                        <a:gd name="connsiteY2" fmla="*/ 38957 h 38957"/>
                      </a:gdLst>
                      <a:ahLst/>
                      <a:cxnLst>
                        <a:cxn ang="0">
                          <a:pos x="connsiteX0" y="connsiteY0"/>
                        </a:cxn>
                        <a:cxn ang="0">
                          <a:pos x="connsiteX1" y="connsiteY1"/>
                        </a:cxn>
                        <a:cxn ang="0">
                          <a:pos x="connsiteX2" y="connsiteY2"/>
                        </a:cxn>
                      </a:cxnLst>
                      <a:rect l="l" t="t" r="r" b="b"/>
                      <a:pathLst>
                        <a:path w="40386" h="38957">
                          <a:moveTo>
                            <a:pt x="0" y="0"/>
                          </a:moveTo>
                          <a:lnTo>
                            <a:pt x="0" y="20765"/>
                          </a:lnTo>
                          <a:cubicBezTo>
                            <a:pt x="0" y="29813"/>
                            <a:pt x="17336" y="37338"/>
                            <a:pt x="40386" y="38957"/>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sp>
              <p:nvSpPr>
                <p:cNvPr id="2071" name="Forme libre : forme 2070">
                  <a:extLst>
                    <a:ext uri="{FF2B5EF4-FFF2-40B4-BE49-F238E27FC236}">
                      <a16:creationId xmlns:a16="http://schemas.microsoft.com/office/drawing/2014/main" id="{F26EAF36-D058-2501-A330-BF4FFA47E7CE}"/>
                    </a:ext>
                  </a:extLst>
                </p:cNvPr>
                <p:cNvSpPr/>
                <p:nvPr/>
              </p:nvSpPr>
              <p:spPr>
                <a:xfrm>
                  <a:off x="1724024" y="1333500"/>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72" name="Forme libre : forme 2071">
                  <a:extLst>
                    <a:ext uri="{FF2B5EF4-FFF2-40B4-BE49-F238E27FC236}">
                      <a16:creationId xmlns:a16="http://schemas.microsoft.com/office/drawing/2014/main" id="{DFAFFA41-3DE1-0365-7E24-5C0261E9B53C}"/>
                    </a:ext>
                  </a:extLst>
                </p:cNvPr>
                <p:cNvSpPr/>
                <p:nvPr/>
              </p:nvSpPr>
              <p:spPr>
                <a:xfrm>
                  <a:off x="1999963" y="1387316"/>
                  <a:ext cx="27813" cy="21335"/>
                </a:xfrm>
                <a:custGeom>
                  <a:avLst/>
                  <a:gdLst>
                    <a:gd name="connsiteX0" fmla="*/ 27813 w 27813"/>
                    <a:gd name="connsiteY0" fmla="*/ 0 h 21335"/>
                    <a:gd name="connsiteX1" fmla="*/ 0 w 27813"/>
                    <a:gd name="connsiteY1" fmla="*/ 21336 h 21335"/>
                  </a:gdLst>
                  <a:ahLst/>
                  <a:cxnLst>
                    <a:cxn ang="0">
                      <a:pos x="connsiteX0" y="connsiteY0"/>
                    </a:cxn>
                    <a:cxn ang="0">
                      <a:pos x="connsiteX1" y="connsiteY1"/>
                    </a:cxn>
                  </a:cxnLst>
                  <a:rect l="l" t="t" r="r" b="b"/>
                  <a:pathLst>
                    <a:path w="27813" h="21335">
                      <a:moveTo>
                        <a:pt x="27813" y="0"/>
                      </a:moveTo>
                      <a:lnTo>
                        <a:pt x="0" y="21336"/>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73" name="Forme libre : forme 2072">
                  <a:extLst>
                    <a:ext uri="{FF2B5EF4-FFF2-40B4-BE49-F238E27FC236}">
                      <a16:creationId xmlns:a16="http://schemas.microsoft.com/office/drawing/2014/main" id="{047A6202-E2E6-0552-24E5-30A33A38AF49}"/>
                    </a:ext>
                  </a:extLst>
                </p:cNvPr>
                <p:cNvSpPr/>
                <p:nvPr/>
              </p:nvSpPr>
              <p:spPr>
                <a:xfrm>
                  <a:off x="2018346" y="1441513"/>
                  <a:ext cx="26479" cy="2857"/>
                </a:xfrm>
                <a:custGeom>
                  <a:avLst/>
                  <a:gdLst>
                    <a:gd name="connsiteX0" fmla="*/ 26480 w 26479"/>
                    <a:gd name="connsiteY0" fmla="*/ 0 h 2857"/>
                    <a:gd name="connsiteX1" fmla="*/ 0 w 26479"/>
                    <a:gd name="connsiteY1" fmla="*/ 2858 h 2857"/>
                  </a:gdLst>
                  <a:ahLst/>
                  <a:cxnLst>
                    <a:cxn ang="0">
                      <a:pos x="connsiteX0" y="connsiteY0"/>
                    </a:cxn>
                    <a:cxn ang="0">
                      <a:pos x="connsiteX1" y="connsiteY1"/>
                    </a:cxn>
                  </a:cxnLst>
                  <a:rect l="l" t="t" r="r" b="b"/>
                  <a:pathLst>
                    <a:path w="26479" h="2857">
                      <a:moveTo>
                        <a:pt x="26480" y="0"/>
                      </a:moveTo>
                      <a:lnTo>
                        <a:pt x="0" y="2858"/>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74" name="Forme libre : forme 2073">
                  <a:extLst>
                    <a:ext uri="{FF2B5EF4-FFF2-40B4-BE49-F238E27FC236}">
                      <a16:creationId xmlns:a16="http://schemas.microsoft.com/office/drawing/2014/main" id="{733D72CA-B887-6BE5-1AF5-4CF48D42E18B}"/>
                    </a:ext>
                  </a:extLst>
                </p:cNvPr>
                <p:cNvSpPr/>
                <p:nvPr/>
              </p:nvSpPr>
              <p:spPr>
                <a:xfrm>
                  <a:off x="1969769" y="1362741"/>
                  <a:ext cx="6000" cy="16859"/>
                </a:xfrm>
                <a:custGeom>
                  <a:avLst/>
                  <a:gdLst>
                    <a:gd name="connsiteX0" fmla="*/ 6001 w 6000"/>
                    <a:gd name="connsiteY0" fmla="*/ 0 h 16859"/>
                    <a:gd name="connsiteX1" fmla="*/ 0 w 6000"/>
                    <a:gd name="connsiteY1" fmla="*/ 16859 h 16859"/>
                  </a:gdLst>
                  <a:ahLst/>
                  <a:cxnLst>
                    <a:cxn ang="0">
                      <a:pos x="connsiteX0" y="connsiteY0"/>
                    </a:cxn>
                    <a:cxn ang="0">
                      <a:pos x="connsiteX1" y="connsiteY1"/>
                    </a:cxn>
                  </a:cxnLst>
                  <a:rect l="l" t="t" r="r" b="b"/>
                  <a:pathLst>
                    <a:path w="6000" h="16859">
                      <a:moveTo>
                        <a:pt x="6001" y="0"/>
                      </a:moveTo>
                      <a:lnTo>
                        <a:pt x="0" y="16859"/>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sp>
            <p:nvSpPr>
              <p:cNvPr id="2049" name="Forme libre : forme 2048">
                <a:extLst>
                  <a:ext uri="{FF2B5EF4-FFF2-40B4-BE49-F238E27FC236}">
                    <a16:creationId xmlns:a16="http://schemas.microsoft.com/office/drawing/2014/main" id="{A47BB177-7B2E-2C3C-489F-5451A6716C46}"/>
                  </a:ext>
                </a:extLst>
              </p:cNvPr>
              <p:cNvSpPr/>
              <p:nvPr/>
            </p:nvSpPr>
            <p:spPr>
              <a:xfrm>
                <a:off x="1847563" y="1684401"/>
                <a:ext cx="46482" cy="9525"/>
              </a:xfrm>
              <a:custGeom>
                <a:avLst/>
                <a:gdLst>
                  <a:gd name="connsiteX0" fmla="*/ 0 w 46482"/>
                  <a:gd name="connsiteY0" fmla="*/ 0 h 9525"/>
                  <a:gd name="connsiteX1" fmla="*/ 46482 w 46482"/>
                  <a:gd name="connsiteY1" fmla="*/ 0 h 9525"/>
                </a:gdLst>
                <a:ahLst/>
                <a:cxnLst>
                  <a:cxn ang="0">
                    <a:pos x="connsiteX0" y="connsiteY0"/>
                  </a:cxn>
                  <a:cxn ang="0">
                    <a:pos x="connsiteX1" y="connsiteY1"/>
                  </a:cxn>
                </a:cxnLst>
                <a:rect l="l" t="t" r="r" b="b"/>
                <a:pathLst>
                  <a:path w="46482" h="9525">
                    <a:moveTo>
                      <a:pt x="0" y="0"/>
                    </a:moveTo>
                    <a:lnTo>
                      <a:pt x="46482"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1" name="Forme libre : forme 2050">
                <a:extLst>
                  <a:ext uri="{FF2B5EF4-FFF2-40B4-BE49-F238E27FC236}">
                    <a16:creationId xmlns:a16="http://schemas.microsoft.com/office/drawing/2014/main" id="{929AEA5E-6088-F5AA-3E5D-2B432E7BAE30}"/>
                  </a:ext>
                </a:extLst>
              </p:cNvPr>
              <p:cNvSpPr/>
              <p:nvPr/>
            </p:nvSpPr>
            <p:spPr>
              <a:xfrm>
                <a:off x="1907951" y="1683734"/>
                <a:ext cx="10191" cy="9525"/>
              </a:xfrm>
              <a:custGeom>
                <a:avLst/>
                <a:gdLst>
                  <a:gd name="connsiteX0" fmla="*/ 0 w 10191"/>
                  <a:gd name="connsiteY0" fmla="*/ 0 h 9525"/>
                  <a:gd name="connsiteX1" fmla="*/ 10192 w 10191"/>
                  <a:gd name="connsiteY1" fmla="*/ 0 h 9525"/>
                </a:gdLst>
                <a:ahLst/>
                <a:cxnLst>
                  <a:cxn ang="0">
                    <a:pos x="connsiteX0" y="connsiteY0"/>
                  </a:cxn>
                  <a:cxn ang="0">
                    <a:pos x="connsiteX1" y="connsiteY1"/>
                  </a:cxn>
                </a:cxnLst>
                <a:rect l="l" t="t" r="r" b="b"/>
                <a:pathLst>
                  <a:path w="10191" h="9525">
                    <a:moveTo>
                      <a:pt x="0" y="0"/>
                    </a:moveTo>
                    <a:lnTo>
                      <a:pt x="10192"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2" name="Forme libre : forme 2051">
                <a:extLst>
                  <a:ext uri="{FF2B5EF4-FFF2-40B4-BE49-F238E27FC236}">
                    <a16:creationId xmlns:a16="http://schemas.microsoft.com/office/drawing/2014/main" id="{73FC171F-629D-E067-916D-E39F38FEC7F0}"/>
                  </a:ext>
                </a:extLst>
              </p:cNvPr>
              <p:cNvSpPr/>
              <p:nvPr/>
            </p:nvSpPr>
            <p:spPr>
              <a:xfrm>
                <a:off x="1828132" y="1625060"/>
                <a:ext cx="29622" cy="9525"/>
              </a:xfrm>
              <a:custGeom>
                <a:avLst/>
                <a:gdLst>
                  <a:gd name="connsiteX0" fmla="*/ 0 w 29622"/>
                  <a:gd name="connsiteY0" fmla="*/ 0 h 9525"/>
                  <a:gd name="connsiteX1" fmla="*/ 29623 w 29622"/>
                  <a:gd name="connsiteY1" fmla="*/ 0 h 9525"/>
                </a:gdLst>
                <a:ahLst/>
                <a:cxnLst>
                  <a:cxn ang="0">
                    <a:pos x="connsiteX0" y="connsiteY0"/>
                  </a:cxn>
                  <a:cxn ang="0">
                    <a:pos x="connsiteX1" y="connsiteY1"/>
                  </a:cxn>
                </a:cxnLst>
                <a:rect l="l" t="t" r="r" b="b"/>
                <a:pathLst>
                  <a:path w="29622" h="9525">
                    <a:moveTo>
                      <a:pt x="0" y="0"/>
                    </a:moveTo>
                    <a:lnTo>
                      <a:pt x="29623"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3" name="Forme libre : forme 2052">
                <a:extLst>
                  <a:ext uri="{FF2B5EF4-FFF2-40B4-BE49-F238E27FC236}">
                    <a16:creationId xmlns:a16="http://schemas.microsoft.com/office/drawing/2014/main" id="{5C345F40-0E1B-6885-FB13-8A8BACA07DC8}"/>
                  </a:ext>
                </a:extLst>
              </p:cNvPr>
              <p:cNvSpPr/>
              <p:nvPr/>
            </p:nvSpPr>
            <p:spPr>
              <a:xfrm>
                <a:off x="1828132" y="1643538"/>
                <a:ext cx="12477" cy="9525"/>
              </a:xfrm>
              <a:custGeom>
                <a:avLst/>
                <a:gdLst>
                  <a:gd name="connsiteX0" fmla="*/ 0 w 12477"/>
                  <a:gd name="connsiteY0" fmla="*/ 0 h 9525"/>
                  <a:gd name="connsiteX1" fmla="*/ 12478 w 12477"/>
                  <a:gd name="connsiteY1" fmla="*/ 0 h 9525"/>
                </a:gdLst>
                <a:ahLst/>
                <a:cxnLst>
                  <a:cxn ang="0">
                    <a:pos x="connsiteX0" y="connsiteY0"/>
                  </a:cxn>
                  <a:cxn ang="0">
                    <a:pos x="connsiteX1" y="connsiteY1"/>
                  </a:cxn>
                </a:cxnLst>
                <a:rect l="l" t="t" r="r" b="b"/>
                <a:pathLst>
                  <a:path w="12477" h="9525">
                    <a:moveTo>
                      <a:pt x="0" y="0"/>
                    </a:moveTo>
                    <a:lnTo>
                      <a:pt x="12478" y="0"/>
                    </a:lnTo>
                  </a:path>
                </a:pathLst>
              </a:custGeom>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4" name="Forme libre : forme 2053">
                <a:extLst>
                  <a:ext uri="{FF2B5EF4-FFF2-40B4-BE49-F238E27FC236}">
                    <a16:creationId xmlns:a16="http://schemas.microsoft.com/office/drawing/2014/main" id="{D55DC59D-4575-21C6-AE1F-C846AAFC0C27}"/>
                  </a:ext>
                </a:extLst>
              </p:cNvPr>
              <p:cNvSpPr/>
              <p:nvPr/>
            </p:nvSpPr>
            <p:spPr>
              <a:xfrm>
                <a:off x="1848420" y="1418844"/>
                <a:ext cx="10382" cy="3047"/>
              </a:xfrm>
              <a:custGeom>
                <a:avLst/>
                <a:gdLst>
                  <a:gd name="connsiteX0" fmla="*/ 0 w 10382"/>
                  <a:gd name="connsiteY0" fmla="*/ 3048 h 3047"/>
                  <a:gd name="connsiteX1" fmla="*/ 10382 w 10382"/>
                  <a:gd name="connsiteY1" fmla="*/ 0 h 3047"/>
                </a:gdLst>
                <a:ahLst/>
                <a:cxnLst>
                  <a:cxn ang="0">
                    <a:pos x="connsiteX0" y="connsiteY0"/>
                  </a:cxn>
                  <a:cxn ang="0">
                    <a:pos x="connsiteX1" y="connsiteY1"/>
                  </a:cxn>
                </a:cxnLst>
                <a:rect l="l" t="t" r="r" b="b"/>
                <a:pathLst>
                  <a:path w="10382" h="3047">
                    <a:moveTo>
                      <a:pt x="0" y="3048"/>
                    </a:moveTo>
                    <a:cubicBezTo>
                      <a:pt x="3238" y="1810"/>
                      <a:pt x="6667" y="762"/>
                      <a:pt x="10382" y="0"/>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sp>
            <p:nvSpPr>
              <p:cNvPr id="2055" name="Forme libre : forme 2054">
                <a:extLst>
                  <a:ext uri="{FF2B5EF4-FFF2-40B4-BE49-F238E27FC236}">
                    <a16:creationId xmlns:a16="http://schemas.microsoft.com/office/drawing/2014/main" id="{DB42707F-EFEB-224B-88ED-D4073C1E7D82}"/>
                  </a:ext>
                </a:extLst>
              </p:cNvPr>
              <p:cNvSpPr/>
              <p:nvPr/>
            </p:nvSpPr>
            <p:spPr>
              <a:xfrm>
                <a:off x="1806320" y="1433988"/>
                <a:ext cx="22669" cy="48196"/>
              </a:xfrm>
              <a:custGeom>
                <a:avLst/>
                <a:gdLst>
                  <a:gd name="connsiteX0" fmla="*/ 0 w 22669"/>
                  <a:gd name="connsiteY0" fmla="*/ 48196 h 48196"/>
                  <a:gd name="connsiteX1" fmla="*/ 22670 w 22669"/>
                  <a:gd name="connsiteY1" fmla="*/ 0 h 48196"/>
                </a:gdLst>
                <a:ahLst/>
                <a:cxnLst>
                  <a:cxn ang="0">
                    <a:pos x="connsiteX0" y="connsiteY0"/>
                  </a:cxn>
                  <a:cxn ang="0">
                    <a:pos x="connsiteX1" y="connsiteY1"/>
                  </a:cxn>
                </a:cxnLst>
                <a:rect l="l" t="t" r="r" b="b"/>
                <a:pathLst>
                  <a:path w="22669" h="48196">
                    <a:moveTo>
                      <a:pt x="0" y="48196"/>
                    </a:moveTo>
                    <a:cubicBezTo>
                      <a:pt x="0" y="48196"/>
                      <a:pt x="1905" y="19336"/>
                      <a:pt x="22670" y="0"/>
                    </a:cubicBezTo>
                  </a:path>
                </a:pathLst>
              </a:custGeom>
              <a:noFill/>
              <a:ln w="12700" cap="rnd">
                <a:solidFill>
                  <a:schemeClr val="bg1"/>
                </a:solidFill>
                <a:prstDash val="solid"/>
                <a:round/>
              </a:ln>
            </p:spPr>
            <p:txBody>
              <a:bodyPr rtlCol="0" anchor="ctr"/>
              <a:lstStyle/>
              <a:p>
                <a:endParaRPr lang="fr-FR" sz="1400">
                  <a:solidFill>
                    <a:srgbClr val="E50051"/>
                  </a:solidFill>
                  <a:effectLst>
                    <a:outerShdw blurRad="38100" dist="38100" dir="2700000" algn="tl">
                      <a:srgbClr val="000000">
                        <a:alpha val="43137"/>
                      </a:srgbClr>
                    </a:outerShdw>
                  </a:effectLst>
                </a:endParaRPr>
              </a:p>
            </p:txBody>
          </p:sp>
        </p:grpSp>
      </p:grpSp>
      <p:grpSp>
        <p:nvGrpSpPr>
          <p:cNvPr id="2162" name="Groupe 2161">
            <a:extLst>
              <a:ext uri="{FF2B5EF4-FFF2-40B4-BE49-F238E27FC236}">
                <a16:creationId xmlns:a16="http://schemas.microsoft.com/office/drawing/2014/main" id="{3EC47606-EE99-B1C5-E921-29996366E2C6}"/>
              </a:ext>
            </a:extLst>
          </p:cNvPr>
          <p:cNvGrpSpPr/>
          <p:nvPr/>
        </p:nvGrpSpPr>
        <p:grpSpPr>
          <a:xfrm>
            <a:off x="-30215" y="4729279"/>
            <a:ext cx="4914512" cy="1082460"/>
            <a:chOff x="-30215" y="4729279"/>
            <a:chExt cx="4914512" cy="1082460"/>
          </a:xfrm>
        </p:grpSpPr>
        <p:sp>
          <p:nvSpPr>
            <p:cNvPr id="26" name="Espace réservé du texte 8">
              <a:extLst>
                <a:ext uri="{FF2B5EF4-FFF2-40B4-BE49-F238E27FC236}">
                  <a16:creationId xmlns:a16="http://schemas.microsoft.com/office/drawing/2014/main" id="{454BD6CE-029A-8DF3-640C-0A5EDA549F1A}"/>
                </a:ext>
              </a:extLst>
            </p:cNvPr>
            <p:cNvSpPr txBox="1">
              <a:spLocks/>
            </p:cNvSpPr>
            <p:nvPr/>
          </p:nvSpPr>
          <p:spPr>
            <a:xfrm>
              <a:off x="-30215" y="4731739"/>
              <a:ext cx="2924783" cy="10800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200" b="1" kern="1200" cap="all" baseline="0">
                  <a:solidFill>
                    <a:schemeClr val="tx2"/>
                  </a:solidFill>
                  <a:latin typeface="+mn-lt"/>
                  <a:ea typeface="+mn-ea"/>
                  <a:cs typeface="+mn-cs"/>
                </a:defRPr>
              </a:lvl1pPr>
              <a:lvl2pPr marL="0" indent="0" algn="l" defTabSz="914400" rtl="0" eaLnBrk="1" latinLnBrk="0" hangingPunct="1">
                <a:lnSpc>
                  <a:spcPct val="100000"/>
                </a:lnSpc>
                <a:spcBef>
                  <a:spcPts val="600"/>
                </a:spcBef>
                <a:buClr>
                  <a:schemeClr val="tx2"/>
                </a:buClr>
                <a:buFont typeface="Arial" panose="020B0604020202020204" pitchFamily="34" charset="0"/>
                <a:buNone/>
                <a:defRPr sz="1100" kern="1200">
                  <a:solidFill>
                    <a:schemeClr val="tx1"/>
                  </a:solidFill>
                  <a:latin typeface="+mn-lt"/>
                  <a:ea typeface="+mn-ea"/>
                  <a:cs typeface="+mn-cs"/>
                </a:defRPr>
              </a:lvl2pPr>
              <a:lvl3pPr marL="538163" indent="0" algn="l" defTabSz="914400" rtl="0" eaLnBrk="1" latinLnBrk="0" hangingPunct="1">
                <a:lnSpc>
                  <a:spcPct val="100000"/>
                </a:lnSpc>
                <a:spcBef>
                  <a:spcPts val="600"/>
                </a:spcBef>
                <a:buClr>
                  <a:schemeClr val="tx2"/>
                </a:buClr>
                <a:buFont typeface="Arial" panose="020B0604020202020204" pitchFamily="34" charset="0"/>
                <a:buNone/>
                <a:defRPr sz="1200" i="0" kern="1200">
                  <a:solidFill>
                    <a:schemeClr val="tx1"/>
                  </a:solidFill>
                  <a:latin typeface="+mn-lt"/>
                  <a:ea typeface="+mn-ea"/>
                  <a:cs typeface="+mn-cs"/>
                </a:defRPr>
              </a:lvl3pPr>
              <a:lvl4pPr marL="538163" indent="0" algn="l" defTabSz="914400" rtl="0" eaLnBrk="1" latinLnBrk="0" hangingPunct="1">
                <a:lnSpc>
                  <a:spcPct val="100000"/>
                </a:lnSpc>
                <a:spcBef>
                  <a:spcPts val="300"/>
                </a:spcBef>
                <a:buClr>
                  <a:schemeClr val="tx1"/>
                </a:buClr>
                <a:buFont typeface="Arial" panose="020B0604020202020204" pitchFamily="34" charset="0"/>
                <a:buNone/>
                <a:defRPr sz="1200" kern="1200">
                  <a:solidFill>
                    <a:schemeClr val="tx1"/>
                  </a:solidFill>
                  <a:latin typeface="+mn-lt"/>
                  <a:ea typeface="+mn-ea"/>
                  <a:cs typeface="+mn-cs"/>
                </a:defRPr>
              </a:lvl4pPr>
              <a:lvl5pPr marL="198000" indent="0" algn="l" defTabSz="914400" rtl="0" eaLnBrk="1" latinLnBrk="0" hangingPunct="1">
                <a:lnSpc>
                  <a:spcPct val="100000"/>
                </a:lnSpc>
                <a:spcBef>
                  <a:spcPts val="300"/>
                </a:spcBef>
                <a:buClr>
                  <a:schemeClr val="tx1"/>
                </a:buClr>
                <a:buFont typeface="Arial" panose="020B0604020202020204" pitchFamily="34" charset="0"/>
                <a:buNone/>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ts val="0"/>
                </a:spcBef>
              </a:pPr>
              <a:r>
                <a:rPr lang="fr-FR" sz="1600" cap="none" dirty="0">
                  <a:solidFill>
                    <a:schemeClr val="accent4">
                      <a:lumMod val="75000"/>
                    </a:schemeClr>
                  </a:solidFill>
                  <a:ea typeface="Tahoma" panose="020B0604030504040204" pitchFamily="34" charset="0"/>
                  <a:cs typeface="Tahoma" panose="020B0604030504040204" pitchFamily="34" charset="0"/>
                </a:rPr>
                <a:t>Prise en compte des critères de vos clients </a:t>
              </a:r>
            </a:p>
            <a:p>
              <a:pPr algn="r">
                <a:spcBef>
                  <a:spcPts val="0"/>
                </a:spcBef>
              </a:pPr>
              <a:r>
                <a:rPr lang="fr-FR" altLang="en-US" b="0" cap="none" dirty="0">
                  <a:solidFill>
                    <a:schemeClr val="tx1">
                      <a:lumMod val="75000"/>
                      <a:lumOff val="25000"/>
                    </a:schemeClr>
                  </a:solidFill>
                </a:rPr>
                <a:t>(prix, options, durée d’engagement, énergie verte,  …) pour leur proposer les offres les + avantageuses et les + adaptées à leurs besoins.</a:t>
              </a:r>
              <a:endParaRPr lang="en-US" altLang="en-US" b="0" cap="none" dirty="0">
                <a:solidFill>
                  <a:schemeClr val="tx1">
                    <a:lumMod val="75000"/>
                    <a:lumOff val="25000"/>
                  </a:schemeClr>
                </a:solidFill>
              </a:endParaRPr>
            </a:p>
          </p:txBody>
        </p:sp>
        <p:sp>
          <p:nvSpPr>
            <p:cNvPr id="30" name="Forme libre : forme 21">
              <a:extLst>
                <a:ext uri="{FF2B5EF4-FFF2-40B4-BE49-F238E27FC236}">
                  <a16:creationId xmlns:a16="http://schemas.microsoft.com/office/drawing/2014/main" id="{DAF90559-CE72-8328-B635-A52467FFCA86}"/>
                </a:ext>
              </a:extLst>
            </p:cNvPr>
            <p:cNvSpPr/>
            <p:nvPr/>
          </p:nvSpPr>
          <p:spPr>
            <a:xfrm flipV="1">
              <a:off x="3722247" y="4729279"/>
              <a:ext cx="1162050" cy="495300"/>
            </a:xfrm>
            <a:custGeom>
              <a:avLst/>
              <a:gdLst>
                <a:gd name="connsiteX0" fmla="*/ 0 w 1162050"/>
                <a:gd name="connsiteY0" fmla="*/ 0 h 495300"/>
                <a:gd name="connsiteX1" fmla="*/ 679450 w 1162050"/>
                <a:gd name="connsiteY1" fmla="*/ 0 h 495300"/>
                <a:gd name="connsiteX2" fmla="*/ 1162050 w 1162050"/>
                <a:gd name="connsiteY2" fmla="*/ 495300 h 495300"/>
                <a:gd name="connsiteX3" fmla="*/ 1162050 w 1162050"/>
                <a:gd name="connsiteY3" fmla="*/ 495300 h 495300"/>
              </a:gdLst>
              <a:ahLst/>
              <a:cxnLst>
                <a:cxn ang="0">
                  <a:pos x="connsiteX0" y="connsiteY0"/>
                </a:cxn>
                <a:cxn ang="0">
                  <a:pos x="connsiteX1" y="connsiteY1"/>
                </a:cxn>
                <a:cxn ang="0">
                  <a:pos x="connsiteX2" y="connsiteY2"/>
                </a:cxn>
                <a:cxn ang="0">
                  <a:pos x="connsiteX3" y="connsiteY3"/>
                </a:cxn>
              </a:cxnLst>
              <a:rect l="l" t="t" r="r" b="b"/>
              <a:pathLst>
                <a:path w="1162050" h="495300">
                  <a:moveTo>
                    <a:pt x="0" y="0"/>
                  </a:moveTo>
                  <a:lnTo>
                    <a:pt x="679450" y="0"/>
                  </a:lnTo>
                  <a:lnTo>
                    <a:pt x="1162050" y="495300"/>
                  </a:lnTo>
                  <a:lnTo>
                    <a:pt x="1162050" y="495300"/>
                  </a:lnTo>
                </a:path>
              </a:pathLst>
            </a:custGeom>
            <a:noFill/>
            <a:ln w="127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sp>
          <p:nvSpPr>
            <p:cNvPr id="1026" name="Ellipse 1025">
              <a:extLst>
                <a:ext uri="{FF2B5EF4-FFF2-40B4-BE49-F238E27FC236}">
                  <a16:creationId xmlns:a16="http://schemas.microsoft.com/office/drawing/2014/main" id="{05DFD21F-5AC4-46DC-765B-04828B929761}"/>
                </a:ext>
              </a:extLst>
            </p:cNvPr>
            <p:cNvSpPr/>
            <p:nvPr/>
          </p:nvSpPr>
          <p:spPr>
            <a:xfrm>
              <a:off x="2993612" y="4866886"/>
              <a:ext cx="720000" cy="720000"/>
            </a:xfrm>
            <a:prstGeom prst="ellipse">
              <a:avLst/>
            </a:prstGeom>
            <a:solidFill>
              <a:schemeClr val="accent4">
                <a:lumMod val="60000"/>
                <a:lumOff val="40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Montserrat" panose="00000500000000000000" pitchFamily="2" charset="0"/>
              </a:endParaRPr>
            </a:p>
          </p:txBody>
        </p:sp>
        <p:grpSp>
          <p:nvGrpSpPr>
            <p:cNvPr id="2098" name="Graphique 31">
              <a:extLst>
                <a:ext uri="{FF2B5EF4-FFF2-40B4-BE49-F238E27FC236}">
                  <a16:creationId xmlns:a16="http://schemas.microsoft.com/office/drawing/2014/main" id="{C99C44FB-CCE2-4D2F-C52B-F328BF0824D7}"/>
                </a:ext>
              </a:extLst>
            </p:cNvPr>
            <p:cNvGrpSpPr/>
            <p:nvPr/>
          </p:nvGrpSpPr>
          <p:grpSpPr>
            <a:xfrm>
              <a:off x="3099770" y="5033726"/>
              <a:ext cx="539702" cy="395781"/>
              <a:chOff x="4691602" y="440787"/>
              <a:chExt cx="722138" cy="529568"/>
            </a:xfrm>
          </p:grpSpPr>
          <p:grpSp>
            <p:nvGrpSpPr>
              <p:cNvPr id="2099" name="Graphique 31">
                <a:extLst>
                  <a:ext uri="{FF2B5EF4-FFF2-40B4-BE49-F238E27FC236}">
                    <a16:creationId xmlns:a16="http://schemas.microsoft.com/office/drawing/2014/main" id="{1214B07A-43C7-9349-444D-64CE47079B73}"/>
                  </a:ext>
                </a:extLst>
              </p:cNvPr>
              <p:cNvGrpSpPr/>
              <p:nvPr/>
            </p:nvGrpSpPr>
            <p:grpSpPr>
              <a:xfrm>
                <a:off x="4696416" y="445601"/>
                <a:ext cx="393484" cy="525395"/>
                <a:chOff x="4696416" y="445601"/>
                <a:chExt cx="393484" cy="525395"/>
              </a:xfrm>
              <a:noFill/>
            </p:grpSpPr>
            <p:grpSp>
              <p:nvGrpSpPr>
                <p:cNvPr id="2106" name="Graphique 31">
                  <a:extLst>
                    <a:ext uri="{FF2B5EF4-FFF2-40B4-BE49-F238E27FC236}">
                      <a16:creationId xmlns:a16="http://schemas.microsoft.com/office/drawing/2014/main" id="{09071ED9-292F-4D82-D658-6D286E6CD5AC}"/>
                    </a:ext>
                  </a:extLst>
                </p:cNvPr>
                <p:cNvGrpSpPr/>
                <p:nvPr/>
              </p:nvGrpSpPr>
              <p:grpSpPr>
                <a:xfrm>
                  <a:off x="4696495" y="445601"/>
                  <a:ext cx="393405" cy="525395"/>
                  <a:chOff x="4696495" y="445601"/>
                  <a:chExt cx="393405" cy="525395"/>
                </a:xfrm>
                <a:noFill/>
              </p:grpSpPr>
              <p:sp>
                <p:nvSpPr>
                  <p:cNvPr id="2110" name="Forme libre : forme 85">
                    <a:extLst>
                      <a:ext uri="{FF2B5EF4-FFF2-40B4-BE49-F238E27FC236}">
                        <a16:creationId xmlns:a16="http://schemas.microsoft.com/office/drawing/2014/main" id="{2F5D1DF9-250A-54D3-FD01-8A78E8D4B244}"/>
                      </a:ext>
                    </a:extLst>
                  </p:cNvPr>
                  <p:cNvSpPr/>
                  <p:nvPr/>
                </p:nvSpPr>
                <p:spPr>
                  <a:xfrm>
                    <a:off x="4863310" y="802658"/>
                    <a:ext cx="59375" cy="168338"/>
                  </a:xfrm>
                  <a:custGeom>
                    <a:avLst/>
                    <a:gdLst>
                      <a:gd name="connsiteX0" fmla="*/ 30651 w 59375"/>
                      <a:gd name="connsiteY0" fmla="*/ 0 h 168338"/>
                      <a:gd name="connsiteX1" fmla="*/ 59376 w 59375"/>
                      <a:gd name="connsiteY1" fmla="*/ 130627 h 168338"/>
                      <a:gd name="connsiteX2" fmla="*/ 29688 w 59375"/>
                      <a:gd name="connsiteY2" fmla="*/ 168338 h 168338"/>
                      <a:gd name="connsiteX3" fmla="*/ 0 w 59375"/>
                      <a:gd name="connsiteY3" fmla="*/ 132552 h 168338"/>
                    </a:gdLst>
                    <a:ahLst/>
                    <a:cxnLst>
                      <a:cxn ang="0">
                        <a:pos x="connsiteX0" y="connsiteY0"/>
                      </a:cxn>
                      <a:cxn ang="0">
                        <a:pos x="connsiteX1" y="connsiteY1"/>
                      </a:cxn>
                      <a:cxn ang="0">
                        <a:pos x="connsiteX2" y="connsiteY2"/>
                      </a:cxn>
                      <a:cxn ang="0">
                        <a:pos x="connsiteX3" y="connsiteY3"/>
                      </a:cxn>
                    </a:cxnLst>
                    <a:rect l="l" t="t" r="r" b="b"/>
                    <a:pathLst>
                      <a:path w="59375" h="168338">
                        <a:moveTo>
                          <a:pt x="30651" y="0"/>
                        </a:moveTo>
                        <a:lnTo>
                          <a:pt x="59376" y="130627"/>
                        </a:lnTo>
                        <a:lnTo>
                          <a:pt x="29688" y="168338"/>
                        </a:lnTo>
                        <a:lnTo>
                          <a:pt x="0" y="132552"/>
                        </a:lnTo>
                        <a:close/>
                      </a:path>
                    </a:pathLst>
                  </a:custGeom>
                  <a:noFill/>
                  <a:ln w="12700" cap="rnd">
                    <a:solidFill>
                      <a:schemeClr val="bg1"/>
                    </a:solidFill>
                    <a:prstDash val="solid"/>
                    <a:round/>
                  </a:ln>
                </p:spPr>
                <p:txBody>
                  <a:bodyPr rtlCol="0" anchor="ctr"/>
                  <a:lstStyle/>
                  <a:p>
                    <a:endParaRPr lang="fr-FR" sz="1400"/>
                  </a:p>
                </p:txBody>
              </p:sp>
              <p:sp>
                <p:nvSpPr>
                  <p:cNvPr id="2111" name="Forme libre : forme 86">
                    <a:extLst>
                      <a:ext uri="{FF2B5EF4-FFF2-40B4-BE49-F238E27FC236}">
                        <a16:creationId xmlns:a16="http://schemas.microsoft.com/office/drawing/2014/main" id="{614A2B60-B56E-F984-B3B5-AC95A11068AF}"/>
                      </a:ext>
                    </a:extLst>
                  </p:cNvPr>
                  <p:cNvSpPr/>
                  <p:nvPr/>
                </p:nvSpPr>
                <p:spPr>
                  <a:xfrm>
                    <a:off x="4820142" y="505137"/>
                    <a:ext cx="139292" cy="39038"/>
                  </a:xfrm>
                  <a:custGeom>
                    <a:avLst/>
                    <a:gdLst>
                      <a:gd name="connsiteX0" fmla="*/ 0 w 139292"/>
                      <a:gd name="connsiteY0" fmla="*/ 30009 h 39038"/>
                      <a:gd name="connsiteX1" fmla="*/ 119554 w 139292"/>
                      <a:gd name="connsiteY1" fmla="*/ 0 h 39038"/>
                      <a:gd name="connsiteX2" fmla="*/ 117147 w 139292"/>
                      <a:gd name="connsiteY2" fmla="*/ 28565 h 39038"/>
                      <a:gd name="connsiteX3" fmla="*/ 139292 w 139292"/>
                      <a:gd name="connsiteY3" fmla="*/ 21504 h 39038"/>
                    </a:gdLst>
                    <a:ahLst/>
                    <a:cxnLst>
                      <a:cxn ang="0">
                        <a:pos x="connsiteX0" y="connsiteY0"/>
                      </a:cxn>
                      <a:cxn ang="0">
                        <a:pos x="connsiteX1" y="connsiteY1"/>
                      </a:cxn>
                      <a:cxn ang="0">
                        <a:pos x="connsiteX2" y="connsiteY2"/>
                      </a:cxn>
                      <a:cxn ang="0">
                        <a:pos x="connsiteX3" y="connsiteY3"/>
                      </a:cxn>
                    </a:cxnLst>
                    <a:rect l="l" t="t" r="r" b="b"/>
                    <a:pathLst>
                      <a:path w="139292" h="39038">
                        <a:moveTo>
                          <a:pt x="0" y="30009"/>
                        </a:moveTo>
                        <a:cubicBezTo>
                          <a:pt x="0" y="30009"/>
                          <a:pt x="69646" y="64030"/>
                          <a:pt x="119554" y="0"/>
                        </a:cubicBezTo>
                        <a:cubicBezTo>
                          <a:pt x="119554" y="0"/>
                          <a:pt x="125171" y="11875"/>
                          <a:pt x="117147" y="28565"/>
                        </a:cubicBezTo>
                        <a:cubicBezTo>
                          <a:pt x="117147" y="28565"/>
                          <a:pt x="129022" y="35625"/>
                          <a:pt x="139292" y="21504"/>
                        </a:cubicBezTo>
                      </a:path>
                    </a:pathLst>
                  </a:custGeom>
                  <a:noFill/>
                  <a:ln w="12700" cap="rnd">
                    <a:solidFill>
                      <a:schemeClr val="bg1"/>
                    </a:solidFill>
                    <a:prstDash val="solid"/>
                    <a:round/>
                  </a:ln>
                </p:spPr>
                <p:txBody>
                  <a:bodyPr rtlCol="0" anchor="ctr"/>
                  <a:lstStyle/>
                  <a:p>
                    <a:endParaRPr lang="fr-FR" sz="1400"/>
                  </a:p>
                </p:txBody>
              </p:sp>
              <p:sp>
                <p:nvSpPr>
                  <p:cNvPr id="2112" name="Forme libre : forme 87">
                    <a:extLst>
                      <a:ext uri="{FF2B5EF4-FFF2-40B4-BE49-F238E27FC236}">
                        <a16:creationId xmlns:a16="http://schemas.microsoft.com/office/drawing/2014/main" id="{6BC93A5D-859D-56E6-161B-56E050D8107A}"/>
                      </a:ext>
                    </a:extLst>
                  </p:cNvPr>
                  <p:cNvSpPr/>
                  <p:nvPr/>
                </p:nvSpPr>
                <p:spPr>
                  <a:xfrm>
                    <a:off x="4791982" y="445601"/>
                    <a:ext cx="103422" cy="267672"/>
                  </a:xfrm>
                  <a:custGeom>
                    <a:avLst/>
                    <a:gdLst>
                      <a:gd name="connsiteX0" fmla="*/ 103423 w 103422"/>
                      <a:gd name="connsiteY0" fmla="*/ 267673 h 267672"/>
                      <a:gd name="connsiteX1" fmla="*/ 19495 w 103422"/>
                      <a:gd name="connsiteY1" fmla="*/ 191607 h 267672"/>
                      <a:gd name="connsiteX2" fmla="*/ 558 w 103422"/>
                      <a:gd name="connsiteY2" fmla="*/ 174116 h 267672"/>
                      <a:gd name="connsiteX3" fmla="*/ 14038 w 103422"/>
                      <a:gd name="connsiteY3" fmla="*/ 150365 h 267672"/>
                      <a:gd name="connsiteX4" fmla="*/ 98609 w 103422"/>
                      <a:gd name="connsiteY4" fmla="*/ 0 h 267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422" h="267672">
                        <a:moveTo>
                          <a:pt x="103423" y="267673"/>
                        </a:moveTo>
                        <a:cubicBezTo>
                          <a:pt x="40035" y="267673"/>
                          <a:pt x="19495" y="191607"/>
                          <a:pt x="19495" y="191607"/>
                        </a:cubicBezTo>
                        <a:cubicBezTo>
                          <a:pt x="19495" y="191607"/>
                          <a:pt x="4410" y="193212"/>
                          <a:pt x="558" y="174116"/>
                        </a:cubicBezTo>
                        <a:cubicBezTo>
                          <a:pt x="-3293" y="155019"/>
                          <a:pt x="14038" y="150365"/>
                          <a:pt x="14038" y="150365"/>
                        </a:cubicBezTo>
                        <a:cubicBezTo>
                          <a:pt x="14038" y="150365"/>
                          <a:pt x="-20143" y="32416"/>
                          <a:pt x="98609" y="0"/>
                        </a:cubicBezTo>
                      </a:path>
                    </a:pathLst>
                  </a:custGeom>
                  <a:noFill/>
                  <a:ln w="12700" cap="rnd">
                    <a:solidFill>
                      <a:schemeClr val="bg1"/>
                    </a:solidFill>
                    <a:prstDash val="solid"/>
                    <a:round/>
                  </a:ln>
                </p:spPr>
                <p:txBody>
                  <a:bodyPr rtlCol="0" anchor="ctr"/>
                  <a:lstStyle/>
                  <a:p>
                    <a:endParaRPr lang="fr-FR" sz="1400"/>
                  </a:p>
                </p:txBody>
              </p:sp>
              <p:sp>
                <p:nvSpPr>
                  <p:cNvPr id="2113" name="Forme libre : forme 88">
                    <a:extLst>
                      <a:ext uri="{FF2B5EF4-FFF2-40B4-BE49-F238E27FC236}">
                        <a16:creationId xmlns:a16="http://schemas.microsoft.com/office/drawing/2014/main" id="{467C29B3-6739-8584-F4B7-C1672EDAD74D}"/>
                      </a:ext>
                    </a:extLst>
                  </p:cNvPr>
                  <p:cNvSpPr/>
                  <p:nvPr/>
                </p:nvSpPr>
                <p:spPr>
                  <a:xfrm>
                    <a:off x="4900059" y="457636"/>
                    <a:ext cx="105830" cy="255636"/>
                  </a:xfrm>
                  <a:custGeom>
                    <a:avLst/>
                    <a:gdLst>
                      <a:gd name="connsiteX0" fmla="*/ 0 w 105830"/>
                      <a:gd name="connsiteY0" fmla="*/ 255637 h 255636"/>
                      <a:gd name="connsiteX1" fmla="*/ 86336 w 105830"/>
                      <a:gd name="connsiteY1" fmla="*/ 179572 h 255636"/>
                      <a:gd name="connsiteX2" fmla="*/ 105272 w 105830"/>
                      <a:gd name="connsiteY2" fmla="*/ 162080 h 255636"/>
                      <a:gd name="connsiteX3" fmla="*/ 91792 w 105830"/>
                      <a:gd name="connsiteY3" fmla="*/ 138330 h 255636"/>
                      <a:gd name="connsiteX4" fmla="*/ 38193 w 105830"/>
                      <a:gd name="connsiteY4" fmla="*/ 0 h 255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30" h="255636">
                        <a:moveTo>
                          <a:pt x="0" y="255637"/>
                        </a:moveTo>
                        <a:cubicBezTo>
                          <a:pt x="63388" y="255637"/>
                          <a:pt x="86336" y="179572"/>
                          <a:pt x="86336" y="179572"/>
                        </a:cubicBezTo>
                        <a:cubicBezTo>
                          <a:pt x="86336" y="179572"/>
                          <a:pt x="101420" y="181176"/>
                          <a:pt x="105272" y="162080"/>
                        </a:cubicBezTo>
                        <a:cubicBezTo>
                          <a:pt x="109123" y="142983"/>
                          <a:pt x="91792" y="138330"/>
                          <a:pt x="91792" y="138330"/>
                        </a:cubicBezTo>
                        <a:cubicBezTo>
                          <a:pt x="91792" y="138330"/>
                          <a:pt x="119393" y="42686"/>
                          <a:pt x="38193" y="0"/>
                        </a:cubicBezTo>
                      </a:path>
                    </a:pathLst>
                  </a:custGeom>
                  <a:noFill/>
                  <a:ln w="12700" cap="rnd">
                    <a:solidFill>
                      <a:schemeClr val="bg1"/>
                    </a:solidFill>
                    <a:prstDash val="solid"/>
                    <a:round/>
                  </a:ln>
                </p:spPr>
                <p:txBody>
                  <a:bodyPr rtlCol="0" anchor="ctr"/>
                  <a:lstStyle/>
                  <a:p>
                    <a:endParaRPr lang="fr-FR" sz="1400"/>
                  </a:p>
                </p:txBody>
              </p:sp>
              <p:sp>
                <p:nvSpPr>
                  <p:cNvPr id="2114" name="Forme libre : forme 89">
                    <a:extLst>
                      <a:ext uri="{FF2B5EF4-FFF2-40B4-BE49-F238E27FC236}">
                        <a16:creationId xmlns:a16="http://schemas.microsoft.com/office/drawing/2014/main" id="{C7A502EA-5743-4DFE-D343-9C0B8EB5B365}"/>
                      </a:ext>
                    </a:extLst>
                  </p:cNvPr>
                  <p:cNvSpPr/>
                  <p:nvPr/>
                </p:nvSpPr>
                <p:spPr>
                  <a:xfrm>
                    <a:off x="4854163" y="592917"/>
                    <a:ext cx="16047" cy="17331"/>
                  </a:xfrm>
                  <a:custGeom>
                    <a:avLst/>
                    <a:gdLst>
                      <a:gd name="connsiteX0" fmla="*/ 0 w 16047"/>
                      <a:gd name="connsiteY0" fmla="*/ 0 h 17331"/>
                      <a:gd name="connsiteX1" fmla="*/ 0 w 16047"/>
                      <a:gd name="connsiteY1" fmla="*/ 17331 h 17331"/>
                    </a:gdLst>
                    <a:ahLst/>
                    <a:cxnLst>
                      <a:cxn ang="0">
                        <a:pos x="connsiteX0" y="connsiteY0"/>
                      </a:cxn>
                      <a:cxn ang="0">
                        <a:pos x="connsiteX1" y="connsiteY1"/>
                      </a:cxn>
                    </a:cxnLst>
                    <a:rect l="l" t="t" r="r" b="b"/>
                    <a:pathLst>
                      <a:path w="16047" h="17331">
                        <a:moveTo>
                          <a:pt x="0" y="0"/>
                        </a:moveTo>
                        <a:lnTo>
                          <a:pt x="0" y="17331"/>
                        </a:lnTo>
                      </a:path>
                    </a:pathLst>
                  </a:custGeom>
                  <a:ln w="12700" cap="rnd">
                    <a:solidFill>
                      <a:schemeClr val="bg1"/>
                    </a:solidFill>
                    <a:prstDash val="solid"/>
                    <a:round/>
                  </a:ln>
                </p:spPr>
                <p:txBody>
                  <a:bodyPr rtlCol="0" anchor="ctr"/>
                  <a:lstStyle/>
                  <a:p>
                    <a:endParaRPr lang="fr-FR" sz="1400"/>
                  </a:p>
                </p:txBody>
              </p:sp>
              <p:sp>
                <p:nvSpPr>
                  <p:cNvPr id="2115" name="Forme libre : forme 90">
                    <a:extLst>
                      <a:ext uri="{FF2B5EF4-FFF2-40B4-BE49-F238E27FC236}">
                        <a16:creationId xmlns:a16="http://schemas.microsoft.com/office/drawing/2014/main" id="{8F5C2132-084B-6F3E-A57F-77CB81683A71}"/>
                      </a:ext>
                    </a:extLst>
                  </p:cNvPr>
                  <p:cNvSpPr/>
                  <p:nvPr/>
                </p:nvSpPr>
                <p:spPr>
                  <a:xfrm>
                    <a:off x="4929426" y="592115"/>
                    <a:ext cx="16047" cy="17331"/>
                  </a:xfrm>
                  <a:custGeom>
                    <a:avLst/>
                    <a:gdLst>
                      <a:gd name="connsiteX0" fmla="*/ 0 w 16047"/>
                      <a:gd name="connsiteY0" fmla="*/ 0 h 17331"/>
                      <a:gd name="connsiteX1" fmla="*/ 0 w 16047"/>
                      <a:gd name="connsiteY1" fmla="*/ 17331 h 17331"/>
                    </a:gdLst>
                    <a:ahLst/>
                    <a:cxnLst>
                      <a:cxn ang="0">
                        <a:pos x="connsiteX0" y="connsiteY0"/>
                      </a:cxn>
                      <a:cxn ang="0">
                        <a:pos x="connsiteX1" y="connsiteY1"/>
                      </a:cxn>
                    </a:cxnLst>
                    <a:rect l="l" t="t" r="r" b="b"/>
                    <a:pathLst>
                      <a:path w="16047" h="17331">
                        <a:moveTo>
                          <a:pt x="0" y="0"/>
                        </a:moveTo>
                        <a:lnTo>
                          <a:pt x="0" y="17331"/>
                        </a:lnTo>
                      </a:path>
                    </a:pathLst>
                  </a:custGeom>
                  <a:ln w="12700" cap="rnd">
                    <a:solidFill>
                      <a:schemeClr val="bg1"/>
                    </a:solidFill>
                    <a:prstDash val="solid"/>
                    <a:round/>
                  </a:ln>
                </p:spPr>
                <p:txBody>
                  <a:bodyPr rtlCol="0" anchor="ctr"/>
                  <a:lstStyle/>
                  <a:p>
                    <a:endParaRPr lang="fr-FR" sz="1400"/>
                  </a:p>
                </p:txBody>
              </p:sp>
              <p:sp>
                <p:nvSpPr>
                  <p:cNvPr id="2116" name="Forme libre : forme 91">
                    <a:extLst>
                      <a:ext uri="{FF2B5EF4-FFF2-40B4-BE49-F238E27FC236}">
                        <a16:creationId xmlns:a16="http://schemas.microsoft.com/office/drawing/2014/main" id="{DA2E3CF8-87E2-60D1-9CAB-6D3B585502CF}"/>
                      </a:ext>
                    </a:extLst>
                  </p:cNvPr>
                  <p:cNvSpPr/>
                  <p:nvPr/>
                </p:nvSpPr>
                <p:spPr>
                  <a:xfrm>
                    <a:off x="4878074" y="658391"/>
                    <a:ext cx="33057" cy="6860"/>
                  </a:xfrm>
                  <a:custGeom>
                    <a:avLst/>
                    <a:gdLst>
                      <a:gd name="connsiteX0" fmla="*/ 33058 w 33057"/>
                      <a:gd name="connsiteY0" fmla="*/ 0 h 6860"/>
                      <a:gd name="connsiteX1" fmla="*/ 0 w 33057"/>
                      <a:gd name="connsiteY1" fmla="*/ 0 h 6860"/>
                    </a:gdLst>
                    <a:ahLst/>
                    <a:cxnLst>
                      <a:cxn ang="0">
                        <a:pos x="connsiteX0" y="connsiteY0"/>
                      </a:cxn>
                      <a:cxn ang="0">
                        <a:pos x="connsiteX1" y="connsiteY1"/>
                      </a:cxn>
                    </a:cxnLst>
                    <a:rect l="l" t="t" r="r" b="b"/>
                    <a:pathLst>
                      <a:path w="33057" h="6860">
                        <a:moveTo>
                          <a:pt x="33058" y="0"/>
                        </a:moveTo>
                        <a:cubicBezTo>
                          <a:pt x="23911" y="9147"/>
                          <a:pt x="9147" y="9147"/>
                          <a:pt x="0" y="0"/>
                        </a:cubicBezTo>
                      </a:path>
                    </a:pathLst>
                  </a:custGeom>
                  <a:noFill/>
                  <a:ln w="12700" cap="rnd">
                    <a:solidFill>
                      <a:schemeClr val="bg1"/>
                    </a:solidFill>
                    <a:prstDash val="solid"/>
                    <a:round/>
                  </a:ln>
                </p:spPr>
                <p:txBody>
                  <a:bodyPr rtlCol="0" anchor="ctr"/>
                  <a:lstStyle/>
                  <a:p>
                    <a:endParaRPr lang="fr-FR" sz="1400"/>
                  </a:p>
                </p:txBody>
              </p:sp>
              <p:sp>
                <p:nvSpPr>
                  <p:cNvPr id="2117" name="Forme libre : forme 92">
                    <a:extLst>
                      <a:ext uri="{FF2B5EF4-FFF2-40B4-BE49-F238E27FC236}">
                        <a16:creationId xmlns:a16="http://schemas.microsoft.com/office/drawing/2014/main" id="{4EAEF746-4251-A7A2-96E4-24880B1A5CCA}"/>
                      </a:ext>
                    </a:extLst>
                  </p:cNvPr>
                  <p:cNvSpPr/>
                  <p:nvPr/>
                </p:nvSpPr>
                <p:spPr>
                  <a:xfrm>
                    <a:off x="4696495" y="712792"/>
                    <a:ext cx="200353" cy="184706"/>
                  </a:xfrm>
                  <a:custGeom>
                    <a:avLst/>
                    <a:gdLst>
                      <a:gd name="connsiteX0" fmla="*/ 723 w 200353"/>
                      <a:gd name="connsiteY0" fmla="*/ 184707 h 184706"/>
                      <a:gd name="connsiteX1" fmla="*/ 116586 w 200353"/>
                      <a:gd name="connsiteY1" fmla="*/ 35625 h 184706"/>
                      <a:gd name="connsiteX2" fmla="*/ 140336 w 200353"/>
                      <a:gd name="connsiteY2" fmla="*/ 0 h 184706"/>
                      <a:gd name="connsiteX3" fmla="*/ 200354 w 200353"/>
                      <a:gd name="connsiteY3" fmla="*/ 49266 h 184706"/>
                      <a:gd name="connsiteX4" fmla="*/ 168259 w 200353"/>
                      <a:gd name="connsiteY4" fmla="*/ 87940 h 184706"/>
                      <a:gd name="connsiteX5" fmla="*/ 136164 w 200353"/>
                      <a:gd name="connsiteY5" fmla="*/ 55845 h 18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53" h="184706">
                        <a:moveTo>
                          <a:pt x="723" y="184707"/>
                        </a:moveTo>
                        <a:cubicBezTo>
                          <a:pt x="723" y="184707"/>
                          <a:pt x="-16448" y="68844"/>
                          <a:pt x="116586" y="35625"/>
                        </a:cubicBezTo>
                        <a:lnTo>
                          <a:pt x="140336" y="0"/>
                        </a:lnTo>
                        <a:lnTo>
                          <a:pt x="200354" y="49266"/>
                        </a:lnTo>
                        <a:lnTo>
                          <a:pt x="168259" y="87940"/>
                        </a:lnTo>
                        <a:lnTo>
                          <a:pt x="136164" y="55845"/>
                        </a:lnTo>
                      </a:path>
                    </a:pathLst>
                  </a:custGeom>
                  <a:noFill/>
                  <a:ln w="12700" cap="rnd">
                    <a:solidFill>
                      <a:schemeClr val="bg1"/>
                    </a:solidFill>
                    <a:prstDash val="solid"/>
                    <a:round/>
                  </a:ln>
                </p:spPr>
                <p:txBody>
                  <a:bodyPr rtlCol="0" anchor="ctr"/>
                  <a:lstStyle/>
                  <a:p>
                    <a:endParaRPr lang="fr-FR" sz="1400"/>
                  </a:p>
                </p:txBody>
              </p:sp>
              <p:sp>
                <p:nvSpPr>
                  <p:cNvPr id="2118" name="Forme libre : forme 93">
                    <a:extLst>
                      <a:ext uri="{FF2B5EF4-FFF2-40B4-BE49-F238E27FC236}">
                        <a16:creationId xmlns:a16="http://schemas.microsoft.com/office/drawing/2014/main" id="{265F7A0F-8CDD-B737-B9ED-610347285710}"/>
                      </a:ext>
                    </a:extLst>
                  </p:cNvPr>
                  <p:cNvSpPr/>
                  <p:nvPr/>
                </p:nvSpPr>
                <p:spPr>
                  <a:xfrm>
                    <a:off x="4898935" y="713434"/>
                    <a:ext cx="190965" cy="120998"/>
                  </a:xfrm>
                  <a:custGeom>
                    <a:avLst/>
                    <a:gdLst>
                      <a:gd name="connsiteX0" fmla="*/ 190965 w 190965"/>
                      <a:gd name="connsiteY0" fmla="*/ 120998 h 120998"/>
                      <a:gd name="connsiteX1" fmla="*/ 83768 w 190965"/>
                      <a:gd name="connsiteY1" fmla="*/ 35625 h 120998"/>
                      <a:gd name="connsiteX2" fmla="*/ 60018 w 190965"/>
                      <a:gd name="connsiteY2" fmla="*/ 0 h 120998"/>
                      <a:gd name="connsiteX3" fmla="*/ 0 w 190965"/>
                      <a:gd name="connsiteY3" fmla="*/ 49266 h 120998"/>
                      <a:gd name="connsiteX4" fmla="*/ 32095 w 190965"/>
                      <a:gd name="connsiteY4" fmla="*/ 87940 h 120998"/>
                      <a:gd name="connsiteX5" fmla="*/ 64190 w 190965"/>
                      <a:gd name="connsiteY5" fmla="*/ 55845 h 12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965" h="120998">
                        <a:moveTo>
                          <a:pt x="190965" y="120998"/>
                        </a:moveTo>
                        <a:cubicBezTo>
                          <a:pt x="178288" y="88261"/>
                          <a:pt x="149242" y="51994"/>
                          <a:pt x="83768" y="35625"/>
                        </a:cubicBezTo>
                        <a:lnTo>
                          <a:pt x="60018" y="0"/>
                        </a:lnTo>
                        <a:lnTo>
                          <a:pt x="0" y="49266"/>
                        </a:lnTo>
                        <a:lnTo>
                          <a:pt x="32095" y="87940"/>
                        </a:lnTo>
                        <a:lnTo>
                          <a:pt x="64190" y="55845"/>
                        </a:lnTo>
                      </a:path>
                    </a:pathLst>
                  </a:custGeom>
                  <a:noFill/>
                  <a:ln w="12700" cap="rnd">
                    <a:solidFill>
                      <a:schemeClr val="bg1"/>
                    </a:solidFill>
                    <a:prstDash val="solid"/>
                    <a:round/>
                  </a:ln>
                </p:spPr>
                <p:txBody>
                  <a:bodyPr rtlCol="0" anchor="ctr"/>
                  <a:lstStyle/>
                  <a:p>
                    <a:endParaRPr lang="fr-FR" sz="1400"/>
                  </a:p>
                </p:txBody>
              </p:sp>
            </p:grpSp>
            <p:sp>
              <p:nvSpPr>
                <p:cNvPr id="2107" name="Forme libre : forme 94">
                  <a:extLst>
                    <a:ext uri="{FF2B5EF4-FFF2-40B4-BE49-F238E27FC236}">
                      <a16:creationId xmlns:a16="http://schemas.microsoft.com/office/drawing/2014/main" id="{5CC2795C-020D-5FB5-E811-1C5951A424AB}"/>
                    </a:ext>
                  </a:extLst>
                </p:cNvPr>
                <p:cNvSpPr/>
                <p:nvPr/>
              </p:nvSpPr>
              <p:spPr>
                <a:xfrm>
                  <a:off x="4709735" y="829136"/>
                  <a:ext cx="45093" cy="16047"/>
                </a:xfrm>
                <a:custGeom>
                  <a:avLst/>
                  <a:gdLst>
                    <a:gd name="connsiteX0" fmla="*/ 0 w 45093"/>
                    <a:gd name="connsiteY0" fmla="*/ 0 h 16047"/>
                    <a:gd name="connsiteX1" fmla="*/ 45094 w 45093"/>
                    <a:gd name="connsiteY1" fmla="*/ 0 h 16047"/>
                  </a:gdLst>
                  <a:ahLst/>
                  <a:cxnLst>
                    <a:cxn ang="0">
                      <a:pos x="connsiteX0" y="connsiteY0"/>
                    </a:cxn>
                    <a:cxn ang="0">
                      <a:pos x="connsiteX1" y="connsiteY1"/>
                    </a:cxn>
                  </a:cxnLst>
                  <a:rect l="l" t="t" r="r" b="b"/>
                  <a:pathLst>
                    <a:path w="45093" h="16047">
                      <a:moveTo>
                        <a:pt x="0" y="0"/>
                      </a:moveTo>
                      <a:lnTo>
                        <a:pt x="45094" y="0"/>
                      </a:lnTo>
                    </a:path>
                  </a:pathLst>
                </a:custGeom>
                <a:ln w="12700" cap="rnd">
                  <a:solidFill>
                    <a:schemeClr val="bg1"/>
                  </a:solidFill>
                  <a:prstDash val="solid"/>
                  <a:round/>
                </a:ln>
              </p:spPr>
              <p:txBody>
                <a:bodyPr rtlCol="0" anchor="ctr"/>
                <a:lstStyle/>
                <a:p>
                  <a:endParaRPr lang="fr-FR" sz="1400"/>
                </a:p>
              </p:txBody>
            </p:sp>
            <p:sp>
              <p:nvSpPr>
                <p:cNvPr id="2108" name="Forme libre : forme 95">
                  <a:extLst>
                    <a:ext uri="{FF2B5EF4-FFF2-40B4-BE49-F238E27FC236}">
                      <a16:creationId xmlns:a16="http://schemas.microsoft.com/office/drawing/2014/main" id="{12E02530-3E52-3FB5-B476-5EC80EAA0802}"/>
                    </a:ext>
                  </a:extLst>
                </p:cNvPr>
                <p:cNvSpPr/>
                <p:nvPr/>
              </p:nvSpPr>
              <p:spPr>
                <a:xfrm>
                  <a:off x="4703156" y="852405"/>
                  <a:ext cx="81681" cy="16047"/>
                </a:xfrm>
                <a:custGeom>
                  <a:avLst/>
                  <a:gdLst>
                    <a:gd name="connsiteX0" fmla="*/ 0 w 81681"/>
                    <a:gd name="connsiteY0" fmla="*/ 0 h 16047"/>
                    <a:gd name="connsiteX1" fmla="*/ 81682 w 81681"/>
                    <a:gd name="connsiteY1" fmla="*/ 0 h 16047"/>
                  </a:gdLst>
                  <a:ahLst/>
                  <a:cxnLst>
                    <a:cxn ang="0">
                      <a:pos x="connsiteX0" y="connsiteY0"/>
                    </a:cxn>
                    <a:cxn ang="0">
                      <a:pos x="connsiteX1" y="connsiteY1"/>
                    </a:cxn>
                  </a:cxnLst>
                  <a:rect l="l" t="t" r="r" b="b"/>
                  <a:pathLst>
                    <a:path w="81681" h="16047">
                      <a:moveTo>
                        <a:pt x="0" y="0"/>
                      </a:moveTo>
                      <a:lnTo>
                        <a:pt x="81682" y="0"/>
                      </a:lnTo>
                    </a:path>
                  </a:pathLst>
                </a:custGeom>
                <a:ln w="12700" cap="rnd">
                  <a:solidFill>
                    <a:schemeClr val="bg1"/>
                  </a:solidFill>
                  <a:prstDash val="solid"/>
                  <a:round/>
                </a:ln>
              </p:spPr>
              <p:txBody>
                <a:bodyPr rtlCol="0" anchor="ctr"/>
                <a:lstStyle/>
                <a:p>
                  <a:endParaRPr lang="fr-FR" sz="1400"/>
                </a:p>
              </p:txBody>
            </p:sp>
            <p:sp>
              <p:nvSpPr>
                <p:cNvPr id="2109" name="Forme libre : forme 96">
                  <a:extLst>
                    <a:ext uri="{FF2B5EF4-FFF2-40B4-BE49-F238E27FC236}">
                      <a16:creationId xmlns:a16="http://schemas.microsoft.com/office/drawing/2014/main" id="{21E70E46-4C93-A775-C743-B6E768327447}"/>
                    </a:ext>
                  </a:extLst>
                </p:cNvPr>
                <p:cNvSpPr/>
                <p:nvPr/>
              </p:nvSpPr>
              <p:spPr>
                <a:xfrm>
                  <a:off x="4696416" y="919965"/>
                  <a:ext cx="16047" cy="10912"/>
                </a:xfrm>
                <a:custGeom>
                  <a:avLst/>
                  <a:gdLst>
                    <a:gd name="connsiteX0" fmla="*/ 0 w 16047"/>
                    <a:gd name="connsiteY0" fmla="*/ 0 h 10912"/>
                    <a:gd name="connsiteX1" fmla="*/ 0 w 16047"/>
                    <a:gd name="connsiteY1" fmla="*/ 10912 h 10912"/>
                  </a:gdLst>
                  <a:ahLst/>
                  <a:cxnLst>
                    <a:cxn ang="0">
                      <a:pos x="connsiteX0" y="connsiteY0"/>
                    </a:cxn>
                    <a:cxn ang="0">
                      <a:pos x="connsiteX1" y="connsiteY1"/>
                    </a:cxn>
                  </a:cxnLst>
                  <a:rect l="l" t="t" r="r" b="b"/>
                  <a:pathLst>
                    <a:path w="16047" h="10912">
                      <a:moveTo>
                        <a:pt x="0" y="0"/>
                      </a:moveTo>
                      <a:lnTo>
                        <a:pt x="0" y="10912"/>
                      </a:lnTo>
                    </a:path>
                  </a:pathLst>
                </a:custGeom>
                <a:ln w="12700" cap="rnd">
                  <a:solidFill>
                    <a:schemeClr val="bg1"/>
                  </a:solidFill>
                  <a:prstDash val="solid"/>
                  <a:round/>
                </a:ln>
              </p:spPr>
              <p:txBody>
                <a:bodyPr rtlCol="0" anchor="ctr"/>
                <a:lstStyle/>
                <a:p>
                  <a:endParaRPr lang="fr-FR" sz="1400"/>
                </a:p>
              </p:txBody>
            </p:sp>
          </p:grpSp>
          <p:sp>
            <p:nvSpPr>
              <p:cNvPr id="2100" name="Forme libre : forme 97">
                <a:extLst>
                  <a:ext uri="{FF2B5EF4-FFF2-40B4-BE49-F238E27FC236}">
                    <a16:creationId xmlns:a16="http://schemas.microsoft.com/office/drawing/2014/main" id="{AFDCC1CE-99BD-CDFE-0925-3A50481D1B27}"/>
                  </a:ext>
                </a:extLst>
              </p:cNvPr>
              <p:cNvSpPr/>
              <p:nvPr/>
            </p:nvSpPr>
            <p:spPr>
              <a:xfrm>
                <a:off x="5120712" y="450415"/>
                <a:ext cx="105913" cy="93717"/>
              </a:xfrm>
              <a:custGeom>
                <a:avLst/>
                <a:gdLst>
                  <a:gd name="connsiteX0" fmla="*/ 0 w 105913"/>
                  <a:gd name="connsiteY0" fmla="*/ 45094 h 93717"/>
                  <a:gd name="connsiteX1" fmla="*/ 35305 w 105913"/>
                  <a:gd name="connsiteY1" fmla="*/ 93717 h 93717"/>
                  <a:gd name="connsiteX2" fmla="*/ 105914 w 105913"/>
                  <a:gd name="connsiteY2" fmla="*/ 0 h 93717"/>
                </a:gdLst>
                <a:ahLst/>
                <a:cxnLst>
                  <a:cxn ang="0">
                    <a:pos x="connsiteX0" y="connsiteY0"/>
                  </a:cxn>
                  <a:cxn ang="0">
                    <a:pos x="connsiteX1" y="connsiteY1"/>
                  </a:cxn>
                  <a:cxn ang="0">
                    <a:pos x="connsiteX2" y="connsiteY2"/>
                  </a:cxn>
                </a:cxnLst>
                <a:rect l="l" t="t" r="r" b="b"/>
                <a:pathLst>
                  <a:path w="105913" h="93717">
                    <a:moveTo>
                      <a:pt x="0" y="45094"/>
                    </a:moveTo>
                    <a:lnTo>
                      <a:pt x="35305" y="93717"/>
                    </a:lnTo>
                    <a:lnTo>
                      <a:pt x="105914" y="0"/>
                    </a:lnTo>
                  </a:path>
                </a:pathLst>
              </a:custGeom>
              <a:noFill/>
              <a:ln w="12700" cap="rnd">
                <a:solidFill>
                  <a:schemeClr val="bg1"/>
                </a:solidFill>
                <a:prstDash val="solid"/>
                <a:round/>
              </a:ln>
            </p:spPr>
            <p:txBody>
              <a:bodyPr rtlCol="0" anchor="ctr"/>
              <a:lstStyle/>
              <a:p>
                <a:endParaRPr lang="fr-FR" sz="1400"/>
              </a:p>
            </p:txBody>
          </p:sp>
          <p:sp>
            <p:nvSpPr>
              <p:cNvPr id="2101" name="Forme libre : forme 98">
                <a:extLst>
                  <a:ext uri="{FF2B5EF4-FFF2-40B4-BE49-F238E27FC236}">
                    <a16:creationId xmlns:a16="http://schemas.microsoft.com/office/drawing/2014/main" id="{851D14DF-0002-C88E-E9A7-CD52B26DFB9D}"/>
                  </a:ext>
                </a:extLst>
              </p:cNvPr>
              <p:cNvSpPr/>
              <p:nvPr/>
            </p:nvSpPr>
            <p:spPr>
              <a:xfrm>
                <a:off x="5268991" y="487806"/>
                <a:ext cx="105753" cy="16047"/>
              </a:xfrm>
              <a:custGeom>
                <a:avLst/>
                <a:gdLst>
                  <a:gd name="connsiteX0" fmla="*/ 0 w 105753"/>
                  <a:gd name="connsiteY0" fmla="*/ 0 h 16047"/>
                  <a:gd name="connsiteX1" fmla="*/ 105753 w 105753"/>
                  <a:gd name="connsiteY1" fmla="*/ 0 h 16047"/>
                </a:gdLst>
                <a:ahLst/>
                <a:cxnLst>
                  <a:cxn ang="0">
                    <a:pos x="connsiteX0" y="connsiteY0"/>
                  </a:cxn>
                  <a:cxn ang="0">
                    <a:pos x="connsiteX1" y="connsiteY1"/>
                  </a:cxn>
                </a:cxnLst>
                <a:rect l="l" t="t" r="r" b="b"/>
                <a:pathLst>
                  <a:path w="105753" h="16047">
                    <a:moveTo>
                      <a:pt x="0" y="0"/>
                    </a:moveTo>
                    <a:lnTo>
                      <a:pt x="105753" y="0"/>
                    </a:lnTo>
                  </a:path>
                </a:pathLst>
              </a:custGeom>
              <a:ln w="12700" cap="rnd">
                <a:solidFill>
                  <a:schemeClr val="bg1"/>
                </a:solidFill>
                <a:prstDash val="solid"/>
                <a:round/>
              </a:ln>
            </p:spPr>
            <p:txBody>
              <a:bodyPr rtlCol="0" anchor="ctr"/>
              <a:lstStyle/>
              <a:p>
                <a:endParaRPr lang="fr-FR" sz="1400"/>
              </a:p>
            </p:txBody>
          </p:sp>
          <p:sp>
            <p:nvSpPr>
              <p:cNvPr id="2102" name="Forme libre : forme 99">
                <a:extLst>
                  <a:ext uri="{FF2B5EF4-FFF2-40B4-BE49-F238E27FC236}">
                    <a16:creationId xmlns:a16="http://schemas.microsoft.com/office/drawing/2014/main" id="{7A6279C3-16FE-28E7-875F-3060E35C4BF1}"/>
                  </a:ext>
                </a:extLst>
              </p:cNvPr>
              <p:cNvSpPr/>
              <p:nvPr/>
            </p:nvSpPr>
            <p:spPr>
              <a:xfrm>
                <a:off x="5268991" y="528085"/>
                <a:ext cx="144267" cy="16047"/>
              </a:xfrm>
              <a:custGeom>
                <a:avLst/>
                <a:gdLst>
                  <a:gd name="connsiteX0" fmla="*/ 0 w 144267"/>
                  <a:gd name="connsiteY0" fmla="*/ 0 h 16047"/>
                  <a:gd name="connsiteX1" fmla="*/ 144267 w 144267"/>
                  <a:gd name="connsiteY1" fmla="*/ 0 h 16047"/>
                </a:gdLst>
                <a:ahLst/>
                <a:cxnLst>
                  <a:cxn ang="0">
                    <a:pos x="connsiteX0" y="connsiteY0"/>
                  </a:cxn>
                  <a:cxn ang="0">
                    <a:pos x="connsiteX1" y="connsiteY1"/>
                  </a:cxn>
                </a:cxnLst>
                <a:rect l="l" t="t" r="r" b="b"/>
                <a:pathLst>
                  <a:path w="144267" h="16047">
                    <a:moveTo>
                      <a:pt x="0" y="0"/>
                    </a:moveTo>
                    <a:lnTo>
                      <a:pt x="144267" y="0"/>
                    </a:lnTo>
                  </a:path>
                </a:pathLst>
              </a:custGeom>
              <a:ln w="12700" cap="rnd">
                <a:solidFill>
                  <a:schemeClr val="bg1"/>
                </a:solidFill>
                <a:prstDash val="solid"/>
                <a:round/>
              </a:ln>
            </p:spPr>
            <p:txBody>
              <a:bodyPr rtlCol="0" anchor="ctr"/>
              <a:lstStyle/>
              <a:p>
                <a:endParaRPr lang="fr-FR" sz="1400"/>
              </a:p>
            </p:txBody>
          </p:sp>
          <p:sp>
            <p:nvSpPr>
              <p:cNvPr id="2103" name="Forme libre : forme 100">
                <a:extLst>
                  <a:ext uri="{FF2B5EF4-FFF2-40B4-BE49-F238E27FC236}">
                    <a16:creationId xmlns:a16="http://schemas.microsoft.com/office/drawing/2014/main" id="{FD6907B1-6C22-B693-BF8C-6344BB531F57}"/>
                  </a:ext>
                </a:extLst>
              </p:cNvPr>
              <p:cNvSpPr/>
              <p:nvPr/>
            </p:nvSpPr>
            <p:spPr>
              <a:xfrm>
                <a:off x="5120712" y="585214"/>
                <a:ext cx="105913" cy="93717"/>
              </a:xfrm>
              <a:custGeom>
                <a:avLst/>
                <a:gdLst>
                  <a:gd name="connsiteX0" fmla="*/ 0 w 105913"/>
                  <a:gd name="connsiteY0" fmla="*/ 45094 h 93717"/>
                  <a:gd name="connsiteX1" fmla="*/ 35305 w 105913"/>
                  <a:gd name="connsiteY1" fmla="*/ 93717 h 93717"/>
                  <a:gd name="connsiteX2" fmla="*/ 105914 w 105913"/>
                  <a:gd name="connsiteY2" fmla="*/ 0 h 93717"/>
                </a:gdLst>
                <a:ahLst/>
                <a:cxnLst>
                  <a:cxn ang="0">
                    <a:pos x="connsiteX0" y="connsiteY0"/>
                  </a:cxn>
                  <a:cxn ang="0">
                    <a:pos x="connsiteX1" y="connsiteY1"/>
                  </a:cxn>
                  <a:cxn ang="0">
                    <a:pos x="connsiteX2" y="connsiteY2"/>
                  </a:cxn>
                </a:cxnLst>
                <a:rect l="l" t="t" r="r" b="b"/>
                <a:pathLst>
                  <a:path w="105913" h="93717">
                    <a:moveTo>
                      <a:pt x="0" y="45094"/>
                    </a:moveTo>
                    <a:lnTo>
                      <a:pt x="35305" y="93717"/>
                    </a:lnTo>
                    <a:lnTo>
                      <a:pt x="105914" y="0"/>
                    </a:lnTo>
                  </a:path>
                </a:pathLst>
              </a:custGeom>
              <a:noFill/>
              <a:ln w="12700" cap="rnd">
                <a:solidFill>
                  <a:schemeClr val="bg1"/>
                </a:solidFill>
                <a:prstDash val="solid"/>
                <a:round/>
              </a:ln>
            </p:spPr>
            <p:txBody>
              <a:bodyPr rtlCol="0" anchor="ctr"/>
              <a:lstStyle/>
              <a:p>
                <a:endParaRPr lang="fr-FR" sz="1400"/>
              </a:p>
            </p:txBody>
          </p:sp>
          <p:sp>
            <p:nvSpPr>
              <p:cNvPr id="2104" name="Forme libre : forme 101">
                <a:extLst>
                  <a:ext uri="{FF2B5EF4-FFF2-40B4-BE49-F238E27FC236}">
                    <a16:creationId xmlns:a16="http://schemas.microsoft.com/office/drawing/2014/main" id="{AC252A82-E272-11A2-C04D-2515890D1D5F}"/>
                  </a:ext>
                </a:extLst>
              </p:cNvPr>
              <p:cNvSpPr/>
              <p:nvPr/>
            </p:nvSpPr>
            <p:spPr>
              <a:xfrm>
                <a:off x="5268991" y="622605"/>
                <a:ext cx="105753" cy="16047"/>
              </a:xfrm>
              <a:custGeom>
                <a:avLst/>
                <a:gdLst>
                  <a:gd name="connsiteX0" fmla="*/ 0 w 105753"/>
                  <a:gd name="connsiteY0" fmla="*/ 0 h 16047"/>
                  <a:gd name="connsiteX1" fmla="*/ 105753 w 105753"/>
                  <a:gd name="connsiteY1" fmla="*/ 0 h 16047"/>
                </a:gdLst>
                <a:ahLst/>
                <a:cxnLst>
                  <a:cxn ang="0">
                    <a:pos x="connsiteX0" y="connsiteY0"/>
                  </a:cxn>
                  <a:cxn ang="0">
                    <a:pos x="connsiteX1" y="connsiteY1"/>
                  </a:cxn>
                </a:cxnLst>
                <a:rect l="l" t="t" r="r" b="b"/>
                <a:pathLst>
                  <a:path w="105753" h="16047">
                    <a:moveTo>
                      <a:pt x="0" y="0"/>
                    </a:moveTo>
                    <a:lnTo>
                      <a:pt x="105753" y="0"/>
                    </a:lnTo>
                  </a:path>
                </a:pathLst>
              </a:custGeom>
              <a:ln w="12700" cap="rnd">
                <a:solidFill>
                  <a:schemeClr val="bg1"/>
                </a:solidFill>
                <a:prstDash val="solid"/>
                <a:round/>
              </a:ln>
            </p:spPr>
            <p:txBody>
              <a:bodyPr rtlCol="0" anchor="ctr"/>
              <a:lstStyle/>
              <a:p>
                <a:endParaRPr lang="fr-FR" sz="1400"/>
              </a:p>
            </p:txBody>
          </p:sp>
          <p:sp>
            <p:nvSpPr>
              <p:cNvPr id="2105" name="Forme libre : forme 102">
                <a:extLst>
                  <a:ext uri="{FF2B5EF4-FFF2-40B4-BE49-F238E27FC236}">
                    <a16:creationId xmlns:a16="http://schemas.microsoft.com/office/drawing/2014/main" id="{C229B87A-1081-C79E-1966-3D6D979FD14E}"/>
                  </a:ext>
                </a:extLst>
              </p:cNvPr>
              <p:cNvSpPr/>
              <p:nvPr/>
            </p:nvSpPr>
            <p:spPr>
              <a:xfrm>
                <a:off x="5268991" y="662884"/>
                <a:ext cx="144267" cy="16047"/>
              </a:xfrm>
              <a:custGeom>
                <a:avLst/>
                <a:gdLst>
                  <a:gd name="connsiteX0" fmla="*/ 0 w 144267"/>
                  <a:gd name="connsiteY0" fmla="*/ 0 h 16047"/>
                  <a:gd name="connsiteX1" fmla="*/ 144267 w 144267"/>
                  <a:gd name="connsiteY1" fmla="*/ 0 h 16047"/>
                </a:gdLst>
                <a:ahLst/>
                <a:cxnLst>
                  <a:cxn ang="0">
                    <a:pos x="connsiteX0" y="connsiteY0"/>
                  </a:cxn>
                  <a:cxn ang="0">
                    <a:pos x="connsiteX1" y="connsiteY1"/>
                  </a:cxn>
                </a:cxnLst>
                <a:rect l="l" t="t" r="r" b="b"/>
                <a:pathLst>
                  <a:path w="144267" h="16047">
                    <a:moveTo>
                      <a:pt x="0" y="0"/>
                    </a:moveTo>
                    <a:lnTo>
                      <a:pt x="144267" y="0"/>
                    </a:lnTo>
                  </a:path>
                </a:pathLst>
              </a:custGeom>
              <a:ln w="12700" cap="rnd">
                <a:solidFill>
                  <a:schemeClr val="bg1"/>
                </a:solidFill>
                <a:prstDash val="solid"/>
                <a:round/>
              </a:ln>
            </p:spPr>
            <p:txBody>
              <a:bodyPr rtlCol="0" anchor="ctr"/>
              <a:lstStyle/>
              <a:p>
                <a:endParaRPr lang="fr-FR" sz="1400"/>
              </a:p>
            </p:txBody>
          </p:sp>
        </p:grpSp>
      </p:grpSp>
      <p:grpSp>
        <p:nvGrpSpPr>
          <p:cNvPr id="2160" name="Groupe 2159">
            <a:extLst>
              <a:ext uri="{FF2B5EF4-FFF2-40B4-BE49-F238E27FC236}">
                <a16:creationId xmlns:a16="http://schemas.microsoft.com/office/drawing/2014/main" id="{2FAFF836-BD1C-3BFD-CEE3-1DF0BE6C7CF6}"/>
              </a:ext>
            </a:extLst>
          </p:cNvPr>
          <p:cNvGrpSpPr/>
          <p:nvPr/>
        </p:nvGrpSpPr>
        <p:grpSpPr>
          <a:xfrm>
            <a:off x="6859688" y="1559914"/>
            <a:ext cx="5142414" cy="1080000"/>
            <a:chOff x="6859688" y="1559914"/>
            <a:chExt cx="5142414" cy="1080000"/>
          </a:xfrm>
        </p:grpSpPr>
        <p:sp>
          <p:nvSpPr>
            <p:cNvPr id="27" name="Espace réservé du texte 8">
              <a:extLst>
                <a:ext uri="{FF2B5EF4-FFF2-40B4-BE49-F238E27FC236}">
                  <a16:creationId xmlns:a16="http://schemas.microsoft.com/office/drawing/2014/main" id="{302EEF62-C56F-10BA-65CA-381522AB19A5}"/>
                </a:ext>
              </a:extLst>
            </p:cNvPr>
            <p:cNvSpPr txBox="1">
              <a:spLocks/>
            </p:cNvSpPr>
            <p:nvPr/>
          </p:nvSpPr>
          <p:spPr>
            <a:xfrm>
              <a:off x="9051955" y="1559914"/>
              <a:ext cx="2950147" cy="10800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200" b="1" kern="1200" cap="all" baseline="0">
                  <a:solidFill>
                    <a:schemeClr val="tx2"/>
                  </a:solidFill>
                  <a:latin typeface="+mn-lt"/>
                  <a:ea typeface="+mn-ea"/>
                  <a:cs typeface="+mn-cs"/>
                </a:defRPr>
              </a:lvl1pPr>
              <a:lvl2pPr marL="0" indent="0" algn="l" defTabSz="914400" rtl="0" eaLnBrk="1" latinLnBrk="0" hangingPunct="1">
                <a:lnSpc>
                  <a:spcPct val="100000"/>
                </a:lnSpc>
                <a:spcBef>
                  <a:spcPts val="600"/>
                </a:spcBef>
                <a:buClr>
                  <a:schemeClr val="tx2"/>
                </a:buClr>
                <a:buFont typeface="Arial" panose="020B0604020202020204" pitchFamily="34" charset="0"/>
                <a:buNone/>
                <a:defRPr sz="1100" kern="1200">
                  <a:solidFill>
                    <a:schemeClr val="tx1"/>
                  </a:solidFill>
                  <a:latin typeface="+mn-lt"/>
                  <a:ea typeface="+mn-ea"/>
                  <a:cs typeface="+mn-cs"/>
                </a:defRPr>
              </a:lvl2pPr>
              <a:lvl3pPr marL="538163" indent="0" algn="l" defTabSz="914400" rtl="0" eaLnBrk="1" latinLnBrk="0" hangingPunct="1">
                <a:lnSpc>
                  <a:spcPct val="100000"/>
                </a:lnSpc>
                <a:spcBef>
                  <a:spcPts val="600"/>
                </a:spcBef>
                <a:buClr>
                  <a:schemeClr val="tx2"/>
                </a:buClr>
                <a:buFont typeface="Arial" panose="020B0604020202020204" pitchFamily="34" charset="0"/>
                <a:buNone/>
                <a:defRPr sz="1200" i="0" kern="1200">
                  <a:solidFill>
                    <a:schemeClr val="tx1"/>
                  </a:solidFill>
                  <a:latin typeface="+mn-lt"/>
                  <a:ea typeface="+mn-ea"/>
                  <a:cs typeface="+mn-cs"/>
                </a:defRPr>
              </a:lvl3pPr>
              <a:lvl4pPr marL="538163" indent="0" algn="l" defTabSz="914400" rtl="0" eaLnBrk="1" latinLnBrk="0" hangingPunct="1">
                <a:lnSpc>
                  <a:spcPct val="100000"/>
                </a:lnSpc>
                <a:spcBef>
                  <a:spcPts val="300"/>
                </a:spcBef>
                <a:buClr>
                  <a:schemeClr val="tx1"/>
                </a:buClr>
                <a:buFont typeface="Arial" panose="020B0604020202020204" pitchFamily="34" charset="0"/>
                <a:buNone/>
                <a:defRPr sz="1200" kern="1200">
                  <a:solidFill>
                    <a:schemeClr val="tx1"/>
                  </a:solidFill>
                  <a:latin typeface="+mn-lt"/>
                  <a:ea typeface="+mn-ea"/>
                  <a:cs typeface="+mn-cs"/>
                </a:defRPr>
              </a:lvl4pPr>
              <a:lvl5pPr marL="198000" indent="0" algn="l" defTabSz="914400" rtl="0" eaLnBrk="1" latinLnBrk="0" hangingPunct="1">
                <a:lnSpc>
                  <a:spcPct val="100000"/>
                </a:lnSpc>
                <a:spcBef>
                  <a:spcPts val="300"/>
                </a:spcBef>
                <a:buClr>
                  <a:schemeClr val="tx1"/>
                </a:buClr>
                <a:buFont typeface="Arial" panose="020B0604020202020204" pitchFamily="34" charset="0"/>
                <a:buNone/>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cap="none" dirty="0">
                  <a:solidFill>
                    <a:schemeClr val="accent4">
                      <a:lumMod val="75000"/>
                    </a:schemeClr>
                  </a:solidFill>
                  <a:ea typeface="Tahoma" panose="020B0604030504040204" pitchFamily="34" charset="0"/>
                  <a:cs typeface="Tahoma" panose="020B0604030504040204" pitchFamily="34" charset="0"/>
                </a:rPr>
                <a:t>Efficacité</a:t>
              </a:r>
            </a:p>
            <a:p>
              <a:pPr>
                <a:spcBef>
                  <a:spcPct val="0"/>
                </a:spcBef>
              </a:pPr>
              <a:r>
                <a:rPr lang="fr-FR" altLang="en-US" b="0" cap="none" dirty="0">
                  <a:solidFill>
                    <a:schemeClr val="tx1">
                      <a:lumMod val="75000"/>
                      <a:lumOff val="25000"/>
                    </a:schemeClr>
                  </a:solidFill>
                </a:rPr>
                <a:t>Vos clients bénéficient, en l’espace d’un rendez-vous téléphonique de 30min, de la prise en charge de leurs démarches administratives de souscription et résiliation.</a:t>
              </a:r>
            </a:p>
          </p:txBody>
        </p:sp>
        <p:sp>
          <p:nvSpPr>
            <p:cNvPr id="1031" name="Forme libre : forme 26">
              <a:extLst>
                <a:ext uri="{FF2B5EF4-FFF2-40B4-BE49-F238E27FC236}">
                  <a16:creationId xmlns:a16="http://schemas.microsoft.com/office/drawing/2014/main" id="{82A8771A-98F7-E961-AC25-3C1C4ABE064F}"/>
                </a:ext>
              </a:extLst>
            </p:cNvPr>
            <p:cNvSpPr/>
            <p:nvPr/>
          </p:nvSpPr>
          <p:spPr>
            <a:xfrm flipH="1">
              <a:off x="6859688" y="1947979"/>
              <a:ext cx="1162050" cy="495300"/>
            </a:xfrm>
            <a:custGeom>
              <a:avLst/>
              <a:gdLst>
                <a:gd name="connsiteX0" fmla="*/ 0 w 1162050"/>
                <a:gd name="connsiteY0" fmla="*/ 0 h 495300"/>
                <a:gd name="connsiteX1" fmla="*/ 679450 w 1162050"/>
                <a:gd name="connsiteY1" fmla="*/ 0 h 495300"/>
                <a:gd name="connsiteX2" fmla="*/ 1162050 w 1162050"/>
                <a:gd name="connsiteY2" fmla="*/ 495300 h 495300"/>
                <a:gd name="connsiteX3" fmla="*/ 1162050 w 1162050"/>
                <a:gd name="connsiteY3" fmla="*/ 495300 h 495300"/>
              </a:gdLst>
              <a:ahLst/>
              <a:cxnLst>
                <a:cxn ang="0">
                  <a:pos x="connsiteX0" y="connsiteY0"/>
                </a:cxn>
                <a:cxn ang="0">
                  <a:pos x="connsiteX1" y="connsiteY1"/>
                </a:cxn>
                <a:cxn ang="0">
                  <a:pos x="connsiteX2" y="connsiteY2"/>
                </a:cxn>
                <a:cxn ang="0">
                  <a:pos x="connsiteX3" y="connsiteY3"/>
                </a:cxn>
              </a:cxnLst>
              <a:rect l="l" t="t" r="r" b="b"/>
              <a:pathLst>
                <a:path w="1162050" h="495300">
                  <a:moveTo>
                    <a:pt x="0" y="0"/>
                  </a:moveTo>
                  <a:lnTo>
                    <a:pt x="679450" y="0"/>
                  </a:lnTo>
                  <a:lnTo>
                    <a:pt x="1162050" y="495300"/>
                  </a:lnTo>
                  <a:lnTo>
                    <a:pt x="1162050" y="495300"/>
                  </a:lnTo>
                </a:path>
              </a:pathLst>
            </a:custGeom>
            <a:noFill/>
            <a:ln w="127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sp>
          <p:nvSpPr>
            <p:cNvPr id="1032" name="Ellipse 1031">
              <a:extLst>
                <a:ext uri="{FF2B5EF4-FFF2-40B4-BE49-F238E27FC236}">
                  <a16:creationId xmlns:a16="http://schemas.microsoft.com/office/drawing/2014/main" id="{3251478C-CDB2-E22C-1501-A9F6E950D5A4}"/>
                </a:ext>
              </a:extLst>
            </p:cNvPr>
            <p:cNvSpPr/>
            <p:nvPr/>
          </p:nvSpPr>
          <p:spPr>
            <a:xfrm>
              <a:off x="8041862" y="1590286"/>
              <a:ext cx="720000" cy="720000"/>
            </a:xfrm>
            <a:prstGeom prst="ellipse">
              <a:avLst/>
            </a:prstGeom>
            <a:solidFill>
              <a:srgbClr val="FFC000"/>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grpSp>
          <p:nvGrpSpPr>
            <p:cNvPr id="2119" name="Graphique 2">
              <a:extLst>
                <a:ext uri="{FF2B5EF4-FFF2-40B4-BE49-F238E27FC236}">
                  <a16:creationId xmlns:a16="http://schemas.microsoft.com/office/drawing/2014/main" id="{4EE9241B-D1E0-E1C1-89E5-FF7726938E94}"/>
                </a:ext>
              </a:extLst>
            </p:cNvPr>
            <p:cNvGrpSpPr/>
            <p:nvPr/>
          </p:nvGrpSpPr>
          <p:grpSpPr>
            <a:xfrm>
              <a:off x="8157170" y="1643246"/>
              <a:ext cx="467031" cy="533754"/>
              <a:chOff x="1184026" y="296326"/>
              <a:chExt cx="555828" cy="635238"/>
            </a:xfrm>
            <a:noFill/>
          </p:grpSpPr>
          <p:sp>
            <p:nvSpPr>
              <p:cNvPr id="2120" name="Forme libre : forme 17">
                <a:extLst>
                  <a:ext uri="{FF2B5EF4-FFF2-40B4-BE49-F238E27FC236}">
                    <a16:creationId xmlns:a16="http://schemas.microsoft.com/office/drawing/2014/main" id="{BA5A326D-DB71-2111-5E9C-AF868E62B400}"/>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1" name="Forme libre : forme 18">
                <a:extLst>
                  <a:ext uri="{FF2B5EF4-FFF2-40B4-BE49-F238E27FC236}">
                    <a16:creationId xmlns:a16="http://schemas.microsoft.com/office/drawing/2014/main" id="{721F16B0-F9AD-92C4-D119-7106DC43115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2" name="Forme libre : forme 19">
                <a:extLst>
                  <a:ext uri="{FF2B5EF4-FFF2-40B4-BE49-F238E27FC236}">
                    <a16:creationId xmlns:a16="http://schemas.microsoft.com/office/drawing/2014/main" id="{1B5F3604-290E-C7B9-9386-EA5C6838C048}"/>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3" name="Forme libre : forme 20">
                <a:extLst>
                  <a:ext uri="{FF2B5EF4-FFF2-40B4-BE49-F238E27FC236}">
                    <a16:creationId xmlns:a16="http://schemas.microsoft.com/office/drawing/2014/main" id="{E1864274-C8CF-DA46-71EE-AF392D1C6D2D}"/>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4" name="Forme libre : forme 21">
                <a:extLst>
                  <a:ext uri="{FF2B5EF4-FFF2-40B4-BE49-F238E27FC236}">
                    <a16:creationId xmlns:a16="http://schemas.microsoft.com/office/drawing/2014/main" id="{2CFA0796-7B92-89DA-07C4-0A4253BCF1AD}"/>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5" name="Forme libre : forme 22">
                <a:extLst>
                  <a:ext uri="{FF2B5EF4-FFF2-40B4-BE49-F238E27FC236}">
                    <a16:creationId xmlns:a16="http://schemas.microsoft.com/office/drawing/2014/main" id="{1580A98D-BF03-294A-3EFC-5CBEE34D8E2A}"/>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6" name="Forme libre : forme 23">
                <a:extLst>
                  <a:ext uri="{FF2B5EF4-FFF2-40B4-BE49-F238E27FC236}">
                    <a16:creationId xmlns:a16="http://schemas.microsoft.com/office/drawing/2014/main" id="{064117E5-7C51-7838-FE12-FE82839538B4}"/>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27" name="Forme libre : forme 24">
                <a:extLst>
                  <a:ext uri="{FF2B5EF4-FFF2-40B4-BE49-F238E27FC236}">
                    <a16:creationId xmlns:a16="http://schemas.microsoft.com/office/drawing/2014/main" id="{43AA6974-2F81-453A-13C4-94956EB6FE6F}"/>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grpSp>
      </p:grpSp>
      <p:grpSp>
        <p:nvGrpSpPr>
          <p:cNvPr id="2159" name="Groupe 2158">
            <a:extLst>
              <a:ext uri="{FF2B5EF4-FFF2-40B4-BE49-F238E27FC236}">
                <a16:creationId xmlns:a16="http://schemas.microsoft.com/office/drawing/2014/main" id="{89C2B7DE-EADB-12F7-CFAC-0F769654DCB0}"/>
              </a:ext>
            </a:extLst>
          </p:cNvPr>
          <p:cNvGrpSpPr/>
          <p:nvPr/>
        </p:nvGrpSpPr>
        <p:grpSpPr>
          <a:xfrm>
            <a:off x="7395150" y="3209695"/>
            <a:ext cx="4677382" cy="1080000"/>
            <a:chOff x="7395150" y="3209695"/>
            <a:chExt cx="4677382" cy="1080000"/>
          </a:xfrm>
        </p:grpSpPr>
        <p:sp>
          <p:nvSpPr>
            <p:cNvPr id="28" name="Espace réservé du texte 8">
              <a:extLst>
                <a:ext uri="{FF2B5EF4-FFF2-40B4-BE49-F238E27FC236}">
                  <a16:creationId xmlns:a16="http://schemas.microsoft.com/office/drawing/2014/main" id="{E84EA892-B445-E1F2-7601-C59A0D3D5F01}"/>
                </a:ext>
              </a:extLst>
            </p:cNvPr>
            <p:cNvSpPr txBox="1">
              <a:spLocks/>
            </p:cNvSpPr>
            <p:nvPr/>
          </p:nvSpPr>
          <p:spPr>
            <a:xfrm>
              <a:off x="9051955" y="3209695"/>
              <a:ext cx="3020577" cy="10800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200" b="1" kern="1200" cap="all" baseline="0">
                  <a:solidFill>
                    <a:schemeClr val="bg2"/>
                  </a:solidFill>
                  <a:latin typeface="+mn-lt"/>
                  <a:ea typeface="+mn-ea"/>
                  <a:cs typeface="+mn-cs"/>
                </a:defRPr>
              </a:lvl1pPr>
              <a:lvl2pPr marL="0" indent="0" algn="l" defTabSz="914400" rtl="0" eaLnBrk="1" latinLnBrk="0" hangingPunct="1">
                <a:lnSpc>
                  <a:spcPct val="100000"/>
                </a:lnSpc>
                <a:spcBef>
                  <a:spcPts val="600"/>
                </a:spcBef>
                <a:buClr>
                  <a:schemeClr val="tx2"/>
                </a:buClr>
                <a:buFont typeface="Arial" panose="020B0604020202020204" pitchFamily="34" charset="0"/>
                <a:buNone/>
                <a:defRPr sz="1100" kern="1200">
                  <a:solidFill>
                    <a:schemeClr val="tx1"/>
                  </a:solidFill>
                  <a:latin typeface="+mn-lt"/>
                  <a:ea typeface="+mn-ea"/>
                  <a:cs typeface="+mn-cs"/>
                </a:defRPr>
              </a:lvl2pPr>
              <a:lvl3pPr marL="538163" indent="0" algn="l" defTabSz="914400" rtl="0" eaLnBrk="1" latinLnBrk="0" hangingPunct="1">
                <a:lnSpc>
                  <a:spcPct val="100000"/>
                </a:lnSpc>
                <a:spcBef>
                  <a:spcPts val="600"/>
                </a:spcBef>
                <a:buClr>
                  <a:schemeClr val="tx2"/>
                </a:buClr>
                <a:buFont typeface="Arial" panose="020B0604020202020204" pitchFamily="34" charset="0"/>
                <a:buNone/>
                <a:defRPr sz="1200" i="0" kern="1200">
                  <a:solidFill>
                    <a:schemeClr val="tx1"/>
                  </a:solidFill>
                  <a:latin typeface="+mn-lt"/>
                  <a:ea typeface="+mn-ea"/>
                  <a:cs typeface="+mn-cs"/>
                </a:defRPr>
              </a:lvl3pPr>
              <a:lvl4pPr marL="538163" indent="0" algn="l" defTabSz="914400" rtl="0" eaLnBrk="1" latinLnBrk="0" hangingPunct="1">
                <a:lnSpc>
                  <a:spcPct val="100000"/>
                </a:lnSpc>
                <a:spcBef>
                  <a:spcPts val="300"/>
                </a:spcBef>
                <a:buClr>
                  <a:schemeClr val="tx1"/>
                </a:buClr>
                <a:buFont typeface="Arial" panose="020B0604020202020204" pitchFamily="34" charset="0"/>
                <a:buNone/>
                <a:defRPr sz="1200" kern="1200">
                  <a:solidFill>
                    <a:schemeClr val="tx1"/>
                  </a:solidFill>
                  <a:latin typeface="+mn-lt"/>
                  <a:ea typeface="+mn-ea"/>
                  <a:cs typeface="+mn-cs"/>
                </a:defRPr>
              </a:lvl4pPr>
              <a:lvl5pPr marL="198000" indent="0" algn="l" defTabSz="914400" rtl="0" eaLnBrk="1" latinLnBrk="0" hangingPunct="1">
                <a:lnSpc>
                  <a:spcPct val="100000"/>
                </a:lnSpc>
                <a:spcBef>
                  <a:spcPts val="300"/>
                </a:spcBef>
                <a:buClr>
                  <a:schemeClr val="tx1"/>
                </a:buClr>
                <a:buFont typeface="Arial" panose="020B0604020202020204" pitchFamily="34" charset="0"/>
                <a:buNone/>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cap="none" dirty="0">
                  <a:solidFill>
                    <a:schemeClr val="accent4">
                      <a:lumMod val="75000"/>
                    </a:schemeClr>
                  </a:solidFill>
                  <a:ea typeface="Tahoma" panose="020B0604030504040204" pitchFamily="34" charset="0"/>
                  <a:cs typeface="Tahoma" panose="020B0604030504040204" pitchFamily="34" charset="0"/>
                </a:rPr>
                <a:t>Fidélisation</a:t>
              </a:r>
            </a:p>
            <a:p>
              <a:pPr>
                <a:spcBef>
                  <a:spcPct val="0"/>
                </a:spcBef>
              </a:pPr>
              <a:r>
                <a:rPr lang="fr-FR" altLang="en-US" b="0" cap="none" dirty="0">
                  <a:solidFill>
                    <a:schemeClr val="tx1">
                      <a:lumMod val="75000"/>
                      <a:lumOff val="25000"/>
                    </a:schemeClr>
                  </a:solidFill>
                </a:rPr>
                <a:t>Fidéliser davantage nos clients en se positionnant comme apporteur de solutions globales.</a:t>
              </a:r>
              <a:endParaRPr lang="fr-FR" altLang="en-US" b="0" strike="sngStrike" cap="none" dirty="0">
                <a:solidFill>
                  <a:schemeClr val="tx1">
                    <a:lumMod val="75000"/>
                    <a:lumOff val="25000"/>
                  </a:schemeClr>
                </a:solidFill>
              </a:endParaRPr>
            </a:p>
          </p:txBody>
        </p:sp>
        <p:cxnSp>
          <p:nvCxnSpPr>
            <p:cNvPr id="1030" name="Connecteur droit 1029">
              <a:extLst>
                <a:ext uri="{FF2B5EF4-FFF2-40B4-BE49-F238E27FC236}">
                  <a16:creationId xmlns:a16="http://schemas.microsoft.com/office/drawing/2014/main" id="{7671179C-88FE-B3A5-E477-83D4B94C2EFB}"/>
                </a:ext>
              </a:extLst>
            </p:cNvPr>
            <p:cNvCxnSpPr>
              <a:cxnSpLocks/>
              <a:stCxn id="1034" idx="2"/>
            </p:cNvCxnSpPr>
            <p:nvPr/>
          </p:nvCxnSpPr>
          <p:spPr>
            <a:xfrm flipH="1">
              <a:off x="7395150" y="3593349"/>
              <a:ext cx="646712" cy="763"/>
            </a:xfrm>
            <a:prstGeom prst="line">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034" name="Ellipse 1033">
              <a:extLst>
                <a:ext uri="{FF2B5EF4-FFF2-40B4-BE49-F238E27FC236}">
                  <a16:creationId xmlns:a16="http://schemas.microsoft.com/office/drawing/2014/main" id="{6731629D-5060-0BF3-D95C-6E118FFE87BA}"/>
                </a:ext>
              </a:extLst>
            </p:cNvPr>
            <p:cNvSpPr/>
            <p:nvPr/>
          </p:nvSpPr>
          <p:spPr>
            <a:xfrm>
              <a:off x="8041862" y="3233349"/>
              <a:ext cx="720000" cy="720000"/>
            </a:xfrm>
            <a:prstGeom prst="ellipse">
              <a:avLst/>
            </a:prstGeom>
            <a:solidFill>
              <a:schemeClr val="accent6">
                <a:lumMod val="60000"/>
                <a:lumOff val="40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Montserrat" panose="00000500000000000000" pitchFamily="2" charset="0"/>
              </a:endParaRPr>
            </a:p>
          </p:txBody>
        </p:sp>
        <p:grpSp>
          <p:nvGrpSpPr>
            <p:cNvPr id="2128" name="Graphique 1846">
              <a:extLst>
                <a:ext uri="{FF2B5EF4-FFF2-40B4-BE49-F238E27FC236}">
                  <a16:creationId xmlns:a16="http://schemas.microsoft.com/office/drawing/2014/main" id="{80E32CF6-38C8-2DF4-8DF2-967880AD10E6}"/>
                </a:ext>
              </a:extLst>
            </p:cNvPr>
            <p:cNvGrpSpPr/>
            <p:nvPr/>
          </p:nvGrpSpPr>
          <p:grpSpPr>
            <a:xfrm>
              <a:off x="8126958" y="3331688"/>
              <a:ext cx="516115" cy="482664"/>
              <a:chOff x="693371" y="4488392"/>
              <a:chExt cx="367275" cy="343471"/>
            </a:xfrm>
            <a:noFill/>
          </p:grpSpPr>
          <p:sp>
            <p:nvSpPr>
              <p:cNvPr id="2129" name="Forme libre : forme 2128">
                <a:extLst>
                  <a:ext uri="{FF2B5EF4-FFF2-40B4-BE49-F238E27FC236}">
                    <a16:creationId xmlns:a16="http://schemas.microsoft.com/office/drawing/2014/main" id="{4FB546B5-1F38-D34B-876D-70FB51B7DB4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0" name="Forme libre : forme 2129">
                <a:extLst>
                  <a:ext uri="{FF2B5EF4-FFF2-40B4-BE49-F238E27FC236}">
                    <a16:creationId xmlns:a16="http://schemas.microsoft.com/office/drawing/2014/main" id="{4730B1D4-782F-59CF-A5A8-2A51E9FD51A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1" name="Forme libre : forme 2130">
                <a:extLst>
                  <a:ext uri="{FF2B5EF4-FFF2-40B4-BE49-F238E27FC236}">
                    <a16:creationId xmlns:a16="http://schemas.microsoft.com/office/drawing/2014/main" id="{8B9896FB-722E-AD54-41D5-6D897A653B11}"/>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2" name="Forme libre : forme 2131">
                <a:extLst>
                  <a:ext uri="{FF2B5EF4-FFF2-40B4-BE49-F238E27FC236}">
                    <a16:creationId xmlns:a16="http://schemas.microsoft.com/office/drawing/2014/main" id="{2AF6F3B3-774F-1498-2F5B-C0C570923F96}"/>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3" name="Forme libre : forme 2132">
                <a:extLst>
                  <a:ext uri="{FF2B5EF4-FFF2-40B4-BE49-F238E27FC236}">
                    <a16:creationId xmlns:a16="http://schemas.microsoft.com/office/drawing/2014/main" id="{CF1F2C91-76B3-5E87-149F-82759A76F298}"/>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4" name="Forme libre : forme 2133">
                <a:extLst>
                  <a:ext uri="{FF2B5EF4-FFF2-40B4-BE49-F238E27FC236}">
                    <a16:creationId xmlns:a16="http://schemas.microsoft.com/office/drawing/2014/main" id="{7E44B3F6-5480-F231-9ABA-F4875540163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5" name="Forme libre : forme 2134">
                <a:extLst>
                  <a:ext uri="{FF2B5EF4-FFF2-40B4-BE49-F238E27FC236}">
                    <a16:creationId xmlns:a16="http://schemas.microsoft.com/office/drawing/2014/main" id="{DCF88650-A20F-E2FC-F763-EDAE7C2F6FE6}"/>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6" name="Forme libre : forme 2135">
                <a:extLst>
                  <a:ext uri="{FF2B5EF4-FFF2-40B4-BE49-F238E27FC236}">
                    <a16:creationId xmlns:a16="http://schemas.microsoft.com/office/drawing/2014/main" id="{91FD206F-B3C7-FB4E-D5C2-94BF70B7E37C}"/>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7" name="Forme libre : forme 2136">
                <a:extLst>
                  <a:ext uri="{FF2B5EF4-FFF2-40B4-BE49-F238E27FC236}">
                    <a16:creationId xmlns:a16="http://schemas.microsoft.com/office/drawing/2014/main" id="{CD7CE292-A319-D451-4415-826077B57625}"/>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8" name="Forme libre : forme 2137">
                <a:extLst>
                  <a:ext uri="{FF2B5EF4-FFF2-40B4-BE49-F238E27FC236}">
                    <a16:creationId xmlns:a16="http://schemas.microsoft.com/office/drawing/2014/main" id="{A6E06421-F84E-1631-FCAF-1F30F2614AB8}"/>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39" name="Forme libre : forme 2138">
                <a:extLst>
                  <a:ext uri="{FF2B5EF4-FFF2-40B4-BE49-F238E27FC236}">
                    <a16:creationId xmlns:a16="http://schemas.microsoft.com/office/drawing/2014/main" id="{D8852DE0-00D8-1553-CCBE-A94742C18D3F}"/>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grpSp>
      </p:grpSp>
      <p:grpSp>
        <p:nvGrpSpPr>
          <p:cNvPr id="2163" name="Groupe 2162">
            <a:extLst>
              <a:ext uri="{FF2B5EF4-FFF2-40B4-BE49-F238E27FC236}">
                <a16:creationId xmlns:a16="http://schemas.microsoft.com/office/drawing/2014/main" id="{6B497EE5-3CD4-CA7A-FE7A-7FE59B842725}"/>
              </a:ext>
            </a:extLst>
          </p:cNvPr>
          <p:cNvGrpSpPr/>
          <p:nvPr/>
        </p:nvGrpSpPr>
        <p:grpSpPr>
          <a:xfrm>
            <a:off x="6859688" y="4729279"/>
            <a:ext cx="5117050" cy="857607"/>
            <a:chOff x="6859688" y="4729279"/>
            <a:chExt cx="5117050" cy="857607"/>
          </a:xfrm>
        </p:grpSpPr>
        <p:sp>
          <p:nvSpPr>
            <p:cNvPr id="29" name="Espace réservé du texte 8">
              <a:extLst>
                <a:ext uri="{FF2B5EF4-FFF2-40B4-BE49-F238E27FC236}">
                  <a16:creationId xmlns:a16="http://schemas.microsoft.com/office/drawing/2014/main" id="{B12850B2-401D-830C-0596-8C041FAF2D18}"/>
                </a:ext>
              </a:extLst>
            </p:cNvPr>
            <p:cNvSpPr txBox="1">
              <a:spLocks/>
            </p:cNvSpPr>
            <p:nvPr/>
          </p:nvSpPr>
          <p:spPr>
            <a:xfrm>
              <a:off x="9051955" y="4731739"/>
              <a:ext cx="2924783" cy="85514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200" b="1" kern="1200" cap="all" baseline="0">
                  <a:solidFill>
                    <a:schemeClr val="tx2"/>
                  </a:solidFill>
                  <a:latin typeface="+mn-lt"/>
                  <a:ea typeface="+mn-ea"/>
                  <a:cs typeface="+mn-cs"/>
                </a:defRPr>
              </a:lvl1pPr>
              <a:lvl2pPr marL="0" indent="0" algn="l" defTabSz="914400" rtl="0" eaLnBrk="1" latinLnBrk="0" hangingPunct="1">
                <a:lnSpc>
                  <a:spcPct val="100000"/>
                </a:lnSpc>
                <a:spcBef>
                  <a:spcPts val="600"/>
                </a:spcBef>
                <a:buClr>
                  <a:schemeClr val="tx2"/>
                </a:buClr>
                <a:buFont typeface="Arial" panose="020B0604020202020204" pitchFamily="34" charset="0"/>
                <a:buNone/>
                <a:defRPr sz="1100" kern="1200">
                  <a:solidFill>
                    <a:schemeClr val="tx1"/>
                  </a:solidFill>
                  <a:latin typeface="+mn-lt"/>
                  <a:ea typeface="+mn-ea"/>
                  <a:cs typeface="+mn-cs"/>
                </a:defRPr>
              </a:lvl2pPr>
              <a:lvl3pPr marL="538163" indent="0" algn="l" defTabSz="914400" rtl="0" eaLnBrk="1" latinLnBrk="0" hangingPunct="1">
                <a:lnSpc>
                  <a:spcPct val="100000"/>
                </a:lnSpc>
                <a:spcBef>
                  <a:spcPts val="600"/>
                </a:spcBef>
                <a:buClr>
                  <a:schemeClr val="tx2"/>
                </a:buClr>
                <a:buFont typeface="Arial" panose="020B0604020202020204" pitchFamily="34" charset="0"/>
                <a:buNone/>
                <a:defRPr sz="1200" i="0" kern="1200">
                  <a:solidFill>
                    <a:schemeClr val="tx1"/>
                  </a:solidFill>
                  <a:latin typeface="+mn-lt"/>
                  <a:ea typeface="+mn-ea"/>
                  <a:cs typeface="+mn-cs"/>
                </a:defRPr>
              </a:lvl3pPr>
              <a:lvl4pPr marL="538163" indent="0" algn="l" defTabSz="914400" rtl="0" eaLnBrk="1" latinLnBrk="0" hangingPunct="1">
                <a:lnSpc>
                  <a:spcPct val="100000"/>
                </a:lnSpc>
                <a:spcBef>
                  <a:spcPts val="300"/>
                </a:spcBef>
                <a:buClr>
                  <a:schemeClr val="tx1"/>
                </a:buClr>
                <a:buFont typeface="Arial" panose="020B0604020202020204" pitchFamily="34" charset="0"/>
                <a:buNone/>
                <a:defRPr sz="1200" kern="1200">
                  <a:solidFill>
                    <a:schemeClr val="tx1"/>
                  </a:solidFill>
                  <a:latin typeface="+mn-lt"/>
                  <a:ea typeface="+mn-ea"/>
                  <a:cs typeface="+mn-cs"/>
                </a:defRPr>
              </a:lvl4pPr>
              <a:lvl5pPr marL="198000" indent="0" algn="l" defTabSz="914400" rtl="0" eaLnBrk="1" latinLnBrk="0" hangingPunct="1">
                <a:lnSpc>
                  <a:spcPct val="100000"/>
                </a:lnSpc>
                <a:spcBef>
                  <a:spcPts val="300"/>
                </a:spcBef>
                <a:buClr>
                  <a:schemeClr val="tx1"/>
                </a:buClr>
                <a:buFont typeface="Arial" panose="020B0604020202020204" pitchFamily="34" charset="0"/>
                <a:buNone/>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cap="none" dirty="0">
                  <a:solidFill>
                    <a:schemeClr val="accent4">
                      <a:lumMod val="75000"/>
                    </a:schemeClr>
                  </a:solidFill>
                  <a:ea typeface="Tahoma" panose="020B0604030504040204" pitchFamily="34" charset="0"/>
                  <a:cs typeface="Tahoma" panose="020B0604030504040204" pitchFamily="34" charset="0"/>
                </a:rPr>
                <a:t>Différenciation</a:t>
              </a:r>
            </a:p>
            <a:p>
              <a:pPr>
                <a:spcBef>
                  <a:spcPct val="0"/>
                </a:spcBef>
              </a:pPr>
              <a:r>
                <a:rPr lang="fr-FR" altLang="en-US" b="0" cap="none" dirty="0">
                  <a:solidFill>
                    <a:schemeClr val="tx1">
                      <a:lumMod val="75000"/>
                      <a:lumOff val="25000"/>
                    </a:schemeClr>
                  </a:solidFill>
                </a:rPr>
                <a:t>Se démarquer de la concurrence </a:t>
              </a:r>
              <a:r>
                <a:rPr lang="fr-FR" altLang="en-US" b="0" cap="none" baseline="30000" dirty="0">
                  <a:solidFill>
                    <a:schemeClr val="tx1">
                      <a:lumMod val="75000"/>
                      <a:lumOff val="25000"/>
                    </a:schemeClr>
                  </a:solidFill>
                </a:rPr>
                <a:t>(3)</a:t>
              </a:r>
              <a:r>
                <a:rPr lang="fr-FR" altLang="en-US" b="0" cap="none" dirty="0">
                  <a:solidFill>
                    <a:schemeClr val="tx1">
                      <a:lumMod val="75000"/>
                      <a:lumOff val="25000"/>
                    </a:schemeClr>
                  </a:solidFill>
                </a:rPr>
                <a:t> en proposant des offres et services innovants.</a:t>
              </a:r>
            </a:p>
          </p:txBody>
        </p:sp>
        <p:sp>
          <p:nvSpPr>
            <p:cNvPr id="1029" name="Forme libre : forme 23">
              <a:extLst>
                <a:ext uri="{FF2B5EF4-FFF2-40B4-BE49-F238E27FC236}">
                  <a16:creationId xmlns:a16="http://schemas.microsoft.com/office/drawing/2014/main" id="{9BE8ECCA-7C29-1FB6-46B6-8EE86009F145}"/>
                </a:ext>
              </a:extLst>
            </p:cNvPr>
            <p:cNvSpPr/>
            <p:nvPr/>
          </p:nvSpPr>
          <p:spPr>
            <a:xfrm flipH="1" flipV="1">
              <a:off x="6859688" y="4729279"/>
              <a:ext cx="1162050" cy="495300"/>
            </a:xfrm>
            <a:custGeom>
              <a:avLst/>
              <a:gdLst>
                <a:gd name="connsiteX0" fmla="*/ 0 w 1162050"/>
                <a:gd name="connsiteY0" fmla="*/ 0 h 495300"/>
                <a:gd name="connsiteX1" fmla="*/ 679450 w 1162050"/>
                <a:gd name="connsiteY1" fmla="*/ 0 h 495300"/>
                <a:gd name="connsiteX2" fmla="*/ 1162050 w 1162050"/>
                <a:gd name="connsiteY2" fmla="*/ 495300 h 495300"/>
                <a:gd name="connsiteX3" fmla="*/ 1162050 w 1162050"/>
                <a:gd name="connsiteY3" fmla="*/ 495300 h 495300"/>
              </a:gdLst>
              <a:ahLst/>
              <a:cxnLst>
                <a:cxn ang="0">
                  <a:pos x="connsiteX0" y="connsiteY0"/>
                </a:cxn>
                <a:cxn ang="0">
                  <a:pos x="connsiteX1" y="connsiteY1"/>
                </a:cxn>
                <a:cxn ang="0">
                  <a:pos x="connsiteX2" y="connsiteY2"/>
                </a:cxn>
                <a:cxn ang="0">
                  <a:pos x="connsiteX3" y="connsiteY3"/>
                </a:cxn>
              </a:cxnLst>
              <a:rect l="l" t="t" r="r" b="b"/>
              <a:pathLst>
                <a:path w="1162050" h="495300">
                  <a:moveTo>
                    <a:pt x="0" y="0"/>
                  </a:moveTo>
                  <a:lnTo>
                    <a:pt x="679450" y="0"/>
                  </a:lnTo>
                  <a:lnTo>
                    <a:pt x="1162050" y="495300"/>
                  </a:lnTo>
                  <a:lnTo>
                    <a:pt x="1162050" y="495300"/>
                  </a:lnTo>
                </a:path>
              </a:pathLst>
            </a:custGeom>
            <a:noFill/>
            <a:ln w="127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sp>
          <p:nvSpPr>
            <p:cNvPr id="1033" name="Ellipse 1032">
              <a:extLst>
                <a:ext uri="{FF2B5EF4-FFF2-40B4-BE49-F238E27FC236}">
                  <a16:creationId xmlns:a16="http://schemas.microsoft.com/office/drawing/2014/main" id="{CE6137A4-C04F-9D17-0047-6D3CE32F918F}"/>
                </a:ext>
              </a:extLst>
            </p:cNvPr>
            <p:cNvSpPr/>
            <p:nvPr/>
          </p:nvSpPr>
          <p:spPr>
            <a:xfrm>
              <a:off x="8041862" y="4866886"/>
              <a:ext cx="720000" cy="720000"/>
            </a:xfrm>
            <a:prstGeom prst="ellipse">
              <a:avLst/>
            </a:prstGeom>
            <a:solidFill>
              <a:srgbClr val="C1A5E0"/>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panose="00000500000000000000" pitchFamily="2" charset="0"/>
              </a:endParaRPr>
            </a:p>
          </p:txBody>
        </p:sp>
        <p:grpSp>
          <p:nvGrpSpPr>
            <p:cNvPr id="2140" name="Graphique 1830">
              <a:extLst>
                <a:ext uri="{FF2B5EF4-FFF2-40B4-BE49-F238E27FC236}">
                  <a16:creationId xmlns:a16="http://schemas.microsoft.com/office/drawing/2014/main" id="{567B8E61-EF84-A899-40F9-6D2F6C9E8A23}"/>
                </a:ext>
              </a:extLst>
            </p:cNvPr>
            <p:cNvGrpSpPr/>
            <p:nvPr/>
          </p:nvGrpSpPr>
          <p:grpSpPr>
            <a:xfrm>
              <a:off x="8126958" y="5005826"/>
              <a:ext cx="506222" cy="459075"/>
              <a:chOff x="10483925" y="2904391"/>
              <a:chExt cx="396900" cy="359934"/>
            </a:xfrm>
            <a:noFill/>
          </p:grpSpPr>
          <p:grpSp>
            <p:nvGrpSpPr>
              <p:cNvPr id="2141" name="Graphique 1830">
                <a:extLst>
                  <a:ext uri="{FF2B5EF4-FFF2-40B4-BE49-F238E27FC236}">
                    <a16:creationId xmlns:a16="http://schemas.microsoft.com/office/drawing/2014/main" id="{9032D20D-7715-411B-1B22-C2108136B649}"/>
                  </a:ext>
                </a:extLst>
              </p:cNvPr>
              <p:cNvGrpSpPr/>
              <p:nvPr/>
            </p:nvGrpSpPr>
            <p:grpSpPr>
              <a:xfrm>
                <a:off x="10483925" y="2904391"/>
                <a:ext cx="396900" cy="359934"/>
                <a:chOff x="10483925" y="2904391"/>
                <a:chExt cx="396900" cy="359934"/>
              </a:xfrm>
              <a:grpFill/>
            </p:grpSpPr>
            <p:sp>
              <p:nvSpPr>
                <p:cNvPr id="2145" name="Forme libre : forme 2144">
                  <a:extLst>
                    <a:ext uri="{FF2B5EF4-FFF2-40B4-BE49-F238E27FC236}">
                      <a16:creationId xmlns:a16="http://schemas.microsoft.com/office/drawing/2014/main" id="{027D5640-19E5-4597-22C2-3BD25E5B55FE}"/>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46" name="Forme libre : forme 2145">
                  <a:extLst>
                    <a:ext uri="{FF2B5EF4-FFF2-40B4-BE49-F238E27FC236}">
                      <a16:creationId xmlns:a16="http://schemas.microsoft.com/office/drawing/2014/main" id="{1F7E5220-F917-5B12-1C9A-B50A7048263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47" name="Forme libre : forme 2146">
                  <a:extLst>
                    <a:ext uri="{FF2B5EF4-FFF2-40B4-BE49-F238E27FC236}">
                      <a16:creationId xmlns:a16="http://schemas.microsoft.com/office/drawing/2014/main" id="{6A976AFE-2724-3C34-FCFB-7C48F1781A4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48" name="Forme libre : forme 2147">
                  <a:extLst>
                    <a:ext uri="{FF2B5EF4-FFF2-40B4-BE49-F238E27FC236}">
                      <a16:creationId xmlns:a16="http://schemas.microsoft.com/office/drawing/2014/main" id="{E5FD4E6C-4CC8-7559-1C86-EAF2BCB1019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49" name="Forme libre : forme 2148">
                  <a:extLst>
                    <a:ext uri="{FF2B5EF4-FFF2-40B4-BE49-F238E27FC236}">
                      <a16:creationId xmlns:a16="http://schemas.microsoft.com/office/drawing/2014/main" id="{F179CB36-C706-2BD1-CBA3-BB79037C0E4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0" name="Forme libre : forme 2149">
                  <a:extLst>
                    <a:ext uri="{FF2B5EF4-FFF2-40B4-BE49-F238E27FC236}">
                      <a16:creationId xmlns:a16="http://schemas.microsoft.com/office/drawing/2014/main" id="{3561CAC0-3C74-0643-3092-447271E9277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1" name="Forme libre : forme 2150">
                  <a:extLst>
                    <a:ext uri="{FF2B5EF4-FFF2-40B4-BE49-F238E27FC236}">
                      <a16:creationId xmlns:a16="http://schemas.microsoft.com/office/drawing/2014/main" id="{A3DA13DC-26D4-41BE-D5E5-BAE0B4FE20F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2" name="Forme libre : forme 2151">
                  <a:extLst>
                    <a:ext uri="{FF2B5EF4-FFF2-40B4-BE49-F238E27FC236}">
                      <a16:creationId xmlns:a16="http://schemas.microsoft.com/office/drawing/2014/main" id="{48B2194E-3486-2375-F750-5176B7438EC4}"/>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3" name="Forme libre : forme 2152">
                  <a:extLst>
                    <a:ext uri="{FF2B5EF4-FFF2-40B4-BE49-F238E27FC236}">
                      <a16:creationId xmlns:a16="http://schemas.microsoft.com/office/drawing/2014/main" id="{1BF557BE-5EE9-AA23-4A4A-9EA3F1501A8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4" name="Forme libre : forme 2153">
                  <a:extLst>
                    <a:ext uri="{FF2B5EF4-FFF2-40B4-BE49-F238E27FC236}">
                      <a16:creationId xmlns:a16="http://schemas.microsoft.com/office/drawing/2014/main" id="{88D26ED5-50A9-3050-9E4E-B4B660FF368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5" name="Forme libre : forme 2154">
                  <a:extLst>
                    <a:ext uri="{FF2B5EF4-FFF2-40B4-BE49-F238E27FC236}">
                      <a16:creationId xmlns:a16="http://schemas.microsoft.com/office/drawing/2014/main" id="{7E7B8CDB-A073-56AB-D76D-B45B515AB47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6" name="Forme libre : forme 2155">
                  <a:extLst>
                    <a:ext uri="{FF2B5EF4-FFF2-40B4-BE49-F238E27FC236}">
                      <a16:creationId xmlns:a16="http://schemas.microsoft.com/office/drawing/2014/main" id="{488B2D43-5871-D345-90E1-FB36CAADD04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57" name="Forme libre : forme 2156">
                  <a:extLst>
                    <a:ext uri="{FF2B5EF4-FFF2-40B4-BE49-F238E27FC236}">
                      <a16:creationId xmlns:a16="http://schemas.microsoft.com/office/drawing/2014/main" id="{1E39845E-5D40-20EC-4839-6B83B6692AD3}"/>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grpSp>
          <p:sp>
            <p:nvSpPr>
              <p:cNvPr id="2142" name="Forme libre : forme 2141">
                <a:extLst>
                  <a:ext uri="{FF2B5EF4-FFF2-40B4-BE49-F238E27FC236}">
                    <a16:creationId xmlns:a16="http://schemas.microsoft.com/office/drawing/2014/main" id="{FB010518-15CC-8D8C-5829-B1F642A4E50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43" name="Forme libre : forme 2142">
                <a:extLst>
                  <a:ext uri="{FF2B5EF4-FFF2-40B4-BE49-F238E27FC236}">
                    <a16:creationId xmlns:a16="http://schemas.microsoft.com/office/drawing/2014/main" id="{EC552E96-7552-F3BE-112F-334DD505CDEE}"/>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sp>
            <p:nvSpPr>
              <p:cNvPr id="2144" name="Forme libre : forme 2143">
                <a:extLst>
                  <a:ext uri="{FF2B5EF4-FFF2-40B4-BE49-F238E27FC236}">
                    <a16:creationId xmlns:a16="http://schemas.microsoft.com/office/drawing/2014/main" id="{78C42073-172B-E3CC-C8C5-A5FB8675ABB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12700" cap="rnd">
                <a:solidFill>
                  <a:schemeClr val="bg1"/>
                </a:solidFill>
                <a:prstDash val="solid"/>
                <a:round/>
              </a:ln>
            </p:spPr>
            <p:txBody>
              <a:bodyPr rtlCol="0" anchor="ctr"/>
              <a:lstStyle/>
              <a:p>
                <a:endParaRPr lang="fr-FR" sz="1400">
                  <a:effectLst>
                    <a:outerShdw blurRad="38100" dist="38100" dir="2700000" algn="tl">
                      <a:srgbClr val="000000">
                        <a:alpha val="43137"/>
                      </a:srgbClr>
                    </a:outerShdw>
                  </a:effectLst>
                </a:endParaRPr>
              </a:p>
            </p:txBody>
          </p:sp>
        </p:grpSp>
      </p:grpSp>
    </p:spTree>
    <p:extLst>
      <p:ext uri="{BB962C8B-B14F-4D97-AF65-F5344CB8AC3E}">
        <p14:creationId xmlns:p14="http://schemas.microsoft.com/office/powerpoint/2010/main" val="55337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8"/>
                                        </p:tgtEl>
                                        <p:attrNameLst>
                                          <p:attrName>style.visibility</p:attrName>
                                        </p:attrNameLst>
                                      </p:cBhvr>
                                      <p:to>
                                        <p:strVal val="visible"/>
                                      </p:to>
                                    </p:set>
                                    <p:animEffect transition="in" filter="wipe(left)">
                                      <p:cBhvr>
                                        <p:cTn id="7" dur="500"/>
                                        <p:tgtEl>
                                          <p:spTgt spid="21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159"/>
                                        </p:tgtEl>
                                        <p:attrNameLst>
                                          <p:attrName>style.visibility</p:attrName>
                                        </p:attrNameLst>
                                      </p:cBhvr>
                                      <p:to>
                                        <p:strVal val="visible"/>
                                      </p:to>
                                    </p:set>
                                    <p:animEffect transition="in" filter="wipe(right)">
                                      <p:cBhvr>
                                        <p:cTn id="12" dur="500"/>
                                        <p:tgtEl>
                                          <p:spTgt spid="215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61"/>
                                        </p:tgtEl>
                                        <p:attrNameLst>
                                          <p:attrName>style.visibility</p:attrName>
                                        </p:attrNameLst>
                                      </p:cBhvr>
                                      <p:to>
                                        <p:strVal val="visible"/>
                                      </p:to>
                                    </p:set>
                                    <p:animEffect transition="in" filter="wipe(left)">
                                      <p:cBhvr>
                                        <p:cTn id="17" dur="500"/>
                                        <p:tgtEl>
                                          <p:spTgt spid="21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163"/>
                                        </p:tgtEl>
                                        <p:attrNameLst>
                                          <p:attrName>style.visibility</p:attrName>
                                        </p:attrNameLst>
                                      </p:cBhvr>
                                      <p:to>
                                        <p:strVal val="visible"/>
                                      </p:to>
                                    </p:set>
                                    <p:animEffect transition="in" filter="wipe(right)">
                                      <p:cBhvr>
                                        <p:cTn id="22" dur="500"/>
                                        <p:tgtEl>
                                          <p:spTgt spid="216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160"/>
                                        </p:tgtEl>
                                        <p:attrNameLst>
                                          <p:attrName>style.visibility</p:attrName>
                                        </p:attrNameLst>
                                      </p:cBhvr>
                                      <p:to>
                                        <p:strVal val="visible"/>
                                      </p:to>
                                    </p:set>
                                    <p:animEffect transition="in" filter="wipe(right)">
                                      <p:cBhvr>
                                        <p:cTn id="27" dur="500"/>
                                        <p:tgtEl>
                                          <p:spTgt spid="216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162"/>
                                        </p:tgtEl>
                                        <p:attrNameLst>
                                          <p:attrName>style.visibility</p:attrName>
                                        </p:attrNameLst>
                                      </p:cBhvr>
                                      <p:to>
                                        <p:strVal val="visible"/>
                                      </p:to>
                                    </p:set>
                                    <p:animEffect transition="in" filter="wipe(left)">
                                      <p:cBhvr>
                                        <p:cTn id="32" dur="500"/>
                                        <p:tgtEl>
                                          <p:spTgt spid="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5FFA16-90FF-AD27-DE75-8492A1C74D88}"/>
              </a:ext>
            </a:extLst>
          </p:cNvPr>
          <p:cNvSpPr>
            <a:spLocks noGrp="1"/>
          </p:cNvSpPr>
          <p:nvPr>
            <p:ph type="body" sz="quarter" idx="12"/>
          </p:nvPr>
        </p:nvSpPr>
        <p:spPr/>
        <p:txBody>
          <a:bodyPr>
            <a:normAutofit/>
          </a:bodyPr>
          <a:lstStyle/>
          <a:p>
            <a:r>
              <a:rPr lang="fr-FR" dirty="0" err="1"/>
              <a:t>Papernest</a:t>
            </a:r>
            <a:r>
              <a:rPr lang="fr-FR" dirty="0"/>
              <a:t> est également un véritable levier de conquête. </a:t>
            </a:r>
          </a:p>
        </p:txBody>
      </p:sp>
      <p:sp>
        <p:nvSpPr>
          <p:cNvPr id="4" name="Espace réservé du texte 3">
            <a:extLst>
              <a:ext uri="{FF2B5EF4-FFF2-40B4-BE49-F238E27FC236}">
                <a16:creationId xmlns:a16="http://schemas.microsoft.com/office/drawing/2014/main" id="{673A41AB-F367-28A2-6CD4-7BBD08549E4E}"/>
              </a:ext>
            </a:extLst>
          </p:cNvPr>
          <p:cNvSpPr>
            <a:spLocks noGrp="1"/>
          </p:cNvSpPr>
          <p:nvPr>
            <p:ph type="body" sz="quarter" idx="14"/>
          </p:nvPr>
        </p:nvSpPr>
        <p:spPr/>
        <p:txBody>
          <a:bodyPr/>
          <a:lstStyle/>
          <a:p>
            <a:r>
              <a:rPr lang="fr-FR" dirty="0"/>
              <a:t>L’approche commerciale</a:t>
            </a:r>
          </a:p>
        </p:txBody>
      </p:sp>
      <p:sp>
        <p:nvSpPr>
          <p:cNvPr id="5" name="Espace réservé du texte 4">
            <a:extLst>
              <a:ext uri="{FF2B5EF4-FFF2-40B4-BE49-F238E27FC236}">
                <a16:creationId xmlns:a16="http://schemas.microsoft.com/office/drawing/2014/main" id="{3119509E-D66B-8740-682B-3EF859F5FBFF}"/>
              </a:ext>
            </a:extLst>
          </p:cNvPr>
          <p:cNvSpPr>
            <a:spLocks noGrp="1"/>
          </p:cNvSpPr>
          <p:nvPr>
            <p:ph type="body" sz="quarter" idx="16"/>
          </p:nvPr>
        </p:nvSpPr>
        <p:spPr/>
        <p:txBody>
          <a:bodyPr/>
          <a:lstStyle/>
          <a:p>
            <a:r>
              <a:rPr lang="fr-FR" dirty="0"/>
              <a:t>3</a:t>
            </a:r>
          </a:p>
        </p:txBody>
      </p:sp>
      <p:sp>
        <p:nvSpPr>
          <p:cNvPr id="2" name="Espace réservé du contenu 21">
            <a:extLst>
              <a:ext uri="{FF2B5EF4-FFF2-40B4-BE49-F238E27FC236}">
                <a16:creationId xmlns:a16="http://schemas.microsoft.com/office/drawing/2014/main" id="{E9DB61A4-A990-2719-2F24-D46B47D57285}"/>
              </a:ext>
            </a:extLst>
          </p:cNvPr>
          <p:cNvSpPr>
            <a:spLocks noGrp="1"/>
          </p:cNvSpPr>
          <p:nvPr>
            <p:ph idx="1"/>
          </p:nvPr>
        </p:nvSpPr>
        <p:spPr>
          <a:xfrm>
            <a:off x="695325" y="1851102"/>
            <a:ext cx="10980738" cy="4386186"/>
          </a:xfrm>
        </p:spPr>
        <p:txBody>
          <a:bodyPr/>
          <a:lstStyle/>
          <a:p>
            <a:r>
              <a:rPr lang="fr-FR" dirty="0"/>
              <a:t>Couplez la mise en place d’une mobilité bancaire à notre offre </a:t>
            </a:r>
            <a:r>
              <a:rPr lang="fr-FR" dirty="0" err="1"/>
              <a:t>Papernest</a:t>
            </a:r>
            <a:r>
              <a:rPr lang="fr-FR" dirty="0"/>
              <a:t> : </a:t>
            </a:r>
          </a:p>
        </p:txBody>
      </p:sp>
      <p:grpSp>
        <p:nvGrpSpPr>
          <p:cNvPr id="7" name="Groupe 6">
            <a:extLst>
              <a:ext uri="{FF2B5EF4-FFF2-40B4-BE49-F238E27FC236}">
                <a16:creationId xmlns:a16="http://schemas.microsoft.com/office/drawing/2014/main" id="{11559C51-F7D3-44A8-DD6F-562AFDCD6B36}"/>
              </a:ext>
            </a:extLst>
          </p:cNvPr>
          <p:cNvGrpSpPr/>
          <p:nvPr/>
        </p:nvGrpSpPr>
        <p:grpSpPr>
          <a:xfrm>
            <a:off x="748531" y="2478925"/>
            <a:ext cx="2955368" cy="2867676"/>
            <a:chOff x="8903324" y="3563641"/>
            <a:chExt cx="2955368" cy="2867676"/>
          </a:xfrm>
        </p:grpSpPr>
        <p:grpSp>
          <p:nvGrpSpPr>
            <p:cNvPr id="8" name="Groupe 7">
              <a:extLst>
                <a:ext uri="{FF2B5EF4-FFF2-40B4-BE49-F238E27FC236}">
                  <a16:creationId xmlns:a16="http://schemas.microsoft.com/office/drawing/2014/main" id="{37F5E803-4A22-7796-1C57-49537FB2730F}"/>
                </a:ext>
              </a:extLst>
            </p:cNvPr>
            <p:cNvGrpSpPr/>
            <p:nvPr/>
          </p:nvGrpSpPr>
          <p:grpSpPr>
            <a:xfrm>
              <a:off x="9023350" y="3760242"/>
              <a:ext cx="2647189" cy="2403921"/>
              <a:chOff x="9005464" y="4239554"/>
              <a:chExt cx="2647189" cy="2403921"/>
            </a:xfrm>
            <a:effectLst>
              <a:outerShdw blurRad="50800" dist="38100" dir="2700000" algn="tl" rotWithShape="0">
                <a:prstClr val="black">
                  <a:alpha val="40000"/>
                </a:prstClr>
              </a:outerShdw>
            </a:effectLst>
          </p:grpSpPr>
          <p:sp>
            <p:nvSpPr>
              <p:cNvPr id="11" name="Rectangle 10">
                <a:extLst>
                  <a:ext uri="{FF2B5EF4-FFF2-40B4-BE49-F238E27FC236}">
                    <a16:creationId xmlns:a16="http://schemas.microsoft.com/office/drawing/2014/main" id="{A668DD3D-ABF7-FB41-6C25-1448E7AC2E61}"/>
                  </a:ext>
                </a:extLst>
              </p:cNvPr>
              <p:cNvSpPr/>
              <p:nvPr/>
            </p:nvSpPr>
            <p:spPr>
              <a:xfrm>
                <a:off x="9005464" y="4353339"/>
                <a:ext cx="2647189" cy="2290136"/>
              </a:xfrm>
              <a:custGeom>
                <a:avLst/>
                <a:gdLst>
                  <a:gd name="connsiteX0" fmla="*/ 0 w 2647189"/>
                  <a:gd name="connsiteY0" fmla="*/ 0 h 2290136"/>
                  <a:gd name="connsiteX1" fmla="*/ 635325 w 2647189"/>
                  <a:gd name="connsiteY1" fmla="*/ 0 h 2290136"/>
                  <a:gd name="connsiteX2" fmla="*/ 1323595 w 2647189"/>
                  <a:gd name="connsiteY2" fmla="*/ 0 h 2290136"/>
                  <a:gd name="connsiteX3" fmla="*/ 1985392 w 2647189"/>
                  <a:gd name="connsiteY3" fmla="*/ 0 h 2290136"/>
                  <a:gd name="connsiteX4" fmla="*/ 2647189 w 2647189"/>
                  <a:gd name="connsiteY4" fmla="*/ 0 h 2290136"/>
                  <a:gd name="connsiteX5" fmla="*/ 2647189 w 2647189"/>
                  <a:gd name="connsiteY5" fmla="*/ 618337 h 2290136"/>
                  <a:gd name="connsiteX6" fmla="*/ 2647189 w 2647189"/>
                  <a:gd name="connsiteY6" fmla="*/ 1190871 h 2290136"/>
                  <a:gd name="connsiteX7" fmla="*/ 2647189 w 2647189"/>
                  <a:gd name="connsiteY7" fmla="*/ 1763405 h 2290136"/>
                  <a:gd name="connsiteX8" fmla="*/ 2647189 w 2647189"/>
                  <a:gd name="connsiteY8" fmla="*/ 2290136 h 2290136"/>
                  <a:gd name="connsiteX9" fmla="*/ 2064807 w 2647189"/>
                  <a:gd name="connsiteY9" fmla="*/ 2290136 h 2290136"/>
                  <a:gd name="connsiteX10" fmla="*/ 1429482 w 2647189"/>
                  <a:gd name="connsiteY10" fmla="*/ 2290136 h 2290136"/>
                  <a:gd name="connsiteX11" fmla="*/ 847100 w 2647189"/>
                  <a:gd name="connsiteY11" fmla="*/ 2290136 h 2290136"/>
                  <a:gd name="connsiteX12" fmla="*/ 0 w 2647189"/>
                  <a:gd name="connsiteY12" fmla="*/ 2290136 h 2290136"/>
                  <a:gd name="connsiteX13" fmla="*/ 0 w 2647189"/>
                  <a:gd name="connsiteY13" fmla="*/ 1694701 h 2290136"/>
                  <a:gd name="connsiteX14" fmla="*/ 0 w 2647189"/>
                  <a:gd name="connsiteY14" fmla="*/ 1167969 h 2290136"/>
                  <a:gd name="connsiteX15" fmla="*/ 0 w 2647189"/>
                  <a:gd name="connsiteY15" fmla="*/ 641238 h 2290136"/>
                  <a:gd name="connsiteX16" fmla="*/ 0 w 2647189"/>
                  <a:gd name="connsiteY16" fmla="*/ 0 h 229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189" h="2290136" fill="none" extrusionOk="0">
                    <a:moveTo>
                      <a:pt x="0" y="0"/>
                    </a:moveTo>
                    <a:cubicBezTo>
                      <a:pt x="170099" y="-21787"/>
                      <a:pt x="364218" y="-24055"/>
                      <a:pt x="635325" y="0"/>
                    </a:cubicBezTo>
                    <a:cubicBezTo>
                      <a:pt x="906432" y="24055"/>
                      <a:pt x="1049562" y="12810"/>
                      <a:pt x="1323595" y="0"/>
                    </a:cubicBezTo>
                    <a:cubicBezTo>
                      <a:pt x="1597628" y="-12810"/>
                      <a:pt x="1777181" y="-720"/>
                      <a:pt x="1985392" y="0"/>
                    </a:cubicBezTo>
                    <a:cubicBezTo>
                      <a:pt x="2193603" y="720"/>
                      <a:pt x="2364314" y="-18284"/>
                      <a:pt x="2647189" y="0"/>
                    </a:cubicBezTo>
                    <a:cubicBezTo>
                      <a:pt x="2635137" y="147444"/>
                      <a:pt x="2669016" y="447954"/>
                      <a:pt x="2647189" y="618337"/>
                    </a:cubicBezTo>
                    <a:cubicBezTo>
                      <a:pt x="2625362" y="788720"/>
                      <a:pt x="2628633" y="945648"/>
                      <a:pt x="2647189" y="1190871"/>
                    </a:cubicBezTo>
                    <a:cubicBezTo>
                      <a:pt x="2665745" y="1436094"/>
                      <a:pt x="2675146" y="1585444"/>
                      <a:pt x="2647189" y="1763405"/>
                    </a:cubicBezTo>
                    <a:cubicBezTo>
                      <a:pt x="2619232" y="1941366"/>
                      <a:pt x="2654315" y="2035292"/>
                      <a:pt x="2647189" y="2290136"/>
                    </a:cubicBezTo>
                    <a:cubicBezTo>
                      <a:pt x="2417784" y="2289463"/>
                      <a:pt x="2260992" y="2300360"/>
                      <a:pt x="2064807" y="2290136"/>
                    </a:cubicBezTo>
                    <a:cubicBezTo>
                      <a:pt x="1868622" y="2279912"/>
                      <a:pt x="1624414" y="2296313"/>
                      <a:pt x="1429482" y="2290136"/>
                    </a:cubicBezTo>
                    <a:cubicBezTo>
                      <a:pt x="1234550" y="2283959"/>
                      <a:pt x="1121287" y="2281947"/>
                      <a:pt x="847100" y="2290136"/>
                    </a:cubicBezTo>
                    <a:cubicBezTo>
                      <a:pt x="572913" y="2298325"/>
                      <a:pt x="278678" y="2313917"/>
                      <a:pt x="0" y="2290136"/>
                    </a:cubicBezTo>
                    <a:cubicBezTo>
                      <a:pt x="-23358" y="2166177"/>
                      <a:pt x="-20148" y="1906447"/>
                      <a:pt x="0" y="1694701"/>
                    </a:cubicBezTo>
                    <a:cubicBezTo>
                      <a:pt x="20148" y="1482955"/>
                      <a:pt x="-6455" y="1348106"/>
                      <a:pt x="0" y="1167969"/>
                    </a:cubicBezTo>
                    <a:cubicBezTo>
                      <a:pt x="6455" y="987832"/>
                      <a:pt x="19727" y="764306"/>
                      <a:pt x="0" y="641238"/>
                    </a:cubicBezTo>
                    <a:cubicBezTo>
                      <a:pt x="-19727" y="518170"/>
                      <a:pt x="5910" y="288492"/>
                      <a:pt x="0" y="0"/>
                    </a:cubicBezTo>
                    <a:close/>
                  </a:path>
                  <a:path w="2647189" h="2290136" stroke="0" extrusionOk="0">
                    <a:moveTo>
                      <a:pt x="0" y="0"/>
                    </a:moveTo>
                    <a:cubicBezTo>
                      <a:pt x="227794" y="-19333"/>
                      <a:pt x="365851" y="-15953"/>
                      <a:pt x="714741" y="0"/>
                    </a:cubicBezTo>
                    <a:cubicBezTo>
                      <a:pt x="1063631" y="15953"/>
                      <a:pt x="1033129" y="-23808"/>
                      <a:pt x="1297123" y="0"/>
                    </a:cubicBezTo>
                    <a:cubicBezTo>
                      <a:pt x="1561117" y="23808"/>
                      <a:pt x="1771117" y="2553"/>
                      <a:pt x="1985392" y="0"/>
                    </a:cubicBezTo>
                    <a:cubicBezTo>
                      <a:pt x="2199667" y="-2553"/>
                      <a:pt x="2430971" y="6013"/>
                      <a:pt x="2647189" y="0"/>
                    </a:cubicBezTo>
                    <a:cubicBezTo>
                      <a:pt x="2642150" y="129798"/>
                      <a:pt x="2650682" y="373181"/>
                      <a:pt x="2647189" y="526731"/>
                    </a:cubicBezTo>
                    <a:cubicBezTo>
                      <a:pt x="2643696" y="680281"/>
                      <a:pt x="2638988" y="851459"/>
                      <a:pt x="2647189" y="1030561"/>
                    </a:cubicBezTo>
                    <a:cubicBezTo>
                      <a:pt x="2655391" y="1209663"/>
                      <a:pt x="2672121" y="1431604"/>
                      <a:pt x="2647189" y="1625997"/>
                    </a:cubicBezTo>
                    <a:cubicBezTo>
                      <a:pt x="2622257" y="1820390"/>
                      <a:pt x="2622645" y="2138695"/>
                      <a:pt x="2647189" y="2290136"/>
                    </a:cubicBezTo>
                    <a:cubicBezTo>
                      <a:pt x="2470801" y="2312744"/>
                      <a:pt x="2266769" y="2279144"/>
                      <a:pt x="2038336" y="2290136"/>
                    </a:cubicBezTo>
                    <a:cubicBezTo>
                      <a:pt x="1809903" y="2301128"/>
                      <a:pt x="1592387" y="2305930"/>
                      <a:pt x="1323595" y="2290136"/>
                    </a:cubicBezTo>
                    <a:cubicBezTo>
                      <a:pt x="1054803" y="2274342"/>
                      <a:pt x="934169" y="2274678"/>
                      <a:pt x="741213" y="2290136"/>
                    </a:cubicBezTo>
                    <a:cubicBezTo>
                      <a:pt x="548257" y="2305594"/>
                      <a:pt x="316479" y="2263848"/>
                      <a:pt x="0" y="2290136"/>
                    </a:cubicBezTo>
                    <a:cubicBezTo>
                      <a:pt x="-27224" y="1983590"/>
                      <a:pt x="-9949" y="1978765"/>
                      <a:pt x="0" y="1671799"/>
                    </a:cubicBezTo>
                    <a:cubicBezTo>
                      <a:pt x="9949" y="1364833"/>
                      <a:pt x="-6538" y="1254455"/>
                      <a:pt x="0" y="1053463"/>
                    </a:cubicBezTo>
                    <a:cubicBezTo>
                      <a:pt x="6538" y="852471"/>
                      <a:pt x="11990" y="634319"/>
                      <a:pt x="0" y="526731"/>
                    </a:cubicBezTo>
                    <a:cubicBezTo>
                      <a:pt x="-11990" y="419143"/>
                      <a:pt x="-3361" y="217842"/>
                      <a:pt x="0" y="0"/>
                    </a:cubicBezTo>
                    <a:close/>
                  </a:path>
                </a:pathLst>
              </a:custGeom>
              <a:solidFill>
                <a:schemeClr val="accent4">
                  <a:lumMod val="7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C0EBC43F-4E66-D02E-9E0D-D1CDE04A59F7}"/>
                  </a:ext>
                </a:extLst>
              </p:cNvPr>
              <p:cNvSpPr/>
              <p:nvPr/>
            </p:nvSpPr>
            <p:spPr>
              <a:xfrm>
                <a:off x="9075441" y="4239554"/>
                <a:ext cx="2524116" cy="631244"/>
              </a:xfrm>
              <a:custGeom>
                <a:avLst/>
                <a:gdLst>
                  <a:gd name="connsiteX0" fmla="*/ 0 w 2524116"/>
                  <a:gd name="connsiteY0" fmla="*/ 0 h 631244"/>
                  <a:gd name="connsiteX1" fmla="*/ 631029 w 2524116"/>
                  <a:gd name="connsiteY1" fmla="*/ 0 h 631244"/>
                  <a:gd name="connsiteX2" fmla="*/ 1262058 w 2524116"/>
                  <a:gd name="connsiteY2" fmla="*/ 0 h 631244"/>
                  <a:gd name="connsiteX3" fmla="*/ 1918328 w 2524116"/>
                  <a:gd name="connsiteY3" fmla="*/ 0 h 631244"/>
                  <a:gd name="connsiteX4" fmla="*/ 2524116 w 2524116"/>
                  <a:gd name="connsiteY4" fmla="*/ 0 h 631244"/>
                  <a:gd name="connsiteX5" fmla="*/ 2524116 w 2524116"/>
                  <a:gd name="connsiteY5" fmla="*/ 631244 h 631244"/>
                  <a:gd name="connsiteX6" fmla="*/ 1842605 w 2524116"/>
                  <a:gd name="connsiteY6" fmla="*/ 631244 h 631244"/>
                  <a:gd name="connsiteX7" fmla="*/ 1186335 w 2524116"/>
                  <a:gd name="connsiteY7" fmla="*/ 631244 h 631244"/>
                  <a:gd name="connsiteX8" fmla="*/ 0 w 2524116"/>
                  <a:gd name="connsiteY8" fmla="*/ 631244 h 631244"/>
                  <a:gd name="connsiteX9" fmla="*/ 0 w 2524116"/>
                  <a:gd name="connsiteY9" fmla="*/ 0 h 63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4116" h="631244" fill="none" extrusionOk="0">
                    <a:moveTo>
                      <a:pt x="0" y="0"/>
                    </a:moveTo>
                    <a:cubicBezTo>
                      <a:pt x="188057" y="30508"/>
                      <a:pt x="368885" y="18898"/>
                      <a:pt x="631029" y="0"/>
                    </a:cubicBezTo>
                    <a:cubicBezTo>
                      <a:pt x="893173" y="-18898"/>
                      <a:pt x="1022587" y="31523"/>
                      <a:pt x="1262058" y="0"/>
                    </a:cubicBezTo>
                    <a:cubicBezTo>
                      <a:pt x="1501529" y="-31523"/>
                      <a:pt x="1777718" y="-5757"/>
                      <a:pt x="1918328" y="0"/>
                    </a:cubicBezTo>
                    <a:cubicBezTo>
                      <a:pt x="2058938" y="5757"/>
                      <a:pt x="2288936" y="18497"/>
                      <a:pt x="2524116" y="0"/>
                    </a:cubicBezTo>
                    <a:cubicBezTo>
                      <a:pt x="2511847" y="304498"/>
                      <a:pt x="2495435" y="472956"/>
                      <a:pt x="2524116" y="631244"/>
                    </a:cubicBezTo>
                    <a:cubicBezTo>
                      <a:pt x="2248872" y="651284"/>
                      <a:pt x="2006059" y="650160"/>
                      <a:pt x="1842605" y="631244"/>
                    </a:cubicBezTo>
                    <a:cubicBezTo>
                      <a:pt x="1679151" y="612328"/>
                      <a:pt x="1387403" y="636232"/>
                      <a:pt x="1186335" y="631244"/>
                    </a:cubicBezTo>
                    <a:cubicBezTo>
                      <a:pt x="985267" y="626257"/>
                      <a:pt x="442037" y="661551"/>
                      <a:pt x="0" y="631244"/>
                    </a:cubicBezTo>
                    <a:cubicBezTo>
                      <a:pt x="8717" y="393021"/>
                      <a:pt x="-21911" y="255295"/>
                      <a:pt x="0" y="0"/>
                    </a:cubicBezTo>
                    <a:close/>
                  </a:path>
                  <a:path w="2524116" h="631244"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537428" y="197453"/>
                      <a:pt x="2523002" y="361478"/>
                      <a:pt x="2524116" y="631244"/>
                    </a:cubicBezTo>
                    <a:cubicBezTo>
                      <a:pt x="2383620" y="612043"/>
                      <a:pt x="2151890" y="613028"/>
                      <a:pt x="1968810" y="631244"/>
                    </a:cubicBezTo>
                    <a:cubicBezTo>
                      <a:pt x="1785730" y="649460"/>
                      <a:pt x="1482114" y="603141"/>
                      <a:pt x="1287299" y="631244"/>
                    </a:cubicBezTo>
                    <a:cubicBezTo>
                      <a:pt x="1092484" y="659347"/>
                      <a:pt x="840387" y="599703"/>
                      <a:pt x="631029" y="631244"/>
                    </a:cubicBezTo>
                    <a:cubicBezTo>
                      <a:pt x="421671" y="662786"/>
                      <a:pt x="300882" y="610347"/>
                      <a:pt x="0" y="631244"/>
                    </a:cubicBezTo>
                    <a:cubicBezTo>
                      <a:pt x="23752" y="317053"/>
                      <a:pt x="19142" y="181767"/>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1">
                <a:extLst>
                  <a:ext uri="{FF2B5EF4-FFF2-40B4-BE49-F238E27FC236}">
                    <a16:creationId xmlns:a16="http://schemas.microsoft.com/office/drawing/2014/main" id="{BE4698D7-17DC-12F3-9B01-86E0EC87CFBD}"/>
                  </a:ext>
                </a:extLst>
              </p:cNvPr>
              <p:cNvSpPr txBox="1">
                <a:spLocks/>
              </p:cNvSpPr>
              <p:nvPr/>
            </p:nvSpPr>
            <p:spPr>
              <a:xfrm>
                <a:off x="9187157" y="4286143"/>
                <a:ext cx="2300684" cy="591458"/>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400" dirty="0">
                    <a:latin typeface="Cavolini" panose="03000502040302020204" pitchFamily="66" charset="0"/>
                    <a:cs typeface="Cavolini" panose="03000502040302020204" pitchFamily="66" charset="0"/>
                  </a:rPr>
                  <a:t>Offre de mobilité bancaire</a:t>
                </a:r>
              </a:p>
            </p:txBody>
          </p:sp>
        </p:grpSp>
        <p:pic>
          <p:nvPicPr>
            <p:cNvPr id="9" name="Picture 4" descr="Vecteur gratuit collection d'éléments de journal de balle dessinés à la main">
              <a:extLst>
                <a:ext uri="{FF2B5EF4-FFF2-40B4-BE49-F238E27FC236}">
                  <a16:creationId xmlns:a16="http://schemas.microsoft.com/office/drawing/2014/main" id="{C0E73C59-0CF0-64B8-8295-FEDF2E8A1C2C}"/>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8903324" y="3563641"/>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Vecteur gratuit collection d'éléments de journal de balle dessinés à la main">
              <a:extLst>
                <a:ext uri="{FF2B5EF4-FFF2-40B4-BE49-F238E27FC236}">
                  <a16:creationId xmlns:a16="http://schemas.microsoft.com/office/drawing/2014/main" id="{2A97E6C6-4969-0DA0-731F-F9B01F69F144}"/>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11730945" y="6128758"/>
              <a:ext cx="127747" cy="302559"/>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descr="Vecteur cinquante billets en euros sur fond blanc.">
            <a:extLst>
              <a:ext uri="{FF2B5EF4-FFF2-40B4-BE49-F238E27FC236}">
                <a16:creationId xmlns:a16="http://schemas.microsoft.com/office/drawing/2014/main" id="{FC388922-927F-86AE-0D4D-5C20F69BB0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409" t="10882" r="11373" b="11808"/>
          <a:stretch/>
        </p:blipFill>
        <p:spPr bwMode="auto">
          <a:xfrm rot="20804716">
            <a:off x="1515612" y="5060540"/>
            <a:ext cx="1435262" cy="80327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35" name="Espace réservé du contenu 1">
            <a:extLst>
              <a:ext uri="{FF2B5EF4-FFF2-40B4-BE49-F238E27FC236}">
                <a16:creationId xmlns:a16="http://schemas.microsoft.com/office/drawing/2014/main" id="{842CCC27-0AAA-7142-843B-0672910F21E8}"/>
              </a:ext>
            </a:extLst>
          </p:cNvPr>
          <p:cNvSpPr txBox="1">
            <a:spLocks/>
          </p:cNvSpPr>
          <p:nvPr/>
        </p:nvSpPr>
        <p:spPr>
          <a:xfrm>
            <a:off x="2973103" y="3252451"/>
            <a:ext cx="2300684" cy="591458"/>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8000" dirty="0">
                <a:latin typeface="Cavolini" panose="03000502040302020204" pitchFamily="66" charset="0"/>
                <a:cs typeface="Cavolini" panose="03000502040302020204" pitchFamily="66" charset="0"/>
              </a:rPr>
              <a:t>+</a:t>
            </a:r>
          </a:p>
        </p:txBody>
      </p:sp>
      <p:sp>
        <p:nvSpPr>
          <p:cNvPr id="1038" name="ZoneTexte 1037">
            <a:extLst>
              <a:ext uri="{FF2B5EF4-FFF2-40B4-BE49-F238E27FC236}">
                <a16:creationId xmlns:a16="http://schemas.microsoft.com/office/drawing/2014/main" id="{794C9B40-3837-3B63-9744-0E58663090B3}"/>
              </a:ext>
            </a:extLst>
          </p:cNvPr>
          <p:cNvSpPr txBox="1"/>
          <p:nvPr/>
        </p:nvSpPr>
        <p:spPr>
          <a:xfrm>
            <a:off x="951028" y="3527987"/>
            <a:ext cx="2524116" cy="1323439"/>
          </a:xfrm>
          <a:prstGeom prst="rect">
            <a:avLst/>
          </a:prstGeom>
          <a:noFill/>
        </p:spPr>
        <p:txBody>
          <a:bodyPr wrap="square">
            <a:spAutoFit/>
          </a:bodyPr>
          <a:lstStyle/>
          <a:p>
            <a:pPr algn="ctr"/>
            <a:r>
              <a:rPr lang="fr-FR" sz="1600" dirty="0">
                <a:solidFill>
                  <a:schemeClr val="bg1"/>
                </a:solidFill>
              </a:rPr>
              <a:t>La CEGEE s’occupe de toutes les démarches</a:t>
            </a:r>
          </a:p>
          <a:p>
            <a:pPr algn="ctr"/>
            <a:r>
              <a:rPr lang="fr-FR" sz="1600" dirty="0">
                <a:solidFill>
                  <a:schemeClr val="bg1"/>
                </a:solidFill>
              </a:rPr>
              <a:t>+ </a:t>
            </a:r>
          </a:p>
          <a:p>
            <a:pPr algn="ctr"/>
            <a:r>
              <a:rPr lang="fr-FR" sz="1600" dirty="0">
                <a:solidFill>
                  <a:schemeClr val="bg1"/>
                </a:solidFill>
              </a:rPr>
              <a:t>Le client bénéficie de </a:t>
            </a:r>
          </a:p>
          <a:p>
            <a:pPr algn="ctr"/>
            <a:r>
              <a:rPr lang="fr-FR" sz="1600" dirty="0">
                <a:solidFill>
                  <a:schemeClr val="bg1"/>
                </a:solidFill>
              </a:rPr>
              <a:t>50 € en bon d’achat</a:t>
            </a:r>
          </a:p>
        </p:txBody>
      </p:sp>
      <p:grpSp>
        <p:nvGrpSpPr>
          <p:cNvPr id="1039" name="Groupe 1038">
            <a:extLst>
              <a:ext uri="{FF2B5EF4-FFF2-40B4-BE49-F238E27FC236}">
                <a16:creationId xmlns:a16="http://schemas.microsoft.com/office/drawing/2014/main" id="{B7CE066F-4954-8D20-AD8E-F2FD6993AA56}"/>
              </a:ext>
            </a:extLst>
          </p:cNvPr>
          <p:cNvGrpSpPr/>
          <p:nvPr/>
        </p:nvGrpSpPr>
        <p:grpSpPr>
          <a:xfrm>
            <a:off x="4586127" y="2481565"/>
            <a:ext cx="3842599" cy="2813358"/>
            <a:chOff x="8903324" y="3563641"/>
            <a:chExt cx="3842599" cy="2813358"/>
          </a:xfrm>
        </p:grpSpPr>
        <p:grpSp>
          <p:nvGrpSpPr>
            <p:cNvPr id="1040" name="Groupe 1039">
              <a:extLst>
                <a:ext uri="{FF2B5EF4-FFF2-40B4-BE49-F238E27FC236}">
                  <a16:creationId xmlns:a16="http://schemas.microsoft.com/office/drawing/2014/main" id="{A750CF55-437F-74F3-BF93-996BCFA800B5}"/>
                </a:ext>
              </a:extLst>
            </p:cNvPr>
            <p:cNvGrpSpPr/>
            <p:nvPr/>
          </p:nvGrpSpPr>
          <p:grpSpPr>
            <a:xfrm>
              <a:off x="9023350" y="3760242"/>
              <a:ext cx="3559662" cy="2403921"/>
              <a:chOff x="9005464" y="4239554"/>
              <a:chExt cx="3559662" cy="2403921"/>
            </a:xfrm>
            <a:effectLst>
              <a:outerShdw blurRad="50800" dist="38100" dir="2700000" algn="tl" rotWithShape="0">
                <a:prstClr val="black">
                  <a:alpha val="40000"/>
                </a:prstClr>
              </a:outerShdw>
            </a:effectLst>
          </p:grpSpPr>
          <p:sp>
            <p:nvSpPr>
              <p:cNvPr id="2165" name="Rectangle 2164">
                <a:extLst>
                  <a:ext uri="{FF2B5EF4-FFF2-40B4-BE49-F238E27FC236}">
                    <a16:creationId xmlns:a16="http://schemas.microsoft.com/office/drawing/2014/main" id="{FEEE498A-2EF3-03A8-A02C-868110F74396}"/>
                  </a:ext>
                </a:extLst>
              </p:cNvPr>
              <p:cNvSpPr/>
              <p:nvPr/>
            </p:nvSpPr>
            <p:spPr>
              <a:xfrm>
                <a:off x="9005464" y="4353339"/>
                <a:ext cx="3559662" cy="2290136"/>
              </a:xfrm>
              <a:custGeom>
                <a:avLst/>
                <a:gdLst>
                  <a:gd name="connsiteX0" fmla="*/ 0 w 3559662"/>
                  <a:gd name="connsiteY0" fmla="*/ 0 h 2290136"/>
                  <a:gd name="connsiteX1" fmla="*/ 557680 w 3559662"/>
                  <a:gd name="connsiteY1" fmla="*/ 0 h 2290136"/>
                  <a:gd name="connsiteX2" fmla="*/ 1044168 w 3559662"/>
                  <a:gd name="connsiteY2" fmla="*/ 0 h 2290136"/>
                  <a:gd name="connsiteX3" fmla="*/ 1637445 w 3559662"/>
                  <a:gd name="connsiteY3" fmla="*/ 0 h 2290136"/>
                  <a:gd name="connsiteX4" fmla="*/ 2123932 w 3559662"/>
                  <a:gd name="connsiteY4" fmla="*/ 0 h 2290136"/>
                  <a:gd name="connsiteX5" fmla="*/ 2717209 w 3559662"/>
                  <a:gd name="connsiteY5" fmla="*/ 0 h 2290136"/>
                  <a:gd name="connsiteX6" fmla="*/ 3559662 w 3559662"/>
                  <a:gd name="connsiteY6" fmla="*/ 0 h 2290136"/>
                  <a:gd name="connsiteX7" fmla="*/ 3559662 w 3559662"/>
                  <a:gd name="connsiteY7" fmla="*/ 503830 h 2290136"/>
                  <a:gd name="connsiteX8" fmla="*/ 3559662 w 3559662"/>
                  <a:gd name="connsiteY8" fmla="*/ 1030561 h 2290136"/>
                  <a:gd name="connsiteX9" fmla="*/ 3559662 w 3559662"/>
                  <a:gd name="connsiteY9" fmla="*/ 1625997 h 2290136"/>
                  <a:gd name="connsiteX10" fmla="*/ 3559662 w 3559662"/>
                  <a:gd name="connsiteY10" fmla="*/ 2290136 h 2290136"/>
                  <a:gd name="connsiteX11" fmla="*/ 3001982 w 3559662"/>
                  <a:gd name="connsiteY11" fmla="*/ 2290136 h 2290136"/>
                  <a:gd name="connsiteX12" fmla="*/ 2337511 w 3559662"/>
                  <a:gd name="connsiteY12" fmla="*/ 2290136 h 2290136"/>
                  <a:gd name="connsiteX13" fmla="*/ 1744234 w 3559662"/>
                  <a:gd name="connsiteY13" fmla="*/ 2290136 h 2290136"/>
                  <a:gd name="connsiteX14" fmla="*/ 1257747 w 3559662"/>
                  <a:gd name="connsiteY14" fmla="*/ 2290136 h 2290136"/>
                  <a:gd name="connsiteX15" fmla="*/ 700067 w 3559662"/>
                  <a:gd name="connsiteY15" fmla="*/ 2290136 h 2290136"/>
                  <a:gd name="connsiteX16" fmla="*/ 0 w 3559662"/>
                  <a:gd name="connsiteY16" fmla="*/ 2290136 h 2290136"/>
                  <a:gd name="connsiteX17" fmla="*/ 0 w 3559662"/>
                  <a:gd name="connsiteY17" fmla="*/ 1740503 h 2290136"/>
                  <a:gd name="connsiteX18" fmla="*/ 0 w 3559662"/>
                  <a:gd name="connsiteY18" fmla="*/ 1122167 h 2290136"/>
                  <a:gd name="connsiteX19" fmla="*/ 0 w 3559662"/>
                  <a:gd name="connsiteY19" fmla="*/ 618337 h 2290136"/>
                  <a:gd name="connsiteX20" fmla="*/ 0 w 3559662"/>
                  <a:gd name="connsiteY20" fmla="*/ 0 h 229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59662" h="2290136" fill="none" extrusionOk="0">
                    <a:moveTo>
                      <a:pt x="0" y="0"/>
                    </a:moveTo>
                    <a:cubicBezTo>
                      <a:pt x="155642" y="23931"/>
                      <a:pt x="368150" y="-18317"/>
                      <a:pt x="557680" y="0"/>
                    </a:cubicBezTo>
                    <a:cubicBezTo>
                      <a:pt x="747210" y="18317"/>
                      <a:pt x="892187" y="-16854"/>
                      <a:pt x="1044168" y="0"/>
                    </a:cubicBezTo>
                    <a:cubicBezTo>
                      <a:pt x="1196149" y="16854"/>
                      <a:pt x="1506897" y="27175"/>
                      <a:pt x="1637445" y="0"/>
                    </a:cubicBezTo>
                    <a:cubicBezTo>
                      <a:pt x="1767993" y="-27175"/>
                      <a:pt x="1929003" y="-8336"/>
                      <a:pt x="2123932" y="0"/>
                    </a:cubicBezTo>
                    <a:cubicBezTo>
                      <a:pt x="2318861" y="8336"/>
                      <a:pt x="2588977" y="9451"/>
                      <a:pt x="2717209" y="0"/>
                    </a:cubicBezTo>
                    <a:cubicBezTo>
                      <a:pt x="2845441" y="-9451"/>
                      <a:pt x="3378820" y="6781"/>
                      <a:pt x="3559662" y="0"/>
                    </a:cubicBezTo>
                    <a:cubicBezTo>
                      <a:pt x="3581300" y="104286"/>
                      <a:pt x="3568507" y="396587"/>
                      <a:pt x="3559662" y="503830"/>
                    </a:cubicBezTo>
                    <a:cubicBezTo>
                      <a:pt x="3550818" y="611073"/>
                      <a:pt x="3559091" y="785067"/>
                      <a:pt x="3559662" y="1030561"/>
                    </a:cubicBezTo>
                    <a:cubicBezTo>
                      <a:pt x="3560233" y="1276055"/>
                      <a:pt x="3537307" y="1468027"/>
                      <a:pt x="3559662" y="1625997"/>
                    </a:cubicBezTo>
                    <a:cubicBezTo>
                      <a:pt x="3582017" y="1783967"/>
                      <a:pt x="3527072" y="2077693"/>
                      <a:pt x="3559662" y="2290136"/>
                    </a:cubicBezTo>
                    <a:cubicBezTo>
                      <a:pt x="3396954" y="2266922"/>
                      <a:pt x="3251269" y="2274769"/>
                      <a:pt x="3001982" y="2290136"/>
                    </a:cubicBezTo>
                    <a:cubicBezTo>
                      <a:pt x="2752695" y="2305503"/>
                      <a:pt x="2669595" y="2307278"/>
                      <a:pt x="2337511" y="2290136"/>
                    </a:cubicBezTo>
                    <a:cubicBezTo>
                      <a:pt x="2005427" y="2272994"/>
                      <a:pt x="1890695" y="2295733"/>
                      <a:pt x="1744234" y="2290136"/>
                    </a:cubicBezTo>
                    <a:cubicBezTo>
                      <a:pt x="1597773" y="2284539"/>
                      <a:pt x="1465973" y="2280880"/>
                      <a:pt x="1257747" y="2290136"/>
                    </a:cubicBezTo>
                    <a:cubicBezTo>
                      <a:pt x="1049521" y="2299392"/>
                      <a:pt x="925533" y="2275481"/>
                      <a:pt x="700067" y="2290136"/>
                    </a:cubicBezTo>
                    <a:cubicBezTo>
                      <a:pt x="474601" y="2304791"/>
                      <a:pt x="339814" y="2274526"/>
                      <a:pt x="0" y="2290136"/>
                    </a:cubicBezTo>
                    <a:cubicBezTo>
                      <a:pt x="-7200" y="2111512"/>
                      <a:pt x="15595" y="1971248"/>
                      <a:pt x="0" y="1740503"/>
                    </a:cubicBezTo>
                    <a:cubicBezTo>
                      <a:pt x="-15595" y="1509758"/>
                      <a:pt x="-29600" y="1399176"/>
                      <a:pt x="0" y="1122167"/>
                    </a:cubicBezTo>
                    <a:cubicBezTo>
                      <a:pt x="29600" y="845158"/>
                      <a:pt x="-24230" y="851273"/>
                      <a:pt x="0" y="618337"/>
                    </a:cubicBezTo>
                    <a:cubicBezTo>
                      <a:pt x="24230" y="385401"/>
                      <a:pt x="25393" y="135292"/>
                      <a:pt x="0" y="0"/>
                    </a:cubicBezTo>
                    <a:close/>
                  </a:path>
                  <a:path w="3559662" h="2290136" stroke="0" extrusionOk="0">
                    <a:moveTo>
                      <a:pt x="0" y="0"/>
                    </a:moveTo>
                    <a:cubicBezTo>
                      <a:pt x="206462" y="19194"/>
                      <a:pt x="437243" y="21999"/>
                      <a:pt x="664470" y="0"/>
                    </a:cubicBezTo>
                    <a:cubicBezTo>
                      <a:pt x="891697" y="-21999"/>
                      <a:pt x="955646" y="-18048"/>
                      <a:pt x="1150957" y="0"/>
                    </a:cubicBezTo>
                    <a:cubicBezTo>
                      <a:pt x="1346268" y="18048"/>
                      <a:pt x="1631080" y="25434"/>
                      <a:pt x="1779831" y="0"/>
                    </a:cubicBezTo>
                    <a:cubicBezTo>
                      <a:pt x="1928582" y="-25434"/>
                      <a:pt x="2109801" y="16184"/>
                      <a:pt x="2301915" y="0"/>
                    </a:cubicBezTo>
                    <a:cubicBezTo>
                      <a:pt x="2494029" y="-16184"/>
                      <a:pt x="2707510" y="25968"/>
                      <a:pt x="2823999" y="0"/>
                    </a:cubicBezTo>
                    <a:cubicBezTo>
                      <a:pt x="2940488" y="-25968"/>
                      <a:pt x="3248947" y="10073"/>
                      <a:pt x="3559662" y="0"/>
                    </a:cubicBezTo>
                    <a:cubicBezTo>
                      <a:pt x="3558039" y="205857"/>
                      <a:pt x="3553292" y="309147"/>
                      <a:pt x="3559662" y="572534"/>
                    </a:cubicBezTo>
                    <a:cubicBezTo>
                      <a:pt x="3566032" y="835921"/>
                      <a:pt x="3590183" y="905640"/>
                      <a:pt x="3559662" y="1190871"/>
                    </a:cubicBezTo>
                    <a:cubicBezTo>
                      <a:pt x="3529141" y="1476102"/>
                      <a:pt x="3582832" y="1530067"/>
                      <a:pt x="3559662" y="1717602"/>
                    </a:cubicBezTo>
                    <a:cubicBezTo>
                      <a:pt x="3536492" y="1905137"/>
                      <a:pt x="3583324" y="2136889"/>
                      <a:pt x="3559662" y="2290136"/>
                    </a:cubicBezTo>
                    <a:cubicBezTo>
                      <a:pt x="3405522" y="2300153"/>
                      <a:pt x="3207127" y="2290987"/>
                      <a:pt x="2966385" y="2290136"/>
                    </a:cubicBezTo>
                    <a:cubicBezTo>
                      <a:pt x="2725643" y="2289285"/>
                      <a:pt x="2515334" y="2299379"/>
                      <a:pt x="2301915" y="2290136"/>
                    </a:cubicBezTo>
                    <a:cubicBezTo>
                      <a:pt x="2088496" y="2280894"/>
                      <a:pt x="1926095" y="2278446"/>
                      <a:pt x="1637445" y="2290136"/>
                    </a:cubicBezTo>
                    <a:cubicBezTo>
                      <a:pt x="1348795" y="2301827"/>
                      <a:pt x="1306551" y="2293991"/>
                      <a:pt x="1044168" y="2290136"/>
                    </a:cubicBezTo>
                    <a:cubicBezTo>
                      <a:pt x="781785" y="2286281"/>
                      <a:pt x="727249" y="2293113"/>
                      <a:pt x="522084" y="2290136"/>
                    </a:cubicBezTo>
                    <a:cubicBezTo>
                      <a:pt x="316919" y="2287159"/>
                      <a:pt x="211051" y="2280509"/>
                      <a:pt x="0" y="2290136"/>
                    </a:cubicBezTo>
                    <a:cubicBezTo>
                      <a:pt x="-20291" y="2082438"/>
                      <a:pt x="-13306" y="1951395"/>
                      <a:pt x="0" y="1694701"/>
                    </a:cubicBezTo>
                    <a:cubicBezTo>
                      <a:pt x="13306" y="1438007"/>
                      <a:pt x="12264" y="1372834"/>
                      <a:pt x="0" y="1099265"/>
                    </a:cubicBezTo>
                    <a:cubicBezTo>
                      <a:pt x="-12264" y="825696"/>
                      <a:pt x="-12439" y="693346"/>
                      <a:pt x="0" y="503830"/>
                    </a:cubicBezTo>
                    <a:cubicBezTo>
                      <a:pt x="12439" y="314314"/>
                      <a:pt x="-23090" y="224250"/>
                      <a:pt x="0" y="0"/>
                    </a:cubicBezTo>
                    <a:close/>
                  </a:path>
                </a:pathLst>
              </a:custGeom>
              <a:solidFill>
                <a:schemeClr val="accent4">
                  <a:lumMod val="7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66" name="Rectangle 2165">
                <a:extLst>
                  <a:ext uri="{FF2B5EF4-FFF2-40B4-BE49-F238E27FC236}">
                    <a16:creationId xmlns:a16="http://schemas.microsoft.com/office/drawing/2014/main" id="{98BDBC99-BACF-B19C-8AFE-A847DE7531DA}"/>
                  </a:ext>
                </a:extLst>
              </p:cNvPr>
              <p:cNvSpPr/>
              <p:nvPr/>
            </p:nvSpPr>
            <p:spPr>
              <a:xfrm>
                <a:off x="9075440" y="4239554"/>
                <a:ext cx="3402839" cy="631244"/>
              </a:xfrm>
              <a:custGeom>
                <a:avLst/>
                <a:gdLst>
                  <a:gd name="connsiteX0" fmla="*/ 0 w 3402839"/>
                  <a:gd name="connsiteY0" fmla="*/ 0 h 631244"/>
                  <a:gd name="connsiteX1" fmla="*/ 646539 w 3402839"/>
                  <a:gd name="connsiteY1" fmla="*/ 0 h 631244"/>
                  <a:gd name="connsiteX2" fmla="*/ 1361136 w 3402839"/>
                  <a:gd name="connsiteY2" fmla="*/ 0 h 631244"/>
                  <a:gd name="connsiteX3" fmla="*/ 2075732 w 3402839"/>
                  <a:gd name="connsiteY3" fmla="*/ 0 h 631244"/>
                  <a:gd name="connsiteX4" fmla="*/ 3402839 w 3402839"/>
                  <a:gd name="connsiteY4" fmla="*/ 0 h 631244"/>
                  <a:gd name="connsiteX5" fmla="*/ 3402839 w 3402839"/>
                  <a:gd name="connsiteY5" fmla="*/ 631244 h 631244"/>
                  <a:gd name="connsiteX6" fmla="*/ 2824356 w 3402839"/>
                  <a:gd name="connsiteY6" fmla="*/ 631244 h 631244"/>
                  <a:gd name="connsiteX7" fmla="*/ 2075732 w 3402839"/>
                  <a:gd name="connsiteY7" fmla="*/ 631244 h 631244"/>
                  <a:gd name="connsiteX8" fmla="*/ 1429192 w 3402839"/>
                  <a:gd name="connsiteY8" fmla="*/ 631244 h 631244"/>
                  <a:gd name="connsiteX9" fmla="*/ 748625 w 3402839"/>
                  <a:gd name="connsiteY9" fmla="*/ 631244 h 631244"/>
                  <a:gd name="connsiteX10" fmla="*/ 0 w 3402839"/>
                  <a:gd name="connsiteY10" fmla="*/ 631244 h 631244"/>
                  <a:gd name="connsiteX11" fmla="*/ 0 w 3402839"/>
                  <a:gd name="connsiteY11" fmla="*/ 0 h 63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02839" h="631244" fill="none" extrusionOk="0">
                    <a:moveTo>
                      <a:pt x="0" y="0"/>
                    </a:moveTo>
                    <a:cubicBezTo>
                      <a:pt x="253834" y="6125"/>
                      <a:pt x="379667" y="-22863"/>
                      <a:pt x="646539" y="0"/>
                    </a:cubicBezTo>
                    <a:cubicBezTo>
                      <a:pt x="913411" y="22863"/>
                      <a:pt x="1158532" y="11986"/>
                      <a:pt x="1361136" y="0"/>
                    </a:cubicBezTo>
                    <a:cubicBezTo>
                      <a:pt x="1563740" y="-11986"/>
                      <a:pt x="1820852" y="11092"/>
                      <a:pt x="2075732" y="0"/>
                    </a:cubicBezTo>
                    <a:cubicBezTo>
                      <a:pt x="2330612" y="-11092"/>
                      <a:pt x="2879304" y="61768"/>
                      <a:pt x="3402839" y="0"/>
                    </a:cubicBezTo>
                    <a:cubicBezTo>
                      <a:pt x="3407067" y="247732"/>
                      <a:pt x="3415321" y="366340"/>
                      <a:pt x="3402839" y="631244"/>
                    </a:cubicBezTo>
                    <a:cubicBezTo>
                      <a:pt x="3164529" y="614291"/>
                      <a:pt x="3066345" y="645630"/>
                      <a:pt x="2824356" y="631244"/>
                    </a:cubicBezTo>
                    <a:cubicBezTo>
                      <a:pt x="2582367" y="616858"/>
                      <a:pt x="2259625" y="599759"/>
                      <a:pt x="2075732" y="631244"/>
                    </a:cubicBezTo>
                    <a:cubicBezTo>
                      <a:pt x="1891839" y="662729"/>
                      <a:pt x="1590555" y="602932"/>
                      <a:pt x="1429192" y="631244"/>
                    </a:cubicBezTo>
                    <a:cubicBezTo>
                      <a:pt x="1267829" y="659556"/>
                      <a:pt x="1067349" y="656517"/>
                      <a:pt x="748625" y="631244"/>
                    </a:cubicBezTo>
                    <a:cubicBezTo>
                      <a:pt x="429901" y="605971"/>
                      <a:pt x="190046" y="601569"/>
                      <a:pt x="0" y="631244"/>
                    </a:cubicBezTo>
                    <a:cubicBezTo>
                      <a:pt x="8580" y="383117"/>
                      <a:pt x="12717" y="232918"/>
                      <a:pt x="0" y="0"/>
                    </a:cubicBezTo>
                    <a:close/>
                  </a:path>
                  <a:path w="3402839" h="631244" stroke="0" extrusionOk="0">
                    <a:moveTo>
                      <a:pt x="0" y="0"/>
                    </a:moveTo>
                    <a:cubicBezTo>
                      <a:pt x="270326" y="-26117"/>
                      <a:pt x="503722" y="32220"/>
                      <a:pt x="748625" y="0"/>
                    </a:cubicBezTo>
                    <a:cubicBezTo>
                      <a:pt x="993529" y="-32220"/>
                      <a:pt x="1128639" y="-19831"/>
                      <a:pt x="1327107" y="0"/>
                    </a:cubicBezTo>
                    <a:cubicBezTo>
                      <a:pt x="1525575" y="19831"/>
                      <a:pt x="1860860" y="-19486"/>
                      <a:pt x="2041703" y="0"/>
                    </a:cubicBezTo>
                    <a:cubicBezTo>
                      <a:pt x="2222546" y="19486"/>
                      <a:pt x="2401156" y="-7137"/>
                      <a:pt x="2654214" y="0"/>
                    </a:cubicBezTo>
                    <a:cubicBezTo>
                      <a:pt x="2907272" y="7137"/>
                      <a:pt x="3105464" y="-5565"/>
                      <a:pt x="3402839" y="0"/>
                    </a:cubicBezTo>
                    <a:cubicBezTo>
                      <a:pt x="3413432" y="157242"/>
                      <a:pt x="3413044" y="451020"/>
                      <a:pt x="3402839" y="631244"/>
                    </a:cubicBezTo>
                    <a:cubicBezTo>
                      <a:pt x="3143858" y="639063"/>
                      <a:pt x="3019768" y="622859"/>
                      <a:pt x="2688243" y="631244"/>
                    </a:cubicBezTo>
                    <a:cubicBezTo>
                      <a:pt x="2356718" y="639629"/>
                      <a:pt x="2292919" y="656184"/>
                      <a:pt x="1973647" y="631244"/>
                    </a:cubicBezTo>
                    <a:cubicBezTo>
                      <a:pt x="1654375" y="606304"/>
                      <a:pt x="1565008" y="620734"/>
                      <a:pt x="1293079" y="631244"/>
                    </a:cubicBezTo>
                    <a:cubicBezTo>
                      <a:pt x="1021150" y="641754"/>
                      <a:pt x="457312" y="667939"/>
                      <a:pt x="0" y="631244"/>
                    </a:cubicBezTo>
                    <a:cubicBezTo>
                      <a:pt x="26333" y="403789"/>
                      <a:pt x="14616" y="222164"/>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67" name="Espace réservé du contenu 1">
                <a:extLst>
                  <a:ext uri="{FF2B5EF4-FFF2-40B4-BE49-F238E27FC236}">
                    <a16:creationId xmlns:a16="http://schemas.microsoft.com/office/drawing/2014/main" id="{654F7AD6-02B7-3532-59EC-9A55742A2DD2}"/>
                  </a:ext>
                </a:extLst>
              </p:cNvPr>
              <p:cNvSpPr txBox="1">
                <a:spLocks/>
              </p:cNvSpPr>
              <p:nvPr/>
            </p:nvSpPr>
            <p:spPr>
              <a:xfrm>
                <a:off x="9128536" y="4385944"/>
                <a:ext cx="3349743" cy="464497"/>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400" dirty="0">
                    <a:latin typeface="Cavolini" panose="03000502040302020204" pitchFamily="66" charset="0"/>
                    <a:cs typeface="Cavolini" panose="03000502040302020204" pitchFamily="66" charset="0"/>
                  </a:rPr>
                  <a:t>Offre </a:t>
                </a:r>
                <a:r>
                  <a:rPr lang="fr-FR" sz="1400" dirty="0" err="1">
                    <a:latin typeface="Cavolini" panose="03000502040302020204" pitchFamily="66" charset="0"/>
                    <a:cs typeface="Cavolini" panose="03000502040302020204" pitchFamily="66" charset="0"/>
                  </a:rPr>
                  <a:t>Papernest</a:t>
                </a:r>
                <a:endParaRPr lang="fr-FR" sz="1400" dirty="0">
                  <a:latin typeface="Cavolini" panose="03000502040302020204" pitchFamily="66" charset="0"/>
                  <a:cs typeface="Cavolini" panose="03000502040302020204" pitchFamily="66" charset="0"/>
                </a:endParaRPr>
              </a:p>
            </p:txBody>
          </p:sp>
        </p:grpSp>
        <p:pic>
          <p:nvPicPr>
            <p:cNvPr id="1041" name="Picture 4" descr="Vecteur gratuit collection d'éléments de journal de balle dessinés à la main">
              <a:extLst>
                <a:ext uri="{FF2B5EF4-FFF2-40B4-BE49-F238E27FC236}">
                  <a16:creationId xmlns:a16="http://schemas.microsoft.com/office/drawing/2014/main" id="{EA062521-3D41-7579-6A7B-B6A9768DE9AE}"/>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8903324" y="3563641"/>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4" descr="Vecteur gratuit collection d'éléments de journal de balle dessinés à la main">
              <a:extLst>
                <a:ext uri="{FF2B5EF4-FFF2-40B4-BE49-F238E27FC236}">
                  <a16:creationId xmlns:a16="http://schemas.microsoft.com/office/drawing/2014/main" id="{B90D7A81-AAF2-FFF7-6DB4-AC80DF4E6807}"/>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12618176" y="6074440"/>
              <a:ext cx="127747" cy="302559"/>
            </a:xfrm>
            <a:prstGeom prst="rect">
              <a:avLst/>
            </a:prstGeom>
            <a:noFill/>
            <a:extLst>
              <a:ext uri="{909E8E84-426E-40DD-AFC4-6F175D3DCCD1}">
                <a14:hiddenFill xmlns:a14="http://schemas.microsoft.com/office/drawing/2010/main">
                  <a:solidFill>
                    <a:srgbClr val="FFFFFF"/>
                  </a:solidFill>
                </a14:hiddenFill>
              </a:ext>
            </a:extLst>
          </p:spPr>
        </p:pic>
      </p:grpSp>
      <p:sp>
        <p:nvSpPr>
          <p:cNvPr id="2168" name="ZoneTexte 2167">
            <a:extLst>
              <a:ext uri="{FF2B5EF4-FFF2-40B4-BE49-F238E27FC236}">
                <a16:creationId xmlns:a16="http://schemas.microsoft.com/office/drawing/2014/main" id="{7F0E53FA-032F-C9E9-1FCE-7BC5BFD80544}"/>
              </a:ext>
            </a:extLst>
          </p:cNvPr>
          <p:cNvSpPr txBox="1"/>
          <p:nvPr/>
        </p:nvSpPr>
        <p:spPr>
          <a:xfrm>
            <a:off x="4738943" y="3499027"/>
            <a:ext cx="3526872" cy="1323439"/>
          </a:xfrm>
          <a:prstGeom prst="rect">
            <a:avLst/>
          </a:prstGeom>
          <a:noFill/>
        </p:spPr>
        <p:txBody>
          <a:bodyPr wrap="square">
            <a:spAutoFit/>
          </a:bodyPr>
          <a:lstStyle/>
          <a:p>
            <a:pPr algn="ctr"/>
            <a:r>
              <a:rPr lang="fr-FR" sz="1600" dirty="0">
                <a:solidFill>
                  <a:schemeClr val="bg1"/>
                </a:solidFill>
              </a:rPr>
              <a:t>La CEGEE &amp; </a:t>
            </a:r>
            <a:r>
              <a:rPr lang="fr-FR" sz="1600" dirty="0" err="1">
                <a:solidFill>
                  <a:schemeClr val="bg1"/>
                </a:solidFill>
              </a:rPr>
              <a:t>Papernest</a:t>
            </a:r>
            <a:r>
              <a:rPr lang="fr-FR" sz="1600" dirty="0">
                <a:solidFill>
                  <a:schemeClr val="bg1"/>
                </a:solidFill>
              </a:rPr>
              <a:t> s’occupent de toutes les démarches</a:t>
            </a:r>
          </a:p>
          <a:p>
            <a:pPr algn="ctr"/>
            <a:r>
              <a:rPr lang="fr-FR" sz="1600" dirty="0">
                <a:solidFill>
                  <a:schemeClr val="bg1"/>
                </a:solidFill>
              </a:rPr>
              <a:t>+ </a:t>
            </a:r>
          </a:p>
          <a:p>
            <a:pPr algn="ctr"/>
            <a:r>
              <a:rPr lang="fr-FR" sz="1600" dirty="0">
                <a:solidFill>
                  <a:schemeClr val="bg1"/>
                </a:solidFill>
              </a:rPr>
              <a:t>Le client bénéficie d’une économie sur ses abonnements</a:t>
            </a:r>
          </a:p>
        </p:txBody>
      </p:sp>
      <p:pic>
        <p:nvPicPr>
          <p:cNvPr id="3076" name="Picture 4" descr="Vecteur gratuit remise shopping courir les gens ensemble">
            <a:extLst>
              <a:ext uri="{FF2B5EF4-FFF2-40B4-BE49-F238E27FC236}">
                <a16:creationId xmlns:a16="http://schemas.microsoft.com/office/drawing/2014/main" id="{2313FC49-EB42-D18A-18E4-D190A5B1CD7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59301" y="4670240"/>
            <a:ext cx="2816777" cy="158387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169" name="Espace réservé du contenu 1">
            <a:extLst>
              <a:ext uri="{FF2B5EF4-FFF2-40B4-BE49-F238E27FC236}">
                <a16:creationId xmlns:a16="http://schemas.microsoft.com/office/drawing/2014/main" id="{B20D632B-DFAA-2769-7D01-80725FC0B410}"/>
              </a:ext>
            </a:extLst>
          </p:cNvPr>
          <p:cNvSpPr txBox="1">
            <a:spLocks/>
          </p:cNvSpPr>
          <p:nvPr/>
        </p:nvSpPr>
        <p:spPr>
          <a:xfrm>
            <a:off x="7754457" y="3260257"/>
            <a:ext cx="2300684" cy="591458"/>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8000" dirty="0">
                <a:latin typeface="Cavolini" panose="03000502040302020204" pitchFamily="66" charset="0"/>
                <a:cs typeface="Cavolini" panose="03000502040302020204" pitchFamily="66" charset="0"/>
              </a:rPr>
              <a:t>=</a:t>
            </a:r>
          </a:p>
        </p:txBody>
      </p:sp>
      <p:sp>
        <p:nvSpPr>
          <p:cNvPr id="2170" name="Espace réservé du contenu 1">
            <a:extLst>
              <a:ext uri="{FF2B5EF4-FFF2-40B4-BE49-F238E27FC236}">
                <a16:creationId xmlns:a16="http://schemas.microsoft.com/office/drawing/2014/main" id="{31D69DC9-EDFD-B542-FF63-4EA59CCC870F}"/>
              </a:ext>
            </a:extLst>
          </p:cNvPr>
          <p:cNvSpPr txBox="1">
            <a:spLocks/>
          </p:cNvSpPr>
          <p:nvPr/>
        </p:nvSpPr>
        <p:spPr>
          <a:xfrm>
            <a:off x="9306075" y="2440711"/>
            <a:ext cx="2192705" cy="464497"/>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800" b="1" dirty="0">
                <a:solidFill>
                  <a:schemeClr val="accent4">
                    <a:lumMod val="75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Economie, avantages tarifaires, simplicité</a:t>
            </a:r>
          </a:p>
        </p:txBody>
      </p:sp>
      <p:grpSp>
        <p:nvGrpSpPr>
          <p:cNvPr id="2173" name="Groupe 2172">
            <a:extLst>
              <a:ext uri="{FF2B5EF4-FFF2-40B4-BE49-F238E27FC236}">
                <a16:creationId xmlns:a16="http://schemas.microsoft.com/office/drawing/2014/main" id="{8CCA583A-E0AE-CF56-02D5-C8E0798C7AC4}"/>
              </a:ext>
            </a:extLst>
          </p:cNvPr>
          <p:cNvGrpSpPr/>
          <p:nvPr/>
        </p:nvGrpSpPr>
        <p:grpSpPr>
          <a:xfrm rot="21033664">
            <a:off x="9121066" y="4477145"/>
            <a:ext cx="2683506" cy="893714"/>
            <a:chOff x="9578226" y="5195322"/>
            <a:chExt cx="2683506" cy="893714"/>
          </a:xfrm>
        </p:grpSpPr>
        <p:sp>
          <p:nvSpPr>
            <p:cNvPr id="2171" name="Rectangle 2170">
              <a:extLst>
                <a:ext uri="{FF2B5EF4-FFF2-40B4-BE49-F238E27FC236}">
                  <a16:creationId xmlns:a16="http://schemas.microsoft.com/office/drawing/2014/main" id="{3CFBDE6D-0217-9B6A-2064-1EE2F99778F3}"/>
                </a:ext>
              </a:extLst>
            </p:cNvPr>
            <p:cNvSpPr/>
            <p:nvPr/>
          </p:nvSpPr>
          <p:spPr>
            <a:xfrm>
              <a:off x="9980703" y="5195322"/>
              <a:ext cx="1938184" cy="893714"/>
            </a:xfrm>
            <a:custGeom>
              <a:avLst/>
              <a:gdLst>
                <a:gd name="connsiteX0" fmla="*/ 0 w 1938184"/>
                <a:gd name="connsiteY0" fmla="*/ 0 h 893714"/>
                <a:gd name="connsiteX1" fmla="*/ 646061 w 1938184"/>
                <a:gd name="connsiteY1" fmla="*/ 0 h 893714"/>
                <a:gd name="connsiteX2" fmla="*/ 1292123 w 1938184"/>
                <a:gd name="connsiteY2" fmla="*/ 0 h 893714"/>
                <a:gd name="connsiteX3" fmla="*/ 1938184 w 1938184"/>
                <a:gd name="connsiteY3" fmla="*/ 0 h 893714"/>
                <a:gd name="connsiteX4" fmla="*/ 1938184 w 1938184"/>
                <a:gd name="connsiteY4" fmla="*/ 455794 h 893714"/>
                <a:gd name="connsiteX5" fmla="*/ 1938184 w 1938184"/>
                <a:gd name="connsiteY5" fmla="*/ 893714 h 893714"/>
                <a:gd name="connsiteX6" fmla="*/ 1253359 w 1938184"/>
                <a:gd name="connsiteY6" fmla="*/ 893714 h 893714"/>
                <a:gd name="connsiteX7" fmla="*/ 587916 w 1938184"/>
                <a:gd name="connsiteY7" fmla="*/ 893714 h 893714"/>
                <a:gd name="connsiteX8" fmla="*/ 0 w 1938184"/>
                <a:gd name="connsiteY8" fmla="*/ 893714 h 893714"/>
                <a:gd name="connsiteX9" fmla="*/ 0 w 1938184"/>
                <a:gd name="connsiteY9" fmla="*/ 455794 h 893714"/>
                <a:gd name="connsiteX10" fmla="*/ 0 w 1938184"/>
                <a:gd name="connsiteY10" fmla="*/ 0 h 89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8184" h="893714" fill="none" extrusionOk="0">
                  <a:moveTo>
                    <a:pt x="0" y="0"/>
                  </a:moveTo>
                  <a:cubicBezTo>
                    <a:pt x="208282" y="-23021"/>
                    <a:pt x="330557" y="25483"/>
                    <a:pt x="646061" y="0"/>
                  </a:cubicBezTo>
                  <a:cubicBezTo>
                    <a:pt x="961565" y="-25483"/>
                    <a:pt x="1096710" y="-22130"/>
                    <a:pt x="1292123" y="0"/>
                  </a:cubicBezTo>
                  <a:cubicBezTo>
                    <a:pt x="1487536" y="22130"/>
                    <a:pt x="1661446" y="-12973"/>
                    <a:pt x="1938184" y="0"/>
                  </a:cubicBezTo>
                  <a:cubicBezTo>
                    <a:pt x="1950324" y="113846"/>
                    <a:pt x="1955745" y="247232"/>
                    <a:pt x="1938184" y="455794"/>
                  </a:cubicBezTo>
                  <a:cubicBezTo>
                    <a:pt x="1920623" y="664356"/>
                    <a:pt x="1948198" y="706664"/>
                    <a:pt x="1938184" y="893714"/>
                  </a:cubicBezTo>
                  <a:cubicBezTo>
                    <a:pt x="1710701" y="923219"/>
                    <a:pt x="1462040" y="927786"/>
                    <a:pt x="1253359" y="893714"/>
                  </a:cubicBezTo>
                  <a:cubicBezTo>
                    <a:pt x="1044678" y="859642"/>
                    <a:pt x="824249" y="902623"/>
                    <a:pt x="587916" y="893714"/>
                  </a:cubicBezTo>
                  <a:cubicBezTo>
                    <a:pt x="351583" y="884805"/>
                    <a:pt x="293390" y="887538"/>
                    <a:pt x="0" y="893714"/>
                  </a:cubicBezTo>
                  <a:cubicBezTo>
                    <a:pt x="14351" y="718456"/>
                    <a:pt x="-10769" y="638132"/>
                    <a:pt x="0" y="455794"/>
                  </a:cubicBezTo>
                  <a:cubicBezTo>
                    <a:pt x="10769" y="273456"/>
                    <a:pt x="14628" y="101303"/>
                    <a:pt x="0" y="0"/>
                  </a:cubicBezTo>
                  <a:close/>
                </a:path>
                <a:path w="1938184" h="893714" stroke="0" extrusionOk="0">
                  <a:moveTo>
                    <a:pt x="0" y="0"/>
                  </a:moveTo>
                  <a:cubicBezTo>
                    <a:pt x="304717" y="12138"/>
                    <a:pt x="511718" y="-3445"/>
                    <a:pt x="684825" y="0"/>
                  </a:cubicBezTo>
                  <a:cubicBezTo>
                    <a:pt x="857933" y="3445"/>
                    <a:pt x="1152385" y="8549"/>
                    <a:pt x="1272741" y="0"/>
                  </a:cubicBezTo>
                  <a:cubicBezTo>
                    <a:pt x="1393097" y="-8549"/>
                    <a:pt x="1683894" y="-365"/>
                    <a:pt x="1938184" y="0"/>
                  </a:cubicBezTo>
                  <a:cubicBezTo>
                    <a:pt x="1955168" y="90965"/>
                    <a:pt x="1923860" y="340906"/>
                    <a:pt x="1938184" y="428983"/>
                  </a:cubicBezTo>
                  <a:cubicBezTo>
                    <a:pt x="1952508" y="517060"/>
                    <a:pt x="1926168" y="774730"/>
                    <a:pt x="1938184" y="893714"/>
                  </a:cubicBezTo>
                  <a:cubicBezTo>
                    <a:pt x="1712787" y="893180"/>
                    <a:pt x="1572326" y="918235"/>
                    <a:pt x="1350268" y="893714"/>
                  </a:cubicBezTo>
                  <a:cubicBezTo>
                    <a:pt x="1128210" y="869193"/>
                    <a:pt x="864138" y="904697"/>
                    <a:pt x="665443" y="893714"/>
                  </a:cubicBezTo>
                  <a:cubicBezTo>
                    <a:pt x="466749" y="882731"/>
                    <a:pt x="133197" y="890583"/>
                    <a:pt x="0" y="893714"/>
                  </a:cubicBezTo>
                  <a:cubicBezTo>
                    <a:pt x="-7513" y="770105"/>
                    <a:pt x="8931" y="638057"/>
                    <a:pt x="0" y="446857"/>
                  </a:cubicBezTo>
                  <a:cubicBezTo>
                    <a:pt x="-8931" y="255657"/>
                    <a:pt x="-12134" y="169469"/>
                    <a:pt x="0" y="0"/>
                  </a:cubicBezTo>
                  <a:close/>
                </a:path>
              </a:pathLst>
            </a:custGeom>
            <a:solidFill>
              <a:schemeClr val="accent4">
                <a:lumMod val="7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72" name="Espace réservé du contenu 1">
              <a:extLst>
                <a:ext uri="{FF2B5EF4-FFF2-40B4-BE49-F238E27FC236}">
                  <a16:creationId xmlns:a16="http://schemas.microsoft.com/office/drawing/2014/main" id="{E2366722-52BD-42FD-9C99-15ADDE805874}"/>
                </a:ext>
              </a:extLst>
            </p:cNvPr>
            <p:cNvSpPr txBox="1">
              <a:spLocks/>
            </p:cNvSpPr>
            <p:nvPr/>
          </p:nvSpPr>
          <p:spPr>
            <a:xfrm>
              <a:off x="9578226" y="5297564"/>
              <a:ext cx="2683506" cy="464497"/>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satisfaction clients !</a:t>
              </a:r>
            </a:p>
          </p:txBody>
        </p:sp>
      </p:grpSp>
    </p:spTree>
    <p:extLst>
      <p:ext uri="{BB962C8B-B14F-4D97-AF65-F5344CB8AC3E}">
        <p14:creationId xmlns:p14="http://schemas.microsoft.com/office/powerpoint/2010/main" val="255975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38"/>
                                        </p:tgtEl>
                                        <p:attrNameLst>
                                          <p:attrName>style.visibility</p:attrName>
                                        </p:attrNameLst>
                                      </p:cBhvr>
                                      <p:to>
                                        <p:strVal val="visible"/>
                                      </p:to>
                                    </p:set>
                                    <p:animEffect transition="in" filter="fade">
                                      <p:cBhvr>
                                        <p:cTn id="13" dur="500"/>
                                        <p:tgtEl>
                                          <p:spTgt spid="10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39"/>
                                        </p:tgtEl>
                                        <p:attrNameLst>
                                          <p:attrName>style.visibility</p:attrName>
                                        </p:attrNameLst>
                                      </p:cBhvr>
                                      <p:to>
                                        <p:strVal val="visible"/>
                                      </p:to>
                                    </p:set>
                                    <p:animEffect transition="in" filter="fade">
                                      <p:cBhvr>
                                        <p:cTn id="18" dur="500"/>
                                        <p:tgtEl>
                                          <p:spTgt spid="103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68"/>
                                        </p:tgtEl>
                                        <p:attrNameLst>
                                          <p:attrName>style.visibility</p:attrName>
                                        </p:attrNameLst>
                                      </p:cBhvr>
                                      <p:to>
                                        <p:strVal val="visible"/>
                                      </p:to>
                                    </p:set>
                                    <p:animEffect transition="in" filter="fade">
                                      <p:cBhvr>
                                        <p:cTn id="21" dur="500"/>
                                        <p:tgtEl>
                                          <p:spTgt spid="2168"/>
                                        </p:tgtEl>
                                      </p:cBhvr>
                                    </p:animEffect>
                                  </p:childTnLst>
                                </p:cTn>
                              </p:par>
                              <p:par>
                                <p:cTn id="22" presetID="10" presetClass="entr" presetSubtype="0" fill="hold" nodeType="with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fade">
                                      <p:cBhvr>
                                        <p:cTn id="24" dur="500"/>
                                        <p:tgtEl>
                                          <p:spTgt spid="30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35"/>
                                        </p:tgtEl>
                                        <p:attrNameLst>
                                          <p:attrName>style.visibility</p:attrName>
                                        </p:attrNameLst>
                                      </p:cBhvr>
                                      <p:to>
                                        <p:strVal val="visible"/>
                                      </p:to>
                                    </p:set>
                                    <p:animEffect transition="in" filter="fade">
                                      <p:cBhvr>
                                        <p:cTn id="27" dur="500"/>
                                        <p:tgtEl>
                                          <p:spTgt spid="10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70"/>
                                        </p:tgtEl>
                                        <p:attrNameLst>
                                          <p:attrName>style.visibility</p:attrName>
                                        </p:attrNameLst>
                                      </p:cBhvr>
                                      <p:to>
                                        <p:strVal val="visible"/>
                                      </p:to>
                                    </p:set>
                                    <p:animEffect transition="in" filter="fade">
                                      <p:cBhvr>
                                        <p:cTn id="32" dur="500"/>
                                        <p:tgtEl>
                                          <p:spTgt spid="2170"/>
                                        </p:tgtEl>
                                      </p:cBhvr>
                                    </p:animEffect>
                                  </p:childTnLst>
                                </p:cTn>
                              </p:par>
                              <p:par>
                                <p:cTn id="33" presetID="10" presetClass="entr" presetSubtype="0" fill="hold" nodeType="withEffect">
                                  <p:stCondLst>
                                    <p:cond delay="0"/>
                                  </p:stCondLst>
                                  <p:childTnLst>
                                    <p:set>
                                      <p:cBhvr>
                                        <p:cTn id="34" dur="1" fill="hold">
                                          <p:stCondLst>
                                            <p:cond delay="0"/>
                                          </p:stCondLst>
                                        </p:cTn>
                                        <p:tgtEl>
                                          <p:spTgt spid="2173"/>
                                        </p:tgtEl>
                                        <p:attrNameLst>
                                          <p:attrName>style.visibility</p:attrName>
                                        </p:attrNameLst>
                                      </p:cBhvr>
                                      <p:to>
                                        <p:strVal val="visible"/>
                                      </p:to>
                                    </p:set>
                                    <p:animEffect transition="in" filter="fade">
                                      <p:cBhvr>
                                        <p:cTn id="35" dur="500"/>
                                        <p:tgtEl>
                                          <p:spTgt spid="217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69"/>
                                        </p:tgtEl>
                                        <p:attrNameLst>
                                          <p:attrName>style.visibility</p:attrName>
                                        </p:attrNameLst>
                                      </p:cBhvr>
                                      <p:to>
                                        <p:strVal val="visible"/>
                                      </p:to>
                                    </p:set>
                                    <p:animEffect transition="in" filter="fade">
                                      <p:cBhvr>
                                        <p:cTn id="38" dur="500"/>
                                        <p:tgtEl>
                                          <p:spTgt spid="2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 grpId="0"/>
      <p:bldP spid="1038" grpId="0"/>
      <p:bldP spid="2168" grpId="0"/>
      <p:bldP spid="2169" grpId="0"/>
      <p:bldP spid="21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5FFA16-90FF-AD27-DE75-8492A1C74D88}"/>
              </a:ext>
            </a:extLst>
          </p:cNvPr>
          <p:cNvSpPr>
            <a:spLocks noGrp="1"/>
          </p:cNvSpPr>
          <p:nvPr>
            <p:ph type="body" sz="quarter" idx="12"/>
          </p:nvPr>
        </p:nvSpPr>
        <p:spPr/>
        <p:txBody>
          <a:bodyPr>
            <a:normAutofit/>
          </a:bodyPr>
          <a:lstStyle/>
          <a:p>
            <a:r>
              <a:rPr lang="fr-FR" dirty="0"/>
              <a:t>Les accroches commerciales peuvent être faite de façon proactive ou suite à un rebond commercial (1/2). </a:t>
            </a:r>
          </a:p>
        </p:txBody>
      </p:sp>
      <p:sp>
        <p:nvSpPr>
          <p:cNvPr id="4" name="Espace réservé du texte 3">
            <a:extLst>
              <a:ext uri="{FF2B5EF4-FFF2-40B4-BE49-F238E27FC236}">
                <a16:creationId xmlns:a16="http://schemas.microsoft.com/office/drawing/2014/main" id="{673A41AB-F367-28A2-6CD4-7BBD08549E4E}"/>
              </a:ext>
            </a:extLst>
          </p:cNvPr>
          <p:cNvSpPr>
            <a:spLocks noGrp="1"/>
          </p:cNvSpPr>
          <p:nvPr>
            <p:ph type="body" sz="quarter" idx="14"/>
          </p:nvPr>
        </p:nvSpPr>
        <p:spPr/>
        <p:txBody>
          <a:bodyPr/>
          <a:lstStyle/>
          <a:p>
            <a:r>
              <a:rPr lang="fr-FR" dirty="0"/>
              <a:t>L’approche commerciale</a:t>
            </a:r>
          </a:p>
        </p:txBody>
      </p:sp>
      <p:sp>
        <p:nvSpPr>
          <p:cNvPr id="5" name="Espace réservé du texte 4">
            <a:extLst>
              <a:ext uri="{FF2B5EF4-FFF2-40B4-BE49-F238E27FC236}">
                <a16:creationId xmlns:a16="http://schemas.microsoft.com/office/drawing/2014/main" id="{3119509E-D66B-8740-682B-3EF859F5FBFF}"/>
              </a:ext>
            </a:extLst>
          </p:cNvPr>
          <p:cNvSpPr>
            <a:spLocks noGrp="1"/>
          </p:cNvSpPr>
          <p:nvPr>
            <p:ph type="body" sz="quarter" idx="16"/>
          </p:nvPr>
        </p:nvSpPr>
        <p:spPr/>
        <p:txBody>
          <a:bodyPr/>
          <a:lstStyle/>
          <a:p>
            <a:r>
              <a:rPr lang="fr-FR" dirty="0"/>
              <a:t>3</a:t>
            </a:r>
          </a:p>
        </p:txBody>
      </p:sp>
      <p:sp>
        <p:nvSpPr>
          <p:cNvPr id="22" name="Espace réservé du contenu 21">
            <a:extLst>
              <a:ext uri="{FF2B5EF4-FFF2-40B4-BE49-F238E27FC236}">
                <a16:creationId xmlns:a16="http://schemas.microsoft.com/office/drawing/2014/main" id="{B21750EB-9EEB-D677-9755-95CD0E38C1C2}"/>
              </a:ext>
            </a:extLst>
          </p:cNvPr>
          <p:cNvSpPr>
            <a:spLocks noGrp="1"/>
          </p:cNvSpPr>
          <p:nvPr>
            <p:ph idx="1"/>
          </p:nvPr>
        </p:nvSpPr>
        <p:spPr>
          <a:xfrm>
            <a:off x="695325" y="1697197"/>
            <a:ext cx="9589412" cy="4386186"/>
          </a:xfrm>
        </p:spPr>
        <p:txBody>
          <a:bodyPr>
            <a:normAutofit/>
          </a:bodyPr>
          <a:lstStyle/>
          <a:p>
            <a:r>
              <a:rPr lang="fr-FR" b="1" dirty="0">
                <a:solidFill>
                  <a:schemeClr val="accent4">
                    <a:lumMod val="75000"/>
                  </a:schemeClr>
                </a:solidFill>
              </a:rPr>
              <a:t>Tous les clients sont susceptibles d’être intéressés</a:t>
            </a:r>
            <a:r>
              <a:rPr lang="fr-FR" dirty="0"/>
              <a:t>. Les jeunes, les clients avec un budget limité et les clients ayant un projet de déménagement sot des cibles privilégiées. </a:t>
            </a:r>
          </a:p>
          <a:p>
            <a:pPr marL="0" indent="0">
              <a:buNone/>
            </a:pPr>
            <a:endParaRPr lang="fr-FR" sz="800" dirty="0"/>
          </a:p>
          <a:p>
            <a:r>
              <a:rPr lang="fr-FR" b="1" dirty="0">
                <a:solidFill>
                  <a:schemeClr val="accent4">
                    <a:lumMod val="75000"/>
                  </a:schemeClr>
                </a:solidFill>
              </a:rPr>
              <a:t>Comment aborder le sujet avec mes clients ? </a:t>
            </a:r>
          </a:p>
          <a:p>
            <a:endParaRPr lang="fr-FR" b="1" dirty="0">
              <a:solidFill>
                <a:schemeClr val="accent4">
                  <a:lumMod val="75000"/>
                </a:schemeClr>
              </a:solidFill>
            </a:endParaRPr>
          </a:p>
          <a:p>
            <a:endParaRPr lang="fr-FR" sz="1050" b="1" dirty="0">
              <a:solidFill>
                <a:schemeClr val="accent4">
                  <a:lumMod val="75000"/>
                </a:schemeClr>
              </a:solidFill>
            </a:endParaRPr>
          </a:p>
          <a:p>
            <a:pPr lvl="1"/>
            <a:r>
              <a:rPr lang="fr-FR" b="1" dirty="0"/>
              <a:t>Lors d’un entretien budget</a:t>
            </a:r>
            <a:r>
              <a:rPr lang="fr-FR" dirty="0"/>
              <a:t>, en soulignant le potentiel d’épargne récurrente supplémentaire</a:t>
            </a:r>
          </a:p>
          <a:p>
            <a:pPr lvl="2"/>
            <a:r>
              <a:rPr lang="fr-FR" dirty="0"/>
              <a:t>Informer votre client qu’un partenaire de la CEGEE peut l’aider à optimiser gratuitement ses abonnements                       gaz / électricité / mobile / internet, de façon très simple. </a:t>
            </a:r>
          </a:p>
          <a:p>
            <a:pPr lvl="2"/>
            <a:r>
              <a:rPr lang="fr-FR" dirty="0"/>
              <a:t>La capacité d’épargne dégagée peut permettre de proposer l’ouverture d’un produit bancaire simple (Livret A, CEL…) ou assurance (auto, GAV…) à votre client. </a:t>
            </a:r>
          </a:p>
          <a:p>
            <a:pPr lvl="2"/>
            <a:endParaRPr lang="fr-FR" sz="500" dirty="0"/>
          </a:p>
          <a:p>
            <a:pPr lvl="1"/>
            <a:r>
              <a:rPr lang="fr-FR" b="1" dirty="0"/>
              <a:t>Lors d’un entretien de crédit immobilier</a:t>
            </a:r>
            <a:r>
              <a:rPr lang="fr-FR" dirty="0"/>
              <a:t>, en proposant les services de déménagement</a:t>
            </a:r>
          </a:p>
          <a:p>
            <a:pPr lvl="2"/>
            <a:r>
              <a:rPr lang="fr-FR" dirty="0"/>
              <a:t>Informer votre client qu’un partenaire de la CEGEE peut lui proposer de prendre en charge gratuitement des nouveaux abonnements tenant compte des caractéristiques du nouveau logement</a:t>
            </a:r>
          </a:p>
          <a:p>
            <a:pPr lvl="2"/>
            <a:r>
              <a:rPr lang="fr-FR" dirty="0"/>
              <a:t>Des services de transfert du courrier et des déménageurs peuvent également être proposés (payant)</a:t>
            </a:r>
          </a:p>
          <a:p>
            <a:pPr lvl="2"/>
            <a:r>
              <a:rPr lang="fr-FR" dirty="0"/>
              <a:t>Proposer un rdv téléphonique avec </a:t>
            </a:r>
            <a:r>
              <a:rPr lang="fr-FR" dirty="0" err="1"/>
              <a:t>papernest</a:t>
            </a:r>
            <a:r>
              <a:rPr lang="fr-FR" dirty="0"/>
              <a:t> sur un créneau proche de la date de déblocage des fonds. </a:t>
            </a:r>
          </a:p>
          <a:p>
            <a:endParaRPr lang="fr-FR" dirty="0"/>
          </a:p>
          <a:p>
            <a:endParaRPr lang="fr-FR" dirty="0"/>
          </a:p>
        </p:txBody>
      </p:sp>
      <p:grpSp>
        <p:nvGrpSpPr>
          <p:cNvPr id="1029" name="Groupe 1028">
            <a:extLst>
              <a:ext uri="{FF2B5EF4-FFF2-40B4-BE49-F238E27FC236}">
                <a16:creationId xmlns:a16="http://schemas.microsoft.com/office/drawing/2014/main" id="{64726AE5-7862-BA83-C368-3301D6A323F3}"/>
              </a:ext>
            </a:extLst>
          </p:cNvPr>
          <p:cNvGrpSpPr/>
          <p:nvPr/>
        </p:nvGrpSpPr>
        <p:grpSpPr>
          <a:xfrm>
            <a:off x="10707327" y="1734385"/>
            <a:ext cx="720000" cy="720000"/>
            <a:chOff x="-482756" y="1761545"/>
            <a:chExt cx="720000" cy="720000"/>
          </a:xfrm>
        </p:grpSpPr>
        <p:sp>
          <p:nvSpPr>
            <p:cNvPr id="1027" name="Ellipse 1026">
              <a:extLst>
                <a:ext uri="{FF2B5EF4-FFF2-40B4-BE49-F238E27FC236}">
                  <a16:creationId xmlns:a16="http://schemas.microsoft.com/office/drawing/2014/main" id="{0FD65D28-C178-4221-759A-07561DD843F3}"/>
                </a:ext>
              </a:extLst>
            </p:cNvPr>
            <p:cNvSpPr/>
            <p:nvPr/>
          </p:nvSpPr>
          <p:spPr>
            <a:xfrm>
              <a:off x="-482756" y="1761545"/>
              <a:ext cx="720000" cy="720000"/>
            </a:xfrm>
            <a:prstGeom prst="ellipse">
              <a:avLst/>
            </a:prstGeom>
            <a:solidFill>
              <a:schemeClr val="accent4">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grpSp>
          <p:nvGrpSpPr>
            <p:cNvPr id="23" name="Graphique 1846">
              <a:extLst>
                <a:ext uri="{FF2B5EF4-FFF2-40B4-BE49-F238E27FC236}">
                  <a16:creationId xmlns:a16="http://schemas.microsoft.com/office/drawing/2014/main" id="{5EED9196-06AC-FE39-F948-67EF1CED1B60}"/>
                </a:ext>
              </a:extLst>
            </p:cNvPr>
            <p:cNvGrpSpPr/>
            <p:nvPr/>
          </p:nvGrpSpPr>
          <p:grpSpPr>
            <a:xfrm>
              <a:off x="-367275" y="1887315"/>
              <a:ext cx="472823" cy="442178"/>
              <a:chOff x="693371" y="4488392"/>
              <a:chExt cx="367275" cy="343471"/>
            </a:xfrm>
            <a:noFill/>
          </p:grpSpPr>
          <p:sp>
            <p:nvSpPr>
              <p:cNvPr id="24" name="Forme libre : forme 23">
                <a:extLst>
                  <a:ext uri="{FF2B5EF4-FFF2-40B4-BE49-F238E27FC236}">
                    <a16:creationId xmlns:a16="http://schemas.microsoft.com/office/drawing/2014/main" id="{528C53DD-E232-3D71-20A5-0085591C69A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2700"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3A419656-8C11-6949-3230-AB6FF4D61F9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2700"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67EDEF5F-50BD-72EA-F57E-11D44A7516C1}"/>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2700"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0846B15-0B7B-F02C-5EAE-D334739933B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2700"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3761A2DA-9DC3-EC71-633A-7FE91CD3E6EA}"/>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2700"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4CDCA6A1-B702-DD83-C8D1-49C183EFBDE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2700"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4F6C1767-63E3-3175-422B-7EBD242C24C8}"/>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2700"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2971D28E-4CD5-CE38-49C5-69D23E91EB0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2700" cap="rnd">
                <a:solidFill>
                  <a:schemeClr val="bg1"/>
                </a:solidFill>
                <a:prstDash val="solid"/>
                <a:round/>
              </a:ln>
            </p:spPr>
            <p:txBody>
              <a:bodyPr rtlCol="0" anchor="ctr"/>
              <a:lstStyle/>
              <a:p>
                <a:endParaRPr lang="fr-FR" sz="1400"/>
              </a:p>
            </p:txBody>
          </p:sp>
          <p:sp>
            <p:nvSpPr>
              <p:cNvPr id="1024" name="Forme libre : forme 1023">
                <a:extLst>
                  <a:ext uri="{FF2B5EF4-FFF2-40B4-BE49-F238E27FC236}">
                    <a16:creationId xmlns:a16="http://schemas.microsoft.com/office/drawing/2014/main" id="{8365C852-7AF7-02CE-90AC-3E7A7F9C159A}"/>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2700" cap="rnd">
                <a:solidFill>
                  <a:schemeClr val="bg1"/>
                </a:solidFill>
                <a:prstDash val="solid"/>
                <a:round/>
              </a:ln>
            </p:spPr>
            <p:txBody>
              <a:bodyPr rtlCol="0" anchor="ctr"/>
              <a:lstStyle/>
              <a:p>
                <a:endParaRPr lang="fr-FR" sz="1400"/>
              </a:p>
            </p:txBody>
          </p:sp>
          <p:sp>
            <p:nvSpPr>
              <p:cNvPr id="1025" name="Forme libre : forme 1024">
                <a:extLst>
                  <a:ext uri="{FF2B5EF4-FFF2-40B4-BE49-F238E27FC236}">
                    <a16:creationId xmlns:a16="http://schemas.microsoft.com/office/drawing/2014/main" id="{3FF29CE9-C0C2-CF7A-A7D3-14FCDDD4423B}"/>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12700" cap="rnd">
                <a:solidFill>
                  <a:schemeClr val="bg1"/>
                </a:solidFill>
                <a:prstDash val="solid"/>
                <a:round/>
              </a:ln>
            </p:spPr>
            <p:txBody>
              <a:bodyPr rtlCol="0" anchor="ctr"/>
              <a:lstStyle/>
              <a:p>
                <a:endParaRPr lang="fr-FR" sz="1400"/>
              </a:p>
            </p:txBody>
          </p:sp>
          <p:sp>
            <p:nvSpPr>
              <p:cNvPr id="1026" name="Forme libre : forme 1025">
                <a:extLst>
                  <a:ext uri="{FF2B5EF4-FFF2-40B4-BE49-F238E27FC236}">
                    <a16:creationId xmlns:a16="http://schemas.microsoft.com/office/drawing/2014/main" id="{03C3239A-5384-BD25-32EA-B8780ADCD807}"/>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12700" cap="rnd">
                <a:solidFill>
                  <a:schemeClr val="bg1"/>
                </a:solidFill>
                <a:prstDash val="solid"/>
                <a:round/>
              </a:ln>
            </p:spPr>
            <p:txBody>
              <a:bodyPr rtlCol="0" anchor="ctr"/>
              <a:lstStyle/>
              <a:p>
                <a:endParaRPr lang="fr-FR" sz="1400"/>
              </a:p>
            </p:txBody>
          </p:sp>
        </p:grpSp>
      </p:grpSp>
      <p:sp>
        <p:nvSpPr>
          <p:cNvPr id="1031" name="Ellipse 1030">
            <a:extLst>
              <a:ext uri="{FF2B5EF4-FFF2-40B4-BE49-F238E27FC236}">
                <a16:creationId xmlns:a16="http://schemas.microsoft.com/office/drawing/2014/main" id="{52B7D6D4-4FDB-E18B-6ECE-B9396CB540E8}"/>
              </a:ext>
            </a:extLst>
          </p:cNvPr>
          <p:cNvSpPr/>
          <p:nvPr/>
        </p:nvSpPr>
        <p:spPr>
          <a:xfrm>
            <a:off x="10719580" y="3585479"/>
            <a:ext cx="720000" cy="720000"/>
          </a:xfrm>
          <a:prstGeom prst="ellipse">
            <a:avLst/>
          </a:prstGeom>
          <a:solidFill>
            <a:schemeClr val="accent5">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grpSp>
        <p:nvGrpSpPr>
          <p:cNvPr id="1071" name="Groupe 1070">
            <a:extLst>
              <a:ext uri="{FF2B5EF4-FFF2-40B4-BE49-F238E27FC236}">
                <a16:creationId xmlns:a16="http://schemas.microsoft.com/office/drawing/2014/main" id="{9306F7A7-4224-C061-14BC-0FBCBF15FD6D}"/>
              </a:ext>
            </a:extLst>
          </p:cNvPr>
          <p:cNvGrpSpPr/>
          <p:nvPr/>
        </p:nvGrpSpPr>
        <p:grpSpPr>
          <a:xfrm>
            <a:off x="444609" y="2838525"/>
            <a:ext cx="3861309" cy="485213"/>
            <a:chOff x="8285205" y="5283031"/>
            <a:chExt cx="3861309" cy="485213"/>
          </a:xfrm>
        </p:grpSpPr>
        <p:sp>
          <p:nvSpPr>
            <p:cNvPr id="1072" name="Rectangle 1071">
              <a:extLst>
                <a:ext uri="{FF2B5EF4-FFF2-40B4-BE49-F238E27FC236}">
                  <a16:creationId xmlns:a16="http://schemas.microsoft.com/office/drawing/2014/main" id="{5B0BAA96-8E53-6073-5B3A-B831056E08C7}"/>
                </a:ext>
              </a:extLst>
            </p:cNvPr>
            <p:cNvSpPr/>
            <p:nvPr/>
          </p:nvSpPr>
          <p:spPr>
            <a:xfrm>
              <a:off x="8900070" y="5283031"/>
              <a:ext cx="2643394" cy="420926"/>
            </a:xfrm>
            <a:custGeom>
              <a:avLst/>
              <a:gdLst>
                <a:gd name="connsiteX0" fmla="*/ 0 w 2643394"/>
                <a:gd name="connsiteY0" fmla="*/ 0 h 420926"/>
                <a:gd name="connsiteX1" fmla="*/ 660849 w 2643394"/>
                <a:gd name="connsiteY1" fmla="*/ 0 h 420926"/>
                <a:gd name="connsiteX2" fmla="*/ 1321697 w 2643394"/>
                <a:gd name="connsiteY2" fmla="*/ 0 h 420926"/>
                <a:gd name="connsiteX3" fmla="*/ 2008979 w 2643394"/>
                <a:gd name="connsiteY3" fmla="*/ 0 h 420926"/>
                <a:gd name="connsiteX4" fmla="*/ 2643394 w 2643394"/>
                <a:gd name="connsiteY4" fmla="*/ 0 h 420926"/>
                <a:gd name="connsiteX5" fmla="*/ 2643394 w 2643394"/>
                <a:gd name="connsiteY5" fmla="*/ 420926 h 420926"/>
                <a:gd name="connsiteX6" fmla="*/ 1929678 w 2643394"/>
                <a:gd name="connsiteY6" fmla="*/ 420926 h 420926"/>
                <a:gd name="connsiteX7" fmla="*/ 1242395 w 2643394"/>
                <a:gd name="connsiteY7" fmla="*/ 420926 h 420926"/>
                <a:gd name="connsiteX8" fmla="*/ 0 w 2643394"/>
                <a:gd name="connsiteY8" fmla="*/ 420926 h 420926"/>
                <a:gd name="connsiteX9" fmla="*/ 0 w 2643394"/>
                <a:gd name="connsiteY9" fmla="*/ 0 h 42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43394" h="420926" fill="none" extrusionOk="0">
                  <a:moveTo>
                    <a:pt x="0" y="0"/>
                  </a:moveTo>
                  <a:cubicBezTo>
                    <a:pt x="318487" y="25871"/>
                    <a:pt x="389002" y="17256"/>
                    <a:pt x="660849" y="0"/>
                  </a:cubicBezTo>
                  <a:cubicBezTo>
                    <a:pt x="932696" y="-17256"/>
                    <a:pt x="1095950" y="26475"/>
                    <a:pt x="1321697" y="0"/>
                  </a:cubicBezTo>
                  <a:cubicBezTo>
                    <a:pt x="1547444" y="-26475"/>
                    <a:pt x="1738919" y="-8717"/>
                    <a:pt x="2008979" y="0"/>
                  </a:cubicBezTo>
                  <a:cubicBezTo>
                    <a:pt x="2279039" y="8717"/>
                    <a:pt x="2351615" y="28586"/>
                    <a:pt x="2643394" y="0"/>
                  </a:cubicBezTo>
                  <a:cubicBezTo>
                    <a:pt x="2657102" y="197571"/>
                    <a:pt x="2644116" y="298715"/>
                    <a:pt x="2643394" y="420926"/>
                  </a:cubicBezTo>
                  <a:cubicBezTo>
                    <a:pt x="2439444" y="435913"/>
                    <a:pt x="2128437" y="454116"/>
                    <a:pt x="1929678" y="420926"/>
                  </a:cubicBezTo>
                  <a:cubicBezTo>
                    <a:pt x="1730919" y="387736"/>
                    <a:pt x="1494374" y="415118"/>
                    <a:pt x="1242395" y="420926"/>
                  </a:cubicBezTo>
                  <a:cubicBezTo>
                    <a:pt x="990416" y="426734"/>
                    <a:pt x="375837" y="407124"/>
                    <a:pt x="0" y="420926"/>
                  </a:cubicBezTo>
                  <a:cubicBezTo>
                    <a:pt x="15430" y="300446"/>
                    <a:pt x="4760" y="137467"/>
                    <a:pt x="0" y="0"/>
                  </a:cubicBezTo>
                  <a:close/>
                </a:path>
                <a:path w="2643394" h="420926" stroke="0" extrusionOk="0">
                  <a:moveTo>
                    <a:pt x="0" y="0"/>
                  </a:moveTo>
                  <a:cubicBezTo>
                    <a:pt x="261363" y="10691"/>
                    <a:pt x="426999" y="-28428"/>
                    <a:pt x="713716" y="0"/>
                  </a:cubicBezTo>
                  <a:cubicBezTo>
                    <a:pt x="1000433" y="28428"/>
                    <a:pt x="1074551" y="5728"/>
                    <a:pt x="1295263" y="0"/>
                  </a:cubicBezTo>
                  <a:cubicBezTo>
                    <a:pt x="1515975" y="-5728"/>
                    <a:pt x="1842448" y="-10803"/>
                    <a:pt x="1982546" y="0"/>
                  </a:cubicBezTo>
                  <a:cubicBezTo>
                    <a:pt x="2122644" y="10803"/>
                    <a:pt x="2481319" y="4313"/>
                    <a:pt x="2643394" y="0"/>
                  </a:cubicBezTo>
                  <a:cubicBezTo>
                    <a:pt x="2633279" y="162690"/>
                    <a:pt x="2641836" y="228766"/>
                    <a:pt x="2643394" y="420926"/>
                  </a:cubicBezTo>
                  <a:cubicBezTo>
                    <a:pt x="2474954" y="429240"/>
                    <a:pt x="2348640" y="443435"/>
                    <a:pt x="2061847" y="420926"/>
                  </a:cubicBezTo>
                  <a:cubicBezTo>
                    <a:pt x="1775054" y="398417"/>
                    <a:pt x="1668475" y="391872"/>
                    <a:pt x="1348131" y="420926"/>
                  </a:cubicBezTo>
                  <a:cubicBezTo>
                    <a:pt x="1027787" y="449980"/>
                    <a:pt x="929217" y="423568"/>
                    <a:pt x="660849" y="420926"/>
                  </a:cubicBezTo>
                  <a:cubicBezTo>
                    <a:pt x="392481" y="418284"/>
                    <a:pt x="261498" y="411457"/>
                    <a:pt x="0" y="420926"/>
                  </a:cubicBezTo>
                  <a:cubicBezTo>
                    <a:pt x="-1858" y="311958"/>
                    <a:pt x="6744" y="159681"/>
                    <a:pt x="0" y="0"/>
                  </a:cubicBezTo>
                  <a:close/>
                </a:path>
              </a:pathLst>
            </a:custGeom>
            <a:solidFill>
              <a:schemeClr val="accent4">
                <a:lumMod val="7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73" name="Espace réservé du contenu 1">
              <a:extLst>
                <a:ext uri="{FF2B5EF4-FFF2-40B4-BE49-F238E27FC236}">
                  <a16:creationId xmlns:a16="http://schemas.microsoft.com/office/drawing/2014/main" id="{AC88CDE6-7C4D-F476-2DA1-562A8892434F}"/>
                </a:ext>
              </a:extLst>
            </p:cNvPr>
            <p:cNvSpPr txBox="1">
              <a:spLocks/>
            </p:cNvSpPr>
            <p:nvPr/>
          </p:nvSpPr>
          <p:spPr>
            <a:xfrm>
              <a:off x="8285205" y="5303747"/>
              <a:ext cx="3861309" cy="464497"/>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1. De façon proactive</a:t>
              </a:r>
            </a:p>
          </p:txBody>
        </p:sp>
      </p:grpSp>
      <p:grpSp>
        <p:nvGrpSpPr>
          <p:cNvPr id="1074" name="Graphique 1771">
            <a:extLst>
              <a:ext uri="{FF2B5EF4-FFF2-40B4-BE49-F238E27FC236}">
                <a16:creationId xmlns:a16="http://schemas.microsoft.com/office/drawing/2014/main" id="{EEE406C7-9CEA-DD0C-2B80-72B0B3DE196A}"/>
              </a:ext>
            </a:extLst>
          </p:cNvPr>
          <p:cNvGrpSpPr/>
          <p:nvPr/>
        </p:nvGrpSpPr>
        <p:grpSpPr>
          <a:xfrm>
            <a:off x="10865893" y="3706421"/>
            <a:ext cx="420674" cy="445525"/>
            <a:chOff x="1724024" y="1333500"/>
            <a:chExt cx="338613" cy="358616"/>
          </a:xfrm>
          <a:noFill/>
        </p:grpSpPr>
        <p:grpSp>
          <p:nvGrpSpPr>
            <p:cNvPr id="1075" name="Graphique 1771">
              <a:extLst>
                <a:ext uri="{FF2B5EF4-FFF2-40B4-BE49-F238E27FC236}">
                  <a16:creationId xmlns:a16="http://schemas.microsoft.com/office/drawing/2014/main" id="{676B0C44-92D5-AE6F-1F61-CDC5F65D76E4}"/>
                </a:ext>
              </a:extLst>
            </p:cNvPr>
            <p:cNvGrpSpPr/>
            <p:nvPr/>
          </p:nvGrpSpPr>
          <p:grpSpPr>
            <a:xfrm>
              <a:off x="1724024" y="1333500"/>
              <a:ext cx="338613" cy="358616"/>
              <a:chOff x="1724024" y="1333500"/>
              <a:chExt cx="338613" cy="358616"/>
            </a:xfrm>
            <a:noFill/>
          </p:grpSpPr>
          <p:sp>
            <p:nvSpPr>
              <p:cNvPr id="1082" name="Forme libre : forme 1081">
                <a:extLst>
                  <a:ext uri="{FF2B5EF4-FFF2-40B4-BE49-F238E27FC236}">
                    <a16:creationId xmlns:a16="http://schemas.microsoft.com/office/drawing/2014/main" id="{95DD1041-E5B0-3627-7E33-C87C399BBCC1}"/>
                  </a:ext>
                </a:extLst>
              </p:cNvPr>
              <p:cNvSpPr/>
              <p:nvPr/>
            </p:nvSpPr>
            <p:spPr>
              <a:xfrm>
                <a:off x="1897093" y="1400079"/>
                <a:ext cx="97181" cy="176212"/>
              </a:xfrm>
              <a:custGeom>
                <a:avLst/>
                <a:gdLst>
                  <a:gd name="connsiteX0" fmla="*/ 97155 w 97181"/>
                  <a:gd name="connsiteY0" fmla="*/ 176213 h 176212"/>
                  <a:gd name="connsiteX1" fmla="*/ 97155 w 97181"/>
                  <a:gd name="connsiteY1" fmla="*/ 125920 h 176212"/>
                  <a:gd name="connsiteX2" fmla="*/ 8192 w 97181"/>
                  <a:gd name="connsiteY2" fmla="*/ 0 h 176212"/>
                  <a:gd name="connsiteX3" fmla="*/ 0 w 97181"/>
                  <a:gd name="connsiteY3" fmla="*/ 0 h 176212"/>
                </a:gdLst>
                <a:ahLst/>
                <a:cxnLst>
                  <a:cxn ang="0">
                    <a:pos x="connsiteX0" y="connsiteY0"/>
                  </a:cxn>
                  <a:cxn ang="0">
                    <a:pos x="connsiteX1" y="connsiteY1"/>
                  </a:cxn>
                  <a:cxn ang="0">
                    <a:pos x="connsiteX2" y="connsiteY2"/>
                  </a:cxn>
                  <a:cxn ang="0">
                    <a:pos x="connsiteX3" y="connsiteY3"/>
                  </a:cxn>
                </a:cxnLst>
                <a:rect l="l" t="t" r="r" b="b"/>
                <a:pathLst>
                  <a:path w="97181" h="176212">
                    <a:moveTo>
                      <a:pt x="97155" y="176213"/>
                    </a:moveTo>
                    <a:cubicBezTo>
                      <a:pt x="97155" y="145161"/>
                      <a:pt x="97155" y="125920"/>
                      <a:pt x="97155" y="125920"/>
                    </a:cubicBezTo>
                    <a:cubicBezTo>
                      <a:pt x="97155" y="125920"/>
                      <a:pt x="101251" y="0"/>
                      <a:pt x="8192" y="0"/>
                    </a:cubicBezTo>
                    <a:lnTo>
                      <a:pt x="0"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083" name="Forme libre : forme 1082">
                <a:extLst>
                  <a:ext uri="{FF2B5EF4-FFF2-40B4-BE49-F238E27FC236}">
                    <a16:creationId xmlns:a16="http://schemas.microsoft.com/office/drawing/2014/main" id="{A75964A2-9871-5576-475A-C606986D81C1}"/>
                  </a:ext>
                </a:extLst>
              </p:cNvPr>
              <p:cNvSpPr/>
              <p:nvPr/>
            </p:nvSpPr>
            <p:spPr>
              <a:xfrm>
                <a:off x="1834514" y="1670018"/>
                <a:ext cx="127063" cy="9525"/>
              </a:xfrm>
              <a:custGeom>
                <a:avLst/>
                <a:gdLst>
                  <a:gd name="connsiteX0" fmla="*/ 0 w 127063"/>
                  <a:gd name="connsiteY0" fmla="*/ 0 h 9525"/>
                  <a:gd name="connsiteX1" fmla="*/ 127064 w 127063"/>
                  <a:gd name="connsiteY1" fmla="*/ 0 h 9525"/>
                </a:gdLst>
                <a:ahLst/>
                <a:cxnLst>
                  <a:cxn ang="0">
                    <a:pos x="connsiteX0" y="connsiteY0"/>
                  </a:cxn>
                  <a:cxn ang="0">
                    <a:pos x="connsiteX1" y="connsiteY1"/>
                  </a:cxn>
                </a:cxnLst>
                <a:rect l="l" t="t" r="r" b="b"/>
                <a:pathLst>
                  <a:path w="127063" h="9525">
                    <a:moveTo>
                      <a:pt x="0" y="0"/>
                    </a:moveTo>
                    <a:lnTo>
                      <a:pt x="127064" y="0"/>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84" name="Forme libre : forme 1083">
                <a:extLst>
                  <a:ext uri="{FF2B5EF4-FFF2-40B4-BE49-F238E27FC236}">
                    <a16:creationId xmlns:a16="http://schemas.microsoft.com/office/drawing/2014/main" id="{8CE6251B-C694-84D7-B834-F0B7EF180432}"/>
                  </a:ext>
                </a:extLst>
              </p:cNvPr>
              <p:cNvSpPr/>
              <p:nvPr/>
            </p:nvSpPr>
            <p:spPr>
              <a:xfrm>
                <a:off x="1779650" y="1399074"/>
                <a:ext cx="89439" cy="99113"/>
              </a:xfrm>
              <a:custGeom>
                <a:avLst/>
                <a:gdLst>
                  <a:gd name="connsiteX0" fmla="*/ 89440 w 89439"/>
                  <a:gd name="connsiteY0" fmla="*/ 148 h 99113"/>
                  <a:gd name="connsiteX1" fmla="*/ 0 w 89439"/>
                  <a:gd name="connsiteY1" fmla="*/ 99113 h 99113"/>
                </a:gdLst>
                <a:ahLst/>
                <a:cxnLst>
                  <a:cxn ang="0">
                    <a:pos x="connsiteX0" y="connsiteY0"/>
                  </a:cxn>
                  <a:cxn ang="0">
                    <a:pos x="connsiteX1" y="connsiteY1"/>
                  </a:cxn>
                </a:cxnLst>
                <a:rect l="l" t="t" r="r" b="b"/>
                <a:pathLst>
                  <a:path w="89439" h="99113">
                    <a:moveTo>
                      <a:pt x="89440" y="148"/>
                    </a:moveTo>
                    <a:cubicBezTo>
                      <a:pt x="89440" y="148"/>
                      <a:pt x="13144" y="-8138"/>
                      <a:pt x="0" y="99113"/>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085" name="Forme libre : forme 1084">
                <a:extLst>
                  <a:ext uri="{FF2B5EF4-FFF2-40B4-BE49-F238E27FC236}">
                    <a16:creationId xmlns:a16="http://schemas.microsoft.com/office/drawing/2014/main" id="{027D0550-6F69-C896-52A6-80E5E3F339E2}"/>
                  </a:ext>
                </a:extLst>
              </p:cNvPr>
              <p:cNvSpPr/>
              <p:nvPr/>
            </p:nvSpPr>
            <p:spPr>
              <a:xfrm>
                <a:off x="1847658" y="1336387"/>
                <a:ext cx="89725" cy="63692"/>
              </a:xfrm>
              <a:custGeom>
                <a:avLst/>
                <a:gdLst>
                  <a:gd name="connsiteX0" fmla="*/ 64198 w 89725"/>
                  <a:gd name="connsiteY0" fmla="*/ 63693 h 63692"/>
                  <a:gd name="connsiteX1" fmla="*/ 89726 w 89725"/>
                  <a:gd name="connsiteY1" fmla="*/ 13496 h 63692"/>
                  <a:gd name="connsiteX2" fmla="*/ 0 w 89725"/>
                  <a:gd name="connsiteY2" fmla="*/ 10162 h 63692"/>
                </a:gdLst>
                <a:ahLst/>
                <a:cxnLst>
                  <a:cxn ang="0">
                    <a:pos x="connsiteX0" y="connsiteY0"/>
                  </a:cxn>
                  <a:cxn ang="0">
                    <a:pos x="connsiteX1" y="connsiteY1"/>
                  </a:cxn>
                  <a:cxn ang="0">
                    <a:pos x="connsiteX2" y="connsiteY2"/>
                  </a:cxn>
                </a:cxnLst>
                <a:rect l="l" t="t" r="r" b="b"/>
                <a:pathLst>
                  <a:path w="89725" h="63692">
                    <a:moveTo>
                      <a:pt x="64198" y="63693"/>
                    </a:moveTo>
                    <a:lnTo>
                      <a:pt x="89726" y="13496"/>
                    </a:lnTo>
                    <a:cubicBezTo>
                      <a:pt x="89726" y="13496"/>
                      <a:pt x="46101" y="-14508"/>
                      <a:pt x="0" y="10162"/>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086" name="Forme libre : forme 1085">
                <a:extLst>
                  <a:ext uri="{FF2B5EF4-FFF2-40B4-BE49-F238E27FC236}">
                    <a16:creationId xmlns:a16="http://schemas.microsoft.com/office/drawing/2014/main" id="{DBA03744-19DA-2637-CE07-818BC85869E7}"/>
                  </a:ext>
                </a:extLst>
              </p:cNvPr>
              <p:cNvSpPr/>
              <p:nvPr/>
            </p:nvSpPr>
            <p:spPr>
              <a:xfrm>
                <a:off x="1839467" y="1355598"/>
                <a:ext cx="17240" cy="42767"/>
              </a:xfrm>
              <a:custGeom>
                <a:avLst/>
                <a:gdLst>
                  <a:gd name="connsiteX0" fmla="*/ 0 w 17240"/>
                  <a:gd name="connsiteY0" fmla="*/ 0 h 42767"/>
                  <a:gd name="connsiteX1" fmla="*/ 17240 w 17240"/>
                  <a:gd name="connsiteY1" fmla="*/ 42767 h 42767"/>
                </a:gdLst>
                <a:ahLst/>
                <a:cxnLst>
                  <a:cxn ang="0">
                    <a:pos x="connsiteX0" y="connsiteY0"/>
                  </a:cxn>
                  <a:cxn ang="0">
                    <a:pos x="connsiteX1" y="connsiteY1"/>
                  </a:cxn>
                </a:cxnLst>
                <a:rect l="l" t="t" r="r" b="b"/>
                <a:pathLst>
                  <a:path w="17240" h="42767">
                    <a:moveTo>
                      <a:pt x="0" y="0"/>
                    </a:moveTo>
                    <a:lnTo>
                      <a:pt x="17240" y="42767"/>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87" name="Forme libre : forme 1086">
                <a:extLst>
                  <a:ext uri="{FF2B5EF4-FFF2-40B4-BE49-F238E27FC236}">
                    <a16:creationId xmlns:a16="http://schemas.microsoft.com/office/drawing/2014/main" id="{226CB83A-206F-051F-665D-3FC59A78B636}"/>
                  </a:ext>
                </a:extLst>
              </p:cNvPr>
              <p:cNvSpPr/>
              <p:nvPr/>
            </p:nvSpPr>
            <p:spPr>
              <a:xfrm>
                <a:off x="1887568" y="1350740"/>
                <a:ext cx="95" cy="40195"/>
              </a:xfrm>
              <a:custGeom>
                <a:avLst/>
                <a:gdLst>
                  <a:gd name="connsiteX0" fmla="*/ 0 w 95"/>
                  <a:gd name="connsiteY0" fmla="*/ 0 h 40195"/>
                  <a:gd name="connsiteX1" fmla="*/ 95 w 95"/>
                  <a:gd name="connsiteY1" fmla="*/ 40196 h 40195"/>
                </a:gdLst>
                <a:ahLst/>
                <a:cxnLst>
                  <a:cxn ang="0">
                    <a:pos x="connsiteX0" y="connsiteY0"/>
                  </a:cxn>
                  <a:cxn ang="0">
                    <a:pos x="connsiteX1" y="connsiteY1"/>
                  </a:cxn>
                </a:cxnLst>
                <a:rect l="l" t="t" r="r" b="b"/>
                <a:pathLst>
                  <a:path w="95" h="40195">
                    <a:moveTo>
                      <a:pt x="0" y="0"/>
                    </a:moveTo>
                    <a:lnTo>
                      <a:pt x="95" y="40196"/>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88" name="Forme libre : forme 1087">
                <a:extLst>
                  <a:ext uri="{FF2B5EF4-FFF2-40B4-BE49-F238E27FC236}">
                    <a16:creationId xmlns:a16="http://schemas.microsoft.com/office/drawing/2014/main" id="{898C47E1-F249-905D-59B3-A1719FDDE2EB}"/>
                  </a:ext>
                </a:extLst>
              </p:cNvPr>
              <p:cNvSpPr/>
              <p:nvPr/>
            </p:nvSpPr>
            <p:spPr>
              <a:xfrm>
                <a:off x="1865660" y="1358550"/>
                <a:ext cx="8953" cy="18573"/>
              </a:xfrm>
              <a:custGeom>
                <a:avLst/>
                <a:gdLst>
                  <a:gd name="connsiteX0" fmla="*/ 0 w 8953"/>
                  <a:gd name="connsiteY0" fmla="*/ 0 h 18573"/>
                  <a:gd name="connsiteX1" fmla="*/ 8954 w 8953"/>
                  <a:gd name="connsiteY1" fmla="*/ 18574 h 18573"/>
                </a:gdLst>
                <a:ahLst/>
                <a:cxnLst>
                  <a:cxn ang="0">
                    <a:pos x="connsiteX0" y="connsiteY0"/>
                  </a:cxn>
                  <a:cxn ang="0">
                    <a:pos x="connsiteX1" y="connsiteY1"/>
                  </a:cxn>
                </a:cxnLst>
                <a:rect l="l" t="t" r="r" b="b"/>
                <a:pathLst>
                  <a:path w="8953" h="18573">
                    <a:moveTo>
                      <a:pt x="0" y="0"/>
                    </a:moveTo>
                    <a:lnTo>
                      <a:pt x="8954" y="18574"/>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89" name="Forme libre : forme 1088">
                <a:extLst>
                  <a:ext uri="{FF2B5EF4-FFF2-40B4-BE49-F238E27FC236}">
                    <a16:creationId xmlns:a16="http://schemas.microsoft.com/office/drawing/2014/main" id="{8A079E52-3DAD-0C1D-2E80-B106A25859FD}"/>
                  </a:ext>
                </a:extLst>
              </p:cNvPr>
              <p:cNvSpPr/>
              <p:nvPr/>
            </p:nvSpPr>
            <p:spPr>
              <a:xfrm>
                <a:off x="1816797" y="1459229"/>
                <a:ext cx="142494" cy="144970"/>
              </a:xfrm>
              <a:custGeom>
                <a:avLst/>
                <a:gdLst>
                  <a:gd name="connsiteX0" fmla="*/ 14859 w 142494"/>
                  <a:gd name="connsiteY0" fmla="*/ 119444 h 144970"/>
                  <a:gd name="connsiteX1" fmla="*/ 70009 w 142494"/>
                  <a:gd name="connsiteY1" fmla="*/ 144971 h 144970"/>
                  <a:gd name="connsiteX2" fmla="*/ 142494 w 142494"/>
                  <a:gd name="connsiteY2" fmla="*/ 72485 h 144970"/>
                  <a:gd name="connsiteX3" fmla="*/ 70009 w 142494"/>
                  <a:gd name="connsiteY3" fmla="*/ 0 h 144970"/>
                  <a:gd name="connsiteX4" fmla="*/ 0 w 142494"/>
                  <a:gd name="connsiteY4" fmla="*/ 53721 h 144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94" h="144970">
                    <a:moveTo>
                      <a:pt x="14859" y="119444"/>
                    </a:moveTo>
                    <a:cubicBezTo>
                      <a:pt x="28099" y="135065"/>
                      <a:pt x="47911" y="144971"/>
                      <a:pt x="70009" y="144971"/>
                    </a:cubicBezTo>
                    <a:cubicBezTo>
                      <a:pt x="110014" y="144971"/>
                      <a:pt x="142494" y="112586"/>
                      <a:pt x="142494" y="72485"/>
                    </a:cubicBezTo>
                    <a:cubicBezTo>
                      <a:pt x="142494" y="32385"/>
                      <a:pt x="110109" y="0"/>
                      <a:pt x="70009" y="0"/>
                    </a:cubicBezTo>
                    <a:cubicBezTo>
                      <a:pt x="36481" y="0"/>
                      <a:pt x="8287" y="22765"/>
                      <a:pt x="0" y="53721"/>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nvGrpSpPr>
              <p:cNvPr id="1090" name="Graphique 1771">
                <a:extLst>
                  <a:ext uri="{FF2B5EF4-FFF2-40B4-BE49-F238E27FC236}">
                    <a16:creationId xmlns:a16="http://schemas.microsoft.com/office/drawing/2014/main" id="{07FEB52E-7C6C-F784-2751-99050831773F}"/>
                  </a:ext>
                </a:extLst>
              </p:cNvPr>
              <p:cNvGrpSpPr/>
              <p:nvPr/>
            </p:nvGrpSpPr>
            <p:grpSpPr>
              <a:xfrm>
                <a:off x="1842800" y="1496853"/>
                <a:ext cx="57911" cy="71628"/>
                <a:chOff x="1842800" y="1496853"/>
                <a:chExt cx="57911" cy="71628"/>
              </a:xfrm>
              <a:noFill/>
            </p:grpSpPr>
            <p:sp>
              <p:nvSpPr>
                <p:cNvPr id="1121" name="Forme libre : forme 1120">
                  <a:extLst>
                    <a:ext uri="{FF2B5EF4-FFF2-40B4-BE49-F238E27FC236}">
                      <a16:creationId xmlns:a16="http://schemas.microsoft.com/office/drawing/2014/main" id="{9FEDC833-54D9-65CB-3495-303DF9A6C664}"/>
                    </a:ext>
                  </a:extLst>
                </p:cNvPr>
                <p:cNvSpPr/>
                <p:nvPr/>
              </p:nvSpPr>
              <p:spPr>
                <a:xfrm>
                  <a:off x="1854516" y="1496853"/>
                  <a:ext cx="46196" cy="71628"/>
                </a:xfrm>
                <a:custGeom>
                  <a:avLst/>
                  <a:gdLst>
                    <a:gd name="connsiteX0" fmla="*/ 46196 w 46196"/>
                    <a:gd name="connsiteY0" fmla="*/ 70104 h 71628"/>
                    <a:gd name="connsiteX1" fmla="*/ 35814 w 46196"/>
                    <a:gd name="connsiteY1" fmla="*/ 71628 h 71628"/>
                    <a:gd name="connsiteX2" fmla="*/ 0 w 46196"/>
                    <a:gd name="connsiteY2" fmla="*/ 35814 h 71628"/>
                    <a:gd name="connsiteX3" fmla="*/ 35814 w 46196"/>
                    <a:gd name="connsiteY3" fmla="*/ 0 h 71628"/>
                    <a:gd name="connsiteX4" fmla="*/ 44672 w 46196"/>
                    <a:gd name="connsiteY4" fmla="*/ 1143 h 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 h="71628">
                      <a:moveTo>
                        <a:pt x="46196" y="70104"/>
                      </a:moveTo>
                      <a:cubicBezTo>
                        <a:pt x="42863" y="71057"/>
                        <a:pt x="39434" y="71628"/>
                        <a:pt x="35814" y="71628"/>
                      </a:cubicBezTo>
                      <a:cubicBezTo>
                        <a:pt x="16002" y="71628"/>
                        <a:pt x="0" y="55626"/>
                        <a:pt x="0" y="35814"/>
                      </a:cubicBezTo>
                      <a:cubicBezTo>
                        <a:pt x="0" y="16002"/>
                        <a:pt x="16002" y="0"/>
                        <a:pt x="35814" y="0"/>
                      </a:cubicBezTo>
                      <a:cubicBezTo>
                        <a:pt x="38862" y="0"/>
                        <a:pt x="41815" y="381"/>
                        <a:pt x="44672" y="1143"/>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22" name="Forme libre : forme 1121">
                  <a:extLst>
                    <a:ext uri="{FF2B5EF4-FFF2-40B4-BE49-F238E27FC236}">
                      <a16:creationId xmlns:a16="http://schemas.microsoft.com/office/drawing/2014/main" id="{601547C6-D047-8C79-C350-BDAC08D0B535}"/>
                    </a:ext>
                  </a:extLst>
                </p:cNvPr>
                <p:cNvSpPr/>
                <p:nvPr/>
              </p:nvSpPr>
              <p:spPr>
                <a:xfrm>
                  <a:off x="1843848" y="1525333"/>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123" name="Forme libre : forme 1122">
                  <a:extLst>
                    <a:ext uri="{FF2B5EF4-FFF2-40B4-BE49-F238E27FC236}">
                      <a16:creationId xmlns:a16="http://schemas.microsoft.com/office/drawing/2014/main" id="{1AFA718F-9C93-9C73-BC83-9CBE64A1F509}"/>
                    </a:ext>
                  </a:extLst>
                </p:cNvPr>
                <p:cNvSpPr/>
                <p:nvPr/>
              </p:nvSpPr>
              <p:spPr>
                <a:xfrm>
                  <a:off x="1842800" y="1537525"/>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12700" cap="rnd">
                  <a:solidFill>
                    <a:schemeClr val="bg1"/>
                  </a:solidFill>
                  <a:prstDash val="solid"/>
                  <a:round/>
                </a:ln>
              </p:spPr>
              <p:txBody>
                <a:bodyPr rtlCol="0" anchor="ctr"/>
                <a:lstStyle/>
                <a:p>
                  <a:endParaRPr lang="fr-FR" sz="1400" u="sng">
                    <a:solidFill>
                      <a:srgbClr val="E50051"/>
                    </a:solidFill>
                  </a:endParaRPr>
                </a:p>
              </p:txBody>
            </p:sp>
          </p:grpSp>
          <p:sp>
            <p:nvSpPr>
              <p:cNvPr id="1091" name="Forme libre : forme 1090">
                <a:extLst>
                  <a:ext uri="{FF2B5EF4-FFF2-40B4-BE49-F238E27FC236}">
                    <a16:creationId xmlns:a16="http://schemas.microsoft.com/office/drawing/2014/main" id="{03C4839C-BC21-057E-7114-8E04816279F7}"/>
                  </a:ext>
                </a:extLst>
              </p:cNvPr>
              <p:cNvSpPr/>
              <p:nvPr/>
            </p:nvSpPr>
            <p:spPr>
              <a:xfrm>
                <a:off x="1727167" y="1507807"/>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nvGrpSpPr>
              <p:cNvPr id="1092" name="Graphique 1771">
                <a:extLst>
                  <a:ext uri="{FF2B5EF4-FFF2-40B4-BE49-F238E27FC236}">
                    <a16:creationId xmlns:a16="http://schemas.microsoft.com/office/drawing/2014/main" id="{F395E2EB-5637-05F9-7E14-FC9F6924449F}"/>
                  </a:ext>
                </a:extLst>
              </p:cNvPr>
              <p:cNvGrpSpPr/>
              <p:nvPr/>
            </p:nvGrpSpPr>
            <p:grpSpPr>
              <a:xfrm>
                <a:off x="1726881" y="1526095"/>
                <a:ext cx="100012" cy="103060"/>
                <a:chOff x="1726881" y="1526095"/>
                <a:chExt cx="100012" cy="103060"/>
              </a:xfrm>
              <a:noFill/>
            </p:grpSpPr>
            <p:grpSp>
              <p:nvGrpSpPr>
                <p:cNvPr id="1113" name="Graphique 1771">
                  <a:extLst>
                    <a:ext uri="{FF2B5EF4-FFF2-40B4-BE49-F238E27FC236}">
                      <a16:creationId xmlns:a16="http://schemas.microsoft.com/office/drawing/2014/main" id="{85FAD927-9759-FD58-F723-0D2AAEE597B3}"/>
                    </a:ext>
                  </a:extLst>
                </p:cNvPr>
                <p:cNvGrpSpPr/>
                <p:nvPr/>
              </p:nvGrpSpPr>
              <p:grpSpPr>
                <a:xfrm>
                  <a:off x="1727357" y="1526095"/>
                  <a:ext cx="99536" cy="60960"/>
                  <a:chOff x="1727357" y="1526095"/>
                  <a:chExt cx="99536" cy="60960"/>
                </a:xfrm>
                <a:noFill/>
              </p:grpSpPr>
              <p:sp>
                <p:nvSpPr>
                  <p:cNvPr id="1118" name="Forme libre : forme 1117">
                    <a:extLst>
                      <a:ext uri="{FF2B5EF4-FFF2-40B4-BE49-F238E27FC236}">
                        <a16:creationId xmlns:a16="http://schemas.microsoft.com/office/drawing/2014/main" id="{3247CCE1-C997-E1CF-D455-483C9F46DF37}"/>
                      </a:ext>
                    </a:extLst>
                  </p:cNvPr>
                  <p:cNvSpPr/>
                  <p:nvPr/>
                </p:nvSpPr>
                <p:spPr>
                  <a:xfrm>
                    <a:off x="1813082" y="1526095"/>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2" y="30575"/>
                          <a:pt x="13811" y="26098"/>
                          <a:pt x="13811" y="21050"/>
                        </a:cubicBezTo>
                        <a:lnTo>
                          <a:pt x="1381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19" name="Forme libre : forme 1118">
                    <a:extLst>
                      <a:ext uri="{FF2B5EF4-FFF2-40B4-BE49-F238E27FC236}">
                        <a16:creationId xmlns:a16="http://schemas.microsoft.com/office/drawing/2014/main" id="{1E15348F-9D45-2B7E-3FE8-889AEDB7FD5C}"/>
                      </a:ext>
                    </a:extLst>
                  </p:cNvPr>
                  <p:cNvSpPr/>
                  <p:nvPr/>
                </p:nvSpPr>
                <p:spPr>
                  <a:xfrm>
                    <a:off x="1727357" y="1526381"/>
                    <a:ext cx="64770" cy="39338"/>
                  </a:xfrm>
                  <a:custGeom>
                    <a:avLst/>
                    <a:gdLst>
                      <a:gd name="connsiteX0" fmla="*/ 0 w 64770"/>
                      <a:gd name="connsiteY0" fmla="*/ 0 h 39338"/>
                      <a:gd name="connsiteX1" fmla="*/ 0 w 64770"/>
                      <a:gd name="connsiteY1" fmla="*/ 20765 h 39338"/>
                      <a:gd name="connsiteX2" fmla="*/ 49721 w 64770"/>
                      <a:gd name="connsiteY2" fmla="*/ 39338 h 39338"/>
                      <a:gd name="connsiteX3" fmla="*/ 64770 w 64770"/>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70" h="39338">
                        <a:moveTo>
                          <a:pt x="0" y="0"/>
                        </a:moveTo>
                        <a:lnTo>
                          <a:pt x="0" y="20765"/>
                        </a:lnTo>
                        <a:cubicBezTo>
                          <a:pt x="0" y="30956"/>
                          <a:pt x="22289" y="39338"/>
                          <a:pt x="49721" y="39338"/>
                        </a:cubicBezTo>
                        <a:cubicBezTo>
                          <a:pt x="54959" y="39338"/>
                          <a:pt x="60008" y="39053"/>
                          <a:pt x="64770" y="38481"/>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20" name="Forme libre : forme 1119">
                    <a:extLst>
                      <a:ext uri="{FF2B5EF4-FFF2-40B4-BE49-F238E27FC236}">
                        <a16:creationId xmlns:a16="http://schemas.microsoft.com/office/drawing/2014/main" id="{CB315B82-EE10-1CCC-A418-1849906E24D6}"/>
                      </a:ext>
                    </a:extLst>
                  </p:cNvPr>
                  <p:cNvSpPr/>
                  <p:nvPr/>
                </p:nvSpPr>
                <p:spPr>
                  <a:xfrm>
                    <a:off x="1727357" y="15474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grpSp>
              <p:nvGrpSpPr>
                <p:cNvPr id="1114" name="Graphique 1771">
                  <a:extLst>
                    <a:ext uri="{FF2B5EF4-FFF2-40B4-BE49-F238E27FC236}">
                      <a16:creationId xmlns:a16="http://schemas.microsoft.com/office/drawing/2014/main" id="{30785566-515E-18E8-058D-4044EB5B7491}"/>
                    </a:ext>
                  </a:extLst>
                </p:cNvPr>
                <p:cNvGrpSpPr/>
                <p:nvPr/>
              </p:nvGrpSpPr>
              <p:grpSpPr>
                <a:xfrm>
                  <a:off x="1726881" y="1568291"/>
                  <a:ext cx="99536" cy="60864"/>
                  <a:chOff x="1726881" y="1568291"/>
                  <a:chExt cx="99536" cy="60864"/>
                </a:xfrm>
                <a:noFill/>
              </p:grpSpPr>
              <p:sp>
                <p:nvSpPr>
                  <p:cNvPr id="1115" name="Forme libre : forme 1114">
                    <a:extLst>
                      <a:ext uri="{FF2B5EF4-FFF2-40B4-BE49-F238E27FC236}">
                        <a16:creationId xmlns:a16="http://schemas.microsoft.com/office/drawing/2014/main" id="{C15A03F5-F060-DA51-B43A-C39C6855C0F4}"/>
                      </a:ext>
                    </a:extLst>
                  </p:cNvPr>
                  <p:cNvSpPr/>
                  <p:nvPr/>
                </p:nvSpPr>
                <p:spPr>
                  <a:xfrm>
                    <a:off x="1789651" y="1568291"/>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5" y="36862"/>
                          <a:pt x="36767" y="29623"/>
                          <a:pt x="36767" y="21050"/>
                        </a:cubicBezTo>
                        <a:lnTo>
                          <a:pt x="36767"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16" name="Forme libre : forme 1115">
                    <a:extLst>
                      <a:ext uri="{FF2B5EF4-FFF2-40B4-BE49-F238E27FC236}">
                        <a16:creationId xmlns:a16="http://schemas.microsoft.com/office/drawing/2014/main" id="{101CB412-B8A7-E482-66D1-23F04AF68106}"/>
                      </a:ext>
                    </a:extLst>
                  </p:cNvPr>
                  <p:cNvSpPr/>
                  <p:nvPr/>
                </p:nvSpPr>
                <p:spPr>
                  <a:xfrm>
                    <a:off x="1726881" y="1568577"/>
                    <a:ext cx="40385" cy="38957"/>
                  </a:xfrm>
                  <a:custGeom>
                    <a:avLst/>
                    <a:gdLst>
                      <a:gd name="connsiteX0" fmla="*/ 0 w 40385"/>
                      <a:gd name="connsiteY0" fmla="*/ 0 h 38957"/>
                      <a:gd name="connsiteX1" fmla="*/ 0 w 40385"/>
                      <a:gd name="connsiteY1" fmla="*/ 20765 h 38957"/>
                      <a:gd name="connsiteX2" fmla="*/ 40386 w 40385"/>
                      <a:gd name="connsiteY2" fmla="*/ 38957 h 38957"/>
                    </a:gdLst>
                    <a:ahLst/>
                    <a:cxnLst>
                      <a:cxn ang="0">
                        <a:pos x="connsiteX0" y="connsiteY0"/>
                      </a:cxn>
                      <a:cxn ang="0">
                        <a:pos x="connsiteX1" y="connsiteY1"/>
                      </a:cxn>
                      <a:cxn ang="0">
                        <a:pos x="connsiteX2" y="connsiteY2"/>
                      </a:cxn>
                    </a:cxnLst>
                    <a:rect l="l" t="t" r="r" b="b"/>
                    <a:pathLst>
                      <a:path w="40385" h="38957">
                        <a:moveTo>
                          <a:pt x="0" y="0"/>
                        </a:moveTo>
                        <a:lnTo>
                          <a:pt x="0" y="20765"/>
                        </a:lnTo>
                        <a:cubicBezTo>
                          <a:pt x="0" y="29813"/>
                          <a:pt x="17335" y="37338"/>
                          <a:pt x="40386" y="38957"/>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17" name="Forme libre : forme 1116">
                    <a:extLst>
                      <a:ext uri="{FF2B5EF4-FFF2-40B4-BE49-F238E27FC236}">
                        <a16:creationId xmlns:a16="http://schemas.microsoft.com/office/drawing/2014/main" id="{7C81FA62-A54C-344E-16A0-93B02FF3771F}"/>
                      </a:ext>
                    </a:extLst>
                  </p:cNvPr>
                  <p:cNvSpPr/>
                  <p:nvPr/>
                </p:nvSpPr>
                <p:spPr>
                  <a:xfrm>
                    <a:off x="1726881" y="15895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grpSp>
          <p:grpSp>
            <p:nvGrpSpPr>
              <p:cNvPr id="1093" name="Graphique 1771">
                <a:extLst>
                  <a:ext uri="{FF2B5EF4-FFF2-40B4-BE49-F238E27FC236}">
                    <a16:creationId xmlns:a16="http://schemas.microsoft.com/office/drawing/2014/main" id="{7FFF87F5-7F21-E87B-25C6-F6C4ADBF9C98}"/>
                  </a:ext>
                </a:extLst>
              </p:cNvPr>
              <p:cNvGrpSpPr/>
              <p:nvPr/>
            </p:nvGrpSpPr>
            <p:grpSpPr>
              <a:xfrm>
                <a:off x="1726881" y="1610391"/>
                <a:ext cx="100012" cy="81724"/>
                <a:chOff x="1726881" y="1610391"/>
                <a:chExt cx="100012" cy="81724"/>
              </a:xfrm>
              <a:noFill/>
            </p:grpSpPr>
            <p:grpSp>
              <p:nvGrpSpPr>
                <p:cNvPr id="1108" name="Graphique 1771">
                  <a:extLst>
                    <a:ext uri="{FF2B5EF4-FFF2-40B4-BE49-F238E27FC236}">
                      <a16:creationId xmlns:a16="http://schemas.microsoft.com/office/drawing/2014/main" id="{110EF5A1-8DEB-61C9-8A96-15ACB7F81E78}"/>
                    </a:ext>
                  </a:extLst>
                </p:cNvPr>
                <p:cNvGrpSpPr/>
                <p:nvPr/>
              </p:nvGrpSpPr>
              <p:grpSpPr>
                <a:xfrm>
                  <a:off x="1727357" y="1610391"/>
                  <a:ext cx="99536" cy="60960"/>
                  <a:chOff x="1727357" y="1610391"/>
                  <a:chExt cx="99536" cy="60960"/>
                </a:xfrm>
                <a:noFill/>
              </p:grpSpPr>
              <p:sp>
                <p:nvSpPr>
                  <p:cNvPr id="1110" name="Forme libre : forme 1109">
                    <a:extLst>
                      <a:ext uri="{FF2B5EF4-FFF2-40B4-BE49-F238E27FC236}">
                        <a16:creationId xmlns:a16="http://schemas.microsoft.com/office/drawing/2014/main" id="{9ED7176A-9EE1-3EFD-4902-B408C8D26F83}"/>
                      </a:ext>
                    </a:extLst>
                  </p:cNvPr>
                  <p:cNvSpPr/>
                  <p:nvPr/>
                </p:nvSpPr>
                <p:spPr>
                  <a:xfrm>
                    <a:off x="1727357" y="1610391"/>
                    <a:ext cx="99440" cy="39623"/>
                  </a:xfrm>
                  <a:custGeom>
                    <a:avLst/>
                    <a:gdLst>
                      <a:gd name="connsiteX0" fmla="*/ 0 w 99440"/>
                      <a:gd name="connsiteY0" fmla="*/ 286 h 39623"/>
                      <a:gd name="connsiteX1" fmla="*/ 0 w 99440"/>
                      <a:gd name="connsiteY1" fmla="*/ 21050 h 39623"/>
                      <a:gd name="connsiteX2" fmla="*/ 49721 w 99440"/>
                      <a:gd name="connsiteY2" fmla="*/ 39624 h 39623"/>
                      <a:gd name="connsiteX3" fmla="*/ 99441 w 99440"/>
                      <a:gd name="connsiteY3" fmla="*/ 21050 h 39623"/>
                      <a:gd name="connsiteX4" fmla="*/ 99441 w 99440"/>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3">
                        <a:moveTo>
                          <a:pt x="0" y="286"/>
                        </a:moveTo>
                        <a:lnTo>
                          <a:pt x="0" y="21050"/>
                        </a:lnTo>
                        <a:cubicBezTo>
                          <a:pt x="0" y="31242"/>
                          <a:pt x="22289" y="39624"/>
                          <a:pt x="49721"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11" name="Forme libre : forme 1110">
                    <a:extLst>
                      <a:ext uri="{FF2B5EF4-FFF2-40B4-BE49-F238E27FC236}">
                        <a16:creationId xmlns:a16="http://schemas.microsoft.com/office/drawing/2014/main" id="{F95DE2E9-32F2-8FC9-A400-B309471614FC}"/>
                      </a:ext>
                    </a:extLst>
                  </p:cNvPr>
                  <p:cNvSpPr/>
                  <p:nvPr/>
                </p:nvSpPr>
                <p:spPr>
                  <a:xfrm>
                    <a:off x="1763076" y="1631727"/>
                    <a:ext cx="63817" cy="39624"/>
                  </a:xfrm>
                  <a:custGeom>
                    <a:avLst/>
                    <a:gdLst>
                      <a:gd name="connsiteX0" fmla="*/ 0 w 63817"/>
                      <a:gd name="connsiteY0" fmla="*/ 38862 h 39624"/>
                      <a:gd name="connsiteX1" fmla="*/ 14097 w 63817"/>
                      <a:gd name="connsiteY1" fmla="*/ 39624 h 39624"/>
                      <a:gd name="connsiteX2" fmla="*/ 63818 w 63817"/>
                      <a:gd name="connsiteY2" fmla="*/ 21050 h 39624"/>
                      <a:gd name="connsiteX3" fmla="*/ 63818 w 63817"/>
                      <a:gd name="connsiteY3" fmla="*/ 0 h 39624"/>
                    </a:gdLst>
                    <a:ahLst/>
                    <a:cxnLst>
                      <a:cxn ang="0">
                        <a:pos x="connsiteX0" y="connsiteY0"/>
                      </a:cxn>
                      <a:cxn ang="0">
                        <a:pos x="connsiteX1" y="connsiteY1"/>
                      </a:cxn>
                      <a:cxn ang="0">
                        <a:pos x="connsiteX2" y="connsiteY2"/>
                      </a:cxn>
                      <a:cxn ang="0">
                        <a:pos x="connsiteX3" y="connsiteY3"/>
                      </a:cxn>
                    </a:cxnLst>
                    <a:rect l="l" t="t" r="r" b="b"/>
                    <a:pathLst>
                      <a:path w="63817" h="39624">
                        <a:moveTo>
                          <a:pt x="0" y="38862"/>
                        </a:moveTo>
                        <a:cubicBezTo>
                          <a:pt x="4477" y="39338"/>
                          <a:pt x="9239" y="39624"/>
                          <a:pt x="14097" y="39624"/>
                        </a:cubicBezTo>
                        <a:cubicBezTo>
                          <a:pt x="41529" y="39624"/>
                          <a:pt x="63818" y="31337"/>
                          <a:pt x="63818" y="21050"/>
                        </a:cubicBezTo>
                        <a:lnTo>
                          <a:pt x="63818"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12" name="Forme libre : forme 1111">
                    <a:extLst>
                      <a:ext uri="{FF2B5EF4-FFF2-40B4-BE49-F238E27FC236}">
                        <a16:creationId xmlns:a16="http://schemas.microsoft.com/office/drawing/2014/main" id="{EB3EE33F-9675-509B-8B3F-232CB986524A}"/>
                      </a:ext>
                    </a:extLst>
                  </p:cNvPr>
                  <p:cNvSpPr/>
                  <p:nvPr/>
                </p:nvSpPr>
                <p:spPr>
                  <a:xfrm>
                    <a:off x="1727357" y="1632013"/>
                    <a:ext cx="15811" cy="34289"/>
                  </a:xfrm>
                  <a:custGeom>
                    <a:avLst/>
                    <a:gdLst>
                      <a:gd name="connsiteX0" fmla="*/ 0 w 15811"/>
                      <a:gd name="connsiteY0" fmla="*/ 0 h 34289"/>
                      <a:gd name="connsiteX1" fmla="*/ 0 w 15811"/>
                      <a:gd name="connsiteY1" fmla="*/ 20765 h 34289"/>
                      <a:gd name="connsiteX2" fmla="*/ 15812 w 15811"/>
                      <a:gd name="connsiteY2" fmla="*/ 34290 h 34289"/>
                    </a:gdLst>
                    <a:ahLst/>
                    <a:cxnLst>
                      <a:cxn ang="0">
                        <a:pos x="connsiteX0" y="connsiteY0"/>
                      </a:cxn>
                      <a:cxn ang="0">
                        <a:pos x="connsiteX1" y="connsiteY1"/>
                      </a:cxn>
                      <a:cxn ang="0">
                        <a:pos x="connsiteX2" y="connsiteY2"/>
                      </a:cxn>
                    </a:cxnLst>
                    <a:rect l="l" t="t" r="r" b="b"/>
                    <a:pathLst>
                      <a:path w="15811" h="34289">
                        <a:moveTo>
                          <a:pt x="0" y="0"/>
                        </a:moveTo>
                        <a:lnTo>
                          <a:pt x="0" y="20765"/>
                        </a:lnTo>
                        <a:cubicBezTo>
                          <a:pt x="0" y="26099"/>
                          <a:pt x="6096" y="30956"/>
                          <a:pt x="15812" y="34290"/>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sp>
              <p:nvSpPr>
                <p:cNvPr id="1109" name="Forme libre : forme 1108">
                  <a:extLst>
                    <a:ext uri="{FF2B5EF4-FFF2-40B4-BE49-F238E27FC236}">
                      <a16:creationId xmlns:a16="http://schemas.microsoft.com/office/drawing/2014/main" id="{3A6CA166-CA03-CF9E-1FC8-4A755232C010}"/>
                    </a:ext>
                  </a:extLst>
                </p:cNvPr>
                <p:cNvSpPr/>
                <p:nvPr/>
              </p:nvSpPr>
              <p:spPr>
                <a:xfrm>
                  <a:off x="1726881" y="1652587"/>
                  <a:ext cx="99440" cy="39528"/>
                </a:xfrm>
                <a:custGeom>
                  <a:avLst/>
                  <a:gdLst>
                    <a:gd name="connsiteX0" fmla="*/ 0 w 99440"/>
                    <a:gd name="connsiteY0" fmla="*/ 191 h 39528"/>
                    <a:gd name="connsiteX1" fmla="*/ 0 w 99440"/>
                    <a:gd name="connsiteY1" fmla="*/ 20955 h 39528"/>
                    <a:gd name="connsiteX2" fmla="*/ 49721 w 99440"/>
                    <a:gd name="connsiteY2" fmla="*/ 39529 h 39528"/>
                    <a:gd name="connsiteX3" fmla="*/ 99441 w 99440"/>
                    <a:gd name="connsiteY3" fmla="*/ 20955 h 39528"/>
                    <a:gd name="connsiteX4" fmla="*/ 99441 w 99440"/>
                    <a:gd name="connsiteY4" fmla="*/ 0 h 39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528">
                      <a:moveTo>
                        <a:pt x="0" y="191"/>
                      </a:moveTo>
                      <a:lnTo>
                        <a:pt x="0" y="20955"/>
                      </a:lnTo>
                      <a:cubicBezTo>
                        <a:pt x="0" y="31147"/>
                        <a:pt x="22289" y="39529"/>
                        <a:pt x="49721" y="39529"/>
                      </a:cubicBezTo>
                      <a:cubicBezTo>
                        <a:pt x="77153" y="39529"/>
                        <a:pt x="99441" y="31242"/>
                        <a:pt x="99441" y="20955"/>
                      </a:cubicBezTo>
                      <a:lnTo>
                        <a:pt x="9944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sp>
            <p:nvSpPr>
              <p:cNvPr id="1094" name="Forme libre : forme 1093">
                <a:extLst>
                  <a:ext uri="{FF2B5EF4-FFF2-40B4-BE49-F238E27FC236}">
                    <a16:creationId xmlns:a16="http://schemas.microsoft.com/office/drawing/2014/main" id="{113FC689-24EE-B0BE-53EF-C27641199703}"/>
                  </a:ext>
                </a:extLst>
              </p:cNvPr>
              <p:cNvSpPr/>
              <p:nvPr/>
            </p:nvSpPr>
            <p:spPr>
              <a:xfrm>
                <a:off x="1724024" y="1333500"/>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095" name="Forme libre : forme 1094">
                <a:extLst>
                  <a:ext uri="{FF2B5EF4-FFF2-40B4-BE49-F238E27FC236}">
                    <a16:creationId xmlns:a16="http://schemas.microsoft.com/office/drawing/2014/main" id="{A6CD6839-465D-6118-C66B-1DA7DBB0190B}"/>
                  </a:ext>
                </a:extLst>
              </p:cNvPr>
              <p:cNvSpPr/>
              <p:nvPr/>
            </p:nvSpPr>
            <p:spPr>
              <a:xfrm>
                <a:off x="1962911" y="1587150"/>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nvGrpSpPr>
              <p:cNvPr id="1096" name="Graphique 1771">
                <a:extLst>
                  <a:ext uri="{FF2B5EF4-FFF2-40B4-BE49-F238E27FC236}">
                    <a16:creationId xmlns:a16="http://schemas.microsoft.com/office/drawing/2014/main" id="{6802E9E6-0CD8-A55F-7EDF-F085C3FAFB8A}"/>
                  </a:ext>
                </a:extLst>
              </p:cNvPr>
              <p:cNvGrpSpPr/>
              <p:nvPr/>
            </p:nvGrpSpPr>
            <p:grpSpPr>
              <a:xfrm>
                <a:off x="1962625" y="1605438"/>
                <a:ext cx="100012" cy="81343"/>
                <a:chOff x="1962625" y="1605438"/>
                <a:chExt cx="100012" cy="81343"/>
              </a:xfrm>
              <a:noFill/>
            </p:grpSpPr>
            <p:grpSp>
              <p:nvGrpSpPr>
                <p:cNvPr id="1101" name="Graphique 1771">
                  <a:extLst>
                    <a:ext uri="{FF2B5EF4-FFF2-40B4-BE49-F238E27FC236}">
                      <a16:creationId xmlns:a16="http://schemas.microsoft.com/office/drawing/2014/main" id="{3361833E-A1AD-6DC0-E668-8DC80EC6D6C7}"/>
                    </a:ext>
                  </a:extLst>
                </p:cNvPr>
                <p:cNvGrpSpPr/>
                <p:nvPr/>
              </p:nvGrpSpPr>
              <p:grpSpPr>
                <a:xfrm>
                  <a:off x="1963101" y="1605438"/>
                  <a:ext cx="99536" cy="60960"/>
                  <a:chOff x="1963101" y="1605438"/>
                  <a:chExt cx="99536" cy="60960"/>
                </a:xfrm>
                <a:noFill/>
              </p:grpSpPr>
              <p:sp>
                <p:nvSpPr>
                  <p:cNvPr id="1105" name="Forme libre : forme 1104">
                    <a:extLst>
                      <a:ext uri="{FF2B5EF4-FFF2-40B4-BE49-F238E27FC236}">
                        <a16:creationId xmlns:a16="http://schemas.microsoft.com/office/drawing/2014/main" id="{4A068F72-387A-FE4B-5BB2-4DECBF07F6F9}"/>
                      </a:ext>
                    </a:extLst>
                  </p:cNvPr>
                  <p:cNvSpPr/>
                  <p:nvPr/>
                </p:nvSpPr>
                <p:spPr>
                  <a:xfrm>
                    <a:off x="2048826" y="1605438"/>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3" y="30575"/>
                          <a:pt x="13811" y="26099"/>
                          <a:pt x="13811" y="21050"/>
                        </a:cubicBezTo>
                        <a:lnTo>
                          <a:pt x="1381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06" name="Forme libre : forme 1105">
                    <a:extLst>
                      <a:ext uri="{FF2B5EF4-FFF2-40B4-BE49-F238E27FC236}">
                        <a16:creationId xmlns:a16="http://schemas.microsoft.com/office/drawing/2014/main" id="{34A5F80E-171D-155E-E7AB-8ADEE8BD40FA}"/>
                      </a:ext>
                    </a:extLst>
                  </p:cNvPr>
                  <p:cNvSpPr/>
                  <p:nvPr/>
                </p:nvSpPr>
                <p:spPr>
                  <a:xfrm>
                    <a:off x="1963101" y="1605724"/>
                    <a:ext cx="64769" cy="39338"/>
                  </a:xfrm>
                  <a:custGeom>
                    <a:avLst/>
                    <a:gdLst>
                      <a:gd name="connsiteX0" fmla="*/ 0 w 64769"/>
                      <a:gd name="connsiteY0" fmla="*/ 0 h 39338"/>
                      <a:gd name="connsiteX1" fmla="*/ 0 w 64769"/>
                      <a:gd name="connsiteY1" fmla="*/ 20765 h 39338"/>
                      <a:gd name="connsiteX2" fmla="*/ 49720 w 64769"/>
                      <a:gd name="connsiteY2" fmla="*/ 39338 h 39338"/>
                      <a:gd name="connsiteX3" fmla="*/ 64770 w 64769"/>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69" h="39338">
                        <a:moveTo>
                          <a:pt x="0" y="0"/>
                        </a:moveTo>
                        <a:lnTo>
                          <a:pt x="0" y="20765"/>
                        </a:lnTo>
                        <a:cubicBezTo>
                          <a:pt x="0" y="30956"/>
                          <a:pt x="22289" y="39338"/>
                          <a:pt x="49720" y="39338"/>
                        </a:cubicBezTo>
                        <a:cubicBezTo>
                          <a:pt x="54959" y="39338"/>
                          <a:pt x="60007" y="39053"/>
                          <a:pt x="64770" y="38481"/>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07" name="Forme libre : forme 1106">
                    <a:extLst>
                      <a:ext uri="{FF2B5EF4-FFF2-40B4-BE49-F238E27FC236}">
                        <a16:creationId xmlns:a16="http://schemas.microsoft.com/office/drawing/2014/main" id="{046C0D62-F2D9-7541-09AA-0219497B00CC}"/>
                      </a:ext>
                    </a:extLst>
                  </p:cNvPr>
                  <p:cNvSpPr/>
                  <p:nvPr/>
                </p:nvSpPr>
                <p:spPr>
                  <a:xfrm>
                    <a:off x="1963101" y="1626774"/>
                    <a:ext cx="99441" cy="39623"/>
                  </a:xfrm>
                  <a:custGeom>
                    <a:avLst/>
                    <a:gdLst>
                      <a:gd name="connsiteX0" fmla="*/ 0 w 99441"/>
                      <a:gd name="connsiteY0" fmla="*/ 286 h 39623"/>
                      <a:gd name="connsiteX1" fmla="*/ 0 w 99441"/>
                      <a:gd name="connsiteY1" fmla="*/ 21050 h 39623"/>
                      <a:gd name="connsiteX2" fmla="*/ 49720 w 99441"/>
                      <a:gd name="connsiteY2" fmla="*/ 39624 h 39623"/>
                      <a:gd name="connsiteX3" fmla="*/ 99441 w 99441"/>
                      <a:gd name="connsiteY3" fmla="*/ 21050 h 39623"/>
                      <a:gd name="connsiteX4" fmla="*/ 99441 w 99441"/>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9623">
                        <a:moveTo>
                          <a:pt x="0" y="286"/>
                        </a:moveTo>
                        <a:lnTo>
                          <a:pt x="0" y="21050"/>
                        </a:lnTo>
                        <a:cubicBezTo>
                          <a:pt x="0" y="31242"/>
                          <a:pt x="22289" y="39624"/>
                          <a:pt x="49720" y="39624"/>
                        </a:cubicBezTo>
                        <a:cubicBezTo>
                          <a:pt x="77153" y="39624"/>
                          <a:pt x="99441" y="31337"/>
                          <a:pt x="99441" y="21050"/>
                        </a:cubicBezTo>
                        <a:lnTo>
                          <a:pt x="99441"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grpSp>
              <p:nvGrpSpPr>
                <p:cNvPr id="1102" name="Graphique 1771">
                  <a:extLst>
                    <a:ext uri="{FF2B5EF4-FFF2-40B4-BE49-F238E27FC236}">
                      <a16:creationId xmlns:a16="http://schemas.microsoft.com/office/drawing/2014/main" id="{8DE2EFC8-C5D6-0487-64CD-BC12D326343C}"/>
                    </a:ext>
                  </a:extLst>
                </p:cNvPr>
                <p:cNvGrpSpPr/>
                <p:nvPr/>
              </p:nvGrpSpPr>
              <p:grpSpPr>
                <a:xfrm>
                  <a:off x="1962625" y="1647634"/>
                  <a:ext cx="99536" cy="39147"/>
                  <a:chOff x="1962625" y="1647634"/>
                  <a:chExt cx="99536" cy="39147"/>
                </a:xfrm>
                <a:noFill/>
              </p:grpSpPr>
              <p:sp>
                <p:nvSpPr>
                  <p:cNvPr id="1103" name="Forme libre : forme 1102">
                    <a:extLst>
                      <a:ext uri="{FF2B5EF4-FFF2-40B4-BE49-F238E27FC236}">
                        <a16:creationId xmlns:a16="http://schemas.microsoft.com/office/drawing/2014/main" id="{090B577A-D849-B4C0-B216-CCBAF083D0A3}"/>
                      </a:ext>
                    </a:extLst>
                  </p:cNvPr>
                  <p:cNvSpPr/>
                  <p:nvPr/>
                </p:nvSpPr>
                <p:spPr>
                  <a:xfrm>
                    <a:off x="2025394" y="1647634"/>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6" y="36862"/>
                          <a:pt x="36767" y="29623"/>
                          <a:pt x="36767" y="21050"/>
                        </a:cubicBezTo>
                        <a:lnTo>
                          <a:pt x="36767" y="0"/>
                        </a:ln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104" name="Forme libre : forme 1103">
                    <a:extLst>
                      <a:ext uri="{FF2B5EF4-FFF2-40B4-BE49-F238E27FC236}">
                        <a16:creationId xmlns:a16="http://schemas.microsoft.com/office/drawing/2014/main" id="{01486682-4DFB-B23D-D751-2FE2D73473E2}"/>
                      </a:ext>
                    </a:extLst>
                  </p:cNvPr>
                  <p:cNvSpPr/>
                  <p:nvPr/>
                </p:nvSpPr>
                <p:spPr>
                  <a:xfrm>
                    <a:off x="1962625" y="1647825"/>
                    <a:ext cx="40386" cy="38957"/>
                  </a:xfrm>
                  <a:custGeom>
                    <a:avLst/>
                    <a:gdLst>
                      <a:gd name="connsiteX0" fmla="*/ 0 w 40386"/>
                      <a:gd name="connsiteY0" fmla="*/ 0 h 38957"/>
                      <a:gd name="connsiteX1" fmla="*/ 0 w 40386"/>
                      <a:gd name="connsiteY1" fmla="*/ 20765 h 38957"/>
                      <a:gd name="connsiteX2" fmla="*/ 40386 w 40386"/>
                      <a:gd name="connsiteY2" fmla="*/ 38957 h 38957"/>
                    </a:gdLst>
                    <a:ahLst/>
                    <a:cxnLst>
                      <a:cxn ang="0">
                        <a:pos x="connsiteX0" y="connsiteY0"/>
                      </a:cxn>
                      <a:cxn ang="0">
                        <a:pos x="connsiteX1" y="connsiteY1"/>
                      </a:cxn>
                      <a:cxn ang="0">
                        <a:pos x="connsiteX2" y="connsiteY2"/>
                      </a:cxn>
                    </a:cxnLst>
                    <a:rect l="l" t="t" r="r" b="b"/>
                    <a:pathLst>
                      <a:path w="40386" h="38957">
                        <a:moveTo>
                          <a:pt x="0" y="0"/>
                        </a:moveTo>
                        <a:lnTo>
                          <a:pt x="0" y="20765"/>
                        </a:lnTo>
                        <a:cubicBezTo>
                          <a:pt x="0" y="29813"/>
                          <a:pt x="17336" y="37338"/>
                          <a:pt x="40386" y="38957"/>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grpSp>
          <p:sp>
            <p:nvSpPr>
              <p:cNvPr id="1097" name="Forme libre : forme 1096">
                <a:extLst>
                  <a:ext uri="{FF2B5EF4-FFF2-40B4-BE49-F238E27FC236}">
                    <a16:creationId xmlns:a16="http://schemas.microsoft.com/office/drawing/2014/main" id="{598BAC77-0026-A72B-B4E6-A8230CBFEEB4}"/>
                  </a:ext>
                </a:extLst>
              </p:cNvPr>
              <p:cNvSpPr/>
              <p:nvPr/>
            </p:nvSpPr>
            <p:spPr>
              <a:xfrm>
                <a:off x="1724024" y="1333500"/>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098" name="Forme libre : forme 1097">
                <a:extLst>
                  <a:ext uri="{FF2B5EF4-FFF2-40B4-BE49-F238E27FC236}">
                    <a16:creationId xmlns:a16="http://schemas.microsoft.com/office/drawing/2014/main" id="{DA48EAA7-B410-C8BA-5F10-9584CB8D791F}"/>
                  </a:ext>
                </a:extLst>
              </p:cNvPr>
              <p:cNvSpPr/>
              <p:nvPr/>
            </p:nvSpPr>
            <p:spPr>
              <a:xfrm>
                <a:off x="1999963" y="1387316"/>
                <a:ext cx="27813" cy="21335"/>
              </a:xfrm>
              <a:custGeom>
                <a:avLst/>
                <a:gdLst>
                  <a:gd name="connsiteX0" fmla="*/ 27813 w 27813"/>
                  <a:gd name="connsiteY0" fmla="*/ 0 h 21335"/>
                  <a:gd name="connsiteX1" fmla="*/ 0 w 27813"/>
                  <a:gd name="connsiteY1" fmla="*/ 21336 h 21335"/>
                </a:gdLst>
                <a:ahLst/>
                <a:cxnLst>
                  <a:cxn ang="0">
                    <a:pos x="connsiteX0" y="connsiteY0"/>
                  </a:cxn>
                  <a:cxn ang="0">
                    <a:pos x="connsiteX1" y="connsiteY1"/>
                  </a:cxn>
                </a:cxnLst>
                <a:rect l="l" t="t" r="r" b="b"/>
                <a:pathLst>
                  <a:path w="27813" h="21335">
                    <a:moveTo>
                      <a:pt x="27813" y="0"/>
                    </a:moveTo>
                    <a:lnTo>
                      <a:pt x="0" y="21336"/>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99" name="Forme libre : forme 1098">
                <a:extLst>
                  <a:ext uri="{FF2B5EF4-FFF2-40B4-BE49-F238E27FC236}">
                    <a16:creationId xmlns:a16="http://schemas.microsoft.com/office/drawing/2014/main" id="{3058CEC1-8F6E-CF40-237B-FBE883F6A266}"/>
                  </a:ext>
                </a:extLst>
              </p:cNvPr>
              <p:cNvSpPr/>
              <p:nvPr/>
            </p:nvSpPr>
            <p:spPr>
              <a:xfrm>
                <a:off x="2018346" y="1441513"/>
                <a:ext cx="26479" cy="2857"/>
              </a:xfrm>
              <a:custGeom>
                <a:avLst/>
                <a:gdLst>
                  <a:gd name="connsiteX0" fmla="*/ 26480 w 26479"/>
                  <a:gd name="connsiteY0" fmla="*/ 0 h 2857"/>
                  <a:gd name="connsiteX1" fmla="*/ 0 w 26479"/>
                  <a:gd name="connsiteY1" fmla="*/ 2858 h 2857"/>
                </a:gdLst>
                <a:ahLst/>
                <a:cxnLst>
                  <a:cxn ang="0">
                    <a:pos x="connsiteX0" y="connsiteY0"/>
                  </a:cxn>
                  <a:cxn ang="0">
                    <a:pos x="connsiteX1" y="connsiteY1"/>
                  </a:cxn>
                </a:cxnLst>
                <a:rect l="l" t="t" r="r" b="b"/>
                <a:pathLst>
                  <a:path w="26479" h="2857">
                    <a:moveTo>
                      <a:pt x="26480" y="0"/>
                    </a:moveTo>
                    <a:lnTo>
                      <a:pt x="0" y="2858"/>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100" name="Forme libre : forme 1099">
                <a:extLst>
                  <a:ext uri="{FF2B5EF4-FFF2-40B4-BE49-F238E27FC236}">
                    <a16:creationId xmlns:a16="http://schemas.microsoft.com/office/drawing/2014/main" id="{AB5267F1-795C-4770-AD4F-331C58C0C6E3}"/>
                  </a:ext>
                </a:extLst>
              </p:cNvPr>
              <p:cNvSpPr/>
              <p:nvPr/>
            </p:nvSpPr>
            <p:spPr>
              <a:xfrm>
                <a:off x="1969769" y="1362741"/>
                <a:ext cx="6000" cy="16859"/>
              </a:xfrm>
              <a:custGeom>
                <a:avLst/>
                <a:gdLst>
                  <a:gd name="connsiteX0" fmla="*/ 6001 w 6000"/>
                  <a:gd name="connsiteY0" fmla="*/ 0 h 16859"/>
                  <a:gd name="connsiteX1" fmla="*/ 0 w 6000"/>
                  <a:gd name="connsiteY1" fmla="*/ 16859 h 16859"/>
                </a:gdLst>
                <a:ahLst/>
                <a:cxnLst>
                  <a:cxn ang="0">
                    <a:pos x="connsiteX0" y="connsiteY0"/>
                  </a:cxn>
                  <a:cxn ang="0">
                    <a:pos x="connsiteX1" y="connsiteY1"/>
                  </a:cxn>
                </a:cxnLst>
                <a:rect l="l" t="t" r="r" b="b"/>
                <a:pathLst>
                  <a:path w="6000" h="16859">
                    <a:moveTo>
                      <a:pt x="6001" y="0"/>
                    </a:moveTo>
                    <a:lnTo>
                      <a:pt x="0" y="16859"/>
                    </a:lnTo>
                  </a:path>
                </a:pathLst>
              </a:custGeom>
              <a:ln w="12700" cap="rnd">
                <a:solidFill>
                  <a:schemeClr val="bg1"/>
                </a:solidFill>
                <a:prstDash val="solid"/>
                <a:round/>
              </a:ln>
            </p:spPr>
            <p:txBody>
              <a:bodyPr rtlCol="0" anchor="ctr"/>
              <a:lstStyle/>
              <a:p>
                <a:endParaRPr lang="fr-FR" sz="1400" u="sng">
                  <a:solidFill>
                    <a:srgbClr val="E50051"/>
                  </a:solidFill>
                </a:endParaRPr>
              </a:p>
            </p:txBody>
          </p:sp>
        </p:grpSp>
        <p:sp>
          <p:nvSpPr>
            <p:cNvPr id="1076" name="Forme libre : forme 1075">
              <a:extLst>
                <a:ext uri="{FF2B5EF4-FFF2-40B4-BE49-F238E27FC236}">
                  <a16:creationId xmlns:a16="http://schemas.microsoft.com/office/drawing/2014/main" id="{4691145B-2A92-A2D6-0035-4E75F0CE733E}"/>
                </a:ext>
              </a:extLst>
            </p:cNvPr>
            <p:cNvSpPr/>
            <p:nvPr/>
          </p:nvSpPr>
          <p:spPr>
            <a:xfrm>
              <a:off x="1847563" y="1684401"/>
              <a:ext cx="46482" cy="9525"/>
            </a:xfrm>
            <a:custGeom>
              <a:avLst/>
              <a:gdLst>
                <a:gd name="connsiteX0" fmla="*/ 0 w 46482"/>
                <a:gd name="connsiteY0" fmla="*/ 0 h 9525"/>
                <a:gd name="connsiteX1" fmla="*/ 46482 w 46482"/>
                <a:gd name="connsiteY1" fmla="*/ 0 h 9525"/>
              </a:gdLst>
              <a:ahLst/>
              <a:cxnLst>
                <a:cxn ang="0">
                  <a:pos x="connsiteX0" y="connsiteY0"/>
                </a:cxn>
                <a:cxn ang="0">
                  <a:pos x="connsiteX1" y="connsiteY1"/>
                </a:cxn>
              </a:cxnLst>
              <a:rect l="l" t="t" r="r" b="b"/>
              <a:pathLst>
                <a:path w="46482" h="9525">
                  <a:moveTo>
                    <a:pt x="0" y="0"/>
                  </a:moveTo>
                  <a:lnTo>
                    <a:pt x="46482" y="0"/>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77" name="Forme libre : forme 1076">
              <a:extLst>
                <a:ext uri="{FF2B5EF4-FFF2-40B4-BE49-F238E27FC236}">
                  <a16:creationId xmlns:a16="http://schemas.microsoft.com/office/drawing/2014/main" id="{5E88C71C-132A-6AFD-8D3B-CC1C6B145498}"/>
                </a:ext>
              </a:extLst>
            </p:cNvPr>
            <p:cNvSpPr/>
            <p:nvPr/>
          </p:nvSpPr>
          <p:spPr>
            <a:xfrm>
              <a:off x="1907951" y="1683734"/>
              <a:ext cx="10191" cy="9525"/>
            </a:xfrm>
            <a:custGeom>
              <a:avLst/>
              <a:gdLst>
                <a:gd name="connsiteX0" fmla="*/ 0 w 10191"/>
                <a:gd name="connsiteY0" fmla="*/ 0 h 9525"/>
                <a:gd name="connsiteX1" fmla="*/ 10192 w 10191"/>
                <a:gd name="connsiteY1" fmla="*/ 0 h 9525"/>
              </a:gdLst>
              <a:ahLst/>
              <a:cxnLst>
                <a:cxn ang="0">
                  <a:pos x="connsiteX0" y="connsiteY0"/>
                </a:cxn>
                <a:cxn ang="0">
                  <a:pos x="connsiteX1" y="connsiteY1"/>
                </a:cxn>
              </a:cxnLst>
              <a:rect l="l" t="t" r="r" b="b"/>
              <a:pathLst>
                <a:path w="10191" h="9525">
                  <a:moveTo>
                    <a:pt x="0" y="0"/>
                  </a:moveTo>
                  <a:lnTo>
                    <a:pt x="10192" y="0"/>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78" name="Forme libre : forme 1077">
              <a:extLst>
                <a:ext uri="{FF2B5EF4-FFF2-40B4-BE49-F238E27FC236}">
                  <a16:creationId xmlns:a16="http://schemas.microsoft.com/office/drawing/2014/main" id="{8E801D06-9AD2-CF76-5945-B7799C738FFE}"/>
                </a:ext>
              </a:extLst>
            </p:cNvPr>
            <p:cNvSpPr/>
            <p:nvPr/>
          </p:nvSpPr>
          <p:spPr>
            <a:xfrm>
              <a:off x="1828132" y="1625060"/>
              <a:ext cx="29622" cy="9525"/>
            </a:xfrm>
            <a:custGeom>
              <a:avLst/>
              <a:gdLst>
                <a:gd name="connsiteX0" fmla="*/ 0 w 29622"/>
                <a:gd name="connsiteY0" fmla="*/ 0 h 9525"/>
                <a:gd name="connsiteX1" fmla="*/ 29623 w 29622"/>
                <a:gd name="connsiteY1" fmla="*/ 0 h 9525"/>
              </a:gdLst>
              <a:ahLst/>
              <a:cxnLst>
                <a:cxn ang="0">
                  <a:pos x="connsiteX0" y="connsiteY0"/>
                </a:cxn>
                <a:cxn ang="0">
                  <a:pos x="connsiteX1" y="connsiteY1"/>
                </a:cxn>
              </a:cxnLst>
              <a:rect l="l" t="t" r="r" b="b"/>
              <a:pathLst>
                <a:path w="29622" h="9525">
                  <a:moveTo>
                    <a:pt x="0" y="0"/>
                  </a:moveTo>
                  <a:lnTo>
                    <a:pt x="29623" y="0"/>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79" name="Forme libre : forme 1078">
              <a:extLst>
                <a:ext uri="{FF2B5EF4-FFF2-40B4-BE49-F238E27FC236}">
                  <a16:creationId xmlns:a16="http://schemas.microsoft.com/office/drawing/2014/main" id="{0282A955-2BDB-814A-C088-8BDE238E32B2}"/>
                </a:ext>
              </a:extLst>
            </p:cNvPr>
            <p:cNvSpPr/>
            <p:nvPr/>
          </p:nvSpPr>
          <p:spPr>
            <a:xfrm>
              <a:off x="1828132" y="1643538"/>
              <a:ext cx="12477" cy="9525"/>
            </a:xfrm>
            <a:custGeom>
              <a:avLst/>
              <a:gdLst>
                <a:gd name="connsiteX0" fmla="*/ 0 w 12477"/>
                <a:gd name="connsiteY0" fmla="*/ 0 h 9525"/>
                <a:gd name="connsiteX1" fmla="*/ 12478 w 12477"/>
                <a:gd name="connsiteY1" fmla="*/ 0 h 9525"/>
              </a:gdLst>
              <a:ahLst/>
              <a:cxnLst>
                <a:cxn ang="0">
                  <a:pos x="connsiteX0" y="connsiteY0"/>
                </a:cxn>
                <a:cxn ang="0">
                  <a:pos x="connsiteX1" y="connsiteY1"/>
                </a:cxn>
              </a:cxnLst>
              <a:rect l="l" t="t" r="r" b="b"/>
              <a:pathLst>
                <a:path w="12477" h="9525">
                  <a:moveTo>
                    <a:pt x="0" y="0"/>
                  </a:moveTo>
                  <a:lnTo>
                    <a:pt x="12478" y="0"/>
                  </a:lnTo>
                </a:path>
              </a:pathLst>
            </a:custGeom>
            <a:ln w="12700" cap="rnd">
              <a:solidFill>
                <a:schemeClr val="bg1"/>
              </a:solidFill>
              <a:prstDash val="solid"/>
              <a:round/>
            </a:ln>
          </p:spPr>
          <p:txBody>
            <a:bodyPr rtlCol="0" anchor="ctr"/>
            <a:lstStyle/>
            <a:p>
              <a:endParaRPr lang="fr-FR" sz="1400" u="sng">
                <a:solidFill>
                  <a:srgbClr val="E50051"/>
                </a:solidFill>
              </a:endParaRPr>
            </a:p>
          </p:txBody>
        </p:sp>
        <p:sp>
          <p:nvSpPr>
            <p:cNvPr id="1080" name="Forme libre : forme 1079">
              <a:extLst>
                <a:ext uri="{FF2B5EF4-FFF2-40B4-BE49-F238E27FC236}">
                  <a16:creationId xmlns:a16="http://schemas.microsoft.com/office/drawing/2014/main" id="{711DEDD3-0FA4-A5C9-F40B-651301448EDF}"/>
                </a:ext>
              </a:extLst>
            </p:cNvPr>
            <p:cNvSpPr/>
            <p:nvPr/>
          </p:nvSpPr>
          <p:spPr>
            <a:xfrm>
              <a:off x="1848420" y="1418844"/>
              <a:ext cx="10382" cy="3047"/>
            </a:xfrm>
            <a:custGeom>
              <a:avLst/>
              <a:gdLst>
                <a:gd name="connsiteX0" fmla="*/ 0 w 10382"/>
                <a:gd name="connsiteY0" fmla="*/ 3048 h 3047"/>
                <a:gd name="connsiteX1" fmla="*/ 10382 w 10382"/>
                <a:gd name="connsiteY1" fmla="*/ 0 h 3047"/>
              </a:gdLst>
              <a:ahLst/>
              <a:cxnLst>
                <a:cxn ang="0">
                  <a:pos x="connsiteX0" y="connsiteY0"/>
                </a:cxn>
                <a:cxn ang="0">
                  <a:pos x="connsiteX1" y="connsiteY1"/>
                </a:cxn>
              </a:cxnLst>
              <a:rect l="l" t="t" r="r" b="b"/>
              <a:pathLst>
                <a:path w="10382" h="3047">
                  <a:moveTo>
                    <a:pt x="0" y="3048"/>
                  </a:moveTo>
                  <a:cubicBezTo>
                    <a:pt x="3238" y="1810"/>
                    <a:pt x="6667" y="762"/>
                    <a:pt x="10382" y="0"/>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sp>
          <p:nvSpPr>
            <p:cNvPr id="1081" name="Forme libre : forme 1080">
              <a:extLst>
                <a:ext uri="{FF2B5EF4-FFF2-40B4-BE49-F238E27FC236}">
                  <a16:creationId xmlns:a16="http://schemas.microsoft.com/office/drawing/2014/main" id="{EB552F58-C861-444E-1A4E-4092398363A5}"/>
                </a:ext>
              </a:extLst>
            </p:cNvPr>
            <p:cNvSpPr/>
            <p:nvPr/>
          </p:nvSpPr>
          <p:spPr>
            <a:xfrm>
              <a:off x="1806320" y="1433988"/>
              <a:ext cx="22669" cy="48196"/>
            </a:xfrm>
            <a:custGeom>
              <a:avLst/>
              <a:gdLst>
                <a:gd name="connsiteX0" fmla="*/ 0 w 22669"/>
                <a:gd name="connsiteY0" fmla="*/ 48196 h 48196"/>
                <a:gd name="connsiteX1" fmla="*/ 22670 w 22669"/>
                <a:gd name="connsiteY1" fmla="*/ 0 h 48196"/>
              </a:gdLst>
              <a:ahLst/>
              <a:cxnLst>
                <a:cxn ang="0">
                  <a:pos x="connsiteX0" y="connsiteY0"/>
                </a:cxn>
                <a:cxn ang="0">
                  <a:pos x="connsiteX1" y="connsiteY1"/>
                </a:cxn>
              </a:cxnLst>
              <a:rect l="l" t="t" r="r" b="b"/>
              <a:pathLst>
                <a:path w="22669" h="48196">
                  <a:moveTo>
                    <a:pt x="0" y="48196"/>
                  </a:moveTo>
                  <a:cubicBezTo>
                    <a:pt x="0" y="48196"/>
                    <a:pt x="1905" y="19336"/>
                    <a:pt x="22670" y="0"/>
                  </a:cubicBezTo>
                </a:path>
              </a:pathLst>
            </a:custGeom>
            <a:noFill/>
            <a:ln w="12700" cap="rnd">
              <a:solidFill>
                <a:schemeClr val="bg1"/>
              </a:solidFill>
              <a:prstDash val="solid"/>
              <a:round/>
            </a:ln>
          </p:spPr>
          <p:txBody>
            <a:bodyPr rtlCol="0" anchor="ctr"/>
            <a:lstStyle/>
            <a:p>
              <a:endParaRPr lang="fr-FR" sz="1400" u="sng">
                <a:solidFill>
                  <a:srgbClr val="E50051"/>
                </a:solidFill>
              </a:endParaRPr>
            </a:p>
          </p:txBody>
        </p:sp>
      </p:grpSp>
      <p:sp>
        <p:nvSpPr>
          <p:cNvPr id="1124" name="Ellipse 1123">
            <a:extLst>
              <a:ext uri="{FF2B5EF4-FFF2-40B4-BE49-F238E27FC236}">
                <a16:creationId xmlns:a16="http://schemas.microsoft.com/office/drawing/2014/main" id="{52E53CF7-A0CA-FE4F-A943-1641B2A2B0D4}"/>
              </a:ext>
            </a:extLst>
          </p:cNvPr>
          <p:cNvSpPr/>
          <p:nvPr/>
        </p:nvSpPr>
        <p:spPr>
          <a:xfrm>
            <a:off x="10711772" y="5028384"/>
            <a:ext cx="720000" cy="720000"/>
          </a:xfrm>
          <a:prstGeom prst="ellipse">
            <a:avLst/>
          </a:prstGeom>
          <a:solidFill>
            <a:srgbClr val="FFC000"/>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grpSp>
        <p:nvGrpSpPr>
          <p:cNvPr id="1175" name="Graphique 1875">
            <a:extLst>
              <a:ext uri="{FF2B5EF4-FFF2-40B4-BE49-F238E27FC236}">
                <a16:creationId xmlns:a16="http://schemas.microsoft.com/office/drawing/2014/main" id="{3FAB70DA-DF89-EEAF-A376-4989395EBB72}"/>
              </a:ext>
            </a:extLst>
          </p:cNvPr>
          <p:cNvGrpSpPr/>
          <p:nvPr/>
        </p:nvGrpSpPr>
        <p:grpSpPr>
          <a:xfrm>
            <a:off x="10787528" y="5135552"/>
            <a:ext cx="559566" cy="407470"/>
            <a:chOff x="3717239" y="5209705"/>
            <a:chExt cx="424719" cy="309276"/>
          </a:xfrm>
          <a:noFill/>
        </p:grpSpPr>
        <p:grpSp>
          <p:nvGrpSpPr>
            <p:cNvPr id="1176" name="Graphique 1875">
              <a:extLst>
                <a:ext uri="{FF2B5EF4-FFF2-40B4-BE49-F238E27FC236}">
                  <a16:creationId xmlns:a16="http://schemas.microsoft.com/office/drawing/2014/main" id="{C05ACAC5-2DB7-840B-D31B-9B1A5ADDC6A9}"/>
                </a:ext>
              </a:extLst>
            </p:cNvPr>
            <p:cNvGrpSpPr/>
            <p:nvPr/>
          </p:nvGrpSpPr>
          <p:grpSpPr>
            <a:xfrm>
              <a:off x="3717239" y="5209705"/>
              <a:ext cx="424719" cy="309276"/>
              <a:chOff x="3717239" y="5209705"/>
              <a:chExt cx="424719" cy="309276"/>
            </a:xfrm>
            <a:grpFill/>
          </p:grpSpPr>
          <p:sp>
            <p:nvSpPr>
              <p:cNvPr id="1178" name="Forme libre : forme 1177">
                <a:extLst>
                  <a:ext uri="{FF2B5EF4-FFF2-40B4-BE49-F238E27FC236}">
                    <a16:creationId xmlns:a16="http://schemas.microsoft.com/office/drawing/2014/main" id="{6422D967-816C-BB3D-AADC-FC83C8637153}"/>
                  </a:ext>
                </a:extLst>
              </p:cNvPr>
              <p:cNvSpPr/>
              <p:nvPr/>
            </p:nvSpPr>
            <p:spPr>
              <a:xfrm>
                <a:off x="3993369" y="5316861"/>
                <a:ext cx="53340" cy="45815"/>
              </a:xfrm>
              <a:custGeom>
                <a:avLst/>
                <a:gdLst>
                  <a:gd name="connsiteX0" fmla="*/ 0 w 53340"/>
                  <a:gd name="connsiteY0" fmla="*/ 0 h 45815"/>
                  <a:gd name="connsiteX1" fmla="*/ 53340 w 53340"/>
                  <a:gd name="connsiteY1" fmla="*/ 0 h 45815"/>
                  <a:gd name="connsiteX2" fmla="*/ 53340 w 53340"/>
                  <a:gd name="connsiteY2" fmla="*/ 45815 h 45815"/>
                  <a:gd name="connsiteX3" fmla="*/ 0 w 5334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3340" h="45815">
                    <a:moveTo>
                      <a:pt x="0" y="0"/>
                    </a:moveTo>
                    <a:lnTo>
                      <a:pt x="53340" y="0"/>
                    </a:lnTo>
                    <a:lnTo>
                      <a:pt x="53340" y="45815"/>
                    </a:lnTo>
                    <a:lnTo>
                      <a:pt x="0" y="45815"/>
                    </a:lnTo>
                    <a:close/>
                  </a:path>
                </a:pathLst>
              </a:custGeom>
              <a:grpFill/>
              <a:ln w="12700" cap="rnd">
                <a:solidFill>
                  <a:schemeClr val="bg1"/>
                </a:solidFill>
                <a:prstDash val="solid"/>
                <a:round/>
              </a:ln>
            </p:spPr>
            <p:txBody>
              <a:bodyPr rtlCol="0" anchor="ctr"/>
              <a:lstStyle/>
              <a:p>
                <a:endParaRPr lang="fr-FR" sz="1400"/>
              </a:p>
            </p:txBody>
          </p:sp>
          <p:sp>
            <p:nvSpPr>
              <p:cNvPr id="1179" name="Forme libre : forme 1178">
                <a:extLst>
                  <a:ext uri="{FF2B5EF4-FFF2-40B4-BE49-F238E27FC236}">
                    <a16:creationId xmlns:a16="http://schemas.microsoft.com/office/drawing/2014/main" id="{563054DB-6FF2-CCA6-C9B0-6D016804F0D9}"/>
                  </a:ext>
                </a:extLst>
              </p:cNvPr>
              <p:cNvSpPr/>
              <p:nvPr/>
            </p:nvSpPr>
            <p:spPr>
              <a:xfrm>
                <a:off x="3853447" y="5401539"/>
                <a:ext cx="53340" cy="45815"/>
              </a:xfrm>
              <a:custGeom>
                <a:avLst/>
                <a:gdLst>
                  <a:gd name="connsiteX0" fmla="*/ 0 w 53340"/>
                  <a:gd name="connsiteY0" fmla="*/ 0 h 45815"/>
                  <a:gd name="connsiteX1" fmla="*/ 53340 w 53340"/>
                  <a:gd name="connsiteY1" fmla="*/ 0 h 45815"/>
                  <a:gd name="connsiteX2" fmla="*/ 53340 w 53340"/>
                  <a:gd name="connsiteY2" fmla="*/ 45815 h 45815"/>
                  <a:gd name="connsiteX3" fmla="*/ 0 w 5334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3340" h="45815">
                    <a:moveTo>
                      <a:pt x="0" y="0"/>
                    </a:moveTo>
                    <a:lnTo>
                      <a:pt x="53340" y="0"/>
                    </a:lnTo>
                    <a:lnTo>
                      <a:pt x="53340" y="45815"/>
                    </a:lnTo>
                    <a:lnTo>
                      <a:pt x="0" y="45815"/>
                    </a:lnTo>
                    <a:close/>
                  </a:path>
                </a:pathLst>
              </a:custGeom>
              <a:grpFill/>
              <a:ln w="12700" cap="rnd">
                <a:solidFill>
                  <a:schemeClr val="bg1"/>
                </a:solidFill>
                <a:prstDash val="solid"/>
                <a:round/>
              </a:ln>
            </p:spPr>
            <p:txBody>
              <a:bodyPr rtlCol="0" anchor="ctr"/>
              <a:lstStyle/>
              <a:p>
                <a:endParaRPr lang="fr-FR" sz="1400"/>
              </a:p>
            </p:txBody>
          </p:sp>
          <p:sp>
            <p:nvSpPr>
              <p:cNvPr id="1180" name="Forme libre : forme 1179">
                <a:extLst>
                  <a:ext uri="{FF2B5EF4-FFF2-40B4-BE49-F238E27FC236}">
                    <a16:creationId xmlns:a16="http://schemas.microsoft.com/office/drawing/2014/main" id="{2C46CEEA-1236-A592-3F91-6AEE5D3C22A4}"/>
                  </a:ext>
                </a:extLst>
              </p:cNvPr>
              <p:cNvSpPr/>
              <p:nvPr/>
            </p:nvSpPr>
            <p:spPr>
              <a:xfrm>
                <a:off x="3729526" y="5252853"/>
                <a:ext cx="399573" cy="115443"/>
              </a:xfrm>
              <a:custGeom>
                <a:avLst/>
                <a:gdLst>
                  <a:gd name="connsiteX0" fmla="*/ 0 w 399573"/>
                  <a:gd name="connsiteY0" fmla="*/ 109823 h 115443"/>
                  <a:gd name="connsiteX1" fmla="*/ 176498 w 399573"/>
                  <a:gd name="connsiteY1" fmla="*/ 109823 h 115443"/>
                  <a:gd name="connsiteX2" fmla="*/ 289179 w 399573"/>
                  <a:gd name="connsiteY2" fmla="*/ 0 h 115443"/>
                  <a:gd name="connsiteX3" fmla="*/ 399574 w 399573"/>
                  <a:gd name="connsiteY3" fmla="*/ 115443 h 115443"/>
                </a:gdLst>
                <a:ahLst/>
                <a:cxnLst>
                  <a:cxn ang="0">
                    <a:pos x="connsiteX0" y="connsiteY0"/>
                  </a:cxn>
                  <a:cxn ang="0">
                    <a:pos x="connsiteX1" y="connsiteY1"/>
                  </a:cxn>
                  <a:cxn ang="0">
                    <a:pos x="connsiteX2" y="connsiteY2"/>
                  </a:cxn>
                  <a:cxn ang="0">
                    <a:pos x="connsiteX3" y="connsiteY3"/>
                  </a:cxn>
                </a:cxnLst>
                <a:rect l="l" t="t" r="r" b="b"/>
                <a:pathLst>
                  <a:path w="399573" h="115443">
                    <a:moveTo>
                      <a:pt x="0" y="109823"/>
                    </a:moveTo>
                    <a:lnTo>
                      <a:pt x="176498" y="109823"/>
                    </a:lnTo>
                    <a:lnTo>
                      <a:pt x="289179" y="0"/>
                    </a:lnTo>
                    <a:lnTo>
                      <a:pt x="399574" y="115443"/>
                    </a:lnTo>
                  </a:path>
                </a:pathLst>
              </a:custGeom>
              <a:grpFill/>
              <a:ln w="12700" cap="rnd">
                <a:solidFill>
                  <a:schemeClr val="bg1"/>
                </a:solidFill>
                <a:prstDash val="solid"/>
                <a:round/>
              </a:ln>
            </p:spPr>
            <p:txBody>
              <a:bodyPr rtlCol="0" anchor="ctr"/>
              <a:lstStyle/>
              <a:p>
                <a:endParaRPr lang="fr-FR" sz="1400"/>
              </a:p>
            </p:txBody>
          </p:sp>
          <p:sp>
            <p:nvSpPr>
              <p:cNvPr id="1181" name="Forme libre : forme 1180">
                <a:extLst>
                  <a:ext uri="{FF2B5EF4-FFF2-40B4-BE49-F238E27FC236}">
                    <a16:creationId xmlns:a16="http://schemas.microsoft.com/office/drawing/2014/main" id="{8D0AEB8E-65D6-0F4B-C782-915E5F802A0A}"/>
                  </a:ext>
                </a:extLst>
              </p:cNvPr>
              <p:cNvSpPr/>
              <p:nvPr/>
            </p:nvSpPr>
            <p:spPr>
              <a:xfrm>
                <a:off x="4107764" y="5376678"/>
                <a:ext cx="9525" cy="139541"/>
              </a:xfrm>
              <a:custGeom>
                <a:avLst/>
                <a:gdLst>
                  <a:gd name="connsiteX0" fmla="*/ 0 w 9525"/>
                  <a:gd name="connsiteY0" fmla="*/ 0 h 139541"/>
                  <a:gd name="connsiteX1" fmla="*/ 0 w 9525"/>
                  <a:gd name="connsiteY1" fmla="*/ 139541 h 139541"/>
                </a:gdLst>
                <a:ahLst/>
                <a:cxnLst>
                  <a:cxn ang="0">
                    <a:pos x="connsiteX0" y="connsiteY0"/>
                  </a:cxn>
                  <a:cxn ang="0">
                    <a:pos x="connsiteX1" y="connsiteY1"/>
                  </a:cxn>
                </a:cxnLst>
                <a:rect l="l" t="t" r="r" b="b"/>
                <a:pathLst>
                  <a:path w="9525" h="139541">
                    <a:moveTo>
                      <a:pt x="0" y="0"/>
                    </a:moveTo>
                    <a:lnTo>
                      <a:pt x="0" y="139541"/>
                    </a:lnTo>
                  </a:path>
                </a:pathLst>
              </a:custGeom>
              <a:grpFill/>
              <a:ln w="12700" cap="rnd">
                <a:solidFill>
                  <a:schemeClr val="bg1"/>
                </a:solidFill>
                <a:prstDash val="solid"/>
                <a:round/>
              </a:ln>
            </p:spPr>
            <p:txBody>
              <a:bodyPr rtlCol="0" anchor="ctr"/>
              <a:lstStyle/>
              <a:p>
                <a:endParaRPr lang="fr-FR" sz="1400"/>
              </a:p>
            </p:txBody>
          </p:sp>
          <p:sp>
            <p:nvSpPr>
              <p:cNvPr id="1182" name="Forme libre : forme 1181">
                <a:extLst>
                  <a:ext uri="{FF2B5EF4-FFF2-40B4-BE49-F238E27FC236}">
                    <a16:creationId xmlns:a16="http://schemas.microsoft.com/office/drawing/2014/main" id="{A7815E57-57FC-71C4-16F1-3622D2B9D3CE}"/>
                  </a:ext>
                </a:extLst>
              </p:cNvPr>
              <p:cNvSpPr/>
              <p:nvPr/>
            </p:nvSpPr>
            <p:spPr>
              <a:xfrm>
                <a:off x="3717239" y="5518410"/>
                <a:ext cx="424719" cy="9525"/>
              </a:xfrm>
              <a:custGeom>
                <a:avLst/>
                <a:gdLst>
                  <a:gd name="connsiteX0" fmla="*/ 424720 w 424719"/>
                  <a:gd name="connsiteY0" fmla="*/ 0 h 9525"/>
                  <a:gd name="connsiteX1" fmla="*/ 0 w 424719"/>
                  <a:gd name="connsiteY1" fmla="*/ 0 h 9525"/>
                </a:gdLst>
                <a:ahLst/>
                <a:cxnLst>
                  <a:cxn ang="0">
                    <a:pos x="connsiteX0" y="connsiteY0"/>
                  </a:cxn>
                  <a:cxn ang="0">
                    <a:pos x="connsiteX1" y="connsiteY1"/>
                  </a:cxn>
                </a:cxnLst>
                <a:rect l="l" t="t" r="r" b="b"/>
                <a:pathLst>
                  <a:path w="424719" h="9525">
                    <a:moveTo>
                      <a:pt x="424720" y="0"/>
                    </a:moveTo>
                    <a:lnTo>
                      <a:pt x="0" y="0"/>
                    </a:lnTo>
                  </a:path>
                </a:pathLst>
              </a:custGeom>
              <a:grpFill/>
              <a:ln w="12700" cap="rnd">
                <a:solidFill>
                  <a:schemeClr val="bg1"/>
                </a:solidFill>
                <a:prstDash val="solid"/>
                <a:round/>
              </a:ln>
            </p:spPr>
            <p:txBody>
              <a:bodyPr rtlCol="0" anchor="ctr"/>
              <a:lstStyle/>
              <a:p>
                <a:endParaRPr lang="fr-FR" sz="1400"/>
              </a:p>
            </p:txBody>
          </p:sp>
          <p:sp>
            <p:nvSpPr>
              <p:cNvPr id="1183" name="Forme libre : forme 1182">
                <a:extLst>
                  <a:ext uri="{FF2B5EF4-FFF2-40B4-BE49-F238E27FC236}">
                    <a16:creationId xmlns:a16="http://schemas.microsoft.com/office/drawing/2014/main" id="{5C3EB293-12AA-E2D0-078B-AB0B7E299269}"/>
                  </a:ext>
                </a:extLst>
              </p:cNvPr>
              <p:cNvSpPr/>
              <p:nvPr/>
            </p:nvSpPr>
            <p:spPr>
              <a:xfrm>
                <a:off x="3930694" y="5341912"/>
                <a:ext cx="9525" cy="152400"/>
              </a:xfrm>
              <a:custGeom>
                <a:avLst/>
                <a:gdLst>
                  <a:gd name="connsiteX0" fmla="*/ 0 w 9525"/>
                  <a:gd name="connsiteY0" fmla="*/ 0 h 152400"/>
                  <a:gd name="connsiteX1" fmla="*/ 0 w 9525"/>
                  <a:gd name="connsiteY1" fmla="*/ 152400 h 152400"/>
                </a:gdLst>
                <a:ahLst/>
                <a:cxnLst>
                  <a:cxn ang="0">
                    <a:pos x="connsiteX0" y="connsiteY0"/>
                  </a:cxn>
                  <a:cxn ang="0">
                    <a:pos x="connsiteX1" y="connsiteY1"/>
                  </a:cxn>
                </a:cxnLst>
                <a:rect l="l" t="t" r="r" b="b"/>
                <a:pathLst>
                  <a:path w="9525" h="152400">
                    <a:moveTo>
                      <a:pt x="0" y="0"/>
                    </a:moveTo>
                    <a:lnTo>
                      <a:pt x="0" y="152400"/>
                    </a:lnTo>
                  </a:path>
                </a:pathLst>
              </a:custGeom>
              <a:grpFill/>
              <a:ln w="12700" cap="rnd">
                <a:solidFill>
                  <a:schemeClr val="bg1"/>
                </a:solidFill>
                <a:prstDash val="solid"/>
                <a:round/>
              </a:ln>
            </p:spPr>
            <p:txBody>
              <a:bodyPr rtlCol="0" anchor="ctr"/>
              <a:lstStyle/>
              <a:p>
                <a:endParaRPr lang="fr-FR" sz="1400"/>
              </a:p>
            </p:txBody>
          </p:sp>
          <p:sp>
            <p:nvSpPr>
              <p:cNvPr id="1184" name="Forme libre : forme 1183">
                <a:extLst>
                  <a:ext uri="{FF2B5EF4-FFF2-40B4-BE49-F238E27FC236}">
                    <a16:creationId xmlns:a16="http://schemas.microsoft.com/office/drawing/2014/main" id="{06D7A95C-01D0-F838-F36C-91D20300E3DC}"/>
                  </a:ext>
                </a:extLst>
              </p:cNvPr>
              <p:cNvSpPr/>
              <p:nvPr/>
            </p:nvSpPr>
            <p:spPr>
              <a:xfrm>
                <a:off x="3754196" y="5366582"/>
                <a:ext cx="9525" cy="152400"/>
              </a:xfrm>
              <a:custGeom>
                <a:avLst/>
                <a:gdLst>
                  <a:gd name="connsiteX0" fmla="*/ 0 w 9525"/>
                  <a:gd name="connsiteY0" fmla="*/ 0 h 152400"/>
                  <a:gd name="connsiteX1" fmla="*/ 0 w 9525"/>
                  <a:gd name="connsiteY1" fmla="*/ 152400 h 152400"/>
                </a:gdLst>
                <a:ahLst/>
                <a:cxnLst>
                  <a:cxn ang="0">
                    <a:pos x="connsiteX0" y="connsiteY0"/>
                  </a:cxn>
                  <a:cxn ang="0">
                    <a:pos x="connsiteX1" y="connsiteY1"/>
                  </a:cxn>
                </a:cxnLst>
                <a:rect l="l" t="t" r="r" b="b"/>
                <a:pathLst>
                  <a:path w="9525" h="152400">
                    <a:moveTo>
                      <a:pt x="0" y="0"/>
                    </a:moveTo>
                    <a:lnTo>
                      <a:pt x="0" y="152400"/>
                    </a:lnTo>
                  </a:path>
                </a:pathLst>
              </a:custGeom>
              <a:grpFill/>
              <a:ln w="12700" cap="rnd">
                <a:solidFill>
                  <a:schemeClr val="bg1"/>
                </a:solidFill>
                <a:prstDash val="solid"/>
                <a:round/>
              </a:ln>
            </p:spPr>
            <p:txBody>
              <a:bodyPr rtlCol="0" anchor="ctr"/>
              <a:lstStyle/>
              <a:p>
                <a:endParaRPr lang="fr-FR" sz="1400"/>
              </a:p>
            </p:txBody>
          </p:sp>
          <p:sp>
            <p:nvSpPr>
              <p:cNvPr id="1185" name="Forme libre : forme 1184">
                <a:extLst>
                  <a:ext uri="{FF2B5EF4-FFF2-40B4-BE49-F238E27FC236}">
                    <a16:creationId xmlns:a16="http://schemas.microsoft.com/office/drawing/2014/main" id="{A4D30697-0E7C-BE57-6434-5FE75CC2FB1F}"/>
                  </a:ext>
                </a:extLst>
              </p:cNvPr>
              <p:cNvSpPr/>
              <p:nvPr/>
            </p:nvSpPr>
            <p:spPr>
              <a:xfrm>
                <a:off x="3749148" y="5252853"/>
                <a:ext cx="119062" cy="87439"/>
              </a:xfrm>
              <a:custGeom>
                <a:avLst/>
                <a:gdLst>
                  <a:gd name="connsiteX0" fmla="*/ 119062 w 119062"/>
                  <a:gd name="connsiteY0" fmla="*/ 0 h 87439"/>
                  <a:gd name="connsiteX1" fmla="*/ 95250 w 119062"/>
                  <a:gd name="connsiteY1" fmla="*/ 0 h 87439"/>
                  <a:gd name="connsiteX2" fmla="*/ 0 w 119062"/>
                  <a:gd name="connsiteY2" fmla="*/ 87440 h 87439"/>
                </a:gdLst>
                <a:ahLst/>
                <a:cxnLst>
                  <a:cxn ang="0">
                    <a:pos x="connsiteX0" y="connsiteY0"/>
                  </a:cxn>
                  <a:cxn ang="0">
                    <a:pos x="connsiteX1" y="connsiteY1"/>
                  </a:cxn>
                  <a:cxn ang="0">
                    <a:pos x="connsiteX2" y="connsiteY2"/>
                  </a:cxn>
                </a:cxnLst>
                <a:rect l="l" t="t" r="r" b="b"/>
                <a:pathLst>
                  <a:path w="119062" h="87439">
                    <a:moveTo>
                      <a:pt x="119062" y="0"/>
                    </a:moveTo>
                    <a:lnTo>
                      <a:pt x="95250" y="0"/>
                    </a:lnTo>
                    <a:lnTo>
                      <a:pt x="0" y="87440"/>
                    </a:lnTo>
                  </a:path>
                </a:pathLst>
              </a:custGeom>
              <a:grpFill/>
              <a:ln w="12700" cap="rnd">
                <a:solidFill>
                  <a:schemeClr val="bg1"/>
                </a:solidFill>
                <a:prstDash val="solid"/>
                <a:round/>
              </a:ln>
            </p:spPr>
            <p:txBody>
              <a:bodyPr rtlCol="0" anchor="ctr"/>
              <a:lstStyle/>
              <a:p>
                <a:endParaRPr lang="fr-FR" sz="1400"/>
              </a:p>
            </p:txBody>
          </p:sp>
          <p:sp>
            <p:nvSpPr>
              <p:cNvPr id="1186" name="Forme libre : forme 1185">
                <a:extLst>
                  <a:ext uri="{FF2B5EF4-FFF2-40B4-BE49-F238E27FC236}">
                    <a16:creationId xmlns:a16="http://schemas.microsoft.com/office/drawing/2014/main" id="{3E275258-5ED0-10D4-222C-D28B1A5FC77C}"/>
                  </a:ext>
                </a:extLst>
              </p:cNvPr>
              <p:cNvSpPr/>
              <p:nvPr/>
            </p:nvSpPr>
            <p:spPr>
              <a:xfrm>
                <a:off x="3869639" y="5209705"/>
                <a:ext cx="24383" cy="91916"/>
              </a:xfrm>
              <a:custGeom>
                <a:avLst/>
                <a:gdLst>
                  <a:gd name="connsiteX0" fmla="*/ 0 w 24383"/>
                  <a:gd name="connsiteY0" fmla="*/ 0 h 91916"/>
                  <a:gd name="connsiteX1" fmla="*/ 24384 w 24383"/>
                  <a:gd name="connsiteY1" fmla="*/ 0 h 91916"/>
                  <a:gd name="connsiteX2" fmla="*/ 24384 w 24383"/>
                  <a:gd name="connsiteY2" fmla="*/ 91916 h 91916"/>
                  <a:gd name="connsiteX3" fmla="*/ 0 w 24383"/>
                  <a:gd name="connsiteY3" fmla="*/ 91916 h 91916"/>
                </a:gdLst>
                <a:ahLst/>
                <a:cxnLst>
                  <a:cxn ang="0">
                    <a:pos x="connsiteX0" y="connsiteY0"/>
                  </a:cxn>
                  <a:cxn ang="0">
                    <a:pos x="connsiteX1" y="connsiteY1"/>
                  </a:cxn>
                  <a:cxn ang="0">
                    <a:pos x="connsiteX2" y="connsiteY2"/>
                  </a:cxn>
                  <a:cxn ang="0">
                    <a:pos x="connsiteX3" y="connsiteY3"/>
                  </a:cxn>
                </a:cxnLst>
                <a:rect l="l" t="t" r="r" b="b"/>
                <a:pathLst>
                  <a:path w="24383" h="91916">
                    <a:moveTo>
                      <a:pt x="0" y="0"/>
                    </a:moveTo>
                    <a:lnTo>
                      <a:pt x="24384" y="0"/>
                    </a:lnTo>
                    <a:lnTo>
                      <a:pt x="24384" y="91916"/>
                    </a:lnTo>
                    <a:lnTo>
                      <a:pt x="0" y="91916"/>
                    </a:lnTo>
                    <a:close/>
                  </a:path>
                </a:pathLst>
              </a:custGeom>
              <a:grpFill/>
              <a:ln w="12700" cap="rnd">
                <a:solidFill>
                  <a:schemeClr val="bg1"/>
                </a:solidFill>
                <a:prstDash val="solid"/>
                <a:round/>
              </a:ln>
            </p:spPr>
            <p:txBody>
              <a:bodyPr rtlCol="0" anchor="ctr"/>
              <a:lstStyle/>
              <a:p>
                <a:endParaRPr lang="fr-FR" sz="1400"/>
              </a:p>
            </p:txBody>
          </p:sp>
          <p:sp>
            <p:nvSpPr>
              <p:cNvPr id="1187" name="Forme libre : forme 1186">
                <a:extLst>
                  <a:ext uri="{FF2B5EF4-FFF2-40B4-BE49-F238E27FC236}">
                    <a16:creationId xmlns:a16="http://schemas.microsoft.com/office/drawing/2014/main" id="{63721C8B-D780-9AF4-89AC-1937C00EDE4C}"/>
                  </a:ext>
                </a:extLst>
              </p:cNvPr>
              <p:cNvSpPr/>
              <p:nvPr/>
            </p:nvSpPr>
            <p:spPr>
              <a:xfrm>
                <a:off x="3894309" y="5252853"/>
                <a:ext cx="124396" cy="48482"/>
              </a:xfrm>
              <a:custGeom>
                <a:avLst/>
                <a:gdLst>
                  <a:gd name="connsiteX0" fmla="*/ 0 w 124396"/>
                  <a:gd name="connsiteY0" fmla="*/ 48482 h 48482"/>
                  <a:gd name="connsiteX1" fmla="*/ 47339 w 124396"/>
                  <a:gd name="connsiteY1" fmla="*/ 0 h 48482"/>
                  <a:gd name="connsiteX2" fmla="*/ 124397 w 124396"/>
                  <a:gd name="connsiteY2" fmla="*/ 0 h 48482"/>
                </a:gdLst>
                <a:ahLst/>
                <a:cxnLst>
                  <a:cxn ang="0">
                    <a:pos x="connsiteX0" y="connsiteY0"/>
                  </a:cxn>
                  <a:cxn ang="0">
                    <a:pos x="connsiteX1" y="connsiteY1"/>
                  </a:cxn>
                  <a:cxn ang="0">
                    <a:pos x="connsiteX2" y="connsiteY2"/>
                  </a:cxn>
                </a:cxnLst>
                <a:rect l="l" t="t" r="r" b="b"/>
                <a:pathLst>
                  <a:path w="124396" h="48482">
                    <a:moveTo>
                      <a:pt x="0" y="48482"/>
                    </a:moveTo>
                    <a:lnTo>
                      <a:pt x="47339" y="0"/>
                    </a:lnTo>
                    <a:lnTo>
                      <a:pt x="124397" y="0"/>
                    </a:lnTo>
                  </a:path>
                </a:pathLst>
              </a:custGeom>
              <a:grpFill/>
              <a:ln w="12700" cap="rnd">
                <a:solidFill>
                  <a:schemeClr val="bg1"/>
                </a:solidFill>
                <a:prstDash val="solid"/>
                <a:round/>
              </a:ln>
            </p:spPr>
            <p:txBody>
              <a:bodyPr rtlCol="0" anchor="ctr"/>
              <a:lstStyle/>
              <a:p>
                <a:endParaRPr lang="fr-FR" sz="1400"/>
              </a:p>
            </p:txBody>
          </p:sp>
          <p:sp>
            <p:nvSpPr>
              <p:cNvPr id="1188" name="Forme libre : forme 1187">
                <a:extLst>
                  <a:ext uri="{FF2B5EF4-FFF2-40B4-BE49-F238E27FC236}">
                    <a16:creationId xmlns:a16="http://schemas.microsoft.com/office/drawing/2014/main" id="{249C1C2F-DF72-463E-553A-38D89B9E4307}"/>
                  </a:ext>
                </a:extLst>
              </p:cNvPr>
              <p:cNvSpPr/>
              <p:nvPr/>
            </p:nvSpPr>
            <p:spPr>
              <a:xfrm>
                <a:off x="3918693" y="5209705"/>
                <a:ext cx="22955" cy="43148"/>
              </a:xfrm>
              <a:custGeom>
                <a:avLst/>
                <a:gdLst>
                  <a:gd name="connsiteX0" fmla="*/ 22955 w 22955"/>
                  <a:gd name="connsiteY0" fmla="*/ 43148 h 43148"/>
                  <a:gd name="connsiteX1" fmla="*/ 22955 w 22955"/>
                  <a:gd name="connsiteY1" fmla="*/ 0 h 43148"/>
                  <a:gd name="connsiteX2" fmla="*/ 0 w 22955"/>
                  <a:gd name="connsiteY2" fmla="*/ 0 h 43148"/>
                </a:gdLst>
                <a:ahLst/>
                <a:cxnLst>
                  <a:cxn ang="0">
                    <a:pos x="connsiteX0" y="connsiteY0"/>
                  </a:cxn>
                  <a:cxn ang="0">
                    <a:pos x="connsiteX1" y="connsiteY1"/>
                  </a:cxn>
                  <a:cxn ang="0">
                    <a:pos x="connsiteX2" y="connsiteY2"/>
                  </a:cxn>
                </a:cxnLst>
                <a:rect l="l" t="t" r="r" b="b"/>
                <a:pathLst>
                  <a:path w="22955" h="43148">
                    <a:moveTo>
                      <a:pt x="22955" y="43148"/>
                    </a:moveTo>
                    <a:lnTo>
                      <a:pt x="22955" y="0"/>
                    </a:lnTo>
                    <a:lnTo>
                      <a:pt x="0" y="0"/>
                    </a:lnTo>
                  </a:path>
                </a:pathLst>
              </a:custGeom>
              <a:grpFill/>
              <a:ln w="12700" cap="rnd">
                <a:solidFill>
                  <a:schemeClr val="bg1"/>
                </a:solidFill>
                <a:prstDash val="solid"/>
                <a:round/>
              </a:ln>
            </p:spPr>
            <p:txBody>
              <a:bodyPr rtlCol="0" anchor="ctr"/>
              <a:lstStyle/>
              <a:p>
                <a:endParaRPr lang="fr-FR" sz="1400"/>
              </a:p>
            </p:txBody>
          </p:sp>
          <p:sp>
            <p:nvSpPr>
              <p:cNvPr id="1189" name="Forme libre : forme 1188">
                <a:extLst>
                  <a:ext uri="{FF2B5EF4-FFF2-40B4-BE49-F238E27FC236}">
                    <a16:creationId xmlns:a16="http://schemas.microsoft.com/office/drawing/2014/main" id="{D2E401CC-E6F1-EC6A-D2BD-B10E8BD45C40}"/>
                  </a:ext>
                </a:extLst>
              </p:cNvPr>
              <p:cNvSpPr/>
              <p:nvPr/>
            </p:nvSpPr>
            <p:spPr>
              <a:xfrm>
                <a:off x="3995464" y="5402586"/>
                <a:ext cx="47625" cy="115157"/>
              </a:xfrm>
              <a:custGeom>
                <a:avLst/>
                <a:gdLst>
                  <a:gd name="connsiteX0" fmla="*/ 0 w 47625"/>
                  <a:gd name="connsiteY0" fmla="*/ 0 h 115157"/>
                  <a:gd name="connsiteX1" fmla="*/ 47625 w 47625"/>
                  <a:gd name="connsiteY1" fmla="*/ 0 h 115157"/>
                  <a:gd name="connsiteX2" fmla="*/ 47625 w 47625"/>
                  <a:gd name="connsiteY2" fmla="*/ 115157 h 115157"/>
                  <a:gd name="connsiteX3" fmla="*/ 0 w 47625"/>
                  <a:gd name="connsiteY3" fmla="*/ 115157 h 115157"/>
                </a:gdLst>
                <a:ahLst/>
                <a:cxnLst>
                  <a:cxn ang="0">
                    <a:pos x="connsiteX0" y="connsiteY0"/>
                  </a:cxn>
                  <a:cxn ang="0">
                    <a:pos x="connsiteX1" y="connsiteY1"/>
                  </a:cxn>
                  <a:cxn ang="0">
                    <a:pos x="connsiteX2" y="connsiteY2"/>
                  </a:cxn>
                  <a:cxn ang="0">
                    <a:pos x="connsiteX3" y="connsiteY3"/>
                  </a:cxn>
                </a:cxnLst>
                <a:rect l="l" t="t" r="r" b="b"/>
                <a:pathLst>
                  <a:path w="47625" h="115157">
                    <a:moveTo>
                      <a:pt x="0" y="0"/>
                    </a:moveTo>
                    <a:lnTo>
                      <a:pt x="47625" y="0"/>
                    </a:lnTo>
                    <a:lnTo>
                      <a:pt x="47625" y="115157"/>
                    </a:lnTo>
                    <a:lnTo>
                      <a:pt x="0" y="115157"/>
                    </a:lnTo>
                    <a:close/>
                  </a:path>
                </a:pathLst>
              </a:custGeom>
              <a:grpFill/>
              <a:ln w="12700" cap="rnd">
                <a:solidFill>
                  <a:schemeClr val="bg1"/>
                </a:solidFill>
                <a:prstDash val="solid"/>
                <a:round/>
              </a:ln>
            </p:spPr>
            <p:txBody>
              <a:bodyPr rtlCol="0" anchor="ctr"/>
              <a:lstStyle/>
              <a:p>
                <a:endParaRPr lang="fr-FR" sz="1400"/>
              </a:p>
            </p:txBody>
          </p:sp>
          <p:sp>
            <p:nvSpPr>
              <p:cNvPr id="1190" name="Forme libre : forme 1189">
                <a:extLst>
                  <a:ext uri="{FF2B5EF4-FFF2-40B4-BE49-F238E27FC236}">
                    <a16:creationId xmlns:a16="http://schemas.microsoft.com/office/drawing/2014/main" id="{A6CA58FB-9B84-773D-879E-8F64B090E67B}"/>
                  </a:ext>
                </a:extLst>
              </p:cNvPr>
              <p:cNvSpPr/>
              <p:nvPr/>
            </p:nvSpPr>
            <p:spPr>
              <a:xfrm>
                <a:off x="3778485" y="5401539"/>
                <a:ext cx="52101" cy="71723"/>
              </a:xfrm>
              <a:custGeom>
                <a:avLst/>
                <a:gdLst>
                  <a:gd name="connsiteX0" fmla="*/ 0 w 52101"/>
                  <a:gd name="connsiteY0" fmla="*/ 0 h 71723"/>
                  <a:gd name="connsiteX1" fmla="*/ 52102 w 52101"/>
                  <a:gd name="connsiteY1" fmla="*/ 0 h 71723"/>
                  <a:gd name="connsiteX2" fmla="*/ 52102 w 52101"/>
                  <a:gd name="connsiteY2" fmla="*/ 71723 h 71723"/>
                  <a:gd name="connsiteX3" fmla="*/ 0 w 52101"/>
                  <a:gd name="connsiteY3" fmla="*/ 71723 h 71723"/>
                </a:gdLst>
                <a:ahLst/>
                <a:cxnLst>
                  <a:cxn ang="0">
                    <a:pos x="connsiteX0" y="connsiteY0"/>
                  </a:cxn>
                  <a:cxn ang="0">
                    <a:pos x="connsiteX1" y="connsiteY1"/>
                  </a:cxn>
                  <a:cxn ang="0">
                    <a:pos x="connsiteX2" y="connsiteY2"/>
                  </a:cxn>
                  <a:cxn ang="0">
                    <a:pos x="connsiteX3" y="connsiteY3"/>
                  </a:cxn>
                </a:cxnLst>
                <a:rect l="l" t="t" r="r" b="b"/>
                <a:pathLst>
                  <a:path w="52101" h="71723">
                    <a:moveTo>
                      <a:pt x="0" y="0"/>
                    </a:moveTo>
                    <a:lnTo>
                      <a:pt x="52102" y="0"/>
                    </a:lnTo>
                    <a:lnTo>
                      <a:pt x="52102" y="71723"/>
                    </a:lnTo>
                    <a:lnTo>
                      <a:pt x="0" y="71723"/>
                    </a:lnTo>
                    <a:close/>
                  </a:path>
                </a:pathLst>
              </a:custGeom>
              <a:grpFill/>
              <a:ln w="12700" cap="rnd">
                <a:solidFill>
                  <a:schemeClr val="bg1"/>
                </a:solidFill>
                <a:prstDash val="solid"/>
                <a:round/>
              </a:ln>
            </p:spPr>
            <p:txBody>
              <a:bodyPr rtlCol="0" anchor="ctr"/>
              <a:lstStyle/>
              <a:p>
                <a:endParaRPr lang="fr-FR" sz="1400"/>
              </a:p>
            </p:txBody>
          </p:sp>
        </p:grpSp>
        <p:sp>
          <p:nvSpPr>
            <p:cNvPr id="1177" name="Forme libre : forme 1176">
              <a:extLst>
                <a:ext uri="{FF2B5EF4-FFF2-40B4-BE49-F238E27FC236}">
                  <a16:creationId xmlns:a16="http://schemas.microsoft.com/office/drawing/2014/main" id="{85C96110-DE62-EDE2-0298-ACB1191FA081}"/>
                </a:ext>
              </a:extLst>
            </p:cNvPr>
            <p:cNvSpPr/>
            <p:nvPr/>
          </p:nvSpPr>
          <p:spPr>
            <a:xfrm>
              <a:off x="3767341" y="5324767"/>
              <a:ext cx="72675" cy="9525"/>
            </a:xfrm>
            <a:custGeom>
              <a:avLst/>
              <a:gdLst>
                <a:gd name="connsiteX0" fmla="*/ 0 w 72675"/>
                <a:gd name="connsiteY0" fmla="*/ 0 h 9525"/>
                <a:gd name="connsiteX1" fmla="*/ 72676 w 72675"/>
                <a:gd name="connsiteY1" fmla="*/ 0 h 9525"/>
              </a:gdLst>
              <a:ahLst/>
              <a:cxnLst>
                <a:cxn ang="0">
                  <a:pos x="connsiteX0" y="connsiteY0"/>
                </a:cxn>
                <a:cxn ang="0">
                  <a:pos x="connsiteX1" y="connsiteY1"/>
                </a:cxn>
              </a:cxnLst>
              <a:rect l="l" t="t" r="r" b="b"/>
              <a:pathLst>
                <a:path w="72675" h="9525">
                  <a:moveTo>
                    <a:pt x="0" y="0"/>
                  </a:moveTo>
                  <a:lnTo>
                    <a:pt x="72676" y="0"/>
                  </a:lnTo>
                </a:path>
              </a:pathLst>
            </a:custGeom>
            <a:grpFill/>
            <a:ln w="12700" cap="rnd">
              <a:solidFill>
                <a:schemeClr val="bg1"/>
              </a:solidFill>
              <a:prstDash val="solid"/>
              <a:round/>
            </a:ln>
          </p:spPr>
          <p:txBody>
            <a:bodyPr rtlCol="0" anchor="ctr"/>
            <a:lstStyle/>
            <a:p>
              <a:endParaRPr lang="fr-FR" sz="1400"/>
            </a:p>
          </p:txBody>
        </p:sp>
      </p:grpSp>
    </p:spTree>
    <p:extLst>
      <p:ext uri="{BB962C8B-B14F-4D97-AF65-F5344CB8AC3E}">
        <p14:creationId xmlns:p14="http://schemas.microsoft.com/office/powerpoint/2010/main" val="6076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500"/>
                                        <p:tgtEl>
                                          <p:spTgt spid="2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500"/>
                                        <p:tgtEl>
                                          <p:spTgt spid="102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2">
                                            <p:txEl>
                                              <p:pRg st="2" end="2"/>
                                            </p:txEl>
                                          </p:spTgt>
                                        </p:tgtEl>
                                        <p:attrNameLst>
                                          <p:attrName>style.visibility</p:attrName>
                                        </p:attrNameLst>
                                      </p:cBhvr>
                                      <p:to>
                                        <p:strVal val="visible"/>
                                      </p:to>
                                    </p:set>
                                    <p:animEffect transition="in" filter="fade">
                                      <p:cBhvr>
                                        <p:cTn id="16" dur="500"/>
                                        <p:tgtEl>
                                          <p:spTgt spid="22">
                                            <p:txEl>
                                              <p:pRg st="2" end="2"/>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071"/>
                                        </p:tgtEl>
                                        <p:attrNameLst>
                                          <p:attrName>style.visibility</p:attrName>
                                        </p:attrNameLst>
                                      </p:cBhvr>
                                      <p:to>
                                        <p:strVal val="visible"/>
                                      </p:to>
                                    </p:set>
                                    <p:animEffect transition="in" filter="fade">
                                      <p:cBhvr>
                                        <p:cTn id="20" dur="500"/>
                                        <p:tgtEl>
                                          <p:spTgt spid="1071"/>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xEl>
                                              <p:pRg st="5" end="5"/>
                                            </p:txEl>
                                          </p:spTgt>
                                        </p:tgtEl>
                                        <p:attrNameLst>
                                          <p:attrName>style.visibility</p:attrName>
                                        </p:attrNameLst>
                                      </p:cBhvr>
                                      <p:to>
                                        <p:strVal val="visible"/>
                                      </p:to>
                                    </p:set>
                                    <p:animEffect transition="in" filter="fade">
                                      <p:cBhvr>
                                        <p:cTn id="23" dur="500"/>
                                        <p:tgtEl>
                                          <p:spTgt spid="22">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2">
                                            <p:txEl>
                                              <p:pRg st="6" end="6"/>
                                            </p:txEl>
                                          </p:spTgt>
                                        </p:tgtEl>
                                        <p:attrNameLst>
                                          <p:attrName>style.visibility</p:attrName>
                                        </p:attrNameLst>
                                      </p:cBhvr>
                                      <p:to>
                                        <p:strVal val="visible"/>
                                      </p:to>
                                    </p:set>
                                    <p:animEffect transition="in" filter="fade">
                                      <p:cBhvr>
                                        <p:cTn id="26" dur="500"/>
                                        <p:tgtEl>
                                          <p:spTgt spid="22">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2">
                                            <p:txEl>
                                              <p:pRg st="7" end="7"/>
                                            </p:txEl>
                                          </p:spTgt>
                                        </p:tgtEl>
                                        <p:attrNameLst>
                                          <p:attrName>style.visibility</p:attrName>
                                        </p:attrNameLst>
                                      </p:cBhvr>
                                      <p:to>
                                        <p:strVal val="visible"/>
                                      </p:to>
                                    </p:set>
                                    <p:animEffect transition="in" filter="fade">
                                      <p:cBhvr>
                                        <p:cTn id="29" dur="500"/>
                                        <p:tgtEl>
                                          <p:spTgt spid="22">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31"/>
                                        </p:tgtEl>
                                        <p:attrNameLst>
                                          <p:attrName>style.visibility</p:attrName>
                                        </p:attrNameLst>
                                      </p:cBhvr>
                                      <p:to>
                                        <p:strVal val="visible"/>
                                      </p:to>
                                    </p:set>
                                    <p:animEffect transition="in" filter="fade">
                                      <p:cBhvr>
                                        <p:cTn id="32" dur="500"/>
                                        <p:tgtEl>
                                          <p:spTgt spid="1031"/>
                                        </p:tgtEl>
                                      </p:cBhvr>
                                    </p:animEffect>
                                  </p:childTnLst>
                                </p:cTn>
                              </p:par>
                              <p:par>
                                <p:cTn id="33" presetID="10" presetClass="entr" presetSubtype="0" fill="hold" nodeType="withEffect">
                                  <p:stCondLst>
                                    <p:cond delay="0"/>
                                  </p:stCondLst>
                                  <p:childTnLst>
                                    <p:set>
                                      <p:cBhvr>
                                        <p:cTn id="34" dur="1" fill="hold">
                                          <p:stCondLst>
                                            <p:cond delay="0"/>
                                          </p:stCondLst>
                                        </p:cTn>
                                        <p:tgtEl>
                                          <p:spTgt spid="1074"/>
                                        </p:tgtEl>
                                        <p:attrNameLst>
                                          <p:attrName>style.visibility</p:attrName>
                                        </p:attrNameLst>
                                      </p:cBhvr>
                                      <p:to>
                                        <p:strVal val="visible"/>
                                      </p:to>
                                    </p:set>
                                    <p:animEffect transition="in" filter="fade">
                                      <p:cBhvr>
                                        <p:cTn id="35" dur="500"/>
                                        <p:tgtEl>
                                          <p:spTgt spid="107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2">
                                            <p:txEl>
                                              <p:pRg st="9" end="9"/>
                                            </p:txEl>
                                          </p:spTgt>
                                        </p:tgtEl>
                                        <p:attrNameLst>
                                          <p:attrName>style.visibility</p:attrName>
                                        </p:attrNameLst>
                                      </p:cBhvr>
                                      <p:to>
                                        <p:strVal val="visible"/>
                                      </p:to>
                                    </p:set>
                                    <p:animEffect transition="in" filter="fade">
                                      <p:cBhvr>
                                        <p:cTn id="40" dur="500"/>
                                        <p:tgtEl>
                                          <p:spTgt spid="22">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2">
                                            <p:txEl>
                                              <p:pRg st="10" end="10"/>
                                            </p:txEl>
                                          </p:spTgt>
                                        </p:tgtEl>
                                        <p:attrNameLst>
                                          <p:attrName>style.visibility</p:attrName>
                                        </p:attrNameLst>
                                      </p:cBhvr>
                                      <p:to>
                                        <p:strVal val="visible"/>
                                      </p:to>
                                    </p:set>
                                    <p:animEffect transition="in" filter="fade">
                                      <p:cBhvr>
                                        <p:cTn id="43" dur="500"/>
                                        <p:tgtEl>
                                          <p:spTgt spid="22">
                                            <p:txEl>
                                              <p:pRg st="10" end="1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2">
                                            <p:txEl>
                                              <p:pRg st="11" end="11"/>
                                            </p:txEl>
                                          </p:spTgt>
                                        </p:tgtEl>
                                        <p:attrNameLst>
                                          <p:attrName>style.visibility</p:attrName>
                                        </p:attrNameLst>
                                      </p:cBhvr>
                                      <p:to>
                                        <p:strVal val="visible"/>
                                      </p:to>
                                    </p:set>
                                    <p:animEffect transition="in" filter="fade">
                                      <p:cBhvr>
                                        <p:cTn id="46" dur="500"/>
                                        <p:tgtEl>
                                          <p:spTgt spid="22">
                                            <p:txEl>
                                              <p:pRg st="11" end="1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xEl>
                                              <p:pRg st="12" end="12"/>
                                            </p:txEl>
                                          </p:spTgt>
                                        </p:tgtEl>
                                        <p:attrNameLst>
                                          <p:attrName>style.visibility</p:attrName>
                                        </p:attrNameLst>
                                      </p:cBhvr>
                                      <p:to>
                                        <p:strVal val="visible"/>
                                      </p:to>
                                    </p:set>
                                    <p:animEffect transition="in" filter="fade">
                                      <p:cBhvr>
                                        <p:cTn id="49" dur="500"/>
                                        <p:tgtEl>
                                          <p:spTgt spid="22">
                                            <p:txEl>
                                              <p:pRg st="12" end="1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24"/>
                                        </p:tgtEl>
                                        <p:attrNameLst>
                                          <p:attrName>style.visibility</p:attrName>
                                        </p:attrNameLst>
                                      </p:cBhvr>
                                      <p:to>
                                        <p:strVal val="visible"/>
                                      </p:to>
                                    </p:set>
                                    <p:animEffect transition="in" filter="fade">
                                      <p:cBhvr>
                                        <p:cTn id="52" dur="500"/>
                                        <p:tgtEl>
                                          <p:spTgt spid="1124"/>
                                        </p:tgtEl>
                                      </p:cBhvr>
                                    </p:animEffect>
                                  </p:childTnLst>
                                </p:cTn>
                              </p:par>
                              <p:par>
                                <p:cTn id="53" presetID="10" presetClass="entr" presetSubtype="0" fill="hold" nodeType="withEffect">
                                  <p:stCondLst>
                                    <p:cond delay="0"/>
                                  </p:stCondLst>
                                  <p:childTnLst>
                                    <p:set>
                                      <p:cBhvr>
                                        <p:cTn id="54" dur="1" fill="hold">
                                          <p:stCondLst>
                                            <p:cond delay="0"/>
                                          </p:stCondLst>
                                        </p:cTn>
                                        <p:tgtEl>
                                          <p:spTgt spid="1175"/>
                                        </p:tgtEl>
                                        <p:attrNameLst>
                                          <p:attrName>style.visibility</p:attrName>
                                        </p:attrNameLst>
                                      </p:cBhvr>
                                      <p:to>
                                        <p:strVal val="visible"/>
                                      </p:to>
                                    </p:set>
                                    <p:animEffect transition="in" filter="fade">
                                      <p:cBhvr>
                                        <p:cTn id="55" dur="500"/>
                                        <p:tgtEl>
                                          <p:spTgt spid="1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1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5FFA16-90FF-AD27-DE75-8492A1C74D88}"/>
              </a:ext>
            </a:extLst>
          </p:cNvPr>
          <p:cNvSpPr>
            <a:spLocks noGrp="1"/>
          </p:cNvSpPr>
          <p:nvPr>
            <p:ph type="body" sz="quarter" idx="12"/>
          </p:nvPr>
        </p:nvSpPr>
        <p:spPr/>
        <p:txBody>
          <a:bodyPr/>
          <a:lstStyle/>
          <a:p>
            <a:r>
              <a:rPr lang="fr-FR" dirty="0"/>
              <a:t>Les accroches commerciales peuvent être faite de façon proactive ou suite à un rebond commercial (1/2). </a:t>
            </a:r>
          </a:p>
        </p:txBody>
      </p:sp>
      <p:sp>
        <p:nvSpPr>
          <p:cNvPr id="4" name="Espace réservé du texte 3">
            <a:extLst>
              <a:ext uri="{FF2B5EF4-FFF2-40B4-BE49-F238E27FC236}">
                <a16:creationId xmlns:a16="http://schemas.microsoft.com/office/drawing/2014/main" id="{673A41AB-F367-28A2-6CD4-7BBD08549E4E}"/>
              </a:ext>
            </a:extLst>
          </p:cNvPr>
          <p:cNvSpPr>
            <a:spLocks noGrp="1"/>
          </p:cNvSpPr>
          <p:nvPr>
            <p:ph type="body" sz="quarter" idx="14"/>
          </p:nvPr>
        </p:nvSpPr>
        <p:spPr/>
        <p:txBody>
          <a:bodyPr/>
          <a:lstStyle/>
          <a:p>
            <a:r>
              <a:rPr lang="fr-FR" dirty="0"/>
              <a:t>L’approche commerciale</a:t>
            </a:r>
          </a:p>
        </p:txBody>
      </p:sp>
      <p:sp>
        <p:nvSpPr>
          <p:cNvPr id="5" name="Espace réservé du texte 4">
            <a:extLst>
              <a:ext uri="{FF2B5EF4-FFF2-40B4-BE49-F238E27FC236}">
                <a16:creationId xmlns:a16="http://schemas.microsoft.com/office/drawing/2014/main" id="{3119509E-D66B-8740-682B-3EF859F5FBFF}"/>
              </a:ext>
            </a:extLst>
          </p:cNvPr>
          <p:cNvSpPr>
            <a:spLocks noGrp="1"/>
          </p:cNvSpPr>
          <p:nvPr>
            <p:ph type="body" sz="quarter" idx="16"/>
          </p:nvPr>
        </p:nvSpPr>
        <p:spPr/>
        <p:txBody>
          <a:bodyPr/>
          <a:lstStyle/>
          <a:p>
            <a:r>
              <a:rPr lang="fr-FR" dirty="0"/>
              <a:t>3</a:t>
            </a:r>
          </a:p>
        </p:txBody>
      </p:sp>
      <p:sp>
        <p:nvSpPr>
          <p:cNvPr id="22" name="Espace réservé du contenu 21">
            <a:extLst>
              <a:ext uri="{FF2B5EF4-FFF2-40B4-BE49-F238E27FC236}">
                <a16:creationId xmlns:a16="http://schemas.microsoft.com/office/drawing/2014/main" id="{B21750EB-9EEB-D677-9755-95CD0E38C1C2}"/>
              </a:ext>
            </a:extLst>
          </p:cNvPr>
          <p:cNvSpPr>
            <a:spLocks noGrp="1"/>
          </p:cNvSpPr>
          <p:nvPr>
            <p:ph idx="1"/>
          </p:nvPr>
        </p:nvSpPr>
        <p:spPr>
          <a:xfrm>
            <a:off x="695325" y="1894802"/>
            <a:ext cx="9589412" cy="4386186"/>
          </a:xfrm>
        </p:spPr>
        <p:txBody>
          <a:bodyPr>
            <a:normAutofit/>
          </a:bodyPr>
          <a:lstStyle/>
          <a:p>
            <a:r>
              <a:rPr lang="fr-FR" b="1" dirty="0">
                <a:solidFill>
                  <a:schemeClr val="accent4">
                    <a:lumMod val="75000"/>
                  </a:schemeClr>
                </a:solidFill>
              </a:rPr>
              <a:t>Comment aborder le sujet avec mes clients ? </a:t>
            </a:r>
          </a:p>
          <a:p>
            <a:endParaRPr lang="fr-FR" sz="1100" b="1" dirty="0">
              <a:solidFill>
                <a:schemeClr val="accent4">
                  <a:lumMod val="75000"/>
                </a:schemeClr>
              </a:solidFill>
            </a:endParaRPr>
          </a:p>
          <a:p>
            <a:pPr lvl="1"/>
            <a:endParaRPr lang="fr-FR" sz="1600" b="1" dirty="0"/>
          </a:p>
          <a:p>
            <a:pPr lvl="1"/>
            <a:r>
              <a:rPr lang="fr-FR" b="1" dirty="0"/>
              <a:t>Si votre client annonce son intention de déménager</a:t>
            </a:r>
          </a:p>
          <a:p>
            <a:pPr lvl="2"/>
            <a:r>
              <a:rPr lang="fr-FR" dirty="0"/>
              <a:t>Informer votre client qu’un partenaire CEGEE peut lui proposer gratuitement de transférer ses abonnements. </a:t>
            </a:r>
          </a:p>
          <a:p>
            <a:pPr lvl="2"/>
            <a:r>
              <a:rPr lang="fr-FR" dirty="0"/>
              <a:t>Des services de transfert du courrier et des déménageurs peuvent également être proposés (mise en relation gratuite, service payant).  </a:t>
            </a:r>
          </a:p>
          <a:p>
            <a:pPr lvl="2"/>
            <a:endParaRPr lang="fr-FR" sz="500" dirty="0"/>
          </a:p>
          <a:p>
            <a:pPr lvl="1"/>
            <a:r>
              <a:rPr lang="fr-FR" b="1" dirty="0"/>
              <a:t>Si votre client se plaint du poids de ses charges récurrentes</a:t>
            </a:r>
            <a:r>
              <a:rPr lang="fr-FR" dirty="0"/>
              <a:t>, notamment sur l’énergie</a:t>
            </a:r>
          </a:p>
          <a:p>
            <a:pPr lvl="2"/>
            <a:r>
              <a:rPr lang="fr-FR" dirty="0"/>
              <a:t>Informer votre client qu’un partenaire CEGEE peut l’aider à optimiser gratuitement ses abonnements gaz / électricité / mobile / internet, de façon très simple. </a:t>
            </a:r>
          </a:p>
          <a:p>
            <a:pPr lvl="2"/>
            <a:r>
              <a:rPr lang="fr-FR" dirty="0"/>
              <a:t>La capacité d’épargne dégagée peut permettre de proposer l’ouverture d’un produit bancaire simple (Livet A, CEL…) ou assurance (auto, GAV…) à votre client. </a:t>
            </a:r>
          </a:p>
          <a:p>
            <a:pPr lvl="2"/>
            <a:endParaRPr lang="fr-FR" sz="500" dirty="0"/>
          </a:p>
          <a:p>
            <a:pPr lvl="1"/>
            <a:r>
              <a:rPr lang="fr-FR" b="1" dirty="0"/>
              <a:t>Si votre client a une volonté de démarche de transition environnementale</a:t>
            </a:r>
          </a:p>
          <a:p>
            <a:pPr lvl="2"/>
            <a:r>
              <a:rPr lang="fr-FR" dirty="0"/>
              <a:t>Demander à votre client s’il est équipé d’un fournisseur d’énergie verte</a:t>
            </a:r>
          </a:p>
          <a:p>
            <a:pPr lvl="2"/>
            <a:r>
              <a:rPr lang="fr-FR" dirty="0"/>
              <a:t>Si ce n’est pas le cas, lui proposer un contact avec </a:t>
            </a:r>
            <a:r>
              <a:rPr lang="fr-FR" dirty="0" err="1"/>
              <a:t>papernest</a:t>
            </a:r>
            <a:r>
              <a:rPr lang="fr-FR" dirty="0"/>
              <a:t> qui propose et compare gratuitement les offres de certains fournisseurs d’énergie verte. </a:t>
            </a:r>
          </a:p>
          <a:p>
            <a:endParaRPr lang="fr-FR" dirty="0"/>
          </a:p>
          <a:p>
            <a:endParaRPr lang="fr-FR" dirty="0"/>
          </a:p>
        </p:txBody>
      </p:sp>
      <p:sp>
        <p:nvSpPr>
          <p:cNvPr id="1031" name="Ellipse 1030">
            <a:extLst>
              <a:ext uri="{FF2B5EF4-FFF2-40B4-BE49-F238E27FC236}">
                <a16:creationId xmlns:a16="http://schemas.microsoft.com/office/drawing/2014/main" id="{52B7D6D4-4FDB-E18B-6ECE-B9396CB540E8}"/>
              </a:ext>
            </a:extLst>
          </p:cNvPr>
          <p:cNvSpPr/>
          <p:nvPr/>
        </p:nvSpPr>
        <p:spPr>
          <a:xfrm>
            <a:off x="10594051" y="2778613"/>
            <a:ext cx="720000" cy="720000"/>
          </a:xfrm>
          <a:prstGeom prst="ellipse">
            <a:avLst/>
          </a:prstGeom>
          <a:solidFill>
            <a:schemeClr val="accent4">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grpSp>
        <p:nvGrpSpPr>
          <p:cNvPr id="2" name="Groupe 1">
            <a:extLst>
              <a:ext uri="{FF2B5EF4-FFF2-40B4-BE49-F238E27FC236}">
                <a16:creationId xmlns:a16="http://schemas.microsoft.com/office/drawing/2014/main" id="{E448710A-5090-86CF-E932-978DFACA1F31}"/>
              </a:ext>
            </a:extLst>
          </p:cNvPr>
          <p:cNvGrpSpPr/>
          <p:nvPr/>
        </p:nvGrpSpPr>
        <p:grpSpPr>
          <a:xfrm>
            <a:off x="-352651" y="2293404"/>
            <a:ext cx="8445894" cy="485213"/>
            <a:chOff x="8285205" y="5283031"/>
            <a:chExt cx="3861309" cy="485213"/>
          </a:xfrm>
        </p:grpSpPr>
        <p:sp>
          <p:nvSpPr>
            <p:cNvPr id="6" name="Rectangle 5">
              <a:extLst>
                <a:ext uri="{FF2B5EF4-FFF2-40B4-BE49-F238E27FC236}">
                  <a16:creationId xmlns:a16="http://schemas.microsoft.com/office/drawing/2014/main" id="{8E3EC584-4BE7-8E14-5CEC-E9DB4DE705B2}"/>
                </a:ext>
              </a:extLst>
            </p:cNvPr>
            <p:cNvSpPr/>
            <p:nvPr/>
          </p:nvSpPr>
          <p:spPr>
            <a:xfrm>
              <a:off x="8900070" y="5283031"/>
              <a:ext cx="2643394" cy="420926"/>
            </a:xfrm>
            <a:custGeom>
              <a:avLst/>
              <a:gdLst>
                <a:gd name="connsiteX0" fmla="*/ 0 w 2643394"/>
                <a:gd name="connsiteY0" fmla="*/ 0 h 420926"/>
                <a:gd name="connsiteX1" fmla="*/ 660849 w 2643394"/>
                <a:gd name="connsiteY1" fmla="*/ 0 h 420926"/>
                <a:gd name="connsiteX2" fmla="*/ 1321697 w 2643394"/>
                <a:gd name="connsiteY2" fmla="*/ 0 h 420926"/>
                <a:gd name="connsiteX3" fmla="*/ 2008979 w 2643394"/>
                <a:gd name="connsiteY3" fmla="*/ 0 h 420926"/>
                <a:gd name="connsiteX4" fmla="*/ 2643394 w 2643394"/>
                <a:gd name="connsiteY4" fmla="*/ 0 h 420926"/>
                <a:gd name="connsiteX5" fmla="*/ 2643394 w 2643394"/>
                <a:gd name="connsiteY5" fmla="*/ 420926 h 420926"/>
                <a:gd name="connsiteX6" fmla="*/ 1929678 w 2643394"/>
                <a:gd name="connsiteY6" fmla="*/ 420926 h 420926"/>
                <a:gd name="connsiteX7" fmla="*/ 1242395 w 2643394"/>
                <a:gd name="connsiteY7" fmla="*/ 420926 h 420926"/>
                <a:gd name="connsiteX8" fmla="*/ 0 w 2643394"/>
                <a:gd name="connsiteY8" fmla="*/ 420926 h 420926"/>
                <a:gd name="connsiteX9" fmla="*/ 0 w 2643394"/>
                <a:gd name="connsiteY9" fmla="*/ 0 h 42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43394" h="420926" fill="none" extrusionOk="0">
                  <a:moveTo>
                    <a:pt x="0" y="0"/>
                  </a:moveTo>
                  <a:cubicBezTo>
                    <a:pt x="318487" y="25871"/>
                    <a:pt x="389002" y="17256"/>
                    <a:pt x="660849" y="0"/>
                  </a:cubicBezTo>
                  <a:cubicBezTo>
                    <a:pt x="932696" y="-17256"/>
                    <a:pt x="1095950" y="26475"/>
                    <a:pt x="1321697" y="0"/>
                  </a:cubicBezTo>
                  <a:cubicBezTo>
                    <a:pt x="1547444" y="-26475"/>
                    <a:pt x="1738919" y="-8717"/>
                    <a:pt x="2008979" y="0"/>
                  </a:cubicBezTo>
                  <a:cubicBezTo>
                    <a:pt x="2279039" y="8717"/>
                    <a:pt x="2351615" y="28586"/>
                    <a:pt x="2643394" y="0"/>
                  </a:cubicBezTo>
                  <a:cubicBezTo>
                    <a:pt x="2657102" y="197571"/>
                    <a:pt x="2644116" y="298715"/>
                    <a:pt x="2643394" y="420926"/>
                  </a:cubicBezTo>
                  <a:cubicBezTo>
                    <a:pt x="2439444" y="435913"/>
                    <a:pt x="2128437" y="454116"/>
                    <a:pt x="1929678" y="420926"/>
                  </a:cubicBezTo>
                  <a:cubicBezTo>
                    <a:pt x="1730919" y="387736"/>
                    <a:pt x="1494374" y="415118"/>
                    <a:pt x="1242395" y="420926"/>
                  </a:cubicBezTo>
                  <a:cubicBezTo>
                    <a:pt x="990416" y="426734"/>
                    <a:pt x="375837" y="407124"/>
                    <a:pt x="0" y="420926"/>
                  </a:cubicBezTo>
                  <a:cubicBezTo>
                    <a:pt x="15430" y="300446"/>
                    <a:pt x="4760" y="137467"/>
                    <a:pt x="0" y="0"/>
                  </a:cubicBezTo>
                  <a:close/>
                </a:path>
                <a:path w="2643394" h="420926" stroke="0" extrusionOk="0">
                  <a:moveTo>
                    <a:pt x="0" y="0"/>
                  </a:moveTo>
                  <a:cubicBezTo>
                    <a:pt x="261363" y="10691"/>
                    <a:pt x="426999" y="-28428"/>
                    <a:pt x="713716" y="0"/>
                  </a:cubicBezTo>
                  <a:cubicBezTo>
                    <a:pt x="1000433" y="28428"/>
                    <a:pt x="1074551" y="5728"/>
                    <a:pt x="1295263" y="0"/>
                  </a:cubicBezTo>
                  <a:cubicBezTo>
                    <a:pt x="1515975" y="-5728"/>
                    <a:pt x="1842448" y="-10803"/>
                    <a:pt x="1982546" y="0"/>
                  </a:cubicBezTo>
                  <a:cubicBezTo>
                    <a:pt x="2122644" y="10803"/>
                    <a:pt x="2481319" y="4313"/>
                    <a:pt x="2643394" y="0"/>
                  </a:cubicBezTo>
                  <a:cubicBezTo>
                    <a:pt x="2633279" y="162690"/>
                    <a:pt x="2641836" y="228766"/>
                    <a:pt x="2643394" y="420926"/>
                  </a:cubicBezTo>
                  <a:cubicBezTo>
                    <a:pt x="2474954" y="429240"/>
                    <a:pt x="2348640" y="443435"/>
                    <a:pt x="2061847" y="420926"/>
                  </a:cubicBezTo>
                  <a:cubicBezTo>
                    <a:pt x="1775054" y="398417"/>
                    <a:pt x="1668475" y="391872"/>
                    <a:pt x="1348131" y="420926"/>
                  </a:cubicBezTo>
                  <a:cubicBezTo>
                    <a:pt x="1027787" y="449980"/>
                    <a:pt x="929217" y="423568"/>
                    <a:pt x="660849" y="420926"/>
                  </a:cubicBezTo>
                  <a:cubicBezTo>
                    <a:pt x="392481" y="418284"/>
                    <a:pt x="261498" y="411457"/>
                    <a:pt x="0" y="420926"/>
                  </a:cubicBezTo>
                  <a:cubicBezTo>
                    <a:pt x="-1858" y="311958"/>
                    <a:pt x="6744" y="159681"/>
                    <a:pt x="0" y="0"/>
                  </a:cubicBezTo>
                  <a:close/>
                </a:path>
              </a:pathLst>
            </a:custGeom>
            <a:solidFill>
              <a:schemeClr val="accent4">
                <a:lumMod val="7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1">
              <a:extLst>
                <a:ext uri="{FF2B5EF4-FFF2-40B4-BE49-F238E27FC236}">
                  <a16:creationId xmlns:a16="http://schemas.microsoft.com/office/drawing/2014/main" id="{1029734A-1E3C-2628-DDD3-F5777234DCFB}"/>
                </a:ext>
              </a:extLst>
            </p:cNvPr>
            <p:cNvSpPr txBox="1">
              <a:spLocks/>
            </p:cNvSpPr>
            <p:nvPr/>
          </p:nvSpPr>
          <p:spPr>
            <a:xfrm>
              <a:off x="8285205" y="5303747"/>
              <a:ext cx="3861309" cy="464497"/>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2. En rebond d’un thème abordé par votre client</a:t>
              </a:r>
            </a:p>
          </p:txBody>
        </p:sp>
      </p:grpSp>
      <p:sp>
        <p:nvSpPr>
          <p:cNvPr id="8" name="Ellipse 7">
            <a:extLst>
              <a:ext uri="{FF2B5EF4-FFF2-40B4-BE49-F238E27FC236}">
                <a16:creationId xmlns:a16="http://schemas.microsoft.com/office/drawing/2014/main" id="{2D36835D-DD26-DFA9-3CAA-8D05E6E24157}"/>
              </a:ext>
            </a:extLst>
          </p:cNvPr>
          <p:cNvSpPr/>
          <p:nvPr/>
        </p:nvSpPr>
        <p:spPr>
          <a:xfrm>
            <a:off x="10594051" y="5321934"/>
            <a:ext cx="720000" cy="720000"/>
          </a:xfrm>
          <a:prstGeom prst="ellipse">
            <a:avLst/>
          </a:prstGeom>
          <a:solidFill>
            <a:schemeClr val="accent5">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sp>
        <p:nvSpPr>
          <p:cNvPr id="1071" name="Ellipse 1070">
            <a:extLst>
              <a:ext uri="{FF2B5EF4-FFF2-40B4-BE49-F238E27FC236}">
                <a16:creationId xmlns:a16="http://schemas.microsoft.com/office/drawing/2014/main" id="{CA0A405B-7485-E594-5626-1C325E52E256}"/>
              </a:ext>
            </a:extLst>
          </p:cNvPr>
          <p:cNvSpPr/>
          <p:nvPr/>
        </p:nvSpPr>
        <p:spPr>
          <a:xfrm>
            <a:off x="10602479" y="4091079"/>
            <a:ext cx="720000" cy="720000"/>
          </a:xfrm>
          <a:prstGeom prst="ellipse">
            <a:avLst/>
          </a:prstGeom>
          <a:solidFill>
            <a:srgbClr val="FFC000"/>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tx1"/>
              </a:solidFill>
              <a:effectLst/>
              <a:uLnTx/>
              <a:uFillTx/>
              <a:latin typeface="Montserrat" panose="00000500000000000000" pitchFamily="2" charset="0"/>
            </a:endParaRPr>
          </a:p>
        </p:txBody>
      </p:sp>
      <p:grpSp>
        <p:nvGrpSpPr>
          <p:cNvPr id="1109" name="Graphique 1772">
            <a:extLst>
              <a:ext uri="{FF2B5EF4-FFF2-40B4-BE49-F238E27FC236}">
                <a16:creationId xmlns:a16="http://schemas.microsoft.com/office/drawing/2014/main" id="{111C6516-74CD-EF67-0613-D0EC847DCAC3}"/>
              </a:ext>
            </a:extLst>
          </p:cNvPr>
          <p:cNvGrpSpPr/>
          <p:nvPr/>
        </p:nvGrpSpPr>
        <p:grpSpPr>
          <a:xfrm>
            <a:off x="10713152" y="4190183"/>
            <a:ext cx="454937" cy="502385"/>
            <a:chOff x="2317430" y="1288782"/>
            <a:chExt cx="363699" cy="401630"/>
          </a:xfrm>
          <a:noFill/>
        </p:grpSpPr>
        <p:sp>
          <p:nvSpPr>
            <p:cNvPr id="1110" name="Forme libre : forme 1109">
              <a:extLst>
                <a:ext uri="{FF2B5EF4-FFF2-40B4-BE49-F238E27FC236}">
                  <a16:creationId xmlns:a16="http://schemas.microsoft.com/office/drawing/2014/main" id="{F8562086-F30C-55B5-AA78-636CD223DC09}"/>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12700" cap="rnd">
              <a:solidFill>
                <a:schemeClr val="bg1"/>
              </a:solidFill>
              <a:prstDash val="solid"/>
              <a:round/>
            </a:ln>
          </p:spPr>
          <p:txBody>
            <a:bodyPr rtlCol="0" anchor="ctr"/>
            <a:lstStyle/>
            <a:p>
              <a:endParaRPr lang="fr-FR" sz="1400"/>
            </a:p>
          </p:txBody>
        </p:sp>
        <p:grpSp>
          <p:nvGrpSpPr>
            <p:cNvPr id="1111" name="Graphique 1772">
              <a:extLst>
                <a:ext uri="{FF2B5EF4-FFF2-40B4-BE49-F238E27FC236}">
                  <a16:creationId xmlns:a16="http://schemas.microsoft.com/office/drawing/2014/main" id="{26F06056-EEDE-BE0E-2428-F6B78787A38D}"/>
                </a:ext>
              </a:extLst>
            </p:cNvPr>
            <p:cNvGrpSpPr/>
            <p:nvPr/>
          </p:nvGrpSpPr>
          <p:grpSpPr>
            <a:xfrm>
              <a:off x="2452209" y="1371600"/>
              <a:ext cx="42576" cy="102012"/>
              <a:chOff x="2452209" y="1371600"/>
              <a:chExt cx="42576" cy="102012"/>
            </a:xfrm>
            <a:grpFill/>
          </p:grpSpPr>
          <p:sp>
            <p:nvSpPr>
              <p:cNvPr id="1131" name="Forme libre : forme 1130">
                <a:extLst>
                  <a:ext uri="{FF2B5EF4-FFF2-40B4-BE49-F238E27FC236}">
                    <a16:creationId xmlns:a16="http://schemas.microsoft.com/office/drawing/2014/main" id="{F872325D-9FE0-8DF6-5266-2CD0029C43B5}"/>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12700" cap="rnd">
                <a:solidFill>
                  <a:schemeClr val="bg1"/>
                </a:solidFill>
                <a:prstDash val="solid"/>
                <a:round/>
              </a:ln>
            </p:spPr>
            <p:txBody>
              <a:bodyPr rtlCol="0" anchor="ctr"/>
              <a:lstStyle/>
              <a:p>
                <a:endParaRPr lang="fr-FR" sz="1400"/>
              </a:p>
            </p:txBody>
          </p:sp>
          <p:sp>
            <p:nvSpPr>
              <p:cNvPr id="1132" name="Forme libre : forme 1131">
                <a:extLst>
                  <a:ext uri="{FF2B5EF4-FFF2-40B4-BE49-F238E27FC236}">
                    <a16:creationId xmlns:a16="http://schemas.microsoft.com/office/drawing/2014/main" id="{67B84E64-5180-BDBE-8849-7B034E4875CC}"/>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12700" cap="rnd">
                <a:solidFill>
                  <a:schemeClr val="bg1"/>
                </a:solidFill>
                <a:prstDash val="solid"/>
                <a:round/>
              </a:ln>
            </p:spPr>
            <p:txBody>
              <a:bodyPr rtlCol="0" anchor="ctr"/>
              <a:lstStyle/>
              <a:p>
                <a:endParaRPr lang="fr-FR" sz="1400"/>
              </a:p>
            </p:txBody>
          </p:sp>
        </p:grpSp>
        <p:sp>
          <p:nvSpPr>
            <p:cNvPr id="1112" name="Forme libre : forme 1111">
              <a:extLst>
                <a:ext uri="{FF2B5EF4-FFF2-40B4-BE49-F238E27FC236}">
                  <a16:creationId xmlns:a16="http://schemas.microsoft.com/office/drawing/2014/main" id="{57ECC1CC-C825-D9C4-6FB0-F4FB87364293}"/>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12700" cap="rnd">
              <a:solidFill>
                <a:schemeClr val="bg1"/>
              </a:solidFill>
              <a:prstDash val="solid"/>
              <a:round/>
            </a:ln>
          </p:spPr>
          <p:txBody>
            <a:bodyPr rtlCol="0" anchor="ctr"/>
            <a:lstStyle/>
            <a:p>
              <a:endParaRPr lang="fr-FR" sz="1400"/>
            </a:p>
          </p:txBody>
        </p:sp>
        <p:sp>
          <p:nvSpPr>
            <p:cNvPr id="1113" name="Forme libre : forme 1112">
              <a:extLst>
                <a:ext uri="{FF2B5EF4-FFF2-40B4-BE49-F238E27FC236}">
                  <a16:creationId xmlns:a16="http://schemas.microsoft.com/office/drawing/2014/main" id="{52712EA9-D743-C982-DB19-E5919D9D614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12700" cap="rnd">
              <a:solidFill>
                <a:schemeClr val="bg1"/>
              </a:solidFill>
              <a:prstDash val="solid"/>
              <a:round/>
            </a:ln>
          </p:spPr>
          <p:txBody>
            <a:bodyPr rtlCol="0" anchor="ctr"/>
            <a:lstStyle/>
            <a:p>
              <a:endParaRPr lang="fr-FR" sz="1400"/>
            </a:p>
          </p:txBody>
        </p:sp>
        <p:sp>
          <p:nvSpPr>
            <p:cNvPr id="1114" name="Forme libre : forme 1113">
              <a:extLst>
                <a:ext uri="{FF2B5EF4-FFF2-40B4-BE49-F238E27FC236}">
                  <a16:creationId xmlns:a16="http://schemas.microsoft.com/office/drawing/2014/main" id="{7C5FB109-773F-04EB-49AC-EA59FE6313C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12700" cap="rnd">
              <a:solidFill>
                <a:schemeClr val="bg1"/>
              </a:solidFill>
              <a:prstDash val="solid"/>
              <a:round/>
            </a:ln>
          </p:spPr>
          <p:txBody>
            <a:bodyPr rtlCol="0" anchor="ctr"/>
            <a:lstStyle/>
            <a:p>
              <a:endParaRPr lang="fr-FR" sz="1400"/>
            </a:p>
          </p:txBody>
        </p:sp>
        <p:sp>
          <p:nvSpPr>
            <p:cNvPr id="1115" name="Forme libre : forme 1114">
              <a:extLst>
                <a:ext uri="{FF2B5EF4-FFF2-40B4-BE49-F238E27FC236}">
                  <a16:creationId xmlns:a16="http://schemas.microsoft.com/office/drawing/2014/main" id="{BF7CD955-A43F-A255-3A8A-94556974E86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12700" cap="rnd">
              <a:solidFill>
                <a:schemeClr val="bg1"/>
              </a:solidFill>
              <a:prstDash val="solid"/>
              <a:round/>
            </a:ln>
          </p:spPr>
          <p:txBody>
            <a:bodyPr rtlCol="0" anchor="ctr"/>
            <a:lstStyle/>
            <a:p>
              <a:endParaRPr lang="fr-FR" sz="1400"/>
            </a:p>
          </p:txBody>
        </p:sp>
        <p:sp>
          <p:nvSpPr>
            <p:cNvPr id="1116" name="Forme libre : forme 1115">
              <a:extLst>
                <a:ext uri="{FF2B5EF4-FFF2-40B4-BE49-F238E27FC236}">
                  <a16:creationId xmlns:a16="http://schemas.microsoft.com/office/drawing/2014/main" id="{CFE61540-611E-DFA8-0842-E3CECD6D1C1B}"/>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12700" cap="rnd">
              <a:solidFill>
                <a:schemeClr val="bg1"/>
              </a:solidFill>
              <a:prstDash val="solid"/>
              <a:round/>
            </a:ln>
          </p:spPr>
          <p:txBody>
            <a:bodyPr rtlCol="0" anchor="ctr"/>
            <a:lstStyle/>
            <a:p>
              <a:endParaRPr lang="fr-FR" sz="1400"/>
            </a:p>
          </p:txBody>
        </p:sp>
        <p:grpSp>
          <p:nvGrpSpPr>
            <p:cNvPr id="1117" name="Graphique 1772">
              <a:extLst>
                <a:ext uri="{FF2B5EF4-FFF2-40B4-BE49-F238E27FC236}">
                  <a16:creationId xmlns:a16="http://schemas.microsoft.com/office/drawing/2014/main" id="{4B1258CF-35B3-627B-7CF4-03D41315DF93}"/>
                </a:ext>
              </a:extLst>
            </p:cNvPr>
            <p:cNvGrpSpPr/>
            <p:nvPr/>
          </p:nvGrpSpPr>
          <p:grpSpPr>
            <a:xfrm>
              <a:off x="2489833" y="1432178"/>
              <a:ext cx="79724" cy="98488"/>
              <a:chOff x="2489833" y="1432178"/>
              <a:chExt cx="79724" cy="98488"/>
            </a:xfrm>
            <a:grpFill/>
          </p:grpSpPr>
          <p:sp>
            <p:nvSpPr>
              <p:cNvPr id="1128" name="Forme libre : forme 1127">
                <a:extLst>
                  <a:ext uri="{FF2B5EF4-FFF2-40B4-BE49-F238E27FC236}">
                    <a16:creationId xmlns:a16="http://schemas.microsoft.com/office/drawing/2014/main" id="{7EBCE2A3-6595-08E7-7CCD-E2CCB61CA8BA}"/>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12700" cap="rnd">
                <a:solidFill>
                  <a:schemeClr val="bg1"/>
                </a:solidFill>
                <a:prstDash val="solid"/>
                <a:round/>
              </a:ln>
            </p:spPr>
            <p:txBody>
              <a:bodyPr rtlCol="0" anchor="ctr"/>
              <a:lstStyle/>
              <a:p>
                <a:endParaRPr lang="fr-FR" sz="1400"/>
              </a:p>
            </p:txBody>
          </p:sp>
          <p:sp>
            <p:nvSpPr>
              <p:cNvPr id="1129" name="Forme libre : forme 1128">
                <a:extLst>
                  <a:ext uri="{FF2B5EF4-FFF2-40B4-BE49-F238E27FC236}">
                    <a16:creationId xmlns:a16="http://schemas.microsoft.com/office/drawing/2014/main" id="{4EAEC465-D3EB-7018-00BE-CC671AF8AD7C}"/>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bg1"/>
                </a:solidFill>
                <a:prstDash val="solid"/>
                <a:round/>
              </a:ln>
            </p:spPr>
            <p:txBody>
              <a:bodyPr rtlCol="0" anchor="ctr"/>
              <a:lstStyle/>
              <a:p>
                <a:endParaRPr lang="fr-FR" sz="1400"/>
              </a:p>
            </p:txBody>
          </p:sp>
          <p:sp>
            <p:nvSpPr>
              <p:cNvPr id="1130" name="Forme libre : forme 1129">
                <a:extLst>
                  <a:ext uri="{FF2B5EF4-FFF2-40B4-BE49-F238E27FC236}">
                    <a16:creationId xmlns:a16="http://schemas.microsoft.com/office/drawing/2014/main" id="{F8ED0DCC-25DD-64D1-E24F-15B9B9D4EF73}"/>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bg1"/>
                </a:solidFill>
                <a:prstDash val="solid"/>
                <a:round/>
              </a:ln>
            </p:spPr>
            <p:txBody>
              <a:bodyPr rtlCol="0" anchor="ctr"/>
              <a:lstStyle/>
              <a:p>
                <a:endParaRPr lang="fr-FR" sz="1400"/>
              </a:p>
            </p:txBody>
          </p:sp>
        </p:grpSp>
        <p:sp>
          <p:nvSpPr>
            <p:cNvPr id="1118" name="Forme libre : forme 1117">
              <a:extLst>
                <a:ext uri="{FF2B5EF4-FFF2-40B4-BE49-F238E27FC236}">
                  <a16:creationId xmlns:a16="http://schemas.microsoft.com/office/drawing/2014/main" id="{C80FEC04-E2A9-C33A-3BFD-71A341566813}"/>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12700" cap="rnd">
              <a:solidFill>
                <a:schemeClr val="bg1"/>
              </a:solidFill>
              <a:prstDash val="solid"/>
              <a:round/>
            </a:ln>
          </p:spPr>
          <p:txBody>
            <a:bodyPr rtlCol="0" anchor="ctr"/>
            <a:lstStyle/>
            <a:p>
              <a:endParaRPr lang="fr-FR" sz="1400"/>
            </a:p>
          </p:txBody>
        </p:sp>
        <p:sp>
          <p:nvSpPr>
            <p:cNvPr id="1119" name="Forme libre : forme 1118">
              <a:extLst>
                <a:ext uri="{FF2B5EF4-FFF2-40B4-BE49-F238E27FC236}">
                  <a16:creationId xmlns:a16="http://schemas.microsoft.com/office/drawing/2014/main" id="{195859DF-1B89-B4F8-BB1C-C89D7C887929}"/>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12700" cap="rnd">
              <a:solidFill>
                <a:schemeClr val="bg1"/>
              </a:solidFill>
              <a:prstDash val="solid"/>
              <a:round/>
            </a:ln>
          </p:spPr>
          <p:txBody>
            <a:bodyPr rtlCol="0" anchor="ctr"/>
            <a:lstStyle/>
            <a:p>
              <a:endParaRPr lang="fr-FR" sz="1400"/>
            </a:p>
          </p:txBody>
        </p:sp>
        <p:sp>
          <p:nvSpPr>
            <p:cNvPr id="1120" name="Forme libre : forme 1119">
              <a:extLst>
                <a:ext uri="{FF2B5EF4-FFF2-40B4-BE49-F238E27FC236}">
                  <a16:creationId xmlns:a16="http://schemas.microsoft.com/office/drawing/2014/main" id="{2CA91F85-9BDA-9945-FD9A-1EF894554B32}"/>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12700" cap="rnd">
              <a:solidFill>
                <a:schemeClr val="bg1"/>
              </a:solidFill>
              <a:prstDash val="solid"/>
              <a:round/>
            </a:ln>
          </p:spPr>
          <p:txBody>
            <a:bodyPr rtlCol="0" anchor="ctr"/>
            <a:lstStyle/>
            <a:p>
              <a:endParaRPr lang="fr-FR" sz="1400"/>
            </a:p>
          </p:txBody>
        </p:sp>
        <p:sp>
          <p:nvSpPr>
            <p:cNvPr id="1121" name="Forme libre : forme 1120">
              <a:extLst>
                <a:ext uri="{FF2B5EF4-FFF2-40B4-BE49-F238E27FC236}">
                  <a16:creationId xmlns:a16="http://schemas.microsoft.com/office/drawing/2014/main" id="{D471B41C-B485-B1A9-493F-9E344A1356FB}"/>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12700" cap="rnd">
              <a:solidFill>
                <a:schemeClr val="bg1"/>
              </a:solidFill>
              <a:prstDash val="solid"/>
              <a:round/>
            </a:ln>
          </p:spPr>
          <p:txBody>
            <a:bodyPr rtlCol="0" anchor="ctr"/>
            <a:lstStyle/>
            <a:p>
              <a:endParaRPr lang="fr-FR" sz="1400"/>
            </a:p>
          </p:txBody>
        </p:sp>
        <p:sp>
          <p:nvSpPr>
            <p:cNvPr id="1122" name="Forme libre : forme 1121">
              <a:extLst>
                <a:ext uri="{FF2B5EF4-FFF2-40B4-BE49-F238E27FC236}">
                  <a16:creationId xmlns:a16="http://schemas.microsoft.com/office/drawing/2014/main" id="{B2D32578-D82A-3685-8D81-B088317D6133}"/>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12700" cap="rnd">
              <a:solidFill>
                <a:schemeClr val="bg1"/>
              </a:solidFill>
              <a:prstDash val="solid"/>
              <a:round/>
            </a:ln>
          </p:spPr>
          <p:txBody>
            <a:bodyPr rtlCol="0" anchor="ctr"/>
            <a:lstStyle/>
            <a:p>
              <a:endParaRPr lang="fr-FR" sz="1400"/>
            </a:p>
          </p:txBody>
        </p:sp>
        <p:sp>
          <p:nvSpPr>
            <p:cNvPr id="1123" name="Forme libre : forme 1122">
              <a:extLst>
                <a:ext uri="{FF2B5EF4-FFF2-40B4-BE49-F238E27FC236}">
                  <a16:creationId xmlns:a16="http://schemas.microsoft.com/office/drawing/2014/main" id="{0AC7F4C4-CFCD-03F4-AE31-B9D27E1A800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12700" cap="rnd">
              <a:solidFill>
                <a:schemeClr val="bg1"/>
              </a:solidFill>
              <a:prstDash val="solid"/>
              <a:round/>
            </a:ln>
          </p:spPr>
          <p:txBody>
            <a:bodyPr rtlCol="0" anchor="ctr"/>
            <a:lstStyle/>
            <a:p>
              <a:endParaRPr lang="fr-FR" sz="1400"/>
            </a:p>
          </p:txBody>
        </p:sp>
        <p:sp>
          <p:nvSpPr>
            <p:cNvPr id="1124" name="Forme libre : forme 1123">
              <a:extLst>
                <a:ext uri="{FF2B5EF4-FFF2-40B4-BE49-F238E27FC236}">
                  <a16:creationId xmlns:a16="http://schemas.microsoft.com/office/drawing/2014/main" id="{AE9D7682-D43E-5115-AFE7-BC0EA8EA8396}"/>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12700" cap="rnd">
              <a:solidFill>
                <a:schemeClr val="bg1"/>
              </a:solidFill>
              <a:prstDash val="solid"/>
              <a:round/>
            </a:ln>
          </p:spPr>
          <p:txBody>
            <a:bodyPr rtlCol="0" anchor="ctr"/>
            <a:lstStyle/>
            <a:p>
              <a:endParaRPr lang="fr-FR" sz="1400"/>
            </a:p>
          </p:txBody>
        </p:sp>
        <p:sp>
          <p:nvSpPr>
            <p:cNvPr id="1125" name="Forme libre : forme 1124">
              <a:extLst>
                <a:ext uri="{FF2B5EF4-FFF2-40B4-BE49-F238E27FC236}">
                  <a16:creationId xmlns:a16="http://schemas.microsoft.com/office/drawing/2014/main" id="{2C0880FF-B71E-A42A-E26A-DFB40E7E1533}"/>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12700" cap="rnd">
              <a:solidFill>
                <a:schemeClr val="bg1"/>
              </a:solidFill>
              <a:prstDash val="solid"/>
              <a:round/>
            </a:ln>
          </p:spPr>
          <p:txBody>
            <a:bodyPr rtlCol="0" anchor="ctr"/>
            <a:lstStyle/>
            <a:p>
              <a:endParaRPr lang="fr-FR" sz="1400"/>
            </a:p>
          </p:txBody>
        </p:sp>
        <p:sp>
          <p:nvSpPr>
            <p:cNvPr id="1126" name="Forme libre : forme 1125">
              <a:extLst>
                <a:ext uri="{FF2B5EF4-FFF2-40B4-BE49-F238E27FC236}">
                  <a16:creationId xmlns:a16="http://schemas.microsoft.com/office/drawing/2014/main" id="{A17D968B-6D93-B3A4-8FB3-1EDAE31F98E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12700" cap="rnd">
              <a:solidFill>
                <a:schemeClr val="bg1"/>
              </a:solidFill>
              <a:prstDash val="solid"/>
              <a:round/>
            </a:ln>
          </p:spPr>
          <p:txBody>
            <a:bodyPr rtlCol="0" anchor="ctr"/>
            <a:lstStyle/>
            <a:p>
              <a:endParaRPr lang="fr-FR" sz="1400"/>
            </a:p>
          </p:txBody>
        </p:sp>
        <p:sp>
          <p:nvSpPr>
            <p:cNvPr id="1127" name="Forme libre : forme 1126">
              <a:extLst>
                <a:ext uri="{FF2B5EF4-FFF2-40B4-BE49-F238E27FC236}">
                  <a16:creationId xmlns:a16="http://schemas.microsoft.com/office/drawing/2014/main" id="{5111214D-C42B-1343-816E-8D25F201EF43}"/>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12700" cap="rnd">
              <a:solidFill>
                <a:schemeClr val="bg1"/>
              </a:solidFill>
              <a:prstDash val="solid"/>
              <a:round/>
            </a:ln>
          </p:spPr>
          <p:txBody>
            <a:bodyPr rtlCol="0" anchor="ctr"/>
            <a:lstStyle/>
            <a:p>
              <a:endParaRPr lang="fr-FR" sz="1400"/>
            </a:p>
          </p:txBody>
        </p:sp>
      </p:grpSp>
      <p:grpSp>
        <p:nvGrpSpPr>
          <p:cNvPr id="1133" name="Graphique 1783">
            <a:extLst>
              <a:ext uri="{FF2B5EF4-FFF2-40B4-BE49-F238E27FC236}">
                <a16:creationId xmlns:a16="http://schemas.microsoft.com/office/drawing/2014/main" id="{6C749B3B-169E-FFA5-9F99-C43E0D4B65D8}"/>
              </a:ext>
            </a:extLst>
          </p:cNvPr>
          <p:cNvGrpSpPr/>
          <p:nvPr/>
        </p:nvGrpSpPr>
        <p:grpSpPr>
          <a:xfrm>
            <a:off x="10679693" y="5414658"/>
            <a:ext cx="524423" cy="519108"/>
            <a:chOff x="8446783" y="1336367"/>
            <a:chExt cx="360235" cy="356584"/>
          </a:xfrm>
          <a:noFill/>
        </p:grpSpPr>
        <p:sp>
          <p:nvSpPr>
            <p:cNvPr id="1134" name="Forme libre : forme 1133">
              <a:extLst>
                <a:ext uri="{FF2B5EF4-FFF2-40B4-BE49-F238E27FC236}">
                  <a16:creationId xmlns:a16="http://schemas.microsoft.com/office/drawing/2014/main" id="{DC21A065-B374-6B47-3846-F91409D05C2E}"/>
                </a:ext>
              </a:extLst>
            </p:cNvPr>
            <p:cNvSpPr/>
            <p:nvPr/>
          </p:nvSpPr>
          <p:spPr>
            <a:xfrm>
              <a:off x="8606136" y="1515209"/>
              <a:ext cx="135635" cy="53176"/>
            </a:xfrm>
            <a:custGeom>
              <a:avLst/>
              <a:gdLst>
                <a:gd name="connsiteX0" fmla="*/ 135636 w 135635"/>
                <a:gd name="connsiteY0" fmla="*/ 53177 h 53176"/>
                <a:gd name="connsiteX1" fmla="*/ 42101 w 135635"/>
                <a:gd name="connsiteY1" fmla="*/ 5647 h 53176"/>
                <a:gd name="connsiteX2" fmla="*/ 0 w 135635"/>
                <a:gd name="connsiteY2" fmla="*/ 5171 h 53176"/>
              </a:gdLst>
              <a:ahLst/>
              <a:cxnLst>
                <a:cxn ang="0">
                  <a:pos x="connsiteX0" y="connsiteY0"/>
                </a:cxn>
                <a:cxn ang="0">
                  <a:pos x="connsiteX1" y="connsiteY1"/>
                </a:cxn>
                <a:cxn ang="0">
                  <a:pos x="connsiteX2" y="connsiteY2"/>
                </a:cxn>
              </a:cxnLst>
              <a:rect l="l" t="t" r="r" b="b"/>
              <a:pathLst>
                <a:path w="135635" h="53176">
                  <a:moveTo>
                    <a:pt x="135636" y="53177"/>
                  </a:moveTo>
                  <a:cubicBezTo>
                    <a:pt x="130207" y="50700"/>
                    <a:pt x="42101" y="5647"/>
                    <a:pt x="42101" y="5647"/>
                  </a:cubicBezTo>
                  <a:cubicBezTo>
                    <a:pt x="42101" y="5647"/>
                    <a:pt x="21336" y="-6735"/>
                    <a:pt x="0" y="5171"/>
                  </a:cubicBezTo>
                </a:path>
              </a:pathLst>
            </a:custGeom>
            <a:grpFill/>
            <a:ln w="12700" cap="rnd">
              <a:solidFill>
                <a:schemeClr val="bg1"/>
              </a:solidFill>
              <a:prstDash val="solid"/>
              <a:round/>
            </a:ln>
          </p:spPr>
          <p:txBody>
            <a:bodyPr rtlCol="0" anchor="ctr"/>
            <a:lstStyle/>
            <a:p>
              <a:endParaRPr lang="fr-FR" sz="1400"/>
            </a:p>
          </p:txBody>
        </p:sp>
        <p:sp>
          <p:nvSpPr>
            <p:cNvPr id="1135" name="Forme libre : forme 1134">
              <a:extLst>
                <a:ext uri="{FF2B5EF4-FFF2-40B4-BE49-F238E27FC236}">
                  <a16:creationId xmlns:a16="http://schemas.microsoft.com/office/drawing/2014/main" id="{71A6A0E0-2D1D-E035-AB80-64F4C21556A0}"/>
                </a:ext>
              </a:extLst>
            </p:cNvPr>
            <p:cNvSpPr/>
            <p:nvPr/>
          </p:nvSpPr>
          <p:spPr>
            <a:xfrm>
              <a:off x="8667477" y="1491138"/>
              <a:ext cx="85915" cy="55911"/>
            </a:xfrm>
            <a:custGeom>
              <a:avLst/>
              <a:gdLst>
                <a:gd name="connsiteX0" fmla="*/ 0 w 85915"/>
                <a:gd name="connsiteY0" fmla="*/ 0 h 55911"/>
                <a:gd name="connsiteX1" fmla="*/ 85916 w 85915"/>
                <a:gd name="connsiteY1" fmla="*/ 55912 h 55911"/>
              </a:gdLst>
              <a:ahLst/>
              <a:cxnLst>
                <a:cxn ang="0">
                  <a:pos x="connsiteX0" y="connsiteY0"/>
                </a:cxn>
                <a:cxn ang="0">
                  <a:pos x="connsiteX1" y="connsiteY1"/>
                </a:cxn>
              </a:cxnLst>
              <a:rect l="l" t="t" r="r" b="b"/>
              <a:pathLst>
                <a:path w="85915" h="55911">
                  <a:moveTo>
                    <a:pt x="0" y="0"/>
                  </a:moveTo>
                  <a:lnTo>
                    <a:pt x="85916" y="55912"/>
                  </a:lnTo>
                </a:path>
              </a:pathLst>
            </a:custGeom>
            <a:grpFill/>
            <a:ln w="12700" cap="rnd">
              <a:solidFill>
                <a:schemeClr val="bg1"/>
              </a:solidFill>
              <a:prstDash val="solid"/>
              <a:round/>
            </a:ln>
          </p:spPr>
          <p:txBody>
            <a:bodyPr rtlCol="0" anchor="ctr"/>
            <a:lstStyle/>
            <a:p>
              <a:endParaRPr lang="fr-FR" sz="1400"/>
            </a:p>
          </p:txBody>
        </p:sp>
        <p:sp>
          <p:nvSpPr>
            <p:cNvPr id="1136" name="Forme libre : forme 1135">
              <a:extLst>
                <a:ext uri="{FF2B5EF4-FFF2-40B4-BE49-F238E27FC236}">
                  <a16:creationId xmlns:a16="http://schemas.microsoft.com/office/drawing/2014/main" id="{3AEA8CBE-8734-6E56-9D1D-83BBC2452460}"/>
                </a:ext>
              </a:extLst>
            </p:cNvPr>
            <p:cNvSpPr/>
            <p:nvPr/>
          </p:nvSpPr>
          <p:spPr>
            <a:xfrm>
              <a:off x="8740534" y="1546383"/>
              <a:ext cx="18668" cy="22955"/>
            </a:xfrm>
            <a:custGeom>
              <a:avLst/>
              <a:gdLst>
                <a:gd name="connsiteX0" fmla="*/ 0 w 18668"/>
                <a:gd name="connsiteY0" fmla="*/ 21145 h 22955"/>
                <a:gd name="connsiteX1" fmla="*/ 6382 w 18668"/>
                <a:gd name="connsiteY1" fmla="*/ 22955 h 22955"/>
                <a:gd name="connsiteX2" fmla="*/ 18669 w 18668"/>
                <a:gd name="connsiteY2" fmla="*/ 10668 h 22955"/>
                <a:gd name="connsiteX3" fmla="*/ 12382 w 18668"/>
                <a:gd name="connsiteY3" fmla="*/ 0 h 22955"/>
              </a:gdLst>
              <a:ahLst/>
              <a:cxnLst>
                <a:cxn ang="0">
                  <a:pos x="connsiteX0" y="connsiteY0"/>
                </a:cxn>
                <a:cxn ang="0">
                  <a:pos x="connsiteX1" y="connsiteY1"/>
                </a:cxn>
                <a:cxn ang="0">
                  <a:pos x="connsiteX2" y="connsiteY2"/>
                </a:cxn>
                <a:cxn ang="0">
                  <a:pos x="connsiteX3" y="connsiteY3"/>
                </a:cxn>
              </a:cxnLst>
              <a:rect l="l" t="t" r="r" b="b"/>
              <a:pathLst>
                <a:path w="18668" h="22955">
                  <a:moveTo>
                    <a:pt x="0" y="21145"/>
                  </a:moveTo>
                  <a:cubicBezTo>
                    <a:pt x="1810" y="22289"/>
                    <a:pt x="4001" y="22955"/>
                    <a:pt x="6382" y="22955"/>
                  </a:cubicBezTo>
                  <a:cubicBezTo>
                    <a:pt x="13145" y="22955"/>
                    <a:pt x="18669" y="17431"/>
                    <a:pt x="18669" y="10668"/>
                  </a:cubicBezTo>
                  <a:cubicBezTo>
                    <a:pt x="18669" y="6096"/>
                    <a:pt x="16097" y="2095"/>
                    <a:pt x="12382" y="0"/>
                  </a:cubicBezTo>
                </a:path>
              </a:pathLst>
            </a:custGeom>
            <a:grpFill/>
            <a:ln w="12700" cap="rnd">
              <a:solidFill>
                <a:schemeClr val="bg1"/>
              </a:solidFill>
              <a:prstDash val="solid"/>
              <a:round/>
            </a:ln>
          </p:spPr>
          <p:txBody>
            <a:bodyPr rtlCol="0" anchor="ctr"/>
            <a:lstStyle/>
            <a:p>
              <a:endParaRPr lang="fr-FR" sz="1400"/>
            </a:p>
          </p:txBody>
        </p:sp>
        <p:sp>
          <p:nvSpPr>
            <p:cNvPr id="1137" name="Forme libre : forme 1136">
              <a:extLst>
                <a:ext uri="{FF2B5EF4-FFF2-40B4-BE49-F238E27FC236}">
                  <a16:creationId xmlns:a16="http://schemas.microsoft.com/office/drawing/2014/main" id="{B268E762-D5A0-960F-2620-C7D7038EC485}"/>
                </a:ext>
              </a:extLst>
            </p:cNvPr>
            <p:cNvSpPr/>
            <p:nvPr/>
          </p:nvSpPr>
          <p:spPr>
            <a:xfrm>
              <a:off x="8512315" y="1514828"/>
              <a:ext cx="135636" cy="53176"/>
            </a:xfrm>
            <a:custGeom>
              <a:avLst/>
              <a:gdLst>
                <a:gd name="connsiteX0" fmla="*/ 0 w 135636"/>
                <a:gd name="connsiteY0" fmla="*/ 53177 h 53176"/>
                <a:gd name="connsiteX1" fmla="*/ 93536 w 135636"/>
                <a:gd name="connsiteY1" fmla="*/ 5647 h 53176"/>
                <a:gd name="connsiteX2" fmla="*/ 135636 w 135636"/>
                <a:gd name="connsiteY2" fmla="*/ 5171 h 53176"/>
              </a:gdLst>
              <a:ahLst/>
              <a:cxnLst>
                <a:cxn ang="0">
                  <a:pos x="connsiteX0" y="connsiteY0"/>
                </a:cxn>
                <a:cxn ang="0">
                  <a:pos x="connsiteX1" y="connsiteY1"/>
                </a:cxn>
                <a:cxn ang="0">
                  <a:pos x="connsiteX2" y="connsiteY2"/>
                </a:cxn>
              </a:cxnLst>
              <a:rect l="l" t="t" r="r" b="b"/>
              <a:pathLst>
                <a:path w="135636" h="53176">
                  <a:moveTo>
                    <a:pt x="0" y="53177"/>
                  </a:moveTo>
                  <a:cubicBezTo>
                    <a:pt x="5525" y="50700"/>
                    <a:pt x="93536" y="5647"/>
                    <a:pt x="93536" y="5647"/>
                  </a:cubicBezTo>
                  <a:cubicBezTo>
                    <a:pt x="93536" y="5647"/>
                    <a:pt x="114300" y="-6735"/>
                    <a:pt x="135636" y="5171"/>
                  </a:cubicBezTo>
                </a:path>
              </a:pathLst>
            </a:custGeom>
            <a:grpFill/>
            <a:ln w="12700" cap="rnd">
              <a:solidFill>
                <a:schemeClr val="bg1"/>
              </a:solidFill>
              <a:prstDash val="solid"/>
              <a:round/>
            </a:ln>
          </p:spPr>
          <p:txBody>
            <a:bodyPr rtlCol="0" anchor="ctr"/>
            <a:lstStyle/>
            <a:p>
              <a:endParaRPr lang="fr-FR" sz="1400"/>
            </a:p>
          </p:txBody>
        </p:sp>
        <p:sp>
          <p:nvSpPr>
            <p:cNvPr id="1138" name="Forme libre : forme 1137">
              <a:extLst>
                <a:ext uri="{FF2B5EF4-FFF2-40B4-BE49-F238E27FC236}">
                  <a16:creationId xmlns:a16="http://schemas.microsoft.com/office/drawing/2014/main" id="{71A8DC36-E765-2589-1AC0-E94A0C175BB4}"/>
                </a:ext>
              </a:extLst>
            </p:cNvPr>
            <p:cNvSpPr/>
            <p:nvPr/>
          </p:nvSpPr>
          <p:spPr>
            <a:xfrm>
              <a:off x="8500695" y="1490853"/>
              <a:ext cx="85915" cy="55911"/>
            </a:xfrm>
            <a:custGeom>
              <a:avLst/>
              <a:gdLst>
                <a:gd name="connsiteX0" fmla="*/ 85915 w 85915"/>
                <a:gd name="connsiteY0" fmla="*/ 0 h 55911"/>
                <a:gd name="connsiteX1" fmla="*/ 0 w 85915"/>
                <a:gd name="connsiteY1" fmla="*/ 55912 h 55911"/>
              </a:gdLst>
              <a:ahLst/>
              <a:cxnLst>
                <a:cxn ang="0">
                  <a:pos x="connsiteX0" y="connsiteY0"/>
                </a:cxn>
                <a:cxn ang="0">
                  <a:pos x="connsiteX1" y="connsiteY1"/>
                </a:cxn>
              </a:cxnLst>
              <a:rect l="l" t="t" r="r" b="b"/>
              <a:pathLst>
                <a:path w="85915" h="55911">
                  <a:moveTo>
                    <a:pt x="85915" y="0"/>
                  </a:moveTo>
                  <a:lnTo>
                    <a:pt x="0" y="55912"/>
                  </a:lnTo>
                </a:path>
              </a:pathLst>
            </a:custGeom>
            <a:grpFill/>
            <a:ln w="12700" cap="rnd">
              <a:solidFill>
                <a:schemeClr val="bg1"/>
              </a:solidFill>
              <a:prstDash val="solid"/>
              <a:round/>
            </a:ln>
          </p:spPr>
          <p:txBody>
            <a:bodyPr rtlCol="0" anchor="ctr"/>
            <a:lstStyle/>
            <a:p>
              <a:endParaRPr lang="fr-FR" sz="1400"/>
            </a:p>
          </p:txBody>
        </p:sp>
        <p:sp>
          <p:nvSpPr>
            <p:cNvPr id="1139" name="Forme libre : forme 1138">
              <a:extLst>
                <a:ext uri="{FF2B5EF4-FFF2-40B4-BE49-F238E27FC236}">
                  <a16:creationId xmlns:a16="http://schemas.microsoft.com/office/drawing/2014/main" id="{02887224-6E81-2D0E-8557-CF23D79C4E11}"/>
                </a:ext>
              </a:extLst>
            </p:cNvPr>
            <p:cNvSpPr/>
            <p:nvPr/>
          </p:nvSpPr>
          <p:spPr>
            <a:xfrm>
              <a:off x="8494884" y="1546097"/>
              <a:ext cx="18669" cy="22955"/>
            </a:xfrm>
            <a:custGeom>
              <a:avLst/>
              <a:gdLst>
                <a:gd name="connsiteX0" fmla="*/ 18669 w 18669"/>
                <a:gd name="connsiteY0" fmla="*/ 21146 h 22955"/>
                <a:gd name="connsiteX1" fmla="*/ 12287 w 18669"/>
                <a:gd name="connsiteY1" fmla="*/ 22955 h 22955"/>
                <a:gd name="connsiteX2" fmla="*/ 0 w 18669"/>
                <a:gd name="connsiteY2" fmla="*/ 10668 h 22955"/>
                <a:gd name="connsiteX3" fmla="*/ 6287 w 18669"/>
                <a:gd name="connsiteY3" fmla="*/ 0 h 22955"/>
              </a:gdLst>
              <a:ahLst/>
              <a:cxnLst>
                <a:cxn ang="0">
                  <a:pos x="connsiteX0" y="connsiteY0"/>
                </a:cxn>
                <a:cxn ang="0">
                  <a:pos x="connsiteX1" y="connsiteY1"/>
                </a:cxn>
                <a:cxn ang="0">
                  <a:pos x="connsiteX2" y="connsiteY2"/>
                </a:cxn>
                <a:cxn ang="0">
                  <a:pos x="connsiteX3" y="connsiteY3"/>
                </a:cxn>
              </a:cxnLst>
              <a:rect l="l" t="t" r="r" b="b"/>
              <a:pathLst>
                <a:path w="18669" h="22955">
                  <a:moveTo>
                    <a:pt x="18669" y="21146"/>
                  </a:moveTo>
                  <a:cubicBezTo>
                    <a:pt x="16859" y="22289"/>
                    <a:pt x="14669" y="22955"/>
                    <a:pt x="12287" y="22955"/>
                  </a:cubicBezTo>
                  <a:cubicBezTo>
                    <a:pt x="5524" y="22955"/>
                    <a:pt x="0" y="17431"/>
                    <a:pt x="0" y="10668"/>
                  </a:cubicBezTo>
                  <a:cubicBezTo>
                    <a:pt x="0" y="6096"/>
                    <a:pt x="2572" y="2096"/>
                    <a:pt x="6287" y="0"/>
                  </a:cubicBezTo>
                </a:path>
              </a:pathLst>
            </a:custGeom>
            <a:grpFill/>
            <a:ln w="12700" cap="rnd">
              <a:solidFill>
                <a:schemeClr val="bg1"/>
              </a:solidFill>
              <a:prstDash val="solid"/>
              <a:round/>
            </a:ln>
          </p:spPr>
          <p:txBody>
            <a:bodyPr rtlCol="0" anchor="ctr"/>
            <a:lstStyle/>
            <a:p>
              <a:endParaRPr lang="fr-FR" sz="1400"/>
            </a:p>
          </p:txBody>
        </p:sp>
        <p:sp>
          <p:nvSpPr>
            <p:cNvPr id="1140" name="Forme libre : forme 1139">
              <a:extLst>
                <a:ext uri="{FF2B5EF4-FFF2-40B4-BE49-F238E27FC236}">
                  <a16:creationId xmlns:a16="http://schemas.microsoft.com/office/drawing/2014/main" id="{E23F6670-49DA-89D7-C3A7-C40FD0162BC3}"/>
                </a:ext>
              </a:extLst>
            </p:cNvPr>
            <p:cNvSpPr/>
            <p:nvPr/>
          </p:nvSpPr>
          <p:spPr>
            <a:xfrm>
              <a:off x="8589467" y="1347501"/>
              <a:ext cx="25241" cy="141636"/>
            </a:xfrm>
            <a:custGeom>
              <a:avLst/>
              <a:gdLst>
                <a:gd name="connsiteX0" fmla="*/ 25241 w 25241"/>
                <a:gd name="connsiteY0" fmla="*/ 0 h 141636"/>
                <a:gd name="connsiteX1" fmla="*/ 20384 w 25241"/>
                <a:gd name="connsiteY1" fmla="*/ 104775 h 141636"/>
                <a:gd name="connsiteX2" fmla="*/ 0 w 25241"/>
                <a:gd name="connsiteY2" fmla="*/ 141637 h 141636"/>
              </a:gdLst>
              <a:ahLst/>
              <a:cxnLst>
                <a:cxn ang="0">
                  <a:pos x="connsiteX0" y="connsiteY0"/>
                </a:cxn>
                <a:cxn ang="0">
                  <a:pos x="connsiteX1" y="connsiteY1"/>
                </a:cxn>
                <a:cxn ang="0">
                  <a:pos x="connsiteX2" y="connsiteY2"/>
                </a:cxn>
              </a:cxnLst>
              <a:rect l="l" t="t" r="r" b="b"/>
              <a:pathLst>
                <a:path w="25241" h="141636">
                  <a:moveTo>
                    <a:pt x="25241" y="0"/>
                  </a:moveTo>
                  <a:cubicBezTo>
                    <a:pt x="24670" y="6001"/>
                    <a:pt x="20384" y="104775"/>
                    <a:pt x="20384" y="104775"/>
                  </a:cubicBezTo>
                  <a:cubicBezTo>
                    <a:pt x="20384" y="104775"/>
                    <a:pt x="20860" y="128969"/>
                    <a:pt x="0" y="141637"/>
                  </a:cubicBezTo>
                </a:path>
              </a:pathLst>
            </a:custGeom>
            <a:grpFill/>
            <a:ln w="12700" cap="rnd">
              <a:solidFill>
                <a:schemeClr val="bg1"/>
              </a:solidFill>
              <a:prstDash val="solid"/>
              <a:round/>
            </a:ln>
          </p:spPr>
          <p:txBody>
            <a:bodyPr rtlCol="0" anchor="ctr"/>
            <a:lstStyle/>
            <a:p>
              <a:endParaRPr lang="fr-FR" sz="1400"/>
            </a:p>
          </p:txBody>
        </p:sp>
        <p:sp>
          <p:nvSpPr>
            <p:cNvPr id="1141" name="Forme libre : forme 1140">
              <a:extLst>
                <a:ext uri="{FF2B5EF4-FFF2-40B4-BE49-F238E27FC236}">
                  <a16:creationId xmlns:a16="http://schemas.microsoft.com/office/drawing/2014/main" id="{BE2F6D52-3E2A-DD75-8810-EB07BE86CC5D}"/>
                </a:ext>
              </a:extLst>
            </p:cNvPr>
            <p:cNvSpPr/>
            <p:nvPr/>
          </p:nvSpPr>
          <p:spPr>
            <a:xfrm>
              <a:off x="8638902" y="1347882"/>
              <a:ext cx="6286" cy="102298"/>
            </a:xfrm>
            <a:custGeom>
              <a:avLst/>
              <a:gdLst>
                <a:gd name="connsiteX0" fmla="*/ 6286 w 6286"/>
                <a:gd name="connsiteY0" fmla="*/ 102299 h 102298"/>
                <a:gd name="connsiteX1" fmla="*/ 0 w 6286"/>
                <a:gd name="connsiteY1" fmla="*/ 0 h 102298"/>
              </a:gdLst>
              <a:ahLst/>
              <a:cxnLst>
                <a:cxn ang="0">
                  <a:pos x="connsiteX0" y="connsiteY0"/>
                </a:cxn>
                <a:cxn ang="0">
                  <a:pos x="connsiteX1" y="connsiteY1"/>
                </a:cxn>
              </a:cxnLst>
              <a:rect l="l" t="t" r="r" b="b"/>
              <a:pathLst>
                <a:path w="6286" h="102298">
                  <a:moveTo>
                    <a:pt x="6286" y="102299"/>
                  </a:moveTo>
                  <a:lnTo>
                    <a:pt x="0" y="0"/>
                  </a:lnTo>
                </a:path>
              </a:pathLst>
            </a:custGeom>
            <a:grpFill/>
            <a:ln w="12700" cap="rnd">
              <a:solidFill>
                <a:schemeClr val="bg1"/>
              </a:solidFill>
              <a:prstDash val="solid"/>
              <a:round/>
            </a:ln>
          </p:spPr>
          <p:txBody>
            <a:bodyPr rtlCol="0" anchor="ctr"/>
            <a:lstStyle/>
            <a:p>
              <a:endParaRPr lang="fr-FR" sz="1400"/>
            </a:p>
          </p:txBody>
        </p:sp>
        <p:sp>
          <p:nvSpPr>
            <p:cNvPr id="1142" name="Forme libre : forme 1141">
              <a:extLst>
                <a:ext uri="{FF2B5EF4-FFF2-40B4-BE49-F238E27FC236}">
                  <a16:creationId xmlns:a16="http://schemas.microsoft.com/office/drawing/2014/main" id="{E7AB3205-857C-E8D0-409F-596BFD539FBB}"/>
                </a:ext>
              </a:extLst>
            </p:cNvPr>
            <p:cNvSpPr/>
            <p:nvPr/>
          </p:nvSpPr>
          <p:spPr>
            <a:xfrm>
              <a:off x="8614794" y="1336367"/>
              <a:ext cx="24489" cy="12563"/>
            </a:xfrm>
            <a:custGeom>
              <a:avLst/>
              <a:gdLst>
                <a:gd name="connsiteX0" fmla="*/ 10 w 24489"/>
                <a:gd name="connsiteY0" fmla="*/ 12563 h 12563"/>
                <a:gd name="connsiteX1" fmla="*/ 1629 w 24489"/>
                <a:gd name="connsiteY1" fmla="*/ 6181 h 12563"/>
                <a:gd name="connsiteX2" fmla="*/ 18298 w 24489"/>
                <a:gd name="connsiteY2" fmla="*/ 1609 h 12563"/>
                <a:gd name="connsiteX3" fmla="*/ 24489 w 24489"/>
                <a:gd name="connsiteY3" fmla="*/ 12373 h 12563"/>
              </a:gdLst>
              <a:ahLst/>
              <a:cxnLst>
                <a:cxn ang="0">
                  <a:pos x="connsiteX0" y="connsiteY0"/>
                </a:cxn>
                <a:cxn ang="0">
                  <a:pos x="connsiteX1" y="connsiteY1"/>
                </a:cxn>
                <a:cxn ang="0">
                  <a:pos x="connsiteX2" y="connsiteY2"/>
                </a:cxn>
                <a:cxn ang="0">
                  <a:pos x="connsiteX3" y="connsiteY3"/>
                </a:cxn>
              </a:cxnLst>
              <a:rect l="l" t="t" r="r" b="b"/>
              <a:pathLst>
                <a:path w="24489" h="12563">
                  <a:moveTo>
                    <a:pt x="10" y="12563"/>
                  </a:moveTo>
                  <a:cubicBezTo>
                    <a:pt x="-85" y="10372"/>
                    <a:pt x="486" y="8182"/>
                    <a:pt x="1629" y="6181"/>
                  </a:cubicBezTo>
                  <a:cubicBezTo>
                    <a:pt x="4963" y="276"/>
                    <a:pt x="12488" y="-1724"/>
                    <a:pt x="18298" y="1609"/>
                  </a:cubicBezTo>
                  <a:cubicBezTo>
                    <a:pt x="22299" y="3895"/>
                    <a:pt x="24489" y="8086"/>
                    <a:pt x="24489" y="12373"/>
                  </a:cubicBezTo>
                </a:path>
              </a:pathLst>
            </a:custGeom>
            <a:grpFill/>
            <a:ln w="12700" cap="rnd">
              <a:solidFill>
                <a:schemeClr val="bg1"/>
              </a:solidFill>
              <a:prstDash val="solid"/>
              <a:round/>
            </a:ln>
          </p:spPr>
          <p:txBody>
            <a:bodyPr rtlCol="0" anchor="ctr"/>
            <a:lstStyle/>
            <a:p>
              <a:endParaRPr lang="fr-FR" sz="1400"/>
            </a:p>
          </p:txBody>
        </p:sp>
        <p:sp>
          <p:nvSpPr>
            <p:cNvPr id="1143" name="Forme libre : forme 1142">
              <a:extLst>
                <a:ext uri="{FF2B5EF4-FFF2-40B4-BE49-F238E27FC236}">
                  <a16:creationId xmlns:a16="http://schemas.microsoft.com/office/drawing/2014/main" id="{F4DB1307-0E90-89ED-CD5D-6867A73E53F1}"/>
                </a:ext>
              </a:extLst>
            </p:cNvPr>
            <p:cNvSpPr/>
            <p:nvPr/>
          </p:nvSpPr>
          <p:spPr>
            <a:xfrm>
              <a:off x="8617661" y="1471136"/>
              <a:ext cx="23431" cy="23431"/>
            </a:xfrm>
            <a:custGeom>
              <a:avLst/>
              <a:gdLst>
                <a:gd name="connsiteX0" fmla="*/ 0 w 23431"/>
                <a:gd name="connsiteY0" fmla="*/ 11716 h 23431"/>
                <a:gd name="connsiteX1" fmla="*/ 11716 w 23431"/>
                <a:gd name="connsiteY1" fmla="*/ 23432 h 23431"/>
                <a:gd name="connsiteX2" fmla="*/ 23432 w 23431"/>
                <a:gd name="connsiteY2" fmla="*/ 11716 h 23431"/>
                <a:gd name="connsiteX3" fmla="*/ 11716 w 23431"/>
                <a:gd name="connsiteY3" fmla="*/ 0 h 23431"/>
              </a:gdLst>
              <a:ahLst/>
              <a:cxnLst>
                <a:cxn ang="0">
                  <a:pos x="connsiteX0" y="connsiteY0"/>
                </a:cxn>
                <a:cxn ang="0">
                  <a:pos x="connsiteX1" y="connsiteY1"/>
                </a:cxn>
                <a:cxn ang="0">
                  <a:pos x="connsiteX2" y="connsiteY2"/>
                </a:cxn>
                <a:cxn ang="0">
                  <a:pos x="connsiteX3" y="connsiteY3"/>
                </a:cxn>
              </a:cxnLst>
              <a:rect l="l" t="t" r="r" b="b"/>
              <a:pathLst>
                <a:path w="23431" h="23431">
                  <a:moveTo>
                    <a:pt x="0" y="11716"/>
                  </a:moveTo>
                  <a:cubicBezTo>
                    <a:pt x="0" y="18193"/>
                    <a:pt x="5239" y="23432"/>
                    <a:pt x="11716" y="23432"/>
                  </a:cubicBezTo>
                  <a:cubicBezTo>
                    <a:pt x="18193" y="23432"/>
                    <a:pt x="23432" y="18193"/>
                    <a:pt x="23432" y="11716"/>
                  </a:cubicBezTo>
                  <a:cubicBezTo>
                    <a:pt x="23432" y="5239"/>
                    <a:pt x="18193" y="0"/>
                    <a:pt x="11716" y="0"/>
                  </a:cubicBezTo>
                </a:path>
              </a:pathLst>
            </a:custGeom>
            <a:grpFill/>
            <a:ln w="12700" cap="rnd">
              <a:solidFill>
                <a:schemeClr val="bg1"/>
              </a:solidFill>
              <a:prstDash val="solid"/>
              <a:round/>
            </a:ln>
          </p:spPr>
          <p:txBody>
            <a:bodyPr rtlCol="0" anchor="ctr"/>
            <a:lstStyle/>
            <a:p>
              <a:endParaRPr lang="fr-FR" sz="1400"/>
            </a:p>
          </p:txBody>
        </p:sp>
        <p:sp>
          <p:nvSpPr>
            <p:cNvPr id="1144" name="Forme libre : forme 1143">
              <a:extLst>
                <a:ext uri="{FF2B5EF4-FFF2-40B4-BE49-F238E27FC236}">
                  <a16:creationId xmlns:a16="http://schemas.microsoft.com/office/drawing/2014/main" id="{11E49F73-31F9-FAB3-0310-C14ADC4DCF10}"/>
                </a:ext>
              </a:extLst>
            </p:cNvPr>
            <p:cNvSpPr/>
            <p:nvPr/>
          </p:nvSpPr>
          <p:spPr>
            <a:xfrm>
              <a:off x="8686337" y="1381029"/>
              <a:ext cx="59531" cy="73533"/>
            </a:xfrm>
            <a:custGeom>
              <a:avLst/>
              <a:gdLst>
                <a:gd name="connsiteX0" fmla="*/ 59531 w 59531"/>
                <a:gd name="connsiteY0" fmla="*/ 73533 h 73533"/>
                <a:gd name="connsiteX1" fmla="*/ 0 w 59531"/>
                <a:gd name="connsiteY1" fmla="*/ 0 h 73533"/>
              </a:gdLst>
              <a:ahLst/>
              <a:cxnLst>
                <a:cxn ang="0">
                  <a:pos x="connsiteX0" y="connsiteY0"/>
                </a:cxn>
                <a:cxn ang="0">
                  <a:pos x="connsiteX1" y="connsiteY1"/>
                </a:cxn>
              </a:cxnLst>
              <a:rect l="l" t="t" r="r" b="b"/>
              <a:pathLst>
                <a:path w="59531" h="73533">
                  <a:moveTo>
                    <a:pt x="59531" y="73533"/>
                  </a:moveTo>
                  <a:cubicBezTo>
                    <a:pt x="56769" y="40196"/>
                    <a:pt x="34004" y="10287"/>
                    <a:pt x="0" y="0"/>
                  </a:cubicBezTo>
                </a:path>
              </a:pathLst>
            </a:custGeom>
            <a:grpFill/>
            <a:ln w="12700" cap="rnd">
              <a:solidFill>
                <a:schemeClr val="bg1"/>
              </a:solidFill>
              <a:prstDash val="solid"/>
              <a:round/>
            </a:ln>
          </p:spPr>
          <p:txBody>
            <a:bodyPr rtlCol="0" anchor="ctr"/>
            <a:lstStyle/>
            <a:p>
              <a:endParaRPr lang="fr-FR" sz="1400"/>
            </a:p>
          </p:txBody>
        </p:sp>
        <p:sp>
          <p:nvSpPr>
            <p:cNvPr id="1145" name="Forme libre : forme 1144">
              <a:extLst>
                <a:ext uri="{FF2B5EF4-FFF2-40B4-BE49-F238E27FC236}">
                  <a16:creationId xmlns:a16="http://schemas.microsoft.com/office/drawing/2014/main" id="{06ABF728-238B-BB83-3F34-3D1347D8F273}"/>
                </a:ext>
              </a:extLst>
            </p:cNvPr>
            <p:cNvSpPr/>
            <p:nvPr/>
          </p:nvSpPr>
          <p:spPr>
            <a:xfrm>
              <a:off x="8707768" y="1417415"/>
              <a:ext cx="12572" cy="30098"/>
            </a:xfrm>
            <a:custGeom>
              <a:avLst/>
              <a:gdLst>
                <a:gd name="connsiteX0" fmla="*/ 12573 w 12572"/>
                <a:gd name="connsiteY0" fmla="*/ 30099 h 30098"/>
                <a:gd name="connsiteX1" fmla="*/ 0 w 12572"/>
                <a:gd name="connsiteY1" fmla="*/ 0 h 30098"/>
              </a:gdLst>
              <a:ahLst/>
              <a:cxnLst>
                <a:cxn ang="0">
                  <a:pos x="connsiteX0" y="connsiteY0"/>
                </a:cxn>
                <a:cxn ang="0">
                  <a:pos x="connsiteX1" y="connsiteY1"/>
                </a:cxn>
              </a:cxnLst>
              <a:rect l="l" t="t" r="r" b="b"/>
              <a:pathLst>
                <a:path w="12572" h="30098">
                  <a:moveTo>
                    <a:pt x="12573" y="30099"/>
                  </a:moveTo>
                  <a:cubicBezTo>
                    <a:pt x="11620" y="18955"/>
                    <a:pt x="7144" y="8477"/>
                    <a:pt x="0" y="0"/>
                  </a:cubicBezTo>
                </a:path>
              </a:pathLst>
            </a:custGeom>
            <a:grpFill/>
            <a:ln w="12700" cap="rnd">
              <a:solidFill>
                <a:schemeClr val="bg1"/>
              </a:solidFill>
              <a:prstDash val="solid"/>
              <a:round/>
            </a:ln>
          </p:spPr>
          <p:txBody>
            <a:bodyPr rtlCol="0" anchor="ctr"/>
            <a:lstStyle/>
            <a:p>
              <a:endParaRPr lang="fr-FR" sz="1400"/>
            </a:p>
          </p:txBody>
        </p:sp>
        <p:sp>
          <p:nvSpPr>
            <p:cNvPr id="1146" name="Forme libre : forme 1145">
              <a:extLst>
                <a:ext uri="{FF2B5EF4-FFF2-40B4-BE49-F238E27FC236}">
                  <a16:creationId xmlns:a16="http://schemas.microsoft.com/office/drawing/2014/main" id="{F1882CBB-E70C-9CB9-A25D-DC0A15D8EE9D}"/>
                </a:ext>
              </a:extLst>
            </p:cNvPr>
            <p:cNvSpPr/>
            <p:nvPr/>
          </p:nvSpPr>
          <p:spPr>
            <a:xfrm>
              <a:off x="8742534" y="1474470"/>
              <a:ext cx="2666" cy="11525"/>
            </a:xfrm>
            <a:custGeom>
              <a:avLst/>
              <a:gdLst>
                <a:gd name="connsiteX0" fmla="*/ 0 w 2666"/>
                <a:gd name="connsiteY0" fmla="*/ 11525 h 11525"/>
                <a:gd name="connsiteX1" fmla="*/ 2667 w 2666"/>
                <a:gd name="connsiteY1" fmla="*/ 0 h 11525"/>
              </a:gdLst>
              <a:ahLst/>
              <a:cxnLst>
                <a:cxn ang="0">
                  <a:pos x="connsiteX0" y="connsiteY0"/>
                </a:cxn>
                <a:cxn ang="0">
                  <a:pos x="connsiteX1" y="connsiteY1"/>
                </a:cxn>
              </a:cxnLst>
              <a:rect l="l" t="t" r="r" b="b"/>
              <a:pathLst>
                <a:path w="2666" h="11525">
                  <a:moveTo>
                    <a:pt x="0" y="11525"/>
                  </a:moveTo>
                  <a:cubicBezTo>
                    <a:pt x="1143" y="7715"/>
                    <a:pt x="2000" y="3905"/>
                    <a:pt x="2667" y="0"/>
                  </a:cubicBezTo>
                </a:path>
              </a:pathLst>
            </a:custGeom>
            <a:grpFill/>
            <a:ln w="12700" cap="rnd">
              <a:solidFill>
                <a:schemeClr val="bg1"/>
              </a:solidFill>
              <a:prstDash val="solid"/>
              <a:round/>
            </a:ln>
          </p:spPr>
          <p:txBody>
            <a:bodyPr rtlCol="0" anchor="ctr"/>
            <a:lstStyle/>
            <a:p>
              <a:endParaRPr lang="fr-FR" sz="1400"/>
            </a:p>
          </p:txBody>
        </p:sp>
        <p:sp>
          <p:nvSpPr>
            <p:cNvPr id="1147" name="Forme libre : forme 1146">
              <a:extLst>
                <a:ext uri="{FF2B5EF4-FFF2-40B4-BE49-F238E27FC236}">
                  <a16:creationId xmlns:a16="http://schemas.microsoft.com/office/drawing/2014/main" id="{A7DE8275-1AF3-A873-1641-FACEE00B6FB0}"/>
                </a:ext>
              </a:extLst>
            </p:cNvPr>
            <p:cNvSpPr/>
            <p:nvPr/>
          </p:nvSpPr>
          <p:spPr>
            <a:xfrm>
              <a:off x="8497742" y="1395983"/>
              <a:ext cx="26479" cy="54578"/>
            </a:xfrm>
            <a:custGeom>
              <a:avLst/>
              <a:gdLst>
                <a:gd name="connsiteX0" fmla="*/ 0 w 26479"/>
                <a:gd name="connsiteY0" fmla="*/ 54578 h 54578"/>
                <a:gd name="connsiteX1" fmla="*/ 26480 w 26479"/>
                <a:gd name="connsiteY1" fmla="*/ 0 h 54578"/>
              </a:gdLst>
              <a:ahLst/>
              <a:cxnLst>
                <a:cxn ang="0">
                  <a:pos x="connsiteX0" y="connsiteY0"/>
                </a:cxn>
                <a:cxn ang="0">
                  <a:pos x="connsiteX1" y="connsiteY1"/>
                </a:cxn>
              </a:cxnLst>
              <a:rect l="l" t="t" r="r" b="b"/>
              <a:pathLst>
                <a:path w="26479" h="54578">
                  <a:moveTo>
                    <a:pt x="0" y="54578"/>
                  </a:moveTo>
                  <a:cubicBezTo>
                    <a:pt x="1714" y="33719"/>
                    <a:pt x="11239" y="14192"/>
                    <a:pt x="26480" y="0"/>
                  </a:cubicBezTo>
                </a:path>
              </a:pathLst>
            </a:custGeom>
            <a:grpFill/>
            <a:ln w="12700" cap="rnd">
              <a:solidFill>
                <a:schemeClr val="bg1"/>
              </a:solidFill>
              <a:prstDash val="solid"/>
              <a:round/>
            </a:ln>
          </p:spPr>
          <p:txBody>
            <a:bodyPr rtlCol="0" anchor="ctr"/>
            <a:lstStyle/>
            <a:p>
              <a:endParaRPr lang="fr-FR" sz="1400"/>
            </a:p>
          </p:txBody>
        </p:sp>
        <p:sp>
          <p:nvSpPr>
            <p:cNvPr id="1148" name="Forme libre : forme 1147">
              <a:extLst>
                <a:ext uri="{FF2B5EF4-FFF2-40B4-BE49-F238E27FC236}">
                  <a16:creationId xmlns:a16="http://schemas.microsoft.com/office/drawing/2014/main" id="{A8612315-27D2-716E-9781-84305B89819C}"/>
                </a:ext>
              </a:extLst>
            </p:cNvPr>
            <p:cNvSpPr/>
            <p:nvPr/>
          </p:nvSpPr>
          <p:spPr>
            <a:xfrm>
              <a:off x="8523269" y="1397317"/>
              <a:ext cx="37528" cy="46291"/>
            </a:xfrm>
            <a:custGeom>
              <a:avLst/>
              <a:gdLst>
                <a:gd name="connsiteX0" fmla="*/ 0 w 37528"/>
                <a:gd name="connsiteY0" fmla="*/ 46292 h 46291"/>
                <a:gd name="connsiteX1" fmla="*/ 37529 w 37528"/>
                <a:gd name="connsiteY1" fmla="*/ 0 h 46291"/>
              </a:gdLst>
              <a:ahLst/>
              <a:cxnLst>
                <a:cxn ang="0">
                  <a:pos x="connsiteX0" y="connsiteY0"/>
                </a:cxn>
                <a:cxn ang="0">
                  <a:pos x="connsiteX1" y="connsiteY1"/>
                </a:cxn>
              </a:cxnLst>
              <a:rect l="l" t="t" r="r" b="b"/>
              <a:pathLst>
                <a:path w="37528" h="46291">
                  <a:moveTo>
                    <a:pt x="0" y="46292"/>
                  </a:moveTo>
                  <a:cubicBezTo>
                    <a:pt x="1810" y="25241"/>
                    <a:pt x="16097" y="6477"/>
                    <a:pt x="37529" y="0"/>
                  </a:cubicBezTo>
                </a:path>
              </a:pathLst>
            </a:custGeom>
            <a:grpFill/>
            <a:ln w="12700" cap="rnd">
              <a:solidFill>
                <a:schemeClr val="bg1"/>
              </a:solidFill>
              <a:prstDash val="solid"/>
              <a:round/>
            </a:ln>
          </p:spPr>
          <p:txBody>
            <a:bodyPr rtlCol="0" anchor="ctr"/>
            <a:lstStyle/>
            <a:p>
              <a:endParaRPr lang="fr-FR" sz="1400"/>
            </a:p>
          </p:txBody>
        </p:sp>
        <p:sp>
          <p:nvSpPr>
            <p:cNvPr id="1149" name="Forme libre : forme 1148">
              <a:extLst>
                <a:ext uri="{FF2B5EF4-FFF2-40B4-BE49-F238E27FC236}">
                  <a16:creationId xmlns:a16="http://schemas.microsoft.com/office/drawing/2014/main" id="{2F9932B9-2917-E4DC-54AD-AD33BCED391C}"/>
                </a:ext>
              </a:extLst>
            </p:cNvPr>
            <p:cNvSpPr/>
            <p:nvPr/>
          </p:nvSpPr>
          <p:spPr>
            <a:xfrm>
              <a:off x="8599659" y="1518856"/>
              <a:ext cx="10477" cy="171259"/>
            </a:xfrm>
            <a:custGeom>
              <a:avLst/>
              <a:gdLst>
                <a:gd name="connsiteX0" fmla="*/ 10478 w 10477"/>
                <a:gd name="connsiteY0" fmla="*/ 0 h 171259"/>
                <a:gd name="connsiteX1" fmla="*/ 0 w 10477"/>
                <a:gd name="connsiteY1" fmla="*/ 171259 h 171259"/>
              </a:gdLst>
              <a:ahLst/>
              <a:cxnLst>
                <a:cxn ang="0">
                  <a:pos x="connsiteX0" y="connsiteY0"/>
                </a:cxn>
                <a:cxn ang="0">
                  <a:pos x="connsiteX1" y="connsiteY1"/>
                </a:cxn>
              </a:cxnLst>
              <a:rect l="l" t="t" r="r" b="b"/>
              <a:pathLst>
                <a:path w="10477" h="171259">
                  <a:moveTo>
                    <a:pt x="10478" y="0"/>
                  </a:moveTo>
                  <a:lnTo>
                    <a:pt x="0" y="171259"/>
                  </a:lnTo>
                </a:path>
              </a:pathLst>
            </a:custGeom>
            <a:grpFill/>
            <a:ln w="12700" cap="rnd">
              <a:solidFill>
                <a:schemeClr val="bg1"/>
              </a:solidFill>
              <a:prstDash val="solid"/>
              <a:round/>
            </a:ln>
          </p:spPr>
          <p:txBody>
            <a:bodyPr rtlCol="0" anchor="ctr"/>
            <a:lstStyle/>
            <a:p>
              <a:endParaRPr lang="fr-FR" sz="1400"/>
            </a:p>
          </p:txBody>
        </p:sp>
        <p:sp>
          <p:nvSpPr>
            <p:cNvPr id="1150" name="Forme libre : forme 1149">
              <a:extLst>
                <a:ext uri="{FF2B5EF4-FFF2-40B4-BE49-F238E27FC236}">
                  <a16:creationId xmlns:a16="http://schemas.microsoft.com/office/drawing/2014/main" id="{19D263F3-0BB8-B58B-E6B3-FE7CAED6240A}"/>
                </a:ext>
              </a:extLst>
            </p:cNvPr>
            <p:cNvSpPr/>
            <p:nvPr/>
          </p:nvSpPr>
          <p:spPr>
            <a:xfrm>
              <a:off x="8646713" y="1545050"/>
              <a:ext cx="5905" cy="123253"/>
            </a:xfrm>
            <a:custGeom>
              <a:avLst/>
              <a:gdLst>
                <a:gd name="connsiteX0" fmla="*/ 0 w 5905"/>
                <a:gd name="connsiteY0" fmla="*/ 0 h 123253"/>
                <a:gd name="connsiteX1" fmla="*/ 5905 w 5905"/>
                <a:gd name="connsiteY1" fmla="*/ 123254 h 123253"/>
              </a:gdLst>
              <a:ahLst/>
              <a:cxnLst>
                <a:cxn ang="0">
                  <a:pos x="connsiteX0" y="connsiteY0"/>
                </a:cxn>
                <a:cxn ang="0">
                  <a:pos x="connsiteX1" y="connsiteY1"/>
                </a:cxn>
              </a:cxnLst>
              <a:rect l="l" t="t" r="r" b="b"/>
              <a:pathLst>
                <a:path w="5905" h="123253">
                  <a:moveTo>
                    <a:pt x="0" y="0"/>
                  </a:moveTo>
                  <a:lnTo>
                    <a:pt x="5905" y="123254"/>
                  </a:lnTo>
                </a:path>
              </a:pathLst>
            </a:custGeom>
            <a:grpFill/>
            <a:ln w="12700" cap="rnd">
              <a:solidFill>
                <a:schemeClr val="bg1"/>
              </a:solidFill>
              <a:prstDash val="solid"/>
              <a:round/>
            </a:ln>
          </p:spPr>
          <p:txBody>
            <a:bodyPr rtlCol="0" anchor="ctr"/>
            <a:lstStyle/>
            <a:p>
              <a:endParaRPr lang="fr-FR" sz="1400"/>
            </a:p>
          </p:txBody>
        </p:sp>
        <p:sp>
          <p:nvSpPr>
            <p:cNvPr id="1151" name="Forme libre : forme 1150">
              <a:extLst>
                <a:ext uri="{FF2B5EF4-FFF2-40B4-BE49-F238E27FC236}">
                  <a16:creationId xmlns:a16="http://schemas.microsoft.com/office/drawing/2014/main" id="{60A51384-8AD5-5651-4A63-C99071402CDA}"/>
                </a:ext>
              </a:extLst>
            </p:cNvPr>
            <p:cNvSpPr/>
            <p:nvPr/>
          </p:nvSpPr>
          <p:spPr>
            <a:xfrm>
              <a:off x="8626424" y="1675733"/>
              <a:ext cx="180593" cy="17219"/>
            </a:xfrm>
            <a:custGeom>
              <a:avLst/>
              <a:gdLst>
                <a:gd name="connsiteX0" fmla="*/ 180594 w 180593"/>
                <a:gd name="connsiteY0" fmla="*/ 0 h 17219"/>
                <a:gd name="connsiteX1" fmla="*/ 120206 w 180593"/>
                <a:gd name="connsiteY1" fmla="*/ 0 h 17219"/>
                <a:gd name="connsiteX2" fmla="*/ 60865 w 180593"/>
                <a:gd name="connsiteY2" fmla="*/ 0 h 17219"/>
                <a:gd name="connsiteX3" fmla="*/ 0 w 180593"/>
                <a:gd name="connsiteY3" fmla="*/ 952 h 17219"/>
              </a:gdLst>
              <a:ahLst/>
              <a:cxnLst>
                <a:cxn ang="0">
                  <a:pos x="connsiteX0" y="connsiteY0"/>
                </a:cxn>
                <a:cxn ang="0">
                  <a:pos x="connsiteX1" y="connsiteY1"/>
                </a:cxn>
                <a:cxn ang="0">
                  <a:pos x="connsiteX2" y="connsiteY2"/>
                </a:cxn>
                <a:cxn ang="0">
                  <a:pos x="connsiteX3" y="connsiteY3"/>
                </a:cxn>
              </a:cxnLst>
              <a:rect l="l" t="t" r="r" b="b"/>
              <a:pathLst>
                <a:path w="180593" h="17219">
                  <a:moveTo>
                    <a:pt x="180594" y="0"/>
                  </a:moveTo>
                  <a:cubicBezTo>
                    <a:pt x="180594" y="0"/>
                    <a:pt x="150876" y="38100"/>
                    <a:pt x="120206" y="0"/>
                  </a:cubicBezTo>
                  <a:cubicBezTo>
                    <a:pt x="120206" y="0"/>
                    <a:pt x="92488" y="37148"/>
                    <a:pt x="60865" y="0"/>
                  </a:cubicBezTo>
                  <a:cubicBezTo>
                    <a:pt x="60865" y="0"/>
                    <a:pt x="30194" y="38100"/>
                    <a:pt x="0" y="952"/>
                  </a:cubicBezTo>
                </a:path>
              </a:pathLst>
            </a:custGeom>
            <a:grpFill/>
            <a:ln w="12700" cap="rnd">
              <a:solidFill>
                <a:schemeClr val="bg1"/>
              </a:solidFill>
              <a:prstDash val="solid"/>
              <a:round/>
            </a:ln>
          </p:spPr>
          <p:txBody>
            <a:bodyPr rtlCol="0" anchor="ctr"/>
            <a:lstStyle/>
            <a:p>
              <a:endParaRPr lang="fr-FR" sz="1400"/>
            </a:p>
          </p:txBody>
        </p:sp>
        <p:sp>
          <p:nvSpPr>
            <p:cNvPr id="1152" name="Forme libre : forme 1151">
              <a:extLst>
                <a:ext uri="{FF2B5EF4-FFF2-40B4-BE49-F238E27FC236}">
                  <a16:creationId xmlns:a16="http://schemas.microsoft.com/office/drawing/2014/main" id="{631856AC-7549-6B64-941D-E40D9F520A3D}"/>
                </a:ext>
              </a:extLst>
            </p:cNvPr>
            <p:cNvSpPr/>
            <p:nvPr/>
          </p:nvSpPr>
          <p:spPr>
            <a:xfrm>
              <a:off x="8446783" y="1674780"/>
              <a:ext cx="13335" cy="11906"/>
            </a:xfrm>
            <a:custGeom>
              <a:avLst/>
              <a:gdLst>
                <a:gd name="connsiteX0" fmla="*/ 13335 w 13335"/>
                <a:gd name="connsiteY0" fmla="*/ 11906 h 11906"/>
                <a:gd name="connsiteX1" fmla="*/ 0 w 13335"/>
                <a:gd name="connsiteY1" fmla="*/ 0 h 11906"/>
              </a:gdLst>
              <a:ahLst/>
              <a:cxnLst>
                <a:cxn ang="0">
                  <a:pos x="connsiteX0" y="connsiteY0"/>
                </a:cxn>
                <a:cxn ang="0">
                  <a:pos x="connsiteX1" y="connsiteY1"/>
                </a:cxn>
              </a:cxnLst>
              <a:rect l="l" t="t" r="r" b="b"/>
              <a:pathLst>
                <a:path w="13335" h="11906">
                  <a:moveTo>
                    <a:pt x="13335" y="11906"/>
                  </a:moveTo>
                  <a:cubicBezTo>
                    <a:pt x="8954" y="9334"/>
                    <a:pt x="4477" y="5524"/>
                    <a:pt x="0" y="0"/>
                  </a:cubicBezTo>
                </a:path>
              </a:pathLst>
            </a:custGeom>
            <a:grpFill/>
            <a:ln w="12700" cap="rnd">
              <a:solidFill>
                <a:schemeClr val="bg1"/>
              </a:solidFill>
              <a:prstDash val="solid"/>
              <a:round/>
            </a:ln>
          </p:spPr>
          <p:txBody>
            <a:bodyPr rtlCol="0" anchor="ctr"/>
            <a:lstStyle/>
            <a:p>
              <a:endParaRPr lang="fr-FR" sz="1400"/>
            </a:p>
          </p:txBody>
        </p:sp>
        <p:sp>
          <p:nvSpPr>
            <p:cNvPr id="1153" name="Forme libre : forme 1152">
              <a:extLst>
                <a:ext uri="{FF2B5EF4-FFF2-40B4-BE49-F238E27FC236}">
                  <a16:creationId xmlns:a16="http://schemas.microsoft.com/office/drawing/2014/main" id="{B96D5396-4432-FF07-3D8F-A11A042C7A14}"/>
                </a:ext>
              </a:extLst>
            </p:cNvPr>
            <p:cNvSpPr/>
            <p:nvPr/>
          </p:nvSpPr>
          <p:spPr>
            <a:xfrm>
              <a:off x="8484407" y="1673733"/>
              <a:ext cx="96392" cy="16509"/>
            </a:xfrm>
            <a:custGeom>
              <a:avLst/>
              <a:gdLst>
                <a:gd name="connsiteX0" fmla="*/ 96393 w 96392"/>
                <a:gd name="connsiteY0" fmla="*/ 12478 h 16509"/>
                <a:gd name="connsiteX1" fmla="*/ 82582 w 96392"/>
                <a:gd name="connsiteY1" fmla="*/ 0 h 16509"/>
                <a:gd name="connsiteX2" fmla="*/ 23241 w 96392"/>
                <a:gd name="connsiteY2" fmla="*/ 0 h 16509"/>
                <a:gd name="connsiteX3" fmla="*/ 0 w 96392"/>
                <a:gd name="connsiteY3" fmla="*/ 15907 h 16509"/>
              </a:gdLst>
              <a:ahLst/>
              <a:cxnLst>
                <a:cxn ang="0">
                  <a:pos x="connsiteX0" y="connsiteY0"/>
                </a:cxn>
                <a:cxn ang="0">
                  <a:pos x="connsiteX1" y="connsiteY1"/>
                </a:cxn>
                <a:cxn ang="0">
                  <a:pos x="connsiteX2" y="connsiteY2"/>
                </a:cxn>
                <a:cxn ang="0">
                  <a:pos x="connsiteX3" y="connsiteY3"/>
                </a:cxn>
              </a:cxnLst>
              <a:rect l="l" t="t" r="r" b="b"/>
              <a:pathLst>
                <a:path w="96392" h="16509">
                  <a:moveTo>
                    <a:pt x="96393" y="12478"/>
                  </a:moveTo>
                  <a:cubicBezTo>
                    <a:pt x="91916" y="9811"/>
                    <a:pt x="87249" y="5810"/>
                    <a:pt x="82582" y="0"/>
                  </a:cubicBezTo>
                  <a:cubicBezTo>
                    <a:pt x="82582" y="0"/>
                    <a:pt x="54864" y="37147"/>
                    <a:pt x="23241" y="0"/>
                  </a:cubicBezTo>
                  <a:cubicBezTo>
                    <a:pt x="23241" y="0"/>
                    <a:pt x="13716" y="11906"/>
                    <a:pt x="0" y="15907"/>
                  </a:cubicBezTo>
                </a:path>
              </a:pathLst>
            </a:custGeom>
            <a:grpFill/>
            <a:ln w="12700" cap="rnd">
              <a:solidFill>
                <a:schemeClr val="bg1"/>
              </a:solidFill>
              <a:prstDash val="solid"/>
              <a:round/>
            </a:ln>
          </p:spPr>
          <p:txBody>
            <a:bodyPr rtlCol="0" anchor="ctr"/>
            <a:lstStyle/>
            <a:p>
              <a:endParaRPr lang="fr-FR" sz="1400"/>
            </a:p>
          </p:txBody>
        </p:sp>
        <p:sp>
          <p:nvSpPr>
            <p:cNvPr id="1154" name="Forme libre : forme 1153">
              <a:extLst>
                <a:ext uri="{FF2B5EF4-FFF2-40B4-BE49-F238E27FC236}">
                  <a16:creationId xmlns:a16="http://schemas.microsoft.com/office/drawing/2014/main" id="{98E706B7-9C2A-D5FF-55C3-7671940A7223}"/>
                </a:ext>
              </a:extLst>
            </p:cNvPr>
            <p:cNvSpPr/>
            <p:nvPr/>
          </p:nvSpPr>
          <p:spPr>
            <a:xfrm>
              <a:off x="8549844" y="1503807"/>
              <a:ext cx="47053" cy="27336"/>
            </a:xfrm>
            <a:custGeom>
              <a:avLst/>
              <a:gdLst>
                <a:gd name="connsiteX0" fmla="*/ 0 w 47053"/>
                <a:gd name="connsiteY0" fmla="*/ 27337 h 27336"/>
                <a:gd name="connsiteX1" fmla="*/ 47053 w 47053"/>
                <a:gd name="connsiteY1" fmla="*/ 0 h 27336"/>
              </a:gdLst>
              <a:ahLst/>
              <a:cxnLst>
                <a:cxn ang="0">
                  <a:pos x="connsiteX0" y="connsiteY0"/>
                </a:cxn>
                <a:cxn ang="0">
                  <a:pos x="connsiteX1" y="connsiteY1"/>
                </a:cxn>
              </a:cxnLst>
              <a:rect l="l" t="t" r="r" b="b"/>
              <a:pathLst>
                <a:path w="47053" h="27336">
                  <a:moveTo>
                    <a:pt x="0" y="27337"/>
                  </a:moveTo>
                  <a:lnTo>
                    <a:pt x="47053" y="0"/>
                  </a:lnTo>
                </a:path>
              </a:pathLst>
            </a:custGeom>
            <a:grpFill/>
            <a:ln w="12700" cap="rnd">
              <a:solidFill>
                <a:schemeClr val="bg1"/>
              </a:solidFill>
              <a:prstDash val="solid"/>
              <a:round/>
            </a:ln>
          </p:spPr>
          <p:txBody>
            <a:bodyPr rtlCol="0" anchor="ctr"/>
            <a:lstStyle/>
            <a:p>
              <a:endParaRPr lang="fr-FR" sz="1400"/>
            </a:p>
          </p:txBody>
        </p:sp>
        <p:sp>
          <p:nvSpPr>
            <p:cNvPr id="1155" name="Forme libre : forme 1154">
              <a:extLst>
                <a:ext uri="{FF2B5EF4-FFF2-40B4-BE49-F238E27FC236}">
                  <a16:creationId xmlns:a16="http://schemas.microsoft.com/office/drawing/2014/main" id="{698C3105-134B-E712-67BA-809306270BC8}"/>
                </a:ext>
              </a:extLst>
            </p:cNvPr>
            <p:cNvSpPr/>
            <p:nvPr/>
          </p:nvSpPr>
          <p:spPr>
            <a:xfrm>
              <a:off x="8523650" y="1541335"/>
              <a:ext cx="8572" cy="4762"/>
            </a:xfrm>
            <a:custGeom>
              <a:avLst/>
              <a:gdLst>
                <a:gd name="connsiteX0" fmla="*/ 0 w 8572"/>
                <a:gd name="connsiteY0" fmla="*/ 4762 h 4762"/>
                <a:gd name="connsiteX1" fmla="*/ 8573 w 8572"/>
                <a:gd name="connsiteY1" fmla="*/ 0 h 4762"/>
              </a:gdLst>
              <a:ahLst/>
              <a:cxnLst>
                <a:cxn ang="0">
                  <a:pos x="connsiteX0" y="connsiteY0"/>
                </a:cxn>
                <a:cxn ang="0">
                  <a:pos x="connsiteX1" y="connsiteY1"/>
                </a:cxn>
              </a:cxnLst>
              <a:rect l="l" t="t" r="r" b="b"/>
              <a:pathLst>
                <a:path w="8572" h="4762">
                  <a:moveTo>
                    <a:pt x="0" y="4762"/>
                  </a:moveTo>
                  <a:lnTo>
                    <a:pt x="8573" y="0"/>
                  </a:lnTo>
                </a:path>
              </a:pathLst>
            </a:custGeom>
            <a:grpFill/>
            <a:ln w="12700" cap="rnd">
              <a:solidFill>
                <a:schemeClr val="bg1"/>
              </a:solidFill>
              <a:prstDash val="solid"/>
              <a:round/>
            </a:ln>
          </p:spPr>
          <p:txBody>
            <a:bodyPr rtlCol="0" anchor="ctr"/>
            <a:lstStyle/>
            <a:p>
              <a:endParaRPr lang="fr-FR" sz="1400"/>
            </a:p>
          </p:txBody>
        </p:sp>
      </p:grpSp>
      <p:grpSp>
        <p:nvGrpSpPr>
          <p:cNvPr id="1156" name="Graphique 1788">
            <a:extLst>
              <a:ext uri="{FF2B5EF4-FFF2-40B4-BE49-F238E27FC236}">
                <a16:creationId xmlns:a16="http://schemas.microsoft.com/office/drawing/2014/main" id="{55574269-0189-FD22-FB2F-A808CFC940B0}"/>
              </a:ext>
            </a:extLst>
          </p:cNvPr>
          <p:cNvGrpSpPr/>
          <p:nvPr/>
        </p:nvGrpSpPr>
        <p:grpSpPr>
          <a:xfrm>
            <a:off x="10613691" y="2907142"/>
            <a:ext cx="655157" cy="447809"/>
            <a:chOff x="11131127" y="1243010"/>
            <a:chExt cx="655157" cy="447809"/>
          </a:xfrm>
          <a:noFill/>
        </p:grpSpPr>
        <p:grpSp>
          <p:nvGrpSpPr>
            <p:cNvPr id="1157" name="Graphique 1788">
              <a:extLst>
                <a:ext uri="{FF2B5EF4-FFF2-40B4-BE49-F238E27FC236}">
                  <a16:creationId xmlns:a16="http://schemas.microsoft.com/office/drawing/2014/main" id="{FEED1BED-CDF0-8D84-B57F-B78853B6DF37}"/>
                </a:ext>
              </a:extLst>
            </p:cNvPr>
            <p:cNvGrpSpPr/>
            <p:nvPr/>
          </p:nvGrpSpPr>
          <p:grpSpPr>
            <a:xfrm>
              <a:off x="11134834" y="1689213"/>
              <a:ext cx="633038" cy="1112"/>
              <a:chOff x="11134834" y="1689213"/>
              <a:chExt cx="633038" cy="1112"/>
            </a:xfrm>
            <a:grpFill/>
          </p:grpSpPr>
          <p:sp>
            <p:nvSpPr>
              <p:cNvPr id="1194" name="Forme libre : forme 1193">
                <a:extLst>
                  <a:ext uri="{FF2B5EF4-FFF2-40B4-BE49-F238E27FC236}">
                    <a16:creationId xmlns:a16="http://schemas.microsoft.com/office/drawing/2014/main" id="{A0A574E7-D836-DB1F-0383-6EAD4DC922D4}"/>
                  </a:ext>
                </a:extLst>
              </p:cNvPr>
              <p:cNvSpPr/>
              <p:nvPr/>
            </p:nvSpPr>
            <p:spPr>
              <a:xfrm>
                <a:off x="11187721" y="1690325"/>
                <a:ext cx="580151" cy="12356"/>
              </a:xfrm>
              <a:custGeom>
                <a:avLst/>
                <a:gdLst>
                  <a:gd name="connsiteX0" fmla="*/ 580151 w 580151"/>
                  <a:gd name="connsiteY0" fmla="*/ 0 h 12356"/>
                  <a:gd name="connsiteX1" fmla="*/ 0 w 580151"/>
                  <a:gd name="connsiteY1" fmla="*/ 0 h 12356"/>
                </a:gdLst>
                <a:ahLst/>
                <a:cxnLst>
                  <a:cxn ang="0">
                    <a:pos x="connsiteX0" y="connsiteY0"/>
                  </a:cxn>
                  <a:cxn ang="0">
                    <a:pos x="connsiteX1" y="connsiteY1"/>
                  </a:cxn>
                </a:cxnLst>
                <a:rect l="l" t="t" r="r" b="b"/>
                <a:pathLst>
                  <a:path w="580151" h="12356">
                    <a:moveTo>
                      <a:pt x="580151" y="0"/>
                    </a:moveTo>
                    <a:lnTo>
                      <a:pt x="0" y="0"/>
                    </a:lnTo>
                  </a:path>
                </a:pathLst>
              </a:custGeom>
              <a:grpFill/>
              <a:ln w="12700" cap="rnd">
                <a:solidFill>
                  <a:schemeClr val="bg1"/>
                </a:solidFill>
                <a:prstDash val="solid"/>
                <a:round/>
              </a:ln>
            </p:spPr>
            <p:txBody>
              <a:bodyPr rtlCol="0" anchor="ctr"/>
              <a:lstStyle/>
              <a:p>
                <a:endParaRPr lang="fr-FR" sz="1400"/>
              </a:p>
            </p:txBody>
          </p:sp>
          <p:sp>
            <p:nvSpPr>
              <p:cNvPr id="1195" name="Forme libre : forme 1194">
                <a:extLst>
                  <a:ext uri="{FF2B5EF4-FFF2-40B4-BE49-F238E27FC236}">
                    <a16:creationId xmlns:a16="http://schemas.microsoft.com/office/drawing/2014/main" id="{A6570411-12D4-A4E3-06C1-0DD8A673054D}"/>
                  </a:ext>
                </a:extLst>
              </p:cNvPr>
              <p:cNvSpPr/>
              <p:nvPr/>
            </p:nvSpPr>
            <p:spPr>
              <a:xfrm>
                <a:off x="11134834" y="1689213"/>
                <a:ext cx="19770" cy="12356"/>
              </a:xfrm>
              <a:custGeom>
                <a:avLst/>
                <a:gdLst>
                  <a:gd name="connsiteX0" fmla="*/ 19771 w 19770"/>
                  <a:gd name="connsiteY0" fmla="*/ 0 h 12356"/>
                  <a:gd name="connsiteX1" fmla="*/ 0 w 19770"/>
                  <a:gd name="connsiteY1" fmla="*/ 0 h 12356"/>
                </a:gdLst>
                <a:ahLst/>
                <a:cxnLst>
                  <a:cxn ang="0">
                    <a:pos x="connsiteX0" y="connsiteY0"/>
                  </a:cxn>
                  <a:cxn ang="0">
                    <a:pos x="connsiteX1" y="connsiteY1"/>
                  </a:cxn>
                </a:cxnLst>
                <a:rect l="l" t="t" r="r" b="b"/>
                <a:pathLst>
                  <a:path w="19770" h="12356">
                    <a:moveTo>
                      <a:pt x="19771"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158" name="Forme libre : forme 1157">
              <a:extLst>
                <a:ext uri="{FF2B5EF4-FFF2-40B4-BE49-F238E27FC236}">
                  <a16:creationId xmlns:a16="http://schemas.microsoft.com/office/drawing/2014/main" id="{1E114982-A1A9-E096-4288-B7D2619CCF15}"/>
                </a:ext>
              </a:extLst>
            </p:cNvPr>
            <p:cNvSpPr/>
            <p:nvPr/>
          </p:nvSpPr>
          <p:spPr>
            <a:xfrm>
              <a:off x="11714738" y="1587764"/>
              <a:ext cx="12356" cy="96259"/>
            </a:xfrm>
            <a:custGeom>
              <a:avLst/>
              <a:gdLst>
                <a:gd name="connsiteX0" fmla="*/ 0 w 12356"/>
                <a:gd name="connsiteY0" fmla="*/ 0 h 96259"/>
                <a:gd name="connsiteX1" fmla="*/ 0 w 12356"/>
                <a:gd name="connsiteY1" fmla="*/ 96259 h 96259"/>
              </a:gdLst>
              <a:ahLst/>
              <a:cxnLst>
                <a:cxn ang="0">
                  <a:pos x="connsiteX0" y="connsiteY0"/>
                </a:cxn>
                <a:cxn ang="0">
                  <a:pos x="connsiteX1" y="connsiteY1"/>
                </a:cxn>
              </a:cxnLst>
              <a:rect l="l" t="t" r="r" b="b"/>
              <a:pathLst>
                <a:path w="12356" h="96259">
                  <a:moveTo>
                    <a:pt x="0" y="0"/>
                  </a:moveTo>
                  <a:lnTo>
                    <a:pt x="0" y="96259"/>
                  </a:lnTo>
                </a:path>
              </a:pathLst>
            </a:custGeom>
            <a:grpFill/>
            <a:ln w="12700" cap="rnd">
              <a:solidFill>
                <a:schemeClr val="bg1"/>
              </a:solidFill>
              <a:prstDash val="solid"/>
              <a:round/>
            </a:ln>
          </p:spPr>
          <p:txBody>
            <a:bodyPr rtlCol="0" anchor="ctr"/>
            <a:lstStyle/>
            <a:p>
              <a:endParaRPr lang="fr-FR" sz="1400"/>
            </a:p>
          </p:txBody>
        </p:sp>
        <p:sp>
          <p:nvSpPr>
            <p:cNvPr id="1159" name="Forme libre : forme 1158">
              <a:extLst>
                <a:ext uri="{FF2B5EF4-FFF2-40B4-BE49-F238E27FC236}">
                  <a16:creationId xmlns:a16="http://schemas.microsoft.com/office/drawing/2014/main" id="{0AFA4AAE-4BC0-7097-082F-EF6F790FEBBF}"/>
                </a:ext>
              </a:extLst>
            </p:cNvPr>
            <p:cNvSpPr/>
            <p:nvPr/>
          </p:nvSpPr>
          <p:spPr>
            <a:xfrm>
              <a:off x="11683599" y="1539572"/>
              <a:ext cx="63761" cy="116153"/>
            </a:xfrm>
            <a:custGeom>
              <a:avLst/>
              <a:gdLst>
                <a:gd name="connsiteX0" fmla="*/ 31881 w 63761"/>
                <a:gd name="connsiteY0" fmla="*/ 116154 h 116153"/>
                <a:gd name="connsiteX1" fmla="*/ 31881 w 63761"/>
                <a:gd name="connsiteY1" fmla="*/ 116154 h 116153"/>
                <a:gd name="connsiteX2" fmla="*/ 0 w 63761"/>
                <a:gd name="connsiteY2" fmla="*/ 84273 h 116153"/>
                <a:gd name="connsiteX3" fmla="*/ 0 w 63761"/>
                <a:gd name="connsiteY3" fmla="*/ 31881 h 116153"/>
                <a:gd name="connsiteX4" fmla="*/ 31881 w 63761"/>
                <a:gd name="connsiteY4" fmla="*/ 0 h 116153"/>
                <a:gd name="connsiteX5" fmla="*/ 31881 w 63761"/>
                <a:gd name="connsiteY5" fmla="*/ 0 h 116153"/>
                <a:gd name="connsiteX6" fmla="*/ 63761 w 63761"/>
                <a:gd name="connsiteY6" fmla="*/ 31881 h 116153"/>
                <a:gd name="connsiteX7" fmla="*/ 63761 w 63761"/>
                <a:gd name="connsiteY7" fmla="*/ 84273 h 116153"/>
                <a:gd name="connsiteX8" fmla="*/ 31881 w 63761"/>
                <a:gd name="connsiteY8" fmla="*/ 116154 h 11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761" h="116153">
                  <a:moveTo>
                    <a:pt x="31881" y="116154"/>
                  </a:moveTo>
                  <a:lnTo>
                    <a:pt x="31881" y="116154"/>
                  </a:lnTo>
                  <a:cubicBezTo>
                    <a:pt x="14334" y="116154"/>
                    <a:pt x="0" y="101820"/>
                    <a:pt x="0" y="84273"/>
                  </a:cubicBezTo>
                  <a:lnTo>
                    <a:pt x="0" y="31881"/>
                  </a:lnTo>
                  <a:cubicBezTo>
                    <a:pt x="0" y="14334"/>
                    <a:pt x="14334" y="0"/>
                    <a:pt x="31881" y="0"/>
                  </a:cubicBezTo>
                  <a:lnTo>
                    <a:pt x="31881" y="0"/>
                  </a:lnTo>
                  <a:cubicBezTo>
                    <a:pt x="49427" y="0"/>
                    <a:pt x="63761" y="14334"/>
                    <a:pt x="63761" y="31881"/>
                  </a:cubicBezTo>
                  <a:lnTo>
                    <a:pt x="63761" y="84273"/>
                  </a:lnTo>
                  <a:cubicBezTo>
                    <a:pt x="63761" y="101820"/>
                    <a:pt x="49427" y="116154"/>
                    <a:pt x="31881" y="116154"/>
                  </a:cubicBezTo>
                  <a:close/>
                </a:path>
              </a:pathLst>
            </a:custGeom>
            <a:grpFill/>
            <a:ln w="12700" cap="rnd">
              <a:solidFill>
                <a:schemeClr val="bg1"/>
              </a:solidFill>
              <a:prstDash val="solid"/>
              <a:round/>
            </a:ln>
          </p:spPr>
          <p:txBody>
            <a:bodyPr rtlCol="0" anchor="ctr"/>
            <a:lstStyle/>
            <a:p>
              <a:endParaRPr lang="fr-FR" sz="1400"/>
            </a:p>
          </p:txBody>
        </p:sp>
        <p:sp>
          <p:nvSpPr>
            <p:cNvPr id="1160" name="Forme libre : forme 1159">
              <a:extLst>
                <a:ext uri="{FF2B5EF4-FFF2-40B4-BE49-F238E27FC236}">
                  <a16:creationId xmlns:a16="http://schemas.microsoft.com/office/drawing/2014/main" id="{C2B02441-64C4-363F-9249-37116D67FC1C}"/>
                </a:ext>
              </a:extLst>
            </p:cNvPr>
            <p:cNvSpPr/>
            <p:nvPr/>
          </p:nvSpPr>
          <p:spPr>
            <a:xfrm>
              <a:off x="11302762" y="1583439"/>
              <a:ext cx="67962" cy="67962"/>
            </a:xfrm>
            <a:custGeom>
              <a:avLst/>
              <a:gdLst>
                <a:gd name="connsiteX0" fmla="*/ 67962 w 67962"/>
                <a:gd name="connsiteY0" fmla="*/ 33981 h 67962"/>
                <a:gd name="connsiteX1" fmla="*/ 33981 w 67962"/>
                <a:gd name="connsiteY1" fmla="*/ 67962 h 67962"/>
                <a:gd name="connsiteX2" fmla="*/ 0 w 67962"/>
                <a:gd name="connsiteY2" fmla="*/ 33981 h 67962"/>
                <a:gd name="connsiteX3" fmla="*/ 33981 w 67962"/>
                <a:gd name="connsiteY3" fmla="*/ 0 h 67962"/>
                <a:gd name="connsiteX4" fmla="*/ 67962 w 67962"/>
                <a:gd name="connsiteY4" fmla="*/ 33981 h 67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62" h="67962">
                  <a:moveTo>
                    <a:pt x="67962" y="33981"/>
                  </a:moveTo>
                  <a:cubicBezTo>
                    <a:pt x="67962" y="52748"/>
                    <a:pt x="52748" y="67962"/>
                    <a:pt x="33981" y="67962"/>
                  </a:cubicBezTo>
                  <a:cubicBezTo>
                    <a:pt x="15214" y="67962"/>
                    <a:pt x="0" y="52748"/>
                    <a:pt x="0" y="33981"/>
                  </a:cubicBezTo>
                  <a:cubicBezTo>
                    <a:pt x="0" y="15214"/>
                    <a:pt x="15214" y="0"/>
                    <a:pt x="33981" y="0"/>
                  </a:cubicBezTo>
                  <a:cubicBezTo>
                    <a:pt x="52748" y="0"/>
                    <a:pt x="67962" y="15214"/>
                    <a:pt x="67962" y="33981"/>
                  </a:cubicBezTo>
                  <a:close/>
                </a:path>
              </a:pathLst>
            </a:custGeom>
            <a:grpFill/>
            <a:ln w="12700" cap="rnd">
              <a:solidFill>
                <a:schemeClr val="bg1"/>
              </a:solidFill>
              <a:prstDash val="solid"/>
              <a:round/>
            </a:ln>
          </p:spPr>
          <p:txBody>
            <a:bodyPr rtlCol="0" anchor="ctr"/>
            <a:lstStyle/>
            <a:p>
              <a:endParaRPr lang="fr-FR" sz="1400"/>
            </a:p>
          </p:txBody>
        </p:sp>
        <p:sp>
          <p:nvSpPr>
            <p:cNvPr id="1161" name="Forme libre : forme 1160">
              <a:extLst>
                <a:ext uri="{FF2B5EF4-FFF2-40B4-BE49-F238E27FC236}">
                  <a16:creationId xmlns:a16="http://schemas.microsoft.com/office/drawing/2014/main" id="{2F458E7F-E77F-6515-267C-89690AF44265}"/>
                </a:ext>
              </a:extLst>
            </p:cNvPr>
            <p:cNvSpPr/>
            <p:nvPr/>
          </p:nvSpPr>
          <p:spPr>
            <a:xfrm>
              <a:off x="11336744" y="1615937"/>
              <a:ext cx="12356" cy="70804"/>
            </a:xfrm>
            <a:custGeom>
              <a:avLst/>
              <a:gdLst>
                <a:gd name="connsiteX0" fmla="*/ 0 w 12356"/>
                <a:gd name="connsiteY0" fmla="*/ 0 h 70804"/>
                <a:gd name="connsiteX1" fmla="*/ 0 w 12356"/>
                <a:gd name="connsiteY1" fmla="*/ 70804 h 70804"/>
              </a:gdLst>
              <a:ahLst/>
              <a:cxnLst>
                <a:cxn ang="0">
                  <a:pos x="connsiteX0" y="connsiteY0"/>
                </a:cxn>
                <a:cxn ang="0">
                  <a:pos x="connsiteX1" y="connsiteY1"/>
                </a:cxn>
              </a:cxnLst>
              <a:rect l="l" t="t" r="r" b="b"/>
              <a:pathLst>
                <a:path w="12356" h="70804">
                  <a:moveTo>
                    <a:pt x="0" y="0"/>
                  </a:moveTo>
                  <a:lnTo>
                    <a:pt x="0" y="70804"/>
                  </a:lnTo>
                </a:path>
              </a:pathLst>
            </a:custGeom>
            <a:grpFill/>
            <a:ln w="12700" cap="rnd">
              <a:solidFill>
                <a:schemeClr val="bg1"/>
              </a:solidFill>
              <a:prstDash val="solid"/>
              <a:round/>
            </a:ln>
          </p:spPr>
          <p:txBody>
            <a:bodyPr rtlCol="0" anchor="ctr"/>
            <a:lstStyle/>
            <a:p>
              <a:endParaRPr lang="fr-FR" sz="1400"/>
            </a:p>
          </p:txBody>
        </p:sp>
        <p:sp>
          <p:nvSpPr>
            <p:cNvPr id="1162" name="Forme libre : forme 1161">
              <a:extLst>
                <a:ext uri="{FF2B5EF4-FFF2-40B4-BE49-F238E27FC236}">
                  <a16:creationId xmlns:a16="http://schemas.microsoft.com/office/drawing/2014/main" id="{536F4773-EE60-D41E-EDE4-AC314B785BE0}"/>
                </a:ext>
              </a:extLst>
            </p:cNvPr>
            <p:cNvSpPr/>
            <p:nvPr/>
          </p:nvSpPr>
          <p:spPr>
            <a:xfrm>
              <a:off x="11131127" y="1243010"/>
              <a:ext cx="12356" cy="12356"/>
            </a:xfrm>
            <a:custGeom>
              <a:avLst/>
              <a:gdLst/>
              <a:ahLst/>
              <a:cxnLst/>
              <a:rect l="l" t="t" r="r" b="b"/>
              <a:pathLst>
                <a:path w="12356" h="12356"/>
              </a:pathLst>
            </a:custGeom>
            <a:grpFill/>
            <a:ln w="12700" cap="rnd">
              <a:solidFill>
                <a:schemeClr val="bg1"/>
              </a:solidFill>
              <a:prstDash val="solid"/>
              <a:round/>
            </a:ln>
          </p:spPr>
          <p:txBody>
            <a:bodyPr rtlCol="0" anchor="ctr"/>
            <a:lstStyle/>
            <a:p>
              <a:endParaRPr lang="fr-FR" sz="1400"/>
            </a:p>
          </p:txBody>
        </p:sp>
        <p:sp>
          <p:nvSpPr>
            <p:cNvPr id="1163" name="Forme libre : forme 1162">
              <a:extLst>
                <a:ext uri="{FF2B5EF4-FFF2-40B4-BE49-F238E27FC236}">
                  <a16:creationId xmlns:a16="http://schemas.microsoft.com/office/drawing/2014/main" id="{70334139-4E67-6CEA-168E-FB0CA2D3E48F}"/>
                </a:ext>
              </a:extLst>
            </p:cNvPr>
            <p:cNvSpPr/>
            <p:nvPr/>
          </p:nvSpPr>
          <p:spPr>
            <a:xfrm>
              <a:off x="11131127" y="1243010"/>
              <a:ext cx="12356" cy="12356"/>
            </a:xfrm>
            <a:custGeom>
              <a:avLst/>
              <a:gdLst/>
              <a:ahLst/>
              <a:cxnLst/>
              <a:rect l="l" t="t" r="r" b="b"/>
              <a:pathLst>
                <a:path w="12356" h="12356"/>
              </a:pathLst>
            </a:custGeom>
            <a:grpFill/>
            <a:ln w="12700" cap="rnd">
              <a:solidFill>
                <a:schemeClr val="bg1"/>
              </a:solidFill>
              <a:prstDash val="solid"/>
              <a:round/>
            </a:ln>
          </p:spPr>
          <p:txBody>
            <a:bodyPr rtlCol="0" anchor="ctr"/>
            <a:lstStyle/>
            <a:p>
              <a:endParaRPr lang="fr-FR" sz="1400"/>
            </a:p>
          </p:txBody>
        </p:sp>
        <p:sp>
          <p:nvSpPr>
            <p:cNvPr id="1164" name="Forme libre : forme 1163">
              <a:extLst>
                <a:ext uri="{FF2B5EF4-FFF2-40B4-BE49-F238E27FC236}">
                  <a16:creationId xmlns:a16="http://schemas.microsoft.com/office/drawing/2014/main" id="{2EDA763A-6CC7-FC65-E71F-121C3EE921BD}"/>
                </a:ext>
              </a:extLst>
            </p:cNvPr>
            <p:cNvSpPr/>
            <p:nvPr/>
          </p:nvSpPr>
          <p:spPr>
            <a:xfrm>
              <a:off x="11200572" y="1556625"/>
              <a:ext cx="86250" cy="99966"/>
            </a:xfrm>
            <a:custGeom>
              <a:avLst/>
              <a:gdLst>
                <a:gd name="connsiteX0" fmla="*/ 63143 w 86250"/>
                <a:gd name="connsiteY0" fmla="*/ 494 h 99966"/>
                <a:gd name="connsiteX1" fmla="*/ 86250 w 86250"/>
                <a:gd name="connsiteY1" fmla="*/ 47203 h 99966"/>
                <a:gd name="connsiteX2" fmla="*/ 43125 w 86250"/>
                <a:gd name="connsiteY2" fmla="*/ 99966 h 99966"/>
                <a:gd name="connsiteX3" fmla="*/ 0 w 86250"/>
                <a:gd name="connsiteY3" fmla="*/ 47203 h 99966"/>
                <a:gd name="connsiteX4" fmla="*/ 23725 w 86250"/>
                <a:gd name="connsiteY4" fmla="*/ 0 h 99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50" h="99966">
                  <a:moveTo>
                    <a:pt x="63143" y="494"/>
                  </a:moveTo>
                  <a:cubicBezTo>
                    <a:pt x="76859" y="9391"/>
                    <a:pt x="86250" y="26938"/>
                    <a:pt x="86250" y="47203"/>
                  </a:cubicBezTo>
                  <a:cubicBezTo>
                    <a:pt x="86250" y="76365"/>
                    <a:pt x="66974" y="99966"/>
                    <a:pt x="43125" y="99966"/>
                  </a:cubicBezTo>
                  <a:cubicBezTo>
                    <a:pt x="19277" y="99966"/>
                    <a:pt x="0" y="76365"/>
                    <a:pt x="0" y="47203"/>
                  </a:cubicBezTo>
                  <a:cubicBezTo>
                    <a:pt x="0" y="26567"/>
                    <a:pt x="9638" y="8773"/>
                    <a:pt x="23725" y="0"/>
                  </a:cubicBezTo>
                </a:path>
              </a:pathLst>
            </a:custGeom>
            <a:grpFill/>
            <a:ln w="12700" cap="rnd">
              <a:solidFill>
                <a:schemeClr val="bg1"/>
              </a:solidFill>
              <a:prstDash val="solid"/>
              <a:round/>
            </a:ln>
          </p:spPr>
          <p:txBody>
            <a:bodyPr rtlCol="0" anchor="ctr"/>
            <a:lstStyle/>
            <a:p>
              <a:endParaRPr lang="fr-FR" sz="1400"/>
            </a:p>
          </p:txBody>
        </p:sp>
        <p:sp>
          <p:nvSpPr>
            <p:cNvPr id="1165" name="Forme libre : forme 1164">
              <a:extLst>
                <a:ext uri="{FF2B5EF4-FFF2-40B4-BE49-F238E27FC236}">
                  <a16:creationId xmlns:a16="http://schemas.microsoft.com/office/drawing/2014/main" id="{6882EA22-4FD6-65DB-E239-BA48179BAC52}"/>
                </a:ext>
              </a:extLst>
            </p:cNvPr>
            <p:cNvSpPr/>
            <p:nvPr/>
          </p:nvSpPr>
          <p:spPr>
            <a:xfrm>
              <a:off x="11215771" y="1493111"/>
              <a:ext cx="55852" cy="63019"/>
            </a:xfrm>
            <a:custGeom>
              <a:avLst/>
              <a:gdLst>
                <a:gd name="connsiteX0" fmla="*/ 7908 w 55852"/>
                <a:gd name="connsiteY0" fmla="*/ 63020 h 63019"/>
                <a:gd name="connsiteX1" fmla="*/ 0 w 55852"/>
                <a:gd name="connsiteY1" fmla="*/ 37070 h 63019"/>
                <a:gd name="connsiteX2" fmla="*/ 27926 w 55852"/>
                <a:gd name="connsiteY2" fmla="*/ 0 h 63019"/>
                <a:gd name="connsiteX3" fmla="*/ 55853 w 55852"/>
                <a:gd name="connsiteY3" fmla="*/ 37070 h 63019"/>
                <a:gd name="connsiteX4" fmla="*/ 47944 w 55852"/>
                <a:gd name="connsiteY4" fmla="*/ 62896 h 63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 h="63019">
                  <a:moveTo>
                    <a:pt x="7908" y="63020"/>
                  </a:moveTo>
                  <a:cubicBezTo>
                    <a:pt x="2966" y="56347"/>
                    <a:pt x="0" y="47203"/>
                    <a:pt x="0" y="37070"/>
                  </a:cubicBezTo>
                  <a:cubicBezTo>
                    <a:pt x="0" y="16558"/>
                    <a:pt x="12480" y="0"/>
                    <a:pt x="27926" y="0"/>
                  </a:cubicBezTo>
                  <a:cubicBezTo>
                    <a:pt x="43372" y="0"/>
                    <a:pt x="55853" y="16558"/>
                    <a:pt x="55853" y="37070"/>
                  </a:cubicBezTo>
                  <a:cubicBezTo>
                    <a:pt x="55853" y="47203"/>
                    <a:pt x="52887" y="56223"/>
                    <a:pt x="47944" y="62896"/>
                  </a:cubicBezTo>
                </a:path>
              </a:pathLst>
            </a:custGeom>
            <a:grpFill/>
            <a:ln w="12700" cap="rnd">
              <a:solidFill>
                <a:schemeClr val="bg1"/>
              </a:solidFill>
              <a:prstDash val="solid"/>
              <a:round/>
            </a:ln>
          </p:spPr>
          <p:txBody>
            <a:bodyPr rtlCol="0" anchor="ctr"/>
            <a:lstStyle/>
            <a:p>
              <a:endParaRPr lang="fr-FR" sz="1400"/>
            </a:p>
          </p:txBody>
        </p:sp>
        <p:sp>
          <p:nvSpPr>
            <p:cNvPr id="1166" name="Forme libre : forme 1165">
              <a:extLst>
                <a:ext uri="{FF2B5EF4-FFF2-40B4-BE49-F238E27FC236}">
                  <a16:creationId xmlns:a16="http://schemas.microsoft.com/office/drawing/2014/main" id="{A199756A-42BF-FE59-5BBC-742DFDD6D753}"/>
                </a:ext>
              </a:extLst>
            </p:cNvPr>
            <p:cNvSpPr/>
            <p:nvPr/>
          </p:nvSpPr>
          <p:spPr>
            <a:xfrm>
              <a:off x="11243326" y="1594189"/>
              <a:ext cx="12356" cy="96630"/>
            </a:xfrm>
            <a:custGeom>
              <a:avLst/>
              <a:gdLst>
                <a:gd name="connsiteX0" fmla="*/ 0 w 12356"/>
                <a:gd name="connsiteY0" fmla="*/ 0 h 96630"/>
                <a:gd name="connsiteX1" fmla="*/ 0 w 12356"/>
                <a:gd name="connsiteY1" fmla="*/ 96630 h 96630"/>
              </a:gdLst>
              <a:ahLst/>
              <a:cxnLst>
                <a:cxn ang="0">
                  <a:pos x="connsiteX0" y="connsiteY0"/>
                </a:cxn>
                <a:cxn ang="0">
                  <a:pos x="connsiteX1" y="connsiteY1"/>
                </a:cxn>
              </a:cxnLst>
              <a:rect l="l" t="t" r="r" b="b"/>
              <a:pathLst>
                <a:path w="12356" h="96630">
                  <a:moveTo>
                    <a:pt x="0" y="0"/>
                  </a:moveTo>
                  <a:lnTo>
                    <a:pt x="0" y="96630"/>
                  </a:lnTo>
                </a:path>
              </a:pathLst>
            </a:custGeom>
            <a:grpFill/>
            <a:ln w="12700" cap="rnd">
              <a:solidFill>
                <a:schemeClr val="bg1"/>
              </a:solidFill>
              <a:prstDash val="solid"/>
              <a:round/>
            </a:ln>
          </p:spPr>
          <p:txBody>
            <a:bodyPr rtlCol="0" anchor="ctr"/>
            <a:lstStyle/>
            <a:p>
              <a:endParaRPr lang="fr-FR" sz="1400"/>
            </a:p>
          </p:txBody>
        </p:sp>
        <p:sp>
          <p:nvSpPr>
            <p:cNvPr id="1167" name="Forme libre : forme 1166">
              <a:extLst>
                <a:ext uri="{FF2B5EF4-FFF2-40B4-BE49-F238E27FC236}">
                  <a16:creationId xmlns:a16="http://schemas.microsoft.com/office/drawing/2014/main" id="{6F36E019-E3DB-4684-4393-3FC951293F8E}"/>
                </a:ext>
              </a:extLst>
            </p:cNvPr>
            <p:cNvSpPr/>
            <p:nvPr/>
          </p:nvSpPr>
          <p:spPr>
            <a:xfrm>
              <a:off x="11244315" y="1605805"/>
              <a:ext cx="17299" cy="17299"/>
            </a:xfrm>
            <a:custGeom>
              <a:avLst/>
              <a:gdLst>
                <a:gd name="connsiteX0" fmla="*/ 0 w 17299"/>
                <a:gd name="connsiteY0" fmla="*/ 17300 h 17299"/>
                <a:gd name="connsiteX1" fmla="*/ 17300 w 17299"/>
                <a:gd name="connsiteY1" fmla="*/ 0 h 17299"/>
              </a:gdLst>
              <a:ahLst/>
              <a:cxnLst>
                <a:cxn ang="0">
                  <a:pos x="connsiteX0" y="connsiteY0"/>
                </a:cxn>
                <a:cxn ang="0">
                  <a:pos x="connsiteX1" y="connsiteY1"/>
                </a:cxn>
              </a:cxnLst>
              <a:rect l="l" t="t" r="r" b="b"/>
              <a:pathLst>
                <a:path w="17299" h="17299">
                  <a:moveTo>
                    <a:pt x="0" y="17300"/>
                  </a:moveTo>
                  <a:lnTo>
                    <a:pt x="17300" y="0"/>
                  </a:lnTo>
                </a:path>
              </a:pathLst>
            </a:custGeom>
            <a:grpFill/>
            <a:ln w="12700" cap="rnd">
              <a:solidFill>
                <a:schemeClr val="bg1"/>
              </a:solidFill>
              <a:prstDash val="solid"/>
              <a:round/>
            </a:ln>
          </p:spPr>
          <p:txBody>
            <a:bodyPr rtlCol="0" anchor="ctr"/>
            <a:lstStyle/>
            <a:p>
              <a:endParaRPr lang="fr-FR" sz="1400"/>
            </a:p>
          </p:txBody>
        </p:sp>
        <p:sp>
          <p:nvSpPr>
            <p:cNvPr id="1168" name="Forme libre : forme 1167">
              <a:extLst>
                <a:ext uri="{FF2B5EF4-FFF2-40B4-BE49-F238E27FC236}">
                  <a16:creationId xmlns:a16="http://schemas.microsoft.com/office/drawing/2014/main" id="{EC5C7125-C294-5B8B-BA84-720ABDCB88EF}"/>
                </a:ext>
              </a:extLst>
            </p:cNvPr>
            <p:cNvSpPr/>
            <p:nvPr/>
          </p:nvSpPr>
          <p:spPr>
            <a:xfrm>
              <a:off x="11225780" y="1617791"/>
              <a:ext cx="16558" cy="16434"/>
            </a:xfrm>
            <a:custGeom>
              <a:avLst/>
              <a:gdLst>
                <a:gd name="connsiteX0" fmla="*/ 16558 w 16558"/>
                <a:gd name="connsiteY0" fmla="*/ 16435 h 16434"/>
                <a:gd name="connsiteX1" fmla="*/ 0 w 16558"/>
                <a:gd name="connsiteY1" fmla="*/ 0 h 16434"/>
              </a:gdLst>
              <a:ahLst/>
              <a:cxnLst>
                <a:cxn ang="0">
                  <a:pos x="connsiteX0" y="connsiteY0"/>
                </a:cxn>
                <a:cxn ang="0">
                  <a:pos x="connsiteX1" y="connsiteY1"/>
                </a:cxn>
              </a:cxnLst>
              <a:rect l="l" t="t" r="r" b="b"/>
              <a:pathLst>
                <a:path w="16558" h="16434">
                  <a:moveTo>
                    <a:pt x="16558" y="16435"/>
                  </a:moveTo>
                  <a:lnTo>
                    <a:pt x="0" y="0"/>
                  </a:lnTo>
                </a:path>
              </a:pathLst>
            </a:custGeom>
            <a:grpFill/>
            <a:ln w="12700" cap="rnd">
              <a:solidFill>
                <a:schemeClr val="bg1"/>
              </a:solidFill>
              <a:prstDash val="solid"/>
              <a:round/>
            </a:ln>
          </p:spPr>
          <p:txBody>
            <a:bodyPr rtlCol="0" anchor="ctr"/>
            <a:lstStyle/>
            <a:p>
              <a:endParaRPr lang="fr-FR" sz="1400"/>
            </a:p>
          </p:txBody>
        </p:sp>
        <p:sp>
          <p:nvSpPr>
            <p:cNvPr id="1169" name="Forme libre : forme 1168">
              <a:extLst>
                <a:ext uri="{FF2B5EF4-FFF2-40B4-BE49-F238E27FC236}">
                  <a16:creationId xmlns:a16="http://schemas.microsoft.com/office/drawing/2014/main" id="{AE0539FE-0DE6-BC26-61D3-E68692E073E2}"/>
                </a:ext>
              </a:extLst>
            </p:cNvPr>
            <p:cNvSpPr/>
            <p:nvPr/>
          </p:nvSpPr>
          <p:spPr>
            <a:xfrm>
              <a:off x="11411502" y="1498918"/>
              <a:ext cx="248371" cy="83284"/>
            </a:xfrm>
            <a:custGeom>
              <a:avLst/>
              <a:gdLst>
                <a:gd name="connsiteX0" fmla="*/ 248372 w 248371"/>
                <a:gd name="connsiteY0" fmla="*/ 83285 h 83284"/>
                <a:gd name="connsiteX1" fmla="*/ 75129 w 248371"/>
                <a:gd name="connsiteY1" fmla="*/ 83285 h 83284"/>
                <a:gd name="connsiteX2" fmla="*/ 0 w 248371"/>
                <a:gd name="connsiteY2" fmla="*/ 0 h 83284"/>
              </a:gdLst>
              <a:ahLst/>
              <a:cxnLst>
                <a:cxn ang="0">
                  <a:pos x="connsiteX0" y="connsiteY0"/>
                </a:cxn>
                <a:cxn ang="0">
                  <a:pos x="connsiteX1" y="connsiteY1"/>
                </a:cxn>
                <a:cxn ang="0">
                  <a:pos x="connsiteX2" y="connsiteY2"/>
                </a:cxn>
              </a:cxnLst>
              <a:rect l="l" t="t" r="r" b="b"/>
              <a:pathLst>
                <a:path w="248371" h="83284">
                  <a:moveTo>
                    <a:pt x="248372" y="83285"/>
                  </a:moveTo>
                  <a:lnTo>
                    <a:pt x="75129" y="83285"/>
                  </a:lnTo>
                  <a:lnTo>
                    <a:pt x="0" y="0"/>
                  </a:lnTo>
                </a:path>
              </a:pathLst>
            </a:custGeom>
            <a:grpFill/>
            <a:ln w="12700" cap="rnd">
              <a:solidFill>
                <a:schemeClr val="bg1"/>
              </a:solidFill>
              <a:prstDash val="solid"/>
              <a:round/>
            </a:ln>
          </p:spPr>
          <p:txBody>
            <a:bodyPr rtlCol="0" anchor="ctr"/>
            <a:lstStyle/>
            <a:p>
              <a:endParaRPr lang="fr-FR" sz="1400"/>
            </a:p>
          </p:txBody>
        </p:sp>
        <p:sp>
          <p:nvSpPr>
            <p:cNvPr id="1170" name="Forme libre : forme 1169">
              <a:extLst>
                <a:ext uri="{FF2B5EF4-FFF2-40B4-BE49-F238E27FC236}">
                  <a16:creationId xmlns:a16="http://schemas.microsoft.com/office/drawing/2014/main" id="{95EE6BD3-D2CF-3A5F-F998-E8FA382D2EEC}"/>
                </a:ext>
              </a:extLst>
            </p:cNvPr>
            <p:cNvSpPr/>
            <p:nvPr/>
          </p:nvSpPr>
          <p:spPr>
            <a:xfrm>
              <a:off x="11367141" y="1470498"/>
              <a:ext cx="285936" cy="93417"/>
            </a:xfrm>
            <a:custGeom>
              <a:avLst/>
              <a:gdLst>
                <a:gd name="connsiteX0" fmla="*/ 0 w 285936"/>
                <a:gd name="connsiteY0" fmla="*/ 47821 h 93417"/>
                <a:gd name="connsiteX1" fmla="*/ 43867 w 285936"/>
                <a:gd name="connsiteY1" fmla="*/ 0 h 93417"/>
                <a:gd name="connsiteX2" fmla="*/ 205864 w 285936"/>
                <a:gd name="connsiteY2" fmla="*/ 0 h 93417"/>
                <a:gd name="connsiteX3" fmla="*/ 285936 w 285936"/>
                <a:gd name="connsiteY3" fmla="*/ 93417 h 93417"/>
              </a:gdLst>
              <a:ahLst/>
              <a:cxnLst>
                <a:cxn ang="0">
                  <a:pos x="connsiteX0" y="connsiteY0"/>
                </a:cxn>
                <a:cxn ang="0">
                  <a:pos x="connsiteX1" y="connsiteY1"/>
                </a:cxn>
                <a:cxn ang="0">
                  <a:pos x="connsiteX2" y="connsiteY2"/>
                </a:cxn>
                <a:cxn ang="0">
                  <a:pos x="connsiteX3" y="connsiteY3"/>
                </a:cxn>
              </a:cxnLst>
              <a:rect l="l" t="t" r="r" b="b"/>
              <a:pathLst>
                <a:path w="285936" h="93417">
                  <a:moveTo>
                    <a:pt x="0" y="47821"/>
                  </a:moveTo>
                  <a:lnTo>
                    <a:pt x="43867" y="0"/>
                  </a:lnTo>
                  <a:lnTo>
                    <a:pt x="205864" y="0"/>
                  </a:lnTo>
                  <a:lnTo>
                    <a:pt x="285936" y="93417"/>
                  </a:lnTo>
                </a:path>
              </a:pathLst>
            </a:custGeom>
            <a:grpFill/>
            <a:ln w="12700" cap="rnd">
              <a:solidFill>
                <a:schemeClr val="bg1"/>
              </a:solidFill>
              <a:prstDash val="solid"/>
              <a:round/>
            </a:ln>
          </p:spPr>
          <p:txBody>
            <a:bodyPr rtlCol="0" anchor="ctr"/>
            <a:lstStyle/>
            <a:p>
              <a:endParaRPr lang="fr-FR" sz="1400"/>
            </a:p>
          </p:txBody>
        </p:sp>
        <p:sp>
          <p:nvSpPr>
            <p:cNvPr id="1171" name="Forme libre : forme 1170">
              <a:extLst>
                <a:ext uri="{FF2B5EF4-FFF2-40B4-BE49-F238E27FC236}">
                  <a16:creationId xmlns:a16="http://schemas.microsoft.com/office/drawing/2014/main" id="{1C3BEAB2-ED2A-5F66-EE2B-0B7D3C7E243A}"/>
                </a:ext>
              </a:extLst>
            </p:cNvPr>
            <p:cNvSpPr/>
            <p:nvPr/>
          </p:nvSpPr>
          <p:spPr>
            <a:xfrm>
              <a:off x="11529633" y="1487303"/>
              <a:ext cx="80195" cy="93417"/>
            </a:xfrm>
            <a:custGeom>
              <a:avLst/>
              <a:gdLst>
                <a:gd name="connsiteX0" fmla="*/ 0 w 80195"/>
                <a:gd name="connsiteY0" fmla="*/ 0 h 93417"/>
                <a:gd name="connsiteX1" fmla="*/ 80196 w 80195"/>
                <a:gd name="connsiteY1" fmla="*/ 93417 h 93417"/>
              </a:gdLst>
              <a:ahLst/>
              <a:cxnLst>
                <a:cxn ang="0">
                  <a:pos x="connsiteX0" y="connsiteY0"/>
                </a:cxn>
                <a:cxn ang="0">
                  <a:pos x="connsiteX1" y="connsiteY1"/>
                </a:cxn>
              </a:cxnLst>
              <a:rect l="l" t="t" r="r" b="b"/>
              <a:pathLst>
                <a:path w="80195" h="93417">
                  <a:moveTo>
                    <a:pt x="0" y="0"/>
                  </a:moveTo>
                  <a:lnTo>
                    <a:pt x="80196" y="93417"/>
                  </a:lnTo>
                </a:path>
              </a:pathLst>
            </a:custGeom>
            <a:grpFill/>
            <a:ln w="12700" cap="rnd">
              <a:solidFill>
                <a:schemeClr val="bg1"/>
              </a:solidFill>
              <a:prstDash val="solid"/>
              <a:round/>
            </a:ln>
          </p:spPr>
          <p:txBody>
            <a:bodyPr rtlCol="0" anchor="ctr"/>
            <a:lstStyle/>
            <a:p>
              <a:endParaRPr lang="fr-FR" sz="1400"/>
            </a:p>
          </p:txBody>
        </p:sp>
        <p:sp>
          <p:nvSpPr>
            <p:cNvPr id="1172" name="Forme libre : forme 1171">
              <a:extLst>
                <a:ext uri="{FF2B5EF4-FFF2-40B4-BE49-F238E27FC236}">
                  <a16:creationId xmlns:a16="http://schemas.microsoft.com/office/drawing/2014/main" id="{25E7044A-659A-5B1B-9E92-56DB6DD4BEE1}"/>
                </a:ext>
              </a:extLst>
            </p:cNvPr>
            <p:cNvSpPr/>
            <p:nvPr/>
          </p:nvSpPr>
          <p:spPr>
            <a:xfrm>
              <a:off x="11459076" y="1471734"/>
              <a:ext cx="80195" cy="93417"/>
            </a:xfrm>
            <a:custGeom>
              <a:avLst/>
              <a:gdLst>
                <a:gd name="connsiteX0" fmla="*/ 0 w 80195"/>
                <a:gd name="connsiteY0" fmla="*/ 0 h 93417"/>
                <a:gd name="connsiteX1" fmla="*/ 80196 w 80195"/>
                <a:gd name="connsiteY1" fmla="*/ 93417 h 93417"/>
              </a:gdLst>
              <a:ahLst/>
              <a:cxnLst>
                <a:cxn ang="0">
                  <a:pos x="connsiteX0" y="connsiteY0"/>
                </a:cxn>
                <a:cxn ang="0">
                  <a:pos x="connsiteX1" y="connsiteY1"/>
                </a:cxn>
              </a:cxnLst>
              <a:rect l="l" t="t" r="r" b="b"/>
              <a:pathLst>
                <a:path w="80195" h="93417">
                  <a:moveTo>
                    <a:pt x="0" y="0"/>
                  </a:moveTo>
                  <a:lnTo>
                    <a:pt x="80196" y="93417"/>
                  </a:lnTo>
                </a:path>
              </a:pathLst>
            </a:custGeom>
            <a:grpFill/>
            <a:ln w="12700" cap="rnd">
              <a:solidFill>
                <a:schemeClr val="bg1"/>
              </a:solidFill>
              <a:prstDash val="solid"/>
              <a:round/>
            </a:ln>
          </p:spPr>
          <p:txBody>
            <a:bodyPr rtlCol="0" anchor="ctr"/>
            <a:lstStyle/>
            <a:p>
              <a:endParaRPr lang="fr-FR" sz="1400"/>
            </a:p>
          </p:txBody>
        </p:sp>
        <p:sp>
          <p:nvSpPr>
            <p:cNvPr id="1173" name="Forme libre : forme 1172">
              <a:extLst>
                <a:ext uri="{FF2B5EF4-FFF2-40B4-BE49-F238E27FC236}">
                  <a16:creationId xmlns:a16="http://schemas.microsoft.com/office/drawing/2014/main" id="{4859C2BE-B347-47D6-A249-4E01D5D39D14}"/>
                </a:ext>
              </a:extLst>
            </p:cNvPr>
            <p:cNvSpPr/>
            <p:nvPr/>
          </p:nvSpPr>
          <p:spPr>
            <a:xfrm>
              <a:off x="11438811" y="1505468"/>
              <a:ext cx="161997" cy="12356"/>
            </a:xfrm>
            <a:custGeom>
              <a:avLst/>
              <a:gdLst>
                <a:gd name="connsiteX0" fmla="*/ 0 w 161997"/>
                <a:gd name="connsiteY0" fmla="*/ 0 h 12356"/>
                <a:gd name="connsiteX1" fmla="*/ 161998 w 161997"/>
                <a:gd name="connsiteY1" fmla="*/ 0 h 12356"/>
              </a:gdLst>
              <a:ahLst/>
              <a:cxnLst>
                <a:cxn ang="0">
                  <a:pos x="connsiteX0" y="connsiteY0"/>
                </a:cxn>
                <a:cxn ang="0">
                  <a:pos x="connsiteX1" y="connsiteY1"/>
                </a:cxn>
              </a:cxnLst>
              <a:rect l="l" t="t" r="r" b="b"/>
              <a:pathLst>
                <a:path w="161997" h="12356">
                  <a:moveTo>
                    <a:pt x="0" y="0"/>
                  </a:moveTo>
                  <a:lnTo>
                    <a:pt x="161998" y="0"/>
                  </a:lnTo>
                </a:path>
              </a:pathLst>
            </a:custGeom>
            <a:grpFill/>
            <a:ln w="12700" cap="rnd">
              <a:solidFill>
                <a:schemeClr val="bg1"/>
              </a:solidFill>
              <a:prstDash val="solid"/>
              <a:round/>
            </a:ln>
          </p:spPr>
          <p:txBody>
            <a:bodyPr rtlCol="0" anchor="ctr"/>
            <a:lstStyle/>
            <a:p>
              <a:endParaRPr lang="fr-FR" sz="1400"/>
            </a:p>
          </p:txBody>
        </p:sp>
        <p:sp>
          <p:nvSpPr>
            <p:cNvPr id="1174" name="Forme libre : forme 1173">
              <a:extLst>
                <a:ext uri="{FF2B5EF4-FFF2-40B4-BE49-F238E27FC236}">
                  <a16:creationId xmlns:a16="http://schemas.microsoft.com/office/drawing/2014/main" id="{FA79C881-795F-95B8-B2E1-DC0EA24B701D}"/>
                </a:ext>
              </a:extLst>
            </p:cNvPr>
            <p:cNvSpPr/>
            <p:nvPr/>
          </p:nvSpPr>
          <p:spPr>
            <a:xfrm>
              <a:off x="11476005" y="1544268"/>
              <a:ext cx="156560" cy="12356"/>
            </a:xfrm>
            <a:custGeom>
              <a:avLst/>
              <a:gdLst>
                <a:gd name="connsiteX0" fmla="*/ 0 w 156560"/>
                <a:gd name="connsiteY0" fmla="*/ 0 h 12356"/>
                <a:gd name="connsiteX1" fmla="*/ 156561 w 156560"/>
                <a:gd name="connsiteY1" fmla="*/ 0 h 12356"/>
              </a:gdLst>
              <a:ahLst/>
              <a:cxnLst>
                <a:cxn ang="0">
                  <a:pos x="connsiteX0" y="connsiteY0"/>
                </a:cxn>
                <a:cxn ang="0">
                  <a:pos x="connsiteX1" y="connsiteY1"/>
                </a:cxn>
              </a:cxnLst>
              <a:rect l="l" t="t" r="r" b="b"/>
              <a:pathLst>
                <a:path w="156560" h="12356">
                  <a:moveTo>
                    <a:pt x="0" y="0"/>
                  </a:moveTo>
                  <a:lnTo>
                    <a:pt x="156561" y="0"/>
                  </a:lnTo>
                </a:path>
              </a:pathLst>
            </a:custGeom>
            <a:grpFill/>
            <a:ln w="12700" cap="rnd">
              <a:solidFill>
                <a:schemeClr val="bg1"/>
              </a:solidFill>
              <a:prstDash val="solid"/>
              <a:round/>
            </a:ln>
          </p:spPr>
          <p:txBody>
            <a:bodyPr rtlCol="0" anchor="ctr"/>
            <a:lstStyle/>
            <a:p>
              <a:endParaRPr lang="fr-FR" sz="1400"/>
            </a:p>
          </p:txBody>
        </p:sp>
        <p:sp>
          <p:nvSpPr>
            <p:cNvPr id="1175" name="Forme libre : forme 1174">
              <a:extLst>
                <a:ext uri="{FF2B5EF4-FFF2-40B4-BE49-F238E27FC236}">
                  <a16:creationId xmlns:a16="http://schemas.microsoft.com/office/drawing/2014/main" id="{A1104F11-8CA3-D5DD-E53B-684850FC550B}"/>
                </a:ext>
              </a:extLst>
            </p:cNvPr>
            <p:cNvSpPr/>
            <p:nvPr/>
          </p:nvSpPr>
          <p:spPr>
            <a:xfrm>
              <a:off x="11646652" y="1583686"/>
              <a:ext cx="12356" cy="104661"/>
            </a:xfrm>
            <a:custGeom>
              <a:avLst/>
              <a:gdLst>
                <a:gd name="connsiteX0" fmla="*/ 0 w 12356"/>
                <a:gd name="connsiteY0" fmla="*/ 0 h 104661"/>
                <a:gd name="connsiteX1" fmla="*/ 0 w 12356"/>
                <a:gd name="connsiteY1" fmla="*/ 104662 h 104661"/>
              </a:gdLst>
              <a:ahLst/>
              <a:cxnLst>
                <a:cxn ang="0">
                  <a:pos x="connsiteX0" y="connsiteY0"/>
                </a:cxn>
                <a:cxn ang="0">
                  <a:pos x="connsiteX1" y="connsiteY1"/>
                </a:cxn>
              </a:cxnLst>
              <a:rect l="l" t="t" r="r" b="b"/>
              <a:pathLst>
                <a:path w="12356" h="104661">
                  <a:moveTo>
                    <a:pt x="0" y="0"/>
                  </a:moveTo>
                  <a:lnTo>
                    <a:pt x="0" y="104662"/>
                  </a:lnTo>
                </a:path>
              </a:pathLst>
            </a:custGeom>
            <a:grpFill/>
            <a:ln w="12700" cap="rnd">
              <a:solidFill>
                <a:schemeClr val="bg1"/>
              </a:solidFill>
              <a:prstDash val="solid"/>
              <a:round/>
            </a:ln>
          </p:spPr>
          <p:txBody>
            <a:bodyPr rtlCol="0" anchor="ctr"/>
            <a:lstStyle/>
            <a:p>
              <a:endParaRPr lang="fr-FR" sz="1400"/>
            </a:p>
          </p:txBody>
        </p:sp>
        <p:sp>
          <p:nvSpPr>
            <p:cNvPr id="1176" name="Forme libre : forme 1175">
              <a:extLst>
                <a:ext uri="{FF2B5EF4-FFF2-40B4-BE49-F238E27FC236}">
                  <a16:creationId xmlns:a16="http://schemas.microsoft.com/office/drawing/2014/main" id="{5D8AE5BF-D485-6F24-4A42-31246DBD29A3}"/>
                </a:ext>
              </a:extLst>
            </p:cNvPr>
            <p:cNvSpPr/>
            <p:nvPr/>
          </p:nvSpPr>
          <p:spPr>
            <a:xfrm>
              <a:off x="11489721" y="1598885"/>
              <a:ext cx="12356" cy="89463"/>
            </a:xfrm>
            <a:custGeom>
              <a:avLst/>
              <a:gdLst>
                <a:gd name="connsiteX0" fmla="*/ 0 w 12356"/>
                <a:gd name="connsiteY0" fmla="*/ 0 h 89463"/>
                <a:gd name="connsiteX1" fmla="*/ 0 w 12356"/>
                <a:gd name="connsiteY1" fmla="*/ 89463 h 89463"/>
              </a:gdLst>
              <a:ahLst/>
              <a:cxnLst>
                <a:cxn ang="0">
                  <a:pos x="connsiteX0" y="connsiteY0"/>
                </a:cxn>
                <a:cxn ang="0">
                  <a:pos x="connsiteX1" y="connsiteY1"/>
                </a:cxn>
              </a:cxnLst>
              <a:rect l="l" t="t" r="r" b="b"/>
              <a:pathLst>
                <a:path w="12356" h="89463">
                  <a:moveTo>
                    <a:pt x="0" y="0"/>
                  </a:moveTo>
                  <a:lnTo>
                    <a:pt x="0" y="89463"/>
                  </a:lnTo>
                </a:path>
              </a:pathLst>
            </a:custGeom>
            <a:grpFill/>
            <a:ln w="12700" cap="rnd">
              <a:solidFill>
                <a:schemeClr val="bg1"/>
              </a:solidFill>
              <a:prstDash val="solid"/>
              <a:round/>
            </a:ln>
          </p:spPr>
          <p:txBody>
            <a:bodyPr rtlCol="0" anchor="ctr"/>
            <a:lstStyle/>
            <a:p>
              <a:endParaRPr lang="fr-FR" sz="1400"/>
            </a:p>
          </p:txBody>
        </p:sp>
        <p:sp>
          <p:nvSpPr>
            <p:cNvPr id="1177" name="Forme libre : forme 1176">
              <a:extLst>
                <a:ext uri="{FF2B5EF4-FFF2-40B4-BE49-F238E27FC236}">
                  <a16:creationId xmlns:a16="http://schemas.microsoft.com/office/drawing/2014/main" id="{17102FFC-BA83-EE41-1DCD-0B5591B51EA8}"/>
                </a:ext>
              </a:extLst>
            </p:cNvPr>
            <p:cNvSpPr/>
            <p:nvPr/>
          </p:nvSpPr>
          <p:spPr>
            <a:xfrm rot="-10800000">
              <a:off x="11533706" y="1607086"/>
              <a:ext cx="71051" cy="46708"/>
            </a:xfrm>
            <a:custGeom>
              <a:avLst/>
              <a:gdLst>
                <a:gd name="connsiteX0" fmla="*/ 0 w 71051"/>
                <a:gd name="connsiteY0" fmla="*/ 0 h 46708"/>
                <a:gd name="connsiteX1" fmla="*/ 71052 w 71051"/>
                <a:gd name="connsiteY1" fmla="*/ 0 h 46708"/>
                <a:gd name="connsiteX2" fmla="*/ 71052 w 71051"/>
                <a:gd name="connsiteY2" fmla="*/ 46709 h 46708"/>
                <a:gd name="connsiteX3" fmla="*/ 0 w 71051"/>
                <a:gd name="connsiteY3" fmla="*/ 46709 h 46708"/>
              </a:gdLst>
              <a:ahLst/>
              <a:cxnLst>
                <a:cxn ang="0">
                  <a:pos x="connsiteX0" y="connsiteY0"/>
                </a:cxn>
                <a:cxn ang="0">
                  <a:pos x="connsiteX1" y="connsiteY1"/>
                </a:cxn>
                <a:cxn ang="0">
                  <a:pos x="connsiteX2" y="connsiteY2"/>
                </a:cxn>
                <a:cxn ang="0">
                  <a:pos x="connsiteX3" y="connsiteY3"/>
                </a:cxn>
              </a:cxnLst>
              <a:rect l="l" t="t" r="r" b="b"/>
              <a:pathLst>
                <a:path w="71051" h="46708">
                  <a:moveTo>
                    <a:pt x="0" y="0"/>
                  </a:moveTo>
                  <a:lnTo>
                    <a:pt x="71052" y="0"/>
                  </a:lnTo>
                  <a:lnTo>
                    <a:pt x="71052" y="46709"/>
                  </a:lnTo>
                  <a:lnTo>
                    <a:pt x="0" y="46709"/>
                  </a:lnTo>
                  <a:close/>
                </a:path>
              </a:pathLst>
            </a:custGeom>
            <a:grpFill/>
            <a:ln w="12700" cap="rnd">
              <a:solidFill>
                <a:schemeClr val="bg1"/>
              </a:solidFill>
              <a:prstDash val="solid"/>
              <a:round/>
            </a:ln>
          </p:spPr>
          <p:txBody>
            <a:bodyPr rtlCol="0" anchor="ctr"/>
            <a:lstStyle/>
            <a:p>
              <a:endParaRPr lang="fr-FR" sz="1400"/>
            </a:p>
          </p:txBody>
        </p:sp>
        <p:sp>
          <p:nvSpPr>
            <p:cNvPr id="1178" name="Forme libre : forme 1177">
              <a:extLst>
                <a:ext uri="{FF2B5EF4-FFF2-40B4-BE49-F238E27FC236}">
                  <a16:creationId xmlns:a16="http://schemas.microsoft.com/office/drawing/2014/main" id="{6D6DF4B6-3711-438A-5EAF-CE06AC9D0097}"/>
                </a:ext>
              </a:extLst>
            </p:cNvPr>
            <p:cNvSpPr/>
            <p:nvPr/>
          </p:nvSpPr>
          <p:spPr>
            <a:xfrm rot="-10800000">
              <a:off x="11422733" y="1608138"/>
              <a:ext cx="38058" cy="79701"/>
            </a:xfrm>
            <a:custGeom>
              <a:avLst/>
              <a:gdLst>
                <a:gd name="connsiteX0" fmla="*/ 0 w 38058"/>
                <a:gd name="connsiteY0" fmla="*/ 0 h 79701"/>
                <a:gd name="connsiteX1" fmla="*/ 38059 w 38058"/>
                <a:gd name="connsiteY1" fmla="*/ 0 h 79701"/>
                <a:gd name="connsiteX2" fmla="*/ 38059 w 38058"/>
                <a:gd name="connsiteY2" fmla="*/ 79701 h 79701"/>
                <a:gd name="connsiteX3" fmla="*/ 0 w 38058"/>
                <a:gd name="connsiteY3" fmla="*/ 79701 h 79701"/>
              </a:gdLst>
              <a:ahLst/>
              <a:cxnLst>
                <a:cxn ang="0">
                  <a:pos x="connsiteX0" y="connsiteY0"/>
                </a:cxn>
                <a:cxn ang="0">
                  <a:pos x="connsiteX1" y="connsiteY1"/>
                </a:cxn>
                <a:cxn ang="0">
                  <a:pos x="connsiteX2" y="connsiteY2"/>
                </a:cxn>
                <a:cxn ang="0">
                  <a:pos x="connsiteX3" y="connsiteY3"/>
                </a:cxn>
              </a:cxnLst>
              <a:rect l="l" t="t" r="r" b="b"/>
              <a:pathLst>
                <a:path w="38058" h="79701">
                  <a:moveTo>
                    <a:pt x="0" y="0"/>
                  </a:moveTo>
                  <a:lnTo>
                    <a:pt x="38059" y="0"/>
                  </a:lnTo>
                  <a:lnTo>
                    <a:pt x="38059" y="79701"/>
                  </a:lnTo>
                  <a:lnTo>
                    <a:pt x="0" y="79701"/>
                  </a:lnTo>
                  <a:close/>
                </a:path>
              </a:pathLst>
            </a:custGeom>
            <a:grpFill/>
            <a:ln w="12700" cap="rnd">
              <a:solidFill>
                <a:schemeClr val="bg1"/>
              </a:solidFill>
              <a:prstDash val="solid"/>
              <a:round/>
            </a:ln>
          </p:spPr>
          <p:txBody>
            <a:bodyPr rtlCol="0" anchor="ctr"/>
            <a:lstStyle/>
            <a:p>
              <a:endParaRPr lang="fr-FR" sz="1400"/>
            </a:p>
          </p:txBody>
        </p:sp>
        <p:sp>
          <p:nvSpPr>
            <p:cNvPr id="1179" name="Forme libre : forme 1178">
              <a:extLst>
                <a:ext uri="{FF2B5EF4-FFF2-40B4-BE49-F238E27FC236}">
                  <a16:creationId xmlns:a16="http://schemas.microsoft.com/office/drawing/2014/main" id="{9856B3AF-6F00-3B3C-7386-9FA698D454D3}"/>
                </a:ext>
              </a:extLst>
            </p:cNvPr>
            <p:cNvSpPr/>
            <p:nvPr/>
          </p:nvSpPr>
          <p:spPr>
            <a:xfrm>
              <a:off x="11374061" y="1608647"/>
              <a:ext cx="29285" cy="49179"/>
            </a:xfrm>
            <a:custGeom>
              <a:avLst/>
              <a:gdLst>
                <a:gd name="connsiteX0" fmla="*/ 0 w 29285"/>
                <a:gd name="connsiteY0" fmla="*/ 49180 h 49179"/>
                <a:gd name="connsiteX1" fmla="*/ 29286 w 29285"/>
                <a:gd name="connsiteY1" fmla="*/ 49180 h 49179"/>
                <a:gd name="connsiteX2" fmla="*/ 29286 w 29285"/>
                <a:gd name="connsiteY2" fmla="*/ 0 h 49179"/>
                <a:gd name="connsiteX3" fmla="*/ 9144 w 29285"/>
                <a:gd name="connsiteY3" fmla="*/ 0 h 49179"/>
              </a:gdLst>
              <a:ahLst/>
              <a:cxnLst>
                <a:cxn ang="0">
                  <a:pos x="connsiteX0" y="connsiteY0"/>
                </a:cxn>
                <a:cxn ang="0">
                  <a:pos x="connsiteX1" y="connsiteY1"/>
                </a:cxn>
                <a:cxn ang="0">
                  <a:pos x="connsiteX2" y="connsiteY2"/>
                </a:cxn>
                <a:cxn ang="0">
                  <a:pos x="connsiteX3" y="connsiteY3"/>
                </a:cxn>
              </a:cxnLst>
              <a:rect l="l" t="t" r="r" b="b"/>
              <a:pathLst>
                <a:path w="29285" h="49179">
                  <a:moveTo>
                    <a:pt x="0" y="49180"/>
                  </a:moveTo>
                  <a:lnTo>
                    <a:pt x="29286" y="49180"/>
                  </a:lnTo>
                  <a:lnTo>
                    <a:pt x="29286" y="0"/>
                  </a:lnTo>
                  <a:lnTo>
                    <a:pt x="9144" y="0"/>
                  </a:lnTo>
                </a:path>
              </a:pathLst>
            </a:custGeom>
            <a:grpFill/>
            <a:ln w="12700" cap="rnd">
              <a:solidFill>
                <a:schemeClr val="bg1"/>
              </a:solidFill>
              <a:prstDash val="solid"/>
              <a:round/>
            </a:ln>
          </p:spPr>
          <p:txBody>
            <a:bodyPr rtlCol="0" anchor="ctr"/>
            <a:lstStyle/>
            <a:p>
              <a:endParaRPr lang="fr-FR" sz="1400"/>
            </a:p>
          </p:txBody>
        </p:sp>
        <p:sp>
          <p:nvSpPr>
            <p:cNvPr id="1180" name="Forme libre : forme 1179">
              <a:extLst>
                <a:ext uri="{FF2B5EF4-FFF2-40B4-BE49-F238E27FC236}">
                  <a16:creationId xmlns:a16="http://schemas.microsoft.com/office/drawing/2014/main" id="{6C2468DE-27F2-0BB0-E709-25F5414F4574}"/>
                </a:ext>
              </a:extLst>
            </p:cNvPr>
            <p:cNvSpPr/>
            <p:nvPr/>
          </p:nvSpPr>
          <p:spPr>
            <a:xfrm>
              <a:off x="11584991" y="1608647"/>
              <a:ext cx="12356" cy="42507"/>
            </a:xfrm>
            <a:custGeom>
              <a:avLst/>
              <a:gdLst>
                <a:gd name="connsiteX0" fmla="*/ 0 w 12356"/>
                <a:gd name="connsiteY0" fmla="*/ 0 h 42507"/>
                <a:gd name="connsiteX1" fmla="*/ 0 w 12356"/>
                <a:gd name="connsiteY1" fmla="*/ 42507 h 42507"/>
              </a:gdLst>
              <a:ahLst/>
              <a:cxnLst>
                <a:cxn ang="0">
                  <a:pos x="connsiteX0" y="connsiteY0"/>
                </a:cxn>
                <a:cxn ang="0">
                  <a:pos x="connsiteX1" y="connsiteY1"/>
                </a:cxn>
              </a:cxnLst>
              <a:rect l="l" t="t" r="r" b="b"/>
              <a:pathLst>
                <a:path w="12356" h="42507">
                  <a:moveTo>
                    <a:pt x="0" y="0"/>
                  </a:moveTo>
                  <a:lnTo>
                    <a:pt x="0" y="42507"/>
                  </a:lnTo>
                </a:path>
              </a:pathLst>
            </a:custGeom>
            <a:grpFill/>
            <a:ln w="12700" cap="rnd">
              <a:solidFill>
                <a:schemeClr val="bg1"/>
              </a:solidFill>
              <a:prstDash val="solid"/>
              <a:round/>
            </a:ln>
          </p:spPr>
          <p:txBody>
            <a:bodyPr rtlCol="0" anchor="ctr"/>
            <a:lstStyle/>
            <a:p>
              <a:endParaRPr lang="fr-FR" sz="1400"/>
            </a:p>
          </p:txBody>
        </p:sp>
        <p:sp>
          <p:nvSpPr>
            <p:cNvPr id="1181" name="Forme libre : forme 1180">
              <a:extLst>
                <a:ext uri="{FF2B5EF4-FFF2-40B4-BE49-F238E27FC236}">
                  <a16:creationId xmlns:a16="http://schemas.microsoft.com/office/drawing/2014/main" id="{352DBA07-A67C-C959-C92D-D8151DB9368A}"/>
                </a:ext>
              </a:extLst>
            </p:cNvPr>
            <p:cNvSpPr/>
            <p:nvPr/>
          </p:nvSpPr>
          <p:spPr>
            <a:xfrm>
              <a:off x="11559536" y="1620262"/>
              <a:ext cx="12356" cy="32992"/>
            </a:xfrm>
            <a:custGeom>
              <a:avLst/>
              <a:gdLst>
                <a:gd name="connsiteX0" fmla="*/ 0 w 12356"/>
                <a:gd name="connsiteY0" fmla="*/ 32993 h 32992"/>
                <a:gd name="connsiteX1" fmla="*/ 0 w 12356"/>
                <a:gd name="connsiteY1" fmla="*/ 0 h 32992"/>
              </a:gdLst>
              <a:ahLst/>
              <a:cxnLst>
                <a:cxn ang="0">
                  <a:pos x="connsiteX0" y="connsiteY0"/>
                </a:cxn>
                <a:cxn ang="0">
                  <a:pos x="connsiteX1" y="connsiteY1"/>
                </a:cxn>
              </a:cxnLst>
              <a:rect l="l" t="t" r="r" b="b"/>
              <a:pathLst>
                <a:path w="12356" h="32992">
                  <a:moveTo>
                    <a:pt x="0" y="32993"/>
                  </a:moveTo>
                  <a:lnTo>
                    <a:pt x="0" y="0"/>
                  </a:lnTo>
                </a:path>
              </a:pathLst>
            </a:custGeom>
            <a:grpFill/>
            <a:ln w="12700" cap="rnd">
              <a:solidFill>
                <a:schemeClr val="bg1"/>
              </a:solidFill>
              <a:prstDash val="solid"/>
              <a:round/>
            </a:ln>
          </p:spPr>
          <p:txBody>
            <a:bodyPr rtlCol="0" anchor="ctr"/>
            <a:lstStyle/>
            <a:p>
              <a:endParaRPr lang="fr-FR" sz="1400"/>
            </a:p>
          </p:txBody>
        </p:sp>
        <p:grpSp>
          <p:nvGrpSpPr>
            <p:cNvPr id="1182" name="Graphique 1788">
              <a:extLst>
                <a:ext uri="{FF2B5EF4-FFF2-40B4-BE49-F238E27FC236}">
                  <a16:creationId xmlns:a16="http://schemas.microsoft.com/office/drawing/2014/main" id="{DF4ACD82-62EA-DC0A-19BA-C3A150D7D0E3}"/>
                </a:ext>
              </a:extLst>
            </p:cNvPr>
            <p:cNvGrpSpPr/>
            <p:nvPr/>
          </p:nvGrpSpPr>
          <p:grpSpPr>
            <a:xfrm>
              <a:off x="11574241" y="1246717"/>
              <a:ext cx="212042" cy="210436"/>
              <a:chOff x="11574241" y="1246717"/>
              <a:chExt cx="212042" cy="210436"/>
            </a:xfrm>
            <a:grpFill/>
          </p:grpSpPr>
          <p:sp>
            <p:nvSpPr>
              <p:cNvPr id="1183" name="Forme libre : forme 1182">
                <a:extLst>
                  <a:ext uri="{FF2B5EF4-FFF2-40B4-BE49-F238E27FC236}">
                    <a16:creationId xmlns:a16="http://schemas.microsoft.com/office/drawing/2014/main" id="{B1A39FB1-D414-456C-0E4E-2BC16E53680F}"/>
                  </a:ext>
                </a:extLst>
              </p:cNvPr>
              <p:cNvSpPr/>
              <p:nvPr/>
            </p:nvSpPr>
            <p:spPr>
              <a:xfrm>
                <a:off x="11680262" y="1246717"/>
                <a:ext cx="12356" cy="28173"/>
              </a:xfrm>
              <a:custGeom>
                <a:avLst/>
                <a:gdLst>
                  <a:gd name="connsiteX0" fmla="*/ 0 w 12356"/>
                  <a:gd name="connsiteY0" fmla="*/ 0 h 28173"/>
                  <a:gd name="connsiteX1" fmla="*/ 0 w 12356"/>
                  <a:gd name="connsiteY1" fmla="*/ 28173 h 28173"/>
                </a:gdLst>
                <a:ahLst/>
                <a:cxnLst>
                  <a:cxn ang="0">
                    <a:pos x="connsiteX0" y="connsiteY0"/>
                  </a:cxn>
                  <a:cxn ang="0">
                    <a:pos x="connsiteX1" y="connsiteY1"/>
                  </a:cxn>
                </a:cxnLst>
                <a:rect l="l" t="t" r="r" b="b"/>
                <a:pathLst>
                  <a:path w="12356" h="28173">
                    <a:moveTo>
                      <a:pt x="0" y="0"/>
                    </a:moveTo>
                    <a:lnTo>
                      <a:pt x="0" y="28173"/>
                    </a:lnTo>
                  </a:path>
                </a:pathLst>
              </a:custGeom>
              <a:grpFill/>
              <a:ln w="12700" cap="rnd">
                <a:solidFill>
                  <a:schemeClr val="bg1"/>
                </a:solidFill>
                <a:prstDash val="solid"/>
                <a:round/>
              </a:ln>
            </p:spPr>
            <p:txBody>
              <a:bodyPr rtlCol="0" anchor="ctr"/>
              <a:lstStyle/>
              <a:p>
                <a:endParaRPr lang="fr-FR" sz="1400"/>
              </a:p>
            </p:txBody>
          </p:sp>
          <p:sp>
            <p:nvSpPr>
              <p:cNvPr id="1184" name="Forme libre : forme 1183">
                <a:extLst>
                  <a:ext uri="{FF2B5EF4-FFF2-40B4-BE49-F238E27FC236}">
                    <a16:creationId xmlns:a16="http://schemas.microsoft.com/office/drawing/2014/main" id="{367ABE49-F7FF-94F1-0AFC-D8B7E150CB7E}"/>
                  </a:ext>
                </a:extLst>
              </p:cNvPr>
              <p:cNvSpPr/>
              <p:nvPr/>
            </p:nvSpPr>
            <p:spPr>
              <a:xfrm>
                <a:off x="11680262" y="1428979"/>
                <a:ext cx="12356" cy="28173"/>
              </a:xfrm>
              <a:custGeom>
                <a:avLst/>
                <a:gdLst>
                  <a:gd name="connsiteX0" fmla="*/ 0 w 12356"/>
                  <a:gd name="connsiteY0" fmla="*/ 0 h 28173"/>
                  <a:gd name="connsiteX1" fmla="*/ 0 w 12356"/>
                  <a:gd name="connsiteY1" fmla="*/ 28173 h 28173"/>
                </a:gdLst>
                <a:ahLst/>
                <a:cxnLst>
                  <a:cxn ang="0">
                    <a:pos x="connsiteX0" y="connsiteY0"/>
                  </a:cxn>
                  <a:cxn ang="0">
                    <a:pos x="connsiteX1" y="connsiteY1"/>
                  </a:cxn>
                </a:cxnLst>
                <a:rect l="l" t="t" r="r" b="b"/>
                <a:pathLst>
                  <a:path w="12356" h="28173">
                    <a:moveTo>
                      <a:pt x="0" y="0"/>
                    </a:moveTo>
                    <a:lnTo>
                      <a:pt x="0" y="28173"/>
                    </a:lnTo>
                  </a:path>
                </a:pathLst>
              </a:custGeom>
              <a:grpFill/>
              <a:ln w="12700" cap="rnd">
                <a:solidFill>
                  <a:schemeClr val="bg1"/>
                </a:solidFill>
                <a:prstDash val="solid"/>
                <a:round/>
              </a:ln>
            </p:spPr>
            <p:txBody>
              <a:bodyPr rtlCol="0" anchor="ctr"/>
              <a:lstStyle/>
              <a:p>
                <a:endParaRPr lang="fr-FR" sz="1400"/>
              </a:p>
            </p:txBody>
          </p:sp>
          <p:grpSp>
            <p:nvGrpSpPr>
              <p:cNvPr id="1185" name="Graphique 1788">
                <a:extLst>
                  <a:ext uri="{FF2B5EF4-FFF2-40B4-BE49-F238E27FC236}">
                    <a16:creationId xmlns:a16="http://schemas.microsoft.com/office/drawing/2014/main" id="{9F69ACEA-4206-302A-108D-715C8C94F689}"/>
                  </a:ext>
                </a:extLst>
              </p:cNvPr>
              <p:cNvGrpSpPr/>
              <p:nvPr/>
            </p:nvGrpSpPr>
            <p:grpSpPr>
              <a:xfrm>
                <a:off x="11574241" y="1276620"/>
                <a:ext cx="49921" cy="153100"/>
                <a:chOff x="11574241" y="1276620"/>
                <a:chExt cx="49921" cy="153100"/>
              </a:xfrm>
              <a:grpFill/>
            </p:grpSpPr>
            <p:sp>
              <p:nvSpPr>
                <p:cNvPr id="1191" name="Forme libre : forme 1190">
                  <a:extLst>
                    <a:ext uri="{FF2B5EF4-FFF2-40B4-BE49-F238E27FC236}">
                      <a16:creationId xmlns:a16="http://schemas.microsoft.com/office/drawing/2014/main" id="{EB4DFE11-9C17-6801-A9BD-C3A3B44FBD49}"/>
                    </a:ext>
                  </a:extLst>
                </p:cNvPr>
                <p:cNvSpPr/>
                <p:nvPr/>
              </p:nvSpPr>
              <p:spPr>
                <a:xfrm>
                  <a:off x="11603897" y="1276620"/>
                  <a:ext cx="19894" cy="20017"/>
                </a:xfrm>
                <a:custGeom>
                  <a:avLst/>
                  <a:gdLst>
                    <a:gd name="connsiteX0" fmla="*/ 0 w 19894"/>
                    <a:gd name="connsiteY0" fmla="*/ 0 h 20017"/>
                    <a:gd name="connsiteX1" fmla="*/ 19894 w 19894"/>
                    <a:gd name="connsiteY1" fmla="*/ 20018 h 20017"/>
                  </a:gdLst>
                  <a:ahLst/>
                  <a:cxnLst>
                    <a:cxn ang="0">
                      <a:pos x="connsiteX0" y="connsiteY0"/>
                    </a:cxn>
                    <a:cxn ang="0">
                      <a:pos x="connsiteX1" y="connsiteY1"/>
                    </a:cxn>
                  </a:cxnLst>
                  <a:rect l="l" t="t" r="r" b="b"/>
                  <a:pathLst>
                    <a:path w="19894" h="20017">
                      <a:moveTo>
                        <a:pt x="0" y="0"/>
                      </a:moveTo>
                      <a:lnTo>
                        <a:pt x="19894" y="20018"/>
                      </a:lnTo>
                    </a:path>
                  </a:pathLst>
                </a:custGeom>
                <a:grpFill/>
                <a:ln w="12700" cap="rnd">
                  <a:solidFill>
                    <a:schemeClr val="bg1"/>
                  </a:solidFill>
                  <a:prstDash val="solid"/>
                  <a:round/>
                </a:ln>
              </p:spPr>
              <p:txBody>
                <a:bodyPr rtlCol="0" anchor="ctr"/>
                <a:lstStyle/>
                <a:p>
                  <a:endParaRPr lang="fr-FR" sz="1400"/>
                </a:p>
              </p:txBody>
            </p:sp>
            <p:sp>
              <p:nvSpPr>
                <p:cNvPr id="1192" name="Forme libre : forme 1191">
                  <a:extLst>
                    <a:ext uri="{FF2B5EF4-FFF2-40B4-BE49-F238E27FC236}">
                      <a16:creationId xmlns:a16="http://schemas.microsoft.com/office/drawing/2014/main" id="{A3A89CF2-B610-3EBD-B37E-4D43F59C5231}"/>
                    </a:ext>
                  </a:extLst>
                </p:cNvPr>
                <p:cNvSpPr/>
                <p:nvPr/>
              </p:nvSpPr>
              <p:spPr>
                <a:xfrm>
                  <a:off x="11574241" y="1353356"/>
                  <a:ext cx="28297" cy="12356"/>
                </a:xfrm>
                <a:custGeom>
                  <a:avLst/>
                  <a:gdLst>
                    <a:gd name="connsiteX0" fmla="*/ 0 w 28297"/>
                    <a:gd name="connsiteY0" fmla="*/ 0 h 12356"/>
                    <a:gd name="connsiteX1" fmla="*/ 28297 w 28297"/>
                    <a:gd name="connsiteY1" fmla="*/ 0 h 12356"/>
                  </a:gdLst>
                  <a:ahLst/>
                  <a:cxnLst>
                    <a:cxn ang="0">
                      <a:pos x="connsiteX0" y="connsiteY0"/>
                    </a:cxn>
                    <a:cxn ang="0">
                      <a:pos x="connsiteX1" y="connsiteY1"/>
                    </a:cxn>
                  </a:cxnLst>
                  <a:rect l="l" t="t" r="r" b="b"/>
                  <a:pathLst>
                    <a:path w="28297" h="12356">
                      <a:moveTo>
                        <a:pt x="0" y="0"/>
                      </a:moveTo>
                      <a:lnTo>
                        <a:pt x="28297" y="0"/>
                      </a:lnTo>
                    </a:path>
                  </a:pathLst>
                </a:custGeom>
                <a:grpFill/>
                <a:ln w="12700" cap="rnd">
                  <a:solidFill>
                    <a:schemeClr val="bg1"/>
                  </a:solidFill>
                  <a:prstDash val="solid"/>
                  <a:round/>
                </a:ln>
              </p:spPr>
              <p:txBody>
                <a:bodyPr rtlCol="0" anchor="ctr"/>
                <a:lstStyle/>
                <a:p>
                  <a:endParaRPr lang="fr-FR" sz="1400"/>
                </a:p>
              </p:txBody>
            </p:sp>
            <p:sp>
              <p:nvSpPr>
                <p:cNvPr id="1193" name="Forme libre : forme 1192">
                  <a:extLst>
                    <a:ext uri="{FF2B5EF4-FFF2-40B4-BE49-F238E27FC236}">
                      <a16:creationId xmlns:a16="http://schemas.microsoft.com/office/drawing/2014/main" id="{FAE6312A-DCD3-6E6B-D8B1-6DD3693B0459}"/>
                    </a:ext>
                  </a:extLst>
                </p:cNvPr>
                <p:cNvSpPr/>
                <p:nvPr/>
              </p:nvSpPr>
              <p:spPr>
                <a:xfrm>
                  <a:off x="11604268" y="1409826"/>
                  <a:ext cx="19894" cy="19894"/>
                </a:xfrm>
                <a:custGeom>
                  <a:avLst/>
                  <a:gdLst>
                    <a:gd name="connsiteX0" fmla="*/ 0 w 19894"/>
                    <a:gd name="connsiteY0" fmla="*/ 19894 h 19894"/>
                    <a:gd name="connsiteX1" fmla="*/ 19894 w 19894"/>
                    <a:gd name="connsiteY1" fmla="*/ 0 h 19894"/>
                  </a:gdLst>
                  <a:ahLst/>
                  <a:cxnLst>
                    <a:cxn ang="0">
                      <a:pos x="connsiteX0" y="connsiteY0"/>
                    </a:cxn>
                    <a:cxn ang="0">
                      <a:pos x="connsiteX1" y="connsiteY1"/>
                    </a:cxn>
                  </a:cxnLst>
                  <a:rect l="l" t="t" r="r" b="b"/>
                  <a:pathLst>
                    <a:path w="19894" h="19894">
                      <a:moveTo>
                        <a:pt x="0" y="19894"/>
                      </a:moveTo>
                      <a:lnTo>
                        <a:pt x="19894" y="0"/>
                      </a:lnTo>
                    </a:path>
                  </a:pathLst>
                </a:custGeom>
                <a:grpFill/>
                <a:ln w="12700" cap="rnd">
                  <a:solidFill>
                    <a:schemeClr val="bg1"/>
                  </a:solidFill>
                  <a:prstDash val="solid"/>
                  <a:round/>
                </a:ln>
              </p:spPr>
              <p:txBody>
                <a:bodyPr rtlCol="0" anchor="ctr"/>
                <a:lstStyle/>
                <a:p>
                  <a:endParaRPr lang="fr-FR" sz="1400"/>
                </a:p>
              </p:txBody>
            </p:sp>
          </p:grpSp>
          <p:grpSp>
            <p:nvGrpSpPr>
              <p:cNvPr id="1186" name="Graphique 1788">
                <a:extLst>
                  <a:ext uri="{FF2B5EF4-FFF2-40B4-BE49-F238E27FC236}">
                    <a16:creationId xmlns:a16="http://schemas.microsoft.com/office/drawing/2014/main" id="{52DA1606-5B3C-1EB3-5E2E-CC9EE886EE2D}"/>
                  </a:ext>
                </a:extLst>
              </p:cNvPr>
              <p:cNvGrpSpPr/>
              <p:nvPr/>
            </p:nvGrpSpPr>
            <p:grpSpPr>
              <a:xfrm>
                <a:off x="11736362" y="1277608"/>
                <a:ext cx="49921" cy="153100"/>
                <a:chOff x="11736362" y="1277608"/>
                <a:chExt cx="49921" cy="153100"/>
              </a:xfrm>
              <a:grpFill/>
            </p:grpSpPr>
            <p:sp>
              <p:nvSpPr>
                <p:cNvPr id="1188" name="Forme libre : forme 1187">
                  <a:extLst>
                    <a:ext uri="{FF2B5EF4-FFF2-40B4-BE49-F238E27FC236}">
                      <a16:creationId xmlns:a16="http://schemas.microsoft.com/office/drawing/2014/main" id="{4820D792-41F3-3D15-830F-1A5D5D0E5B50}"/>
                    </a:ext>
                  </a:extLst>
                </p:cNvPr>
                <p:cNvSpPr/>
                <p:nvPr/>
              </p:nvSpPr>
              <p:spPr>
                <a:xfrm>
                  <a:off x="11736733" y="1277608"/>
                  <a:ext cx="20018" cy="20017"/>
                </a:xfrm>
                <a:custGeom>
                  <a:avLst/>
                  <a:gdLst>
                    <a:gd name="connsiteX0" fmla="*/ 20018 w 20018"/>
                    <a:gd name="connsiteY0" fmla="*/ 0 h 20017"/>
                    <a:gd name="connsiteX1" fmla="*/ 0 w 20018"/>
                    <a:gd name="connsiteY1" fmla="*/ 20018 h 20017"/>
                  </a:gdLst>
                  <a:ahLst/>
                  <a:cxnLst>
                    <a:cxn ang="0">
                      <a:pos x="connsiteX0" y="connsiteY0"/>
                    </a:cxn>
                    <a:cxn ang="0">
                      <a:pos x="connsiteX1" y="connsiteY1"/>
                    </a:cxn>
                  </a:cxnLst>
                  <a:rect l="l" t="t" r="r" b="b"/>
                  <a:pathLst>
                    <a:path w="20018" h="20017">
                      <a:moveTo>
                        <a:pt x="20018" y="0"/>
                      </a:moveTo>
                      <a:lnTo>
                        <a:pt x="0" y="20018"/>
                      </a:lnTo>
                    </a:path>
                  </a:pathLst>
                </a:custGeom>
                <a:grpFill/>
                <a:ln w="12700" cap="rnd">
                  <a:solidFill>
                    <a:schemeClr val="bg1"/>
                  </a:solidFill>
                  <a:prstDash val="solid"/>
                  <a:round/>
                </a:ln>
              </p:spPr>
              <p:txBody>
                <a:bodyPr rtlCol="0" anchor="ctr"/>
                <a:lstStyle/>
                <a:p>
                  <a:endParaRPr lang="fr-FR" sz="1400"/>
                </a:p>
              </p:txBody>
            </p:sp>
            <p:sp>
              <p:nvSpPr>
                <p:cNvPr id="1189" name="Forme libre : forme 1188">
                  <a:extLst>
                    <a:ext uri="{FF2B5EF4-FFF2-40B4-BE49-F238E27FC236}">
                      <a16:creationId xmlns:a16="http://schemas.microsoft.com/office/drawing/2014/main" id="{18F80005-9CB5-10CF-1BE7-463CDCFC2701}"/>
                    </a:ext>
                  </a:extLst>
                </p:cNvPr>
                <p:cNvSpPr/>
                <p:nvPr/>
              </p:nvSpPr>
              <p:spPr>
                <a:xfrm>
                  <a:off x="11758110" y="1354221"/>
                  <a:ext cx="28173" cy="12356"/>
                </a:xfrm>
                <a:custGeom>
                  <a:avLst/>
                  <a:gdLst>
                    <a:gd name="connsiteX0" fmla="*/ 28173 w 28173"/>
                    <a:gd name="connsiteY0" fmla="*/ 0 h 12356"/>
                    <a:gd name="connsiteX1" fmla="*/ 0 w 28173"/>
                    <a:gd name="connsiteY1" fmla="*/ 0 h 12356"/>
                  </a:gdLst>
                  <a:ahLst/>
                  <a:cxnLst>
                    <a:cxn ang="0">
                      <a:pos x="connsiteX0" y="connsiteY0"/>
                    </a:cxn>
                    <a:cxn ang="0">
                      <a:pos x="connsiteX1" y="connsiteY1"/>
                    </a:cxn>
                  </a:cxnLst>
                  <a:rect l="l" t="t" r="r" b="b"/>
                  <a:pathLst>
                    <a:path w="28173" h="12356">
                      <a:moveTo>
                        <a:pt x="28173" y="0"/>
                      </a:moveTo>
                      <a:lnTo>
                        <a:pt x="0" y="0"/>
                      </a:lnTo>
                    </a:path>
                  </a:pathLst>
                </a:custGeom>
                <a:grpFill/>
                <a:ln w="12700" cap="rnd">
                  <a:solidFill>
                    <a:schemeClr val="bg1"/>
                  </a:solidFill>
                  <a:prstDash val="solid"/>
                  <a:round/>
                </a:ln>
              </p:spPr>
              <p:txBody>
                <a:bodyPr rtlCol="0" anchor="ctr"/>
                <a:lstStyle/>
                <a:p>
                  <a:endParaRPr lang="fr-FR" sz="1400"/>
                </a:p>
              </p:txBody>
            </p:sp>
            <p:sp>
              <p:nvSpPr>
                <p:cNvPr id="1190" name="Forme libre : forme 1189">
                  <a:extLst>
                    <a:ext uri="{FF2B5EF4-FFF2-40B4-BE49-F238E27FC236}">
                      <a16:creationId xmlns:a16="http://schemas.microsoft.com/office/drawing/2014/main" id="{1840FF61-56EA-3E92-6A44-B326DA9950D1}"/>
                    </a:ext>
                  </a:extLst>
                </p:cNvPr>
                <p:cNvSpPr/>
                <p:nvPr/>
              </p:nvSpPr>
              <p:spPr>
                <a:xfrm>
                  <a:off x="11736362" y="1410815"/>
                  <a:ext cx="20018" cy="19894"/>
                </a:xfrm>
                <a:custGeom>
                  <a:avLst/>
                  <a:gdLst>
                    <a:gd name="connsiteX0" fmla="*/ 20018 w 20018"/>
                    <a:gd name="connsiteY0" fmla="*/ 19894 h 19894"/>
                    <a:gd name="connsiteX1" fmla="*/ 0 w 20018"/>
                    <a:gd name="connsiteY1" fmla="*/ 0 h 19894"/>
                  </a:gdLst>
                  <a:ahLst/>
                  <a:cxnLst>
                    <a:cxn ang="0">
                      <a:pos x="connsiteX0" y="connsiteY0"/>
                    </a:cxn>
                    <a:cxn ang="0">
                      <a:pos x="connsiteX1" y="connsiteY1"/>
                    </a:cxn>
                  </a:cxnLst>
                  <a:rect l="l" t="t" r="r" b="b"/>
                  <a:pathLst>
                    <a:path w="20018" h="19894">
                      <a:moveTo>
                        <a:pt x="20018" y="19894"/>
                      </a:moveTo>
                      <a:lnTo>
                        <a:pt x="0" y="0"/>
                      </a:lnTo>
                    </a:path>
                  </a:pathLst>
                </a:custGeom>
                <a:grpFill/>
                <a:ln w="12700" cap="rnd">
                  <a:solidFill>
                    <a:schemeClr val="bg1"/>
                  </a:solidFill>
                  <a:prstDash val="solid"/>
                  <a:round/>
                </a:ln>
              </p:spPr>
              <p:txBody>
                <a:bodyPr rtlCol="0" anchor="ctr"/>
                <a:lstStyle/>
                <a:p>
                  <a:endParaRPr lang="fr-FR" sz="1400"/>
                </a:p>
              </p:txBody>
            </p:sp>
          </p:grpSp>
          <p:sp>
            <p:nvSpPr>
              <p:cNvPr id="1187" name="Forme libre : forme 1186">
                <a:extLst>
                  <a:ext uri="{FF2B5EF4-FFF2-40B4-BE49-F238E27FC236}">
                    <a16:creationId xmlns:a16="http://schemas.microsoft.com/office/drawing/2014/main" id="{780547CC-223B-C428-EABC-BCE1621BAC46}"/>
                  </a:ext>
                </a:extLst>
              </p:cNvPr>
              <p:cNvSpPr/>
              <p:nvPr/>
            </p:nvSpPr>
            <p:spPr>
              <a:xfrm>
                <a:off x="11643192" y="1315173"/>
                <a:ext cx="74140" cy="74140"/>
              </a:xfrm>
              <a:custGeom>
                <a:avLst/>
                <a:gdLst>
                  <a:gd name="connsiteX0" fmla="*/ 74141 w 74140"/>
                  <a:gd name="connsiteY0" fmla="*/ 37070 h 74140"/>
                  <a:gd name="connsiteX1" fmla="*/ 37070 w 74140"/>
                  <a:gd name="connsiteY1" fmla="*/ 74141 h 74140"/>
                  <a:gd name="connsiteX2" fmla="*/ 0 w 74140"/>
                  <a:gd name="connsiteY2" fmla="*/ 37070 h 74140"/>
                  <a:gd name="connsiteX3" fmla="*/ 37070 w 74140"/>
                  <a:gd name="connsiteY3" fmla="*/ 0 h 74140"/>
                  <a:gd name="connsiteX4" fmla="*/ 74141 w 74140"/>
                  <a:gd name="connsiteY4" fmla="*/ 37070 h 7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0" h="74140">
                    <a:moveTo>
                      <a:pt x="74141" y="37070"/>
                    </a:moveTo>
                    <a:cubicBezTo>
                      <a:pt x="74141" y="57544"/>
                      <a:pt x="57544" y="74141"/>
                      <a:pt x="37070" y="74141"/>
                    </a:cubicBezTo>
                    <a:cubicBezTo>
                      <a:pt x="16597" y="74141"/>
                      <a:pt x="0" y="57544"/>
                      <a:pt x="0" y="37070"/>
                    </a:cubicBezTo>
                    <a:cubicBezTo>
                      <a:pt x="0" y="16597"/>
                      <a:pt x="16597" y="0"/>
                      <a:pt x="37070" y="0"/>
                    </a:cubicBezTo>
                    <a:cubicBezTo>
                      <a:pt x="57544" y="0"/>
                      <a:pt x="74141" y="16597"/>
                      <a:pt x="74141" y="37070"/>
                    </a:cubicBezTo>
                    <a:close/>
                  </a:path>
                </a:pathLst>
              </a:custGeom>
              <a:grpFill/>
              <a:ln w="12700" cap="rnd">
                <a:solidFill>
                  <a:schemeClr val="bg1"/>
                </a:solidFill>
                <a:prstDash val="solid"/>
                <a:round/>
              </a:ln>
            </p:spPr>
            <p:txBody>
              <a:bodyPr rtlCol="0" anchor="ctr"/>
              <a:lstStyle/>
              <a:p>
                <a:endParaRPr lang="fr-FR" sz="1400"/>
              </a:p>
            </p:txBody>
          </p:sp>
        </p:grpSp>
      </p:grpSp>
      <p:grpSp>
        <p:nvGrpSpPr>
          <p:cNvPr id="1226" name="Groupe 1225">
            <a:extLst>
              <a:ext uri="{FF2B5EF4-FFF2-40B4-BE49-F238E27FC236}">
                <a16:creationId xmlns:a16="http://schemas.microsoft.com/office/drawing/2014/main" id="{A02D1557-4747-2E53-6CE7-961BD5E12139}"/>
              </a:ext>
            </a:extLst>
          </p:cNvPr>
          <p:cNvGrpSpPr/>
          <p:nvPr/>
        </p:nvGrpSpPr>
        <p:grpSpPr>
          <a:xfrm>
            <a:off x="8258613" y="1205826"/>
            <a:ext cx="3074100" cy="1336945"/>
            <a:chOff x="8258613" y="1205826"/>
            <a:chExt cx="3074100" cy="1336945"/>
          </a:xfrm>
        </p:grpSpPr>
        <p:sp>
          <p:nvSpPr>
            <p:cNvPr id="1201" name="Rectangle : carré corné 1200">
              <a:hlinkClick r:id="rId2"/>
              <a:extLst>
                <a:ext uri="{FF2B5EF4-FFF2-40B4-BE49-F238E27FC236}">
                  <a16:creationId xmlns:a16="http://schemas.microsoft.com/office/drawing/2014/main" id="{9CAF7A0D-BA3D-9F50-7E16-1661D90BBD0F}"/>
                </a:ext>
              </a:extLst>
            </p:cNvPr>
            <p:cNvSpPr/>
            <p:nvPr/>
          </p:nvSpPr>
          <p:spPr>
            <a:xfrm>
              <a:off x="8258613" y="1487621"/>
              <a:ext cx="3074100" cy="828764"/>
            </a:xfrm>
            <a:custGeom>
              <a:avLst/>
              <a:gdLst>
                <a:gd name="connsiteX0" fmla="*/ 0 w 3074100"/>
                <a:gd name="connsiteY0" fmla="*/ 0 h 828764"/>
                <a:gd name="connsiteX1" fmla="*/ 584079 w 3074100"/>
                <a:gd name="connsiteY1" fmla="*/ 0 h 828764"/>
                <a:gd name="connsiteX2" fmla="*/ 1106676 w 3074100"/>
                <a:gd name="connsiteY2" fmla="*/ 0 h 828764"/>
                <a:gd name="connsiteX3" fmla="*/ 1660014 w 3074100"/>
                <a:gd name="connsiteY3" fmla="*/ 0 h 828764"/>
                <a:gd name="connsiteX4" fmla="*/ 2336316 w 3074100"/>
                <a:gd name="connsiteY4" fmla="*/ 0 h 828764"/>
                <a:gd name="connsiteX5" fmla="*/ 3074100 w 3074100"/>
                <a:gd name="connsiteY5" fmla="*/ 0 h 828764"/>
                <a:gd name="connsiteX6" fmla="*/ 3074100 w 3074100"/>
                <a:gd name="connsiteY6" fmla="*/ 682429 h 828764"/>
                <a:gd name="connsiteX7" fmla="*/ 2927765 w 3074100"/>
                <a:gd name="connsiteY7" fmla="*/ 828764 h 828764"/>
                <a:gd name="connsiteX8" fmla="*/ 2312934 w 3074100"/>
                <a:gd name="connsiteY8" fmla="*/ 828764 h 828764"/>
                <a:gd name="connsiteX9" fmla="*/ 1698104 w 3074100"/>
                <a:gd name="connsiteY9" fmla="*/ 828764 h 828764"/>
                <a:gd name="connsiteX10" fmla="*/ 1112551 w 3074100"/>
                <a:gd name="connsiteY10" fmla="*/ 828764 h 828764"/>
                <a:gd name="connsiteX11" fmla="*/ 0 w 3074100"/>
                <a:gd name="connsiteY11" fmla="*/ 828764 h 828764"/>
                <a:gd name="connsiteX12" fmla="*/ 0 w 3074100"/>
                <a:gd name="connsiteY12" fmla="*/ 422670 h 828764"/>
                <a:gd name="connsiteX13" fmla="*/ 0 w 3074100"/>
                <a:gd name="connsiteY13" fmla="*/ 0 h 828764"/>
                <a:gd name="connsiteX0" fmla="*/ 2927765 w 3074100"/>
                <a:gd name="connsiteY0" fmla="*/ 828764 h 828764"/>
                <a:gd name="connsiteX1" fmla="*/ 2957032 w 3074100"/>
                <a:gd name="connsiteY1" fmla="*/ 711696 h 828764"/>
                <a:gd name="connsiteX2" fmla="*/ 3074100 w 3074100"/>
                <a:gd name="connsiteY2" fmla="*/ 682429 h 828764"/>
                <a:gd name="connsiteX3" fmla="*/ 2927765 w 3074100"/>
                <a:gd name="connsiteY3" fmla="*/ 828764 h 828764"/>
                <a:gd name="connsiteX0" fmla="*/ 2927765 w 3074100"/>
                <a:gd name="connsiteY0" fmla="*/ 828764 h 828764"/>
                <a:gd name="connsiteX1" fmla="*/ 2957032 w 3074100"/>
                <a:gd name="connsiteY1" fmla="*/ 711696 h 828764"/>
                <a:gd name="connsiteX2" fmla="*/ 3074100 w 3074100"/>
                <a:gd name="connsiteY2" fmla="*/ 682429 h 828764"/>
                <a:gd name="connsiteX3" fmla="*/ 2927765 w 3074100"/>
                <a:gd name="connsiteY3" fmla="*/ 828764 h 828764"/>
                <a:gd name="connsiteX4" fmla="*/ 2400767 w 3074100"/>
                <a:gd name="connsiteY4" fmla="*/ 828764 h 828764"/>
                <a:gd name="connsiteX5" fmla="*/ 1844492 w 3074100"/>
                <a:gd name="connsiteY5" fmla="*/ 828764 h 828764"/>
                <a:gd name="connsiteX6" fmla="*/ 1200384 w 3074100"/>
                <a:gd name="connsiteY6" fmla="*/ 828764 h 828764"/>
                <a:gd name="connsiteX7" fmla="*/ 585553 w 3074100"/>
                <a:gd name="connsiteY7" fmla="*/ 828764 h 828764"/>
                <a:gd name="connsiteX8" fmla="*/ 0 w 3074100"/>
                <a:gd name="connsiteY8" fmla="*/ 828764 h 828764"/>
                <a:gd name="connsiteX9" fmla="*/ 0 w 3074100"/>
                <a:gd name="connsiteY9" fmla="*/ 397807 h 828764"/>
                <a:gd name="connsiteX10" fmla="*/ 0 w 3074100"/>
                <a:gd name="connsiteY10" fmla="*/ 0 h 828764"/>
                <a:gd name="connsiteX11" fmla="*/ 553338 w 3074100"/>
                <a:gd name="connsiteY11" fmla="*/ 0 h 828764"/>
                <a:gd name="connsiteX12" fmla="*/ 1168158 w 3074100"/>
                <a:gd name="connsiteY12" fmla="*/ 0 h 828764"/>
                <a:gd name="connsiteX13" fmla="*/ 1844460 w 3074100"/>
                <a:gd name="connsiteY13" fmla="*/ 0 h 828764"/>
                <a:gd name="connsiteX14" fmla="*/ 2490021 w 3074100"/>
                <a:gd name="connsiteY14" fmla="*/ 0 h 828764"/>
                <a:gd name="connsiteX15" fmla="*/ 3074100 w 3074100"/>
                <a:gd name="connsiteY15" fmla="*/ 0 h 828764"/>
                <a:gd name="connsiteX16" fmla="*/ 3074100 w 3074100"/>
                <a:gd name="connsiteY16" fmla="*/ 682429 h 82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74100" h="828764" stroke="0" extrusionOk="0">
                  <a:moveTo>
                    <a:pt x="0" y="0"/>
                  </a:moveTo>
                  <a:cubicBezTo>
                    <a:pt x="146660" y="2997"/>
                    <a:pt x="438418" y="-19444"/>
                    <a:pt x="584079" y="0"/>
                  </a:cubicBezTo>
                  <a:cubicBezTo>
                    <a:pt x="729740" y="19444"/>
                    <a:pt x="965975" y="-25342"/>
                    <a:pt x="1106676" y="0"/>
                  </a:cubicBezTo>
                  <a:cubicBezTo>
                    <a:pt x="1247377" y="25342"/>
                    <a:pt x="1403344" y="-2336"/>
                    <a:pt x="1660014" y="0"/>
                  </a:cubicBezTo>
                  <a:cubicBezTo>
                    <a:pt x="1916684" y="2336"/>
                    <a:pt x="2118963" y="26372"/>
                    <a:pt x="2336316" y="0"/>
                  </a:cubicBezTo>
                  <a:cubicBezTo>
                    <a:pt x="2553669" y="-26372"/>
                    <a:pt x="2885148" y="33857"/>
                    <a:pt x="3074100" y="0"/>
                  </a:cubicBezTo>
                  <a:cubicBezTo>
                    <a:pt x="3058572" y="188486"/>
                    <a:pt x="3089762" y="449712"/>
                    <a:pt x="3074100" y="682429"/>
                  </a:cubicBezTo>
                  <a:cubicBezTo>
                    <a:pt x="3031507" y="732113"/>
                    <a:pt x="2977475" y="790355"/>
                    <a:pt x="2927765" y="828764"/>
                  </a:cubicBezTo>
                  <a:cubicBezTo>
                    <a:pt x="2641583" y="847166"/>
                    <a:pt x="2600927" y="815762"/>
                    <a:pt x="2312934" y="828764"/>
                  </a:cubicBezTo>
                  <a:cubicBezTo>
                    <a:pt x="2024941" y="841766"/>
                    <a:pt x="1957406" y="828483"/>
                    <a:pt x="1698104" y="828764"/>
                  </a:cubicBezTo>
                  <a:cubicBezTo>
                    <a:pt x="1438802" y="829046"/>
                    <a:pt x="1352861" y="846737"/>
                    <a:pt x="1112551" y="828764"/>
                  </a:cubicBezTo>
                  <a:cubicBezTo>
                    <a:pt x="872241" y="810791"/>
                    <a:pt x="317037" y="838219"/>
                    <a:pt x="0" y="828764"/>
                  </a:cubicBezTo>
                  <a:cubicBezTo>
                    <a:pt x="-1388" y="741072"/>
                    <a:pt x="-7893" y="595292"/>
                    <a:pt x="0" y="422670"/>
                  </a:cubicBezTo>
                  <a:cubicBezTo>
                    <a:pt x="7893" y="250048"/>
                    <a:pt x="-18448" y="143334"/>
                    <a:pt x="0" y="0"/>
                  </a:cubicBezTo>
                  <a:close/>
                </a:path>
                <a:path w="3074100" h="828764" fill="darkenLess" stroke="0" extrusionOk="0">
                  <a:moveTo>
                    <a:pt x="2927765" y="828764"/>
                  </a:moveTo>
                  <a:cubicBezTo>
                    <a:pt x="2943799" y="778987"/>
                    <a:pt x="2947796" y="770363"/>
                    <a:pt x="2957032" y="711696"/>
                  </a:cubicBezTo>
                  <a:cubicBezTo>
                    <a:pt x="3005923" y="698121"/>
                    <a:pt x="3018064" y="700161"/>
                    <a:pt x="3074100" y="682429"/>
                  </a:cubicBezTo>
                  <a:cubicBezTo>
                    <a:pt x="3013365" y="755197"/>
                    <a:pt x="2998843" y="761214"/>
                    <a:pt x="2927765" y="828764"/>
                  </a:cubicBezTo>
                  <a:close/>
                </a:path>
                <a:path w="3074100" h="828764" fill="none" extrusionOk="0">
                  <a:moveTo>
                    <a:pt x="2927765" y="828764"/>
                  </a:moveTo>
                  <a:cubicBezTo>
                    <a:pt x="2942573" y="773208"/>
                    <a:pt x="2950297" y="738624"/>
                    <a:pt x="2957032" y="711696"/>
                  </a:cubicBezTo>
                  <a:cubicBezTo>
                    <a:pt x="2991000" y="709152"/>
                    <a:pt x="3038979" y="686678"/>
                    <a:pt x="3074100" y="682429"/>
                  </a:cubicBezTo>
                  <a:cubicBezTo>
                    <a:pt x="3013012" y="743157"/>
                    <a:pt x="3002556" y="761239"/>
                    <a:pt x="2927765" y="828764"/>
                  </a:cubicBezTo>
                  <a:cubicBezTo>
                    <a:pt x="2781772" y="809902"/>
                    <a:pt x="2546410" y="815933"/>
                    <a:pt x="2400767" y="828764"/>
                  </a:cubicBezTo>
                  <a:cubicBezTo>
                    <a:pt x="2255124" y="841595"/>
                    <a:pt x="2052237" y="829759"/>
                    <a:pt x="1844492" y="828764"/>
                  </a:cubicBezTo>
                  <a:cubicBezTo>
                    <a:pt x="1636747" y="827769"/>
                    <a:pt x="1332148" y="798913"/>
                    <a:pt x="1200384" y="828764"/>
                  </a:cubicBezTo>
                  <a:cubicBezTo>
                    <a:pt x="1068620" y="858615"/>
                    <a:pt x="857443" y="834484"/>
                    <a:pt x="585553" y="828764"/>
                  </a:cubicBezTo>
                  <a:cubicBezTo>
                    <a:pt x="313663" y="823044"/>
                    <a:pt x="280361" y="801783"/>
                    <a:pt x="0" y="828764"/>
                  </a:cubicBezTo>
                  <a:cubicBezTo>
                    <a:pt x="-6408" y="673518"/>
                    <a:pt x="-9962" y="494076"/>
                    <a:pt x="0" y="397807"/>
                  </a:cubicBezTo>
                  <a:cubicBezTo>
                    <a:pt x="9962" y="301538"/>
                    <a:pt x="9876" y="160457"/>
                    <a:pt x="0" y="0"/>
                  </a:cubicBezTo>
                  <a:cubicBezTo>
                    <a:pt x="191749" y="16816"/>
                    <a:pt x="284422" y="25916"/>
                    <a:pt x="553338" y="0"/>
                  </a:cubicBezTo>
                  <a:cubicBezTo>
                    <a:pt x="822254" y="-25916"/>
                    <a:pt x="993996" y="29655"/>
                    <a:pt x="1168158" y="0"/>
                  </a:cubicBezTo>
                  <a:cubicBezTo>
                    <a:pt x="1342320" y="-29655"/>
                    <a:pt x="1614252" y="-22516"/>
                    <a:pt x="1844460" y="0"/>
                  </a:cubicBezTo>
                  <a:cubicBezTo>
                    <a:pt x="2074668" y="22516"/>
                    <a:pt x="2323821" y="452"/>
                    <a:pt x="2490021" y="0"/>
                  </a:cubicBezTo>
                  <a:cubicBezTo>
                    <a:pt x="2656221" y="-452"/>
                    <a:pt x="2949573" y="-21035"/>
                    <a:pt x="3074100" y="0"/>
                  </a:cubicBezTo>
                  <a:cubicBezTo>
                    <a:pt x="3107214" y="305858"/>
                    <a:pt x="3101108" y="431748"/>
                    <a:pt x="3074100" y="682429"/>
                  </a:cubicBezTo>
                </a:path>
                <a:path w="3074100" h="828764" fill="none" stroke="0" extrusionOk="0">
                  <a:moveTo>
                    <a:pt x="2927765" y="828764"/>
                  </a:moveTo>
                  <a:cubicBezTo>
                    <a:pt x="2936132" y="784114"/>
                    <a:pt x="2942814" y="746963"/>
                    <a:pt x="2957032" y="711696"/>
                  </a:cubicBezTo>
                  <a:cubicBezTo>
                    <a:pt x="3003050" y="704608"/>
                    <a:pt x="3037282" y="688193"/>
                    <a:pt x="3074100" y="682429"/>
                  </a:cubicBezTo>
                  <a:cubicBezTo>
                    <a:pt x="3015401" y="745160"/>
                    <a:pt x="2971148" y="799000"/>
                    <a:pt x="2927765" y="828764"/>
                  </a:cubicBezTo>
                  <a:cubicBezTo>
                    <a:pt x="2775396" y="832290"/>
                    <a:pt x="2616085" y="858153"/>
                    <a:pt x="2312934" y="828764"/>
                  </a:cubicBezTo>
                  <a:cubicBezTo>
                    <a:pt x="2009783" y="799375"/>
                    <a:pt x="1900769" y="808823"/>
                    <a:pt x="1756659" y="828764"/>
                  </a:cubicBezTo>
                  <a:cubicBezTo>
                    <a:pt x="1612549" y="848705"/>
                    <a:pt x="1339837" y="832931"/>
                    <a:pt x="1200384" y="828764"/>
                  </a:cubicBezTo>
                  <a:cubicBezTo>
                    <a:pt x="1060931" y="824597"/>
                    <a:pt x="873013" y="804657"/>
                    <a:pt x="585553" y="828764"/>
                  </a:cubicBezTo>
                  <a:cubicBezTo>
                    <a:pt x="298093" y="852871"/>
                    <a:pt x="256121" y="816532"/>
                    <a:pt x="0" y="828764"/>
                  </a:cubicBezTo>
                  <a:cubicBezTo>
                    <a:pt x="-2720" y="669221"/>
                    <a:pt x="17436" y="537100"/>
                    <a:pt x="0" y="430957"/>
                  </a:cubicBezTo>
                  <a:cubicBezTo>
                    <a:pt x="-17436" y="324814"/>
                    <a:pt x="-19675" y="152240"/>
                    <a:pt x="0" y="0"/>
                  </a:cubicBezTo>
                  <a:cubicBezTo>
                    <a:pt x="161493" y="-20047"/>
                    <a:pt x="332615" y="-17759"/>
                    <a:pt x="584079" y="0"/>
                  </a:cubicBezTo>
                  <a:cubicBezTo>
                    <a:pt x="835543" y="17759"/>
                    <a:pt x="1091276" y="-19351"/>
                    <a:pt x="1260381" y="0"/>
                  </a:cubicBezTo>
                  <a:cubicBezTo>
                    <a:pt x="1429486" y="19351"/>
                    <a:pt x="1645944" y="27912"/>
                    <a:pt x="1936683" y="0"/>
                  </a:cubicBezTo>
                  <a:cubicBezTo>
                    <a:pt x="2227422" y="-27912"/>
                    <a:pt x="2614932" y="-51507"/>
                    <a:pt x="3074100" y="0"/>
                  </a:cubicBezTo>
                  <a:cubicBezTo>
                    <a:pt x="3095092" y="212325"/>
                    <a:pt x="3064954" y="476820"/>
                    <a:pt x="3074100" y="682429"/>
                  </a:cubicBezTo>
                </a:path>
              </a:pathLst>
            </a:custGeom>
            <a:solidFill>
              <a:schemeClr val="accent6">
                <a:lumMod val="60000"/>
                <a:lumOff val="40000"/>
              </a:schemeClr>
            </a:solidFill>
            <a:ln>
              <a:solidFill>
                <a:schemeClr val="tx1">
                  <a:lumMod val="75000"/>
                  <a:lumOff val="25000"/>
                </a:schemeClr>
              </a:solidFill>
              <a:extLst>
                <a:ext uri="{C807C97D-BFC1-408E-A445-0C87EB9F89A2}">
                  <ask:lineSketchStyleProps xmlns:ask="http://schemas.microsoft.com/office/drawing/2018/sketchyshapes" sd="455498093">
                    <a:prstGeom prst="foldedCorner">
                      <a:avLst>
                        <a:gd name="adj" fmla="val 1765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lumMod val="75000"/>
                      <a:lumOff val="25000"/>
                    </a:schemeClr>
                  </a:solidFill>
                  <a:latin typeface="Cavolini" panose="03000502040302020204" pitchFamily="66" charset="0"/>
                  <a:cs typeface="Cavolini" panose="03000502040302020204" pitchFamily="66" charset="0"/>
                </a:rPr>
                <a:t>Quelques verbatims et arguments pour proposer </a:t>
              </a:r>
              <a:r>
                <a:rPr lang="fr-FR" sz="1100" dirty="0" err="1">
                  <a:solidFill>
                    <a:schemeClr val="tx1">
                      <a:lumMod val="75000"/>
                      <a:lumOff val="25000"/>
                    </a:schemeClr>
                  </a:solidFill>
                  <a:latin typeface="Cavolini" panose="03000502040302020204" pitchFamily="66" charset="0"/>
                  <a:cs typeface="Cavolini" panose="03000502040302020204" pitchFamily="66" charset="0"/>
                </a:rPr>
                <a:t>Papernest</a:t>
              </a:r>
              <a:r>
                <a:rPr lang="fr-FR" sz="1100" dirty="0">
                  <a:solidFill>
                    <a:schemeClr val="tx1">
                      <a:lumMod val="75000"/>
                      <a:lumOff val="25000"/>
                    </a:schemeClr>
                  </a:solidFill>
                  <a:latin typeface="Cavolini" panose="03000502040302020204" pitchFamily="66" charset="0"/>
                  <a:cs typeface="Cavolini" panose="03000502040302020204" pitchFamily="66" charset="0"/>
                </a:rPr>
                <a:t> à nos clients – cliquez ici</a:t>
              </a:r>
              <a:endParaRPr lang="fr-FR" sz="1100" dirty="0"/>
            </a:p>
          </p:txBody>
        </p:sp>
        <p:grpSp>
          <p:nvGrpSpPr>
            <p:cNvPr id="1202" name="Groupe 1201">
              <a:extLst>
                <a:ext uri="{FF2B5EF4-FFF2-40B4-BE49-F238E27FC236}">
                  <a16:creationId xmlns:a16="http://schemas.microsoft.com/office/drawing/2014/main" id="{845F6E07-2C03-EFA7-6A1E-AAE417A0BAE6}"/>
                </a:ext>
              </a:extLst>
            </p:cNvPr>
            <p:cNvGrpSpPr/>
            <p:nvPr/>
          </p:nvGrpSpPr>
          <p:grpSpPr>
            <a:xfrm>
              <a:off x="8499037" y="2048665"/>
              <a:ext cx="494106" cy="494106"/>
              <a:chOff x="2823891" y="5678182"/>
              <a:chExt cx="494106" cy="494106"/>
            </a:xfrm>
          </p:grpSpPr>
          <p:sp>
            <p:nvSpPr>
              <p:cNvPr id="1204" name="Ellipse 1203">
                <a:hlinkClick r:id="rId2"/>
                <a:extLst>
                  <a:ext uri="{FF2B5EF4-FFF2-40B4-BE49-F238E27FC236}">
                    <a16:creationId xmlns:a16="http://schemas.microsoft.com/office/drawing/2014/main" id="{68702B84-7A1F-40E3-8536-2B15D62A8174}"/>
                  </a:ext>
                </a:extLst>
              </p:cNvPr>
              <p:cNvSpPr/>
              <p:nvPr/>
            </p:nvSpPr>
            <p:spPr>
              <a:xfrm>
                <a:off x="2823891" y="5678182"/>
                <a:ext cx="494106" cy="494106"/>
              </a:xfrm>
              <a:custGeom>
                <a:avLst/>
                <a:gdLst>
                  <a:gd name="connsiteX0" fmla="*/ 0 w 494106"/>
                  <a:gd name="connsiteY0" fmla="*/ 247053 h 494106"/>
                  <a:gd name="connsiteX1" fmla="*/ 247053 w 494106"/>
                  <a:gd name="connsiteY1" fmla="*/ 0 h 494106"/>
                  <a:gd name="connsiteX2" fmla="*/ 494106 w 494106"/>
                  <a:gd name="connsiteY2" fmla="*/ 247053 h 494106"/>
                  <a:gd name="connsiteX3" fmla="*/ 247053 w 494106"/>
                  <a:gd name="connsiteY3" fmla="*/ 494106 h 494106"/>
                  <a:gd name="connsiteX4" fmla="*/ 0 w 494106"/>
                  <a:gd name="connsiteY4" fmla="*/ 247053 h 494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06" h="494106" fill="none" extrusionOk="0">
                    <a:moveTo>
                      <a:pt x="0" y="247053"/>
                    </a:moveTo>
                    <a:cubicBezTo>
                      <a:pt x="31191" y="136676"/>
                      <a:pt x="97111" y="-16927"/>
                      <a:pt x="247053" y="0"/>
                    </a:cubicBezTo>
                    <a:cubicBezTo>
                      <a:pt x="355223" y="1775"/>
                      <a:pt x="485456" y="145563"/>
                      <a:pt x="494106" y="247053"/>
                    </a:cubicBezTo>
                    <a:cubicBezTo>
                      <a:pt x="494204" y="354407"/>
                      <a:pt x="368663" y="499183"/>
                      <a:pt x="247053" y="494106"/>
                    </a:cubicBezTo>
                    <a:cubicBezTo>
                      <a:pt x="88907" y="466026"/>
                      <a:pt x="18457" y="373145"/>
                      <a:pt x="0" y="247053"/>
                    </a:cubicBezTo>
                    <a:close/>
                  </a:path>
                  <a:path w="494106" h="494106" stroke="0" extrusionOk="0">
                    <a:moveTo>
                      <a:pt x="0" y="247053"/>
                    </a:moveTo>
                    <a:cubicBezTo>
                      <a:pt x="-7716" y="96380"/>
                      <a:pt x="145078" y="-15372"/>
                      <a:pt x="247053" y="0"/>
                    </a:cubicBezTo>
                    <a:cubicBezTo>
                      <a:pt x="395095" y="24586"/>
                      <a:pt x="467370" y="123074"/>
                      <a:pt x="494106" y="247053"/>
                    </a:cubicBezTo>
                    <a:cubicBezTo>
                      <a:pt x="478862" y="370269"/>
                      <a:pt x="395889" y="489500"/>
                      <a:pt x="247053" y="494106"/>
                    </a:cubicBezTo>
                    <a:cubicBezTo>
                      <a:pt x="100657" y="483733"/>
                      <a:pt x="23421" y="401244"/>
                      <a:pt x="0" y="247053"/>
                    </a:cubicBezTo>
                    <a:close/>
                  </a:path>
                </a:pathLst>
              </a:custGeom>
              <a:solidFill>
                <a:schemeClr val="accent6">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205" name="Graphique 1813">
                <a:extLst>
                  <a:ext uri="{FF2B5EF4-FFF2-40B4-BE49-F238E27FC236}">
                    <a16:creationId xmlns:a16="http://schemas.microsoft.com/office/drawing/2014/main" id="{37C1A269-892C-ED9D-4745-9780364B20AD}"/>
                  </a:ext>
                </a:extLst>
              </p:cNvPr>
              <p:cNvGrpSpPr/>
              <p:nvPr/>
            </p:nvGrpSpPr>
            <p:grpSpPr>
              <a:xfrm>
                <a:off x="2901955" y="5767492"/>
                <a:ext cx="337978" cy="315486"/>
                <a:chOff x="2279329" y="2853237"/>
                <a:chExt cx="426529" cy="398144"/>
              </a:xfrm>
              <a:solidFill>
                <a:schemeClr val="accent6">
                  <a:lumMod val="20000"/>
                  <a:lumOff val="80000"/>
                </a:schemeClr>
              </a:solidFill>
            </p:grpSpPr>
            <p:grpSp>
              <p:nvGrpSpPr>
                <p:cNvPr id="1206" name="Graphique 1813">
                  <a:extLst>
                    <a:ext uri="{FF2B5EF4-FFF2-40B4-BE49-F238E27FC236}">
                      <a16:creationId xmlns:a16="http://schemas.microsoft.com/office/drawing/2014/main" id="{297DFC23-6D58-34B5-5261-8662EDDDB223}"/>
                    </a:ext>
                  </a:extLst>
                </p:cNvPr>
                <p:cNvGrpSpPr/>
                <p:nvPr/>
              </p:nvGrpSpPr>
              <p:grpSpPr>
                <a:xfrm>
                  <a:off x="2279329" y="2853237"/>
                  <a:ext cx="426529" cy="398144"/>
                  <a:chOff x="2279329" y="2853237"/>
                  <a:chExt cx="426529" cy="398144"/>
                </a:xfrm>
                <a:grpFill/>
              </p:grpSpPr>
              <p:grpSp>
                <p:nvGrpSpPr>
                  <p:cNvPr id="1208" name="Graphique 1813">
                    <a:extLst>
                      <a:ext uri="{FF2B5EF4-FFF2-40B4-BE49-F238E27FC236}">
                        <a16:creationId xmlns:a16="http://schemas.microsoft.com/office/drawing/2014/main" id="{683071D3-DA17-D928-85DE-4121D974AAD3}"/>
                      </a:ext>
                    </a:extLst>
                  </p:cNvPr>
                  <p:cNvGrpSpPr/>
                  <p:nvPr/>
                </p:nvGrpSpPr>
                <p:grpSpPr>
                  <a:xfrm>
                    <a:off x="2279329" y="2853237"/>
                    <a:ext cx="426529" cy="383857"/>
                    <a:chOff x="2279329" y="2853237"/>
                    <a:chExt cx="426529" cy="383857"/>
                  </a:xfrm>
                  <a:grpFill/>
                </p:grpSpPr>
                <p:grpSp>
                  <p:nvGrpSpPr>
                    <p:cNvPr id="1210" name="Graphique 1813">
                      <a:extLst>
                        <a:ext uri="{FF2B5EF4-FFF2-40B4-BE49-F238E27FC236}">
                          <a16:creationId xmlns:a16="http://schemas.microsoft.com/office/drawing/2014/main" id="{7576572A-212D-3CA0-1BE6-228A938C26C7}"/>
                        </a:ext>
                      </a:extLst>
                    </p:cNvPr>
                    <p:cNvGrpSpPr/>
                    <p:nvPr/>
                  </p:nvGrpSpPr>
                  <p:grpSpPr>
                    <a:xfrm>
                      <a:off x="2404487" y="2986968"/>
                      <a:ext cx="163258" cy="250126"/>
                      <a:chOff x="2404487" y="2986968"/>
                      <a:chExt cx="163258" cy="250126"/>
                    </a:xfrm>
                    <a:grpFill/>
                  </p:grpSpPr>
                  <p:sp>
                    <p:nvSpPr>
                      <p:cNvPr id="1224" name="Forme libre : forme 1223">
                        <a:extLst>
                          <a:ext uri="{FF2B5EF4-FFF2-40B4-BE49-F238E27FC236}">
                            <a16:creationId xmlns:a16="http://schemas.microsoft.com/office/drawing/2014/main" id="{C4092E7D-215D-77F1-28DF-C014EC77D281}"/>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25" name="Forme libre : forme 1224">
                        <a:extLst>
                          <a:ext uri="{FF2B5EF4-FFF2-40B4-BE49-F238E27FC236}">
                            <a16:creationId xmlns:a16="http://schemas.microsoft.com/office/drawing/2014/main" id="{7FE097E0-603A-6080-5109-56E2FCF4DD4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211" name="Forme libre : forme 1210">
                      <a:extLst>
                        <a:ext uri="{FF2B5EF4-FFF2-40B4-BE49-F238E27FC236}">
                          <a16:creationId xmlns:a16="http://schemas.microsoft.com/office/drawing/2014/main" id="{40F283CB-F554-2276-D73E-B9C7D2542D8C}"/>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12" name="Forme libre : forme 1211">
                      <a:extLst>
                        <a:ext uri="{FF2B5EF4-FFF2-40B4-BE49-F238E27FC236}">
                          <a16:creationId xmlns:a16="http://schemas.microsoft.com/office/drawing/2014/main" id="{8B5323E3-9E4C-2197-150A-75B4DE36CDD8}"/>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13" name="Forme libre : forme 1212">
                      <a:extLst>
                        <a:ext uri="{FF2B5EF4-FFF2-40B4-BE49-F238E27FC236}">
                          <a16:creationId xmlns:a16="http://schemas.microsoft.com/office/drawing/2014/main" id="{50791CAA-B7DB-6E13-9D4F-6F72FAD8A630}"/>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214" name="Graphique 1813">
                      <a:extLst>
                        <a:ext uri="{FF2B5EF4-FFF2-40B4-BE49-F238E27FC236}">
                          <a16:creationId xmlns:a16="http://schemas.microsoft.com/office/drawing/2014/main" id="{3F606E83-AA21-42E6-1CE0-88819C15B7C9}"/>
                        </a:ext>
                      </a:extLst>
                    </p:cNvPr>
                    <p:cNvGrpSpPr/>
                    <p:nvPr/>
                  </p:nvGrpSpPr>
                  <p:grpSpPr>
                    <a:xfrm>
                      <a:off x="2605465" y="2913530"/>
                      <a:ext cx="100393" cy="307943"/>
                      <a:chOff x="2605465" y="2913530"/>
                      <a:chExt cx="100393" cy="307943"/>
                    </a:xfrm>
                    <a:grpFill/>
                  </p:grpSpPr>
                  <p:sp>
                    <p:nvSpPr>
                      <p:cNvPr id="1221" name="Forme libre : forme 1220">
                        <a:extLst>
                          <a:ext uri="{FF2B5EF4-FFF2-40B4-BE49-F238E27FC236}">
                            <a16:creationId xmlns:a16="http://schemas.microsoft.com/office/drawing/2014/main" id="{DA0077D6-26AD-55A7-A26E-138B1149277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22" name="Forme libre : forme 1221">
                        <a:extLst>
                          <a:ext uri="{FF2B5EF4-FFF2-40B4-BE49-F238E27FC236}">
                            <a16:creationId xmlns:a16="http://schemas.microsoft.com/office/drawing/2014/main" id="{11972349-B214-464F-1CF1-8C6AF00CEC48}"/>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23" name="Forme libre : forme 1222">
                        <a:extLst>
                          <a:ext uri="{FF2B5EF4-FFF2-40B4-BE49-F238E27FC236}">
                            <a16:creationId xmlns:a16="http://schemas.microsoft.com/office/drawing/2014/main" id="{392E370D-848B-4517-ACB9-419CD849C689}"/>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1215" name="Graphique 1813">
                      <a:extLst>
                        <a:ext uri="{FF2B5EF4-FFF2-40B4-BE49-F238E27FC236}">
                          <a16:creationId xmlns:a16="http://schemas.microsoft.com/office/drawing/2014/main" id="{860C93FF-20A9-79C4-A569-D2FEA07B130B}"/>
                        </a:ext>
                      </a:extLst>
                    </p:cNvPr>
                    <p:cNvGrpSpPr/>
                    <p:nvPr/>
                  </p:nvGrpSpPr>
                  <p:grpSpPr>
                    <a:xfrm>
                      <a:off x="2279329" y="2915435"/>
                      <a:ext cx="100393" cy="307943"/>
                      <a:chOff x="2279329" y="2915435"/>
                      <a:chExt cx="100393" cy="307943"/>
                    </a:xfrm>
                    <a:grpFill/>
                  </p:grpSpPr>
                  <p:sp>
                    <p:nvSpPr>
                      <p:cNvPr id="1218" name="Forme libre : forme 1217">
                        <a:extLst>
                          <a:ext uri="{FF2B5EF4-FFF2-40B4-BE49-F238E27FC236}">
                            <a16:creationId xmlns:a16="http://schemas.microsoft.com/office/drawing/2014/main" id="{6442BC1C-E04D-5CB9-2002-D8536B4D92B9}"/>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19" name="Forme libre : forme 1218">
                        <a:extLst>
                          <a:ext uri="{FF2B5EF4-FFF2-40B4-BE49-F238E27FC236}">
                            <a16:creationId xmlns:a16="http://schemas.microsoft.com/office/drawing/2014/main" id="{F27B2F6F-0C61-E5EA-D70E-0F456AD483C7}"/>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20" name="Forme libre : forme 1219">
                        <a:extLst>
                          <a:ext uri="{FF2B5EF4-FFF2-40B4-BE49-F238E27FC236}">
                            <a16:creationId xmlns:a16="http://schemas.microsoft.com/office/drawing/2014/main" id="{409A5238-DE4F-40F3-E9DF-95792BBA7B9B}"/>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216" name="Forme libre : forme 1215">
                      <a:extLst>
                        <a:ext uri="{FF2B5EF4-FFF2-40B4-BE49-F238E27FC236}">
                          <a16:creationId xmlns:a16="http://schemas.microsoft.com/office/drawing/2014/main" id="{AB90A13C-5E0E-5743-1D9C-3E0B122A3D32}"/>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17" name="Forme libre : forme 1216">
                      <a:extLst>
                        <a:ext uri="{FF2B5EF4-FFF2-40B4-BE49-F238E27FC236}">
                          <a16:creationId xmlns:a16="http://schemas.microsoft.com/office/drawing/2014/main" id="{32A188E9-55AB-288F-4EA6-8E5502D73B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209" name="Forme libre : forme 1208">
                    <a:extLst>
                      <a:ext uri="{FF2B5EF4-FFF2-40B4-BE49-F238E27FC236}">
                        <a16:creationId xmlns:a16="http://schemas.microsoft.com/office/drawing/2014/main" id="{05D4B0ED-93C0-ECF5-CB55-B2EACA291379}"/>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207" name="Forme libre : forme 1206">
                  <a:extLst>
                    <a:ext uri="{FF2B5EF4-FFF2-40B4-BE49-F238E27FC236}">
                      <a16:creationId xmlns:a16="http://schemas.microsoft.com/office/drawing/2014/main" id="{BE5980E4-9BA9-C2EB-BDC0-C85DDA52BDD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pic>
          <p:nvPicPr>
            <p:cNvPr id="1203" name="Picture 2" descr="Map Marker Push Pin 1 Right Chartreuse icon">
              <a:extLst>
                <a:ext uri="{FF2B5EF4-FFF2-40B4-BE49-F238E27FC236}">
                  <a16:creationId xmlns:a16="http://schemas.microsoft.com/office/drawing/2014/main" id="{160CC2D9-F993-CF62-19AE-4F55348FCC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690006" y="1205826"/>
              <a:ext cx="315283" cy="3538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7209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xEl>
                                              <p:pRg st="3" end="3"/>
                                            </p:txEl>
                                          </p:spTgt>
                                        </p:tgtEl>
                                        <p:attrNameLst>
                                          <p:attrName>style.visibility</p:attrName>
                                        </p:attrNameLst>
                                      </p:cBhvr>
                                      <p:to>
                                        <p:strVal val="visible"/>
                                      </p:to>
                                    </p:set>
                                    <p:animEffect transition="in" filter="fade">
                                      <p:cBhvr>
                                        <p:cTn id="11" dur="500"/>
                                        <p:tgtEl>
                                          <p:spTgt spid="22">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22">
                                            <p:txEl>
                                              <p:pRg st="4" end="4"/>
                                            </p:txEl>
                                          </p:spTgt>
                                        </p:tgtEl>
                                        <p:attrNameLst>
                                          <p:attrName>style.visibility</p:attrName>
                                        </p:attrNameLst>
                                      </p:cBhvr>
                                      <p:to>
                                        <p:strVal val="visible"/>
                                      </p:to>
                                    </p:set>
                                    <p:animEffect transition="in" filter="fade">
                                      <p:cBhvr>
                                        <p:cTn id="14" dur="500"/>
                                        <p:tgtEl>
                                          <p:spTgt spid="22">
                                            <p:txEl>
                                              <p:pRg st="4" end="4"/>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22">
                                            <p:txEl>
                                              <p:pRg st="5" end="5"/>
                                            </p:txEl>
                                          </p:spTgt>
                                        </p:tgtEl>
                                        <p:attrNameLst>
                                          <p:attrName>style.visibility</p:attrName>
                                        </p:attrNameLst>
                                      </p:cBhvr>
                                      <p:to>
                                        <p:strVal val="visible"/>
                                      </p:to>
                                    </p:set>
                                    <p:animEffect transition="in" filter="fade">
                                      <p:cBhvr>
                                        <p:cTn id="17" dur="500"/>
                                        <p:tgtEl>
                                          <p:spTgt spid="22">
                                            <p:txEl>
                                              <p:pRg st="5" end="5"/>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31"/>
                                        </p:tgtEl>
                                        <p:attrNameLst>
                                          <p:attrName>style.visibility</p:attrName>
                                        </p:attrNameLst>
                                      </p:cBhvr>
                                      <p:to>
                                        <p:strVal val="visible"/>
                                      </p:to>
                                    </p:set>
                                    <p:animEffect transition="in" filter="fade">
                                      <p:cBhvr>
                                        <p:cTn id="20" dur="500"/>
                                        <p:tgtEl>
                                          <p:spTgt spid="1031"/>
                                        </p:tgtEl>
                                      </p:cBhvr>
                                    </p:animEffect>
                                  </p:childTnLst>
                                </p:cTn>
                              </p:par>
                              <p:par>
                                <p:cTn id="21" presetID="10" presetClass="entr" presetSubtype="0" fill="hold" nodeType="withEffect">
                                  <p:stCondLst>
                                    <p:cond delay="0"/>
                                  </p:stCondLst>
                                  <p:childTnLst>
                                    <p:set>
                                      <p:cBhvr>
                                        <p:cTn id="22" dur="1" fill="hold">
                                          <p:stCondLst>
                                            <p:cond delay="0"/>
                                          </p:stCondLst>
                                        </p:cTn>
                                        <p:tgtEl>
                                          <p:spTgt spid="1156"/>
                                        </p:tgtEl>
                                        <p:attrNameLst>
                                          <p:attrName>style.visibility</p:attrName>
                                        </p:attrNameLst>
                                      </p:cBhvr>
                                      <p:to>
                                        <p:strVal val="visible"/>
                                      </p:to>
                                    </p:set>
                                    <p:animEffect transition="in" filter="fade">
                                      <p:cBhvr>
                                        <p:cTn id="23" dur="500"/>
                                        <p:tgtEl>
                                          <p:spTgt spid="115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xEl>
                                              <p:pRg st="7" end="7"/>
                                            </p:txEl>
                                          </p:spTgt>
                                        </p:tgtEl>
                                        <p:attrNameLst>
                                          <p:attrName>style.visibility</p:attrName>
                                        </p:attrNameLst>
                                      </p:cBhvr>
                                      <p:to>
                                        <p:strVal val="visible"/>
                                      </p:to>
                                    </p:set>
                                    <p:animEffect transition="in" filter="fade">
                                      <p:cBhvr>
                                        <p:cTn id="28" dur="500"/>
                                        <p:tgtEl>
                                          <p:spTgt spid="22">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xEl>
                                              <p:pRg st="8" end="8"/>
                                            </p:txEl>
                                          </p:spTgt>
                                        </p:tgtEl>
                                        <p:attrNameLst>
                                          <p:attrName>style.visibility</p:attrName>
                                        </p:attrNameLst>
                                      </p:cBhvr>
                                      <p:to>
                                        <p:strVal val="visible"/>
                                      </p:to>
                                    </p:set>
                                    <p:animEffect transition="in" filter="fade">
                                      <p:cBhvr>
                                        <p:cTn id="31" dur="500"/>
                                        <p:tgtEl>
                                          <p:spTgt spid="22">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xEl>
                                              <p:pRg st="9" end="9"/>
                                            </p:txEl>
                                          </p:spTgt>
                                        </p:tgtEl>
                                        <p:attrNameLst>
                                          <p:attrName>style.visibility</p:attrName>
                                        </p:attrNameLst>
                                      </p:cBhvr>
                                      <p:to>
                                        <p:strVal val="visible"/>
                                      </p:to>
                                    </p:set>
                                    <p:animEffect transition="in" filter="fade">
                                      <p:cBhvr>
                                        <p:cTn id="34" dur="500"/>
                                        <p:tgtEl>
                                          <p:spTgt spid="22">
                                            <p:txEl>
                                              <p:pRg st="9" end="9"/>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71"/>
                                        </p:tgtEl>
                                        <p:attrNameLst>
                                          <p:attrName>style.visibility</p:attrName>
                                        </p:attrNameLst>
                                      </p:cBhvr>
                                      <p:to>
                                        <p:strVal val="visible"/>
                                      </p:to>
                                    </p:set>
                                    <p:animEffect transition="in" filter="fade">
                                      <p:cBhvr>
                                        <p:cTn id="37" dur="500"/>
                                        <p:tgtEl>
                                          <p:spTgt spid="1071"/>
                                        </p:tgtEl>
                                      </p:cBhvr>
                                    </p:animEffect>
                                  </p:childTnLst>
                                </p:cTn>
                              </p:par>
                              <p:par>
                                <p:cTn id="38" presetID="10" presetClass="entr" presetSubtype="0" fill="hold" nodeType="withEffect">
                                  <p:stCondLst>
                                    <p:cond delay="0"/>
                                  </p:stCondLst>
                                  <p:childTnLst>
                                    <p:set>
                                      <p:cBhvr>
                                        <p:cTn id="39" dur="1" fill="hold">
                                          <p:stCondLst>
                                            <p:cond delay="0"/>
                                          </p:stCondLst>
                                        </p:cTn>
                                        <p:tgtEl>
                                          <p:spTgt spid="1109"/>
                                        </p:tgtEl>
                                        <p:attrNameLst>
                                          <p:attrName>style.visibility</p:attrName>
                                        </p:attrNameLst>
                                      </p:cBhvr>
                                      <p:to>
                                        <p:strVal val="visible"/>
                                      </p:to>
                                    </p:set>
                                    <p:animEffect transition="in" filter="fade">
                                      <p:cBhvr>
                                        <p:cTn id="40" dur="500"/>
                                        <p:tgtEl>
                                          <p:spTgt spid="110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2">
                                            <p:txEl>
                                              <p:pRg st="11" end="11"/>
                                            </p:txEl>
                                          </p:spTgt>
                                        </p:tgtEl>
                                        <p:attrNameLst>
                                          <p:attrName>style.visibility</p:attrName>
                                        </p:attrNameLst>
                                      </p:cBhvr>
                                      <p:to>
                                        <p:strVal val="visible"/>
                                      </p:to>
                                    </p:set>
                                    <p:animEffect transition="in" filter="fade">
                                      <p:cBhvr>
                                        <p:cTn id="45" dur="500"/>
                                        <p:tgtEl>
                                          <p:spTgt spid="22">
                                            <p:txEl>
                                              <p:pRg st="11" end="11"/>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2">
                                            <p:txEl>
                                              <p:pRg st="12" end="12"/>
                                            </p:txEl>
                                          </p:spTgt>
                                        </p:tgtEl>
                                        <p:attrNameLst>
                                          <p:attrName>style.visibility</p:attrName>
                                        </p:attrNameLst>
                                      </p:cBhvr>
                                      <p:to>
                                        <p:strVal val="visible"/>
                                      </p:to>
                                    </p:set>
                                    <p:animEffect transition="in" filter="fade">
                                      <p:cBhvr>
                                        <p:cTn id="48" dur="500"/>
                                        <p:tgtEl>
                                          <p:spTgt spid="22">
                                            <p:txEl>
                                              <p:pRg st="12" end="12"/>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2">
                                            <p:txEl>
                                              <p:pRg st="13" end="13"/>
                                            </p:txEl>
                                          </p:spTgt>
                                        </p:tgtEl>
                                        <p:attrNameLst>
                                          <p:attrName>style.visibility</p:attrName>
                                        </p:attrNameLst>
                                      </p:cBhvr>
                                      <p:to>
                                        <p:strVal val="visible"/>
                                      </p:to>
                                    </p:set>
                                    <p:animEffect transition="in" filter="fade">
                                      <p:cBhvr>
                                        <p:cTn id="51" dur="500"/>
                                        <p:tgtEl>
                                          <p:spTgt spid="22">
                                            <p:txEl>
                                              <p:pRg st="13" end="13"/>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par>
                                <p:cTn id="55" presetID="10" presetClass="entr" presetSubtype="0" fill="hold" nodeType="withEffect">
                                  <p:stCondLst>
                                    <p:cond delay="0"/>
                                  </p:stCondLst>
                                  <p:childTnLst>
                                    <p:set>
                                      <p:cBhvr>
                                        <p:cTn id="56" dur="1" fill="hold">
                                          <p:stCondLst>
                                            <p:cond delay="0"/>
                                          </p:stCondLst>
                                        </p:cTn>
                                        <p:tgtEl>
                                          <p:spTgt spid="1133"/>
                                        </p:tgtEl>
                                        <p:attrNameLst>
                                          <p:attrName>style.visibility</p:attrName>
                                        </p:attrNameLst>
                                      </p:cBhvr>
                                      <p:to>
                                        <p:strVal val="visible"/>
                                      </p:to>
                                    </p:set>
                                    <p:animEffect transition="in" filter="fade">
                                      <p:cBhvr>
                                        <p:cTn id="57" dur="500"/>
                                        <p:tgtEl>
                                          <p:spTgt spid="113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226"/>
                                        </p:tgtEl>
                                        <p:attrNameLst>
                                          <p:attrName>style.visibility</p:attrName>
                                        </p:attrNameLst>
                                      </p:cBhvr>
                                      <p:to>
                                        <p:strVal val="visible"/>
                                      </p:to>
                                    </p:set>
                                    <p:animEffect transition="in" filter="fade">
                                      <p:cBhvr>
                                        <p:cTn id="62" dur="500"/>
                                        <p:tgtEl>
                                          <p:spTgt spid="1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8" grpId="0" animBg="1"/>
      <p:bldP spid="107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F7FDA8B-771D-6CD1-E859-013DC6390063}"/>
              </a:ext>
            </a:extLst>
          </p:cNvPr>
          <p:cNvSpPr>
            <a:spLocks noGrp="1"/>
          </p:cNvSpPr>
          <p:nvPr>
            <p:ph type="body" sz="quarter" idx="13"/>
          </p:nvPr>
        </p:nvSpPr>
        <p:spPr/>
        <p:txBody>
          <a:bodyPr/>
          <a:lstStyle/>
          <a:p>
            <a:pPr>
              <a:lnSpc>
                <a:spcPct val="200000"/>
              </a:lnSpc>
            </a:pPr>
            <a:r>
              <a:rPr lang="fr-FR" dirty="0"/>
              <a:t>Le pouvoir d’achat, un priorité des Français</a:t>
            </a:r>
          </a:p>
          <a:p>
            <a:pPr>
              <a:lnSpc>
                <a:spcPct val="200000"/>
              </a:lnSpc>
            </a:pPr>
            <a:r>
              <a:rPr lang="fr-FR" dirty="0"/>
              <a:t>Le service Papernest</a:t>
            </a:r>
          </a:p>
          <a:p>
            <a:pPr>
              <a:lnSpc>
                <a:spcPct val="200000"/>
              </a:lnSpc>
            </a:pPr>
            <a:r>
              <a:rPr lang="fr-FR" dirty="0"/>
              <a:t>L’approche commerciale </a:t>
            </a:r>
          </a:p>
          <a:p>
            <a:pPr>
              <a:lnSpc>
                <a:spcPct val="200000"/>
              </a:lnSpc>
            </a:pPr>
            <a:r>
              <a:rPr lang="fr-FR" b="1" dirty="0">
                <a:solidFill>
                  <a:schemeClr val="accent4">
                    <a:lumMod val="75000"/>
                  </a:schemeClr>
                </a:solidFill>
              </a:rPr>
              <a:t>La boite à outils </a:t>
            </a:r>
          </a:p>
          <a:p>
            <a:pPr>
              <a:lnSpc>
                <a:spcPct val="200000"/>
              </a:lnSpc>
            </a:pPr>
            <a:endParaRPr lang="fr-FR" dirty="0"/>
          </a:p>
        </p:txBody>
      </p:sp>
    </p:spTree>
    <p:extLst>
      <p:ext uri="{BB962C8B-B14F-4D97-AF65-F5344CB8AC3E}">
        <p14:creationId xmlns:p14="http://schemas.microsoft.com/office/powerpoint/2010/main" val="419385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F61B661-D589-C15F-24FE-B754A24505B4}"/>
              </a:ext>
            </a:extLst>
          </p:cNvPr>
          <p:cNvSpPr>
            <a:spLocks noGrp="1"/>
          </p:cNvSpPr>
          <p:nvPr>
            <p:ph idx="1"/>
          </p:nvPr>
        </p:nvSpPr>
        <p:spPr>
          <a:xfrm>
            <a:off x="695325" y="1672110"/>
            <a:ext cx="11124922" cy="3083586"/>
          </a:xfrm>
          <a:ln>
            <a:noFill/>
          </a:ln>
        </p:spPr>
        <p:txBody>
          <a:bodyPr>
            <a:noAutofit/>
          </a:bodyPr>
          <a:lstStyle/>
          <a:p>
            <a:pPr marL="285750" indent="-285750"/>
            <a:endParaRPr lang="fr-FR" dirty="0"/>
          </a:p>
          <a:p>
            <a:pPr marL="285750" indent="-285750"/>
            <a:endParaRPr lang="fr-FR" dirty="0"/>
          </a:p>
        </p:txBody>
      </p:sp>
      <p:sp>
        <p:nvSpPr>
          <p:cNvPr id="3" name="Espace réservé du texte 2">
            <a:extLst>
              <a:ext uri="{FF2B5EF4-FFF2-40B4-BE49-F238E27FC236}">
                <a16:creationId xmlns:a16="http://schemas.microsoft.com/office/drawing/2014/main" id="{0E062F1E-8051-0187-3E08-13B004CD18FE}"/>
              </a:ext>
            </a:extLst>
          </p:cNvPr>
          <p:cNvSpPr>
            <a:spLocks noGrp="1"/>
          </p:cNvSpPr>
          <p:nvPr>
            <p:ph type="body" sz="quarter" idx="12"/>
          </p:nvPr>
        </p:nvSpPr>
        <p:spPr/>
        <p:txBody>
          <a:bodyPr/>
          <a:lstStyle/>
          <a:p>
            <a:r>
              <a:rPr lang="fr-FR" dirty="0"/>
              <a:t>Papernest permet d’optimiser simplement et gratuitement les abonnements du quotidien de nos clients. </a:t>
            </a:r>
          </a:p>
        </p:txBody>
      </p:sp>
      <p:sp>
        <p:nvSpPr>
          <p:cNvPr id="4" name="Espace réservé du texte 3">
            <a:extLst>
              <a:ext uri="{FF2B5EF4-FFF2-40B4-BE49-F238E27FC236}">
                <a16:creationId xmlns:a16="http://schemas.microsoft.com/office/drawing/2014/main" id="{E629D82E-D3D9-9D11-25C6-3C77022B2E84}"/>
              </a:ext>
            </a:extLst>
          </p:cNvPr>
          <p:cNvSpPr>
            <a:spLocks noGrp="1"/>
          </p:cNvSpPr>
          <p:nvPr>
            <p:ph type="body" sz="quarter" idx="14"/>
          </p:nvPr>
        </p:nvSpPr>
        <p:spPr/>
        <p:txBody>
          <a:bodyPr/>
          <a:lstStyle/>
          <a:p>
            <a:r>
              <a:rPr lang="fr-FR" dirty="0"/>
              <a:t>La boîte à outils</a:t>
            </a:r>
          </a:p>
          <a:p>
            <a:endParaRPr lang="fr-FR" dirty="0"/>
          </a:p>
        </p:txBody>
      </p:sp>
      <p:sp>
        <p:nvSpPr>
          <p:cNvPr id="5" name="Espace réservé du texte 4">
            <a:extLst>
              <a:ext uri="{FF2B5EF4-FFF2-40B4-BE49-F238E27FC236}">
                <a16:creationId xmlns:a16="http://schemas.microsoft.com/office/drawing/2014/main" id="{71194A01-C6C6-49F9-7B40-62AE7FB6F2E3}"/>
              </a:ext>
            </a:extLst>
          </p:cNvPr>
          <p:cNvSpPr>
            <a:spLocks noGrp="1"/>
          </p:cNvSpPr>
          <p:nvPr>
            <p:ph type="body" sz="quarter" idx="16"/>
          </p:nvPr>
        </p:nvSpPr>
        <p:spPr/>
        <p:txBody>
          <a:bodyPr/>
          <a:lstStyle/>
          <a:p>
            <a:r>
              <a:rPr lang="fr-FR" dirty="0"/>
              <a:t>4</a:t>
            </a:r>
          </a:p>
        </p:txBody>
      </p:sp>
      <p:sp>
        <p:nvSpPr>
          <p:cNvPr id="6" name="Rectangle 5">
            <a:hlinkClick r:id="rId2"/>
            <a:extLst>
              <a:ext uri="{FF2B5EF4-FFF2-40B4-BE49-F238E27FC236}">
                <a16:creationId xmlns:a16="http://schemas.microsoft.com/office/drawing/2014/main" id="{90EDBEBD-0D1A-07D4-5628-3752016B245D}"/>
              </a:ext>
            </a:extLst>
          </p:cNvPr>
          <p:cNvSpPr/>
          <p:nvPr/>
        </p:nvSpPr>
        <p:spPr>
          <a:xfrm>
            <a:off x="695325" y="1765426"/>
            <a:ext cx="2524116" cy="4065005"/>
          </a:xfrm>
          <a:custGeom>
            <a:avLst/>
            <a:gdLst>
              <a:gd name="connsiteX0" fmla="*/ 0 w 2524116"/>
              <a:gd name="connsiteY0" fmla="*/ 0 h 4065005"/>
              <a:gd name="connsiteX1" fmla="*/ 681511 w 2524116"/>
              <a:gd name="connsiteY1" fmla="*/ 0 h 4065005"/>
              <a:gd name="connsiteX2" fmla="*/ 1363023 w 2524116"/>
              <a:gd name="connsiteY2" fmla="*/ 0 h 4065005"/>
              <a:gd name="connsiteX3" fmla="*/ 1918328 w 2524116"/>
              <a:gd name="connsiteY3" fmla="*/ 0 h 4065005"/>
              <a:gd name="connsiteX4" fmla="*/ 2524116 w 2524116"/>
              <a:gd name="connsiteY4" fmla="*/ 0 h 4065005"/>
              <a:gd name="connsiteX5" fmla="*/ 2524116 w 2524116"/>
              <a:gd name="connsiteY5" fmla="*/ 555551 h 4065005"/>
              <a:gd name="connsiteX6" fmla="*/ 2524116 w 2524116"/>
              <a:gd name="connsiteY6" fmla="*/ 1111101 h 4065005"/>
              <a:gd name="connsiteX7" fmla="*/ 2524116 w 2524116"/>
              <a:gd name="connsiteY7" fmla="*/ 1869902 h 4065005"/>
              <a:gd name="connsiteX8" fmla="*/ 2524116 w 2524116"/>
              <a:gd name="connsiteY8" fmla="*/ 2466103 h 4065005"/>
              <a:gd name="connsiteX9" fmla="*/ 2524116 w 2524116"/>
              <a:gd name="connsiteY9" fmla="*/ 3062304 h 4065005"/>
              <a:gd name="connsiteX10" fmla="*/ 2524116 w 2524116"/>
              <a:gd name="connsiteY10" fmla="*/ 4065005 h 4065005"/>
              <a:gd name="connsiteX11" fmla="*/ 1867846 w 2524116"/>
              <a:gd name="connsiteY11" fmla="*/ 4065005 h 4065005"/>
              <a:gd name="connsiteX12" fmla="*/ 1312540 w 2524116"/>
              <a:gd name="connsiteY12" fmla="*/ 4065005 h 4065005"/>
              <a:gd name="connsiteX13" fmla="*/ 631029 w 2524116"/>
              <a:gd name="connsiteY13" fmla="*/ 4065005 h 4065005"/>
              <a:gd name="connsiteX14" fmla="*/ 0 w 2524116"/>
              <a:gd name="connsiteY14" fmla="*/ 4065005 h 4065005"/>
              <a:gd name="connsiteX15" fmla="*/ 0 w 2524116"/>
              <a:gd name="connsiteY15" fmla="*/ 3509454 h 4065005"/>
              <a:gd name="connsiteX16" fmla="*/ 0 w 2524116"/>
              <a:gd name="connsiteY16" fmla="*/ 2831953 h 4065005"/>
              <a:gd name="connsiteX17" fmla="*/ 0 w 2524116"/>
              <a:gd name="connsiteY17" fmla="*/ 2235753 h 4065005"/>
              <a:gd name="connsiteX18" fmla="*/ 0 w 2524116"/>
              <a:gd name="connsiteY18" fmla="*/ 1476952 h 4065005"/>
              <a:gd name="connsiteX19" fmla="*/ 0 w 2524116"/>
              <a:gd name="connsiteY19" fmla="*/ 718151 h 4065005"/>
              <a:gd name="connsiteX20" fmla="*/ 0 w 2524116"/>
              <a:gd name="connsiteY20" fmla="*/ 0 h 406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24116" h="4065005" fill="none" extrusionOk="0">
                <a:moveTo>
                  <a:pt x="0" y="0"/>
                </a:moveTo>
                <a:cubicBezTo>
                  <a:pt x="248774" y="-22432"/>
                  <a:pt x="441887" y="5723"/>
                  <a:pt x="681511" y="0"/>
                </a:cubicBezTo>
                <a:cubicBezTo>
                  <a:pt x="921135" y="-5723"/>
                  <a:pt x="1055002" y="17489"/>
                  <a:pt x="1363023" y="0"/>
                </a:cubicBezTo>
                <a:cubicBezTo>
                  <a:pt x="1671044" y="-17489"/>
                  <a:pt x="1666940" y="3135"/>
                  <a:pt x="1918328" y="0"/>
                </a:cubicBezTo>
                <a:cubicBezTo>
                  <a:pt x="2169716" y="-3135"/>
                  <a:pt x="2320280" y="29305"/>
                  <a:pt x="2524116" y="0"/>
                </a:cubicBezTo>
                <a:cubicBezTo>
                  <a:pt x="2546278" y="119072"/>
                  <a:pt x="2527248" y="322076"/>
                  <a:pt x="2524116" y="555551"/>
                </a:cubicBezTo>
                <a:cubicBezTo>
                  <a:pt x="2520984" y="789026"/>
                  <a:pt x="2504186" y="929003"/>
                  <a:pt x="2524116" y="1111101"/>
                </a:cubicBezTo>
                <a:cubicBezTo>
                  <a:pt x="2544047" y="1293199"/>
                  <a:pt x="2502225" y="1574143"/>
                  <a:pt x="2524116" y="1869902"/>
                </a:cubicBezTo>
                <a:cubicBezTo>
                  <a:pt x="2546007" y="2165661"/>
                  <a:pt x="2510578" y="2223204"/>
                  <a:pt x="2524116" y="2466103"/>
                </a:cubicBezTo>
                <a:cubicBezTo>
                  <a:pt x="2537654" y="2709002"/>
                  <a:pt x="2530845" y="2882599"/>
                  <a:pt x="2524116" y="3062304"/>
                </a:cubicBezTo>
                <a:cubicBezTo>
                  <a:pt x="2517387" y="3242009"/>
                  <a:pt x="2529620" y="3684658"/>
                  <a:pt x="2524116" y="4065005"/>
                </a:cubicBezTo>
                <a:cubicBezTo>
                  <a:pt x="2310486" y="4034827"/>
                  <a:pt x="2039149" y="4092419"/>
                  <a:pt x="1867846" y="4065005"/>
                </a:cubicBezTo>
                <a:cubicBezTo>
                  <a:pt x="1696543" y="4037592"/>
                  <a:pt x="1485980" y="4052727"/>
                  <a:pt x="1312540" y="4065005"/>
                </a:cubicBezTo>
                <a:cubicBezTo>
                  <a:pt x="1139100" y="4077283"/>
                  <a:pt x="783158" y="4058442"/>
                  <a:pt x="631029" y="4065005"/>
                </a:cubicBezTo>
                <a:cubicBezTo>
                  <a:pt x="478900" y="4071568"/>
                  <a:pt x="224513" y="4062181"/>
                  <a:pt x="0" y="4065005"/>
                </a:cubicBezTo>
                <a:cubicBezTo>
                  <a:pt x="-21630" y="3910199"/>
                  <a:pt x="25879" y="3700703"/>
                  <a:pt x="0" y="3509454"/>
                </a:cubicBezTo>
                <a:cubicBezTo>
                  <a:pt x="-25879" y="3318205"/>
                  <a:pt x="32297" y="2996523"/>
                  <a:pt x="0" y="2831953"/>
                </a:cubicBezTo>
                <a:cubicBezTo>
                  <a:pt x="-32297" y="2667383"/>
                  <a:pt x="-23108" y="2526989"/>
                  <a:pt x="0" y="2235753"/>
                </a:cubicBezTo>
                <a:cubicBezTo>
                  <a:pt x="23108" y="1944517"/>
                  <a:pt x="-7124" y="1691258"/>
                  <a:pt x="0" y="1476952"/>
                </a:cubicBezTo>
                <a:cubicBezTo>
                  <a:pt x="7124" y="1262646"/>
                  <a:pt x="-10116" y="1042357"/>
                  <a:pt x="0" y="718151"/>
                </a:cubicBezTo>
                <a:cubicBezTo>
                  <a:pt x="10116" y="393945"/>
                  <a:pt x="-6142" y="251012"/>
                  <a:pt x="0" y="0"/>
                </a:cubicBezTo>
                <a:close/>
              </a:path>
              <a:path w="2524116" h="4065005"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498311" y="184505"/>
                  <a:pt x="2535209" y="454991"/>
                  <a:pt x="2524116" y="596201"/>
                </a:cubicBezTo>
                <a:cubicBezTo>
                  <a:pt x="2513023" y="737411"/>
                  <a:pt x="2549560" y="1020343"/>
                  <a:pt x="2524116" y="1151751"/>
                </a:cubicBezTo>
                <a:cubicBezTo>
                  <a:pt x="2498673" y="1283159"/>
                  <a:pt x="2517790" y="1563616"/>
                  <a:pt x="2524116" y="1869902"/>
                </a:cubicBezTo>
                <a:cubicBezTo>
                  <a:pt x="2530442" y="2176188"/>
                  <a:pt x="2538752" y="2463263"/>
                  <a:pt x="2524116" y="2628703"/>
                </a:cubicBezTo>
                <a:cubicBezTo>
                  <a:pt x="2509480" y="2794143"/>
                  <a:pt x="2498090" y="2979737"/>
                  <a:pt x="2524116" y="3224904"/>
                </a:cubicBezTo>
                <a:cubicBezTo>
                  <a:pt x="2550142" y="3470071"/>
                  <a:pt x="2484477" y="3662819"/>
                  <a:pt x="2524116" y="4065005"/>
                </a:cubicBezTo>
                <a:cubicBezTo>
                  <a:pt x="2284003" y="4061883"/>
                  <a:pt x="2050515" y="4056401"/>
                  <a:pt x="1893087" y="4065005"/>
                </a:cubicBezTo>
                <a:cubicBezTo>
                  <a:pt x="1735659" y="4073609"/>
                  <a:pt x="1464837" y="4090759"/>
                  <a:pt x="1211576" y="4065005"/>
                </a:cubicBezTo>
                <a:cubicBezTo>
                  <a:pt x="958315" y="4039251"/>
                  <a:pt x="361431" y="4098107"/>
                  <a:pt x="0" y="4065005"/>
                </a:cubicBezTo>
                <a:cubicBezTo>
                  <a:pt x="-14961" y="3843393"/>
                  <a:pt x="3470" y="3606058"/>
                  <a:pt x="0" y="3387504"/>
                </a:cubicBezTo>
                <a:cubicBezTo>
                  <a:pt x="-3470" y="3168950"/>
                  <a:pt x="12705" y="3088632"/>
                  <a:pt x="0" y="2791303"/>
                </a:cubicBezTo>
                <a:cubicBezTo>
                  <a:pt x="-12705" y="2493974"/>
                  <a:pt x="-2742" y="2406832"/>
                  <a:pt x="0" y="2073153"/>
                </a:cubicBezTo>
                <a:cubicBezTo>
                  <a:pt x="2742" y="1739474"/>
                  <a:pt x="10" y="1564119"/>
                  <a:pt x="0" y="1436302"/>
                </a:cubicBezTo>
                <a:cubicBezTo>
                  <a:pt x="-10" y="1308485"/>
                  <a:pt x="32560" y="1074976"/>
                  <a:pt x="0" y="718151"/>
                </a:cubicBezTo>
                <a:cubicBezTo>
                  <a:pt x="-32560" y="361326"/>
                  <a:pt x="18287" y="201327"/>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hlinkClick r:id="rId3"/>
            <a:extLst>
              <a:ext uri="{FF2B5EF4-FFF2-40B4-BE49-F238E27FC236}">
                <a16:creationId xmlns:a16="http://schemas.microsoft.com/office/drawing/2014/main" id="{20B020F4-F55E-F5BB-2A03-2BD5F1BFE89C}"/>
              </a:ext>
            </a:extLst>
          </p:cNvPr>
          <p:cNvSpPr/>
          <p:nvPr/>
        </p:nvSpPr>
        <p:spPr>
          <a:xfrm>
            <a:off x="3469923" y="1765426"/>
            <a:ext cx="2524116" cy="4065005"/>
          </a:xfrm>
          <a:custGeom>
            <a:avLst/>
            <a:gdLst>
              <a:gd name="connsiteX0" fmla="*/ 0 w 2524116"/>
              <a:gd name="connsiteY0" fmla="*/ 0 h 4065005"/>
              <a:gd name="connsiteX1" fmla="*/ 681511 w 2524116"/>
              <a:gd name="connsiteY1" fmla="*/ 0 h 4065005"/>
              <a:gd name="connsiteX2" fmla="*/ 1363023 w 2524116"/>
              <a:gd name="connsiteY2" fmla="*/ 0 h 4065005"/>
              <a:gd name="connsiteX3" fmla="*/ 1918328 w 2524116"/>
              <a:gd name="connsiteY3" fmla="*/ 0 h 4065005"/>
              <a:gd name="connsiteX4" fmla="*/ 2524116 w 2524116"/>
              <a:gd name="connsiteY4" fmla="*/ 0 h 4065005"/>
              <a:gd name="connsiteX5" fmla="*/ 2524116 w 2524116"/>
              <a:gd name="connsiteY5" fmla="*/ 555551 h 4065005"/>
              <a:gd name="connsiteX6" fmla="*/ 2524116 w 2524116"/>
              <a:gd name="connsiteY6" fmla="*/ 1111101 h 4065005"/>
              <a:gd name="connsiteX7" fmla="*/ 2524116 w 2524116"/>
              <a:gd name="connsiteY7" fmla="*/ 1869902 h 4065005"/>
              <a:gd name="connsiteX8" fmla="*/ 2524116 w 2524116"/>
              <a:gd name="connsiteY8" fmla="*/ 2466103 h 4065005"/>
              <a:gd name="connsiteX9" fmla="*/ 2524116 w 2524116"/>
              <a:gd name="connsiteY9" fmla="*/ 3062304 h 4065005"/>
              <a:gd name="connsiteX10" fmla="*/ 2524116 w 2524116"/>
              <a:gd name="connsiteY10" fmla="*/ 4065005 h 4065005"/>
              <a:gd name="connsiteX11" fmla="*/ 1867846 w 2524116"/>
              <a:gd name="connsiteY11" fmla="*/ 4065005 h 4065005"/>
              <a:gd name="connsiteX12" fmla="*/ 1312540 w 2524116"/>
              <a:gd name="connsiteY12" fmla="*/ 4065005 h 4065005"/>
              <a:gd name="connsiteX13" fmla="*/ 631029 w 2524116"/>
              <a:gd name="connsiteY13" fmla="*/ 4065005 h 4065005"/>
              <a:gd name="connsiteX14" fmla="*/ 0 w 2524116"/>
              <a:gd name="connsiteY14" fmla="*/ 4065005 h 4065005"/>
              <a:gd name="connsiteX15" fmla="*/ 0 w 2524116"/>
              <a:gd name="connsiteY15" fmla="*/ 3509454 h 4065005"/>
              <a:gd name="connsiteX16" fmla="*/ 0 w 2524116"/>
              <a:gd name="connsiteY16" fmla="*/ 2831953 h 4065005"/>
              <a:gd name="connsiteX17" fmla="*/ 0 w 2524116"/>
              <a:gd name="connsiteY17" fmla="*/ 2235753 h 4065005"/>
              <a:gd name="connsiteX18" fmla="*/ 0 w 2524116"/>
              <a:gd name="connsiteY18" fmla="*/ 1476952 h 4065005"/>
              <a:gd name="connsiteX19" fmla="*/ 0 w 2524116"/>
              <a:gd name="connsiteY19" fmla="*/ 718151 h 4065005"/>
              <a:gd name="connsiteX20" fmla="*/ 0 w 2524116"/>
              <a:gd name="connsiteY20" fmla="*/ 0 h 406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24116" h="4065005" fill="none" extrusionOk="0">
                <a:moveTo>
                  <a:pt x="0" y="0"/>
                </a:moveTo>
                <a:cubicBezTo>
                  <a:pt x="248774" y="-22432"/>
                  <a:pt x="441887" y="5723"/>
                  <a:pt x="681511" y="0"/>
                </a:cubicBezTo>
                <a:cubicBezTo>
                  <a:pt x="921135" y="-5723"/>
                  <a:pt x="1055002" y="17489"/>
                  <a:pt x="1363023" y="0"/>
                </a:cubicBezTo>
                <a:cubicBezTo>
                  <a:pt x="1671044" y="-17489"/>
                  <a:pt x="1666940" y="3135"/>
                  <a:pt x="1918328" y="0"/>
                </a:cubicBezTo>
                <a:cubicBezTo>
                  <a:pt x="2169716" y="-3135"/>
                  <a:pt x="2320280" y="29305"/>
                  <a:pt x="2524116" y="0"/>
                </a:cubicBezTo>
                <a:cubicBezTo>
                  <a:pt x="2546278" y="119072"/>
                  <a:pt x="2527248" y="322076"/>
                  <a:pt x="2524116" y="555551"/>
                </a:cubicBezTo>
                <a:cubicBezTo>
                  <a:pt x="2520984" y="789026"/>
                  <a:pt x="2504186" y="929003"/>
                  <a:pt x="2524116" y="1111101"/>
                </a:cubicBezTo>
                <a:cubicBezTo>
                  <a:pt x="2544047" y="1293199"/>
                  <a:pt x="2502225" y="1574143"/>
                  <a:pt x="2524116" y="1869902"/>
                </a:cubicBezTo>
                <a:cubicBezTo>
                  <a:pt x="2546007" y="2165661"/>
                  <a:pt x="2510578" y="2223204"/>
                  <a:pt x="2524116" y="2466103"/>
                </a:cubicBezTo>
                <a:cubicBezTo>
                  <a:pt x="2537654" y="2709002"/>
                  <a:pt x="2530845" y="2882599"/>
                  <a:pt x="2524116" y="3062304"/>
                </a:cubicBezTo>
                <a:cubicBezTo>
                  <a:pt x="2517387" y="3242009"/>
                  <a:pt x="2529620" y="3684658"/>
                  <a:pt x="2524116" y="4065005"/>
                </a:cubicBezTo>
                <a:cubicBezTo>
                  <a:pt x="2310486" y="4034827"/>
                  <a:pt x="2039149" y="4092419"/>
                  <a:pt x="1867846" y="4065005"/>
                </a:cubicBezTo>
                <a:cubicBezTo>
                  <a:pt x="1696543" y="4037592"/>
                  <a:pt x="1485980" y="4052727"/>
                  <a:pt x="1312540" y="4065005"/>
                </a:cubicBezTo>
                <a:cubicBezTo>
                  <a:pt x="1139100" y="4077283"/>
                  <a:pt x="783158" y="4058442"/>
                  <a:pt x="631029" y="4065005"/>
                </a:cubicBezTo>
                <a:cubicBezTo>
                  <a:pt x="478900" y="4071568"/>
                  <a:pt x="224513" y="4062181"/>
                  <a:pt x="0" y="4065005"/>
                </a:cubicBezTo>
                <a:cubicBezTo>
                  <a:pt x="-21630" y="3910199"/>
                  <a:pt x="25879" y="3700703"/>
                  <a:pt x="0" y="3509454"/>
                </a:cubicBezTo>
                <a:cubicBezTo>
                  <a:pt x="-25879" y="3318205"/>
                  <a:pt x="32297" y="2996523"/>
                  <a:pt x="0" y="2831953"/>
                </a:cubicBezTo>
                <a:cubicBezTo>
                  <a:pt x="-32297" y="2667383"/>
                  <a:pt x="-23108" y="2526989"/>
                  <a:pt x="0" y="2235753"/>
                </a:cubicBezTo>
                <a:cubicBezTo>
                  <a:pt x="23108" y="1944517"/>
                  <a:pt x="-7124" y="1691258"/>
                  <a:pt x="0" y="1476952"/>
                </a:cubicBezTo>
                <a:cubicBezTo>
                  <a:pt x="7124" y="1262646"/>
                  <a:pt x="-10116" y="1042357"/>
                  <a:pt x="0" y="718151"/>
                </a:cubicBezTo>
                <a:cubicBezTo>
                  <a:pt x="10116" y="393945"/>
                  <a:pt x="-6142" y="251012"/>
                  <a:pt x="0" y="0"/>
                </a:cubicBezTo>
                <a:close/>
              </a:path>
              <a:path w="2524116" h="4065005"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498311" y="184505"/>
                  <a:pt x="2535209" y="454991"/>
                  <a:pt x="2524116" y="596201"/>
                </a:cubicBezTo>
                <a:cubicBezTo>
                  <a:pt x="2513023" y="737411"/>
                  <a:pt x="2549560" y="1020343"/>
                  <a:pt x="2524116" y="1151751"/>
                </a:cubicBezTo>
                <a:cubicBezTo>
                  <a:pt x="2498673" y="1283159"/>
                  <a:pt x="2517790" y="1563616"/>
                  <a:pt x="2524116" y="1869902"/>
                </a:cubicBezTo>
                <a:cubicBezTo>
                  <a:pt x="2530442" y="2176188"/>
                  <a:pt x="2538752" y="2463263"/>
                  <a:pt x="2524116" y="2628703"/>
                </a:cubicBezTo>
                <a:cubicBezTo>
                  <a:pt x="2509480" y="2794143"/>
                  <a:pt x="2498090" y="2979737"/>
                  <a:pt x="2524116" y="3224904"/>
                </a:cubicBezTo>
                <a:cubicBezTo>
                  <a:pt x="2550142" y="3470071"/>
                  <a:pt x="2484477" y="3662819"/>
                  <a:pt x="2524116" y="4065005"/>
                </a:cubicBezTo>
                <a:cubicBezTo>
                  <a:pt x="2284003" y="4061883"/>
                  <a:pt x="2050515" y="4056401"/>
                  <a:pt x="1893087" y="4065005"/>
                </a:cubicBezTo>
                <a:cubicBezTo>
                  <a:pt x="1735659" y="4073609"/>
                  <a:pt x="1464837" y="4090759"/>
                  <a:pt x="1211576" y="4065005"/>
                </a:cubicBezTo>
                <a:cubicBezTo>
                  <a:pt x="958315" y="4039251"/>
                  <a:pt x="361431" y="4098107"/>
                  <a:pt x="0" y="4065005"/>
                </a:cubicBezTo>
                <a:cubicBezTo>
                  <a:pt x="-14961" y="3843393"/>
                  <a:pt x="3470" y="3606058"/>
                  <a:pt x="0" y="3387504"/>
                </a:cubicBezTo>
                <a:cubicBezTo>
                  <a:pt x="-3470" y="3168950"/>
                  <a:pt x="12705" y="3088632"/>
                  <a:pt x="0" y="2791303"/>
                </a:cubicBezTo>
                <a:cubicBezTo>
                  <a:pt x="-12705" y="2493974"/>
                  <a:pt x="-2742" y="2406832"/>
                  <a:pt x="0" y="2073153"/>
                </a:cubicBezTo>
                <a:cubicBezTo>
                  <a:pt x="2742" y="1739474"/>
                  <a:pt x="10" y="1564119"/>
                  <a:pt x="0" y="1436302"/>
                </a:cubicBezTo>
                <a:cubicBezTo>
                  <a:pt x="-10" y="1308485"/>
                  <a:pt x="32560" y="1074976"/>
                  <a:pt x="0" y="718151"/>
                </a:cubicBezTo>
                <a:cubicBezTo>
                  <a:pt x="-32560" y="361326"/>
                  <a:pt x="18287" y="201327"/>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hlinkClick r:id="rId4"/>
            <a:extLst>
              <a:ext uri="{FF2B5EF4-FFF2-40B4-BE49-F238E27FC236}">
                <a16:creationId xmlns:a16="http://schemas.microsoft.com/office/drawing/2014/main" id="{20C767A8-5DB4-AE39-F9CF-DD1C3109F7D3}"/>
              </a:ext>
            </a:extLst>
          </p:cNvPr>
          <p:cNvSpPr/>
          <p:nvPr/>
        </p:nvSpPr>
        <p:spPr>
          <a:xfrm>
            <a:off x="6217362" y="1765426"/>
            <a:ext cx="2524116" cy="4065005"/>
          </a:xfrm>
          <a:custGeom>
            <a:avLst/>
            <a:gdLst>
              <a:gd name="connsiteX0" fmla="*/ 0 w 2524116"/>
              <a:gd name="connsiteY0" fmla="*/ 0 h 4065005"/>
              <a:gd name="connsiteX1" fmla="*/ 681511 w 2524116"/>
              <a:gd name="connsiteY1" fmla="*/ 0 h 4065005"/>
              <a:gd name="connsiteX2" fmla="*/ 1363023 w 2524116"/>
              <a:gd name="connsiteY2" fmla="*/ 0 h 4065005"/>
              <a:gd name="connsiteX3" fmla="*/ 1918328 w 2524116"/>
              <a:gd name="connsiteY3" fmla="*/ 0 h 4065005"/>
              <a:gd name="connsiteX4" fmla="*/ 2524116 w 2524116"/>
              <a:gd name="connsiteY4" fmla="*/ 0 h 4065005"/>
              <a:gd name="connsiteX5" fmla="*/ 2524116 w 2524116"/>
              <a:gd name="connsiteY5" fmla="*/ 555551 h 4065005"/>
              <a:gd name="connsiteX6" fmla="*/ 2524116 w 2524116"/>
              <a:gd name="connsiteY6" fmla="*/ 1111101 h 4065005"/>
              <a:gd name="connsiteX7" fmla="*/ 2524116 w 2524116"/>
              <a:gd name="connsiteY7" fmla="*/ 1869902 h 4065005"/>
              <a:gd name="connsiteX8" fmla="*/ 2524116 w 2524116"/>
              <a:gd name="connsiteY8" fmla="*/ 2466103 h 4065005"/>
              <a:gd name="connsiteX9" fmla="*/ 2524116 w 2524116"/>
              <a:gd name="connsiteY9" fmla="*/ 3062304 h 4065005"/>
              <a:gd name="connsiteX10" fmla="*/ 2524116 w 2524116"/>
              <a:gd name="connsiteY10" fmla="*/ 4065005 h 4065005"/>
              <a:gd name="connsiteX11" fmla="*/ 1867846 w 2524116"/>
              <a:gd name="connsiteY11" fmla="*/ 4065005 h 4065005"/>
              <a:gd name="connsiteX12" fmla="*/ 1312540 w 2524116"/>
              <a:gd name="connsiteY12" fmla="*/ 4065005 h 4065005"/>
              <a:gd name="connsiteX13" fmla="*/ 631029 w 2524116"/>
              <a:gd name="connsiteY13" fmla="*/ 4065005 h 4065005"/>
              <a:gd name="connsiteX14" fmla="*/ 0 w 2524116"/>
              <a:gd name="connsiteY14" fmla="*/ 4065005 h 4065005"/>
              <a:gd name="connsiteX15" fmla="*/ 0 w 2524116"/>
              <a:gd name="connsiteY15" fmla="*/ 3509454 h 4065005"/>
              <a:gd name="connsiteX16" fmla="*/ 0 w 2524116"/>
              <a:gd name="connsiteY16" fmla="*/ 2831953 h 4065005"/>
              <a:gd name="connsiteX17" fmla="*/ 0 w 2524116"/>
              <a:gd name="connsiteY17" fmla="*/ 2235753 h 4065005"/>
              <a:gd name="connsiteX18" fmla="*/ 0 w 2524116"/>
              <a:gd name="connsiteY18" fmla="*/ 1476952 h 4065005"/>
              <a:gd name="connsiteX19" fmla="*/ 0 w 2524116"/>
              <a:gd name="connsiteY19" fmla="*/ 718151 h 4065005"/>
              <a:gd name="connsiteX20" fmla="*/ 0 w 2524116"/>
              <a:gd name="connsiteY20" fmla="*/ 0 h 406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24116" h="4065005" fill="none" extrusionOk="0">
                <a:moveTo>
                  <a:pt x="0" y="0"/>
                </a:moveTo>
                <a:cubicBezTo>
                  <a:pt x="248774" y="-22432"/>
                  <a:pt x="441887" y="5723"/>
                  <a:pt x="681511" y="0"/>
                </a:cubicBezTo>
                <a:cubicBezTo>
                  <a:pt x="921135" y="-5723"/>
                  <a:pt x="1055002" y="17489"/>
                  <a:pt x="1363023" y="0"/>
                </a:cubicBezTo>
                <a:cubicBezTo>
                  <a:pt x="1671044" y="-17489"/>
                  <a:pt x="1666940" y="3135"/>
                  <a:pt x="1918328" y="0"/>
                </a:cubicBezTo>
                <a:cubicBezTo>
                  <a:pt x="2169716" y="-3135"/>
                  <a:pt x="2320280" y="29305"/>
                  <a:pt x="2524116" y="0"/>
                </a:cubicBezTo>
                <a:cubicBezTo>
                  <a:pt x="2546278" y="119072"/>
                  <a:pt x="2527248" y="322076"/>
                  <a:pt x="2524116" y="555551"/>
                </a:cubicBezTo>
                <a:cubicBezTo>
                  <a:pt x="2520984" y="789026"/>
                  <a:pt x="2504186" y="929003"/>
                  <a:pt x="2524116" y="1111101"/>
                </a:cubicBezTo>
                <a:cubicBezTo>
                  <a:pt x="2544047" y="1293199"/>
                  <a:pt x="2502225" y="1574143"/>
                  <a:pt x="2524116" y="1869902"/>
                </a:cubicBezTo>
                <a:cubicBezTo>
                  <a:pt x="2546007" y="2165661"/>
                  <a:pt x="2510578" y="2223204"/>
                  <a:pt x="2524116" y="2466103"/>
                </a:cubicBezTo>
                <a:cubicBezTo>
                  <a:pt x="2537654" y="2709002"/>
                  <a:pt x="2530845" y="2882599"/>
                  <a:pt x="2524116" y="3062304"/>
                </a:cubicBezTo>
                <a:cubicBezTo>
                  <a:pt x="2517387" y="3242009"/>
                  <a:pt x="2529620" y="3684658"/>
                  <a:pt x="2524116" y="4065005"/>
                </a:cubicBezTo>
                <a:cubicBezTo>
                  <a:pt x="2310486" y="4034827"/>
                  <a:pt x="2039149" y="4092419"/>
                  <a:pt x="1867846" y="4065005"/>
                </a:cubicBezTo>
                <a:cubicBezTo>
                  <a:pt x="1696543" y="4037592"/>
                  <a:pt x="1485980" y="4052727"/>
                  <a:pt x="1312540" y="4065005"/>
                </a:cubicBezTo>
                <a:cubicBezTo>
                  <a:pt x="1139100" y="4077283"/>
                  <a:pt x="783158" y="4058442"/>
                  <a:pt x="631029" y="4065005"/>
                </a:cubicBezTo>
                <a:cubicBezTo>
                  <a:pt x="478900" y="4071568"/>
                  <a:pt x="224513" y="4062181"/>
                  <a:pt x="0" y="4065005"/>
                </a:cubicBezTo>
                <a:cubicBezTo>
                  <a:pt x="-21630" y="3910199"/>
                  <a:pt x="25879" y="3700703"/>
                  <a:pt x="0" y="3509454"/>
                </a:cubicBezTo>
                <a:cubicBezTo>
                  <a:pt x="-25879" y="3318205"/>
                  <a:pt x="32297" y="2996523"/>
                  <a:pt x="0" y="2831953"/>
                </a:cubicBezTo>
                <a:cubicBezTo>
                  <a:pt x="-32297" y="2667383"/>
                  <a:pt x="-23108" y="2526989"/>
                  <a:pt x="0" y="2235753"/>
                </a:cubicBezTo>
                <a:cubicBezTo>
                  <a:pt x="23108" y="1944517"/>
                  <a:pt x="-7124" y="1691258"/>
                  <a:pt x="0" y="1476952"/>
                </a:cubicBezTo>
                <a:cubicBezTo>
                  <a:pt x="7124" y="1262646"/>
                  <a:pt x="-10116" y="1042357"/>
                  <a:pt x="0" y="718151"/>
                </a:cubicBezTo>
                <a:cubicBezTo>
                  <a:pt x="10116" y="393945"/>
                  <a:pt x="-6142" y="251012"/>
                  <a:pt x="0" y="0"/>
                </a:cubicBezTo>
                <a:close/>
              </a:path>
              <a:path w="2524116" h="4065005"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498311" y="184505"/>
                  <a:pt x="2535209" y="454991"/>
                  <a:pt x="2524116" y="596201"/>
                </a:cubicBezTo>
                <a:cubicBezTo>
                  <a:pt x="2513023" y="737411"/>
                  <a:pt x="2549560" y="1020343"/>
                  <a:pt x="2524116" y="1151751"/>
                </a:cubicBezTo>
                <a:cubicBezTo>
                  <a:pt x="2498673" y="1283159"/>
                  <a:pt x="2517790" y="1563616"/>
                  <a:pt x="2524116" y="1869902"/>
                </a:cubicBezTo>
                <a:cubicBezTo>
                  <a:pt x="2530442" y="2176188"/>
                  <a:pt x="2538752" y="2463263"/>
                  <a:pt x="2524116" y="2628703"/>
                </a:cubicBezTo>
                <a:cubicBezTo>
                  <a:pt x="2509480" y="2794143"/>
                  <a:pt x="2498090" y="2979737"/>
                  <a:pt x="2524116" y="3224904"/>
                </a:cubicBezTo>
                <a:cubicBezTo>
                  <a:pt x="2550142" y="3470071"/>
                  <a:pt x="2484477" y="3662819"/>
                  <a:pt x="2524116" y="4065005"/>
                </a:cubicBezTo>
                <a:cubicBezTo>
                  <a:pt x="2284003" y="4061883"/>
                  <a:pt x="2050515" y="4056401"/>
                  <a:pt x="1893087" y="4065005"/>
                </a:cubicBezTo>
                <a:cubicBezTo>
                  <a:pt x="1735659" y="4073609"/>
                  <a:pt x="1464837" y="4090759"/>
                  <a:pt x="1211576" y="4065005"/>
                </a:cubicBezTo>
                <a:cubicBezTo>
                  <a:pt x="958315" y="4039251"/>
                  <a:pt x="361431" y="4098107"/>
                  <a:pt x="0" y="4065005"/>
                </a:cubicBezTo>
                <a:cubicBezTo>
                  <a:pt x="-14961" y="3843393"/>
                  <a:pt x="3470" y="3606058"/>
                  <a:pt x="0" y="3387504"/>
                </a:cubicBezTo>
                <a:cubicBezTo>
                  <a:pt x="-3470" y="3168950"/>
                  <a:pt x="12705" y="3088632"/>
                  <a:pt x="0" y="2791303"/>
                </a:cubicBezTo>
                <a:cubicBezTo>
                  <a:pt x="-12705" y="2493974"/>
                  <a:pt x="-2742" y="2406832"/>
                  <a:pt x="0" y="2073153"/>
                </a:cubicBezTo>
                <a:cubicBezTo>
                  <a:pt x="2742" y="1739474"/>
                  <a:pt x="10" y="1564119"/>
                  <a:pt x="0" y="1436302"/>
                </a:cubicBezTo>
                <a:cubicBezTo>
                  <a:pt x="-10" y="1308485"/>
                  <a:pt x="32560" y="1074976"/>
                  <a:pt x="0" y="718151"/>
                </a:cubicBezTo>
                <a:cubicBezTo>
                  <a:pt x="-32560" y="361326"/>
                  <a:pt x="18287" y="201327"/>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hlinkClick r:id="rId5"/>
            <a:extLst>
              <a:ext uri="{FF2B5EF4-FFF2-40B4-BE49-F238E27FC236}">
                <a16:creationId xmlns:a16="http://schemas.microsoft.com/office/drawing/2014/main" id="{85D8FD6C-33F9-0A6E-3A95-26DF6104652F}"/>
              </a:ext>
            </a:extLst>
          </p:cNvPr>
          <p:cNvSpPr/>
          <p:nvPr/>
        </p:nvSpPr>
        <p:spPr>
          <a:xfrm>
            <a:off x="8996170" y="1765426"/>
            <a:ext cx="2524116" cy="4065005"/>
          </a:xfrm>
          <a:custGeom>
            <a:avLst/>
            <a:gdLst>
              <a:gd name="connsiteX0" fmla="*/ 0 w 2524116"/>
              <a:gd name="connsiteY0" fmla="*/ 0 h 4065005"/>
              <a:gd name="connsiteX1" fmla="*/ 681511 w 2524116"/>
              <a:gd name="connsiteY1" fmla="*/ 0 h 4065005"/>
              <a:gd name="connsiteX2" fmla="*/ 1363023 w 2524116"/>
              <a:gd name="connsiteY2" fmla="*/ 0 h 4065005"/>
              <a:gd name="connsiteX3" fmla="*/ 1918328 w 2524116"/>
              <a:gd name="connsiteY3" fmla="*/ 0 h 4065005"/>
              <a:gd name="connsiteX4" fmla="*/ 2524116 w 2524116"/>
              <a:gd name="connsiteY4" fmla="*/ 0 h 4065005"/>
              <a:gd name="connsiteX5" fmla="*/ 2524116 w 2524116"/>
              <a:gd name="connsiteY5" fmla="*/ 555551 h 4065005"/>
              <a:gd name="connsiteX6" fmla="*/ 2524116 w 2524116"/>
              <a:gd name="connsiteY6" fmla="*/ 1111101 h 4065005"/>
              <a:gd name="connsiteX7" fmla="*/ 2524116 w 2524116"/>
              <a:gd name="connsiteY7" fmla="*/ 1869902 h 4065005"/>
              <a:gd name="connsiteX8" fmla="*/ 2524116 w 2524116"/>
              <a:gd name="connsiteY8" fmla="*/ 2466103 h 4065005"/>
              <a:gd name="connsiteX9" fmla="*/ 2524116 w 2524116"/>
              <a:gd name="connsiteY9" fmla="*/ 3062304 h 4065005"/>
              <a:gd name="connsiteX10" fmla="*/ 2524116 w 2524116"/>
              <a:gd name="connsiteY10" fmla="*/ 4065005 h 4065005"/>
              <a:gd name="connsiteX11" fmla="*/ 1867846 w 2524116"/>
              <a:gd name="connsiteY11" fmla="*/ 4065005 h 4065005"/>
              <a:gd name="connsiteX12" fmla="*/ 1312540 w 2524116"/>
              <a:gd name="connsiteY12" fmla="*/ 4065005 h 4065005"/>
              <a:gd name="connsiteX13" fmla="*/ 631029 w 2524116"/>
              <a:gd name="connsiteY13" fmla="*/ 4065005 h 4065005"/>
              <a:gd name="connsiteX14" fmla="*/ 0 w 2524116"/>
              <a:gd name="connsiteY14" fmla="*/ 4065005 h 4065005"/>
              <a:gd name="connsiteX15" fmla="*/ 0 w 2524116"/>
              <a:gd name="connsiteY15" fmla="*/ 3509454 h 4065005"/>
              <a:gd name="connsiteX16" fmla="*/ 0 w 2524116"/>
              <a:gd name="connsiteY16" fmla="*/ 2831953 h 4065005"/>
              <a:gd name="connsiteX17" fmla="*/ 0 w 2524116"/>
              <a:gd name="connsiteY17" fmla="*/ 2235753 h 4065005"/>
              <a:gd name="connsiteX18" fmla="*/ 0 w 2524116"/>
              <a:gd name="connsiteY18" fmla="*/ 1476952 h 4065005"/>
              <a:gd name="connsiteX19" fmla="*/ 0 w 2524116"/>
              <a:gd name="connsiteY19" fmla="*/ 718151 h 4065005"/>
              <a:gd name="connsiteX20" fmla="*/ 0 w 2524116"/>
              <a:gd name="connsiteY20" fmla="*/ 0 h 406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24116" h="4065005" fill="none" extrusionOk="0">
                <a:moveTo>
                  <a:pt x="0" y="0"/>
                </a:moveTo>
                <a:cubicBezTo>
                  <a:pt x="248774" y="-22432"/>
                  <a:pt x="441887" y="5723"/>
                  <a:pt x="681511" y="0"/>
                </a:cubicBezTo>
                <a:cubicBezTo>
                  <a:pt x="921135" y="-5723"/>
                  <a:pt x="1055002" y="17489"/>
                  <a:pt x="1363023" y="0"/>
                </a:cubicBezTo>
                <a:cubicBezTo>
                  <a:pt x="1671044" y="-17489"/>
                  <a:pt x="1666940" y="3135"/>
                  <a:pt x="1918328" y="0"/>
                </a:cubicBezTo>
                <a:cubicBezTo>
                  <a:pt x="2169716" y="-3135"/>
                  <a:pt x="2320280" y="29305"/>
                  <a:pt x="2524116" y="0"/>
                </a:cubicBezTo>
                <a:cubicBezTo>
                  <a:pt x="2546278" y="119072"/>
                  <a:pt x="2527248" y="322076"/>
                  <a:pt x="2524116" y="555551"/>
                </a:cubicBezTo>
                <a:cubicBezTo>
                  <a:pt x="2520984" y="789026"/>
                  <a:pt x="2504186" y="929003"/>
                  <a:pt x="2524116" y="1111101"/>
                </a:cubicBezTo>
                <a:cubicBezTo>
                  <a:pt x="2544047" y="1293199"/>
                  <a:pt x="2502225" y="1574143"/>
                  <a:pt x="2524116" y="1869902"/>
                </a:cubicBezTo>
                <a:cubicBezTo>
                  <a:pt x="2546007" y="2165661"/>
                  <a:pt x="2510578" y="2223204"/>
                  <a:pt x="2524116" y="2466103"/>
                </a:cubicBezTo>
                <a:cubicBezTo>
                  <a:pt x="2537654" y="2709002"/>
                  <a:pt x="2530845" y="2882599"/>
                  <a:pt x="2524116" y="3062304"/>
                </a:cubicBezTo>
                <a:cubicBezTo>
                  <a:pt x="2517387" y="3242009"/>
                  <a:pt x="2529620" y="3684658"/>
                  <a:pt x="2524116" y="4065005"/>
                </a:cubicBezTo>
                <a:cubicBezTo>
                  <a:pt x="2310486" y="4034827"/>
                  <a:pt x="2039149" y="4092419"/>
                  <a:pt x="1867846" y="4065005"/>
                </a:cubicBezTo>
                <a:cubicBezTo>
                  <a:pt x="1696543" y="4037592"/>
                  <a:pt x="1485980" y="4052727"/>
                  <a:pt x="1312540" y="4065005"/>
                </a:cubicBezTo>
                <a:cubicBezTo>
                  <a:pt x="1139100" y="4077283"/>
                  <a:pt x="783158" y="4058442"/>
                  <a:pt x="631029" y="4065005"/>
                </a:cubicBezTo>
                <a:cubicBezTo>
                  <a:pt x="478900" y="4071568"/>
                  <a:pt x="224513" y="4062181"/>
                  <a:pt x="0" y="4065005"/>
                </a:cubicBezTo>
                <a:cubicBezTo>
                  <a:pt x="-21630" y="3910199"/>
                  <a:pt x="25879" y="3700703"/>
                  <a:pt x="0" y="3509454"/>
                </a:cubicBezTo>
                <a:cubicBezTo>
                  <a:pt x="-25879" y="3318205"/>
                  <a:pt x="32297" y="2996523"/>
                  <a:pt x="0" y="2831953"/>
                </a:cubicBezTo>
                <a:cubicBezTo>
                  <a:pt x="-32297" y="2667383"/>
                  <a:pt x="-23108" y="2526989"/>
                  <a:pt x="0" y="2235753"/>
                </a:cubicBezTo>
                <a:cubicBezTo>
                  <a:pt x="23108" y="1944517"/>
                  <a:pt x="-7124" y="1691258"/>
                  <a:pt x="0" y="1476952"/>
                </a:cubicBezTo>
                <a:cubicBezTo>
                  <a:pt x="7124" y="1262646"/>
                  <a:pt x="-10116" y="1042357"/>
                  <a:pt x="0" y="718151"/>
                </a:cubicBezTo>
                <a:cubicBezTo>
                  <a:pt x="10116" y="393945"/>
                  <a:pt x="-6142" y="251012"/>
                  <a:pt x="0" y="0"/>
                </a:cubicBezTo>
                <a:close/>
              </a:path>
              <a:path w="2524116" h="4065005" stroke="0" extrusionOk="0">
                <a:moveTo>
                  <a:pt x="0" y="0"/>
                </a:moveTo>
                <a:cubicBezTo>
                  <a:pt x="270193" y="-1808"/>
                  <a:pt x="474621" y="-19788"/>
                  <a:pt x="681511" y="0"/>
                </a:cubicBezTo>
                <a:cubicBezTo>
                  <a:pt x="888401" y="19788"/>
                  <a:pt x="1079273" y="-6950"/>
                  <a:pt x="1236817" y="0"/>
                </a:cubicBezTo>
                <a:cubicBezTo>
                  <a:pt x="1394361" y="6950"/>
                  <a:pt x="1672210" y="-32172"/>
                  <a:pt x="1893087" y="0"/>
                </a:cubicBezTo>
                <a:cubicBezTo>
                  <a:pt x="2113964" y="32172"/>
                  <a:pt x="2227621" y="-31321"/>
                  <a:pt x="2524116" y="0"/>
                </a:cubicBezTo>
                <a:cubicBezTo>
                  <a:pt x="2498311" y="184505"/>
                  <a:pt x="2535209" y="454991"/>
                  <a:pt x="2524116" y="596201"/>
                </a:cubicBezTo>
                <a:cubicBezTo>
                  <a:pt x="2513023" y="737411"/>
                  <a:pt x="2549560" y="1020343"/>
                  <a:pt x="2524116" y="1151751"/>
                </a:cubicBezTo>
                <a:cubicBezTo>
                  <a:pt x="2498673" y="1283159"/>
                  <a:pt x="2517790" y="1563616"/>
                  <a:pt x="2524116" y="1869902"/>
                </a:cubicBezTo>
                <a:cubicBezTo>
                  <a:pt x="2530442" y="2176188"/>
                  <a:pt x="2538752" y="2463263"/>
                  <a:pt x="2524116" y="2628703"/>
                </a:cubicBezTo>
                <a:cubicBezTo>
                  <a:pt x="2509480" y="2794143"/>
                  <a:pt x="2498090" y="2979737"/>
                  <a:pt x="2524116" y="3224904"/>
                </a:cubicBezTo>
                <a:cubicBezTo>
                  <a:pt x="2550142" y="3470071"/>
                  <a:pt x="2484477" y="3662819"/>
                  <a:pt x="2524116" y="4065005"/>
                </a:cubicBezTo>
                <a:cubicBezTo>
                  <a:pt x="2284003" y="4061883"/>
                  <a:pt x="2050515" y="4056401"/>
                  <a:pt x="1893087" y="4065005"/>
                </a:cubicBezTo>
                <a:cubicBezTo>
                  <a:pt x="1735659" y="4073609"/>
                  <a:pt x="1464837" y="4090759"/>
                  <a:pt x="1211576" y="4065005"/>
                </a:cubicBezTo>
                <a:cubicBezTo>
                  <a:pt x="958315" y="4039251"/>
                  <a:pt x="361431" y="4098107"/>
                  <a:pt x="0" y="4065005"/>
                </a:cubicBezTo>
                <a:cubicBezTo>
                  <a:pt x="-14961" y="3843393"/>
                  <a:pt x="3470" y="3606058"/>
                  <a:pt x="0" y="3387504"/>
                </a:cubicBezTo>
                <a:cubicBezTo>
                  <a:pt x="-3470" y="3168950"/>
                  <a:pt x="12705" y="3088632"/>
                  <a:pt x="0" y="2791303"/>
                </a:cubicBezTo>
                <a:cubicBezTo>
                  <a:pt x="-12705" y="2493974"/>
                  <a:pt x="-2742" y="2406832"/>
                  <a:pt x="0" y="2073153"/>
                </a:cubicBezTo>
                <a:cubicBezTo>
                  <a:pt x="2742" y="1739474"/>
                  <a:pt x="10" y="1564119"/>
                  <a:pt x="0" y="1436302"/>
                </a:cubicBezTo>
                <a:cubicBezTo>
                  <a:pt x="-10" y="1308485"/>
                  <a:pt x="32560" y="1074976"/>
                  <a:pt x="0" y="718151"/>
                </a:cubicBezTo>
                <a:cubicBezTo>
                  <a:pt x="-32560" y="361326"/>
                  <a:pt x="18287" y="201327"/>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38168682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hlinkClick r:id="rId2"/>
            <a:extLst>
              <a:ext uri="{FF2B5EF4-FFF2-40B4-BE49-F238E27FC236}">
                <a16:creationId xmlns:a16="http://schemas.microsoft.com/office/drawing/2014/main" id="{A4EFE50A-7B75-3E3D-20DC-BC0FA4F54677}"/>
              </a:ext>
            </a:extLst>
          </p:cNvPr>
          <p:cNvPicPr>
            <a:picLocks noChangeAspect="1"/>
          </p:cNvPicPr>
          <p:nvPr/>
        </p:nvPicPr>
        <p:blipFill>
          <a:blip r:embed="rId6"/>
          <a:stretch>
            <a:fillRect/>
          </a:stretch>
        </p:blipFill>
        <p:spPr>
          <a:xfrm rot="20956760">
            <a:off x="1081923" y="2978591"/>
            <a:ext cx="1750920" cy="2485176"/>
          </a:xfrm>
          <a:prstGeom prst="rect">
            <a:avLst/>
          </a:prstGeom>
          <a:effectLst>
            <a:outerShdw blurRad="50800" dist="38100" dir="8100000" algn="tr" rotWithShape="0">
              <a:prstClr val="black">
                <a:alpha val="40000"/>
              </a:prstClr>
            </a:outerShdw>
          </a:effectLst>
        </p:spPr>
      </p:pic>
      <p:sp>
        <p:nvSpPr>
          <p:cNvPr id="17" name="ZoneTexte 16">
            <a:extLst>
              <a:ext uri="{FF2B5EF4-FFF2-40B4-BE49-F238E27FC236}">
                <a16:creationId xmlns:a16="http://schemas.microsoft.com/office/drawing/2014/main" id="{07070569-47C5-4F94-584F-30E62AE388DA}"/>
              </a:ext>
            </a:extLst>
          </p:cNvPr>
          <p:cNvSpPr txBox="1"/>
          <p:nvPr/>
        </p:nvSpPr>
        <p:spPr>
          <a:xfrm>
            <a:off x="695325" y="1866821"/>
            <a:ext cx="2519906" cy="646331"/>
          </a:xfrm>
          <a:prstGeom prst="rect">
            <a:avLst/>
          </a:prstGeom>
          <a:noFill/>
        </p:spPr>
        <p:txBody>
          <a:bodyPr wrap="square">
            <a:spAutoFit/>
          </a:bodyPr>
          <a:lstStyle/>
          <a:p>
            <a:pPr marL="0" indent="0" algn="ctr">
              <a:buFont typeface="Arial" panose="020B0604020202020204" pitchFamily="34" charset="0"/>
              <a:buNone/>
            </a:pPr>
            <a:r>
              <a:rPr lang="fr-FR" sz="1800" b="1" dirty="0">
                <a:solidFill>
                  <a:schemeClr val="accent4">
                    <a:lumMod val="75000"/>
                  </a:schemeClr>
                </a:solidFill>
                <a:latin typeface="Cavolini" panose="03000502040302020204" pitchFamily="66" charset="0"/>
                <a:cs typeface="Cavolini" panose="03000502040302020204" pitchFamily="66" charset="0"/>
              </a:rPr>
              <a:t>Fiche produit </a:t>
            </a:r>
            <a:r>
              <a:rPr lang="fr-FR" sz="1800" b="1" dirty="0" err="1">
                <a:solidFill>
                  <a:schemeClr val="accent4">
                    <a:lumMod val="75000"/>
                  </a:schemeClr>
                </a:solidFill>
                <a:latin typeface="Cavolini" panose="03000502040302020204" pitchFamily="66" charset="0"/>
                <a:cs typeface="Cavolini" panose="03000502040302020204" pitchFamily="66" charset="0"/>
              </a:rPr>
              <a:t>Papernest</a:t>
            </a:r>
            <a:endParaRPr lang="fr-FR" sz="1800" b="1" dirty="0">
              <a:solidFill>
                <a:schemeClr val="accent4">
                  <a:lumMod val="75000"/>
                </a:schemeClr>
              </a:solidFill>
              <a:latin typeface="Cavolini" panose="03000502040302020204" pitchFamily="66" charset="0"/>
              <a:cs typeface="Cavolini" panose="03000502040302020204" pitchFamily="66" charset="0"/>
            </a:endParaRPr>
          </a:p>
        </p:txBody>
      </p:sp>
      <p:sp>
        <p:nvSpPr>
          <p:cNvPr id="18" name="ZoneTexte 17">
            <a:extLst>
              <a:ext uri="{FF2B5EF4-FFF2-40B4-BE49-F238E27FC236}">
                <a16:creationId xmlns:a16="http://schemas.microsoft.com/office/drawing/2014/main" id="{74526991-F614-E166-0810-4DD6585DDD71}"/>
              </a:ext>
            </a:extLst>
          </p:cNvPr>
          <p:cNvSpPr txBox="1"/>
          <p:nvPr/>
        </p:nvSpPr>
        <p:spPr>
          <a:xfrm>
            <a:off x="3465713" y="1867119"/>
            <a:ext cx="2519906" cy="646331"/>
          </a:xfrm>
          <a:prstGeom prst="rect">
            <a:avLst/>
          </a:prstGeom>
          <a:noFill/>
        </p:spPr>
        <p:txBody>
          <a:bodyPr wrap="square">
            <a:spAutoFit/>
          </a:bodyPr>
          <a:lstStyle/>
          <a:p>
            <a:pPr marL="0" indent="0" algn="ctr">
              <a:buFont typeface="Arial" panose="020B0604020202020204" pitchFamily="34" charset="0"/>
              <a:buNone/>
            </a:pPr>
            <a:r>
              <a:rPr lang="fr-FR" sz="1800" b="1" dirty="0">
                <a:solidFill>
                  <a:schemeClr val="accent4">
                    <a:lumMod val="75000"/>
                  </a:schemeClr>
                </a:solidFill>
                <a:latin typeface="Cavolini" panose="03000502040302020204" pitchFamily="66" charset="0"/>
                <a:cs typeface="Cavolini" panose="03000502040302020204" pitchFamily="66" charset="0"/>
              </a:rPr>
              <a:t>Fiche pratique conseiller</a:t>
            </a:r>
          </a:p>
        </p:txBody>
      </p:sp>
      <p:sp>
        <p:nvSpPr>
          <p:cNvPr id="23" name="ZoneTexte 22">
            <a:extLst>
              <a:ext uri="{FF2B5EF4-FFF2-40B4-BE49-F238E27FC236}">
                <a16:creationId xmlns:a16="http://schemas.microsoft.com/office/drawing/2014/main" id="{891717C9-9E26-921B-6D99-4627430F7693}"/>
              </a:ext>
            </a:extLst>
          </p:cNvPr>
          <p:cNvSpPr txBox="1"/>
          <p:nvPr/>
        </p:nvSpPr>
        <p:spPr>
          <a:xfrm>
            <a:off x="6257786" y="1866821"/>
            <a:ext cx="2519906" cy="646331"/>
          </a:xfrm>
          <a:prstGeom prst="rect">
            <a:avLst/>
          </a:prstGeom>
          <a:noFill/>
        </p:spPr>
        <p:txBody>
          <a:bodyPr wrap="square">
            <a:spAutoFit/>
          </a:bodyPr>
          <a:lstStyle/>
          <a:p>
            <a:pPr marL="0" indent="0" algn="ctr">
              <a:buFont typeface="Arial" panose="020B0604020202020204" pitchFamily="34" charset="0"/>
              <a:buNone/>
            </a:pPr>
            <a:r>
              <a:rPr lang="fr-FR" sz="1800" b="1" dirty="0">
                <a:solidFill>
                  <a:schemeClr val="accent4">
                    <a:lumMod val="75000"/>
                  </a:schemeClr>
                </a:solidFill>
                <a:latin typeface="Cavolini" panose="03000502040302020204" pitchFamily="66" charset="0"/>
                <a:cs typeface="Cavolini" panose="03000502040302020204" pitchFamily="66" charset="0"/>
              </a:rPr>
              <a:t>OAV </a:t>
            </a:r>
          </a:p>
          <a:p>
            <a:pPr marL="0" indent="0" algn="ctr">
              <a:buFont typeface="Arial" panose="020B0604020202020204" pitchFamily="34" charset="0"/>
              <a:buNone/>
            </a:pPr>
            <a:r>
              <a:rPr lang="fr-FR" sz="1800" b="1" dirty="0">
                <a:solidFill>
                  <a:schemeClr val="accent4">
                    <a:lumMod val="75000"/>
                  </a:schemeClr>
                </a:solidFill>
                <a:latin typeface="Cavolini" panose="03000502040302020204" pitchFamily="66" charset="0"/>
                <a:cs typeface="Cavolini" panose="03000502040302020204" pitchFamily="66" charset="0"/>
              </a:rPr>
              <a:t>Kit conseiller</a:t>
            </a:r>
          </a:p>
        </p:txBody>
      </p:sp>
      <p:sp>
        <p:nvSpPr>
          <p:cNvPr id="24" name="ZoneTexte 23">
            <a:extLst>
              <a:ext uri="{FF2B5EF4-FFF2-40B4-BE49-F238E27FC236}">
                <a16:creationId xmlns:a16="http://schemas.microsoft.com/office/drawing/2014/main" id="{E69E5395-B85A-D983-DEC3-2EDE1B9FAFC0}"/>
              </a:ext>
            </a:extLst>
          </p:cNvPr>
          <p:cNvSpPr txBox="1"/>
          <p:nvPr/>
        </p:nvSpPr>
        <p:spPr>
          <a:xfrm>
            <a:off x="9032384" y="1790426"/>
            <a:ext cx="2519906" cy="923330"/>
          </a:xfrm>
          <a:prstGeom prst="rect">
            <a:avLst/>
          </a:prstGeom>
          <a:noFill/>
        </p:spPr>
        <p:txBody>
          <a:bodyPr wrap="square">
            <a:spAutoFit/>
          </a:bodyPr>
          <a:lstStyle/>
          <a:p>
            <a:pPr marL="0" indent="0" algn="ctr">
              <a:buFont typeface="Arial" panose="020B0604020202020204" pitchFamily="34" charset="0"/>
              <a:buNone/>
            </a:pPr>
            <a:r>
              <a:rPr lang="fr-FR" sz="1800" b="1" dirty="0">
                <a:solidFill>
                  <a:schemeClr val="accent4">
                    <a:lumMod val="75000"/>
                  </a:schemeClr>
                </a:solidFill>
                <a:latin typeface="Cavolini" panose="03000502040302020204" pitchFamily="66" charset="0"/>
                <a:cs typeface="Cavolini" panose="03000502040302020204" pitchFamily="66" charset="0"/>
              </a:rPr>
              <a:t>Mode opératoire : Plateforme de mise en relation</a:t>
            </a:r>
          </a:p>
        </p:txBody>
      </p:sp>
      <p:pic>
        <p:nvPicPr>
          <p:cNvPr id="27" name="Image 26">
            <a:hlinkClick r:id="rId3"/>
            <a:extLst>
              <a:ext uri="{FF2B5EF4-FFF2-40B4-BE49-F238E27FC236}">
                <a16:creationId xmlns:a16="http://schemas.microsoft.com/office/drawing/2014/main" id="{DA992DC3-4338-D335-0985-239D070F86F8}"/>
              </a:ext>
            </a:extLst>
          </p:cNvPr>
          <p:cNvPicPr>
            <a:picLocks noChangeAspect="1"/>
          </p:cNvPicPr>
          <p:nvPr/>
        </p:nvPicPr>
        <p:blipFill>
          <a:blip r:embed="rId7"/>
          <a:stretch>
            <a:fillRect/>
          </a:stretch>
        </p:blipFill>
        <p:spPr>
          <a:xfrm rot="20884624">
            <a:off x="3799191" y="2945305"/>
            <a:ext cx="1852949" cy="2450875"/>
          </a:xfrm>
          <a:prstGeom prst="rect">
            <a:avLst/>
          </a:prstGeom>
          <a:effectLst>
            <a:outerShdw blurRad="50800" dist="38100" dir="8100000" algn="tr" rotWithShape="0">
              <a:prstClr val="black">
                <a:alpha val="40000"/>
              </a:prstClr>
            </a:outerShdw>
          </a:effectLst>
        </p:spPr>
      </p:pic>
      <p:pic>
        <p:nvPicPr>
          <p:cNvPr id="1024" name="Image 1023">
            <a:hlinkClick r:id="rId4"/>
            <a:extLst>
              <a:ext uri="{FF2B5EF4-FFF2-40B4-BE49-F238E27FC236}">
                <a16:creationId xmlns:a16="http://schemas.microsoft.com/office/drawing/2014/main" id="{D484F801-6DB4-F787-F540-B91E1EFC34C4}"/>
              </a:ext>
            </a:extLst>
          </p:cNvPr>
          <p:cNvPicPr>
            <a:picLocks noChangeAspect="1"/>
          </p:cNvPicPr>
          <p:nvPr/>
        </p:nvPicPr>
        <p:blipFill>
          <a:blip r:embed="rId8"/>
          <a:stretch>
            <a:fillRect/>
          </a:stretch>
        </p:blipFill>
        <p:spPr>
          <a:xfrm rot="20971984">
            <a:off x="6455110" y="3335098"/>
            <a:ext cx="2074861" cy="1199624"/>
          </a:xfrm>
          <a:prstGeom prst="rect">
            <a:avLst/>
          </a:prstGeom>
          <a:effectLst>
            <a:outerShdw blurRad="50800" dist="38100" dir="8100000" algn="tr" rotWithShape="0">
              <a:prstClr val="black">
                <a:alpha val="40000"/>
              </a:prstClr>
            </a:outerShdw>
          </a:effectLst>
        </p:spPr>
      </p:pic>
      <p:pic>
        <p:nvPicPr>
          <p:cNvPr id="1027" name="Image 1026">
            <a:hlinkClick r:id="rId5"/>
            <a:extLst>
              <a:ext uri="{FF2B5EF4-FFF2-40B4-BE49-F238E27FC236}">
                <a16:creationId xmlns:a16="http://schemas.microsoft.com/office/drawing/2014/main" id="{1ABEF2E0-E3C7-E1AD-2AE3-FEEF21678EA8}"/>
              </a:ext>
            </a:extLst>
          </p:cNvPr>
          <p:cNvPicPr>
            <a:picLocks noChangeAspect="1"/>
          </p:cNvPicPr>
          <p:nvPr/>
        </p:nvPicPr>
        <p:blipFill>
          <a:blip r:embed="rId9"/>
          <a:stretch>
            <a:fillRect/>
          </a:stretch>
        </p:blipFill>
        <p:spPr>
          <a:xfrm rot="20742089">
            <a:off x="9245367" y="3389107"/>
            <a:ext cx="2025724" cy="113974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343231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intérieur, texte, meubles, table&#10;&#10;Description générée automatiquement">
            <a:extLst>
              <a:ext uri="{FF2B5EF4-FFF2-40B4-BE49-F238E27FC236}">
                <a16:creationId xmlns:a16="http://schemas.microsoft.com/office/drawing/2014/main" id="{DEF5E320-9C9E-D6FA-74E3-88A15DC6DED5}"/>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l="15141" r="15141" b="1959"/>
          <a:stretch/>
        </p:blipFill>
        <p:spPr>
          <a:xfrm>
            <a:off x="0" y="0"/>
            <a:ext cx="12192000" cy="6858000"/>
          </a:xfrm>
          <a:prstGeom prst="rect">
            <a:avLst/>
          </a:prstGeom>
        </p:spPr>
      </p:pic>
      <p:sp>
        <p:nvSpPr>
          <p:cNvPr id="8" name="Bulle narrative : rectangle à coins arrondis 7">
            <a:extLst>
              <a:ext uri="{FF2B5EF4-FFF2-40B4-BE49-F238E27FC236}">
                <a16:creationId xmlns:a16="http://schemas.microsoft.com/office/drawing/2014/main" id="{2484CEBA-AD32-C5BB-74D8-9E0CFB43440B}"/>
              </a:ext>
            </a:extLst>
          </p:cNvPr>
          <p:cNvSpPr/>
          <p:nvPr/>
        </p:nvSpPr>
        <p:spPr>
          <a:xfrm>
            <a:off x="547527" y="774919"/>
            <a:ext cx="4315146" cy="1822047"/>
          </a:xfrm>
          <a:custGeom>
            <a:avLst/>
            <a:gdLst>
              <a:gd name="connsiteX0" fmla="*/ 0 w 4315146"/>
              <a:gd name="connsiteY0" fmla="*/ 303681 h 1822047"/>
              <a:gd name="connsiteX1" fmla="*/ 303681 w 4315146"/>
              <a:gd name="connsiteY1" fmla="*/ 0 h 1822047"/>
              <a:gd name="connsiteX2" fmla="*/ 812783 w 4315146"/>
              <a:gd name="connsiteY2" fmla="*/ 0 h 1822047"/>
              <a:gd name="connsiteX3" fmla="*/ 1299751 w 4315146"/>
              <a:gd name="connsiteY3" fmla="*/ 0 h 1822047"/>
              <a:gd name="connsiteX4" fmla="*/ 1808853 w 4315146"/>
              <a:gd name="connsiteY4" fmla="*/ 0 h 1822047"/>
              <a:gd name="connsiteX5" fmla="*/ 2517169 w 4315146"/>
              <a:gd name="connsiteY5" fmla="*/ 0 h 1822047"/>
              <a:gd name="connsiteX6" fmla="*/ 2517169 w 4315146"/>
              <a:gd name="connsiteY6" fmla="*/ 0 h 1822047"/>
              <a:gd name="connsiteX7" fmla="*/ 3078138 w 4315146"/>
              <a:gd name="connsiteY7" fmla="*/ 0 h 1822047"/>
              <a:gd name="connsiteX8" fmla="*/ 3595955 w 4315146"/>
              <a:gd name="connsiteY8" fmla="*/ 0 h 1822047"/>
              <a:gd name="connsiteX9" fmla="*/ 4011465 w 4315146"/>
              <a:gd name="connsiteY9" fmla="*/ 0 h 1822047"/>
              <a:gd name="connsiteX10" fmla="*/ 4315146 w 4315146"/>
              <a:gd name="connsiteY10" fmla="*/ 303681 h 1822047"/>
              <a:gd name="connsiteX11" fmla="*/ 4315146 w 4315146"/>
              <a:gd name="connsiteY11" fmla="*/ 675679 h 1822047"/>
              <a:gd name="connsiteX12" fmla="*/ 4315146 w 4315146"/>
              <a:gd name="connsiteY12" fmla="*/ 1062861 h 1822047"/>
              <a:gd name="connsiteX13" fmla="*/ 4315146 w 4315146"/>
              <a:gd name="connsiteY13" fmla="*/ 1062861 h 1822047"/>
              <a:gd name="connsiteX14" fmla="*/ 4315146 w 4315146"/>
              <a:gd name="connsiteY14" fmla="*/ 1518373 h 1822047"/>
              <a:gd name="connsiteX15" fmla="*/ 4315146 w 4315146"/>
              <a:gd name="connsiteY15" fmla="*/ 1518366 h 1822047"/>
              <a:gd name="connsiteX16" fmla="*/ 4011465 w 4315146"/>
              <a:gd name="connsiteY16" fmla="*/ 1822047 h 1822047"/>
              <a:gd name="connsiteX17" fmla="*/ 3595955 w 4315146"/>
              <a:gd name="connsiteY17" fmla="*/ 1822047 h 1822047"/>
              <a:gd name="connsiteX18" fmla="*/ 4245097 w 4315146"/>
              <a:gd name="connsiteY18" fmla="*/ 2038409 h 1822047"/>
              <a:gd name="connsiteX19" fmla="*/ 4920734 w 4315146"/>
              <a:gd name="connsiteY19" fmla="*/ 2263602 h 1822047"/>
              <a:gd name="connsiteX20" fmla="*/ 4295807 w 4315146"/>
              <a:gd name="connsiteY20" fmla="*/ 2148798 h 1822047"/>
              <a:gd name="connsiteX21" fmla="*/ 3646845 w 4315146"/>
              <a:gd name="connsiteY21" fmla="*/ 2029578 h 1822047"/>
              <a:gd name="connsiteX22" fmla="*/ 3118060 w 4315146"/>
              <a:gd name="connsiteY22" fmla="*/ 1932436 h 1822047"/>
              <a:gd name="connsiteX23" fmla="*/ 2517169 w 4315146"/>
              <a:gd name="connsiteY23" fmla="*/ 1822047 h 1822047"/>
              <a:gd name="connsiteX24" fmla="*/ 1963797 w 4315146"/>
              <a:gd name="connsiteY24" fmla="*/ 1822047 h 1822047"/>
              <a:gd name="connsiteX25" fmla="*/ 1432560 w 4315146"/>
              <a:gd name="connsiteY25" fmla="*/ 1822047 h 1822047"/>
              <a:gd name="connsiteX26" fmla="*/ 945593 w 4315146"/>
              <a:gd name="connsiteY26" fmla="*/ 1822047 h 1822047"/>
              <a:gd name="connsiteX27" fmla="*/ 303681 w 4315146"/>
              <a:gd name="connsiteY27" fmla="*/ 1822047 h 1822047"/>
              <a:gd name="connsiteX28" fmla="*/ 0 w 4315146"/>
              <a:gd name="connsiteY28" fmla="*/ 1518366 h 1822047"/>
              <a:gd name="connsiteX29" fmla="*/ 0 w 4315146"/>
              <a:gd name="connsiteY29" fmla="*/ 1518373 h 1822047"/>
              <a:gd name="connsiteX30" fmla="*/ 0 w 4315146"/>
              <a:gd name="connsiteY30" fmla="*/ 1062861 h 1822047"/>
              <a:gd name="connsiteX31" fmla="*/ 0 w 4315146"/>
              <a:gd name="connsiteY31" fmla="*/ 1062861 h 1822047"/>
              <a:gd name="connsiteX32" fmla="*/ 0 w 4315146"/>
              <a:gd name="connsiteY32" fmla="*/ 683271 h 1822047"/>
              <a:gd name="connsiteX33" fmla="*/ 0 w 4315146"/>
              <a:gd name="connsiteY33" fmla="*/ 303681 h 182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15146" h="1822047" fill="none" extrusionOk="0">
                <a:moveTo>
                  <a:pt x="0" y="303681"/>
                </a:moveTo>
                <a:cubicBezTo>
                  <a:pt x="27897" y="144029"/>
                  <a:pt x="111879" y="27729"/>
                  <a:pt x="303681" y="0"/>
                </a:cubicBezTo>
                <a:cubicBezTo>
                  <a:pt x="477453" y="-18844"/>
                  <a:pt x="648830" y="-25280"/>
                  <a:pt x="812783" y="0"/>
                </a:cubicBezTo>
                <a:cubicBezTo>
                  <a:pt x="976736" y="25280"/>
                  <a:pt x="1173875" y="14347"/>
                  <a:pt x="1299751" y="0"/>
                </a:cubicBezTo>
                <a:cubicBezTo>
                  <a:pt x="1425627" y="-14347"/>
                  <a:pt x="1631478" y="11306"/>
                  <a:pt x="1808853" y="0"/>
                </a:cubicBezTo>
                <a:cubicBezTo>
                  <a:pt x="1986228" y="-11306"/>
                  <a:pt x="2212773" y="6223"/>
                  <a:pt x="2517169" y="0"/>
                </a:cubicBezTo>
                <a:lnTo>
                  <a:pt x="2517169" y="0"/>
                </a:lnTo>
                <a:cubicBezTo>
                  <a:pt x="2768375" y="-5288"/>
                  <a:pt x="2959774" y="12094"/>
                  <a:pt x="3078138" y="0"/>
                </a:cubicBezTo>
                <a:cubicBezTo>
                  <a:pt x="3196502" y="-12094"/>
                  <a:pt x="3468411" y="-18935"/>
                  <a:pt x="3595955" y="0"/>
                </a:cubicBezTo>
                <a:cubicBezTo>
                  <a:pt x="3733379" y="-8723"/>
                  <a:pt x="3856049" y="16746"/>
                  <a:pt x="4011465" y="0"/>
                </a:cubicBezTo>
                <a:cubicBezTo>
                  <a:pt x="4155302" y="23771"/>
                  <a:pt x="4350505" y="140922"/>
                  <a:pt x="4315146" y="303681"/>
                </a:cubicBezTo>
                <a:cubicBezTo>
                  <a:pt x="4329627" y="458598"/>
                  <a:pt x="4308379" y="532457"/>
                  <a:pt x="4315146" y="675679"/>
                </a:cubicBezTo>
                <a:cubicBezTo>
                  <a:pt x="4321913" y="818901"/>
                  <a:pt x="4334005" y="971112"/>
                  <a:pt x="4315146" y="1062861"/>
                </a:cubicBezTo>
                <a:lnTo>
                  <a:pt x="4315146" y="1062861"/>
                </a:lnTo>
                <a:cubicBezTo>
                  <a:pt x="4295297" y="1252704"/>
                  <a:pt x="4292640" y="1339593"/>
                  <a:pt x="4315146" y="1518373"/>
                </a:cubicBezTo>
                <a:lnTo>
                  <a:pt x="4315146" y="1518366"/>
                </a:lnTo>
                <a:cubicBezTo>
                  <a:pt x="4332666" y="1689403"/>
                  <a:pt x="4167796" y="1830843"/>
                  <a:pt x="4011465" y="1822047"/>
                </a:cubicBezTo>
                <a:cubicBezTo>
                  <a:pt x="3921868" y="1808126"/>
                  <a:pt x="3772382" y="1810529"/>
                  <a:pt x="3595955" y="1822047"/>
                </a:cubicBezTo>
                <a:cubicBezTo>
                  <a:pt x="3826062" y="1883099"/>
                  <a:pt x="4025888" y="1931609"/>
                  <a:pt x="4245097" y="2038409"/>
                </a:cubicBezTo>
                <a:cubicBezTo>
                  <a:pt x="4464306" y="2145209"/>
                  <a:pt x="4703911" y="2224070"/>
                  <a:pt x="4920734" y="2263602"/>
                </a:cubicBezTo>
                <a:cubicBezTo>
                  <a:pt x="4706200" y="2217809"/>
                  <a:pt x="4529904" y="2195157"/>
                  <a:pt x="4295807" y="2148798"/>
                </a:cubicBezTo>
                <a:cubicBezTo>
                  <a:pt x="4061710" y="2102438"/>
                  <a:pt x="3819357" y="2063159"/>
                  <a:pt x="3646845" y="2029578"/>
                </a:cubicBezTo>
                <a:cubicBezTo>
                  <a:pt x="3474333" y="1995997"/>
                  <a:pt x="3319244" y="1988108"/>
                  <a:pt x="3118060" y="1932436"/>
                </a:cubicBezTo>
                <a:cubicBezTo>
                  <a:pt x="2916876" y="1876763"/>
                  <a:pt x="2701786" y="1852094"/>
                  <a:pt x="2517169" y="1822047"/>
                </a:cubicBezTo>
                <a:cubicBezTo>
                  <a:pt x="2244184" y="1830450"/>
                  <a:pt x="2132578" y="1806297"/>
                  <a:pt x="1963797" y="1822047"/>
                </a:cubicBezTo>
                <a:cubicBezTo>
                  <a:pt x="1795016" y="1837797"/>
                  <a:pt x="1543641" y="1807075"/>
                  <a:pt x="1432560" y="1822047"/>
                </a:cubicBezTo>
                <a:cubicBezTo>
                  <a:pt x="1321479" y="1837019"/>
                  <a:pt x="1094229" y="1833214"/>
                  <a:pt x="945593" y="1822047"/>
                </a:cubicBezTo>
                <a:cubicBezTo>
                  <a:pt x="796957" y="1810880"/>
                  <a:pt x="538496" y="1835771"/>
                  <a:pt x="303681" y="1822047"/>
                </a:cubicBezTo>
                <a:cubicBezTo>
                  <a:pt x="96202" y="1813682"/>
                  <a:pt x="2625" y="1667901"/>
                  <a:pt x="0" y="1518366"/>
                </a:cubicBezTo>
                <a:lnTo>
                  <a:pt x="0" y="1518373"/>
                </a:lnTo>
                <a:cubicBezTo>
                  <a:pt x="3980" y="1371635"/>
                  <a:pt x="10665" y="1196039"/>
                  <a:pt x="0" y="1062861"/>
                </a:cubicBezTo>
                <a:lnTo>
                  <a:pt x="0" y="1062861"/>
                </a:lnTo>
                <a:cubicBezTo>
                  <a:pt x="7896" y="956345"/>
                  <a:pt x="16604" y="858835"/>
                  <a:pt x="0" y="683271"/>
                </a:cubicBezTo>
                <a:cubicBezTo>
                  <a:pt x="-16604" y="507707"/>
                  <a:pt x="-4457" y="461196"/>
                  <a:pt x="0" y="303681"/>
                </a:cubicBezTo>
                <a:close/>
              </a:path>
              <a:path w="4315146" h="1822047" stroke="0" extrusionOk="0">
                <a:moveTo>
                  <a:pt x="0" y="303681"/>
                </a:moveTo>
                <a:cubicBezTo>
                  <a:pt x="-31438" y="118146"/>
                  <a:pt x="117348" y="-7037"/>
                  <a:pt x="303681" y="0"/>
                </a:cubicBezTo>
                <a:cubicBezTo>
                  <a:pt x="499486" y="6182"/>
                  <a:pt x="560112" y="-17052"/>
                  <a:pt x="790648" y="0"/>
                </a:cubicBezTo>
                <a:cubicBezTo>
                  <a:pt x="1021184" y="17052"/>
                  <a:pt x="1046342" y="20969"/>
                  <a:pt x="1277616" y="0"/>
                </a:cubicBezTo>
                <a:cubicBezTo>
                  <a:pt x="1508890" y="-20969"/>
                  <a:pt x="1630731" y="11697"/>
                  <a:pt x="1808853" y="0"/>
                </a:cubicBezTo>
                <a:cubicBezTo>
                  <a:pt x="1986975" y="-11697"/>
                  <a:pt x="2258732" y="20158"/>
                  <a:pt x="2517169" y="0"/>
                </a:cubicBezTo>
                <a:lnTo>
                  <a:pt x="2517169" y="0"/>
                </a:lnTo>
                <a:cubicBezTo>
                  <a:pt x="2761730" y="7169"/>
                  <a:pt x="2867337" y="14502"/>
                  <a:pt x="3067350" y="0"/>
                </a:cubicBezTo>
                <a:cubicBezTo>
                  <a:pt x="3267363" y="-14502"/>
                  <a:pt x="3455609" y="-7994"/>
                  <a:pt x="3595955" y="0"/>
                </a:cubicBezTo>
                <a:cubicBezTo>
                  <a:pt x="3689320" y="-19602"/>
                  <a:pt x="3875445" y="-2901"/>
                  <a:pt x="4011465" y="0"/>
                </a:cubicBezTo>
                <a:cubicBezTo>
                  <a:pt x="4173969" y="8758"/>
                  <a:pt x="4303182" y="152447"/>
                  <a:pt x="4315146" y="303681"/>
                </a:cubicBezTo>
                <a:cubicBezTo>
                  <a:pt x="4319664" y="401245"/>
                  <a:pt x="4302387" y="576985"/>
                  <a:pt x="4315146" y="668087"/>
                </a:cubicBezTo>
                <a:cubicBezTo>
                  <a:pt x="4327905" y="759189"/>
                  <a:pt x="4304181" y="875289"/>
                  <a:pt x="4315146" y="1062861"/>
                </a:cubicBezTo>
                <a:lnTo>
                  <a:pt x="4315146" y="1062861"/>
                </a:lnTo>
                <a:cubicBezTo>
                  <a:pt x="4317124" y="1264813"/>
                  <a:pt x="4310352" y="1297161"/>
                  <a:pt x="4315146" y="1518373"/>
                </a:cubicBezTo>
                <a:lnTo>
                  <a:pt x="4315146" y="1518366"/>
                </a:lnTo>
                <a:cubicBezTo>
                  <a:pt x="4330243" y="1698983"/>
                  <a:pt x="4188451" y="1836921"/>
                  <a:pt x="4011465" y="1822047"/>
                </a:cubicBezTo>
                <a:cubicBezTo>
                  <a:pt x="3920768" y="1811432"/>
                  <a:pt x="3722335" y="1838365"/>
                  <a:pt x="3595955" y="1822047"/>
                </a:cubicBezTo>
                <a:cubicBezTo>
                  <a:pt x="3809164" y="1908939"/>
                  <a:pt x="4110169" y="2031371"/>
                  <a:pt x="4284840" y="2051656"/>
                </a:cubicBezTo>
                <a:cubicBezTo>
                  <a:pt x="4459511" y="2071941"/>
                  <a:pt x="4757292" y="2213369"/>
                  <a:pt x="4920734" y="2263602"/>
                </a:cubicBezTo>
                <a:cubicBezTo>
                  <a:pt x="4635433" y="2215440"/>
                  <a:pt x="4514102" y="2163872"/>
                  <a:pt x="4343878" y="2157629"/>
                </a:cubicBezTo>
                <a:cubicBezTo>
                  <a:pt x="4173654" y="2151386"/>
                  <a:pt x="3951091" y="2074019"/>
                  <a:pt x="3767023" y="2051656"/>
                </a:cubicBezTo>
                <a:cubicBezTo>
                  <a:pt x="3582955" y="2029293"/>
                  <a:pt x="3429393" y="1984352"/>
                  <a:pt x="3238239" y="1954514"/>
                </a:cubicBezTo>
                <a:cubicBezTo>
                  <a:pt x="3047085" y="1924676"/>
                  <a:pt x="2768822" y="1860324"/>
                  <a:pt x="2517169" y="1822047"/>
                </a:cubicBezTo>
                <a:cubicBezTo>
                  <a:pt x="2350835" y="1825408"/>
                  <a:pt x="2249177" y="1845038"/>
                  <a:pt x="2030202" y="1822047"/>
                </a:cubicBezTo>
                <a:cubicBezTo>
                  <a:pt x="1811227" y="1799056"/>
                  <a:pt x="1737277" y="1805278"/>
                  <a:pt x="1498965" y="1822047"/>
                </a:cubicBezTo>
                <a:cubicBezTo>
                  <a:pt x="1260653" y="1838816"/>
                  <a:pt x="1170914" y="1822866"/>
                  <a:pt x="1011997" y="1822047"/>
                </a:cubicBezTo>
                <a:cubicBezTo>
                  <a:pt x="853080" y="1821228"/>
                  <a:pt x="476152" y="1796638"/>
                  <a:pt x="303681" y="1822047"/>
                </a:cubicBezTo>
                <a:cubicBezTo>
                  <a:pt x="124307" y="1799542"/>
                  <a:pt x="4795" y="1691021"/>
                  <a:pt x="0" y="1518366"/>
                </a:cubicBezTo>
                <a:lnTo>
                  <a:pt x="0" y="1518373"/>
                </a:lnTo>
                <a:cubicBezTo>
                  <a:pt x="22305" y="1409687"/>
                  <a:pt x="-7796" y="1185709"/>
                  <a:pt x="0" y="1062861"/>
                </a:cubicBezTo>
                <a:lnTo>
                  <a:pt x="0" y="1062861"/>
                </a:lnTo>
                <a:cubicBezTo>
                  <a:pt x="5729" y="911090"/>
                  <a:pt x="6407" y="801260"/>
                  <a:pt x="0" y="690863"/>
                </a:cubicBezTo>
                <a:cubicBezTo>
                  <a:pt x="-6407" y="580466"/>
                  <a:pt x="-18477" y="412618"/>
                  <a:pt x="0" y="303681"/>
                </a:cubicBezTo>
                <a:close/>
              </a:path>
            </a:pathLst>
          </a:custGeom>
          <a:solidFill>
            <a:schemeClr val="bg1"/>
          </a:solidFill>
          <a:ln w="19050">
            <a:solidFill>
              <a:schemeClr val="tx1"/>
            </a:solidFill>
            <a:extLst>
              <a:ext uri="{C807C97D-BFC1-408E-A445-0C87EB9F89A2}">
                <ask:lineSketchStyleProps xmlns:ask="http://schemas.microsoft.com/office/drawing/2018/sketchyshapes" sd="3271534889">
                  <a:prstGeom prst="wedgeRoundRectCallout">
                    <a:avLst>
                      <a:gd name="adj1" fmla="val 64034"/>
                      <a:gd name="adj2" fmla="val 74234"/>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Une image contenant intérieur, texte, meubles, table&#10;&#10;Description générée automatiquement">
            <a:extLst>
              <a:ext uri="{FF2B5EF4-FFF2-40B4-BE49-F238E27FC236}">
                <a16:creationId xmlns:a16="http://schemas.microsoft.com/office/drawing/2014/main" id="{A4B4F1C4-B9B3-5EC9-FE19-43217417E2F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22113" r="77887">
                        <a14:foregroundMark x1="42414" y1="87127" x2="50085" y2="86275"/>
                        <a14:foregroundMark x1="50085" y1="86275" x2="52676" y2="86275"/>
                        <a14:foregroundMark x1="62291" y1="84910" x2="62291" y2="84910"/>
                        <a14:foregroundMark x1="63689" y1="84655" x2="63553" y2="84569"/>
                        <a14:foregroundMark x1="64337" y1="85166" x2="64337" y2="85166"/>
                        <a14:foregroundMark x1="64780" y1="86189" x2="64780" y2="86189"/>
                        <a14:foregroundMark x1="65598" y1="85422" x2="65598" y2="85422"/>
                        <a14:foregroundMark x1="67064" y1="87127" x2="67064" y2="87127"/>
                        <a14:foregroundMark x1="67235" y1="87383" x2="67235" y2="87383"/>
                        <a14:foregroundMark x1="61507" y1="87894" x2="61507" y2="87894"/>
                        <a14:foregroundMark x1="61712" y1="86871" x2="61712" y2="86871"/>
                        <a14:foregroundMark x1="61302" y1="87894" x2="61166" y2="87894"/>
                        <a14:foregroundMark x1="61643" y1="88235" x2="61643" y2="88235"/>
                        <a14:foregroundMark x1="59700" y1="87809" x2="59700" y2="87809"/>
                        <a14:foregroundMark x1="59359" y1="87383" x2="59359" y2="87383"/>
                        <a14:foregroundMark x1="59768" y1="86189" x2="59768" y2="86189"/>
                        <a14:foregroundMark x1="66519" y1="72549" x2="66417" y2="74169"/>
                        <a14:foregroundMark x1="63348" y1="80307" x2="63450" y2="81330"/>
                        <a14:foregroundMark x1="36754" y1="81074" x2="36754" y2="81074"/>
                        <a14:foregroundMark x1="36754" y1="83546" x2="36754" y2="83546"/>
                        <a14:foregroundMark x1="36720" y1="85166" x2="36720" y2="85166"/>
                        <a14:foregroundMark x1="33208" y1="87809" x2="33208" y2="87809"/>
                        <a14:foregroundMark x1="33617" y1="86871" x2="33617" y2="86871"/>
                        <a14:foregroundMark x1="35800" y1="85166" x2="35800" y2="85166"/>
                        <a14:foregroundMark x1="38698" y1="88491" x2="38698" y2="88491"/>
                        <a14:foregroundMark x1="39039" y1="87894" x2="38902" y2="87980"/>
                        <a14:foregroundMark x1="34947" y1="88235" x2="34947" y2="88235"/>
                        <a14:foregroundMark x1="35015" y1="89003" x2="35015" y2="89003"/>
                        <a14:foregroundMark x1="33208" y1="87980" x2="33208" y2="87980"/>
                        <a14:foregroundMark x1="33583" y1="87980" x2="33515" y2="88406"/>
                        <a14:foregroundMark x1="32970" y1="88150" x2="32970" y2="88150"/>
                        <a14:foregroundMark x1="32970" y1="88747" x2="32970" y2="88747"/>
                        <a14:foregroundMark x1="52642" y1="52771" x2="52642" y2="52771"/>
                        <a14:foregroundMark x1="63212" y1="69991" x2="63212" y2="69991"/>
                        <a14:foregroundMark x1="62734" y1="69309" x2="62734" y2="69309"/>
                        <a14:foregroundMark x1="60109" y1="70673" x2="60109" y2="70673"/>
                        <a14:foregroundMark x1="60109" y1="73487" x2="60109" y2="73487"/>
                        <a14:foregroundMark x1="59905" y1="74851" x2="59905" y2="74851"/>
                        <a14:foregroundMark x1="49335" y1="53298" x2="49121" y2="61081"/>
                        <a14:foregroundMark x1="66873" y1="86156" x2="66873" y2="86156"/>
                        <a14:foregroundMark x1="65209" y1="87879" x2="65209" y2="87879"/>
                        <a14:foregroundMark x1="43631" y1="59477" x2="43631" y2="59477"/>
                        <a14:foregroundMark x1="40613" y1="88414" x2="40613" y2="88414"/>
                        <a14:foregroundMark x1="67277" y1="88295" x2="67277" y2="88295"/>
                        <a14:foregroundMark x1="39045" y1="87879" x2="39045" y2="87879"/>
                        <a14:backgroundMark x1="25264" y1="13725" x2="26696" y2="50810"/>
                        <a14:backgroundMark x1="25060" y1="43819" x2="50801" y2="31884"/>
                        <a14:backgroundMark x1="34027" y1="17562" x2="36993" y2="31714"/>
                        <a14:backgroundMark x1="31367" y1="63598" x2="31367" y2="63598"/>
                        <a14:backgroundMark x1="38254" y1="48934" x2="38254" y2="48934"/>
                        <a14:backgroundMark x1="34845" y1="48167" x2="34845" y2="48167"/>
                        <a14:backgroundMark x1="31913" y1="48423" x2="32970" y2="47570"/>
                        <a14:backgroundMark x1="35424" y1="50213" x2="36413" y2="50384"/>
                        <a14:backgroundMark x1="35595" y1="50639" x2="35595" y2="50639"/>
                        <a14:backgroundMark x1="35697" y1="50810" x2="36447" y2="50895"/>
                        <a14:backgroundMark x1="35595" y1="51151" x2="36311" y2="51407"/>
                        <a14:backgroundMark x1="32015" y1="51066" x2="34947" y2="50213"/>
                        <a14:backgroundMark x1="38254" y1="46803" x2="40948" y2="57289"/>
                        <a14:backgroundMark x1="39039" y1="66070" x2="39379" y2="66070"/>
                        <a14:backgroundMark x1="38459" y1="72975" x2="38459" y2="72975"/>
                        <a14:backgroundMark x1="38800" y1="74936" x2="38800" y2="74936"/>
                        <a14:backgroundMark x1="38629" y1="65132" x2="41221" y2="65217"/>
                        <a14:backgroundMark x1="46301" y1="64280" x2="46267" y2="63853"/>
                        <a14:backgroundMark x1="45380" y1="65729" x2="46505" y2="64450"/>
                        <a14:backgroundMark x1="36209" y1="22165" x2="48142" y2="21398"/>
                        <a14:backgroundMark x1="23491" y1="17050" x2="24412" y2="68883"/>
                        <a14:backgroundMark x1="29765" y1="43734" x2="28401" y2="71441"/>
                        <a14:backgroundMark x1="30617" y1="76215" x2="30788" y2="55925"/>
                        <a14:backgroundMark x1="30924" y1="59250" x2="30992" y2="64621"/>
                        <a14:backgroundMark x1="32015" y1="76726" x2="31265" y2="72720"/>
                        <a14:backgroundMark x1="46505" y1="17818" x2="56086" y2="17818"/>
                        <a14:backgroundMark x1="49403" y1="29241" x2="52335" y2="35891"/>
                        <a14:backgroundMark x1="50153" y1="44416" x2="50631" y2="44416"/>
                        <a14:backgroundMark x1="52233" y1="31884" x2="70815" y2="39983"/>
                        <a14:backgroundMark x1="78691" y1="28900" x2="64439" y2="32651"/>
                        <a14:backgroundMark x1="77941" y1="23274" x2="62393" y2="23615"/>
                        <a14:backgroundMark x1="68360" y1="34697" x2="77088" y2="36999"/>
                        <a14:backgroundMark x1="76100" y1="35209" x2="74633" y2="66581"/>
                        <a14:backgroundMark x1="74633" y1="66581" x2="74633" y2="66581"/>
                        <a14:backgroundMark x1="61916" y1="74851" x2="62189" y2="74595"/>
                        <a14:backgroundMark x1="62632" y1="73828" x2="60859" y2="74680"/>
                        <a14:backgroundMark x1="58132" y1="74084" x2="58370" y2="71355"/>
                        <a14:backgroundMark x1="58711" y1="56436" x2="59768" y2="50384"/>
                        <a14:backgroundMark x1="63382" y1="49020" x2="59154" y2="52174"/>
                        <a14:backgroundMark x1="64098" y1="52003" x2="65530" y2="45098"/>
                        <a14:backgroundMark x1="69110" y1="43734" x2="74599" y2="60870"/>
                        <a14:backgroundMark x1="76850" y1="60358" x2="75861" y2="80904"/>
                        <a14:backgroundMark x1="74020" y1="60529" x2="73304" y2="79284"/>
                        <a14:backgroundMark x1="70474" y1="53197" x2="69962" y2="78431"/>
                        <a14:backgroundMark x1="69962" y1="78431" x2="69928" y2="78431"/>
                        <a14:backgroundMark x1="63655" y1="64280" x2="63553" y2="67263"/>
                        <a14:backgroundMark x1="62905" y1="66581" x2="62155" y2="64962"/>
                        <a14:backgroundMark x1="58404" y1="64962" x2="55574" y2="64706"/>
                        <a14:backgroundMark x1="69315" y1="46292" x2="71804" y2="49702"/>
                        <a14:backgroundMark x1="69485" y1="67263" x2="70303" y2="58738"/>
                        <a14:backgroundMark x1="68940" y1="62404" x2="68974" y2="61893"/>
                        <a14:backgroundMark x1="69212" y1="59420" x2="69008" y2="62489"/>
                        <a14:backgroundMark x1="69110" y1="59847" x2="69110" y2="59847"/>
                        <a14:backgroundMark x1="69212" y1="59250" x2="69212" y2="59250"/>
                        <a14:backgroundMark x1="50428" y1="36482" x2="51260" y2="36958"/>
                        <a14:backgroundMark x1="60029" y1="65478" x2="60029" y2="65478"/>
                      </a14:backgroundRemoval>
                    </a14:imgEffect>
                  </a14:imgLayer>
                </a14:imgProps>
              </a:ext>
              <a:ext uri="{28A0092B-C50C-407E-A947-70E740481C1C}">
                <a14:useLocalDpi xmlns:a14="http://schemas.microsoft.com/office/drawing/2010/main" val="0"/>
              </a:ext>
            </a:extLst>
          </a:blip>
          <a:srcRect l="30140" t="35261" r="29888" b="1762"/>
          <a:stretch/>
        </p:blipFill>
        <p:spPr>
          <a:xfrm>
            <a:off x="2600826" y="2452710"/>
            <a:ext cx="6990348" cy="4405290"/>
          </a:xfrm>
          <a:prstGeom prst="rect">
            <a:avLst/>
          </a:prstGeom>
        </p:spPr>
      </p:pic>
      <p:sp>
        <p:nvSpPr>
          <p:cNvPr id="9" name="ZoneTexte 8">
            <a:extLst>
              <a:ext uri="{FF2B5EF4-FFF2-40B4-BE49-F238E27FC236}">
                <a16:creationId xmlns:a16="http://schemas.microsoft.com/office/drawing/2014/main" id="{12BAB9A8-0D48-5210-F940-3FF8036538A8}"/>
              </a:ext>
            </a:extLst>
          </p:cNvPr>
          <p:cNvSpPr txBox="1"/>
          <p:nvPr/>
        </p:nvSpPr>
        <p:spPr>
          <a:xfrm>
            <a:off x="958493" y="808779"/>
            <a:ext cx="3493214" cy="1754326"/>
          </a:xfrm>
          <a:prstGeom prst="rect">
            <a:avLst/>
          </a:prstGeom>
          <a:noFill/>
        </p:spPr>
        <p:txBody>
          <a:bodyPr wrap="square" rtlCol="0">
            <a:spAutoFit/>
          </a:bodyPr>
          <a:lstStyle/>
          <a:p>
            <a:pPr algn="ctr"/>
            <a:r>
              <a:rPr lang="fr-FR" sz="3600" b="1" dirty="0">
                <a:latin typeface="Cavolini" panose="03000502040302020204" pitchFamily="66" charset="0"/>
                <a:cs typeface="Cavolini" panose="03000502040302020204" pitchFamily="66" charset="0"/>
              </a:rPr>
              <a:t>A vos formulaires </a:t>
            </a:r>
            <a:r>
              <a:rPr lang="fr-FR" sz="3600" b="1" dirty="0">
                <a:solidFill>
                  <a:srgbClr val="A688C6"/>
                </a:solidFill>
                <a:latin typeface="Cavolini" panose="03000502040302020204" pitchFamily="66" charset="0"/>
                <a:cs typeface="Cavolini" panose="03000502040302020204" pitchFamily="66" charset="0"/>
              </a:rPr>
              <a:t>Papernest</a:t>
            </a:r>
            <a:r>
              <a:rPr lang="fr-FR" sz="3600" b="1" dirty="0">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3353794668"/>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6208</TotalTime>
  <Words>1567</Words>
  <Application>Microsoft Office PowerPoint</Application>
  <PresentationFormat>Grand écran</PresentationFormat>
  <Paragraphs>166</Paragraphs>
  <Slides>18</Slides>
  <Notes>0</Notes>
  <HiddenSlides>0</HiddenSlides>
  <MMClips>1</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Arial</vt:lpstr>
      <vt:lpstr>Arial Black</vt:lpstr>
      <vt:lpstr>Calibri</vt:lpstr>
      <vt:lpstr>Cavolini</vt:lpstr>
      <vt:lpstr>Montserrat</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422</cp:revision>
  <dcterms:created xsi:type="dcterms:W3CDTF">2020-06-24T09:20:11Z</dcterms:created>
  <dcterms:modified xsi:type="dcterms:W3CDTF">2023-08-27T08:55:44Z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2023-06-26T12:42:57Z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