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5" r:id="rId6"/>
  </p:sldMasterIdLst>
  <p:notesMasterIdLst>
    <p:notesMasterId r:id="rId23"/>
  </p:notesMasterIdLst>
  <p:sldIdLst>
    <p:sldId id="358" r:id="rId7"/>
    <p:sldId id="267" r:id="rId8"/>
    <p:sldId id="359" r:id="rId9"/>
    <p:sldId id="269" r:id="rId10"/>
    <p:sldId id="367" r:id="rId11"/>
    <p:sldId id="369" r:id="rId12"/>
    <p:sldId id="378" r:id="rId13"/>
    <p:sldId id="381" r:id="rId14"/>
    <p:sldId id="370" r:id="rId15"/>
    <p:sldId id="366" r:id="rId16"/>
    <p:sldId id="376" r:id="rId17"/>
    <p:sldId id="377" r:id="rId18"/>
    <p:sldId id="379" r:id="rId19"/>
    <p:sldId id="373" r:id="rId20"/>
    <p:sldId id="374" r:id="rId21"/>
    <p:sldId id="380"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88C6"/>
    <a:srgbClr val="C1A5E0"/>
    <a:srgbClr val="B6A9E4"/>
    <a:srgbClr val="D5CAF5"/>
    <a:srgbClr val="72D0EE"/>
    <a:srgbClr val="4195C2"/>
    <a:srgbClr val="809DCB"/>
    <a:srgbClr val="C387A9"/>
    <a:srgbClr val="979FE1"/>
    <a:srgbClr val="067C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89" autoAdjust="0"/>
    <p:restoredTop sz="96224" autoAdjust="0"/>
  </p:normalViewPr>
  <p:slideViewPr>
    <p:cSldViewPr snapToGrid="0">
      <p:cViewPr>
        <p:scale>
          <a:sx n="62" d="100"/>
          <a:sy n="62" d="100"/>
        </p:scale>
        <p:origin x="1100"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29724034526078"/>
          <c:y val="0.19725038986589227"/>
          <c:w val="0.42215542350296953"/>
          <c:h val="0.62023109242881602"/>
        </c:manualLayout>
      </c:layout>
      <c:doughnutChart>
        <c:varyColors val="1"/>
        <c:ser>
          <c:idx val="0"/>
          <c:order val="0"/>
          <c:tx>
            <c:strRef>
              <c:f>Feuil1!$B$1</c:f>
              <c:strCache>
                <c:ptCount val="1"/>
                <c:pt idx="0">
                  <c:v>Nombre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EB6-4503-BF35-89FB38D94B9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FBEC-4188-9FC7-BD6E852C0A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EB6-4503-BF35-89FB38D94B9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EB6-4503-BF35-89FB38D94B9F}"/>
              </c:ext>
            </c:extLst>
          </c:dPt>
          <c:cat>
            <c:strRef>
              <c:f>Feuil1!$A$2:$A$5</c:f>
              <c:strCache>
                <c:ptCount val="2"/>
                <c:pt idx="0">
                  <c:v>Leads qualifiés</c:v>
                </c:pt>
                <c:pt idx="1">
                  <c:v>Mises en relation</c:v>
                </c:pt>
              </c:strCache>
            </c:strRef>
          </c:cat>
          <c:val>
            <c:numRef>
              <c:f>Feuil1!$B$2:$B$5</c:f>
              <c:numCache>
                <c:formatCode>General</c:formatCode>
                <c:ptCount val="4"/>
                <c:pt idx="0">
                  <c:v>70</c:v>
                </c:pt>
                <c:pt idx="1">
                  <c:v>141</c:v>
                </c:pt>
              </c:numCache>
            </c:numRef>
          </c:val>
          <c:extLst>
            <c:ext xmlns:c16="http://schemas.microsoft.com/office/drawing/2014/chart" uri="{C3380CC4-5D6E-409C-BE32-E72D297353CC}">
              <c16:uniqueId val="{00000000-FBEC-4188-9FC7-BD6E852C0A6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29724034526078"/>
          <c:y val="0.19725038986589227"/>
          <c:w val="0.42215542350296953"/>
          <c:h val="0.62023109242881602"/>
        </c:manualLayout>
      </c:layout>
      <c:doughnutChart>
        <c:varyColors val="1"/>
        <c:ser>
          <c:idx val="0"/>
          <c:order val="0"/>
          <c:tx>
            <c:strRef>
              <c:f>Feuil1!$B$1</c:f>
              <c:strCache>
                <c:ptCount val="1"/>
                <c:pt idx="0">
                  <c:v>Nombre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AA3-47AE-ABF8-39DB497853A3}"/>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3AA3-47AE-ABF8-39DB497853A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AA3-47AE-ABF8-39DB497853A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AA3-47AE-ABF8-39DB497853A3}"/>
              </c:ext>
            </c:extLst>
          </c:dPt>
          <c:cat>
            <c:strRef>
              <c:f>Feuil1!$A$2:$A$5</c:f>
              <c:strCache>
                <c:ptCount val="2"/>
                <c:pt idx="0">
                  <c:v>clients nets</c:v>
                </c:pt>
                <c:pt idx="1">
                  <c:v>Leads qualifiés</c:v>
                </c:pt>
              </c:strCache>
            </c:strRef>
          </c:cat>
          <c:val>
            <c:numRef>
              <c:f>Feuil1!$B$2:$B$5</c:f>
              <c:numCache>
                <c:formatCode>General</c:formatCode>
                <c:ptCount val="4"/>
                <c:pt idx="0">
                  <c:v>36</c:v>
                </c:pt>
                <c:pt idx="1">
                  <c:v>70</c:v>
                </c:pt>
              </c:numCache>
            </c:numRef>
          </c:val>
          <c:extLst>
            <c:ext xmlns:c16="http://schemas.microsoft.com/office/drawing/2014/chart" uri="{C3380CC4-5D6E-409C-BE32-E72D297353CC}">
              <c16:uniqueId val="{00000008-3AA3-47AE-ABF8-39DB497853A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29724034526078"/>
          <c:y val="0.19725038986589227"/>
          <c:w val="0.42215542350296953"/>
          <c:h val="0.62023109242881602"/>
        </c:manualLayout>
      </c:layout>
      <c:doughnutChart>
        <c:varyColors val="1"/>
        <c:ser>
          <c:idx val="0"/>
          <c:order val="0"/>
          <c:tx>
            <c:strRef>
              <c:f>Feuil1!$B$1</c:f>
              <c:strCache>
                <c:ptCount val="1"/>
                <c:pt idx="0">
                  <c:v>Nombre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4DA-48FC-A7AD-F1E9F069613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14DA-48FC-A7AD-F1E9F069613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4DA-48FC-A7AD-F1E9F069613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4DA-48FC-A7AD-F1E9F0696136}"/>
              </c:ext>
            </c:extLst>
          </c:dPt>
          <c:cat>
            <c:strRef>
              <c:f>Feuil1!$A$2:$A$5</c:f>
              <c:strCache>
                <c:ptCount val="2"/>
                <c:pt idx="0">
                  <c:v>rdvs</c:v>
                </c:pt>
                <c:pt idx="1">
                  <c:v>décrochages</c:v>
                </c:pt>
              </c:strCache>
            </c:strRef>
          </c:cat>
          <c:val>
            <c:numRef>
              <c:f>Feuil1!$B$2:$B$5</c:f>
              <c:numCache>
                <c:formatCode>#,##0</c:formatCode>
                <c:ptCount val="4"/>
                <c:pt idx="0">
                  <c:v>1184</c:v>
                </c:pt>
                <c:pt idx="1">
                  <c:v>34583</c:v>
                </c:pt>
              </c:numCache>
            </c:numRef>
          </c:val>
          <c:extLst>
            <c:ext xmlns:c16="http://schemas.microsoft.com/office/drawing/2014/chart" uri="{C3380CC4-5D6E-409C-BE32-E72D297353CC}">
              <c16:uniqueId val="{00000008-14DA-48FC-A7AD-F1E9F069613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29724034526078"/>
          <c:y val="0.19725038986589227"/>
          <c:w val="0.42215542350296953"/>
          <c:h val="0.62023109242881602"/>
        </c:manualLayout>
      </c:layout>
      <c:doughnutChart>
        <c:varyColors val="1"/>
        <c:ser>
          <c:idx val="0"/>
          <c:order val="0"/>
          <c:tx>
            <c:strRef>
              <c:f>Feuil1!$B$1</c:f>
              <c:strCache>
                <c:ptCount val="1"/>
                <c:pt idx="0">
                  <c:v>Nombre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06C-4BE1-9EEA-43E7B76C406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606C-4BE1-9EEA-43E7B76C406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06C-4BE1-9EEA-43E7B76C406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06C-4BE1-9EEA-43E7B76C4066}"/>
              </c:ext>
            </c:extLst>
          </c:dPt>
          <c:cat>
            <c:strRef>
              <c:f>Feuil1!$A$2:$A$5</c:f>
              <c:strCache>
                <c:ptCount val="2"/>
                <c:pt idx="0">
                  <c:v>clients ayant changé de contrats</c:v>
                </c:pt>
                <c:pt idx="1">
                  <c:v>rdvs fixés</c:v>
                </c:pt>
              </c:strCache>
            </c:strRef>
          </c:cat>
          <c:val>
            <c:numRef>
              <c:f>Feuil1!$B$2:$B$5</c:f>
              <c:numCache>
                <c:formatCode>General</c:formatCode>
                <c:ptCount val="4"/>
                <c:pt idx="0">
                  <c:v>119</c:v>
                </c:pt>
                <c:pt idx="1">
                  <c:v>1184</c:v>
                </c:pt>
              </c:numCache>
            </c:numRef>
          </c:val>
          <c:extLst>
            <c:ext xmlns:c16="http://schemas.microsoft.com/office/drawing/2014/chart" uri="{C3380CC4-5D6E-409C-BE32-E72D297353CC}">
              <c16:uniqueId val="{00000008-606C-4BE1-9EEA-43E7B76C406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8EE17-BBD8-49C7-8792-86E6361D9CFB}" type="datetimeFigureOut">
              <a:rPr lang="fr-FR" smtClean="0"/>
              <a:t>31/01/2024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1CDDF-1C3C-4750-92BF-B7E13DC40C22}" type="slidenum">
              <a:rPr lang="fr-FR" smtClean="0"/>
              <a:t>‹N°›</a:t>
            </a:fld>
            <a:endParaRPr lang="fr-FR"/>
          </a:p>
        </p:txBody>
      </p:sp>
    </p:spTree>
    <p:extLst>
      <p:ext uri="{BB962C8B-B14F-4D97-AF65-F5344CB8AC3E}">
        <p14:creationId xmlns:p14="http://schemas.microsoft.com/office/powerpoint/2010/main" val="2988734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COUVERTURE">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intérieur, texte, meubles, table&#10;&#10;Description générée automatiquement">
            <a:extLst>
              <a:ext uri="{FF2B5EF4-FFF2-40B4-BE49-F238E27FC236}">
                <a16:creationId xmlns:a16="http://schemas.microsoft.com/office/drawing/2014/main" id="{F23C9E38-46AC-D3A2-F76C-A48E44C68A25}"/>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15141" t="6211" r="15141" b="8170"/>
          <a:stretch/>
        </p:blipFill>
        <p:spPr>
          <a:xfrm>
            <a:off x="0" y="434479"/>
            <a:ext cx="12192000" cy="5989042"/>
          </a:xfrm>
          <a:prstGeom prst="rect">
            <a:avLst/>
          </a:prstGeom>
        </p:spPr>
      </p:pic>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36006189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186366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2486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01</a:t>
            </a:r>
          </a:p>
        </p:txBody>
      </p:sp>
    </p:spTree>
    <p:extLst>
      <p:ext uri="{BB962C8B-B14F-4D97-AF65-F5344CB8AC3E}">
        <p14:creationId xmlns:p14="http://schemas.microsoft.com/office/powerpoint/2010/main" val="3012773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2105235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76096548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2468197159"/>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129692201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815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COUVERTURE">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intérieur, texte, meubles, table&#10;&#10;Description générée automatiquement">
            <a:extLst>
              <a:ext uri="{FF2B5EF4-FFF2-40B4-BE49-F238E27FC236}">
                <a16:creationId xmlns:a16="http://schemas.microsoft.com/office/drawing/2014/main" id="{F23C9E38-46AC-D3A2-F76C-A48E44C68A25}"/>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15141" t="6211" r="15141" b="8170"/>
          <a:stretch/>
        </p:blipFill>
        <p:spPr>
          <a:xfrm>
            <a:off x="0" y="434479"/>
            <a:ext cx="12192000" cy="5989042"/>
          </a:xfrm>
          <a:prstGeom prst="rect">
            <a:avLst/>
          </a:prstGeom>
        </p:spPr>
      </p:pic>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3400053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5.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75473839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5"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chart" Target="../charts/chart2.xml"/><Relationship Id="rId7"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chart" Target="../charts/chart4.xml"/><Relationship Id="rId4" Type="http://schemas.openxmlformats.org/officeDocument/2006/relationships/chart" Target="../charts/chart3.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hyperlink" Target="mailto:lucie.tesson@papernest.com" TargetMode="External"/><Relationship Id="rId3" Type="http://schemas.openxmlformats.org/officeDocument/2006/relationships/image" Target="../media/image18.png"/><Relationship Id="rId7" Type="http://schemas.openxmlformats.org/officeDocument/2006/relationships/hyperlink" Target="mailto:noe.benard@papernest.com?subject=Demande%20d'informations%20Papernest" TargetMode="External"/><Relationship Id="rId2" Type="http://schemas.openxmlformats.org/officeDocument/2006/relationships/hyperlink" Target="http://commerciaux.celca.caisse-epargne.fr/" TargetMode="External"/><Relationship Id="rId1" Type="http://schemas.openxmlformats.org/officeDocument/2006/relationships/slideLayout" Target="../slideLayouts/slideLayout13.xml"/><Relationship Id="rId6" Type="http://schemas.openxmlformats.org/officeDocument/2006/relationships/hyperlink" Target="mailto:lucie.tesson@papernest.com?subject=Demande%20d'informations%20Papernest" TargetMode="External"/><Relationship Id="rId5" Type="http://schemas.openxmlformats.org/officeDocument/2006/relationships/hyperlink" Target="http://commerciaux.celca.caisse-epargne.fr/particuliers/zoom-jeunes/parrainage/papernest-support-de-presentation/" TargetMode="External"/><Relationship Id="rId4" Type="http://schemas.openxmlformats.org/officeDocument/2006/relationships/image" Target="../media/image19.png"/><Relationship Id="rId9" Type="http://schemas.openxmlformats.org/officeDocument/2006/relationships/hyperlink" Target="mailto:noe.benard@papernest.com" TargetMode="Externa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1"/>
          </p:nvPr>
        </p:nvSpPr>
        <p:spPr/>
        <p:txBody>
          <a:bodyPr/>
          <a:lstStyle/>
          <a:p>
            <a:r>
              <a:rPr lang="fr-FR" dirty="0"/>
              <a:t>Département Marketing</a:t>
            </a:r>
          </a:p>
        </p:txBody>
      </p:sp>
      <p:sp>
        <p:nvSpPr>
          <p:cNvPr id="7" name="Titre 3">
            <a:extLst>
              <a:ext uri="{FF2B5EF4-FFF2-40B4-BE49-F238E27FC236}">
                <a16:creationId xmlns:a16="http://schemas.microsoft.com/office/drawing/2014/main" id="{041583C1-0950-636F-DD02-4FA1BAF0534E}"/>
              </a:ext>
            </a:extLst>
          </p:cNvPr>
          <p:cNvSpPr txBox="1">
            <a:spLocks/>
          </p:cNvSpPr>
          <p:nvPr/>
        </p:nvSpPr>
        <p:spPr>
          <a:xfrm>
            <a:off x="0" y="1552778"/>
            <a:ext cx="12192000" cy="2233442"/>
          </a:xfrm>
          <a:prstGeom prst="rect">
            <a:avLst/>
          </a:prstGeom>
          <a:noFill/>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5000" dirty="0">
                <a:solidFill>
                  <a:srgbClr val="E84048"/>
                </a:solidFill>
                <a:effectLst>
                  <a:outerShdw blurRad="38100" dist="38100" dir="2700000" algn="tl">
                    <a:srgbClr val="000000">
                      <a:alpha val="43137"/>
                    </a:srgbClr>
                  </a:outerShdw>
                </a:effectLst>
              </a:rPr>
              <a:t>PAPERNEST, LA SOLUTION A PROPOSER A NOS CLIENTS</a:t>
            </a:r>
          </a:p>
        </p:txBody>
      </p:sp>
      <p:pic>
        <p:nvPicPr>
          <p:cNvPr id="14" name="Image 13" descr="Une image contenant intérieur, texte, meubles, table&#10;&#10;Description générée automatiquement">
            <a:extLst>
              <a:ext uri="{FF2B5EF4-FFF2-40B4-BE49-F238E27FC236}">
                <a16:creationId xmlns:a16="http://schemas.microsoft.com/office/drawing/2014/main" id="{EA78CE23-F8F3-EAF0-CD0F-61AC69E2423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22113" r="77887">
                        <a14:foregroundMark x1="42414" y1="87127" x2="50085" y2="86275"/>
                        <a14:foregroundMark x1="50085" y1="86275" x2="52676" y2="86275"/>
                        <a14:foregroundMark x1="62291" y1="84910" x2="62291" y2="84910"/>
                        <a14:foregroundMark x1="63689" y1="84655" x2="63553" y2="84569"/>
                        <a14:foregroundMark x1="64337" y1="85166" x2="64337" y2="85166"/>
                        <a14:foregroundMark x1="64780" y1="86189" x2="64780" y2="86189"/>
                        <a14:foregroundMark x1="65598" y1="85422" x2="65598" y2="85422"/>
                        <a14:foregroundMark x1="67064" y1="87127" x2="67064" y2="87127"/>
                        <a14:foregroundMark x1="67235" y1="87383" x2="67235" y2="87383"/>
                        <a14:foregroundMark x1="61507" y1="87894" x2="61507" y2="87894"/>
                        <a14:foregroundMark x1="61712" y1="86871" x2="61712" y2="86871"/>
                        <a14:foregroundMark x1="61302" y1="87894" x2="61166" y2="87894"/>
                        <a14:foregroundMark x1="61643" y1="88235" x2="61643" y2="88235"/>
                        <a14:foregroundMark x1="59700" y1="87809" x2="59700" y2="87809"/>
                        <a14:foregroundMark x1="59359" y1="87383" x2="59359" y2="87383"/>
                        <a14:foregroundMark x1="59768" y1="86189" x2="59768" y2="86189"/>
                        <a14:foregroundMark x1="66519" y1="72549" x2="66417" y2="74169"/>
                        <a14:foregroundMark x1="63348" y1="80307" x2="63450" y2="81330"/>
                        <a14:foregroundMark x1="36754" y1="81074" x2="36754" y2="81074"/>
                        <a14:foregroundMark x1="36754" y1="83546" x2="36754" y2="83546"/>
                        <a14:foregroundMark x1="36720" y1="85166" x2="36720" y2="85166"/>
                        <a14:foregroundMark x1="33208" y1="87809" x2="33208" y2="87809"/>
                        <a14:foregroundMark x1="33617" y1="86871" x2="33617" y2="86871"/>
                        <a14:foregroundMark x1="35800" y1="85166" x2="35800" y2="85166"/>
                        <a14:foregroundMark x1="38698" y1="88491" x2="38698" y2="88491"/>
                        <a14:foregroundMark x1="39039" y1="87894" x2="38902" y2="87980"/>
                        <a14:foregroundMark x1="34947" y1="88235" x2="34947" y2="88235"/>
                        <a14:foregroundMark x1="35015" y1="89003" x2="35015" y2="89003"/>
                        <a14:foregroundMark x1="33208" y1="87980" x2="33208" y2="87980"/>
                        <a14:foregroundMark x1="33583" y1="87980" x2="33515" y2="88406"/>
                        <a14:foregroundMark x1="32970" y1="88150" x2="32970" y2="88150"/>
                        <a14:foregroundMark x1="32970" y1="88747" x2="32970" y2="88747"/>
                        <a14:foregroundMark x1="52642" y1="52771" x2="52642" y2="52771"/>
                        <a14:foregroundMark x1="63212" y1="69991" x2="63212" y2="69991"/>
                        <a14:foregroundMark x1="62734" y1="69309" x2="62734" y2="69309"/>
                        <a14:foregroundMark x1="60109" y1="70673" x2="60109" y2="70673"/>
                        <a14:foregroundMark x1="60109" y1="73487" x2="60109" y2="73487"/>
                        <a14:foregroundMark x1="59905" y1="74851" x2="59905" y2="74851"/>
                        <a14:foregroundMark x1="49335" y1="53298" x2="49121" y2="61081"/>
                        <a14:foregroundMark x1="66873" y1="86156" x2="66873" y2="86156"/>
                        <a14:foregroundMark x1="65209" y1="87879" x2="65209" y2="87879"/>
                        <a14:foregroundMark x1="43631" y1="59477" x2="43631" y2="59477"/>
                        <a14:foregroundMark x1="40613" y1="88414" x2="40613" y2="88414"/>
                        <a14:foregroundMark x1="67277" y1="88295" x2="67277" y2="88295"/>
                        <a14:foregroundMark x1="39045" y1="87879" x2="39045" y2="87879"/>
                        <a14:backgroundMark x1="25264" y1="13725" x2="26696" y2="50810"/>
                        <a14:backgroundMark x1="25060" y1="43819" x2="50801" y2="31884"/>
                        <a14:backgroundMark x1="34027" y1="17562" x2="36993" y2="31714"/>
                        <a14:backgroundMark x1="31367" y1="63598" x2="31367" y2="63598"/>
                        <a14:backgroundMark x1="38254" y1="48934" x2="38254" y2="48934"/>
                        <a14:backgroundMark x1="34845" y1="48167" x2="34845" y2="48167"/>
                        <a14:backgroundMark x1="31913" y1="48423" x2="32970" y2="47570"/>
                        <a14:backgroundMark x1="35424" y1="50213" x2="36413" y2="50384"/>
                        <a14:backgroundMark x1="35595" y1="50639" x2="35595" y2="50639"/>
                        <a14:backgroundMark x1="35697" y1="50810" x2="36447" y2="50895"/>
                        <a14:backgroundMark x1="35595" y1="51151" x2="36311" y2="51407"/>
                        <a14:backgroundMark x1="32015" y1="51066" x2="34947" y2="50213"/>
                        <a14:backgroundMark x1="38254" y1="46803" x2="40948" y2="57289"/>
                        <a14:backgroundMark x1="39039" y1="66070" x2="39379" y2="66070"/>
                        <a14:backgroundMark x1="38459" y1="72975" x2="38459" y2="72975"/>
                        <a14:backgroundMark x1="38800" y1="74936" x2="38800" y2="74936"/>
                        <a14:backgroundMark x1="38629" y1="65132" x2="41221" y2="65217"/>
                        <a14:backgroundMark x1="46301" y1="64280" x2="46267" y2="63853"/>
                        <a14:backgroundMark x1="45380" y1="65729" x2="46505" y2="64450"/>
                        <a14:backgroundMark x1="36209" y1="22165" x2="48142" y2="21398"/>
                        <a14:backgroundMark x1="23491" y1="17050" x2="24412" y2="68883"/>
                        <a14:backgroundMark x1="29765" y1="43734" x2="28401" y2="71441"/>
                        <a14:backgroundMark x1="30617" y1="76215" x2="30788" y2="55925"/>
                        <a14:backgroundMark x1="30924" y1="59250" x2="30992" y2="64621"/>
                        <a14:backgroundMark x1="32015" y1="76726" x2="31265" y2="72720"/>
                        <a14:backgroundMark x1="46505" y1="17818" x2="56086" y2="17818"/>
                        <a14:backgroundMark x1="49403" y1="29241" x2="52335" y2="35891"/>
                        <a14:backgroundMark x1="50153" y1="44416" x2="50631" y2="44416"/>
                        <a14:backgroundMark x1="52233" y1="31884" x2="70815" y2="39983"/>
                        <a14:backgroundMark x1="78691" y1="28900" x2="64439" y2="32651"/>
                        <a14:backgroundMark x1="77941" y1="23274" x2="62393" y2="23615"/>
                        <a14:backgroundMark x1="68360" y1="34697" x2="77088" y2="36999"/>
                        <a14:backgroundMark x1="76100" y1="35209" x2="74633" y2="66581"/>
                        <a14:backgroundMark x1="74633" y1="66581" x2="74633" y2="66581"/>
                        <a14:backgroundMark x1="61916" y1="74851" x2="62189" y2="74595"/>
                        <a14:backgroundMark x1="62632" y1="73828" x2="60859" y2="74680"/>
                        <a14:backgroundMark x1="58132" y1="74084" x2="58370" y2="71355"/>
                        <a14:backgroundMark x1="58711" y1="56436" x2="59768" y2="50384"/>
                        <a14:backgroundMark x1="63382" y1="49020" x2="59154" y2="52174"/>
                        <a14:backgroundMark x1="64098" y1="52003" x2="65530" y2="45098"/>
                        <a14:backgroundMark x1="69110" y1="43734" x2="74599" y2="60870"/>
                        <a14:backgroundMark x1="76850" y1="60358" x2="75861" y2="80904"/>
                        <a14:backgroundMark x1="74020" y1="60529" x2="73304" y2="79284"/>
                        <a14:backgroundMark x1="70474" y1="53197" x2="69962" y2="78431"/>
                        <a14:backgroundMark x1="69962" y1="78431" x2="69928" y2="78431"/>
                        <a14:backgroundMark x1="63655" y1="64280" x2="63553" y2="67263"/>
                        <a14:backgroundMark x1="62905" y1="66581" x2="62155" y2="64962"/>
                        <a14:backgroundMark x1="58404" y1="64962" x2="55574" y2="64706"/>
                        <a14:backgroundMark x1="69315" y1="46292" x2="71804" y2="49702"/>
                        <a14:backgroundMark x1="69485" y1="67263" x2="70303" y2="58738"/>
                        <a14:backgroundMark x1="68940" y1="62404" x2="68974" y2="61893"/>
                        <a14:backgroundMark x1="69212" y1="59420" x2="69008" y2="62489"/>
                        <a14:backgroundMark x1="69110" y1="59847" x2="69110" y2="59847"/>
                        <a14:backgroundMark x1="69212" y1="59250" x2="69212" y2="59250"/>
                        <a14:backgroundMark x1="50428" y1="36482" x2="51260" y2="36958"/>
                        <a14:backgroundMark x1="60029" y1="65478" x2="60029" y2="65478"/>
                      </a14:backgroundRemoval>
                    </a14:imgEffect>
                  </a14:imgLayer>
                </a14:imgProps>
              </a:ext>
              <a:ext uri="{28A0092B-C50C-407E-A947-70E740481C1C}">
                <a14:useLocalDpi xmlns:a14="http://schemas.microsoft.com/office/drawing/2010/main" val="0"/>
              </a:ext>
            </a:extLst>
          </a:blip>
          <a:srcRect l="30140" t="35261" r="29888" b="1762"/>
          <a:stretch/>
        </p:blipFill>
        <p:spPr>
          <a:xfrm>
            <a:off x="2600826" y="2490798"/>
            <a:ext cx="6990348" cy="4405290"/>
          </a:xfrm>
          <a:prstGeom prst="rect">
            <a:avLst/>
          </a:prstGeom>
        </p:spPr>
      </p:pic>
    </p:spTree>
    <p:extLst>
      <p:ext uri="{BB962C8B-B14F-4D97-AF65-F5344CB8AC3E}">
        <p14:creationId xmlns:p14="http://schemas.microsoft.com/office/powerpoint/2010/main" val="100207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870399" y="2309187"/>
            <a:ext cx="7620201" cy="2239625"/>
          </a:xfrm>
        </p:spPr>
        <p:txBody>
          <a:bodyPr/>
          <a:lstStyle/>
          <a:p>
            <a:r>
              <a:rPr lang="fr-FR" dirty="0"/>
              <a:t>Le contexte</a:t>
            </a:r>
          </a:p>
          <a:p>
            <a:r>
              <a:rPr lang="fr-FR" dirty="0"/>
              <a:t>Le service </a:t>
            </a:r>
            <a:r>
              <a:rPr lang="fr-FR" dirty="0" err="1"/>
              <a:t>Papernest</a:t>
            </a:r>
            <a:r>
              <a:rPr lang="fr-FR" dirty="0"/>
              <a:t> </a:t>
            </a:r>
          </a:p>
          <a:p>
            <a:r>
              <a:rPr lang="fr-FR" dirty="0"/>
              <a:t>Les succès depuis la mise en marché de </a:t>
            </a:r>
            <a:r>
              <a:rPr lang="fr-FR" dirty="0" err="1"/>
              <a:t>Papernest</a:t>
            </a:r>
            <a:endParaRPr lang="fr-FR" dirty="0"/>
          </a:p>
          <a:p>
            <a:r>
              <a:rPr lang="fr-FR" dirty="0"/>
              <a:t>Les possibilités de rebonds sur des produits bancaires</a:t>
            </a:r>
          </a:p>
          <a:p>
            <a:r>
              <a:rPr lang="fr-FR" dirty="0"/>
              <a:t>Pour plus d’informations…</a:t>
            </a:r>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61FD7036-F384-F308-6DA5-5E5D6E1A5E05}"/>
              </a:ext>
            </a:extLst>
          </p:cNvPr>
          <p:cNvSpPr>
            <a:spLocks noGrp="1"/>
          </p:cNvSpPr>
          <p:nvPr>
            <p:ph type="body" sz="quarter" idx="13"/>
          </p:nvPr>
        </p:nvSpPr>
        <p:spPr>
          <a:xfrm>
            <a:off x="3870399" y="2309187"/>
            <a:ext cx="7620201" cy="2239625"/>
          </a:xfrm>
        </p:spPr>
        <p:txBody>
          <a:bodyPr/>
          <a:lstStyle/>
          <a:p>
            <a:r>
              <a:rPr lang="fr-FR" b="1" dirty="0">
                <a:solidFill>
                  <a:srgbClr val="C00000"/>
                </a:solidFill>
              </a:rPr>
              <a:t>Le contexte</a:t>
            </a:r>
          </a:p>
          <a:p>
            <a:r>
              <a:rPr lang="fr-FR" dirty="0"/>
              <a:t>Le service </a:t>
            </a:r>
            <a:r>
              <a:rPr lang="fr-FR" dirty="0" err="1"/>
              <a:t>Papernest</a:t>
            </a:r>
            <a:r>
              <a:rPr lang="fr-FR" dirty="0"/>
              <a:t> </a:t>
            </a:r>
          </a:p>
          <a:p>
            <a:r>
              <a:rPr lang="fr-FR" dirty="0"/>
              <a:t>Les succès depuis la mise en marché de </a:t>
            </a:r>
            <a:r>
              <a:rPr lang="fr-FR" dirty="0" err="1"/>
              <a:t>Papernest</a:t>
            </a:r>
            <a:endParaRPr lang="fr-FR" dirty="0"/>
          </a:p>
          <a:p>
            <a:r>
              <a:rPr lang="fr-FR" dirty="0"/>
              <a:t>Les possibilités de rebonds sur des produits bancaires</a:t>
            </a:r>
          </a:p>
          <a:p>
            <a:r>
              <a:rPr lang="fr-FR" dirty="0"/>
              <a:t>Pour plus d’informations…</a:t>
            </a:r>
          </a:p>
        </p:txBody>
      </p:sp>
    </p:spTree>
    <p:extLst>
      <p:ext uri="{BB962C8B-B14F-4D97-AF65-F5344CB8AC3E}">
        <p14:creationId xmlns:p14="http://schemas.microsoft.com/office/powerpoint/2010/main" val="208053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673305"/>
            <a:ext cx="10980738" cy="1633205"/>
          </a:xfrm>
        </p:spPr>
        <p:txBody>
          <a:bodyPr/>
          <a:lstStyle/>
          <a:p>
            <a:r>
              <a:rPr lang="fr-FR" dirty="0"/>
              <a:t>Plusieurs facteurs influencent considérablement le pouvoir d’achat de nos clients : </a:t>
            </a:r>
          </a:p>
          <a:p>
            <a:pPr lvl="1"/>
            <a:r>
              <a:rPr lang="fr-FR" dirty="0"/>
              <a:t>Hausse de l’inflation</a:t>
            </a:r>
          </a:p>
          <a:p>
            <a:pPr lvl="1"/>
            <a:r>
              <a:rPr lang="fr-FR" dirty="0"/>
              <a:t>Augmentation du coût de l’énergie,</a:t>
            </a:r>
          </a:p>
          <a:p>
            <a:pPr lvl="1"/>
            <a:r>
              <a:rPr lang="fr-FR" dirty="0"/>
              <a:t>Évolution des modèles d’abonnements </a:t>
            </a:r>
          </a:p>
          <a:p>
            <a:pPr lvl="1"/>
            <a:r>
              <a:rPr lang="fr-FR" dirty="0"/>
              <a:t>Et bien d’autres encore…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pouvoir d’achat de nos clients est devenu leur priorité au regard du contexte économique actuel et de l’évolution des modèles de consommation.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 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13" name="Espace réservé du contenu 1">
            <a:extLst>
              <a:ext uri="{FF2B5EF4-FFF2-40B4-BE49-F238E27FC236}">
                <a16:creationId xmlns:a16="http://schemas.microsoft.com/office/drawing/2014/main" id="{F4913720-BC62-70E0-CF6C-8F04B779BEBF}"/>
              </a:ext>
            </a:extLst>
          </p:cNvPr>
          <p:cNvSpPr txBox="1">
            <a:spLocks/>
          </p:cNvSpPr>
          <p:nvPr/>
        </p:nvSpPr>
        <p:spPr>
          <a:xfrm>
            <a:off x="695325" y="3652033"/>
            <a:ext cx="10980738" cy="82808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Suite à l’évolution des modèles d’abonnements, les Français ont suivi la tendance. En Europe, ces derniers font partie des plus gros consommateurs de services d’abonnement, avec une moyenne de 5,4 abonnements par personne, pour un montant moyen de 145€ / mois. </a:t>
            </a:r>
          </a:p>
        </p:txBody>
      </p:sp>
      <p:sp>
        <p:nvSpPr>
          <p:cNvPr id="14" name="Rectangle 13">
            <a:extLst>
              <a:ext uri="{FF2B5EF4-FFF2-40B4-BE49-F238E27FC236}">
                <a16:creationId xmlns:a16="http://schemas.microsoft.com/office/drawing/2014/main" id="{F3981A22-6995-8B95-905C-4C4753AA4110}"/>
              </a:ext>
            </a:extLst>
          </p:cNvPr>
          <p:cNvSpPr/>
          <p:nvPr/>
        </p:nvSpPr>
        <p:spPr>
          <a:xfrm>
            <a:off x="1615440" y="4822977"/>
            <a:ext cx="8961120" cy="992319"/>
          </a:xfrm>
          <a:custGeom>
            <a:avLst/>
            <a:gdLst>
              <a:gd name="connsiteX0" fmla="*/ 0 w 8961120"/>
              <a:gd name="connsiteY0" fmla="*/ 0 h 992319"/>
              <a:gd name="connsiteX1" fmla="*/ 868539 w 8961120"/>
              <a:gd name="connsiteY1" fmla="*/ 0 h 992319"/>
              <a:gd name="connsiteX2" fmla="*/ 1647467 w 8961120"/>
              <a:gd name="connsiteY2" fmla="*/ 0 h 992319"/>
              <a:gd name="connsiteX3" fmla="*/ 2516007 w 8961120"/>
              <a:gd name="connsiteY3" fmla="*/ 0 h 992319"/>
              <a:gd name="connsiteX4" fmla="*/ 2936490 w 8961120"/>
              <a:gd name="connsiteY4" fmla="*/ 0 h 992319"/>
              <a:gd name="connsiteX5" fmla="*/ 3536196 w 8961120"/>
              <a:gd name="connsiteY5" fmla="*/ 0 h 992319"/>
              <a:gd name="connsiteX6" fmla="*/ 4046290 w 8961120"/>
              <a:gd name="connsiteY6" fmla="*/ 0 h 992319"/>
              <a:gd name="connsiteX7" fmla="*/ 4914830 w 8961120"/>
              <a:gd name="connsiteY7" fmla="*/ 0 h 992319"/>
              <a:gd name="connsiteX8" fmla="*/ 5693758 w 8961120"/>
              <a:gd name="connsiteY8" fmla="*/ 0 h 992319"/>
              <a:gd name="connsiteX9" fmla="*/ 6293464 w 8961120"/>
              <a:gd name="connsiteY9" fmla="*/ 0 h 992319"/>
              <a:gd name="connsiteX10" fmla="*/ 6713947 w 8961120"/>
              <a:gd name="connsiteY10" fmla="*/ 0 h 992319"/>
              <a:gd name="connsiteX11" fmla="*/ 7403264 w 8961120"/>
              <a:gd name="connsiteY11" fmla="*/ 0 h 992319"/>
              <a:gd name="connsiteX12" fmla="*/ 7913358 w 8961120"/>
              <a:gd name="connsiteY12" fmla="*/ 0 h 992319"/>
              <a:gd name="connsiteX13" fmla="*/ 8961120 w 8961120"/>
              <a:gd name="connsiteY13" fmla="*/ 0 h 992319"/>
              <a:gd name="connsiteX14" fmla="*/ 8961120 w 8961120"/>
              <a:gd name="connsiteY14" fmla="*/ 476313 h 992319"/>
              <a:gd name="connsiteX15" fmla="*/ 8961120 w 8961120"/>
              <a:gd name="connsiteY15" fmla="*/ 992319 h 992319"/>
              <a:gd name="connsiteX16" fmla="*/ 8182192 w 8961120"/>
              <a:gd name="connsiteY16" fmla="*/ 992319 h 992319"/>
              <a:gd name="connsiteX17" fmla="*/ 7313653 w 8961120"/>
              <a:gd name="connsiteY17" fmla="*/ 992319 h 992319"/>
              <a:gd name="connsiteX18" fmla="*/ 6534724 w 8961120"/>
              <a:gd name="connsiteY18" fmla="*/ 992319 h 992319"/>
              <a:gd name="connsiteX19" fmla="*/ 5935019 w 8961120"/>
              <a:gd name="connsiteY19" fmla="*/ 992319 h 992319"/>
              <a:gd name="connsiteX20" fmla="*/ 5156091 w 8961120"/>
              <a:gd name="connsiteY20" fmla="*/ 992319 h 992319"/>
              <a:gd name="connsiteX21" fmla="*/ 4377162 w 8961120"/>
              <a:gd name="connsiteY21" fmla="*/ 992319 h 992319"/>
              <a:gd name="connsiteX22" fmla="*/ 3687846 w 8961120"/>
              <a:gd name="connsiteY22" fmla="*/ 992319 h 992319"/>
              <a:gd name="connsiteX23" fmla="*/ 2908917 w 8961120"/>
              <a:gd name="connsiteY23" fmla="*/ 992319 h 992319"/>
              <a:gd name="connsiteX24" fmla="*/ 2398823 w 8961120"/>
              <a:gd name="connsiteY24" fmla="*/ 992319 h 992319"/>
              <a:gd name="connsiteX25" fmla="*/ 1799117 w 8961120"/>
              <a:gd name="connsiteY25" fmla="*/ 992319 h 992319"/>
              <a:gd name="connsiteX26" fmla="*/ 1378634 w 8961120"/>
              <a:gd name="connsiteY26" fmla="*/ 992319 h 992319"/>
              <a:gd name="connsiteX27" fmla="*/ 958151 w 8961120"/>
              <a:gd name="connsiteY27" fmla="*/ 992319 h 992319"/>
              <a:gd name="connsiteX28" fmla="*/ 0 w 8961120"/>
              <a:gd name="connsiteY28" fmla="*/ 992319 h 992319"/>
              <a:gd name="connsiteX29" fmla="*/ 0 w 8961120"/>
              <a:gd name="connsiteY29" fmla="*/ 476313 h 992319"/>
              <a:gd name="connsiteX30" fmla="*/ 0 w 8961120"/>
              <a:gd name="connsiteY30" fmla="*/ 0 h 99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961120" h="992319" fill="none" extrusionOk="0">
                <a:moveTo>
                  <a:pt x="0" y="0"/>
                </a:moveTo>
                <a:cubicBezTo>
                  <a:pt x="313359" y="33037"/>
                  <a:pt x="637241" y="-14400"/>
                  <a:pt x="868539" y="0"/>
                </a:cubicBezTo>
                <a:cubicBezTo>
                  <a:pt x="1099837" y="14400"/>
                  <a:pt x="1371008" y="-1524"/>
                  <a:pt x="1647467" y="0"/>
                </a:cubicBezTo>
                <a:cubicBezTo>
                  <a:pt x="1923926" y="1524"/>
                  <a:pt x="2327410" y="24010"/>
                  <a:pt x="2516007" y="0"/>
                </a:cubicBezTo>
                <a:cubicBezTo>
                  <a:pt x="2704604" y="-24010"/>
                  <a:pt x="2768003" y="-14277"/>
                  <a:pt x="2936490" y="0"/>
                </a:cubicBezTo>
                <a:cubicBezTo>
                  <a:pt x="3104977" y="14277"/>
                  <a:pt x="3368026" y="18185"/>
                  <a:pt x="3536196" y="0"/>
                </a:cubicBezTo>
                <a:cubicBezTo>
                  <a:pt x="3704366" y="-18185"/>
                  <a:pt x="3862197" y="-24486"/>
                  <a:pt x="4046290" y="0"/>
                </a:cubicBezTo>
                <a:cubicBezTo>
                  <a:pt x="4230383" y="24486"/>
                  <a:pt x="4607922" y="32074"/>
                  <a:pt x="4914830" y="0"/>
                </a:cubicBezTo>
                <a:cubicBezTo>
                  <a:pt x="5221738" y="-32074"/>
                  <a:pt x="5347431" y="-13536"/>
                  <a:pt x="5693758" y="0"/>
                </a:cubicBezTo>
                <a:cubicBezTo>
                  <a:pt x="6040085" y="13536"/>
                  <a:pt x="6144846" y="-10727"/>
                  <a:pt x="6293464" y="0"/>
                </a:cubicBezTo>
                <a:cubicBezTo>
                  <a:pt x="6442082" y="10727"/>
                  <a:pt x="6560974" y="10468"/>
                  <a:pt x="6713947" y="0"/>
                </a:cubicBezTo>
                <a:cubicBezTo>
                  <a:pt x="6866920" y="-10468"/>
                  <a:pt x="7147250" y="20043"/>
                  <a:pt x="7403264" y="0"/>
                </a:cubicBezTo>
                <a:cubicBezTo>
                  <a:pt x="7659278" y="-20043"/>
                  <a:pt x="7690344" y="5895"/>
                  <a:pt x="7913358" y="0"/>
                </a:cubicBezTo>
                <a:cubicBezTo>
                  <a:pt x="8136372" y="-5895"/>
                  <a:pt x="8648021" y="-51619"/>
                  <a:pt x="8961120" y="0"/>
                </a:cubicBezTo>
                <a:cubicBezTo>
                  <a:pt x="8969842" y="159669"/>
                  <a:pt x="8955886" y="347002"/>
                  <a:pt x="8961120" y="476313"/>
                </a:cubicBezTo>
                <a:cubicBezTo>
                  <a:pt x="8966354" y="605624"/>
                  <a:pt x="8952196" y="815139"/>
                  <a:pt x="8961120" y="992319"/>
                </a:cubicBezTo>
                <a:cubicBezTo>
                  <a:pt x="8714231" y="962417"/>
                  <a:pt x="8356581" y="995837"/>
                  <a:pt x="8182192" y="992319"/>
                </a:cubicBezTo>
                <a:cubicBezTo>
                  <a:pt x="8007803" y="988801"/>
                  <a:pt x="7708354" y="1026574"/>
                  <a:pt x="7313653" y="992319"/>
                </a:cubicBezTo>
                <a:cubicBezTo>
                  <a:pt x="6918952" y="958064"/>
                  <a:pt x="6724017" y="958866"/>
                  <a:pt x="6534724" y="992319"/>
                </a:cubicBezTo>
                <a:cubicBezTo>
                  <a:pt x="6345431" y="1025772"/>
                  <a:pt x="6229302" y="980861"/>
                  <a:pt x="5935019" y="992319"/>
                </a:cubicBezTo>
                <a:cubicBezTo>
                  <a:pt x="5640736" y="1003777"/>
                  <a:pt x="5541508" y="987986"/>
                  <a:pt x="5156091" y="992319"/>
                </a:cubicBezTo>
                <a:cubicBezTo>
                  <a:pt x="4770674" y="996652"/>
                  <a:pt x="4633307" y="1018699"/>
                  <a:pt x="4377162" y="992319"/>
                </a:cubicBezTo>
                <a:cubicBezTo>
                  <a:pt x="4121017" y="965939"/>
                  <a:pt x="3979142" y="982297"/>
                  <a:pt x="3687846" y="992319"/>
                </a:cubicBezTo>
                <a:cubicBezTo>
                  <a:pt x="3396550" y="1002341"/>
                  <a:pt x="3255170" y="969759"/>
                  <a:pt x="2908917" y="992319"/>
                </a:cubicBezTo>
                <a:cubicBezTo>
                  <a:pt x="2562664" y="1014879"/>
                  <a:pt x="2590825" y="979259"/>
                  <a:pt x="2398823" y="992319"/>
                </a:cubicBezTo>
                <a:cubicBezTo>
                  <a:pt x="2206821" y="1005379"/>
                  <a:pt x="2071000" y="1004291"/>
                  <a:pt x="1799117" y="992319"/>
                </a:cubicBezTo>
                <a:cubicBezTo>
                  <a:pt x="1527234" y="980347"/>
                  <a:pt x="1495426" y="994573"/>
                  <a:pt x="1378634" y="992319"/>
                </a:cubicBezTo>
                <a:cubicBezTo>
                  <a:pt x="1261842" y="990065"/>
                  <a:pt x="1051576" y="1010997"/>
                  <a:pt x="958151" y="992319"/>
                </a:cubicBezTo>
                <a:cubicBezTo>
                  <a:pt x="864726" y="973641"/>
                  <a:pt x="195800" y="985361"/>
                  <a:pt x="0" y="992319"/>
                </a:cubicBezTo>
                <a:cubicBezTo>
                  <a:pt x="-858" y="811931"/>
                  <a:pt x="11296" y="725381"/>
                  <a:pt x="0" y="476313"/>
                </a:cubicBezTo>
                <a:cubicBezTo>
                  <a:pt x="-11296" y="227245"/>
                  <a:pt x="-10955" y="205679"/>
                  <a:pt x="0" y="0"/>
                </a:cubicBezTo>
                <a:close/>
              </a:path>
              <a:path w="8961120" h="992319" stroke="0" extrusionOk="0">
                <a:moveTo>
                  <a:pt x="0" y="0"/>
                </a:moveTo>
                <a:cubicBezTo>
                  <a:pt x="147169" y="-5204"/>
                  <a:pt x="364368" y="-21454"/>
                  <a:pt x="510095" y="0"/>
                </a:cubicBezTo>
                <a:cubicBezTo>
                  <a:pt x="655823" y="21454"/>
                  <a:pt x="903819" y="-9525"/>
                  <a:pt x="1020189" y="0"/>
                </a:cubicBezTo>
                <a:cubicBezTo>
                  <a:pt x="1136559" y="9525"/>
                  <a:pt x="1594421" y="-6765"/>
                  <a:pt x="1799117" y="0"/>
                </a:cubicBezTo>
                <a:cubicBezTo>
                  <a:pt x="2003813" y="6765"/>
                  <a:pt x="2190170" y="21487"/>
                  <a:pt x="2309212" y="0"/>
                </a:cubicBezTo>
                <a:cubicBezTo>
                  <a:pt x="2428254" y="-21487"/>
                  <a:pt x="2747568" y="-2767"/>
                  <a:pt x="2998529" y="0"/>
                </a:cubicBezTo>
                <a:cubicBezTo>
                  <a:pt x="3249490" y="2767"/>
                  <a:pt x="3610891" y="-708"/>
                  <a:pt x="3867068" y="0"/>
                </a:cubicBezTo>
                <a:cubicBezTo>
                  <a:pt x="4123245" y="708"/>
                  <a:pt x="4385033" y="-24801"/>
                  <a:pt x="4556385" y="0"/>
                </a:cubicBezTo>
                <a:cubicBezTo>
                  <a:pt x="4727737" y="24801"/>
                  <a:pt x="4983214" y="-27184"/>
                  <a:pt x="5156091" y="0"/>
                </a:cubicBezTo>
                <a:cubicBezTo>
                  <a:pt x="5328968" y="27184"/>
                  <a:pt x="5627533" y="-25827"/>
                  <a:pt x="5755796" y="0"/>
                </a:cubicBezTo>
                <a:cubicBezTo>
                  <a:pt x="5884060" y="25827"/>
                  <a:pt x="6150048" y="25296"/>
                  <a:pt x="6445113" y="0"/>
                </a:cubicBezTo>
                <a:cubicBezTo>
                  <a:pt x="6740178" y="-25296"/>
                  <a:pt x="6814423" y="-19733"/>
                  <a:pt x="7044819" y="0"/>
                </a:cubicBezTo>
                <a:cubicBezTo>
                  <a:pt x="7275215" y="19733"/>
                  <a:pt x="7417385" y="-18412"/>
                  <a:pt x="7734136" y="0"/>
                </a:cubicBezTo>
                <a:cubicBezTo>
                  <a:pt x="8050887" y="18412"/>
                  <a:pt x="8085468" y="-18502"/>
                  <a:pt x="8333842" y="0"/>
                </a:cubicBezTo>
                <a:cubicBezTo>
                  <a:pt x="8582216" y="18502"/>
                  <a:pt x="8723409" y="1361"/>
                  <a:pt x="8961120" y="0"/>
                </a:cubicBezTo>
                <a:cubicBezTo>
                  <a:pt x="8965714" y="209042"/>
                  <a:pt x="8979745" y="364153"/>
                  <a:pt x="8961120" y="496160"/>
                </a:cubicBezTo>
                <a:cubicBezTo>
                  <a:pt x="8942495" y="628167"/>
                  <a:pt x="8959858" y="865494"/>
                  <a:pt x="8961120" y="992319"/>
                </a:cubicBezTo>
                <a:cubicBezTo>
                  <a:pt x="8736417" y="989302"/>
                  <a:pt x="8677125" y="982891"/>
                  <a:pt x="8451025" y="992319"/>
                </a:cubicBezTo>
                <a:cubicBezTo>
                  <a:pt x="8224925" y="1001747"/>
                  <a:pt x="7992503" y="984594"/>
                  <a:pt x="7851320" y="992319"/>
                </a:cubicBezTo>
                <a:cubicBezTo>
                  <a:pt x="7710138" y="1000044"/>
                  <a:pt x="7455743" y="1010549"/>
                  <a:pt x="7251614" y="992319"/>
                </a:cubicBezTo>
                <a:cubicBezTo>
                  <a:pt x="7047485" y="974089"/>
                  <a:pt x="6758347" y="1030304"/>
                  <a:pt x="6383075" y="992319"/>
                </a:cubicBezTo>
                <a:cubicBezTo>
                  <a:pt x="6007803" y="954334"/>
                  <a:pt x="5950632" y="1026701"/>
                  <a:pt x="5604147" y="992319"/>
                </a:cubicBezTo>
                <a:cubicBezTo>
                  <a:pt x="5257662" y="957937"/>
                  <a:pt x="5053638" y="1023047"/>
                  <a:pt x="4825218" y="992319"/>
                </a:cubicBezTo>
                <a:cubicBezTo>
                  <a:pt x="4596798" y="961591"/>
                  <a:pt x="4407734" y="963297"/>
                  <a:pt x="4135902" y="992319"/>
                </a:cubicBezTo>
                <a:cubicBezTo>
                  <a:pt x="3864070" y="1021341"/>
                  <a:pt x="3463515" y="971791"/>
                  <a:pt x="3267362" y="992319"/>
                </a:cubicBezTo>
                <a:cubicBezTo>
                  <a:pt x="3071209" y="1012847"/>
                  <a:pt x="2839588" y="1003390"/>
                  <a:pt x="2667656" y="992319"/>
                </a:cubicBezTo>
                <a:cubicBezTo>
                  <a:pt x="2495724" y="981248"/>
                  <a:pt x="2229205" y="1012012"/>
                  <a:pt x="1888728" y="992319"/>
                </a:cubicBezTo>
                <a:cubicBezTo>
                  <a:pt x="1548251" y="972626"/>
                  <a:pt x="1405489" y="981420"/>
                  <a:pt x="1109800" y="992319"/>
                </a:cubicBezTo>
                <a:cubicBezTo>
                  <a:pt x="814111" y="1003218"/>
                  <a:pt x="472639" y="940830"/>
                  <a:pt x="0" y="992319"/>
                </a:cubicBezTo>
                <a:cubicBezTo>
                  <a:pt x="-2279" y="779170"/>
                  <a:pt x="23131" y="628538"/>
                  <a:pt x="0" y="525929"/>
                </a:cubicBezTo>
                <a:cubicBezTo>
                  <a:pt x="-23131" y="423320"/>
                  <a:pt x="-9835" y="185280"/>
                  <a:pt x="0" y="0"/>
                </a:cubicBezTo>
                <a:close/>
              </a:path>
            </a:pathLst>
          </a:custGeom>
          <a:solidFill>
            <a:srgbClr val="C00000"/>
          </a:solidFill>
          <a:ln w="12700">
            <a:solidFill>
              <a:srgbClr val="C00000"/>
            </a:solidFill>
            <a:extLst>
              <a:ext uri="{C807C97D-BFC1-408E-A445-0C87EB9F89A2}">
                <ask:lineSketchStyleProps xmlns:ask="http://schemas.microsoft.com/office/drawing/2018/sketchyshapes" sd="6097107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750FBF9-7F8A-9DDB-BF33-16266EAFBBFE}"/>
              </a:ext>
            </a:extLst>
          </p:cNvPr>
          <p:cNvSpPr/>
          <p:nvPr/>
        </p:nvSpPr>
        <p:spPr>
          <a:xfrm>
            <a:off x="8889479" y="1768995"/>
            <a:ext cx="2416232" cy="1537515"/>
          </a:xfrm>
          <a:custGeom>
            <a:avLst/>
            <a:gdLst>
              <a:gd name="connsiteX0" fmla="*/ 0 w 2416232"/>
              <a:gd name="connsiteY0" fmla="*/ 0 h 1537515"/>
              <a:gd name="connsiteX1" fmla="*/ 604058 w 2416232"/>
              <a:gd name="connsiteY1" fmla="*/ 0 h 1537515"/>
              <a:gd name="connsiteX2" fmla="*/ 1183954 w 2416232"/>
              <a:gd name="connsiteY2" fmla="*/ 0 h 1537515"/>
              <a:gd name="connsiteX3" fmla="*/ 1739687 w 2416232"/>
              <a:gd name="connsiteY3" fmla="*/ 0 h 1537515"/>
              <a:gd name="connsiteX4" fmla="*/ 2416232 w 2416232"/>
              <a:gd name="connsiteY4" fmla="*/ 0 h 1537515"/>
              <a:gd name="connsiteX5" fmla="*/ 2416232 w 2416232"/>
              <a:gd name="connsiteY5" fmla="*/ 527880 h 1537515"/>
              <a:gd name="connsiteX6" fmla="*/ 2416232 w 2416232"/>
              <a:gd name="connsiteY6" fmla="*/ 994260 h 1537515"/>
              <a:gd name="connsiteX7" fmla="*/ 2416232 w 2416232"/>
              <a:gd name="connsiteY7" fmla="*/ 1537515 h 1537515"/>
              <a:gd name="connsiteX8" fmla="*/ 1788012 w 2416232"/>
              <a:gd name="connsiteY8" fmla="*/ 1537515 h 1537515"/>
              <a:gd name="connsiteX9" fmla="*/ 1208116 w 2416232"/>
              <a:gd name="connsiteY9" fmla="*/ 1537515 h 1537515"/>
              <a:gd name="connsiteX10" fmla="*/ 579896 w 2416232"/>
              <a:gd name="connsiteY10" fmla="*/ 1537515 h 1537515"/>
              <a:gd name="connsiteX11" fmla="*/ 0 w 2416232"/>
              <a:gd name="connsiteY11" fmla="*/ 1537515 h 1537515"/>
              <a:gd name="connsiteX12" fmla="*/ 0 w 2416232"/>
              <a:gd name="connsiteY12" fmla="*/ 1055760 h 1537515"/>
              <a:gd name="connsiteX13" fmla="*/ 0 w 2416232"/>
              <a:gd name="connsiteY13" fmla="*/ 558630 h 1537515"/>
              <a:gd name="connsiteX14" fmla="*/ 0 w 2416232"/>
              <a:gd name="connsiteY14" fmla="*/ 0 h 153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16232" h="1537515" fill="none" extrusionOk="0">
                <a:moveTo>
                  <a:pt x="0" y="0"/>
                </a:moveTo>
                <a:cubicBezTo>
                  <a:pt x="120841" y="-22922"/>
                  <a:pt x="472234" y="22390"/>
                  <a:pt x="604058" y="0"/>
                </a:cubicBezTo>
                <a:cubicBezTo>
                  <a:pt x="735882" y="-22390"/>
                  <a:pt x="1009094" y="-11777"/>
                  <a:pt x="1183954" y="0"/>
                </a:cubicBezTo>
                <a:cubicBezTo>
                  <a:pt x="1358814" y="11777"/>
                  <a:pt x="1514031" y="17727"/>
                  <a:pt x="1739687" y="0"/>
                </a:cubicBezTo>
                <a:cubicBezTo>
                  <a:pt x="1965343" y="-17727"/>
                  <a:pt x="2245244" y="-20970"/>
                  <a:pt x="2416232" y="0"/>
                </a:cubicBezTo>
                <a:cubicBezTo>
                  <a:pt x="2431365" y="204556"/>
                  <a:pt x="2394620" y="358175"/>
                  <a:pt x="2416232" y="527880"/>
                </a:cubicBezTo>
                <a:cubicBezTo>
                  <a:pt x="2437844" y="697585"/>
                  <a:pt x="2405340" y="771718"/>
                  <a:pt x="2416232" y="994260"/>
                </a:cubicBezTo>
                <a:cubicBezTo>
                  <a:pt x="2427124" y="1216802"/>
                  <a:pt x="2396999" y="1270517"/>
                  <a:pt x="2416232" y="1537515"/>
                </a:cubicBezTo>
                <a:cubicBezTo>
                  <a:pt x="2181577" y="1550974"/>
                  <a:pt x="1983944" y="1506272"/>
                  <a:pt x="1788012" y="1537515"/>
                </a:cubicBezTo>
                <a:cubicBezTo>
                  <a:pt x="1592080" y="1568758"/>
                  <a:pt x="1360389" y="1535852"/>
                  <a:pt x="1208116" y="1537515"/>
                </a:cubicBezTo>
                <a:cubicBezTo>
                  <a:pt x="1055843" y="1539178"/>
                  <a:pt x="863215" y="1553467"/>
                  <a:pt x="579896" y="1537515"/>
                </a:cubicBezTo>
                <a:cubicBezTo>
                  <a:pt x="296577" y="1521563"/>
                  <a:pt x="208795" y="1520443"/>
                  <a:pt x="0" y="1537515"/>
                </a:cubicBezTo>
                <a:cubicBezTo>
                  <a:pt x="-618" y="1375098"/>
                  <a:pt x="-18094" y="1157030"/>
                  <a:pt x="0" y="1055760"/>
                </a:cubicBezTo>
                <a:cubicBezTo>
                  <a:pt x="18094" y="954490"/>
                  <a:pt x="-18156" y="723750"/>
                  <a:pt x="0" y="558630"/>
                </a:cubicBezTo>
                <a:cubicBezTo>
                  <a:pt x="18156" y="393510"/>
                  <a:pt x="-1953" y="250915"/>
                  <a:pt x="0" y="0"/>
                </a:cubicBezTo>
                <a:close/>
              </a:path>
              <a:path w="2416232" h="1537515" stroke="0" extrusionOk="0">
                <a:moveTo>
                  <a:pt x="0" y="0"/>
                </a:moveTo>
                <a:cubicBezTo>
                  <a:pt x="221584" y="-2777"/>
                  <a:pt x="435133" y="-8212"/>
                  <a:pt x="555733" y="0"/>
                </a:cubicBezTo>
                <a:cubicBezTo>
                  <a:pt x="676333" y="8212"/>
                  <a:pt x="998418" y="21553"/>
                  <a:pt x="1159791" y="0"/>
                </a:cubicBezTo>
                <a:cubicBezTo>
                  <a:pt x="1321164" y="-21553"/>
                  <a:pt x="1541374" y="4896"/>
                  <a:pt x="1691362" y="0"/>
                </a:cubicBezTo>
                <a:cubicBezTo>
                  <a:pt x="1841350" y="-4896"/>
                  <a:pt x="2089568" y="-12739"/>
                  <a:pt x="2416232" y="0"/>
                </a:cubicBezTo>
                <a:cubicBezTo>
                  <a:pt x="2400367" y="140671"/>
                  <a:pt x="2403996" y="302183"/>
                  <a:pt x="2416232" y="466380"/>
                </a:cubicBezTo>
                <a:cubicBezTo>
                  <a:pt x="2428468" y="630577"/>
                  <a:pt x="2435171" y="839474"/>
                  <a:pt x="2416232" y="932759"/>
                </a:cubicBezTo>
                <a:cubicBezTo>
                  <a:pt x="2397293" y="1026044"/>
                  <a:pt x="2392172" y="1368051"/>
                  <a:pt x="2416232" y="1537515"/>
                </a:cubicBezTo>
                <a:cubicBezTo>
                  <a:pt x="2196158" y="1557921"/>
                  <a:pt x="1932275" y="1562529"/>
                  <a:pt x="1788012" y="1537515"/>
                </a:cubicBezTo>
                <a:cubicBezTo>
                  <a:pt x="1643749" y="1512501"/>
                  <a:pt x="1455091" y="1521917"/>
                  <a:pt x="1159791" y="1537515"/>
                </a:cubicBezTo>
                <a:cubicBezTo>
                  <a:pt x="864491" y="1553113"/>
                  <a:pt x="734900" y="1533023"/>
                  <a:pt x="555733" y="1537515"/>
                </a:cubicBezTo>
                <a:cubicBezTo>
                  <a:pt x="376566" y="1542007"/>
                  <a:pt x="257295" y="1533248"/>
                  <a:pt x="0" y="1537515"/>
                </a:cubicBezTo>
                <a:cubicBezTo>
                  <a:pt x="3975" y="1417535"/>
                  <a:pt x="-11852" y="1176353"/>
                  <a:pt x="0" y="1009635"/>
                </a:cubicBezTo>
                <a:cubicBezTo>
                  <a:pt x="11852" y="842917"/>
                  <a:pt x="-4726" y="720999"/>
                  <a:pt x="0" y="481755"/>
                </a:cubicBezTo>
                <a:cubicBezTo>
                  <a:pt x="4726" y="242511"/>
                  <a:pt x="5819" y="108546"/>
                  <a:pt x="0" y="0"/>
                </a:cubicBezTo>
                <a:close/>
              </a:path>
            </a:pathLst>
          </a:custGeom>
          <a:solidFill>
            <a:srgbClr val="C00000"/>
          </a:solidFill>
          <a:ln>
            <a:extLst>
              <a:ext uri="{C807C97D-BFC1-408E-A445-0C87EB9F89A2}">
                <ask:lineSketchStyleProps xmlns:ask="http://schemas.microsoft.com/office/drawing/2018/sketchyshapes" sd="92765723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BAECEC3-F25A-11AC-03F9-A425DAEA78CA}"/>
              </a:ext>
            </a:extLst>
          </p:cNvPr>
          <p:cNvSpPr/>
          <p:nvPr/>
        </p:nvSpPr>
        <p:spPr>
          <a:xfrm>
            <a:off x="8805574" y="1664990"/>
            <a:ext cx="2416232" cy="1537515"/>
          </a:xfrm>
          <a:custGeom>
            <a:avLst/>
            <a:gdLst>
              <a:gd name="connsiteX0" fmla="*/ 0 w 2416232"/>
              <a:gd name="connsiteY0" fmla="*/ 0 h 1537515"/>
              <a:gd name="connsiteX1" fmla="*/ 604058 w 2416232"/>
              <a:gd name="connsiteY1" fmla="*/ 0 h 1537515"/>
              <a:gd name="connsiteX2" fmla="*/ 1183954 w 2416232"/>
              <a:gd name="connsiteY2" fmla="*/ 0 h 1537515"/>
              <a:gd name="connsiteX3" fmla="*/ 1739687 w 2416232"/>
              <a:gd name="connsiteY3" fmla="*/ 0 h 1537515"/>
              <a:gd name="connsiteX4" fmla="*/ 2416232 w 2416232"/>
              <a:gd name="connsiteY4" fmla="*/ 0 h 1537515"/>
              <a:gd name="connsiteX5" fmla="*/ 2416232 w 2416232"/>
              <a:gd name="connsiteY5" fmla="*/ 527880 h 1537515"/>
              <a:gd name="connsiteX6" fmla="*/ 2416232 w 2416232"/>
              <a:gd name="connsiteY6" fmla="*/ 994260 h 1537515"/>
              <a:gd name="connsiteX7" fmla="*/ 2416232 w 2416232"/>
              <a:gd name="connsiteY7" fmla="*/ 1537515 h 1537515"/>
              <a:gd name="connsiteX8" fmla="*/ 1788012 w 2416232"/>
              <a:gd name="connsiteY8" fmla="*/ 1537515 h 1537515"/>
              <a:gd name="connsiteX9" fmla="*/ 1208116 w 2416232"/>
              <a:gd name="connsiteY9" fmla="*/ 1537515 h 1537515"/>
              <a:gd name="connsiteX10" fmla="*/ 579896 w 2416232"/>
              <a:gd name="connsiteY10" fmla="*/ 1537515 h 1537515"/>
              <a:gd name="connsiteX11" fmla="*/ 0 w 2416232"/>
              <a:gd name="connsiteY11" fmla="*/ 1537515 h 1537515"/>
              <a:gd name="connsiteX12" fmla="*/ 0 w 2416232"/>
              <a:gd name="connsiteY12" fmla="*/ 1055760 h 1537515"/>
              <a:gd name="connsiteX13" fmla="*/ 0 w 2416232"/>
              <a:gd name="connsiteY13" fmla="*/ 558630 h 1537515"/>
              <a:gd name="connsiteX14" fmla="*/ 0 w 2416232"/>
              <a:gd name="connsiteY14" fmla="*/ 0 h 153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16232" h="1537515" fill="none" extrusionOk="0">
                <a:moveTo>
                  <a:pt x="0" y="0"/>
                </a:moveTo>
                <a:cubicBezTo>
                  <a:pt x="120841" y="-22922"/>
                  <a:pt x="472234" y="22390"/>
                  <a:pt x="604058" y="0"/>
                </a:cubicBezTo>
                <a:cubicBezTo>
                  <a:pt x="735882" y="-22390"/>
                  <a:pt x="1009094" y="-11777"/>
                  <a:pt x="1183954" y="0"/>
                </a:cubicBezTo>
                <a:cubicBezTo>
                  <a:pt x="1358814" y="11777"/>
                  <a:pt x="1514031" y="17727"/>
                  <a:pt x="1739687" y="0"/>
                </a:cubicBezTo>
                <a:cubicBezTo>
                  <a:pt x="1965343" y="-17727"/>
                  <a:pt x="2245244" y="-20970"/>
                  <a:pt x="2416232" y="0"/>
                </a:cubicBezTo>
                <a:cubicBezTo>
                  <a:pt x="2431365" y="204556"/>
                  <a:pt x="2394620" y="358175"/>
                  <a:pt x="2416232" y="527880"/>
                </a:cubicBezTo>
                <a:cubicBezTo>
                  <a:pt x="2437844" y="697585"/>
                  <a:pt x="2405340" y="771718"/>
                  <a:pt x="2416232" y="994260"/>
                </a:cubicBezTo>
                <a:cubicBezTo>
                  <a:pt x="2427124" y="1216802"/>
                  <a:pt x="2396999" y="1270517"/>
                  <a:pt x="2416232" y="1537515"/>
                </a:cubicBezTo>
                <a:cubicBezTo>
                  <a:pt x="2181577" y="1550974"/>
                  <a:pt x="1983944" y="1506272"/>
                  <a:pt x="1788012" y="1537515"/>
                </a:cubicBezTo>
                <a:cubicBezTo>
                  <a:pt x="1592080" y="1568758"/>
                  <a:pt x="1360389" y="1535852"/>
                  <a:pt x="1208116" y="1537515"/>
                </a:cubicBezTo>
                <a:cubicBezTo>
                  <a:pt x="1055843" y="1539178"/>
                  <a:pt x="863215" y="1553467"/>
                  <a:pt x="579896" y="1537515"/>
                </a:cubicBezTo>
                <a:cubicBezTo>
                  <a:pt x="296577" y="1521563"/>
                  <a:pt x="208795" y="1520443"/>
                  <a:pt x="0" y="1537515"/>
                </a:cubicBezTo>
                <a:cubicBezTo>
                  <a:pt x="-618" y="1375098"/>
                  <a:pt x="-18094" y="1157030"/>
                  <a:pt x="0" y="1055760"/>
                </a:cubicBezTo>
                <a:cubicBezTo>
                  <a:pt x="18094" y="954490"/>
                  <a:pt x="-18156" y="723750"/>
                  <a:pt x="0" y="558630"/>
                </a:cubicBezTo>
                <a:cubicBezTo>
                  <a:pt x="18156" y="393510"/>
                  <a:pt x="-1953" y="250915"/>
                  <a:pt x="0" y="0"/>
                </a:cubicBezTo>
                <a:close/>
              </a:path>
              <a:path w="2416232" h="1537515" stroke="0" extrusionOk="0">
                <a:moveTo>
                  <a:pt x="0" y="0"/>
                </a:moveTo>
                <a:cubicBezTo>
                  <a:pt x="221584" y="-2777"/>
                  <a:pt x="435133" y="-8212"/>
                  <a:pt x="555733" y="0"/>
                </a:cubicBezTo>
                <a:cubicBezTo>
                  <a:pt x="676333" y="8212"/>
                  <a:pt x="998418" y="21553"/>
                  <a:pt x="1159791" y="0"/>
                </a:cubicBezTo>
                <a:cubicBezTo>
                  <a:pt x="1321164" y="-21553"/>
                  <a:pt x="1541374" y="4896"/>
                  <a:pt x="1691362" y="0"/>
                </a:cubicBezTo>
                <a:cubicBezTo>
                  <a:pt x="1841350" y="-4896"/>
                  <a:pt x="2089568" y="-12739"/>
                  <a:pt x="2416232" y="0"/>
                </a:cubicBezTo>
                <a:cubicBezTo>
                  <a:pt x="2400367" y="140671"/>
                  <a:pt x="2403996" y="302183"/>
                  <a:pt x="2416232" y="466380"/>
                </a:cubicBezTo>
                <a:cubicBezTo>
                  <a:pt x="2428468" y="630577"/>
                  <a:pt x="2435171" y="839474"/>
                  <a:pt x="2416232" y="932759"/>
                </a:cubicBezTo>
                <a:cubicBezTo>
                  <a:pt x="2397293" y="1026044"/>
                  <a:pt x="2392172" y="1368051"/>
                  <a:pt x="2416232" y="1537515"/>
                </a:cubicBezTo>
                <a:cubicBezTo>
                  <a:pt x="2196158" y="1557921"/>
                  <a:pt x="1932275" y="1562529"/>
                  <a:pt x="1788012" y="1537515"/>
                </a:cubicBezTo>
                <a:cubicBezTo>
                  <a:pt x="1643749" y="1512501"/>
                  <a:pt x="1455091" y="1521917"/>
                  <a:pt x="1159791" y="1537515"/>
                </a:cubicBezTo>
                <a:cubicBezTo>
                  <a:pt x="864491" y="1553113"/>
                  <a:pt x="734900" y="1533023"/>
                  <a:pt x="555733" y="1537515"/>
                </a:cubicBezTo>
                <a:cubicBezTo>
                  <a:pt x="376566" y="1542007"/>
                  <a:pt x="257295" y="1533248"/>
                  <a:pt x="0" y="1537515"/>
                </a:cubicBezTo>
                <a:cubicBezTo>
                  <a:pt x="3975" y="1417535"/>
                  <a:pt x="-11852" y="1176353"/>
                  <a:pt x="0" y="1009635"/>
                </a:cubicBezTo>
                <a:cubicBezTo>
                  <a:pt x="11852" y="842917"/>
                  <a:pt x="-4726" y="720999"/>
                  <a:pt x="0" y="481755"/>
                </a:cubicBezTo>
                <a:cubicBezTo>
                  <a:pt x="4726" y="242511"/>
                  <a:pt x="5819" y="108546"/>
                  <a:pt x="0" y="0"/>
                </a:cubicBezTo>
                <a:close/>
              </a:path>
            </a:pathLst>
          </a:custGeom>
          <a:solidFill>
            <a:schemeClr val="bg1"/>
          </a:solidFill>
          <a:ln>
            <a:solidFill>
              <a:schemeClr val="tx1"/>
            </a:solidFill>
            <a:extLst>
              <a:ext uri="{C807C97D-BFC1-408E-A445-0C87EB9F89A2}">
                <ask:lineSketchStyleProps xmlns:ask="http://schemas.microsoft.com/office/drawing/2018/sketchyshapes" sd="92765723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10A22406-09AC-831B-E845-98EA72B5095E}"/>
              </a:ext>
            </a:extLst>
          </p:cNvPr>
          <p:cNvSpPr txBox="1"/>
          <p:nvPr/>
        </p:nvSpPr>
        <p:spPr>
          <a:xfrm>
            <a:off x="8805574" y="1982075"/>
            <a:ext cx="2416232" cy="1015663"/>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Le </a:t>
            </a:r>
            <a:r>
              <a:rPr lang="fr-FR" sz="1200" b="1" dirty="0">
                <a:latin typeface="Cavolini" panose="03000502040302020204" pitchFamily="66" charset="0"/>
                <a:cs typeface="Cavolini" panose="03000502040302020204" pitchFamily="66" charset="0"/>
              </a:rPr>
              <a:t>pouvoir d’achat </a:t>
            </a:r>
            <a:r>
              <a:rPr lang="fr-FR" sz="1200" dirty="0">
                <a:latin typeface="Cavolini" panose="03000502040302020204" pitchFamily="66" charset="0"/>
                <a:cs typeface="Cavolini" panose="03000502040302020204" pitchFamily="66" charset="0"/>
              </a:rPr>
              <a:t>est la </a:t>
            </a:r>
            <a:r>
              <a:rPr lang="fr-FR" sz="1200" b="1" dirty="0">
                <a:latin typeface="Cavolini" panose="03000502040302020204" pitchFamily="66" charset="0"/>
                <a:cs typeface="Cavolini" panose="03000502040302020204" pitchFamily="66" charset="0"/>
              </a:rPr>
              <a:t>première priorité des Français</a:t>
            </a:r>
            <a:r>
              <a:rPr lang="fr-FR" sz="1200" dirty="0">
                <a:latin typeface="Cavolini" panose="03000502040302020204" pitchFamily="66" charset="0"/>
                <a:cs typeface="Cavolini" panose="03000502040302020204" pitchFamily="66" charset="0"/>
              </a:rPr>
              <a:t>, loin devant la santé, la sécurité et l’environnement ! </a:t>
            </a:r>
          </a:p>
        </p:txBody>
      </p:sp>
      <p:sp>
        <p:nvSpPr>
          <p:cNvPr id="8" name="Rectangle 7">
            <a:extLst>
              <a:ext uri="{FF2B5EF4-FFF2-40B4-BE49-F238E27FC236}">
                <a16:creationId xmlns:a16="http://schemas.microsoft.com/office/drawing/2014/main" id="{8D870881-267B-5BAE-CAD3-DEB7E195463E}"/>
              </a:ext>
            </a:extLst>
          </p:cNvPr>
          <p:cNvSpPr/>
          <p:nvPr/>
        </p:nvSpPr>
        <p:spPr>
          <a:xfrm>
            <a:off x="1562356" y="4770173"/>
            <a:ext cx="8961120" cy="992319"/>
          </a:xfrm>
          <a:custGeom>
            <a:avLst/>
            <a:gdLst>
              <a:gd name="connsiteX0" fmla="*/ 0 w 8961120"/>
              <a:gd name="connsiteY0" fmla="*/ 0 h 992319"/>
              <a:gd name="connsiteX1" fmla="*/ 868539 w 8961120"/>
              <a:gd name="connsiteY1" fmla="*/ 0 h 992319"/>
              <a:gd name="connsiteX2" fmla="*/ 1647467 w 8961120"/>
              <a:gd name="connsiteY2" fmla="*/ 0 h 992319"/>
              <a:gd name="connsiteX3" fmla="*/ 2516007 w 8961120"/>
              <a:gd name="connsiteY3" fmla="*/ 0 h 992319"/>
              <a:gd name="connsiteX4" fmla="*/ 2936490 w 8961120"/>
              <a:gd name="connsiteY4" fmla="*/ 0 h 992319"/>
              <a:gd name="connsiteX5" fmla="*/ 3536196 w 8961120"/>
              <a:gd name="connsiteY5" fmla="*/ 0 h 992319"/>
              <a:gd name="connsiteX6" fmla="*/ 4046290 w 8961120"/>
              <a:gd name="connsiteY6" fmla="*/ 0 h 992319"/>
              <a:gd name="connsiteX7" fmla="*/ 4914830 w 8961120"/>
              <a:gd name="connsiteY7" fmla="*/ 0 h 992319"/>
              <a:gd name="connsiteX8" fmla="*/ 5693758 w 8961120"/>
              <a:gd name="connsiteY8" fmla="*/ 0 h 992319"/>
              <a:gd name="connsiteX9" fmla="*/ 6293464 w 8961120"/>
              <a:gd name="connsiteY9" fmla="*/ 0 h 992319"/>
              <a:gd name="connsiteX10" fmla="*/ 6713947 w 8961120"/>
              <a:gd name="connsiteY10" fmla="*/ 0 h 992319"/>
              <a:gd name="connsiteX11" fmla="*/ 7403264 w 8961120"/>
              <a:gd name="connsiteY11" fmla="*/ 0 h 992319"/>
              <a:gd name="connsiteX12" fmla="*/ 7913358 w 8961120"/>
              <a:gd name="connsiteY12" fmla="*/ 0 h 992319"/>
              <a:gd name="connsiteX13" fmla="*/ 8961120 w 8961120"/>
              <a:gd name="connsiteY13" fmla="*/ 0 h 992319"/>
              <a:gd name="connsiteX14" fmla="*/ 8961120 w 8961120"/>
              <a:gd name="connsiteY14" fmla="*/ 476313 h 992319"/>
              <a:gd name="connsiteX15" fmla="*/ 8961120 w 8961120"/>
              <a:gd name="connsiteY15" fmla="*/ 992319 h 992319"/>
              <a:gd name="connsiteX16" fmla="*/ 8182192 w 8961120"/>
              <a:gd name="connsiteY16" fmla="*/ 992319 h 992319"/>
              <a:gd name="connsiteX17" fmla="*/ 7313653 w 8961120"/>
              <a:gd name="connsiteY17" fmla="*/ 992319 h 992319"/>
              <a:gd name="connsiteX18" fmla="*/ 6534724 w 8961120"/>
              <a:gd name="connsiteY18" fmla="*/ 992319 h 992319"/>
              <a:gd name="connsiteX19" fmla="*/ 5935019 w 8961120"/>
              <a:gd name="connsiteY19" fmla="*/ 992319 h 992319"/>
              <a:gd name="connsiteX20" fmla="*/ 5156091 w 8961120"/>
              <a:gd name="connsiteY20" fmla="*/ 992319 h 992319"/>
              <a:gd name="connsiteX21" fmla="*/ 4377162 w 8961120"/>
              <a:gd name="connsiteY21" fmla="*/ 992319 h 992319"/>
              <a:gd name="connsiteX22" fmla="*/ 3687846 w 8961120"/>
              <a:gd name="connsiteY22" fmla="*/ 992319 h 992319"/>
              <a:gd name="connsiteX23" fmla="*/ 2908917 w 8961120"/>
              <a:gd name="connsiteY23" fmla="*/ 992319 h 992319"/>
              <a:gd name="connsiteX24" fmla="*/ 2398823 w 8961120"/>
              <a:gd name="connsiteY24" fmla="*/ 992319 h 992319"/>
              <a:gd name="connsiteX25" fmla="*/ 1799117 w 8961120"/>
              <a:gd name="connsiteY25" fmla="*/ 992319 h 992319"/>
              <a:gd name="connsiteX26" fmla="*/ 1378634 w 8961120"/>
              <a:gd name="connsiteY26" fmla="*/ 992319 h 992319"/>
              <a:gd name="connsiteX27" fmla="*/ 958151 w 8961120"/>
              <a:gd name="connsiteY27" fmla="*/ 992319 h 992319"/>
              <a:gd name="connsiteX28" fmla="*/ 0 w 8961120"/>
              <a:gd name="connsiteY28" fmla="*/ 992319 h 992319"/>
              <a:gd name="connsiteX29" fmla="*/ 0 w 8961120"/>
              <a:gd name="connsiteY29" fmla="*/ 476313 h 992319"/>
              <a:gd name="connsiteX30" fmla="*/ 0 w 8961120"/>
              <a:gd name="connsiteY30" fmla="*/ 0 h 99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961120" h="992319" fill="none" extrusionOk="0">
                <a:moveTo>
                  <a:pt x="0" y="0"/>
                </a:moveTo>
                <a:cubicBezTo>
                  <a:pt x="313359" y="33037"/>
                  <a:pt x="637241" y="-14400"/>
                  <a:pt x="868539" y="0"/>
                </a:cubicBezTo>
                <a:cubicBezTo>
                  <a:pt x="1099837" y="14400"/>
                  <a:pt x="1371008" y="-1524"/>
                  <a:pt x="1647467" y="0"/>
                </a:cubicBezTo>
                <a:cubicBezTo>
                  <a:pt x="1923926" y="1524"/>
                  <a:pt x="2327410" y="24010"/>
                  <a:pt x="2516007" y="0"/>
                </a:cubicBezTo>
                <a:cubicBezTo>
                  <a:pt x="2704604" y="-24010"/>
                  <a:pt x="2768003" y="-14277"/>
                  <a:pt x="2936490" y="0"/>
                </a:cubicBezTo>
                <a:cubicBezTo>
                  <a:pt x="3104977" y="14277"/>
                  <a:pt x="3368026" y="18185"/>
                  <a:pt x="3536196" y="0"/>
                </a:cubicBezTo>
                <a:cubicBezTo>
                  <a:pt x="3704366" y="-18185"/>
                  <a:pt x="3862197" y="-24486"/>
                  <a:pt x="4046290" y="0"/>
                </a:cubicBezTo>
                <a:cubicBezTo>
                  <a:pt x="4230383" y="24486"/>
                  <a:pt x="4607922" y="32074"/>
                  <a:pt x="4914830" y="0"/>
                </a:cubicBezTo>
                <a:cubicBezTo>
                  <a:pt x="5221738" y="-32074"/>
                  <a:pt x="5347431" y="-13536"/>
                  <a:pt x="5693758" y="0"/>
                </a:cubicBezTo>
                <a:cubicBezTo>
                  <a:pt x="6040085" y="13536"/>
                  <a:pt x="6144846" y="-10727"/>
                  <a:pt x="6293464" y="0"/>
                </a:cubicBezTo>
                <a:cubicBezTo>
                  <a:pt x="6442082" y="10727"/>
                  <a:pt x="6560974" y="10468"/>
                  <a:pt x="6713947" y="0"/>
                </a:cubicBezTo>
                <a:cubicBezTo>
                  <a:pt x="6866920" y="-10468"/>
                  <a:pt x="7147250" y="20043"/>
                  <a:pt x="7403264" y="0"/>
                </a:cubicBezTo>
                <a:cubicBezTo>
                  <a:pt x="7659278" y="-20043"/>
                  <a:pt x="7690344" y="5895"/>
                  <a:pt x="7913358" y="0"/>
                </a:cubicBezTo>
                <a:cubicBezTo>
                  <a:pt x="8136372" y="-5895"/>
                  <a:pt x="8648021" y="-51619"/>
                  <a:pt x="8961120" y="0"/>
                </a:cubicBezTo>
                <a:cubicBezTo>
                  <a:pt x="8969842" y="159669"/>
                  <a:pt x="8955886" y="347002"/>
                  <a:pt x="8961120" y="476313"/>
                </a:cubicBezTo>
                <a:cubicBezTo>
                  <a:pt x="8966354" y="605624"/>
                  <a:pt x="8952196" y="815139"/>
                  <a:pt x="8961120" y="992319"/>
                </a:cubicBezTo>
                <a:cubicBezTo>
                  <a:pt x="8714231" y="962417"/>
                  <a:pt x="8356581" y="995837"/>
                  <a:pt x="8182192" y="992319"/>
                </a:cubicBezTo>
                <a:cubicBezTo>
                  <a:pt x="8007803" y="988801"/>
                  <a:pt x="7708354" y="1026574"/>
                  <a:pt x="7313653" y="992319"/>
                </a:cubicBezTo>
                <a:cubicBezTo>
                  <a:pt x="6918952" y="958064"/>
                  <a:pt x="6724017" y="958866"/>
                  <a:pt x="6534724" y="992319"/>
                </a:cubicBezTo>
                <a:cubicBezTo>
                  <a:pt x="6345431" y="1025772"/>
                  <a:pt x="6229302" y="980861"/>
                  <a:pt x="5935019" y="992319"/>
                </a:cubicBezTo>
                <a:cubicBezTo>
                  <a:pt x="5640736" y="1003777"/>
                  <a:pt x="5541508" y="987986"/>
                  <a:pt x="5156091" y="992319"/>
                </a:cubicBezTo>
                <a:cubicBezTo>
                  <a:pt x="4770674" y="996652"/>
                  <a:pt x="4633307" y="1018699"/>
                  <a:pt x="4377162" y="992319"/>
                </a:cubicBezTo>
                <a:cubicBezTo>
                  <a:pt x="4121017" y="965939"/>
                  <a:pt x="3979142" y="982297"/>
                  <a:pt x="3687846" y="992319"/>
                </a:cubicBezTo>
                <a:cubicBezTo>
                  <a:pt x="3396550" y="1002341"/>
                  <a:pt x="3255170" y="969759"/>
                  <a:pt x="2908917" y="992319"/>
                </a:cubicBezTo>
                <a:cubicBezTo>
                  <a:pt x="2562664" y="1014879"/>
                  <a:pt x="2590825" y="979259"/>
                  <a:pt x="2398823" y="992319"/>
                </a:cubicBezTo>
                <a:cubicBezTo>
                  <a:pt x="2206821" y="1005379"/>
                  <a:pt x="2071000" y="1004291"/>
                  <a:pt x="1799117" y="992319"/>
                </a:cubicBezTo>
                <a:cubicBezTo>
                  <a:pt x="1527234" y="980347"/>
                  <a:pt x="1495426" y="994573"/>
                  <a:pt x="1378634" y="992319"/>
                </a:cubicBezTo>
                <a:cubicBezTo>
                  <a:pt x="1261842" y="990065"/>
                  <a:pt x="1051576" y="1010997"/>
                  <a:pt x="958151" y="992319"/>
                </a:cubicBezTo>
                <a:cubicBezTo>
                  <a:pt x="864726" y="973641"/>
                  <a:pt x="195800" y="985361"/>
                  <a:pt x="0" y="992319"/>
                </a:cubicBezTo>
                <a:cubicBezTo>
                  <a:pt x="-858" y="811931"/>
                  <a:pt x="11296" y="725381"/>
                  <a:pt x="0" y="476313"/>
                </a:cubicBezTo>
                <a:cubicBezTo>
                  <a:pt x="-11296" y="227245"/>
                  <a:pt x="-10955" y="205679"/>
                  <a:pt x="0" y="0"/>
                </a:cubicBezTo>
                <a:close/>
              </a:path>
              <a:path w="8961120" h="992319" stroke="0" extrusionOk="0">
                <a:moveTo>
                  <a:pt x="0" y="0"/>
                </a:moveTo>
                <a:cubicBezTo>
                  <a:pt x="147169" y="-5204"/>
                  <a:pt x="364368" y="-21454"/>
                  <a:pt x="510095" y="0"/>
                </a:cubicBezTo>
                <a:cubicBezTo>
                  <a:pt x="655823" y="21454"/>
                  <a:pt x="903819" y="-9525"/>
                  <a:pt x="1020189" y="0"/>
                </a:cubicBezTo>
                <a:cubicBezTo>
                  <a:pt x="1136559" y="9525"/>
                  <a:pt x="1594421" y="-6765"/>
                  <a:pt x="1799117" y="0"/>
                </a:cubicBezTo>
                <a:cubicBezTo>
                  <a:pt x="2003813" y="6765"/>
                  <a:pt x="2190170" y="21487"/>
                  <a:pt x="2309212" y="0"/>
                </a:cubicBezTo>
                <a:cubicBezTo>
                  <a:pt x="2428254" y="-21487"/>
                  <a:pt x="2747568" y="-2767"/>
                  <a:pt x="2998529" y="0"/>
                </a:cubicBezTo>
                <a:cubicBezTo>
                  <a:pt x="3249490" y="2767"/>
                  <a:pt x="3610891" y="-708"/>
                  <a:pt x="3867068" y="0"/>
                </a:cubicBezTo>
                <a:cubicBezTo>
                  <a:pt x="4123245" y="708"/>
                  <a:pt x="4385033" y="-24801"/>
                  <a:pt x="4556385" y="0"/>
                </a:cubicBezTo>
                <a:cubicBezTo>
                  <a:pt x="4727737" y="24801"/>
                  <a:pt x="4983214" y="-27184"/>
                  <a:pt x="5156091" y="0"/>
                </a:cubicBezTo>
                <a:cubicBezTo>
                  <a:pt x="5328968" y="27184"/>
                  <a:pt x="5627533" y="-25827"/>
                  <a:pt x="5755796" y="0"/>
                </a:cubicBezTo>
                <a:cubicBezTo>
                  <a:pt x="5884060" y="25827"/>
                  <a:pt x="6150048" y="25296"/>
                  <a:pt x="6445113" y="0"/>
                </a:cubicBezTo>
                <a:cubicBezTo>
                  <a:pt x="6740178" y="-25296"/>
                  <a:pt x="6814423" y="-19733"/>
                  <a:pt x="7044819" y="0"/>
                </a:cubicBezTo>
                <a:cubicBezTo>
                  <a:pt x="7275215" y="19733"/>
                  <a:pt x="7417385" y="-18412"/>
                  <a:pt x="7734136" y="0"/>
                </a:cubicBezTo>
                <a:cubicBezTo>
                  <a:pt x="8050887" y="18412"/>
                  <a:pt x="8085468" y="-18502"/>
                  <a:pt x="8333842" y="0"/>
                </a:cubicBezTo>
                <a:cubicBezTo>
                  <a:pt x="8582216" y="18502"/>
                  <a:pt x="8723409" y="1361"/>
                  <a:pt x="8961120" y="0"/>
                </a:cubicBezTo>
                <a:cubicBezTo>
                  <a:pt x="8965714" y="209042"/>
                  <a:pt x="8979745" y="364153"/>
                  <a:pt x="8961120" y="496160"/>
                </a:cubicBezTo>
                <a:cubicBezTo>
                  <a:pt x="8942495" y="628167"/>
                  <a:pt x="8959858" y="865494"/>
                  <a:pt x="8961120" y="992319"/>
                </a:cubicBezTo>
                <a:cubicBezTo>
                  <a:pt x="8736417" y="989302"/>
                  <a:pt x="8677125" y="982891"/>
                  <a:pt x="8451025" y="992319"/>
                </a:cubicBezTo>
                <a:cubicBezTo>
                  <a:pt x="8224925" y="1001747"/>
                  <a:pt x="7992503" y="984594"/>
                  <a:pt x="7851320" y="992319"/>
                </a:cubicBezTo>
                <a:cubicBezTo>
                  <a:pt x="7710138" y="1000044"/>
                  <a:pt x="7455743" y="1010549"/>
                  <a:pt x="7251614" y="992319"/>
                </a:cubicBezTo>
                <a:cubicBezTo>
                  <a:pt x="7047485" y="974089"/>
                  <a:pt x="6758347" y="1030304"/>
                  <a:pt x="6383075" y="992319"/>
                </a:cubicBezTo>
                <a:cubicBezTo>
                  <a:pt x="6007803" y="954334"/>
                  <a:pt x="5950632" y="1026701"/>
                  <a:pt x="5604147" y="992319"/>
                </a:cubicBezTo>
                <a:cubicBezTo>
                  <a:pt x="5257662" y="957937"/>
                  <a:pt x="5053638" y="1023047"/>
                  <a:pt x="4825218" y="992319"/>
                </a:cubicBezTo>
                <a:cubicBezTo>
                  <a:pt x="4596798" y="961591"/>
                  <a:pt x="4407734" y="963297"/>
                  <a:pt x="4135902" y="992319"/>
                </a:cubicBezTo>
                <a:cubicBezTo>
                  <a:pt x="3864070" y="1021341"/>
                  <a:pt x="3463515" y="971791"/>
                  <a:pt x="3267362" y="992319"/>
                </a:cubicBezTo>
                <a:cubicBezTo>
                  <a:pt x="3071209" y="1012847"/>
                  <a:pt x="2839588" y="1003390"/>
                  <a:pt x="2667656" y="992319"/>
                </a:cubicBezTo>
                <a:cubicBezTo>
                  <a:pt x="2495724" y="981248"/>
                  <a:pt x="2229205" y="1012012"/>
                  <a:pt x="1888728" y="992319"/>
                </a:cubicBezTo>
                <a:cubicBezTo>
                  <a:pt x="1548251" y="972626"/>
                  <a:pt x="1405489" y="981420"/>
                  <a:pt x="1109800" y="992319"/>
                </a:cubicBezTo>
                <a:cubicBezTo>
                  <a:pt x="814111" y="1003218"/>
                  <a:pt x="472639" y="940830"/>
                  <a:pt x="0" y="992319"/>
                </a:cubicBezTo>
                <a:cubicBezTo>
                  <a:pt x="-2279" y="779170"/>
                  <a:pt x="23131" y="628538"/>
                  <a:pt x="0" y="525929"/>
                </a:cubicBezTo>
                <a:cubicBezTo>
                  <a:pt x="-23131" y="423320"/>
                  <a:pt x="-9835" y="185280"/>
                  <a:pt x="0" y="0"/>
                </a:cubicBezTo>
                <a:close/>
              </a:path>
            </a:pathLst>
          </a:custGeom>
          <a:solidFill>
            <a:schemeClr val="bg1"/>
          </a:solidFill>
          <a:ln w="12700">
            <a:solidFill>
              <a:schemeClr val="tx1"/>
            </a:solidFill>
            <a:extLst>
              <a:ext uri="{C807C97D-BFC1-408E-A445-0C87EB9F89A2}">
                <ask:lineSketchStyleProps xmlns:ask="http://schemas.microsoft.com/office/drawing/2018/sketchyshapes" sd="6097107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502E73DC-260D-0F94-FAD7-F6D55DB92569}"/>
              </a:ext>
            </a:extLst>
          </p:cNvPr>
          <p:cNvSpPr txBox="1"/>
          <p:nvPr/>
        </p:nvSpPr>
        <p:spPr>
          <a:xfrm>
            <a:off x="2016466" y="4943166"/>
            <a:ext cx="8338456" cy="646331"/>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Pour faire honneur à ses valeurs, la CEGEE s’engage à apporter une solution à ses clients ! Pour </a:t>
            </a:r>
            <a:r>
              <a:rPr lang="fr-FR" sz="1200" b="1" dirty="0">
                <a:solidFill>
                  <a:srgbClr val="C00000"/>
                </a:solidFill>
                <a:latin typeface="Cavolini" panose="03000502040302020204" pitchFamily="66" charset="0"/>
                <a:cs typeface="Cavolini" panose="03000502040302020204" pitchFamily="66" charset="0"/>
              </a:rPr>
              <a:t>contribuer à l’amélioration de leur pouvoir d’achat </a:t>
            </a:r>
            <a:r>
              <a:rPr lang="fr-FR" sz="1200" dirty="0">
                <a:latin typeface="Cavolini" panose="03000502040302020204" pitchFamily="66" charset="0"/>
                <a:cs typeface="Cavolini" panose="03000502040302020204" pitchFamily="66" charset="0"/>
              </a:rPr>
              <a:t>et leur permettre de </a:t>
            </a:r>
            <a:r>
              <a:rPr lang="fr-FR" sz="1200" b="1" dirty="0">
                <a:solidFill>
                  <a:srgbClr val="C00000"/>
                </a:solidFill>
                <a:latin typeface="Cavolini" panose="03000502040302020204" pitchFamily="66" charset="0"/>
                <a:cs typeface="Cavolini" panose="03000502040302020204" pitchFamily="66" charset="0"/>
              </a:rPr>
              <a:t>reprendre le contrôle sur la gestion de leur budget</a:t>
            </a:r>
            <a:r>
              <a:rPr lang="fr-FR" sz="1200" dirty="0">
                <a:latin typeface="Cavolini" panose="03000502040302020204" pitchFamily="66" charset="0"/>
                <a:cs typeface="Cavolini" panose="03000502040302020204" pitchFamily="66" charset="0"/>
              </a:rPr>
              <a:t>, la CEGEE met à disposition de ses clients le </a:t>
            </a:r>
            <a:r>
              <a:rPr lang="fr-FR" sz="1200" b="1" dirty="0">
                <a:solidFill>
                  <a:srgbClr val="C00000"/>
                </a:solidFill>
                <a:latin typeface="Cavolini" panose="03000502040302020204" pitchFamily="66" charset="0"/>
                <a:cs typeface="Cavolini" panose="03000502040302020204" pitchFamily="66" charset="0"/>
              </a:rPr>
              <a:t>service </a:t>
            </a:r>
            <a:r>
              <a:rPr lang="fr-FR" sz="1200" b="1" dirty="0" err="1">
                <a:solidFill>
                  <a:srgbClr val="C00000"/>
                </a:solidFill>
                <a:latin typeface="Cavolini" panose="03000502040302020204" pitchFamily="66" charset="0"/>
                <a:cs typeface="Cavolini" panose="03000502040302020204" pitchFamily="66" charset="0"/>
              </a:rPr>
              <a:t>Papernest</a:t>
            </a:r>
            <a:r>
              <a:rPr lang="fr-FR" sz="1200" b="1" dirty="0">
                <a:solidFill>
                  <a:srgbClr val="C00000"/>
                </a:solidFill>
                <a:latin typeface="Cavolini" panose="03000502040302020204" pitchFamily="66" charset="0"/>
                <a:cs typeface="Cavolini" panose="03000502040302020204" pitchFamily="66" charset="0"/>
              </a:rPr>
              <a:t> </a:t>
            </a:r>
            <a:r>
              <a:rPr lang="fr-FR" sz="1200"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2111532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6005C116-0923-1833-C426-6E2AD60073A1}"/>
              </a:ext>
            </a:extLst>
          </p:cNvPr>
          <p:cNvSpPr>
            <a:spLocks noGrp="1"/>
          </p:cNvSpPr>
          <p:nvPr>
            <p:ph type="body" sz="quarter" idx="13"/>
          </p:nvPr>
        </p:nvSpPr>
        <p:spPr>
          <a:xfrm>
            <a:off x="3870399" y="2309187"/>
            <a:ext cx="7620201" cy="2239625"/>
          </a:xfrm>
        </p:spPr>
        <p:txBody>
          <a:bodyPr/>
          <a:lstStyle/>
          <a:p>
            <a:r>
              <a:rPr lang="fr-FR" dirty="0"/>
              <a:t>Le contexte</a:t>
            </a:r>
          </a:p>
          <a:p>
            <a:r>
              <a:rPr lang="fr-FR" b="1" dirty="0">
                <a:solidFill>
                  <a:srgbClr val="C00000"/>
                </a:solidFill>
              </a:rPr>
              <a:t>Le service </a:t>
            </a:r>
            <a:r>
              <a:rPr lang="fr-FR" b="1" dirty="0" err="1">
                <a:solidFill>
                  <a:srgbClr val="C00000"/>
                </a:solidFill>
              </a:rPr>
              <a:t>Papernest</a:t>
            </a:r>
            <a:r>
              <a:rPr lang="fr-FR" b="1" dirty="0">
                <a:solidFill>
                  <a:srgbClr val="C00000"/>
                </a:solidFill>
              </a:rPr>
              <a:t> </a:t>
            </a:r>
          </a:p>
          <a:p>
            <a:r>
              <a:rPr lang="fr-FR" dirty="0"/>
              <a:t>Les succès depuis la mise en marché de </a:t>
            </a:r>
            <a:r>
              <a:rPr lang="fr-FR" dirty="0" err="1"/>
              <a:t>Papernest</a:t>
            </a:r>
            <a:endParaRPr lang="fr-FR" dirty="0"/>
          </a:p>
          <a:p>
            <a:r>
              <a:rPr lang="fr-FR" dirty="0"/>
              <a:t>Les possibilités de rebonds sur des produits bancaires</a:t>
            </a:r>
          </a:p>
          <a:p>
            <a:r>
              <a:rPr lang="fr-FR" dirty="0"/>
              <a:t>Pour plus d’informations…</a:t>
            </a:r>
          </a:p>
        </p:txBody>
      </p:sp>
    </p:spTree>
    <p:extLst>
      <p:ext uri="{BB962C8B-B14F-4D97-AF65-F5344CB8AC3E}">
        <p14:creationId xmlns:p14="http://schemas.microsoft.com/office/powerpoint/2010/main" val="109991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err="1"/>
              <a:t>Papernest</a:t>
            </a:r>
            <a:r>
              <a:rPr lang="fr-FR" dirty="0"/>
              <a:t> est un service innovant à proposer à tous nos clients !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11" name="Espace réservé du contenu 10">
            <a:extLst>
              <a:ext uri="{FF2B5EF4-FFF2-40B4-BE49-F238E27FC236}">
                <a16:creationId xmlns:a16="http://schemas.microsoft.com/office/drawing/2014/main" id="{8F4ABD4F-F2D3-EA17-9CBF-6376E9600424}"/>
              </a:ext>
            </a:extLst>
          </p:cNvPr>
          <p:cNvSpPr>
            <a:spLocks noGrp="1"/>
          </p:cNvSpPr>
          <p:nvPr>
            <p:ph idx="17"/>
          </p:nvPr>
        </p:nvSpPr>
        <p:spPr>
          <a:xfrm>
            <a:off x="695325" y="1388669"/>
            <a:ext cx="8089079" cy="2794352"/>
          </a:xfrm>
        </p:spPr>
        <p:txBody>
          <a:bodyPr/>
          <a:lstStyle/>
          <a:p>
            <a:r>
              <a:rPr lang="fr-FR" dirty="0" err="1"/>
              <a:t>Papernest</a:t>
            </a:r>
            <a:r>
              <a:rPr lang="fr-FR" dirty="0"/>
              <a:t> est un service qui permet aux particuliers qui y adhèrent de </a:t>
            </a:r>
            <a:r>
              <a:rPr lang="fr-FR" b="1" dirty="0">
                <a:solidFill>
                  <a:srgbClr val="C00000"/>
                </a:solidFill>
              </a:rPr>
              <a:t>simplifier leurs démarches administratives</a:t>
            </a:r>
            <a:r>
              <a:rPr lang="fr-FR" dirty="0"/>
              <a:t> et </a:t>
            </a:r>
            <a:r>
              <a:rPr lang="fr-FR" b="1" dirty="0">
                <a:solidFill>
                  <a:srgbClr val="C00000"/>
                </a:solidFill>
              </a:rPr>
              <a:t>d’optimiser leurs abonnements du quotidien</a:t>
            </a:r>
            <a:r>
              <a:rPr lang="fr-FR" dirty="0"/>
              <a:t>. Dans ce cadre, </a:t>
            </a:r>
            <a:r>
              <a:rPr lang="fr-FR" dirty="0" err="1"/>
              <a:t>Papernest</a:t>
            </a:r>
            <a:r>
              <a:rPr lang="fr-FR" dirty="0"/>
              <a:t> :</a:t>
            </a:r>
          </a:p>
          <a:p>
            <a:pPr lvl="1"/>
            <a:r>
              <a:rPr lang="fr-FR" dirty="0"/>
              <a:t>Propose aux clients les </a:t>
            </a:r>
            <a:r>
              <a:rPr lang="fr-FR" b="1" dirty="0">
                <a:solidFill>
                  <a:schemeClr val="tx1"/>
                </a:solidFill>
              </a:rPr>
              <a:t>meilleures offres en fonction de ses partenaires</a:t>
            </a:r>
            <a:r>
              <a:rPr lang="fr-FR" dirty="0"/>
              <a:t>, suivant le profil, les besoins et les projets des clients</a:t>
            </a:r>
          </a:p>
          <a:p>
            <a:pPr lvl="1"/>
            <a:r>
              <a:rPr lang="fr-FR" dirty="0"/>
              <a:t>Réalise gratuitement la </a:t>
            </a:r>
            <a:r>
              <a:rPr lang="fr-FR" b="1" dirty="0">
                <a:solidFill>
                  <a:schemeClr val="tx1"/>
                </a:solidFill>
              </a:rPr>
              <a:t>souscription à un nouvel opérateur </a:t>
            </a:r>
            <a:r>
              <a:rPr lang="fr-FR" dirty="0"/>
              <a:t>en tenant compte des critères des clients (prix, options, durée d’engagement, énergie verte…) et la </a:t>
            </a:r>
            <a:r>
              <a:rPr lang="fr-FR" b="1" dirty="0">
                <a:solidFill>
                  <a:schemeClr val="tx1"/>
                </a:solidFill>
              </a:rPr>
              <a:t>résiliation de leurs anciens contrats</a:t>
            </a:r>
            <a:r>
              <a:rPr lang="fr-FR" dirty="0"/>
              <a:t>. </a:t>
            </a:r>
          </a:p>
          <a:p>
            <a:pPr lvl="1"/>
            <a:r>
              <a:rPr lang="fr-FR" dirty="0"/>
              <a:t>Gère les démarches d’</a:t>
            </a:r>
            <a:r>
              <a:rPr lang="fr-FR" b="1" dirty="0">
                <a:solidFill>
                  <a:schemeClr val="tx1"/>
                </a:solidFill>
              </a:rPr>
              <a:t>aide au déménagement </a:t>
            </a:r>
            <a:r>
              <a:rPr lang="fr-FR" dirty="0"/>
              <a:t>: souscription de nouveaux contrats d’abonnement, en prenant en compte les caractéristiques du nouveau logement, services additionnels de transfert du courrier et recours à un service de déménageurs si besoin. </a:t>
            </a:r>
          </a:p>
        </p:txBody>
      </p:sp>
      <p:sp>
        <p:nvSpPr>
          <p:cNvPr id="12" name="Espace réservé du contenu 10">
            <a:extLst>
              <a:ext uri="{FF2B5EF4-FFF2-40B4-BE49-F238E27FC236}">
                <a16:creationId xmlns:a16="http://schemas.microsoft.com/office/drawing/2014/main" id="{E9D2D9AD-3DA4-0001-D8C2-890F07860CC7}"/>
              </a:ext>
            </a:extLst>
          </p:cNvPr>
          <p:cNvSpPr txBox="1">
            <a:spLocks/>
          </p:cNvSpPr>
          <p:nvPr/>
        </p:nvSpPr>
        <p:spPr>
          <a:xfrm>
            <a:off x="695325" y="4482822"/>
            <a:ext cx="10980738" cy="72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Avec </a:t>
            </a:r>
            <a:r>
              <a:rPr lang="fr-FR" dirty="0" err="1"/>
              <a:t>Papernest</a:t>
            </a:r>
            <a:r>
              <a:rPr lang="fr-FR" dirty="0"/>
              <a:t>, les clients peuvent </a:t>
            </a:r>
            <a:r>
              <a:rPr lang="fr-FR" b="1" dirty="0">
                <a:solidFill>
                  <a:srgbClr val="C00000"/>
                </a:solidFill>
              </a:rPr>
              <a:t>gérer facilement leurs contrats d’abonnements</a:t>
            </a:r>
            <a:r>
              <a:rPr lang="fr-FR" dirty="0"/>
              <a:t>, </a:t>
            </a:r>
            <a:r>
              <a:rPr lang="fr-FR" b="1" dirty="0"/>
              <a:t>sur une seule et unique plateforme</a:t>
            </a:r>
            <a:r>
              <a:rPr lang="fr-FR" dirty="0"/>
              <a:t>. En définitive, le service </a:t>
            </a:r>
            <a:r>
              <a:rPr lang="fr-FR" dirty="0" err="1"/>
              <a:t>Papernest</a:t>
            </a:r>
            <a:r>
              <a:rPr lang="fr-FR" dirty="0"/>
              <a:t> c’est :</a:t>
            </a:r>
          </a:p>
        </p:txBody>
      </p:sp>
      <p:sp>
        <p:nvSpPr>
          <p:cNvPr id="16" name="Rectangle 15">
            <a:extLst>
              <a:ext uri="{FF2B5EF4-FFF2-40B4-BE49-F238E27FC236}">
                <a16:creationId xmlns:a16="http://schemas.microsoft.com/office/drawing/2014/main" id="{B9A02B85-E83B-5225-C353-492770F5BECC}"/>
              </a:ext>
            </a:extLst>
          </p:cNvPr>
          <p:cNvSpPr/>
          <p:nvPr/>
        </p:nvSpPr>
        <p:spPr>
          <a:xfrm>
            <a:off x="9072081" y="1605825"/>
            <a:ext cx="2691829" cy="2379546"/>
          </a:xfrm>
          <a:custGeom>
            <a:avLst/>
            <a:gdLst>
              <a:gd name="connsiteX0" fmla="*/ 0 w 2691829"/>
              <a:gd name="connsiteY0" fmla="*/ 0 h 2379546"/>
              <a:gd name="connsiteX1" fmla="*/ 646039 w 2691829"/>
              <a:gd name="connsiteY1" fmla="*/ 0 h 2379546"/>
              <a:gd name="connsiteX2" fmla="*/ 1318996 w 2691829"/>
              <a:gd name="connsiteY2" fmla="*/ 0 h 2379546"/>
              <a:gd name="connsiteX3" fmla="*/ 1938117 w 2691829"/>
              <a:gd name="connsiteY3" fmla="*/ 0 h 2379546"/>
              <a:gd name="connsiteX4" fmla="*/ 2691829 w 2691829"/>
              <a:gd name="connsiteY4" fmla="*/ 0 h 2379546"/>
              <a:gd name="connsiteX5" fmla="*/ 2691829 w 2691829"/>
              <a:gd name="connsiteY5" fmla="*/ 642477 h 2379546"/>
              <a:gd name="connsiteX6" fmla="*/ 2691829 w 2691829"/>
              <a:gd name="connsiteY6" fmla="*/ 1261159 h 2379546"/>
              <a:gd name="connsiteX7" fmla="*/ 2691829 w 2691829"/>
              <a:gd name="connsiteY7" fmla="*/ 2379546 h 2379546"/>
              <a:gd name="connsiteX8" fmla="*/ 2099627 w 2691829"/>
              <a:gd name="connsiteY8" fmla="*/ 2379546 h 2379546"/>
              <a:gd name="connsiteX9" fmla="*/ 1372833 w 2691829"/>
              <a:gd name="connsiteY9" fmla="*/ 2379546 h 2379546"/>
              <a:gd name="connsiteX10" fmla="*/ 646039 w 2691829"/>
              <a:gd name="connsiteY10" fmla="*/ 2379546 h 2379546"/>
              <a:gd name="connsiteX11" fmla="*/ 0 w 2691829"/>
              <a:gd name="connsiteY11" fmla="*/ 2379546 h 2379546"/>
              <a:gd name="connsiteX12" fmla="*/ 0 w 2691829"/>
              <a:gd name="connsiteY12" fmla="*/ 1784660 h 2379546"/>
              <a:gd name="connsiteX13" fmla="*/ 0 w 2691829"/>
              <a:gd name="connsiteY13" fmla="*/ 1261159 h 2379546"/>
              <a:gd name="connsiteX14" fmla="*/ 0 w 2691829"/>
              <a:gd name="connsiteY14" fmla="*/ 713864 h 2379546"/>
              <a:gd name="connsiteX15" fmla="*/ 0 w 2691829"/>
              <a:gd name="connsiteY15" fmla="*/ 0 h 237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91829" h="2379546" fill="none" extrusionOk="0">
                <a:moveTo>
                  <a:pt x="0" y="0"/>
                </a:moveTo>
                <a:cubicBezTo>
                  <a:pt x="271225" y="2937"/>
                  <a:pt x="494575" y="22689"/>
                  <a:pt x="646039" y="0"/>
                </a:cubicBezTo>
                <a:cubicBezTo>
                  <a:pt x="797503" y="-22689"/>
                  <a:pt x="1086348" y="-6790"/>
                  <a:pt x="1318996" y="0"/>
                </a:cubicBezTo>
                <a:cubicBezTo>
                  <a:pt x="1551644" y="6790"/>
                  <a:pt x="1777016" y="-23225"/>
                  <a:pt x="1938117" y="0"/>
                </a:cubicBezTo>
                <a:cubicBezTo>
                  <a:pt x="2099218" y="23225"/>
                  <a:pt x="2379447" y="13491"/>
                  <a:pt x="2691829" y="0"/>
                </a:cubicBezTo>
                <a:cubicBezTo>
                  <a:pt x="2697032" y="187451"/>
                  <a:pt x="2669710" y="363682"/>
                  <a:pt x="2691829" y="642477"/>
                </a:cubicBezTo>
                <a:cubicBezTo>
                  <a:pt x="2713948" y="921272"/>
                  <a:pt x="2660910" y="1041817"/>
                  <a:pt x="2691829" y="1261159"/>
                </a:cubicBezTo>
                <a:cubicBezTo>
                  <a:pt x="2722748" y="1480501"/>
                  <a:pt x="2722491" y="1845597"/>
                  <a:pt x="2691829" y="2379546"/>
                </a:cubicBezTo>
                <a:cubicBezTo>
                  <a:pt x="2494933" y="2387590"/>
                  <a:pt x="2237150" y="2385204"/>
                  <a:pt x="2099627" y="2379546"/>
                </a:cubicBezTo>
                <a:cubicBezTo>
                  <a:pt x="1962104" y="2373888"/>
                  <a:pt x="1701685" y="2369563"/>
                  <a:pt x="1372833" y="2379546"/>
                </a:cubicBezTo>
                <a:cubicBezTo>
                  <a:pt x="1043981" y="2389529"/>
                  <a:pt x="954840" y="2396690"/>
                  <a:pt x="646039" y="2379546"/>
                </a:cubicBezTo>
                <a:cubicBezTo>
                  <a:pt x="337238" y="2362402"/>
                  <a:pt x="258498" y="2408610"/>
                  <a:pt x="0" y="2379546"/>
                </a:cubicBezTo>
                <a:cubicBezTo>
                  <a:pt x="-20934" y="2114742"/>
                  <a:pt x="-10796" y="2007348"/>
                  <a:pt x="0" y="1784660"/>
                </a:cubicBezTo>
                <a:cubicBezTo>
                  <a:pt x="10796" y="1561972"/>
                  <a:pt x="1953" y="1453341"/>
                  <a:pt x="0" y="1261159"/>
                </a:cubicBezTo>
                <a:cubicBezTo>
                  <a:pt x="-1953" y="1068977"/>
                  <a:pt x="14262" y="928440"/>
                  <a:pt x="0" y="713864"/>
                </a:cubicBezTo>
                <a:cubicBezTo>
                  <a:pt x="-14262" y="499289"/>
                  <a:pt x="4473" y="156413"/>
                  <a:pt x="0" y="0"/>
                </a:cubicBezTo>
                <a:close/>
              </a:path>
              <a:path w="2691829" h="2379546" stroke="0" extrusionOk="0">
                <a:moveTo>
                  <a:pt x="0" y="0"/>
                </a:moveTo>
                <a:cubicBezTo>
                  <a:pt x="276067" y="-17372"/>
                  <a:pt x="319322" y="11229"/>
                  <a:pt x="619121" y="0"/>
                </a:cubicBezTo>
                <a:cubicBezTo>
                  <a:pt x="918920" y="-11229"/>
                  <a:pt x="1153958" y="14128"/>
                  <a:pt x="1345915" y="0"/>
                </a:cubicBezTo>
                <a:cubicBezTo>
                  <a:pt x="1537872" y="-14128"/>
                  <a:pt x="1775542" y="-32031"/>
                  <a:pt x="2072708" y="0"/>
                </a:cubicBezTo>
                <a:cubicBezTo>
                  <a:pt x="2369874" y="32031"/>
                  <a:pt x="2498495" y="12607"/>
                  <a:pt x="2691829" y="0"/>
                </a:cubicBezTo>
                <a:cubicBezTo>
                  <a:pt x="2698605" y="138790"/>
                  <a:pt x="2679347" y="420354"/>
                  <a:pt x="2691829" y="571091"/>
                </a:cubicBezTo>
                <a:cubicBezTo>
                  <a:pt x="2704311" y="721828"/>
                  <a:pt x="2668116" y="1039942"/>
                  <a:pt x="2691829" y="1189773"/>
                </a:cubicBezTo>
                <a:cubicBezTo>
                  <a:pt x="2715542" y="1339604"/>
                  <a:pt x="2712164" y="1661012"/>
                  <a:pt x="2691829" y="1784660"/>
                </a:cubicBezTo>
                <a:cubicBezTo>
                  <a:pt x="2671494" y="1908308"/>
                  <a:pt x="2689230" y="2130514"/>
                  <a:pt x="2691829" y="2379546"/>
                </a:cubicBezTo>
                <a:cubicBezTo>
                  <a:pt x="2412441" y="2401255"/>
                  <a:pt x="2235381" y="2387038"/>
                  <a:pt x="1965035" y="2379546"/>
                </a:cubicBezTo>
                <a:cubicBezTo>
                  <a:pt x="1694689" y="2372054"/>
                  <a:pt x="1547492" y="2355023"/>
                  <a:pt x="1345915" y="2379546"/>
                </a:cubicBezTo>
                <a:cubicBezTo>
                  <a:pt x="1144338" y="2404069"/>
                  <a:pt x="959404" y="2379688"/>
                  <a:pt x="646039" y="2379546"/>
                </a:cubicBezTo>
                <a:cubicBezTo>
                  <a:pt x="332674" y="2379404"/>
                  <a:pt x="243783" y="2377202"/>
                  <a:pt x="0" y="2379546"/>
                </a:cubicBezTo>
                <a:cubicBezTo>
                  <a:pt x="24197" y="2161475"/>
                  <a:pt x="-9823" y="2088154"/>
                  <a:pt x="0" y="1832250"/>
                </a:cubicBezTo>
                <a:cubicBezTo>
                  <a:pt x="9823" y="1576346"/>
                  <a:pt x="-22026" y="1499445"/>
                  <a:pt x="0" y="1284955"/>
                </a:cubicBezTo>
                <a:cubicBezTo>
                  <a:pt x="22026" y="1070466"/>
                  <a:pt x="427" y="896354"/>
                  <a:pt x="0" y="666273"/>
                </a:cubicBezTo>
                <a:cubicBezTo>
                  <a:pt x="-427" y="436192"/>
                  <a:pt x="28461" y="283554"/>
                  <a:pt x="0" y="0"/>
                </a:cubicBezTo>
                <a:close/>
              </a:path>
            </a:pathLst>
          </a:custGeom>
          <a:solidFill>
            <a:srgbClr val="C00000"/>
          </a:solidFill>
          <a:ln>
            <a:solidFill>
              <a:srgbClr val="C00000"/>
            </a:solidFill>
            <a:extLst>
              <a:ext uri="{C807C97D-BFC1-408E-A445-0C87EB9F89A2}">
                <ask:lineSketchStyleProps xmlns:ask="http://schemas.microsoft.com/office/drawing/2018/sketchyshapes" sd="269757653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DAFAF4B-997A-31BA-572F-E664158F70E2}"/>
              </a:ext>
            </a:extLst>
          </p:cNvPr>
          <p:cNvSpPr/>
          <p:nvPr/>
        </p:nvSpPr>
        <p:spPr>
          <a:xfrm>
            <a:off x="8984234" y="1500683"/>
            <a:ext cx="2691829" cy="2379546"/>
          </a:xfrm>
          <a:custGeom>
            <a:avLst/>
            <a:gdLst>
              <a:gd name="connsiteX0" fmla="*/ 0 w 2691829"/>
              <a:gd name="connsiteY0" fmla="*/ 0 h 2379546"/>
              <a:gd name="connsiteX1" fmla="*/ 646039 w 2691829"/>
              <a:gd name="connsiteY1" fmla="*/ 0 h 2379546"/>
              <a:gd name="connsiteX2" fmla="*/ 1318996 w 2691829"/>
              <a:gd name="connsiteY2" fmla="*/ 0 h 2379546"/>
              <a:gd name="connsiteX3" fmla="*/ 1938117 w 2691829"/>
              <a:gd name="connsiteY3" fmla="*/ 0 h 2379546"/>
              <a:gd name="connsiteX4" fmla="*/ 2691829 w 2691829"/>
              <a:gd name="connsiteY4" fmla="*/ 0 h 2379546"/>
              <a:gd name="connsiteX5" fmla="*/ 2691829 w 2691829"/>
              <a:gd name="connsiteY5" fmla="*/ 642477 h 2379546"/>
              <a:gd name="connsiteX6" fmla="*/ 2691829 w 2691829"/>
              <a:gd name="connsiteY6" fmla="*/ 1261159 h 2379546"/>
              <a:gd name="connsiteX7" fmla="*/ 2691829 w 2691829"/>
              <a:gd name="connsiteY7" fmla="*/ 2379546 h 2379546"/>
              <a:gd name="connsiteX8" fmla="*/ 2099627 w 2691829"/>
              <a:gd name="connsiteY8" fmla="*/ 2379546 h 2379546"/>
              <a:gd name="connsiteX9" fmla="*/ 1372833 w 2691829"/>
              <a:gd name="connsiteY9" fmla="*/ 2379546 h 2379546"/>
              <a:gd name="connsiteX10" fmla="*/ 646039 w 2691829"/>
              <a:gd name="connsiteY10" fmla="*/ 2379546 h 2379546"/>
              <a:gd name="connsiteX11" fmla="*/ 0 w 2691829"/>
              <a:gd name="connsiteY11" fmla="*/ 2379546 h 2379546"/>
              <a:gd name="connsiteX12" fmla="*/ 0 w 2691829"/>
              <a:gd name="connsiteY12" fmla="*/ 1784660 h 2379546"/>
              <a:gd name="connsiteX13" fmla="*/ 0 w 2691829"/>
              <a:gd name="connsiteY13" fmla="*/ 1261159 h 2379546"/>
              <a:gd name="connsiteX14" fmla="*/ 0 w 2691829"/>
              <a:gd name="connsiteY14" fmla="*/ 713864 h 2379546"/>
              <a:gd name="connsiteX15" fmla="*/ 0 w 2691829"/>
              <a:gd name="connsiteY15" fmla="*/ 0 h 237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91829" h="2379546" fill="none" extrusionOk="0">
                <a:moveTo>
                  <a:pt x="0" y="0"/>
                </a:moveTo>
                <a:cubicBezTo>
                  <a:pt x="271225" y="2937"/>
                  <a:pt x="494575" y="22689"/>
                  <a:pt x="646039" y="0"/>
                </a:cubicBezTo>
                <a:cubicBezTo>
                  <a:pt x="797503" y="-22689"/>
                  <a:pt x="1086348" y="-6790"/>
                  <a:pt x="1318996" y="0"/>
                </a:cubicBezTo>
                <a:cubicBezTo>
                  <a:pt x="1551644" y="6790"/>
                  <a:pt x="1777016" y="-23225"/>
                  <a:pt x="1938117" y="0"/>
                </a:cubicBezTo>
                <a:cubicBezTo>
                  <a:pt x="2099218" y="23225"/>
                  <a:pt x="2379447" y="13491"/>
                  <a:pt x="2691829" y="0"/>
                </a:cubicBezTo>
                <a:cubicBezTo>
                  <a:pt x="2697032" y="187451"/>
                  <a:pt x="2669710" y="363682"/>
                  <a:pt x="2691829" y="642477"/>
                </a:cubicBezTo>
                <a:cubicBezTo>
                  <a:pt x="2713948" y="921272"/>
                  <a:pt x="2660910" y="1041817"/>
                  <a:pt x="2691829" y="1261159"/>
                </a:cubicBezTo>
                <a:cubicBezTo>
                  <a:pt x="2722748" y="1480501"/>
                  <a:pt x="2722491" y="1845597"/>
                  <a:pt x="2691829" y="2379546"/>
                </a:cubicBezTo>
                <a:cubicBezTo>
                  <a:pt x="2494933" y="2387590"/>
                  <a:pt x="2237150" y="2385204"/>
                  <a:pt x="2099627" y="2379546"/>
                </a:cubicBezTo>
                <a:cubicBezTo>
                  <a:pt x="1962104" y="2373888"/>
                  <a:pt x="1701685" y="2369563"/>
                  <a:pt x="1372833" y="2379546"/>
                </a:cubicBezTo>
                <a:cubicBezTo>
                  <a:pt x="1043981" y="2389529"/>
                  <a:pt x="954840" y="2396690"/>
                  <a:pt x="646039" y="2379546"/>
                </a:cubicBezTo>
                <a:cubicBezTo>
                  <a:pt x="337238" y="2362402"/>
                  <a:pt x="258498" y="2408610"/>
                  <a:pt x="0" y="2379546"/>
                </a:cubicBezTo>
                <a:cubicBezTo>
                  <a:pt x="-20934" y="2114742"/>
                  <a:pt x="-10796" y="2007348"/>
                  <a:pt x="0" y="1784660"/>
                </a:cubicBezTo>
                <a:cubicBezTo>
                  <a:pt x="10796" y="1561972"/>
                  <a:pt x="1953" y="1453341"/>
                  <a:pt x="0" y="1261159"/>
                </a:cubicBezTo>
                <a:cubicBezTo>
                  <a:pt x="-1953" y="1068977"/>
                  <a:pt x="14262" y="928440"/>
                  <a:pt x="0" y="713864"/>
                </a:cubicBezTo>
                <a:cubicBezTo>
                  <a:pt x="-14262" y="499289"/>
                  <a:pt x="4473" y="156413"/>
                  <a:pt x="0" y="0"/>
                </a:cubicBezTo>
                <a:close/>
              </a:path>
              <a:path w="2691829" h="2379546" stroke="0" extrusionOk="0">
                <a:moveTo>
                  <a:pt x="0" y="0"/>
                </a:moveTo>
                <a:cubicBezTo>
                  <a:pt x="276067" y="-17372"/>
                  <a:pt x="319322" y="11229"/>
                  <a:pt x="619121" y="0"/>
                </a:cubicBezTo>
                <a:cubicBezTo>
                  <a:pt x="918920" y="-11229"/>
                  <a:pt x="1153958" y="14128"/>
                  <a:pt x="1345915" y="0"/>
                </a:cubicBezTo>
                <a:cubicBezTo>
                  <a:pt x="1537872" y="-14128"/>
                  <a:pt x="1775542" y="-32031"/>
                  <a:pt x="2072708" y="0"/>
                </a:cubicBezTo>
                <a:cubicBezTo>
                  <a:pt x="2369874" y="32031"/>
                  <a:pt x="2498495" y="12607"/>
                  <a:pt x="2691829" y="0"/>
                </a:cubicBezTo>
                <a:cubicBezTo>
                  <a:pt x="2698605" y="138790"/>
                  <a:pt x="2679347" y="420354"/>
                  <a:pt x="2691829" y="571091"/>
                </a:cubicBezTo>
                <a:cubicBezTo>
                  <a:pt x="2704311" y="721828"/>
                  <a:pt x="2668116" y="1039942"/>
                  <a:pt x="2691829" y="1189773"/>
                </a:cubicBezTo>
                <a:cubicBezTo>
                  <a:pt x="2715542" y="1339604"/>
                  <a:pt x="2712164" y="1661012"/>
                  <a:pt x="2691829" y="1784660"/>
                </a:cubicBezTo>
                <a:cubicBezTo>
                  <a:pt x="2671494" y="1908308"/>
                  <a:pt x="2689230" y="2130514"/>
                  <a:pt x="2691829" y="2379546"/>
                </a:cubicBezTo>
                <a:cubicBezTo>
                  <a:pt x="2412441" y="2401255"/>
                  <a:pt x="2235381" y="2387038"/>
                  <a:pt x="1965035" y="2379546"/>
                </a:cubicBezTo>
                <a:cubicBezTo>
                  <a:pt x="1694689" y="2372054"/>
                  <a:pt x="1547492" y="2355023"/>
                  <a:pt x="1345915" y="2379546"/>
                </a:cubicBezTo>
                <a:cubicBezTo>
                  <a:pt x="1144338" y="2404069"/>
                  <a:pt x="959404" y="2379688"/>
                  <a:pt x="646039" y="2379546"/>
                </a:cubicBezTo>
                <a:cubicBezTo>
                  <a:pt x="332674" y="2379404"/>
                  <a:pt x="243783" y="2377202"/>
                  <a:pt x="0" y="2379546"/>
                </a:cubicBezTo>
                <a:cubicBezTo>
                  <a:pt x="24197" y="2161475"/>
                  <a:pt x="-9823" y="2088154"/>
                  <a:pt x="0" y="1832250"/>
                </a:cubicBezTo>
                <a:cubicBezTo>
                  <a:pt x="9823" y="1576346"/>
                  <a:pt x="-22026" y="1499445"/>
                  <a:pt x="0" y="1284955"/>
                </a:cubicBezTo>
                <a:cubicBezTo>
                  <a:pt x="22026" y="1070466"/>
                  <a:pt x="427" y="896354"/>
                  <a:pt x="0" y="666273"/>
                </a:cubicBezTo>
                <a:cubicBezTo>
                  <a:pt x="-427" y="436192"/>
                  <a:pt x="28461" y="283554"/>
                  <a:pt x="0" y="0"/>
                </a:cubicBezTo>
                <a:close/>
              </a:path>
            </a:pathLst>
          </a:custGeom>
          <a:solidFill>
            <a:schemeClr val="bg1"/>
          </a:solidFill>
          <a:ln>
            <a:solidFill>
              <a:schemeClr val="tx1"/>
            </a:solidFill>
            <a:extLst>
              <a:ext uri="{C807C97D-BFC1-408E-A445-0C87EB9F89A2}">
                <ask:lineSketchStyleProps xmlns:ask="http://schemas.microsoft.com/office/drawing/2018/sketchyshapes" sd="269757653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3180B45C-38CB-D645-6790-4B6AF3F612A7}"/>
              </a:ext>
            </a:extLst>
          </p:cNvPr>
          <p:cNvSpPr txBox="1"/>
          <p:nvPr/>
        </p:nvSpPr>
        <p:spPr>
          <a:xfrm>
            <a:off x="9122032" y="1905626"/>
            <a:ext cx="2416232" cy="1569660"/>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En </a:t>
            </a:r>
            <a:r>
              <a:rPr lang="fr-FR" sz="1200" b="1" dirty="0">
                <a:latin typeface="Cavolini" panose="03000502040302020204" pitchFamily="66" charset="0"/>
                <a:cs typeface="Cavolini" panose="03000502040302020204" pitchFamily="66" charset="0"/>
              </a:rPr>
              <a:t>optimisant leurs abonnements</a:t>
            </a:r>
            <a:r>
              <a:rPr lang="fr-FR" sz="1200" dirty="0">
                <a:latin typeface="Cavolini" panose="03000502040302020204" pitchFamily="66" charset="0"/>
                <a:cs typeface="Cavolini" panose="03000502040302020204" pitchFamily="66" charset="0"/>
              </a:rPr>
              <a:t>, </a:t>
            </a:r>
            <a:r>
              <a:rPr lang="fr-FR" sz="1200" dirty="0" err="1">
                <a:latin typeface="Cavolini" panose="03000502040302020204" pitchFamily="66" charset="0"/>
                <a:cs typeface="Cavolini" panose="03000502040302020204" pitchFamily="66" charset="0"/>
              </a:rPr>
              <a:t>Papernest</a:t>
            </a:r>
            <a:r>
              <a:rPr lang="fr-FR" sz="1200" dirty="0">
                <a:latin typeface="Cavolini" panose="03000502040302020204" pitchFamily="66" charset="0"/>
                <a:cs typeface="Cavolini" panose="03000502040302020204" pitchFamily="66" charset="0"/>
              </a:rPr>
              <a:t> offre la possibilité aux clients de </a:t>
            </a:r>
            <a:r>
              <a:rPr lang="fr-FR" sz="1200" b="1" dirty="0">
                <a:solidFill>
                  <a:srgbClr val="C00000"/>
                </a:solidFill>
                <a:latin typeface="Cavolini" panose="03000502040302020204" pitchFamily="66" charset="0"/>
                <a:cs typeface="Cavolini" panose="03000502040302020204" pitchFamily="66" charset="0"/>
              </a:rPr>
              <a:t>réaliser des économies sur l’année</a:t>
            </a:r>
            <a:r>
              <a:rPr lang="fr-FR" sz="1200" dirty="0">
                <a:latin typeface="Cavolini" panose="03000502040302020204" pitchFamily="66" charset="0"/>
                <a:cs typeface="Cavolini" panose="03000502040302020204" pitchFamily="66" charset="0"/>
              </a:rPr>
              <a:t>, véritable levier pour </a:t>
            </a:r>
            <a:r>
              <a:rPr lang="fr-FR" sz="1200" b="1" dirty="0">
                <a:latin typeface="Cavolini" panose="03000502040302020204" pitchFamily="66" charset="0"/>
                <a:cs typeface="Cavolini" panose="03000502040302020204" pitchFamily="66" charset="0"/>
              </a:rPr>
              <a:t>contribuer à l’amélioration de leur pouvoir d’achat </a:t>
            </a:r>
            <a:r>
              <a:rPr lang="fr-FR" sz="1200" dirty="0">
                <a:latin typeface="Cavolini" panose="03000502040302020204" pitchFamily="66" charset="0"/>
                <a:cs typeface="Cavolini" panose="03000502040302020204" pitchFamily="66" charset="0"/>
              </a:rPr>
              <a:t>! </a:t>
            </a:r>
          </a:p>
        </p:txBody>
      </p:sp>
      <p:sp>
        <p:nvSpPr>
          <p:cNvPr id="20" name="Rectangle 19">
            <a:extLst>
              <a:ext uri="{FF2B5EF4-FFF2-40B4-BE49-F238E27FC236}">
                <a16:creationId xmlns:a16="http://schemas.microsoft.com/office/drawing/2014/main" id="{6A32BC9A-6B62-C435-51A2-159A49A3180B}"/>
              </a:ext>
            </a:extLst>
          </p:cNvPr>
          <p:cNvSpPr/>
          <p:nvPr/>
        </p:nvSpPr>
        <p:spPr>
          <a:xfrm>
            <a:off x="1761812" y="5444239"/>
            <a:ext cx="2393879" cy="500785"/>
          </a:xfrm>
          <a:custGeom>
            <a:avLst/>
            <a:gdLst>
              <a:gd name="connsiteX0" fmla="*/ 0 w 2393879"/>
              <a:gd name="connsiteY0" fmla="*/ 0 h 500785"/>
              <a:gd name="connsiteX1" fmla="*/ 598470 w 2393879"/>
              <a:gd name="connsiteY1" fmla="*/ 0 h 500785"/>
              <a:gd name="connsiteX2" fmla="*/ 1220878 w 2393879"/>
              <a:gd name="connsiteY2" fmla="*/ 0 h 500785"/>
              <a:gd name="connsiteX3" fmla="*/ 1819348 w 2393879"/>
              <a:gd name="connsiteY3" fmla="*/ 0 h 500785"/>
              <a:gd name="connsiteX4" fmla="*/ 2393879 w 2393879"/>
              <a:gd name="connsiteY4" fmla="*/ 0 h 500785"/>
              <a:gd name="connsiteX5" fmla="*/ 2393879 w 2393879"/>
              <a:gd name="connsiteY5" fmla="*/ 500785 h 500785"/>
              <a:gd name="connsiteX6" fmla="*/ 1795409 w 2393879"/>
              <a:gd name="connsiteY6" fmla="*/ 500785 h 500785"/>
              <a:gd name="connsiteX7" fmla="*/ 1173001 w 2393879"/>
              <a:gd name="connsiteY7" fmla="*/ 500785 h 500785"/>
              <a:gd name="connsiteX8" fmla="*/ 550592 w 2393879"/>
              <a:gd name="connsiteY8" fmla="*/ 500785 h 500785"/>
              <a:gd name="connsiteX9" fmla="*/ 0 w 2393879"/>
              <a:gd name="connsiteY9" fmla="*/ 500785 h 500785"/>
              <a:gd name="connsiteX10" fmla="*/ 0 w 2393879"/>
              <a:gd name="connsiteY10" fmla="*/ 0 h 50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3879" h="500785" fill="none" extrusionOk="0">
                <a:moveTo>
                  <a:pt x="0" y="0"/>
                </a:moveTo>
                <a:cubicBezTo>
                  <a:pt x="261873" y="24956"/>
                  <a:pt x="305242" y="25369"/>
                  <a:pt x="598470" y="0"/>
                </a:cubicBezTo>
                <a:cubicBezTo>
                  <a:pt x="891698" y="-25369"/>
                  <a:pt x="961394" y="-13874"/>
                  <a:pt x="1220878" y="0"/>
                </a:cubicBezTo>
                <a:cubicBezTo>
                  <a:pt x="1480362" y="13874"/>
                  <a:pt x="1682658" y="-13590"/>
                  <a:pt x="1819348" y="0"/>
                </a:cubicBezTo>
                <a:cubicBezTo>
                  <a:pt x="1956038" y="13590"/>
                  <a:pt x="2253238" y="-11382"/>
                  <a:pt x="2393879" y="0"/>
                </a:cubicBezTo>
                <a:cubicBezTo>
                  <a:pt x="2410655" y="135014"/>
                  <a:pt x="2375928" y="304524"/>
                  <a:pt x="2393879" y="500785"/>
                </a:cubicBezTo>
                <a:cubicBezTo>
                  <a:pt x="2190248" y="512812"/>
                  <a:pt x="2074751" y="489871"/>
                  <a:pt x="1795409" y="500785"/>
                </a:cubicBezTo>
                <a:cubicBezTo>
                  <a:pt x="1516067" y="511700"/>
                  <a:pt x="1347073" y="496560"/>
                  <a:pt x="1173001" y="500785"/>
                </a:cubicBezTo>
                <a:cubicBezTo>
                  <a:pt x="998929" y="505010"/>
                  <a:pt x="843481" y="482756"/>
                  <a:pt x="550592" y="500785"/>
                </a:cubicBezTo>
                <a:cubicBezTo>
                  <a:pt x="257703" y="518814"/>
                  <a:pt x="248909" y="501499"/>
                  <a:pt x="0" y="500785"/>
                </a:cubicBezTo>
                <a:cubicBezTo>
                  <a:pt x="-19131" y="268412"/>
                  <a:pt x="6640" y="165952"/>
                  <a:pt x="0" y="0"/>
                </a:cubicBezTo>
                <a:close/>
              </a:path>
              <a:path w="2393879" h="500785" stroke="0" extrusionOk="0">
                <a:moveTo>
                  <a:pt x="0" y="0"/>
                </a:moveTo>
                <a:cubicBezTo>
                  <a:pt x="305188" y="27016"/>
                  <a:pt x="350744" y="-1400"/>
                  <a:pt x="622409" y="0"/>
                </a:cubicBezTo>
                <a:cubicBezTo>
                  <a:pt x="894074" y="1400"/>
                  <a:pt x="1105196" y="-7295"/>
                  <a:pt x="1244817" y="0"/>
                </a:cubicBezTo>
                <a:cubicBezTo>
                  <a:pt x="1384438" y="7295"/>
                  <a:pt x="2140114" y="-40377"/>
                  <a:pt x="2393879" y="0"/>
                </a:cubicBezTo>
                <a:cubicBezTo>
                  <a:pt x="2383647" y="202132"/>
                  <a:pt x="2416670" y="355067"/>
                  <a:pt x="2393879" y="500785"/>
                </a:cubicBezTo>
                <a:cubicBezTo>
                  <a:pt x="2211594" y="481994"/>
                  <a:pt x="1998963" y="484634"/>
                  <a:pt x="1867226" y="500785"/>
                </a:cubicBezTo>
                <a:cubicBezTo>
                  <a:pt x="1735489" y="516936"/>
                  <a:pt x="1565287" y="483726"/>
                  <a:pt x="1268756" y="500785"/>
                </a:cubicBezTo>
                <a:cubicBezTo>
                  <a:pt x="972225" y="517845"/>
                  <a:pt x="779979" y="491031"/>
                  <a:pt x="622409" y="500785"/>
                </a:cubicBezTo>
                <a:cubicBezTo>
                  <a:pt x="464839" y="510539"/>
                  <a:pt x="162882" y="508551"/>
                  <a:pt x="0" y="500785"/>
                </a:cubicBezTo>
                <a:cubicBezTo>
                  <a:pt x="-13954" y="259537"/>
                  <a:pt x="-7309" y="217283"/>
                  <a:pt x="0" y="0"/>
                </a:cubicBezTo>
                <a:close/>
              </a:path>
            </a:pathLst>
          </a:custGeom>
          <a:ln>
            <a:extLst>
              <a:ext uri="{C807C97D-BFC1-408E-A445-0C87EB9F89A2}">
                <ask:lineSketchStyleProps xmlns:ask="http://schemas.microsoft.com/office/drawing/2018/sketchyshapes" sd="18686411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volini" panose="03000502040302020204" pitchFamily="66" charset="0"/>
                <a:cs typeface="Cavolini" panose="03000502040302020204" pitchFamily="66" charset="0"/>
              </a:rPr>
              <a:t>Rapide</a:t>
            </a:r>
          </a:p>
        </p:txBody>
      </p:sp>
      <p:sp>
        <p:nvSpPr>
          <p:cNvPr id="25" name="Rectangle 24">
            <a:extLst>
              <a:ext uri="{FF2B5EF4-FFF2-40B4-BE49-F238E27FC236}">
                <a16:creationId xmlns:a16="http://schemas.microsoft.com/office/drawing/2014/main" id="{D803D393-2444-3E2F-7830-C5EE81261435}"/>
              </a:ext>
            </a:extLst>
          </p:cNvPr>
          <p:cNvSpPr/>
          <p:nvPr/>
        </p:nvSpPr>
        <p:spPr>
          <a:xfrm>
            <a:off x="4988754" y="5446898"/>
            <a:ext cx="2393879" cy="500785"/>
          </a:xfrm>
          <a:custGeom>
            <a:avLst/>
            <a:gdLst>
              <a:gd name="connsiteX0" fmla="*/ 0 w 2393879"/>
              <a:gd name="connsiteY0" fmla="*/ 0 h 500785"/>
              <a:gd name="connsiteX1" fmla="*/ 598470 w 2393879"/>
              <a:gd name="connsiteY1" fmla="*/ 0 h 500785"/>
              <a:gd name="connsiteX2" fmla="*/ 1220878 w 2393879"/>
              <a:gd name="connsiteY2" fmla="*/ 0 h 500785"/>
              <a:gd name="connsiteX3" fmla="*/ 1819348 w 2393879"/>
              <a:gd name="connsiteY3" fmla="*/ 0 h 500785"/>
              <a:gd name="connsiteX4" fmla="*/ 2393879 w 2393879"/>
              <a:gd name="connsiteY4" fmla="*/ 0 h 500785"/>
              <a:gd name="connsiteX5" fmla="*/ 2393879 w 2393879"/>
              <a:gd name="connsiteY5" fmla="*/ 500785 h 500785"/>
              <a:gd name="connsiteX6" fmla="*/ 1795409 w 2393879"/>
              <a:gd name="connsiteY6" fmla="*/ 500785 h 500785"/>
              <a:gd name="connsiteX7" fmla="*/ 1173001 w 2393879"/>
              <a:gd name="connsiteY7" fmla="*/ 500785 h 500785"/>
              <a:gd name="connsiteX8" fmla="*/ 550592 w 2393879"/>
              <a:gd name="connsiteY8" fmla="*/ 500785 h 500785"/>
              <a:gd name="connsiteX9" fmla="*/ 0 w 2393879"/>
              <a:gd name="connsiteY9" fmla="*/ 500785 h 500785"/>
              <a:gd name="connsiteX10" fmla="*/ 0 w 2393879"/>
              <a:gd name="connsiteY10" fmla="*/ 0 h 50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3879" h="500785" fill="none" extrusionOk="0">
                <a:moveTo>
                  <a:pt x="0" y="0"/>
                </a:moveTo>
                <a:cubicBezTo>
                  <a:pt x="261873" y="24956"/>
                  <a:pt x="305242" y="25369"/>
                  <a:pt x="598470" y="0"/>
                </a:cubicBezTo>
                <a:cubicBezTo>
                  <a:pt x="891698" y="-25369"/>
                  <a:pt x="961394" y="-13874"/>
                  <a:pt x="1220878" y="0"/>
                </a:cubicBezTo>
                <a:cubicBezTo>
                  <a:pt x="1480362" y="13874"/>
                  <a:pt x="1682658" y="-13590"/>
                  <a:pt x="1819348" y="0"/>
                </a:cubicBezTo>
                <a:cubicBezTo>
                  <a:pt x="1956038" y="13590"/>
                  <a:pt x="2253238" y="-11382"/>
                  <a:pt x="2393879" y="0"/>
                </a:cubicBezTo>
                <a:cubicBezTo>
                  <a:pt x="2410655" y="135014"/>
                  <a:pt x="2375928" y="304524"/>
                  <a:pt x="2393879" y="500785"/>
                </a:cubicBezTo>
                <a:cubicBezTo>
                  <a:pt x="2190248" y="512812"/>
                  <a:pt x="2074751" y="489871"/>
                  <a:pt x="1795409" y="500785"/>
                </a:cubicBezTo>
                <a:cubicBezTo>
                  <a:pt x="1516067" y="511700"/>
                  <a:pt x="1347073" y="496560"/>
                  <a:pt x="1173001" y="500785"/>
                </a:cubicBezTo>
                <a:cubicBezTo>
                  <a:pt x="998929" y="505010"/>
                  <a:pt x="843481" y="482756"/>
                  <a:pt x="550592" y="500785"/>
                </a:cubicBezTo>
                <a:cubicBezTo>
                  <a:pt x="257703" y="518814"/>
                  <a:pt x="248909" y="501499"/>
                  <a:pt x="0" y="500785"/>
                </a:cubicBezTo>
                <a:cubicBezTo>
                  <a:pt x="-19131" y="268412"/>
                  <a:pt x="6640" y="165952"/>
                  <a:pt x="0" y="0"/>
                </a:cubicBezTo>
                <a:close/>
              </a:path>
              <a:path w="2393879" h="500785" stroke="0" extrusionOk="0">
                <a:moveTo>
                  <a:pt x="0" y="0"/>
                </a:moveTo>
                <a:cubicBezTo>
                  <a:pt x="305188" y="27016"/>
                  <a:pt x="350744" y="-1400"/>
                  <a:pt x="622409" y="0"/>
                </a:cubicBezTo>
                <a:cubicBezTo>
                  <a:pt x="894074" y="1400"/>
                  <a:pt x="1105196" y="-7295"/>
                  <a:pt x="1244817" y="0"/>
                </a:cubicBezTo>
                <a:cubicBezTo>
                  <a:pt x="1384438" y="7295"/>
                  <a:pt x="2140114" y="-40377"/>
                  <a:pt x="2393879" y="0"/>
                </a:cubicBezTo>
                <a:cubicBezTo>
                  <a:pt x="2383647" y="202132"/>
                  <a:pt x="2416670" y="355067"/>
                  <a:pt x="2393879" y="500785"/>
                </a:cubicBezTo>
                <a:cubicBezTo>
                  <a:pt x="2211594" y="481994"/>
                  <a:pt x="1998963" y="484634"/>
                  <a:pt x="1867226" y="500785"/>
                </a:cubicBezTo>
                <a:cubicBezTo>
                  <a:pt x="1735489" y="516936"/>
                  <a:pt x="1565287" y="483726"/>
                  <a:pt x="1268756" y="500785"/>
                </a:cubicBezTo>
                <a:cubicBezTo>
                  <a:pt x="972225" y="517845"/>
                  <a:pt x="779979" y="491031"/>
                  <a:pt x="622409" y="500785"/>
                </a:cubicBezTo>
                <a:cubicBezTo>
                  <a:pt x="464839" y="510539"/>
                  <a:pt x="162882" y="508551"/>
                  <a:pt x="0" y="500785"/>
                </a:cubicBezTo>
                <a:cubicBezTo>
                  <a:pt x="-13954" y="259537"/>
                  <a:pt x="-7309" y="217283"/>
                  <a:pt x="0" y="0"/>
                </a:cubicBezTo>
                <a:close/>
              </a:path>
            </a:pathLst>
          </a:custGeom>
          <a:ln>
            <a:extLst>
              <a:ext uri="{C807C97D-BFC1-408E-A445-0C87EB9F89A2}">
                <ask:lineSketchStyleProps xmlns:ask="http://schemas.microsoft.com/office/drawing/2018/sketchyshapes" sd="18686411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volini" panose="03000502040302020204" pitchFamily="66" charset="0"/>
                <a:cs typeface="Cavolini" panose="03000502040302020204" pitchFamily="66" charset="0"/>
              </a:rPr>
              <a:t>Simple</a:t>
            </a:r>
          </a:p>
        </p:txBody>
      </p:sp>
      <p:sp>
        <p:nvSpPr>
          <p:cNvPr id="26" name="Rectangle 25">
            <a:extLst>
              <a:ext uri="{FF2B5EF4-FFF2-40B4-BE49-F238E27FC236}">
                <a16:creationId xmlns:a16="http://schemas.microsoft.com/office/drawing/2014/main" id="{879B9A77-B92C-E7B9-487F-0B706E3E9D69}"/>
              </a:ext>
            </a:extLst>
          </p:cNvPr>
          <p:cNvSpPr/>
          <p:nvPr/>
        </p:nvSpPr>
        <p:spPr>
          <a:xfrm>
            <a:off x="8215696" y="5444238"/>
            <a:ext cx="2393879" cy="500785"/>
          </a:xfrm>
          <a:custGeom>
            <a:avLst/>
            <a:gdLst>
              <a:gd name="connsiteX0" fmla="*/ 0 w 2393879"/>
              <a:gd name="connsiteY0" fmla="*/ 0 h 500785"/>
              <a:gd name="connsiteX1" fmla="*/ 598470 w 2393879"/>
              <a:gd name="connsiteY1" fmla="*/ 0 h 500785"/>
              <a:gd name="connsiteX2" fmla="*/ 1220878 w 2393879"/>
              <a:gd name="connsiteY2" fmla="*/ 0 h 500785"/>
              <a:gd name="connsiteX3" fmla="*/ 1819348 w 2393879"/>
              <a:gd name="connsiteY3" fmla="*/ 0 h 500785"/>
              <a:gd name="connsiteX4" fmla="*/ 2393879 w 2393879"/>
              <a:gd name="connsiteY4" fmla="*/ 0 h 500785"/>
              <a:gd name="connsiteX5" fmla="*/ 2393879 w 2393879"/>
              <a:gd name="connsiteY5" fmla="*/ 500785 h 500785"/>
              <a:gd name="connsiteX6" fmla="*/ 1795409 w 2393879"/>
              <a:gd name="connsiteY6" fmla="*/ 500785 h 500785"/>
              <a:gd name="connsiteX7" fmla="*/ 1173001 w 2393879"/>
              <a:gd name="connsiteY7" fmla="*/ 500785 h 500785"/>
              <a:gd name="connsiteX8" fmla="*/ 550592 w 2393879"/>
              <a:gd name="connsiteY8" fmla="*/ 500785 h 500785"/>
              <a:gd name="connsiteX9" fmla="*/ 0 w 2393879"/>
              <a:gd name="connsiteY9" fmla="*/ 500785 h 500785"/>
              <a:gd name="connsiteX10" fmla="*/ 0 w 2393879"/>
              <a:gd name="connsiteY10" fmla="*/ 0 h 50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3879" h="500785" fill="none" extrusionOk="0">
                <a:moveTo>
                  <a:pt x="0" y="0"/>
                </a:moveTo>
                <a:cubicBezTo>
                  <a:pt x="261873" y="24956"/>
                  <a:pt x="305242" y="25369"/>
                  <a:pt x="598470" y="0"/>
                </a:cubicBezTo>
                <a:cubicBezTo>
                  <a:pt x="891698" y="-25369"/>
                  <a:pt x="961394" y="-13874"/>
                  <a:pt x="1220878" y="0"/>
                </a:cubicBezTo>
                <a:cubicBezTo>
                  <a:pt x="1480362" y="13874"/>
                  <a:pt x="1682658" y="-13590"/>
                  <a:pt x="1819348" y="0"/>
                </a:cubicBezTo>
                <a:cubicBezTo>
                  <a:pt x="1956038" y="13590"/>
                  <a:pt x="2253238" y="-11382"/>
                  <a:pt x="2393879" y="0"/>
                </a:cubicBezTo>
                <a:cubicBezTo>
                  <a:pt x="2410655" y="135014"/>
                  <a:pt x="2375928" y="304524"/>
                  <a:pt x="2393879" y="500785"/>
                </a:cubicBezTo>
                <a:cubicBezTo>
                  <a:pt x="2190248" y="512812"/>
                  <a:pt x="2074751" y="489871"/>
                  <a:pt x="1795409" y="500785"/>
                </a:cubicBezTo>
                <a:cubicBezTo>
                  <a:pt x="1516067" y="511700"/>
                  <a:pt x="1347073" y="496560"/>
                  <a:pt x="1173001" y="500785"/>
                </a:cubicBezTo>
                <a:cubicBezTo>
                  <a:pt x="998929" y="505010"/>
                  <a:pt x="843481" y="482756"/>
                  <a:pt x="550592" y="500785"/>
                </a:cubicBezTo>
                <a:cubicBezTo>
                  <a:pt x="257703" y="518814"/>
                  <a:pt x="248909" y="501499"/>
                  <a:pt x="0" y="500785"/>
                </a:cubicBezTo>
                <a:cubicBezTo>
                  <a:pt x="-19131" y="268412"/>
                  <a:pt x="6640" y="165952"/>
                  <a:pt x="0" y="0"/>
                </a:cubicBezTo>
                <a:close/>
              </a:path>
              <a:path w="2393879" h="500785" stroke="0" extrusionOk="0">
                <a:moveTo>
                  <a:pt x="0" y="0"/>
                </a:moveTo>
                <a:cubicBezTo>
                  <a:pt x="305188" y="27016"/>
                  <a:pt x="350744" y="-1400"/>
                  <a:pt x="622409" y="0"/>
                </a:cubicBezTo>
                <a:cubicBezTo>
                  <a:pt x="894074" y="1400"/>
                  <a:pt x="1105196" y="-7295"/>
                  <a:pt x="1244817" y="0"/>
                </a:cubicBezTo>
                <a:cubicBezTo>
                  <a:pt x="1384438" y="7295"/>
                  <a:pt x="2140114" y="-40377"/>
                  <a:pt x="2393879" y="0"/>
                </a:cubicBezTo>
                <a:cubicBezTo>
                  <a:pt x="2383647" y="202132"/>
                  <a:pt x="2416670" y="355067"/>
                  <a:pt x="2393879" y="500785"/>
                </a:cubicBezTo>
                <a:cubicBezTo>
                  <a:pt x="2211594" y="481994"/>
                  <a:pt x="1998963" y="484634"/>
                  <a:pt x="1867226" y="500785"/>
                </a:cubicBezTo>
                <a:cubicBezTo>
                  <a:pt x="1735489" y="516936"/>
                  <a:pt x="1565287" y="483726"/>
                  <a:pt x="1268756" y="500785"/>
                </a:cubicBezTo>
                <a:cubicBezTo>
                  <a:pt x="972225" y="517845"/>
                  <a:pt x="779979" y="491031"/>
                  <a:pt x="622409" y="500785"/>
                </a:cubicBezTo>
                <a:cubicBezTo>
                  <a:pt x="464839" y="510539"/>
                  <a:pt x="162882" y="508551"/>
                  <a:pt x="0" y="500785"/>
                </a:cubicBezTo>
                <a:cubicBezTo>
                  <a:pt x="-13954" y="259537"/>
                  <a:pt x="-7309" y="217283"/>
                  <a:pt x="0" y="0"/>
                </a:cubicBezTo>
                <a:close/>
              </a:path>
            </a:pathLst>
          </a:custGeom>
          <a:ln>
            <a:extLst>
              <a:ext uri="{C807C97D-BFC1-408E-A445-0C87EB9F89A2}">
                <ask:lineSketchStyleProps xmlns:ask="http://schemas.microsoft.com/office/drawing/2018/sketchyshapes" sd="18686411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volini" panose="03000502040302020204" pitchFamily="66" charset="0"/>
                <a:cs typeface="Cavolini" panose="03000502040302020204" pitchFamily="66" charset="0"/>
              </a:rPr>
              <a:t>Gratuit</a:t>
            </a:r>
          </a:p>
        </p:txBody>
      </p:sp>
    </p:spTree>
    <p:extLst>
      <p:ext uri="{BB962C8B-B14F-4D97-AF65-F5344CB8AC3E}">
        <p14:creationId xmlns:p14="http://schemas.microsoft.com/office/powerpoint/2010/main" val="276309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service </a:t>
            </a:r>
            <a:r>
              <a:rPr lang="fr-FR" dirty="0" err="1"/>
              <a:t>Papernest</a:t>
            </a:r>
            <a:r>
              <a:rPr lang="fr-FR" dirty="0"/>
              <a:t> peut être proposé dans de multiples situations de vente.</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12" name="Espace réservé du contenu 10">
            <a:extLst>
              <a:ext uri="{FF2B5EF4-FFF2-40B4-BE49-F238E27FC236}">
                <a16:creationId xmlns:a16="http://schemas.microsoft.com/office/drawing/2014/main" id="{E9D2D9AD-3DA4-0001-D8C2-890F07860CC7}"/>
              </a:ext>
            </a:extLst>
          </p:cNvPr>
          <p:cNvSpPr txBox="1">
            <a:spLocks/>
          </p:cNvSpPr>
          <p:nvPr/>
        </p:nvSpPr>
        <p:spPr>
          <a:xfrm>
            <a:off x="550912" y="1534138"/>
            <a:ext cx="10980738" cy="72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Diverses </a:t>
            </a:r>
            <a:r>
              <a:rPr lang="fr-FR" b="1" dirty="0">
                <a:solidFill>
                  <a:srgbClr val="C00000"/>
                </a:solidFill>
              </a:rPr>
              <a:t>situations de vente </a:t>
            </a:r>
            <a:r>
              <a:rPr lang="fr-FR" dirty="0"/>
              <a:t>existent, durant lesquelles il est possible de proposer le service </a:t>
            </a:r>
            <a:r>
              <a:rPr lang="fr-FR" dirty="0" err="1"/>
              <a:t>Papernest</a:t>
            </a:r>
            <a:r>
              <a:rPr lang="fr-FR" dirty="0"/>
              <a:t>, au plus grand bonheur de nos clients ! </a:t>
            </a:r>
          </a:p>
        </p:txBody>
      </p:sp>
      <p:sp>
        <p:nvSpPr>
          <p:cNvPr id="2" name="Rectangle 1">
            <a:extLst>
              <a:ext uri="{FF2B5EF4-FFF2-40B4-BE49-F238E27FC236}">
                <a16:creationId xmlns:a16="http://schemas.microsoft.com/office/drawing/2014/main" id="{C48E16FC-7F6E-599F-E618-FD037C73A14E}"/>
              </a:ext>
            </a:extLst>
          </p:cNvPr>
          <p:cNvSpPr/>
          <p:nvPr/>
        </p:nvSpPr>
        <p:spPr>
          <a:xfrm>
            <a:off x="695325" y="2687144"/>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8F7DE97-D37E-7120-86E7-73375311C1FC}"/>
              </a:ext>
            </a:extLst>
          </p:cNvPr>
          <p:cNvSpPr/>
          <p:nvPr/>
        </p:nvSpPr>
        <p:spPr>
          <a:xfrm>
            <a:off x="3399141" y="2687144"/>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341E790-C9C3-75F9-422F-AE93D8064938}"/>
              </a:ext>
            </a:extLst>
          </p:cNvPr>
          <p:cNvSpPr/>
          <p:nvPr/>
        </p:nvSpPr>
        <p:spPr>
          <a:xfrm>
            <a:off x="6106385" y="2687143"/>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57BBD68-5DE1-B7F6-1AC2-BC39639F5D87}"/>
              </a:ext>
            </a:extLst>
          </p:cNvPr>
          <p:cNvSpPr/>
          <p:nvPr/>
        </p:nvSpPr>
        <p:spPr>
          <a:xfrm>
            <a:off x="8810201" y="2687143"/>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BAF68FE-E2CA-79C6-D145-029FDB146702}"/>
              </a:ext>
            </a:extLst>
          </p:cNvPr>
          <p:cNvSpPr txBox="1"/>
          <p:nvPr/>
        </p:nvSpPr>
        <p:spPr>
          <a:xfrm>
            <a:off x="830740" y="2533253"/>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Traitement du MAD</a:t>
            </a:r>
          </a:p>
        </p:txBody>
      </p:sp>
      <p:sp>
        <p:nvSpPr>
          <p:cNvPr id="10" name="ZoneTexte 9">
            <a:extLst>
              <a:ext uri="{FF2B5EF4-FFF2-40B4-BE49-F238E27FC236}">
                <a16:creationId xmlns:a16="http://schemas.microsoft.com/office/drawing/2014/main" id="{B649C760-A5B9-86C1-D839-FE00DB7C99C7}"/>
              </a:ext>
            </a:extLst>
          </p:cNvPr>
          <p:cNvSpPr txBox="1"/>
          <p:nvPr/>
        </p:nvSpPr>
        <p:spPr>
          <a:xfrm>
            <a:off x="830740" y="3020997"/>
            <a:ext cx="2253185" cy="2893100"/>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Le client est dans une situation difficile et a besoin de réduire ses charges récurrentes. Le conseiller peut le mettre en relation avec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pour lui permettre de réaliser jusqu’à 480€ d’économies en moyenne sur l’année.</a:t>
            </a:r>
          </a:p>
        </p:txBody>
      </p:sp>
      <p:sp>
        <p:nvSpPr>
          <p:cNvPr id="11" name="ZoneTexte 10">
            <a:extLst>
              <a:ext uri="{FF2B5EF4-FFF2-40B4-BE49-F238E27FC236}">
                <a16:creationId xmlns:a16="http://schemas.microsoft.com/office/drawing/2014/main" id="{E9CCC9C3-7166-C4BA-1C05-9FA134649A78}"/>
              </a:ext>
            </a:extLst>
          </p:cNvPr>
          <p:cNvSpPr txBox="1"/>
          <p:nvPr/>
        </p:nvSpPr>
        <p:spPr>
          <a:xfrm>
            <a:off x="3536269" y="3020996"/>
            <a:ext cx="2253185" cy="2246769"/>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Le client doit régler des factures d’énergie et de box élevées. Le conseiller peut lui proposer de le mettre en relation avec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pour réduire ses charges d’abonnements du quotidien.</a:t>
            </a:r>
          </a:p>
        </p:txBody>
      </p:sp>
      <p:sp>
        <p:nvSpPr>
          <p:cNvPr id="13" name="ZoneTexte 12">
            <a:extLst>
              <a:ext uri="{FF2B5EF4-FFF2-40B4-BE49-F238E27FC236}">
                <a16:creationId xmlns:a16="http://schemas.microsoft.com/office/drawing/2014/main" id="{3A509C2C-1CBB-FBDD-E986-1356CDCD3A40}"/>
              </a:ext>
            </a:extLst>
          </p:cNvPr>
          <p:cNvSpPr txBox="1"/>
          <p:nvPr/>
        </p:nvSpPr>
        <p:spPr>
          <a:xfrm>
            <a:off x="3536269" y="2533252"/>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Point sur le compte</a:t>
            </a:r>
          </a:p>
        </p:txBody>
      </p:sp>
      <p:sp>
        <p:nvSpPr>
          <p:cNvPr id="14" name="ZoneTexte 13">
            <a:extLst>
              <a:ext uri="{FF2B5EF4-FFF2-40B4-BE49-F238E27FC236}">
                <a16:creationId xmlns:a16="http://schemas.microsoft.com/office/drawing/2014/main" id="{DA841E8E-3413-2E64-B611-AAF1D2A1DE3D}"/>
              </a:ext>
            </a:extLst>
          </p:cNvPr>
          <p:cNvSpPr txBox="1"/>
          <p:nvPr/>
        </p:nvSpPr>
        <p:spPr>
          <a:xfrm>
            <a:off x="6240085" y="2533251"/>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Négociation de frais </a:t>
            </a:r>
          </a:p>
        </p:txBody>
      </p:sp>
      <p:sp>
        <p:nvSpPr>
          <p:cNvPr id="15" name="ZoneTexte 14">
            <a:extLst>
              <a:ext uri="{FF2B5EF4-FFF2-40B4-BE49-F238E27FC236}">
                <a16:creationId xmlns:a16="http://schemas.microsoft.com/office/drawing/2014/main" id="{7994AEB5-EB1B-CCD1-74F9-559AACAE2E68}"/>
              </a:ext>
            </a:extLst>
          </p:cNvPr>
          <p:cNvSpPr txBox="1"/>
          <p:nvPr/>
        </p:nvSpPr>
        <p:spPr>
          <a:xfrm>
            <a:off x="6240084" y="3020995"/>
            <a:ext cx="2253185" cy="2893100"/>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Le client cherche à négocier ses frais bancaires, comme les frais de dossier. Le conseiller peut le mettre en relation avec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pour réaliser des montants d’économies bien plus importants sur ses factures du quotidien.</a:t>
            </a:r>
          </a:p>
        </p:txBody>
      </p:sp>
      <p:sp>
        <p:nvSpPr>
          <p:cNvPr id="16" name="ZoneTexte 15">
            <a:extLst>
              <a:ext uri="{FF2B5EF4-FFF2-40B4-BE49-F238E27FC236}">
                <a16:creationId xmlns:a16="http://schemas.microsoft.com/office/drawing/2014/main" id="{6F3DF88F-A613-BFE9-B2D0-3EF4CE7018DE}"/>
              </a:ext>
            </a:extLst>
          </p:cNvPr>
          <p:cNvSpPr txBox="1"/>
          <p:nvPr/>
        </p:nvSpPr>
        <p:spPr>
          <a:xfrm>
            <a:off x="8947329" y="3020995"/>
            <a:ext cx="2253185" cy="2893100"/>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En accroche d’une session de phoning, le conseiller peut proposer le service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pour optimiser les contrats du logement de son client et lui permettre de réaliser en moyenne 480€ d’économies à l’année.</a:t>
            </a:r>
          </a:p>
        </p:txBody>
      </p:sp>
      <p:sp>
        <p:nvSpPr>
          <p:cNvPr id="17" name="ZoneTexte 16">
            <a:extLst>
              <a:ext uri="{FF2B5EF4-FFF2-40B4-BE49-F238E27FC236}">
                <a16:creationId xmlns:a16="http://schemas.microsoft.com/office/drawing/2014/main" id="{C61CDE95-9E8C-A7EB-B439-095A4A435A57}"/>
              </a:ext>
            </a:extLst>
          </p:cNvPr>
          <p:cNvSpPr txBox="1"/>
          <p:nvPr/>
        </p:nvSpPr>
        <p:spPr>
          <a:xfrm>
            <a:off x="8950759" y="2533250"/>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Session de phoning</a:t>
            </a:r>
          </a:p>
        </p:txBody>
      </p:sp>
    </p:spTree>
    <p:extLst>
      <p:ext uri="{BB962C8B-B14F-4D97-AF65-F5344CB8AC3E}">
        <p14:creationId xmlns:p14="http://schemas.microsoft.com/office/powerpoint/2010/main" val="178425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ZoneTexte 1028">
            <a:extLst>
              <a:ext uri="{FF2B5EF4-FFF2-40B4-BE49-F238E27FC236}">
                <a16:creationId xmlns:a16="http://schemas.microsoft.com/office/drawing/2014/main" id="{10976794-B709-1B95-AA4D-E52DBD421213}"/>
              </a:ext>
            </a:extLst>
          </p:cNvPr>
          <p:cNvSpPr txBox="1"/>
          <p:nvPr/>
        </p:nvSpPr>
        <p:spPr>
          <a:xfrm>
            <a:off x="3009517" y="2640129"/>
            <a:ext cx="1366540" cy="830997"/>
          </a:xfrm>
          <a:custGeom>
            <a:avLst/>
            <a:gdLst>
              <a:gd name="connsiteX0" fmla="*/ 0 w 1366540"/>
              <a:gd name="connsiteY0" fmla="*/ 0 h 830997"/>
              <a:gd name="connsiteX1" fmla="*/ 642274 w 1366540"/>
              <a:gd name="connsiteY1" fmla="*/ 0 h 830997"/>
              <a:gd name="connsiteX2" fmla="*/ 1366540 w 1366540"/>
              <a:gd name="connsiteY2" fmla="*/ 0 h 830997"/>
              <a:gd name="connsiteX3" fmla="*/ 1366540 w 1366540"/>
              <a:gd name="connsiteY3" fmla="*/ 432118 h 830997"/>
              <a:gd name="connsiteX4" fmla="*/ 1366540 w 1366540"/>
              <a:gd name="connsiteY4" fmla="*/ 830997 h 830997"/>
              <a:gd name="connsiteX5" fmla="*/ 669605 w 1366540"/>
              <a:gd name="connsiteY5" fmla="*/ 830997 h 830997"/>
              <a:gd name="connsiteX6" fmla="*/ 0 w 1366540"/>
              <a:gd name="connsiteY6" fmla="*/ 830997 h 830997"/>
              <a:gd name="connsiteX7" fmla="*/ 0 w 1366540"/>
              <a:gd name="connsiteY7" fmla="*/ 432118 h 830997"/>
              <a:gd name="connsiteX8" fmla="*/ 0 w 1366540"/>
              <a:gd name="connsiteY8"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540" h="830997" fill="none" extrusionOk="0">
                <a:moveTo>
                  <a:pt x="0" y="0"/>
                </a:moveTo>
                <a:cubicBezTo>
                  <a:pt x="186066" y="1457"/>
                  <a:pt x="358602" y="15605"/>
                  <a:pt x="642274" y="0"/>
                </a:cubicBezTo>
                <a:cubicBezTo>
                  <a:pt x="925946" y="-15605"/>
                  <a:pt x="1007427" y="9040"/>
                  <a:pt x="1366540" y="0"/>
                </a:cubicBezTo>
                <a:cubicBezTo>
                  <a:pt x="1350958" y="207144"/>
                  <a:pt x="1369918" y="229198"/>
                  <a:pt x="1366540" y="432118"/>
                </a:cubicBezTo>
                <a:cubicBezTo>
                  <a:pt x="1363162" y="635038"/>
                  <a:pt x="1375791" y="733726"/>
                  <a:pt x="1366540" y="830997"/>
                </a:cubicBezTo>
                <a:cubicBezTo>
                  <a:pt x="1197292" y="797313"/>
                  <a:pt x="945035" y="861554"/>
                  <a:pt x="669605" y="830997"/>
                </a:cubicBezTo>
                <a:cubicBezTo>
                  <a:pt x="394175" y="800440"/>
                  <a:pt x="177924" y="801267"/>
                  <a:pt x="0" y="830997"/>
                </a:cubicBezTo>
                <a:cubicBezTo>
                  <a:pt x="4544" y="691217"/>
                  <a:pt x="-14563" y="547690"/>
                  <a:pt x="0" y="432118"/>
                </a:cubicBezTo>
                <a:cubicBezTo>
                  <a:pt x="14563" y="316546"/>
                  <a:pt x="15866" y="211971"/>
                  <a:pt x="0" y="0"/>
                </a:cubicBezTo>
                <a:close/>
              </a:path>
              <a:path w="1366540" h="830997" stroke="0" extrusionOk="0">
                <a:moveTo>
                  <a:pt x="0" y="0"/>
                </a:moveTo>
                <a:cubicBezTo>
                  <a:pt x="168161" y="-5033"/>
                  <a:pt x="488273" y="23845"/>
                  <a:pt x="642274" y="0"/>
                </a:cubicBezTo>
                <a:cubicBezTo>
                  <a:pt x="796275" y="-23845"/>
                  <a:pt x="1093998" y="-2767"/>
                  <a:pt x="1366540" y="0"/>
                </a:cubicBezTo>
                <a:cubicBezTo>
                  <a:pt x="1355124" y="178983"/>
                  <a:pt x="1364828" y="247528"/>
                  <a:pt x="1366540" y="432118"/>
                </a:cubicBezTo>
                <a:cubicBezTo>
                  <a:pt x="1368252" y="616708"/>
                  <a:pt x="1367509" y="677234"/>
                  <a:pt x="1366540" y="830997"/>
                </a:cubicBezTo>
                <a:cubicBezTo>
                  <a:pt x="1185982" y="809348"/>
                  <a:pt x="916414" y="817932"/>
                  <a:pt x="655939" y="830997"/>
                </a:cubicBezTo>
                <a:cubicBezTo>
                  <a:pt x="395464" y="844062"/>
                  <a:pt x="251861" y="820458"/>
                  <a:pt x="0" y="830997"/>
                </a:cubicBezTo>
                <a:cubicBezTo>
                  <a:pt x="-4537" y="624302"/>
                  <a:pt x="15556" y="588874"/>
                  <a:pt x="0" y="415499"/>
                </a:cubicBezTo>
                <a:cubicBezTo>
                  <a:pt x="-15556" y="242124"/>
                  <a:pt x="-12659" y="96024"/>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Mention « optimiser cette dépense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service </a:t>
            </a:r>
            <a:r>
              <a:rPr lang="fr-FR" dirty="0" err="1"/>
              <a:t>Papernest</a:t>
            </a:r>
            <a:r>
              <a:rPr lang="fr-FR" dirty="0"/>
              <a:t> est désormais présent sur l’application </a:t>
            </a:r>
            <a:r>
              <a:rPr lang="fr-FR" dirty="0" err="1"/>
              <a:t>Banxo</a:t>
            </a:r>
            <a:r>
              <a:rPr lang="fr-FR" dirty="0"/>
              <a:t>.</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 service </a:t>
            </a:r>
            <a:r>
              <a:rPr lang="fr-FR" dirty="0" err="1"/>
              <a:t>Papernest</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12" name="Espace réservé du contenu 10">
            <a:extLst>
              <a:ext uri="{FF2B5EF4-FFF2-40B4-BE49-F238E27FC236}">
                <a16:creationId xmlns:a16="http://schemas.microsoft.com/office/drawing/2014/main" id="{E9D2D9AD-3DA4-0001-D8C2-890F07860CC7}"/>
              </a:ext>
            </a:extLst>
          </p:cNvPr>
          <p:cNvSpPr txBox="1">
            <a:spLocks/>
          </p:cNvSpPr>
          <p:nvPr/>
        </p:nvSpPr>
        <p:spPr>
          <a:xfrm>
            <a:off x="550912" y="1426138"/>
            <a:ext cx="10980738" cy="72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Depuis octobre 2023, la </a:t>
            </a:r>
            <a:r>
              <a:rPr lang="fr-FR" b="1" dirty="0">
                <a:solidFill>
                  <a:srgbClr val="C00000"/>
                </a:solidFill>
              </a:rPr>
              <a:t>gélule </a:t>
            </a:r>
            <a:r>
              <a:rPr lang="fr-FR" b="1" dirty="0" err="1">
                <a:solidFill>
                  <a:srgbClr val="C00000"/>
                </a:solidFill>
              </a:rPr>
              <a:t>Papernest</a:t>
            </a:r>
            <a:r>
              <a:rPr lang="fr-FR" b="1" dirty="0">
                <a:solidFill>
                  <a:srgbClr val="C00000"/>
                </a:solidFill>
              </a:rPr>
              <a:t> est présente sur l’application </a:t>
            </a:r>
            <a:r>
              <a:rPr lang="fr-FR" b="1" dirty="0" err="1">
                <a:solidFill>
                  <a:srgbClr val="C00000"/>
                </a:solidFill>
              </a:rPr>
              <a:t>Banxo</a:t>
            </a:r>
            <a:r>
              <a:rPr lang="fr-FR" dirty="0"/>
              <a:t>. Elle est mise en avant dès lors qu’une dépense sur le compte du client peut être optimisée, comme présenté ci-dessous : </a:t>
            </a:r>
          </a:p>
        </p:txBody>
      </p:sp>
      <p:pic>
        <p:nvPicPr>
          <p:cNvPr id="19" name="Image 18" descr="Une image contenant texte, capture d’écran&#10;&#10;Description générée automatiquement">
            <a:extLst>
              <a:ext uri="{FF2B5EF4-FFF2-40B4-BE49-F238E27FC236}">
                <a16:creationId xmlns:a16="http://schemas.microsoft.com/office/drawing/2014/main" id="{1755B632-F947-E118-1F88-9AE3C9600F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623" y="2250256"/>
            <a:ext cx="1732087" cy="3757749"/>
          </a:xfrm>
          <a:prstGeom prst="rect">
            <a:avLst/>
          </a:prstGeom>
          <a:effectLst>
            <a:outerShdw blurRad="63500" sx="102000" sy="102000" algn="ctr" rotWithShape="0">
              <a:prstClr val="black">
                <a:alpha val="40000"/>
              </a:prstClr>
            </a:outerShdw>
          </a:effectLst>
        </p:spPr>
      </p:pic>
      <p:pic>
        <p:nvPicPr>
          <p:cNvPr id="25" name="Image 24" descr="Une image contenant texte, Appareils électroniques, capture d’écran, Téléphone mobile&#10;&#10;Description générée automatiquement">
            <a:extLst>
              <a:ext uri="{FF2B5EF4-FFF2-40B4-BE49-F238E27FC236}">
                <a16:creationId xmlns:a16="http://schemas.microsoft.com/office/drawing/2014/main" id="{99E35D2E-D3F5-0A00-C36F-F6063FD452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440"/>
          <a:stretch/>
        </p:blipFill>
        <p:spPr>
          <a:xfrm>
            <a:off x="4560737" y="2250253"/>
            <a:ext cx="1812565" cy="3757749"/>
          </a:xfrm>
          <a:prstGeom prst="rect">
            <a:avLst/>
          </a:prstGeom>
          <a:effectLst>
            <a:outerShdw blurRad="63500" sx="102000" sy="102000" algn="ctr" rotWithShape="0">
              <a:prstClr val="black">
                <a:alpha val="40000"/>
              </a:prstClr>
            </a:outerShdw>
          </a:effectLst>
        </p:spPr>
      </p:pic>
      <p:pic>
        <p:nvPicPr>
          <p:cNvPr id="27" name="Image 26" descr="Une image contenant texte, capture d’écran, Police, Page web&#10;&#10;Description générée automatiquement">
            <a:extLst>
              <a:ext uri="{FF2B5EF4-FFF2-40B4-BE49-F238E27FC236}">
                <a16:creationId xmlns:a16="http://schemas.microsoft.com/office/drawing/2014/main" id="{CEB61AB3-CBEE-FC69-5605-BA85CF4605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4462" y="2250253"/>
            <a:ext cx="1732087" cy="3757749"/>
          </a:xfrm>
          <a:prstGeom prst="rect">
            <a:avLst/>
          </a:prstGeom>
          <a:effectLst>
            <a:outerShdw blurRad="63500" sx="102000" sy="102000" algn="ctr" rotWithShape="0">
              <a:prstClr val="black">
                <a:alpha val="40000"/>
              </a:prstClr>
            </a:outerShdw>
          </a:effectLst>
        </p:spPr>
      </p:pic>
      <p:sp>
        <p:nvSpPr>
          <p:cNvPr id="28" name="Rectangle 27">
            <a:extLst>
              <a:ext uri="{FF2B5EF4-FFF2-40B4-BE49-F238E27FC236}">
                <a16:creationId xmlns:a16="http://schemas.microsoft.com/office/drawing/2014/main" id="{C77F5A83-CE98-E94A-5A49-619B1484BFE2}"/>
              </a:ext>
            </a:extLst>
          </p:cNvPr>
          <p:cNvSpPr/>
          <p:nvPr/>
        </p:nvSpPr>
        <p:spPr>
          <a:xfrm>
            <a:off x="1176623" y="2250255"/>
            <a:ext cx="1732087" cy="3757749"/>
          </a:xfrm>
          <a:custGeom>
            <a:avLst/>
            <a:gdLst>
              <a:gd name="connsiteX0" fmla="*/ 0 w 1732087"/>
              <a:gd name="connsiteY0" fmla="*/ 0 h 3757749"/>
              <a:gd name="connsiteX1" fmla="*/ 542721 w 1732087"/>
              <a:gd name="connsiteY1" fmla="*/ 0 h 3757749"/>
              <a:gd name="connsiteX2" fmla="*/ 1085441 w 1732087"/>
              <a:gd name="connsiteY2" fmla="*/ 0 h 3757749"/>
              <a:gd name="connsiteX3" fmla="*/ 1732087 w 1732087"/>
              <a:gd name="connsiteY3" fmla="*/ 0 h 3757749"/>
              <a:gd name="connsiteX4" fmla="*/ 1732087 w 1732087"/>
              <a:gd name="connsiteY4" fmla="*/ 588714 h 3757749"/>
              <a:gd name="connsiteX5" fmla="*/ 1732087 w 1732087"/>
              <a:gd name="connsiteY5" fmla="*/ 1139851 h 3757749"/>
              <a:gd name="connsiteX6" fmla="*/ 1732087 w 1732087"/>
              <a:gd name="connsiteY6" fmla="*/ 1803720 h 3757749"/>
              <a:gd name="connsiteX7" fmla="*/ 1732087 w 1732087"/>
              <a:gd name="connsiteY7" fmla="*/ 2317279 h 3757749"/>
              <a:gd name="connsiteX8" fmla="*/ 1732087 w 1732087"/>
              <a:gd name="connsiteY8" fmla="*/ 2868415 h 3757749"/>
              <a:gd name="connsiteX9" fmla="*/ 1732087 w 1732087"/>
              <a:gd name="connsiteY9" fmla="*/ 3757749 h 3757749"/>
              <a:gd name="connsiteX10" fmla="*/ 1120083 w 1732087"/>
              <a:gd name="connsiteY10" fmla="*/ 3757749 h 3757749"/>
              <a:gd name="connsiteX11" fmla="*/ 560041 w 1732087"/>
              <a:gd name="connsiteY11" fmla="*/ 3757749 h 3757749"/>
              <a:gd name="connsiteX12" fmla="*/ 0 w 1732087"/>
              <a:gd name="connsiteY12" fmla="*/ 3757749 h 3757749"/>
              <a:gd name="connsiteX13" fmla="*/ 0 w 1732087"/>
              <a:gd name="connsiteY13" fmla="*/ 3244190 h 3757749"/>
              <a:gd name="connsiteX14" fmla="*/ 0 w 1732087"/>
              <a:gd name="connsiteY14" fmla="*/ 2693053 h 3757749"/>
              <a:gd name="connsiteX15" fmla="*/ 0 w 1732087"/>
              <a:gd name="connsiteY15" fmla="*/ 2141917 h 3757749"/>
              <a:gd name="connsiteX16" fmla="*/ 0 w 1732087"/>
              <a:gd name="connsiteY16" fmla="*/ 1553203 h 3757749"/>
              <a:gd name="connsiteX17" fmla="*/ 0 w 1732087"/>
              <a:gd name="connsiteY17" fmla="*/ 1039644 h 3757749"/>
              <a:gd name="connsiteX18" fmla="*/ 0 w 1732087"/>
              <a:gd name="connsiteY18" fmla="*/ 0 h 375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32087" h="3757749" extrusionOk="0">
                <a:moveTo>
                  <a:pt x="0" y="0"/>
                </a:moveTo>
                <a:cubicBezTo>
                  <a:pt x="195100" y="-9281"/>
                  <a:pt x="297353" y="-14301"/>
                  <a:pt x="542721" y="0"/>
                </a:cubicBezTo>
                <a:cubicBezTo>
                  <a:pt x="788089" y="14301"/>
                  <a:pt x="885267" y="-20688"/>
                  <a:pt x="1085441" y="0"/>
                </a:cubicBezTo>
                <a:cubicBezTo>
                  <a:pt x="1285615" y="20688"/>
                  <a:pt x="1502470" y="23193"/>
                  <a:pt x="1732087" y="0"/>
                </a:cubicBezTo>
                <a:cubicBezTo>
                  <a:pt x="1721822" y="176267"/>
                  <a:pt x="1734124" y="459955"/>
                  <a:pt x="1732087" y="588714"/>
                </a:cubicBezTo>
                <a:cubicBezTo>
                  <a:pt x="1730050" y="717473"/>
                  <a:pt x="1729845" y="929526"/>
                  <a:pt x="1732087" y="1139851"/>
                </a:cubicBezTo>
                <a:cubicBezTo>
                  <a:pt x="1734329" y="1350176"/>
                  <a:pt x="1749043" y="1484256"/>
                  <a:pt x="1732087" y="1803720"/>
                </a:cubicBezTo>
                <a:cubicBezTo>
                  <a:pt x="1715131" y="2123184"/>
                  <a:pt x="1748727" y="2158979"/>
                  <a:pt x="1732087" y="2317279"/>
                </a:cubicBezTo>
                <a:cubicBezTo>
                  <a:pt x="1715447" y="2475579"/>
                  <a:pt x="1747916" y="2689674"/>
                  <a:pt x="1732087" y="2868415"/>
                </a:cubicBezTo>
                <a:cubicBezTo>
                  <a:pt x="1716258" y="3047156"/>
                  <a:pt x="1703567" y="3567434"/>
                  <a:pt x="1732087" y="3757749"/>
                </a:cubicBezTo>
                <a:cubicBezTo>
                  <a:pt x="1455284" y="3766594"/>
                  <a:pt x="1352158" y="3772313"/>
                  <a:pt x="1120083" y="3757749"/>
                </a:cubicBezTo>
                <a:cubicBezTo>
                  <a:pt x="888008" y="3743185"/>
                  <a:pt x="676693" y="3755994"/>
                  <a:pt x="560041" y="3757749"/>
                </a:cubicBezTo>
                <a:cubicBezTo>
                  <a:pt x="443389" y="3759504"/>
                  <a:pt x="175683" y="3761299"/>
                  <a:pt x="0" y="3757749"/>
                </a:cubicBezTo>
                <a:cubicBezTo>
                  <a:pt x="-10355" y="3587481"/>
                  <a:pt x="-19539" y="3380040"/>
                  <a:pt x="0" y="3244190"/>
                </a:cubicBezTo>
                <a:cubicBezTo>
                  <a:pt x="19539" y="3108340"/>
                  <a:pt x="-5380" y="2876094"/>
                  <a:pt x="0" y="2693053"/>
                </a:cubicBezTo>
                <a:cubicBezTo>
                  <a:pt x="5380" y="2510012"/>
                  <a:pt x="5216" y="2259865"/>
                  <a:pt x="0" y="2141917"/>
                </a:cubicBezTo>
                <a:cubicBezTo>
                  <a:pt x="-5216" y="2023969"/>
                  <a:pt x="-25185" y="1832945"/>
                  <a:pt x="0" y="1553203"/>
                </a:cubicBezTo>
                <a:cubicBezTo>
                  <a:pt x="25185" y="1273461"/>
                  <a:pt x="20899" y="1165345"/>
                  <a:pt x="0" y="1039644"/>
                </a:cubicBezTo>
                <a:cubicBezTo>
                  <a:pt x="-20899" y="913943"/>
                  <a:pt x="-35331" y="245642"/>
                  <a:pt x="0" y="0"/>
                </a:cubicBezTo>
                <a:close/>
              </a:path>
            </a:pathLst>
          </a:custGeom>
          <a:noFill/>
          <a:ln>
            <a:solidFill>
              <a:schemeClr val="tx1"/>
            </a:solidFill>
            <a:extLst>
              <a:ext uri="{C807C97D-BFC1-408E-A445-0C87EB9F89A2}">
                <ask:lineSketchStyleProps xmlns:ask="http://schemas.microsoft.com/office/drawing/2018/sketchyshapes" sd="139221717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48436987-5ED7-B5C4-6019-224BC4EB6A71}"/>
              </a:ext>
            </a:extLst>
          </p:cNvPr>
          <p:cNvSpPr/>
          <p:nvPr/>
        </p:nvSpPr>
        <p:spPr>
          <a:xfrm>
            <a:off x="4559869" y="2250253"/>
            <a:ext cx="1812565" cy="3757749"/>
          </a:xfrm>
          <a:custGeom>
            <a:avLst/>
            <a:gdLst>
              <a:gd name="connsiteX0" fmla="*/ 0 w 1812565"/>
              <a:gd name="connsiteY0" fmla="*/ 0 h 3757749"/>
              <a:gd name="connsiteX1" fmla="*/ 567937 w 1812565"/>
              <a:gd name="connsiteY1" fmla="*/ 0 h 3757749"/>
              <a:gd name="connsiteX2" fmla="*/ 1135874 w 1812565"/>
              <a:gd name="connsiteY2" fmla="*/ 0 h 3757749"/>
              <a:gd name="connsiteX3" fmla="*/ 1812565 w 1812565"/>
              <a:gd name="connsiteY3" fmla="*/ 0 h 3757749"/>
              <a:gd name="connsiteX4" fmla="*/ 1812565 w 1812565"/>
              <a:gd name="connsiteY4" fmla="*/ 588714 h 3757749"/>
              <a:gd name="connsiteX5" fmla="*/ 1812565 w 1812565"/>
              <a:gd name="connsiteY5" fmla="*/ 1139851 h 3757749"/>
              <a:gd name="connsiteX6" fmla="*/ 1812565 w 1812565"/>
              <a:gd name="connsiteY6" fmla="*/ 1803720 h 3757749"/>
              <a:gd name="connsiteX7" fmla="*/ 1812565 w 1812565"/>
              <a:gd name="connsiteY7" fmla="*/ 2317279 h 3757749"/>
              <a:gd name="connsiteX8" fmla="*/ 1812565 w 1812565"/>
              <a:gd name="connsiteY8" fmla="*/ 2868415 h 3757749"/>
              <a:gd name="connsiteX9" fmla="*/ 1812565 w 1812565"/>
              <a:gd name="connsiteY9" fmla="*/ 3757749 h 3757749"/>
              <a:gd name="connsiteX10" fmla="*/ 1172125 w 1812565"/>
              <a:gd name="connsiteY10" fmla="*/ 3757749 h 3757749"/>
              <a:gd name="connsiteX11" fmla="*/ 586063 w 1812565"/>
              <a:gd name="connsiteY11" fmla="*/ 3757749 h 3757749"/>
              <a:gd name="connsiteX12" fmla="*/ 0 w 1812565"/>
              <a:gd name="connsiteY12" fmla="*/ 3757749 h 3757749"/>
              <a:gd name="connsiteX13" fmla="*/ 0 w 1812565"/>
              <a:gd name="connsiteY13" fmla="*/ 3244190 h 3757749"/>
              <a:gd name="connsiteX14" fmla="*/ 0 w 1812565"/>
              <a:gd name="connsiteY14" fmla="*/ 2693053 h 3757749"/>
              <a:gd name="connsiteX15" fmla="*/ 0 w 1812565"/>
              <a:gd name="connsiteY15" fmla="*/ 2141917 h 3757749"/>
              <a:gd name="connsiteX16" fmla="*/ 0 w 1812565"/>
              <a:gd name="connsiteY16" fmla="*/ 1553203 h 3757749"/>
              <a:gd name="connsiteX17" fmla="*/ 0 w 1812565"/>
              <a:gd name="connsiteY17" fmla="*/ 1039644 h 3757749"/>
              <a:gd name="connsiteX18" fmla="*/ 0 w 1812565"/>
              <a:gd name="connsiteY18" fmla="*/ 0 h 375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2565" h="3757749" extrusionOk="0">
                <a:moveTo>
                  <a:pt x="0" y="0"/>
                </a:moveTo>
                <a:cubicBezTo>
                  <a:pt x="169727" y="-2449"/>
                  <a:pt x="325958" y="-26363"/>
                  <a:pt x="567937" y="0"/>
                </a:cubicBezTo>
                <a:cubicBezTo>
                  <a:pt x="809916" y="26363"/>
                  <a:pt x="939421" y="-24090"/>
                  <a:pt x="1135874" y="0"/>
                </a:cubicBezTo>
                <a:cubicBezTo>
                  <a:pt x="1332327" y="24090"/>
                  <a:pt x="1666202" y="-3056"/>
                  <a:pt x="1812565" y="0"/>
                </a:cubicBezTo>
                <a:cubicBezTo>
                  <a:pt x="1802300" y="176267"/>
                  <a:pt x="1814602" y="459955"/>
                  <a:pt x="1812565" y="588714"/>
                </a:cubicBezTo>
                <a:cubicBezTo>
                  <a:pt x="1810528" y="717473"/>
                  <a:pt x="1810323" y="929526"/>
                  <a:pt x="1812565" y="1139851"/>
                </a:cubicBezTo>
                <a:cubicBezTo>
                  <a:pt x="1814807" y="1350176"/>
                  <a:pt x="1829521" y="1484256"/>
                  <a:pt x="1812565" y="1803720"/>
                </a:cubicBezTo>
                <a:cubicBezTo>
                  <a:pt x="1795609" y="2123184"/>
                  <a:pt x="1829205" y="2158979"/>
                  <a:pt x="1812565" y="2317279"/>
                </a:cubicBezTo>
                <a:cubicBezTo>
                  <a:pt x="1795925" y="2475579"/>
                  <a:pt x="1828394" y="2689674"/>
                  <a:pt x="1812565" y="2868415"/>
                </a:cubicBezTo>
                <a:cubicBezTo>
                  <a:pt x="1796736" y="3047156"/>
                  <a:pt x="1784045" y="3567434"/>
                  <a:pt x="1812565" y="3757749"/>
                </a:cubicBezTo>
                <a:cubicBezTo>
                  <a:pt x="1552721" y="3787456"/>
                  <a:pt x="1391549" y="3753160"/>
                  <a:pt x="1172125" y="3757749"/>
                </a:cubicBezTo>
                <a:cubicBezTo>
                  <a:pt x="952701" y="3762338"/>
                  <a:pt x="786692" y="3752281"/>
                  <a:pt x="586063" y="3757749"/>
                </a:cubicBezTo>
                <a:cubicBezTo>
                  <a:pt x="385434" y="3763217"/>
                  <a:pt x="175894" y="3754667"/>
                  <a:pt x="0" y="3757749"/>
                </a:cubicBezTo>
                <a:cubicBezTo>
                  <a:pt x="-10355" y="3587481"/>
                  <a:pt x="-19539" y="3380040"/>
                  <a:pt x="0" y="3244190"/>
                </a:cubicBezTo>
                <a:cubicBezTo>
                  <a:pt x="19539" y="3108340"/>
                  <a:pt x="-5380" y="2876094"/>
                  <a:pt x="0" y="2693053"/>
                </a:cubicBezTo>
                <a:cubicBezTo>
                  <a:pt x="5380" y="2510012"/>
                  <a:pt x="5216" y="2259865"/>
                  <a:pt x="0" y="2141917"/>
                </a:cubicBezTo>
                <a:cubicBezTo>
                  <a:pt x="-5216" y="2023969"/>
                  <a:pt x="-25185" y="1832945"/>
                  <a:pt x="0" y="1553203"/>
                </a:cubicBezTo>
                <a:cubicBezTo>
                  <a:pt x="25185" y="1273461"/>
                  <a:pt x="20899" y="1165345"/>
                  <a:pt x="0" y="1039644"/>
                </a:cubicBezTo>
                <a:cubicBezTo>
                  <a:pt x="-20899" y="913943"/>
                  <a:pt x="-35331" y="245642"/>
                  <a:pt x="0" y="0"/>
                </a:cubicBezTo>
                <a:close/>
              </a:path>
            </a:pathLst>
          </a:custGeom>
          <a:noFill/>
          <a:ln>
            <a:solidFill>
              <a:schemeClr val="tx1"/>
            </a:solidFill>
            <a:extLst>
              <a:ext uri="{C807C97D-BFC1-408E-A445-0C87EB9F89A2}">
                <ask:lineSketchStyleProps xmlns:ask="http://schemas.microsoft.com/office/drawing/2018/sketchyshapes" sd="139221717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597448DD-1BB0-3921-4F65-588024213155}"/>
              </a:ext>
            </a:extLst>
          </p:cNvPr>
          <p:cNvSpPr/>
          <p:nvPr/>
        </p:nvSpPr>
        <p:spPr>
          <a:xfrm>
            <a:off x="8030033" y="2250253"/>
            <a:ext cx="1732087" cy="3757749"/>
          </a:xfrm>
          <a:custGeom>
            <a:avLst/>
            <a:gdLst>
              <a:gd name="connsiteX0" fmla="*/ 0 w 1732087"/>
              <a:gd name="connsiteY0" fmla="*/ 0 h 3757749"/>
              <a:gd name="connsiteX1" fmla="*/ 542721 w 1732087"/>
              <a:gd name="connsiteY1" fmla="*/ 0 h 3757749"/>
              <a:gd name="connsiteX2" fmla="*/ 1085441 w 1732087"/>
              <a:gd name="connsiteY2" fmla="*/ 0 h 3757749"/>
              <a:gd name="connsiteX3" fmla="*/ 1732087 w 1732087"/>
              <a:gd name="connsiteY3" fmla="*/ 0 h 3757749"/>
              <a:gd name="connsiteX4" fmla="*/ 1732087 w 1732087"/>
              <a:gd name="connsiteY4" fmla="*/ 588714 h 3757749"/>
              <a:gd name="connsiteX5" fmla="*/ 1732087 w 1732087"/>
              <a:gd name="connsiteY5" fmla="*/ 1139851 h 3757749"/>
              <a:gd name="connsiteX6" fmla="*/ 1732087 w 1732087"/>
              <a:gd name="connsiteY6" fmla="*/ 1803720 h 3757749"/>
              <a:gd name="connsiteX7" fmla="*/ 1732087 w 1732087"/>
              <a:gd name="connsiteY7" fmla="*/ 2317279 h 3757749"/>
              <a:gd name="connsiteX8" fmla="*/ 1732087 w 1732087"/>
              <a:gd name="connsiteY8" fmla="*/ 2868415 h 3757749"/>
              <a:gd name="connsiteX9" fmla="*/ 1732087 w 1732087"/>
              <a:gd name="connsiteY9" fmla="*/ 3757749 h 3757749"/>
              <a:gd name="connsiteX10" fmla="*/ 1120083 w 1732087"/>
              <a:gd name="connsiteY10" fmla="*/ 3757749 h 3757749"/>
              <a:gd name="connsiteX11" fmla="*/ 560041 w 1732087"/>
              <a:gd name="connsiteY11" fmla="*/ 3757749 h 3757749"/>
              <a:gd name="connsiteX12" fmla="*/ 0 w 1732087"/>
              <a:gd name="connsiteY12" fmla="*/ 3757749 h 3757749"/>
              <a:gd name="connsiteX13" fmla="*/ 0 w 1732087"/>
              <a:gd name="connsiteY13" fmla="*/ 3244190 h 3757749"/>
              <a:gd name="connsiteX14" fmla="*/ 0 w 1732087"/>
              <a:gd name="connsiteY14" fmla="*/ 2693053 h 3757749"/>
              <a:gd name="connsiteX15" fmla="*/ 0 w 1732087"/>
              <a:gd name="connsiteY15" fmla="*/ 2141917 h 3757749"/>
              <a:gd name="connsiteX16" fmla="*/ 0 w 1732087"/>
              <a:gd name="connsiteY16" fmla="*/ 1553203 h 3757749"/>
              <a:gd name="connsiteX17" fmla="*/ 0 w 1732087"/>
              <a:gd name="connsiteY17" fmla="*/ 1039644 h 3757749"/>
              <a:gd name="connsiteX18" fmla="*/ 0 w 1732087"/>
              <a:gd name="connsiteY18" fmla="*/ 0 h 375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32087" h="3757749" extrusionOk="0">
                <a:moveTo>
                  <a:pt x="0" y="0"/>
                </a:moveTo>
                <a:cubicBezTo>
                  <a:pt x="195100" y="-9281"/>
                  <a:pt x="297353" y="-14301"/>
                  <a:pt x="542721" y="0"/>
                </a:cubicBezTo>
                <a:cubicBezTo>
                  <a:pt x="788089" y="14301"/>
                  <a:pt x="885267" y="-20688"/>
                  <a:pt x="1085441" y="0"/>
                </a:cubicBezTo>
                <a:cubicBezTo>
                  <a:pt x="1285615" y="20688"/>
                  <a:pt x="1502470" y="23193"/>
                  <a:pt x="1732087" y="0"/>
                </a:cubicBezTo>
                <a:cubicBezTo>
                  <a:pt x="1721822" y="176267"/>
                  <a:pt x="1734124" y="459955"/>
                  <a:pt x="1732087" y="588714"/>
                </a:cubicBezTo>
                <a:cubicBezTo>
                  <a:pt x="1730050" y="717473"/>
                  <a:pt x="1729845" y="929526"/>
                  <a:pt x="1732087" y="1139851"/>
                </a:cubicBezTo>
                <a:cubicBezTo>
                  <a:pt x="1734329" y="1350176"/>
                  <a:pt x="1749043" y="1484256"/>
                  <a:pt x="1732087" y="1803720"/>
                </a:cubicBezTo>
                <a:cubicBezTo>
                  <a:pt x="1715131" y="2123184"/>
                  <a:pt x="1748727" y="2158979"/>
                  <a:pt x="1732087" y="2317279"/>
                </a:cubicBezTo>
                <a:cubicBezTo>
                  <a:pt x="1715447" y="2475579"/>
                  <a:pt x="1747916" y="2689674"/>
                  <a:pt x="1732087" y="2868415"/>
                </a:cubicBezTo>
                <a:cubicBezTo>
                  <a:pt x="1716258" y="3047156"/>
                  <a:pt x="1703567" y="3567434"/>
                  <a:pt x="1732087" y="3757749"/>
                </a:cubicBezTo>
                <a:cubicBezTo>
                  <a:pt x="1455284" y="3766594"/>
                  <a:pt x="1352158" y="3772313"/>
                  <a:pt x="1120083" y="3757749"/>
                </a:cubicBezTo>
                <a:cubicBezTo>
                  <a:pt x="888008" y="3743185"/>
                  <a:pt x="676693" y="3755994"/>
                  <a:pt x="560041" y="3757749"/>
                </a:cubicBezTo>
                <a:cubicBezTo>
                  <a:pt x="443389" y="3759504"/>
                  <a:pt x="175683" y="3761299"/>
                  <a:pt x="0" y="3757749"/>
                </a:cubicBezTo>
                <a:cubicBezTo>
                  <a:pt x="-10355" y="3587481"/>
                  <a:pt x="-19539" y="3380040"/>
                  <a:pt x="0" y="3244190"/>
                </a:cubicBezTo>
                <a:cubicBezTo>
                  <a:pt x="19539" y="3108340"/>
                  <a:pt x="-5380" y="2876094"/>
                  <a:pt x="0" y="2693053"/>
                </a:cubicBezTo>
                <a:cubicBezTo>
                  <a:pt x="5380" y="2510012"/>
                  <a:pt x="5216" y="2259865"/>
                  <a:pt x="0" y="2141917"/>
                </a:cubicBezTo>
                <a:cubicBezTo>
                  <a:pt x="-5216" y="2023969"/>
                  <a:pt x="-25185" y="1832945"/>
                  <a:pt x="0" y="1553203"/>
                </a:cubicBezTo>
                <a:cubicBezTo>
                  <a:pt x="25185" y="1273461"/>
                  <a:pt x="20899" y="1165345"/>
                  <a:pt x="0" y="1039644"/>
                </a:cubicBezTo>
                <a:cubicBezTo>
                  <a:pt x="-20899" y="913943"/>
                  <a:pt x="-35331" y="245642"/>
                  <a:pt x="0" y="0"/>
                </a:cubicBezTo>
                <a:close/>
              </a:path>
            </a:pathLst>
          </a:custGeom>
          <a:noFill/>
          <a:ln>
            <a:solidFill>
              <a:schemeClr val="tx1"/>
            </a:solidFill>
            <a:extLst>
              <a:ext uri="{C807C97D-BFC1-408E-A445-0C87EB9F89A2}">
                <ask:lineSketchStyleProps xmlns:ask="http://schemas.microsoft.com/office/drawing/2018/sketchyshapes" sd="139221717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Picture 2">
            <a:extLst>
              <a:ext uri="{FF2B5EF4-FFF2-40B4-BE49-F238E27FC236}">
                <a16:creationId xmlns:a16="http://schemas.microsoft.com/office/drawing/2014/main" id="{5ECBDAD2-A39D-D9B7-CF79-F043F7FD15EE}"/>
              </a:ext>
            </a:extLst>
          </p:cNvPr>
          <p:cNvPicPr>
            <a:picLocks noChangeAspect="1" noChangeArrowheads="1"/>
          </p:cNvPicPr>
          <p:nvPr/>
        </p:nvPicPr>
        <p:blipFill rotWithShape="1">
          <a:blip r:embed="rId5">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21682" t="67048" r="54826" b="26603"/>
          <a:stretch/>
        </p:blipFill>
        <p:spPr bwMode="auto">
          <a:xfrm rot="20916702">
            <a:off x="2317616" y="2728267"/>
            <a:ext cx="917448" cy="24795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4">
            <a:extLst>
              <a:ext uri="{FF2B5EF4-FFF2-40B4-BE49-F238E27FC236}">
                <a16:creationId xmlns:a16="http://schemas.microsoft.com/office/drawing/2014/main" id="{28E272B7-4F2D-3A05-4369-B04E9772F6AF}"/>
              </a:ext>
            </a:extLst>
          </p:cNvPr>
          <p:cNvPicPr>
            <a:picLocks noChangeAspect="1" noChangeArrowheads="1"/>
          </p:cNvPicPr>
          <p:nvPr/>
        </p:nvPicPr>
        <p:blipFill rotWithShape="1">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62479" t="4916" r="5768" b="75641"/>
          <a:stretch/>
        </p:blipFill>
        <p:spPr bwMode="auto">
          <a:xfrm>
            <a:off x="1277427" y="2852247"/>
            <a:ext cx="1366540" cy="579402"/>
          </a:xfrm>
          <a:prstGeom prst="rect">
            <a:avLst/>
          </a:prstGeom>
          <a:noFill/>
          <a:extLst>
            <a:ext uri="{909E8E84-426E-40DD-AFC4-6F175D3DCCD1}">
              <a14:hiddenFill xmlns:a14="http://schemas.microsoft.com/office/drawing/2010/main">
                <a:solidFill>
                  <a:srgbClr val="FFFFFF"/>
                </a:solidFill>
              </a14:hiddenFill>
            </a:ext>
          </a:extLst>
        </p:spPr>
      </p:pic>
      <p:sp>
        <p:nvSpPr>
          <p:cNvPr id="1033" name="ZoneTexte 1032">
            <a:extLst>
              <a:ext uri="{FF2B5EF4-FFF2-40B4-BE49-F238E27FC236}">
                <a16:creationId xmlns:a16="http://schemas.microsoft.com/office/drawing/2014/main" id="{5F6E6AE2-4D62-4FB6-BA05-2E5CED262BE8}"/>
              </a:ext>
            </a:extLst>
          </p:cNvPr>
          <p:cNvSpPr txBox="1"/>
          <p:nvPr/>
        </p:nvSpPr>
        <p:spPr>
          <a:xfrm>
            <a:off x="6513024" y="3419163"/>
            <a:ext cx="1366540" cy="1384995"/>
          </a:xfrm>
          <a:custGeom>
            <a:avLst/>
            <a:gdLst>
              <a:gd name="connsiteX0" fmla="*/ 0 w 1366540"/>
              <a:gd name="connsiteY0" fmla="*/ 0 h 1384995"/>
              <a:gd name="connsiteX1" fmla="*/ 642274 w 1366540"/>
              <a:gd name="connsiteY1" fmla="*/ 0 h 1384995"/>
              <a:gd name="connsiteX2" fmla="*/ 1366540 w 1366540"/>
              <a:gd name="connsiteY2" fmla="*/ 0 h 1384995"/>
              <a:gd name="connsiteX3" fmla="*/ 1366540 w 1366540"/>
              <a:gd name="connsiteY3" fmla="*/ 720197 h 1384995"/>
              <a:gd name="connsiteX4" fmla="*/ 1366540 w 1366540"/>
              <a:gd name="connsiteY4" fmla="*/ 1384995 h 1384995"/>
              <a:gd name="connsiteX5" fmla="*/ 669605 w 1366540"/>
              <a:gd name="connsiteY5" fmla="*/ 1384995 h 1384995"/>
              <a:gd name="connsiteX6" fmla="*/ 0 w 1366540"/>
              <a:gd name="connsiteY6" fmla="*/ 1384995 h 1384995"/>
              <a:gd name="connsiteX7" fmla="*/ 0 w 1366540"/>
              <a:gd name="connsiteY7" fmla="*/ 720197 h 1384995"/>
              <a:gd name="connsiteX8" fmla="*/ 0 w 1366540"/>
              <a:gd name="connsiteY8"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540" h="1384995" fill="none" extrusionOk="0">
                <a:moveTo>
                  <a:pt x="0" y="0"/>
                </a:moveTo>
                <a:cubicBezTo>
                  <a:pt x="186066" y="1457"/>
                  <a:pt x="358602" y="15605"/>
                  <a:pt x="642274" y="0"/>
                </a:cubicBezTo>
                <a:cubicBezTo>
                  <a:pt x="925946" y="-15605"/>
                  <a:pt x="1007427" y="9040"/>
                  <a:pt x="1366540" y="0"/>
                </a:cubicBezTo>
                <a:cubicBezTo>
                  <a:pt x="1379972" y="187064"/>
                  <a:pt x="1342782" y="427283"/>
                  <a:pt x="1366540" y="720197"/>
                </a:cubicBezTo>
                <a:cubicBezTo>
                  <a:pt x="1390298" y="1013111"/>
                  <a:pt x="1375606" y="1076617"/>
                  <a:pt x="1366540" y="1384995"/>
                </a:cubicBezTo>
                <a:cubicBezTo>
                  <a:pt x="1197292" y="1351311"/>
                  <a:pt x="945035" y="1415552"/>
                  <a:pt x="669605" y="1384995"/>
                </a:cubicBezTo>
                <a:cubicBezTo>
                  <a:pt x="394175" y="1354438"/>
                  <a:pt x="177924" y="1355265"/>
                  <a:pt x="0" y="1384995"/>
                </a:cubicBezTo>
                <a:cubicBezTo>
                  <a:pt x="19519" y="1190707"/>
                  <a:pt x="-564" y="1034663"/>
                  <a:pt x="0" y="720197"/>
                </a:cubicBezTo>
                <a:cubicBezTo>
                  <a:pt x="564" y="405731"/>
                  <a:pt x="29914" y="223260"/>
                  <a:pt x="0" y="0"/>
                </a:cubicBezTo>
                <a:close/>
              </a:path>
              <a:path w="1366540" h="1384995" stroke="0" extrusionOk="0">
                <a:moveTo>
                  <a:pt x="0" y="0"/>
                </a:moveTo>
                <a:cubicBezTo>
                  <a:pt x="168161" y="-5033"/>
                  <a:pt x="488273" y="23845"/>
                  <a:pt x="642274" y="0"/>
                </a:cubicBezTo>
                <a:cubicBezTo>
                  <a:pt x="796275" y="-23845"/>
                  <a:pt x="1093998" y="-2767"/>
                  <a:pt x="1366540" y="0"/>
                </a:cubicBezTo>
                <a:cubicBezTo>
                  <a:pt x="1340732" y="325977"/>
                  <a:pt x="1337691" y="530050"/>
                  <a:pt x="1366540" y="720197"/>
                </a:cubicBezTo>
                <a:cubicBezTo>
                  <a:pt x="1395389" y="910344"/>
                  <a:pt x="1365518" y="1065297"/>
                  <a:pt x="1366540" y="1384995"/>
                </a:cubicBezTo>
                <a:cubicBezTo>
                  <a:pt x="1185982" y="1363346"/>
                  <a:pt x="916414" y="1371930"/>
                  <a:pt x="655939" y="1384995"/>
                </a:cubicBezTo>
                <a:cubicBezTo>
                  <a:pt x="395464" y="1398060"/>
                  <a:pt x="251861" y="1374456"/>
                  <a:pt x="0" y="1384995"/>
                </a:cubicBezTo>
                <a:cubicBezTo>
                  <a:pt x="-18651" y="1200216"/>
                  <a:pt x="28133" y="871750"/>
                  <a:pt x="0" y="692498"/>
                </a:cubicBezTo>
                <a:cubicBezTo>
                  <a:pt x="-28133" y="513246"/>
                  <a:pt x="30736" y="141465"/>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En cliquant sur l’opération en question, le service </a:t>
            </a:r>
            <a:r>
              <a:rPr lang="fr-FR" sz="1200" b="1" dirty="0" err="1">
                <a:solidFill>
                  <a:schemeClr val="bg1"/>
                </a:solidFill>
                <a:latin typeface="Cavolini" panose="03000502040302020204" pitchFamily="66" charset="0"/>
                <a:cs typeface="Cavolini" panose="03000502040302020204" pitchFamily="66" charset="0"/>
              </a:rPr>
              <a:t>Papernest</a:t>
            </a:r>
            <a:r>
              <a:rPr lang="fr-FR" sz="1200" b="1" dirty="0">
                <a:solidFill>
                  <a:schemeClr val="bg1"/>
                </a:solidFill>
                <a:latin typeface="Cavolini" panose="03000502040302020204" pitchFamily="66" charset="0"/>
                <a:cs typeface="Cavolini" panose="03000502040302020204" pitchFamily="66" charset="0"/>
              </a:rPr>
              <a:t> est mis en avant</a:t>
            </a:r>
          </a:p>
        </p:txBody>
      </p:sp>
      <p:pic>
        <p:nvPicPr>
          <p:cNvPr id="1034" name="Picture 2">
            <a:extLst>
              <a:ext uri="{FF2B5EF4-FFF2-40B4-BE49-F238E27FC236}">
                <a16:creationId xmlns:a16="http://schemas.microsoft.com/office/drawing/2014/main" id="{4289F747-BC7E-9E2C-FC4F-2C3971D9B155}"/>
              </a:ext>
            </a:extLst>
          </p:cNvPr>
          <p:cNvPicPr>
            <a:picLocks noChangeAspect="1" noChangeArrowheads="1"/>
          </p:cNvPicPr>
          <p:nvPr/>
        </p:nvPicPr>
        <p:blipFill rotWithShape="1">
          <a:blip r:embed="rId5">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21682" t="67048" r="54826" b="26603"/>
          <a:stretch/>
        </p:blipFill>
        <p:spPr bwMode="auto">
          <a:xfrm rot="20916702">
            <a:off x="5821123" y="3507301"/>
            <a:ext cx="917448" cy="247959"/>
          </a:xfrm>
          <a:prstGeom prst="rect">
            <a:avLst/>
          </a:prstGeom>
          <a:noFill/>
          <a:extLst>
            <a:ext uri="{909E8E84-426E-40DD-AFC4-6F175D3DCCD1}">
              <a14:hiddenFill xmlns:a14="http://schemas.microsoft.com/office/drawing/2010/main">
                <a:solidFill>
                  <a:srgbClr val="FFFFFF"/>
                </a:solidFill>
              </a14:hiddenFill>
            </a:ext>
          </a:extLst>
        </p:spPr>
      </p:pic>
      <p:sp>
        <p:nvSpPr>
          <p:cNvPr id="1036" name="ZoneTexte 1035">
            <a:extLst>
              <a:ext uri="{FF2B5EF4-FFF2-40B4-BE49-F238E27FC236}">
                <a16:creationId xmlns:a16="http://schemas.microsoft.com/office/drawing/2014/main" id="{85F22ED2-1ACB-2B1B-9FB2-794CC185A81A}"/>
              </a:ext>
            </a:extLst>
          </p:cNvPr>
          <p:cNvSpPr txBox="1"/>
          <p:nvPr/>
        </p:nvSpPr>
        <p:spPr>
          <a:xfrm>
            <a:off x="9901447" y="3742367"/>
            <a:ext cx="1366540" cy="1938992"/>
          </a:xfrm>
          <a:custGeom>
            <a:avLst/>
            <a:gdLst>
              <a:gd name="connsiteX0" fmla="*/ 0 w 1366540"/>
              <a:gd name="connsiteY0" fmla="*/ 0 h 1938992"/>
              <a:gd name="connsiteX1" fmla="*/ 642274 w 1366540"/>
              <a:gd name="connsiteY1" fmla="*/ 0 h 1938992"/>
              <a:gd name="connsiteX2" fmla="*/ 1366540 w 1366540"/>
              <a:gd name="connsiteY2" fmla="*/ 0 h 1938992"/>
              <a:gd name="connsiteX3" fmla="*/ 1366540 w 1366540"/>
              <a:gd name="connsiteY3" fmla="*/ 607551 h 1938992"/>
              <a:gd name="connsiteX4" fmla="*/ 1366540 w 1366540"/>
              <a:gd name="connsiteY4" fmla="*/ 1292661 h 1938992"/>
              <a:gd name="connsiteX5" fmla="*/ 1366540 w 1366540"/>
              <a:gd name="connsiteY5" fmla="*/ 1938992 h 1938992"/>
              <a:gd name="connsiteX6" fmla="*/ 669605 w 1366540"/>
              <a:gd name="connsiteY6" fmla="*/ 1938992 h 1938992"/>
              <a:gd name="connsiteX7" fmla="*/ 0 w 1366540"/>
              <a:gd name="connsiteY7" fmla="*/ 1938992 h 1938992"/>
              <a:gd name="connsiteX8" fmla="*/ 0 w 1366540"/>
              <a:gd name="connsiteY8" fmla="*/ 1292661 h 1938992"/>
              <a:gd name="connsiteX9" fmla="*/ 0 w 1366540"/>
              <a:gd name="connsiteY9" fmla="*/ 685111 h 1938992"/>
              <a:gd name="connsiteX10" fmla="*/ 0 w 1366540"/>
              <a:gd name="connsiteY10" fmla="*/ 0 h 193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6540" h="1938992" fill="none" extrusionOk="0">
                <a:moveTo>
                  <a:pt x="0" y="0"/>
                </a:moveTo>
                <a:cubicBezTo>
                  <a:pt x="199063" y="-14914"/>
                  <a:pt x="506335" y="20957"/>
                  <a:pt x="642274" y="0"/>
                </a:cubicBezTo>
                <a:cubicBezTo>
                  <a:pt x="778213" y="-20957"/>
                  <a:pt x="1060524" y="-16199"/>
                  <a:pt x="1366540" y="0"/>
                </a:cubicBezTo>
                <a:cubicBezTo>
                  <a:pt x="1380937" y="199370"/>
                  <a:pt x="1388926" y="374231"/>
                  <a:pt x="1366540" y="607551"/>
                </a:cubicBezTo>
                <a:cubicBezTo>
                  <a:pt x="1344154" y="840871"/>
                  <a:pt x="1397356" y="1044031"/>
                  <a:pt x="1366540" y="1292661"/>
                </a:cubicBezTo>
                <a:cubicBezTo>
                  <a:pt x="1335725" y="1541291"/>
                  <a:pt x="1357538" y="1767335"/>
                  <a:pt x="1366540" y="1938992"/>
                </a:cubicBezTo>
                <a:cubicBezTo>
                  <a:pt x="1083928" y="1913548"/>
                  <a:pt x="855426" y="1963491"/>
                  <a:pt x="669605" y="1938992"/>
                </a:cubicBezTo>
                <a:cubicBezTo>
                  <a:pt x="483785" y="1914493"/>
                  <a:pt x="148713" y="1929657"/>
                  <a:pt x="0" y="1938992"/>
                </a:cubicBezTo>
                <a:cubicBezTo>
                  <a:pt x="15692" y="1774893"/>
                  <a:pt x="30702" y="1522602"/>
                  <a:pt x="0" y="1292661"/>
                </a:cubicBezTo>
                <a:cubicBezTo>
                  <a:pt x="-30702" y="1062720"/>
                  <a:pt x="-24492" y="953952"/>
                  <a:pt x="0" y="685111"/>
                </a:cubicBezTo>
                <a:cubicBezTo>
                  <a:pt x="24492" y="416270"/>
                  <a:pt x="20196" y="301772"/>
                  <a:pt x="0" y="0"/>
                </a:cubicBezTo>
                <a:close/>
              </a:path>
              <a:path w="1366540" h="1938992" stroke="0" extrusionOk="0">
                <a:moveTo>
                  <a:pt x="0" y="0"/>
                </a:moveTo>
                <a:cubicBezTo>
                  <a:pt x="168161" y="-5033"/>
                  <a:pt x="488273" y="23845"/>
                  <a:pt x="642274" y="0"/>
                </a:cubicBezTo>
                <a:cubicBezTo>
                  <a:pt x="796275" y="-23845"/>
                  <a:pt x="1093998" y="-2767"/>
                  <a:pt x="1366540" y="0"/>
                </a:cubicBezTo>
                <a:cubicBezTo>
                  <a:pt x="1370576" y="312297"/>
                  <a:pt x="1391680" y="413857"/>
                  <a:pt x="1366540" y="685111"/>
                </a:cubicBezTo>
                <a:cubicBezTo>
                  <a:pt x="1341400" y="956365"/>
                  <a:pt x="1370834" y="1146464"/>
                  <a:pt x="1366540" y="1331441"/>
                </a:cubicBezTo>
                <a:cubicBezTo>
                  <a:pt x="1362247" y="1516418"/>
                  <a:pt x="1396839" y="1714368"/>
                  <a:pt x="1366540" y="1938992"/>
                </a:cubicBezTo>
                <a:cubicBezTo>
                  <a:pt x="1169988" y="1968741"/>
                  <a:pt x="934966" y="1945941"/>
                  <a:pt x="724266" y="1938992"/>
                </a:cubicBezTo>
                <a:cubicBezTo>
                  <a:pt x="513566" y="1932043"/>
                  <a:pt x="253910" y="1959657"/>
                  <a:pt x="0" y="1938992"/>
                </a:cubicBezTo>
                <a:cubicBezTo>
                  <a:pt x="-9057" y="1813334"/>
                  <a:pt x="-1939" y="1569980"/>
                  <a:pt x="0" y="1312051"/>
                </a:cubicBezTo>
                <a:cubicBezTo>
                  <a:pt x="1939" y="1054122"/>
                  <a:pt x="29130" y="1008483"/>
                  <a:pt x="0" y="723890"/>
                </a:cubicBezTo>
                <a:cubicBezTo>
                  <a:pt x="-29130" y="439297"/>
                  <a:pt x="9962" y="205814"/>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Après avoir cliqué sur « Optimiser cette dépense », il est possible de prendre rendez-vous avec </a:t>
            </a:r>
            <a:r>
              <a:rPr lang="fr-FR" sz="1200" b="1" dirty="0" err="1">
                <a:solidFill>
                  <a:schemeClr val="bg1"/>
                </a:solidFill>
                <a:latin typeface="Cavolini" panose="03000502040302020204" pitchFamily="66" charset="0"/>
                <a:cs typeface="Cavolini" panose="03000502040302020204" pitchFamily="66" charset="0"/>
              </a:rPr>
              <a:t>Papernest</a:t>
            </a:r>
            <a:endParaRPr lang="fr-FR" sz="1200" b="1" dirty="0">
              <a:solidFill>
                <a:schemeClr val="bg1"/>
              </a:solidFill>
              <a:latin typeface="Cavolini" panose="03000502040302020204" pitchFamily="66" charset="0"/>
              <a:cs typeface="Cavolini" panose="03000502040302020204" pitchFamily="66" charset="0"/>
            </a:endParaRPr>
          </a:p>
        </p:txBody>
      </p:sp>
      <p:pic>
        <p:nvPicPr>
          <p:cNvPr id="1037" name="Picture 2">
            <a:extLst>
              <a:ext uri="{FF2B5EF4-FFF2-40B4-BE49-F238E27FC236}">
                <a16:creationId xmlns:a16="http://schemas.microsoft.com/office/drawing/2014/main" id="{9D1AB5AE-CAEB-67C6-B5C0-3495F47D2C89}"/>
              </a:ext>
            </a:extLst>
          </p:cNvPr>
          <p:cNvPicPr>
            <a:picLocks noChangeAspect="1" noChangeArrowheads="1"/>
          </p:cNvPicPr>
          <p:nvPr/>
        </p:nvPicPr>
        <p:blipFill rotWithShape="1">
          <a:blip r:embed="rId5">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21682" t="67048" r="54826" b="26603"/>
          <a:stretch/>
        </p:blipFill>
        <p:spPr bwMode="auto">
          <a:xfrm rot="20916702">
            <a:off x="9209546" y="4399930"/>
            <a:ext cx="917448" cy="247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1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36AAC54C-9B83-20B3-411B-0C8B972DC685}"/>
              </a:ext>
            </a:extLst>
          </p:cNvPr>
          <p:cNvSpPr>
            <a:spLocks noGrp="1"/>
          </p:cNvSpPr>
          <p:nvPr>
            <p:ph type="body" sz="quarter" idx="13"/>
          </p:nvPr>
        </p:nvSpPr>
        <p:spPr>
          <a:xfrm>
            <a:off x="3870399" y="2309187"/>
            <a:ext cx="7620201" cy="2239625"/>
          </a:xfrm>
        </p:spPr>
        <p:txBody>
          <a:bodyPr/>
          <a:lstStyle/>
          <a:p>
            <a:r>
              <a:rPr lang="fr-FR" dirty="0"/>
              <a:t>Le contexte</a:t>
            </a:r>
          </a:p>
          <a:p>
            <a:r>
              <a:rPr lang="fr-FR" dirty="0"/>
              <a:t>Le service </a:t>
            </a:r>
            <a:r>
              <a:rPr lang="fr-FR" dirty="0" err="1"/>
              <a:t>Papernest</a:t>
            </a:r>
            <a:r>
              <a:rPr lang="fr-FR" dirty="0"/>
              <a:t> </a:t>
            </a:r>
          </a:p>
          <a:p>
            <a:r>
              <a:rPr lang="fr-FR" b="1" dirty="0">
                <a:solidFill>
                  <a:srgbClr val="C00000"/>
                </a:solidFill>
              </a:rPr>
              <a:t>Les succès depuis la mise en marché de </a:t>
            </a:r>
            <a:r>
              <a:rPr lang="fr-FR" b="1" dirty="0" err="1">
                <a:solidFill>
                  <a:srgbClr val="C00000"/>
                </a:solidFill>
              </a:rPr>
              <a:t>Papernest</a:t>
            </a:r>
            <a:endParaRPr lang="fr-FR" b="1" dirty="0">
              <a:solidFill>
                <a:srgbClr val="C00000"/>
              </a:solidFill>
            </a:endParaRPr>
          </a:p>
          <a:p>
            <a:r>
              <a:rPr lang="fr-FR" dirty="0"/>
              <a:t>Les possibilités de rebonds sur des produits bancaires</a:t>
            </a:r>
          </a:p>
          <a:p>
            <a:r>
              <a:rPr lang="fr-FR" dirty="0"/>
              <a:t>Pour plus d’informations…</a:t>
            </a:r>
          </a:p>
        </p:txBody>
      </p:sp>
    </p:spTree>
    <p:extLst>
      <p:ext uri="{BB962C8B-B14F-4D97-AF65-F5344CB8AC3E}">
        <p14:creationId xmlns:p14="http://schemas.microsoft.com/office/powerpoint/2010/main" val="3428418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EE89CC6-45E6-8656-6E88-CCF420E038EB}"/>
              </a:ext>
            </a:extLst>
          </p:cNvPr>
          <p:cNvSpPr/>
          <p:nvPr/>
        </p:nvSpPr>
        <p:spPr>
          <a:xfrm>
            <a:off x="6945997" y="1605903"/>
            <a:ext cx="1690577" cy="1981708"/>
          </a:xfrm>
          <a:custGeom>
            <a:avLst/>
            <a:gdLst>
              <a:gd name="connsiteX0" fmla="*/ 0 w 1690577"/>
              <a:gd name="connsiteY0" fmla="*/ 0 h 1981708"/>
              <a:gd name="connsiteX1" fmla="*/ 512808 w 1690577"/>
              <a:gd name="connsiteY1" fmla="*/ 0 h 1981708"/>
              <a:gd name="connsiteX2" fmla="*/ 1093240 w 1690577"/>
              <a:gd name="connsiteY2" fmla="*/ 0 h 1981708"/>
              <a:gd name="connsiteX3" fmla="*/ 1690577 w 1690577"/>
              <a:gd name="connsiteY3" fmla="*/ 0 h 1981708"/>
              <a:gd name="connsiteX4" fmla="*/ 1690577 w 1690577"/>
              <a:gd name="connsiteY4" fmla="*/ 601118 h 1981708"/>
              <a:gd name="connsiteX5" fmla="*/ 1690577 w 1690577"/>
              <a:gd name="connsiteY5" fmla="*/ 1281505 h 1981708"/>
              <a:gd name="connsiteX6" fmla="*/ 1690577 w 1690577"/>
              <a:gd name="connsiteY6" fmla="*/ 1981708 h 1981708"/>
              <a:gd name="connsiteX7" fmla="*/ 1093240 w 1690577"/>
              <a:gd name="connsiteY7" fmla="*/ 1981708 h 1981708"/>
              <a:gd name="connsiteX8" fmla="*/ 495903 w 1690577"/>
              <a:gd name="connsiteY8" fmla="*/ 1981708 h 1981708"/>
              <a:gd name="connsiteX9" fmla="*/ 0 w 1690577"/>
              <a:gd name="connsiteY9" fmla="*/ 1981708 h 1981708"/>
              <a:gd name="connsiteX10" fmla="*/ 0 w 1690577"/>
              <a:gd name="connsiteY10" fmla="*/ 1340956 h 1981708"/>
              <a:gd name="connsiteX11" fmla="*/ 0 w 1690577"/>
              <a:gd name="connsiteY11" fmla="*/ 660569 h 1981708"/>
              <a:gd name="connsiteX12" fmla="*/ 0 w 1690577"/>
              <a:gd name="connsiteY12" fmla="*/ 0 h 198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577" h="1981708" fill="none" extrusionOk="0">
                <a:moveTo>
                  <a:pt x="0" y="0"/>
                </a:moveTo>
                <a:cubicBezTo>
                  <a:pt x="237982" y="-4991"/>
                  <a:pt x="403246" y="22320"/>
                  <a:pt x="512808" y="0"/>
                </a:cubicBezTo>
                <a:cubicBezTo>
                  <a:pt x="622370" y="-22320"/>
                  <a:pt x="959742" y="27289"/>
                  <a:pt x="1093240" y="0"/>
                </a:cubicBezTo>
                <a:cubicBezTo>
                  <a:pt x="1226738" y="-27289"/>
                  <a:pt x="1474166" y="-29379"/>
                  <a:pt x="1690577" y="0"/>
                </a:cubicBezTo>
                <a:cubicBezTo>
                  <a:pt x="1703033" y="288543"/>
                  <a:pt x="1712892" y="315579"/>
                  <a:pt x="1690577" y="601118"/>
                </a:cubicBezTo>
                <a:cubicBezTo>
                  <a:pt x="1668262" y="886657"/>
                  <a:pt x="1662644" y="1078472"/>
                  <a:pt x="1690577" y="1281505"/>
                </a:cubicBezTo>
                <a:cubicBezTo>
                  <a:pt x="1718510" y="1484538"/>
                  <a:pt x="1679834" y="1754663"/>
                  <a:pt x="1690577" y="1981708"/>
                </a:cubicBezTo>
                <a:cubicBezTo>
                  <a:pt x="1506450" y="1986571"/>
                  <a:pt x="1323123" y="2010003"/>
                  <a:pt x="1093240" y="1981708"/>
                </a:cubicBezTo>
                <a:cubicBezTo>
                  <a:pt x="863357" y="1953413"/>
                  <a:pt x="785733" y="1980077"/>
                  <a:pt x="495903" y="1981708"/>
                </a:cubicBezTo>
                <a:cubicBezTo>
                  <a:pt x="206073" y="1983339"/>
                  <a:pt x="210824" y="1990705"/>
                  <a:pt x="0" y="1981708"/>
                </a:cubicBezTo>
                <a:cubicBezTo>
                  <a:pt x="14350" y="1661385"/>
                  <a:pt x="27636" y="1570011"/>
                  <a:pt x="0" y="1340956"/>
                </a:cubicBezTo>
                <a:cubicBezTo>
                  <a:pt x="-27636" y="1111901"/>
                  <a:pt x="-4196" y="858592"/>
                  <a:pt x="0" y="660569"/>
                </a:cubicBezTo>
                <a:cubicBezTo>
                  <a:pt x="4196" y="462546"/>
                  <a:pt x="7117" y="232710"/>
                  <a:pt x="0" y="0"/>
                </a:cubicBezTo>
                <a:close/>
              </a:path>
              <a:path w="1690577" h="1981708" stroke="0" extrusionOk="0">
                <a:moveTo>
                  <a:pt x="0" y="0"/>
                </a:moveTo>
                <a:cubicBezTo>
                  <a:pt x="244489" y="-12535"/>
                  <a:pt x="432738" y="-23129"/>
                  <a:pt x="563526" y="0"/>
                </a:cubicBezTo>
                <a:cubicBezTo>
                  <a:pt x="694314" y="23129"/>
                  <a:pt x="968408" y="29036"/>
                  <a:pt x="1160863" y="0"/>
                </a:cubicBezTo>
                <a:cubicBezTo>
                  <a:pt x="1353318" y="-29036"/>
                  <a:pt x="1463716" y="-6203"/>
                  <a:pt x="1690577" y="0"/>
                </a:cubicBezTo>
                <a:cubicBezTo>
                  <a:pt x="1708399" y="221558"/>
                  <a:pt x="1722494" y="497282"/>
                  <a:pt x="1690577" y="700203"/>
                </a:cubicBezTo>
                <a:cubicBezTo>
                  <a:pt x="1658660" y="903124"/>
                  <a:pt x="1708186" y="1167017"/>
                  <a:pt x="1690577" y="1360773"/>
                </a:cubicBezTo>
                <a:cubicBezTo>
                  <a:pt x="1672969" y="1554529"/>
                  <a:pt x="1695418" y="1677763"/>
                  <a:pt x="1690577" y="1981708"/>
                </a:cubicBezTo>
                <a:cubicBezTo>
                  <a:pt x="1516690" y="2002804"/>
                  <a:pt x="1344577" y="1961861"/>
                  <a:pt x="1110146" y="1981708"/>
                </a:cubicBezTo>
                <a:cubicBezTo>
                  <a:pt x="875715" y="2001555"/>
                  <a:pt x="672150" y="1961192"/>
                  <a:pt x="529714" y="1981708"/>
                </a:cubicBezTo>
                <a:cubicBezTo>
                  <a:pt x="387278" y="2002224"/>
                  <a:pt x="250623" y="2007912"/>
                  <a:pt x="0" y="1981708"/>
                </a:cubicBezTo>
                <a:cubicBezTo>
                  <a:pt x="17628" y="1768282"/>
                  <a:pt x="-27627" y="1484441"/>
                  <a:pt x="0" y="1321139"/>
                </a:cubicBezTo>
                <a:cubicBezTo>
                  <a:pt x="27627" y="1157837"/>
                  <a:pt x="-6289" y="968912"/>
                  <a:pt x="0" y="620935"/>
                </a:cubicBezTo>
                <a:cubicBezTo>
                  <a:pt x="6289" y="272958"/>
                  <a:pt x="-18102" y="144938"/>
                  <a:pt x="0" y="0"/>
                </a:cubicBezTo>
                <a:close/>
              </a:path>
            </a:pathLst>
          </a:custGeom>
          <a:solidFill>
            <a:srgbClr val="C00000"/>
          </a:solidFill>
          <a:ln>
            <a:solidFill>
              <a:srgbClr val="C00000"/>
            </a:solidFill>
            <a:extLst>
              <a:ext uri="{C807C97D-BFC1-408E-A445-0C87EB9F89A2}">
                <ask:lineSketchStyleProps xmlns:ask="http://schemas.microsoft.com/office/drawing/2018/sketchyshapes" sd="14142324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La mise en marché du service </a:t>
            </a:r>
            <a:r>
              <a:rPr lang="fr-FR" dirty="0" err="1"/>
              <a:t>Papernest</a:t>
            </a:r>
            <a:r>
              <a:rPr lang="fr-FR" dirty="0"/>
              <a:t> a donné lieu à quelques succès, véritables leviers de motivation pour poursuivre sur cette lancée !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succès depuis la mise en marché de </a:t>
            </a:r>
            <a:r>
              <a:rPr lang="fr-FR" dirty="0" err="1"/>
              <a:t>Papernest</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11" name="Espace réservé du contenu 10">
            <a:extLst>
              <a:ext uri="{FF2B5EF4-FFF2-40B4-BE49-F238E27FC236}">
                <a16:creationId xmlns:a16="http://schemas.microsoft.com/office/drawing/2014/main" id="{D80DDB55-EA76-C77A-3A73-3D30890CAD23}"/>
              </a:ext>
            </a:extLst>
          </p:cNvPr>
          <p:cNvSpPr>
            <a:spLocks noGrp="1"/>
          </p:cNvSpPr>
          <p:nvPr>
            <p:ph idx="17"/>
          </p:nvPr>
        </p:nvSpPr>
        <p:spPr>
          <a:xfrm>
            <a:off x="689071" y="1752391"/>
            <a:ext cx="6020435" cy="1806595"/>
          </a:xfrm>
        </p:spPr>
        <p:txBody>
          <a:bodyPr/>
          <a:lstStyle/>
          <a:p>
            <a:r>
              <a:rPr lang="fr-FR" dirty="0"/>
              <a:t>Le service </a:t>
            </a:r>
            <a:r>
              <a:rPr lang="fr-FR" dirty="0" err="1"/>
              <a:t>Papernest</a:t>
            </a:r>
            <a:r>
              <a:rPr lang="fr-FR" dirty="0"/>
              <a:t> a été </a:t>
            </a:r>
            <a:r>
              <a:rPr lang="fr-FR" b="1" dirty="0"/>
              <a:t>mis en marché en septembre 2023 </a:t>
            </a:r>
            <a:r>
              <a:rPr lang="fr-FR" dirty="0"/>
              <a:t>et intégré dans l’application </a:t>
            </a:r>
            <a:r>
              <a:rPr lang="fr-FR" b="1" dirty="0" err="1"/>
              <a:t>Banxo</a:t>
            </a:r>
            <a:r>
              <a:rPr lang="fr-FR" b="1" dirty="0"/>
              <a:t> en octobre</a:t>
            </a:r>
            <a:r>
              <a:rPr lang="fr-FR" dirty="0"/>
              <a:t>. </a:t>
            </a:r>
          </a:p>
          <a:p>
            <a:pPr marL="0" indent="0">
              <a:buNone/>
            </a:pPr>
            <a:endParaRPr lang="fr-FR" dirty="0"/>
          </a:p>
          <a:p>
            <a:r>
              <a:rPr lang="fr-FR" dirty="0"/>
              <a:t>Depuis sa mise en marché, la CEGEE a pu réaliser </a:t>
            </a:r>
            <a:r>
              <a:rPr lang="fr-FR" b="1" dirty="0"/>
              <a:t>quelques mises en relation</a:t>
            </a:r>
            <a:r>
              <a:rPr lang="fr-FR" dirty="0"/>
              <a:t> et certains territoires ont été actifs sur le sujet ! </a:t>
            </a:r>
          </a:p>
        </p:txBody>
      </p:sp>
      <p:pic>
        <p:nvPicPr>
          <p:cNvPr id="17" name="Picture 4">
            <a:extLst>
              <a:ext uri="{FF2B5EF4-FFF2-40B4-BE49-F238E27FC236}">
                <a16:creationId xmlns:a16="http://schemas.microsoft.com/office/drawing/2014/main" id="{6D5C686A-EF35-FF8A-2EAD-FB0D2392A9FE}"/>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0823" r="4479" b="48320"/>
          <a:stretch/>
        </p:blipFill>
        <p:spPr bwMode="auto">
          <a:xfrm>
            <a:off x="8222062" y="1702895"/>
            <a:ext cx="1231901" cy="1981708"/>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0D88352C-3CE1-EAFB-EEB1-A4F45C20B1C2}"/>
              </a:ext>
            </a:extLst>
          </p:cNvPr>
          <p:cNvSpPr txBox="1"/>
          <p:nvPr/>
        </p:nvSpPr>
        <p:spPr>
          <a:xfrm>
            <a:off x="6945994" y="1851047"/>
            <a:ext cx="1690577" cy="1200329"/>
          </a:xfrm>
          <a:prstGeom prst="rect">
            <a:avLst/>
          </a:prstGeom>
          <a:noFill/>
        </p:spPr>
        <p:txBody>
          <a:bodyPr wrap="square">
            <a:spAutoFit/>
          </a:bodyPr>
          <a:lstStyle/>
          <a:p>
            <a:pPr algn="ctr"/>
            <a:r>
              <a:rPr lang="fr-FR" sz="1200" b="1" dirty="0">
                <a:solidFill>
                  <a:schemeClr val="bg1"/>
                </a:solidFill>
                <a:latin typeface="Cavolini" panose="03000502040302020204" pitchFamily="66" charset="0"/>
                <a:cs typeface="Cavolini" panose="03000502040302020204" pitchFamily="66" charset="0"/>
              </a:rPr>
              <a:t>« La mise en relation </a:t>
            </a:r>
            <a:r>
              <a:rPr lang="fr-FR" sz="1200" b="1" dirty="0" err="1">
                <a:solidFill>
                  <a:schemeClr val="bg1"/>
                </a:solidFill>
                <a:latin typeface="Cavolini" panose="03000502040302020204" pitchFamily="66" charset="0"/>
                <a:cs typeface="Cavolini" panose="03000502040302020204" pitchFamily="66" charset="0"/>
              </a:rPr>
              <a:t>papernest</a:t>
            </a:r>
            <a:r>
              <a:rPr lang="fr-FR" sz="1200" b="1" dirty="0">
                <a:solidFill>
                  <a:schemeClr val="bg1"/>
                </a:solidFill>
                <a:latin typeface="Cavolini" panose="03000502040302020204" pitchFamily="66" charset="0"/>
                <a:cs typeface="Cavolini" panose="03000502040302020204" pitchFamily="66" charset="0"/>
              </a:rPr>
              <a:t>-client est simple d’utilisation avec le site. »</a:t>
            </a:r>
          </a:p>
        </p:txBody>
      </p:sp>
      <p:sp>
        <p:nvSpPr>
          <p:cNvPr id="25" name="Rectangle 24">
            <a:extLst>
              <a:ext uri="{FF2B5EF4-FFF2-40B4-BE49-F238E27FC236}">
                <a16:creationId xmlns:a16="http://schemas.microsoft.com/office/drawing/2014/main" id="{73B2AB1D-1796-59B3-DB79-3F5B41EFF537}"/>
              </a:ext>
            </a:extLst>
          </p:cNvPr>
          <p:cNvSpPr/>
          <p:nvPr/>
        </p:nvSpPr>
        <p:spPr>
          <a:xfrm>
            <a:off x="9985483" y="1605903"/>
            <a:ext cx="1690577" cy="1981708"/>
          </a:xfrm>
          <a:custGeom>
            <a:avLst/>
            <a:gdLst>
              <a:gd name="connsiteX0" fmla="*/ 0 w 1690577"/>
              <a:gd name="connsiteY0" fmla="*/ 0 h 1981708"/>
              <a:gd name="connsiteX1" fmla="*/ 512808 w 1690577"/>
              <a:gd name="connsiteY1" fmla="*/ 0 h 1981708"/>
              <a:gd name="connsiteX2" fmla="*/ 1093240 w 1690577"/>
              <a:gd name="connsiteY2" fmla="*/ 0 h 1981708"/>
              <a:gd name="connsiteX3" fmla="*/ 1690577 w 1690577"/>
              <a:gd name="connsiteY3" fmla="*/ 0 h 1981708"/>
              <a:gd name="connsiteX4" fmla="*/ 1690577 w 1690577"/>
              <a:gd name="connsiteY4" fmla="*/ 601118 h 1981708"/>
              <a:gd name="connsiteX5" fmla="*/ 1690577 w 1690577"/>
              <a:gd name="connsiteY5" fmla="*/ 1281505 h 1981708"/>
              <a:gd name="connsiteX6" fmla="*/ 1690577 w 1690577"/>
              <a:gd name="connsiteY6" fmla="*/ 1981708 h 1981708"/>
              <a:gd name="connsiteX7" fmla="*/ 1093240 w 1690577"/>
              <a:gd name="connsiteY7" fmla="*/ 1981708 h 1981708"/>
              <a:gd name="connsiteX8" fmla="*/ 495903 w 1690577"/>
              <a:gd name="connsiteY8" fmla="*/ 1981708 h 1981708"/>
              <a:gd name="connsiteX9" fmla="*/ 0 w 1690577"/>
              <a:gd name="connsiteY9" fmla="*/ 1981708 h 1981708"/>
              <a:gd name="connsiteX10" fmla="*/ 0 w 1690577"/>
              <a:gd name="connsiteY10" fmla="*/ 1340956 h 1981708"/>
              <a:gd name="connsiteX11" fmla="*/ 0 w 1690577"/>
              <a:gd name="connsiteY11" fmla="*/ 660569 h 1981708"/>
              <a:gd name="connsiteX12" fmla="*/ 0 w 1690577"/>
              <a:gd name="connsiteY12" fmla="*/ 0 h 198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0577" h="1981708" fill="none" extrusionOk="0">
                <a:moveTo>
                  <a:pt x="0" y="0"/>
                </a:moveTo>
                <a:cubicBezTo>
                  <a:pt x="237982" y="-4991"/>
                  <a:pt x="403246" y="22320"/>
                  <a:pt x="512808" y="0"/>
                </a:cubicBezTo>
                <a:cubicBezTo>
                  <a:pt x="622370" y="-22320"/>
                  <a:pt x="959742" y="27289"/>
                  <a:pt x="1093240" y="0"/>
                </a:cubicBezTo>
                <a:cubicBezTo>
                  <a:pt x="1226738" y="-27289"/>
                  <a:pt x="1474166" y="-29379"/>
                  <a:pt x="1690577" y="0"/>
                </a:cubicBezTo>
                <a:cubicBezTo>
                  <a:pt x="1703033" y="288543"/>
                  <a:pt x="1712892" y="315579"/>
                  <a:pt x="1690577" y="601118"/>
                </a:cubicBezTo>
                <a:cubicBezTo>
                  <a:pt x="1668262" y="886657"/>
                  <a:pt x="1662644" y="1078472"/>
                  <a:pt x="1690577" y="1281505"/>
                </a:cubicBezTo>
                <a:cubicBezTo>
                  <a:pt x="1718510" y="1484538"/>
                  <a:pt x="1679834" y="1754663"/>
                  <a:pt x="1690577" y="1981708"/>
                </a:cubicBezTo>
                <a:cubicBezTo>
                  <a:pt x="1506450" y="1986571"/>
                  <a:pt x="1323123" y="2010003"/>
                  <a:pt x="1093240" y="1981708"/>
                </a:cubicBezTo>
                <a:cubicBezTo>
                  <a:pt x="863357" y="1953413"/>
                  <a:pt x="785733" y="1980077"/>
                  <a:pt x="495903" y="1981708"/>
                </a:cubicBezTo>
                <a:cubicBezTo>
                  <a:pt x="206073" y="1983339"/>
                  <a:pt x="210824" y="1990705"/>
                  <a:pt x="0" y="1981708"/>
                </a:cubicBezTo>
                <a:cubicBezTo>
                  <a:pt x="14350" y="1661385"/>
                  <a:pt x="27636" y="1570011"/>
                  <a:pt x="0" y="1340956"/>
                </a:cubicBezTo>
                <a:cubicBezTo>
                  <a:pt x="-27636" y="1111901"/>
                  <a:pt x="-4196" y="858592"/>
                  <a:pt x="0" y="660569"/>
                </a:cubicBezTo>
                <a:cubicBezTo>
                  <a:pt x="4196" y="462546"/>
                  <a:pt x="7117" y="232710"/>
                  <a:pt x="0" y="0"/>
                </a:cubicBezTo>
                <a:close/>
              </a:path>
              <a:path w="1690577" h="1981708" stroke="0" extrusionOk="0">
                <a:moveTo>
                  <a:pt x="0" y="0"/>
                </a:moveTo>
                <a:cubicBezTo>
                  <a:pt x="244489" y="-12535"/>
                  <a:pt x="432738" y="-23129"/>
                  <a:pt x="563526" y="0"/>
                </a:cubicBezTo>
                <a:cubicBezTo>
                  <a:pt x="694314" y="23129"/>
                  <a:pt x="968408" y="29036"/>
                  <a:pt x="1160863" y="0"/>
                </a:cubicBezTo>
                <a:cubicBezTo>
                  <a:pt x="1353318" y="-29036"/>
                  <a:pt x="1463716" y="-6203"/>
                  <a:pt x="1690577" y="0"/>
                </a:cubicBezTo>
                <a:cubicBezTo>
                  <a:pt x="1708399" y="221558"/>
                  <a:pt x="1722494" y="497282"/>
                  <a:pt x="1690577" y="700203"/>
                </a:cubicBezTo>
                <a:cubicBezTo>
                  <a:pt x="1658660" y="903124"/>
                  <a:pt x="1708186" y="1167017"/>
                  <a:pt x="1690577" y="1360773"/>
                </a:cubicBezTo>
                <a:cubicBezTo>
                  <a:pt x="1672969" y="1554529"/>
                  <a:pt x="1695418" y="1677763"/>
                  <a:pt x="1690577" y="1981708"/>
                </a:cubicBezTo>
                <a:cubicBezTo>
                  <a:pt x="1516690" y="2002804"/>
                  <a:pt x="1344577" y="1961861"/>
                  <a:pt x="1110146" y="1981708"/>
                </a:cubicBezTo>
                <a:cubicBezTo>
                  <a:pt x="875715" y="2001555"/>
                  <a:pt x="672150" y="1961192"/>
                  <a:pt x="529714" y="1981708"/>
                </a:cubicBezTo>
                <a:cubicBezTo>
                  <a:pt x="387278" y="2002224"/>
                  <a:pt x="250623" y="2007912"/>
                  <a:pt x="0" y="1981708"/>
                </a:cubicBezTo>
                <a:cubicBezTo>
                  <a:pt x="17628" y="1768282"/>
                  <a:pt x="-27627" y="1484441"/>
                  <a:pt x="0" y="1321139"/>
                </a:cubicBezTo>
                <a:cubicBezTo>
                  <a:pt x="27627" y="1157837"/>
                  <a:pt x="-6289" y="968912"/>
                  <a:pt x="0" y="620935"/>
                </a:cubicBezTo>
                <a:cubicBezTo>
                  <a:pt x="6289" y="272958"/>
                  <a:pt x="-18102" y="144938"/>
                  <a:pt x="0" y="0"/>
                </a:cubicBezTo>
                <a:close/>
              </a:path>
            </a:pathLst>
          </a:custGeom>
          <a:solidFill>
            <a:srgbClr val="C00000"/>
          </a:solidFill>
          <a:ln>
            <a:solidFill>
              <a:srgbClr val="C00000"/>
            </a:solidFill>
            <a:extLst>
              <a:ext uri="{C807C97D-BFC1-408E-A445-0C87EB9F89A2}">
                <ask:lineSketchStyleProps xmlns:ask="http://schemas.microsoft.com/office/drawing/2018/sketchyshapes" sd="14142324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6">
            <a:extLst>
              <a:ext uri="{FF2B5EF4-FFF2-40B4-BE49-F238E27FC236}">
                <a16:creationId xmlns:a16="http://schemas.microsoft.com/office/drawing/2014/main" id="{C6D3206A-B120-1682-096C-A80A66DCA15D}"/>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9177" t="50000" r="52259"/>
          <a:stretch/>
        </p:blipFill>
        <p:spPr bwMode="auto">
          <a:xfrm>
            <a:off x="9355031" y="1702895"/>
            <a:ext cx="957045" cy="1981708"/>
          </a:xfrm>
          <a:prstGeom prst="rect">
            <a:avLst/>
          </a:prstGeom>
          <a:noFill/>
          <a:extLst>
            <a:ext uri="{909E8E84-426E-40DD-AFC4-6F175D3DCCD1}">
              <a14:hiddenFill xmlns:a14="http://schemas.microsoft.com/office/drawing/2010/main">
                <a:solidFill>
                  <a:srgbClr val="FFFFFF"/>
                </a:solidFill>
              </a14:hiddenFill>
            </a:ext>
          </a:extLst>
        </p:spPr>
      </p:pic>
      <p:sp>
        <p:nvSpPr>
          <p:cNvPr id="26" name="ZoneTexte 25">
            <a:extLst>
              <a:ext uri="{FF2B5EF4-FFF2-40B4-BE49-F238E27FC236}">
                <a16:creationId xmlns:a16="http://schemas.microsoft.com/office/drawing/2014/main" id="{C8C9A43A-0D20-8336-BD92-B5BB498218E8}"/>
              </a:ext>
            </a:extLst>
          </p:cNvPr>
          <p:cNvSpPr txBox="1"/>
          <p:nvPr/>
        </p:nvSpPr>
        <p:spPr>
          <a:xfrm>
            <a:off x="9985480" y="1825510"/>
            <a:ext cx="1690577" cy="1384995"/>
          </a:xfrm>
          <a:prstGeom prst="rect">
            <a:avLst/>
          </a:prstGeom>
          <a:noFill/>
        </p:spPr>
        <p:txBody>
          <a:bodyPr wrap="square">
            <a:spAutoFit/>
          </a:bodyPr>
          <a:lstStyle/>
          <a:p>
            <a:pPr algn="ctr"/>
            <a:r>
              <a:rPr lang="fr-FR" sz="1200" b="1" dirty="0">
                <a:solidFill>
                  <a:schemeClr val="bg1"/>
                </a:solidFill>
                <a:latin typeface="Cavolini" panose="03000502040302020204" pitchFamily="66" charset="0"/>
                <a:cs typeface="Cavolini" panose="03000502040302020204" pitchFamily="66" charset="0"/>
              </a:rPr>
              <a:t>« Les clients ont exprimé une grande satisfaction sur la mise en relation et sur la finalité des opérations. »</a:t>
            </a:r>
          </a:p>
        </p:txBody>
      </p:sp>
      <p:sp>
        <p:nvSpPr>
          <p:cNvPr id="27" name="Espace réservé du contenu 1">
            <a:extLst>
              <a:ext uri="{FF2B5EF4-FFF2-40B4-BE49-F238E27FC236}">
                <a16:creationId xmlns:a16="http://schemas.microsoft.com/office/drawing/2014/main" id="{291BDCE0-72A0-16D4-3568-8BDA36EC4845}"/>
              </a:ext>
            </a:extLst>
          </p:cNvPr>
          <p:cNvSpPr txBox="1">
            <a:spLocks/>
          </p:cNvSpPr>
          <p:nvPr/>
        </p:nvSpPr>
        <p:spPr>
          <a:xfrm>
            <a:off x="695323" y="4096062"/>
            <a:ext cx="10980737" cy="450870"/>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Le service </a:t>
            </a:r>
            <a:r>
              <a:rPr lang="fr-FR" sz="1600" dirty="0" err="1"/>
              <a:t>Papernest</a:t>
            </a:r>
            <a:r>
              <a:rPr lang="fr-FR" sz="1600" dirty="0"/>
              <a:t> est un véritable atout pour </a:t>
            </a:r>
            <a:r>
              <a:rPr lang="fr-FR" sz="1600" b="1" dirty="0">
                <a:solidFill>
                  <a:srgbClr val="C00000"/>
                </a:solidFill>
              </a:rPr>
              <a:t>dynamiser notre stratégie de conquête </a:t>
            </a:r>
            <a:r>
              <a:rPr lang="fr-FR" sz="1600" dirty="0"/>
              <a:t>!</a:t>
            </a:r>
          </a:p>
        </p:txBody>
      </p:sp>
      <p:sp>
        <p:nvSpPr>
          <p:cNvPr id="28" name="ZoneTexte 27">
            <a:extLst>
              <a:ext uri="{FF2B5EF4-FFF2-40B4-BE49-F238E27FC236}">
                <a16:creationId xmlns:a16="http://schemas.microsoft.com/office/drawing/2014/main" id="{5754B958-A620-ED71-5272-004821C4602A}"/>
              </a:ext>
            </a:extLst>
          </p:cNvPr>
          <p:cNvSpPr txBox="1"/>
          <p:nvPr/>
        </p:nvSpPr>
        <p:spPr>
          <a:xfrm>
            <a:off x="7163516" y="3119762"/>
            <a:ext cx="1253448" cy="253916"/>
          </a:xfrm>
          <a:prstGeom prst="rect">
            <a:avLst/>
          </a:prstGeom>
          <a:noFill/>
        </p:spPr>
        <p:txBody>
          <a:bodyPr wrap="square" rtlCol="0">
            <a:spAutoFit/>
          </a:bodyPr>
          <a:lstStyle/>
          <a:p>
            <a:pPr algn="ctr"/>
            <a:r>
              <a:rPr lang="fr-FR" sz="1050" dirty="0">
                <a:solidFill>
                  <a:schemeClr val="bg1"/>
                </a:solidFill>
              </a:rPr>
              <a:t>Agence de Bitche </a:t>
            </a:r>
          </a:p>
        </p:txBody>
      </p:sp>
      <p:sp>
        <p:nvSpPr>
          <p:cNvPr id="29" name="ZoneTexte 28">
            <a:extLst>
              <a:ext uri="{FF2B5EF4-FFF2-40B4-BE49-F238E27FC236}">
                <a16:creationId xmlns:a16="http://schemas.microsoft.com/office/drawing/2014/main" id="{52AA0A3E-D61C-C289-92D5-4C67093D9A01}"/>
              </a:ext>
            </a:extLst>
          </p:cNvPr>
          <p:cNvSpPr txBox="1"/>
          <p:nvPr/>
        </p:nvSpPr>
        <p:spPr>
          <a:xfrm>
            <a:off x="10055016" y="3186559"/>
            <a:ext cx="1551504" cy="253916"/>
          </a:xfrm>
          <a:prstGeom prst="rect">
            <a:avLst/>
          </a:prstGeom>
          <a:noFill/>
        </p:spPr>
        <p:txBody>
          <a:bodyPr wrap="square" rtlCol="0">
            <a:spAutoFit/>
          </a:bodyPr>
          <a:lstStyle/>
          <a:p>
            <a:pPr algn="ctr"/>
            <a:r>
              <a:rPr lang="fr-FR" sz="1050" dirty="0">
                <a:solidFill>
                  <a:schemeClr val="bg1"/>
                </a:solidFill>
              </a:rPr>
              <a:t>Agence de Fameck </a:t>
            </a:r>
          </a:p>
        </p:txBody>
      </p:sp>
      <p:sp>
        <p:nvSpPr>
          <p:cNvPr id="41" name="Rectangle 40">
            <a:extLst>
              <a:ext uri="{FF2B5EF4-FFF2-40B4-BE49-F238E27FC236}">
                <a16:creationId xmlns:a16="http://schemas.microsoft.com/office/drawing/2014/main" id="{28976431-3CAF-63E0-A215-DBAB1B7F7071}"/>
              </a:ext>
            </a:extLst>
          </p:cNvPr>
          <p:cNvSpPr/>
          <p:nvPr/>
        </p:nvSpPr>
        <p:spPr>
          <a:xfrm>
            <a:off x="1615440" y="4822977"/>
            <a:ext cx="8961120" cy="992319"/>
          </a:xfrm>
          <a:custGeom>
            <a:avLst/>
            <a:gdLst>
              <a:gd name="connsiteX0" fmla="*/ 0 w 8961120"/>
              <a:gd name="connsiteY0" fmla="*/ 0 h 992319"/>
              <a:gd name="connsiteX1" fmla="*/ 868539 w 8961120"/>
              <a:gd name="connsiteY1" fmla="*/ 0 h 992319"/>
              <a:gd name="connsiteX2" fmla="*/ 1647467 w 8961120"/>
              <a:gd name="connsiteY2" fmla="*/ 0 h 992319"/>
              <a:gd name="connsiteX3" fmla="*/ 2516007 w 8961120"/>
              <a:gd name="connsiteY3" fmla="*/ 0 h 992319"/>
              <a:gd name="connsiteX4" fmla="*/ 2936490 w 8961120"/>
              <a:gd name="connsiteY4" fmla="*/ 0 h 992319"/>
              <a:gd name="connsiteX5" fmla="*/ 3536196 w 8961120"/>
              <a:gd name="connsiteY5" fmla="*/ 0 h 992319"/>
              <a:gd name="connsiteX6" fmla="*/ 4046290 w 8961120"/>
              <a:gd name="connsiteY6" fmla="*/ 0 h 992319"/>
              <a:gd name="connsiteX7" fmla="*/ 4914830 w 8961120"/>
              <a:gd name="connsiteY7" fmla="*/ 0 h 992319"/>
              <a:gd name="connsiteX8" fmla="*/ 5693758 w 8961120"/>
              <a:gd name="connsiteY8" fmla="*/ 0 h 992319"/>
              <a:gd name="connsiteX9" fmla="*/ 6293464 w 8961120"/>
              <a:gd name="connsiteY9" fmla="*/ 0 h 992319"/>
              <a:gd name="connsiteX10" fmla="*/ 6713947 w 8961120"/>
              <a:gd name="connsiteY10" fmla="*/ 0 h 992319"/>
              <a:gd name="connsiteX11" fmla="*/ 7403264 w 8961120"/>
              <a:gd name="connsiteY11" fmla="*/ 0 h 992319"/>
              <a:gd name="connsiteX12" fmla="*/ 7913358 w 8961120"/>
              <a:gd name="connsiteY12" fmla="*/ 0 h 992319"/>
              <a:gd name="connsiteX13" fmla="*/ 8961120 w 8961120"/>
              <a:gd name="connsiteY13" fmla="*/ 0 h 992319"/>
              <a:gd name="connsiteX14" fmla="*/ 8961120 w 8961120"/>
              <a:gd name="connsiteY14" fmla="*/ 476313 h 992319"/>
              <a:gd name="connsiteX15" fmla="*/ 8961120 w 8961120"/>
              <a:gd name="connsiteY15" fmla="*/ 992319 h 992319"/>
              <a:gd name="connsiteX16" fmla="*/ 8182192 w 8961120"/>
              <a:gd name="connsiteY16" fmla="*/ 992319 h 992319"/>
              <a:gd name="connsiteX17" fmla="*/ 7313653 w 8961120"/>
              <a:gd name="connsiteY17" fmla="*/ 992319 h 992319"/>
              <a:gd name="connsiteX18" fmla="*/ 6534724 w 8961120"/>
              <a:gd name="connsiteY18" fmla="*/ 992319 h 992319"/>
              <a:gd name="connsiteX19" fmla="*/ 5935019 w 8961120"/>
              <a:gd name="connsiteY19" fmla="*/ 992319 h 992319"/>
              <a:gd name="connsiteX20" fmla="*/ 5156091 w 8961120"/>
              <a:gd name="connsiteY20" fmla="*/ 992319 h 992319"/>
              <a:gd name="connsiteX21" fmla="*/ 4377162 w 8961120"/>
              <a:gd name="connsiteY21" fmla="*/ 992319 h 992319"/>
              <a:gd name="connsiteX22" fmla="*/ 3687846 w 8961120"/>
              <a:gd name="connsiteY22" fmla="*/ 992319 h 992319"/>
              <a:gd name="connsiteX23" fmla="*/ 2908917 w 8961120"/>
              <a:gd name="connsiteY23" fmla="*/ 992319 h 992319"/>
              <a:gd name="connsiteX24" fmla="*/ 2398823 w 8961120"/>
              <a:gd name="connsiteY24" fmla="*/ 992319 h 992319"/>
              <a:gd name="connsiteX25" fmla="*/ 1799117 w 8961120"/>
              <a:gd name="connsiteY25" fmla="*/ 992319 h 992319"/>
              <a:gd name="connsiteX26" fmla="*/ 1378634 w 8961120"/>
              <a:gd name="connsiteY26" fmla="*/ 992319 h 992319"/>
              <a:gd name="connsiteX27" fmla="*/ 958151 w 8961120"/>
              <a:gd name="connsiteY27" fmla="*/ 992319 h 992319"/>
              <a:gd name="connsiteX28" fmla="*/ 0 w 8961120"/>
              <a:gd name="connsiteY28" fmla="*/ 992319 h 992319"/>
              <a:gd name="connsiteX29" fmla="*/ 0 w 8961120"/>
              <a:gd name="connsiteY29" fmla="*/ 476313 h 992319"/>
              <a:gd name="connsiteX30" fmla="*/ 0 w 8961120"/>
              <a:gd name="connsiteY30" fmla="*/ 0 h 99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961120" h="992319" fill="none" extrusionOk="0">
                <a:moveTo>
                  <a:pt x="0" y="0"/>
                </a:moveTo>
                <a:cubicBezTo>
                  <a:pt x="313359" y="33037"/>
                  <a:pt x="637241" y="-14400"/>
                  <a:pt x="868539" y="0"/>
                </a:cubicBezTo>
                <a:cubicBezTo>
                  <a:pt x="1099837" y="14400"/>
                  <a:pt x="1371008" y="-1524"/>
                  <a:pt x="1647467" y="0"/>
                </a:cubicBezTo>
                <a:cubicBezTo>
                  <a:pt x="1923926" y="1524"/>
                  <a:pt x="2327410" y="24010"/>
                  <a:pt x="2516007" y="0"/>
                </a:cubicBezTo>
                <a:cubicBezTo>
                  <a:pt x="2704604" y="-24010"/>
                  <a:pt x="2768003" y="-14277"/>
                  <a:pt x="2936490" y="0"/>
                </a:cubicBezTo>
                <a:cubicBezTo>
                  <a:pt x="3104977" y="14277"/>
                  <a:pt x="3368026" y="18185"/>
                  <a:pt x="3536196" y="0"/>
                </a:cubicBezTo>
                <a:cubicBezTo>
                  <a:pt x="3704366" y="-18185"/>
                  <a:pt x="3862197" y="-24486"/>
                  <a:pt x="4046290" y="0"/>
                </a:cubicBezTo>
                <a:cubicBezTo>
                  <a:pt x="4230383" y="24486"/>
                  <a:pt x="4607922" y="32074"/>
                  <a:pt x="4914830" y="0"/>
                </a:cubicBezTo>
                <a:cubicBezTo>
                  <a:pt x="5221738" y="-32074"/>
                  <a:pt x="5347431" y="-13536"/>
                  <a:pt x="5693758" y="0"/>
                </a:cubicBezTo>
                <a:cubicBezTo>
                  <a:pt x="6040085" y="13536"/>
                  <a:pt x="6144846" y="-10727"/>
                  <a:pt x="6293464" y="0"/>
                </a:cubicBezTo>
                <a:cubicBezTo>
                  <a:pt x="6442082" y="10727"/>
                  <a:pt x="6560974" y="10468"/>
                  <a:pt x="6713947" y="0"/>
                </a:cubicBezTo>
                <a:cubicBezTo>
                  <a:pt x="6866920" y="-10468"/>
                  <a:pt x="7147250" y="20043"/>
                  <a:pt x="7403264" y="0"/>
                </a:cubicBezTo>
                <a:cubicBezTo>
                  <a:pt x="7659278" y="-20043"/>
                  <a:pt x="7690344" y="5895"/>
                  <a:pt x="7913358" y="0"/>
                </a:cubicBezTo>
                <a:cubicBezTo>
                  <a:pt x="8136372" y="-5895"/>
                  <a:pt x="8648021" y="-51619"/>
                  <a:pt x="8961120" y="0"/>
                </a:cubicBezTo>
                <a:cubicBezTo>
                  <a:pt x="8969842" y="159669"/>
                  <a:pt x="8955886" y="347002"/>
                  <a:pt x="8961120" y="476313"/>
                </a:cubicBezTo>
                <a:cubicBezTo>
                  <a:pt x="8966354" y="605624"/>
                  <a:pt x="8952196" y="815139"/>
                  <a:pt x="8961120" y="992319"/>
                </a:cubicBezTo>
                <a:cubicBezTo>
                  <a:pt x="8714231" y="962417"/>
                  <a:pt x="8356581" y="995837"/>
                  <a:pt x="8182192" y="992319"/>
                </a:cubicBezTo>
                <a:cubicBezTo>
                  <a:pt x="8007803" y="988801"/>
                  <a:pt x="7708354" y="1026574"/>
                  <a:pt x="7313653" y="992319"/>
                </a:cubicBezTo>
                <a:cubicBezTo>
                  <a:pt x="6918952" y="958064"/>
                  <a:pt x="6724017" y="958866"/>
                  <a:pt x="6534724" y="992319"/>
                </a:cubicBezTo>
                <a:cubicBezTo>
                  <a:pt x="6345431" y="1025772"/>
                  <a:pt x="6229302" y="980861"/>
                  <a:pt x="5935019" y="992319"/>
                </a:cubicBezTo>
                <a:cubicBezTo>
                  <a:pt x="5640736" y="1003777"/>
                  <a:pt x="5541508" y="987986"/>
                  <a:pt x="5156091" y="992319"/>
                </a:cubicBezTo>
                <a:cubicBezTo>
                  <a:pt x="4770674" y="996652"/>
                  <a:pt x="4633307" y="1018699"/>
                  <a:pt x="4377162" y="992319"/>
                </a:cubicBezTo>
                <a:cubicBezTo>
                  <a:pt x="4121017" y="965939"/>
                  <a:pt x="3979142" y="982297"/>
                  <a:pt x="3687846" y="992319"/>
                </a:cubicBezTo>
                <a:cubicBezTo>
                  <a:pt x="3396550" y="1002341"/>
                  <a:pt x="3255170" y="969759"/>
                  <a:pt x="2908917" y="992319"/>
                </a:cubicBezTo>
                <a:cubicBezTo>
                  <a:pt x="2562664" y="1014879"/>
                  <a:pt x="2590825" y="979259"/>
                  <a:pt x="2398823" y="992319"/>
                </a:cubicBezTo>
                <a:cubicBezTo>
                  <a:pt x="2206821" y="1005379"/>
                  <a:pt x="2071000" y="1004291"/>
                  <a:pt x="1799117" y="992319"/>
                </a:cubicBezTo>
                <a:cubicBezTo>
                  <a:pt x="1527234" y="980347"/>
                  <a:pt x="1495426" y="994573"/>
                  <a:pt x="1378634" y="992319"/>
                </a:cubicBezTo>
                <a:cubicBezTo>
                  <a:pt x="1261842" y="990065"/>
                  <a:pt x="1051576" y="1010997"/>
                  <a:pt x="958151" y="992319"/>
                </a:cubicBezTo>
                <a:cubicBezTo>
                  <a:pt x="864726" y="973641"/>
                  <a:pt x="195800" y="985361"/>
                  <a:pt x="0" y="992319"/>
                </a:cubicBezTo>
                <a:cubicBezTo>
                  <a:pt x="-858" y="811931"/>
                  <a:pt x="11296" y="725381"/>
                  <a:pt x="0" y="476313"/>
                </a:cubicBezTo>
                <a:cubicBezTo>
                  <a:pt x="-11296" y="227245"/>
                  <a:pt x="-10955" y="205679"/>
                  <a:pt x="0" y="0"/>
                </a:cubicBezTo>
                <a:close/>
              </a:path>
              <a:path w="8961120" h="992319" stroke="0" extrusionOk="0">
                <a:moveTo>
                  <a:pt x="0" y="0"/>
                </a:moveTo>
                <a:cubicBezTo>
                  <a:pt x="147169" y="-5204"/>
                  <a:pt x="364368" y="-21454"/>
                  <a:pt x="510095" y="0"/>
                </a:cubicBezTo>
                <a:cubicBezTo>
                  <a:pt x="655823" y="21454"/>
                  <a:pt x="903819" y="-9525"/>
                  <a:pt x="1020189" y="0"/>
                </a:cubicBezTo>
                <a:cubicBezTo>
                  <a:pt x="1136559" y="9525"/>
                  <a:pt x="1594421" y="-6765"/>
                  <a:pt x="1799117" y="0"/>
                </a:cubicBezTo>
                <a:cubicBezTo>
                  <a:pt x="2003813" y="6765"/>
                  <a:pt x="2190170" y="21487"/>
                  <a:pt x="2309212" y="0"/>
                </a:cubicBezTo>
                <a:cubicBezTo>
                  <a:pt x="2428254" y="-21487"/>
                  <a:pt x="2747568" y="-2767"/>
                  <a:pt x="2998529" y="0"/>
                </a:cubicBezTo>
                <a:cubicBezTo>
                  <a:pt x="3249490" y="2767"/>
                  <a:pt x="3610891" y="-708"/>
                  <a:pt x="3867068" y="0"/>
                </a:cubicBezTo>
                <a:cubicBezTo>
                  <a:pt x="4123245" y="708"/>
                  <a:pt x="4385033" y="-24801"/>
                  <a:pt x="4556385" y="0"/>
                </a:cubicBezTo>
                <a:cubicBezTo>
                  <a:pt x="4727737" y="24801"/>
                  <a:pt x="4983214" y="-27184"/>
                  <a:pt x="5156091" y="0"/>
                </a:cubicBezTo>
                <a:cubicBezTo>
                  <a:pt x="5328968" y="27184"/>
                  <a:pt x="5627533" y="-25827"/>
                  <a:pt x="5755796" y="0"/>
                </a:cubicBezTo>
                <a:cubicBezTo>
                  <a:pt x="5884060" y="25827"/>
                  <a:pt x="6150048" y="25296"/>
                  <a:pt x="6445113" y="0"/>
                </a:cubicBezTo>
                <a:cubicBezTo>
                  <a:pt x="6740178" y="-25296"/>
                  <a:pt x="6814423" y="-19733"/>
                  <a:pt x="7044819" y="0"/>
                </a:cubicBezTo>
                <a:cubicBezTo>
                  <a:pt x="7275215" y="19733"/>
                  <a:pt x="7417385" y="-18412"/>
                  <a:pt x="7734136" y="0"/>
                </a:cubicBezTo>
                <a:cubicBezTo>
                  <a:pt x="8050887" y="18412"/>
                  <a:pt x="8085468" y="-18502"/>
                  <a:pt x="8333842" y="0"/>
                </a:cubicBezTo>
                <a:cubicBezTo>
                  <a:pt x="8582216" y="18502"/>
                  <a:pt x="8723409" y="1361"/>
                  <a:pt x="8961120" y="0"/>
                </a:cubicBezTo>
                <a:cubicBezTo>
                  <a:pt x="8965714" y="209042"/>
                  <a:pt x="8979745" y="364153"/>
                  <a:pt x="8961120" y="496160"/>
                </a:cubicBezTo>
                <a:cubicBezTo>
                  <a:pt x="8942495" y="628167"/>
                  <a:pt x="8959858" y="865494"/>
                  <a:pt x="8961120" y="992319"/>
                </a:cubicBezTo>
                <a:cubicBezTo>
                  <a:pt x="8736417" y="989302"/>
                  <a:pt x="8677125" y="982891"/>
                  <a:pt x="8451025" y="992319"/>
                </a:cubicBezTo>
                <a:cubicBezTo>
                  <a:pt x="8224925" y="1001747"/>
                  <a:pt x="7992503" y="984594"/>
                  <a:pt x="7851320" y="992319"/>
                </a:cubicBezTo>
                <a:cubicBezTo>
                  <a:pt x="7710138" y="1000044"/>
                  <a:pt x="7455743" y="1010549"/>
                  <a:pt x="7251614" y="992319"/>
                </a:cubicBezTo>
                <a:cubicBezTo>
                  <a:pt x="7047485" y="974089"/>
                  <a:pt x="6758347" y="1030304"/>
                  <a:pt x="6383075" y="992319"/>
                </a:cubicBezTo>
                <a:cubicBezTo>
                  <a:pt x="6007803" y="954334"/>
                  <a:pt x="5950632" y="1026701"/>
                  <a:pt x="5604147" y="992319"/>
                </a:cubicBezTo>
                <a:cubicBezTo>
                  <a:pt x="5257662" y="957937"/>
                  <a:pt x="5053638" y="1023047"/>
                  <a:pt x="4825218" y="992319"/>
                </a:cubicBezTo>
                <a:cubicBezTo>
                  <a:pt x="4596798" y="961591"/>
                  <a:pt x="4407734" y="963297"/>
                  <a:pt x="4135902" y="992319"/>
                </a:cubicBezTo>
                <a:cubicBezTo>
                  <a:pt x="3864070" y="1021341"/>
                  <a:pt x="3463515" y="971791"/>
                  <a:pt x="3267362" y="992319"/>
                </a:cubicBezTo>
                <a:cubicBezTo>
                  <a:pt x="3071209" y="1012847"/>
                  <a:pt x="2839588" y="1003390"/>
                  <a:pt x="2667656" y="992319"/>
                </a:cubicBezTo>
                <a:cubicBezTo>
                  <a:pt x="2495724" y="981248"/>
                  <a:pt x="2229205" y="1012012"/>
                  <a:pt x="1888728" y="992319"/>
                </a:cubicBezTo>
                <a:cubicBezTo>
                  <a:pt x="1548251" y="972626"/>
                  <a:pt x="1405489" y="981420"/>
                  <a:pt x="1109800" y="992319"/>
                </a:cubicBezTo>
                <a:cubicBezTo>
                  <a:pt x="814111" y="1003218"/>
                  <a:pt x="472639" y="940830"/>
                  <a:pt x="0" y="992319"/>
                </a:cubicBezTo>
                <a:cubicBezTo>
                  <a:pt x="-2279" y="779170"/>
                  <a:pt x="23131" y="628538"/>
                  <a:pt x="0" y="525929"/>
                </a:cubicBezTo>
                <a:cubicBezTo>
                  <a:pt x="-23131" y="423320"/>
                  <a:pt x="-9835" y="185280"/>
                  <a:pt x="0" y="0"/>
                </a:cubicBezTo>
                <a:close/>
              </a:path>
            </a:pathLst>
          </a:custGeom>
          <a:solidFill>
            <a:srgbClr val="C00000"/>
          </a:solidFill>
          <a:ln w="12700">
            <a:solidFill>
              <a:srgbClr val="C00000"/>
            </a:solidFill>
            <a:extLst>
              <a:ext uri="{C807C97D-BFC1-408E-A445-0C87EB9F89A2}">
                <ask:lineSketchStyleProps xmlns:ask="http://schemas.microsoft.com/office/drawing/2018/sketchyshapes" sd="6097107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C9BB9A0E-6443-70A7-C50B-F3E15EBA8137}"/>
              </a:ext>
            </a:extLst>
          </p:cNvPr>
          <p:cNvSpPr/>
          <p:nvPr/>
        </p:nvSpPr>
        <p:spPr>
          <a:xfrm>
            <a:off x="1562356" y="4770173"/>
            <a:ext cx="8961120" cy="992319"/>
          </a:xfrm>
          <a:custGeom>
            <a:avLst/>
            <a:gdLst>
              <a:gd name="connsiteX0" fmla="*/ 0 w 8961120"/>
              <a:gd name="connsiteY0" fmla="*/ 0 h 992319"/>
              <a:gd name="connsiteX1" fmla="*/ 868539 w 8961120"/>
              <a:gd name="connsiteY1" fmla="*/ 0 h 992319"/>
              <a:gd name="connsiteX2" fmla="*/ 1647467 w 8961120"/>
              <a:gd name="connsiteY2" fmla="*/ 0 h 992319"/>
              <a:gd name="connsiteX3" fmla="*/ 2516007 w 8961120"/>
              <a:gd name="connsiteY3" fmla="*/ 0 h 992319"/>
              <a:gd name="connsiteX4" fmla="*/ 2936490 w 8961120"/>
              <a:gd name="connsiteY4" fmla="*/ 0 h 992319"/>
              <a:gd name="connsiteX5" fmla="*/ 3536196 w 8961120"/>
              <a:gd name="connsiteY5" fmla="*/ 0 h 992319"/>
              <a:gd name="connsiteX6" fmla="*/ 4046290 w 8961120"/>
              <a:gd name="connsiteY6" fmla="*/ 0 h 992319"/>
              <a:gd name="connsiteX7" fmla="*/ 4914830 w 8961120"/>
              <a:gd name="connsiteY7" fmla="*/ 0 h 992319"/>
              <a:gd name="connsiteX8" fmla="*/ 5693758 w 8961120"/>
              <a:gd name="connsiteY8" fmla="*/ 0 h 992319"/>
              <a:gd name="connsiteX9" fmla="*/ 6293464 w 8961120"/>
              <a:gd name="connsiteY9" fmla="*/ 0 h 992319"/>
              <a:gd name="connsiteX10" fmla="*/ 6713947 w 8961120"/>
              <a:gd name="connsiteY10" fmla="*/ 0 h 992319"/>
              <a:gd name="connsiteX11" fmla="*/ 7403264 w 8961120"/>
              <a:gd name="connsiteY11" fmla="*/ 0 h 992319"/>
              <a:gd name="connsiteX12" fmla="*/ 7913358 w 8961120"/>
              <a:gd name="connsiteY12" fmla="*/ 0 h 992319"/>
              <a:gd name="connsiteX13" fmla="*/ 8961120 w 8961120"/>
              <a:gd name="connsiteY13" fmla="*/ 0 h 992319"/>
              <a:gd name="connsiteX14" fmla="*/ 8961120 w 8961120"/>
              <a:gd name="connsiteY14" fmla="*/ 476313 h 992319"/>
              <a:gd name="connsiteX15" fmla="*/ 8961120 w 8961120"/>
              <a:gd name="connsiteY15" fmla="*/ 992319 h 992319"/>
              <a:gd name="connsiteX16" fmla="*/ 8182192 w 8961120"/>
              <a:gd name="connsiteY16" fmla="*/ 992319 h 992319"/>
              <a:gd name="connsiteX17" fmla="*/ 7313653 w 8961120"/>
              <a:gd name="connsiteY17" fmla="*/ 992319 h 992319"/>
              <a:gd name="connsiteX18" fmla="*/ 6534724 w 8961120"/>
              <a:gd name="connsiteY18" fmla="*/ 992319 h 992319"/>
              <a:gd name="connsiteX19" fmla="*/ 5935019 w 8961120"/>
              <a:gd name="connsiteY19" fmla="*/ 992319 h 992319"/>
              <a:gd name="connsiteX20" fmla="*/ 5156091 w 8961120"/>
              <a:gd name="connsiteY20" fmla="*/ 992319 h 992319"/>
              <a:gd name="connsiteX21" fmla="*/ 4377162 w 8961120"/>
              <a:gd name="connsiteY21" fmla="*/ 992319 h 992319"/>
              <a:gd name="connsiteX22" fmla="*/ 3687846 w 8961120"/>
              <a:gd name="connsiteY22" fmla="*/ 992319 h 992319"/>
              <a:gd name="connsiteX23" fmla="*/ 2908917 w 8961120"/>
              <a:gd name="connsiteY23" fmla="*/ 992319 h 992319"/>
              <a:gd name="connsiteX24" fmla="*/ 2398823 w 8961120"/>
              <a:gd name="connsiteY24" fmla="*/ 992319 h 992319"/>
              <a:gd name="connsiteX25" fmla="*/ 1799117 w 8961120"/>
              <a:gd name="connsiteY25" fmla="*/ 992319 h 992319"/>
              <a:gd name="connsiteX26" fmla="*/ 1378634 w 8961120"/>
              <a:gd name="connsiteY26" fmla="*/ 992319 h 992319"/>
              <a:gd name="connsiteX27" fmla="*/ 958151 w 8961120"/>
              <a:gd name="connsiteY27" fmla="*/ 992319 h 992319"/>
              <a:gd name="connsiteX28" fmla="*/ 0 w 8961120"/>
              <a:gd name="connsiteY28" fmla="*/ 992319 h 992319"/>
              <a:gd name="connsiteX29" fmla="*/ 0 w 8961120"/>
              <a:gd name="connsiteY29" fmla="*/ 476313 h 992319"/>
              <a:gd name="connsiteX30" fmla="*/ 0 w 8961120"/>
              <a:gd name="connsiteY30" fmla="*/ 0 h 99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961120" h="992319" fill="none" extrusionOk="0">
                <a:moveTo>
                  <a:pt x="0" y="0"/>
                </a:moveTo>
                <a:cubicBezTo>
                  <a:pt x="313359" y="33037"/>
                  <a:pt x="637241" y="-14400"/>
                  <a:pt x="868539" y="0"/>
                </a:cubicBezTo>
                <a:cubicBezTo>
                  <a:pt x="1099837" y="14400"/>
                  <a:pt x="1371008" y="-1524"/>
                  <a:pt x="1647467" y="0"/>
                </a:cubicBezTo>
                <a:cubicBezTo>
                  <a:pt x="1923926" y="1524"/>
                  <a:pt x="2327410" y="24010"/>
                  <a:pt x="2516007" y="0"/>
                </a:cubicBezTo>
                <a:cubicBezTo>
                  <a:pt x="2704604" y="-24010"/>
                  <a:pt x="2768003" y="-14277"/>
                  <a:pt x="2936490" y="0"/>
                </a:cubicBezTo>
                <a:cubicBezTo>
                  <a:pt x="3104977" y="14277"/>
                  <a:pt x="3368026" y="18185"/>
                  <a:pt x="3536196" y="0"/>
                </a:cubicBezTo>
                <a:cubicBezTo>
                  <a:pt x="3704366" y="-18185"/>
                  <a:pt x="3862197" y="-24486"/>
                  <a:pt x="4046290" y="0"/>
                </a:cubicBezTo>
                <a:cubicBezTo>
                  <a:pt x="4230383" y="24486"/>
                  <a:pt x="4607922" y="32074"/>
                  <a:pt x="4914830" y="0"/>
                </a:cubicBezTo>
                <a:cubicBezTo>
                  <a:pt x="5221738" y="-32074"/>
                  <a:pt x="5347431" y="-13536"/>
                  <a:pt x="5693758" y="0"/>
                </a:cubicBezTo>
                <a:cubicBezTo>
                  <a:pt x="6040085" y="13536"/>
                  <a:pt x="6144846" y="-10727"/>
                  <a:pt x="6293464" y="0"/>
                </a:cubicBezTo>
                <a:cubicBezTo>
                  <a:pt x="6442082" y="10727"/>
                  <a:pt x="6560974" y="10468"/>
                  <a:pt x="6713947" y="0"/>
                </a:cubicBezTo>
                <a:cubicBezTo>
                  <a:pt x="6866920" y="-10468"/>
                  <a:pt x="7147250" y="20043"/>
                  <a:pt x="7403264" y="0"/>
                </a:cubicBezTo>
                <a:cubicBezTo>
                  <a:pt x="7659278" y="-20043"/>
                  <a:pt x="7690344" y="5895"/>
                  <a:pt x="7913358" y="0"/>
                </a:cubicBezTo>
                <a:cubicBezTo>
                  <a:pt x="8136372" y="-5895"/>
                  <a:pt x="8648021" y="-51619"/>
                  <a:pt x="8961120" y="0"/>
                </a:cubicBezTo>
                <a:cubicBezTo>
                  <a:pt x="8969842" y="159669"/>
                  <a:pt x="8955886" y="347002"/>
                  <a:pt x="8961120" y="476313"/>
                </a:cubicBezTo>
                <a:cubicBezTo>
                  <a:pt x="8966354" y="605624"/>
                  <a:pt x="8952196" y="815139"/>
                  <a:pt x="8961120" y="992319"/>
                </a:cubicBezTo>
                <a:cubicBezTo>
                  <a:pt x="8714231" y="962417"/>
                  <a:pt x="8356581" y="995837"/>
                  <a:pt x="8182192" y="992319"/>
                </a:cubicBezTo>
                <a:cubicBezTo>
                  <a:pt x="8007803" y="988801"/>
                  <a:pt x="7708354" y="1026574"/>
                  <a:pt x="7313653" y="992319"/>
                </a:cubicBezTo>
                <a:cubicBezTo>
                  <a:pt x="6918952" y="958064"/>
                  <a:pt x="6724017" y="958866"/>
                  <a:pt x="6534724" y="992319"/>
                </a:cubicBezTo>
                <a:cubicBezTo>
                  <a:pt x="6345431" y="1025772"/>
                  <a:pt x="6229302" y="980861"/>
                  <a:pt x="5935019" y="992319"/>
                </a:cubicBezTo>
                <a:cubicBezTo>
                  <a:pt x="5640736" y="1003777"/>
                  <a:pt x="5541508" y="987986"/>
                  <a:pt x="5156091" y="992319"/>
                </a:cubicBezTo>
                <a:cubicBezTo>
                  <a:pt x="4770674" y="996652"/>
                  <a:pt x="4633307" y="1018699"/>
                  <a:pt x="4377162" y="992319"/>
                </a:cubicBezTo>
                <a:cubicBezTo>
                  <a:pt x="4121017" y="965939"/>
                  <a:pt x="3979142" y="982297"/>
                  <a:pt x="3687846" y="992319"/>
                </a:cubicBezTo>
                <a:cubicBezTo>
                  <a:pt x="3396550" y="1002341"/>
                  <a:pt x="3255170" y="969759"/>
                  <a:pt x="2908917" y="992319"/>
                </a:cubicBezTo>
                <a:cubicBezTo>
                  <a:pt x="2562664" y="1014879"/>
                  <a:pt x="2590825" y="979259"/>
                  <a:pt x="2398823" y="992319"/>
                </a:cubicBezTo>
                <a:cubicBezTo>
                  <a:pt x="2206821" y="1005379"/>
                  <a:pt x="2071000" y="1004291"/>
                  <a:pt x="1799117" y="992319"/>
                </a:cubicBezTo>
                <a:cubicBezTo>
                  <a:pt x="1527234" y="980347"/>
                  <a:pt x="1495426" y="994573"/>
                  <a:pt x="1378634" y="992319"/>
                </a:cubicBezTo>
                <a:cubicBezTo>
                  <a:pt x="1261842" y="990065"/>
                  <a:pt x="1051576" y="1010997"/>
                  <a:pt x="958151" y="992319"/>
                </a:cubicBezTo>
                <a:cubicBezTo>
                  <a:pt x="864726" y="973641"/>
                  <a:pt x="195800" y="985361"/>
                  <a:pt x="0" y="992319"/>
                </a:cubicBezTo>
                <a:cubicBezTo>
                  <a:pt x="-858" y="811931"/>
                  <a:pt x="11296" y="725381"/>
                  <a:pt x="0" y="476313"/>
                </a:cubicBezTo>
                <a:cubicBezTo>
                  <a:pt x="-11296" y="227245"/>
                  <a:pt x="-10955" y="205679"/>
                  <a:pt x="0" y="0"/>
                </a:cubicBezTo>
                <a:close/>
              </a:path>
              <a:path w="8961120" h="992319" stroke="0" extrusionOk="0">
                <a:moveTo>
                  <a:pt x="0" y="0"/>
                </a:moveTo>
                <a:cubicBezTo>
                  <a:pt x="147169" y="-5204"/>
                  <a:pt x="364368" y="-21454"/>
                  <a:pt x="510095" y="0"/>
                </a:cubicBezTo>
                <a:cubicBezTo>
                  <a:pt x="655823" y="21454"/>
                  <a:pt x="903819" y="-9525"/>
                  <a:pt x="1020189" y="0"/>
                </a:cubicBezTo>
                <a:cubicBezTo>
                  <a:pt x="1136559" y="9525"/>
                  <a:pt x="1594421" y="-6765"/>
                  <a:pt x="1799117" y="0"/>
                </a:cubicBezTo>
                <a:cubicBezTo>
                  <a:pt x="2003813" y="6765"/>
                  <a:pt x="2190170" y="21487"/>
                  <a:pt x="2309212" y="0"/>
                </a:cubicBezTo>
                <a:cubicBezTo>
                  <a:pt x="2428254" y="-21487"/>
                  <a:pt x="2747568" y="-2767"/>
                  <a:pt x="2998529" y="0"/>
                </a:cubicBezTo>
                <a:cubicBezTo>
                  <a:pt x="3249490" y="2767"/>
                  <a:pt x="3610891" y="-708"/>
                  <a:pt x="3867068" y="0"/>
                </a:cubicBezTo>
                <a:cubicBezTo>
                  <a:pt x="4123245" y="708"/>
                  <a:pt x="4385033" y="-24801"/>
                  <a:pt x="4556385" y="0"/>
                </a:cubicBezTo>
                <a:cubicBezTo>
                  <a:pt x="4727737" y="24801"/>
                  <a:pt x="4983214" y="-27184"/>
                  <a:pt x="5156091" y="0"/>
                </a:cubicBezTo>
                <a:cubicBezTo>
                  <a:pt x="5328968" y="27184"/>
                  <a:pt x="5627533" y="-25827"/>
                  <a:pt x="5755796" y="0"/>
                </a:cubicBezTo>
                <a:cubicBezTo>
                  <a:pt x="5884060" y="25827"/>
                  <a:pt x="6150048" y="25296"/>
                  <a:pt x="6445113" y="0"/>
                </a:cubicBezTo>
                <a:cubicBezTo>
                  <a:pt x="6740178" y="-25296"/>
                  <a:pt x="6814423" y="-19733"/>
                  <a:pt x="7044819" y="0"/>
                </a:cubicBezTo>
                <a:cubicBezTo>
                  <a:pt x="7275215" y="19733"/>
                  <a:pt x="7417385" y="-18412"/>
                  <a:pt x="7734136" y="0"/>
                </a:cubicBezTo>
                <a:cubicBezTo>
                  <a:pt x="8050887" y="18412"/>
                  <a:pt x="8085468" y="-18502"/>
                  <a:pt x="8333842" y="0"/>
                </a:cubicBezTo>
                <a:cubicBezTo>
                  <a:pt x="8582216" y="18502"/>
                  <a:pt x="8723409" y="1361"/>
                  <a:pt x="8961120" y="0"/>
                </a:cubicBezTo>
                <a:cubicBezTo>
                  <a:pt x="8965714" y="209042"/>
                  <a:pt x="8979745" y="364153"/>
                  <a:pt x="8961120" y="496160"/>
                </a:cubicBezTo>
                <a:cubicBezTo>
                  <a:pt x="8942495" y="628167"/>
                  <a:pt x="8959858" y="865494"/>
                  <a:pt x="8961120" y="992319"/>
                </a:cubicBezTo>
                <a:cubicBezTo>
                  <a:pt x="8736417" y="989302"/>
                  <a:pt x="8677125" y="982891"/>
                  <a:pt x="8451025" y="992319"/>
                </a:cubicBezTo>
                <a:cubicBezTo>
                  <a:pt x="8224925" y="1001747"/>
                  <a:pt x="7992503" y="984594"/>
                  <a:pt x="7851320" y="992319"/>
                </a:cubicBezTo>
                <a:cubicBezTo>
                  <a:pt x="7710138" y="1000044"/>
                  <a:pt x="7455743" y="1010549"/>
                  <a:pt x="7251614" y="992319"/>
                </a:cubicBezTo>
                <a:cubicBezTo>
                  <a:pt x="7047485" y="974089"/>
                  <a:pt x="6758347" y="1030304"/>
                  <a:pt x="6383075" y="992319"/>
                </a:cubicBezTo>
                <a:cubicBezTo>
                  <a:pt x="6007803" y="954334"/>
                  <a:pt x="5950632" y="1026701"/>
                  <a:pt x="5604147" y="992319"/>
                </a:cubicBezTo>
                <a:cubicBezTo>
                  <a:pt x="5257662" y="957937"/>
                  <a:pt x="5053638" y="1023047"/>
                  <a:pt x="4825218" y="992319"/>
                </a:cubicBezTo>
                <a:cubicBezTo>
                  <a:pt x="4596798" y="961591"/>
                  <a:pt x="4407734" y="963297"/>
                  <a:pt x="4135902" y="992319"/>
                </a:cubicBezTo>
                <a:cubicBezTo>
                  <a:pt x="3864070" y="1021341"/>
                  <a:pt x="3463515" y="971791"/>
                  <a:pt x="3267362" y="992319"/>
                </a:cubicBezTo>
                <a:cubicBezTo>
                  <a:pt x="3071209" y="1012847"/>
                  <a:pt x="2839588" y="1003390"/>
                  <a:pt x="2667656" y="992319"/>
                </a:cubicBezTo>
                <a:cubicBezTo>
                  <a:pt x="2495724" y="981248"/>
                  <a:pt x="2229205" y="1012012"/>
                  <a:pt x="1888728" y="992319"/>
                </a:cubicBezTo>
                <a:cubicBezTo>
                  <a:pt x="1548251" y="972626"/>
                  <a:pt x="1405489" y="981420"/>
                  <a:pt x="1109800" y="992319"/>
                </a:cubicBezTo>
                <a:cubicBezTo>
                  <a:pt x="814111" y="1003218"/>
                  <a:pt x="472639" y="940830"/>
                  <a:pt x="0" y="992319"/>
                </a:cubicBezTo>
                <a:cubicBezTo>
                  <a:pt x="-2279" y="779170"/>
                  <a:pt x="23131" y="628538"/>
                  <a:pt x="0" y="525929"/>
                </a:cubicBezTo>
                <a:cubicBezTo>
                  <a:pt x="-23131" y="423320"/>
                  <a:pt x="-9835" y="185280"/>
                  <a:pt x="0" y="0"/>
                </a:cubicBezTo>
                <a:close/>
              </a:path>
            </a:pathLst>
          </a:custGeom>
          <a:solidFill>
            <a:schemeClr val="bg1"/>
          </a:solidFill>
          <a:ln w="12700">
            <a:solidFill>
              <a:schemeClr val="tx1"/>
            </a:solidFill>
            <a:extLst>
              <a:ext uri="{C807C97D-BFC1-408E-A445-0C87EB9F89A2}">
                <ask:lineSketchStyleProps xmlns:ask="http://schemas.microsoft.com/office/drawing/2018/sketchyshapes" sd="6097107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1D8850E2-4071-A16F-1B66-23688B7F0EF6}"/>
              </a:ext>
            </a:extLst>
          </p:cNvPr>
          <p:cNvSpPr txBox="1"/>
          <p:nvPr/>
        </p:nvSpPr>
        <p:spPr>
          <a:xfrm>
            <a:off x="2016466" y="4943166"/>
            <a:ext cx="8338456" cy="646331"/>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Les succès rencontrés par certaines agences sont la preuve d’une </a:t>
            </a:r>
            <a:r>
              <a:rPr lang="fr-FR" sz="1200" b="1" dirty="0">
                <a:solidFill>
                  <a:srgbClr val="C00000"/>
                </a:solidFill>
                <a:latin typeface="Cavolini" panose="03000502040302020204" pitchFamily="66" charset="0"/>
                <a:cs typeface="Cavolini" panose="03000502040302020204" pitchFamily="66" charset="0"/>
              </a:rPr>
              <a:t>approche commerciale fructueuse</a:t>
            </a:r>
            <a:r>
              <a:rPr lang="fr-FR" sz="1200" dirty="0">
                <a:latin typeface="Cavolini" panose="03000502040302020204" pitchFamily="66" charset="0"/>
                <a:cs typeface="Cavolini" panose="03000502040302020204" pitchFamily="66" charset="0"/>
              </a:rPr>
              <a:t> et d’une </a:t>
            </a:r>
            <a:r>
              <a:rPr lang="fr-FR" sz="1200" b="1" dirty="0">
                <a:solidFill>
                  <a:srgbClr val="C00000"/>
                </a:solidFill>
                <a:latin typeface="Cavolini" panose="03000502040302020204" pitchFamily="66" charset="0"/>
                <a:cs typeface="Cavolini" panose="03000502040302020204" pitchFamily="66" charset="0"/>
              </a:rPr>
              <a:t>écoute active</a:t>
            </a:r>
            <a:r>
              <a:rPr lang="fr-FR" sz="1200" dirty="0">
                <a:latin typeface="Cavolini" panose="03000502040302020204" pitchFamily="66" charset="0"/>
                <a:cs typeface="Cavolini" panose="03000502040302020204" pitchFamily="66" charset="0"/>
              </a:rPr>
              <a:t> pour répondre aux besoins de nos clients et pour contribuer à améliorer leur pouvoir d’achat.</a:t>
            </a:r>
          </a:p>
        </p:txBody>
      </p:sp>
    </p:spTree>
    <p:extLst>
      <p:ext uri="{BB962C8B-B14F-4D97-AF65-F5344CB8AC3E}">
        <p14:creationId xmlns:p14="http://schemas.microsoft.com/office/powerpoint/2010/main" val="482499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bilan chiffré depuis la mise en marché et le lancement sur </a:t>
            </a:r>
            <a:r>
              <a:rPr lang="fr-FR" dirty="0" err="1"/>
              <a:t>Banxo</a:t>
            </a:r>
            <a:r>
              <a:rPr lang="fr-FR" dirty="0"/>
              <a:t> sont encourageants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succès depuis la mise en marché de </a:t>
            </a:r>
            <a:r>
              <a:rPr lang="fr-FR" dirty="0" err="1"/>
              <a:t>Papernest</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graphicFrame>
        <p:nvGraphicFramePr>
          <p:cNvPr id="34" name="Graphique 33">
            <a:extLst>
              <a:ext uri="{FF2B5EF4-FFF2-40B4-BE49-F238E27FC236}">
                <a16:creationId xmlns:a16="http://schemas.microsoft.com/office/drawing/2014/main" id="{7FEB94F2-71B6-BBE9-4FE2-3E97A36042C9}"/>
              </a:ext>
            </a:extLst>
          </p:cNvPr>
          <p:cNvGraphicFramePr/>
          <p:nvPr>
            <p:extLst>
              <p:ext uri="{D42A27DB-BD31-4B8C-83A1-F6EECF244321}">
                <p14:modId xmlns:p14="http://schemas.microsoft.com/office/powerpoint/2010/main" val="1528037454"/>
              </p:ext>
            </p:extLst>
          </p:nvPr>
        </p:nvGraphicFramePr>
        <p:xfrm>
          <a:off x="1333398" y="2099235"/>
          <a:ext cx="2530459" cy="1953877"/>
        </p:xfrm>
        <a:graphic>
          <a:graphicData uri="http://schemas.openxmlformats.org/drawingml/2006/chart">
            <c:chart xmlns:c="http://schemas.openxmlformats.org/drawingml/2006/chart" xmlns:r="http://schemas.openxmlformats.org/officeDocument/2006/relationships" r:id="rId2"/>
          </a:graphicData>
        </a:graphic>
      </p:graphicFrame>
      <p:sp>
        <p:nvSpPr>
          <p:cNvPr id="39" name="ZoneTexte 38">
            <a:extLst>
              <a:ext uri="{FF2B5EF4-FFF2-40B4-BE49-F238E27FC236}">
                <a16:creationId xmlns:a16="http://schemas.microsoft.com/office/drawing/2014/main" id="{B0A96ADE-1B28-51A9-6C36-EABB2189ED8D}"/>
              </a:ext>
            </a:extLst>
          </p:cNvPr>
          <p:cNvSpPr txBox="1"/>
          <p:nvPr/>
        </p:nvSpPr>
        <p:spPr>
          <a:xfrm>
            <a:off x="1211617" y="3758316"/>
            <a:ext cx="2774022" cy="276999"/>
          </a:xfrm>
          <a:prstGeom prst="rect">
            <a:avLst/>
          </a:prstGeom>
          <a:noFill/>
        </p:spPr>
        <p:txBody>
          <a:bodyPr wrap="square" rtlCol="0">
            <a:spAutoFit/>
          </a:bodyPr>
          <a:lstStyle/>
          <a:p>
            <a:pPr algn="ctr"/>
            <a:r>
              <a:rPr lang="fr-FR" sz="1200" b="1" dirty="0">
                <a:solidFill>
                  <a:srgbClr val="C00000"/>
                </a:solidFill>
                <a:latin typeface="Cavolini" panose="03000502040302020204" pitchFamily="66" charset="0"/>
                <a:cs typeface="Cavolini" panose="03000502040302020204" pitchFamily="66" charset="0"/>
              </a:rPr>
              <a:t>Leads qualifiés</a:t>
            </a:r>
          </a:p>
        </p:txBody>
      </p:sp>
      <p:graphicFrame>
        <p:nvGraphicFramePr>
          <p:cNvPr id="40" name="Graphique 39">
            <a:extLst>
              <a:ext uri="{FF2B5EF4-FFF2-40B4-BE49-F238E27FC236}">
                <a16:creationId xmlns:a16="http://schemas.microsoft.com/office/drawing/2014/main" id="{B74D2A06-EDC4-74DC-250B-CC3B394C475A}"/>
              </a:ext>
            </a:extLst>
          </p:cNvPr>
          <p:cNvGraphicFramePr/>
          <p:nvPr>
            <p:extLst>
              <p:ext uri="{D42A27DB-BD31-4B8C-83A1-F6EECF244321}">
                <p14:modId xmlns:p14="http://schemas.microsoft.com/office/powerpoint/2010/main" val="2281627450"/>
              </p:ext>
            </p:extLst>
          </p:nvPr>
        </p:nvGraphicFramePr>
        <p:xfrm>
          <a:off x="3110827" y="2108669"/>
          <a:ext cx="2530459" cy="1953877"/>
        </p:xfrm>
        <a:graphic>
          <a:graphicData uri="http://schemas.openxmlformats.org/drawingml/2006/chart">
            <c:chart xmlns:c="http://schemas.openxmlformats.org/drawingml/2006/chart" xmlns:r="http://schemas.openxmlformats.org/officeDocument/2006/relationships" r:id="rId3"/>
          </a:graphicData>
        </a:graphic>
      </p:graphicFrame>
      <p:sp>
        <p:nvSpPr>
          <p:cNvPr id="6" name="Espace réservé du contenu 5">
            <a:extLst>
              <a:ext uri="{FF2B5EF4-FFF2-40B4-BE49-F238E27FC236}">
                <a16:creationId xmlns:a16="http://schemas.microsoft.com/office/drawing/2014/main" id="{244E878B-A4DF-708E-5BA5-7621494F762B}"/>
              </a:ext>
            </a:extLst>
          </p:cNvPr>
          <p:cNvSpPr>
            <a:spLocks noGrp="1"/>
          </p:cNvSpPr>
          <p:nvPr>
            <p:ph idx="17"/>
          </p:nvPr>
        </p:nvSpPr>
        <p:spPr>
          <a:xfrm>
            <a:off x="695325" y="1388669"/>
            <a:ext cx="10980738" cy="720000"/>
          </a:xfrm>
        </p:spPr>
        <p:txBody>
          <a:bodyPr/>
          <a:lstStyle/>
          <a:p>
            <a:r>
              <a:rPr lang="fr-FR" dirty="0"/>
              <a:t>Depuis son lancement en CEGEE, le service </a:t>
            </a:r>
            <a:r>
              <a:rPr lang="fr-FR" dirty="0" err="1"/>
              <a:t>Papernest</a:t>
            </a:r>
            <a:r>
              <a:rPr lang="fr-FR" dirty="0"/>
              <a:t> a connu un certain succès, source de motivation pour développer davantage notre approche et favoriser le nombre d’adhérents.</a:t>
            </a:r>
          </a:p>
        </p:txBody>
      </p:sp>
      <p:sp>
        <p:nvSpPr>
          <p:cNvPr id="10" name="ZoneTexte 9">
            <a:extLst>
              <a:ext uri="{FF2B5EF4-FFF2-40B4-BE49-F238E27FC236}">
                <a16:creationId xmlns:a16="http://schemas.microsoft.com/office/drawing/2014/main" id="{FAC2CE23-D92C-80A8-2409-7433DBED5221}"/>
              </a:ext>
            </a:extLst>
          </p:cNvPr>
          <p:cNvSpPr txBox="1"/>
          <p:nvPr/>
        </p:nvSpPr>
        <p:spPr>
          <a:xfrm>
            <a:off x="2989045" y="3761095"/>
            <a:ext cx="2774022" cy="276999"/>
          </a:xfrm>
          <a:prstGeom prst="rect">
            <a:avLst/>
          </a:prstGeom>
          <a:noFill/>
        </p:spPr>
        <p:txBody>
          <a:bodyPr wrap="square" rtlCol="0">
            <a:spAutoFit/>
          </a:bodyPr>
          <a:lstStyle/>
          <a:p>
            <a:pPr algn="ctr"/>
            <a:r>
              <a:rPr lang="fr-FR" sz="1200" b="1" dirty="0">
                <a:solidFill>
                  <a:srgbClr val="C00000"/>
                </a:solidFill>
                <a:latin typeface="Cavolini" panose="03000502040302020204" pitchFamily="66" charset="0"/>
                <a:cs typeface="Cavolini" panose="03000502040302020204" pitchFamily="66" charset="0"/>
              </a:rPr>
              <a:t>Clients nets</a:t>
            </a:r>
          </a:p>
        </p:txBody>
      </p:sp>
      <p:graphicFrame>
        <p:nvGraphicFramePr>
          <p:cNvPr id="12" name="Graphique 11">
            <a:extLst>
              <a:ext uri="{FF2B5EF4-FFF2-40B4-BE49-F238E27FC236}">
                <a16:creationId xmlns:a16="http://schemas.microsoft.com/office/drawing/2014/main" id="{6835E43B-3B3F-0ED0-1A71-7AA0C7D94FDE}"/>
              </a:ext>
            </a:extLst>
          </p:cNvPr>
          <p:cNvGraphicFramePr/>
          <p:nvPr>
            <p:extLst>
              <p:ext uri="{D42A27DB-BD31-4B8C-83A1-F6EECF244321}">
                <p14:modId xmlns:p14="http://schemas.microsoft.com/office/powerpoint/2010/main" val="1509530002"/>
              </p:ext>
            </p:extLst>
          </p:nvPr>
        </p:nvGraphicFramePr>
        <p:xfrm>
          <a:off x="5946498" y="2099235"/>
          <a:ext cx="2530459" cy="1953877"/>
        </p:xfrm>
        <a:graphic>
          <a:graphicData uri="http://schemas.openxmlformats.org/drawingml/2006/chart">
            <c:chart xmlns:c="http://schemas.openxmlformats.org/drawingml/2006/chart" xmlns:r="http://schemas.openxmlformats.org/officeDocument/2006/relationships" r:id="rId4"/>
          </a:graphicData>
        </a:graphic>
      </p:graphicFrame>
      <p:sp>
        <p:nvSpPr>
          <p:cNvPr id="14" name="ZoneTexte 13">
            <a:extLst>
              <a:ext uri="{FF2B5EF4-FFF2-40B4-BE49-F238E27FC236}">
                <a16:creationId xmlns:a16="http://schemas.microsoft.com/office/drawing/2014/main" id="{87687341-2F99-DF16-6A5F-00B901D219B8}"/>
              </a:ext>
            </a:extLst>
          </p:cNvPr>
          <p:cNvSpPr txBox="1"/>
          <p:nvPr/>
        </p:nvSpPr>
        <p:spPr>
          <a:xfrm>
            <a:off x="6197080" y="3733780"/>
            <a:ext cx="2020992" cy="461665"/>
          </a:xfrm>
          <a:prstGeom prst="rect">
            <a:avLst/>
          </a:prstGeom>
          <a:noFill/>
        </p:spPr>
        <p:txBody>
          <a:bodyPr wrap="square" rtlCol="0">
            <a:spAutoFit/>
          </a:bodyPr>
          <a:lstStyle/>
          <a:p>
            <a:pPr algn="ctr"/>
            <a:r>
              <a:rPr lang="fr-FR" sz="1200" b="1" dirty="0" err="1">
                <a:solidFill>
                  <a:srgbClr val="C00000"/>
                </a:solidFill>
                <a:latin typeface="Cavolini" panose="03000502040302020204" pitchFamily="66" charset="0"/>
                <a:cs typeface="Cavolini" panose="03000502040302020204" pitchFamily="66" charset="0"/>
              </a:rPr>
              <a:t>RDVs</a:t>
            </a:r>
            <a:r>
              <a:rPr lang="fr-FR" sz="1200" b="1" dirty="0">
                <a:solidFill>
                  <a:srgbClr val="C00000"/>
                </a:solidFill>
                <a:latin typeface="Cavolini" panose="03000502040302020204" pitchFamily="66" charset="0"/>
                <a:cs typeface="Cavolini" panose="03000502040302020204" pitchFamily="66" charset="0"/>
              </a:rPr>
              <a:t> fixés par les clients</a:t>
            </a:r>
          </a:p>
        </p:txBody>
      </p:sp>
      <p:graphicFrame>
        <p:nvGraphicFramePr>
          <p:cNvPr id="15" name="Graphique 14">
            <a:extLst>
              <a:ext uri="{FF2B5EF4-FFF2-40B4-BE49-F238E27FC236}">
                <a16:creationId xmlns:a16="http://schemas.microsoft.com/office/drawing/2014/main" id="{612F3959-F1C4-9BAA-D819-22C67F236C6E}"/>
              </a:ext>
            </a:extLst>
          </p:cNvPr>
          <p:cNvGraphicFramePr/>
          <p:nvPr>
            <p:extLst>
              <p:ext uri="{D42A27DB-BD31-4B8C-83A1-F6EECF244321}">
                <p14:modId xmlns:p14="http://schemas.microsoft.com/office/powerpoint/2010/main" val="831736771"/>
              </p:ext>
            </p:extLst>
          </p:nvPr>
        </p:nvGraphicFramePr>
        <p:xfrm>
          <a:off x="7942351" y="2108669"/>
          <a:ext cx="2530459" cy="1953877"/>
        </p:xfrm>
        <a:graphic>
          <a:graphicData uri="http://schemas.openxmlformats.org/drawingml/2006/chart">
            <c:chart xmlns:c="http://schemas.openxmlformats.org/drawingml/2006/chart" xmlns:r="http://schemas.openxmlformats.org/officeDocument/2006/relationships" r:id="rId5"/>
          </a:graphicData>
        </a:graphic>
      </p:graphicFrame>
      <p:sp>
        <p:nvSpPr>
          <p:cNvPr id="19" name="ZoneTexte 18">
            <a:extLst>
              <a:ext uri="{FF2B5EF4-FFF2-40B4-BE49-F238E27FC236}">
                <a16:creationId xmlns:a16="http://schemas.microsoft.com/office/drawing/2014/main" id="{47C38B5E-58FF-B3AF-871F-47671D05365C}"/>
              </a:ext>
            </a:extLst>
          </p:cNvPr>
          <p:cNvSpPr txBox="1"/>
          <p:nvPr/>
        </p:nvSpPr>
        <p:spPr>
          <a:xfrm>
            <a:off x="7820569" y="3681209"/>
            <a:ext cx="2774022" cy="461665"/>
          </a:xfrm>
          <a:prstGeom prst="rect">
            <a:avLst/>
          </a:prstGeom>
          <a:noFill/>
        </p:spPr>
        <p:txBody>
          <a:bodyPr wrap="square" rtlCol="0">
            <a:spAutoFit/>
          </a:bodyPr>
          <a:lstStyle/>
          <a:p>
            <a:pPr algn="ctr"/>
            <a:r>
              <a:rPr lang="fr-FR" sz="1200" b="1" dirty="0">
                <a:solidFill>
                  <a:srgbClr val="C00000"/>
                </a:solidFill>
                <a:latin typeface="Cavolini" panose="03000502040302020204" pitchFamily="66" charset="0"/>
                <a:cs typeface="Cavolini" panose="03000502040302020204" pitchFamily="66" charset="0"/>
              </a:rPr>
              <a:t>Clients ayant changé de contrats après un RDV</a:t>
            </a:r>
          </a:p>
        </p:txBody>
      </p:sp>
      <p:pic>
        <p:nvPicPr>
          <p:cNvPr id="23" name="Image 22">
            <a:extLst>
              <a:ext uri="{FF2B5EF4-FFF2-40B4-BE49-F238E27FC236}">
                <a16:creationId xmlns:a16="http://schemas.microsoft.com/office/drawing/2014/main" id="{87E69BA3-AB6C-A809-61A1-ACC4E93EEFAD}"/>
              </a:ext>
            </a:extLst>
          </p:cNvPr>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blip>
          <a:stretch>
            <a:fillRect/>
          </a:stretch>
        </p:blipFill>
        <p:spPr>
          <a:xfrm>
            <a:off x="6815634" y="2782980"/>
            <a:ext cx="889649" cy="605253"/>
          </a:xfrm>
          <a:prstGeom prst="rect">
            <a:avLst/>
          </a:prstGeom>
        </p:spPr>
      </p:pic>
      <p:pic>
        <p:nvPicPr>
          <p:cNvPr id="33" name="Image 32">
            <a:extLst>
              <a:ext uri="{FF2B5EF4-FFF2-40B4-BE49-F238E27FC236}">
                <a16:creationId xmlns:a16="http://schemas.microsoft.com/office/drawing/2014/main" id="{7A1A7D2C-6267-33EE-6978-BF574CD62724}"/>
              </a:ext>
            </a:extLst>
          </p:cNvPr>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2300701" y="2800927"/>
            <a:ext cx="627130" cy="656299"/>
          </a:xfrm>
          <a:prstGeom prst="rect">
            <a:avLst/>
          </a:prstGeom>
        </p:spPr>
      </p:pic>
      <p:pic>
        <p:nvPicPr>
          <p:cNvPr id="36" name="Image 35">
            <a:extLst>
              <a:ext uri="{FF2B5EF4-FFF2-40B4-BE49-F238E27FC236}">
                <a16:creationId xmlns:a16="http://schemas.microsoft.com/office/drawing/2014/main" id="{E4DE2E36-E0F0-BA94-6B7F-9496A79DB615}"/>
              </a:ext>
            </a:extLst>
          </p:cNvPr>
          <p:cNvPicPr>
            <a:picLocks noChangeAspect="1"/>
          </p:cNvPicPr>
          <p:nvPr/>
        </p:nvPicPr>
        <p:blipFill>
          <a:blip r:embed="rId8">
            <a:clrChange>
              <a:clrFrom>
                <a:srgbClr val="FFFFFF"/>
              </a:clrFrom>
              <a:clrTo>
                <a:srgbClr val="FFFFFF">
                  <a:alpha val="0"/>
                </a:srgbClr>
              </a:clrTo>
            </a:clrChange>
            <a:duotone>
              <a:schemeClr val="accent1">
                <a:shade val="45000"/>
                <a:satMod val="135000"/>
              </a:schemeClr>
              <a:prstClr val="white"/>
            </a:duotone>
          </a:blip>
          <a:stretch>
            <a:fillRect/>
          </a:stretch>
        </p:blipFill>
        <p:spPr>
          <a:xfrm>
            <a:off x="4051210" y="2787878"/>
            <a:ext cx="656299" cy="605254"/>
          </a:xfrm>
          <a:prstGeom prst="rect">
            <a:avLst/>
          </a:prstGeom>
        </p:spPr>
      </p:pic>
      <p:pic>
        <p:nvPicPr>
          <p:cNvPr id="41" name="Image 40">
            <a:extLst>
              <a:ext uri="{FF2B5EF4-FFF2-40B4-BE49-F238E27FC236}">
                <a16:creationId xmlns:a16="http://schemas.microsoft.com/office/drawing/2014/main" id="{8D2B82D4-DB01-4D4B-726D-3DE5D814ED09}"/>
              </a:ext>
            </a:extLst>
          </p:cNvPr>
          <p:cNvPicPr>
            <a:picLocks noChangeAspect="1"/>
          </p:cNvPicPr>
          <p:nvPr/>
        </p:nvPicPr>
        <p:blipFill>
          <a:blip r:embed="rId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944038" y="2814892"/>
            <a:ext cx="561500" cy="561500"/>
          </a:xfrm>
          <a:prstGeom prst="rect">
            <a:avLst/>
          </a:prstGeom>
        </p:spPr>
      </p:pic>
      <p:sp>
        <p:nvSpPr>
          <p:cNvPr id="45" name="Rectangle 44">
            <a:extLst>
              <a:ext uri="{FF2B5EF4-FFF2-40B4-BE49-F238E27FC236}">
                <a16:creationId xmlns:a16="http://schemas.microsoft.com/office/drawing/2014/main" id="{8DD77F7B-799E-4AD1-2B3B-A8822463FB35}"/>
              </a:ext>
            </a:extLst>
          </p:cNvPr>
          <p:cNvSpPr/>
          <p:nvPr/>
        </p:nvSpPr>
        <p:spPr>
          <a:xfrm>
            <a:off x="1799628" y="2386271"/>
            <a:ext cx="3299413" cy="1756603"/>
          </a:xfrm>
          <a:custGeom>
            <a:avLst/>
            <a:gdLst>
              <a:gd name="connsiteX0" fmla="*/ 0 w 3299413"/>
              <a:gd name="connsiteY0" fmla="*/ 0 h 1756603"/>
              <a:gd name="connsiteX1" fmla="*/ 692877 w 3299413"/>
              <a:gd name="connsiteY1" fmla="*/ 0 h 1756603"/>
              <a:gd name="connsiteX2" fmla="*/ 1286771 w 3299413"/>
              <a:gd name="connsiteY2" fmla="*/ 0 h 1756603"/>
              <a:gd name="connsiteX3" fmla="*/ 2012642 w 3299413"/>
              <a:gd name="connsiteY3" fmla="*/ 0 h 1756603"/>
              <a:gd name="connsiteX4" fmla="*/ 2573542 w 3299413"/>
              <a:gd name="connsiteY4" fmla="*/ 0 h 1756603"/>
              <a:gd name="connsiteX5" fmla="*/ 3299413 w 3299413"/>
              <a:gd name="connsiteY5" fmla="*/ 0 h 1756603"/>
              <a:gd name="connsiteX6" fmla="*/ 3299413 w 3299413"/>
              <a:gd name="connsiteY6" fmla="*/ 550402 h 1756603"/>
              <a:gd name="connsiteX7" fmla="*/ 3299413 w 3299413"/>
              <a:gd name="connsiteY7" fmla="*/ 1171069 h 1756603"/>
              <a:gd name="connsiteX8" fmla="*/ 3299413 w 3299413"/>
              <a:gd name="connsiteY8" fmla="*/ 1756603 h 1756603"/>
              <a:gd name="connsiteX9" fmla="*/ 2573542 w 3299413"/>
              <a:gd name="connsiteY9" fmla="*/ 1756603 h 1756603"/>
              <a:gd name="connsiteX10" fmla="*/ 1880665 w 3299413"/>
              <a:gd name="connsiteY10" fmla="*/ 1756603 h 1756603"/>
              <a:gd name="connsiteX11" fmla="*/ 1253777 w 3299413"/>
              <a:gd name="connsiteY11" fmla="*/ 1756603 h 1756603"/>
              <a:gd name="connsiteX12" fmla="*/ 659883 w 3299413"/>
              <a:gd name="connsiteY12" fmla="*/ 1756603 h 1756603"/>
              <a:gd name="connsiteX13" fmla="*/ 0 w 3299413"/>
              <a:gd name="connsiteY13" fmla="*/ 1756603 h 1756603"/>
              <a:gd name="connsiteX14" fmla="*/ 0 w 3299413"/>
              <a:gd name="connsiteY14" fmla="*/ 1223767 h 1756603"/>
              <a:gd name="connsiteX15" fmla="*/ 0 w 3299413"/>
              <a:gd name="connsiteY15" fmla="*/ 638232 h 1756603"/>
              <a:gd name="connsiteX16" fmla="*/ 0 w 3299413"/>
              <a:gd name="connsiteY16" fmla="*/ 0 h 175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99413" h="1756603" extrusionOk="0">
                <a:moveTo>
                  <a:pt x="0" y="0"/>
                </a:moveTo>
                <a:cubicBezTo>
                  <a:pt x="262214" y="-31718"/>
                  <a:pt x="447204" y="2859"/>
                  <a:pt x="692877" y="0"/>
                </a:cubicBezTo>
                <a:cubicBezTo>
                  <a:pt x="938550" y="-2859"/>
                  <a:pt x="1011670" y="3995"/>
                  <a:pt x="1286771" y="0"/>
                </a:cubicBezTo>
                <a:cubicBezTo>
                  <a:pt x="1561872" y="-3995"/>
                  <a:pt x="1667015" y="11260"/>
                  <a:pt x="2012642" y="0"/>
                </a:cubicBezTo>
                <a:cubicBezTo>
                  <a:pt x="2358269" y="-11260"/>
                  <a:pt x="2446212" y="-24398"/>
                  <a:pt x="2573542" y="0"/>
                </a:cubicBezTo>
                <a:cubicBezTo>
                  <a:pt x="2700872" y="24398"/>
                  <a:pt x="3144856" y="19167"/>
                  <a:pt x="3299413" y="0"/>
                </a:cubicBezTo>
                <a:cubicBezTo>
                  <a:pt x="3319372" y="164496"/>
                  <a:pt x="3296405" y="279088"/>
                  <a:pt x="3299413" y="550402"/>
                </a:cubicBezTo>
                <a:cubicBezTo>
                  <a:pt x="3302421" y="821716"/>
                  <a:pt x="3283260" y="991192"/>
                  <a:pt x="3299413" y="1171069"/>
                </a:cubicBezTo>
                <a:cubicBezTo>
                  <a:pt x="3315566" y="1350946"/>
                  <a:pt x="3283737" y="1583352"/>
                  <a:pt x="3299413" y="1756603"/>
                </a:cubicBezTo>
                <a:cubicBezTo>
                  <a:pt x="3150191" y="1746922"/>
                  <a:pt x="2750400" y="1737097"/>
                  <a:pt x="2573542" y="1756603"/>
                </a:cubicBezTo>
                <a:cubicBezTo>
                  <a:pt x="2396684" y="1776109"/>
                  <a:pt x="2088836" y="1736400"/>
                  <a:pt x="1880665" y="1756603"/>
                </a:cubicBezTo>
                <a:cubicBezTo>
                  <a:pt x="1672494" y="1776806"/>
                  <a:pt x="1482791" y="1734298"/>
                  <a:pt x="1253777" y="1756603"/>
                </a:cubicBezTo>
                <a:cubicBezTo>
                  <a:pt x="1024763" y="1778908"/>
                  <a:pt x="884823" y="1728777"/>
                  <a:pt x="659883" y="1756603"/>
                </a:cubicBezTo>
                <a:cubicBezTo>
                  <a:pt x="434943" y="1784429"/>
                  <a:pt x="151006" y="1775105"/>
                  <a:pt x="0" y="1756603"/>
                </a:cubicBezTo>
                <a:cubicBezTo>
                  <a:pt x="-19040" y="1571374"/>
                  <a:pt x="-11885" y="1387972"/>
                  <a:pt x="0" y="1223767"/>
                </a:cubicBezTo>
                <a:cubicBezTo>
                  <a:pt x="11885" y="1059562"/>
                  <a:pt x="14604" y="816982"/>
                  <a:pt x="0" y="638232"/>
                </a:cubicBezTo>
                <a:cubicBezTo>
                  <a:pt x="-14604" y="459482"/>
                  <a:pt x="27170" y="316692"/>
                  <a:pt x="0" y="0"/>
                </a:cubicBezTo>
                <a:close/>
              </a:path>
            </a:pathLst>
          </a:custGeom>
          <a:noFill/>
          <a:ln>
            <a:solidFill>
              <a:schemeClr val="tx1"/>
            </a:solidFill>
            <a:extLst>
              <a:ext uri="{C807C97D-BFC1-408E-A445-0C87EB9F89A2}">
                <ask:lineSketchStyleProps xmlns:ask="http://schemas.microsoft.com/office/drawing/2018/sketchyshapes" sd="131238803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5E28FCE4-C627-1D96-B537-16189A83AF55}"/>
              </a:ext>
            </a:extLst>
          </p:cNvPr>
          <p:cNvSpPr txBox="1"/>
          <p:nvPr/>
        </p:nvSpPr>
        <p:spPr>
          <a:xfrm rot="19812297">
            <a:off x="1492101" y="2326797"/>
            <a:ext cx="1194779" cy="319604"/>
          </a:xfrm>
          <a:custGeom>
            <a:avLst/>
            <a:gdLst>
              <a:gd name="connsiteX0" fmla="*/ 0 w 1194779"/>
              <a:gd name="connsiteY0" fmla="*/ 0 h 319604"/>
              <a:gd name="connsiteX1" fmla="*/ 621285 w 1194779"/>
              <a:gd name="connsiteY1" fmla="*/ 0 h 319604"/>
              <a:gd name="connsiteX2" fmla="*/ 1194779 w 1194779"/>
              <a:gd name="connsiteY2" fmla="*/ 0 h 319604"/>
              <a:gd name="connsiteX3" fmla="*/ 1194779 w 1194779"/>
              <a:gd name="connsiteY3" fmla="*/ 319604 h 319604"/>
              <a:gd name="connsiteX4" fmla="*/ 621285 w 1194779"/>
              <a:gd name="connsiteY4" fmla="*/ 319604 h 319604"/>
              <a:gd name="connsiteX5" fmla="*/ 0 w 1194779"/>
              <a:gd name="connsiteY5" fmla="*/ 319604 h 319604"/>
              <a:gd name="connsiteX6" fmla="*/ 0 w 1194779"/>
              <a:gd name="connsiteY6" fmla="*/ 0 h 31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779" h="319604" fill="none" extrusionOk="0">
                <a:moveTo>
                  <a:pt x="0" y="0"/>
                </a:moveTo>
                <a:cubicBezTo>
                  <a:pt x="235682" y="-15373"/>
                  <a:pt x="420603" y="30140"/>
                  <a:pt x="621285" y="0"/>
                </a:cubicBezTo>
                <a:cubicBezTo>
                  <a:pt x="821968" y="-30140"/>
                  <a:pt x="965075" y="26402"/>
                  <a:pt x="1194779" y="0"/>
                </a:cubicBezTo>
                <a:cubicBezTo>
                  <a:pt x="1189131" y="84396"/>
                  <a:pt x="1208764" y="211779"/>
                  <a:pt x="1194779" y="319604"/>
                </a:cubicBezTo>
                <a:cubicBezTo>
                  <a:pt x="1067982" y="317216"/>
                  <a:pt x="886969" y="335999"/>
                  <a:pt x="621285" y="319604"/>
                </a:cubicBezTo>
                <a:cubicBezTo>
                  <a:pt x="355601" y="303209"/>
                  <a:pt x="158659" y="294296"/>
                  <a:pt x="0" y="319604"/>
                </a:cubicBezTo>
                <a:cubicBezTo>
                  <a:pt x="-14455" y="161706"/>
                  <a:pt x="11403" y="111308"/>
                  <a:pt x="0" y="0"/>
                </a:cubicBezTo>
                <a:close/>
              </a:path>
              <a:path w="1194779" h="319604" stroke="0" extrusionOk="0">
                <a:moveTo>
                  <a:pt x="0" y="0"/>
                </a:moveTo>
                <a:cubicBezTo>
                  <a:pt x="197432" y="-14156"/>
                  <a:pt x="377487" y="-9085"/>
                  <a:pt x="561546" y="0"/>
                </a:cubicBezTo>
                <a:cubicBezTo>
                  <a:pt x="745605" y="9085"/>
                  <a:pt x="991631" y="2063"/>
                  <a:pt x="1194779" y="0"/>
                </a:cubicBezTo>
                <a:cubicBezTo>
                  <a:pt x="1189457" y="143074"/>
                  <a:pt x="1186987" y="228357"/>
                  <a:pt x="1194779" y="319604"/>
                </a:cubicBezTo>
                <a:cubicBezTo>
                  <a:pt x="978915" y="333993"/>
                  <a:pt x="805331" y="295967"/>
                  <a:pt x="597390" y="319604"/>
                </a:cubicBezTo>
                <a:cubicBezTo>
                  <a:pt x="389449" y="343241"/>
                  <a:pt x="142305" y="303977"/>
                  <a:pt x="0" y="319604"/>
                </a:cubicBezTo>
                <a:cubicBezTo>
                  <a:pt x="-6692" y="216907"/>
                  <a:pt x="-5010" y="110088"/>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En agence</a:t>
            </a:r>
          </a:p>
        </p:txBody>
      </p:sp>
      <p:sp>
        <p:nvSpPr>
          <p:cNvPr id="46" name="Rectangle 45">
            <a:extLst>
              <a:ext uri="{FF2B5EF4-FFF2-40B4-BE49-F238E27FC236}">
                <a16:creationId xmlns:a16="http://schemas.microsoft.com/office/drawing/2014/main" id="{6A8759C2-8AE4-3F24-9C01-402E72218CC9}"/>
              </a:ext>
            </a:extLst>
          </p:cNvPr>
          <p:cNvSpPr/>
          <p:nvPr/>
        </p:nvSpPr>
        <p:spPr>
          <a:xfrm>
            <a:off x="6388372" y="2384956"/>
            <a:ext cx="3887437" cy="1756603"/>
          </a:xfrm>
          <a:custGeom>
            <a:avLst/>
            <a:gdLst>
              <a:gd name="connsiteX0" fmla="*/ 0 w 3887437"/>
              <a:gd name="connsiteY0" fmla="*/ 0 h 1756603"/>
              <a:gd name="connsiteX1" fmla="*/ 686781 w 3887437"/>
              <a:gd name="connsiteY1" fmla="*/ 0 h 1756603"/>
              <a:gd name="connsiteX2" fmla="*/ 1256938 w 3887437"/>
              <a:gd name="connsiteY2" fmla="*/ 0 h 1756603"/>
              <a:gd name="connsiteX3" fmla="*/ 1982593 w 3887437"/>
              <a:gd name="connsiteY3" fmla="*/ 0 h 1756603"/>
              <a:gd name="connsiteX4" fmla="*/ 2513876 w 3887437"/>
              <a:gd name="connsiteY4" fmla="*/ 0 h 1756603"/>
              <a:gd name="connsiteX5" fmla="*/ 3200656 w 3887437"/>
              <a:gd name="connsiteY5" fmla="*/ 0 h 1756603"/>
              <a:gd name="connsiteX6" fmla="*/ 3887437 w 3887437"/>
              <a:gd name="connsiteY6" fmla="*/ 0 h 1756603"/>
              <a:gd name="connsiteX7" fmla="*/ 3887437 w 3887437"/>
              <a:gd name="connsiteY7" fmla="*/ 620666 h 1756603"/>
              <a:gd name="connsiteX8" fmla="*/ 3887437 w 3887437"/>
              <a:gd name="connsiteY8" fmla="*/ 1206201 h 1756603"/>
              <a:gd name="connsiteX9" fmla="*/ 3887437 w 3887437"/>
              <a:gd name="connsiteY9" fmla="*/ 1756603 h 1756603"/>
              <a:gd name="connsiteX10" fmla="*/ 3200656 w 3887437"/>
              <a:gd name="connsiteY10" fmla="*/ 1756603 h 1756603"/>
              <a:gd name="connsiteX11" fmla="*/ 2591625 w 3887437"/>
              <a:gd name="connsiteY11" fmla="*/ 1756603 h 1756603"/>
              <a:gd name="connsiteX12" fmla="*/ 2021467 w 3887437"/>
              <a:gd name="connsiteY12" fmla="*/ 1756603 h 1756603"/>
              <a:gd name="connsiteX13" fmla="*/ 1295812 w 3887437"/>
              <a:gd name="connsiteY13" fmla="*/ 1756603 h 1756603"/>
              <a:gd name="connsiteX14" fmla="*/ 764529 w 3887437"/>
              <a:gd name="connsiteY14" fmla="*/ 1756603 h 1756603"/>
              <a:gd name="connsiteX15" fmla="*/ 0 w 3887437"/>
              <a:gd name="connsiteY15" fmla="*/ 1756603 h 1756603"/>
              <a:gd name="connsiteX16" fmla="*/ 0 w 3887437"/>
              <a:gd name="connsiteY16" fmla="*/ 1153503 h 1756603"/>
              <a:gd name="connsiteX17" fmla="*/ 0 w 3887437"/>
              <a:gd name="connsiteY17" fmla="*/ 567968 h 1756603"/>
              <a:gd name="connsiteX18" fmla="*/ 0 w 3887437"/>
              <a:gd name="connsiteY18" fmla="*/ 0 h 175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87437" h="1756603" extrusionOk="0">
                <a:moveTo>
                  <a:pt x="0" y="0"/>
                </a:moveTo>
                <a:cubicBezTo>
                  <a:pt x="270310" y="-2445"/>
                  <a:pt x="505362" y="23705"/>
                  <a:pt x="686781" y="0"/>
                </a:cubicBezTo>
                <a:cubicBezTo>
                  <a:pt x="868200" y="-23705"/>
                  <a:pt x="1016381" y="9748"/>
                  <a:pt x="1256938" y="0"/>
                </a:cubicBezTo>
                <a:cubicBezTo>
                  <a:pt x="1497495" y="-9748"/>
                  <a:pt x="1771984" y="5232"/>
                  <a:pt x="1982593" y="0"/>
                </a:cubicBezTo>
                <a:cubicBezTo>
                  <a:pt x="2193202" y="-5232"/>
                  <a:pt x="2389626" y="-1053"/>
                  <a:pt x="2513876" y="0"/>
                </a:cubicBezTo>
                <a:cubicBezTo>
                  <a:pt x="2638126" y="1053"/>
                  <a:pt x="3038038" y="-31088"/>
                  <a:pt x="3200656" y="0"/>
                </a:cubicBezTo>
                <a:cubicBezTo>
                  <a:pt x="3363274" y="31088"/>
                  <a:pt x="3633344" y="-27214"/>
                  <a:pt x="3887437" y="0"/>
                </a:cubicBezTo>
                <a:cubicBezTo>
                  <a:pt x="3906489" y="269305"/>
                  <a:pt x="3864489" y="443405"/>
                  <a:pt x="3887437" y="620666"/>
                </a:cubicBezTo>
                <a:cubicBezTo>
                  <a:pt x="3910385" y="797927"/>
                  <a:pt x="3874120" y="1028776"/>
                  <a:pt x="3887437" y="1206201"/>
                </a:cubicBezTo>
                <a:cubicBezTo>
                  <a:pt x="3900754" y="1383626"/>
                  <a:pt x="3889825" y="1497095"/>
                  <a:pt x="3887437" y="1756603"/>
                </a:cubicBezTo>
                <a:cubicBezTo>
                  <a:pt x="3678042" y="1788408"/>
                  <a:pt x="3483469" y="1777720"/>
                  <a:pt x="3200656" y="1756603"/>
                </a:cubicBezTo>
                <a:cubicBezTo>
                  <a:pt x="2917843" y="1735486"/>
                  <a:pt x="2819725" y="1769232"/>
                  <a:pt x="2591625" y="1756603"/>
                </a:cubicBezTo>
                <a:cubicBezTo>
                  <a:pt x="2363525" y="1743974"/>
                  <a:pt x="2305735" y="1755471"/>
                  <a:pt x="2021467" y="1756603"/>
                </a:cubicBezTo>
                <a:cubicBezTo>
                  <a:pt x="1737199" y="1757735"/>
                  <a:pt x="1621503" y="1774450"/>
                  <a:pt x="1295812" y="1756603"/>
                </a:cubicBezTo>
                <a:cubicBezTo>
                  <a:pt x="970121" y="1738756"/>
                  <a:pt x="913684" y="1774293"/>
                  <a:pt x="764529" y="1756603"/>
                </a:cubicBezTo>
                <a:cubicBezTo>
                  <a:pt x="615374" y="1738913"/>
                  <a:pt x="354845" y="1764004"/>
                  <a:pt x="0" y="1756603"/>
                </a:cubicBezTo>
                <a:cubicBezTo>
                  <a:pt x="-16918" y="1625134"/>
                  <a:pt x="-15620" y="1446303"/>
                  <a:pt x="0" y="1153503"/>
                </a:cubicBezTo>
                <a:cubicBezTo>
                  <a:pt x="15620" y="860703"/>
                  <a:pt x="6434" y="722760"/>
                  <a:pt x="0" y="567968"/>
                </a:cubicBezTo>
                <a:cubicBezTo>
                  <a:pt x="-6434" y="413177"/>
                  <a:pt x="5162" y="201771"/>
                  <a:pt x="0" y="0"/>
                </a:cubicBezTo>
                <a:close/>
              </a:path>
            </a:pathLst>
          </a:custGeom>
          <a:noFill/>
          <a:ln>
            <a:solidFill>
              <a:schemeClr val="tx1"/>
            </a:solidFill>
            <a:extLst>
              <a:ext uri="{C807C97D-BFC1-408E-A445-0C87EB9F89A2}">
                <ask:lineSketchStyleProps xmlns:ask="http://schemas.microsoft.com/office/drawing/2018/sketchyshapes" sd="131238803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E5EFF680-929B-7F87-8442-D6235169B987}"/>
              </a:ext>
            </a:extLst>
          </p:cNvPr>
          <p:cNvSpPr txBox="1"/>
          <p:nvPr/>
        </p:nvSpPr>
        <p:spPr>
          <a:xfrm rot="19812297">
            <a:off x="6096435" y="2321067"/>
            <a:ext cx="1194779" cy="319604"/>
          </a:xfrm>
          <a:custGeom>
            <a:avLst/>
            <a:gdLst>
              <a:gd name="connsiteX0" fmla="*/ 0 w 1194779"/>
              <a:gd name="connsiteY0" fmla="*/ 0 h 319604"/>
              <a:gd name="connsiteX1" fmla="*/ 621285 w 1194779"/>
              <a:gd name="connsiteY1" fmla="*/ 0 h 319604"/>
              <a:gd name="connsiteX2" fmla="*/ 1194779 w 1194779"/>
              <a:gd name="connsiteY2" fmla="*/ 0 h 319604"/>
              <a:gd name="connsiteX3" fmla="*/ 1194779 w 1194779"/>
              <a:gd name="connsiteY3" fmla="*/ 319604 h 319604"/>
              <a:gd name="connsiteX4" fmla="*/ 621285 w 1194779"/>
              <a:gd name="connsiteY4" fmla="*/ 319604 h 319604"/>
              <a:gd name="connsiteX5" fmla="*/ 0 w 1194779"/>
              <a:gd name="connsiteY5" fmla="*/ 319604 h 319604"/>
              <a:gd name="connsiteX6" fmla="*/ 0 w 1194779"/>
              <a:gd name="connsiteY6" fmla="*/ 0 h 31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779" h="319604" fill="none" extrusionOk="0">
                <a:moveTo>
                  <a:pt x="0" y="0"/>
                </a:moveTo>
                <a:cubicBezTo>
                  <a:pt x="235682" y="-15373"/>
                  <a:pt x="420603" y="30140"/>
                  <a:pt x="621285" y="0"/>
                </a:cubicBezTo>
                <a:cubicBezTo>
                  <a:pt x="821968" y="-30140"/>
                  <a:pt x="965075" y="26402"/>
                  <a:pt x="1194779" y="0"/>
                </a:cubicBezTo>
                <a:cubicBezTo>
                  <a:pt x="1189131" y="84396"/>
                  <a:pt x="1208764" y="211779"/>
                  <a:pt x="1194779" y="319604"/>
                </a:cubicBezTo>
                <a:cubicBezTo>
                  <a:pt x="1067982" y="317216"/>
                  <a:pt x="886969" y="335999"/>
                  <a:pt x="621285" y="319604"/>
                </a:cubicBezTo>
                <a:cubicBezTo>
                  <a:pt x="355601" y="303209"/>
                  <a:pt x="158659" y="294296"/>
                  <a:pt x="0" y="319604"/>
                </a:cubicBezTo>
                <a:cubicBezTo>
                  <a:pt x="-14455" y="161706"/>
                  <a:pt x="11403" y="111308"/>
                  <a:pt x="0" y="0"/>
                </a:cubicBezTo>
                <a:close/>
              </a:path>
              <a:path w="1194779" h="319604" stroke="0" extrusionOk="0">
                <a:moveTo>
                  <a:pt x="0" y="0"/>
                </a:moveTo>
                <a:cubicBezTo>
                  <a:pt x="197432" y="-14156"/>
                  <a:pt x="377487" y="-9085"/>
                  <a:pt x="561546" y="0"/>
                </a:cubicBezTo>
                <a:cubicBezTo>
                  <a:pt x="745605" y="9085"/>
                  <a:pt x="991631" y="2063"/>
                  <a:pt x="1194779" y="0"/>
                </a:cubicBezTo>
                <a:cubicBezTo>
                  <a:pt x="1189457" y="143074"/>
                  <a:pt x="1186987" y="228357"/>
                  <a:pt x="1194779" y="319604"/>
                </a:cubicBezTo>
                <a:cubicBezTo>
                  <a:pt x="978915" y="333993"/>
                  <a:pt x="805331" y="295967"/>
                  <a:pt x="597390" y="319604"/>
                </a:cubicBezTo>
                <a:cubicBezTo>
                  <a:pt x="389449" y="343241"/>
                  <a:pt x="142305" y="303977"/>
                  <a:pt x="0" y="319604"/>
                </a:cubicBezTo>
                <a:cubicBezTo>
                  <a:pt x="-6692" y="216907"/>
                  <a:pt x="-5010" y="110088"/>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err="1">
                <a:solidFill>
                  <a:schemeClr val="bg1"/>
                </a:solidFill>
                <a:latin typeface="Cavolini" panose="03000502040302020204" pitchFamily="66" charset="0"/>
                <a:cs typeface="Cavolini" panose="03000502040302020204" pitchFamily="66" charset="0"/>
              </a:rPr>
              <a:t>Banxo</a:t>
            </a:r>
            <a:endParaRPr lang="fr-FR" sz="1400" b="1" dirty="0">
              <a:solidFill>
                <a:schemeClr val="bg1"/>
              </a:solidFill>
              <a:latin typeface="Cavolini" panose="03000502040302020204" pitchFamily="66" charset="0"/>
              <a:cs typeface="Cavolini" panose="03000502040302020204" pitchFamily="66" charset="0"/>
            </a:endParaRPr>
          </a:p>
        </p:txBody>
      </p:sp>
      <p:sp>
        <p:nvSpPr>
          <p:cNvPr id="52" name="Espace réservé du contenu 5">
            <a:extLst>
              <a:ext uri="{FF2B5EF4-FFF2-40B4-BE49-F238E27FC236}">
                <a16:creationId xmlns:a16="http://schemas.microsoft.com/office/drawing/2014/main" id="{64E5D235-9383-A7B8-4715-1331CD4EBD03}"/>
              </a:ext>
            </a:extLst>
          </p:cNvPr>
          <p:cNvSpPr txBox="1">
            <a:spLocks/>
          </p:cNvSpPr>
          <p:nvPr/>
        </p:nvSpPr>
        <p:spPr>
          <a:xfrm>
            <a:off x="695325" y="4396328"/>
            <a:ext cx="10980738" cy="89241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gélule sur l’application </a:t>
            </a:r>
            <a:r>
              <a:rPr lang="fr-FR" dirty="0" err="1"/>
              <a:t>Banxo</a:t>
            </a:r>
            <a:r>
              <a:rPr lang="fr-FR" dirty="0"/>
              <a:t> génère un volume très important de leads mais peu d’entre eux dépassent la prochaine étape, à savoir programmer un rendez-vous… Ce phénomène est une force pour notre réseau, qui peut </a:t>
            </a:r>
            <a:r>
              <a:rPr lang="fr-FR" b="1" dirty="0">
                <a:solidFill>
                  <a:srgbClr val="C00000"/>
                </a:solidFill>
              </a:rPr>
              <a:t>s’appuyer sur la forte visibilité du service pour le proposer plus facilement aux clients</a:t>
            </a:r>
            <a:r>
              <a:rPr lang="fr-FR" dirty="0"/>
              <a:t>. </a:t>
            </a:r>
          </a:p>
        </p:txBody>
      </p:sp>
      <p:sp>
        <p:nvSpPr>
          <p:cNvPr id="56" name="Rectangle 55">
            <a:extLst>
              <a:ext uri="{FF2B5EF4-FFF2-40B4-BE49-F238E27FC236}">
                <a16:creationId xmlns:a16="http://schemas.microsoft.com/office/drawing/2014/main" id="{8186AFE5-54A3-606D-6E51-3487FF5DBC99}"/>
              </a:ext>
            </a:extLst>
          </p:cNvPr>
          <p:cNvSpPr/>
          <p:nvPr/>
        </p:nvSpPr>
        <p:spPr>
          <a:xfrm>
            <a:off x="1196480" y="5490383"/>
            <a:ext cx="9883740" cy="772833"/>
          </a:xfrm>
          <a:custGeom>
            <a:avLst/>
            <a:gdLst>
              <a:gd name="connsiteX0" fmla="*/ 0 w 9883740"/>
              <a:gd name="connsiteY0" fmla="*/ 0 h 772833"/>
              <a:gd name="connsiteX1" fmla="*/ 757753 w 9883740"/>
              <a:gd name="connsiteY1" fmla="*/ 0 h 772833"/>
              <a:gd name="connsiteX2" fmla="*/ 1218995 w 9883740"/>
              <a:gd name="connsiteY2" fmla="*/ 0 h 772833"/>
              <a:gd name="connsiteX3" fmla="*/ 1581398 w 9883740"/>
              <a:gd name="connsiteY3" fmla="*/ 0 h 772833"/>
              <a:gd name="connsiteX4" fmla="*/ 2437989 w 9883740"/>
              <a:gd name="connsiteY4" fmla="*/ 0 h 772833"/>
              <a:gd name="connsiteX5" fmla="*/ 2899230 w 9883740"/>
              <a:gd name="connsiteY5" fmla="*/ 0 h 772833"/>
              <a:gd name="connsiteX6" fmla="*/ 3558146 w 9883740"/>
              <a:gd name="connsiteY6" fmla="*/ 0 h 772833"/>
              <a:gd name="connsiteX7" fmla="*/ 4019388 w 9883740"/>
              <a:gd name="connsiteY7" fmla="*/ 0 h 772833"/>
              <a:gd name="connsiteX8" fmla="*/ 4579466 w 9883740"/>
              <a:gd name="connsiteY8" fmla="*/ 0 h 772833"/>
              <a:gd name="connsiteX9" fmla="*/ 5436057 w 9883740"/>
              <a:gd name="connsiteY9" fmla="*/ 0 h 772833"/>
              <a:gd name="connsiteX10" fmla="*/ 6094973 w 9883740"/>
              <a:gd name="connsiteY10" fmla="*/ 0 h 772833"/>
              <a:gd name="connsiteX11" fmla="*/ 6753889 w 9883740"/>
              <a:gd name="connsiteY11" fmla="*/ 0 h 772833"/>
              <a:gd name="connsiteX12" fmla="*/ 7610480 w 9883740"/>
              <a:gd name="connsiteY12" fmla="*/ 0 h 772833"/>
              <a:gd name="connsiteX13" fmla="*/ 8071721 w 9883740"/>
              <a:gd name="connsiteY13" fmla="*/ 0 h 772833"/>
              <a:gd name="connsiteX14" fmla="*/ 8730637 w 9883740"/>
              <a:gd name="connsiteY14" fmla="*/ 0 h 772833"/>
              <a:gd name="connsiteX15" fmla="*/ 9093041 w 9883740"/>
              <a:gd name="connsiteY15" fmla="*/ 0 h 772833"/>
              <a:gd name="connsiteX16" fmla="*/ 9883740 w 9883740"/>
              <a:gd name="connsiteY16" fmla="*/ 0 h 772833"/>
              <a:gd name="connsiteX17" fmla="*/ 9883740 w 9883740"/>
              <a:gd name="connsiteY17" fmla="*/ 386417 h 772833"/>
              <a:gd name="connsiteX18" fmla="*/ 9883740 w 9883740"/>
              <a:gd name="connsiteY18" fmla="*/ 772833 h 772833"/>
              <a:gd name="connsiteX19" fmla="*/ 9125987 w 9883740"/>
              <a:gd name="connsiteY19" fmla="*/ 772833 h 772833"/>
              <a:gd name="connsiteX20" fmla="*/ 8269396 w 9883740"/>
              <a:gd name="connsiteY20" fmla="*/ 772833 h 772833"/>
              <a:gd name="connsiteX21" fmla="*/ 7412805 w 9883740"/>
              <a:gd name="connsiteY21" fmla="*/ 772833 h 772833"/>
              <a:gd name="connsiteX22" fmla="*/ 7050401 w 9883740"/>
              <a:gd name="connsiteY22" fmla="*/ 772833 h 772833"/>
              <a:gd name="connsiteX23" fmla="*/ 6292648 w 9883740"/>
              <a:gd name="connsiteY23" fmla="*/ 772833 h 772833"/>
              <a:gd name="connsiteX24" fmla="*/ 5732569 w 9883740"/>
              <a:gd name="connsiteY24" fmla="*/ 772833 h 772833"/>
              <a:gd name="connsiteX25" fmla="*/ 5172491 w 9883740"/>
              <a:gd name="connsiteY25" fmla="*/ 772833 h 772833"/>
              <a:gd name="connsiteX26" fmla="*/ 4711249 w 9883740"/>
              <a:gd name="connsiteY26" fmla="*/ 772833 h 772833"/>
              <a:gd name="connsiteX27" fmla="*/ 4151171 w 9883740"/>
              <a:gd name="connsiteY27" fmla="*/ 772833 h 772833"/>
              <a:gd name="connsiteX28" fmla="*/ 3393417 w 9883740"/>
              <a:gd name="connsiteY28" fmla="*/ 772833 h 772833"/>
              <a:gd name="connsiteX29" fmla="*/ 3031014 w 9883740"/>
              <a:gd name="connsiteY29" fmla="*/ 772833 h 772833"/>
              <a:gd name="connsiteX30" fmla="*/ 2470935 w 9883740"/>
              <a:gd name="connsiteY30" fmla="*/ 772833 h 772833"/>
              <a:gd name="connsiteX31" fmla="*/ 1812019 w 9883740"/>
              <a:gd name="connsiteY31" fmla="*/ 772833 h 772833"/>
              <a:gd name="connsiteX32" fmla="*/ 1054266 w 9883740"/>
              <a:gd name="connsiteY32" fmla="*/ 772833 h 772833"/>
              <a:gd name="connsiteX33" fmla="*/ 593024 w 9883740"/>
              <a:gd name="connsiteY33" fmla="*/ 772833 h 772833"/>
              <a:gd name="connsiteX34" fmla="*/ 0 w 9883740"/>
              <a:gd name="connsiteY34" fmla="*/ 772833 h 772833"/>
              <a:gd name="connsiteX35" fmla="*/ 0 w 9883740"/>
              <a:gd name="connsiteY35" fmla="*/ 378688 h 772833"/>
              <a:gd name="connsiteX36" fmla="*/ 0 w 9883740"/>
              <a:gd name="connsiteY36" fmla="*/ 0 h 77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83740" h="772833" fill="none" extrusionOk="0">
                <a:moveTo>
                  <a:pt x="0" y="0"/>
                </a:moveTo>
                <a:cubicBezTo>
                  <a:pt x="372606" y="-20595"/>
                  <a:pt x="604289" y="10694"/>
                  <a:pt x="757753" y="0"/>
                </a:cubicBezTo>
                <a:cubicBezTo>
                  <a:pt x="911217" y="-10694"/>
                  <a:pt x="1059603" y="13807"/>
                  <a:pt x="1218995" y="0"/>
                </a:cubicBezTo>
                <a:cubicBezTo>
                  <a:pt x="1378387" y="-13807"/>
                  <a:pt x="1469890" y="12950"/>
                  <a:pt x="1581398" y="0"/>
                </a:cubicBezTo>
                <a:cubicBezTo>
                  <a:pt x="1692906" y="-12950"/>
                  <a:pt x="2027634" y="38236"/>
                  <a:pt x="2437989" y="0"/>
                </a:cubicBezTo>
                <a:cubicBezTo>
                  <a:pt x="2848344" y="-38236"/>
                  <a:pt x="2694066" y="23061"/>
                  <a:pt x="2899230" y="0"/>
                </a:cubicBezTo>
                <a:cubicBezTo>
                  <a:pt x="3104394" y="-23061"/>
                  <a:pt x="3332642" y="16549"/>
                  <a:pt x="3558146" y="0"/>
                </a:cubicBezTo>
                <a:cubicBezTo>
                  <a:pt x="3783650" y="-16549"/>
                  <a:pt x="3834582" y="-3205"/>
                  <a:pt x="4019388" y="0"/>
                </a:cubicBezTo>
                <a:cubicBezTo>
                  <a:pt x="4204194" y="3205"/>
                  <a:pt x="4307852" y="-21040"/>
                  <a:pt x="4579466" y="0"/>
                </a:cubicBezTo>
                <a:cubicBezTo>
                  <a:pt x="4851080" y="21040"/>
                  <a:pt x="5234215" y="-33730"/>
                  <a:pt x="5436057" y="0"/>
                </a:cubicBezTo>
                <a:cubicBezTo>
                  <a:pt x="5637899" y="33730"/>
                  <a:pt x="5773511" y="28132"/>
                  <a:pt x="6094973" y="0"/>
                </a:cubicBezTo>
                <a:cubicBezTo>
                  <a:pt x="6416435" y="-28132"/>
                  <a:pt x="6535484" y="17531"/>
                  <a:pt x="6753889" y="0"/>
                </a:cubicBezTo>
                <a:cubicBezTo>
                  <a:pt x="6972294" y="-17531"/>
                  <a:pt x="7340225" y="18979"/>
                  <a:pt x="7610480" y="0"/>
                </a:cubicBezTo>
                <a:cubicBezTo>
                  <a:pt x="7880735" y="-18979"/>
                  <a:pt x="7922129" y="-9029"/>
                  <a:pt x="8071721" y="0"/>
                </a:cubicBezTo>
                <a:cubicBezTo>
                  <a:pt x="8221313" y="9029"/>
                  <a:pt x="8572402" y="-17296"/>
                  <a:pt x="8730637" y="0"/>
                </a:cubicBezTo>
                <a:cubicBezTo>
                  <a:pt x="8888872" y="17296"/>
                  <a:pt x="8966611" y="8010"/>
                  <a:pt x="9093041" y="0"/>
                </a:cubicBezTo>
                <a:cubicBezTo>
                  <a:pt x="9219471" y="-8010"/>
                  <a:pt x="9641729" y="19836"/>
                  <a:pt x="9883740" y="0"/>
                </a:cubicBezTo>
                <a:cubicBezTo>
                  <a:pt x="9879247" y="128980"/>
                  <a:pt x="9892781" y="306335"/>
                  <a:pt x="9883740" y="386417"/>
                </a:cubicBezTo>
                <a:cubicBezTo>
                  <a:pt x="9874699" y="466499"/>
                  <a:pt x="9886646" y="648824"/>
                  <a:pt x="9883740" y="772833"/>
                </a:cubicBezTo>
                <a:cubicBezTo>
                  <a:pt x="9534827" y="788131"/>
                  <a:pt x="9399360" y="767287"/>
                  <a:pt x="9125987" y="772833"/>
                </a:cubicBezTo>
                <a:cubicBezTo>
                  <a:pt x="8852614" y="778379"/>
                  <a:pt x="8543643" y="776796"/>
                  <a:pt x="8269396" y="772833"/>
                </a:cubicBezTo>
                <a:cubicBezTo>
                  <a:pt x="7995149" y="768870"/>
                  <a:pt x="7768883" y="732770"/>
                  <a:pt x="7412805" y="772833"/>
                </a:cubicBezTo>
                <a:cubicBezTo>
                  <a:pt x="7056727" y="812896"/>
                  <a:pt x="7228645" y="786204"/>
                  <a:pt x="7050401" y="772833"/>
                </a:cubicBezTo>
                <a:cubicBezTo>
                  <a:pt x="6872157" y="759462"/>
                  <a:pt x="6465078" y="789685"/>
                  <a:pt x="6292648" y="772833"/>
                </a:cubicBezTo>
                <a:cubicBezTo>
                  <a:pt x="6120218" y="755981"/>
                  <a:pt x="6006018" y="759817"/>
                  <a:pt x="5732569" y="772833"/>
                </a:cubicBezTo>
                <a:cubicBezTo>
                  <a:pt x="5459120" y="785849"/>
                  <a:pt x="5309133" y="758493"/>
                  <a:pt x="5172491" y="772833"/>
                </a:cubicBezTo>
                <a:cubicBezTo>
                  <a:pt x="5035849" y="787173"/>
                  <a:pt x="4827876" y="771121"/>
                  <a:pt x="4711249" y="772833"/>
                </a:cubicBezTo>
                <a:cubicBezTo>
                  <a:pt x="4594622" y="774545"/>
                  <a:pt x="4423698" y="764073"/>
                  <a:pt x="4151171" y="772833"/>
                </a:cubicBezTo>
                <a:cubicBezTo>
                  <a:pt x="3878644" y="781593"/>
                  <a:pt x="3733344" y="788716"/>
                  <a:pt x="3393417" y="772833"/>
                </a:cubicBezTo>
                <a:cubicBezTo>
                  <a:pt x="3053490" y="756950"/>
                  <a:pt x="3177440" y="759264"/>
                  <a:pt x="3031014" y="772833"/>
                </a:cubicBezTo>
                <a:cubicBezTo>
                  <a:pt x="2884588" y="786402"/>
                  <a:pt x="2661666" y="794840"/>
                  <a:pt x="2470935" y="772833"/>
                </a:cubicBezTo>
                <a:cubicBezTo>
                  <a:pt x="2280204" y="750826"/>
                  <a:pt x="1975332" y="802024"/>
                  <a:pt x="1812019" y="772833"/>
                </a:cubicBezTo>
                <a:cubicBezTo>
                  <a:pt x="1648706" y="743642"/>
                  <a:pt x="1349467" y="771719"/>
                  <a:pt x="1054266" y="772833"/>
                </a:cubicBezTo>
                <a:cubicBezTo>
                  <a:pt x="759065" y="773947"/>
                  <a:pt x="731967" y="776116"/>
                  <a:pt x="593024" y="772833"/>
                </a:cubicBezTo>
                <a:cubicBezTo>
                  <a:pt x="454081" y="769550"/>
                  <a:pt x="150758" y="782461"/>
                  <a:pt x="0" y="772833"/>
                </a:cubicBezTo>
                <a:cubicBezTo>
                  <a:pt x="8261" y="692391"/>
                  <a:pt x="13568" y="536857"/>
                  <a:pt x="0" y="378688"/>
                </a:cubicBezTo>
                <a:cubicBezTo>
                  <a:pt x="-13568" y="220519"/>
                  <a:pt x="-16437" y="130340"/>
                  <a:pt x="0" y="0"/>
                </a:cubicBezTo>
                <a:close/>
              </a:path>
              <a:path w="9883740" h="772833" stroke="0" extrusionOk="0">
                <a:moveTo>
                  <a:pt x="0" y="0"/>
                </a:moveTo>
                <a:cubicBezTo>
                  <a:pt x="324286" y="15449"/>
                  <a:pt x="464986" y="-6531"/>
                  <a:pt x="757753" y="0"/>
                </a:cubicBezTo>
                <a:cubicBezTo>
                  <a:pt x="1050520" y="6531"/>
                  <a:pt x="1285631" y="22532"/>
                  <a:pt x="1515507" y="0"/>
                </a:cubicBezTo>
                <a:cubicBezTo>
                  <a:pt x="1745383" y="-22532"/>
                  <a:pt x="1757193" y="-12832"/>
                  <a:pt x="1877911" y="0"/>
                </a:cubicBezTo>
                <a:cubicBezTo>
                  <a:pt x="1998629" y="12832"/>
                  <a:pt x="2365219" y="13859"/>
                  <a:pt x="2536827" y="0"/>
                </a:cubicBezTo>
                <a:cubicBezTo>
                  <a:pt x="2708435" y="-13859"/>
                  <a:pt x="2783910" y="3963"/>
                  <a:pt x="2899230" y="0"/>
                </a:cubicBezTo>
                <a:cubicBezTo>
                  <a:pt x="3014550" y="-3963"/>
                  <a:pt x="3345505" y="12796"/>
                  <a:pt x="3459309" y="0"/>
                </a:cubicBezTo>
                <a:cubicBezTo>
                  <a:pt x="3573113" y="-12796"/>
                  <a:pt x="3679708" y="10218"/>
                  <a:pt x="3821713" y="0"/>
                </a:cubicBezTo>
                <a:cubicBezTo>
                  <a:pt x="3963718" y="-10218"/>
                  <a:pt x="4353967" y="-21972"/>
                  <a:pt x="4579466" y="0"/>
                </a:cubicBezTo>
                <a:cubicBezTo>
                  <a:pt x="4804965" y="21972"/>
                  <a:pt x="5075968" y="-24847"/>
                  <a:pt x="5436057" y="0"/>
                </a:cubicBezTo>
                <a:cubicBezTo>
                  <a:pt x="5796146" y="24847"/>
                  <a:pt x="5956949" y="2550"/>
                  <a:pt x="6292648" y="0"/>
                </a:cubicBezTo>
                <a:cubicBezTo>
                  <a:pt x="6628347" y="-2550"/>
                  <a:pt x="6770000" y="-12080"/>
                  <a:pt x="7050401" y="0"/>
                </a:cubicBezTo>
                <a:cubicBezTo>
                  <a:pt x="7330802" y="12080"/>
                  <a:pt x="7455477" y="1737"/>
                  <a:pt x="7610480" y="0"/>
                </a:cubicBezTo>
                <a:cubicBezTo>
                  <a:pt x="7765483" y="-1737"/>
                  <a:pt x="8044135" y="-31000"/>
                  <a:pt x="8269396" y="0"/>
                </a:cubicBezTo>
                <a:cubicBezTo>
                  <a:pt x="8494657" y="31000"/>
                  <a:pt x="8519688" y="1374"/>
                  <a:pt x="8631800" y="0"/>
                </a:cubicBezTo>
                <a:cubicBezTo>
                  <a:pt x="8743912" y="-1374"/>
                  <a:pt x="8887988" y="-6214"/>
                  <a:pt x="8994203" y="0"/>
                </a:cubicBezTo>
                <a:cubicBezTo>
                  <a:pt x="9100418" y="6214"/>
                  <a:pt x="9646930" y="-28436"/>
                  <a:pt x="9883740" y="0"/>
                </a:cubicBezTo>
                <a:cubicBezTo>
                  <a:pt x="9891275" y="181311"/>
                  <a:pt x="9896150" y="233809"/>
                  <a:pt x="9883740" y="378688"/>
                </a:cubicBezTo>
                <a:cubicBezTo>
                  <a:pt x="9871330" y="523567"/>
                  <a:pt x="9879218" y="664889"/>
                  <a:pt x="9883740" y="772833"/>
                </a:cubicBezTo>
                <a:cubicBezTo>
                  <a:pt x="9626230" y="770786"/>
                  <a:pt x="9461367" y="793604"/>
                  <a:pt x="9224824" y="772833"/>
                </a:cubicBezTo>
                <a:cubicBezTo>
                  <a:pt x="8988281" y="752062"/>
                  <a:pt x="8966989" y="782761"/>
                  <a:pt x="8763583" y="772833"/>
                </a:cubicBezTo>
                <a:cubicBezTo>
                  <a:pt x="8560177" y="762905"/>
                  <a:pt x="8347560" y="747132"/>
                  <a:pt x="8005829" y="772833"/>
                </a:cubicBezTo>
                <a:cubicBezTo>
                  <a:pt x="7664098" y="798534"/>
                  <a:pt x="7720195" y="785141"/>
                  <a:pt x="7544588" y="772833"/>
                </a:cubicBezTo>
                <a:cubicBezTo>
                  <a:pt x="7368981" y="760525"/>
                  <a:pt x="7147877" y="797198"/>
                  <a:pt x="6885672" y="772833"/>
                </a:cubicBezTo>
                <a:cubicBezTo>
                  <a:pt x="6623467" y="748468"/>
                  <a:pt x="6676958" y="767003"/>
                  <a:pt x="6523268" y="772833"/>
                </a:cubicBezTo>
                <a:cubicBezTo>
                  <a:pt x="6369578" y="778663"/>
                  <a:pt x="6329038" y="771168"/>
                  <a:pt x="6160865" y="772833"/>
                </a:cubicBezTo>
                <a:cubicBezTo>
                  <a:pt x="5992692" y="774498"/>
                  <a:pt x="5786584" y="767819"/>
                  <a:pt x="5600786" y="772833"/>
                </a:cubicBezTo>
                <a:cubicBezTo>
                  <a:pt x="5414988" y="777847"/>
                  <a:pt x="5270290" y="779018"/>
                  <a:pt x="5139545" y="772833"/>
                </a:cubicBezTo>
                <a:cubicBezTo>
                  <a:pt x="5008800" y="766648"/>
                  <a:pt x="4645070" y="739577"/>
                  <a:pt x="4282954" y="772833"/>
                </a:cubicBezTo>
                <a:cubicBezTo>
                  <a:pt x="3920838" y="806089"/>
                  <a:pt x="3769200" y="760494"/>
                  <a:pt x="3624038" y="772833"/>
                </a:cubicBezTo>
                <a:cubicBezTo>
                  <a:pt x="3478876" y="785172"/>
                  <a:pt x="3350340" y="781511"/>
                  <a:pt x="3162797" y="772833"/>
                </a:cubicBezTo>
                <a:cubicBezTo>
                  <a:pt x="2975254" y="764155"/>
                  <a:pt x="2900006" y="762752"/>
                  <a:pt x="2701556" y="772833"/>
                </a:cubicBezTo>
                <a:cubicBezTo>
                  <a:pt x="2503106" y="782914"/>
                  <a:pt x="2239882" y="801158"/>
                  <a:pt x="1943802" y="772833"/>
                </a:cubicBezTo>
                <a:cubicBezTo>
                  <a:pt x="1647722" y="744508"/>
                  <a:pt x="1283533" y="739318"/>
                  <a:pt x="1087211" y="772833"/>
                </a:cubicBezTo>
                <a:cubicBezTo>
                  <a:pt x="890889" y="806348"/>
                  <a:pt x="879804" y="778932"/>
                  <a:pt x="724808" y="772833"/>
                </a:cubicBezTo>
                <a:cubicBezTo>
                  <a:pt x="569812" y="766734"/>
                  <a:pt x="328346" y="800484"/>
                  <a:pt x="0" y="772833"/>
                </a:cubicBezTo>
                <a:cubicBezTo>
                  <a:pt x="18159" y="614999"/>
                  <a:pt x="5042" y="521665"/>
                  <a:pt x="0" y="394145"/>
                </a:cubicBezTo>
                <a:cubicBezTo>
                  <a:pt x="-5042" y="266625"/>
                  <a:pt x="-15304" y="1281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91208410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4F60E2F5-1448-26E2-4751-4C4A2D9F9573}"/>
              </a:ext>
            </a:extLst>
          </p:cNvPr>
          <p:cNvSpPr/>
          <p:nvPr/>
        </p:nvSpPr>
        <p:spPr>
          <a:xfrm>
            <a:off x="1154130" y="5438127"/>
            <a:ext cx="9883740" cy="772833"/>
          </a:xfrm>
          <a:custGeom>
            <a:avLst/>
            <a:gdLst>
              <a:gd name="connsiteX0" fmla="*/ 0 w 9883740"/>
              <a:gd name="connsiteY0" fmla="*/ 0 h 772833"/>
              <a:gd name="connsiteX1" fmla="*/ 757753 w 9883740"/>
              <a:gd name="connsiteY1" fmla="*/ 0 h 772833"/>
              <a:gd name="connsiteX2" fmla="*/ 1218995 w 9883740"/>
              <a:gd name="connsiteY2" fmla="*/ 0 h 772833"/>
              <a:gd name="connsiteX3" fmla="*/ 1581398 w 9883740"/>
              <a:gd name="connsiteY3" fmla="*/ 0 h 772833"/>
              <a:gd name="connsiteX4" fmla="*/ 2437989 w 9883740"/>
              <a:gd name="connsiteY4" fmla="*/ 0 h 772833"/>
              <a:gd name="connsiteX5" fmla="*/ 2899230 w 9883740"/>
              <a:gd name="connsiteY5" fmla="*/ 0 h 772833"/>
              <a:gd name="connsiteX6" fmla="*/ 3558146 w 9883740"/>
              <a:gd name="connsiteY6" fmla="*/ 0 h 772833"/>
              <a:gd name="connsiteX7" fmla="*/ 4019388 w 9883740"/>
              <a:gd name="connsiteY7" fmla="*/ 0 h 772833"/>
              <a:gd name="connsiteX8" fmla="*/ 4579466 w 9883740"/>
              <a:gd name="connsiteY8" fmla="*/ 0 h 772833"/>
              <a:gd name="connsiteX9" fmla="*/ 5436057 w 9883740"/>
              <a:gd name="connsiteY9" fmla="*/ 0 h 772833"/>
              <a:gd name="connsiteX10" fmla="*/ 6094973 w 9883740"/>
              <a:gd name="connsiteY10" fmla="*/ 0 h 772833"/>
              <a:gd name="connsiteX11" fmla="*/ 6753889 w 9883740"/>
              <a:gd name="connsiteY11" fmla="*/ 0 h 772833"/>
              <a:gd name="connsiteX12" fmla="*/ 7610480 w 9883740"/>
              <a:gd name="connsiteY12" fmla="*/ 0 h 772833"/>
              <a:gd name="connsiteX13" fmla="*/ 8071721 w 9883740"/>
              <a:gd name="connsiteY13" fmla="*/ 0 h 772833"/>
              <a:gd name="connsiteX14" fmla="*/ 8730637 w 9883740"/>
              <a:gd name="connsiteY14" fmla="*/ 0 h 772833"/>
              <a:gd name="connsiteX15" fmla="*/ 9093041 w 9883740"/>
              <a:gd name="connsiteY15" fmla="*/ 0 h 772833"/>
              <a:gd name="connsiteX16" fmla="*/ 9883740 w 9883740"/>
              <a:gd name="connsiteY16" fmla="*/ 0 h 772833"/>
              <a:gd name="connsiteX17" fmla="*/ 9883740 w 9883740"/>
              <a:gd name="connsiteY17" fmla="*/ 386417 h 772833"/>
              <a:gd name="connsiteX18" fmla="*/ 9883740 w 9883740"/>
              <a:gd name="connsiteY18" fmla="*/ 772833 h 772833"/>
              <a:gd name="connsiteX19" fmla="*/ 9125987 w 9883740"/>
              <a:gd name="connsiteY19" fmla="*/ 772833 h 772833"/>
              <a:gd name="connsiteX20" fmla="*/ 8269396 w 9883740"/>
              <a:gd name="connsiteY20" fmla="*/ 772833 h 772833"/>
              <a:gd name="connsiteX21" fmla="*/ 7412805 w 9883740"/>
              <a:gd name="connsiteY21" fmla="*/ 772833 h 772833"/>
              <a:gd name="connsiteX22" fmla="*/ 7050401 w 9883740"/>
              <a:gd name="connsiteY22" fmla="*/ 772833 h 772833"/>
              <a:gd name="connsiteX23" fmla="*/ 6292648 w 9883740"/>
              <a:gd name="connsiteY23" fmla="*/ 772833 h 772833"/>
              <a:gd name="connsiteX24" fmla="*/ 5732569 w 9883740"/>
              <a:gd name="connsiteY24" fmla="*/ 772833 h 772833"/>
              <a:gd name="connsiteX25" fmla="*/ 5172491 w 9883740"/>
              <a:gd name="connsiteY25" fmla="*/ 772833 h 772833"/>
              <a:gd name="connsiteX26" fmla="*/ 4711249 w 9883740"/>
              <a:gd name="connsiteY26" fmla="*/ 772833 h 772833"/>
              <a:gd name="connsiteX27" fmla="*/ 4151171 w 9883740"/>
              <a:gd name="connsiteY27" fmla="*/ 772833 h 772833"/>
              <a:gd name="connsiteX28" fmla="*/ 3393417 w 9883740"/>
              <a:gd name="connsiteY28" fmla="*/ 772833 h 772833"/>
              <a:gd name="connsiteX29" fmla="*/ 3031014 w 9883740"/>
              <a:gd name="connsiteY29" fmla="*/ 772833 h 772833"/>
              <a:gd name="connsiteX30" fmla="*/ 2470935 w 9883740"/>
              <a:gd name="connsiteY30" fmla="*/ 772833 h 772833"/>
              <a:gd name="connsiteX31" fmla="*/ 1812019 w 9883740"/>
              <a:gd name="connsiteY31" fmla="*/ 772833 h 772833"/>
              <a:gd name="connsiteX32" fmla="*/ 1054266 w 9883740"/>
              <a:gd name="connsiteY32" fmla="*/ 772833 h 772833"/>
              <a:gd name="connsiteX33" fmla="*/ 593024 w 9883740"/>
              <a:gd name="connsiteY33" fmla="*/ 772833 h 772833"/>
              <a:gd name="connsiteX34" fmla="*/ 0 w 9883740"/>
              <a:gd name="connsiteY34" fmla="*/ 772833 h 772833"/>
              <a:gd name="connsiteX35" fmla="*/ 0 w 9883740"/>
              <a:gd name="connsiteY35" fmla="*/ 378688 h 772833"/>
              <a:gd name="connsiteX36" fmla="*/ 0 w 9883740"/>
              <a:gd name="connsiteY36" fmla="*/ 0 h 77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83740" h="772833" fill="none" extrusionOk="0">
                <a:moveTo>
                  <a:pt x="0" y="0"/>
                </a:moveTo>
                <a:cubicBezTo>
                  <a:pt x="372606" y="-20595"/>
                  <a:pt x="604289" y="10694"/>
                  <a:pt x="757753" y="0"/>
                </a:cubicBezTo>
                <a:cubicBezTo>
                  <a:pt x="911217" y="-10694"/>
                  <a:pt x="1059603" y="13807"/>
                  <a:pt x="1218995" y="0"/>
                </a:cubicBezTo>
                <a:cubicBezTo>
                  <a:pt x="1378387" y="-13807"/>
                  <a:pt x="1469890" y="12950"/>
                  <a:pt x="1581398" y="0"/>
                </a:cubicBezTo>
                <a:cubicBezTo>
                  <a:pt x="1692906" y="-12950"/>
                  <a:pt x="2027634" y="38236"/>
                  <a:pt x="2437989" y="0"/>
                </a:cubicBezTo>
                <a:cubicBezTo>
                  <a:pt x="2848344" y="-38236"/>
                  <a:pt x="2694066" y="23061"/>
                  <a:pt x="2899230" y="0"/>
                </a:cubicBezTo>
                <a:cubicBezTo>
                  <a:pt x="3104394" y="-23061"/>
                  <a:pt x="3332642" y="16549"/>
                  <a:pt x="3558146" y="0"/>
                </a:cubicBezTo>
                <a:cubicBezTo>
                  <a:pt x="3783650" y="-16549"/>
                  <a:pt x="3834582" y="-3205"/>
                  <a:pt x="4019388" y="0"/>
                </a:cubicBezTo>
                <a:cubicBezTo>
                  <a:pt x="4204194" y="3205"/>
                  <a:pt x="4307852" y="-21040"/>
                  <a:pt x="4579466" y="0"/>
                </a:cubicBezTo>
                <a:cubicBezTo>
                  <a:pt x="4851080" y="21040"/>
                  <a:pt x="5234215" y="-33730"/>
                  <a:pt x="5436057" y="0"/>
                </a:cubicBezTo>
                <a:cubicBezTo>
                  <a:pt x="5637899" y="33730"/>
                  <a:pt x="5773511" y="28132"/>
                  <a:pt x="6094973" y="0"/>
                </a:cubicBezTo>
                <a:cubicBezTo>
                  <a:pt x="6416435" y="-28132"/>
                  <a:pt x="6535484" y="17531"/>
                  <a:pt x="6753889" y="0"/>
                </a:cubicBezTo>
                <a:cubicBezTo>
                  <a:pt x="6972294" y="-17531"/>
                  <a:pt x="7340225" y="18979"/>
                  <a:pt x="7610480" y="0"/>
                </a:cubicBezTo>
                <a:cubicBezTo>
                  <a:pt x="7880735" y="-18979"/>
                  <a:pt x="7922129" y="-9029"/>
                  <a:pt x="8071721" y="0"/>
                </a:cubicBezTo>
                <a:cubicBezTo>
                  <a:pt x="8221313" y="9029"/>
                  <a:pt x="8572402" y="-17296"/>
                  <a:pt x="8730637" y="0"/>
                </a:cubicBezTo>
                <a:cubicBezTo>
                  <a:pt x="8888872" y="17296"/>
                  <a:pt x="8966611" y="8010"/>
                  <a:pt x="9093041" y="0"/>
                </a:cubicBezTo>
                <a:cubicBezTo>
                  <a:pt x="9219471" y="-8010"/>
                  <a:pt x="9641729" y="19836"/>
                  <a:pt x="9883740" y="0"/>
                </a:cubicBezTo>
                <a:cubicBezTo>
                  <a:pt x="9879247" y="128980"/>
                  <a:pt x="9892781" y="306335"/>
                  <a:pt x="9883740" y="386417"/>
                </a:cubicBezTo>
                <a:cubicBezTo>
                  <a:pt x="9874699" y="466499"/>
                  <a:pt x="9886646" y="648824"/>
                  <a:pt x="9883740" y="772833"/>
                </a:cubicBezTo>
                <a:cubicBezTo>
                  <a:pt x="9534827" y="788131"/>
                  <a:pt x="9399360" y="767287"/>
                  <a:pt x="9125987" y="772833"/>
                </a:cubicBezTo>
                <a:cubicBezTo>
                  <a:pt x="8852614" y="778379"/>
                  <a:pt x="8543643" y="776796"/>
                  <a:pt x="8269396" y="772833"/>
                </a:cubicBezTo>
                <a:cubicBezTo>
                  <a:pt x="7995149" y="768870"/>
                  <a:pt x="7768883" y="732770"/>
                  <a:pt x="7412805" y="772833"/>
                </a:cubicBezTo>
                <a:cubicBezTo>
                  <a:pt x="7056727" y="812896"/>
                  <a:pt x="7228645" y="786204"/>
                  <a:pt x="7050401" y="772833"/>
                </a:cubicBezTo>
                <a:cubicBezTo>
                  <a:pt x="6872157" y="759462"/>
                  <a:pt x="6465078" y="789685"/>
                  <a:pt x="6292648" y="772833"/>
                </a:cubicBezTo>
                <a:cubicBezTo>
                  <a:pt x="6120218" y="755981"/>
                  <a:pt x="6006018" y="759817"/>
                  <a:pt x="5732569" y="772833"/>
                </a:cubicBezTo>
                <a:cubicBezTo>
                  <a:pt x="5459120" y="785849"/>
                  <a:pt x="5309133" y="758493"/>
                  <a:pt x="5172491" y="772833"/>
                </a:cubicBezTo>
                <a:cubicBezTo>
                  <a:pt x="5035849" y="787173"/>
                  <a:pt x="4827876" y="771121"/>
                  <a:pt x="4711249" y="772833"/>
                </a:cubicBezTo>
                <a:cubicBezTo>
                  <a:pt x="4594622" y="774545"/>
                  <a:pt x="4423698" y="764073"/>
                  <a:pt x="4151171" y="772833"/>
                </a:cubicBezTo>
                <a:cubicBezTo>
                  <a:pt x="3878644" y="781593"/>
                  <a:pt x="3733344" y="788716"/>
                  <a:pt x="3393417" y="772833"/>
                </a:cubicBezTo>
                <a:cubicBezTo>
                  <a:pt x="3053490" y="756950"/>
                  <a:pt x="3177440" y="759264"/>
                  <a:pt x="3031014" y="772833"/>
                </a:cubicBezTo>
                <a:cubicBezTo>
                  <a:pt x="2884588" y="786402"/>
                  <a:pt x="2661666" y="794840"/>
                  <a:pt x="2470935" y="772833"/>
                </a:cubicBezTo>
                <a:cubicBezTo>
                  <a:pt x="2280204" y="750826"/>
                  <a:pt x="1975332" y="802024"/>
                  <a:pt x="1812019" y="772833"/>
                </a:cubicBezTo>
                <a:cubicBezTo>
                  <a:pt x="1648706" y="743642"/>
                  <a:pt x="1349467" y="771719"/>
                  <a:pt x="1054266" y="772833"/>
                </a:cubicBezTo>
                <a:cubicBezTo>
                  <a:pt x="759065" y="773947"/>
                  <a:pt x="731967" y="776116"/>
                  <a:pt x="593024" y="772833"/>
                </a:cubicBezTo>
                <a:cubicBezTo>
                  <a:pt x="454081" y="769550"/>
                  <a:pt x="150758" y="782461"/>
                  <a:pt x="0" y="772833"/>
                </a:cubicBezTo>
                <a:cubicBezTo>
                  <a:pt x="8261" y="692391"/>
                  <a:pt x="13568" y="536857"/>
                  <a:pt x="0" y="378688"/>
                </a:cubicBezTo>
                <a:cubicBezTo>
                  <a:pt x="-13568" y="220519"/>
                  <a:pt x="-16437" y="130340"/>
                  <a:pt x="0" y="0"/>
                </a:cubicBezTo>
                <a:close/>
              </a:path>
              <a:path w="9883740" h="772833" stroke="0" extrusionOk="0">
                <a:moveTo>
                  <a:pt x="0" y="0"/>
                </a:moveTo>
                <a:cubicBezTo>
                  <a:pt x="324286" y="15449"/>
                  <a:pt x="464986" y="-6531"/>
                  <a:pt x="757753" y="0"/>
                </a:cubicBezTo>
                <a:cubicBezTo>
                  <a:pt x="1050520" y="6531"/>
                  <a:pt x="1285631" y="22532"/>
                  <a:pt x="1515507" y="0"/>
                </a:cubicBezTo>
                <a:cubicBezTo>
                  <a:pt x="1745383" y="-22532"/>
                  <a:pt x="1757193" y="-12832"/>
                  <a:pt x="1877911" y="0"/>
                </a:cubicBezTo>
                <a:cubicBezTo>
                  <a:pt x="1998629" y="12832"/>
                  <a:pt x="2365219" y="13859"/>
                  <a:pt x="2536827" y="0"/>
                </a:cubicBezTo>
                <a:cubicBezTo>
                  <a:pt x="2708435" y="-13859"/>
                  <a:pt x="2783910" y="3963"/>
                  <a:pt x="2899230" y="0"/>
                </a:cubicBezTo>
                <a:cubicBezTo>
                  <a:pt x="3014550" y="-3963"/>
                  <a:pt x="3345505" y="12796"/>
                  <a:pt x="3459309" y="0"/>
                </a:cubicBezTo>
                <a:cubicBezTo>
                  <a:pt x="3573113" y="-12796"/>
                  <a:pt x="3679708" y="10218"/>
                  <a:pt x="3821713" y="0"/>
                </a:cubicBezTo>
                <a:cubicBezTo>
                  <a:pt x="3963718" y="-10218"/>
                  <a:pt x="4353967" y="-21972"/>
                  <a:pt x="4579466" y="0"/>
                </a:cubicBezTo>
                <a:cubicBezTo>
                  <a:pt x="4804965" y="21972"/>
                  <a:pt x="5075968" y="-24847"/>
                  <a:pt x="5436057" y="0"/>
                </a:cubicBezTo>
                <a:cubicBezTo>
                  <a:pt x="5796146" y="24847"/>
                  <a:pt x="5956949" y="2550"/>
                  <a:pt x="6292648" y="0"/>
                </a:cubicBezTo>
                <a:cubicBezTo>
                  <a:pt x="6628347" y="-2550"/>
                  <a:pt x="6770000" y="-12080"/>
                  <a:pt x="7050401" y="0"/>
                </a:cubicBezTo>
                <a:cubicBezTo>
                  <a:pt x="7330802" y="12080"/>
                  <a:pt x="7455477" y="1737"/>
                  <a:pt x="7610480" y="0"/>
                </a:cubicBezTo>
                <a:cubicBezTo>
                  <a:pt x="7765483" y="-1737"/>
                  <a:pt x="8044135" y="-31000"/>
                  <a:pt x="8269396" y="0"/>
                </a:cubicBezTo>
                <a:cubicBezTo>
                  <a:pt x="8494657" y="31000"/>
                  <a:pt x="8519688" y="1374"/>
                  <a:pt x="8631800" y="0"/>
                </a:cubicBezTo>
                <a:cubicBezTo>
                  <a:pt x="8743912" y="-1374"/>
                  <a:pt x="8887988" y="-6214"/>
                  <a:pt x="8994203" y="0"/>
                </a:cubicBezTo>
                <a:cubicBezTo>
                  <a:pt x="9100418" y="6214"/>
                  <a:pt x="9646930" y="-28436"/>
                  <a:pt x="9883740" y="0"/>
                </a:cubicBezTo>
                <a:cubicBezTo>
                  <a:pt x="9891275" y="181311"/>
                  <a:pt x="9896150" y="233809"/>
                  <a:pt x="9883740" y="378688"/>
                </a:cubicBezTo>
                <a:cubicBezTo>
                  <a:pt x="9871330" y="523567"/>
                  <a:pt x="9879218" y="664889"/>
                  <a:pt x="9883740" y="772833"/>
                </a:cubicBezTo>
                <a:cubicBezTo>
                  <a:pt x="9626230" y="770786"/>
                  <a:pt x="9461367" y="793604"/>
                  <a:pt x="9224824" y="772833"/>
                </a:cubicBezTo>
                <a:cubicBezTo>
                  <a:pt x="8988281" y="752062"/>
                  <a:pt x="8966989" y="782761"/>
                  <a:pt x="8763583" y="772833"/>
                </a:cubicBezTo>
                <a:cubicBezTo>
                  <a:pt x="8560177" y="762905"/>
                  <a:pt x="8347560" y="747132"/>
                  <a:pt x="8005829" y="772833"/>
                </a:cubicBezTo>
                <a:cubicBezTo>
                  <a:pt x="7664098" y="798534"/>
                  <a:pt x="7720195" y="785141"/>
                  <a:pt x="7544588" y="772833"/>
                </a:cubicBezTo>
                <a:cubicBezTo>
                  <a:pt x="7368981" y="760525"/>
                  <a:pt x="7147877" y="797198"/>
                  <a:pt x="6885672" y="772833"/>
                </a:cubicBezTo>
                <a:cubicBezTo>
                  <a:pt x="6623467" y="748468"/>
                  <a:pt x="6676958" y="767003"/>
                  <a:pt x="6523268" y="772833"/>
                </a:cubicBezTo>
                <a:cubicBezTo>
                  <a:pt x="6369578" y="778663"/>
                  <a:pt x="6329038" y="771168"/>
                  <a:pt x="6160865" y="772833"/>
                </a:cubicBezTo>
                <a:cubicBezTo>
                  <a:pt x="5992692" y="774498"/>
                  <a:pt x="5786584" y="767819"/>
                  <a:pt x="5600786" y="772833"/>
                </a:cubicBezTo>
                <a:cubicBezTo>
                  <a:pt x="5414988" y="777847"/>
                  <a:pt x="5270290" y="779018"/>
                  <a:pt x="5139545" y="772833"/>
                </a:cubicBezTo>
                <a:cubicBezTo>
                  <a:pt x="5008800" y="766648"/>
                  <a:pt x="4645070" y="739577"/>
                  <a:pt x="4282954" y="772833"/>
                </a:cubicBezTo>
                <a:cubicBezTo>
                  <a:pt x="3920838" y="806089"/>
                  <a:pt x="3769200" y="760494"/>
                  <a:pt x="3624038" y="772833"/>
                </a:cubicBezTo>
                <a:cubicBezTo>
                  <a:pt x="3478876" y="785172"/>
                  <a:pt x="3350340" y="781511"/>
                  <a:pt x="3162797" y="772833"/>
                </a:cubicBezTo>
                <a:cubicBezTo>
                  <a:pt x="2975254" y="764155"/>
                  <a:pt x="2900006" y="762752"/>
                  <a:pt x="2701556" y="772833"/>
                </a:cubicBezTo>
                <a:cubicBezTo>
                  <a:pt x="2503106" y="782914"/>
                  <a:pt x="2239882" y="801158"/>
                  <a:pt x="1943802" y="772833"/>
                </a:cubicBezTo>
                <a:cubicBezTo>
                  <a:pt x="1647722" y="744508"/>
                  <a:pt x="1283533" y="739318"/>
                  <a:pt x="1087211" y="772833"/>
                </a:cubicBezTo>
                <a:cubicBezTo>
                  <a:pt x="890889" y="806348"/>
                  <a:pt x="879804" y="778932"/>
                  <a:pt x="724808" y="772833"/>
                </a:cubicBezTo>
                <a:cubicBezTo>
                  <a:pt x="569812" y="766734"/>
                  <a:pt x="328346" y="800484"/>
                  <a:pt x="0" y="772833"/>
                </a:cubicBezTo>
                <a:cubicBezTo>
                  <a:pt x="18159" y="614999"/>
                  <a:pt x="5042" y="521665"/>
                  <a:pt x="0" y="394145"/>
                </a:cubicBezTo>
                <a:cubicBezTo>
                  <a:pt x="-5042" y="266625"/>
                  <a:pt x="-15304" y="128109"/>
                  <a:pt x="0" y="0"/>
                </a:cubicBezTo>
                <a:close/>
              </a:path>
            </a:pathLst>
          </a:custGeom>
          <a:solidFill>
            <a:schemeClr val="bg1"/>
          </a:solidFill>
          <a:ln>
            <a:solidFill>
              <a:schemeClr val="tx1"/>
            </a:solidFill>
            <a:extLst>
              <a:ext uri="{C807C97D-BFC1-408E-A445-0C87EB9F89A2}">
                <ask:lineSketchStyleProps xmlns:ask="http://schemas.microsoft.com/office/drawing/2018/sketchyshapes" sd="291208410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a:extLst>
              <a:ext uri="{FF2B5EF4-FFF2-40B4-BE49-F238E27FC236}">
                <a16:creationId xmlns:a16="http://schemas.microsoft.com/office/drawing/2014/main" id="{058ADC9E-3734-2CF1-6F50-C581A9622B2C}"/>
              </a:ext>
            </a:extLst>
          </p:cNvPr>
          <p:cNvSpPr txBox="1"/>
          <p:nvPr/>
        </p:nvSpPr>
        <p:spPr>
          <a:xfrm>
            <a:off x="1690662" y="5575921"/>
            <a:ext cx="8722759" cy="523220"/>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Proposer nous-même ce service peut nous permettre d’être associés à la </a:t>
            </a:r>
            <a:r>
              <a:rPr lang="fr-FR" sz="1400" b="1" dirty="0">
                <a:solidFill>
                  <a:srgbClr val="C00000"/>
                </a:solidFill>
                <a:latin typeface="Cavolini" panose="03000502040302020204" pitchFamily="66" charset="0"/>
                <a:cs typeface="Cavolini" panose="03000502040302020204" pitchFamily="66" charset="0"/>
              </a:rPr>
              <a:t>satisfaction du client </a:t>
            </a:r>
            <a:r>
              <a:rPr lang="fr-FR" sz="1400" dirty="0">
                <a:latin typeface="Cavolini" panose="03000502040302020204" pitchFamily="66" charset="0"/>
                <a:cs typeface="Cavolini" panose="03000502040302020204" pitchFamily="66" charset="0"/>
              </a:rPr>
              <a:t>et favorise le </a:t>
            </a:r>
            <a:r>
              <a:rPr lang="fr-FR" sz="1400" b="1" dirty="0">
                <a:solidFill>
                  <a:srgbClr val="C00000"/>
                </a:solidFill>
                <a:latin typeface="Cavolini" panose="03000502040302020204" pitchFamily="66" charset="0"/>
                <a:cs typeface="Cavolini" panose="03000502040302020204" pitchFamily="66" charset="0"/>
              </a:rPr>
              <a:t>rebond sur un produit bancaire</a:t>
            </a:r>
            <a:r>
              <a:rPr lang="fr-FR" sz="1400"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3666394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F982DD4F-403A-C46A-E250-4F04BBE114CF}"/>
              </a:ext>
            </a:extLst>
          </p:cNvPr>
          <p:cNvSpPr>
            <a:spLocks noGrp="1"/>
          </p:cNvSpPr>
          <p:nvPr>
            <p:ph type="body" sz="quarter" idx="13"/>
          </p:nvPr>
        </p:nvSpPr>
        <p:spPr>
          <a:xfrm>
            <a:off x="3870399" y="2309187"/>
            <a:ext cx="7620201" cy="2239625"/>
          </a:xfrm>
        </p:spPr>
        <p:txBody>
          <a:bodyPr/>
          <a:lstStyle/>
          <a:p>
            <a:r>
              <a:rPr lang="fr-FR" dirty="0"/>
              <a:t>Le contexte</a:t>
            </a:r>
          </a:p>
          <a:p>
            <a:r>
              <a:rPr lang="fr-FR" dirty="0"/>
              <a:t>Le service </a:t>
            </a:r>
            <a:r>
              <a:rPr lang="fr-FR" dirty="0" err="1"/>
              <a:t>Papernest</a:t>
            </a:r>
            <a:r>
              <a:rPr lang="fr-FR" dirty="0"/>
              <a:t> </a:t>
            </a:r>
          </a:p>
          <a:p>
            <a:r>
              <a:rPr lang="fr-FR" dirty="0"/>
              <a:t>Les succès depuis la mise en marché de </a:t>
            </a:r>
            <a:r>
              <a:rPr lang="fr-FR" dirty="0" err="1"/>
              <a:t>Papernest</a:t>
            </a:r>
            <a:endParaRPr lang="fr-FR" dirty="0"/>
          </a:p>
          <a:p>
            <a:r>
              <a:rPr lang="fr-FR" b="1" dirty="0">
                <a:solidFill>
                  <a:srgbClr val="C00000"/>
                </a:solidFill>
              </a:rPr>
              <a:t>Les possibilités de rebonds sur des produits bancaires</a:t>
            </a:r>
          </a:p>
          <a:p>
            <a:r>
              <a:rPr lang="fr-FR" dirty="0"/>
              <a:t>Pour plus d’informations…</a:t>
            </a:r>
          </a:p>
        </p:txBody>
      </p:sp>
    </p:spTree>
    <p:extLst>
      <p:ext uri="{BB962C8B-B14F-4D97-AF65-F5344CB8AC3E}">
        <p14:creationId xmlns:p14="http://schemas.microsoft.com/office/powerpoint/2010/main" val="132575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pic de confiance et de satisfaction généré par </a:t>
            </a:r>
            <a:r>
              <a:rPr lang="fr-FR" dirty="0" err="1"/>
              <a:t>Papernest</a:t>
            </a:r>
            <a:r>
              <a:rPr lang="fr-FR" dirty="0"/>
              <a:t> permet aux conseillers de renforcer la relation-client et de favoriser les opportunités commerciales.</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possibilités de rebonds sur des produits bancaires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4</a:t>
            </a:r>
          </a:p>
        </p:txBody>
      </p:sp>
      <p:sp>
        <p:nvSpPr>
          <p:cNvPr id="2" name="Rectangle 1">
            <a:extLst>
              <a:ext uri="{FF2B5EF4-FFF2-40B4-BE49-F238E27FC236}">
                <a16:creationId xmlns:a16="http://schemas.microsoft.com/office/drawing/2014/main" id="{C48E16FC-7F6E-599F-E618-FD037C73A14E}"/>
              </a:ext>
            </a:extLst>
          </p:cNvPr>
          <p:cNvSpPr/>
          <p:nvPr/>
        </p:nvSpPr>
        <p:spPr>
          <a:xfrm>
            <a:off x="695325" y="2687144"/>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8F7DE97-D37E-7120-86E7-73375311C1FC}"/>
              </a:ext>
            </a:extLst>
          </p:cNvPr>
          <p:cNvSpPr/>
          <p:nvPr/>
        </p:nvSpPr>
        <p:spPr>
          <a:xfrm>
            <a:off x="3399141" y="2687144"/>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341E790-C9C3-75F9-422F-AE93D8064938}"/>
              </a:ext>
            </a:extLst>
          </p:cNvPr>
          <p:cNvSpPr/>
          <p:nvPr/>
        </p:nvSpPr>
        <p:spPr>
          <a:xfrm>
            <a:off x="6106385" y="2687143"/>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57BBD68-5DE1-B7F6-1AC2-BC39639F5D87}"/>
              </a:ext>
            </a:extLst>
          </p:cNvPr>
          <p:cNvSpPr/>
          <p:nvPr/>
        </p:nvSpPr>
        <p:spPr>
          <a:xfrm>
            <a:off x="8810201" y="2687143"/>
            <a:ext cx="2527443" cy="3406924"/>
          </a:xfrm>
          <a:custGeom>
            <a:avLst/>
            <a:gdLst>
              <a:gd name="connsiteX0" fmla="*/ 0 w 2527443"/>
              <a:gd name="connsiteY0" fmla="*/ 0 h 3406924"/>
              <a:gd name="connsiteX1" fmla="*/ 581312 w 2527443"/>
              <a:gd name="connsiteY1" fmla="*/ 0 h 3406924"/>
              <a:gd name="connsiteX2" fmla="*/ 1187898 w 2527443"/>
              <a:gd name="connsiteY2" fmla="*/ 0 h 3406924"/>
              <a:gd name="connsiteX3" fmla="*/ 1769210 w 2527443"/>
              <a:gd name="connsiteY3" fmla="*/ 0 h 3406924"/>
              <a:gd name="connsiteX4" fmla="*/ 2527443 w 2527443"/>
              <a:gd name="connsiteY4" fmla="*/ 0 h 3406924"/>
              <a:gd name="connsiteX5" fmla="*/ 2527443 w 2527443"/>
              <a:gd name="connsiteY5" fmla="*/ 749523 h 3406924"/>
              <a:gd name="connsiteX6" fmla="*/ 2527443 w 2527443"/>
              <a:gd name="connsiteY6" fmla="*/ 1362770 h 3406924"/>
              <a:gd name="connsiteX7" fmla="*/ 2527443 w 2527443"/>
              <a:gd name="connsiteY7" fmla="*/ 1976016 h 3406924"/>
              <a:gd name="connsiteX8" fmla="*/ 2527443 w 2527443"/>
              <a:gd name="connsiteY8" fmla="*/ 2725539 h 3406924"/>
              <a:gd name="connsiteX9" fmla="*/ 2527443 w 2527443"/>
              <a:gd name="connsiteY9" fmla="*/ 3406924 h 3406924"/>
              <a:gd name="connsiteX10" fmla="*/ 1870308 w 2527443"/>
              <a:gd name="connsiteY10" fmla="*/ 3406924 h 3406924"/>
              <a:gd name="connsiteX11" fmla="*/ 1288996 w 2527443"/>
              <a:gd name="connsiteY11" fmla="*/ 3406924 h 3406924"/>
              <a:gd name="connsiteX12" fmla="*/ 606586 w 2527443"/>
              <a:gd name="connsiteY12" fmla="*/ 3406924 h 3406924"/>
              <a:gd name="connsiteX13" fmla="*/ 0 w 2527443"/>
              <a:gd name="connsiteY13" fmla="*/ 3406924 h 3406924"/>
              <a:gd name="connsiteX14" fmla="*/ 0 w 2527443"/>
              <a:gd name="connsiteY14" fmla="*/ 2725539 h 3406924"/>
              <a:gd name="connsiteX15" fmla="*/ 0 w 2527443"/>
              <a:gd name="connsiteY15" fmla="*/ 2112293 h 3406924"/>
              <a:gd name="connsiteX16" fmla="*/ 0 w 2527443"/>
              <a:gd name="connsiteY16" fmla="*/ 1533116 h 3406924"/>
              <a:gd name="connsiteX17" fmla="*/ 0 w 2527443"/>
              <a:gd name="connsiteY17" fmla="*/ 783593 h 3406924"/>
              <a:gd name="connsiteX18" fmla="*/ 0 w 2527443"/>
              <a:gd name="connsiteY18" fmla="*/ 0 h 340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7443" h="3406924" fill="none" extrusionOk="0">
                <a:moveTo>
                  <a:pt x="0" y="0"/>
                </a:moveTo>
                <a:cubicBezTo>
                  <a:pt x="237002" y="17724"/>
                  <a:pt x="361212" y="1118"/>
                  <a:pt x="581312" y="0"/>
                </a:cubicBezTo>
                <a:cubicBezTo>
                  <a:pt x="801412" y="-1118"/>
                  <a:pt x="985296" y="-16568"/>
                  <a:pt x="1187898" y="0"/>
                </a:cubicBezTo>
                <a:cubicBezTo>
                  <a:pt x="1390500" y="16568"/>
                  <a:pt x="1482769" y="4444"/>
                  <a:pt x="1769210" y="0"/>
                </a:cubicBezTo>
                <a:cubicBezTo>
                  <a:pt x="2055651" y="-4444"/>
                  <a:pt x="2355393" y="17367"/>
                  <a:pt x="2527443" y="0"/>
                </a:cubicBezTo>
                <a:cubicBezTo>
                  <a:pt x="2523438" y="245537"/>
                  <a:pt x="2519617" y="486232"/>
                  <a:pt x="2527443" y="749523"/>
                </a:cubicBezTo>
                <a:cubicBezTo>
                  <a:pt x="2535269" y="1012814"/>
                  <a:pt x="2506034" y="1102904"/>
                  <a:pt x="2527443" y="1362770"/>
                </a:cubicBezTo>
                <a:cubicBezTo>
                  <a:pt x="2548852" y="1622636"/>
                  <a:pt x="2535082" y="1698296"/>
                  <a:pt x="2527443" y="1976016"/>
                </a:cubicBezTo>
                <a:cubicBezTo>
                  <a:pt x="2519804" y="2253736"/>
                  <a:pt x="2530728" y="2550481"/>
                  <a:pt x="2527443" y="2725539"/>
                </a:cubicBezTo>
                <a:cubicBezTo>
                  <a:pt x="2524158" y="2900597"/>
                  <a:pt x="2546691" y="3236878"/>
                  <a:pt x="2527443" y="3406924"/>
                </a:cubicBezTo>
                <a:cubicBezTo>
                  <a:pt x="2304512" y="3432910"/>
                  <a:pt x="2154888" y="3388971"/>
                  <a:pt x="1870308" y="3406924"/>
                </a:cubicBezTo>
                <a:cubicBezTo>
                  <a:pt x="1585728" y="3424877"/>
                  <a:pt x="1476165" y="3389138"/>
                  <a:pt x="1288996" y="3406924"/>
                </a:cubicBezTo>
                <a:cubicBezTo>
                  <a:pt x="1101827" y="3424710"/>
                  <a:pt x="887108" y="3389045"/>
                  <a:pt x="606586" y="3406924"/>
                </a:cubicBezTo>
                <a:cubicBezTo>
                  <a:pt x="326064" y="3424804"/>
                  <a:pt x="276364" y="3378527"/>
                  <a:pt x="0" y="3406924"/>
                </a:cubicBezTo>
                <a:cubicBezTo>
                  <a:pt x="6356" y="3173668"/>
                  <a:pt x="12779" y="3001503"/>
                  <a:pt x="0" y="2725539"/>
                </a:cubicBezTo>
                <a:cubicBezTo>
                  <a:pt x="-12779" y="2449575"/>
                  <a:pt x="7144" y="2262109"/>
                  <a:pt x="0" y="2112293"/>
                </a:cubicBezTo>
                <a:cubicBezTo>
                  <a:pt x="-7144" y="1962477"/>
                  <a:pt x="23888" y="1706745"/>
                  <a:pt x="0" y="1533116"/>
                </a:cubicBezTo>
                <a:cubicBezTo>
                  <a:pt x="-23888" y="1359487"/>
                  <a:pt x="9154" y="1090214"/>
                  <a:pt x="0" y="783593"/>
                </a:cubicBezTo>
                <a:cubicBezTo>
                  <a:pt x="-9154" y="476972"/>
                  <a:pt x="33412" y="352019"/>
                  <a:pt x="0" y="0"/>
                </a:cubicBezTo>
                <a:close/>
              </a:path>
              <a:path w="2527443" h="3406924" stroke="0" extrusionOk="0">
                <a:moveTo>
                  <a:pt x="0" y="0"/>
                </a:moveTo>
                <a:cubicBezTo>
                  <a:pt x="157389" y="9824"/>
                  <a:pt x="461850" y="-10839"/>
                  <a:pt x="631861" y="0"/>
                </a:cubicBezTo>
                <a:cubicBezTo>
                  <a:pt x="801872" y="10839"/>
                  <a:pt x="996380" y="15219"/>
                  <a:pt x="1213173" y="0"/>
                </a:cubicBezTo>
                <a:cubicBezTo>
                  <a:pt x="1429966" y="-15219"/>
                  <a:pt x="1640223" y="-15088"/>
                  <a:pt x="1819759" y="0"/>
                </a:cubicBezTo>
                <a:cubicBezTo>
                  <a:pt x="1999295" y="15088"/>
                  <a:pt x="2196971" y="-15197"/>
                  <a:pt x="2527443" y="0"/>
                </a:cubicBezTo>
                <a:cubicBezTo>
                  <a:pt x="2530085" y="281229"/>
                  <a:pt x="2499431" y="322178"/>
                  <a:pt x="2527443" y="613246"/>
                </a:cubicBezTo>
                <a:cubicBezTo>
                  <a:pt x="2555455" y="904314"/>
                  <a:pt x="2521909" y="1064334"/>
                  <a:pt x="2527443" y="1260562"/>
                </a:cubicBezTo>
                <a:cubicBezTo>
                  <a:pt x="2532977" y="1456790"/>
                  <a:pt x="2526219" y="1761506"/>
                  <a:pt x="2527443" y="1907877"/>
                </a:cubicBezTo>
                <a:cubicBezTo>
                  <a:pt x="2528667" y="2054248"/>
                  <a:pt x="2509106" y="2278612"/>
                  <a:pt x="2527443" y="2555193"/>
                </a:cubicBezTo>
                <a:cubicBezTo>
                  <a:pt x="2545780" y="2831774"/>
                  <a:pt x="2513723" y="3162652"/>
                  <a:pt x="2527443" y="3406924"/>
                </a:cubicBezTo>
                <a:cubicBezTo>
                  <a:pt x="2285407" y="3423471"/>
                  <a:pt x="2147172" y="3421411"/>
                  <a:pt x="1946131" y="3406924"/>
                </a:cubicBezTo>
                <a:cubicBezTo>
                  <a:pt x="1745090" y="3392437"/>
                  <a:pt x="1442895" y="3378360"/>
                  <a:pt x="1314270" y="3406924"/>
                </a:cubicBezTo>
                <a:cubicBezTo>
                  <a:pt x="1185645" y="3435488"/>
                  <a:pt x="917034" y="3420902"/>
                  <a:pt x="682410" y="3406924"/>
                </a:cubicBezTo>
                <a:cubicBezTo>
                  <a:pt x="447786" y="3392946"/>
                  <a:pt x="216496" y="3393180"/>
                  <a:pt x="0" y="3406924"/>
                </a:cubicBezTo>
                <a:cubicBezTo>
                  <a:pt x="-27941" y="3103044"/>
                  <a:pt x="-1071" y="3059611"/>
                  <a:pt x="0" y="2759608"/>
                </a:cubicBezTo>
                <a:cubicBezTo>
                  <a:pt x="1071" y="2459605"/>
                  <a:pt x="-4238" y="2418730"/>
                  <a:pt x="0" y="2112293"/>
                </a:cubicBezTo>
                <a:cubicBezTo>
                  <a:pt x="4238" y="1805856"/>
                  <a:pt x="-22610" y="1560900"/>
                  <a:pt x="0" y="1396839"/>
                </a:cubicBezTo>
                <a:cubicBezTo>
                  <a:pt x="22610" y="1232778"/>
                  <a:pt x="-22288" y="998877"/>
                  <a:pt x="0" y="817662"/>
                </a:cubicBezTo>
                <a:cubicBezTo>
                  <a:pt x="22288" y="636447"/>
                  <a:pt x="2898" y="225705"/>
                  <a:pt x="0" y="0"/>
                </a:cubicBezTo>
                <a:close/>
              </a:path>
            </a:pathLst>
          </a:custGeom>
          <a:solidFill>
            <a:schemeClr val="bg1"/>
          </a:solidFill>
          <a:ln>
            <a:solidFill>
              <a:schemeClr val="tx1"/>
            </a:solidFill>
            <a:extLst>
              <a:ext uri="{C807C97D-BFC1-408E-A445-0C87EB9F89A2}">
                <ask:lineSketchStyleProps xmlns:ask="http://schemas.microsoft.com/office/drawing/2018/sketchyshapes" sd="345440136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BAF68FE-E2CA-79C6-D145-029FDB146702}"/>
              </a:ext>
            </a:extLst>
          </p:cNvPr>
          <p:cNvSpPr txBox="1"/>
          <p:nvPr/>
        </p:nvSpPr>
        <p:spPr>
          <a:xfrm>
            <a:off x="830740" y="2533253"/>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Bancarisation</a:t>
            </a:r>
          </a:p>
        </p:txBody>
      </p:sp>
      <p:sp>
        <p:nvSpPr>
          <p:cNvPr id="10" name="ZoneTexte 9">
            <a:extLst>
              <a:ext uri="{FF2B5EF4-FFF2-40B4-BE49-F238E27FC236}">
                <a16:creationId xmlns:a16="http://schemas.microsoft.com/office/drawing/2014/main" id="{B649C760-A5B9-86C1-D839-FE00DB7C99C7}"/>
              </a:ext>
            </a:extLst>
          </p:cNvPr>
          <p:cNvSpPr txBox="1"/>
          <p:nvPr/>
        </p:nvSpPr>
        <p:spPr>
          <a:xfrm>
            <a:off x="834170" y="2933824"/>
            <a:ext cx="2253185" cy="2462213"/>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Les économies réalisées par le client et générées par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permettent au conseiller de </a:t>
            </a:r>
            <a:r>
              <a:rPr lang="fr-FR" sz="1400" b="1" dirty="0">
                <a:solidFill>
                  <a:srgbClr val="C00000"/>
                </a:solidFill>
                <a:latin typeface="Cavolini" panose="03000502040302020204" pitchFamily="66" charset="0"/>
                <a:cs typeface="Cavolini" panose="03000502040302020204" pitchFamily="66" charset="0"/>
              </a:rPr>
              <a:t>proposer une montée en gamme sur la carte</a:t>
            </a:r>
            <a:r>
              <a:rPr lang="fr-FR" sz="1400" b="1" dirty="0">
                <a:latin typeface="Cavolini" panose="03000502040302020204" pitchFamily="66" charset="0"/>
                <a:cs typeface="Cavolini" panose="03000502040302020204" pitchFamily="66" charset="0"/>
              </a:rPr>
              <a:t> </a:t>
            </a:r>
            <a:r>
              <a:rPr lang="fr-FR" sz="1400" dirty="0">
                <a:latin typeface="Cavolini" panose="03000502040302020204" pitchFamily="66" charset="0"/>
                <a:cs typeface="Cavolini" panose="03000502040302020204" pitchFamily="66" charset="0"/>
              </a:rPr>
              <a:t>(Carte premium par exemple).</a:t>
            </a:r>
          </a:p>
        </p:txBody>
      </p:sp>
      <p:sp>
        <p:nvSpPr>
          <p:cNvPr id="11" name="ZoneTexte 10">
            <a:extLst>
              <a:ext uri="{FF2B5EF4-FFF2-40B4-BE49-F238E27FC236}">
                <a16:creationId xmlns:a16="http://schemas.microsoft.com/office/drawing/2014/main" id="{E9CCC9C3-7166-C4BA-1C05-9FA134649A78}"/>
              </a:ext>
            </a:extLst>
          </p:cNvPr>
          <p:cNvSpPr txBox="1"/>
          <p:nvPr/>
        </p:nvSpPr>
        <p:spPr>
          <a:xfrm>
            <a:off x="3539699" y="2933823"/>
            <a:ext cx="2253185" cy="2246769"/>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Les économies réalisées par le client et générées par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permettent au conseiller de mettre en avant l’importance de </a:t>
            </a:r>
            <a:r>
              <a:rPr lang="fr-FR" sz="1400" b="1" dirty="0">
                <a:solidFill>
                  <a:srgbClr val="C00000"/>
                </a:solidFill>
                <a:latin typeface="Cavolini" panose="03000502040302020204" pitchFamily="66" charset="0"/>
                <a:cs typeface="Cavolini" panose="03000502040302020204" pitchFamily="66" charset="0"/>
              </a:rPr>
              <a:t>souscrire un produit d’épargne</a:t>
            </a:r>
            <a:r>
              <a:rPr lang="fr-FR" sz="1400" dirty="0">
                <a:latin typeface="Cavolini" panose="03000502040302020204" pitchFamily="66" charset="0"/>
                <a:cs typeface="Cavolini" panose="03000502040302020204" pitchFamily="66" charset="0"/>
              </a:rPr>
              <a:t>.</a:t>
            </a:r>
          </a:p>
        </p:txBody>
      </p:sp>
      <p:sp>
        <p:nvSpPr>
          <p:cNvPr id="13" name="ZoneTexte 12">
            <a:extLst>
              <a:ext uri="{FF2B5EF4-FFF2-40B4-BE49-F238E27FC236}">
                <a16:creationId xmlns:a16="http://schemas.microsoft.com/office/drawing/2014/main" id="{3A509C2C-1CBB-FBDD-E986-1356CDCD3A40}"/>
              </a:ext>
            </a:extLst>
          </p:cNvPr>
          <p:cNvSpPr txBox="1"/>
          <p:nvPr/>
        </p:nvSpPr>
        <p:spPr>
          <a:xfrm>
            <a:off x="3536269" y="2533252"/>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Epargne</a:t>
            </a:r>
          </a:p>
        </p:txBody>
      </p:sp>
      <p:sp>
        <p:nvSpPr>
          <p:cNvPr id="14" name="ZoneTexte 13">
            <a:extLst>
              <a:ext uri="{FF2B5EF4-FFF2-40B4-BE49-F238E27FC236}">
                <a16:creationId xmlns:a16="http://schemas.microsoft.com/office/drawing/2014/main" id="{DA841E8E-3413-2E64-B611-AAF1D2A1DE3D}"/>
              </a:ext>
            </a:extLst>
          </p:cNvPr>
          <p:cNvSpPr txBox="1"/>
          <p:nvPr/>
        </p:nvSpPr>
        <p:spPr>
          <a:xfrm>
            <a:off x="6240085" y="2533251"/>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IARD</a:t>
            </a:r>
          </a:p>
        </p:txBody>
      </p:sp>
      <p:sp>
        <p:nvSpPr>
          <p:cNvPr id="15" name="ZoneTexte 14">
            <a:extLst>
              <a:ext uri="{FF2B5EF4-FFF2-40B4-BE49-F238E27FC236}">
                <a16:creationId xmlns:a16="http://schemas.microsoft.com/office/drawing/2014/main" id="{7994AEB5-EB1B-CCD1-74F9-559AACAE2E68}"/>
              </a:ext>
            </a:extLst>
          </p:cNvPr>
          <p:cNvSpPr txBox="1"/>
          <p:nvPr/>
        </p:nvSpPr>
        <p:spPr>
          <a:xfrm>
            <a:off x="6243514" y="2933822"/>
            <a:ext cx="2253185" cy="2462213"/>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La satisfaction et la confiance renforcées par la vente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permettent au conseiller de </a:t>
            </a:r>
            <a:r>
              <a:rPr lang="fr-FR" sz="1400" b="1" dirty="0">
                <a:solidFill>
                  <a:srgbClr val="C00000"/>
                </a:solidFill>
                <a:latin typeface="Cavolini" panose="03000502040302020204" pitchFamily="66" charset="0"/>
                <a:cs typeface="Cavolini" panose="03000502040302020204" pitchFamily="66" charset="0"/>
              </a:rPr>
              <a:t>relancer le client sur un devis MRH</a:t>
            </a:r>
            <a:r>
              <a:rPr lang="fr-FR" sz="1400" dirty="0">
                <a:latin typeface="Cavolini" panose="03000502040302020204" pitchFamily="66" charset="0"/>
                <a:cs typeface="Cavolini" panose="03000502040302020204" pitchFamily="66" charset="0"/>
              </a:rPr>
              <a:t> ou de </a:t>
            </a:r>
            <a:r>
              <a:rPr lang="fr-FR" sz="1400" b="1" dirty="0">
                <a:solidFill>
                  <a:srgbClr val="C00000"/>
                </a:solidFill>
                <a:latin typeface="Cavolini" panose="03000502040302020204" pitchFamily="66" charset="0"/>
                <a:cs typeface="Cavolini" panose="03000502040302020204" pitchFamily="66" charset="0"/>
              </a:rPr>
              <a:t>proposer plus facilement une assurance auto</a:t>
            </a:r>
            <a:r>
              <a:rPr lang="fr-FR" sz="1400" dirty="0">
                <a:latin typeface="Cavolini" panose="03000502040302020204" pitchFamily="66" charset="0"/>
                <a:cs typeface="Cavolini" panose="03000502040302020204" pitchFamily="66" charset="0"/>
              </a:rPr>
              <a:t>.</a:t>
            </a:r>
          </a:p>
        </p:txBody>
      </p:sp>
      <p:sp>
        <p:nvSpPr>
          <p:cNvPr id="16" name="ZoneTexte 15">
            <a:extLst>
              <a:ext uri="{FF2B5EF4-FFF2-40B4-BE49-F238E27FC236}">
                <a16:creationId xmlns:a16="http://schemas.microsoft.com/office/drawing/2014/main" id="{6F3DF88F-A613-BFE9-B2D0-3EF4CE7018DE}"/>
              </a:ext>
            </a:extLst>
          </p:cNvPr>
          <p:cNvSpPr txBox="1"/>
          <p:nvPr/>
        </p:nvSpPr>
        <p:spPr>
          <a:xfrm>
            <a:off x="8950759" y="2933822"/>
            <a:ext cx="2253185" cy="2893100"/>
          </a:xfrm>
          <a:prstGeom prst="rect">
            <a:avLst/>
          </a:prstGeom>
          <a:noFill/>
        </p:spPr>
        <p:txBody>
          <a:bodyPr wrap="square" rtlCol="0">
            <a:spAutoFit/>
          </a:bodyPr>
          <a:lstStyle/>
          <a:p>
            <a:pPr algn="ctr"/>
            <a:r>
              <a:rPr lang="fr-FR" sz="1400" dirty="0">
                <a:latin typeface="Cavolini" panose="03000502040302020204" pitchFamily="66" charset="0"/>
                <a:cs typeface="Cavolini" panose="03000502040302020204" pitchFamily="66" charset="0"/>
              </a:rPr>
              <a:t>La confiance renforcée par la vente </a:t>
            </a:r>
            <a:r>
              <a:rPr lang="fr-FR" sz="1400" dirty="0" err="1">
                <a:latin typeface="Cavolini" panose="03000502040302020204" pitchFamily="66" charset="0"/>
                <a:cs typeface="Cavolini" panose="03000502040302020204" pitchFamily="66" charset="0"/>
              </a:rPr>
              <a:t>Papernest</a:t>
            </a:r>
            <a:r>
              <a:rPr lang="fr-FR" sz="1400" dirty="0">
                <a:latin typeface="Cavolini" panose="03000502040302020204" pitchFamily="66" charset="0"/>
                <a:cs typeface="Cavolini" panose="03000502040302020204" pitchFamily="66" charset="0"/>
              </a:rPr>
              <a:t> permet au conseiller de </a:t>
            </a:r>
            <a:r>
              <a:rPr lang="fr-FR" sz="1400" b="1" dirty="0">
                <a:solidFill>
                  <a:srgbClr val="C00000"/>
                </a:solidFill>
                <a:latin typeface="Cavolini" panose="03000502040302020204" pitchFamily="66" charset="0"/>
                <a:cs typeface="Cavolini" panose="03000502040302020204" pitchFamily="66" charset="0"/>
              </a:rPr>
              <a:t>réaliser un diagnostic prévoyance</a:t>
            </a:r>
            <a:r>
              <a:rPr lang="fr-FR" sz="1400" dirty="0">
                <a:latin typeface="Cavolini" panose="03000502040302020204" pitchFamily="66" charset="0"/>
                <a:cs typeface="Cavolini" panose="03000502040302020204" pitchFamily="66" charset="0"/>
              </a:rPr>
              <a:t>, de faire signer au client une </a:t>
            </a:r>
            <a:r>
              <a:rPr lang="fr-FR" sz="1400" b="1" dirty="0">
                <a:solidFill>
                  <a:srgbClr val="C00000"/>
                </a:solidFill>
                <a:latin typeface="Cavolini" panose="03000502040302020204" pitchFamily="66" charset="0"/>
                <a:cs typeface="Cavolini" panose="03000502040302020204" pitchFamily="66" charset="0"/>
              </a:rPr>
              <a:t>PJ, SF, etc. </a:t>
            </a:r>
            <a:r>
              <a:rPr lang="fr-FR" sz="1400" dirty="0">
                <a:latin typeface="Cavolini" panose="03000502040302020204" pitchFamily="66" charset="0"/>
                <a:cs typeface="Cavolini" panose="03000502040302020204" pitchFamily="66" charset="0"/>
              </a:rPr>
              <a:t>ou de le convaincre de </a:t>
            </a:r>
            <a:r>
              <a:rPr lang="fr-FR" sz="1400" b="1" dirty="0">
                <a:solidFill>
                  <a:srgbClr val="C00000"/>
                </a:solidFill>
                <a:latin typeface="Cavolini" panose="03000502040302020204" pitchFamily="66" charset="0"/>
                <a:cs typeface="Cavolini" panose="03000502040302020204" pitchFamily="66" charset="0"/>
              </a:rPr>
              <a:t>placer les économies générées en assurance vie</a:t>
            </a:r>
            <a:r>
              <a:rPr lang="fr-FR" sz="1400" dirty="0">
                <a:latin typeface="Cavolini" panose="03000502040302020204" pitchFamily="66" charset="0"/>
                <a:cs typeface="Cavolini" panose="03000502040302020204" pitchFamily="66" charset="0"/>
              </a:rPr>
              <a:t>. </a:t>
            </a:r>
          </a:p>
        </p:txBody>
      </p:sp>
      <p:sp>
        <p:nvSpPr>
          <p:cNvPr id="17" name="ZoneTexte 16">
            <a:extLst>
              <a:ext uri="{FF2B5EF4-FFF2-40B4-BE49-F238E27FC236}">
                <a16:creationId xmlns:a16="http://schemas.microsoft.com/office/drawing/2014/main" id="{C61CDE95-9E8C-A7EB-B439-095A4A435A57}"/>
              </a:ext>
            </a:extLst>
          </p:cNvPr>
          <p:cNvSpPr txBox="1"/>
          <p:nvPr/>
        </p:nvSpPr>
        <p:spPr>
          <a:xfrm>
            <a:off x="8950759" y="2533250"/>
            <a:ext cx="2253185" cy="307777"/>
          </a:xfrm>
          <a:custGeom>
            <a:avLst/>
            <a:gdLst>
              <a:gd name="connsiteX0" fmla="*/ 0 w 2253185"/>
              <a:gd name="connsiteY0" fmla="*/ 0 h 307777"/>
              <a:gd name="connsiteX1" fmla="*/ 495701 w 2253185"/>
              <a:gd name="connsiteY1" fmla="*/ 0 h 307777"/>
              <a:gd name="connsiteX2" fmla="*/ 991401 w 2253185"/>
              <a:gd name="connsiteY2" fmla="*/ 0 h 307777"/>
              <a:gd name="connsiteX3" fmla="*/ 1509634 w 2253185"/>
              <a:gd name="connsiteY3" fmla="*/ 0 h 307777"/>
              <a:gd name="connsiteX4" fmla="*/ 2253185 w 2253185"/>
              <a:gd name="connsiteY4" fmla="*/ 0 h 307777"/>
              <a:gd name="connsiteX5" fmla="*/ 2253185 w 2253185"/>
              <a:gd name="connsiteY5" fmla="*/ 307777 h 307777"/>
              <a:gd name="connsiteX6" fmla="*/ 1667357 w 2253185"/>
              <a:gd name="connsiteY6" fmla="*/ 307777 h 307777"/>
              <a:gd name="connsiteX7" fmla="*/ 1171656 w 2253185"/>
              <a:gd name="connsiteY7" fmla="*/ 307777 h 307777"/>
              <a:gd name="connsiteX8" fmla="*/ 608360 w 2253185"/>
              <a:gd name="connsiteY8" fmla="*/ 307777 h 307777"/>
              <a:gd name="connsiteX9" fmla="*/ 0 w 2253185"/>
              <a:gd name="connsiteY9" fmla="*/ 307777 h 307777"/>
              <a:gd name="connsiteX10" fmla="*/ 0 w 2253185"/>
              <a:gd name="connsiteY10"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3185" h="307777" fill="none" extrusionOk="0">
                <a:moveTo>
                  <a:pt x="0" y="0"/>
                </a:moveTo>
                <a:cubicBezTo>
                  <a:pt x="150242" y="-21763"/>
                  <a:pt x="254413" y="9200"/>
                  <a:pt x="495701" y="0"/>
                </a:cubicBezTo>
                <a:cubicBezTo>
                  <a:pt x="736989" y="-9200"/>
                  <a:pt x="891207" y="22615"/>
                  <a:pt x="991401" y="0"/>
                </a:cubicBezTo>
                <a:cubicBezTo>
                  <a:pt x="1091595" y="-22615"/>
                  <a:pt x="1351212" y="-12639"/>
                  <a:pt x="1509634" y="0"/>
                </a:cubicBezTo>
                <a:cubicBezTo>
                  <a:pt x="1668056" y="12639"/>
                  <a:pt x="2016226" y="-21931"/>
                  <a:pt x="2253185" y="0"/>
                </a:cubicBezTo>
                <a:cubicBezTo>
                  <a:pt x="2252141" y="140624"/>
                  <a:pt x="2242735" y="221614"/>
                  <a:pt x="2253185" y="307777"/>
                </a:cubicBezTo>
                <a:cubicBezTo>
                  <a:pt x="1963473" y="331681"/>
                  <a:pt x="1959127" y="334799"/>
                  <a:pt x="1667357" y="307777"/>
                </a:cubicBezTo>
                <a:cubicBezTo>
                  <a:pt x="1375587" y="280755"/>
                  <a:pt x="1390050" y="285922"/>
                  <a:pt x="1171656" y="307777"/>
                </a:cubicBezTo>
                <a:cubicBezTo>
                  <a:pt x="953262" y="329632"/>
                  <a:pt x="729363" y="320146"/>
                  <a:pt x="608360" y="307777"/>
                </a:cubicBezTo>
                <a:cubicBezTo>
                  <a:pt x="487357" y="295408"/>
                  <a:pt x="222226" y="310632"/>
                  <a:pt x="0" y="307777"/>
                </a:cubicBezTo>
                <a:cubicBezTo>
                  <a:pt x="6283" y="166335"/>
                  <a:pt x="-11363" y="89209"/>
                  <a:pt x="0" y="0"/>
                </a:cubicBezTo>
                <a:close/>
              </a:path>
              <a:path w="2253185" h="307777" stroke="0" extrusionOk="0">
                <a:moveTo>
                  <a:pt x="0" y="0"/>
                </a:moveTo>
                <a:cubicBezTo>
                  <a:pt x="213488" y="-1282"/>
                  <a:pt x="276793" y="-3050"/>
                  <a:pt x="495701" y="0"/>
                </a:cubicBezTo>
                <a:cubicBezTo>
                  <a:pt x="714609" y="3050"/>
                  <a:pt x="779498" y="-13128"/>
                  <a:pt x="1058997" y="0"/>
                </a:cubicBezTo>
                <a:cubicBezTo>
                  <a:pt x="1338496" y="13128"/>
                  <a:pt x="1420868" y="3887"/>
                  <a:pt x="1667357" y="0"/>
                </a:cubicBezTo>
                <a:cubicBezTo>
                  <a:pt x="1913846" y="-3887"/>
                  <a:pt x="2018875" y="11516"/>
                  <a:pt x="2253185" y="0"/>
                </a:cubicBezTo>
                <a:cubicBezTo>
                  <a:pt x="2245121" y="109989"/>
                  <a:pt x="2264746" y="189530"/>
                  <a:pt x="2253185" y="307777"/>
                </a:cubicBezTo>
                <a:cubicBezTo>
                  <a:pt x="2069699" y="284858"/>
                  <a:pt x="1960501" y="329315"/>
                  <a:pt x="1757484" y="307777"/>
                </a:cubicBezTo>
                <a:cubicBezTo>
                  <a:pt x="1554467" y="286239"/>
                  <a:pt x="1408296" y="290951"/>
                  <a:pt x="1194188" y="307777"/>
                </a:cubicBezTo>
                <a:cubicBezTo>
                  <a:pt x="980080" y="324603"/>
                  <a:pt x="798745" y="319953"/>
                  <a:pt x="653424" y="307777"/>
                </a:cubicBezTo>
                <a:cubicBezTo>
                  <a:pt x="508103" y="295601"/>
                  <a:pt x="292488" y="302269"/>
                  <a:pt x="0" y="307777"/>
                </a:cubicBezTo>
                <a:cubicBezTo>
                  <a:pt x="5528" y="210814"/>
                  <a:pt x="-8414" y="88780"/>
                  <a:pt x="0" y="0"/>
                </a:cubicBezTo>
                <a:close/>
              </a:path>
            </a:pathLst>
          </a:custGeom>
          <a:solidFill>
            <a:srgbClr val="C00000"/>
          </a:solidFill>
          <a:ln>
            <a:solidFill>
              <a:srgbClr val="C00000"/>
            </a:solidFill>
            <a:extLst>
              <a:ext uri="{C807C97D-BFC1-408E-A445-0C87EB9F89A2}">
                <ask:lineSketchStyleProps xmlns:ask="http://schemas.microsoft.com/office/drawing/2018/sketchyshapes" sd="3806462654">
                  <a:prstGeom prst="rect">
                    <a:avLst/>
                  </a:prstGeom>
                  <ask:type>
                    <ask:lineSketchFreehand/>
                  </ask:type>
                </ask:lineSketchStyleProps>
              </a:ext>
            </a:extLst>
          </a:ln>
        </p:spPr>
        <p:txBody>
          <a:bodyPr wrap="square" rtlCol="0">
            <a:spAutoFit/>
          </a:bodyPr>
          <a:lstStyle/>
          <a:p>
            <a:pPr algn="ctr"/>
            <a:r>
              <a:rPr lang="fr-FR" sz="1400" b="1" dirty="0">
                <a:solidFill>
                  <a:schemeClr val="bg1"/>
                </a:solidFill>
                <a:latin typeface="Cavolini" panose="03000502040302020204" pitchFamily="66" charset="0"/>
                <a:cs typeface="Cavolini" panose="03000502040302020204" pitchFamily="66" charset="0"/>
              </a:rPr>
              <a:t>Protection</a:t>
            </a:r>
          </a:p>
        </p:txBody>
      </p:sp>
      <p:sp>
        <p:nvSpPr>
          <p:cNvPr id="18" name="Espace réservé du contenu 10">
            <a:extLst>
              <a:ext uri="{FF2B5EF4-FFF2-40B4-BE49-F238E27FC236}">
                <a16:creationId xmlns:a16="http://schemas.microsoft.com/office/drawing/2014/main" id="{BC21277E-9C4B-66D5-4B22-B6E2648E310B}"/>
              </a:ext>
            </a:extLst>
          </p:cNvPr>
          <p:cNvSpPr txBox="1">
            <a:spLocks/>
          </p:cNvSpPr>
          <p:nvPr/>
        </p:nvSpPr>
        <p:spPr>
          <a:xfrm>
            <a:off x="550912" y="1534138"/>
            <a:ext cx="10980738" cy="72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contribuant à la réalisation d’économies de vos clients avec le service </a:t>
            </a:r>
            <a:r>
              <a:rPr lang="fr-FR" dirty="0" err="1"/>
              <a:t>Papernest</a:t>
            </a:r>
            <a:r>
              <a:rPr lang="fr-FR" dirty="0"/>
              <a:t>, il est possible de </a:t>
            </a:r>
            <a:r>
              <a:rPr lang="fr-FR" b="1" dirty="0">
                <a:solidFill>
                  <a:srgbClr val="C00000"/>
                </a:solidFill>
              </a:rPr>
              <a:t>rebondir sur une large sélection de produits bancaires</a:t>
            </a:r>
            <a:r>
              <a:rPr lang="fr-FR" dirty="0"/>
              <a:t>. Quelques exemples peuvent être cités : </a:t>
            </a:r>
          </a:p>
        </p:txBody>
      </p:sp>
    </p:spTree>
    <p:extLst>
      <p:ext uri="{BB962C8B-B14F-4D97-AF65-F5344CB8AC3E}">
        <p14:creationId xmlns:p14="http://schemas.microsoft.com/office/powerpoint/2010/main" val="134386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C49C3303-D897-8742-7F34-A7751E7A8D32}"/>
              </a:ext>
            </a:extLst>
          </p:cNvPr>
          <p:cNvSpPr>
            <a:spLocks noGrp="1"/>
          </p:cNvSpPr>
          <p:nvPr>
            <p:ph type="body" sz="quarter" idx="13"/>
          </p:nvPr>
        </p:nvSpPr>
        <p:spPr>
          <a:xfrm>
            <a:off x="3870399" y="2309187"/>
            <a:ext cx="7620201" cy="2239625"/>
          </a:xfrm>
        </p:spPr>
        <p:txBody>
          <a:bodyPr/>
          <a:lstStyle/>
          <a:p>
            <a:r>
              <a:rPr lang="fr-FR" dirty="0"/>
              <a:t>Le contexte</a:t>
            </a:r>
          </a:p>
          <a:p>
            <a:r>
              <a:rPr lang="fr-FR" dirty="0"/>
              <a:t>Le service </a:t>
            </a:r>
            <a:r>
              <a:rPr lang="fr-FR" dirty="0" err="1"/>
              <a:t>Papernest</a:t>
            </a:r>
            <a:r>
              <a:rPr lang="fr-FR" dirty="0"/>
              <a:t> </a:t>
            </a:r>
          </a:p>
          <a:p>
            <a:r>
              <a:rPr lang="fr-FR" dirty="0"/>
              <a:t>Les succès depuis la mise en marché de </a:t>
            </a:r>
            <a:r>
              <a:rPr lang="fr-FR" dirty="0" err="1"/>
              <a:t>Papernest</a:t>
            </a:r>
            <a:endParaRPr lang="fr-FR" dirty="0"/>
          </a:p>
          <a:p>
            <a:r>
              <a:rPr lang="fr-FR" dirty="0"/>
              <a:t>Les possibilités de rebonds sur des produits bancaires</a:t>
            </a:r>
          </a:p>
          <a:p>
            <a:r>
              <a:rPr lang="fr-FR" b="1" dirty="0">
                <a:solidFill>
                  <a:srgbClr val="C00000"/>
                </a:solidFill>
              </a:rPr>
              <a:t>Pour plus d’informations…</a:t>
            </a:r>
          </a:p>
        </p:txBody>
      </p:sp>
    </p:spTree>
    <p:extLst>
      <p:ext uri="{BB962C8B-B14F-4D97-AF65-F5344CB8AC3E}">
        <p14:creationId xmlns:p14="http://schemas.microsoft.com/office/powerpoint/2010/main" val="386507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9DE71F3-6F97-65C4-0534-B97402F73ADC}"/>
              </a:ext>
            </a:extLst>
          </p:cNvPr>
          <p:cNvSpPr>
            <a:spLocks noGrp="1"/>
          </p:cNvSpPr>
          <p:nvPr>
            <p:ph idx="17"/>
          </p:nvPr>
        </p:nvSpPr>
        <p:spPr>
          <a:xfrm>
            <a:off x="695325" y="1388669"/>
            <a:ext cx="10980738" cy="720000"/>
          </a:xfrm>
        </p:spPr>
        <p:txBody>
          <a:bodyPr/>
          <a:lstStyle/>
          <a:p>
            <a:r>
              <a:rPr lang="fr-FR" dirty="0"/>
              <a:t>Pour vous donner toutes informations nécessaires et tous les outils adéquats pour proposer à vos clients le service </a:t>
            </a:r>
            <a:r>
              <a:rPr lang="fr-FR" dirty="0" err="1"/>
              <a:t>Papernest</a:t>
            </a:r>
            <a:r>
              <a:rPr lang="fr-FR" dirty="0"/>
              <a:t>, la CEGEE a mis à votre disposition de multiples supports d’accompagnement dans la                       .</a:t>
            </a:r>
          </a:p>
          <a:p>
            <a:pPr marL="0" indent="0">
              <a:buNone/>
            </a:pPr>
            <a:endParaRPr lang="fr-FR" dirty="0"/>
          </a:p>
          <a:p>
            <a:pPr marL="0" indent="0">
              <a:buNone/>
            </a:pPr>
            <a:endParaRPr lang="fr-FR" dirty="0"/>
          </a:p>
        </p:txBody>
      </p:sp>
      <p:sp>
        <p:nvSpPr>
          <p:cNvPr id="3" name="Espace réservé du texte 2">
            <a:extLst>
              <a:ext uri="{FF2B5EF4-FFF2-40B4-BE49-F238E27FC236}">
                <a16:creationId xmlns:a16="http://schemas.microsoft.com/office/drawing/2014/main" id="{E923524A-E7C2-998C-6591-2D66331D43A0}"/>
              </a:ext>
            </a:extLst>
          </p:cNvPr>
          <p:cNvSpPr>
            <a:spLocks noGrp="1"/>
          </p:cNvSpPr>
          <p:nvPr>
            <p:ph type="body" sz="quarter" idx="12"/>
          </p:nvPr>
        </p:nvSpPr>
        <p:spPr/>
        <p:txBody>
          <a:bodyPr/>
          <a:lstStyle/>
          <a:p>
            <a:r>
              <a:rPr lang="fr-FR" dirty="0"/>
              <a:t>Pour vous accompagner sur le sujet, la CEGEE et </a:t>
            </a:r>
            <a:r>
              <a:rPr lang="fr-FR" dirty="0" err="1"/>
              <a:t>Papernest</a:t>
            </a:r>
            <a:r>
              <a:rPr lang="fr-FR" dirty="0"/>
              <a:t> sont à votre disposition ! </a:t>
            </a:r>
          </a:p>
        </p:txBody>
      </p:sp>
      <p:sp>
        <p:nvSpPr>
          <p:cNvPr id="4" name="Espace réservé du texte 3">
            <a:extLst>
              <a:ext uri="{FF2B5EF4-FFF2-40B4-BE49-F238E27FC236}">
                <a16:creationId xmlns:a16="http://schemas.microsoft.com/office/drawing/2014/main" id="{C184D928-69BF-7798-D275-37E9541FF9F7}"/>
              </a:ext>
            </a:extLst>
          </p:cNvPr>
          <p:cNvSpPr>
            <a:spLocks noGrp="1"/>
          </p:cNvSpPr>
          <p:nvPr>
            <p:ph type="body" sz="quarter" idx="14"/>
          </p:nvPr>
        </p:nvSpPr>
        <p:spPr/>
        <p:txBody>
          <a:bodyPr/>
          <a:lstStyle/>
          <a:p>
            <a:r>
              <a:rPr lang="fr-FR" dirty="0"/>
              <a:t>Pour plus d’informations…</a:t>
            </a:r>
          </a:p>
        </p:txBody>
      </p:sp>
      <p:sp>
        <p:nvSpPr>
          <p:cNvPr id="5" name="Espace réservé du texte 4">
            <a:extLst>
              <a:ext uri="{FF2B5EF4-FFF2-40B4-BE49-F238E27FC236}">
                <a16:creationId xmlns:a16="http://schemas.microsoft.com/office/drawing/2014/main" id="{A7BFA2A0-31CB-7BE7-6A17-78A284E8F7C8}"/>
              </a:ext>
            </a:extLst>
          </p:cNvPr>
          <p:cNvSpPr>
            <a:spLocks noGrp="1"/>
          </p:cNvSpPr>
          <p:nvPr>
            <p:ph type="body" sz="quarter" idx="16"/>
          </p:nvPr>
        </p:nvSpPr>
        <p:spPr/>
        <p:txBody>
          <a:bodyPr/>
          <a:lstStyle/>
          <a:p>
            <a:r>
              <a:rPr lang="fr-FR" dirty="0"/>
              <a:t>5</a:t>
            </a:r>
          </a:p>
        </p:txBody>
      </p:sp>
      <p:pic>
        <p:nvPicPr>
          <p:cNvPr id="6" name="Image 5">
            <a:hlinkClick r:id="rId2"/>
            <a:extLst>
              <a:ext uri="{FF2B5EF4-FFF2-40B4-BE49-F238E27FC236}">
                <a16:creationId xmlns:a16="http://schemas.microsoft.com/office/drawing/2014/main" id="{27820F1A-1233-0349-1057-62C743E0FE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6599" y="1679629"/>
            <a:ext cx="1214721" cy="230061"/>
          </a:xfrm>
          <a:prstGeom prst="rect">
            <a:avLst/>
          </a:prstGeom>
        </p:spPr>
      </p:pic>
      <p:pic>
        <p:nvPicPr>
          <p:cNvPr id="8" name="Image 7">
            <a:extLst>
              <a:ext uri="{FF2B5EF4-FFF2-40B4-BE49-F238E27FC236}">
                <a16:creationId xmlns:a16="http://schemas.microsoft.com/office/drawing/2014/main" id="{1B6D000F-D7DF-3BE6-C8ED-085842A5CC44}"/>
              </a:ext>
            </a:extLst>
          </p:cNvPr>
          <p:cNvPicPr>
            <a:picLocks noChangeAspect="1"/>
          </p:cNvPicPr>
          <p:nvPr/>
        </p:nvPicPr>
        <p:blipFill>
          <a:blip r:embed="rId4"/>
          <a:stretch>
            <a:fillRect/>
          </a:stretch>
        </p:blipFill>
        <p:spPr>
          <a:xfrm>
            <a:off x="1634242" y="2477936"/>
            <a:ext cx="9102903" cy="662146"/>
          </a:xfrm>
          <a:prstGeom prst="rect">
            <a:avLst/>
          </a:prstGeom>
        </p:spPr>
      </p:pic>
      <p:sp>
        <p:nvSpPr>
          <p:cNvPr id="12" name="ZoneTexte 11">
            <a:extLst>
              <a:ext uri="{FF2B5EF4-FFF2-40B4-BE49-F238E27FC236}">
                <a16:creationId xmlns:a16="http://schemas.microsoft.com/office/drawing/2014/main" id="{34FDEABC-1243-1032-0F8E-D45197A8D830}"/>
              </a:ext>
            </a:extLst>
          </p:cNvPr>
          <p:cNvSpPr txBox="1"/>
          <p:nvPr/>
        </p:nvSpPr>
        <p:spPr>
          <a:xfrm>
            <a:off x="1969316" y="3257119"/>
            <a:ext cx="8253368" cy="307777"/>
          </a:xfrm>
          <a:prstGeom prst="rect">
            <a:avLst/>
          </a:prstGeom>
          <a:noFill/>
        </p:spPr>
        <p:txBody>
          <a:bodyPr wrap="square" rtlCol="0">
            <a:spAutoFit/>
          </a:bodyPr>
          <a:lstStyle/>
          <a:p>
            <a:pPr algn="ctr"/>
            <a:r>
              <a:rPr lang="fr-FR" sz="1400" b="1" dirty="0">
                <a:latin typeface="Cavolini" panose="03000502040302020204" pitchFamily="66" charset="0"/>
                <a:cs typeface="Cavolini" panose="03000502040302020204" pitchFamily="66" charset="0"/>
              </a:rPr>
              <a:t>RDC &gt; Conquêtes &gt; </a:t>
            </a:r>
            <a:r>
              <a:rPr lang="fr-FR" sz="1400" b="1" dirty="0" err="1">
                <a:latin typeface="Cavolini" panose="03000502040302020204" pitchFamily="66" charset="0"/>
                <a:cs typeface="Cavolini" panose="03000502040302020204" pitchFamily="66" charset="0"/>
              </a:rPr>
              <a:t>Papernest</a:t>
            </a:r>
            <a:r>
              <a:rPr lang="fr-FR" sz="1400" b="1" dirty="0">
                <a:latin typeface="Cavolini" panose="03000502040302020204" pitchFamily="66" charset="0"/>
                <a:cs typeface="Cavolini" panose="03000502040302020204" pitchFamily="66" charset="0"/>
              </a:rPr>
              <a:t> &gt; </a:t>
            </a:r>
            <a:r>
              <a:rPr lang="fr-FR" sz="1400" b="1" dirty="0">
                <a:latin typeface="Cavolini" panose="03000502040302020204" pitchFamily="66" charset="0"/>
                <a:cs typeface="Cavolini" panose="03000502040302020204" pitchFamily="66" charset="0"/>
                <a:hlinkClick r:id="rId5"/>
              </a:rPr>
              <a:t>Présentation du dispositif </a:t>
            </a:r>
            <a:endParaRPr lang="fr-FR" sz="1400" b="1" dirty="0">
              <a:latin typeface="Cavolini" panose="03000502040302020204" pitchFamily="66" charset="0"/>
              <a:cs typeface="Cavolini" panose="03000502040302020204" pitchFamily="66" charset="0"/>
            </a:endParaRPr>
          </a:p>
        </p:txBody>
      </p:sp>
      <p:sp>
        <p:nvSpPr>
          <p:cNvPr id="13" name="Espace réservé du contenu 1">
            <a:extLst>
              <a:ext uri="{FF2B5EF4-FFF2-40B4-BE49-F238E27FC236}">
                <a16:creationId xmlns:a16="http://schemas.microsoft.com/office/drawing/2014/main" id="{2305066B-78DC-478B-6E53-7B9F78AB7C78}"/>
              </a:ext>
            </a:extLst>
          </p:cNvPr>
          <p:cNvSpPr txBox="1">
            <a:spLocks/>
          </p:cNvSpPr>
          <p:nvPr/>
        </p:nvSpPr>
        <p:spPr>
          <a:xfrm>
            <a:off x="695325" y="3989773"/>
            <a:ext cx="10980738" cy="46157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tous renseignements complémentaires, vous pouvez contacter </a:t>
            </a:r>
            <a:r>
              <a:rPr lang="fr-FR" dirty="0">
                <a:hlinkClick r:id="rId6"/>
              </a:rPr>
              <a:t>Lucie TESSON </a:t>
            </a:r>
            <a:r>
              <a:rPr lang="fr-FR" dirty="0"/>
              <a:t>et / ou </a:t>
            </a:r>
            <a:r>
              <a:rPr lang="fr-FR" dirty="0">
                <a:hlinkClick r:id="rId7"/>
              </a:rPr>
              <a:t>Noé BENARD</a:t>
            </a:r>
            <a:r>
              <a:rPr lang="fr-FR" dirty="0"/>
              <a:t>. </a:t>
            </a:r>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p:txBody>
      </p:sp>
      <p:sp>
        <p:nvSpPr>
          <p:cNvPr id="14" name="Rectangle 13">
            <a:extLst>
              <a:ext uri="{FF2B5EF4-FFF2-40B4-BE49-F238E27FC236}">
                <a16:creationId xmlns:a16="http://schemas.microsoft.com/office/drawing/2014/main" id="{39B1C66D-F3AF-9E76-F63D-03B88871134E}"/>
              </a:ext>
            </a:extLst>
          </p:cNvPr>
          <p:cNvSpPr/>
          <p:nvPr/>
        </p:nvSpPr>
        <p:spPr>
          <a:xfrm>
            <a:off x="1634242" y="4884886"/>
            <a:ext cx="4109662" cy="1053572"/>
          </a:xfrm>
          <a:custGeom>
            <a:avLst/>
            <a:gdLst>
              <a:gd name="connsiteX0" fmla="*/ 0 w 4109662"/>
              <a:gd name="connsiteY0" fmla="*/ 0 h 1053572"/>
              <a:gd name="connsiteX1" fmla="*/ 602750 w 4109662"/>
              <a:gd name="connsiteY1" fmla="*/ 0 h 1053572"/>
              <a:gd name="connsiteX2" fmla="*/ 1246597 w 4109662"/>
              <a:gd name="connsiteY2" fmla="*/ 0 h 1053572"/>
              <a:gd name="connsiteX3" fmla="*/ 1890445 w 4109662"/>
              <a:gd name="connsiteY3" fmla="*/ 0 h 1053572"/>
              <a:gd name="connsiteX4" fmla="*/ 2575388 w 4109662"/>
              <a:gd name="connsiteY4" fmla="*/ 0 h 1053572"/>
              <a:gd name="connsiteX5" fmla="*/ 3137042 w 4109662"/>
              <a:gd name="connsiteY5" fmla="*/ 0 h 1053572"/>
              <a:gd name="connsiteX6" fmla="*/ 4109662 w 4109662"/>
              <a:gd name="connsiteY6" fmla="*/ 0 h 1053572"/>
              <a:gd name="connsiteX7" fmla="*/ 4109662 w 4109662"/>
              <a:gd name="connsiteY7" fmla="*/ 505715 h 1053572"/>
              <a:gd name="connsiteX8" fmla="*/ 4109662 w 4109662"/>
              <a:gd name="connsiteY8" fmla="*/ 1053572 h 1053572"/>
              <a:gd name="connsiteX9" fmla="*/ 3383622 w 4109662"/>
              <a:gd name="connsiteY9" fmla="*/ 1053572 h 1053572"/>
              <a:gd name="connsiteX10" fmla="*/ 2698678 w 4109662"/>
              <a:gd name="connsiteY10" fmla="*/ 1053572 h 1053572"/>
              <a:gd name="connsiteX11" fmla="*/ 1931541 w 4109662"/>
              <a:gd name="connsiteY11" fmla="*/ 1053572 h 1053572"/>
              <a:gd name="connsiteX12" fmla="*/ 1164404 w 4109662"/>
              <a:gd name="connsiteY12" fmla="*/ 1053572 h 1053572"/>
              <a:gd name="connsiteX13" fmla="*/ 0 w 4109662"/>
              <a:gd name="connsiteY13" fmla="*/ 1053572 h 1053572"/>
              <a:gd name="connsiteX14" fmla="*/ 0 w 4109662"/>
              <a:gd name="connsiteY14" fmla="*/ 547857 h 1053572"/>
              <a:gd name="connsiteX15" fmla="*/ 0 w 4109662"/>
              <a:gd name="connsiteY15" fmla="*/ 0 h 105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09662" h="1053572" fill="none" extrusionOk="0">
                <a:moveTo>
                  <a:pt x="0" y="0"/>
                </a:moveTo>
                <a:cubicBezTo>
                  <a:pt x="228325" y="14850"/>
                  <a:pt x="308571" y="-5711"/>
                  <a:pt x="602750" y="0"/>
                </a:cubicBezTo>
                <a:cubicBezTo>
                  <a:pt x="896929" y="5711"/>
                  <a:pt x="958485" y="-14386"/>
                  <a:pt x="1246597" y="0"/>
                </a:cubicBezTo>
                <a:cubicBezTo>
                  <a:pt x="1534709" y="14386"/>
                  <a:pt x="1722326" y="-8909"/>
                  <a:pt x="1890445" y="0"/>
                </a:cubicBezTo>
                <a:cubicBezTo>
                  <a:pt x="2058564" y="8909"/>
                  <a:pt x="2337918" y="19412"/>
                  <a:pt x="2575388" y="0"/>
                </a:cubicBezTo>
                <a:cubicBezTo>
                  <a:pt x="2812858" y="-19412"/>
                  <a:pt x="2926770" y="-10498"/>
                  <a:pt x="3137042" y="0"/>
                </a:cubicBezTo>
                <a:cubicBezTo>
                  <a:pt x="3347314" y="10498"/>
                  <a:pt x="3844222" y="-40066"/>
                  <a:pt x="4109662" y="0"/>
                </a:cubicBezTo>
                <a:cubicBezTo>
                  <a:pt x="4090831" y="232421"/>
                  <a:pt x="4125943" y="348260"/>
                  <a:pt x="4109662" y="505715"/>
                </a:cubicBezTo>
                <a:cubicBezTo>
                  <a:pt x="4093381" y="663171"/>
                  <a:pt x="4089645" y="871310"/>
                  <a:pt x="4109662" y="1053572"/>
                </a:cubicBezTo>
                <a:cubicBezTo>
                  <a:pt x="3754059" y="1030785"/>
                  <a:pt x="3532831" y="1030829"/>
                  <a:pt x="3383622" y="1053572"/>
                </a:cubicBezTo>
                <a:cubicBezTo>
                  <a:pt x="3234413" y="1076315"/>
                  <a:pt x="2903301" y="1086272"/>
                  <a:pt x="2698678" y="1053572"/>
                </a:cubicBezTo>
                <a:cubicBezTo>
                  <a:pt x="2494055" y="1020872"/>
                  <a:pt x="2246212" y="1035066"/>
                  <a:pt x="1931541" y="1053572"/>
                </a:cubicBezTo>
                <a:cubicBezTo>
                  <a:pt x="1616870" y="1072078"/>
                  <a:pt x="1443843" y="1080791"/>
                  <a:pt x="1164404" y="1053572"/>
                </a:cubicBezTo>
                <a:cubicBezTo>
                  <a:pt x="884965" y="1026353"/>
                  <a:pt x="578938" y="1085520"/>
                  <a:pt x="0" y="1053572"/>
                </a:cubicBezTo>
                <a:cubicBezTo>
                  <a:pt x="-19643" y="863067"/>
                  <a:pt x="12791" y="675475"/>
                  <a:pt x="0" y="547857"/>
                </a:cubicBezTo>
                <a:cubicBezTo>
                  <a:pt x="-12791" y="420240"/>
                  <a:pt x="-10498" y="191198"/>
                  <a:pt x="0" y="0"/>
                </a:cubicBezTo>
                <a:close/>
              </a:path>
              <a:path w="4109662" h="1053572" stroke="0" extrusionOk="0">
                <a:moveTo>
                  <a:pt x="0" y="0"/>
                </a:moveTo>
                <a:cubicBezTo>
                  <a:pt x="175800" y="-23993"/>
                  <a:pt x="426849" y="23205"/>
                  <a:pt x="643847" y="0"/>
                </a:cubicBezTo>
                <a:cubicBezTo>
                  <a:pt x="860845" y="-23205"/>
                  <a:pt x="994770" y="13928"/>
                  <a:pt x="1328791" y="0"/>
                </a:cubicBezTo>
                <a:cubicBezTo>
                  <a:pt x="1662812" y="-13928"/>
                  <a:pt x="1737839" y="-28115"/>
                  <a:pt x="1931541" y="0"/>
                </a:cubicBezTo>
                <a:cubicBezTo>
                  <a:pt x="2125243" y="28115"/>
                  <a:pt x="2374511" y="10036"/>
                  <a:pt x="2616485" y="0"/>
                </a:cubicBezTo>
                <a:cubicBezTo>
                  <a:pt x="2858459" y="-10036"/>
                  <a:pt x="3171550" y="14795"/>
                  <a:pt x="3383622" y="0"/>
                </a:cubicBezTo>
                <a:cubicBezTo>
                  <a:pt x="3595694" y="-14795"/>
                  <a:pt x="3869759" y="26240"/>
                  <a:pt x="4109662" y="0"/>
                </a:cubicBezTo>
                <a:cubicBezTo>
                  <a:pt x="4109091" y="180195"/>
                  <a:pt x="4131123" y="330847"/>
                  <a:pt x="4109662" y="516250"/>
                </a:cubicBezTo>
                <a:cubicBezTo>
                  <a:pt x="4088202" y="701653"/>
                  <a:pt x="4096472" y="922369"/>
                  <a:pt x="4109662" y="1053572"/>
                </a:cubicBezTo>
                <a:cubicBezTo>
                  <a:pt x="3900258" y="1077753"/>
                  <a:pt x="3570415" y="1044229"/>
                  <a:pt x="3383622" y="1053572"/>
                </a:cubicBezTo>
                <a:cubicBezTo>
                  <a:pt x="3196829" y="1062915"/>
                  <a:pt x="2870098" y="1055990"/>
                  <a:pt x="2739775" y="1053572"/>
                </a:cubicBezTo>
                <a:cubicBezTo>
                  <a:pt x="2609452" y="1051154"/>
                  <a:pt x="2406955" y="1075234"/>
                  <a:pt x="2178121" y="1053572"/>
                </a:cubicBezTo>
                <a:cubicBezTo>
                  <a:pt x="1949287" y="1031910"/>
                  <a:pt x="1679000" y="1053096"/>
                  <a:pt x="1493177" y="1053572"/>
                </a:cubicBezTo>
                <a:cubicBezTo>
                  <a:pt x="1307354" y="1054048"/>
                  <a:pt x="1089185" y="1067247"/>
                  <a:pt x="808234" y="1053572"/>
                </a:cubicBezTo>
                <a:cubicBezTo>
                  <a:pt x="527283" y="1039897"/>
                  <a:pt x="240389" y="1067988"/>
                  <a:pt x="0" y="1053572"/>
                </a:cubicBezTo>
                <a:cubicBezTo>
                  <a:pt x="15370" y="898127"/>
                  <a:pt x="-1938" y="734905"/>
                  <a:pt x="0" y="505715"/>
                </a:cubicBezTo>
                <a:cubicBezTo>
                  <a:pt x="1938" y="276525"/>
                  <a:pt x="-12552" y="204553"/>
                  <a:pt x="0" y="0"/>
                </a:cubicBezTo>
                <a:close/>
              </a:path>
            </a:pathLst>
          </a:custGeom>
          <a:ln>
            <a:solidFill>
              <a:srgbClr val="C00000"/>
            </a:solidFill>
            <a:extLst>
              <a:ext uri="{C807C97D-BFC1-408E-A445-0C87EB9F89A2}">
                <ask:lineSketchStyleProps xmlns:ask="http://schemas.microsoft.com/office/drawing/2018/sketchyshapes" sd="9082500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4CAD678-4A20-A71F-009E-63D2082B48F4}"/>
              </a:ext>
            </a:extLst>
          </p:cNvPr>
          <p:cNvSpPr/>
          <p:nvPr/>
        </p:nvSpPr>
        <p:spPr>
          <a:xfrm>
            <a:off x="1560610" y="4777816"/>
            <a:ext cx="4109662" cy="1053572"/>
          </a:xfrm>
          <a:custGeom>
            <a:avLst/>
            <a:gdLst>
              <a:gd name="connsiteX0" fmla="*/ 0 w 4109662"/>
              <a:gd name="connsiteY0" fmla="*/ 0 h 1053572"/>
              <a:gd name="connsiteX1" fmla="*/ 602750 w 4109662"/>
              <a:gd name="connsiteY1" fmla="*/ 0 h 1053572"/>
              <a:gd name="connsiteX2" fmla="*/ 1246597 w 4109662"/>
              <a:gd name="connsiteY2" fmla="*/ 0 h 1053572"/>
              <a:gd name="connsiteX3" fmla="*/ 1890445 w 4109662"/>
              <a:gd name="connsiteY3" fmla="*/ 0 h 1053572"/>
              <a:gd name="connsiteX4" fmla="*/ 2575388 w 4109662"/>
              <a:gd name="connsiteY4" fmla="*/ 0 h 1053572"/>
              <a:gd name="connsiteX5" fmla="*/ 3137042 w 4109662"/>
              <a:gd name="connsiteY5" fmla="*/ 0 h 1053572"/>
              <a:gd name="connsiteX6" fmla="*/ 4109662 w 4109662"/>
              <a:gd name="connsiteY6" fmla="*/ 0 h 1053572"/>
              <a:gd name="connsiteX7" fmla="*/ 4109662 w 4109662"/>
              <a:gd name="connsiteY7" fmla="*/ 505715 h 1053572"/>
              <a:gd name="connsiteX8" fmla="*/ 4109662 w 4109662"/>
              <a:gd name="connsiteY8" fmla="*/ 1053572 h 1053572"/>
              <a:gd name="connsiteX9" fmla="*/ 3383622 w 4109662"/>
              <a:gd name="connsiteY9" fmla="*/ 1053572 h 1053572"/>
              <a:gd name="connsiteX10" fmla="*/ 2698678 w 4109662"/>
              <a:gd name="connsiteY10" fmla="*/ 1053572 h 1053572"/>
              <a:gd name="connsiteX11" fmla="*/ 1931541 w 4109662"/>
              <a:gd name="connsiteY11" fmla="*/ 1053572 h 1053572"/>
              <a:gd name="connsiteX12" fmla="*/ 1164404 w 4109662"/>
              <a:gd name="connsiteY12" fmla="*/ 1053572 h 1053572"/>
              <a:gd name="connsiteX13" fmla="*/ 0 w 4109662"/>
              <a:gd name="connsiteY13" fmla="*/ 1053572 h 1053572"/>
              <a:gd name="connsiteX14" fmla="*/ 0 w 4109662"/>
              <a:gd name="connsiteY14" fmla="*/ 547857 h 1053572"/>
              <a:gd name="connsiteX15" fmla="*/ 0 w 4109662"/>
              <a:gd name="connsiteY15" fmla="*/ 0 h 105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09662" h="1053572" fill="none" extrusionOk="0">
                <a:moveTo>
                  <a:pt x="0" y="0"/>
                </a:moveTo>
                <a:cubicBezTo>
                  <a:pt x="228325" y="14850"/>
                  <a:pt x="308571" y="-5711"/>
                  <a:pt x="602750" y="0"/>
                </a:cubicBezTo>
                <a:cubicBezTo>
                  <a:pt x="896929" y="5711"/>
                  <a:pt x="958485" y="-14386"/>
                  <a:pt x="1246597" y="0"/>
                </a:cubicBezTo>
                <a:cubicBezTo>
                  <a:pt x="1534709" y="14386"/>
                  <a:pt x="1722326" y="-8909"/>
                  <a:pt x="1890445" y="0"/>
                </a:cubicBezTo>
                <a:cubicBezTo>
                  <a:pt x="2058564" y="8909"/>
                  <a:pt x="2337918" y="19412"/>
                  <a:pt x="2575388" y="0"/>
                </a:cubicBezTo>
                <a:cubicBezTo>
                  <a:pt x="2812858" y="-19412"/>
                  <a:pt x="2926770" y="-10498"/>
                  <a:pt x="3137042" y="0"/>
                </a:cubicBezTo>
                <a:cubicBezTo>
                  <a:pt x="3347314" y="10498"/>
                  <a:pt x="3844222" y="-40066"/>
                  <a:pt x="4109662" y="0"/>
                </a:cubicBezTo>
                <a:cubicBezTo>
                  <a:pt x="4090831" y="232421"/>
                  <a:pt x="4125943" y="348260"/>
                  <a:pt x="4109662" y="505715"/>
                </a:cubicBezTo>
                <a:cubicBezTo>
                  <a:pt x="4093381" y="663171"/>
                  <a:pt x="4089645" y="871310"/>
                  <a:pt x="4109662" y="1053572"/>
                </a:cubicBezTo>
                <a:cubicBezTo>
                  <a:pt x="3754059" y="1030785"/>
                  <a:pt x="3532831" y="1030829"/>
                  <a:pt x="3383622" y="1053572"/>
                </a:cubicBezTo>
                <a:cubicBezTo>
                  <a:pt x="3234413" y="1076315"/>
                  <a:pt x="2903301" y="1086272"/>
                  <a:pt x="2698678" y="1053572"/>
                </a:cubicBezTo>
                <a:cubicBezTo>
                  <a:pt x="2494055" y="1020872"/>
                  <a:pt x="2246212" y="1035066"/>
                  <a:pt x="1931541" y="1053572"/>
                </a:cubicBezTo>
                <a:cubicBezTo>
                  <a:pt x="1616870" y="1072078"/>
                  <a:pt x="1443843" y="1080791"/>
                  <a:pt x="1164404" y="1053572"/>
                </a:cubicBezTo>
                <a:cubicBezTo>
                  <a:pt x="884965" y="1026353"/>
                  <a:pt x="578938" y="1085520"/>
                  <a:pt x="0" y="1053572"/>
                </a:cubicBezTo>
                <a:cubicBezTo>
                  <a:pt x="-19643" y="863067"/>
                  <a:pt x="12791" y="675475"/>
                  <a:pt x="0" y="547857"/>
                </a:cubicBezTo>
                <a:cubicBezTo>
                  <a:pt x="-12791" y="420240"/>
                  <a:pt x="-10498" y="191198"/>
                  <a:pt x="0" y="0"/>
                </a:cubicBezTo>
                <a:close/>
              </a:path>
              <a:path w="4109662" h="1053572" stroke="0" extrusionOk="0">
                <a:moveTo>
                  <a:pt x="0" y="0"/>
                </a:moveTo>
                <a:cubicBezTo>
                  <a:pt x="175800" y="-23993"/>
                  <a:pt x="426849" y="23205"/>
                  <a:pt x="643847" y="0"/>
                </a:cubicBezTo>
                <a:cubicBezTo>
                  <a:pt x="860845" y="-23205"/>
                  <a:pt x="994770" y="13928"/>
                  <a:pt x="1328791" y="0"/>
                </a:cubicBezTo>
                <a:cubicBezTo>
                  <a:pt x="1662812" y="-13928"/>
                  <a:pt x="1737839" y="-28115"/>
                  <a:pt x="1931541" y="0"/>
                </a:cubicBezTo>
                <a:cubicBezTo>
                  <a:pt x="2125243" y="28115"/>
                  <a:pt x="2374511" y="10036"/>
                  <a:pt x="2616485" y="0"/>
                </a:cubicBezTo>
                <a:cubicBezTo>
                  <a:pt x="2858459" y="-10036"/>
                  <a:pt x="3171550" y="14795"/>
                  <a:pt x="3383622" y="0"/>
                </a:cubicBezTo>
                <a:cubicBezTo>
                  <a:pt x="3595694" y="-14795"/>
                  <a:pt x="3869759" y="26240"/>
                  <a:pt x="4109662" y="0"/>
                </a:cubicBezTo>
                <a:cubicBezTo>
                  <a:pt x="4109091" y="180195"/>
                  <a:pt x="4131123" y="330847"/>
                  <a:pt x="4109662" y="516250"/>
                </a:cubicBezTo>
                <a:cubicBezTo>
                  <a:pt x="4088202" y="701653"/>
                  <a:pt x="4096472" y="922369"/>
                  <a:pt x="4109662" y="1053572"/>
                </a:cubicBezTo>
                <a:cubicBezTo>
                  <a:pt x="3900258" y="1077753"/>
                  <a:pt x="3570415" y="1044229"/>
                  <a:pt x="3383622" y="1053572"/>
                </a:cubicBezTo>
                <a:cubicBezTo>
                  <a:pt x="3196829" y="1062915"/>
                  <a:pt x="2870098" y="1055990"/>
                  <a:pt x="2739775" y="1053572"/>
                </a:cubicBezTo>
                <a:cubicBezTo>
                  <a:pt x="2609452" y="1051154"/>
                  <a:pt x="2406955" y="1075234"/>
                  <a:pt x="2178121" y="1053572"/>
                </a:cubicBezTo>
                <a:cubicBezTo>
                  <a:pt x="1949287" y="1031910"/>
                  <a:pt x="1679000" y="1053096"/>
                  <a:pt x="1493177" y="1053572"/>
                </a:cubicBezTo>
                <a:cubicBezTo>
                  <a:pt x="1307354" y="1054048"/>
                  <a:pt x="1089185" y="1067247"/>
                  <a:pt x="808234" y="1053572"/>
                </a:cubicBezTo>
                <a:cubicBezTo>
                  <a:pt x="527283" y="1039897"/>
                  <a:pt x="240389" y="1067988"/>
                  <a:pt x="0" y="1053572"/>
                </a:cubicBezTo>
                <a:cubicBezTo>
                  <a:pt x="15370" y="898127"/>
                  <a:pt x="-1938" y="734905"/>
                  <a:pt x="0" y="505715"/>
                </a:cubicBezTo>
                <a:cubicBezTo>
                  <a:pt x="1938" y="276525"/>
                  <a:pt x="-12552" y="204553"/>
                  <a:pt x="0" y="0"/>
                </a:cubicBezTo>
                <a:close/>
              </a:path>
            </a:pathLst>
          </a:custGeom>
          <a:solidFill>
            <a:schemeClr val="bg1"/>
          </a:solidFill>
          <a:ln>
            <a:solidFill>
              <a:schemeClr val="tx1"/>
            </a:solidFill>
            <a:extLst>
              <a:ext uri="{C807C97D-BFC1-408E-A445-0C87EB9F89A2}">
                <ask:lineSketchStyleProps xmlns:ask="http://schemas.microsoft.com/office/drawing/2018/sketchyshapes" sd="9082500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21F49F33-6572-E22D-4972-940095639A29}"/>
              </a:ext>
            </a:extLst>
          </p:cNvPr>
          <p:cNvSpPr txBox="1"/>
          <p:nvPr/>
        </p:nvSpPr>
        <p:spPr>
          <a:xfrm>
            <a:off x="1683950" y="4999646"/>
            <a:ext cx="3862981" cy="584775"/>
          </a:xfrm>
          <a:prstGeom prst="rect">
            <a:avLst/>
          </a:prstGeom>
          <a:noFill/>
        </p:spPr>
        <p:txBody>
          <a:bodyPr wrap="square" rtlCol="0">
            <a:spAutoFit/>
          </a:bodyPr>
          <a:lstStyle/>
          <a:p>
            <a:pPr algn="ctr"/>
            <a:r>
              <a:rPr lang="fr-FR" sz="1600" b="1" dirty="0">
                <a:latin typeface="Cavolini" panose="03000502040302020204" pitchFamily="66" charset="0"/>
                <a:cs typeface="Cavolini" panose="03000502040302020204" pitchFamily="66" charset="0"/>
              </a:rPr>
              <a:t>Lucie TESSON</a:t>
            </a:r>
          </a:p>
          <a:p>
            <a:pPr algn="ctr"/>
            <a:r>
              <a:rPr lang="fr-FR" sz="1600" dirty="0">
                <a:latin typeface="Cavolini" panose="03000502040302020204" pitchFamily="66" charset="0"/>
                <a:cs typeface="Cavolini" panose="03000502040302020204" pitchFamily="66" charset="0"/>
                <a:hlinkClick r:id="rId8"/>
              </a:rPr>
              <a:t>lucie.tesson@papernest.com</a:t>
            </a:r>
            <a:endParaRPr lang="fr-FR" sz="1600" dirty="0">
              <a:latin typeface="Cavolini" panose="03000502040302020204" pitchFamily="66" charset="0"/>
              <a:cs typeface="Cavolini" panose="03000502040302020204" pitchFamily="66" charset="0"/>
            </a:endParaRPr>
          </a:p>
        </p:txBody>
      </p:sp>
      <p:sp>
        <p:nvSpPr>
          <p:cNvPr id="18" name="Rectangle 17">
            <a:extLst>
              <a:ext uri="{FF2B5EF4-FFF2-40B4-BE49-F238E27FC236}">
                <a16:creationId xmlns:a16="http://schemas.microsoft.com/office/drawing/2014/main" id="{F6760B6F-338E-9EEB-887B-CD4EE375D7B3}"/>
              </a:ext>
            </a:extLst>
          </p:cNvPr>
          <p:cNvSpPr/>
          <p:nvPr/>
        </p:nvSpPr>
        <p:spPr>
          <a:xfrm>
            <a:off x="6453089" y="4884886"/>
            <a:ext cx="4109662" cy="1053572"/>
          </a:xfrm>
          <a:custGeom>
            <a:avLst/>
            <a:gdLst>
              <a:gd name="connsiteX0" fmla="*/ 0 w 4109662"/>
              <a:gd name="connsiteY0" fmla="*/ 0 h 1053572"/>
              <a:gd name="connsiteX1" fmla="*/ 602750 w 4109662"/>
              <a:gd name="connsiteY1" fmla="*/ 0 h 1053572"/>
              <a:gd name="connsiteX2" fmla="*/ 1246597 w 4109662"/>
              <a:gd name="connsiteY2" fmla="*/ 0 h 1053572"/>
              <a:gd name="connsiteX3" fmla="*/ 1890445 w 4109662"/>
              <a:gd name="connsiteY3" fmla="*/ 0 h 1053572"/>
              <a:gd name="connsiteX4" fmla="*/ 2575388 w 4109662"/>
              <a:gd name="connsiteY4" fmla="*/ 0 h 1053572"/>
              <a:gd name="connsiteX5" fmla="*/ 3137042 w 4109662"/>
              <a:gd name="connsiteY5" fmla="*/ 0 h 1053572"/>
              <a:gd name="connsiteX6" fmla="*/ 4109662 w 4109662"/>
              <a:gd name="connsiteY6" fmla="*/ 0 h 1053572"/>
              <a:gd name="connsiteX7" fmla="*/ 4109662 w 4109662"/>
              <a:gd name="connsiteY7" fmla="*/ 505715 h 1053572"/>
              <a:gd name="connsiteX8" fmla="*/ 4109662 w 4109662"/>
              <a:gd name="connsiteY8" fmla="*/ 1053572 h 1053572"/>
              <a:gd name="connsiteX9" fmla="*/ 3383622 w 4109662"/>
              <a:gd name="connsiteY9" fmla="*/ 1053572 h 1053572"/>
              <a:gd name="connsiteX10" fmla="*/ 2698678 w 4109662"/>
              <a:gd name="connsiteY10" fmla="*/ 1053572 h 1053572"/>
              <a:gd name="connsiteX11" fmla="*/ 1931541 w 4109662"/>
              <a:gd name="connsiteY11" fmla="*/ 1053572 h 1053572"/>
              <a:gd name="connsiteX12" fmla="*/ 1164404 w 4109662"/>
              <a:gd name="connsiteY12" fmla="*/ 1053572 h 1053572"/>
              <a:gd name="connsiteX13" fmla="*/ 0 w 4109662"/>
              <a:gd name="connsiteY13" fmla="*/ 1053572 h 1053572"/>
              <a:gd name="connsiteX14" fmla="*/ 0 w 4109662"/>
              <a:gd name="connsiteY14" fmla="*/ 547857 h 1053572"/>
              <a:gd name="connsiteX15" fmla="*/ 0 w 4109662"/>
              <a:gd name="connsiteY15" fmla="*/ 0 h 105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09662" h="1053572" fill="none" extrusionOk="0">
                <a:moveTo>
                  <a:pt x="0" y="0"/>
                </a:moveTo>
                <a:cubicBezTo>
                  <a:pt x="228325" y="14850"/>
                  <a:pt x="308571" y="-5711"/>
                  <a:pt x="602750" y="0"/>
                </a:cubicBezTo>
                <a:cubicBezTo>
                  <a:pt x="896929" y="5711"/>
                  <a:pt x="958485" y="-14386"/>
                  <a:pt x="1246597" y="0"/>
                </a:cubicBezTo>
                <a:cubicBezTo>
                  <a:pt x="1534709" y="14386"/>
                  <a:pt x="1722326" y="-8909"/>
                  <a:pt x="1890445" y="0"/>
                </a:cubicBezTo>
                <a:cubicBezTo>
                  <a:pt x="2058564" y="8909"/>
                  <a:pt x="2337918" y="19412"/>
                  <a:pt x="2575388" y="0"/>
                </a:cubicBezTo>
                <a:cubicBezTo>
                  <a:pt x="2812858" y="-19412"/>
                  <a:pt x="2926770" y="-10498"/>
                  <a:pt x="3137042" y="0"/>
                </a:cubicBezTo>
                <a:cubicBezTo>
                  <a:pt x="3347314" y="10498"/>
                  <a:pt x="3844222" y="-40066"/>
                  <a:pt x="4109662" y="0"/>
                </a:cubicBezTo>
                <a:cubicBezTo>
                  <a:pt x="4090831" y="232421"/>
                  <a:pt x="4125943" y="348260"/>
                  <a:pt x="4109662" y="505715"/>
                </a:cubicBezTo>
                <a:cubicBezTo>
                  <a:pt x="4093381" y="663171"/>
                  <a:pt x="4089645" y="871310"/>
                  <a:pt x="4109662" y="1053572"/>
                </a:cubicBezTo>
                <a:cubicBezTo>
                  <a:pt x="3754059" y="1030785"/>
                  <a:pt x="3532831" y="1030829"/>
                  <a:pt x="3383622" y="1053572"/>
                </a:cubicBezTo>
                <a:cubicBezTo>
                  <a:pt x="3234413" y="1076315"/>
                  <a:pt x="2903301" y="1086272"/>
                  <a:pt x="2698678" y="1053572"/>
                </a:cubicBezTo>
                <a:cubicBezTo>
                  <a:pt x="2494055" y="1020872"/>
                  <a:pt x="2246212" y="1035066"/>
                  <a:pt x="1931541" y="1053572"/>
                </a:cubicBezTo>
                <a:cubicBezTo>
                  <a:pt x="1616870" y="1072078"/>
                  <a:pt x="1443843" y="1080791"/>
                  <a:pt x="1164404" y="1053572"/>
                </a:cubicBezTo>
                <a:cubicBezTo>
                  <a:pt x="884965" y="1026353"/>
                  <a:pt x="578938" y="1085520"/>
                  <a:pt x="0" y="1053572"/>
                </a:cubicBezTo>
                <a:cubicBezTo>
                  <a:pt x="-19643" y="863067"/>
                  <a:pt x="12791" y="675475"/>
                  <a:pt x="0" y="547857"/>
                </a:cubicBezTo>
                <a:cubicBezTo>
                  <a:pt x="-12791" y="420240"/>
                  <a:pt x="-10498" y="191198"/>
                  <a:pt x="0" y="0"/>
                </a:cubicBezTo>
                <a:close/>
              </a:path>
              <a:path w="4109662" h="1053572" stroke="0" extrusionOk="0">
                <a:moveTo>
                  <a:pt x="0" y="0"/>
                </a:moveTo>
                <a:cubicBezTo>
                  <a:pt x="175800" y="-23993"/>
                  <a:pt x="426849" y="23205"/>
                  <a:pt x="643847" y="0"/>
                </a:cubicBezTo>
                <a:cubicBezTo>
                  <a:pt x="860845" y="-23205"/>
                  <a:pt x="994770" y="13928"/>
                  <a:pt x="1328791" y="0"/>
                </a:cubicBezTo>
                <a:cubicBezTo>
                  <a:pt x="1662812" y="-13928"/>
                  <a:pt x="1737839" y="-28115"/>
                  <a:pt x="1931541" y="0"/>
                </a:cubicBezTo>
                <a:cubicBezTo>
                  <a:pt x="2125243" y="28115"/>
                  <a:pt x="2374511" y="10036"/>
                  <a:pt x="2616485" y="0"/>
                </a:cubicBezTo>
                <a:cubicBezTo>
                  <a:pt x="2858459" y="-10036"/>
                  <a:pt x="3171550" y="14795"/>
                  <a:pt x="3383622" y="0"/>
                </a:cubicBezTo>
                <a:cubicBezTo>
                  <a:pt x="3595694" y="-14795"/>
                  <a:pt x="3869759" y="26240"/>
                  <a:pt x="4109662" y="0"/>
                </a:cubicBezTo>
                <a:cubicBezTo>
                  <a:pt x="4109091" y="180195"/>
                  <a:pt x="4131123" y="330847"/>
                  <a:pt x="4109662" y="516250"/>
                </a:cubicBezTo>
                <a:cubicBezTo>
                  <a:pt x="4088202" y="701653"/>
                  <a:pt x="4096472" y="922369"/>
                  <a:pt x="4109662" y="1053572"/>
                </a:cubicBezTo>
                <a:cubicBezTo>
                  <a:pt x="3900258" y="1077753"/>
                  <a:pt x="3570415" y="1044229"/>
                  <a:pt x="3383622" y="1053572"/>
                </a:cubicBezTo>
                <a:cubicBezTo>
                  <a:pt x="3196829" y="1062915"/>
                  <a:pt x="2870098" y="1055990"/>
                  <a:pt x="2739775" y="1053572"/>
                </a:cubicBezTo>
                <a:cubicBezTo>
                  <a:pt x="2609452" y="1051154"/>
                  <a:pt x="2406955" y="1075234"/>
                  <a:pt x="2178121" y="1053572"/>
                </a:cubicBezTo>
                <a:cubicBezTo>
                  <a:pt x="1949287" y="1031910"/>
                  <a:pt x="1679000" y="1053096"/>
                  <a:pt x="1493177" y="1053572"/>
                </a:cubicBezTo>
                <a:cubicBezTo>
                  <a:pt x="1307354" y="1054048"/>
                  <a:pt x="1089185" y="1067247"/>
                  <a:pt x="808234" y="1053572"/>
                </a:cubicBezTo>
                <a:cubicBezTo>
                  <a:pt x="527283" y="1039897"/>
                  <a:pt x="240389" y="1067988"/>
                  <a:pt x="0" y="1053572"/>
                </a:cubicBezTo>
                <a:cubicBezTo>
                  <a:pt x="15370" y="898127"/>
                  <a:pt x="-1938" y="734905"/>
                  <a:pt x="0" y="505715"/>
                </a:cubicBezTo>
                <a:cubicBezTo>
                  <a:pt x="1938" y="276525"/>
                  <a:pt x="-12552" y="204553"/>
                  <a:pt x="0" y="0"/>
                </a:cubicBezTo>
                <a:close/>
              </a:path>
            </a:pathLst>
          </a:custGeom>
          <a:ln>
            <a:solidFill>
              <a:srgbClr val="C00000"/>
            </a:solidFill>
            <a:extLst>
              <a:ext uri="{C807C97D-BFC1-408E-A445-0C87EB9F89A2}">
                <ask:lineSketchStyleProps xmlns:ask="http://schemas.microsoft.com/office/drawing/2018/sketchyshapes" sd="9082500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566576A0-DEFC-BB4F-10FD-1CE4FDC452EB}"/>
              </a:ext>
            </a:extLst>
          </p:cNvPr>
          <p:cNvSpPr/>
          <p:nvPr/>
        </p:nvSpPr>
        <p:spPr>
          <a:xfrm>
            <a:off x="6379457" y="4777816"/>
            <a:ext cx="4109662" cy="1053572"/>
          </a:xfrm>
          <a:custGeom>
            <a:avLst/>
            <a:gdLst>
              <a:gd name="connsiteX0" fmla="*/ 0 w 4109662"/>
              <a:gd name="connsiteY0" fmla="*/ 0 h 1053572"/>
              <a:gd name="connsiteX1" fmla="*/ 602750 w 4109662"/>
              <a:gd name="connsiteY1" fmla="*/ 0 h 1053572"/>
              <a:gd name="connsiteX2" fmla="*/ 1246597 w 4109662"/>
              <a:gd name="connsiteY2" fmla="*/ 0 h 1053572"/>
              <a:gd name="connsiteX3" fmla="*/ 1890445 w 4109662"/>
              <a:gd name="connsiteY3" fmla="*/ 0 h 1053572"/>
              <a:gd name="connsiteX4" fmla="*/ 2575388 w 4109662"/>
              <a:gd name="connsiteY4" fmla="*/ 0 h 1053572"/>
              <a:gd name="connsiteX5" fmla="*/ 3137042 w 4109662"/>
              <a:gd name="connsiteY5" fmla="*/ 0 h 1053572"/>
              <a:gd name="connsiteX6" fmla="*/ 4109662 w 4109662"/>
              <a:gd name="connsiteY6" fmla="*/ 0 h 1053572"/>
              <a:gd name="connsiteX7" fmla="*/ 4109662 w 4109662"/>
              <a:gd name="connsiteY7" fmla="*/ 505715 h 1053572"/>
              <a:gd name="connsiteX8" fmla="*/ 4109662 w 4109662"/>
              <a:gd name="connsiteY8" fmla="*/ 1053572 h 1053572"/>
              <a:gd name="connsiteX9" fmla="*/ 3383622 w 4109662"/>
              <a:gd name="connsiteY9" fmla="*/ 1053572 h 1053572"/>
              <a:gd name="connsiteX10" fmla="*/ 2698678 w 4109662"/>
              <a:gd name="connsiteY10" fmla="*/ 1053572 h 1053572"/>
              <a:gd name="connsiteX11" fmla="*/ 1931541 w 4109662"/>
              <a:gd name="connsiteY11" fmla="*/ 1053572 h 1053572"/>
              <a:gd name="connsiteX12" fmla="*/ 1164404 w 4109662"/>
              <a:gd name="connsiteY12" fmla="*/ 1053572 h 1053572"/>
              <a:gd name="connsiteX13" fmla="*/ 0 w 4109662"/>
              <a:gd name="connsiteY13" fmla="*/ 1053572 h 1053572"/>
              <a:gd name="connsiteX14" fmla="*/ 0 w 4109662"/>
              <a:gd name="connsiteY14" fmla="*/ 547857 h 1053572"/>
              <a:gd name="connsiteX15" fmla="*/ 0 w 4109662"/>
              <a:gd name="connsiteY15" fmla="*/ 0 h 105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09662" h="1053572" fill="none" extrusionOk="0">
                <a:moveTo>
                  <a:pt x="0" y="0"/>
                </a:moveTo>
                <a:cubicBezTo>
                  <a:pt x="228325" y="14850"/>
                  <a:pt x="308571" y="-5711"/>
                  <a:pt x="602750" y="0"/>
                </a:cubicBezTo>
                <a:cubicBezTo>
                  <a:pt x="896929" y="5711"/>
                  <a:pt x="958485" y="-14386"/>
                  <a:pt x="1246597" y="0"/>
                </a:cubicBezTo>
                <a:cubicBezTo>
                  <a:pt x="1534709" y="14386"/>
                  <a:pt x="1722326" y="-8909"/>
                  <a:pt x="1890445" y="0"/>
                </a:cubicBezTo>
                <a:cubicBezTo>
                  <a:pt x="2058564" y="8909"/>
                  <a:pt x="2337918" y="19412"/>
                  <a:pt x="2575388" y="0"/>
                </a:cubicBezTo>
                <a:cubicBezTo>
                  <a:pt x="2812858" y="-19412"/>
                  <a:pt x="2926770" y="-10498"/>
                  <a:pt x="3137042" y="0"/>
                </a:cubicBezTo>
                <a:cubicBezTo>
                  <a:pt x="3347314" y="10498"/>
                  <a:pt x="3844222" y="-40066"/>
                  <a:pt x="4109662" y="0"/>
                </a:cubicBezTo>
                <a:cubicBezTo>
                  <a:pt x="4090831" y="232421"/>
                  <a:pt x="4125943" y="348260"/>
                  <a:pt x="4109662" y="505715"/>
                </a:cubicBezTo>
                <a:cubicBezTo>
                  <a:pt x="4093381" y="663171"/>
                  <a:pt x="4089645" y="871310"/>
                  <a:pt x="4109662" y="1053572"/>
                </a:cubicBezTo>
                <a:cubicBezTo>
                  <a:pt x="3754059" y="1030785"/>
                  <a:pt x="3532831" y="1030829"/>
                  <a:pt x="3383622" y="1053572"/>
                </a:cubicBezTo>
                <a:cubicBezTo>
                  <a:pt x="3234413" y="1076315"/>
                  <a:pt x="2903301" y="1086272"/>
                  <a:pt x="2698678" y="1053572"/>
                </a:cubicBezTo>
                <a:cubicBezTo>
                  <a:pt x="2494055" y="1020872"/>
                  <a:pt x="2246212" y="1035066"/>
                  <a:pt x="1931541" y="1053572"/>
                </a:cubicBezTo>
                <a:cubicBezTo>
                  <a:pt x="1616870" y="1072078"/>
                  <a:pt x="1443843" y="1080791"/>
                  <a:pt x="1164404" y="1053572"/>
                </a:cubicBezTo>
                <a:cubicBezTo>
                  <a:pt x="884965" y="1026353"/>
                  <a:pt x="578938" y="1085520"/>
                  <a:pt x="0" y="1053572"/>
                </a:cubicBezTo>
                <a:cubicBezTo>
                  <a:pt x="-19643" y="863067"/>
                  <a:pt x="12791" y="675475"/>
                  <a:pt x="0" y="547857"/>
                </a:cubicBezTo>
                <a:cubicBezTo>
                  <a:pt x="-12791" y="420240"/>
                  <a:pt x="-10498" y="191198"/>
                  <a:pt x="0" y="0"/>
                </a:cubicBezTo>
                <a:close/>
              </a:path>
              <a:path w="4109662" h="1053572" stroke="0" extrusionOk="0">
                <a:moveTo>
                  <a:pt x="0" y="0"/>
                </a:moveTo>
                <a:cubicBezTo>
                  <a:pt x="175800" y="-23993"/>
                  <a:pt x="426849" y="23205"/>
                  <a:pt x="643847" y="0"/>
                </a:cubicBezTo>
                <a:cubicBezTo>
                  <a:pt x="860845" y="-23205"/>
                  <a:pt x="994770" y="13928"/>
                  <a:pt x="1328791" y="0"/>
                </a:cubicBezTo>
                <a:cubicBezTo>
                  <a:pt x="1662812" y="-13928"/>
                  <a:pt x="1737839" y="-28115"/>
                  <a:pt x="1931541" y="0"/>
                </a:cubicBezTo>
                <a:cubicBezTo>
                  <a:pt x="2125243" y="28115"/>
                  <a:pt x="2374511" y="10036"/>
                  <a:pt x="2616485" y="0"/>
                </a:cubicBezTo>
                <a:cubicBezTo>
                  <a:pt x="2858459" y="-10036"/>
                  <a:pt x="3171550" y="14795"/>
                  <a:pt x="3383622" y="0"/>
                </a:cubicBezTo>
                <a:cubicBezTo>
                  <a:pt x="3595694" y="-14795"/>
                  <a:pt x="3869759" y="26240"/>
                  <a:pt x="4109662" y="0"/>
                </a:cubicBezTo>
                <a:cubicBezTo>
                  <a:pt x="4109091" y="180195"/>
                  <a:pt x="4131123" y="330847"/>
                  <a:pt x="4109662" y="516250"/>
                </a:cubicBezTo>
                <a:cubicBezTo>
                  <a:pt x="4088202" y="701653"/>
                  <a:pt x="4096472" y="922369"/>
                  <a:pt x="4109662" y="1053572"/>
                </a:cubicBezTo>
                <a:cubicBezTo>
                  <a:pt x="3900258" y="1077753"/>
                  <a:pt x="3570415" y="1044229"/>
                  <a:pt x="3383622" y="1053572"/>
                </a:cubicBezTo>
                <a:cubicBezTo>
                  <a:pt x="3196829" y="1062915"/>
                  <a:pt x="2870098" y="1055990"/>
                  <a:pt x="2739775" y="1053572"/>
                </a:cubicBezTo>
                <a:cubicBezTo>
                  <a:pt x="2609452" y="1051154"/>
                  <a:pt x="2406955" y="1075234"/>
                  <a:pt x="2178121" y="1053572"/>
                </a:cubicBezTo>
                <a:cubicBezTo>
                  <a:pt x="1949287" y="1031910"/>
                  <a:pt x="1679000" y="1053096"/>
                  <a:pt x="1493177" y="1053572"/>
                </a:cubicBezTo>
                <a:cubicBezTo>
                  <a:pt x="1307354" y="1054048"/>
                  <a:pt x="1089185" y="1067247"/>
                  <a:pt x="808234" y="1053572"/>
                </a:cubicBezTo>
                <a:cubicBezTo>
                  <a:pt x="527283" y="1039897"/>
                  <a:pt x="240389" y="1067988"/>
                  <a:pt x="0" y="1053572"/>
                </a:cubicBezTo>
                <a:cubicBezTo>
                  <a:pt x="15370" y="898127"/>
                  <a:pt x="-1938" y="734905"/>
                  <a:pt x="0" y="505715"/>
                </a:cubicBezTo>
                <a:cubicBezTo>
                  <a:pt x="1938" y="276525"/>
                  <a:pt x="-12552" y="204553"/>
                  <a:pt x="0" y="0"/>
                </a:cubicBezTo>
                <a:close/>
              </a:path>
            </a:pathLst>
          </a:custGeom>
          <a:solidFill>
            <a:schemeClr val="bg1"/>
          </a:solidFill>
          <a:ln>
            <a:solidFill>
              <a:schemeClr val="tx1"/>
            </a:solidFill>
            <a:extLst>
              <a:ext uri="{C807C97D-BFC1-408E-A445-0C87EB9F89A2}">
                <ask:lineSketchStyleProps xmlns:ask="http://schemas.microsoft.com/office/drawing/2018/sketchyshapes" sd="9082500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3686D41C-4840-D65C-4306-23E1AC1C5B92}"/>
              </a:ext>
            </a:extLst>
          </p:cNvPr>
          <p:cNvSpPr txBox="1"/>
          <p:nvPr/>
        </p:nvSpPr>
        <p:spPr>
          <a:xfrm>
            <a:off x="6502797" y="4999646"/>
            <a:ext cx="3862981" cy="584775"/>
          </a:xfrm>
          <a:prstGeom prst="rect">
            <a:avLst/>
          </a:prstGeom>
          <a:noFill/>
        </p:spPr>
        <p:txBody>
          <a:bodyPr wrap="square" rtlCol="0">
            <a:spAutoFit/>
          </a:bodyPr>
          <a:lstStyle/>
          <a:p>
            <a:pPr algn="ctr"/>
            <a:r>
              <a:rPr lang="fr-FR" sz="1600" b="1" dirty="0">
                <a:latin typeface="Cavolini" panose="03000502040302020204" pitchFamily="66" charset="0"/>
                <a:cs typeface="Cavolini" panose="03000502040302020204" pitchFamily="66" charset="0"/>
              </a:rPr>
              <a:t>Noé BENARD</a:t>
            </a:r>
          </a:p>
          <a:p>
            <a:pPr algn="ctr"/>
            <a:r>
              <a:rPr lang="fr-FR" sz="1600" dirty="0">
                <a:latin typeface="Cavolini" panose="03000502040302020204" pitchFamily="66" charset="0"/>
                <a:cs typeface="Cavolini" panose="03000502040302020204" pitchFamily="66" charset="0"/>
                <a:hlinkClick r:id="rId9"/>
              </a:rPr>
              <a:t>noe.benard@papernest.com</a:t>
            </a:r>
            <a:r>
              <a:rPr lang="fr-FR" sz="1600" dirty="0">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401860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1"/>
          </p:nvPr>
        </p:nvSpPr>
        <p:spPr/>
        <p:txBody>
          <a:bodyPr/>
          <a:lstStyle/>
          <a:p>
            <a:r>
              <a:rPr lang="fr-FR" dirty="0"/>
              <a:t>Département Marketing</a:t>
            </a:r>
          </a:p>
        </p:txBody>
      </p:sp>
      <p:sp>
        <p:nvSpPr>
          <p:cNvPr id="7" name="Titre 3">
            <a:extLst>
              <a:ext uri="{FF2B5EF4-FFF2-40B4-BE49-F238E27FC236}">
                <a16:creationId xmlns:a16="http://schemas.microsoft.com/office/drawing/2014/main" id="{041583C1-0950-636F-DD02-4FA1BAF0534E}"/>
              </a:ext>
            </a:extLst>
          </p:cNvPr>
          <p:cNvSpPr txBox="1">
            <a:spLocks/>
          </p:cNvSpPr>
          <p:nvPr/>
        </p:nvSpPr>
        <p:spPr>
          <a:xfrm>
            <a:off x="0" y="1881546"/>
            <a:ext cx="12192000" cy="2233442"/>
          </a:xfrm>
          <a:prstGeom prst="rect">
            <a:avLst/>
          </a:prstGeom>
          <a:noFill/>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3600" dirty="0">
                <a:solidFill>
                  <a:srgbClr val="E84048"/>
                </a:solidFill>
                <a:effectLst>
                  <a:outerShdw blurRad="38100" dist="38100" dir="2700000" algn="tl">
                    <a:srgbClr val="000000">
                      <a:alpha val="43137"/>
                    </a:srgbClr>
                  </a:outerShdw>
                </a:effectLst>
              </a:rPr>
              <a:t>A VOUS DE TESTER SI VOUS LE SOUHAITEZ !</a:t>
            </a:r>
          </a:p>
          <a:p>
            <a:pPr algn="ctr"/>
            <a:r>
              <a:rPr lang="fr-FR" sz="3200" i="1" dirty="0">
                <a:solidFill>
                  <a:srgbClr val="E84048"/>
                </a:solidFill>
                <a:effectLst>
                  <a:outerShdw blurRad="38100" dist="38100" dir="2700000" algn="tl">
                    <a:srgbClr val="000000">
                      <a:alpha val="43137"/>
                    </a:srgbClr>
                  </a:outerShdw>
                </a:effectLst>
              </a:rPr>
              <a:t>L’ESSAYER C’EST L’ADOPTER…</a:t>
            </a:r>
          </a:p>
        </p:txBody>
      </p:sp>
      <p:pic>
        <p:nvPicPr>
          <p:cNvPr id="14" name="Image 13" descr="Une image contenant intérieur, texte, meubles, table&#10;&#10;Description générée automatiquement">
            <a:extLst>
              <a:ext uri="{FF2B5EF4-FFF2-40B4-BE49-F238E27FC236}">
                <a16:creationId xmlns:a16="http://schemas.microsoft.com/office/drawing/2014/main" id="{EA78CE23-F8F3-EAF0-CD0F-61AC69E2423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22113" r="77887">
                        <a14:foregroundMark x1="42414" y1="87127" x2="50085" y2="86275"/>
                        <a14:foregroundMark x1="50085" y1="86275" x2="52676" y2="86275"/>
                        <a14:foregroundMark x1="62291" y1="84910" x2="62291" y2="84910"/>
                        <a14:foregroundMark x1="63689" y1="84655" x2="63553" y2="84569"/>
                        <a14:foregroundMark x1="64337" y1="85166" x2="64337" y2="85166"/>
                        <a14:foregroundMark x1="64780" y1="86189" x2="64780" y2="86189"/>
                        <a14:foregroundMark x1="65598" y1="85422" x2="65598" y2="85422"/>
                        <a14:foregroundMark x1="67064" y1="87127" x2="67064" y2="87127"/>
                        <a14:foregroundMark x1="67235" y1="87383" x2="67235" y2="87383"/>
                        <a14:foregroundMark x1="61507" y1="87894" x2="61507" y2="87894"/>
                        <a14:foregroundMark x1="61712" y1="86871" x2="61712" y2="86871"/>
                        <a14:foregroundMark x1="61302" y1="87894" x2="61166" y2="87894"/>
                        <a14:foregroundMark x1="61643" y1="88235" x2="61643" y2="88235"/>
                        <a14:foregroundMark x1="59700" y1="87809" x2="59700" y2="87809"/>
                        <a14:foregroundMark x1="59359" y1="87383" x2="59359" y2="87383"/>
                        <a14:foregroundMark x1="59768" y1="86189" x2="59768" y2="86189"/>
                        <a14:foregroundMark x1="66519" y1="72549" x2="66417" y2="74169"/>
                        <a14:foregroundMark x1="63348" y1="80307" x2="63450" y2="81330"/>
                        <a14:foregroundMark x1="36754" y1="81074" x2="36754" y2="81074"/>
                        <a14:foregroundMark x1="36754" y1="83546" x2="36754" y2="83546"/>
                        <a14:foregroundMark x1="36720" y1="85166" x2="36720" y2="85166"/>
                        <a14:foregroundMark x1="33208" y1="87809" x2="33208" y2="87809"/>
                        <a14:foregroundMark x1="33617" y1="86871" x2="33617" y2="86871"/>
                        <a14:foregroundMark x1="35800" y1="85166" x2="35800" y2="85166"/>
                        <a14:foregroundMark x1="38698" y1="88491" x2="38698" y2="88491"/>
                        <a14:foregroundMark x1="39039" y1="87894" x2="38902" y2="87980"/>
                        <a14:foregroundMark x1="34947" y1="88235" x2="34947" y2="88235"/>
                        <a14:foregroundMark x1="35015" y1="89003" x2="35015" y2="89003"/>
                        <a14:foregroundMark x1="33208" y1="87980" x2="33208" y2="87980"/>
                        <a14:foregroundMark x1="33583" y1="87980" x2="33515" y2="88406"/>
                        <a14:foregroundMark x1="32970" y1="88150" x2="32970" y2="88150"/>
                        <a14:foregroundMark x1="32970" y1="88747" x2="32970" y2="88747"/>
                        <a14:foregroundMark x1="52642" y1="52771" x2="52642" y2="52771"/>
                        <a14:foregroundMark x1="63212" y1="69991" x2="63212" y2="69991"/>
                        <a14:foregroundMark x1="62734" y1="69309" x2="62734" y2="69309"/>
                        <a14:foregroundMark x1="60109" y1="70673" x2="60109" y2="70673"/>
                        <a14:foregroundMark x1="60109" y1="73487" x2="60109" y2="73487"/>
                        <a14:foregroundMark x1="59905" y1="74851" x2="59905" y2="74851"/>
                        <a14:foregroundMark x1="49335" y1="53298" x2="49121" y2="61081"/>
                        <a14:foregroundMark x1="66873" y1="86156" x2="66873" y2="86156"/>
                        <a14:foregroundMark x1="65209" y1="87879" x2="65209" y2="87879"/>
                        <a14:foregroundMark x1="43631" y1="59477" x2="43631" y2="59477"/>
                        <a14:foregroundMark x1="40613" y1="88414" x2="40613" y2="88414"/>
                        <a14:foregroundMark x1="67277" y1="88295" x2="67277" y2="88295"/>
                        <a14:foregroundMark x1="39045" y1="87879" x2="39045" y2="87879"/>
                        <a14:backgroundMark x1="25264" y1="13725" x2="26696" y2="50810"/>
                        <a14:backgroundMark x1="25060" y1="43819" x2="50801" y2="31884"/>
                        <a14:backgroundMark x1="34027" y1="17562" x2="36993" y2="31714"/>
                        <a14:backgroundMark x1="31367" y1="63598" x2="31367" y2="63598"/>
                        <a14:backgroundMark x1="38254" y1="48934" x2="38254" y2="48934"/>
                        <a14:backgroundMark x1="34845" y1="48167" x2="34845" y2="48167"/>
                        <a14:backgroundMark x1="31913" y1="48423" x2="32970" y2="47570"/>
                        <a14:backgroundMark x1="35424" y1="50213" x2="36413" y2="50384"/>
                        <a14:backgroundMark x1="35595" y1="50639" x2="35595" y2="50639"/>
                        <a14:backgroundMark x1="35697" y1="50810" x2="36447" y2="50895"/>
                        <a14:backgroundMark x1="35595" y1="51151" x2="36311" y2="51407"/>
                        <a14:backgroundMark x1="32015" y1="51066" x2="34947" y2="50213"/>
                        <a14:backgroundMark x1="38254" y1="46803" x2="40948" y2="57289"/>
                        <a14:backgroundMark x1="39039" y1="66070" x2="39379" y2="66070"/>
                        <a14:backgroundMark x1="38459" y1="72975" x2="38459" y2="72975"/>
                        <a14:backgroundMark x1="38800" y1="74936" x2="38800" y2="74936"/>
                        <a14:backgroundMark x1="38629" y1="65132" x2="41221" y2="65217"/>
                        <a14:backgroundMark x1="46301" y1="64280" x2="46267" y2="63853"/>
                        <a14:backgroundMark x1="45380" y1="65729" x2="46505" y2="64450"/>
                        <a14:backgroundMark x1="36209" y1="22165" x2="48142" y2="21398"/>
                        <a14:backgroundMark x1="23491" y1="17050" x2="24412" y2="68883"/>
                        <a14:backgroundMark x1="29765" y1="43734" x2="28401" y2="71441"/>
                        <a14:backgroundMark x1="30617" y1="76215" x2="30788" y2="55925"/>
                        <a14:backgroundMark x1="30924" y1="59250" x2="30992" y2="64621"/>
                        <a14:backgroundMark x1="32015" y1="76726" x2="31265" y2="72720"/>
                        <a14:backgroundMark x1="46505" y1="17818" x2="56086" y2="17818"/>
                        <a14:backgroundMark x1="49403" y1="29241" x2="52335" y2="35891"/>
                        <a14:backgroundMark x1="50153" y1="44416" x2="50631" y2="44416"/>
                        <a14:backgroundMark x1="52233" y1="31884" x2="70815" y2="39983"/>
                        <a14:backgroundMark x1="78691" y1="28900" x2="64439" y2="32651"/>
                        <a14:backgroundMark x1="77941" y1="23274" x2="62393" y2="23615"/>
                        <a14:backgroundMark x1="68360" y1="34697" x2="77088" y2="36999"/>
                        <a14:backgroundMark x1="76100" y1="35209" x2="74633" y2="66581"/>
                        <a14:backgroundMark x1="74633" y1="66581" x2="74633" y2="66581"/>
                        <a14:backgroundMark x1="61916" y1="74851" x2="62189" y2="74595"/>
                        <a14:backgroundMark x1="62632" y1="73828" x2="60859" y2="74680"/>
                        <a14:backgroundMark x1="58132" y1="74084" x2="58370" y2="71355"/>
                        <a14:backgroundMark x1="58711" y1="56436" x2="59768" y2="50384"/>
                        <a14:backgroundMark x1="63382" y1="49020" x2="59154" y2="52174"/>
                        <a14:backgroundMark x1="64098" y1="52003" x2="65530" y2="45098"/>
                        <a14:backgroundMark x1="69110" y1="43734" x2="74599" y2="60870"/>
                        <a14:backgroundMark x1="76850" y1="60358" x2="75861" y2="80904"/>
                        <a14:backgroundMark x1="74020" y1="60529" x2="73304" y2="79284"/>
                        <a14:backgroundMark x1="70474" y1="53197" x2="69962" y2="78431"/>
                        <a14:backgroundMark x1="69962" y1="78431" x2="69928" y2="78431"/>
                        <a14:backgroundMark x1="63655" y1="64280" x2="63553" y2="67263"/>
                        <a14:backgroundMark x1="62905" y1="66581" x2="62155" y2="64962"/>
                        <a14:backgroundMark x1="58404" y1="64962" x2="55574" y2="64706"/>
                        <a14:backgroundMark x1="69315" y1="46292" x2="71804" y2="49702"/>
                        <a14:backgroundMark x1="69485" y1="67263" x2="70303" y2="58738"/>
                        <a14:backgroundMark x1="68940" y1="62404" x2="68974" y2="61893"/>
                        <a14:backgroundMark x1="69212" y1="59420" x2="69008" y2="62489"/>
                        <a14:backgroundMark x1="69110" y1="59847" x2="69110" y2="59847"/>
                        <a14:backgroundMark x1="69212" y1="59250" x2="69212" y2="59250"/>
                        <a14:backgroundMark x1="50428" y1="36482" x2="51260" y2="36958"/>
                        <a14:backgroundMark x1="60029" y1="65478" x2="60029" y2="65478"/>
                      </a14:backgroundRemoval>
                    </a14:imgEffect>
                  </a14:imgLayer>
                </a14:imgProps>
              </a:ext>
              <a:ext uri="{28A0092B-C50C-407E-A947-70E740481C1C}">
                <a14:useLocalDpi xmlns:a14="http://schemas.microsoft.com/office/drawing/2010/main" val="0"/>
              </a:ext>
            </a:extLst>
          </a:blip>
          <a:srcRect l="30140" t="35261" r="29888" b="1762"/>
          <a:stretch/>
        </p:blipFill>
        <p:spPr>
          <a:xfrm>
            <a:off x="2600826" y="2490798"/>
            <a:ext cx="6990348" cy="4405290"/>
          </a:xfrm>
          <a:prstGeom prst="rect">
            <a:avLst/>
          </a:prstGeom>
        </p:spPr>
      </p:pic>
    </p:spTree>
    <p:extLst>
      <p:ext uri="{BB962C8B-B14F-4D97-AF65-F5344CB8AC3E}">
        <p14:creationId xmlns:p14="http://schemas.microsoft.com/office/powerpoint/2010/main" val="87616023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6596</TotalTime>
  <Words>1452</Words>
  <Application>Microsoft Office PowerPoint</Application>
  <PresentationFormat>Grand écran</PresentationFormat>
  <Paragraphs>123</Paragraphs>
  <Slides>16</Slides>
  <Notes>0</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16</vt:i4>
      </vt:variant>
    </vt:vector>
  </HeadingPairs>
  <TitlesOfParts>
    <vt:vector size="24" baseType="lpstr">
      <vt:lpstr>Arial</vt:lpstr>
      <vt:lpstr>Arial Black</vt:lpstr>
      <vt:lpstr>Calibri</vt:lpstr>
      <vt:lpstr>Cavolini</vt:lpstr>
      <vt:lpstr>Montserrat Black</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MATHERN Sophie [CEGEE]</cp:lastModifiedBy>
  <cp:revision>468</cp:revision>
  <dcterms:created xsi:type="dcterms:W3CDTF">2020-06-24T09:20:11Z</dcterms:created>
  <dcterms:modified xsi:type="dcterms:W3CDTF">2024-01-31T15:17:08Z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2023-06-26T12:42:57Z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